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7" r:id="rId2"/>
    <p:sldId id="262" r:id="rId3"/>
    <p:sldId id="276" r:id="rId4"/>
    <p:sldId id="278" r:id="rId5"/>
    <p:sldId id="277" r:id="rId6"/>
    <p:sldId id="280" r:id="rId7"/>
    <p:sldId id="269" r:id="rId8"/>
    <p:sldId id="279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סגנון בהיר 3 - הדגשה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סגנון ביניים 4 - הדגשה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79" autoAdjust="0"/>
    <p:restoredTop sz="94660"/>
  </p:normalViewPr>
  <p:slideViewPr>
    <p:cSldViewPr>
      <p:cViewPr>
        <p:scale>
          <a:sx n="100" d="100"/>
          <a:sy n="100" d="100"/>
        </p:scale>
        <p:origin x="-21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8064896" cy="4536504"/>
          </a:xfr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e-IL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הרשות הממשלתית למים ולביוב</a:t>
            </a:r>
          </a:p>
          <a:p>
            <a:pPr algn="ctr"/>
            <a:endParaRPr lang="he-IL" sz="5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e-IL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עמדת הרשות הממשלתית למים ולביוב לעניין גביית תמלוגים ושימוש במשאבי מים </a:t>
            </a:r>
            <a:r>
              <a:rPr lang="he-IL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טבעיים</a:t>
            </a:r>
          </a:p>
          <a:p>
            <a:pPr algn="ctr"/>
            <a:endParaRPr lang="he-IL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e-IL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מצגת לוועדת </a:t>
            </a:r>
            <a:r>
              <a:rPr lang="he-IL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שישינסקי</a:t>
            </a:r>
            <a:r>
              <a:rPr lang="he-IL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20.10.2013</a:t>
            </a:r>
          </a:p>
          <a:p>
            <a:pPr algn="ctr"/>
            <a:endParaRPr lang="he-IL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e-IL" sz="66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3528" y="247294"/>
            <a:ext cx="8352928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היבטים </a:t>
            </a:r>
            <a:r>
              <a:rPr lang="he-IL" sz="2800" b="1" u="sng" dirty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עקרוניים בראי משק המים </a:t>
            </a:r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והביוב</a:t>
            </a: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סך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הפקת המים המינרלים על ידי 3 החברות שעוסקות בתחום בארץ נאמד ב- 1 מיליון מ"ק לשנה לערך, המהווים פחות מפרומיל מכלל המים השפירים המופקים בארץ (כ- 1.2-1.3 מיליארד מ"ק לשנה). </a:t>
            </a:r>
            <a:endParaRPr lang="he-IL" sz="22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מקורות מספקת  את המים לנביעות ולמי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עדן.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קיבוץ עין גדי מספק למי עין גדי בהתאם לרישיון ההפקה שקיבל מרשות המים.</a:t>
            </a: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המפעלים  עומדים בתנאים לקבלת הקצאת מים בסיווג תעשייתי ובהתאם התעריף שהם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משלמים כיום 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כ-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7.1 ₪ </a:t>
            </a:r>
            <a:r>
              <a:rPr lang="he-IL" sz="2200" dirty="0" err="1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למ"ק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 (לפני מע"מ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), וקיבוץ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עין גדי משלם היטלי הפקה.</a:t>
            </a: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אין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לצרכנים זכות קנויה להמשיך לעשות שימוש במקור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הספציפי.</a:t>
            </a: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חובת תשלום כזו או אחרת בגין הזכות לעשות שימוש במשאב,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תגביר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את מידת המחויבות של המדינה לבעלי ההקצאה.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יודגש כי מים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מינראליים הם מים שאינם מטופלים ולכן הרגישות שלהם לזיהום היא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גבוהה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הרבה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יותר מאשר מקורות אחרים של מים (בשנת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2009 הוגשה נגד המדינה תביעה של אחת מן היצרניות בגין זיהום במקור המים שהיא עושה בו שימוש. התביעה עדיין תלויה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ועומדת).</a:t>
            </a:r>
            <a:endParaRPr lang="en-US" sz="2200" dirty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>
              <a:buFont typeface="Wingdings" pitchFamily="2" charset="2"/>
              <a:buChar char="v"/>
            </a:pPr>
            <a:endParaRPr lang="he-IL" sz="24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3528" y="756291"/>
            <a:ext cx="8352928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משאב ציבורי בר מיסוי</a:t>
            </a: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lvl="0" algn="just"/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לעניין זה 3 היבטים מרכזיים בעניין המים: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בשונה ממחצבים אחרים, מקור מים, בשימוש מושכל, הינו מקור מתחדש שאינו כלה ואף אינו מחייב "תפיסת" מעיין.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מהו </a:t>
            </a:r>
            <a:r>
              <a:rPr lang="he-IL" sz="2400" u="sng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מקור מים ייחודי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, הראוי להסדרה שונה מזו החלה על כלל ההפקה והצריכה של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מים (כתלות במקור ולא כתלות בשימוש).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המים המסופקים ליצרני המים המינראליים מסופקים גם לצריכה ביתית שוטפת בישובים בסביבה. כלומר, מקור המים משמש הן 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לביקבוק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 ושווק מים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מינראליים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והן לצריכה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רגילה.</a:t>
            </a:r>
          </a:p>
        </p:txBody>
      </p:sp>
    </p:spTree>
    <p:extLst>
      <p:ext uri="{BB962C8B-B14F-4D97-AF65-F5344CB8AC3E}">
        <p14:creationId xmlns:p14="http://schemas.microsoft.com/office/powerpoint/2010/main" val="68875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3528" y="-1028811"/>
            <a:ext cx="8352928" cy="790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ההיבט הכלכלי של מים מינראליים</a:t>
            </a: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lvl="0" algn="just"/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ההיבט הכלכלי 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של </a:t>
            </a:r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הסוגיה מתמצה לעיתים בטענה 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לפיה מים מינראליים נמכרים במחיר הגבוה בפי 1,000 מעלותם </a:t>
            </a:r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(ובמשתמע מדובר "במכרה זהב", כביכול) :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ההשוואה בין תעריף "מי ברז" למחיר בקבוק מים מינראליים קטן בקיוסק, אינה נכונה כיוון שלא מביאה בחשבון את עיקר העלויות של מים מינראליים – מעבר לעלות הזניחה יחסית של רכישת מים על ידי היצרן -  עלות ייצור, הולכה, שיווק פרסום וכיו"ב של מים אלו.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התחרות למים המינראליים הינה בעיקר מכיוון של מתקני הטיפול הביתיים (בריטה, תמי 4, אלקטרה בר ודומיהם). פער מחירים של פי 10 לערך בין שני סוגי מים אלו.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עיון בדוחות כספיים של יצרן המפרסם את נתוניו הכספיים אינו מעלה ממצאים המצביעים על רווחיות שונה מהמקובל בענף;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אין יזמים אשר ביקשו מרשות המים רישיון הפקה דומה – </a:t>
            </a:r>
            <a:r>
              <a:rPr lang="he-IL" sz="2400" dirty="0" err="1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וסורבו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261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3528" y="-1028811"/>
            <a:ext cx="8352928" cy="790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היבטים מעשיים במודל של מיסוי מים מינראליים</a:t>
            </a: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lvl="0" algn="just"/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פרישת השיקולים המעשיים טרם החלטה בנושא המיסוי: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אם יוטלו תמלוגים על מים אלו –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סביר כי תקבולי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המדינה מהם יסתכמו במיליוני ₪ בודדים לשנה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. יש להביא בחשבון את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החסרונות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שבהטלת תמלוגים ובהם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: הבטחת מקור מים ספציפי לטובת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המפעלים - חלף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רישיון שנתי ואספקה שאינם מובטחים ליזם אך מבטיחים גמישות תפעולית למדינה, חובה מוגברת לשמירה איכותית של מקור המים, השלכה אפשרית על התעשייה בפריפריה. </a:t>
            </a:r>
            <a:endParaRPr lang="he-IL" sz="24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מהו </a:t>
            </a:r>
            <a:r>
              <a:rPr lang="he-IL" sz="2400" u="sng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מקור מים ייחודי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, הראוי להסדרה שונה מזו החלה על כלל ההפקה והצריכה של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מים  - דווקא למים מינראליים? ואולי </a:t>
            </a:r>
            <a:r>
              <a:rPr lang="he-IL" sz="2400" u="sng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מקור מים ייחודי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לשתייה קלה או לתעשייה אחרת (ייצור שבבים, ייצור נייר וכדומה) 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כמות המים המינראליים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הינה פחות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מפרומיל מצריכת המים השפירים, עלול להיווצר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מצב בו העיסוק המנהלי 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באסדרת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 המשאב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יגזול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משאבים לא פרופורציונאליים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מרשות המים.</a:t>
            </a:r>
          </a:p>
        </p:txBody>
      </p:sp>
    </p:spTree>
    <p:extLst>
      <p:ext uri="{BB962C8B-B14F-4D97-AF65-F5344CB8AC3E}">
        <p14:creationId xmlns:p14="http://schemas.microsoft.com/office/powerpoint/2010/main" val="73959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539552" y="1622706"/>
            <a:ext cx="8064896" cy="452431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5094288" algn="ctr"/>
              </a:tabLst>
            </a:pPr>
            <a:r>
              <a:rPr lang="he-IL" sz="3600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מקור מים מסוים</a:t>
            </a:r>
            <a: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</a:br>
            <a:endParaRPr lang="he-IL" sz="28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ישנם סוגי מים נוספים, שאותם מעוניינים צרכנים שונים להבטיח, עקב תכונות המים המתאימות לשימושם (ייצור תעשייתי, מרחצאות וכיו"ב).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על כן יש לסוגיה 2 היבטים מרכזיים: עלויות לשם ייחוד מקור המים לצרכן, וכן עצם השימוש במשאב הציבורי (דוגמת שימושי מים נחותים הפטורים מהיטל הפקה).</a:t>
            </a:r>
            <a: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</a:br>
            <a:endParaRPr lang="he-IL" sz="28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/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	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4199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539552" y="1838147"/>
            <a:ext cx="8064896" cy="409342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5094288" algn="ctr"/>
              </a:tabLst>
            </a:pPr>
            <a:r>
              <a:rPr lang="he-IL" sz="3600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סיכום</a:t>
            </a: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</a:br>
            <a:endParaRPr lang="he-IL" sz="28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he-IL" sz="28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ככל שיוחלט כי יש לקבל תמורה נוספת לציבור ממשאב זה, נכון להימנע משיטות מורכבות </a:t>
            </a: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של </a:t>
            </a:r>
            <a:r>
              <a:rPr lang="he-IL" sz="28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תמלוגים ויש להשאיר לרשות המים לקבוע תמחור ריאלי לייחוד המקור באמצעות היטל הפקה או תעריף ייחודי אשר ישמשו להפחתת תעריף לכלל </a:t>
            </a: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הצרכנים.</a:t>
            </a:r>
            <a: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</a:br>
            <a:endParaRPr lang="he-IL" sz="28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/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	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763688" y="2544416"/>
            <a:ext cx="590465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5400" b="1" dirty="0" smtClean="0">
                <a:solidFill>
                  <a:srgbClr val="7030A0"/>
                </a:solidFill>
              </a:rPr>
              <a:t>תודה על ההקשבה</a:t>
            </a:r>
            <a:endParaRPr lang="he-IL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24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זרם מדחף">
  <a:themeElements>
    <a:clrScheme name="זרם מדחף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זרם מדחף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רם מדחף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4260420A7A0B464D9552D6CB01B21E3C" ma:contentTypeVersion="1" ma:contentTypeDescription="צור מסמך חדש." ma:contentTypeScope="" ma:versionID="6ffc00a7b85b8654bf9338b1136db10f">
  <xsd:schema xmlns:xsd="http://www.w3.org/2001/XMLSchema" xmlns:xs="http://www.w3.org/2001/XMLSchema" xmlns:p="http://schemas.microsoft.com/office/2006/metadata/properties" xmlns:ns2="a46656d4-8850-49b3-aebd-68bd05f7f43d" xmlns:ns3="6fd950ac-6207-4862-94f5-a13017aa55ce" targetNamespace="http://schemas.microsoft.com/office/2006/metadata/properties" ma:root="true" ma:fieldsID="83db41d11226fea78c6460bac10354fa" ns2:_="" ns3:_="">
    <xsd:import namespace="a46656d4-8850-49b3-aebd-68bd05f7f43d"/>
    <xsd:import namespace="6fd950ac-6207-4862-94f5-a13017aa55ce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7__x05d1__x05d5__x05e6__x05d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950ac-6207-4862-94f5-a13017aa55ce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7__x05d1__x05d5__x05e6__x05d4_" ma:index="32" nillable="true" ma:displayName="שיוך קובץ לקבוצה" ma:default="עמדות הציבור לטיוטת הדוח" ma:format="Dropdown" ma:internalName="_x05e9__x05d9__x05d5__x05da__x0020__x05e7__x05d5__x05d1__x05e5__x0020__x05dc__x05e7__x05d1__x05d5__x05e6__x05d4_">
      <xsd:simpleType>
        <xsd:restriction base="dms:Choice">
          <xsd:enumeration value="עמדות הציבור לטיוטת הדוח"/>
          <xsd:enumeration value="טיוטת דוח ועדת ששינסקי 2 להערות הציבור"/>
          <xsd:enumeration value="חוות דעת נוספות אשר שימשו את הוועדה במהלך עבודתה"/>
          <xsd:enumeration value="הצגת עמדות הציבור בפני הוועדה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עמדות הציבור"/>
          <xsd:enumeration value="חוות דעת משפטיות חיצוניות"/>
          <xsd:enumeration value="מסמכים נוספים"/>
          <xsd:enumeration value="שימועי הוועדה"/>
          <xsd:enumeration value="מסקנות הוועד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_x05e9__x05d9__x05d5__x05da__x0020__x05e7__x05d5__x05d1__x05e5__x0020__x05dc__x05e7__x05d1__x05d5__x05e6__x05d4_ xmlns="6fd950ac-6207-4862-94f5-a13017aa55ce">ישיבה מספר 6</_x05e9__x05d9__x05d5__x05da__x0020__x05e7__x05d5__x05d1__x05e5__x0020__x05dc__x05e7__x05d1__x05d5__x05e6__x05d4_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Props1.xml><?xml version="1.0" encoding="utf-8"?>
<ds:datastoreItem xmlns:ds="http://schemas.openxmlformats.org/officeDocument/2006/customXml" ds:itemID="{EE7D0120-F6A0-4D1D-8042-021BF42FA075}"/>
</file>

<file path=customXml/itemProps2.xml><?xml version="1.0" encoding="utf-8"?>
<ds:datastoreItem xmlns:ds="http://schemas.openxmlformats.org/officeDocument/2006/customXml" ds:itemID="{A2BC34C1-271F-43A8-B572-E9708B558B76}"/>
</file>

<file path=customXml/itemProps3.xml><?xml version="1.0" encoding="utf-8"?>
<ds:datastoreItem xmlns:ds="http://schemas.openxmlformats.org/officeDocument/2006/customXml" ds:itemID="{F32BC45C-46C5-4202-BD99-5F33C0781938}"/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822</TotalTime>
  <Words>563</Words>
  <Application>Microsoft Office PowerPoint</Application>
  <PresentationFormat>‫הצגה על המסך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9" baseType="lpstr">
      <vt:lpstr>זרם מדחף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מצגת- הרשות הממשלתית למים ולביוב</dc:title>
  <dc:creator>galit</dc:creator>
  <cp:lastModifiedBy>מעבדה טכני</cp:lastModifiedBy>
  <cp:revision>313</cp:revision>
  <dcterms:created xsi:type="dcterms:W3CDTF">2013-07-18T11:12:24Z</dcterms:created>
  <dcterms:modified xsi:type="dcterms:W3CDTF">2013-10-22T11:18:43Z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0x0101004260420A7A0B464D9552D6CB01B21E3C</vt:lpwstr>
  </property>
  <property fmtid="{D5CDD505-2E9C-101B-9397-08002B2CF9AE}" pid="4" name="MMDUnitsName">
    <vt:lpwstr/>
  </property>
  <property fmtid="{D5CDD505-2E9C-101B-9397-08002B2CF9AE}" pid="5" name="MMDResponsibleUnit">
    <vt:lpwstr/>
  </property>
  <property fmtid="{D5CDD505-2E9C-101B-9397-08002B2CF9AE}" pid="6" name="MMDServiceLang">
    <vt:lpwstr/>
  </property>
  <property fmtid="{D5CDD505-2E9C-101B-9397-08002B2CF9AE}" pid="7" name="MMDJobDescription">
    <vt:lpwstr/>
  </property>
  <property fmtid="{D5CDD505-2E9C-101B-9397-08002B2CF9AE}" pid="8" name="MMDKeywords">
    <vt:lpwstr/>
  </property>
  <property fmtid="{D5CDD505-2E9C-101B-9397-08002B2CF9AE}" pid="9" name="MMDStatus">
    <vt:lpwstr/>
  </property>
  <property fmtid="{D5CDD505-2E9C-101B-9397-08002B2CF9AE}" pid="10" name="MMDAudience">
    <vt:lpwstr/>
  </property>
  <property fmtid="{D5CDD505-2E9C-101B-9397-08002B2CF9AE}" pid="11" name="MMDLiveEvent">
    <vt:lpwstr/>
  </property>
  <property fmtid="{D5CDD505-2E9C-101B-9397-08002B2CF9AE}" pid="12" name="MMDSubjects">
    <vt:lpwstr/>
  </property>
  <property fmtid="{D5CDD505-2E9C-101B-9397-08002B2CF9AE}" pid="13" name="MMDTypes">
    <vt:lpwstr/>
  </property>
  <property fmtid="{D5CDD505-2E9C-101B-9397-08002B2CF9AE}" pid="14" name="MMDResponsibleOffice">
    <vt:lpwstr/>
  </property>
</Properties>
</file>