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6" r:id="rId2"/>
    <p:sldId id="278" r:id="rId3"/>
    <p:sldId id="259" r:id="rId4"/>
    <p:sldId id="287" r:id="rId5"/>
    <p:sldId id="291" r:id="rId6"/>
    <p:sldId id="294" r:id="rId7"/>
    <p:sldId id="270" r:id="rId8"/>
    <p:sldId id="288" r:id="rId9"/>
    <p:sldId id="272" r:id="rId10"/>
    <p:sldId id="289" r:id="rId11"/>
    <p:sldId id="257" r:id="rId12"/>
    <p:sldId id="296" r:id="rId13"/>
    <p:sldId id="295" r:id="rId14"/>
    <p:sldId id="286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454" autoAdjust="0"/>
    <p:restoredTop sz="93067" autoAdjust="0"/>
  </p:normalViewPr>
  <p:slideViewPr>
    <p:cSldViewPr>
      <p:cViewPr>
        <p:scale>
          <a:sx n="70" d="100"/>
          <a:sy n="70" d="100"/>
        </p:scale>
        <p:origin x="-1266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4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e-IL"/>
  <c:chart>
    <c:title>
      <c:tx>
        <c:rich>
          <a:bodyPr/>
          <a:lstStyle/>
          <a:p>
            <a:pPr>
              <a:defRPr sz="1800"/>
            </a:pPr>
            <a:r>
              <a:rPr lang="he-IL" sz="1800" dirty="0" smtClean="0"/>
              <a:t>התפלגות תפוקת חומרי מחצבה, 2011</a:t>
            </a:r>
            <a:endParaRPr lang="he-IL" sz="1800" dirty="0"/>
          </a:p>
        </c:rich>
      </c:tx>
      <c:layout>
        <c:manualLayout>
          <c:xMode val="edge"/>
          <c:yMode val="edge"/>
          <c:x val="0.11933841863517056"/>
          <c:y val="1.8750000000000003E-2"/>
        </c:manualLayout>
      </c:layout>
    </c:title>
    <c:plotArea>
      <c:layout>
        <c:manualLayout>
          <c:layoutTarget val="inner"/>
          <c:xMode val="edge"/>
          <c:yMode val="edge"/>
          <c:x val="0.1280546259842518"/>
          <c:y val="0.19687499999999997"/>
          <c:w val="0.50624999999999998"/>
          <c:h val="0.75937500000000058"/>
        </c:manualLayout>
      </c:layout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rgbClr val="FFFF99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6.2877132545931816E-2"/>
                  <c:y val="-1.0085137795275602E-2"/>
                </c:manualLayout>
              </c:layout>
              <c:showVal val="1"/>
            </c:dLbl>
            <c:dLbl>
              <c:idx val="1"/>
              <c:layout>
                <c:manualLayout>
                  <c:x val="-2.7070702099737564E-2"/>
                  <c:y val="-2.8647391732283478E-2"/>
                </c:manualLayout>
              </c:layout>
              <c:showVal val="1"/>
            </c:dLbl>
            <c:dLbl>
              <c:idx val="2"/>
              <c:layout>
                <c:manualLayout>
                  <c:x val="-8.4670275590551288E-3"/>
                  <c:y val="-1.9953740157480325E-2"/>
                </c:manualLayout>
              </c:layout>
              <c:showVal val="1"/>
            </c:dLbl>
            <c:dLbl>
              <c:idx val="3"/>
              <c:layout>
                <c:manualLayout>
                  <c:x val="1.2284448818897644E-2"/>
                  <c:y val="-1.271653543307087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he-IL"/>
              </a:p>
            </c:txPr>
            <c:showVal val="1"/>
            <c:showLeaderLines val="1"/>
          </c:dLbls>
          <c:cat>
            <c:strRef>
              <c:f>גיליון1!$A$2:$A$5</c:f>
              <c:strCache>
                <c:ptCount val="4"/>
                <c:pt idx="0">
                  <c:v>חצץ</c:v>
                </c:pt>
                <c:pt idx="1">
                  <c:v>חול</c:v>
                </c:pt>
                <c:pt idx="2">
                  <c:v>מלט</c:v>
                </c:pt>
                <c:pt idx="3">
                  <c:v>אחרים</c:v>
                </c:pt>
              </c:strCache>
            </c:strRef>
          </c:cat>
          <c:val>
            <c:numRef>
              <c:f>גיליון1!$B$2:$B$5</c:f>
              <c:numCache>
                <c:formatCode>0%</c:formatCode>
                <c:ptCount val="4"/>
                <c:pt idx="0">
                  <c:v>0.8</c:v>
                </c:pt>
                <c:pt idx="1">
                  <c:v>0.1</c:v>
                </c:pt>
                <c:pt idx="2">
                  <c:v>9.0000000000000052E-2</c:v>
                </c:pt>
                <c:pt idx="3">
                  <c:v>1.0000000000000007E-2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2277608267716578"/>
          <c:y val="0.14368503937007873"/>
          <c:w val="0.13300410104986876"/>
          <c:h val="0.24693996062992146"/>
        </c:manualLayout>
      </c:layout>
      <c:txPr>
        <a:bodyPr/>
        <a:lstStyle/>
        <a:p>
          <a:pPr>
            <a:defRPr sz="1600"/>
          </a:pPr>
          <a:endParaRPr lang="he-IL"/>
        </a:p>
      </c:txPr>
    </c:legend>
    <c:plotVisOnly val="1"/>
  </c:chart>
  <c:txPr>
    <a:bodyPr/>
    <a:lstStyle/>
    <a:p>
      <a:pPr>
        <a:defRPr sz="1800"/>
      </a:pPr>
      <a:endParaRPr lang="he-IL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FAE6695-A2A0-4D9B-B525-800521A7BF5C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706C94F-90E3-4367-9E5D-B62A5843BB6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1200" dirty="0" smtClean="0">
                <a:solidFill>
                  <a:srgbClr val="FF0000"/>
                </a:solidFill>
              </a:rPr>
              <a:t>2001 – עמדת היועמ"ש להפסיק את עבודת המחצבות שלא במכרז ובעקבות כך החלה מחאה של בעלי המחצבות. 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1200" dirty="0" smtClean="0">
                <a:solidFill>
                  <a:srgbClr val="FF0000"/>
                </a:solidFill>
              </a:rPr>
              <a:t>2002 – הובאה הצעה לו. חוק חוקה ומשפט לתיקון תקנת הפטור שמאפשר ונדחתה ברוב גדול. 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1200" dirty="0" smtClean="0">
                <a:solidFill>
                  <a:srgbClr val="FF0000"/>
                </a:solidFill>
              </a:rPr>
              <a:t>12.2002 – עמדה של היועמ"ש שלא להחיל את חוק חובת המכרזים ?</a:t>
            </a:r>
          </a:p>
          <a:p>
            <a:pPr marL="177800" marR="0" lvl="0" indent="-1778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e-IL" sz="1200" dirty="0" smtClean="0">
                <a:solidFill>
                  <a:srgbClr val="FF0000"/>
                </a:solidFill>
              </a:rPr>
              <a:t>ראש הממשלה (3 ימים אחרי) כותב מכתב כי בכוונתו להעביר תיקון לתקנת </a:t>
            </a:r>
            <a:r>
              <a:rPr lang="he-IL" sz="1200" dirty="0" err="1" smtClean="0">
                <a:solidFill>
                  <a:srgbClr val="FF0000"/>
                </a:solidFill>
              </a:rPr>
              <a:t>חח"מ</a:t>
            </a:r>
            <a:r>
              <a:rPr lang="he-IL" sz="1200" dirty="0" smtClean="0">
                <a:solidFill>
                  <a:srgbClr val="FF0000"/>
                </a:solidFill>
              </a:rPr>
              <a:t> עם בקשה להרשאה עד 14.3.2003. 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1200" dirty="0" smtClean="0">
                <a:solidFill>
                  <a:srgbClr val="FF0000"/>
                </a:solidFill>
              </a:rPr>
              <a:t>5.5.03 – החלטה של ו. הפטור שכל מחצבה שתמציא פירוט מלא ..</a:t>
            </a: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6C94F-90E3-4367-9E5D-B62A5843BB6F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line imag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77072"/>
            <a:ext cx="3901852" cy="251439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7" name="מחבר ישר 6"/>
          <p:cNvCxnSpPr/>
          <p:nvPr/>
        </p:nvCxnSpPr>
        <p:spPr>
          <a:xfrm>
            <a:off x="8964488" y="836712"/>
            <a:ext cx="0" cy="583264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48680"/>
            <a:ext cx="9144000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5400" dirty="0" smtClean="0">
                <a:solidFill>
                  <a:srgbClr val="002060"/>
                </a:solidFill>
                <a:latin typeface="Guttman Haim" pitchFamily="2" charset="-79"/>
                <a:cs typeface="Guttman Haim" pitchFamily="2" charset="-79"/>
              </a:rPr>
              <a:t>חלקה של המדינה מפעילות כרייה וחציבה עבור משק הבנייה והסלילה</a:t>
            </a:r>
          </a:p>
          <a:p>
            <a:pPr algn="ctr"/>
            <a:endParaRPr lang="he-IL" sz="1600" b="1" dirty="0" smtClean="0">
              <a:solidFill>
                <a:srgbClr val="002060"/>
              </a:solidFill>
            </a:endParaRPr>
          </a:p>
          <a:p>
            <a:pPr algn="ctr"/>
            <a:r>
              <a:rPr lang="he-IL" sz="4000" b="1" dirty="0" smtClean="0">
                <a:solidFill>
                  <a:srgbClr val="002060"/>
                </a:solidFill>
              </a:rPr>
              <a:t>תמונת מצב – רשות מקרקעי ישראל</a:t>
            </a:r>
            <a:endParaRPr lang="he-IL" sz="40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9872" y="6381328"/>
            <a:ext cx="151216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27.8.2013</a:t>
            </a:r>
            <a:endParaRPr lang="he-IL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מציין מיקום תוכן 2"/>
          <p:cNvSpPr txBox="1">
            <a:spLocks/>
          </p:cNvSpPr>
          <p:nvPr/>
        </p:nvSpPr>
        <p:spPr>
          <a:xfrm>
            <a:off x="0" y="1340768"/>
            <a:ext cx="8964488" cy="446449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u="sng" dirty="0" smtClean="0"/>
              <a:t>תוצאות מכרזים בהשוואה </a:t>
            </a:r>
            <a:r>
              <a:rPr lang="he-IL" sz="2000" u="sng" dirty="0" err="1" smtClean="0"/>
              <a:t>לתמלוג</a:t>
            </a:r>
            <a:r>
              <a:rPr lang="he-IL" sz="2000" u="sng" dirty="0" smtClean="0"/>
              <a:t> הקיים:</a:t>
            </a:r>
          </a:p>
          <a:p>
            <a:pPr marL="177800" lvl="0" indent="-177800">
              <a:spcBef>
                <a:spcPct val="20000"/>
              </a:spcBef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u="sng" dirty="0" smtClean="0"/>
              <a:t>סך הכנסות המדינה בשנת 2012 מתמלוגים בגין כרייה וחציבה, מיליוני ש"ח</a:t>
            </a:r>
            <a:r>
              <a:rPr lang="he-IL" sz="2000" dirty="0" smtClean="0"/>
              <a:t>: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solidFill>
                  <a:srgbClr val="002060"/>
                </a:solidFill>
              </a:rPr>
              <a:t>הקצאת זכויות לכרייה וחציבה על פי החלטות הוועדות המקצועיות</a:t>
            </a:r>
          </a:p>
        </p:txBody>
      </p:sp>
      <p:graphicFrame>
        <p:nvGraphicFramePr>
          <p:cNvPr id="14" name="טבלה 13"/>
          <p:cNvGraphicFramePr>
            <a:graphicFrameLocks noGrp="1"/>
          </p:cNvGraphicFramePr>
          <p:nvPr/>
        </p:nvGraphicFramePr>
        <p:xfrm>
          <a:off x="3733668" y="1844825"/>
          <a:ext cx="4870780" cy="295232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18197"/>
                <a:gridCol w="2252583"/>
              </a:tblGrid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מכרז / נושא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גובה </a:t>
                      </a:r>
                      <a:r>
                        <a:rPr lang="he-IL" sz="1700" dirty="0" err="1" smtClean="0">
                          <a:solidFill>
                            <a:sysClr val="windowText" lastClr="000000"/>
                          </a:solidFill>
                        </a:rPr>
                        <a:t>התמלוג</a:t>
                      </a:r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 לטון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עין </a:t>
                      </a:r>
                      <a:r>
                        <a:rPr lang="he-IL" sz="1700" dirty="0" err="1" smtClean="0">
                          <a:solidFill>
                            <a:sysClr val="windowText" lastClr="000000"/>
                          </a:solidFill>
                        </a:rPr>
                        <a:t>חרוד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15 ש"ח 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נחל שלמה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9 ש"ח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נעצוץ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8.8 ש"ח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נחל גורר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4.26 ש"ח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תמלוג לחצץ</a:t>
                      </a:r>
                      <a:r>
                        <a:rPr lang="he-IL" sz="17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בפטור ממכרז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4.03 ש"ח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rtl="1"/>
                      <a:r>
                        <a:rPr lang="he-IL" sz="1700" baseline="0" dirty="0" smtClean="0">
                          <a:solidFill>
                            <a:sysClr val="windowText" lastClr="000000"/>
                          </a:solidFill>
                        </a:rPr>
                        <a:t>שיש יפתח (מכרז לשיש*)</a:t>
                      </a:r>
                      <a:endParaRPr lang="he-IL" sz="17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700" dirty="0" smtClean="0">
                          <a:solidFill>
                            <a:sysClr val="windowText" lastClr="000000"/>
                          </a:solidFill>
                        </a:rPr>
                        <a:t>36 ש"ח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טבלה 15"/>
          <p:cNvGraphicFramePr>
            <a:graphicFrameLocks noGrp="1"/>
          </p:cNvGraphicFramePr>
          <p:nvPr/>
        </p:nvGraphicFramePr>
        <p:xfrm>
          <a:off x="2555776" y="5733256"/>
          <a:ext cx="6096000" cy="6705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28803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חצץ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בזלת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מלט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שאר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סה"כ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3216"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170.8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4.7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14.3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 smtClean="0">
                          <a:solidFill>
                            <a:sysClr val="windowText" lastClr="000000"/>
                          </a:solidFill>
                        </a:rPr>
                        <a:t>8.7</a:t>
                      </a:r>
                      <a:endParaRPr lang="he-IL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solidFill>
                            <a:sysClr val="windowText" lastClr="000000"/>
                          </a:solidFill>
                        </a:rPr>
                        <a:t>198.5</a:t>
                      </a:r>
                      <a:endParaRPr lang="he-IL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076056" y="6453336"/>
            <a:ext cx="3888432" cy="2160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b="1" dirty="0" err="1" smtClean="0">
                <a:solidFill>
                  <a:srgbClr val="002060"/>
                </a:solidFill>
              </a:rPr>
              <a:t>התמלוג</a:t>
            </a:r>
            <a:r>
              <a:rPr lang="he-IL" sz="800" b="1" dirty="0" smtClean="0">
                <a:solidFill>
                  <a:srgbClr val="002060"/>
                </a:solidFill>
              </a:rPr>
              <a:t> לחצץ בפטור ממכרז:</a:t>
            </a:r>
            <a:r>
              <a:rPr lang="en-US" sz="800" b="1" dirty="0" smtClean="0">
                <a:solidFill>
                  <a:srgbClr val="002060"/>
                </a:solidFill>
              </a:rPr>
              <a:t> </a:t>
            </a:r>
            <a:r>
              <a:rPr lang="he-IL" sz="800" b="1" dirty="0" smtClean="0">
                <a:solidFill>
                  <a:srgbClr val="002060"/>
                </a:solidFill>
              </a:rPr>
              <a:t>17.73 ש"ח. ביום הוצאת המכרז:</a:t>
            </a:r>
            <a:r>
              <a:rPr lang="en-US" sz="800" b="1" dirty="0" smtClean="0">
                <a:solidFill>
                  <a:srgbClr val="002060"/>
                </a:solidFill>
              </a:rPr>
              <a:t> </a:t>
            </a:r>
            <a:r>
              <a:rPr lang="he-IL" sz="800" b="1" dirty="0" smtClean="0">
                <a:solidFill>
                  <a:srgbClr val="002060"/>
                </a:solidFill>
              </a:rPr>
              <a:t>12 ש"ח.</a:t>
            </a:r>
            <a:endParaRPr lang="he-IL" sz="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חץ שמאלה 24"/>
          <p:cNvSpPr/>
          <p:nvPr/>
        </p:nvSpPr>
        <p:spPr>
          <a:xfrm>
            <a:off x="6228184" y="1628800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חץ שמאלה 26"/>
          <p:cNvSpPr/>
          <p:nvPr/>
        </p:nvSpPr>
        <p:spPr>
          <a:xfrm rot="1611555">
            <a:off x="5167154" y="3870990"/>
            <a:ext cx="1584176" cy="144016"/>
          </a:xfrm>
          <a:prstGeom prst="leftArrow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חץ שמאלה 28"/>
          <p:cNvSpPr/>
          <p:nvPr/>
        </p:nvSpPr>
        <p:spPr>
          <a:xfrm>
            <a:off x="6228184" y="2412177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חץ שמאלה 30"/>
          <p:cNvSpPr/>
          <p:nvPr/>
        </p:nvSpPr>
        <p:spPr>
          <a:xfrm>
            <a:off x="6228184" y="6021288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7" name="מחבר ישר 6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4" name="מחבר ישר 13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355976" y="1268760"/>
            <a:ext cx="1800200" cy="83099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מינהל התכנון</a:t>
            </a:r>
          </a:p>
          <a:p>
            <a:pPr algn="ctr"/>
            <a:r>
              <a:rPr lang="he-IL" sz="1600" dirty="0" smtClean="0"/>
              <a:t>בשיתוף משרדים נוספים</a:t>
            </a:r>
            <a:endParaRPr lang="he-IL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987824" y="4932457"/>
            <a:ext cx="1800200" cy="584775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משרד האנרגיה והמים </a:t>
            </a:r>
            <a:endParaRPr lang="he-IL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139952" y="2268161"/>
            <a:ext cx="1800200" cy="584775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רשות מקרקעי ישראל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27984" y="5733256"/>
            <a:ext cx="1800200" cy="83099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רשות מקרקעי ישראל ומשרד האנרגיה והמים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32240" y="1340768"/>
            <a:ext cx="1656184" cy="707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תכנון ברמה ארצית (תמ"א)</a:t>
            </a:r>
            <a:endParaRPr lang="he-IL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32240" y="3933056"/>
            <a:ext cx="1656184" cy="707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קידום תכנון מפורט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32240" y="2276872"/>
            <a:ext cx="1656184" cy="707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מכרז</a:t>
            </a:r>
          </a:p>
          <a:p>
            <a:pPr algn="ctr"/>
            <a:r>
              <a:rPr lang="he-IL" sz="2000" dirty="0" smtClean="0"/>
              <a:t>(שיווק)</a:t>
            </a:r>
            <a:endParaRPr lang="he-IL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732240" y="5817458"/>
            <a:ext cx="1656184" cy="707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הפעלה, בקרה ומעקב</a:t>
            </a:r>
            <a:endParaRPr lang="he-IL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323528" y="1340768"/>
            <a:ext cx="3384376" cy="584775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תמ"א </a:t>
            </a:r>
            <a:r>
              <a:rPr lang="he-IL" sz="1600" dirty="0" err="1" smtClean="0"/>
              <a:t>14ב</a:t>
            </a:r>
            <a:r>
              <a:rPr lang="he-IL" sz="1600" dirty="0" smtClean="0"/>
              <a:t>': הרחבת מחצבות קיימות (אינה מבטלת את 14 הקיימת)</a:t>
            </a:r>
            <a:endParaRPr lang="he-IL" sz="1600" dirty="0"/>
          </a:p>
        </p:txBody>
      </p:sp>
      <p:sp>
        <p:nvSpPr>
          <p:cNvPr id="33" name="חץ שמאלה 32"/>
          <p:cNvSpPr/>
          <p:nvPr/>
        </p:nvSpPr>
        <p:spPr>
          <a:xfrm>
            <a:off x="3851920" y="1484784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TextBox 33"/>
          <p:cNvSpPr txBox="1"/>
          <p:nvPr/>
        </p:nvSpPr>
        <p:spPr>
          <a:xfrm>
            <a:off x="2987824" y="4284385"/>
            <a:ext cx="1800200" cy="584775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רשות מקרקעי ישראל</a:t>
            </a:r>
            <a:endParaRPr lang="he-IL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395536" y="4212377"/>
            <a:ext cx="1944216" cy="338554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הקצאת חברה מנהלת</a:t>
            </a:r>
            <a:endParaRPr lang="he-IL" sz="1600" dirty="0"/>
          </a:p>
        </p:txBody>
      </p:sp>
      <p:sp>
        <p:nvSpPr>
          <p:cNvPr id="36" name="חץ שמאלה 35"/>
          <p:cNvSpPr/>
          <p:nvPr/>
        </p:nvSpPr>
        <p:spPr>
          <a:xfrm>
            <a:off x="2483768" y="4356393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TextBox 36"/>
          <p:cNvSpPr txBox="1"/>
          <p:nvPr/>
        </p:nvSpPr>
        <p:spPr>
          <a:xfrm>
            <a:off x="395536" y="4644425"/>
            <a:ext cx="1944216" cy="830997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ליווי התכנון עד לאישורו במוסדות התכנון</a:t>
            </a:r>
            <a:endParaRPr lang="he-IL" sz="1600" dirty="0"/>
          </a:p>
        </p:txBody>
      </p:sp>
      <p:sp>
        <p:nvSpPr>
          <p:cNvPr id="38" name="חץ שמאלה 37"/>
          <p:cNvSpPr/>
          <p:nvPr/>
        </p:nvSpPr>
        <p:spPr>
          <a:xfrm>
            <a:off x="2483768" y="5076473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TextBox 38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solidFill>
                  <a:srgbClr val="002060"/>
                </a:solidFill>
              </a:rPr>
              <a:t>סדר הפעולות והאחריות בדרך לשיווק מחצבה - כיום</a:t>
            </a:r>
            <a:endParaRPr lang="he-IL" sz="2400" b="1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87824" y="3284984"/>
            <a:ext cx="1800200" cy="338554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יזם הזוכה במכרז</a:t>
            </a:r>
            <a:endParaRPr lang="he-IL" sz="1600" dirty="0"/>
          </a:p>
        </p:txBody>
      </p:sp>
      <p:sp>
        <p:nvSpPr>
          <p:cNvPr id="44" name="סוגר מסולסל ימני 43"/>
          <p:cNvSpPr/>
          <p:nvPr/>
        </p:nvSpPr>
        <p:spPr>
          <a:xfrm>
            <a:off x="4860032" y="4284385"/>
            <a:ext cx="216024" cy="122413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TextBox 44"/>
          <p:cNvSpPr txBox="1"/>
          <p:nvPr/>
        </p:nvSpPr>
        <p:spPr>
          <a:xfrm>
            <a:off x="395536" y="3068960"/>
            <a:ext cx="1944216" cy="584775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/>
              <a:t>עבודה עצמאית מול מוסדות התכנון</a:t>
            </a:r>
            <a:endParaRPr lang="he-IL" sz="1600" dirty="0"/>
          </a:p>
        </p:txBody>
      </p:sp>
      <p:sp>
        <p:nvSpPr>
          <p:cNvPr id="46" name="חץ שמאלה 45"/>
          <p:cNvSpPr/>
          <p:nvPr/>
        </p:nvSpPr>
        <p:spPr>
          <a:xfrm>
            <a:off x="2483768" y="3356992"/>
            <a:ext cx="504056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חץ שמאלה 47"/>
          <p:cNvSpPr/>
          <p:nvPr/>
        </p:nvSpPr>
        <p:spPr>
          <a:xfrm rot="20143603">
            <a:off x="5154659" y="4540341"/>
            <a:ext cx="1584176" cy="144016"/>
          </a:xfrm>
          <a:prstGeom prst="leftArrow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TextBox 48"/>
          <p:cNvSpPr txBox="1"/>
          <p:nvPr/>
        </p:nvSpPr>
        <p:spPr>
          <a:xfrm rot="1720531">
            <a:off x="5587944" y="3640553"/>
            <a:ext cx="93610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אופציה א'</a:t>
            </a:r>
            <a:endParaRPr lang="he-IL" sz="1200" dirty="0"/>
          </a:p>
        </p:txBody>
      </p:sp>
      <p:sp>
        <p:nvSpPr>
          <p:cNvPr id="50" name="TextBox 49"/>
          <p:cNvSpPr txBox="1"/>
          <p:nvPr/>
        </p:nvSpPr>
        <p:spPr>
          <a:xfrm rot="20219209">
            <a:off x="5525000" y="4636225"/>
            <a:ext cx="93610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אופציה ב'</a:t>
            </a:r>
            <a:endParaRPr lang="he-IL" sz="1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  <p:bldP spid="31" grpId="0" animBg="1"/>
      <p:bldP spid="24" grpId="0" animBg="1"/>
      <p:bldP spid="26" grpId="0" animBg="1"/>
      <p:bldP spid="28" grpId="0" animBg="1"/>
      <p:bldP spid="30" grpId="0" animBg="1"/>
      <p:bldP spid="16" grpId="1" animBg="1"/>
      <p:bldP spid="17" grpId="1" animBg="1"/>
      <p:bldP spid="18" grpId="1" animBg="1"/>
      <p:bldP spid="19" grpId="1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4" grpId="0" animBg="1"/>
      <p:bldP spid="45" grpId="0" animBg="1"/>
      <p:bldP spid="46" grpId="0" animBg="1"/>
      <p:bldP spid="48" grpId="0" animBg="1"/>
      <p:bldP spid="49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solidFill>
                  <a:srgbClr val="002060"/>
                </a:solidFill>
              </a:rPr>
              <a:t>התחרות והתפלגות הכרייה בשוק</a:t>
            </a:r>
            <a:endParaRPr lang="he-IL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21" name="תרשים 20"/>
          <p:cNvGraphicFramePr/>
          <p:nvPr/>
        </p:nvGraphicFramePr>
        <p:xfrm>
          <a:off x="4283968" y="11967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טבלה 21"/>
          <p:cNvGraphicFramePr>
            <a:graphicFrameLocks noGrp="1"/>
          </p:cNvGraphicFramePr>
          <p:nvPr/>
        </p:nvGraphicFramePr>
        <p:xfrm>
          <a:off x="107504" y="3789040"/>
          <a:ext cx="4606408" cy="2123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39826"/>
                <a:gridCol w="974582"/>
                <a:gridCol w="1116000"/>
                <a:gridCol w="1476000"/>
              </a:tblGrid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החברה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כמות מחצבות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תפוקה</a:t>
                      </a:r>
                    </a:p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2011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אחוז מתפוקה ארצית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>
                          <a:solidFill>
                            <a:sysClr val="windowText" lastClr="000000"/>
                          </a:solidFill>
                        </a:rPr>
                        <a:t>אבן וסיד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10.6 מ.ט.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33%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>
                          <a:solidFill>
                            <a:sysClr val="windowText" lastClr="000000"/>
                          </a:solidFill>
                        </a:rPr>
                        <a:t>שפיר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9.8 מ.ט.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30%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b="1" dirty="0" err="1" smtClean="0">
                          <a:solidFill>
                            <a:sysClr val="windowText" lastClr="000000"/>
                          </a:solidFill>
                        </a:rPr>
                        <a:t>הנסון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5.7 מ.ט.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>
                          <a:solidFill>
                            <a:sysClr val="windowText" lastClr="000000"/>
                          </a:solidFill>
                        </a:rPr>
                        <a:t>18%</a:t>
                      </a:r>
                      <a:endParaRPr lang="he-IL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b="1" dirty="0" smtClean="0">
                          <a:solidFill>
                            <a:sysClr val="windowText" lastClr="000000"/>
                          </a:solidFill>
                        </a:rPr>
                        <a:t>סה"כ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b="1" dirty="0" smtClean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b="1" dirty="0" smtClean="0">
                          <a:solidFill>
                            <a:sysClr val="windowText" lastClr="000000"/>
                          </a:solidFill>
                        </a:rPr>
                        <a:t>26.3 מ.ט.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b="1" dirty="0" smtClean="0">
                          <a:solidFill>
                            <a:sysClr val="windowText" lastClr="000000"/>
                          </a:solidFill>
                        </a:rPr>
                        <a:t>81%</a:t>
                      </a:r>
                      <a:endParaRPr lang="he-IL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07504" y="3382908"/>
            <a:ext cx="4608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תפוקות החצץ של הפירמות הגדולות, 2011</a:t>
            </a:r>
            <a:endParaRPr lang="he-IL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7624" y="692696"/>
            <a:ext cx="687625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400" b="1" dirty="0" smtClean="0">
                <a:solidFill>
                  <a:srgbClr val="002060"/>
                </a:solidFill>
              </a:rPr>
              <a:t>סיכום והמשך עבודה</a:t>
            </a:r>
            <a:endParaRPr lang="he-IL" sz="44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332037"/>
            <a:ext cx="896448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he-IL" sz="2000" u="sng" dirty="0" smtClean="0"/>
              <a:t>קידום מכרזים למחצבות חדשות</a:t>
            </a:r>
          </a:p>
          <a:p>
            <a:pPr marL="635000" lvl="1" indent="-177800">
              <a:buFont typeface="Arial" pitchFamily="34" charset="0"/>
              <a:buChar char="•"/>
            </a:pPr>
            <a:r>
              <a:rPr lang="he-IL" sz="2000" dirty="0" smtClean="0"/>
              <a:t>הקמת גוף תכנוני ייעודי לזירוז תהליך התכנון </a:t>
            </a:r>
            <a:r>
              <a:rPr lang="he-IL" sz="2000" dirty="0" err="1" smtClean="0"/>
              <a:t>והמכרוז</a:t>
            </a:r>
            <a:endParaRPr lang="he-IL" sz="2000" dirty="0" smtClean="0"/>
          </a:p>
          <a:p>
            <a:pPr marL="635000" lvl="1" indent="-177800"/>
            <a:endParaRPr lang="he-IL" sz="200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u="sng" dirty="0" smtClean="0"/>
              <a:t>הרחבת מחצבות קיימות</a:t>
            </a:r>
          </a:p>
          <a:p>
            <a:pPr marL="635000" lvl="1" indent="-177800">
              <a:buFont typeface="Arial" pitchFamily="34" charset="0"/>
              <a:buChar char="•"/>
            </a:pPr>
            <a:r>
              <a:rPr lang="he-IL" sz="2000" dirty="0" smtClean="0"/>
              <a:t>השלמת תמ"א </a:t>
            </a:r>
            <a:r>
              <a:rPr lang="he-IL" sz="2000" dirty="0" err="1" smtClean="0"/>
              <a:t>14ב</a:t>
            </a:r>
            <a:r>
              <a:rPr lang="he-IL" sz="2000" dirty="0" smtClean="0"/>
              <a:t>'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1948770"/>
            <a:ext cx="89644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הגברת התחרות במשק הכרייה והחציבה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367426"/>
            <a:ext cx="8964488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77800" indent="-177800"/>
            <a:r>
              <a:rPr lang="he-IL" sz="2000" u="sng" dirty="0" smtClean="0"/>
              <a:t>השלמת העבודה הכלכלית של חברת סדן-</a:t>
            </a:r>
            <a:r>
              <a:rPr lang="he-IL" sz="2000" u="sng" dirty="0" err="1" smtClean="0"/>
              <a:t>לבונטל</a:t>
            </a:r>
            <a:r>
              <a:rPr lang="he-IL" sz="2000" u="sng" dirty="0" smtClean="0"/>
              <a:t> בע"מ</a:t>
            </a:r>
          </a:p>
          <a:p>
            <a:pPr marL="177800" indent="-177800"/>
            <a:endParaRPr lang="he-IL" sz="1000" dirty="0" smtClean="0"/>
          </a:p>
          <a:p>
            <a:pPr marL="177800" indent="-177800"/>
            <a:r>
              <a:rPr lang="he-IL" sz="2000" u="sng" dirty="0" smtClean="0"/>
              <a:t>קבלת הממצאים של רשות ההגבלים העסקיים בנוגע לתחרותיות במשק הכרייה והחציבה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3964994"/>
            <a:ext cx="89644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קביעת גובה </a:t>
            </a:r>
            <a:r>
              <a:rPr lang="he-IL" sz="2000" b="1" dirty="0" err="1" smtClean="0"/>
              <a:t>התמלוג</a:t>
            </a:r>
            <a:r>
              <a:rPr lang="he-IL" sz="2000" b="1" dirty="0" smtClean="0"/>
              <a:t> למחצבות בפטור והתייחסות </a:t>
            </a:r>
            <a:r>
              <a:rPr lang="he-IL" sz="2000" b="1" dirty="0" err="1" smtClean="0"/>
              <a:t>לתמלוג</a:t>
            </a:r>
            <a:r>
              <a:rPr lang="he-IL" sz="2000" b="1" dirty="0" smtClean="0"/>
              <a:t> במכרזים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7" name="מחבר ישר 6"/>
          <p:cNvCxnSpPr/>
          <p:nvPr/>
        </p:nvCxnSpPr>
        <p:spPr>
          <a:xfrm>
            <a:off x="8964488" y="836712"/>
            <a:ext cx="0" cy="583264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340768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5400" dirty="0" smtClean="0">
                <a:solidFill>
                  <a:srgbClr val="002060"/>
                </a:solidFill>
                <a:latin typeface="Guttman Haim" pitchFamily="2" charset="-79"/>
                <a:cs typeface="Guttman Haim" pitchFamily="2" charset="-79"/>
              </a:rPr>
              <a:t>תודה רבה</a:t>
            </a:r>
          </a:p>
        </p:txBody>
      </p:sp>
      <p:pic>
        <p:nvPicPr>
          <p:cNvPr id="4098" name="Picture 2" descr="Inline imag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694" y="4005064"/>
            <a:ext cx="3938786" cy="261754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419872" y="6381328"/>
            <a:ext cx="151216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27.8.2013</a:t>
            </a:r>
            <a:endParaRPr lang="he-IL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87624" y="836712"/>
            <a:ext cx="687625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400" b="1" dirty="0" err="1" smtClean="0">
                <a:solidFill>
                  <a:srgbClr val="002060"/>
                </a:solidFill>
              </a:rPr>
              <a:t>התמלוג</a:t>
            </a:r>
            <a:endParaRPr lang="he-IL" sz="44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Inline imag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4575" y="3212976"/>
            <a:ext cx="4514850" cy="30384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err="1" smtClean="0">
                <a:solidFill>
                  <a:srgbClr val="002060"/>
                </a:solidFill>
              </a:rPr>
              <a:t>התמלוג</a:t>
            </a:r>
            <a:r>
              <a:rPr lang="he-IL" sz="2400" b="1" dirty="0" smtClean="0">
                <a:solidFill>
                  <a:srgbClr val="002060"/>
                </a:solidFill>
              </a:rPr>
              <a:t> – נקודות עיקריות</a:t>
            </a:r>
            <a:endParaRPr lang="he-IL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196752"/>
            <a:ext cx="8964488" cy="46474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מקור התמלוגים על חומרי החציבה הינו מכוח הבעלות על הקרקע, מהיותה של רשות מקרקעי ישראל נציג בעלי הקרקע – המדינה – ועל כן שותף עסקי במחצבות. </a:t>
            </a:r>
          </a:p>
          <a:p>
            <a:pPr marL="177800" indent="-177800">
              <a:buFont typeface="Arial" pitchFamily="34" charset="0"/>
              <a:buChar char="•"/>
            </a:pPr>
            <a:endParaRPr lang="he-IL" sz="2000" b="1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1964 </a:t>
            </a:r>
            <a:r>
              <a:rPr lang="he-IL" sz="2000" dirty="0" smtClean="0"/>
              <a:t>– הקמת וועדה בין משרדית בהשתתפות המפקח על המכרות במשרד התמ"ת, </a:t>
            </a:r>
          </a:p>
          <a:p>
            <a:pPr marL="177800" indent="-177800"/>
            <a:r>
              <a:rPr lang="he-IL" sz="2000" dirty="0" smtClean="0"/>
              <a:t>		 הממונה על מחצבות </a:t>
            </a:r>
            <a:r>
              <a:rPr lang="he-IL" sz="2000" dirty="0" err="1" smtClean="0"/>
              <a:t>בממ"י</a:t>
            </a:r>
            <a:r>
              <a:rPr lang="he-IL" sz="2000" dirty="0" smtClean="0"/>
              <a:t>, נציג מינהל תכנון (אז: קצין המחוז).</a:t>
            </a:r>
            <a:endParaRPr lang="he-IL" sz="2000" b="1" dirty="0" smtClean="0"/>
          </a:p>
          <a:p>
            <a:pPr marL="177800" indent="-177800">
              <a:buFont typeface="Arial" pitchFamily="34" charset="0"/>
              <a:buChar char="•"/>
            </a:pPr>
            <a:endParaRPr lang="he-IL" sz="2000" b="1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1970</a:t>
            </a:r>
            <a:r>
              <a:rPr lang="he-IL" sz="2000" dirty="0" smtClean="0"/>
              <a:t> – החלטת מועצה מס' 96 שנסמכה המלצות הוועדה הבין משרדית וקבעה תמלוג</a:t>
            </a:r>
          </a:p>
          <a:p>
            <a:pPr marL="177800" indent="-177800"/>
            <a:r>
              <a:rPr lang="he-IL" sz="2000" dirty="0" smtClean="0"/>
              <a:t>		 עבור חצץ בשיעור של 4% ממחיר מכירה. </a:t>
            </a:r>
          </a:p>
          <a:p>
            <a:pPr marL="177800" indent="-177800">
              <a:buFont typeface="Arial" pitchFamily="34" charset="0"/>
              <a:buChar char="•"/>
            </a:pPr>
            <a:endParaRPr lang="he-IL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1986</a:t>
            </a:r>
            <a:r>
              <a:rPr lang="he-IL" sz="2000" dirty="0" smtClean="0"/>
              <a:t> – פורסם דו"ח של חברת תה"ל שהמליץ להשאיר את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 על שיעור של 4%.</a:t>
            </a:r>
          </a:p>
          <a:p>
            <a:pPr marL="982663"/>
            <a:r>
              <a:rPr lang="he-IL" sz="2000" dirty="0" smtClean="0"/>
              <a:t>גביית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 המשיכה באופן זה עד לשנת 2005.</a:t>
            </a:r>
          </a:p>
          <a:p>
            <a:pPr marL="177800"/>
            <a:endParaRPr lang="he-IL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2003</a:t>
            </a:r>
            <a:r>
              <a:rPr lang="he-IL" sz="2000" dirty="0" smtClean="0"/>
              <a:t> – פרסום המלצות חברת "חושבה" שקבעה כי המחיר שיהווה בסיס לחישוב יהיה 25 </a:t>
            </a:r>
          </a:p>
          <a:p>
            <a:pPr marL="982663"/>
            <a:r>
              <a:rPr lang="he-IL" sz="2000" dirty="0" smtClean="0"/>
              <a:t>ש"ח לטון </a:t>
            </a:r>
            <a:r>
              <a:rPr lang="he-IL" sz="2000" dirty="0" err="1" smtClean="0"/>
              <a:t>והתמלוג</a:t>
            </a:r>
            <a:r>
              <a:rPr lang="he-IL" sz="2000" dirty="0" smtClean="0"/>
              <a:t> יהיה 10% (2.5 ש"ח) ויעמיד את חלקה של הממשלה ברווח נקי</a:t>
            </a:r>
            <a:r>
              <a:rPr lang="he-IL" sz="2000" dirty="0" smtClean="0">
                <a:solidFill>
                  <a:srgbClr val="FF0000"/>
                </a:solidFill>
              </a:rPr>
              <a:t> </a:t>
            </a:r>
            <a:r>
              <a:rPr lang="he-IL" sz="2000" dirty="0" smtClean="0"/>
              <a:t>על 45%. </a:t>
            </a:r>
            <a:endParaRPr lang="he-IL" sz="20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err="1" smtClean="0">
                <a:solidFill>
                  <a:srgbClr val="002060"/>
                </a:solidFill>
              </a:rPr>
              <a:t>התמלוג</a:t>
            </a:r>
            <a:r>
              <a:rPr lang="he-IL" sz="2400" b="1" dirty="0" smtClean="0">
                <a:solidFill>
                  <a:srgbClr val="002060"/>
                </a:solidFill>
              </a:rPr>
              <a:t> – נקודות עיקריות</a:t>
            </a:r>
            <a:endParaRPr lang="he-IL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196752"/>
            <a:ext cx="8964488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2006 – </a:t>
            </a:r>
            <a:r>
              <a:rPr lang="he-IL" sz="2000" dirty="0" smtClean="0"/>
              <a:t>נתקבלה החלטת מועצת מינהל 1074 אשר קבעה תמלוג נומינאלי, צמוד למדד </a:t>
            </a:r>
          </a:p>
          <a:p>
            <a:pPr marL="177800" indent="-177800"/>
            <a:r>
              <a:rPr lang="he-IL" sz="2000" dirty="0" smtClean="0"/>
              <a:t>		 חומרי מחצבה, אשר משמעה גבייה בשיעור של 7%-8% ממחיר המכירה. </a:t>
            </a:r>
          </a:p>
          <a:p>
            <a:pPr marL="177800" indent="-177800">
              <a:buFont typeface="Arial" pitchFamily="34" charset="0"/>
              <a:buChar char="•"/>
            </a:pPr>
            <a:endParaRPr lang="he-IL" sz="1200" dirty="0" smtClean="0"/>
          </a:p>
          <a:p>
            <a:pPr marL="985838" indent="1588"/>
            <a:r>
              <a:rPr lang="he-IL" sz="2000" dirty="0" smtClean="0"/>
              <a:t>ההחלטה גם ביטלה את דמי השימוש בגין שטח החציבה, ושילבה אותו בתוך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. בעיקר עקב חוסר הקשר בין שטח החציבה לעתודות במחצבה, וכדי לפשט את הגבייה. </a:t>
            </a:r>
          </a:p>
          <a:p>
            <a:pPr marL="177800" indent="1588"/>
            <a:endParaRPr lang="he-IL" sz="1200" b="1" dirty="0" smtClean="0"/>
          </a:p>
          <a:p>
            <a:pPr marL="985838" indent="1588"/>
            <a:r>
              <a:rPr lang="he-IL" sz="2000" dirty="0" smtClean="0"/>
              <a:t>החלטה 1074 קובעת את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 הבא: </a:t>
            </a:r>
          </a:p>
          <a:p>
            <a:pPr marL="1962150" indent="1588"/>
            <a:r>
              <a:rPr lang="he-IL" sz="2000" dirty="0" smtClean="0"/>
              <a:t>2006 –   </a:t>
            </a:r>
            <a:r>
              <a:rPr lang="he-IL" dirty="0" smtClean="0"/>
              <a:t> </a:t>
            </a:r>
            <a:r>
              <a:rPr lang="he-IL" sz="2000" dirty="0" smtClean="0"/>
              <a:t>2 ש"ח</a:t>
            </a:r>
          </a:p>
          <a:p>
            <a:pPr marL="1962150" indent="1588"/>
            <a:r>
              <a:rPr lang="he-IL" sz="2000" dirty="0" smtClean="0"/>
              <a:t>2007 – 2.2 ש"ח</a:t>
            </a:r>
          </a:p>
          <a:p>
            <a:pPr marL="1962150" indent="1588"/>
            <a:r>
              <a:rPr lang="he-IL" sz="2000" dirty="0" smtClean="0"/>
              <a:t>2008 – 2.4 ש"ח   ובסוף שנה זו – בחינה מחדש של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. </a:t>
            </a:r>
          </a:p>
          <a:p>
            <a:pPr marL="177800" indent="-177800">
              <a:buFont typeface="Arial" pitchFamily="34" charset="0"/>
              <a:buChar char="•"/>
            </a:pPr>
            <a:endParaRPr lang="he-IL" sz="2000" b="1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2008 – </a:t>
            </a:r>
            <a:r>
              <a:rPr lang="he-IL" sz="2000" dirty="0" smtClean="0"/>
              <a:t>ע"פ החלטה 1074 שכרה הנהלת ממ"י את רן חקלאי לביצוע עבודה לבדיקת</a:t>
            </a:r>
          </a:p>
          <a:p>
            <a:pPr marL="992188" defTabSz="992188"/>
            <a:r>
              <a:rPr lang="he-IL" sz="2000" dirty="0" err="1" smtClean="0"/>
              <a:t>התמלוג</a:t>
            </a:r>
            <a:r>
              <a:rPr lang="he-IL" sz="2000" dirty="0" smtClean="0"/>
              <a:t>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err="1" smtClean="0">
                <a:solidFill>
                  <a:srgbClr val="002060"/>
                </a:solidFill>
              </a:rPr>
              <a:t>התמלוג</a:t>
            </a:r>
            <a:r>
              <a:rPr lang="he-IL" sz="2400" b="1" dirty="0" smtClean="0">
                <a:solidFill>
                  <a:srgbClr val="002060"/>
                </a:solidFill>
              </a:rPr>
              <a:t> – נקודות עיקריות</a:t>
            </a:r>
            <a:endParaRPr lang="he-IL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522527"/>
            <a:ext cx="8964488" cy="39395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2009</a:t>
            </a:r>
            <a:r>
              <a:rPr lang="he-IL" sz="2000" dirty="0" smtClean="0"/>
              <a:t> – מוגשות המלצות רן חקלאי: להעלות את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 ל-22.5 ש"ח לטון (פי עשרה)</a:t>
            </a:r>
          </a:p>
          <a:p>
            <a:pPr marL="177800" indent="-177800"/>
            <a:r>
              <a:rPr lang="he-IL" sz="2000" dirty="0" smtClean="0"/>
              <a:t>		 בפריסה עד 2014</a:t>
            </a:r>
          </a:p>
          <a:p>
            <a:pPr marL="177800" indent="-177800">
              <a:buFont typeface="Arial" pitchFamily="34" charset="0"/>
              <a:buChar char="•"/>
            </a:pPr>
            <a:endParaRPr lang="he-IL" sz="2000" b="1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2010</a:t>
            </a:r>
            <a:r>
              <a:rPr lang="he-IL" sz="2000" dirty="0" smtClean="0"/>
              <a:t> – המלצות רן חקלאי אינן מתקבלות, והוא מתבקש לבחון אותן מחדש. </a:t>
            </a:r>
          </a:p>
          <a:p>
            <a:pPr marL="177800" indent="-177800">
              <a:buFont typeface="Arial" pitchFamily="34" charset="0"/>
              <a:buChar char="•"/>
            </a:pPr>
            <a:endParaRPr lang="he-IL" sz="2000" b="1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2012</a:t>
            </a:r>
            <a:r>
              <a:rPr lang="he-IL" sz="2000" dirty="0" smtClean="0"/>
              <a:t> – נתקבלה החלטה לשכור את שירותי סדן-</a:t>
            </a:r>
            <a:r>
              <a:rPr lang="he-IL" sz="2000" dirty="0" err="1" smtClean="0"/>
              <a:t>לובנטל</a:t>
            </a:r>
            <a:r>
              <a:rPr lang="he-IL" sz="2000" dirty="0" smtClean="0"/>
              <a:t> בע"מ לבחון את עניין התמלוגים</a:t>
            </a:r>
          </a:p>
          <a:p>
            <a:pPr marL="177800" indent="-177800"/>
            <a:r>
              <a:rPr lang="he-IL" sz="2000" dirty="0" smtClean="0"/>
              <a:t>		 ואמורה להציג את מסקנותיה בתוך כחודש מהיום.</a:t>
            </a:r>
          </a:p>
          <a:p>
            <a:pPr marL="177800" indent="-177800"/>
            <a:endParaRPr lang="he-IL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he-IL" sz="2000" b="1" dirty="0" smtClean="0"/>
              <a:t>כיום</a:t>
            </a:r>
            <a:r>
              <a:rPr lang="he-IL" sz="2000" dirty="0" smtClean="0"/>
              <a:t>    –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 עבור חצץ עומד על 4.03 ש"ח לטון או 8.06 למטר מעוקב. ללא מע"מ </a:t>
            </a:r>
          </a:p>
          <a:p>
            <a:pPr marL="992188"/>
            <a:r>
              <a:rPr lang="he-IL" sz="2000" dirty="0" smtClean="0"/>
              <a:t>וללא תשלום לקרן לשיקום מחצבות. </a:t>
            </a:r>
          </a:p>
          <a:p>
            <a:pPr marL="177800" indent="-177800"/>
            <a:endParaRPr lang="he-IL" sz="1000" dirty="0" smtClean="0"/>
          </a:p>
          <a:p>
            <a:pPr marL="984250" indent="1588"/>
            <a:r>
              <a:rPr lang="he-IL" sz="2000" dirty="0" smtClean="0"/>
              <a:t>מחיר זה נגזר מהצמדת </a:t>
            </a:r>
            <a:r>
              <a:rPr lang="he-IL" sz="2000" dirty="0" err="1" smtClean="0"/>
              <a:t>התמלוג</a:t>
            </a:r>
            <a:r>
              <a:rPr lang="he-IL" sz="2000" dirty="0" smtClean="0"/>
              <a:t> בסך של 2.4 ש"ח משנת 2008, לפי מדד חומרי חציבה (חצץ) לינואר 2006.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87624" y="836712"/>
            <a:ext cx="687625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400" b="1" dirty="0" smtClean="0">
                <a:solidFill>
                  <a:srgbClr val="002060"/>
                </a:solidFill>
              </a:rPr>
              <a:t>זכויות הכרייה והחציבה</a:t>
            </a:r>
            <a:endParaRPr lang="he-IL" sz="44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Inline imag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4575" y="3212976"/>
            <a:ext cx="4514850" cy="30384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מציין מיקום תוכן 2"/>
          <p:cNvSpPr txBox="1">
            <a:spLocks/>
          </p:cNvSpPr>
          <p:nvPr/>
        </p:nvSpPr>
        <p:spPr>
          <a:xfrm>
            <a:off x="0" y="1340768"/>
            <a:ext cx="8964488" cy="518457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dirty="0" smtClean="0"/>
              <a:t>עד להחלת חוק חובת המכרזים,</a:t>
            </a:r>
            <a:r>
              <a:rPr lang="he-IL" sz="2000" b="1" dirty="0" smtClean="0"/>
              <a:t> </a:t>
            </a:r>
            <a:r>
              <a:rPr lang="he-IL" sz="2000" dirty="0" smtClean="0"/>
              <a:t>פעלה ו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ועדה בין</a:t>
            </a:r>
            <a:r>
              <a:rPr kumimoji="0" lang="he-IL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משרדית בהשתתפות</a:t>
            </a:r>
            <a:r>
              <a:rPr kumimoji="0" lang="he-IL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המפקח על המכרות במשרד התמ"ת, הממונה על מחצבות </a:t>
            </a:r>
            <a:r>
              <a:rPr kumimoji="0" lang="he-IL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בממ"י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נציג מינהל תכנון. </a:t>
            </a:r>
          </a:p>
          <a:p>
            <a:pPr marL="177800" marR="0" lvl="0" indent="-177800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e-IL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dirty="0" smtClean="0"/>
              <a:t>תפקיד הוועדה:</a:t>
            </a:r>
            <a:r>
              <a:rPr lang="en-US" sz="2000" dirty="0" smtClean="0"/>
              <a:t> </a:t>
            </a:r>
            <a:r>
              <a:rPr lang="he-IL" sz="2000" dirty="0" smtClean="0"/>
              <a:t>וועדה אשר העבירה המלצות להקצאת מחצבות בפטור ממכרז לשר התמ"ת, שבסמכותו לאשר את הפטור. </a:t>
            </a:r>
          </a:p>
          <a:p>
            <a:pPr marL="177800" lvl="0" indent="-177800">
              <a:spcBef>
                <a:spcPct val="20000"/>
              </a:spcBef>
              <a:defRPr/>
            </a:pPr>
            <a:endParaRPr lang="he-IL" sz="2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dirty="0" smtClean="0"/>
              <a:t>הוועדה 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הייתה מקבלת פניות של גורמים/יזמים שונים להקצאת שטחי חציבה,</a:t>
            </a:r>
            <a:r>
              <a:rPr kumimoji="0" lang="he-IL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ו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הייתה שוקלת את שיקוליה בהתאם ל:</a:t>
            </a:r>
          </a:p>
          <a:p>
            <a:pPr marL="635000" lvl="1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מצב השוק</a:t>
            </a:r>
          </a:p>
          <a:p>
            <a:pPr marL="622300" lvl="2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סקר גיאולוגי (באמצעות המכון הגיאולוגי לישראל)</a:t>
            </a:r>
          </a:p>
          <a:p>
            <a:pPr marL="622300" lvl="2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יכולת היזם לפתח את המחצבה (ולפי זה גם נקבע גודל המחצבה) </a:t>
            </a:r>
          </a:p>
          <a:p>
            <a:pPr marL="622300" lvl="2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dirty="0" smtClean="0"/>
              <a:t>סבירות תקופת הכרייה והיקף הכרייה.</a:t>
            </a:r>
          </a:p>
          <a:p>
            <a:pPr marL="622300" lvl="2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2000" dirty="0" smtClean="0"/>
          </a:p>
          <a:p>
            <a:pPr marL="177800" lvl="2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dirty="0" smtClean="0"/>
              <a:t>עם קבלת הפטור היה המינהל מוציא הרשאה לתכנון.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solidFill>
                  <a:srgbClr val="002060"/>
                </a:solidFill>
              </a:rPr>
              <a:t>הקצאת זכויות לכרייה וחציבה עד שנת 1993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מציין מיקום תוכן 2"/>
          <p:cNvSpPr txBox="1">
            <a:spLocks/>
          </p:cNvSpPr>
          <p:nvPr/>
        </p:nvSpPr>
        <p:spPr>
          <a:xfrm>
            <a:off x="0" y="1484784"/>
            <a:ext cx="8964488" cy="5184576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/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1993 </a:t>
            </a:r>
            <a:r>
              <a:rPr lang="he-IL" sz="2000" dirty="0" smtClean="0"/>
              <a:t>–</a:t>
            </a:r>
            <a:r>
              <a:rPr lang="he-IL" sz="2000" b="1" dirty="0" smtClean="0"/>
              <a:t> </a:t>
            </a:r>
            <a:r>
              <a:rPr lang="he-IL" sz="2000" dirty="0" smtClean="0"/>
              <a:t>כניסת תקנות חובת המכרזים לתוקף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1000" b="1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1998</a:t>
            </a:r>
            <a:r>
              <a:rPr lang="he-IL" sz="2000" dirty="0" smtClean="0"/>
              <a:t> – פגה תקנה 25(29) לתקנות חובת המכרזים, ולא עמדה האפשרות החוקית</a:t>
            </a:r>
          </a:p>
          <a:p>
            <a:pPr marL="984250" lvl="0" indent="7938">
              <a:spcBef>
                <a:spcPct val="20000"/>
              </a:spcBef>
              <a:defRPr/>
            </a:pPr>
            <a:r>
              <a:rPr lang="he-IL" sz="2000" dirty="0" smtClean="0"/>
              <a:t>להאריך הרשאות בפטור ממכרז. המינהל הסכים להמשיך עם הארכת רישיונות. 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1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2003</a:t>
            </a:r>
            <a:r>
              <a:rPr lang="he-IL" sz="2000" dirty="0" smtClean="0"/>
              <a:t> – מאושרת תקנת הפטור 25 (29) החדשה. </a:t>
            </a:r>
          </a:p>
          <a:p>
            <a:pPr marL="985838" lvl="0" indent="-3175">
              <a:spcBef>
                <a:spcPct val="20000"/>
              </a:spcBef>
              <a:defRPr/>
            </a:pPr>
            <a:r>
              <a:rPr lang="he-IL" sz="2000" dirty="0" smtClean="0"/>
              <a:t>השינוי: הרשאה נוספת למחצבה קיימת תינתן להפעלה לפרק זמן מתאים – על יסוד המלצה מנומקת של וועדה מקצועית.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1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2004 </a:t>
            </a:r>
            <a:r>
              <a:rPr lang="he-IL" sz="2000" dirty="0" smtClean="0"/>
              <a:t>– מוקמת וועדת ביין, שתפקידה לקבוע את משך ההרשאה הנוסף לפטור ממכרז </a:t>
            </a:r>
          </a:p>
          <a:p>
            <a:pPr marL="984250" lvl="0" indent="7938">
              <a:spcBef>
                <a:spcPct val="20000"/>
              </a:spcBef>
              <a:defRPr/>
            </a:pPr>
            <a:r>
              <a:rPr lang="he-IL" sz="2000" dirty="0" smtClean="0"/>
              <a:t>עבור המחצבות הקיימות, בהתאם לתקנת הפטור 25 (29) לתקנות חובת המכרזים והקריטריונים המופיעים בה. </a:t>
            </a:r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he-IL" sz="10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2005</a:t>
            </a:r>
            <a:r>
              <a:rPr lang="he-IL" sz="2000" dirty="0" smtClean="0"/>
              <a:t> – לבקשת חלק מחברות החציבה ניתן אישור להעביר את עניינן לדיון לפי סעיף </a:t>
            </a:r>
          </a:p>
          <a:p>
            <a:pPr marL="982663" lvl="0">
              <a:spcBef>
                <a:spcPct val="20000"/>
              </a:spcBef>
              <a:defRPr/>
            </a:pPr>
            <a:r>
              <a:rPr lang="he-IL" sz="2000" dirty="0" smtClean="0"/>
              <a:t>25 (4) (סכסוך במקרקעין). </a:t>
            </a:r>
          </a:p>
          <a:p>
            <a:pPr marL="985838" lvl="0" indent="-3175">
              <a:spcBef>
                <a:spcPct val="20000"/>
              </a:spcBef>
              <a:defRPr/>
            </a:pPr>
            <a:r>
              <a:rPr lang="he-IL" sz="2000" dirty="0" smtClean="0"/>
              <a:t>תנאי הסף של דיון בוועדת ביין כפי שקבועים בתקנה 25 (29) חלו גם לגבי מחצבות שניגשו לפי סעיף 25 (4).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764704"/>
            <a:ext cx="914400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solidFill>
                  <a:srgbClr val="002060"/>
                </a:solidFill>
              </a:rPr>
              <a:t>הקצאת זכויות לכרייה וחציבה משנת 1993 ואילך</a:t>
            </a:r>
          </a:p>
          <a:p>
            <a:pPr algn="ctr"/>
            <a:r>
              <a:rPr lang="he-IL" b="1" dirty="0" smtClean="0">
                <a:solidFill>
                  <a:srgbClr val="002060"/>
                </a:solidFill>
              </a:rPr>
              <a:t>(התהליך הסטטוטורי)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LogoRMI_Old_Scat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83" y="6093296"/>
            <a:ext cx="2322569" cy="692696"/>
          </a:xfrm>
          <a:prstGeom prst="rect">
            <a:avLst/>
          </a:prstGeom>
        </p:spPr>
      </p:pic>
      <p:cxnSp>
        <p:nvCxnSpPr>
          <p:cNvPr id="8" name="מחבר ישר 7"/>
          <p:cNvCxnSpPr/>
          <p:nvPr/>
        </p:nvCxnSpPr>
        <p:spPr>
          <a:xfrm flipH="1">
            <a:off x="3203848" y="6669360"/>
            <a:ext cx="576064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/>
              <a:t>הוועדה לקביעת חלק המדינה במשאבי טבע לאומיים</a:t>
            </a:r>
            <a:endParaRPr lang="he-IL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0"/>
            <a:ext cx="2555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כרייה וחציבה</a:t>
            </a:r>
          </a:p>
          <a:p>
            <a:pPr algn="ctr"/>
            <a:r>
              <a:rPr lang="he-IL" sz="1600" b="1" dirty="0" smtClean="0">
                <a:solidFill>
                  <a:srgbClr val="002060"/>
                </a:solidFill>
              </a:rPr>
              <a:t>ומשק הבנייה והסלילה</a:t>
            </a:r>
            <a:endParaRPr lang="he-IL" sz="1600" b="1" dirty="0">
              <a:solidFill>
                <a:srgbClr val="002060"/>
              </a:solidFill>
            </a:endParaRPr>
          </a:p>
        </p:txBody>
      </p:sp>
      <p:cxnSp>
        <p:nvCxnSpPr>
          <p:cNvPr id="10" name="מחבר ישר 9"/>
          <p:cNvCxnSpPr/>
          <p:nvPr/>
        </p:nvCxnSpPr>
        <p:spPr>
          <a:xfrm flipH="1">
            <a:off x="251520" y="620688"/>
            <a:ext cx="87129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8964488" y="620688"/>
            <a:ext cx="0" cy="604867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מציין מיקום תוכן 2"/>
          <p:cNvSpPr txBox="1">
            <a:spLocks/>
          </p:cNvSpPr>
          <p:nvPr/>
        </p:nvSpPr>
        <p:spPr>
          <a:xfrm>
            <a:off x="0" y="1268760"/>
            <a:ext cx="8964488" cy="54006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17780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1993 </a:t>
            </a:r>
            <a:r>
              <a:rPr lang="he-IL" sz="2000" dirty="0" smtClean="0"/>
              <a:t>– כניסת תקנות חובת המכרזים לתוקף</a:t>
            </a:r>
          </a:p>
          <a:p>
            <a:pPr marL="992188">
              <a:spcBef>
                <a:spcPct val="20000"/>
              </a:spcBef>
              <a:defRPr/>
            </a:pPr>
            <a:r>
              <a:rPr lang="he-IL" sz="2000" dirty="0" smtClean="0"/>
              <a:t>הוועדה הבין משרדית פוזרה והמדינה לקחה על עצמה את התכנון המפורט. </a:t>
            </a:r>
          </a:p>
          <a:p>
            <a:pPr marL="177800" lvl="0" indent="-3175">
              <a:spcBef>
                <a:spcPct val="20000"/>
              </a:spcBef>
              <a:defRPr/>
            </a:pPr>
            <a:endParaRPr lang="he-IL" sz="5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מאז 1993 </a:t>
            </a:r>
            <a:r>
              <a:rPr lang="he-IL" sz="2000" dirty="0" smtClean="0"/>
              <a:t>–</a:t>
            </a:r>
            <a:r>
              <a:rPr lang="he-IL" sz="2000" b="1" dirty="0" smtClean="0"/>
              <a:t> 	ככלל:</a:t>
            </a:r>
            <a:r>
              <a:rPr lang="en-US" sz="2000" b="1" dirty="0" smtClean="0"/>
              <a:t> </a:t>
            </a:r>
            <a:r>
              <a:rPr lang="he-IL" sz="2000" b="1" u="sng" dirty="0" smtClean="0"/>
              <a:t>מחצבה שנסגרת לא נפתחת מחדש</a:t>
            </a:r>
          </a:p>
          <a:p>
            <a:pPr marL="177800" lvl="0" indent="-177800">
              <a:spcBef>
                <a:spcPct val="20000"/>
              </a:spcBef>
              <a:defRPr/>
            </a:pPr>
            <a:endParaRPr lang="he-IL" sz="1100" b="1" u="sng" dirty="0" smtClean="0"/>
          </a:p>
          <a:p>
            <a:pPr marL="45085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u="sng" dirty="0" smtClean="0"/>
              <a:t>לא הסתיים תכנון מפורט של שום תכנית חציבה</a:t>
            </a:r>
            <a:r>
              <a:rPr lang="he-IL" sz="2000" dirty="0" smtClean="0"/>
              <a:t> (למעט מחצבה אחת שהחומר שבה נמצא לא מתאים לחציבה), רק חידוש </a:t>
            </a:r>
            <a:r>
              <a:rPr lang="he-IL" sz="2000" dirty="0" err="1" smtClean="0"/>
              <a:t>תב"עות</a:t>
            </a:r>
            <a:r>
              <a:rPr lang="he-IL" sz="2000" dirty="0" smtClean="0"/>
              <a:t> ישנות.</a:t>
            </a:r>
          </a:p>
          <a:p>
            <a:pPr marL="450850" lvl="0">
              <a:spcBef>
                <a:spcPct val="20000"/>
              </a:spcBef>
              <a:defRPr/>
            </a:pPr>
            <a:r>
              <a:rPr lang="he-IL" sz="2000" dirty="0" smtClean="0"/>
              <a:t>כל המחצבות הקיימות היום מקורן בתכנונים ע"פ הקצאות וועדת הפטור הבין משרדית. </a:t>
            </a:r>
          </a:p>
          <a:p>
            <a:pPr marL="450850" lvl="0" indent="-177800">
              <a:lnSpc>
                <a:spcPct val="110000"/>
              </a:lnSpc>
              <a:spcBef>
                <a:spcPct val="20000"/>
              </a:spcBef>
              <a:defRPr/>
            </a:pPr>
            <a:endParaRPr lang="he-IL" sz="500" dirty="0" smtClean="0"/>
          </a:p>
          <a:p>
            <a:pPr marL="450850" lvl="0" indent="-177800">
              <a:lnSpc>
                <a:spcPct val="11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u="sng" dirty="0" smtClean="0"/>
              <a:t>לגבי מכרזים למחצבות חדשות</a:t>
            </a:r>
            <a:r>
              <a:rPr lang="he-IL" sz="2000" dirty="0" smtClean="0"/>
              <a:t>:</a:t>
            </a:r>
            <a:r>
              <a:rPr lang="en-US" sz="2000" dirty="0" smtClean="0"/>
              <a:t> </a:t>
            </a:r>
            <a:r>
              <a:rPr lang="he-IL" sz="2000" dirty="0" smtClean="0"/>
              <a:t>כל המכרזים (5) לכריית חצץ מ-1993 הוצאו לפי </a:t>
            </a:r>
            <a:r>
              <a:rPr lang="he-IL" sz="2000" dirty="0" err="1" smtClean="0"/>
              <a:t>תב"עות</a:t>
            </a:r>
            <a:r>
              <a:rPr lang="he-IL" sz="2000" dirty="0" smtClean="0"/>
              <a:t> קיימות, ועד היום המדינה לא אישרה שום תוכנית חדשה. (</a:t>
            </a:r>
            <a:r>
              <a:rPr lang="he-IL" dirty="0" smtClean="0"/>
              <a:t>עין </a:t>
            </a:r>
            <a:r>
              <a:rPr lang="he-IL" dirty="0" err="1" smtClean="0"/>
              <a:t>חרוד</a:t>
            </a:r>
            <a:r>
              <a:rPr lang="he-IL" dirty="0" smtClean="0"/>
              <a:t>, שיש יפתח, נחל שלמה, נעצוץ, נחל גורר</a:t>
            </a:r>
            <a:r>
              <a:rPr lang="he-IL" sz="2000" dirty="0" smtClean="0"/>
              <a:t>) </a:t>
            </a:r>
            <a:r>
              <a:rPr lang="he-IL" sz="2000" u="sng" dirty="0" smtClean="0"/>
              <a:t>אף אחת מהן לא פעילה כיום</a:t>
            </a:r>
            <a:r>
              <a:rPr lang="he-IL" sz="2000" dirty="0" smtClean="0"/>
              <a:t>. </a:t>
            </a:r>
          </a:p>
          <a:p>
            <a:pPr marL="450850" lvl="0">
              <a:lnSpc>
                <a:spcPct val="110000"/>
              </a:lnSpc>
              <a:spcBef>
                <a:spcPct val="20000"/>
              </a:spcBef>
              <a:defRPr/>
            </a:pPr>
            <a:endParaRPr lang="he-IL" sz="2000" dirty="0" smtClean="0"/>
          </a:p>
          <a:p>
            <a:pPr marL="450850" lvl="0" indent="-177800">
              <a:lnSpc>
                <a:spcPct val="110000"/>
              </a:lnSpc>
              <a:spcBef>
                <a:spcPct val="20000"/>
              </a:spcBef>
              <a:defRPr/>
            </a:pPr>
            <a:endParaRPr lang="he-IL" sz="800" dirty="0" smtClean="0"/>
          </a:p>
          <a:p>
            <a:pPr marL="177800" lvl="0" indent="-1778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he-IL" sz="2000" b="1" dirty="0" smtClean="0"/>
              <a:t>2001 </a:t>
            </a:r>
            <a:r>
              <a:rPr lang="he-IL" sz="2000" dirty="0" smtClean="0"/>
              <a:t>–</a:t>
            </a:r>
            <a:r>
              <a:rPr lang="he-IL" sz="2000" b="1" dirty="0" smtClean="0"/>
              <a:t> </a:t>
            </a:r>
            <a:r>
              <a:rPr lang="he-IL" sz="2000" dirty="0" smtClean="0"/>
              <a:t>השלמת תמ"א 14</a:t>
            </a:r>
            <a:endParaRPr lang="he-IL" sz="20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0" y="764704"/>
            <a:ext cx="9144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>
                <a:solidFill>
                  <a:srgbClr val="002060"/>
                </a:solidFill>
              </a:rPr>
              <a:t>מצב הזכויות לכרייה וחציבה משנת 1993 ואילך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ישיבה מספר 4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B9213C-3A09-4382-A221-0A21EE807EFE}"/>
</file>

<file path=customXml/itemProps2.xml><?xml version="1.0" encoding="utf-8"?>
<ds:datastoreItem xmlns:ds="http://schemas.openxmlformats.org/officeDocument/2006/customXml" ds:itemID="{6FE9CB31-851C-4EE7-91BF-315A9B988391}"/>
</file>

<file path=customXml/itemProps3.xml><?xml version="1.0" encoding="utf-8"?>
<ds:datastoreItem xmlns:ds="http://schemas.openxmlformats.org/officeDocument/2006/customXml" ds:itemID="{461D0E7D-ABF3-4DDF-A7B6-201CE27CC6C7}"/>
</file>

<file path=docProps/app.xml><?xml version="1.0" encoding="utf-8"?>
<Properties xmlns="http://schemas.openxmlformats.org/officeDocument/2006/extended-properties" xmlns:vt="http://schemas.openxmlformats.org/officeDocument/2006/docPropsVTypes">
  <TotalTime>2133</TotalTime>
  <Words>922</Words>
  <Application>Microsoft Office PowerPoint</Application>
  <PresentationFormat>‫הצגה על המסך (4:3)</PresentationFormat>
  <Paragraphs>228</Paragraphs>
  <Slides>14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5" baseType="lpstr">
      <vt:lpstr>ערכת נושא של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חלקה של המדינה מפעילות כרייה וחציבה עבור משק הבנייה והסלילה תמונת מצב – רשות מקרקעי ישראל</dc:title>
  <dc:creator>אורי גבע (LURI)</dc:creator>
  <cp:lastModifiedBy>LURI</cp:lastModifiedBy>
  <cp:revision>151</cp:revision>
  <dcterms:created xsi:type="dcterms:W3CDTF">2013-08-21T11:06:49Z</dcterms:created>
  <dcterms:modified xsi:type="dcterms:W3CDTF">2013-08-27T10:19:01Z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