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6"/>
  </p:notesMasterIdLst>
  <p:sldIdLst>
    <p:sldId id="261" r:id="rId2"/>
    <p:sldId id="258" r:id="rId3"/>
    <p:sldId id="259" r:id="rId4"/>
    <p:sldId id="262" r:id="rId5"/>
  </p:sldIdLst>
  <p:sldSz cx="9144000" cy="6858000" type="screen4x3"/>
  <p:notesSz cx="6794500" cy="9906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סגנון ביניים 4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2784" autoAdjust="0"/>
  </p:normalViewPr>
  <p:slideViewPr>
    <p:cSldViewPr>
      <p:cViewPr>
        <p:scale>
          <a:sx n="80" d="100"/>
          <a:sy n="80" d="100"/>
        </p:scale>
        <p:origin x="-870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layout>
                <c:manualLayout>
                  <c:x val="-0.17902694746045003"/>
                  <c:y val="0.1396819172775057"/>
                </c:manualLayout>
              </c:layout>
              <c:tx>
                <c:rich>
                  <a:bodyPr/>
                  <a:lstStyle/>
                  <a:p>
                    <a:r>
                      <a:rPr lang="he-IL" sz="1400" b="1" dirty="0">
                        <a:solidFill>
                          <a:schemeClr val="bg1"/>
                        </a:solidFill>
                      </a:rPr>
                      <a:t>אבנר</a:t>
                    </a:r>
                    <a:r>
                      <a:rPr lang="he-IL" sz="1400" b="1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he-IL" sz="1400" b="1" smtClean="0">
                        <a:solidFill>
                          <a:schemeClr val="bg1"/>
                        </a:solidFill>
                      </a:rPr>
                      <a:t>23%</a:t>
                    </a:r>
                    <a:endParaRPr lang="he-IL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0353444881889763"/>
                  <c:y val="-1.6975885826771653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he-IL" sz="1200" b="1" dirty="0">
                        <a:solidFill>
                          <a:schemeClr val="bg1"/>
                        </a:solidFill>
                      </a:rPr>
                      <a:t>דלק השקעות</a:t>
                    </a:r>
                    <a:r>
                      <a:rPr lang="he-IL" sz="1200" b="1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he-IL" sz="1200" b="1" smtClean="0">
                        <a:solidFill>
                          <a:schemeClr val="bg1"/>
                        </a:solidFill>
                      </a:rPr>
                      <a:t>4.44%</a:t>
                    </a:r>
                    <a:endParaRPr lang="he-IL" sz="1200" dirty="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032439765362091"/>
                  <c:y val="-0.2144544145402932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21149189707972513"/>
                  <c:y val="9.543033949718133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he-I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גיליון1!$A$2:$A$5</c:f>
              <c:strCache>
                <c:ptCount val="4"/>
                <c:pt idx="0">
                  <c:v>אבנר</c:v>
                </c:pt>
                <c:pt idx="1">
                  <c:v>דלק השקעות</c:v>
                </c:pt>
                <c:pt idx="2">
                  <c:v>דלק קידוחים</c:v>
                </c:pt>
                <c:pt idx="3">
                  <c:v>נובל אנרג'י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23</c:v>
                </c:pt>
                <c:pt idx="1">
                  <c:v>4.4400000000000004</c:v>
                </c:pt>
                <c:pt idx="2">
                  <c:v>25.5</c:v>
                </c:pt>
                <c:pt idx="3">
                  <c:v>47.06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0316C-5679-49BC-A888-EB1A5E9FD4F6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rtl="1"/>
          <a:endParaRPr lang="he-IL"/>
        </a:p>
      </dgm:t>
    </dgm:pt>
    <dgm:pt modelId="{546D3E42-457A-4E6C-83DC-BFDD0D3C9A67}">
      <dgm:prSet phldrT="[טקסט]" custT="1"/>
      <dgm:spPr/>
      <dgm:t>
        <a:bodyPr/>
        <a:lstStyle/>
        <a:p>
          <a:pPr rtl="1"/>
          <a:r>
            <a:rPr lang="he-IL" sz="2200" dirty="0" smtClean="0"/>
            <a:t>היטל ששינסקי</a:t>
          </a:r>
          <a:endParaRPr lang="he-IL" sz="2200" dirty="0"/>
        </a:p>
      </dgm:t>
    </dgm:pt>
    <dgm:pt modelId="{B0E62952-AAC7-4776-BFBC-CD0B2902474B}" type="parTrans" cxnId="{7BC6808E-6561-49B1-94F9-60B41E9355E9}">
      <dgm:prSet/>
      <dgm:spPr/>
      <dgm:t>
        <a:bodyPr/>
        <a:lstStyle/>
        <a:p>
          <a:pPr rtl="1"/>
          <a:endParaRPr lang="he-IL" sz="2200"/>
        </a:p>
      </dgm:t>
    </dgm:pt>
    <dgm:pt modelId="{DEB8B9B6-8EB5-429A-AF8D-B2DA98F51394}" type="sibTrans" cxnId="{7BC6808E-6561-49B1-94F9-60B41E9355E9}">
      <dgm:prSet/>
      <dgm:spPr/>
      <dgm:t>
        <a:bodyPr/>
        <a:lstStyle/>
        <a:p>
          <a:pPr rtl="1"/>
          <a:endParaRPr lang="he-IL" sz="2200"/>
        </a:p>
      </dgm:t>
    </dgm:pt>
    <dgm:pt modelId="{2B2F12F5-606E-4088-9817-9BA1ADFE80E1}">
      <dgm:prSet phldrT="[טקסט]" custT="1"/>
      <dgm:spPr/>
      <dgm:t>
        <a:bodyPr/>
        <a:lstStyle/>
        <a:p>
          <a:pPr rtl="1"/>
          <a:r>
            <a:rPr lang="he-IL" sz="2200" dirty="0" smtClean="0"/>
            <a:t>0-50%</a:t>
          </a:r>
          <a:endParaRPr lang="he-IL" sz="2200" dirty="0"/>
        </a:p>
      </dgm:t>
    </dgm:pt>
    <dgm:pt modelId="{CE907708-7618-441E-BB7E-C8BB1EAB9106}" type="parTrans" cxnId="{2F66925E-5FA6-4781-80EE-CE4E4F076C7B}">
      <dgm:prSet/>
      <dgm:spPr/>
      <dgm:t>
        <a:bodyPr/>
        <a:lstStyle/>
        <a:p>
          <a:pPr rtl="1"/>
          <a:endParaRPr lang="he-IL" sz="2200"/>
        </a:p>
      </dgm:t>
    </dgm:pt>
    <dgm:pt modelId="{DA1EE574-509B-4162-B953-50DA08CB0A44}" type="sibTrans" cxnId="{2F66925E-5FA6-4781-80EE-CE4E4F076C7B}">
      <dgm:prSet/>
      <dgm:spPr/>
      <dgm:t>
        <a:bodyPr/>
        <a:lstStyle/>
        <a:p>
          <a:pPr rtl="1"/>
          <a:endParaRPr lang="he-IL" sz="2200"/>
        </a:p>
      </dgm:t>
    </dgm:pt>
    <dgm:pt modelId="{331DC740-6785-4DDE-A8D3-76275615F092}">
      <dgm:prSet phldrT="[טקסט]" custT="1"/>
      <dgm:spPr/>
      <dgm:t>
        <a:bodyPr/>
        <a:lstStyle/>
        <a:p>
          <a:pPr rtl="1"/>
          <a:r>
            <a:rPr lang="he-IL" sz="2200" dirty="0" smtClean="0"/>
            <a:t>תמלוגים</a:t>
          </a:r>
          <a:endParaRPr lang="he-IL" sz="2200" dirty="0"/>
        </a:p>
      </dgm:t>
    </dgm:pt>
    <dgm:pt modelId="{DD765D5E-87A1-44D2-ADDA-E2B3199509F0}" type="parTrans" cxnId="{B9DE0F19-B554-4594-9AE3-814624F4A8BF}">
      <dgm:prSet/>
      <dgm:spPr/>
      <dgm:t>
        <a:bodyPr/>
        <a:lstStyle/>
        <a:p>
          <a:pPr rtl="1"/>
          <a:endParaRPr lang="he-IL" sz="2200"/>
        </a:p>
      </dgm:t>
    </dgm:pt>
    <dgm:pt modelId="{1BE02E62-523E-4246-B7EB-4D7AF82E62A8}" type="sibTrans" cxnId="{B9DE0F19-B554-4594-9AE3-814624F4A8BF}">
      <dgm:prSet/>
      <dgm:spPr/>
      <dgm:t>
        <a:bodyPr/>
        <a:lstStyle/>
        <a:p>
          <a:pPr rtl="1"/>
          <a:endParaRPr lang="he-IL" sz="2200"/>
        </a:p>
      </dgm:t>
    </dgm:pt>
    <dgm:pt modelId="{A514FC6C-1E07-4A1C-B87A-BFB0BC0FEE21}">
      <dgm:prSet phldrT="[טקסט]" custT="1"/>
      <dgm:spPr/>
      <dgm:t>
        <a:bodyPr/>
        <a:lstStyle/>
        <a:p>
          <a:pPr rtl="1"/>
          <a:r>
            <a:rPr lang="he-IL" sz="2200" dirty="0" smtClean="0"/>
            <a:t>12.5%</a:t>
          </a:r>
          <a:endParaRPr lang="he-IL" sz="2200" dirty="0"/>
        </a:p>
      </dgm:t>
    </dgm:pt>
    <dgm:pt modelId="{CE1535AC-E555-46F4-89C0-1968EA1FBEB9}" type="parTrans" cxnId="{074AE663-91C1-406B-804C-473999704DA4}">
      <dgm:prSet/>
      <dgm:spPr/>
      <dgm:t>
        <a:bodyPr/>
        <a:lstStyle/>
        <a:p>
          <a:pPr rtl="1"/>
          <a:endParaRPr lang="he-IL" sz="2200"/>
        </a:p>
      </dgm:t>
    </dgm:pt>
    <dgm:pt modelId="{3A1A010D-DD15-4BD3-8474-801C18E5F87C}" type="sibTrans" cxnId="{074AE663-91C1-406B-804C-473999704DA4}">
      <dgm:prSet/>
      <dgm:spPr/>
      <dgm:t>
        <a:bodyPr/>
        <a:lstStyle/>
        <a:p>
          <a:pPr rtl="1"/>
          <a:endParaRPr lang="he-IL" sz="2200"/>
        </a:p>
      </dgm:t>
    </dgm:pt>
    <dgm:pt modelId="{F93B5BF3-F365-41E6-AB3F-B21FA2269E66}">
      <dgm:prSet phldrT="[טקסט]" custT="1"/>
      <dgm:spPr/>
      <dgm:t>
        <a:bodyPr/>
        <a:lstStyle/>
        <a:p>
          <a:pPr rtl="1"/>
          <a:r>
            <a:rPr lang="he-IL" sz="2200" dirty="0" smtClean="0"/>
            <a:t>מס חברות</a:t>
          </a:r>
          <a:endParaRPr lang="he-IL" sz="2200" dirty="0"/>
        </a:p>
      </dgm:t>
    </dgm:pt>
    <dgm:pt modelId="{DA4D6B2D-C577-4DDB-BCF3-25D6ADCE63DD}" type="parTrans" cxnId="{30DD0D4E-0698-443F-8E4B-8AD7C37BB2C2}">
      <dgm:prSet/>
      <dgm:spPr/>
      <dgm:t>
        <a:bodyPr/>
        <a:lstStyle/>
        <a:p>
          <a:pPr rtl="1"/>
          <a:endParaRPr lang="he-IL" sz="2200"/>
        </a:p>
      </dgm:t>
    </dgm:pt>
    <dgm:pt modelId="{5194AD59-ABF5-4537-AB6B-7B4622D5E9F1}" type="sibTrans" cxnId="{30DD0D4E-0698-443F-8E4B-8AD7C37BB2C2}">
      <dgm:prSet/>
      <dgm:spPr/>
      <dgm:t>
        <a:bodyPr/>
        <a:lstStyle/>
        <a:p>
          <a:pPr rtl="1"/>
          <a:endParaRPr lang="he-IL" sz="2200"/>
        </a:p>
      </dgm:t>
    </dgm:pt>
    <dgm:pt modelId="{A3C37808-F7E9-44BE-908B-96E1FA59D8AE}">
      <dgm:prSet phldrT="[טקסט]" custT="1"/>
      <dgm:spPr/>
      <dgm:t>
        <a:bodyPr/>
        <a:lstStyle/>
        <a:p>
          <a:pPr rtl="1"/>
          <a:r>
            <a:rPr lang="he-IL" sz="2200" dirty="0" smtClean="0"/>
            <a:t>25%</a:t>
          </a:r>
          <a:endParaRPr lang="he-IL" sz="2200" dirty="0"/>
        </a:p>
      </dgm:t>
    </dgm:pt>
    <dgm:pt modelId="{0AEEE114-7518-4364-9B1D-DD3B49408EC6}" type="parTrans" cxnId="{8CB52633-FE7C-44CC-BC8C-0377484873AF}">
      <dgm:prSet/>
      <dgm:spPr/>
      <dgm:t>
        <a:bodyPr/>
        <a:lstStyle/>
        <a:p>
          <a:pPr rtl="1"/>
          <a:endParaRPr lang="he-IL" sz="2200"/>
        </a:p>
      </dgm:t>
    </dgm:pt>
    <dgm:pt modelId="{032C3AD3-CDAB-4DD5-8D83-A1AFE2D4D398}" type="sibTrans" cxnId="{8CB52633-FE7C-44CC-BC8C-0377484873AF}">
      <dgm:prSet/>
      <dgm:spPr/>
      <dgm:t>
        <a:bodyPr/>
        <a:lstStyle/>
        <a:p>
          <a:pPr rtl="1"/>
          <a:endParaRPr lang="he-IL" sz="2200"/>
        </a:p>
      </dgm:t>
    </dgm:pt>
    <dgm:pt modelId="{240F021D-FC95-4D84-8A13-C3D3285FF735}">
      <dgm:prSet custT="1"/>
      <dgm:spPr/>
      <dgm:t>
        <a:bodyPr anchor="t"/>
        <a:lstStyle/>
        <a:p>
          <a:pPr algn="r" rtl="1"/>
          <a:r>
            <a:rPr lang="he-IL" sz="1300" dirty="0" smtClean="0"/>
            <a:t>2010 סה"כ 215 מיליון ₪ </a:t>
          </a:r>
        </a:p>
        <a:p>
          <a:pPr algn="r" rtl="1"/>
          <a:r>
            <a:rPr lang="he-IL" sz="1300" dirty="0" smtClean="0"/>
            <a:t>2011 סה"כ 309 מיליון ₪ </a:t>
          </a:r>
        </a:p>
        <a:p>
          <a:pPr algn="r" rtl="1"/>
          <a:r>
            <a:rPr lang="he-IL" sz="1300" dirty="0" smtClean="0"/>
            <a:t>2012 סה"כ 192 מיליון ₪ </a:t>
          </a:r>
        </a:p>
        <a:p>
          <a:pPr algn="r" rtl="1"/>
          <a:r>
            <a:rPr lang="he-IL" sz="1300" dirty="0" smtClean="0"/>
            <a:t>6/2013 סה"כ 70 מיליון ₪ </a:t>
          </a:r>
        </a:p>
        <a:p>
          <a:pPr algn="r" rtl="1"/>
          <a:endParaRPr lang="he-IL" sz="1300" dirty="0"/>
        </a:p>
      </dgm:t>
    </dgm:pt>
    <dgm:pt modelId="{C6FDDFE6-4DDC-42F5-BCFB-1B56B075831D}" type="parTrans" cxnId="{46719B47-3C5E-48BA-8787-AEFF8B05B9C3}">
      <dgm:prSet/>
      <dgm:spPr/>
      <dgm:t>
        <a:bodyPr/>
        <a:lstStyle/>
        <a:p>
          <a:pPr rtl="1"/>
          <a:endParaRPr lang="he-IL" sz="2200"/>
        </a:p>
      </dgm:t>
    </dgm:pt>
    <dgm:pt modelId="{F853D2DA-3EC6-4BC4-A16A-A849AE09C6E8}" type="sibTrans" cxnId="{46719B47-3C5E-48BA-8787-AEFF8B05B9C3}">
      <dgm:prSet/>
      <dgm:spPr/>
      <dgm:t>
        <a:bodyPr/>
        <a:lstStyle/>
        <a:p>
          <a:pPr rtl="1"/>
          <a:endParaRPr lang="he-IL" sz="2200"/>
        </a:p>
      </dgm:t>
    </dgm:pt>
    <dgm:pt modelId="{A3231E3F-E667-4CD9-B663-D5B0810D565C}" type="pres">
      <dgm:prSet presAssocID="{4310316C-5679-49BC-A888-EB1A5E9FD4F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901CB012-54FC-44C5-BF08-EF1E9BEDE0C7}" type="pres">
      <dgm:prSet presAssocID="{546D3E42-457A-4E6C-83DC-BFDD0D3C9A67}" presName="compNode" presStyleCnt="0"/>
      <dgm:spPr/>
    </dgm:pt>
    <dgm:pt modelId="{A90D48DE-1300-4D03-B3AA-2F32C427FE2B}" type="pres">
      <dgm:prSet presAssocID="{546D3E42-457A-4E6C-83DC-BFDD0D3C9A67}" presName="aNode" presStyleLbl="bgShp" presStyleIdx="0" presStyleCnt="3"/>
      <dgm:spPr/>
      <dgm:t>
        <a:bodyPr/>
        <a:lstStyle/>
        <a:p>
          <a:pPr rtl="1"/>
          <a:endParaRPr lang="he-IL"/>
        </a:p>
      </dgm:t>
    </dgm:pt>
    <dgm:pt modelId="{43A7B760-CB42-4C55-A10E-BBB1CA7CF7A4}" type="pres">
      <dgm:prSet presAssocID="{546D3E42-457A-4E6C-83DC-BFDD0D3C9A67}" presName="textNode" presStyleLbl="bgShp" presStyleIdx="0" presStyleCnt="3"/>
      <dgm:spPr/>
      <dgm:t>
        <a:bodyPr/>
        <a:lstStyle/>
        <a:p>
          <a:pPr rtl="1"/>
          <a:endParaRPr lang="he-IL"/>
        </a:p>
      </dgm:t>
    </dgm:pt>
    <dgm:pt modelId="{F1B58A34-D518-47D5-8A4B-DD1365DFC91E}" type="pres">
      <dgm:prSet presAssocID="{546D3E42-457A-4E6C-83DC-BFDD0D3C9A67}" presName="compChildNode" presStyleCnt="0"/>
      <dgm:spPr/>
    </dgm:pt>
    <dgm:pt modelId="{FEC9E69B-1B45-4FAE-BC7E-6172467D3EF7}" type="pres">
      <dgm:prSet presAssocID="{546D3E42-457A-4E6C-83DC-BFDD0D3C9A67}" presName="theInnerList" presStyleCnt="0"/>
      <dgm:spPr/>
    </dgm:pt>
    <dgm:pt modelId="{C7A2F4CC-92CB-449E-9BE7-FE98F2663818}" type="pres">
      <dgm:prSet presAssocID="{2B2F12F5-606E-4088-9817-9BA1ADFE80E1}" presName="childNode" presStyleLbl="node1" presStyleIdx="0" presStyleCnt="4" custScaleY="367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C1B4067-5B1C-4507-B51A-41741A43D19A}" type="pres">
      <dgm:prSet presAssocID="{546D3E42-457A-4E6C-83DC-BFDD0D3C9A67}" presName="aSpace" presStyleCnt="0"/>
      <dgm:spPr/>
    </dgm:pt>
    <dgm:pt modelId="{60C1B600-1D61-4213-82B0-888A195D2726}" type="pres">
      <dgm:prSet presAssocID="{331DC740-6785-4DDE-A8D3-76275615F092}" presName="compNode" presStyleCnt="0"/>
      <dgm:spPr/>
    </dgm:pt>
    <dgm:pt modelId="{63F3EDA7-6F58-40C9-A6BC-1D98AB22AF12}" type="pres">
      <dgm:prSet presAssocID="{331DC740-6785-4DDE-A8D3-76275615F092}" presName="aNode" presStyleLbl="bgShp" presStyleIdx="1" presStyleCnt="3"/>
      <dgm:spPr/>
      <dgm:t>
        <a:bodyPr/>
        <a:lstStyle/>
        <a:p>
          <a:pPr rtl="1"/>
          <a:endParaRPr lang="he-IL"/>
        </a:p>
      </dgm:t>
    </dgm:pt>
    <dgm:pt modelId="{049BD007-A7D2-4DF8-869C-9A367C13C212}" type="pres">
      <dgm:prSet presAssocID="{331DC740-6785-4DDE-A8D3-76275615F092}" presName="textNode" presStyleLbl="bgShp" presStyleIdx="1" presStyleCnt="3"/>
      <dgm:spPr/>
      <dgm:t>
        <a:bodyPr/>
        <a:lstStyle/>
        <a:p>
          <a:pPr rtl="1"/>
          <a:endParaRPr lang="he-IL"/>
        </a:p>
      </dgm:t>
    </dgm:pt>
    <dgm:pt modelId="{0E516FE3-0446-45B0-8414-7292A9BC7442}" type="pres">
      <dgm:prSet presAssocID="{331DC740-6785-4DDE-A8D3-76275615F092}" presName="compChildNode" presStyleCnt="0"/>
      <dgm:spPr/>
    </dgm:pt>
    <dgm:pt modelId="{D6AC50F8-FFF2-4770-B9E0-70807A04269C}" type="pres">
      <dgm:prSet presAssocID="{331DC740-6785-4DDE-A8D3-76275615F092}" presName="theInnerList" presStyleCnt="0"/>
      <dgm:spPr/>
    </dgm:pt>
    <dgm:pt modelId="{02222B1B-C123-4A18-8274-498E8650ABC5}" type="pres">
      <dgm:prSet presAssocID="{A514FC6C-1E07-4A1C-B87A-BFB0BC0FEE21}" presName="childNode" presStyleLbl="node1" presStyleIdx="1" presStyleCnt="4" custScaleY="367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7074BD2-0AA4-4C85-8308-DABCC5E94EBB}" type="pres">
      <dgm:prSet presAssocID="{A514FC6C-1E07-4A1C-B87A-BFB0BC0FEE21}" presName="aSpace2" presStyleCnt="0"/>
      <dgm:spPr/>
    </dgm:pt>
    <dgm:pt modelId="{10137FC8-5DF2-4A1B-92B3-0AFD66A03F4A}" type="pres">
      <dgm:prSet presAssocID="{240F021D-FC95-4D84-8A13-C3D3285FF735}" presName="childNode" presStyleLbl="node1" presStyleIdx="2" presStyleCnt="4" custScaleY="7215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4FBE175-0CED-431B-B342-4997E1B287C8}" type="pres">
      <dgm:prSet presAssocID="{331DC740-6785-4DDE-A8D3-76275615F092}" presName="aSpace" presStyleCnt="0"/>
      <dgm:spPr/>
    </dgm:pt>
    <dgm:pt modelId="{80C67C76-FA1A-4872-A409-EED6626C3C22}" type="pres">
      <dgm:prSet presAssocID="{F93B5BF3-F365-41E6-AB3F-B21FA2269E66}" presName="compNode" presStyleCnt="0"/>
      <dgm:spPr/>
    </dgm:pt>
    <dgm:pt modelId="{1DF043AD-89B9-4CDC-8C63-86C6D41469E2}" type="pres">
      <dgm:prSet presAssocID="{F93B5BF3-F365-41E6-AB3F-B21FA2269E66}" presName="aNode" presStyleLbl="bgShp" presStyleIdx="2" presStyleCnt="3"/>
      <dgm:spPr/>
      <dgm:t>
        <a:bodyPr/>
        <a:lstStyle/>
        <a:p>
          <a:pPr rtl="1"/>
          <a:endParaRPr lang="he-IL"/>
        </a:p>
      </dgm:t>
    </dgm:pt>
    <dgm:pt modelId="{D07C43CA-9796-4DEF-A8B0-61DAB52F5577}" type="pres">
      <dgm:prSet presAssocID="{F93B5BF3-F365-41E6-AB3F-B21FA2269E66}" presName="textNode" presStyleLbl="bgShp" presStyleIdx="2" presStyleCnt="3"/>
      <dgm:spPr/>
      <dgm:t>
        <a:bodyPr/>
        <a:lstStyle/>
        <a:p>
          <a:pPr rtl="1"/>
          <a:endParaRPr lang="he-IL"/>
        </a:p>
      </dgm:t>
    </dgm:pt>
    <dgm:pt modelId="{8284290C-561C-4881-A607-DAA287AB4801}" type="pres">
      <dgm:prSet presAssocID="{F93B5BF3-F365-41E6-AB3F-B21FA2269E66}" presName="compChildNode" presStyleCnt="0"/>
      <dgm:spPr/>
    </dgm:pt>
    <dgm:pt modelId="{62E35D83-C902-49A1-A7CD-A4B03F423E43}" type="pres">
      <dgm:prSet presAssocID="{F93B5BF3-F365-41E6-AB3F-B21FA2269E66}" presName="theInnerList" presStyleCnt="0"/>
      <dgm:spPr/>
    </dgm:pt>
    <dgm:pt modelId="{F59FEE56-BAF2-4AB3-B16A-8BCC251D7E3B}" type="pres">
      <dgm:prSet presAssocID="{A3C37808-F7E9-44BE-908B-96E1FA59D8AE}" presName="childNode" presStyleLbl="node1" presStyleIdx="3" presStyleCnt="4" custScaleY="367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40E5B356-E4CE-42DC-A381-0F7D8EC52C1A}" type="presOf" srcId="{331DC740-6785-4DDE-A8D3-76275615F092}" destId="{63F3EDA7-6F58-40C9-A6BC-1D98AB22AF12}" srcOrd="0" destOrd="0" presId="urn:microsoft.com/office/officeart/2005/8/layout/lProcess2"/>
    <dgm:cxn modelId="{3BA7831B-0A25-4C69-9168-6DACF584BE46}" type="presOf" srcId="{F93B5BF3-F365-41E6-AB3F-B21FA2269E66}" destId="{D07C43CA-9796-4DEF-A8B0-61DAB52F5577}" srcOrd="1" destOrd="0" presId="urn:microsoft.com/office/officeart/2005/8/layout/lProcess2"/>
    <dgm:cxn modelId="{B9DE0F19-B554-4594-9AE3-814624F4A8BF}" srcId="{4310316C-5679-49BC-A888-EB1A5E9FD4F6}" destId="{331DC740-6785-4DDE-A8D3-76275615F092}" srcOrd="1" destOrd="0" parTransId="{DD765D5E-87A1-44D2-ADDA-E2B3199509F0}" sibTransId="{1BE02E62-523E-4246-B7EB-4D7AF82E62A8}"/>
    <dgm:cxn modelId="{2F66925E-5FA6-4781-80EE-CE4E4F076C7B}" srcId="{546D3E42-457A-4E6C-83DC-BFDD0D3C9A67}" destId="{2B2F12F5-606E-4088-9817-9BA1ADFE80E1}" srcOrd="0" destOrd="0" parTransId="{CE907708-7618-441E-BB7E-C8BB1EAB9106}" sibTransId="{DA1EE574-509B-4162-B953-50DA08CB0A44}"/>
    <dgm:cxn modelId="{074AE663-91C1-406B-804C-473999704DA4}" srcId="{331DC740-6785-4DDE-A8D3-76275615F092}" destId="{A514FC6C-1E07-4A1C-B87A-BFB0BC0FEE21}" srcOrd="0" destOrd="0" parTransId="{CE1535AC-E555-46F4-89C0-1968EA1FBEB9}" sibTransId="{3A1A010D-DD15-4BD3-8474-801C18E5F87C}"/>
    <dgm:cxn modelId="{8CB52633-FE7C-44CC-BC8C-0377484873AF}" srcId="{F93B5BF3-F365-41E6-AB3F-B21FA2269E66}" destId="{A3C37808-F7E9-44BE-908B-96E1FA59D8AE}" srcOrd="0" destOrd="0" parTransId="{0AEEE114-7518-4364-9B1D-DD3B49408EC6}" sibTransId="{032C3AD3-CDAB-4DD5-8D83-A1AFE2D4D398}"/>
    <dgm:cxn modelId="{0C523496-DFE3-4159-9E3C-A9EFE2990DCC}" type="presOf" srcId="{546D3E42-457A-4E6C-83DC-BFDD0D3C9A67}" destId="{A90D48DE-1300-4D03-B3AA-2F32C427FE2B}" srcOrd="0" destOrd="0" presId="urn:microsoft.com/office/officeart/2005/8/layout/lProcess2"/>
    <dgm:cxn modelId="{73116151-4926-4316-B251-868998A6ECF4}" type="presOf" srcId="{331DC740-6785-4DDE-A8D3-76275615F092}" destId="{049BD007-A7D2-4DF8-869C-9A367C13C212}" srcOrd="1" destOrd="0" presId="urn:microsoft.com/office/officeart/2005/8/layout/lProcess2"/>
    <dgm:cxn modelId="{758EBA4C-F6B9-4293-9C8F-4FCAEC546F0E}" type="presOf" srcId="{A514FC6C-1E07-4A1C-B87A-BFB0BC0FEE21}" destId="{02222B1B-C123-4A18-8274-498E8650ABC5}" srcOrd="0" destOrd="0" presId="urn:microsoft.com/office/officeart/2005/8/layout/lProcess2"/>
    <dgm:cxn modelId="{7389BB7E-CE5D-467E-AD19-4B5F14F5C757}" type="presOf" srcId="{4310316C-5679-49BC-A888-EB1A5E9FD4F6}" destId="{A3231E3F-E667-4CD9-B663-D5B0810D565C}" srcOrd="0" destOrd="0" presId="urn:microsoft.com/office/officeart/2005/8/layout/lProcess2"/>
    <dgm:cxn modelId="{E0716443-C3C7-449B-A82F-E7952F2F6A30}" type="presOf" srcId="{240F021D-FC95-4D84-8A13-C3D3285FF735}" destId="{10137FC8-5DF2-4A1B-92B3-0AFD66A03F4A}" srcOrd="0" destOrd="0" presId="urn:microsoft.com/office/officeart/2005/8/layout/lProcess2"/>
    <dgm:cxn modelId="{5F890884-CCE8-4906-A334-FED120BBB298}" type="presOf" srcId="{F93B5BF3-F365-41E6-AB3F-B21FA2269E66}" destId="{1DF043AD-89B9-4CDC-8C63-86C6D41469E2}" srcOrd="0" destOrd="0" presId="urn:microsoft.com/office/officeart/2005/8/layout/lProcess2"/>
    <dgm:cxn modelId="{B14FBF37-3883-4BE9-9BB8-4640E6066BC1}" type="presOf" srcId="{546D3E42-457A-4E6C-83DC-BFDD0D3C9A67}" destId="{43A7B760-CB42-4C55-A10E-BBB1CA7CF7A4}" srcOrd="1" destOrd="0" presId="urn:microsoft.com/office/officeart/2005/8/layout/lProcess2"/>
    <dgm:cxn modelId="{30DD0D4E-0698-443F-8E4B-8AD7C37BB2C2}" srcId="{4310316C-5679-49BC-A888-EB1A5E9FD4F6}" destId="{F93B5BF3-F365-41E6-AB3F-B21FA2269E66}" srcOrd="2" destOrd="0" parTransId="{DA4D6B2D-C577-4DDB-BCF3-25D6ADCE63DD}" sibTransId="{5194AD59-ABF5-4537-AB6B-7B4622D5E9F1}"/>
    <dgm:cxn modelId="{7BC6808E-6561-49B1-94F9-60B41E9355E9}" srcId="{4310316C-5679-49BC-A888-EB1A5E9FD4F6}" destId="{546D3E42-457A-4E6C-83DC-BFDD0D3C9A67}" srcOrd="0" destOrd="0" parTransId="{B0E62952-AAC7-4776-BFBC-CD0B2902474B}" sibTransId="{DEB8B9B6-8EB5-429A-AF8D-B2DA98F51394}"/>
    <dgm:cxn modelId="{9744D066-F65D-454F-A49E-D72F807D1D8E}" type="presOf" srcId="{2B2F12F5-606E-4088-9817-9BA1ADFE80E1}" destId="{C7A2F4CC-92CB-449E-9BE7-FE98F2663818}" srcOrd="0" destOrd="0" presId="urn:microsoft.com/office/officeart/2005/8/layout/lProcess2"/>
    <dgm:cxn modelId="{46719B47-3C5E-48BA-8787-AEFF8B05B9C3}" srcId="{331DC740-6785-4DDE-A8D3-76275615F092}" destId="{240F021D-FC95-4D84-8A13-C3D3285FF735}" srcOrd="1" destOrd="0" parTransId="{C6FDDFE6-4DDC-42F5-BCFB-1B56B075831D}" sibTransId="{F853D2DA-3EC6-4BC4-A16A-A849AE09C6E8}"/>
    <dgm:cxn modelId="{861C5E73-B8FD-4344-B900-30C43F842A17}" type="presOf" srcId="{A3C37808-F7E9-44BE-908B-96E1FA59D8AE}" destId="{F59FEE56-BAF2-4AB3-B16A-8BCC251D7E3B}" srcOrd="0" destOrd="0" presId="urn:microsoft.com/office/officeart/2005/8/layout/lProcess2"/>
    <dgm:cxn modelId="{734B0301-2696-4D12-889E-B9AC83D890B9}" type="presParOf" srcId="{A3231E3F-E667-4CD9-B663-D5B0810D565C}" destId="{901CB012-54FC-44C5-BF08-EF1E9BEDE0C7}" srcOrd="0" destOrd="0" presId="urn:microsoft.com/office/officeart/2005/8/layout/lProcess2"/>
    <dgm:cxn modelId="{C005798D-F91B-473A-A031-1380CD2DADE6}" type="presParOf" srcId="{901CB012-54FC-44C5-BF08-EF1E9BEDE0C7}" destId="{A90D48DE-1300-4D03-B3AA-2F32C427FE2B}" srcOrd="0" destOrd="0" presId="urn:microsoft.com/office/officeart/2005/8/layout/lProcess2"/>
    <dgm:cxn modelId="{0B6C0265-524B-4CAE-BB19-7AC6EBAEAFBD}" type="presParOf" srcId="{901CB012-54FC-44C5-BF08-EF1E9BEDE0C7}" destId="{43A7B760-CB42-4C55-A10E-BBB1CA7CF7A4}" srcOrd="1" destOrd="0" presId="urn:microsoft.com/office/officeart/2005/8/layout/lProcess2"/>
    <dgm:cxn modelId="{2B6F725A-188E-4A9C-BBEE-CA74EB9A738E}" type="presParOf" srcId="{901CB012-54FC-44C5-BF08-EF1E9BEDE0C7}" destId="{F1B58A34-D518-47D5-8A4B-DD1365DFC91E}" srcOrd="2" destOrd="0" presId="urn:microsoft.com/office/officeart/2005/8/layout/lProcess2"/>
    <dgm:cxn modelId="{D5DF5D80-6F6E-48A6-A6CA-BBED697F70CA}" type="presParOf" srcId="{F1B58A34-D518-47D5-8A4B-DD1365DFC91E}" destId="{FEC9E69B-1B45-4FAE-BC7E-6172467D3EF7}" srcOrd="0" destOrd="0" presId="urn:microsoft.com/office/officeart/2005/8/layout/lProcess2"/>
    <dgm:cxn modelId="{E89858F6-2EB7-4BD0-913F-1F7315194DA5}" type="presParOf" srcId="{FEC9E69B-1B45-4FAE-BC7E-6172467D3EF7}" destId="{C7A2F4CC-92CB-449E-9BE7-FE98F2663818}" srcOrd="0" destOrd="0" presId="urn:microsoft.com/office/officeart/2005/8/layout/lProcess2"/>
    <dgm:cxn modelId="{4A8E694B-CBFE-4C6D-9F5E-E4C420C2822C}" type="presParOf" srcId="{A3231E3F-E667-4CD9-B663-D5B0810D565C}" destId="{7C1B4067-5B1C-4507-B51A-41741A43D19A}" srcOrd="1" destOrd="0" presId="urn:microsoft.com/office/officeart/2005/8/layout/lProcess2"/>
    <dgm:cxn modelId="{F51DFF83-96AE-420F-9A67-02E7BB4C4864}" type="presParOf" srcId="{A3231E3F-E667-4CD9-B663-D5B0810D565C}" destId="{60C1B600-1D61-4213-82B0-888A195D2726}" srcOrd="2" destOrd="0" presId="urn:microsoft.com/office/officeart/2005/8/layout/lProcess2"/>
    <dgm:cxn modelId="{8EE5E9EE-EEAD-4F7E-8C0D-422F5F75EBC2}" type="presParOf" srcId="{60C1B600-1D61-4213-82B0-888A195D2726}" destId="{63F3EDA7-6F58-40C9-A6BC-1D98AB22AF12}" srcOrd="0" destOrd="0" presId="urn:microsoft.com/office/officeart/2005/8/layout/lProcess2"/>
    <dgm:cxn modelId="{480B56F3-DA4D-4D52-8300-FC6F891A0AA2}" type="presParOf" srcId="{60C1B600-1D61-4213-82B0-888A195D2726}" destId="{049BD007-A7D2-4DF8-869C-9A367C13C212}" srcOrd="1" destOrd="0" presId="urn:microsoft.com/office/officeart/2005/8/layout/lProcess2"/>
    <dgm:cxn modelId="{93B7B58E-4162-4557-9748-171EA99899FC}" type="presParOf" srcId="{60C1B600-1D61-4213-82B0-888A195D2726}" destId="{0E516FE3-0446-45B0-8414-7292A9BC7442}" srcOrd="2" destOrd="0" presId="urn:microsoft.com/office/officeart/2005/8/layout/lProcess2"/>
    <dgm:cxn modelId="{4EEAAFB0-DC52-4D6D-9134-9FE5E6E58201}" type="presParOf" srcId="{0E516FE3-0446-45B0-8414-7292A9BC7442}" destId="{D6AC50F8-FFF2-4770-B9E0-70807A04269C}" srcOrd="0" destOrd="0" presId="urn:microsoft.com/office/officeart/2005/8/layout/lProcess2"/>
    <dgm:cxn modelId="{C5230435-3D5D-4813-B659-1981C8B88E58}" type="presParOf" srcId="{D6AC50F8-FFF2-4770-B9E0-70807A04269C}" destId="{02222B1B-C123-4A18-8274-498E8650ABC5}" srcOrd="0" destOrd="0" presId="urn:microsoft.com/office/officeart/2005/8/layout/lProcess2"/>
    <dgm:cxn modelId="{07DB6AC1-DB86-45A5-B165-EE32855A69AC}" type="presParOf" srcId="{D6AC50F8-FFF2-4770-B9E0-70807A04269C}" destId="{37074BD2-0AA4-4C85-8308-DABCC5E94EBB}" srcOrd="1" destOrd="0" presId="urn:microsoft.com/office/officeart/2005/8/layout/lProcess2"/>
    <dgm:cxn modelId="{6CE1B6BF-A6B9-4796-A0F3-A26E3A3229BA}" type="presParOf" srcId="{D6AC50F8-FFF2-4770-B9E0-70807A04269C}" destId="{10137FC8-5DF2-4A1B-92B3-0AFD66A03F4A}" srcOrd="2" destOrd="0" presId="urn:microsoft.com/office/officeart/2005/8/layout/lProcess2"/>
    <dgm:cxn modelId="{057C7D40-2894-4128-BA3D-4D6FE483EADF}" type="presParOf" srcId="{A3231E3F-E667-4CD9-B663-D5B0810D565C}" destId="{64FBE175-0CED-431B-B342-4997E1B287C8}" srcOrd="3" destOrd="0" presId="urn:microsoft.com/office/officeart/2005/8/layout/lProcess2"/>
    <dgm:cxn modelId="{49E1DB76-65C4-4ACD-BED2-9E78882C70AC}" type="presParOf" srcId="{A3231E3F-E667-4CD9-B663-D5B0810D565C}" destId="{80C67C76-FA1A-4872-A409-EED6626C3C22}" srcOrd="4" destOrd="0" presId="urn:microsoft.com/office/officeart/2005/8/layout/lProcess2"/>
    <dgm:cxn modelId="{C9098D76-0BA0-4A41-A5DB-006E1B72DEEA}" type="presParOf" srcId="{80C67C76-FA1A-4872-A409-EED6626C3C22}" destId="{1DF043AD-89B9-4CDC-8C63-86C6D41469E2}" srcOrd="0" destOrd="0" presId="urn:microsoft.com/office/officeart/2005/8/layout/lProcess2"/>
    <dgm:cxn modelId="{BF4B82F2-A792-4F65-BA6D-821D66135E5D}" type="presParOf" srcId="{80C67C76-FA1A-4872-A409-EED6626C3C22}" destId="{D07C43CA-9796-4DEF-A8B0-61DAB52F5577}" srcOrd="1" destOrd="0" presId="urn:microsoft.com/office/officeart/2005/8/layout/lProcess2"/>
    <dgm:cxn modelId="{1A0015AE-51A3-44A6-BAC1-33C06D11039D}" type="presParOf" srcId="{80C67C76-FA1A-4872-A409-EED6626C3C22}" destId="{8284290C-561C-4881-A607-DAA287AB4801}" srcOrd="2" destOrd="0" presId="urn:microsoft.com/office/officeart/2005/8/layout/lProcess2"/>
    <dgm:cxn modelId="{C494FF42-5290-4C07-A477-FF2647B951B5}" type="presParOf" srcId="{8284290C-561C-4881-A607-DAA287AB4801}" destId="{62E35D83-C902-49A1-A7CD-A4B03F423E43}" srcOrd="0" destOrd="0" presId="urn:microsoft.com/office/officeart/2005/8/layout/lProcess2"/>
    <dgm:cxn modelId="{6053FD28-65C2-4348-BAD3-8F57BDB5EFCD}" type="presParOf" srcId="{62E35D83-C902-49A1-A7CD-A4B03F423E43}" destId="{F59FEE56-BAF2-4AB3-B16A-8BCC251D7E3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D48DE-1300-4D03-B3AA-2F32C427FE2B}">
      <dsp:nvSpPr>
        <dsp:cNvPr id="0" name=""/>
        <dsp:cNvSpPr/>
      </dsp:nvSpPr>
      <dsp:spPr>
        <a:xfrm>
          <a:off x="1019" y="0"/>
          <a:ext cx="2651075" cy="28803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היטל ששינסקי</a:t>
          </a:r>
          <a:endParaRPr lang="he-IL" sz="2200" kern="1200" dirty="0"/>
        </a:p>
      </dsp:txBody>
      <dsp:txXfrm>
        <a:off x="1019" y="0"/>
        <a:ext cx="2651075" cy="864096"/>
      </dsp:txXfrm>
    </dsp:sp>
    <dsp:sp modelId="{C7A2F4CC-92CB-449E-9BE7-FE98F2663818}">
      <dsp:nvSpPr>
        <dsp:cNvPr id="0" name=""/>
        <dsp:cNvSpPr/>
      </dsp:nvSpPr>
      <dsp:spPr>
        <a:xfrm>
          <a:off x="266127" y="1456443"/>
          <a:ext cx="2120860" cy="6875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0-50%</a:t>
          </a:r>
          <a:endParaRPr lang="he-IL" sz="2200" kern="1200" dirty="0"/>
        </a:p>
      </dsp:txBody>
      <dsp:txXfrm>
        <a:off x="286264" y="1476580"/>
        <a:ext cx="2080586" cy="647238"/>
      </dsp:txXfrm>
    </dsp:sp>
    <dsp:sp modelId="{63F3EDA7-6F58-40C9-A6BC-1D98AB22AF12}">
      <dsp:nvSpPr>
        <dsp:cNvPr id="0" name=""/>
        <dsp:cNvSpPr/>
      </dsp:nvSpPr>
      <dsp:spPr>
        <a:xfrm>
          <a:off x="2850926" y="0"/>
          <a:ext cx="2651075" cy="28803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תמלוגים</a:t>
          </a:r>
          <a:endParaRPr lang="he-IL" sz="2200" kern="1200" dirty="0"/>
        </a:p>
      </dsp:txBody>
      <dsp:txXfrm>
        <a:off x="2850926" y="0"/>
        <a:ext cx="2651075" cy="864096"/>
      </dsp:txXfrm>
    </dsp:sp>
    <dsp:sp modelId="{02222B1B-C123-4A18-8274-498E8650ABC5}">
      <dsp:nvSpPr>
        <dsp:cNvPr id="0" name=""/>
        <dsp:cNvSpPr/>
      </dsp:nvSpPr>
      <dsp:spPr>
        <a:xfrm>
          <a:off x="3116033" y="864173"/>
          <a:ext cx="2120860" cy="5532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12.5%</a:t>
          </a:r>
          <a:endParaRPr lang="he-IL" sz="2200" kern="1200" dirty="0"/>
        </a:p>
      </dsp:txBody>
      <dsp:txXfrm>
        <a:off x="3132237" y="880377"/>
        <a:ext cx="2088452" cy="520824"/>
      </dsp:txXfrm>
    </dsp:sp>
    <dsp:sp modelId="{10137FC8-5DF2-4A1B-92B3-0AFD66A03F4A}">
      <dsp:nvSpPr>
        <dsp:cNvPr id="0" name=""/>
        <dsp:cNvSpPr/>
      </dsp:nvSpPr>
      <dsp:spPr>
        <a:xfrm>
          <a:off x="3116033" y="1649181"/>
          <a:ext cx="2120860" cy="10870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t" anchorCtr="0">
          <a:noAutofit/>
        </a:bodyPr>
        <a:lstStyle/>
        <a:p>
          <a:pPr lvl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2010 סה"כ 215 מיליון ₪ </a:t>
          </a:r>
        </a:p>
        <a:p>
          <a:pPr lvl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2011 סה"כ 309 מיליון ₪ </a:t>
          </a:r>
        </a:p>
        <a:p>
          <a:pPr lvl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2012 סה"כ 192 מיליון ₪ </a:t>
          </a:r>
        </a:p>
        <a:p>
          <a:pPr lvl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300" kern="1200" dirty="0" smtClean="0"/>
            <a:t>6/2013 סה"כ 70 מיליון ₪ </a:t>
          </a:r>
        </a:p>
        <a:p>
          <a:pPr lvl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300" kern="1200" dirty="0"/>
        </a:p>
      </dsp:txBody>
      <dsp:txXfrm>
        <a:off x="3147871" y="1681019"/>
        <a:ext cx="2057184" cy="1023369"/>
      </dsp:txXfrm>
    </dsp:sp>
    <dsp:sp modelId="{1DF043AD-89B9-4CDC-8C63-86C6D41469E2}">
      <dsp:nvSpPr>
        <dsp:cNvPr id="0" name=""/>
        <dsp:cNvSpPr/>
      </dsp:nvSpPr>
      <dsp:spPr>
        <a:xfrm>
          <a:off x="5700832" y="0"/>
          <a:ext cx="2651075" cy="28803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מס חברות</a:t>
          </a:r>
          <a:endParaRPr lang="he-IL" sz="2200" kern="1200" dirty="0"/>
        </a:p>
      </dsp:txBody>
      <dsp:txXfrm>
        <a:off x="5700832" y="0"/>
        <a:ext cx="2651075" cy="864096"/>
      </dsp:txXfrm>
    </dsp:sp>
    <dsp:sp modelId="{F59FEE56-BAF2-4AB3-B16A-8BCC251D7E3B}">
      <dsp:nvSpPr>
        <dsp:cNvPr id="0" name=""/>
        <dsp:cNvSpPr/>
      </dsp:nvSpPr>
      <dsp:spPr>
        <a:xfrm>
          <a:off x="5965940" y="1456443"/>
          <a:ext cx="2120860" cy="6875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25%</a:t>
          </a:r>
          <a:endParaRPr lang="he-IL" sz="2200" kern="1200" dirty="0"/>
        </a:p>
      </dsp:txBody>
      <dsp:txXfrm>
        <a:off x="5986077" y="1476580"/>
        <a:ext cx="2080586" cy="647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49688" y="0"/>
            <a:ext cx="2944812" cy="4953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4812" cy="4953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11C517-9058-4ED7-A8BE-AC8136EE64B0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49688" y="9409113"/>
            <a:ext cx="2944812" cy="4953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9409113"/>
            <a:ext cx="2944812" cy="4953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0B6F4EB-7ECC-42D6-AAE9-304533D296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368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6F4EB-7ECC-42D6-AAE9-304533D296F4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5274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6F4EB-7ECC-42D6-AAE9-304533D296F4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0072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he-IL" sz="1200" dirty="0" smtClean="0"/>
          </a:p>
          <a:p>
            <a:pPr algn="r" rtl="1"/>
            <a:endParaRPr lang="he-IL" sz="1200" dirty="0" smtClean="0"/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6F4EB-7ECC-42D6-AAE9-304533D296F4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2714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6F4EB-7ECC-42D6-AAE9-304533D296F4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7321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6665825-079A-4972-8DE1-E3FF111C60BF}" type="datetimeFigureOut">
              <a:rPr lang="he-IL" smtClean="0"/>
              <a:t>ט"ז/אלול/תשע"ג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093CE32-3A2F-47F3-B904-7169CCA49E6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3200" dirty="0"/>
              <a:t>חלק המדינה</a:t>
            </a:r>
            <a:br>
              <a:rPr lang="he-IL" sz="3200" dirty="0"/>
            </a:br>
            <a:r>
              <a:rPr lang="he-IL" sz="3200" dirty="0"/>
              <a:t> והמנגנונים הקיימים למיסוי אוצרות הטבע כיום</a:t>
            </a:r>
          </a:p>
        </p:txBody>
      </p:sp>
    </p:spTree>
    <p:extLst>
      <p:ext uri="{BB962C8B-B14F-4D97-AF65-F5344CB8AC3E}">
        <p14:creationId xmlns:p14="http://schemas.microsoft.com/office/powerpoint/2010/main" val="39425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e-IL" sz="3200" dirty="0" smtClean="0"/>
              <a:t>מנגנוני מיסוי משאבי טבע כיום</a:t>
            </a:r>
            <a:endParaRPr lang="he-IL" sz="3200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744553"/>
              </p:ext>
            </p:extLst>
          </p:nvPr>
        </p:nvGraphicFramePr>
        <p:xfrm>
          <a:off x="179511" y="1124744"/>
          <a:ext cx="8784976" cy="5218657"/>
        </p:xfrm>
        <a:graphic>
          <a:graphicData uri="http://schemas.openxmlformats.org/drawingml/2006/table">
            <a:tbl>
              <a:tblPr rtl="1" firstRow="1" bandRow="1">
                <a:tableStyleId>{69CF1AB2-1976-4502-BF36-3FF5EA218861}</a:tableStyleId>
              </a:tblPr>
              <a:tblGrid>
                <a:gridCol w="1171029"/>
                <a:gridCol w="1171029"/>
                <a:gridCol w="1171029"/>
                <a:gridCol w="1171029"/>
                <a:gridCol w="585514"/>
                <a:gridCol w="585514"/>
                <a:gridCol w="1083113"/>
                <a:gridCol w="1077695"/>
                <a:gridCol w="769024"/>
              </a:tblGrid>
              <a:tr h="808311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גז</a:t>
                      </a:r>
                      <a:r>
                        <a:rPr lang="he-IL" baseline="0" dirty="0" smtClean="0"/>
                        <a:t> ונפט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 מים </a:t>
                      </a:r>
                      <a:r>
                        <a:rPr lang="he-IL" dirty="0" err="1" smtClean="0"/>
                        <a:t>מינראלים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פוספט</a:t>
                      </a:r>
                      <a:r>
                        <a:rPr lang="he-IL" baseline="0" dirty="0" smtClean="0"/>
                        <a:t> </a:t>
                      </a:r>
                      <a:endParaRPr lang="he-I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חצץ</a:t>
                      </a:r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חול</a:t>
                      </a:r>
                      <a:endParaRPr lang="he-I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ים המלח</a:t>
                      </a:r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80831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 חברות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baseline="0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85750" indent="-285750" algn="ctr" rtl="1">
                        <a:buFont typeface="Wingdings" pitchFamily="2" charset="2"/>
                        <a:buChar char="ü"/>
                      </a:pPr>
                      <a:r>
                        <a:rPr lang="he-IL" dirty="0" smtClean="0"/>
                        <a:t> </a:t>
                      </a:r>
                      <a:endParaRPr lang="he-IL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820069">
                <a:tc rowSpan="2"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תמלוג</a:t>
                      </a:r>
                      <a:endParaRPr lang="he-IL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12.5%</a:t>
                      </a:r>
                      <a:endParaRPr lang="he-IL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_</a:t>
                      </a:r>
                      <a:endParaRPr lang="he-IL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2% * </a:t>
                      </a:r>
                      <a:r>
                        <a:rPr lang="en-US" sz="1400" dirty="0" smtClean="0"/>
                        <a:t>P</a:t>
                      </a:r>
                    </a:p>
                    <a:p>
                      <a:pPr algn="ctr" rtl="1"/>
                      <a:r>
                        <a:rPr lang="he-IL" sz="1400" baseline="0" dirty="0" smtClean="0"/>
                        <a:t>(מוצמד למחיר הבינלאומי)</a:t>
                      </a:r>
                    </a:p>
                    <a:p>
                      <a:pPr algn="ctr" rtl="1"/>
                      <a:endParaRPr lang="en-US" sz="1400" baseline="0" dirty="0" smtClean="0"/>
                    </a:p>
                    <a:p>
                      <a:pPr algn="ctr" rtl="1"/>
                      <a:r>
                        <a:rPr lang="en-US" sz="1400" baseline="0" dirty="0" smtClean="0"/>
                        <a:t> P</a:t>
                      </a:r>
                      <a:r>
                        <a:rPr lang="he-IL" sz="1400" baseline="0" dirty="0" smtClean="0"/>
                        <a:t>=ערך </a:t>
                      </a:r>
                      <a:r>
                        <a:rPr lang="he-IL" sz="1400" dirty="0" smtClean="0"/>
                        <a:t>הבסיס</a:t>
                      </a:r>
                      <a:r>
                        <a:rPr lang="he-IL" sz="1400" baseline="0" dirty="0" smtClean="0"/>
                        <a:t> לטון פוספט גולמי</a:t>
                      </a:r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ללא מכרז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4.03 ₪</a:t>
                      </a:r>
                      <a:r>
                        <a:rPr lang="he-IL" sz="1400" baseline="0" dirty="0" smtClean="0"/>
                        <a:t>/</a:t>
                      </a:r>
                      <a:r>
                        <a:rPr lang="he-IL" sz="1400" dirty="0" smtClean="0"/>
                        <a:t>טון</a:t>
                      </a:r>
                    </a:p>
                    <a:p>
                      <a:pPr algn="ctr" rtl="1"/>
                      <a:endParaRPr lang="he-IL" sz="14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עפ"י מכרז</a:t>
                      </a:r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עד 1.5 </a:t>
                      </a:r>
                      <a:r>
                        <a:rPr lang="en-US" sz="1400" dirty="0" err="1" smtClean="0"/>
                        <a:t>mt</a:t>
                      </a:r>
                      <a:endParaRPr lang="he-IL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5%</a:t>
                      </a:r>
                      <a:endParaRPr lang="he-IL" sz="1400" dirty="0"/>
                    </a:p>
                  </a:txBody>
                  <a:tcPr/>
                </a:tc>
              </a:tr>
              <a:tr h="808311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עם</a:t>
                      </a:r>
                      <a:r>
                        <a:rPr lang="he-IL" sz="1400" baseline="0" dirty="0" smtClean="0"/>
                        <a:t> מכרז</a:t>
                      </a:r>
                      <a:endParaRPr lang="he-IL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כ~16 ₪/טון</a:t>
                      </a:r>
                      <a:endParaRPr lang="he-IL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מעל</a:t>
                      </a:r>
                      <a:r>
                        <a:rPr lang="he-IL" sz="1400" baseline="0" dirty="0" smtClean="0"/>
                        <a:t> 1.5 </a:t>
                      </a:r>
                      <a:r>
                        <a:rPr lang="en-US" sz="1400" baseline="0" dirty="0" err="1" smtClean="0"/>
                        <a:t>mt</a:t>
                      </a:r>
                      <a:endParaRPr lang="he-IL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 smtClean="0"/>
                        <a:t>10%</a:t>
                      </a:r>
                      <a:endParaRPr lang="he-IL" sz="1400" dirty="0"/>
                    </a:p>
                  </a:txBody>
                  <a:tcPr/>
                </a:tc>
              </a:tr>
              <a:tr h="1059255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היטלים נוספים</a:t>
                      </a:r>
                      <a:endParaRPr lang="he-IL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kern="1200" dirty="0" smtClean="0"/>
                        <a:t>היטל ריווחי גז ונפט </a:t>
                      </a:r>
                    </a:p>
                    <a:p>
                      <a:pPr algn="ctr" rtl="1"/>
                      <a:r>
                        <a:rPr lang="he-IL" sz="1400" kern="1200" dirty="0" smtClean="0"/>
                        <a:t>50%-0%</a:t>
                      </a:r>
                      <a:endParaRPr lang="he-I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kern="1200" dirty="0" smtClean="0"/>
                        <a:t>היטל</a:t>
                      </a:r>
                      <a:r>
                        <a:rPr lang="he-IL" sz="1400" kern="1200" baseline="0" dirty="0" smtClean="0"/>
                        <a:t> </a:t>
                      </a:r>
                      <a:r>
                        <a:rPr lang="he-IL" sz="1400" kern="1200" dirty="0" smtClean="0"/>
                        <a:t>הפקה </a:t>
                      </a:r>
                    </a:p>
                    <a:p>
                      <a:pPr algn="ctr" rtl="1"/>
                      <a:r>
                        <a:rPr lang="he-IL" sz="1400" kern="1200" dirty="0" smtClean="0"/>
                        <a:t>2 ₪ לקוב</a:t>
                      </a:r>
                      <a:endParaRPr lang="he-I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kern="1200" smtClean="0"/>
                        <a:t>תשלום </a:t>
                      </a:r>
                      <a:r>
                        <a:rPr lang="he-IL" sz="1400" kern="1200" smtClean="0"/>
                        <a:t>לקרן לשיקום מכרות </a:t>
                      </a:r>
                      <a:r>
                        <a:rPr lang="he-IL" sz="1400" kern="1200" dirty="0" smtClean="0"/>
                        <a:t>פוספט</a:t>
                      </a:r>
                    </a:p>
                    <a:p>
                      <a:pPr algn="ctr" rtl="1"/>
                      <a:r>
                        <a:rPr lang="he-IL" sz="1400" kern="1200" dirty="0" smtClean="0"/>
                        <a:t>2.5</a:t>
                      </a:r>
                      <a:r>
                        <a:rPr lang="he-IL" sz="1400" baseline="0" dirty="0" smtClean="0"/>
                        <a:t>סנט לטון </a:t>
                      </a:r>
                      <a:endParaRPr lang="he-IL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he-IL" sz="1400" kern="1200" dirty="0" smtClean="0"/>
                        <a:t>תשלום לקרן שיקום מחצבות 1</a:t>
                      </a:r>
                      <a:r>
                        <a:rPr lang="he-IL" sz="1400" kern="1200" dirty="0" smtClean="0"/>
                        <a:t>%</a:t>
                      </a:r>
                      <a:endParaRPr lang="en-US" sz="1400" kern="1200" dirty="0" smtClean="0"/>
                    </a:p>
                    <a:p>
                      <a:pPr marL="0" algn="ctr" defTabSz="914400" rtl="1" eaLnBrk="1" latinLnBrk="0" hangingPunct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</a:t>
                      </a:r>
                      <a:r>
                        <a:rPr lang="he-IL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₪ </a:t>
                      </a:r>
                      <a:endParaRPr lang="he-I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תשלום לקרן שיקום מחצבות </a:t>
                      </a:r>
                      <a:r>
                        <a:rPr lang="he-IL" sz="1400" dirty="0" smtClean="0"/>
                        <a:t>4%</a:t>
                      </a:r>
                    </a:p>
                    <a:p>
                      <a:pPr algn="ctr" rtl="1"/>
                      <a:r>
                        <a:rPr lang="he-IL" sz="1400" dirty="0" smtClean="0"/>
                        <a:t>0.25 ₪ </a:t>
                      </a:r>
                      <a:endParaRPr lang="he-IL" sz="1400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2012-</a:t>
                      </a:r>
                      <a:r>
                        <a:rPr lang="he-IL" sz="1400" baseline="0" dirty="0" smtClean="0"/>
                        <a:t> 400 </a:t>
                      </a:r>
                      <a:r>
                        <a:rPr lang="he-IL" sz="1400" baseline="0" dirty="0" err="1" smtClean="0"/>
                        <a:t>מליון</a:t>
                      </a:r>
                      <a:r>
                        <a:rPr lang="he-IL" sz="1400" baseline="0" dirty="0" smtClean="0"/>
                        <a:t> ₪  מתוכם 352 </a:t>
                      </a:r>
                      <a:r>
                        <a:rPr lang="he-IL" sz="1400" baseline="0" dirty="0" err="1" smtClean="0"/>
                        <a:t>מי"ה</a:t>
                      </a:r>
                      <a:endParaRPr lang="he-IL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80831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סכום הכנסות שנתי</a:t>
                      </a:r>
                      <a:endParaRPr lang="he-I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 מיליון </a:t>
                      </a:r>
                      <a:r>
                        <a:rPr lang="he-IL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₪ </a:t>
                      </a:r>
                      <a:endParaRPr lang="he-I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he-I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20 מיליון ₪ </a:t>
                      </a:r>
                      <a:endParaRPr lang="he-IL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 smtClean="0"/>
                        <a:t>200</a:t>
                      </a:r>
                      <a:r>
                        <a:rPr lang="he-IL" sz="1400" kern="1200" dirty="0" smtClean="0"/>
                        <a:t> מיליון ₪</a:t>
                      </a:r>
                      <a:endParaRPr lang="he-I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sz="1400" baseline="0" dirty="0" smtClean="0"/>
                        <a:t> 400 מיליון ₪</a:t>
                      </a:r>
                      <a:endParaRPr lang="he-IL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55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55576" y="12576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e-IL" sz="3200" dirty="0" smtClean="0"/>
              <a:t>מאגר "ים תטיס"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00386" y="1556792"/>
            <a:ext cx="8229600" cy="15841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he-IL" sz="1700" dirty="0" smtClean="0"/>
              <a:t>המאגר התגלה ב-1999 והכיל כ-32 </a:t>
            </a:r>
            <a:r>
              <a:rPr lang="en-US" sz="1700" dirty="0" smtClean="0"/>
              <a:t>BCM</a:t>
            </a:r>
            <a:r>
              <a:rPr lang="he-IL" sz="1700" dirty="0" smtClean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he-IL" sz="1700" dirty="0"/>
              <a:t>בשנת 2004 המאגר החל להזרים אל חופי אשדוד</a:t>
            </a:r>
          </a:p>
          <a:p>
            <a:pPr>
              <a:buFont typeface="Wingdings" pitchFamily="2" charset="2"/>
              <a:buChar char="q"/>
            </a:pPr>
            <a:r>
              <a:rPr lang="he-IL" sz="1700" dirty="0"/>
              <a:t>בשנת 2011 הפך להיות הספק היחיד עד לכניסת מאגר "תמר" במרץ 2013</a:t>
            </a:r>
          </a:p>
          <a:p>
            <a:pPr>
              <a:buFont typeface="Wingdings" pitchFamily="2" charset="2"/>
              <a:buChar char="q"/>
            </a:pPr>
            <a:r>
              <a:rPr lang="he-IL" sz="1700" dirty="0" smtClean="0"/>
              <a:t>כיום מכיל כ~ 2 </a:t>
            </a:r>
            <a:r>
              <a:rPr lang="en-US" sz="1700" dirty="0" smtClean="0"/>
              <a:t>BCM</a:t>
            </a:r>
            <a:r>
              <a:rPr lang="he-IL" sz="1700" dirty="0" smtClean="0"/>
              <a:t> וצפוי לשמש כמאגר אחסון</a:t>
            </a:r>
          </a:p>
        </p:txBody>
      </p:sp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val="396118466"/>
              </p:ext>
            </p:extLst>
          </p:nvPr>
        </p:nvGraphicFramePr>
        <p:xfrm>
          <a:off x="467544" y="3501008"/>
          <a:ext cx="8352928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תרשים 4"/>
          <p:cNvGraphicFramePr/>
          <p:nvPr>
            <p:extLst>
              <p:ext uri="{D42A27DB-BD31-4B8C-83A1-F6EECF244321}">
                <p14:modId xmlns:p14="http://schemas.microsoft.com/office/powerpoint/2010/main" val="3920977428"/>
              </p:ext>
            </p:extLst>
          </p:nvPr>
        </p:nvGraphicFramePr>
        <p:xfrm>
          <a:off x="-180528" y="116632"/>
          <a:ext cx="3275856" cy="3621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מלבן 7"/>
          <p:cNvSpPr/>
          <p:nvPr/>
        </p:nvSpPr>
        <p:spPr>
          <a:xfrm>
            <a:off x="2291478" y="25649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sz="1200" dirty="0"/>
          </a:p>
          <a:p>
            <a:r>
              <a:rPr lang="he-IL" sz="1200" dirty="0"/>
              <a:t>  </a:t>
            </a:r>
          </a:p>
        </p:txBody>
      </p:sp>
      <p:sp>
        <p:nvSpPr>
          <p:cNvPr id="9" name="מלבן מעוגל 8"/>
          <p:cNvSpPr/>
          <p:nvPr/>
        </p:nvSpPr>
        <p:spPr>
          <a:xfrm>
            <a:off x="611560" y="6453336"/>
            <a:ext cx="806489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סה"כ בשנת 2012 נגבו כ-300 מיליון ₪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7596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771800" y="2852936"/>
            <a:ext cx="4104456" cy="990600"/>
          </a:xfrm>
        </p:spPr>
        <p:txBody>
          <a:bodyPr/>
          <a:lstStyle/>
          <a:p>
            <a:pPr algn="ctr"/>
            <a:r>
              <a:rPr lang="he-IL" dirty="0" smtClean="0"/>
              <a:t>תודה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5259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ישיבה מספר 3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2A699B69-1F50-44DE-ADC1-B5B282D8155B}"/>
</file>

<file path=customXml/itemProps2.xml><?xml version="1.0" encoding="utf-8"?>
<ds:datastoreItem xmlns:ds="http://schemas.openxmlformats.org/officeDocument/2006/customXml" ds:itemID="{2735E5CF-5A2D-40FF-A370-57C0218CCEE0}"/>
</file>

<file path=customXml/itemProps3.xml><?xml version="1.0" encoding="utf-8"?>
<ds:datastoreItem xmlns:ds="http://schemas.openxmlformats.org/officeDocument/2006/customXml" ds:itemID="{EEC4970B-7B59-4F2F-AF9C-D97E9598A68B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714</TotalTime>
  <Words>224</Words>
  <Application>Microsoft Office PowerPoint</Application>
  <PresentationFormat>On-screen Show (4:3)</PresentationFormat>
  <Paragraphs>77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בהירות</vt:lpstr>
      <vt:lpstr>חלק המדינה  והמנגנונים הקיימים למיסוי אוצרות הטבע כיום</vt:lpstr>
      <vt:lpstr>מנגנוני מיסוי משאבי טבע כיום</vt:lpstr>
      <vt:lpstr>מאגר "ים תטיס"</vt:lpstr>
      <vt:lpstr>תודה</vt:lpstr>
    </vt:vector>
  </TitlesOfParts>
  <Company>MOF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חלק המדינה ומנגנוני מיסוי קיימים לאוצרות הטבע כיום</dc:title>
  <dc:creator>נורדן שלאבנה</dc:creator>
  <cp:lastModifiedBy>נורדן שלאבנה</cp:lastModifiedBy>
  <cp:revision>76</cp:revision>
  <cp:lastPrinted>2013-08-20T06:19:57Z</cp:lastPrinted>
  <dcterms:created xsi:type="dcterms:W3CDTF">2013-08-18T18:23:56Z</dcterms:created>
  <dcterms:modified xsi:type="dcterms:W3CDTF">2013-08-22T16:26:12Z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