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8"/>
  </p:notesMasterIdLst>
  <p:sldIdLst>
    <p:sldId id="256" r:id="rId2"/>
    <p:sldId id="323" r:id="rId3"/>
    <p:sldId id="326" r:id="rId4"/>
    <p:sldId id="327" r:id="rId5"/>
    <p:sldId id="329" r:id="rId6"/>
    <p:sldId id="328" r:id="rId7"/>
  </p:sldIdLst>
  <p:sldSz cx="9144000" cy="6858000" type="screen4x3"/>
  <p:notesSz cx="6791325" cy="987266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F8A"/>
    <a:srgbClr val="F864D8"/>
    <a:srgbClr val="66CCFF"/>
    <a:srgbClr val="21C5FF"/>
    <a:srgbClr val="FEF1E6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869" autoAdjust="0"/>
    <p:restoredTop sz="9466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9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48418" y="1"/>
            <a:ext cx="2942907" cy="493633"/>
          </a:xfrm>
          <a:prstGeom prst="rect">
            <a:avLst/>
          </a:prstGeom>
        </p:spPr>
        <p:txBody>
          <a:bodyPr vert="horz" lIns="94780" tIns="47390" rIns="94780" bIns="47390" rtlCol="1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2" y="1"/>
            <a:ext cx="2942907" cy="493633"/>
          </a:xfrm>
          <a:prstGeom prst="rect">
            <a:avLst/>
          </a:prstGeom>
        </p:spPr>
        <p:txBody>
          <a:bodyPr vert="horz" lIns="94780" tIns="47390" rIns="94780" bIns="47390" rtlCol="1"/>
          <a:lstStyle>
            <a:lvl1pPr algn="l">
              <a:defRPr sz="1300"/>
            </a:lvl1pPr>
          </a:lstStyle>
          <a:p>
            <a:fld id="{B8EB8448-A868-4FEA-9F41-0B93F8586BF7}" type="datetimeFigureOut">
              <a:rPr lang="he-IL" smtClean="0"/>
              <a:t>כ"ז/תמוז/תשע"ד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0" tIns="47390" rIns="94780" bIns="4739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133" y="4689516"/>
            <a:ext cx="5433060" cy="4442698"/>
          </a:xfrm>
          <a:prstGeom prst="rect">
            <a:avLst/>
          </a:prstGeom>
        </p:spPr>
        <p:txBody>
          <a:bodyPr vert="horz" lIns="94780" tIns="47390" rIns="94780" bIns="4739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48418" y="9377317"/>
            <a:ext cx="2942907" cy="493633"/>
          </a:xfrm>
          <a:prstGeom prst="rect">
            <a:avLst/>
          </a:prstGeom>
        </p:spPr>
        <p:txBody>
          <a:bodyPr vert="horz" lIns="94780" tIns="47390" rIns="94780" bIns="47390" rtlCol="1" anchor="b"/>
          <a:lstStyle>
            <a:lvl1pPr algn="r">
              <a:defRPr sz="13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2" y="9377317"/>
            <a:ext cx="2942907" cy="493633"/>
          </a:xfrm>
          <a:prstGeom prst="rect">
            <a:avLst/>
          </a:prstGeom>
        </p:spPr>
        <p:txBody>
          <a:bodyPr vert="horz" lIns="94780" tIns="47390" rIns="94780" bIns="47390" rtlCol="1" anchor="b"/>
          <a:lstStyle>
            <a:lvl1pPr algn="l">
              <a:defRPr sz="1300"/>
            </a:lvl1pPr>
          </a:lstStyle>
          <a:p>
            <a:fld id="{F3A1A90F-9C9C-4036-9343-7FBE6D40F5E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015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1A90F-9C9C-4036-9343-7FBE6D40F5E0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25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96336" y="6528816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8344" y="6528816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8344" y="6498381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8344" y="6528816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0352" y="6502573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68344" y="6400800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68344" y="6453336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68344" y="6536481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0352" y="6528816"/>
            <a:ext cx="1066800" cy="32918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he-IL" smtClean="0"/>
              <a:t>יוני 2014</a:t>
            </a:r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848600" cy="805929"/>
          </a:xfrm>
        </p:spPr>
        <p:txBody>
          <a:bodyPr/>
          <a:lstStyle/>
          <a:p>
            <a:pPr algn="ctr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תגובה לטיוטת המלצות וועדת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r>
              <a:rPr lang="he-IL" sz="3600" smtClean="0">
                <a:latin typeface="David" panose="020E0502060401010101" pitchFamily="34" charset="-79"/>
                <a:cs typeface="David" panose="020E0502060401010101" pitchFamily="34" charset="-79"/>
              </a:rPr>
              <a:t> 2</a:t>
            </a:r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940152" y="5967034"/>
            <a:ext cx="3096344" cy="495521"/>
          </a:xfrm>
        </p:spPr>
        <p:txBody>
          <a:bodyPr/>
          <a:lstStyle/>
          <a:p>
            <a:r>
              <a:rPr lang="he-IL" b="1" dirty="0" err="1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תעשית</a:t>
            </a:r>
            <a:r>
              <a:rPr lang="he-IL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אבן וסיד בע"מ</a:t>
            </a:r>
            <a:endParaRPr lang="he-IL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6397" y="6000890"/>
            <a:ext cx="2308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יצחק </a:t>
            </a:r>
            <a:r>
              <a:rPr lang="he-IL" sz="24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סוארי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בע"מ</a:t>
            </a: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0331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3960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he-IL" sz="3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עיקרי הטיעונים</a:t>
            </a:r>
            <a:endParaRPr lang="he-IL" sz="32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876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e-IL" sz="2200" b="1" dirty="0">
                <a:latin typeface="David" panose="020E0502060401010101" pitchFamily="34" charset="-79"/>
                <a:cs typeface="David" panose="020E0502060401010101" pitchFamily="34" charset="-79"/>
              </a:rPr>
              <a:t>חלק הממשלה בענף המחצבות גבוה כיום;</a:t>
            </a:r>
          </a:p>
          <a:p>
            <a:pPr>
              <a:lnSpc>
                <a:spcPct val="150000"/>
              </a:lnSpc>
            </a:pPr>
            <a:r>
              <a:rPr lang="he-IL" sz="2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שיעור </a:t>
            </a:r>
            <a:r>
              <a:rPr lang="he-IL" sz="2200" b="1" dirty="0">
                <a:latin typeface="David" panose="020E0502060401010101" pitchFamily="34" charset="-79"/>
                <a:cs typeface="David" panose="020E0502060401010101" pitchFamily="34" charset="-79"/>
              </a:rPr>
              <a:t>הרווחיות של אבן וסיד, בטווח הארוך, </a:t>
            </a:r>
            <a:r>
              <a:rPr lang="he-IL" sz="2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אינו עודף;</a:t>
            </a:r>
          </a:p>
          <a:p>
            <a:pPr>
              <a:lnSpc>
                <a:spcPct val="150000"/>
              </a:lnSpc>
            </a:pPr>
            <a:r>
              <a:rPr lang="he-IL" sz="2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מס רווחי יתר עלול לפגוע בתמריצי ההשקעה בענף, לאור הסיכון בפעילות המחצבות. פגיעה זו עלולה </a:t>
            </a:r>
            <a:r>
              <a:rPr lang="he-IL" sz="2200" b="1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לייקר דרמטית </a:t>
            </a:r>
            <a:r>
              <a:rPr lang="he-IL" sz="2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את חומרי המחצבה; </a:t>
            </a:r>
            <a:endParaRPr lang="he-IL" sz="22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150000"/>
              </a:lnSpc>
            </a:pPr>
            <a:r>
              <a:rPr lang="he-IL" sz="2200" b="1" dirty="0">
                <a:latin typeface="David" panose="020E0502060401010101" pitchFamily="34" charset="-79"/>
                <a:cs typeface="David" panose="020E0502060401010101" pitchFamily="34" charset="-79"/>
              </a:rPr>
              <a:t>תמלוגים המבוססים על </a:t>
            </a:r>
            <a:r>
              <a:rPr lang="he-IL" sz="22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שווי שימוש אלטרנטיבי בקרקע, </a:t>
            </a:r>
            <a:r>
              <a:rPr lang="he-IL" sz="2200" b="1" dirty="0">
                <a:latin typeface="David" panose="020E0502060401010101" pitchFamily="34" charset="-79"/>
                <a:cs typeface="David" panose="020E0502060401010101" pitchFamily="34" charset="-79"/>
              </a:rPr>
              <a:t>נתונים לשרירותיות ועשויים לפגוע ברמת התחרות הענפית;</a:t>
            </a:r>
          </a:p>
          <a:p>
            <a:pPr>
              <a:lnSpc>
                <a:spcPct val="150000"/>
              </a:lnSpc>
            </a:pPr>
            <a:endParaRPr lang="he-IL" sz="22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087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200" b="1" dirty="0" smtClean="0">
                <a:solidFill>
                  <a:srgbClr val="1F497D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חלק הממשלה גדול כבר היום על אף שהתשואה אינה גבוהה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876800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חלק הממשלה בענף בשנים האחרונות: 70-50 אחוזים ואף למעלה מכך.</a:t>
            </a:r>
          </a:p>
          <a:p>
            <a:pPr algn="just">
              <a:spcBef>
                <a:spcPts val="1800"/>
              </a:spcBef>
            </a:pPr>
            <a:r>
              <a:rPr lang="he-IL" sz="2200" dirty="0">
                <a:latin typeface="David" panose="020E0502060401010101" pitchFamily="34" charset="-79"/>
                <a:cs typeface="David" panose="020E0502060401010101" pitchFamily="34" charset="-79"/>
              </a:rPr>
              <a:t>שיעור התשואה על הנכסים של אבן וסיד 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צריך </a:t>
            </a:r>
            <a:r>
              <a:rPr lang="he-IL" sz="2200" dirty="0">
                <a:latin typeface="David" panose="020E0502060401010101" pitchFamily="34" charset="-79"/>
                <a:cs typeface="David" panose="020E0502060401010101" pitchFamily="34" charset="-79"/>
              </a:rPr>
              <a:t>להימדד על פני תקופה ארוכה. שיעור זה עומד, בממוצע, על </a:t>
            </a:r>
            <a:r>
              <a:rPr lang="he-IL" sz="2200" b="1" dirty="0">
                <a:latin typeface="David" panose="020E0502060401010101" pitchFamily="34" charset="-79"/>
                <a:cs typeface="David" panose="020E0502060401010101" pitchFamily="34" charset="-79"/>
              </a:rPr>
              <a:t>12.8 </a:t>
            </a:r>
            <a:r>
              <a:rPr lang="he-IL" sz="2200" dirty="0">
                <a:latin typeface="David" panose="020E0502060401010101" pitchFamily="34" charset="-79"/>
                <a:cs typeface="David" panose="020E0502060401010101" pitchFamily="34" charset="-79"/>
              </a:rPr>
              <a:t>אחוזים בעשר השנים האחרונות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just">
              <a:spcBef>
                <a:spcPts val="1800"/>
              </a:spcBef>
            </a:pP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חלק הממשלה בענף הגז והנפט לאחר יישום המלצות וועדת </a:t>
            </a:r>
            <a:r>
              <a:rPr lang="he-IL" sz="22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r>
              <a:rPr lang="he-IL" sz="22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62-52 אחוזים, כאשר התשואה גבוהה משמעותית (</a:t>
            </a:r>
            <a:r>
              <a:rPr lang="en-US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17.9-14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אחוזים, לאחר מיסים, לפי סימולציות שערכה הוועדה).</a:t>
            </a:r>
          </a:p>
          <a:p>
            <a:pPr algn="just">
              <a:spcBef>
                <a:spcPts val="1800"/>
              </a:spcBef>
            </a:pP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חלק הממשלה בענף המחצבים, לאחר יישום עתידי של המלצות וועדת </a:t>
            </a:r>
            <a:r>
              <a:rPr lang="he-IL" sz="22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ששנסקי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 2: 57-46 אחוזים, בפרויקטים רווחיים בהרבה לעומת שיעור הרווח והתשואה בענף המחצבות (לפי נתוני אבן וסיד).</a:t>
            </a:r>
          </a:p>
          <a:p>
            <a:pPr marL="0" indent="0" algn="just">
              <a:spcBef>
                <a:spcPts val="1800"/>
              </a:spcBef>
              <a:buNone/>
            </a:pPr>
            <a:endParaRPr lang="he-IL" sz="22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>
              <a:spcBef>
                <a:spcPts val="1800"/>
              </a:spcBef>
            </a:pPr>
            <a:endParaRPr lang="he-IL" sz="22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just">
              <a:spcBef>
                <a:spcPts val="1800"/>
              </a:spcBef>
            </a:pPr>
            <a:endParaRPr lang="he-IL" sz="2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411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6849" y="188640"/>
            <a:ext cx="8229600" cy="990600"/>
          </a:xfrm>
        </p:spPr>
        <p:txBody>
          <a:bodyPr/>
          <a:lstStyle/>
          <a:p>
            <a:pPr algn="ctr"/>
            <a:r>
              <a:rPr lang="he-IL" sz="2900" b="1" dirty="0" smtClean="0">
                <a:solidFill>
                  <a:srgbClr val="1F497D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פעילות ענף המחצבות בעלת סיכון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15417" y="1052736"/>
            <a:ext cx="8229600" cy="4248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21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גורמי הסיכון העיקריים</a:t>
            </a:r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השקעות הוניות משמעותיות ועלויות קבועות בשיעור העולה על מחצית מהעלות הממוצעת;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מחירים וכמויות תנודתיים;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טיב החומר הנחצב אינו וודאי;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העתודות בפועל אינן וודאיות;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סיום תקופת ההרשאה במחצבות קיימות ואי-וודאות בזכייה במחצבות חדשות;</a:t>
            </a:r>
          </a:p>
          <a:p>
            <a:pPr marL="0" indent="0">
              <a:buNone/>
            </a:pPr>
            <a:endParaRPr lang="he-IL" sz="2100" u="sng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1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הסיכון בא לידי ביטוי ב</a:t>
            </a:r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ירידה בנתחי השוק של אבן וסיד לאורך השנים;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שיעורי רווח משתנים על פני זמן (לרבות שנים של הפסד);</a:t>
            </a:r>
          </a:p>
          <a:p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חדלות פירעון של חברות שפעלו בענף (</a:t>
            </a:r>
            <a:r>
              <a:rPr lang="he-IL" sz="21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רויכמן</a:t>
            </a:r>
            <a:r>
              <a:rPr lang="he-IL" sz="2100" dirty="0" smtClean="0">
                <a:latin typeface="David" panose="020E0502060401010101" pitchFamily="34" charset="-79"/>
                <a:cs typeface="David" panose="020E0502060401010101" pitchFamily="34" charset="-79"/>
              </a:rPr>
              <a:t>, נדיר);</a:t>
            </a:r>
            <a:endParaRPr lang="he-IL" sz="21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4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17488" y="6065712"/>
            <a:ext cx="820891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המשמעות: התשואה בענף אינה מובטחת, אלא נמצאת בסיכון</a:t>
            </a: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87704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/>
          <a:lstStyle/>
          <a:p>
            <a:pPr algn="ctr"/>
            <a:r>
              <a:rPr lang="he-IL" sz="2900" b="1" dirty="0" smtClean="0">
                <a:solidFill>
                  <a:srgbClr val="1F497D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 רווחי יתר עלול לפגוע בתמריצי ההשקעה ולגרום לייקור משמעותי של המוצרים בענף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8993" y="1361204"/>
            <a:ext cx="8229600" cy="480410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he-IL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מאפיינים ענפיים רלוונטיים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מחיר שיווי המשקל נקבע בשוק המקומי;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גמישות הביקוש נמוכה;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קיימת מגבלת כושר ייצור בענף;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המחירים, הכמויות והרווחים נתונים לתנודתיות ומחזוריות רבה;</a:t>
            </a:r>
          </a:p>
          <a:p>
            <a:pPr marL="0" indent="0">
              <a:spcBef>
                <a:spcPts val="1200"/>
              </a:spcBef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e-IL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משמעויות: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הטלת מס מיוחד ב"שנים הטובות" עלולה להוריד את התשואה מתחת לרף הנורמטיבי, ולכן לדכא את ההשקעות בענף;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קיבולת הענף עלולה להצטמצם;</a:t>
            </a:r>
          </a:p>
          <a:p>
            <a:pPr>
              <a:spcBef>
                <a:spcPts val="1200"/>
              </a:spcBef>
            </a:pP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המחיר עלול להתייקר דרמטית נוכח היעדר עודפי כושר ייצור, ולנוכח היווצרות עודף ביקוש;</a:t>
            </a:r>
          </a:p>
          <a:p>
            <a:pPr>
              <a:spcBef>
                <a:spcPts val="1200"/>
              </a:spcBef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77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/>
          <a:lstStyle/>
          <a:p>
            <a:pPr algn="ctr"/>
            <a:r>
              <a:rPr lang="he-IL" sz="2900" b="1" dirty="0" smtClean="0">
                <a:solidFill>
                  <a:srgbClr val="1F497D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תמלוגים לפי ערך השימוש האלטרנטיבי של הקרקע יוצרים מערכת שרירותית ומפלה שעלולה לפגוע בתחרות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608512"/>
          </a:xfrm>
        </p:spPr>
        <p:txBody>
          <a:bodyPr>
            <a:normAutofit/>
          </a:bodyPr>
          <a:lstStyle/>
          <a:p>
            <a:pPr algn="just"/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הגדרת התמלוג לפי שווי השימוש האלטרנטיבי בקרקע יוצרת פתח לשרירותיות. המדינה מחליטה מהו הייעוד של הקרקע, ושווי הקרקע משתנה דרמטית בתלות בייעוד שתקבע המדינה. לדוגמה: בקרבת מחצבת מודיעים, ישנם: שטחי אש, שטחים חקלאיים, אזור תעשייה שהם והערים שהם ומודיעין. </a:t>
            </a:r>
            <a:r>
              <a:rPr lang="he-IL" sz="22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לפי איזה ייעוד ייקבע השווי של המחצבה</a:t>
            </a:r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?</a:t>
            </a:r>
          </a:p>
          <a:p>
            <a:pPr algn="just"/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הגדרת התמלוג לפי שווי השימוש האלטרנטיבי עלולה להציב מחצבות בחיסרון משמעותי במבנה העלויות שלהן ולפגוע קשות בכושרן להתחרות. כתוצאה מכך עלולה להיפגע התחרות בענף.</a:t>
            </a:r>
          </a:p>
          <a:p>
            <a:pPr algn="just"/>
            <a:r>
              <a:rPr lang="he-IL" sz="2200" dirty="0" smtClean="0">
                <a:latin typeface="David" panose="020E0502060401010101" pitchFamily="34" charset="-79"/>
                <a:cs typeface="David" panose="020E0502060401010101" pitchFamily="34" charset="-79"/>
              </a:rPr>
              <a:t>גביית תמלוג שונה בין מחצבות בעלות שווי קרקע שונה, מפלה בין השתיים, מאחר שהכמות הנמכרת ומחיר השוק של החומר אינו קשור לשווי הקרקע ואינו מושפע ממנו.</a:t>
            </a:r>
            <a:endParaRPr lang="he-IL" sz="2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3184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שימועי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812C5E-97AA-4D66-AE94-6826C14868A3}"/>
</file>

<file path=customXml/itemProps2.xml><?xml version="1.0" encoding="utf-8"?>
<ds:datastoreItem xmlns:ds="http://schemas.openxmlformats.org/officeDocument/2006/customXml" ds:itemID="{26CBB902-45DC-458B-9474-75EF265FEB34}"/>
</file>

<file path=customXml/itemProps3.xml><?xml version="1.0" encoding="utf-8"?>
<ds:datastoreItem xmlns:ds="http://schemas.openxmlformats.org/officeDocument/2006/customXml" ds:itemID="{9186F22E-5786-436E-AB91-FB6600F8D5DF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7187</TotalTime>
  <Words>493</Words>
  <Application>Microsoft Office PowerPoint</Application>
  <PresentationFormat>‫הצגה על המסך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בהירות</vt:lpstr>
      <vt:lpstr>תגובה לטיוטת המלצות וועדת ששנסקי 2</vt:lpstr>
      <vt:lpstr>עיקרי הטיעונים</vt:lpstr>
      <vt:lpstr>חלק הממשלה גדול כבר היום על אף שהתשואה אינה גבוהה</vt:lpstr>
      <vt:lpstr>פעילות ענף המחצבות בעלת סיכון</vt:lpstr>
      <vt:lpstr>מס רווחי יתר עלול לפגוע בתמריצי ההשקעה ולגרום לייקור משמעותי של המוצרים בענף</vt:lpstr>
      <vt:lpstr>תמלוגים לפי ערך השימוש האלטרנטיבי של הקרקע יוצרים מערכת שרירותית ומפלה שעלולה לפגוע בתחרות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אבן וסיד: תגובת החברה להמלצות הביניים של הוועדה</dc:title>
  <dc:creator>Yanir Schneider</dc:creator>
  <cp:lastModifiedBy>Roy Rosenberg</cp:lastModifiedBy>
  <cp:revision>234</cp:revision>
  <cp:lastPrinted>2014-07-09T08:16:38Z</cp:lastPrinted>
  <dcterms:created xsi:type="dcterms:W3CDTF">2014-05-26T12:11:44Z</dcterms:created>
  <dcterms:modified xsi:type="dcterms:W3CDTF">2014-07-25T05:14:37Z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