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8"/>
    <p:sldMasterId id="2147483660" r:id="rId9"/>
    <p:sldMasterId id="2147483667" r:id="rId10"/>
  </p:sldMasterIdLst>
  <p:notesMasterIdLst>
    <p:notesMasterId r:id="rId36"/>
  </p:notesMasterIdLst>
  <p:sldIdLst>
    <p:sldId id="272" r:id="rId11"/>
    <p:sldId id="306" r:id="rId12"/>
    <p:sldId id="328" r:id="rId13"/>
    <p:sldId id="310" r:id="rId14"/>
    <p:sldId id="311" r:id="rId15"/>
    <p:sldId id="329" r:id="rId16"/>
    <p:sldId id="313" r:id="rId17"/>
    <p:sldId id="326" r:id="rId18"/>
    <p:sldId id="323" r:id="rId19"/>
    <p:sldId id="288" r:id="rId20"/>
    <p:sldId id="301" r:id="rId21"/>
    <p:sldId id="297" r:id="rId22"/>
    <p:sldId id="298" r:id="rId23"/>
    <p:sldId id="300" r:id="rId24"/>
    <p:sldId id="324" r:id="rId25"/>
    <p:sldId id="278" r:id="rId26"/>
    <p:sldId id="319" r:id="rId27"/>
    <p:sldId id="317" r:id="rId28"/>
    <p:sldId id="320" r:id="rId29"/>
    <p:sldId id="282" r:id="rId30"/>
    <p:sldId id="292" r:id="rId31"/>
    <p:sldId id="316" r:id="rId32"/>
    <p:sldId id="322" r:id="rId33"/>
    <p:sldId id="321" r:id="rId34"/>
    <p:sldId id="303" r:id="rId35"/>
  </p:sldIdLst>
  <p:sldSz cx="9144000" cy="6858000" type="screen4x3"/>
  <p:notesSz cx="6918325" cy="10048875"/>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2A"/>
    <a:srgbClr val="FF6600"/>
    <a:srgbClr val="CC3300"/>
    <a:srgbClr val="11184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inimized">
    <p:restoredLeft sz="9352" autoAdjust="0"/>
    <p:restoredTop sz="95593" autoAdjust="0"/>
  </p:normalViewPr>
  <p:slideViewPr>
    <p:cSldViewPr>
      <p:cViewPr varScale="1">
        <p:scale>
          <a:sx n="161" d="100"/>
          <a:sy n="161" d="100"/>
        </p:scale>
        <p:origin x="-296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50" d="100"/>
          <a:sy n="50" d="100"/>
        </p:scale>
        <p:origin x="-3192" y="-696"/>
      </p:cViewPr>
      <p:guideLst>
        <p:guide orient="horz" pos="3165"/>
        <p:guide pos="217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theme" Target="theme/theme1.xml"/><Relationship Id="rId21" Type="http://schemas.openxmlformats.org/officeDocument/2006/relationships/slide" Target="slides/slide11.xml"/><Relationship Id="rId34" Type="http://schemas.openxmlformats.org/officeDocument/2006/relationships/slide" Target="slides/slide24.xml"/><Relationship Id="rId7" Type="http://schemas.openxmlformats.org/officeDocument/2006/relationships/customXml" Target="../customXml/item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1" Type="http://schemas.openxmlformats.org/officeDocument/2006/relationships/customXml" Target="../customXml/item1.xml"/><Relationship Id="rId40" Type="http://schemas.openxmlformats.org/officeDocument/2006/relationships/tableStyles" Target="tableStyles.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presProps" Target="presProps.xml"/><Relationship Id="rId36" Type="http://schemas.openxmlformats.org/officeDocument/2006/relationships/notesMaster" Target="notesMasters/notesMaster1.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10" Type="http://schemas.openxmlformats.org/officeDocument/2006/relationships/slideMaster" Target="slideMasters/slideMaster3.xml"/><Relationship Id="rId19" Type="http://schemas.openxmlformats.org/officeDocument/2006/relationships/slide" Target="slides/slide9.xml"/><Relationship Id="rId31" Type="http://schemas.openxmlformats.org/officeDocument/2006/relationships/slide" Target="slides/slide21.xml"/><Relationship Id="rId35" Type="http://schemas.openxmlformats.org/officeDocument/2006/relationships/slide" Target="slides/slide25.xml"/><Relationship Id="rId9" Type="http://schemas.openxmlformats.org/officeDocument/2006/relationships/slideMaster" Target="slideMasters/slideMaster2.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8"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6A6D76-48CB-430A-B7B7-AA38125D306E}" type="doc">
      <dgm:prSet loTypeId="urn:microsoft.com/office/officeart/2005/8/layout/hProcess11" loCatId="process" qsTypeId="urn:microsoft.com/office/officeart/2005/8/quickstyle/simple1" qsCatId="simple" csTypeId="urn:microsoft.com/office/officeart/2005/8/colors/accent1_2" csCatId="accent1" phldr="1"/>
      <dgm:spPr/>
    </dgm:pt>
    <dgm:pt modelId="{D6EAC5DB-AA2C-42A8-8DB1-B867828EC3A5}">
      <dgm:prSet phldrT="[Text]"/>
      <dgm:spPr/>
      <dgm:t>
        <a:bodyPr/>
        <a:lstStyle/>
        <a:p>
          <a:pPr rtl="1"/>
          <a:r>
            <a:rPr lang="he-IL" dirty="0" smtClean="0"/>
            <a:t>ערך מוסף עולה בהתמדה</a:t>
          </a:r>
          <a:endParaRPr lang="he-IL" dirty="0"/>
        </a:p>
      </dgm:t>
    </dgm:pt>
    <dgm:pt modelId="{EE26EEC3-3501-4AF4-8DFD-4D89C581F0C2}" type="parTrans" cxnId="{73BF2E97-1254-4863-BFA1-8DCD48D27341}">
      <dgm:prSet/>
      <dgm:spPr/>
      <dgm:t>
        <a:bodyPr/>
        <a:lstStyle/>
        <a:p>
          <a:pPr rtl="1"/>
          <a:endParaRPr lang="he-IL"/>
        </a:p>
      </dgm:t>
    </dgm:pt>
    <dgm:pt modelId="{340B5677-C37E-490A-926D-E9AA6939FFC1}" type="sibTrans" cxnId="{73BF2E97-1254-4863-BFA1-8DCD48D27341}">
      <dgm:prSet/>
      <dgm:spPr/>
      <dgm:t>
        <a:bodyPr/>
        <a:lstStyle/>
        <a:p>
          <a:pPr rtl="1"/>
          <a:endParaRPr lang="he-IL"/>
        </a:p>
      </dgm:t>
    </dgm:pt>
    <dgm:pt modelId="{8154E681-40F4-49E8-A0DD-175A65C4B335}">
      <dgm:prSet phldrT="[Text]"/>
      <dgm:spPr/>
      <dgm:t>
        <a:bodyPr/>
        <a:lstStyle/>
        <a:p>
          <a:pPr rtl="1"/>
          <a:r>
            <a:rPr lang="he-IL" dirty="0" smtClean="0"/>
            <a:t>עלייה בתוצר לנפש / תמ"ג </a:t>
          </a:r>
          <a:endParaRPr lang="he-IL" dirty="0"/>
        </a:p>
      </dgm:t>
    </dgm:pt>
    <dgm:pt modelId="{B1A6604B-BD5C-4F2E-BD86-B36CD28D1651}" type="parTrans" cxnId="{D4F60774-ED61-447B-9056-2A6CD232B6D0}">
      <dgm:prSet/>
      <dgm:spPr/>
      <dgm:t>
        <a:bodyPr/>
        <a:lstStyle/>
        <a:p>
          <a:pPr rtl="1"/>
          <a:endParaRPr lang="he-IL"/>
        </a:p>
      </dgm:t>
    </dgm:pt>
    <dgm:pt modelId="{8F06FC6C-95DD-4672-A1F2-4CF6249A16B9}" type="sibTrans" cxnId="{D4F60774-ED61-447B-9056-2A6CD232B6D0}">
      <dgm:prSet/>
      <dgm:spPr/>
      <dgm:t>
        <a:bodyPr/>
        <a:lstStyle/>
        <a:p>
          <a:pPr rtl="1"/>
          <a:endParaRPr lang="he-IL"/>
        </a:p>
      </dgm:t>
    </dgm:pt>
    <dgm:pt modelId="{1EA681DB-71DD-4FEC-91F0-E915952617C6}">
      <dgm:prSet phldrT="[Text]"/>
      <dgm:spPr/>
      <dgm:t>
        <a:bodyPr/>
        <a:lstStyle/>
        <a:p>
          <a:pPr rtl="1"/>
          <a:r>
            <a:rPr lang="he-IL" dirty="0" smtClean="0"/>
            <a:t>עלייה ברמת החיים </a:t>
          </a:r>
          <a:endParaRPr lang="he-IL" dirty="0"/>
        </a:p>
      </dgm:t>
    </dgm:pt>
    <dgm:pt modelId="{766B6E9D-33F6-48C1-B672-006D09C01285}" type="parTrans" cxnId="{A0122678-69BA-4BE3-B594-B732F1634334}">
      <dgm:prSet/>
      <dgm:spPr/>
      <dgm:t>
        <a:bodyPr/>
        <a:lstStyle/>
        <a:p>
          <a:pPr rtl="1"/>
          <a:endParaRPr lang="he-IL"/>
        </a:p>
      </dgm:t>
    </dgm:pt>
    <dgm:pt modelId="{CE204185-F7D3-40F0-B2F4-E2C519D123DB}" type="sibTrans" cxnId="{A0122678-69BA-4BE3-B594-B732F1634334}">
      <dgm:prSet/>
      <dgm:spPr/>
      <dgm:t>
        <a:bodyPr/>
        <a:lstStyle/>
        <a:p>
          <a:pPr rtl="1"/>
          <a:endParaRPr lang="he-IL"/>
        </a:p>
      </dgm:t>
    </dgm:pt>
    <dgm:pt modelId="{E866CA0A-D432-48BB-851A-4AA96E0B693B}">
      <dgm:prSet/>
      <dgm:spPr/>
      <dgm:t>
        <a:bodyPr/>
        <a:lstStyle/>
        <a:p>
          <a:pPr rtl="1"/>
          <a:endParaRPr lang="he-IL"/>
        </a:p>
      </dgm:t>
    </dgm:pt>
    <dgm:pt modelId="{1609C2CB-93E0-4444-BD13-E033D695A82D}" type="parTrans" cxnId="{A28EABCB-EA58-4396-B589-EA4C14EAB3E4}">
      <dgm:prSet/>
      <dgm:spPr/>
      <dgm:t>
        <a:bodyPr/>
        <a:lstStyle/>
        <a:p>
          <a:pPr rtl="1"/>
          <a:endParaRPr lang="he-IL"/>
        </a:p>
      </dgm:t>
    </dgm:pt>
    <dgm:pt modelId="{4FD19036-2CB9-43C8-9DA7-5FD882FA6923}" type="sibTrans" cxnId="{A28EABCB-EA58-4396-B589-EA4C14EAB3E4}">
      <dgm:prSet/>
      <dgm:spPr/>
      <dgm:t>
        <a:bodyPr/>
        <a:lstStyle/>
        <a:p>
          <a:pPr rtl="1"/>
          <a:endParaRPr lang="he-IL"/>
        </a:p>
      </dgm:t>
    </dgm:pt>
    <dgm:pt modelId="{62BB6F81-AC7B-4284-BE90-B071E05FD329}" type="pres">
      <dgm:prSet presAssocID="{646A6D76-48CB-430A-B7B7-AA38125D306E}" presName="Name0" presStyleCnt="0">
        <dgm:presLayoutVars>
          <dgm:dir val="rev"/>
          <dgm:resizeHandles val="exact"/>
        </dgm:presLayoutVars>
      </dgm:prSet>
      <dgm:spPr/>
    </dgm:pt>
    <dgm:pt modelId="{1F0E7F2A-8815-409C-BBC0-484303A7B219}" type="pres">
      <dgm:prSet presAssocID="{646A6D76-48CB-430A-B7B7-AA38125D306E}" presName="arrow" presStyleLbl="bgShp" presStyleIdx="0" presStyleCnt="1"/>
      <dgm:spPr>
        <a:solidFill>
          <a:schemeClr val="tx1">
            <a:lumMod val="25000"/>
            <a:lumOff val="75000"/>
          </a:schemeClr>
        </a:solidFill>
      </dgm:spPr>
    </dgm:pt>
    <dgm:pt modelId="{0FF15B6C-C487-431B-9C92-E6A866F37D6D}" type="pres">
      <dgm:prSet presAssocID="{646A6D76-48CB-430A-B7B7-AA38125D306E}" presName="points" presStyleCnt="0"/>
      <dgm:spPr/>
    </dgm:pt>
    <dgm:pt modelId="{40EC7E75-B2E0-478E-9DE1-3E8F028F002A}" type="pres">
      <dgm:prSet presAssocID="{D6EAC5DB-AA2C-42A8-8DB1-B867828EC3A5}" presName="compositeA" presStyleCnt="0"/>
      <dgm:spPr/>
    </dgm:pt>
    <dgm:pt modelId="{F2DD4BF9-D7F8-4CA8-8A26-5B510FEEDF3C}" type="pres">
      <dgm:prSet presAssocID="{D6EAC5DB-AA2C-42A8-8DB1-B867828EC3A5}" presName="textA" presStyleLbl="revTx" presStyleIdx="0" presStyleCnt="4">
        <dgm:presLayoutVars>
          <dgm:bulletEnabled val="1"/>
        </dgm:presLayoutVars>
      </dgm:prSet>
      <dgm:spPr/>
      <dgm:t>
        <a:bodyPr/>
        <a:lstStyle/>
        <a:p>
          <a:pPr rtl="1"/>
          <a:endParaRPr lang="he-IL"/>
        </a:p>
      </dgm:t>
    </dgm:pt>
    <dgm:pt modelId="{5B93D0B4-495A-4EC7-B1D8-669F26448121}" type="pres">
      <dgm:prSet presAssocID="{D6EAC5DB-AA2C-42A8-8DB1-B867828EC3A5}" presName="circleA" presStyleLbl="node1" presStyleIdx="0" presStyleCnt="4"/>
      <dgm:spPr/>
    </dgm:pt>
    <dgm:pt modelId="{CB6CF13E-0497-478F-BDAF-9BC6CC63B905}" type="pres">
      <dgm:prSet presAssocID="{D6EAC5DB-AA2C-42A8-8DB1-B867828EC3A5}" presName="spaceA" presStyleCnt="0"/>
      <dgm:spPr/>
    </dgm:pt>
    <dgm:pt modelId="{C0CC155F-162E-49B8-9E1A-D80507DCB20F}" type="pres">
      <dgm:prSet presAssocID="{340B5677-C37E-490A-926D-E9AA6939FFC1}" presName="space" presStyleCnt="0"/>
      <dgm:spPr/>
    </dgm:pt>
    <dgm:pt modelId="{CB3C5D1F-B7A3-4D2E-8F1A-D1E9208CD3D8}" type="pres">
      <dgm:prSet presAssocID="{8154E681-40F4-49E8-A0DD-175A65C4B335}" presName="compositeB" presStyleCnt="0"/>
      <dgm:spPr/>
    </dgm:pt>
    <dgm:pt modelId="{228D3B2C-55E3-4B49-B380-AC299331CD12}" type="pres">
      <dgm:prSet presAssocID="{8154E681-40F4-49E8-A0DD-175A65C4B335}" presName="textB" presStyleLbl="revTx" presStyleIdx="1" presStyleCnt="4">
        <dgm:presLayoutVars>
          <dgm:bulletEnabled val="1"/>
        </dgm:presLayoutVars>
      </dgm:prSet>
      <dgm:spPr/>
      <dgm:t>
        <a:bodyPr/>
        <a:lstStyle/>
        <a:p>
          <a:pPr rtl="1"/>
          <a:endParaRPr lang="he-IL"/>
        </a:p>
      </dgm:t>
    </dgm:pt>
    <dgm:pt modelId="{6A41C228-D798-4389-A73E-6AC87B66BB47}" type="pres">
      <dgm:prSet presAssocID="{8154E681-40F4-49E8-A0DD-175A65C4B335}" presName="circleB" presStyleLbl="node1" presStyleIdx="1" presStyleCnt="4"/>
      <dgm:spPr/>
    </dgm:pt>
    <dgm:pt modelId="{CE9FFCA4-1460-4E6E-883B-A5F375D95D2A}" type="pres">
      <dgm:prSet presAssocID="{8154E681-40F4-49E8-A0DD-175A65C4B335}" presName="spaceB" presStyleCnt="0"/>
      <dgm:spPr/>
    </dgm:pt>
    <dgm:pt modelId="{13240A50-B3C2-437F-A7AA-BEB1E53B6882}" type="pres">
      <dgm:prSet presAssocID="{8F06FC6C-95DD-4672-A1F2-4CF6249A16B9}" presName="space" presStyleCnt="0"/>
      <dgm:spPr/>
    </dgm:pt>
    <dgm:pt modelId="{18F12125-52D5-4CE8-8A63-E0DB73F54A4C}" type="pres">
      <dgm:prSet presAssocID="{E866CA0A-D432-48BB-851A-4AA96E0B693B}" presName="compositeA" presStyleCnt="0"/>
      <dgm:spPr/>
    </dgm:pt>
    <dgm:pt modelId="{69C32655-AAD7-4434-BF5F-83D5D55F95AD}" type="pres">
      <dgm:prSet presAssocID="{E866CA0A-D432-48BB-851A-4AA96E0B693B}" presName="textA" presStyleLbl="revTx" presStyleIdx="2" presStyleCnt="4">
        <dgm:presLayoutVars>
          <dgm:bulletEnabled val="1"/>
        </dgm:presLayoutVars>
      </dgm:prSet>
      <dgm:spPr/>
      <dgm:t>
        <a:bodyPr/>
        <a:lstStyle/>
        <a:p>
          <a:pPr rtl="1"/>
          <a:endParaRPr lang="he-IL"/>
        </a:p>
      </dgm:t>
    </dgm:pt>
    <dgm:pt modelId="{0AF93606-1A21-402A-B678-BA4BB3E53E6C}" type="pres">
      <dgm:prSet presAssocID="{E866CA0A-D432-48BB-851A-4AA96E0B693B}" presName="circleA" presStyleLbl="node1" presStyleIdx="2" presStyleCnt="4"/>
      <dgm:spPr/>
    </dgm:pt>
    <dgm:pt modelId="{9FABF222-EC64-4E30-ADB8-6CFAD6DF0120}" type="pres">
      <dgm:prSet presAssocID="{E866CA0A-D432-48BB-851A-4AA96E0B693B}" presName="spaceA" presStyleCnt="0"/>
      <dgm:spPr/>
    </dgm:pt>
    <dgm:pt modelId="{85B296F2-C83A-417B-AF84-0437F57727EB}" type="pres">
      <dgm:prSet presAssocID="{4FD19036-2CB9-43C8-9DA7-5FD882FA6923}" presName="space" presStyleCnt="0"/>
      <dgm:spPr/>
    </dgm:pt>
    <dgm:pt modelId="{1B539B1E-5A72-4AC9-BC41-C84921E95BAE}" type="pres">
      <dgm:prSet presAssocID="{1EA681DB-71DD-4FEC-91F0-E915952617C6}" presName="compositeB" presStyleCnt="0"/>
      <dgm:spPr/>
    </dgm:pt>
    <dgm:pt modelId="{F38C9D61-BE49-4D0D-93F4-E6D809577346}" type="pres">
      <dgm:prSet presAssocID="{1EA681DB-71DD-4FEC-91F0-E915952617C6}" presName="textB" presStyleLbl="revTx" presStyleIdx="3" presStyleCnt="4">
        <dgm:presLayoutVars>
          <dgm:bulletEnabled val="1"/>
        </dgm:presLayoutVars>
      </dgm:prSet>
      <dgm:spPr/>
      <dgm:t>
        <a:bodyPr/>
        <a:lstStyle/>
        <a:p>
          <a:pPr rtl="1"/>
          <a:endParaRPr lang="he-IL"/>
        </a:p>
      </dgm:t>
    </dgm:pt>
    <dgm:pt modelId="{27E633B6-8189-4322-A2C7-43990A2BCD67}" type="pres">
      <dgm:prSet presAssocID="{1EA681DB-71DD-4FEC-91F0-E915952617C6}" presName="circleB" presStyleLbl="node1" presStyleIdx="3" presStyleCnt="4"/>
      <dgm:spPr/>
    </dgm:pt>
    <dgm:pt modelId="{122FA5D7-CAED-4E0E-9D74-228DF076399E}" type="pres">
      <dgm:prSet presAssocID="{1EA681DB-71DD-4FEC-91F0-E915952617C6}" presName="spaceB" presStyleCnt="0"/>
      <dgm:spPr/>
    </dgm:pt>
  </dgm:ptLst>
  <dgm:cxnLst>
    <dgm:cxn modelId="{8E1D0DEB-02E5-468C-A88F-833BA8A64453}" type="presOf" srcId="{646A6D76-48CB-430A-B7B7-AA38125D306E}" destId="{62BB6F81-AC7B-4284-BE90-B071E05FD329}" srcOrd="0" destOrd="0" presId="urn:microsoft.com/office/officeart/2005/8/layout/hProcess11"/>
    <dgm:cxn modelId="{E290D3F8-5AAF-4C31-8252-BD1F3A6DA340}" type="presOf" srcId="{1EA681DB-71DD-4FEC-91F0-E915952617C6}" destId="{F38C9D61-BE49-4D0D-93F4-E6D809577346}" srcOrd="0" destOrd="0" presId="urn:microsoft.com/office/officeart/2005/8/layout/hProcess11"/>
    <dgm:cxn modelId="{1692D4F4-0C80-4737-803E-EC87F7A6E004}" type="presOf" srcId="{8154E681-40F4-49E8-A0DD-175A65C4B335}" destId="{228D3B2C-55E3-4B49-B380-AC299331CD12}" srcOrd="0" destOrd="0" presId="urn:microsoft.com/office/officeart/2005/8/layout/hProcess11"/>
    <dgm:cxn modelId="{F8A18655-F4F7-4F56-AFF2-4AFB3FA5079F}" type="presOf" srcId="{E866CA0A-D432-48BB-851A-4AA96E0B693B}" destId="{69C32655-AAD7-4434-BF5F-83D5D55F95AD}" srcOrd="0" destOrd="0" presId="urn:microsoft.com/office/officeart/2005/8/layout/hProcess11"/>
    <dgm:cxn modelId="{73BF2E97-1254-4863-BFA1-8DCD48D27341}" srcId="{646A6D76-48CB-430A-B7B7-AA38125D306E}" destId="{D6EAC5DB-AA2C-42A8-8DB1-B867828EC3A5}" srcOrd="0" destOrd="0" parTransId="{EE26EEC3-3501-4AF4-8DFD-4D89C581F0C2}" sibTransId="{340B5677-C37E-490A-926D-E9AA6939FFC1}"/>
    <dgm:cxn modelId="{D4F60774-ED61-447B-9056-2A6CD232B6D0}" srcId="{646A6D76-48CB-430A-B7B7-AA38125D306E}" destId="{8154E681-40F4-49E8-A0DD-175A65C4B335}" srcOrd="1" destOrd="0" parTransId="{B1A6604B-BD5C-4F2E-BD86-B36CD28D1651}" sibTransId="{8F06FC6C-95DD-4672-A1F2-4CF6249A16B9}"/>
    <dgm:cxn modelId="{B71D36C9-E60D-44EB-A054-4B8249DFE205}" type="presOf" srcId="{D6EAC5DB-AA2C-42A8-8DB1-B867828EC3A5}" destId="{F2DD4BF9-D7F8-4CA8-8A26-5B510FEEDF3C}" srcOrd="0" destOrd="0" presId="urn:microsoft.com/office/officeart/2005/8/layout/hProcess11"/>
    <dgm:cxn modelId="{A28EABCB-EA58-4396-B589-EA4C14EAB3E4}" srcId="{646A6D76-48CB-430A-B7B7-AA38125D306E}" destId="{E866CA0A-D432-48BB-851A-4AA96E0B693B}" srcOrd="2" destOrd="0" parTransId="{1609C2CB-93E0-4444-BD13-E033D695A82D}" sibTransId="{4FD19036-2CB9-43C8-9DA7-5FD882FA6923}"/>
    <dgm:cxn modelId="{A0122678-69BA-4BE3-B594-B732F1634334}" srcId="{646A6D76-48CB-430A-B7B7-AA38125D306E}" destId="{1EA681DB-71DD-4FEC-91F0-E915952617C6}" srcOrd="3" destOrd="0" parTransId="{766B6E9D-33F6-48C1-B672-006D09C01285}" sibTransId="{CE204185-F7D3-40F0-B2F4-E2C519D123DB}"/>
    <dgm:cxn modelId="{F73A6A78-F802-4F4F-8536-BFF314B12D2D}" type="presParOf" srcId="{62BB6F81-AC7B-4284-BE90-B071E05FD329}" destId="{1F0E7F2A-8815-409C-BBC0-484303A7B219}" srcOrd="0" destOrd="0" presId="urn:microsoft.com/office/officeart/2005/8/layout/hProcess11"/>
    <dgm:cxn modelId="{9E7209E7-145C-4528-9619-458E6407CB21}" type="presParOf" srcId="{62BB6F81-AC7B-4284-BE90-B071E05FD329}" destId="{0FF15B6C-C487-431B-9C92-E6A866F37D6D}" srcOrd="1" destOrd="0" presId="urn:microsoft.com/office/officeart/2005/8/layout/hProcess11"/>
    <dgm:cxn modelId="{6878C786-4650-4364-AA1F-2F1C1EAABBBF}" type="presParOf" srcId="{0FF15B6C-C487-431B-9C92-E6A866F37D6D}" destId="{40EC7E75-B2E0-478E-9DE1-3E8F028F002A}" srcOrd="0" destOrd="0" presId="urn:microsoft.com/office/officeart/2005/8/layout/hProcess11"/>
    <dgm:cxn modelId="{2EA00709-D7C9-4D9D-8549-C8ACC8C728AC}" type="presParOf" srcId="{40EC7E75-B2E0-478E-9DE1-3E8F028F002A}" destId="{F2DD4BF9-D7F8-4CA8-8A26-5B510FEEDF3C}" srcOrd="0" destOrd="0" presId="urn:microsoft.com/office/officeart/2005/8/layout/hProcess11"/>
    <dgm:cxn modelId="{CB13765F-2119-4DF9-B9C0-5AAB42F5AE3B}" type="presParOf" srcId="{40EC7E75-B2E0-478E-9DE1-3E8F028F002A}" destId="{5B93D0B4-495A-4EC7-B1D8-669F26448121}" srcOrd="1" destOrd="0" presId="urn:microsoft.com/office/officeart/2005/8/layout/hProcess11"/>
    <dgm:cxn modelId="{4E841AC9-E592-47D3-8008-B5AAB7EFBB8A}" type="presParOf" srcId="{40EC7E75-B2E0-478E-9DE1-3E8F028F002A}" destId="{CB6CF13E-0497-478F-BDAF-9BC6CC63B905}" srcOrd="2" destOrd="0" presId="urn:microsoft.com/office/officeart/2005/8/layout/hProcess11"/>
    <dgm:cxn modelId="{0CDB2BD4-1F95-4616-8E92-60125082EEC2}" type="presParOf" srcId="{0FF15B6C-C487-431B-9C92-E6A866F37D6D}" destId="{C0CC155F-162E-49B8-9E1A-D80507DCB20F}" srcOrd="1" destOrd="0" presId="urn:microsoft.com/office/officeart/2005/8/layout/hProcess11"/>
    <dgm:cxn modelId="{8A1FBC75-400D-4F33-A740-7D421A4C3A01}" type="presParOf" srcId="{0FF15B6C-C487-431B-9C92-E6A866F37D6D}" destId="{CB3C5D1F-B7A3-4D2E-8F1A-D1E9208CD3D8}" srcOrd="2" destOrd="0" presId="urn:microsoft.com/office/officeart/2005/8/layout/hProcess11"/>
    <dgm:cxn modelId="{5E85C784-8CFA-444C-A553-223D24F9305C}" type="presParOf" srcId="{CB3C5D1F-B7A3-4D2E-8F1A-D1E9208CD3D8}" destId="{228D3B2C-55E3-4B49-B380-AC299331CD12}" srcOrd="0" destOrd="0" presId="urn:microsoft.com/office/officeart/2005/8/layout/hProcess11"/>
    <dgm:cxn modelId="{6BA3EBBD-C3E4-4B30-81D9-110357922282}" type="presParOf" srcId="{CB3C5D1F-B7A3-4D2E-8F1A-D1E9208CD3D8}" destId="{6A41C228-D798-4389-A73E-6AC87B66BB47}" srcOrd="1" destOrd="0" presId="urn:microsoft.com/office/officeart/2005/8/layout/hProcess11"/>
    <dgm:cxn modelId="{4AF3B849-FBCB-4183-B7B0-85CC5F552E7C}" type="presParOf" srcId="{CB3C5D1F-B7A3-4D2E-8F1A-D1E9208CD3D8}" destId="{CE9FFCA4-1460-4E6E-883B-A5F375D95D2A}" srcOrd="2" destOrd="0" presId="urn:microsoft.com/office/officeart/2005/8/layout/hProcess11"/>
    <dgm:cxn modelId="{73CFABB9-EA74-4F59-AC43-0DF63A20C4EF}" type="presParOf" srcId="{0FF15B6C-C487-431B-9C92-E6A866F37D6D}" destId="{13240A50-B3C2-437F-A7AA-BEB1E53B6882}" srcOrd="3" destOrd="0" presId="urn:microsoft.com/office/officeart/2005/8/layout/hProcess11"/>
    <dgm:cxn modelId="{525AD4CB-29C5-42D3-91B8-C4D007C109B8}" type="presParOf" srcId="{0FF15B6C-C487-431B-9C92-E6A866F37D6D}" destId="{18F12125-52D5-4CE8-8A63-E0DB73F54A4C}" srcOrd="4" destOrd="0" presId="urn:microsoft.com/office/officeart/2005/8/layout/hProcess11"/>
    <dgm:cxn modelId="{333AD2C4-A887-44E2-A8CF-F35EC906F42F}" type="presParOf" srcId="{18F12125-52D5-4CE8-8A63-E0DB73F54A4C}" destId="{69C32655-AAD7-4434-BF5F-83D5D55F95AD}" srcOrd="0" destOrd="0" presId="urn:microsoft.com/office/officeart/2005/8/layout/hProcess11"/>
    <dgm:cxn modelId="{CD6C1072-3799-416B-B1CF-F14FF75FE6D0}" type="presParOf" srcId="{18F12125-52D5-4CE8-8A63-E0DB73F54A4C}" destId="{0AF93606-1A21-402A-B678-BA4BB3E53E6C}" srcOrd="1" destOrd="0" presId="urn:microsoft.com/office/officeart/2005/8/layout/hProcess11"/>
    <dgm:cxn modelId="{914A296F-16CF-4747-A95E-5443E7F48506}" type="presParOf" srcId="{18F12125-52D5-4CE8-8A63-E0DB73F54A4C}" destId="{9FABF222-EC64-4E30-ADB8-6CFAD6DF0120}" srcOrd="2" destOrd="0" presId="urn:microsoft.com/office/officeart/2005/8/layout/hProcess11"/>
    <dgm:cxn modelId="{A4655FC7-EC81-4703-9467-07B6AEA39533}" type="presParOf" srcId="{0FF15B6C-C487-431B-9C92-E6A866F37D6D}" destId="{85B296F2-C83A-417B-AF84-0437F57727EB}" srcOrd="5" destOrd="0" presId="urn:microsoft.com/office/officeart/2005/8/layout/hProcess11"/>
    <dgm:cxn modelId="{0F5712B4-7F23-49AB-8FCF-6C3187646BE2}" type="presParOf" srcId="{0FF15B6C-C487-431B-9C92-E6A866F37D6D}" destId="{1B539B1E-5A72-4AC9-BC41-C84921E95BAE}" srcOrd="6" destOrd="0" presId="urn:microsoft.com/office/officeart/2005/8/layout/hProcess11"/>
    <dgm:cxn modelId="{CCB2CE55-545B-4357-949C-D92B3CB6750F}" type="presParOf" srcId="{1B539B1E-5A72-4AC9-BC41-C84921E95BAE}" destId="{F38C9D61-BE49-4D0D-93F4-E6D809577346}" srcOrd="0" destOrd="0" presId="urn:microsoft.com/office/officeart/2005/8/layout/hProcess11"/>
    <dgm:cxn modelId="{30BA468C-3DC9-4A6F-B5E7-3643D774F537}" type="presParOf" srcId="{1B539B1E-5A72-4AC9-BC41-C84921E95BAE}" destId="{27E633B6-8189-4322-A2C7-43990A2BCD67}" srcOrd="1" destOrd="0" presId="urn:microsoft.com/office/officeart/2005/8/layout/hProcess11"/>
    <dgm:cxn modelId="{71656C81-EEBE-4FBB-B5EC-508D8C2B84B6}" type="presParOf" srcId="{1B539B1E-5A72-4AC9-BC41-C84921E95BAE}" destId="{122FA5D7-CAED-4E0E-9D74-228DF076399E}"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6B588D9-607F-4D24-B76B-472C4E96846A}" type="doc">
      <dgm:prSet loTypeId="urn:microsoft.com/office/officeart/2008/layout/AscendingPictureAccentProcess" loCatId="process" qsTypeId="urn:microsoft.com/office/officeart/2005/8/quickstyle/simple1" qsCatId="simple" csTypeId="urn:microsoft.com/office/officeart/2005/8/colors/accent1_2" csCatId="accent1" phldr="1"/>
      <dgm:spPr/>
    </dgm:pt>
    <dgm:pt modelId="{7998DFBD-238B-46BF-A3E8-234F45D43EB4}">
      <dgm:prSet phldrT="[Text]" custT="1"/>
      <dgm:spPr/>
      <dgm:t>
        <a:bodyPr/>
        <a:lstStyle/>
        <a:p>
          <a:pPr algn="ctr" rtl="1"/>
          <a:r>
            <a:rPr lang="he-IL" sz="1200" dirty="0" smtClean="0"/>
            <a:t>השקעה בתשתיות תומכות צמיחה </a:t>
          </a:r>
          <a:endParaRPr lang="he-IL" sz="1200" dirty="0"/>
        </a:p>
      </dgm:t>
    </dgm:pt>
    <dgm:pt modelId="{1EA56F43-0C74-4BC4-BE5A-EB301E642384}" type="parTrans" cxnId="{6818AA63-9BB6-4D98-9B22-9F158DD21BE3}">
      <dgm:prSet/>
      <dgm:spPr/>
      <dgm:t>
        <a:bodyPr/>
        <a:lstStyle/>
        <a:p>
          <a:pPr rtl="1"/>
          <a:endParaRPr lang="he-IL"/>
        </a:p>
      </dgm:t>
    </dgm:pt>
    <dgm:pt modelId="{B8FDECEC-0CF0-401A-B1EF-A7940944FC0F}" type="sibTrans" cxnId="{6818AA63-9BB6-4D98-9B22-9F158DD21BE3}">
      <dgm:prSet/>
      <dgm:spPr/>
      <dgm:t>
        <a:bodyPr/>
        <a:lstStyle/>
        <a:p>
          <a:pPr rtl="1"/>
          <a:endParaRPr lang="he-IL"/>
        </a:p>
      </dgm:t>
    </dgm:pt>
    <dgm:pt modelId="{067E0E54-4DB3-405C-90B0-614EA2467493}">
      <dgm:prSet phldrT="[Text]" custT="1"/>
      <dgm:spPr/>
      <dgm:t>
        <a:bodyPr/>
        <a:lstStyle/>
        <a:p>
          <a:pPr algn="ctr" rtl="1"/>
          <a:r>
            <a:rPr lang="he-IL" sz="1200" dirty="0" smtClean="0"/>
            <a:t>השקעה בהשכלת המועסקים</a:t>
          </a:r>
          <a:endParaRPr lang="he-IL" sz="1200" dirty="0"/>
        </a:p>
      </dgm:t>
    </dgm:pt>
    <dgm:pt modelId="{07FDC12F-8CE7-492C-BB97-39B63583FBCF}" type="parTrans" cxnId="{21815578-6E93-45A2-95DD-D6C7663C7B2E}">
      <dgm:prSet/>
      <dgm:spPr/>
      <dgm:t>
        <a:bodyPr/>
        <a:lstStyle/>
        <a:p>
          <a:pPr rtl="1"/>
          <a:endParaRPr lang="he-IL"/>
        </a:p>
      </dgm:t>
    </dgm:pt>
    <dgm:pt modelId="{2A3389D8-AF77-4140-A8A8-123897707756}" type="sibTrans" cxnId="{21815578-6E93-45A2-95DD-D6C7663C7B2E}">
      <dgm:prSet/>
      <dgm:spPr/>
      <dgm:t>
        <a:bodyPr/>
        <a:lstStyle/>
        <a:p>
          <a:pPr rtl="1"/>
          <a:endParaRPr lang="he-IL"/>
        </a:p>
      </dgm:t>
    </dgm:pt>
    <dgm:pt modelId="{1DB1CF3D-DC94-418A-B292-0D62FCD7E00D}">
      <dgm:prSet phldrT="[Text]" custT="1"/>
      <dgm:spPr/>
      <dgm:t>
        <a:bodyPr/>
        <a:lstStyle/>
        <a:p>
          <a:pPr algn="ctr" rtl="1"/>
          <a:r>
            <a:rPr lang="he-IL" sz="1200" dirty="0" smtClean="0"/>
            <a:t>עלייה בקדמה הטכנולוגית </a:t>
          </a:r>
          <a:endParaRPr lang="he-IL" sz="1200" dirty="0"/>
        </a:p>
      </dgm:t>
    </dgm:pt>
    <dgm:pt modelId="{1D4C2763-C181-4A88-964E-5C5EF5A2B39E}" type="parTrans" cxnId="{179BCA8A-E649-4258-AD41-9B932115FDD9}">
      <dgm:prSet/>
      <dgm:spPr/>
      <dgm:t>
        <a:bodyPr/>
        <a:lstStyle/>
        <a:p>
          <a:pPr rtl="1"/>
          <a:endParaRPr lang="he-IL"/>
        </a:p>
      </dgm:t>
    </dgm:pt>
    <dgm:pt modelId="{6A2BC010-8A62-4A22-A3B8-22DEAB39B7C2}" type="sibTrans" cxnId="{179BCA8A-E649-4258-AD41-9B932115FDD9}">
      <dgm:prSet/>
      <dgm:spPr/>
      <dgm:t>
        <a:bodyPr/>
        <a:lstStyle/>
        <a:p>
          <a:pPr rtl="1"/>
          <a:endParaRPr lang="he-IL"/>
        </a:p>
      </dgm:t>
    </dgm:pt>
    <dgm:pt modelId="{2542047F-3F29-45D7-BA42-9CE28B392BD1}">
      <dgm:prSet custT="1"/>
      <dgm:spPr/>
      <dgm:t>
        <a:bodyPr/>
        <a:lstStyle/>
        <a:p>
          <a:pPr rtl="1"/>
          <a:r>
            <a:rPr lang="he-IL" sz="1150" dirty="0" smtClean="0"/>
            <a:t>עלייה בערך המוסף הנוצר במשק בזכות תעשייה מתקדמת </a:t>
          </a:r>
          <a:endParaRPr lang="he-IL" sz="1150" dirty="0"/>
        </a:p>
      </dgm:t>
    </dgm:pt>
    <dgm:pt modelId="{43ACC455-1F0C-4F19-AB71-3C835C316876}" type="parTrans" cxnId="{1BD172DB-BDC8-4218-9251-D3F2CE186824}">
      <dgm:prSet/>
      <dgm:spPr/>
      <dgm:t>
        <a:bodyPr/>
        <a:lstStyle/>
        <a:p>
          <a:pPr rtl="1"/>
          <a:endParaRPr lang="he-IL"/>
        </a:p>
      </dgm:t>
    </dgm:pt>
    <dgm:pt modelId="{59C4EB7D-F08F-490F-BE4D-228024B2345E}" type="sibTrans" cxnId="{1BD172DB-BDC8-4218-9251-D3F2CE186824}">
      <dgm:prSet/>
      <dgm:spPr/>
      <dgm:t>
        <a:bodyPr/>
        <a:lstStyle/>
        <a:p>
          <a:pPr rtl="1"/>
          <a:endParaRPr lang="he-IL"/>
        </a:p>
      </dgm:t>
    </dgm:pt>
    <dgm:pt modelId="{A28E6D0D-7D81-465E-A5D4-00992B634868}">
      <dgm:prSet custT="1"/>
      <dgm:spPr/>
      <dgm:t>
        <a:bodyPr/>
        <a:lstStyle/>
        <a:p>
          <a:pPr algn="ctr" rtl="1"/>
          <a:r>
            <a:rPr lang="he-IL" sz="1400" dirty="0" smtClean="0"/>
            <a:t>גידול בבסיס הייצוא </a:t>
          </a:r>
          <a:endParaRPr lang="he-IL" sz="1400" dirty="0"/>
        </a:p>
      </dgm:t>
    </dgm:pt>
    <dgm:pt modelId="{EE45528D-6208-43A3-99E8-A89AA40A10C5}" type="parTrans" cxnId="{3ABDD695-CA4D-463B-BA7A-D2DA9641BA7D}">
      <dgm:prSet/>
      <dgm:spPr/>
      <dgm:t>
        <a:bodyPr/>
        <a:lstStyle/>
        <a:p>
          <a:pPr rtl="1"/>
          <a:endParaRPr lang="he-IL"/>
        </a:p>
      </dgm:t>
    </dgm:pt>
    <dgm:pt modelId="{CDAC01F0-A544-4592-8841-4F1C38BFB9C6}" type="sibTrans" cxnId="{3ABDD695-CA4D-463B-BA7A-D2DA9641BA7D}">
      <dgm:prSet/>
      <dgm:spPr/>
      <dgm:t>
        <a:bodyPr/>
        <a:lstStyle/>
        <a:p>
          <a:pPr rtl="1"/>
          <a:endParaRPr lang="he-IL"/>
        </a:p>
      </dgm:t>
    </dgm:pt>
    <dgm:pt modelId="{B1442EBA-2816-448A-B319-9FA65FA0AAC4}" type="pres">
      <dgm:prSet presAssocID="{96B588D9-607F-4D24-B76B-472C4E96846A}" presName="Name0" presStyleCnt="0">
        <dgm:presLayoutVars>
          <dgm:chMax val="7"/>
          <dgm:chPref val="7"/>
          <dgm:dir/>
        </dgm:presLayoutVars>
      </dgm:prSet>
      <dgm:spPr/>
    </dgm:pt>
    <dgm:pt modelId="{11CDFB42-D5B8-490B-826C-E82CEFA7B9B6}" type="pres">
      <dgm:prSet presAssocID="{96B588D9-607F-4D24-B76B-472C4E96846A}" presName="dot1" presStyleLbl="alignNode1" presStyleIdx="0" presStyleCnt="15"/>
      <dgm:spPr/>
    </dgm:pt>
    <dgm:pt modelId="{C8F068CD-9E90-4DF6-9910-AB3456AFEB67}" type="pres">
      <dgm:prSet presAssocID="{96B588D9-607F-4D24-B76B-472C4E96846A}" presName="dot2" presStyleLbl="alignNode1" presStyleIdx="1" presStyleCnt="15"/>
      <dgm:spPr/>
    </dgm:pt>
    <dgm:pt modelId="{9D43C0D8-4344-4A21-B8EF-60FE9665923C}" type="pres">
      <dgm:prSet presAssocID="{96B588D9-607F-4D24-B76B-472C4E96846A}" presName="dot3" presStyleLbl="alignNode1" presStyleIdx="2" presStyleCnt="15"/>
      <dgm:spPr/>
    </dgm:pt>
    <dgm:pt modelId="{A682EA02-C92D-483B-BC75-74A2A72CDF92}" type="pres">
      <dgm:prSet presAssocID="{96B588D9-607F-4D24-B76B-472C4E96846A}" presName="dot4" presStyleLbl="alignNode1" presStyleIdx="3" presStyleCnt="15"/>
      <dgm:spPr/>
    </dgm:pt>
    <dgm:pt modelId="{3FF8B291-B418-4BC3-ADBD-11F8C22914DD}" type="pres">
      <dgm:prSet presAssocID="{96B588D9-607F-4D24-B76B-472C4E96846A}" presName="dot5" presStyleLbl="alignNode1" presStyleIdx="4" presStyleCnt="15"/>
      <dgm:spPr/>
    </dgm:pt>
    <dgm:pt modelId="{AC2DE9C9-3B9C-48D4-8F30-FEF61CE7D1E9}" type="pres">
      <dgm:prSet presAssocID="{96B588D9-607F-4D24-B76B-472C4E96846A}" presName="dot6" presStyleLbl="alignNode1" presStyleIdx="5" presStyleCnt="15"/>
      <dgm:spPr/>
    </dgm:pt>
    <dgm:pt modelId="{28B576AD-B099-4A8F-9DFD-FAF262F36AF3}" type="pres">
      <dgm:prSet presAssocID="{96B588D9-607F-4D24-B76B-472C4E96846A}" presName="dot7" presStyleLbl="alignNode1" presStyleIdx="6" presStyleCnt="15"/>
      <dgm:spPr/>
    </dgm:pt>
    <dgm:pt modelId="{AE950530-D202-4572-9744-A161FE100EA8}" type="pres">
      <dgm:prSet presAssocID="{96B588D9-607F-4D24-B76B-472C4E96846A}" presName="dot8" presStyleLbl="alignNode1" presStyleIdx="7" presStyleCnt="15"/>
      <dgm:spPr/>
    </dgm:pt>
    <dgm:pt modelId="{DB488BE9-D832-422A-A9A2-A027111C5339}" type="pres">
      <dgm:prSet presAssocID="{96B588D9-607F-4D24-B76B-472C4E96846A}" presName="dotArrow1" presStyleLbl="alignNode1" presStyleIdx="8" presStyleCnt="15"/>
      <dgm:spPr/>
    </dgm:pt>
    <dgm:pt modelId="{F34D3F5C-FF64-4960-9ABF-EC434F81AE5D}" type="pres">
      <dgm:prSet presAssocID="{96B588D9-607F-4D24-B76B-472C4E96846A}" presName="dotArrow2" presStyleLbl="alignNode1" presStyleIdx="9" presStyleCnt="15"/>
      <dgm:spPr/>
    </dgm:pt>
    <dgm:pt modelId="{5A487E2B-8EA3-440D-9792-EDA82A135E8E}" type="pres">
      <dgm:prSet presAssocID="{96B588D9-607F-4D24-B76B-472C4E96846A}" presName="dotArrow3" presStyleLbl="alignNode1" presStyleIdx="10" presStyleCnt="15"/>
      <dgm:spPr/>
    </dgm:pt>
    <dgm:pt modelId="{613DB6B0-D4C2-4EFE-996A-20066E63D7E4}" type="pres">
      <dgm:prSet presAssocID="{96B588D9-607F-4D24-B76B-472C4E96846A}" presName="dotArrow4" presStyleLbl="alignNode1" presStyleIdx="11" presStyleCnt="15"/>
      <dgm:spPr/>
    </dgm:pt>
    <dgm:pt modelId="{CA9C704D-0CB6-44A1-97F3-15D7D690CAF5}" type="pres">
      <dgm:prSet presAssocID="{96B588D9-607F-4D24-B76B-472C4E96846A}" presName="dotArrow5" presStyleLbl="alignNode1" presStyleIdx="12" presStyleCnt="15"/>
      <dgm:spPr/>
    </dgm:pt>
    <dgm:pt modelId="{0B18C5CB-6BE9-40AD-B87B-955A05D29A16}" type="pres">
      <dgm:prSet presAssocID="{96B588D9-607F-4D24-B76B-472C4E96846A}" presName="dotArrow6" presStyleLbl="alignNode1" presStyleIdx="13" presStyleCnt="15"/>
      <dgm:spPr/>
    </dgm:pt>
    <dgm:pt modelId="{448607A9-7B64-4372-ACDE-185837B10A37}" type="pres">
      <dgm:prSet presAssocID="{96B588D9-607F-4D24-B76B-472C4E96846A}" presName="dotArrow7" presStyleLbl="alignNode1" presStyleIdx="14" presStyleCnt="15"/>
      <dgm:spPr/>
    </dgm:pt>
    <dgm:pt modelId="{5E57BCAF-927C-44E1-9242-5601048C3C79}" type="pres">
      <dgm:prSet presAssocID="{7998DFBD-238B-46BF-A3E8-234F45D43EB4}" presName="parTx1" presStyleLbl="node1" presStyleIdx="0" presStyleCnt="5" custLinFactNeighborX="11621"/>
      <dgm:spPr/>
      <dgm:t>
        <a:bodyPr/>
        <a:lstStyle/>
        <a:p>
          <a:pPr rtl="1"/>
          <a:endParaRPr lang="he-IL"/>
        </a:p>
      </dgm:t>
    </dgm:pt>
    <dgm:pt modelId="{3B554717-856E-40F2-BC41-532C592FC0A1}" type="pres">
      <dgm:prSet presAssocID="{B8FDECEC-0CF0-401A-B1EF-A7940944FC0F}" presName="picture1" presStyleCnt="0"/>
      <dgm:spPr/>
    </dgm:pt>
    <dgm:pt modelId="{32669AD2-6B82-48B4-8CAE-50ADD7F9615F}" type="pres">
      <dgm:prSet presAssocID="{B8FDECEC-0CF0-401A-B1EF-A7940944FC0F}" presName="imageRepeatNode" presStyleLbl="fgImgPlace1" presStyleIdx="0" presStyleCnt="5"/>
      <dgm:spPr/>
      <dgm:t>
        <a:bodyPr/>
        <a:lstStyle/>
        <a:p>
          <a:pPr rtl="1"/>
          <a:endParaRPr lang="he-IL"/>
        </a:p>
      </dgm:t>
    </dgm:pt>
    <dgm:pt modelId="{FCD7B0B4-F14F-47C2-8861-38733D2B01D7}" type="pres">
      <dgm:prSet presAssocID="{067E0E54-4DB3-405C-90B0-614EA2467493}" presName="parTx2" presStyleLbl="node1" presStyleIdx="1" presStyleCnt="5"/>
      <dgm:spPr/>
      <dgm:t>
        <a:bodyPr/>
        <a:lstStyle/>
        <a:p>
          <a:pPr rtl="1"/>
          <a:endParaRPr lang="he-IL"/>
        </a:p>
      </dgm:t>
    </dgm:pt>
    <dgm:pt modelId="{C2972607-E989-4412-B31E-F5D336A16D52}" type="pres">
      <dgm:prSet presAssocID="{2A3389D8-AF77-4140-A8A8-123897707756}" presName="picture2" presStyleCnt="0"/>
      <dgm:spPr/>
    </dgm:pt>
    <dgm:pt modelId="{71F98860-3DAA-4CE1-912D-979484E7A559}" type="pres">
      <dgm:prSet presAssocID="{2A3389D8-AF77-4140-A8A8-123897707756}" presName="imageRepeatNode" presStyleLbl="fgImgPlace1" presStyleIdx="1" presStyleCnt="5"/>
      <dgm:spPr/>
      <dgm:t>
        <a:bodyPr/>
        <a:lstStyle/>
        <a:p>
          <a:pPr rtl="1"/>
          <a:endParaRPr lang="he-IL"/>
        </a:p>
      </dgm:t>
    </dgm:pt>
    <dgm:pt modelId="{3C161B0E-CE5F-4137-A545-BDB23FB9A6C8}" type="pres">
      <dgm:prSet presAssocID="{1DB1CF3D-DC94-418A-B292-0D62FCD7E00D}" presName="parTx3" presStyleLbl="node1" presStyleIdx="2" presStyleCnt="5"/>
      <dgm:spPr/>
      <dgm:t>
        <a:bodyPr/>
        <a:lstStyle/>
        <a:p>
          <a:pPr rtl="1"/>
          <a:endParaRPr lang="he-IL"/>
        </a:p>
      </dgm:t>
    </dgm:pt>
    <dgm:pt modelId="{002B6AD2-5DCF-4450-AEA7-330F0BE78DB5}" type="pres">
      <dgm:prSet presAssocID="{6A2BC010-8A62-4A22-A3B8-22DEAB39B7C2}" presName="picture3" presStyleCnt="0"/>
      <dgm:spPr/>
    </dgm:pt>
    <dgm:pt modelId="{4EC552E3-9042-4A8D-B37C-E2E28EAD48B7}" type="pres">
      <dgm:prSet presAssocID="{6A2BC010-8A62-4A22-A3B8-22DEAB39B7C2}" presName="imageRepeatNode" presStyleLbl="fgImgPlace1" presStyleIdx="2" presStyleCnt="5"/>
      <dgm:spPr/>
      <dgm:t>
        <a:bodyPr/>
        <a:lstStyle/>
        <a:p>
          <a:pPr rtl="1"/>
          <a:endParaRPr lang="he-IL"/>
        </a:p>
      </dgm:t>
    </dgm:pt>
    <dgm:pt modelId="{7C5C5B97-915D-43EE-82F6-659EC8520FFC}" type="pres">
      <dgm:prSet presAssocID="{2542047F-3F29-45D7-BA42-9CE28B392BD1}" presName="parTx4" presStyleLbl="node1" presStyleIdx="3" presStyleCnt="5" custLinFactNeighborX="9998" custLinFactNeighborY="-7465"/>
      <dgm:spPr/>
      <dgm:t>
        <a:bodyPr/>
        <a:lstStyle/>
        <a:p>
          <a:pPr rtl="1"/>
          <a:endParaRPr lang="he-IL"/>
        </a:p>
      </dgm:t>
    </dgm:pt>
    <dgm:pt modelId="{495E0AAD-F8A7-4B11-AE6D-FA9BA66693BC}" type="pres">
      <dgm:prSet presAssocID="{59C4EB7D-F08F-490F-BE4D-228024B2345E}" presName="picture4" presStyleCnt="0"/>
      <dgm:spPr/>
    </dgm:pt>
    <dgm:pt modelId="{70D51C64-337F-4974-A7AD-B0996DAB4787}" type="pres">
      <dgm:prSet presAssocID="{59C4EB7D-F08F-490F-BE4D-228024B2345E}" presName="imageRepeatNode" presStyleLbl="fgImgPlace1" presStyleIdx="3" presStyleCnt="5"/>
      <dgm:spPr/>
      <dgm:t>
        <a:bodyPr/>
        <a:lstStyle/>
        <a:p>
          <a:pPr rtl="1"/>
          <a:endParaRPr lang="he-IL"/>
        </a:p>
      </dgm:t>
    </dgm:pt>
    <dgm:pt modelId="{22CA76DE-7DF2-41F0-AB23-B7C489CBB88F}" type="pres">
      <dgm:prSet presAssocID="{A28E6D0D-7D81-465E-A5D4-00992B634868}" presName="parTx5" presStyleLbl="node1" presStyleIdx="4" presStyleCnt="5"/>
      <dgm:spPr/>
      <dgm:t>
        <a:bodyPr/>
        <a:lstStyle/>
        <a:p>
          <a:pPr rtl="1"/>
          <a:endParaRPr lang="he-IL"/>
        </a:p>
      </dgm:t>
    </dgm:pt>
    <dgm:pt modelId="{2B0E5042-00F8-41BA-BB44-01FFFCDA93E1}" type="pres">
      <dgm:prSet presAssocID="{CDAC01F0-A544-4592-8841-4F1C38BFB9C6}" presName="picture5" presStyleCnt="0"/>
      <dgm:spPr/>
    </dgm:pt>
    <dgm:pt modelId="{F7A68415-61B6-4F71-9A72-B70D0A626C18}" type="pres">
      <dgm:prSet presAssocID="{CDAC01F0-A544-4592-8841-4F1C38BFB9C6}" presName="imageRepeatNode" presStyleLbl="fgImgPlace1" presStyleIdx="4" presStyleCnt="5" custLinFactNeighborX="-16673" custLinFactNeighborY="-9653"/>
      <dgm:spPr/>
      <dgm:t>
        <a:bodyPr/>
        <a:lstStyle/>
        <a:p>
          <a:pPr rtl="1"/>
          <a:endParaRPr lang="he-IL"/>
        </a:p>
      </dgm:t>
    </dgm:pt>
  </dgm:ptLst>
  <dgm:cxnLst>
    <dgm:cxn modelId="{1BD172DB-BDC8-4218-9251-D3F2CE186824}" srcId="{96B588D9-607F-4D24-B76B-472C4E96846A}" destId="{2542047F-3F29-45D7-BA42-9CE28B392BD1}" srcOrd="3" destOrd="0" parTransId="{43ACC455-1F0C-4F19-AB71-3C835C316876}" sibTransId="{59C4EB7D-F08F-490F-BE4D-228024B2345E}"/>
    <dgm:cxn modelId="{0A34BF48-9930-4862-97A0-B194D7FE048D}" type="presOf" srcId="{B8FDECEC-0CF0-401A-B1EF-A7940944FC0F}" destId="{32669AD2-6B82-48B4-8CAE-50ADD7F9615F}" srcOrd="0" destOrd="0" presId="urn:microsoft.com/office/officeart/2008/layout/AscendingPictureAccentProcess"/>
    <dgm:cxn modelId="{3C44DAE0-55DF-48E1-9FBC-CFBACB2691C8}" type="presOf" srcId="{7998DFBD-238B-46BF-A3E8-234F45D43EB4}" destId="{5E57BCAF-927C-44E1-9242-5601048C3C79}" srcOrd="0" destOrd="0" presId="urn:microsoft.com/office/officeart/2008/layout/AscendingPictureAccentProcess"/>
    <dgm:cxn modelId="{3ABDD695-CA4D-463B-BA7A-D2DA9641BA7D}" srcId="{96B588D9-607F-4D24-B76B-472C4E96846A}" destId="{A28E6D0D-7D81-465E-A5D4-00992B634868}" srcOrd="4" destOrd="0" parTransId="{EE45528D-6208-43A3-99E8-A89AA40A10C5}" sibTransId="{CDAC01F0-A544-4592-8841-4F1C38BFB9C6}"/>
    <dgm:cxn modelId="{A77F78C9-B214-4F5C-9089-E71D6B189FED}" type="presOf" srcId="{067E0E54-4DB3-405C-90B0-614EA2467493}" destId="{FCD7B0B4-F14F-47C2-8861-38733D2B01D7}" srcOrd="0" destOrd="0" presId="urn:microsoft.com/office/officeart/2008/layout/AscendingPictureAccentProcess"/>
    <dgm:cxn modelId="{6818AA63-9BB6-4D98-9B22-9F158DD21BE3}" srcId="{96B588D9-607F-4D24-B76B-472C4E96846A}" destId="{7998DFBD-238B-46BF-A3E8-234F45D43EB4}" srcOrd="0" destOrd="0" parTransId="{1EA56F43-0C74-4BC4-BE5A-EB301E642384}" sibTransId="{B8FDECEC-0CF0-401A-B1EF-A7940944FC0F}"/>
    <dgm:cxn modelId="{20739D1A-9FDF-402B-B314-7310E3B2AF14}" type="presOf" srcId="{A28E6D0D-7D81-465E-A5D4-00992B634868}" destId="{22CA76DE-7DF2-41F0-AB23-B7C489CBB88F}" srcOrd="0" destOrd="0" presId="urn:microsoft.com/office/officeart/2008/layout/AscendingPictureAccentProcess"/>
    <dgm:cxn modelId="{E368033D-DD9B-48F5-8C9F-A5BF21D73C98}" type="presOf" srcId="{2542047F-3F29-45D7-BA42-9CE28B392BD1}" destId="{7C5C5B97-915D-43EE-82F6-659EC8520FFC}" srcOrd="0" destOrd="0" presId="urn:microsoft.com/office/officeart/2008/layout/AscendingPictureAccentProcess"/>
    <dgm:cxn modelId="{18948DA5-2206-4418-9F7B-C9DD2E45AD7A}" type="presOf" srcId="{59C4EB7D-F08F-490F-BE4D-228024B2345E}" destId="{70D51C64-337F-4974-A7AD-B0996DAB4787}" srcOrd="0" destOrd="0" presId="urn:microsoft.com/office/officeart/2008/layout/AscendingPictureAccentProcess"/>
    <dgm:cxn modelId="{21815578-6E93-45A2-95DD-D6C7663C7B2E}" srcId="{96B588D9-607F-4D24-B76B-472C4E96846A}" destId="{067E0E54-4DB3-405C-90B0-614EA2467493}" srcOrd="1" destOrd="0" parTransId="{07FDC12F-8CE7-492C-BB97-39B63583FBCF}" sibTransId="{2A3389D8-AF77-4140-A8A8-123897707756}"/>
    <dgm:cxn modelId="{179BCA8A-E649-4258-AD41-9B932115FDD9}" srcId="{96B588D9-607F-4D24-B76B-472C4E96846A}" destId="{1DB1CF3D-DC94-418A-B292-0D62FCD7E00D}" srcOrd="2" destOrd="0" parTransId="{1D4C2763-C181-4A88-964E-5C5EF5A2B39E}" sibTransId="{6A2BC010-8A62-4A22-A3B8-22DEAB39B7C2}"/>
    <dgm:cxn modelId="{0AEA127A-FBB0-4DED-9D99-18BA5F73D7E1}" type="presOf" srcId="{2A3389D8-AF77-4140-A8A8-123897707756}" destId="{71F98860-3DAA-4CE1-912D-979484E7A559}" srcOrd="0" destOrd="0" presId="urn:microsoft.com/office/officeart/2008/layout/AscendingPictureAccentProcess"/>
    <dgm:cxn modelId="{0D7DABA3-054D-4A5E-A8D9-B6EFB848D47B}" type="presOf" srcId="{96B588D9-607F-4D24-B76B-472C4E96846A}" destId="{B1442EBA-2816-448A-B319-9FA65FA0AAC4}" srcOrd="0" destOrd="0" presId="urn:microsoft.com/office/officeart/2008/layout/AscendingPictureAccentProcess"/>
    <dgm:cxn modelId="{B0C3F945-E0DF-4BDD-ADCE-E38EDEC9B989}" type="presOf" srcId="{CDAC01F0-A544-4592-8841-4F1C38BFB9C6}" destId="{F7A68415-61B6-4F71-9A72-B70D0A626C18}" srcOrd="0" destOrd="0" presId="urn:microsoft.com/office/officeart/2008/layout/AscendingPictureAccentProcess"/>
    <dgm:cxn modelId="{E8BAB231-EBF2-4CD3-93C9-0C189F64DDD7}" type="presOf" srcId="{6A2BC010-8A62-4A22-A3B8-22DEAB39B7C2}" destId="{4EC552E3-9042-4A8D-B37C-E2E28EAD48B7}" srcOrd="0" destOrd="0" presId="urn:microsoft.com/office/officeart/2008/layout/AscendingPictureAccentProcess"/>
    <dgm:cxn modelId="{ED2F7F64-BDA4-4D07-92B1-3247815F9459}" type="presOf" srcId="{1DB1CF3D-DC94-418A-B292-0D62FCD7E00D}" destId="{3C161B0E-CE5F-4137-A545-BDB23FB9A6C8}" srcOrd="0" destOrd="0" presId="urn:microsoft.com/office/officeart/2008/layout/AscendingPictureAccentProcess"/>
    <dgm:cxn modelId="{6EB22073-DFEB-429F-8900-DC50E18427A5}" type="presParOf" srcId="{B1442EBA-2816-448A-B319-9FA65FA0AAC4}" destId="{11CDFB42-D5B8-490B-826C-E82CEFA7B9B6}" srcOrd="0" destOrd="0" presId="urn:microsoft.com/office/officeart/2008/layout/AscendingPictureAccentProcess"/>
    <dgm:cxn modelId="{F65C23D3-579D-4901-8FFB-B9D91535D767}" type="presParOf" srcId="{B1442EBA-2816-448A-B319-9FA65FA0AAC4}" destId="{C8F068CD-9E90-4DF6-9910-AB3456AFEB67}" srcOrd="1" destOrd="0" presId="urn:microsoft.com/office/officeart/2008/layout/AscendingPictureAccentProcess"/>
    <dgm:cxn modelId="{59104F8C-B790-4398-B610-1C0DC9FE75F3}" type="presParOf" srcId="{B1442EBA-2816-448A-B319-9FA65FA0AAC4}" destId="{9D43C0D8-4344-4A21-B8EF-60FE9665923C}" srcOrd="2" destOrd="0" presId="urn:microsoft.com/office/officeart/2008/layout/AscendingPictureAccentProcess"/>
    <dgm:cxn modelId="{4D2CB58B-45B8-46CB-9F9A-7715BF09381B}" type="presParOf" srcId="{B1442EBA-2816-448A-B319-9FA65FA0AAC4}" destId="{A682EA02-C92D-483B-BC75-74A2A72CDF92}" srcOrd="3" destOrd="0" presId="urn:microsoft.com/office/officeart/2008/layout/AscendingPictureAccentProcess"/>
    <dgm:cxn modelId="{9FF545C0-DE27-408C-B265-E75A6BBC190A}" type="presParOf" srcId="{B1442EBA-2816-448A-B319-9FA65FA0AAC4}" destId="{3FF8B291-B418-4BC3-ADBD-11F8C22914DD}" srcOrd="4" destOrd="0" presId="urn:microsoft.com/office/officeart/2008/layout/AscendingPictureAccentProcess"/>
    <dgm:cxn modelId="{43ED978B-FAAE-4DC7-A934-DCCF3BF7B249}" type="presParOf" srcId="{B1442EBA-2816-448A-B319-9FA65FA0AAC4}" destId="{AC2DE9C9-3B9C-48D4-8F30-FEF61CE7D1E9}" srcOrd="5" destOrd="0" presId="urn:microsoft.com/office/officeart/2008/layout/AscendingPictureAccentProcess"/>
    <dgm:cxn modelId="{039C851A-D05D-4734-9DC6-1DEC45349DAA}" type="presParOf" srcId="{B1442EBA-2816-448A-B319-9FA65FA0AAC4}" destId="{28B576AD-B099-4A8F-9DFD-FAF262F36AF3}" srcOrd="6" destOrd="0" presId="urn:microsoft.com/office/officeart/2008/layout/AscendingPictureAccentProcess"/>
    <dgm:cxn modelId="{EEB87264-0B74-42D1-8970-2EEF45BFAC40}" type="presParOf" srcId="{B1442EBA-2816-448A-B319-9FA65FA0AAC4}" destId="{AE950530-D202-4572-9744-A161FE100EA8}" srcOrd="7" destOrd="0" presId="urn:microsoft.com/office/officeart/2008/layout/AscendingPictureAccentProcess"/>
    <dgm:cxn modelId="{D5A7D0BB-D01A-4DD4-98DF-2F979C7CF6A2}" type="presParOf" srcId="{B1442EBA-2816-448A-B319-9FA65FA0AAC4}" destId="{DB488BE9-D832-422A-A9A2-A027111C5339}" srcOrd="8" destOrd="0" presId="urn:microsoft.com/office/officeart/2008/layout/AscendingPictureAccentProcess"/>
    <dgm:cxn modelId="{0EC319C2-D67A-46F0-80AA-8F0BEDCEE695}" type="presParOf" srcId="{B1442EBA-2816-448A-B319-9FA65FA0AAC4}" destId="{F34D3F5C-FF64-4960-9ABF-EC434F81AE5D}" srcOrd="9" destOrd="0" presId="urn:microsoft.com/office/officeart/2008/layout/AscendingPictureAccentProcess"/>
    <dgm:cxn modelId="{4FA67BEB-3ED2-4E29-B69F-7C960B4800FA}" type="presParOf" srcId="{B1442EBA-2816-448A-B319-9FA65FA0AAC4}" destId="{5A487E2B-8EA3-440D-9792-EDA82A135E8E}" srcOrd="10" destOrd="0" presId="urn:microsoft.com/office/officeart/2008/layout/AscendingPictureAccentProcess"/>
    <dgm:cxn modelId="{4AA98224-BDAC-4F36-B358-1FA5DAF5D907}" type="presParOf" srcId="{B1442EBA-2816-448A-B319-9FA65FA0AAC4}" destId="{613DB6B0-D4C2-4EFE-996A-20066E63D7E4}" srcOrd="11" destOrd="0" presId="urn:microsoft.com/office/officeart/2008/layout/AscendingPictureAccentProcess"/>
    <dgm:cxn modelId="{CFD90188-046F-43C7-B979-DB6BF853B124}" type="presParOf" srcId="{B1442EBA-2816-448A-B319-9FA65FA0AAC4}" destId="{CA9C704D-0CB6-44A1-97F3-15D7D690CAF5}" srcOrd="12" destOrd="0" presId="urn:microsoft.com/office/officeart/2008/layout/AscendingPictureAccentProcess"/>
    <dgm:cxn modelId="{B16F5810-B292-4D7A-97D9-EEE25F1D6107}" type="presParOf" srcId="{B1442EBA-2816-448A-B319-9FA65FA0AAC4}" destId="{0B18C5CB-6BE9-40AD-B87B-955A05D29A16}" srcOrd="13" destOrd="0" presId="urn:microsoft.com/office/officeart/2008/layout/AscendingPictureAccentProcess"/>
    <dgm:cxn modelId="{9677B5EA-E6FB-43DC-84A9-EE12FF44CBDF}" type="presParOf" srcId="{B1442EBA-2816-448A-B319-9FA65FA0AAC4}" destId="{448607A9-7B64-4372-ACDE-185837B10A37}" srcOrd="14" destOrd="0" presId="urn:microsoft.com/office/officeart/2008/layout/AscendingPictureAccentProcess"/>
    <dgm:cxn modelId="{12776927-EB72-45AA-B855-1CD971C58141}" type="presParOf" srcId="{B1442EBA-2816-448A-B319-9FA65FA0AAC4}" destId="{5E57BCAF-927C-44E1-9242-5601048C3C79}" srcOrd="15" destOrd="0" presId="urn:microsoft.com/office/officeart/2008/layout/AscendingPictureAccentProcess"/>
    <dgm:cxn modelId="{E56DF74C-FB3E-4D05-89B9-23C042011B35}" type="presParOf" srcId="{B1442EBA-2816-448A-B319-9FA65FA0AAC4}" destId="{3B554717-856E-40F2-BC41-532C592FC0A1}" srcOrd="16" destOrd="0" presId="urn:microsoft.com/office/officeart/2008/layout/AscendingPictureAccentProcess"/>
    <dgm:cxn modelId="{9CCC9D3D-5C5D-4C71-B8C5-51AEAF8480D9}" type="presParOf" srcId="{3B554717-856E-40F2-BC41-532C592FC0A1}" destId="{32669AD2-6B82-48B4-8CAE-50ADD7F9615F}" srcOrd="0" destOrd="0" presId="urn:microsoft.com/office/officeart/2008/layout/AscendingPictureAccentProcess"/>
    <dgm:cxn modelId="{4AD36B4C-120C-4C19-9F84-DE2CAE34C373}" type="presParOf" srcId="{B1442EBA-2816-448A-B319-9FA65FA0AAC4}" destId="{FCD7B0B4-F14F-47C2-8861-38733D2B01D7}" srcOrd="17" destOrd="0" presId="urn:microsoft.com/office/officeart/2008/layout/AscendingPictureAccentProcess"/>
    <dgm:cxn modelId="{25574312-AF33-4D57-8C03-EFFB2F0AACC3}" type="presParOf" srcId="{B1442EBA-2816-448A-B319-9FA65FA0AAC4}" destId="{C2972607-E989-4412-B31E-F5D336A16D52}" srcOrd="18" destOrd="0" presId="urn:microsoft.com/office/officeart/2008/layout/AscendingPictureAccentProcess"/>
    <dgm:cxn modelId="{A5E29675-C473-42AE-8F2F-5F9CAC634879}" type="presParOf" srcId="{C2972607-E989-4412-B31E-F5D336A16D52}" destId="{71F98860-3DAA-4CE1-912D-979484E7A559}" srcOrd="0" destOrd="0" presId="urn:microsoft.com/office/officeart/2008/layout/AscendingPictureAccentProcess"/>
    <dgm:cxn modelId="{B04535DF-751D-40AC-BDBF-539A1C2E8E21}" type="presParOf" srcId="{B1442EBA-2816-448A-B319-9FA65FA0AAC4}" destId="{3C161B0E-CE5F-4137-A545-BDB23FB9A6C8}" srcOrd="19" destOrd="0" presId="urn:microsoft.com/office/officeart/2008/layout/AscendingPictureAccentProcess"/>
    <dgm:cxn modelId="{C0E2A4A2-282F-41F2-8DED-D36C2884FA33}" type="presParOf" srcId="{B1442EBA-2816-448A-B319-9FA65FA0AAC4}" destId="{002B6AD2-5DCF-4450-AEA7-330F0BE78DB5}" srcOrd="20" destOrd="0" presId="urn:microsoft.com/office/officeart/2008/layout/AscendingPictureAccentProcess"/>
    <dgm:cxn modelId="{FA50835F-E587-4D35-B975-FBF36BB63F5B}" type="presParOf" srcId="{002B6AD2-5DCF-4450-AEA7-330F0BE78DB5}" destId="{4EC552E3-9042-4A8D-B37C-E2E28EAD48B7}" srcOrd="0" destOrd="0" presId="urn:microsoft.com/office/officeart/2008/layout/AscendingPictureAccentProcess"/>
    <dgm:cxn modelId="{34EC5593-BB18-4518-8732-A1510886ED6C}" type="presParOf" srcId="{B1442EBA-2816-448A-B319-9FA65FA0AAC4}" destId="{7C5C5B97-915D-43EE-82F6-659EC8520FFC}" srcOrd="21" destOrd="0" presId="urn:microsoft.com/office/officeart/2008/layout/AscendingPictureAccentProcess"/>
    <dgm:cxn modelId="{D1F753B0-9214-4BA6-9EDD-F7E9E31BD81B}" type="presParOf" srcId="{B1442EBA-2816-448A-B319-9FA65FA0AAC4}" destId="{495E0AAD-F8A7-4B11-AE6D-FA9BA66693BC}" srcOrd="22" destOrd="0" presId="urn:microsoft.com/office/officeart/2008/layout/AscendingPictureAccentProcess"/>
    <dgm:cxn modelId="{7F94FA32-CBE9-4C25-8B8D-B68B1D0C4FE1}" type="presParOf" srcId="{495E0AAD-F8A7-4B11-AE6D-FA9BA66693BC}" destId="{70D51C64-337F-4974-A7AD-B0996DAB4787}" srcOrd="0" destOrd="0" presId="urn:microsoft.com/office/officeart/2008/layout/AscendingPictureAccentProcess"/>
    <dgm:cxn modelId="{4C0EC6BA-7305-4FB8-BD26-A8D8BA8F8F96}" type="presParOf" srcId="{B1442EBA-2816-448A-B319-9FA65FA0AAC4}" destId="{22CA76DE-7DF2-41F0-AB23-B7C489CBB88F}" srcOrd="23" destOrd="0" presId="urn:microsoft.com/office/officeart/2008/layout/AscendingPictureAccentProcess"/>
    <dgm:cxn modelId="{4D42E71D-1E99-4770-A3F6-48E7DDFAA3EC}" type="presParOf" srcId="{B1442EBA-2816-448A-B319-9FA65FA0AAC4}" destId="{2B0E5042-00F8-41BA-BB44-01FFFCDA93E1}" srcOrd="24" destOrd="0" presId="urn:microsoft.com/office/officeart/2008/layout/AscendingPictureAccentProcess"/>
    <dgm:cxn modelId="{D2883C59-144F-45AF-9A00-0ED79A8B3EC0}" type="presParOf" srcId="{2B0E5042-00F8-41BA-BB44-01FFFCDA93E1}" destId="{F7A68415-61B6-4F71-9A72-B70D0A626C18}" srcOrd="0" destOrd="0" presId="urn:microsoft.com/office/officeart/2008/layout/AscendingPictureAccent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F3D047F-D9C5-43B8-A660-EBCF5DC29190}" type="doc">
      <dgm:prSet loTypeId="urn:microsoft.com/office/officeart/2005/8/layout/gear1" loCatId="cycle" qsTypeId="urn:microsoft.com/office/officeart/2005/8/quickstyle/simple1" qsCatId="simple" csTypeId="urn:microsoft.com/office/officeart/2005/8/colors/accent1_2" csCatId="accent1" phldr="1"/>
      <dgm:spPr/>
    </dgm:pt>
    <dgm:pt modelId="{D90C39FB-8FFD-4991-B6EC-BD5558A890E5}">
      <dgm:prSet phldrT="[Text]"/>
      <dgm:spPr>
        <a:solidFill>
          <a:srgbClr val="FF0000"/>
        </a:solidFill>
      </dgm:spPr>
      <dgm:t>
        <a:bodyPr/>
        <a:lstStyle/>
        <a:p>
          <a:pPr rtl="1"/>
          <a:r>
            <a:rPr lang="he-IL" dirty="0" smtClean="0"/>
            <a:t>צמצום בצריכה והכנסות מדינה</a:t>
          </a:r>
        </a:p>
      </dgm:t>
    </dgm:pt>
    <dgm:pt modelId="{5E2C5F3D-3975-47DA-BB59-59F2DF182EC2}" type="parTrans" cxnId="{5AE6A92F-6862-4A00-977A-6373D087DBFC}">
      <dgm:prSet/>
      <dgm:spPr/>
      <dgm:t>
        <a:bodyPr/>
        <a:lstStyle/>
        <a:p>
          <a:pPr rtl="1"/>
          <a:endParaRPr lang="he-IL"/>
        </a:p>
      </dgm:t>
    </dgm:pt>
    <dgm:pt modelId="{69713781-A00C-4C34-A74D-9ACA58FD69B0}" type="sibTrans" cxnId="{5AE6A92F-6862-4A00-977A-6373D087DBFC}">
      <dgm:prSet/>
      <dgm:spPr/>
      <dgm:t>
        <a:bodyPr/>
        <a:lstStyle/>
        <a:p>
          <a:pPr rtl="1"/>
          <a:endParaRPr lang="he-IL"/>
        </a:p>
      </dgm:t>
    </dgm:pt>
    <dgm:pt modelId="{33B70B30-FAC3-4668-8B4B-6AD61EA55A46}">
      <dgm:prSet phldrT="[Text]"/>
      <dgm:spPr>
        <a:solidFill>
          <a:srgbClr val="CC3300"/>
        </a:solidFill>
      </dgm:spPr>
      <dgm:t>
        <a:bodyPr/>
        <a:lstStyle/>
        <a:p>
          <a:pPr rtl="1"/>
          <a:r>
            <a:rPr lang="he-IL" dirty="0" smtClean="0"/>
            <a:t>צמצום כוח אדם</a:t>
          </a:r>
          <a:endParaRPr lang="he-IL" dirty="0"/>
        </a:p>
      </dgm:t>
    </dgm:pt>
    <dgm:pt modelId="{F7C7E90B-803D-4266-B69F-80DD6EAEC7FE}" type="parTrans" cxnId="{CE18AEDF-40C7-4425-A4DA-596A4C5B616D}">
      <dgm:prSet/>
      <dgm:spPr/>
      <dgm:t>
        <a:bodyPr/>
        <a:lstStyle/>
        <a:p>
          <a:pPr rtl="1"/>
          <a:endParaRPr lang="he-IL"/>
        </a:p>
      </dgm:t>
    </dgm:pt>
    <dgm:pt modelId="{F3CCC0A7-CCC1-4669-8C6C-61A93AC48E9F}" type="sibTrans" cxnId="{CE18AEDF-40C7-4425-A4DA-596A4C5B616D}">
      <dgm:prSet/>
      <dgm:spPr/>
      <dgm:t>
        <a:bodyPr/>
        <a:lstStyle/>
        <a:p>
          <a:pPr rtl="1"/>
          <a:endParaRPr lang="he-IL"/>
        </a:p>
      </dgm:t>
    </dgm:pt>
    <dgm:pt modelId="{55AABE25-D25B-4BE6-956F-92997C9AD73C}">
      <dgm:prSet phldrT="[Text]"/>
      <dgm:spPr/>
      <dgm:t>
        <a:bodyPr/>
        <a:lstStyle/>
        <a:p>
          <a:pPr rtl="1"/>
          <a:r>
            <a:rPr lang="he-IL" dirty="0" smtClean="0"/>
            <a:t>צמצום השקעה הונית</a:t>
          </a:r>
          <a:endParaRPr lang="he-IL" dirty="0"/>
        </a:p>
      </dgm:t>
    </dgm:pt>
    <dgm:pt modelId="{8F8505D8-914D-44DB-B55D-6108BF056F09}" type="parTrans" cxnId="{7FEF355C-C5F9-494F-866E-CA232C1C8C34}">
      <dgm:prSet/>
      <dgm:spPr/>
      <dgm:t>
        <a:bodyPr/>
        <a:lstStyle/>
        <a:p>
          <a:pPr rtl="1"/>
          <a:endParaRPr lang="he-IL"/>
        </a:p>
      </dgm:t>
    </dgm:pt>
    <dgm:pt modelId="{692DE424-7EA8-41AB-BE08-820B7ED91B39}" type="sibTrans" cxnId="{7FEF355C-C5F9-494F-866E-CA232C1C8C34}">
      <dgm:prSet/>
      <dgm:spPr/>
      <dgm:t>
        <a:bodyPr/>
        <a:lstStyle/>
        <a:p>
          <a:pPr rtl="1"/>
          <a:endParaRPr lang="he-IL"/>
        </a:p>
      </dgm:t>
    </dgm:pt>
    <dgm:pt modelId="{0143A0E9-6277-4D39-9156-C34CD1422930}" type="pres">
      <dgm:prSet presAssocID="{8F3D047F-D9C5-43B8-A660-EBCF5DC29190}" presName="composite" presStyleCnt="0">
        <dgm:presLayoutVars>
          <dgm:chMax val="3"/>
          <dgm:animLvl val="lvl"/>
          <dgm:resizeHandles val="exact"/>
        </dgm:presLayoutVars>
      </dgm:prSet>
      <dgm:spPr/>
    </dgm:pt>
    <dgm:pt modelId="{57E24BB5-02A5-4952-A6C6-3E7003C9044C}" type="pres">
      <dgm:prSet presAssocID="{D90C39FB-8FFD-4991-B6EC-BD5558A890E5}" presName="gear1" presStyleLbl="node1" presStyleIdx="0" presStyleCnt="3">
        <dgm:presLayoutVars>
          <dgm:chMax val="1"/>
          <dgm:bulletEnabled val="1"/>
        </dgm:presLayoutVars>
      </dgm:prSet>
      <dgm:spPr/>
      <dgm:t>
        <a:bodyPr/>
        <a:lstStyle/>
        <a:p>
          <a:pPr rtl="1"/>
          <a:endParaRPr lang="he-IL"/>
        </a:p>
      </dgm:t>
    </dgm:pt>
    <dgm:pt modelId="{00E434DE-37B4-46A2-95FA-A0AFA7A63437}" type="pres">
      <dgm:prSet presAssocID="{D90C39FB-8FFD-4991-B6EC-BD5558A890E5}" presName="gear1srcNode" presStyleLbl="node1" presStyleIdx="0" presStyleCnt="3"/>
      <dgm:spPr/>
      <dgm:t>
        <a:bodyPr/>
        <a:lstStyle/>
        <a:p>
          <a:pPr rtl="1"/>
          <a:endParaRPr lang="he-IL"/>
        </a:p>
      </dgm:t>
    </dgm:pt>
    <dgm:pt modelId="{D5F0A0FC-5625-407E-96FF-E2ADF96ECB33}" type="pres">
      <dgm:prSet presAssocID="{D90C39FB-8FFD-4991-B6EC-BD5558A890E5}" presName="gear1dstNode" presStyleLbl="node1" presStyleIdx="0" presStyleCnt="3"/>
      <dgm:spPr/>
      <dgm:t>
        <a:bodyPr/>
        <a:lstStyle/>
        <a:p>
          <a:pPr rtl="1"/>
          <a:endParaRPr lang="he-IL"/>
        </a:p>
      </dgm:t>
    </dgm:pt>
    <dgm:pt modelId="{9F2960C2-032B-409B-96D9-E06BF10210E9}" type="pres">
      <dgm:prSet presAssocID="{33B70B30-FAC3-4668-8B4B-6AD61EA55A46}" presName="gear2" presStyleLbl="node1" presStyleIdx="1" presStyleCnt="3">
        <dgm:presLayoutVars>
          <dgm:chMax val="1"/>
          <dgm:bulletEnabled val="1"/>
        </dgm:presLayoutVars>
      </dgm:prSet>
      <dgm:spPr/>
      <dgm:t>
        <a:bodyPr/>
        <a:lstStyle/>
        <a:p>
          <a:pPr rtl="1"/>
          <a:endParaRPr lang="he-IL"/>
        </a:p>
      </dgm:t>
    </dgm:pt>
    <dgm:pt modelId="{6E863A14-EE58-41AB-A700-821F7C141341}" type="pres">
      <dgm:prSet presAssocID="{33B70B30-FAC3-4668-8B4B-6AD61EA55A46}" presName="gear2srcNode" presStyleLbl="node1" presStyleIdx="1" presStyleCnt="3"/>
      <dgm:spPr/>
      <dgm:t>
        <a:bodyPr/>
        <a:lstStyle/>
        <a:p>
          <a:pPr rtl="1"/>
          <a:endParaRPr lang="he-IL"/>
        </a:p>
      </dgm:t>
    </dgm:pt>
    <dgm:pt modelId="{DBA1678A-D4D8-440A-9DEE-61969DFF7820}" type="pres">
      <dgm:prSet presAssocID="{33B70B30-FAC3-4668-8B4B-6AD61EA55A46}" presName="gear2dstNode" presStyleLbl="node1" presStyleIdx="1" presStyleCnt="3"/>
      <dgm:spPr/>
      <dgm:t>
        <a:bodyPr/>
        <a:lstStyle/>
        <a:p>
          <a:pPr rtl="1"/>
          <a:endParaRPr lang="he-IL"/>
        </a:p>
      </dgm:t>
    </dgm:pt>
    <dgm:pt modelId="{588AF1E5-2592-42D7-8E46-AB1ACF9F454A}" type="pres">
      <dgm:prSet presAssocID="{55AABE25-D25B-4BE6-956F-92997C9AD73C}" presName="gear3" presStyleLbl="node1" presStyleIdx="2" presStyleCnt="3"/>
      <dgm:spPr/>
      <dgm:t>
        <a:bodyPr/>
        <a:lstStyle/>
        <a:p>
          <a:pPr rtl="1"/>
          <a:endParaRPr lang="he-IL"/>
        </a:p>
      </dgm:t>
    </dgm:pt>
    <dgm:pt modelId="{B77EFB93-B91B-42FD-80C0-08D84F9C8969}" type="pres">
      <dgm:prSet presAssocID="{55AABE25-D25B-4BE6-956F-92997C9AD73C}" presName="gear3tx" presStyleLbl="node1" presStyleIdx="2" presStyleCnt="3">
        <dgm:presLayoutVars>
          <dgm:chMax val="1"/>
          <dgm:bulletEnabled val="1"/>
        </dgm:presLayoutVars>
      </dgm:prSet>
      <dgm:spPr/>
      <dgm:t>
        <a:bodyPr/>
        <a:lstStyle/>
        <a:p>
          <a:pPr rtl="1"/>
          <a:endParaRPr lang="he-IL"/>
        </a:p>
      </dgm:t>
    </dgm:pt>
    <dgm:pt modelId="{4ADB2781-4F22-4C83-A9BC-651CE373E93E}" type="pres">
      <dgm:prSet presAssocID="{55AABE25-D25B-4BE6-956F-92997C9AD73C}" presName="gear3srcNode" presStyleLbl="node1" presStyleIdx="2" presStyleCnt="3"/>
      <dgm:spPr/>
      <dgm:t>
        <a:bodyPr/>
        <a:lstStyle/>
        <a:p>
          <a:pPr rtl="1"/>
          <a:endParaRPr lang="he-IL"/>
        </a:p>
      </dgm:t>
    </dgm:pt>
    <dgm:pt modelId="{FCA0226B-9C78-4BE8-A68B-77DEB12630E8}" type="pres">
      <dgm:prSet presAssocID="{55AABE25-D25B-4BE6-956F-92997C9AD73C}" presName="gear3dstNode" presStyleLbl="node1" presStyleIdx="2" presStyleCnt="3"/>
      <dgm:spPr/>
      <dgm:t>
        <a:bodyPr/>
        <a:lstStyle/>
        <a:p>
          <a:pPr rtl="1"/>
          <a:endParaRPr lang="he-IL"/>
        </a:p>
      </dgm:t>
    </dgm:pt>
    <dgm:pt modelId="{376A6A7E-2385-42CC-9F3C-F95E2D3E0C05}" type="pres">
      <dgm:prSet presAssocID="{69713781-A00C-4C34-A74D-9ACA58FD69B0}" presName="connector1" presStyleLbl="sibTrans2D1" presStyleIdx="0" presStyleCnt="3"/>
      <dgm:spPr/>
      <dgm:t>
        <a:bodyPr/>
        <a:lstStyle/>
        <a:p>
          <a:pPr rtl="1"/>
          <a:endParaRPr lang="he-IL"/>
        </a:p>
      </dgm:t>
    </dgm:pt>
    <dgm:pt modelId="{D857C353-DCF1-465C-84A9-F15A943E93A1}" type="pres">
      <dgm:prSet presAssocID="{F3CCC0A7-CCC1-4669-8C6C-61A93AC48E9F}" presName="connector2" presStyleLbl="sibTrans2D1" presStyleIdx="1" presStyleCnt="3"/>
      <dgm:spPr/>
      <dgm:t>
        <a:bodyPr/>
        <a:lstStyle/>
        <a:p>
          <a:pPr rtl="1"/>
          <a:endParaRPr lang="he-IL"/>
        </a:p>
      </dgm:t>
    </dgm:pt>
    <dgm:pt modelId="{15758062-ABA8-44D5-AB8D-8A5A53D0FD71}" type="pres">
      <dgm:prSet presAssocID="{692DE424-7EA8-41AB-BE08-820B7ED91B39}" presName="connector3" presStyleLbl="sibTrans2D1" presStyleIdx="2" presStyleCnt="3"/>
      <dgm:spPr/>
      <dgm:t>
        <a:bodyPr/>
        <a:lstStyle/>
        <a:p>
          <a:pPr rtl="1"/>
          <a:endParaRPr lang="he-IL"/>
        </a:p>
      </dgm:t>
    </dgm:pt>
  </dgm:ptLst>
  <dgm:cxnLst>
    <dgm:cxn modelId="{CE18AEDF-40C7-4425-A4DA-596A4C5B616D}" srcId="{8F3D047F-D9C5-43B8-A660-EBCF5DC29190}" destId="{33B70B30-FAC3-4668-8B4B-6AD61EA55A46}" srcOrd="1" destOrd="0" parTransId="{F7C7E90B-803D-4266-B69F-80DD6EAEC7FE}" sibTransId="{F3CCC0A7-CCC1-4669-8C6C-61A93AC48E9F}"/>
    <dgm:cxn modelId="{75BD29DD-143F-48C3-AD9D-C8F5FD9A19DC}" type="presOf" srcId="{55AABE25-D25B-4BE6-956F-92997C9AD73C}" destId="{FCA0226B-9C78-4BE8-A68B-77DEB12630E8}" srcOrd="3" destOrd="0" presId="urn:microsoft.com/office/officeart/2005/8/layout/gear1"/>
    <dgm:cxn modelId="{0D189CEC-3C87-4DAE-9EE5-BE115BD6899C}" type="presOf" srcId="{33B70B30-FAC3-4668-8B4B-6AD61EA55A46}" destId="{9F2960C2-032B-409B-96D9-E06BF10210E9}" srcOrd="0" destOrd="0" presId="urn:microsoft.com/office/officeart/2005/8/layout/gear1"/>
    <dgm:cxn modelId="{1E777079-1202-4852-8F6D-E9D07711BEF0}" type="presOf" srcId="{D90C39FB-8FFD-4991-B6EC-BD5558A890E5}" destId="{00E434DE-37B4-46A2-95FA-A0AFA7A63437}" srcOrd="1" destOrd="0" presId="urn:microsoft.com/office/officeart/2005/8/layout/gear1"/>
    <dgm:cxn modelId="{4274CC30-A149-4EC1-8A95-609227B0332E}" type="presOf" srcId="{55AABE25-D25B-4BE6-956F-92997C9AD73C}" destId="{4ADB2781-4F22-4C83-A9BC-651CE373E93E}" srcOrd="2" destOrd="0" presId="urn:microsoft.com/office/officeart/2005/8/layout/gear1"/>
    <dgm:cxn modelId="{0EF4FA48-3CA5-4561-8984-00BFC33E025A}" type="presOf" srcId="{F3CCC0A7-CCC1-4669-8C6C-61A93AC48E9F}" destId="{D857C353-DCF1-465C-84A9-F15A943E93A1}" srcOrd="0" destOrd="0" presId="urn:microsoft.com/office/officeart/2005/8/layout/gear1"/>
    <dgm:cxn modelId="{5C2312AB-3F87-41BD-96C3-D9E238C5FD5C}" type="presOf" srcId="{55AABE25-D25B-4BE6-956F-92997C9AD73C}" destId="{588AF1E5-2592-42D7-8E46-AB1ACF9F454A}" srcOrd="0" destOrd="0" presId="urn:microsoft.com/office/officeart/2005/8/layout/gear1"/>
    <dgm:cxn modelId="{7FEF355C-C5F9-494F-866E-CA232C1C8C34}" srcId="{8F3D047F-D9C5-43B8-A660-EBCF5DC29190}" destId="{55AABE25-D25B-4BE6-956F-92997C9AD73C}" srcOrd="2" destOrd="0" parTransId="{8F8505D8-914D-44DB-B55D-6108BF056F09}" sibTransId="{692DE424-7EA8-41AB-BE08-820B7ED91B39}"/>
    <dgm:cxn modelId="{BAD17B8E-51CB-4097-9A6B-A682C8B223AA}" type="presOf" srcId="{D90C39FB-8FFD-4991-B6EC-BD5558A890E5}" destId="{57E24BB5-02A5-4952-A6C6-3E7003C9044C}" srcOrd="0" destOrd="0" presId="urn:microsoft.com/office/officeart/2005/8/layout/gear1"/>
    <dgm:cxn modelId="{4C1C9F42-3989-4996-98D3-8C447CF511BE}" type="presOf" srcId="{69713781-A00C-4C34-A74D-9ACA58FD69B0}" destId="{376A6A7E-2385-42CC-9F3C-F95E2D3E0C05}" srcOrd="0" destOrd="0" presId="urn:microsoft.com/office/officeart/2005/8/layout/gear1"/>
    <dgm:cxn modelId="{D9B4EB08-00B7-467B-AFBA-B7D217217276}" type="presOf" srcId="{8F3D047F-D9C5-43B8-A660-EBCF5DC29190}" destId="{0143A0E9-6277-4D39-9156-C34CD1422930}" srcOrd="0" destOrd="0" presId="urn:microsoft.com/office/officeart/2005/8/layout/gear1"/>
    <dgm:cxn modelId="{AA7A0CC1-485B-49C5-B610-EE704696DAC7}" type="presOf" srcId="{55AABE25-D25B-4BE6-956F-92997C9AD73C}" destId="{B77EFB93-B91B-42FD-80C0-08D84F9C8969}" srcOrd="1" destOrd="0" presId="urn:microsoft.com/office/officeart/2005/8/layout/gear1"/>
    <dgm:cxn modelId="{4F643014-F923-49C0-AEA8-7A547F456C2E}" type="presOf" srcId="{D90C39FB-8FFD-4991-B6EC-BD5558A890E5}" destId="{D5F0A0FC-5625-407E-96FF-E2ADF96ECB33}" srcOrd="2" destOrd="0" presId="urn:microsoft.com/office/officeart/2005/8/layout/gear1"/>
    <dgm:cxn modelId="{2145ADF3-1C12-4C35-8FEB-86D73336596B}" type="presOf" srcId="{33B70B30-FAC3-4668-8B4B-6AD61EA55A46}" destId="{6E863A14-EE58-41AB-A700-821F7C141341}" srcOrd="1" destOrd="0" presId="urn:microsoft.com/office/officeart/2005/8/layout/gear1"/>
    <dgm:cxn modelId="{5AE6A92F-6862-4A00-977A-6373D087DBFC}" srcId="{8F3D047F-D9C5-43B8-A660-EBCF5DC29190}" destId="{D90C39FB-8FFD-4991-B6EC-BD5558A890E5}" srcOrd="0" destOrd="0" parTransId="{5E2C5F3D-3975-47DA-BB59-59F2DF182EC2}" sibTransId="{69713781-A00C-4C34-A74D-9ACA58FD69B0}"/>
    <dgm:cxn modelId="{C0AF1336-F3F6-4A19-A640-CA6BA23FADFA}" type="presOf" srcId="{33B70B30-FAC3-4668-8B4B-6AD61EA55A46}" destId="{DBA1678A-D4D8-440A-9DEE-61969DFF7820}" srcOrd="2" destOrd="0" presId="urn:microsoft.com/office/officeart/2005/8/layout/gear1"/>
    <dgm:cxn modelId="{93D759BF-0CD0-428E-A328-A00102A54A29}" type="presOf" srcId="{692DE424-7EA8-41AB-BE08-820B7ED91B39}" destId="{15758062-ABA8-44D5-AB8D-8A5A53D0FD71}" srcOrd="0" destOrd="0" presId="urn:microsoft.com/office/officeart/2005/8/layout/gear1"/>
    <dgm:cxn modelId="{909CA66C-123D-44B5-9BC8-600BB1CABB64}" type="presParOf" srcId="{0143A0E9-6277-4D39-9156-C34CD1422930}" destId="{57E24BB5-02A5-4952-A6C6-3E7003C9044C}" srcOrd="0" destOrd="0" presId="urn:microsoft.com/office/officeart/2005/8/layout/gear1"/>
    <dgm:cxn modelId="{DC10EB6D-C7B2-4638-A199-AF6A80340C2A}" type="presParOf" srcId="{0143A0E9-6277-4D39-9156-C34CD1422930}" destId="{00E434DE-37B4-46A2-95FA-A0AFA7A63437}" srcOrd="1" destOrd="0" presId="urn:microsoft.com/office/officeart/2005/8/layout/gear1"/>
    <dgm:cxn modelId="{63F73224-6FFE-4F8D-B0CF-D186213CC0EB}" type="presParOf" srcId="{0143A0E9-6277-4D39-9156-C34CD1422930}" destId="{D5F0A0FC-5625-407E-96FF-E2ADF96ECB33}" srcOrd="2" destOrd="0" presId="urn:microsoft.com/office/officeart/2005/8/layout/gear1"/>
    <dgm:cxn modelId="{F9D33B50-C770-4021-B38B-00BB9B2F3123}" type="presParOf" srcId="{0143A0E9-6277-4D39-9156-C34CD1422930}" destId="{9F2960C2-032B-409B-96D9-E06BF10210E9}" srcOrd="3" destOrd="0" presId="urn:microsoft.com/office/officeart/2005/8/layout/gear1"/>
    <dgm:cxn modelId="{CA103198-0C93-43D0-92E4-B38D887C9B9B}" type="presParOf" srcId="{0143A0E9-6277-4D39-9156-C34CD1422930}" destId="{6E863A14-EE58-41AB-A700-821F7C141341}" srcOrd="4" destOrd="0" presId="urn:microsoft.com/office/officeart/2005/8/layout/gear1"/>
    <dgm:cxn modelId="{77929F76-1D26-4B5B-9414-226BE4F3D852}" type="presParOf" srcId="{0143A0E9-6277-4D39-9156-C34CD1422930}" destId="{DBA1678A-D4D8-440A-9DEE-61969DFF7820}" srcOrd="5" destOrd="0" presId="urn:microsoft.com/office/officeart/2005/8/layout/gear1"/>
    <dgm:cxn modelId="{563B62B7-6FB0-4FE3-9E73-705B8A7D05EE}" type="presParOf" srcId="{0143A0E9-6277-4D39-9156-C34CD1422930}" destId="{588AF1E5-2592-42D7-8E46-AB1ACF9F454A}" srcOrd="6" destOrd="0" presId="urn:microsoft.com/office/officeart/2005/8/layout/gear1"/>
    <dgm:cxn modelId="{EC6F9182-5A39-489F-806D-4059EC1FFBF5}" type="presParOf" srcId="{0143A0E9-6277-4D39-9156-C34CD1422930}" destId="{B77EFB93-B91B-42FD-80C0-08D84F9C8969}" srcOrd="7" destOrd="0" presId="urn:microsoft.com/office/officeart/2005/8/layout/gear1"/>
    <dgm:cxn modelId="{870AF4E6-ADEC-4D65-9001-D409379D7E59}" type="presParOf" srcId="{0143A0E9-6277-4D39-9156-C34CD1422930}" destId="{4ADB2781-4F22-4C83-A9BC-651CE373E93E}" srcOrd="8" destOrd="0" presId="urn:microsoft.com/office/officeart/2005/8/layout/gear1"/>
    <dgm:cxn modelId="{E755AD24-3051-415B-9DC6-477FB031C5FD}" type="presParOf" srcId="{0143A0E9-6277-4D39-9156-C34CD1422930}" destId="{FCA0226B-9C78-4BE8-A68B-77DEB12630E8}" srcOrd="9" destOrd="0" presId="urn:microsoft.com/office/officeart/2005/8/layout/gear1"/>
    <dgm:cxn modelId="{DAD15E44-3DCD-44D2-91E1-FAB6D53D1A30}" type="presParOf" srcId="{0143A0E9-6277-4D39-9156-C34CD1422930}" destId="{376A6A7E-2385-42CC-9F3C-F95E2D3E0C05}" srcOrd="10" destOrd="0" presId="urn:microsoft.com/office/officeart/2005/8/layout/gear1"/>
    <dgm:cxn modelId="{F7E5FA1E-477A-4765-A7DA-E0A8F0355538}" type="presParOf" srcId="{0143A0E9-6277-4D39-9156-C34CD1422930}" destId="{D857C353-DCF1-465C-84A9-F15A943E93A1}" srcOrd="11" destOrd="0" presId="urn:microsoft.com/office/officeart/2005/8/layout/gear1"/>
    <dgm:cxn modelId="{88E7809A-1736-4FC1-82AF-D35F6ABA100A}" type="presParOf" srcId="{0143A0E9-6277-4D39-9156-C34CD1422930}" destId="{15758062-ABA8-44D5-AB8D-8A5A53D0FD71}"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F3D047F-D9C5-43B8-A660-EBCF5DC29190}" type="doc">
      <dgm:prSet loTypeId="urn:microsoft.com/office/officeart/2005/8/layout/gear1" loCatId="cycle" qsTypeId="urn:microsoft.com/office/officeart/2005/8/quickstyle/simple1" qsCatId="simple" csTypeId="urn:microsoft.com/office/officeart/2005/8/colors/accent1_2" csCatId="accent1" phldr="1"/>
      <dgm:spPr/>
    </dgm:pt>
    <dgm:pt modelId="{D90C39FB-8FFD-4991-B6EC-BD5558A890E5}">
      <dgm:prSet phldrT="[Text]"/>
      <dgm:spPr>
        <a:solidFill>
          <a:srgbClr val="FF0000"/>
        </a:solidFill>
      </dgm:spPr>
      <dgm:t>
        <a:bodyPr/>
        <a:lstStyle/>
        <a:p>
          <a:pPr rtl="1"/>
          <a:r>
            <a:rPr lang="he-IL" dirty="0" smtClean="0"/>
            <a:t>צמצום בצריכה והכנסות מדינה</a:t>
          </a:r>
        </a:p>
      </dgm:t>
    </dgm:pt>
    <dgm:pt modelId="{5E2C5F3D-3975-47DA-BB59-59F2DF182EC2}" type="parTrans" cxnId="{5AE6A92F-6862-4A00-977A-6373D087DBFC}">
      <dgm:prSet/>
      <dgm:spPr/>
      <dgm:t>
        <a:bodyPr/>
        <a:lstStyle/>
        <a:p>
          <a:pPr rtl="1"/>
          <a:endParaRPr lang="he-IL"/>
        </a:p>
      </dgm:t>
    </dgm:pt>
    <dgm:pt modelId="{69713781-A00C-4C34-A74D-9ACA58FD69B0}" type="sibTrans" cxnId="{5AE6A92F-6862-4A00-977A-6373D087DBFC}">
      <dgm:prSet/>
      <dgm:spPr/>
      <dgm:t>
        <a:bodyPr/>
        <a:lstStyle/>
        <a:p>
          <a:pPr rtl="1"/>
          <a:endParaRPr lang="he-IL"/>
        </a:p>
      </dgm:t>
    </dgm:pt>
    <dgm:pt modelId="{33B70B30-FAC3-4668-8B4B-6AD61EA55A46}">
      <dgm:prSet phldrT="[Text]"/>
      <dgm:spPr>
        <a:solidFill>
          <a:srgbClr val="CC3300"/>
        </a:solidFill>
      </dgm:spPr>
      <dgm:t>
        <a:bodyPr/>
        <a:lstStyle/>
        <a:p>
          <a:pPr rtl="1"/>
          <a:r>
            <a:rPr lang="he-IL" dirty="0" smtClean="0"/>
            <a:t>צמצום כוח אדם</a:t>
          </a:r>
          <a:endParaRPr lang="he-IL" dirty="0"/>
        </a:p>
      </dgm:t>
    </dgm:pt>
    <dgm:pt modelId="{F7C7E90B-803D-4266-B69F-80DD6EAEC7FE}" type="parTrans" cxnId="{CE18AEDF-40C7-4425-A4DA-596A4C5B616D}">
      <dgm:prSet/>
      <dgm:spPr/>
      <dgm:t>
        <a:bodyPr/>
        <a:lstStyle/>
        <a:p>
          <a:pPr rtl="1"/>
          <a:endParaRPr lang="he-IL"/>
        </a:p>
      </dgm:t>
    </dgm:pt>
    <dgm:pt modelId="{F3CCC0A7-CCC1-4669-8C6C-61A93AC48E9F}" type="sibTrans" cxnId="{CE18AEDF-40C7-4425-A4DA-596A4C5B616D}">
      <dgm:prSet/>
      <dgm:spPr/>
      <dgm:t>
        <a:bodyPr/>
        <a:lstStyle/>
        <a:p>
          <a:pPr rtl="1"/>
          <a:endParaRPr lang="he-IL"/>
        </a:p>
      </dgm:t>
    </dgm:pt>
    <dgm:pt modelId="{55AABE25-D25B-4BE6-956F-92997C9AD73C}">
      <dgm:prSet phldrT="[Text]"/>
      <dgm:spPr/>
      <dgm:t>
        <a:bodyPr/>
        <a:lstStyle/>
        <a:p>
          <a:pPr rtl="1"/>
          <a:r>
            <a:rPr lang="he-IL" dirty="0" smtClean="0"/>
            <a:t>צמצום השקעה הונית</a:t>
          </a:r>
          <a:endParaRPr lang="he-IL" dirty="0"/>
        </a:p>
      </dgm:t>
    </dgm:pt>
    <dgm:pt modelId="{8F8505D8-914D-44DB-B55D-6108BF056F09}" type="parTrans" cxnId="{7FEF355C-C5F9-494F-866E-CA232C1C8C34}">
      <dgm:prSet/>
      <dgm:spPr/>
      <dgm:t>
        <a:bodyPr/>
        <a:lstStyle/>
        <a:p>
          <a:pPr rtl="1"/>
          <a:endParaRPr lang="he-IL"/>
        </a:p>
      </dgm:t>
    </dgm:pt>
    <dgm:pt modelId="{692DE424-7EA8-41AB-BE08-820B7ED91B39}" type="sibTrans" cxnId="{7FEF355C-C5F9-494F-866E-CA232C1C8C34}">
      <dgm:prSet/>
      <dgm:spPr/>
      <dgm:t>
        <a:bodyPr/>
        <a:lstStyle/>
        <a:p>
          <a:pPr rtl="1"/>
          <a:endParaRPr lang="he-IL"/>
        </a:p>
      </dgm:t>
    </dgm:pt>
    <dgm:pt modelId="{0143A0E9-6277-4D39-9156-C34CD1422930}" type="pres">
      <dgm:prSet presAssocID="{8F3D047F-D9C5-43B8-A660-EBCF5DC29190}" presName="composite" presStyleCnt="0">
        <dgm:presLayoutVars>
          <dgm:chMax val="3"/>
          <dgm:animLvl val="lvl"/>
          <dgm:resizeHandles val="exact"/>
        </dgm:presLayoutVars>
      </dgm:prSet>
      <dgm:spPr/>
    </dgm:pt>
    <dgm:pt modelId="{57E24BB5-02A5-4952-A6C6-3E7003C9044C}" type="pres">
      <dgm:prSet presAssocID="{D90C39FB-8FFD-4991-B6EC-BD5558A890E5}" presName="gear1" presStyleLbl="node1" presStyleIdx="0" presStyleCnt="3">
        <dgm:presLayoutVars>
          <dgm:chMax val="1"/>
          <dgm:bulletEnabled val="1"/>
        </dgm:presLayoutVars>
      </dgm:prSet>
      <dgm:spPr/>
      <dgm:t>
        <a:bodyPr/>
        <a:lstStyle/>
        <a:p>
          <a:pPr rtl="1"/>
          <a:endParaRPr lang="he-IL"/>
        </a:p>
      </dgm:t>
    </dgm:pt>
    <dgm:pt modelId="{00E434DE-37B4-46A2-95FA-A0AFA7A63437}" type="pres">
      <dgm:prSet presAssocID="{D90C39FB-8FFD-4991-B6EC-BD5558A890E5}" presName="gear1srcNode" presStyleLbl="node1" presStyleIdx="0" presStyleCnt="3"/>
      <dgm:spPr/>
      <dgm:t>
        <a:bodyPr/>
        <a:lstStyle/>
        <a:p>
          <a:pPr rtl="1"/>
          <a:endParaRPr lang="he-IL"/>
        </a:p>
      </dgm:t>
    </dgm:pt>
    <dgm:pt modelId="{D5F0A0FC-5625-407E-96FF-E2ADF96ECB33}" type="pres">
      <dgm:prSet presAssocID="{D90C39FB-8FFD-4991-B6EC-BD5558A890E5}" presName="gear1dstNode" presStyleLbl="node1" presStyleIdx="0" presStyleCnt="3"/>
      <dgm:spPr/>
      <dgm:t>
        <a:bodyPr/>
        <a:lstStyle/>
        <a:p>
          <a:pPr rtl="1"/>
          <a:endParaRPr lang="he-IL"/>
        </a:p>
      </dgm:t>
    </dgm:pt>
    <dgm:pt modelId="{9F2960C2-032B-409B-96D9-E06BF10210E9}" type="pres">
      <dgm:prSet presAssocID="{33B70B30-FAC3-4668-8B4B-6AD61EA55A46}" presName="gear2" presStyleLbl="node1" presStyleIdx="1" presStyleCnt="3">
        <dgm:presLayoutVars>
          <dgm:chMax val="1"/>
          <dgm:bulletEnabled val="1"/>
        </dgm:presLayoutVars>
      </dgm:prSet>
      <dgm:spPr/>
      <dgm:t>
        <a:bodyPr/>
        <a:lstStyle/>
        <a:p>
          <a:pPr rtl="1"/>
          <a:endParaRPr lang="he-IL"/>
        </a:p>
      </dgm:t>
    </dgm:pt>
    <dgm:pt modelId="{6E863A14-EE58-41AB-A700-821F7C141341}" type="pres">
      <dgm:prSet presAssocID="{33B70B30-FAC3-4668-8B4B-6AD61EA55A46}" presName="gear2srcNode" presStyleLbl="node1" presStyleIdx="1" presStyleCnt="3"/>
      <dgm:spPr/>
      <dgm:t>
        <a:bodyPr/>
        <a:lstStyle/>
        <a:p>
          <a:pPr rtl="1"/>
          <a:endParaRPr lang="he-IL"/>
        </a:p>
      </dgm:t>
    </dgm:pt>
    <dgm:pt modelId="{DBA1678A-D4D8-440A-9DEE-61969DFF7820}" type="pres">
      <dgm:prSet presAssocID="{33B70B30-FAC3-4668-8B4B-6AD61EA55A46}" presName="gear2dstNode" presStyleLbl="node1" presStyleIdx="1" presStyleCnt="3"/>
      <dgm:spPr/>
      <dgm:t>
        <a:bodyPr/>
        <a:lstStyle/>
        <a:p>
          <a:pPr rtl="1"/>
          <a:endParaRPr lang="he-IL"/>
        </a:p>
      </dgm:t>
    </dgm:pt>
    <dgm:pt modelId="{588AF1E5-2592-42D7-8E46-AB1ACF9F454A}" type="pres">
      <dgm:prSet presAssocID="{55AABE25-D25B-4BE6-956F-92997C9AD73C}" presName="gear3" presStyleLbl="node1" presStyleIdx="2" presStyleCnt="3"/>
      <dgm:spPr/>
      <dgm:t>
        <a:bodyPr/>
        <a:lstStyle/>
        <a:p>
          <a:pPr rtl="1"/>
          <a:endParaRPr lang="he-IL"/>
        </a:p>
      </dgm:t>
    </dgm:pt>
    <dgm:pt modelId="{B77EFB93-B91B-42FD-80C0-08D84F9C8969}" type="pres">
      <dgm:prSet presAssocID="{55AABE25-D25B-4BE6-956F-92997C9AD73C}" presName="gear3tx" presStyleLbl="node1" presStyleIdx="2" presStyleCnt="3">
        <dgm:presLayoutVars>
          <dgm:chMax val="1"/>
          <dgm:bulletEnabled val="1"/>
        </dgm:presLayoutVars>
      </dgm:prSet>
      <dgm:spPr/>
      <dgm:t>
        <a:bodyPr/>
        <a:lstStyle/>
        <a:p>
          <a:pPr rtl="1"/>
          <a:endParaRPr lang="he-IL"/>
        </a:p>
      </dgm:t>
    </dgm:pt>
    <dgm:pt modelId="{4ADB2781-4F22-4C83-A9BC-651CE373E93E}" type="pres">
      <dgm:prSet presAssocID="{55AABE25-D25B-4BE6-956F-92997C9AD73C}" presName="gear3srcNode" presStyleLbl="node1" presStyleIdx="2" presStyleCnt="3"/>
      <dgm:spPr/>
      <dgm:t>
        <a:bodyPr/>
        <a:lstStyle/>
        <a:p>
          <a:pPr rtl="1"/>
          <a:endParaRPr lang="he-IL"/>
        </a:p>
      </dgm:t>
    </dgm:pt>
    <dgm:pt modelId="{FCA0226B-9C78-4BE8-A68B-77DEB12630E8}" type="pres">
      <dgm:prSet presAssocID="{55AABE25-D25B-4BE6-956F-92997C9AD73C}" presName="gear3dstNode" presStyleLbl="node1" presStyleIdx="2" presStyleCnt="3"/>
      <dgm:spPr/>
      <dgm:t>
        <a:bodyPr/>
        <a:lstStyle/>
        <a:p>
          <a:pPr rtl="1"/>
          <a:endParaRPr lang="he-IL"/>
        </a:p>
      </dgm:t>
    </dgm:pt>
    <dgm:pt modelId="{376A6A7E-2385-42CC-9F3C-F95E2D3E0C05}" type="pres">
      <dgm:prSet presAssocID="{69713781-A00C-4C34-A74D-9ACA58FD69B0}" presName="connector1" presStyleLbl="sibTrans2D1" presStyleIdx="0" presStyleCnt="3"/>
      <dgm:spPr/>
      <dgm:t>
        <a:bodyPr/>
        <a:lstStyle/>
        <a:p>
          <a:pPr rtl="1"/>
          <a:endParaRPr lang="he-IL"/>
        </a:p>
      </dgm:t>
    </dgm:pt>
    <dgm:pt modelId="{D857C353-DCF1-465C-84A9-F15A943E93A1}" type="pres">
      <dgm:prSet presAssocID="{F3CCC0A7-CCC1-4669-8C6C-61A93AC48E9F}" presName="connector2" presStyleLbl="sibTrans2D1" presStyleIdx="1" presStyleCnt="3"/>
      <dgm:spPr/>
      <dgm:t>
        <a:bodyPr/>
        <a:lstStyle/>
        <a:p>
          <a:pPr rtl="1"/>
          <a:endParaRPr lang="he-IL"/>
        </a:p>
      </dgm:t>
    </dgm:pt>
    <dgm:pt modelId="{15758062-ABA8-44D5-AB8D-8A5A53D0FD71}" type="pres">
      <dgm:prSet presAssocID="{692DE424-7EA8-41AB-BE08-820B7ED91B39}" presName="connector3" presStyleLbl="sibTrans2D1" presStyleIdx="2" presStyleCnt="3"/>
      <dgm:spPr/>
      <dgm:t>
        <a:bodyPr/>
        <a:lstStyle/>
        <a:p>
          <a:pPr rtl="1"/>
          <a:endParaRPr lang="he-IL"/>
        </a:p>
      </dgm:t>
    </dgm:pt>
  </dgm:ptLst>
  <dgm:cxnLst>
    <dgm:cxn modelId="{8DE0F170-BE7D-44B4-AB21-C09FDE65EC51}" type="presOf" srcId="{69713781-A00C-4C34-A74D-9ACA58FD69B0}" destId="{376A6A7E-2385-42CC-9F3C-F95E2D3E0C05}" srcOrd="0" destOrd="0" presId="urn:microsoft.com/office/officeart/2005/8/layout/gear1"/>
    <dgm:cxn modelId="{CE18AEDF-40C7-4425-A4DA-596A4C5B616D}" srcId="{8F3D047F-D9C5-43B8-A660-EBCF5DC29190}" destId="{33B70B30-FAC3-4668-8B4B-6AD61EA55A46}" srcOrd="1" destOrd="0" parTransId="{F7C7E90B-803D-4266-B69F-80DD6EAEC7FE}" sibTransId="{F3CCC0A7-CCC1-4669-8C6C-61A93AC48E9F}"/>
    <dgm:cxn modelId="{F7A00C72-ED99-4F4B-83F5-3A178877E55A}" type="presOf" srcId="{55AABE25-D25B-4BE6-956F-92997C9AD73C}" destId="{588AF1E5-2592-42D7-8E46-AB1ACF9F454A}" srcOrd="0" destOrd="0" presId="urn:microsoft.com/office/officeart/2005/8/layout/gear1"/>
    <dgm:cxn modelId="{79CEA52F-7A98-4082-B5DD-4C9905E6A7A6}" type="presOf" srcId="{55AABE25-D25B-4BE6-956F-92997C9AD73C}" destId="{FCA0226B-9C78-4BE8-A68B-77DEB12630E8}" srcOrd="3" destOrd="0" presId="urn:microsoft.com/office/officeart/2005/8/layout/gear1"/>
    <dgm:cxn modelId="{65F9A946-572C-4C4B-ACB7-3F82D8436297}" type="presOf" srcId="{D90C39FB-8FFD-4991-B6EC-BD5558A890E5}" destId="{00E434DE-37B4-46A2-95FA-A0AFA7A63437}" srcOrd="1" destOrd="0" presId="urn:microsoft.com/office/officeart/2005/8/layout/gear1"/>
    <dgm:cxn modelId="{7FEF355C-C5F9-494F-866E-CA232C1C8C34}" srcId="{8F3D047F-D9C5-43B8-A660-EBCF5DC29190}" destId="{55AABE25-D25B-4BE6-956F-92997C9AD73C}" srcOrd="2" destOrd="0" parTransId="{8F8505D8-914D-44DB-B55D-6108BF056F09}" sibTransId="{692DE424-7EA8-41AB-BE08-820B7ED91B39}"/>
    <dgm:cxn modelId="{6F5B4E33-D2AE-4EDB-8477-7D06DD0CDBBE}" type="presOf" srcId="{D90C39FB-8FFD-4991-B6EC-BD5558A890E5}" destId="{D5F0A0FC-5625-407E-96FF-E2ADF96ECB33}" srcOrd="2" destOrd="0" presId="urn:microsoft.com/office/officeart/2005/8/layout/gear1"/>
    <dgm:cxn modelId="{E309DD62-5416-46B5-A772-9732803263DD}" type="presOf" srcId="{D90C39FB-8FFD-4991-B6EC-BD5558A890E5}" destId="{57E24BB5-02A5-4952-A6C6-3E7003C9044C}" srcOrd="0" destOrd="0" presId="urn:microsoft.com/office/officeart/2005/8/layout/gear1"/>
    <dgm:cxn modelId="{A840C52E-1418-4BD4-A1F0-71C7575B4BC4}" type="presOf" srcId="{F3CCC0A7-CCC1-4669-8C6C-61A93AC48E9F}" destId="{D857C353-DCF1-465C-84A9-F15A943E93A1}" srcOrd="0" destOrd="0" presId="urn:microsoft.com/office/officeart/2005/8/layout/gear1"/>
    <dgm:cxn modelId="{94DE9AF4-FC86-4839-B755-3724A72CA956}" type="presOf" srcId="{33B70B30-FAC3-4668-8B4B-6AD61EA55A46}" destId="{9F2960C2-032B-409B-96D9-E06BF10210E9}" srcOrd="0" destOrd="0" presId="urn:microsoft.com/office/officeart/2005/8/layout/gear1"/>
    <dgm:cxn modelId="{8FDD6DA5-BD81-4C7B-84D4-77073D784B37}" type="presOf" srcId="{55AABE25-D25B-4BE6-956F-92997C9AD73C}" destId="{4ADB2781-4F22-4C83-A9BC-651CE373E93E}" srcOrd="2" destOrd="0" presId="urn:microsoft.com/office/officeart/2005/8/layout/gear1"/>
    <dgm:cxn modelId="{E175D4C8-FD6B-4CAD-BE9C-79B96CBE4C62}" type="presOf" srcId="{692DE424-7EA8-41AB-BE08-820B7ED91B39}" destId="{15758062-ABA8-44D5-AB8D-8A5A53D0FD71}" srcOrd="0" destOrd="0" presId="urn:microsoft.com/office/officeart/2005/8/layout/gear1"/>
    <dgm:cxn modelId="{533E93BB-FC15-4251-A727-FFB94C814CAE}" type="presOf" srcId="{8F3D047F-D9C5-43B8-A660-EBCF5DC29190}" destId="{0143A0E9-6277-4D39-9156-C34CD1422930}" srcOrd="0" destOrd="0" presId="urn:microsoft.com/office/officeart/2005/8/layout/gear1"/>
    <dgm:cxn modelId="{5AE6A92F-6862-4A00-977A-6373D087DBFC}" srcId="{8F3D047F-D9C5-43B8-A660-EBCF5DC29190}" destId="{D90C39FB-8FFD-4991-B6EC-BD5558A890E5}" srcOrd="0" destOrd="0" parTransId="{5E2C5F3D-3975-47DA-BB59-59F2DF182EC2}" sibTransId="{69713781-A00C-4C34-A74D-9ACA58FD69B0}"/>
    <dgm:cxn modelId="{320B3A25-D41A-4CD5-94F3-AEFD332B9397}" type="presOf" srcId="{33B70B30-FAC3-4668-8B4B-6AD61EA55A46}" destId="{6E863A14-EE58-41AB-A700-821F7C141341}" srcOrd="1" destOrd="0" presId="urn:microsoft.com/office/officeart/2005/8/layout/gear1"/>
    <dgm:cxn modelId="{51633638-5838-47BB-AD4F-90EA6C437425}" type="presOf" srcId="{33B70B30-FAC3-4668-8B4B-6AD61EA55A46}" destId="{DBA1678A-D4D8-440A-9DEE-61969DFF7820}" srcOrd="2" destOrd="0" presId="urn:microsoft.com/office/officeart/2005/8/layout/gear1"/>
    <dgm:cxn modelId="{FAB417CF-EBF7-44B0-AC53-1F9470298936}" type="presOf" srcId="{55AABE25-D25B-4BE6-956F-92997C9AD73C}" destId="{B77EFB93-B91B-42FD-80C0-08D84F9C8969}" srcOrd="1" destOrd="0" presId="urn:microsoft.com/office/officeart/2005/8/layout/gear1"/>
    <dgm:cxn modelId="{32FF22F2-BF36-493E-A733-F1AAE3338C58}" type="presParOf" srcId="{0143A0E9-6277-4D39-9156-C34CD1422930}" destId="{57E24BB5-02A5-4952-A6C6-3E7003C9044C}" srcOrd="0" destOrd="0" presId="urn:microsoft.com/office/officeart/2005/8/layout/gear1"/>
    <dgm:cxn modelId="{CF8B7AEB-4144-41E3-B78C-6581F5C578A7}" type="presParOf" srcId="{0143A0E9-6277-4D39-9156-C34CD1422930}" destId="{00E434DE-37B4-46A2-95FA-A0AFA7A63437}" srcOrd="1" destOrd="0" presId="urn:microsoft.com/office/officeart/2005/8/layout/gear1"/>
    <dgm:cxn modelId="{2560E382-B14E-479C-891F-03AE0DBFB7D9}" type="presParOf" srcId="{0143A0E9-6277-4D39-9156-C34CD1422930}" destId="{D5F0A0FC-5625-407E-96FF-E2ADF96ECB33}" srcOrd="2" destOrd="0" presId="urn:microsoft.com/office/officeart/2005/8/layout/gear1"/>
    <dgm:cxn modelId="{68081B34-52DD-436F-BBB1-91EA4996F1ED}" type="presParOf" srcId="{0143A0E9-6277-4D39-9156-C34CD1422930}" destId="{9F2960C2-032B-409B-96D9-E06BF10210E9}" srcOrd="3" destOrd="0" presId="urn:microsoft.com/office/officeart/2005/8/layout/gear1"/>
    <dgm:cxn modelId="{626674B6-2203-460B-A6AF-9B141CD7E587}" type="presParOf" srcId="{0143A0E9-6277-4D39-9156-C34CD1422930}" destId="{6E863A14-EE58-41AB-A700-821F7C141341}" srcOrd="4" destOrd="0" presId="urn:microsoft.com/office/officeart/2005/8/layout/gear1"/>
    <dgm:cxn modelId="{EC904AA5-7ED7-4938-A8A2-FB9B1DC7FD5B}" type="presParOf" srcId="{0143A0E9-6277-4D39-9156-C34CD1422930}" destId="{DBA1678A-D4D8-440A-9DEE-61969DFF7820}" srcOrd="5" destOrd="0" presId="urn:microsoft.com/office/officeart/2005/8/layout/gear1"/>
    <dgm:cxn modelId="{0CC3D4CD-05A1-47FF-8E72-89C9A1B8E546}" type="presParOf" srcId="{0143A0E9-6277-4D39-9156-C34CD1422930}" destId="{588AF1E5-2592-42D7-8E46-AB1ACF9F454A}" srcOrd="6" destOrd="0" presId="urn:microsoft.com/office/officeart/2005/8/layout/gear1"/>
    <dgm:cxn modelId="{457B8995-7E0E-4DAA-BD96-6D356AB60736}" type="presParOf" srcId="{0143A0E9-6277-4D39-9156-C34CD1422930}" destId="{B77EFB93-B91B-42FD-80C0-08D84F9C8969}" srcOrd="7" destOrd="0" presId="urn:microsoft.com/office/officeart/2005/8/layout/gear1"/>
    <dgm:cxn modelId="{F00E103C-0803-4E5A-977B-4EFA9516B82B}" type="presParOf" srcId="{0143A0E9-6277-4D39-9156-C34CD1422930}" destId="{4ADB2781-4F22-4C83-A9BC-651CE373E93E}" srcOrd="8" destOrd="0" presId="urn:microsoft.com/office/officeart/2005/8/layout/gear1"/>
    <dgm:cxn modelId="{05091964-9BF9-48CD-983E-9CB6D281810F}" type="presParOf" srcId="{0143A0E9-6277-4D39-9156-C34CD1422930}" destId="{FCA0226B-9C78-4BE8-A68B-77DEB12630E8}" srcOrd="9" destOrd="0" presId="urn:microsoft.com/office/officeart/2005/8/layout/gear1"/>
    <dgm:cxn modelId="{CFBC6A9F-AA90-4C46-B5F2-8C143E1D04F5}" type="presParOf" srcId="{0143A0E9-6277-4D39-9156-C34CD1422930}" destId="{376A6A7E-2385-42CC-9F3C-F95E2D3E0C05}" srcOrd="10" destOrd="0" presId="urn:microsoft.com/office/officeart/2005/8/layout/gear1"/>
    <dgm:cxn modelId="{B613B192-C076-47BB-99B8-CFE9BC741DD0}" type="presParOf" srcId="{0143A0E9-6277-4D39-9156-C34CD1422930}" destId="{D857C353-DCF1-465C-84A9-F15A943E93A1}" srcOrd="11" destOrd="0" presId="urn:microsoft.com/office/officeart/2005/8/layout/gear1"/>
    <dgm:cxn modelId="{242CF652-B833-4383-A97D-335FFDABA89F}" type="presParOf" srcId="{0143A0E9-6277-4D39-9156-C34CD1422930}" destId="{15758062-ABA8-44D5-AB8D-8A5A53D0FD71}"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0E7F2A-8815-409C-BBC0-484303A7B219}">
      <dsp:nvSpPr>
        <dsp:cNvPr id="0" name=""/>
        <dsp:cNvSpPr/>
      </dsp:nvSpPr>
      <dsp:spPr>
        <a:xfrm rot="10800000">
          <a:off x="0" y="853440"/>
          <a:ext cx="6096000" cy="1137920"/>
        </a:xfrm>
        <a:prstGeom prst="notchedRightArrow">
          <a:avLst/>
        </a:prstGeom>
        <a:solidFill>
          <a:schemeClr val="tx1">
            <a:lumMod val="25000"/>
            <a:lumOff val="75000"/>
          </a:schemeClr>
        </a:solidFill>
        <a:ln>
          <a:noFill/>
        </a:ln>
        <a:effectLst/>
      </dsp:spPr>
      <dsp:style>
        <a:lnRef idx="0">
          <a:scrgbClr r="0" g="0" b="0"/>
        </a:lnRef>
        <a:fillRef idx="1">
          <a:scrgbClr r="0" g="0" b="0"/>
        </a:fillRef>
        <a:effectRef idx="0">
          <a:scrgbClr r="0" g="0" b="0"/>
        </a:effectRef>
        <a:fontRef idx="minor"/>
      </dsp:style>
    </dsp:sp>
    <dsp:sp modelId="{F2DD4BF9-D7F8-4CA8-8A26-5B510FEEDF3C}">
      <dsp:nvSpPr>
        <dsp:cNvPr id="0" name=""/>
        <dsp:cNvSpPr/>
      </dsp:nvSpPr>
      <dsp:spPr>
        <a:xfrm>
          <a:off x="4772553" y="0"/>
          <a:ext cx="1320700" cy="1137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b" anchorCtr="0">
          <a:noAutofit/>
        </a:bodyPr>
        <a:lstStyle/>
        <a:p>
          <a:pPr lvl="0" algn="ctr" defTabSz="755650" rtl="1">
            <a:lnSpc>
              <a:spcPct val="90000"/>
            </a:lnSpc>
            <a:spcBef>
              <a:spcPct val="0"/>
            </a:spcBef>
            <a:spcAft>
              <a:spcPct val="35000"/>
            </a:spcAft>
          </a:pPr>
          <a:r>
            <a:rPr lang="he-IL" sz="1700" kern="1200" dirty="0" smtClean="0"/>
            <a:t>ערך מוסף עולה בהתמדה</a:t>
          </a:r>
          <a:endParaRPr lang="he-IL" sz="1700" kern="1200" dirty="0"/>
        </a:p>
      </dsp:txBody>
      <dsp:txXfrm>
        <a:off x="4772553" y="0"/>
        <a:ext cx="1320700" cy="1137920"/>
      </dsp:txXfrm>
    </dsp:sp>
    <dsp:sp modelId="{5B93D0B4-495A-4EC7-B1D8-669F26448121}">
      <dsp:nvSpPr>
        <dsp:cNvPr id="0" name=""/>
        <dsp:cNvSpPr/>
      </dsp:nvSpPr>
      <dsp:spPr>
        <a:xfrm>
          <a:off x="5290663" y="1280160"/>
          <a:ext cx="284480" cy="2844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8D3B2C-55E3-4B49-B380-AC299331CD12}">
      <dsp:nvSpPr>
        <dsp:cNvPr id="0" name=""/>
        <dsp:cNvSpPr/>
      </dsp:nvSpPr>
      <dsp:spPr>
        <a:xfrm>
          <a:off x="3385817" y="1706880"/>
          <a:ext cx="1320700" cy="1137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t" anchorCtr="0">
          <a:noAutofit/>
        </a:bodyPr>
        <a:lstStyle/>
        <a:p>
          <a:pPr lvl="0" algn="ctr" defTabSz="755650" rtl="1">
            <a:lnSpc>
              <a:spcPct val="90000"/>
            </a:lnSpc>
            <a:spcBef>
              <a:spcPct val="0"/>
            </a:spcBef>
            <a:spcAft>
              <a:spcPct val="35000"/>
            </a:spcAft>
          </a:pPr>
          <a:r>
            <a:rPr lang="he-IL" sz="1700" kern="1200" dirty="0" smtClean="0"/>
            <a:t>עלייה בתוצר לנפש / תמ"ג </a:t>
          </a:r>
          <a:endParaRPr lang="he-IL" sz="1700" kern="1200" dirty="0"/>
        </a:p>
      </dsp:txBody>
      <dsp:txXfrm>
        <a:off x="3385817" y="1706880"/>
        <a:ext cx="1320700" cy="1137920"/>
      </dsp:txXfrm>
    </dsp:sp>
    <dsp:sp modelId="{6A41C228-D798-4389-A73E-6AC87B66BB47}">
      <dsp:nvSpPr>
        <dsp:cNvPr id="0" name=""/>
        <dsp:cNvSpPr/>
      </dsp:nvSpPr>
      <dsp:spPr>
        <a:xfrm>
          <a:off x="3903927" y="1280160"/>
          <a:ext cx="284480" cy="2844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C32655-AAD7-4434-BF5F-83D5D55F95AD}">
      <dsp:nvSpPr>
        <dsp:cNvPr id="0" name=""/>
        <dsp:cNvSpPr/>
      </dsp:nvSpPr>
      <dsp:spPr>
        <a:xfrm>
          <a:off x="1999081" y="0"/>
          <a:ext cx="1320700" cy="1137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b" anchorCtr="0">
          <a:noAutofit/>
        </a:bodyPr>
        <a:lstStyle/>
        <a:p>
          <a:pPr lvl="0" algn="ctr" defTabSz="755650" rtl="1">
            <a:lnSpc>
              <a:spcPct val="90000"/>
            </a:lnSpc>
            <a:spcBef>
              <a:spcPct val="0"/>
            </a:spcBef>
            <a:spcAft>
              <a:spcPct val="35000"/>
            </a:spcAft>
          </a:pPr>
          <a:endParaRPr lang="he-IL" sz="1700" kern="1200"/>
        </a:p>
      </dsp:txBody>
      <dsp:txXfrm>
        <a:off x="1999081" y="0"/>
        <a:ext cx="1320700" cy="1137920"/>
      </dsp:txXfrm>
    </dsp:sp>
    <dsp:sp modelId="{0AF93606-1A21-402A-B678-BA4BB3E53E6C}">
      <dsp:nvSpPr>
        <dsp:cNvPr id="0" name=""/>
        <dsp:cNvSpPr/>
      </dsp:nvSpPr>
      <dsp:spPr>
        <a:xfrm>
          <a:off x="2517192" y="1280160"/>
          <a:ext cx="284480" cy="2844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8C9D61-BE49-4D0D-93F4-E6D809577346}">
      <dsp:nvSpPr>
        <dsp:cNvPr id="0" name=""/>
        <dsp:cNvSpPr/>
      </dsp:nvSpPr>
      <dsp:spPr>
        <a:xfrm>
          <a:off x="612345" y="1706880"/>
          <a:ext cx="1320700" cy="11379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904" tIns="120904" rIns="120904" bIns="120904" numCol="1" spcCol="1270" anchor="t" anchorCtr="0">
          <a:noAutofit/>
        </a:bodyPr>
        <a:lstStyle/>
        <a:p>
          <a:pPr lvl="0" algn="ctr" defTabSz="755650" rtl="1">
            <a:lnSpc>
              <a:spcPct val="90000"/>
            </a:lnSpc>
            <a:spcBef>
              <a:spcPct val="0"/>
            </a:spcBef>
            <a:spcAft>
              <a:spcPct val="35000"/>
            </a:spcAft>
          </a:pPr>
          <a:r>
            <a:rPr lang="he-IL" sz="1700" kern="1200" dirty="0" smtClean="0"/>
            <a:t>עלייה ברמת החיים </a:t>
          </a:r>
          <a:endParaRPr lang="he-IL" sz="1700" kern="1200" dirty="0"/>
        </a:p>
      </dsp:txBody>
      <dsp:txXfrm>
        <a:off x="612345" y="1706880"/>
        <a:ext cx="1320700" cy="1137920"/>
      </dsp:txXfrm>
    </dsp:sp>
    <dsp:sp modelId="{27E633B6-8189-4322-A2C7-43990A2BCD67}">
      <dsp:nvSpPr>
        <dsp:cNvPr id="0" name=""/>
        <dsp:cNvSpPr/>
      </dsp:nvSpPr>
      <dsp:spPr>
        <a:xfrm>
          <a:off x="1130456" y="1280160"/>
          <a:ext cx="284480" cy="28448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CDFB42-D5B8-490B-826C-E82CEFA7B9B6}">
      <dsp:nvSpPr>
        <dsp:cNvPr id="0" name=""/>
        <dsp:cNvSpPr/>
      </dsp:nvSpPr>
      <dsp:spPr>
        <a:xfrm>
          <a:off x="3664914" y="3954267"/>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F068CD-9E90-4DF6-9910-AB3456AFEB67}">
      <dsp:nvSpPr>
        <dsp:cNvPr id="0" name=""/>
        <dsp:cNvSpPr/>
      </dsp:nvSpPr>
      <dsp:spPr>
        <a:xfrm>
          <a:off x="3499731" y="4021399"/>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43C0D8-4344-4A21-B8EF-60FE9665923C}">
      <dsp:nvSpPr>
        <dsp:cNvPr id="0" name=""/>
        <dsp:cNvSpPr/>
      </dsp:nvSpPr>
      <dsp:spPr>
        <a:xfrm>
          <a:off x="3330901" y="4076895"/>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82EA02-C92D-483B-BC75-74A2A72CDF92}">
      <dsp:nvSpPr>
        <dsp:cNvPr id="0" name=""/>
        <dsp:cNvSpPr/>
      </dsp:nvSpPr>
      <dsp:spPr>
        <a:xfrm>
          <a:off x="3159466" y="4119859"/>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F8B291-B418-4BC3-ADBD-11F8C22914DD}">
      <dsp:nvSpPr>
        <dsp:cNvPr id="0" name=""/>
        <dsp:cNvSpPr/>
      </dsp:nvSpPr>
      <dsp:spPr>
        <a:xfrm>
          <a:off x="4566382" y="3304427"/>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2DE9C9-3B9C-48D4-8F30-FEF61CE7D1E9}">
      <dsp:nvSpPr>
        <dsp:cNvPr id="0" name=""/>
        <dsp:cNvSpPr/>
      </dsp:nvSpPr>
      <dsp:spPr>
        <a:xfrm>
          <a:off x="4435591" y="3436901"/>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B576AD-B099-4A8F-9DFD-FAF262F36AF3}">
      <dsp:nvSpPr>
        <dsp:cNvPr id="0" name=""/>
        <dsp:cNvSpPr/>
      </dsp:nvSpPr>
      <dsp:spPr>
        <a:xfrm>
          <a:off x="5107784" y="2498841"/>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E950530-D202-4572-9744-A161FE100EA8}">
      <dsp:nvSpPr>
        <dsp:cNvPr id="0" name=""/>
        <dsp:cNvSpPr/>
      </dsp:nvSpPr>
      <dsp:spPr>
        <a:xfrm>
          <a:off x="5398547" y="1517369"/>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488BE9-D832-422A-A9A2-A027111C5339}">
      <dsp:nvSpPr>
        <dsp:cNvPr id="0" name=""/>
        <dsp:cNvSpPr/>
      </dsp:nvSpPr>
      <dsp:spPr>
        <a:xfrm>
          <a:off x="5253165" y="356429"/>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4D3F5C-FF64-4960-9ABF-EC434F81AE5D}">
      <dsp:nvSpPr>
        <dsp:cNvPr id="0" name=""/>
        <dsp:cNvSpPr/>
      </dsp:nvSpPr>
      <dsp:spPr>
        <a:xfrm>
          <a:off x="5361550" y="272738"/>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487E2B-8EA3-440D-9792-EDA82A135E8E}">
      <dsp:nvSpPr>
        <dsp:cNvPr id="0" name=""/>
        <dsp:cNvSpPr/>
      </dsp:nvSpPr>
      <dsp:spPr>
        <a:xfrm>
          <a:off x="5469935" y="188599"/>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3DB6B0-D4C2-4EFE-996A-20066E63D7E4}">
      <dsp:nvSpPr>
        <dsp:cNvPr id="0" name=""/>
        <dsp:cNvSpPr/>
      </dsp:nvSpPr>
      <dsp:spPr>
        <a:xfrm>
          <a:off x="5578840" y="272738"/>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9C704D-0CB6-44A1-97F3-15D7D690CAF5}">
      <dsp:nvSpPr>
        <dsp:cNvPr id="0" name=""/>
        <dsp:cNvSpPr/>
      </dsp:nvSpPr>
      <dsp:spPr>
        <a:xfrm>
          <a:off x="5687225" y="356429"/>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18C5CB-6BE9-40AD-B87B-955A05D29A16}">
      <dsp:nvSpPr>
        <dsp:cNvPr id="0" name=""/>
        <dsp:cNvSpPr/>
      </dsp:nvSpPr>
      <dsp:spPr>
        <a:xfrm>
          <a:off x="5469935" y="365828"/>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8607A9-7B64-4372-ACDE-185837B10A37}">
      <dsp:nvSpPr>
        <dsp:cNvPr id="0" name=""/>
        <dsp:cNvSpPr/>
      </dsp:nvSpPr>
      <dsp:spPr>
        <a:xfrm>
          <a:off x="5469935" y="543057"/>
          <a:ext cx="74514" cy="74514"/>
        </a:xfrm>
        <a:prstGeom prst="ellips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57BCAF-927C-44E1-9242-5601048C3C79}">
      <dsp:nvSpPr>
        <dsp:cNvPr id="0" name=""/>
        <dsp:cNvSpPr/>
      </dsp:nvSpPr>
      <dsp:spPr>
        <a:xfrm>
          <a:off x="2932037" y="4262738"/>
          <a:ext cx="1605447" cy="4305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98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t>השקעה בתשתיות תומכות צמיחה </a:t>
          </a:r>
          <a:endParaRPr lang="he-IL" sz="1200" kern="1200" dirty="0"/>
        </a:p>
      </dsp:txBody>
      <dsp:txXfrm>
        <a:off x="2953054" y="4283755"/>
        <a:ext cx="1563413" cy="388507"/>
      </dsp:txXfrm>
    </dsp:sp>
    <dsp:sp modelId="{32669AD2-6B82-48B4-8CAE-50ADD7F9615F}">
      <dsp:nvSpPr>
        <dsp:cNvPr id="0" name=""/>
        <dsp:cNvSpPr/>
      </dsp:nvSpPr>
      <dsp:spPr>
        <a:xfrm>
          <a:off x="2300205" y="3840924"/>
          <a:ext cx="744623" cy="74427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D7B0B4-F14F-47C2-8861-38733D2B01D7}">
      <dsp:nvSpPr>
        <dsp:cNvPr id="0" name=""/>
        <dsp:cNvSpPr/>
      </dsp:nvSpPr>
      <dsp:spPr>
        <a:xfrm>
          <a:off x="4156032" y="3753876"/>
          <a:ext cx="1605447" cy="4305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98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t>השקעה בהשכלת המועסקים</a:t>
          </a:r>
          <a:endParaRPr lang="he-IL" sz="1200" kern="1200" dirty="0"/>
        </a:p>
      </dsp:txBody>
      <dsp:txXfrm>
        <a:off x="4177049" y="3774893"/>
        <a:ext cx="1563413" cy="388507"/>
      </dsp:txXfrm>
    </dsp:sp>
    <dsp:sp modelId="{71F98860-3DAA-4CE1-912D-979484E7A559}">
      <dsp:nvSpPr>
        <dsp:cNvPr id="0" name=""/>
        <dsp:cNvSpPr/>
      </dsp:nvSpPr>
      <dsp:spPr>
        <a:xfrm>
          <a:off x="3710769" y="3332062"/>
          <a:ext cx="744623" cy="74427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161B0E-CE5F-4137-A545-BDB23FB9A6C8}">
      <dsp:nvSpPr>
        <dsp:cNvPr id="0" name=""/>
        <dsp:cNvSpPr/>
      </dsp:nvSpPr>
      <dsp:spPr>
        <a:xfrm>
          <a:off x="4920977" y="3018555"/>
          <a:ext cx="1605447" cy="4305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9820" tIns="45720" rIns="45720" bIns="45720" numCol="1" spcCol="1270" anchor="ctr" anchorCtr="0">
          <a:noAutofit/>
        </a:bodyPr>
        <a:lstStyle/>
        <a:p>
          <a:pPr lvl="0" algn="ctr" defTabSz="533400" rtl="1">
            <a:lnSpc>
              <a:spcPct val="90000"/>
            </a:lnSpc>
            <a:spcBef>
              <a:spcPct val="0"/>
            </a:spcBef>
            <a:spcAft>
              <a:spcPct val="35000"/>
            </a:spcAft>
          </a:pPr>
          <a:r>
            <a:rPr lang="he-IL" sz="1200" kern="1200" dirty="0" smtClean="0"/>
            <a:t>עלייה בקדמה הטכנולוגית </a:t>
          </a:r>
          <a:endParaRPr lang="he-IL" sz="1200" kern="1200" dirty="0"/>
        </a:p>
      </dsp:txBody>
      <dsp:txXfrm>
        <a:off x="4941994" y="3039572"/>
        <a:ext cx="1563413" cy="388507"/>
      </dsp:txXfrm>
    </dsp:sp>
    <dsp:sp modelId="{4EC552E3-9042-4A8D-B37C-E2E28EAD48B7}">
      <dsp:nvSpPr>
        <dsp:cNvPr id="0" name=""/>
        <dsp:cNvSpPr/>
      </dsp:nvSpPr>
      <dsp:spPr>
        <a:xfrm>
          <a:off x="4475714" y="2596741"/>
          <a:ext cx="744623" cy="74427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5C5B97-915D-43EE-82F6-659EC8520FFC}">
      <dsp:nvSpPr>
        <dsp:cNvPr id="0" name=""/>
        <dsp:cNvSpPr/>
      </dsp:nvSpPr>
      <dsp:spPr>
        <a:xfrm>
          <a:off x="5481158" y="2041194"/>
          <a:ext cx="1605447" cy="4305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9820" tIns="45720" rIns="45720" bIns="45720" numCol="1" spcCol="1270" anchor="ctr" anchorCtr="0">
          <a:noAutofit/>
        </a:bodyPr>
        <a:lstStyle/>
        <a:p>
          <a:pPr lvl="0" algn="r" defTabSz="511175" rtl="1">
            <a:lnSpc>
              <a:spcPct val="90000"/>
            </a:lnSpc>
            <a:spcBef>
              <a:spcPct val="0"/>
            </a:spcBef>
            <a:spcAft>
              <a:spcPct val="35000"/>
            </a:spcAft>
          </a:pPr>
          <a:r>
            <a:rPr lang="he-IL" sz="1150" kern="1200" dirty="0" smtClean="0"/>
            <a:t>עלייה בערך המוסף הנוצר במשק בזכות תעשייה מתקדמת </a:t>
          </a:r>
          <a:endParaRPr lang="he-IL" sz="1150" kern="1200" dirty="0"/>
        </a:p>
      </dsp:txBody>
      <dsp:txXfrm>
        <a:off x="5502175" y="2062211"/>
        <a:ext cx="1563413" cy="388507"/>
      </dsp:txXfrm>
    </dsp:sp>
    <dsp:sp modelId="{70D51C64-337F-4974-A7AD-B0996DAB4787}">
      <dsp:nvSpPr>
        <dsp:cNvPr id="0" name=""/>
        <dsp:cNvSpPr/>
      </dsp:nvSpPr>
      <dsp:spPr>
        <a:xfrm>
          <a:off x="4875382" y="1651520"/>
          <a:ext cx="744623" cy="74427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2CA76DE-7DF2-41F0-AB23-B7C489CBB88F}">
      <dsp:nvSpPr>
        <dsp:cNvPr id="0" name=""/>
        <dsp:cNvSpPr/>
      </dsp:nvSpPr>
      <dsp:spPr>
        <a:xfrm>
          <a:off x="5543146" y="1111106"/>
          <a:ext cx="1605447" cy="4305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9820" tIns="53340" rIns="53340" bIns="53340" numCol="1" spcCol="1270" anchor="ctr" anchorCtr="0">
          <a:noAutofit/>
        </a:bodyPr>
        <a:lstStyle/>
        <a:p>
          <a:pPr lvl="0" algn="ctr" defTabSz="622300" rtl="1">
            <a:lnSpc>
              <a:spcPct val="90000"/>
            </a:lnSpc>
            <a:spcBef>
              <a:spcPct val="0"/>
            </a:spcBef>
            <a:spcAft>
              <a:spcPct val="35000"/>
            </a:spcAft>
          </a:pPr>
          <a:r>
            <a:rPr lang="he-IL" sz="1400" kern="1200" dirty="0" smtClean="0"/>
            <a:t>גידול בבסיס הייצוא </a:t>
          </a:r>
          <a:endParaRPr lang="he-IL" sz="1400" kern="1200" dirty="0"/>
        </a:p>
      </dsp:txBody>
      <dsp:txXfrm>
        <a:off x="5564163" y="1132123"/>
        <a:ext cx="1563413" cy="388507"/>
      </dsp:txXfrm>
    </dsp:sp>
    <dsp:sp modelId="{F7A68415-61B6-4F71-9A72-B70D0A626C18}">
      <dsp:nvSpPr>
        <dsp:cNvPr id="0" name=""/>
        <dsp:cNvSpPr/>
      </dsp:nvSpPr>
      <dsp:spPr>
        <a:xfrm>
          <a:off x="4973733" y="617447"/>
          <a:ext cx="744623" cy="744272"/>
        </a:xfrm>
        <a:prstGeom prst="ellipse">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E24BB5-02A5-4952-A6C6-3E7003C9044C}">
      <dsp:nvSpPr>
        <dsp:cNvPr id="0" name=""/>
        <dsp:cNvSpPr/>
      </dsp:nvSpPr>
      <dsp:spPr>
        <a:xfrm>
          <a:off x="1440180" y="1871980"/>
          <a:ext cx="1760220" cy="1760220"/>
        </a:xfrm>
        <a:prstGeom prst="gear9">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he-IL" sz="1500" kern="1200" dirty="0" smtClean="0"/>
            <a:t>צמצום בצריכה והכנסות מדינה</a:t>
          </a:r>
        </a:p>
      </dsp:txBody>
      <dsp:txXfrm>
        <a:off x="1794063" y="2284303"/>
        <a:ext cx="1052454" cy="904790"/>
      </dsp:txXfrm>
    </dsp:sp>
    <dsp:sp modelId="{9F2960C2-032B-409B-96D9-E06BF10210E9}">
      <dsp:nvSpPr>
        <dsp:cNvPr id="0" name=""/>
        <dsp:cNvSpPr/>
      </dsp:nvSpPr>
      <dsp:spPr>
        <a:xfrm>
          <a:off x="416052" y="1455928"/>
          <a:ext cx="1280160" cy="1280160"/>
        </a:xfrm>
        <a:prstGeom prst="gear6">
          <a:avLst/>
        </a:prstGeom>
        <a:solidFill>
          <a:srgbClr val="CC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he-IL" sz="1500" kern="1200" dirty="0" smtClean="0"/>
            <a:t>צמצום כוח אדם</a:t>
          </a:r>
          <a:endParaRPr lang="he-IL" sz="1500" kern="1200" dirty="0"/>
        </a:p>
      </dsp:txBody>
      <dsp:txXfrm>
        <a:off x="738336" y="1780160"/>
        <a:ext cx="635592" cy="631696"/>
      </dsp:txXfrm>
    </dsp:sp>
    <dsp:sp modelId="{588AF1E5-2592-42D7-8E46-AB1ACF9F454A}">
      <dsp:nvSpPr>
        <dsp:cNvPr id="0" name=""/>
        <dsp:cNvSpPr/>
      </dsp:nvSpPr>
      <dsp:spPr>
        <a:xfrm rot="20700000">
          <a:off x="1133072" y="572748"/>
          <a:ext cx="1254295" cy="125429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he-IL" sz="1500" kern="1200" dirty="0" smtClean="0"/>
            <a:t>צמצום השקעה הונית</a:t>
          </a:r>
          <a:endParaRPr lang="he-IL" sz="1500" kern="1200" dirty="0"/>
        </a:p>
      </dsp:txBody>
      <dsp:txXfrm rot="-20700000">
        <a:off x="1408176" y="847852"/>
        <a:ext cx="704088" cy="704088"/>
      </dsp:txXfrm>
    </dsp:sp>
    <dsp:sp modelId="{376A6A7E-2385-42CC-9F3C-F95E2D3E0C05}">
      <dsp:nvSpPr>
        <dsp:cNvPr id="0" name=""/>
        <dsp:cNvSpPr/>
      </dsp:nvSpPr>
      <dsp:spPr>
        <a:xfrm>
          <a:off x="1294231" y="1612340"/>
          <a:ext cx="2253081" cy="2253081"/>
        </a:xfrm>
        <a:prstGeom prst="circularArrow">
          <a:avLst>
            <a:gd name="adj1" fmla="val 4687"/>
            <a:gd name="adj2" fmla="val 299029"/>
            <a:gd name="adj3" fmla="val 2486671"/>
            <a:gd name="adj4" fmla="val 15926341"/>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57C353-DCF1-465C-84A9-F15A943E93A1}">
      <dsp:nvSpPr>
        <dsp:cNvPr id="0" name=""/>
        <dsp:cNvSpPr/>
      </dsp:nvSpPr>
      <dsp:spPr>
        <a:xfrm>
          <a:off x="189338" y="1176942"/>
          <a:ext cx="1637004" cy="1637004"/>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758062-ABA8-44D5-AB8D-8A5A53D0FD71}">
      <dsp:nvSpPr>
        <dsp:cNvPr id="0" name=""/>
        <dsp:cNvSpPr/>
      </dsp:nvSpPr>
      <dsp:spPr>
        <a:xfrm>
          <a:off x="842940" y="302275"/>
          <a:ext cx="1765020" cy="1765020"/>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E24BB5-02A5-4952-A6C6-3E7003C9044C}">
      <dsp:nvSpPr>
        <dsp:cNvPr id="0" name=""/>
        <dsp:cNvSpPr/>
      </dsp:nvSpPr>
      <dsp:spPr>
        <a:xfrm>
          <a:off x="1440180" y="1871980"/>
          <a:ext cx="1760220" cy="1760220"/>
        </a:xfrm>
        <a:prstGeom prst="gear9">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he-IL" sz="1500" kern="1200" dirty="0" smtClean="0"/>
            <a:t>צמצום בצריכה והכנסות מדינה</a:t>
          </a:r>
        </a:p>
      </dsp:txBody>
      <dsp:txXfrm>
        <a:off x="1794063" y="2284303"/>
        <a:ext cx="1052454" cy="904790"/>
      </dsp:txXfrm>
    </dsp:sp>
    <dsp:sp modelId="{9F2960C2-032B-409B-96D9-E06BF10210E9}">
      <dsp:nvSpPr>
        <dsp:cNvPr id="0" name=""/>
        <dsp:cNvSpPr/>
      </dsp:nvSpPr>
      <dsp:spPr>
        <a:xfrm>
          <a:off x="416052" y="1455928"/>
          <a:ext cx="1280160" cy="1280160"/>
        </a:xfrm>
        <a:prstGeom prst="gear6">
          <a:avLst/>
        </a:prstGeom>
        <a:solidFill>
          <a:srgbClr val="CC33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he-IL" sz="1500" kern="1200" dirty="0" smtClean="0"/>
            <a:t>צמצום כוח אדם</a:t>
          </a:r>
          <a:endParaRPr lang="he-IL" sz="1500" kern="1200" dirty="0"/>
        </a:p>
      </dsp:txBody>
      <dsp:txXfrm>
        <a:off x="738336" y="1780160"/>
        <a:ext cx="635592" cy="631696"/>
      </dsp:txXfrm>
    </dsp:sp>
    <dsp:sp modelId="{588AF1E5-2592-42D7-8E46-AB1ACF9F454A}">
      <dsp:nvSpPr>
        <dsp:cNvPr id="0" name=""/>
        <dsp:cNvSpPr/>
      </dsp:nvSpPr>
      <dsp:spPr>
        <a:xfrm rot="20700000">
          <a:off x="1133072" y="572748"/>
          <a:ext cx="1254295" cy="1254295"/>
        </a:xfrm>
        <a:prstGeom prst="gear6">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rtl="1">
            <a:lnSpc>
              <a:spcPct val="90000"/>
            </a:lnSpc>
            <a:spcBef>
              <a:spcPct val="0"/>
            </a:spcBef>
            <a:spcAft>
              <a:spcPct val="35000"/>
            </a:spcAft>
          </a:pPr>
          <a:r>
            <a:rPr lang="he-IL" sz="1500" kern="1200" dirty="0" smtClean="0"/>
            <a:t>צמצום השקעה הונית</a:t>
          </a:r>
          <a:endParaRPr lang="he-IL" sz="1500" kern="1200" dirty="0"/>
        </a:p>
      </dsp:txBody>
      <dsp:txXfrm rot="-20700000">
        <a:off x="1408176" y="847852"/>
        <a:ext cx="704088" cy="704088"/>
      </dsp:txXfrm>
    </dsp:sp>
    <dsp:sp modelId="{376A6A7E-2385-42CC-9F3C-F95E2D3E0C05}">
      <dsp:nvSpPr>
        <dsp:cNvPr id="0" name=""/>
        <dsp:cNvSpPr/>
      </dsp:nvSpPr>
      <dsp:spPr>
        <a:xfrm>
          <a:off x="1294231" y="1612340"/>
          <a:ext cx="2253081" cy="2253081"/>
        </a:xfrm>
        <a:prstGeom prst="circularArrow">
          <a:avLst>
            <a:gd name="adj1" fmla="val 4687"/>
            <a:gd name="adj2" fmla="val 299029"/>
            <a:gd name="adj3" fmla="val 2486671"/>
            <a:gd name="adj4" fmla="val 15926341"/>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857C353-DCF1-465C-84A9-F15A943E93A1}">
      <dsp:nvSpPr>
        <dsp:cNvPr id="0" name=""/>
        <dsp:cNvSpPr/>
      </dsp:nvSpPr>
      <dsp:spPr>
        <a:xfrm>
          <a:off x="189338" y="1176942"/>
          <a:ext cx="1637004" cy="1637004"/>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758062-ABA8-44D5-AB8D-8A5A53D0FD71}">
      <dsp:nvSpPr>
        <dsp:cNvPr id="0" name=""/>
        <dsp:cNvSpPr/>
      </dsp:nvSpPr>
      <dsp:spPr>
        <a:xfrm>
          <a:off x="842940" y="302275"/>
          <a:ext cx="1765020" cy="1765020"/>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920384" y="0"/>
            <a:ext cx="2997941" cy="502444"/>
          </a:xfrm>
          <a:prstGeom prst="rect">
            <a:avLst/>
          </a:prstGeom>
        </p:spPr>
        <p:txBody>
          <a:bodyPr vert="horz" lIns="96954" tIns="48477" rIns="96954" bIns="48477" rtlCol="1"/>
          <a:lstStyle>
            <a:lvl1pPr algn="r">
              <a:defRPr sz="1300"/>
            </a:lvl1pPr>
          </a:lstStyle>
          <a:p>
            <a:endParaRPr lang="he-IL" dirty="0"/>
          </a:p>
        </p:txBody>
      </p:sp>
      <p:sp>
        <p:nvSpPr>
          <p:cNvPr id="3" name="Date Placeholder 2"/>
          <p:cNvSpPr>
            <a:spLocks noGrp="1"/>
          </p:cNvSpPr>
          <p:nvPr>
            <p:ph type="dt" idx="1"/>
          </p:nvPr>
        </p:nvSpPr>
        <p:spPr>
          <a:xfrm>
            <a:off x="1602" y="0"/>
            <a:ext cx="2997941" cy="502444"/>
          </a:xfrm>
          <a:prstGeom prst="rect">
            <a:avLst/>
          </a:prstGeom>
        </p:spPr>
        <p:txBody>
          <a:bodyPr vert="horz" lIns="96954" tIns="48477" rIns="96954" bIns="48477" rtlCol="1"/>
          <a:lstStyle>
            <a:lvl1pPr algn="l">
              <a:defRPr sz="1300"/>
            </a:lvl1pPr>
          </a:lstStyle>
          <a:p>
            <a:fld id="{C087E4F3-2C6E-4CE4-AE7A-264EAD5298FE}" type="datetimeFigureOut">
              <a:rPr lang="he-IL" smtClean="0"/>
              <a:pPr/>
              <a:t>ז'/אב/תשע"ד</a:t>
            </a:fld>
            <a:endParaRPr lang="he-IL" dirty="0"/>
          </a:p>
        </p:txBody>
      </p:sp>
      <p:sp>
        <p:nvSpPr>
          <p:cNvPr id="4" name="Slide Image Placeholder 3"/>
          <p:cNvSpPr>
            <a:spLocks noGrp="1" noRot="1" noChangeAspect="1"/>
          </p:cNvSpPr>
          <p:nvPr>
            <p:ph type="sldImg" idx="2"/>
          </p:nvPr>
        </p:nvSpPr>
        <p:spPr>
          <a:xfrm>
            <a:off x="947738" y="754063"/>
            <a:ext cx="5022850" cy="3768725"/>
          </a:xfrm>
          <a:prstGeom prst="rect">
            <a:avLst/>
          </a:prstGeom>
          <a:noFill/>
          <a:ln w="12700">
            <a:solidFill>
              <a:prstClr val="black"/>
            </a:solidFill>
          </a:ln>
        </p:spPr>
        <p:txBody>
          <a:bodyPr vert="horz" lIns="96954" tIns="48477" rIns="96954" bIns="48477" rtlCol="1" anchor="ctr"/>
          <a:lstStyle/>
          <a:p>
            <a:endParaRPr lang="he-IL" dirty="0"/>
          </a:p>
        </p:txBody>
      </p:sp>
      <p:sp>
        <p:nvSpPr>
          <p:cNvPr id="5" name="Notes Placeholder 4"/>
          <p:cNvSpPr>
            <a:spLocks noGrp="1"/>
          </p:cNvSpPr>
          <p:nvPr>
            <p:ph type="body" sz="quarter" idx="3"/>
          </p:nvPr>
        </p:nvSpPr>
        <p:spPr>
          <a:xfrm>
            <a:off x="691833" y="4773216"/>
            <a:ext cx="5534660" cy="4521994"/>
          </a:xfrm>
          <a:prstGeom prst="rect">
            <a:avLst/>
          </a:prstGeom>
        </p:spPr>
        <p:txBody>
          <a:bodyPr vert="horz" lIns="96954" tIns="48477" rIns="96954" bIns="48477" rtlCol="1"/>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
        <p:nvSpPr>
          <p:cNvPr id="6" name="Footer Placeholder 5"/>
          <p:cNvSpPr>
            <a:spLocks noGrp="1"/>
          </p:cNvSpPr>
          <p:nvPr>
            <p:ph type="ftr" sz="quarter" idx="4"/>
          </p:nvPr>
        </p:nvSpPr>
        <p:spPr>
          <a:xfrm>
            <a:off x="3920384" y="9544687"/>
            <a:ext cx="2997941" cy="502444"/>
          </a:xfrm>
          <a:prstGeom prst="rect">
            <a:avLst/>
          </a:prstGeom>
        </p:spPr>
        <p:txBody>
          <a:bodyPr vert="horz" lIns="96954" tIns="48477" rIns="96954" bIns="48477" rtlCol="1" anchor="b"/>
          <a:lstStyle>
            <a:lvl1pPr algn="r">
              <a:defRPr sz="1300"/>
            </a:lvl1pPr>
          </a:lstStyle>
          <a:p>
            <a:endParaRPr lang="he-IL" dirty="0"/>
          </a:p>
        </p:txBody>
      </p:sp>
      <p:sp>
        <p:nvSpPr>
          <p:cNvPr id="7" name="Slide Number Placeholder 6"/>
          <p:cNvSpPr>
            <a:spLocks noGrp="1"/>
          </p:cNvSpPr>
          <p:nvPr>
            <p:ph type="sldNum" sz="quarter" idx="5"/>
          </p:nvPr>
        </p:nvSpPr>
        <p:spPr>
          <a:xfrm>
            <a:off x="1602" y="9544687"/>
            <a:ext cx="2997941" cy="502444"/>
          </a:xfrm>
          <a:prstGeom prst="rect">
            <a:avLst/>
          </a:prstGeom>
        </p:spPr>
        <p:txBody>
          <a:bodyPr vert="horz" lIns="96954" tIns="48477" rIns="96954" bIns="48477" rtlCol="1" anchor="b"/>
          <a:lstStyle>
            <a:lvl1pPr algn="l">
              <a:defRPr sz="1300"/>
            </a:lvl1pPr>
          </a:lstStyle>
          <a:p>
            <a:fld id="{F6185501-F2C7-41E5-AA90-83D3E5BDFCA7}" type="slidenum">
              <a:rPr lang="he-IL" smtClean="0"/>
              <a:pPr/>
              <a:t>‹#›</a:t>
            </a:fld>
            <a:endParaRPr lang="he-IL" dirty="0"/>
          </a:p>
        </p:txBody>
      </p:sp>
    </p:spTree>
    <p:extLst>
      <p:ext uri="{BB962C8B-B14F-4D97-AF65-F5344CB8AC3E}">
        <p14:creationId xmlns:p14="http://schemas.microsoft.com/office/powerpoint/2010/main" val="126046230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a:t>
            </a:fld>
            <a:endParaRPr lang="he-IL" dirty="0"/>
          </a:p>
        </p:txBody>
      </p:sp>
    </p:spTree>
    <p:extLst>
      <p:ext uri="{BB962C8B-B14F-4D97-AF65-F5344CB8AC3E}">
        <p14:creationId xmlns:p14="http://schemas.microsoft.com/office/powerpoint/2010/main" val="2443816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10</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11</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12</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13</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14</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15</a:t>
            </a:fld>
            <a:endParaRPr lang="he-IL" dirty="0"/>
          </a:p>
        </p:txBody>
      </p:sp>
    </p:spTree>
    <p:extLst>
      <p:ext uri="{BB962C8B-B14F-4D97-AF65-F5344CB8AC3E}">
        <p14:creationId xmlns:p14="http://schemas.microsoft.com/office/powerpoint/2010/main" val="32627435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16</a:t>
            </a:fld>
            <a:endParaRPr lang="he-IL" dirty="0"/>
          </a:p>
        </p:txBody>
      </p:sp>
    </p:spTree>
    <p:extLst>
      <p:ext uri="{BB962C8B-B14F-4D97-AF65-F5344CB8AC3E}">
        <p14:creationId xmlns:p14="http://schemas.microsoft.com/office/powerpoint/2010/main" val="41840037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17</a:t>
            </a:fld>
            <a:endParaRPr lang="he-IL" dirty="0"/>
          </a:p>
        </p:txBody>
      </p:sp>
    </p:spTree>
    <p:extLst>
      <p:ext uri="{BB962C8B-B14F-4D97-AF65-F5344CB8AC3E}">
        <p14:creationId xmlns:p14="http://schemas.microsoft.com/office/powerpoint/2010/main" val="41840037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18</a:t>
            </a:fld>
            <a:endParaRPr lang="he-IL" dirty="0"/>
          </a:p>
        </p:txBody>
      </p:sp>
    </p:spTree>
    <p:extLst>
      <p:ext uri="{BB962C8B-B14F-4D97-AF65-F5344CB8AC3E}">
        <p14:creationId xmlns:p14="http://schemas.microsoft.com/office/powerpoint/2010/main" val="34436429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19</a:t>
            </a:fld>
            <a:endParaRPr lang="he-IL" dirty="0"/>
          </a:p>
        </p:txBody>
      </p:sp>
    </p:spTree>
    <p:extLst>
      <p:ext uri="{BB962C8B-B14F-4D97-AF65-F5344CB8AC3E}">
        <p14:creationId xmlns:p14="http://schemas.microsoft.com/office/powerpoint/2010/main" val="3443642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a:t>
            </a:fld>
            <a:endParaRPr lang="he-IL" dirty="0"/>
          </a:p>
        </p:txBody>
      </p:sp>
    </p:spTree>
    <p:extLst>
      <p:ext uri="{BB962C8B-B14F-4D97-AF65-F5344CB8AC3E}">
        <p14:creationId xmlns:p14="http://schemas.microsoft.com/office/powerpoint/2010/main" val="41299501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20</a:t>
            </a:fld>
            <a:endParaRPr lang="he-IL" dirty="0"/>
          </a:p>
        </p:txBody>
      </p:sp>
    </p:spTree>
    <p:extLst>
      <p:ext uri="{BB962C8B-B14F-4D97-AF65-F5344CB8AC3E}">
        <p14:creationId xmlns:p14="http://schemas.microsoft.com/office/powerpoint/2010/main" val="153907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21</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22</a:t>
            </a:fld>
            <a:endParaRPr lang="he-IL" dirty="0"/>
          </a:p>
        </p:txBody>
      </p:sp>
    </p:spTree>
    <p:extLst>
      <p:ext uri="{BB962C8B-B14F-4D97-AF65-F5344CB8AC3E}">
        <p14:creationId xmlns:p14="http://schemas.microsoft.com/office/powerpoint/2010/main" val="1223419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23</a:t>
            </a:fld>
            <a:endParaRPr lang="he-IL" dirty="0"/>
          </a:p>
        </p:txBody>
      </p:sp>
    </p:spTree>
    <p:extLst>
      <p:ext uri="{BB962C8B-B14F-4D97-AF65-F5344CB8AC3E}">
        <p14:creationId xmlns:p14="http://schemas.microsoft.com/office/powerpoint/2010/main" val="40964443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24</a:t>
            </a:fld>
            <a:endParaRPr lang="he-IL" dirty="0"/>
          </a:p>
        </p:txBody>
      </p:sp>
    </p:spTree>
    <p:extLst>
      <p:ext uri="{BB962C8B-B14F-4D97-AF65-F5344CB8AC3E}">
        <p14:creationId xmlns:p14="http://schemas.microsoft.com/office/powerpoint/2010/main" val="309802740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25</a:t>
            </a:fld>
            <a:endParaRPr lang="he-IL" dirty="0"/>
          </a:p>
        </p:txBody>
      </p:sp>
    </p:spTree>
    <p:extLst>
      <p:ext uri="{BB962C8B-B14F-4D97-AF65-F5344CB8AC3E}">
        <p14:creationId xmlns:p14="http://schemas.microsoft.com/office/powerpoint/2010/main" val="2444997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3</a:t>
            </a:fld>
            <a:endParaRPr lang="he-IL" dirty="0"/>
          </a:p>
        </p:txBody>
      </p:sp>
    </p:spTree>
    <p:extLst>
      <p:ext uri="{BB962C8B-B14F-4D97-AF65-F5344CB8AC3E}">
        <p14:creationId xmlns:p14="http://schemas.microsoft.com/office/powerpoint/2010/main" val="35976887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4</a:t>
            </a:fld>
            <a:endParaRPr lang="he-IL" dirty="0"/>
          </a:p>
        </p:txBody>
      </p:sp>
    </p:spTree>
    <p:extLst>
      <p:ext uri="{BB962C8B-B14F-4D97-AF65-F5344CB8AC3E}">
        <p14:creationId xmlns:p14="http://schemas.microsoft.com/office/powerpoint/2010/main" val="3872419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5</a:t>
            </a:fld>
            <a:endParaRPr lang="he-IL" dirty="0"/>
          </a:p>
        </p:txBody>
      </p:sp>
    </p:spTree>
    <p:extLst>
      <p:ext uri="{BB962C8B-B14F-4D97-AF65-F5344CB8AC3E}">
        <p14:creationId xmlns:p14="http://schemas.microsoft.com/office/powerpoint/2010/main" val="883642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6</a:t>
            </a:fld>
            <a:endParaRPr lang="he-IL" dirty="0"/>
          </a:p>
        </p:txBody>
      </p:sp>
    </p:spTree>
    <p:extLst>
      <p:ext uri="{BB962C8B-B14F-4D97-AF65-F5344CB8AC3E}">
        <p14:creationId xmlns:p14="http://schemas.microsoft.com/office/powerpoint/2010/main" val="4024288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7</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8</a:t>
            </a:fld>
            <a:endParaRPr lang="he-IL" dirty="0"/>
          </a:p>
        </p:txBody>
      </p:sp>
    </p:spTree>
    <p:extLst>
      <p:ext uri="{BB962C8B-B14F-4D97-AF65-F5344CB8AC3E}">
        <p14:creationId xmlns:p14="http://schemas.microsoft.com/office/powerpoint/2010/main" val="1004838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185501-F2C7-41E5-AA90-83D3E5BDFCA7}" type="slidenum">
              <a:rPr lang="he-IL" smtClean="0"/>
              <a:pPr/>
              <a:t>9</a:t>
            </a:fld>
            <a:endParaRPr lang="he-IL" dirty="0"/>
          </a:p>
        </p:txBody>
      </p:sp>
    </p:spTree>
    <p:extLst>
      <p:ext uri="{BB962C8B-B14F-4D97-AF65-F5344CB8AC3E}">
        <p14:creationId xmlns:p14="http://schemas.microsoft.com/office/powerpoint/2010/main" val="10048387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3.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3.xml"/><Relationship Id="rId4" Type="http://schemas.openxmlformats.org/officeDocument/2006/relationships/image" Target="../media/image7.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8" name="Picture 4" descr="C:\Users\Michal2\01-WORKS\גרפיקה\אורי נוה\אלמנטים למצגת\I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25436" t="42461" b="44238"/>
          <a:stretch>
            <a:fillRect/>
          </a:stretch>
        </p:blipFill>
        <p:spPr bwMode="auto">
          <a:xfrm>
            <a:off x="146943" y="6480000"/>
            <a:ext cx="1837576" cy="347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158569"/>
            <a:ext cx="8892000" cy="946512"/>
          </a:xfrm>
          <a:prstGeom prst="rect">
            <a:avLst/>
          </a:prstGeom>
        </p:spPr>
      </p:pic>
      <p:cxnSp>
        <p:nvCxnSpPr>
          <p:cNvPr id="10" name="Straight Connector 9"/>
          <p:cNvCxnSpPr/>
          <p:nvPr userDrawn="1"/>
        </p:nvCxnSpPr>
        <p:spPr bwMode="auto">
          <a:xfrm>
            <a:off x="1182648" y="158569"/>
            <a:ext cx="0" cy="8460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C:\Users\Michal2\01-WORKS\גרפיקה\אורי נוה\אלמנטים למצגת\LOGO.gif"/>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b="16029"/>
          <a:stretch>
            <a:fillRect/>
          </a:stretch>
        </p:blipFill>
        <p:spPr bwMode="auto">
          <a:xfrm>
            <a:off x="242589" y="468679"/>
            <a:ext cx="720000" cy="287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16"/>
          <p:cNvSpPr>
            <a:spLocks noGrp="1"/>
          </p:cNvSpPr>
          <p:nvPr>
            <p:ph type="body" sz="quarter" idx="13"/>
          </p:nvPr>
        </p:nvSpPr>
        <p:spPr>
          <a:xfrm>
            <a:off x="1403350" y="1412776"/>
            <a:ext cx="6624638" cy="4464149"/>
          </a:xfrm>
          <a:prstGeom prst="rect">
            <a:avLst/>
          </a:prstGeom>
        </p:spPr>
        <p:txBody>
          <a:bodyPr>
            <a:normAutofit/>
          </a:bodyPr>
          <a:lstStyle>
            <a:lvl1pPr marL="0" indent="0" algn="l" rtl="0">
              <a:buNone/>
              <a:defRPr sz="2400">
                <a:solidFill>
                  <a:schemeClr val="accent4">
                    <a:lumMod val="85000"/>
                    <a:lumOff val="15000"/>
                  </a:schemeClr>
                </a:solidFill>
                <a:latin typeface="+mn-lt"/>
              </a:defRPr>
            </a:lvl1pPr>
            <a:lvl2pPr marL="457200" indent="0" algn="l" rtl="0">
              <a:buNone/>
              <a:defRPr sz="2800">
                <a:solidFill>
                  <a:schemeClr val="accent3">
                    <a:lumMod val="85000"/>
                    <a:lumOff val="15000"/>
                  </a:schemeClr>
                </a:solidFill>
                <a:latin typeface="+mn-lt"/>
              </a:defRPr>
            </a:lvl2pPr>
            <a:lvl3pPr marL="914400" indent="0" algn="l" rtl="0">
              <a:buNone/>
              <a:defRPr sz="2800">
                <a:solidFill>
                  <a:schemeClr val="accent3">
                    <a:lumMod val="85000"/>
                    <a:lumOff val="15000"/>
                  </a:schemeClr>
                </a:solidFill>
                <a:latin typeface="+mn-lt"/>
              </a:defRPr>
            </a:lvl3pPr>
            <a:lvl4pPr marL="1371600" indent="0" algn="l" rtl="0">
              <a:buNone/>
              <a:defRPr sz="2800">
                <a:solidFill>
                  <a:schemeClr val="accent3">
                    <a:lumMod val="85000"/>
                    <a:lumOff val="15000"/>
                  </a:schemeClr>
                </a:solidFill>
                <a:latin typeface="+mn-lt"/>
              </a:defRPr>
            </a:lvl4pPr>
            <a:lvl5pPr marL="1828800" indent="0" algn="l" rtl="0">
              <a:buNone/>
              <a:defRPr sz="2800">
                <a:solidFill>
                  <a:schemeClr val="accent3">
                    <a:lumMod val="85000"/>
                    <a:lumOff val="15000"/>
                  </a:schemeClr>
                </a:solidFill>
              </a:defRPr>
            </a:lvl5pPr>
          </a:lstStyle>
          <a:p>
            <a:pPr lvl="0"/>
            <a:r>
              <a:rPr lang="en-US" smtClean="0"/>
              <a:t>Click to edit Master text styles</a:t>
            </a:r>
          </a:p>
        </p:txBody>
      </p:sp>
      <p:sp>
        <p:nvSpPr>
          <p:cNvPr id="17" name="Slide Number Placeholder 16"/>
          <p:cNvSpPr>
            <a:spLocks noGrp="1"/>
          </p:cNvSpPr>
          <p:nvPr>
            <p:ph type="sldNum" sz="quarter" idx="15"/>
          </p:nvPr>
        </p:nvSpPr>
        <p:spPr>
          <a:xfrm>
            <a:off x="8532440" y="6467052"/>
            <a:ext cx="611560" cy="432048"/>
          </a:xfrm>
          <a:prstGeom prst="rect">
            <a:avLst/>
          </a:prstGeom>
        </p:spPr>
        <p:txBody>
          <a:bodyPr/>
          <a:lstStyle>
            <a:lvl1pPr>
              <a:defRPr sz="1200">
                <a:latin typeface="+mn-lt"/>
              </a:defRPr>
            </a:lvl1pPr>
          </a:lstStyle>
          <a:p>
            <a:pPr algn="l" rtl="0"/>
            <a:fld id="{8E77BD9A-B369-4F64-981B-92B42B8EAA38}" type="slidenum">
              <a:rPr lang="he-IL" smtClean="0"/>
              <a:pPr algn="l" rtl="0"/>
              <a:t>‹#›</a:t>
            </a:fld>
            <a:endParaRPr lang="he-IL" dirty="0"/>
          </a:p>
        </p:txBody>
      </p:sp>
      <p:sp>
        <p:nvSpPr>
          <p:cNvPr id="2" name="Title 1"/>
          <p:cNvSpPr>
            <a:spLocks noGrp="1"/>
          </p:cNvSpPr>
          <p:nvPr>
            <p:ph type="title"/>
          </p:nvPr>
        </p:nvSpPr>
        <p:spPr>
          <a:xfrm>
            <a:off x="1403648" y="274638"/>
            <a:ext cx="6624736" cy="729931"/>
          </a:xfrm>
          <a:prstGeom prst="rect">
            <a:avLst/>
          </a:prstGeom>
        </p:spPr>
        <p:txBody>
          <a:bodyPr/>
          <a:lstStyle>
            <a:lvl1pPr algn="l" rtl="0">
              <a:defRPr sz="3700">
                <a:solidFill>
                  <a:schemeClr val="bg1"/>
                </a:solidFill>
              </a:defRPr>
            </a:lvl1pPr>
          </a:lstStyle>
          <a:p>
            <a:r>
              <a:rPr lang="en-US" smtClean="0"/>
              <a:t>Click to edit Master title style</a:t>
            </a:r>
            <a:endParaRPr lang="he-IL" dirty="0"/>
          </a:p>
        </p:txBody>
      </p:sp>
    </p:spTree>
    <p:extLst>
      <p:ext uri="{BB962C8B-B14F-4D97-AF65-F5344CB8AC3E}">
        <p14:creationId xmlns:p14="http://schemas.microsoft.com/office/powerpoint/2010/main" val="706220325"/>
      </p:ext>
    </p:extLst>
  </p:cSld>
  <p:clrMapOvr>
    <a:masterClrMapping/>
  </p:clrMapOvr>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da-DK"/>
          </a:p>
        </p:txBody>
      </p:sp>
      <p:sp>
        <p:nvSpPr>
          <p:cNvPr id="3" name="Undertitel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da-DK"/>
          </a:p>
        </p:txBody>
      </p:sp>
      <p:sp>
        <p:nvSpPr>
          <p:cNvPr id="4" name="Pladsholder til dato 3"/>
          <p:cNvSpPr>
            <a:spLocks noGrp="1"/>
          </p:cNvSpPr>
          <p:nvPr>
            <p:ph type="dt" sz="half" idx="10"/>
          </p:nvPr>
        </p:nvSpPr>
        <p:spPr>
          <a:xfrm>
            <a:off x="457200" y="6356350"/>
            <a:ext cx="2133600" cy="365125"/>
          </a:xfrm>
          <a:prstGeom prst="rect">
            <a:avLst/>
          </a:prstGeom>
        </p:spPr>
        <p:txBody>
          <a:bodyPr/>
          <a:lstStyle>
            <a:lvl1pPr>
              <a:defRPr/>
            </a:lvl1pPr>
          </a:lstStyle>
          <a:p>
            <a:fld id="{DE48ACAB-0C07-47CF-91EB-95A88B89F51D}" type="datetime1">
              <a:rPr lang="da-DK"/>
              <a:pPr/>
              <a:t>03-08-2014</a:t>
            </a:fld>
            <a:endParaRPr lang="da-DK"/>
          </a:p>
        </p:txBody>
      </p:sp>
      <p:sp>
        <p:nvSpPr>
          <p:cNvPr id="5" name="Pladsholder til sidefod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a:lstStyle>
            <a:lvl1pPr>
              <a:defRPr/>
            </a:lvl1pPr>
          </a:lstStyle>
          <a:p>
            <a:fld id="{F9CC6561-8699-4AC2-A226-6F695D97272E}" type="slidenum">
              <a:rPr lang="da-DK"/>
              <a:pPr/>
              <a:t>‹#›</a:t>
            </a:fld>
            <a:endParaRPr lang="da-DK"/>
          </a:p>
        </p:txBody>
      </p:sp>
    </p:spTree>
    <p:extLst>
      <p:ext uri="{BB962C8B-B14F-4D97-AF65-F5344CB8AC3E}">
        <p14:creationId xmlns:p14="http://schemas.microsoft.com/office/powerpoint/2010/main" val="692001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ex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8" name="Picture 4" descr="C:\Users\Michal2\01-WORKS\גרפיקה\אורי נוה\אלמנטים למצגת\I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25436" t="42461" b="44238"/>
          <a:stretch>
            <a:fillRect/>
          </a:stretch>
        </p:blipFill>
        <p:spPr bwMode="auto">
          <a:xfrm>
            <a:off x="146943" y="6480000"/>
            <a:ext cx="1837576" cy="347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158569"/>
            <a:ext cx="8892000" cy="946512"/>
          </a:xfrm>
          <a:prstGeom prst="rect">
            <a:avLst/>
          </a:prstGeom>
        </p:spPr>
      </p:pic>
      <p:cxnSp>
        <p:nvCxnSpPr>
          <p:cNvPr id="10" name="Straight Connector 9"/>
          <p:cNvCxnSpPr/>
          <p:nvPr userDrawn="1"/>
        </p:nvCxnSpPr>
        <p:spPr bwMode="auto">
          <a:xfrm>
            <a:off x="1182648" y="158569"/>
            <a:ext cx="0" cy="846000"/>
          </a:xfrm>
          <a:prstGeom prst="line">
            <a:avLst/>
          </a:prstGeom>
          <a:ln w="9525">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C:\Users\Michal2\01-WORKS\גרפיקה\אורי נוה\אלמנטים למצגת\LOGO.gif"/>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b="16029"/>
          <a:stretch>
            <a:fillRect/>
          </a:stretch>
        </p:blipFill>
        <p:spPr bwMode="auto">
          <a:xfrm>
            <a:off x="242589" y="468679"/>
            <a:ext cx="720000" cy="2875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16"/>
          <p:cNvSpPr>
            <a:spLocks noGrp="1"/>
          </p:cNvSpPr>
          <p:nvPr>
            <p:ph type="body" sz="quarter" idx="13"/>
          </p:nvPr>
        </p:nvSpPr>
        <p:spPr>
          <a:xfrm>
            <a:off x="1403350" y="1412776"/>
            <a:ext cx="6624638" cy="4464149"/>
          </a:xfrm>
          <a:prstGeom prst="rect">
            <a:avLst/>
          </a:prstGeom>
        </p:spPr>
        <p:txBody>
          <a:bodyPr>
            <a:normAutofit/>
          </a:bodyPr>
          <a:lstStyle>
            <a:lvl1pPr marL="0" indent="0" algn="l" rtl="0">
              <a:buNone/>
              <a:defRPr sz="2400">
                <a:solidFill>
                  <a:schemeClr val="accent4">
                    <a:lumMod val="85000"/>
                    <a:lumOff val="15000"/>
                  </a:schemeClr>
                </a:solidFill>
                <a:latin typeface="+mn-lt"/>
              </a:defRPr>
            </a:lvl1pPr>
            <a:lvl2pPr marL="457200" indent="0" algn="l" rtl="0">
              <a:buNone/>
              <a:defRPr sz="2800">
                <a:solidFill>
                  <a:schemeClr val="accent3">
                    <a:lumMod val="85000"/>
                    <a:lumOff val="15000"/>
                  </a:schemeClr>
                </a:solidFill>
                <a:latin typeface="+mn-lt"/>
              </a:defRPr>
            </a:lvl2pPr>
            <a:lvl3pPr marL="914400" indent="0" algn="l" rtl="0">
              <a:buNone/>
              <a:defRPr sz="2800">
                <a:solidFill>
                  <a:schemeClr val="accent3">
                    <a:lumMod val="85000"/>
                    <a:lumOff val="15000"/>
                  </a:schemeClr>
                </a:solidFill>
                <a:latin typeface="+mn-lt"/>
              </a:defRPr>
            </a:lvl3pPr>
            <a:lvl4pPr marL="1371600" indent="0" algn="l" rtl="0">
              <a:buNone/>
              <a:defRPr sz="2800">
                <a:solidFill>
                  <a:schemeClr val="accent3">
                    <a:lumMod val="85000"/>
                    <a:lumOff val="15000"/>
                  </a:schemeClr>
                </a:solidFill>
                <a:latin typeface="+mn-lt"/>
              </a:defRPr>
            </a:lvl4pPr>
            <a:lvl5pPr marL="1828800" indent="0" algn="l" rtl="0">
              <a:buNone/>
              <a:defRPr sz="2800">
                <a:solidFill>
                  <a:schemeClr val="accent3">
                    <a:lumMod val="85000"/>
                    <a:lumOff val="15000"/>
                  </a:schemeClr>
                </a:solidFill>
              </a:defRPr>
            </a:lvl5pPr>
          </a:lstStyle>
          <a:p>
            <a:pPr lvl="0"/>
            <a:r>
              <a:rPr lang="en-US" smtClean="0"/>
              <a:t>Click to edit Master text styles</a:t>
            </a:r>
          </a:p>
        </p:txBody>
      </p:sp>
      <p:sp>
        <p:nvSpPr>
          <p:cNvPr id="17" name="Slide Number Placeholder 16"/>
          <p:cNvSpPr>
            <a:spLocks noGrp="1"/>
          </p:cNvSpPr>
          <p:nvPr>
            <p:ph type="sldNum" sz="quarter" idx="15"/>
          </p:nvPr>
        </p:nvSpPr>
        <p:spPr>
          <a:xfrm>
            <a:off x="8532440" y="6467052"/>
            <a:ext cx="611560" cy="432048"/>
          </a:xfrm>
          <a:prstGeom prst="rect">
            <a:avLst/>
          </a:prstGeom>
        </p:spPr>
        <p:txBody>
          <a:bodyPr/>
          <a:lstStyle>
            <a:lvl1pPr>
              <a:defRPr sz="1200">
                <a:latin typeface="+mn-lt"/>
              </a:defRPr>
            </a:lvl1pPr>
          </a:lstStyle>
          <a:p>
            <a:pPr algn="l" rtl="0"/>
            <a:fld id="{8E77BD9A-B369-4F64-981B-92B42B8EAA38}" type="slidenum">
              <a:rPr lang="he-IL" smtClean="0"/>
              <a:pPr algn="l" rtl="0"/>
              <a:t>‹#›</a:t>
            </a:fld>
            <a:endParaRPr lang="he-IL" dirty="0"/>
          </a:p>
        </p:txBody>
      </p:sp>
      <p:sp>
        <p:nvSpPr>
          <p:cNvPr id="2" name="Title 1"/>
          <p:cNvSpPr>
            <a:spLocks noGrp="1"/>
          </p:cNvSpPr>
          <p:nvPr>
            <p:ph type="title"/>
          </p:nvPr>
        </p:nvSpPr>
        <p:spPr>
          <a:xfrm>
            <a:off x="1403648" y="274638"/>
            <a:ext cx="6624736" cy="729931"/>
          </a:xfrm>
          <a:prstGeom prst="rect">
            <a:avLst/>
          </a:prstGeom>
        </p:spPr>
        <p:txBody>
          <a:bodyPr/>
          <a:lstStyle>
            <a:lvl1pPr algn="l" rtl="0">
              <a:defRPr sz="3700">
                <a:solidFill>
                  <a:schemeClr val="bg1"/>
                </a:solidFill>
              </a:defRPr>
            </a:lvl1pPr>
          </a:lstStyle>
          <a:p>
            <a:r>
              <a:rPr lang="en-US" smtClean="0"/>
              <a:t>Click to edit Master title style</a:t>
            </a:r>
            <a:endParaRPr lang="he-IL" dirty="0"/>
          </a:p>
        </p:txBody>
      </p:sp>
    </p:spTree>
    <p:extLst>
      <p:ext uri="{BB962C8B-B14F-4D97-AF65-F5344CB8AC3E}">
        <p14:creationId xmlns:p14="http://schemas.microsoft.com/office/powerpoint/2010/main" val="2179533843"/>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פריסה מותאמת אישית">
    <p:spTree>
      <p:nvGrpSpPr>
        <p:cNvPr id="1" name=""/>
        <p:cNvGrpSpPr/>
        <p:nvPr/>
      </p:nvGrpSpPr>
      <p:grpSpPr>
        <a:xfrm>
          <a:off x="0" y="0"/>
          <a:ext cx="0" cy="0"/>
          <a:chOff x="0" y="0"/>
          <a:chExt cx="0" cy="0"/>
        </a:xfrm>
      </p:grpSpPr>
      <p:sp>
        <p:nvSpPr>
          <p:cNvPr id="3" name="כותרת 2"/>
          <p:cNvSpPr>
            <a:spLocks noGrp="1"/>
          </p:cNvSpPr>
          <p:nvPr>
            <p:ph type="title"/>
          </p:nvPr>
        </p:nvSpPr>
        <p:spPr>
          <a:xfrm>
            <a:off x="457200" y="274638"/>
            <a:ext cx="8229600" cy="1143000"/>
          </a:xfrm>
          <a:prstGeom prst="rect">
            <a:avLst/>
          </a:prstGeom>
        </p:spPr>
        <p:txBody>
          <a:bodyPr/>
          <a:lstStyle/>
          <a:p>
            <a:r>
              <a:rPr lang="he-IL" smtClean="0"/>
              <a:t>לחץ כדי לערוך סגנון כותרת של תבנית בסיס</a:t>
            </a:r>
            <a:endParaRPr lang="he-IL"/>
          </a:p>
        </p:txBody>
      </p:sp>
    </p:spTree>
    <p:extLst>
      <p:ext uri="{BB962C8B-B14F-4D97-AF65-F5344CB8AC3E}">
        <p14:creationId xmlns:p14="http://schemas.microsoft.com/office/powerpoint/2010/main" val="42152057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391518" y="6460623"/>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141358" y="6460623"/>
            <a:ext cx="2133600" cy="365125"/>
          </a:xfrm>
          <a:prstGeom prst="rect">
            <a:avLst/>
          </a:prstGeom>
        </p:spPr>
        <p:txBody>
          <a:bodyPr/>
          <a:lstStyle/>
          <a:p>
            <a:fld id="{D9D2B764-DBE3-8C49-8457-DBFC01942BD3}" type="slidenum">
              <a:rPr lang="en-US" smtClean="0"/>
              <a:pPr/>
              <a:t>‹#›</a:t>
            </a:fld>
            <a:endParaRPr lang="en-US" dirty="0"/>
          </a:p>
        </p:txBody>
      </p:sp>
      <p:sp>
        <p:nvSpPr>
          <p:cNvPr id="7" name="Content Placeholder 2"/>
          <p:cNvSpPr>
            <a:spLocks noGrp="1"/>
          </p:cNvSpPr>
          <p:nvPr>
            <p:ph sz="half" idx="1"/>
          </p:nvPr>
        </p:nvSpPr>
        <p:spPr>
          <a:xfrm>
            <a:off x="457200" y="1600200"/>
            <a:ext cx="7684158"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Text Placeholder 7"/>
          <p:cNvSpPr>
            <a:spLocks noGrp="1"/>
          </p:cNvSpPr>
          <p:nvPr>
            <p:ph type="body" sz="quarter" idx="13" hasCustomPrompt="1"/>
          </p:nvPr>
        </p:nvSpPr>
        <p:spPr>
          <a:xfrm>
            <a:off x="312823" y="144630"/>
            <a:ext cx="4756888" cy="368300"/>
          </a:xfrm>
          <a:prstGeom prst="rect">
            <a:avLst/>
          </a:prstGeom>
        </p:spPr>
        <p:txBody>
          <a:bodyPr/>
          <a:lstStyle>
            <a:lvl1pPr algn="l">
              <a:buFontTx/>
              <a:buNone/>
              <a:defRPr sz="2200" b="1">
                <a:solidFill>
                  <a:schemeClr val="bg1"/>
                </a:solidFill>
              </a:defRPr>
            </a:lvl1pPr>
          </a:lstStyle>
          <a:p>
            <a:pPr lvl="0"/>
            <a:r>
              <a:rPr lang="en-US" dirty="0" smtClean="0"/>
              <a:t>Click to Edit Master Text Title</a:t>
            </a:r>
          </a:p>
        </p:txBody>
      </p:sp>
      <p:sp>
        <p:nvSpPr>
          <p:cNvPr id="10" name="Date Placeholder 4"/>
          <p:cNvSpPr>
            <a:spLocks noGrp="1"/>
          </p:cNvSpPr>
          <p:nvPr>
            <p:ph type="dt" sz="half" idx="10"/>
          </p:nvPr>
        </p:nvSpPr>
        <p:spPr>
          <a:xfrm>
            <a:off x="457200" y="6356350"/>
            <a:ext cx="2133600" cy="365125"/>
          </a:xfrm>
          <a:prstGeom prst="rect">
            <a:avLst/>
          </a:prstGeom>
        </p:spPr>
        <p:txBody>
          <a:bodyPr/>
          <a:lstStyle>
            <a:lvl1pPr>
              <a:defRPr/>
            </a:lvl1pPr>
          </a:lstStyle>
          <a:p>
            <a:r>
              <a:rPr lang="en-US" dirty="0" smtClean="0"/>
              <a:t>Date</a:t>
            </a:r>
            <a:endParaRPr lang="en-US" dirty="0"/>
          </a:p>
        </p:txBody>
      </p:sp>
    </p:spTree>
    <p:extLst>
      <p:ext uri="{BB962C8B-B14F-4D97-AF65-F5344CB8AC3E}">
        <p14:creationId xmlns:p14="http://schemas.microsoft.com/office/powerpoint/2010/main" val="4078152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r>
              <a:rPr lang="en-US" dirty="0" smtClean="0"/>
              <a:t>Date</a:t>
            </a:r>
            <a:endParaRPr lang="en-US" dirty="0"/>
          </a:p>
        </p:txBody>
      </p:sp>
      <p:sp>
        <p:nvSpPr>
          <p:cNvPr id="10" name="Footer Placeholder 4"/>
          <p:cNvSpPr>
            <a:spLocks noGrp="1"/>
          </p:cNvSpPr>
          <p:nvPr>
            <p:ph type="ftr" sz="quarter" idx="11"/>
          </p:nvPr>
        </p:nvSpPr>
        <p:spPr>
          <a:xfrm>
            <a:off x="4391518" y="6460623"/>
            <a:ext cx="2895600" cy="365125"/>
          </a:xfrm>
          <a:prstGeom prst="rect">
            <a:avLst/>
          </a:prstGeom>
        </p:spPr>
        <p:txBody>
          <a:bodyPr/>
          <a:lstStyle/>
          <a:p>
            <a:endParaRPr lang="en-US" dirty="0"/>
          </a:p>
        </p:txBody>
      </p:sp>
      <p:sp>
        <p:nvSpPr>
          <p:cNvPr id="11" name="Slide Number Placeholder 5"/>
          <p:cNvSpPr>
            <a:spLocks noGrp="1"/>
          </p:cNvSpPr>
          <p:nvPr>
            <p:ph type="sldNum" sz="quarter" idx="12"/>
          </p:nvPr>
        </p:nvSpPr>
        <p:spPr>
          <a:xfrm>
            <a:off x="8141358" y="6460623"/>
            <a:ext cx="2133600" cy="365125"/>
          </a:xfrm>
          <a:prstGeom prst="rect">
            <a:avLst/>
          </a:prstGeom>
        </p:spPr>
        <p:txBody>
          <a:bodyPr/>
          <a:lstStyle/>
          <a:p>
            <a:fld id="{D9D2B764-DBE3-8C49-8457-DBFC01942BD3}" type="slidenum">
              <a:rPr lang="en-US" smtClean="0"/>
              <a:pPr/>
              <a:t>‹#›</a:t>
            </a:fld>
            <a:endParaRPr lang="en-US" dirty="0"/>
          </a:p>
        </p:txBody>
      </p:sp>
      <p:sp>
        <p:nvSpPr>
          <p:cNvPr id="7" name="Text Placeholder 7"/>
          <p:cNvSpPr>
            <a:spLocks noGrp="1"/>
          </p:cNvSpPr>
          <p:nvPr>
            <p:ph type="body" sz="quarter" idx="13" hasCustomPrompt="1"/>
          </p:nvPr>
        </p:nvSpPr>
        <p:spPr>
          <a:xfrm>
            <a:off x="312823" y="144630"/>
            <a:ext cx="4756888" cy="368300"/>
          </a:xfrm>
          <a:prstGeom prst="rect">
            <a:avLst/>
          </a:prstGeom>
        </p:spPr>
        <p:txBody>
          <a:bodyPr/>
          <a:lstStyle>
            <a:lvl1pPr algn="l">
              <a:buFontTx/>
              <a:buNone/>
              <a:defRPr sz="2200" b="1">
                <a:solidFill>
                  <a:schemeClr val="bg1"/>
                </a:solidFill>
              </a:defRPr>
            </a:lvl1pPr>
          </a:lstStyle>
          <a:p>
            <a:pPr lvl="0"/>
            <a:r>
              <a:rPr lang="en-US" dirty="0" smtClean="0"/>
              <a:t>Click to Edit Master Text Title</a:t>
            </a:r>
          </a:p>
        </p:txBody>
      </p:sp>
    </p:spTree>
    <p:extLst>
      <p:ext uri="{BB962C8B-B14F-4D97-AF65-F5344CB8AC3E}">
        <p14:creationId xmlns:p14="http://schemas.microsoft.com/office/powerpoint/2010/main" val="1464475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a:defRPr/>
            </a:lvl1pPr>
          </a:lstStyle>
          <a:p>
            <a:r>
              <a:rPr lang="en-US" dirty="0" smtClean="0"/>
              <a:t>Date</a:t>
            </a:r>
            <a:endParaRPr lang="en-US" dirty="0"/>
          </a:p>
        </p:txBody>
      </p:sp>
      <p:sp>
        <p:nvSpPr>
          <p:cNvPr id="8" name="Slide Number Placeholder 5"/>
          <p:cNvSpPr>
            <a:spLocks noGrp="1"/>
          </p:cNvSpPr>
          <p:nvPr>
            <p:ph type="sldNum" sz="quarter" idx="12"/>
          </p:nvPr>
        </p:nvSpPr>
        <p:spPr>
          <a:xfrm>
            <a:off x="8141358" y="6460623"/>
            <a:ext cx="2133600" cy="365125"/>
          </a:xfrm>
          <a:prstGeom prst="rect">
            <a:avLst/>
          </a:prstGeom>
        </p:spPr>
        <p:txBody>
          <a:bodyPr/>
          <a:lstStyle/>
          <a:p>
            <a:fld id="{D9D2B764-DBE3-8C49-8457-DBFC01942BD3}" type="slidenum">
              <a:rPr lang="en-US" smtClean="0"/>
              <a:pPr/>
              <a:t>‹#›</a:t>
            </a:fld>
            <a:endParaRPr lang="en-US" dirty="0"/>
          </a:p>
        </p:txBody>
      </p:sp>
      <p:sp>
        <p:nvSpPr>
          <p:cNvPr id="10" name="Footer Placeholder 4"/>
          <p:cNvSpPr>
            <a:spLocks noGrp="1"/>
          </p:cNvSpPr>
          <p:nvPr>
            <p:ph type="ftr" sz="quarter" idx="11"/>
          </p:nvPr>
        </p:nvSpPr>
        <p:spPr>
          <a:xfrm>
            <a:off x="4391518" y="6460623"/>
            <a:ext cx="2895600" cy="365125"/>
          </a:xfrm>
          <a:prstGeom prst="rect">
            <a:avLst/>
          </a:prstGeom>
        </p:spPr>
        <p:txBody>
          <a:bodyPr/>
          <a:lstStyle/>
          <a:p>
            <a:endParaRPr lang="en-US" dirty="0"/>
          </a:p>
        </p:txBody>
      </p:sp>
      <p:sp>
        <p:nvSpPr>
          <p:cNvPr id="9" name="Text Placeholder 7"/>
          <p:cNvSpPr>
            <a:spLocks noGrp="1"/>
          </p:cNvSpPr>
          <p:nvPr>
            <p:ph type="body" sz="quarter" idx="13" hasCustomPrompt="1"/>
          </p:nvPr>
        </p:nvSpPr>
        <p:spPr>
          <a:xfrm>
            <a:off x="312823" y="144630"/>
            <a:ext cx="4756888" cy="368300"/>
          </a:xfrm>
          <a:prstGeom prst="rect">
            <a:avLst/>
          </a:prstGeom>
        </p:spPr>
        <p:txBody>
          <a:bodyPr/>
          <a:lstStyle>
            <a:lvl1pPr algn="l">
              <a:buFontTx/>
              <a:buNone/>
              <a:defRPr sz="2200" b="1">
                <a:solidFill>
                  <a:schemeClr val="bg1"/>
                </a:solidFill>
              </a:defRPr>
            </a:lvl1pPr>
          </a:lstStyle>
          <a:p>
            <a:pPr lvl="0"/>
            <a:r>
              <a:rPr lang="en-US" dirty="0" smtClean="0"/>
              <a:t>Click to Edit Master Text Title</a:t>
            </a:r>
          </a:p>
        </p:txBody>
      </p:sp>
    </p:spTree>
    <p:extLst>
      <p:ext uri="{BB962C8B-B14F-4D97-AF65-F5344CB8AC3E}">
        <p14:creationId xmlns:p14="http://schemas.microsoft.com/office/powerpoint/2010/main" val="3647213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0" y="0"/>
            <a:ext cx="9144000" cy="990600"/>
          </a:xfrm>
        </p:spPr>
        <p:txBody>
          <a:bodyPr/>
          <a:lstStyle>
            <a:lvl1pPr>
              <a:defRPr>
                <a:latin typeface="Calibri" pitchFamily="34" charset="0"/>
              </a:defRPr>
            </a:lvl1pPr>
          </a:lstStyle>
          <a:p>
            <a:r>
              <a:rPr lang="he-IL" dirty="0" smtClean="0"/>
              <a:t>לחץ כדי לערוך סגנון כותרת של תבנית בסיס</a:t>
            </a:r>
            <a:endParaRPr lang="he-IL" dirty="0"/>
          </a:p>
        </p:txBody>
      </p:sp>
    </p:spTree>
    <p:extLst>
      <p:ext uri="{BB962C8B-B14F-4D97-AF65-F5344CB8AC3E}">
        <p14:creationId xmlns:p14="http://schemas.microsoft.com/office/powerpoint/2010/main" val="207746772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פריסה מותאמת אישית">
    <p:spTree>
      <p:nvGrpSpPr>
        <p:cNvPr id="1" name=""/>
        <p:cNvGrpSpPr/>
        <p:nvPr/>
      </p:nvGrpSpPr>
      <p:grpSpPr>
        <a:xfrm>
          <a:off x="0" y="0"/>
          <a:ext cx="0" cy="0"/>
          <a:chOff x="0" y="0"/>
          <a:chExt cx="0" cy="0"/>
        </a:xfrm>
      </p:grpSpPr>
      <p:sp>
        <p:nvSpPr>
          <p:cNvPr id="3" name="כותרת 2"/>
          <p:cNvSpPr>
            <a:spLocks noGrp="1"/>
          </p:cNvSpPr>
          <p:nvPr>
            <p:ph type="title"/>
          </p:nvPr>
        </p:nvSpPr>
        <p:spPr/>
        <p:txBody>
          <a:bodyPr/>
          <a:lstStyle/>
          <a:p>
            <a:r>
              <a:rPr lang="he-IL" smtClean="0"/>
              <a:t>לחץ כדי לערוך סגנון כותרת של תבנית בסיס</a:t>
            </a:r>
            <a:endParaRPr lang="he-IL"/>
          </a:p>
        </p:txBody>
      </p:sp>
    </p:spTree>
    <p:extLst>
      <p:ext uri="{BB962C8B-B14F-4D97-AF65-F5344CB8AC3E}">
        <p14:creationId xmlns:p14="http://schemas.microsoft.com/office/powerpoint/2010/main" val="367753114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7" descr="C:\Users\Michal2\01-WORKS\גרפיקה\אורי נוה\אלמנטים למצגת\Opening Slide Background.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801" y="-833"/>
            <a:ext cx="9143999" cy="685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descr="C:\Users\Michal2\01-WORKS\גרפיקה\אורי נוה\אלמנטים למצגת\Text Bar.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41463"/>
          <a:stretch>
            <a:fillRect/>
          </a:stretch>
        </p:blipFill>
        <p:spPr bwMode="auto">
          <a:xfrm flipH="1">
            <a:off x="2305196" y="2590800"/>
            <a:ext cx="6761075" cy="1439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11" descr="C:\Users\Michal2\01-WORKS\גרפיקה\אורי נוה\אלמנטים למצגת\ICL Logo.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763024" y="565944"/>
            <a:ext cx="3078408" cy="1679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671416" y="4096666"/>
            <a:ext cx="7091584" cy="461913"/>
          </a:xfrm>
          <a:prstGeom prst="rect">
            <a:avLst/>
          </a:prstGeom>
        </p:spPr>
        <p:txBody>
          <a:bodyPr>
            <a:normAutofit/>
          </a:bodyPr>
          <a:lstStyle>
            <a:lvl1pPr algn="l" rtl="0">
              <a:defRPr sz="1800">
                <a:solidFill>
                  <a:srgbClr val="111847"/>
                </a:solidFill>
              </a:defRPr>
            </a:lvl1pPr>
          </a:lstStyle>
          <a:p>
            <a:r>
              <a:rPr lang="en-US" smtClean="0"/>
              <a:t>Click to edit Master title style</a:t>
            </a:r>
            <a:endParaRPr lang="he-IL" dirty="0"/>
          </a:p>
        </p:txBody>
      </p:sp>
      <p:sp>
        <p:nvSpPr>
          <p:cNvPr id="3" name="Subtitle 2"/>
          <p:cNvSpPr>
            <a:spLocks noGrp="1"/>
          </p:cNvSpPr>
          <p:nvPr>
            <p:ph type="subTitle" idx="1"/>
          </p:nvPr>
        </p:nvSpPr>
        <p:spPr>
          <a:xfrm>
            <a:off x="4471220" y="4653136"/>
            <a:ext cx="4291780" cy="432048"/>
          </a:xfrm>
          <a:prstGeom prst="rect">
            <a:avLst/>
          </a:prstGeom>
        </p:spPr>
        <p:txBody>
          <a:bodyPr>
            <a:normAutofit/>
          </a:bodyPr>
          <a:lstStyle>
            <a:lvl1pPr marL="0" indent="0" algn="l" rtl="0">
              <a:buNone/>
              <a:defRPr sz="1800">
                <a:solidFill>
                  <a:srgbClr val="111847"/>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e-IL" dirty="0"/>
          </a:p>
        </p:txBody>
      </p:sp>
      <p:sp>
        <p:nvSpPr>
          <p:cNvPr id="5" name="Text Placeholder 4"/>
          <p:cNvSpPr>
            <a:spLocks noGrp="1"/>
          </p:cNvSpPr>
          <p:nvPr>
            <p:ph type="body" sz="quarter" idx="10"/>
          </p:nvPr>
        </p:nvSpPr>
        <p:spPr>
          <a:xfrm>
            <a:off x="3124200" y="2590800"/>
            <a:ext cx="5891213" cy="1225550"/>
          </a:xfrm>
          <a:prstGeom prst="rect">
            <a:avLst/>
          </a:prstGeom>
        </p:spPr>
        <p:txBody>
          <a:bodyPr/>
          <a:lstStyle>
            <a:lvl1pPr marL="0" indent="0" algn="l" rtl="0">
              <a:buNone/>
              <a:defRPr>
                <a:solidFill>
                  <a:schemeClr val="bg1"/>
                </a:solidFill>
              </a:defRPr>
            </a:lvl1pPr>
          </a:lstStyle>
          <a:p>
            <a:pPr lvl="0"/>
            <a:r>
              <a:rPr lang="en-US" dirty="0" smtClean="0"/>
              <a:t>Click to edit Master text styles</a:t>
            </a:r>
          </a:p>
        </p:txBody>
      </p:sp>
    </p:spTree>
    <p:extLst>
      <p:ext uri="{BB962C8B-B14F-4D97-AF65-F5344CB8AC3E}">
        <p14:creationId xmlns:p14="http://schemas.microsoft.com/office/powerpoint/2010/main" val="372402628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pter ">
    <p:spTree>
      <p:nvGrpSpPr>
        <p:cNvPr id="1" name=""/>
        <p:cNvGrpSpPr/>
        <p:nvPr/>
      </p:nvGrpSpPr>
      <p:grpSpPr>
        <a:xfrm>
          <a:off x="0" y="0"/>
          <a:ext cx="0" cy="0"/>
          <a:chOff x="0" y="0"/>
          <a:chExt cx="0" cy="0"/>
        </a:xfrm>
      </p:grpSpPr>
      <p:pic>
        <p:nvPicPr>
          <p:cNvPr id="7" name="Picture 2" descr="C:\Users\Michal2\01-WORKS\גרפיקה\אורי נוה\אלמנטים למצגת\Chapter Slide.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 y="-1588"/>
            <a:ext cx="9146115"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hasCustomPrompt="1"/>
          </p:nvPr>
        </p:nvSpPr>
        <p:spPr>
          <a:xfrm>
            <a:off x="2915816" y="2564904"/>
            <a:ext cx="5544616" cy="1362075"/>
          </a:xfrm>
          <a:prstGeom prst="rect">
            <a:avLst/>
          </a:prstGeom>
        </p:spPr>
        <p:txBody>
          <a:bodyPr anchor="t">
            <a:noAutofit/>
          </a:bodyPr>
          <a:lstStyle>
            <a:lvl1pPr algn="l" rtl="0">
              <a:defRPr sz="4800" b="1" cap="none">
                <a:solidFill>
                  <a:schemeClr val="bg1"/>
                </a:solidFill>
              </a:defRPr>
            </a:lvl1pPr>
          </a:lstStyle>
          <a:p>
            <a:r>
              <a:rPr lang="en-US" dirty="0" smtClean="0"/>
              <a:t>Click to edit master title style</a:t>
            </a:r>
            <a:endParaRPr lang="he-IL" dirty="0"/>
          </a:p>
        </p:txBody>
      </p:sp>
    </p:spTree>
    <p:extLst>
      <p:ext uri="{BB962C8B-B14F-4D97-AF65-F5344CB8AC3E}">
        <p14:creationId xmlns:p14="http://schemas.microsoft.com/office/powerpoint/2010/main" val="3132807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theme" Target="../theme/theme3.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9367587"/>
      </p:ext>
    </p:extLst>
  </p:cSld>
  <p:clrMap bg1="lt1" tx1="dk1" bg2="lt2" tx2="dk2" accent1="accent1" accent2="accent2" accent3="accent3" accent4="accent4" accent5="accent5" accent6="accent6" hlink="hlink" folHlink="folHlink"/>
  <p:sldLayoutIdLst>
    <p:sldLayoutId id="2147483658" r:id="rId1"/>
    <p:sldLayoutId id="2147483666" r:id="rId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e-IL" dirty="0" smtClean="0"/>
              <a:t>Click to edit Master title style</a:t>
            </a:r>
            <a:endParaRPr lang="en-US" dirty="0"/>
          </a:p>
        </p:txBody>
      </p:sp>
      <p:sp>
        <p:nvSpPr>
          <p:cNvPr id="4" name="Slide Number Placeholder 5"/>
          <p:cNvSpPr>
            <a:spLocks noGrp="1"/>
          </p:cNvSpPr>
          <p:nvPr>
            <p:ph type="sldNum" sz="quarter" idx="4"/>
          </p:nvPr>
        </p:nvSpPr>
        <p:spPr>
          <a:xfrm>
            <a:off x="8141358" y="6460623"/>
            <a:ext cx="2133600" cy="365125"/>
          </a:xfrm>
          <a:prstGeom prst="rect">
            <a:avLst/>
          </a:prstGeom>
        </p:spPr>
        <p:txBody>
          <a:bodyPr/>
          <a:lstStyle/>
          <a:p>
            <a:fld id="{D9D2B764-DBE3-8C49-8457-DBFC01942BD3}" type="slidenum">
              <a:rPr lang="en-US" smtClean="0"/>
              <a:pPr/>
              <a:t>‹#›</a:t>
            </a:fld>
            <a:endParaRPr lang="en-US" dirty="0"/>
          </a:p>
        </p:txBody>
      </p:sp>
      <p:sp>
        <p:nvSpPr>
          <p:cNvPr id="6" name="Footer Placeholder 4"/>
          <p:cNvSpPr>
            <a:spLocks noGrp="1"/>
          </p:cNvSpPr>
          <p:nvPr>
            <p:ph type="ftr" sz="quarter" idx="3"/>
          </p:nvPr>
        </p:nvSpPr>
        <p:spPr>
          <a:xfrm>
            <a:off x="4391518" y="6460623"/>
            <a:ext cx="2895600" cy="365125"/>
          </a:xfrm>
          <a:prstGeom prst="rect">
            <a:avLst/>
          </a:prstGeom>
        </p:spPr>
        <p:txBody>
          <a:bodyPr/>
          <a:lstStyle/>
          <a:p>
            <a:endParaRPr lang="en-US" dirty="0"/>
          </a:p>
        </p:txBody>
      </p:sp>
      <p:pic>
        <p:nvPicPr>
          <p:cNvPr id="8" name="תמונה 3" descr="ICL branding slides-3.jpg"/>
          <p:cNvPicPr>
            <a:picLocks noChangeAspect="1"/>
          </p:cNvPicPr>
          <p:nvPr/>
        </p:nvPicPr>
        <p:blipFill>
          <a:blip r:embed="rId7" cstate="print"/>
          <a:stretch>
            <a:fillRect/>
          </a:stretch>
        </p:blipFill>
        <p:spPr>
          <a:xfrm>
            <a:off x="0" y="0"/>
            <a:ext cx="9144000" cy="6858000"/>
          </a:xfrm>
          <a:prstGeom prst="rect">
            <a:avLst/>
          </a:prstGeom>
        </p:spPr>
      </p:pic>
    </p:spTree>
    <p:extLst>
      <p:ext uri="{BB962C8B-B14F-4D97-AF65-F5344CB8AC3E}">
        <p14:creationId xmlns:p14="http://schemas.microsoft.com/office/powerpoint/2010/main" val="23471036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None/>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2302813"/>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Lst>
  <p:timing>
    <p:tnLst>
      <p:par>
        <p:cTn id="1" dur="indefinite" restart="never" nodeType="tmRoot"/>
      </p:par>
    </p:tnLst>
  </p:timing>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rtl="1"/>
            <a:r>
              <a:rPr lang="he-IL" b="1" dirty="0" smtClean="0">
                <a:cs typeface="+mn-cs"/>
              </a:rPr>
              <a:t>יו"ר כימיקלים לישראל, ניר גלעד </a:t>
            </a:r>
            <a:endParaRPr lang="he-IL" b="1" dirty="0">
              <a:cs typeface="+mn-cs"/>
            </a:endParaRPr>
          </a:p>
        </p:txBody>
      </p:sp>
      <p:sp>
        <p:nvSpPr>
          <p:cNvPr id="3" name="Subtitle 2"/>
          <p:cNvSpPr>
            <a:spLocks noGrp="1"/>
          </p:cNvSpPr>
          <p:nvPr>
            <p:ph type="subTitle" idx="1"/>
          </p:nvPr>
        </p:nvSpPr>
        <p:spPr/>
        <p:txBody>
          <a:bodyPr>
            <a:normAutofit/>
          </a:bodyPr>
          <a:lstStyle/>
          <a:p>
            <a:pPr algn="r" rtl="1"/>
            <a:r>
              <a:rPr lang="he-IL" sz="1600" b="1" dirty="0" smtClean="0"/>
              <a:t>4.8.14</a:t>
            </a:r>
            <a:endParaRPr lang="he-IL" sz="1600" b="1" dirty="0"/>
          </a:p>
        </p:txBody>
      </p:sp>
      <p:sp>
        <p:nvSpPr>
          <p:cNvPr id="4" name="Text Placeholder 3"/>
          <p:cNvSpPr>
            <a:spLocks noGrp="1"/>
          </p:cNvSpPr>
          <p:nvPr>
            <p:ph type="body" sz="quarter" idx="10"/>
          </p:nvPr>
        </p:nvSpPr>
        <p:spPr/>
        <p:txBody>
          <a:bodyPr/>
          <a:lstStyle/>
          <a:p>
            <a:pPr algn="r" rtl="1"/>
            <a:r>
              <a:rPr lang="he-IL" b="1" dirty="0" smtClean="0"/>
              <a:t>השפעות מאקרו-כלכליות</a:t>
            </a:r>
          </a:p>
          <a:p>
            <a:pPr algn="r" rtl="1"/>
            <a:r>
              <a:rPr lang="he-IL" b="1" dirty="0" smtClean="0"/>
              <a:t>וועדת </a:t>
            </a:r>
            <a:r>
              <a:rPr lang="he-IL" b="1" dirty="0" err="1" smtClean="0"/>
              <a:t>ששינסקי</a:t>
            </a:r>
            <a:r>
              <a:rPr lang="he-IL" b="1" dirty="0" smtClean="0"/>
              <a:t> 2 </a:t>
            </a:r>
            <a:endParaRPr lang="he-IL" b="1" dirty="0"/>
          </a:p>
        </p:txBody>
      </p:sp>
    </p:spTree>
    <p:extLst>
      <p:ext uri="{BB962C8B-B14F-4D97-AF65-F5344CB8AC3E}">
        <p14:creationId xmlns:p14="http://schemas.microsoft.com/office/powerpoint/2010/main" val="7977093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10</a:t>
            </a:fld>
            <a:endParaRPr lang="he-IL" dirty="0"/>
          </a:p>
        </p:txBody>
      </p:sp>
      <p:sp>
        <p:nvSpPr>
          <p:cNvPr id="20" name="TextBox 19"/>
          <p:cNvSpPr txBox="1"/>
          <p:nvPr/>
        </p:nvSpPr>
        <p:spPr>
          <a:xfrm>
            <a:off x="2571307" y="2343329"/>
            <a:ext cx="1828800" cy="1200329"/>
          </a:xfrm>
          <a:prstGeom prst="rect">
            <a:avLst/>
          </a:prstGeom>
          <a:solidFill>
            <a:schemeClr val="accent2"/>
          </a:solidFill>
        </p:spPr>
        <p:txBody>
          <a:bodyPr wrap="square" rtlCol="1">
            <a:spAutoFit/>
          </a:bodyPr>
          <a:lstStyle/>
          <a:p>
            <a:endParaRPr lang="he-IL" dirty="0" smtClean="0"/>
          </a:p>
          <a:p>
            <a:endParaRPr lang="he-IL" dirty="0"/>
          </a:p>
          <a:p>
            <a:endParaRPr lang="he-IL" dirty="0" smtClean="0"/>
          </a:p>
          <a:p>
            <a:endParaRPr lang="he-IL" dirty="0"/>
          </a:p>
        </p:txBody>
      </p:sp>
      <p:sp>
        <p:nvSpPr>
          <p:cNvPr id="6" name="Rectangle 5"/>
          <p:cNvSpPr/>
          <p:nvPr/>
        </p:nvSpPr>
        <p:spPr>
          <a:xfrm rot="440406">
            <a:off x="2212115" y="4620021"/>
            <a:ext cx="4572000" cy="304800"/>
          </a:xfrm>
          <a:prstGeom prst="rect">
            <a:avLst/>
          </a:prstGeom>
          <a:solidFill>
            <a:srgbClr val="92D05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1" dirty="0">
              <a:solidFill>
                <a:schemeClr val="tx1"/>
              </a:solidFill>
            </a:endParaRPr>
          </a:p>
        </p:txBody>
      </p:sp>
      <p:sp>
        <p:nvSpPr>
          <p:cNvPr id="7" name="Rounded Rectangle 6"/>
          <p:cNvSpPr/>
          <p:nvPr/>
        </p:nvSpPr>
        <p:spPr>
          <a:xfrm rot="487799">
            <a:off x="4549478" y="3857968"/>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החרגה מחוק עידוד השקעות</a:t>
            </a:r>
            <a:endParaRPr lang="he-IL" sz="2000" dirty="0"/>
          </a:p>
        </p:txBody>
      </p:sp>
      <p:sp>
        <p:nvSpPr>
          <p:cNvPr id="8" name="Isosceles Triangle 7"/>
          <p:cNvSpPr/>
          <p:nvPr/>
        </p:nvSpPr>
        <p:spPr>
          <a:xfrm>
            <a:off x="3918641" y="4953000"/>
            <a:ext cx="808074" cy="685800"/>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19" name="Straight Connector 18"/>
          <p:cNvCxnSpPr/>
          <p:nvPr/>
        </p:nvCxnSpPr>
        <p:spPr>
          <a:xfrm>
            <a:off x="7924800" y="1676400"/>
            <a:ext cx="0" cy="396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H="1">
            <a:off x="7848857" y="4980801"/>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7010400" y="4828401"/>
            <a:ext cx="762257" cy="276999"/>
          </a:xfrm>
          <a:prstGeom prst="rect">
            <a:avLst/>
          </a:prstGeom>
          <a:noFill/>
        </p:spPr>
        <p:txBody>
          <a:bodyPr wrap="square" rtlCol="1">
            <a:spAutoFit/>
          </a:bodyPr>
          <a:lstStyle/>
          <a:p>
            <a:r>
              <a:rPr lang="he-IL" sz="1200" dirty="0" smtClean="0"/>
              <a:t>2011</a:t>
            </a:r>
            <a:endParaRPr lang="he-IL" sz="1200" dirty="0"/>
          </a:p>
        </p:txBody>
      </p:sp>
      <p:sp>
        <p:nvSpPr>
          <p:cNvPr id="12" name="Title 3"/>
          <p:cNvSpPr>
            <a:spLocks noGrp="1"/>
          </p:cNvSpPr>
          <p:nvPr>
            <p:ph type="title"/>
          </p:nvPr>
        </p:nvSpPr>
        <p:spPr>
          <a:xfrm>
            <a:off x="1452464" y="228600"/>
            <a:ext cx="6624736" cy="729931"/>
          </a:xfrm>
        </p:spPr>
        <p:txBody>
          <a:bodyPr/>
          <a:lstStyle/>
          <a:p>
            <a:pPr algn="ctr" rtl="1"/>
            <a:r>
              <a:rPr lang="he-IL" sz="2400" dirty="0" smtClean="0">
                <a:cs typeface="+mn-cs"/>
              </a:rPr>
              <a:t>הכבדה משמעותית על יכולת הפעילות העסקית של </a:t>
            </a:r>
            <a:r>
              <a:rPr lang="he-IL" sz="2600" dirty="0" smtClean="0">
                <a:latin typeface="Microsoft Sans Serif" pitchFamily="34" charset="0"/>
                <a:cs typeface="Microsoft Sans Serif" pitchFamily="34" charset="0"/>
              </a:rPr>
              <a:t>כיל</a:t>
            </a:r>
            <a:r>
              <a:rPr lang="he-IL" sz="2400" dirty="0" smtClean="0">
                <a:cs typeface="+mn-cs"/>
              </a:rPr>
              <a:t> בישראל 2011 - 2014 </a:t>
            </a:r>
            <a:endParaRPr lang="he-IL" sz="2400" dirty="0">
              <a:cs typeface="+mn-cs"/>
            </a:endParaRPr>
          </a:p>
        </p:txBody>
      </p:sp>
    </p:spTree>
    <p:extLst>
      <p:ext uri="{BB962C8B-B14F-4D97-AF65-F5344CB8AC3E}">
        <p14:creationId xmlns:p14="http://schemas.microsoft.com/office/powerpoint/2010/main" val="22297406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11</a:t>
            </a:fld>
            <a:endParaRPr lang="he-IL" dirty="0"/>
          </a:p>
        </p:txBody>
      </p:sp>
      <p:sp>
        <p:nvSpPr>
          <p:cNvPr id="20" name="TextBox 19"/>
          <p:cNvSpPr txBox="1"/>
          <p:nvPr/>
        </p:nvSpPr>
        <p:spPr>
          <a:xfrm>
            <a:off x="2571307" y="2343329"/>
            <a:ext cx="1828800" cy="1200329"/>
          </a:xfrm>
          <a:prstGeom prst="rect">
            <a:avLst/>
          </a:prstGeom>
          <a:solidFill>
            <a:schemeClr val="accent2"/>
          </a:solidFill>
        </p:spPr>
        <p:txBody>
          <a:bodyPr wrap="square" rtlCol="1">
            <a:spAutoFit/>
          </a:bodyPr>
          <a:lstStyle/>
          <a:p>
            <a:endParaRPr lang="he-IL" dirty="0" smtClean="0"/>
          </a:p>
          <a:p>
            <a:endParaRPr lang="he-IL" dirty="0"/>
          </a:p>
          <a:p>
            <a:endParaRPr lang="he-IL" dirty="0" smtClean="0"/>
          </a:p>
          <a:p>
            <a:endParaRPr lang="he-IL" dirty="0"/>
          </a:p>
        </p:txBody>
      </p:sp>
      <p:sp>
        <p:nvSpPr>
          <p:cNvPr id="6" name="Rectangle 5"/>
          <p:cNvSpPr/>
          <p:nvPr/>
        </p:nvSpPr>
        <p:spPr>
          <a:xfrm rot="744020">
            <a:off x="2212115" y="4620021"/>
            <a:ext cx="4572000" cy="304800"/>
          </a:xfrm>
          <a:prstGeom prst="rect">
            <a:avLst/>
          </a:prstGeom>
          <a:solidFill>
            <a:srgbClr val="FF66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1" dirty="0">
              <a:solidFill>
                <a:schemeClr val="tx1"/>
              </a:solidFill>
            </a:endParaRPr>
          </a:p>
        </p:txBody>
      </p:sp>
      <p:sp>
        <p:nvSpPr>
          <p:cNvPr id="7" name="Rounded Rectangle 6"/>
          <p:cNvSpPr/>
          <p:nvPr/>
        </p:nvSpPr>
        <p:spPr>
          <a:xfrm rot="487799">
            <a:off x="4549478" y="3857968"/>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החרגה מחוק עידוד השקעות</a:t>
            </a:r>
            <a:endParaRPr lang="he-IL" sz="2000" dirty="0"/>
          </a:p>
        </p:txBody>
      </p:sp>
      <p:sp>
        <p:nvSpPr>
          <p:cNvPr id="8" name="Isosceles Triangle 7"/>
          <p:cNvSpPr/>
          <p:nvPr/>
        </p:nvSpPr>
        <p:spPr>
          <a:xfrm>
            <a:off x="3918641" y="4953000"/>
            <a:ext cx="808074" cy="685800"/>
          </a:xfrm>
          <a:prstGeom prst="triangle">
            <a:avLst/>
          </a:prstGeom>
          <a:solidFill>
            <a:srgbClr val="FF6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Rounded Rectangle 10"/>
          <p:cNvSpPr/>
          <p:nvPr/>
        </p:nvSpPr>
        <p:spPr>
          <a:xfrm rot="476119">
            <a:off x="4851769" y="3004852"/>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קציר המלח</a:t>
            </a:r>
            <a:endParaRPr lang="he-IL" sz="2000" dirty="0"/>
          </a:p>
        </p:txBody>
      </p:sp>
      <p:cxnSp>
        <p:nvCxnSpPr>
          <p:cNvPr id="21" name="Straight Connector 20"/>
          <p:cNvCxnSpPr/>
          <p:nvPr/>
        </p:nvCxnSpPr>
        <p:spPr>
          <a:xfrm>
            <a:off x="7924800" y="1676400"/>
            <a:ext cx="0" cy="396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7848857" y="4038600"/>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010400" y="3886200"/>
            <a:ext cx="762257" cy="276999"/>
          </a:xfrm>
          <a:prstGeom prst="rect">
            <a:avLst/>
          </a:prstGeom>
          <a:noFill/>
        </p:spPr>
        <p:txBody>
          <a:bodyPr wrap="square" rtlCol="1">
            <a:spAutoFit/>
          </a:bodyPr>
          <a:lstStyle/>
          <a:p>
            <a:r>
              <a:rPr lang="he-IL" sz="1200" dirty="0" smtClean="0"/>
              <a:t>2012</a:t>
            </a:r>
            <a:endParaRPr lang="he-IL" sz="1200" dirty="0"/>
          </a:p>
        </p:txBody>
      </p:sp>
      <p:cxnSp>
        <p:nvCxnSpPr>
          <p:cNvPr id="28" name="Straight Connector 27"/>
          <p:cNvCxnSpPr/>
          <p:nvPr/>
        </p:nvCxnSpPr>
        <p:spPr>
          <a:xfrm flipH="1">
            <a:off x="7848857" y="4980801"/>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010400" y="4828401"/>
            <a:ext cx="762257" cy="276999"/>
          </a:xfrm>
          <a:prstGeom prst="rect">
            <a:avLst/>
          </a:prstGeom>
          <a:noFill/>
        </p:spPr>
        <p:txBody>
          <a:bodyPr wrap="square" rtlCol="1">
            <a:spAutoFit/>
          </a:bodyPr>
          <a:lstStyle/>
          <a:p>
            <a:r>
              <a:rPr lang="he-IL" sz="1200" dirty="0" smtClean="0"/>
              <a:t>2011</a:t>
            </a:r>
            <a:endParaRPr lang="he-IL" sz="1200" dirty="0"/>
          </a:p>
        </p:txBody>
      </p:sp>
      <p:sp>
        <p:nvSpPr>
          <p:cNvPr id="15" name="Title 3"/>
          <p:cNvSpPr>
            <a:spLocks noGrp="1"/>
          </p:cNvSpPr>
          <p:nvPr>
            <p:ph type="title"/>
          </p:nvPr>
        </p:nvSpPr>
        <p:spPr>
          <a:xfrm>
            <a:off x="1452464" y="152400"/>
            <a:ext cx="6624736" cy="806131"/>
          </a:xfrm>
        </p:spPr>
        <p:txBody>
          <a:bodyPr/>
          <a:lstStyle/>
          <a:p>
            <a:pPr algn="ctr" rtl="1"/>
            <a:r>
              <a:rPr lang="he-IL" sz="2400" dirty="0" smtClean="0">
                <a:cs typeface="+mn-cs"/>
              </a:rPr>
              <a:t>הכבדה משמעותית על יכולת הפעילות העסקית של </a:t>
            </a:r>
            <a:r>
              <a:rPr lang="he-IL" sz="2600" dirty="0" smtClean="0">
                <a:latin typeface="Microsoft Sans Serif" pitchFamily="34" charset="0"/>
                <a:cs typeface="Microsoft Sans Serif" pitchFamily="34" charset="0"/>
              </a:rPr>
              <a:t>כיל</a:t>
            </a:r>
            <a:r>
              <a:rPr lang="he-IL" sz="2400" dirty="0" smtClean="0">
                <a:cs typeface="+mn-cs"/>
              </a:rPr>
              <a:t> בישראל 2011 - 2014 </a:t>
            </a:r>
            <a:endParaRPr lang="he-IL" sz="2400" dirty="0">
              <a:cs typeface="+mn-cs"/>
            </a:endParaRPr>
          </a:p>
        </p:txBody>
      </p:sp>
    </p:spTree>
    <p:extLst>
      <p:ext uri="{BB962C8B-B14F-4D97-AF65-F5344CB8AC3E}">
        <p14:creationId xmlns:p14="http://schemas.microsoft.com/office/powerpoint/2010/main" val="29226395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12</a:t>
            </a:fld>
            <a:endParaRPr lang="he-IL" dirty="0"/>
          </a:p>
        </p:txBody>
      </p:sp>
      <p:sp>
        <p:nvSpPr>
          <p:cNvPr id="20" name="TextBox 19"/>
          <p:cNvSpPr txBox="1"/>
          <p:nvPr/>
        </p:nvSpPr>
        <p:spPr>
          <a:xfrm>
            <a:off x="2571307" y="2343329"/>
            <a:ext cx="1828800" cy="1200329"/>
          </a:xfrm>
          <a:prstGeom prst="rect">
            <a:avLst/>
          </a:prstGeom>
          <a:solidFill>
            <a:schemeClr val="accent2"/>
          </a:solidFill>
        </p:spPr>
        <p:txBody>
          <a:bodyPr wrap="square" rtlCol="1">
            <a:spAutoFit/>
          </a:bodyPr>
          <a:lstStyle/>
          <a:p>
            <a:endParaRPr lang="he-IL" dirty="0" smtClean="0"/>
          </a:p>
          <a:p>
            <a:endParaRPr lang="he-IL" dirty="0"/>
          </a:p>
          <a:p>
            <a:endParaRPr lang="he-IL" dirty="0" smtClean="0"/>
          </a:p>
          <a:p>
            <a:endParaRPr lang="he-IL" dirty="0"/>
          </a:p>
        </p:txBody>
      </p:sp>
      <p:sp>
        <p:nvSpPr>
          <p:cNvPr id="6" name="Rectangle 5"/>
          <p:cNvSpPr/>
          <p:nvPr/>
        </p:nvSpPr>
        <p:spPr>
          <a:xfrm rot="966397">
            <a:off x="2212115" y="4620021"/>
            <a:ext cx="4572000" cy="304800"/>
          </a:xfrm>
          <a:prstGeom prst="rect">
            <a:avLst/>
          </a:prstGeom>
          <a:solidFill>
            <a:srgbClr val="CC33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1" dirty="0">
              <a:solidFill>
                <a:schemeClr val="tx1"/>
              </a:solidFill>
            </a:endParaRPr>
          </a:p>
        </p:txBody>
      </p:sp>
      <p:sp>
        <p:nvSpPr>
          <p:cNvPr id="7" name="Rounded Rectangle 6"/>
          <p:cNvSpPr/>
          <p:nvPr/>
        </p:nvSpPr>
        <p:spPr>
          <a:xfrm rot="487799">
            <a:off x="4549478" y="3857968"/>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החרגה מחוק עידוד השקעות</a:t>
            </a:r>
            <a:endParaRPr lang="he-IL" sz="2000" dirty="0"/>
          </a:p>
        </p:txBody>
      </p:sp>
      <p:sp>
        <p:nvSpPr>
          <p:cNvPr id="8" name="Isosceles Triangle 7"/>
          <p:cNvSpPr/>
          <p:nvPr/>
        </p:nvSpPr>
        <p:spPr>
          <a:xfrm>
            <a:off x="3918641" y="4953000"/>
            <a:ext cx="808074" cy="685800"/>
          </a:xfrm>
          <a:prstGeom prst="triangle">
            <a:avLst/>
          </a:prstGeom>
          <a:solidFill>
            <a:srgbClr val="CC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21" name="Straight Connector 20"/>
          <p:cNvCxnSpPr/>
          <p:nvPr/>
        </p:nvCxnSpPr>
        <p:spPr>
          <a:xfrm>
            <a:off x="7924800" y="1676400"/>
            <a:ext cx="0" cy="396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7848857" y="2923401"/>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7010400" y="2771001"/>
            <a:ext cx="762257" cy="276999"/>
          </a:xfrm>
          <a:prstGeom prst="rect">
            <a:avLst/>
          </a:prstGeom>
          <a:noFill/>
        </p:spPr>
        <p:txBody>
          <a:bodyPr wrap="square" rtlCol="1">
            <a:spAutoFit/>
          </a:bodyPr>
          <a:lstStyle/>
          <a:p>
            <a:r>
              <a:rPr lang="he-IL" sz="1200" dirty="0" smtClean="0"/>
              <a:t>2013</a:t>
            </a:r>
            <a:endParaRPr lang="he-IL" sz="1200" dirty="0"/>
          </a:p>
        </p:txBody>
      </p:sp>
      <p:cxnSp>
        <p:nvCxnSpPr>
          <p:cNvPr id="26" name="Straight Connector 25"/>
          <p:cNvCxnSpPr/>
          <p:nvPr/>
        </p:nvCxnSpPr>
        <p:spPr>
          <a:xfrm flipH="1">
            <a:off x="7848857" y="4038600"/>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7010400" y="3886200"/>
            <a:ext cx="762257" cy="276999"/>
          </a:xfrm>
          <a:prstGeom prst="rect">
            <a:avLst/>
          </a:prstGeom>
          <a:noFill/>
        </p:spPr>
        <p:txBody>
          <a:bodyPr wrap="square" rtlCol="1">
            <a:spAutoFit/>
          </a:bodyPr>
          <a:lstStyle/>
          <a:p>
            <a:r>
              <a:rPr lang="he-IL" sz="1200" dirty="0" smtClean="0"/>
              <a:t>2012</a:t>
            </a:r>
            <a:endParaRPr lang="he-IL" sz="1200" dirty="0"/>
          </a:p>
        </p:txBody>
      </p:sp>
      <p:cxnSp>
        <p:nvCxnSpPr>
          <p:cNvPr id="28" name="Straight Connector 27"/>
          <p:cNvCxnSpPr/>
          <p:nvPr/>
        </p:nvCxnSpPr>
        <p:spPr>
          <a:xfrm flipH="1">
            <a:off x="7848857" y="4980801"/>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010400" y="4828401"/>
            <a:ext cx="762257" cy="276999"/>
          </a:xfrm>
          <a:prstGeom prst="rect">
            <a:avLst/>
          </a:prstGeom>
          <a:noFill/>
        </p:spPr>
        <p:txBody>
          <a:bodyPr wrap="square" rtlCol="1">
            <a:spAutoFit/>
          </a:bodyPr>
          <a:lstStyle/>
          <a:p>
            <a:r>
              <a:rPr lang="he-IL" sz="1200" dirty="0" smtClean="0"/>
              <a:t>2011</a:t>
            </a:r>
            <a:endParaRPr lang="he-IL" sz="1200" dirty="0"/>
          </a:p>
        </p:txBody>
      </p:sp>
      <p:sp>
        <p:nvSpPr>
          <p:cNvPr id="18" name="Rounded Rectangle 17"/>
          <p:cNvSpPr/>
          <p:nvPr/>
        </p:nvSpPr>
        <p:spPr>
          <a:xfrm rot="476119">
            <a:off x="4851769" y="3004852"/>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קציר המלח</a:t>
            </a:r>
            <a:endParaRPr lang="he-IL" sz="2000" dirty="0"/>
          </a:p>
        </p:txBody>
      </p:sp>
      <p:sp>
        <p:nvSpPr>
          <p:cNvPr id="19" name="Rounded Rectangle 18"/>
          <p:cNvSpPr/>
          <p:nvPr/>
        </p:nvSpPr>
        <p:spPr>
          <a:xfrm rot="681332">
            <a:off x="5162509" y="2193400"/>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בוררות תמלוגים</a:t>
            </a:r>
            <a:endParaRPr lang="he-IL" sz="2000" dirty="0"/>
          </a:p>
        </p:txBody>
      </p:sp>
      <p:sp>
        <p:nvSpPr>
          <p:cNvPr id="23" name="Title 3"/>
          <p:cNvSpPr>
            <a:spLocks noGrp="1"/>
          </p:cNvSpPr>
          <p:nvPr>
            <p:ph type="title"/>
          </p:nvPr>
        </p:nvSpPr>
        <p:spPr>
          <a:xfrm>
            <a:off x="1452464" y="152400"/>
            <a:ext cx="6624736" cy="806131"/>
          </a:xfrm>
        </p:spPr>
        <p:txBody>
          <a:bodyPr/>
          <a:lstStyle/>
          <a:p>
            <a:pPr algn="ctr" rtl="1"/>
            <a:r>
              <a:rPr lang="he-IL" sz="2400" dirty="0" smtClean="0">
                <a:cs typeface="+mn-cs"/>
              </a:rPr>
              <a:t>הכבדה משמעותית על יכולת הפעילות העסקית של </a:t>
            </a:r>
            <a:r>
              <a:rPr lang="he-IL" sz="2600" dirty="0" smtClean="0">
                <a:latin typeface="Microsoft Sans Serif" pitchFamily="34" charset="0"/>
                <a:cs typeface="Microsoft Sans Serif" pitchFamily="34" charset="0"/>
              </a:rPr>
              <a:t>כיל</a:t>
            </a:r>
            <a:r>
              <a:rPr lang="he-IL" sz="2400" dirty="0" smtClean="0">
                <a:cs typeface="+mn-cs"/>
              </a:rPr>
              <a:t> בישראל 2011 - 2014 </a:t>
            </a:r>
            <a:endParaRPr lang="he-IL" sz="2400" dirty="0">
              <a:cs typeface="+mn-cs"/>
            </a:endParaRPr>
          </a:p>
        </p:txBody>
      </p:sp>
    </p:spTree>
    <p:extLst>
      <p:ext uri="{BB962C8B-B14F-4D97-AF65-F5344CB8AC3E}">
        <p14:creationId xmlns:p14="http://schemas.microsoft.com/office/powerpoint/2010/main" val="127343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13</a:t>
            </a:fld>
            <a:endParaRPr lang="he-IL" dirty="0"/>
          </a:p>
        </p:txBody>
      </p:sp>
      <p:sp>
        <p:nvSpPr>
          <p:cNvPr id="20" name="TextBox 19"/>
          <p:cNvSpPr txBox="1"/>
          <p:nvPr/>
        </p:nvSpPr>
        <p:spPr>
          <a:xfrm>
            <a:off x="2571307" y="2343329"/>
            <a:ext cx="1828800" cy="1200329"/>
          </a:xfrm>
          <a:prstGeom prst="rect">
            <a:avLst/>
          </a:prstGeom>
          <a:solidFill>
            <a:schemeClr val="accent2"/>
          </a:solidFill>
        </p:spPr>
        <p:txBody>
          <a:bodyPr wrap="square" rtlCol="1">
            <a:spAutoFit/>
          </a:bodyPr>
          <a:lstStyle/>
          <a:p>
            <a:endParaRPr lang="he-IL" dirty="0" smtClean="0"/>
          </a:p>
          <a:p>
            <a:endParaRPr lang="he-IL" dirty="0"/>
          </a:p>
          <a:p>
            <a:endParaRPr lang="he-IL" dirty="0" smtClean="0"/>
          </a:p>
          <a:p>
            <a:endParaRPr lang="he-IL" dirty="0"/>
          </a:p>
        </p:txBody>
      </p:sp>
      <p:sp>
        <p:nvSpPr>
          <p:cNvPr id="6" name="Rectangle 5"/>
          <p:cNvSpPr/>
          <p:nvPr/>
        </p:nvSpPr>
        <p:spPr>
          <a:xfrm rot="1378410">
            <a:off x="2212115" y="4620021"/>
            <a:ext cx="4572000" cy="304800"/>
          </a:xfrm>
          <a:prstGeom prst="rect">
            <a:avLst/>
          </a:prstGeom>
          <a:solidFill>
            <a:srgbClr val="FF00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1" dirty="0">
              <a:solidFill>
                <a:schemeClr val="tx1"/>
              </a:solidFill>
            </a:endParaRPr>
          </a:p>
        </p:txBody>
      </p:sp>
      <p:sp>
        <p:nvSpPr>
          <p:cNvPr id="7" name="Rounded Rectangle 6"/>
          <p:cNvSpPr/>
          <p:nvPr/>
        </p:nvSpPr>
        <p:spPr>
          <a:xfrm rot="487799">
            <a:off x="4549478" y="3857968"/>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החרגה מחוק עידוד השקעות</a:t>
            </a:r>
            <a:endParaRPr lang="he-IL" sz="2000" dirty="0"/>
          </a:p>
        </p:txBody>
      </p:sp>
      <p:sp>
        <p:nvSpPr>
          <p:cNvPr id="8" name="Isosceles Triangle 7"/>
          <p:cNvSpPr/>
          <p:nvPr/>
        </p:nvSpPr>
        <p:spPr>
          <a:xfrm>
            <a:off x="3918641" y="4953000"/>
            <a:ext cx="808074" cy="6858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Rounded Rectangle 23"/>
          <p:cNvSpPr/>
          <p:nvPr/>
        </p:nvSpPr>
        <p:spPr>
          <a:xfrm rot="681332">
            <a:off x="5162509" y="2193400"/>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בוררות תמלוגים</a:t>
            </a:r>
            <a:endParaRPr lang="he-IL" sz="2000" dirty="0"/>
          </a:p>
        </p:txBody>
      </p:sp>
      <p:sp>
        <p:nvSpPr>
          <p:cNvPr id="25" name="Rounded Rectangle 24"/>
          <p:cNvSpPr/>
          <p:nvPr/>
        </p:nvSpPr>
        <p:spPr>
          <a:xfrm rot="476119">
            <a:off x="4851769" y="3004852"/>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קציר המלח</a:t>
            </a:r>
            <a:endParaRPr lang="he-IL" sz="2000" dirty="0"/>
          </a:p>
        </p:txBody>
      </p:sp>
      <p:cxnSp>
        <p:nvCxnSpPr>
          <p:cNvPr id="27" name="Straight Connector 26"/>
          <p:cNvCxnSpPr/>
          <p:nvPr/>
        </p:nvCxnSpPr>
        <p:spPr>
          <a:xfrm>
            <a:off x="8153143" y="1676400"/>
            <a:ext cx="0" cy="396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8076943" y="1905000"/>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238486" y="1752600"/>
            <a:ext cx="762257" cy="276999"/>
          </a:xfrm>
          <a:prstGeom prst="rect">
            <a:avLst/>
          </a:prstGeom>
          <a:noFill/>
        </p:spPr>
        <p:txBody>
          <a:bodyPr wrap="square" rtlCol="1">
            <a:spAutoFit/>
          </a:bodyPr>
          <a:lstStyle/>
          <a:p>
            <a:r>
              <a:rPr lang="he-IL" sz="1200" dirty="0" smtClean="0"/>
              <a:t>2014</a:t>
            </a:r>
            <a:endParaRPr lang="he-IL" sz="1200" dirty="0"/>
          </a:p>
        </p:txBody>
      </p:sp>
      <p:cxnSp>
        <p:nvCxnSpPr>
          <p:cNvPr id="30" name="Straight Connector 29"/>
          <p:cNvCxnSpPr/>
          <p:nvPr/>
        </p:nvCxnSpPr>
        <p:spPr>
          <a:xfrm flipH="1">
            <a:off x="8077200" y="2923401"/>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7238743" y="2771001"/>
            <a:ext cx="762257" cy="276999"/>
          </a:xfrm>
          <a:prstGeom prst="rect">
            <a:avLst/>
          </a:prstGeom>
          <a:noFill/>
        </p:spPr>
        <p:txBody>
          <a:bodyPr wrap="square" rtlCol="1">
            <a:spAutoFit/>
          </a:bodyPr>
          <a:lstStyle/>
          <a:p>
            <a:r>
              <a:rPr lang="he-IL" sz="1200" dirty="0" smtClean="0"/>
              <a:t>2013</a:t>
            </a:r>
            <a:endParaRPr lang="he-IL" sz="1200" dirty="0"/>
          </a:p>
        </p:txBody>
      </p:sp>
      <p:cxnSp>
        <p:nvCxnSpPr>
          <p:cNvPr id="32" name="Straight Connector 31"/>
          <p:cNvCxnSpPr/>
          <p:nvPr/>
        </p:nvCxnSpPr>
        <p:spPr>
          <a:xfrm flipH="1">
            <a:off x="8077200" y="4038600"/>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7238743" y="3886200"/>
            <a:ext cx="762257" cy="276999"/>
          </a:xfrm>
          <a:prstGeom prst="rect">
            <a:avLst/>
          </a:prstGeom>
          <a:noFill/>
        </p:spPr>
        <p:txBody>
          <a:bodyPr wrap="square" rtlCol="1">
            <a:spAutoFit/>
          </a:bodyPr>
          <a:lstStyle/>
          <a:p>
            <a:r>
              <a:rPr lang="he-IL" sz="1200" dirty="0" smtClean="0"/>
              <a:t>2012</a:t>
            </a:r>
            <a:endParaRPr lang="he-IL" sz="1200" dirty="0"/>
          </a:p>
        </p:txBody>
      </p:sp>
      <p:cxnSp>
        <p:nvCxnSpPr>
          <p:cNvPr id="34" name="Straight Connector 33"/>
          <p:cNvCxnSpPr/>
          <p:nvPr/>
        </p:nvCxnSpPr>
        <p:spPr>
          <a:xfrm flipH="1">
            <a:off x="8077200" y="4980801"/>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7238743" y="4828401"/>
            <a:ext cx="762257" cy="276999"/>
          </a:xfrm>
          <a:prstGeom prst="rect">
            <a:avLst/>
          </a:prstGeom>
          <a:noFill/>
        </p:spPr>
        <p:txBody>
          <a:bodyPr wrap="square" rtlCol="1">
            <a:spAutoFit/>
          </a:bodyPr>
          <a:lstStyle/>
          <a:p>
            <a:r>
              <a:rPr lang="he-IL" sz="1200" dirty="0" smtClean="0"/>
              <a:t>2011</a:t>
            </a:r>
            <a:endParaRPr lang="he-IL" sz="1200" dirty="0"/>
          </a:p>
        </p:txBody>
      </p:sp>
      <p:sp>
        <p:nvSpPr>
          <p:cNvPr id="36" name="Rounded Rectangle 35"/>
          <p:cNvSpPr/>
          <p:nvPr/>
        </p:nvSpPr>
        <p:spPr>
          <a:xfrm rot="2101946">
            <a:off x="5755784" y="1296377"/>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err="1" smtClean="0"/>
              <a:t>ששינסקי</a:t>
            </a:r>
            <a:r>
              <a:rPr lang="he-IL" sz="2000" dirty="0" smtClean="0"/>
              <a:t> 2</a:t>
            </a:r>
            <a:endParaRPr lang="he-IL" sz="2000" dirty="0"/>
          </a:p>
        </p:txBody>
      </p:sp>
      <p:sp>
        <p:nvSpPr>
          <p:cNvPr id="38" name="Title 3"/>
          <p:cNvSpPr>
            <a:spLocks noGrp="1"/>
          </p:cNvSpPr>
          <p:nvPr>
            <p:ph type="title"/>
          </p:nvPr>
        </p:nvSpPr>
        <p:spPr>
          <a:xfrm>
            <a:off x="1452464" y="228600"/>
            <a:ext cx="6624736" cy="729931"/>
          </a:xfrm>
        </p:spPr>
        <p:txBody>
          <a:bodyPr/>
          <a:lstStyle/>
          <a:p>
            <a:pPr algn="ctr" rtl="1"/>
            <a:r>
              <a:rPr lang="he-IL" sz="2400" dirty="0" smtClean="0">
                <a:cs typeface="+mn-cs"/>
              </a:rPr>
              <a:t>הכבדה משמעותית על יכולת הפעילות העסקית של </a:t>
            </a:r>
            <a:r>
              <a:rPr lang="he-IL" sz="2600" dirty="0">
                <a:latin typeface="Microsoft Sans Serif" pitchFamily="34" charset="0"/>
                <a:cs typeface="Microsoft Sans Serif" pitchFamily="34" charset="0"/>
              </a:rPr>
              <a:t>כיל</a:t>
            </a:r>
            <a:r>
              <a:rPr lang="he-IL" sz="2400" dirty="0" smtClean="0">
                <a:cs typeface="+mn-cs"/>
              </a:rPr>
              <a:t> בישראל 2011 - 2014 </a:t>
            </a:r>
            <a:endParaRPr lang="he-IL" sz="2400" dirty="0">
              <a:cs typeface="+mn-cs"/>
            </a:endParaRPr>
          </a:p>
        </p:txBody>
      </p:sp>
    </p:spTree>
    <p:extLst>
      <p:ext uri="{BB962C8B-B14F-4D97-AF65-F5344CB8AC3E}">
        <p14:creationId xmlns:p14="http://schemas.microsoft.com/office/powerpoint/2010/main" val="80769362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14</a:t>
            </a:fld>
            <a:endParaRPr lang="he-IL" dirty="0"/>
          </a:p>
        </p:txBody>
      </p:sp>
      <p:sp>
        <p:nvSpPr>
          <p:cNvPr id="20" name="TextBox 19"/>
          <p:cNvSpPr txBox="1"/>
          <p:nvPr/>
        </p:nvSpPr>
        <p:spPr>
          <a:xfrm>
            <a:off x="2895599" y="2343329"/>
            <a:ext cx="1504507" cy="1200329"/>
          </a:xfrm>
          <a:prstGeom prst="rect">
            <a:avLst/>
          </a:prstGeom>
          <a:solidFill>
            <a:schemeClr val="accent2"/>
          </a:solidFill>
        </p:spPr>
        <p:txBody>
          <a:bodyPr wrap="square" rtlCol="1">
            <a:spAutoFit/>
          </a:bodyPr>
          <a:lstStyle/>
          <a:p>
            <a:endParaRPr lang="he-IL" dirty="0" smtClean="0"/>
          </a:p>
          <a:p>
            <a:endParaRPr lang="he-IL" dirty="0"/>
          </a:p>
          <a:p>
            <a:endParaRPr lang="he-IL" dirty="0" smtClean="0"/>
          </a:p>
          <a:p>
            <a:endParaRPr lang="he-IL" dirty="0"/>
          </a:p>
        </p:txBody>
      </p:sp>
      <p:sp>
        <p:nvSpPr>
          <p:cNvPr id="6" name="Rectangle 5"/>
          <p:cNvSpPr/>
          <p:nvPr/>
        </p:nvSpPr>
        <p:spPr>
          <a:xfrm rot="1378410">
            <a:off x="2212115" y="4620021"/>
            <a:ext cx="4572000" cy="304800"/>
          </a:xfrm>
          <a:prstGeom prst="rect">
            <a:avLst/>
          </a:prstGeom>
          <a:solidFill>
            <a:srgbClr val="FF00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1" dirty="0">
              <a:solidFill>
                <a:schemeClr val="tx1"/>
              </a:solidFill>
            </a:endParaRPr>
          </a:p>
        </p:txBody>
      </p:sp>
      <p:sp>
        <p:nvSpPr>
          <p:cNvPr id="7" name="Rounded Rectangle 6"/>
          <p:cNvSpPr/>
          <p:nvPr/>
        </p:nvSpPr>
        <p:spPr>
          <a:xfrm rot="487799">
            <a:off x="4549478" y="3857968"/>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החרגה מחוק עידוד השקעות</a:t>
            </a:r>
            <a:endParaRPr lang="he-IL" sz="2000" dirty="0"/>
          </a:p>
        </p:txBody>
      </p:sp>
      <p:sp>
        <p:nvSpPr>
          <p:cNvPr id="8" name="Isosceles Triangle 7"/>
          <p:cNvSpPr/>
          <p:nvPr/>
        </p:nvSpPr>
        <p:spPr>
          <a:xfrm>
            <a:off x="3918641" y="4953000"/>
            <a:ext cx="808074" cy="6858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Rectangle 24"/>
          <p:cNvSpPr/>
          <p:nvPr/>
        </p:nvSpPr>
        <p:spPr>
          <a:xfrm>
            <a:off x="2133600" y="2158687"/>
            <a:ext cx="1785041" cy="13465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1"/>
                </a:solidFill>
                <a:effectLst>
                  <a:outerShdw blurRad="38100" dist="38100" dir="2700000" algn="tl">
                    <a:srgbClr val="000000">
                      <a:alpha val="43137"/>
                    </a:srgbClr>
                  </a:outerShdw>
                </a:effectLst>
              </a:rPr>
              <a:t>עלייה דרמטית במרכיב אי הוודאות בישראל</a:t>
            </a:r>
            <a:endParaRPr lang="he-IL" b="1" dirty="0">
              <a:solidFill>
                <a:schemeClr val="accent1"/>
              </a:solidFill>
              <a:effectLst>
                <a:outerShdw blurRad="38100" dist="38100" dir="2700000" algn="tl">
                  <a:srgbClr val="000000">
                    <a:alpha val="43137"/>
                  </a:srgbClr>
                </a:outerShdw>
              </a:effectLst>
            </a:endParaRPr>
          </a:p>
        </p:txBody>
      </p:sp>
      <p:cxnSp>
        <p:nvCxnSpPr>
          <p:cNvPr id="26" name="Straight Connector 25"/>
          <p:cNvCxnSpPr/>
          <p:nvPr/>
        </p:nvCxnSpPr>
        <p:spPr>
          <a:xfrm>
            <a:off x="8153143" y="1676400"/>
            <a:ext cx="0" cy="396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8076943" y="1905000"/>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7238486" y="1752600"/>
            <a:ext cx="762257" cy="276999"/>
          </a:xfrm>
          <a:prstGeom prst="rect">
            <a:avLst/>
          </a:prstGeom>
          <a:noFill/>
        </p:spPr>
        <p:txBody>
          <a:bodyPr wrap="square" rtlCol="1">
            <a:spAutoFit/>
          </a:bodyPr>
          <a:lstStyle/>
          <a:p>
            <a:r>
              <a:rPr lang="he-IL" sz="1200" dirty="0" smtClean="0"/>
              <a:t>2014</a:t>
            </a:r>
            <a:endParaRPr lang="he-IL" sz="1200" dirty="0"/>
          </a:p>
        </p:txBody>
      </p:sp>
      <p:cxnSp>
        <p:nvCxnSpPr>
          <p:cNvPr id="29" name="Straight Connector 28"/>
          <p:cNvCxnSpPr/>
          <p:nvPr/>
        </p:nvCxnSpPr>
        <p:spPr>
          <a:xfrm flipH="1">
            <a:off x="8077200" y="2923401"/>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7238743" y="2771001"/>
            <a:ext cx="762257" cy="276999"/>
          </a:xfrm>
          <a:prstGeom prst="rect">
            <a:avLst/>
          </a:prstGeom>
          <a:noFill/>
        </p:spPr>
        <p:txBody>
          <a:bodyPr wrap="square" rtlCol="1">
            <a:spAutoFit/>
          </a:bodyPr>
          <a:lstStyle/>
          <a:p>
            <a:r>
              <a:rPr lang="he-IL" sz="1200" dirty="0" smtClean="0"/>
              <a:t>2013</a:t>
            </a:r>
            <a:endParaRPr lang="he-IL" sz="1200" dirty="0"/>
          </a:p>
        </p:txBody>
      </p:sp>
      <p:cxnSp>
        <p:nvCxnSpPr>
          <p:cNvPr id="31" name="Straight Connector 30"/>
          <p:cNvCxnSpPr/>
          <p:nvPr/>
        </p:nvCxnSpPr>
        <p:spPr>
          <a:xfrm flipH="1">
            <a:off x="8077200" y="4038600"/>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7238743" y="3886200"/>
            <a:ext cx="762257" cy="276999"/>
          </a:xfrm>
          <a:prstGeom prst="rect">
            <a:avLst/>
          </a:prstGeom>
          <a:noFill/>
        </p:spPr>
        <p:txBody>
          <a:bodyPr wrap="square" rtlCol="1">
            <a:spAutoFit/>
          </a:bodyPr>
          <a:lstStyle/>
          <a:p>
            <a:r>
              <a:rPr lang="he-IL" sz="1200" dirty="0" smtClean="0"/>
              <a:t>2012</a:t>
            </a:r>
            <a:endParaRPr lang="he-IL" sz="1200" dirty="0"/>
          </a:p>
        </p:txBody>
      </p:sp>
      <p:cxnSp>
        <p:nvCxnSpPr>
          <p:cNvPr id="33" name="Straight Connector 32"/>
          <p:cNvCxnSpPr/>
          <p:nvPr/>
        </p:nvCxnSpPr>
        <p:spPr>
          <a:xfrm flipH="1">
            <a:off x="8077200" y="4980801"/>
            <a:ext cx="152400"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7238743" y="4828401"/>
            <a:ext cx="762257" cy="276999"/>
          </a:xfrm>
          <a:prstGeom prst="rect">
            <a:avLst/>
          </a:prstGeom>
          <a:noFill/>
        </p:spPr>
        <p:txBody>
          <a:bodyPr wrap="square" rtlCol="1">
            <a:spAutoFit/>
          </a:bodyPr>
          <a:lstStyle/>
          <a:p>
            <a:r>
              <a:rPr lang="he-IL" sz="1200" dirty="0" smtClean="0"/>
              <a:t>2011</a:t>
            </a:r>
            <a:endParaRPr lang="he-IL" sz="1200" dirty="0"/>
          </a:p>
        </p:txBody>
      </p:sp>
      <p:sp>
        <p:nvSpPr>
          <p:cNvPr id="22" name="Rounded Rectangle 21"/>
          <p:cNvSpPr/>
          <p:nvPr/>
        </p:nvSpPr>
        <p:spPr>
          <a:xfrm rot="2101946">
            <a:off x="5755784" y="1296377"/>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err="1" smtClean="0"/>
              <a:t>ששינסקי</a:t>
            </a:r>
            <a:r>
              <a:rPr lang="he-IL" sz="2000" dirty="0" smtClean="0"/>
              <a:t> 2</a:t>
            </a:r>
            <a:endParaRPr lang="he-IL" sz="2000" dirty="0"/>
          </a:p>
        </p:txBody>
      </p:sp>
      <p:sp>
        <p:nvSpPr>
          <p:cNvPr id="23" name="Rounded Rectangle 22"/>
          <p:cNvSpPr/>
          <p:nvPr/>
        </p:nvSpPr>
        <p:spPr>
          <a:xfrm rot="476119">
            <a:off x="4851769" y="3004852"/>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קציר המלח</a:t>
            </a:r>
            <a:endParaRPr lang="he-IL" sz="2000" dirty="0"/>
          </a:p>
        </p:txBody>
      </p:sp>
      <p:sp>
        <p:nvSpPr>
          <p:cNvPr id="35" name="Rounded Rectangle 34"/>
          <p:cNvSpPr/>
          <p:nvPr/>
        </p:nvSpPr>
        <p:spPr>
          <a:xfrm rot="681332">
            <a:off x="5162509" y="2193400"/>
            <a:ext cx="1810032" cy="7600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dirty="0" smtClean="0"/>
              <a:t>בוררות תמלוגים</a:t>
            </a:r>
            <a:endParaRPr lang="he-IL" sz="2000" dirty="0"/>
          </a:p>
        </p:txBody>
      </p:sp>
      <p:sp>
        <p:nvSpPr>
          <p:cNvPr id="37" name="Rectangle 36"/>
          <p:cNvSpPr/>
          <p:nvPr/>
        </p:nvSpPr>
        <p:spPr>
          <a:xfrm>
            <a:off x="152400" y="1752600"/>
            <a:ext cx="1409700" cy="990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chemeClr val="accent1"/>
                </a:solidFill>
                <a:effectLst>
                  <a:outerShdw blurRad="38100" dist="38100" dir="2700000" algn="tl">
                    <a:srgbClr val="000000">
                      <a:alpha val="43137"/>
                    </a:srgbClr>
                  </a:outerShdw>
                </a:effectLst>
              </a:rPr>
              <a:t>עצירת השקעות ופרויקטים בישראל</a:t>
            </a:r>
            <a:endParaRPr lang="he-IL" sz="2000" b="1" dirty="0">
              <a:solidFill>
                <a:schemeClr val="accent1"/>
              </a:solidFill>
              <a:effectLst>
                <a:outerShdw blurRad="38100" dist="38100" dir="2700000" algn="tl">
                  <a:srgbClr val="000000">
                    <a:alpha val="43137"/>
                  </a:srgbClr>
                </a:outerShdw>
              </a:effectLst>
            </a:endParaRPr>
          </a:p>
        </p:txBody>
      </p:sp>
      <p:sp>
        <p:nvSpPr>
          <p:cNvPr id="38" name="Title 3"/>
          <p:cNvSpPr>
            <a:spLocks noGrp="1"/>
          </p:cNvSpPr>
          <p:nvPr>
            <p:ph type="title"/>
          </p:nvPr>
        </p:nvSpPr>
        <p:spPr>
          <a:xfrm>
            <a:off x="1452464" y="228600"/>
            <a:ext cx="6624736" cy="729931"/>
          </a:xfrm>
        </p:spPr>
        <p:txBody>
          <a:bodyPr/>
          <a:lstStyle/>
          <a:p>
            <a:pPr algn="r" rtl="1"/>
            <a:r>
              <a:rPr lang="he-IL" sz="2400" dirty="0" smtClean="0">
                <a:cs typeface="+mn-cs"/>
              </a:rPr>
              <a:t>הכבדה משמעותית על יכולת הפעילות העסקית של </a:t>
            </a:r>
            <a:r>
              <a:rPr lang="he-IL" sz="2600" dirty="0">
                <a:latin typeface="Microsoft Sans Serif" pitchFamily="34" charset="0"/>
                <a:cs typeface="Microsoft Sans Serif" pitchFamily="34" charset="0"/>
              </a:rPr>
              <a:t>כיל</a:t>
            </a:r>
            <a:r>
              <a:rPr lang="he-IL" sz="2400" dirty="0" smtClean="0">
                <a:cs typeface="+mn-cs"/>
              </a:rPr>
              <a:t> בישראל 2011 - 2014 </a:t>
            </a:r>
            <a:endParaRPr lang="he-IL" sz="2400" dirty="0">
              <a:cs typeface="+mn-cs"/>
            </a:endParaRPr>
          </a:p>
        </p:txBody>
      </p:sp>
      <p:sp>
        <p:nvSpPr>
          <p:cNvPr id="10" name="Left Arrow 9"/>
          <p:cNvSpPr/>
          <p:nvPr/>
        </p:nvSpPr>
        <p:spPr>
          <a:xfrm>
            <a:off x="4029569" y="2519139"/>
            <a:ext cx="390031" cy="37646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0" name="Left Arrow 39"/>
          <p:cNvSpPr/>
          <p:nvPr/>
        </p:nvSpPr>
        <p:spPr>
          <a:xfrm rot="16200000">
            <a:off x="455133" y="3331682"/>
            <a:ext cx="732573" cy="37646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1" name="Rectangle 40"/>
          <p:cNvSpPr/>
          <p:nvPr/>
        </p:nvSpPr>
        <p:spPr>
          <a:xfrm>
            <a:off x="116568" y="3733800"/>
            <a:ext cx="1788431" cy="11872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smtClean="0">
                <a:solidFill>
                  <a:srgbClr val="FF0000"/>
                </a:solidFill>
                <a:effectLst>
                  <a:outerShdw blurRad="38100" dist="38100" dir="2700000" algn="tl">
                    <a:srgbClr val="000000">
                      <a:alpha val="43137"/>
                    </a:srgbClr>
                  </a:outerShdw>
                </a:effectLst>
              </a:rPr>
              <a:t>פגיעה קשה בתוצר בכלל</a:t>
            </a:r>
          </a:p>
          <a:p>
            <a:pPr algn="ctr"/>
            <a:r>
              <a:rPr lang="he-IL" sz="2000" b="1" dirty="0" smtClean="0">
                <a:solidFill>
                  <a:srgbClr val="FF0000"/>
                </a:solidFill>
                <a:effectLst>
                  <a:outerShdw blurRad="38100" dist="38100" dir="2700000" algn="tl">
                    <a:srgbClr val="000000">
                      <a:alpha val="43137"/>
                    </a:srgbClr>
                  </a:outerShdw>
                </a:effectLst>
              </a:rPr>
              <a:t>ובנגב בפרט</a:t>
            </a:r>
            <a:endParaRPr lang="he-IL" sz="2000" b="1" dirty="0">
              <a:solidFill>
                <a:srgbClr val="FF0000"/>
              </a:solidFill>
              <a:effectLst>
                <a:outerShdw blurRad="38100" dist="38100" dir="2700000" algn="tl">
                  <a:srgbClr val="000000">
                    <a:alpha val="43137"/>
                  </a:srgbClr>
                </a:outerShdw>
              </a:effectLst>
            </a:endParaRPr>
          </a:p>
        </p:txBody>
      </p:sp>
      <p:sp>
        <p:nvSpPr>
          <p:cNvPr id="36" name="Left Arrow 35"/>
          <p:cNvSpPr/>
          <p:nvPr/>
        </p:nvSpPr>
        <p:spPr>
          <a:xfrm>
            <a:off x="4038600" y="1528539"/>
            <a:ext cx="390031" cy="37646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2" name="Rectangle 41"/>
          <p:cNvSpPr/>
          <p:nvPr/>
        </p:nvSpPr>
        <p:spPr>
          <a:xfrm>
            <a:off x="2057400" y="990600"/>
            <a:ext cx="2013641" cy="13465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b="1" dirty="0" smtClean="0">
                <a:solidFill>
                  <a:schemeClr val="accent1"/>
                </a:solidFill>
                <a:effectLst>
                  <a:outerShdw blurRad="38100" dist="38100" dir="2700000" algn="tl">
                    <a:srgbClr val="000000">
                      <a:alpha val="43137"/>
                    </a:srgbClr>
                  </a:outerShdw>
                </a:effectLst>
              </a:rPr>
              <a:t>ירידה משמעותית באטרקטיביות הכלכלית של פרויקטים בישראל</a:t>
            </a:r>
            <a:endParaRPr lang="he-IL" b="1" dirty="0">
              <a:solidFill>
                <a:schemeClr val="accent1"/>
              </a:solidFill>
              <a:effectLst>
                <a:outerShdw blurRad="38100" dist="38100" dir="2700000" algn="tl">
                  <a:srgbClr val="000000">
                    <a:alpha val="43137"/>
                  </a:srgbClr>
                </a:outerShdw>
              </a:effectLst>
            </a:endParaRPr>
          </a:p>
        </p:txBody>
      </p:sp>
      <p:sp>
        <p:nvSpPr>
          <p:cNvPr id="2" name="Left Brace 1"/>
          <p:cNvSpPr/>
          <p:nvPr/>
        </p:nvSpPr>
        <p:spPr>
          <a:xfrm>
            <a:off x="1905000" y="1376139"/>
            <a:ext cx="228600" cy="167186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3" name="Left Arrow 42"/>
          <p:cNvSpPr/>
          <p:nvPr/>
        </p:nvSpPr>
        <p:spPr>
          <a:xfrm>
            <a:off x="1447800" y="2023838"/>
            <a:ext cx="390031" cy="376461"/>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692508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500"/>
                                  </p:stCondLst>
                                  <p:childTnLst>
                                    <p:set>
                                      <p:cBhvr>
                                        <p:cTn id="6" dur="1" fill="hold">
                                          <p:stCondLst>
                                            <p:cond delay="0"/>
                                          </p:stCondLst>
                                        </p:cTn>
                                        <p:tgtEl>
                                          <p:spTgt spid="36"/>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500"/>
                                  </p:stCondLst>
                                  <p:childTnLst>
                                    <p:set>
                                      <p:cBhvr>
                                        <p:cTn id="9" dur="1" fill="hold">
                                          <p:stCondLst>
                                            <p:cond delay="0"/>
                                          </p:stCondLst>
                                        </p:cTn>
                                        <p:tgtEl>
                                          <p:spTgt spid="42"/>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500"/>
                                  </p:stCondLst>
                                  <p:childTnLst>
                                    <p:set>
                                      <p:cBhvr>
                                        <p:cTn id="12" dur="1" fill="hold">
                                          <p:stCondLst>
                                            <p:cond delay="0"/>
                                          </p:stCondLst>
                                        </p:cTn>
                                        <p:tgtEl>
                                          <p:spTgt spid="10"/>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500"/>
                                  </p:stCondLst>
                                  <p:childTnLst>
                                    <p:set>
                                      <p:cBhvr>
                                        <p:cTn id="15" dur="1" fill="hold">
                                          <p:stCondLst>
                                            <p:cond delay="0"/>
                                          </p:stCondLst>
                                        </p:cTn>
                                        <p:tgtEl>
                                          <p:spTgt spid="25"/>
                                        </p:tgtEl>
                                        <p:attrNameLst>
                                          <p:attrName>style.visibility</p:attrName>
                                        </p:attrNameLst>
                                      </p:cBhvr>
                                      <p:to>
                                        <p:strVal val="visible"/>
                                      </p:to>
                                    </p:set>
                                  </p:childTnLst>
                                </p:cTn>
                              </p:par>
                            </p:childTnLst>
                          </p:cTn>
                        </p:par>
                        <p:par>
                          <p:cTn id="16" fill="hold">
                            <p:stCondLst>
                              <p:cond delay="2000"/>
                            </p:stCondLst>
                            <p:childTnLst>
                              <p:par>
                                <p:cTn id="17" presetID="1" presetClass="entr" presetSubtype="0" fill="hold" grpId="0" nodeType="afterEffect">
                                  <p:stCondLst>
                                    <p:cond delay="500"/>
                                  </p:stCondLst>
                                  <p:childTnLst>
                                    <p:set>
                                      <p:cBhvr>
                                        <p:cTn id="18" dur="1" fill="hold">
                                          <p:stCondLst>
                                            <p:cond delay="0"/>
                                          </p:stCondLst>
                                        </p:cTn>
                                        <p:tgtEl>
                                          <p:spTgt spid="2"/>
                                        </p:tgtEl>
                                        <p:attrNameLst>
                                          <p:attrName>style.visibility</p:attrName>
                                        </p:attrNameLst>
                                      </p:cBhvr>
                                      <p:to>
                                        <p:strVal val="visible"/>
                                      </p:to>
                                    </p:set>
                                  </p:childTnLst>
                                </p:cTn>
                              </p:par>
                            </p:childTnLst>
                          </p:cTn>
                        </p:par>
                        <p:par>
                          <p:cTn id="19" fill="hold">
                            <p:stCondLst>
                              <p:cond delay="2500"/>
                            </p:stCondLst>
                            <p:childTnLst>
                              <p:par>
                                <p:cTn id="20" presetID="1" presetClass="entr" presetSubtype="0" fill="hold" grpId="0" nodeType="afterEffect">
                                  <p:stCondLst>
                                    <p:cond delay="500"/>
                                  </p:stCondLst>
                                  <p:childTnLst>
                                    <p:set>
                                      <p:cBhvr>
                                        <p:cTn id="21" dur="1" fill="hold">
                                          <p:stCondLst>
                                            <p:cond delay="0"/>
                                          </p:stCondLst>
                                        </p:cTn>
                                        <p:tgtEl>
                                          <p:spTgt spid="43"/>
                                        </p:tgtEl>
                                        <p:attrNameLst>
                                          <p:attrName>style.visibility</p:attrName>
                                        </p:attrNameLst>
                                      </p:cBhvr>
                                      <p:to>
                                        <p:strVal val="visible"/>
                                      </p:to>
                                    </p:set>
                                  </p:childTnLst>
                                </p:cTn>
                              </p:par>
                            </p:childTnLst>
                          </p:cTn>
                        </p:par>
                        <p:par>
                          <p:cTn id="22" fill="hold">
                            <p:stCondLst>
                              <p:cond delay="3000"/>
                            </p:stCondLst>
                            <p:childTnLst>
                              <p:par>
                                <p:cTn id="23" presetID="1" presetClass="entr" presetSubtype="0" fill="hold" grpId="0" nodeType="afterEffect">
                                  <p:stCondLst>
                                    <p:cond delay="500"/>
                                  </p:stCondLst>
                                  <p:childTnLst>
                                    <p:set>
                                      <p:cBhvr>
                                        <p:cTn id="24" dur="1" fill="hold">
                                          <p:stCondLst>
                                            <p:cond delay="0"/>
                                          </p:stCondLst>
                                        </p:cTn>
                                        <p:tgtEl>
                                          <p:spTgt spid="37"/>
                                        </p:tgtEl>
                                        <p:attrNameLst>
                                          <p:attrName>style.visibility</p:attrName>
                                        </p:attrNameLst>
                                      </p:cBhvr>
                                      <p:to>
                                        <p:strVal val="visible"/>
                                      </p:to>
                                    </p:set>
                                  </p:childTnLst>
                                </p:cTn>
                              </p:par>
                            </p:childTnLst>
                          </p:cTn>
                        </p:par>
                        <p:par>
                          <p:cTn id="25" fill="hold">
                            <p:stCondLst>
                              <p:cond delay="3500"/>
                            </p:stCondLst>
                            <p:childTnLst>
                              <p:par>
                                <p:cTn id="26" presetID="1" presetClass="entr" presetSubtype="0" fill="hold" grpId="0" nodeType="afterEffect">
                                  <p:stCondLst>
                                    <p:cond delay="500"/>
                                  </p:stCondLst>
                                  <p:childTnLst>
                                    <p:set>
                                      <p:cBhvr>
                                        <p:cTn id="27" dur="1" fill="hold">
                                          <p:stCondLst>
                                            <p:cond delay="0"/>
                                          </p:stCondLst>
                                        </p:cTn>
                                        <p:tgtEl>
                                          <p:spTgt spid="40"/>
                                        </p:tgtEl>
                                        <p:attrNameLst>
                                          <p:attrName>style.visibility</p:attrName>
                                        </p:attrNameLst>
                                      </p:cBhvr>
                                      <p:to>
                                        <p:strVal val="visible"/>
                                      </p:to>
                                    </p:set>
                                  </p:childTnLst>
                                </p:cTn>
                              </p:par>
                            </p:childTnLst>
                          </p:cTn>
                        </p:par>
                        <p:par>
                          <p:cTn id="28" fill="hold">
                            <p:stCondLst>
                              <p:cond delay="4000"/>
                            </p:stCondLst>
                            <p:childTnLst>
                              <p:par>
                                <p:cTn id="29" presetID="1" presetClass="entr" presetSubtype="0" fill="hold" grpId="0" nodeType="afterEffect">
                                  <p:stCondLst>
                                    <p:cond delay="500"/>
                                  </p:stCondLst>
                                  <p:childTnLst>
                                    <p:set>
                                      <p:cBhvr>
                                        <p:cTn id="30"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7" grpId="0"/>
      <p:bldP spid="10" grpId="0" animBg="1"/>
      <p:bldP spid="40" grpId="0" animBg="1"/>
      <p:bldP spid="41" grpId="0"/>
      <p:bldP spid="36" grpId="0" animBg="1"/>
      <p:bldP spid="42" grpId="0"/>
      <p:bldP spid="2" grpId="0" animBg="1"/>
      <p:bldP spid="4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15</a:t>
            </a:fld>
            <a:endParaRPr lang="he-IL" dirty="0"/>
          </a:p>
        </p:txBody>
      </p:sp>
      <p:sp>
        <p:nvSpPr>
          <p:cNvPr id="8" name="Rectangle 7"/>
          <p:cNvSpPr/>
          <p:nvPr/>
        </p:nvSpPr>
        <p:spPr>
          <a:xfrm>
            <a:off x="3505200" y="3738880"/>
            <a:ext cx="1320700" cy="113792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pic>
        <p:nvPicPr>
          <p:cNvPr id="1027"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2312" t="9890" r="31586" b="7214"/>
          <a:stretch/>
        </p:blipFill>
        <p:spPr bwMode="auto">
          <a:xfrm rot="60000">
            <a:off x="3461911" y="1153854"/>
            <a:ext cx="4572000" cy="53598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Box 12"/>
          <p:cNvSpPr txBox="1"/>
          <p:nvPr/>
        </p:nvSpPr>
        <p:spPr>
          <a:xfrm>
            <a:off x="1219200" y="76200"/>
            <a:ext cx="7315200" cy="954107"/>
          </a:xfrm>
          <a:prstGeom prst="rect">
            <a:avLst/>
          </a:prstGeom>
          <a:noFill/>
        </p:spPr>
        <p:txBody>
          <a:bodyPr wrap="square" rtlCol="1">
            <a:spAutoFit/>
          </a:bodyPr>
          <a:lstStyle/>
          <a:p>
            <a:r>
              <a:rPr lang="he-IL" sz="2800" dirty="0" smtClean="0">
                <a:solidFill>
                  <a:schemeClr val="bg1"/>
                </a:solidFill>
              </a:rPr>
              <a:t>הצעת כיל לממונה על התקציבים </a:t>
            </a:r>
            <a:r>
              <a:rPr lang="he-IL" sz="2800" dirty="0" smtClean="0">
                <a:solidFill>
                  <a:schemeClr val="bg1"/>
                </a:solidFill>
              </a:rPr>
              <a:t>בשנת 2008</a:t>
            </a:r>
            <a:r>
              <a:rPr lang="en-US" sz="2800" dirty="0" smtClean="0">
                <a:solidFill>
                  <a:schemeClr val="bg1"/>
                </a:solidFill>
              </a:rPr>
              <a:t> </a:t>
            </a:r>
            <a:r>
              <a:rPr lang="he-IL" sz="2800" dirty="0" smtClean="0">
                <a:solidFill>
                  <a:schemeClr val="bg1"/>
                </a:solidFill>
              </a:rPr>
              <a:t>שנועדה </a:t>
            </a:r>
            <a:r>
              <a:rPr lang="he-IL" sz="2800" dirty="0" smtClean="0">
                <a:solidFill>
                  <a:schemeClr val="bg1"/>
                </a:solidFill>
              </a:rPr>
              <a:t>לקדם השקעות ותעסוקה </a:t>
            </a:r>
            <a:r>
              <a:rPr lang="he-IL" sz="2800" dirty="0" smtClean="0">
                <a:solidFill>
                  <a:schemeClr val="bg1"/>
                </a:solidFill>
              </a:rPr>
              <a:t>בפריפריה</a:t>
            </a:r>
            <a:endParaRPr lang="he-IL" sz="2800" dirty="0" smtClean="0">
              <a:solidFill>
                <a:schemeClr val="bg1"/>
              </a:solidFill>
            </a:endParaRPr>
          </a:p>
        </p:txBody>
      </p:sp>
      <p:sp>
        <p:nvSpPr>
          <p:cNvPr id="6" name="TextBox 5"/>
          <p:cNvSpPr txBox="1"/>
          <p:nvPr/>
        </p:nvSpPr>
        <p:spPr>
          <a:xfrm>
            <a:off x="609600" y="1447800"/>
            <a:ext cx="2209800" cy="4801314"/>
          </a:xfrm>
          <a:prstGeom prst="rect">
            <a:avLst/>
          </a:prstGeom>
          <a:noFill/>
        </p:spPr>
        <p:txBody>
          <a:bodyPr wrap="square" rtlCol="1">
            <a:spAutoFit/>
          </a:bodyPr>
          <a:lstStyle/>
          <a:p>
            <a:r>
              <a:rPr lang="he-IL" dirty="0" smtClean="0"/>
              <a:t>לא זו בלבד שלא קודם דבר אלה להיפך.</a:t>
            </a:r>
          </a:p>
          <a:p>
            <a:r>
              <a:rPr lang="he-IL" dirty="0" smtClean="0"/>
              <a:t>התוצאה: במקום להשקיע את הסכומים הבאים הושקעו בפועל רק פחות מחצית מהסכום .</a:t>
            </a:r>
          </a:p>
          <a:p>
            <a:r>
              <a:rPr lang="he-IL" dirty="0" smtClean="0"/>
              <a:t>עתידן של ההשקעות במוצרי המשך כגון בחומצות השונות לוט בערפל הועדה. </a:t>
            </a:r>
          </a:p>
          <a:p>
            <a:r>
              <a:rPr lang="he-IL" dirty="0" smtClean="0">
                <a:solidFill>
                  <a:srgbClr val="FF0000"/>
                </a:solidFill>
              </a:rPr>
              <a:t>כפי שתואר על ידנו השקעות מתוכננות בפרויקטים שהוצגו וקודמו מאז בהרחבות כושר יצור האשלג יבוטלו.</a:t>
            </a:r>
          </a:p>
        </p:txBody>
      </p:sp>
    </p:spTree>
    <p:extLst>
      <p:ext uri="{BB962C8B-B14F-4D97-AF65-F5344CB8AC3E}">
        <p14:creationId xmlns:p14="http://schemas.microsoft.com/office/powerpoint/2010/main" val="2863382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143000" y="1295400"/>
            <a:ext cx="7543800" cy="4464149"/>
          </a:xfrm>
        </p:spPr>
        <p:txBody>
          <a:bodyPr>
            <a:noAutofit/>
          </a:bodyPr>
          <a:lstStyle/>
          <a:p>
            <a:pPr lvl="1" indent="-457200" algn="r" rtl="1">
              <a:buFont typeface="Arial" panose="020B0604020202020204" pitchFamily="34" charset="0"/>
              <a:buChar char="•"/>
            </a:pPr>
            <a:r>
              <a:rPr lang="he-IL" sz="2400" dirty="0" smtClean="0">
                <a:solidFill>
                  <a:schemeClr val="tx2"/>
                </a:solidFill>
              </a:rPr>
              <a:t>משמעות הפחתה </a:t>
            </a:r>
            <a:r>
              <a:rPr lang="he-IL" sz="2400" dirty="0">
                <a:solidFill>
                  <a:schemeClr val="tx2"/>
                </a:solidFill>
              </a:rPr>
              <a:t>של </a:t>
            </a:r>
            <a:r>
              <a:rPr lang="he-IL" sz="2400" dirty="0" smtClean="0">
                <a:solidFill>
                  <a:schemeClr val="tx2"/>
                </a:solidFill>
              </a:rPr>
              <a:t>3.5 </a:t>
            </a:r>
            <a:r>
              <a:rPr lang="he-IL" sz="2400" dirty="0">
                <a:solidFill>
                  <a:schemeClr val="tx2"/>
                </a:solidFill>
              </a:rPr>
              <a:t>מיליארד </a:t>
            </a:r>
            <a:r>
              <a:rPr lang="he-IL" sz="2400" dirty="0" smtClean="0">
                <a:solidFill>
                  <a:schemeClr val="tx2"/>
                </a:solidFill>
              </a:rPr>
              <a:t>₪ (1 מיליארד $) </a:t>
            </a:r>
            <a:r>
              <a:rPr lang="he-IL" sz="2400" dirty="0">
                <a:solidFill>
                  <a:schemeClr val="tx2"/>
                </a:solidFill>
              </a:rPr>
              <a:t>השקעה ע"י </a:t>
            </a:r>
            <a:r>
              <a:rPr lang="he-IL" sz="2400" dirty="0">
                <a:solidFill>
                  <a:schemeClr val="tx2"/>
                </a:solidFill>
                <a:latin typeface="Microsoft Sans Serif" panose="020B0604020202020204" pitchFamily="34" charset="0"/>
                <a:cs typeface="Microsoft Sans Serif" panose="020B0604020202020204" pitchFamily="34" charset="0"/>
              </a:rPr>
              <a:t>כיל</a:t>
            </a:r>
            <a:r>
              <a:rPr lang="he-IL" sz="2400" dirty="0" smtClean="0">
                <a:solidFill>
                  <a:schemeClr val="tx2"/>
                </a:solidFill>
              </a:rPr>
              <a:t> בישראל:</a:t>
            </a:r>
            <a:r>
              <a:rPr lang="en-US" sz="2400" dirty="0" smtClean="0">
                <a:solidFill>
                  <a:schemeClr val="tx2"/>
                </a:solidFill>
              </a:rPr>
              <a:t/>
            </a:r>
            <a:br>
              <a:rPr lang="en-US" sz="2400" dirty="0" smtClean="0">
                <a:solidFill>
                  <a:schemeClr val="tx2"/>
                </a:solidFill>
              </a:rPr>
            </a:br>
            <a:r>
              <a:rPr lang="he-IL" sz="2400" dirty="0" smtClean="0">
                <a:solidFill>
                  <a:schemeClr val="tx2"/>
                </a:solidFill>
              </a:rPr>
              <a:t>	</a:t>
            </a:r>
          </a:p>
          <a:p>
            <a:pPr lvl="1" indent="-457200" algn="r" rtl="1">
              <a:buFont typeface="Arial" panose="020B0604020202020204" pitchFamily="34" charset="0"/>
              <a:buChar char="•"/>
            </a:pPr>
            <a:r>
              <a:rPr lang="he-IL" sz="2400" dirty="0" smtClean="0">
                <a:solidFill>
                  <a:schemeClr val="tx2"/>
                </a:solidFill>
              </a:rPr>
              <a:t>אובדן </a:t>
            </a:r>
            <a:r>
              <a:rPr lang="he-IL" sz="2400" dirty="0">
                <a:solidFill>
                  <a:schemeClr val="tx2"/>
                </a:solidFill>
              </a:rPr>
              <a:t>תוצר ארצי של 7.3 מיליארד </a:t>
            </a:r>
            <a:r>
              <a:rPr lang="he-IL" sz="2400" dirty="0" smtClean="0">
                <a:solidFill>
                  <a:schemeClr val="tx2"/>
                </a:solidFill>
              </a:rPr>
              <a:t>שקל לפי מכפיל 2.09</a:t>
            </a:r>
            <a:r>
              <a:rPr lang="en-US" sz="2400" dirty="0" smtClean="0">
                <a:solidFill>
                  <a:schemeClr val="tx2"/>
                </a:solidFill>
              </a:rPr>
              <a:t>*</a:t>
            </a:r>
            <a:r>
              <a:rPr lang="en-US" sz="2400" dirty="0">
                <a:solidFill>
                  <a:schemeClr val="tx2"/>
                </a:solidFill>
              </a:rPr>
              <a:t/>
            </a:r>
            <a:br>
              <a:rPr lang="en-US" sz="2400" dirty="0">
                <a:solidFill>
                  <a:schemeClr val="tx2"/>
                </a:solidFill>
              </a:rPr>
            </a:br>
            <a:r>
              <a:rPr lang="he-IL" sz="2400" dirty="0" smtClean="0">
                <a:solidFill>
                  <a:schemeClr val="tx2"/>
                </a:solidFill>
              </a:rPr>
              <a:t>(0.7</a:t>
            </a:r>
            <a:r>
              <a:rPr lang="he-IL" sz="2400" dirty="0">
                <a:solidFill>
                  <a:schemeClr val="tx2"/>
                </a:solidFill>
              </a:rPr>
              <a:t>% </a:t>
            </a:r>
            <a:r>
              <a:rPr lang="he-IL" sz="2400" dirty="0" err="1">
                <a:solidFill>
                  <a:schemeClr val="tx2"/>
                </a:solidFill>
              </a:rPr>
              <a:t>מהתמ"ג</a:t>
            </a:r>
            <a:r>
              <a:rPr lang="he-IL" sz="2400" dirty="0">
                <a:solidFill>
                  <a:schemeClr val="tx2"/>
                </a:solidFill>
              </a:rPr>
              <a:t> המקומי) </a:t>
            </a:r>
            <a:r>
              <a:rPr lang="en-US" sz="2400" dirty="0" smtClean="0">
                <a:solidFill>
                  <a:schemeClr val="tx2"/>
                </a:solidFill>
              </a:rPr>
              <a:t/>
            </a:r>
            <a:br>
              <a:rPr lang="en-US" sz="2400" dirty="0" smtClean="0">
                <a:solidFill>
                  <a:schemeClr val="tx2"/>
                </a:solidFill>
              </a:rPr>
            </a:br>
            <a:endParaRPr lang="he-IL" sz="2400" dirty="0" smtClean="0">
              <a:solidFill>
                <a:schemeClr val="tx2"/>
              </a:solidFill>
            </a:endParaRPr>
          </a:p>
          <a:p>
            <a:pPr lvl="1" indent="-457200" algn="r" rtl="1">
              <a:buFont typeface="Arial" panose="020B0604020202020204" pitchFamily="34" charset="0"/>
              <a:buChar char="•"/>
            </a:pPr>
            <a:r>
              <a:rPr lang="he-IL" sz="2400" dirty="0" smtClean="0">
                <a:solidFill>
                  <a:schemeClr val="tx2"/>
                </a:solidFill>
              </a:rPr>
              <a:t>מרכיב המס נטו בתוצר – 31.8%* - כלל המשק</a:t>
            </a:r>
            <a:r>
              <a:rPr lang="en-US" sz="2400" dirty="0" smtClean="0">
                <a:solidFill>
                  <a:schemeClr val="tx2"/>
                </a:solidFill>
              </a:rPr>
              <a:t/>
            </a:r>
            <a:br>
              <a:rPr lang="en-US" sz="2400" dirty="0" smtClean="0">
                <a:solidFill>
                  <a:schemeClr val="tx2"/>
                </a:solidFill>
              </a:rPr>
            </a:br>
            <a:endParaRPr lang="he-IL" sz="2400" dirty="0">
              <a:solidFill>
                <a:schemeClr val="tx2"/>
              </a:solidFill>
            </a:endParaRPr>
          </a:p>
          <a:p>
            <a:pPr lvl="1" algn="r" rtl="1"/>
            <a:r>
              <a:rPr lang="he-IL" sz="2400" b="1" dirty="0" smtClean="0">
                <a:solidFill>
                  <a:srgbClr val="FF0000"/>
                </a:solidFill>
              </a:rPr>
              <a:t>אובדן </a:t>
            </a:r>
            <a:r>
              <a:rPr lang="he-IL" sz="2400" b="1" dirty="0">
                <a:solidFill>
                  <a:srgbClr val="FF0000"/>
                </a:solidFill>
              </a:rPr>
              <a:t>שנתי </a:t>
            </a:r>
            <a:r>
              <a:rPr lang="he-IL" sz="2400" b="1" dirty="0" smtClean="0">
                <a:solidFill>
                  <a:srgbClr val="FF0000"/>
                </a:solidFill>
              </a:rPr>
              <a:t>של  2.2 מיליארד </a:t>
            </a:r>
            <a:r>
              <a:rPr lang="he-IL" sz="2400" b="1" dirty="0">
                <a:solidFill>
                  <a:srgbClr val="FF0000"/>
                </a:solidFill>
              </a:rPr>
              <a:t>שקל </a:t>
            </a:r>
            <a:endParaRPr lang="he-IL" sz="2400" b="1" dirty="0" smtClean="0">
              <a:solidFill>
                <a:srgbClr val="FF0000"/>
              </a:solidFill>
            </a:endParaRPr>
          </a:p>
          <a:p>
            <a:pPr lvl="1" algn="r" rtl="1"/>
            <a:r>
              <a:rPr lang="he-IL" sz="2400" b="1" dirty="0" smtClean="0">
                <a:solidFill>
                  <a:srgbClr val="FF0000"/>
                </a:solidFill>
              </a:rPr>
              <a:t>הכנסות </a:t>
            </a:r>
            <a:r>
              <a:rPr lang="he-IL" sz="2400" b="1" dirty="0">
                <a:solidFill>
                  <a:srgbClr val="FF0000"/>
                </a:solidFill>
              </a:rPr>
              <a:t>ממיסים !!!</a:t>
            </a:r>
          </a:p>
          <a:p>
            <a:pPr lvl="1" algn="r" rtl="1"/>
            <a:r>
              <a:rPr lang="en-US" sz="2400" dirty="0" smtClean="0">
                <a:solidFill>
                  <a:schemeClr val="tx2"/>
                </a:solidFill>
              </a:rPr>
              <a:t/>
            </a:r>
            <a:br>
              <a:rPr lang="en-US" sz="2400" dirty="0" smtClean="0">
                <a:solidFill>
                  <a:schemeClr val="tx2"/>
                </a:solidFill>
              </a:rPr>
            </a:br>
            <a:r>
              <a:rPr lang="en-US" sz="2400" dirty="0" smtClean="0">
                <a:solidFill>
                  <a:schemeClr val="tx2"/>
                </a:solidFill>
              </a:rPr>
              <a:t/>
            </a:r>
            <a:br>
              <a:rPr lang="en-US" sz="2400" dirty="0" smtClean="0">
                <a:solidFill>
                  <a:schemeClr val="tx2"/>
                </a:solidFill>
              </a:rPr>
            </a:br>
            <a:endParaRPr lang="en-US" sz="2400" dirty="0" smtClean="0">
              <a:solidFill>
                <a:schemeClr val="tx2"/>
              </a:solidFill>
            </a:endParaRPr>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16</a:t>
            </a:fld>
            <a:endParaRPr lang="he-IL" dirty="0"/>
          </a:p>
        </p:txBody>
      </p:sp>
      <p:graphicFrame>
        <p:nvGraphicFramePr>
          <p:cNvPr id="6" name="Diagram 5"/>
          <p:cNvGraphicFramePr/>
          <p:nvPr>
            <p:extLst>
              <p:ext uri="{D42A27DB-BD31-4B8C-83A1-F6EECF244321}">
                <p14:modId xmlns:p14="http://schemas.microsoft.com/office/powerpoint/2010/main" val="2204446532"/>
              </p:ext>
            </p:extLst>
          </p:nvPr>
        </p:nvGraphicFramePr>
        <p:xfrm>
          <a:off x="23037" y="3022600"/>
          <a:ext cx="32004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3"/>
          <p:cNvSpPr>
            <a:spLocks noGrp="1"/>
          </p:cNvSpPr>
          <p:nvPr>
            <p:ph type="title"/>
          </p:nvPr>
        </p:nvSpPr>
        <p:spPr>
          <a:xfrm>
            <a:off x="914400" y="152400"/>
            <a:ext cx="7543800" cy="1219200"/>
          </a:xfrm>
        </p:spPr>
        <p:txBody>
          <a:bodyPr/>
          <a:lstStyle/>
          <a:p>
            <a:pPr algn="ctr" rtl="1"/>
            <a:r>
              <a:rPr lang="he-IL" sz="2400" dirty="0" smtClean="0">
                <a:cs typeface="+mn-cs"/>
              </a:rPr>
              <a:t>ניתוח של העלייה בנטל +עליה במרכיב אי הוודאות </a:t>
            </a:r>
            <a:br>
              <a:rPr lang="he-IL" sz="2400" dirty="0" smtClean="0">
                <a:cs typeface="+mn-cs"/>
              </a:rPr>
            </a:br>
            <a:r>
              <a:rPr lang="he-IL" sz="2400" dirty="0" smtClean="0">
                <a:cs typeface="+mn-cs"/>
              </a:rPr>
              <a:t>שהובילה לעצירת השקעות –</a:t>
            </a:r>
            <a:r>
              <a:rPr lang="he-IL" sz="2400" dirty="0" smtClean="0">
                <a:solidFill>
                  <a:srgbClr val="FF0000"/>
                </a:solidFill>
                <a:cs typeface="+mn-cs"/>
              </a:rPr>
              <a:t>בישראל</a:t>
            </a:r>
            <a:endParaRPr lang="he-IL" sz="2400" dirty="0">
              <a:solidFill>
                <a:srgbClr val="FF0000"/>
              </a:solidFill>
              <a:cs typeface="+mn-cs"/>
            </a:endParaRPr>
          </a:p>
        </p:txBody>
      </p:sp>
      <p:sp>
        <p:nvSpPr>
          <p:cNvPr id="4" name="TextBox 3"/>
          <p:cNvSpPr txBox="1"/>
          <p:nvPr/>
        </p:nvSpPr>
        <p:spPr>
          <a:xfrm>
            <a:off x="3581400" y="5715000"/>
            <a:ext cx="5410200" cy="646331"/>
          </a:xfrm>
          <a:prstGeom prst="rect">
            <a:avLst/>
          </a:prstGeom>
          <a:noFill/>
        </p:spPr>
        <p:txBody>
          <a:bodyPr wrap="square" rtlCol="1">
            <a:spAutoFit/>
          </a:bodyPr>
          <a:lstStyle/>
          <a:p>
            <a:pPr>
              <a:buFont typeface="Arial" pitchFamily="34" charset="0"/>
              <a:buChar char="•"/>
            </a:pPr>
            <a:r>
              <a:rPr lang="he-IL" dirty="0" smtClean="0"/>
              <a:t>שיעור מס מהתוצר לפי נתוני ה-</a:t>
            </a:r>
            <a:r>
              <a:rPr lang="en-US" dirty="0" smtClean="0"/>
              <a:t>OECD</a:t>
            </a:r>
            <a:r>
              <a:rPr lang="he-IL" dirty="0" smtClean="0"/>
              <a:t>, </a:t>
            </a:r>
            <a:r>
              <a:rPr lang="he-IL" dirty="0"/>
              <a:t>2012 ; </a:t>
            </a:r>
            <a:endParaRPr lang="he-IL" dirty="0" smtClean="0"/>
          </a:p>
          <a:p>
            <a:pPr>
              <a:buFont typeface="Arial" pitchFamily="34" charset="0"/>
              <a:buChar char="•"/>
            </a:pPr>
            <a:r>
              <a:rPr lang="he-IL" dirty="0" smtClean="0"/>
              <a:t>מכפיל </a:t>
            </a:r>
            <a:r>
              <a:rPr lang="he-IL" dirty="0"/>
              <a:t>השפעת תמ"ג על פי עבודתו של ד"ר דניאל </a:t>
            </a:r>
            <a:r>
              <a:rPr lang="he-IL" dirty="0" smtClean="0"/>
              <a:t>פרימן</a:t>
            </a:r>
            <a:endParaRPr lang="he-IL" dirty="0"/>
          </a:p>
        </p:txBody>
      </p:sp>
      <p:sp>
        <p:nvSpPr>
          <p:cNvPr id="7" name="Down Arrow 6"/>
          <p:cNvSpPr/>
          <p:nvPr/>
        </p:nvSpPr>
        <p:spPr>
          <a:xfrm>
            <a:off x="5943600" y="21336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Down Arrow 7"/>
          <p:cNvSpPr/>
          <p:nvPr/>
        </p:nvSpPr>
        <p:spPr>
          <a:xfrm>
            <a:off x="5943600" y="33528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Down Arrow 9"/>
          <p:cNvSpPr/>
          <p:nvPr/>
        </p:nvSpPr>
        <p:spPr>
          <a:xfrm>
            <a:off x="5943600" y="41148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63437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6">
                                            <p:graphicEl>
                                              <a:dgm id="{57E24BB5-02A5-4952-A6C6-3E7003C9044C}"/>
                                            </p:graphicEl>
                                          </p:spTgt>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6">
                                            <p:graphicEl>
                                              <a:dgm id="{9F2960C2-032B-409B-96D9-E06BF10210E9}"/>
                                            </p:graphicEl>
                                          </p:spTgt>
                                        </p:tgtEl>
                                        <p:attrNameLst>
                                          <p:attrName>r</p:attrName>
                                        </p:attrNameLst>
                                      </p:cBhvr>
                                    </p:animRot>
                                  </p:childTnLst>
                                </p:cTn>
                              </p:par>
                              <p:par>
                                <p:cTn id="9" presetID="8" presetClass="emph" presetSubtype="0" fill="hold" grpId="0" nodeType="withEffect">
                                  <p:stCondLst>
                                    <p:cond delay="0"/>
                                  </p:stCondLst>
                                  <p:childTnLst>
                                    <p:animRot by="21600000">
                                      <p:cBhvr>
                                        <p:cTn id="10" dur="2000" fill="hold"/>
                                        <p:tgtEl>
                                          <p:spTgt spid="6">
                                            <p:graphicEl>
                                              <a:dgm id="{588AF1E5-2592-42D7-8E46-AB1ACF9F454A}"/>
                                            </p:graphic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304800" y="990600"/>
            <a:ext cx="8686800" cy="4464149"/>
          </a:xfrm>
        </p:spPr>
        <p:txBody>
          <a:bodyPr>
            <a:noAutofit/>
          </a:bodyPr>
          <a:lstStyle/>
          <a:p>
            <a:pPr lvl="1" indent="-457200" algn="r" rtl="1">
              <a:buFont typeface="Arial" panose="020B0604020202020204" pitchFamily="34" charset="0"/>
              <a:buChar char="•"/>
            </a:pPr>
            <a:endParaRPr lang="he-IL" sz="2400" dirty="0" smtClean="0">
              <a:solidFill>
                <a:schemeClr val="tx2"/>
              </a:solidFill>
            </a:endParaRPr>
          </a:p>
          <a:p>
            <a:pPr lvl="1" indent="-457200" algn="r" rtl="1">
              <a:buFont typeface="Arial" panose="020B0604020202020204" pitchFamily="34" charset="0"/>
              <a:buChar char="•"/>
            </a:pPr>
            <a:r>
              <a:rPr lang="he-IL" sz="2400" dirty="0" smtClean="0">
                <a:solidFill>
                  <a:schemeClr val="tx2"/>
                </a:solidFill>
              </a:rPr>
              <a:t>משמעות הפחתה </a:t>
            </a:r>
            <a:r>
              <a:rPr lang="he-IL" sz="2400" dirty="0">
                <a:solidFill>
                  <a:schemeClr val="tx2"/>
                </a:solidFill>
              </a:rPr>
              <a:t>של </a:t>
            </a:r>
            <a:r>
              <a:rPr lang="he-IL" sz="2400" dirty="0" smtClean="0">
                <a:solidFill>
                  <a:schemeClr val="tx2"/>
                </a:solidFill>
              </a:rPr>
              <a:t>3.5 </a:t>
            </a:r>
            <a:r>
              <a:rPr lang="he-IL" sz="2400" dirty="0">
                <a:solidFill>
                  <a:schemeClr val="tx2"/>
                </a:solidFill>
              </a:rPr>
              <a:t>מיליארד </a:t>
            </a:r>
            <a:r>
              <a:rPr lang="he-IL" sz="2400" dirty="0" smtClean="0">
                <a:solidFill>
                  <a:schemeClr val="tx2"/>
                </a:solidFill>
              </a:rPr>
              <a:t>₪ (1 מיליארד $) </a:t>
            </a:r>
            <a:r>
              <a:rPr lang="he-IL" sz="2400" dirty="0">
                <a:solidFill>
                  <a:schemeClr val="tx2"/>
                </a:solidFill>
              </a:rPr>
              <a:t>השקעה ע"י </a:t>
            </a:r>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sz="2400" dirty="0" smtClean="0">
                <a:solidFill>
                  <a:schemeClr val="tx2"/>
                </a:solidFill>
              </a:rPr>
              <a:t> בנגב:</a:t>
            </a:r>
            <a:r>
              <a:rPr lang="en-US" sz="2400" dirty="0" smtClean="0">
                <a:solidFill>
                  <a:schemeClr val="tx2"/>
                </a:solidFill>
              </a:rPr>
              <a:t/>
            </a:r>
            <a:br>
              <a:rPr lang="en-US" sz="2400" dirty="0" smtClean="0">
                <a:solidFill>
                  <a:schemeClr val="tx2"/>
                </a:solidFill>
              </a:rPr>
            </a:br>
            <a:r>
              <a:rPr lang="he-IL" sz="2400" dirty="0" smtClean="0">
                <a:solidFill>
                  <a:schemeClr val="tx2"/>
                </a:solidFill>
              </a:rPr>
              <a:t>	</a:t>
            </a:r>
          </a:p>
          <a:p>
            <a:pPr lvl="1" indent="-457200" algn="r" rtl="1">
              <a:buFont typeface="Arial" panose="020B0604020202020204" pitchFamily="34" charset="0"/>
              <a:buChar char="•"/>
            </a:pPr>
            <a:r>
              <a:rPr lang="he-IL" sz="2400" dirty="0" smtClean="0">
                <a:solidFill>
                  <a:schemeClr val="tx2"/>
                </a:solidFill>
              </a:rPr>
              <a:t>אובדן </a:t>
            </a:r>
            <a:r>
              <a:rPr lang="he-IL" sz="2400" dirty="0">
                <a:solidFill>
                  <a:schemeClr val="tx2"/>
                </a:solidFill>
              </a:rPr>
              <a:t>תוצר </a:t>
            </a:r>
            <a:r>
              <a:rPr lang="he-IL" sz="2400" dirty="0" smtClean="0">
                <a:solidFill>
                  <a:schemeClr val="tx2"/>
                </a:solidFill>
              </a:rPr>
              <a:t>של 5.9 מיליארד שקל (כ- 20% מהתוצר התעשייתי בנגב)</a:t>
            </a:r>
            <a:r>
              <a:rPr lang="en-US" sz="2400" dirty="0" smtClean="0">
                <a:solidFill>
                  <a:schemeClr val="tx2"/>
                </a:solidFill>
              </a:rPr>
              <a:t/>
            </a:r>
            <a:br>
              <a:rPr lang="en-US" sz="2400" dirty="0" smtClean="0">
                <a:solidFill>
                  <a:schemeClr val="tx2"/>
                </a:solidFill>
              </a:rPr>
            </a:br>
            <a:endParaRPr lang="he-IL" sz="2400" dirty="0" smtClean="0">
              <a:solidFill>
                <a:schemeClr val="tx2"/>
              </a:solidFill>
            </a:endParaRPr>
          </a:p>
          <a:p>
            <a:pPr lvl="1" indent="-457200" algn="r" rtl="1">
              <a:buFont typeface="Arial" panose="020B0604020202020204" pitchFamily="34" charset="0"/>
              <a:buChar char="•"/>
            </a:pPr>
            <a:r>
              <a:rPr lang="he-IL" sz="2400" dirty="0" smtClean="0">
                <a:solidFill>
                  <a:schemeClr val="tx2"/>
                </a:solidFill>
              </a:rPr>
              <a:t>פגיעה </a:t>
            </a:r>
            <a:r>
              <a:rPr lang="he-IL" sz="2400" dirty="0" err="1" smtClean="0">
                <a:solidFill>
                  <a:schemeClr val="tx2"/>
                </a:solidFill>
              </a:rPr>
              <a:t>בכ</a:t>
            </a:r>
            <a:r>
              <a:rPr lang="he-IL" sz="2400" dirty="0" smtClean="0">
                <a:solidFill>
                  <a:schemeClr val="tx2"/>
                </a:solidFill>
              </a:rPr>
              <a:t>- 3,500 עובדים ישירים ועקיפים </a:t>
            </a:r>
          </a:p>
          <a:p>
            <a:pPr lvl="1" indent="-457200" algn="r" rtl="1">
              <a:buFont typeface="Arial" panose="020B0604020202020204" pitchFamily="34" charset="0"/>
              <a:buChar char="•"/>
            </a:pPr>
            <a:endParaRPr lang="he-IL" sz="2400" dirty="0">
              <a:solidFill>
                <a:schemeClr val="tx2"/>
              </a:solidFill>
            </a:endParaRPr>
          </a:p>
          <a:p>
            <a:pPr lvl="1" indent="-457200" algn="r" rtl="1">
              <a:buFont typeface="Arial" panose="020B0604020202020204" pitchFamily="34" charset="0"/>
              <a:buChar char="•"/>
            </a:pPr>
            <a:r>
              <a:rPr lang="he-IL" sz="2400" dirty="0" smtClean="0">
                <a:solidFill>
                  <a:schemeClr val="tx2"/>
                </a:solidFill>
              </a:rPr>
              <a:t>פגיעה במעמד הביניים בנגב</a:t>
            </a:r>
            <a:endParaRPr lang="he-IL" sz="2400" dirty="0">
              <a:solidFill>
                <a:schemeClr val="tx2"/>
              </a:solidFill>
            </a:endParaRPr>
          </a:p>
          <a:p>
            <a:pPr lvl="1" indent="-457200" algn="r" rtl="1">
              <a:buFont typeface="Arial" panose="020B0604020202020204" pitchFamily="34" charset="0"/>
              <a:buChar char="•"/>
            </a:pPr>
            <a:endParaRPr lang="he-IL" sz="2400" b="1" dirty="0" smtClean="0">
              <a:solidFill>
                <a:schemeClr val="tx2"/>
              </a:solidFill>
            </a:endParaRPr>
          </a:p>
          <a:p>
            <a:pPr lvl="1" indent="-457200" algn="r" rtl="1">
              <a:buFont typeface="Arial" panose="020B0604020202020204" pitchFamily="34" charset="0"/>
              <a:buChar char="•"/>
            </a:pPr>
            <a:r>
              <a:rPr lang="he-IL" sz="2400" b="1" dirty="0" smtClean="0">
                <a:solidFill>
                  <a:srgbClr val="FF0000"/>
                </a:solidFill>
              </a:rPr>
              <a:t>אובדן </a:t>
            </a:r>
            <a:r>
              <a:rPr lang="he-IL" sz="2400" b="1" dirty="0">
                <a:solidFill>
                  <a:srgbClr val="FF0000"/>
                </a:solidFill>
              </a:rPr>
              <a:t>שנתי של  </a:t>
            </a:r>
            <a:r>
              <a:rPr lang="he-IL" sz="2400" b="1" dirty="0" smtClean="0">
                <a:solidFill>
                  <a:srgbClr val="FF0000"/>
                </a:solidFill>
              </a:rPr>
              <a:t>1.25 </a:t>
            </a:r>
            <a:r>
              <a:rPr lang="he-IL" sz="2400" b="1" dirty="0">
                <a:solidFill>
                  <a:srgbClr val="FF0000"/>
                </a:solidFill>
              </a:rPr>
              <a:t>מיליארד שקל </a:t>
            </a:r>
          </a:p>
          <a:p>
            <a:pPr lvl="1" algn="r" rtl="1"/>
            <a:r>
              <a:rPr lang="he-IL" sz="2400" b="1" dirty="0">
                <a:solidFill>
                  <a:srgbClr val="FF0000"/>
                </a:solidFill>
              </a:rPr>
              <a:t>הכנסות ממיסים </a:t>
            </a:r>
            <a:r>
              <a:rPr lang="he-IL" sz="2400" b="1" dirty="0" smtClean="0">
                <a:solidFill>
                  <a:srgbClr val="FF0000"/>
                </a:solidFill>
              </a:rPr>
              <a:t>מהנגב!!!</a:t>
            </a:r>
            <a:endParaRPr lang="he-IL" sz="2400" b="1" dirty="0">
              <a:solidFill>
                <a:srgbClr val="FF0000"/>
              </a:solidFill>
            </a:endParaRPr>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17</a:t>
            </a:fld>
            <a:endParaRPr lang="he-IL" dirty="0"/>
          </a:p>
        </p:txBody>
      </p:sp>
      <p:sp>
        <p:nvSpPr>
          <p:cNvPr id="9" name="Title 3"/>
          <p:cNvSpPr>
            <a:spLocks noGrp="1"/>
          </p:cNvSpPr>
          <p:nvPr>
            <p:ph type="title"/>
          </p:nvPr>
        </p:nvSpPr>
        <p:spPr>
          <a:xfrm>
            <a:off x="914400" y="274638"/>
            <a:ext cx="7543800" cy="729931"/>
          </a:xfrm>
        </p:spPr>
        <p:txBody>
          <a:bodyPr/>
          <a:lstStyle/>
          <a:p>
            <a:pPr algn="r" rtl="1"/>
            <a:r>
              <a:rPr lang="he-IL" sz="2400" dirty="0" smtClean="0">
                <a:cs typeface="+mn-cs"/>
              </a:rPr>
              <a:t>עלייה בנטל +עליה במרכיב אי הוודאות = </a:t>
            </a:r>
            <a:r>
              <a:rPr lang="he-IL" sz="2400" smtClean="0">
                <a:cs typeface="+mn-cs"/>
              </a:rPr>
              <a:t>הובילה וגורמת לעצירת </a:t>
            </a:r>
            <a:r>
              <a:rPr lang="he-IL" sz="2400" dirty="0" smtClean="0">
                <a:cs typeface="+mn-cs"/>
              </a:rPr>
              <a:t>השקעות – השפעה </a:t>
            </a:r>
            <a:r>
              <a:rPr lang="he-IL" sz="2400" dirty="0" smtClean="0">
                <a:solidFill>
                  <a:srgbClr val="FF0000"/>
                </a:solidFill>
                <a:cs typeface="+mn-cs"/>
              </a:rPr>
              <a:t>בנגב</a:t>
            </a:r>
            <a:endParaRPr lang="he-IL" sz="2400" dirty="0">
              <a:solidFill>
                <a:srgbClr val="FF0000"/>
              </a:solidFill>
              <a:cs typeface="+mn-cs"/>
            </a:endParaRPr>
          </a:p>
        </p:txBody>
      </p:sp>
      <p:graphicFrame>
        <p:nvGraphicFramePr>
          <p:cNvPr id="7" name="Diagram 6"/>
          <p:cNvGraphicFramePr/>
          <p:nvPr>
            <p:extLst>
              <p:ext uri="{D42A27DB-BD31-4B8C-83A1-F6EECF244321}">
                <p14:modId xmlns:p14="http://schemas.microsoft.com/office/powerpoint/2010/main" val="1791409797"/>
              </p:ext>
            </p:extLst>
          </p:nvPr>
        </p:nvGraphicFramePr>
        <p:xfrm>
          <a:off x="23037" y="3022600"/>
          <a:ext cx="32004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3048000" y="6535579"/>
            <a:ext cx="5410200" cy="246221"/>
          </a:xfrm>
          <a:prstGeom prst="rect">
            <a:avLst/>
          </a:prstGeom>
          <a:noFill/>
        </p:spPr>
        <p:txBody>
          <a:bodyPr wrap="square" rtlCol="1">
            <a:spAutoFit/>
          </a:bodyPr>
          <a:lstStyle/>
          <a:p>
            <a:r>
              <a:rPr lang="he-IL" sz="1000" dirty="0" smtClean="0"/>
              <a:t>* שיעור מס מהתוצר לפי נתוני ה-</a:t>
            </a:r>
            <a:r>
              <a:rPr lang="en-US" sz="1000" dirty="0" smtClean="0"/>
              <a:t>OECD</a:t>
            </a:r>
            <a:r>
              <a:rPr lang="he-IL" sz="1000" dirty="0" smtClean="0"/>
              <a:t>, </a:t>
            </a:r>
            <a:r>
              <a:rPr lang="he-IL" sz="1000" dirty="0"/>
              <a:t>2012 ; מכפיל השפעת תמ"ג על פי עבודתו של ד"ר דניאל </a:t>
            </a:r>
            <a:r>
              <a:rPr lang="he-IL" sz="1000" dirty="0" smtClean="0"/>
              <a:t>פרימן</a:t>
            </a:r>
            <a:endParaRPr lang="he-IL" sz="1000" dirty="0"/>
          </a:p>
        </p:txBody>
      </p:sp>
      <p:sp>
        <p:nvSpPr>
          <p:cNvPr id="10" name="Down Arrow 9"/>
          <p:cNvSpPr/>
          <p:nvPr/>
        </p:nvSpPr>
        <p:spPr>
          <a:xfrm>
            <a:off x="5943600" y="23622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Down Arrow 10"/>
          <p:cNvSpPr/>
          <p:nvPr/>
        </p:nvSpPr>
        <p:spPr>
          <a:xfrm>
            <a:off x="5943600" y="31242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Down Arrow 11"/>
          <p:cNvSpPr/>
          <p:nvPr/>
        </p:nvSpPr>
        <p:spPr>
          <a:xfrm>
            <a:off x="5943600" y="39624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Down Arrow 12"/>
          <p:cNvSpPr/>
          <p:nvPr/>
        </p:nvSpPr>
        <p:spPr>
          <a:xfrm>
            <a:off x="5961185" y="4800600"/>
            <a:ext cx="3810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323678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7">
                                            <p:graphicEl>
                                              <a:dgm id="{57E24BB5-02A5-4952-A6C6-3E7003C9044C}"/>
                                            </p:graphicEl>
                                          </p:spTgt>
                                        </p:tgtEl>
                                        <p:attrNameLst>
                                          <p:attrName>r</p:attrName>
                                        </p:attrNameLst>
                                      </p:cBhvr>
                                    </p:animRot>
                                  </p:childTnLst>
                                </p:cTn>
                              </p:par>
                              <p:par>
                                <p:cTn id="7" presetID="8" presetClass="emph" presetSubtype="0" fill="hold" grpId="0" nodeType="withEffect">
                                  <p:stCondLst>
                                    <p:cond delay="0"/>
                                  </p:stCondLst>
                                  <p:childTnLst>
                                    <p:animRot by="21600000">
                                      <p:cBhvr>
                                        <p:cTn id="8" dur="2000" fill="hold"/>
                                        <p:tgtEl>
                                          <p:spTgt spid="7">
                                            <p:graphicEl>
                                              <a:dgm id="{9F2960C2-032B-409B-96D9-E06BF10210E9}"/>
                                            </p:graphicEl>
                                          </p:spTgt>
                                        </p:tgtEl>
                                        <p:attrNameLst>
                                          <p:attrName>r</p:attrName>
                                        </p:attrNameLst>
                                      </p:cBhvr>
                                    </p:animRot>
                                  </p:childTnLst>
                                </p:cTn>
                              </p:par>
                              <p:par>
                                <p:cTn id="9" presetID="8" presetClass="emph" presetSubtype="0" fill="hold" grpId="0" nodeType="withEffect">
                                  <p:stCondLst>
                                    <p:cond delay="0"/>
                                  </p:stCondLst>
                                  <p:childTnLst>
                                    <p:animRot by="21600000">
                                      <p:cBhvr>
                                        <p:cTn id="10" dur="2000" fill="hold"/>
                                        <p:tgtEl>
                                          <p:spTgt spid="7">
                                            <p:graphicEl>
                                              <a:dgm id="{588AF1E5-2592-42D7-8E46-AB1ACF9F454A}"/>
                                            </p:graphic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bld="one"/>
        </p:bldSub>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688075" y="1371600"/>
            <a:ext cx="7342189" cy="2438400"/>
          </a:xfrm>
        </p:spPr>
        <p:txBody>
          <a:bodyPr>
            <a:noAutofit/>
          </a:bodyPr>
          <a:lstStyle/>
          <a:p>
            <a:pPr marL="342900" indent="-342900" algn="r" rtl="1">
              <a:buFont typeface="Arial" panose="020B0604020202020204" pitchFamily="34" charset="0"/>
              <a:buChar char="•"/>
            </a:pPr>
            <a:r>
              <a:rPr lang="he-IL" dirty="0" smtClean="0"/>
              <a:t>תעשיות עתירות ייצוא מייצרות שיעור </a:t>
            </a:r>
            <a:r>
              <a:rPr lang="he-IL" dirty="0"/>
              <a:t>פריון גבוה </a:t>
            </a:r>
            <a:r>
              <a:rPr lang="he-IL" dirty="0" smtClean="0"/>
              <a:t>הכרוך </a:t>
            </a:r>
            <a:r>
              <a:rPr lang="he-IL" dirty="0"/>
              <a:t>בהעסקת </a:t>
            </a:r>
            <a:r>
              <a:rPr lang="he-IL" dirty="0" smtClean="0"/>
              <a:t>בעלי </a:t>
            </a:r>
            <a:r>
              <a:rPr lang="he-IL" dirty="0"/>
              <a:t>השכלה גבוהה </a:t>
            </a:r>
            <a:r>
              <a:rPr lang="he-IL" dirty="0" smtClean="0"/>
              <a:t>ומובילות לעלייה </a:t>
            </a:r>
            <a:r>
              <a:rPr lang="he-IL" dirty="0"/>
              <a:t>מתמדת </a:t>
            </a:r>
            <a:r>
              <a:rPr lang="he-IL" dirty="0" smtClean="0"/>
              <a:t>בתוצר לאורך השנים</a:t>
            </a:r>
            <a:r>
              <a:rPr lang="en-US" dirty="0" smtClean="0"/>
              <a:t>.</a:t>
            </a:r>
            <a:br>
              <a:rPr lang="en-US" dirty="0" smtClean="0"/>
            </a:br>
            <a:endParaRPr lang="he-IL" dirty="0" smtClean="0"/>
          </a:p>
          <a:p>
            <a:pPr marL="342900" indent="-342900" algn="r" rtl="1">
              <a:buFont typeface="Arial" panose="020B0604020202020204" pitchFamily="34" charset="0"/>
              <a:buChar char="•"/>
            </a:pPr>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dirty="0" smtClean="0"/>
              <a:t> מייצאת מישראל כ-90</a:t>
            </a:r>
            <a:r>
              <a:rPr lang="he-IL" dirty="0"/>
              <a:t>% </a:t>
            </a:r>
            <a:r>
              <a:rPr lang="he-IL" dirty="0" smtClean="0"/>
              <a:t>מתוצרתה</a:t>
            </a:r>
            <a:r>
              <a:rPr lang="en-US" dirty="0" smtClean="0"/>
              <a:t/>
            </a:r>
            <a:br>
              <a:rPr lang="en-US" dirty="0" smtClean="0"/>
            </a:br>
            <a:endParaRPr lang="he-IL" dirty="0" smtClean="0"/>
          </a:p>
          <a:p>
            <a:pPr marL="342900" indent="-342900" algn="r" rtl="1">
              <a:buFont typeface="Arial" panose="020B0604020202020204" pitchFamily="34" charset="0"/>
              <a:buChar char="•"/>
            </a:pPr>
            <a:r>
              <a:rPr lang="he-IL" b="1" i="1" dirty="0" smtClean="0">
                <a:solidFill>
                  <a:srgbClr val="0070C0"/>
                </a:solidFill>
              </a:rPr>
              <a:t>50</a:t>
            </a:r>
            <a:r>
              <a:rPr lang="he-IL" b="1" i="1" dirty="0">
                <a:solidFill>
                  <a:srgbClr val="0070C0"/>
                </a:solidFill>
              </a:rPr>
              <a:t>% </a:t>
            </a:r>
            <a:r>
              <a:rPr lang="he-IL" dirty="0" smtClean="0"/>
              <a:t>מעובדי </a:t>
            </a:r>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dirty="0" smtClean="0"/>
              <a:t> </a:t>
            </a:r>
            <a:r>
              <a:rPr lang="he-IL" dirty="0"/>
              <a:t>הנם </a:t>
            </a:r>
            <a:r>
              <a:rPr lang="he-IL" dirty="0" smtClean="0"/>
              <a:t>אקדמאיים וטכנאים עם דגש על תחומי </a:t>
            </a:r>
            <a:r>
              <a:rPr lang="he-IL" dirty="0"/>
              <a:t>המדעים והמקצועות </a:t>
            </a:r>
            <a:r>
              <a:rPr lang="he-IL" dirty="0" smtClean="0"/>
              <a:t>היישומיים .</a:t>
            </a:r>
          </a:p>
          <a:p>
            <a:pPr marL="342900" indent="-342900" algn="r" rtl="1">
              <a:buFont typeface="Arial" panose="020B0604020202020204" pitchFamily="34" charset="0"/>
              <a:buChar char="•"/>
            </a:pPr>
            <a:endParaRPr lang="he-IL" dirty="0" smtClean="0">
              <a:solidFill>
                <a:schemeClr val="tx2"/>
              </a:solidFill>
              <a:latin typeface="Microsoft Sans Serif" panose="020B0604020202020204" pitchFamily="34" charset="0"/>
              <a:cs typeface="Microsoft Sans Serif" panose="020B0604020202020204" pitchFamily="34" charset="0"/>
            </a:endParaRPr>
          </a:p>
          <a:p>
            <a:pPr marL="342900" indent="-342900" algn="r" rtl="1">
              <a:buFont typeface="Arial" panose="020B0604020202020204" pitchFamily="34" charset="0"/>
              <a:buChar char="•"/>
            </a:pPr>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dirty="0" smtClean="0">
                <a:solidFill>
                  <a:schemeClr val="tx1"/>
                </a:solidFill>
              </a:rPr>
              <a:t> </a:t>
            </a:r>
            <a:r>
              <a:rPr lang="he-IL" dirty="0" smtClean="0">
                <a:solidFill>
                  <a:srgbClr val="00B050"/>
                </a:solidFill>
              </a:rPr>
              <a:t>מהווה את הבסיס התעסוקתי בנגב לבוגרי אוניברסיטת בן גוריון במקצועות הנ"ל</a:t>
            </a:r>
          </a:p>
          <a:p>
            <a:pPr marL="342900" indent="-342900" algn="r" rtl="1">
              <a:buFont typeface="Arial" panose="020B0604020202020204" pitchFamily="34" charset="0"/>
              <a:buChar char="•"/>
            </a:pPr>
            <a:endParaRPr lang="he-IL" dirty="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18</a:t>
            </a:fld>
            <a:endParaRPr lang="he-IL" dirty="0"/>
          </a:p>
        </p:txBody>
      </p:sp>
      <p:sp>
        <p:nvSpPr>
          <p:cNvPr id="4" name="Title 3"/>
          <p:cNvSpPr>
            <a:spLocks noGrp="1"/>
          </p:cNvSpPr>
          <p:nvPr>
            <p:ph type="title"/>
          </p:nvPr>
        </p:nvSpPr>
        <p:spPr>
          <a:xfrm>
            <a:off x="1219200" y="228600"/>
            <a:ext cx="6934200" cy="729931"/>
          </a:xfrm>
        </p:spPr>
        <p:txBody>
          <a:bodyPr/>
          <a:lstStyle/>
          <a:p>
            <a:pPr algn="ctr" rtl="1"/>
            <a:r>
              <a:rPr lang="he-IL" sz="2400" dirty="0" smtClean="0">
                <a:cs typeface="+mn-cs"/>
              </a:rPr>
              <a:t>מסקנות הועדה מובילות  לפגיעה ישירה בהשכלה הגבוהה ובתעסוקת  אקדמאים בנגב</a:t>
            </a:r>
            <a:r>
              <a:rPr lang="he-IL" sz="2400" dirty="0">
                <a:cs typeface="+mn-cs"/>
              </a:rPr>
              <a:t> </a:t>
            </a:r>
            <a:r>
              <a:rPr lang="he-IL" sz="2400" dirty="0" smtClean="0">
                <a:cs typeface="+mn-cs"/>
              </a:rPr>
              <a:t>(1/2)</a:t>
            </a:r>
            <a:endParaRPr lang="he-IL" sz="2400" dirty="0">
              <a:cs typeface="+mn-cs"/>
            </a:endParaRPr>
          </a:p>
        </p:txBody>
      </p:sp>
    </p:spTree>
    <p:extLst>
      <p:ext uri="{BB962C8B-B14F-4D97-AF65-F5344CB8AC3E}">
        <p14:creationId xmlns:p14="http://schemas.microsoft.com/office/powerpoint/2010/main" val="8992125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533400" y="990600"/>
            <a:ext cx="8077200" cy="2438400"/>
          </a:xfrm>
        </p:spPr>
        <p:txBody>
          <a:bodyPr>
            <a:noAutofit/>
          </a:bodyPr>
          <a:lstStyle/>
          <a:p>
            <a:pPr marL="342900" indent="-342900" algn="r" rtl="1">
              <a:buFont typeface="Arial" panose="020B0604020202020204" pitchFamily="34" charset="0"/>
              <a:buChar char="•"/>
            </a:pPr>
            <a:endParaRPr lang="he-IL" dirty="0" smtClean="0"/>
          </a:p>
          <a:p>
            <a:pPr marL="342900" indent="-342900" algn="r" rtl="1">
              <a:buFont typeface="Arial" panose="020B0604020202020204" pitchFamily="34" charset="0"/>
              <a:buChar char="•"/>
            </a:pPr>
            <a:r>
              <a:rPr lang="he-IL" dirty="0" smtClean="0"/>
              <a:t>המלצות </a:t>
            </a:r>
            <a:r>
              <a:rPr lang="he-IL" dirty="0"/>
              <a:t>הוועדה </a:t>
            </a:r>
            <a:r>
              <a:rPr lang="he-IL" dirty="0" smtClean="0"/>
              <a:t>שיביאו להעלאת </a:t>
            </a:r>
            <a:r>
              <a:rPr lang="he-IL" dirty="0"/>
              <a:t>שיעור המס </a:t>
            </a:r>
            <a:r>
              <a:rPr lang="he-IL" dirty="0" smtClean="0"/>
              <a:t>לרמה </a:t>
            </a:r>
            <a:r>
              <a:rPr lang="he-IL" dirty="0"/>
              <a:t>של </a:t>
            </a:r>
            <a:r>
              <a:rPr lang="he-IL" dirty="0" smtClean="0"/>
              <a:t>כ-55%על פי הוועדה ולכ 60-70 אחוז על פי כיל , </a:t>
            </a:r>
            <a:r>
              <a:rPr lang="he-IL" dirty="0"/>
              <a:t>מובילה לפגיעה ישירה בתעשיית מוצרי ההמשך </a:t>
            </a:r>
            <a:r>
              <a:rPr lang="he-IL" dirty="0" smtClean="0"/>
              <a:t>בברום ובמערך </a:t>
            </a:r>
            <a:r>
              <a:rPr lang="he-IL" dirty="0"/>
              <a:t>החומצות </a:t>
            </a:r>
            <a:r>
              <a:rPr lang="he-IL" dirty="0" smtClean="0"/>
              <a:t>מהפוספט – תעשיות מוטות אקדמאים.</a:t>
            </a:r>
          </a:p>
          <a:p>
            <a:pPr marL="342900" indent="-342900" algn="r" rtl="1">
              <a:buFont typeface="Arial" panose="020B0604020202020204" pitchFamily="34" charset="0"/>
              <a:buChar char="•"/>
            </a:pPr>
            <a:r>
              <a:rPr lang="he-IL" dirty="0" smtClean="0"/>
              <a:t>ולהקטנת כדאיות ההשקעה באשלג.</a:t>
            </a:r>
          </a:p>
          <a:p>
            <a:pPr marL="342900" indent="-342900" algn="r" rtl="1">
              <a:buFont typeface="Arial" panose="020B0604020202020204" pitchFamily="34" charset="0"/>
              <a:buChar char="•"/>
            </a:pPr>
            <a:endParaRPr lang="he-IL" dirty="0"/>
          </a:p>
          <a:p>
            <a:pPr marL="342900" indent="-342900" algn="r" rtl="1">
              <a:buFont typeface="Arial" panose="020B0604020202020204" pitchFamily="34" charset="0"/>
              <a:buChar char="•"/>
            </a:pPr>
            <a:r>
              <a:rPr lang="he-IL" dirty="0" smtClean="0"/>
              <a:t>פגיעה זו, תגרום ליצוא </a:t>
            </a:r>
            <a:r>
              <a:rPr lang="he-IL" dirty="0"/>
              <a:t>חומר </a:t>
            </a:r>
            <a:r>
              <a:rPr lang="he-IL" dirty="0" smtClean="0"/>
              <a:t>הגלם שמשמעותו </a:t>
            </a:r>
            <a:r>
              <a:rPr lang="he-IL" b="1" dirty="0" smtClean="0">
                <a:solidFill>
                  <a:srgbClr val="FF0000"/>
                </a:solidFill>
              </a:rPr>
              <a:t>יבוא אבטלה</a:t>
            </a:r>
          </a:p>
          <a:p>
            <a:pPr marL="342900" indent="-342900" algn="r" rtl="1">
              <a:buFont typeface="Arial" panose="020B0604020202020204" pitchFamily="34" charset="0"/>
              <a:buChar char="•"/>
            </a:pPr>
            <a:r>
              <a:rPr lang="he-IL" dirty="0" smtClean="0"/>
              <a:t>על הוועדה לבחון לעומק : </a:t>
            </a:r>
          </a:p>
          <a:p>
            <a:pPr marL="800100" lvl="1" indent="-342900" algn="r" rtl="1">
              <a:buFont typeface="Arial" panose="020B0604020202020204" pitchFamily="34" charset="0"/>
              <a:buChar char="•"/>
            </a:pPr>
            <a:r>
              <a:rPr lang="he-IL" sz="2400" dirty="0" smtClean="0"/>
              <a:t>מה </a:t>
            </a:r>
            <a:r>
              <a:rPr lang="he-IL" sz="2400" dirty="0"/>
              <a:t>עלולה להיות ההשפעה של בריחת </a:t>
            </a:r>
            <a:r>
              <a:rPr lang="he-IL" sz="2400" dirty="0" smtClean="0"/>
              <a:t>הכוח האקדמי המנגב בפרט ומישראל ככלל?</a:t>
            </a:r>
          </a:p>
          <a:p>
            <a:pPr marL="800100" lvl="1" indent="-342900" algn="r" rtl="1">
              <a:buFont typeface="Arial" panose="020B0604020202020204" pitchFamily="34" charset="0"/>
              <a:buChar char="•"/>
            </a:pPr>
            <a:r>
              <a:rPr lang="he-IL" sz="2400" dirty="0" smtClean="0"/>
              <a:t>מהם התעשיות החלופיות שיחזקו את המשך יכולתה של ישראל  להתמודד </a:t>
            </a:r>
            <a:r>
              <a:rPr lang="he-IL" sz="2400" dirty="0"/>
              <a:t>בזירה התחרותית של מדינות ה- </a:t>
            </a:r>
            <a:r>
              <a:rPr lang="en-US" sz="2400" dirty="0"/>
              <a:t>OECD</a:t>
            </a:r>
            <a:r>
              <a:rPr lang="he-IL" sz="2400" dirty="0"/>
              <a:t>? </a:t>
            </a:r>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19</a:t>
            </a:fld>
            <a:endParaRPr lang="he-IL" dirty="0"/>
          </a:p>
        </p:txBody>
      </p:sp>
      <p:sp>
        <p:nvSpPr>
          <p:cNvPr id="4" name="Title 3"/>
          <p:cNvSpPr>
            <a:spLocks noGrp="1"/>
          </p:cNvSpPr>
          <p:nvPr>
            <p:ph type="title"/>
          </p:nvPr>
        </p:nvSpPr>
        <p:spPr>
          <a:xfrm>
            <a:off x="1219200" y="228600"/>
            <a:ext cx="6934200" cy="729931"/>
          </a:xfrm>
        </p:spPr>
        <p:txBody>
          <a:bodyPr/>
          <a:lstStyle/>
          <a:p>
            <a:pPr algn="ctr" rtl="1"/>
            <a:r>
              <a:rPr lang="he-IL" sz="2000" dirty="0" smtClean="0">
                <a:solidFill>
                  <a:srgbClr val="FF0000"/>
                </a:solidFill>
                <a:cs typeface="+mn-cs"/>
              </a:rPr>
              <a:t>המלצות הוועדה גורמות לפגיעה חמורה בהשקעות ובקיום תעשיית מוצרי ההמשך. התוצאה פגיעה חמורה בתעסוקת אקדמאים בנגב</a:t>
            </a:r>
            <a:endParaRPr lang="he-IL" sz="2000" dirty="0">
              <a:solidFill>
                <a:srgbClr val="FF0000"/>
              </a:solidFill>
              <a:cs typeface="+mn-cs"/>
            </a:endParaRPr>
          </a:p>
        </p:txBody>
      </p:sp>
      <p:sp>
        <p:nvSpPr>
          <p:cNvPr id="7" name="Text Placeholder 1"/>
          <p:cNvSpPr txBox="1">
            <a:spLocks/>
          </p:cNvSpPr>
          <p:nvPr/>
        </p:nvSpPr>
        <p:spPr>
          <a:xfrm>
            <a:off x="685800" y="5400675"/>
            <a:ext cx="7315201" cy="1762125"/>
          </a:xfrm>
          <a:prstGeom prst="rect">
            <a:avLst/>
          </a:prstGeom>
        </p:spPr>
        <p:txBody>
          <a:bodyPr>
            <a:noAutofit/>
          </a:bodyPr>
          <a:lstStyle>
            <a:lvl1pPr marL="0" indent="0" algn="l" defTabSz="914400" rtl="0" eaLnBrk="1" latinLnBrk="0" hangingPunct="1">
              <a:spcBef>
                <a:spcPct val="20000"/>
              </a:spcBef>
              <a:buFont typeface="Arial" panose="020B0604020202020204" pitchFamily="34" charset="0"/>
              <a:buNone/>
              <a:defRPr sz="2400" kern="1200">
                <a:solidFill>
                  <a:schemeClr val="accent4">
                    <a:lumMod val="85000"/>
                    <a:lumOff val="15000"/>
                  </a:schemeClr>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lgn="r" rtl="1">
              <a:buFont typeface="Arial" panose="020B0604020202020204" pitchFamily="34" charset="0"/>
              <a:buChar char="•"/>
            </a:pPr>
            <a:endParaRPr lang="he-IL" dirty="0"/>
          </a:p>
        </p:txBody>
      </p:sp>
    </p:spTree>
    <p:extLst>
      <p:ext uri="{BB962C8B-B14F-4D97-AF65-F5344CB8AC3E}">
        <p14:creationId xmlns:p14="http://schemas.microsoft.com/office/powerpoint/2010/main" val="2318186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pPr marL="342900" indent="-342900" algn="just" rtl="1">
              <a:buFont typeface="Arial" panose="020B0604020202020204" pitchFamily="34" charset="0"/>
              <a:buChar char="•"/>
            </a:pPr>
            <a:r>
              <a:rPr lang="he-IL" dirty="0" smtClean="0"/>
              <a:t>לאורך השנים, התמידה המדיניות הכלכלית בישראל להתמקד ביצירת סביבה תומכת השקעות מוטות צמיחה וייצוא.</a:t>
            </a:r>
          </a:p>
          <a:p>
            <a:pPr marL="342900" indent="-342900" algn="just" rtl="1">
              <a:buFont typeface="Arial" panose="020B0604020202020204" pitchFamily="34" charset="0"/>
              <a:buChar char="•"/>
            </a:pPr>
            <a:r>
              <a:rPr lang="he-IL" dirty="0" smtClean="0"/>
              <a:t>אין כל מחלוקת כי מיסוי ומענקים הנם כלים פיסקאליים בהם המדינה עושה שימוש לעידוד הפעילות הכלכלית ומתן מענה לצרכי המשק.</a:t>
            </a:r>
          </a:p>
          <a:p>
            <a:pPr marL="342900" indent="-342900" algn="just" rtl="1">
              <a:buFont typeface="Arial" panose="020B0604020202020204" pitchFamily="34" charset="0"/>
              <a:buChar char="•"/>
            </a:pPr>
            <a:endParaRPr lang="he-IL" dirty="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a:t>
            </a:fld>
            <a:endParaRPr lang="he-IL" dirty="0"/>
          </a:p>
        </p:txBody>
      </p:sp>
      <p:graphicFrame>
        <p:nvGraphicFramePr>
          <p:cNvPr id="5" name="Diagram 4"/>
          <p:cNvGraphicFramePr/>
          <p:nvPr>
            <p:extLst>
              <p:ext uri="{D42A27DB-BD31-4B8C-83A1-F6EECF244321}">
                <p14:modId xmlns:p14="http://schemas.microsoft.com/office/powerpoint/2010/main" val="1251322823"/>
              </p:ext>
            </p:extLst>
          </p:nvPr>
        </p:nvGraphicFramePr>
        <p:xfrm>
          <a:off x="1371600" y="4318000"/>
          <a:ext cx="6096000" cy="2844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1981200" y="228600"/>
            <a:ext cx="6096000" cy="830997"/>
          </a:xfrm>
          <a:prstGeom prst="rect">
            <a:avLst/>
          </a:prstGeom>
          <a:noFill/>
        </p:spPr>
        <p:txBody>
          <a:bodyPr wrap="square" rtlCol="1">
            <a:spAutoFit/>
          </a:bodyPr>
          <a:lstStyle/>
          <a:p>
            <a:pPr algn="ctr"/>
            <a:r>
              <a:rPr lang="he-IL" sz="2400" smtClean="0">
                <a:solidFill>
                  <a:schemeClr val="bg1"/>
                </a:solidFill>
              </a:rPr>
              <a:t>הצלחת </a:t>
            </a:r>
            <a:r>
              <a:rPr lang="he-IL" sz="2400" dirty="0" smtClean="0">
                <a:solidFill>
                  <a:schemeClr val="bg1"/>
                </a:solidFill>
              </a:rPr>
              <a:t>המדיניות הכלכלית של מדינת ישראל  בארבעת העשורים האחרונים</a:t>
            </a:r>
            <a:endParaRPr lang="he-IL" sz="2400" dirty="0">
              <a:solidFill>
                <a:schemeClr val="bg1"/>
              </a:solidFill>
            </a:endParaRPr>
          </a:p>
        </p:txBody>
      </p:sp>
      <p:grpSp>
        <p:nvGrpSpPr>
          <p:cNvPr id="7" name="Group 6"/>
          <p:cNvGrpSpPr/>
          <p:nvPr/>
        </p:nvGrpSpPr>
        <p:grpSpPr>
          <a:xfrm>
            <a:off x="3429000" y="4424680"/>
            <a:ext cx="1320700" cy="1137920"/>
            <a:chOff x="4772553" y="0"/>
            <a:chExt cx="1320700" cy="1137920"/>
          </a:xfrm>
        </p:grpSpPr>
        <p:sp>
          <p:nvSpPr>
            <p:cNvPr id="8" name="Rectangle 7"/>
            <p:cNvSpPr/>
            <p:nvPr/>
          </p:nvSpPr>
          <p:spPr>
            <a:xfrm>
              <a:off x="4772553" y="0"/>
              <a:ext cx="1320700" cy="113792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9" name="Rectangle 8"/>
            <p:cNvSpPr/>
            <p:nvPr/>
          </p:nvSpPr>
          <p:spPr>
            <a:xfrm>
              <a:off x="4772553" y="0"/>
              <a:ext cx="1320700" cy="113792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904" tIns="120904" rIns="120904" bIns="120904" numCol="1" spcCol="1270" anchor="b" anchorCtr="0">
              <a:noAutofit/>
            </a:bodyPr>
            <a:lstStyle/>
            <a:p>
              <a:pPr lvl="0" algn="ctr" defTabSz="755650" rtl="1">
                <a:lnSpc>
                  <a:spcPct val="90000"/>
                </a:lnSpc>
                <a:spcBef>
                  <a:spcPct val="0"/>
                </a:spcBef>
                <a:spcAft>
                  <a:spcPct val="35000"/>
                </a:spcAft>
              </a:pPr>
              <a:r>
                <a:rPr lang="he-IL" sz="1700" dirty="0" smtClean="0"/>
                <a:t>עלייה בהכנסות ממיסים</a:t>
              </a:r>
              <a:endParaRPr lang="he-IL" sz="1600" kern="1200" dirty="0"/>
            </a:p>
          </p:txBody>
        </p:sp>
      </p:grpSp>
      <p:sp>
        <p:nvSpPr>
          <p:cNvPr id="6" name="TextBox 5"/>
          <p:cNvSpPr txBox="1"/>
          <p:nvPr/>
        </p:nvSpPr>
        <p:spPr>
          <a:xfrm>
            <a:off x="4724400" y="3810000"/>
            <a:ext cx="3276600" cy="584775"/>
          </a:xfrm>
          <a:prstGeom prst="rect">
            <a:avLst/>
          </a:prstGeom>
          <a:noFill/>
          <a:ln>
            <a:solidFill>
              <a:srgbClr val="00B050"/>
            </a:solidFill>
          </a:ln>
        </p:spPr>
        <p:txBody>
          <a:bodyPr wrap="square" rtlCol="0">
            <a:spAutoFit/>
          </a:bodyPr>
          <a:lstStyle/>
          <a:p>
            <a:r>
              <a:rPr lang="he-IL" sz="1600" b="1" dirty="0">
                <a:solidFill>
                  <a:srgbClr val="005C2A"/>
                </a:solidFill>
              </a:rPr>
              <a:t>תוצר 1980: 28.794 מיליארד דולר</a:t>
            </a:r>
          </a:p>
          <a:p>
            <a:r>
              <a:rPr lang="he-IL" sz="1600" b="1" dirty="0">
                <a:solidFill>
                  <a:srgbClr val="005C2A"/>
                </a:solidFill>
              </a:rPr>
              <a:t>תוצר 2013: 273.671 מיליארד דולר</a:t>
            </a:r>
          </a:p>
        </p:txBody>
      </p:sp>
      <p:sp>
        <p:nvSpPr>
          <p:cNvPr id="10" name="TextBox 9"/>
          <p:cNvSpPr txBox="1"/>
          <p:nvPr/>
        </p:nvSpPr>
        <p:spPr>
          <a:xfrm>
            <a:off x="1524000" y="3928646"/>
            <a:ext cx="1679666" cy="338554"/>
          </a:xfrm>
          <a:prstGeom prst="rect">
            <a:avLst/>
          </a:prstGeom>
          <a:noFill/>
          <a:ln>
            <a:solidFill>
              <a:srgbClr val="00B050"/>
            </a:solidFill>
          </a:ln>
        </p:spPr>
        <p:txBody>
          <a:bodyPr wrap="square" rtlCol="0">
            <a:spAutoFit/>
          </a:bodyPr>
          <a:lstStyle/>
          <a:p>
            <a:r>
              <a:rPr lang="he-IL" sz="1600" b="1" dirty="0">
                <a:solidFill>
                  <a:srgbClr val="005C2A"/>
                </a:solidFill>
              </a:rPr>
              <a:t>עליה של 850%</a:t>
            </a:r>
            <a:endParaRPr lang="en-US" sz="1600" b="1" dirty="0">
              <a:solidFill>
                <a:srgbClr val="005C2A"/>
              </a:solidFill>
            </a:endParaRPr>
          </a:p>
        </p:txBody>
      </p:sp>
      <p:sp>
        <p:nvSpPr>
          <p:cNvPr id="11" name="Left Arrow 10"/>
          <p:cNvSpPr/>
          <p:nvPr/>
        </p:nvSpPr>
        <p:spPr>
          <a:xfrm>
            <a:off x="3775880" y="3966939"/>
            <a:ext cx="390031" cy="376461"/>
          </a:xfrm>
          <a:prstGeom prst="left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932565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2000" fill="hold"/>
                                        <p:tgtEl>
                                          <p:spTgt spid="6"/>
                                        </p:tgtEl>
                                        <p:attrNameLst>
                                          <p:attrName>ppt_x</p:attrName>
                                        </p:attrNameLst>
                                      </p:cBhvr>
                                      <p:tavLst>
                                        <p:tav tm="0">
                                          <p:val>
                                            <p:strVal val="1+#ppt_w/2"/>
                                          </p:val>
                                        </p:tav>
                                        <p:tav tm="100000">
                                          <p:val>
                                            <p:strVal val="#ppt_x"/>
                                          </p:val>
                                        </p:tav>
                                      </p:tavLst>
                                    </p:anim>
                                    <p:anim calcmode="lin" valueType="num">
                                      <p:cBhvr additive="base">
                                        <p:cTn id="8" dur="2000" fill="hold"/>
                                        <p:tgtEl>
                                          <p:spTgt spid="6"/>
                                        </p:tgtEl>
                                        <p:attrNameLst>
                                          <p:attrName>ppt_y</p:attrName>
                                        </p:attrNameLst>
                                      </p:cBhvr>
                                      <p:tavLst>
                                        <p:tav tm="0">
                                          <p:val>
                                            <p:strVal val="0-#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2000" fill="hold"/>
                                        <p:tgtEl>
                                          <p:spTgt spid="11"/>
                                        </p:tgtEl>
                                        <p:attrNameLst>
                                          <p:attrName>ppt_x</p:attrName>
                                        </p:attrNameLst>
                                      </p:cBhvr>
                                      <p:tavLst>
                                        <p:tav tm="0">
                                          <p:val>
                                            <p:strVal val="1+#ppt_w/2"/>
                                          </p:val>
                                        </p:tav>
                                        <p:tav tm="100000">
                                          <p:val>
                                            <p:strVal val="#ppt_x"/>
                                          </p:val>
                                        </p:tav>
                                      </p:tavLst>
                                    </p:anim>
                                    <p:anim calcmode="lin" valueType="num">
                                      <p:cBhvr additive="base">
                                        <p:cTn id="12" dur="2000" fill="hold"/>
                                        <p:tgtEl>
                                          <p:spTgt spid="11"/>
                                        </p:tgtEl>
                                        <p:attrNameLst>
                                          <p:attrName>ppt_y</p:attrName>
                                        </p:attrNameLst>
                                      </p:cBhvr>
                                      <p:tavLst>
                                        <p:tav tm="0">
                                          <p:val>
                                            <p:strVal val="0-#ppt_h/2"/>
                                          </p:val>
                                        </p:tav>
                                        <p:tav tm="100000">
                                          <p:val>
                                            <p:strVal val="#ppt_y"/>
                                          </p:val>
                                        </p:tav>
                                      </p:tavLst>
                                    </p:anim>
                                  </p:childTnLst>
                                </p:cTn>
                              </p:par>
                              <p:par>
                                <p:cTn id="13" presetID="2" presetClass="entr" presetSubtype="3"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2000" fill="hold"/>
                                        <p:tgtEl>
                                          <p:spTgt spid="10"/>
                                        </p:tgtEl>
                                        <p:attrNameLst>
                                          <p:attrName>ppt_x</p:attrName>
                                        </p:attrNameLst>
                                      </p:cBhvr>
                                      <p:tavLst>
                                        <p:tav tm="0">
                                          <p:val>
                                            <p:strVal val="1+#ppt_w/2"/>
                                          </p:val>
                                        </p:tav>
                                        <p:tav tm="100000">
                                          <p:val>
                                            <p:strVal val="#ppt_x"/>
                                          </p:val>
                                        </p:tav>
                                      </p:tavLst>
                                    </p:anim>
                                    <p:anim calcmode="lin" valueType="num">
                                      <p:cBhvr additive="base">
                                        <p:cTn id="16" dur="2000" fill="hold"/>
                                        <p:tgtEl>
                                          <p:spTgt spid="1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Left Arrow 7"/>
          <p:cNvSpPr/>
          <p:nvPr/>
        </p:nvSpPr>
        <p:spPr>
          <a:xfrm rot="20729198">
            <a:off x="3209807" y="2734426"/>
            <a:ext cx="4401179" cy="48745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20</a:t>
            </a:fld>
            <a:endParaRPr lang="he-IL" dirty="0"/>
          </a:p>
        </p:txBody>
      </p:sp>
      <p:sp>
        <p:nvSpPr>
          <p:cNvPr id="4" name="Title 3"/>
          <p:cNvSpPr>
            <a:spLocks noGrp="1"/>
          </p:cNvSpPr>
          <p:nvPr>
            <p:ph type="title"/>
          </p:nvPr>
        </p:nvSpPr>
        <p:spPr>
          <a:xfrm>
            <a:off x="1403648" y="274638"/>
            <a:ext cx="7225502" cy="729931"/>
          </a:xfrm>
        </p:spPr>
        <p:txBody>
          <a:bodyPr/>
          <a:lstStyle/>
          <a:p>
            <a:pPr algn="ctr" rtl="1"/>
            <a:r>
              <a:rPr lang="he-IL" sz="2400" dirty="0" smtClean="0">
                <a:solidFill>
                  <a:srgbClr val="FF0000"/>
                </a:solidFill>
                <a:cs typeface="+mn-cs"/>
              </a:rPr>
              <a:t>הזרים אינם מחכים למסקנות הועדה הם נוטשים כבר עכשיו</a:t>
            </a:r>
            <a:br>
              <a:rPr lang="he-IL" sz="2400" dirty="0" smtClean="0">
                <a:solidFill>
                  <a:srgbClr val="FF0000"/>
                </a:solidFill>
                <a:cs typeface="+mn-cs"/>
              </a:rPr>
            </a:br>
            <a:endParaRPr lang="he-IL" sz="2400" dirty="0">
              <a:solidFill>
                <a:srgbClr val="FF0000"/>
              </a:solidFill>
              <a:cs typeface="+mn-cs"/>
            </a:endParaRPr>
          </a:p>
        </p:txBody>
      </p:sp>
      <p:sp>
        <p:nvSpPr>
          <p:cNvPr id="17" name="TextBox 16"/>
          <p:cNvSpPr txBox="1"/>
          <p:nvPr/>
        </p:nvSpPr>
        <p:spPr>
          <a:xfrm>
            <a:off x="2362200" y="2920425"/>
            <a:ext cx="685800" cy="584775"/>
          </a:xfrm>
          <a:prstGeom prst="rect">
            <a:avLst/>
          </a:prstGeom>
          <a:noFill/>
        </p:spPr>
        <p:txBody>
          <a:bodyPr wrap="square" rtlCol="1">
            <a:spAutoFit/>
          </a:bodyPr>
          <a:lstStyle/>
          <a:p>
            <a:pPr algn="ctr"/>
            <a:r>
              <a:rPr lang="he-IL" sz="3200" dirty="0" smtClean="0">
                <a:solidFill>
                  <a:schemeClr val="tx2"/>
                </a:solidFill>
                <a:effectLst>
                  <a:outerShdw blurRad="38100" dist="38100" dir="2700000" algn="tl">
                    <a:srgbClr val="000000">
                      <a:alpha val="43137"/>
                    </a:srgbClr>
                  </a:outerShdw>
                </a:effectLst>
              </a:rPr>
              <a:t>=</a:t>
            </a:r>
            <a:endParaRPr lang="he-IL" sz="3200" dirty="0">
              <a:solidFill>
                <a:schemeClr val="tx2"/>
              </a:solidFill>
              <a:effectLst>
                <a:outerShdw blurRad="38100" dist="38100" dir="2700000" algn="tl">
                  <a:srgbClr val="000000">
                    <a:alpha val="43137"/>
                  </a:srgbClr>
                </a:outerShdw>
              </a:effectLst>
            </a:endParaRPr>
          </a:p>
        </p:txBody>
      </p:sp>
      <p:sp>
        <p:nvSpPr>
          <p:cNvPr id="18" name="Rectangle 17"/>
          <p:cNvSpPr/>
          <p:nvPr/>
        </p:nvSpPr>
        <p:spPr>
          <a:xfrm>
            <a:off x="152400" y="2895600"/>
            <a:ext cx="2590800" cy="1371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900" dirty="0" smtClean="0">
                <a:solidFill>
                  <a:srgbClr val="FF0000"/>
                </a:solidFill>
              </a:rPr>
              <a:t>הקטנה באחזקות פיננסיות של המשקיעים הזרים, </a:t>
            </a:r>
          </a:p>
          <a:p>
            <a:pPr algn="ctr"/>
            <a:r>
              <a:rPr lang="he-IL" sz="1900" dirty="0" smtClean="0">
                <a:solidFill>
                  <a:srgbClr val="FF0000"/>
                </a:solidFill>
              </a:rPr>
              <a:t>הינה שלב ראשון בדרך לירידה דרמטית בהשקעות זרות (</a:t>
            </a:r>
            <a:r>
              <a:rPr lang="en-US" sz="1900" dirty="0" smtClean="0">
                <a:solidFill>
                  <a:srgbClr val="FF0000"/>
                </a:solidFill>
              </a:rPr>
              <a:t>FDI</a:t>
            </a:r>
            <a:r>
              <a:rPr lang="he-IL" sz="1900" dirty="0" smtClean="0">
                <a:solidFill>
                  <a:srgbClr val="FF0000"/>
                </a:solidFill>
              </a:rPr>
              <a:t>) בישראל בהמשך.</a:t>
            </a:r>
          </a:p>
          <a:p>
            <a:pPr algn="ctr"/>
            <a:endParaRPr lang="he-IL" sz="1900" dirty="0" smtClean="0">
              <a:solidFill>
                <a:srgbClr val="FF0000"/>
              </a:solidFill>
            </a:endParaRPr>
          </a:p>
        </p:txBody>
      </p:sp>
      <p:sp>
        <p:nvSpPr>
          <p:cNvPr id="19" name="TextBox 18"/>
          <p:cNvSpPr txBox="1"/>
          <p:nvPr/>
        </p:nvSpPr>
        <p:spPr>
          <a:xfrm rot="20729198">
            <a:off x="3348103" y="2865637"/>
            <a:ext cx="4256731" cy="261610"/>
          </a:xfrm>
          <a:prstGeom prst="rect">
            <a:avLst/>
          </a:prstGeom>
          <a:noFill/>
        </p:spPr>
        <p:txBody>
          <a:bodyPr wrap="square" rtlCol="1">
            <a:spAutoFit/>
          </a:bodyPr>
          <a:lstStyle/>
          <a:p>
            <a:pPr lvl="0" algn="ctr"/>
            <a:r>
              <a:rPr lang="he-IL" sz="1100" b="1" dirty="0">
                <a:solidFill>
                  <a:schemeClr val="bg1"/>
                </a:solidFill>
              </a:rPr>
              <a:t>ירידה של 30% בשיעור אחזקות הזרים במניית </a:t>
            </a:r>
            <a:r>
              <a:rPr lang="he-IL" sz="1100" b="1" dirty="0" smtClean="0">
                <a:solidFill>
                  <a:schemeClr val="bg1"/>
                </a:solidFill>
              </a:rPr>
              <a:t>כיל (8/2013- 5/2014)</a:t>
            </a:r>
            <a:endParaRPr lang="he-IL" sz="1100" b="1" dirty="0">
              <a:solidFill>
                <a:schemeClr val="bg1"/>
              </a:solidFill>
            </a:endParaRPr>
          </a:p>
        </p:txBody>
      </p:sp>
      <p:sp>
        <p:nvSpPr>
          <p:cNvPr id="2" name="TextBox 1"/>
          <p:cNvSpPr txBox="1"/>
          <p:nvPr/>
        </p:nvSpPr>
        <p:spPr>
          <a:xfrm>
            <a:off x="4114800" y="1932801"/>
            <a:ext cx="4267200" cy="276999"/>
          </a:xfrm>
          <a:prstGeom prst="rect">
            <a:avLst/>
          </a:prstGeom>
          <a:noFill/>
        </p:spPr>
        <p:txBody>
          <a:bodyPr wrap="square" rtlCol="1">
            <a:spAutoFit/>
          </a:bodyPr>
          <a:lstStyle/>
          <a:p>
            <a:r>
              <a:rPr lang="he-IL" sz="1200" dirty="0" smtClean="0"/>
              <a:t>התכנסה וועדת </a:t>
            </a:r>
            <a:r>
              <a:rPr lang="he-IL" sz="1200" dirty="0" err="1" smtClean="0"/>
              <a:t>ששינסקי</a:t>
            </a:r>
            <a:r>
              <a:rPr lang="he-IL" sz="1200" dirty="0" smtClean="0"/>
              <a:t> 2 לראשונה </a:t>
            </a:r>
          </a:p>
        </p:txBody>
      </p:sp>
      <p:cxnSp>
        <p:nvCxnSpPr>
          <p:cNvPr id="24" name="Straight Arrow Connector 23"/>
          <p:cNvCxnSpPr/>
          <p:nvPr/>
        </p:nvCxnSpPr>
        <p:spPr>
          <a:xfrm flipH="1">
            <a:off x="2590800" y="5283508"/>
            <a:ext cx="5334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7162800" y="5207308"/>
            <a:ext cx="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267200" y="5207308"/>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6705600" y="5359708"/>
            <a:ext cx="838200" cy="276999"/>
          </a:xfrm>
          <a:prstGeom prst="rect">
            <a:avLst/>
          </a:prstGeom>
          <a:noFill/>
        </p:spPr>
        <p:txBody>
          <a:bodyPr wrap="square" rtlCol="1">
            <a:spAutoFit/>
          </a:bodyPr>
          <a:lstStyle/>
          <a:p>
            <a:pPr algn="ctr"/>
            <a:r>
              <a:rPr lang="he-IL" sz="1200" dirty="0" smtClean="0"/>
              <a:t>8/2013</a:t>
            </a:r>
            <a:endParaRPr lang="he-IL" sz="1200" dirty="0"/>
          </a:p>
        </p:txBody>
      </p:sp>
      <p:sp>
        <p:nvSpPr>
          <p:cNvPr id="28" name="TextBox 27"/>
          <p:cNvSpPr txBox="1"/>
          <p:nvPr/>
        </p:nvSpPr>
        <p:spPr>
          <a:xfrm>
            <a:off x="3733800" y="5359708"/>
            <a:ext cx="838200" cy="276999"/>
          </a:xfrm>
          <a:prstGeom prst="rect">
            <a:avLst/>
          </a:prstGeom>
          <a:noFill/>
        </p:spPr>
        <p:txBody>
          <a:bodyPr wrap="square" rtlCol="1">
            <a:spAutoFit/>
          </a:bodyPr>
          <a:lstStyle/>
          <a:p>
            <a:pPr algn="ctr"/>
            <a:r>
              <a:rPr lang="he-IL" sz="1200" dirty="0" smtClean="0"/>
              <a:t>5/2014</a:t>
            </a:r>
            <a:endParaRPr lang="he-IL" sz="1200" dirty="0"/>
          </a:p>
        </p:txBody>
      </p:sp>
      <p:pic>
        <p:nvPicPr>
          <p:cNvPr id="1029" name="Picture 5"/>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1748"/>
          <a:stretch/>
        </p:blipFill>
        <p:spPr bwMode="auto">
          <a:xfrm>
            <a:off x="2667000" y="2488892"/>
            <a:ext cx="6208713" cy="26927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extBox 19"/>
          <p:cNvSpPr txBox="1"/>
          <p:nvPr/>
        </p:nvSpPr>
        <p:spPr>
          <a:xfrm>
            <a:off x="762000" y="1295400"/>
            <a:ext cx="7772400" cy="492443"/>
          </a:xfrm>
          <a:prstGeom prst="rect">
            <a:avLst/>
          </a:prstGeom>
          <a:noFill/>
        </p:spPr>
        <p:txBody>
          <a:bodyPr wrap="square" rtlCol="1">
            <a:spAutoFit/>
          </a:bodyPr>
          <a:lstStyle/>
          <a:p>
            <a:r>
              <a:rPr lang="he-IL" sz="2000" dirty="0" smtClean="0"/>
              <a:t>התפלגות שעור אחזקות בעלי מניות זרים מזוהים (ללא </a:t>
            </a:r>
            <a:r>
              <a:rPr lang="he-IL" sz="2000" dirty="0" err="1" smtClean="0"/>
              <a:t>פוטאש</a:t>
            </a:r>
            <a:r>
              <a:rPr lang="he-IL" sz="2000" dirty="0" smtClean="0"/>
              <a:t> </a:t>
            </a:r>
            <a:r>
              <a:rPr lang="he-IL" sz="2000" dirty="0" err="1" smtClean="0"/>
              <a:t>קורפ</a:t>
            </a:r>
            <a:r>
              <a:rPr lang="he-IL" sz="2000" dirty="0" smtClean="0"/>
              <a:t>.) </a:t>
            </a:r>
            <a:r>
              <a:rPr lang="he-IL" sz="2600" b="1" dirty="0" err="1">
                <a:solidFill>
                  <a:schemeClr val="accent1">
                    <a:lumMod val="75000"/>
                    <a:lumOff val="25000"/>
                  </a:schemeClr>
                </a:solidFill>
                <a:latin typeface="Microsoft Sans Serif" panose="020B0604020202020204" pitchFamily="34" charset="0"/>
                <a:cs typeface="Microsoft Sans Serif" panose="020B0604020202020204" pitchFamily="34" charset="0"/>
              </a:rPr>
              <a:t>בכיל</a:t>
            </a:r>
            <a:r>
              <a:rPr lang="he-IL" sz="2000" dirty="0" smtClean="0">
                <a:solidFill>
                  <a:schemeClr val="tx2"/>
                </a:solidFill>
                <a:latin typeface="Microsoft Sans Serif" panose="020B0604020202020204" pitchFamily="34" charset="0"/>
                <a:cs typeface="Microsoft Sans Serif" panose="020B0604020202020204" pitchFamily="34" charset="0"/>
              </a:rPr>
              <a:t>*</a:t>
            </a:r>
            <a:r>
              <a:rPr lang="he-IL" sz="2000" dirty="0" smtClean="0"/>
              <a:t>:</a:t>
            </a:r>
          </a:p>
        </p:txBody>
      </p:sp>
      <p:sp>
        <p:nvSpPr>
          <p:cNvPr id="21" name="TextBox 20"/>
          <p:cNvSpPr txBox="1"/>
          <p:nvPr/>
        </p:nvSpPr>
        <p:spPr>
          <a:xfrm>
            <a:off x="1371600" y="2466201"/>
            <a:ext cx="4267200" cy="276999"/>
          </a:xfrm>
          <a:prstGeom prst="rect">
            <a:avLst/>
          </a:prstGeom>
          <a:noFill/>
        </p:spPr>
        <p:txBody>
          <a:bodyPr wrap="square" rtlCol="1">
            <a:spAutoFit/>
          </a:bodyPr>
          <a:lstStyle/>
          <a:p>
            <a:r>
              <a:rPr lang="he-IL" sz="1200" dirty="0" smtClean="0"/>
              <a:t>פרסום מסקנות הביניים של וועדת </a:t>
            </a:r>
            <a:r>
              <a:rPr lang="he-IL" sz="1200" dirty="0" err="1" smtClean="0"/>
              <a:t>ששינסקי</a:t>
            </a:r>
            <a:r>
              <a:rPr lang="he-IL" sz="1200" dirty="0" smtClean="0"/>
              <a:t> 2</a:t>
            </a:r>
            <a:endParaRPr lang="he-IL" sz="1200" dirty="0"/>
          </a:p>
        </p:txBody>
      </p:sp>
      <p:sp>
        <p:nvSpPr>
          <p:cNvPr id="22" name="TextBox 21"/>
          <p:cNvSpPr txBox="1"/>
          <p:nvPr/>
        </p:nvSpPr>
        <p:spPr>
          <a:xfrm>
            <a:off x="3218950" y="6096000"/>
            <a:ext cx="5410200" cy="246221"/>
          </a:xfrm>
          <a:prstGeom prst="rect">
            <a:avLst/>
          </a:prstGeom>
          <a:noFill/>
        </p:spPr>
        <p:txBody>
          <a:bodyPr wrap="square" rtlCol="1">
            <a:spAutoFit/>
          </a:bodyPr>
          <a:lstStyle/>
          <a:p>
            <a:r>
              <a:rPr lang="he-IL" sz="1000" dirty="0" smtClean="0"/>
              <a:t>* מבוסס על נתוני מצביעים באסיפה הכללית לתאריכים אלו</a:t>
            </a:r>
            <a:endParaRPr lang="he-IL" sz="1000" dirty="0"/>
          </a:p>
        </p:txBody>
      </p:sp>
    </p:spTree>
    <p:extLst>
      <p:ext uri="{BB962C8B-B14F-4D97-AF65-F5344CB8AC3E}">
        <p14:creationId xmlns:p14="http://schemas.microsoft.com/office/powerpoint/2010/main" val="32254170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21</a:t>
            </a:fld>
            <a:endParaRPr lang="he-IL" dirty="0"/>
          </a:p>
        </p:txBody>
      </p:sp>
      <p:sp>
        <p:nvSpPr>
          <p:cNvPr id="4" name="Title 3"/>
          <p:cNvSpPr>
            <a:spLocks noGrp="1"/>
          </p:cNvSpPr>
          <p:nvPr>
            <p:ph type="title"/>
          </p:nvPr>
        </p:nvSpPr>
        <p:spPr/>
        <p:txBody>
          <a:bodyPr/>
          <a:lstStyle/>
          <a:p>
            <a:pPr algn="ctr" rtl="1"/>
            <a:r>
              <a:rPr lang="he-IL" sz="2400" dirty="0" smtClean="0">
                <a:cs typeface="+mn-cs"/>
              </a:rPr>
              <a:t>השפעות משקיות קשות למשק מעליית אי הודאות וההכבדה הנוספת העולה ממסקנות הועדה</a:t>
            </a:r>
            <a:br>
              <a:rPr lang="he-IL" sz="2400" dirty="0" smtClean="0">
                <a:cs typeface="+mn-cs"/>
              </a:rPr>
            </a:br>
            <a:r>
              <a:rPr lang="he-IL" sz="2400" dirty="0" smtClean="0">
                <a:cs typeface="+mn-cs"/>
              </a:rPr>
              <a:t>סיכום   </a:t>
            </a:r>
            <a:endParaRPr lang="he-IL" sz="2400" dirty="0">
              <a:cs typeface="+mn-cs"/>
            </a:endParaRPr>
          </a:p>
        </p:txBody>
      </p:sp>
      <p:sp>
        <p:nvSpPr>
          <p:cNvPr id="20" name="TextBox 19"/>
          <p:cNvSpPr txBox="1"/>
          <p:nvPr/>
        </p:nvSpPr>
        <p:spPr>
          <a:xfrm>
            <a:off x="2571307" y="3145261"/>
            <a:ext cx="1828800" cy="1200329"/>
          </a:xfrm>
          <a:prstGeom prst="rect">
            <a:avLst/>
          </a:prstGeom>
          <a:solidFill>
            <a:schemeClr val="accent2"/>
          </a:solidFill>
        </p:spPr>
        <p:txBody>
          <a:bodyPr wrap="square" rtlCol="1">
            <a:spAutoFit/>
          </a:bodyPr>
          <a:lstStyle/>
          <a:p>
            <a:endParaRPr lang="he-IL" dirty="0" smtClean="0"/>
          </a:p>
          <a:p>
            <a:endParaRPr lang="he-IL" dirty="0"/>
          </a:p>
          <a:p>
            <a:endParaRPr lang="he-IL" dirty="0" smtClean="0"/>
          </a:p>
          <a:p>
            <a:endParaRPr lang="he-IL" dirty="0"/>
          </a:p>
        </p:txBody>
      </p:sp>
      <p:sp>
        <p:nvSpPr>
          <p:cNvPr id="6" name="Rectangle 5"/>
          <p:cNvSpPr/>
          <p:nvPr/>
        </p:nvSpPr>
        <p:spPr>
          <a:xfrm rot="20931187">
            <a:off x="2119937" y="4961791"/>
            <a:ext cx="4572000" cy="304800"/>
          </a:xfrm>
          <a:prstGeom prst="rect">
            <a:avLst/>
          </a:prstGeom>
          <a:solidFill>
            <a:srgbClr val="FF00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Isosceles Triangle 7"/>
          <p:cNvSpPr/>
          <p:nvPr/>
        </p:nvSpPr>
        <p:spPr>
          <a:xfrm>
            <a:off x="4068726" y="5181600"/>
            <a:ext cx="808074" cy="6858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Rounded Rectangle 9"/>
          <p:cNvSpPr/>
          <p:nvPr/>
        </p:nvSpPr>
        <p:spPr>
          <a:xfrm rot="21148376">
            <a:off x="2103424" y="4001478"/>
            <a:ext cx="1810032" cy="76004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b="1" dirty="0" smtClean="0">
                <a:solidFill>
                  <a:srgbClr val="FF0000"/>
                </a:solidFill>
              </a:rPr>
              <a:t>(7,300,000,000)</a:t>
            </a:r>
            <a:endParaRPr lang="he-IL" sz="1600" b="1" dirty="0">
              <a:solidFill>
                <a:srgbClr val="FF0000"/>
              </a:solidFill>
            </a:endParaRPr>
          </a:p>
        </p:txBody>
      </p:sp>
      <p:sp>
        <p:nvSpPr>
          <p:cNvPr id="24" name="Rounded Rectangle 23"/>
          <p:cNvSpPr/>
          <p:nvPr/>
        </p:nvSpPr>
        <p:spPr>
          <a:xfrm>
            <a:off x="4920506" y="3659556"/>
            <a:ext cx="1810032" cy="760044"/>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b="1" dirty="0" smtClean="0">
                <a:solidFill>
                  <a:schemeClr val="bg1"/>
                </a:solidFill>
              </a:rPr>
              <a:t>500,000,000</a:t>
            </a:r>
            <a:endParaRPr lang="he-IL" sz="1600" b="1" dirty="0">
              <a:solidFill>
                <a:schemeClr val="bg1"/>
              </a:solidFill>
            </a:endParaRPr>
          </a:p>
        </p:txBody>
      </p:sp>
      <p:sp>
        <p:nvSpPr>
          <p:cNvPr id="25" name="Rounded Rectangle 24"/>
          <p:cNvSpPr/>
          <p:nvPr/>
        </p:nvSpPr>
        <p:spPr>
          <a:xfrm rot="21223827">
            <a:off x="2082338" y="2659613"/>
            <a:ext cx="1810032" cy="76004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b="1" dirty="0" smtClean="0">
                <a:solidFill>
                  <a:srgbClr val="FF0000"/>
                </a:solidFill>
              </a:rPr>
              <a:t>(2,200,000,000)</a:t>
            </a:r>
            <a:endParaRPr lang="he-IL" sz="1600" b="1" dirty="0">
              <a:solidFill>
                <a:srgbClr val="FF0000"/>
              </a:solidFill>
            </a:endParaRPr>
          </a:p>
        </p:txBody>
      </p:sp>
      <p:sp>
        <p:nvSpPr>
          <p:cNvPr id="26" name="TextBox 25"/>
          <p:cNvSpPr txBox="1"/>
          <p:nvPr/>
        </p:nvSpPr>
        <p:spPr>
          <a:xfrm>
            <a:off x="60380" y="2819619"/>
            <a:ext cx="1981200" cy="523220"/>
          </a:xfrm>
          <a:prstGeom prst="rect">
            <a:avLst/>
          </a:prstGeom>
          <a:noFill/>
        </p:spPr>
        <p:txBody>
          <a:bodyPr wrap="square" rtlCol="1">
            <a:spAutoFit/>
          </a:bodyPr>
          <a:lstStyle/>
          <a:p>
            <a:r>
              <a:rPr lang="he-IL" sz="1400" dirty="0" smtClean="0">
                <a:solidFill>
                  <a:schemeClr val="tx2"/>
                </a:solidFill>
              </a:rPr>
              <a:t>אבדן שנתי </a:t>
            </a:r>
            <a:r>
              <a:rPr lang="en-US" sz="1400" dirty="0" smtClean="0">
                <a:solidFill>
                  <a:schemeClr val="tx2"/>
                </a:solidFill>
              </a:rPr>
              <a:t/>
            </a:r>
            <a:br>
              <a:rPr lang="en-US" sz="1400" dirty="0" smtClean="0">
                <a:solidFill>
                  <a:schemeClr val="tx2"/>
                </a:solidFill>
              </a:rPr>
            </a:br>
            <a:r>
              <a:rPr lang="he-IL" sz="1400" dirty="0" smtClean="0">
                <a:solidFill>
                  <a:schemeClr val="tx2"/>
                </a:solidFill>
              </a:rPr>
              <a:t>מהכנסות </a:t>
            </a:r>
            <a:r>
              <a:rPr lang="he-IL" sz="1400" dirty="0">
                <a:solidFill>
                  <a:schemeClr val="tx2"/>
                </a:solidFill>
              </a:rPr>
              <a:t>מיסים (</a:t>
            </a:r>
            <a:r>
              <a:rPr lang="he-IL" sz="1400" dirty="0" smtClean="0">
                <a:solidFill>
                  <a:schemeClr val="tx2"/>
                </a:solidFill>
              </a:rPr>
              <a:t>ש"ח)*</a:t>
            </a:r>
            <a:endParaRPr lang="he-IL" sz="1400" dirty="0">
              <a:solidFill>
                <a:schemeClr val="tx2"/>
              </a:solidFill>
            </a:endParaRPr>
          </a:p>
        </p:txBody>
      </p:sp>
      <p:sp>
        <p:nvSpPr>
          <p:cNvPr id="27" name="TextBox 26"/>
          <p:cNvSpPr txBox="1"/>
          <p:nvPr/>
        </p:nvSpPr>
        <p:spPr>
          <a:xfrm>
            <a:off x="226070" y="4240518"/>
            <a:ext cx="1741967" cy="523220"/>
          </a:xfrm>
          <a:prstGeom prst="rect">
            <a:avLst/>
          </a:prstGeom>
          <a:noFill/>
        </p:spPr>
        <p:txBody>
          <a:bodyPr wrap="square" rtlCol="1">
            <a:spAutoFit/>
          </a:bodyPr>
          <a:lstStyle/>
          <a:p>
            <a:r>
              <a:rPr lang="he-IL" sz="1400" dirty="0" smtClean="0">
                <a:solidFill>
                  <a:schemeClr val="tx2"/>
                </a:solidFill>
              </a:rPr>
              <a:t>אבדן תוצר שנתי </a:t>
            </a:r>
            <a:r>
              <a:rPr lang="he-IL" sz="1400" dirty="0">
                <a:solidFill>
                  <a:schemeClr val="tx2"/>
                </a:solidFill>
              </a:rPr>
              <a:t>למשק (ש"ח</a:t>
            </a:r>
            <a:r>
              <a:rPr lang="he-IL" sz="1400" dirty="0" smtClean="0">
                <a:solidFill>
                  <a:schemeClr val="tx2"/>
                </a:solidFill>
              </a:rPr>
              <a:t>)*</a:t>
            </a:r>
            <a:endParaRPr lang="he-IL" sz="1400" dirty="0">
              <a:solidFill>
                <a:schemeClr val="tx2"/>
              </a:solidFill>
            </a:endParaRPr>
          </a:p>
        </p:txBody>
      </p:sp>
      <p:sp>
        <p:nvSpPr>
          <p:cNvPr id="31" name="TextBox 30"/>
          <p:cNvSpPr txBox="1"/>
          <p:nvPr/>
        </p:nvSpPr>
        <p:spPr>
          <a:xfrm>
            <a:off x="6858000" y="3858640"/>
            <a:ext cx="1447800" cy="523220"/>
          </a:xfrm>
          <a:prstGeom prst="rect">
            <a:avLst/>
          </a:prstGeom>
          <a:noFill/>
        </p:spPr>
        <p:txBody>
          <a:bodyPr wrap="square" rtlCol="1">
            <a:spAutoFit/>
          </a:bodyPr>
          <a:lstStyle/>
          <a:p>
            <a:r>
              <a:rPr lang="he-IL" sz="1400" dirty="0" smtClean="0">
                <a:solidFill>
                  <a:schemeClr val="tx2"/>
                </a:solidFill>
              </a:rPr>
              <a:t>המלצות הוועדה (ש"ח)</a:t>
            </a:r>
            <a:endParaRPr lang="he-IL" sz="1400" dirty="0">
              <a:solidFill>
                <a:schemeClr val="tx2"/>
              </a:solidFill>
            </a:endParaRPr>
          </a:p>
        </p:txBody>
      </p:sp>
      <p:sp>
        <p:nvSpPr>
          <p:cNvPr id="33" name="TextBox 32"/>
          <p:cNvSpPr txBox="1"/>
          <p:nvPr/>
        </p:nvSpPr>
        <p:spPr>
          <a:xfrm>
            <a:off x="4472763" y="2664046"/>
            <a:ext cx="2918637" cy="584775"/>
          </a:xfrm>
          <a:prstGeom prst="rect">
            <a:avLst/>
          </a:prstGeom>
          <a:noFill/>
        </p:spPr>
        <p:txBody>
          <a:bodyPr wrap="square" rtlCol="1">
            <a:spAutoFit/>
          </a:bodyPr>
          <a:lstStyle/>
          <a:p>
            <a:pPr algn="ctr"/>
            <a:r>
              <a:rPr lang="he-IL" sz="1600" b="1" dirty="0" smtClean="0">
                <a:solidFill>
                  <a:schemeClr val="tx2"/>
                </a:solidFill>
              </a:rPr>
              <a:t>תחזית הוועדה להכנסות ממיסים בעקבות יישום המלצות הוועדה   </a:t>
            </a:r>
          </a:p>
        </p:txBody>
      </p:sp>
      <p:sp>
        <p:nvSpPr>
          <p:cNvPr id="35" name="TextBox 34"/>
          <p:cNvSpPr txBox="1"/>
          <p:nvPr/>
        </p:nvSpPr>
        <p:spPr>
          <a:xfrm>
            <a:off x="3429000" y="1524000"/>
            <a:ext cx="2952307" cy="707886"/>
          </a:xfrm>
          <a:prstGeom prst="rect">
            <a:avLst/>
          </a:prstGeom>
          <a:noFill/>
        </p:spPr>
        <p:txBody>
          <a:bodyPr wrap="square" rtlCol="1">
            <a:spAutoFit/>
          </a:bodyPr>
          <a:lstStyle/>
          <a:p>
            <a:pPr algn="ctr"/>
            <a:endParaRPr lang="he-IL" sz="2000" b="1" dirty="0" smtClean="0">
              <a:solidFill>
                <a:srgbClr val="FF0000"/>
              </a:solidFill>
              <a:effectLst>
                <a:outerShdw blurRad="38100" dist="38100" dir="2700000" algn="tl">
                  <a:srgbClr val="000000">
                    <a:alpha val="43137"/>
                  </a:srgbClr>
                </a:outerShdw>
              </a:effectLst>
            </a:endParaRPr>
          </a:p>
          <a:p>
            <a:pPr algn="ctr"/>
            <a:r>
              <a:rPr lang="he-IL" sz="2000" b="1" dirty="0" smtClean="0">
                <a:solidFill>
                  <a:srgbClr val="FF0000"/>
                </a:solidFill>
                <a:effectLst>
                  <a:outerShdw blurRad="38100" dist="38100" dir="2700000" algn="tl">
                    <a:srgbClr val="000000">
                      <a:alpha val="43137"/>
                    </a:srgbClr>
                  </a:outerShdw>
                </a:effectLst>
              </a:rPr>
              <a:t>יצא </a:t>
            </a:r>
            <a:r>
              <a:rPr lang="he-IL" sz="2000" b="1" dirty="0">
                <a:solidFill>
                  <a:srgbClr val="FF0000"/>
                </a:solidFill>
                <a:effectLst>
                  <a:outerShdw blurRad="38100" dist="38100" dir="2700000" algn="tl">
                    <a:srgbClr val="000000">
                      <a:alpha val="43137"/>
                    </a:srgbClr>
                  </a:outerShdw>
                </a:effectLst>
              </a:rPr>
              <a:t>שכרכם בהפסד </a:t>
            </a:r>
            <a:r>
              <a:rPr lang="he-IL" sz="2000" b="1" dirty="0" smtClean="0">
                <a:solidFill>
                  <a:srgbClr val="FF0000"/>
                </a:solidFill>
                <a:effectLst>
                  <a:outerShdw blurRad="38100" dist="38100" dir="2700000" algn="tl">
                    <a:srgbClr val="000000">
                      <a:alpha val="43137"/>
                    </a:srgbClr>
                  </a:outerShdw>
                </a:effectLst>
              </a:rPr>
              <a:t>למשק</a:t>
            </a:r>
          </a:p>
        </p:txBody>
      </p:sp>
      <p:sp>
        <p:nvSpPr>
          <p:cNvPr id="16" name="מלבן 15"/>
          <p:cNvSpPr/>
          <p:nvPr/>
        </p:nvSpPr>
        <p:spPr>
          <a:xfrm>
            <a:off x="762000" y="1066800"/>
            <a:ext cx="7391400" cy="646331"/>
          </a:xfrm>
          <a:prstGeom prst="rect">
            <a:avLst/>
          </a:prstGeom>
        </p:spPr>
        <p:txBody>
          <a:bodyPr wrap="square">
            <a:spAutoFit/>
          </a:bodyPr>
          <a:lstStyle/>
          <a:p>
            <a:pPr algn="ctr"/>
            <a:r>
              <a:rPr lang="he-IL" dirty="0" smtClean="0"/>
              <a:t>* כתוצאה מעצירת השקעות </a:t>
            </a:r>
            <a:r>
              <a:rPr lang="he-IL" dirty="0" smtClean="0">
                <a:solidFill>
                  <a:schemeClr val="tx2"/>
                </a:solidFill>
                <a:latin typeface="Microsoft Sans Serif" panose="020B0604020202020204" pitchFamily="34" charset="0"/>
                <a:cs typeface="Microsoft Sans Serif" panose="020B0604020202020204" pitchFamily="34" charset="0"/>
              </a:rPr>
              <a:t>כיל</a:t>
            </a:r>
            <a:r>
              <a:rPr lang="he-IL" dirty="0" smtClean="0"/>
              <a:t> בישראל  בהיקף של 1 מיליארד דולר כפי שתואר וזאת ללא חישוב אובדן תעשיית מוצרי ההמשך  :</a:t>
            </a:r>
            <a:endParaRPr lang="he-IL" dirty="0"/>
          </a:p>
        </p:txBody>
      </p:sp>
    </p:spTree>
    <p:extLst>
      <p:ext uri="{BB962C8B-B14F-4D97-AF65-F5344CB8AC3E}">
        <p14:creationId xmlns:p14="http://schemas.microsoft.com/office/powerpoint/2010/main" val="3739633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649803" y="1295400"/>
            <a:ext cx="7808397" cy="3505200"/>
          </a:xfrm>
        </p:spPr>
        <p:txBody>
          <a:bodyPr anchor="t">
            <a:noAutofit/>
          </a:bodyPr>
          <a:lstStyle/>
          <a:p>
            <a:pPr marL="285750" indent="-285750" algn="just" rtl="1">
              <a:buFont typeface="Arial" panose="020B0604020202020204" pitchFamily="34" charset="0"/>
              <a:buChar char="•"/>
            </a:pPr>
            <a:r>
              <a:rPr lang="he-IL" sz="2800" dirty="0" smtClean="0"/>
              <a:t>עיקרון </a:t>
            </a:r>
            <a:r>
              <a:rPr lang="he-IL" sz="2800" dirty="0"/>
              <a:t>הצמיחה </a:t>
            </a:r>
            <a:r>
              <a:rPr lang="he-IL" sz="2800" dirty="0" smtClean="0"/>
              <a:t>מבוססת יצוא ועקרון </a:t>
            </a:r>
            <a:r>
              <a:rPr lang="he-IL" sz="2800" dirty="0"/>
              <a:t>היציבות הנם סם חיים למשק </a:t>
            </a:r>
            <a:r>
              <a:rPr lang="he-IL" sz="2800" dirty="0" smtClean="0"/>
              <a:t>הישראלי השואף </a:t>
            </a:r>
            <a:r>
              <a:rPr lang="he-IL" sz="2800" dirty="0"/>
              <a:t>להמשך העלייה ברמת </a:t>
            </a:r>
            <a:r>
              <a:rPr lang="he-IL" sz="2800" dirty="0" smtClean="0"/>
              <a:t>החיים. </a:t>
            </a:r>
          </a:p>
          <a:p>
            <a:pPr marL="285750" indent="-285750" algn="just" rtl="1">
              <a:buFont typeface="Arial" panose="020B0604020202020204" pitchFamily="34" charset="0"/>
              <a:buChar char="•"/>
            </a:pPr>
            <a:r>
              <a:rPr lang="he-IL" sz="2800" dirty="0" smtClean="0"/>
              <a:t>וועדה ממשלתית מכובדת ככול שתהיה, אסור שתתעלם מיעדי מדיניותה הכלכלית של המדינה לאורך שנים.</a:t>
            </a:r>
          </a:p>
          <a:p>
            <a:pPr marL="285750" indent="-285750" algn="just" rtl="1">
              <a:buFont typeface="Arial" panose="020B0604020202020204" pitchFamily="34" charset="0"/>
              <a:buChar char="•"/>
            </a:pPr>
            <a:r>
              <a:rPr lang="he-IL" sz="2800" dirty="0" smtClean="0"/>
              <a:t>בטרם ניגשים לחלוקת העוגה עליכם להבטיח קודם כל את קיומה.</a:t>
            </a:r>
          </a:p>
          <a:p>
            <a:pPr marL="285750" indent="-285750" algn="just" rtl="1">
              <a:buFont typeface="Arial" panose="020B0604020202020204" pitchFamily="34" charset="0"/>
              <a:buChar char="•"/>
            </a:pPr>
            <a:endParaRPr lang="he-IL" sz="2800" dirty="0" smtClean="0"/>
          </a:p>
          <a:p>
            <a:pPr marL="285750" indent="-285750" algn="just" rtl="1">
              <a:buFont typeface="Arial" panose="020B0604020202020204" pitchFamily="34" charset="0"/>
              <a:buChar char="•"/>
            </a:pPr>
            <a:endParaRPr lang="he-IL" sz="2800" dirty="0" smtClean="0"/>
          </a:p>
          <a:p>
            <a:pPr marL="285750" indent="-285750" algn="just" rtl="1">
              <a:buFont typeface="Arial" panose="020B0604020202020204" pitchFamily="34" charset="0"/>
              <a:buChar char="•"/>
            </a:pPr>
            <a:endParaRPr lang="he-IL" sz="2800" dirty="0"/>
          </a:p>
          <a:p>
            <a:pPr marL="285750" indent="-285750" algn="just" rtl="1">
              <a:buFont typeface="Arial" panose="020B0604020202020204" pitchFamily="34" charset="0"/>
              <a:buChar char="•"/>
            </a:pPr>
            <a:endParaRPr lang="he-IL" sz="2800"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22</a:t>
            </a:fld>
            <a:endParaRPr lang="he-IL" dirty="0"/>
          </a:p>
        </p:txBody>
      </p:sp>
      <p:sp>
        <p:nvSpPr>
          <p:cNvPr id="4" name="Title 3"/>
          <p:cNvSpPr>
            <a:spLocks noGrp="1"/>
          </p:cNvSpPr>
          <p:nvPr>
            <p:ph type="title"/>
          </p:nvPr>
        </p:nvSpPr>
        <p:spPr/>
        <p:txBody>
          <a:bodyPr/>
          <a:lstStyle/>
          <a:p>
            <a:pPr algn="ctr" rtl="1"/>
            <a:r>
              <a:rPr lang="he-IL" sz="2400" b="1" dirty="0" smtClean="0">
                <a:solidFill>
                  <a:srgbClr val="FF0000"/>
                </a:solidFill>
                <a:cs typeface="+mn-cs"/>
              </a:rPr>
              <a:t>סיכום</a:t>
            </a:r>
            <a:endParaRPr lang="he-IL" sz="2400" b="1" dirty="0">
              <a:cs typeface="+mn-cs"/>
            </a:endParaRPr>
          </a:p>
        </p:txBody>
      </p:sp>
      <p:sp>
        <p:nvSpPr>
          <p:cNvPr id="13" name="Rectangle 12"/>
          <p:cNvSpPr/>
          <p:nvPr/>
        </p:nvSpPr>
        <p:spPr>
          <a:xfrm rot="20931187">
            <a:off x="1320418" y="5952667"/>
            <a:ext cx="2286000" cy="152400"/>
          </a:xfrm>
          <a:prstGeom prst="rect">
            <a:avLst/>
          </a:prstGeom>
          <a:solidFill>
            <a:srgbClr val="FF00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Isosceles Triangle 13"/>
          <p:cNvSpPr/>
          <p:nvPr/>
        </p:nvSpPr>
        <p:spPr>
          <a:xfrm>
            <a:off x="2281649" y="6146446"/>
            <a:ext cx="404037" cy="3429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5" name="Rounded Rectangle 14"/>
          <p:cNvSpPr>
            <a:spLocks noChangeAspect="1"/>
          </p:cNvSpPr>
          <p:nvPr/>
        </p:nvSpPr>
        <p:spPr>
          <a:xfrm rot="21148376">
            <a:off x="1219245" y="5435490"/>
            <a:ext cx="1190377" cy="51767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000" b="1" dirty="0" smtClean="0">
                <a:solidFill>
                  <a:srgbClr val="FF0000"/>
                </a:solidFill>
              </a:rPr>
              <a:t>(7,300,000,000)</a:t>
            </a:r>
            <a:endParaRPr lang="he-IL" sz="1000" b="1" dirty="0">
              <a:solidFill>
                <a:srgbClr val="FF0000"/>
              </a:solidFill>
            </a:endParaRPr>
          </a:p>
        </p:txBody>
      </p:sp>
      <p:sp>
        <p:nvSpPr>
          <p:cNvPr id="16" name="Rounded Rectangle 15"/>
          <p:cNvSpPr>
            <a:spLocks noChangeAspect="1"/>
          </p:cNvSpPr>
          <p:nvPr/>
        </p:nvSpPr>
        <p:spPr>
          <a:xfrm>
            <a:off x="2743200" y="5181600"/>
            <a:ext cx="1188720" cy="52120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000" b="1" dirty="0" smtClean="0">
                <a:solidFill>
                  <a:schemeClr val="bg1"/>
                </a:solidFill>
              </a:rPr>
              <a:t>500,000,000</a:t>
            </a:r>
            <a:endParaRPr lang="he-IL" sz="1000" b="1" dirty="0">
              <a:solidFill>
                <a:schemeClr val="bg1"/>
              </a:solidFill>
            </a:endParaRPr>
          </a:p>
        </p:txBody>
      </p:sp>
      <p:sp>
        <p:nvSpPr>
          <p:cNvPr id="17" name="Rounded Rectangle 16"/>
          <p:cNvSpPr>
            <a:spLocks noChangeAspect="1"/>
          </p:cNvSpPr>
          <p:nvPr/>
        </p:nvSpPr>
        <p:spPr>
          <a:xfrm rot="21223827">
            <a:off x="1148575" y="4787750"/>
            <a:ext cx="1188720" cy="52120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000" b="1" dirty="0" smtClean="0">
                <a:solidFill>
                  <a:srgbClr val="FF0000"/>
                </a:solidFill>
              </a:rPr>
              <a:t>(2,200,000,000)</a:t>
            </a:r>
            <a:endParaRPr lang="he-IL" sz="1000" b="1" dirty="0">
              <a:solidFill>
                <a:srgbClr val="FF0000"/>
              </a:solidFill>
            </a:endParaRPr>
          </a:p>
        </p:txBody>
      </p:sp>
      <p:sp>
        <p:nvSpPr>
          <p:cNvPr id="18" name="TextBox 17"/>
          <p:cNvSpPr txBox="1"/>
          <p:nvPr/>
        </p:nvSpPr>
        <p:spPr>
          <a:xfrm>
            <a:off x="228600" y="4826169"/>
            <a:ext cx="842406" cy="507831"/>
          </a:xfrm>
          <a:prstGeom prst="rect">
            <a:avLst/>
          </a:prstGeom>
          <a:noFill/>
        </p:spPr>
        <p:txBody>
          <a:bodyPr wrap="square" rtlCol="1">
            <a:spAutoFit/>
          </a:bodyPr>
          <a:lstStyle/>
          <a:p>
            <a:r>
              <a:rPr lang="he-IL" sz="900" dirty="0" smtClean="0">
                <a:solidFill>
                  <a:schemeClr val="tx2"/>
                </a:solidFill>
              </a:rPr>
              <a:t>אבדן שנתי </a:t>
            </a:r>
            <a:r>
              <a:rPr lang="en-US" sz="900" dirty="0" smtClean="0">
                <a:solidFill>
                  <a:schemeClr val="tx2"/>
                </a:solidFill>
              </a:rPr>
              <a:t/>
            </a:r>
            <a:br>
              <a:rPr lang="en-US" sz="900" dirty="0" smtClean="0">
                <a:solidFill>
                  <a:schemeClr val="tx2"/>
                </a:solidFill>
              </a:rPr>
            </a:br>
            <a:r>
              <a:rPr lang="he-IL" sz="900" dirty="0" smtClean="0">
                <a:solidFill>
                  <a:schemeClr val="tx2"/>
                </a:solidFill>
              </a:rPr>
              <a:t>מהכנסות </a:t>
            </a:r>
            <a:r>
              <a:rPr lang="he-IL" sz="900" dirty="0">
                <a:solidFill>
                  <a:schemeClr val="tx2"/>
                </a:solidFill>
              </a:rPr>
              <a:t>מיסים (ש"ח)</a:t>
            </a:r>
          </a:p>
        </p:txBody>
      </p:sp>
      <p:sp>
        <p:nvSpPr>
          <p:cNvPr id="19" name="TextBox 18"/>
          <p:cNvSpPr txBox="1"/>
          <p:nvPr/>
        </p:nvSpPr>
        <p:spPr>
          <a:xfrm>
            <a:off x="304800" y="5615940"/>
            <a:ext cx="954536" cy="369332"/>
          </a:xfrm>
          <a:prstGeom prst="rect">
            <a:avLst/>
          </a:prstGeom>
          <a:noFill/>
        </p:spPr>
        <p:txBody>
          <a:bodyPr wrap="square" rtlCol="1">
            <a:spAutoFit/>
          </a:bodyPr>
          <a:lstStyle/>
          <a:p>
            <a:r>
              <a:rPr lang="he-IL" sz="900" dirty="0" smtClean="0">
                <a:solidFill>
                  <a:schemeClr val="tx2"/>
                </a:solidFill>
              </a:rPr>
              <a:t>אבדן תוצר שנתי </a:t>
            </a:r>
            <a:r>
              <a:rPr lang="he-IL" sz="900" dirty="0">
                <a:solidFill>
                  <a:schemeClr val="tx2"/>
                </a:solidFill>
              </a:rPr>
              <a:t>למשק (ש"ח)</a:t>
            </a:r>
          </a:p>
        </p:txBody>
      </p:sp>
      <p:sp>
        <p:nvSpPr>
          <p:cNvPr id="20" name="TextBox 19"/>
          <p:cNvSpPr txBox="1"/>
          <p:nvPr/>
        </p:nvSpPr>
        <p:spPr>
          <a:xfrm>
            <a:off x="3886200" y="5205938"/>
            <a:ext cx="838200" cy="369332"/>
          </a:xfrm>
          <a:prstGeom prst="rect">
            <a:avLst/>
          </a:prstGeom>
          <a:noFill/>
        </p:spPr>
        <p:txBody>
          <a:bodyPr wrap="square" rtlCol="1">
            <a:spAutoFit/>
          </a:bodyPr>
          <a:lstStyle/>
          <a:p>
            <a:r>
              <a:rPr lang="he-IL" sz="900" dirty="0" smtClean="0">
                <a:solidFill>
                  <a:schemeClr val="tx2"/>
                </a:solidFill>
              </a:rPr>
              <a:t>המלצות הוועדה (ש"ח)</a:t>
            </a:r>
            <a:endParaRPr lang="he-IL" sz="900" dirty="0">
              <a:solidFill>
                <a:schemeClr val="tx2"/>
              </a:solidFill>
            </a:endParaRPr>
          </a:p>
        </p:txBody>
      </p:sp>
    </p:spTree>
    <p:extLst>
      <p:ext uri="{BB962C8B-B14F-4D97-AF65-F5344CB8AC3E}">
        <p14:creationId xmlns:p14="http://schemas.microsoft.com/office/powerpoint/2010/main" val="27555551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071006" y="1143000"/>
            <a:ext cx="7463394" cy="3505200"/>
          </a:xfrm>
        </p:spPr>
        <p:txBody>
          <a:bodyPr anchor="t">
            <a:noAutofit/>
          </a:bodyPr>
          <a:lstStyle/>
          <a:p>
            <a:pPr marL="742950" lvl="1" indent="-285750" algn="just" rtl="1">
              <a:buFont typeface="Arial" panose="020B0604020202020204" pitchFamily="34" charset="0"/>
              <a:buChar char="•"/>
            </a:pPr>
            <a:endParaRPr lang="he-IL" sz="2400" dirty="0" smtClean="0"/>
          </a:p>
          <a:p>
            <a:pPr marL="285750" indent="-285750" algn="just" rtl="1">
              <a:buFont typeface="Arial" panose="020B0604020202020204" pitchFamily="34" charset="0"/>
              <a:buChar char="•"/>
            </a:pPr>
            <a:r>
              <a:rPr lang="he-IL" dirty="0" smtClean="0"/>
              <a:t>כפי שהוצג על ידינו, נפלו פגמים מהותיים הן בבסיס הנתונים והן בבסיס מכלול ההשפעות והתובנות, אשר הובילו למסקנות שאינן עולות עם יעדי הוועדה ובוודאי שלא עם יעדי המשק</a:t>
            </a:r>
          </a:p>
          <a:p>
            <a:pPr marL="285750" indent="-285750" algn="just" rtl="1">
              <a:buFont typeface="Arial" panose="020B0604020202020204" pitchFamily="34" charset="0"/>
              <a:buChar char="•"/>
            </a:pPr>
            <a:endParaRPr lang="he-IL" dirty="0" smtClean="0"/>
          </a:p>
          <a:p>
            <a:pPr marL="285750" indent="-285750" algn="just" rtl="1">
              <a:buFont typeface="Arial" panose="020B0604020202020204" pitchFamily="34" charset="0"/>
              <a:buChar char="•"/>
            </a:pPr>
            <a:r>
              <a:rPr lang="he-IL" dirty="0" smtClean="0"/>
              <a:t>על כן, על הוועדה לחזור ולבחון לעומק את התחשיבים והנתונים השגויים בטרם תפנה למסקנות סופיות</a:t>
            </a:r>
          </a:p>
          <a:p>
            <a:pPr algn="just" rtl="1"/>
            <a:endParaRPr lang="he-IL" dirty="0" smtClean="0"/>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23</a:t>
            </a:fld>
            <a:endParaRPr lang="he-IL" dirty="0"/>
          </a:p>
        </p:txBody>
      </p:sp>
      <p:sp>
        <p:nvSpPr>
          <p:cNvPr id="4" name="Title 3"/>
          <p:cNvSpPr>
            <a:spLocks noGrp="1"/>
          </p:cNvSpPr>
          <p:nvPr>
            <p:ph type="title"/>
          </p:nvPr>
        </p:nvSpPr>
        <p:spPr/>
        <p:txBody>
          <a:bodyPr/>
          <a:lstStyle/>
          <a:p>
            <a:pPr algn="r" rtl="1"/>
            <a:r>
              <a:rPr lang="he-IL" sz="2400" b="1" dirty="0">
                <a:solidFill>
                  <a:srgbClr val="FF0000"/>
                </a:solidFill>
                <a:cs typeface="+mn-cs"/>
              </a:rPr>
              <a:t>יצא שכרכם בהפסד </a:t>
            </a:r>
            <a:r>
              <a:rPr lang="he-IL" sz="2400" b="1" dirty="0" smtClean="0">
                <a:solidFill>
                  <a:srgbClr val="FF0000"/>
                </a:solidFill>
                <a:cs typeface="+mn-cs"/>
              </a:rPr>
              <a:t>למשק (3/3) </a:t>
            </a:r>
            <a:r>
              <a:rPr lang="he-IL" sz="2400" b="1" dirty="0" smtClean="0">
                <a:cs typeface="+mn-cs"/>
              </a:rPr>
              <a:t> </a:t>
            </a:r>
            <a:endParaRPr lang="he-IL" sz="2400" b="1" dirty="0">
              <a:cs typeface="+mn-cs"/>
            </a:endParaRPr>
          </a:p>
        </p:txBody>
      </p:sp>
      <p:sp>
        <p:nvSpPr>
          <p:cNvPr id="5" name="Rectangle 4"/>
          <p:cNvSpPr/>
          <p:nvPr/>
        </p:nvSpPr>
        <p:spPr>
          <a:xfrm rot="20931187">
            <a:off x="1320418" y="5952667"/>
            <a:ext cx="2286000" cy="152400"/>
          </a:xfrm>
          <a:prstGeom prst="rect">
            <a:avLst/>
          </a:prstGeom>
          <a:solidFill>
            <a:srgbClr val="FF0000"/>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Isosceles Triangle 5"/>
          <p:cNvSpPr/>
          <p:nvPr/>
        </p:nvSpPr>
        <p:spPr>
          <a:xfrm>
            <a:off x="2281649" y="6146446"/>
            <a:ext cx="404037" cy="34290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Rounded Rectangle 6"/>
          <p:cNvSpPr>
            <a:spLocks noChangeAspect="1"/>
          </p:cNvSpPr>
          <p:nvPr/>
        </p:nvSpPr>
        <p:spPr>
          <a:xfrm rot="21148376">
            <a:off x="1219245" y="5435490"/>
            <a:ext cx="1190377" cy="51767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000" b="1" dirty="0" smtClean="0">
                <a:solidFill>
                  <a:srgbClr val="FF0000"/>
                </a:solidFill>
              </a:rPr>
              <a:t>(7,300,000,000)</a:t>
            </a:r>
            <a:endParaRPr lang="he-IL" sz="1000" b="1" dirty="0">
              <a:solidFill>
                <a:srgbClr val="FF0000"/>
              </a:solidFill>
            </a:endParaRPr>
          </a:p>
        </p:txBody>
      </p:sp>
      <p:sp>
        <p:nvSpPr>
          <p:cNvPr id="8" name="Rounded Rectangle 7"/>
          <p:cNvSpPr>
            <a:spLocks noChangeAspect="1"/>
          </p:cNvSpPr>
          <p:nvPr/>
        </p:nvSpPr>
        <p:spPr>
          <a:xfrm>
            <a:off x="2743200" y="5181600"/>
            <a:ext cx="1188720" cy="521208"/>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000" b="1" dirty="0" smtClean="0">
                <a:solidFill>
                  <a:schemeClr val="bg1"/>
                </a:solidFill>
              </a:rPr>
              <a:t>500,000,000</a:t>
            </a:r>
            <a:endParaRPr lang="he-IL" sz="1000" b="1" dirty="0">
              <a:solidFill>
                <a:schemeClr val="bg1"/>
              </a:solidFill>
            </a:endParaRPr>
          </a:p>
        </p:txBody>
      </p:sp>
      <p:sp>
        <p:nvSpPr>
          <p:cNvPr id="9" name="Rounded Rectangle 8"/>
          <p:cNvSpPr>
            <a:spLocks noChangeAspect="1"/>
          </p:cNvSpPr>
          <p:nvPr/>
        </p:nvSpPr>
        <p:spPr>
          <a:xfrm rot="21223827">
            <a:off x="1148575" y="4787750"/>
            <a:ext cx="1188720" cy="521208"/>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000" b="1" dirty="0" smtClean="0">
                <a:solidFill>
                  <a:srgbClr val="FF0000"/>
                </a:solidFill>
              </a:rPr>
              <a:t>(2,200,000,000)</a:t>
            </a:r>
            <a:endParaRPr lang="he-IL" sz="1000" b="1" dirty="0">
              <a:solidFill>
                <a:srgbClr val="FF0000"/>
              </a:solidFill>
            </a:endParaRPr>
          </a:p>
        </p:txBody>
      </p:sp>
      <p:sp>
        <p:nvSpPr>
          <p:cNvPr id="10" name="TextBox 9"/>
          <p:cNvSpPr txBox="1"/>
          <p:nvPr/>
        </p:nvSpPr>
        <p:spPr>
          <a:xfrm>
            <a:off x="228600" y="4826169"/>
            <a:ext cx="842406" cy="507831"/>
          </a:xfrm>
          <a:prstGeom prst="rect">
            <a:avLst/>
          </a:prstGeom>
          <a:noFill/>
        </p:spPr>
        <p:txBody>
          <a:bodyPr wrap="square" rtlCol="1">
            <a:spAutoFit/>
          </a:bodyPr>
          <a:lstStyle/>
          <a:p>
            <a:r>
              <a:rPr lang="he-IL" sz="900" dirty="0" smtClean="0">
                <a:solidFill>
                  <a:schemeClr val="tx2"/>
                </a:solidFill>
              </a:rPr>
              <a:t>אבדן שנתי </a:t>
            </a:r>
            <a:r>
              <a:rPr lang="en-US" sz="900" dirty="0" smtClean="0">
                <a:solidFill>
                  <a:schemeClr val="tx2"/>
                </a:solidFill>
              </a:rPr>
              <a:t/>
            </a:r>
            <a:br>
              <a:rPr lang="en-US" sz="900" dirty="0" smtClean="0">
                <a:solidFill>
                  <a:schemeClr val="tx2"/>
                </a:solidFill>
              </a:rPr>
            </a:br>
            <a:r>
              <a:rPr lang="he-IL" sz="900" dirty="0" smtClean="0">
                <a:solidFill>
                  <a:schemeClr val="tx2"/>
                </a:solidFill>
              </a:rPr>
              <a:t>מהכנסות </a:t>
            </a:r>
            <a:r>
              <a:rPr lang="he-IL" sz="900" dirty="0">
                <a:solidFill>
                  <a:schemeClr val="tx2"/>
                </a:solidFill>
              </a:rPr>
              <a:t>מיסים (ש"ח)</a:t>
            </a:r>
          </a:p>
        </p:txBody>
      </p:sp>
      <p:sp>
        <p:nvSpPr>
          <p:cNvPr id="11" name="TextBox 10"/>
          <p:cNvSpPr txBox="1"/>
          <p:nvPr/>
        </p:nvSpPr>
        <p:spPr>
          <a:xfrm>
            <a:off x="304800" y="5615940"/>
            <a:ext cx="954536" cy="369332"/>
          </a:xfrm>
          <a:prstGeom prst="rect">
            <a:avLst/>
          </a:prstGeom>
          <a:noFill/>
        </p:spPr>
        <p:txBody>
          <a:bodyPr wrap="square" rtlCol="1">
            <a:spAutoFit/>
          </a:bodyPr>
          <a:lstStyle/>
          <a:p>
            <a:r>
              <a:rPr lang="he-IL" sz="900" dirty="0" smtClean="0">
                <a:solidFill>
                  <a:schemeClr val="tx2"/>
                </a:solidFill>
              </a:rPr>
              <a:t>אבדן תוצר שנתי </a:t>
            </a:r>
            <a:r>
              <a:rPr lang="he-IL" sz="900" dirty="0">
                <a:solidFill>
                  <a:schemeClr val="tx2"/>
                </a:solidFill>
              </a:rPr>
              <a:t>למשק (ש"ח)</a:t>
            </a:r>
          </a:p>
        </p:txBody>
      </p:sp>
      <p:sp>
        <p:nvSpPr>
          <p:cNvPr id="12" name="TextBox 11"/>
          <p:cNvSpPr txBox="1"/>
          <p:nvPr/>
        </p:nvSpPr>
        <p:spPr>
          <a:xfrm>
            <a:off x="3886200" y="5205938"/>
            <a:ext cx="838200" cy="369332"/>
          </a:xfrm>
          <a:prstGeom prst="rect">
            <a:avLst/>
          </a:prstGeom>
          <a:noFill/>
        </p:spPr>
        <p:txBody>
          <a:bodyPr wrap="square" rtlCol="1">
            <a:spAutoFit/>
          </a:bodyPr>
          <a:lstStyle/>
          <a:p>
            <a:r>
              <a:rPr lang="he-IL" sz="900" dirty="0" smtClean="0">
                <a:solidFill>
                  <a:schemeClr val="tx2"/>
                </a:solidFill>
              </a:rPr>
              <a:t>המלצות הוועדה (ש"ח)</a:t>
            </a:r>
            <a:endParaRPr lang="he-IL" sz="900" dirty="0">
              <a:solidFill>
                <a:schemeClr val="tx2"/>
              </a:solidFill>
            </a:endParaRPr>
          </a:p>
        </p:txBody>
      </p:sp>
    </p:spTree>
    <p:extLst>
      <p:ext uri="{BB962C8B-B14F-4D97-AF65-F5344CB8AC3E}">
        <p14:creationId xmlns:p14="http://schemas.microsoft.com/office/powerpoint/2010/main" val="411767830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24</a:t>
            </a:fld>
            <a:endParaRPr lang="he-IL" dirty="0"/>
          </a:p>
        </p:txBody>
      </p:sp>
      <p:sp>
        <p:nvSpPr>
          <p:cNvPr id="4" name="Title 3"/>
          <p:cNvSpPr>
            <a:spLocks noGrp="1"/>
          </p:cNvSpPr>
          <p:nvPr>
            <p:ph type="title"/>
          </p:nvPr>
        </p:nvSpPr>
        <p:spPr/>
        <p:txBody>
          <a:bodyPr/>
          <a:lstStyle/>
          <a:p>
            <a:pPr algn="ctr" rtl="1"/>
            <a:r>
              <a:rPr lang="he-IL" sz="2400" b="1" dirty="0" smtClean="0">
                <a:solidFill>
                  <a:srgbClr val="FF0000"/>
                </a:solidFill>
                <a:cs typeface="+mn-cs"/>
              </a:rPr>
              <a:t>הועדה נדרשת לחשיבה ובחינת השפעות הכלל משיקיות של מסקנותיה </a:t>
            </a:r>
            <a:endParaRPr lang="he-IL" sz="2400" b="1" dirty="0">
              <a:solidFill>
                <a:srgbClr val="FF0000"/>
              </a:solidFill>
              <a:cs typeface="+mn-cs"/>
            </a:endParaRPr>
          </a:p>
        </p:txBody>
      </p:sp>
      <p:sp>
        <p:nvSpPr>
          <p:cNvPr id="13" name="Text Placeholder 1"/>
          <p:cNvSpPr txBox="1">
            <a:spLocks/>
          </p:cNvSpPr>
          <p:nvPr/>
        </p:nvSpPr>
        <p:spPr>
          <a:xfrm>
            <a:off x="533400" y="1143000"/>
            <a:ext cx="8229600" cy="3124200"/>
          </a:xfrm>
          <a:prstGeom prst="rect">
            <a:avLst/>
          </a:prstGeom>
        </p:spPr>
        <p:txBody>
          <a:bodyPr anchor="t" anchorCtr="0">
            <a:noAutofit/>
          </a:bodyPr>
          <a:lstStyle>
            <a:lvl1pPr marL="0" indent="0" algn="l" defTabSz="914400" rtl="0" eaLnBrk="1" latinLnBrk="0" hangingPunct="1">
              <a:spcBef>
                <a:spcPct val="20000"/>
              </a:spcBef>
              <a:buFont typeface="Arial" panose="020B0604020202020204" pitchFamily="34" charset="0"/>
              <a:buNone/>
              <a:defRPr sz="2400" kern="1200">
                <a:solidFill>
                  <a:schemeClr val="accent4">
                    <a:lumMod val="85000"/>
                    <a:lumOff val="15000"/>
                  </a:schemeClr>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lgn="just" rtl="1">
              <a:buFont typeface="Arial" panose="020B0604020202020204" pitchFamily="34" charset="0"/>
              <a:buChar char="•"/>
            </a:pPr>
            <a:r>
              <a:rPr lang="he-IL" dirty="0" smtClean="0">
                <a:solidFill>
                  <a:srgbClr val="FF0000"/>
                </a:solidFill>
              </a:rPr>
              <a:t>הוועדה תחטא לתפקידה הציבורי אם לא תחזור ותנתח בטרם הגשת המסקנות הסופיות את השפעתם של </a:t>
            </a:r>
            <a:r>
              <a:rPr lang="he-IL" dirty="0" smtClean="0"/>
              <a:t>:</a:t>
            </a:r>
          </a:p>
        </p:txBody>
      </p:sp>
      <p:sp>
        <p:nvSpPr>
          <p:cNvPr id="14" name="Text Placeholder 1"/>
          <p:cNvSpPr txBox="1">
            <a:spLocks/>
          </p:cNvSpPr>
          <p:nvPr/>
        </p:nvSpPr>
        <p:spPr>
          <a:xfrm>
            <a:off x="838200" y="3429000"/>
            <a:ext cx="7772400" cy="1981200"/>
          </a:xfrm>
          <a:prstGeom prst="rect">
            <a:avLst/>
          </a:prstGeom>
        </p:spPr>
        <p:txBody>
          <a:bodyPr anchor="t" anchorCtr="0">
            <a:noAutofit/>
          </a:bodyPr>
          <a:lstStyle>
            <a:lvl1pPr marL="0" indent="0" algn="l" defTabSz="914400" rtl="0" eaLnBrk="1" latinLnBrk="0" hangingPunct="1">
              <a:spcBef>
                <a:spcPct val="20000"/>
              </a:spcBef>
              <a:buFont typeface="Arial" panose="020B0604020202020204" pitchFamily="34" charset="0"/>
              <a:buNone/>
              <a:defRPr sz="2400" kern="1200">
                <a:solidFill>
                  <a:schemeClr val="accent4">
                    <a:lumMod val="85000"/>
                    <a:lumOff val="15000"/>
                  </a:schemeClr>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sz="2800" kern="1200">
                <a:solidFill>
                  <a:schemeClr val="accent3">
                    <a:lumMod val="85000"/>
                    <a:lumOff val="15000"/>
                  </a:schemeClr>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742950" lvl="1" indent="-285750" algn="ctr" rtl="1">
              <a:buFont typeface="Arial" panose="020B0604020202020204" pitchFamily="34" charset="0"/>
              <a:buChar char="•"/>
            </a:pPr>
            <a:endParaRPr lang="he-IL" b="1" dirty="0" smtClean="0">
              <a:solidFill>
                <a:srgbClr val="FF0000"/>
              </a:solidFill>
            </a:endParaRPr>
          </a:p>
          <a:p>
            <a:pPr marL="742950" lvl="1" indent="-285750" algn="ctr" rtl="1">
              <a:buFont typeface="Arial" panose="020B0604020202020204" pitchFamily="34" charset="0"/>
              <a:buChar char="•"/>
            </a:pPr>
            <a:r>
              <a:rPr lang="he-IL" b="1" dirty="0" smtClean="0">
                <a:solidFill>
                  <a:srgbClr val="FF0000"/>
                </a:solidFill>
              </a:rPr>
              <a:t>ירידה בהיקפי הייצור היצוא והתוצר במשק</a:t>
            </a:r>
          </a:p>
          <a:p>
            <a:pPr marL="742950" lvl="1" indent="-285750" algn="ctr" rtl="1">
              <a:buFont typeface="Arial" panose="020B0604020202020204" pitchFamily="34" charset="0"/>
              <a:buChar char="•"/>
            </a:pPr>
            <a:r>
              <a:rPr lang="he-IL" b="1" dirty="0" smtClean="0">
                <a:solidFill>
                  <a:srgbClr val="FF0000"/>
                </a:solidFill>
              </a:rPr>
              <a:t>ירידה  הפעילות התעשייתית בנגב.</a:t>
            </a:r>
          </a:p>
          <a:p>
            <a:pPr marL="742950" lvl="1" indent="-285750" algn="ctr" rtl="1">
              <a:buFont typeface="Arial" panose="020B0604020202020204" pitchFamily="34" charset="0"/>
              <a:buChar char="•"/>
            </a:pPr>
            <a:r>
              <a:rPr lang="he-IL" b="1" dirty="0" smtClean="0">
                <a:solidFill>
                  <a:srgbClr val="FF0000"/>
                </a:solidFill>
              </a:rPr>
              <a:t>פגיעה בהיקף התעסוקה בכלל והאקדמאית בפרט בנגב.</a:t>
            </a:r>
          </a:p>
          <a:p>
            <a:pPr marL="742950" lvl="1" indent="-285750" algn="ctr" rtl="1">
              <a:buFont typeface="Arial" panose="020B0604020202020204" pitchFamily="34" charset="0"/>
              <a:buChar char="•"/>
            </a:pPr>
            <a:r>
              <a:rPr lang="he-IL" b="1" dirty="0" smtClean="0">
                <a:solidFill>
                  <a:srgbClr val="FF0000"/>
                </a:solidFill>
              </a:rPr>
              <a:t>המשך בריחת השקעות זרות בישראל (</a:t>
            </a:r>
            <a:r>
              <a:rPr lang="en-US" b="1" dirty="0" smtClean="0">
                <a:solidFill>
                  <a:srgbClr val="FF0000"/>
                </a:solidFill>
              </a:rPr>
              <a:t>FDI</a:t>
            </a:r>
            <a:r>
              <a:rPr lang="he-IL" b="1" dirty="0" smtClean="0">
                <a:solidFill>
                  <a:srgbClr val="FF0000"/>
                </a:solidFill>
              </a:rPr>
              <a:t>).</a:t>
            </a:r>
          </a:p>
          <a:p>
            <a:pPr marL="742950" lvl="1" indent="-285750" algn="r" rtl="1">
              <a:buFont typeface="Arial" panose="020B0604020202020204" pitchFamily="34" charset="0"/>
              <a:buChar char="•"/>
            </a:pPr>
            <a:endParaRPr lang="he-IL" sz="2400" dirty="0"/>
          </a:p>
        </p:txBody>
      </p:sp>
      <p:sp>
        <p:nvSpPr>
          <p:cNvPr id="15" name="מלבן 14"/>
          <p:cNvSpPr/>
          <p:nvPr/>
        </p:nvSpPr>
        <p:spPr>
          <a:xfrm>
            <a:off x="304800" y="1905000"/>
            <a:ext cx="8153400" cy="2308324"/>
          </a:xfrm>
          <a:prstGeom prst="rect">
            <a:avLst/>
          </a:prstGeom>
        </p:spPr>
        <p:txBody>
          <a:bodyPr wrap="square">
            <a:spAutoFit/>
          </a:bodyPr>
          <a:lstStyle/>
          <a:p>
            <a:pPr marL="742950" lvl="1" indent="-285750" algn="just">
              <a:buFont typeface="Arial" panose="020B0604020202020204" pitchFamily="34" charset="0"/>
              <a:buChar char="•"/>
            </a:pPr>
            <a:r>
              <a:rPr lang="he-IL" sz="2000" dirty="0" smtClean="0"/>
              <a:t>ההכבדות </a:t>
            </a:r>
            <a:r>
              <a:rPr lang="he-IL" sz="2000" dirty="0" err="1" smtClean="0"/>
              <a:t>הרגולטוריות</a:t>
            </a:r>
            <a:r>
              <a:rPr lang="he-IL" sz="2000" dirty="0" smtClean="0"/>
              <a:t> שכבר הושתו על </a:t>
            </a:r>
            <a:r>
              <a:rPr lang="he-IL" sz="2000" b="1" dirty="0" smtClean="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sz="2000" dirty="0" smtClean="0"/>
              <a:t> במהלך השנים האחרונות.</a:t>
            </a:r>
          </a:p>
          <a:p>
            <a:pPr marL="742950" lvl="1" indent="-285750" algn="just">
              <a:buFont typeface="Arial" panose="020B0604020202020204" pitchFamily="34" charset="0"/>
              <a:buChar char="•"/>
            </a:pPr>
            <a:r>
              <a:rPr lang="he-IL" sz="2000" dirty="0" smtClean="0"/>
              <a:t>משמעותו והשפעתו של העול הנוסף הגלום במסקנות הועדה, אשר יפגע ביכולת התחרותיות של </a:t>
            </a:r>
            <a:r>
              <a:rPr lang="he-IL" sz="2000" dirty="0" smtClean="0">
                <a:latin typeface="Microsoft Sans Serif" panose="020B0604020202020204" pitchFamily="34" charset="0"/>
                <a:cs typeface="Microsoft Sans Serif" panose="020B0604020202020204" pitchFamily="34" charset="0"/>
              </a:rPr>
              <a:t>כיל.</a:t>
            </a:r>
            <a:r>
              <a:rPr lang="he-IL" sz="2000" dirty="0" smtClean="0"/>
              <a:t> </a:t>
            </a:r>
          </a:p>
          <a:p>
            <a:pPr marL="742950" lvl="1" indent="-285750" algn="just">
              <a:buFont typeface="Arial" panose="020B0604020202020204" pitchFamily="34" charset="0"/>
              <a:buChar char="•"/>
            </a:pPr>
            <a:r>
              <a:rPr lang="he-IL" sz="2000" b="1" u="sng" dirty="0" smtClean="0"/>
              <a:t>למיטב הבנתנו ההכבדות אלה יחד עם מסקנות הביניים, כבר גרמו לפגיעה ביכולת </a:t>
            </a:r>
            <a:r>
              <a:rPr lang="he-IL" sz="2000" b="1" u="sng" dirty="0" smtClean="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sz="2000" b="1" u="sng" dirty="0" smtClean="0"/>
              <a:t> להמשיך להשקיע מחד ולקיים תעשיית מוצרי המשך מאידך בישראל, פגיעה זו משפיעה ותשפיע לרעה על:</a:t>
            </a:r>
            <a:endParaRPr lang="he-IL" sz="2000" b="1" u="sng" dirty="0" smtClean="0">
              <a:latin typeface="Microsoft Sans Serif" panose="020B0604020202020204" pitchFamily="34" charset="0"/>
              <a:cs typeface="Microsoft Sans Serif" panose="020B0604020202020204" pitchFamily="34" charset="0"/>
            </a:endParaRPr>
          </a:p>
          <a:p>
            <a:pPr marL="742950" lvl="1" indent="-285750" algn="just">
              <a:buFont typeface="Arial" panose="020B0604020202020204" pitchFamily="34" charset="0"/>
              <a:buChar char="•"/>
            </a:pPr>
            <a:endParaRPr lang="he-IL" sz="2400" dirty="0">
              <a:latin typeface="Microsoft Sans Serif" panose="020B0604020202020204" pitchFamily="34" charset="0"/>
              <a:cs typeface="Microsoft Sans Serif" panose="020B0604020202020204" pitchFamily="34" charset="0"/>
            </a:endParaRPr>
          </a:p>
        </p:txBody>
      </p:sp>
    </p:spTree>
    <p:extLst>
      <p:ext uri="{BB962C8B-B14F-4D97-AF65-F5344CB8AC3E}">
        <p14:creationId xmlns:p14="http://schemas.microsoft.com/office/powerpoint/2010/main" val="41176783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he-IL" sz="3200" dirty="0" smtClean="0">
                <a:cs typeface="+mn-cs"/>
              </a:rPr>
              <a:t>תודה</a:t>
            </a:r>
            <a:endParaRPr lang="he-IL" sz="3200" dirty="0">
              <a:cs typeface="+mn-cs"/>
            </a:endParaRPr>
          </a:p>
        </p:txBody>
      </p:sp>
    </p:spTree>
    <p:extLst>
      <p:ext uri="{BB962C8B-B14F-4D97-AF65-F5344CB8AC3E}">
        <p14:creationId xmlns:p14="http://schemas.microsoft.com/office/powerpoint/2010/main" val="5191363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3</a:t>
            </a:fld>
            <a:endParaRPr lang="he-IL" dirty="0"/>
          </a:p>
        </p:txBody>
      </p:sp>
      <p:grpSp>
        <p:nvGrpSpPr>
          <p:cNvPr id="8" name="Group 7"/>
          <p:cNvGrpSpPr/>
          <p:nvPr/>
        </p:nvGrpSpPr>
        <p:grpSpPr>
          <a:xfrm>
            <a:off x="3352800" y="838200"/>
            <a:ext cx="2807751" cy="1959364"/>
            <a:chOff x="2825725" y="-821444"/>
            <a:chExt cx="2426006" cy="1959364"/>
          </a:xfrm>
        </p:grpSpPr>
        <p:sp>
          <p:nvSpPr>
            <p:cNvPr id="9" name="Rectangle 8"/>
            <p:cNvSpPr/>
            <p:nvPr/>
          </p:nvSpPr>
          <p:spPr>
            <a:xfrm>
              <a:off x="2825725" y="0"/>
              <a:ext cx="1054149" cy="1137920"/>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0" name="Rectangle 9"/>
            <p:cNvSpPr/>
            <p:nvPr/>
          </p:nvSpPr>
          <p:spPr>
            <a:xfrm>
              <a:off x="2891565" y="-821444"/>
              <a:ext cx="2360166" cy="113792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0904" tIns="120904" rIns="120904" bIns="120904" numCol="1" spcCol="1270" anchor="b" anchorCtr="0">
              <a:noAutofit/>
            </a:bodyPr>
            <a:lstStyle/>
            <a:p>
              <a:pPr lvl="0" algn="ctr"/>
              <a:r>
                <a:rPr lang="he-IL" sz="1600" dirty="0" smtClean="0"/>
                <a:t>טיפוח היתרון היחסי של ישראל מול מדינות ה-</a:t>
              </a:r>
              <a:r>
                <a:rPr lang="en-US" sz="1600" dirty="0" smtClean="0"/>
                <a:t>OECD</a:t>
              </a:r>
              <a:endParaRPr lang="he-IL" sz="1600" dirty="0"/>
            </a:p>
          </p:txBody>
        </p:sp>
      </p:grpSp>
      <p:graphicFrame>
        <p:nvGraphicFramePr>
          <p:cNvPr id="6" name="Diagram 5"/>
          <p:cNvGraphicFramePr/>
          <p:nvPr>
            <p:extLst>
              <p:ext uri="{D42A27DB-BD31-4B8C-83A1-F6EECF244321}">
                <p14:modId xmlns:p14="http://schemas.microsoft.com/office/powerpoint/2010/main" val="1145007748"/>
              </p:ext>
            </p:extLst>
          </p:nvPr>
        </p:nvGraphicFramePr>
        <p:xfrm>
          <a:off x="-457200" y="1828800"/>
          <a:ext cx="9448800" cy="48818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p:cNvSpPr txBox="1"/>
          <p:nvPr/>
        </p:nvSpPr>
        <p:spPr>
          <a:xfrm>
            <a:off x="1981200" y="228600"/>
            <a:ext cx="6096000" cy="830997"/>
          </a:xfrm>
          <a:prstGeom prst="rect">
            <a:avLst/>
          </a:prstGeom>
          <a:noFill/>
        </p:spPr>
        <p:txBody>
          <a:bodyPr wrap="square" rtlCol="1">
            <a:spAutoFit/>
          </a:bodyPr>
          <a:lstStyle/>
          <a:p>
            <a:pPr algn="ctr"/>
            <a:r>
              <a:rPr lang="he-IL" sz="2400" dirty="0" smtClean="0">
                <a:solidFill>
                  <a:schemeClr val="bg1"/>
                </a:solidFill>
              </a:rPr>
              <a:t>המדיניות הכלכלית  התמקדה בשיפור מתמיד ביתרון היחסי תוך </a:t>
            </a:r>
            <a:r>
              <a:rPr lang="he-IL" sz="2400" dirty="0" smtClean="0">
                <a:solidFill>
                  <a:schemeClr val="accent1">
                    <a:lumMod val="25000"/>
                    <a:lumOff val="75000"/>
                  </a:schemeClr>
                </a:solidFill>
              </a:rPr>
              <a:t>השאת הערך המוסף</a:t>
            </a:r>
            <a:r>
              <a:rPr lang="he-IL" sz="2400" dirty="0" smtClean="0">
                <a:solidFill>
                  <a:schemeClr val="bg1"/>
                </a:solidFill>
              </a:rPr>
              <a:t>.</a:t>
            </a:r>
            <a:endParaRPr lang="he-IL" sz="2400" dirty="0">
              <a:solidFill>
                <a:schemeClr val="bg1"/>
              </a:solidFill>
            </a:endParaRPr>
          </a:p>
        </p:txBody>
      </p:sp>
      <p:sp>
        <p:nvSpPr>
          <p:cNvPr id="13" name="TextBox 12"/>
          <p:cNvSpPr txBox="1"/>
          <p:nvPr/>
        </p:nvSpPr>
        <p:spPr>
          <a:xfrm>
            <a:off x="457200" y="3827689"/>
            <a:ext cx="3437032" cy="954107"/>
          </a:xfrm>
          <a:prstGeom prst="rect">
            <a:avLst/>
          </a:prstGeom>
          <a:noFill/>
          <a:ln>
            <a:solidFill>
              <a:srgbClr val="00B050"/>
            </a:solidFill>
          </a:ln>
        </p:spPr>
        <p:txBody>
          <a:bodyPr wrap="square" rtlCol="0">
            <a:spAutoFit/>
          </a:bodyPr>
          <a:lstStyle/>
          <a:p>
            <a:r>
              <a:rPr lang="he-IL" sz="1400" b="1" dirty="0" smtClean="0">
                <a:solidFill>
                  <a:srgbClr val="005C2A"/>
                </a:solidFill>
              </a:rPr>
              <a:t>תוצר לנפש 1980: 7,689 דולר</a:t>
            </a:r>
          </a:p>
          <a:p>
            <a:r>
              <a:rPr lang="he-IL" sz="1400" b="1" dirty="0" smtClean="0">
                <a:solidFill>
                  <a:srgbClr val="005C2A"/>
                </a:solidFill>
              </a:rPr>
              <a:t>תוצר לנפש 2013: 34,770 דולר</a:t>
            </a:r>
          </a:p>
          <a:p>
            <a:endParaRPr lang="he-IL" sz="1400" b="1" dirty="0">
              <a:solidFill>
                <a:srgbClr val="005C2A"/>
              </a:solidFill>
            </a:endParaRPr>
          </a:p>
          <a:p>
            <a:r>
              <a:rPr lang="he-IL" sz="1400" b="1" dirty="0" smtClean="0">
                <a:solidFill>
                  <a:srgbClr val="005C2A"/>
                </a:solidFill>
              </a:rPr>
              <a:t>עליה של 352%</a:t>
            </a:r>
            <a:endParaRPr lang="en-US" sz="1400" b="1" dirty="0">
              <a:solidFill>
                <a:srgbClr val="005C2A"/>
              </a:solidFill>
            </a:endParaRPr>
          </a:p>
        </p:txBody>
      </p:sp>
      <p:sp>
        <p:nvSpPr>
          <p:cNvPr id="14" name="TextBox 13"/>
          <p:cNvSpPr txBox="1"/>
          <p:nvPr/>
        </p:nvSpPr>
        <p:spPr>
          <a:xfrm>
            <a:off x="457200" y="2209800"/>
            <a:ext cx="3531012" cy="1169551"/>
          </a:xfrm>
          <a:prstGeom prst="rect">
            <a:avLst/>
          </a:prstGeom>
          <a:noFill/>
          <a:ln>
            <a:solidFill>
              <a:srgbClr val="00B050"/>
            </a:solidFill>
          </a:ln>
        </p:spPr>
        <p:txBody>
          <a:bodyPr wrap="square" rtlCol="0">
            <a:spAutoFit/>
          </a:bodyPr>
          <a:lstStyle/>
          <a:p>
            <a:r>
              <a:rPr lang="he-IL" sz="1400" b="1" dirty="0">
                <a:solidFill>
                  <a:srgbClr val="005C2A"/>
                </a:solidFill>
              </a:rPr>
              <a:t>התוצר של </a:t>
            </a:r>
            <a:r>
              <a:rPr lang="he-IL" sz="1400" b="1" dirty="0" smtClean="0">
                <a:solidFill>
                  <a:srgbClr val="005C2A"/>
                </a:solidFill>
              </a:rPr>
              <a:t>ישראל מכלל הכלכלה העולמית :</a:t>
            </a:r>
          </a:p>
          <a:p>
            <a:r>
              <a:rPr lang="he-IL" sz="1400" b="1" dirty="0" smtClean="0">
                <a:solidFill>
                  <a:srgbClr val="005C2A"/>
                </a:solidFill>
              </a:rPr>
              <a:t>בשנת 1980 היה   % 0.282</a:t>
            </a:r>
          </a:p>
          <a:p>
            <a:r>
              <a:rPr lang="he-IL" sz="1400" b="1" dirty="0" smtClean="0">
                <a:solidFill>
                  <a:srgbClr val="005C2A"/>
                </a:solidFill>
              </a:rPr>
              <a:t>בשנת 2013 צמח ל 0.315%</a:t>
            </a:r>
          </a:p>
          <a:p>
            <a:r>
              <a:rPr lang="he-IL" sz="1400" b="1" dirty="0" smtClean="0">
                <a:solidFill>
                  <a:srgbClr val="005C2A"/>
                </a:solidFill>
              </a:rPr>
              <a:t>הישג </a:t>
            </a:r>
            <a:r>
              <a:rPr lang="he-IL" sz="1400" b="1" dirty="0">
                <a:solidFill>
                  <a:srgbClr val="005C2A"/>
                </a:solidFill>
              </a:rPr>
              <a:t>אדיר על רקע עליה בחלקן של המדינות המתעוררות בעולם בתוצר </a:t>
            </a:r>
            <a:r>
              <a:rPr lang="he-IL" sz="1400" b="1" dirty="0" smtClean="0">
                <a:solidFill>
                  <a:srgbClr val="005C2A"/>
                </a:solidFill>
              </a:rPr>
              <a:t>העולמי</a:t>
            </a:r>
            <a:endParaRPr lang="en-US" sz="1400" b="1" dirty="0">
              <a:solidFill>
                <a:srgbClr val="005C2A"/>
              </a:solidFill>
            </a:endParaRPr>
          </a:p>
        </p:txBody>
      </p:sp>
    </p:spTree>
    <p:extLst>
      <p:ext uri="{BB962C8B-B14F-4D97-AF65-F5344CB8AC3E}">
        <p14:creationId xmlns:p14="http://schemas.microsoft.com/office/powerpoint/2010/main" val="3147510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2000" fill="hold"/>
                                        <p:tgtEl>
                                          <p:spTgt spid="13"/>
                                        </p:tgtEl>
                                        <p:attrNameLst>
                                          <p:attrName>ppt_x</p:attrName>
                                        </p:attrNameLst>
                                      </p:cBhvr>
                                      <p:tavLst>
                                        <p:tav tm="0">
                                          <p:val>
                                            <p:strVal val="1+#ppt_w/2"/>
                                          </p:val>
                                        </p:tav>
                                        <p:tav tm="100000">
                                          <p:val>
                                            <p:strVal val="#ppt_x"/>
                                          </p:val>
                                        </p:tav>
                                      </p:tavLst>
                                    </p:anim>
                                    <p:anim calcmode="lin" valueType="num">
                                      <p:cBhvr additive="base">
                                        <p:cTn id="8" dur="20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2000" fill="hold"/>
                                        <p:tgtEl>
                                          <p:spTgt spid="14"/>
                                        </p:tgtEl>
                                        <p:attrNameLst>
                                          <p:attrName>ppt_x</p:attrName>
                                        </p:attrNameLst>
                                      </p:cBhvr>
                                      <p:tavLst>
                                        <p:tav tm="0">
                                          <p:val>
                                            <p:strVal val="1+#ppt_w/2"/>
                                          </p:val>
                                        </p:tav>
                                        <p:tav tm="100000">
                                          <p:val>
                                            <p:strVal val="#ppt_x"/>
                                          </p:val>
                                        </p:tav>
                                      </p:tavLst>
                                    </p:anim>
                                    <p:anim calcmode="lin" valueType="num">
                                      <p:cBhvr additive="base">
                                        <p:cTn id="14" dur="2000" fill="hold"/>
                                        <p:tgtEl>
                                          <p:spTgt spid="1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19200" y="1412776"/>
            <a:ext cx="7162800" cy="4464149"/>
          </a:xfrm>
        </p:spPr>
        <p:txBody>
          <a:bodyPr>
            <a:noAutofit/>
          </a:bodyPr>
          <a:lstStyle/>
          <a:p>
            <a:pPr marL="342900" indent="-342900" algn="r" rtl="1">
              <a:buFont typeface="Arial" panose="020B0604020202020204" pitchFamily="34" charset="0"/>
              <a:buChar char="•"/>
            </a:pPr>
            <a:r>
              <a:rPr lang="he-IL" dirty="0" smtClean="0">
                <a:solidFill>
                  <a:schemeClr val="tx2"/>
                </a:solidFill>
              </a:rPr>
              <a:t>סך הערך המוסף השנתי </a:t>
            </a:r>
            <a:r>
              <a:rPr lang="he-IL" dirty="0">
                <a:solidFill>
                  <a:schemeClr val="tx2"/>
                </a:solidFill>
              </a:rPr>
              <a:t>של </a:t>
            </a:r>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dirty="0">
                <a:solidFill>
                  <a:schemeClr val="accent1">
                    <a:lumMod val="75000"/>
                    <a:lumOff val="25000"/>
                  </a:schemeClr>
                </a:solidFill>
              </a:rPr>
              <a:t> </a:t>
            </a:r>
            <a:r>
              <a:rPr lang="he-IL" dirty="0">
                <a:solidFill>
                  <a:schemeClr val="tx2"/>
                </a:solidFill>
              </a:rPr>
              <a:t>למשק </a:t>
            </a:r>
            <a:r>
              <a:rPr lang="he-IL" dirty="0" smtClean="0">
                <a:solidFill>
                  <a:schemeClr val="tx2"/>
                </a:solidFill>
              </a:rPr>
              <a:t>הישראלי:</a:t>
            </a:r>
          </a:p>
          <a:p>
            <a:pPr marL="342900" indent="-342900" algn="r" rtl="1">
              <a:buFont typeface="Arial" panose="020B0604020202020204" pitchFamily="34" charset="0"/>
              <a:buChar char="•"/>
            </a:pPr>
            <a:endParaRPr lang="he-IL" dirty="0" smtClean="0">
              <a:solidFill>
                <a:schemeClr val="tx2"/>
              </a:solidFill>
            </a:endParaRPr>
          </a:p>
          <a:p>
            <a:pPr marL="800100" lvl="1" indent="-342900" algn="r" rtl="1">
              <a:buFont typeface="Arial" panose="020B0604020202020204" pitchFamily="34" charset="0"/>
              <a:buChar char="•"/>
            </a:pPr>
            <a:r>
              <a:rPr lang="he-IL" sz="2400" dirty="0" smtClean="0">
                <a:solidFill>
                  <a:schemeClr val="tx1">
                    <a:lumMod val="50000"/>
                    <a:lumOff val="50000"/>
                  </a:schemeClr>
                </a:solidFill>
              </a:rPr>
              <a:t>17</a:t>
            </a:r>
            <a:r>
              <a:rPr lang="he-IL" sz="2400" dirty="0" smtClean="0">
                <a:solidFill>
                  <a:schemeClr val="tx2"/>
                </a:solidFill>
              </a:rPr>
              <a:t> מיליארד שקל (% 1.6 </a:t>
            </a:r>
            <a:r>
              <a:rPr lang="he-IL" sz="2400" dirty="0" err="1" smtClean="0">
                <a:solidFill>
                  <a:schemeClr val="tx2"/>
                </a:solidFill>
              </a:rPr>
              <a:t>מהתמ"ג</a:t>
            </a:r>
            <a:r>
              <a:rPr lang="he-IL" sz="2400" dirty="0" smtClean="0">
                <a:solidFill>
                  <a:schemeClr val="tx2"/>
                </a:solidFill>
              </a:rPr>
              <a:t> המקומי) מתוכם </a:t>
            </a:r>
            <a:r>
              <a:rPr lang="he-IL" sz="2400" dirty="0" smtClean="0">
                <a:solidFill>
                  <a:schemeClr val="tx1">
                    <a:lumMod val="50000"/>
                    <a:lumOff val="50000"/>
                  </a:schemeClr>
                </a:solidFill>
              </a:rPr>
              <a:t>14</a:t>
            </a:r>
            <a:r>
              <a:rPr lang="he-IL" sz="2400" dirty="0" smtClean="0">
                <a:solidFill>
                  <a:schemeClr val="tx2"/>
                </a:solidFill>
              </a:rPr>
              <a:t> </a:t>
            </a:r>
            <a:r>
              <a:rPr lang="he-IL" sz="2400" dirty="0">
                <a:solidFill>
                  <a:schemeClr val="tx2"/>
                </a:solidFill>
              </a:rPr>
              <a:t>מיליארד שקל </a:t>
            </a:r>
            <a:r>
              <a:rPr lang="he-IL" sz="2400" dirty="0" smtClean="0">
                <a:solidFill>
                  <a:schemeClr val="tx2"/>
                </a:solidFill>
              </a:rPr>
              <a:t>מופקים בנגב (20% מהתוצר בנגב)</a:t>
            </a:r>
            <a:r>
              <a:rPr lang="en-US" sz="2400" dirty="0" smtClean="0">
                <a:solidFill>
                  <a:schemeClr val="tx2"/>
                </a:solidFill>
              </a:rPr>
              <a:t/>
            </a:r>
            <a:br>
              <a:rPr lang="en-US" sz="2400" dirty="0" smtClean="0">
                <a:solidFill>
                  <a:schemeClr val="tx2"/>
                </a:solidFill>
              </a:rPr>
            </a:br>
            <a:endParaRPr lang="he-IL" sz="2400" dirty="0" smtClean="0">
              <a:solidFill>
                <a:schemeClr val="tx2"/>
              </a:solidFill>
            </a:endParaRPr>
          </a:p>
          <a:p>
            <a:pPr marL="800100" lvl="1" indent="-342900" algn="r" rtl="1">
              <a:buFont typeface="Arial" panose="020B0604020202020204" pitchFamily="34" charset="0"/>
              <a:buChar char="•"/>
            </a:pPr>
            <a:r>
              <a:rPr lang="he-IL" sz="2400" dirty="0" smtClean="0">
                <a:solidFill>
                  <a:schemeClr val="tx2"/>
                </a:solidFill>
              </a:rPr>
              <a:t>נזכור, 50% מהתוצר התעשייתי בנגב מקורו </a:t>
            </a:r>
            <a:r>
              <a:rPr lang="he-IL" sz="2600" b="1" dirty="0" err="1">
                <a:solidFill>
                  <a:schemeClr val="accent1">
                    <a:lumMod val="75000"/>
                    <a:lumOff val="25000"/>
                  </a:schemeClr>
                </a:solidFill>
                <a:latin typeface="Microsoft Sans Serif" panose="020B0604020202020204" pitchFamily="34" charset="0"/>
                <a:cs typeface="Microsoft Sans Serif" panose="020B0604020202020204" pitchFamily="34" charset="0"/>
              </a:rPr>
              <a:t>בכיל</a:t>
            </a:r>
            <a:r>
              <a:rPr lang="he-IL" sz="2400" dirty="0">
                <a:solidFill>
                  <a:schemeClr val="tx2"/>
                </a:solidFill>
                <a:latin typeface="Microsoft Sans Serif" panose="020B0604020202020204" pitchFamily="34" charset="0"/>
                <a:cs typeface="Microsoft Sans Serif" panose="020B0604020202020204" pitchFamily="34" charset="0"/>
              </a:rPr>
              <a:t> </a:t>
            </a:r>
            <a:r>
              <a:rPr lang="en-US" sz="2400" dirty="0" smtClean="0">
                <a:solidFill>
                  <a:schemeClr val="tx2"/>
                </a:solidFill>
              </a:rPr>
              <a:t/>
            </a:r>
            <a:br>
              <a:rPr lang="en-US" sz="2400" dirty="0" smtClean="0">
                <a:solidFill>
                  <a:schemeClr val="tx2"/>
                </a:solidFill>
              </a:rPr>
            </a:br>
            <a:endParaRPr lang="he-IL" sz="2400" dirty="0" smtClean="0">
              <a:solidFill>
                <a:schemeClr val="tx2"/>
              </a:solidFill>
            </a:endParaRPr>
          </a:p>
          <a:p>
            <a:pPr marL="800100" lvl="1" indent="-342900" algn="r" rtl="1">
              <a:buFont typeface="Arial" panose="020B0604020202020204" pitchFamily="34" charset="0"/>
              <a:buChar char="•"/>
            </a:pPr>
            <a:r>
              <a:rPr lang="he-IL" sz="2400" dirty="0" smtClean="0">
                <a:solidFill>
                  <a:schemeClr val="tx2"/>
                </a:solidFill>
              </a:rPr>
              <a:t>התוצר השנתי הממוצע של עובד </a:t>
            </a:r>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sz="2400" dirty="0" smtClean="0">
                <a:solidFill>
                  <a:schemeClr val="tx2"/>
                </a:solidFill>
              </a:rPr>
              <a:t> בישראל מוערך </a:t>
            </a:r>
            <a:r>
              <a:rPr lang="he-IL" sz="2400" dirty="0" err="1" smtClean="0">
                <a:solidFill>
                  <a:schemeClr val="tx2"/>
                </a:solidFill>
              </a:rPr>
              <a:t>בכ</a:t>
            </a:r>
            <a:r>
              <a:rPr lang="he-IL" sz="2400" dirty="0" smtClean="0">
                <a:solidFill>
                  <a:schemeClr val="tx2"/>
                </a:solidFill>
              </a:rPr>
              <a:t>- </a:t>
            </a:r>
            <a:r>
              <a:rPr lang="he-IL" sz="2400" b="1" dirty="0" smtClean="0">
                <a:solidFill>
                  <a:schemeClr val="tx1">
                    <a:lumMod val="50000"/>
                    <a:lumOff val="50000"/>
                  </a:schemeClr>
                </a:solidFill>
              </a:rPr>
              <a:t>396,000</a:t>
            </a:r>
            <a:r>
              <a:rPr lang="he-IL" sz="2400" dirty="0" smtClean="0">
                <a:solidFill>
                  <a:schemeClr val="tx2"/>
                </a:solidFill>
              </a:rPr>
              <a:t> דולר לעומת תוצר שנתי ממוצע של עובד בישראל המוערך </a:t>
            </a:r>
            <a:r>
              <a:rPr lang="he-IL" sz="2400" dirty="0" err="1" smtClean="0">
                <a:solidFill>
                  <a:schemeClr val="tx2"/>
                </a:solidFill>
              </a:rPr>
              <a:t>בכ</a:t>
            </a:r>
            <a:r>
              <a:rPr lang="he-IL" sz="2400" dirty="0" smtClean="0">
                <a:solidFill>
                  <a:schemeClr val="tx2"/>
                </a:solidFill>
              </a:rPr>
              <a:t>- </a:t>
            </a:r>
            <a:r>
              <a:rPr lang="he-IL" sz="2400" b="1" dirty="0" smtClean="0">
                <a:solidFill>
                  <a:schemeClr val="tx1">
                    <a:lumMod val="50000"/>
                    <a:lumOff val="50000"/>
                  </a:schemeClr>
                </a:solidFill>
              </a:rPr>
              <a:t>79,000</a:t>
            </a:r>
            <a:r>
              <a:rPr lang="he-IL" sz="2400" dirty="0" smtClean="0">
                <a:solidFill>
                  <a:schemeClr val="tx2"/>
                </a:solidFill>
              </a:rPr>
              <a:t> דולר</a:t>
            </a:r>
          </a:p>
          <a:p>
            <a:pPr algn="r" rtl="1"/>
            <a:endParaRPr lang="he-IL" sz="2000" dirty="0" smtClean="0">
              <a:solidFill>
                <a:schemeClr val="tx2"/>
              </a:solidFill>
            </a:endParaRPr>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4</a:t>
            </a:fld>
            <a:endParaRPr lang="he-IL" dirty="0"/>
          </a:p>
        </p:txBody>
      </p:sp>
      <p:sp>
        <p:nvSpPr>
          <p:cNvPr id="4" name="Title 3"/>
          <p:cNvSpPr>
            <a:spLocks noGrp="1"/>
          </p:cNvSpPr>
          <p:nvPr>
            <p:ph type="title"/>
          </p:nvPr>
        </p:nvSpPr>
        <p:spPr>
          <a:xfrm>
            <a:off x="1403648" y="152400"/>
            <a:ext cx="6624736" cy="990600"/>
          </a:xfrm>
        </p:spPr>
        <p:txBody>
          <a:bodyPr/>
          <a:lstStyle/>
          <a:p>
            <a:pPr algn="ctr" rtl="1"/>
            <a:r>
              <a:rPr lang="he-IL" sz="2400" dirty="0" smtClean="0">
                <a:cs typeface="+mn-cs"/>
              </a:rPr>
              <a:t>ההשפעה המקרו כלכלית </a:t>
            </a:r>
            <a:r>
              <a:rPr lang="he-IL" sz="2400" dirty="0">
                <a:cs typeface="+mn-cs"/>
              </a:rPr>
              <a:t>של </a:t>
            </a:r>
            <a:r>
              <a:rPr lang="he-IL" sz="2600" dirty="0">
                <a:latin typeface="Microsoft Sans Serif" panose="020B0604020202020204" pitchFamily="34" charset="0"/>
                <a:cs typeface="Microsoft Sans Serif" panose="020B0604020202020204" pitchFamily="34" charset="0"/>
              </a:rPr>
              <a:t>כיל</a:t>
            </a:r>
            <a:r>
              <a:rPr lang="he-IL" sz="2400" dirty="0">
                <a:cs typeface="+mn-cs"/>
              </a:rPr>
              <a:t> על </a:t>
            </a:r>
            <a:r>
              <a:rPr lang="he-IL" sz="2400" dirty="0" smtClean="0">
                <a:cs typeface="+mn-cs"/>
              </a:rPr>
              <a:t>ישראל ואזור הנגב</a:t>
            </a:r>
            <a:br>
              <a:rPr lang="he-IL" sz="2400" dirty="0" smtClean="0">
                <a:cs typeface="+mn-cs"/>
              </a:rPr>
            </a:br>
            <a:r>
              <a:rPr lang="he-IL" sz="2400" dirty="0" smtClean="0">
                <a:cs typeface="+mn-cs"/>
              </a:rPr>
              <a:t> ערך מוסף לישראל (1/3)  </a:t>
            </a:r>
            <a:endParaRPr lang="he-IL" sz="2400" dirty="0">
              <a:cs typeface="+mn-cs"/>
            </a:endParaRPr>
          </a:p>
        </p:txBody>
      </p:sp>
    </p:spTree>
    <p:extLst>
      <p:ext uri="{BB962C8B-B14F-4D97-AF65-F5344CB8AC3E}">
        <p14:creationId xmlns:p14="http://schemas.microsoft.com/office/powerpoint/2010/main" val="2756469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a:xfrm>
            <a:off x="1219200" y="1412777"/>
            <a:ext cx="7315200" cy="492223"/>
          </a:xfrm>
        </p:spPr>
        <p:txBody>
          <a:bodyPr>
            <a:noAutofit/>
          </a:bodyPr>
          <a:lstStyle/>
          <a:p>
            <a:pPr marL="342900" indent="-342900" algn="r" rtl="1">
              <a:buFont typeface="Arial" panose="020B0604020202020204" pitchFamily="34" charset="0"/>
              <a:buChar char="•"/>
            </a:pPr>
            <a:r>
              <a:rPr lang="he-IL" dirty="0" smtClean="0">
                <a:solidFill>
                  <a:schemeClr val="tx2"/>
                </a:solidFill>
              </a:rPr>
              <a:t> </a:t>
            </a:r>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dirty="0" smtClean="0">
                <a:solidFill>
                  <a:schemeClr val="tx2"/>
                </a:solidFill>
              </a:rPr>
              <a:t> מספקת תעסוקה במישרין ובעקיפין ל:</a:t>
            </a:r>
            <a:r>
              <a:rPr lang="en-US" dirty="0" smtClean="0">
                <a:solidFill>
                  <a:schemeClr val="tx2"/>
                </a:solidFill>
              </a:rPr>
              <a:t/>
            </a:r>
            <a:br>
              <a:rPr lang="en-US" dirty="0" smtClean="0">
                <a:solidFill>
                  <a:schemeClr val="tx2"/>
                </a:solidFill>
              </a:rPr>
            </a:br>
            <a:endParaRPr lang="he-IL" dirty="0" smtClean="0">
              <a:solidFill>
                <a:schemeClr val="tx2"/>
              </a:solidFill>
            </a:endParaRPr>
          </a:p>
        </p:txBody>
      </p:sp>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5</a:t>
            </a:fld>
            <a:endParaRPr lang="he-IL" dirty="0"/>
          </a:p>
        </p:txBody>
      </p:sp>
      <p:sp>
        <p:nvSpPr>
          <p:cNvPr id="7" name="Title 3"/>
          <p:cNvSpPr>
            <a:spLocks noGrp="1"/>
          </p:cNvSpPr>
          <p:nvPr>
            <p:ph type="title"/>
          </p:nvPr>
        </p:nvSpPr>
        <p:spPr>
          <a:xfrm>
            <a:off x="1403648" y="228600"/>
            <a:ext cx="6624736" cy="775969"/>
          </a:xfrm>
        </p:spPr>
        <p:txBody>
          <a:bodyPr/>
          <a:lstStyle/>
          <a:p>
            <a:pPr algn="ctr" rtl="1"/>
            <a:r>
              <a:rPr lang="he-IL" sz="2400" dirty="0" smtClean="0">
                <a:cs typeface="+mn-cs"/>
              </a:rPr>
              <a:t>ההשפעה הכלכלית </a:t>
            </a:r>
            <a:r>
              <a:rPr lang="he-IL" sz="2400" dirty="0">
                <a:cs typeface="+mn-cs"/>
              </a:rPr>
              <a:t>של </a:t>
            </a:r>
            <a:r>
              <a:rPr lang="he-IL" sz="2600" dirty="0">
                <a:latin typeface="Microsoft Sans Serif" panose="020B0604020202020204" pitchFamily="34" charset="0"/>
                <a:cs typeface="Microsoft Sans Serif" panose="020B0604020202020204" pitchFamily="34" charset="0"/>
              </a:rPr>
              <a:t>כיל</a:t>
            </a:r>
            <a:r>
              <a:rPr lang="he-IL" sz="2400" dirty="0">
                <a:cs typeface="+mn-cs"/>
              </a:rPr>
              <a:t> על </a:t>
            </a:r>
            <a:r>
              <a:rPr lang="he-IL" sz="2400" dirty="0" smtClean="0">
                <a:cs typeface="+mn-cs"/>
              </a:rPr>
              <a:t>ישראל ואזור הנגב</a:t>
            </a:r>
            <a:br>
              <a:rPr lang="he-IL" sz="2400" dirty="0" smtClean="0">
                <a:cs typeface="+mn-cs"/>
              </a:rPr>
            </a:br>
            <a:r>
              <a:rPr lang="he-IL" sz="2400" dirty="0" smtClean="0">
                <a:cs typeface="+mn-cs"/>
              </a:rPr>
              <a:t>והשפעת מכפיל התעסוקה (2/3)  </a:t>
            </a:r>
            <a:endParaRPr lang="he-IL" sz="2400" dirty="0">
              <a:cs typeface="+mn-cs"/>
            </a:endParaRPr>
          </a:p>
        </p:txBody>
      </p:sp>
      <p:sp>
        <p:nvSpPr>
          <p:cNvPr id="15" name="Rectangle 14"/>
          <p:cNvSpPr/>
          <p:nvPr/>
        </p:nvSpPr>
        <p:spPr>
          <a:xfrm>
            <a:off x="1300824" y="2979470"/>
            <a:ext cx="1442376" cy="899059"/>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27" name="Oval 26"/>
          <p:cNvSpPr/>
          <p:nvPr/>
        </p:nvSpPr>
        <p:spPr>
          <a:xfrm>
            <a:off x="2667000" y="2286000"/>
            <a:ext cx="3581400" cy="3657600"/>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8" name="Oval 27"/>
          <p:cNvSpPr/>
          <p:nvPr/>
        </p:nvSpPr>
        <p:spPr>
          <a:xfrm>
            <a:off x="3124200" y="2861335"/>
            <a:ext cx="2590800" cy="2659330"/>
          </a:xfrm>
          <a:prstGeom prst="ellipse">
            <a:avLst/>
          </a:prstGeom>
          <a:solidFill>
            <a:schemeClr val="accent1">
              <a:lumMod val="25000"/>
              <a:lumOff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Oval 28"/>
          <p:cNvSpPr/>
          <p:nvPr/>
        </p:nvSpPr>
        <p:spPr>
          <a:xfrm>
            <a:off x="3810000" y="3516097"/>
            <a:ext cx="1219200" cy="1223605"/>
          </a:xfrm>
          <a:prstGeom prst="ellipse">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20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p>
        </p:txBody>
      </p:sp>
      <p:cxnSp>
        <p:nvCxnSpPr>
          <p:cNvPr id="31" name="Straight Connector 30"/>
          <p:cNvCxnSpPr>
            <a:endCxn id="37" idx="1"/>
          </p:cNvCxnSpPr>
          <p:nvPr/>
        </p:nvCxnSpPr>
        <p:spPr>
          <a:xfrm flipV="1">
            <a:off x="4724400" y="2476500"/>
            <a:ext cx="1600200" cy="1651400"/>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6324600" y="2209800"/>
            <a:ext cx="22860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r>
              <a:rPr lang="he-IL" dirty="0" smtClean="0">
                <a:solidFill>
                  <a:schemeClr val="tx1"/>
                </a:solidFill>
              </a:rPr>
              <a:t>4,500 </a:t>
            </a:r>
            <a:r>
              <a:rPr lang="he-IL" dirty="0">
                <a:solidFill>
                  <a:schemeClr val="tx1"/>
                </a:solidFill>
              </a:rPr>
              <a:t>עובדים </a:t>
            </a:r>
            <a:r>
              <a:rPr lang="he-IL" dirty="0" smtClean="0">
                <a:solidFill>
                  <a:schemeClr val="tx1"/>
                </a:solidFill>
              </a:rPr>
              <a:t>ישירים בנגב</a:t>
            </a:r>
            <a:endParaRPr lang="he-IL" dirty="0">
              <a:solidFill>
                <a:schemeClr val="tx1"/>
              </a:solidFill>
            </a:endParaRPr>
          </a:p>
        </p:txBody>
      </p:sp>
      <p:cxnSp>
        <p:nvCxnSpPr>
          <p:cNvPr id="39" name="Straight Connector 38"/>
          <p:cNvCxnSpPr/>
          <p:nvPr/>
        </p:nvCxnSpPr>
        <p:spPr>
          <a:xfrm flipV="1">
            <a:off x="4800600" y="3510466"/>
            <a:ext cx="1524000" cy="1518734"/>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40" name="Rectangle 39"/>
          <p:cNvSpPr/>
          <p:nvPr/>
        </p:nvSpPr>
        <p:spPr>
          <a:xfrm>
            <a:off x="6324600" y="3124200"/>
            <a:ext cx="22860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r>
              <a:rPr lang="he-IL" dirty="0">
                <a:solidFill>
                  <a:schemeClr val="tx1"/>
                </a:solidFill>
              </a:rPr>
              <a:t>24,525 עובדים עקיפים במשק הישראלי </a:t>
            </a:r>
            <a:endParaRPr lang="he-IL" dirty="0" smtClean="0">
              <a:solidFill>
                <a:schemeClr val="tx1"/>
              </a:solidFill>
            </a:endParaRPr>
          </a:p>
          <a:p>
            <a:pPr lvl="0"/>
            <a:r>
              <a:rPr lang="he-IL" dirty="0" smtClean="0">
                <a:solidFill>
                  <a:schemeClr val="tx1"/>
                </a:solidFill>
              </a:rPr>
              <a:t>מכפיל של 5.45</a:t>
            </a:r>
            <a:endParaRPr lang="he-IL" dirty="0">
              <a:solidFill>
                <a:schemeClr val="tx1"/>
              </a:solidFill>
            </a:endParaRPr>
          </a:p>
        </p:txBody>
      </p:sp>
      <p:cxnSp>
        <p:nvCxnSpPr>
          <p:cNvPr id="41" name="Straight Connector 40"/>
          <p:cNvCxnSpPr/>
          <p:nvPr/>
        </p:nvCxnSpPr>
        <p:spPr>
          <a:xfrm flipV="1">
            <a:off x="5105400" y="4590366"/>
            <a:ext cx="1219200" cy="1124634"/>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6324600" y="4191000"/>
            <a:ext cx="22860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r>
              <a:rPr lang="he-IL" dirty="0">
                <a:solidFill>
                  <a:schemeClr val="tx1"/>
                </a:solidFill>
              </a:rPr>
              <a:t>100,462 נפשות </a:t>
            </a:r>
            <a:r>
              <a:rPr lang="en-US" dirty="0">
                <a:solidFill>
                  <a:schemeClr val="tx1"/>
                </a:solidFill>
              </a:rPr>
              <a:t/>
            </a:r>
            <a:br>
              <a:rPr lang="en-US" dirty="0">
                <a:solidFill>
                  <a:schemeClr val="tx1"/>
                </a:solidFill>
              </a:rPr>
            </a:br>
            <a:r>
              <a:rPr lang="he-IL" dirty="0">
                <a:solidFill>
                  <a:schemeClr val="tx1"/>
                </a:solidFill>
              </a:rPr>
              <a:t>במשק הישראלי </a:t>
            </a:r>
          </a:p>
        </p:txBody>
      </p:sp>
      <p:sp>
        <p:nvSpPr>
          <p:cNvPr id="48" name="Rectangle 47"/>
          <p:cNvSpPr/>
          <p:nvPr/>
        </p:nvSpPr>
        <p:spPr>
          <a:xfrm>
            <a:off x="381000" y="2209798"/>
            <a:ext cx="2590800" cy="769671"/>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defTabSz="1066800">
              <a:lnSpc>
                <a:spcPct val="90000"/>
              </a:lnSpc>
              <a:spcBef>
                <a:spcPct val="0"/>
              </a:spcBef>
              <a:spcAft>
                <a:spcPct val="35000"/>
              </a:spcAft>
            </a:pPr>
            <a:r>
              <a:rPr lang="he-IL" sz="20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sz="1400" dirty="0" smtClean="0">
                <a:solidFill>
                  <a:schemeClr val="tx1"/>
                </a:solidFill>
              </a:rPr>
              <a:t> </a:t>
            </a:r>
            <a:r>
              <a:rPr lang="he-IL" dirty="0" smtClean="0">
                <a:solidFill>
                  <a:schemeClr val="tx1"/>
                </a:solidFill>
              </a:rPr>
              <a:t>אחראית על 9% מהמועסקים הישירים בדימונה</a:t>
            </a:r>
            <a:endParaRPr lang="he-IL" dirty="0">
              <a:solidFill>
                <a:schemeClr val="tx1"/>
              </a:solidFill>
            </a:endParaRPr>
          </a:p>
        </p:txBody>
      </p:sp>
      <p:sp>
        <p:nvSpPr>
          <p:cNvPr id="49" name="Rectangle 48"/>
          <p:cNvSpPr/>
          <p:nvPr/>
        </p:nvSpPr>
        <p:spPr>
          <a:xfrm>
            <a:off x="381000" y="3200400"/>
            <a:ext cx="2590800" cy="76200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defTabSz="1066800">
              <a:lnSpc>
                <a:spcPct val="90000"/>
              </a:lnSpc>
              <a:spcBef>
                <a:spcPct val="0"/>
              </a:spcBef>
              <a:spcAft>
                <a:spcPct val="35000"/>
              </a:spcAft>
            </a:pPr>
            <a:r>
              <a:rPr lang="he-IL" sz="20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dirty="0" smtClean="0">
                <a:solidFill>
                  <a:schemeClr val="tx2"/>
                </a:solidFill>
                <a:latin typeface="David" panose="020E0502060401010101" pitchFamily="34" charset="-79"/>
                <a:cs typeface="David" panose="020E0502060401010101" pitchFamily="34" charset="-79"/>
              </a:rPr>
              <a:t> </a:t>
            </a:r>
            <a:r>
              <a:rPr lang="he-IL" dirty="0" smtClean="0">
                <a:solidFill>
                  <a:schemeClr val="tx1"/>
                </a:solidFill>
              </a:rPr>
              <a:t>אחראית על  50</a:t>
            </a:r>
            <a:r>
              <a:rPr lang="he-IL" dirty="0">
                <a:solidFill>
                  <a:schemeClr val="tx1"/>
                </a:solidFill>
              </a:rPr>
              <a:t>% מהמועסקים </a:t>
            </a:r>
            <a:r>
              <a:rPr lang="he-IL" dirty="0" smtClean="0">
                <a:solidFill>
                  <a:schemeClr val="tx1"/>
                </a:solidFill>
              </a:rPr>
              <a:t>הישירים והעקיפים בדימונה</a:t>
            </a:r>
            <a:endParaRPr lang="he-IL" dirty="0">
              <a:solidFill>
                <a:schemeClr val="tx1"/>
              </a:solidFill>
            </a:endParaRPr>
          </a:p>
        </p:txBody>
      </p:sp>
      <p:sp>
        <p:nvSpPr>
          <p:cNvPr id="50" name="Rectangle 49"/>
          <p:cNvSpPr/>
          <p:nvPr/>
        </p:nvSpPr>
        <p:spPr>
          <a:xfrm>
            <a:off x="381000" y="4191000"/>
            <a:ext cx="2590800" cy="838200"/>
          </a:xfrm>
          <a:prstGeom prst="rect">
            <a:avLst/>
          </a:prstGeom>
          <a:solidFill>
            <a:schemeClr val="bg1"/>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he-IL" dirty="0">
                <a:solidFill>
                  <a:schemeClr val="tx1"/>
                </a:solidFill>
              </a:rPr>
              <a:t>= </a:t>
            </a:r>
            <a:r>
              <a:rPr lang="he-IL" dirty="0" smtClean="0">
                <a:solidFill>
                  <a:schemeClr val="tx1"/>
                </a:solidFill>
              </a:rPr>
              <a:t>כמחצית מאוכלוסיית</a:t>
            </a:r>
            <a:endParaRPr lang="he-IL" dirty="0">
              <a:solidFill>
                <a:schemeClr val="tx1"/>
              </a:solidFill>
            </a:endParaRPr>
          </a:p>
          <a:p>
            <a:r>
              <a:rPr lang="he-IL" dirty="0" smtClean="0">
                <a:solidFill>
                  <a:schemeClr val="tx1"/>
                </a:solidFill>
              </a:rPr>
              <a:t>באר שבע , המונה 196</a:t>
            </a:r>
            <a:r>
              <a:rPr lang="en-US" dirty="0" smtClean="0">
                <a:solidFill>
                  <a:schemeClr val="tx1"/>
                </a:solidFill>
              </a:rPr>
              <a:t/>
            </a:r>
            <a:br>
              <a:rPr lang="en-US" dirty="0" smtClean="0">
                <a:solidFill>
                  <a:schemeClr val="tx1"/>
                </a:solidFill>
              </a:rPr>
            </a:br>
            <a:r>
              <a:rPr lang="he-IL" dirty="0" smtClean="0">
                <a:solidFill>
                  <a:schemeClr val="tx1"/>
                </a:solidFill>
              </a:rPr>
              <a:t>אלף תושבים</a:t>
            </a:r>
            <a:endParaRPr lang="he-IL" dirty="0">
              <a:solidFill>
                <a:schemeClr val="tx1"/>
              </a:solidFill>
            </a:endParaRPr>
          </a:p>
        </p:txBody>
      </p:sp>
    </p:spTree>
    <p:extLst>
      <p:ext uri="{BB962C8B-B14F-4D97-AF65-F5344CB8AC3E}">
        <p14:creationId xmlns:p14="http://schemas.microsoft.com/office/powerpoint/2010/main" val="1463874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 calcmode="lin" valueType="num">
                                      <p:cBhvr additive="base">
                                        <p:cTn id="12" dur="500" fill="hold"/>
                                        <p:tgtEl>
                                          <p:spTgt spid="31"/>
                                        </p:tgtEl>
                                        <p:attrNameLst>
                                          <p:attrName>ppt_x</p:attrName>
                                        </p:attrNameLst>
                                      </p:cBhvr>
                                      <p:tavLst>
                                        <p:tav tm="0">
                                          <p:val>
                                            <p:strVal val="#ppt_x"/>
                                          </p:val>
                                        </p:tav>
                                        <p:tav tm="100000">
                                          <p:val>
                                            <p:strVal val="#ppt_x"/>
                                          </p:val>
                                        </p:tav>
                                      </p:tavLst>
                                    </p:anim>
                                    <p:anim calcmode="lin" valueType="num">
                                      <p:cBhvr additive="base">
                                        <p:cTn id="13" dur="500" fill="hold"/>
                                        <p:tgtEl>
                                          <p:spTgt spid="31"/>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37"/>
                                        </p:tgtEl>
                                        <p:attrNameLst>
                                          <p:attrName>style.visibility</p:attrName>
                                        </p:attrNameLst>
                                      </p:cBhvr>
                                      <p:to>
                                        <p:strVal val="visible"/>
                                      </p:to>
                                    </p:set>
                                    <p:anim calcmode="lin" valueType="num">
                                      <p:cBhvr additive="base">
                                        <p:cTn id="16" dur="500" fill="hold"/>
                                        <p:tgtEl>
                                          <p:spTgt spid="37"/>
                                        </p:tgtEl>
                                        <p:attrNameLst>
                                          <p:attrName>ppt_x</p:attrName>
                                        </p:attrNameLst>
                                      </p:cBhvr>
                                      <p:tavLst>
                                        <p:tav tm="0">
                                          <p:val>
                                            <p:strVal val="#ppt_x"/>
                                          </p:val>
                                        </p:tav>
                                        <p:tav tm="100000">
                                          <p:val>
                                            <p:strVal val="#ppt_x"/>
                                          </p:val>
                                        </p:tav>
                                      </p:tavLst>
                                    </p:anim>
                                    <p:anim calcmode="lin" valueType="num">
                                      <p:cBhvr additive="base">
                                        <p:cTn id="17" dur="500" fill="hold"/>
                                        <p:tgtEl>
                                          <p:spTgt spid="37"/>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48"/>
                                        </p:tgtEl>
                                        <p:attrNameLst>
                                          <p:attrName>style.visibility</p:attrName>
                                        </p:attrNameLst>
                                      </p:cBhvr>
                                      <p:to>
                                        <p:strVal val="visible"/>
                                      </p:to>
                                    </p:set>
                                    <p:anim calcmode="lin" valueType="num">
                                      <p:cBhvr additive="base">
                                        <p:cTn id="20" dur="500" fill="hold"/>
                                        <p:tgtEl>
                                          <p:spTgt spid="48"/>
                                        </p:tgtEl>
                                        <p:attrNameLst>
                                          <p:attrName>ppt_x</p:attrName>
                                        </p:attrNameLst>
                                      </p:cBhvr>
                                      <p:tavLst>
                                        <p:tav tm="0">
                                          <p:val>
                                            <p:strVal val="#ppt_x"/>
                                          </p:val>
                                        </p:tav>
                                        <p:tav tm="100000">
                                          <p:val>
                                            <p:strVal val="#ppt_x"/>
                                          </p:val>
                                        </p:tav>
                                      </p:tavLst>
                                    </p:anim>
                                    <p:anim calcmode="lin" valueType="num">
                                      <p:cBhvr additive="base">
                                        <p:cTn id="21"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28"/>
                                        </p:tgtEl>
                                        <p:attrNameLst>
                                          <p:attrName>style.visibility</p:attrName>
                                        </p:attrNameLst>
                                      </p:cBhvr>
                                      <p:to>
                                        <p:strVal val="visible"/>
                                      </p:to>
                                    </p:set>
                                    <p:animEffect transition="in" filter="fade">
                                      <p:cBhvr>
                                        <p:cTn id="26" dur="500"/>
                                        <p:tgtEl>
                                          <p:spTgt spid="28"/>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9"/>
                                        </p:tgtEl>
                                        <p:attrNameLst>
                                          <p:attrName>style.visibility</p:attrName>
                                        </p:attrNameLst>
                                      </p:cBhvr>
                                      <p:to>
                                        <p:strVal val="visible"/>
                                      </p:to>
                                    </p:set>
                                    <p:anim calcmode="lin" valueType="num">
                                      <p:cBhvr additive="base">
                                        <p:cTn id="31" dur="500" fill="hold"/>
                                        <p:tgtEl>
                                          <p:spTgt spid="39"/>
                                        </p:tgtEl>
                                        <p:attrNameLst>
                                          <p:attrName>ppt_x</p:attrName>
                                        </p:attrNameLst>
                                      </p:cBhvr>
                                      <p:tavLst>
                                        <p:tav tm="0">
                                          <p:val>
                                            <p:strVal val="#ppt_x"/>
                                          </p:val>
                                        </p:tav>
                                        <p:tav tm="100000">
                                          <p:val>
                                            <p:strVal val="#ppt_x"/>
                                          </p:val>
                                        </p:tav>
                                      </p:tavLst>
                                    </p:anim>
                                    <p:anim calcmode="lin" valueType="num">
                                      <p:cBhvr additive="base">
                                        <p:cTn id="32" dur="500" fill="hold"/>
                                        <p:tgtEl>
                                          <p:spTgt spid="39"/>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40"/>
                                        </p:tgtEl>
                                        <p:attrNameLst>
                                          <p:attrName>style.visibility</p:attrName>
                                        </p:attrNameLst>
                                      </p:cBhvr>
                                      <p:to>
                                        <p:strVal val="visible"/>
                                      </p:to>
                                    </p:set>
                                    <p:anim calcmode="lin" valueType="num">
                                      <p:cBhvr additive="base">
                                        <p:cTn id="35" dur="500" fill="hold"/>
                                        <p:tgtEl>
                                          <p:spTgt spid="40"/>
                                        </p:tgtEl>
                                        <p:attrNameLst>
                                          <p:attrName>ppt_x</p:attrName>
                                        </p:attrNameLst>
                                      </p:cBhvr>
                                      <p:tavLst>
                                        <p:tav tm="0">
                                          <p:val>
                                            <p:strVal val="#ppt_x"/>
                                          </p:val>
                                        </p:tav>
                                        <p:tav tm="100000">
                                          <p:val>
                                            <p:strVal val="#ppt_x"/>
                                          </p:val>
                                        </p:tav>
                                      </p:tavLst>
                                    </p:anim>
                                    <p:anim calcmode="lin" valueType="num">
                                      <p:cBhvr additive="base">
                                        <p:cTn id="36" dur="500" fill="hold"/>
                                        <p:tgtEl>
                                          <p:spTgt spid="40"/>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49"/>
                                        </p:tgtEl>
                                        <p:attrNameLst>
                                          <p:attrName>style.visibility</p:attrName>
                                        </p:attrNameLst>
                                      </p:cBhvr>
                                      <p:to>
                                        <p:strVal val="visible"/>
                                      </p:to>
                                    </p:set>
                                    <p:anim calcmode="lin" valueType="num">
                                      <p:cBhvr additive="base">
                                        <p:cTn id="39" dur="500" fill="hold"/>
                                        <p:tgtEl>
                                          <p:spTgt spid="49"/>
                                        </p:tgtEl>
                                        <p:attrNameLst>
                                          <p:attrName>ppt_x</p:attrName>
                                        </p:attrNameLst>
                                      </p:cBhvr>
                                      <p:tavLst>
                                        <p:tav tm="0">
                                          <p:val>
                                            <p:strVal val="#ppt_x"/>
                                          </p:val>
                                        </p:tav>
                                        <p:tav tm="100000">
                                          <p:val>
                                            <p:strVal val="#ppt_x"/>
                                          </p:val>
                                        </p:tav>
                                      </p:tavLst>
                                    </p:anim>
                                    <p:anim calcmode="lin" valueType="num">
                                      <p:cBhvr additive="base">
                                        <p:cTn id="40"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animEffect transition="in" filter="fade">
                                      <p:cBhvr>
                                        <p:cTn id="45" dur="500"/>
                                        <p:tgtEl>
                                          <p:spTgt spid="27"/>
                                        </p:tgtEl>
                                      </p:cBhvr>
                                    </p:animEffect>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41"/>
                                        </p:tgtEl>
                                        <p:attrNameLst>
                                          <p:attrName>style.visibility</p:attrName>
                                        </p:attrNameLst>
                                      </p:cBhvr>
                                      <p:to>
                                        <p:strVal val="visible"/>
                                      </p:to>
                                    </p:set>
                                    <p:anim calcmode="lin" valueType="num">
                                      <p:cBhvr additive="base">
                                        <p:cTn id="50" dur="500" fill="hold"/>
                                        <p:tgtEl>
                                          <p:spTgt spid="41"/>
                                        </p:tgtEl>
                                        <p:attrNameLst>
                                          <p:attrName>ppt_x</p:attrName>
                                        </p:attrNameLst>
                                      </p:cBhvr>
                                      <p:tavLst>
                                        <p:tav tm="0">
                                          <p:val>
                                            <p:strVal val="#ppt_x"/>
                                          </p:val>
                                        </p:tav>
                                        <p:tav tm="100000">
                                          <p:val>
                                            <p:strVal val="#ppt_x"/>
                                          </p:val>
                                        </p:tav>
                                      </p:tavLst>
                                    </p:anim>
                                    <p:anim calcmode="lin" valueType="num">
                                      <p:cBhvr additive="base">
                                        <p:cTn id="51" dur="500" fill="hold"/>
                                        <p:tgtEl>
                                          <p:spTgt spid="41"/>
                                        </p:tgtEl>
                                        <p:attrNameLst>
                                          <p:attrName>ppt_y</p:attrName>
                                        </p:attrNameLst>
                                      </p:cBhvr>
                                      <p:tavLst>
                                        <p:tav tm="0">
                                          <p:val>
                                            <p:strVal val="1+#ppt_h/2"/>
                                          </p:val>
                                        </p:tav>
                                        <p:tav tm="100000">
                                          <p:val>
                                            <p:strVal val="#ppt_y"/>
                                          </p:val>
                                        </p:tav>
                                      </p:tavLst>
                                    </p:anim>
                                  </p:childTnLst>
                                </p:cTn>
                              </p:par>
                              <p:par>
                                <p:cTn id="52" presetID="2" presetClass="entr" presetSubtype="4" fill="hold" grpId="0" nodeType="withEffect">
                                  <p:stCondLst>
                                    <p:cond delay="0"/>
                                  </p:stCondLst>
                                  <p:childTnLst>
                                    <p:set>
                                      <p:cBhvr>
                                        <p:cTn id="53" dur="1" fill="hold">
                                          <p:stCondLst>
                                            <p:cond delay="0"/>
                                          </p:stCondLst>
                                        </p:cTn>
                                        <p:tgtEl>
                                          <p:spTgt spid="42"/>
                                        </p:tgtEl>
                                        <p:attrNameLst>
                                          <p:attrName>style.visibility</p:attrName>
                                        </p:attrNameLst>
                                      </p:cBhvr>
                                      <p:to>
                                        <p:strVal val="visible"/>
                                      </p:to>
                                    </p:set>
                                    <p:anim calcmode="lin" valueType="num">
                                      <p:cBhvr additive="base">
                                        <p:cTn id="54" dur="500" fill="hold"/>
                                        <p:tgtEl>
                                          <p:spTgt spid="42"/>
                                        </p:tgtEl>
                                        <p:attrNameLst>
                                          <p:attrName>ppt_x</p:attrName>
                                        </p:attrNameLst>
                                      </p:cBhvr>
                                      <p:tavLst>
                                        <p:tav tm="0">
                                          <p:val>
                                            <p:strVal val="#ppt_x"/>
                                          </p:val>
                                        </p:tav>
                                        <p:tav tm="100000">
                                          <p:val>
                                            <p:strVal val="#ppt_x"/>
                                          </p:val>
                                        </p:tav>
                                      </p:tavLst>
                                    </p:anim>
                                    <p:anim calcmode="lin" valueType="num">
                                      <p:cBhvr additive="base">
                                        <p:cTn id="55" dur="500" fill="hold"/>
                                        <p:tgtEl>
                                          <p:spTgt spid="42"/>
                                        </p:tgtEl>
                                        <p:attrNameLst>
                                          <p:attrName>ppt_y</p:attrName>
                                        </p:attrNameLst>
                                      </p:cBhvr>
                                      <p:tavLst>
                                        <p:tav tm="0">
                                          <p:val>
                                            <p:strVal val="1+#ppt_h/2"/>
                                          </p:val>
                                        </p:tav>
                                        <p:tav tm="100000">
                                          <p:val>
                                            <p:strVal val="#ppt_y"/>
                                          </p:val>
                                        </p:tav>
                                      </p:tavLst>
                                    </p:anim>
                                  </p:childTnLst>
                                </p:cTn>
                              </p:par>
                              <p:par>
                                <p:cTn id="56" presetID="2" presetClass="entr" presetSubtype="4" fill="hold" grpId="0" nodeType="withEffect">
                                  <p:stCondLst>
                                    <p:cond delay="0"/>
                                  </p:stCondLst>
                                  <p:childTnLst>
                                    <p:set>
                                      <p:cBhvr>
                                        <p:cTn id="57" dur="1" fill="hold">
                                          <p:stCondLst>
                                            <p:cond delay="0"/>
                                          </p:stCondLst>
                                        </p:cTn>
                                        <p:tgtEl>
                                          <p:spTgt spid="50"/>
                                        </p:tgtEl>
                                        <p:attrNameLst>
                                          <p:attrName>style.visibility</p:attrName>
                                        </p:attrNameLst>
                                      </p:cBhvr>
                                      <p:to>
                                        <p:strVal val="visible"/>
                                      </p:to>
                                    </p:set>
                                    <p:anim calcmode="lin" valueType="num">
                                      <p:cBhvr additive="base">
                                        <p:cTn id="58" dur="500" fill="hold"/>
                                        <p:tgtEl>
                                          <p:spTgt spid="50"/>
                                        </p:tgtEl>
                                        <p:attrNameLst>
                                          <p:attrName>ppt_x</p:attrName>
                                        </p:attrNameLst>
                                      </p:cBhvr>
                                      <p:tavLst>
                                        <p:tav tm="0">
                                          <p:val>
                                            <p:strVal val="#ppt_x"/>
                                          </p:val>
                                        </p:tav>
                                        <p:tav tm="100000">
                                          <p:val>
                                            <p:strVal val="#ppt_x"/>
                                          </p:val>
                                        </p:tav>
                                      </p:tavLst>
                                    </p:anim>
                                    <p:anim calcmode="lin" valueType="num">
                                      <p:cBhvr additive="base">
                                        <p:cTn id="59"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37" grpId="0" animBg="1"/>
      <p:bldP spid="40" grpId="0" animBg="1"/>
      <p:bldP spid="42" grpId="0" animBg="1"/>
      <p:bldP spid="48" grpId="0" animBg="1"/>
      <p:bldP spid="49" grpId="0" animBg="1"/>
      <p:bldP spid="5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6</a:t>
            </a:fld>
            <a:endParaRPr lang="he-IL" dirty="0"/>
          </a:p>
        </p:txBody>
      </p:sp>
      <p:sp>
        <p:nvSpPr>
          <p:cNvPr id="8" name="Title 3"/>
          <p:cNvSpPr>
            <a:spLocks noGrp="1"/>
          </p:cNvSpPr>
          <p:nvPr>
            <p:ph type="title"/>
          </p:nvPr>
        </p:nvSpPr>
        <p:spPr>
          <a:xfrm>
            <a:off x="1403648" y="152400"/>
            <a:ext cx="6624736" cy="852169"/>
          </a:xfrm>
        </p:spPr>
        <p:txBody>
          <a:bodyPr/>
          <a:lstStyle/>
          <a:p>
            <a:pPr algn="ctr" rtl="1"/>
            <a:r>
              <a:rPr lang="he-IL" sz="2400" dirty="0" smtClean="0">
                <a:cs typeface="+mn-cs"/>
              </a:rPr>
              <a:t>ההשפעה הכלכלית של </a:t>
            </a:r>
            <a:r>
              <a:rPr lang="he-IL" sz="2600" dirty="0">
                <a:latin typeface="Microsoft Sans Serif" panose="020B0604020202020204" pitchFamily="34" charset="0"/>
                <a:cs typeface="Microsoft Sans Serif" panose="020B0604020202020204" pitchFamily="34" charset="0"/>
              </a:rPr>
              <a:t>כיל</a:t>
            </a:r>
            <a:r>
              <a:rPr lang="he-IL" sz="2400" dirty="0" smtClean="0">
                <a:cs typeface="+mn-cs"/>
              </a:rPr>
              <a:t> על ישראל ואזור הנגב  </a:t>
            </a:r>
            <a:br>
              <a:rPr lang="he-IL" sz="2400" dirty="0" smtClean="0">
                <a:cs typeface="+mn-cs"/>
              </a:rPr>
            </a:br>
            <a:r>
              <a:rPr lang="he-IL" sz="2400" dirty="0" smtClean="0">
                <a:cs typeface="+mn-cs"/>
              </a:rPr>
              <a:t>מכפילי השקעות (3/3)  </a:t>
            </a:r>
            <a:endParaRPr lang="he-IL" sz="2400" dirty="0">
              <a:cs typeface="+mn-cs"/>
            </a:endParaRPr>
          </a:p>
        </p:txBody>
      </p:sp>
      <p:sp>
        <p:nvSpPr>
          <p:cNvPr id="6" name="Text Placeholder 1"/>
          <p:cNvSpPr>
            <a:spLocks noGrp="1"/>
          </p:cNvSpPr>
          <p:nvPr>
            <p:ph type="body" sz="quarter" idx="13"/>
          </p:nvPr>
        </p:nvSpPr>
        <p:spPr>
          <a:xfrm>
            <a:off x="152400" y="1066800"/>
            <a:ext cx="8763000" cy="5638800"/>
          </a:xfrm>
        </p:spPr>
        <p:txBody>
          <a:bodyPr>
            <a:noAutofit/>
          </a:bodyPr>
          <a:lstStyle/>
          <a:p>
            <a:pPr marL="0" lvl="1" algn="ctr" rtl="1"/>
            <a:r>
              <a:rPr lang="he-IL" sz="2400" smtClean="0">
                <a:solidFill>
                  <a:schemeClr val="tx2"/>
                </a:solidFill>
              </a:rPr>
              <a:t>מ </a:t>
            </a:r>
            <a:r>
              <a:rPr lang="he-IL" sz="2400" dirty="0" smtClean="0">
                <a:solidFill>
                  <a:schemeClr val="tx2"/>
                </a:solidFill>
              </a:rPr>
              <a:t>1992 ניתנו מענקים והטבות מס </a:t>
            </a:r>
            <a:r>
              <a:rPr lang="he-IL" sz="2600" b="1" dirty="0" err="1">
                <a:solidFill>
                  <a:schemeClr val="accent1">
                    <a:lumMod val="75000"/>
                    <a:lumOff val="25000"/>
                  </a:schemeClr>
                </a:solidFill>
                <a:latin typeface="Microsoft Sans Serif" panose="020B0604020202020204" pitchFamily="34" charset="0"/>
                <a:cs typeface="Microsoft Sans Serif" panose="020B0604020202020204" pitchFamily="34" charset="0"/>
              </a:rPr>
              <a:t>לכיל</a:t>
            </a:r>
            <a:r>
              <a:rPr lang="he-IL" sz="2400" dirty="0" smtClean="0">
                <a:solidFill>
                  <a:schemeClr val="tx2"/>
                </a:solidFill>
              </a:rPr>
              <a:t> בהיקף </a:t>
            </a:r>
            <a:r>
              <a:rPr lang="he-IL" sz="2400">
                <a:solidFill>
                  <a:schemeClr val="tx2"/>
                </a:solidFill>
              </a:rPr>
              <a:t>של </a:t>
            </a:r>
            <a:r>
              <a:rPr lang="he-IL" sz="2400" smtClean="0">
                <a:solidFill>
                  <a:schemeClr val="tx2"/>
                </a:solidFill>
              </a:rPr>
              <a:t>כ-</a:t>
            </a:r>
            <a:r>
              <a:rPr lang="en-US" sz="2400" smtClean="0">
                <a:solidFill>
                  <a:schemeClr val="tx2"/>
                </a:solidFill>
              </a:rPr>
              <a:t> </a:t>
            </a:r>
            <a:r>
              <a:rPr lang="en-US" sz="2400" smtClean="0">
                <a:solidFill>
                  <a:srgbClr val="005C2A"/>
                </a:solidFill>
              </a:rPr>
              <a:t>7</a:t>
            </a:r>
            <a:r>
              <a:rPr lang="en-US" sz="2400" smtClean="0">
                <a:solidFill>
                  <a:schemeClr val="tx2"/>
                </a:solidFill>
              </a:rPr>
              <a:t> </a:t>
            </a:r>
            <a:r>
              <a:rPr lang="he-IL" sz="2400" smtClean="0">
                <a:solidFill>
                  <a:schemeClr val="tx2"/>
                </a:solidFill>
              </a:rPr>
              <a:t>מיליארד ש"ח</a:t>
            </a:r>
            <a:endParaRPr lang="he-IL" sz="2400" dirty="0" smtClean="0">
              <a:solidFill>
                <a:schemeClr val="tx2"/>
              </a:solidFill>
            </a:endParaRPr>
          </a:p>
          <a:p>
            <a:pPr marL="0" lvl="1" algn="ctr" rtl="1"/>
            <a:endParaRPr lang="he-IL" sz="2600" b="1" smtClean="0">
              <a:solidFill>
                <a:schemeClr val="accent1">
                  <a:lumMod val="75000"/>
                  <a:lumOff val="25000"/>
                </a:schemeClr>
              </a:solidFill>
              <a:latin typeface="Microsoft Sans Serif" panose="020B0604020202020204" pitchFamily="34" charset="0"/>
              <a:cs typeface="Microsoft Sans Serif" panose="020B0604020202020204" pitchFamily="34" charset="0"/>
            </a:endParaRPr>
          </a:p>
          <a:p>
            <a:pPr marL="0" lvl="1" algn="ctr" rtl="1"/>
            <a:r>
              <a:rPr lang="he-IL" sz="2600" b="1" smtClean="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sz="2400" smtClean="0">
                <a:solidFill>
                  <a:schemeClr val="tx2"/>
                </a:solidFill>
              </a:rPr>
              <a:t> </a:t>
            </a:r>
            <a:r>
              <a:rPr lang="he-IL" sz="2400" dirty="0" smtClean="0">
                <a:solidFill>
                  <a:schemeClr val="tx2"/>
                </a:solidFill>
              </a:rPr>
              <a:t>השקיעה </a:t>
            </a:r>
            <a:r>
              <a:rPr lang="he-IL" sz="2400" smtClean="0">
                <a:solidFill>
                  <a:schemeClr val="tx2"/>
                </a:solidFill>
              </a:rPr>
              <a:t>כ- </a:t>
            </a:r>
            <a:r>
              <a:rPr lang="he-IL" sz="2400" b="1" smtClean="0">
                <a:solidFill>
                  <a:srgbClr val="005C2A"/>
                </a:solidFill>
              </a:rPr>
              <a:t>35</a:t>
            </a:r>
            <a:r>
              <a:rPr lang="he-IL" sz="2400" smtClean="0">
                <a:solidFill>
                  <a:schemeClr val="tx2"/>
                </a:solidFill>
              </a:rPr>
              <a:t> מיליארד ש"ח</a:t>
            </a:r>
            <a:r>
              <a:rPr lang="en-US" sz="2400" dirty="0" smtClean="0">
                <a:solidFill>
                  <a:schemeClr val="tx2"/>
                </a:solidFill>
              </a:rPr>
              <a:t/>
            </a:r>
            <a:br>
              <a:rPr lang="en-US" sz="2400" dirty="0" smtClean="0">
                <a:solidFill>
                  <a:schemeClr val="tx2"/>
                </a:solidFill>
              </a:rPr>
            </a:br>
            <a:endParaRPr lang="he-IL" sz="2400" dirty="0" smtClean="0">
              <a:solidFill>
                <a:schemeClr val="tx2"/>
              </a:solidFill>
            </a:endParaRPr>
          </a:p>
          <a:p>
            <a:pPr marL="0" lvl="1" algn="ctr" rtl="1"/>
            <a:r>
              <a:rPr lang="he-IL" sz="2400" dirty="0" smtClean="0">
                <a:solidFill>
                  <a:schemeClr val="tx2"/>
                </a:solidFill>
              </a:rPr>
              <a:t>התוצאה </a:t>
            </a:r>
            <a:r>
              <a:rPr lang="he-IL" sz="2400" dirty="0">
                <a:solidFill>
                  <a:schemeClr val="tx2"/>
                </a:solidFill>
              </a:rPr>
              <a:t>הישירה: עליה בתמ"ג </a:t>
            </a:r>
            <a:r>
              <a:rPr lang="he-IL" sz="2400" dirty="0" smtClean="0">
                <a:solidFill>
                  <a:schemeClr val="tx2"/>
                </a:solidFill>
              </a:rPr>
              <a:t>שניתן לייחס </a:t>
            </a:r>
            <a:r>
              <a:rPr lang="he-IL" sz="2600" b="1" dirty="0" err="1">
                <a:solidFill>
                  <a:schemeClr val="accent1">
                    <a:lumMod val="75000"/>
                    <a:lumOff val="25000"/>
                  </a:schemeClr>
                </a:solidFill>
                <a:latin typeface="Microsoft Sans Serif" panose="020B0604020202020204" pitchFamily="34" charset="0"/>
                <a:cs typeface="Microsoft Sans Serif" panose="020B0604020202020204" pitchFamily="34" charset="0"/>
              </a:rPr>
              <a:t>לכיל</a:t>
            </a:r>
            <a:r>
              <a:rPr lang="he-IL" sz="2400" dirty="0" smtClean="0">
                <a:solidFill>
                  <a:schemeClr val="tx2"/>
                </a:solidFill>
              </a:rPr>
              <a:t> </a:t>
            </a:r>
            <a:r>
              <a:rPr lang="he-IL" sz="2400" dirty="0">
                <a:solidFill>
                  <a:schemeClr val="tx2"/>
                </a:solidFill>
              </a:rPr>
              <a:t>בהיקף </a:t>
            </a:r>
            <a:r>
              <a:rPr lang="he-IL" sz="2400" dirty="0" smtClean="0">
                <a:solidFill>
                  <a:schemeClr val="tx2"/>
                </a:solidFill>
              </a:rPr>
              <a:t>של</a:t>
            </a:r>
            <a:r>
              <a:rPr lang="en-US" sz="2400" dirty="0" smtClean="0">
                <a:solidFill>
                  <a:schemeClr val="tx2"/>
                </a:solidFill>
              </a:rPr>
              <a:t/>
            </a:r>
            <a:br>
              <a:rPr lang="en-US" sz="2400" dirty="0" smtClean="0">
                <a:solidFill>
                  <a:schemeClr val="tx2"/>
                </a:solidFill>
              </a:rPr>
            </a:br>
            <a:r>
              <a:rPr lang="he-IL" sz="2400" smtClean="0">
                <a:solidFill>
                  <a:schemeClr val="tx2"/>
                </a:solidFill>
              </a:rPr>
              <a:t>כ- </a:t>
            </a:r>
            <a:r>
              <a:rPr lang="he-IL" sz="2400" b="1" smtClean="0">
                <a:solidFill>
                  <a:srgbClr val="005C2A"/>
                </a:solidFill>
              </a:rPr>
              <a:t>74</a:t>
            </a:r>
            <a:r>
              <a:rPr lang="he-IL" sz="2400" smtClean="0">
                <a:solidFill>
                  <a:schemeClr val="tx2"/>
                </a:solidFill>
              </a:rPr>
              <a:t> </a:t>
            </a:r>
            <a:r>
              <a:rPr lang="he-IL" sz="2400">
                <a:solidFill>
                  <a:schemeClr val="tx2"/>
                </a:solidFill>
              </a:rPr>
              <a:t>מיליארד </a:t>
            </a:r>
            <a:r>
              <a:rPr lang="he-IL" sz="2400" smtClean="0">
                <a:solidFill>
                  <a:schemeClr val="tx2"/>
                </a:solidFill>
              </a:rPr>
              <a:t>₪ על </a:t>
            </a:r>
            <a:r>
              <a:rPr lang="he-IL" sz="2400" dirty="0" smtClean="0">
                <a:solidFill>
                  <a:schemeClr val="tx2"/>
                </a:solidFill>
              </a:rPr>
              <a:t>פני התקופה</a:t>
            </a:r>
            <a:endParaRPr lang="he-IL" sz="2400" dirty="0">
              <a:solidFill>
                <a:schemeClr val="tx2"/>
              </a:solidFill>
            </a:endParaRPr>
          </a:p>
          <a:p>
            <a:pPr algn="ctr" rtl="1"/>
            <a:endParaRPr lang="he-IL" dirty="0" smtClean="0">
              <a:solidFill>
                <a:schemeClr val="tx2"/>
              </a:solidFill>
              <a:latin typeface="Microsoft Sans Serif" panose="020B0604020202020204" pitchFamily="34" charset="0"/>
              <a:cs typeface="Microsoft Sans Serif" panose="020B0604020202020204" pitchFamily="34" charset="0"/>
            </a:endParaRPr>
          </a:p>
          <a:p>
            <a:pPr algn="ctr" rtl="1"/>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dirty="0" smtClean="0">
                <a:solidFill>
                  <a:schemeClr val="tx2"/>
                </a:solidFill>
              </a:rPr>
              <a:t> מאופיינת בהתמדה בהשקעות בישראל לאורך שנים</a:t>
            </a:r>
            <a:r>
              <a:rPr lang="en-US" dirty="0" smtClean="0">
                <a:solidFill>
                  <a:schemeClr val="tx2"/>
                </a:solidFill>
              </a:rPr>
              <a:t/>
            </a:r>
            <a:br>
              <a:rPr lang="en-US" dirty="0" smtClean="0">
                <a:solidFill>
                  <a:schemeClr val="tx2"/>
                </a:solidFill>
              </a:rPr>
            </a:br>
            <a:endParaRPr lang="he-IL" dirty="0" smtClean="0">
              <a:solidFill>
                <a:schemeClr val="tx2"/>
              </a:solidFill>
            </a:endParaRPr>
          </a:p>
          <a:p>
            <a:pPr algn="ctr" rtl="1"/>
            <a:r>
              <a:rPr lang="he-IL" dirty="0" smtClean="0">
                <a:solidFill>
                  <a:schemeClr val="tx2"/>
                </a:solidFill>
              </a:rPr>
              <a:t>בשנים האחרונות, מדי שנה, </a:t>
            </a:r>
            <a:r>
              <a:rPr lang="he-IL" sz="2600" b="1" dirty="0">
                <a:solidFill>
                  <a:schemeClr val="accent1">
                    <a:lumMod val="75000"/>
                    <a:lumOff val="25000"/>
                  </a:schemeClr>
                </a:solidFill>
                <a:latin typeface="Microsoft Sans Serif" panose="020B0604020202020204" pitchFamily="34" charset="0"/>
                <a:cs typeface="Microsoft Sans Serif" panose="020B0604020202020204" pitchFamily="34" charset="0"/>
              </a:rPr>
              <a:t>כיל</a:t>
            </a:r>
            <a:r>
              <a:rPr lang="he-IL" dirty="0" smtClean="0">
                <a:solidFill>
                  <a:schemeClr val="tx2"/>
                </a:solidFill>
              </a:rPr>
              <a:t> משקיעה כ- 2 מיליארד ₪  בישראל </a:t>
            </a:r>
          </a:p>
          <a:p>
            <a:pPr algn="ctr" rtl="1"/>
            <a:endParaRPr lang="he-IL" dirty="0">
              <a:solidFill>
                <a:schemeClr val="tx2"/>
              </a:solidFill>
            </a:endParaRPr>
          </a:p>
        </p:txBody>
      </p:sp>
      <p:sp>
        <p:nvSpPr>
          <p:cNvPr id="15" name="Rectangle 14"/>
          <p:cNvSpPr/>
          <p:nvPr/>
        </p:nvSpPr>
        <p:spPr>
          <a:xfrm>
            <a:off x="3352800" y="5943600"/>
            <a:ext cx="51816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buFont typeface="Arial" pitchFamily="34" charset="0"/>
              <a:buChar char="•"/>
            </a:pPr>
            <a:endParaRPr lang="he-IL" sz="1600" dirty="0" smtClean="0">
              <a:solidFill>
                <a:srgbClr val="00B050"/>
              </a:solidFill>
            </a:endParaRPr>
          </a:p>
          <a:p>
            <a:pPr>
              <a:buFont typeface="Arial" pitchFamily="34" charset="0"/>
              <a:buChar char="•"/>
            </a:pPr>
            <a:r>
              <a:rPr lang="he-IL" sz="1600" dirty="0" smtClean="0">
                <a:solidFill>
                  <a:srgbClr val="00B050"/>
                </a:solidFill>
              </a:rPr>
              <a:t>מכפיל השקעות לתמ"ג על פי עבודתו של ד"ר דניאל פרימן</a:t>
            </a:r>
          </a:p>
          <a:p>
            <a:pPr>
              <a:buFont typeface="Arial" pitchFamily="34" charset="0"/>
              <a:buChar char="•"/>
            </a:pPr>
            <a:r>
              <a:rPr lang="he-IL" sz="1600" b="1" dirty="0" smtClean="0">
                <a:solidFill>
                  <a:srgbClr val="00B050"/>
                </a:solidFill>
              </a:rPr>
              <a:t>נכון ל-2013</a:t>
            </a:r>
            <a:endParaRPr lang="he-IL" sz="1600" b="1" dirty="0">
              <a:solidFill>
                <a:srgbClr val="00B050"/>
              </a:solidFill>
            </a:endParaRPr>
          </a:p>
        </p:txBody>
      </p:sp>
      <p:sp>
        <p:nvSpPr>
          <p:cNvPr id="2" name="Down Arrow 1"/>
          <p:cNvSpPr/>
          <p:nvPr/>
        </p:nvSpPr>
        <p:spPr>
          <a:xfrm>
            <a:off x="4038600" y="2590800"/>
            <a:ext cx="6096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7" name="Down Arrow 6"/>
          <p:cNvSpPr/>
          <p:nvPr/>
        </p:nvSpPr>
        <p:spPr>
          <a:xfrm>
            <a:off x="4038600" y="1473200"/>
            <a:ext cx="6096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Down Arrow 8"/>
          <p:cNvSpPr/>
          <p:nvPr/>
        </p:nvSpPr>
        <p:spPr>
          <a:xfrm>
            <a:off x="4038600" y="3810000"/>
            <a:ext cx="6096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Down Arrow 9"/>
          <p:cNvSpPr/>
          <p:nvPr/>
        </p:nvSpPr>
        <p:spPr>
          <a:xfrm>
            <a:off x="4038600" y="4648200"/>
            <a:ext cx="609600" cy="304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3816752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7</a:t>
            </a:fld>
            <a:endParaRPr lang="he-IL" dirty="0"/>
          </a:p>
        </p:txBody>
      </p:sp>
      <p:sp>
        <p:nvSpPr>
          <p:cNvPr id="4" name="Title 3"/>
          <p:cNvSpPr>
            <a:spLocks noGrp="1"/>
          </p:cNvSpPr>
          <p:nvPr>
            <p:ph type="title"/>
          </p:nvPr>
        </p:nvSpPr>
        <p:spPr>
          <a:xfrm>
            <a:off x="1403648" y="304800"/>
            <a:ext cx="6624736" cy="729931"/>
          </a:xfrm>
        </p:spPr>
        <p:txBody>
          <a:bodyPr/>
          <a:lstStyle/>
          <a:p>
            <a:pPr algn="r" rtl="1"/>
            <a:r>
              <a:rPr lang="he-IL" sz="2400" dirty="0" smtClean="0">
                <a:cs typeface="+mn-cs"/>
              </a:rPr>
              <a:t>המשמעות החיובית למשק של שרשרת הערך</a:t>
            </a:r>
            <a:endParaRPr lang="he-IL" sz="2400" dirty="0">
              <a:cs typeface="+mn-cs"/>
            </a:endParaRPr>
          </a:p>
        </p:txBody>
      </p:sp>
      <p:sp>
        <p:nvSpPr>
          <p:cNvPr id="2" name="TextBox 1"/>
          <p:cNvSpPr txBox="1"/>
          <p:nvPr/>
        </p:nvSpPr>
        <p:spPr>
          <a:xfrm>
            <a:off x="1524000" y="1143000"/>
            <a:ext cx="7239000" cy="400110"/>
          </a:xfrm>
          <a:prstGeom prst="rect">
            <a:avLst/>
          </a:prstGeom>
          <a:noFill/>
        </p:spPr>
        <p:txBody>
          <a:bodyPr wrap="square" rtlCol="0">
            <a:spAutoFit/>
          </a:bodyPr>
          <a:lstStyle/>
          <a:p>
            <a:pPr algn="ctr"/>
            <a:r>
              <a:rPr lang="he-IL" sz="2000" dirty="0" smtClean="0"/>
              <a:t>המחשה ליצירת ערך מוסף ממוצר:</a:t>
            </a:r>
            <a:endParaRPr lang="en-US" sz="2000" dirty="0"/>
          </a:p>
        </p:txBody>
      </p:sp>
      <p:sp>
        <p:nvSpPr>
          <p:cNvPr id="5" name="Rectangle 4"/>
          <p:cNvSpPr/>
          <p:nvPr/>
        </p:nvSpPr>
        <p:spPr>
          <a:xfrm>
            <a:off x="4343400" y="5334000"/>
            <a:ext cx="1580707"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219200" y="4114800"/>
            <a:ext cx="1676400" cy="369332"/>
          </a:xfrm>
          <a:prstGeom prst="rect">
            <a:avLst/>
          </a:prstGeom>
          <a:noFill/>
        </p:spPr>
        <p:txBody>
          <a:bodyPr wrap="square" rtlCol="0">
            <a:spAutoFit/>
          </a:bodyPr>
          <a:lstStyle/>
          <a:p>
            <a:r>
              <a:rPr lang="he-IL" dirty="0" smtClean="0"/>
              <a:t>מחיר מכירה</a:t>
            </a:r>
          </a:p>
        </p:txBody>
      </p:sp>
      <p:cxnSp>
        <p:nvCxnSpPr>
          <p:cNvPr id="10" name="Straight Connector 9"/>
          <p:cNvCxnSpPr/>
          <p:nvPr/>
        </p:nvCxnSpPr>
        <p:spPr>
          <a:xfrm flipH="1">
            <a:off x="2895600" y="4343400"/>
            <a:ext cx="146729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143000" y="5257800"/>
            <a:ext cx="2571307" cy="369332"/>
          </a:xfrm>
          <a:prstGeom prst="rect">
            <a:avLst/>
          </a:prstGeom>
          <a:noFill/>
        </p:spPr>
        <p:txBody>
          <a:bodyPr wrap="square" rtlCol="0">
            <a:spAutoFit/>
          </a:bodyPr>
          <a:lstStyle/>
          <a:p>
            <a:r>
              <a:rPr lang="he-IL" dirty="0" smtClean="0"/>
              <a:t>תהליכי ייצור אחרים</a:t>
            </a:r>
          </a:p>
        </p:txBody>
      </p:sp>
      <p:cxnSp>
        <p:nvCxnSpPr>
          <p:cNvPr id="18" name="Straight Connector 17"/>
          <p:cNvCxnSpPr/>
          <p:nvPr/>
        </p:nvCxnSpPr>
        <p:spPr>
          <a:xfrm flipH="1">
            <a:off x="3657600" y="5486400"/>
            <a:ext cx="647697"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flipV="1">
            <a:off x="4343400" y="4343400"/>
            <a:ext cx="1580707" cy="685800"/>
          </a:xfrm>
          <a:prstGeom prst="rect">
            <a:avLst/>
          </a:prstGeom>
          <a:noFill/>
          <a:ln w="1270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Arrow Connector 26"/>
          <p:cNvCxnSpPr/>
          <p:nvPr/>
        </p:nvCxnSpPr>
        <p:spPr>
          <a:xfrm>
            <a:off x="6096000" y="4343400"/>
            <a:ext cx="0" cy="1154668"/>
          </a:xfrm>
          <a:prstGeom prst="straightConnector1">
            <a:avLst/>
          </a:prstGeom>
          <a:ln w="38100">
            <a:solidFill>
              <a:srgbClr val="CC33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553200" y="2010646"/>
            <a:ext cx="1828800" cy="4585871"/>
          </a:xfrm>
          <a:prstGeom prst="rect">
            <a:avLst/>
          </a:prstGeom>
          <a:noFill/>
        </p:spPr>
        <p:txBody>
          <a:bodyPr wrap="square" rtlCol="0">
            <a:spAutoFit/>
          </a:bodyPr>
          <a:lstStyle/>
          <a:p>
            <a:pPr marL="285750" indent="-285750">
              <a:spcAft>
                <a:spcPts val="1200"/>
              </a:spcAft>
              <a:buFont typeface="Wingdings" panose="05000000000000000000" pitchFamily="2" charset="2"/>
              <a:buChar char="§"/>
            </a:pPr>
            <a:r>
              <a:rPr lang="he-IL" b="1" dirty="0" smtClean="0">
                <a:solidFill>
                  <a:srgbClr val="FF0000"/>
                </a:solidFill>
              </a:rPr>
              <a:t>סך התועלת המשקית</a:t>
            </a:r>
            <a:r>
              <a:rPr lang="he-IL" b="1" dirty="0" smtClean="0"/>
              <a:t>:</a:t>
            </a:r>
          </a:p>
          <a:p>
            <a:pPr marL="285750" indent="-285750">
              <a:spcAft>
                <a:spcPts val="1200"/>
              </a:spcAft>
              <a:buFont typeface="Wingdings" panose="05000000000000000000" pitchFamily="2" charset="2"/>
              <a:buChar char="§"/>
            </a:pPr>
            <a:r>
              <a:rPr lang="he-IL" b="1" dirty="0" smtClean="0"/>
              <a:t>רווחיות</a:t>
            </a:r>
          </a:p>
          <a:p>
            <a:pPr marL="285750" indent="-285750">
              <a:spcAft>
                <a:spcPts val="1200"/>
              </a:spcAft>
              <a:buFont typeface="Wingdings" panose="05000000000000000000" pitchFamily="2" charset="2"/>
              <a:buChar char="§"/>
            </a:pPr>
            <a:r>
              <a:rPr lang="he-IL" b="1" dirty="0" err="1" smtClean="0"/>
              <a:t>כח</a:t>
            </a:r>
            <a:r>
              <a:rPr lang="he-IL" b="1" dirty="0" smtClean="0"/>
              <a:t> עבודה ישיר, עלויות אחזקה, ניהול המפעל, בטיחות, עלויות לוגיסטיות וכו' </a:t>
            </a:r>
          </a:p>
          <a:p>
            <a:pPr marL="285750" indent="-285750">
              <a:spcAft>
                <a:spcPts val="1200"/>
              </a:spcAft>
              <a:buFont typeface="Wingdings" panose="05000000000000000000" pitchFamily="2" charset="2"/>
              <a:buChar char="§"/>
            </a:pPr>
            <a:r>
              <a:rPr lang="he-IL" b="1" dirty="0" smtClean="0"/>
              <a:t>וכן, תהליכי הייצור של חומר הגלם</a:t>
            </a:r>
          </a:p>
          <a:p>
            <a:pPr marL="285750" indent="-285750">
              <a:spcAft>
                <a:spcPts val="1200"/>
              </a:spcAft>
              <a:buFont typeface="Wingdings" panose="05000000000000000000" pitchFamily="2" charset="2"/>
              <a:buChar char="§"/>
            </a:pPr>
            <a:endParaRPr lang="en-US" b="1" dirty="0"/>
          </a:p>
        </p:txBody>
      </p:sp>
      <p:sp>
        <p:nvSpPr>
          <p:cNvPr id="8" name="TextBox 7"/>
          <p:cNvSpPr txBox="1"/>
          <p:nvPr/>
        </p:nvSpPr>
        <p:spPr>
          <a:xfrm>
            <a:off x="4724400" y="4495800"/>
            <a:ext cx="838200" cy="369332"/>
          </a:xfrm>
          <a:prstGeom prst="rect">
            <a:avLst/>
          </a:prstGeom>
          <a:noFill/>
        </p:spPr>
        <p:txBody>
          <a:bodyPr wrap="square" rtlCol="1">
            <a:spAutoFit/>
          </a:bodyPr>
          <a:lstStyle/>
          <a:p>
            <a:r>
              <a:rPr lang="he-IL" dirty="0" smtClean="0"/>
              <a:t>רווחיות</a:t>
            </a:r>
            <a:endParaRPr lang="he-IL" dirty="0"/>
          </a:p>
        </p:txBody>
      </p:sp>
      <p:sp>
        <p:nvSpPr>
          <p:cNvPr id="30" name="מלבן 29"/>
          <p:cNvSpPr/>
          <p:nvPr/>
        </p:nvSpPr>
        <p:spPr>
          <a:xfrm>
            <a:off x="4329752" y="5029200"/>
            <a:ext cx="1600200" cy="3048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cxnSp>
        <p:nvCxnSpPr>
          <p:cNvPr id="33" name="מחבר חץ ישר 32"/>
          <p:cNvCxnSpPr/>
          <p:nvPr/>
        </p:nvCxnSpPr>
        <p:spPr>
          <a:xfrm flipH="1">
            <a:off x="6172200" y="5181600"/>
            <a:ext cx="838200" cy="0"/>
          </a:xfrm>
          <a:prstGeom prst="straightConnector1">
            <a:avLst/>
          </a:prstGeom>
          <a:ln w="34925">
            <a:tailEnd type="arrow"/>
          </a:ln>
        </p:spPr>
        <p:style>
          <a:lnRef idx="1">
            <a:schemeClr val="accent1"/>
          </a:lnRef>
          <a:fillRef idx="0">
            <a:schemeClr val="accent1"/>
          </a:fillRef>
          <a:effectRef idx="0">
            <a:schemeClr val="accent1"/>
          </a:effectRef>
          <a:fontRef idx="minor">
            <a:schemeClr val="tx1"/>
          </a:fontRef>
        </p:style>
      </p:cxnSp>
      <p:sp>
        <p:nvSpPr>
          <p:cNvPr id="35" name="TextBox 34"/>
          <p:cNvSpPr txBox="1"/>
          <p:nvPr/>
        </p:nvSpPr>
        <p:spPr>
          <a:xfrm>
            <a:off x="304800" y="1066800"/>
            <a:ext cx="3200400" cy="584775"/>
          </a:xfrm>
          <a:prstGeom prst="rect">
            <a:avLst/>
          </a:prstGeom>
          <a:noFill/>
        </p:spPr>
        <p:txBody>
          <a:bodyPr wrap="square" rtlCol="1">
            <a:spAutoFit/>
          </a:bodyPr>
          <a:lstStyle/>
          <a:p>
            <a:r>
              <a:rPr lang="he-IL" sz="3200" dirty="0" smtClean="0">
                <a:solidFill>
                  <a:srgbClr val="FF0000"/>
                </a:solidFill>
              </a:rPr>
              <a:t>ברום אלמ</a:t>
            </a:r>
            <a:r>
              <a:rPr lang="he-IL" sz="3200" dirty="0">
                <a:solidFill>
                  <a:srgbClr val="FF0000"/>
                </a:solidFill>
              </a:rPr>
              <a:t>נ</a:t>
            </a:r>
            <a:r>
              <a:rPr lang="he-IL" sz="3200" dirty="0" smtClean="0">
                <a:solidFill>
                  <a:srgbClr val="FF0000"/>
                </a:solidFill>
              </a:rPr>
              <a:t>טרי</a:t>
            </a:r>
            <a:endParaRPr lang="he-IL" sz="3200" dirty="0">
              <a:solidFill>
                <a:srgbClr val="FF0000"/>
              </a:solidFill>
            </a:endParaRPr>
          </a:p>
        </p:txBody>
      </p:sp>
      <p:sp>
        <p:nvSpPr>
          <p:cNvPr id="19" name="TextBox 18"/>
          <p:cNvSpPr txBox="1"/>
          <p:nvPr/>
        </p:nvSpPr>
        <p:spPr>
          <a:xfrm>
            <a:off x="1080448" y="4874820"/>
            <a:ext cx="2571307" cy="369332"/>
          </a:xfrm>
          <a:prstGeom prst="rect">
            <a:avLst/>
          </a:prstGeom>
          <a:noFill/>
        </p:spPr>
        <p:txBody>
          <a:bodyPr wrap="square" rtlCol="0">
            <a:spAutoFit/>
          </a:bodyPr>
          <a:lstStyle/>
          <a:p>
            <a:r>
              <a:rPr lang="he-IL" dirty="0" smtClean="0"/>
              <a:t>סך מחיר חומר גלם / מינרל</a:t>
            </a:r>
          </a:p>
        </p:txBody>
      </p:sp>
      <p:cxnSp>
        <p:nvCxnSpPr>
          <p:cNvPr id="20" name="Straight Connector 19"/>
          <p:cNvCxnSpPr/>
          <p:nvPr/>
        </p:nvCxnSpPr>
        <p:spPr>
          <a:xfrm flipH="1">
            <a:off x="3651757" y="5059486"/>
            <a:ext cx="64769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11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8</a:t>
            </a:fld>
            <a:endParaRPr lang="he-IL" dirty="0"/>
          </a:p>
        </p:txBody>
      </p:sp>
      <p:sp>
        <p:nvSpPr>
          <p:cNvPr id="4" name="Title 3"/>
          <p:cNvSpPr>
            <a:spLocks noGrp="1"/>
          </p:cNvSpPr>
          <p:nvPr>
            <p:ph type="title"/>
          </p:nvPr>
        </p:nvSpPr>
        <p:spPr>
          <a:xfrm>
            <a:off x="1403648" y="304800"/>
            <a:ext cx="6624736" cy="729931"/>
          </a:xfrm>
        </p:spPr>
        <p:txBody>
          <a:bodyPr/>
          <a:lstStyle/>
          <a:p>
            <a:pPr algn="ctr" rtl="1"/>
            <a:r>
              <a:rPr lang="he-IL" sz="2400" dirty="0" smtClean="0">
                <a:cs typeface="+mn-cs"/>
              </a:rPr>
              <a:t>עליה בערך המוסף המשקי מתרכובת ברום</a:t>
            </a:r>
            <a:endParaRPr lang="he-IL" sz="2400" dirty="0">
              <a:cs typeface="+mn-cs"/>
            </a:endParaRPr>
          </a:p>
        </p:txBody>
      </p:sp>
      <p:sp>
        <p:nvSpPr>
          <p:cNvPr id="2" name="TextBox 1"/>
          <p:cNvSpPr txBox="1"/>
          <p:nvPr/>
        </p:nvSpPr>
        <p:spPr>
          <a:xfrm>
            <a:off x="1295400" y="990600"/>
            <a:ext cx="7467600" cy="707886"/>
          </a:xfrm>
          <a:prstGeom prst="rect">
            <a:avLst/>
          </a:prstGeom>
          <a:noFill/>
        </p:spPr>
        <p:txBody>
          <a:bodyPr wrap="square" rtlCol="0">
            <a:spAutoFit/>
          </a:bodyPr>
          <a:lstStyle/>
          <a:p>
            <a:pPr algn="ctr"/>
            <a:r>
              <a:rPr lang="he-IL" sz="2000" dirty="0" smtClean="0">
                <a:solidFill>
                  <a:srgbClr val="FF0000"/>
                </a:solidFill>
              </a:rPr>
              <a:t>למרות הירידה ברווחיות הכוללת של מוצרי ההמשך יש עליה דרמטית בסך התועלות של המשק לאור יצירת שוק משלים לברום האלמנטרי</a:t>
            </a:r>
            <a:r>
              <a:rPr lang="he-IL" sz="2000" dirty="0" smtClean="0"/>
              <a:t>. </a:t>
            </a:r>
            <a:endParaRPr lang="en-US" sz="2000" dirty="0"/>
          </a:p>
        </p:txBody>
      </p:sp>
      <p:sp>
        <p:nvSpPr>
          <p:cNvPr id="5" name="Rectangle 4"/>
          <p:cNvSpPr/>
          <p:nvPr/>
        </p:nvSpPr>
        <p:spPr>
          <a:xfrm>
            <a:off x="4346364" y="4953000"/>
            <a:ext cx="1580707" cy="750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1106978" y="1905000"/>
            <a:ext cx="1676400" cy="369332"/>
          </a:xfrm>
          <a:prstGeom prst="rect">
            <a:avLst/>
          </a:prstGeom>
          <a:noFill/>
        </p:spPr>
        <p:txBody>
          <a:bodyPr wrap="square" rtlCol="0">
            <a:spAutoFit/>
          </a:bodyPr>
          <a:lstStyle/>
          <a:p>
            <a:r>
              <a:rPr lang="he-IL" dirty="0" smtClean="0"/>
              <a:t>מחיר מכירה</a:t>
            </a:r>
          </a:p>
        </p:txBody>
      </p:sp>
      <p:cxnSp>
        <p:nvCxnSpPr>
          <p:cNvPr id="10" name="Straight Connector 9"/>
          <p:cNvCxnSpPr/>
          <p:nvPr/>
        </p:nvCxnSpPr>
        <p:spPr>
          <a:xfrm flipH="1">
            <a:off x="2859578" y="2121932"/>
            <a:ext cx="146729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126471" y="4771324"/>
            <a:ext cx="2571307" cy="369332"/>
          </a:xfrm>
          <a:prstGeom prst="rect">
            <a:avLst/>
          </a:prstGeom>
          <a:noFill/>
        </p:spPr>
        <p:txBody>
          <a:bodyPr wrap="square" rtlCol="0">
            <a:spAutoFit/>
          </a:bodyPr>
          <a:lstStyle/>
          <a:p>
            <a:r>
              <a:rPr lang="he-IL" dirty="0" smtClean="0"/>
              <a:t>מחיר חומר גלם / מינרל</a:t>
            </a:r>
          </a:p>
        </p:txBody>
      </p:sp>
      <p:cxnSp>
        <p:nvCxnSpPr>
          <p:cNvPr id="18" name="Straight Connector 17"/>
          <p:cNvCxnSpPr/>
          <p:nvPr/>
        </p:nvCxnSpPr>
        <p:spPr>
          <a:xfrm flipH="1">
            <a:off x="3697780" y="4955990"/>
            <a:ext cx="647697"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343400" y="4495800"/>
            <a:ext cx="1580707" cy="457200"/>
          </a:xfrm>
          <a:prstGeom prst="rect">
            <a:avLst/>
          </a:prstGeom>
          <a:noFill/>
          <a:ln w="1270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e-IL" dirty="0" smtClean="0"/>
              <a:t>ר</a:t>
            </a:r>
            <a:endParaRPr lang="en-US" dirty="0"/>
          </a:p>
        </p:txBody>
      </p:sp>
      <p:cxnSp>
        <p:nvCxnSpPr>
          <p:cNvPr id="27" name="Straight Arrow Connector 26"/>
          <p:cNvCxnSpPr/>
          <p:nvPr/>
        </p:nvCxnSpPr>
        <p:spPr>
          <a:xfrm>
            <a:off x="6212378" y="2121932"/>
            <a:ext cx="0" cy="3288268"/>
          </a:xfrm>
          <a:prstGeom prst="straightConnector1">
            <a:avLst/>
          </a:prstGeom>
          <a:ln w="38100">
            <a:solidFill>
              <a:srgbClr val="CC33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400800" y="1676400"/>
            <a:ext cx="2057400" cy="4585871"/>
          </a:xfrm>
          <a:prstGeom prst="rect">
            <a:avLst/>
          </a:prstGeom>
          <a:noFill/>
        </p:spPr>
        <p:txBody>
          <a:bodyPr wrap="square" rtlCol="0">
            <a:spAutoFit/>
          </a:bodyPr>
          <a:lstStyle/>
          <a:p>
            <a:pPr marL="285750" indent="-285750">
              <a:spcAft>
                <a:spcPts val="1200"/>
              </a:spcAft>
              <a:buFont typeface="Wingdings" panose="05000000000000000000" pitchFamily="2" charset="2"/>
              <a:buChar char="§"/>
            </a:pPr>
            <a:r>
              <a:rPr lang="he-IL" b="1" dirty="0" smtClean="0"/>
              <a:t>סך התועלת המשקית כוללות:</a:t>
            </a:r>
          </a:p>
          <a:p>
            <a:pPr marL="285750" indent="-285750">
              <a:spcAft>
                <a:spcPts val="1200"/>
              </a:spcAft>
              <a:buFont typeface="Wingdings" panose="05000000000000000000" pitchFamily="2" charset="2"/>
              <a:buChar char="§"/>
            </a:pPr>
            <a:r>
              <a:rPr lang="he-IL" b="1" dirty="0" smtClean="0">
                <a:ln>
                  <a:solidFill>
                    <a:srgbClr val="FF0000"/>
                  </a:solidFill>
                </a:ln>
              </a:rPr>
              <a:t>הרווחיות קטנה</a:t>
            </a:r>
          </a:p>
          <a:p>
            <a:pPr marL="285750" indent="-285750">
              <a:spcAft>
                <a:spcPts val="1200"/>
              </a:spcAft>
              <a:buFont typeface="Wingdings" panose="05000000000000000000" pitchFamily="2" charset="2"/>
              <a:buChar char="§"/>
            </a:pPr>
            <a:r>
              <a:rPr lang="he-IL" b="1" dirty="0" smtClean="0">
                <a:solidFill>
                  <a:srgbClr val="00B050"/>
                </a:solidFill>
              </a:rPr>
              <a:t>עליה ב:1.מרכיב  </a:t>
            </a:r>
            <a:r>
              <a:rPr lang="he-IL" b="1" dirty="0" err="1" smtClean="0">
                <a:solidFill>
                  <a:srgbClr val="00B050"/>
                </a:solidFill>
              </a:rPr>
              <a:t>כח</a:t>
            </a:r>
            <a:r>
              <a:rPr lang="he-IL" b="1" dirty="0" smtClean="0">
                <a:solidFill>
                  <a:srgbClr val="00B050"/>
                </a:solidFill>
              </a:rPr>
              <a:t> עבודה ישיר, ועקיף. 2. עלויות אחזקה, ניהול המפעל, בטיחות, 3.עלויות לוגיסטיות </a:t>
            </a:r>
            <a:r>
              <a:rPr lang="he-IL" b="1" dirty="0" err="1" smtClean="0">
                <a:solidFill>
                  <a:srgbClr val="00B050"/>
                </a:solidFill>
              </a:rPr>
              <a:t>וכו</a:t>
            </a:r>
            <a:r>
              <a:rPr lang="he-IL" b="1" dirty="0" smtClean="0">
                <a:solidFill>
                  <a:srgbClr val="00B050"/>
                </a:solidFill>
              </a:rPr>
              <a:t>'. </a:t>
            </a:r>
          </a:p>
          <a:p>
            <a:pPr marL="285750" indent="-285750">
              <a:spcAft>
                <a:spcPts val="1200"/>
              </a:spcAft>
              <a:buFont typeface="Wingdings" panose="05000000000000000000" pitchFamily="2" charset="2"/>
              <a:buChar char="§"/>
            </a:pPr>
            <a:r>
              <a:rPr lang="he-IL" b="1" dirty="0" smtClean="0"/>
              <a:t>תהליך הייצור של חומר הגלם ללא שינוי.</a:t>
            </a:r>
          </a:p>
          <a:p>
            <a:pPr marL="285750" indent="-285750">
              <a:spcAft>
                <a:spcPts val="1200"/>
              </a:spcAft>
              <a:buFont typeface="Wingdings" panose="05000000000000000000" pitchFamily="2" charset="2"/>
              <a:buChar char="§"/>
            </a:pPr>
            <a:endParaRPr lang="en-US" b="1" dirty="0"/>
          </a:p>
        </p:txBody>
      </p:sp>
      <p:sp>
        <p:nvSpPr>
          <p:cNvPr id="6" name="Rectangle 5"/>
          <p:cNvSpPr/>
          <p:nvPr/>
        </p:nvSpPr>
        <p:spPr>
          <a:xfrm>
            <a:off x="4343400" y="2133600"/>
            <a:ext cx="1600200" cy="232993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28600" y="4800600"/>
            <a:ext cx="914400" cy="381000"/>
          </a:xfrm>
          <a:prstGeom prst="rect">
            <a:avLst/>
          </a:prstGeom>
          <a:noFill/>
        </p:spPr>
        <p:txBody>
          <a:bodyPr wrap="square" rtlCol="0">
            <a:spAutoFit/>
          </a:bodyPr>
          <a:lstStyle/>
          <a:p>
            <a:r>
              <a:rPr lang="he-IL" i="1" dirty="0" smtClean="0"/>
              <a:t>עלות </a:t>
            </a:r>
            <a:r>
              <a:rPr lang="en-US" i="1" dirty="0" smtClean="0"/>
              <a:t>X</a:t>
            </a:r>
            <a:endParaRPr lang="en-US" i="1" dirty="0"/>
          </a:p>
        </p:txBody>
      </p:sp>
      <p:sp>
        <p:nvSpPr>
          <p:cNvPr id="26" name="TextBox 25"/>
          <p:cNvSpPr txBox="1"/>
          <p:nvPr/>
        </p:nvSpPr>
        <p:spPr>
          <a:xfrm>
            <a:off x="76200" y="3124200"/>
            <a:ext cx="1066800" cy="369332"/>
          </a:xfrm>
          <a:prstGeom prst="rect">
            <a:avLst/>
          </a:prstGeom>
          <a:noFill/>
        </p:spPr>
        <p:txBody>
          <a:bodyPr wrap="square" rtlCol="0">
            <a:spAutoFit/>
          </a:bodyPr>
          <a:lstStyle/>
          <a:p>
            <a:r>
              <a:rPr lang="he-IL" i="1" dirty="0" smtClean="0"/>
              <a:t>עלות </a:t>
            </a:r>
            <a:r>
              <a:rPr lang="en-US" i="1" dirty="0" smtClean="0"/>
              <a:t>X</a:t>
            </a:r>
            <a:r>
              <a:rPr lang="he-IL" i="1" dirty="0" smtClean="0"/>
              <a:t>4</a:t>
            </a:r>
            <a:endParaRPr lang="en-US" i="1" dirty="0"/>
          </a:p>
        </p:txBody>
      </p:sp>
      <p:sp>
        <p:nvSpPr>
          <p:cNvPr id="11" name="Left Brace 10"/>
          <p:cNvSpPr/>
          <p:nvPr/>
        </p:nvSpPr>
        <p:spPr>
          <a:xfrm>
            <a:off x="1143000" y="2209800"/>
            <a:ext cx="228600" cy="22098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TextBox 28"/>
          <p:cNvSpPr txBox="1"/>
          <p:nvPr/>
        </p:nvSpPr>
        <p:spPr>
          <a:xfrm>
            <a:off x="4572000" y="4495800"/>
            <a:ext cx="914400" cy="369332"/>
          </a:xfrm>
          <a:prstGeom prst="rect">
            <a:avLst/>
          </a:prstGeom>
          <a:noFill/>
        </p:spPr>
        <p:txBody>
          <a:bodyPr wrap="square" rtlCol="1">
            <a:spAutoFit/>
          </a:bodyPr>
          <a:lstStyle/>
          <a:p>
            <a:r>
              <a:rPr lang="he-IL" dirty="0" smtClean="0"/>
              <a:t>רווחיות </a:t>
            </a:r>
            <a:endParaRPr lang="he-IL" dirty="0"/>
          </a:p>
        </p:txBody>
      </p:sp>
    </p:spTree>
    <p:extLst>
      <p:ext uri="{BB962C8B-B14F-4D97-AF65-F5344CB8AC3E}">
        <p14:creationId xmlns:p14="http://schemas.microsoft.com/office/powerpoint/2010/main" val="29211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5"/>
          </p:nvPr>
        </p:nvSpPr>
        <p:spPr/>
        <p:txBody>
          <a:bodyPr/>
          <a:lstStyle/>
          <a:p>
            <a:pPr algn="l" rtl="0"/>
            <a:fld id="{8E77BD9A-B369-4F64-981B-92B42B8EAA38}" type="slidenum">
              <a:rPr lang="he-IL" smtClean="0"/>
              <a:pPr algn="l" rtl="0"/>
              <a:t>9</a:t>
            </a:fld>
            <a:endParaRPr lang="he-IL" dirty="0"/>
          </a:p>
        </p:txBody>
      </p:sp>
      <p:sp>
        <p:nvSpPr>
          <p:cNvPr id="4" name="Title 3"/>
          <p:cNvSpPr>
            <a:spLocks noGrp="1"/>
          </p:cNvSpPr>
          <p:nvPr>
            <p:ph type="title"/>
          </p:nvPr>
        </p:nvSpPr>
        <p:spPr>
          <a:xfrm>
            <a:off x="1403648" y="304800"/>
            <a:ext cx="6624736" cy="729931"/>
          </a:xfrm>
        </p:spPr>
        <p:txBody>
          <a:bodyPr/>
          <a:lstStyle/>
          <a:p>
            <a:pPr algn="r" rtl="1"/>
            <a:r>
              <a:rPr lang="he-IL" sz="2400" dirty="0" smtClean="0">
                <a:cs typeface="+mn-cs"/>
              </a:rPr>
              <a:t>המשמעות למשק מאובדן  שרשרת הערך</a:t>
            </a:r>
            <a:endParaRPr lang="he-IL" sz="2400" dirty="0">
              <a:cs typeface="+mn-cs"/>
            </a:endParaRPr>
          </a:p>
        </p:txBody>
      </p:sp>
      <p:sp>
        <p:nvSpPr>
          <p:cNvPr id="2" name="TextBox 1"/>
          <p:cNvSpPr txBox="1"/>
          <p:nvPr/>
        </p:nvSpPr>
        <p:spPr>
          <a:xfrm>
            <a:off x="685800" y="990600"/>
            <a:ext cx="8077200" cy="1015663"/>
          </a:xfrm>
          <a:prstGeom prst="rect">
            <a:avLst/>
          </a:prstGeom>
          <a:noFill/>
        </p:spPr>
        <p:txBody>
          <a:bodyPr wrap="square" rtlCol="0">
            <a:spAutoFit/>
          </a:bodyPr>
          <a:lstStyle/>
          <a:p>
            <a:pPr marL="342900" indent="-342900">
              <a:buFont typeface="Arial" panose="020B0604020202020204" pitchFamily="34" charset="0"/>
              <a:buChar char="•"/>
            </a:pPr>
            <a:r>
              <a:rPr lang="he-IL" sz="2000" dirty="0" smtClean="0">
                <a:solidFill>
                  <a:srgbClr val="FF0000"/>
                </a:solidFill>
              </a:rPr>
              <a:t>ההכבדה הרגולטורית גורמת לאובדן הכדאיות הכלכלית בהפקת מוצרי המשך.</a:t>
            </a:r>
          </a:p>
          <a:p>
            <a:pPr marL="342900" indent="-342900">
              <a:buFont typeface="Arial" panose="020B0604020202020204" pitchFamily="34" charset="0"/>
              <a:buChar char="•"/>
            </a:pPr>
            <a:r>
              <a:rPr lang="he-IL" sz="2000" dirty="0" smtClean="0">
                <a:solidFill>
                  <a:srgbClr val="FF0000"/>
                </a:solidFill>
              </a:rPr>
              <a:t>הברום שלא יימכר כמוצר המשך יוזרם למעשה חזרה לברכות.</a:t>
            </a:r>
          </a:p>
          <a:p>
            <a:pPr marL="342900" indent="-342900">
              <a:buFont typeface="Arial" panose="020B0604020202020204" pitchFamily="34" charset="0"/>
              <a:buChar char="•"/>
            </a:pPr>
            <a:r>
              <a:rPr lang="he-IL" sz="2000" dirty="0" smtClean="0">
                <a:solidFill>
                  <a:srgbClr val="FF0000"/>
                </a:solidFill>
              </a:rPr>
              <a:t>המשמעות - אובדן כל הערך המוסף.</a:t>
            </a:r>
            <a:endParaRPr lang="en-US" sz="2000" dirty="0">
              <a:solidFill>
                <a:srgbClr val="FF0000"/>
              </a:solidFill>
            </a:endParaRPr>
          </a:p>
        </p:txBody>
      </p:sp>
      <p:sp>
        <p:nvSpPr>
          <p:cNvPr id="5" name="Rectangle 4"/>
          <p:cNvSpPr/>
          <p:nvPr/>
        </p:nvSpPr>
        <p:spPr>
          <a:xfrm>
            <a:off x="4346364" y="4953000"/>
            <a:ext cx="1580707" cy="750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1106978" y="1905000"/>
            <a:ext cx="1676400" cy="369332"/>
          </a:xfrm>
          <a:prstGeom prst="rect">
            <a:avLst/>
          </a:prstGeom>
          <a:noFill/>
        </p:spPr>
        <p:txBody>
          <a:bodyPr wrap="square" rtlCol="0">
            <a:spAutoFit/>
          </a:bodyPr>
          <a:lstStyle/>
          <a:p>
            <a:r>
              <a:rPr lang="he-IL" dirty="0" smtClean="0"/>
              <a:t>מחיר מכירה</a:t>
            </a:r>
          </a:p>
        </p:txBody>
      </p:sp>
      <p:cxnSp>
        <p:nvCxnSpPr>
          <p:cNvPr id="10" name="Straight Connector 9"/>
          <p:cNvCxnSpPr/>
          <p:nvPr/>
        </p:nvCxnSpPr>
        <p:spPr>
          <a:xfrm flipH="1">
            <a:off x="2859578" y="2121932"/>
            <a:ext cx="1467293"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126471" y="4800600"/>
            <a:ext cx="2571307" cy="369332"/>
          </a:xfrm>
          <a:prstGeom prst="rect">
            <a:avLst/>
          </a:prstGeom>
          <a:noFill/>
        </p:spPr>
        <p:txBody>
          <a:bodyPr wrap="square" rtlCol="0">
            <a:spAutoFit/>
          </a:bodyPr>
          <a:lstStyle/>
          <a:p>
            <a:r>
              <a:rPr lang="he-IL" dirty="0" smtClean="0"/>
              <a:t>מחיר חומר גלם / מינרל</a:t>
            </a:r>
          </a:p>
        </p:txBody>
      </p:sp>
      <p:cxnSp>
        <p:nvCxnSpPr>
          <p:cNvPr id="18" name="Straight Connector 17"/>
          <p:cNvCxnSpPr/>
          <p:nvPr/>
        </p:nvCxnSpPr>
        <p:spPr>
          <a:xfrm flipH="1">
            <a:off x="3697780" y="4985266"/>
            <a:ext cx="647697" cy="0"/>
          </a:xfrm>
          <a:prstGeom prst="line">
            <a:avLst/>
          </a:prstGeom>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4343400" y="4419600"/>
            <a:ext cx="1580707" cy="533400"/>
          </a:xfrm>
          <a:prstGeom prst="rect">
            <a:avLst/>
          </a:prstGeom>
          <a:noFill/>
          <a:ln w="12700">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Arrow Connector 26"/>
          <p:cNvCxnSpPr/>
          <p:nvPr/>
        </p:nvCxnSpPr>
        <p:spPr>
          <a:xfrm>
            <a:off x="6477000" y="2133600"/>
            <a:ext cx="0" cy="3288268"/>
          </a:xfrm>
          <a:prstGeom prst="straightConnector1">
            <a:avLst/>
          </a:prstGeom>
          <a:ln w="38100">
            <a:solidFill>
              <a:srgbClr val="CC33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1" name="TextBox 30"/>
          <p:cNvSpPr txBox="1"/>
          <p:nvPr/>
        </p:nvSpPr>
        <p:spPr>
          <a:xfrm>
            <a:off x="6553200" y="2010646"/>
            <a:ext cx="1828800" cy="5724644"/>
          </a:xfrm>
          <a:prstGeom prst="rect">
            <a:avLst/>
          </a:prstGeom>
          <a:noFill/>
        </p:spPr>
        <p:txBody>
          <a:bodyPr wrap="square" rtlCol="0">
            <a:spAutoFit/>
          </a:bodyPr>
          <a:lstStyle/>
          <a:p>
            <a:pPr marL="285750" indent="-285750">
              <a:spcAft>
                <a:spcPts val="1200"/>
              </a:spcAft>
              <a:buFont typeface="Wingdings" panose="05000000000000000000" pitchFamily="2" charset="2"/>
              <a:buChar char="§"/>
            </a:pPr>
            <a:r>
              <a:rPr lang="he-IL" b="1" dirty="0" smtClean="0"/>
              <a:t>סך התועלת המשקית:</a:t>
            </a:r>
          </a:p>
          <a:p>
            <a:pPr marL="285750" indent="-285750">
              <a:spcAft>
                <a:spcPts val="1200"/>
              </a:spcAft>
              <a:buFont typeface="Wingdings" panose="05000000000000000000" pitchFamily="2" charset="2"/>
              <a:buChar char="§"/>
            </a:pPr>
            <a:r>
              <a:rPr lang="he-IL" b="1" dirty="0" smtClean="0">
                <a:ln>
                  <a:solidFill>
                    <a:srgbClr val="FF0000"/>
                  </a:solidFill>
                </a:ln>
              </a:rPr>
              <a:t>0</a:t>
            </a:r>
          </a:p>
          <a:p>
            <a:pPr marL="285750" indent="-285750">
              <a:spcAft>
                <a:spcPts val="1200"/>
              </a:spcAft>
              <a:buFont typeface="Wingdings" panose="05000000000000000000" pitchFamily="2" charset="2"/>
              <a:buChar char="§"/>
            </a:pPr>
            <a:r>
              <a:rPr lang="he-IL" b="1" dirty="0" smtClean="0">
                <a:solidFill>
                  <a:srgbClr val="FF0000"/>
                </a:solidFill>
              </a:rPr>
              <a:t>אובדן</a:t>
            </a:r>
            <a:r>
              <a:rPr lang="he-IL" b="1" dirty="0" smtClean="0">
                <a:solidFill>
                  <a:srgbClr val="00B050"/>
                </a:solidFill>
              </a:rPr>
              <a:t> </a:t>
            </a:r>
            <a:r>
              <a:rPr lang="he-IL" b="1" dirty="0" smtClean="0">
                <a:solidFill>
                  <a:srgbClr val="FF0000"/>
                </a:solidFill>
              </a:rPr>
              <a:t>של: 1.מרכיב  </a:t>
            </a:r>
            <a:r>
              <a:rPr lang="he-IL" b="1" dirty="0" err="1" smtClean="0">
                <a:solidFill>
                  <a:srgbClr val="FF0000"/>
                </a:solidFill>
              </a:rPr>
              <a:t>כח</a:t>
            </a:r>
            <a:r>
              <a:rPr lang="he-IL" b="1" dirty="0" smtClean="0">
                <a:solidFill>
                  <a:srgbClr val="FF0000"/>
                </a:solidFill>
              </a:rPr>
              <a:t> עבודה ישיר, ועקיף. 2. עלויות אחזקה, ניהול המפעל, בטיחות, 3.עלויות לוגיסטיות </a:t>
            </a:r>
            <a:r>
              <a:rPr lang="he-IL" b="1" dirty="0" err="1" smtClean="0">
                <a:solidFill>
                  <a:srgbClr val="FF0000"/>
                </a:solidFill>
              </a:rPr>
              <a:t>וכו</a:t>
            </a:r>
            <a:r>
              <a:rPr lang="he-IL" b="1" dirty="0" smtClean="0">
                <a:solidFill>
                  <a:srgbClr val="FF0000"/>
                </a:solidFill>
              </a:rPr>
              <a:t>'. </a:t>
            </a:r>
          </a:p>
          <a:p>
            <a:pPr marL="285750" indent="-285750">
              <a:spcAft>
                <a:spcPts val="1200"/>
              </a:spcAft>
              <a:buFont typeface="Wingdings" panose="05000000000000000000" pitchFamily="2" charset="2"/>
              <a:buChar char="§"/>
            </a:pPr>
            <a:r>
              <a:rPr lang="he-IL" b="1" dirty="0" smtClean="0">
                <a:solidFill>
                  <a:srgbClr val="FF0000"/>
                </a:solidFill>
              </a:rPr>
              <a:t>תהליך הייצור של חומר</a:t>
            </a:r>
            <a:endParaRPr lang="he-IL" b="1" dirty="0" smtClean="0"/>
          </a:p>
          <a:p>
            <a:pPr marL="285750" indent="-285750">
              <a:spcAft>
                <a:spcPts val="1200"/>
              </a:spcAft>
              <a:buFont typeface="Wingdings" panose="05000000000000000000" pitchFamily="2" charset="2"/>
              <a:buChar char="§"/>
            </a:pPr>
            <a:endParaRPr lang="he-IL" b="1" dirty="0" smtClean="0"/>
          </a:p>
          <a:p>
            <a:pPr marL="285750" indent="-285750">
              <a:spcAft>
                <a:spcPts val="1200"/>
              </a:spcAft>
              <a:buFont typeface="Wingdings" panose="05000000000000000000" pitchFamily="2" charset="2"/>
              <a:buChar char="§"/>
            </a:pPr>
            <a:endParaRPr lang="he-IL" b="1" dirty="0" smtClean="0"/>
          </a:p>
          <a:p>
            <a:pPr marL="285750" indent="-285750">
              <a:spcAft>
                <a:spcPts val="1200"/>
              </a:spcAft>
              <a:buFont typeface="Wingdings" panose="05000000000000000000" pitchFamily="2" charset="2"/>
              <a:buChar char="§"/>
            </a:pPr>
            <a:endParaRPr lang="en-US" b="1" dirty="0"/>
          </a:p>
        </p:txBody>
      </p:sp>
      <p:sp>
        <p:nvSpPr>
          <p:cNvPr id="6" name="Rectangle 5"/>
          <p:cNvSpPr/>
          <p:nvPr/>
        </p:nvSpPr>
        <p:spPr>
          <a:xfrm>
            <a:off x="4343400" y="2057400"/>
            <a:ext cx="1600200" cy="2329934"/>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228600" y="4800600"/>
            <a:ext cx="914400" cy="381000"/>
          </a:xfrm>
          <a:prstGeom prst="rect">
            <a:avLst/>
          </a:prstGeom>
          <a:noFill/>
        </p:spPr>
        <p:txBody>
          <a:bodyPr wrap="square" rtlCol="0">
            <a:spAutoFit/>
          </a:bodyPr>
          <a:lstStyle/>
          <a:p>
            <a:r>
              <a:rPr lang="he-IL" i="1" dirty="0" smtClean="0"/>
              <a:t>עלות </a:t>
            </a:r>
            <a:r>
              <a:rPr lang="en-US" i="1" dirty="0" smtClean="0"/>
              <a:t>X</a:t>
            </a:r>
            <a:endParaRPr lang="en-US" i="1" dirty="0"/>
          </a:p>
        </p:txBody>
      </p:sp>
      <p:sp>
        <p:nvSpPr>
          <p:cNvPr id="26" name="TextBox 25"/>
          <p:cNvSpPr txBox="1"/>
          <p:nvPr/>
        </p:nvSpPr>
        <p:spPr>
          <a:xfrm>
            <a:off x="76200" y="2971800"/>
            <a:ext cx="1066800" cy="369332"/>
          </a:xfrm>
          <a:prstGeom prst="rect">
            <a:avLst/>
          </a:prstGeom>
          <a:noFill/>
        </p:spPr>
        <p:txBody>
          <a:bodyPr wrap="square" rtlCol="0">
            <a:spAutoFit/>
          </a:bodyPr>
          <a:lstStyle/>
          <a:p>
            <a:r>
              <a:rPr lang="he-IL" i="1" dirty="0" smtClean="0"/>
              <a:t>עלות </a:t>
            </a:r>
            <a:r>
              <a:rPr lang="en-US" i="1" dirty="0" smtClean="0"/>
              <a:t>X</a:t>
            </a:r>
            <a:r>
              <a:rPr lang="he-IL" i="1" dirty="0" smtClean="0"/>
              <a:t>4</a:t>
            </a:r>
            <a:endParaRPr lang="en-US" i="1" dirty="0"/>
          </a:p>
        </p:txBody>
      </p:sp>
      <p:sp>
        <p:nvSpPr>
          <p:cNvPr id="11" name="Left Brace 10"/>
          <p:cNvSpPr/>
          <p:nvPr/>
        </p:nvSpPr>
        <p:spPr>
          <a:xfrm>
            <a:off x="1143000" y="2057400"/>
            <a:ext cx="228600" cy="22098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Rectangle 6"/>
          <p:cNvSpPr/>
          <p:nvPr/>
        </p:nvSpPr>
        <p:spPr>
          <a:xfrm>
            <a:off x="4343400" y="3352800"/>
            <a:ext cx="1608513" cy="160218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sz="1600" dirty="0" smtClean="0"/>
              <a:t>ההכבדה </a:t>
            </a:r>
            <a:r>
              <a:rPr lang="he-IL" sz="1600" dirty="0" err="1" smtClean="0"/>
              <a:t>הרגולטורית</a:t>
            </a:r>
            <a:endParaRPr lang="he-IL" sz="1600" dirty="0" smtClean="0"/>
          </a:p>
          <a:p>
            <a:pPr algn="ctr"/>
            <a:r>
              <a:rPr lang="he-IL" sz="1600" dirty="0" smtClean="0"/>
              <a:t>מאפסת את הרווחיות ובמוצרים מסוימים עלולה להביא אף להפסד </a:t>
            </a:r>
            <a:endParaRPr lang="he-IL" sz="1600" dirty="0"/>
          </a:p>
        </p:txBody>
      </p:sp>
      <p:cxnSp>
        <p:nvCxnSpPr>
          <p:cNvPr id="30" name="מחבר ישר 29"/>
          <p:cNvCxnSpPr/>
          <p:nvPr/>
        </p:nvCxnSpPr>
        <p:spPr>
          <a:xfrm flipH="1" flipV="1">
            <a:off x="6172200" y="3657600"/>
            <a:ext cx="609600" cy="45720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33" name="מחבר ישר 32"/>
          <p:cNvCxnSpPr/>
          <p:nvPr/>
        </p:nvCxnSpPr>
        <p:spPr>
          <a:xfrm flipH="1">
            <a:off x="6172200" y="3733800"/>
            <a:ext cx="609600" cy="38100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796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ICL ppt templet  master final 29 5 14">
  <a:themeElements>
    <a:clrScheme name="ICL-1">
      <a:dk1>
        <a:srgbClr val="111847"/>
      </a:dk1>
      <a:lt1>
        <a:sysClr val="window" lastClr="FFFFFF"/>
      </a:lt1>
      <a:dk2>
        <a:srgbClr val="262626"/>
      </a:dk2>
      <a:lt2>
        <a:srgbClr val="EEECE1"/>
      </a:lt2>
      <a:accent1>
        <a:srgbClr val="111847"/>
      </a:accent1>
      <a:accent2>
        <a:srgbClr val="FFFFFF"/>
      </a:accent2>
      <a:accent3>
        <a:srgbClr val="262626"/>
      </a:accent3>
      <a:accent4>
        <a:srgbClr val="000000"/>
      </a:accent4>
      <a:accent5>
        <a:srgbClr val="111847"/>
      </a:accent5>
      <a:accent6>
        <a:srgbClr val="262626"/>
      </a:accent6>
      <a:hlink>
        <a:srgbClr val="000000"/>
      </a:hlink>
      <a:folHlink>
        <a:srgbClr val="111847"/>
      </a:folHlink>
    </a:clrScheme>
    <a:fontScheme name="Custom 2">
      <a:majorFont>
        <a:latin typeface="Calibri"/>
        <a:ea typeface=""/>
        <a:cs typeface="Times New Roman"/>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ICL ppt templet  master final 29 5 14">
  <a:themeElements>
    <a:clrScheme name="ICL-1">
      <a:dk1>
        <a:srgbClr val="111847"/>
      </a:dk1>
      <a:lt1>
        <a:sysClr val="window" lastClr="FFFFFF"/>
      </a:lt1>
      <a:dk2>
        <a:srgbClr val="262626"/>
      </a:dk2>
      <a:lt2>
        <a:srgbClr val="EEECE1"/>
      </a:lt2>
      <a:accent1>
        <a:srgbClr val="111847"/>
      </a:accent1>
      <a:accent2>
        <a:srgbClr val="FFFFFF"/>
      </a:accent2>
      <a:accent3>
        <a:srgbClr val="262626"/>
      </a:accent3>
      <a:accent4>
        <a:srgbClr val="000000"/>
      </a:accent4>
      <a:accent5>
        <a:srgbClr val="111847"/>
      </a:accent5>
      <a:accent6>
        <a:srgbClr val="262626"/>
      </a:accent6>
      <a:hlink>
        <a:srgbClr val="000000"/>
      </a:hlink>
      <a:folHlink>
        <a:srgbClr val="111847"/>
      </a:folHlink>
    </a:clrScheme>
    <a:fontScheme name="Custom 2">
      <a:majorFont>
        <a:latin typeface="Calibri"/>
        <a:ea typeface=""/>
        <a:cs typeface="Times New Roman"/>
      </a:majorFont>
      <a:minorFont>
        <a:latin typeface="Calibri"/>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item1.xml><?xml version="1.0" encoding="utf-8"?>
<ct:contentTypeSchema xmlns:ct="http://schemas.microsoft.com/office/2006/metadata/contentType" xmlns:ma="http://schemas.microsoft.com/office/2006/metadata/properties/metaAttributes" ct:_="" ma:_="" ma:contentTypeName="מסמך" ma:contentTypeID="0x0101004260420A7A0B464D9552D6CB01B21E3C" ma:contentTypeVersion="1" ma:contentTypeDescription="צור מסמך חדש." ma:contentTypeScope="" ma:versionID="6ffc00a7b85b8654bf9338b1136db10f">
  <xsd:schema xmlns:xsd="http://www.w3.org/2001/XMLSchema" xmlns:xs="http://www.w3.org/2001/XMLSchema" xmlns:p="http://schemas.microsoft.com/office/2006/metadata/properties" xmlns:ns2="a46656d4-8850-49b3-aebd-68bd05f7f43d" xmlns:ns3="6fd950ac-6207-4862-94f5-a13017aa55ce" targetNamespace="http://schemas.microsoft.com/office/2006/metadata/properties" ma:root="true" ma:fieldsID="83db41d11226fea78c6460bac10354fa" ns2:_="" ns3:_="">
    <xsd:import namespace="a46656d4-8850-49b3-aebd-68bd05f7f43d"/>
    <xsd:import namespace="6fd950ac-6207-4862-94f5-a13017aa55ce"/>
    <xsd:element name="properties">
      <xsd:complexType>
        <xsd:sequence>
          <xsd:element name="documentManagement">
            <xsd:complexType>
              <xsd:all>
                <xsd:element ref="ns2:ia53b9f18d984e01914f4b79710425b7" minOccurs="0"/>
                <xsd:element ref="ns2:TaxCatchAll" minOccurs="0"/>
                <xsd:element ref="ns2:TaxCatchAllLabel" minOccurs="0"/>
                <xsd:element ref="ns2:e4b5484c9c824b148c38bfcb2bd74c0d" minOccurs="0"/>
                <xsd:element ref="ns2:kb4cc1381c4248d7a2dfa3f1be0c86c0" minOccurs="0"/>
                <xsd:element ref="ns2:o80fb9e8b9d445b0bb174fdcd68ee89c" minOccurs="0"/>
                <xsd:element ref="ns2:l34dc5595392493c8311535275827f74" minOccurs="0"/>
                <xsd:element ref="ns2:j92457fac7d145f98e698f5712f6a6a4" minOccurs="0"/>
                <xsd:element ref="ns2:o68cd33f8d3a45abb273b6e406faee3d" minOccurs="0"/>
                <xsd:element ref="ns2:b76e59bb9f5947a781773f53cc6e9460" minOccurs="0"/>
                <xsd:element ref="ns2:e09eddfac2354f9ab04a226e27f86f1f" minOccurs="0"/>
                <xsd:element ref="ns2:aa1c885e8039426686f6c49672b09953" minOccurs="0"/>
                <xsd:element ref="ns2:n612d9597dc7466f957352ce79be86f3" minOccurs="0"/>
                <xsd:element ref="ns3:_x05e9__x05d9__x05d5__x05da__x0020__x05e7__x05d5__x05d1__x05e5__x0020__x05dc__x05e7__x05d1__x05d5__x05e6__x05d4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6656d4-8850-49b3-aebd-68bd05f7f43d" elementFormDefault="qualified">
    <xsd:import namespace="http://schemas.microsoft.com/office/2006/documentManagement/types"/>
    <xsd:import namespace="http://schemas.microsoft.com/office/infopath/2007/PartnerControls"/>
    <xsd:element name="ia53b9f18d984e01914f4b79710425b7" ma:index="8" nillable="true" ma:taxonomy="true" ma:internalName="ia53b9f18d984e01914f4b79710425b7" ma:taxonomyFieldName="MMDAudience" ma:displayName="MMDAudience" ma:default="" ma:fieldId="{2a53b9f1-8d98-4e01-914f-4b79710425b7}" ma:taxonomyMulti="true" ma:sspId="d827811f-dea7-4a29-b54a-c9228db73c39" ma:termSetId="81e45943-23c2-4109-8875-059bec4079da" ma:anchorId="34070f2b-4092-41f2-8b6e-c220ee347e21" ma:open="false" ma:isKeyword="false">
      <xsd:complexType>
        <xsd:sequence>
          <xsd:element ref="pc:Terms" minOccurs="0" maxOccurs="1"/>
        </xsd:sequence>
      </xsd:complexType>
    </xsd:element>
    <xsd:element name="TaxCatchAll" ma:index="9" nillable="true" ma:displayName="עמודת 'תפוס הכל' של טקסונומיה" ma:hidden="true" ma:list="{e12108e9-b676-4047-af95-0a4967b3603a}" ma:internalName="TaxCatchAll" ma:showField="CatchAllData" ma:web="a46656d4-8850-49b3-aebd-68bd05f7f43d">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עמודת 'תפוס הכל' של טקסונומיה1" ma:hidden="true" ma:list="{e12108e9-b676-4047-af95-0a4967b3603a}" ma:internalName="TaxCatchAllLabel" ma:readOnly="true" ma:showField="CatchAllDataLabel" ma:web="a46656d4-8850-49b3-aebd-68bd05f7f43d">
      <xsd:complexType>
        <xsd:complexContent>
          <xsd:extension base="dms:MultiChoiceLookup">
            <xsd:sequence>
              <xsd:element name="Value" type="dms:Lookup" maxOccurs="unbounded" minOccurs="0" nillable="true"/>
            </xsd:sequence>
          </xsd:extension>
        </xsd:complexContent>
      </xsd:complexType>
    </xsd:element>
    <xsd:element name="e4b5484c9c824b148c38bfcb2bd74c0d" ma:index="12" nillable="true" ma:taxonomy="true" ma:internalName="e4b5484c9c824b148c38bfcb2bd74c0d" ma:taxonomyFieldName="MMDJobDescription" ma:displayName="MMDJobDescription" ma:default="" ma:fieldId="{e4b5484c-9c82-4b14-8c38-bfcb2bd74c0d}" ma:sspId="d827811f-dea7-4a29-b54a-c9228db73c39" ma:termSetId="81e45943-23c2-4109-8875-059bec4079da" ma:anchorId="1a909479-0b01-4d8f-8fb7-cbbc1687e8f1" ma:open="false" ma:isKeyword="false">
      <xsd:complexType>
        <xsd:sequence>
          <xsd:element ref="pc:Terms" minOccurs="0" maxOccurs="1"/>
        </xsd:sequence>
      </xsd:complexType>
    </xsd:element>
    <xsd:element name="kb4cc1381c4248d7a2dfa3f1be0c86c0" ma:index="14" nillable="true" ma:taxonomy="true" ma:internalName="kb4cc1381c4248d7a2dfa3f1be0c86c0" ma:taxonomyFieldName="MMDKeywords" ma:displayName="MMDKeywords" ma:default="" ma:fieldId="{4b4cc138-1c42-48d7-a2df-a3f1be0c86c0}" ma:taxonomyMulti="true" ma:sspId="d827811f-dea7-4a29-b54a-c9228db73c39" ma:termSetId="81e45943-23c2-4109-8875-059bec4079da" ma:anchorId="15d331fa-6baa-448e-8759-7c342d8402ea" ma:open="false" ma:isKeyword="false">
      <xsd:complexType>
        <xsd:sequence>
          <xsd:element ref="pc:Terms" minOccurs="0" maxOccurs="1"/>
        </xsd:sequence>
      </xsd:complexType>
    </xsd:element>
    <xsd:element name="o80fb9e8b9d445b0bb174fdcd68ee89c" ma:index="16" nillable="true" ma:taxonomy="true" ma:internalName="o80fb9e8b9d445b0bb174fdcd68ee89c" ma:taxonomyFieldName="MMDLiveEvent" ma:displayName="MMDLiveEvent" ma:default="" ma:fieldId="{880fb9e8-b9d4-45b0-bb17-4fdcd68ee89c}" ma:sspId="d827811f-dea7-4a29-b54a-c9228db73c39" ma:termSetId="81e45943-23c2-4109-8875-059bec4079da" ma:anchorId="5e8b8ad0-eeb0-4bda-9bef-7517a1f3340f" ma:open="false" ma:isKeyword="false">
      <xsd:complexType>
        <xsd:sequence>
          <xsd:element ref="pc:Terms" minOccurs="0" maxOccurs="1"/>
        </xsd:sequence>
      </xsd:complexType>
    </xsd:element>
    <xsd:element name="l34dc5595392493c8311535275827f74" ma:index="18" nillable="true" ma:taxonomy="true" ma:internalName="l34dc5595392493c8311535275827f74" ma:taxonomyFieldName="MMDResponsibleOffice" ma:displayName="MMDResponsibleOffice" ma:default="" ma:fieldId="{534dc559-5392-493c-8311-535275827f74}" ma:sspId="d827811f-dea7-4a29-b54a-c9228db73c39" ma:termSetId="81e45943-23c2-4109-8875-059bec4079da" ma:anchorId="23eeccfc-9988-4d51-b789-d1a77ea8348c" ma:open="false" ma:isKeyword="false">
      <xsd:complexType>
        <xsd:sequence>
          <xsd:element ref="pc:Terms" minOccurs="0" maxOccurs="1"/>
        </xsd:sequence>
      </xsd:complexType>
    </xsd:element>
    <xsd:element name="j92457fac7d145f98e698f5712f6a6a4" ma:index="20" nillable="true" ma:taxonomy="true" ma:internalName="j92457fac7d145f98e698f5712f6a6a4" ma:taxonomyFieldName="MMDResponsibleUnit" ma:displayName="MMDResponsibleUnit" ma:default="" ma:fieldId="{392457fa-c7d1-45f9-8e69-8f5712f6a6a4}" ma:sspId="d827811f-dea7-4a29-b54a-c9228db73c39" ma:termSetId="81e45943-23c2-4109-8875-059bec4079da" ma:anchorId="3bdf475d-e38d-4b34-8299-73c2066d8322" ma:open="false" ma:isKeyword="false">
      <xsd:complexType>
        <xsd:sequence>
          <xsd:element ref="pc:Terms" minOccurs="0" maxOccurs="1"/>
        </xsd:sequence>
      </xsd:complexType>
    </xsd:element>
    <xsd:element name="o68cd33f8d3a45abb273b6e406faee3d" ma:index="22" nillable="true" ma:taxonomy="true" ma:internalName="o68cd33f8d3a45abb273b6e406faee3d" ma:taxonomyFieldName="MMDServiceLang" ma:displayName="MMDServiceLang" ma:default="" ma:fieldId="{868cd33f-8d3a-45ab-b273-b6e406faee3d}" ma:sspId="d827811f-dea7-4a29-b54a-c9228db73c39" ma:termSetId="81e45943-23c2-4109-8875-059bec4079da" ma:anchorId="f399919e-8697-409a-aaea-d4e5d2844d8b" ma:open="false" ma:isKeyword="false">
      <xsd:complexType>
        <xsd:sequence>
          <xsd:element ref="pc:Terms" minOccurs="0" maxOccurs="1"/>
        </xsd:sequence>
      </xsd:complexType>
    </xsd:element>
    <xsd:element name="b76e59bb9f5947a781773f53cc6e9460" ma:index="24" nillable="true" ma:taxonomy="true" ma:internalName="b76e59bb9f5947a781773f53cc6e9460" ma:taxonomyFieldName="MMDStatus" ma:displayName="MMDStatus" ma:default="" ma:fieldId="{b76e59bb-9f59-47a7-8177-3f53cc6e9460}" ma:sspId="d827811f-dea7-4a29-b54a-c9228db73c39" ma:termSetId="81e45943-23c2-4109-8875-059bec4079da" ma:anchorId="16fb90fa-07e3-45cb-b262-12779a7ad9f7" ma:open="false" ma:isKeyword="false">
      <xsd:complexType>
        <xsd:sequence>
          <xsd:element ref="pc:Terms" minOccurs="0" maxOccurs="1"/>
        </xsd:sequence>
      </xsd:complexType>
    </xsd:element>
    <xsd:element name="e09eddfac2354f9ab04a226e27f86f1f" ma:index="26" nillable="true" ma:taxonomy="true" ma:internalName="e09eddfac2354f9ab04a226e27f86f1f" ma:taxonomyFieldName="MMDSubjects" ma:displayName="MMD נושאים" ma:default="" ma:fieldId="{e09eddfa-c235-4f9a-b04a-226e27f86f1f}" ma:taxonomyMulti="true" ma:sspId="d827811f-dea7-4a29-b54a-c9228db73c39" ma:termSetId="81e45943-23c2-4109-8875-059bec4079da" ma:anchorId="fe51dda7-6a1b-4b64-af2c-7200e1ef7e7a" ma:open="true" ma:isKeyword="false">
      <xsd:complexType>
        <xsd:sequence>
          <xsd:element ref="pc:Terms" minOccurs="0" maxOccurs="1"/>
        </xsd:sequence>
      </xsd:complexType>
    </xsd:element>
    <xsd:element name="aa1c885e8039426686f6c49672b09953" ma:index="28" nillable="true" ma:taxonomy="true" ma:internalName="aa1c885e8039426686f6c49672b09953" ma:taxonomyFieldName="MMDTypes" ma:displayName="MMDTypes" ma:default="" ma:fieldId="{aa1c885e-8039-4266-86f6-c49672b09953}" ma:sspId="d827811f-dea7-4a29-b54a-c9228db73c39" ma:termSetId="81e45943-23c2-4109-8875-059bec4079da" ma:anchorId="226f2308-be0c-4e06-b36e-423ee4befb74" ma:open="false" ma:isKeyword="false">
      <xsd:complexType>
        <xsd:sequence>
          <xsd:element ref="pc:Terms" minOccurs="0" maxOccurs="1"/>
        </xsd:sequence>
      </xsd:complexType>
    </xsd:element>
    <xsd:element name="n612d9597dc7466f957352ce79be86f3" ma:index="30" nillable="true" ma:taxonomy="true" ma:internalName="n612d9597dc7466f957352ce79be86f3" ma:taxonomyFieldName="MMDUnitsName" ma:displayName="MMDUnitsName" ma:default="" ma:fieldId="{7612d959-7dc7-466f-9573-52ce79be86f3}" ma:sspId="d827811f-dea7-4a29-b54a-c9228db73c39" ma:termSetId="81e45943-23c2-4109-8875-059bec4079da" ma:anchorId="625c2686-859d-4ced-94f0-7dded8208e47"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fd950ac-6207-4862-94f5-a13017aa55ce" elementFormDefault="qualified">
    <xsd:import namespace="http://schemas.microsoft.com/office/2006/documentManagement/types"/>
    <xsd:import namespace="http://schemas.microsoft.com/office/infopath/2007/PartnerControls"/>
    <xsd:element name="_x05e9__x05d9__x05d5__x05da__x0020__x05e7__x05d5__x05d1__x05e5__x0020__x05dc__x05e7__x05d1__x05d5__x05e6__x05d4_" ma:index="32" nillable="true" ma:displayName="שיוך קובץ לקבוצה" ma:default="עמדות הציבור לטיוטת הדוח" ma:format="Dropdown" ma:internalName="_x05e9__x05d9__x05d5__x05da__x0020__x05e7__x05d5__x05d1__x05e5__x0020__x05dc__x05e7__x05d1__x05d5__x05e6__x05d4_">
      <xsd:simpleType>
        <xsd:restriction base="dms:Choice">
          <xsd:enumeration value="עמדות הציבור לטיוטת הדוח"/>
          <xsd:enumeration value="טיוטת דוח ועדת ששינסקי 2 להערות הציבור"/>
          <xsd:enumeration value="חוות דעת נוספות אשר שימשו את הוועדה במהלך עבודתה"/>
          <xsd:enumeration value="הצגת עמדות הציבור בפני הוועדה"/>
          <xsd:enumeration value="ישיבה מספר 1"/>
          <xsd:enumeration value="ישיבה מספר 2"/>
          <xsd:enumeration value="ישיבה מספר 3"/>
          <xsd:enumeration value="ישיבה מספר 4"/>
          <xsd:enumeration value="ישיבה מספר 5"/>
          <xsd:enumeration value="ישיבה מספר 6"/>
          <xsd:enumeration value="ישיבה מספר 7"/>
          <xsd:enumeration value="ישיבה מספר 8"/>
          <xsd:enumeration value="ישיבה מספר 9"/>
          <xsd:enumeration value="ישיבה מספר 10"/>
          <xsd:enumeration value="ישיבה מספר 11"/>
          <xsd:enumeration value="ישיבה מספר 12"/>
          <xsd:enumeration value="ישיבה מספר 13"/>
          <xsd:enumeration value="ישיבה מספר 14"/>
          <xsd:enumeration value="ישיבה מספר 15"/>
          <xsd:enumeration value="ישיבה מספר 16"/>
          <xsd:enumeration value="ישיבה מספר 17"/>
          <xsd:enumeration value="ישיבה מספר 18"/>
          <xsd:enumeration value="ישיבה מספר 19"/>
          <xsd:enumeration value="עמדות הציבור"/>
          <xsd:enumeration value="חוות דעת משפטיות חיצוניות"/>
          <xsd:enumeration value="מסמכים נוספים"/>
          <xsd:enumeration value="שימועי הוועדה"/>
          <xsd:enumeration value="מסקנות הוועדה"/>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5c16c104-de90-4720-888c-e8fb2d846302" ContentTypeId="0x0101" PreviousValue="true"/>
</file>

<file path=customXml/item4.xml><?xml version="1.0" encoding="utf-8"?>
<?mso-contentType ?>
<p:Policy xmlns:p="office.server.policy" id="" local="true">
  <p:Name>רגולציה</p:Name>
  <p:Description/>
  <p:Statement/>
  <p:PolicyItems>
    <p:PolicyItem featureId="Microsoft.Office.RecordsManagement.PolicyFeatures.PolicyLabel" staticId="0x0101006749557C9C5A1A43BB120618CC22F58B0100857ABCA0AA22CA41974F13A7ACA1969C|801092262" UniqueId="9dc3c654-36a5-4d63-8d8b-d4435f37e179">
      <p:Name>Labels</p:Name>
      <p:Description>Generates labels that can be inserted in Microsoft Office documents to ensure that document properties or other important information are included when documents are printed. Labels can also be used to search for documents.</p:Description>
      <p:CustomData>
        <label>
          <segment type="metadata">_UIVersionString</segment>
        </label>
      </p:CustomData>
    </p:PolicyItem>
  </p:PolicyItems>
</p:Policy>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7.xml><?xml version="1.0" encoding="utf-8"?>
<p:properties xmlns:p="http://schemas.microsoft.com/office/2006/metadata/properties" xmlns:xsi="http://www.w3.org/2001/XMLSchema-instance" xmlns:pc="http://schemas.microsoft.com/office/infopath/2007/PartnerControls">
  <documentManagement>
    <j92457fac7d145f98e698f5712f6a6a4 xmlns="a46656d4-8850-49b3-aebd-68bd05f7f43d">
      <Terms xmlns="http://schemas.microsoft.com/office/infopath/2007/PartnerControls"/>
    </j92457fac7d145f98e698f5712f6a6a4>
    <TaxCatchAll xmlns="a46656d4-8850-49b3-aebd-68bd05f7f43d"/>
    <e4b5484c9c824b148c38bfcb2bd74c0d xmlns="a46656d4-8850-49b3-aebd-68bd05f7f43d">
      <Terms xmlns="http://schemas.microsoft.com/office/infopath/2007/PartnerControls"/>
    </e4b5484c9c824b148c38bfcb2bd74c0d>
    <o68cd33f8d3a45abb273b6e406faee3d xmlns="a46656d4-8850-49b3-aebd-68bd05f7f43d">
      <Terms xmlns="http://schemas.microsoft.com/office/infopath/2007/PartnerControls"/>
    </o68cd33f8d3a45abb273b6e406faee3d>
    <kb4cc1381c4248d7a2dfa3f1be0c86c0 xmlns="a46656d4-8850-49b3-aebd-68bd05f7f43d">
      <Terms xmlns="http://schemas.microsoft.com/office/infopath/2007/PartnerControls"/>
    </kb4cc1381c4248d7a2dfa3f1be0c86c0>
    <o80fb9e8b9d445b0bb174fdcd68ee89c xmlns="a46656d4-8850-49b3-aebd-68bd05f7f43d">
      <Terms xmlns="http://schemas.microsoft.com/office/infopath/2007/PartnerControls"/>
    </o80fb9e8b9d445b0bb174fdcd68ee89c>
    <n612d9597dc7466f957352ce79be86f3 xmlns="a46656d4-8850-49b3-aebd-68bd05f7f43d">
      <Terms xmlns="http://schemas.microsoft.com/office/infopath/2007/PartnerControls"/>
    </n612d9597dc7466f957352ce79be86f3>
    <aa1c885e8039426686f6c49672b09953 xmlns="a46656d4-8850-49b3-aebd-68bd05f7f43d">
      <Terms xmlns="http://schemas.microsoft.com/office/infopath/2007/PartnerControls"/>
    </aa1c885e8039426686f6c49672b09953>
    <e09eddfac2354f9ab04a226e27f86f1f xmlns="a46656d4-8850-49b3-aebd-68bd05f7f43d">
      <Terms xmlns="http://schemas.microsoft.com/office/infopath/2007/PartnerControls"/>
    </e09eddfac2354f9ab04a226e27f86f1f>
    <l34dc5595392493c8311535275827f74 xmlns="a46656d4-8850-49b3-aebd-68bd05f7f43d">
      <Terms xmlns="http://schemas.microsoft.com/office/infopath/2007/PartnerControls"/>
    </l34dc5595392493c8311535275827f74>
    <ia53b9f18d984e01914f4b79710425b7 xmlns="a46656d4-8850-49b3-aebd-68bd05f7f43d">
      <Terms xmlns="http://schemas.microsoft.com/office/infopath/2007/PartnerControls"/>
    </ia53b9f18d984e01914f4b79710425b7>
    <_x05e9__x05d9__x05d5__x05da__x0020__x05e7__x05d5__x05d1__x05e5__x0020__x05dc__x05e7__x05d1__x05d5__x05e6__x05d4_ xmlns="6fd950ac-6207-4862-94f5-a13017aa55ce">שימועי הוועדה</_x05e9__x05d9__x05d5__x05da__x0020__x05e7__x05d5__x05d1__x05e5__x0020__x05dc__x05e7__x05d1__x05d5__x05e6__x05d4_>
    <b76e59bb9f5947a781773f53cc6e9460 xmlns="a46656d4-8850-49b3-aebd-68bd05f7f43d">
      <Terms xmlns="http://schemas.microsoft.com/office/infopath/2007/PartnerControls"/>
    </b76e59bb9f5947a781773f53cc6e9460>
  </documentManagement>
</p:properties>
</file>

<file path=customXml/itemProps1.xml><?xml version="1.0" encoding="utf-8"?>
<ds:datastoreItem xmlns:ds="http://schemas.openxmlformats.org/officeDocument/2006/customXml" ds:itemID="{3B95B1F9-1135-4E84-9A5A-46DCD2B3B29D}"/>
</file>

<file path=customXml/itemProps2.xml><?xml version="1.0" encoding="utf-8"?>
<ds:datastoreItem xmlns:ds="http://schemas.openxmlformats.org/officeDocument/2006/customXml" ds:itemID="{172E3D27-CE2D-4EBA-B8B6-62B74145B50D}"/>
</file>

<file path=customXml/itemProps3.xml><?xml version="1.0" encoding="utf-8"?>
<ds:datastoreItem xmlns:ds="http://schemas.openxmlformats.org/officeDocument/2006/customXml" ds:itemID="{AF33BEA7-E90A-4671-BC52-D3015F324132}">
  <ds:schemaRefs>
    <ds:schemaRef ds:uri="Microsoft.SharePoint.Taxonomy.ContentTypeSync"/>
  </ds:schemaRefs>
</ds:datastoreItem>
</file>

<file path=customXml/itemProps4.xml><?xml version="1.0" encoding="utf-8"?>
<ds:datastoreItem xmlns:ds="http://schemas.openxmlformats.org/officeDocument/2006/customXml" ds:itemID="{5BE07470-5BB4-45D1-A066-8D6159632DB9}">
  <ds:schemaRefs>
    <ds:schemaRef ds:uri="office.server.policy"/>
  </ds:schemaRefs>
</ds:datastoreItem>
</file>

<file path=customXml/itemProps5.xml><?xml version="1.0" encoding="utf-8"?>
<ds:datastoreItem xmlns:ds="http://schemas.openxmlformats.org/officeDocument/2006/customXml" ds:itemID="{172E3D27-CE2D-4EBA-B8B6-62B74145B50D}">
  <ds:schemaRefs>
    <ds:schemaRef ds:uri="http://schemas.microsoft.com/sharepoint/v3/contenttype/forms"/>
  </ds:schemaRefs>
</ds:datastoreItem>
</file>

<file path=customXml/itemProps6.xml><?xml version="1.0" encoding="utf-8"?>
<ds:datastoreItem xmlns:ds="http://schemas.openxmlformats.org/officeDocument/2006/customXml" ds:itemID="{D1D85E53-643E-4952-B404-7D9BB26A97FA}">
  <ds:schemaRefs>
    <ds:schemaRef ds:uri="http://schemas.microsoft.com/sharepoint/events"/>
  </ds:schemaRefs>
</ds:datastoreItem>
</file>

<file path=customXml/itemProps7.xml><?xml version="1.0" encoding="utf-8"?>
<ds:datastoreItem xmlns:ds="http://schemas.openxmlformats.org/officeDocument/2006/customXml" ds:itemID="{7A0E2C57-F1C3-4059-942B-DE230916A3A3}"/>
</file>

<file path=docProps/app.xml><?xml version="1.0" encoding="utf-8"?>
<Properties xmlns="http://schemas.openxmlformats.org/officeDocument/2006/extended-properties" xmlns:vt="http://schemas.openxmlformats.org/officeDocument/2006/docPropsVTypes">
  <Template>ICL ppt templet  master final 29 5 14</Template>
  <TotalTime>6088</TotalTime>
  <Words>1420</Words>
  <Application>Microsoft Office PowerPoint</Application>
  <PresentationFormat>On-screen Show (4:3)</PresentationFormat>
  <Paragraphs>295</Paragraphs>
  <Slides>25</Slides>
  <Notes>25</Notes>
  <HiddenSlides>1</HiddenSlides>
  <MMClips>0</MMClips>
  <ScaleCrop>false</ScaleCrop>
  <HeadingPairs>
    <vt:vector size="4" baseType="variant">
      <vt:variant>
        <vt:lpstr>Theme</vt:lpstr>
      </vt:variant>
      <vt:variant>
        <vt:i4>3</vt:i4>
      </vt:variant>
      <vt:variant>
        <vt:lpstr>Slide Titles</vt:lpstr>
      </vt:variant>
      <vt:variant>
        <vt:i4>25</vt:i4>
      </vt:variant>
    </vt:vector>
  </HeadingPairs>
  <TitlesOfParts>
    <vt:vector size="28" baseType="lpstr">
      <vt:lpstr>ICL ppt templet  master final 29 5 14</vt:lpstr>
      <vt:lpstr>Office Theme</vt:lpstr>
      <vt:lpstr>1_ICL ppt templet  master final 29 5 14</vt:lpstr>
      <vt:lpstr>יו"ר כימיקלים לישראל, ניר גלעד </vt:lpstr>
      <vt:lpstr>PowerPoint Presentation</vt:lpstr>
      <vt:lpstr>PowerPoint Presentation</vt:lpstr>
      <vt:lpstr>ההשפעה המקרו כלכלית של כיל על ישראל ואזור הנגב  ערך מוסף לישראל (1/3)  </vt:lpstr>
      <vt:lpstr>ההשפעה הכלכלית של כיל על ישראל ואזור הנגב והשפעת מכפיל התעסוקה (2/3)  </vt:lpstr>
      <vt:lpstr>ההשפעה הכלכלית של כיל על ישראל ואזור הנגב   מכפילי השקעות (3/3)  </vt:lpstr>
      <vt:lpstr>המשמעות החיובית למשק של שרשרת הערך</vt:lpstr>
      <vt:lpstr>עליה בערך המוסף המשקי מתרכובת ברום</vt:lpstr>
      <vt:lpstr>המשמעות למשק מאובדן  שרשרת הערך</vt:lpstr>
      <vt:lpstr>הכבדה משמעותית על יכולת הפעילות העסקית של כיל בישראל 2011 - 2014 </vt:lpstr>
      <vt:lpstr>הכבדה משמעותית על יכולת הפעילות העסקית של כיל בישראל 2011 - 2014 </vt:lpstr>
      <vt:lpstr>הכבדה משמעותית על יכולת הפעילות העסקית של כיל בישראל 2011 - 2014 </vt:lpstr>
      <vt:lpstr>הכבדה משמעותית על יכולת הפעילות העסקית של כיל בישראל 2011 - 2014 </vt:lpstr>
      <vt:lpstr>הכבדה משמעותית על יכולת הפעילות העסקית של כיל בישראל 2011 - 2014 </vt:lpstr>
      <vt:lpstr>PowerPoint Presentation</vt:lpstr>
      <vt:lpstr>ניתוח של העלייה בנטל +עליה במרכיב אי הוודאות  שהובילה לעצירת השקעות –בישראל</vt:lpstr>
      <vt:lpstr>עלייה בנטל +עליה במרכיב אי הוודאות = הובילה וגורמת לעצירת השקעות – השפעה בנגב</vt:lpstr>
      <vt:lpstr>מסקנות הועדה מובילות  לפגיעה ישירה בהשכלה הגבוהה ובתעסוקת  אקדמאים בנגב (1/2)</vt:lpstr>
      <vt:lpstr>המלצות הוועדה גורמות לפגיעה חמורה בהשקעות ובקיום תעשיית מוצרי ההמשך. התוצאה פגיעה חמורה בתעסוקת אקדמאים בנגב</vt:lpstr>
      <vt:lpstr>הזרים אינם מחכים למסקנות הועדה הם נוטשים כבר עכשיו </vt:lpstr>
      <vt:lpstr>השפעות משקיות קשות למשק מעליית אי הודאות וההכבדה הנוספת העולה ממסקנות הועדה סיכום   </vt:lpstr>
      <vt:lpstr>סיכום</vt:lpstr>
      <vt:lpstr>יצא שכרכם בהפסד למשק (3/3)  </vt:lpstr>
      <vt:lpstr>הועדה נדרשת לחשיבה ובחינת השפעות הכלל משיקיות של מסקנותיה </vt:lpstr>
      <vt:lpstr>תודה</vt:lpstr>
    </vt:vector>
  </TitlesOfParts>
  <Company>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כיל: השפעות מקרו כלכליות, ניר גלעד, יו"ר כימיקלים לישראל</dc:title>
  <dc:creator>p_avital</dc:creator>
  <cp:lastModifiedBy>Efrat Cohen</cp:lastModifiedBy>
  <cp:revision>743</cp:revision>
  <cp:lastPrinted>2014-08-03T15:16:45Z</cp:lastPrinted>
  <dcterms:created xsi:type="dcterms:W3CDTF">2014-06-01T09:46:28Z</dcterms:created>
  <dcterms:modified xsi:type="dcterms:W3CDTF">2014-08-03T15:43:46Z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0x0101004260420A7A0B464D9552D6CB01B21E3C</vt:lpwstr>
  </property>
  <property fmtid="{D5CDD505-2E9C-101B-9397-08002B2CF9AE}" pid="3" name="_dlc_DocIdItemGuid">
    <vt:lpwstr>7f8d47fd-0236-4045-9033-7418f1f43478</vt:lpwstr>
  </property>
  <property fmtid="{D5CDD505-2E9C-101B-9397-08002B2CF9AE}" pid="4" name="MMDUnitsName">
    <vt:lpwstr/>
  </property>
  <property fmtid="{D5CDD505-2E9C-101B-9397-08002B2CF9AE}" pid="5" name="MMDResponsibleUnit">
    <vt:lpwstr/>
  </property>
  <property fmtid="{D5CDD505-2E9C-101B-9397-08002B2CF9AE}" pid="6" name="MMDServiceLang">
    <vt:lpwstr/>
  </property>
  <property fmtid="{D5CDD505-2E9C-101B-9397-08002B2CF9AE}" pid="7" name="MMDJobDescription">
    <vt:lpwstr/>
  </property>
  <property fmtid="{D5CDD505-2E9C-101B-9397-08002B2CF9AE}" pid="8" name="MMDKeywords">
    <vt:lpwstr/>
  </property>
  <property fmtid="{D5CDD505-2E9C-101B-9397-08002B2CF9AE}" pid="9" name="MMDStatus">
    <vt:lpwstr/>
  </property>
  <property fmtid="{D5CDD505-2E9C-101B-9397-08002B2CF9AE}" pid="10" name="MMDAudience">
    <vt:lpwstr/>
  </property>
  <property fmtid="{D5CDD505-2E9C-101B-9397-08002B2CF9AE}" pid="11" name="MMDLiveEvent">
    <vt:lpwstr/>
  </property>
  <property fmtid="{D5CDD505-2E9C-101B-9397-08002B2CF9AE}" pid="12" name="MMDSubjects">
    <vt:lpwstr/>
  </property>
  <property fmtid="{D5CDD505-2E9C-101B-9397-08002B2CF9AE}" pid="13" name="MMDTypes">
    <vt:lpwstr/>
  </property>
  <property fmtid="{D5CDD505-2E9C-101B-9397-08002B2CF9AE}" pid="14" name="MMDResponsibleOffice">
    <vt:lpwstr/>
  </property>
</Properties>
</file>