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6" r:id="rId8"/>
    <p:sldMasterId id="2147483671" r:id="rId9"/>
    <p:sldMasterId id="2147483660" r:id="rId10"/>
    <p:sldMasterId id="2147483667" r:id="rId11"/>
  </p:sldMasterIdLst>
  <p:notesMasterIdLst>
    <p:notesMasterId r:id="rId37"/>
  </p:notesMasterIdLst>
  <p:sldIdLst>
    <p:sldId id="272" r:id="rId12"/>
    <p:sldId id="288" r:id="rId13"/>
    <p:sldId id="315" r:id="rId14"/>
    <p:sldId id="347" r:id="rId15"/>
    <p:sldId id="316" r:id="rId16"/>
    <p:sldId id="348" r:id="rId17"/>
    <p:sldId id="349" r:id="rId18"/>
    <p:sldId id="310" r:id="rId19"/>
    <p:sldId id="311" r:id="rId20"/>
    <p:sldId id="317" r:id="rId21"/>
    <p:sldId id="320" r:id="rId22"/>
    <p:sldId id="319" r:id="rId23"/>
    <p:sldId id="321" r:id="rId24"/>
    <p:sldId id="323" r:id="rId25"/>
    <p:sldId id="355" r:id="rId26"/>
    <p:sldId id="354" r:id="rId27"/>
    <p:sldId id="329" r:id="rId28"/>
    <p:sldId id="331" r:id="rId29"/>
    <p:sldId id="330" r:id="rId30"/>
    <p:sldId id="341" r:id="rId31"/>
    <p:sldId id="343" r:id="rId32"/>
    <p:sldId id="344" r:id="rId33"/>
    <p:sldId id="350" r:id="rId34"/>
    <p:sldId id="356" r:id="rId35"/>
    <p:sldId id="303" r:id="rId36"/>
  </p:sldIdLst>
  <p:sldSz cx="9144000" cy="6858000" type="screen4x3"/>
  <p:notesSz cx="6797675" cy="99266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FDD5"/>
    <a:srgbClr val="CC3300"/>
    <a:srgbClr val="1118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83483" autoAdjust="0"/>
  </p:normalViewPr>
  <p:slideViewPr>
    <p:cSldViewPr>
      <p:cViewPr>
        <p:scale>
          <a:sx n="70" d="100"/>
          <a:sy n="70" d="100"/>
        </p:scale>
        <p:origin x="-1380" y="-6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50" d="100"/>
          <a:sy n="50" d="100"/>
        </p:scale>
        <p:origin x="-3204" y="-57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viewProps" Target="viewProps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7" Type="http://schemas.openxmlformats.org/officeDocument/2006/relationships/customXml" Target="../customXml/item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40" Type="http://schemas.openxmlformats.org/officeDocument/2006/relationships/theme" Target="theme/theme1.xml"/><Relationship Id="rId11" Type="http://schemas.openxmlformats.org/officeDocument/2006/relationships/slideMaster" Target="slideMasters/slideMaster4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notesMaster" Target="notesMasters/notesMaster1.xml"/><Relationship Id="rId36" Type="http://schemas.openxmlformats.org/officeDocument/2006/relationships/slide" Target="slides/slide2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10" Type="http://schemas.openxmlformats.org/officeDocument/2006/relationships/slideMaster" Target="slideMasters/slideMaster3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35" Type="http://schemas.openxmlformats.org/officeDocument/2006/relationships/slide" Target="slides/slide24.xml"/><Relationship Id="rId9" Type="http://schemas.openxmlformats.org/officeDocument/2006/relationships/slideMaster" Target="slideMasters/slideMaster2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8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04C2D0-078A-4133-8252-B7A34E2BA28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9431D08E-2B5D-4AD7-92DD-9651258BC196}">
      <dgm:prSet phldrT="[Text]"/>
      <dgm:spPr/>
      <dgm:t>
        <a:bodyPr/>
        <a:lstStyle/>
        <a:p>
          <a:pPr rtl="1"/>
          <a:r>
            <a:rPr lang="he-IL" b="1" dirty="0" smtClean="0"/>
            <a:t>תמלוגים</a:t>
          </a:r>
          <a:endParaRPr lang="he-IL" b="1" dirty="0"/>
        </a:p>
      </dgm:t>
    </dgm:pt>
    <dgm:pt modelId="{C7026B3D-76F0-490A-8198-51CE0E592952}" type="parTrans" cxnId="{EEB8C6B2-9518-4AE1-B871-431AFE647271}">
      <dgm:prSet/>
      <dgm:spPr/>
      <dgm:t>
        <a:bodyPr/>
        <a:lstStyle/>
        <a:p>
          <a:pPr rtl="1"/>
          <a:endParaRPr lang="he-IL"/>
        </a:p>
      </dgm:t>
    </dgm:pt>
    <dgm:pt modelId="{16F85C72-3974-459D-9E39-CBA49F2923DA}" type="sibTrans" cxnId="{EEB8C6B2-9518-4AE1-B871-431AFE647271}">
      <dgm:prSet/>
      <dgm:spPr/>
      <dgm:t>
        <a:bodyPr/>
        <a:lstStyle/>
        <a:p>
          <a:pPr rtl="1"/>
          <a:endParaRPr lang="he-IL"/>
        </a:p>
      </dgm:t>
    </dgm:pt>
    <dgm:pt modelId="{D673519C-7CEA-4183-AC64-57E4D03849B7}">
      <dgm:prSet phldrT="[Text]" custT="1"/>
      <dgm:spPr/>
      <dgm:t>
        <a:bodyPr/>
        <a:lstStyle/>
        <a:p>
          <a:pPr rtl="1"/>
          <a:r>
            <a:rPr lang="he-IL" sz="1800" b="1" dirty="0" smtClean="0"/>
            <a:t>שיעור אחיד של 5%</a:t>
          </a:r>
          <a:endParaRPr lang="he-IL" sz="1800" b="1" dirty="0"/>
        </a:p>
      </dgm:t>
    </dgm:pt>
    <dgm:pt modelId="{198716AF-77A5-43E4-92D8-AA9F537C282A}" type="parTrans" cxnId="{D5654394-F12D-4792-8041-0150FE974CF5}">
      <dgm:prSet/>
      <dgm:spPr/>
      <dgm:t>
        <a:bodyPr/>
        <a:lstStyle/>
        <a:p>
          <a:pPr rtl="1"/>
          <a:endParaRPr lang="he-IL"/>
        </a:p>
      </dgm:t>
    </dgm:pt>
    <dgm:pt modelId="{8DE2EC00-040E-4911-9E60-B7B09DDAD063}" type="sibTrans" cxnId="{D5654394-F12D-4792-8041-0150FE974CF5}">
      <dgm:prSet/>
      <dgm:spPr/>
      <dgm:t>
        <a:bodyPr/>
        <a:lstStyle/>
        <a:p>
          <a:pPr rtl="1"/>
          <a:endParaRPr lang="he-IL"/>
        </a:p>
      </dgm:t>
    </dgm:pt>
    <dgm:pt modelId="{1E3C3384-872C-477A-B292-87678B438DE7}">
      <dgm:prSet phldrT="[Text]"/>
      <dgm:spPr/>
      <dgm:t>
        <a:bodyPr/>
        <a:lstStyle/>
        <a:p>
          <a:pPr rtl="1"/>
          <a:r>
            <a:rPr lang="he-IL" b="1" dirty="0" smtClean="0"/>
            <a:t>מס משאבי טבע</a:t>
          </a:r>
          <a:endParaRPr lang="he-IL" b="1" dirty="0"/>
        </a:p>
      </dgm:t>
    </dgm:pt>
    <dgm:pt modelId="{9C24BBA9-2616-40FA-B11B-0539FB3CE5C1}" type="parTrans" cxnId="{7E76F237-9467-4CDB-8664-E2148F446380}">
      <dgm:prSet/>
      <dgm:spPr/>
      <dgm:t>
        <a:bodyPr/>
        <a:lstStyle/>
        <a:p>
          <a:pPr rtl="1"/>
          <a:endParaRPr lang="he-IL"/>
        </a:p>
      </dgm:t>
    </dgm:pt>
    <dgm:pt modelId="{11C83E83-AF19-467B-9E2B-B33BD4F58F3D}" type="sibTrans" cxnId="{7E76F237-9467-4CDB-8664-E2148F446380}">
      <dgm:prSet/>
      <dgm:spPr/>
      <dgm:t>
        <a:bodyPr/>
        <a:lstStyle/>
        <a:p>
          <a:pPr rtl="1"/>
          <a:endParaRPr lang="he-IL"/>
        </a:p>
      </dgm:t>
    </dgm:pt>
    <dgm:pt modelId="{A92642EB-0D15-456C-B903-2E07B862C8E4}">
      <dgm:prSet phldrT="[Text]" custT="1"/>
      <dgm:spPr/>
      <dgm:t>
        <a:bodyPr/>
        <a:lstStyle/>
        <a:p>
          <a:pPr rtl="1"/>
          <a:r>
            <a:rPr lang="he-IL" sz="1800" b="1" dirty="0" smtClean="0"/>
            <a:t>מס בשיעור של 42%</a:t>
          </a:r>
          <a:r>
            <a:rPr lang="en-US" sz="1800" b="1" dirty="0" smtClean="0"/>
            <a:t>,</a:t>
          </a:r>
          <a:r>
            <a:rPr lang="he-IL" sz="1800" b="1" dirty="0" smtClean="0"/>
            <a:t> אשר ייגבה על בסיס שנתי</a:t>
          </a:r>
          <a:endParaRPr lang="he-IL" sz="1800" b="1" dirty="0"/>
        </a:p>
      </dgm:t>
    </dgm:pt>
    <dgm:pt modelId="{D3EBA6B5-3233-45BB-B8C1-3E997125C580}" type="parTrans" cxnId="{2D2D8399-AA2A-4C6D-BF73-C2FE23259A0C}">
      <dgm:prSet/>
      <dgm:spPr/>
      <dgm:t>
        <a:bodyPr/>
        <a:lstStyle/>
        <a:p>
          <a:pPr rtl="1"/>
          <a:endParaRPr lang="he-IL"/>
        </a:p>
      </dgm:t>
    </dgm:pt>
    <dgm:pt modelId="{87C8EE96-6094-453D-94EE-78E4D180047E}" type="sibTrans" cxnId="{2D2D8399-AA2A-4C6D-BF73-C2FE23259A0C}">
      <dgm:prSet/>
      <dgm:spPr/>
      <dgm:t>
        <a:bodyPr/>
        <a:lstStyle/>
        <a:p>
          <a:pPr rtl="1"/>
          <a:endParaRPr lang="he-IL"/>
        </a:p>
      </dgm:t>
    </dgm:pt>
    <dgm:pt modelId="{1B5D4F40-10F4-4F62-8056-6B59BAC13762}">
      <dgm:prSet phldrT="[Text]"/>
      <dgm:spPr/>
      <dgm:t>
        <a:bodyPr/>
        <a:lstStyle/>
        <a:p>
          <a:pPr rtl="1"/>
          <a:r>
            <a:rPr lang="he-IL" b="1" dirty="0" smtClean="0"/>
            <a:t>מס חברות</a:t>
          </a:r>
          <a:endParaRPr lang="he-IL" b="1" dirty="0"/>
        </a:p>
      </dgm:t>
    </dgm:pt>
    <dgm:pt modelId="{AC0B0B19-2D4D-4504-9551-2AE3ED426FD5}" type="parTrans" cxnId="{4DCB49E5-4B8C-4E1B-8D56-1FC0D795DED6}">
      <dgm:prSet/>
      <dgm:spPr/>
      <dgm:t>
        <a:bodyPr/>
        <a:lstStyle/>
        <a:p>
          <a:pPr rtl="1"/>
          <a:endParaRPr lang="he-IL"/>
        </a:p>
      </dgm:t>
    </dgm:pt>
    <dgm:pt modelId="{E5706F72-FC78-42B7-9BF7-D18362FBB2FD}" type="sibTrans" cxnId="{4DCB49E5-4B8C-4E1B-8D56-1FC0D795DED6}">
      <dgm:prSet/>
      <dgm:spPr/>
      <dgm:t>
        <a:bodyPr/>
        <a:lstStyle/>
        <a:p>
          <a:pPr rtl="1"/>
          <a:endParaRPr lang="he-IL"/>
        </a:p>
      </dgm:t>
    </dgm:pt>
    <dgm:pt modelId="{8678A611-634C-44B8-94F5-68208CC222E5}">
      <dgm:prSet phldrT="[Text]" custT="1"/>
      <dgm:spPr/>
      <dgm:t>
        <a:bodyPr/>
        <a:lstStyle/>
        <a:p>
          <a:pPr rtl="1"/>
          <a:r>
            <a:rPr lang="he-IL" sz="1800" b="1" dirty="0" smtClean="0"/>
            <a:t>התמלוגים ומס משאבי הטבע ייחשבו כהוצאה לצרכי מס</a:t>
          </a:r>
          <a:endParaRPr lang="he-IL" sz="1800" b="1" dirty="0"/>
        </a:p>
      </dgm:t>
    </dgm:pt>
    <dgm:pt modelId="{FE0B84B3-2D46-4A59-BD82-BAE2DA878B63}" type="parTrans" cxnId="{E4CB01DD-1AB9-405A-9DAA-281BD5F86C46}">
      <dgm:prSet/>
      <dgm:spPr/>
      <dgm:t>
        <a:bodyPr/>
        <a:lstStyle/>
        <a:p>
          <a:pPr rtl="1"/>
          <a:endParaRPr lang="he-IL"/>
        </a:p>
      </dgm:t>
    </dgm:pt>
    <dgm:pt modelId="{6B194F29-25A3-444E-B1FE-405BF2517BEC}" type="sibTrans" cxnId="{E4CB01DD-1AB9-405A-9DAA-281BD5F86C46}">
      <dgm:prSet/>
      <dgm:spPr/>
      <dgm:t>
        <a:bodyPr/>
        <a:lstStyle/>
        <a:p>
          <a:pPr rtl="1"/>
          <a:endParaRPr lang="he-IL"/>
        </a:p>
      </dgm:t>
    </dgm:pt>
    <dgm:pt modelId="{23936B26-7D86-4947-A3E5-7AC91823023F}">
      <dgm:prSet phldrT="[Text]" custT="1"/>
      <dgm:spPr/>
      <dgm:t>
        <a:bodyPr/>
        <a:lstStyle/>
        <a:p>
          <a:pPr rtl="1"/>
          <a:r>
            <a:rPr lang="he-IL" sz="1800" b="1" dirty="0" smtClean="0"/>
            <a:t>הבסיס לחישוב התמלוגים ייקבע על ידי המדינה</a:t>
          </a:r>
          <a:endParaRPr lang="he-IL" sz="1800" b="1" dirty="0"/>
        </a:p>
      </dgm:t>
    </dgm:pt>
    <dgm:pt modelId="{CB6199A0-D272-4213-AA73-7BB1F605007F}" type="parTrans" cxnId="{BECAB2D3-03C6-4A43-83ED-F482792F082C}">
      <dgm:prSet/>
      <dgm:spPr/>
      <dgm:t>
        <a:bodyPr/>
        <a:lstStyle/>
        <a:p>
          <a:pPr rtl="1"/>
          <a:endParaRPr lang="he-IL"/>
        </a:p>
      </dgm:t>
    </dgm:pt>
    <dgm:pt modelId="{097DD7CD-FC89-4A83-AF2F-B815B99EA421}" type="sibTrans" cxnId="{BECAB2D3-03C6-4A43-83ED-F482792F082C}">
      <dgm:prSet/>
      <dgm:spPr/>
      <dgm:t>
        <a:bodyPr/>
        <a:lstStyle/>
        <a:p>
          <a:pPr rtl="1"/>
          <a:endParaRPr lang="he-IL"/>
        </a:p>
      </dgm:t>
    </dgm:pt>
    <dgm:pt modelId="{C7E66FB3-0063-4CAA-8569-605FF103465E}">
      <dgm:prSet phldrT="[Text]" custT="1"/>
      <dgm:spPr/>
      <dgm:t>
        <a:bodyPr/>
        <a:lstStyle/>
        <a:p>
          <a:pPr rtl="1"/>
          <a:r>
            <a:rPr lang="he-IL" sz="1800" b="1" dirty="0" smtClean="0"/>
            <a:t>תשואה של 11% על היתרה המופחתת של הנכסים כבסיס לסף המס</a:t>
          </a:r>
          <a:endParaRPr lang="he-IL" sz="1800" b="1" dirty="0"/>
        </a:p>
      </dgm:t>
    </dgm:pt>
    <dgm:pt modelId="{7E3E41D1-C365-45EB-B253-1D32D9A82963}" type="parTrans" cxnId="{888276E5-17E3-4A26-9AA9-8149B4875F5D}">
      <dgm:prSet/>
      <dgm:spPr/>
      <dgm:t>
        <a:bodyPr/>
        <a:lstStyle/>
        <a:p>
          <a:pPr rtl="1"/>
          <a:endParaRPr lang="he-IL"/>
        </a:p>
      </dgm:t>
    </dgm:pt>
    <dgm:pt modelId="{4AABB6FF-2FD3-45C4-9107-4150D6F5458A}" type="sibTrans" cxnId="{888276E5-17E3-4A26-9AA9-8149B4875F5D}">
      <dgm:prSet/>
      <dgm:spPr/>
      <dgm:t>
        <a:bodyPr/>
        <a:lstStyle/>
        <a:p>
          <a:pPr rtl="1"/>
          <a:endParaRPr lang="he-IL"/>
        </a:p>
      </dgm:t>
    </dgm:pt>
    <dgm:pt modelId="{4191AB63-4CAF-4E3F-8B4D-BCBC5834D62E}">
      <dgm:prSet phldrT="[Text]" custT="1"/>
      <dgm:spPr/>
      <dgm:t>
        <a:bodyPr/>
        <a:lstStyle/>
        <a:p>
          <a:pPr rtl="1"/>
          <a:r>
            <a:rPr lang="he-IL" sz="1800" b="1" dirty="0" smtClean="0"/>
            <a:t>"הפסד" מוכר בגין שנים בהן לא תגיע החברה לסף המס</a:t>
          </a:r>
          <a:endParaRPr lang="he-IL" sz="1800" b="1" dirty="0"/>
        </a:p>
      </dgm:t>
    </dgm:pt>
    <dgm:pt modelId="{9D49FDD2-61BB-48EF-A679-CB5B7EBF8654}" type="parTrans" cxnId="{C757EC13-01CF-4030-946D-98680BCD6572}">
      <dgm:prSet/>
      <dgm:spPr/>
      <dgm:t>
        <a:bodyPr/>
        <a:lstStyle/>
        <a:p>
          <a:pPr rtl="1"/>
          <a:endParaRPr lang="he-IL"/>
        </a:p>
      </dgm:t>
    </dgm:pt>
    <dgm:pt modelId="{157E32E8-4E27-4B9F-B502-220908423EC9}" type="sibTrans" cxnId="{C757EC13-01CF-4030-946D-98680BCD6572}">
      <dgm:prSet/>
      <dgm:spPr/>
      <dgm:t>
        <a:bodyPr/>
        <a:lstStyle/>
        <a:p>
          <a:pPr rtl="1"/>
          <a:endParaRPr lang="he-IL"/>
        </a:p>
      </dgm:t>
    </dgm:pt>
    <dgm:pt modelId="{416E9129-31CF-4492-ABFF-1BB97DCE6AB0}">
      <dgm:prSet phldrT="[Text]" custT="1"/>
      <dgm:spPr/>
      <dgm:t>
        <a:bodyPr/>
        <a:lstStyle/>
        <a:p>
          <a:pPr rtl="1"/>
          <a:r>
            <a:rPr lang="he-IL" sz="1800" b="1" dirty="0" smtClean="0"/>
            <a:t>אין אפשרות לקזז הפסדים ממגזר אחד כנגד רווחים ממגזר אחר</a:t>
          </a:r>
          <a:endParaRPr lang="he-IL" sz="1800" b="1" dirty="0"/>
        </a:p>
      </dgm:t>
    </dgm:pt>
    <dgm:pt modelId="{D6B6936E-7811-4DD3-963C-D57B53061081}" type="parTrans" cxnId="{4F5B0A89-6F60-4146-93F1-0B7A2A7444A5}">
      <dgm:prSet/>
      <dgm:spPr/>
      <dgm:t>
        <a:bodyPr/>
        <a:lstStyle/>
        <a:p>
          <a:pPr rtl="1"/>
          <a:endParaRPr lang="he-IL"/>
        </a:p>
      </dgm:t>
    </dgm:pt>
    <dgm:pt modelId="{8E2F56BB-4C58-4B30-8B26-3BADCEE03FCC}" type="sibTrans" cxnId="{4F5B0A89-6F60-4146-93F1-0B7A2A7444A5}">
      <dgm:prSet/>
      <dgm:spPr/>
      <dgm:t>
        <a:bodyPr/>
        <a:lstStyle/>
        <a:p>
          <a:pPr rtl="1"/>
          <a:endParaRPr lang="he-IL"/>
        </a:p>
      </dgm:t>
    </dgm:pt>
    <dgm:pt modelId="{FE33D40B-31FD-4136-A3FD-012C9A0C4138}" type="pres">
      <dgm:prSet presAssocID="{6C04C2D0-078A-4133-8252-B7A34E2BA28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C68BBFD1-0807-4CD6-9895-16FF10CDC3B5}" type="pres">
      <dgm:prSet presAssocID="{9431D08E-2B5D-4AD7-92DD-9651258BC196}" presName="composite" presStyleCnt="0"/>
      <dgm:spPr/>
    </dgm:pt>
    <dgm:pt modelId="{CE85495B-B6DB-4A86-9BF2-EFDAB7A006E5}" type="pres">
      <dgm:prSet presAssocID="{9431D08E-2B5D-4AD7-92DD-9651258BC19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17F4578-0F72-4288-ABAC-B22EFE9A6549}" type="pres">
      <dgm:prSet presAssocID="{9431D08E-2B5D-4AD7-92DD-9651258BC196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F119FCF-1EB5-4030-B23C-2AE7F890D56B}" type="pres">
      <dgm:prSet presAssocID="{16F85C72-3974-459D-9E39-CBA49F2923DA}" presName="sp" presStyleCnt="0"/>
      <dgm:spPr/>
    </dgm:pt>
    <dgm:pt modelId="{E9D8BBD0-A783-4908-ACB6-37CB81ECDA4A}" type="pres">
      <dgm:prSet presAssocID="{1E3C3384-872C-477A-B292-87678B438DE7}" presName="composite" presStyleCnt="0"/>
      <dgm:spPr/>
    </dgm:pt>
    <dgm:pt modelId="{C429FD00-1378-4186-8514-A9F98EE1A322}" type="pres">
      <dgm:prSet presAssocID="{1E3C3384-872C-477A-B292-87678B438DE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ABC5B3F6-1A1C-48AD-B333-43205AFECE69}" type="pres">
      <dgm:prSet presAssocID="{1E3C3384-872C-477A-B292-87678B438DE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E5009C8-3D2D-4A0F-867A-B5F517404B04}" type="pres">
      <dgm:prSet presAssocID="{11C83E83-AF19-467B-9E2B-B33BD4F58F3D}" presName="sp" presStyleCnt="0"/>
      <dgm:spPr/>
    </dgm:pt>
    <dgm:pt modelId="{5548589E-2370-4668-8D2C-5458268CA833}" type="pres">
      <dgm:prSet presAssocID="{1B5D4F40-10F4-4F62-8056-6B59BAC13762}" presName="composite" presStyleCnt="0"/>
      <dgm:spPr/>
    </dgm:pt>
    <dgm:pt modelId="{ECFB674B-081E-4CDA-9749-AB4ADA4E156B}" type="pres">
      <dgm:prSet presAssocID="{1B5D4F40-10F4-4F62-8056-6B59BAC1376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49C592D-A64B-4F2A-88B5-B38895102286}" type="pres">
      <dgm:prSet presAssocID="{1B5D4F40-10F4-4F62-8056-6B59BAC1376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00B2599B-9DA8-4D3F-B2E8-D13A88B531B0}" type="presOf" srcId="{8678A611-634C-44B8-94F5-68208CC222E5}" destId="{749C592D-A64B-4F2A-88B5-B38895102286}" srcOrd="0" destOrd="0" presId="urn:microsoft.com/office/officeart/2005/8/layout/chevron2"/>
    <dgm:cxn modelId="{BECAB2D3-03C6-4A43-83ED-F482792F082C}" srcId="{9431D08E-2B5D-4AD7-92DD-9651258BC196}" destId="{23936B26-7D86-4947-A3E5-7AC91823023F}" srcOrd="1" destOrd="0" parTransId="{CB6199A0-D272-4213-AA73-7BB1F605007F}" sibTransId="{097DD7CD-FC89-4A83-AF2F-B815B99EA421}"/>
    <dgm:cxn modelId="{D5654394-F12D-4792-8041-0150FE974CF5}" srcId="{9431D08E-2B5D-4AD7-92DD-9651258BC196}" destId="{D673519C-7CEA-4183-AC64-57E4D03849B7}" srcOrd="0" destOrd="0" parTransId="{198716AF-77A5-43E4-92D8-AA9F537C282A}" sibTransId="{8DE2EC00-040E-4911-9E60-B7B09DDAD063}"/>
    <dgm:cxn modelId="{D0FFC8E8-DAC3-4612-B036-1E5454DA821E}" type="presOf" srcId="{9431D08E-2B5D-4AD7-92DD-9651258BC196}" destId="{CE85495B-B6DB-4A86-9BF2-EFDAB7A006E5}" srcOrd="0" destOrd="0" presId="urn:microsoft.com/office/officeart/2005/8/layout/chevron2"/>
    <dgm:cxn modelId="{8F4ACD68-330A-4E41-B925-FC54A92DAF54}" type="presOf" srcId="{1B5D4F40-10F4-4F62-8056-6B59BAC13762}" destId="{ECFB674B-081E-4CDA-9749-AB4ADA4E156B}" srcOrd="0" destOrd="0" presId="urn:microsoft.com/office/officeart/2005/8/layout/chevron2"/>
    <dgm:cxn modelId="{1CE0E637-2484-4528-8378-A35167BEA363}" type="presOf" srcId="{4191AB63-4CAF-4E3F-8B4D-BCBC5834D62E}" destId="{ABC5B3F6-1A1C-48AD-B333-43205AFECE69}" srcOrd="0" destOrd="2" presId="urn:microsoft.com/office/officeart/2005/8/layout/chevron2"/>
    <dgm:cxn modelId="{EE767E3D-845A-48C0-9715-86725985D0A4}" type="presOf" srcId="{1E3C3384-872C-477A-B292-87678B438DE7}" destId="{C429FD00-1378-4186-8514-A9F98EE1A322}" srcOrd="0" destOrd="0" presId="urn:microsoft.com/office/officeart/2005/8/layout/chevron2"/>
    <dgm:cxn modelId="{2D2D8399-AA2A-4C6D-BF73-C2FE23259A0C}" srcId="{1E3C3384-872C-477A-B292-87678B438DE7}" destId="{A92642EB-0D15-456C-B903-2E07B862C8E4}" srcOrd="0" destOrd="0" parTransId="{D3EBA6B5-3233-45BB-B8C1-3E997125C580}" sibTransId="{87C8EE96-6094-453D-94EE-78E4D180047E}"/>
    <dgm:cxn modelId="{189CFBD4-1678-4570-ADE0-2D8ADC131F31}" type="presOf" srcId="{6C04C2D0-078A-4133-8252-B7A34E2BA28A}" destId="{FE33D40B-31FD-4136-A3FD-012C9A0C4138}" srcOrd="0" destOrd="0" presId="urn:microsoft.com/office/officeart/2005/8/layout/chevron2"/>
    <dgm:cxn modelId="{24850959-48D5-4F70-BB1B-7DE75F03B20D}" type="presOf" srcId="{D673519C-7CEA-4183-AC64-57E4D03849B7}" destId="{217F4578-0F72-4288-ABAC-B22EFE9A6549}" srcOrd="0" destOrd="0" presId="urn:microsoft.com/office/officeart/2005/8/layout/chevron2"/>
    <dgm:cxn modelId="{A4FDDDA0-9362-4D1B-B76A-16D44AF7554E}" type="presOf" srcId="{23936B26-7D86-4947-A3E5-7AC91823023F}" destId="{217F4578-0F72-4288-ABAC-B22EFE9A6549}" srcOrd="0" destOrd="1" presId="urn:microsoft.com/office/officeart/2005/8/layout/chevron2"/>
    <dgm:cxn modelId="{4DCB49E5-4B8C-4E1B-8D56-1FC0D795DED6}" srcId="{6C04C2D0-078A-4133-8252-B7A34E2BA28A}" destId="{1B5D4F40-10F4-4F62-8056-6B59BAC13762}" srcOrd="2" destOrd="0" parTransId="{AC0B0B19-2D4D-4504-9551-2AE3ED426FD5}" sibTransId="{E5706F72-FC78-42B7-9BF7-D18362FBB2FD}"/>
    <dgm:cxn modelId="{4F5B0A89-6F60-4146-93F1-0B7A2A7444A5}" srcId="{1E3C3384-872C-477A-B292-87678B438DE7}" destId="{416E9129-31CF-4492-ABFF-1BB97DCE6AB0}" srcOrd="3" destOrd="0" parTransId="{D6B6936E-7811-4DD3-963C-D57B53061081}" sibTransId="{8E2F56BB-4C58-4B30-8B26-3BADCEE03FCC}"/>
    <dgm:cxn modelId="{C757EC13-01CF-4030-946D-98680BCD6572}" srcId="{1E3C3384-872C-477A-B292-87678B438DE7}" destId="{4191AB63-4CAF-4E3F-8B4D-BCBC5834D62E}" srcOrd="2" destOrd="0" parTransId="{9D49FDD2-61BB-48EF-A679-CB5B7EBF8654}" sibTransId="{157E32E8-4E27-4B9F-B502-220908423EC9}"/>
    <dgm:cxn modelId="{E4CB01DD-1AB9-405A-9DAA-281BD5F86C46}" srcId="{1B5D4F40-10F4-4F62-8056-6B59BAC13762}" destId="{8678A611-634C-44B8-94F5-68208CC222E5}" srcOrd="0" destOrd="0" parTransId="{FE0B84B3-2D46-4A59-BD82-BAE2DA878B63}" sibTransId="{6B194F29-25A3-444E-B1FE-405BF2517BEC}"/>
    <dgm:cxn modelId="{7E76F237-9467-4CDB-8664-E2148F446380}" srcId="{6C04C2D0-078A-4133-8252-B7A34E2BA28A}" destId="{1E3C3384-872C-477A-B292-87678B438DE7}" srcOrd="1" destOrd="0" parTransId="{9C24BBA9-2616-40FA-B11B-0539FB3CE5C1}" sibTransId="{11C83E83-AF19-467B-9E2B-B33BD4F58F3D}"/>
    <dgm:cxn modelId="{888276E5-17E3-4A26-9AA9-8149B4875F5D}" srcId="{1E3C3384-872C-477A-B292-87678B438DE7}" destId="{C7E66FB3-0063-4CAA-8569-605FF103465E}" srcOrd="1" destOrd="0" parTransId="{7E3E41D1-C365-45EB-B253-1D32D9A82963}" sibTransId="{4AABB6FF-2FD3-45C4-9107-4150D6F5458A}"/>
    <dgm:cxn modelId="{E0C8AD4C-64B7-4F10-9CBD-BDB7FE32B630}" type="presOf" srcId="{A92642EB-0D15-456C-B903-2E07B862C8E4}" destId="{ABC5B3F6-1A1C-48AD-B333-43205AFECE69}" srcOrd="0" destOrd="0" presId="urn:microsoft.com/office/officeart/2005/8/layout/chevron2"/>
    <dgm:cxn modelId="{EEB8C6B2-9518-4AE1-B871-431AFE647271}" srcId="{6C04C2D0-078A-4133-8252-B7A34E2BA28A}" destId="{9431D08E-2B5D-4AD7-92DD-9651258BC196}" srcOrd="0" destOrd="0" parTransId="{C7026B3D-76F0-490A-8198-51CE0E592952}" sibTransId="{16F85C72-3974-459D-9E39-CBA49F2923DA}"/>
    <dgm:cxn modelId="{325F6C11-C7BA-47B8-96B0-6D6636D062D5}" type="presOf" srcId="{416E9129-31CF-4492-ABFF-1BB97DCE6AB0}" destId="{ABC5B3F6-1A1C-48AD-B333-43205AFECE69}" srcOrd="0" destOrd="3" presId="urn:microsoft.com/office/officeart/2005/8/layout/chevron2"/>
    <dgm:cxn modelId="{EF0B4090-52CC-48F0-8C4F-9DA16DB40E8B}" type="presOf" srcId="{C7E66FB3-0063-4CAA-8569-605FF103465E}" destId="{ABC5B3F6-1A1C-48AD-B333-43205AFECE69}" srcOrd="0" destOrd="1" presId="urn:microsoft.com/office/officeart/2005/8/layout/chevron2"/>
    <dgm:cxn modelId="{412EEF1A-C925-45EB-8F8B-F6EE80224212}" type="presParOf" srcId="{FE33D40B-31FD-4136-A3FD-012C9A0C4138}" destId="{C68BBFD1-0807-4CD6-9895-16FF10CDC3B5}" srcOrd="0" destOrd="0" presId="urn:microsoft.com/office/officeart/2005/8/layout/chevron2"/>
    <dgm:cxn modelId="{D06723B6-16F0-4DBB-86AC-165EB422E3DB}" type="presParOf" srcId="{C68BBFD1-0807-4CD6-9895-16FF10CDC3B5}" destId="{CE85495B-B6DB-4A86-9BF2-EFDAB7A006E5}" srcOrd="0" destOrd="0" presId="urn:microsoft.com/office/officeart/2005/8/layout/chevron2"/>
    <dgm:cxn modelId="{6DB1876C-470C-43DD-855B-0D7A9495F06F}" type="presParOf" srcId="{C68BBFD1-0807-4CD6-9895-16FF10CDC3B5}" destId="{217F4578-0F72-4288-ABAC-B22EFE9A6549}" srcOrd="1" destOrd="0" presId="urn:microsoft.com/office/officeart/2005/8/layout/chevron2"/>
    <dgm:cxn modelId="{E87DA2D0-E65A-47FE-A251-1537EC85582E}" type="presParOf" srcId="{FE33D40B-31FD-4136-A3FD-012C9A0C4138}" destId="{DF119FCF-1EB5-4030-B23C-2AE7F890D56B}" srcOrd="1" destOrd="0" presId="urn:microsoft.com/office/officeart/2005/8/layout/chevron2"/>
    <dgm:cxn modelId="{21D83912-5313-4894-A993-C3152A8D3337}" type="presParOf" srcId="{FE33D40B-31FD-4136-A3FD-012C9A0C4138}" destId="{E9D8BBD0-A783-4908-ACB6-37CB81ECDA4A}" srcOrd="2" destOrd="0" presId="urn:microsoft.com/office/officeart/2005/8/layout/chevron2"/>
    <dgm:cxn modelId="{30526E81-BA74-4A75-A7B5-D890B72F6201}" type="presParOf" srcId="{E9D8BBD0-A783-4908-ACB6-37CB81ECDA4A}" destId="{C429FD00-1378-4186-8514-A9F98EE1A322}" srcOrd="0" destOrd="0" presId="urn:microsoft.com/office/officeart/2005/8/layout/chevron2"/>
    <dgm:cxn modelId="{F1A829F3-D4A1-4310-80D6-87A431D682A8}" type="presParOf" srcId="{E9D8BBD0-A783-4908-ACB6-37CB81ECDA4A}" destId="{ABC5B3F6-1A1C-48AD-B333-43205AFECE69}" srcOrd="1" destOrd="0" presId="urn:microsoft.com/office/officeart/2005/8/layout/chevron2"/>
    <dgm:cxn modelId="{F6C0A4F0-6006-4DD2-A4ED-C70F514352C4}" type="presParOf" srcId="{FE33D40B-31FD-4136-A3FD-012C9A0C4138}" destId="{6E5009C8-3D2D-4A0F-867A-B5F517404B04}" srcOrd="3" destOrd="0" presId="urn:microsoft.com/office/officeart/2005/8/layout/chevron2"/>
    <dgm:cxn modelId="{68A96CBB-5453-49E1-8E20-95BA591AE93A}" type="presParOf" srcId="{FE33D40B-31FD-4136-A3FD-012C9A0C4138}" destId="{5548589E-2370-4668-8D2C-5458268CA833}" srcOrd="4" destOrd="0" presId="urn:microsoft.com/office/officeart/2005/8/layout/chevron2"/>
    <dgm:cxn modelId="{25DEB203-0799-4D4E-ABD8-D9C1D2810571}" type="presParOf" srcId="{5548589E-2370-4668-8D2C-5458268CA833}" destId="{ECFB674B-081E-4CDA-9749-AB4ADA4E156B}" srcOrd="0" destOrd="0" presId="urn:microsoft.com/office/officeart/2005/8/layout/chevron2"/>
    <dgm:cxn modelId="{709B36F5-27DC-4808-A899-4F29BBD827B2}" type="presParOf" srcId="{5548589E-2370-4668-8D2C-5458268CA833}" destId="{749C592D-A64B-4F2A-88B5-B388951022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04C2D0-078A-4133-8252-B7A34E2BA28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9431D08E-2B5D-4AD7-92DD-9651258BC196}">
      <dgm:prSet phldrT="[Text]"/>
      <dgm:spPr/>
      <dgm:t>
        <a:bodyPr/>
        <a:lstStyle/>
        <a:p>
          <a:pPr rtl="1"/>
          <a:r>
            <a:rPr lang="he-IL" b="1" dirty="0" smtClean="0"/>
            <a:t>מס משאבי טבע</a:t>
          </a:r>
          <a:endParaRPr lang="he-IL" b="1" dirty="0"/>
        </a:p>
      </dgm:t>
    </dgm:pt>
    <dgm:pt modelId="{C7026B3D-76F0-490A-8198-51CE0E592952}" type="parTrans" cxnId="{EEB8C6B2-9518-4AE1-B871-431AFE647271}">
      <dgm:prSet/>
      <dgm:spPr/>
      <dgm:t>
        <a:bodyPr/>
        <a:lstStyle/>
        <a:p>
          <a:pPr rtl="1"/>
          <a:endParaRPr lang="he-IL"/>
        </a:p>
      </dgm:t>
    </dgm:pt>
    <dgm:pt modelId="{16F85C72-3974-459D-9E39-CBA49F2923DA}" type="sibTrans" cxnId="{EEB8C6B2-9518-4AE1-B871-431AFE647271}">
      <dgm:prSet/>
      <dgm:spPr/>
      <dgm:t>
        <a:bodyPr/>
        <a:lstStyle/>
        <a:p>
          <a:pPr rtl="1"/>
          <a:endParaRPr lang="he-IL"/>
        </a:p>
      </dgm:t>
    </dgm:pt>
    <dgm:pt modelId="{D673519C-7CEA-4183-AC64-57E4D03849B7}">
      <dgm:prSet phldrT="[Text]"/>
      <dgm:spPr/>
      <dgm:t>
        <a:bodyPr/>
        <a:lstStyle/>
        <a:p>
          <a:pPr rtl="1"/>
          <a:r>
            <a:rPr lang="he-IL" b="1" dirty="0" smtClean="0"/>
            <a:t>מס בשיעור של 42%</a:t>
          </a:r>
          <a:r>
            <a:rPr lang="en-US" b="1" dirty="0" smtClean="0"/>
            <a:t>,</a:t>
          </a:r>
          <a:r>
            <a:rPr lang="he-IL" b="1" dirty="0" smtClean="0"/>
            <a:t> אשר ייגבה על </a:t>
          </a:r>
          <a:r>
            <a:rPr lang="he-IL" b="1" smtClean="0"/>
            <a:t>בסיס שנתי</a:t>
          </a:r>
          <a:endParaRPr lang="he-IL" b="1" dirty="0"/>
        </a:p>
      </dgm:t>
    </dgm:pt>
    <dgm:pt modelId="{198716AF-77A5-43E4-92D8-AA9F537C282A}" type="parTrans" cxnId="{D5654394-F12D-4792-8041-0150FE974CF5}">
      <dgm:prSet/>
      <dgm:spPr/>
      <dgm:t>
        <a:bodyPr/>
        <a:lstStyle/>
        <a:p>
          <a:pPr rtl="1"/>
          <a:endParaRPr lang="he-IL"/>
        </a:p>
      </dgm:t>
    </dgm:pt>
    <dgm:pt modelId="{8DE2EC00-040E-4911-9E60-B7B09DDAD063}" type="sibTrans" cxnId="{D5654394-F12D-4792-8041-0150FE974CF5}">
      <dgm:prSet/>
      <dgm:spPr/>
      <dgm:t>
        <a:bodyPr/>
        <a:lstStyle/>
        <a:p>
          <a:pPr rtl="1"/>
          <a:endParaRPr lang="he-IL"/>
        </a:p>
      </dgm:t>
    </dgm:pt>
    <dgm:pt modelId="{5AE5ECE0-C75B-445A-87F4-A7BFDB9C8FBF}">
      <dgm:prSet/>
      <dgm:spPr/>
      <dgm:t>
        <a:bodyPr/>
        <a:lstStyle/>
        <a:p>
          <a:pPr rtl="1"/>
          <a:r>
            <a:rPr lang="he-IL" b="1" dirty="0" smtClean="0"/>
            <a:t>תשואה של 11% על היתרה המופחתת של הנכסים כבסיס לסף המס</a:t>
          </a:r>
          <a:endParaRPr lang="he-IL" b="1" dirty="0"/>
        </a:p>
      </dgm:t>
    </dgm:pt>
    <dgm:pt modelId="{0CB2A956-D80D-4C64-9434-047D2C4CCB48}" type="parTrans" cxnId="{7EFE6EC1-B7B6-4485-B892-BA935074DCB0}">
      <dgm:prSet/>
      <dgm:spPr/>
      <dgm:t>
        <a:bodyPr/>
        <a:lstStyle/>
        <a:p>
          <a:pPr rtl="1"/>
          <a:endParaRPr lang="he-IL"/>
        </a:p>
      </dgm:t>
    </dgm:pt>
    <dgm:pt modelId="{B4B07520-90CC-4FF9-969D-C3067DB674A6}" type="sibTrans" cxnId="{7EFE6EC1-B7B6-4485-B892-BA935074DCB0}">
      <dgm:prSet/>
      <dgm:spPr/>
      <dgm:t>
        <a:bodyPr/>
        <a:lstStyle/>
        <a:p>
          <a:pPr rtl="1"/>
          <a:endParaRPr lang="he-IL"/>
        </a:p>
      </dgm:t>
    </dgm:pt>
    <dgm:pt modelId="{CCE7A4D7-D7F3-4493-80A5-FE14C4964DCA}">
      <dgm:prSet/>
      <dgm:spPr/>
      <dgm:t>
        <a:bodyPr/>
        <a:lstStyle/>
        <a:p>
          <a:pPr rtl="1"/>
          <a:r>
            <a:rPr lang="he-IL" b="1" dirty="0" smtClean="0"/>
            <a:t>"הפסד" מוכר בגין שנים בהן לא תגיע החברה לסף המס</a:t>
          </a:r>
          <a:endParaRPr lang="he-IL" b="1" dirty="0"/>
        </a:p>
      </dgm:t>
    </dgm:pt>
    <dgm:pt modelId="{B13A141C-1E71-4BFE-9269-8D75752C9CE8}" type="parTrans" cxnId="{79EF4499-253B-4EFD-BF2A-FF31F8C0451A}">
      <dgm:prSet/>
      <dgm:spPr/>
      <dgm:t>
        <a:bodyPr/>
        <a:lstStyle/>
        <a:p>
          <a:pPr rtl="1"/>
          <a:endParaRPr lang="he-IL"/>
        </a:p>
      </dgm:t>
    </dgm:pt>
    <dgm:pt modelId="{654AAF9A-C5D8-4FE0-AE3E-016BBEA0774F}" type="sibTrans" cxnId="{79EF4499-253B-4EFD-BF2A-FF31F8C0451A}">
      <dgm:prSet/>
      <dgm:spPr/>
      <dgm:t>
        <a:bodyPr/>
        <a:lstStyle/>
        <a:p>
          <a:pPr rtl="1"/>
          <a:endParaRPr lang="he-IL"/>
        </a:p>
      </dgm:t>
    </dgm:pt>
    <dgm:pt modelId="{09D52588-A4EE-4A04-8C9E-7846CD2FEEA9}">
      <dgm:prSet/>
      <dgm:spPr/>
      <dgm:t>
        <a:bodyPr/>
        <a:lstStyle/>
        <a:p>
          <a:pPr rtl="1"/>
          <a:r>
            <a:rPr lang="he-IL" b="1" dirty="0" smtClean="0"/>
            <a:t>אין אפשרות לקזז הפסדים ממגזר אחד כנגד רווחים ממגזר אחר</a:t>
          </a:r>
          <a:endParaRPr lang="he-IL" b="1" dirty="0"/>
        </a:p>
      </dgm:t>
    </dgm:pt>
    <dgm:pt modelId="{E4428A0F-5B41-43FA-A407-75C575509A82}" type="parTrans" cxnId="{D9FD4FDF-8EB8-4E72-9A24-6BED30401B80}">
      <dgm:prSet/>
      <dgm:spPr/>
    </dgm:pt>
    <dgm:pt modelId="{CA8120B8-BA08-4BE5-BBFB-A42159D8D473}" type="sibTrans" cxnId="{D9FD4FDF-8EB8-4E72-9A24-6BED30401B80}">
      <dgm:prSet/>
      <dgm:spPr/>
    </dgm:pt>
    <dgm:pt modelId="{FE33D40B-31FD-4136-A3FD-012C9A0C4138}" type="pres">
      <dgm:prSet presAssocID="{6C04C2D0-078A-4133-8252-B7A34E2BA28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C68BBFD1-0807-4CD6-9895-16FF10CDC3B5}" type="pres">
      <dgm:prSet presAssocID="{9431D08E-2B5D-4AD7-92DD-9651258BC196}" presName="composite" presStyleCnt="0"/>
      <dgm:spPr/>
    </dgm:pt>
    <dgm:pt modelId="{CE85495B-B6DB-4A86-9BF2-EFDAB7A006E5}" type="pres">
      <dgm:prSet presAssocID="{9431D08E-2B5D-4AD7-92DD-9651258BC196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17F4578-0F72-4288-ABAC-B22EFE9A6549}" type="pres">
      <dgm:prSet presAssocID="{9431D08E-2B5D-4AD7-92DD-9651258BC196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01A3B53F-B520-4AD3-A9CB-D9554A738BC8}" type="presOf" srcId="{CCE7A4D7-D7F3-4493-80A5-FE14C4964DCA}" destId="{217F4578-0F72-4288-ABAC-B22EFE9A6549}" srcOrd="0" destOrd="2" presId="urn:microsoft.com/office/officeart/2005/8/layout/chevron2"/>
    <dgm:cxn modelId="{D5654394-F12D-4792-8041-0150FE974CF5}" srcId="{9431D08E-2B5D-4AD7-92DD-9651258BC196}" destId="{D673519C-7CEA-4183-AC64-57E4D03849B7}" srcOrd="0" destOrd="0" parTransId="{198716AF-77A5-43E4-92D8-AA9F537C282A}" sibTransId="{8DE2EC00-040E-4911-9E60-B7B09DDAD063}"/>
    <dgm:cxn modelId="{79EF4499-253B-4EFD-BF2A-FF31F8C0451A}" srcId="{9431D08E-2B5D-4AD7-92DD-9651258BC196}" destId="{CCE7A4D7-D7F3-4493-80A5-FE14C4964DCA}" srcOrd="2" destOrd="0" parTransId="{B13A141C-1E71-4BFE-9269-8D75752C9CE8}" sibTransId="{654AAF9A-C5D8-4FE0-AE3E-016BBEA0774F}"/>
    <dgm:cxn modelId="{E72E3492-CBDE-45CD-B9DE-15A0D27C4BF2}" type="presOf" srcId="{09D52588-A4EE-4A04-8C9E-7846CD2FEEA9}" destId="{217F4578-0F72-4288-ABAC-B22EFE9A6549}" srcOrd="0" destOrd="3" presId="urn:microsoft.com/office/officeart/2005/8/layout/chevron2"/>
    <dgm:cxn modelId="{7EFE6EC1-B7B6-4485-B892-BA935074DCB0}" srcId="{9431D08E-2B5D-4AD7-92DD-9651258BC196}" destId="{5AE5ECE0-C75B-445A-87F4-A7BFDB9C8FBF}" srcOrd="1" destOrd="0" parTransId="{0CB2A956-D80D-4C64-9434-047D2C4CCB48}" sibTransId="{B4B07520-90CC-4FF9-969D-C3067DB674A6}"/>
    <dgm:cxn modelId="{D9FD4FDF-8EB8-4E72-9A24-6BED30401B80}" srcId="{9431D08E-2B5D-4AD7-92DD-9651258BC196}" destId="{09D52588-A4EE-4A04-8C9E-7846CD2FEEA9}" srcOrd="3" destOrd="0" parTransId="{E4428A0F-5B41-43FA-A407-75C575509A82}" sibTransId="{CA8120B8-BA08-4BE5-BBFB-A42159D8D473}"/>
    <dgm:cxn modelId="{855C86B1-1412-4C54-BC84-C66F70371BE3}" type="presOf" srcId="{9431D08E-2B5D-4AD7-92DD-9651258BC196}" destId="{CE85495B-B6DB-4A86-9BF2-EFDAB7A006E5}" srcOrd="0" destOrd="0" presId="urn:microsoft.com/office/officeart/2005/8/layout/chevron2"/>
    <dgm:cxn modelId="{64A51933-B4AE-4E75-9176-D0CDFBE0614E}" type="presOf" srcId="{6C04C2D0-078A-4133-8252-B7A34E2BA28A}" destId="{FE33D40B-31FD-4136-A3FD-012C9A0C4138}" srcOrd="0" destOrd="0" presId="urn:microsoft.com/office/officeart/2005/8/layout/chevron2"/>
    <dgm:cxn modelId="{EEB8C6B2-9518-4AE1-B871-431AFE647271}" srcId="{6C04C2D0-078A-4133-8252-B7A34E2BA28A}" destId="{9431D08E-2B5D-4AD7-92DD-9651258BC196}" srcOrd="0" destOrd="0" parTransId="{C7026B3D-76F0-490A-8198-51CE0E592952}" sibTransId="{16F85C72-3974-459D-9E39-CBA49F2923DA}"/>
    <dgm:cxn modelId="{35FFBD4C-5041-457F-AB67-A99651B13CAF}" type="presOf" srcId="{5AE5ECE0-C75B-445A-87F4-A7BFDB9C8FBF}" destId="{217F4578-0F72-4288-ABAC-B22EFE9A6549}" srcOrd="0" destOrd="1" presId="urn:microsoft.com/office/officeart/2005/8/layout/chevron2"/>
    <dgm:cxn modelId="{A32D19E1-0039-434F-9836-2369FF88F558}" type="presOf" srcId="{D673519C-7CEA-4183-AC64-57E4D03849B7}" destId="{217F4578-0F72-4288-ABAC-B22EFE9A6549}" srcOrd="0" destOrd="0" presId="urn:microsoft.com/office/officeart/2005/8/layout/chevron2"/>
    <dgm:cxn modelId="{546AC725-AEB6-43D5-BFB7-DC0AE9B5B6AD}" type="presParOf" srcId="{FE33D40B-31FD-4136-A3FD-012C9A0C4138}" destId="{C68BBFD1-0807-4CD6-9895-16FF10CDC3B5}" srcOrd="0" destOrd="0" presId="urn:microsoft.com/office/officeart/2005/8/layout/chevron2"/>
    <dgm:cxn modelId="{F5833672-7030-4731-A6AE-D84264356FF3}" type="presParOf" srcId="{C68BBFD1-0807-4CD6-9895-16FF10CDC3B5}" destId="{CE85495B-B6DB-4A86-9BF2-EFDAB7A006E5}" srcOrd="0" destOrd="0" presId="urn:microsoft.com/office/officeart/2005/8/layout/chevron2"/>
    <dgm:cxn modelId="{2F448B05-24EE-4596-9E27-DC3873CA0D61}" type="presParOf" srcId="{C68BBFD1-0807-4CD6-9895-16FF10CDC3B5}" destId="{217F4578-0F72-4288-ABAC-B22EFE9A654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CD2AF4-222D-44C1-9EF0-99126A4846D8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DB05EBCF-4A16-48A9-9F1A-578C108E72C3}">
      <dgm:prSet phldrT="[Text]"/>
      <dgm:spPr>
        <a:solidFill>
          <a:srgbClr val="00B0F0"/>
        </a:solidFill>
      </dgm:spPr>
      <dgm:t>
        <a:bodyPr/>
        <a:lstStyle/>
        <a:p>
          <a:pPr rtl="1"/>
          <a:r>
            <a:rPr lang="he-IL" b="1" dirty="0" smtClean="0">
              <a:solidFill>
                <a:schemeClr val="tx1"/>
              </a:solidFill>
            </a:rPr>
            <a:t>בסיס הנכסים</a:t>
          </a:r>
          <a:endParaRPr lang="he-IL" b="1" dirty="0">
            <a:solidFill>
              <a:schemeClr val="tx1"/>
            </a:solidFill>
          </a:endParaRPr>
        </a:p>
      </dgm:t>
    </dgm:pt>
    <dgm:pt modelId="{54560A12-4C6A-43F0-A7FD-305905CA9016}" type="parTrans" cxnId="{01A970A0-24DF-4343-B28F-64EAECC13635}">
      <dgm:prSet/>
      <dgm:spPr/>
      <dgm:t>
        <a:bodyPr/>
        <a:lstStyle/>
        <a:p>
          <a:pPr rtl="1"/>
          <a:endParaRPr lang="he-IL"/>
        </a:p>
      </dgm:t>
    </dgm:pt>
    <dgm:pt modelId="{2895878C-095B-436A-A60A-3350C7838D3C}" type="sibTrans" cxnId="{01A970A0-24DF-4343-B28F-64EAECC13635}">
      <dgm:prSet/>
      <dgm:spPr/>
      <dgm:t>
        <a:bodyPr/>
        <a:lstStyle/>
        <a:p>
          <a:pPr rtl="1"/>
          <a:endParaRPr lang="he-IL" dirty="0"/>
        </a:p>
      </dgm:t>
    </dgm:pt>
    <dgm:pt modelId="{AEDC0B29-2C5A-47E7-A182-B66153FB0DE8}">
      <dgm:prSet phldrT="[Text]"/>
      <dgm:spPr>
        <a:solidFill>
          <a:srgbClr val="92D050"/>
        </a:solidFill>
      </dgm:spPr>
      <dgm:t>
        <a:bodyPr/>
        <a:lstStyle/>
        <a:p>
          <a:pPr rtl="1"/>
          <a:r>
            <a:rPr lang="he-IL" b="1" dirty="0" smtClean="0">
              <a:solidFill>
                <a:schemeClr val="tx1"/>
              </a:solidFill>
            </a:rPr>
            <a:t>שיעור התשואה</a:t>
          </a:r>
          <a:endParaRPr lang="he-IL" b="1" dirty="0">
            <a:solidFill>
              <a:schemeClr val="tx1"/>
            </a:solidFill>
          </a:endParaRPr>
        </a:p>
      </dgm:t>
    </dgm:pt>
    <dgm:pt modelId="{5BBF6D6E-0A8A-436D-A408-39554A270821}" type="parTrans" cxnId="{9810A4AA-2D2F-4D93-93E6-5353E3D7AF56}">
      <dgm:prSet/>
      <dgm:spPr/>
      <dgm:t>
        <a:bodyPr/>
        <a:lstStyle/>
        <a:p>
          <a:pPr rtl="1"/>
          <a:endParaRPr lang="he-IL"/>
        </a:p>
      </dgm:t>
    </dgm:pt>
    <dgm:pt modelId="{225F226F-B1BB-47D2-85EA-DB45FD3EAC24}" type="sibTrans" cxnId="{9810A4AA-2D2F-4D93-93E6-5353E3D7AF56}">
      <dgm:prSet/>
      <dgm:spPr/>
      <dgm:t>
        <a:bodyPr/>
        <a:lstStyle/>
        <a:p>
          <a:pPr rtl="1"/>
          <a:endParaRPr lang="he-IL"/>
        </a:p>
      </dgm:t>
    </dgm:pt>
    <dgm:pt modelId="{B4797333-8C06-40F5-AF2F-0260D57011B1}">
      <dgm:prSet phldrT="[Text]" custT="1"/>
      <dgm:spPr>
        <a:solidFill>
          <a:srgbClr val="FF0000"/>
        </a:solidFill>
      </dgm:spPr>
      <dgm:t>
        <a:bodyPr/>
        <a:lstStyle/>
        <a:p>
          <a:pPr rtl="1"/>
          <a:r>
            <a:rPr lang="he-IL" sz="4400" b="1" dirty="0" smtClean="0"/>
            <a:t>סף המס</a:t>
          </a:r>
          <a:endParaRPr lang="he-IL" sz="4400" b="1" dirty="0"/>
        </a:p>
      </dgm:t>
    </dgm:pt>
    <dgm:pt modelId="{225009A3-5EC2-4335-9110-FD7F4335428A}" type="parTrans" cxnId="{FE7C3875-8322-4BBE-B8B9-91BA226334E5}">
      <dgm:prSet/>
      <dgm:spPr/>
      <dgm:t>
        <a:bodyPr/>
        <a:lstStyle/>
        <a:p>
          <a:pPr rtl="1"/>
          <a:endParaRPr lang="he-IL"/>
        </a:p>
      </dgm:t>
    </dgm:pt>
    <dgm:pt modelId="{A828588E-9429-48B8-968A-ADACA6DFEB61}" type="sibTrans" cxnId="{FE7C3875-8322-4BBE-B8B9-91BA226334E5}">
      <dgm:prSet/>
      <dgm:spPr/>
      <dgm:t>
        <a:bodyPr/>
        <a:lstStyle/>
        <a:p>
          <a:pPr rtl="1"/>
          <a:endParaRPr lang="he-IL"/>
        </a:p>
      </dgm:t>
    </dgm:pt>
    <dgm:pt modelId="{1A1C4AD3-D206-4CCE-BE45-E0348FBDD166}" type="pres">
      <dgm:prSet presAssocID="{BDCD2AF4-222D-44C1-9EF0-99126A4846D8}" presName="Name0" presStyleCnt="0">
        <dgm:presLayoutVars>
          <dgm:dir/>
          <dgm:resizeHandles val="exact"/>
        </dgm:presLayoutVars>
      </dgm:prSet>
      <dgm:spPr/>
    </dgm:pt>
    <dgm:pt modelId="{B87A9CB1-AD0F-4B84-ADC8-7365527B13C7}" type="pres">
      <dgm:prSet presAssocID="{BDCD2AF4-222D-44C1-9EF0-99126A4846D8}" presName="vNodes" presStyleCnt="0"/>
      <dgm:spPr/>
    </dgm:pt>
    <dgm:pt modelId="{01BA7432-B842-46E1-B987-941B80EA5E13}" type="pres">
      <dgm:prSet presAssocID="{DB05EBCF-4A16-48A9-9F1A-578C108E72C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D387991-74CE-4B22-9357-AE5E7BA52D57}" type="pres">
      <dgm:prSet presAssocID="{2895878C-095B-436A-A60A-3350C7838D3C}" presName="spacerT" presStyleCnt="0"/>
      <dgm:spPr/>
    </dgm:pt>
    <dgm:pt modelId="{9213593F-8102-4D20-8243-6E22B558F6A7}" type="pres">
      <dgm:prSet presAssocID="{2895878C-095B-436A-A60A-3350C7838D3C}" presName="sibTrans" presStyleLbl="sibTrans2D1" presStyleIdx="0" presStyleCnt="2"/>
      <dgm:spPr>
        <a:prstGeom prst="mathMultiply">
          <a:avLst/>
        </a:prstGeom>
      </dgm:spPr>
      <dgm:t>
        <a:bodyPr/>
        <a:lstStyle/>
        <a:p>
          <a:pPr rtl="1"/>
          <a:endParaRPr lang="he-IL"/>
        </a:p>
      </dgm:t>
    </dgm:pt>
    <dgm:pt modelId="{20A260AB-942E-4042-AB42-3D548244212C}" type="pres">
      <dgm:prSet presAssocID="{2895878C-095B-436A-A60A-3350C7838D3C}" presName="spacerB" presStyleCnt="0"/>
      <dgm:spPr/>
    </dgm:pt>
    <dgm:pt modelId="{9B047BDD-2A3F-40E3-86E0-EAE2122B6AC6}" type="pres">
      <dgm:prSet presAssocID="{AEDC0B29-2C5A-47E7-A182-B66153FB0DE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5AE2BDA-526A-4EB8-856D-33EC5AE1E3D6}" type="pres">
      <dgm:prSet presAssocID="{BDCD2AF4-222D-44C1-9EF0-99126A4846D8}" presName="sibTransLast" presStyleLbl="sibTrans2D1" presStyleIdx="1" presStyleCnt="2"/>
      <dgm:spPr/>
      <dgm:t>
        <a:bodyPr/>
        <a:lstStyle/>
        <a:p>
          <a:pPr rtl="1"/>
          <a:endParaRPr lang="he-IL"/>
        </a:p>
      </dgm:t>
    </dgm:pt>
    <dgm:pt modelId="{CF551F0B-5FF4-423A-8946-885839483544}" type="pres">
      <dgm:prSet presAssocID="{BDCD2AF4-222D-44C1-9EF0-99126A4846D8}" presName="connectorText" presStyleLbl="sibTrans2D1" presStyleIdx="1" presStyleCnt="2"/>
      <dgm:spPr/>
      <dgm:t>
        <a:bodyPr/>
        <a:lstStyle/>
        <a:p>
          <a:pPr rtl="1"/>
          <a:endParaRPr lang="he-IL"/>
        </a:p>
      </dgm:t>
    </dgm:pt>
    <dgm:pt modelId="{9F952448-05F3-492D-857B-321C53B5B95E}" type="pres">
      <dgm:prSet presAssocID="{BDCD2AF4-222D-44C1-9EF0-99126A4846D8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0759AA8A-F352-4A08-A944-0CA33498F0A3}" type="presOf" srcId="{AEDC0B29-2C5A-47E7-A182-B66153FB0DE8}" destId="{9B047BDD-2A3F-40E3-86E0-EAE2122B6AC6}" srcOrd="0" destOrd="0" presId="urn:microsoft.com/office/officeart/2005/8/layout/equation2"/>
    <dgm:cxn modelId="{C2895722-1CD1-4458-A7E8-0CEA12C7C5DF}" type="presOf" srcId="{DB05EBCF-4A16-48A9-9F1A-578C108E72C3}" destId="{01BA7432-B842-46E1-B987-941B80EA5E13}" srcOrd="0" destOrd="0" presId="urn:microsoft.com/office/officeart/2005/8/layout/equation2"/>
    <dgm:cxn modelId="{9810A4AA-2D2F-4D93-93E6-5353E3D7AF56}" srcId="{BDCD2AF4-222D-44C1-9EF0-99126A4846D8}" destId="{AEDC0B29-2C5A-47E7-A182-B66153FB0DE8}" srcOrd="1" destOrd="0" parTransId="{5BBF6D6E-0A8A-436D-A408-39554A270821}" sibTransId="{225F226F-B1BB-47D2-85EA-DB45FD3EAC24}"/>
    <dgm:cxn modelId="{3F0ACD4A-7CE0-4B1E-A919-DA00122E0AD9}" type="presOf" srcId="{2895878C-095B-436A-A60A-3350C7838D3C}" destId="{9213593F-8102-4D20-8243-6E22B558F6A7}" srcOrd="0" destOrd="0" presId="urn:microsoft.com/office/officeart/2005/8/layout/equation2"/>
    <dgm:cxn modelId="{56D7162A-0C0B-4C27-AAED-3A9E35E3101E}" type="presOf" srcId="{225F226F-B1BB-47D2-85EA-DB45FD3EAC24}" destId="{CF551F0B-5FF4-423A-8946-885839483544}" srcOrd="1" destOrd="0" presId="urn:microsoft.com/office/officeart/2005/8/layout/equation2"/>
    <dgm:cxn modelId="{FE7C3875-8322-4BBE-B8B9-91BA226334E5}" srcId="{BDCD2AF4-222D-44C1-9EF0-99126A4846D8}" destId="{B4797333-8C06-40F5-AF2F-0260D57011B1}" srcOrd="2" destOrd="0" parTransId="{225009A3-5EC2-4335-9110-FD7F4335428A}" sibTransId="{A828588E-9429-48B8-968A-ADACA6DFEB61}"/>
    <dgm:cxn modelId="{01A970A0-24DF-4343-B28F-64EAECC13635}" srcId="{BDCD2AF4-222D-44C1-9EF0-99126A4846D8}" destId="{DB05EBCF-4A16-48A9-9F1A-578C108E72C3}" srcOrd="0" destOrd="0" parTransId="{54560A12-4C6A-43F0-A7FD-305905CA9016}" sibTransId="{2895878C-095B-436A-A60A-3350C7838D3C}"/>
    <dgm:cxn modelId="{73D477CD-B84B-4E6F-9BB4-04AF969331A0}" type="presOf" srcId="{225F226F-B1BB-47D2-85EA-DB45FD3EAC24}" destId="{15AE2BDA-526A-4EB8-856D-33EC5AE1E3D6}" srcOrd="0" destOrd="0" presId="urn:microsoft.com/office/officeart/2005/8/layout/equation2"/>
    <dgm:cxn modelId="{BECC2B3E-6E19-4282-A92F-ACBE82F73927}" type="presOf" srcId="{BDCD2AF4-222D-44C1-9EF0-99126A4846D8}" destId="{1A1C4AD3-D206-4CCE-BE45-E0348FBDD166}" srcOrd="0" destOrd="0" presId="urn:microsoft.com/office/officeart/2005/8/layout/equation2"/>
    <dgm:cxn modelId="{48DF99EF-A5F4-4984-8542-08AA4708AA59}" type="presOf" srcId="{B4797333-8C06-40F5-AF2F-0260D57011B1}" destId="{9F952448-05F3-492D-857B-321C53B5B95E}" srcOrd="0" destOrd="0" presId="urn:microsoft.com/office/officeart/2005/8/layout/equation2"/>
    <dgm:cxn modelId="{6BED2B00-9193-471D-8032-EA51D7B3D5DD}" type="presParOf" srcId="{1A1C4AD3-D206-4CCE-BE45-E0348FBDD166}" destId="{B87A9CB1-AD0F-4B84-ADC8-7365527B13C7}" srcOrd="0" destOrd="0" presId="urn:microsoft.com/office/officeart/2005/8/layout/equation2"/>
    <dgm:cxn modelId="{4454C604-8ABC-466D-8B16-84E4CAFF4440}" type="presParOf" srcId="{B87A9CB1-AD0F-4B84-ADC8-7365527B13C7}" destId="{01BA7432-B842-46E1-B987-941B80EA5E13}" srcOrd="0" destOrd="0" presId="urn:microsoft.com/office/officeart/2005/8/layout/equation2"/>
    <dgm:cxn modelId="{E9699D99-4E50-4371-8094-38F91C8A9D76}" type="presParOf" srcId="{B87A9CB1-AD0F-4B84-ADC8-7365527B13C7}" destId="{5D387991-74CE-4B22-9357-AE5E7BA52D57}" srcOrd="1" destOrd="0" presId="urn:microsoft.com/office/officeart/2005/8/layout/equation2"/>
    <dgm:cxn modelId="{2F8A1DDC-87D7-4B4A-9F36-1786651C06D8}" type="presParOf" srcId="{B87A9CB1-AD0F-4B84-ADC8-7365527B13C7}" destId="{9213593F-8102-4D20-8243-6E22B558F6A7}" srcOrd="2" destOrd="0" presId="urn:microsoft.com/office/officeart/2005/8/layout/equation2"/>
    <dgm:cxn modelId="{51A3CF13-BF1E-45B4-A05B-51651CF46F72}" type="presParOf" srcId="{B87A9CB1-AD0F-4B84-ADC8-7365527B13C7}" destId="{20A260AB-942E-4042-AB42-3D548244212C}" srcOrd="3" destOrd="0" presId="urn:microsoft.com/office/officeart/2005/8/layout/equation2"/>
    <dgm:cxn modelId="{B84917E1-E698-422B-A330-1D715AC7A98E}" type="presParOf" srcId="{B87A9CB1-AD0F-4B84-ADC8-7365527B13C7}" destId="{9B047BDD-2A3F-40E3-86E0-EAE2122B6AC6}" srcOrd="4" destOrd="0" presId="urn:microsoft.com/office/officeart/2005/8/layout/equation2"/>
    <dgm:cxn modelId="{9BB172DF-242B-455D-A4FA-42B30C813B5A}" type="presParOf" srcId="{1A1C4AD3-D206-4CCE-BE45-E0348FBDD166}" destId="{15AE2BDA-526A-4EB8-856D-33EC5AE1E3D6}" srcOrd="1" destOrd="0" presId="urn:microsoft.com/office/officeart/2005/8/layout/equation2"/>
    <dgm:cxn modelId="{FEF7D7BD-DA9A-453C-9A41-A0018357F017}" type="presParOf" srcId="{15AE2BDA-526A-4EB8-856D-33EC5AE1E3D6}" destId="{CF551F0B-5FF4-423A-8946-885839483544}" srcOrd="0" destOrd="0" presId="urn:microsoft.com/office/officeart/2005/8/layout/equation2"/>
    <dgm:cxn modelId="{4CDB6839-CF8C-43F3-B854-E7087C0064AC}" type="presParOf" srcId="{1A1C4AD3-D206-4CCE-BE45-E0348FBDD166}" destId="{9F952448-05F3-492D-857B-321C53B5B95E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F29280-6473-41E7-B835-02790F16C427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BB77B453-1688-46F6-9ADF-605B1CB2DE3A}">
      <dgm:prSet phldrT="[Text]"/>
      <dgm:spPr>
        <a:solidFill>
          <a:srgbClr val="92D050"/>
        </a:solidFill>
      </dgm:spPr>
      <dgm:t>
        <a:bodyPr/>
        <a:lstStyle/>
        <a:p>
          <a:pPr rtl="1"/>
          <a:r>
            <a:rPr lang="he-IL" dirty="0" smtClean="0"/>
            <a:t>רכוש קבוע בערך כלכלי</a:t>
          </a:r>
          <a:endParaRPr lang="he-IL" dirty="0"/>
        </a:p>
      </dgm:t>
    </dgm:pt>
    <dgm:pt modelId="{99DB17CC-36B3-4A1E-B470-3B89E66DAE4C}" type="parTrans" cxnId="{2435CD15-4F6E-46F2-940A-1D8E85133250}">
      <dgm:prSet/>
      <dgm:spPr/>
      <dgm:t>
        <a:bodyPr/>
        <a:lstStyle/>
        <a:p>
          <a:pPr rtl="1"/>
          <a:endParaRPr lang="he-IL"/>
        </a:p>
      </dgm:t>
    </dgm:pt>
    <dgm:pt modelId="{E2487202-7F07-44AD-8635-9FAEBD6F5748}" type="sibTrans" cxnId="{2435CD15-4F6E-46F2-940A-1D8E85133250}">
      <dgm:prSet/>
      <dgm:spPr/>
      <dgm:t>
        <a:bodyPr/>
        <a:lstStyle/>
        <a:p>
          <a:pPr rtl="1"/>
          <a:endParaRPr lang="he-IL"/>
        </a:p>
      </dgm:t>
    </dgm:pt>
    <dgm:pt modelId="{AA292C64-0E4F-4305-95B6-7CEEC2BBCC8F}">
      <dgm:prSet phldrT="[Text]"/>
      <dgm:spPr>
        <a:solidFill>
          <a:srgbClr val="00B0F0"/>
        </a:solidFill>
      </dgm:spPr>
      <dgm:t>
        <a:bodyPr/>
        <a:lstStyle/>
        <a:p>
          <a:pPr rtl="1"/>
          <a:r>
            <a:rPr lang="he-IL" dirty="0" smtClean="0"/>
            <a:t>הון חוזר</a:t>
          </a:r>
          <a:endParaRPr lang="he-IL" dirty="0"/>
        </a:p>
      </dgm:t>
    </dgm:pt>
    <dgm:pt modelId="{A8D96605-D7CE-48B2-A507-34E2C92D9E32}" type="parTrans" cxnId="{A83FD391-FBAE-4461-A416-BFF18099DDF5}">
      <dgm:prSet/>
      <dgm:spPr/>
      <dgm:t>
        <a:bodyPr/>
        <a:lstStyle/>
        <a:p>
          <a:pPr rtl="1"/>
          <a:endParaRPr lang="he-IL"/>
        </a:p>
      </dgm:t>
    </dgm:pt>
    <dgm:pt modelId="{F417AB09-C738-4BFE-8ED3-3C583397D387}" type="sibTrans" cxnId="{A83FD391-FBAE-4461-A416-BFF18099DDF5}">
      <dgm:prSet/>
      <dgm:spPr/>
      <dgm:t>
        <a:bodyPr/>
        <a:lstStyle/>
        <a:p>
          <a:pPr rtl="1"/>
          <a:endParaRPr lang="he-IL"/>
        </a:p>
      </dgm:t>
    </dgm:pt>
    <dgm:pt modelId="{48F1D326-42DF-4F81-87DF-AEB48D0F80A8}">
      <dgm:prSet phldrT="[Text]"/>
      <dgm:spPr>
        <a:solidFill>
          <a:srgbClr val="FF0000"/>
        </a:solidFill>
      </dgm:spPr>
      <dgm:t>
        <a:bodyPr/>
        <a:lstStyle/>
        <a:p>
          <a:pPr rtl="1"/>
          <a:r>
            <a:rPr lang="he-IL" dirty="0" smtClean="0"/>
            <a:t>נכסים בלתי מוחשיים</a:t>
          </a:r>
          <a:endParaRPr lang="he-IL" dirty="0"/>
        </a:p>
      </dgm:t>
    </dgm:pt>
    <dgm:pt modelId="{109830F8-EEE6-4FE0-99A2-01BE4670167B}" type="parTrans" cxnId="{A97AF1D6-A069-4BD2-B17E-ED25B4C9CC22}">
      <dgm:prSet/>
      <dgm:spPr/>
      <dgm:t>
        <a:bodyPr/>
        <a:lstStyle/>
        <a:p>
          <a:pPr rtl="1"/>
          <a:endParaRPr lang="he-IL"/>
        </a:p>
      </dgm:t>
    </dgm:pt>
    <dgm:pt modelId="{B0323D24-84DE-454A-B561-63AD0B91DFB9}" type="sibTrans" cxnId="{A97AF1D6-A069-4BD2-B17E-ED25B4C9CC22}">
      <dgm:prSet/>
      <dgm:spPr/>
      <dgm:t>
        <a:bodyPr/>
        <a:lstStyle/>
        <a:p>
          <a:pPr rtl="1"/>
          <a:endParaRPr lang="he-IL"/>
        </a:p>
      </dgm:t>
    </dgm:pt>
    <dgm:pt modelId="{4B1756DA-0C3A-4978-AAFA-F563A5FE4BF4}">
      <dgm:prSet phldrT="[Text]" custT="1"/>
      <dgm:spPr/>
      <dgm:t>
        <a:bodyPr/>
        <a:lstStyle/>
        <a:p>
          <a:pPr rtl="1"/>
          <a:r>
            <a:rPr lang="he-IL" sz="2800" b="1" dirty="0" smtClean="0"/>
            <a:t>כל הנכסים המשמשים לפעילות היצרנית </a:t>
          </a:r>
        </a:p>
        <a:p>
          <a:pPr rtl="1"/>
          <a:r>
            <a:rPr lang="he-IL" sz="2800" b="1" dirty="0" smtClean="0"/>
            <a:t>של משאב הטבע</a:t>
          </a:r>
          <a:endParaRPr lang="he-IL" sz="2800" b="1" dirty="0"/>
        </a:p>
      </dgm:t>
    </dgm:pt>
    <dgm:pt modelId="{9C29139B-C315-4840-A633-84801D5D1E61}" type="parTrans" cxnId="{F05C45A3-5B79-4EE3-B56F-25B9618645DE}">
      <dgm:prSet/>
      <dgm:spPr/>
      <dgm:t>
        <a:bodyPr/>
        <a:lstStyle/>
        <a:p>
          <a:pPr rtl="1"/>
          <a:endParaRPr lang="he-IL"/>
        </a:p>
      </dgm:t>
    </dgm:pt>
    <dgm:pt modelId="{8A9BF70F-761B-485E-BF60-1504158A8A58}" type="sibTrans" cxnId="{F05C45A3-5B79-4EE3-B56F-25B9618645DE}">
      <dgm:prSet/>
      <dgm:spPr/>
      <dgm:t>
        <a:bodyPr/>
        <a:lstStyle/>
        <a:p>
          <a:pPr rtl="1"/>
          <a:endParaRPr lang="he-IL"/>
        </a:p>
      </dgm:t>
    </dgm:pt>
    <dgm:pt modelId="{053804A9-70A6-4ADC-B635-3E40D34D8AA7}" type="pres">
      <dgm:prSet presAssocID="{D8F29280-6473-41E7-B835-02790F16C427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65D84AC8-D49B-43BC-A756-B019B41DD37E}" type="pres">
      <dgm:prSet presAssocID="{D8F29280-6473-41E7-B835-02790F16C427}" presName="ellipse" presStyleLbl="trBgShp" presStyleIdx="0" presStyleCnt="1"/>
      <dgm:spPr/>
    </dgm:pt>
    <dgm:pt modelId="{CC96A457-115B-4DA5-8A59-37A4537A6ABD}" type="pres">
      <dgm:prSet presAssocID="{D8F29280-6473-41E7-B835-02790F16C427}" presName="arrow1" presStyleLbl="fgShp" presStyleIdx="0" presStyleCnt="1" custScaleX="69776" custScaleY="72683"/>
      <dgm:spPr/>
    </dgm:pt>
    <dgm:pt modelId="{D9C3B02E-8576-4BD8-B2F8-202A8839B206}" type="pres">
      <dgm:prSet presAssocID="{D8F29280-6473-41E7-B835-02790F16C427}" presName="rectangle" presStyleLbl="revTx" presStyleIdx="0" presStyleCnt="1" custScaleX="16983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13A24626-8501-4394-9AB7-37233B3707BC}" type="pres">
      <dgm:prSet presAssocID="{AA292C64-0E4F-4305-95B6-7CEEC2BBCC8F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67C2ADDD-CFAC-4CF2-9E6B-B3670B7E7867}" type="pres">
      <dgm:prSet presAssocID="{48F1D326-42DF-4F81-87DF-AEB48D0F80A8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F8952EDD-FF41-4B13-BE6B-0B724E86BB43}" type="pres">
      <dgm:prSet presAssocID="{4B1756DA-0C3A-4978-AAFA-F563A5FE4BF4}" presName="item3" presStyleLbl="node1" presStyleIdx="2" presStyleCnt="3" custScaleY="106981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D1B8CBB4-0838-4924-B19A-82A95FA0C0F1}" type="pres">
      <dgm:prSet presAssocID="{D8F29280-6473-41E7-B835-02790F16C427}" presName="funnel" presStyleLbl="trAlignAcc1" presStyleIdx="0" presStyleCnt="1"/>
      <dgm:spPr>
        <a:solidFill>
          <a:schemeClr val="bg1">
            <a:alpha val="40000"/>
          </a:schemeClr>
        </a:solidFill>
      </dgm:spPr>
    </dgm:pt>
  </dgm:ptLst>
  <dgm:cxnLst>
    <dgm:cxn modelId="{FF9DAC65-C40B-4276-88B9-84A96A618C29}" type="presOf" srcId="{48F1D326-42DF-4F81-87DF-AEB48D0F80A8}" destId="{13A24626-8501-4394-9AB7-37233B3707BC}" srcOrd="0" destOrd="0" presId="urn:microsoft.com/office/officeart/2005/8/layout/funnel1"/>
    <dgm:cxn modelId="{6DDCEE60-9BAC-43E8-8E58-1679E563E8AF}" type="presOf" srcId="{D8F29280-6473-41E7-B835-02790F16C427}" destId="{053804A9-70A6-4ADC-B635-3E40D34D8AA7}" srcOrd="0" destOrd="0" presId="urn:microsoft.com/office/officeart/2005/8/layout/funnel1"/>
    <dgm:cxn modelId="{945FC55D-FEA5-4CF9-91F3-7761F7DEB04D}" type="presOf" srcId="{4B1756DA-0C3A-4978-AAFA-F563A5FE4BF4}" destId="{D9C3B02E-8576-4BD8-B2F8-202A8839B206}" srcOrd="0" destOrd="0" presId="urn:microsoft.com/office/officeart/2005/8/layout/funnel1"/>
    <dgm:cxn modelId="{A6A98FDF-2807-4DD6-9D3D-744481DDF1AF}" type="presOf" srcId="{BB77B453-1688-46F6-9ADF-605B1CB2DE3A}" destId="{F8952EDD-FF41-4B13-BE6B-0B724E86BB43}" srcOrd="0" destOrd="0" presId="urn:microsoft.com/office/officeart/2005/8/layout/funnel1"/>
    <dgm:cxn modelId="{A97AF1D6-A069-4BD2-B17E-ED25B4C9CC22}" srcId="{D8F29280-6473-41E7-B835-02790F16C427}" destId="{48F1D326-42DF-4F81-87DF-AEB48D0F80A8}" srcOrd="2" destOrd="0" parTransId="{109830F8-EEE6-4FE0-99A2-01BE4670167B}" sibTransId="{B0323D24-84DE-454A-B561-63AD0B91DFB9}"/>
    <dgm:cxn modelId="{F05C45A3-5B79-4EE3-B56F-25B9618645DE}" srcId="{D8F29280-6473-41E7-B835-02790F16C427}" destId="{4B1756DA-0C3A-4978-AAFA-F563A5FE4BF4}" srcOrd="3" destOrd="0" parTransId="{9C29139B-C315-4840-A633-84801D5D1E61}" sibTransId="{8A9BF70F-761B-485E-BF60-1504158A8A58}"/>
    <dgm:cxn modelId="{ED645586-7BD7-4B9A-A392-C37E4934EC51}" type="presOf" srcId="{AA292C64-0E4F-4305-95B6-7CEEC2BBCC8F}" destId="{67C2ADDD-CFAC-4CF2-9E6B-B3670B7E7867}" srcOrd="0" destOrd="0" presId="urn:microsoft.com/office/officeart/2005/8/layout/funnel1"/>
    <dgm:cxn modelId="{A83FD391-FBAE-4461-A416-BFF18099DDF5}" srcId="{D8F29280-6473-41E7-B835-02790F16C427}" destId="{AA292C64-0E4F-4305-95B6-7CEEC2BBCC8F}" srcOrd="1" destOrd="0" parTransId="{A8D96605-D7CE-48B2-A507-34E2C92D9E32}" sibTransId="{F417AB09-C738-4BFE-8ED3-3C583397D387}"/>
    <dgm:cxn modelId="{2435CD15-4F6E-46F2-940A-1D8E85133250}" srcId="{D8F29280-6473-41E7-B835-02790F16C427}" destId="{BB77B453-1688-46F6-9ADF-605B1CB2DE3A}" srcOrd="0" destOrd="0" parTransId="{99DB17CC-36B3-4A1E-B470-3B89E66DAE4C}" sibTransId="{E2487202-7F07-44AD-8635-9FAEBD6F5748}"/>
    <dgm:cxn modelId="{DE6DDEA5-7627-403D-A52B-E94D6EFC3D78}" type="presParOf" srcId="{053804A9-70A6-4ADC-B635-3E40D34D8AA7}" destId="{65D84AC8-D49B-43BC-A756-B019B41DD37E}" srcOrd="0" destOrd="0" presId="urn:microsoft.com/office/officeart/2005/8/layout/funnel1"/>
    <dgm:cxn modelId="{1C7F8966-8C73-4288-8066-DDC4A9D609DA}" type="presParOf" srcId="{053804A9-70A6-4ADC-B635-3E40D34D8AA7}" destId="{CC96A457-115B-4DA5-8A59-37A4537A6ABD}" srcOrd="1" destOrd="0" presId="urn:microsoft.com/office/officeart/2005/8/layout/funnel1"/>
    <dgm:cxn modelId="{5133A615-76DD-440A-AAF9-BEDFED68DF3C}" type="presParOf" srcId="{053804A9-70A6-4ADC-B635-3E40D34D8AA7}" destId="{D9C3B02E-8576-4BD8-B2F8-202A8839B206}" srcOrd="2" destOrd="0" presId="urn:microsoft.com/office/officeart/2005/8/layout/funnel1"/>
    <dgm:cxn modelId="{BB9EB23D-2177-47C2-BDD9-42D4FBE5D311}" type="presParOf" srcId="{053804A9-70A6-4ADC-B635-3E40D34D8AA7}" destId="{13A24626-8501-4394-9AB7-37233B3707BC}" srcOrd="3" destOrd="0" presId="urn:microsoft.com/office/officeart/2005/8/layout/funnel1"/>
    <dgm:cxn modelId="{28D27881-C677-42C9-8ED6-4BA3287206AB}" type="presParOf" srcId="{053804A9-70A6-4ADC-B635-3E40D34D8AA7}" destId="{67C2ADDD-CFAC-4CF2-9E6B-B3670B7E7867}" srcOrd="4" destOrd="0" presId="urn:microsoft.com/office/officeart/2005/8/layout/funnel1"/>
    <dgm:cxn modelId="{8EEC9BAF-C4E5-4A58-A9C8-6D888E81BBD6}" type="presParOf" srcId="{053804A9-70A6-4ADC-B635-3E40D34D8AA7}" destId="{F8952EDD-FF41-4B13-BE6B-0B724E86BB43}" srcOrd="5" destOrd="0" presId="urn:microsoft.com/office/officeart/2005/8/layout/funnel1"/>
    <dgm:cxn modelId="{88AEF408-E41E-4DF0-958B-8E8E933C93BF}" type="presParOf" srcId="{053804A9-70A6-4ADC-B635-3E40D34D8AA7}" destId="{D1B8CBB4-0838-4924-B19A-82A95FA0C0F1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04C2D0-078A-4133-8252-B7A34E2BA28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9431D08E-2B5D-4AD7-92DD-9651258BC196}">
      <dgm:prSet phldrT="[Text]"/>
      <dgm:spPr/>
      <dgm:t>
        <a:bodyPr/>
        <a:lstStyle/>
        <a:p>
          <a:pPr rtl="1"/>
          <a:r>
            <a:rPr lang="he-IL" b="1" dirty="0" smtClean="0"/>
            <a:t>תמלוגים</a:t>
          </a:r>
          <a:endParaRPr lang="he-IL" b="1" dirty="0"/>
        </a:p>
      </dgm:t>
    </dgm:pt>
    <dgm:pt modelId="{C7026B3D-76F0-490A-8198-51CE0E592952}" type="parTrans" cxnId="{EEB8C6B2-9518-4AE1-B871-431AFE647271}">
      <dgm:prSet/>
      <dgm:spPr/>
      <dgm:t>
        <a:bodyPr/>
        <a:lstStyle/>
        <a:p>
          <a:pPr rtl="1"/>
          <a:endParaRPr lang="he-IL"/>
        </a:p>
      </dgm:t>
    </dgm:pt>
    <dgm:pt modelId="{16F85C72-3974-459D-9E39-CBA49F2923DA}" type="sibTrans" cxnId="{EEB8C6B2-9518-4AE1-B871-431AFE647271}">
      <dgm:prSet/>
      <dgm:spPr/>
      <dgm:t>
        <a:bodyPr/>
        <a:lstStyle/>
        <a:p>
          <a:pPr rtl="1"/>
          <a:endParaRPr lang="he-IL"/>
        </a:p>
      </dgm:t>
    </dgm:pt>
    <dgm:pt modelId="{D673519C-7CEA-4183-AC64-57E4D03849B7}">
      <dgm:prSet phldrT="[Text]"/>
      <dgm:spPr/>
      <dgm:t>
        <a:bodyPr/>
        <a:lstStyle/>
        <a:p>
          <a:pPr rtl="1"/>
          <a:r>
            <a:rPr lang="he-IL" b="1" dirty="0" smtClean="0"/>
            <a:t>שיעור אחיד של 5%</a:t>
          </a:r>
          <a:endParaRPr lang="he-IL" b="1" dirty="0"/>
        </a:p>
      </dgm:t>
    </dgm:pt>
    <dgm:pt modelId="{198716AF-77A5-43E4-92D8-AA9F537C282A}" type="parTrans" cxnId="{D5654394-F12D-4792-8041-0150FE974CF5}">
      <dgm:prSet/>
      <dgm:spPr/>
      <dgm:t>
        <a:bodyPr/>
        <a:lstStyle/>
        <a:p>
          <a:pPr rtl="1"/>
          <a:endParaRPr lang="he-IL"/>
        </a:p>
      </dgm:t>
    </dgm:pt>
    <dgm:pt modelId="{8DE2EC00-040E-4911-9E60-B7B09DDAD063}" type="sibTrans" cxnId="{D5654394-F12D-4792-8041-0150FE974CF5}">
      <dgm:prSet/>
      <dgm:spPr/>
      <dgm:t>
        <a:bodyPr/>
        <a:lstStyle/>
        <a:p>
          <a:pPr rtl="1"/>
          <a:endParaRPr lang="he-IL"/>
        </a:p>
      </dgm:t>
    </dgm:pt>
    <dgm:pt modelId="{23936B26-7D86-4947-A3E5-7AC91823023F}">
      <dgm:prSet phldrT="[Text]"/>
      <dgm:spPr/>
      <dgm:t>
        <a:bodyPr/>
        <a:lstStyle/>
        <a:p>
          <a:pPr rtl="1"/>
          <a:r>
            <a:rPr lang="he-IL" b="1" dirty="0" smtClean="0"/>
            <a:t>הבסיס לחישוב התמלוגים ייקבע על ידי המדינה</a:t>
          </a:r>
          <a:endParaRPr lang="he-IL" b="1" dirty="0"/>
        </a:p>
      </dgm:t>
    </dgm:pt>
    <dgm:pt modelId="{CB6199A0-D272-4213-AA73-7BB1F605007F}" type="parTrans" cxnId="{BECAB2D3-03C6-4A43-83ED-F482792F082C}">
      <dgm:prSet/>
      <dgm:spPr/>
      <dgm:t>
        <a:bodyPr/>
        <a:lstStyle/>
        <a:p>
          <a:pPr rtl="1"/>
          <a:endParaRPr lang="he-IL"/>
        </a:p>
      </dgm:t>
    </dgm:pt>
    <dgm:pt modelId="{097DD7CD-FC89-4A83-AF2F-B815B99EA421}" type="sibTrans" cxnId="{BECAB2D3-03C6-4A43-83ED-F482792F082C}">
      <dgm:prSet/>
      <dgm:spPr/>
      <dgm:t>
        <a:bodyPr/>
        <a:lstStyle/>
        <a:p>
          <a:pPr rtl="1"/>
          <a:endParaRPr lang="he-IL"/>
        </a:p>
      </dgm:t>
    </dgm:pt>
    <dgm:pt modelId="{FE33D40B-31FD-4136-A3FD-012C9A0C4138}" type="pres">
      <dgm:prSet presAssocID="{6C04C2D0-078A-4133-8252-B7A34E2BA28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C68BBFD1-0807-4CD6-9895-16FF10CDC3B5}" type="pres">
      <dgm:prSet presAssocID="{9431D08E-2B5D-4AD7-92DD-9651258BC196}" presName="composite" presStyleCnt="0"/>
      <dgm:spPr/>
    </dgm:pt>
    <dgm:pt modelId="{CE85495B-B6DB-4A86-9BF2-EFDAB7A006E5}" type="pres">
      <dgm:prSet presAssocID="{9431D08E-2B5D-4AD7-92DD-9651258BC196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17F4578-0F72-4288-ABAC-B22EFE9A6549}" type="pres">
      <dgm:prSet presAssocID="{9431D08E-2B5D-4AD7-92DD-9651258BC196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B7782312-CC89-4468-B4B9-689E97ED2487}" type="presOf" srcId="{23936B26-7D86-4947-A3E5-7AC91823023F}" destId="{217F4578-0F72-4288-ABAC-B22EFE9A6549}" srcOrd="0" destOrd="1" presId="urn:microsoft.com/office/officeart/2005/8/layout/chevron2"/>
    <dgm:cxn modelId="{4E49CA21-5F65-4CF4-8545-EBDAF9157E1D}" type="presOf" srcId="{D673519C-7CEA-4183-AC64-57E4D03849B7}" destId="{217F4578-0F72-4288-ABAC-B22EFE9A6549}" srcOrd="0" destOrd="0" presId="urn:microsoft.com/office/officeart/2005/8/layout/chevron2"/>
    <dgm:cxn modelId="{EEB8C6B2-9518-4AE1-B871-431AFE647271}" srcId="{6C04C2D0-078A-4133-8252-B7A34E2BA28A}" destId="{9431D08E-2B5D-4AD7-92DD-9651258BC196}" srcOrd="0" destOrd="0" parTransId="{C7026B3D-76F0-490A-8198-51CE0E592952}" sibTransId="{16F85C72-3974-459D-9E39-CBA49F2923DA}"/>
    <dgm:cxn modelId="{469BA6CD-B5CA-4459-92D6-F9416FF1FA3A}" type="presOf" srcId="{6C04C2D0-078A-4133-8252-B7A34E2BA28A}" destId="{FE33D40B-31FD-4136-A3FD-012C9A0C4138}" srcOrd="0" destOrd="0" presId="urn:microsoft.com/office/officeart/2005/8/layout/chevron2"/>
    <dgm:cxn modelId="{19D40F37-7B99-4B52-A184-8A7A30848824}" type="presOf" srcId="{9431D08E-2B5D-4AD7-92DD-9651258BC196}" destId="{CE85495B-B6DB-4A86-9BF2-EFDAB7A006E5}" srcOrd="0" destOrd="0" presId="urn:microsoft.com/office/officeart/2005/8/layout/chevron2"/>
    <dgm:cxn modelId="{BECAB2D3-03C6-4A43-83ED-F482792F082C}" srcId="{9431D08E-2B5D-4AD7-92DD-9651258BC196}" destId="{23936B26-7D86-4947-A3E5-7AC91823023F}" srcOrd="1" destOrd="0" parTransId="{CB6199A0-D272-4213-AA73-7BB1F605007F}" sibTransId="{097DD7CD-FC89-4A83-AF2F-B815B99EA421}"/>
    <dgm:cxn modelId="{D5654394-F12D-4792-8041-0150FE974CF5}" srcId="{9431D08E-2B5D-4AD7-92DD-9651258BC196}" destId="{D673519C-7CEA-4183-AC64-57E4D03849B7}" srcOrd="0" destOrd="0" parTransId="{198716AF-77A5-43E4-92D8-AA9F537C282A}" sibTransId="{8DE2EC00-040E-4911-9E60-B7B09DDAD063}"/>
    <dgm:cxn modelId="{F45783DA-46B0-4940-80D8-1DC677E8C657}" type="presParOf" srcId="{FE33D40B-31FD-4136-A3FD-012C9A0C4138}" destId="{C68BBFD1-0807-4CD6-9895-16FF10CDC3B5}" srcOrd="0" destOrd="0" presId="urn:microsoft.com/office/officeart/2005/8/layout/chevron2"/>
    <dgm:cxn modelId="{D358CB9F-04F8-4EB7-A0B5-BE56E3514D9E}" type="presParOf" srcId="{C68BBFD1-0807-4CD6-9895-16FF10CDC3B5}" destId="{CE85495B-B6DB-4A86-9BF2-EFDAB7A006E5}" srcOrd="0" destOrd="0" presId="urn:microsoft.com/office/officeart/2005/8/layout/chevron2"/>
    <dgm:cxn modelId="{9823FBC0-293F-4078-9ED3-CB98EF6BDC16}" type="presParOf" srcId="{C68BBFD1-0807-4CD6-9895-16FF10CDC3B5}" destId="{217F4578-0F72-4288-ABAC-B22EFE9A654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E59B4D0-CB9A-40FE-A9FF-34E33548F0A3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6391EA91-8ECD-437A-8E30-DDF729E3C2FB}">
      <dgm:prSet phldrT="[Text]" custT="1"/>
      <dgm:spPr/>
      <dgm:t>
        <a:bodyPr/>
        <a:lstStyle/>
        <a:p>
          <a:pPr rtl="1"/>
          <a:r>
            <a:rPr lang="he-IL" sz="2800" b="1" dirty="0" smtClean="0"/>
            <a:t>עלות ייצור טון פוספט (לפני תמלוגים)</a:t>
          </a:r>
          <a:endParaRPr lang="he-IL" sz="2800" b="1" dirty="0"/>
        </a:p>
      </dgm:t>
    </dgm:pt>
    <dgm:pt modelId="{6DDD1154-588D-4FA5-9A8D-B59FAD549F0C}" type="parTrans" cxnId="{0A94A263-B138-430F-B69B-6558F2AC1988}">
      <dgm:prSet/>
      <dgm:spPr/>
      <dgm:t>
        <a:bodyPr/>
        <a:lstStyle/>
        <a:p>
          <a:pPr rtl="1"/>
          <a:endParaRPr lang="he-IL"/>
        </a:p>
      </dgm:t>
    </dgm:pt>
    <dgm:pt modelId="{B43A008A-4AFA-473D-985C-A98B1ABCA13C}" type="sibTrans" cxnId="{0A94A263-B138-430F-B69B-6558F2AC1988}">
      <dgm:prSet/>
      <dgm:spPr/>
      <dgm:t>
        <a:bodyPr/>
        <a:lstStyle/>
        <a:p>
          <a:pPr rtl="1"/>
          <a:endParaRPr lang="he-IL"/>
        </a:p>
      </dgm:t>
    </dgm:pt>
    <dgm:pt modelId="{1593CB6A-4996-4812-95A1-01F512DFB234}">
      <dgm:prSet phldrT="[Text]" custT="1"/>
      <dgm:spPr/>
      <dgm:t>
        <a:bodyPr/>
        <a:lstStyle/>
        <a:p>
          <a:pPr rtl="1"/>
          <a:r>
            <a:rPr lang="he-IL" sz="2800" b="1" dirty="0" smtClean="0"/>
            <a:t>94 דולר</a:t>
          </a:r>
          <a:endParaRPr lang="he-IL" sz="2800" b="1" dirty="0"/>
        </a:p>
      </dgm:t>
    </dgm:pt>
    <dgm:pt modelId="{6036EB1D-B406-41A9-91B8-B045625A53DA}" type="parTrans" cxnId="{3E2C20EF-8FDC-4370-8C05-DD85742BD676}">
      <dgm:prSet/>
      <dgm:spPr/>
      <dgm:t>
        <a:bodyPr/>
        <a:lstStyle/>
        <a:p>
          <a:pPr rtl="1"/>
          <a:endParaRPr lang="he-IL"/>
        </a:p>
      </dgm:t>
    </dgm:pt>
    <dgm:pt modelId="{A8C3D585-33A0-4C14-8332-41E2481FA8FC}" type="sibTrans" cxnId="{3E2C20EF-8FDC-4370-8C05-DD85742BD676}">
      <dgm:prSet/>
      <dgm:spPr/>
      <dgm:t>
        <a:bodyPr/>
        <a:lstStyle/>
        <a:p>
          <a:pPr rtl="1"/>
          <a:endParaRPr lang="he-IL"/>
        </a:p>
      </dgm:t>
    </dgm:pt>
    <dgm:pt modelId="{39A27641-85A0-4096-966A-3C30C6A38A00}">
      <dgm:prSet phldrT="[Text]" custT="1"/>
      <dgm:spPr/>
      <dgm:t>
        <a:bodyPr/>
        <a:lstStyle/>
        <a:p>
          <a:pPr rtl="1"/>
          <a:r>
            <a:rPr lang="he-IL" sz="2800" b="1" dirty="0" smtClean="0"/>
            <a:t>רווח תפעולי לטון</a:t>
          </a:r>
          <a:endParaRPr lang="he-IL" sz="2800" b="1" dirty="0"/>
        </a:p>
      </dgm:t>
    </dgm:pt>
    <dgm:pt modelId="{BDDB304D-DC0C-4CF6-AAF9-F569A7451D35}" type="parTrans" cxnId="{DB8EBD1B-8E57-4F1D-84AA-6DC8EE0AB3CA}">
      <dgm:prSet/>
      <dgm:spPr/>
      <dgm:t>
        <a:bodyPr/>
        <a:lstStyle/>
        <a:p>
          <a:pPr rtl="1"/>
          <a:endParaRPr lang="he-IL"/>
        </a:p>
      </dgm:t>
    </dgm:pt>
    <dgm:pt modelId="{551DC3A9-64C4-4DDB-A329-E8BE906B106A}" type="sibTrans" cxnId="{DB8EBD1B-8E57-4F1D-84AA-6DC8EE0AB3CA}">
      <dgm:prSet/>
      <dgm:spPr/>
      <dgm:t>
        <a:bodyPr/>
        <a:lstStyle/>
        <a:p>
          <a:pPr rtl="1"/>
          <a:endParaRPr lang="he-IL"/>
        </a:p>
      </dgm:t>
    </dgm:pt>
    <dgm:pt modelId="{2169FAEE-7568-4B5B-A726-029ECAAC56C4}">
      <dgm:prSet phldrT="[Text]" custT="1"/>
      <dgm:spPr/>
      <dgm:t>
        <a:bodyPr/>
        <a:lstStyle/>
        <a:p>
          <a:pPr rtl="1"/>
          <a:r>
            <a:rPr lang="he-IL" sz="2800" b="1" dirty="0" smtClean="0"/>
            <a:t>8 דולר</a:t>
          </a:r>
          <a:endParaRPr lang="he-IL" sz="2800" b="1" dirty="0"/>
        </a:p>
      </dgm:t>
    </dgm:pt>
    <dgm:pt modelId="{906633D7-D439-449E-BC0C-25E22D2AE1F6}" type="parTrans" cxnId="{D3623F5C-C5FF-4AE6-8723-A9A0BA964F00}">
      <dgm:prSet/>
      <dgm:spPr/>
      <dgm:t>
        <a:bodyPr/>
        <a:lstStyle/>
        <a:p>
          <a:pPr rtl="1"/>
          <a:endParaRPr lang="he-IL"/>
        </a:p>
      </dgm:t>
    </dgm:pt>
    <dgm:pt modelId="{A59E468E-BB61-4D47-B28D-74EDAD7E0BC1}" type="sibTrans" cxnId="{D3623F5C-C5FF-4AE6-8723-A9A0BA964F00}">
      <dgm:prSet/>
      <dgm:spPr/>
      <dgm:t>
        <a:bodyPr/>
        <a:lstStyle/>
        <a:p>
          <a:pPr rtl="1"/>
          <a:endParaRPr lang="he-IL"/>
        </a:p>
      </dgm:t>
    </dgm:pt>
    <dgm:pt modelId="{49CCE5A7-ECB1-42DD-9361-046E852FFB19}">
      <dgm:prSet phldrT="[Text]" custT="1"/>
      <dgm:spPr/>
      <dgm:t>
        <a:bodyPr/>
        <a:lstStyle/>
        <a:p>
          <a:pPr rtl="1"/>
          <a:r>
            <a:rPr lang="he-IL" sz="2800" b="1" dirty="0" smtClean="0">
              <a:solidFill>
                <a:srgbClr val="FF0000"/>
              </a:solidFill>
            </a:rPr>
            <a:t>תשלום תמלוגים למדינה (לפי הוועדה)</a:t>
          </a:r>
          <a:endParaRPr lang="he-IL" sz="2800" b="1" dirty="0">
            <a:solidFill>
              <a:srgbClr val="FF0000"/>
            </a:solidFill>
          </a:endParaRPr>
        </a:p>
      </dgm:t>
    </dgm:pt>
    <dgm:pt modelId="{96A9B028-94B0-4931-8693-0B3E619400D3}" type="parTrans" cxnId="{57F4E902-8E85-4741-8367-4F69F09DE4D3}">
      <dgm:prSet/>
      <dgm:spPr/>
      <dgm:t>
        <a:bodyPr/>
        <a:lstStyle/>
        <a:p>
          <a:pPr rtl="1"/>
          <a:endParaRPr lang="he-IL"/>
        </a:p>
      </dgm:t>
    </dgm:pt>
    <dgm:pt modelId="{1D15C119-9945-4025-A28F-1269A0D988BA}" type="sibTrans" cxnId="{57F4E902-8E85-4741-8367-4F69F09DE4D3}">
      <dgm:prSet/>
      <dgm:spPr/>
      <dgm:t>
        <a:bodyPr/>
        <a:lstStyle/>
        <a:p>
          <a:pPr rtl="1"/>
          <a:endParaRPr lang="he-IL"/>
        </a:p>
      </dgm:t>
    </dgm:pt>
    <dgm:pt modelId="{A2B03F41-5463-4802-A2A6-82876EFB1008}">
      <dgm:prSet phldrT="[Text]" custT="1"/>
      <dgm:spPr/>
      <dgm:t>
        <a:bodyPr/>
        <a:lstStyle/>
        <a:p>
          <a:pPr rtl="1"/>
          <a:r>
            <a:rPr lang="he-IL" sz="2800" b="1" dirty="0" smtClean="0"/>
            <a:t>מחיר טון פוספט (בנמל)</a:t>
          </a:r>
          <a:endParaRPr lang="he-IL" sz="2800" b="1" dirty="0"/>
        </a:p>
      </dgm:t>
    </dgm:pt>
    <dgm:pt modelId="{DC8381CC-5946-46E4-B856-9AD2A55E1487}" type="parTrans" cxnId="{52F52C96-E2ED-427C-85EF-5228A38D7C6F}">
      <dgm:prSet/>
      <dgm:spPr/>
      <dgm:t>
        <a:bodyPr/>
        <a:lstStyle/>
        <a:p>
          <a:pPr rtl="1"/>
          <a:endParaRPr lang="he-IL"/>
        </a:p>
      </dgm:t>
    </dgm:pt>
    <dgm:pt modelId="{B73C8871-D159-4F38-89AC-2596B0BD443F}" type="sibTrans" cxnId="{52F52C96-E2ED-427C-85EF-5228A38D7C6F}">
      <dgm:prSet/>
      <dgm:spPr/>
      <dgm:t>
        <a:bodyPr/>
        <a:lstStyle/>
        <a:p>
          <a:pPr rtl="1"/>
          <a:endParaRPr lang="he-IL"/>
        </a:p>
      </dgm:t>
    </dgm:pt>
    <dgm:pt modelId="{735480D7-A568-4A11-BD14-F4A0DD998828}">
      <dgm:prSet phldrT="[Text]" custT="1"/>
      <dgm:spPr/>
      <dgm:t>
        <a:bodyPr/>
        <a:lstStyle/>
        <a:p>
          <a:pPr rtl="1"/>
          <a:r>
            <a:rPr lang="he-IL" sz="2800" b="1" dirty="0" smtClean="0"/>
            <a:t>102 דולר</a:t>
          </a:r>
          <a:endParaRPr lang="he-IL" sz="2800" b="1" dirty="0"/>
        </a:p>
      </dgm:t>
    </dgm:pt>
    <dgm:pt modelId="{2D85CECC-5AAC-43B2-8CF6-FF49D937DB22}" type="parTrans" cxnId="{20CBF016-3CA8-4446-AA18-A973422237D1}">
      <dgm:prSet/>
      <dgm:spPr/>
      <dgm:t>
        <a:bodyPr/>
        <a:lstStyle/>
        <a:p>
          <a:pPr rtl="1"/>
          <a:endParaRPr lang="he-IL"/>
        </a:p>
      </dgm:t>
    </dgm:pt>
    <dgm:pt modelId="{05C1CC0D-9025-404D-AC37-DE228CAD59BD}" type="sibTrans" cxnId="{20CBF016-3CA8-4446-AA18-A973422237D1}">
      <dgm:prSet/>
      <dgm:spPr/>
      <dgm:t>
        <a:bodyPr/>
        <a:lstStyle/>
        <a:p>
          <a:pPr rtl="1"/>
          <a:endParaRPr lang="he-IL"/>
        </a:p>
      </dgm:t>
    </dgm:pt>
    <dgm:pt modelId="{923CDA99-8582-4CC2-B930-605202B92A01}">
      <dgm:prSet phldrT="[Text]" custT="1"/>
      <dgm:spPr/>
      <dgm:t>
        <a:bodyPr/>
        <a:lstStyle/>
        <a:p>
          <a:pPr rtl="1"/>
          <a:r>
            <a:rPr lang="he-IL" sz="2800" b="1" dirty="0" smtClean="0">
              <a:solidFill>
                <a:srgbClr val="FF0000"/>
              </a:solidFill>
            </a:rPr>
            <a:t>רווח תפעולי לאחר תשלום תמלוגים</a:t>
          </a:r>
          <a:endParaRPr lang="he-IL" sz="2800" b="1" dirty="0">
            <a:solidFill>
              <a:srgbClr val="FF0000"/>
            </a:solidFill>
          </a:endParaRPr>
        </a:p>
      </dgm:t>
    </dgm:pt>
    <dgm:pt modelId="{22E9EDC5-8FDA-4EE3-8015-5A9D342B648A}" type="parTrans" cxnId="{A3047D94-6333-4E77-B3AE-3C9958730B0A}">
      <dgm:prSet/>
      <dgm:spPr/>
      <dgm:t>
        <a:bodyPr/>
        <a:lstStyle/>
        <a:p>
          <a:pPr rtl="1"/>
          <a:endParaRPr lang="he-IL"/>
        </a:p>
      </dgm:t>
    </dgm:pt>
    <dgm:pt modelId="{F8575B82-76F0-4691-B3A4-CCE2429138B0}" type="sibTrans" cxnId="{A3047D94-6333-4E77-B3AE-3C9958730B0A}">
      <dgm:prSet/>
      <dgm:spPr/>
      <dgm:t>
        <a:bodyPr/>
        <a:lstStyle/>
        <a:p>
          <a:pPr rtl="1"/>
          <a:endParaRPr lang="he-IL"/>
        </a:p>
      </dgm:t>
    </dgm:pt>
    <dgm:pt modelId="{6CC9995B-E06C-4021-A954-1FC944530325}">
      <dgm:prSet phldrT="[Text]" custT="1"/>
      <dgm:spPr/>
      <dgm:t>
        <a:bodyPr/>
        <a:lstStyle/>
        <a:p>
          <a:pPr rtl="1"/>
          <a:r>
            <a:rPr lang="he-IL" sz="2800" b="1" dirty="0" smtClean="0">
              <a:solidFill>
                <a:srgbClr val="FF0000"/>
              </a:solidFill>
            </a:rPr>
            <a:t>3 דולר</a:t>
          </a:r>
          <a:endParaRPr lang="he-IL" sz="2800" b="1" dirty="0">
            <a:solidFill>
              <a:srgbClr val="FF0000"/>
            </a:solidFill>
          </a:endParaRPr>
        </a:p>
      </dgm:t>
    </dgm:pt>
    <dgm:pt modelId="{34950319-1087-499F-AE36-272B3F4944EC}" type="parTrans" cxnId="{791476D6-9506-485D-8CBF-57E44B1CB841}">
      <dgm:prSet/>
      <dgm:spPr/>
      <dgm:t>
        <a:bodyPr/>
        <a:lstStyle/>
        <a:p>
          <a:pPr rtl="1"/>
          <a:endParaRPr lang="he-IL"/>
        </a:p>
      </dgm:t>
    </dgm:pt>
    <dgm:pt modelId="{48B0D94D-EC8D-4C38-A6C7-961217E10904}" type="sibTrans" cxnId="{791476D6-9506-485D-8CBF-57E44B1CB841}">
      <dgm:prSet/>
      <dgm:spPr/>
      <dgm:t>
        <a:bodyPr/>
        <a:lstStyle/>
        <a:p>
          <a:pPr rtl="1"/>
          <a:endParaRPr lang="he-IL"/>
        </a:p>
      </dgm:t>
    </dgm:pt>
    <dgm:pt modelId="{7569732E-13DE-467D-9C6F-F867B46D028F}">
      <dgm:prSet phldrT="[Text]" custT="1"/>
      <dgm:spPr/>
      <dgm:t>
        <a:bodyPr/>
        <a:lstStyle/>
        <a:p>
          <a:pPr rtl="1"/>
          <a:r>
            <a:rPr lang="he-IL" sz="2800" b="1" smtClean="0">
              <a:solidFill>
                <a:srgbClr val="FF0000"/>
              </a:solidFill>
            </a:rPr>
            <a:t>5 דולר </a:t>
          </a:r>
          <a:endParaRPr lang="he-IL" sz="2800" b="1" dirty="0">
            <a:solidFill>
              <a:srgbClr val="FF0000"/>
            </a:solidFill>
          </a:endParaRPr>
        </a:p>
      </dgm:t>
    </dgm:pt>
    <dgm:pt modelId="{F7CF45F2-EFF9-40BB-AED2-A16BCF8C08AE}" type="parTrans" cxnId="{624B1D0B-D384-4095-9A74-D5702C2B13E7}">
      <dgm:prSet/>
      <dgm:spPr/>
      <dgm:t>
        <a:bodyPr/>
        <a:lstStyle/>
        <a:p>
          <a:pPr rtl="1"/>
          <a:endParaRPr lang="he-IL"/>
        </a:p>
      </dgm:t>
    </dgm:pt>
    <dgm:pt modelId="{E1EA3DD6-4AB3-4598-AEF8-C221C5806E51}" type="sibTrans" cxnId="{624B1D0B-D384-4095-9A74-D5702C2B13E7}">
      <dgm:prSet/>
      <dgm:spPr/>
      <dgm:t>
        <a:bodyPr/>
        <a:lstStyle/>
        <a:p>
          <a:pPr rtl="1"/>
          <a:endParaRPr lang="he-IL"/>
        </a:p>
      </dgm:t>
    </dgm:pt>
    <dgm:pt modelId="{F0779880-7742-432E-8DC3-427DDD2E976E}" type="pres">
      <dgm:prSet presAssocID="{2E59B4D0-CB9A-40FE-A9FF-34E33548F0A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0779A9C3-2D19-470E-ABD0-9D8F4482F9AB}" type="pres">
      <dgm:prSet presAssocID="{923CDA99-8582-4CC2-B930-605202B92A01}" presName="boxAndChildren" presStyleCnt="0"/>
      <dgm:spPr/>
    </dgm:pt>
    <dgm:pt modelId="{47FD650A-7F44-4436-B99C-C13B0B465E08}" type="pres">
      <dgm:prSet presAssocID="{923CDA99-8582-4CC2-B930-605202B92A01}" presName="parentTextBox" presStyleLbl="node1" presStyleIdx="0" presStyleCnt="5"/>
      <dgm:spPr/>
      <dgm:t>
        <a:bodyPr/>
        <a:lstStyle/>
        <a:p>
          <a:pPr rtl="1"/>
          <a:endParaRPr lang="he-IL"/>
        </a:p>
      </dgm:t>
    </dgm:pt>
    <dgm:pt modelId="{D554C75C-982A-4BF0-BBE6-1AABF063A5EC}" type="pres">
      <dgm:prSet presAssocID="{923CDA99-8582-4CC2-B930-605202B92A01}" presName="entireBox" presStyleLbl="node1" presStyleIdx="0" presStyleCnt="5"/>
      <dgm:spPr/>
      <dgm:t>
        <a:bodyPr/>
        <a:lstStyle/>
        <a:p>
          <a:pPr rtl="1"/>
          <a:endParaRPr lang="he-IL"/>
        </a:p>
      </dgm:t>
    </dgm:pt>
    <dgm:pt modelId="{5155EF21-15A1-49D6-9F90-E2E151CE5EEF}" type="pres">
      <dgm:prSet presAssocID="{923CDA99-8582-4CC2-B930-605202B92A01}" presName="descendantBox" presStyleCnt="0"/>
      <dgm:spPr/>
    </dgm:pt>
    <dgm:pt modelId="{042910C0-69E8-406E-9AE0-2F39527E517D}" type="pres">
      <dgm:prSet presAssocID="{6CC9995B-E06C-4021-A954-1FC944530325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834A6E1A-3041-4144-A61F-E42F1C10242A}" type="pres">
      <dgm:prSet presAssocID="{1D15C119-9945-4025-A28F-1269A0D988BA}" presName="sp" presStyleCnt="0"/>
      <dgm:spPr/>
    </dgm:pt>
    <dgm:pt modelId="{EA03EEE2-25C1-40B1-A75F-25538FC9B560}" type="pres">
      <dgm:prSet presAssocID="{49CCE5A7-ECB1-42DD-9361-046E852FFB19}" presName="arrowAndChildren" presStyleCnt="0"/>
      <dgm:spPr/>
    </dgm:pt>
    <dgm:pt modelId="{98B41E44-77E7-49C3-9E0B-D28800B98199}" type="pres">
      <dgm:prSet presAssocID="{49CCE5A7-ECB1-42DD-9361-046E852FFB19}" presName="parentTextArrow" presStyleLbl="node1" presStyleIdx="0" presStyleCnt="5"/>
      <dgm:spPr/>
      <dgm:t>
        <a:bodyPr/>
        <a:lstStyle/>
        <a:p>
          <a:pPr rtl="1"/>
          <a:endParaRPr lang="he-IL"/>
        </a:p>
      </dgm:t>
    </dgm:pt>
    <dgm:pt modelId="{4F513008-29DB-4ADB-BA6F-A5F280FD787B}" type="pres">
      <dgm:prSet presAssocID="{49CCE5A7-ECB1-42DD-9361-046E852FFB19}" presName="arrow" presStyleLbl="node1" presStyleIdx="1" presStyleCnt="5"/>
      <dgm:spPr/>
      <dgm:t>
        <a:bodyPr/>
        <a:lstStyle/>
        <a:p>
          <a:pPr rtl="1"/>
          <a:endParaRPr lang="he-IL"/>
        </a:p>
      </dgm:t>
    </dgm:pt>
    <dgm:pt modelId="{5D041DC8-0559-4BE1-9591-DECC50EEF4E2}" type="pres">
      <dgm:prSet presAssocID="{49CCE5A7-ECB1-42DD-9361-046E852FFB19}" presName="descendantArrow" presStyleCnt="0"/>
      <dgm:spPr/>
    </dgm:pt>
    <dgm:pt modelId="{882C2E0D-F96F-40F7-85BF-4024159BBD9B}" type="pres">
      <dgm:prSet presAssocID="{7569732E-13DE-467D-9C6F-F867B46D028F}" presName="childTextArrow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198A7AB-29EC-4F1B-970D-B7782ACA5497}" type="pres">
      <dgm:prSet presAssocID="{551DC3A9-64C4-4DDB-A329-E8BE906B106A}" presName="sp" presStyleCnt="0"/>
      <dgm:spPr/>
    </dgm:pt>
    <dgm:pt modelId="{EF728B1F-AB58-41A0-8DDB-73E2872B91B4}" type="pres">
      <dgm:prSet presAssocID="{39A27641-85A0-4096-966A-3C30C6A38A00}" presName="arrowAndChildren" presStyleCnt="0"/>
      <dgm:spPr/>
    </dgm:pt>
    <dgm:pt modelId="{B54FBCF2-83DA-426A-9B77-65023194FB63}" type="pres">
      <dgm:prSet presAssocID="{39A27641-85A0-4096-966A-3C30C6A38A00}" presName="parentTextArrow" presStyleLbl="node1" presStyleIdx="1" presStyleCnt="5"/>
      <dgm:spPr/>
      <dgm:t>
        <a:bodyPr/>
        <a:lstStyle/>
        <a:p>
          <a:pPr rtl="1"/>
          <a:endParaRPr lang="he-IL"/>
        </a:p>
      </dgm:t>
    </dgm:pt>
    <dgm:pt modelId="{AB817536-6327-4BA3-B440-2175112328CA}" type="pres">
      <dgm:prSet presAssocID="{39A27641-85A0-4096-966A-3C30C6A38A00}" presName="arrow" presStyleLbl="node1" presStyleIdx="2" presStyleCnt="5"/>
      <dgm:spPr/>
      <dgm:t>
        <a:bodyPr/>
        <a:lstStyle/>
        <a:p>
          <a:pPr rtl="1"/>
          <a:endParaRPr lang="he-IL"/>
        </a:p>
      </dgm:t>
    </dgm:pt>
    <dgm:pt modelId="{E132EBAB-7FE0-4B88-89D2-DB9C55C25FC7}" type="pres">
      <dgm:prSet presAssocID="{39A27641-85A0-4096-966A-3C30C6A38A00}" presName="descendantArrow" presStyleCnt="0"/>
      <dgm:spPr/>
    </dgm:pt>
    <dgm:pt modelId="{EE571AD2-EDEB-46D5-9282-EC49DC000496}" type="pres">
      <dgm:prSet presAssocID="{2169FAEE-7568-4B5B-A726-029ECAAC56C4}" presName="childTextArrow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E00A3D1C-23B3-40DA-BE4C-5FFD23922F09}" type="pres">
      <dgm:prSet presAssocID="{B43A008A-4AFA-473D-985C-A98B1ABCA13C}" presName="sp" presStyleCnt="0"/>
      <dgm:spPr/>
    </dgm:pt>
    <dgm:pt modelId="{1FE8DE1F-E111-4761-A034-55C7478A78E1}" type="pres">
      <dgm:prSet presAssocID="{6391EA91-8ECD-437A-8E30-DDF729E3C2FB}" presName="arrowAndChildren" presStyleCnt="0"/>
      <dgm:spPr/>
    </dgm:pt>
    <dgm:pt modelId="{5F46FA33-FD00-4A00-9F44-C3E12C098341}" type="pres">
      <dgm:prSet presAssocID="{6391EA91-8ECD-437A-8E30-DDF729E3C2FB}" presName="parentTextArrow" presStyleLbl="node1" presStyleIdx="2" presStyleCnt="5"/>
      <dgm:spPr/>
      <dgm:t>
        <a:bodyPr/>
        <a:lstStyle/>
        <a:p>
          <a:pPr rtl="1"/>
          <a:endParaRPr lang="he-IL"/>
        </a:p>
      </dgm:t>
    </dgm:pt>
    <dgm:pt modelId="{AF06A4E4-18E6-4071-91D7-1137BA2723EE}" type="pres">
      <dgm:prSet presAssocID="{6391EA91-8ECD-437A-8E30-DDF729E3C2FB}" presName="arrow" presStyleLbl="node1" presStyleIdx="3" presStyleCnt="5"/>
      <dgm:spPr/>
      <dgm:t>
        <a:bodyPr/>
        <a:lstStyle/>
        <a:p>
          <a:pPr rtl="1"/>
          <a:endParaRPr lang="he-IL"/>
        </a:p>
      </dgm:t>
    </dgm:pt>
    <dgm:pt modelId="{4DAA508F-7156-4CEA-A43A-B0F0451E976C}" type="pres">
      <dgm:prSet presAssocID="{6391EA91-8ECD-437A-8E30-DDF729E3C2FB}" presName="descendantArrow" presStyleCnt="0"/>
      <dgm:spPr/>
    </dgm:pt>
    <dgm:pt modelId="{EB76AEAF-BA1C-4F6C-ADF6-E57E3AB574BF}" type="pres">
      <dgm:prSet presAssocID="{1593CB6A-4996-4812-95A1-01F512DFB234}" presName="childTextArrow" presStyleLbl="fgAccFollowNode1" presStyleIdx="3" presStyleCnt="5" custLinFactNeighborX="-7500" custLinFactNeighborY="-752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6F4E272-E924-475C-A67C-003861F970BD}" type="pres">
      <dgm:prSet presAssocID="{B73C8871-D159-4F38-89AC-2596B0BD443F}" presName="sp" presStyleCnt="0"/>
      <dgm:spPr/>
    </dgm:pt>
    <dgm:pt modelId="{5CE8A98A-3F48-447D-AB51-B8F293ADDE69}" type="pres">
      <dgm:prSet presAssocID="{A2B03F41-5463-4802-A2A6-82876EFB1008}" presName="arrowAndChildren" presStyleCnt="0"/>
      <dgm:spPr/>
    </dgm:pt>
    <dgm:pt modelId="{84C0ECC8-8C13-4D2F-9A8B-1DF649D55AA1}" type="pres">
      <dgm:prSet presAssocID="{A2B03F41-5463-4802-A2A6-82876EFB1008}" presName="parentTextArrow" presStyleLbl="node1" presStyleIdx="3" presStyleCnt="5"/>
      <dgm:spPr/>
      <dgm:t>
        <a:bodyPr/>
        <a:lstStyle/>
        <a:p>
          <a:pPr rtl="1"/>
          <a:endParaRPr lang="he-IL"/>
        </a:p>
      </dgm:t>
    </dgm:pt>
    <dgm:pt modelId="{A8461DB8-2DF0-451D-A02D-7302111DDC5B}" type="pres">
      <dgm:prSet presAssocID="{A2B03F41-5463-4802-A2A6-82876EFB1008}" presName="arrow" presStyleLbl="node1" presStyleIdx="4" presStyleCnt="5"/>
      <dgm:spPr/>
      <dgm:t>
        <a:bodyPr/>
        <a:lstStyle/>
        <a:p>
          <a:pPr rtl="1"/>
          <a:endParaRPr lang="he-IL"/>
        </a:p>
      </dgm:t>
    </dgm:pt>
    <dgm:pt modelId="{9410B7B3-EC5E-4713-A320-85D85B34B06B}" type="pres">
      <dgm:prSet presAssocID="{A2B03F41-5463-4802-A2A6-82876EFB1008}" presName="descendantArrow" presStyleCnt="0"/>
      <dgm:spPr/>
    </dgm:pt>
    <dgm:pt modelId="{52D11E74-F958-41BB-95CA-6F06C657D2DD}" type="pres">
      <dgm:prSet presAssocID="{735480D7-A568-4A11-BD14-F4A0DD998828}" presName="childTextArrow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EB9A22D9-28E6-4F56-8D34-38C74B86759A}" type="presOf" srcId="{49CCE5A7-ECB1-42DD-9361-046E852FFB19}" destId="{4F513008-29DB-4ADB-BA6F-A5F280FD787B}" srcOrd="1" destOrd="0" presId="urn:microsoft.com/office/officeart/2005/8/layout/process4"/>
    <dgm:cxn modelId="{EFA9E953-0929-40C9-83B4-2D3DF1EE8AB8}" type="presOf" srcId="{735480D7-A568-4A11-BD14-F4A0DD998828}" destId="{52D11E74-F958-41BB-95CA-6F06C657D2DD}" srcOrd="0" destOrd="0" presId="urn:microsoft.com/office/officeart/2005/8/layout/process4"/>
    <dgm:cxn modelId="{791476D6-9506-485D-8CBF-57E44B1CB841}" srcId="{923CDA99-8582-4CC2-B930-605202B92A01}" destId="{6CC9995B-E06C-4021-A954-1FC944530325}" srcOrd="0" destOrd="0" parTransId="{34950319-1087-499F-AE36-272B3F4944EC}" sibTransId="{48B0D94D-EC8D-4C38-A6C7-961217E10904}"/>
    <dgm:cxn modelId="{2F986DCE-B243-444A-B130-039D13A87244}" type="presOf" srcId="{49CCE5A7-ECB1-42DD-9361-046E852FFB19}" destId="{98B41E44-77E7-49C3-9E0B-D28800B98199}" srcOrd="0" destOrd="0" presId="urn:microsoft.com/office/officeart/2005/8/layout/process4"/>
    <dgm:cxn modelId="{F09255A5-CEC5-4EDA-81FC-7EE58498B830}" type="presOf" srcId="{A2B03F41-5463-4802-A2A6-82876EFB1008}" destId="{84C0ECC8-8C13-4D2F-9A8B-1DF649D55AA1}" srcOrd="0" destOrd="0" presId="urn:microsoft.com/office/officeart/2005/8/layout/process4"/>
    <dgm:cxn modelId="{EF13F3B7-6946-4DCC-99D8-25948300ECA7}" type="presOf" srcId="{39A27641-85A0-4096-966A-3C30C6A38A00}" destId="{B54FBCF2-83DA-426A-9B77-65023194FB63}" srcOrd="0" destOrd="0" presId="urn:microsoft.com/office/officeart/2005/8/layout/process4"/>
    <dgm:cxn modelId="{EDA815CA-7B35-4255-9A06-E07E05598671}" type="presOf" srcId="{1593CB6A-4996-4812-95A1-01F512DFB234}" destId="{EB76AEAF-BA1C-4F6C-ADF6-E57E3AB574BF}" srcOrd="0" destOrd="0" presId="urn:microsoft.com/office/officeart/2005/8/layout/process4"/>
    <dgm:cxn modelId="{A3047D94-6333-4E77-B3AE-3C9958730B0A}" srcId="{2E59B4D0-CB9A-40FE-A9FF-34E33548F0A3}" destId="{923CDA99-8582-4CC2-B930-605202B92A01}" srcOrd="4" destOrd="0" parTransId="{22E9EDC5-8FDA-4EE3-8015-5A9D342B648A}" sibTransId="{F8575B82-76F0-4691-B3A4-CCE2429138B0}"/>
    <dgm:cxn modelId="{4ADAF6FB-BA53-4A74-9180-F185BD4FD584}" type="presOf" srcId="{2E59B4D0-CB9A-40FE-A9FF-34E33548F0A3}" destId="{F0779880-7742-432E-8DC3-427DDD2E976E}" srcOrd="0" destOrd="0" presId="urn:microsoft.com/office/officeart/2005/8/layout/process4"/>
    <dgm:cxn modelId="{624B1D0B-D384-4095-9A74-D5702C2B13E7}" srcId="{49CCE5A7-ECB1-42DD-9361-046E852FFB19}" destId="{7569732E-13DE-467D-9C6F-F867B46D028F}" srcOrd="0" destOrd="0" parTransId="{F7CF45F2-EFF9-40BB-AED2-A16BCF8C08AE}" sibTransId="{E1EA3DD6-4AB3-4598-AEF8-C221C5806E51}"/>
    <dgm:cxn modelId="{52F52C96-E2ED-427C-85EF-5228A38D7C6F}" srcId="{2E59B4D0-CB9A-40FE-A9FF-34E33548F0A3}" destId="{A2B03F41-5463-4802-A2A6-82876EFB1008}" srcOrd="0" destOrd="0" parTransId="{DC8381CC-5946-46E4-B856-9AD2A55E1487}" sibTransId="{B73C8871-D159-4F38-89AC-2596B0BD443F}"/>
    <dgm:cxn modelId="{B06DDAFC-4D44-4EF1-9AB0-208817871FEA}" type="presOf" srcId="{6391EA91-8ECD-437A-8E30-DDF729E3C2FB}" destId="{AF06A4E4-18E6-4071-91D7-1137BA2723EE}" srcOrd="1" destOrd="0" presId="urn:microsoft.com/office/officeart/2005/8/layout/process4"/>
    <dgm:cxn modelId="{57F4E902-8E85-4741-8367-4F69F09DE4D3}" srcId="{2E59B4D0-CB9A-40FE-A9FF-34E33548F0A3}" destId="{49CCE5A7-ECB1-42DD-9361-046E852FFB19}" srcOrd="3" destOrd="0" parTransId="{96A9B028-94B0-4931-8693-0B3E619400D3}" sibTransId="{1D15C119-9945-4025-A28F-1269A0D988BA}"/>
    <dgm:cxn modelId="{9BB21134-411A-4BE8-9D21-23EB74D7732A}" type="presOf" srcId="{6CC9995B-E06C-4021-A954-1FC944530325}" destId="{042910C0-69E8-406E-9AE0-2F39527E517D}" srcOrd="0" destOrd="0" presId="urn:microsoft.com/office/officeart/2005/8/layout/process4"/>
    <dgm:cxn modelId="{25474A50-4933-473E-BABE-ED061B37F847}" type="presOf" srcId="{39A27641-85A0-4096-966A-3C30C6A38A00}" destId="{AB817536-6327-4BA3-B440-2175112328CA}" srcOrd="1" destOrd="0" presId="urn:microsoft.com/office/officeart/2005/8/layout/process4"/>
    <dgm:cxn modelId="{0A94A263-B138-430F-B69B-6558F2AC1988}" srcId="{2E59B4D0-CB9A-40FE-A9FF-34E33548F0A3}" destId="{6391EA91-8ECD-437A-8E30-DDF729E3C2FB}" srcOrd="1" destOrd="0" parTransId="{6DDD1154-588D-4FA5-9A8D-B59FAD549F0C}" sibTransId="{B43A008A-4AFA-473D-985C-A98B1ABCA13C}"/>
    <dgm:cxn modelId="{D3623F5C-C5FF-4AE6-8723-A9A0BA964F00}" srcId="{39A27641-85A0-4096-966A-3C30C6A38A00}" destId="{2169FAEE-7568-4B5B-A726-029ECAAC56C4}" srcOrd="0" destOrd="0" parTransId="{906633D7-D439-449E-BC0C-25E22D2AE1F6}" sibTransId="{A59E468E-BB61-4D47-B28D-74EDAD7E0BC1}"/>
    <dgm:cxn modelId="{2A948B25-E5E9-4A4F-97FC-C097B2E5412B}" type="presOf" srcId="{A2B03F41-5463-4802-A2A6-82876EFB1008}" destId="{A8461DB8-2DF0-451D-A02D-7302111DDC5B}" srcOrd="1" destOrd="0" presId="urn:microsoft.com/office/officeart/2005/8/layout/process4"/>
    <dgm:cxn modelId="{CC3F3E09-8F64-46AB-A4D7-1B69D051DBEB}" type="presOf" srcId="{923CDA99-8582-4CC2-B930-605202B92A01}" destId="{47FD650A-7F44-4436-B99C-C13B0B465E08}" srcOrd="0" destOrd="0" presId="urn:microsoft.com/office/officeart/2005/8/layout/process4"/>
    <dgm:cxn modelId="{3E2C20EF-8FDC-4370-8C05-DD85742BD676}" srcId="{6391EA91-8ECD-437A-8E30-DDF729E3C2FB}" destId="{1593CB6A-4996-4812-95A1-01F512DFB234}" srcOrd="0" destOrd="0" parTransId="{6036EB1D-B406-41A9-91B8-B045625A53DA}" sibTransId="{A8C3D585-33A0-4C14-8332-41E2481FA8FC}"/>
    <dgm:cxn modelId="{45015869-DF08-493A-AF11-2D26FA4E20A1}" type="presOf" srcId="{2169FAEE-7568-4B5B-A726-029ECAAC56C4}" destId="{EE571AD2-EDEB-46D5-9282-EC49DC000496}" srcOrd="0" destOrd="0" presId="urn:microsoft.com/office/officeart/2005/8/layout/process4"/>
    <dgm:cxn modelId="{DB8EBD1B-8E57-4F1D-84AA-6DC8EE0AB3CA}" srcId="{2E59B4D0-CB9A-40FE-A9FF-34E33548F0A3}" destId="{39A27641-85A0-4096-966A-3C30C6A38A00}" srcOrd="2" destOrd="0" parTransId="{BDDB304D-DC0C-4CF6-AAF9-F569A7451D35}" sibTransId="{551DC3A9-64C4-4DDB-A329-E8BE906B106A}"/>
    <dgm:cxn modelId="{3F28207B-2D7E-4755-94EF-9D384B6245C3}" type="presOf" srcId="{6391EA91-8ECD-437A-8E30-DDF729E3C2FB}" destId="{5F46FA33-FD00-4A00-9F44-C3E12C098341}" srcOrd="0" destOrd="0" presId="urn:microsoft.com/office/officeart/2005/8/layout/process4"/>
    <dgm:cxn modelId="{68F4AD8B-B659-4A65-B815-4AAC6555668D}" type="presOf" srcId="{923CDA99-8582-4CC2-B930-605202B92A01}" destId="{D554C75C-982A-4BF0-BBE6-1AABF063A5EC}" srcOrd="1" destOrd="0" presId="urn:microsoft.com/office/officeart/2005/8/layout/process4"/>
    <dgm:cxn modelId="{20CBF016-3CA8-4446-AA18-A973422237D1}" srcId="{A2B03F41-5463-4802-A2A6-82876EFB1008}" destId="{735480D7-A568-4A11-BD14-F4A0DD998828}" srcOrd="0" destOrd="0" parTransId="{2D85CECC-5AAC-43B2-8CF6-FF49D937DB22}" sibTransId="{05C1CC0D-9025-404D-AC37-DE228CAD59BD}"/>
    <dgm:cxn modelId="{CE22B930-56E3-4E85-806A-2FD968B29C13}" type="presOf" srcId="{7569732E-13DE-467D-9C6F-F867B46D028F}" destId="{882C2E0D-F96F-40F7-85BF-4024159BBD9B}" srcOrd="0" destOrd="0" presId="urn:microsoft.com/office/officeart/2005/8/layout/process4"/>
    <dgm:cxn modelId="{1CFD7EE3-ADC0-4D90-B825-2425E14AED95}" type="presParOf" srcId="{F0779880-7742-432E-8DC3-427DDD2E976E}" destId="{0779A9C3-2D19-470E-ABD0-9D8F4482F9AB}" srcOrd="0" destOrd="0" presId="urn:microsoft.com/office/officeart/2005/8/layout/process4"/>
    <dgm:cxn modelId="{2426B076-FCB6-419B-8B19-596BA06F4559}" type="presParOf" srcId="{0779A9C3-2D19-470E-ABD0-9D8F4482F9AB}" destId="{47FD650A-7F44-4436-B99C-C13B0B465E08}" srcOrd="0" destOrd="0" presId="urn:microsoft.com/office/officeart/2005/8/layout/process4"/>
    <dgm:cxn modelId="{F165D9F8-70B6-4C3B-B350-DC9BE76BC69B}" type="presParOf" srcId="{0779A9C3-2D19-470E-ABD0-9D8F4482F9AB}" destId="{D554C75C-982A-4BF0-BBE6-1AABF063A5EC}" srcOrd="1" destOrd="0" presId="urn:microsoft.com/office/officeart/2005/8/layout/process4"/>
    <dgm:cxn modelId="{E82E60E8-FA1A-497A-9DE7-89B34B6DA714}" type="presParOf" srcId="{0779A9C3-2D19-470E-ABD0-9D8F4482F9AB}" destId="{5155EF21-15A1-49D6-9F90-E2E151CE5EEF}" srcOrd="2" destOrd="0" presId="urn:microsoft.com/office/officeart/2005/8/layout/process4"/>
    <dgm:cxn modelId="{D53F4EBB-BDE6-4086-A31C-7409906ADA3B}" type="presParOf" srcId="{5155EF21-15A1-49D6-9F90-E2E151CE5EEF}" destId="{042910C0-69E8-406E-9AE0-2F39527E517D}" srcOrd="0" destOrd="0" presId="urn:microsoft.com/office/officeart/2005/8/layout/process4"/>
    <dgm:cxn modelId="{21B80F65-B64F-44E5-83CC-E0B93B922826}" type="presParOf" srcId="{F0779880-7742-432E-8DC3-427DDD2E976E}" destId="{834A6E1A-3041-4144-A61F-E42F1C10242A}" srcOrd="1" destOrd="0" presId="urn:microsoft.com/office/officeart/2005/8/layout/process4"/>
    <dgm:cxn modelId="{B079FA36-AAF9-4357-897D-B371B5604E25}" type="presParOf" srcId="{F0779880-7742-432E-8DC3-427DDD2E976E}" destId="{EA03EEE2-25C1-40B1-A75F-25538FC9B560}" srcOrd="2" destOrd="0" presId="urn:microsoft.com/office/officeart/2005/8/layout/process4"/>
    <dgm:cxn modelId="{1D7D4051-F1E2-49A7-B5DA-4577B6C45829}" type="presParOf" srcId="{EA03EEE2-25C1-40B1-A75F-25538FC9B560}" destId="{98B41E44-77E7-49C3-9E0B-D28800B98199}" srcOrd="0" destOrd="0" presId="urn:microsoft.com/office/officeart/2005/8/layout/process4"/>
    <dgm:cxn modelId="{7FDEB17F-E7E2-4C94-A406-813375CDBDFA}" type="presParOf" srcId="{EA03EEE2-25C1-40B1-A75F-25538FC9B560}" destId="{4F513008-29DB-4ADB-BA6F-A5F280FD787B}" srcOrd="1" destOrd="0" presId="urn:microsoft.com/office/officeart/2005/8/layout/process4"/>
    <dgm:cxn modelId="{A20439F0-957E-48C4-A3FA-ED116766CADA}" type="presParOf" srcId="{EA03EEE2-25C1-40B1-A75F-25538FC9B560}" destId="{5D041DC8-0559-4BE1-9591-DECC50EEF4E2}" srcOrd="2" destOrd="0" presId="urn:microsoft.com/office/officeart/2005/8/layout/process4"/>
    <dgm:cxn modelId="{53623DD7-A322-4080-8FCB-2E12631E4F59}" type="presParOf" srcId="{5D041DC8-0559-4BE1-9591-DECC50EEF4E2}" destId="{882C2E0D-F96F-40F7-85BF-4024159BBD9B}" srcOrd="0" destOrd="0" presId="urn:microsoft.com/office/officeart/2005/8/layout/process4"/>
    <dgm:cxn modelId="{12A50FCD-B92B-46A3-8ECB-7ADB17992668}" type="presParOf" srcId="{F0779880-7742-432E-8DC3-427DDD2E976E}" destId="{2198A7AB-29EC-4F1B-970D-B7782ACA5497}" srcOrd="3" destOrd="0" presId="urn:microsoft.com/office/officeart/2005/8/layout/process4"/>
    <dgm:cxn modelId="{80DCDED3-0D99-46FC-B13B-8824002D2153}" type="presParOf" srcId="{F0779880-7742-432E-8DC3-427DDD2E976E}" destId="{EF728B1F-AB58-41A0-8DDB-73E2872B91B4}" srcOrd="4" destOrd="0" presId="urn:microsoft.com/office/officeart/2005/8/layout/process4"/>
    <dgm:cxn modelId="{279CE1F9-9654-4592-9978-7ACE48AD82CE}" type="presParOf" srcId="{EF728B1F-AB58-41A0-8DDB-73E2872B91B4}" destId="{B54FBCF2-83DA-426A-9B77-65023194FB63}" srcOrd="0" destOrd="0" presId="urn:microsoft.com/office/officeart/2005/8/layout/process4"/>
    <dgm:cxn modelId="{E2155970-DCEC-4EEF-A56B-9A7DDF589236}" type="presParOf" srcId="{EF728B1F-AB58-41A0-8DDB-73E2872B91B4}" destId="{AB817536-6327-4BA3-B440-2175112328CA}" srcOrd="1" destOrd="0" presId="urn:microsoft.com/office/officeart/2005/8/layout/process4"/>
    <dgm:cxn modelId="{71C2AC4F-160B-4B86-ABBC-79FDAF6B165C}" type="presParOf" srcId="{EF728B1F-AB58-41A0-8DDB-73E2872B91B4}" destId="{E132EBAB-7FE0-4B88-89D2-DB9C55C25FC7}" srcOrd="2" destOrd="0" presId="urn:microsoft.com/office/officeart/2005/8/layout/process4"/>
    <dgm:cxn modelId="{614566EB-CCED-48A8-8CEF-58E1FA0DD756}" type="presParOf" srcId="{E132EBAB-7FE0-4B88-89D2-DB9C55C25FC7}" destId="{EE571AD2-EDEB-46D5-9282-EC49DC000496}" srcOrd="0" destOrd="0" presId="urn:microsoft.com/office/officeart/2005/8/layout/process4"/>
    <dgm:cxn modelId="{D736453F-3E07-4C5F-A87F-430231BC9FF5}" type="presParOf" srcId="{F0779880-7742-432E-8DC3-427DDD2E976E}" destId="{E00A3D1C-23B3-40DA-BE4C-5FFD23922F09}" srcOrd="5" destOrd="0" presId="urn:microsoft.com/office/officeart/2005/8/layout/process4"/>
    <dgm:cxn modelId="{ED7177C1-08D9-445C-82F7-C50E2AC8DACC}" type="presParOf" srcId="{F0779880-7742-432E-8DC3-427DDD2E976E}" destId="{1FE8DE1F-E111-4761-A034-55C7478A78E1}" srcOrd="6" destOrd="0" presId="urn:microsoft.com/office/officeart/2005/8/layout/process4"/>
    <dgm:cxn modelId="{46F98CC7-28F2-46A4-83EC-53AC19381EE8}" type="presParOf" srcId="{1FE8DE1F-E111-4761-A034-55C7478A78E1}" destId="{5F46FA33-FD00-4A00-9F44-C3E12C098341}" srcOrd="0" destOrd="0" presId="urn:microsoft.com/office/officeart/2005/8/layout/process4"/>
    <dgm:cxn modelId="{635BA4FB-2A16-43F9-8898-221A23BDC0C0}" type="presParOf" srcId="{1FE8DE1F-E111-4761-A034-55C7478A78E1}" destId="{AF06A4E4-18E6-4071-91D7-1137BA2723EE}" srcOrd="1" destOrd="0" presId="urn:microsoft.com/office/officeart/2005/8/layout/process4"/>
    <dgm:cxn modelId="{D80526AE-DBCD-4182-AA8D-7A31D5E8453A}" type="presParOf" srcId="{1FE8DE1F-E111-4761-A034-55C7478A78E1}" destId="{4DAA508F-7156-4CEA-A43A-B0F0451E976C}" srcOrd="2" destOrd="0" presId="urn:microsoft.com/office/officeart/2005/8/layout/process4"/>
    <dgm:cxn modelId="{1ECAE3C7-7DF7-440D-8092-CFF5FC241B7C}" type="presParOf" srcId="{4DAA508F-7156-4CEA-A43A-B0F0451E976C}" destId="{EB76AEAF-BA1C-4F6C-ADF6-E57E3AB574BF}" srcOrd="0" destOrd="0" presId="urn:microsoft.com/office/officeart/2005/8/layout/process4"/>
    <dgm:cxn modelId="{DC26ECE8-7491-44A4-A14D-90AF16E3E996}" type="presParOf" srcId="{F0779880-7742-432E-8DC3-427DDD2E976E}" destId="{C6F4E272-E924-475C-A67C-003861F970BD}" srcOrd="7" destOrd="0" presId="urn:microsoft.com/office/officeart/2005/8/layout/process4"/>
    <dgm:cxn modelId="{BF28A98C-D5BD-4EED-AD63-21792EBA2889}" type="presParOf" srcId="{F0779880-7742-432E-8DC3-427DDD2E976E}" destId="{5CE8A98A-3F48-447D-AB51-B8F293ADDE69}" srcOrd="8" destOrd="0" presId="urn:microsoft.com/office/officeart/2005/8/layout/process4"/>
    <dgm:cxn modelId="{57A48658-DECC-40F9-8933-EEA67EF9562E}" type="presParOf" srcId="{5CE8A98A-3F48-447D-AB51-B8F293ADDE69}" destId="{84C0ECC8-8C13-4D2F-9A8B-1DF649D55AA1}" srcOrd="0" destOrd="0" presId="urn:microsoft.com/office/officeart/2005/8/layout/process4"/>
    <dgm:cxn modelId="{68D9F25D-39FD-453A-BD81-E9EA95E7F8CE}" type="presParOf" srcId="{5CE8A98A-3F48-447D-AB51-B8F293ADDE69}" destId="{A8461DB8-2DF0-451D-A02D-7302111DDC5B}" srcOrd="1" destOrd="0" presId="urn:microsoft.com/office/officeart/2005/8/layout/process4"/>
    <dgm:cxn modelId="{958FF5B7-4EEA-466C-AC1B-551056A3F864}" type="presParOf" srcId="{5CE8A98A-3F48-447D-AB51-B8F293ADDE69}" destId="{9410B7B3-EC5E-4713-A320-85D85B34B06B}" srcOrd="2" destOrd="0" presId="urn:microsoft.com/office/officeart/2005/8/layout/process4"/>
    <dgm:cxn modelId="{28FB5ABE-5E33-4A5C-8E0E-38C2738E005A}" type="presParOf" srcId="{9410B7B3-EC5E-4713-A320-85D85B34B06B}" destId="{52D11E74-F958-41BB-95CA-6F06C657D2D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5495B-B6DB-4A86-9BF2-EFDAB7A006E5}">
      <dsp:nvSpPr>
        <dsp:cNvPr id="0" name=""/>
        <dsp:cNvSpPr/>
      </dsp:nvSpPr>
      <dsp:spPr>
        <a:xfrm rot="5400000">
          <a:off x="-262633" y="267022"/>
          <a:ext cx="1750888" cy="12256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b="1" kern="1200" dirty="0" smtClean="0"/>
            <a:t>תמלוגים</a:t>
          </a:r>
          <a:endParaRPr lang="he-IL" sz="1900" b="1" kern="1200" dirty="0"/>
        </a:p>
      </dsp:txBody>
      <dsp:txXfrm rot="-5400000">
        <a:off x="1" y="617200"/>
        <a:ext cx="1225621" cy="525267"/>
      </dsp:txXfrm>
    </dsp:sp>
    <dsp:sp modelId="{217F4578-0F72-4288-ABAC-B22EFE9A6549}">
      <dsp:nvSpPr>
        <dsp:cNvPr id="0" name=""/>
        <dsp:cNvSpPr/>
      </dsp:nvSpPr>
      <dsp:spPr>
        <a:xfrm rot="5400000">
          <a:off x="4082372" y="-2852360"/>
          <a:ext cx="1138077" cy="6851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800" b="1" kern="1200" dirty="0" smtClean="0"/>
            <a:t>שיעור אחיד של 5%</a:t>
          </a:r>
          <a:endParaRPr lang="he-IL" sz="1800" b="1" kern="1200" dirty="0"/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800" b="1" kern="1200" dirty="0" smtClean="0"/>
            <a:t>הבסיס לחישוב התמלוגים ייקבע על ידי המדינה</a:t>
          </a:r>
          <a:endParaRPr lang="he-IL" sz="1800" b="1" kern="1200" dirty="0"/>
        </a:p>
      </dsp:txBody>
      <dsp:txXfrm rot="-5400000">
        <a:off x="1225622" y="59946"/>
        <a:ext cx="6796022" cy="1026965"/>
      </dsp:txXfrm>
    </dsp:sp>
    <dsp:sp modelId="{C429FD00-1378-4186-8514-A9F98EE1A322}">
      <dsp:nvSpPr>
        <dsp:cNvPr id="0" name=""/>
        <dsp:cNvSpPr/>
      </dsp:nvSpPr>
      <dsp:spPr>
        <a:xfrm rot="5400000">
          <a:off x="-262633" y="1825589"/>
          <a:ext cx="1750888" cy="12256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b="1" kern="1200" dirty="0" smtClean="0"/>
            <a:t>מס משאבי טבע</a:t>
          </a:r>
          <a:endParaRPr lang="he-IL" sz="1900" b="1" kern="1200" dirty="0"/>
        </a:p>
      </dsp:txBody>
      <dsp:txXfrm rot="-5400000">
        <a:off x="1" y="2175767"/>
        <a:ext cx="1225621" cy="525267"/>
      </dsp:txXfrm>
    </dsp:sp>
    <dsp:sp modelId="{ABC5B3F6-1A1C-48AD-B333-43205AFECE69}">
      <dsp:nvSpPr>
        <dsp:cNvPr id="0" name=""/>
        <dsp:cNvSpPr/>
      </dsp:nvSpPr>
      <dsp:spPr>
        <a:xfrm rot="5400000">
          <a:off x="4082372" y="-1293794"/>
          <a:ext cx="1138077" cy="6851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800" b="1" kern="1200" dirty="0" smtClean="0"/>
            <a:t>מס בשיעור של 42%</a:t>
          </a:r>
          <a:r>
            <a:rPr lang="en-US" sz="1800" b="1" kern="1200" dirty="0" smtClean="0"/>
            <a:t>,</a:t>
          </a:r>
          <a:r>
            <a:rPr lang="he-IL" sz="1800" b="1" kern="1200" dirty="0" smtClean="0"/>
            <a:t> אשר ייגבה על בסיס שנתי</a:t>
          </a:r>
          <a:endParaRPr lang="he-IL" sz="1800" b="1" kern="1200" dirty="0"/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800" b="1" kern="1200" dirty="0" smtClean="0"/>
            <a:t>תשואה של 11% על היתרה המופחתת של הנכסים כבסיס לסף המס</a:t>
          </a:r>
          <a:endParaRPr lang="he-IL" sz="1800" b="1" kern="1200" dirty="0"/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800" b="1" kern="1200" dirty="0" smtClean="0"/>
            <a:t>"הפסד" מוכר בגין שנים בהן לא תגיע החברה לסף המס</a:t>
          </a:r>
          <a:endParaRPr lang="he-IL" sz="1800" b="1" kern="1200" dirty="0"/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800" b="1" kern="1200" dirty="0" smtClean="0"/>
            <a:t>אין אפשרות לקזז הפסדים ממגזר אחד כנגד רווחים ממגזר אחר</a:t>
          </a:r>
          <a:endParaRPr lang="he-IL" sz="1800" b="1" kern="1200" dirty="0"/>
        </a:p>
      </dsp:txBody>
      <dsp:txXfrm rot="-5400000">
        <a:off x="1225622" y="1618512"/>
        <a:ext cx="6796022" cy="1026965"/>
      </dsp:txXfrm>
    </dsp:sp>
    <dsp:sp modelId="{ECFB674B-081E-4CDA-9749-AB4ADA4E156B}">
      <dsp:nvSpPr>
        <dsp:cNvPr id="0" name=""/>
        <dsp:cNvSpPr/>
      </dsp:nvSpPr>
      <dsp:spPr>
        <a:xfrm rot="5400000">
          <a:off x="-262633" y="3384155"/>
          <a:ext cx="1750888" cy="122562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b="1" kern="1200" dirty="0" smtClean="0"/>
            <a:t>מס חברות</a:t>
          </a:r>
          <a:endParaRPr lang="he-IL" sz="1900" b="1" kern="1200" dirty="0"/>
        </a:p>
      </dsp:txBody>
      <dsp:txXfrm rot="-5400000">
        <a:off x="1" y="3734333"/>
        <a:ext cx="1225621" cy="525267"/>
      </dsp:txXfrm>
    </dsp:sp>
    <dsp:sp modelId="{749C592D-A64B-4F2A-88B5-B38895102286}">
      <dsp:nvSpPr>
        <dsp:cNvPr id="0" name=""/>
        <dsp:cNvSpPr/>
      </dsp:nvSpPr>
      <dsp:spPr>
        <a:xfrm rot="5400000">
          <a:off x="4082372" y="264771"/>
          <a:ext cx="1138077" cy="6851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1800" b="1" kern="1200" dirty="0" smtClean="0"/>
            <a:t>התמלוגים ומס משאבי הטבע ייחשבו כהוצאה לצרכי מס</a:t>
          </a:r>
          <a:endParaRPr lang="he-IL" sz="1800" b="1" kern="1200" dirty="0"/>
        </a:p>
      </dsp:txBody>
      <dsp:txXfrm rot="-5400000">
        <a:off x="1225622" y="3177077"/>
        <a:ext cx="6796022" cy="10269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5495B-B6DB-4A86-9BF2-EFDAB7A006E5}">
      <dsp:nvSpPr>
        <dsp:cNvPr id="0" name=""/>
        <dsp:cNvSpPr/>
      </dsp:nvSpPr>
      <dsp:spPr>
        <a:xfrm rot="5400000">
          <a:off x="-594359" y="594359"/>
          <a:ext cx="3962400" cy="27736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4300" b="1" kern="1200" dirty="0" smtClean="0"/>
            <a:t>מס משאבי טבע</a:t>
          </a:r>
          <a:endParaRPr lang="he-IL" sz="4300" b="1" kern="1200" dirty="0"/>
        </a:p>
      </dsp:txBody>
      <dsp:txXfrm rot="-5400000">
        <a:off x="1" y="1386839"/>
        <a:ext cx="2773680" cy="1188720"/>
      </dsp:txXfrm>
    </dsp:sp>
    <dsp:sp modelId="{217F4578-0F72-4288-ABAC-B22EFE9A6549}">
      <dsp:nvSpPr>
        <dsp:cNvPr id="0" name=""/>
        <dsp:cNvSpPr/>
      </dsp:nvSpPr>
      <dsp:spPr>
        <a:xfrm rot="5400000">
          <a:off x="3985260" y="-1211580"/>
          <a:ext cx="2575559" cy="49987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b="1" kern="1200" dirty="0" smtClean="0"/>
            <a:t>מס בשיעור של 42%</a:t>
          </a:r>
          <a:r>
            <a:rPr lang="en-US" sz="2000" b="1" kern="1200" dirty="0" smtClean="0"/>
            <a:t>,</a:t>
          </a:r>
          <a:r>
            <a:rPr lang="he-IL" sz="2000" b="1" kern="1200" dirty="0" smtClean="0"/>
            <a:t> אשר ייגבה על </a:t>
          </a:r>
          <a:r>
            <a:rPr lang="he-IL" sz="2000" b="1" kern="1200" smtClean="0"/>
            <a:t>בסיס שנתי</a:t>
          </a:r>
          <a:endParaRPr lang="he-IL" sz="2000" b="1" kern="1200" dirty="0"/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b="1" kern="1200" dirty="0" smtClean="0"/>
            <a:t>תשואה של 11% על היתרה המופחתת של הנכסים כבסיס לסף המס</a:t>
          </a:r>
          <a:endParaRPr lang="he-IL" sz="2000" b="1" kern="1200" dirty="0"/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b="1" kern="1200" dirty="0" smtClean="0"/>
            <a:t>"הפסד" מוכר בגין שנים בהן לא תגיע החברה לסף המס</a:t>
          </a:r>
          <a:endParaRPr lang="he-IL" sz="2000" b="1" kern="1200" dirty="0"/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e-IL" sz="2000" b="1" kern="1200" dirty="0" smtClean="0"/>
            <a:t>אין אפשרות לקזז הפסדים ממגזר אחד כנגד רווחים ממגזר אחר</a:t>
          </a:r>
          <a:endParaRPr lang="he-IL" sz="2000" b="1" kern="1200" dirty="0"/>
        </a:p>
      </dsp:txBody>
      <dsp:txXfrm rot="-5400000">
        <a:off x="2773680" y="125728"/>
        <a:ext cx="4872992" cy="23241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BA7432-B842-46E1-B987-941B80EA5E13}">
      <dsp:nvSpPr>
        <dsp:cNvPr id="0" name=""/>
        <dsp:cNvSpPr/>
      </dsp:nvSpPr>
      <dsp:spPr>
        <a:xfrm>
          <a:off x="1380261" y="1402"/>
          <a:ext cx="1074687" cy="1074687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>
              <a:solidFill>
                <a:schemeClr val="tx1"/>
              </a:solidFill>
            </a:rPr>
            <a:t>בסיס הנכסים</a:t>
          </a:r>
          <a:endParaRPr lang="he-IL" sz="1600" b="1" kern="1200" dirty="0">
            <a:solidFill>
              <a:schemeClr val="tx1"/>
            </a:solidFill>
          </a:endParaRPr>
        </a:p>
      </dsp:txBody>
      <dsp:txXfrm>
        <a:off x="1537645" y="158786"/>
        <a:ext cx="759919" cy="759919"/>
      </dsp:txXfrm>
    </dsp:sp>
    <dsp:sp modelId="{9213593F-8102-4D20-8243-6E22B558F6A7}">
      <dsp:nvSpPr>
        <dsp:cNvPr id="0" name=""/>
        <dsp:cNvSpPr/>
      </dsp:nvSpPr>
      <dsp:spPr>
        <a:xfrm>
          <a:off x="1605946" y="1163355"/>
          <a:ext cx="623318" cy="623318"/>
        </a:xfrm>
        <a:prstGeom prst="mathMultiply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300" kern="1200" dirty="0"/>
        </a:p>
      </dsp:txBody>
      <dsp:txXfrm>
        <a:off x="1703819" y="1261228"/>
        <a:ext cx="427572" cy="427572"/>
      </dsp:txXfrm>
    </dsp:sp>
    <dsp:sp modelId="{9B047BDD-2A3F-40E3-86E0-EAE2122B6AC6}">
      <dsp:nvSpPr>
        <dsp:cNvPr id="0" name=""/>
        <dsp:cNvSpPr/>
      </dsp:nvSpPr>
      <dsp:spPr>
        <a:xfrm>
          <a:off x="1380261" y="1873938"/>
          <a:ext cx="1074687" cy="1074687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b="1" kern="1200" dirty="0" smtClean="0">
              <a:solidFill>
                <a:schemeClr val="tx1"/>
              </a:solidFill>
            </a:rPr>
            <a:t>שיעור התשואה</a:t>
          </a:r>
          <a:endParaRPr lang="he-IL" sz="1600" b="1" kern="1200" dirty="0">
            <a:solidFill>
              <a:schemeClr val="tx1"/>
            </a:solidFill>
          </a:endParaRPr>
        </a:p>
      </dsp:txBody>
      <dsp:txXfrm>
        <a:off x="1537645" y="2031322"/>
        <a:ext cx="759919" cy="759919"/>
      </dsp:txXfrm>
    </dsp:sp>
    <dsp:sp modelId="{15AE2BDA-526A-4EB8-856D-33EC5AE1E3D6}">
      <dsp:nvSpPr>
        <dsp:cNvPr id="0" name=""/>
        <dsp:cNvSpPr/>
      </dsp:nvSpPr>
      <dsp:spPr>
        <a:xfrm>
          <a:off x="2616152" y="1275122"/>
          <a:ext cx="341750" cy="3997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300" kern="1200"/>
        </a:p>
      </dsp:txBody>
      <dsp:txXfrm>
        <a:off x="2616152" y="1355079"/>
        <a:ext cx="239225" cy="239869"/>
      </dsp:txXfrm>
    </dsp:sp>
    <dsp:sp modelId="{9F952448-05F3-492D-857B-321C53B5B95E}">
      <dsp:nvSpPr>
        <dsp:cNvPr id="0" name=""/>
        <dsp:cNvSpPr/>
      </dsp:nvSpPr>
      <dsp:spPr>
        <a:xfrm>
          <a:off x="3099762" y="400326"/>
          <a:ext cx="2149375" cy="214937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4400" b="1" kern="1200" dirty="0" smtClean="0"/>
            <a:t>סף המס</a:t>
          </a:r>
          <a:endParaRPr lang="he-IL" sz="4400" b="1" kern="1200" dirty="0"/>
        </a:p>
      </dsp:txBody>
      <dsp:txXfrm>
        <a:off x="3414531" y="715095"/>
        <a:ext cx="1519837" cy="15198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087E4F3-2C6E-4CE4-AE7A-264EAD5298FE}" type="datetimeFigureOut">
              <a:rPr lang="he-IL" smtClean="0"/>
              <a:pPr/>
              <a:t>ז'/אב/תשע"ד</a:t>
            </a:fld>
            <a:endParaRPr lang="he-I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52016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7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6185501-F2C7-41E5-AA90-83D3E5BDFCA7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6046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81219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13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14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15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16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17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18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19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20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21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22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23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24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25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64152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3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4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5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6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7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8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85501-F2C7-41E5-AA90-83D3E5BDFCA7}" type="slidenum">
              <a:rPr lang="he-IL" smtClean="0"/>
              <a:pPr/>
              <a:t>9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04838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7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4" descr="C:\Users\Michal2\01-WORKS\גרפיקה\אורי נוה\אלמנטים למצגת\IC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36" t="42461" b="44238"/>
          <a:stretch>
            <a:fillRect/>
          </a:stretch>
        </p:blipFill>
        <p:spPr bwMode="auto">
          <a:xfrm>
            <a:off x="146943" y="6480000"/>
            <a:ext cx="1837576" cy="347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569"/>
            <a:ext cx="8892000" cy="946512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 bwMode="auto">
          <a:xfrm>
            <a:off x="1182648" y="158569"/>
            <a:ext cx="0" cy="846000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C:\Users\Michal2\01-WORKS\גרפיקה\אורי נוה\אלמנטים למצגת\LOGO.gif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29"/>
          <a:stretch>
            <a:fillRect/>
          </a:stretch>
        </p:blipFill>
        <p:spPr bwMode="auto">
          <a:xfrm>
            <a:off x="242589" y="468679"/>
            <a:ext cx="720000" cy="287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1403350" y="1412776"/>
            <a:ext cx="6624638" cy="44641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rtl="0">
              <a:buNone/>
              <a:defRPr sz="2400">
                <a:solidFill>
                  <a:schemeClr val="accent4">
                    <a:lumMod val="85000"/>
                    <a:lumOff val="15000"/>
                  </a:schemeClr>
                </a:solidFill>
                <a:latin typeface="+mn-lt"/>
              </a:defRPr>
            </a:lvl1pPr>
            <a:lvl2pPr marL="457200" indent="0" algn="l" rtl="0">
              <a:buNone/>
              <a:defRPr sz="28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</a:defRPr>
            </a:lvl2pPr>
            <a:lvl3pPr marL="914400" indent="0" algn="l" rtl="0">
              <a:buNone/>
              <a:defRPr sz="28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</a:defRPr>
            </a:lvl3pPr>
            <a:lvl4pPr marL="1371600" indent="0" algn="l" rtl="0">
              <a:buNone/>
              <a:defRPr sz="2800">
                <a:solidFill>
                  <a:schemeClr val="accent3">
                    <a:lumMod val="85000"/>
                    <a:lumOff val="15000"/>
                  </a:schemeClr>
                </a:solidFill>
                <a:latin typeface="+mn-lt"/>
              </a:defRPr>
            </a:lvl4pPr>
            <a:lvl5pPr marL="1828800" indent="0" algn="l" rtl="0">
              <a:buNone/>
              <a:defRPr sz="2800">
                <a:solidFill>
                  <a:schemeClr val="accent3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5"/>
          </p:nvPr>
        </p:nvSpPr>
        <p:spPr>
          <a:xfrm>
            <a:off x="8532440" y="6467052"/>
            <a:ext cx="611560" cy="432048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pPr algn="l" rtl="0"/>
            <a:fld id="{8E77BD9A-B369-4F64-981B-92B42B8EAA38}" type="slidenum">
              <a:rPr lang="he-IL" smtClean="0"/>
              <a:pPr algn="l" rtl="0"/>
              <a:t>‹#›</a:t>
            </a:fld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6624736" cy="729931"/>
          </a:xfrm>
          <a:prstGeom prst="rect">
            <a:avLst/>
          </a:prstGeom>
        </p:spPr>
        <p:txBody>
          <a:bodyPr/>
          <a:lstStyle>
            <a:lvl1pPr algn="l" rtl="0">
              <a:defRPr sz="37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06220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1856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0772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5633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91518" y="6460623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358" y="6460623"/>
            <a:ext cx="2133600" cy="365125"/>
          </a:xfrm>
          <a:prstGeom prst="rect">
            <a:avLst/>
          </a:prstGeom>
        </p:spPr>
        <p:txBody>
          <a:bodyPr/>
          <a:lstStyle/>
          <a:p>
            <a:fld id="{D9D2B764-DBE3-8C49-8457-DBFC01942B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684158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2823" y="144630"/>
            <a:ext cx="4756888" cy="368300"/>
          </a:xfrm>
          <a:prstGeom prst="rect">
            <a:avLst/>
          </a:prstGeom>
        </p:spPr>
        <p:txBody>
          <a:bodyPr/>
          <a:lstStyle>
            <a:lvl1pPr algn="l">
              <a:buFontTx/>
              <a:buNone/>
              <a:defRPr sz="2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Title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152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91518" y="6460623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358" y="6460623"/>
            <a:ext cx="2133600" cy="365125"/>
          </a:xfrm>
          <a:prstGeom prst="rect">
            <a:avLst/>
          </a:prstGeom>
        </p:spPr>
        <p:txBody>
          <a:bodyPr/>
          <a:lstStyle/>
          <a:p>
            <a:fld id="{D9D2B764-DBE3-8C49-8457-DBFC01942B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2823" y="144630"/>
            <a:ext cx="4756888" cy="368300"/>
          </a:xfrm>
          <a:prstGeom prst="rect">
            <a:avLst/>
          </a:prstGeom>
        </p:spPr>
        <p:txBody>
          <a:bodyPr/>
          <a:lstStyle>
            <a:lvl1pPr algn="l">
              <a:buFontTx/>
              <a:buNone/>
              <a:defRPr sz="2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Title</a:t>
            </a:r>
          </a:p>
        </p:txBody>
      </p:sp>
    </p:spTree>
    <p:extLst>
      <p:ext uri="{BB962C8B-B14F-4D97-AF65-F5344CB8AC3E}">
        <p14:creationId xmlns:p14="http://schemas.microsoft.com/office/powerpoint/2010/main" val="1464475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41358" y="6460623"/>
            <a:ext cx="2133600" cy="365125"/>
          </a:xfrm>
          <a:prstGeom prst="rect">
            <a:avLst/>
          </a:prstGeom>
        </p:spPr>
        <p:txBody>
          <a:bodyPr/>
          <a:lstStyle/>
          <a:p>
            <a:fld id="{D9D2B764-DBE3-8C49-8457-DBFC01942B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91518" y="6460623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2823" y="144630"/>
            <a:ext cx="4756888" cy="368300"/>
          </a:xfrm>
          <a:prstGeom prst="rect">
            <a:avLst/>
          </a:prstGeom>
        </p:spPr>
        <p:txBody>
          <a:bodyPr/>
          <a:lstStyle>
            <a:lvl1pPr algn="l">
              <a:buFontTx/>
              <a:buNone/>
              <a:defRPr sz="2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Title</a:t>
            </a:r>
          </a:p>
        </p:txBody>
      </p:sp>
    </p:spTree>
    <p:extLst>
      <p:ext uri="{BB962C8B-B14F-4D97-AF65-F5344CB8AC3E}">
        <p14:creationId xmlns:p14="http://schemas.microsoft.com/office/powerpoint/2010/main" val="3647213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he-IL" dirty="0" smtClean="0"/>
              <a:t>לחץ כדי לערוך סגנון כותרת של תבנית בסיס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77467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7531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C:\Users\Michal2\01-WORKS\גרפיקה\אורי נוה\אלמנטים למצגת\Opening Slide Backgroun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1" y="-833"/>
            <a:ext cx="9143999" cy="685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C:\Users\Michal2\01-WORKS\גרפיקה\אורי נוה\אלמנטים למצגת\Text Bar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63"/>
          <a:stretch>
            <a:fillRect/>
          </a:stretch>
        </p:blipFill>
        <p:spPr bwMode="auto">
          <a:xfrm flipH="1">
            <a:off x="2305196" y="2590800"/>
            <a:ext cx="6761075" cy="1439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C:\Users\Michal2\01-WORKS\גרפיקה\אורי נוה\אלמנטים למצגת\ICL Logo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24" y="565944"/>
            <a:ext cx="3078408" cy="1679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1416" y="4096666"/>
            <a:ext cx="7091584" cy="461913"/>
          </a:xfrm>
          <a:prstGeom prst="rect">
            <a:avLst/>
          </a:prstGeom>
        </p:spPr>
        <p:txBody>
          <a:bodyPr>
            <a:normAutofit/>
          </a:bodyPr>
          <a:lstStyle>
            <a:lvl1pPr algn="l" rtl="0">
              <a:defRPr sz="1800">
                <a:solidFill>
                  <a:srgbClr val="11184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1220" y="4653136"/>
            <a:ext cx="4291780" cy="4320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rtl="0">
              <a:buNone/>
              <a:defRPr sz="1800">
                <a:solidFill>
                  <a:srgbClr val="11184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124200" y="2590800"/>
            <a:ext cx="5891213" cy="1225550"/>
          </a:xfrm>
          <a:prstGeom prst="rect">
            <a:avLst/>
          </a:prstGeom>
        </p:spPr>
        <p:txBody>
          <a:bodyPr/>
          <a:lstStyle>
            <a:lvl1pPr marL="0" indent="0" algn="l" rtl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4026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Michal2\01-WORKS\גרפיקה\אורי נוה\אלמנטים למצגת\Chapter Slid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588"/>
            <a:ext cx="9146115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15816" y="2564904"/>
            <a:ext cx="5544616" cy="136207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rtl="0">
              <a:defRPr sz="4800" b="1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3280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0046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9CC6561-8699-4AC2-A226-6F695D97272E}" type="slidenum">
              <a:rPr lang="da-DK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200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726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349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924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118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8356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910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5835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936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0BAAB-65EC-4986-BE7E-8B355830B27D}" type="datetimeFigureOut">
              <a:rPr lang="he-IL" smtClean="0"/>
              <a:t>ז'/אב/תשע"ד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B1515-3C0B-4420-8468-750DAF49D1D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2385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41358" y="6460623"/>
            <a:ext cx="2133600" cy="365125"/>
          </a:xfrm>
          <a:prstGeom prst="rect">
            <a:avLst/>
          </a:prstGeom>
        </p:spPr>
        <p:txBody>
          <a:bodyPr/>
          <a:lstStyle/>
          <a:p>
            <a:fld id="{D9D2B764-DBE3-8C49-8457-DBFC01942B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91518" y="6460623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8" name="תמונה 3" descr="ICL branding slides-3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10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230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1416" y="4096666"/>
            <a:ext cx="7091584" cy="932534"/>
          </a:xfrm>
        </p:spPr>
        <p:txBody>
          <a:bodyPr>
            <a:noAutofit/>
          </a:bodyPr>
          <a:lstStyle/>
          <a:p>
            <a:pPr algn="r" rtl="1"/>
            <a:r>
              <a:rPr lang="he-IL" sz="2800" b="1" dirty="0">
                <a:cs typeface="+mn-cs"/>
              </a:rPr>
              <a:t/>
            </a:r>
            <a:br>
              <a:rPr lang="he-IL" sz="2800" b="1" dirty="0">
                <a:cs typeface="+mn-cs"/>
              </a:rPr>
            </a:br>
            <a:endParaRPr lang="he-IL" sz="2800" b="1" dirty="0"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600" y="4572000"/>
            <a:ext cx="4291780" cy="609600"/>
          </a:xfrm>
        </p:spPr>
        <p:txBody>
          <a:bodyPr>
            <a:normAutofit/>
          </a:bodyPr>
          <a:lstStyle/>
          <a:p>
            <a:pPr algn="r" rtl="1"/>
            <a:r>
              <a:rPr lang="he-IL" sz="2400" b="1" dirty="0" smtClean="0"/>
              <a:t>4 באוגוסט 2014</a:t>
            </a:r>
            <a:endParaRPr lang="he-IL" sz="24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r" rtl="1"/>
            <a:r>
              <a:rPr lang="he-IL" sz="4000" b="1" dirty="0" smtClean="0"/>
              <a:t>הערות למודל המיסוי המוצע</a:t>
            </a:r>
            <a:endParaRPr lang="he-IL" sz="4000" b="1" dirty="0"/>
          </a:p>
        </p:txBody>
      </p:sp>
    </p:spTree>
    <p:extLst>
      <p:ext uri="{BB962C8B-B14F-4D97-AF65-F5344CB8AC3E}">
        <p14:creationId xmlns:p14="http://schemas.microsoft.com/office/powerpoint/2010/main" val="7977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בסיס הנכסים – רכוש קבוע בערך כלכלי  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295400"/>
            <a:ext cx="7848600" cy="4876800"/>
          </a:xfrm>
        </p:spPr>
        <p:txBody>
          <a:bodyPr>
            <a:noAutofit/>
          </a:bodyPr>
          <a:lstStyle/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שימוש בערך החשבונאי של הנכסים המופחתים כפי שהם מוצגים במאזן אינו משקף את השווי המלא של ההון המושקע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שימוש בערך שחלוף הנכסים משקף את השווי </a:t>
            </a:r>
            <a:r>
              <a:rPr lang="he-IL" b="1" smtClean="0"/>
              <a:t>הכלכלי המלא של </a:t>
            </a:r>
            <a:r>
              <a:rPr lang="he-IL" b="1" dirty="0" smtClean="0"/>
              <a:t>הנכסים שהופחתו לפי פחת חשבונאי ובתוספת הצמדה</a:t>
            </a:r>
            <a:r>
              <a:rPr lang="en-US" b="1" dirty="0" smtClean="0"/>
              <a:t>,</a:t>
            </a:r>
            <a:r>
              <a:rPr lang="he-IL" b="1" dirty="0" smtClean="0"/>
              <a:t> ומבטיח שכיל תקבל תשואה נאותה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הפער בין הערך החשבונאי של נכסי כיל לבין ערך שחלוף =  </a:t>
            </a:r>
            <a:r>
              <a:rPr lang="he-IL" b="1" u="sng" dirty="0" smtClean="0"/>
              <a:t>355</a:t>
            </a:r>
            <a:r>
              <a:rPr lang="en-US" b="1" u="sng" dirty="0" smtClean="0"/>
              <a:t>.</a:t>
            </a:r>
            <a:r>
              <a:rPr lang="he-IL" b="1" u="sng" dirty="0" smtClean="0"/>
              <a:t>1 מיליארד דולר נכסים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10</a:t>
            </a:fld>
            <a:endParaRPr lang="he-IL" dirty="0"/>
          </a:p>
        </p:txBody>
      </p:sp>
      <p:grpSp>
        <p:nvGrpSpPr>
          <p:cNvPr id="5" name="Group 4"/>
          <p:cNvGrpSpPr/>
          <p:nvPr/>
        </p:nvGrpSpPr>
        <p:grpSpPr>
          <a:xfrm>
            <a:off x="914400" y="4992771"/>
            <a:ext cx="1278731" cy="1278731"/>
            <a:chOff x="3543935" y="287572"/>
            <a:chExt cx="1278731" cy="1278731"/>
          </a:xfrm>
        </p:grpSpPr>
        <p:sp>
          <p:nvSpPr>
            <p:cNvPr id="6" name="Oval 5"/>
            <p:cNvSpPr/>
            <p:nvPr/>
          </p:nvSpPr>
          <p:spPr>
            <a:xfrm>
              <a:off x="3543935" y="287572"/>
              <a:ext cx="1278731" cy="1278731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/>
            <p:nvPr/>
          </p:nvSpPr>
          <p:spPr>
            <a:xfrm>
              <a:off x="3731201" y="474838"/>
              <a:ext cx="904199" cy="904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000" kern="1200" dirty="0" smtClean="0"/>
                <a:t>רכוש קבוע בערך כלכלי</a:t>
              </a:r>
              <a:endParaRPr lang="he-IL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51023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בסיס הנכסים – נכסים בערך כלכלי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219200"/>
            <a:ext cx="7848600" cy="4876800"/>
          </a:xfrm>
        </p:spPr>
        <p:txBody>
          <a:bodyPr>
            <a:noAutofit/>
          </a:bodyPr>
          <a:lstStyle/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המודל המוצע אינו ניטראלי</a:t>
            </a:r>
            <a:r>
              <a:rPr lang="en-US" b="1" dirty="0" smtClean="0"/>
              <a:t>,</a:t>
            </a:r>
            <a:r>
              <a:rPr lang="he-IL" b="1" dirty="0" smtClean="0"/>
              <a:t> חסר עקביות ושרירותי:</a:t>
            </a:r>
          </a:p>
          <a:p>
            <a:pPr marL="800100" lvl="1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2400" b="1" dirty="0">
                <a:solidFill>
                  <a:schemeClr val="accent4">
                    <a:lumMod val="85000"/>
                    <a:lumOff val="15000"/>
                  </a:schemeClr>
                </a:solidFill>
              </a:rPr>
              <a:t>זכיין חדש </a:t>
            </a:r>
            <a:r>
              <a:rPr lang="he-IL" sz="2400" b="1" dirty="0" smtClean="0">
                <a:solidFill>
                  <a:schemeClr val="accent4">
                    <a:lumMod val="85000"/>
                    <a:lumOff val="15000"/>
                  </a:schemeClr>
                </a:solidFill>
              </a:rPr>
              <a:t>אשר היה כורה משאב זהה מכוח זיכיון זהה היה זכאי להכרה בבסיס נכסים על פי ערך נוכחי-ריאלי</a:t>
            </a:r>
          </a:p>
          <a:p>
            <a:pPr marL="800100" lvl="1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2400" b="1" dirty="0">
                <a:solidFill>
                  <a:schemeClr val="accent4">
                    <a:lumMod val="85000"/>
                    <a:lumOff val="15000"/>
                  </a:schemeClr>
                </a:solidFill>
              </a:rPr>
              <a:t>המס שולל </a:t>
            </a:r>
            <a:r>
              <a:rPr lang="he-IL" sz="2400" b="1" dirty="0" smtClean="0">
                <a:solidFill>
                  <a:schemeClr val="accent4">
                    <a:lumMod val="85000"/>
                    <a:lumOff val="15000"/>
                  </a:schemeClr>
                </a:solidFill>
              </a:rPr>
              <a:t>בדיעבד ובאופן </a:t>
            </a:r>
            <a:r>
              <a:rPr lang="he-IL" sz="2400" b="1" dirty="0">
                <a:solidFill>
                  <a:schemeClr val="accent4">
                    <a:lumMod val="85000"/>
                    <a:lumOff val="15000"/>
                  </a:schemeClr>
                </a:solidFill>
              </a:rPr>
              <a:t>רטרואקטיבי את זכותה של כיל לתשואה בגין השקעות עבר שביצעה כדין </a:t>
            </a:r>
          </a:p>
          <a:p>
            <a:pPr marL="800100" lvl="1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2400" b="1" dirty="0" smtClean="0">
                <a:solidFill>
                  <a:schemeClr val="accent4">
                    <a:lumMod val="85000"/>
                    <a:lumOff val="15000"/>
                  </a:schemeClr>
                </a:solidFill>
              </a:rPr>
              <a:t>בעייתיות מובנית וחוסר סימטריה בהחלת מס רווחי יתר על בסיס נכסים בשווי היסטורי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11</a:t>
            </a:fld>
            <a:endParaRPr lang="he-IL" dirty="0"/>
          </a:p>
        </p:txBody>
      </p:sp>
      <p:grpSp>
        <p:nvGrpSpPr>
          <p:cNvPr id="5" name="Group 4"/>
          <p:cNvGrpSpPr/>
          <p:nvPr/>
        </p:nvGrpSpPr>
        <p:grpSpPr>
          <a:xfrm>
            <a:off x="914400" y="5058965"/>
            <a:ext cx="1278731" cy="1278731"/>
            <a:chOff x="3543935" y="287572"/>
            <a:chExt cx="1278731" cy="1278731"/>
          </a:xfrm>
        </p:grpSpPr>
        <p:sp>
          <p:nvSpPr>
            <p:cNvPr id="6" name="Oval 5"/>
            <p:cNvSpPr/>
            <p:nvPr/>
          </p:nvSpPr>
          <p:spPr>
            <a:xfrm>
              <a:off x="3543935" y="287572"/>
              <a:ext cx="1278731" cy="1278731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/>
            <p:nvPr/>
          </p:nvSpPr>
          <p:spPr>
            <a:xfrm>
              <a:off x="3731201" y="474838"/>
              <a:ext cx="904199" cy="904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000" kern="1200" dirty="0" smtClean="0"/>
                <a:t>רכוש קבוע  בערך כלכלי</a:t>
              </a:r>
              <a:endParaRPr lang="he-IL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8271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בסיס הנכסים – הון חוזר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447800"/>
            <a:ext cx="7848600" cy="4876800"/>
          </a:xfrm>
        </p:spPr>
        <p:txBody>
          <a:bodyPr>
            <a:noAutofit/>
          </a:bodyPr>
          <a:lstStyle/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אף עסק אינו יכול לפעול מבלי להשקיע בהון חוזר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מרכיב יסודי בפעילות היצרנית המופיע בדו"חות הכספיים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בחישובים דומים הנערכים ביחס לתעשיות אחרות ובהקשרים רגולטוריים אחרים מוכר הון חוזר כחלק מבסיס הנכסים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במצגות שהוצגו לוועדה נכלל הון חוזר בבסיס הנכסים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b="1" dirty="0" smtClean="0"/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12</a:t>
            </a:fld>
            <a:endParaRPr lang="he-IL" dirty="0"/>
          </a:p>
        </p:txBody>
      </p:sp>
      <p:grpSp>
        <p:nvGrpSpPr>
          <p:cNvPr id="5" name="Group 4"/>
          <p:cNvGrpSpPr/>
          <p:nvPr/>
        </p:nvGrpSpPr>
        <p:grpSpPr>
          <a:xfrm>
            <a:off x="920671" y="5019159"/>
            <a:ext cx="1278731" cy="1278731"/>
            <a:chOff x="2236787" y="596741"/>
            <a:chExt cx="1278731" cy="1278731"/>
          </a:xfrm>
        </p:grpSpPr>
        <p:sp>
          <p:nvSpPr>
            <p:cNvPr id="6" name="Oval 5"/>
            <p:cNvSpPr/>
            <p:nvPr/>
          </p:nvSpPr>
          <p:spPr>
            <a:xfrm>
              <a:off x="2236787" y="596741"/>
              <a:ext cx="1278731" cy="127873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/>
            <p:nvPr/>
          </p:nvSpPr>
          <p:spPr>
            <a:xfrm>
              <a:off x="2424053" y="784007"/>
              <a:ext cx="904199" cy="904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000" kern="1200" dirty="0" smtClean="0"/>
                <a:t>הון חוזר</a:t>
              </a:r>
              <a:endParaRPr lang="he-IL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71760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בסיס הנכסים – נכסים בלתי מוחשיים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124414"/>
            <a:ext cx="8001000" cy="5352586"/>
          </a:xfrm>
        </p:spPr>
        <p:txBody>
          <a:bodyPr>
            <a:noAutofit/>
          </a:bodyPr>
          <a:lstStyle/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e-IL" b="1" dirty="0" smtClean="0"/>
              <a:t>כיל מחזיקה בנכסים בלתי מוחשיים המשמשים לפעילות היצרנית של משאבי הטבע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e-IL" b="1" dirty="0" smtClean="0"/>
              <a:t>כיל פיתחה לאורך עשרות שנים ידע וטכנולוגיה ההופכים את הליך ההפקה ליעיל יותר – </a:t>
            </a:r>
            <a:r>
              <a:rPr lang="en-US" b="1" dirty="0" smtClean="0"/>
              <a:t>know-how</a:t>
            </a:r>
            <a:endParaRPr lang="he-IL" b="1" dirty="0" smtClean="0"/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e-IL" b="1" dirty="0" smtClean="0"/>
              <a:t>זהו תהליך </a:t>
            </a:r>
            <a:r>
              <a:rPr lang="he-IL" b="1" dirty="0"/>
              <a:t>ייחודי בעולם ועתיר טכנולוגיה והשקעות להפקת אשלג מים המלח</a:t>
            </a:r>
            <a:r>
              <a:rPr lang="en-US" b="1" dirty="0"/>
              <a:t>,</a:t>
            </a:r>
            <a:r>
              <a:rPr lang="he-IL" b="1" dirty="0"/>
              <a:t> השונה מכריית אשלג </a:t>
            </a:r>
            <a:r>
              <a:rPr lang="he-IL" b="1" dirty="0" smtClean="0"/>
              <a:t>ממכרות</a:t>
            </a:r>
            <a:endParaRPr lang="he-IL" b="1" dirty="0"/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e-IL" b="1" dirty="0" smtClean="0"/>
              <a:t>כ-20% מרווחיות כיל מיוחסת לנכסים אלה</a:t>
            </a:r>
            <a:r>
              <a:rPr lang="en-US" b="1" dirty="0" smtClean="0"/>
              <a:t> </a:t>
            </a:r>
            <a:r>
              <a:rPr lang="he-IL" b="1" dirty="0" smtClean="0"/>
              <a:t>(</a:t>
            </a:r>
            <a:r>
              <a:rPr lang="he-IL" b="1" dirty="0"/>
              <a:t>גם אם אינם רשומים בספרים</a:t>
            </a:r>
            <a:r>
              <a:rPr lang="he-IL" b="1" dirty="0" smtClean="0"/>
              <a:t>)</a:t>
            </a:r>
            <a:r>
              <a:rPr lang="en-US" b="1" dirty="0" smtClean="0"/>
              <a:t>,</a:t>
            </a:r>
            <a:r>
              <a:rPr lang="he-IL" b="1" dirty="0" smtClean="0"/>
              <a:t> והיא זכאית לתשואה בגינם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e-IL" b="1" dirty="0" smtClean="0"/>
              <a:t>רווחים מנכסים אלה </a:t>
            </a:r>
            <a:r>
              <a:rPr lang="he-IL" b="1" u="sng" dirty="0" smtClean="0"/>
              <a:t>אינם חייבים</a:t>
            </a:r>
            <a:r>
              <a:rPr lang="he-IL" b="1" dirty="0" smtClean="0"/>
              <a:t> במס רווחי יתר</a:t>
            </a:r>
            <a:endParaRPr lang="he-IL" b="1" dirty="0"/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b="1" dirty="0" smtClean="0"/>
          </a:p>
          <a:p>
            <a:pPr algn="r" rtl="1"/>
            <a:endParaRPr lang="he-IL" b="1" dirty="0" smtClean="0"/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13</a:t>
            </a:fld>
            <a:endParaRPr lang="he-IL" dirty="0"/>
          </a:p>
        </p:txBody>
      </p:sp>
      <p:grpSp>
        <p:nvGrpSpPr>
          <p:cNvPr id="5" name="Group 4"/>
          <p:cNvGrpSpPr/>
          <p:nvPr/>
        </p:nvGrpSpPr>
        <p:grpSpPr>
          <a:xfrm>
            <a:off x="920670" y="5216855"/>
            <a:ext cx="1278731" cy="1278731"/>
            <a:chOff x="2236787" y="596741"/>
            <a:chExt cx="1278731" cy="1278731"/>
          </a:xfrm>
          <a:solidFill>
            <a:srgbClr val="FF0000"/>
          </a:solidFill>
        </p:grpSpPr>
        <p:sp>
          <p:nvSpPr>
            <p:cNvPr id="6" name="Oval 5"/>
            <p:cNvSpPr/>
            <p:nvPr/>
          </p:nvSpPr>
          <p:spPr>
            <a:xfrm>
              <a:off x="2236787" y="596741"/>
              <a:ext cx="1278731" cy="127873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/>
            <p:nvPr/>
          </p:nvSpPr>
          <p:spPr>
            <a:xfrm>
              <a:off x="2424053" y="784007"/>
              <a:ext cx="904199" cy="90419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000" kern="1200" dirty="0" smtClean="0"/>
                <a:t>נכסים בלתי מוחשיים</a:t>
              </a:r>
              <a:endParaRPr lang="he-IL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4933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בסיס הנכסים – נכסים בלתי מוחשיים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447800"/>
            <a:ext cx="7848600" cy="5105400"/>
          </a:xfrm>
        </p:spPr>
        <p:txBody>
          <a:bodyPr>
            <a:noAutofit/>
          </a:bodyPr>
          <a:lstStyle/>
          <a:p>
            <a:pPr algn="r" rtl="1"/>
            <a:r>
              <a:rPr lang="he-IL" sz="3200" b="1" u="sng" dirty="0" smtClean="0"/>
              <a:t>ביצועי כיל בהשוואה לחברה הירדנית </a:t>
            </a:r>
            <a:r>
              <a:rPr lang="en-US" sz="3200" b="1" dirty="0" smtClean="0"/>
              <a:t>:</a:t>
            </a:r>
            <a:r>
              <a:rPr lang="en-US" sz="3200" b="1" u="sng" dirty="0" smtClean="0"/>
              <a:t>APC</a:t>
            </a:r>
            <a:endParaRPr lang="he-IL" sz="3200" b="1" u="sng" dirty="0" smtClean="0"/>
          </a:p>
          <a:p>
            <a:pPr algn="just" rtl="1"/>
            <a:r>
              <a:rPr lang="he-IL" sz="3200" b="1" dirty="0" smtClean="0">
                <a:solidFill>
                  <a:srgbClr val="FF0000"/>
                </a:solidFill>
              </a:rPr>
              <a:t>תפוקה גדולה ב-50% ליחידת שטח אידוי</a:t>
            </a:r>
          </a:p>
          <a:p>
            <a:pPr algn="ctr" rtl="1"/>
            <a:endParaRPr lang="he-IL" sz="3200" b="1" dirty="0" smtClean="0">
              <a:solidFill>
                <a:srgbClr val="FF0000"/>
              </a:solidFill>
            </a:endParaRPr>
          </a:p>
          <a:p>
            <a:pPr algn="ctr" rtl="1"/>
            <a:endParaRPr lang="he-IL" b="1" dirty="0" smtClean="0">
              <a:solidFill>
                <a:srgbClr val="FF0000"/>
              </a:solidFill>
            </a:endParaRPr>
          </a:p>
          <a:p>
            <a:pPr algn="ctr" rtl="1"/>
            <a:endParaRPr lang="he-IL" b="1" dirty="0" smtClean="0">
              <a:solidFill>
                <a:srgbClr val="FF0000"/>
              </a:solidFill>
            </a:endParaRPr>
          </a:p>
          <a:p>
            <a:pPr algn="ctr" rtl="1"/>
            <a:endParaRPr lang="he-IL" b="1" dirty="0" smtClean="0">
              <a:solidFill>
                <a:srgbClr val="FF0000"/>
              </a:solidFill>
            </a:endParaRPr>
          </a:p>
          <a:p>
            <a:pPr algn="ctr" rtl="1"/>
            <a:endParaRPr lang="he-IL" b="1" dirty="0" smtClean="0">
              <a:solidFill>
                <a:srgbClr val="FF0000"/>
              </a:solidFill>
            </a:endParaRPr>
          </a:p>
          <a:p>
            <a:pPr algn="ctr" rtl="1"/>
            <a:endParaRPr lang="he-IL" b="1" dirty="0" smtClean="0">
              <a:solidFill>
                <a:srgbClr val="FF0000"/>
              </a:solidFill>
            </a:endParaRPr>
          </a:p>
          <a:p>
            <a:pPr algn="ctr" rtl="1"/>
            <a:endParaRPr lang="he-IL" sz="2000" b="1" dirty="0" smtClean="0">
              <a:solidFill>
                <a:srgbClr val="FF0000"/>
              </a:solidFill>
            </a:endParaRPr>
          </a:p>
          <a:p>
            <a:pPr algn="ctr" rtl="1"/>
            <a:r>
              <a:rPr lang="he-IL" sz="2600" b="1" dirty="0" smtClean="0">
                <a:solidFill>
                  <a:srgbClr val="FF0000"/>
                </a:solidFill>
              </a:rPr>
              <a:t>מאז שנות ה-90 הגדילה כיל את ייצור האשלג ב-60% </a:t>
            </a:r>
          </a:p>
          <a:p>
            <a:pPr algn="ctr" rtl="1"/>
            <a:r>
              <a:rPr lang="he-IL" sz="2600" b="1" dirty="0" smtClean="0">
                <a:solidFill>
                  <a:srgbClr val="FF0000"/>
                </a:solidFill>
              </a:rPr>
              <a:t>מאותו שטח בריכות ומבלי להגדילו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14</a:t>
            </a:fld>
            <a:endParaRPr lang="he-IL" dirty="0"/>
          </a:p>
        </p:txBody>
      </p:sp>
      <p:grpSp>
        <p:nvGrpSpPr>
          <p:cNvPr id="5" name="Group 4"/>
          <p:cNvGrpSpPr/>
          <p:nvPr/>
        </p:nvGrpSpPr>
        <p:grpSpPr>
          <a:xfrm>
            <a:off x="667281" y="4387755"/>
            <a:ext cx="1278731" cy="1278731"/>
            <a:chOff x="2236787" y="596741"/>
            <a:chExt cx="1278731" cy="1278731"/>
          </a:xfrm>
          <a:solidFill>
            <a:srgbClr val="FF0000"/>
          </a:solidFill>
        </p:grpSpPr>
        <p:sp>
          <p:nvSpPr>
            <p:cNvPr id="6" name="Oval 5"/>
            <p:cNvSpPr/>
            <p:nvPr/>
          </p:nvSpPr>
          <p:spPr>
            <a:xfrm>
              <a:off x="2236787" y="596741"/>
              <a:ext cx="1278731" cy="127873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/>
            <p:nvPr/>
          </p:nvSpPr>
          <p:spPr>
            <a:xfrm>
              <a:off x="2424053" y="784007"/>
              <a:ext cx="904199" cy="90419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000" kern="1200" dirty="0" smtClean="0"/>
                <a:t>נכסים בלתי מוחשיים</a:t>
              </a:r>
              <a:endParaRPr lang="he-IL" sz="2000" kern="1200" dirty="0"/>
            </a:p>
          </p:txBody>
        </p:sp>
      </p:grp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2440"/>
              </p:ext>
            </p:extLst>
          </p:nvPr>
        </p:nvGraphicFramePr>
        <p:xfrm>
          <a:off x="2438400" y="2743200"/>
          <a:ext cx="6096000" cy="2514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22562"/>
                <a:gridCol w="1690210"/>
                <a:gridCol w="1883228"/>
              </a:tblGrid>
              <a:tr h="272242">
                <a:tc>
                  <a:txBody>
                    <a:bodyPr/>
                    <a:lstStyle/>
                    <a:p>
                      <a:pPr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dirty="0" smtClean="0"/>
                        <a:t>כיל</a:t>
                      </a:r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400" dirty="0" smtClean="0"/>
                        <a:t>APC</a:t>
                      </a:r>
                      <a:endParaRPr lang="he-IL" sz="2400" dirty="0"/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rtl="1"/>
                      <a:r>
                        <a:rPr lang="he-IL" sz="2400" b="1" dirty="0" smtClean="0"/>
                        <a:t>גודל בריכות האידוי (קמ"ר)</a:t>
                      </a:r>
                      <a:r>
                        <a:rPr lang="en-US" sz="2400" b="1" dirty="0" smtClean="0"/>
                        <a:t> </a:t>
                      </a:r>
                      <a:endParaRPr lang="he-IL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b="1" dirty="0" smtClean="0"/>
                        <a:t>5</a:t>
                      </a:r>
                      <a:r>
                        <a:rPr lang="en-US" sz="2400" b="1" dirty="0" smtClean="0"/>
                        <a:t>.</a:t>
                      </a:r>
                      <a:r>
                        <a:rPr lang="he-IL" sz="2400" b="1" dirty="0" smtClean="0"/>
                        <a:t>146</a:t>
                      </a:r>
                      <a:endParaRPr lang="he-IL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b="1" dirty="0" smtClean="0"/>
                        <a:t>125</a:t>
                      </a:r>
                      <a:endParaRPr lang="he-IL" sz="2400" b="1" dirty="0"/>
                    </a:p>
                  </a:txBody>
                  <a:tcPr anchor="ctr"/>
                </a:tc>
              </a:tr>
              <a:tr h="1051560">
                <a:tc>
                  <a:txBody>
                    <a:bodyPr/>
                    <a:lstStyle/>
                    <a:p>
                      <a:pPr rtl="1"/>
                      <a:r>
                        <a:rPr lang="he-IL" sz="2400" b="1" dirty="0" smtClean="0"/>
                        <a:t>תפוקה</a:t>
                      </a:r>
                      <a:r>
                        <a:rPr lang="he-IL" sz="2400" b="1" baseline="0" dirty="0" smtClean="0"/>
                        <a:t> שנתית (לקמ"ר)</a:t>
                      </a:r>
                      <a:endParaRPr lang="he-IL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b="1" dirty="0" smtClean="0"/>
                        <a:t>500</a:t>
                      </a:r>
                      <a:r>
                        <a:rPr lang="en-US" sz="2400" b="1" dirty="0" smtClean="0"/>
                        <a:t>,</a:t>
                      </a:r>
                      <a:r>
                        <a:rPr lang="he-IL" sz="2400" b="1" dirty="0" smtClean="0"/>
                        <a:t>24</a:t>
                      </a:r>
                      <a:endParaRPr lang="he-IL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400" b="1" baseline="0" dirty="0" smtClean="0"/>
                        <a:t>000</a:t>
                      </a:r>
                      <a:r>
                        <a:rPr lang="en-US" sz="2400" b="1" baseline="0" dirty="0" smtClean="0"/>
                        <a:t>,</a:t>
                      </a:r>
                      <a:r>
                        <a:rPr lang="he-IL" sz="2400" b="1" baseline="0" dirty="0" smtClean="0"/>
                        <a:t>16</a:t>
                      </a:r>
                      <a:endParaRPr lang="he-IL" sz="2400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520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חלקה של המדינה ברווחים מאשלג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295400"/>
            <a:ext cx="7848600" cy="5257800"/>
          </a:xfrm>
        </p:spPr>
        <p:txBody>
          <a:bodyPr>
            <a:noAutofit/>
          </a:bodyPr>
          <a:lstStyle/>
          <a:p>
            <a:pPr marL="342900" indent="-342900" algn="r" rt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e-IL" sz="2000" b="1" dirty="0" smtClean="0"/>
              <a:t>הוועדה קבעה לה יעד חריג</a:t>
            </a:r>
            <a:r>
              <a:rPr lang="en-US" sz="2000" b="1" dirty="0" smtClean="0"/>
              <a:t>,</a:t>
            </a:r>
            <a:r>
              <a:rPr lang="he-IL" sz="2000" b="1" dirty="0" smtClean="0"/>
              <a:t> בלתי סביר</a:t>
            </a:r>
            <a:r>
              <a:rPr lang="en-US" sz="2000" b="1" dirty="0" smtClean="0"/>
              <a:t>,</a:t>
            </a:r>
            <a:r>
              <a:rPr lang="he-IL" sz="2000" b="1" dirty="0" smtClean="0"/>
              <a:t> שאין דומה לו בעולם כולו – חלקה של מדינת ישראל ברווחים מאשלג יעמוד על </a:t>
            </a:r>
            <a:r>
              <a:rPr lang="he-IL" sz="2000" b="1" u="sng" dirty="0" smtClean="0"/>
              <a:t>50%</a:t>
            </a:r>
          </a:p>
          <a:p>
            <a:pPr marL="342900" indent="-342900" algn="r" rt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e-IL" sz="2000" b="1" dirty="0" smtClean="0"/>
              <a:t>בפועל</a:t>
            </a:r>
            <a:r>
              <a:rPr lang="en-US" sz="2000" b="1" dirty="0" smtClean="0"/>
              <a:t>,</a:t>
            </a:r>
            <a:r>
              <a:rPr lang="he-IL" sz="2000" b="1" dirty="0" smtClean="0"/>
              <a:t> ממליצה הוועדה על שיעור ממוצע שינוע בין </a:t>
            </a:r>
            <a:r>
              <a:rPr lang="he-IL" sz="2000" b="1" u="sng" dirty="0" smtClean="0"/>
              <a:t>46%-57%</a:t>
            </a:r>
          </a:p>
          <a:p>
            <a:pPr marL="342900" indent="-342900" algn="r" rt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e-IL" sz="2000" b="1" dirty="0" smtClean="0"/>
              <a:t>שיעור זה </a:t>
            </a:r>
            <a:r>
              <a:rPr lang="he-IL" b="1" u="sng" dirty="0" smtClean="0"/>
              <a:t>גבוה</a:t>
            </a:r>
            <a:r>
              <a:rPr lang="he-IL" b="1" dirty="0" smtClean="0"/>
              <a:t> </a:t>
            </a:r>
            <a:r>
              <a:rPr lang="he-IL" sz="2000" b="1" dirty="0" smtClean="0"/>
              <a:t>מהמקובל בעולם</a:t>
            </a:r>
            <a:r>
              <a:rPr lang="en-US" sz="2000" b="1" dirty="0" smtClean="0"/>
              <a:t>,</a:t>
            </a:r>
            <a:r>
              <a:rPr lang="he-IL" sz="2000" b="1" dirty="0" smtClean="0"/>
              <a:t> גם על פי ממצאי הוועדה – </a:t>
            </a:r>
            <a:r>
              <a:rPr lang="he-IL" sz="2000" b="1" u="sng" dirty="0" smtClean="0"/>
              <a:t>25%-47%</a:t>
            </a:r>
          </a:p>
          <a:p>
            <a:pPr marL="342900" indent="-342900" algn="r" rt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e-IL" sz="2000" b="1" dirty="0" smtClean="0"/>
              <a:t>כבר היום</a:t>
            </a:r>
            <a:r>
              <a:rPr lang="en-US" sz="2000" b="1" dirty="0" smtClean="0"/>
              <a:t>,</a:t>
            </a:r>
            <a:r>
              <a:rPr lang="he-IL" sz="2000" b="1" dirty="0" smtClean="0"/>
              <a:t> לפי חישובי כיל</a:t>
            </a:r>
            <a:r>
              <a:rPr lang="en-US" sz="2000" b="1" dirty="0" smtClean="0"/>
              <a:t>,</a:t>
            </a:r>
            <a:r>
              <a:rPr lang="he-IL" sz="2000" b="1" dirty="0" smtClean="0"/>
              <a:t> חלקה של המדינה באשלג מהגבוהים בעולם </a:t>
            </a:r>
          </a:p>
          <a:p>
            <a:pPr marL="342900" indent="-342900" algn="r" rt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e-IL" b="1" dirty="0" smtClean="0">
                <a:solidFill>
                  <a:srgbClr val="FF0000"/>
                </a:solidFill>
              </a:rPr>
              <a:t>לאחר יישום המלצות הוועדה</a:t>
            </a:r>
            <a:r>
              <a:rPr lang="en-US" b="1" dirty="0" smtClean="0">
                <a:solidFill>
                  <a:srgbClr val="FF0000"/>
                </a:solidFill>
              </a:rPr>
              <a:t>,</a:t>
            </a:r>
            <a:r>
              <a:rPr lang="he-IL" b="1" dirty="0" smtClean="0">
                <a:solidFill>
                  <a:srgbClr val="FF0000"/>
                </a:solidFill>
              </a:rPr>
              <a:t> בתוספת התשלום בגין הזיכיון במועד ההפרטה</a:t>
            </a:r>
            <a:r>
              <a:rPr lang="en-US" b="1" dirty="0" smtClean="0">
                <a:solidFill>
                  <a:srgbClr val="FF0000"/>
                </a:solidFill>
              </a:rPr>
              <a:t>,</a:t>
            </a:r>
            <a:r>
              <a:rPr lang="he-IL" b="1" dirty="0" smtClean="0">
                <a:solidFill>
                  <a:srgbClr val="FF0000"/>
                </a:solidFill>
              </a:rPr>
              <a:t> עלויות פרויקט הקציר ומס על דיבידנדים – </a:t>
            </a:r>
            <a:r>
              <a:rPr lang="he-IL" b="1" u="sng" dirty="0" smtClean="0">
                <a:solidFill>
                  <a:srgbClr val="FF0000"/>
                </a:solidFill>
              </a:rPr>
              <a:t>מעל ל-70%</a:t>
            </a:r>
          </a:p>
          <a:p>
            <a:pPr algn="r" rtl="1">
              <a:lnSpc>
                <a:spcPct val="150000"/>
              </a:lnSpc>
              <a:spcBef>
                <a:spcPts val="0"/>
              </a:spcBef>
            </a:pPr>
            <a:endParaRPr lang="he-IL" b="1" u="sng" dirty="0" smtClean="0">
              <a:solidFill>
                <a:srgbClr val="FF0000"/>
              </a:solidFill>
            </a:endParaRPr>
          </a:p>
          <a:p>
            <a:pPr marL="342900" indent="-342900" algn="r" rt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he-IL" sz="2000" b="1" dirty="0" smtClean="0"/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b="1" dirty="0" smtClean="0"/>
          </a:p>
          <a:p>
            <a:pPr algn="ctr" rtl="1"/>
            <a:endParaRPr lang="he-IL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15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6843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חלקה של המדינה ברווחים מאשלג</a:t>
            </a:r>
            <a:endParaRPr lang="he-IL" sz="3200" b="1" dirty="0"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16</a:t>
            </a:fld>
            <a:endParaRPr lang="he-IL" dirty="0"/>
          </a:p>
        </p:txBody>
      </p:sp>
      <p:pic>
        <p:nvPicPr>
          <p:cNvPr id="1026" name="Picture 2" descr="image00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47800"/>
            <a:ext cx="7924800" cy="49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707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מודל אחד המותאם לכל המשאבים?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143000"/>
            <a:ext cx="7848600" cy="53340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</a:pPr>
            <a:r>
              <a:rPr lang="he-IL" b="1" u="sng" dirty="0" smtClean="0"/>
              <a:t>הוועדה</a:t>
            </a:r>
            <a:r>
              <a:rPr lang="he-IL" b="1" dirty="0" smtClean="0"/>
              <a:t>: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e-IL" b="1" dirty="0" smtClean="0"/>
              <a:t>מודל המבוסס בלעדית על מאפייני פעילות האשלג של כיל</a:t>
            </a:r>
          </a:p>
          <a:p>
            <a:pPr algn="r" rtl="1">
              <a:lnSpc>
                <a:spcPct val="150000"/>
              </a:lnSpc>
              <a:spcBef>
                <a:spcPts val="600"/>
              </a:spcBef>
            </a:pPr>
            <a:r>
              <a:rPr lang="he-IL" b="1" u="sng" dirty="0" smtClean="0"/>
              <a:t>התוצאה</a:t>
            </a:r>
            <a:r>
              <a:rPr lang="he-IL" b="1" dirty="0" smtClean="0"/>
              <a:t>: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e-IL" b="1" dirty="0" smtClean="0"/>
              <a:t>התעלמות גורפת מהמאפיינים השונים והייחודיים של כל אחד ממשאבי הטבע שמפיקה כיל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e-IL" b="1" dirty="0" smtClean="0"/>
              <a:t>מיסוי של רווחים שאינם קיימים בפועל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e-IL" b="1" dirty="0" smtClean="0"/>
              <a:t>שיעור מס ותמלוגים גבוהים מפעילות הפוספט והברום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he-IL" b="1" dirty="0"/>
              <a:t>תשואה של 11% מביאה לשיעורי רווחיות תפעולית </a:t>
            </a:r>
            <a:r>
              <a:rPr lang="he-IL" b="1" dirty="0" smtClean="0"/>
              <a:t>נמוכים מאד בברום ובפוספט</a:t>
            </a:r>
            <a:endParaRPr lang="he-IL" b="1" dirty="0"/>
          </a:p>
          <a:p>
            <a:pPr algn="r" rtl="1"/>
            <a:endParaRPr lang="he-IL" b="1" dirty="0" smtClean="0"/>
          </a:p>
          <a:p>
            <a:pPr algn="r" rtl="1"/>
            <a:endParaRPr lang="he-IL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17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5913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מודל אחד המותאם לכל המשאבים?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219200"/>
            <a:ext cx="7848600" cy="49530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he-IL" b="1" u="sng" dirty="0" smtClean="0"/>
              <a:t>ברום</a:t>
            </a:r>
            <a:r>
              <a:rPr lang="he-IL" b="1" dirty="0" smtClean="0"/>
              <a:t>: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אין ביקוש לברום אלמנטרי בהיקפי ההפקה הקיימים</a:t>
            </a:r>
            <a:r>
              <a:rPr lang="en-US" b="1" dirty="0" smtClean="0"/>
              <a:t>,</a:t>
            </a:r>
            <a:r>
              <a:rPr lang="he-IL" b="1" dirty="0" smtClean="0"/>
              <a:t> ללא ייצור תרכובות ברום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שוק הברום בעולם פועל באינטגרציה אנכית הדוקה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הטלת מס משאבי טבע בהתבסס על מחירים לצדדים שלישיים אינה משקפת מחירי העברה ריאליים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/>
              <a:t>המשאב ותעשיית ההמשך הם יחידה כלכלית אחת – גם </a:t>
            </a:r>
            <a:r>
              <a:rPr lang="he-IL" b="1" dirty="0" err="1"/>
              <a:t>בכיל</a:t>
            </a:r>
            <a:r>
              <a:rPr lang="he-IL" b="1" dirty="0"/>
              <a:t> וגם אצל מתחריה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18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6159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מודל אחד המותאם לכל המשאבים?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219200"/>
            <a:ext cx="7848600" cy="47244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he-IL" b="1" u="sng" dirty="0" smtClean="0"/>
              <a:t>פוספט</a:t>
            </a:r>
            <a:r>
              <a:rPr lang="he-IL" b="1" dirty="0" smtClean="0"/>
              <a:t>: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בעבר – הפסדים לאורך שנים רבות ללא הצדקה כלכלית להמשך הפעילות בישראל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/>
              <a:t>כ</a:t>
            </a:r>
            <a:r>
              <a:rPr lang="he-IL" b="1" dirty="0" smtClean="0"/>
              <a:t>יום – כיל פיתחה תעשיות המשך מבוססות פוספט החיוניות </a:t>
            </a:r>
            <a:r>
              <a:rPr lang="he-IL" b="1" dirty="0"/>
              <a:t>לצורך הבטחת יציבות פעילות </a:t>
            </a:r>
            <a:r>
              <a:rPr lang="he-IL" b="1" dirty="0" smtClean="0"/>
              <a:t>כריית הפוספט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המשאב ותעשיית ההמשך הם יחידה כלכלית אחת – גם </a:t>
            </a:r>
            <a:r>
              <a:rPr lang="he-IL" b="1" dirty="0" err="1" smtClean="0"/>
              <a:t>בכיל</a:t>
            </a:r>
            <a:r>
              <a:rPr lang="he-IL" b="1" dirty="0" smtClean="0"/>
              <a:t> וגם אצל מתחריה</a:t>
            </a:r>
            <a:endParaRPr lang="en-US" b="1" dirty="0"/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19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2394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מרכיבי מודל המיסוי המוצע </a:t>
            </a:r>
            <a:endParaRPr lang="he-IL" sz="3200" b="1" dirty="0">
              <a:cs typeface="+mn-cs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210411304"/>
              </p:ext>
            </p:extLst>
          </p:nvPr>
        </p:nvGraphicFramePr>
        <p:xfrm>
          <a:off x="609600" y="1447800"/>
          <a:ext cx="8077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2974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מרכיבי מודל המיסוי המוצע</a:t>
            </a:r>
            <a:endParaRPr lang="he-IL" sz="3200" b="1" dirty="0">
              <a:cs typeface="+mn-cs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322192552"/>
              </p:ext>
            </p:extLst>
          </p:nvPr>
        </p:nvGraphicFramePr>
        <p:xfrm>
          <a:off x="685800" y="1524000"/>
          <a:ext cx="72390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20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0470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תמלוגים – פוספט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/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/>
              <a:t>שיעור התמלוגים יגדל אפקטיבית </a:t>
            </a:r>
            <a:r>
              <a:rPr lang="he-IL" b="1" dirty="0" smtClean="0"/>
              <a:t>ב-400%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העלאת שיעור התמלוגים + שינוי הבסיס + שינוי שיטת החישוב:</a:t>
            </a:r>
          </a:p>
          <a:p>
            <a:pPr marL="800100" lvl="1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2400" b="1" u="sng" dirty="0" smtClean="0"/>
              <a:t>היום</a:t>
            </a:r>
            <a:r>
              <a:rPr lang="he-IL" sz="2400" b="1" dirty="0" smtClean="0"/>
              <a:t>: 2% </a:t>
            </a:r>
            <a:r>
              <a:rPr lang="he-IL" sz="2400" b="1" dirty="0"/>
              <a:t>לפי שווי הסלע הגולמי </a:t>
            </a:r>
            <a:r>
              <a:rPr lang="he-IL" sz="2400" b="1" dirty="0">
                <a:solidFill>
                  <a:srgbClr val="FF0000"/>
                </a:solidFill>
              </a:rPr>
              <a:t>בשער המכרה </a:t>
            </a:r>
            <a:r>
              <a:rPr lang="he-IL" sz="2400" b="1" dirty="0" smtClean="0"/>
              <a:t>כולל ניכוי הוצאות</a:t>
            </a:r>
            <a:endParaRPr lang="he-IL" sz="2400" b="1" dirty="0"/>
          </a:p>
          <a:p>
            <a:pPr marL="800100" lvl="1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2400" b="1" u="sng" dirty="0" smtClean="0"/>
              <a:t>ההמלצה</a:t>
            </a:r>
            <a:r>
              <a:rPr lang="he-IL" sz="2400" b="1" dirty="0" smtClean="0"/>
              <a:t>: 5% </a:t>
            </a:r>
            <a:r>
              <a:rPr lang="he-IL" sz="2400" b="1" dirty="0"/>
              <a:t>לפי שווי הסלע </a:t>
            </a:r>
            <a:r>
              <a:rPr lang="he-IL" sz="2400" b="1" dirty="0">
                <a:solidFill>
                  <a:srgbClr val="FF0000"/>
                </a:solidFill>
              </a:rPr>
              <a:t>בשער המפעל </a:t>
            </a:r>
            <a:r>
              <a:rPr lang="he-IL" sz="2400" b="1" dirty="0"/>
              <a:t>(יבש או </a:t>
            </a:r>
            <a:r>
              <a:rPr lang="he-IL" sz="2400" b="1" dirty="0" smtClean="0"/>
              <a:t>שטוף </a:t>
            </a:r>
            <a:r>
              <a:rPr lang="he-IL" sz="2400" b="1" dirty="0"/>
              <a:t>לפי העניין) ללא ניכוי </a:t>
            </a:r>
            <a:r>
              <a:rPr lang="he-IL" sz="2400" b="1" dirty="0" smtClean="0"/>
              <a:t>הוצאות</a:t>
            </a:r>
            <a:endParaRPr lang="he-IL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21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6007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תמלוגים – פוספט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/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משמעות המלצת הוועדה – תשלום תמלוגים על עלויות ההון וכוח האדם של החברה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הרווחיות בענף זה נמוכה</a:t>
            </a:r>
            <a:r>
              <a:rPr lang="en-US" b="1" dirty="0" smtClean="0"/>
              <a:t>,</a:t>
            </a:r>
            <a:r>
              <a:rPr lang="he-IL" b="1" dirty="0" smtClean="0"/>
              <a:t> ואין וודאות לקבל היתרים לכרייה בעתודות הזמינות בישראל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צפוי להיווצר מצב בו כל הרווחים מפוספט יועברו למדינה כתמלוגים</a:t>
            </a:r>
            <a:r>
              <a:rPr lang="en-US" b="1" dirty="0" smtClean="0"/>
              <a:t>,</a:t>
            </a:r>
            <a:r>
              <a:rPr lang="he-IL" b="1" dirty="0" smtClean="0"/>
              <a:t> וכיל תיוותר ללא רווחים מפעילות זו</a:t>
            </a:r>
            <a:r>
              <a:rPr lang="en-US" b="1" dirty="0" smtClean="0"/>
              <a:t>,</a:t>
            </a:r>
            <a:r>
              <a:rPr lang="he-IL" b="1" dirty="0" smtClean="0"/>
              <a:t> ואף הפסד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22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7453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תמלוגים - פוספט</a:t>
            </a:r>
            <a:endParaRPr lang="he-IL" sz="3200" b="1" dirty="0"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23</a:t>
            </a:fld>
            <a:endParaRPr lang="he-IL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425678710"/>
              </p:ext>
            </p:extLst>
          </p:nvPr>
        </p:nvGraphicFramePr>
        <p:xfrm>
          <a:off x="609600" y="1397000"/>
          <a:ext cx="80010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6063" y="1378760"/>
            <a:ext cx="8305800" cy="3139321"/>
          </a:xfrm>
          <a:prstGeom prst="rect">
            <a:avLst/>
          </a:prstGeom>
          <a:solidFill>
            <a:schemeClr val="accent5">
              <a:lumMod val="25000"/>
              <a:lumOff val="75000"/>
            </a:schemeClr>
          </a:solidFill>
          <a:ln w="19050" cmpd="sng">
            <a:solidFill>
              <a:srgbClr val="FF000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6600" b="1" dirty="0" smtClean="0"/>
              <a:t>שיעור </a:t>
            </a:r>
            <a:r>
              <a:rPr lang="he-IL" sz="6600" b="1" dirty="0" smtClean="0">
                <a:solidFill>
                  <a:srgbClr val="FF0000"/>
                </a:solidFill>
              </a:rPr>
              <a:t>התמלוגים</a:t>
            </a:r>
            <a:r>
              <a:rPr lang="he-IL" sz="6600" b="1" dirty="0" smtClean="0"/>
              <a:t> מתוך סך הרווח לפני מס – </a:t>
            </a:r>
            <a:r>
              <a:rPr lang="en-US" sz="6600" b="1" dirty="0" smtClean="0"/>
              <a:t>62.5%</a:t>
            </a:r>
            <a:endParaRPr lang="he-IL" sz="6600" b="1" dirty="0"/>
          </a:p>
        </p:txBody>
      </p:sp>
    </p:spTree>
    <p:extLst>
      <p:ext uri="{BB962C8B-B14F-4D97-AF65-F5344CB8AC3E}">
        <p14:creationId xmlns:p14="http://schemas.microsoft.com/office/powerpoint/2010/main" val="3348839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הוועדה אינה משיגה את יעדיה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295400"/>
            <a:ext cx="7848600" cy="5257800"/>
          </a:xfrm>
        </p:spPr>
        <p:txBody>
          <a:bodyPr>
            <a:noAutofit/>
          </a:bodyPr>
          <a:lstStyle/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1800" b="1" dirty="0" smtClean="0"/>
              <a:t>יישום המלצות הוועדה לפי דו"ח הביניים יביא לכך שחלקה של מדינת ישראל ברווחי כיל בישראל יעמוד על 60%-70%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1800" b="1" dirty="0" smtClean="0"/>
              <a:t>תוצאה זו אינה עולה בקנה אחד עם יעדי הוועדה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1800" b="1" dirty="0" smtClean="0"/>
              <a:t>בעבודת הוועדה ויועציה נפלו שגיאות עובדתיות</a:t>
            </a:r>
            <a:r>
              <a:rPr lang="en-US" sz="1800" b="1" dirty="0" smtClean="0"/>
              <a:t>,</a:t>
            </a:r>
            <a:r>
              <a:rPr lang="he-IL" sz="1800" b="1" dirty="0" smtClean="0"/>
              <a:t> חישוביות ומתודולוגיות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1800" b="1" dirty="0" smtClean="0"/>
              <a:t>הוועדה שגתה בחישוב שיעור התשואה הנורמטיבי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1800" b="1" dirty="0" smtClean="0"/>
              <a:t>הוועדה שגתה באופן קביעת בסיס הנכסים 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1800" b="1" dirty="0" smtClean="0"/>
              <a:t>החלת המתודולוגיה השגויה ביחס לאשלג על ברום ופוספט יוצרת עיוותים קשים במשטר המיסוי המוצע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sz="1800" b="1" dirty="0"/>
              <a:t>המדינה שותפה בכל הרווחים הפוטנציאליים</a:t>
            </a:r>
            <a:r>
              <a:rPr lang="en-US" sz="1800" b="1" dirty="0"/>
              <a:t>,</a:t>
            </a:r>
            <a:r>
              <a:rPr lang="he-IL" sz="1800" b="1" dirty="0"/>
              <a:t> ובה בעת מגנה על עצמה מפני כל הפסד בו תישא כיל</a:t>
            </a:r>
            <a:r>
              <a:rPr lang="en-US" sz="1800" b="1" dirty="0"/>
              <a:t>,</a:t>
            </a:r>
            <a:r>
              <a:rPr lang="he-IL" sz="1800" b="1" dirty="0"/>
              <a:t> לרבות בגין ירידת מחירים 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he-IL" sz="2000" b="1" dirty="0" smtClean="0"/>
          </a:p>
          <a:p>
            <a:pPr algn="r" rtl="1">
              <a:lnSpc>
                <a:spcPct val="150000"/>
              </a:lnSpc>
              <a:spcBef>
                <a:spcPts val="0"/>
              </a:spcBef>
            </a:pPr>
            <a:endParaRPr lang="he-IL" b="1" u="sng" dirty="0" smtClean="0">
              <a:solidFill>
                <a:srgbClr val="FF0000"/>
              </a:solidFill>
            </a:endParaRPr>
          </a:p>
          <a:p>
            <a:pPr marL="342900" indent="-342900" algn="r" rtl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he-IL" sz="2000" b="1" dirty="0" smtClean="0"/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b="1" dirty="0" smtClean="0"/>
          </a:p>
          <a:p>
            <a:pPr algn="ctr" rtl="1"/>
            <a:endParaRPr lang="he-IL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he-IL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24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5151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816" y="2564904"/>
            <a:ext cx="5544616" cy="1702296"/>
          </a:xfrm>
        </p:spPr>
        <p:txBody>
          <a:bodyPr/>
          <a:lstStyle/>
          <a:p>
            <a:pPr algn="r" rtl="1"/>
            <a:r>
              <a:rPr lang="he-IL" sz="5400" dirty="0" smtClean="0">
                <a:cs typeface="+mn-cs"/>
              </a:rPr>
              <a:t>תודה רבה!</a:t>
            </a:r>
            <a:r>
              <a:rPr lang="he-IL" sz="5400" dirty="0">
                <a:cs typeface="+mn-cs"/>
              </a:rPr>
              <a:t/>
            </a:r>
            <a:br>
              <a:rPr lang="he-IL" sz="5400" dirty="0">
                <a:cs typeface="+mn-cs"/>
              </a:rPr>
            </a:br>
            <a:endParaRPr lang="he-IL" sz="54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913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מרכיבי מודל המיסוי המוצע</a:t>
            </a:r>
            <a:endParaRPr lang="he-IL" sz="3200" b="1" dirty="0">
              <a:cs typeface="+mn-cs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583176908"/>
              </p:ext>
            </p:extLst>
          </p:nvPr>
        </p:nvGraphicFramePr>
        <p:xfrm>
          <a:off x="685800" y="1524000"/>
          <a:ext cx="77724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3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0897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אופן חישוב סף המס</a:t>
            </a:r>
            <a:endParaRPr lang="he-IL" sz="3200" b="1" dirty="0"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4</a:t>
            </a:fld>
            <a:endParaRPr lang="he-IL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02240833"/>
              </p:ext>
            </p:extLst>
          </p:nvPr>
        </p:nvGraphicFramePr>
        <p:xfrm>
          <a:off x="1295400" y="1371600"/>
          <a:ext cx="6629400" cy="2950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 flipH="1">
            <a:off x="5181601" y="6139934"/>
            <a:ext cx="3810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grpSp>
        <p:nvGrpSpPr>
          <p:cNvPr id="9" name="Group 8"/>
          <p:cNvGrpSpPr/>
          <p:nvPr/>
        </p:nvGrpSpPr>
        <p:grpSpPr>
          <a:xfrm>
            <a:off x="761999" y="3002757"/>
            <a:ext cx="7772400" cy="3506509"/>
            <a:chOff x="-762002" y="3665696"/>
            <a:chExt cx="7772400" cy="3506509"/>
          </a:xfrm>
        </p:grpSpPr>
        <p:sp>
          <p:nvSpPr>
            <p:cNvPr id="10" name="Rectangle 9"/>
            <p:cNvSpPr/>
            <p:nvPr/>
          </p:nvSpPr>
          <p:spPr>
            <a:xfrm>
              <a:off x="152406" y="3665696"/>
              <a:ext cx="5791186" cy="85248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 rot="10800000" flipV="1">
              <a:off x="-762002" y="5234938"/>
              <a:ext cx="7772400" cy="19372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6248" tIns="206248" rIns="206248" bIns="206248" numCol="1" spcCol="1270" anchor="ctr" anchorCtr="0">
              <a:noAutofit/>
            </a:bodyPr>
            <a:lstStyle/>
            <a:p>
              <a:pPr lvl="0" algn="ctr" defTabSz="1289050" rtl="1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b="1" kern="1200" dirty="0" smtClean="0"/>
            </a:p>
            <a:p>
              <a:pPr lvl="0" algn="ctr" defTabSz="1289050" rtl="1">
                <a:spcBef>
                  <a:spcPct val="0"/>
                </a:spcBef>
                <a:spcAft>
                  <a:spcPct val="35000"/>
                </a:spcAft>
              </a:pPr>
              <a:r>
                <a:rPr lang="he-IL" sz="2000" b="1" kern="1200" dirty="0" smtClean="0"/>
                <a:t>על כל רווח מעל סף המס</a:t>
              </a:r>
              <a:r>
                <a:rPr lang="he-IL" sz="2000" b="1" dirty="0" smtClean="0"/>
                <a:t> </a:t>
              </a:r>
              <a:r>
                <a:rPr lang="he-IL" sz="2000" b="1" dirty="0"/>
                <a:t>– 42</a:t>
              </a:r>
              <a:r>
                <a:rPr lang="he-IL" sz="2000" b="1" dirty="0" smtClean="0"/>
                <a:t>% מס משאבי טבע </a:t>
              </a:r>
            </a:p>
            <a:p>
              <a:pPr lvl="0" algn="ctr" defTabSz="1289050" rtl="1">
                <a:spcBef>
                  <a:spcPct val="0"/>
                </a:spcBef>
                <a:spcAft>
                  <a:spcPct val="35000"/>
                </a:spcAft>
              </a:pPr>
              <a:r>
                <a:rPr lang="he-IL" sz="2000" b="1" u="sng" dirty="0" smtClean="0"/>
                <a:t>קביעה שרירותית של שיעור המס </a:t>
              </a:r>
              <a:endParaRPr lang="en-US" sz="2000" b="1" u="sng" dirty="0"/>
            </a:p>
            <a:p>
              <a:pPr lvl="0" algn="ctr" defTabSz="1289050" rtl="1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2000" b="1" dirty="0" smtClean="0"/>
                <a:t>חלקה של המדינה ממס ותמלוגים בלבד </a:t>
              </a:r>
              <a:r>
                <a:rPr lang="he-IL" sz="2000" b="1" dirty="0"/>
                <a:t>– 57% </a:t>
              </a:r>
            </a:p>
            <a:p>
              <a:pPr algn="ctr">
                <a:lnSpc>
                  <a:spcPct val="150000"/>
                </a:lnSpc>
              </a:pPr>
              <a:r>
                <a:rPr lang="he-IL" sz="2000" b="1" dirty="0"/>
                <a:t>שיעור המס השולי בגין הרווחים החייבים במס משאבי טבע – מעל 60%</a:t>
              </a:r>
            </a:p>
            <a:p>
              <a:pPr lvl="0" algn="ctr" defTabSz="1289050" rtl="1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e-IL" sz="2000" b="1" u="sng" kern="1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5" name="Multiply 4"/>
          <p:cNvSpPr/>
          <p:nvPr/>
        </p:nvSpPr>
        <p:spPr>
          <a:xfrm>
            <a:off x="1828800" y="1004569"/>
            <a:ext cx="2819400" cy="1891031"/>
          </a:xfrm>
          <a:prstGeom prst="mathMultiply">
            <a:avLst/>
          </a:prstGeom>
          <a:solidFill>
            <a:schemeClr val="accent1">
              <a:alpha val="20000"/>
            </a:schemeClr>
          </a:solidFill>
          <a:ln>
            <a:solidFill>
              <a:schemeClr val="accent1">
                <a:shade val="50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4" name="Multiply 13"/>
          <p:cNvSpPr/>
          <p:nvPr/>
        </p:nvSpPr>
        <p:spPr>
          <a:xfrm>
            <a:off x="1752600" y="2833369"/>
            <a:ext cx="2819400" cy="1891031"/>
          </a:xfrm>
          <a:prstGeom prst="mathMultiply">
            <a:avLst/>
          </a:prstGeom>
          <a:solidFill>
            <a:schemeClr val="accent1">
              <a:alpha val="20000"/>
            </a:schemeClr>
          </a:solidFill>
          <a:ln>
            <a:solidFill>
              <a:schemeClr val="accent1">
                <a:shade val="50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4112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2800" b="1" dirty="0" smtClean="0">
                <a:cs typeface="+mn-cs"/>
              </a:rPr>
              <a:t>שגיאות מרכזיות – חוות דעת פרופ' </a:t>
            </a:r>
            <a:r>
              <a:rPr lang="he-IL" sz="2800" b="1" dirty="0" err="1" smtClean="0">
                <a:cs typeface="+mn-cs"/>
              </a:rPr>
              <a:t>פינדייק</a:t>
            </a:r>
            <a:endParaRPr lang="he-IL" sz="28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447800"/>
            <a:ext cx="7848600" cy="4876800"/>
          </a:xfrm>
        </p:spPr>
        <p:txBody>
          <a:bodyPr>
            <a:noAutofit/>
          </a:bodyPr>
          <a:lstStyle/>
          <a:p>
            <a:pPr algn="r" rtl="1"/>
            <a:r>
              <a:rPr lang="he-IL" b="1" u="sng" dirty="0" smtClean="0"/>
              <a:t>חוות דעת </a:t>
            </a:r>
            <a:r>
              <a:rPr lang="he-IL" b="1" u="sng" dirty="0" err="1" smtClean="0"/>
              <a:t>פרופ</a:t>
            </a:r>
            <a:r>
              <a:rPr lang="en-US" b="1" u="sng" dirty="0" smtClean="0"/>
              <a:t>'</a:t>
            </a:r>
            <a:r>
              <a:rPr lang="he-IL" b="1" u="sng" dirty="0" smtClean="0"/>
              <a:t> </a:t>
            </a:r>
            <a:r>
              <a:rPr lang="he-IL" b="1" u="sng" dirty="0" err="1" smtClean="0"/>
              <a:t>פינדייק</a:t>
            </a:r>
            <a:r>
              <a:rPr lang="he-IL" b="1" u="sng" dirty="0" smtClean="0"/>
              <a:t> בעייתית ולא ניתן להסתמך עליה</a:t>
            </a:r>
            <a:r>
              <a:rPr lang="he-IL" b="1" dirty="0" smtClean="0"/>
              <a:t>: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b="1" dirty="0" smtClean="0"/>
              <a:t>חישוב שגוי ומוטעה של רווחיות כיל במגזרי פעילותה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he-IL" b="1" u="sng" dirty="0" smtClean="0"/>
              <a:t>לדוגמא</a:t>
            </a:r>
            <a:r>
              <a:rPr lang="he-IL" b="1" dirty="0" smtClean="0"/>
              <a:t>:</a:t>
            </a:r>
          </a:p>
          <a:p>
            <a:pPr marL="800100" lvl="1" indent="-342900" algn="r" rtl="1">
              <a:buFont typeface="Arial" panose="020B0604020202020204" pitchFamily="34" charset="0"/>
              <a:buChar char="•"/>
            </a:pPr>
            <a:r>
              <a:rPr lang="he-IL" sz="2400" b="1" dirty="0"/>
              <a:t>משתמש בנתונים שגויים ביחס </a:t>
            </a:r>
            <a:r>
              <a:rPr lang="he-IL" sz="2400" b="1" dirty="0" smtClean="0"/>
              <a:t>לברום</a:t>
            </a:r>
          </a:p>
          <a:p>
            <a:pPr marL="800100" lvl="1" indent="-342900" algn="r" rtl="1">
              <a:buFont typeface="Arial" panose="020B0604020202020204" pitchFamily="34" charset="0"/>
              <a:buChar char="•"/>
            </a:pPr>
            <a:r>
              <a:rPr lang="he-IL" sz="2400" b="1" dirty="0"/>
              <a:t>מתייחס לסקירות שוק לא </a:t>
            </a:r>
            <a:r>
              <a:rPr lang="he-IL" sz="2400" b="1" dirty="0" smtClean="0"/>
              <a:t>עדכניות</a:t>
            </a:r>
          </a:p>
          <a:p>
            <a:pPr marL="800100" lvl="1" indent="-342900" algn="r" rtl="1">
              <a:buFont typeface="Arial" panose="020B0604020202020204" pitchFamily="34" charset="0"/>
              <a:buChar char="•"/>
            </a:pPr>
            <a:r>
              <a:rPr lang="he-IL" sz="2400" b="1" dirty="0"/>
              <a:t>מתמקד בשנים בודדות </a:t>
            </a:r>
            <a:r>
              <a:rPr lang="he-IL" sz="2400" b="1" dirty="0" smtClean="0"/>
              <a:t>בלבד</a:t>
            </a:r>
          </a:p>
          <a:p>
            <a:pPr marL="800100" lvl="1" indent="-342900" algn="r" rtl="1">
              <a:buFont typeface="Arial" panose="020B0604020202020204" pitchFamily="34" charset="0"/>
              <a:buChar char="•"/>
            </a:pPr>
            <a:r>
              <a:rPr lang="he-IL" sz="2400" b="1" dirty="0" smtClean="0"/>
              <a:t>מצטט </a:t>
            </a:r>
            <a:r>
              <a:rPr lang="he-IL" sz="2400" b="1" dirty="0"/>
              <a:t>מחירים גבוהים ולא </a:t>
            </a:r>
            <a:r>
              <a:rPr lang="he-IL" sz="2400" b="1" dirty="0" smtClean="0"/>
              <a:t>מייצגים</a:t>
            </a:r>
          </a:p>
          <a:p>
            <a:pPr marL="800100" lvl="1" indent="-342900" algn="r" rtl="1">
              <a:buFont typeface="Arial" panose="020B0604020202020204" pitchFamily="34" charset="0"/>
              <a:buChar char="•"/>
            </a:pPr>
            <a:r>
              <a:rPr lang="he-IL" sz="2400" b="1" dirty="0" smtClean="0"/>
              <a:t>משווה בין חברות לא רלוונטיות מתחום הכרייה</a:t>
            </a:r>
          </a:p>
          <a:p>
            <a:pPr marL="800100" lvl="1" indent="-342900" algn="r" rtl="1">
              <a:buFont typeface="Arial" panose="020B0604020202020204" pitchFamily="34" charset="0"/>
              <a:buChar char="•"/>
            </a:pPr>
            <a:r>
              <a:rPr lang="he-IL" sz="2400" b="1" dirty="0" smtClean="0"/>
              <a:t>מתעלם </a:t>
            </a:r>
            <a:r>
              <a:rPr lang="he-IL" sz="2400" b="1" dirty="0"/>
              <a:t>מהייחודיות של תעשיית הברום </a:t>
            </a:r>
            <a:r>
              <a:rPr lang="he-IL" sz="2400" b="1" dirty="0" smtClean="0"/>
              <a:t>והפוספט</a:t>
            </a:r>
          </a:p>
          <a:p>
            <a:pPr marL="800100" lvl="1" indent="-342900" algn="r" rtl="1">
              <a:buFont typeface="Arial" panose="020B0604020202020204" pitchFamily="34" charset="0"/>
              <a:buChar char="•"/>
            </a:pPr>
            <a:endParaRPr lang="he-IL" sz="2400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5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7036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3200" b="1" dirty="0" smtClean="0">
                <a:cs typeface="+mn-cs"/>
              </a:rPr>
              <a:t> </a:t>
            </a:r>
            <a:r>
              <a:rPr lang="he-IL" sz="3200" b="1" dirty="0" smtClean="0">
                <a:cs typeface="+mn-cs"/>
              </a:rPr>
              <a:t>שיעור התשואה הנכון</a:t>
            </a:r>
            <a:endParaRPr lang="he-IL" sz="3200" b="1" dirty="0"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6</a:t>
            </a:fld>
            <a:endParaRPr lang="he-IL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519394"/>
              </p:ext>
            </p:extLst>
          </p:nvPr>
        </p:nvGraphicFramePr>
        <p:xfrm>
          <a:off x="533400" y="1219200"/>
          <a:ext cx="7924801" cy="4724401"/>
        </p:xfrm>
        <a:graphic>
          <a:graphicData uri="http://schemas.openxmlformats.org/drawingml/2006/table">
            <a:tbl>
              <a:tblPr rtl="1" firstRow="1">
                <a:tableStyleId>{5C22544A-7EE6-4342-B048-85BDC9FD1C3A}</a:tableStyleId>
              </a:tblPr>
              <a:tblGrid>
                <a:gridCol w="6043685"/>
                <a:gridCol w="1881116"/>
              </a:tblGrid>
              <a:tr h="736270">
                <a:tc>
                  <a:txBody>
                    <a:bodyPr/>
                    <a:lstStyle/>
                    <a:p>
                      <a:pPr rtl="1"/>
                      <a:endParaRPr lang="he-IL" sz="2000" b="1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000" b="1" dirty="0" smtClean="0">
                          <a:cs typeface="+mn-cs"/>
                        </a:rPr>
                        <a:t>אחוז תשואה מוכר לפני מס</a:t>
                      </a:r>
                      <a:endParaRPr lang="he-IL" sz="2000" b="1" dirty="0">
                        <a:cs typeface="+mn-cs"/>
                      </a:endParaRPr>
                    </a:p>
                  </a:txBody>
                  <a:tcPr/>
                </a:tc>
              </a:tr>
              <a:tr h="569733">
                <a:tc>
                  <a:txBody>
                    <a:bodyPr/>
                    <a:lstStyle/>
                    <a:p>
                      <a:pPr rtl="1"/>
                      <a:r>
                        <a:rPr lang="he-IL" sz="2400" b="1" dirty="0" smtClean="0">
                          <a:solidFill>
                            <a:srgbClr val="FF0000"/>
                          </a:solidFill>
                          <a:cs typeface="+mn-cs"/>
                        </a:rPr>
                        <a:t>שיעור התשואה המוכר </a:t>
                      </a:r>
                      <a:r>
                        <a:rPr lang="he-IL" sz="2400" b="1" baseline="0" dirty="0" smtClean="0">
                          <a:solidFill>
                            <a:srgbClr val="FF0000"/>
                          </a:solidFill>
                          <a:cs typeface="+mn-cs"/>
                        </a:rPr>
                        <a:t>לפי הוועדה</a:t>
                      </a:r>
                      <a:endParaRPr lang="he-IL" sz="2400" b="1" dirty="0">
                        <a:solidFill>
                          <a:srgbClr val="FF0000"/>
                        </a:solidFill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cs typeface="+mn-cs"/>
                        </a:rPr>
                        <a:t>11%</a:t>
                      </a:r>
                      <a:endParaRPr lang="he-IL" sz="2400" b="1" dirty="0">
                        <a:solidFill>
                          <a:srgbClr val="FF0000"/>
                        </a:solidFill>
                        <a:cs typeface="+mn-cs"/>
                      </a:endParaRPr>
                    </a:p>
                  </a:txBody>
                  <a:tcPr/>
                </a:tc>
              </a:tr>
              <a:tr h="569733">
                <a:tc>
                  <a:txBody>
                    <a:bodyPr/>
                    <a:lstStyle/>
                    <a:p>
                      <a:pPr rtl="1"/>
                      <a:r>
                        <a:rPr lang="he-IL" sz="2400" b="0" i="0" dirty="0" smtClean="0">
                          <a:solidFill>
                            <a:srgbClr val="002060"/>
                          </a:solidFill>
                          <a:cs typeface="+mn-cs"/>
                        </a:rPr>
                        <a:t>תוספת בגין חישוב שגוי של אומדן </a:t>
                      </a:r>
                      <a:r>
                        <a:rPr lang="he-IL" sz="2400" b="0" i="0" dirty="0" err="1" smtClean="0">
                          <a:solidFill>
                            <a:srgbClr val="002060"/>
                          </a:solidFill>
                          <a:cs typeface="+mn-cs"/>
                        </a:rPr>
                        <a:t>הביטא</a:t>
                      </a:r>
                      <a:endParaRPr lang="he-IL" sz="2400" b="0" i="0" dirty="0">
                        <a:solidFill>
                          <a:srgbClr val="002060"/>
                        </a:solidFill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i="0" dirty="0" smtClean="0">
                          <a:solidFill>
                            <a:srgbClr val="002060"/>
                          </a:solidFill>
                          <a:cs typeface="+mn-cs"/>
                        </a:rPr>
                        <a:t>4%</a:t>
                      </a:r>
                      <a:endParaRPr lang="he-IL" sz="2400" b="0" i="0" dirty="0">
                        <a:solidFill>
                          <a:srgbClr val="002060"/>
                        </a:solidFill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5000"/>
                        <a:lumOff val="75000"/>
                      </a:schemeClr>
                    </a:solidFill>
                  </a:tcPr>
                </a:tc>
              </a:tr>
              <a:tr h="569733">
                <a:tc>
                  <a:txBody>
                    <a:bodyPr/>
                    <a:lstStyle/>
                    <a:p>
                      <a:pPr rtl="1"/>
                      <a:r>
                        <a:rPr lang="he-IL" sz="2400" b="0" dirty="0" smtClean="0">
                          <a:solidFill>
                            <a:srgbClr val="002060"/>
                          </a:solidFill>
                          <a:cs typeface="+mn-cs"/>
                        </a:rPr>
                        <a:t>תוספת בגין חישוב שגוי של ריבית חסרת סיכון</a:t>
                      </a:r>
                      <a:endParaRPr lang="he-IL" sz="2400" b="0" dirty="0">
                        <a:solidFill>
                          <a:srgbClr val="002060"/>
                        </a:solidFill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solidFill>
                            <a:srgbClr val="002060"/>
                          </a:solidFill>
                          <a:cs typeface="+mn-cs"/>
                        </a:rPr>
                        <a:t>2.8%</a:t>
                      </a:r>
                      <a:endParaRPr lang="he-IL" sz="2400" b="0" dirty="0">
                        <a:solidFill>
                          <a:srgbClr val="002060"/>
                        </a:solidFill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5000"/>
                        <a:lumOff val="75000"/>
                      </a:schemeClr>
                    </a:solidFill>
                  </a:tcPr>
                </a:tc>
              </a:tr>
              <a:tr h="569733">
                <a:tc>
                  <a:txBody>
                    <a:bodyPr/>
                    <a:lstStyle/>
                    <a:p>
                      <a:pPr rtl="1"/>
                      <a:r>
                        <a:rPr lang="he-IL" sz="2400" b="0" dirty="0" smtClean="0">
                          <a:solidFill>
                            <a:srgbClr val="002060"/>
                          </a:solidFill>
                          <a:cs typeface="+mn-cs"/>
                        </a:rPr>
                        <a:t>תוספת</a:t>
                      </a:r>
                      <a:r>
                        <a:rPr lang="he-IL" sz="2400" b="0" baseline="0" dirty="0" smtClean="0">
                          <a:solidFill>
                            <a:srgbClr val="002060"/>
                          </a:solidFill>
                          <a:cs typeface="+mn-cs"/>
                        </a:rPr>
                        <a:t> בגין פרמיית סיכון מדינה </a:t>
                      </a:r>
                      <a:endParaRPr lang="he-IL" sz="2400" b="0" dirty="0">
                        <a:solidFill>
                          <a:srgbClr val="002060"/>
                        </a:solidFill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solidFill>
                            <a:srgbClr val="002060"/>
                          </a:solidFill>
                          <a:cs typeface="+mn-cs"/>
                        </a:rPr>
                        <a:t>1.4%</a:t>
                      </a:r>
                      <a:endParaRPr lang="he-IL" sz="2400" b="0" dirty="0">
                        <a:solidFill>
                          <a:srgbClr val="002060"/>
                        </a:solidFill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5000"/>
                        <a:lumOff val="75000"/>
                      </a:schemeClr>
                    </a:solidFill>
                  </a:tcPr>
                </a:tc>
              </a:tr>
              <a:tr h="569733">
                <a:tc>
                  <a:txBody>
                    <a:bodyPr/>
                    <a:lstStyle/>
                    <a:p>
                      <a:pPr rtl="1"/>
                      <a:r>
                        <a:rPr lang="he-IL" sz="2400" b="0" dirty="0" smtClean="0">
                          <a:solidFill>
                            <a:srgbClr val="002060"/>
                          </a:solidFill>
                          <a:cs typeface="+mn-cs"/>
                        </a:rPr>
                        <a:t>תוספת בגין פרמיית</a:t>
                      </a:r>
                      <a:r>
                        <a:rPr lang="he-IL" sz="2400" b="0" baseline="0" dirty="0" smtClean="0">
                          <a:solidFill>
                            <a:srgbClr val="002060"/>
                          </a:solidFill>
                          <a:cs typeface="+mn-cs"/>
                        </a:rPr>
                        <a:t> גודל חברה</a:t>
                      </a:r>
                      <a:endParaRPr lang="he-IL" sz="2400" b="0" dirty="0">
                        <a:solidFill>
                          <a:srgbClr val="002060"/>
                        </a:solidFill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solidFill>
                            <a:srgbClr val="002060"/>
                          </a:solidFill>
                          <a:cs typeface="+mn-cs"/>
                        </a:rPr>
                        <a:t>1%</a:t>
                      </a:r>
                      <a:endParaRPr lang="he-IL" sz="2400" b="0" dirty="0">
                        <a:solidFill>
                          <a:srgbClr val="002060"/>
                        </a:solidFill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5000"/>
                        <a:lumOff val="75000"/>
                      </a:schemeClr>
                    </a:solidFill>
                  </a:tcPr>
                </a:tc>
              </a:tr>
              <a:tr h="569733">
                <a:tc>
                  <a:txBody>
                    <a:bodyPr/>
                    <a:lstStyle/>
                    <a:p>
                      <a:pPr rtl="1"/>
                      <a:r>
                        <a:rPr lang="he-IL" sz="2400" b="0" dirty="0" smtClean="0">
                          <a:solidFill>
                            <a:srgbClr val="002060"/>
                          </a:solidFill>
                          <a:cs typeface="+mn-cs"/>
                        </a:rPr>
                        <a:t>תוספת בגין חישוב שגוי של גילום</a:t>
                      </a:r>
                      <a:r>
                        <a:rPr lang="he-IL" sz="2400" b="0" baseline="0" dirty="0" smtClean="0">
                          <a:solidFill>
                            <a:srgbClr val="002060"/>
                          </a:solidFill>
                          <a:cs typeface="+mn-cs"/>
                        </a:rPr>
                        <a:t> המס</a:t>
                      </a:r>
                      <a:endParaRPr lang="he-IL" sz="2400" b="0" dirty="0">
                        <a:solidFill>
                          <a:srgbClr val="002060"/>
                        </a:solidFill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0" dirty="0" smtClean="0">
                          <a:solidFill>
                            <a:srgbClr val="002060"/>
                          </a:solidFill>
                          <a:cs typeface="+mn-cs"/>
                        </a:rPr>
                        <a:t>1.4%</a:t>
                      </a:r>
                      <a:endParaRPr lang="he-IL" sz="2400" b="0" dirty="0">
                        <a:solidFill>
                          <a:srgbClr val="002060"/>
                        </a:solidFill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5000"/>
                        <a:lumOff val="75000"/>
                      </a:schemeClr>
                    </a:solidFill>
                  </a:tcPr>
                </a:tc>
              </a:tr>
              <a:tr h="569733">
                <a:tc>
                  <a:txBody>
                    <a:bodyPr/>
                    <a:lstStyle/>
                    <a:p>
                      <a:pPr rtl="1"/>
                      <a:r>
                        <a:rPr lang="he-IL" sz="2400" b="1" dirty="0" smtClean="0">
                          <a:solidFill>
                            <a:srgbClr val="FF0000"/>
                          </a:solidFill>
                          <a:cs typeface="+mn-cs"/>
                        </a:rPr>
                        <a:t>שיעור התשואה </a:t>
                      </a:r>
                      <a:r>
                        <a:rPr lang="he-IL" sz="2400" b="1" baseline="0" dirty="0" smtClean="0">
                          <a:solidFill>
                            <a:srgbClr val="FF0000"/>
                          </a:solidFill>
                          <a:cs typeface="+mn-cs"/>
                        </a:rPr>
                        <a:t>המשוקלל </a:t>
                      </a:r>
                      <a:r>
                        <a:rPr lang="he-IL" sz="2400" b="1" dirty="0" smtClean="0">
                          <a:solidFill>
                            <a:srgbClr val="FF0000"/>
                          </a:solidFill>
                          <a:cs typeface="+mn-cs"/>
                        </a:rPr>
                        <a:t>הנכון</a:t>
                      </a:r>
                      <a:endParaRPr lang="he-IL" sz="2400" b="1" dirty="0">
                        <a:solidFill>
                          <a:srgbClr val="FF0000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cs typeface="+mn-cs"/>
                        </a:rPr>
                        <a:t>21.6%</a:t>
                      </a:r>
                      <a:endParaRPr lang="he-IL" sz="2400" b="1" dirty="0">
                        <a:solidFill>
                          <a:srgbClr val="FF0000"/>
                        </a:solidFill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86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שיעור התשואה הנכון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81000" y="1447800"/>
            <a:ext cx="8305800" cy="5105400"/>
          </a:xfrm>
        </p:spPr>
        <p:txBody>
          <a:bodyPr>
            <a:noAutofit/>
          </a:bodyPr>
          <a:lstStyle/>
          <a:p>
            <a:pPr algn="ctr" rtl="1"/>
            <a:r>
              <a:rPr lang="he-IL" sz="2800" b="1" dirty="0"/>
              <a:t>שיעור </a:t>
            </a:r>
            <a:r>
              <a:rPr lang="he-IL" sz="2800" b="1" dirty="0" smtClean="0"/>
              <a:t>התשואה על פי מתודולוגיית </a:t>
            </a:r>
            <a:r>
              <a:rPr lang="he-IL" sz="2800" b="1" dirty="0" err="1" smtClean="0"/>
              <a:t>פרופ</a:t>
            </a:r>
            <a:r>
              <a:rPr lang="en-US" sz="2800" b="1" dirty="0"/>
              <a:t>'</a:t>
            </a:r>
            <a:r>
              <a:rPr lang="he-IL" sz="2800" b="1" dirty="0"/>
              <a:t> </a:t>
            </a:r>
            <a:r>
              <a:rPr lang="he-IL" sz="2800" b="1" dirty="0" err="1"/>
              <a:t>פינדייק</a:t>
            </a:r>
            <a:r>
              <a:rPr lang="he-IL" sz="2800" b="1" dirty="0"/>
              <a:t>  </a:t>
            </a:r>
          </a:p>
          <a:p>
            <a:pPr algn="ctr" rtl="1"/>
            <a:r>
              <a:rPr lang="he-IL" sz="2800" b="1" dirty="0" smtClean="0"/>
              <a:t>בוועדת </a:t>
            </a:r>
            <a:r>
              <a:rPr lang="he-IL" sz="2800" b="1" dirty="0" err="1" smtClean="0"/>
              <a:t>ששינסקי</a:t>
            </a:r>
            <a:r>
              <a:rPr lang="he-IL" sz="2800" b="1" dirty="0" smtClean="0"/>
              <a:t> 1:</a:t>
            </a:r>
            <a:endParaRPr lang="en-US" b="1" dirty="0"/>
          </a:p>
          <a:p>
            <a:pPr algn="ctr" rtl="1"/>
            <a:r>
              <a:rPr lang="he-IL" sz="3600" b="1" dirty="0" smtClean="0">
                <a:solidFill>
                  <a:srgbClr val="FF0000"/>
                </a:solidFill>
              </a:rPr>
              <a:t>75%</a:t>
            </a:r>
            <a:r>
              <a:rPr lang="en-US" sz="3600" b="1" dirty="0" smtClean="0">
                <a:solidFill>
                  <a:srgbClr val="FF0000"/>
                </a:solidFill>
              </a:rPr>
              <a:t>.</a:t>
            </a:r>
            <a:r>
              <a:rPr lang="he-IL" sz="3600" b="1" dirty="0" smtClean="0">
                <a:solidFill>
                  <a:srgbClr val="FF0000"/>
                </a:solidFill>
              </a:rPr>
              <a:t>18 לפני מס</a:t>
            </a:r>
            <a:endParaRPr lang="he-IL" sz="3600" b="1" dirty="0">
              <a:solidFill>
                <a:srgbClr val="FF0000"/>
              </a:solidFill>
            </a:endParaRPr>
          </a:p>
          <a:p>
            <a:pPr algn="ctr" rtl="1">
              <a:spcBef>
                <a:spcPts val="0"/>
              </a:spcBef>
            </a:pPr>
            <a:endParaRPr lang="he-IL" sz="2800" b="1" dirty="0" smtClean="0"/>
          </a:p>
          <a:p>
            <a:pPr algn="ctr" rtl="1">
              <a:spcBef>
                <a:spcPts val="0"/>
              </a:spcBef>
            </a:pPr>
            <a:r>
              <a:rPr lang="he-IL" sz="2800" b="1" dirty="0" smtClean="0"/>
              <a:t>שיעור התשואה על פי מתודולוגיית </a:t>
            </a:r>
            <a:r>
              <a:rPr lang="he-IL" sz="2800" b="1" dirty="0" err="1" smtClean="0"/>
              <a:t>פרופ</a:t>
            </a:r>
            <a:r>
              <a:rPr lang="en-US" sz="2800" b="1" dirty="0" smtClean="0"/>
              <a:t>'</a:t>
            </a:r>
            <a:r>
              <a:rPr lang="he-IL" sz="2800" b="1" dirty="0" smtClean="0"/>
              <a:t> </a:t>
            </a:r>
            <a:r>
              <a:rPr lang="he-IL" sz="2800" b="1" dirty="0" err="1" smtClean="0"/>
              <a:t>פינדייק</a:t>
            </a:r>
            <a:r>
              <a:rPr lang="he-IL" sz="2800" b="1" dirty="0" smtClean="0"/>
              <a:t> </a:t>
            </a:r>
          </a:p>
          <a:p>
            <a:pPr algn="ctr" rtl="1">
              <a:spcBef>
                <a:spcPts val="0"/>
              </a:spcBef>
            </a:pPr>
            <a:r>
              <a:rPr lang="he-IL" sz="2800" b="1" dirty="0" smtClean="0"/>
              <a:t>בוועדת </a:t>
            </a:r>
            <a:r>
              <a:rPr lang="he-IL" sz="2800" b="1" dirty="0" err="1" smtClean="0"/>
              <a:t>ששינסקי</a:t>
            </a:r>
            <a:r>
              <a:rPr lang="he-IL" sz="2800" b="1" dirty="0" smtClean="0"/>
              <a:t> 1 ולאחר תיקון כל השגיאות:</a:t>
            </a:r>
            <a:endParaRPr lang="he-IL" sz="2800" b="1" dirty="0"/>
          </a:p>
          <a:p>
            <a:pPr algn="ctr" rtl="1"/>
            <a:r>
              <a:rPr lang="he-IL" sz="3600" b="1" dirty="0">
                <a:solidFill>
                  <a:srgbClr val="FF0000"/>
                </a:solidFill>
              </a:rPr>
              <a:t>6%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  <a:r>
              <a:rPr lang="he-IL" sz="3600" b="1" dirty="0">
                <a:solidFill>
                  <a:srgbClr val="FF0000"/>
                </a:solidFill>
              </a:rPr>
              <a:t>21</a:t>
            </a:r>
            <a:r>
              <a:rPr lang="he-IL" sz="3600" b="1" dirty="0" smtClean="0">
                <a:solidFill>
                  <a:srgbClr val="FF0000"/>
                </a:solidFill>
              </a:rPr>
              <a:t> </a:t>
            </a:r>
            <a:r>
              <a:rPr lang="he-IL" sz="3600" b="1" dirty="0">
                <a:solidFill>
                  <a:srgbClr val="FF0000"/>
                </a:solidFill>
              </a:rPr>
              <a:t>לפני מס</a:t>
            </a:r>
          </a:p>
          <a:p>
            <a:pPr algn="ctr" rtl="1"/>
            <a:endParaRPr lang="he-IL" sz="3000" b="1" dirty="0" smtClean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7</a:t>
            </a:fld>
            <a:endParaRPr lang="he-IL" dirty="0"/>
          </a:p>
        </p:txBody>
      </p:sp>
      <p:grpSp>
        <p:nvGrpSpPr>
          <p:cNvPr id="5" name="Group 4"/>
          <p:cNvGrpSpPr/>
          <p:nvPr/>
        </p:nvGrpSpPr>
        <p:grpSpPr>
          <a:xfrm>
            <a:off x="784214" y="5078993"/>
            <a:ext cx="1074687" cy="1074687"/>
            <a:chOff x="1380261" y="1873938"/>
            <a:chExt cx="1074687" cy="1074687"/>
          </a:xfrm>
        </p:grpSpPr>
        <p:sp>
          <p:nvSpPr>
            <p:cNvPr id="6" name="Oval 5"/>
            <p:cNvSpPr/>
            <p:nvPr/>
          </p:nvSpPr>
          <p:spPr>
            <a:xfrm>
              <a:off x="1380261" y="1873938"/>
              <a:ext cx="1074687" cy="1074687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/>
            <p:nvPr/>
          </p:nvSpPr>
          <p:spPr>
            <a:xfrm>
              <a:off x="1537645" y="2031322"/>
              <a:ext cx="759919" cy="7599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600" b="1" kern="1200" dirty="0" smtClean="0">
                  <a:solidFill>
                    <a:schemeClr val="tx1"/>
                  </a:solidFill>
                </a:rPr>
                <a:t>שיעור התשואה</a:t>
              </a:r>
              <a:endParaRPr lang="he-IL" sz="16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9" name="Multiply 8"/>
          <p:cNvSpPr/>
          <p:nvPr/>
        </p:nvSpPr>
        <p:spPr>
          <a:xfrm>
            <a:off x="-88142" y="4648200"/>
            <a:ext cx="2819400" cy="1891031"/>
          </a:xfrm>
          <a:prstGeom prst="mathMultiply">
            <a:avLst/>
          </a:prstGeom>
          <a:solidFill>
            <a:schemeClr val="accent1">
              <a:alpha val="20000"/>
            </a:schemeClr>
          </a:solidFill>
          <a:ln>
            <a:solidFill>
              <a:schemeClr val="accent1">
                <a:shade val="50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7995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בסיס הנכסים הנכון</a:t>
            </a:r>
            <a:endParaRPr lang="he-IL" sz="3200" b="1" dirty="0"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8</a:t>
            </a:fld>
            <a:endParaRPr lang="he-IL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14629392"/>
              </p:ext>
            </p:extLst>
          </p:nvPr>
        </p:nvGraphicFramePr>
        <p:xfrm>
          <a:off x="609600" y="1371600"/>
          <a:ext cx="8001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364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sz="3200" b="1" dirty="0" smtClean="0">
                <a:cs typeface="+mn-cs"/>
              </a:rPr>
              <a:t>בחירת בסיס נכסים שגוי</a:t>
            </a:r>
            <a:endParaRPr lang="he-IL" sz="3200" b="1" dirty="0">
              <a:cs typeface="+mn-cs"/>
            </a:endParaRP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1447800"/>
            <a:ext cx="7848600" cy="4876800"/>
          </a:xfrm>
        </p:spPr>
        <p:txBody>
          <a:bodyPr>
            <a:noAutofit/>
          </a:bodyPr>
          <a:lstStyle/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הוועדה אימצה מודל של תשואה על ההון      כיל זכאית לקבל תשואה הולמת על</a:t>
            </a:r>
            <a:r>
              <a:rPr lang="en-US" b="1" dirty="0" smtClean="0"/>
              <a:t> </a:t>
            </a:r>
            <a:r>
              <a:rPr lang="he-IL" b="1" dirty="0" smtClean="0"/>
              <a:t>ההון הפעיל שלה</a:t>
            </a:r>
            <a:r>
              <a:rPr lang="en-US" b="1" dirty="0" smtClean="0"/>
              <a:t> </a:t>
            </a:r>
            <a:endParaRPr lang="he-IL" b="1" dirty="0" smtClean="0"/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בסיס הנכסים לצורך חישוב התשואה = יתרת הנכסים המופחתים בדו"חות הכספיים     ערך מאזני-חשבונאי בלבד</a:t>
            </a:r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u="sng" dirty="0" smtClean="0"/>
              <a:t>הערך הנכון – ערך </a:t>
            </a:r>
            <a:r>
              <a:rPr lang="he-IL" b="1" u="sng" dirty="0"/>
              <a:t>שחלוף </a:t>
            </a:r>
            <a:r>
              <a:rPr lang="he-IL" b="1" u="sng" dirty="0" smtClean="0"/>
              <a:t>המבטא שווי כלכלי</a:t>
            </a:r>
            <a:endParaRPr lang="he-IL" b="1" u="sng" dirty="0"/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אין </a:t>
            </a:r>
            <a:r>
              <a:rPr lang="he-IL" b="1" dirty="0"/>
              <a:t>הכרה בהון חוזר </a:t>
            </a:r>
            <a:endParaRPr lang="he-IL" b="1" dirty="0" smtClean="0"/>
          </a:p>
          <a:p>
            <a:pPr marL="342900" indent="-342900" algn="r" rt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e-IL" b="1" dirty="0" smtClean="0"/>
              <a:t>אין הכרה בנכסים </a:t>
            </a:r>
            <a:r>
              <a:rPr lang="he-IL" b="1" dirty="0"/>
              <a:t>לא </a:t>
            </a:r>
            <a:r>
              <a:rPr lang="he-IL" b="1" dirty="0" smtClean="0"/>
              <a:t>מוחשיים</a:t>
            </a:r>
            <a:endParaRPr lang="he-IL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l" rtl="0"/>
            <a:fld id="{8E77BD9A-B369-4F64-981B-92B42B8EAA38}" type="slidenum">
              <a:rPr lang="he-IL" smtClean="0"/>
              <a:pPr algn="l" rtl="0"/>
              <a:t>9</a:t>
            </a:fld>
            <a:endParaRPr lang="he-IL" dirty="0"/>
          </a:p>
        </p:txBody>
      </p:sp>
      <p:sp>
        <p:nvSpPr>
          <p:cNvPr id="4" name="Left Arrow 3"/>
          <p:cNvSpPr/>
          <p:nvPr/>
        </p:nvSpPr>
        <p:spPr>
          <a:xfrm>
            <a:off x="4163178" y="3565039"/>
            <a:ext cx="180000" cy="144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Left Arrow 5"/>
          <p:cNvSpPr/>
          <p:nvPr/>
        </p:nvSpPr>
        <p:spPr>
          <a:xfrm>
            <a:off x="2794531" y="1744200"/>
            <a:ext cx="180000" cy="144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3" name="Group 12"/>
          <p:cNvGrpSpPr/>
          <p:nvPr/>
        </p:nvGrpSpPr>
        <p:grpSpPr>
          <a:xfrm>
            <a:off x="686840" y="5056371"/>
            <a:ext cx="1074687" cy="1074687"/>
            <a:chOff x="1380261" y="1402"/>
            <a:chExt cx="1074687" cy="1074687"/>
          </a:xfrm>
        </p:grpSpPr>
        <p:sp>
          <p:nvSpPr>
            <p:cNvPr id="14" name="Oval 13"/>
            <p:cNvSpPr/>
            <p:nvPr/>
          </p:nvSpPr>
          <p:spPr>
            <a:xfrm>
              <a:off x="1380261" y="1402"/>
              <a:ext cx="1074687" cy="10746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4"/>
            <p:cNvSpPr/>
            <p:nvPr/>
          </p:nvSpPr>
          <p:spPr>
            <a:xfrm>
              <a:off x="1537645" y="158786"/>
              <a:ext cx="759919" cy="75991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e-IL" sz="1600" b="1" kern="1200" dirty="0" smtClean="0">
                  <a:solidFill>
                    <a:schemeClr val="tx1"/>
                  </a:solidFill>
                </a:rPr>
                <a:t>בסיס הנכסים</a:t>
              </a:r>
              <a:endParaRPr lang="he-IL" sz="16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Multiply 15"/>
          <p:cNvSpPr/>
          <p:nvPr/>
        </p:nvSpPr>
        <p:spPr>
          <a:xfrm>
            <a:off x="-185516" y="4648200"/>
            <a:ext cx="2819400" cy="1891031"/>
          </a:xfrm>
          <a:prstGeom prst="mathMultiply">
            <a:avLst/>
          </a:prstGeom>
          <a:solidFill>
            <a:schemeClr val="accent1">
              <a:alpha val="20000"/>
            </a:schemeClr>
          </a:solidFill>
          <a:ln>
            <a:solidFill>
              <a:schemeClr val="accent1">
                <a:shade val="50000"/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5339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L ppt templet  master final 29 5 14">
  <a:themeElements>
    <a:clrScheme name="ICL-1">
      <a:dk1>
        <a:srgbClr val="111847"/>
      </a:dk1>
      <a:lt1>
        <a:sysClr val="window" lastClr="FFFFFF"/>
      </a:lt1>
      <a:dk2>
        <a:srgbClr val="262626"/>
      </a:dk2>
      <a:lt2>
        <a:srgbClr val="EEECE1"/>
      </a:lt2>
      <a:accent1>
        <a:srgbClr val="111847"/>
      </a:accent1>
      <a:accent2>
        <a:srgbClr val="FFFFFF"/>
      </a:accent2>
      <a:accent3>
        <a:srgbClr val="262626"/>
      </a:accent3>
      <a:accent4>
        <a:srgbClr val="000000"/>
      </a:accent4>
      <a:accent5>
        <a:srgbClr val="111847"/>
      </a:accent5>
      <a:accent6>
        <a:srgbClr val="262626"/>
      </a:accent6>
      <a:hlink>
        <a:srgbClr val="000000"/>
      </a:hlink>
      <a:folHlink>
        <a:srgbClr val="111847"/>
      </a:folHlink>
    </a:clrScheme>
    <a:fontScheme name="Custom 2">
      <a:majorFont>
        <a:latin typeface="Calibri"/>
        <a:ea typeface=""/>
        <a:cs typeface="Times New Roman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ICL ppt templet  master final 29 5 14">
  <a:themeElements>
    <a:clrScheme name="ICL-1">
      <a:dk1>
        <a:srgbClr val="111847"/>
      </a:dk1>
      <a:lt1>
        <a:sysClr val="window" lastClr="FFFFFF"/>
      </a:lt1>
      <a:dk2>
        <a:srgbClr val="262626"/>
      </a:dk2>
      <a:lt2>
        <a:srgbClr val="EEECE1"/>
      </a:lt2>
      <a:accent1>
        <a:srgbClr val="111847"/>
      </a:accent1>
      <a:accent2>
        <a:srgbClr val="FFFFFF"/>
      </a:accent2>
      <a:accent3>
        <a:srgbClr val="262626"/>
      </a:accent3>
      <a:accent4>
        <a:srgbClr val="000000"/>
      </a:accent4>
      <a:accent5>
        <a:srgbClr val="111847"/>
      </a:accent5>
      <a:accent6>
        <a:srgbClr val="262626"/>
      </a:accent6>
      <a:hlink>
        <a:srgbClr val="000000"/>
      </a:hlink>
      <a:folHlink>
        <a:srgbClr val="111847"/>
      </a:folHlink>
    </a:clrScheme>
    <a:fontScheme name="Custom 2">
      <a:majorFont>
        <a:latin typeface="Calibri"/>
        <a:ea typeface=""/>
        <a:cs typeface="Times New Roman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260420A7A0B464D9552D6CB01B21E3C" ma:contentTypeVersion="1" ma:contentTypeDescription="צור מסמך חדש." ma:contentTypeScope="" ma:versionID="6ffc00a7b85b8654bf9338b1136db10f">
  <xsd:schema xmlns:xsd="http://www.w3.org/2001/XMLSchema" xmlns:xs="http://www.w3.org/2001/XMLSchema" xmlns:p="http://schemas.microsoft.com/office/2006/metadata/properties" xmlns:ns2="a46656d4-8850-49b3-aebd-68bd05f7f43d" xmlns:ns3="6fd950ac-6207-4862-94f5-a13017aa55ce" targetNamespace="http://schemas.microsoft.com/office/2006/metadata/properties" ma:root="true" ma:fieldsID="83db41d11226fea78c6460bac10354fa" ns2:_="" ns3:_="">
    <xsd:import namespace="a46656d4-8850-49b3-aebd-68bd05f7f43d"/>
    <xsd:import namespace="6fd950ac-6207-4862-94f5-a13017aa55ce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7__x05d1__x05d5__x05e6__x05d4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950ac-6207-4862-94f5-a13017aa55ce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7__x05d1__x05d5__x05e6__x05d4_" ma:index="32" nillable="true" ma:displayName="שיוך קובץ לקבוצה" ma:default="עמדות הציבור לטיוטת הדוח" ma:format="Dropdown" ma:internalName="_x05e9__x05d9__x05d5__x05da__x0020__x05e7__x05d5__x05d1__x05e5__x0020__x05dc__x05e7__x05d1__x05d5__x05e6__x05d4_">
      <xsd:simpleType>
        <xsd:restriction base="dms:Choice">
          <xsd:enumeration value="עמדות הציבור לטיוטת הדוח"/>
          <xsd:enumeration value="טיוטת דוח ועדת ששינסקי 2 להערות הציבור"/>
          <xsd:enumeration value="חוות דעת נוספות אשר שימשו את הוועדה במהלך עבודתה"/>
          <xsd:enumeration value="הצגת עמדות הציבור בפני הוועדה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עמדות הציבור"/>
          <xsd:enumeration value="חוות דעת משפטיות חיצוניות"/>
          <xsd:enumeration value="מסמכים נוספים"/>
          <xsd:enumeration value="שימועי הוועדה"/>
          <xsd:enumeration value="מסקנות הוועד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_x05e9__x05d9__x05d5__x05da__x0020__x05e7__x05d5__x05d1__x05e5__x0020__x05dc__x05e7__x05d1__x05d5__x05e6__x05d4_ xmlns="6fd950ac-6207-4862-94f5-a13017aa55ce">שימועי הוועדה</_x05e9__x05d9__x05d5__x05da__x0020__x05e7__x05d5__x05d1__x05e5__x0020__x05dc__x05e7__x05d1__x05d5__x05e6__x05d4_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3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Lock xmlns="912981cf-7fa7-4ff1-ab58-5a0a1a660b11" xsi:nil="true"/>
    <DLCPolicyLabelClientValue xmlns="912981cf-7fa7-4ff1-ab58-5a0a1a660b11">{_UIVersionString}</DLCPolicyLabelClientValue>
    <_dlc_DocId xmlns="dd75d6f2-3c4c-4626-a01d-8704cfe378a2">Tadmor4254118</_dlc_DocId>
    <_dlc_DocIdUrl xmlns="dd75d6f2-3c4c-4626-a01d-8704cfe378a2">
      <Url>http://portal/Clients/ClientE/_layouts/15/DocIdRedir.aspx?ID=Tadmor4254118</Url>
      <Description>Tadmor4254118</Description>
    </_dlc_DocIdUrl>
    <DLCPolicyLabelValue xmlns="912981cf-7fa7-4ff1-ab58-5a0a1a660b11">0.5</DLCPolicyLabelValue>
    <שפה_x0020_רגולציה xmlns="dd75d6f2-3c4c-4626-a01d-8704cfe378a2">עברית</שפה_x0020_רגולציה>
    <LikesCount xmlns="http://schemas.microsoft.com/sharepoint/v3" xsi:nil="true"/>
    <סטטוס xmlns="dd75d6f2-3c4c-4626-a01d-8704cfe378a2">טיוטה</סטטוס>
    <Ratings xmlns="http://schemas.microsoft.com/sharepoint/v3" xsi:nil="true"/>
    <תחום xmlns="dd75d6f2-3c4c-4626-a01d-8704cfe378a2" xsi:nil="true"/>
    <LikedBy xmlns="http://schemas.microsoft.com/sharepoint/v3">
      <UserInfo>
        <DisplayName/>
        <AccountId xsi:nil="true"/>
        <AccountType/>
      </UserInfo>
    </LikedBy>
    <מסמך_x0020_רגולציה xmlns="dd75d6f2-3c4c-4626-a01d-8704cfe378a2">מכתב</מסמך_x0020_רגולציה>
    <RatedBy xmlns="http://schemas.microsoft.com/sharepoint/v3">
      <UserInfo>
        <DisplayName/>
        <AccountId xsi:nil="true"/>
        <AccountType/>
      </UserInfo>
    </RatedBy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רגולציה" ma:contentTypeID="0x0101006749557C9C5A1A43BB120618CC22F58B01000AD3BE4BD06FD647A0E2E8804C420ADC" ma:contentTypeVersion="48" ma:contentTypeDescription="" ma:contentTypeScope="" ma:versionID="33e6cf6d29bf53b7d699859dad2b1417">
  <xsd:schema xmlns:xsd="http://www.w3.org/2001/XMLSchema" xmlns:xs="http://www.w3.org/2001/XMLSchema" xmlns:p="http://schemas.microsoft.com/office/2006/metadata/properties" xmlns:ns1="http://schemas.microsoft.com/sharepoint/v3" xmlns:ns2="dd75d6f2-3c4c-4626-a01d-8704cfe378a2" xmlns:ns3="912981cf-7fa7-4ff1-ab58-5a0a1a660b11" targetNamespace="http://schemas.microsoft.com/office/2006/metadata/properties" ma:root="true" ma:fieldsID="67d02cc8fb622745f39c5076f938f705" ns1:_="" ns2:_="" ns3:_="">
    <xsd:import namespace="http://schemas.microsoft.com/sharepoint/v3"/>
    <xsd:import namespace="dd75d6f2-3c4c-4626-a01d-8704cfe378a2"/>
    <xsd:import namespace="912981cf-7fa7-4ff1-ab58-5a0a1a660b11"/>
    <xsd:element name="properties">
      <xsd:complexType>
        <xsd:sequence>
          <xsd:element name="documentManagement">
            <xsd:complexType>
              <xsd:all>
                <xsd:element ref="ns2:מסמך_x0020_רגולציה"/>
                <xsd:element ref="ns2:שפה_x0020_רגולציה"/>
                <xsd:element ref="ns2:סטטוס"/>
                <xsd:element ref="ns2:תחום" minOccurs="0"/>
                <xsd:element ref="ns1:AverageRating" minOccurs="0"/>
                <xsd:element ref="ns1:RatingCount" minOccurs="0"/>
                <xsd:element ref="ns1:RatedBy" minOccurs="0"/>
                <xsd:element ref="ns1:Ratings" minOccurs="0"/>
                <xsd:element ref="ns1:LikesCount" minOccurs="0"/>
                <xsd:element ref="ns1:LikedBy" minOccurs="0"/>
                <xsd:element ref="ns1:_dlc_Exempt" minOccurs="0"/>
                <xsd:element ref="ns3:DLCPolicyLabelValue" minOccurs="0"/>
                <xsd:element ref="ns3:DLCPolicyLabelClientValue" minOccurs="0"/>
                <xsd:element ref="ns3:DLCPolicyLabelLock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12" nillable="true" ma:displayName="Rating (0-5)" ma:decimals="2" ma:description="Average value of all the ratings that have been submitted" ma:internalName="AverageRating" ma:readOnly="true">
      <xsd:simpleType>
        <xsd:restriction base="dms:Number"/>
      </xsd:simpleType>
    </xsd:element>
    <xsd:element name="RatingCount" ma:index="13" nillable="true" ma:displayName="Number of Ratings" ma:decimals="0" ma:description="Number of ratings submitted" ma:internalName="RatingCount" ma:readOnly="true">
      <xsd:simpleType>
        <xsd:restriction base="dms:Number"/>
      </xsd:simpleType>
    </xsd:element>
    <xsd:element name="RatedBy" ma:index="14" nillable="true" ma:displayName="Rated By" ma:description="Users rated the item." ma:hidden="true" ma:list="UserInfo" ma:internalName="Rat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atings" ma:index="15" nillable="true" ma:displayName="User ratings" ma:description="User ratings for the item" ma:hidden="true" ma:internalName="Ratings">
      <xsd:simpleType>
        <xsd:restriction base="dms:Note"/>
      </xsd:simpleType>
    </xsd:element>
    <xsd:element name="LikesCount" ma:index="16" nillable="true" ma:displayName="Number of Likes" ma:internalName="LikesCount">
      <xsd:simpleType>
        <xsd:restriction base="dms:Unknown"/>
      </xsd:simpleType>
    </xsd:element>
    <xsd:element name="LikedBy" ma:index="17" nillable="true" ma:displayName="Liked By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dlc_Exempt" ma:index="18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75d6f2-3c4c-4626-a01d-8704cfe378a2" elementFormDefault="qualified">
    <xsd:import namespace="http://schemas.microsoft.com/office/2006/documentManagement/types"/>
    <xsd:import namespace="http://schemas.microsoft.com/office/infopath/2007/PartnerControls"/>
    <xsd:element name="מסמך_x0020_רגולציה" ma:index="8" ma:displayName="מסמך רגולציה" ma:default="מכתב" ma:format="Dropdown" ma:internalName="_x05de__x05e1__x05de__x05da__x0020__x05e8__x05d2__x05d5__x05dc__x05e6__x05d9__x05d4_" ma:readOnly="false">
      <xsd:simpleType>
        <xsd:restriction base="dms:Choice">
          <xsd:enumeration value="מכתב"/>
          <xsd:enumeration value="שימוע"/>
          <xsd:enumeration value="חוות דעת"/>
          <xsd:enumeration value="מזכר"/>
          <xsd:enumeration value="פרסום/מאמר"/>
          <xsd:enumeration value="סיכום פגישה"/>
          <xsd:enumeration value="חיפוש משפטי"/>
          <xsd:enumeration value="נייר עבודה"/>
          <xsd:enumeration value="הסכם"/>
        </xsd:restriction>
      </xsd:simpleType>
    </xsd:element>
    <xsd:element name="שפה_x0020_רגולציה" ma:index="9" ma:displayName="שפה רגולציה" ma:default="עברית" ma:format="Dropdown" ma:internalName="_x05e9__x05e4__x05d4__x0020__x05e8__x05d2__x05d5__x05dc__x05e6__x05d9__x05d4_" ma:readOnly="false">
      <xsd:simpleType>
        <xsd:restriction base="dms:Choice">
          <xsd:enumeration value="עברית"/>
          <xsd:enumeration value="אנגלית"/>
        </xsd:restriction>
      </xsd:simpleType>
    </xsd:element>
    <xsd:element name="סטטוס" ma:index="10" ma:displayName="סטטוס" ma:default="טיוטה" ma:format="Dropdown" ma:internalName="_x05e1__x05d8__x05d8__x05d5__x05e1_" ma:readOnly="false">
      <xsd:simpleType>
        <xsd:restriction base="dms:Choice">
          <xsd:enumeration value="טיוטה"/>
          <xsd:enumeration value="סופי"/>
        </xsd:restriction>
      </xsd:simpleType>
    </xsd:element>
    <xsd:element name="תחום" ma:index="11" nillable="true" ma:displayName="תחום" ma:format="Dropdown" ma:internalName="_x05ea__x05d7__x05d5__x05dd_">
      <xsd:simpleType>
        <xsd:restriction base="dms:Choice">
          <xsd:enumeration value="תקשורת"/>
          <xsd:enumeration value="בריאות"/>
          <xsd:enumeration value="דלק"/>
          <xsd:enumeration value="אנרגיה"/>
          <xsd:enumeration value="ספרים"/>
          <xsd:enumeration value="רכב"/>
          <xsd:enumeration value="מזון"/>
          <xsd:enumeration value="מלט"/>
          <xsd:enumeration value="בנקאות"/>
          <xsd:enumeration value="בטחון"/>
          <xsd:enumeration value="פרסום"/>
          <xsd:enumeration value="אחר"/>
        </xsd:restriction>
      </xsd:simpleType>
    </xsd:element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981cf-7fa7-4ff1-ab58-5a0a1a660b11" elementFormDefault="qualified">
    <xsd:import namespace="http://schemas.microsoft.com/office/2006/documentManagement/types"/>
    <xsd:import namespace="http://schemas.microsoft.com/office/infopath/2007/PartnerControls"/>
    <xsd:element name="DLCPolicyLabelValue" ma:index="19" nillable="true" ma:displayName="Label" ma:description="Stores the current value of the label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20" nillable="true" ma:displayName="Client Label Value" ma:description="Stores the last label value computed on the client." ma:hidden="true" ma:internalName="DLCPolicyLabelClientValue" ma:readOnly="false">
      <xsd:simpleType>
        <xsd:restriction base="dms:Note"/>
      </xsd:simpleType>
    </xsd:element>
    <xsd:element name="DLCPolicyLabelLock" ma:index="21" nillable="true" ma:displayName="Label Locked" ma:description="Indicates whether the label should be updated when item properties are modified." ma:hidden="true" ma:internalName="DLCPolicyLabelLock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B799EA-84B9-4438-82B7-9D850214910A}"/>
</file>

<file path=customXml/itemProps2.xml><?xml version="1.0" encoding="utf-8"?>
<ds:datastoreItem xmlns:ds="http://schemas.openxmlformats.org/officeDocument/2006/customXml" ds:itemID="{08DB011D-7C6F-4479-94A3-962710C0D90E}"/>
</file>

<file path=customXml/itemProps3.xml><?xml version="1.0" encoding="utf-8"?>
<ds:datastoreItem xmlns:ds="http://schemas.openxmlformats.org/officeDocument/2006/customXml" ds:itemID="{B42B810D-75E9-4DC7-8999-6DC09542180E}"/>
</file>

<file path=customXml/itemProps4.xml><?xml version="1.0" encoding="utf-8"?>
<ds:datastoreItem xmlns:ds="http://schemas.openxmlformats.org/officeDocument/2006/customXml" ds:itemID="{08DB011D-7C6F-4479-94A3-962710C0D90E}"/>
</file>

<file path=customXml/itemProps5.xml><?xml version="1.0" encoding="utf-8"?>
<ds:datastoreItem xmlns:ds="http://schemas.openxmlformats.org/officeDocument/2006/customXml" ds:itemID="{F152F858-0A5D-41CE-96C2-C465B78A57E6}"/>
</file>

<file path=customXml/itemProps6.xml><?xml version="1.0" encoding="utf-8"?>
<ds:datastoreItem xmlns:ds="http://schemas.openxmlformats.org/officeDocument/2006/customXml" ds:itemID="{664B020C-1F7D-4EEA-8D53-D909983D93B8}"/>
</file>

<file path=customXml/itemProps7.xml><?xml version="1.0" encoding="utf-8"?>
<ds:datastoreItem xmlns:ds="http://schemas.openxmlformats.org/officeDocument/2006/customXml" ds:itemID="{F152F858-0A5D-41CE-96C2-C465B78A57E6}"/>
</file>

<file path=docProps/app.xml><?xml version="1.0" encoding="utf-8"?>
<Properties xmlns="http://schemas.openxmlformats.org/officeDocument/2006/extended-properties" xmlns:vt="http://schemas.openxmlformats.org/officeDocument/2006/docPropsVTypes">
  <Template>ICL ppt templet  master final 29 5 14</Template>
  <TotalTime>6047</TotalTime>
  <Words>1316</Words>
  <Application>Microsoft Office PowerPoint</Application>
  <PresentationFormat>On-screen Show (4:3)</PresentationFormat>
  <Paragraphs>238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ICL ppt templet  master final 29 5 14</vt:lpstr>
      <vt:lpstr>Custom Design</vt:lpstr>
      <vt:lpstr>Office Theme</vt:lpstr>
      <vt:lpstr>1_ICL ppt templet  master final 29 5 14</vt:lpstr>
      <vt:lpstr> </vt:lpstr>
      <vt:lpstr>מרכיבי מודל המיסוי המוצע </vt:lpstr>
      <vt:lpstr>מרכיבי מודל המיסוי המוצע</vt:lpstr>
      <vt:lpstr>אופן חישוב סף המס</vt:lpstr>
      <vt:lpstr>שגיאות מרכזיות – חוות דעת פרופ' פינדייק</vt:lpstr>
      <vt:lpstr> שיעור התשואה הנכון</vt:lpstr>
      <vt:lpstr>שיעור התשואה הנכון</vt:lpstr>
      <vt:lpstr>בסיס הנכסים הנכון</vt:lpstr>
      <vt:lpstr>בחירת בסיס נכסים שגוי</vt:lpstr>
      <vt:lpstr>בסיס הנכסים – רכוש קבוע בערך כלכלי  </vt:lpstr>
      <vt:lpstr>בסיס הנכסים – נכסים בערך כלכלי</vt:lpstr>
      <vt:lpstr>בסיס הנכסים – הון חוזר</vt:lpstr>
      <vt:lpstr>בסיס הנכסים – נכסים בלתי מוחשיים</vt:lpstr>
      <vt:lpstr>בסיס הנכסים – נכסים בלתי מוחשיים</vt:lpstr>
      <vt:lpstr>חלקה של המדינה ברווחים מאשלג</vt:lpstr>
      <vt:lpstr>חלקה של המדינה ברווחים מאשלג</vt:lpstr>
      <vt:lpstr>מודל אחד המותאם לכל המשאבים?</vt:lpstr>
      <vt:lpstr>מודל אחד המותאם לכל המשאבים?</vt:lpstr>
      <vt:lpstr>מודל אחד המותאם לכל המשאבים?</vt:lpstr>
      <vt:lpstr>מרכיבי מודל המיסוי המוצע</vt:lpstr>
      <vt:lpstr>תמלוגים – פוספט</vt:lpstr>
      <vt:lpstr>תמלוגים – פוספט</vt:lpstr>
      <vt:lpstr>תמלוגים - פוספט</vt:lpstr>
      <vt:lpstr>הוועדה אינה משיגה את יעדיה</vt:lpstr>
      <vt:lpstr>תודה רבה! </vt:lpstr>
    </vt:vector>
  </TitlesOfParts>
  <Company>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כיל: הערות למודל המיסוי המוצע</dc:title>
  <dc:creator>p_avital</dc:creator>
  <cp:lastModifiedBy>Efrat Cohen</cp:lastModifiedBy>
  <cp:revision>674</cp:revision>
  <cp:lastPrinted>2014-07-22T18:56:00Z</cp:lastPrinted>
  <dcterms:created xsi:type="dcterms:W3CDTF">2014-06-01T09:46:28Z</dcterms:created>
  <dcterms:modified xsi:type="dcterms:W3CDTF">2014-08-03T11:40:56Z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0x0101004260420A7A0B464D9552D6CB01B21E3C</vt:lpwstr>
  </property>
  <property fmtid="{D5CDD505-2E9C-101B-9397-08002B2CF9AE}" pid="3" name="_dlc_DocIdItemGuid">
    <vt:lpwstr>a8712914-beee-4d2e-a35c-869fc3ea046c</vt:lpwstr>
  </property>
  <property fmtid="{D5CDD505-2E9C-101B-9397-08002B2CF9AE}" pid="4" name="שפה רגולציה">
    <vt:lpwstr>עברית</vt:lpwstr>
  </property>
  <property fmtid="{D5CDD505-2E9C-101B-9397-08002B2CF9AE}" pid="5" name="סטטוס">
    <vt:lpwstr>טיוטה</vt:lpwstr>
  </property>
  <property fmtid="{D5CDD505-2E9C-101B-9397-08002B2CF9AE}" pid="6" name="מסמך רגולציה">
    <vt:lpwstr>מכתב</vt:lpwstr>
  </property>
  <property fmtid="{D5CDD505-2E9C-101B-9397-08002B2CF9AE}" pid="7" name="LikedBy">
    <vt:lpwstr/>
  </property>
  <property fmtid="{D5CDD505-2E9C-101B-9397-08002B2CF9AE}" pid="8" name="RatedBy">
    <vt:lpwstr/>
  </property>
  <property fmtid="{D5CDD505-2E9C-101B-9397-08002B2CF9AE}" pid="9" name="Order">
    <vt:r8>608100</vt:r8>
  </property>
  <property fmtid="{D5CDD505-2E9C-101B-9397-08002B2CF9AE}" pid="10" name="MMDUnitsName">
    <vt:lpwstr/>
  </property>
  <property fmtid="{D5CDD505-2E9C-101B-9397-08002B2CF9AE}" pid="11" name="MMDResponsibleUnit">
    <vt:lpwstr/>
  </property>
  <property fmtid="{D5CDD505-2E9C-101B-9397-08002B2CF9AE}" pid="12" name="MMDServiceLang">
    <vt:lpwstr/>
  </property>
  <property fmtid="{D5CDD505-2E9C-101B-9397-08002B2CF9AE}" pid="13" name="MMDJobDescription">
    <vt:lpwstr/>
  </property>
  <property fmtid="{D5CDD505-2E9C-101B-9397-08002B2CF9AE}" pid="14" name="MMDKeywords">
    <vt:lpwstr/>
  </property>
  <property fmtid="{D5CDD505-2E9C-101B-9397-08002B2CF9AE}" pid="15" name="MMDStatus">
    <vt:lpwstr/>
  </property>
  <property fmtid="{D5CDD505-2E9C-101B-9397-08002B2CF9AE}" pid="16" name="MMDAudience">
    <vt:lpwstr/>
  </property>
  <property fmtid="{D5CDD505-2E9C-101B-9397-08002B2CF9AE}" pid="17" name="MMDLiveEvent">
    <vt:lpwstr/>
  </property>
  <property fmtid="{D5CDD505-2E9C-101B-9397-08002B2CF9AE}" pid="18" name="MMDSubjects">
    <vt:lpwstr/>
  </property>
  <property fmtid="{D5CDD505-2E9C-101B-9397-08002B2CF9AE}" pid="19" name="MMDTypes">
    <vt:lpwstr/>
  </property>
  <property fmtid="{D5CDD505-2E9C-101B-9397-08002B2CF9AE}" pid="20" name="MMDResponsibleOffice">
    <vt:lpwstr/>
  </property>
</Properties>
</file>