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8"/>
  </p:sldMasterIdLst>
  <p:notesMasterIdLst>
    <p:notesMasterId r:id="rId24"/>
  </p:notesMasterIdLst>
  <p:sldIdLst>
    <p:sldId id="264" r:id="rId9"/>
    <p:sldId id="344" r:id="rId10"/>
    <p:sldId id="326" r:id="rId11"/>
    <p:sldId id="360" r:id="rId12"/>
    <p:sldId id="354" r:id="rId13"/>
    <p:sldId id="358" r:id="rId14"/>
    <p:sldId id="331" r:id="rId15"/>
    <p:sldId id="361" r:id="rId16"/>
    <p:sldId id="355" r:id="rId17"/>
    <p:sldId id="346" r:id="rId18"/>
    <p:sldId id="332" r:id="rId19"/>
    <p:sldId id="359" r:id="rId20"/>
    <p:sldId id="357" r:id="rId21"/>
    <p:sldId id="339" r:id="rId22"/>
    <p:sldId id="265" r:id="rId23"/>
  </p:sldIdLst>
  <p:sldSz cx="9144000" cy="6858000" type="screen4x3"/>
  <p:notesSz cx="6918325" cy="1004887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31"/>
    <a:srgbClr val="1118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702" autoAdjust="0"/>
    <p:restoredTop sz="83363" autoAdjust="0"/>
  </p:normalViewPr>
  <p:slideViewPr>
    <p:cSldViewPr>
      <p:cViewPr>
        <p:scale>
          <a:sx n="60" d="100"/>
          <a:sy n="60" d="100"/>
        </p:scale>
        <p:origin x="-1842" y="-462"/>
      </p:cViewPr>
      <p:guideLst>
        <p:guide orient="horz" pos="2160"/>
        <p:guide pos="2880"/>
      </p:guideLst>
    </p:cSldViewPr>
  </p:slideViewPr>
  <p:notesTextViewPr>
    <p:cViewPr>
      <p:scale>
        <a:sx n="1" d="1"/>
        <a:sy n="1" d="1"/>
      </p:scale>
      <p:origin x="0" y="0"/>
    </p:cViewPr>
  </p:notesTextViewPr>
  <p:sorterViewPr>
    <p:cViewPr>
      <p:scale>
        <a:sx n="100" d="100"/>
        <a:sy n="100" d="100"/>
      </p:scale>
      <p:origin x="0" y="696"/>
    </p:cViewPr>
  </p:sorterViewPr>
  <p:notesViewPr>
    <p:cSldViewPr>
      <p:cViewPr>
        <p:scale>
          <a:sx n="50" d="100"/>
          <a:sy n="50" d="100"/>
        </p:scale>
        <p:origin x="-3186" y="-552"/>
      </p:cViewPr>
      <p:guideLst>
        <p:guide orient="horz" pos="3166"/>
        <p:guide pos="21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4" Type="http://schemas.openxmlformats.org/officeDocument/2006/relationships/notesMaster" Target="notesMasters/notesMaster1.xml"/><Relationship Id="rId11" Type="http://schemas.openxmlformats.org/officeDocument/2006/relationships/slide" Target="slides/slide3.xml"/><Relationship Id="rId28" Type="http://schemas.openxmlformats.org/officeDocument/2006/relationships/tableStyles" Target="tableStyles.xml"/><Relationship Id="rId15" Type="http://schemas.openxmlformats.org/officeDocument/2006/relationships/slide" Target="slides/slide7.xml"/><Relationship Id="rId23" Type="http://schemas.openxmlformats.org/officeDocument/2006/relationships/slide" Target="slides/slide15.xml"/><Relationship Id="rId10" Type="http://schemas.openxmlformats.org/officeDocument/2006/relationships/slide" Target="slides/slide2.xml"/><Relationship Id="rId19" Type="http://schemas.openxmlformats.org/officeDocument/2006/relationships/slide" Target="slides/slide11.xml"/><Relationship Id="rId27" Type="http://schemas.openxmlformats.org/officeDocument/2006/relationships/theme" Target="theme/theme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20385" y="0"/>
            <a:ext cx="2997941" cy="502444"/>
          </a:xfrm>
          <a:prstGeom prst="rect">
            <a:avLst/>
          </a:prstGeom>
        </p:spPr>
        <p:txBody>
          <a:bodyPr vert="horz" lIns="96944" tIns="48472" rIns="96944" bIns="48472" rtlCol="1"/>
          <a:lstStyle>
            <a:lvl1pPr algn="r">
              <a:defRPr sz="1300"/>
            </a:lvl1pPr>
          </a:lstStyle>
          <a:p>
            <a:endParaRPr lang="he-IL" dirty="0"/>
          </a:p>
        </p:txBody>
      </p:sp>
      <p:sp>
        <p:nvSpPr>
          <p:cNvPr id="3" name="Date Placeholder 2"/>
          <p:cNvSpPr>
            <a:spLocks noGrp="1"/>
          </p:cNvSpPr>
          <p:nvPr>
            <p:ph type="dt" idx="1"/>
          </p:nvPr>
        </p:nvSpPr>
        <p:spPr>
          <a:xfrm>
            <a:off x="1603" y="0"/>
            <a:ext cx="2997941" cy="502444"/>
          </a:xfrm>
          <a:prstGeom prst="rect">
            <a:avLst/>
          </a:prstGeom>
        </p:spPr>
        <p:txBody>
          <a:bodyPr vert="horz" lIns="96944" tIns="48472" rIns="96944" bIns="48472" rtlCol="1"/>
          <a:lstStyle>
            <a:lvl1pPr algn="l">
              <a:defRPr sz="1300"/>
            </a:lvl1pPr>
          </a:lstStyle>
          <a:p>
            <a:fld id="{C087E4F3-2C6E-4CE4-AE7A-264EAD5298FE}" type="datetimeFigureOut">
              <a:rPr lang="he-IL" smtClean="0"/>
              <a:pPr/>
              <a:t>ז'/אב/תשע"ד</a:t>
            </a:fld>
            <a:endParaRPr lang="he-IL" dirty="0"/>
          </a:p>
        </p:txBody>
      </p:sp>
      <p:sp>
        <p:nvSpPr>
          <p:cNvPr id="4" name="Slide Image Placeholder 3"/>
          <p:cNvSpPr>
            <a:spLocks noGrp="1" noRot="1" noChangeAspect="1"/>
          </p:cNvSpPr>
          <p:nvPr>
            <p:ph type="sldImg" idx="2"/>
          </p:nvPr>
        </p:nvSpPr>
        <p:spPr>
          <a:xfrm>
            <a:off x="946150" y="754063"/>
            <a:ext cx="5026025" cy="3768725"/>
          </a:xfrm>
          <a:prstGeom prst="rect">
            <a:avLst/>
          </a:prstGeom>
          <a:noFill/>
          <a:ln w="12700">
            <a:solidFill>
              <a:prstClr val="black"/>
            </a:solidFill>
          </a:ln>
        </p:spPr>
        <p:txBody>
          <a:bodyPr vert="horz" lIns="96944" tIns="48472" rIns="96944" bIns="48472" rtlCol="1" anchor="ctr"/>
          <a:lstStyle/>
          <a:p>
            <a:endParaRPr lang="he-IL" dirty="0"/>
          </a:p>
        </p:txBody>
      </p:sp>
      <p:sp>
        <p:nvSpPr>
          <p:cNvPr id="5" name="Notes Placeholder 4"/>
          <p:cNvSpPr>
            <a:spLocks noGrp="1"/>
          </p:cNvSpPr>
          <p:nvPr>
            <p:ph type="body" sz="quarter" idx="3"/>
          </p:nvPr>
        </p:nvSpPr>
        <p:spPr>
          <a:xfrm>
            <a:off x="691833" y="4773217"/>
            <a:ext cx="5534660" cy="4521994"/>
          </a:xfrm>
          <a:prstGeom prst="rect">
            <a:avLst/>
          </a:prstGeom>
        </p:spPr>
        <p:txBody>
          <a:bodyPr vert="horz" lIns="96944" tIns="48472" rIns="96944" bIns="48472" rtlCol="1"/>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6" name="Footer Placeholder 5"/>
          <p:cNvSpPr>
            <a:spLocks noGrp="1"/>
          </p:cNvSpPr>
          <p:nvPr>
            <p:ph type="ftr" sz="quarter" idx="4"/>
          </p:nvPr>
        </p:nvSpPr>
        <p:spPr>
          <a:xfrm>
            <a:off x="3920385" y="9544687"/>
            <a:ext cx="2997941" cy="502444"/>
          </a:xfrm>
          <a:prstGeom prst="rect">
            <a:avLst/>
          </a:prstGeom>
        </p:spPr>
        <p:txBody>
          <a:bodyPr vert="horz" lIns="96944" tIns="48472" rIns="96944" bIns="48472" rtlCol="1" anchor="b"/>
          <a:lstStyle>
            <a:lvl1pPr algn="r">
              <a:defRPr sz="1300"/>
            </a:lvl1pPr>
          </a:lstStyle>
          <a:p>
            <a:endParaRPr lang="he-IL" dirty="0"/>
          </a:p>
        </p:txBody>
      </p:sp>
      <p:sp>
        <p:nvSpPr>
          <p:cNvPr id="7" name="Slide Number Placeholder 6"/>
          <p:cNvSpPr>
            <a:spLocks noGrp="1"/>
          </p:cNvSpPr>
          <p:nvPr>
            <p:ph type="sldNum" sz="quarter" idx="5"/>
          </p:nvPr>
        </p:nvSpPr>
        <p:spPr>
          <a:xfrm>
            <a:off x="1603" y="9544687"/>
            <a:ext cx="2997941" cy="502444"/>
          </a:xfrm>
          <a:prstGeom prst="rect">
            <a:avLst/>
          </a:prstGeom>
        </p:spPr>
        <p:txBody>
          <a:bodyPr vert="horz" lIns="96944" tIns="48472" rIns="96944" bIns="48472" rtlCol="1" anchor="b"/>
          <a:lstStyle>
            <a:lvl1pPr algn="l">
              <a:defRPr sz="1300"/>
            </a:lvl1pPr>
          </a:lstStyle>
          <a:p>
            <a:fld id="{F6185501-F2C7-41E5-AA90-83D3E5BDFCA7}" type="slidenum">
              <a:rPr lang="he-IL" smtClean="0"/>
              <a:pPr/>
              <a:t>‹#›</a:t>
            </a:fld>
            <a:endParaRPr lang="he-IL" dirty="0"/>
          </a:p>
        </p:txBody>
      </p:sp>
    </p:spTree>
    <p:extLst>
      <p:ext uri="{BB962C8B-B14F-4D97-AF65-F5344CB8AC3E}">
        <p14:creationId xmlns:p14="http://schemas.microsoft.com/office/powerpoint/2010/main" val="12604623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185501-F2C7-41E5-AA90-83D3E5BDFCA7}" type="slidenum">
              <a:rPr lang="he-IL" smtClean="0"/>
              <a:pPr/>
              <a:t>1</a:t>
            </a:fld>
            <a:endParaRPr lang="he-IL" dirty="0"/>
          </a:p>
        </p:txBody>
      </p:sp>
    </p:spTree>
    <p:extLst>
      <p:ext uri="{BB962C8B-B14F-4D97-AF65-F5344CB8AC3E}">
        <p14:creationId xmlns:p14="http://schemas.microsoft.com/office/powerpoint/2010/main" val="374354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185501-F2C7-41E5-AA90-83D3E5BDFCA7}" type="slidenum">
              <a:rPr lang="he-IL" smtClean="0"/>
              <a:pPr/>
              <a:t>10</a:t>
            </a:fld>
            <a:endParaRPr lang="he-IL" dirty="0"/>
          </a:p>
        </p:txBody>
      </p:sp>
    </p:spTree>
    <p:extLst>
      <p:ext uri="{BB962C8B-B14F-4D97-AF65-F5344CB8AC3E}">
        <p14:creationId xmlns:p14="http://schemas.microsoft.com/office/powerpoint/2010/main" val="2743558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185501-F2C7-41E5-AA90-83D3E5BDFCA7}" type="slidenum">
              <a:rPr lang="he-IL" smtClean="0"/>
              <a:pPr/>
              <a:t>11</a:t>
            </a:fld>
            <a:endParaRPr lang="he-IL" dirty="0"/>
          </a:p>
        </p:txBody>
      </p:sp>
    </p:spTree>
    <p:extLst>
      <p:ext uri="{BB962C8B-B14F-4D97-AF65-F5344CB8AC3E}">
        <p14:creationId xmlns:p14="http://schemas.microsoft.com/office/powerpoint/2010/main" val="1004838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185501-F2C7-41E5-AA90-83D3E5BDFCA7}" type="slidenum">
              <a:rPr lang="he-IL" smtClean="0"/>
              <a:pPr/>
              <a:t>12</a:t>
            </a:fld>
            <a:endParaRPr lang="he-IL" dirty="0"/>
          </a:p>
        </p:txBody>
      </p:sp>
    </p:spTree>
    <p:extLst>
      <p:ext uri="{BB962C8B-B14F-4D97-AF65-F5344CB8AC3E}">
        <p14:creationId xmlns:p14="http://schemas.microsoft.com/office/powerpoint/2010/main" val="407710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185501-F2C7-41E5-AA90-83D3E5BDFCA7}" type="slidenum">
              <a:rPr lang="he-IL" smtClean="0"/>
              <a:pPr/>
              <a:t>13</a:t>
            </a:fld>
            <a:endParaRPr lang="he-IL" dirty="0"/>
          </a:p>
        </p:txBody>
      </p:sp>
    </p:spTree>
    <p:extLst>
      <p:ext uri="{BB962C8B-B14F-4D97-AF65-F5344CB8AC3E}">
        <p14:creationId xmlns:p14="http://schemas.microsoft.com/office/powerpoint/2010/main" val="4120969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4" name="מציין מיקום של מספר שקופית 3"/>
          <p:cNvSpPr>
            <a:spLocks noGrp="1"/>
          </p:cNvSpPr>
          <p:nvPr>
            <p:ph type="sldNum" sz="quarter" idx="10"/>
          </p:nvPr>
        </p:nvSpPr>
        <p:spPr/>
        <p:txBody>
          <a:bodyPr/>
          <a:lstStyle/>
          <a:p>
            <a:fld id="{C2E7CB4A-5981-45B0-A8C9-59FDEE54C59D}" type="slidenum">
              <a:rPr lang="he-IL" smtClean="0">
                <a:solidFill>
                  <a:prstClr val="black"/>
                </a:solidFill>
              </a:rPr>
              <a:pPr/>
              <a:t>14</a:t>
            </a:fld>
            <a:endParaRPr lang="he-IL">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185501-F2C7-41E5-AA90-83D3E5BDFCA7}" type="slidenum">
              <a:rPr lang="he-IL" smtClean="0"/>
              <a:pPr/>
              <a:t>15</a:t>
            </a:fld>
            <a:endParaRPr lang="he-IL" dirty="0"/>
          </a:p>
        </p:txBody>
      </p:sp>
    </p:spTree>
    <p:extLst>
      <p:ext uri="{BB962C8B-B14F-4D97-AF65-F5344CB8AC3E}">
        <p14:creationId xmlns:p14="http://schemas.microsoft.com/office/powerpoint/2010/main" val="3839283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4" name="מציין מיקום של מספר שקופית 3"/>
          <p:cNvSpPr>
            <a:spLocks noGrp="1"/>
          </p:cNvSpPr>
          <p:nvPr>
            <p:ph type="sldNum" sz="quarter" idx="10"/>
          </p:nvPr>
        </p:nvSpPr>
        <p:spPr/>
        <p:txBody>
          <a:bodyPr/>
          <a:lstStyle/>
          <a:p>
            <a:fld id="{C2E7CB4A-5981-45B0-A8C9-59FDEE54C59D}" type="slidenum">
              <a:rPr lang="he-IL" smtClean="0">
                <a:solidFill>
                  <a:prstClr val="black"/>
                </a:solidFill>
              </a:rPr>
              <a:pPr/>
              <a:t>2</a:t>
            </a:fld>
            <a:endParaRPr lang="he-IL">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4" name="מציין מיקום של מספר שקופית 3"/>
          <p:cNvSpPr>
            <a:spLocks noGrp="1"/>
          </p:cNvSpPr>
          <p:nvPr>
            <p:ph type="sldNum" sz="quarter" idx="10"/>
          </p:nvPr>
        </p:nvSpPr>
        <p:spPr/>
        <p:txBody>
          <a:bodyPr/>
          <a:lstStyle/>
          <a:p>
            <a:fld id="{C2E7CB4A-5981-45B0-A8C9-59FDEE54C59D}" type="slidenum">
              <a:rPr lang="he-IL" smtClean="0">
                <a:solidFill>
                  <a:prstClr val="black"/>
                </a:solidFill>
              </a:rPr>
              <a:pPr/>
              <a:t>3</a:t>
            </a:fld>
            <a:endParaRPr lang="he-IL">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185501-F2C7-41E5-AA90-83D3E5BDFCA7}" type="slidenum">
              <a:rPr lang="he-IL" smtClean="0"/>
              <a:pPr/>
              <a:t>4</a:t>
            </a:fld>
            <a:endParaRPr lang="he-IL" dirty="0"/>
          </a:p>
        </p:txBody>
      </p:sp>
    </p:spTree>
    <p:extLst>
      <p:ext uri="{BB962C8B-B14F-4D97-AF65-F5344CB8AC3E}">
        <p14:creationId xmlns:p14="http://schemas.microsoft.com/office/powerpoint/2010/main" val="1447436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4" name="מציין מיקום של מספר שקופית 3"/>
          <p:cNvSpPr>
            <a:spLocks noGrp="1"/>
          </p:cNvSpPr>
          <p:nvPr>
            <p:ph type="sldNum" sz="quarter" idx="10"/>
          </p:nvPr>
        </p:nvSpPr>
        <p:spPr/>
        <p:txBody>
          <a:bodyPr/>
          <a:lstStyle/>
          <a:p>
            <a:fld id="{C2E7CB4A-5981-45B0-A8C9-59FDEE54C59D}" type="slidenum">
              <a:rPr lang="he-IL" smtClean="0">
                <a:solidFill>
                  <a:prstClr val="black"/>
                </a:solidFill>
              </a:rPr>
              <a:pPr/>
              <a:t>5</a:t>
            </a:fld>
            <a:endParaRPr lang="he-IL">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C2E7CB4A-5981-45B0-A8C9-59FDEE54C59D}" type="slidenum">
              <a:rPr lang="he-IL" smtClean="0">
                <a:solidFill>
                  <a:prstClr val="black"/>
                </a:solidFill>
              </a:rPr>
              <a:pPr/>
              <a:t>6</a:t>
            </a:fld>
            <a:endParaRPr lang="he-IL">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185501-F2C7-41E5-AA90-83D3E5BDFCA7}" type="slidenum">
              <a:rPr lang="he-IL" smtClean="0"/>
              <a:pPr/>
              <a:t>7</a:t>
            </a:fld>
            <a:endParaRPr lang="he-IL" dirty="0"/>
          </a:p>
        </p:txBody>
      </p:sp>
    </p:spTree>
    <p:extLst>
      <p:ext uri="{BB962C8B-B14F-4D97-AF65-F5344CB8AC3E}">
        <p14:creationId xmlns:p14="http://schemas.microsoft.com/office/powerpoint/2010/main" val="1004838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185501-F2C7-41E5-AA90-83D3E5BDFCA7}" type="slidenum">
              <a:rPr lang="he-IL" smtClean="0"/>
              <a:pPr/>
              <a:t>8</a:t>
            </a:fld>
            <a:endParaRPr lang="he-IL" dirty="0"/>
          </a:p>
        </p:txBody>
      </p:sp>
    </p:spTree>
    <p:extLst>
      <p:ext uri="{BB962C8B-B14F-4D97-AF65-F5344CB8AC3E}">
        <p14:creationId xmlns:p14="http://schemas.microsoft.com/office/powerpoint/2010/main" val="3525890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185501-F2C7-41E5-AA90-83D3E5BDFCA7}" type="slidenum">
              <a:rPr lang="he-IL" smtClean="0"/>
              <a:pPr/>
              <a:t>9</a:t>
            </a:fld>
            <a:endParaRPr lang="he-IL" dirty="0"/>
          </a:p>
        </p:txBody>
      </p:sp>
    </p:spTree>
    <p:extLst>
      <p:ext uri="{BB962C8B-B14F-4D97-AF65-F5344CB8AC3E}">
        <p14:creationId xmlns:p14="http://schemas.microsoft.com/office/powerpoint/2010/main" val="3162316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7" descr="C:\Users\Michal2\01-WORKS\גרפיקה\אורי נוה\אלמנטים למצגת\Opening Slide Backgroun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801" y="-833"/>
            <a:ext cx="9143999" cy="685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Users\Michal2\01-WORKS\גרפיקה\אורי נוה\אלמנטים למצגת\Text Ba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41463"/>
          <a:stretch>
            <a:fillRect/>
          </a:stretch>
        </p:blipFill>
        <p:spPr bwMode="auto">
          <a:xfrm flipH="1">
            <a:off x="2667000" y="2514600"/>
            <a:ext cx="6456818" cy="143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C:\Users\Michal2\01-WORKS\גרפיקה\אורי נוה\אלמנטים למצגת\ICL 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5993" y="569902"/>
            <a:ext cx="3078408" cy="167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84400" y="4096666"/>
            <a:ext cx="7091584" cy="461913"/>
          </a:xfrm>
          <a:prstGeom prst="rect">
            <a:avLst/>
          </a:prstGeom>
        </p:spPr>
        <p:txBody>
          <a:bodyPr>
            <a:normAutofit/>
          </a:bodyPr>
          <a:lstStyle>
            <a:lvl1pPr algn="l" rtl="0">
              <a:defRPr sz="1800">
                <a:solidFill>
                  <a:srgbClr val="111847"/>
                </a:solidFill>
              </a:defRPr>
            </a:lvl1pPr>
          </a:lstStyle>
          <a:p>
            <a:r>
              <a:rPr lang="en-US" smtClean="0"/>
              <a:t>Click to edit Master title style</a:t>
            </a:r>
            <a:endParaRPr lang="he-IL" dirty="0"/>
          </a:p>
        </p:txBody>
      </p:sp>
      <p:sp>
        <p:nvSpPr>
          <p:cNvPr id="3" name="Subtitle 2"/>
          <p:cNvSpPr>
            <a:spLocks noGrp="1"/>
          </p:cNvSpPr>
          <p:nvPr>
            <p:ph type="subTitle" idx="1"/>
          </p:nvPr>
        </p:nvSpPr>
        <p:spPr>
          <a:xfrm>
            <a:off x="987476" y="4653136"/>
            <a:ext cx="4291780" cy="432048"/>
          </a:xfrm>
          <a:prstGeom prst="rect">
            <a:avLst/>
          </a:prstGeom>
        </p:spPr>
        <p:txBody>
          <a:bodyPr>
            <a:normAutofit/>
          </a:bodyPr>
          <a:lstStyle>
            <a:lvl1pPr marL="0" indent="0" algn="l" rtl="0">
              <a:buNone/>
              <a:defRPr sz="1800">
                <a:solidFill>
                  <a:srgbClr val="11184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dirty="0"/>
          </a:p>
        </p:txBody>
      </p:sp>
      <p:sp>
        <p:nvSpPr>
          <p:cNvPr id="5" name="Text Placeholder 4"/>
          <p:cNvSpPr>
            <a:spLocks noGrp="1"/>
          </p:cNvSpPr>
          <p:nvPr>
            <p:ph type="body" sz="quarter" idx="10"/>
          </p:nvPr>
        </p:nvSpPr>
        <p:spPr>
          <a:xfrm>
            <a:off x="3176587" y="2590800"/>
            <a:ext cx="5891213" cy="1225550"/>
          </a:xfrm>
          <a:prstGeom prst="rect">
            <a:avLst/>
          </a:prstGeom>
        </p:spPr>
        <p:txBody>
          <a:bodyPr/>
          <a:lstStyle>
            <a:lvl1pPr marL="0" indent="0" algn="l" rtl="0">
              <a:buNone/>
              <a:defRPr>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9398726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4" descr="C:\Users\Michal2\01-WORKS\גרפיקה\אורי נוה\אלמנטים למצגת\IC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25436" t="42461" b="44238"/>
          <a:stretch>
            <a:fillRect/>
          </a:stretch>
        </p:blipFill>
        <p:spPr bwMode="auto">
          <a:xfrm>
            <a:off x="146943" y="6480000"/>
            <a:ext cx="1837576" cy="34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58569"/>
            <a:ext cx="8892000" cy="946512"/>
          </a:xfrm>
          <a:prstGeom prst="rect">
            <a:avLst/>
          </a:prstGeom>
        </p:spPr>
      </p:pic>
      <p:cxnSp>
        <p:nvCxnSpPr>
          <p:cNvPr id="10" name="Straight Connector 9"/>
          <p:cNvCxnSpPr/>
          <p:nvPr userDrawn="1"/>
        </p:nvCxnSpPr>
        <p:spPr bwMode="auto">
          <a:xfrm>
            <a:off x="1182648" y="158569"/>
            <a:ext cx="0" cy="84600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C:\Users\Michal2\01-WORKS\גרפיקה\אורי נוה\אלמנטים למצגת\LOGO.gi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b="16029"/>
          <a:stretch>
            <a:fillRect/>
          </a:stretch>
        </p:blipFill>
        <p:spPr bwMode="auto">
          <a:xfrm>
            <a:off x="242589" y="468679"/>
            <a:ext cx="720000" cy="287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6"/>
          <p:cNvSpPr>
            <a:spLocks noGrp="1"/>
          </p:cNvSpPr>
          <p:nvPr>
            <p:ph type="body" sz="quarter" idx="13"/>
          </p:nvPr>
        </p:nvSpPr>
        <p:spPr>
          <a:xfrm>
            <a:off x="1403350" y="1412776"/>
            <a:ext cx="6624638" cy="4464149"/>
          </a:xfrm>
          <a:prstGeom prst="rect">
            <a:avLst/>
          </a:prstGeom>
        </p:spPr>
        <p:txBody>
          <a:bodyPr>
            <a:normAutofit/>
          </a:bodyPr>
          <a:lstStyle>
            <a:lvl1pPr marL="0" indent="0" algn="l" rtl="0">
              <a:buNone/>
              <a:defRPr sz="2400">
                <a:solidFill>
                  <a:schemeClr val="accent4">
                    <a:lumMod val="85000"/>
                    <a:lumOff val="15000"/>
                  </a:schemeClr>
                </a:solidFill>
                <a:latin typeface="+mn-lt"/>
              </a:defRPr>
            </a:lvl1pPr>
            <a:lvl2pPr marL="457200" indent="0" algn="l" rtl="0">
              <a:buNone/>
              <a:defRPr sz="2800">
                <a:solidFill>
                  <a:schemeClr val="accent3">
                    <a:lumMod val="85000"/>
                    <a:lumOff val="15000"/>
                  </a:schemeClr>
                </a:solidFill>
                <a:latin typeface="+mn-lt"/>
              </a:defRPr>
            </a:lvl2pPr>
            <a:lvl3pPr marL="914400" indent="0" algn="l" rtl="0">
              <a:buNone/>
              <a:defRPr sz="2800">
                <a:solidFill>
                  <a:schemeClr val="accent3">
                    <a:lumMod val="85000"/>
                    <a:lumOff val="15000"/>
                  </a:schemeClr>
                </a:solidFill>
                <a:latin typeface="+mn-lt"/>
              </a:defRPr>
            </a:lvl3pPr>
            <a:lvl4pPr marL="1371600" indent="0" algn="l" rtl="0">
              <a:buNone/>
              <a:defRPr sz="2800">
                <a:solidFill>
                  <a:schemeClr val="accent3">
                    <a:lumMod val="85000"/>
                    <a:lumOff val="15000"/>
                  </a:schemeClr>
                </a:solidFill>
                <a:latin typeface="+mn-lt"/>
              </a:defRPr>
            </a:lvl4pPr>
            <a:lvl5pPr marL="1828800" indent="0" algn="l" rtl="0">
              <a:buNone/>
              <a:defRPr sz="2800">
                <a:solidFill>
                  <a:schemeClr val="accent3">
                    <a:lumMod val="85000"/>
                    <a:lumOff val="15000"/>
                  </a:schemeClr>
                </a:solidFill>
              </a:defRPr>
            </a:lvl5pPr>
          </a:lstStyle>
          <a:p>
            <a:pPr lvl="0"/>
            <a:r>
              <a:rPr lang="en-US" smtClean="0"/>
              <a:t>Click to edit Master text styles</a:t>
            </a:r>
          </a:p>
        </p:txBody>
      </p:sp>
      <p:sp>
        <p:nvSpPr>
          <p:cNvPr id="17" name="Slide Number Placeholder 16"/>
          <p:cNvSpPr>
            <a:spLocks noGrp="1"/>
          </p:cNvSpPr>
          <p:nvPr>
            <p:ph type="sldNum" sz="quarter" idx="15"/>
          </p:nvPr>
        </p:nvSpPr>
        <p:spPr>
          <a:xfrm>
            <a:off x="8532440" y="6467052"/>
            <a:ext cx="611560" cy="432048"/>
          </a:xfrm>
          <a:prstGeom prst="rect">
            <a:avLst/>
          </a:prstGeom>
        </p:spPr>
        <p:txBody>
          <a:bodyPr/>
          <a:lstStyle>
            <a:lvl1pPr>
              <a:defRPr sz="1200">
                <a:latin typeface="+mn-lt"/>
              </a:defRPr>
            </a:lvl1pPr>
          </a:lstStyle>
          <a:p>
            <a:pPr algn="l" rtl="0"/>
            <a:fld id="{8E77BD9A-B369-4F64-981B-92B42B8EAA38}" type="slidenum">
              <a:rPr lang="he-IL" smtClean="0"/>
              <a:pPr algn="l" rtl="0"/>
              <a:t>‹#›</a:t>
            </a:fld>
            <a:endParaRPr lang="he-IL" dirty="0"/>
          </a:p>
        </p:txBody>
      </p:sp>
      <p:sp>
        <p:nvSpPr>
          <p:cNvPr id="2" name="Title 1"/>
          <p:cNvSpPr>
            <a:spLocks noGrp="1"/>
          </p:cNvSpPr>
          <p:nvPr>
            <p:ph type="title"/>
          </p:nvPr>
        </p:nvSpPr>
        <p:spPr>
          <a:xfrm>
            <a:off x="1403648" y="274638"/>
            <a:ext cx="6624736" cy="729931"/>
          </a:xfrm>
          <a:prstGeom prst="rect">
            <a:avLst/>
          </a:prstGeom>
        </p:spPr>
        <p:txBody>
          <a:bodyPr/>
          <a:lstStyle>
            <a:lvl1pPr algn="l" rtl="0">
              <a:defRPr sz="3700">
                <a:solidFill>
                  <a:schemeClr val="bg1"/>
                </a:solidFill>
              </a:defRPr>
            </a:lvl1pPr>
          </a:lstStyle>
          <a:p>
            <a:r>
              <a:rPr lang="en-US" smtClean="0"/>
              <a:t>Click to edit Master title style</a:t>
            </a:r>
            <a:endParaRPr lang="he-IL" dirty="0"/>
          </a:p>
        </p:txBody>
      </p:sp>
    </p:spTree>
    <p:extLst>
      <p:ext uri="{BB962C8B-B14F-4D97-AF65-F5344CB8AC3E}">
        <p14:creationId xmlns:p14="http://schemas.microsoft.com/office/powerpoint/2010/main" val="21232556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hapter ">
    <p:spTree>
      <p:nvGrpSpPr>
        <p:cNvPr id="1" name=""/>
        <p:cNvGrpSpPr/>
        <p:nvPr/>
      </p:nvGrpSpPr>
      <p:grpSpPr>
        <a:xfrm>
          <a:off x="0" y="0"/>
          <a:ext cx="0" cy="0"/>
          <a:chOff x="0" y="0"/>
          <a:chExt cx="0" cy="0"/>
        </a:xfrm>
      </p:grpSpPr>
      <p:pic>
        <p:nvPicPr>
          <p:cNvPr id="7" name="Picture 2" descr="C:\Users\Michal2\01-WORKS\גרפיקה\אורי נוה\אלמנטים למצגת\Chapter Slid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588"/>
            <a:ext cx="914611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2915816" y="2564904"/>
            <a:ext cx="5544616" cy="1362075"/>
          </a:xfrm>
          <a:prstGeom prst="rect">
            <a:avLst/>
          </a:prstGeom>
        </p:spPr>
        <p:txBody>
          <a:bodyPr anchor="t">
            <a:noAutofit/>
          </a:bodyPr>
          <a:lstStyle>
            <a:lvl1pPr algn="l" rtl="0">
              <a:defRPr sz="4800" b="1" cap="none">
                <a:solidFill>
                  <a:schemeClr val="bg1"/>
                </a:solidFill>
              </a:defRPr>
            </a:lvl1pPr>
          </a:lstStyle>
          <a:p>
            <a:r>
              <a:rPr lang="en-US" dirty="0" smtClean="0"/>
              <a:t>Click to edit master title style</a:t>
            </a:r>
            <a:endParaRPr lang="he-IL" dirty="0"/>
          </a:p>
        </p:txBody>
      </p:sp>
    </p:spTree>
    <p:extLst>
      <p:ext uri="{BB962C8B-B14F-4D97-AF65-F5344CB8AC3E}">
        <p14:creationId xmlns:p14="http://schemas.microsoft.com/office/powerpoint/2010/main" val="36302689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36758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iming>
    <p:tnLst>
      <p:par>
        <p:cTn id="1" dur="indefinite" restart="never" nodeType="tmRoot"/>
      </p:par>
    </p:tnLst>
  </p:timing>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3962400"/>
            <a:ext cx="7660943" cy="2133600"/>
          </a:xfrm>
        </p:spPr>
        <p:txBody>
          <a:bodyPr>
            <a:normAutofit/>
          </a:bodyPr>
          <a:lstStyle/>
          <a:p>
            <a:pPr algn="r"/>
            <a:r>
              <a:rPr lang="he-IL" sz="3800" b="1" dirty="0" smtClean="0"/>
              <a:t>דני חן, משנה למנכ"ל </a:t>
            </a:r>
          </a:p>
          <a:p>
            <a:pPr algn="r"/>
            <a:r>
              <a:rPr lang="he-IL" sz="3800" b="1" dirty="0" smtClean="0"/>
              <a:t>יחסי החוץ של התאגיד</a:t>
            </a:r>
            <a:r>
              <a:rPr lang="en-US" sz="3000" b="1" dirty="0" smtClean="0"/>
              <a:t/>
            </a:r>
            <a:br>
              <a:rPr lang="en-US" sz="3000" b="1" dirty="0" smtClean="0"/>
            </a:br>
            <a:r>
              <a:rPr lang="he-IL" sz="3000" b="1" dirty="0" smtClean="0"/>
              <a:t>4 באוגוסט 2014</a:t>
            </a:r>
          </a:p>
          <a:p>
            <a:pPr algn="r"/>
            <a:endParaRPr lang="en-US" b="1" dirty="0"/>
          </a:p>
          <a:p>
            <a:pPr algn="r"/>
            <a:endParaRPr lang="he-IL" dirty="0"/>
          </a:p>
        </p:txBody>
      </p:sp>
      <p:sp>
        <p:nvSpPr>
          <p:cNvPr id="4" name="Text Placeholder 3"/>
          <p:cNvSpPr>
            <a:spLocks noGrp="1"/>
          </p:cNvSpPr>
          <p:nvPr>
            <p:ph type="body" sz="quarter" idx="10"/>
          </p:nvPr>
        </p:nvSpPr>
        <p:spPr/>
        <p:txBody>
          <a:bodyPr/>
          <a:lstStyle/>
          <a:p>
            <a:pPr algn="r" rtl="1"/>
            <a:r>
              <a:rPr lang="he-IL" sz="4000" b="1" dirty="0" smtClean="0"/>
              <a:t>השקעות כיל </a:t>
            </a:r>
            <a:r>
              <a:rPr lang="he-IL" sz="4000" b="1" dirty="0" err="1" smtClean="0"/>
              <a:t>למיקסום</a:t>
            </a:r>
            <a:r>
              <a:rPr lang="he-IL" sz="4000" b="1" dirty="0" smtClean="0"/>
              <a:t> השימוש במשאבי הטבע   </a:t>
            </a:r>
          </a:p>
        </p:txBody>
      </p:sp>
    </p:spTree>
    <p:extLst>
      <p:ext uri="{BB962C8B-B14F-4D97-AF65-F5344CB8AC3E}">
        <p14:creationId xmlns:p14="http://schemas.microsoft.com/office/powerpoint/2010/main" val="1155373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type="body" sz="quarter" idx="13"/>
          </p:nvPr>
        </p:nvSpPr>
        <p:spPr>
          <a:xfrm>
            <a:off x="838200" y="1219200"/>
            <a:ext cx="7391400" cy="4800600"/>
          </a:xfrm>
        </p:spPr>
        <p:txBody>
          <a:bodyPr>
            <a:noAutofit/>
          </a:bodyPr>
          <a:lstStyle/>
          <a:p>
            <a:pPr marL="342900" indent="-342900" algn="r" rtl="1">
              <a:lnSpc>
                <a:spcPct val="150000"/>
              </a:lnSpc>
              <a:spcBef>
                <a:spcPts val="0"/>
              </a:spcBef>
              <a:buFont typeface="Arial" panose="020B0604020202020204" pitchFamily="34" charset="0"/>
              <a:buChar char="•"/>
            </a:pPr>
            <a:r>
              <a:rPr lang="he-IL" b="1" dirty="0" smtClean="0"/>
              <a:t>השקעה בטכנולוגיות איכותיות וייחודיות להשבחת סלע</a:t>
            </a:r>
          </a:p>
          <a:p>
            <a:pPr marL="342900" indent="-342900" algn="r" rtl="1">
              <a:lnSpc>
                <a:spcPct val="150000"/>
              </a:lnSpc>
              <a:spcBef>
                <a:spcPts val="0"/>
              </a:spcBef>
              <a:buFont typeface="Arial" panose="020B0604020202020204" pitchFamily="34" charset="0"/>
              <a:buChar char="•"/>
            </a:pPr>
            <a:r>
              <a:rPr lang="he-IL" b="1" dirty="0" smtClean="0"/>
              <a:t>השקעה בטכנולוגיה ייחודית לניקוי חומצות לצורך שימושי החומצה בתעשיות המזון</a:t>
            </a:r>
          </a:p>
          <a:p>
            <a:pPr marL="342900" indent="-342900" algn="r" rtl="1">
              <a:lnSpc>
                <a:spcPct val="150000"/>
              </a:lnSpc>
              <a:spcBef>
                <a:spcPts val="0"/>
              </a:spcBef>
              <a:buFont typeface="Arial" panose="020B0604020202020204" pitchFamily="34" charset="0"/>
              <a:buChar char="•"/>
            </a:pPr>
            <a:r>
              <a:rPr lang="he-IL" b="1" dirty="0" smtClean="0"/>
              <a:t>השקעה בתהליכים ייחודיים ליצור דשנים לרבות דשנים מיוחדים</a:t>
            </a:r>
          </a:p>
          <a:p>
            <a:pPr marL="342900" indent="-342900" algn="r" rtl="1">
              <a:lnSpc>
                <a:spcPct val="150000"/>
              </a:lnSpc>
              <a:spcBef>
                <a:spcPts val="0"/>
              </a:spcBef>
              <a:buFont typeface="Arial" panose="020B0604020202020204" pitchFamily="34" charset="0"/>
              <a:buChar char="•"/>
            </a:pPr>
            <a:r>
              <a:rPr lang="he-IL" b="1" dirty="0" smtClean="0"/>
              <a:t>פיתוח </a:t>
            </a:r>
            <a:r>
              <a:rPr lang="he-IL" b="1" dirty="0" smtClean="0">
                <a:solidFill>
                  <a:prstClr val="black"/>
                </a:solidFill>
              </a:rPr>
              <a:t>תהליכי אופטימיזציה </a:t>
            </a:r>
            <a:r>
              <a:rPr lang="he-IL" b="1" dirty="0">
                <a:solidFill>
                  <a:prstClr val="black"/>
                </a:solidFill>
              </a:rPr>
              <a:t>וסינרגיה </a:t>
            </a:r>
            <a:r>
              <a:rPr lang="he-IL" b="1" dirty="0" smtClean="0">
                <a:solidFill>
                  <a:prstClr val="black"/>
                </a:solidFill>
              </a:rPr>
              <a:t>לתהליכי הייצור</a:t>
            </a:r>
            <a:r>
              <a:rPr lang="en-US" b="1" dirty="0" smtClean="0"/>
              <a:t/>
            </a:r>
            <a:br>
              <a:rPr lang="en-US" b="1" dirty="0" smtClean="0"/>
            </a:br>
            <a:endParaRPr lang="he-IL" b="1" dirty="0" smtClean="0"/>
          </a:p>
        </p:txBody>
      </p:sp>
      <p:sp>
        <p:nvSpPr>
          <p:cNvPr id="5" name="TextBox 4"/>
          <p:cNvSpPr txBox="1"/>
          <p:nvPr/>
        </p:nvSpPr>
        <p:spPr>
          <a:xfrm>
            <a:off x="1371600" y="76200"/>
            <a:ext cx="6858000" cy="584775"/>
          </a:xfrm>
          <a:prstGeom prst="rect">
            <a:avLst/>
          </a:prstGeom>
          <a:noFill/>
        </p:spPr>
        <p:txBody>
          <a:bodyPr wrap="square" rtlCol="1">
            <a:spAutoFit/>
          </a:bodyPr>
          <a:lstStyle/>
          <a:p>
            <a:r>
              <a:rPr lang="en-US" sz="3200" smtClean="0">
                <a:solidFill>
                  <a:prstClr val="white"/>
                </a:solidFill>
              </a:rPr>
              <a:t> </a:t>
            </a:r>
            <a:r>
              <a:rPr lang="en-US" sz="3200" dirty="0" smtClean="0">
                <a:solidFill>
                  <a:prstClr val="white"/>
                </a:solidFill>
              </a:rPr>
              <a:t>Know How</a:t>
            </a:r>
            <a:r>
              <a:rPr lang="he-IL" sz="3200" dirty="0" smtClean="0">
                <a:solidFill>
                  <a:prstClr val="white"/>
                </a:solidFill>
              </a:rPr>
              <a:t>במגזר הפוספט</a:t>
            </a:r>
            <a:endParaRPr lang="he-IL" sz="3200" dirty="0">
              <a:solidFill>
                <a:prstClr val="white"/>
              </a:solidFill>
            </a:endParaRPr>
          </a:p>
        </p:txBody>
      </p:sp>
      <p:sp>
        <p:nvSpPr>
          <p:cNvPr id="7" name="Slide Number Placeholder 6"/>
          <p:cNvSpPr>
            <a:spLocks noGrp="1"/>
          </p:cNvSpPr>
          <p:nvPr>
            <p:ph type="sldNum" sz="quarter" idx="15"/>
          </p:nvPr>
        </p:nvSpPr>
        <p:spPr/>
        <p:txBody>
          <a:bodyPr/>
          <a:lstStyle/>
          <a:p>
            <a:pPr algn="ctr"/>
            <a:fld id="{8E77BD9A-B369-4F64-981B-92B42B8EAA38}" type="slidenum">
              <a:rPr lang="he-IL" smtClean="0"/>
              <a:pPr algn="ctr"/>
              <a:t>10</a:t>
            </a:fld>
            <a:endParaRPr lang="he-IL" dirty="0"/>
          </a:p>
        </p:txBody>
      </p:sp>
    </p:spTree>
    <p:extLst>
      <p:ext uri="{BB962C8B-B14F-4D97-AF65-F5344CB8AC3E}">
        <p14:creationId xmlns:p14="http://schemas.microsoft.com/office/powerpoint/2010/main" val="3446749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856" t="13067" r="28296" b="13009"/>
          <a:stretch/>
        </p:blipFill>
        <p:spPr bwMode="auto">
          <a:xfrm>
            <a:off x="457200" y="1524000"/>
            <a:ext cx="2906578" cy="269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1"/>
          <p:cNvSpPr>
            <a:spLocks noGrp="1"/>
          </p:cNvSpPr>
          <p:nvPr>
            <p:ph type="body" sz="quarter" idx="13"/>
          </p:nvPr>
        </p:nvSpPr>
        <p:spPr>
          <a:xfrm>
            <a:off x="2667000" y="1066800"/>
            <a:ext cx="5791200" cy="5334000"/>
          </a:xfrm>
          <a:noFill/>
        </p:spPr>
        <p:txBody>
          <a:bodyPr>
            <a:noAutofit/>
          </a:bodyPr>
          <a:lstStyle/>
          <a:p>
            <a:pPr marL="342900" indent="-342900" algn="r" rtl="1">
              <a:buFont typeface="Arial" panose="020B0604020202020204" pitchFamily="34" charset="0"/>
              <a:buChar char="•"/>
            </a:pPr>
            <a:r>
              <a:rPr lang="he-IL" b="1" dirty="0" smtClean="0">
                <a:solidFill>
                  <a:schemeClr val="tx2"/>
                </a:solidFill>
              </a:rPr>
              <a:t>על מנת </a:t>
            </a:r>
            <a:r>
              <a:rPr lang="he-IL" b="1" dirty="0">
                <a:solidFill>
                  <a:schemeClr val="tx2"/>
                </a:solidFill>
              </a:rPr>
              <a:t>לממש את פוטנציאל </a:t>
            </a:r>
            <a:r>
              <a:rPr lang="he-IL" b="1" dirty="0" smtClean="0">
                <a:solidFill>
                  <a:schemeClr val="tx2"/>
                </a:solidFill>
              </a:rPr>
              <a:t>הפקת המינרל היה צורך לפתח מוצרים מבוססי גז ברום </a:t>
            </a:r>
            <a:r>
              <a:rPr lang="en-US" b="1" dirty="0" smtClean="0">
                <a:solidFill>
                  <a:schemeClr val="tx2"/>
                </a:solidFill>
              </a:rPr>
              <a:t/>
            </a:r>
            <a:br>
              <a:rPr lang="en-US" b="1" dirty="0" smtClean="0">
                <a:solidFill>
                  <a:schemeClr val="tx2"/>
                </a:solidFill>
              </a:rPr>
            </a:br>
            <a:endParaRPr lang="he-IL" b="1" dirty="0" smtClean="0">
              <a:solidFill>
                <a:schemeClr val="tx2"/>
              </a:solidFill>
            </a:endParaRPr>
          </a:p>
          <a:p>
            <a:pPr marL="342900" indent="-342900" algn="r" rtl="1">
              <a:buFont typeface="Arial" panose="020B0604020202020204" pitchFamily="34" charset="0"/>
              <a:buChar char="•"/>
            </a:pPr>
            <a:r>
              <a:rPr lang="he-IL" b="1" dirty="0">
                <a:solidFill>
                  <a:schemeClr val="tx2"/>
                </a:solidFill>
                <a:sym typeface="Wingdings" panose="05000000000000000000" pitchFamily="2" charset="2"/>
              </a:rPr>
              <a:t>תרכובות הברום משמשות כמוצא עבור </a:t>
            </a:r>
            <a:r>
              <a:rPr lang="he-IL" b="1" dirty="0" smtClean="0">
                <a:solidFill>
                  <a:schemeClr val="tx2"/>
                </a:solidFill>
                <a:sym typeface="Wingdings" panose="05000000000000000000" pitchFamily="2" charset="2"/>
              </a:rPr>
              <a:t>הברום </a:t>
            </a:r>
            <a:r>
              <a:rPr lang="he-IL" b="1" dirty="0">
                <a:solidFill>
                  <a:schemeClr val="tx2"/>
                </a:solidFill>
                <a:sym typeface="Wingdings" panose="05000000000000000000" pitchFamily="2" charset="2"/>
              </a:rPr>
              <a:t>ואינן מייצרות ערך מעבר </a:t>
            </a:r>
            <a:r>
              <a:rPr lang="he-IL" b="1" dirty="0" smtClean="0">
                <a:solidFill>
                  <a:schemeClr val="tx2"/>
                </a:solidFill>
                <a:sym typeface="Wingdings" panose="05000000000000000000" pitchFamily="2" charset="2"/>
              </a:rPr>
              <a:t>לכך</a:t>
            </a:r>
            <a:endParaRPr lang="he-IL" b="1" dirty="0">
              <a:solidFill>
                <a:schemeClr val="tx2"/>
              </a:solidFill>
              <a:sym typeface="Wingdings" panose="05000000000000000000" pitchFamily="2" charset="2"/>
            </a:endParaRPr>
          </a:p>
          <a:p>
            <a:pPr marL="342900" indent="-342900" algn="r" rtl="1">
              <a:buFont typeface="Arial" panose="020B0604020202020204" pitchFamily="34" charset="0"/>
              <a:buChar char="•"/>
            </a:pPr>
            <a:endParaRPr lang="he-IL" b="1" dirty="0" smtClean="0">
              <a:solidFill>
                <a:schemeClr val="tx2"/>
              </a:solidFill>
              <a:sym typeface="Wingdings" panose="05000000000000000000" pitchFamily="2" charset="2"/>
            </a:endParaRPr>
          </a:p>
          <a:p>
            <a:pPr marL="342900" indent="-342900" algn="r" rtl="1">
              <a:buFont typeface="Arial" panose="020B0604020202020204" pitchFamily="34" charset="0"/>
              <a:buChar char="•"/>
            </a:pPr>
            <a:r>
              <a:rPr lang="he-IL" b="1" dirty="0" smtClean="0">
                <a:solidFill>
                  <a:schemeClr val="tx2"/>
                </a:solidFill>
                <a:sym typeface="Wingdings" panose="05000000000000000000" pitchFamily="2" charset="2"/>
              </a:rPr>
              <a:t>ללא תעשיית מוצרי ההמשך </a:t>
            </a:r>
            <a:r>
              <a:rPr lang="he-IL" b="1" dirty="0">
                <a:solidFill>
                  <a:schemeClr val="tx2"/>
                </a:solidFill>
                <a:sym typeface="Wingdings" panose="05000000000000000000" pitchFamily="2" charset="2"/>
              </a:rPr>
              <a:t>של תרכובות </a:t>
            </a:r>
            <a:r>
              <a:rPr lang="he-IL" b="1" dirty="0" smtClean="0">
                <a:solidFill>
                  <a:schemeClr val="tx2"/>
                </a:solidFill>
                <a:sym typeface="Wingdings" panose="05000000000000000000" pitchFamily="2" charset="2"/>
              </a:rPr>
              <a:t>ברום, לא הייתה כיום בפועל תעשיית ברום</a:t>
            </a:r>
            <a:r>
              <a:rPr lang="en-US" b="1" dirty="0" smtClean="0">
                <a:solidFill>
                  <a:schemeClr val="tx2"/>
                </a:solidFill>
                <a:sym typeface="Wingdings" panose="05000000000000000000" pitchFamily="2" charset="2"/>
              </a:rPr>
              <a:t/>
            </a:r>
            <a:br>
              <a:rPr lang="en-US" b="1" dirty="0" smtClean="0">
                <a:solidFill>
                  <a:schemeClr val="tx2"/>
                </a:solidFill>
                <a:sym typeface="Wingdings" panose="05000000000000000000" pitchFamily="2" charset="2"/>
              </a:rPr>
            </a:br>
            <a:endParaRPr lang="he-IL" b="1" dirty="0" smtClean="0">
              <a:solidFill>
                <a:schemeClr val="tx2"/>
              </a:solidFill>
              <a:sym typeface="Wingdings" panose="05000000000000000000" pitchFamily="2" charset="2"/>
            </a:endParaRPr>
          </a:p>
          <a:p>
            <a:pPr marL="342900" indent="-342900" algn="r" rtl="1">
              <a:buFont typeface="Arial" panose="020B0604020202020204" pitchFamily="34" charset="0"/>
              <a:buChar char="•"/>
            </a:pPr>
            <a:r>
              <a:rPr lang="he-IL" b="1" dirty="0" smtClean="0">
                <a:solidFill>
                  <a:schemeClr val="tx2"/>
                </a:solidFill>
                <a:sym typeface="Wingdings" panose="05000000000000000000" pitchFamily="2" charset="2"/>
              </a:rPr>
              <a:t>יצרני הברום עצמם צורכים למע</a:t>
            </a:r>
            <a:r>
              <a:rPr lang="he-IL" b="1" dirty="0" smtClean="0">
                <a:sym typeface="Wingdings" panose="05000000000000000000" pitchFamily="2" charset="2"/>
              </a:rPr>
              <a:t>לה מ- </a:t>
            </a:r>
            <a:r>
              <a:rPr lang="he-IL" b="1" dirty="0">
                <a:sym typeface="Wingdings" panose="05000000000000000000" pitchFamily="2" charset="2"/>
              </a:rPr>
              <a:t>70% </a:t>
            </a:r>
            <a:r>
              <a:rPr lang="he-IL" b="1" dirty="0" smtClean="0">
                <a:sym typeface="Wingdings" panose="05000000000000000000" pitchFamily="2" charset="2"/>
              </a:rPr>
              <a:t>מהברום האלמנטרי ליצור תרכובות ברום</a:t>
            </a:r>
            <a:endParaRPr lang="he-IL" b="1" dirty="0" smtClean="0"/>
          </a:p>
        </p:txBody>
      </p:sp>
      <p:sp>
        <p:nvSpPr>
          <p:cNvPr id="3" name="Slide Number Placeholder 2"/>
          <p:cNvSpPr>
            <a:spLocks noGrp="1"/>
          </p:cNvSpPr>
          <p:nvPr>
            <p:ph type="sldNum" sz="quarter" idx="15"/>
          </p:nvPr>
        </p:nvSpPr>
        <p:spPr/>
        <p:txBody>
          <a:bodyPr/>
          <a:lstStyle/>
          <a:p>
            <a:pPr algn="ctr"/>
            <a:fld id="{8E77BD9A-B369-4F64-981B-92B42B8EAA38}" type="slidenum">
              <a:rPr lang="he-IL" smtClean="0"/>
              <a:pPr algn="ctr"/>
              <a:t>11</a:t>
            </a:fld>
            <a:endParaRPr lang="he-IL" dirty="0"/>
          </a:p>
        </p:txBody>
      </p:sp>
      <p:sp>
        <p:nvSpPr>
          <p:cNvPr id="5" name="Rectangle 4"/>
          <p:cNvSpPr/>
          <p:nvPr/>
        </p:nvSpPr>
        <p:spPr>
          <a:xfrm>
            <a:off x="2133600" y="152400"/>
            <a:ext cx="6172200" cy="584775"/>
          </a:xfrm>
          <a:prstGeom prst="rect">
            <a:avLst/>
          </a:prstGeom>
        </p:spPr>
        <p:txBody>
          <a:bodyPr wrap="square">
            <a:spAutoFit/>
          </a:bodyPr>
          <a:lstStyle/>
          <a:p>
            <a:r>
              <a:rPr lang="he-IL" sz="3200" dirty="0" smtClean="0">
                <a:solidFill>
                  <a:schemeClr val="bg1"/>
                </a:solidFill>
              </a:rPr>
              <a:t>ברום: שרשרת הערך</a:t>
            </a:r>
          </a:p>
        </p:txBody>
      </p:sp>
    </p:spTree>
    <p:extLst>
      <p:ext uri="{BB962C8B-B14F-4D97-AF65-F5344CB8AC3E}">
        <p14:creationId xmlns:p14="http://schemas.microsoft.com/office/powerpoint/2010/main" val="3063196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a:xfrm>
            <a:off x="8305800" y="6467052"/>
            <a:ext cx="611560" cy="432048"/>
          </a:xfrm>
        </p:spPr>
        <p:txBody>
          <a:bodyPr/>
          <a:lstStyle/>
          <a:p>
            <a:fld id="{A4181C58-126D-4966-81F2-11D5D713B8FF}" type="slidenum">
              <a:rPr lang="en-US" smtClean="0"/>
              <a:pPr/>
              <a:t>12</a:t>
            </a:fld>
            <a:endParaRPr lang="en-US"/>
          </a:p>
        </p:txBody>
      </p:sp>
      <p:sp>
        <p:nvSpPr>
          <p:cNvPr id="2" name="TextBox 1"/>
          <p:cNvSpPr txBox="1"/>
          <p:nvPr/>
        </p:nvSpPr>
        <p:spPr>
          <a:xfrm>
            <a:off x="723900" y="1472148"/>
            <a:ext cx="7886700" cy="3785652"/>
          </a:xfrm>
          <a:prstGeom prst="rect">
            <a:avLst/>
          </a:prstGeom>
          <a:noFill/>
        </p:spPr>
        <p:txBody>
          <a:bodyPr wrap="square" rtlCol="0">
            <a:spAutoFit/>
          </a:bodyPr>
          <a:lstStyle/>
          <a:p>
            <a:pPr lvl="1" indent="-457200" algn="just" rtl="1">
              <a:buFont typeface="Arial" panose="020B0604020202020204" pitchFamily="34" charset="0"/>
              <a:buChar char="•"/>
            </a:pPr>
            <a:r>
              <a:rPr lang="he-IL" sz="2400" b="1" dirty="0" smtClean="0">
                <a:solidFill>
                  <a:schemeClr val="tx2"/>
                </a:solidFill>
                <a:sym typeface="Wingdings" panose="05000000000000000000" pitchFamily="2" charset="2"/>
              </a:rPr>
              <a:t>על מנת לפתח את תרכובות הברום הושקעו מאות מיליוני דולר במחקר ופיתוח </a:t>
            </a:r>
          </a:p>
          <a:p>
            <a:pPr marL="0" lvl="1" algn="just" rtl="1"/>
            <a:endParaRPr lang="he-IL" sz="2400" b="1" dirty="0">
              <a:solidFill>
                <a:schemeClr val="tx2"/>
              </a:solidFill>
              <a:sym typeface="Wingdings" panose="05000000000000000000" pitchFamily="2" charset="2"/>
            </a:endParaRPr>
          </a:p>
          <a:p>
            <a:pPr lvl="1" indent="-457200" algn="just" rtl="1">
              <a:buFont typeface="Arial" panose="020B0604020202020204" pitchFamily="34" charset="0"/>
              <a:buChar char="•"/>
            </a:pPr>
            <a:r>
              <a:rPr lang="he-IL" sz="2400" b="1" dirty="0" smtClean="0">
                <a:solidFill>
                  <a:schemeClr val="tx2"/>
                </a:solidFill>
                <a:sym typeface="Wingdings" panose="05000000000000000000" pitchFamily="2" charset="2"/>
              </a:rPr>
              <a:t>עקב רגולציה </a:t>
            </a:r>
            <a:r>
              <a:rPr lang="he-IL" sz="2400" b="1" dirty="0">
                <a:solidFill>
                  <a:schemeClr val="tx2"/>
                </a:solidFill>
                <a:sym typeface="Wingdings" panose="05000000000000000000" pitchFamily="2" charset="2"/>
              </a:rPr>
              <a:t>משתנה</a:t>
            </a:r>
            <a:r>
              <a:rPr lang="he-IL" sz="2400" b="1" dirty="0" smtClean="0">
                <a:solidFill>
                  <a:schemeClr val="tx2"/>
                </a:solidFill>
                <a:sym typeface="Wingdings" panose="05000000000000000000" pitchFamily="2" charset="2"/>
              </a:rPr>
              <a:t> ודרישות שוק חדשות יש צורך לפתח מדי מספר שנים תרכובות חדשות </a:t>
            </a:r>
          </a:p>
          <a:p>
            <a:pPr marL="0" lvl="1" algn="just" rtl="1"/>
            <a:endParaRPr lang="he-IL" sz="2400" b="1" dirty="0" smtClean="0">
              <a:solidFill>
                <a:schemeClr val="tx2"/>
              </a:solidFill>
              <a:sym typeface="Wingdings" panose="05000000000000000000" pitchFamily="2" charset="2"/>
            </a:endParaRPr>
          </a:p>
          <a:p>
            <a:pPr lvl="1" indent="-457200" algn="just" rtl="1">
              <a:buFont typeface="Arial" panose="020B0604020202020204" pitchFamily="34" charset="0"/>
              <a:buChar char="•"/>
            </a:pPr>
            <a:r>
              <a:rPr lang="he-IL" sz="2400" b="1" dirty="0" smtClean="0">
                <a:solidFill>
                  <a:schemeClr val="tx2"/>
                </a:solidFill>
                <a:sym typeface="Wingdings" panose="05000000000000000000" pitchFamily="2" charset="2"/>
              </a:rPr>
              <a:t>אורך חיי המוצר יהיה קצר יחסית ולכן עלויות / השקעות במו"פ גבוהות מאד </a:t>
            </a:r>
          </a:p>
          <a:p>
            <a:pPr lvl="1" algn="just" rtl="1"/>
            <a:r>
              <a:rPr lang="en-US" sz="2400" b="1" dirty="0"/>
              <a:t/>
            </a:r>
            <a:br>
              <a:rPr lang="en-US" sz="2400" b="1" dirty="0"/>
            </a:br>
            <a:endParaRPr lang="he-IL" sz="2400" b="1" dirty="0" smtClean="0"/>
          </a:p>
        </p:txBody>
      </p:sp>
      <p:sp>
        <p:nvSpPr>
          <p:cNvPr id="8" name="Title 2"/>
          <p:cNvSpPr>
            <a:spLocks noGrp="1"/>
          </p:cNvSpPr>
          <p:nvPr>
            <p:ph type="title"/>
          </p:nvPr>
        </p:nvSpPr>
        <p:spPr>
          <a:xfrm>
            <a:off x="1604864" y="76200"/>
            <a:ext cx="6624736" cy="729931"/>
          </a:xfrm>
        </p:spPr>
        <p:txBody>
          <a:bodyPr/>
          <a:lstStyle/>
          <a:p>
            <a:pPr algn="r" rtl="1"/>
            <a:r>
              <a:rPr lang="he-IL" sz="3200" dirty="0">
                <a:cs typeface="+mn-cs"/>
                <a:sym typeface="Wingdings" panose="05000000000000000000" pitchFamily="2" charset="2"/>
              </a:rPr>
              <a:t>תעשיית הברום שונה באופן מהותי מתעשיות אחרות אשר מקורן בים </a:t>
            </a:r>
            <a:r>
              <a:rPr lang="he-IL" sz="3200" dirty="0" smtClean="0">
                <a:cs typeface="+mn-cs"/>
                <a:sym typeface="Wingdings" panose="05000000000000000000" pitchFamily="2" charset="2"/>
              </a:rPr>
              <a:t>המלח</a:t>
            </a:r>
            <a:endParaRPr lang="en-US" sz="3200" dirty="0">
              <a:cs typeface="+mn-cs"/>
            </a:endParaRPr>
          </a:p>
        </p:txBody>
      </p:sp>
    </p:spTree>
    <p:extLst>
      <p:ext uri="{BB962C8B-B14F-4D97-AF65-F5344CB8AC3E}">
        <p14:creationId xmlns:p14="http://schemas.microsoft.com/office/powerpoint/2010/main" val="3622890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type="body" sz="quarter" idx="13"/>
          </p:nvPr>
        </p:nvSpPr>
        <p:spPr>
          <a:xfrm>
            <a:off x="381000" y="1219200"/>
            <a:ext cx="8001000" cy="4800600"/>
          </a:xfrm>
        </p:spPr>
        <p:txBody>
          <a:bodyPr>
            <a:noAutofit/>
          </a:bodyPr>
          <a:lstStyle/>
          <a:p>
            <a:pPr algn="r" rtl="1">
              <a:lnSpc>
                <a:spcPct val="150000"/>
              </a:lnSpc>
            </a:pPr>
            <a:r>
              <a:rPr lang="he-IL" b="1" u="sng" dirty="0" err="1" smtClean="0"/>
              <a:t>ת.מ.י</a:t>
            </a:r>
            <a:endParaRPr lang="he-IL" b="1" dirty="0"/>
          </a:p>
          <a:p>
            <a:pPr marL="342900" indent="-342900" algn="r" rtl="1">
              <a:lnSpc>
                <a:spcPct val="150000"/>
              </a:lnSpc>
              <a:buFont typeface="Arial" panose="020B0604020202020204" pitchFamily="34" charset="0"/>
              <a:buChar char="•"/>
            </a:pPr>
            <a:r>
              <a:rPr lang="he-IL" b="1" dirty="0" smtClean="0"/>
              <a:t>מכון מחקר מהמובילים בעולם והגדול בארץ לכימיה תעשייתית </a:t>
            </a:r>
          </a:p>
          <a:p>
            <a:pPr marL="342900" indent="-342900" algn="r" rtl="1">
              <a:lnSpc>
                <a:spcPct val="150000"/>
              </a:lnSpc>
              <a:buFont typeface="Arial" panose="020B0604020202020204" pitchFamily="34" charset="0"/>
              <a:buChar char="•"/>
            </a:pPr>
            <a:r>
              <a:rPr lang="he-IL" b="1" dirty="0" smtClean="0"/>
              <a:t>הוקם ב-1954 </a:t>
            </a:r>
          </a:p>
          <a:p>
            <a:pPr marL="342900" indent="-342900" algn="r" rtl="1">
              <a:lnSpc>
                <a:spcPct val="150000"/>
              </a:lnSpc>
              <a:buFont typeface="Arial" panose="020B0604020202020204" pitchFamily="34" charset="0"/>
              <a:buChar char="•"/>
            </a:pPr>
            <a:r>
              <a:rPr lang="he-IL" b="1" dirty="0"/>
              <a:t>במהלך </a:t>
            </a:r>
            <a:r>
              <a:rPr lang="he-IL" b="1" dirty="0" smtClean="0"/>
              <a:t>60 שנות </a:t>
            </a:r>
            <a:r>
              <a:rPr lang="he-IL" b="1" dirty="0"/>
              <a:t>פעילות, </a:t>
            </a:r>
            <a:r>
              <a:rPr lang="he-IL" b="1" dirty="0" err="1" smtClean="0"/>
              <a:t>ת.מ.י</a:t>
            </a:r>
            <a:r>
              <a:rPr lang="he-IL" b="1" dirty="0" smtClean="0"/>
              <a:t> אחראית על פיתוח ושדרוג </a:t>
            </a:r>
            <a:r>
              <a:rPr lang="he-IL" b="1" dirty="0"/>
              <a:t>טכנולוגיות ותהליכי היצור </a:t>
            </a:r>
            <a:r>
              <a:rPr lang="he-IL" b="1" dirty="0" smtClean="0"/>
              <a:t>ברותם, בברום, בתרכובות ברום והאשלג</a:t>
            </a:r>
          </a:p>
          <a:p>
            <a:pPr marL="342900" indent="-342900" algn="r" rtl="1">
              <a:lnSpc>
                <a:spcPct val="150000"/>
              </a:lnSpc>
              <a:buFont typeface="Arial" panose="020B0604020202020204" pitchFamily="34" charset="0"/>
              <a:buChar char="•"/>
            </a:pPr>
            <a:r>
              <a:rPr lang="he-IL" b="1" dirty="0" smtClean="0"/>
              <a:t>מעסיקה 126 עובדים רובם חוקרים, מהנדסים, אקדמאים, טכנאים ולבורנטים</a:t>
            </a:r>
          </a:p>
        </p:txBody>
      </p:sp>
      <p:sp>
        <p:nvSpPr>
          <p:cNvPr id="5" name="TextBox 4"/>
          <p:cNvSpPr txBox="1"/>
          <p:nvPr/>
        </p:nvSpPr>
        <p:spPr>
          <a:xfrm>
            <a:off x="1371600" y="190381"/>
            <a:ext cx="6858000" cy="584775"/>
          </a:xfrm>
          <a:prstGeom prst="rect">
            <a:avLst/>
          </a:prstGeom>
          <a:noFill/>
        </p:spPr>
        <p:txBody>
          <a:bodyPr wrap="square" rtlCol="1">
            <a:spAutoFit/>
          </a:bodyPr>
          <a:lstStyle/>
          <a:p>
            <a:r>
              <a:rPr lang="he-IL" sz="3200" dirty="0" smtClean="0">
                <a:solidFill>
                  <a:prstClr val="white"/>
                </a:solidFill>
              </a:rPr>
              <a:t>כיל משקיעה במחקר </a:t>
            </a:r>
            <a:endParaRPr lang="he-IL" sz="3200" dirty="0">
              <a:solidFill>
                <a:prstClr val="white"/>
              </a:solidFill>
            </a:endParaRPr>
          </a:p>
        </p:txBody>
      </p:sp>
      <p:sp>
        <p:nvSpPr>
          <p:cNvPr id="2" name="Slide Number Placeholder 1"/>
          <p:cNvSpPr>
            <a:spLocks noGrp="1"/>
          </p:cNvSpPr>
          <p:nvPr>
            <p:ph type="sldNum" sz="quarter" idx="15"/>
          </p:nvPr>
        </p:nvSpPr>
        <p:spPr>
          <a:xfrm>
            <a:off x="8382000" y="6425952"/>
            <a:ext cx="611560" cy="432048"/>
          </a:xfrm>
        </p:spPr>
        <p:txBody>
          <a:bodyPr/>
          <a:lstStyle/>
          <a:p>
            <a:pPr algn="ctr"/>
            <a:fld id="{8E77BD9A-B369-4F64-981B-92B42B8EAA38}" type="slidenum">
              <a:rPr lang="he-IL" smtClean="0"/>
              <a:pPr algn="ctr"/>
              <a:t>13</a:t>
            </a:fld>
            <a:endParaRPr lang="he-IL" dirty="0"/>
          </a:p>
        </p:txBody>
      </p:sp>
    </p:spTree>
    <p:extLst>
      <p:ext uri="{BB962C8B-B14F-4D97-AF65-F5344CB8AC3E}">
        <p14:creationId xmlns:p14="http://schemas.microsoft.com/office/powerpoint/2010/main" val="3573164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של מספר שקופית 6"/>
          <p:cNvSpPr>
            <a:spLocks noGrp="1"/>
          </p:cNvSpPr>
          <p:nvPr>
            <p:ph type="sldNum" sz="quarter" idx="15"/>
          </p:nvPr>
        </p:nvSpPr>
        <p:spPr>
          <a:xfrm>
            <a:off x="8305800" y="6467052"/>
            <a:ext cx="611560" cy="432048"/>
          </a:xfrm>
        </p:spPr>
        <p:txBody>
          <a:bodyPr/>
          <a:lstStyle/>
          <a:p>
            <a:fld id="{190C3A99-311F-4772-93CE-81832D61DDA9}" type="slidenum">
              <a:rPr lang="he-IL" smtClean="0">
                <a:solidFill>
                  <a:prstClr val="black">
                    <a:tint val="75000"/>
                  </a:prstClr>
                </a:solidFill>
              </a:rPr>
              <a:pPr/>
              <a:t>14</a:t>
            </a:fld>
            <a:endParaRPr lang="he-IL">
              <a:solidFill>
                <a:prstClr val="black">
                  <a:tint val="75000"/>
                </a:prstClr>
              </a:solidFill>
            </a:endParaRPr>
          </a:p>
        </p:txBody>
      </p:sp>
      <p:sp>
        <p:nvSpPr>
          <p:cNvPr id="2" name="Title 1"/>
          <p:cNvSpPr>
            <a:spLocks noGrp="1"/>
          </p:cNvSpPr>
          <p:nvPr>
            <p:ph type="title"/>
          </p:nvPr>
        </p:nvSpPr>
        <p:spPr/>
        <p:txBody>
          <a:bodyPr>
            <a:noAutofit/>
          </a:bodyPr>
          <a:lstStyle/>
          <a:p>
            <a:r>
              <a:rPr lang="he-IL" sz="2400" b="1" dirty="0" smtClean="0">
                <a:solidFill>
                  <a:schemeClr val="tx2"/>
                </a:solidFill>
                <a:effectLst>
                  <a:outerShdw blurRad="38100" dist="38100" dir="2700000" algn="tl">
                    <a:srgbClr val="000000">
                      <a:alpha val="43137"/>
                    </a:srgbClr>
                  </a:outerShdw>
                </a:effectLst>
                <a:latin typeface="+mn-lt"/>
                <a:ea typeface="+mn-ea"/>
                <a:cs typeface="+mn-cs"/>
              </a:rPr>
              <a:t/>
            </a:r>
            <a:br>
              <a:rPr lang="he-IL" sz="2400" b="1" dirty="0" smtClean="0">
                <a:solidFill>
                  <a:schemeClr val="tx2"/>
                </a:solidFill>
                <a:effectLst>
                  <a:outerShdw blurRad="38100" dist="38100" dir="2700000" algn="tl">
                    <a:srgbClr val="000000">
                      <a:alpha val="43137"/>
                    </a:srgbClr>
                  </a:outerShdw>
                </a:effectLst>
                <a:latin typeface="+mn-lt"/>
                <a:ea typeface="+mn-ea"/>
                <a:cs typeface="+mn-cs"/>
              </a:rPr>
            </a:br>
            <a:r>
              <a:rPr lang="he-IL" sz="2400" b="1" dirty="0" smtClean="0">
                <a:solidFill>
                  <a:schemeClr val="tx2"/>
                </a:solidFill>
                <a:effectLst>
                  <a:outerShdw blurRad="38100" dist="38100" dir="2700000" algn="tl">
                    <a:srgbClr val="000000">
                      <a:alpha val="43137"/>
                    </a:srgbClr>
                  </a:outerShdw>
                </a:effectLst>
                <a:latin typeface="+mn-lt"/>
                <a:ea typeface="+mn-ea"/>
                <a:cs typeface="+mn-cs"/>
              </a:rPr>
              <a:t/>
            </a:r>
            <a:br>
              <a:rPr lang="he-IL" sz="2400" b="1" dirty="0" smtClean="0">
                <a:solidFill>
                  <a:schemeClr val="tx2"/>
                </a:solidFill>
                <a:effectLst>
                  <a:outerShdw blurRad="38100" dist="38100" dir="2700000" algn="tl">
                    <a:srgbClr val="000000">
                      <a:alpha val="43137"/>
                    </a:srgbClr>
                  </a:outerShdw>
                </a:effectLst>
                <a:latin typeface="+mn-lt"/>
                <a:ea typeface="+mn-ea"/>
                <a:cs typeface="+mn-cs"/>
              </a:rPr>
            </a:br>
            <a:endParaRPr lang="he-IL"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endParaRPr>
          </a:p>
        </p:txBody>
      </p:sp>
      <p:sp>
        <p:nvSpPr>
          <p:cNvPr id="16" name="TextBox 15"/>
          <p:cNvSpPr txBox="1"/>
          <p:nvPr/>
        </p:nvSpPr>
        <p:spPr>
          <a:xfrm>
            <a:off x="304800" y="76200"/>
            <a:ext cx="8126288" cy="954107"/>
          </a:xfrm>
          <a:prstGeom prst="rect">
            <a:avLst/>
          </a:prstGeom>
          <a:noFill/>
        </p:spPr>
        <p:txBody>
          <a:bodyPr wrap="square" rtlCol="1">
            <a:spAutoFit/>
          </a:bodyPr>
          <a:lstStyle/>
          <a:p>
            <a:r>
              <a:rPr lang="he-IL" sz="2800" dirty="0" smtClean="0">
                <a:solidFill>
                  <a:prstClr val="white"/>
                </a:solidFill>
              </a:rPr>
              <a:t>השלכות המלצות הוועדה על כדאיות פרויקטים </a:t>
            </a:r>
          </a:p>
          <a:p>
            <a:endParaRPr lang="en-US" sz="2800" dirty="0">
              <a:solidFill>
                <a:prstClr val="white"/>
              </a:solidFill>
            </a:endParaRPr>
          </a:p>
        </p:txBody>
      </p:sp>
      <p:sp>
        <p:nvSpPr>
          <p:cNvPr id="6" name="מציין מיקום תוכן 2"/>
          <p:cNvSpPr txBox="1">
            <a:spLocks/>
          </p:cNvSpPr>
          <p:nvPr/>
        </p:nvSpPr>
        <p:spPr>
          <a:xfrm>
            <a:off x="381000" y="1143000"/>
            <a:ext cx="8305800" cy="4680520"/>
          </a:xfrm>
          <a:prstGeom prst="rect">
            <a:avLst/>
          </a:prstGeom>
        </p:spPr>
        <p:txBody>
          <a:bodyPr vert="horz" lIns="91440" tIns="45720" rIns="91440" bIns="45720" rtlCol="1">
            <a:normAutofit/>
          </a:bodyPr>
          <a:lstStyle/>
          <a:p>
            <a:endParaRPr lang="he-IL" b="1" u="sng" dirty="0">
              <a:solidFill>
                <a:prstClr val="black"/>
              </a:solidFill>
            </a:endParaRPr>
          </a:p>
          <a:p>
            <a:pPr marL="342900" indent="-342900">
              <a:buFont typeface="Arial" pitchFamily="34" charset="0"/>
              <a:buChar char="•"/>
            </a:pPr>
            <a:r>
              <a:rPr lang="he-IL" sz="2400" b="1" dirty="0" smtClean="0">
                <a:solidFill>
                  <a:prstClr val="black"/>
                </a:solidFill>
              </a:rPr>
              <a:t>כיל קידמה עד כה שני פרויקטים אסטרטגיים להגדלה משמעותית של ייצור האשלג </a:t>
            </a:r>
            <a:r>
              <a:rPr lang="he-IL" sz="2400" b="1" dirty="0" err="1" smtClean="0">
                <a:solidFill>
                  <a:prstClr val="black"/>
                </a:solidFill>
              </a:rPr>
              <a:t>בכ</a:t>
            </a:r>
            <a:r>
              <a:rPr lang="he-IL" sz="2400" b="1" dirty="0" smtClean="0">
                <a:solidFill>
                  <a:prstClr val="black"/>
                </a:solidFill>
              </a:rPr>
              <a:t>- 600 אלף טון בשנה:</a:t>
            </a:r>
          </a:p>
          <a:p>
            <a:endParaRPr lang="he-IL" sz="2400" b="1" dirty="0" smtClean="0">
              <a:solidFill>
                <a:prstClr val="black"/>
              </a:solidFill>
            </a:endParaRPr>
          </a:p>
          <a:p>
            <a:r>
              <a:rPr lang="he-IL" sz="2400" b="1" dirty="0" smtClean="0">
                <a:solidFill>
                  <a:prstClr val="black"/>
                </a:solidFill>
              </a:rPr>
              <a:t>    1. פרויקט מחזור זרמי פירוק מפעליים (</a:t>
            </a:r>
            <a:r>
              <a:rPr lang="en-US" sz="2400" b="1" dirty="0" smtClean="0">
                <a:solidFill>
                  <a:prstClr val="black"/>
                </a:solidFill>
              </a:rPr>
              <a:t>F</a:t>
            </a:r>
            <a:r>
              <a:rPr lang="he-IL" sz="2400" b="1" dirty="0" smtClean="0">
                <a:solidFill>
                  <a:prstClr val="black"/>
                </a:solidFill>
              </a:rPr>
              <a:t>ים)</a:t>
            </a:r>
          </a:p>
          <a:p>
            <a:r>
              <a:rPr lang="he-IL" sz="2400" b="1" dirty="0">
                <a:solidFill>
                  <a:prstClr val="black"/>
                </a:solidFill>
              </a:rPr>
              <a:t> </a:t>
            </a:r>
            <a:r>
              <a:rPr lang="he-IL" sz="2400" b="1" dirty="0" smtClean="0">
                <a:solidFill>
                  <a:prstClr val="black"/>
                </a:solidFill>
              </a:rPr>
              <a:t>   2. הפקת אשלג ממקורות יבשתיים    </a:t>
            </a:r>
          </a:p>
          <a:p>
            <a:endParaRPr lang="he-IL" sz="2400" b="1" dirty="0" smtClean="0">
              <a:solidFill>
                <a:prstClr val="black"/>
              </a:solidFill>
            </a:endParaRPr>
          </a:p>
          <a:p>
            <a:pPr marL="342900" indent="-342900">
              <a:buFont typeface="Arial" panose="020B0604020202020204" pitchFamily="34" charset="0"/>
              <a:buChar char="•"/>
            </a:pPr>
            <a:r>
              <a:rPr lang="he-IL" sz="2400" b="1" dirty="0" smtClean="0">
                <a:solidFill>
                  <a:prstClr val="black"/>
                </a:solidFill>
              </a:rPr>
              <a:t>בשני הפרויקטים אנו אמורים:</a:t>
            </a:r>
          </a:p>
          <a:p>
            <a:pPr marL="342900" indent="-342900">
              <a:buFontTx/>
              <a:buChar char="-"/>
            </a:pPr>
            <a:r>
              <a:rPr lang="he-IL" sz="2400" b="1" dirty="0" smtClean="0">
                <a:solidFill>
                  <a:prstClr val="black"/>
                </a:solidFill>
              </a:rPr>
              <a:t>להשקיע למעלה מ- 2 מיליארד שקל</a:t>
            </a:r>
            <a:endParaRPr lang="en-US" sz="2400" b="1" dirty="0" smtClean="0">
              <a:solidFill>
                <a:prstClr val="black"/>
              </a:solidFill>
            </a:endParaRPr>
          </a:p>
          <a:p>
            <a:pPr marL="342900" indent="-342900">
              <a:buFontTx/>
              <a:buChar char="-"/>
            </a:pPr>
            <a:r>
              <a:rPr lang="he-IL" sz="2400" b="1" dirty="0" smtClean="0">
                <a:solidFill>
                  <a:prstClr val="black"/>
                </a:solidFill>
              </a:rPr>
              <a:t>הגדלת התעסוקה </a:t>
            </a:r>
            <a:r>
              <a:rPr lang="he-IL" sz="2400" b="1" dirty="0" err="1" smtClean="0">
                <a:solidFill>
                  <a:prstClr val="black"/>
                </a:solidFill>
              </a:rPr>
              <a:t>בכ</a:t>
            </a:r>
            <a:r>
              <a:rPr lang="he-IL" sz="2400" b="1" dirty="0" smtClean="0">
                <a:solidFill>
                  <a:prstClr val="black"/>
                </a:solidFill>
              </a:rPr>
              <a:t>- 1,500 מועסקים ישירים ועקיפים בנגב </a:t>
            </a:r>
            <a:r>
              <a:rPr lang="he-IL" sz="2400" b="1" dirty="0">
                <a:solidFill>
                  <a:prstClr val="black"/>
                </a:solidFill>
              </a:rPr>
              <a:t>ו</a:t>
            </a:r>
            <a:r>
              <a:rPr lang="he-IL" sz="2400" b="1" dirty="0" smtClean="0">
                <a:solidFill>
                  <a:prstClr val="black"/>
                </a:solidFill>
              </a:rPr>
              <a:t>במשק כולו</a:t>
            </a:r>
            <a:endParaRPr lang="he-IL" sz="2400" b="1" dirty="0">
              <a:solidFill>
                <a:prstClr val="black"/>
              </a:solidFill>
            </a:endParaRPr>
          </a:p>
          <a:p>
            <a:pPr marL="342900" indent="-342900">
              <a:buFontTx/>
              <a:buChar char="-"/>
            </a:pPr>
            <a:r>
              <a:rPr lang="he-IL" sz="2400" b="1" dirty="0" smtClean="0">
                <a:solidFill>
                  <a:prstClr val="black"/>
                </a:solidFill>
              </a:rPr>
              <a:t>תרומה של למעלה ממיליארד ₪  לתמ"ג לשנה</a:t>
            </a:r>
          </a:p>
          <a:p>
            <a:pPr marL="342900" indent="-342900">
              <a:buFont typeface="Arial" pitchFamily="34" charset="0"/>
              <a:buChar char="•"/>
            </a:pPr>
            <a:endParaRPr lang="he-IL" sz="2400" b="1" dirty="0">
              <a:solidFill>
                <a:prstClr val="black"/>
              </a:solidFill>
            </a:endParaRPr>
          </a:p>
          <a:p>
            <a:endParaRPr lang="he-IL" b="1" u="sng" dirty="0" smtClean="0">
              <a:solidFill>
                <a:prstClr val="black"/>
              </a:solidFill>
            </a:endParaRPr>
          </a:p>
        </p:txBody>
      </p:sp>
      <p:sp>
        <p:nvSpPr>
          <p:cNvPr id="8" name="TextBox 7"/>
          <p:cNvSpPr txBox="1"/>
          <p:nvPr/>
        </p:nvSpPr>
        <p:spPr>
          <a:xfrm>
            <a:off x="1219200" y="2284274"/>
            <a:ext cx="7010400" cy="1754326"/>
          </a:xfrm>
          <a:prstGeom prst="rect">
            <a:avLst/>
          </a:prstGeom>
          <a:solidFill>
            <a:schemeClr val="bg1"/>
          </a:solidFill>
        </p:spPr>
        <p:txBody>
          <a:bodyPr wrap="square" rtlCol="1">
            <a:spAutoFit/>
          </a:bodyPr>
          <a:lstStyle/>
          <a:p>
            <a:pPr algn="ctr"/>
            <a:r>
              <a:rPr lang="he-IL" sz="3600" b="1" dirty="0" smtClean="0"/>
              <a:t>מודל המס ותשואת החסר עליהם ממליצה הוועדה הופכים את ההשקעה בפרויקטים אלה ללא כדאית</a:t>
            </a:r>
            <a:endParaRPr lang="he-IL" sz="3600" b="1" dirty="0"/>
          </a:p>
        </p:txBody>
      </p:sp>
    </p:spTree>
    <p:extLst>
      <p:ext uri="{BB962C8B-B14F-4D97-AF65-F5344CB8AC3E}">
        <p14:creationId xmlns:p14="http://schemas.microsoft.com/office/powerpoint/2010/main" val="2238731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sz="3200" dirty="0" smtClean="0">
                <a:cs typeface="+mn-cs"/>
              </a:rPr>
              <a:t>תודה</a:t>
            </a:r>
            <a:endParaRPr lang="he-IL" sz="3200" dirty="0">
              <a:cs typeface="+mn-cs"/>
            </a:endParaRPr>
          </a:p>
        </p:txBody>
      </p:sp>
    </p:spTree>
    <p:extLst>
      <p:ext uri="{BB962C8B-B14F-4D97-AF65-F5344CB8AC3E}">
        <p14:creationId xmlns:p14="http://schemas.microsoft.com/office/powerpoint/2010/main" val="720007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295400"/>
            <a:ext cx="6759097" cy="480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מציין מיקום של מספר שקופית 6"/>
          <p:cNvSpPr>
            <a:spLocks noGrp="1"/>
          </p:cNvSpPr>
          <p:nvPr>
            <p:ph type="sldNum" sz="quarter" idx="15"/>
          </p:nvPr>
        </p:nvSpPr>
        <p:spPr>
          <a:xfrm>
            <a:off x="8382000" y="6452228"/>
            <a:ext cx="611560" cy="432048"/>
          </a:xfrm>
        </p:spPr>
        <p:txBody>
          <a:bodyPr/>
          <a:lstStyle/>
          <a:p>
            <a:fld id="{190C3A99-311F-4772-93CE-81832D61DDA9}" type="slidenum">
              <a:rPr lang="he-IL" smtClean="0">
                <a:solidFill>
                  <a:prstClr val="black">
                    <a:tint val="75000"/>
                  </a:prstClr>
                </a:solidFill>
              </a:rPr>
              <a:pPr/>
              <a:t>2</a:t>
            </a:fld>
            <a:endParaRPr lang="he-IL">
              <a:solidFill>
                <a:prstClr val="black">
                  <a:tint val="75000"/>
                </a:prstClr>
              </a:solidFill>
            </a:endParaRPr>
          </a:p>
        </p:txBody>
      </p:sp>
      <p:sp>
        <p:nvSpPr>
          <p:cNvPr id="8" name="Rectangle 7"/>
          <p:cNvSpPr/>
          <p:nvPr/>
        </p:nvSpPr>
        <p:spPr>
          <a:xfrm>
            <a:off x="-152400" y="3084921"/>
            <a:ext cx="2438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dirty="0" smtClean="0">
                <a:solidFill>
                  <a:schemeClr val="tx1"/>
                </a:solidFill>
              </a:rPr>
              <a:t>(תפוקה שנתית, טון)</a:t>
            </a:r>
            <a:endParaRPr lang="he-IL" sz="1600" dirty="0">
              <a:solidFill>
                <a:schemeClr val="tx1"/>
              </a:solidFill>
            </a:endParaRPr>
          </a:p>
        </p:txBody>
      </p:sp>
      <p:sp>
        <p:nvSpPr>
          <p:cNvPr id="9" name="Rectangle 8"/>
          <p:cNvSpPr/>
          <p:nvPr/>
        </p:nvSpPr>
        <p:spPr>
          <a:xfrm>
            <a:off x="1981200" y="3084921"/>
            <a:ext cx="152400" cy="120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9"/>
          <p:cNvSpPr txBox="1"/>
          <p:nvPr/>
        </p:nvSpPr>
        <p:spPr>
          <a:xfrm>
            <a:off x="914400" y="3203502"/>
            <a:ext cx="990600" cy="307777"/>
          </a:xfrm>
          <a:prstGeom prst="rect">
            <a:avLst/>
          </a:prstGeom>
          <a:noFill/>
        </p:spPr>
        <p:txBody>
          <a:bodyPr wrap="square" rtlCol="1">
            <a:spAutoFit/>
          </a:bodyPr>
          <a:lstStyle/>
          <a:p>
            <a:r>
              <a:rPr lang="he-IL" sz="1400" dirty="0" smtClean="0"/>
              <a:t>1992</a:t>
            </a:r>
            <a:endParaRPr lang="he-IL" sz="1400" dirty="0"/>
          </a:p>
        </p:txBody>
      </p:sp>
      <p:sp>
        <p:nvSpPr>
          <p:cNvPr id="11" name="TextBox 10"/>
          <p:cNvSpPr txBox="1"/>
          <p:nvPr/>
        </p:nvSpPr>
        <p:spPr>
          <a:xfrm>
            <a:off x="940546" y="2992167"/>
            <a:ext cx="990600" cy="307777"/>
          </a:xfrm>
          <a:prstGeom prst="rect">
            <a:avLst/>
          </a:prstGeom>
          <a:noFill/>
        </p:spPr>
        <p:txBody>
          <a:bodyPr wrap="square" rtlCol="1">
            <a:spAutoFit/>
          </a:bodyPr>
          <a:lstStyle/>
          <a:p>
            <a:r>
              <a:rPr lang="he-IL" sz="1400" dirty="0" smtClean="0"/>
              <a:t>היום</a:t>
            </a:r>
            <a:endParaRPr lang="he-IL" sz="1400" dirty="0"/>
          </a:p>
        </p:txBody>
      </p:sp>
      <p:sp>
        <p:nvSpPr>
          <p:cNvPr id="12" name="Rectangle 11"/>
          <p:cNvSpPr/>
          <p:nvPr/>
        </p:nvSpPr>
        <p:spPr>
          <a:xfrm>
            <a:off x="1981200" y="3269166"/>
            <a:ext cx="152400" cy="1205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itle 3"/>
          <p:cNvSpPr txBox="1">
            <a:spLocks/>
          </p:cNvSpPr>
          <p:nvPr/>
        </p:nvSpPr>
        <p:spPr>
          <a:xfrm>
            <a:off x="1524000" y="184469"/>
            <a:ext cx="6777136" cy="729931"/>
          </a:xfrm>
          <a:prstGeom prst="rect">
            <a:avLst/>
          </a:prstGeom>
        </p:spPr>
        <p:txBody>
          <a:bodyPr/>
          <a:lstStyle>
            <a:lvl1pPr algn="l" defTabSz="914400" rtl="0" eaLnBrk="1" latinLnBrk="0" hangingPunct="1">
              <a:spcBef>
                <a:spcPct val="0"/>
              </a:spcBef>
              <a:buNone/>
              <a:defRPr sz="3700" kern="1200">
                <a:solidFill>
                  <a:schemeClr val="bg1"/>
                </a:solidFill>
                <a:latin typeface="+mj-lt"/>
                <a:ea typeface="+mj-ea"/>
                <a:cs typeface="+mj-cs"/>
              </a:defRPr>
            </a:lvl1pPr>
          </a:lstStyle>
          <a:p>
            <a:pPr algn="r" rtl="1"/>
            <a:r>
              <a:rPr lang="he-IL" sz="3200" dirty="0" smtClean="0">
                <a:cs typeface="+mn-cs"/>
              </a:rPr>
              <a:t>השינוי בייצור של כיל לשנים 1992 – 2013 </a:t>
            </a:r>
            <a:endParaRPr lang="he-IL" sz="3200" dirty="0">
              <a:cs typeface="+mn-cs"/>
            </a:endParaRPr>
          </a:p>
        </p:txBody>
      </p:sp>
    </p:spTree>
    <p:extLst>
      <p:ext uri="{BB962C8B-B14F-4D97-AF65-F5344CB8AC3E}">
        <p14:creationId xmlns:p14="http://schemas.microsoft.com/office/powerpoint/2010/main" val="8131839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של מספר שקופית 6"/>
          <p:cNvSpPr>
            <a:spLocks noGrp="1"/>
          </p:cNvSpPr>
          <p:nvPr>
            <p:ph type="sldNum" sz="quarter" idx="15"/>
          </p:nvPr>
        </p:nvSpPr>
        <p:spPr/>
        <p:txBody>
          <a:bodyPr/>
          <a:lstStyle/>
          <a:p>
            <a:pPr algn="ctr"/>
            <a:fld id="{190C3A99-311F-4772-93CE-81832D61DDA9}" type="slidenum">
              <a:rPr lang="he-IL" smtClean="0">
                <a:solidFill>
                  <a:prstClr val="black">
                    <a:tint val="75000"/>
                  </a:prstClr>
                </a:solidFill>
              </a:rPr>
              <a:pPr algn="ctr"/>
              <a:t>3</a:t>
            </a:fld>
            <a:endParaRPr lang="he-IL">
              <a:solidFill>
                <a:prstClr val="black">
                  <a:tint val="75000"/>
                </a:prstClr>
              </a:solidFill>
            </a:endParaRPr>
          </a:p>
        </p:txBody>
      </p:sp>
      <p:sp>
        <p:nvSpPr>
          <p:cNvPr id="2" name="Title 1"/>
          <p:cNvSpPr>
            <a:spLocks noGrp="1"/>
          </p:cNvSpPr>
          <p:nvPr>
            <p:ph type="title"/>
          </p:nvPr>
        </p:nvSpPr>
        <p:spPr/>
        <p:txBody>
          <a:bodyPr>
            <a:noAutofit/>
          </a:bodyPr>
          <a:lstStyle/>
          <a:p>
            <a:r>
              <a:rPr lang="he-IL" sz="3200" b="1" dirty="0" smtClean="0">
                <a:solidFill>
                  <a:schemeClr val="tx2"/>
                </a:solidFill>
                <a:effectLst>
                  <a:outerShdw blurRad="38100" dist="38100" dir="2700000" algn="tl">
                    <a:srgbClr val="000000">
                      <a:alpha val="43137"/>
                    </a:srgbClr>
                  </a:outerShdw>
                </a:effectLst>
                <a:latin typeface="+mn-lt"/>
                <a:ea typeface="+mn-ea"/>
                <a:cs typeface="+mn-cs"/>
              </a:rPr>
              <a:t/>
            </a:r>
            <a:br>
              <a:rPr lang="he-IL" sz="3200" b="1" dirty="0" smtClean="0">
                <a:solidFill>
                  <a:schemeClr val="tx2"/>
                </a:solidFill>
                <a:effectLst>
                  <a:outerShdw blurRad="38100" dist="38100" dir="2700000" algn="tl">
                    <a:srgbClr val="000000">
                      <a:alpha val="43137"/>
                    </a:srgbClr>
                  </a:outerShdw>
                </a:effectLst>
                <a:latin typeface="+mn-lt"/>
                <a:ea typeface="+mn-ea"/>
                <a:cs typeface="+mn-cs"/>
              </a:rPr>
            </a:br>
            <a:r>
              <a:rPr lang="he-IL" sz="3200" b="1" dirty="0" smtClean="0">
                <a:solidFill>
                  <a:schemeClr val="tx2"/>
                </a:solidFill>
                <a:effectLst>
                  <a:outerShdw blurRad="38100" dist="38100" dir="2700000" algn="tl">
                    <a:srgbClr val="000000">
                      <a:alpha val="43137"/>
                    </a:srgbClr>
                  </a:outerShdw>
                </a:effectLst>
                <a:latin typeface="+mn-lt"/>
                <a:ea typeface="+mn-ea"/>
                <a:cs typeface="+mn-cs"/>
              </a:rPr>
              <a:t/>
            </a:r>
            <a:br>
              <a:rPr lang="he-IL" sz="3200" b="1" dirty="0" smtClean="0">
                <a:solidFill>
                  <a:schemeClr val="tx2"/>
                </a:solidFill>
                <a:effectLst>
                  <a:outerShdw blurRad="38100" dist="38100" dir="2700000" algn="tl">
                    <a:srgbClr val="000000">
                      <a:alpha val="43137"/>
                    </a:srgbClr>
                  </a:outerShdw>
                </a:effectLst>
                <a:latin typeface="+mn-lt"/>
                <a:ea typeface="+mn-ea"/>
                <a:cs typeface="+mn-cs"/>
              </a:rPr>
            </a:br>
            <a:endParaRPr lang="he-IL"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endParaRPr>
          </a:p>
        </p:txBody>
      </p:sp>
      <p:sp>
        <p:nvSpPr>
          <p:cNvPr id="16" name="TextBox 15"/>
          <p:cNvSpPr txBox="1"/>
          <p:nvPr/>
        </p:nvSpPr>
        <p:spPr>
          <a:xfrm>
            <a:off x="1143000" y="152400"/>
            <a:ext cx="7162800" cy="584775"/>
          </a:xfrm>
          <a:prstGeom prst="rect">
            <a:avLst/>
          </a:prstGeom>
          <a:noFill/>
        </p:spPr>
        <p:txBody>
          <a:bodyPr wrap="square" rtlCol="1">
            <a:spAutoFit/>
          </a:bodyPr>
          <a:lstStyle/>
          <a:p>
            <a:r>
              <a:rPr lang="he-IL" sz="3200" dirty="0" smtClean="0">
                <a:solidFill>
                  <a:prstClr val="white"/>
                </a:solidFill>
              </a:rPr>
              <a:t>ייצור אשלג: משנת 1992 ועד לשנת 2013</a:t>
            </a:r>
          </a:p>
        </p:txBody>
      </p:sp>
      <p:sp>
        <p:nvSpPr>
          <p:cNvPr id="6" name="מציין מיקום תוכן 2"/>
          <p:cNvSpPr txBox="1">
            <a:spLocks/>
          </p:cNvSpPr>
          <p:nvPr/>
        </p:nvSpPr>
        <p:spPr>
          <a:xfrm>
            <a:off x="990601" y="1412776"/>
            <a:ext cx="7239000" cy="4680520"/>
          </a:xfrm>
          <a:prstGeom prst="rect">
            <a:avLst/>
          </a:prstGeom>
        </p:spPr>
        <p:txBody>
          <a:bodyPr vert="horz" lIns="91440" tIns="45720" rIns="91440" bIns="45720" rtlCol="1" anchor="ctr">
            <a:normAutofit/>
          </a:bodyPr>
          <a:lstStyle/>
          <a:p>
            <a:pPr marL="285750" indent="-285750">
              <a:buFont typeface="Arial" pitchFamily="34" charset="0"/>
              <a:buChar char="•"/>
            </a:pPr>
            <a:r>
              <a:rPr lang="he-IL" sz="2400" b="1" dirty="0" smtClean="0">
                <a:solidFill>
                  <a:prstClr val="black"/>
                </a:solidFill>
              </a:rPr>
              <a:t>שטח בריכות האידוי כיום זהה לשטח בשנת 1992  </a:t>
            </a:r>
            <a:r>
              <a:rPr lang="en-US" sz="2400" b="1" dirty="0" smtClean="0">
                <a:solidFill>
                  <a:prstClr val="black"/>
                </a:solidFill>
              </a:rPr>
              <a:t/>
            </a:r>
            <a:br>
              <a:rPr lang="en-US" sz="2400" b="1" dirty="0" smtClean="0">
                <a:solidFill>
                  <a:prstClr val="black"/>
                </a:solidFill>
              </a:rPr>
            </a:br>
            <a:endParaRPr lang="he-IL" sz="2400" b="1" dirty="0" smtClean="0">
              <a:solidFill>
                <a:prstClr val="black"/>
              </a:solidFill>
            </a:endParaRPr>
          </a:p>
          <a:p>
            <a:pPr marL="285750" indent="-285750">
              <a:buFont typeface="Arial" pitchFamily="34" charset="0"/>
              <a:buChar char="•"/>
            </a:pPr>
            <a:r>
              <a:rPr lang="he-IL" sz="2400" b="1" dirty="0" smtClean="0">
                <a:solidFill>
                  <a:prstClr val="black"/>
                </a:solidFill>
              </a:rPr>
              <a:t>הייצור בשנת 1992 עמד </a:t>
            </a:r>
            <a:r>
              <a:rPr lang="he-IL" sz="2400" b="1" dirty="0">
                <a:solidFill>
                  <a:prstClr val="black"/>
                </a:solidFill>
              </a:rPr>
              <a:t>על </a:t>
            </a:r>
            <a:r>
              <a:rPr lang="he-IL" sz="2400" b="1" dirty="0" smtClean="0">
                <a:solidFill>
                  <a:prstClr val="black"/>
                </a:solidFill>
              </a:rPr>
              <a:t>2.2 </a:t>
            </a:r>
            <a:r>
              <a:rPr lang="he-IL" sz="2400" b="1" dirty="0">
                <a:solidFill>
                  <a:prstClr val="black"/>
                </a:solidFill>
              </a:rPr>
              <a:t>מיליון טון </a:t>
            </a:r>
            <a:r>
              <a:rPr lang="he-IL" sz="2400" b="1" dirty="0" smtClean="0">
                <a:solidFill>
                  <a:prstClr val="black"/>
                </a:solidFill>
              </a:rPr>
              <a:t>אשלג לשנה </a:t>
            </a:r>
            <a:r>
              <a:rPr lang="en-US" sz="2400" b="1" dirty="0" smtClean="0">
                <a:solidFill>
                  <a:prstClr val="black"/>
                </a:solidFill>
              </a:rPr>
              <a:t/>
            </a:r>
            <a:br>
              <a:rPr lang="en-US" sz="2400" b="1" dirty="0" smtClean="0">
                <a:solidFill>
                  <a:prstClr val="black"/>
                </a:solidFill>
              </a:rPr>
            </a:br>
            <a:endParaRPr lang="he-IL" sz="2400" b="1" dirty="0" smtClean="0">
              <a:solidFill>
                <a:prstClr val="black"/>
              </a:solidFill>
            </a:endParaRPr>
          </a:p>
          <a:p>
            <a:pPr marL="285750" indent="-285750">
              <a:buFont typeface="Arial" pitchFamily="34" charset="0"/>
              <a:buChar char="•"/>
            </a:pPr>
            <a:r>
              <a:rPr lang="he-IL" sz="2400" b="1" dirty="0" smtClean="0">
                <a:solidFill>
                  <a:prstClr val="black"/>
                </a:solidFill>
              </a:rPr>
              <a:t>הייצור בשנת 2013 עמד </a:t>
            </a:r>
            <a:r>
              <a:rPr lang="he-IL" sz="2400" b="1" dirty="0">
                <a:solidFill>
                  <a:prstClr val="black"/>
                </a:solidFill>
              </a:rPr>
              <a:t>על </a:t>
            </a:r>
            <a:r>
              <a:rPr lang="he-IL" sz="2400" b="1" dirty="0" smtClean="0">
                <a:solidFill>
                  <a:prstClr val="black"/>
                </a:solidFill>
              </a:rPr>
              <a:t>3.6 </a:t>
            </a:r>
            <a:r>
              <a:rPr lang="he-IL" sz="2400" b="1" dirty="0">
                <a:solidFill>
                  <a:prstClr val="black"/>
                </a:solidFill>
              </a:rPr>
              <a:t>מיליון טון </a:t>
            </a:r>
            <a:r>
              <a:rPr lang="he-IL" sz="2400" b="1" dirty="0" smtClean="0">
                <a:solidFill>
                  <a:prstClr val="black"/>
                </a:solidFill>
              </a:rPr>
              <a:t>אשלג לשנה </a:t>
            </a:r>
            <a:r>
              <a:rPr lang="en-US" sz="2400" b="1" dirty="0" smtClean="0">
                <a:solidFill>
                  <a:prstClr val="black"/>
                </a:solidFill>
              </a:rPr>
              <a:t/>
            </a:r>
            <a:br>
              <a:rPr lang="en-US" sz="2400" b="1" dirty="0" smtClean="0">
                <a:solidFill>
                  <a:prstClr val="black"/>
                </a:solidFill>
              </a:rPr>
            </a:br>
            <a:endParaRPr lang="he-IL" sz="2400" b="1" dirty="0" smtClean="0">
              <a:solidFill>
                <a:prstClr val="black"/>
              </a:solidFill>
            </a:endParaRPr>
          </a:p>
          <a:p>
            <a:pPr marL="285750" indent="-285750">
              <a:buFont typeface="Arial" pitchFamily="34" charset="0"/>
              <a:buChar char="•"/>
            </a:pPr>
            <a:r>
              <a:rPr lang="he-IL" sz="2400" b="1" u="sng" dirty="0" smtClean="0">
                <a:solidFill>
                  <a:prstClr val="black"/>
                </a:solidFill>
              </a:rPr>
              <a:t>כל זאת ללא תוספת שטחי אידוי</a:t>
            </a:r>
            <a:r>
              <a:rPr lang="he-IL" sz="2400" b="1" dirty="0" smtClean="0">
                <a:solidFill>
                  <a:prstClr val="black"/>
                </a:solidFill>
              </a:rPr>
              <a:t>!</a:t>
            </a:r>
            <a:r>
              <a:rPr lang="en-US" sz="2400" b="1" dirty="0" smtClean="0">
                <a:solidFill>
                  <a:prstClr val="black"/>
                </a:solidFill>
              </a:rPr>
              <a:t/>
            </a:r>
            <a:br>
              <a:rPr lang="en-US" sz="2400" b="1" dirty="0" smtClean="0">
                <a:solidFill>
                  <a:prstClr val="black"/>
                </a:solidFill>
              </a:rPr>
            </a:br>
            <a:endParaRPr lang="he-IL" sz="2800" b="1" dirty="0" smtClean="0">
              <a:solidFill>
                <a:prstClr val="black"/>
              </a:solidFill>
            </a:endParaRPr>
          </a:p>
          <a:p>
            <a:pPr marL="285750" indent="-285750">
              <a:buFont typeface="Arial" pitchFamily="34" charset="0"/>
              <a:buChar char="•"/>
            </a:pPr>
            <a:r>
              <a:rPr lang="he-IL" sz="3200" b="1" dirty="0" smtClean="0">
                <a:solidFill>
                  <a:srgbClr val="FF0000"/>
                </a:solidFill>
                <a:effectLst>
                  <a:outerShdw blurRad="38100" dist="38100" dir="2700000" algn="tl">
                    <a:srgbClr val="000000">
                      <a:alpha val="43137"/>
                    </a:srgbClr>
                  </a:outerShdw>
                </a:effectLst>
              </a:rPr>
              <a:t>הגדלנו את כושר הייצור </a:t>
            </a:r>
            <a:r>
              <a:rPr lang="he-IL" sz="3200" b="1" dirty="0" err="1" smtClean="0">
                <a:solidFill>
                  <a:srgbClr val="FF0000"/>
                </a:solidFill>
                <a:effectLst>
                  <a:outerShdw blurRad="38100" dist="38100" dir="2700000" algn="tl">
                    <a:srgbClr val="000000">
                      <a:alpha val="43137"/>
                    </a:srgbClr>
                  </a:outerShdw>
                </a:effectLst>
              </a:rPr>
              <a:t>בכ</a:t>
            </a:r>
            <a:r>
              <a:rPr lang="he-IL" sz="3200" b="1" dirty="0" smtClean="0">
                <a:solidFill>
                  <a:srgbClr val="FF0000"/>
                </a:solidFill>
                <a:effectLst>
                  <a:outerShdw blurRad="38100" dist="38100" dir="2700000" algn="tl">
                    <a:srgbClr val="000000">
                      <a:alpha val="43137"/>
                    </a:srgbClr>
                  </a:outerShdw>
                </a:effectLst>
              </a:rPr>
              <a:t>- 60%</a:t>
            </a:r>
          </a:p>
          <a:p>
            <a:pPr algn="ctr"/>
            <a:endParaRPr lang="he-IL" sz="2400" b="1" dirty="0" smtClean="0">
              <a:solidFill>
                <a:prstClr val="black"/>
              </a:solidFill>
            </a:endParaRPr>
          </a:p>
          <a:p>
            <a:pPr algn="ctr"/>
            <a:endParaRPr lang="he-IL" sz="2400" b="1" dirty="0">
              <a:solidFill>
                <a:prstClr val="black"/>
              </a:solidFill>
            </a:endParaRPr>
          </a:p>
        </p:txBody>
      </p:sp>
    </p:spTree>
    <p:extLst>
      <p:ext uri="{BB962C8B-B14F-4D97-AF65-F5344CB8AC3E}">
        <p14:creationId xmlns:p14="http://schemas.microsoft.com/office/powerpoint/2010/main" val="60325757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lgn="ctr"/>
            <a:fld id="{8E77BD9A-B369-4F64-981B-92B42B8EAA38}" type="slidenum">
              <a:rPr lang="he-IL" smtClean="0"/>
              <a:pPr algn="ctr"/>
              <a:t>4</a:t>
            </a:fld>
            <a:endParaRPr lang="he-IL"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194" t="25112" r="30345" b="31304"/>
          <a:stretch/>
        </p:blipFill>
        <p:spPr bwMode="auto">
          <a:xfrm>
            <a:off x="3303952" y="1099784"/>
            <a:ext cx="3245128" cy="522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ardrop 4"/>
          <p:cNvSpPr/>
          <p:nvPr/>
        </p:nvSpPr>
        <p:spPr>
          <a:xfrm>
            <a:off x="4555757" y="2741868"/>
            <a:ext cx="913382" cy="3030006"/>
          </a:xfrm>
          <a:custGeom>
            <a:avLst/>
            <a:gdLst>
              <a:gd name="connsiteX0" fmla="*/ 0 w 685800"/>
              <a:gd name="connsiteY0" fmla="*/ 1676400 h 3352800"/>
              <a:gd name="connsiteX1" fmla="*/ 342900 w 685800"/>
              <a:gd name="connsiteY1" fmla="*/ 0 h 3352800"/>
              <a:gd name="connsiteX2" fmla="*/ 685800 w 685800"/>
              <a:gd name="connsiteY2" fmla="*/ 0 h 3352800"/>
              <a:gd name="connsiteX3" fmla="*/ 685800 w 685800"/>
              <a:gd name="connsiteY3" fmla="*/ 1676400 h 3352800"/>
              <a:gd name="connsiteX4" fmla="*/ 342900 w 685800"/>
              <a:gd name="connsiteY4" fmla="*/ 3352800 h 3352800"/>
              <a:gd name="connsiteX5" fmla="*/ 0 w 685800"/>
              <a:gd name="connsiteY5" fmla="*/ 1676400 h 3352800"/>
              <a:gd name="connsiteX0" fmla="*/ 78393 w 764193"/>
              <a:gd name="connsiteY0" fmla="*/ 1676400 h 3352800"/>
              <a:gd name="connsiteX1" fmla="*/ 107395 w 764193"/>
              <a:gd name="connsiteY1" fmla="*/ 177421 h 3352800"/>
              <a:gd name="connsiteX2" fmla="*/ 764193 w 764193"/>
              <a:gd name="connsiteY2" fmla="*/ 0 h 3352800"/>
              <a:gd name="connsiteX3" fmla="*/ 764193 w 764193"/>
              <a:gd name="connsiteY3" fmla="*/ 1676400 h 3352800"/>
              <a:gd name="connsiteX4" fmla="*/ 421293 w 764193"/>
              <a:gd name="connsiteY4" fmla="*/ 3352800 h 3352800"/>
              <a:gd name="connsiteX5" fmla="*/ 78393 w 764193"/>
              <a:gd name="connsiteY5" fmla="*/ 1676400 h 3352800"/>
              <a:gd name="connsiteX0" fmla="*/ 78393 w 764193"/>
              <a:gd name="connsiteY0" fmla="*/ 1512627 h 3189027"/>
              <a:gd name="connsiteX1" fmla="*/ 107395 w 764193"/>
              <a:gd name="connsiteY1" fmla="*/ 13648 h 3189027"/>
              <a:gd name="connsiteX2" fmla="*/ 477590 w 764193"/>
              <a:gd name="connsiteY2" fmla="*/ 0 h 3189027"/>
              <a:gd name="connsiteX3" fmla="*/ 764193 w 764193"/>
              <a:gd name="connsiteY3" fmla="*/ 1512627 h 3189027"/>
              <a:gd name="connsiteX4" fmla="*/ 421293 w 764193"/>
              <a:gd name="connsiteY4" fmla="*/ 3189027 h 3189027"/>
              <a:gd name="connsiteX5" fmla="*/ 78393 w 764193"/>
              <a:gd name="connsiteY5" fmla="*/ 1512627 h 3189027"/>
              <a:gd name="connsiteX0" fmla="*/ 78393 w 764193"/>
              <a:gd name="connsiteY0" fmla="*/ 1512627 h 3189027"/>
              <a:gd name="connsiteX1" fmla="*/ 107395 w 764193"/>
              <a:gd name="connsiteY1" fmla="*/ 13648 h 3189027"/>
              <a:gd name="connsiteX2" fmla="*/ 477590 w 764193"/>
              <a:gd name="connsiteY2" fmla="*/ 0 h 3189027"/>
              <a:gd name="connsiteX3" fmla="*/ 764193 w 764193"/>
              <a:gd name="connsiteY3" fmla="*/ 1512627 h 3189027"/>
              <a:gd name="connsiteX4" fmla="*/ 421293 w 764193"/>
              <a:gd name="connsiteY4" fmla="*/ 3189027 h 3189027"/>
              <a:gd name="connsiteX5" fmla="*/ 78393 w 764193"/>
              <a:gd name="connsiteY5" fmla="*/ 1512627 h 3189027"/>
              <a:gd name="connsiteX0" fmla="*/ 78393 w 764193"/>
              <a:gd name="connsiteY0" fmla="*/ 1498979 h 3175379"/>
              <a:gd name="connsiteX1" fmla="*/ 107395 w 764193"/>
              <a:gd name="connsiteY1" fmla="*/ 0 h 3175379"/>
              <a:gd name="connsiteX2" fmla="*/ 450294 w 764193"/>
              <a:gd name="connsiteY2" fmla="*/ 68239 h 3175379"/>
              <a:gd name="connsiteX3" fmla="*/ 764193 w 764193"/>
              <a:gd name="connsiteY3" fmla="*/ 1498979 h 3175379"/>
              <a:gd name="connsiteX4" fmla="*/ 421293 w 764193"/>
              <a:gd name="connsiteY4" fmla="*/ 3175379 h 3175379"/>
              <a:gd name="connsiteX5" fmla="*/ 78393 w 764193"/>
              <a:gd name="connsiteY5" fmla="*/ 1498979 h 3175379"/>
              <a:gd name="connsiteX0" fmla="*/ 78393 w 1023501"/>
              <a:gd name="connsiteY0" fmla="*/ 1498979 h 3177178"/>
              <a:gd name="connsiteX1" fmla="*/ 107395 w 1023501"/>
              <a:gd name="connsiteY1" fmla="*/ 0 h 3177178"/>
              <a:gd name="connsiteX2" fmla="*/ 450294 w 1023501"/>
              <a:gd name="connsiteY2" fmla="*/ 68239 h 3177178"/>
              <a:gd name="connsiteX3" fmla="*/ 1023501 w 1023501"/>
              <a:gd name="connsiteY3" fmla="*/ 1171433 h 3177178"/>
              <a:gd name="connsiteX4" fmla="*/ 421293 w 1023501"/>
              <a:gd name="connsiteY4" fmla="*/ 3175379 h 3177178"/>
              <a:gd name="connsiteX5" fmla="*/ 78393 w 1023501"/>
              <a:gd name="connsiteY5" fmla="*/ 1498979 h 3177178"/>
              <a:gd name="connsiteX0" fmla="*/ 78393 w 1023501"/>
              <a:gd name="connsiteY0" fmla="*/ 1498979 h 3177178"/>
              <a:gd name="connsiteX1" fmla="*/ 107395 w 1023501"/>
              <a:gd name="connsiteY1" fmla="*/ 0 h 3177178"/>
              <a:gd name="connsiteX2" fmla="*/ 450294 w 1023501"/>
              <a:gd name="connsiteY2" fmla="*/ 68239 h 3177178"/>
              <a:gd name="connsiteX3" fmla="*/ 1023501 w 1023501"/>
              <a:gd name="connsiteY3" fmla="*/ 1171433 h 3177178"/>
              <a:gd name="connsiteX4" fmla="*/ 421293 w 1023501"/>
              <a:gd name="connsiteY4" fmla="*/ 3175379 h 3177178"/>
              <a:gd name="connsiteX5" fmla="*/ 78393 w 1023501"/>
              <a:gd name="connsiteY5" fmla="*/ 1498979 h 3177178"/>
              <a:gd name="connsiteX0" fmla="*/ 81278 w 1026386"/>
              <a:gd name="connsiteY0" fmla="*/ 1498979 h 2972748"/>
              <a:gd name="connsiteX1" fmla="*/ 110280 w 1026386"/>
              <a:gd name="connsiteY1" fmla="*/ 0 h 2972748"/>
              <a:gd name="connsiteX2" fmla="*/ 453179 w 1026386"/>
              <a:gd name="connsiteY2" fmla="*/ 68239 h 2972748"/>
              <a:gd name="connsiteX3" fmla="*/ 1026386 w 1026386"/>
              <a:gd name="connsiteY3" fmla="*/ 1171433 h 2972748"/>
              <a:gd name="connsiteX4" fmla="*/ 478769 w 1026386"/>
              <a:gd name="connsiteY4" fmla="*/ 2970663 h 2972748"/>
              <a:gd name="connsiteX5" fmla="*/ 81278 w 1026386"/>
              <a:gd name="connsiteY5" fmla="*/ 1498979 h 2972748"/>
              <a:gd name="connsiteX0" fmla="*/ 225366 w 979405"/>
              <a:gd name="connsiteY0" fmla="*/ 1417092 h 2971775"/>
              <a:gd name="connsiteX1" fmla="*/ 63299 w 979405"/>
              <a:gd name="connsiteY1" fmla="*/ 0 h 2971775"/>
              <a:gd name="connsiteX2" fmla="*/ 406198 w 979405"/>
              <a:gd name="connsiteY2" fmla="*/ 68239 h 2971775"/>
              <a:gd name="connsiteX3" fmla="*/ 979405 w 979405"/>
              <a:gd name="connsiteY3" fmla="*/ 1171433 h 2971775"/>
              <a:gd name="connsiteX4" fmla="*/ 431788 w 979405"/>
              <a:gd name="connsiteY4" fmla="*/ 2970663 h 2971775"/>
              <a:gd name="connsiteX5" fmla="*/ 225366 w 979405"/>
              <a:gd name="connsiteY5" fmla="*/ 1417092 h 2971775"/>
              <a:gd name="connsiteX0" fmla="*/ 220091 w 974130"/>
              <a:gd name="connsiteY0" fmla="*/ 1417092 h 2999049"/>
              <a:gd name="connsiteX1" fmla="*/ 58024 w 974130"/>
              <a:gd name="connsiteY1" fmla="*/ 0 h 2999049"/>
              <a:gd name="connsiteX2" fmla="*/ 400923 w 974130"/>
              <a:gd name="connsiteY2" fmla="*/ 68239 h 2999049"/>
              <a:gd name="connsiteX3" fmla="*/ 974130 w 974130"/>
              <a:gd name="connsiteY3" fmla="*/ 1171433 h 2999049"/>
              <a:gd name="connsiteX4" fmla="*/ 167205 w 974130"/>
              <a:gd name="connsiteY4" fmla="*/ 2997959 h 2999049"/>
              <a:gd name="connsiteX5" fmla="*/ 220091 w 974130"/>
              <a:gd name="connsiteY5" fmla="*/ 1417092 h 2999049"/>
              <a:gd name="connsiteX0" fmla="*/ 293332 w 965484"/>
              <a:gd name="connsiteY0" fmla="*/ 1389797 h 2998806"/>
              <a:gd name="connsiteX1" fmla="*/ 49378 w 965484"/>
              <a:gd name="connsiteY1" fmla="*/ 0 h 2998806"/>
              <a:gd name="connsiteX2" fmla="*/ 392277 w 965484"/>
              <a:gd name="connsiteY2" fmla="*/ 68239 h 2998806"/>
              <a:gd name="connsiteX3" fmla="*/ 965484 w 965484"/>
              <a:gd name="connsiteY3" fmla="*/ 1171433 h 2998806"/>
              <a:gd name="connsiteX4" fmla="*/ 158559 w 965484"/>
              <a:gd name="connsiteY4" fmla="*/ 2997959 h 2998806"/>
              <a:gd name="connsiteX5" fmla="*/ 293332 w 965484"/>
              <a:gd name="connsiteY5" fmla="*/ 1389797 h 2998806"/>
              <a:gd name="connsiteX0" fmla="*/ 311321 w 983473"/>
              <a:gd name="connsiteY0" fmla="*/ 1389797 h 2998760"/>
              <a:gd name="connsiteX1" fmla="*/ 67367 w 983473"/>
              <a:gd name="connsiteY1" fmla="*/ 0 h 2998760"/>
              <a:gd name="connsiteX2" fmla="*/ 410266 w 983473"/>
              <a:gd name="connsiteY2" fmla="*/ 68239 h 2998760"/>
              <a:gd name="connsiteX3" fmla="*/ 983473 w 983473"/>
              <a:gd name="connsiteY3" fmla="*/ 1171433 h 2998760"/>
              <a:gd name="connsiteX4" fmla="*/ 176548 w 983473"/>
              <a:gd name="connsiteY4" fmla="*/ 2997959 h 2998760"/>
              <a:gd name="connsiteX5" fmla="*/ 311321 w 983473"/>
              <a:gd name="connsiteY5" fmla="*/ 1389797 h 2998760"/>
              <a:gd name="connsiteX0" fmla="*/ 319812 w 991964"/>
              <a:gd name="connsiteY0" fmla="*/ 1389797 h 2998734"/>
              <a:gd name="connsiteX1" fmla="*/ 75858 w 991964"/>
              <a:gd name="connsiteY1" fmla="*/ 0 h 2998734"/>
              <a:gd name="connsiteX2" fmla="*/ 418757 w 991964"/>
              <a:gd name="connsiteY2" fmla="*/ 68239 h 2998734"/>
              <a:gd name="connsiteX3" fmla="*/ 991964 w 991964"/>
              <a:gd name="connsiteY3" fmla="*/ 1171433 h 2998734"/>
              <a:gd name="connsiteX4" fmla="*/ 185039 w 991964"/>
              <a:gd name="connsiteY4" fmla="*/ 2997959 h 2998734"/>
              <a:gd name="connsiteX5" fmla="*/ 319812 w 991964"/>
              <a:gd name="connsiteY5" fmla="*/ 1389797 h 2998734"/>
              <a:gd name="connsiteX0" fmla="*/ 319812 w 991964"/>
              <a:gd name="connsiteY0" fmla="*/ 1185081 h 2997961"/>
              <a:gd name="connsiteX1" fmla="*/ 75858 w 991964"/>
              <a:gd name="connsiteY1" fmla="*/ 0 h 2997961"/>
              <a:gd name="connsiteX2" fmla="*/ 418757 w 991964"/>
              <a:gd name="connsiteY2" fmla="*/ 68239 h 2997961"/>
              <a:gd name="connsiteX3" fmla="*/ 991964 w 991964"/>
              <a:gd name="connsiteY3" fmla="*/ 1171433 h 2997961"/>
              <a:gd name="connsiteX4" fmla="*/ 185039 w 991964"/>
              <a:gd name="connsiteY4" fmla="*/ 2997959 h 2997961"/>
              <a:gd name="connsiteX5" fmla="*/ 319812 w 991964"/>
              <a:gd name="connsiteY5" fmla="*/ 1185081 h 2997961"/>
              <a:gd name="connsiteX0" fmla="*/ 324656 w 996808"/>
              <a:gd name="connsiteY0" fmla="*/ 1185081 h 2997961"/>
              <a:gd name="connsiteX1" fmla="*/ 80702 w 996808"/>
              <a:gd name="connsiteY1" fmla="*/ 0 h 2997961"/>
              <a:gd name="connsiteX2" fmla="*/ 423601 w 996808"/>
              <a:gd name="connsiteY2" fmla="*/ 68239 h 2997961"/>
              <a:gd name="connsiteX3" fmla="*/ 996808 w 996808"/>
              <a:gd name="connsiteY3" fmla="*/ 1171433 h 2997961"/>
              <a:gd name="connsiteX4" fmla="*/ 189883 w 996808"/>
              <a:gd name="connsiteY4" fmla="*/ 2997959 h 2997961"/>
              <a:gd name="connsiteX5" fmla="*/ 324656 w 996808"/>
              <a:gd name="connsiteY5" fmla="*/ 1185081 h 2997961"/>
              <a:gd name="connsiteX0" fmla="*/ 305100 w 977252"/>
              <a:gd name="connsiteY0" fmla="*/ 1185081 h 3052552"/>
              <a:gd name="connsiteX1" fmla="*/ 61146 w 977252"/>
              <a:gd name="connsiteY1" fmla="*/ 0 h 3052552"/>
              <a:gd name="connsiteX2" fmla="*/ 404045 w 977252"/>
              <a:gd name="connsiteY2" fmla="*/ 68239 h 3052552"/>
              <a:gd name="connsiteX3" fmla="*/ 977252 w 977252"/>
              <a:gd name="connsiteY3" fmla="*/ 1171433 h 3052552"/>
              <a:gd name="connsiteX4" fmla="*/ 20202 w 977252"/>
              <a:gd name="connsiteY4" fmla="*/ 3052550 h 3052552"/>
              <a:gd name="connsiteX5" fmla="*/ 305100 w 977252"/>
              <a:gd name="connsiteY5" fmla="*/ 1185081 h 3052552"/>
              <a:gd name="connsiteX0" fmla="*/ 455661 w 1127813"/>
              <a:gd name="connsiteY0" fmla="*/ 1185081 h 3055441"/>
              <a:gd name="connsiteX1" fmla="*/ 211707 w 1127813"/>
              <a:gd name="connsiteY1" fmla="*/ 0 h 3055441"/>
              <a:gd name="connsiteX2" fmla="*/ 554606 w 1127813"/>
              <a:gd name="connsiteY2" fmla="*/ 68239 h 3055441"/>
              <a:gd name="connsiteX3" fmla="*/ 1127813 w 1127813"/>
              <a:gd name="connsiteY3" fmla="*/ 1171433 h 3055441"/>
              <a:gd name="connsiteX4" fmla="*/ 170763 w 1127813"/>
              <a:gd name="connsiteY4" fmla="*/ 3052550 h 3055441"/>
              <a:gd name="connsiteX5" fmla="*/ 455661 w 1127813"/>
              <a:gd name="connsiteY5" fmla="*/ 1185081 h 3055441"/>
              <a:gd name="connsiteX0" fmla="*/ 356630 w 1028782"/>
              <a:gd name="connsiteY0" fmla="*/ 1185081 h 3065412"/>
              <a:gd name="connsiteX1" fmla="*/ 112676 w 1028782"/>
              <a:gd name="connsiteY1" fmla="*/ 0 h 3065412"/>
              <a:gd name="connsiteX2" fmla="*/ 455575 w 1028782"/>
              <a:gd name="connsiteY2" fmla="*/ 68239 h 3065412"/>
              <a:gd name="connsiteX3" fmla="*/ 1028782 w 1028782"/>
              <a:gd name="connsiteY3" fmla="*/ 1171433 h 3065412"/>
              <a:gd name="connsiteX4" fmla="*/ 71732 w 1028782"/>
              <a:gd name="connsiteY4" fmla="*/ 3052550 h 3065412"/>
              <a:gd name="connsiteX5" fmla="*/ 356630 w 1028782"/>
              <a:gd name="connsiteY5" fmla="*/ 1185081 h 3065412"/>
              <a:gd name="connsiteX0" fmla="*/ 167639 w 997712"/>
              <a:gd name="connsiteY0" fmla="*/ 1212377 h 3052576"/>
              <a:gd name="connsiteX1" fmla="*/ 81606 w 997712"/>
              <a:gd name="connsiteY1" fmla="*/ 0 h 3052576"/>
              <a:gd name="connsiteX2" fmla="*/ 424505 w 997712"/>
              <a:gd name="connsiteY2" fmla="*/ 68239 h 3052576"/>
              <a:gd name="connsiteX3" fmla="*/ 997712 w 997712"/>
              <a:gd name="connsiteY3" fmla="*/ 1171433 h 3052576"/>
              <a:gd name="connsiteX4" fmla="*/ 40662 w 997712"/>
              <a:gd name="connsiteY4" fmla="*/ 3052550 h 3052576"/>
              <a:gd name="connsiteX5" fmla="*/ 167639 w 997712"/>
              <a:gd name="connsiteY5" fmla="*/ 1212377 h 3052576"/>
              <a:gd name="connsiteX0" fmla="*/ 305100 w 977252"/>
              <a:gd name="connsiteY0" fmla="*/ 1198729 h 3052561"/>
              <a:gd name="connsiteX1" fmla="*/ 61146 w 977252"/>
              <a:gd name="connsiteY1" fmla="*/ 0 h 3052561"/>
              <a:gd name="connsiteX2" fmla="*/ 404045 w 977252"/>
              <a:gd name="connsiteY2" fmla="*/ 68239 h 3052561"/>
              <a:gd name="connsiteX3" fmla="*/ 977252 w 977252"/>
              <a:gd name="connsiteY3" fmla="*/ 1171433 h 3052561"/>
              <a:gd name="connsiteX4" fmla="*/ 20202 w 977252"/>
              <a:gd name="connsiteY4" fmla="*/ 3052550 h 3052561"/>
              <a:gd name="connsiteX5" fmla="*/ 305100 w 977252"/>
              <a:gd name="connsiteY5" fmla="*/ 1198729 h 3052561"/>
              <a:gd name="connsiteX0" fmla="*/ 323287 w 995439"/>
              <a:gd name="connsiteY0" fmla="*/ 1198729 h 3052560"/>
              <a:gd name="connsiteX1" fmla="*/ 79333 w 995439"/>
              <a:gd name="connsiteY1" fmla="*/ 0 h 3052560"/>
              <a:gd name="connsiteX2" fmla="*/ 422232 w 995439"/>
              <a:gd name="connsiteY2" fmla="*/ 68239 h 3052560"/>
              <a:gd name="connsiteX3" fmla="*/ 995439 w 995439"/>
              <a:gd name="connsiteY3" fmla="*/ 1171433 h 3052560"/>
              <a:gd name="connsiteX4" fmla="*/ 38389 w 995439"/>
              <a:gd name="connsiteY4" fmla="*/ 3052550 h 3052560"/>
              <a:gd name="connsiteX5" fmla="*/ 323287 w 995439"/>
              <a:gd name="connsiteY5" fmla="*/ 1198729 h 3052560"/>
              <a:gd name="connsiteX0" fmla="*/ 320200 w 992352"/>
              <a:gd name="connsiteY0" fmla="*/ 1198729 h 3052559"/>
              <a:gd name="connsiteX1" fmla="*/ 76246 w 992352"/>
              <a:gd name="connsiteY1" fmla="*/ 0 h 3052559"/>
              <a:gd name="connsiteX2" fmla="*/ 419145 w 992352"/>
              <a:gd name="connsiteY2" fmla="*/ 68239 h 3052559"/>
              <a:gd name="connsiteX3" fmla="*/ 992352 w 992352"/>
              <a:gd name="connsiteY3" fmla="*/ 1171433 h 3052559"/>
              <a:gd name="connsiteX4" fmla="*/ 35302 w 992352"/>
              <a:gd name="connsiteY4" fmla="*/ 3052550 h 3052559"/>
              <a:gd name="connsiteX5" fmla="*/ 320200 w 992352"/>
              <a:gd name="connsiteY5" fmla="*/ 1198729 h 3052559"/>
              <a:gd name="connsiteX0" fmla="*/ 320200 w 1115180"/>
              <a:gd name="connsiteY0" fmla="*/ 1198729 h 3052611"/>
              <a:gd name="connsiteX1" fmla="*/ 76246 w 1115180"/>
              <a:gd name="connsiteY1" fmla="*/ 0 h 3052611"/>
              <a:gd name="connsiteX2" fmla="*/ 419145 w 1115180"/>
              <a:gd name="connsiteY2" fmla="*/ 68239 h 3052611"/>
              <a:gd name="connsiteX3" fmla="*/ 1115180 w 1115180"/>
              <a:gd name="connsiteY3" fmla="*/ 1130490 h 3052611"/>
              <a:gd name="connsiteX4" fmla="*/ 35302 w 1115180"/>
              <a:gd name="connsiteY4" fmla="*/ 3052550 h 3052611"/>
              <a:gd name="connsiteX5" fmla="*/ 320200 w 1115180"/>
              <a:gd name="connsiteY5" fmla="*/ 1198729 h 3052611"/>
              <a:gd name="connsiteX0" fmla="*/ 320200 w 1115180"/>
              <a:gd name="connsiteY0" fmla="*/ 1198729 h 3141489"/>
              <a:gd name="connsiteX1" fmla="*/ 76246 w 1115180"/>
              <a:gd name="connsiteY1" fmla="*/ 0 h 3141489"/>
              <a:gd name="connsiteX2" fmla="*/ 419145 w 1115180"/>
              <a:gd name="connsiteY2" fmla="*/ 68239 h 3141489"/>
              <a:gd name="connsiteX3" fmla="*/ 1115180 w 1115180"/>
              <a:gd name="connsiteY3" fmla="*/ 1130490 h 3141489"/>
              <a:gd name="connsiteX4" fmla="*/ 571654 w 1115180"/>
              <a:gd name="connsiteY4" fmla="*/ 2670883 h 3141489"/>
              <a:gd name="connsiteX5" fmla="*/ 35302 w 1115180"/>
              <a:gd name="connsiteY5" fmla="*/ 3052550 h 3141489"/>
              <a:gd name="connsiteX6" fmla="*/ 320200 w 1115180"/>
              <a:gd name="connsiteY6" fmla="*/ 1198729 h 3141489"/>
              <a:gd name="connsiteX0" fmla="*/ 320200 w 1117008"/>
              <a:gd name="connsiteY0" fmla="*/ 1198729 h 3115109"/>
              <a:gd name="connsiteX1" fmla="*/ 76246 w 1117008"/>
              <a:gd name="connsiteY1" fmla="*/ 0 h 3115109"/>
              <a:gd name="connsiteX2" fmla="*/ 419145 w 1117008"/>
              <a:gd name="connsiteY2" fmla="*/ 68239 h 3115109"/>
              <a:gd name="connsiteX3" fmla="*/ 1115180 w 1117008"/>
              <a:gd name="connsiteY3" fmla="*/ 1130490 h 3115109"/>
              <a:gd name="connsiteX4" fmla="*/ 733810 w 1117008"/>
              <a:gd name="connsiteY4" fmla="*/ 2686649 h 3115109"/>
              <a:gd name="connsiteX5" fmla="*/ 571654 w 1117008"/>
              <a:gd name="connsiteY5" fmla="*/ 2670883 h 3115109"/>
              <a:gd name="connsiteX6" fmla="*/ 35302 w 1117008"/>
              <a:gd name="connsiteY6" fmla="*/ 3052550 h 3115109"/>
              <a:gd name="connsiteX7" fmla="*/ 320200 w 1117008"/>
              <a:gd name="connsiteY7" fmla="*/ 1198729 h 3115109"/>
              <a:gd name="connsiteX0" fmla="*/ 320200 w 1117008"/>
              <a:gd name="connsiteY0" fmla="*/ 1198729 h 3133534"/>
              <a:gd name="connsiteX1" fmla="*/ 76246 w 1117008"/>
              <a:gd name="connsiteY1" fmla="*/ 0 h 3133534"/>
              <a:gd name="connsiteX2" fmla="*/ 419145 w 1117008"/>
              <a:gd name="connsiteY2" fmla="*/ 68239 h 3133534"/>
              <a:gd name="connsiteX3" fmla="*/ 1115180 w 1117008"/>
              <a:gd name="connsiteY3" fmla="*/ 1130490 h 3133534"/>
              <a:gd name="connsiteX4" fmla="*/ 733810 w 1117008"/>
              <a:gd name="connsiteY4" fmla="*/ 2686649 h 3133534"/>
              <a:gd name="connsiteX5" fmla="*/ 652733 w 1117008"/>
              <a:gd name="connsiteY5" fmla="*/ 2781242 h 3133534"/>
              <a:gd name="connsiteX6" fmla="*/ 35302 w 1117008"/>
              <a:gd name="connsiteY6" fmla="*/ 3052550 h 3133534"/>
              <a:gd name="connsiteX7" fmla="*/ 320200 w 1117008"/>
              <a:gd name="connsiteY7" fmla="*/ 1198729 h 3133534"/>
              <a:gd name="connsiteX0" fmla="*/ 291316 w 1088124"/>
              <a:gd name="connsiteY0" fmla="*/ 1198729 h 3039439"/>
              <a:gd name="connsiteX1" fmla="*/ 47362 w 1088124"/>
              <a:gd name="connsiteY1" fmla="*/ 0 h 3039439"/>
              <a:gd name="connsiteX2" fmla="*/ 390261 w 1088124"/>
              <a:gd name="connsiteY2" fmla="*/ 68239 h 3039439"/>
              <a:gd name="connsiteX3" fmla="*/ 1086296 w 1088124"/>
              <a:gd name="connsiteY3" fmla="*/ 1130490 h 3039439"/>
              <a:gd name="connsiteX4" fmla="*/ 704926 w 1088124"/>
              <a:gd name="connsiteY4" fmla="*/ 2686649 h 3039439"/>
              <a:gd name="connsiteX5" fmla="*/ 623849 w 1088124"/>
              <a:gd name="connsiteY5" fmla="*/ 2781242 h 3039439"/>
              <a:gd name="connsiteX6" fmla="*/ 6418 w 1088124"/>
              <a:gd name="connsiteY6" fmla="*/ 2942192 h 3039439"/>
              <a:gd name="connsiteX7" fmla="*/ 291316 w 1088124"/>
              <a:gd name="connsiteY7" fmla="*/ 1198729 h 3039439"/>
              <a:gd name="connsiteX0" fmla="*/ 40993 w 1141844"/>
              <a:gd name="connsiteY0" fmla="*/ 1419446 h 3023671"/>
              <a:gd name="connsiteX1" fmla="*/ 101082 w 1141844"/>
              <a:gd name="connsiteY1" fmla="*/ 0 h 3023671"/>
              <a:gd name="connsiteX2" fmla="*/ 443981 w 1141844"/>
              <a:gd name="connsiteY2" fmla="*/ 68239 h 3023671"/>
              <a:gd name="connsiteX3" fmla="*/ 1140016 w 1141844"/>
              <a:gd name="connsiteY3" fmla="*/ 1130490 h 3023671"/>
              <a:gd name="connsiteX4" fmla="*/ 758646 w 1141844"/>
              <a:gd name="connsiteY4" fmla="*/ 2686649 h 3023671"/>
              <a:gd name="connsiteX5" fmla="*/ 677569 w 1141844"/>
              <a:gd name="connsiteY5" fmla="*/ 2781242 h 3023671"/>
              <a:gd name="connsiteX6" fmla="*/ 60138 w 1141844"/>
              <a:gd name="connsiteY6" fmla="*/ 2942192 h 3023671"/>
              <a:gd name="connsiteX7" fmla="*/ 40993 w 1141844"/>
              <a:gd name="connsiteY7" fmla="*/ 1419446 h 3023671"/>
              <a:gd name="connsiteX0" fmla="*/ 468257 w 1082641"/>
              <a:gd name="connsiteY0" fmla="*/ 1703225 h 3003653"/>
              <a:gd name="connsiteX1" fmla="*/ 41879 w 1082641"/>
              <a:gd name="connsiteY1" fmla="*/ 0 h 3003653"/>
              <a:gd name="connsiteX2" fmla="*/ 384778 w 1082641"/>
              <a:gd name="connsiteY2" fmla="*/ 68239 h 3003653"/>
              <a:gd name="connsiteX3" fmla="*/ 1080813 w 1082641"/>
              <a:gd name="connsiteY3" fmla="*/ 1130490 h 3003653"/>
              <a:gd name="connsiteX4" fmla="*/ 699443 w 1082641"/>
              <a:gd name="connsiteY4" fmla="*/ 2686649 h 3003653"/>
              <a:gd name="connsiteX5" fmla="*/ 618366 w 1082641"/>
              <a:gd name="connsiteY5" fmla="*/ 2781242 h 3003653"/>
              <a:gd name="connsiteX6" fmla="*/ 935 w 1082641"/>
              <a:gd name="connsiteY6" fmla="*/ 2942192 h 3003653"/>
              <a:gd name="connsiteX7" fmla="*/ 468257 w 1082641"/>
              <a:gd name="connsiteY7" fmla="*/ 1703225 h 3003653"/>
              <a:gd name="connsiteX0" fmla="*/ 468693 w 1083077"/>
              <a:gd name="connsiteY0" fmla="*/ 1703225 h 3003653"/>
              <a:gd name="connsiteX1" fmla="*/ 42315 w 1083077"/>
              <a:gd name="connsiteY1" fmla="*/ 0 h 3003653"/>
              <a:gd name="connsiteX2" fmla="*/ 385214 w 1083077"/>
              <a:gd name="connsiteY2" fmla="*/ 68239 h 3003653"/>
              <a:gd name="connsiteX3" fmla="*/ 1081249 w 1083077"/>
              <a:gd name="connsiteY3" fmla="*/ 1130490 h 3003653"/>
              <a:gd name="connsiteX4" fmla="*/ 699879 w 1083077"/>
              <a:gd name="connsiteY4" fmla="*/ 2686649 h 3003653"/>
              <a:gd name="connsiteX5" fmla="*/ 618802 w 1083077"/>
              <a:gd name="connsiteY5" fmla="*/ 2781242 h 3003653"/>
              <a:gd name="connsiteX6" fmla="*/ 1371 w 1083077"/>
              <a:gd name="connsiteY6" fmla="*/ 2942192 h 3003653"/>
              <a:gd name="connsiteX7" fmla="*/ 468693 w 1083077"/>
              <a:gd name="connsiteY7" fmla="*/ 1703225 h 3003653"/>
              <a:gd name="connsiteX0" fmla="*/ 599217 w 1213601"/>
              <a:gd name="connsiteY0" fmla="*/ 1634986 h 2935414"/>
              <a:gd name="connsiteX1" fmla="*/ 30952 w 1213601"/>
              <a:gd name="connsiteY1" fmla="*/ 42120 h 2935414"/>
              <a:gd name="connsiteX2" fmla="*/ 515738 w 1213601"/>
              <a:gd name="connsiteY2" fmla="*/ 0 h 2935414"/>
              <a:gd name="connsiteX3" fmla="*/ 1211773 w 1213601"/>
              <a:gd name="connsiteY3" fmla="*/ 1062251 h 2935414"/>
              <a:gd name="connsiteX4" fmla="*/ 830403 w 1213601"/>
              <a:gd name="connsiteY4" fmla="*/ 2618410 h 2935414"/>
              <a:gd name="connsiteX5" fmla="*/ 749326 w 1213601"/>
              <a:gd name="connsiteY5" fmla="*/ 2713003 h 2935414"/>
              <a:gd name="connsiteX6" fmla="*/ 131895 w 1213601"/>
              <a:gd name="connsiteY6" fmla="*/ 2873953 h 2935414"/>
              <a:gd name="connsiteX7" fmla="*/ 599217 w 1213601"/>
              <a:gd name="connsiteY7" fmla="*/ 1634986 h 2935414"/>
              <a:gd name="connsiteX0" fmla="*/ 599217 w 1213601"/>
              <a:gd name="connsiteY0" fmla="*/ 1761110 h 3061538"/>
              <a:gd name="connsiteX1" fmla="*/ 30952 w 1213601"/>
              <a:gd name="connsiteY1" fmla="*/ 168244 h 3061538"/>
              <a:gd name="connsiteX2" fmla="*/ 454930 w 1213601"/>
              <a:gd name="connsiteY2" fmla="*/ 0 h 3061538"/>
              <a:gd name="connsiteX3" fmla="*/ 1211773 w 1213601"/>
              <a:gd name="connsiteY3" fmla="*/ 1188375 h 3061538"/>
              <a:gd name="connsiteX4" fmla="*/ 830403 w 1213601"/>
              <a:gd name="connsiteY4" fmla="*/ 2744534 h 3061538"/>
              <a:gd name="connsiteX5" fmla="*/ 749326 w 1213601"/>
              <a:gd name="connsiteY5" fmla="*/ 2839127 h 3061538"/>
              <a:gd name="connsiteX6" fmla="*/ 131895 w 1213601"/>
              <a:gd name="connsiteY6" fmla="*/ 3000077 h 3061538"/>
              <a:gd name="connsiteX7" fmla="*/ 599217 w 1213601"/>
              <a:gd name="connsiteY7" fmla="*/ 1761110 h 3061538"/>
              <a:gd name="connsiteX0" fmla="*/ 559938 w 1174322"/>
              <a:gd name="connsiteY0" fmla="*/ 1761110 h 3061538"/>
              <a:gd name="connsiteX1" fmla="*/ 32213 w 1174322"/>
              <a:gd name="connsiteY1" fmla="*/ 341665 h 3061538"/>
              <a:gd name="connsiteX2" fmla="*/ 415651 w 1174322"/>
              <a:gd name="connsiteY2" fmla="*/ 0 h 3061538"/>
              <a:gd name="connsiteX3" fmla="*/ 1172494 w 1174322"/>
              <a:gd name="connsiteY3" fmla="*/ 1188375 h 3061538"/>
              <a:gd name="connsiteX4" fmla="*/ 791124 w 1174322"/>
              <a:gd name="connsiteY4" fmla="*/ 2744534 h 3061538"/>
              <a:gd name="connsiteX5" fmla="*/ 710047 w 1174322"/>
              <a:gd name="connsiteY5" fmla="*/ 2839127 h 3061538"/>
              <a:gd name="connsiteX6" fmla="*/ 92616 w 1174322"/>
              <a:gd name="connsiteY6" fmla="*/ 3000077 h 3061538"/>
              <a:gd name="connsiteX7" fmla="*/ 559938 w 1174322"/>
              <a:gd name="connsiteY7" fmla="*/ 1761110 h 3061538"/>
              <a:gd name="connsiteX0" fmla="*/ 559938 w 1174322"/>
              <a:gd name="connsiteY0" fmla="*/ 1761110 h 3061538"/>
              <a:gd name="connsiteX1" fmla="*/ 32213 w 1174322"/>
              <a:gd name="connsiteY1" fmla="*/ 341665 h 3061538"/>
              <a:gd name="connsiteX2" fmla="*/ 415651 w 1174322"/>
              <a:gd name="connsiteY2" fmla="*/ 0 h 3061538"/>
              <a:gd name="connsiteX3" fmla="*/ 1172494 w 1174322"/>
              <a:gd name="connsiteY3" fmla="*/ 1188375 h 3061538"/>
              <a:gd name="connsiteX4" fmla="*/ 791124 w 1174322"/>
              <a:gd name="connsiteY4" fmla="*/ 2744534 h 3061538"/>
              <a:gd name="connsiteX5" fmla="*/ 710047 w 1174322"/>
              <a:gd name="connsiteY5" fmla="*/ 2839127 h 3061538"/>
              <a:gd name="connsiteX6" fmla="*/ 92616 w 1174322"/>
              <a:gd name="connsiteY6" fmla="*/ 3000077 h 3061538"/>
              <a:gd name="connsiteX7" fmla="*/ 559938 w 1174322"/>
              <a:gd name="connsiteY7" fmla="*/ 1761110 h 3061538"/>
              <a:gd name="connsiteX0" fmla="*/ 559938 w 1174322"/>
              <a:gd name="connsiteY0" fmla="*/ 1729578 h 3030006"/>
              <a:gd name="connsiteX1" fmla="*/ 32213 w 1174322"/>
              <a:gd name="connsiteY1" fmla="*/ 310133 h 3030006"/>
              <a:gd name="connsiteX2" fmla="*/ 354843 w 1174322"/>
              <a:gd name="connsiteY2" fmla="*/ 0 h 3030006"/>
              <a:gd name="connsiteX3" fmla="*/ 1172494 w 1174322"/>
              <a:gd name="connsiteY3" fmla="*/ 1156843 h 3030006"/>
              <a:gd name="connsiteX4" fmla="*/ 791124 w 1174322"/>
              <a:gd name="connsiteY4" fmla="*/ 2713002 h 3030006"/>
              <a:gd name="connsiteX5" fmla="*/ 710047 w 1174322"/>
              <a:gd name="connsiteY5" fmla="*/ 2807595 h 3030006"/>
              <a:gd name="connsiteX6" fmla="*/ 92616 w 1174322"/>
              <a:gd name="connsiteY6" fmla="*/ 2968545 h 3030006"/>
              <a:gd name="connsiteX7" fmla="*/ 559938 w 1174322"/>
              <a:gd name="connsiteY7" fmla="*/ 1729578 h 30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4322" h="3030006">
                <a:moveTo>
                  <a:pt x="559938" y="1729578"/>
                </a:moveTo>
                <a:cubicBezTo>
                  <a:pt x="549871" y="1286509"/>
                  <a:pt x="-157165" y="310133"/>
                  <a:pt x="32213" y="310133"/>
                </a:cubicBezTo>
                <a:cubicBezTo>
                  <a:pt x="-8887" y="64866"/>
                  <a:pt x="213517" y="56081"/>
                  <a:pt x="354843" y="0"/>
                </a:cubicBezTo>
                <a:cubicBezTo>
                  <a:pt x="668742" y="545152"/>
                  <a:pt x="1076960" y="652634"/>
                  <a:pt x="1172494" y="1156843"/>
                </a:cubicBezTo>
                <a:cubicBezTo>
                  <a:pt x="1201290" y="1577479"/>
                  <a:pt x="881712" y="2456270"/>
                  <a:pt x="791124" y="2713002"/>
                </a:cubicBezTo>
                <a:cubicBezTo>
                  <a:pt x="700536" y="2969734"/>
                  <a:pt x="802817" y="2730846"/>
                  <a:pt x="710047" y="2807595"/>
                </a:cubicBezTo>
                <a:cubicBezTo>
                  <a:pt x="617277" y="2884344"/>
                  <a:pt x="117634" y="3148214"/>
                  <a:pt x="92616" y="2968545"/>
                </a:cubicBezTo>
                <a:cubicBezTo>
                  <a:pt x="67598" y="2788876"/>
                  <a:pt x="570005" y="2172647"/>
                  <a:pt x="559938" y="1729578"/>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685800" y="2057400"/>
            <a:ext cx="1981200" cy="369332"/>
          </a:xfrm>
          <a:prstGeom prst="rect">
            <a:avLst/>
          </a:prstGeom>
          <a:noFill/>
        </p:spPr>
        <p:txBody>
          <a:bodyPr wrap="square" rtlCol="1">
            <a:spAutoFit/>
          </a:bodyPr>
          <a:lstStyle/>
          <a:p>
            <a:r>
              <a:rPr lang="en-US" dirty="0" smtClean="0"/>
              <a:t>146.5 </a:t>
            </a:r>
            <a:r>
              <a:rPr lang="he-IL" dirty="0" smtClean="0"/>
              <a:t> קמ"ר </a:t>
            </a:r>
            <a:endParaRPr lang="he-IL" dirty="0"/>
          </a:p>
        </p:txBody>
      </p:sp>
      <p:cxnSp>
        <p:nvCxnSpPr>
          <p:cNvPr id="4" name="Straight Arrow Connector 3"/>
          <p:cNvCxnSpPr/>
          <p:nvPr/>
        </p:nvCxnSpPr>
        <p:spPr>
          <a:xfrm flipH="1" flipV="1">
            <a:off x="2667000" y="2242066"/>
            <a:ext cx="1600200" cy="72973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819400" y="3232666"/>
            <a:ext cx="1600200" cy="72973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3400" y="2857344"/>
            <a:ext cx="2133600" cy="646331"/>
          </a:xfrm>
          <a:prstGeom prst="rect">
            <a:avLst/>
          </a:prstGeom>
          <a:solidFill>
            <a:schemeClr val="accent2"/>
          </a:solidFill>
        </p:spPr>
        <p:txBody>
          <a:bodyPr wrap="square" rtlCol="1">
            <a:spAutoFit/>
          </a:bodyPr>
          <a:lstStyle/>
          <a:p>
            <a:r>
              <a:rPr lang="he-IL" dirty="0" smtClean="0"/>
              <a:t>סך כל הייצור </a:t>
            </a:r>
          </a:p>
          <a:p>
            <a:r>
              <a:rPr lang="he-IL" dirty="0" smtClean="0"/>
              <a:t>3,600,000 טון</a:t>
            </a:r>
            <a:endParaRPr lang="he-IL" dirty="0"/>
          </a:p>
        </p:txBody>
      </p:sp>
      <p:cxnSp>
        <p:nvCxnSpPr>
          <p:cNvPr id="11" name="Straight Arrow Connector 10"/>
          <p:cNvCxnSpPr/>
          <p:nvPr/>
        </p:nvCxnSpPr>
        <p:spPr>
          <a:xfrm flipH="1" flipV="1">
            <a:off x="2819400" y="4287798"/>
            <a:ext cx="1600200" cy="72973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800" y="4191000"/>
            <a:ext cx="1981200" cy="369332"/>
          </a:xfrm>
          <a:prstGeom prst="rect">
            <a:avLst/>
          </a:prstGeom>
          <a:noFill/>
        </p:spPr>
        <p:txBody>
          <a:bodyPr wrap="square" rtlCol="1">
            <a:spAutoFit/>
          </a:bodyPr>
          <a:lstStyle/>
          <a:p>
            <a:r>
              <a:rPr lang="he-IL" dirty="0" smtClean="0"/>
              <a:t>24,500 טון לקמ"ר </a:t>
            </a:r>
            <a:endParaRPr lang="he-IL" dirty="0"/>
          </a:p>
        </p:txBody>
      </p:sp>
      <p:sp>
        <p:nvSpPr>
          <p:cNvPr id="13" name="Title 3"/>
          <p:cNvSpPr>
            <a:spLocks noGrp="1"/>
          </p:cNvSpPr>
          <p:nvPr>
            <p:ph type="title"/>
          </p:nvPr>
        </p:nvSpPr>
        <p:spPr>
          <a:xfrm>
            <a:off x="1681064" y="152400"/>
            <a:ext cx="6624736" cy="729931"/>
          </a:xfrm>
        </p:spPr>
        <p:txBody>
          <a:bodyPr/>
          <a:lstStyle/>
          <a:p>
            <a:pPr algn="r" rtl="1"/>
            <a:r>
              <a:rPr lang="he-IL" sz="3200" dirty="0" smtClean="0">
                <a:cs typeface="+mn-cs"/>
              </a:rPr>
              <a:t>השוואת פעילות מפעלי ים המלח ל-</a:t>
            </a:r>
            <a:r>
              <a:rPr lang="en-US" sz="3200" dirty="0" smtClean="0">
                <a:cs typeface="+mn-cs"/>
              </a:rPr>
              <a:t>APC </a:t>
            </a:r>
            <a:r>
              <a:rPr lang="he-IL" sz="3200" dirty="0" smtClean="0">
                <a:cs typeface="+mn-cs"/>
              </a:rPr>
              <a:t>    </a:t>
            </a:r>
            <a:endParaRPr lang="he-IL" sz="3200" dirty="0">
              <a:cs typeface="+mn-cs"/>
            </a:endParaRPr>
          </a:p>
        </p:txBody>
      </p:sp>
      <p:sp>
        <p:nvSpPr>
          <p:cNvPr id="14" name="TextBox 13"/>
          <p:cNvSpPr txBox="1"/>
          <p:nvPr/>
        </p:nvSpPr>
        <p:spPr>
          <a:xfrm>
            <a:off x="6934200" y="1752600"/>
            <a:ext cx="1981200" cy="369332"/>
          </a:xfrm>
          <a:prstGeom prst="rect">
            <a:avLst/>
          </a:prstGeom>
          <a:noFill/>
        </p:spPr>
        <p:txBody>
          <a:bodyPr wrap="square" rtlCol="1">
            <a:spAutoFit/>
          </a:bodyPr>
          <a:lstStyle/>
          <a:p>
            <a:r>
              <a:rPr lang="en-US" dirty="0" smtClean="0"/>
              <a:t>125 </a:t>
            </a:r>
            <a:r>
              <a:rPr lang="he-IL" dirty="0" smtClean="0"/>
              <a:t> קמ"ר </a:t>
            </a:r>
            <a:endParaRPr lang="he-IL" dirty="0"/>
          </a:p>
        </p:txBody>
      </p:sp>
      <p:cxnSp>
        <p:nvCxnSpPr>
          <p:cNvPr id="15" name="Straight Arrow Connector 14"/>
          <p:cNvCxnSpPr/>
          <p:nvPr/>
        </p:nvCxnSpPr>
        <p:spPr>
          <a:xfrm flipV="1">
            <a:off x="6040899" y="1905000"/>
            <a:ext cx="1600200" cy="9144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943600" y="2971800"/>
            <a:ext cx="1752600" cy="9906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10400" y="2836175"/>
            <a:ext cx="1981200" cy="646331"/>
          </a:xfrm>
          <a:prstGeom prst="rect">
            <a:avLst/>
          </a:prstGeom>
          <a:noFill/>
        </p:spPr>
        <p:txBody>
          <a:bodyPr wrap="square" rtlCol="1">
            <a:spAutoFit/>
          </a:bodyPr>
          <a:lstStyle/>
          <a:p>
            <a:r>
              <a:rPr lang="he-IL" dirty="0" smtClean="0"/>
              <a:t>סך כל הייצור </a:t>
            </a:r>
          </a:p>
          <a:p>
            <a:r>
              <a:rPr lang="he-IL" dirty="0" smtClean="0"/>
              <a:t>1,925,200 טון</a:t>
            </a:r>
            <a:endParaRPr lang="he-IL" dirty="0"/>
          </a:p>
        </p:txBody>
      </p:sp>
      <p:cxnSp>
        <p:nvCxnSpPr>
          <p:cNvPr id="18" name="Straight Arrow Connector 17"/>
          <p:cNvCxnSpPr/>
          <p:nvPr/>
        </p:nvCxnSpPr>
        <p:spPr>
          <a:xfrm>
            <a:off x="5943600" y="4300928"/>
            <a:ext cx="1524000" cy="615341"/>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934200" y="4916269"/>
            <a:ext cx="1981200" cy="369332"/>
          </a:xfrm>
          <a:prstGeom prst="rect">
            <a:avLst/>
          </a:prstGeom>
          <a:noFill/>
        </p:spPr>
        <p:txBody>
          <a:bodyPr wrap="square" rtlCol="1">
            <a:spAutoFit/>
          </a:bodyPr>
          <a:lstStyle/>
          <a:p>
            <a:r>
              <a:rPr lang="he-IL" dirty="0" smtClean="0"/>
              <a:t>16,000 טון </a:t>
            </a:r>
            <a:r>
              <a:rPr lang="he-IL" dirty="0"/>
              <a:t>ל</a:t>
            </a:r>
            <a:r>
              <a:rPr lang="he-IL" dirty="0" smtClean="0"/>
              <a:t>קמ"ר</a:t>
            </a:r>
            <a:endParaRPr lang="he-IL" dirty="0"/>
          </a:p>
        </p:txBody>
      </p:sp>
      <p:sp>
        <p:nvSpPr>
          <p:cNvPr id="20" name="Pie 1"/>
          <p:cNvSpPr/>
          <p:nvPr/>
        </p:nvSpPr>
        <p:spPr>
          <a:xfrm rot="1667223">
            <a:off x="4693933" y="1898989"/>
            <a:ext cx="1669727" cy="2460861"/>
          </a:xfrm>
          <a:custGeom>
            <a:avLst/>
            <a:gdLst>
              <a:gd name="connsiteX0" fmla="*/ 3276600 w 3276600"/>
              <a:gd name="connsiteY0" fmla="*/ 1480066 h 2960132"/>
              <a:gd name="connsiteX1" fmla="*/ 1638300 w 3276600"/>
              <a:gd name="connsiteY1" fmla="*/ 2960132 h 2960132"/>
              <a:gd name="connsiteX2" fmla="*/ 0 w 3276600"/>
              <a:gd name="connsiteY2" fmla="*/ 1480066 h 2960132"/>
              <a:gd name="connsiteX3" fmla="*/ 1638300 w 3276600"/>
              <a:gd name="connsiteY3" fmla="*/ 0 h 2960132"/>
              <a:gd name="connsiteX4" fmla="*/ 1638300 w 3276600"/>
              <a:gd name="connsiteY4" fmla="*/ 1480066 h 2960132"/>
              <a:gd name="connsiteX5" fmla="*/ 3276600 w 3276600"/>
              <a:gd name="connsiteY5" fmla="*/ 1480066 h 2960132"/>
              <a:gd name="connsiteX0" fmla="*/ 3675965 w 3675965"/>
              <a:gd name="connsiteY0" fmla="*/ 1698391 h 3178457"/>
              <a:gd name="connsiteX1" fmla="*/ 2037665 w 3675965"/>
              <a:gd name="connsiteY1" fmla="*/ 3178457 h 3178457"/>
              <a:gd name="connsiteX2" fmla="*/ 399365 w 3675965"/>
              <a:gd name="connsiteY2" fmla="*/ 1698391 h 3178457"/>
              <a:gd name="connsiteX3" fmla="*/ 120723 w 3675965"/>
              <a:gd name="connsiteY3" fmla="*/ 85259 h 3178457"/>
              <a:gd name="connsiteX4" fmla="*/ 2037665 w 3675965"/>
              <a:gd name="connsiteY4" fmla="*/ 218325 h 3178457"/>
              <a:gd name="connsiteX5" fmla="*/ 2037665 w 3675965"/>
              <a:gd name="connsiteY5" fmla="*/ 1698391 h 3178457"/>
              <a:gd name="connsiteX6" fmla="*/ 3675965 w 3675965"/>
              <a:gd name="connsiteY6" fmla="*/ 1698391 h 3178457"/>
              <a:gd name="connsiteX0" fmla="*/ 3675965 w 3675965"/>
              <a:gd name="connsiteY0" fmla="*/ 1739425 h 3219491"/>
              <a:gd name="connsiteX1" fmla="*/ 2037665 w 3675965"/>
              <a:gd name="connsiteY1" fmla="*/ 3219491 h 3219491"/>
              <a:gd name="connsiteX2" fmla="*/ 399365 w 3675965"/>
              <a:gd name="connsiteY2" fmla="*/ 1739425 h 3219491"/>
              <a:gd name="connsiteX3" fmla="*/ 120723 w 3675965"/>
              <a:gd name="connsiteY3" fmla="*/ 126293 h 3219491"/>
              <a:gd name="connsiteX4" fmla="*/ 659241 w 3675965"/>
              <a:gd name="connsiteY4" fmla="*/ 81939 h 3219491"/>
              <a:gd name="connsiteX5" fmla="*/ 2037665 w 3675965"/>
              <a:gd name="connsiteY5" fmla="*/ 1739425 h 3219491"/>
              <a:gd name="connsiteX6" fmla="*/ 3675965 w 3675965"/>
              <a:gd name="connsiteY6" fmla="*/ 1739425 h 3219491"/>
              <a:gd name="connsiteX0" fmla="*/ 3675965 w 3675965"/>
              <a:gd name="connsiteY0" fmla="*/ 1739425 h 3219491"/>
              <a:gd name="connsiteX1" fmla="*/ 2037665 w 3675965"/>
              <a:gd name="connsiteY1" fmla="*/ 3219491 h 3219491"/>
              <a:gd name="connsiteX2" fmla="*/ 399365 w 3675965"/>
              <a:gd name="connsiteY2" fmla="*/ 1739425 h 3219491"/>
              <a:gd name="connsiteX3" fmla="*/ 120723 w 3675965"/>
              <a:gd name="connsiteY3" fmla="*/ 126293 h 3219491"/>
              <a:gd name="connsiteX4" fmla="*/ 659241 w 3675965"/>
              <a:gd name="connsiteY4" fmla="*/ 81939 h 3219491"/>
              <a:gd name="connsiteX5" fmla="*/ 2037665 w 3675965"/>
              <a:gd name="connsiteY5" fmla="*/ 1739425 h 3219491"/>
              <a:gd name="connsiteX6" fmla="*/ 3675965 w 3675965"/>
              <a:gd name="connsiteY6" fmla="*/ 1739425 h 3219491"/>
              <a:gd name="connsiteX0" fmla="*/ 3675965 w 3675965"/>
              <a:gd name="connsiteY0" fmla="*/ 1698392 h 3178458"/>
              <a:gd name="connsiteX1" fmla="*/ 2037665 w 3675965"/>
              <a:gd name="connsiteY1" fmla="*/ 3178458 h 3178458"/>
              <a:gd name="connsiteX2" fmla="*/ 399365 w 3675965"/>
              <a:gd name="connsiteY2" fmla="*/ 1698392 h 3178458"/>
              <a:gd name="connsiteX3" fmla="*/ 120723 w 3675965"/>
              <a:gd name="connsiteY3" fmla="*/ 85260 h 3178458"/>
              <a:gd name="connsiteX4" fmla="*/ 577354 w 3675965"/>
              <a:gd name="connsiteY4" fmla="*/ 218326 h 3178458"/>
              <a:gd name="connsiteX5" fmla="*/ 2037665 w 3675965"/>
              <a:gd name="connsiteY5" fmla="*/ 1698392 h 3178458"/>
              <a:gd name="connsiteX6" fmla="*/ 3675965 w 3675965"/>
              <a:gd name="connsiteY6" fmla="*/ 1698392 h 3178458"/>
              <a:gd name="connsiteX0" fmla="*/ 3555394 w 3555394"/>
              <a:gd name="connsiteY0" fmla="*/ 1761830 h 3241896"/>
              <a:gd name="connsiteX1" fmla="*/ 1917094 w 3555394"/>
              <a:gd name="connsiteY1" fmla="*/ 3241896 h 3241896"/>
              <a:gd name="connsiteX2" fmla="*/ 278794 w 3555394"/>
              <a:gd name="connsiteY2" fmla="*/ 1761830 h 3241896"/>
              <a:gd name="connsiteX3" fmla="*/ 152 w 3555394"/>
              <a:gd name="connsiteY3" fmla="*/ 148698 h 3241896"/>
              <a:gd name="connsiteX4" fmla="*/ 559711 w 3555394"/>
              <a:gd name="connsiteY4" fmla="*/ 80460 h 3241896"/>
              <a:gd name="connsiteX5" fmla="*/ 456783 w 3555394"/>
              <a:gd name="connsiteY5" fmla="*/ 281764 h 3241896"/>
              <a:gd name="connsiteX6" fmla="*/ 1917094 w 3555394"/>
              <a:gd name="connsiteY6" fmla="*/ 1761830 h 3241896"/>
              <a:gd name="connsiteX7" fmla="*/ 3555394 w 3555394"/>
              <a:gd name="connsiteY7" fmla="*/ 1761830 h 3241896"/>
              <a:gd name="connsiteX0" fmla="*/ 3555394 w 3555394"/>
              <a:gd name="connsiteY0" fmla="*/ 1761830 h 3241896"/>
              <a:gd name="connsiteX1" fmla="*/ 1917094 w 3555394"/>
              <a:gd name="connsiteY1" fmla="*/ 3241896 h 3241896"/>
              <a:gd name="connsiteX2" fmla="*/ 278794 w 3555394"/>
              <a:gd name="connsiteY2" fmla="*/ 1761830 h 3241896"/>
              <a:gd name="connsiteX3" fmla="*/ 152 w 3555394"/>
              <a:gd name="connsiteY3" fmla="*/ 148698 h 3241896"/>
              <a:gd name="connsiteX4" fmla="*/ 559711 w 3555394"/>
              <a:gd name="connsiteY4" fmla="*/ 80460 h 3241896"/>
              <a:gd name="connsiteX5" fmla="*/ 429488 w 3555394"/>
              <a:gd name="connsiteY5" fmla="*/ 786731 h 3241896"/>
              <a:gd name="connsiteX6" fmla="*/ 1917094 w 3555394"/>
              <a:gd name="connsiteY6" fmla="*/ 1761830 h 3241896"/>
              <a:gd name="connsiteX7" fmla="*/ 3555394 w 3555394"/>
              <a:gd name="connsiteY7" fmla="*/ 1761830 h 3241896"/>
              <a:gd name="connsiteX0" fmla="*/ 3555510 w 3555510"/>
              <a:gd name="connsiteY0" fmla="*/ 1685072 h 3165138"/>
              <a:gd name="connsiteX1" fmla="*/ 1917210 w 3555510"/>
              <a:gd name="connsiteY1" fmla="*/ 3165138 h 3165138"/>
              <a:gd name="connsiteX2" fmla="*/ 278910 w 3555510"/>
              <a:gd name="connsiteY2" fmla="*/ 1685072 h 3165138"/>
              <a:gd name="connsiteX3" fmla="*/ 268 w 3555510"/>
              <a:gd name="connsiteY3" fmla="*/ 71940 h 3165138"/>
              <a:gd name="connsiteX4" fmla="*/ 341463 w 3555510"/>
              <a:gd name="connsiteY4" fmla="*/ 413135 h 3165138"/>
              <a:gd name="connsiteX5" fmla="*/ 429604 w 3555510"/>
              <a:gd name="connsiteY5" fmla="*/ 709973 h 3165138"/>
              <a:gd name="connsiteX6" fmla="*/ 1917210 w 3555510"/>
              <a:gd name="connsiteY6" fmla="*/ 1685072 h 3165138"/>
              <a:gd name="connsiteX7" fmla="*/ 3555510 w 3555510"/>
              <a:gd name="connsiteY7" fmla="*/ 1685072 h 3165138"/>
              <a:gd name="connsiteX0" fmla="*/ 3559380 w 3559380"/>
              <a:gd name="connsiteY0" fmla="*/ 1746292 h 3226358"/>
              <a:gd name="connsiteX1" fmla="*/ 1921080 w 3559380"/>
              <a:gd name="connsiteY1" fmla="*/ 3226358 h 3226358"/>
              <a:gd name="connsiteX2" fmla="*/ 282780 w 3559380"/>
              <a:gd name="connsiteY2" fmla="*/ 1746292 h 3226358"/>
              <a:gd name="connsiteX3" fmla="*/ 4138 w 3559380"/>
              <a:gd name="connsiteY3" fmla="*/ 133160 h 3226358"/>
              <a:gd name="connsiteX4" fmla="*/ 249798 w 3559380"/>
              <a:gd name="connsiteY4" fmla="*/ 133160 h 3226358"/>
              <a:gd name="connsiteX5" fmla="*/ 345333 w 3559380"/>
              <a:gd name="connsiteY5" fmla="*/ 474355 h 3226358"/>
              <a:gd name="connsiteX6" fmla="*/ 433474 w 3559380"/>
              <a:gd name="connsiteY6" fmla="*/ 771193 h 3226358"/>
              <a:gd name="connsiteX7" fmla="*/ 1921080 w 3559380"/>
              <a:gd name="connsiteY7" fmla="*/ 1746292 h 3226358"/>
              <a:gd name="connsiteX8" fmla="*/ 3559380 w 3559380"/>
              <a:gd name="connsiteY8" fmla="*/ 1746292 h 3226358"/>
              <a:gd name="connsiteX0" fmla="*/ 3557843 w 3557843"/>
              <a:gd name="connsiteY0" fmla="*/ 1750645 h 3230711"/>
              <a:gd name="connsiteX1" fmla="*/ 1919543 w 3557843"/>
              <a:gd name="connsiteY1" fmla="*/ 3230711 h 3230711"/>
              <a:gd name="connsiteX2" fmla="*/ 281243 w 3557843"/>
              <a:gd name="connsiteY2" fmla="*/ 1750645 h 3230711"/>
              <a:gd name="connsiteX3" fmla="*/ 2601 w 3557843"/>
              <a:gd name="connsiteY3" fmla="*/ 137513 h 3230711"/>
              <a:gd name="connsiteX4" fmla="*/ 398387 w 3557843"/>
              <a:gd name="connsiteY4" fmla="*/ 123865 h 3230711"/>
              <a:gd name="connsiteX5" fmla="*/ 343796 w 3557843"/>
              <a:gd name="connsiteY5" fmla="*/ 478708 h 3230711"/>
              <a:gd name="connsiteX6" fmla="*/ 431937 w 3557843"/>
              <a:gd name="connsiteY6" fmla="*/ 775546 h 3230711"/>
              <a:gd name="connsiteX7" fmla="*/ 1919543 w 3557843"/>
              <a:gd name="connsiteY7" fmla="*/ 1750645 h 3230711"/>
              <a:gd name="connsiteX8" fmla="*/ 3557843 w 3557843"/>
              <a:gd name="connsiteY8" fmla="*/ 1750645 h 3230711"/>
              <a:gd name="connsiteX0" fmla="*/ 3557843 w 3557843"/>
              <a:gd name="connsiteY0" fmla="*/ 1750645 h 3230711"/>
              <a:gd name="connsiteX1" fmla="*/ 1919543 w 3557843"/>
              <a:gd name="connsiteY1" fmla="*/ 3230711 h 3230711"/>
              <a:gd name="connsiteX2" fmla="*/ 281243 w 3557843"/>
              <a:gd name="connsiteY2" fmla="*/ 1750645 h 3230711"/>
              <a:gd name="connsiteX3" fmla="*/ 2601 w 3557843"/>
              <a:gd name="connsiteY3" fmla="*/ 137513 h 3230711"/>
              <a:gd name="connsiteX4" fmla="*/ 398387 w 3557843"/>
              <a:gd name="connsiteY4" fmla="*/ 123865 h 3230711"/>
              <a:gd name="connsiteX5" fmla="*/ 343796 w 3557843"/>
              <a:gd name="connsiteY5" fmla="*/ 478708 h 3230711"/>
              <a:gd name="connsiteX6" fmla="*/ 335491 w 3557843"/>
              <a:gd name="connsiteY6" fmla="*/ 1119474 h 3230711"/>
              <a:gd name="connsiteX7" fmla="*/ 1919543 w 3557843"/>
              <a:gd name="connsiteY7" fmla="*/ 1750645 h 3230711"/>
              <a:gd name="connsiteX8" fmla="*/ 3557843 w 3557843"/>
              <a:gd name="connsiteY8" fmla="*/ 1750645 h 3230711"/>
              <a:gd name="connsiteX0" fmla="*/ 3423784 w 3423784"/>
              <a:gd name="connsiteY0" fmla="*/ 1714902 h 3194968"/>
              <a:gd name="connsiteX1" fmla="*/ 1785484 w 3423784"/>
              <a:gd name="connsiteY1" fmla="*/ 3194968 h 3194968"/>
              <a:gd name="connsiteX2" fmla="*/ 147184 w 3423784"/>
              <a:gd name="connsiteY2" fmla="*/ 1714902 h 3194968"/>
              <a:gd name="connsiteX3" fmla="*/ 52906 w 3423784"/>
              <a:gd name="connsiteY3" fmla="*/ 158887 h 3194968"/>
              <a:gd name="connsiteX4" fmla="*/ 264328 w 3423784"/>
              <a:gd name="connsiteY4" fmla="*/ 88122 h 3194968"/>
              <a:gd name="connsiteX5" fmla="*/ 209737 w 3423784"/>
              <a:gd name="connsiteY5" fmla="*/ 442965 h 3194968"/>
              <a:gd name="connsiteX6" fmla="*/ 201432 w 3423784"/>
              <a:gd name="connsiteY6" fmla="*/ 1083731 h 3194968"/>
              <a:gd name="connsiteX7" fmla="*/ 1785484 w 3423784"/>
              <a:gd name="connsiteY7" fmla="*/ 1714902 h 3194968"/>
              <a:gd name="connsiteX8" fmla="*/ 3423784 w 3423784"/>
              <a:gd name="connsiteY8" fmla="*/ 1714902 h 3194968"/>
              <a:gd name="connsiteX0" fmla="*/ 3423784 w 3423784"/>
              <a:gd name="connsiteY0" fmla="*/ 1714902 h 3194968"/>
              <a:gd name="connsiteX1" fmla="*/ 1785484 w 3423784"/>
              <a:gd name="connsiteY1" fmla="*/ 3194968 h 3194968"/>
              <a:gd name="connsiteX2" fmla="*/ 147184 w 3423784"/>
              <a:gd name="connsiteY2" fmla="*/ 1714902 h 3194968"/>
              <a:gd name="connsiteX3" fmla="*/ 52906 w 3423784"/>
              <a:gd name="connsiteY3" fmla="*/ 158887 h 3194968"/>
              <a:gd name="connsiteX4" fmla="*/ 264328 w 3423784"/>
              <a:gd name="connsiteY4" fmla="*/ 88122 h 3194968"/>
              <a:gd name="connsiteX5" fmla="*/ 209737 w 3423784"/>
              <a:gd name="connsiteY5" fmla="*/ 442965 h 3194968"/>
              <a:gd name="connsiteX6" fmla="*/ 275828 w 3423784"/>
              <a:gd name="connsiteY6" fmla="*/ 1137087 h 3194968"/>
              <a:gd name="connsiteX7" fmla="*/ 1785484 w 3423784"/>
              <a:gd name="connsiteY7" fmla="*/ 1714902 h 3194968"/>
              <a:gd name="connsiteX8" fmla="*/ 3423784 w 3423784"/>
              <a:gd name="connsiteY8" fmla="*/ 1714902 h 3194968"/>
              <a:gd name="connsiteX0" fmla="*/ 3423784 w 3423784"/>
              <a:gd name="connsiteY0" fmla="*/ 1714902 h 3194968"/>
              <a:gd name="connsiteX1" fmla="*/ 1785484 w 3423784"/>
              <a:gd name="connsiteY1" fmla="*/ 3194968 h 3194968"/>
              <a:gd name="connsiteX2" fmla="*/ 147184 w 3423784"/>
              <a:gd name="connsiteY2" fmla="*/ 1714902 h 3194968"/>
              <a:gd name="connsiteX3" fmla="*/ 52906 w 3423784"/>
              <a:gd name="connsiteY3" fmla="*/ 158887 h 3194968"/>
              <a:gd name="connsiteX4" fmla="*/ 264328 w 3423784"/>
              <a:gd name="connsiteY4" fmla="*/ 88122 h 3194968"/>
              <a:gd name="connsiteX5" fmla="*/ 209737 w 3423784"/>
              <a:gd name="connsiteY5" fmla="*/ 442965 h 3194968"/>
              <a:gd name="connsiteX6" fmla="*/ 389555 w 3423784"/>
              <a:gd name="connsiteY6" fmla="*/ 1030879 h 3194968"/>
              <a:gd name="connsiteX7" fmla="*/ 1785484 w 3423784"/>
              <a:gd name="connsiteY7" fmla="*/ 1714902 h 3194968"/>
              <a:gd name="connsiteX8" fmla="*/ 3423784 w 3423784"/>
              <a:gd name="connsiteY8" fmla="*/ 1714902 h 3194968"/>
              <a:gd name="connsiteX0" fmla="*/ 3423784 w 3423784"/>
              <a:gd name="connsiteY0" fmla="*/ 1714902 h 3194968"/>
              <a:gd name="connsiteX1" fmla="*/ 1785484 w 3423784"/>
              <a:gd name="connsiteY1" fmla="*/ 3194968 h 3194968"/>
              <a:gd name="connsiteX2" fmla="*/ 147184 w 3423784"/>
              <a:gd name="connsiteY2" fmla="*/ 1714902 h 3194968"/>
              <a:gd name="connsiteX3" fmla="*/ 52906 w 3423784"/>
              <a:gd name="connsiteY3" fmla="*/ 158887 h 3194968"/>
              <a:gd name="connsiteX4" fmla="*/ 264328 w 3423784"/>
              <a:gd name="connsiteY4" fmla="*/ 88122 h 3194968"/>
              <a:gd name="connsiteX5" fmla="*/ 209737 w 3423784"/>
              <a:gd name="connsiteY5" fmla="*/ 442965 h 3194968"/>
              <a:gd name="connsiteX6" fmla="*/ 310097 w 3423784"/>
              <a:gd name="connsiteY6" fmla="*/ 1026469 h 3194968"/>
              <a:gd name="connsiteX7" fmla="*/ 1785484 w 3423784"/>
              <a:gd name="connsiteY7" fmla="*/ 1714902 h 3194968"/>
              <a:gd name="connsiteX8" fmla="*/ 3423784 w 3423784"/>
              <a:gd name="connsiteY8" fmla="*/ 1714902 h 3194968"/>
              <a:gd name="connsiteX0" fmla="*/ 3423784 w 3423784"/>
              <a:gd name="connsiteY0" fmla="*/ 1714902 h 3194968"/>
              <a:gd name="connsiteX1" fmla="*/ 1785484 w 3423784"/>
              <a:gd name="connsiteY1" fmla="*/ 3194968 h 3194968"/>
              <a:gd name="connsiteX2" fmla="*/ 147184 w 3423784"/>
              <a:gd name="connsiteY2" fmla="*/ 1714902 h 3194968"/>
              <a:gd name="connsiteX3" fmla="*/ 52906 w 3423784"/>
              <a:gd name="connsiteY3" fmla="*/ 158887 h 3194968"/>
              <a:gd name="connsiteX4" fmla="*/ 264328 w 3423784"/>
              <a:gd name="connsiteY4" fmla="*/ 88122 h 3194968"/>
              <a:gd name="connsiteX5" fmla="*/ 209737 w 3423784"/>
              <a:gd name="connsiteY5" fmla="*/ 442965 h 3194968"/>
              <a:gd name="connsiteX6" fmla="*/ 310097 w 3423784"/>
              <a:gd name="connsiteY6" fmla="*/ 1026469 h 3194968"/>
              <a:gd name="connsiteX7" fmla="*/ 2905111 w 3423784"/>
              <a:gd name="connsiteY7" fmla="*/ 970646 h 3194968"/>
              <a:gd name="connsiteX8" fmla="*/ 3423784 w 3423784"/>
              <a:gd name="connsiteY8" fmla="*/ 1714902 h 3194968"/>
              <a:gd name="connsiteX0" fmla="*/ 3393102 w 3393102"/>
              <a:gd name="connsiteY0" fmla="*/ 1714902 h 3196079"/>
              <a:gd name="connsiteX1" fmla="*/ 1754802 w 3393102"/>
              <a:gd name="connsiteY1" fmla="*/ 3194968 h 3196079"/>
              <a:gd name="connsiteX2" fmla="*/ 167256 w 3393102"/>
              <a:gd name="connsiteY2" fmla="*/ 1518464 h 3196079"/>
              <a:gd name="connsiteX3" fmla="*/ 22224 w 3393102"/>
              <a:gd name="connsiteY3" fmla="*/ 158887 h 3196079"/>
              <a:gd name="connsiteX4" fmla="*/ 233646 w 3393102"/>
              <a:gd name="connsiteY4" fmla="*/ 88122 h 3196079"/>
              <a:gd name="connsiteX5" fmla="*/ 179055 w 3393102"/>
              <a:gd name="connsiteY5" fmla="*/ 442965 h 3196079"/>
              <a:gd name="connsiteX6" fmla="*/ 279415 w 3393102"/>
              <a:gd name="connsiteY6" fmla="*/ 1026469 h 3196079"/>
              <a:gd name="connsiteX7" fmla="*/ 2874429 w 3393102"/>
              <a:gd name="connsiteY7" fmla="*/ 970646 h 3196079"/>
              <a:gd name="connsiteX8" fmla="*/ 3393102 w 3393102"/>
              <a:gd name="connsiteY8" fmla="*/ 1714902 h 3196079"/>
              <a:gd name="connsiteX0" fmla="*/ 3514606 w 3514606"/>
              <a:gd name="connsiteY0" fmla="*/ 1714902 h 3196079"/>
              <a:gd name="connsiteX1" fmla="*/ 1876306 w 3514606"/>
              <a:gd name="connsiteY1" fmla="*/ 3194968 h 3196079"/>
              <a:gd name="connsiteX2" fmla="*/ 288760 w 3514606"/>
              <a:gd name="connsiteY2" fmla="*/ 1518464 h 3196079"/>
              <a:gd name="connsiteX3" fmla="*/ 143728 w 3514606"/>
              <a:gd name="connsiteY3" fmla="*/ 158887 h 3196079"/>
              <a:gd name="connsiteX4" fmla="*/ 355150 w 3514606"/>
              <a:gd name="connsiteY4" fmla="*/ 88122 h 3196079"/>
              <a:gd name="connsiteX5" fmla="*/ 300559 w 3514606"/>
              <a:gd name="connsiteY5" fmla="*/ 442965 h 3196079"/>
              <a:gd name="connsiteX6" fmla="*/ 400919 w 3514606"/>
              <a:gd name="connsiteY6" fmla="*/ 1026469 h 3196079"/>
              <a:gd name="connsiteX7" fmla="*/ 2995933 w 3514606"/>
              <a:gd name="connsiteY7" fmla="*/ 970646 h 3196079"/>
              <a:gd name="connsiteX8" fmla="*/ 3514606 w 3514606"/>
              <a:gd name="connsiteY8" fmla="*/ 1714902 h 3196079"/>
              <a:gd name="connsiteX0" fmla="*/ 3378600 w 3378600"/>
              <a:gd name="connsiteY0" fmla="*/ 1714902 h 3195696"/>
              <a:gd name="connsiteX1" fmla="*/ 1740300 w 3378600"/>
              <a:gd name="connsiteY1" fmla="*/ 3194968 h 3195696"/>
              <a:gd name="connsiteX2" fmla="*/ 1515562 w 3378600"/>
              <a:gd name="connsiteY2" fmla="*/ 1907695 h 3195696"/>
              <a:gd name="connsiteX3" fmla="*/ 152754 w 3378600"/>
              <a:gd name="connsiteY3" fmla="*/ 1518464 h 3195696"/>
              <a:gd name="connsiteX4" fmla="*/ 7722 w 3378600"/>
              <a:gd name="connsiteY4" fmla="*/ 158887 h 3195696"/>
              <a:gd name="connsiteX5" fmla="*/ 219144 w 3378600"/>
              <a:gd name="connsiteY5" fmla="*/ 88122 h 3195696"/>
              <a:gd name="connsiteX6" fmla="*/ 164553 w 3378600"/>
              <a:gd name="connsiteY6" fmla="*/ 442965 h 3195696"/>
              <a:gd name="connsiteX7" fmla="*/ 264913 w 3378600"/>
              <a:gd name="connsiteY7" fmla="*/ 1026469 h 3195696"/>
              <a:gd name="connsiteX8" fmla="*/ 2859927 w 3378600"/>
              <a:gd name="connsiteY8" fmla="*/ 970646 h 3195696"/>
              <a:gd name="connsiteX9" fmla="*/ 3378600 w 3378600"/>
              <a:gd name="connsiteY9" fmla="*/ 1714902 h 3195696"/>
              <a:gd name="connsiteX0" fmla="*/ 3375659 w 3375659"/>
              <a:gd name="connsiteY0" fmla="*/ 1714902 h 3195696"/>
              <a:gd name="connsiteX1" fmla="*/ 1737359 w 3375659"/>
              <a:gd name="connsiteY1" fmla="*/ 3194968 h 3195696"/>
              <a:gd name="connsiteX2" fmla="*/ 1512621 w 3375659"/>
              <a:gd name="connsiteY2" fmla="*/ 1907695 h 3195696"/>
              <a:gd name="connsiteX3" fmla="*/ 215243 w 3375659"/>
              <a:gd name="connsiteY3" fmla="*/ 1437705 h 3195696"/>
              <a:gd name="connsiteX4" fmla="*/ 4781 w 3375659"/>
              <a:gd name="connsiteY4" fmla="*/ 158887 h 3195696"/>
              <a:gd name="connsiteX5" fmla="*/ 216203 w 3375659"/>
              <a:gd name="connsiteY5" fmla="*/ 88122 h 3195696"/>
              <a:gd name="connsiteX6" fmla="*/ 161612 w 3375659"/>
              <a:gd name="connsiteY6" fmla="*/ 442965 h 3195696"/>
              <a:gd name="connsiteX7" fmla="*/ 261972 w 3375659"/>
              <a:gd name="connsiteY7" fmla="*/ 1026469 h 3195696"/>
              <a:gd name="connsiteX8" fmla="*/ 2856986 w 3375659"/>
              <a:gd name="connsiteY8" fmla="*/ 970646 h 3195696"/>
              <a:gd name="connsiteX9" fmla="*/ 3375659 w 3375659"/>
              <a:gd name="connsiteY9" fmla="*/ 1714902 h 3195696"/>
              <a:gd name="connsiteX0" fmla="*/ 3375659 w 3375659"/>
              <a:gd name="connsiteY0" fmla="*/ 1714902 h 3197630"/>
              <a:gd name="connsiteX1" fmla="*/ 1737359 w 3375659"/>
              <a:gd name="connsiteY1" fmla="*/ 3194968 h 3197630"/>
              <a:gd name="connsiteX2" fmla="*/ 1070293 w 3375659"/>
              <a:gd name="connsiteY2" fmla="*/ 2063646 h 3197630"/>
              <a:gd name="connsiteX3" fmla="*/ 215243 w 3375659"/>
              <a:gd name="connsiteY3" fmla="*/ 1437705 h 3197630"/>
              <a:gd name="connsiteX4" fmla="*/ 4781 w 3375659"/>
              <a:gd name="connsiteY4" fmla="*/ 158887 h 3197630"/>
              <a:gd name="connsiteX5" fmla="*/ 216203 w 3375659"/>
              <a:gd name="connsiteY5" fmla="*/ 88122 h 3197630"/>
              <a:gd name="connsiteX6" fmla="*/ 161612 w 3375659"/>
              <a:gd name="connsiteY6" fmla="*/ 442965 h 3197630"/>
              <a:gd name="connsiteX7" fmla="*/ 261972 w 3375659"/>
              <a:gd name="connsiteY7" fmla="*/ 1026469 h 3197630"/>
              <a:gd name="connsiteX8" fmla="*/ 2856986 w 3375659"/>
              <a:gd name="connsiteY8" fmla="*/ 970646 h 3197630"/>
              <a:gd name="connsiteX9" fmla="*/ 3375659 w 3375659"/>
              <a:gd name="connsiteY9" fmla="*/ 1714902 h 3197630"/>
              <a:gd name="connsiteX0" fmla="*/ 3375659 w 3375659"/>
              <a:gd name="connsiteY0" fmla="*/ 1714902 h 2532039"/>
              <a:gd name="connsiteX1" fmla="*/ 1460522 w 3375659"/>
              <a:gd name="connsiteY1" fmla="*/ 2523234 h 2532039"/>
              <a:gd name="connsiteX2" fmla="*/ 1070293 w 3375659"/>
              <a:gd name="connsiteY2" fmla="*/ 2063646 h 2532039"/>
              <a:gd name="connsiteX3" fmla="*/ 215243 w 3375659"/>
              <a:gd name="connsiteY3" fmla="*/ 1437705 h 2532039"/>
              <a:gd name="connsiteX4" fmla="*/ 4781 w 3375659"/>
              <a:gd name="connsiteY4" fmla="*/ 158887 h 2532039"/>
              <a:gd name="connsiteX5" fmla="*/ 216203 w 3375659"/>
              <a:gd name="connsiteY5" fmla="*/ 88122 h 2532039"/>
              <a:gd name="connsiteX6" fmla="*/ 161612 w 3375659"/>
              <a:gd name="connsiteY6" fmla="*/ 442965 h 2532039"/>
              <a:gd name="connsiteX7" fmla="*/ 261972 w 3375659"/>
              <a:gd name="connsiteY7" fmla="*/ 1026469 h 2532039"/>
              <a:gd name="connsiteX8" fmla="*/ 2856986 w 3375659"/>
              <a:gd name="connsiteY8" fmla="*/ 970646 h 2532039"/>
              <a:gd name="connsiteX9" fmla="*/ 3375659 w 3375659"/>
              <a:gd name="connsiteY9" fmla="*/ 1714902 h 2532039"/>
              <a:gd name="connsiteX0" fmla="*/ 1599044 w 2856986"/>
              <a:gd name="connsiteY0" fmla="*/ 1710066 h 2532239"/>
              <a:gd name="connsiteX1" fmla="*/ 1460522 w 2856986"/>
              <a:gd name="connsiteY1" fmla="*/ 2523234 h 2532239"/>
              <a:gd name="connsiteX2" fmla="*/ 1070293 w 2856986"/>
              <a:gd name="connsiteY2" fmla="*/ 2063646 h 2532239"/>
              <a:gd name="connsiteX3" fmla="*/ 215243 w 2856986"/>
              <a:gd name="connsiteY3" fmla="*/ 1437705 h 2532239"/>
              <a:gd name="connsiteX4" fmla="*/ 4781 w 2856986"/>
              <a:gd name="connsiteY4" fmla="*/ 158887 h 2532239"/>
              <a:gd name="connsiteX5" fmla="*/ 216203 w 2856986"/>
              <a:gd name="connsiteY5" fmla="*/ 88122 h 2532239"/>
              <a:gd name="connsiteX6" fmla="*/ 161612 w 2856986"/>
              <a:gd name="connsiteY6" fmla="*/ 442965 h 2532239"/>
              <a:gd name="connsiteX7" fmla="*/ 261972 w 2856986"/>
              <a:gd name="connsiteY7" fmla="*/ 1026469 h 2532239"/>
              <a:gd name="connsiteX8" fmla="*/ 2856986 w 2856986"/>
              <a:gd name="connsiteY8" fmla="*/ 970646 h 2532239"/>
              <a:gd name="connsiteX9" fmla="*/ 1599044 w 2856986"/>
              <a:gd name="connsiteY9" fmla="*/ 1710066 h 2532239"/>
              <a:gd name="connsiteX0" fmla="*/ 1599044 w 1599044"/>
              <a:gd name="connsiteY0" fmla="*/ 1710066 h 2532239"/>
              <a:gd name="connsiteX1" fmla="*/ 1460522 w 1599044"/>
              <a:gd name="connsiteY1" fmla="*/ 2523234 h 2532239"/>
              <a:gd name="connsiteX2" fmla="*/ 1070293 w 1599044"/>
              <a:gd name="connsiteY2" fmla="*/ 2063646 h 2532239"/>
              <a:gd name="connsiteX3" fmla="*/ 215243 w 1599044"/>
              <a:gd name="connsiteY3" fmla="*/ 1437705 h 2532239"/>
              <a:gd name="connsiteX4" fmla="*/ 4781 w 1599044"/>
              <a:gd name="connsiteY4" fmla="*/ 158887 h 2532239"/>
              <a:gd name="connsiteX5" fmla="*/ 216203 w 1599044"/>
              <a:gd name="connsiteY5" fmla="*/ 88122 h 2532239"/>
              <a:gd name="connsiteX6" fmla="*/ 161612 w 1599044"/>
              <a:gd name="connsiteY6" fmla="*/ 442965 h 2532239"/>
              <a:gd name="connsiteX7" fmla="*/ 261972 w 1599044"/>
              <a:gd name="connsiteY7" fmla="*/ 1026469 h 2532239"/>
              <a:gd name="connsiteX8" fmla="*/ 1438977 w 1599044"/>
              <a:gd name="connsiteY8" fmla="*/ 1177934 h 2532239"/>
              <a:gd name="connsiteX9" fmla="*/ 1599044 w 1599044"/>
              <a:gd name="connsiteY9" fmla="*/ 1710066 h 2532239"/>
              <a:gd name="connsiteX0" fmla="*/ 1599044 w 1599044"/>
              <a:gd name="connsiteY0" fmla="*/ 1710066 h 2532239"/>
              <a:gd name="connsiteX1" fmla="*/ 1460522 w 1599044"/>
              <a:gd name="connsiteY1" fmla="*/ 2523234 h 2532239"/>
              <a:gd name="connsiteX2" fmla="*/ 1070293 w 1599044"/>
              <a:gd name="connsiteY2" fmla="*/ 2063646 h 2532239"/>
              <a:gd name="connsiteX3" fmla="*/ 215243 w 1599044"/>
              <a:gd name="connsiteY3" fmla="*/ 1437705 h 2532239"/>
              <a:gd name="connsiteX4" fmla="*/ 4781 w 1599044"/>
              <a:gd name="connsiteY4" fmla="*/ 158887 h 2532239"/>
              <a:gd name="connsiteX5" fmla="*/ 216203 w 1599044"/>
              <a:gd name="connsiteY5" fmla="*/ 88122 h 2532239"/>
              <a:gd name="connsiteX6" fmla="*/ 161612 w 1599044"/>
              <a:gd name="connsiteY6" fmla="*/ 442965 h 2532239"/>
              <a:gd name="connsiteX7" fmla="*/ 261972 w 1599044"/>
              <a:gd name="connsiteY7" fmla="*/ 1026469 h 2532239"/>
              <a:gd name="connsiteX8" fmla="*/ 486903 w 1599044"/>
              <a:gd name="connsiteY8" fmla="*/ 1044372 h 2532239"/>
              <a:gd name="connsiteX9" fmla="*/ 1438977 w 1599044"/>
              <a:gd name="connsiteY9" fmla="*/ 1177934 h 2532239"/>
              <a:gd name="connsiteX10" fmla="*/ 1599044 w 1599044"/>
              <a:gd name="connsiteY10" fmla="*/ 1710066 h 2532239"/>
              <a:gd name="connsiteX0" fmla="*/ 1599044 w 1599044"/>
              <a:gd name="connsiteY0" fmla="*/ 1710066 h 2532239"/>
              <a:gd name="connsiteX1" fmla="*/ 1460522 w 1599044"/>
              <a:gd name="connsiteY1" fmla="*/ 2523234 h 2532239"/>
              <a:gd name="connsiteX2" fmla="*/ 1070293 w 1599044"/>
              <a:gd name="connsiteY2" fmla="*/ 2063646 h 2532239"/>
              <a:gd name="connsiteX3" fmla="*/ 215243 w 1599044"/>
              <a:gd name="connsiteY3" fmla="*/ 1437705 h 2532239"/>
              <a:gd name="connsiteX4" fmla="*/ 4781 w 1599044"/>
              <a:gd name="connsiteY4" fmla="*/ 158887 h 2532239"/>
              <a:gd name="connsiteX5" fmla="*/ 216203 w 1599044"/>
              <a:gd name="connsiteY5" fmla="*/ 88122 h 2532239"/>
              <a:gd name="connsiteX6" fmla="*/ 161612 w 1599044"/>
              <a:gd name="connsiteY6" fmla="*/ 442965 h 2532239"/>
              <a:gd name="connsiteX7" fmla="*/ 261972 w 1599044"/>
              <a:gd name="connsiteY7" fmla="*/ 1026469 h 2532239"/>
              <a:gd name="connsiteX8" fmla="*/ 486903 w 1599044"/>
              <a:gd name="connsiteY8" fmla="*/ 1044372 h 2532239"/>
              <a:gd name="connsiteX9" fmla="*/ 1438977 w 1599044"/>
              <a:gd name="connsiteY9" fmla="*/ 1177934 h 2532239"/>
              <a:gd name="connsiteX10" fmla="*/ 1599044 w 1599044"/>
              <a:gd name="connsiteY10" fmla="*/ 1710066 h 2532239"/>
              <a:gd name="connsiteX0" fmla="*/ 1736367 w 1736367"/>
              <a:gd name="connsiteY0" fmla="*/ 1680361 h 2502534"/>
              <a:gd name="connsiteX1" fmla="*/ 1597845 w 1736367"/>
              <a:gd name="connsiteY1" fmla="*/ 2493529 h 2502534"/>
              <a:gd name="connsiteX2" fmla="*/ 1207616 w 1736367"/>
              <a:gd name="connsiteY2" fmla="*/ 2033941 h 2502534"/>
              <a:gd name="connsiteX3" fmla="*/ 352566 w 1736367"/>
              <a:gd name="connsiteY3" fmla="*/ 1408000 h 2502534"/>
              <a:gd name="connsiteX4" fmla="*/ 2928 w 1736367"/>
              <a:gd name="connsiteY4" fmla="*/ 187094 h 2502534"/>
              <a:gd name="connsiteX5" fmla="*/ 353526 w 1736367"/>
              <a:gd name="connsiteY5" fmla="*/ 58417 h 2502534"/>
              <a:gd name="connsiteX6" fmla="*/ 298935 w 1736367"/>
              <a:gd name="connsiteY6" fmla="*/ 413260 h 2502534"/>
              <a:gd name="connsiteX7" fmla="*/ 399295 w 1736367"/>
              <a:gd name="connsiteY7" fmla="*/ 996764 h 2502534"/>
              <a:gd name="connsiteX8" fmla="*/ 624226 w 1736367"/>
              <a:gd name="connsiteY8" fmla="*/ 1014667 h 2502534"/>
              <a:gd name="connsiteX9" fmla="*/ 1576300 w 1736367"/>
              <a:gd name="connsiteY9" fmla="*/ 1148229 h 2502534"/>
              <a:gd name="connsiteX10" fmla="*/ 1736367 w 1736367"/>
              <a:gd name="connsiteY10" fmla="*/ 1680361 h 2502534"/>
              <a:gd name="connsiteX0" fmla="*/ 1762986 w 1762986"/>
              <a:gd name="connsiteY0" fmla="*/ 1680361 h 2502534"/>
              <a:gd name="connsiteX1" fmla="*/ 1624464 w 1762986"/>
              <a:gd name="connsiteY1" fmla="*/ 2493529 h 2502534"/>
              <a:gd name="connsiteX2" fmla="*/ 1234235 w 1762986"/>
              <a:gd name="connsiteY2" fmla="*/ 2033941 h 2502534"/>
              <a:gd name="connsiteX3" fmla="*/ 379185 w 1762986"/>
              <a:gd name="connsiteY3" fmla="*/ 1408000 h 2502534"/>
              <a:gd name="connsiteX4" fmla="*/ 29547 w 1762986"/>
              <a:gd name="connsiteY4" fmla="*/ 187094 h 2502534"/>
              <a:gd name="connsiteX5" fmla="*/ 380145 w 1762986"/>
              <a:gd name="connsiteY5" fmla="*/ 58417 h 2502534"/>
              <a:gd name="connsiteX6" fmla="*/ 325554 w 1762986"/>
              <a:gd name="connsiteY6" fmla="*/ 413260 h 2502534"/>
              <a:gd name="connsiteX7" fmla="*/ 425914 w 1762986"/>
              <a:gd name="connsiteY7" fmla="*/ 996764 h 2502534"/>
              <a:gd name="connsiteX8" fmla="*/ 650845 w 1762986"/>
              <a:gd name="connsiteY8" fmla="*/ 1014667 h 2502534"/>
              <a:gd name="connsiteX9" fmla="*/ 1602919 w 1762986"/>
              <a:gd name="connsiteY9" fmla="*/ 1148229 h 2502534"/>
              <a:gd name="connsiteX10" fmla="*/ 1762986 w 1762986"/>
              <a:gd name="connsiteY10" fmla="*/ 1680361 h 2502534"/>
              <a:gd name="connsiteX0" fmla="*/ 1669727 w 1669727"/>
              <a:gd name="connsiteY0" fmla="*/ 1636529 h 2458702"/>
              <a:gd name="connsiteX1" fmla="*/ 1531205 w 1669727"/>
              <a:gd name="connsiteY1" fmla="*/ 2449697 h 2458702"/>
              <a:gd name="connsiteX2" fmla="*/ 1140976 w 1669727"/>
              <a:gd name="connsiteY2" fmla="*/ 1990109 h 2458702"/>
              <a:gd name="connsiteX3" fmla="*/ 285926 w 1669727"/>
              <a:gd name="connsiteY3" fmla="*/ 1364168 h 2458702"/>
              <a:gd name="connsiteX4" fmla="*/ 38086 w 1669727"/>
              <a:gd name="connsiteY4" fmla="*/ 336445 h 2458702"/>
              <a:gd name="connsiteX5" fmla="*/ 286886 w 1669727"/>
              <a:gd name="connsiteY5" fmla="*/ 14585 h 2458702"/>
              <a:gd name="connsiteX6" fmla="*/ 232295 w 1669727"/>
              <a:gd name="connsiteY6" fmla="*/ 369428 h 2458702"/>
              <a:gd name="connsiteX7" fmla="*/ 332655 w 1669727"/>
              <a:gd name="connsiteY7" fmla="*/ 952932 h 2458702"/>
              <a:gd name="connsiteX8" fmla="*/ 557586 w 1669727"/>
              <a:gd name="connsiteY8" fmla="*/ 970835 h 2458702"/>
              <a:gd name="connsiteX9" fmla="*/ 1509660 w 1669727"/>
              <a:gd name="connsiteY9" fmla="*/ 1104397 h 2458702"/>
              <a:gd name="connsiteX10" fmla="*/ 1669727 w 1669727"/>
              <a:gd name="connsiteY10" fmla="*/ 1636529 h 2458702"/>
              <a:gd name="connsiteX0" fmla="*/ 1669727 w 1669727"/>
              <a:gd name="connsiteY0" fmla="*/ 1636529 h 2458702"/>
              <a:gd name="connsiteX1" fmla="*/ 1531205 w 1669727"/>
              <a:gd name="connsiteY1" fmla="*/ 2449697 h 2458702"/>
              <a:gd name="connsiteX2" fmla="*/ 1140976 w 1669727"/>
              <a:gd name="connsiteY2" fmla="*/ 1990109 h 2458702"/>
              <a:gd name="connsiteX3" fmla="*/ 285926 w 1669727"/>
              <a:gd name="connsiteY3" fmla="*/ 1364168 h 2458702"/>
              <a:gd name="connsiteX4" fmla="*/ 38086 w 1669727"/>
              <a:gd name="connsiteY4" fmla="*/ 336445 h 2458702"/>
              <a:gd name="connsiteX5" fmla="*/ 286886 w 1669727"/>
              <a:gd name="connsiteY5" fmla="*/ 14585 h 2458702"/>
              <a:gd name="connsiteX6" fmla="*/ 232295 w 1669727"/>
              <a:gd name="connsiteY6" fmla="*/ 369428 h 2458702"/>
              <a:gd name="connsiteX7" fmla="*/ 145624 w 1669727"/>
              <a:gd name="connsiteY7" fmla="*/ 833105 h 2458702"/>
              <a:gd name="connsiteX8" fmla="*/ 332655 w 1669727"/>
              <a:gd name="connsiteY8" fmla="*/ 952932 h 2458702"/>
              <a:gd name="connsiteX9" fmla="*/ 557586 w 1669727"/>
              <a:gd name="connsiteY9" fmla="*/ 970835 h 2458702"/>
              <a:gd name="connsiteX10" fmla="*/ 1509660 w 1669727"/>
              <a:gd name="connsiteY10" fmla="*/ 1104397 h 2458702"/>
              <a:gd name="connsiteX11" fmla="*/ 1669727 w 1669727"/>
              <a:gd name="connsiteY11" fmla="*/ 1636529 h 2458702"/>
              <a:gd name="connsiteX0" fmla="*/ 1669727 w 1669727"/>
              <a:gd name="connsiteY0" fmla="*/ 1636529 h 2458702"/>
              <a:gd name="connsiteX1" fmla="*/ 1531205 w 1669727"/>
              <a:gd name="connsiteY1" fmla="*/ 2449697 h 2458702"/>
              <a:gd name="connsiteX2" fmla="*/ 1140976 w 1669727"/>
              <a:gd name="connsiteY2" fmla="*/ 1990109 h 2458702"/>
              <a:gd name="connsiteX3" fmla="*/ 285926 w 1669727"/>
              <a:gd name="connsiteY3" fmla="*/ 1364168 h 2458702"/>
              <a:gd name="connsiteX4" fmla="*/ 38086 w 1669727"/>
              <a:gd name="connsiteY4" fmla="*/ 336445 h 2458702"/>
              <a:gd name="connsiteX5" fmla="*/ 286886 w 1669727"/>
              <a:gd name="connsiteY5" fmla="*/ 14585 h 2458702"/>
              <a:gd name="connsiteX6" fmla="*/ 232295 w 1669727"/>
              <a:gd name="connsiteY6" fmla="*/ 369428 h 2458702"/>
              <a:gd name="connsiteX7" fmla="*/ 145624 w 1669727"/>
              <a:gd name="connsiteY7" fmla="*/ 833105 h 2458702"/>
              <a:gd name="connsiteX8" fmla="*/ 332655 w 1669727"/>
              <a:gd name="connsiteY8" fmla="*/ 952932 h 2458702"/>
              <a:gd name="connsiteX9" fmla="*/ 632633 w 1669727"/>
              <a:gd name="connsiteY9" fmla="*/ 1054702 h 2458702"/>
              <a:gd name="connsiteX10" fmla="*/ 1509660 w 1669727"/>
              <a:gd name="connsiteY10" fmla="*/ 1104397 h 2458702"/>
              <a:gd name="connsiteX11" fmla="*/ 1669727 w 1669727"/>
              <a:gd name="connsiteY11" fmla="*/ 1636529 h 2458702"/>
              <a:gd name="connsiteX0" fmla="*/ 1669727 w 1669727"/>
              <a:gd name="connsiteY0" fmla="*/ 1636529 h 2458702"/>
              <a:gd name="connsiteX1" fmla="*/ 1531205 w 1669727"/>
              <a:gd name="connsiteY1" fmla="*/ 2449697 h 2458702"/>
              <a:gd name="connsiteX2" fmla="*/ 1140976 w 1669727"/>
              <a:gd name="connsiteY2" fmla="*/ 1990109 h 2458702"/>
              <a:gd name="connsiteX3" fmla="*/ 285926 w 1669727"/>
              <a:gd name="connsiteY3" fmla="*/ 1364168 h 2458702"/>
              <a:gd name="connsiteX4" fmla="*/ 38086 w 1669727"/>
              <a:gd name="connsiteY4" fmla="*/ 336445 h 2458702"/>
              <a:gd name="connsiteX5" fmla="*/ 286886 w 1669727"/>
              <a:gd name="connsiteY5" fmla="*/ 14585 h 2458702"/>
              <a:gd name="connsiteX6" fmla="*/ 232295 w 1669727"/>
              <a:gd name="connsiteY6" fmla="*/ 369428 h 2458702"/>
              <a:gd name="connsiteX7" fmla="*/ 192619 w 1669727"/>
              <a:gd name="connsiteY7" fmla="*/ 746634 h 2458702"/>
              <a:gd name="connsiteX8" fmla="*/ 332655 w 1669727"/>
              <a:gd name="connsiteY8" fmla="*/ 952932 h 2458702"/>
              <a:gd name="connsiteX9" fmla="*/ 632633 w 1669727"/>
              <a:gd name="connsiteY9" fmla="*/ 1054702 h 2458702"/>
              <a:gd name="connsiteX10" fmla="*/ 1509660 w 1669727"/>
              <a:gd name="connsiteY10" fmla="*/ 1104397 h 2458702"/>
              <a:gd name="connsiteX11" fmla="*/ 1669727 w 1669727"/>
              <a:gd name="connsiteY11" fmla="*/ 1636529 h 2458702"/>
              <a:gd name="connsiteX0" fmla="*/ 1669727 w 1669727"/>
              <a:gd name="connsiteY0" fmla="*/ 1636529 h 2460861"/>
              <a:gd name="connsiteX1" fmla="*/ 1531205 w 1669727"/>
              <a:gd name="connsiteY1" fmla="*/ 2449697 h 2460861"/>
              <a:gd name="connsiteX2" fmla="*/ 1140976 w 1669727"/>
              <a:gd name="connsiteY2" fmla="*/ 1990109 h 2460861"/>
              <a:gd name="connsiteX3" fmla="*/ 285926 w 1669727"/>
              <a:gd name="connsiteY3" fmla="*/ 1364168 h 2460861"/>
              <a:gd name="connsiteX4" fmla="*/ 38086 w 1669727"/>
              <a:gd name="connsiteY4" fmla="*/ 336445 h 2460861"/>
              <a:gd name="connsiteX5" fmla="*/ 286886 w 1669727"/>
              <a:gd name="connsiteY5" fmla="*/ 14585 h 2460861"/>
              <a:gd name="connsiteX6" fmla="*/ 232295 w 1669727"/>
              <a:gd name="connsiteY6" fmla="*/ 369428 h 2460861"/>
              <a:gd name="connsiteX7" fmla="*/ 192619 w 1669727"/>
              <a:gd name="connsiteY7" fmla="*/ 746634 h 2460861"/>
              <a:gd name="connsiteX8" fmla="*/ 332655 w 1669727"/>
              <a:gd name="connsiteY8" fmla="*/ 952932 h 2460861"/>
              <a:gd name="connsiteX9" fmla="*/ 632633 w 1669727"/>
              <a:gd name="connsiteY9" fmla="*/ 1054702 h 2460861"/>
              <a:gd name="connsiteX10" fmla="*/ 1509660 w 1669727"/>
              <a:gd name="connsiteY10" fmla="*/ 1104397 h 2460861"/>
              <a:gd name="connsiteX11" fmla="*/ 1669727 w 1669727"/>
              <a:gd name="connsiteY11" fmla="*/ 1636529 h 246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9727" h="2460861">
                <a:moveTo>
                  <a:pt x="1669727" y="1636529"/>
                </a:moveTo>
                <a:cubicBezTo>
                  <a:pt x="1669727" y="2453947"/>
                  <a:pt x="1619330" y="2390767"/>
                  <a:pt x="1531205" y="2449697"/>
                </a:cubicBezTo>
                <a:cubicBezTo>
                  <a:pt x="1443080" y="2508627"/>
                  <a:pt x="1376359" y="2331199"/>
                  <a:pt x="1140976" y="1990109"/>
                </a:cubicBezTo>
                <a:cubicBezTo>
                  <a:pt x="905593" y="1649019"/>
                  <a:pt x="469741" y="1639779"/>
                  <a:pt x="285926" y="1364168"/>
                </a:cubicBezTo>
                <a:cubicBezTo>
                  <a:pt x="102111" y="1088557"/>
                  <a:pt x="-81387" y="981041"/>
                  <a:pt x="38086" y="336445"/>
                </a:cubicBezTo>
                <a:cubicBezTo>
                  <a:pt x="744" y="67590"/>
                  <a:pt x="230020" y="-42281"/>
                  <a:pt x="286886" y="14585"/>
                </a:cubicBezTo>
                <a:cubicBezTo>
                  <a:pt x="343752" y="71451"/>
                  <a:pt x="223099" y="224549"/>
                  <a:pt x="232295" y="369428"/>
                </a:cubicBezTo>
                <a:cubicBezTo>
                  <a:pt x="241491" y="514307"/>
                  <a:pt x="175892" y="649383"/>
                  <a:pt x="192619" y="746634"/>
                </a:cubicBezTo>
                <a:cubicBezTo>
                  <a:pt x="209346" y="843885"/>
                  <a:pt x="296734" y="938436"/>
                  <a:pt x="332655" y="952932"/>
                </a:cubicBezTo>
                <a:cubicBezTo>
                  <a:pt x="368576" y="967428"/>
                  <a:pt x="313123" y="971040"/>
                  <a:pt x="632633" y="1054702"/>
                </a:cubicBezTo>
                <a:cubicBezTo>
                  <a:pt x="828801" y="1079946"/>
                  <a:pt x="1290961" y="1052155"/>
                  <a:pt x="1509660" y="1104397"/>
                </a:cubicBezTo>
                <a:lnTo>
                  <a:pt x="1669727" y="1636529"/>
                </a:lnTo>
                <a:close/>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1" name="TextBox 20"/>
          <p:cNvSpPr txBox="1"/>
          <p:nvPr/>
        </p:nvSpPr>
        <p:spPr>
          <a:xfrm>
            <a:off x="1421316" y="2803378"/>
            <a:ext cx="7010400" cy="1754326"/>
          </a:xfrm>
          <a:prstGeom prst="rect">
            <a:avLst/>
          </a:prstGeom>
          <a:solidFill>
            <a:schemeClr val="accent2"/>
          </a:solidFill>
        </p:spPr>
        <p:txBody>
          <a:bodyPr wrap="square" rtlCol="1">
            <a:spAutoFit/>
          </a:bodyPr>
          <a:lstStyle/>
          <a:p>
            <a:pPr algn="ctr"/>
            <a:r>
              <a:rPr lang="he-IL" sz="3600" b="1" dirty="0" smtClean="0"/>
              <a:t>בפועל התפוקה של מי"ה גבוהה בלמעלה מ- 50% ליחידת שטח  מאותו משאב ובאותם תנאי אידוי</a:t>
            </a:r>
            <a:endParaRPr lang="he-IL" sz="3600" b="1" dirty="0"/>
          </a:p>
        </p:txBody>
      </p:sp>
    </p:spTree>
    <p:extLst>
      <p:ext uri="{BB962C8B-B14F-4D97-AF65-F5344CB8AC3E}">
        <p14:creationId xmlns:p14="http://schemas.microsoft.com/office/powerpoint/2010/main" val="252594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1000" fill="hold"/>
                                        <p:tgtEl>
                                          <p:spTgt spid="1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1000"/>
                                        <p:tgtEl>
                                          <p:spTgt spid="12"/>
                                        </p:tgtEl>
                                      </p:cBhvr>
                                    </p:animEffect>
                                    <p:anim calcmode="lin" valueType="num">
                                      <p:cBhvr>
                                        <p:cTn id="73" dur="1000" fill="hold"/>
                                        <p:tgtEl>
                                          <p:spTgt spid="12"/>
                                        </p:tgtEl>
                                        <p:attrNameLst>
                                          <p:attrName>ppt_x</p:attrName>
                                        </p:attrNameLst>
                                      </p:cBhvr>
                                      <p:tavLst>
                                        <p:tav tm="0">
                                          <p:val>
                                            <p:strVal val="#ppt_x"/>
                                          </p:val>
                                        </p:tav>
                                        <p:tav tm="100000">
                                          <p:val>
                                            <p:strVal val="#ppt_x"/>
                                          </p:val>
                                        </p:tav>
                                      </p:tavLst>
                                    </p:anim>
                                    <p:anim calcmode="lin" valueType="num">
                                      <p:cBhvr>
                                        <p:cTn id="7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750" fill="hold"/>
                                        <p:tgtEl>
                                          <p:spTgt spid="21"/>
                                        </p:tgtEl>
                                        <p:attrNameLst>
                                          <p:attrName>ppt_w</p:attrName>
                                        </p:attrNameLst>
                                      </p:cBhvr>
                                      <p:tavLst>
                                        <p:tav tm="0">
                                          <p:val>
                                            <p:fltVal val="0"/>
                                          </p:val>
                                        </p:tav>
                                        <p:tav tm="100000">
                                          <p:val>
                                            <p:strVal val="#ppt_w"/>
                                          </p:val>
                                        </p:tav>
                                      </p:tavLst>
                                    </p:anim>
                                    <p:anim calcmode="lin" valueType="num">
                                      <p:cBhvr>
                                        <p:cTn id="80" dur="750" fill="hold"/>
                                        <p:tgtEl>
                                          <p:spTgt spid="21"/>
                                        </p:tgtEl>
                                        <p:attrNameLst>
                                          <p:attrName>ppt_h</p:attrName>
                                        </p:attrNameLst>
                                      </p:cBhvr>
                                      <p:tavLst>
                                        <p:tav tm="0">
                                          <p:val>
                                            <p:fltVal val="0"/>
                                          </p:val>
                                        </p:tav>
                                        <p:tav tm="100000">
                                          <p:val>
                                            <p:strVal val="#ppt_h"/>
                                          </p:val>
                                        </p:tav>
                                      </p:tavLst>
                                    </p:anim>
                                    <p:animEffect transition="in" filter="fade">
                                      <p:cBhvr>
                                        <p:cTn id="81"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animBg="1"/>
      <p:bldP spid="12" grpId="0"/>
      <p:bldP spid="14" grpId="0"/>
      <p:bldP spid="17" grpId="0"/>
      <p:bldP spid="19" grpId="0"/>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של מספר שקופית 6"/>
          <p:cNvSpPr>
            <a:spLocks noGrp="1"/>
          </p:cNvSpPr>
          <p:nvPr>
            <p:ph type="sldNum" sz="quarter" idx="15"/>
          </p:nvPr>
        </p:nvSpPr>
        <p:spPr/>
        <p:txBody>
          <a:bodyPr/>
          <a:lstStyle/>
          <a:p>
            <a:pPr algn="ctr"/>
            <a:fld id="{190C3A99-311F-4772-93CE-81832D61DDA9}" type="slidenum">
              <a:rPr lang="he-IL" smtClean="0">
                <a:solidFill>
                  <a:prstClr val="black">
                    <a:tint val="75000"/>
                  </a:prstClr>
                </a:solidFill>
              </a:rPr>
              <a:pPr algn="ctr"/>
              <a:t>5</a:t>
            </a:fld>
            <a:endParaRPr lang="he-IL">
              <a:solidFill>
                <a:prstClr val="black">
                  <a:tint val="75000"/>
                </a:prstClr>
              </a:solidFill>
            </a:endParaRPr>
          </a:p>
        </p:txBody>
      </p:sp>
      <p:sp>
        <p:nvSpPr>
          <p:cNvPr id="6" name="מציין מיקום תוכן 2"/>
          <p:cNvSpPr txBox="1">
            <a:spLocks/>
          </p:cNvSpPr>
          <p:nvPr/>
        </p:nvSpPr>
        <p:spPr>
          <a:xfrm>
            <a:off x="1295400" y="1219200"/>
            <a:ext cx="7086600" cy="4680520"/>
          </a:xfrm>
          <a:prstGeom prst="rect">
            <a:avLst/>
          </a:prstGeom>
        </p:spPr>
        <p:txBody>
          <a:bodyPr vert="horz" lIns="91440" tIns="45720" rIns="91440" bIns="45720" rtlCol="1">
            <a:noAutofit/>
          </a:bodyPr>
          <a:lstStyle/>
          <a:p>
            <a:pPr marL="342900" indent="-342900" algn="just">
              <a:lnSpc>
                <a:spcPct val="150000"/>
              </a:lnSpc>
              <a:buFont typeface="Arial" panose="020B0604020202020204" pitchFamily="34" charset="0"/>
              <a:buChar char="•"/>
            </a:pPr>
            <a:r>
              <a:rPr lang="he-IL" sz="2400" b="1" dirty="0" smtClean="0">
                <a:solidFill>
                  <a:prstClr val="black"/>
                </a:solidFill>
              </a:rPr>
              <a:t>השקעה בתהליכי מחקר ופיתוח</a:t>
            </a:r>
          </a:p>
          <a:p>
            <a:pPr marL="342900" indent="-342900" algn="just">
              <a:lnSpc>
                <a:spcPct val="150000"/>
              </a:lnSpc>
              <a:buFont typeface="Arial" panose="020B0604020202020204" pitchFamily="34" charset="0"/>
              <a:buChar char="•"/>
            </a:pPr>
            <a:r>
              <a:rPr lang="he-IL" sz="2400" b="1" dirty="0" smtClean="0">
                <a:solidFill>
                  <a:prstClr val="black"/>
                </a:solidFill>
              </a:rPr>
              <a:t>השקעה באופטימיזציה תהליכית חוצה אתר ומוצרים </a:t>
            </a:r>
          </a:p>
          <a:p>
            <a:pPr marL="342900" indent="-342900" algn="just">
              <a:lnSpc>
                <a:spcPct val="150000"/>
              </a:lnSpc>
              <a:buFont typeface="Arial" panose="020B0604020202020204" pitchFamily="34" charset="0"/>
              <a:buChar char="•"/>
            </a:pPr>
            <a:r>
              <a:rPr lang="he-IL" sz="2400" b="1" dirty="0" smtClean="0">
                <a:solidFill>
                  <a:prstClr val="black"/>
                </a:solidFill>
              </a:rPr>
              <a:t>השקעה ביישום טכנולוגיות ממוחשבות מתקדמות</a:t>
            </a:r>
          </a:p>
          <a:p>
            <a:pPr marL="342900" indent="-342900">
              <a:lnSpc>
                <a:spcPct val="150000"/>
              </a:lnSpc>
              <a:buFont typeface="Arial" panose="020B0604020202020204" pitchFamily="34" charset="0"/>
              <a:buChar char="•"/>
            </a:pPr>
            <a:r>
              <a:rPr lang="he-IL" sz="2400" b="1" dirty="0" smtClean="0">
                <a:solidFill>
                  <a:prstClr val="black"/>
                </a:solidFill>
              </a:rPr>
              <a:t>השקעה בשיטות תפעול ובקרה מתוחכמות </a:t>
            </a:r>
            <a:r>
              <a:rPr lang="en-US" sz="2400" b="1" dirty="0" smtClean="0">
                <a:solidFill>
                  <a:prstClr val="black"/>
                </a:solidFill>
              </a:rPr>
              <a:t/>
            </a:r>
            <a:br>
              <a:rPr lang="en-US" sz="2400" b="1" dirty="0" smtClean="0">
                <a:solidFill>
                  <a:prstClr val="black"/>
                </a:solidFill>
              </a:rPr>
            </a:br>
            <a:endParaRPr lang="he-IL" sz="2400" b="1" dirty="0" smtClean="0">
              <a:solidFill>
                <a:prstClr val="black"/>
              </a:solidFill>
            </a:endParaRPr>
          </a:p>
          <a:p>
            <a:pPr marL="285750" indent="-285750" algn="just">
              <a:buFont typeface="Arial" pitchFamily="34" charset="0"/>
              <a:buChar char="•"/>
            </a:pPr>
            <a:endParaRPr lang="he-IL" sz="2400" b="1" u="sng" dirty="0">
              <a:solidFill>
                <a:prstClr val="black"/>
              </a:solidFill>
            </a:endParaRPr>
          </a:p>
          <a:p>
            <a:pPr marL="342900" indent="-342900" algn="just">
              <a:buFont typeface="Arial" panose="020B0604020202020204" pitchFamily="34" charset="0"/>
              <a:buChar char="•"/>
            </a:pPr>
            <a:endParaRPr lang="he-IL" sz="2400" b="1" u="sng" dirty="0" smtClean="0">
              <a:solidFill>
                <a:prstClr val="black"/>
              </a:solidFill>
            </a:endParaRPr>
          </a:p>
        </p:txBody>
      </p:sp>
      <p:sp>
        <p:nvSpPr>
          <p:cNvPr id="10" name="TextBox 9"/>
          <p:cNvSpPr txBox="1"/>
          <p:nvPr/>
        </p:nvSpPr>
        <p:spPr>
          <a:xfrm>
            <a:off x="1143000" y="76200"/>
            <a:ext cx="7162800" cy="584775"/>
          </a:xfrm>
          <a:prstGeom prst="rect">
            <a:avLst/>
          </a:prstGeom>
          <a:noFill/>
        </p:spPr>
        <p:txBody>
          <a:bodyPr wrap="square" rtlCol="1">
            <a:spAutoFit/>
          </a:bodyPr>
          <a:lstStyle/>
          <a:p>
            <a:r>
              <a:rPr lang="en-US" sz="3200" dirty="0" smtClean="0">
                <a:solidFill>
                  <a:prstClr val="white"/>
                </a:solidFill>
              </a:rPr>
              <a:t>Know How</a:t>
            </a:r>
            <a:r>
              <a:rPr lang="he-IL" sz="3200" i="1" dirty="0" smtClean="0">
                <a:solidFill>
                  <a:prstClr val="white"/>
                </a:solidFill>
              </a:rPr>
              <a:t> </a:t>
            </a:r>
            <a:r>
              <a:rPr lang="he-IL" sz="3200" dirty="0" smtClean="0">
                <a:solidFill>
                  <a:prstClr val="white"/>
                </a:solidFill>
              </a:rPr>
              <a:t>שפיתחה כיל במגזר האשלג</a:t>
            </a:r>
          </a:p>
        </p:txBody>
      </p:sp>
    </p:spTree>
    <p:extLst>
      <p:ext uri="{BB962C8B-B14F-4D97-AF65-F5344CB8AC3E}">
        <p14:creationId xmlns:p14="http://schemas.microsoft.com/office/powerpoint/2010/main" val="277956093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של מספר שקופית 6"/>
          <p:cNvSpPr>
            <a:spLocks noGrp="1"/>
          </p:cNvSpPr>
          <p:nvPr>
            <p:ph type="sldNum" sz="quarter" idx="15"/>
          </p:nvPr>
        </p:nvSpPr>
        <p:spPr/>
        <p:txBody>
          <a:bodyPr/>
          <a:lstStyle/>
          <a:p>
            <a:pPr algn="ctr"/>
            <a:fld id="{190C3A99-311F-4772-93CE-81832D61DDA9}" type="slidenum">
              <a:rPr lang="he-IL" smtClean="0">
                <a:solidFill>
                  <a:prstClr val="black">
                    <a:tint val="75000"/>
                  </a:prstClr>
                </a:solidFill>
              </a:rPr>
              <a:pPr algn="ctr"/>
              <a:t>6</a:t>
            </a:fld>
            <a:endParaRPr lang="he-IL">
              <a:solidFill>
                <a:prstClr val="black">
                  <a:tint val="75000"/>
                </a:prstClr>
              </a:solidFill>
            </a:endParaRPr>
          </a:p>
        </p:txBody>
      </p:sp>
      <p:sp>
        <p:nvSpPr>
          <p:cNvPr id="2" name="Title 1"/>
          <p:cNvSpPr>
            <a:spLocks noGrp="1"/>
          </p:cNvSpPr>
          <p:nvPr>
            <p:ph type="title"/>
          </p:nvPr>
        </p:nvSpPr>
        <p:spPr/>
        <p:txBody>
          <a:bodyPr>
            <a:noAutofit/>
          </a:bodyPr>
          <a:lstStyle/>
          <a:p>
            <a:r>
              <a:rPr lang="he-IL" sz="3200" b="1" dirty="0" smtClean="0">
                <a:solidFill>
                  <a:schemeClr val="tx2"/>
                </a:solidFill>
                <a:effectLst>
                  <a:outerShdw blurRad="38100" dist="38100" dir="2700000" algn="tl">
                    <a:srgbClr val="000000">
                      <a:alpha val="43137"/>
                    </a:srgbClr>
                  </a:outerShdw>
                </a:effectLst>
                <a:latin typeface="+mn-lt"/>
                <a:ea typeface="+mn-ea"/>
                <a:cs typeface="+mn-cs"/>
              </a:rPr>
              <a:t/>
            </a:r>
            <a:br>
              <a:rPr lang="he-IL" sz="3200" b="1" dirty="0" smtClean="0">
                <a:solidFill>
                  <a:schemeClr val="tx2"/>
                </a:solidFill>
                <a:effectLst>
                  <a:outerShdw blurRad="38100" dist="38100" dir="2700000" algn="tl">
                    <a:srgbClr val="000000">
                      <a:alpha val="43137"/>
                    </a:srgbClr>
                  </a:outerShdw>
                </a:effectLst>
                <a:latin typeface="+mn-lt"/>
                <a:ea typeface="+mn-ea"/>
                <a:cs typeface="+mn-cs"/>
              </a:rPr>
            </a:br>
            <a:r>
              <a:rPr lang="he-IL" sz="3200" b="1" dirty="0" smtClean="0">
                <a:solidFill>
                  <a:schemeClr val="tx2"/>
                </a:solidFill>
                <a:effectLst>
                  <a:outerShdw blurRad="38100" dist="38100" dir="2700000" algn="tl">
                    <a:srgbClr val="000000">
                      <a:alpha val="43137"/>
                    </a:srgbClr>
                  </a:outerShdw>
                </a:effectLst>
                <a:latin typeface="+mn-lt"/>
                <a:ea typeface="+mn-ea"/>
                <a:cs typeface="+mn-cs"/>
              </a:rPr>
              <a:t/>
            </a:r>
            <a:br>
              <a:rPr lang="he-IL" sz="3200" b="1" dirty="0" smtClean="0">
                <a:solidFill>
                  <a:schemeClr val="tx2"/>
                </a:solidFill>
                <a:effectLst>
                  <a:outerShdw blurRad="38100" dist="38100" dir="2700000" algn="tl">
                    <a:srgbClr val="000000">
                      <a:alpha val="43137"/>
                    </a:srgbClr>
                  </a:outerShdw>
                </a:effectLst>
                <a:latin typeface="+mn-lt"/>
                <a:ea typeface="+mn-ea"/>
                <a:cs typeface="+mn-cs"/>
              </a:rPr>
            </a:br>
            <a:endParaRPr lang="he-IL"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endParaRPr>
          </a:p>
        </p:txBody>
      </p:sp>
      <p:sp>
        <p:nvSpPr>
          <p:cNvPr id="16" name="TextBox 15"/>
          <p:cNvSpPr txBox="1"/>
          <p:nvPr/>
        </p:nvSpPr>
        <p:spPr>
          <a:xfrm>
            <a:off x="1371600" y="51137"/>
            <a:ext cx="6858000" cy="584775"/>
          </a:xfrm>
          <a:prstGeom prst="rect">
            <a:avLst/>
          </a:prstGeom>
          <a:noFill/>
        </p:spPr>
        <p:txBody>
          <a:bodyPr wrap="square" rtlCol="1">
            <a:spAutoFit/>
          </a:bodyPr>
          <a:lstStyle/>
          <a:p>
            <a:r>
              <a:rPr lang="he-IL" sz="3200" dirty="0" smtClean="0">
                <a:solidFill>
                  <a:prstClr val="white"/>
                </a:solidFill>
              </a:rPr>
              <a:t>השקעות להגדלת ניצולת בריכות האידוי</a:t>
            </a:r>
            <a:endParaRPr lang="he-IL" sz="3200" dirty="0">
              <a:solidFill>
                <a:prstClr val="white"/>
              </a:solidFill>
            </a:endParaRPr>
          </a:p>
        </p:txBody>
      </p:sp>
      <p:sp>
        <p:nvSpPr>
          <p:cNvPr id="6" name="מציין מיקום תוכן 2"/>
          <p:cNvSpPr txBox="1">
            <a:spLocks/>
          </p:cNvSpPr>
          <p:nvPr/>
        </p:nvSpPr>
        <p:spPr>
          <a:xfrm>
            <a:off x="457200" y="1219200"/>
            <a:ext cx="7848600" cy="5181600"/>
          </a:xfrm>
          <a:prstGeom prst="rect">
            <a:avLst/>
          </a:prstGeom>
        </p:spPr>
        <p:txBody>
          <a:bodyPr vert="horz" lIns="91440" tIns="45720" rIns="91440" bIns="45720" rtlCol="1">
            <a:noAutofit/>
          </a:bodyPr>
          <a:lstStyle/>
          <a:p>
            <a:pPr marL="342900" indent="-342900" algn="just">
              <a:lnSpc>
                <a:spcPct val="150000"/>
              </a:lnSpc>
              <a:buFont typeface="Arial" panose="020B0604020202020204" pitchFamily="34" charset="0"/>
              <a:buChar char="•"/>
            </a:pPr>
            <a:r>
              <a:rPr lang="he-IL" sz="2400" b="1" dirty="0" smtClean="0">
                <a:solidFill>
                  <a:prstClr val="black"/>
                </a:solidFill>
              </a:rPr>
              <a:t>השקעות בפיתוח </a:t>
            </a:r>
            <a:r>
              <a:rPr lang="he-IL" sz="2400" b="1" dirty="0">
                <a:solidFill>
                  <a:prstClr val="black"/>
                </a:solidFill>
              </a:rPr>
              <a:t>מודלים מתמטיים </a:t>
            </a:r>
            <a:r>
              <a:rPr lang="he-IL" sz="2400" b="1" dirty="0" smtClean="0">
                <a:solidFill>
                  <a:prstClr val="black"/>
                </a:solidFill>
              </a:rPr>
              <a:t>ממוחשבים </a:t>
            </a:r>
            <a:r>
              <a:rPr lang="he-IL" sz="2400" b="1" dirty="0">
                <a:solidFill>
                  <a:prstClr val="black"/>
                </a:solidFill>
              </a:rPr>
              <a:t>מתקדמים </a:t>
            </a:r>
            <a:r>
              <a:rPr lang="he-IL" sz="2400" b="1" dirty="0" smtClean="0">
                <a:solidFill>
                  <a:prstClr val="black"/>
                </a:solidFill>
              </a:rPr>
              <a:t>ביותר לתכנון ובקרת תזרים התמיסות בין בריכות האידוי</a:t>
            </a:r>
          </a:p>
          <a:p>
            <a:pPr marL="285750" indent="-285750" algn="just">
              <a:lnSpc>
                <a:spcPct val="150000"/>
              </a:lnSpc>
              <a:buFont typeface="Arial" pitchFamily="34" charset="0"/>
              <a:buChar char="•"/>
            </a:pPr>
            <a:r>
              <a:rPr lang="he-IL" sz="2400" b="1" dirty="0" smtClean="0">
                <a:solidFill>
                  <a:prstClr val="black"/>
                </a:solidFill>
              </a:rPr>
              <a:t>השקעה בפיתוח </a:t>
            </a:r>
            <a:r>
              <a:rPr lang="he-IL" sz="2400" b="1" dirty="0">
                <a:solidFill>
                  <a:prstClr val="black"/>
                </a:solidFill>
              </a:rPr>
              <a:t>שיטות בקרה </a:t>
            </a:r>
            <a:r>
              <a:rPr lang="he-IL" sz="2400" b="1" dirty="0" smtClean="0">
                <a:solidFill>
                  <a:prstClr val="black"/>
                </a:solidFill>
              </a:rPr>
              <a:t>מתקדמות </a:t>
            </a:r>
            <a:r>
              <a:rPr lang="he-IL" sz="2400" b="1" dirty="0" err="1" smtClean="0">
                <a:solidFill>
                  <a:prstClr val="black"/>
                </a:solidFill>
              </a:rPr>
              <a:t>לאופטימיזצית</a:t>
            </a:r>
            <a:r>
              <a:rPr lang="he-IL" sz="2400" b="1" dirty="0" smtClean="0">
                <a:solidFill>
                  <a:prstClr val="black"/>
                </a:solidFill>
              </a:rPr>
              <a:t> משלוחי </a:t>
            </a:r>
            <a:r>
              <a:rPr lang="he-IL" sz="2400" b="1" dirty="0" err="1" smtClean="0">
                <a:solidFill>
                  <a:prstClr val="black"/>
                </a:solidFill>
              </a:rPr>
              <a:t>הקרנליט</a:t>
            </a:r>
            <a:r>
              <a:rPr lang="he-IL" sz="2400" b="1" dirty="0" smtClean="0">
                <a:solidFill>
                  <a:prstClr val="black"/>
                </a:solidFill>
              </a:rPr>
              <a:t> למפעלי הייצור</a:t>
            </a:r>
          </a:p>
          <a:p>
            <a:pPr marL="285750" indent="-285750" algn="just">
              <a:lnSpc>
                <a:spcPct val="150000"/>
              </a:lnSpc>
              <a:buFont typeface="Arial" pitchFamily="34" charset="0"/>
              <a:buChar char="•"/>
            </a:pPr>
            <a:r>
              <a:rPr lang="he-IL" sz="2400" b="1" dirty="0" smtClean="0">
                <a:solidFill>
                  <a:prstClr val="black"/>
                </a:solidFill>
              </a:rPr>
              <a:t>השקעה בפיתוח </a:t>
            </a:r>
            <a:r>
              <a:rPr lang="he-IL" sz="2400" b="1" dirty="0">
                <a:solidFill>
                  <a:prstClr val="black"/>
                </a:solidFill>
              </a:rPr>
              <a:t>מערכות אלקטרו </a:t>
            </a:r>
            <a:r>
              <a:rPr lang="he-IL" sz="2400" b="1" dirty="0" smtClean="0">
                <a:solidFill>
                  <a:prstClr val="black"/>
                </a:solidFill>
              </a:rPr>
              <a:t>אופטיות, גרעיניות ואחרות לאבחון שיקוע </a:t>
            </a:r>
            <a:r>
              <a:rPr lang="he-IL" sz="2400" b="1" dirty="0" err="1" smtClean="0">
                <a:solidFill>
                  <a:prstClr val="black"/>
                </a:solidFill>
              </a:rPr>
              <a:t>הקרנליט</a:t>
            </a:r>
            <a:r>
              <a:rPr lang="he-IL" sz="2400" b="1" dirty="0" smtClean="0">
                <a:solidFill>
                  <a:prstClr val="black"/>
                </a:solidFill>
              </a:rPr>
              <a:t> בזמן </a:t>
            </a:r>
            <a:r>
              <a:rPr lang="he-IL" sz="2400" b="1" dirty="0">
                <a:solidFill>
                  <a:prstClr val="black"/>
                </a:solidFill>
              </a:rPr>
              <a:t>אמת </a:t>
            </a:r>
            <a:r>
              <a:rPr lang="he-IL" sz="2400" b="1" dirty="0" smtClean="0">
                <a:solidFill>
                  <a:prstClr val="black"/>
                </a:solidFill>
              </a:rPr>
              <a:t>בבריכות האידוי</a:t>
            </a:r>
            <a:endParaRPr lang="he-IL" sz="2400" b="1" dirty="0">
              <a:solidFill>
                <a:prstClr val="black"/>
              </a:solidFill>
            </a:endParaRPr>
          </a:p>
          <a:p>
            <a:pPr marL="285750" indent="-285750" algn="just">
              <a:lnSpc>
                <a:spcPct val="150000"/>
              </a:lnSpc>
              <a:buFont typeface="Arial" pitchFamily="34" charset="0"/>
              <a:buChar char="•"/>
            </a:pPr>
            <a:r>
              <a:rPr lang="he-IL" sz="2400" b="1" dirty="0" smtClean="0">
                <a:solidFill>
                  <a:prstClr val="black"/>
                </a:solidFill>
              </a:rPr>
              <a:t>השקעה בתהליכי אופטימיזציה </a:t>
            </a:r>
            <a:r>
              <a:rPr lang="he-IL" sz="2400" b="1" dirty="0">
                <a:solidFill>
                  <a:prstClr val="black"/>
                </a:solidFill>
              </a:rPr>
              <a:t>וסינרגיה של כלל המתחם התפעולי </a:t>
            </a:r>
            <a:r>
              <a:rPr lang="he-IL" sz="2400" b="1" dirty="0" smtClean="0">
                <a:solidFill>
                  <a:prstClr val="black"/>
                </a:solidFill>
              </a:rPr>
              <a:t>בסדום: אשלג, מלח, כלור, ברום, מגנזיום מתכתי, מלחי מגנזיום, קיטור, חשמל ועוד    </a:t>
            </a:r>
            <a:endParaRPr lang="en-US" sz="2400" b="1" dirty="0">
              <a:solidFill>
                <a:prstClr val="black"/>
              </a:solidFill>
            </a:endParaRPr>
          </a:p>
          <a:p>
            <a:pPr algn="just">
              <a:lnSpc>
                <a:spcPct val="150000"/>
              </a:lnSpc>
            </a:pPr>
            <a:endParaRPr lang="he-IL" sz="2400" b="1" u="sng" dirty="0" smtClean="0">
              <a:solidFill>
                <a:prstClr val="black"/>
              </a:solidFill>
            </a:endParaRPr>
          </a:p>
        </p:txBody>
      </p:sp>
    </p:spTree>
    <p:extLst>
      <p:ext uri="{BB962C8B-B14F-4D97-AF65-F5344CB8AC3E}">
        <p14:creationId xmlns:p14="http://schemas.microsoft.com/office/powerpoint/2010/main" val="140950400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064" y="228600"/>
            <a:ext cx="6624736" cy="729931"/>
          </a:xfrm>
        </p:spPr>
        <p:txBody>
          <a:bodyPr/>
          <a:lstStyle/>
          <a:p>
            <a:pPr algn="r" rtl="1"/>
            <a:r>
              <a:rPr lang="he-IL" sz="3200" dirty="0" smtClean="0">
                <a:cs typeface="+mn-cs"/>
              </a:rPr>
              <a:t>פוספט</a:t>
            </a:r>
            <a:endParaRPr lang="he-IL" sz="3200" dirty="0">
              <a:cs typeface="+mn-cs"/>
            </a:endParaRPr>
          </a:p>
        </p:txBody>
      </p:sp>
      <p:sp>
        <p:nvSpPr>
          <p:cNvPr id="7" name="Text Placeholder 1"/>
          <p:cNvSpPr>
            <a:spLocks noGrp="1"/>
          </p:cNvSpPr>
          <p:nvPr>
            <p:ph type="body" sz="quarter" idx="13"/>
          </p:nvPr>
        </p:nvSpPr>
        <p:spPr>
          <a:xfrm>
            <a:off x="609600" y="1143000"/>
            <a:ext cx="7848600" cy="5334000"/>
          </a:xfrm>
        </p:spPr>
        <p:txBody>
          <a:bodyPr>
            <a:noAutofit/>
          </a:bodyPr>
          <a:lstStyle/>
          <a:p>
            <a:pPr marL="342900" indent="-342900" algn="just" rtl="1">
              <a:lnSpc>
                <a:spcPct val="150000"/>
              </a:lnSpc>
              <a:buFont typeface="Arial" panose="020B0604020202020204" pitchFamily="34" charset="0"/>
              <a:buChar char="•"/>
            </a:pPr>
            <a:r>
              <a:rPr lang="he-IL" b="1" u="sng" dirty="0" smtClean="0"/>
              <a:t>בעבר</a:t>
            </a:r>
            <a:r>
              <a:rPr lang="he-IL" b="1" dirty="0" smtClean="0"/>
              <a:t> – הפסדים לאורך שנים רבות ללא הצדקה כלכלית להמשך הפעילות</a:t>
            </a:r>
            <a:endParaRPr lang="en-US" b="1" dirty="0" smtClean="0"/>
          </a:p>
          <a:p>
            <a:pPr marL="342900" indent="-342900" algn="just" rtl="1">
              <a:buFont typeface="Arial" panose="020B0604020202020204" pitchFamily="34" charset="0"/>
              <a:buChar char="•"/>
            </a:pPr>
            <a:endParaRPr lang="he-IL" b="1" dirty="0" smtClean="0"/>
          </a:p>
          <a:p>
            <a:pPr marL="342900" indent="-342900" algn="just" rtl="1">
              <a:lnSpc>
                <a:spcPct val="150000"/>
              </a:lnSpc>
              <a:buFont typeface="Arial" panose="020B0604020202020204" pitchFamily="34" charset="0"/>
              <a:buChar char="•"/>
            </a:pPr>
            <a:r>
              <a:rPr lang="he-IL" b="1" u="sng" dirty="0" smtClean="0"/>
              <a:t>כיום</a:t>
            </a:r>
            <a:r>
              <a:rPr lang="he-IL" b="1" dirty="0" smtClean="0"/>
              <a:t> – לצד פעילות הכרייה (300 עובדים)</a:t>
            </a:r>
            <a:r>
              <a:rPr lang="en-US" b="1" dirty="0" smtClean="0"/>
              <a:t>,</a:t>
            </a:r>
            <a:r>
              <a:rPr lang="he-IL" b="1" dirty="0" smtClean="0"/>
              <a:t> פיתחה כיל תעשיות המשך מבוססות פוספט (1000 עובדים) כדי להבטיח את קיומו ארוך הטווח של הענף בישראל</a:t>
            </a:r>
          </a:p>
        </p:txBody>
      </p:sp>
      <p:sp>
        <p:nvSpPr>
          <p:cNvPr id="3" name="Slide Number Placeholder 2"/>
          <p:cNvSpPr>
            <a:spLocks noGrp="1"/>
          </p:cNvSpPr>
          <p:nvPr>
            <p:ph type="sldNum" sz="quarter" idx="15"/>
          </p:nvPr>
        </p:nvSpPr>
        <p:spPr/>
        <p:txBody>
          <a:bodyPr/>
          <a:lstStyle/>
          <a:p>
            <a:pPr algn="ctr"/>
            <a:fld id="{8E77BD9A-B369-4F64-981B-92B42B8EAA38}" type="slidenum">
              <a:rPr lang="he-IL" smtClean="0"/>
              <a:pPr algn="ctr"/>
              <a:t>7</a:t>
            </a:fld>
            <a:endParaRPr lang="he-IL" dirty="0"/>
          </a:p>
        </p:txBody>
      </p:sp>
      <p:sp>
        <p:nvSpPr>
          <p:cNvPr id="4" name="TextBox 3"/>
          <p:cNvSpPr txBox="1"/>
          <p:nvPr/>
        </p:nvSpPr>
        <p:spPr>
          <a:xfrm>
            <a:off x="-304800" y="914400"/>
            <a:ext cx="5029200" cy="369332"/>
          </a:xfrm>
          <a:prstGeom prst="rect">
            <a:avLst/>
          </a:prstGeom>
          <a:noFill/>
        </p:spPr>
        <p:txBody>
          <a:bodyPr wrap="square" rtlCol="1">
            <a:spAutoFit/>
          </a:bodyPr>
          <a:lstStyle/>
          <a:p>
            <a:endParaRPr lang="he-IL" dirty="0"/>
          </a:p>
        </p:txBody>
      </p:sp>
    </p:spTree>
    <p:extLst>
      <p:ext uri="{BB962C8B-B14F-4D97-AF65-F5344CB8AC3E}">
        <p14:creationId xmlns:p14="http://schemas.microsoft.com/office/powerpoint/2010/main" val="3814294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lgn="l" rtl="0"/>
            <a:fld id="{8E77BD9A-B369-4F64-981B-92B42B8EAA38}" type="slidenum">
              <a:rPr lang="he-IL" smtClean="0"/>
              <a:pPr algn="l" rtl="0"/>
              <a:t>8</a:t>
            </a:fld>
            <a:endParaRPr lang="he-IL" dirty="0"/>
          </a:p>
        </p:txBody>
      </p:sp>
      <p:sp>
        <p:nvSpPr>
          <p:cNvPr id="11" name="Title 1"/>
          <p:cNvSpPr>
            <a:spLocks noGrp="1"/>
          </p:cNvSpPr>
          <p:nvPr>
            <p:ph type="title"/>
          </p:nvPr>
        </p:nvSpPr>
        <p:spPr>
          <a:xfrm>
            <a:off x="1403648" y="0"/>
            <a:ext cx="6624736" cy="729931"/>
          </a:xfrm>
        </p:spPr>
        <p:txBody>
          <a:bodyPr/>
          <a:lstStyle/>
          <a:p>
            <a:pPr algn="r" rtl="1"/>
            <a:r>
              <a:rPr lang="he-IL" sz="3200" dirty="0" smtClean="0">
                <a:cs typeface="+mn-cs"/>
              </a:rPr>
              <a:t>תעשיית מוצרי ההמשך </a:t>
            </a:r>
            <a:br>
              <a:rPr lang="he-IL" sz="3200" dirty="0" smtClean="0">
                <a:cs typeface="+mn-cs"/>
              </a:rPr>
            </a:br>
            <a:r>
              <a:rPr lang="he-IL" sz="3200" dirty="0" smtClean="0">
                <a:cs typeface="+mn-cs"/>
              </a:rPr>
              <a:t>פוספט</a:t>
            </a:r>
            <a:endParaRPr lang="he-IL" sz="3200" dirty="0">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19200"/>
            <a:ext cx="3124200" cy="45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200"/>
            <a:ext cx="4953000" cy="45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01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13" dur="2000" fill="hold"/>
                                        <p:tgtEl>
                                          <p:spTgt spid="1026"/>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lgn="ctr"/>
            <a:fld id="{8E77BD9A-B369-4F64-981B-92B42B8EAA38}" type="slidenum">
              <a:rPr lang="he-IL" smtClean="0"/>
              <a:pPr algn="ctr"/>
              <a:t>9</a:t>
            </a:fld>
            <a:endParaRPr lang="he-IL" dirty="0"/>
          </a:p>
        </p:txBody>
      </p:sp>
      <p:sp>
        <p:nvSpPr>
          <p:cNvPr id="4" name="Title 3"/>
          <p:cNvSpPr>
            <a:spLocks noGrp="1"/>
          </p:cNvSpPr>
          <p:nvPr>
            <p:ph type="title"/>
          </p:nvPr>
        </p:nvSpPr>
        <p:spPr>
          <a:xfrm>
            <a:off x="1676400" y="32069"/>
            <a:ext cx="6624736" cy="729931"/>
          </a:xfrm>
        </p:spPr>
        <p:txBody>
          <a:bodyPr/>
          <a:lstStyle/>
          <a:p>
            <a:pPr algn="r" rtl="1"/>
            <a:r>
              <a:rPr lang="he-IL" sz="3200" dirty="0" smtClean="0">
                <a:cs typeface="+mn-cs"/>
              </a:rPr>
              <a:t>השינוי בתמהיל ייצור הפוספט </a:t>
            </a:r>
            <a:endParaRPr lang="he-IL" sz="3200" dirty="0">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99863688"/>
              </p:ext>
            </p:extLst>
          </p:nvPr>
        </p:nvGraphicFramePr>
        <p:xfrm>
          <a:off x="609600" y="1371599"/>
          <a:ext cx="8001002" cy="4488541"/>
        </p:xfrm>
        <a:graphic>
          <a:graphicData uri="http://schemas.openxmlformats.org/drawingml/2006/table">
            <a:tbl>
              <a:tblPr rtl="1" firstRow="1" bandRow="1">
                <a:tableStyleId>{5C22544A-7EE6-4342-B048-85BDC9FD1C3A}</a:tableStyleId>
              </a:tblPr>
              <a:tblGrid>
                <a:gridCol w="1897989"/>
                <a:gridCol w="1897989"/>
                <a:gridCol w="1897989"/>
                <a:gridCol w="2307035"/>
              </a:tblGrid>
              <a:tr h="392407">
                <a:tc>
                  <a:txBody>
                    <a:bodyPr/>
                    <a:lstStyle/>
                    <a:p>
                      <a:pPr rtl="1"/>
                      <a:endParaRPr lang="he-IL" dirty="0"/>
                    </a:p>
                  </a:txBody>
                  <a:tcPr anchor="ctr"/>
                </a:tc>
                <a:tc>
                  <a:txBody>
                    <a:bodyPr/>
                    <a:lstStyle/>
                    <a:p>
                      <a:pPr algn="ctr" rtl="1"/>
                      <a:r>
                        <a:rPr lang="he-IL" dirty="0" smtClean="0"/>
                        <a:t>1992</a:t>
                      </a:r>
                      <a:endParaRPr lang="he-IL" dirty="0"/>
                    </a:p>
                  </a:txBody>
                  <a:tcPr anchor="ctr"/>
                </a:tc>
                <a:tc>
                  <a:txBody>
                    <a:bodyPr/>
                    <a:lstStyle/>
                    <a:p>
                      <a:pPr algn="ctr" rtl="1"/>
                      <a:r>
                        <a:rPr lang="he-IL" dirty="0" smtClean="0"/>
                        <a:t>2013 </a:t>
                      </a:r>
                      <a:endParaRPr lang="he-IL" dirty="0"/>
                    </a:p>
                  </a:txBody>
                  <a:tcPr anchor="ctr"/>
                </a:tc>
                <a:tc>
                  <a:txBody>
                    <a:bodyPr/>
                    <a:lstStyle/>
                    <a:p>
                      <a:pPr algn="ctr" rtl="1"/>
                      <a:r>
                        <a:rPr lang="he-IL" dirty="0" smtClean="0"/>
                        <a:t>שיעור</a:t>
                      </a:r>
                      <a:r>
                        <a:rPr lang="he-IL" baseline="0" dirty="0" smtClean="0"/>
                        <a:t> הגידול</a:t>
                      </a:r>
                      <a:endParaRPr lang="he-IL" dirty="0"/>
                    </a:p>
                  </a:txBody>
                  <a:tcPr anchor="ctr"/>
                </a:tc>
              </a:tr>
              <a:tr h="490509">
                <a:tc gridSpan="4">
                  <a:txBody>
                    <a:bodyPr/>
                    <a:lstStyle/>
                    <a:p>
                      <a:pPr algn="ctr" rtl="1"/>
                      <a:r>
                        <a:rPr lang="he-IL" sz="2400" b="1" dirty="0" smtClean="0"/>
                        <a:t>יצור רותם (באלפי</a:t>
                      </a:r>
                      <a:r>
                        <a:rPr lang="he-IL" sz="2400" b="1" baseline="0" dirty="0" smtClean="0"/>
                        <a:t> טון)</a:t>
                      </a:r>
                      <a:endParaRPr lang="he-IL" sz="2400" b="1" dirty="0"/>
                    </a:p>
                  </a:txBody>
                  <a:tcPr/>
                </a:tc>
                <a:tc hMerge="1">
                  <a:txBody>
                    <a:bodyPr/>
                    <a:lstStyle/>
                    <a:p>
                      <a:pPr algn="ctr"/>
                      <a:endParaRPr lang="he-IL" dirty="0"/>
                    </a:p>
                  </a:txBody>
                  <a:tcPr/>
                </a:tc>
                <a:tc hMerge="1">
                  <a:txBody>
                    <a:bodyPr/>
                    <a:lstStyle/>
                    <a:p>
                      <a:pPr algn="ctr"/>
                      <a:endParaRPr lang="he-IL" dirty="0"/>
                    </a:p>
                  </a:txBody>
                  <a:tcPr/>
                </a:tc>
                <a:tc hMerge="1">
                  <a:txBody>
                    <a:bodyPr/>
                    <a:lstStyle/>
                    <a:p>
                      <a:pPr algn="ctr" rtl="1"/>
                      <a:endParaRPr lang="he-IL" dirty="0"/>
                    </a:p>
                  </a:txBody>
                  <a:tcPr/>
                </a:tc>
              </a:tr>
              <a:tr h="392407">
                <a:tc>
                  <a:txBody>
                    <a:bodyPr/>
                    <a:lstStyle/>
                    <a:p>
                      <a:pPr rtl="1"/>
                      <a:r>
                        <a:rPr lang="he-IL" b="1" baseline="0" dirty="0" smtClean="0"/>
                        <a:t> סלע גולמי </a:t>
                      </a:r>
                      <a:endParaRPr lang="he-IL" b="1" dirty="0"/>
                    </a:p>
                  </a:txBody>
                  <a:tcPr/>
                </a:tc>
                <a:tc>
                  <a:txBody>
                    <a:bodyPr/>
                    <a:lstStyle/>
                    <a:p>
                      <a:pPr algn="ctr" rtl="1"/>
                      <a:r>
                        <a:rPr lang="he-IL" b="1" dirty="0" smtClean="0"/>
                        <a:t>7,500</a:t>
                      </a:r>
                      <a:endParaRPr lang="he-IL" b="1" dirty="0"/>
                    </a:p>
                  </a:txBody>
                  <a:tcPr anchor="ctr"/>
                </a:tc>
                <a:tc>
                  <a:txBody>
                    <a:bodyPr/>
                    <a:lstStyle/>
                    <a:p>
                      <a:pPr algn="ctr" rtl="1"/>
                      <a:r>
                        <a:rPr lang="he-IL" b="1" dirty="0" smtClean="0"/>
                        <a:t>6,400</a:t>
                      </a:r>
                      <a:endParaRPr lang="he-IL" b="1" dirty="0"/>
                    </a:p>
                  </a:txBody>
                  <a:tcPr anchor="ctr"/>
                </a:tc>
                <a:tc>
                  <a:txBody>
                    <a:bodyPr/>
                    <a:lstStyle/>
                    <a:p>
                      <a:pPr algn="ctr" rtl="1"/>
                      <a:r>
                        <a:rPr lang="he-IL" b="1" dirty="0" smtClean="0">
                          <a:solidFill>
                            <a:srgbClr val="FF0000"/>
                          </a:solidFill>
                        </a:rPr>
                        <a:t>(15%)</a:t>
                      </a:r>
                      <a:endParaRPr lang="he-IL" b="1" dirty="0">
                        <a:solidFill>
                          <a:srgbClr val="FF0000"/>
                        </a:solidFill>
                      </a:endParaRPr>
                    </a:p>
                  </a:txBody>
                  <a:tcPr anchor="ctr"/>
                </a:tc>
              </a:tr>
              <a:tr h="686712">
                <a:tc>
                  <a:txBody>
                    <a:bodyPr/>
                    <a:lstStyle/>
                    <a:p>
                      <a:pPr rtl="1"/>
                      <a:r>
                        <a:rPr lang="he-IL" b="1" dirty="0" smtClean="0"/>
                        <a:t>סלע מועשר</a:t>
                      </a:r>
                    </a:p>
                    <a:p>
                      <a:pPr rtl="1"/>
                      <a:endParaRPr lang="he-IL" b="1" dirty="0"/>
                    </a:p>
                  </a:txBody>
                  <a:tcPr/>
                </a:tc>
                <a:tc>
                  <a:txBody>
                    <a:bodyPr/>
                    <a:lstStyle/>
                    <a:p>
                      <a:pPr algn="ctr" rtl="1"/>
                      <a:r>
                        <a:rPr lang="he-IL" b="1" dirty="0" smtClean="0"/>
                        <a:t>3,500</a:t>
                      </a:r>
                      <a:endParaRPr lang="he-IL" b="1" dirty="0"/>
                    </a:p>
                  </a:txBody>
                  <a:tcPr anchor="ctr"/>
                </a:tc>
                <a:tc>
                  <a:txBody>
                    <a:bodyPr/>
                    <a:lstStyle/>
                    <a:p>
                      <a:pPr algn="ctr" rtl="1"/>
                      <a:r>
                        <a:rPr lang="he-IL" b="1" dirty="0" smtClean="0"/>
                        <a:t>3,500 </a:t>
                      </a:r>
                      <a:endParaRPr lang="he-IL" b="1" dirty="0"/>
                    </a:p>
                  </a:txBody>
                  <a:tcPr anchor="ctr"/>
                </a:tc>
                <a:tc>
                  <a:txBody>
                    <a:bodyPr/>
                    <a:lstStyle/>
                    <a:p>
                      <a:pPr algn="ctr" rtl="1"/>
                      <a:r>
                        <a:rPr lang="he-IL" b="1" dirty="0" smtClean="0"/>
                        <a:t>- </a:t>
                      </a:r>
                      <a:endParaRPr lang="he-IL" b="1" dirty="0"/>
                    </a:p>
                  </a:txBody>
                  <a:tcPr anchor="ctr"/>
                </a:tc>
              </a:tr>
              <a:tr h="523482">
                <a:tc>
                  <a:txBody>
                    <a:bodyPr/>
                    <a:lstStyle/>
                    <a:p>
                      <a:pPr rtl="1"/>
                      <a:r>
                        <a:rPr lang="he-IL" b="1" dirty="0" smtClean="0"/>
                        <a:t>מכירות</a:t>
                      </a:r>
                      <a:r>
                        <a:rPr lang="he-IL" b="1" baseline="0" dirty="0" smtClean="0"/>
                        <a:t>  </a:t>
                      </a:r>
                      <a:endParaRPr lang="he-IL" b="1" dirty="0"/>
                    </a:p>
                  </a:txBody>
                  <a:tcPr/>
                </a:tc>
                <a:tc>
                  <a:txBody>
                    <a:bodyPr/>
                    <a:lstStyle/>
                    <a:p>
                      <a:pPr algn="ctr" rtl="1"/>
                      <a:r>
                        <a:rPr lang="he-IL" b="1" dirty="0" smtClean="0"/>
                        <a:t>2,000</a:t>
                      </a:r>
                      <a:endParaRPr lang="he-IL" b="1" dirty="0"/>
                    </a:p>
                  </a:txBody>
                  <a:tcPr anchor="ctr"/>
                </a:tc>
                <a:tc>
                  <a:txBody>
                    <a:bodyPr/>
                    <a:lstStyle/>
                    <a:p>
                      <a:pPr algn="ctr" rtl="1"/>
                      <a:r>
                        <a:rPr lang="he-IL" b="1" dirty="0" smtClean="0"/>
                        <a:t>1,000</a:t>
                      </a:r>
                      <a:endParaRPr lang="he-IL" b="1" dirty="0"/>
                    </a:p>
                  </a:txBody>
                  <a:tcPr anchor="ctr"/>
                </a:tc>
                <a:tc>
                  <a:txBody>
                    <a:bodyPr/>
                    <a:lstStyle/>
                    <a:p>
                      <a:pPr algn="ctr" rtl="1"/>
                      <a:r>
                        <a:rPr lang="he-IL" b="1" dirty="0" smtClean="0">
                          <a:solidFill>
                            <a:srgbClr val="FF0000"/>
                          </a:solidFill>
                        </a:rPr>
                        <a:t>(50%)</a:t>
                      </a:r>
                      <a:endParaRPr lang="he-IL" b="1" dirty="0">
                        <a:solidFill>
                          <a:srgbClr val="FF0000"/>
                        </a:solidFill>
                      </a:endParaRPr>
                    </a:p>
                  </a:txBody>
                  <a:tcPr anchor="ctr"/>
                </a:tc>
              </a:tr>
              <a:tr h="425107">
                <a:tc gridSpan="3">
                  <a:txBody>
                    <a:bodyPr/>
                    <a:lstStyle/>
                    <a:p>
                      <a:pPr algn="r" rtl="1"/>
                      <a:r>
                        <a:rPr lang="he-IL" sz="2000" b="1" u="sng" dirty="0" smtClean="0"/>
                        <a:t>מוצרי המשך </a:t>
                      </a:r>
                      <a:endParaRPr lang="he-IL" sz="2000" b="1" u="sng" dirty="0"/>
                    </a:p>
                  </a:txBody>
                  <a:tcPr/>
                </a:tc>
                <a:tc hMerge="1">
                  <a:txBody>
                    <a:bodyPr/>
                    <a:lstStyle/>
                    <a:p>
                      <a:pPr rtl="1"/>
                      <a:endParaRPr lang="he-IL" dirty="0"/>
                    </a:p>
                  </a:txBody>
                  <a:tcPr/>
                </a:tc>
                <a:tc hMerge="1">
                  <a:txBody>
                    <a:bodyPr/>
                    <a:lstStyle/>
                    <a:p>
                      <a:pPr rtl="1"/>
                      <a:endParaRPr lang="he-IL" dirty="0"/>
                    </a:p>
                  </a:txBody>
                  <a:tcPr/>
                </a:tc>
                <a:tc>
                  <a:txBody>
                    <a:bodyPr/>
                    <a:lstStyle/>
                    <a:p>
                      <a:pPr algn="ctr" rtl="1"/>
                      <a:endParaRPr lang="he-IL" b="1" dirty="0"/>
                    </a:p>
                  </a:txBody>
                  <a:tcPr/>
                </a:tc>
              </a:tr>
              <a:tr h="556939">
                <a:tc>
                  <a:txBody>
                    <a:bodyPr/>
                    <a:lstStyle/>
                    <a:p>
                      <a:pPr rtl="1"/>
                      <a:r>
                        <a:rPr lang="he-IL" b="1" dirty="0" smtClean="0"/>
                        <a:t>חומצה</a:t>
                      </a:r>
                      <a:r>
                        <a:rPr lang="he-IL" b="1" baseline="0" dirty="0" smtClean="0"/>
                        <a:t> ירוקה </a:t>
                      </a:r>
                      <a:endParaRPr lang="he-IL" b="1" dirty="0"/>
                    </a:p>
                  </a:txBody>
                  <a:tcPr anchor="ctr"/>
                </a:tc>
                <a:tc>
                  <a:txBody>
                    <a:bodyPr/>
                    <a:lstStyle/>
                    <a:p>
                      <a:pPr algn="ctr" rtl="1"/>
                      <a:r>
                        <a:rPr lang="he-IL" b="1" dirty="0" smtClean="0"/>
                        <a:t>220</a:t>
                      </a:r>
                      <a:endParaRPr lang="he-IL" b="1" dirty="0"/>
                    </a:p>
                  </a:txBody>
                  <a:tcPr anchor="ctr"/>
                </a:tc>
                <a:tc>
                  <a:txBody>
                    <a:bodyPr/>
                    <a:lstStyle/>
                    <a:p>
                      <a:pPr algn="ctr" rtl="1"/>
                      <a:r>
                        <a:rPr lang="he-IL" b="1" dirty="0" smtClean="0"/>
                        <a:t>550 </a:t>
                      </a:r>
                      <a:endParaRPr lang="he-IL" b="1" dirty="0"/>
                    </a:p>
                  </a:txBody>
                  <a:tcPr anchor="ctr"/>
                </a:tc>
                <a:tc>
                  <a:txBody>
                    <a:bodyPr/>
                    <a:lstStyle/>
                    <a:p>
                      <a:pPr algn="ctr" rtl="1"/>
                      <a:r>
                        <a:rPr lang="he-IL" b="1" dirty="0" smtClean="0"/>
                        <a:t>150%</a:t>
                      </a:r>
                      <a:endParaRPr lang="he-IL" b="1" dirty="0"/>
                    </a:p>
                  </a:txBody>
                  <a:tcPr anchor="ctr"/>
                </a:tc>
              </a:tr>
              <a:tr h="523482">
                <a:tc>
                  <a:txBody>
                    <a:bodyPr/>
                    <a:lstStyle/>
                    <a:p>
                      <a:pPr rtl="1"/>
                      <a:r>
                        <a:rPr lang="he-IL" b="1" dirty="0" smtClean="0"/>
                        <a:t>חומצה</a:t>
                      </a:r>
                      <a:r>
                        <a:rPr lang="he-IL" b="1" baseline="0" dirty="0" smtClean="0"/>
                        <a:t> לבנה </a:t>
                      </a:r>
                      <a:endParaRPr lang="he-IL" b="1" dirty="0"/>
                    </a:p>
                  </a:txBody>
                  <a:tcPr anchor="ctr"/>
                </a:tc>
                <a:tc>
                  <a:txBody>
                    <a:bodyPr/>
                    <a:lstStyle/>
                    <a:p>
                      <a:pPr algn="ctr" rtl="1"/>
                      <a:r>
                        <a:rPr lang="he-IL" b="1" dirty="0" smtClean="0"/>
                        <a:t>45</a:t>
                      </a:r>
                      <a:endParaRPr lang="he-IL" b="1" dirty="0"/>
                    </a:p>
                  </a:txBody>
                  <a:tcPr anchor="ctr"/>
                </a:tc>
                <a:tc>
                  <a:txBody>
                    <a:bodyPr/>
                    <a:lstStyle/>
                    <a:p>
                      <a:pPr algn="ctr" rtl="1"/>
                      <a:r>
                        <a:rPr lang="he-IL" b="1" dirty="0" smtClean="0"/>
                        <a:t>140</a:t>
                      </a:r>
                      <a:endParaRPr lang="he-IL" b="1" dirty="0"/>
                    </a:p>
                  </a:txBody>
                  <a:tcPr anchor="ctr"/>
                </a:tc>
                <a:tc>
                  <a:txBody>
                    <a:bodyPr/>
                    <a:lstStyle/>
                    <a:p>
                      <a:pPr algn="ctr" rtl="1"/>
                      <a:r>
                        <a:rPr lang="he-IL" b="1" dirty="0" smtClean="0"/>
                        <a:t>211%</a:t>
                      </a:r>
                      <a:endParaRPr lang="he-IL" b="1" dirty="0"/>
                    </a:p>
                  </a:txBody>
                  <a:tcPr anchor="ctr"/>
                </a:tc>
              </a:tr>
              <a:tr h="497496">
                <a:tc>
                  <a:txBody>
                    <a:bodyPr/>
                    <a:lstStyle/>
                    <a:p>
                      <a:pPr rtl="1"/>
                      <a:r>
                        <a:rPr lang="he-IL" b="1" dirty="0" smtClean="0"/>
                        <a:t>דשנים </a:t>
                      </a:r>
                      <a:endParaRPr lang="he-IL" b="1" dirty="0"/>
                    </a:p>
                  </a:txBody>
                  <a:tcPr/>
                </a:tc>
                <a:tc>
                  <a:txBody>
                    <a:bodyPr/>
                    <a:lstStyle/>
                    <a:p>
                      <a:pPr algn="ctr" rtl="1"/>
                      <a:r>
                        <a:rPr lang="he-IL" b="1" dirty="0" smtClean="0"/>
                        <a:t>420</a:t>
                      </a:r>
                      <a:endParaRPr lang="he-IL" b="1" dirty="0"/>
                    </a:p>
                  </a:txBody>
                  <a:tcPr anchor="ctr"/>
                </a:tc>
                <a:tc>
                  <a:txBody>
                    <a:bodyPr/>
                    <a:lstStyle/>
                    <a:p>
                      <a:pPr algn="ctr" rtl="1"/>
                      <a:r>
                        <a:rPr lang="he-IL" b="1" dirty="0" smtClean="0"/>
                        <a:t>900</a:t>
                      </a:r>
                      <a:endParaRPr lang="he-IL" b="1" dirty="0"/>
                    </a:p>
                  </a:txBody>
                  <a:tcPr anchor="ctr"/>
                </a:tc>
                <a:tc>
                  <a:txBody>
                    <a:bodyPr/>
                    <a:lstStyle/>
                    <a:p>
                      <a:pPr algn="ctr" rtl="1"/>
                      <a:r>
                        <a:rPr lang="he-IL" b="1" dirty="0" smtClean="0"/>
                        <a:t>143%</a:t>
                      </a:r>
                      <a:endParaRPr lang="he-IL" b="1" dirty="0"/>
                    </a:p>
                  </a:txBody>
                  <a:tcPr anchor="ctr"/>
                </a:tc>
              </a:tr>
            </a:tbl>
          </a:graphicData>
        </a:graphic>
      </p:graphicFrame>
      <p:sp>
        <p:nvSpPr>
          <p:cNvPr id="2" name="Rectangle 1"/>
          <p:cNvSpPr/>
          <p:nvPr/>
        </p:nvSpPr>
        <p:spPr>
          <a:xfrm>
            <a:off x="1447800" y="2971800"/>
            <a:ext cx="6019800" cy="1305165"/>
          </a:xfrm>
          <a:prstGeom prst="rect">
            <a:avLst/>
          </a:prstGeom>
          <a:solidFill>
            <a:schemeClr val="bg1"/>
          </a:solidFill>
        </p:spPr>
        <p:txBody>
          <a:bodyPr wrap="square">
            <a:spAutoFit/>
          </a:bodyPr>
          <a:lstStyle/>
          <a:p>
            <a:pPr algn="ctr">
              <a:lnSpc>
                <a:spcPct val="150000"/>
              </a:lnSpc>
            </a:pPr>
            <a:r>
              <a:rPr lang="he-IL" sz="2800" b="1" dirty="0">
                <a:solidFill>
                  <a:srgbClr val="FF0000"/>
                </a:solidFill>
              </a:rPr>
              <a:t>שינוי שיעור התמלוגים בפוספט </a:t>
            </a:r>
          </a:p>
          <a:p>
            <a:pPr algn="ctr">
              <a:lnSpc>
                <a:spcPct val="150000"/>
              </a:lnSpc>
            </a:pPr>
            <a:r>
              <a:rPr lang="he-IL" sz="2800" b="1" dirty="0">
                <a:solidFill>
                  <a:srgbClr val="FF0000"/>
                </a:solidFill>
              </a:rPr>
              <a:t>יפגע בתעשייה באופן </a:t>
            </a:r>
            <a:r>
              <a:rPr lang="he-IL" sz="2800" b="1" dirty="0" smtClean="0">
                <a:solidFill>
                  <a:srgbClr val="FF0000"/>
                </a:solidFill>
              </a:rPr>
              <a:t>מהותי</a:t>
            </a:r>
            <a:endParaRPr lang="he-IL" sz="2800" b="1" dirty="0">
              <a:solidFill>
                <a:srgbClr val="FF0000"/>
              </a:solidFill>
            </a:endParaRPr>
          </a:p>
        </p:txBody>
      </p:sp>
    </p:spTree>
    <p:extLst>
      <p:ext uri="{BB962C8B-B14F-4D97-AF65-F5344CB8AC3E}">
        <p14:creationId xmlns:p14="http://schemas.microsoft.com/office/powerpoint/2010/main" val="88045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ICL ppt templet  master final 29 5 14">
  <a:themeElements>
    <a:clrScheme name="ICL-1">
      <a:dk1>
        <a:srgbClr val="111847"/>
      </a:dk1>
      <a:lt1>
        <a:sysClr val="window" lastClr="FFFFFF"/>
      </a:lt1>
      <a:dk2>
        <a:srgbClr val="262626"/>
      </a:dk2>
      <a:lt2>
        <a:srgbClr val="EEECE1"/>
      </a:lt2>
      <a:accent1>
        <a:srgbClr val="111847"/>
      </a:accent1>
      <a:accent2>
        <a:srgbClr val="FFFFFF"/>
      </a:accent2>
      <a:accent3>
        <a:srgbClr val="262626"/>
      </a:accent3>
      <a:accent4>
        <a:srgbClr val="000000"/>
      </a:accent4>
      <a:accent5>
        <a:srgbClr val="111847"/>
      </a:accent5>
      <a:accent6>
        <a:srgbClr val="262626"/>
      </a:accent6>
      <a:hlink>
        <a:srgbClr val="000000"/>
      </a:hlink>
      <a:folHlink>
        <a:srgbClr val="111847"/>
      </a:folHlink>
    </a:clrScheme>
    <a:fontScheme name="Custom 2">
      <a:majorFont>
        <a:latin typeface="Calibri"/>
        <a:ea typeface=""/>
        <a:cs typeface="Times New Roman"/>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mso-contentType ?>
<SharedContentType xmlns="Microsoft.SharePoint.Taxonomy.ContentTypeSync" SourceId="5c16c104-de90-4720-888c-e8fb2d846302" ContentTypeId="0x0101" PreviousValue="true"/>
</file>

<file path=customXml/item2.xml><?xml version="1.0" encoding="utf-8"?>
<ct:contentTypeSchema xmlns:ct="http://schemas.microsoft.com/office/2006/metadata/contentType" xmlns:ma="http://schemas.microsoft.com/office/2006/metadata/properties/metaAttributes" ct:_="" ma:_="" ma:contentTypeName="מסמך" ma:contentTypeID="0x0101004260420A7A0B464D9552D6CB01B21E3C" ma:contentTypeVersion="1" ma:contentTypeDescription="צור מסמך חדש." ma:contentTypeScope="" ma:versionID="6ffc00a7b85b8654bf9338b1136db10f">
  <xsd:schema xmlns:xsd="http://www.w3.org/2001/XMLSchema" xmlns:xs="http://www.w3.org/2001/XMLSchema" xmlns:p="http://schemas.microsoft.com/office/2006/metadata/properties" xmlns:ns2="a46656d4-8850-49b3-aebd-68bd05f7f43d" xmlns:ns3="6fd950ac-6207-4862-94f5-a13017aa55ce" targetNamespace="http://schemas.microsoft.com/office/2006/metadata/properties" ma:root="true" ma:fieldsID="83db41d11226fea78c6460bac10354fa" ns2:_="" ns3:_="">
    <xsd:import namespace="a46656d4-8850-49b3-aebd-68bd05f7f43d"/>
    <xsd:import namespace="6fd950ac-6207-4862-94f5-a13017aa55ce"/>
    <xsd:element name="properties">
      <xsd:complexType>
        <xsd:sequence>
          <xsd:element name="documentManagement">
            <xsd:complexType>
              <xsd:all>
                <xsd:element ref="ns2:ia53b9f18d984e01914f4b79710425b7" minOccurs="0"/>
                <xsd:element ref="ns2:TaxCatchAll" minOccurs="0"/>
                <xsd:element ref="ns2:TaxCatchAllLabel" minOccurs="0"/>
                <xsd:element ref="ns2:e4b5484c9c824b148c38bfcb2bd74c0d" minOccurs="0"/>
                <xsd:element ref="ns2:kb4cc1381c4248d7a2dfa3f1be0c86c0" minOccurs="0"/>
                <xsd:element ref="ns2:o80fb9e8b9d445b0bb174fdcd68ee89c" minOccurs="0"/>
                <xsd:element ref="ns2:l34dc5595392493c8311535275827f74" minOccurs="0"/>
                <xsd:element ref="ns2:j92457fac7d145f98e698f5712f6a6a4" minOccurs="0"/>
                <xsd:element ref="ns2:o68cd33f8d3a45abb273b6e406faee3d" minOccurs="0"/>
                <xsd:element ref="ns2:b76e59bb9f5947a781773f53cc6e9460" minOccurs="0"/>
                <xsd:element ref="ns2:e09eddfac2354f9ab04a226e27f86f1f" minOccurs="0"/>
                <xsd:element ref="ns2:aa1c885e8039426686f6c49672b09953" minOccurs="0"/>
                <xsd:element ref="ns2:n612d9597dc7466f957352ce79be86f3" minOccurs="0"/>
                <xsd:element ref="ns3:_x05e9__x05d9__x05d5__x05da__x0020__x05e7__x05d5__x05d1__x05e5__x0020__x05dc__x05e7__x05d1__x05d5__x05e6__x05d4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656d4-8850-49b3-aebd-68bd05f7f43d" elementFormDefault="qualified">
    <xsd:import namespace="http://schemas.microsoft.com/office/2006/documentManagement/types"/>
    <xsd:import namespace="http://schemas.microsoft.com/office/infopath/2007/PartnerControls"/>
    <xsd:element name="ia53b9f18d984e01914f4b79710425b7" ma:index="8" nillable="true" ma:taxonomy="true" ma:internalName="ia53b9f18d984e01914f4b79710425b7" ma:taxonomyFieldName="MMDAudience" ma:displayName="MMDAudience" ma:default="" ma:fieldId="{2a53b9f1-8d98-4e01-914f-4b79710425b7}" ma:taxonomyMulti="true" ma:sspId="d827811f-dea7-4a29-b54a-c9228db73c39" ma:termSetId="81e45943-23c2-4109-8875-059bec4079da" ma:anchorId="34070f2b-4092-41f2-8b6e-c220ee347e21" ma:open="false" ma:isKeyword="false">
      <xsd:complexType>
        <xsd:sequence>
          <xsd:element ref="pc:Terms" minOccurs="0" maxOccurs="1"/>
        </xsd:sequence>
      </xsd:complexType>
    </xsd:element>
    <xsd:element name="TaxCatchAll" ma:index="9" nillable="true" ma:displayName="עמודת 'תפוס הכל' של טקסונומיה" ma:hidden="true" ma:list="{e12108e9-b676-4047-af95-0a4967b3603a}" ma:internalName="TaxCatchAll" ma:showField="CatchAllData" ma:web="a46656d4-8850-49b3-aebd-68bd05f7f43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עמודת 'תפוס הכל' של טקסונומיה1" ma:hidden="true" ma:list="{e12108e9-b676-4047-af95-0a4967b3603a}" ma:internalName="TaxCatchAllLabel" ma:readOnly="true" ma:showField="CatchAllDataLabel" ma:web="a46656d4-8850-49b3-aebd-68bd05f7f43d">
      <xsd:complexType>
        <xsd:complexContent>
          <xsd:extension base="dms:MultiChoiceLookup">
            <xsd:sequence>
              <xsd:element name="Value" type="dms:Lookup" maxOccurs="unbounded" minOccurs="0" nillable="true"/>
            </xsd:sequence>
          </xsd:extension>
        </xsd:complexContent>
      </xsd:complexType>
    </xsd:element>
    <xsd:element name="e4b5484c9c824b148c38bfcb2bd74c0d" ma:index="12" nillable="true" ma:taxonomy="true" ma:internalName="e4b5484c9c824b148c38bfcb2bd74c0d" ma:taxonomyFieldName="MMDJobDescription" ma:displayName="MMDJobDescription" ma:default="" ma:fieldId="{e4b5484c-9c82-4b14-8c38-bfcb2bd74c0d}" ma:sspId="d827811f-dea7-4a29-b54a-c9228db73c39" ma:termSetId="81e45943-23c2-4109-8875-059bec4079da" ma:anchorId="1a909479-0b01-4d8f-8fb7-cbbc1687e8f1" ma:open="false" ma:isKeyword="false">
      <xsd:complexType>
        <xsd:sequence>
          <xsd:element ref="pc:Terms" minOccurs="0" maxOccurs="1"/>
        </xsd:sequence>
      </xsd:complexType>
    </xsd:element>
    <xsd:element name="kb4cc1381c4248d7a2dfa3f1be0c86c0" ma:index="14" nillable="true" ma:taxonomy="true" ma:internalName="kb4cc1381c4248d7a2dfa3f1be0c86c0" ma:taxonomyFieldName="MMDKeywords" ma:displayName="MMDKeywords" ma:default="" ma:fieldId="{4b4cc138-1c42-48d7-a2df-a3f1be0c86c0}" ma:taxonomyMulti="true" ma:sspId="d827811f-dea7-4a29-b54a-c9228db73c39" ma:termSetId="81e45943-23c2-4109-8875-059bec4079da" ma:anchorId="15d331fa-6baa-448e-8759-7c342d8402ea" ma:open="false" ma:isKeyword="false">
      <xsd:complexType>
        <xsd:sequence>
          <xsd:element ref="pc:Terms" minOccurs="0" maxOccurs="1"/>
        </xsd:sequence>
      </xsd:complexType>
    </xsd:element>
    <xsd:element name="o80fb9e8b9d445b0bb174fdcd68ee89c" ma:index="16" nillable="true" ma:taxonomy="true" ma:internalName="o80fb9e8b9d445b0bb174fdcd68ee89c" ma:taxonomyFieldName="MMDLiveEvent" ma:displayName="MMDLiveEvent" ma:default="" ma:fieldId="{880fb9e8-b9d4-45b0-bb17-4fdcd68ee89c}" ma:sspId="d827811f-dea7-4a29-b54a-c9228db73c39" ma:termSetId="81e45943-23c2-4109-8875-059bec4079da" ma:anchorId="5e8b8ad0-eeb0-4bda-9bef-7517a1f3340f" ma:open="false" ma:isKeyword="false">
      <xsd:complexType>
        <xsd:sequence>
          <xsd:element ref="pc:Terms" minOccurs="0" maxOccurs="1"/>
        </xsd:sequence>
      </xsd:complexType>
    </xsd:element>
    <xsd:element name="l34dc5595392493c8311535275827f74" ma:index="18" nillable="true" ma:taxonomy="true" ma:internalName="l34dc5595392493c8311535275827f74" ma:taxonomyFieldName="MMDResponsibleOffice" ma:displayName="MMDResponsibleOffice" ma:default="" ma:fieldId="{534dc559-5392-493c-8311-535275827f74}" ma:sspId="d827811f-dea7-4a29-b54a-c9228db73c39" ma:termSetId="81e45943-23c2-4109-8875-059bec4079da" ma:anchorId="23eeccfc-9988-4d51-b789-d1a77ea8348c" ma:open="false" ma:isKeyword="false">
      <xsd:complexType>
        <xsd:sequence>
          <xsd:element ref="pc:Terms" minOccurs="0" maxOccurs="1"/>
        </xsd:sequence>
      </xsd:complexType>
    </xsd:element>
    <xsd:element name="j92457fac7d145f98e698f5712f6a6a4" ma:index="20" nillable="true" ma:taxonomy="true" ma:internalName="j92457fac7d145f98e698f5712f6a6a4" ma:taxonomyFieldName="MMDResponsibleUnit" ma:displayName="MMDResponsibleUnit" ma:default="" ma:fieldId="{392457fa-c7d1-45f9-8e69-8f5712f6a6a4}" ma:sspId="d827811f-dea7-4a29-b54a-c9228db73c39" ma:termSetId="81e45943-23c2-4109-8875-059bec4079da" ma:anchorId="3bdf475d-e38d-4b34-8299-73c2066d8322" ma:open="false" ma:isKeyword="false">
      <xsd:complexType>
        <xsd:sequence>
          <xsd:element ref="pc:Terms" minOccurs="0" maxOccurs="1"/>
        </xsd:sequence>
      </xsd:complexType>
    </xsd:element>
    <xsd:element name="o68cd33f8d3a45abb273b6e406faee3d" ma:index="22" nillable="true" ma:taxonomy="true" ma:internalName="o68cd33f8d3a45abb273b6e406faee3d" ma:taxonomyFieldName="MMDServiceLang" ma:displayName="MMDServiceLang" ma:default="" ma:fieldId="{868cd33f-8d3a-45ab-b273-b6e406faee3d}" ma:sspId="d827811f-dea7-4a29-b54a-c9228db73c39" ma:termSetId="81e45943-23c2-4109-8875-059bec4079da" ma:anchorId="f399919e-8697-409a-aaea-d4e5d2844d8b" ma:open="false" ma:isKeyword="false">
      <xsd:complexType>
        <xsd:sequence>
          <xsd:element ref="pc:Terms" minOccurs="0" maxOccurs="1"/>
        </xsd:sequence>
      </xsd:complexType>
    </xsd:element>
    <xsd:element name="b76e59bb9f5947a781773f53cc6e9460" ma:index="24" nillable="true" ma:taxonomy="true" ma:internalName="b76e59bb9f5947a781773f53cc6e9460" ma:taxonomyFieldName="MMDStatus" ma:displayName="MMDStatus" ma:default="" ma:fieldId="{b76e59bb-9f59-47a7-8177-3f53cc6e9460}" ma:sspId="d827811f-dea7-4a29-b54a-c9228db73c39" ma:termSetId="81e45943-23c2-4109-8875-059bec4079da" ma:anchorId="16fb90fa-07e3-45cb-b262-12779a7ad9f7" ma:open="false" ma:isKeyword="false">
      <xsd:complexType>
        <xsd:sequence>
          <xsd:element ref="pc:Terms" minOccurs="0" maxOccurs="1"/>
        </xsd:sequence>
      </xsd:complexType>
    </xsd:element>
    <xsd:element name="e09eddfac2354f9ab04a226e27f86f1f" ma:index="26" nillable="true" ma:taxonomy="true" ma:internalName="e09eddfac2354f9ab04a226e27f86f1f" ma:taxonomyFieldName="MMDSubjects" ma:displayName="MMD נושאים" ma:default="" ma:fieldId="{e09eddfa-c235-4f9a-b04a-226e27f86f1f}" ma:taxonomyMulti="true" ma:sspId="d827811f-dea7-4a29-b54a-c9228db73c39" ma:termSetId="81e45943-23c2-4109-8875-059bec4079da" ma:anchorId="fe51dda7-6a1b-4b64-af2c-7200e1ef7e7a" ma:open="true" ma:isKeyword="false">
      <xsd:complexType>
        <xsd:sequence>
          <xsd:element ref="pc:Terms" minOccurs="0" maxOccurs="1"/>
        </xsd:sequence>
      </xsd:complexType>
    </xsd:element>
    <xsd:element name="aa1c885e8039426686f6c49672b09953" ma:index="28" nillable="true" ma:taxonomy="true" ma:internalName="aa1c885e8039426686f6c49672b09953" ma:taxonomyFieldName="MMDTypes" ma:displayName="MMDTypes" ma:default="" ma:fieldId="{aa1c885e-8039-4266-86f6-c49672b09953}" ma:sspId="d827811f-dea7-4a29-b54a-c9228db73c39" ma:termSetId="81e45943-23c2-4109-8875-059bec4079da" ma:anchorId="226f2308-be0c-4e06-b36e-423ee4befb74" ma:open="false" ma:isKeyword="false">
      <xsd:complexType>
        <xsd:sequence>
          <xsd:element ref="pc:Terms" minOccurs="0" maxOccurs="1"/>
        </xsd:sequence>
      </xsd:complexType>
    </xsd:element>
    <xsd:element name="n612d9597dc7466f957352ce79be86f3" ma:index="30" nillable="true" ma:taxonomy="true" ma:internalName="n612d9597dc7466f957352ce79be86f3" ma:taxonomyFieldName="MMDUnitsName" ma:displayName="MMDUnitsName" ma:default="" ma:fieldId="{7612d959-7dc7-466f-9573-52ce79be86f3}" ma:sspId="d827811f-dea7-4a29-b54a-c9228db73c39" ma:termSetId="81e45943-23c2-4109-8875-059bec4079da" ma:anchorId="625c2686-859d-4ced-94f0-7dded8208e4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fd950ac-6207-4862-94f5-a13017aa55ce" elementFormDefault="qualified">
    <xsd:import namespace="http://schemas.microsoft.com/office/2006/documentManagement/types"/>
    <xsd:import namespace="http://schemas.microsoft.com/office/infopath/2007/PartnerControls"/>
    <xsd:element name="_x05e9__x05d9__x05d5__x05da__x0020__x05e7__x05d5__x05d1__x05e5__x0020__x05dc__x05e7__x05d1__x05d5__x05e6__x05d4_" ma:index="32" nillable="true" ma:displayName="שיוך קובץ לקבוצה" ma:default="עמדות הציבור לטיוטת הדוח" ma:format="Dropdown" ma:internalName="_x05e9__x05d9__x05d5__x05da__x0020__x05e7__x05d5__x05d1__x05e5__x0020__x05dc__x05e7__x05d1__x05d5__x05e6__x05d4_">
      <xsd:simpleType>
        <xsd:restriction base="dms:Choice">
          <xsd:enumeration value="עמדות הציבור לטיוטת הדוח"/>
          <xsd:enumeration value="טיוטת דוח ועדת ששינסקי 2 להערות הציבור"/>
          <xsd:enumeration value="חוות דעת נוספות אשר שימשו את הוועדה במהלך עבודתה"/>
          <xsd:enumeration value="הצגת עמדות הציבור בפני הוועדה"/>
          <xsd:enumeration value="ישיבה מספר 1"/>
          <xsd:enumeration value="ישיבה מספר 2"/>
          <xsd:enumeration value="ישיבה מספר 3"/>
          <xsd:enumeration value="ישיבה מספר 4"/>
          <xsd:enumeration value="ישיבה מספר 5"/>
          <xsd:enumeration value="ישיבה מספר 6"/>
          <xsd:enumeration value="ישיבה מספר 7"/>
          <xsd:enumeration value="ישיבה מספר 8"/>
          <xsd:enumeration value="ישיבה מספר 9"/>
          <xsd:enumeration value="ישיבה מספר 10"/>
          <xsd:enumeration value="ישיבה מספר 11"/>
          <xsd:enumeration value="ישיבה מספר 12"/>
          <xsd:enumeration value="ישיבה מספר 13"/>
          <xsd:enumeration value="ישיבה מספר 14"/>
          <xsd:enumeration value="ישיבה מספר 15"/>
          <xsd:enumeration value="ישיבה מספר 16"/>
          <xsd:enumeration value="ישיבה מספר 17"/>
          <xsd:enumeration value="ישיבה מספר 18"/>
          <xsd:enumeration value="ישיבה מספר 19"/>
          <xsd:enumeration value="עמדות הציבור"/>
          <xsd:enumeration value="חוות דעת משפטיות חיצוניות"/>
          <xsd:enumeration value="מסמכים נוספים"/>
          <xsd:enumeration value="שימועי הוועדה"/>
          <xsd:enumeration value="מסקנות הוועדה"/>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j92457fac7d145f98e698f5712f6a6a4 xmlns="a46656d4-8850-49b3-aebd-68bd05f7f43d">
      <Terms xmlns="http://schemas.microsoft.com/office/infopath/2007/PartnerControls"/>
    </j92457fac7d145f98e698f5712f6a6a4>
    <TaxCatchAll xmlns="a46656d4-8850-49b3-aebd-68bd05f7f43d"/>
    <e4b5484c9c824b148c38bfcb2bd74c0d xmlns="a46656d4-8850-49b3-aebd-68bd05f7f43d">
      <Terms xmlns="http://schemas.microsoft.com/office/infopath/2007/PartnerControls"/>
    </e4b5484c9c824b148c38bfcb2bd74c0d>
    <o68cd33f8d3a45abb273b6e406faee3d xmlns="a46656d4-8850-49b3-aebd-68bd05f7f43d">
      <Terms xmlns="http://schemas.microsoft.com/office/infopath/2007/PartnerControls"/>
    </o68cd33f8d3a45abb273b6e406faee3d>
    <kb4cc1381c4248d7a2dfa3f1be0c86c0 xmlns="a46656d4-8850-49b3-aebd-68bd05f7f43d">
      <Terms xmlns="http://schemas.microsoft.com/office/infopath/2007/PartnerControls"/>
    </kb4cc1381c4248d7a2dfa3f1be0c86c0>
    <o80fb9e8b9d445b0bb174fdcd68ee89c xmlns="a46656d4-8850-49b3-aebd-68bd05f7f43d">
      <Terms xmlns="http://schemas.microsoft.com/office/infopath/2007/PartnerControls"/>
    </o80fb9e8b9d445b0bb174fdcd68ee89c>
    <n612d9597dc7466f957352ce79be86f3 xmlns="a46656d4-8850-49b3-aebd-68bd05f7f43d">
      <Terms xmlns="http://schemas.microsoft.com/office/infopath/2007/PartnerControls"/>
    </n612d9597dc7466f957352ce79be86f3>
    <aa1c885e8039426686f6c49672b09953 xmlns="a46656d4-8850-49b3-aebd-68bd05f7f43d">
      <Terms xmlns="http://schemas.microsoft.com/office/infopath/2007/PartnerControls"/>
    </aa1c885e8039426686f6c49672b09953>
    <e09eddfac2354f9ab04a226e27f86f1f xmlns="a46656d4-8850-49b3-aebd-68bd05f7f43d">
      <Terms xmlns="http://schemas.microsoft.com/office/infopath/2007/PartnerControls"/>
    </e09eddfac2354f9ab04a226e27f86f1f>
    <l34dc5595392493c8311535275827f74 xmlns="a46656d4-8850-49b3-aebd-68bd05f7f43d">
      <Terms xmlns="http://schemas.microsoft.com/office/infopath/2007/PartnerControls"/>
    </l34dc5595392493c8311535275827f74>
    <ia53b9f18d984e01914f4b79710425b7 xmlns="a46656d4-8850-49b3-aebd-68bd05f7f43d">
      <Terms xmlns="http://schemas.microsoft.com/office/infopath/2007/PartnerControls"/>
    </ia53b9f18d984e01914f4b79710425b7>
    <_x05e9__x05d9__x05d5__x05da__x0020__x05e7__x05d5__x05d1__x05e5__x0020__x05dc__x05e7__x05d1__x05d5__x05e6__x05d4_ xmlns="6fd950ac-6207-4862-94f5-a13017aa55ce">שימועי הוועדה</_x05e9__x05d9__x05d5__x05da__x0020__x05e7__x05d5__x05d1__x05e5__x0020__x05dc__x05e7__x05d1__x05d5__x05e6__x05d4_>
    <b76e59bb9f5947a781773f53cc6e9460 xmlns="a46656d4-8850-49b3-aebd-68bd05f7f43d">
      <Terms xmlns="http://schemas.microsoft.com/office/infopath/2007/PartnerControls"/>
    </b76e59bb9f5947a781773f53cc6e9460>
  </documentManagement>
</p:properties>
</file>

<file path=customXml/item4.xml><?xml version="1.0" encoding="utf-8"?>
<?mso-contentType ?>
<p:Policy xmlns:p="office.server.policy" id="" local="true">
  <p:Name>רגולציה</p:Name>
  <p:Description/>
  <p:Statement/>
  <p:PolicyItems>
    <p:PolicyItem featureId="Microsoft.Office.RecordsManagement.PolicyFeatures.PolicyLabel" staticId="0x0101006749557C9C5A1A43BB120618CC22F58B0100857ABCA0AA22CA41974F13A7ACA1969C|801092262" UniqueId="9dc3c654-36a5-4d63-8d8b-d4435f37e179">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segment type="metadata">_UIVersionString</segment>
        </label>
      </p:CustomData>
    </p:PolicyItem>
  </p:PolicyItems>
</p:Policy>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רגולציה" ma:contentTypeID="0x0101006749557C9C5A1A43BB120618CC22F58B01000AD3BE4BD06FD647A0E2E8804C420ADC" ma:contentTypeVersion="48" ma:contentTypeDescription="" ma:contentTypeScope="" ma:versionID="33e6cf6d29bf53b7d699859dad2b1417">
  <xsd:schema xmlns:xsd="http://www.w3.org/2001/XMLSchema" xmlns:xs="http://www.w3.org/2001/XMLSchema" xmlns:p="http://schemas.microsoft.com/office/2006/metadata/properties" xmlns:ns1="http://schemas.microsoft.com/sharepoint/v3" xmlns:ns2="dd75d6f2-3c4c-4626-a01d-8704cfe378a2" xmlns:ns3="912981cf-7fa7-4ff1-ab58-5a0a1a660b11" targetNamespace="http://schemas.microsoft.com/office/2006/metadata/properties" ma:root="true" ma:fieldsID="67d02cc8fb622745f39c5076f938f705" ns1:_="" ns2:_="" ns3:_="">
    <xsd:import namespace="http://schemas.microsoft.com/sharepoint/v3"/>
    <xsd:import namespace="dd75d6f2-3c4c-4626-a01d-8704cfe378a2"/>
    <xsd:import namespace="912981cf-7fa7-4ff1-ab58-5a0a1a660b11"/>
    <xsd:element name="properties">
      <xsd:complexType>
        <xsd:sequence>
          <xsd:element name="documentManagement">
            <xsd:complexType>
              <xsd:all>
                <xsd:element ref="ns2:מסמך_x0020_רגולציה"/>
                <xsd:element ref="ns2:שפה_x0020_רגולציה"/>
                <xsd:element ref="ns2:סטטוס"/>
                <xsd:element ref="ns2:תחום" minOccurs="0"/>
                <xsd:element ref="ns1:AverageRating" minOccurs="0"/>
                <xsd:element ref="ns1:RatingCount" minOccurs="0"/>
                <xsd:element ref="ns1:RatedBy" minOccurs="0"/>
                <xsd:element ref="ns1:Ratings" minOccurs="0"/>
                <xsd:element ref="ns1:LikesCount" minOccurs="0"/>
                <xsd:element ref="ns1:LikedBy" minOccurs="0"/>
                <xsd:element ref="ns1:_dlc_Exempt" minOccurs="0"/>
                <xsd:element ref="ns3:DLCPolicyLabelValue" minOccurs="0"/>
                <xsd:element ref="ns3:DLCPolicyLabelClientValue" minOccurs="0"/>
                <xsd:element ref="ns3:DLCPolicyLabelLock"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2" nillable="true" ma:displayName="Rating (0-5)" ma:decimals="2" ma:description="Average value of all the ratings that have been submitted" ma:internalName="AverageRating" ma:readOnly="true">
      <xsd:simpleType>
        <xsd:restriction base="dms:Number"/>
      </xsd:simpleType>
    </xsd:element>
    <xsd:element name="RatingCount" ma:index="13" nillable="true" ma:displayName="Number of Ratings" ma:decimals="0" ma:description="Number of ratings submitted" ma:internalName="RatingCount" ma:readOnly="true">
      <xsd:simpleType>
        <xsd:restriction base="dms:Number"/>
      </xsd:simpleType>
    </xsd:element>
    <xsd:element name="RatedBy" ma:index="14"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5" nillable="true" ma:displayName="User ratings" ma:description="User ratings for the item" ma:hidden="true" ma:internalName="Ratings">
      <xsd:simpleType>
        <xsd:restriction base="dms:Note"/>
      </xsd:simpleType>
    </xsd:element>
    <xsd:element name="LikesCount" ma:index="16" nillable="true" ma:displayName="Number of Likes" ma:internalName="LikesCount">
      <xsd:simpleType>
        <xsd:restriction base="dms:Unknown"/>
      </xsd:simpleType>
    </xsd:element>
    <xsd:element name="LikedBy" ma:index="17"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Exempt" ma:index="18"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75d6f2-3c4c-4626-a01d-8704cfe378a2" elementFormDefault="qualified">
    <xsd:import namespace="http://schemas.microsoft.com/office/2006/documentManagement/types"/>
    <xsd:import namespace="http://schemas.microsoft.com/office/infopath/2007/PartnerControls"/>
    <xsd:element name="מסמך_x0020_רגולציה" ma:index="8" ma:displayName="מסמך רגולציה" ma:default="מכתב" ma:format="Dropdown" ma:internalName="_x05de__x05e1__x05de__x05da__x0020__x05e8__x05d2__x05d5__x05dc__x05e6__x05d9__x05d4_" ma:readOnly="false">
      <xsd:simpleType>
        <xsd:restriction base="dms:Choice">
          <xsd:enumeration value="מכתב"/>
          <xsd:enumeration value="שימוע"/>
          <xsd:enumeration value="חוות דעת"/>
          <xsd:enumeration value="מזכר"/>
          <xsd:enumeration value="פרסום/מאמר"/>
          <xsd:enumeration value="סיכום פגישה"/>
          <xsd:enumeration value="חיפוש משפטי"/>
          <xsd:enumeration value="נייר עבודה"/>
          <xsd:enumeration value="הסכם"/>
        </xsd:restriction>
      </xsd:simpleType>
    </xsd:element>
    <xsd:element name="שפה_x0020_רגולציה" ma:index="9" ma:displayName="שפה רגולציה" ma:default="עברית" ma:format="Dropdown" ma:internalName="_x05e9__x05e4__x05d4__x0020__x05e8__x05d2__x05d5__x05dc__x05e6__x05d9__x05d4_" ma:readOnly="false">
      <xsd:simpleType>
        <xsd:restriction base="dms:Choice">
          <xsd:enumeration value="עברית"/>
          <xsd:enumeration value="אנגלית"/>
        </xsd:restriction>
      </xsd:simpleType>
    </xsd:element>
    <xsd:element name="סטטוס" ma:index="10" ma:displayName="סטטוס" ma:default="טיוטה" ma:format="Dropdown" ma:internalName="_x05e1__x05d8__x05d8__x05d5__x05e1_" ma:readOnly="false">
      <xsd:simpleType>
        <xsd:restriction base="dms:Choice">
          <xsd:enumeration value="טיוטה"/>
          <xsd:enumeration value="סופי"/>
        </xsd:restriction>
      </xsd:simpleType>
    </xsd:element>
    <xsd:element name="תחום" ma:index="11" nillable="true" ma:displayName="תחום" ma:format="Dropdown" ma:internalName="_x05ea__x05d7__x05d5__x05dd_">
      <xsd:simpleType>
        <xsd:restriction base="dms:Choice">
          <xsd:enumeration value="תקשורת"/>
          <xsd:enumeration value="בריאות"/>
          <xsd:enumeration value="דלק"/>
          <xsd:enumeration value="אנרגיה"/>
          <xsd:enumeration value="ספרים"/>
          <xsd:enumeration value="רכב"/>
          <xsd:enumeration value="מזון"/>
          <xsd:enumeration value="מלט"/>
          <xsd:enumeration value="בנקאות"/>
          <xsd:enumeration value="בטחון"/>
          <xsd:enumeration value="פרסום"/>
          <xsd:enumeration value="אחר"/>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12981cf-7fa7-4ff1-ab58-5a0a1a660b11" elementFormDefault="qualified">
    <xsd:import namespace="http://schemas.microsoft.com/office/2006/documentManagement/types"/>
    <xsd:import namespace="http://schemas.microsoft.com/office/infopath/2007/PartnerControls"/>
    <xsd:element name="DLCPolicyLabelValue" ma:index="19"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20"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21"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ED0DB9-0BE5-4500-AF51-251F8A737B9C}"/>
</file>

<file path=customXml/itemProps2.xml><?xml version="1.0" encoding="utf-8"?>
<ds:datastoreItem xmlns:ds="http://schemas.openxmlformats.org/officeDocument/2006/customXml" ds:itemID="{8FCBE74F-8B41-46BD-9321-F50DDE277605}"/>
</file>

<file path=customXml/itemProps3.xml><?xml version="1.0" encoding="utf-8"?>
<ds:datastoreItem xmlns:ds="http://schemas.openxmlformats.org/officeDocument/2006/customXml" ds:itemID="{601ECC28-BFDF-48A4-ADCA-725B63061566}"/>
</file>

<file path=customXml/itemProps4.xml><?xml version="1.0" encoding="utf-8"?>
<ds:datastoreItem xmlns:ds="http://schemas.openxmlformats.org/officeDocument/2006/customXml" ds:itemID="{D891C4CF-B8E5-4834-91BA-514C7F1B9F54}"/>
</file>

<file path=customXml/itemProps5.xml><?xml version="1.0" encoding="utf-8"?>
<ds:datastoreItem xmlns:ds="http://schemas.openxmlformats.org/officeDocument/2006/customXml" ds:itemID="{84436E7A-C8D4-4C5B-AEBA-C45F95C97896}"/>
</file>

<file path=customXml/itemProps6.xml><?xml version="1.0" encoding="utf-8"?>
<ds:datastoreItem xmlns:ds="http://schemas.openxmlformats.org/officeDocument/2006/customXml" ds:itemID="{3AE4B23D-89D2-4330-A6A3-4A84B8B448CD}"/>
</file>

<file path=customXml/itemProps7.xml><?xml version="1.0" encoding="utf-8"?>
<ds:datastoreItem xmlns:ds="http://schemas.openxmlformats.org/officeDocument/2006/customXml" ds:itemID="{84436E7A-C8D4-4C5B-AEBA-C45F95C97896}"/>
</file>

<file path=docProps/app.xml><?xml version="1.0" encoding="utf-8"?>
<Properties xmlns="http://schemas.openxmlformats.org/officeDocument/2006/extended-properties" xmlns:vt="http://schemas.openxmlformats.org/officeDocument/2006/docPropsVTypes">
  <Template>ICL ppt templet  master final 29 5 14</Template>
  <TotalTime>3098</TotalTime>
  <Words>555</Words>
  <Application>Microsoft Office PowerPoint</Application>
  <PresentationFormat>On-screen Show (4:3)</PresentationFormat>
  <Paragraphs>138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ICL ppt templet  master final 29 5 14</vt:lpstr>
      <vt:lpstr>PowerPoint Presentation</vt:lpstr>
      <vt:lpstr>PowerPoint Presentation</vt:lpstr>
      <vt:lpstr>  </vt:lpstr>
      <vt:lpstr>השוואת פעילות מפעלי ים המלח ל-APC     </vt:lpstr>
      <vt:lpstr>PowerPoint Presentation</vt:lpstr>
      <vt:lpstr>  </vt:lpstr>
      <vt:lpstr>פוספט</vt:lpstr>
      <vt:lpstr>תעשיית מוצרי ההמשך  פוספט</vt:lpstr>
      <vt:lpstr>השינוי בתמהיל ייצור הפוספט </vt:lpstr>
      <vt:lpstr>PowerPoint Presentation</vt:lpstr>
      <vt:lpstr>PowerPoint Presentation</vt:lpstr>
      <vt:lpstr>תעשיית הברום שונה באופן מהותי מתעשיות אחרות אשר מקורן בים המלח</vt:lpstr>
      <vt:lpstr>PowerPoint Presentation</vt:lpstr>
      <vt:lpstr>  </vt:lpstr>
      <vt:lpstr>תודה</vt:lpstr>
    </vt:vector>
  </TitlesOfParts>
  <Company>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כיל:המשנה למנכ"ל כיל, מר דני חן,  השקעות כיל למקסום השימוש במשאבי הטבע</dc:title>
  <dc:creator>p_avital</dc:creator>
  <cp:lastModifiedBy>Efrat Cohen</cp:lastModifiedBy>
  <cp:revision>419</cp:revision>
  <cp:lastPrinted>2014-07-22T19:16:51Z</cp:lastPrinted>
  <dcterms:created xsi:type="dcterms:W3CDTF">2014-06-01T09:46:28Z</dcterms:created>
  <dcterms:modified xsi:type="dcterms:W3CDTF">2014-08-03T11:08:34Z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מסמך רגולציה">
    <vt:lpwstr>מכתב</vt:lpwstr>
  </property>
  <property fmtid="{D5CDD505-2E9C-101B-9397-08002B2CF9AE}" pid="3" name="שפה רגולציה">
    <vt:lpwstr>עברית</vt:lpwstr>
  </property>
  <property fmtid="{D5CDD505-2E9C-101B-9397-08002B2CF9AE}" pid="4" name="סטטוס">
    <vt:lpwstr>טיוטה</vt:lpwstr>
  </property>
  <property fmtid="{D5CDD505-2E9C-101B-9397-08002B2CF9AE}" pid="5" name="RatedBy">
    <vt:lpwstr/>
  </property>
  <property fmtid="{D5CDD505-2E9C-101B-9397-08002B2CF9AE}" pid="6" name="LikedBy">
    <vt:lpwstr/>
  </property>
  <property fmtid="{D5CDD505-2E9C-101B-9397-08002B2CF9AE}" pid="7" name="DLCPolicyLabelClientValue">
    <vt:lpwstr/>
  </property>
  <property fmtid="{D5CDD505-2E9C-101B-9397-08002B2CF9AE}" pid="8" name="DLCPolicyLabelLock">
    <vt:lpwstr/>
  </property>
  <property fmtid="{D5CDD505-2E9C-101B-9397-08002B2CF9AE}" pid="9" name="ContentTypeId">
    <vt:lpwstr>0x0101004260420A7A0B464D9552D6CB01B21E3C</vt:lpwstr>
  </property>
  <property fmtid="{D5CDD505-2E9C-101B-9397-08002B2CF9AE}" pid="10" name="_dlc_DocIdItemGuid">
    <vt:lpwstr>e5e9a0f8-6f91-4060-be7c-f756d8813acd</vt:lpwstr>
  </property>
  <property fmtid="{D5CDD505-2E9C-101B-9397-08002B2CF9AE}" pid="11" name="MMDUnitsName">
    <vt:lpwstr/>
  </property>
  <property fmtid="{D5CDD505-2E9C-101B-9397-08002B2CF9AE}" pid="12" name="MMDResponsibleUnit">
    <vt:lpwstr/>
  </property>
  <property fmtid="{D5CDD505-2E9C-101B-9397-08002B2CF9AE}" pid="13" name="MMDServiceLang">
    <vt:lpwstr/>
  </property>
  <property fmtid="{D5CDD505-2E9C-101B-9397-08002B2CF9AE}" pid="14" name="MMDJobDescription">
    <vt:lpwstr/>
  </property>
  <property fmtid="{D5CDD505-2E9C-101B-9397-08002B2CF9AE}" pid="15" name="MMDKeywords">
    <vt:lpwstr/>
  </property>
  <property fmtid="{D5CDD505-2E9C-101B-9397-08002B2CF9AE}" pid="16" name="MMDStatus">
    <vt:lpwstr/>
  </property>
  <property fmtid="{D5CDD505-2E9C-101B-9397-08002B2CF9AE}" pid="17" name="MMDAudience">
    <vt:lpwstr/>
  </property>
  <property fmtid="{D5CDD505-2E9C-101B-9397-08002B2CF9AE}" pid="18" name="MMDLiveEvent">
    <vt:lpwstr/>
  </property>
  <property fmtid="{D5CDD505-2E9C-101B-9397-08002B2CF9AE}" pid="19" name="MMDSubjects">
    <vt:lpwstr/>
  </property>
  <property fmtid="{D5CDD505-2E9C-101B-9397-08002B2CF9AE}" pid="20" name="MMDTypes">
    <vt:lpwstr/>
  </property>
  <property fmtid="{D5CDD505-2E9C-101B-9397-08002B2CF9AE}" pid="21" name="MMDResponsibleOffice">
    <vt:lpwstr/>
  </property>
</Properties>
</file>