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8"/>
  </p:sldMasterIdLst>
  <p:notesMasterIdLst>
    <p:notesMasterId r:id="rId23"/>
  </p:notesMasterIdLst>
  <p:sldIdLst>
    <p:sldId id="264" r:id="rId9"/>
    <p:sldId id="330" r:id="rId10"/>
    <p:sldId id="334" r:id="rId11"/>
    <p:sldId id="329" r:id="rId12"/>
    <p:sldId id="331" r:id="rId13"/>
    <p:sldId id="314" r:id="rId14"/>
    <p:sldId id="316" r:id="rId15"/>
    <p:sldId id="317" r:id="rId16"/>
    <p:sldId id="332" r:id="rId17"/>
    <p:sldId id="318" r:id="rId18"/>
    <p:sldId id="319" r:id="rId19"/>
    <p:sldId id="320" r:id="rId20"/>
    <p:sldId id="333" r:id="rId21"/>
    <p:sldId id="265" r:id="rId22"/>
  </p:sldIdLst>
  <p:sldSz cx="9144000" cy="6858000" type="screen4x3"/>
  <p:notesSz cx="7077075" cy="9363075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23B"/>
    <a:srgbClr val="1118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88" autoAdjust="0"/>
    <p:restoredTop sz="81472" autoAdjust="0"/>
  </p:normalViewPr>
  <p:slideViewPr>
    <p:cSldViewPr>
      <p:cViewPr>
        <p:scale>
          <a:sx n="70" d="100"/>
          <a:sy n="70" d="100"/>
        </p:scale>
        <p:origin x="-1572" y="-6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50" d="100"/>
          <a:sy n="50" d="100"/>
        </p:scale>
        <p:origin x="-3156" y="-660"/>
      </p:cViewPr>
      <p:guideLst>
        <p:guide orient="horz" pos="2949"/>
        <p:guide pos="22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1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3.xml"/><Relationship Id="rId7" Type="http://schemas.openxmlformats.org/officeDocument/2006/relationships/customXml" Target="../customXml/item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4" Type="http://schemas.openxmlformats.org/officeDocument/2006/relationships/presProps" Target="presProps.xml"/><Relationship Id="rId11" Type="http://schemas.openxmlformats.org/officeDocument/2006/relationships/slide" Target="slides/slide3.xml"/><Relationship Id="rId23" Type="http://schemas.openxmlformats.org/officeDocument/2006/relationships/notesMaster" Target="notesMasters/notesMaster1.xml"/><Relationship Id="rId15" Type="http://schemas.openxmlformats.org/officeDocument/2006/relationships/slide" Target="slides/slide7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27" Type="http://schemas.openxmlformats.org/officeDocument/2006/relationships/tableStyles" Target="tableStyles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D92DE5-46C9-4DC6-9EDB-368071F97A61}" type="doc">
      <dgm:prSet loTypeId="urn:microsoft.com/office/officeart/2005/8/layout/equation2" loCatId="process" qsTypeId="urn:microsoft.com/office/officeart/2005/8/quickstyle/simple2" qsCatId="simple" csTypeId="urn:microsoft.com/office/officeart/2005/8/colors/accent1_4" csCatId="accent1" phldr="1"/>
      <dgm:spPr/>
    </dgm:pt>
    <dgm:pt modelId="{2C228179-3AEE-40B8-BB11-1C3FB8B4CE07}">
      <dgm:prSet phldrT="[Text]" custT="1"/>
      <dgm:spPr>
        <a:solidFill>
          <a:srgbClr val="00823B"/>
        </a:solidFill>
      </dgm:spPr>
      <dgm:t>
        <a:bodyPr/>
        <a:lstStyle/>
        <a:p>
          <a:pPr rtl="1"/>
          <a:r>
            <a:rPr lang="en-US" sz="2400" b="1" dirty="0" smtClean="0"/>
            <a:t>ICL’s technological “know how”</a:t>
          </a:r>
          <a:endParaRPr lang="he-IL" sz="2400" dirty="0"/>
        </a:p>
      </dgm:t>
    </dgm:pt>
    <dgm:pt modelId="{7A39AEC9-9E1E-430F-893F-2103A39B966D}" type="parTrans" cxnId="{AAC7AF0F-FA0C-457C-96B5-2E7718D62E05}">
      <dgm:prSet/>
      <dgm:spPr/>
      <dgm:t>
        <a:bodyPr/>
        <a:lstStyle/>
        <a:p>
          <a:pPr rtl="1"/>
          <a:endParaRPr lang="he-IL"/>
        </a:p>
      </dgm:t>
    </dgm:pt>
    <dgm:pt modelId="{87594A19-62C8-4691-9D40-93BCEA02B76A}" type="sibTrans" cxnId="{AAC7AF0F-FA0C-457C-96B5-2E7718D62E05}">
      <dgm:prSet/>
      <dgm:spPr/>
      <dgm:t>
        <a:bodyPr/>
        <a:lstStyle/>
        <a:p>
          <a:pPr rtl="1"/>
          <a:endParaRPr lang="he-IL"/>
        </a:p>
      </dgm:t>
    </dgm:pt>
    <dgm:pt modelId="{0A5DBBBF-16E5-4A62-B72B-F77BDAA7184B}">
      <dgm:prSet phldrT="[Text]" custT="1"/>
      <dgm:spPr>
        <a:solidFill>
          <a:srgbClr val="0070C0"/>
        </a:solidFill>
      </dgm:spPr>
      <dgm:t>
        <a:bodyPr/>
        <a:lstStyle/>
        <a:p>
          <a:pPr rtl="1"/>
          <a:r>
            <a:rPr lang="en-US" sz="2400" b="1" dirty="0" smtClean="0"/>
            <a:t>Conditions for investments</a:t>
          </a:r>
          <a:endParaRPr lang="he-IL" sz="2400" dirty="0"/>
        </a:p>
      </dgm:t>
    </dgm:pt>
    <dgm:pt modelId="{9949BA23-E0DC-4EDD-8512-42DBD2BE7E17}" type="parTrans" cxnId="{EB2533D8-D9B6-4394-8E49-FBB157EE5E5B}">
      <dgm:prSet/>
      <dgm:spPr/>
      <dgm:t>
        <a:bodyPr/>
        <a:lstStyle/>
        <a:p>
          <a:pPr rtl="1"/>
          <a:endParaRPr lang="he-IL"/>
        </a:p>
      </dgm:t>
    </dgm:pt>
    <dgm:pt modelId="{C4A63FDB-B229-4F22-A77E-8809C86F578D}" type="sibTrans" cxnId="{EB2533D8-D9B6-4394-8E49-FBB157EE5E5B}">
      <dgm:prSet/>
      <dgm:spPr/>
      <dgm:t>
        <a:bodyPr/>
        <a:lstStyle/>
        <a:p>
          <a:pPr rtl="1"/>
          <a:endParaRPr lang="he-IL"/>
        </a:p>
      </dgm:t>
    </dgm:pt>
    <dgm:pt modelId="{5D6E494A-DED0-4F6F-AE9A-C05F1D37474D}">
      <dgm:prSet phldrT="[Text]" custT="1"/>
      <dgm:spPr/>
      <dgm:t>
        <a:bodyPr/>
        <a:lstStyle/>
        <a:p>
          <a:pPr rtl="1"/>
          <a:r>
            <a:rPr lang="en-US" sz="2800" b="1" dirty="0" smtClean="0"/>
            <a:t>Worldwide opportunities for ICL</a:t>
          </a:r>
          <a:endParaRPr lang="he-IL" sz="2800" dirty="0"/>
        </a:p>
      </dgm:t>
    </dgm:pt>
    <dgm:pt modelId="{3C1783D4-FBB0-4921-87AD-833FC71428DD}" type="parTrans" cxnId="{55AA7388-51D5-4D0C-A722-7212E0B5356F}">
      <dgm:prSet/>
      <dgm:spPr/>
      <dgm:t>
        <a:bodyPr/>
        <a:lstStyle/>
        <a:p>
          <a:pPr rtl="1"/>
          <a:endParaRPr lang="he-IL"/>
        </a:p>
      </dgm:t>
    </dgm:pt>
    <dgm:pt modelId="{4B15CA95-9ED6-4D37-83BF-087270E95606}" type="sibTrans" cxnId="{55AA7388-51D5-4D0C-A722-7212E0B5356F}">
      <dgm:prSet/>
      <dgm:spPr/>
      <dgm:t>
        <a:bodyPr/>
        <a:lstStyle/>
        <a:p>
          <a:pPr rtl="1"/>
          <a:endParaRPr lang="he-IL"/>
        </a:p>
      </dgm:t>
    </dgm:pt>
    <dgm:pt modelId="{15B16F76-B4FF-49B5-9C88-D36E8A26A7E0}">
      <dgm:prSet phldrT="[Text]" custT="1"/>
      <dgm:spPr>
        <a:solidFill>
          <a:srgbClr val="00823B"/>
        </a:solidFill>
      </dgm:spPr>
      <dgm:t>
        <a:bodyPr/>
        <a:lstStyle/>
        <a:p>
          <a:pPr rtl="1"/>
          <a:r>
            <a:rPr lang="en-US" sz="2400" b="1" dirty="0" smtClean="0"/>
            <a:t>Available natural resources</a:t>
          </a:r>
          <a:endParaRPr lang="he-IL" sz="2400" b="1" dirty="0"/>
        </a:p>
      </dgm:t>
    </dgm:pt>
    <dgm:pt modelId="{D8737BD0-3F14-4524-85F3-28C76D08C948}" type="parTrans" cxnId="{07CB0136-261C-497C-9376-F476F361F31D}">
      <dgm:prSet/>
      <dgm:spPr/>
      <dgm:t>
        <a:bodyPr/>
        <a:lstStyle/>
        <a:p>
          <a:endParaRPr lang="en-US"/>
        </a:p>
      </dgm:t>
    </dgm:pt>
    <dgm:pt modelId="{CA4DF0E3-4967-47C1-B44B-329897B0DC85}" type="sibTrans" cxnId="{07CB0136-261C-497C-9376-F476F361F31D}">
      <dgm:prSet/>
      <dgm:spPr/>
      <dgm:t>
        <a:bodyPr/>
        <a:lstStyle/>
        <a:p>
          <a:endParaRPr lang="en-US"/>
        </a:p>
      </dgm:t>
    </dgm:pt>
    <dgm:pt modelId="{D29CA9C3-0066-4254-BD70-45FB1ABDB5E4}">
      <dgm:prSet phldrT="[Text]" custT="1"/>
      <dgm:spPr>
        <a:solidFill>
          <a:srgbClr val="00823B"/>
        </a:solidFill>
      </dgm:spPr>
      <dgm:t>
        <a:bodyPr/>
        <a:lstStyle/>
        <a:p>
          <a:pPr rtl="1"/>
          <a:r>
            <a:rPr lang="en-US" sz="2400" b="1" dirty="0" smtClean="0"/>
            <a:t>Market environment (customers &amp; logistics</a:t>
          </a:r>
          <a:r>
            <a:rPr lang="en-US" sz="2400" dirty="0" smtClean="0"/>
            <a:t>)</a:t>
          </a:r>
          <a:endParaRPr lang="he-IL" sz="2400" dirty="0"/>
        </a:p>
      </dgm:t>
    </dgm:pt>
    <dgm:pt modelId="{C167A880-E296-4DB4-AB24-A777BCD1F730}" type="parTrans" cxnId="{9813D64D-6E15-4D58-B0B0-D70489FD2409}">
      <dgm:prSet/>
      <dgm:spPr/>
      <dgm:t>
        <a:bodyPr/>
        <a:lstStyle/>
        <a:p>
          <a:endParaRPr lang="en-US"/>
        </a:p>
      </dgm:t>
    </dgm:pt>
    <dgm:pt modelId="{3A50C96E-1F9A-46B2-BA8B-191A52FB78C2}" type="sibTrans" cxnId="{9813D64D-6E15-4D58-B0B0-D70489FD2409}">
      <dgm:prSet/>
      <dgm:spPr/>
      <dgm:t>
        <a:bodyPr/>
        <a:lstStyle/>
        <a:p>
          <a:endParaRPr lang="en-US"/>
        </a:p>
      </dgm:t>
    </dgm:pt>
    <dgm:pt modelId="{E7D6F165-5BEE-40BC-B3F8-CD49495D9252}" type="pres">
      <dgm:prSet presAssocID="{6FD92DE5-46C9-4DC6-9EDB-368071F97A61}" presName="Name0" presStyleCnt="0">
        <dgm:presLayoutVars>
          <dgm:dir/>
          <dgm:resizeHandles val="exact"/>
        </dgm:presLayoutVars>
      </dgm:prSet>
      <dgm:spPr/>
    </dgm:pt>
    <dgm:pt modelId="{BCBDB86D-5787-4CD1-944A-F4966021E67D}" type="pres">
      <dgm:prSet presAssocID="{6FD92DE5-46C9-4DC6-9EDB-368071F97A61}" presName="vNodes" presStyleCnt="0"/>
      <dgm:spPr/>
    </dgm:pt>
    <dgm:pt modelId="{DE8BE292-BE3C-4D50-BFDA-BABF9634E2D9}" type="pres">
      <dgm:prSet presAssocID="{15B16F76-B4FF-49B5-9C88-D36E8A26A7E0}" presName="node" presStyleLbl="node1" presStyleIdx="0" presStyleCnt="5" custScaleX="623260" custLinFactNeighborX="-64644" custLinFactNeighborY="-19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1C0C34-DEC8-4E09-9BC9-AB38BFECBCF0}" type="pres">
      <dgm:prSet presAssocID="{CA4DF0E3-4967-47C1-B44B-329897B0DC85}" presName="spacerT" presStyleCnt="0"/>
      <dgm:spPr/>
    </dgm:pt>
    <dgm:pt modelId="{D4C93787-9A88-425E-8A11-F7F94C1F68A5}" type="pres">
      <dgm:prSet presAssocID="{CA4DF0E3-4967-47C1-B44B-329897B0DC85}" presName="sibTrans" presStyleLbl="sibTrans2D1" presStyleIdx="0" presStyleCnt="4"/>
      <dgm:spPr/>
      <dgm:t>
        <a:bodyPr/>
        <a:lstStyle/>
        <a:p>
          <a:pPr rtl="1"/>
          <a:endParaRPr lang="he-IL"/>
        </a:p>
      </dgm:t>
    </dgm:pt>
    <dgm:pt modelId="{1F8CE1FA-6B36-48A4-A829-5954ACDC3434}" type="pres">
      <dgm:prSet presAssocID="{CA4DF0E3-4967-47C1-B44B-329897B0DC85}" presName="spacerB" presStyleCnt="0"/>
      <dgm:spPr/>
    </dgm:pt>
    <dgm:pt modelId="{1334EE36-EAFB-4F97-9210-EE42D38A1E64}" type="pres">
      <dgm:prSet presAssocID="{2C228179-3AEE-40B8-BB11-1C3FB8B4CE07}" presName="node" presStyleLbl="node1" presStyleIdx="1" presStyleCnt="5" custScaleX="575440" custScaleY="116975" custLinFactNeighborX="-87188" custLinFactNeighborY="-17070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5C23AB59-80D2-4E1E-9719-5F0D6C62B951}" type="pres">
      <dgm:prSet presAssocID="{87594A19-62C8-4691-9D40-93BCEA02B76A}" presName="spacerT" presStyleCnt="0"/>
      <dgm:spPr/>
    </dgm:pt>
    <dgm:pt modelId="{2D727E84-45D6-457E-9882-3EAADC0C00D9}" type="pres">
      <dgm:prSet presAssocID="{87594A19-62C8-4691-9D40-93BCEA02B76A}" presName="sibTrans" presStyleLbl="sibTrans2D1" presStyleIdx="1" presStyleCnt="4" custLinFactNeighborX="1648" custLinFactNeighborY="-52308"/>
      <dgm:spPr/>
      <dgm:t>
        <a:bodyPr/>
        <a:lstStyle/>
        <a:p>
          <a:pPr rtl="1"/>
          <a:endParaRPr lang="he-IL"/>
        </a:p>
      </dgm:t>
    </dgm:pt>
    <dgm:pt modelId="{502D6D3B-77C4-467C-A8DE-D4668051A3AB}" type="pres">
      <dgm:prSet presAssocID="{87594A19-62C8-4691-9D40-93BCEA02B76A}" presName="spacerB" presStyleCnt="0"/>
      <dgm:spPr/>
    </dgm:pt>
    <dgm:pt modelId="{C4E9A326-3D0C-4D58-9DE1-73241CBC7300}" type="pres">
      <dgm:prSet presAssocID="{D29CA9C3-0066-4254-BD70-45FB1ABDB5E4}" presName="node" presStyleLbl="node1" presStyleIdx="2" presStyleCnt="5" custScaleX="602922" custLinFactNeighborX="-71170" custLinFactNeighborY="746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ECA829-BA9C-402B-A743-1F4015F65431}" type="pres">
      <dgm:prSet presAssocID="{3A50C96E-1F9A-46B2-BA8B-191A52FB78C2}" presName="spacerT" presStyleCnt="0"/>
      <dgm:spPr/>
    </dgm:pt>
    <dgm:pt modelId="{8F379BDD-1070-4E65-8D0B-1F23EC04E69E}" type="pres">
      <dgm:prSet presAssocID="{3A50C96E-1F9A-46B2-BA8B-191A52FB78C2}" presName="sibTrans" presStyleLbl="sibTrans2D1" presStyleIdx="2" presStyleCnt="4"/>
      <dgm:spPr/>
      <dgm:t>
        <a:bodyPr/>
        <a:lstStyle/>
        <a:p>
          <a:pPr rtl="1"/>
          <a:endParaRPr lang="he-IL"/>
        </a:p>
      </dgm:t>
    </dgm:pt>
    <dgm:pt modelId="{53B601A5-3D6B-4964-830E-B027A58F4245}" type="pres">
      <dgm:prSet presAssocID="{3A50C96E-1F9A-46B2-BA8B-191A52FB78C2}" presName="spacerB" presStyleCnt="0"/>
      <dgm:spPr/>
    </dgm:pt>
    <dgm:pt modelId="{71A1624D-B1F1-4D84-922A-DEAACEDA66A2}" type="pres">
      <dgm:prSet presAssocID="{0A5DBBBF-16E5-4A62-B72B-F77BDAA7184B}" presName="node" presStyleLbl="node1" presStyleIdx="3" presStyleCnt="5" custScaleX="598900" custScaleY="121246" custLinFactNeighborX="-73181" custLinFactNeighborY="-9405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141ACC9E-A220-4D05-862F-0A801C08D230}" type="pres">
      <dgm:prSet presAssocID="{6FD92DE5-46C9-4DC6-9EDB-368071F97A61}" presName="sibTransLast" presStyleLbl="sibTrans2D1" presStyleIdx="3" presStyleCnt="4"/>
      <dgm:spPr/>
      <dgm:t>
        <a:bodyPr/>
        <a:lstStyle/>
        <a:p>
          <a:pPr rtl="1"/>
          <a:endParaRPr lang="he-IL"/>
        </a:p>
      </dgm:t>
    </dgm:pt>
    <dgm:pt modelId="{28EC2FC9-8B0B-49D7-8987-B5540A0E2E21}" type="pres">
      <dgm:prSet presAssocID="{6FD92DE5-46C9-4DC6-9EDB-368071F97A61}" presName="connectorText" presStyleLbl="sibTrans2D1" presStyleIdx="3" presStyleCnt="4"/>
      <dgm:spPr/>
      <dgm:t>
        <a:bodyPr/>
        <a:lstStyle/>
        <a:p>
          <a:pPr rtl="1"/>
          <a:endParaRPr lang="he-IL"/>
        </a:p>
      </dgm:t>
    </dgm:pt>
    <dgm:pt modelId="{76265918-934D-4AF7-A5E2-F86777FB70CB}" type="pres">
      <dgm:prSet presAssocID="{6FD92DE5-46C9-4DC6-9EDB-368071F97A61}" presName="lastNode" presStyleLbl="node1" presStyleIdx="4" presStyleCnt="5" custScaleX="197577" custScaleY="220068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</dgm:ptLst>
  <dgm:cxnLst>
    <dgm:cxn modelId="{DBF2AF3D-E0D9-4417-BD3E-A93B477B0759}" type="presOf" srcId="{2C228179-3AEE-40B8-BB11-1C3FB8B4CE07}" destId="{1334EE36-EAFB-4F97-9210-EE42D38A1E64}" srcOrd="0" destOrd="0" presId="urn:microsoft.com/office/officeart/2005/8/layout/equation2"/>
    <dgm:cxn modelId="{AAC7AF0F-FA0C-457C-96B5-2E7718D62E05}" srcId="{6FD92DE5-46C9-4DC6-9EDB-368071F97A61}" destId="{2C228179-3AEE-40B8-BB11-1C3FB8B4CE07}" srcOrd="1" destOrd="0" parTransId="{7A39AEC9-9E1E-430F-893F-2103A39B966D}" sibTransId="{87594A19-62C8-4691-9D40-93BCEA02B76A}"/>
    <dgm:cxn modelId="{F76F807A-F931-453F-9E02-3D71828A5BC6}" type="presOf" srcId="{C4A63FDB-B229-4F22-A77E-8809C86F578D}" destId="{141ACC9E-A220-4D05-862F-0A801C08D230}" srcOrd="0" destOrd="0" presId="urn:microsoft.com/office/officeart/2005/8/layout/equation2"/>
    <dgm:cxn modelId="{9813D64D-6E15-4D58-B0B0-D70489FD2409}" srcId="{6FD92DE5-46C9-4DC6-9EDB-368071F97A61}" destId="{D29CA9C3-0066-4254-BD70-45FB1ABDB5E4}" srcOrd="2" destOrd="0" parTransId="{C167A880-E296-4DB4-AB24-A777BCD1F730}" sibTransId="{3A50C96E-1F9A-46B2-BA8B-191A52FB78C2}"/>
    <dgm:cxn modelId="{EB2533D8-D9B6-4394-8E49-FBB157EE5E5B}" srcId="{6FD92DE5-46C9-4DC6-9EDB-368071F97A61}" destId="{0A5DBBBF-16E5-4A62-B72B-F77BDAA7184B}" srcOrd="3" destOrd="0" parTransId="{9949BA23-E0DC-4EDD-8512-42DBD2BE7E17}" sibTransId="{C4A63FDB-B229-4F22-A77E-8809C86F578D}"/>
    <dgm:cxn modelId="{DCCAFC61-A934-4E8D-BDEE-ADCD128EFFAE}" type="presOf" srcId="{5D6E494A-DED0-4F6F-AE9A-C05F1D37474D}" destId="{76265918-934D-4AF7-A5E2-F86777FB70CB}" srcOrd="0" destOrd="0" presId="urn:microsoft.com/office/officeart/2005/8/layout/equation2"/>
    <dgm:cxn modelId="{98142BCF-CB63-49F9-A89B-A232ABAE062A}" type="presOf" srcId="{87594A19-62C8-4691-9D40-93BCEA02B76A}" destId="{2D727E84-45D6-457E-9882-3EAADC0C00D9}" srcOrd="0" destOrd="0" presId="urn:microsoft.com/office/officeart/2005/8/layout/equation2"/>
    <dgm:cxn modelId="{5CB8061F-65A1-4726-A373-E98B6EFAE0EA}" type="presOf" srcId="{3A50C96E-1F9A-46B2-BA8B-191A52FB78C2}" destId="{8F379BDD-1070-4E65-8D0B-1F23EC04E69E}" srcOrd="0" destOrd="0" presId="urn:microsoft.com/office/officeart/2005/8/layout/equation2"/>
    <dgm:cxn modelId="{4275997F-D690-4054-B10E-D55710824519}" type="presOf" srcId="{D29CA9C3-0066-4254-BD70-45FB1ABDB5E4}" destId="{C4E9A326-3D0C-4D58-9DE1-73241CBC7300}" srcOrd="0" destOrd="0" presId="urn:microsoft.com/office/officeart/2005/8/layout/equation2"/>
    <dgm:cxn modelId="{043522D5-9E7D-4EBB-9D82-6FE9EEFCA56D}" type="presOf" srcId="{15B16F76-B4FF-49B5-9C88-D36E8A26A7E0}" destId="{DE8BE292-BE3C-4D50-BFDA-BABF9634E2D9}" srcOrd="0" destOrd="0" presId="urn:microsoft.com/office/officeart/2005/8/layout/equation2"/>
    <dgm:cxn modelId="{8C987224-4D0D-4005-8949-3FC0792AB114}" type="presOf" srcId="{6FD92DE5-46C9-4DC6-9EDB-368071F97A61}" destId="{E7D6F165-5BEE-40BC-B3F8-CD49495D9252}" srcOrd="0" destOrd="0" presId="urn:microsoft.com/office/officeart/2005/8/layout/equation2"/>
    <dgm:cxn modelId="{DD76FCC3-366F-4097-A923-103969785DA5}" type="presOf" srcId="{CA4DF0E3-4967-47C1-B44B-329897B0DC85}" destId="{D4C93787-9A88-425E-8A11-F7F94C1F68A5}" srcOrd="0" destOrd="0" presId="urn:microsoft.com/office/officeart/2005/8/layout/equation2"/>
    <dgm:cxn modelId="{07CB0136-261C-497C-9376-F476F361F31D}" srcId="{6FD92DE5-46C9-4DC6-9EDB-368071F97A61}" destId="{15B16F76-B4FF-49B5-9C88-D36E8A26A7E0}" srcOrd="0" destOrd="0" parTransId="{D8737BD0-3F14-4524-85F3-28C76D08C948}" sibTransId="{CA4DF0E3-4967-47C1-B44B-329897B0DC85}"/>
    <dgm:cxn modelId="{55AA7388-51D5-4D0C-A722-7212E0B5356F}" srcId="{6FD92DE5-46C9-4DC6-9EDB-368071F97A61}" destId="{5D6E494A-DED0-4F6F-AE9A-C05F1D37474D}" srcOrd="4" destOrd="0" parTransId="{3C1783D4-FBB0-4921-87AD-833FC71428DD}" sibTransId="{4B15CA95-9ED6-4D37-83BF-087270E95606}"/>
    <dgm:cxn modelId="{13686032-C4B9-41F8-A783-102C0239645E}" type="presOf" srcId="{C4A63FDB-B229-4F22-A77E-8809C86F578D}" destId="{28EC2FC9-8B0B-49D7-8987-B5540A0E2E21}" srcOrd="1" destOrd="0" presId="urn:microsoft.com/office/officeart/2005/8/layout/equation2"/>
    <dgm:cxn modelId="{37A7B3D7-EFBF-49AA-9FF9-FDA1FBFAB77F}" type="presOf" srcId="{0A5DBBBF-16E5-4A62-B72B-F77BDAA7184B}" destId="{71A1624D-B1F1-4D84-922A-DEAACEDA66A2}" srcOrd="0" destOrd="0" presId="urn:microsoft.com/office/officeart/2005/8/layout/equation2"/>
    <dgm:cxn modelId="{D7BC32B7-F50F-46B7-9278-7A11597DD2C3}" type="presParOf" srcId="{E7D6F165-5BEE-40BC-B3F8-CD49495D9252}" destId="{BCBDB86D-5787-4CD1-944A-F4966021E67D}" srcOrd="0" destOrd="0" presId="urn:microsoft.com/office/officeart/2005/8/layout/equation2"/>
    <dgm:cxn modelId="{AAC9A85B-A47C-4AB5-ADED-EC2FE48A9B31}" type="presParOf" srcId="{BCBDB86D-5787-4CD1-944A-F4966021E67D}" destId="{DE8BE292-BE3C-4D50-BFDA-BABF9634E2D9}" srcOrd="0" destOrd="0" presId="urn:microsoft.com/office/officeart/2005/8/layout/equation2"/>
    <dgm:cxn modelId="{B36FB223-ABE6-4FA9-89EE-B82749D115B9}" type="presParOf" srcId="{BCBDB86D-5787-4CD1-944A-F4966021E67D}" destId="{451C0C34-DEC8-4E09-9BC9-AB38BFECBCF0}" srcOrd="1" destOrd="0" presId="urn:microsoft.com/office/officeart/2005/8/layout/equation2"/>
    <dgm:cxn modelId="{F6D5270B-B7DF-4168-A2F1-3BBDEDCB9F91}" type="presParOf" srcId="{BCBDB86D-5787-4CD1-944A-F4966021E67D}" destId="{D4C93787-9A88-425E-8A11-F7F94C1F68A5}" srcOrd="2" destOrd="0" presId="urn:microsoft.com/office/officeart/2005/8/layout/equation2"/>
    <dgm:cxn modelId="{3C104AFD-3E61-440B-9E39-E46BBEE892B4}" type="presParOf" srcId="{BCBDB86D-5787-4CD1-944A-F4966021E67D}" destId="{1F8CE1FA-6B36-48A4-A829-5954ACDC3434}" srcOrd="3" destOrd="0" presId="urn:microsoft.com/office/officeart/2005/8/layout/equation2"/>
    <dgm:cxn modelId="{C0ADF5D2-0320-41AF-A520-8552FC896504}" type="presParOf" srcId="{BCBDB86D-5787-4CD1-944A-F4966021E67D}" destId="{1334EE36-EAFB-4F97-9210-EE42D38A1E64}" srcOrd="4" destOrd="0" presId="urn:microsoft.com/office/officeart/2005/8/layout/equation2"/>
    <dgm:cxn modelId="{20BF3861-238A-49CB-BFAC-D33D2F0E329A}" type="presParOf" srcId="{BCBDB86D-5787-4CD1-944A-F4966021E67D}" destId="{5C23AB59-80D2-4E1E-9719-5F0D6C62B951}" srcOrd="5" destOrd="0" presId="urn:microsoft.com/office/officeart/2005/8/layout/equation2"/>
    <dgm:cxn modelId="{66B51A62-BF3D-405C-8BC9-F1F3C32A133A}" type="presParOf" srcId="{BCBDB86D-5787-4CD1-944A-F4966021E67D}" destId="{2D727E84-45D6-457E-9882-3EAADC0C00D9}" srcOrd="6" destOrd="0" presId="urn:microsoft.com/office/officeart/2005/8/layout/equation2"/>
    <dgm:cxn modelId="{C7C03CD7-1BEF-4B9C-A296-A4DE5A6A427C}" type="presParOf" srcId="{BCBDB86D-5787-4CD1-944A-F4966021E67D}" destId="{502D6D3B-77C4-467C-A8DE-D4668051A3AB}" srcOrd="7" destOrd="0" presId="urn:microsoft.com/office/officeart/2005/8/layout/equation2"/>
    <dgm:cxn modelId="{1D608775-63CE-4955-878F-D22D31CEE788}" type="presParOf" srcId="{BCBDB86D-5787-4CD1-944A-F4966021E67D}" destId="{C4E9A326-3D0C-4D58-9DE1-73241CBC7300}" srcOrd="8" destOrd="0" presId="urn:microsoft.com/office/officeart/2005/8/layout/equation2"/>
    <dgm:cxn modelId="{D415D4B6-559C-4833-89D5-914A897E58BE}" type="presParOf" srcId="{BCBDB86D-5787-4CD1-944A-F4966021E67D}" destId="{AAECA829-BA9C-402B-A743-1F4015F65431}" srcOrd="9" destOrd="0" presId="urn:microsoft.com/office/officeart/2005/8/layout/equation2"/>
    <dgm:cxn modelId="{133AED05-42FF-4290-B4BA-7CFB86C0FED3}" type="presParOf" srcId="{BCBDB86D-5787-4CD1-944A-F4966021E67D}" destId="{8F379BDD-1070-4E65-8D0B-1F23EC04E69E}" srcOrd="10" destOrd="0" presId="urn:microsoft.com/office/officeart/2005/8/layout/equation2"/>
    <dgm:cxn modelId="{92FD9E99-67AD-47D6-85DA-7788DDD21552}" type="presParOf" srcId="{BCBDB86D-5787-4CD1-944A-F4966021E67D}" destId="{53B601A5-3D6B-4964-830E-B027A58F4245}" srcOrd="11" destOrd="0" presId="urn:microsoft.com/office/officeart/2005/8/layout/equation2"/>
    <dgm:cxn modelId="{FE113DC8-93E2-4B97-96C9-56F6998C26CA}" type="presParOf" srcId="{BCBDB86D-5787-4CD1-944A-F4966021E67D}" destId="{71A1624D-B1F1-4D84-922A-DEAACEDA66A2}" srcOrd="12" destOrd="0" presId="urn:microsoft.com/office/officeart/2005/8/layout/equation2"/>
    <dgm:cxn modelId="{5E57F966-0FD8-4065-B1A9-19B1652F920E}" type="presParOf" srcId="{E7D6F165-5BEE-40BC-B3F8-CD49495D9252}" destId="{141ACC9E-A220-4D05-862F-0A801C08D230}" srcOrd="1" destOrd="0" presId="urn:microsoft.com/office/officeart/2005/8/layout/equation2"/>
    <dgm:cxn modelId="{459734ED-F5FE-45ED-845C-CFB17CC83767}" type="presParOf" srcId="{141ACC9E-A220-4D05-862F-0A801C08D230}" destId="{28EC2FC9-8B0B-49D7-8987-B5540A0E2E21}" srcOrd="0" destOrd="0" presId="urn:microsoft.com/office/officeart/2005/8/layout/equation2"/>
    <dgm:cxn modelId="{5401A1F4-5841-4F49-9B0B-FF2027CB8673}" type="presParOf" srcId="{E7D6F165-5BEE-40BC-B3F8-CD49495D9252}" destId="{76265918-934D-4AF7-A5E2-F86777FB70CB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E4981DE-7C83-49EA-91AA-2B209988A843}" type="doc">
      <dgm:prSet loTypeId="urn:microsoft.com/office/officeart/2005/8/layout/radial5" loCatId="relationship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C147C079-1436-457E-9C86-7A954F083FF1}">
      <dgm:prSet phldrT="[Text]" custT="1"/>
      <dgm:spPr>
        <a:solidFill>
          <a:srgbClr val="00823B"/>
        </a:solidFill>
      </dgm:spPr>
      <dgm:t>
        <a:bodyPr/>
        <a:lstStyle/>
        <a:p>
          <a:pPr rtl="1"/>
          <a:r>
            <a:rPr lang="en-US" sz="2000" b="1" dirty="0" smtClean="0">
              <a:solidFill>
                <a:schemeClr val="bg1"/>
              </a:solidFill>
            </a:rPr>
            <a:t>Continuation of Investments in Israel</a:t>
          </a:r>
          <a:endParaRPr lang="he-IL" sz="2000" b="1" dirty="0">
            <a:solidFill>
              <a:schemeClr val="bg1"/>
            </a:solidFill>
          </a:endParaRPr>
        </a:p>
      </dgm:t>
    </dgm:pt>
    <dgm:pt modelId="{9BD33869-0F56-4D95-805B-84FFD67736DD}" type="parTrans" cxnId="{6F259959-181C-4F9A-B772-3DD333A19EA0}">
      <dgm:prSet/>
      <dgm:spPr/>
      <dgm:t>
        <a:bodyPr/>
        <a:lstStyle/>
        <a:p>
          <a:pPr rtl="1"/>
          <a:endParaRPr lang="he-IL"/>
        </a:p>
      </dgm:t>
    </dgm:pt>
    <dgm:pt modelId="{8C2BAC8F-7DEE-4AC5-98E5-872A114E3FD8}" type="sibTrans" cxnId="{6F259959-181C-4F9A-B772-3DD333A19EA0}">
      <dgm:prSet/>
      <dgm:spPr/>
      <dgm:t>
        <a:bodyPr/>
        <a:lstStyle/>
        <a:p>
          <a:pPr rtl="1"/>
          <a:endParaRPr lang="he-IL"/>
        </a:p>
      </dgm:t>
    </dgm:pt>
    <dgm:pt modelId="{3C3EBD82-9FF5-4AE9-9C90-57C34CEF971E}">
      <dgm:prSet phldrT="[Text]" custT="1"/>
      <dgm:spPr/>
      <dgm:t>
        <a:bodyPr/>
        <a:lstStyle/>
        <a:p>
          <a:pPr rtl="1"/>
          <a:r>
            <a:rPr lang="en-US" sz="1800" b="0" dirty="0" smtClean="0"/>
            <a:t>Global</a:t>
          </a:r>
          <a:r>
            <a:rPr lang="en-US" sz="1100" b="0" dirty="0" smtClean="0"/>
            <a:t> </a:t>
          </a:r>
          <a:r>
            <a:rPr lang="en-US" sz="1800" b="0" dirty="0" smtClean="0"/>
            <a:t>Market</a:t>
          </a:r>
          <a:r>
            <a:rPr lang="en-US" sz="1100" b="0" dirty="0" smtClean="0"/>
            <a:t> </a:t>
          </a:r>
          <a:r>
            <a:rPr lang="en-US" sz="1800" b="0" dirty="0" smtClean="0"/>
            <a:t>Challenges &amp; Opportunities</a:t>
          </a:r>
          <a:endParaRPr lang="he-IL" sz="1800" b="0" dirty="0"/>
        </a:p>
      </dgm:t>
    </dgm:pt>
    <dgm:pt modelId="{1D37CA96-7370-4AEE-8355-5409D95B24D5}" type="parTrans" cxnId="{8CD3B890-5ABA-4789-BBA6-FD5C0870C189}">
      <dgm:prSet/>
      <dgm:spPr/>
      <dgm:t>
        <a:bodyPr/>
        <a:lstStyle/>
        <a:p>
          <a:pPr rtl="1"/>
          <a:endParaRPr lang="he-IL"/>
        </a:p>
      </dgm:t>
    </dgm:pt>
    <dgm:pt modelId="{BFA7A48A-4415-4F4C-9412-BECCF0D9449C}" type="sibTrans" cxnId="{8CD3B890-5ABA-4789-BBA6-FD5C0870C189}">
      <dgm:prSet/>
      <dgm:spPr/>
      <dgm:t>
        <a:bodyPr/>
        <a:lstStyle/>
        <a:p>
          <a:pPr rtl="1"/>
          <a:endParaRPr lang="he-IL"/>
        </a:p>
      </dgm:t>
    </dgm:pt>
    <dgm:pt modelId="{40445993-6F5E-4804-97AF-BFDA648BFEF0}">
      <dgm:prSet custT="1"/>
      <dgm:spPr/>
      <dgm:t>
        <a:bodyPr/>
        <a:lstStyle/>
        <a:p>
          <a:pPr rtl="1"/>
          <a:r>
            <a:rPr lang="en-US" sz="1800" b="0" dirty="0" smtClean="0"/>
            <a:t>Business Environment In Israel </a:t>
          </a:r>
          <a:endParaRPr lang="he-IL" sz="1800" b="0" dirty="0"/>
        </a:p>
      </dgm:t>
    </dgm:pt>
    <dgm:pt modelId="{9BB409DD-2BCB-4A14-A547-9595F38398D3}" type="parTrans" cxnId="{68FE0A97-C072-4ED9-AC56-7C22D81888FC}">
      <dgm:prSet/>
      <dgm:spPr/>
      <dgm:t>
        <a:bodyPr/>
        <a:lstStyle/>
        <a:p>
          <a:pPr rtl="1"/>
          <a:endParaRPr lang="he-IL"/>
        </a:p>
      </dgm:t>
    </dgm:pt>
    <dgm:pt modelId="{65E2FBB6-F420-4979-8DDD-96F8CC9DBF79}" type="sibTrans" cxnId="{68FE0A97-C072-4ED9-AC56-7C22D81888FC}">
      <dgm:prSet/>
      <dgm:spPr/>
      <dgm:t>
        <a:bodyPr/>
        <a:lstStyle/>
        <a:p>
          <a:pPr rtl="1"/>
          <a:endParaRPr lang="he-IL"/>
        </a:p>
      </dgm:t>
    </dgm:pt>
    <dgm:pt modelId="{4CF10DA9-4840-42E4-8F89-3527E16518EB}">
      <dgm:prSet phldrT="[Text]" custT="1"/>
      <dgm:spPr/>
      <dgm:t>
        <a:bodyPr/>
        <a:lstStyle/>
        <a:p>
          <a:pPr rtl="1">
            <a:lnSpc>
              <a:spcPct val="100000"/>
            </a:lnSpc>
            <a:spcAft>
              <a:spcPts val="0"/>
            </a:spcAft>
          </a:pPr>
          <a:r>
            <a:rPr lang="en-US" sz="1800" b="0" dirty="0" smtClean="0"/>
            <a:t>Investment</a:t>
          </a:r>
        </a:p>
        <a:p>
          <a:pPr rtl="1">
            <a:lnSpc>
              <a:spcPct val="100000"/>
            </a:lnSpc>
            <a:spcAft>
              <a:spcPts val="0"/>
            </a:spcAft>
          </a:pPr>
          <a:r>
            <a:rPr lang="en-US" sz="1800" b="0" dirty="0" smtClean="0"/>
            <a:t>Opportunities Worldwide</a:t>
          </a:r>
          <a:endParaRPr lang="he-IL" sz="1800" b="0" dirty="0"/>
        </a:p>
      </dgm:t>
    </dgm:pt>
    <dgm:pt modelId="{92D17552-43FE-42AF-8357-0F71076550F7}" type="sibTrans" cxnId="{E76AEFC9-B123-47DA-B11D-36BD86463D4D}">
      <dgm:prSet/>
      <dgm:spPr/>
      <dgm:t>
        <a:bodyPr/>
        <a:lstStyle/>
        <a:p>
          <a:pPr rtl="1"/>
          <a:endParaRPr lang="he-IL"/>
        </a:p>
      </dgm:t>
    </dgm:pt>
    <dgm:pt modelId="{17875474-457A-45A3-A0D6-1DF4B6692677}" type="parTrans" cxnId="{E76AEFC9-B123-47DA-B11D-36BD86463D4D}">
      <dgm:prSet/>
      <dgm:spPr/>
      <dgm:t>
        <a:bodyPr/>
        <a:lstStyle/>
        <a:p>
          <a:pPr rtl="1"/>
          <a:endParaRPr lang="he-IL"/>
        </a:p>
      </dgm:t>
    </dgm:pt>
    <dgm:pt modelId="{FFE8C98E-42C1-426E-A7B2-3E99EC27BC10}" type="pres">
      <dgm:prSet presAssocID="{3E4981DE-7C83-49EA-91AA-2B209988A843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pPr rtl="1"/>
          <a:endParaRPr lang="he-IL"/>
        </a:p>
      </dgm:t>
    </dgm:pt>
    <dgm:pt modelId="{356039BD-9782-4BB9-8A29-7553B50D8E3A}" type="pres">
      <dgm:prSet presAssocID="{C147C079-1436-457E-9C86-7A954F083FF1}" presName="centerShape" presStyleLbl="node0" presStyleIdx="0" presStyleCnt="1" custScaleX="165329" custScaleY="129942"/>
      <dgm:spPr/>
      <dgm:t>
        <a:bodyPr/>
        <a:lstStyle/>
        <a:p>
          <a:pPr rtl="1"/>
          <a:endParaRPr lang="he-IL"/>
        </a:p>
      </dgm:t>
    </dgm:pt>
    <dgm:pt modelId="{73E640E1-CD7C-4AAC-8F67-F9B371BDADE1}" type="pres">
      <dgm:prSet presAssocID="{17875474-457A-45A3-A0D6-1DF4B6692677}" presName="parTrans" presStyleLbl="sibTrans2D1" presStyleIdx="0" presStyleCnt="3"/>
      <dgm:spPr>
        <a:prstGeom prst="leftArrow">
          <a:avLst/>
        </a:prstGeom>
      </dgm:spPr>
      <dgm:t>
        <a:bodyPr/>
        <a:lstStyle/>
        <a:p>
          <a:pPr rtl="1"/>
          <a:endParaRPr lang="he-IL"/>
        </a:p>
      </dgm:t>
    </dgm:pt>
    <dgm:pt modelId="{C417EE33-18D0-4EC8-BC8D-C01C928FD5CF}" type="pres">
      <dgm:prSet presAssocID="{17875474-457A-45A3-A0D6-1DF4B6692677}" presName="connectorText" presStyleLbl="sibTrans2D1" presStyleIdx="0" presStyleCnt="3"/>
      <dgm:spPr/>
      <dgm:t>
        <a:bodyPr/>
        <a:lstStyle/>
        <a:p>
          <a:pPr rtl="1"/>
          <a:endParaRPr lang="he-IL"/>
        </a:p>
      </dgm:t>
    </dgm:pt>
    <dgm:pt modelId="{C780497F-A61B-4D36-9F49-321AE137C2FB}" type="pres">
      <dgm:prSet presAssocID="{4CF10DA9-4840-42E4-8F89-3527E16518EB}" presName="node" presStyleLbl="node1" presStyleIdx="0" presStyleCnt="3" custScaleX="130421" custRadScaleRad="100311" custRadScaleInc="-3175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84535E31-D458-4C17-99D6-ECB7F1B13354}" type="pres">
      <dgm:prSet presAssocID="{1D37CA96-7370-4AEE-8355-5409D95B24D5}" presName="parTrans" presStyleLbl="sibTrans2D1" presStyleIdx="1" presStyleCnt="3"/>
      <dgm:spPr>
        <a:prstGeom prst="leftArrow">
          <a:avLst/>
        </a:prstGeom>
      </dgm:spPr>
      <dgm:t>
        <a:bodyPr/>
        <a:lstStyle/>
        <a:p>
          <a:pPr rtl="1"/>
          <a:endParaRPr lang="he-IL"/>
        </a:p>
      </dgm:t>
    </dgm:pt>
    <dgm:pt modelId="{DF81081E-321B-4330-94FB-656D8EF4AA2C}" type="pres">
      <dgm:prSet presAssocID="{1D37CA96-7370-4AEE-8355-5409D95B24D5}" presName="connectorText" presStyleLbl="sibTrans2D1" presStyleIdx="1" presStyleCnt="3"/>
      <dgm:spPr/>
      <dgm:t>
        <a:bodyPr/>
        <a:lstStyle/>
        <a:p>
          <a:pPr rtl="1"/>
          <a:endParaRPr lang="he-IL"/>
        </a:p>
      </dgm:t>
    </dgm:pt>
    <dgm:pt modelId="{F6F6A924-DF67-433A-853F-B60D9945AF99}" type="pres">
      <dgm:prSet presAssocID="{3C3EBD82-9FF5-4AE9-9C90-57C34CEF971E}" presName="node" presStyleLbl="node1" presStyleIdx="1" presStyleCnt="3" custScaleX="131825" custRadScaleRad="146807" custRadScaleInc="-17267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EE90F89C-6E20-4B92-B113-9BFE913E3785}" type="pres">
      <dgm:prSet presAssocID="{9BB409DD-2BCB-4A14-A547-9595F38398D3}" presName="parTrans" presStyleLbl="sibTrans2D1" presStyleIdx="2" presStyleCnt="3"/>
      <dgm:spPr>
        <a:prstGeom prst="leftArrow">
          <a:avLst/>
        </a:prstGeom>
      </dgm:spPr>
      <dgm:t>
        <a:bodyPr/>
        <a:lstStyle/>
        <a:p>
          <a:pPr rtl="1"/>
          <a:endParaRPr lang="he-IL"/>
        </a:p>
      </dgm:t>
    </dgm:pt>
    <dgm:pt modelId="{4E8A4C75-99DA-46DD-A329-15B964AEEAF5}" type="pres">
      <dgm:prSet presAssocID="{9BB409DD-2BCB-4A14-A547-9595F38398D3}" presName="connectorText" presStyleLbl="sibTrans2D1" presStyleIdx="2" presStyleCnt="3"/>
      <dgm:spPr/>
      <dgm:t>
        <a:bodyPr/>
        <a:lstStyle/>
        <a:p>
          <a:pPr rtl="1"/>
          <a:endParaRPr lang="he-IL"/>
        </a:p>
      </dgm:t>
    </dgm:pt>
    <dgm:pt modelId="{136A9098-D4F8-4BA6-9695-B2AA664E5926}" type="pres">
      <dgm:prSet presAssocID="{40445993-6F5E-4804-97AF-BFDA648BFEF0}" presName="node" presStyleLbl="node1" presStyleIdx="2" presStyleCnt="3" custScaleX="133924" custRadScaleRad="147140" custRadScaleInc="16892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</dgm:ptLst>
  <dgm:cxnLst>
    <dgm:cxn modelId="{436BF3AC-9F51-4E07-8558-8D923E94970D}" type="presOf" srcId="{9BB409DD-2BCB-4A14-A547-9595F38398D3}" destId="{4E8A4C75-99DA-46DD-A329-15B964AEEAF5}" srcOrd="1" destOrd="0" presId="urn:microsoft.com/office/officeart/2005/8/layout/radial5"/>
    <dgm:cxn modelId="{B6BC14C1-52E7-4364-97FC-FC130795A17A}" type="presOf" srcId="{40445993-6F5E-4804-97AF-BFDA648BFEF0}" destId="{136A9098-D4F8-4BA6-9695-B2AA664E5926}" srcOrd="0" destOrd="0" presId="urn:microsoft.com/office/officeart/2005/8/layout/radial5"/>
    <dgm:cxn modelId="{68FE0A97-C072-4ED9-AC56-7C22D81888FC}" srcId="{C147C079-1436-457E-9C86-7A954F083FF1}" destId="{40445993-6F5E-4804-97AF-BFDA648BFEF0}" srcOrd="2" destOrd="0" parTransId="{9BB409DD-2BCB-4A14-A547-9595F38398D3}" sibTransId="{65E2FBB6-F420-4979-8DDD-96F8CC9DBF79}"/>
    <dgm:cxn modelId="{17055CBE-5988-4836-A08C-4369B803C054}" type="presOf" srcId="{1D37CA96-7370-4AEE-8355-5409D95B24D5}" destId="{DF81081E-321B-4330-94FB-656D8EF4AA2C}" srcOrd="1" destOrd="0" presId="urn:microsoft.com/office/officeart/2005/8/layout/radial5"/>
    <dgm:cxn modelId="{F8BE75B7-2613-4164-B5C7-B96A45865516}" type="presOf" srcId="{1D37CA96-7370-4AEE-8355-5409D95B24D5}" destId="{84535E31-D458-4C17-99D6-ECB7F1B13354}" srcOrd="0" destOrd="0" presId="urn:microsoft.com/office/officeart/2005/8/layout/radial5"/>
    <dgm:cxn modelId="{8CD3B890-5ABA-4789-BBA6-FD5C0870C189}" srcId="{C147C079-1436-457E-9C86-7A954F083FF1}" destId="{3C3EBD82-9FF5-4AE9-9C90-57C34CEF971E}" srcOrd="1" destOrd="0" parTransId="{1D37CA96-7370-4AEE-8355-5409D95B24D5}" sibTransId="{BFA7A48A-4415-4F4C-9412-BECCF0D9449C}"/>
    <dgm:cxn modelId="{CF0BDD31-7EAC-4C22-A1B9-820BA47105B7}" type="presOf" srcId="{4CF10DA9-4840-42E4-8F89-3527E16518EB}" destId="{C780497F-A61B-4D36-9F49-321AE137C2FB}" srcOrd="0" destOrd="0" presId="urn:microsoft.com/office/officeart/2005/8/layout/radial5"/>
    <dgm:cxn modelId="{E76AEFC9-B123-47DA-B11D-36BD86463D4D}" srcId="{C147C079-1436-457E-9C86-7A954F083FF1}" destId="{4CF10DA9-4840-42E4-8F89-3527E16518EB}" srcOrd="0" destOrd="0" parTransId="{17875474-457A-45A3-A0D6-1DF4B6692677}" sibTransId="{92D17552-43FE-42AF-8357-0F71076550F7}"/>
    <dgm:cxn modelId="{F411C56C-6FCC-4905-A13E-72C6D2D3AED2}" type="presOf" srcId="{C147C079-1436-457E-9C86-7A954F083FF1}" destId="{356039BD-9782-4BB9-8A29-7553B50D8E3A}" srcOrd="0" destOrd="0" presId="urn:microsoft.com/office/officeart/2005/8/layout/radial5"/>
    <dgm:cxn modelId="{CF64C4FD-FE4A-4D46-B09B-787FE156EC50}" type="presOf" srcId="{3E4981DE-7C83-49EA-91AA-2B209988A843}" destId="{FFE8C98E-42C1-426E-A7B2-3E99EC27BC10}" srcOrd="0" destOrd="0" presId="urn:microsoft.com/office/officeart/2005/8/layout/radial5"/>
    <dgm:cxn modelId="{840CC78E-E97A-4BE6-B399-30927969D8FE}" type="presOf" srcId="{9BB409DD-2BCB-4A14-A547-9595F38398D3}" destId="{EE90F89C-6E20-4B92-B113-9BFE913E3785}" srcOrd="0" destOrd="0" presId="urn:microsoft.com/office/officeart/2005/8/layout/radial5"/>
    <dgm:cxn modelId="{3B60AFFC-B5BA-419C-98CE-F8B07F64F17B}" type="presOf" srcId="{17875474-457A-45A3-A0D6-1DF4B6692677}" destId="{C417EE33-18D0-4EC8-BC8D-C01C928FD5CF}" srcOrd="1" destOrd="0" presId="urn:microsoft.com/office/officeart/2005/8/layout/radial5"/>
    <dgm:cxn modelId="{8DDD9F21-AE0C-4ABF-B065-E42EED5C72C5}" type="presOf" srcId="{3C3EBD82-9FF5-4AE9-9C90-57C34CEF971E}" destId="{F6F6A924-DF67-433A-853F-B60D9945AF99}" srcOrd="0" destOrd="0" presId="urn:microsoft.com/office/officeart/2005/8/layout/radial5"/>
    <dgm:cxn modelId="{6F259959-181C-4F9A-B772-3DD333A19EA0}" srcId="{3E4981DE-7C83-49EA-91AA-2B209988A843}" destId="{C147C079-1436-457E-9C86-7A954F083FF1}" srcOrd="0" destOrd="0" parTransId="{9BD33869-0F56-4D95-805B-84FFD67736DD}" sibTransId="{8C2BAC8F-7DEE-4AC5-98E5-872A114E3FD8}"/>
    <dgm:cxn modelId="{F696F153-52E3-4C10-9A00-5C5D43DC9E41}" type="presOf" srcId="{17875474-457A-45A3-A0D6-1DF4B6692677}" destId="{73E640E1-CD7C-4AAC-8F67-F9B371BDADE1}" srcOrd="0" destOrd="0" presId="urn:microsoft.com/office/officeart/2005/8/layout/radial5"/>
    <dgm:cxn modelId="{A462F6AE-A57D-4D2B-8C74-444881639050}" type="presParOf" srcId="{FFE8C98E-42C1-426E-A7B2-3E99EC27BC10}" destId="{356039BD-9782-4BB9-8A29-7553B50D8E3A}" srcOrd="0" destOrd="0" presId="urn:microsoft.com/office/officeart/2005/8/layout/radial5"/>
    <dgm:cxn modelId="{7BC56DCD-2729-4FF6-8510-A9FC98B97248}" type="presParOf" srcId="{FFE8C98E-42C1-426E-A7B2-3E99EC27BC10}" destId="{73E640E1-CD7C-4AAC-8F67-F9B371BDADE1}" srcOrd="1" destOrd="0" presId="urn:microsoft.com/office/officeart/2005/8/layout/radial5"/>
    <dgm:cxn modelId="{07B80573-2605-4470-BA2E-5EB597525B4F}" type="presParOf" srcId="{73E640E1-CD7C-4AAC-8F67-F9B371BDADE1}" destId="{C417EE33-18D0-4EC8-BC8D-C01C928FD5CF}" srcOrd="0" destOrd="0" presId="urn:microsoft.com/office/officeart/2005/8/layout/radial5"/>
    <dgm:cxn modelId="{DA90BD2A-28E9-427A-BBD4-DC8351C243FE}" type="presParOf" srcId="{FFE8C98E-42C1-426E-A7B2-3E99EC27BC10}" destId="{C780497F-A61B-4D36-9F49-321AE137C2FB}" srcOrd="2" destOrd="0" presId="urn:microsoft.com/office/officeart/2005/8/layout/radial5"/>
    <dgm:cxn modelId="{3AD4CFFC-77DD-4767-92DA-B82D7361ADB5}" type="presParOf" srcId="{FFE8C98E-42C1-426E-A7B2-3E99EC27BC10}" destId="{84535E31-D458-4C17-99D6-ECB7F1B13354}" srcOrd="3" destOrd="0" presId="urn:microsoft.com/office/officeart/2005/8/layout/radial5"/>
    <dgm:cxn modelId="{4204DECF-E1BC-47F1-92D3-6E8D40CCFF63}" type="presParOf" srcId="{84535E31-D458-4C17-99D6-ECB7F1B13354}" destId="{DF81081E-321B-4330-94FB-656D8EF4AA2C}" srcOrd="0" destOrd="0" presId="urn:microsoft.com/office/officeart/2005/8/layout/radial5"/>
    <dgm:cxn modelId="{81EF7ECE-1A8A-4191-BB25-576A74EEFB13}" type="presParOf" srcId="{FFE8C98E-42C1-426E-A7B2-3E99EC27BC10}" destId="{F6F6A924-DF67-433A-853F-B60D9945AF99}" srcOrd="4" destOrd="0" presId="urn:microsoft.com/office/officeart/2005/8/layout/radial5"/>
    <dgm:cxn modelId="{6382FCEB-4543-4AB5-BBE9-5AD2328BAEB5}" type="presParOf" srcId="{FFE8C98E-42C1-426E-A7B2-3E99EC27BC10}" destId="{EE90F89C-6E20-4B92-B113-9BFE913E3785}" srcOrd="5" destOrd="0" presId="urn:microsoft.com/office/officeart/2005/8/layout/radial5"/>
    <dgm:cxn modelId="{7556A747-EF0D-4A99-9120-0A504DC50D75}" type="presParOf" srcId="{EE90F89C-6E20-4B92-B113-9BFE913E3785}" destId="{4E8A4C75-99DA-46DD-A329-15B964AEEAF5}" srcOrd="0" destOrd="0" presId="urn:microsoft.com/office/officeart/2005/8/layout/radial5"/>
    <dgm:cxn modelId="{96078BC1-37A0-4662-BD53-24CEF9070362}" type="presParOf" srcId="{FFE8C98E-42C1-426E-A7B2-3E99EC27BC10}" destId="{136A9098-D4F8-4BA6-9695-B2AA664E5926}" srcOrd="6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6807CA4-D49A-49B4-818E-307E5BEF6EBB}" type="doc">
      <dgm:prSet loTypeId="urn:microsoft.com/office/officeart/2005/8/layout/chart3" loCatId="cycle" qsTypeId="urn:microsoft.com/office/officeart/2005/8/quickstyle/simple1" qsCatId="simple" csTypeId="urn:microsoft.com/office/officeart/2005/8/colors/accent1_2" csCatId="accent1" phldr="1"/>
      <dgm:spPr/>
    </dgm:pt>
    <dgm:pt modelId="{5177815F-01FE-4BD3-9107-7E396F90F969}">
      <dgm:prSet phldrT="[Text]"/>
      <dgm:spPr/>
      <dgm:t>
        <a:bodyPr/>
        <a:lstStyle/>
        <a:p>
          <a:pPr rtl="1"/>
          <a:r>
            <a:rPr lang="en-US" b="1" dirty="0" smtClean="0"/>
            <a:t>Government</a:t>
          </a:r>
          <a:endParaRPr lang="he-IL" b="1" dirty="0"/>
        </a:p>
      </dgm:t>
    </dgm:pt>
    <dgm:pt modelId="{937C08E2-8049-47F5-9C10-9A321C101950}" type="parTrans" cxnId="{F253AED1-3990-421A-95EB-2D0794CF56D9}">
      <dgm:prSet/>
      <dgm:spPr/>
      <dgm:t>
        <a:bodyPr/>
        <a:lstStyle/>
        <a:p>
          <a:pPr rtl="1"/>
          <a:endParaRPr lang="he-IL"/>
        </a:p>
      </dgm:t>
    </dgm:pt>
    <dgm:pt modelId="{851A6429-5F82-4566-81B0-4F1CF1A12B13}" type="sibTrans" cxnId="{F253AED1-3990-421A-95EB-2D0794CF56D9}">
      <dgm:prSet/>
      <dgm:spPr/>
      <dgm:t>
        <a:bodyPr/>
        <a:lstStyle/>
        <a:p>
          <a:pPr rtl="1"/>
          <a:endParaRPr lang="he-IL"/>
        </a:p>
      </dgm:t>
    </dgm:pt>
    <dgm:pt modelId="{52A81682-3E04-461D-ABBC-BC9AC5106E89}">
      <dgm:prSet phldrT="[Text]"/>
      <dgm:spPr/>
      <dgm:t>
        <a:bodyPr/>
        <a:lstStyle/>
        <a:p>
          <a:pPr rtl="1"/>
          <a:r>
            <a:rPr lang="en-US" b="1" dirty="0" smtClean="0"/>
            <a:t>Employees</a:t>
          </a:r>
          <a:endParaRPr lang="he-IL" b="1" dirty="0"/>
        </a:p>
      </dgm:t>
    </dgm:pt>
    <dgm:pt modelId="{F7BD0914-0B85-465D-8E87-BED66DDD1E11}" type="parTrans" cxnId="{91585357-9945-4C88-87AB-C45A6DBAF2B3}">
      <dgm:prSet/>
      <dgm:spPr/>
      <dgm:t>
        <a:bodyPr/>
        <a:lstStyle/>
        <a:p>
          <a:pPr rtl="1"/>
          <a:endParaRPr lang="he-IL"/>
        </a:p>
      </dgm:t>
    </dgm:pt>
    <dgm:pt modelId="{C2F9C5C7-294B-4786-AF23-FDF79D9D597A}" type="sibTrans" cxnId="{91585357-9945-4C88-87AB-C45A6DBAF2B3}">
      <dgm:prSet/>
      <dgm:spPr/>
      <dgm:t>
        <a:bodyPr/>
        <a:lstStyle/>
        <a:p>
          <a:pPr rtl="1"/>
          <a:endParaRPr lang="he-IL"/>
        </a:p>
      </dgm:t>
    </dgm:pt>
    <dgm:pt modelId="{DBBD41BD-F0D6-4BF3-9923-613D02210F39}">
      <dgm:prSet phldrT="[Text]"/>
      <dgm:spPr/>
      <dgm:t>
        <a:bodyPr/>
        <a:lstStyle/>
        <a:p>
          <a:pPr rtl="1"/>
          <a:r>
            <a:rPr lang="en-US" b="1" dirty="0" smtClean="0"/>
            <a:t>Universities</a:t>
          </a:r>
          <a:endParaRPr lang="he-IL" b="1" dirty="0"/>
        </a:p>
      </dgm:t>
    </dgm:pt>
    <dgm:pt modelId="{23D6785D-E926-4535-A7C7-3F1E5995ADE0}" type="parTrans" cxnId="{D511C01C-04F1-4AED-BB41-C34465E08CF2}">
      <dgm:prSet/>
      <dgm:spPr/>
      <dgm:t>
        <a:bodyPr/>
        <a:lstStyle/>
        <a:p>
          <a:pPr rtl="1"/>
          <a:endParaRPr lang="he-IL"/>
        </a:p>
      </dgm:t>
    </dgm:pt>
    <dgm:pt modelId="{8008B32B-A50D-45E4-A8BD-8CCA1BBD9BF2}" type="sibTrans" cxnId="{D511C01C-04F1-4AED-BB41-C34465E08CF2}">
      <dgm:prSet/>
      <dgm:spPr/>
      <dgm:t>
        <a:bodyPr/>
        <a:lstStyle/>
        <a:p>
          <a:pPr rtl="1"/>
          <a:endParaRPr lang="he-IL"/>
        </a:p>
      </dgm:t>
    </dgm:pt>
    <dgm:pt modelId="{80272202-A44A-49E9-A3F3-7B177737532E}">
      <dgm:prSet phldrT="[Text]"/>
      <dgm:spPr/>
      <dgm:t>
        <a:bodyPr/>
        <a:lstStyle/>
        <a:p>
          <a:pPr rtl="1"/>
          <a:r>
            <a:rPr lang="en-US" b="1" dirty="0" smtClean="0"/>
            <a:t>Shareholders</a:t>
          </a:r>
          <a:endParaRPr lang="he-IL" b="1" dirty="0"/>
        </a:p>
      </dgm:t>
    </dgm:pt>
    <dgm:pt modelId="{E2F0711F-A38A-44D4-968D-36B70671BD70}" type="parTrans" cxnId="{2A76175B-7D2F-4223-99AD-B54668503E94}">
      <dgm:prSet/>
      <dgm:spPr/>
      <dgm:t>
        <a:bodyPr/>
        <a:lstStyle/>
        <a:p>
          <a:pPr rtl="1"/>
          <a:endParaRPr lang="he-IL"/>
        </a:p>
      </dgm:t>
    </dgm:pt>
    <dgm:pt modelId="{F28F6A13-0EAF-42EB-BCA7-628AC26A2954}" type="sibTrans" cxnId="{2A76175B-7D2F-4223-99AD-B54668503E94}">
      <dgm:prSet/>
      <dgm:spPr/>
      <dgm:t>
        <a:bodyPr/>
        <a:lstStyle/>
        <a:p>
          <a:pPr rtl="1"/>
          <a:endParaRPr lang="he-IL"/>
        </a:p>
      </dgm:t>
    </dgm:pt>
    <dgm:pt modelId="{1A90306A-0219-4980-9A46-5596DBE53868}">
      <dgm:prSet phldrT="[Text]"/>
      <dgm:spPr/>
      <dgm:t>
        <a:bodyPr/>
        <a:lstStyle/>
        <a:p>
          <a:pPr rtl="1"/>
          <a:r>
            <a:rPr lang="en-US" b="1" dirty="0" smtClean="0"/>
            <a:t>Communities</a:t>
          </a:r>
          <a:endParaRPr lang="he-IL" b="1" dirty="0"/>
        </a:p>
      </dgm:t>
    </dgm:pt>
    <dgm:pt modelId="{5757A33E-DF5B-4A34-B0CD-64C610F63D43}" type="parTrans" cxnId="{DCAB4A65-1953-43EA-806A-06FFE5D6F55D}">
      <dgm:prSet/>
      <dgm:spPr/>
      <dgm:t>
        <a:bodyPr/>
        <a:lstStyle/>
        <a:p>
          <a:pPr rtl="1"/>
          <a:endParaRPr lang="he-IL"/>
        </a:p>
      </dgm:t>
    </dgm:pt>
    <dgm:pt modelId="{1B6D11A5-509A-4344-9F7E-9BAFE042E325}" type="sibTrans" cxnId="{DCAB4A65-1953-43EA-806A-06FFE5D6F55D}">
      <dgm:prSet/>
      <dgm:spPr/>
      <dgm:t>
        <a:bodyPr/>
        <a:lstStyle/>
        <a:p>
          <a:pPr rtl="1"/>
          <a:endParaRPr lang="he-IL"/>
        </a:p>
      </dgm:t>
    </dgm:pt>
    <dgm:pt modelId="{AF366D4C-0F24-4943-9D9F-457ED90A453D}" type="pres">
      <dgm:prSet presAssocID="{96807CA4-D49A-49B4-818E-307E5BEF6EBB}" presName="compositeShape" presStyleCnt="0">
        <dgm:presLayoutVars>
          <dgm:chMax val="7"/>
          <dgm:dir/>
          <dgm:resizeHandles val="exact"/>
        </dgm:presLayoutVars>
      </dgm:prSet>
      <dgm:spPr/>
    </dgm:pt>
    <dgm:pt modelId="{2FD10D4F-CCC6-4A73-BA2C-2DEE457DE492}" type="pres">
      <dgm:prSet presAssocID="{96807CA4-D49A-49B4-818E-307E5BEF6EBB}" presName="wedge1" presStyleLbl="node1" presStyleIdx="0" presStyleCnt="5"/>
      <dgm:spPr/>
      <dgm:t>
        <a:bodyPr/>
        <a:lstStyle/>
        <a:p>
          <a:pPr rtl="1"/>
          <a:endParaRPr lang="he-IL"/>
        </a:p>
      </dgm:t>
    </dgm:pt>
    <dgm:pt modelId="{DBC3446F-35B4-4FE1-ABC4-89246BDF3C5F}" type="pres">
      <dgm:prSet presAssocID="{96807CA4-D49A-49B4-818E-307E5BEF6EBB}" presName="wedge1Tx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822A96F7-A345-4207-AF6C-EE6DE271868F}" type="pres">
      <dgm:prSet presAssocID="{96807CA4-D49A-49B4-818E-307E5BEF6EBB}" presName="wedge2" presStyleLbl="node1" presStyleIdx="1" presStyleCnt="5" custScaleX="100857" custScaleY="99018" custLinFactNeighborX="1536" custLinFactNeighborY="967"/>
      <dgm:spPr/>
      <dgm:t>
        <a:bodyPr/>
        <a:lstStyle/>
        <a:p>
          <a:pPr rtl="1"/>
          <a:endParaRPr lang="he-IL"/>
        </a:p>
      </dgm:t>
    </dgm:pt>
    <dgm:pt modelId="{095620C0-06EB-45E7-BA8D-E5044EF2231D}" type="pres">
      <dgm:prSet presAssocID="{96807CA4-D49A-49B4-818E-307E5BEF6EBB}" presName="wedge2Tx" presStyleLbl="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8B898859-8472-4101-A4CD-45BEA643B0FB}" type="pres">
      <dgm:prSet presAssocID="{96807CA4-D49A-49B4-818E-307E5BEF6EBB}" presName="wedge3" presStyleLbl="node1" presStyleIdx="2" presStyleCnt="5" custLinFactNeighborX="420" custLinFactNeighborY="1105"/>
      <dgm:spPr/>
      <dgm:t>
        <a:bodyPr/>
        <a:lstStyle/>
        <a:p>
          <a:pPr rtl="1"/>
          <a:endParaRPr lang="he-IL"/>
        </a:p>
      </dgm:t>
    </dgm:pt>
    <dgm:pt modelId="{0EA7F7D1-7FF8-4F7A-A26D-CC37E0D31C3C}" type="pres">
      <dgm:prSet presAssocID="{96807CA4-D49A-49B4-818E-307E5BEF6EBB}" presName="wedge3Tx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DAE7CC25-87A0-45AA-B59C-B01EBFE4586C}" type="pres">
      <dgm:prSet presAssocID="{96807CA4-D49A-49B4-818E-307E5BEF6EBB}" presName="wedge4" presStyleLbl="node1" presStyleIdx="3" presStyleCnt="5"/>
      <dgm:spPr/>
      <dgm:t>
        <a:bodyPr/>
        <a:lstStyle/>
        <a:p>
          <a:pPr rtl="1"/>
          <a:endParaRPr lang="he-IL"/>
        </a:p>
      </dgm:t>
    </dgm:pt>
    <dgm:pt modelId="{2A041663-3AFD-497C-B723-BF1DBCEC18B9}" type="pres">
      <dgm:prSet presAssocID="{96807CA4-D49A-49B4-818E-307E5BEF6EBB}" presName="wedge4Tx" presStyleLbl="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ADA1192A-B8CE-412D-8F19-6C375E1E2FA5}" type="pres">
      <dgm:prSet presAssocID="{96807CA4-D49A-49B4-818E-307E5BEF6EBB}" presName="wedge5" presStyleLbl="node1" presStyleIdx="4" presStyleCnt="5"/>
      <dgm:spPr/>
      <dgm:t>
        <a:bodyPr/>
        <a:lstStyle/>
        <a:p>
          <a:pPr rtl="1"/>
          <a:endParaRPr lang="he-IL"/>
        </a:p>
      </dgm:t>
    </dgm:pt>
    <dgm:pt modelId="{35377B5E-7C37-468C-80EA-83F72798DF6B}" type="pres">
      <dgm:prSet presAssocID="{96807CA4-D49A-49B4-818E-307E5BEF6EBB}" presName="wedge5Tx" presStyleLbl="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</dgm:ptLst>
  <dgm:cxnLst>
    <dgm:cxn modelId="{29851C70-53FE-463B-B6E2-929CBD781219}" type="presOf" srcId="{80272202-A44A-49E9-A3F3-7B177737532E}" destId="{8B898859-8472-4101-A4CD-45BEA643B0FB}" srcOrd="0" destOrd="0" presId="urn:microsoft.com/office/officeart/2005/8/layout/chart3"/>
    <dgm:cxn modelId="{B69BCAD7-FB98-442B-84E9-D9A84FDA4C85}" type="presOf" srcId="{DBBD41BD-F0D6-4BF3-9923-613D02210F39}" destId="{ADA1192A-B8CE-412D-8F19-6C375E1E2FA5}" srcOrd="0" destOrd="0" presId="urn:microsoft.com/office/officeart/2005/8/layout/chart3"/>
    <dgm:cxn modelId="{2A76175B-7D2F-4223-99AD-B54668503E94}" srcId="{96807CA4-D49A-49B4-818E-307E5BEF6EBB}" destId="{80272202-A44A-49E9-A3F3-7B177737532E}" srcOrd="2" destOrd="0" parTransId="{E2F0711F-A38A-44D4-968D-36B70671BD70}" sibTransId="{F28F6A13-0EAF-42EB-BCA7-628AC26A2954}"/>
    <dgm:cxn modelId="{027C4D47-6CB1-480B-B45B-848AA758C3C4}" type="presOf" srcId="{1A90306A-0219-4980-9A46-5596DBE53868}" destId="{2A041663-3AFD-497C-B723-BF1DBCEC18B9}" srcOrd="1" destOrd="0" presId="urn:microsoft.com/office/officeart/2005/8/layout/chart3"/>
    <dgm:cxn modelId="{91585357-9945-4C88-87AB-C45A6DBAF2B3}" srcId="{96807CA4-D49A-49B4-818E-307E5BEF6EBB}" destId="{52A81682-3E04-461D-ABBC-BC9AC5106E89}" srcOrd="1" destOrd="0" parTransId="{F7BD0914-0B85-465D-8E87-BED66DDD1E11}" sibTransId="{C2F9C5C7-294B-4786-AF23-FDF79D9D597A}"/>
    <dgm:cxn modelId="{F253AED1-3990-421A-95EB-2D0794CF56D9}" srcId="{96807CA4-D49A-49B4-818E-307E5BEF6EBB}" destId="{5177815F-01FE-4BD3-9107-7E396F90F969}" srcOrd="0" destOrd="0" parTransId="{937C08E2-8049-47F5-9C10-9A321C101950}" sibTransId="{851A6429-5F82-4566-81B0-4F1CF1A12B13}"/>
    <dgm:cxn modelId="{F23093FF-90F2-44D3-8048-9B0A667231AC}" type="presOf" srcId="{52A81682-3E04-461D-ABBC-BC9AC5106E89}" destId="{822A96F7-A345-4207-AF6C-EE6DE271868F}" srcOrd="0" destOrd="0" presId="urn:microsoft.com/office/officeart/2005/8/layout/chart3"/>
    <dgm:cxn modelId="{82097A47-A123-4CDD-8A28-F09AE0338784}" type="presOf" srcId="{5177815F-01FE-4BD3-9107-7E396F90F969}" destId="{DBC3446F-35B4-4FE1-ABC4-89246BDF3C5F}" srcOrd="1" destOrd="0" presId="urn:microsoft.com/office/officeart/2005/8/layout/chart3"/>
    <dgm:cxn modelId="{50E416E6-9FA6-45B4-9C3E-6C984E4A56F6}" type="presOf" srcId="{96807CA4-D49A-49B4-818E-307E5BEF6EBB}" destId="{AF366D4C-0F24-4943-9D9F-457ED90A453D}" srcOrd="0" destOrd="0" presId="urn:microsoft.com/office/officeart/2005/8/layout/chart3"/>
    <dgm:cxn modelId="{D511C01C-04F1-4AED-BB41-C34465E08CF2}" srcId="{96807CA4-D49A-49B4-818E-307E5BEF6EBB}" destId="{DBBD41BD-F0D6-4BF3-9923-613D02210F39}" srcOrd="4" destOrd="0" parTransId="{23D6785D-E926-4535-A7C7-3F1E5995ADE0}" sibTransId="{8008B32B-A50D-45E4-A8BD-8CCA1BBD9BF2}"/>
    <dgm:cxn modelId="{C058876E-FB40-40FA-99AF-41C3D5005614}" type="presOf" srcId="{52A81682-3E04-461D-ABBC-BC9AC5106E89}" destId="{095620C0-06EB-45E7-BA8D-E5044EF2231D}" srcOrd="1" destOrd="0" presId="urn:microsoft.com/office/officeart/2005/8/layout/chart3"/>
    <dgm:cxn modelId="{A68A0735-0885-4732-9A69-0713837438BF}" type="presOf" srcId="{DBBD41BD-F0D6-4BF3-9923-613D02210F39}" destId="{35377B5E-7C37-468C-80EA-83F72798DF6B}" srcOrd="1" destOrd="0" presId="urn:microsoft.com/office/officeart/2005/8/layout/chart3"/>
    <dgm:cxn modelId="{770E6410-C074-4FDC-8A2A-ABFB552538B6}" type="presOf" srcId="{5177815F-01FE-4BD3-9107-7E396F90F969}" destId="{2FD10D4F-CCC6-4A73-BA2C-2DEE457DE492}" srcOrd="0" destOrd="0" presId="urn:microsoft.com/office/officeart/2005/8/layout/chart3"/>
    <dgm:cxn modelId="{EE2F29CA-A64A-48B2-9417-AD961C06DBDC}" type="presOf" srcId="{80272202-A44A-49E9-A3F3-7B177737532E}" destId="{0EA7F7D1-7FF8-4F7A-A26D-CC37E0D31C3C}" srcOrd="1" destOrd="0" presId="urn:microsoft.com/office/officeart/2005/8/layout/chart3"/>
    <dgm:cxn modelId="{DCAB4A65-1953-43EA-806A-06FFE5D6F55D}" srcId="{96807CA4-D49A-49B4-818E-307E5BEF6EBB}" destId="{1A90306A-0219-4980-9A46-5596DBE53868}" srcOrd="3" destOrd="0" parTransId="{5757A33E-DF5B-4A34-B0CD-64C610F63D43}" sibTransId="{1B6D11A5-509A-4344-9F7E-9BAFE042E325}"/>
    <dgm:cxn modelId="{057B3ADE-CB8C-4A3A-8237-3FC46E8A759F}" type="presOf" srcId="{1A90306A-0219-4980-9A46-5596DBE53868}" destId="{DAE7CC25-87A0-45AA-B59C-B01EBFE4586C}" srcOrd="0" destOrd="0" presId="urn:microsoft.com/office/officeart/2005/8/layout/chart3"/>
    <dgm:cxn modelId="{E197C145-7BD6-47D3-A69D-8BA8FB5B6A75}" type="presParOf" srcId="{AF366D4C-0F24-4943-9D9F-457ED90A453D}" destId="{2FD10D4F-CCC6-4A73-BA2C-2DEE457DE492}" srcOrd="0" destOrd="0" presId="urn:microsoft.com/office/officeart/2005/8/layout/chart3"/>
    <dgm:cxn modelId="{4256F190-45B2-41D0-A882-0DE96B729229}" type="presParOf" srcId="{AF366D4C-0F24-4943-9D9F-457ED90A453D}" destId="{DBC3446F-35B4-4FE1-ABC4-89246BDF3C5F}" srcOrd="1" destOrd="0" presId="urn:microsoft.com/office/officeart/2005/8/layout/chart3"/>
    <dgm:cxn modelId="{35EC4145-B7A5-4E94-8D02-A2EA5EB9D13A}" type="presParOf" srcId="{AF366D4C-0F24-4943-9D9F-457ED90A453D}" destId="{822A96F7-A345-4207-AF6C-EE6DE271868F}" srcOrd="2" destOrd="0" presId="urn:microsoft.com/office/officeart/2005/8/layout/chart3"/>
    <dgm:cxn modelId="{71E160D9-84C4-47E2-9E75-6039DBF507CC}" type="presParOf" srcId="{AF366D4C-0F24-4943-9D9F-457ED90A453D}" destId="{095620C0-06EB-45E7-BA8D-E5044EF2231D}" srcOrd="3" destOrd="0" presId="urn:microsoft.com/office/officeart/2005/8/layout/chart3"/>
    <dgm:cxn modelId="{AD762029-F5E5-471C-9F65-07135B4B0998}" type="presParOf" srcId="{AF366D4C-0F24-4943-9D9F-457ED90A453D}" destId="{8B898859-8472-4101-A4CD-45BEA643B0FB}" srcOrd="4" destOrd="0" presId="urn:microsoft.com/office/officeart/2005/8/layout/chart3"/>
    <dgm:cxn modelId="{AE80E1F8-2EF7-459E-A207-8DD89BD95A52}" type="presParOf" srcId="{AF366D4C-0F24-4943-9D9F-457ED90A453D}" destId="{0EA7F7D1-7FF8-4F7A-A26D-CC37E0D31C3C}" srcOrd="5" destOrd="0" presId="urn:microsoft.com/office/officeart/2005/8/layout/chart3"/>
    <dgm:cxn modelId="{6FC8D6AB-DD31-4DFD-A2D5-1E845BD76950}" type="presParOf" srcId="{AF366D4C-0F24-4943-9D9F-457ED90A453D}" destId="{DAE7CC25-87A0-45AA-B59C-B01EBFE4586C}" srcOrd="6" destOrd="0" presId="urn:microsoft.com/office/officeart/2005/8/layout/chart3"/>
    <dgm:cxn modelId="{4E552BFD-E5EA-4235-8113-D0840B45F71D}" type="presParOf" srcId="{AF366D4C-0F24-4943-9D9F-457ED90A453D}" destId="{2A041663-3AFD-497C-B723-BF1DBCEC18B9}" srcOrd="7" destOrd="0" presId="urn:microsoft.com/office/officeart/2005/8/layout/chart3"/>
    <dgm:cxn modelId="{6C966C70-DA2A-470B-BD8E-7BA88C44E3AA}" type="presParOf" srcId="{AF366D4C-0F24-4943-9D9F-457ED90A453D}" destId="{ADA1192A-B8CE-412D-8F19-6C375E1E2FA5}" srcOrd="8" destOrd="0" presId="urn:microsoft.com/office/officeart/2005/8/layout/chart3"/>
    <dgm:cxn modelId="{C6765C15-909C-45E6-885B-23AC91575FDF}" type="presParOf" srcId="{AF366D4C-0F24-4943-9D9F-457ED90A453D}" destId="{35377B5E-7C37-468C-80EA-83F72798DF6B}" srcOrd="9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8BE292-BE3C-4D50-BFDA-BABF9634E2D9}">
      <dsp:nvSpPr>
        <dsp:cNvPr id="0" name=""/>
        <dsp:cNvSpPr/>
      </dsp:nvSpPr>
      <dsp:spPr>
        <a:xfrm>
          <a:off x="0" y="3258"/>
          <a:ext cx="4664251" cy="748363"/>
        </a:xfrm>
        <a:prstGeom prst="ellipse">
          <a:avLst/>
        </a:prstGeom>
        <a:solidFill>
          <a:srgbClr val="00823B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Available natural resources</a:t>
          </a:r>
          <a:endParaRPr lang="he-IL" sz="2400" b="1" kern="1200" dirty="0"/>
        </a:p>
      </dsp:txBody>
      <dsp:txXfrm>
        <a:off x="683064" y="112853"/>
        <a:ext cx="3298123" cy="529173"/>
      </dsp:txXfrm>
    </dsp:sp>
    <dsp:sp modelId="{D4C93787-9A88-425E-8A11-F7F94C1F68A5}">
      <dsp:nvSpPr>
        <dsp:cNvPr id="0" name=""/>
        <dsp:cNvSpPr/>
      </dsp:nvSpPr>
      <dsp:spPr>
        <a:xfrm>
          <a:off x="2118471" y="812509"/>
          <a:ext cx="434050" cy="434050"/>
        </a:xfrm>
        <a:prstGeom prst="mathPlus">
          <a:avLst/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>
        <a:off x="2176004" y="978490"/>
        <a:ext cx="318984" cy="102088"/>
      </dsp:txXfrm>
    </dsp:sp>
    <dsp:sp modelId="{1334EE36-EAFB-4F97-9210-EE42D38A1E64}">
      <dsp:nvSpPr>
        <dsp:cNvPr id="0" name=""/>
        <dsp:cNvSpPr/>
      </dsp:nvSpPr>
      <dsp:spPr>
        <a:xfrm>
          <a:off x="0" y="1296954"/>
          <a:ext cx="4306383" cy="875398"/>
        </a:xfrm>
        <a:prstGeom prst="ellipse">
          <a:avLst/>
        </a:prstGeom>
        <a:solidFill>
          <a:srgbClr val="00823B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ICL’s technological “know how”</a:t>
          </a:r>
          <a:endParaRPr lang="he-IL" sz="2400" kern="1200" dirty="0"/>
        </a:p>
      </dsp:txBody>
      <dsp:txXfrm>
        <a:off x="630655" y="1425153"/>
        <a:ext cx="3045073" cy="619000"/>
      </dsp:txXfrm>
    </dsp:sp>
    <dsp:sp modelId="{2D727E84-45D6-457E-9882-3EAADC0C00D9}">
      <dsp:nvSpPr>
        <dsp:cNvPr id="0" name=""/>
        <dsp:cNvSpPr/>
      </dsp:nvSpPr>
      <dsp:spPr>
        <a:xfrm>
          <a:off x="2125624" y="2211707"/>
          <a:ext cx="434050" cy="434050"/>
        </a:xfrm>
        <a:prstGeom prst="mathPlus">
          <a:avLst/>
        </a:prstGeom>
        <a:solidFill>
          <a:schemeClr val="accent1">
            <a:shade val="90000"/>
            <a:hueOff val="120187"/>
            <a:satOff val="-29287"/>
            <a:lumOff val="29183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e-IL" sz="700" kern="1200"/>
        </a:p>
      </dsp:txBody>
      <dsp:txXfrm>
        <a:off x="2183157" y="2377688"/>
        <a:ext cx="318984" cy="102088"/>
      </dsp:txXfrm>
    </dsp:sp>
    <dsp:sp modelId="{C4E9A326-3D0C-4D58-9DE1-73241CBC7300}">
      <dsp:nvSpPr>
        <dsp:cNvPr id="0" name=""/>
        <dsp:cNvSpPr/>
      </dsp:nvSpPr>
      <dsp:spPr>
        <a:xfrm>
          <a:off x="0" y="2742849"/>
          <a:ext cx="4512048" cy="748363"/>
        </a:xfrm>
        <a:prstGeom prst="ellipse">
          <a:avLst/>
        </a:prstGeom>
        <a:solidFill>
          <a:srgbClr val="00823B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Market environment (customers &amp; logistics</a:t>
          </a:r>
          <a:r>
            <a:rPr lang="en-US" sz="2400" kern="1200" dirty="0" smtClean="0"/>
            <a:t>)</a:t>
          </a:r>
          <a:endParaRPr lang="he-IL" sz="2400" kern="1200" dirty="0"/>
        </a:p>
      </dsp:txBody>
      <dsp:txXfrm>
        <a:off x="660774" y="2852444"/>
        <a:ext cx="3190500" cy="529173"/>
      </dsp:txXfrm>
    </dsp:sp>
    <dsp:sp modelId="{8F379BDD-1070-4E65-8D0B-1F23EC04E69E}">
      <dsp:nvSpPr>
        <dsp:cNvPr id="0" name=""/>
        <dsp:cNvSpPr/>
      </dsp:nvSpPr>
      <dsp:spPr>
        <a:xfrm>
          <a:off x="2118471" y="3547442"/>
          <a:ext cx="434050" cy="434050"/>
        </a:xfrm>
        <a:prstGeom prst="mathPlus">
          <a:avLst/>
        </a:prstGeom>
        <a:solidFill>
          <a:schemeClr val="accent1">
            <a:shade val="90000"/>
            <a:hueOff val="240374"/>
            <a:satOff val="-58574"/>
            <a:lumOff val="58367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>
        <a:off x="2176004" y="3713423"/>
        <a:ext cx="318984" cy="102088"/>
      </dsp:txXfrm>
    </dsp:sp>
    <dsp:sp modelId="{71A1624D-B1F1-4D84-922A-DEAACEDA66A2}">
      <dsp:nvSpPr>
        <dsp:cNvPr id="0" name=""/>
        <dsp:cNvSpPr/>
      </dsp:nvSpPr>
      <dsp:spPr>
        <a:xfrm>
          <a:off x="0" y="4036544"/>
          <a:ext cx="4481949" cy="907360"/>
        </a:xfrm>
        <a:prstGeom prst="ellipse">
          <a:avLst/>
        </a:prstGeom>
        <a:solidFill>
          <a:srgbClr val="0070C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Conditions for investments</a:t>
          </a:r>
          <a:endParaRPr lang="he-IL" sz="2400" kern="1200" dirty="0"/>
        </a:p>
      </dsp:txBody>
      <dsp:txXfrm>
        <a:off x="656366" y="4169424"/>
        <a:ext cx="3169217" cy="641600"/>
      </dsp:txXfrm>
    </dsp:sp>
    <dsp:sp modelId="{141ACC9E-A220-4D05-862F-0A801C08D230}">
      <dsp:nvSpPr>
        <dsp:cNvPr id="0" name=""/>
        <dsp:cNvSpPr/>
      </dsp:nvSpPr>
      <dsp:spPr>
        <a:xfrm rot="2353">
          <a:off x="4777348" y="2336142"/>
          <a:ext cx="239766" cy="27839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120187"/>
            <a:satOff val="-29287"/>
            <a:lumOff val="29183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e-IL" sz="1200" kern="1200"/>
        </a:p>
      </dsp:txBody>
      <dsp:txXfrm>
        <a:off x="4777348" y="2391795"/>
        <a:ext cx="167836" cy="167035"/>
      </dsp:txXfrm>
    </dsp:sp>
    <dsp:sp modelId="{76265918-934D-4AF7-A5E2-F86777FB70CB}">
      <dsp:nvSpPr>
        <dsp:cNvPr id="0" name=""/>
        <dsp:cNvSpPr/>
      </dsp:nvSpPr>
      <dsp:spPr>
        <a:xfrm>
          <a:off x="5116640" y="829591"/>
          <a:ext cx="2957188" cy="3293817"/>
        </a:xfrm>
        <a:prstGeom prst="ellipse">
          <a:avLst/>
        </a:prstGeom>
        <a:solidFill>
          <a:schemeClr val="accent1">
            <a:shade val="50000"/>
            <a:hueOff val="97050"/>
            <a:satOff val="-25957"/>
            <a:lumOff val="23956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/>
            <a:t>Worldwide opportunities for ICL</a:t>
          </a:r>
          <a:endParaRPr lang="he-IL" sz="2800" kern="1200" dirty="0"/>
        </a:p>
      </dsp:txBody>
      <dsp:txXfrm>
        <a:off x="5549710" y="1311959"/>
        <a:ext cx="2091048" cy="232908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010343" y="0"/>
            <a:ext cx="3066732" cy="468154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639" y="0"/>
            <a:ext cx="3066732" cy="468154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C087E4F3-2C6E-4CE4-AE7A-264EAD5298FE}" type="datetimeFigureOut">
              <a:rPr lang="he-IL" smtClean="0"/>
              <a:pPr/>
              <a:t>ז'/אב/תשע"ד</a:t>
            </a:fld>
            <a:endParaRPr lang="he-IL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e-I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4010343" y="8893296"/>
            <a:ext cx="3066732" cy="468154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639" y="8893296"/>
            <a:ext cx="3066732" cy="468154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F6185501-F2C7-41E5-AA90-83D3E5BDFCA7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260462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85501-F2C7-41E5-AA90-83D3E5BDFCA7}" type="slidenum">
              <a:rPr lang="he-IL" smtClean="0"/>
              <a:pPr/>
              <a:t>1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5473847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 rtl="0"/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algn="just" rtl="0"/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85501-F2C7-41E5-AA90-83D3E5BDFCA7}" type="slidenum">
              <a:rPr lang="he-IL" smtClean="0"/>
              <a:pPr/>
              <a:t>10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9031100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85501-F2C7-41E5-AA90-83D3E5BDFCA7}" type="slidenum">
              <a:rPr lang="he-IL" smtClean="0"/>
              <a:pPr/>
              <a:t>11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4627758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85501-F2C7-41E5-AA90-83D3E5BDFCA7}" type="slidenum">
              <a:rPr lang="he-IL" smtClean="0"/>
              <a:pPr/>
              <a:t>12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4627758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85501-F2C7-41E5-AA90-83D3E5BDFCA7}" type="slidenum">
              <a:rPr lang="he-IL" smtClean="0"/>
              <a:pPr/>
              <a:t>13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4627758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85501-F2C7-41E5-AA90-83D3E5BDFCA7}" type="slidenum">
              <a:rPr lang="he-IL" smtClean="0"/>
              <a:pPr/>
              <a:t>14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6904489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85501-F2C7-41E5-AA90-83D3E5BDFCA7}" type="slidenum">
              <a:rPr lang="he-IL" smtClean="0"/>
              <a:pPr/>
              <a:t>2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5879968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85501-F2C7-41E5-AA90-83D3E5BDFCA7}" type="slidenum">
              <a:rPr lang="he-IL" smtClean="0"/>
              <a:pPr/>
              <a:t>3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5879968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85501-F2C7-41E5-AA90-83D3E5BDFCA7}" type="slidenum">
              <a:rPr lang="he-IL" smtClean="0"/>
              <a:pPr/>
              <a:t>4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5618618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85501-F2C7-41E5-AA90-83D3E5BDFCA7}" type="slidenum">
              <a:rPr lang="he-IL" smtClean="0"/>
              <a:pPr/>
              <a:t>5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5488990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85501-F2C7-41E5-AA90-83D3E5BDFCA7}" type="slidenum">
              <a:rPr lang="he-IL" smtClean="0"/>
              <a:pPr/>
              <a:t>6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9031100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85501-F2C7-41E5-AA90-83D3E5BDFCA7}" type="slidenum">
              <a:rPr lang="he-IL" smtClean="0"/>
              <a:pPr/>
              <a:t>7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9031100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85501-F2C7-41E5-AA90-83D3E5BDFCA7}" type="slidenum">
              <a:rPr lang="he-IL" smtClean="0"/>
              <a:pPr/>
              <a:t>8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9031100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85501-F2C7-41E5-AA90-83D3E5BDFCA7}" type="slidenum">
              <a:rPr lang="he-IL" smtClean="0"/>
              <a:pPr/>
              <a:t>9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5879968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7" descr="C:\Users\Michal2\01-WORKS\גרפיקה\אורי נוה\אלמנטים למצגת\Opening Slide Background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01" y="-833"/>
            <a:ext cx="9143999" cy="6858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8" descr="C:\Users\Michal2\01-WORKS\גרפיקה\אורי נוה\אלמנטים למצגת\Text Bar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463"/>
          <a:stretch>
            <a:fillRect/>
          </a:stretch>
        </p:blipFill>
        <p:spPr bwMode="auto">
          <a:xfrm>
            <a:off x="12801" y="2657034"/>
            <a:ext cx="7913526" cy="1439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1" descr="C:\Users\Michal2\01-WORKS\גרפיקה\אורי נוה\אלמנטים למצגת\ICL Logo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993" y="569902"/>
            <a:ext cx="3078408" cy="1679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4400" y="4096666"/>
            <a:ext cx="7091584" cy="461913"/>
          </a:xfrm>
          <a:prstGeom prst="rect">
            <a:avLst/>
          </a:prstGeom>
        </p:spPr>
        <p:txBody>
          <a:bodyPr>
            <a:normAutofit/>
          </a:bodyPr>
          <a:lstStyle>
            <a:lvl1pPr algn="l" rtl="0">
              <a:defRPr sz="1800">
                <a:solidFill>
                  <a:srgbClr val="111847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he-I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87476" y="4653136"/>
            <a:ext cx="4291780" cy="43204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rtl="0">
              <a:buNone/>
              <a:defRPr sz="1800">
                <a:solidFill>
                  <a:srgbClr val="111847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e-IL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984250" y="2708006"/>
            <a:ext cx="5891213" cy="1225550"/>
          </a:xfrm>
          <a:prstGeom prst="rect">
            <a:avLst/>
          </a:prstGeom>
        </p:spPr>
        <p:txBody>
          <a:bodyPr/>
          <a:lstStyle>
            <a:lvl1pPr marL="0" indent="0" algn="l" rtl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398726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8" name="Picture 4" descr="C:\Users\Michal2\01-WORKS\גרפיקה\אורי נוה\אלמנטים למצגת\ICL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436" t="42461" b="44238"/>
          <a:stretch>
            <a:fillRect/>
          </a:stretch>
        </p:blipFill>
        <p:spPr bwMode="auto">
          <a:xfrm>
            <a:off x="146943" y="6480000"/>
            <a:ext cx="1837576" cy="347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569"/>
            <a:ext cx="8892000" cy="946512"/>
          </a:xfrm>
          <a:prstGeom prst="rect">
            <a:avLst/>
          </a:prstGeom>
        </p:spPr>
      </p:pic>
      <p:cxnSp>
        <p:nvCxnSpPr>
          <p:cNvPr id="10" name="Straight Connector 9"/>
          <p:cNvCxnSpPr/>
          <p:nvPr userDrawn="1"/>
        </p:nvCxnSpPr>
        <p:spPr bwMode="auto">
          <a:xfrm>
            <a:off x="1182648" y="158569"/>
            <a:ext cx="0" cy="846000"/>
          </a:xfrm>
          <a:prstGeom prst="line">
            <a:avLst/>
          </a:prstGeom>
          <a:ln w="952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C:\Users\Michal2\01-WORKS\גרפיקה\אורי נוה\אלמנטים למצגת\LOGO.gif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029"/>
          <a:stretch>
            <a:fillRect/>
          </a:stretch>
        </p:blipFill>
        <p:spPr bwMode="auto">
          <a:xfrm>
            <a:off x="242589" y="468679"/>
            <a:ext cx="720000" cy="2875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 Placeholder 16"/>
          <p:cNvSpPr>
            <a:spLocks noGrp="1"/>
          </p:cNvSpPr>
          <p:nvPr>
            <p:ph type="body" sz="quarter" idx="13"/>
          </p:nvPr>
        </p:nvSpPr>
        <p:spPr>
          <a:xfrm>
            <a:off x="1403350" y="1412776"/>
            <a:ext cx="6624638" cy="446414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rtl="0">
              <a:buNone/>
              <a:defRPr sz="2400">
                <a:solidFill>
                  <a:schemeClr val="accent4">
                    <a:lumMod val="85000"/>
                    <a:lumOff val="15000"/>
                  </a:schemeClr>
                </a:solidFill>
                <a:latin typeface="+mn-lt"/>
              </a:defRPr>
            </a:lvl1pPr>
            <a:lvl2pPr marL="457200" indent="0" algn="l" rtl="0">
              <a:buNone/>
              <a:defRPr sz="28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</a:defRPr>
            </a:lvl2pPr>
            <a:lvl3pPr marL="914400" indent="0" algn="l" rtl="0">
              <a:buNone/>
              <a:defRPr sz="28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</a:defRPr>
            </a:lvl3pPr>
            <a:lvl4pPr marL="1371600" indent="0" algn="l" rtl="0">
              <a:buNone/>
              <a:defRPr sz="28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</a:defRPr>
            </a:lvl4pPr>
            <a:lvl5pPr marL="1828800" indent="0" algn="l" rtl="0">
              <a:buNone/>
              <a:defRPr sz="2800">
                <a:solidFill>
                  <a:schemeClr val="accent3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5"/>
          </p:nvPr>
        </p:nvSpPr>
        <p:spPr>
          <a:xfrm>
            <a:off x="8532440" y="6467052"/>
            <a:ext cx="611560" cy="432048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+mn-lt"/>
              </a:defRPr>
            </a:lvl1pPr>
          </a:lstStyle>
          <a:p>
            <a:pPr algn="l" rtl="0"/>
            <a:fld id="{8E77BD9A-B369-4F64-981B-92B42B8EAA38}" type="slidenum">
              <a:rPr lang="he-IL" smtClean="0"/>
              <a:pPr algn="l" rtl="0"/>
              <a:t>‹#›</a:t>
            </a:fld>
            <a:endParaRPr lang="he-IL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74638"/>
            <a:ext cx="6624736" cy="729931"/>
          </a:xfrm>
          <a:prstGeom prst="rect">
            <a:avLst/>
          </a:prstGeom>
        </p:spPr>
        <p:txBody>
          <a:bodyPr/>
          <a:lstStyle>
            <a:lvl1pPr algn="l" rtl="0">
              <a:defRPr sz="37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123255681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hapter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Michal2\01-WORKS\גרפיקה\אורי נוה\אלמנטים למצגת\Chapter Slide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588"/>
            <a:ext cx="9146115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915816" y="2564904"/>
            <a:ext cx="5544616" cy="1362075"/>
          </a:xfrm>
          <a:prstGeom prst="rect">
            <a:avLst/>
          </a:prstGeom>
        </p:spPr>
        <p:txBody>
          <a:bodyPr anchor="t">
            <a:noAutofit/>
          </a:bodyPr>
          <a:lstStyle>
            <a:lvl1pPr algn="l" rtl="0">
              <a:defRPr sz="4800" b="1" cap="none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6302689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09367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99820" y="5181600"/>
            <a:ext cx="4291780" cy="432048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sz="2400" b="1" dirty="0" smtClean="0"/>
              <a:t>4 August 2014</a:t>
            </a:r>
          </a:p>
          <a:p>
            <a:endParaRPr lang="he-IL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984250" y="2743200"/>
            <a:ext cx="6711950" cy="2743200"/>
          </a:xfrm>
        </p:spPr>
        <p:txBody>
          <a:bodyPr/>
          <a:lstStyle/>
          <a:p>
            <a:r>
              <a:rPr lang="en-US" b="1" dirty="0"/>
              <a:t>The </a:t>
            </a:r>
            <a:r>
              <a:rPr lang="en-US" b="1" dirty="0" smtClean="0"/>
              <a:t>Second </a:t>
            </a:r>
            <a:r>
              <a:rPr lang="en-US" b="1" dirty="0" err="1"/>
              <a:t>Sheshinski</a:t>
            </a:r>
            <a:r>
              <a:rPr lang="en-US" b="1" dirty="0"/>
              <a:t> Committee – Draft Recommendations </a:t>
            </a:r>
          </a:p>
          <a:p>
            <a:endParaRPr lang="en-US" b="1" dirty="0"/>
          </a:p>
          <a:p>
            <a:r>
              <a:rPr lang="en-US" sz="2800" b="1" dirty="0">
                <a:solidFill>
                  <a:srgbClr val="111847"/>
                </a:solidFill>
              </a:rPr>
              <a:t>Mr. Stefan Borgas – President &amp; CEO</a:t>
            </a:r>
          </a:p>
          <a:p>
            <a:endParaRPr lang="en-US"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5373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381000" y="1219200"/>
            <a:ext cx="8382000" cy="53340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endParaRPr lang="en-US" dirty="0"/>
          </a:p>
          <a:p>
            <a:pPr>
              <a:spcAft>
                <a:spcPts val="600"/>
              </a:spcAft>
            </a:pPr>
            <a:endParaRPr lang="en-US" dirty="0"/>
          </a:p>
          <a:p>
            <a:pPr>
              <a:spcAft>
                <a:spcPts val="600"/>
              </a:spcAft>
            </a:pPr>
            <a:endParaRPr lang="en-US" sz="2400" dirty="0" smtClean="0">
              <a:solidFill>
                <a:schemeClr val="accent4">
                  <a:lumMod val="85000"/>
                  <a:lumOff val="15000"/>
                </a:schemeClr>
              </a:solidFill>
            </a:endParaRPr>
          </a:p>
          <a:p>
            <a:pPr>
              <a:spcAft>
                <a:spcPts val="600"/>
              </a:spcAft>
            </a:pPr>
            <a:endParaRPr lang="en-US" sz="2800" b="1" dirty="0">
              <a:solidFill>
                <a:schemeClr val="accent3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l" rtl="0"/>
            <a:fld id="{8E77BD9A-B369-4F64-981B-92B42B8EAA38}" type="slidenum">
              <a:rPr lang="he-IL" smtClean="0"/>
              <a:pPr algn="l" rtl="0"/>
              <a:t>10</a:t>
            </a:fld>
            <a:endParaRPr lang="he-IL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219200" y="228600"/>
            <a:ext cx="7467600" cy="729931"/>
          </a:xfrm>
        </p:spPr>
        <p:txBody>
          <a:bodyPr/>
          <a:lstStyle/>
          <a:p>
            <a:r>
              <a:rPr lang="en-US" sz="2400" b="1" dirty="0" smtClean="0"/>
              <a:t>Decisions </a:t>
            </a:r>
            <a:r>
              <a:rPr lang="en-US" sz="2400" b="1" dirty="0"/>
              <a:t>Must Be </a:t>
            </a:r>
            <a:r>
              <a:rPr lang="en-US" sz="2400" b="1" dirty="0" smtClean="0"/>
              <a:t>Taken </a:t>
            </a:r>
            <a:r>
              <a:rPr lang="en-US" sz="2400" b="1" smtClean="0"/>
              <a:t>– What Would You Do</a:t>
            </a:r>
            <a:r>
              <a:rPr lang="en-US" sz="2400" b="1" dirty="0" smtClean="0"/>
              <a:t>?</a:t>
            </a:r>
            <a:endParaRPr lang="en-US" sz="2400" b="1" dirty="0"/>
          </a:p>
        </p:txBody>
      </p:sp>
      <p:sp>
        <p:nvSpPr>
          <p:cNvPr id="5" name="Text Placeholder 1"/>
          <p:cNvSpPr txBox="1">
            <a:spLocks/>
          </p:cNvSpPr>
          <p:nvPr/>
        </p:nvSpPr>
        <p:spPr>
          <a:xfrm>
            <a:off x="533400" y="1371600"/>
            <a:ext cx="8382000" cy="5334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accent4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endParaRPr lang="en-US" sz="3200" b="1" dirty="0" smtClean="0"/>
          </a:p>
          <a:p>
            <a:pPr>
              <a:spcAft>
                <a:spcPts val="600"/>
              </a:spcAft>
            </a:pPr>
            <a:endParaRPr lang="en-US" sz="3200" b="1" dirty="0" smtClean="0"/>
          </a:p>
          <a:p>
            <a:pPr>
              <a:spcAft>
                <a:spcPts val="600"/>
              </a:spcAft>
            </a:pPr>
            <a:endParaRPr lang="en-US" dirty="0"/>
          </a:p>
        </p:txBody>
      </p:sp>
      <p:sp>
        <p:nvSpPr>
          <p:cNvPr id="7" name="Text Placeholder 1"/>
          <p:cNvSpPr txBox="1">
            <a:spLocks/>
          </p:cNvSpPr>
          <p:nvPr/>
        </p:nvSpPr>
        <p:spPr>
          <a:xfrm>
            <a:off x="457200" y="1219200"/>
            <a:ext cx="8382000" cy="5334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accent4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Aft>
                <a:spcPts val="600"/>
              </a:spcAft>
            </a:pPr>
            <a:endParaRPr lang="en-US" dirty="0" smtClean="0"/>
          </a:p>
          <a:p>
            <a:pPr>
              <a:spcAft>
                <a:spcPts val="600"/>
              </a:spcAft>
            </a:pPr>
            <a:endParaRPr lang="en-US" dirty="0"/>
          </a:p>
        </p:txBody>
      </p:sp>
      <p:graphicFrame>
        <p:nvGraphicFramePr>
          <p:cNvPr id="9" name="Diagram 5"/>
          <p:cNvGraphicFramePr/>
          <p:nvPr>
            <p:extLst>
              <p:ext uri="{D42A27DB-BD31-4B8C-83A1-F6EECF244321}">
                <p14:modId xmlns:p14="http://schemas.microsoft.com/office/powerpoint/2010/main" val="3978341745"/>
              </p:ext>
            </p:extLst>
          </p:nvPr>
        </p:nvGraphicFramePr>
        <p:xfrm>
          <a:off x="533400" y="1447800"/>
          <a:ext cx="8077200" cy="4775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62944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"/>
          <p:cNvSpPr txBox="1">
            <a:spLocks noGrp="1"/>
          </p:cNvSpPr>
          <p:nvPr>
            <p:ph type="body" sz="quarter" idx="13"/>
          </p:nvPr>
        </p:nvSpPr>
        <p:spPr>
          <a:xfrm>
            <a:off x="609600" y="1447800"/>
            <a:ext cx="8001000" cy="4835525"/>
          </a:xfrm>
          <a:prstGeom prst="rect">
            <a:avLst/>
          </a:prstGeom>
        </p:spPr>
        <p:txBody>
          <a:bodyPr>
            <a:normAutofit fontScale="85000"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accent4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spcAft>
                <a:spcPts val="600"/>
              </a:spcAft>
              <a:buAutoNum type="arabicPeriod"/>
            </a:pPr>
            <a:r>
              <a:rPr lang="en-US" sz="3200" b="1" dirty="0">
                <a:solidFill>
                  <a:srgbClr val="00823B"/>
                </a:solidFill>
              </a:rPr>
              <a:t>Unavoidable changes in ICL’s activities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3200" dirty="0">
                <a:solidFill>
                  <a:schemeClr val="tx1"/>
                </a:solidFill>
              </a:rPr>
              <a:t>Magnesium</a:t>
            </a:r>
            <a:endParaRPr lang="en-US" dirty="0">
              <a:solidFill>
                <a:schemeClr val="tx1"/>
              </a:solidFill>
            </a:endParaRP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3200" dirty="0">
                <a:solidFill>
                  <a:schemeClr val="tx1"/>
                </a:solidFill>
              </a:rPr>
              <a:t>Bromine compounds</a:t>
            </a:r>
            <a:endParaRPr lang="en-US" dirty="0">
              <a:solidFill>
                <a:schemeClr val="tx1"/>
              </a:solidFill>
            </a:endParaRP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3200" dirty="0">
                <a:solidFill>
                  <a:schemeClr val="tx1"/>
                </a:solidFill>
              </a:rPr>
              <a:t>Phosphate downstream products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AutoNum type="arabicPeriod"/>
            </a:pPr>
            <a:r>
              <a:rPr lang="en-US" sz="3200" b="1" dirty="0">
                <a:solidFill>
                  <a:srgbClr val="00823B"/>
                </a:solidFill>
              </a:rPr>
              <a:t>Investment plans in Israel are frozen 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3200" dirty="0" smtClean="0">
                <a:solidFill>
                  <a:schemeClr val="tx1"/>
                </a:solidFill>
              </a:rPr>
              <a:t>First step: NIS 2,500–3,800 </a:t>
            </a:r>
            <a:r>
              <a:rPr lang="en-US" sz="3200" dirty="0">
                <a:solidFill>
                  <a:schemeClr val="tx1"/>
                </a:solidFill>
              </a:rPr>
              <a:t>million </a:t>
            </a:r>
            <a:r>
              <a:rPr lang="en-US" sz="3200" dirty="0" smtClean="0">
                <a:solidFill>
                  <a:schemeClr val="tx1"/>
                </a:solidFill>
              </a:rPr>
              <a:t>(next 5 years)</a:t>
            </a:r>
            <a:endParaRPr lang="en-US" sz="3200" dirty="0">
              <a:solidFill>
                <a:schemeClr val="tx1"/>
              </a:solidFill>
            </a:endParaRP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AutoNum type="arabicPeriod"/>
            </a:pPr>
            <a:r>
              <a:rPr lang="en-US" sz="3200" b="1" dirty="0">
                <a:solidFill>
                  <a:srgbClr val="00823B"/>
                </a:solidFill>
              </a:rPr>
              <a:t>Aggressive cost reduction</a:t>
            </a:r>
            <a:endParaRPr lang="en-US" sz="2800" dirty="0">
              <a:solidFill>
                <a:srgbClr val="00823B"/>
              </a:solidFill>
            </a:endParaRP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3200" dirty="0" smtClean="0">
                <a:solidFill>
                  <a:schemeClr val="tx1"/>
                </a:solidFill>
              </a:rPr>
              <a:t>Elimination or loss of direct and indirect jobs, mostly in the Negev:  approximately 3,400</a:t>
            </a:r>
            <a:endParaRPr lang="en-US" sz="3200" b="1" dirty="0"/>
          </a:p>
          <a:p>
            <a:pPr>
              <a:spcAft>
                <a:spcPts val="600"/>
              </a:spcAft>
            </a:pP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l" rtl="0"/>
            <a:fld id="{8E77BD9A-B369-4F64-981B-92B42B8EAA38}" type="slidenum">
              <a:rPr lang="he-IL" smtClean="0"/>
              <a:pPr algn="l" rtl="0"/>
              <a:t>11</a:t>
            </a:fld>
            <a:endParaRPr lang="he-IL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03648" y="228600"/>
            <a:ext cx="6624736" cy="775969"/>
          </a:xfrm>
        </p:spPr>
        <p:txBody>
          <a:bodyPr/>
          <a:lstStyle/>
          <a:p>
            <a:r>
              <a:rPr lang="en-US" sz="2400" b="1" dirty="0"/>
              <a:t>Decisions </a:t>
            </a:r>
            <a:r>
              <a:rPr lang="en-US" sz="2400" b="1" dirty="0" smtClean="0"/>
              <a:t>Must Be </a:t>
            </a:r>
            <a:r>
              <a:rPr lang="en-US" sz="2400" b="1" dirty="0"/>
              <a:t>Taken</a:t>
            </a:r>
            <a:endParaRPr lang="he-IL" sz="2400" dirty="0"/>
          </a:p>
        </p:txBody>
      </p:sp>
    </p:spTree>
    <p:extLst>
      <p:ext uri="{BB962C8B-B14F-4D97-AF65-F5344CB8AC3E}">
        <p14:creationId xmlns:p14="http://schemas.microsoft.com/office/powerpoint/2010/main" val="3978526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"/>
          <p:cNvSpPr txBox="1">
            <a:spLocks noGrp="1"/>
          </p:cNvSpPr>
          <p:nvPr>
            <p:ph type="body" sz="quarter" idx="13"/>
          </p:nvPr>
        </p:nvSpPr>
        <p:spPr>
          <a:xfrm>
            <a:off x="609600" y="1412874"/>
            <a:ext cx="8001000" cy="48355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accent4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spcAft>
                <a:spcPts val="600"/>
              </a:spcAft>
              <a:buFont typeface="+mj-lt"/>
              <a:buAutoNum type="arabicPeriod" startAt="4"/>
            </a:pPr>
            <a:r>
              <a:rPr lang="en-US" sz="3000" b="1" dirty="0">
                <a:solidFill>
                  <a:srgbClr val="00823B"/>
                </a:solidFill>
              </a:rPr>
              <a:t>New investments or business acquisitions in other regions must be accelerated 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3000" dirty="0">
                <a:solidFill>
                  <a:schemeClr val="tx1"/>
                </a:solidFill>
              </a:rPr>
              <a:t>Spain, Ethiopia, UK, South East Asia, Latin America, West Africa, Netherlands and China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 startAt="4"/>
            </a:pPr>
            <a:r>
              <a:rPr lang="en-US" sz="3000" b="1" dirty="0">
                <a:solidFill>
                  <a:srgbClr val="00823B"/>
                </a:solidFill>
              </a:rPr>
              <a:t>Research and marketing functions will migrate over time to regions of value creation</a:t>
            </a:r>
            <a:r>
              <a:rPr lang="en-US" sz="3200" b="1" dirty="0">
                <a:solidFill>
                  <a:srgbClr val="00823B"/>
                </a:solidFill>
              </a:rPr>
              <a:t> </a:t>
            </a:r>
            <a:endParaRPr lang="en-US" sz="3000" b="1" dirty="0">
              <a:solidFill>
                <a:srgbClr val="00823B"/>
              </a:solidFill>
            </a:endParaRP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3000" dirty="0" smtClean="0">
                <a:solidFill>
                  <a:schemeClr val="tx1"/>
                </a:solidFill>
              </a:rPr>
              <a:t>3-5 </a:t>
            </a:r>
            <a:r>
              <a:rPr lang="en-US" sz="3000" dirty="0">
                <a:solidFill>
                  <a:schemeClr val="tx1"/>
                </a:solidFill>
              </a:rPr>
              <a:t>years</a:t>
            </a:r>
            <a:endParaRPr lang="en-US" sz="3400" dirty="0">
              <a:solidFill>
                <a:schemeClr val="tx1"/>
              </a:solidFill>
            </a:endParaRPr>
          </a:p>
          <a:p>
            <a:pPr marL="457200" indent="-457200">
              <a:spcAft>
                <a:spcPts val="600"/>
              </a:spcAft>
              <a:buAutoNum type="arabicPeriod" startAt="4"/>
            </a:pPr>
            <a:endParaRPr lang="en-US" sz="3200" b="1" dirty="0"/>
          </a:p>
          <a:p>
            <a:pPr>
              <a:spcAft>
                <a:spcPts val="600"/>
              </a:spcAft>
            </a:pP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l" rtl="0"/>
            <a:fld id="{8E77BD9A-B369-4F64-981B-92B42B8EAA38}" type="slidenum">
              <a:rPr lang="he-IL" smtClean="0"/>
              <a:pPr algn="l" rtl="0"/>
              <a:t>12</a:t>
            </a:fld>
            <a:endParaRPr lang="he-IL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03648" y="228600"/>
            <a:ext cx="6624736" cy="775969"/>
          </a:xfrm>
        </p:spPr>
        <p:txBody>
          <a:bodyPr/>
          <a:lstStyle/>
          <a:p>
            <a:r>
              <a:rPr lang="en-US" sz="2400" b="1" dirty="0"/>
              <a:t>Decisions </a:t>
            </a:r>
            <a:r>
              <a:rPr lang="en-US" sz="2400" b="1" dirty="0" smtClean="0"/>
              <a:t>Must </a:t>
            </a:r>
            <a:r>
              <a:rPr lang="en-US" sz="2400" b="1" dirty="0"/>
              <a:t>B</a:t>
            </a:r>
            <a:r>
              <a:rPr lang="en-US" sz="2400" b="1" dirty="0" smtClean="0"/>
              <a:t>e </a:t>
            </a:r>
            <a:r>
              <a:rPr lang="en-US" sz="2400" b="1" dirty="0"/>
              <a:t>Taken</a:t>
            </a:r>
            <a:endParaRPr lang="he-IL" sz="2400" dirty="0"/>
          </a:p>
        </p:txBody>
      </p:sp>
    </p:spTree>
    <p:extLst>
      <p:ext uri="{BB962C8B-B14F-4D97-AF65-F5344CB8AC3E}">
        <p14:creationId xmlns:p14="http://schemas.microsoft.com/office/powerpoint/2010/main" val="1607870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"/>
          <p:cNvSpPr txBox="1">
            <a:spLocks noGrp="1"/>
          </p:cNvSpPr>
          <p:nvPr>
            <p:ph type="body" sz="quarter" idx="13"/>
          </p:nvPr>
        </p:nvSpPr>
        <p:spPr>
          <a:xfrm>
            <a:off x="533400" y="1219200"/>
            <a:ext cx="8001000" cy="5334000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accent4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600"/>
              </a:spcAft>
            </a:pPr>
            <a:endParaRPr lang="en-US" sz="3000" b="1" dirty="0" smtClean="0"/>
          </a:p>
          <a:p>
            <a:pPr algn="ctr">
              <a:spcAft>
                <a:spcPts val="600"/>
              </a:spcAft>
            </a:pPr>
            <a:endParaRPr lang="en-US" sz="3200" b="1" dirty="0"/>
          </a:p>
          <a:p>
            <a:pPr algn="ctr">
              <a:spcAft>
                <a:spcPts val="600"/>
              </a:spcAft>
            </a:pPr>
            <a:endParaRPr lang="en-US" sz="3200" b="1" dirty="0"/>
          </a:p>
          <a:p>
            <a:pPr>
              <a:spcAft>
                <a:spcPts val="600"/>
              </a:spcAft>
            </a:pPr>
            <a:endParaRPr lang="en-US" sz="2800" dirty="0">
              <a:solidFill>
                <a:schemeClr val="tx1"/>
              </a:solidFill>
            </a:endParaRPr>
          </a:p>
          <a:p>
            <a:pPr>
              <a:spcAft>
                <a:spcPts val="600"/>
              </a:spcAft>
            </a:pPr>
            <a:endParaRPr lang="en-US" sz="2800" dirty="0" smtClean="0">
              <a:solidFill>
                <a:schemeClr val="tx1"/>
              </a:solidFill>
            </a:endParaRPr>
          </a:p>
          <a:p>
            <a:pPr>
              <a:spcAft>
                <a:spcPts val="600"/>
              </a:spcAft>
            </a:pPr>
            <a:endParaRPr lang="en-US" sz="2800" dirty="0">
              <a:solidFill>
                <a:schemeClr val="tx1"/>
              </a:solidFill>
            </a:endParaRPr>
          </a:p>
          <a:p>
            <a:pPr marL="457200" indent="-457200"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en-US" sz="2800" dirty="0" smtClean="0">
              <a:solidFill>
                <a:schemeClr val="tx1"/>
              </a:solidFill>
            </a:endParaRPr>
          </a:p>
          <a:p>
            <a:pPr marL="457200" indent="-457200"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en-US" sz="2800" dirty="0">
              <a:solidFill>
                <a:schemeClr val="tx1"/>
              </a:solidFill>
            </a:endParaRPr>
          </a:p>
          <a:p>
            <a:pPr marL="457200" indent="-457200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n-US" sz="3100" b="1" dirty="0" smtClean="0">
              <a:solidFill>
                <a:schemeClr val="tx1"/>
              </a:solidFill>
            </a:endParaRP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en-US" sz="3300" b="1" dirty="0" smtClean="0">
                <a:solidFill>
                  <a:schemeClr val="tx1"/>
                </a:solidFill>
              </a:rPr>
              <a:t>… the total picture for the Israeli economy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en-US" sz="3300" b="1" dirty="0" smtClean="0">
                <a:solidFill>
                  <a:schemeClr val="tx1"/>
                </a:solidFill>
              </a:rPr>
              <a:t>… a truthful outlook on ICL’s profitability vs. competitors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en-US" sz="3300" b="1" dirty="0" smtClean="0">
                <a:solidFill>
                  <a:schemeClr val="tx1"/>
                </a:solidFill>
              </a:rPr>
              <a:t>… How to GROW the pie: ICL and its </a:t>
            </a:r>
            <a:r>
              <a:rPr lang="en-US" sz="3300" b="1" dirty="0">
                <a:solidFill>
                  <a:schemeClr val="tx1"/>
                </a:solidFill>
              </a:rPr>
              <a:t>industry </a:t>
            </a:r>
            <a:r>
              <a:rPr lang="en-US" sz="3300" b="1" dirty="0" smtClean="0">
                <a:solidFill>
                  <a:schemeClr val="tx1"/>
                </a:solidFill>
              </a:rPr>
              <a:t>IN </a:t>
            </a:r>
            <a:r>
              <a:rPr lang="en-US" sz="3300" b="1" dirty="0">
                <a:solidFill>
                  <a:schemeClr val="tx1"/>
                </a:solidFill>
              </a:rPr>
              <a:t>ISRAEL</a:t>
            </a:r>
            <a:endParaRPr lang="en-US" sz="3300" b="1" dirty="0" smtClean="0">
              <a:solidFill>
                <a:schemeClr val="tx1"/>
              </a:solidFill>
            </a:endParaRPr>
          </a:p>
          <a:p>
            <a:pPr marL="457200" indent="-457200"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en-US" sz="2800" dirty="0" smtClean="0">
              <a:solidFill>
                <a:schemeClr val="tx1"/>
              </a:solidFill>
            </a:endParaRPr>
          </a:p>
          <a:p>
            <a:pPr>
              <a:spcAft>
                <a:spcPts val="600"/>
              </a:spcAft>
            </a:pP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l" rtl="0"/>
            <a:fld id="{8E77BD9A-B369-4F64-981B-92B42B8EAA38}" type="slidenum">
              <a:rPr lang="he-IL" smtClean="0"/>
              <a:pPr algn="l" rtl="0"/>
              <a:t>13</a:t>
            </a:fld>
            <a:endParaRPr lang="he-IL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03648" y="228600"/>
            <a:ext cx="6624736" cy="775969"/>
          </a:xfrm>
        </p:spPr>
        <p:txBody>
          <a:bodyPr/>
          <a:lstStyle/>
          <a:p>
            <a:r>
              <a:rPr lang="en-US" sz="2400" b="1" dirty="0" smtClean="0"/>
              <a:t>In Conclusion, </a:t>
            </a:r>
            <a:r>
              <a:rPr lang="en-US" sz="2400" b="1" dirty="0"/>
              <a:t>t</a:t>
            </a:r>
            <a:r>
              <a:rPr lang="en-US" sz="2400" b="1" dirty="0" smtClean="0"/>
              <a:t>he Committee Should </a:t>
            </a:r>
            <a:r>
              <a:rPr lang="en-US" sz="2400" b="1" dirty="0"/>
              <a:t>C</a:t>
            </a:r>
            <a:r>
              <a:rPr lang="en-US" sz="2400" b="1" dirty="0" smtClean="0"/>
              <a:t>onsider ….</a:t>
            </a:r>
            <a:endParaRPr lang="he-IL" sz="2400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085011122"/>
              </p:ext>
            </p:extLst>
          </p:nvPr>
        </p:nvGraphicFramePr>
        <p:xfrm>
          <a:off x="1485900" y="10668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Oval 8"/>
          <p:cNvSpPr/>
          <p:nvPr/>
        </p:nvSpPr>
        <p:spPr>
          <a:xfrm>
            <a:off x="3886200" y="2656764"/>
            <a:ext cx="1295400" cy="914400"/>
          </a:xfrm>
          <a:prstGeom prst="ellipse">
            <a:avLst/>
          </a:prstGeom>
          <a:solidFill>
            <a:srgbClr val="00823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000" b="1" dirty="0" smtClean="0"/>
              <a:t>ICL’s Profits</a:t>
            </a:r>
            <a:endParaRPr lang="he-IL" sz="2000" b="1" dirty="0"/>
          </a:p>
        </p:txBody>
      </p:sp>
      <p:sp>
        <p:nvSpPr>
          <p:cNvPr id="2" name="Right Arrow 1"/>
          <p:cNvSpPr/>
          <p:nvPr/>
        </p:nvSpPr>
        <p:spPr>
          <a:xfrm>
            <a:off x="6705600" y="2895600"/>
            <a:ext cx="990600" cy="1066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 rot="10800000">
            <a:off x="1371600" y="2874818"/>
            <a:ext cx="990600" cy="1066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491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720007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381000" y="1219200"/>
            <a:ext cx="8382000" cy="53340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endParaRPr lang="en-US" dirty="0"/>
          </a:p>
          <a:p>
            <a:pPr>
              <a:spcAft>
                <a:spcPts val="600"/>
              </a:spcAft>
            </a:pPr>
            <a:endParaRPr lang="en-US" dirty="0"/>
          </a:p>
          <a:p>
            <a:pPr>
              <a:spcAft>
                <a:spcPts val="600"/>
              </a:spcAft>
            </a:pPr>
            <a:endParaRPr lang="en-US" sz="2400" dirty="0" smtClean="0">
              <a:solidFill>
                <a:schemeClr val="accent4">
                  <a:lumMod val="85000"/>
                  <a:lumOff val="15000"/>
                </a:schemeClr>
              </a:solidFill>
            </a:endParaRPr>
          </a:p>
          <a:p>
            <a:pPr>
              <a:spcAft>
                <a:spcPts val="600"/>
              </a:spcAft>
            </a:pPr>
            <a:endParaRPr lang="en-US" sz="2400" dirty="0">
              <a:solidFill>
                <a:schemeClr val="accent4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l" rtl="0"/>
            <a:fld id="{8E77BD9A-B369-4F64-981B-92B42B8EAA38}" type="slidenum">
              <a:rPr lang="he-IL" smtClean="0"/>
              <a:pPr algn="l" rtl="0"/>
              <a:t>2</a:t>
            </a:fld>
            <a:endParaRPr lang="he-IL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295400" y="228600"/>
            <a:ext cx="7543800" cy="729931"/>
          </a:xfrm>
        </p:spPr>
        <p:txBody>
          <a:bodyPr/>
          <a:lstStyle/>
          <a:p>
            <a:r>
              <a:rPr lang="en-US" sz="2400" b="1" dirty="0" smtClean="0"/>
              <a:t>Government Take (GT) </a:t>
            </a:r>
            <a:r>
              <a:rPr lang="en-US" sz="2400" b="1" dirty="0"/>
              <a:t>from </a:t>
            </a:r>
            <a:r>
              <a:rPr lang="en-US" sz="2400" b="1" dirty="0" smtClean="0"/>
              <a:t>the Industry that Extracts Natural </a:t>
            </a:r>
            <a:r>
              <a:rPr lang="en-US" sz="2400" b="1" dirty="0"/>
              <a:t>Resources</a:t>
            </a:r>
          </a:p>
        </p:txBody>
      </p:sp>
      <p:sp>
        <p:nvSpPr>
          <p:cNvPr id="5" name="Text Placeholder 1"/>
          <p:cNvSpPr txBox="1">
            <a:spLocks/>
          </p:cNvSpPr>
          <p:nvPr/>
        </p:nvSpPr>
        <p:spPr>
          <a:xfrm>
            <a:off x="533400" y="1371600"/>
            <a:ext cx="8382000" cy="5334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accent4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spcAft>
                <a:spcPts val="600"/>
              </a:spcAft>
            </a:pPr>
            <a:endParaRPr lang="en-US" sz="3200" b="1" dirty="0" smtClean="0"/>
          </a:p>
          <a:p>
            <a:pPr lvl="0" algn="ctr">
              <a:spcAft>
                <a:spcPts val="600"/>
              </a:spcAft>
            </a:pPr>
            <a:r>
              <a:rPr lang="en-US" sz="3200" b="1" dirty="0">
                <a:solidFill>
                  <a:srgbClr val="111847"/>
                </a:solidFill>
              </a:rPr>
              <a:t>ICL acknowledges the right of the Israeli public* to optimize the benefits it receives from the extraction of Israel’s natural recourses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 startAt="7"/>
            </a:pPr>
            <a:endParaRPr lang="en-US" sz="3200" b="1" dirty="0"/>
          </a:p>
          <a:p>
            <a:pPr>
              <a:spcAft>
                <a:spcPts val="600"/>
              </a:spcAft>
            </a:pPr>
            <a:endParaRPr lang="en-US" dirty="0"/>
          </a:p>
        </p:txBody>
      </p:sp>
      <p:graphicFrame>
        <p:nvGraphicFramePr>
          <p:cNvPr id="6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1976247"/>
              </p:ext>
            </p:extLst>
          </p:nvPr>
        </p:nvGraphicFramePr>
        <p:xfrm>
          <a:off x="1219200" y="4572000"/>
          <a:ext cx="7010400" cy="8382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7010400"/>
              </a:tblGrid>
              <a:tr h="838200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3200" b="1" dirty="0" smtClean="0"/>
                        <a:t>What</a:t>
                      </a:r>
                      <a:r>
                        <a:rPr lang="en-US" sz="3200" b="1" baseline="0" dirty="0" smtClean="0"/>
                        <a:t> does “optimize benefits” mean?</a:t>
                      </a:r>
                      <a:endParaRPr lang="en-US" sz="3200" b="1" dirty="0" smtClean="0"/>
                    </a:p>
                  </a:txBody>
                  <a:tcPr>
                    <a:solidFill>
                      <a:srgbClr val="00823B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096000" y="5971309"/>
            <a:ext cx="2650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en-US" dirty="0" smtClean="0"/>
              <a:t>* </a:t>
            </a:r>
            <a:r>
              <a:rPr lang="en-US" b="1" dirty="0"/>
              <a:t>within legal </a:t>
            </a:r>
            <a:r>
              <a:rPr lang="en-US" b="1" dirty="0" smtClean="0"/>
              <a:t>boundaries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663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533400" y="1219200"/>
            <a:ext cx="8382000" cy="53340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endParaRPr lang="en-US" dirty="0"/>
          </a:p>
          <a:p>
            <a:pPr>
              <a:spcAft>
                <a:spcPts val="600"/>
              </a:spcAft>
            </a:pPr>
            <a:endParaRPr lang="en-US" dirty="0"/>
          </a:p>
          <a:p>
            <a:pPr>
              <a:spcAft>
                <a:spcPts val="600"/>
              </a:spcAft>
            </a:pPr>
            <a:endParaRPr lang="en-US" sz="2400" dirty="0" smtClean="0">
              <a:solidFill>
                <a:schemeClr val="accent4">
                  <a:lumMod val="85000"/>
                  <a:lumOff val="15000"/>
                </a:schemeClr>
              </a:solidFill>
            </a:endParaRPr>
          </a:p>
          <a:p>
            <a:pPr>
              <a:spcAft>
                <a:spcPts val="600"/>
              </a:spcAft>
            </a:pPr>
            <a:endParaRPr lang="en-US" sz="2400" dirty="0">
              <a:solidFill>
                <a:schemeClr val="accent4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l" rtl="0"/>
            <a:fld id="{8E77BD9A-B369-4F64-981B-92B42B8EAA38}" type="slidenum">
              <a:rPr lang="he-IL" smtClean="0"/>
              <a:pPr algn="l" rtl="0"/>
              <a:t>3</a:t>
            </a:fld>
            <a:endParaRPr lang="he-IL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43000" y="228600"/>
            <a:ext cx="7543800" cy="729931"/>
          </a:xfrm>
        </p:spPr>
        <p:txBody>
          <a:bodyPr/>
          <a:lstStyle/>
          <a:p>
            <a:r>
              <a:rPr lang="en-US" sz="2400" b="1" dirty="0" smtClean="0"/>
              <a:t>ICL’s World Markets Suffer Under Significant Overcapacity in Which ICL-Israel is a Small Player</a:t>
            </a:r>
            <a:endParaRPr lang="en-US" sz="2400" b="1" dirty="0"/>
          </a:p>
        </p:txBody>
      </p:sp>
      <p:sp>
        <p:nvSpPr>
          <p:cNvPr id="5" name="Text Placeholder 1"/>
          <p:cNvSpPr txBox="1">
            <a:spLocks/>
          </p:cNvSpPr>
          <p:nvPr/>
        </p:nvSpPr>
        <p:spPr>
          <a:xfrm>
            <a:off x="533400" y="1371600"/>
            <a:ext cx="8382000" cy="5334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accent4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endParaRPr lang="en-US" dirty="0"/>
          </a:p>
        </p:txBody>
      </p:sp>
      <p:graphicFrame>
        <p:nvGraphicFramePr>
          <p:cNvPr id="7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4639179"/>
              </p:ext>
            </p:extLst>
          </p:nvPr>
        </p:nvGraphicFramePr>
        <p:xfrm>
          <a:off x="685800" y="1397000"/>
          <a:ext cx="7772400" cy="4699000"/>
        </p:xfrm>
        <a:graphic>
          <a:graphicData uri="http://schemas.openxmlformats.org/drawingml/2006/table">
            <a:tbl>
              <a:tblPr rtl="1" firstRow="1" bandRow="1">
                <a:tableStyleId>{91EBBBCC-DAD2-459C-BE2E-F6DE35CF9A28}</a:tableStyleId>
              </a:tblPr>
              <a:tblGrid>
                <a:gridCol w="2549236"/>
                <a:gridCol w="2743200"/>
                <a:gridCol w="2479964"/>
              </a:tblGrid>
              <a:tr h="1174750">
                <a:tc>
                  <a:txBody>
                    <a:bodyPr/>
                    <a:lstStyle/>
                    <a:p>
                      <a:pPr algn="l" rtl="1"/>
                      <a:r>
                        <a:rPr lang="en-US" sz="2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Israel’s Total Capacity</a:t>
                      </a:r>
                      <a:endParaRPr lang="he-IL" sz="24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823B"/>
                    </a:solidFill>
                  </a:tcPr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2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Global Overcapacity</a:t>
                      </a:r>
                      <a:endParaRPr lang="he-IL" sz="24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823B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Mineral</a:t>
                      </a:r>
                      <a:r>
                        <a:rPr lang="en-US" sz="2400" b="1" dirty="0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b="1" dirty="0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schemeClr val="bg1"/>
                          </a:solidFill>
                        </a:rPr>
                        <a:t/>
                      </a:r>
                      <a:br>
                        <a:rPr lang="en-US" b="1" dirty="0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schemeClr val="bg1"/>
                          </a:solidFill>
                        </a:rPr>
                      </a:br>
                      <a:r>
                        <a:rPr lang="en-US" sz="20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(world market size)</a:t>
                      </a:r>
                      <a:endParaRPr lang="he-IL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823B"/>
                    </a:solidFill>
                  </a:tcPr>
                </a:tc>
              </a:tr>
              <a:tr h="1174750"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1" kern="1200" dirty="0" smtClean="0">
                          <a:solidFill>
                            <a:srgbClr val="111847"/>
                          </a:solidFill>
                          <a:latin typeface="+mn-lt"/>
                          <a:ea typeface="+mn-ea"/>
                          <a:cs typeface="+mn-cs"/>
                        </a:rPr>
                        <a:t>3.6 million ton</a:t>
                      </a:r>
                      <a:endParaRPr lang="he-IL" sz="2800" b="1" kern="1200" dirty="0">
                        <a:solidFill>
                          <a:srgbClr val="111847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1" kern="1200" dirty="0" smtClean="0">
                          <a:solidFill>
                            <a:srgbClr val="111847"/>
                          </a:solidFill>
                          <a:latin typeface="+mn-lt"/>
                          <a:ea typeface="+mn-ea"/>
                          <a:cs typeface="+mn-cs"/>
                        </a:rPr>
                        <a:t>15 million ton</a:t>
                      </a:r>
                      <a:endParaRPr lang="he-IL" sz="2800" b="1" kern="1200" dirty="0">
                        <a:solidFill>
                          <a:srgbClr val="111847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2800" b="1" kern="1200" dirty="0" smtClean="0">
                          <a:solidFill>
                            <a:srgbClr val="111847"/>
                          </a:solidFill>
                          <a:latin typeface="+mn-lt"/>
                          <a:ea typeface="+mn-ea"/>
                          <a:cs typeface="+mn-cs"/>
                        </a:rPr>
                        <a:t>Potash</a:t>
                      </a:r>
                    </a:p>
                    <a:p>
                      <a:pPr algn="l" rtl="0"/>
                      <a:r>
                        <a:rPr lang="en-US" sz="2800" b="1" kern="1200" dirty="0" smtClean="0">
                          <a:solidFill>
                            <a:srgbClr val="111847"/>
                          </a:solidFill>
                          <a:latin typeface="+mn-lt"/>
                          <a:ea typeface="+mn-ea"/>
                          <a:cs typeface="+mn-cs"/>
                        </a:rPr>
                        <a:t>(55 Mio t)</a:t>
                      </a:r>
                      <a:endParaRPr lang="he-IL" sz="2800" b="1" kern="1200" dirty="0">
                        <a:solidFill>
                          <a:srgbClr val="111847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174750"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1" kern="1200" dirty="0" smtClean="0">
                          <a:solidFill>
                            <a:srgbClr val="111847"/>
                          </a:solidFill>
                          <a:latin typeface="+mn-lt"/>
                          <a:ea typeface="+mn-ea"/>
                          <a:cs typeface="+mn-cs"/>
                        </a:rPr>
                        <a:t>3.5 million ton</a:t>
                      </a:r>
                      <a:endParaRPr lang="he-IL" sz="2800" b="1" kern="1200" dirty="0">
                        <a:solidFill>
                          <a:srgbClr val="111847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1" kern="1200" dirty="0" smtClean="0">
                          <a:solidFill>
                            <a:srgbClr val="111847"/>
                          </a:solidFill>
                          <a:latin typeface="+mn-lt"/>
                          <a:ea typeface="+mn-ea"/>
                          <a:cs typeface="+mn-cs"/>
                        </a:rPr>
                        <a:t>30 million ton</a:t>
                      </a:r>
                      <a:endParaRPr lang="he-IL" sz="2800" b="1" kern="1200" dirty="0">
                        <a:solidFill>
                          <a:srgbClr val="111847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2800" b="1" kern="1200" dirty="0" smtClean="0">
                          <a:solidFill>
                            <a:srgbClr val="111847"/>
                          </a:solidFill>
                          <a:latin typeface="+mn-lt"/>
                          <a:ea typeface="+mn-ea"/>
                          <a:cs typeface="+mn-cs"/>
                        </a:rPr>
                        <a:t>Phosphate</a:t>
                      </a:r>
                      <a:br>
                        <a:rPr lang="en-US" sz="2800" b="1" kern="1200" dirty="0" smtClean="0">
                          <a:solidFill>
                            <a:srgbClr val="111847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2800" b="1" kern="1200" dirty="0" smtClean="0">
                          <a:solidFill>
                            <a:srgbClr val="111847"/>
                          </a:solidFill>
                          <a:latin typeface="+mn-lt"/>
                          <a:ea typeface="+mn-ea"/>
                          <a:cs typeface="+mn-cs"/>
                        </a:rPr>
                        <a:t>(200 Mio t)</a:t>
                      </a:r>
                      <a:endParaRPr lang="he-IL" sz="2800" b="1" kern="1200" dirty="0">
                        <a:solidFill>
                          <a:srgbClr val="111847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174750"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1" kern="1200" dirty="0" smtClean="0">
                          <a:solidFill>
                            <a:srgbClr val="111847"/>
                          </a:solidFill>
                          <a:latin typeface="+mn-lt"/>
                          <a:ea typeface="+mn-ea"/>
                          <a:cs typeface="+mn-cs"/>
                        </a:rPr>
                        <a:t>29,000 ton</a:t>
                      </a:r>
                      <a:endParaRPr lang="he-IL" sz="2800" b="1" kern="1200" dirty="0">
                        <a:solidFill>
                          <a:srgbClr val="111847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800" b="1" kern="1200" smtClean="0">
                          <a:solidFill>
                            <a:srgbClr val="111847"/>
                          </a:solidFill>
                          <a:latin typeface="+mn-lt"/>
                          <a:ea typeface="+mn-ea"/>
                          <a:cs typeface="+mn-cs"/>
                        </a:rPr>
                        <a:t>&gt; 200,000 ton</a:t>
                      </a:r>
                      <a:endParaRPr lang="he-IL" sz="2800" b="1" kern="1200" dirty="0">
                        <a:solidFill>
                          <a:srgbClr val="111847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2800" b="1" kern="1200" dirty="0" smtClean="0">
                          <a:solidFill>
                            <a:srgbClr val="111847"/>
                          </a:solidFill>
                          <a:latin typeface="+mn-lt"/>
                          <a:ea typeface="+mn-ea"/>
                          <a:cs typeface="+mn-cs"/>
                        </a:rPr>
                        <a:t>Magnesium</a:t>
                      </a:r>
                      <a:br>
                        <a:rPr lang="en-US" sz="2800" b="1" kern="1200" dirty="0" smtClean="0">
                          <a:solidFill>
                            <a:srgbClr val="111847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2800" b="1" kern="1200" dirty="0" smtClean="0">
                          <a:solidFill>
                            <a:srgbClr val="111847"/>
                          </a:solidFill>
                          <a:latin typeface="+mn-lt"/>
                          <a:ea typeface="+mn-ea"/>
                          <a:cs typeface="+mn-cs"/>
                        </a:rPr>
                        <a:t>(700,000 t)</a:t>
                      </a:r>
                      <a:endParaRPr lang="he-IL" sz="2800" b="1" kern="1200" dirty="0">
                        <a:solidFill>
                          <a:srgbClr val="111847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826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381000" y="1143000"/>
            <a:ext cx="8382000" cy="53340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endParaRPr lang="en-US" dirty="0"/>
          </a:p>
          <a:p>
            <a:pPr>
              <a:spcAft>
                <a:spcPts val="600"/>
              </a:spcAft>
            </a:pPr>
            <a:endParaRPr lang="en-US" dirty="0"/>
          </a:p>
          <a:p>
            <a:pPr>
              <a:spcAft>
                <a:spcPts val="600"/>
              </a:spcAft>
            </a:pPr>
            <a:endParaRPr lang="en-US" sz="2400" dirty="0" smtClean="0">
              <a:solidFill>
                <a:schemeClr val="accent4">
                  <a:lumMod val="85000"/>
                  <a:lumOff val="15000"/>
                </a:schemeClr>
              </a:solidFill>
            </a:endParaRPr>
          </a:p>
          <a:p>
            <a:pPr>
              <a:spcAft>
                <a:spcPts val="600"/>
              </a:spcAft>
            </a:pPr>
            <a:endParaRPr lang="en-US" sz="2400" dirty="0">
              <a:solidFill>
                <a:schemeClr val="accent4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l" rtl="0"/>
            <a:fld id="{8E77BD9A-B369-4F64-981B-92B42B8EAA38}" type="slidenum">
              <a:rPr lang="he-IL" smtClean="0"/>
              <a:pPr algn="l" rtl="0"/>
              <a:t>4</a:t>
            </a:fld>
            <a:endParaRPr lang="he-IL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219200" y="228600"/>
            <a:ext cx="7467600" cy="729931"/>
          </a:xfrm>
        </p:spPr>
        <p:txBody>
          <a:bodyPr/>
          <a:lstStyle/>
          <a:p>
            <a:r>
              <a:rPr lang="en-US" sz="2400" b="1" dirty="0"/>
              <a:t>The </a:t>
            </a:r>
            <a:r>
              <a:rPr lang="en-US" sz="2400" b="1" dirty="0" smtClean="0"/>
              <a:t>Deteriorating Business </a:t>
            </a:r>
            <a:r>
              <a:rPr lang="en-US" sz="2400" b="1" dirty="0"/>
              <a:t>Environment in </a:t>
            </a:r>
            <a:r>
              <a:rPr lang="en-US" sz="2400" b="1" dirty="0" smtClean="0"/>
              <a:t>Israel for ICL</a:t>
            </a:r>
            <a:br>
              <a:rPr lang="en-US" sz="2400" b="1" dirty="0" smtClean="0"/>
            </a:br>
            <a:r>
              <a:rPr lang="en-US" sz="2000" b="1" dirty="0" smtClean="0"/>
              <a:t>(NIS Until the End of the Concession</a:t>
            </a:r>
            <a:r>
              <a:rPr lang="en-US" sz="2400" b="1" dirty="0" smtClean="0"/>
              <a:t>)</a:t>
            </a:r>
            <a:endParaRPr lang="en-US" sz="2400" b="1" dirty="0"/>
          </a:p>
        </p:txBody>
      </p:sp>
      <p:sp>
        <p:nvSpPr>
          <p:cNvPr id="5" name="Text Placeholder 1"/>
          <p:cNvSpPr txBox="1">
            <a:spLocks/>
          </p:cNvSpPr>
          <p:nvPr/>
        </p:nvSpPr>
        <p:spPr>
          <a:xfrm>
            <a:off x="533400" y="1323833"/>
            <a:ext cx="8382000" cy="515316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accent4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Aft>
                <a:spcPts val="600"/>
              </a:spcAft>
            </a:pPr>
            <a:r>
              <a:rPr lang="en-US" smtClean="0"/>
              <a:t> </a:t>
            </a:r>
            <a:endParaRPr lang="en-US" dirty="0"/>
          </a:p>
          <a:p>
            <a:pPr marL="514350" indent="-514350">
              <a:spcAft>
                <a:spcPts val="600"/>
              </a:spcAft>
              <a:buFont typeface="+mj-lt"/>
              <a:buAutoNum type="arabicPeriod" startAt="7"/>
            </a:pPr>
            <a:endParaRPr lang="en-US" sz="3200" b="1" dirty="0" smtClean="0"/>
          </a:p>
          <a:p>
            <a:pPr>
              <a:spcAft>
                <a:spcPts val="600"/>
              </a:spcAft>
            </a:pP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8973393"/>
              </p:ext>
            </p:extLst>
          </p:nvPr>
        </p:nvGraphicFramePr>
        <p:xfrm>
          <a:off x="228601" y="1269523"/>
          <a:ext cx="8686800" cy="5140217"/>
        </p:xfrm>
        <a:graphic>
          <a:graphicData uri="http://schemas.openxmlformats.org/drawingml/2006/table">
            <a:tbl>
              <a:tblPr rtl="1" lastRow="1" bandRow="1">
                <a:tableStyleId>{5202B0CA-FC54-4496-8BCA-5EF66A818D29}</a:tableStyleId>
              </a:tblPr>
              <a:tblGrid>
                <a:gridCol w="1836275"/>
                <a:gridCol w="6019562"/>
                <a:gridCol w="830963"/>
              </a:tblGrid>
              <a:tr h="66877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/>
                        <a:t>NIS 10 billion</a:t>
                      </a:r>
                      <a:endParaRPr lang="he-IL" sz="2000" b="1" dirty="0" smtClean="0"/>
                    </a:p>
                    <a:p>
                      <a:pPr algn="ctr" rtl="0"/>
                      <a:endParaRPr lang="he-IL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rgbClr val="00823B"/>
                          </a:solidFill>
                        </a:rPr>
                        <a:t>Exclusion from the Investment Encouragement Law </a:t>
                      </a:r>
                      <a:endParaRPr lang="he-IL" sz="2000" b="1" dirty="0">
                        <a:solidFill>
                          <a:srgbClr val="00823B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1" dirty="0" smtClean="0"/>
                        <a:t>2011</a:t>
                      </a:r>
                      <a:endParaRPr lang="he-IL" sz="2000" b="1" dirty="0"/>
                    </a:p>
                  </a:txBody>
                  <a:tcPr/>
                </a:tc>
              </a:tr>
              <a:tr h="66877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/>
                        <a:t>NIS 5.5 billion</a:t>
                      </a:r>
                      <a:endParaRPr lang="he-IL" sz="2000" b="1" dirty="0" smtClean="0"/>
                    </a:p>
                    <a:p>
                      <a:pPr algn="ctr" rtl="0"/>
                      <a:endParaRPr lang="he-IL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rgbClr val="00823B"/>
                          </a:solidFill>
                        </a:rPr>
                        <a:t>Undertaking to finance most of the harvesting project</a:t>
                      </a:r>
                      <a:endParaRPr lang="he-IL" sz="2000" b="1" dirty="0">
                        <a:solidFill>
                          <a:srgbClr val="00823B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1" dirty="0" smtClean="0"/>
                        <a:t>2012</a:t>
                      </a:r>
                      <a:endParaRPr lang="he-IL" sz="2000" b="1" dirty="0"/>
                    </a:p>
                  </a:txBody>
                  <a:tcPr/>
                </a:tc>
              </a:tr>
              <a:tr h="66877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/>
                        <a:t>NIS 1.75 billion</a:t>
                      </a:r>
                      <a:endParaRPr lang="he-IL" sz="2000" b="1" dirty="0" smtClean="0"/>
                    </a:p>
                    <a:p>
                      <a:pPr algn="ctr" rtl="0"/>
                      <a:endParaRPr lang="he-IL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rgbClr val="00823B"/>
                          </a:solidFill>
                        </a:rPr>
                        <a:t>Increase in the rate of royalties on potash </a:t>
                      </a:r>
                      <a:r>
                        <a:rPr lang="en-US" sz="2000" b="1" kern="1200" dirty="0" smtClean="0">
                          <a:solidFill>
                            <a:srgbClr val="00823B"/>
                          </a:solidFill>
                          <a:latin typeface="+mn-lt"/>
                          <a:ea typeface="+mn-ea"/>
                          <a:cs typeface="+mn-cs"/>
                        </a:rPr>
                        <a:t>sales </a:t>
                      </a:r>
                      <a:endParaRPr lang="he-IL" sz="2000" b="1" kern="1200" dirty="0" smtClean="0">
                        <a:solidFill>
                          <a:srgbClr val="00823B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1" dirty="0" smtClean="0"/>
                        <a:t>2012</a:t>
                      </a:r>
                    </a:p>
                    <a:p>
                      <a:pPr algn="ctr" rtl="0"/>
                      <a:endParaRPr lang="he-IL" sz="2000" b="1" dirty="0"/>
                    </a:p>
                  </a:txBody>
                  <a:tcPr/>
                </a:tc>
              </a:tr>
              <a:tr h="66877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/>
                        <a:t>NIS 1 billion</a:t>
                      </a:r>
                      <a:endParaRPr lang="he-IL" sz="2000" b="1" dirty="0" smtClean="0"/>
                    </a:p>
                    <a:p>
                      <a:pPr algn="ctr" rtl="0"/>
                      <a:endParaRPr lang="he-IL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rgbClr val="00823B"/>
                          </a:solidFill>
                        </a:rPr>
                        <a:t>Retroactive tax assessments for 2009-2011</a:t>
                      </a:r>
                      <a:endParaRPr lang="he-IL" sz="2000" b="1" dirty="0">
                        <a:solidFill>
                          <a:srgbClr val="00823B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1" dirty="0" smtClean="0"/>
                        <a:t>2013</a:t>
                      </a:r>
                      <a:endParaRPr lang="he-IL" sz="2000" b="1" dirty="0"/>
                    </a:p>
                  </a:txBody>
                  <a:tcPr/>
                </a:tc>
              </a:tr>
              <a:tr h="66877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/>
                        <a:t>NIS </a:t>
                      </a:r>
                      <a:r>
                        <a:rPr lang="he-IL" sz="2000" b="1" dirty="0" smtClean="0"/>
                        <a:t>700</a:t>
                      </a:r>
                      <a:r>
                        <a:rPr lang="en-US" sz="2000" b="1" dirty="0" smtClean="0"/>
                        <a:t> million</a:t>
                      </a:r>
                      <a:endParaRPr lang="he-IL" sz="2000" b="1" dirty="0" smtClean="0"/>
                    </a:p>
                    <a:p>
                      <a:pPr algn="ctr" rtl="0"/>
                      <a:endParaRPr lang="he-IL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rgbClr val="00823B"/>
                          </a:solidFill>
                        </a:rPr>
                        <a:t>Arbitration</a:t>
                      </a:r>
                      <a:r>
                        <a:rPr lang="en-US" sz="1200" b="1" dirty="0" smtClean="0">
                          <a:solidFill>
                            <a:srgbClr val="00823B"/>
                          </a:solidFill>
                        </a:rPr>
                        <a:t> </a:t>
                      </a:r>
                      <a:r>
                        <a:rPr lang="en-US" sz="2000" b="1" dirty="0" smtClean="0">
                          <a:solidFill>
                            <a:srgbClr val="00823B"/>
                          </a:solidFill>
                        </a:rPr>
                        <a:t>ruling</a:t>
                      </a:r>
                      <a:r>
                        <a:rPr lang="en-US" sz="1200" b="1" dirty="0" smtClean="0">
                          <a:solidFill>
                            <a:srgbClr val="00823B"/>
                          </a:solidFill>
                        </a:rPr>
                        <a:t> </a:t>
                      </a:r>
                      <a:r>
                        <a:rPr lang="en-US" sz="2000" b="1" dirty="0" smtClean="0">
                          <a:solidFill>
                            <a:srgbClr val="00823B"/>
                          </a:solidFill>
                        </a:rPr>
                        <a:t>on</a:t>
                      </a:r>
                      <a:r>
                        <a:rPr lang="en-US" sz="1200" b="1" dirty="0" smtClean="0">
                          <a:solidFill>
                            <a:srgbClr val="00823B"/>
                          </a:solidFill>
                        </a:rPr>
                        <a:t> </a:t>
                      </a:r>
                      <a:r>
                        <a:rPr lang="en-US" sz="2000" b="1" dirty="0" smtClean="0">
                          <a:solidFill>
                            <a:srgbClr val="00823B"/>
                          </a:solidFill>
                        </a:rPr>
                        <a:t>downstream</a:t>
                      </a:r>
                      <a:r>
                        <a:rPr lang="en-US" sz="1200" b="1" dirty="0" smtClean="0">
                          <a:solidFill>
                            <a:srgbClr val="00823B"/>
                          </a:solidFill>
                        </a:rPr>
                        <a:t> </a:t>
                      </a:r>
                      <a:r>
                        <a:rPr lang="en-US" sz="2000" b="1" dirty="0" smtClean="0">
                          <a:solidFill>
                            <a:srgbClr val="00823B"/>
                          </a:solidFill>
                        </a:rPr>
                        <a:t>products</a:t>
                      </a:r>
                      <a:endParaRPr lang="he-IL" sz="2000" b="1" dirty="0">
                        <a:solidFill>
                          <a:srgbClr val="00823B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1" dirty="0" smtClean="0"/>
                        <a:t>2014</a:t>
                      </a:r>
                      <a:endParaRPr lang="he-IL" sz="2000" b="1" dirty="0"/>
                    </a:p>
                  </a:txBody>
                  <a:tcPr/>
                </a:tc>
              </a:tr>
              <a:tr h="601229">
                <a:tc>
                  <a:txBody>
                    <a:bodyPr/>
                    <a:lstStyle/>
                    <a:p>
                      <a:pPr algn="ctr" rtl="0"/>
                      <a:endParaRPr lang="he-I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rgbClr val="00823B"/>
                          </a:solidFill>
                        </a:rPr>
                        <a:t>Weakened phosphate industry</a:t>
                      </a:r>
                      <a:endParaRPr lang="he-IL" sz="2000" b="1" dirty="0">
                        <a:solidFill>
                          <a:srgbClr val="00823B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endParaRPr lang="he-IL" b="1" dirty="0"/>
                    </a:p>
                  </a:txBody>
                  <a:tcPr/>
                </a:tc>
              </a:tr>
              <a:tr h="432559">
                <a:tc>
                  <a:txBody>
                    <a:bodyPr/>
                    <a:lstStyle/>
                    <a:p>
                      <a:pPr algn="ctr" rtl="0"/>
                      <a:endParaRPr lang="he-IL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rgbClr val="00823B"/>
                          </a:solidFill>
                        </a:rPr>
                        <a:t>Significant increase of labor cost</a:t>
                      </a:r>
                      <a:endParaRPr lang="he-IL" sz="2000" b="1" dirty="0">
                        <a:solidFill>
                          <a:srgbClr val="00823B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endParaRPr lang="he-IL" b="1" dirty="0"/>
                    </a:p>
                  </a:txBody>
                  <a:tcPr/>
                </a:tc>
              </a:tr>
              <a:tr h="601229">
                <a:tc>
                  <a:txBody>
                    <a:bodyPr/>
                    <a:lstStyle/>
                    <a:p>
                      <a:pPr lvl="0" algn="ctr" rtl="1"/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NIS 7 billion? </a:t>
                      </a:r>
                      <a:endParaRPr lang="he-IL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Draft recommendations of the Committee</a:t>
                      </a:r>
                      <a:endParaRPr lang="he-IL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0"/>
                      <a:endParaRPr lang="he-IL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8751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762000" y="1412776"/>
            <a:ext cx="7696200" cy="4683224"/>
          </a:xfrm>
        </p:spPr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600" b="1" dirty="0">
                <a:solidFill>
                  <a:srgbClr val="00823B"/>
                </a:solidFill>
              </a:rPr>
              <a:t>GT Around the World</a:t>
            </a:r>
          </a:p>
          <a:p>
            <a:pPr marL="914400" lvl="1" indent="-457200">
              <a:buFont typeface="Calibri" panose="020F0502020204030204" pitchFamily="34" charset="0"/>
              <a:buChar char="⁻"/>
            </a:pPr>
            <a:r>
              <a:rPr lang="en-US" dirty="0">
                <a:solidFill>
                  <a:srgbClr val="111847"/>
                </a:solidFill>
              </a:rPr>
              <a:t>Committee: 25%-47%</a:t>
            </a:r>
          </a:p>
          <a:p>
            <a:pPr marL="914400" lvl="1" indent="-457200">
              <a:buFont typeface="Calibri" panose="020F0502020204030204" pitchFamily="34" charset="0"/>
              <a:buChar char="⁻"/>
            </a:pPr>
            <a:r>
              <a:rPr lang="en-US" dirty="0">
                <a:solidFill>
                  <a:srgbClr val="111847"/>
                </a:solidFill>
              </a:rPr>
              <a:t>ICL’s experts: average 29%</a:t>
            </a:r>
          </a:p>
          <a:p>
            <a:pPr marL="914400" lvl="1" indent="-457200">
              <a:buFont typeface="Calibri" panose="020F0502020204030204" pitchFamily="34" charset="0"/>
              <a:buChar char="⁻"/>
            </a:pPr>
            <a:endParaRPr lang="en-US" sz="2600" dirty="0">
              <a:solidFill>
                <a:schemeClr val="accent4">
                  <a:lumMod val="85000"/>
                  <a:lumOff val="15000"/>
                </a:schemeClr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600" b="1" dirty="0">
                <a:solidFill>
                  <a:srgbClr val="00823B"/>
                </a:solidFill>
              </a:rPr>
              <a:t>GT in Israel following </a:t>
            </a:r>
            <a:r>
              <a:rPr lang="en-US" sz="2600" b="1" dirty="0" smtClean="0">
                <a:solidFill>
                  <a:srgbClr val="00823B"/>
                </a:solidFill>
              </a:rPr>
              <a:t>the Recommendations</a:t>
            </a:r>
          </a:p>
          <a:p>
            <a:pPr marL="914400" lvl="1" indent="-457200">
              <a:buFont typeface="Calibri" panose="020F0502020204030204" pitchFamily="34" charset="0"/>
              <a:buChar char="⁻"/>
            </a:pPr>
            <a:r>
              <a:rPr lang="en-US" dirty="0">
                <a:solidFill>
                  <a:srgbClr val="111847"/>
                </a:solidFill>
              </a:rPr>
              <a:t>Committee: 46%-57%</a:t>
            </a:r>
          </a:p>
          <a:p>
            <a:pPr marL="914400" lvl="1" indent="-457200">
              <a:buFont typeface="Calibri" panose="020F0502020204030204" pitchFamily="34" charset="0"/>
              <a:buChar char="⁻"/>
            </a:pPr>
            <a:r>
              <a:rPr lang="en-US" dirty="0">
                <a:solidFill>
                  <a:srgbClr val="111847"/>
                </a:solidFill>
              </a:rPr>
              <a:t>ICL’s experts: 70%-74% 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1900" dirty="0" smtClean="0">
                <a:solidFill>
                  <a:srgbClr val="002060"/>
                </a:solidFill>
              </a:rPr>
              <a:t>Including salt harvesting, signature bonus &amp; dividend </a:t>
            </a:r>
            <a:r>
              <a:rPr lang="en-US" sz="1900" dirty="0">
                <a:solidFill>
                  <a:srgbClr val="002060"/>
                </a:solidFill>
              </a:rPr>
              <a:t>tax</a:t>
            </a:r>
            <a:endParaRPr lang="en-US" sz="1900" dirty="0" smtClean="0">
              <a:solidFill>
                <a:schemeClr val="accent4">
                  <a:lumMod val="85000"/>
                  <a:lumOff val="15000"/>
                </a:schemeClr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he-IL" sz="2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l" rtl="0"/>
            <a:fld id="{8E77BD9A-B369-4F64-981B-92B42B8EAA38}" type="slidenum">
              <a:rPr lang="he-IL" smtClean="0"/>
              <a:pPr algn="l" rtl="0"/>
              <a:t>5</a:t>
            </a:fld>
            <a:endParaRPr lang="he-IL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 smtClean="0"/>
              <a:t>Government Take (GT) From Potash in Comparison </a:t>
            </a:r>
            <a:endParaRPr lang="he-IL" sz="2400" b="1" dirty="0"/>
          </a:p>
        </p:txBody>
      </p:sp>
    </p:spTree>
    <p:extLst>
      <p:ext uri="{BB962C8B-B14F-4D97-AF65-F5344CB8AC3E}">
        <p14:creationId xmlns:p14="http://schemas.microsoft.com/office/powerpoint/2010/main" val="3407135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381000" y="1219200"/>
            <a:ext cx="8382000" cy="53340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endParaRPr lang="en-US" dirty="0"/>
          </a:p>
          <a:p>
            <a:pPr>
              <a:spcAft>
                <a:spcPts val="600"/>
              </a:spcAft>
            </a:pPr>
            <a:endParaRPr lang="en-US" dirty="0"/>
          </a:p>
          <a:p>
            <a:pPr>
              <a:spcAft>
                <a:spcPts val="600"/>
              </a:spcAft>
            </a:pPr>
            <a:endParaRPr lang="en-US" sz="2400" dirty="0" smtClean="0">
              <a:solidFill>
                <a:schemeClr val="accent4">
                  <a:lumMod val="85000"/>
                  <a:lumOff val="15000"/>
                </a:schemeClr>
              </a:solidFill>
            </a:endParaRPr>
          </a:p>
          <a:p>
            <a:pPr>
              <a:spcAft>
                <a:spcPts val="600"/>
              </a:spcAft>
            </a:pPr>
            <a:endParaRPr lang="en-US" sz="2800" b="1" dirty="0">
              <a:solidFill>
                <a:schemeClr val="accent3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l" rtl="0"/>
            <a:fld id="{8E77BD9A-B369-4F64-981B-92B42B8EAA38}" type="slidenum">
              <a:rPr lang="he-IL" smtClean="0"/>
              <a:pPr algn="l" rtl="0"/>
              <a:t>6</a:t>
            </a:fld>
            <a:endParaRPr lang="he-IL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295400" y="228600"/>
            <a:ext cx="7391400" cy="729931"/>
          </a:xfrm>
        </p:spPr>
        <p:txBody>
          <a:bodyPr/>
          <a:lstStyle/>
          <a:p>
            <a:r>
              <a:rPr lang="en-US" sz="2400" b="1" dirty="0" smtClean="0"/>
              <a:t>ICL Optimizes its Business Opportunities </a:t>
            </a:r>
            <a:r>
              <a:rPr lang="en-US" sz="2400" b="1" dirty="0"/>
              <a:t>Worldwide</a:t>
            </a:r>
          </a:p>
        </p:txBody>
      </p:sp>
      <p:sp>
        <p:nvSpPr>
          <p:cNvPr id="5" name="Text Placeholder 1"/>
          <p:cNvSpPr txBox="1">
            <a:spLocks/>
          </p:cNvSpPr>
          <p:nvPr/>
        </p:nvSpPr>
        <p:spPr>
          <a:xfrm>
            <a:off x="533400" y="1371600"/>
            <a:ext cx="8382000" cy="5334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accent4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endParaRPr lang="en-US" sz="3200" b="1" dirty="0" smtClean="0"/>
          </a:p>
          <a:p>
            <a:pPr>
              <a:spcAft>
                <a:spcPts val="600"/>
              </a:spcAft>
            </a:pPr>
            <a:endParaRPr lang="en-US" sz="3200" b="1" dirty="0" smtClean="0"/>
          </a:p>
          <a:p>
            <a:pPr>
              <a:spcAft>
                <a:spcPts val="600"/>
              </a:spcAft>
            </a:pPr>
            <a:endParaRPr lang="en-US" dirty="0"/>
          </a:p>
        </p:txBody>
      </p:sp>
      <p:sp>
        <p:nvSpPr>
          <p:cNvPr id="7" name="Text Placeholder 1"/>
          <p:cNvSpPr txBox="1">
            <a:spLocks/>
          </p:cNvSpPr>
          <p:nvPr/>
        </p:nvSpPr>
        <p:spPr>
          <a:xfrm>
            <a:off x="457200" y="1219200"/>
            <a:ext cx="8382000" cy="5334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accent4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2">
              <a:spcAft>
                <a:spcPts val="600"/>
              </a:spcAft>
            </a:pPr>
            <a:endParaRPr lang="en-US" dirty="0" smtClean="0"/>
          </a:p>
          <a:p>
            <a:pPr marL="514350" indent="-514350">
              <a:spcAft>
                <a:spcPts val="600"/>
              </a:spcAft>
              <a:buFont typeface="+mj-lt"/>
              <a:buAutoNum type="arabicPeriod" startAt="6"/>
            </a:pPr>
            <a:endParaRPr lang="en-US" sz="3200" b="1" dirty="0" smtClean="0"/>
          </a:p>
          <a:p>
            <a:pPr>
              <a:spcAft>
                <a:spcPts val="600"/>
              </a:spcAft>
            </a:pPr>
            <a:endParaRPr lang="en-US" dirty="0"/>
          </a:p>
        </p:txBody>
      </p:sp>
      <p:graphicFrame>
        <p:nvGraphicFramePr>
          <p:cNvPr id="10" name="Diagram 5"/>
          <p:cNvGraphicFramePr/>
          <p:nvPr>
            <p:extLst>
              <p:ext uri="{D42A27DB-BD31-4B8C-83A1-F6EECF244321}">
                <p14:modId xmlns:p14="http://schemas.microsoft.com/office/powerpoint/2010/main" val="3665390921"/>
              </p:ext>
            </p:extLst>
          </p:nvPr>
        </p:nvGraphicFramePr>
        <p:xfrm>
          <a:off x="457200" y="1371600"/>
          <a:ext cx="8077200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62652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381000" y="1219200"/>
            <a:ext cx="8382000" cy="53340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endParaRPr lang="en-US" dirty="0"/>
          </a:p>
          <a:p>
            <a:pPr>
              <a:spcAft>
                <a:spcPts val="600"/>
              </a:spcAft>
            </a:pPr>
            <a:endParaRPr lang="en-US" dirty="0"/>
          </a:p>
          <a:p>
            <a:pPr>
              <a:spcAft>
                <a:spcPts val="600"/>
              </a:spcAft>
            </a:pPr>
            <a:endParaRPr lang="en-US" sz="2400" dirty="0" smtClean="0">
              <a:solidFill>
                <a:schemeClr val="accent4">
                  <a:lumMod val="85000"/>
                  <a:lumOff val="15000"/>
                </a:schemeClr>
              </a:solidFill>
            </a:endParaRPr>
          </a:p>
          <a:p>
            <a:pPr>
              <a:spcAft>
                <a:spcPts val="600"/>
              </a:spcAft>
            </a:pPr>
            <a:endParaRPr lang="en-US" sz="2800" b="1" dirty="0">
              <a:solidFill>
                <a:schemeClr val="accent3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l" rtl="0"/>
            <a:fld id="{8E77BD9A-B369-4F64-981B-92B42B8EAA38}" type="slidenum">
              <a:rPr lang="he-IL" smtClean="0"/>
              <a:pPr algn="l" rtl="0"/>
              <a:t>7</a:t>
            </a:fld>
            <a:endParaRPr lang="he-IL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371600" y="228600"/>
            <a:ext cx="7315200" cy="729931"/>
          </a:xfrm>
        </p:spPr>
        <p:txBody>
          <a:bodyPr/>
          <a:lstStyle/>
          <a:p>
            <a:r>
              <a:rPr lang="en-US" sz="2400" b="1" dirty="0" smtClean="0"/>
              <a:t>Investment </a:t>
            </a:r>
            <a:r>
              <a:rPr lang="en-US" sz="2400" b="1" dirty="0"/>
              <a:t>Opportunities Worldwide</a:t>
            </a:r>
          </a:p>
        </p:txBody>
      </p:sp>
      <p:sp>
        <p:nvSpPr>
          <p:cNvPr id="5" name="Text Placeholder 1"/>
          <p:cNvSpPr txBox="1">
            <a:spLocks/>
          </p:cNvSpPr>
          <p:nvPr/>
        </p:nvSpPr>
        <p:spPr>
          <a:xfrm>
            <a:off x="533400" y="1371600"/>
            <a:ext cx="8382000" cy="5334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accent4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endParaRPr lang="en-US" sz="3200" b="1" dirty="0" smtClean="0"/>
          </a:p>
          <a:p>
            <a:pPr>
              <a:spcAft>
                <a:spcPts val="600"/>
              </a:spcAft>
            </a:pPr>
            <a:endParaRPr lang="en-US" sz="3200" b="1" dirty="0" smtClean="0"/>
          </a:p>
          <a:p>
            <a:pPr>
              <a:spcAft>
                <a:spcPts val="600"/>
              </a:spcAft>
            </a:pP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219200"/>
            <a:ext cx="8382000" cy="49530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 Placeholder 1"/>
          <p:cNvSpPr txBox="1">
            <a:spLocks/>
          </p:cNvSpPr>
          <p:nvPr/>
        </p:nvSpPr>
        <p:spPr>
          <a:xfrm>
            <a:off x="457200" y="1219200"/>
            <a:ext cx="8382000" cy="4953000"/>
          </a:xfrm>
          <a:prstGeom prst="rect">
            <a:avLst/>
          </a:prstGeom>
        </p:spPr>
        <p:txBody>
          <a:bodyPr>
            <a:normAutofit fontScale="250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accent4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Aft>
                <a:spcPts val="600"/>
              </a:spcAft>
            </a:pPr>
            <a:endParaRPr lang="en-US" b="1" dirty="0" smtClean="0">
              <a:solidFill>
                <a:srgbClr val="00B050"/>
              </a:solidFill>
            </a:endParaRPr>
          </a:p>
          <a:p>
            <a:pPr lvl="1">
              <a:spcAft>
                <a:spcPts val="600"/>
              </a:spcAft>
            </a:pPr>
            <a:r>
              <a:rPr lang="en-US" sz="10400" b="1" dirty="0">
                <a:solidFill>
                  <a:srgbClr val="00823B"/>
                </a:solidFill>
              </a:rPr>
              <a:t>Comparative advantages of other countries: </a:t>
            </a:r>
            <a:endParaRPr lang="en-US" sz="4400" b="1" dirty="0">
              <a:solidFill>
                <a:srgbClr val="00823B"/>
              </a:solidFill>
            </a:endParaRP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0400" dirty="0"/>
              <a:t>Rate on return for investment in Potash: over 20%</a:t>
            </a:r>
            <a:endParaRPr lang="en-US" sz="4400" dirty="0"/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0400" dirty="0"/>
              <a:t>Production costs are decreasing</a:t>
            </a:r>
            <a:endParaRPr lang="en-US" sz="4400" dirty="0"/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en-US" sz="4400" dirty="0"/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0400" dirty="0"/>
              <a:t>Governments provide incentives for investments: </a:t>
            </a:r>
            <a:endParaRPr lang="en-US" sz="4400" dirty="0"/>
          </a:p>
          <a:p>
            <a:pPr marL="1371600" lvl="2" indent="-457200">
              <a:spcAft>
                <a:spcPts val="600"/>
              </a:spcAft>
              <a:buFontTx/>
              <a:buChar char="-"/>
            </a:pPr>
            <a:r>
              <a:rPr lang="en-US" sz="10400" b="1" dirty="0">
                <a:solidFill>
                  <a:srgbClr val="00823B"/>
                </a:solidFill>
              </a:rPr>
              <a:t>Netherlands and UK</a:t>
            </a:r>
            <a:r>
              <a:rPr lang="en-US" sz="10400" dirty="0">
                <a:solidFill>
                  <a:srgbClr val="00823B"/>
                </a:solidFill>
              </a:rPr>
              <a:t> </a:t>
            </a:r>
            <a:r>
              <a:rPr lang="en-US" sz="10400" dirty="0"/>
              <a:t>– “patent box”</a:t>
            </a:r>
            <a:endParaRPr lang="en-US" sz="4400" dirty="0"/>
          </a:p>
          <a:p>
            <a:pPr marL="1371600" lvl="2" indent="-457200">
              <a:spcAft>
                <a:spcPts val="600"/>
              </a:spcAft>
              <a:buFontTx/>
              <a:buChar char="-"/>
            </a:pPr>
            <a:r>
              <a:rPr lang="en-US" sz="10400" b="1" dirty="0">
                <a:solidFill>
                  <a:srgbClr val="00823B"/>
                </a:solidFill>
              </a:rPr>
              <a:t>Germany</a:t>
            </a:r>
            <a:r>
              <a:rPr lang="en-US" sz="10400" dirty="0"/>
              <a:t> – subsidies for corporate research </a:t>
            </a:r>
            <a:endParaRPr lang="en-US" sz="4400" dirty="0"/>
          </a:p>
          <a:p>
            <a:pPr marL="1371600" lvl="2" indent="-457200">
              <a:spcAft>
                <a:spcPts val="600"/>
              </a:spcAft>
              <a:buFontTx/>
              <a:buChar char="-"/>
            </a:pPr>
            <a:r>
              <a:rPr lang="en-US" sz="10400" b="1" dirty="0">
                <a:solidFill>
                  <a:srgbClr val="00823B"/>
                </a:solidFill>
              </a:rPr>
              <a:t>UK</a:t>
            </a:r>
            <a:r>
              <a:rPr lang="en-US" sz="10400" dirty="0"/>
              <a:t> – subsidies investments</a:t>
            </a:r>
            <a:endParaRPr lang="en-US" sz="4400" dirty="0" smtClean="0"/>
          </a:p>
          <a:p>
            <a:pPr marL="1371600" lvl="2" indent="-457200">
              <a:spcAft>
                <a:spcPts val="600"/>
              </a:spcAft>
              <a:buFontTx/>
              <a:buChar char="-"/>
            </a:pPr>
            <a:r>
              <a:rPr lang="en-US" sz="10400" b="1" dirty="0">
                <a:solidFill>
                  <a:srgbClr val="00823B"/>
                </a:solidFill>
              </a:rPr>
              <a:t>China</a:t>
            </a:r>
            <a:r>
              <a:rPr lang="en-US" sz="10400" b="1" dirty="0"/>
              <a:t> </a:t>
            </a:r>
            <a:r>
              <a:rPr lang="en-US" sz="10400" dirty="0"/>
              <a:t>– 10% </a:t>
            </a:r>
            <a:r>
              <a:rPr lang="en-US" sz="10400" dirty="0" err="1"/>
              <a:t>pts</a:t>
            </a:r>
            <a:r>
              <a:rPr lang="en-US" sz="10400" dirty="0"/>
              <a:t> tax rate reduction for “high tech” businesses</a:t>
            </a:r>
            <a:endParaRPr lang="en-US" sz="4400" dirty="0"/>
          </a:p>
          <a:p>
            <a:pPr lvl="1">
              <a:spcAft>
                <a:spcPts val="600"/>
              </a:spcAft>
            </a:pPr>
            <a:endParaRPr lang="en-US" sz="3400" dirty="0"/>
          </a:p>
          <a:p>
            <a:pPr lvl="2">
              <a:spcAft>
                <a:spcPts val="600"/>
              </a:spcAft>
            </a:pPr>
            <a:r>
              <a:rPr lang="en-US" sz="3400" dirty="0"/>
              <a:t> 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 startAt="6"/>
            </a:pPr>
            <a:endParaRPr lang="en-US" sz="3200" b="1" dirty="0"/>
          </a:p>
          <a:p>
            <a:pPr>
              <a:spcAft>
                <a:spcPts val="6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1409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381000" y="1219200"/>
            <a:ext cx="8382000" cy="50292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endParaRPr lang="en-US" dirty="0"/>
          </a:p>
          <a:p>
            <a:pPr>
              <a:spcAft>
                <a:spcPts val="600"/>
              </a:spcAft>
            </a:pPr>
            <a:endParaRPr lang="en-US" dirty="0"/>
          </a:p>
          <a:p>
            <a:pPr>
              <a:spcAft>
                <a:spcPts val="600"/>
              </a:spcAft>
            </a:pPr>
            <a:endParaRPr lang="en-US" sz="2400" dirty="0" smtClean="0">
              <a:solidFill>
                <a:schemeClr val="accent4">
                  <a:lumMod val="85000"/>
                  <a:lumOff val="15000"/>
                </a:schemeClr>
              </a:solidFill>
            </a:endParaRPr>
          </a:p>
          <a:p>
            <a:pPr>
              <a:spcAft>
                <a:spcPts val="600"/>
              </a:spcAft>
            </a:pPr>
            <a:endParaRPr lang="en-US" sz="2800" b="1" dirty="0">
              <a:solidFill>
                <a:schemeClr val="accent3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l" rtl="0"/>
            <a:fld id="{8E77BD9A-B369-4F64-981B-92B42B8EAA38}" type="slidenum">
              <a:rPr lang="he-IL" smtClean="0"/>
              <a:pPr algn="l" rtl="0"/>
              <a:t>8</a:t>
            </a:fld>
            <a:endParaRPr lang="he-IL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295400" y="228600"/>
            <a:ext cx="7391400" cy="729931"/>
          </a:xfrm>
        </p:spPr>
        <p:txBody>
          <a:bodyPr/>
          <a:lstStyle/>
          <a:p>
            <a:r>
              <a:rPr lang="en-US" sz="2400" b="1" dirty="0" smtClean="0"/>
              <a:t>Investment </a:t>
            </a:r>
            <a:r>
              <a:rPr lang="en-US" sz="2400" b="1" dirty="0"/>
              <a:t>Opportunities Worldwide</a:t>
            </a:r>
          </a:p>
        </p:txBody>
      </p:sp>
      <p:sp>
        <p:nvSpPr>
          <p:cNvPr id="5" name="Text Placeholder 1"/>
          <p:cNvSpPr txBox="1">
            <a:spLocks/>
          </p:cNvSpPr>
          <p:nvPr/>
        </p:nvSpPr>
        <p:spPr>
          <a:xfrm>
            <a:off x="533400" y="1371600"/>
            <a:ext cx="8382000" cy="5334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accent4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endParaRPr lang="en-US" sz="3200" b="1" dirty="0" smtClean="0"/>
          </a:p>
          <a:p>
            <a:pPr>
              <a:spcAft>
                <a:spcPts val="600"/>
              </a:spcAft>
            </a:pPr>
            <a:endParaRPr lang="en-US" sz="3200" b="1" dirty="0" smtClean="0"/>
          </a:p>
          <a:p>
            <a:pPr>
              <a:spcAft>
                <a:spcPts val="600"/>
              </a:spcAft>
            </a:pP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219200"/>
            <a:ext cx="8382000" cy="50292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 Placeholder 1"/>
          <p:cNvSpPr txBox="1">
            <a:spLocks/>
          </p:cNvSpPr>
          <p:nvPr/>
        </p:nvSpPr>
        <p:spPr>
          <a:xfrm>
            <a:off x="457200" y="1219200"/>
            <a:ext cx="8382000" cy="5029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accent4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2">
              <a:spcAft>
                <a:spcPts val="600"/>
              </a:spcAft>
            </a:pPr>
            <a:endParaRPr lang="en-US" b="1" dirty="0"/>
          </a:p>
          <a:p>
            <a:pPr marL="914400" lvl="1" indent="-457200">
              <a:spcAft>
                <a:spcPts val="600"/>
              </a:spcAft>
              <a:buFontTx/>
              <a:buChar char="-"/>
            </a:pPr>
            <a:r>
              <a:rPr lang="en-US" b="1" dirty="0">
                <a:solidFill>
                  <a:srgbClr val="00823B"/>
                </a:solidFill>
              </a:rPr>
              <a:t>Ethiopia</a:t>
            </a:r>
            <a:r>
              <a:rPr lang="en-US" b="1" dirty="0"/>
              <a:t> </a:t>
            </a:r>
            <a:r>
              <a:rPr lang="en-US" dirty="0"/>
              <a:t>–</a:t>
            </a:r>
            <a:r>
              <a:rPr lang="en-US" b="1" dirty="0"/>
              <a:t> </a:t>
            </a:r>
            <a:r>
              <a:rPr lang="en-US" dirty="0"/>
              <a:t>0% income tax; accelerated depreciation  </a:t>
            </a:r>
          </a:p>
          <a:p>
            <a:pPr marL="914400" lvl="1" indent="-457200">
              <a:spcAft>
                <a:spcPts val="600"/>
              </a:spcAft>
              <a:buFontTx/>
              <a:buChar char="-"/>
            </a:pPr>
            <a:r>
              <a:rPr lang="en-US" b="1" dirty="0">
                <a:solidFill>
                  <a:srgbClr val="00823B"/>
                </a:solidFill>
              </a:rPr>
              <a:t>China</a:t>
            </a:r>
            <a:r>
              <a:rPr lang="en-US" b="1" dirty="0"/>
              <a:t> </a:t>
            </a:r>
            <a:r>
              <a:rPr lang="en-US" dirty="0"/>
              <a:t>– reduced Income tax on phosphate; 3% royalty</a:t>
            </a:r>
          </a:p>
          <a:p>
            <a:pPr marL="914400" lvl="1" indent="-457200">
              <a:spcAft>
                <a:spcPts val="600"/>
              </a:spcAft>
              <a:buFontTx/>
              <a:buChar char="-"/>
            </a:pPr>
            <a:r>
              <a:rPr lang="en-US" b="1" dirty="0">
                <a:solidFill>
                  <a:srgbClr val="00823B"/>
                </a:solidFill>
              </a:rPr>
              <a:t>West Africa </a:t>
            </a:r>
            <a:r>
              <a:rPr lang="en-US" dirty="0"/>
              <a:t>– tax exemption for many years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914400" lvl="1" indent="-457200">
              <a:spcAft>
                <a:spcPts val="600"/>
              </a:spcAft>
              <a:buFontTx/>
              <a:buChar char="-"/>
            </a:pPr>
            <a:r>
              <a:rPr lang="en-US" sz="2800" b="1" dirty="0">
                <a:solidFill>
                  <a:srgbClr val="00823B"/>
                </a:solidFill>
              </a:rPr>
              <a:t>Spain</a:t>
            </a:r>
            <a:r>
              <a:rPr lang="en-US" b="1" dirty="0"/>
              <a:t> </a:t>
            </a:r>
            <a:r>
              <a:rPr lang="en-US" dirty="0"/>
              <a:t>– no royalties; accelerated depreciation; reserve </a:t>
            </a:r>
            <a:r>
              <a:rPr lang="en-US" dirty="0" smtClean="0"/>
              <a:t>free </a:t>
            </a:r>
            <a:r>
              <a:rPr lang="en-US" dirty="0"/>
              <a:t>of taxes; certain deductions in </a:t>
            </a:r>
            <a:r>
              <a:rPr lang="en-US" dirty="0" smtClean="0"/>
              <a:t>Corporate Income Tax</a:t>
            </a:r>
            <a:endParaRPr lang="en-US" dirty="0">
              <a:solidFill>
                <a:srgbClr val="111847"/>
              </a:solidFill>
            </a:endParaRPr>
          </a:p>
          <a:p>
            <a:pPr>
              <a:spcAft>
                <a:spcPts val="6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7286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381000" y="1219200"/>
            <a:ext cx="8382000" cy="53340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endParaRPr lang="en-US" dirty="0"/>
          </a:p>
          <a:p>
            <a:pPr>
              <a:spcAft>
                <a:spcPts val="600"/>
              </a:spcAft>
            </a:pPr>
            <a:endParaRPr lang="en-US" dirty="0"/>
          </a:p>
          <a:p>
            <a:pPr>
              <a:spcAft>
                <a:spcPts val="600"/>
              </a:spcAft>
            </a:pPr>
            <a:endParaRPr lang="en-US" sz="2400" dirty="0" smtClean="0">
              <a:solidFill>
                <a:schemeClr val="accent4">
                  <a:lumMod val="85000"/>
                  <a:lumOff val="15000"/>
                </a:schemeClr>
              </a:solidFill>
            </a:endParaRPr>
          </a:p>
          <a:p>
            <a:pPr>
              <a:spcAft>
                <a:spcPts val="600"/>
              </a:spcAft>
            </a:pPr>
            <a:endParaRPr lang="en-US" sz="2400" dirty="0">
              <a:solidFill>
                <a:schemeClr val="accent4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l" rtl="0"/>
            <a:fld id="{8E77BD9A-B369-4F64-981B-92B42B8EAA38}" type="slidenum">
              <a:rPr lang="he-IL" smtClean="0"/>
              <a:pPr algn="l" rtl="0"/>
              <a:t>9</a:t>
            </a:fld>
            <a:endParaRPr lang="he-IL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295400" y="228600"/>
            <a:ext cx="7543800" cy="729931"/>
          </a:xfrm>
        </p:spPr>
        <p:txBody>
          <a:bodyPr/>
          <a:lstStyle/>
          <a:p>
            <a:r>
              <a:rPr lang="en-US" sz="2400" b="1" dirty="0" smtClean="0"/>
              <a:t>Challenges in the Global Market</a:t>
            </a:r>
            <a:endParaRPr lang="en-US" sz="2400" b="1" dirty="0"/>
          </a:p>
        </p:txBody>
      </p:sp>
      <p:sp>
        <p:nvSpPr>
          <p:cNvPr id="5" name="Text Placeholder 1"/>
          <p:cNvSpPr txBox="1">
            <a:spLocks/>
          </p:cNvSpPr>
          <p:nvPr/>
        </p:nvSpPr>
        <p:spPr>
          <a:xfrm>
            <a:off x="533400" y="1371600"/>
            <a:ext cx="8382000" cy="5334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accent4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3200" dirty="0" smtClean="0">
                <a:solidFill>
                  <a:schemeClr val="tx1"/>
                </a:solidFill>
              </a:rPr>
              <a:t>Deteriorating </a:t>
            </a:r>
            <a:r>
              <a:rPr lang="en-US" sz="3200" dirty="0" smtClean="0"/>
              <a:t>prices of </a:t>
            </a:r>
            <a:r>
              <a:rPr lang="en-US" sz="3200" dirty="0" smtClean="0">
                <a:solidFill>
                  <a:schemeClr val="tx1"/>
                </a:solidFill>
              </a:rPr>
              <a:t>potash ($287 FOB) and phosphate ($80-$100/t)</a:t>
            </a:r>
          </a:p>
          <a:p>
            <a:pPr marL="514350" indent="-5143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3200" dirty="0" smtClean="0">
                <a:solidFill>
                  <a:schemeClr val="tx1"/>
                </a:solidFill>
              </a:rPr>
              <a:t>Stagnant demand </a:t>
            </a:r>
          </a:p>
          <a:p>
            <a:pPr marL="514350" indent="-5143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3200" dirty="0" smtClean="0">
                <a:solidFill>
                  <a:schemeClr val="tx1"/>
                </a:solidFill>
              </a:rPr>
              <a:t>Significant overcapacity </a:t>
            </a:r>
          </a:p>
          <a:p>
            <a:pPr marL="514350" indent="-5143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3200" dirty="0" smtClean="0">
                <a:solidFill>
                  <a:schemeClr val="tx1"/>
                </a:solidFill>
              </a:rPr>
              <a:t>Shrinking bromine market – new downstream products must be developed </a:t>
            </a:r>
          </a:p>
          <a:p>
            <a:pPr marL="514350" indent="-514350"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en-US" dirty="0"/>
          </a:p>
          <a:p>
            <a:pPr marL="514350" indent="-514350">
              <a:spcAft>
                <a:spcPts val="600"/>
              </a:spcAft>
              <a:buFont typeface="+mj-lt"/>
              <a:buAutoNum type="arabicPeriod" startAt="7"/>
            </a:pPr>
            <a:endParaRPr lang="en-US" sz="3200" b="1" dirty="0"/>
          </a:p>
          <a:p>
            <a:pPr>
              <a:spcAft>
                <a:spcPts val="600"/>
              </a:spcAft>
            </a:pPr>
            <a:endParaRPr lang="en-US" dirty="0"/>
          </a:p>
        </p:txBody>
      </p:sp>
      <p:graphicFrame>
        <p:nvGraphicFramePr>
          <p:cNvPr id="6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2543088"/>
              </p:ext>
            </p:extLst>
          </p:nvPr>
        </p:nvGraphicFramePr>
        <p:xfrm>
          <a:off x="1143000" y="5105400"/>
          <a:ext cx="7010400" cy="8382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7010400"/>
              </a:tblGrid>
              <a:tr h="838200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3400" b="1" dirty="0" smtClean="0"/>
                        <a:t>Reduced</a:t>
                      </a:r>
                      <a:r>
                        <a:rPr lang="en-US" sz="3400" b="1" baseline="0" dirty="0" smtClean="0"/>
                        <a:t> </a:t>
                      </a:r>
                      <a:r>
                        <a:rPr lang="en-US" sz="3400" b="1" dirty="0" smtClean="0"/>
                        <a:t>availability of capital for ICL</a:t>
                      </a:r>
                    </a:p>
                  </a:txBody>
                  <a:tcPr>
                    <a:solidFill>
                      <a:srgbClr val="00823B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9323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CL ppt templet  master final 29 5 14">
  <a:themeElements>
    <a:clrScheme name="ICL-1">
      <a:dk1>
        <a:srgbClr val="111847"/>
      </a:dk1>
      <a:lt1>
        <a:sysClr val="window" lastClr="FFFFFF"/>
      </a:lt1>
      <a:dk2>
        <a:srgbClr val="262626"/>
      </a:dk2>
      <a:lt2>
        <a:srgbClr val="EEECE1"/>
      </a:lt2>
      <a:accent1>
        <a:srgbClr val="111847"/>
      </a:accent1>
      <a:accent2>
        <a:srgbClr val="FFFFFF"/>
      </a:accent2>
      <a:accent3>
        <a:srgbClr val="262626"/>
      </a:accent3>
      <a:accent4>
        <a:srgbClr val="000000"/>
      </a:accent4>
      <a:accent5>
        <a:srgbClr val="111847"/>
      </a:accent5>
      <a:accent6>
        <a:srgbClr val="262626"/>
      </a:accent6>
      <a:hlink>
        <a:srgbClr val="000000"/>
      </a:hlink>
      <a:folHlink>
        <a:srgbClr val="111847"/>
      </a:folHlink>
    </a:clrScheme>
    <a:fontScheme name="Custom 2">
      <a:majorFont>
        <a:latin typeface="Calibri"/>
        <a:ea typeface=""/>
        <a:cs typeface="Times New Roman"/>
      </a:majorFont>
      <a:minorFont>
        <a:latin typeface="Calibri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מסמך" ma:contentTypeID="0x0101004260420A7A0B464D9552D6CB01B21E3C" ma:contentTypeVersion="1" ma:contentTypeDescription="צור מסמך חדש." ma:contentTypeScope="" ma:versionID="6ffc00a7b85b8654bf9338b1136db10f">
  <xsd:schema xmlns:xsd="http://www.w3.org/2001/XMLSchema" xmlns:xs="http://www.w3.org/2001/XMLSchema" xmlns:p="http://schemas.microsoft.com/office/2006/metadata/properties" xmlns:ns2="a46656d4-8850-49b3-aebd-68bd05f7f43d" xmlns:ns3="6fd950ac-6207-4862-94f5-a13017aa55ce" targetNamespace="http://schemas.microsoft.com/office/2006/metadata/properties" ma:root="true" ma:fieldsID="83db41d11226fea78c6460bac10354fa" ns2:_="" ns3:_="">
    <xsd:import namespace="a46656d4-8850-49b3-aebd-68bd05f7f43d"/>
    <xsd:import namespace="6fd950ac-6207-4862-94f5-a13017aa55ce"/>
    <xsd:element name="properties">
      <xsd:complexType>
        <xsd:sequence>
          <xsd:element name="documentManagement">
            <xsd:complexType>
              <xsd:all>
                <xsd:element ref="ns2:ia53b9f18d984e01914f4b79710425b7" minOccurs="0"/>
                <xsd:element ref="ns2:TaxCatchAll" minOccurs="0"/>
                <xsd:element ref="ns2:TaxCatchAllLabel" minOccurs="0"/>
                <xsd:element ref="ns2:e4b5484c9c824b148c38bfcb2bd74c0d" minOccurs="0"/>
                <xsd:element ref="ns2:kb4cc1381c4248d7a2dfa3f1be0c86c0" minOccurs="0"/>
                <xsd:element ref="ns2:o80fb9e8b9d445b0bb174fdcd68ee89c" minOccurs="0"/>
                <xsd:element ref="ns2:l34dc5595392493c8311535275827f74" minOccurs="0"/>
                <xsd:element ref="ns2:j92457fac7d145f98e698f5712f6a6a4" minOccurs="0"/>
                <xsd:element ref="ns2:o68cd33f8d3a45abb273b6e406faee3d" minOccurs="0"/>
                <xsd:element ref="ns2:b76e59bb9f5947a781773f53cc6e9460" minOccurs="0"/>
                <xsd:element ref="ns2:e09eddfac2354f9ab04a226e27f86f1f" minOccurs="0"/>
                <xsd:element ref="ns2:aa1c885e8039426686f6c49672b09953" minOccurs="0"/>
                <xsd:element ref="ns2:n612d9597dc7466f957352ce79be86f3" minOccurs="0"/>
                <xsd:element ref="ns3:_x05e9__x05d9__x05d5__x05da__x0020__x05e7__x05d5__x05d1__x05e5__x0020__x05dc__x05e7__x05d1__x05d5__x05e6__x05d4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6656d4-8850-49b3-aebd-68bd05f7f43d" elementFormDefault="qualified">
    <xsd:import namespace="http://schemas.microsoft.com/office/2006/documentManagement/types"/>
    <xsd:import namespace="http://schemas.microsoft.com/office/infopath/2007/PartnerControls"/>
    <xsd:element name="ia53b9f18d984e01914f4b79710425b7" ma:index="8" nillable="true" ma:taxonomy="true" ma:internalName="ia53b9f18d984e01914f4b79710425b7" ma:taxonomyFieldName="MMDAudience" ma:displayName="MMDAudience" ma:default="" ma:fieldId="{2a53b9f1-8d98-4e01-914f-4b79710425b7}" ma:taxonomyMulti="true" ma:sspId="d827811f-dea7-4a29-b54a-c9228db73c39" ma:termSetId="81e45943-23c2-4109-8875-059bec4079da" ma:anchorId="34070f2b-4092-41f2-8b6e-c220ee347e21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עמודת 'תפוס הכל' של טקסונומיה" ma:hidden="true" ma:list="{e12108e9-b676-4047-af95-0a4967b3603a}" ma:internalName="TaxCatchAll" ma:showField="CatchAllData" ma:web="a46656d4-8850-49b3-aebd-68bd05f7f43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עמודת 'תפוס הכל' של טקסונומיה1" ma:hidden="true" ma:list="{e12108e9-b676-4047-af95-0a4967b3603a}" ma:internalName="TaxCatchAllLabel" ma:readOnly="true" ma:showField="CatchAllDataLabel" ma:web="a46656d4-8850-49b3-aebd-68bd05f7f43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4b5484c9c824b148c38bfcb2bd74c0d" ma:index="12" nillable="true" ma:taxonomy="true" ma:internalName="e4b5484c9c824b148c38bfcb2bd74c0d" ma:taxonomyFieldName="MMDJobDescription" ma:displayName="MMDJobDescription" ma:default="" ma:fieldId="{e4b5484c-9c82-4b14-8c38-bfcb2bd74c0d}" ma:sspId="d827811f-dea7-4a29-b54a-c9228db73c39" ma:termSetId="81e45943-23c2-4109-8875-059bec4079da" ma:anchorId="1a909479-0b01-4d8f-8fb7-cbbc1687e8f1" ma:open="false" ma:isKeyword="false">
      <xsd:complexType>
        <xsd:sequence>
          <xsd:element ref="pc:Terms" minOccurs="0" maxOccurs="1"/>
        </xsd:sequence>
      </xsd:complexType>
    </xsd:element>
    <xsd:element name="kb4cc1381c4248d7a2dfa3f1be0c86c0" ma:index="14" nillable="true" ma:taxonomy="true" ma:internalName="kb4cc1381c4248d7a2dfa3f1be0c86c0" ma:taxonomyFieldName="MMDKeywords" ma:displayName="MMDKeywords" ma:default="" ma:fieldId="{4b4cc138-1c42-48d7-a2df-a3f1be0c86c0}" ma:taxonomyMulti="true" ma:sspId="d827811f-dea7-4a29-b54a-c9228db73c39" ma:termSetId="81e45943-23c2-4109-8875-059bec4079da" ma:anchorId="15d331fa-6baa-448e-8759-7c342d8402ea" ma:open="false" ma:isKeyword="false">
      <xsd:complexType>
        <xsd:sequence>
          <xsd:element ref="pc:Terms" minOccurs="0" maxOccurs="1"/>
        </xsd:sequence>
      </xsd:complexType>
    </xsd:element>
    <xsd:element name="o80fb9e8b9d445b0bb174fdcd68ee89c" ma:index="16" nillable="true" ma:taxonomy="true" ma:internalName="o80fb9e8b9d445b0bb174fdcd68ee89c" ma:taxonomyFieldName="MMDLiveEvent" ma:displayName="MMDLiveEvent" ma:default="" ma:fieldId="{880fb9e8-b9d4-45b0-bb17-4fdcd68ee89c}" ma:sspId="d827811f-dea7-4a29-b54a-c9228db73c39" ma:termSetId="81e45943-23c2-4109-8875-059bec4079da" ma:anchorId="5e8b8ad0-eeb0-4bda-9bef-7517a1f3340f" ma:open="false" ma:isKeyword="false">
      <xsd:complexType>
        <xsd:sequence>
          <xsd:element ref="pc:Terms" minOccurs="0" maxOccurs="1"/>
        </xsd:sequence>
      </xsd:complexType>
    </xsd:element>
    <xsd:element name="l34dc5595392493c8311535275827f74" ma:index="18" nillable="true" ma:taxonomy="true" ma:internalName="l34dc5595392493c8311535275827f74" ma:taxonomyFieldName="MMDResponsibleOffice" ma:displayName="MMDResponsibleOffice" ma:default="" ma:fieldId="{534dc559-5392-493c-8311-535275827f74}" ma:sspId="d827811f-dea7-4a29-b54a-c9228db73c39" ma:termSetId="81e45943-23c2-4109-8875-059bec4079da" ma:anchorId="23eeccfc-9988-4d51-b789-d1a77ea8348c" ma:open="false" ma:isKeyword="false">
      <xsd:complexType>
        <xsd:sequence>
          <xsd:element ref="pc:Terms" minOccurs="0" maxOccurs="1"/>
        </xsd:sequence>
      </xsd:complexType>
    </xsd:element>
    <xsd:element name="j92457fac7d145f98e698f5712f6a6a4" ma:index="20" nillable="true" ma:taxonomy="true" ma:internalName="j92457fac7d145f98e698f5712f6a6a4" ma:taxonomyFieldName="MMDResponsibleUnit" ma:displayName="MMDResponsibleUnit" ma:default="" ma:fieldId="{392457fa-c7d1-45f9-8e69-8f5712f6a6a4}" ma:sspId="d827811f-dea7-4a29-b54a-c9228db73c39" ma:termSetId="81e45943-23c2-4109-8875-059bec4079da" ma:anchorId="3bdf475d-e38d-4b34-8299-73c2066d8322" ma:open="false" ma:isKeyword="false">
      <xsd:complexType>
        <xsd:sequence>
          <xsd:element ref="pc:Terms" minOccurs="0" maxOccurs="1"/>
        </xsd:sequence>
      </xsd:complexType>
    </xsd:element>
    <xsd:element name="o68cd33f8d3a45abb273b6e406faee3d" ma:index="22" nillable="true" ma:taxonomy="true" ma:internalName="o68cd33f8d3a45abb273b6e406faee3d" ma:taxonomyFieldName="MMDServiceLang" ma:displayName="MMDServiceLang" ma:default="" ma:fieldId="{868cd33f-8d3a-45ab-b273-b6e406faee3d}" ma:sspId="d827811f-dea7-4a29-b54a-c9228db73c39" ma:termSetId="81e45943-23c2-4109-8875-059bec4079da" ma:anchorId="f399919e-8697-409a-aaea-d4e5d2844d8b" ma:open="false" ma:isKeyword="false">
      <xsd:complexType>
        <xsd:sequence>
          <xsd:element ref="pc:Terms" minOccurs="0" maxOccurs="1"/>
        </xsd:sequence>
      </xsd:complexType>
    </xsd:element>
    <xsd:element name="b76e59bb9f5947a781773f53cc6e9460" ma:index="24" nillable="true" ma:taxonomy="true" ma:internalName="b76e59bb9f5947a781773f53cc6e9460" ma:taxonomyFieldName="MMDStatus" ma:displayName="MMDStatus" ma:default="" ma:fieldId="{b76e59bb-9f59-47a7-8177-3f53cc6e9460}" ma:sspId="d827811f-dea7-4a29-b54a-c9228db73c39" ma:termSetId="81e45943-23c2-4109-8875-059bec4079da" ma:anchorId="16fb90fa-07e3-45cb-b262-12779a7ad9f7" ma:open="false" ma:isKeyword="false">
      <xsd:complexType>
        <xsd:sequence>
          <xsd:element ref="pc:Terms" minOccurs="0" maxOccurs="1"/>
        </xsd:sequence>
      </xsd:complexType>
    </xsd:element>
    <xsd:element name="e09eddfac2354f9ab04a226e27f86f1f" ma:index="26" nillable="true" ma:taxonomy="true" ma:internalName="e09eddfac2354f9ab04a226e27f86f1f" ma:taxonomyFieldName="MMDSubjects" ma:displayName="MMD נושאים" ma:default="" ma:fieldId="{e09eddfa-c235-4f9a-b04a-226e27f86f1f}" ma:taxonomyMulti="true" ma:sspId="d827811f-dea7-4a29-b54a-c9228db73c39" ma:termSetId="81e45943-23c2-4109-8875-059bec4079da" ma:anchorId="fe51dda7-6a1b-4b64-af2c-7200e1ef7e7a" ma:open="true" ma:isKeyword="false">
      <xsd:complexType>
        <xsd:sequence>
          <xsd:element ref="pc:Terms" minOccurs="0" maxOccurs="1"/>
        </xsd:sequence>
      </xsd:complexType>
    </xsd:element>
    <xsd:element name="aa1c885e8039426686f6c49672b09953" ma:index="28" nillable="true" ma:taxonomy="true" ma:internalName="aa1c885e8039426686f6c49672b09953" ma:taxonomyFieldName="MMDTypes" ma:displayName="MMDTypes" ma:default="" ma:fieldId="{aa1c885e-8039-4266-86f6-c49672b09953}" ma:sspId="d827811f-dea7-4a29-b54a-c9228db73c39" ma:termSetId="81e45943-23c2-4109-8875-059bec4079da" ma:anchorId="226f2308-be0c-4e06-b36e-423ee4befb74" ma:open="false" ma:isKeyword="false">
      <xsd:complexType>
        <xsd:sequence>
          <xsd:element ref="pc:Terms" minOccurs="0" maxOccurs="1"/>
        </xsd:sequence>
      </xsd:complexType>
    </xsd:element>
    <xsd:element name="n612d9597dc7466f957352ce79be86f3" ma:index="30" nillable="true" ma:taxonomy="true" ma:internalName="n612d9597dc7466f957352ce79be86f3" ma:taxonomyFieldName="MMDUnitsName" ma:displayName="MMDUnitsName" ma:default="" ma:fieldId="{7612d959-7dc7-466f-9573-52ce79be86f3}" ma:sspId="d827811f-dea7-4a29-b54a-c9228db73c39" ma:termSetId="81e45943-23c2-4109-8875-059bec4079da" ma:anchorId="625c2686-859d-4ced-94f0-7dded8208e47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d950ac-6207-4862-94f5-a13017aa55ce" elementFormDefault="qualified">
    <xsd:import namespace="http://schemas.microsoft.com/office/2006/documentManagement/types"/>
    <xsd:import namespace="http://schemas.microsoft.com/office/infopath/2007/PartnerControls"/>
    <xsd:element name="_x05e9__x05d9__x05d5__x05da__x0020__x05e7__x05d5__x05d1__x05e5__x0020__x05dc__x05e7__x05d1__x05d5__x05e6__x05d4_" ma:index="32" nillable="true" ma:displayName="שיוך קובץ לקבוצה" ma:default="עמדות הציבור לטיוטת הדוח" ma:format="Dropdown" ma:internalName="_x05e9__x05d9__x05d5__x05da__x0020__x05e7__x05d5__x05d1__x05e5__x0020__x05dc__x05e7__x05d1__x05d5__x05e6__x05d4_">
      <xsd:simpleType>
        <xsd:restriction base="dms:Choice">
          <xsd:enumeration value="עמדות הציבור לטיוטת הדוח"/>
          <xsd:enumeration value="טיוטת דוח ועדת ששינסקי 2 להערות הציבור"/>
          <xsd:enumeration value="חוות דעת נוספות אשר שימשו את הוועדה במהלך עבודתה"/>
          <xsd:enumeration value="הצגת עמדות הציבור בפני הוועדה"/>
          <xsd:enumeration value="ישיבה מספר 1"/>
          <xsd:enumeration value="ישיבה מספר 2"/>
          <xsd:enumeration value="ישיבה מספר 3"/>
          <xsd:enumeration value="ישיבה מספר 4"/>
          <xsd:enumeration value="ישיבה מספר 5"/>
          <xsd:enumeration value="ישיבה מספר 6"/>
          <xsd:enumeration value="ישיבה מספר 7"/>
          <xsd:enumeration value="ישיבה מספר 8"/>
          <xsd:enumeration value="ישיבה מספר 9"/>
          <xsd:enumeration value="ישיבה מספר 10"/>
          <xsd:enumeration value="ישיבה מספר 11"/>
          <xsd:enumeration value="ישיבה מספר 12"/>
          <xsd:enumeration value="ישיבה מספר 13"/>
          <xsd:enumeration value="ישיבה מספר 14"/>
          <xsd:enumeration value="ישיבה מספר 15"/>
          <xsd:enumeration value="ישיבה מספר 16"/>
          <xsd:enumeration value="ישיבה מספר 17"/>
          <xsd:enumeration value="ישיבה מספר 18"/>
          <xsd:enumeration value="ישיבה מספר 19"/>
          <xsd:enumeration value="עמדות הציבור"/>
          <xsd:enumeration value="חוות דעת משפטיות חיצוניות"/>
          <xsd:enumeration value="מסמכים נוספים"/>
          <xsd:enumeration value="שימועי הוועדה"/>
          <xsd:enumeration value="מסקנות הוועדה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סוג תוכן"/>
        <xsd:element ref="dc:title" minOccurs="0" maxOccurs="1" ma:index="4" ma:displayName="כותרת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j92457fac7d145f98e698f5712f6a6a4 xmlns="a46656d4-8850-49b3-aebd-68bd05f7f43d">
      <Terms xmlns="http://schemas.microsoft.com/office/infopath/2007/PartnerControls"/>
    </j92457fac7d145f98e698f5712f6a6a4>
    <TaxCatchAll xmlns="a46656d4-8850-49b3-aebd-68bd05f7f43d"/>
    <e4b5484c9c824b148c38bfcb2bd74c0d xmlns="a46656d4-8850-49b3-aebd-68bd05f7f43d">
      <Terms xmlns="http://schemas.microsoft.com/office/infopath/2007/PartnerControls"/>
    </e4b5484c9c824b148c38bfcb2bd74c0d>
    <o68cd33f8d3a45abb273b6e406faee3d xmlns="a46656d4-8850-49b3-aebd-68bd05f7f43d">
      <Terms xmlns="http://schemas.microsoft.com/office/infopath/2007/PartnerControls"/>
    </o68cd33f8d3a45abb273b6e406faee3d>
    <kb4cc1381c4248d7a2dfa3f1be0c86c0 xmlns="a46656d4-8850-49b3-aebd-68bd05f7f43d">
      <Terms xmlns="http://schemas.microsoft.com/office/infopath/2007/PartnerControls"/>
    </kb4cc1381c4248d7a2dfa3f1be0c86c0>
    <o80fb9e8b9d445b0bb174fdcd68ee89c xmlns="a46656d4-8850-49b3-aebd-68bd05f7f43d">
      <Terms xmlns="http://schemas.microsoft.com/office/infopath/2007/PartnerControls"/>
    </o80fb9e8b9d445b0bb174fdcd68ee89c>
    <n612d9597dc7466f957352ce79be86f3 xmlns="a46656d4-8850-49b3-aebd-68bd05f7f43d">
      <Terms xmlns="http://schemas.microsoft.com/office/infopath/2007/PartnerControls"/>
    </n612d9597dc7466f957352ce79be86f3>
    <aa1c885e8039426686f6c49672b09953 xmlns="a46656d4-8850-49b3-aebd-68bd05f7f43d">
      <Terms xmlns="http://schemas.microsoft.com/office/infopath/2007/PartnerControls"/>
    </aa1c885e8039426686f6c49672b09953>
    <e09eddfac2354f9ab04a226e27f86f1f xmlns="a46656d4-8850-49b3-aebd-68bd05f7f43d">
      <Terms xmlns="http://schemas.microsoft.com/office/infopath/2007/PartnerControls"/>
    </e09eddfac2354f9ab04a226e27f86f1f>
    <l34dc5595392493c8311535275827f74 xmlns="a46656d4-8850-49b3-aebd-68bd05f7f43d">
      <Terms xmlns="http://schemas.microsoft.com/office/infopath/2007/PartnerControls"/>
    </l34dc5595392493c8311535275827f74>
    <ia53b9f18d984e01914f4b79710425b7 xmlns="a46656d4-8850-49b3-aebd-68bd05f7f43d">
      <Terms xmlns="http://schemas.microsoft.com/office/infopath/2007/PartnerControls"/>
    </ia53b9f18d984e01914f4b79710425b7>
    <_x05e9__x05d9__x05d5__x05da__x0020__x05e7__x05d5__x05d1__x05e5__x0020__x05dc__x05e7__x05d1__x05d5__x05e6__x05d4_ xmlns="6fd950ac-6207-4862-94f5-a13017aa55ce">שימועי הוועדה</_x05e9__x05d9__x05d5__x05da__x0020__x05e7__x05d5__x05d1__x05e5__x0020__x05dc__x05e7__x05d1__x05d5__x05e6__x05d4_>
    <b76e59bb9f5947a781773f53cc6e9460 xmlns="a46656d4-8850-49b3-aebd-68bd05f7f43d">
      <Terms xmlns="http://schemas.microsoft.com/office/infopath/2007/PartnerControls"/>
    </b76e59bb9f5947a781773f53cc6e9460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רגולציה" ma:contentTypeID="0x0101006749557C9C5A1A43BB120618CC22F58B01000AD3BE4BD06FD647A0E2E8804C420ADC" ma:contentTypeVersion="48" ma:contentTypeDescription="" ma:contentTypeScope="" ma:versionID="33e6cf6d29bf53b7d699859dad2b1417">
  <xsd:schema xmlns:xsd="http://www.w3.org/2001/XMLSchema" xmlns:xs="http://www.w3.org/2001/XMLSchema" xmlns:p="http://schemas.microsoft.com/office/2006/metadata/properties" xmlns:ns1="http://schemas.microsoft.com/sharepoint/v3" xmlns:ns2="dd75d6f2-3c4c-4626-a01d-8704cfe378a2" xmlns:ns3="912981cf-7fa7-4ff1-ab58-5a0a1a660b11" targetNamespace="http://schemas.microsoft.com/office/2006/metadata/properties" ma:root="true" ma:fieldsID="67d02cc8fb622745f39c5076f938f705" ns1:_="" ns2:_="" ns3:_="">
    <xsd:import namespace="http://schemas.microsoft.com/sharepoint/v3"/>
    <xsd:import namespace="dd75d6f2-3c4c-4626-a01d-8704cfe378a2"/>
    <xsd:import namespace="912981cf-7fa7-4ff1-ab58-5a0a1a660b11"/>
    <xsd:element name="properties">
      <xsd:complexType>
        <xsd:sequence>
          <xsd:element name="documentManagement">
            <xsd:complexType>
              <xsd:all>
                <xsd:element ref="ns2:מסמך_x0020_רגולציה"/>
                <xsd:element ref="ns2:שפה_x0020_רגולציה"/>
                <xsd:element ref="ns2:סטטוס"/>
                <xsd:element ref="ns2:תחום" minOccurs="0"/>
                <xsd:element ref="ns1:AverageRating" minOccurs="0"/>
                <xsd:element ref="ns1:RatingCount" minOccurs="0"/>
                <xsd:element ref="ns1:RatedBy" minOccurs="0"/>
                <xsd:element ref="ns1:Ratings" minOccurs="0"/>
                <xsd:element ref="ns1:LikesCount" minOccurs="0"/>
                <xsd:element ref="ns1:LikedBy" minOccurs="0"/>
                <xsd:element ref="ns1:_dlc_Exempt" minOccurs="0"/>
                <xsd:element ref="ns3:DLCPolicyLabelValue" minOccurs="0"/>
                <xsd:element ref="ns3:DLCPolicyLabelClientValue" minOccurs="0"/>
                <xsd:element ref="ns3:DLCPolicyLabelLock" minOccurs="0"/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AverageRating" ma:index="12" nillable="true" ma:displayName="Rating (0-5)" ma:decimals="2" ma:description="Average value of all the ratings that have been submitted" ma:internalName="AverageRating" ma:readOnly="true">
      <xsd:simpleType>
        <xsd:restriction base="dms:Number"/>
      </xsd:simpleType>
    </xsd:element>
    <xsd:element name="RatingCount" ma:index="13" nillable="true" ma:displayName="Number of Ratings" ma:decimals="0" ma:description="Number of ratings submitted" ma:internalName="RatingCount" ma:readOnly="true">
      <xsd:simpleType>
        <xsd:restriction base="dms:Number"/>
      </xsd:simpleType>
    </xsd:element>
    <xsd:element name="RatedBy" ma:index="14" nillable="true" ma:displayName="Rated By" ma:description="Users rated the item." ma:hidden="true" ma:list="UserInfo" ma:internalName="RatedBy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Ratings" ma:index="15" nillable="true" ma:displayName="User ratings" ma:description="User ratings for the item" ma:hidden="true" ma:internalName="Ratings">
      <xsd:simpleType>
        <xsd:restriction base="dms:Note"/>
      </xsd:simpleType>
    </xsd:element>
    <xsd:element name="LikesCount" ma:index="16" nillable="true" ma:displayName="Number of Likes" ma:internalName="LikesCount">
      <xsd:simpleType>
        <xsd:restriction base="dms:Unknown"/>
      </xsd:simpleType>
    </xsd:element>
    <xsd:element name="LikedBy" ma:index="17" nillable="true" ma:displayName="Liked By" ma:hidden="true" ma:list="UserInfo" ma:internalName="LikedBy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_dlc_Exempt" ma:index="18" nillable="true" ma:displayName="Exempt from Policy" ma:hidden="true" ma:internalName="_dlc_Exempt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75d6f2-3c4c-4626-a01d-8704cfe378a2" elementFormDefault="qualified">
    <xsd:import namespace="http://schemas.microsoft.com/office/2006/documentManagement/types"/>
    <xsd:import namespace="http://schemas.microsoft.com/office/infopath/2007/PartnerControls"/>
    <xsd:element name="מסמך_x0020_רגולציה" ma:index="8" ma:displayName="מסמך רגולציה" ma:default="מכתב" ma:format="Dropdown" ma:internalName="_x05de__x05e1__x05de__x05da__x0020__x05e8__x05d2__x05d5__x05dc__x05e6__x05d9__x05d4_" ma:readOnly="false">
      <xsd:simpleType>
        <xsd:restriction base="dms:Choice">
          <xsd:enumeration value="מכתב"/>
          <xsd:enumeration value="שימוע"/>
          <xsd:enumeration value="חוות דעת"/>
          <xsd:enumeration value="מזכר"/>
          <xsd:enumeration value="פרסום/מאמר"/>
          <xsd:enumeration value="סיכום פגישה"/>
          <xsd:enumeration value="חיפוש משפטי"/>
          <xsd:enumeration value="נייר עבודה"/>
          <xsd:enumeration value="הסכם"/>
        </xsd:restriction>
      </xsd:simpleType>
    </xsd:element>
    <xsd:element name="שפה_x0020_רגולציה" ma:index="9" ma:displayName="שפה רגולציה" ma:default="עברית" ma:format="Dropdown" ma:internalName="_x05e9__x05e4__x05d4__x0020__x05e8__x05d2__x05d5__x05dc__x05e6__x05d9__x05d4_" ma:readOnly="false">
      <xsd:simpleType>
        <xsd:restriction base="dms:Choice">
          <xsd:enumeration value="עברית"/>
          <xsd:enumeration value="אנגלית"/>
        </xsd:restriction>
      </xsd:simpleType>
    </xsd:element>
    <xsd:element name="סטטוס" ma:index="10" ma:displayName="סטטוס" ma:default="טיוטה" ma:format="Dropdown" ma:internalName="_x05e1__x05d8__x05d8__x05d5__x05e1_" ma:readOnly="false">
      <xsd:simpleType>
        <xsd:restriction base="dms:Choice">
          <xsd:enumeration value="טיוטה"/>
          <xsd:enumeration value="סופי"/>
        </xsd:restriction>
      </xsd:simpleType>
    </xsd:element>
    <xsd:element name="תחום" ma:index="11" nillable="true" ma:displayName="תחום" ma:format="Dropdown" ma:internalName="_x05ea__x05d7__x05d5__x05dd_">
      <xsd:simpleType>
        <xsd:restriction base="dms:Choice">
          <xsd:enumeration value="תקשורת"/>
          <xsd:enumeration value="בריאות"/>
          <xsd:enumeration value="דלק"/>
          <xsd:enumeration value="אנרגיה"/>
          <xsd:enumeration value="ספרים"/>
          <xsd:enumeration value="רכב"/>
          <xsd:enumeration value="מזון"/>
          <xsd:enumeration value="מלט"/>
          <xsd:enumeration value="בנקאות"/>
          <xsd:enumeration value="בטחון"/>
          <xsd:enumeration value="פרסום"/>
          <xsd:enumeration value="אחר"/>
        </xsd:restriction>
      </xsd:simpleType>
    </xsd:element>
    <xsd:element name="_dlc_DocId" ma:index="22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3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4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2981cf-7fa7-4ff1-ab58-5a0a1a660b11" elementFormDefault="qualified">
    <xsd:import namespace="http://schemas.microsoft.com/office/2006/documentManagement/types"/>
    <xsd:import namespace="http://schemas.microsoft.com/office/infopath/2007/PartnerControls"/>
    <xsd:element name="DLCPolicyLabelValue" ma:index="19" nillable="true" ma:displayName="Label" ma:description="Stores the current value of the label." ma:internalName="DLCPolicyLabelValue" ma:readOnly="true">
      <xsd:simpleType>
        <xsd:restriction base="dms:Note">
          <xsd:maxLength value="255"/>
        </xsd:restriction>
      </xsd:simpleType>
    </xsd:element>
    <xsd:element name="DLCPolicyLabelClientValue" ma:index="20" nillable="true" ma:displayName="Client Label Value" ma:description="Stores the last label value computed on the client." ma:hidden="true" ma:internalName="DLCPolicyLabelClientValue" ma:readOnly="false">
      <xsd:simpleType>
        <xsd:restriction base="dms:Note"/>
      </xsd:simpleType>
    </xsd:element>
    <xsd:element name="DLCPolicyLabelLock" ma:index="21" nillable="true" ma:displayName="Label Locked" ma:description="Indicates whether the label should be updated when item properties are modified." ma:hidden="true" ma:internalName="DLCPolicyLabelLock" ma:readOnly="fals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6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LCPolicyLabelClientValue xmlns="912981cf-7fa7-4ff1-ab58-5a0a1a660b11">{_UIVersionString}</DLCPolicyLabelClientValue>
    <DLCPolicyLabelLock xmlns="912981cf-7fa7-4ff1-ab58-5a0a1a660b11" xsi:nil="true"/>
    <_dlc_DocId xmlns="dd75d6f2-3c4c-4626-a01d-8704cfe378a2">Tadmor4254122</_dlc_DocId>
    <_dlc_DocIdUrl xmlns="dd75d6f2-3c4c-4626-a01d-8704cfe378a2">
      <Url>http://portal/Clients/ClientE/_layouts/15/DocIdRedir.aspx?ID=Tadmor4254122</Url>
      <Description>Tadmor4254122</Description>
    </_dlc_DocIdUrl>
    <DLCPolicyLabelValue xmlns="912981cf-7fa7-4ff1-ab58-5a0a1a660b11">0.4</DLCPolicyLabelValue>
    <שפה_x0020_רגולציה xmlns="dd75d6f2-3c4c-4626-a01d-8704cfe378a2">עברית</שפה_x0020_רגולציה>
    <LikesCount xmlns="http://schemas.microsoft.com/sharepoint/v3" xsi:nil="true"/>
    <סטטוס xmlns="dd75d6f2-3c4c-4626-a01d-8704cfe378a2">טיוטה</סטטוס>
    <Ratings xmlns="http://schemas.microsoft.com/sharepoint/v3" xsi:nil="true"/>
    <תחום xmlns="dd75d6f2-3c4c-4626-a01d-8704cfe378a2" xsi:nil="true"/>
    <LikedBy xmlns="http://schemas.microsoft.com/sharepoint/v3">
      <UserInfo>
        <DisplayName/>
        <AccountId xsi:nil="true"/>
        <AccountType/>
      </UserInfo>
    </LikedBy>
    <מסמך_x0020_רגולציה xmlns="dd75d6f2-3c4c-4626-a01d-8704cfe378a2">מכתב</מסמך_x0020_רגולציה>
    <RatedBy xmlns="http://schemas.microsoft.com/sharepoint/v3">
      <UserInfo>
        <DisplayName/>
        <AccountId xsi:nil="true"/>
        <AccountType/>
      </UserInfo>
    </RatedBy>
    <AverageRating xmlns="http://schemas.microsoft.com/sharepoint/v3">0</AverageRating>
  </documentManagement>
</p:properties>
</file>

<file path=customXml/item7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B730C6D-87B4-4208-A0E2-C519F16EC395}"/>
</file>

<file path=customXml/itemProps2.xml><?xml version="1.0" encoding="utf-8"?>
<ds:datastoreItem xmlns:ds="http://schemas.openxmlformats.org/officeDocument/2006/customXml" ds:itemID="{316D9CE2-6EFC-4406-9D8D-E2070F6B774D}"/>
</file>

<file path=customXml/itemProps3.xml><?xml version="1.0" encoding="utf-8"?>
<ds:datastoreItem xmlns:ds="http://schemas.openxmlformats.org/officeDocument/2006/customXml" ds:itemID="{4E6972B2-E87C-429B-8DF0-64A9DF3FFEEF}"/>
</file>

<file path=customXml/itemProps4.xml><?xml version="1.0" encoding="utf-8"?>
<ds:datastoreItem xmlns:ds="http://schemas.openxmlformats.org/officeDocument/2006/customXml" ds:itemID="{536B4300-9D1A-44B3-83FD-0BB4312E6CEB}"/>
</file>

<file path=customXml/itemProps5.xml><?xml version="1.0" encoding="utf-8"?>
<ds:datastoreItem xmlns:ds="http://schemas.openxmlformats.org/officeDocument/2006/customXml" ds:itemID="{4A2BAF7A-CBC5-4CA7-B279-1CEB4939388D}"/>
</file>

<file path=customXml/itemProps6.xml><?xml version="1.0" encoding="utf-8"?>
<ds:datastoreItem xmlns:ds="http://schemas.openxmlformats.org/officeDocument/2006/customXml" ds:itemID="{4E6972B2-E87C-429B-8DF0-64A9DF3FFEEF}"/>
</file>

<file path=customXml/itemProps7.xml><?xml version="1.0" encoding="utf-8"?>
<ds:datastoreItem xmlns:ds="http://schemas.openxmlformats.org/officeDocument/2006/customXml" ds:itemID="{536B4300-9D1A-44B3-83FD-0BB4312E6CEB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6638</TotalTime>
  <Words>624</Words>
  <Application>Microsoft Office PowerPoint</Application>
  <PresentationFormat>On-screen Show (4:3)</PresentationFormat>
  <Paragraphs>172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ICL ppt templet  master final 29 5 14</vt:lpstr>
      <vt:lpstr>PowerPoint Presentation</vt:lpstr>
      <vt:lpstr>Government Take (GT) from the Industry that Extracts Natural Resources</vt:lpstr>
      <vt:lpstr>ICL’s World Markets Suffer Under Significant Overcapacity in Which ICL-Israel is a Small Player</vt:lpstr>
      <vt:lpstr>The Deteriorating Business Environment in Israel for ICL (NIS Until the End of the Concession)</vt:lpstr>
      <vt:lpstr>Government Take (GT) From Potash in Comparison </vt:lpstr>
      <vt:lpstr>ICL Optimizes its Business Opportunities Worldwide</vt:lpstr>
      <vt:lpstr>Investment Opportunities Worldwide</vt:lpstr>
      <vt:lpstr>Investment Opportunities Worldwide</vt:lpstr>
      <vt:lpstr>Challenges in the Global Market</vt:lpstr>
      <vt:lpstr>Decisions Must Be Taken – What Would You Do?</vt:lpstr>
      <vt:lpstr>Decisions Must Be Taken</vt:lpstr>
      <vt:lpstr>Decisions Must Be Taken</vt:lpstr>
      <vt:lpstr>In Conclusion, the Committee Should Consider ….</vt:lpstr>
      <vt:lpstr>Thank You</vt:lpstr>
    </vt:vector>
  </TitlesOfParts>
  <Company>IC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כיל: מנכ"ל כיל מר סטפן בורגאס , התייחסות לדוח הביניים   Draft Recommendations by  Mr. Stefan Borgas , President &amp; CEO, ICL</dc:title>
  <dc:creator>p_avital</dc:creator>
  <cp:lastModifiedBy>Efrat Cohen</cp:lastModifiedBy>
  <cp:revision>403</cp:revision>
  <cp:lastPrinted>2014-07-22T15:50:46Z</cp:lastPrinted>
  <dcterms:created xsi:type="dcterms:W3CDTF">2014-06-01T09:46:28Z</dcterms:created>
  <dcterms:modified xsi:type="dcterms:W3CDTF">2014-08-03T11:41:30Z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מסמך רגולציה">
    <vt:lpwstr>מכתב</vt:lpwstr>
  </property>
  <property fmtid="{D5CDD505-2E9C-101B-9397-08002B2CF9AE}" pid="3" name="שפה רגולציה">
    <vt:lpwstr>עברית</vt:lpwstr>
  </property>
  <property fmtid="{D5CDD505-2E9C-101B-9397-08002B2CF9AE}" pid="4" name="סטטוס">
    <vt:lpwstr>טיוטה</vt:lpwstr>
  </property>
  <property fmtid="{D5CDD505-2E9C-101B-9397-08002B2CF9AE}" pid="5" name="RatedBy">
    <vt:lpwstr/>
  </property>
  <property fmtid="{D5CDD505-2E9C-101B-9397-08002B2CF9AE}" pid="6" name="LikedBy">
    <vt:lpwstr/>
  </property>
  <property fmtid="{D5CDD505-2E9C-101B-9397-08002B2CF9AE}" pid="7" name="DLCPolicyLabelClientValue">
    <vt:lpwstr/>
  </property>
  <property fmtid="{D5CDD505-2E9C-101B-9397-08002B2CF9AE}" pid="8" name="DLCPolicyLabelLock">
    <vt:lpwstr/>
  </property>
  <property fmtid="{D5CDD505-2E9C-101B-9397-08002B2CF9AE}" pid="9" name="ContentTypeId">
    <vt:lpwstr>0x0101004260420A7A0B464D9552D6CB01B21E3C</vt:lpwstr>
  </property>
  <property fmtid="{D5CDD505-2E9C-101B-9397-08002B2CF9AE}" pid="10" name="_dlc_DocIdItemGuid">
    <vt:lpwstr>8a9cb49b-e7ba-419f-bca8-b82af90bd439</vt:lpwstr>
  </property>
  <property fmtid="{D5CDD505-2E9C-101B-9397-08002B2CF9AE}" pid="11" name="AverageRating">
    <vt:r8>0</vt:r8>
  </property>
  <property fmtid="{D5CDD505-2E9C-101B-9397-08002B2CF9AE}" pid="12" name="MMDUnitsName">
    <vt:lpwstr/>
  </property>
  <property fmtid="{D5CDD505-2E9C-101B-9397-08002B2CF9AE}" pid="13" name="MMDResponsibleUnit">
    <vt:lpwstr/>
  </property>
  <property fmtid="{D5CDD505-2E9C-101B-9397-08002B2CF9AE}" pid="14" name="MMDServiceLang">
    <vt:lpwstr/>
  </property>
  <property fmtid="{D5CDD505-2E9C-101B-9397-08002B2CF9AE}" pid="15" name="MMDJobDescription">
    <vt:lpwstr/>
  </property>
  <property fmtid="{D5CDD505-2E9C-101B-9397-08002B2CF9AE}" pid="16" name="MMDKeywords">
    <vt:lpwstr/>
  </property>
  <property fmtid="{D5CDD505-2E9C-101B-9397-08002B2CF9AE}" pid="17" name="MMDAudience">
    <vt:lpwstr/>
  </property>
  <property fmtid="{D5CDD505-2E9C-101B-9397-08002B2CF9AE}" pid="18" name="MMDLiveEvent">
    <vt:lpwstr/>
  </property>
  <property fmtid="{D5CDD505-2E9C-101B-9397-08002B2CF9AE}" pid="19" name="MMDSubjects">
    <vt:lpwstr/>
  </property>
  <property fmtid="{D5CDD505-2E9C-101B-9397-08002B2CF9AE}" pid="20" name="MMDTypes">
    <vt:lpwstr/>
  </property>
  <property fmtid="{D5CDD505-2E9C-101B-9397-08002B2CF9AE}" pid="21" name="MMDResponsibleOffice">
    <vt:lpwstr/>
  </property>
  <property fmtid="{D5CDD505-2E9C-101B-9397-08002B2CF9AE}" pid="22" name="MMDStatus">
    <vt:lpwstr/>
  </property>
</Properties>
</file>