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6" r:id="rId8"/>
    <p:sldMasterId id="2147483660" r:id="rId9"/>
    <p:sldMasterId id="2147483667" r:id="rId10"/>
  </p:sldMasterIdLst>
  <p:notesMasterIdLst>
    <p:notesMasterId r:id="rId38"/>
  </p:notesMasterIdLst>
  <p:sldIdLst>
    <p:sldId id="272" r:id="rId11"/>
    <p:sldId id="334" r:id="rId12"/>
    <p:sldId id="360" r:id="rId13"/>
    <p:sldId id="335" r:id="rId14"/>
    <p:sldId id="336" r:id="rId15"/>
    <p:sldId id="337" r:id="rId16"/>
    <p:sldId id="338" r:id="rId17"/>
    <p:sldId id="339" r:id="rId18"/>
    <p:sldId id="340" r:id="rId19"/>
    <p:sldId id="341" r:id="rId20"/>
    <p:sldId id="342" r:id="rId21"/>
    <p:sldId id="343" r:id="rId22"/>
    <p:sldId id="359" r:id="rId23"/>
    <p:sldId id="345" r:id="rId24"/>
    <p:sldId id="346" r:id="rId25"/>
    <p:sldId id="347" r:id="rId26"/>
    <p:sldId id="348" r:id="rId27"/>
    <p:sldId id="349" r:id="rId28"/>
    <p:sldId id="350" r:id="rId29"/>
    <p:sldId id="351" r:id="rId30"/>
    <p:sldId id="352" r:id="rId31"/>
    <p:sldId id="354" r:id="rId32"/>
    <p:sldId id="353" r:id="rId33"/>
    <p:sldId id="355" r:id="rId34"/>
    <p:sldId id="357" r:id="rId35"/>
    <p:sldId id="356" r:id="rId36"/>
    <p:sldId id="303" r:id="rId37"/>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847"/>
    <a:srgbClr val="000000"/>
    <a:srgbClr val="D3FDD5"/>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85" autoAdjust="0"/>
    <p:restoredTop sz="93494" autoAdjust="0"/>
  </p:normalViewPr>
  <p:slideViewPr>
    <p:cSldViewPr>
      <p:cViewPr>
        <p:scale>
          <a:sx n="70" d="100"/>
          <a:sy n="70" d="100"/>
        </p:scale>
        <p:origin x="-1740" y="-612"/>
      </p:cViewPr>
      <p:guideLst>
        <p:guide orient="horz" pos="2160"/>
        <p:guide pos="2880"/>
      </p:guideLst>
    </p:cSldViewPr>
  </p:slideViewPr>
  <p:notesTextViewPr>
    <p:cViewPr>
      <p:scale>
        <a:sx n="80" d="100"/>
        <a:sy n="80" d="100"/>
      </p:scale>
      <p:origin x="0" y="0"/>
    </p:cViewPr>
  </p:notesTextViewPr>
  <p:sorterViewPr>
    <p:cViewPr>
      <p:scale>
        <a:sx n="100" d="100"/>
        <a:sy n="100" d="100"/>
      </p:scale>
      <p:origin x="0" y="0"/>
    </p:cViewPr>
  </p:sorterViewPr>
  <p:notesViewPr>
    <p:cSldViewPr>
      <p:cViewPr>
        <p:scale>
          <a:sx n="50" d="100"/>
          <a:sy n="50" d="100"/>
        </p:scale>
        <p:origin x="-3204" y="-57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presProps" Target="presProps.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tableStyles" Target="tableStyles.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theme" Target="theme/theme1.xml"/><Relationship Id="rId1" Type="http://schemas.openxmlformats.org/officeDocument/2006/relationships/customXml" Target="../customXml/item1.xml"/><Relationship Id="rId40" Type="http://schemas.openxmlformats.org/officeDocument/2006/relationships/viewProps" Target="viewProps.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36" Type="http://schemas.openxmlformats.org/officeDocument/2006/relationships/slide" Target="slides/slide2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10" Type="http://schemas.openxmlformats.org/officeDocument/2006/relationships/slideMaster" Target="slideMasters/slideMaster3.xml"/><Relationship Id="rId19" Type="http://schemas.openxmlformats.org/officeDocument/2006/relationships/slide" Target="slides/slide9.xml"/><Relationship Id="rId31" Type="http://schemas.openxmlformats.org/officeDocument/2006/relationships/slide" Target="slides/slide21.xml"/><Relationship Id="rId35" Type="http://schemas.openxmlformats.org/officeDocument/2006/relationships/slide" Target="slides/slide25.xml"/><Relationship Id="rId9" Type="http://schemas.openxmlformats.org/officeDocument/2006/relationships/slideMaster" Target="slideMasters/slideMaster2.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8"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CD5039-EAB7-4232-BBA7-3F46FC02446F}"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he-IL"/>
        </a:p>
      </dgm:t>
    </dgm:pt>
    <dgm:pt modelId="{E4F7B8C2-7D95-47F0-A909-B552C0DF7854}">
      <dgm:prSet phldrT="[Text]"/>
      <dgm:spPr/>
      <dgm:t>
        <a:bodyPr/>
        <a:lstStyle/>
        <a:p>
          <a:pPr rtl="1"/>
          <a:r>
            <a:rPr lang="he-IL" b="1" dirty="0" smtClean="0">
              <a:latin typeface="Arial" panose="020B0604020202020204" pitchFamily="34" charset="0"/>
              <a:cs typeface="Arial" panose="020B0604020202020204" pitchFamily="34" charset="0"/>
            </a:rPr>
            <a:t>הוועדה חייבת לתקן את השגיאות בחוות הדעת ולעדכן את המלצותיה בהתאם</a:t>
          </a:r>
          <a:endParaRPr lang="he-IL" dirty="0">
            <a:latin typeface="Arial" panose="020B0604020202020204" pitchFamily="34" charset="0"/>
            <a:cs typeface="Arial" panose="020B0604020202020204" pitchFamily="34" charset="0"/>
          </a:endParaRPr>
        </a:p>
      </dgm:t>
    </dgm:pt>
    <dgm:pt modelId="{9A4D056B-0AE7-4A05-B886-67D657909CD8}" type="parTrans" cxnId="{7AA5A02E-6669-47C3-A171-95EEAD4D3AF1}">
      <dgm:prSet/>
      <dgm:spPr/>
      <dgm:t>
        <a:bodyPr/>
        <a:lstStyle/>
        <a:p>
          <a:pPr rtl="1"/>
          <a:endParaRPr lang="he-IL"/>
        </a:p>
      </dgm:t>
    </dgm:pt>
    <dgm:pt modelId="{36F7361E-7224-43F8-9B1D-91B6C35BE49E}" type="sibTrans" cxnId="{7AA5A02E-6669-47C3-A171-95EEAD4D3AF1}">
      <dgm:prSet/>
      <dgm:spPr/>
      <dgm:t>
        <a:bodyPr/>
        <a:lstStyle/>
        <a:p>
          <a:pPr rtl="1"/>
          <a:endParaRPr lang="he-IL"/>
        </a:p>
      </dgm:t>
    </dgm:pt>
    <dgm:pt modelId="{E7D39C02-C1B6-4845-816C-5F4A542BB7AA}" type="pres">
      <dgm:prSet presAssocID="{9CCD5039-EAB7-4232-BBA7-3F46FC02446F}" presName="diagram" presStyleCnt="0">
        <dgm:presLayoutVars>
          <dgm:dir/>
          <dgm:resizeHandles val="exact"/>
        </dgm:presLayoutVars>
      </dgm:prSet>
      <dgm:spPr/>
      <dgm:t>
        <a:bodyPr/>
        <a:lstStyle/>
        <a:p>
          <a:pPr rtl="1"/>
          <a:endParaRPr lang="he-IL"/>
        </a:p>
      </dgm:t>
    </dgm:pt>
    <dgm:pt modelId="{9E603AC8-13EF-4E61-8E45-655B0859E748}" type="pres">
      <dgm:prSet presAssocID="{E4F7B8C2-7D95-47F0-A909-B552C0DF7854}" presName="node" presStyleLbl="node1" presStyleIdx="0" presStyleCnt="1" custAng="10800000" custFlipVert="1" custScaleY="13445" custLinFactNeighborX="28" custLinFactNeighborY="11538">
        <dgm:presLayoutVars>
          <dgm:bulletEnabled val="1"/>
        </dgm:presLayoutVars>
      </dgm:prSet>
      <dgm:spPr/>
      <dgm:t>
        <a:bodyPr/>
        <a:lstStyle/>
        <a:p>
          <a:pPr rtl="1"/>
          <a:endParaRPr lang="he-IL"/>
        </a:p>
      </dgm:t>
    </dgm:pt>
  </dgm:ptLst>
  <dgm:cxnLst>
    <dgm:cxn modelId="{8CA19644-A951-4FA7-A61E-2BBB3C8C69A4}" type="presOf" srcId="{9CCD5039-EAB7-4232-BBA7-3F46FC02446F}" destId="{E7D39C02-C1B6-4845-816C-5F4A542BB7AA}" srcOrd="0" destOrd="0" presId="urn:microsoft.com/office/officeart/2005/8/layout/default"/>
    <dgm:cxn modelId="{7AA5A02E-6669-47C3-A171-95EEAD4D3AF1}" srcId="{9CCD5039-EAB7-4232-BBA7-3F46FC02446F}" destId="{E4F7B8C2-7D95-47F0-A909-B552C0DF7854}" srcOrd="0" destOrd="0" parTransId="{9A4D056B-0AE7-4A05-B886-67D657909CD8}" sibTransId="{36F7361E-7224-43F8-9B1D-91B6C35BE49E}"/>
    <dgm:cxn modelId="{C2DEA5B9-8D45-40CD-A053-6F9C1F8874F7}" type="presOf" srcId="{E4F7B8C2-7D95-47F0-A909-B552C0DF7854}" destId="{9E603AC8-13EF-4E61-8E45-655B0859E748}" srcOrd="0" destOrd="0" presId="urn:microsoft.com/office/officeart/2005/8/layout/default"/>
    <dgm:cxn modelId="{AFEFBBA8-093B-4E10-8F46-02DBD034947A}" type="presParOf" srcId="{E7D39C02-C1B6-4845-816C-5F4A542BB7AA}" destId="{9E603AC8-13EF-4E61-8E45-655B0859E748}"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CD5039-EAB7-4232-BBA7-3F46FC02446F}"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he-IL"/>
        </a:p>
      </dgm:t>
    </dgm:pt>
    <dgm:pt modelId="{E4F7B8C2-7D95-47F0-A909-B552C0DF7854}">
      <dgm:prSet phldrT="[Text]"/>
      <dgm:spPr/>
      <dgm:t>
        <a:bodyPr/>
        <a:lstStyle/>
        <a:p>
          <a:pPr rtl="1"/>
          <a:r>
            <a:rPr lang="he-IL" b="1" dirty="0" smtClean="0">
              <a:latin typeface="Arial" panose="020B0604020202020204" pitchFamily="34" charset="0"/>
              <a:cs typeface="Arial" panose="020B0604020202020204" pitchFamily="34" charset="0"/>
            </a:rPr>
            <a:t>הוועדה מונעת מכיל תשואה על כמחצית מנכסיה היצרניים</a:t>
          </a:r>
          <a:endParaRPr lang="he-IL" dirty="0">
            <a:latin typeface="Arial" panose="020B0604020202020204" pitchFamily="34" charset="0"/>
            <a:cs typeface="Arial" panose="020B0604020202020204" pitchFamily="34" charset="0"/>
          </a:endParaRPr>
        </a:p>
      </dgm:t>
    </dgm:pt>
    <dgm:pt modelId="{9A4D056B-0AE7-4A05-B886-67D657909CD8}" type="parTrans" cxnId="{7AA5A02E-6669-47C3-A171-95EEAD4D3AF1}">
      <dgm:prSet/>
      <dgm:spPr/>
      <dgm:t>
        <a:bodyPr/>
        <a:lstStyle/>
        <a:p>
          <a:pPr rtl="1"/>
          <a:endParaRPr lang="he-IL"/>
        </a:p>
      </dgm:t>
    </dgm:pt>
    <dgm:pt modelId="{36F7361E-7224-43F8-9B1D-91B6C35BE49E}" type="sibTrans" cxnId="{7AA5A02E-6669-47C3-A171-95EEAD4D3AF1}">
      <dgm:prSet/>
      <dgm:spPr/>
      <dgm:t>
        <a:bodyPr/>
        <a:lstStyle/>
        <a:p>
          <a:pPr rtl="1"/>
          <a:endParaRPr lang="he-IL"/>
        </a:p>
      </dgm:t>
    </dgm:pt>
    <dgm:pt modelId="{E7D39C02-C1B6-4845-816C-5F4A542BB7AA}" type="pres">
      <dgm:prSet presAssocID="{9CCD5039-EAB7-4232-BBA7-3F46FC02446F}" presName="diagram" presStyleCnt="0">
        <dgm:presLayoutVars>
          <dgm:dir/>
          <dgm:resizeHandles val="exact"/>
        </dgm:presLayoutVars>
      </dgm:prSet>
      <dgm:spPr/>
      <dgm:t>
        <a:bodyPr/>
        <a:lstStyle/>
        <a:p>
          <a:pPr rtl="1"/>
          <a:endParaRPr lang="he-IL"/>
        </a:p>
      </dgm:t>
    </dgm:pt>
    <dgm:pt modelId="{9E603AC8-13EF-4E61-8E45-655B0859E748}" type="pres">
      <dgm:prSet presAssocID="{E4F7B8C2-7D95-47F0-A909-B552C0DF7854}" presName="node" presStyleLbl="node1" presStyleIdx="0" presStyleCnt="1" custAng="10800000" custFlipVert="1" custScaleY="13445" custLinFactNeighborY="-1185">
        <dgm:presLayoutVars>
          <dgm:bulletEnabled val="1"/>
        </dgm:presLayoutVars>
      </dgm:prSet>
      <dgm:spPr/>
      <dgm:t>
        <a:bodyPr/>
        <a:lstStyle/>
        <a:p>
          <a:pPr rtl="1"/>
          <a:endParaRPr lang="he-IL"/>
        </a:p>
      </dgm:t>
    </dgm:pt>
  </dgm:ptLst>
  <dgm:cxnLst>
    <dgm:cxn modelId="{3FE4A734-148F-4ADF-9D3C-CF7F39E35DE0}" type="presOf" srcId="{E4F7B8C2-7D95-47F0-A909-B552C0DF7854}" destId="{9E603AC8-13EF-4E61-8E45-655B0859E748}" srcOrd="0" destOrd="0" presId="urn:microsoft.com/office/officeart/2005/8/layout/default"/>
    <dgm:cxn modelId="{948B1A03-7D8F-426D-8628-3CC92CF48382}" type="presOf" srcId="{9CCD5039-EAB7-4232-BBA7-3F46FC02446F}" destId="{E7D39C02-C1B6-4845-816C-5F4A542BB7AA}" srcOrd="0" destOrd="0" presId="urn:microsoft.com/office/officeart/2005/8/layout/default"/>
    <dgm:cxn modelId="{7AA5A02E-6669-47C3-A171-95EEAD4D3AF1}" srcId="{9CCD5039-EAB7-4232-BBA7-3F46FC02446F}" destId="{E4F7B8C2-7D95-47F0-A909-B552C0DF7854}" srcOrd="0" destOrd="0" parTransId="{9A4D056B-0AE7-4A05-B886-67D657909CD8}" sibTransId="{36F7361E-7224-43F8-9B1D-91B6C35BE49E}"/>
    <dgm:cxn modelId="{B870271A-40AC-44FE-8631-A392A2733273}" type="presParOf" srcId="{E7D39C02-C1B6-4845-816C-5F4A542BB7AA}" destId="{9E603AC8-13EF-4E61-8E45-655B0859E748}"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5EC3F0-AA8B-47A7-946B-94E5F816CC05}" type="doc">
      <dgm:prSet loTypeId="urn:microsoft.com/office/officeart/2005/8/layout/hProcess9" loCatId="process" qsTypeId="urn:microsoft.com/office/officeart/2005/8/quickstyle/simple1" qsCatId="simple" csTypeId="urn:microsoft.com/office/officeart/2005/8/colors/accent1_2" csCatId="accent1" phldr="1"/>
      <dgm:spPr/>
    </dgm:pt>
    <dgm:pt modelId="{209A0209-7BAA-403A-97C3-DB0B14739E74}">
      <dgm:prSet phldrT="[Text]"/>
      <dgm:spPr/>
      <dgm:t>
        <a:bodyPr/>
        <a:lstStyle/>
        <a:p>
          <a:pPr rtl="1"/>
          <a:r>
            <a:rPr lang="he-IL" b="1" dirty="0" smtClean="0">
              <a:cs typeface="+mn-cs"/>
            </a:rPr>
            <a:t>אחרי מסקנות הוועדה:</a:t>
          </a:r>
        </a:p>
        <a:p>
          <a:pPr rtl="1"/>
          <a:r>
            <a:rPr lang="he-IL" b="1" dirty="0" smtClean="0">
              <a:cs typeface="+mn-cs"/>
            </a:rPr>
            <a:t>52%  - 62%</a:t>
          </a:r>
          <a:endParaRPr lang="he-IL" b="1" dirty="0">
            <a:cs typeface="+mn-cs"/>
          </a:endParaRPr>
        </a:p>
      </dgm:t>
    </dgm:pt>
    <dgm:pt modelId="{03490B59-1E0D-48DD-8663-52690E2AA436}" type="parTrans" cxnId="{C13EC28B-22F2-4B54-81C7-810583565285}">
      <dgm:prSet/>
      <dgm:spPr/>
      <dgm:t>
        <a:bodyPr/>
        <a:lstStyle/>
        <a:p>
          <a:pPr rtl="1"/>
          <a:endParaRPr lang="he-IL">
            <a:cs typeface="+mn-cs"/>
          </a:endParaRPr>
        </a:p>
      </dgm:t>
    </dgm:pt>
    <dgm:pt modelId="{863196DE-E439-4057-9E4A-1542B2774B2B}" type="sibTrans" cxnId="{C13EC28B-22F2-4B54-81C7-810583565285}">
      <dgm:prSet/>
      <dgm:spPr/>
      <dgm:t>
        <a:bodyPr/>
        <a:lstStyle/>
        <a:p>
          <a:pPr rtl="1"/>
          <a:endParaRPr lang="he-IL">
            <a:cs typeface="+mn-cs"/>
          </a:endParaRPr>
        </a:p>
      </dgm:t>
    </dgm:pt>
    <dgm:pt modelId="{A0ED4E5E-0460-4BAD-B908-1B82F7E14F36}">
      <dgm:prSet phldrT="[Text]"/>
      <dgm:spPr/>
      <dgm:t>
        <a:bodyPr/>
        <a:lstStyle/>
        <a:p>
          <a:pPr rtl="1"/>
          <a:r>
            <a:rPr lang="he-IL" b="1" dirty="0" smtClean="0">
              <a:cs typeface="+mn-cs"/>
            </a:rPr>
            <a:t>השיעור המקובל בעולם:</a:t>
          </a:r>
        </a:p>
        <a:p>
          <a:pPr rtl="1"/>
          <a:r>
            <a:rPr lang="he-IL" b="1" dirty="0" smtClean="0">
              <a:cs typeface="+mn-cs"/>
            </a:rPr>
            <a:t>67%  - 72%</a:t>
          </a:r>
          <a:endParaRPr lang="he-IL" b="1" dirty="0">
            <a:cs typeface="+mn-cs"/>
          </a:endParaRPr>
        </a:p>
      </dgm:t>
    </dgm:pt>
    <dgm:pt modelId="{5FF4CA30-E229-4122-A76A-6B995E48C3C3}" type="parTrans" cxnId="{0A8E547D-2021-4D83-8486-3B334D52F8B3}">
      <dgm:prSet/>
      <dgm:spPr/>
      <dgm:t>
        <a:bodyPr/>
        <a:lstStyle/>
        <a:p>
          <a:pPr rtl="1"/>
          <a:endParaRPr lang="he-IL">
            <a:cs typeface="+mn-cs"/>
          </a:endParaRPr>
        </a:p>
      </dgm:t>
    </dgm:pt>
    <dgm:pt modelId="{B78FF5EF-1848-4D0D-90BB-DE2208A58A71}" type="sibTrans" cxnId="{0A8E547D-2021-4D83-8486-3B334D52F8B3}">
      <dgm:prSet/>
      <dgm:spPr/>
      <dgm:t>
        <a:bodyPr/>
        <a:lstStyle/>
        <a:p>
          <a:pPr rtl="1"/>
          <a:endParaRPr lang="he-IL">
            <a:cs typeface="+mn-cs"/>
          </a:endParaRPr>
        </a:p>
      </dgm:t>
    </dgm:pt>
    <dgm:pt modelId="{BAA4C78C-D9DB-4379-8BE5-91DCD4BAE561}">
      <dgm:prSet phldrT="[Text]"/>
      <dgm:spPr/>
      <dgm:t>
        <a:bodyPr/>
        <a:lstStyle/>
        <a:p>
          <a:pPr rtl="1"/>
          <a:r>
            <a:rPr lang="he-IL" b="1" dirty="0" smtClean="0">
              <a:cs typeface="+mn-cs"/>
            </a:rPr>
            <a:t>אלמלא הוועדה:</a:t>
          </a:r>
        </a:p>
        <a:p>
          <a:pPr rtl="1"/>
          <a:r>
            <a:rPr lang="he-IL" b="1" dirty="0" smtClean="0">
              <a:cs typeface="+mn-cs"/>
            </a:rPr>
            <a:t>24%  - 31%  </a:t>
          </a:r>
          <a:endParaRPr lang="he-IL" b="1" dirty="0">
            <a:cs typeface="+mn-cs"/>
          </a:endParaRPr>
        </a:p>
      </dgm:t>
    </dgm:pt>
    <dgm:pt modelId="{90947E0D-99E1-428C-BF98-F462DA61FD44}" type="parTrans" cxnId="{31EE916D-F07F-44F8-A35D-BD50845E3F88}">
      <dgm:prSet/>
      <dgm:spPr/>
      <dgm:t>
        <a:bodyPr/>
        <a:lstStyle/>
        <a:p>
          <a:pPr rtl="1"/>
          <a:endParaRPr lang="he-IL">
            <a:cs typeface="+mn-cs"/>
          </a:endParaRPr>
        </a:p>
      </dgm:t>
    </dgm:pt>
    <dgm:pt modelId="{8B5964A2-765D-4796-AA79-54C861B0F1AC}" type="sibTrans" cxnId="{31EE916D-F07F-44F8-A35D-BD50845E3F88}">
      <dgm:prSet/>
      <dgm:spPr/>
      <dgm:t>
        <a:bodyPr/>
        <a:lstStyle/>
        <a:p>
          <a:pPr rtl="1"/>
          <a:endParaRPr lang="he-IL">
            <a:cs typeface="+mn-cs"/>
          </a:endParaRPr>
        </a:p>
      </dgm:t>
    </dgm:pt>
    <dgm:pt modelId="{3BA323AF-2300-414E-A25B-7ACDC0F783A9}" type="pres">
      <dgm:prSet presAssocID="{CF5EC3F0-AA8B-47A7-946B-94E5F816CC05}" presName="CompostProcess" presStyleCnt="0">
        <dgm:presLayoutVars>
          <dgm:dir/>
          <dgm:resizeHandles val="exact"/>
        </dgm:presLayoutVars>
      </dgm:prSet>
      <dgm:spPr/>
    </dgm:pt>
    <dgm:pt modelId="{A2AF9229-603A-474E-AD19-B7C92D7AF7D1}" type="pres">
      <dgm:prSet presAssocID="{CF5EC3F0-AA8B-47A7-946B-94E5F816CC05}" presName="arrow" presStyleLbl="bgShp" presStyleIdx="0" presStyleCnt="1" custAng="10800000" custLinFactNeighborY="-4000"/>
      <dgm:spPr/>
      <dgm:t>
        <a:bodyPr/>
        <a:lstStyle/>
        <a:p>
          <a:pPr rtl="1"/>
          <a:endParaRPr lang="he-IL"/>
        </a:p>
      </dgm:t>
    </dgm:pt>
    <dgm:pt modelId="{DEEA762F-645D-4C12-9F1A-BA72E71E68CB}" type="pres">
      <dgm:prSet presAssocID="{CF5EC3F0-AA8B-47A7-946B-94E5F816CC05}" presName="linearProcess" presStyleCnt="0"/>
      <dgm:spPr/>
    </dgm:pt>
    <dgm:pt modelId="{942FC66E-2A29-41DC-98A6-7E28FFC7C125}" type="pres">
      <dgm:prSet presAssocID="{209A0209-7BAA-403A-97C3-DB0B14739E74}" presName="textNode" presStyleLbl="node1" presStyleIdx="0" presStyleCnt="3">
        <dgm:presLayoutVars>
          <dgm:bulletEnabled val="1"/>
        </dgm:presLayoutVars>
      </dgm:prSet>
      <dgm:spPr/>
      <dgm:t>
        <a:bodyPr/>
        <a:lstStyle/>
        <a:p>
          <a:pPr rtl="1"/>
          <a:endParaRPr lang="he-IL"/>
        </a:p>
      </dgm:t>
    </dgm:pt>
    <dgm:pt modelId="{0AB82E4A-9FB0-4C6D-A246-3D0A19130822}" type="pres">
      <dgm:prSet presAssocID="{863196DE-E439-4057-9E4A-1542B2774B2B}" presName="sibTrans" presStyleCnt="0"/>
      <dgm:spPr/>
    </dgm:pt>
    <dgm:pt modelId="{D0D30BDC-00C7-45C1-9A68-AF4D9407243C}" type="pres">
      <dgm:prSet presAssocID="{BAA4C78C-D9DB-4379-8BE5-91DCD4BAE561}" presName="textNode" presStyleLbl="node1" presStyleIdx="1" presStyleCnt="3" custLinFactNeighborX="-23257">
        <dgm:presLayoutVars>
          <dgm:bulletEnabled val="1"/>
        </dgm:presLayoutVars>
      </dgm:prSet>
      <dgm:spPr/>
      <dgm:t>
        <a:bodyPr/>
        <a:lstStyle/>
        <a:p>
          <a:pPr rtl="1"/>
          <a:endParaRPr lang="he-IL"/>
        </a:p>
      </dgm:t>
    </dgm:pt>
    <dgm:pt modelId="{6E692B9C-B170-4959-8BDC-70A12BDA1014}" type="pres">
      <dgm:prSet presAssocID="{8B5964A2-765D-4796-AA79-54C861B0F1AC}" presName="sibTrans" presStyleCnt="0"/>
      <dgm:spPr/>
    </dgm:pt>
    <dgm:pt modelId="{12AD8034-18E4-4010-A1EB-919478184CF4}" type="pres">
      <dgm:prSet presAssocID="{A0ED4E5E-0460-4BAD-B908-1B82F7E14F36}" presName="textNode" presStyleLbl="node1" presStyleIdx="2" presStyleCnt="3">
        <dgm:presLayoutVars>
          <dgm:bulletEnabled val="1"/>
        </dgm:presLayoutVars>
      </dgm:prSet>
      <dgm:spPr/>
      <dgm:t>
        <a:bodyPr/>
        <a:lstStyle/>
        <a:p>
          <a:pPr rtl="1"/>
          <a:endParaRPr lang="he-IL"/>
        </a:p>
      </dgm:t>
    </dgm:pt>
  </dgm:ptLst>
  <dgm:cxnLst>
    <dgm:cxn modelId="{0A8E547D-2021-4D83-8486-3B334D52F8B3}" srcId="{CF5EC3F0-AA8B-47A7-946B-94E5F816CC05}" destId="{A0ED4E5E-0460-4BAD-B908-1B82F7E14F36}" srcOrd="2" destOrd="0" parTransId="{5FF4CA30-E229-4122-A76A-6B995E48C3C3}" sibTransId="{B78FF5EF-1848-4D0D-90BB-DE2208A58A71}"/>
    <dgm:cxn modelId="{CB1E97F5-3BCD-47C7-A789-2722653F2180}" type="presOf" srcId="{A0ED4E5E-0460-4BAD-B908-1B82F7E14F36}" destId="{12AD8034-18E4-4010-A1EB-919478184CF4}" srcOrd="0" destOrd="0" presId="urn:microsoft.com/office/officeart/2005/8/layout/hProcess9"/>
    <dgm:cxn modelId="{2755AC74-BA94-441B-9A2E-638E61F26965}" type="presOf" srcId="{BAA4C78C-D9DB-4379-8BE5-91DCD4BAE561}" destId="{D0D30BDC-00C7-45C1-9A68-AF4D9407243C}" srcOrd="0" destOrd="0" presId="urn:microsoft.com/office/officeart/2005/8/layout/hProcess9"/>
    <dgm:cxn modelId="{31EE916D-F07F-44F8-A35D-BD50845E3F88}" srcId="{CF5EC3F0-AA8B-47A7-946B-94E5F816CC05}" destId="{BAA4C78C-D9DB-4379-8BE5-91DCD4BAE561}" srcOrd="1" destOrd="0" parTransId="{90947E0D-99E1-428C-BF98-F462DA61FD44}" sibTransId="{8B5964A2-765D-4796-AA79-54C861B0F1AC}"/>
    <dgm:cxn modelId="{C13EC28B-22F2-4B54-81C7-810583565285}" srcId="{CF5EC3F0-AA8B-47A7-946B-94E5F816CC05}" destId="{209A0209-7BAA-403A-97C3-DB0B14739E74}" srcOrd="0" destOrd="0" parTransId="{03490B59-1E0D-48DD-8663-52690E2AA436}" sibTransId="{863196DE-E439-4057-9E4A-1542B2774B2B}"/>
    <dgm:cxn modelId="{EC0D1D73-327A-43B1-AC91-9D1B44FB9D3B}" type="presOf" srcId="{209A0209-7BAA-403A-97C3-DB0B14739E74}" destId="{942FC66E-2A29-41DC-98A6-7E28FFC7C125}" srcOrd="0" destOrd="0" presId="urn:microsoft.com/office/officeart/2005/8/layout/hProcess9"/>
    <dgm:cxn modelId="{CDE360BB-A6D7-4066-94DC-C12268144935}" type="presOf" srcId="{CF5EC3F0-AA8B-47A7-946B-94E5F816CC05}" destId="{3BA323AF-2300-414E-A25B-7ACDC0F783A9}" srcOrd="0" destOrd="0" presId="urn:microsoft.com/office/officeart/2005/8/layout/hProcess9"/>
    <dgm:cxn modelId="{E56A659F-E2D8-4478-9434-5E3964613C43}" type="presParOf" srcId="{3BA323AF-2300-414E-A25B-7ACDC0F783A9}" destId="{A2AF9229-603A-474E-AD19-B7C92D7AF7D1}" srcOrd="0" destOrd="0" presId="urn:microsoft.com/office/officeart/2005/8/layout/hProcess9"/>
    <dgm:cxn modelId="{D2E06CA8-B71C-4997-B935-74E4547F37E1}" type="presParOf" srcId="{3BA323AF-2300-414E-A25B-7ACDC0F783A9}" destId="{DEEA762F-645D-4C12-9F1A-BA72E71E68CB}" srcOrd="1" destOrd="0" presId="urn:microsoft.com/office/officeart/2005/8/layout/hProcess9"/>
    <dgm:cxn modelId="{11333C8E-321A-4AA6-AD9B-502136429EF4}" type="presParOf" srcId="{DEEA762F-645D-4C12-9F1A-BA72E71E68CB}" destId="{942FC66E-2A29-41DC-98A6-7E28FFC7C125}" srcOrd="0" destOrd="0" presId="urn:microsoft.com/office/officeart/2005/8/layout/hProcess9"/>
    <dgm:cxn modelId="{CEEBE49F-DA24-404D-BC63-27B2FC0B58AE}" type="presParOf" srcId="{DEEA762F-645D-4C12-9F1A-BA72E71E68CB}" destId="{0AB82E4A-9FB0-4C6D-A246-3D0A19130822}" srcOrd="1" destOrd="0" presId="urn:microsoft.com/office/officeart/2005/8/layout/hProcess9"/>
    <dgm:cxn modelId="{1ECF2533-A2D2-4E3A-9C5B-27960C52E5AF}" type="presParOf" srcId="{DEEA762F-645D-4C12-9F1A-BA72E71E68CB}" destId="{D0D30BDC-00C7-45C1-9A68-AF4D9407243C}" srcOrd="2" destOrd="0" presId="urn:microsoft.com/office/officeart/2005/8/layout/hProcess9"/>
    <dgm:cxn modelId="{3262C3EB-9259-453A-AFEF-8022317C054A}" type="presParOf" srcId="{DEEA762F-645D-4C12-9F1A-BA72E71E68CB}" destId="{6E692B9C-B170-4959-8BDC-70A12BDA1014}" srcOrd="3" destOrd="0" presId="urn:microsoft.com/office/officeart/2005/8/layout/hProcess9"/>
    <dgm:cxn modelId="{35183C4C-3899-4732-988F-433FB3BF618A}" type="presParOf" srcId="{DEEA762F-645D-4C12-9F1A-BA72E71E68CB}" destId="{12AD8034-18E4-4010-A1EB-919478184CF4}"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F5EC3F0-AA8B-47A7-946B-94E5F816CC05}" type="doc">
      <dgm:prSet loTypeId="urn:microsoft.com/office/officeart/2005/8/layout/hProcess9" loCatId="process" qsTypeId="urn:microsoft.com/office/officeart/2005/8/quickstyle/simple1" qsCatId="simple" csTypeId="urn:microsoft.com/office/officeart/2005/8/colors/accent1_2" csCatId="accent1" phldr="1"/>
      <dgm:spPr/>
    </dgm:pt>
    <dgm:pt modelId="{209A0209-7BAA-403A-97C3-DB0B14739E74}">
      <dgm:prSet phldrT="[Text]"/>
      <dgm:spPr/>
      <dgm:t>
        <a:bodyPr/>
        <a:lstStyle/>
        <a:p>
          <a:pPr rtl="1"/>
          <a:r>
            <a:rPr lang="he-IL" b="1" dirty="0" smtClean="0">
              <a:cs typeface="+mn-cs"/>
            </a:rPr>
            <a:t>אחרי מסקנות הוועדה:</a:t>
          </a:r>
        </a:p>
        <a:p>
          <a:pPr rtl="1"/>
          <a:r>
            <a:rPr lang="he-IL" b="1" dirty="0" smtClean="0">
              <a:cs typeface="+mn-cs"/>
            </a:rPr>
            <a:t>46%  - 57%</a:t>
          </a:r>
          <a:endParaRPr lang="he-IL" b="1" dirty="0">
            <a:cs typeface="+mn-cs"/>
          </a:endParaRPr>
        </a:p>
      </dgm:t>
    </dgm:pt>
    <dgm:pt modelId="{03490B59-1E0D-48DD-8663-52690E2AA436}" type="parTrans" cxnId="{C13EC28B-22F2-4B54-81C7-810583565285}">
      <dgm:prSet/>
      <dgm:spPr/>
      <dgm:t>
        <a:bodyPr/>
        <a:lstStyle/>
        <a:p>
          <a:pPr rtl="1"/>
          <a:endParaRPr lang="he-IL">
            <a:cs typeface="+mn-cs"/>
          </a:endParaRPr>
        </a:p>
      </dgm:t>
    </dgm:pt>
    <dgm:pt modelId="{863196DE-E439-4057-9E4A-1542B2774B2B}" type="sibTrans" cxnId="{C13EC28B-22F2-4B54-81C7-810583565285}">
      <dgm:prSet/>
      <dgm:spPr/>
      <dgm:t>
        <a:bodyPr/>
        <a:lstStyle/>
        <a:p>
          <a:pPr rtl="1"/>
          <a:endParaRPr lang="he-IL">
            <a:cs typeface="+mn-cs"/>
          </a:endParaRPr>
        </a:p>
      </dgm:t>
    </dgm:pt>
    <dgm:pt modelId="{A0ED4E5E-0460-4BAD-B908-1B82F7E14F36}">
      <dgm:prSet phldrT="[Text]"/>
      <dgm:spPr/>
      <dgm:t>
        <a:bodyPr/>
        <a:lstStyle/>
        <a:p>
          <a:pPr rtl="1"/>
          <a:r>
            <a:rPr lang="he-IL" b="1" dirty="0" smtClean="0">
              <a:cs typeface="+mn-cs"/>
            </a:rPr>
            <a:t>השיעור המקובל בעולם:</a:t>
          </a:r>
        </a:p>
        <a:p>
          <a:pPr rtl="1"/>
          <a:r>
            <a:rPr lang="he-IL" b="1" dirty="0" smtClean="0">
              <a:cs typeface="+mn-cs"/>
            </a:rPr>
            <a:t>25%  - 47%</a:t>
          </a:r>
          <a:endParaRPr lang="he-IL" b="1" dirty="0">
            <a:cs typeface="+mn-cs"/>
          </a:endParaRPr>
        </a:p>
      </dgm:t>
    </dgm:pt>
    <dgm:pt modelId="{5FF4CA30-E229-4122-A76A-6B995E48C3C3}" type="parTrans" cxnId="{0A8E547D-2021-4D83-8486-3B334D52F8B3}">
      <dgm:prSet/>
      <dgm:spPr/>
      <dgm:t>
        <a:bodyPr/>
        <a:lstStyle/>
        <a:p>
          <a:pPr rtl="1"/>
          <a:endParaRPr lang="he-IL">
            <a:cs typeface="+mn-cs"/>
          </a:endParaRPr>
        </a:p>
      </dgm:t>
    </dgm:pt>
    <dgm:pt modelId="{B78FF5EF-1848-4D0D-90BB-DE2208A58A71}" type="sibTrans" cxnId="{0A8E547D-2021-4D83-8486-3B334D52F8B3}">
      <dgm:prSet/>
      <dgm:spPr/>
      <dgm:t>
        <a:bodyPr/>
        <a:lstStyle/>
        <a:p>
          <a:pPr rtl="1"/>
          <a:endParaRPr lang="he-IL">
            <a:cs typeface="+mn-cs"/>
          </a:endParaRPr>
        </a:p>
      </dgm:t>
    </dgm:pt>
    <dgm:pt modelId="{BAA4C78C-D9DB-4379-8BE5-91DCD4BAE561}">
      <dgm:prSet phldrT="[Text]"/>
      <dgm:spPr/>
      <dgm:t>
        <a:bodyPr/>
        <a:lstStyle/>
        <a:p>
          <a:pPr rtl="1"/>
          <a:r>
            <a:rPr lang="he-IL" b="1" dirty="0" smtClean="0">
              <a:cs typeface="+mn-cs"/>
            </a:rPr>
            <a:t>אלמלא הוועדה:</a:t>
          </a:r>
        </a:p>
        <a:p>
          <a:pPr rtl="1"/>
          <a:r>
            <a:rPr lang="he-IL" b="1" dirty="0" smtClean="0">
              <a:cs typeface="+mn-cs"/>
            </a:rPr>
            <a:t>30% - 40%</a:t>
          </a:r>
          <a:endParaRPr lang="he-IL" b="1" dirty="0">
            <a:cs typeface="+mn-cs"/>
          </a:endParaRPr>
        </a:p>
      </dgm:t>
    </dgm:pt>
    <dgm:pt modelId="{90947E0D-99E1-428C-BF98-F462DA61FD44}" type="parTrans" cxnId="{31EE916D-F07F-44F8-A35D-BD50845E3F88}">
      <dgm:prSet/>
      <dgm:spPr/>
      <dgm:t>
        <a:bodyPr/>
        <a:lstStyle/>
        <a:p>
          <a:pPr rtl="1"/>
          <a:endParaRPr lang="he-IL">
            <a:cs typeface="+mn-cs"/>
          </a:endParaRPr>
        </a:p>
      </dgm:t>
    </dgm:pt>
    <dgm:pt modelId="{8B5964A2-765D-4796-AA79-54C861B0F1AC}" type="sibTrans" cxnId="{31EE916D-F07F-44F8-A35D-BD50845E3F88}">
      <dgm:prSet/>
      <dgm:spPr/>
      <dgm:t>
        <a:bodyPr/>
        <a:lstStyle/>
        <a:p>
          <a:pPr rtl="1"/>
          <a:endParaRPr lang="he-IL">
            <a:cs typeface="+mn-cs"/>
          </a:endParaRPr>
        </a:p>
      </dgm:t>
    </dgm:pt>
    <dgm:pt modelId="{3BA323AF-2300-414E-A25B-7ACDC0F783A9}" type="pres">
      <dgm:prSet presAssocID="{CF5EC3F0-AA8B-47A7-946B-94E5F816CC05}" presName="CompostProcess" presStyleCnt="0">
        <dgm:presLayoutVars>
          <dgm:dir/>
          <dgm:resizeHandles val="exact"/>
        </dgm:presLayoutVars>
      </dgm:prSet>
      <dgm:spPr/>
    </dgm:pt>
    <dgm:pt modelId="{A2AF9229-603A-474E-AD19-B7C92D7AF7D1}" type="pres">
      <dgm:prSet presAssocID="{CF5EC3F0-AA8B-47A7-946B-94E5F816CC05}" presName="arrow" presStyleLbl="bgShp" presStyleIdx="0" presStyleCnt="1" custAng="10800000" custLinFactNeighborY="-4000"/>
      <dgm:spPr/>
    </dgm:pt>
    <dgm:pt modelId="{DEEA762F-645D-4C12-9F1A-BA72E71E68CB}" type="pres">
      <dgm:prSet presAssocID="{CF5EC3F0-AA8B-47A7-946B-94E5F816CC05}" presName="linearProcess" presStyleCnt="0"/>
      <dgm:spPr/>
    </dgm:pt>
    <dgm:pt modelId="{942FC66E-2A29-41DC-98A6-7E28FFC7C125}" type="pres">
      <dgm:prSet presAssocID="{209A0209-7BAA-403A-97C3-DB0B14739E74}" presName="textNode" presStyleLbl="node1" presStyleIdx="0" presStyleCnt="3">
        <dgm:presLayoutVars>
          <dgm:bulletEnabled val="1"/>
        </dgm:presLayoutVars>
      </dgm:prSet>
      <dgm:spPr/>
      <dgm:t>
        <a:bodyPr/>
        <a:lstStyle/>
        <a:p>
          <a:pPr rtl="1"/>
          <a:endParaRPr lang="he-IL"/>
        </a:p>
      </dgm:t>
    </dgm:pt>
    <dgm:pt modelId="{0AB82E4A-9FB0-4C6D-A246-3D0A19130822}" type="pres">
      <dgm:prSet presAssocID="{863196DE-E439-4057-9E4A-1542B2774B2B}" presName="sibTrans" presStyleCnt="0"/>
      <dgm:spPr/>
    </dgm:pt>
    <dgm:pt modelId="{D0D30BDC-00C7-45C1-9A68-AF4D9407243C}" type="pres">
      <dgm:prSet presAssocID="{BAA4C78C-D9DB-4379-8BE5-91DCD4BAE561}" presName="textNode" presStyleLbl="node1" presStyleIdx="1" presStyleCnt="3" custLinFactNeighborX="-23257">
        <dgm:presLayoutVars>
          <dgm:bulletEnabled val="1"/>
        </dgm:presLayoutVars>
      </dgm:prSet>
      <dgm:spPr/>
      <dgm:t>
        <a:bodyPr/>
        <a:lstStyle/>
        <a:p>
          <a:pPr rtl="1"/>
          <a:endParaRPr lang="he-IL"/>
        </a:p>
      </dgm:t>
    </dgm:pt>
    <dgm:pt modelId="{6E692B9C-B170-4959-8BDC-70A12BDA1014}" type="pres">
      <dgm:prSet presAssocID="{8B5964A2-765D-4796-AA79-54C861B0F1AC}" presName="sibTrans" presStyleCnt="0"/>
      <dgm:spPr/>
    </dgm:pt>
    <dgm:pt modelId="{12AD8034-18E4-4010-A1EB-919478184CF4}" type="pres">
      <dgm:prSet presAssocID="{A0ED4E5E-0460-4BAD-B908-1B82F7E14F36}" presName="textNode" presStyleLbl="node1" presStyleIdx="2" presStyleCnt="3">
        <dgm:presLayoutVars>
          <dgm:bulletEnabled val="1"/>
        </dgm:presLayoutVars>
      </dgm:prSet>
      <dgm:spPr/>
      <dgm:t>
        <a:bodyPr/>
        <a:lstStyle/>
        <a:p>
          <a:pPr rtl="1"/>
          <a:endParaRPr lang="he-IL"/>
        </a:p>
      </dgm:t>
    </dgm:pt>
  </dgm:ptLst>
  <dgm:cxnLst>
    <dgm:cxn modelId="{0A8E547D-2021-4D83-8486-3B334D52F8B3}" srcId="{CF5EC3F0-AA8B-47A7-946B-94E5F816CC05}" destId="{A0ED4E5E-0460-4BAD-B908-1B82F7E14F36}" srcOrd="2" destOrd="0" parTransId="{5FF4CA30-E229-4122-A76A-6B995E48C3C3}" sibTransId="{B78FF5EF-1848-4D0D-90BB-DE2208A58A71}"/>
    <dgm:cxn modelId="{C7EECE9B-D40D-4226-AEC8-D478FF267DA7}" type="presOf" srcId="{209A0209-7BAA-403A-97C3-DB0B14739E74}" destId="{942FC66E-2A29-41DC-98A6-7E28FFC7C125}" srcOrd="0" destOrd="0" presId="urn:microsoft.com/office/officeart/2005/8/layout/hProcess9"/>
    <dgm:cxn modelId="{9BB91F80-D355-4D7C-AD8A-755081E545BF}" type="presOf" srcId="{CF5EC3F0-AA8B-47A7-946B-94E5F816CC05}" destId="{3BA323AF-2300-414E-A25B-7ACDC0F783A9}" srcOrd="0" destOrd="0" presId="urn:microsoft.com/office/officeart/2005/8/layout/hProcess9"/>
    <dgm:cxn modelId="{31EE916D-F07F-44F8-A35D-BD50845E3F88}" srcId="{CF5EC3F0-AA8B-47A7-946B-94E5F816CC05}" destId="{BAA4C78C-D9DB-4379-8BE5-91DCD4BAE561}" srcOrd="1" destOrd="0" parTransId="{90947E0D-99E1-428C-BF98-F462DA61FD44}" sibTransId="{8B5964A2-765D-4796-AA79-54C861B0F1AC}"/>
    <dgm:cxn modelId="{5A7E9E5F-381B-4578-8E9A-168A2A88B122}" type="presOf" srcId="{BAA4C78C-D9DB-4379-8BE5-91DCD4BAE561}" destId="{D0D30BDC-00C7-45C1-9A68-AF4D9407243C}" srcOrd="0" destOrd="0" presId="urn:microsoft.com/office/officeart/2005/8/layout/hProcess9"/>
    <dgm:cxn modelId="{D82D221A-F7B4-4F4B-94D1-72E091DE66C2}" type="presOf" srcId="{A0ED4E5E-0460-4BAD-B908-1B82F7E14F36}" destId="{12AD8034-18E4-4010-A1EB-919478184CF4}" srcOrd="0" destOrd="0" presId="urn:microsoft.com/office/officeart/2005/8/layout/hProcess9"/>
    <dgm:cxn modelId="{C13EC28B-22F2-4B54-81C7-810583565285}" srcId="{CF5EC3F0-AA8B-47A7-946B-94E5F816CC05}" destId="{209A0209-7BAA-403A-97C3-DB0B14739E74}" srcOrd="0" destOrd="0" parTransId="{03490B59-1E0D-48DD-8663-52690E2AA436}" sibTransId="{863196DE-E439-4057-9E4A-1542B2774B2B}"/>
    <dgm:cxn modelId="{CEB96DBE-14B5-4287-AD6A-D34D490AC274}" type="presParOf" srcId="{3BA323AF-2300-414E-A25B-7ACDC0F783A9}" destId="{A2AF9229-603A-474E-AD19-B7C92D7AF7D1}" srcOrd="0" destOrd="0" presId="urn:microsoft.com/office/officeart/2005/8/layout/hProcess9"/>
    <dgm:cxn modelId="{9C02B3F3-0249-4ED5-A166-82035D2A02F5}" type="presParOf" srcId="{3BA323AF-2300-414E-A25B-7ACDC0F783A9}" destId="{DEEA762F-645D-4C12-9F1A-BA72E71E68CB}" srcOrd="1" destOrd="0" presId="urn:microsoft.com/office/officeart/2005/8/layout/hProcess9"/>
    <dgm:cxn modelId="{DF223C90-73C1-48A4-9872-DA2E67123262}" type="presParOf" srcId="{DEEA762F-645D-4C12-9F1A-BA72E71E68CB}" destId="{942FC66E-2A29-41DC-98A6-7E28FFC7C125}" srcOrd="0" destOrd="0" presId="urn:microsoft.com/office/officeart/2005/8/layout/hProcess9"/>
    <dgm:cxn modelId="{3C8AF5A5-ABAA-4A34-B9F7-5A98FDCB45AC}" type="presParOf" srcId="{DEEA762F-645D-4C12-9F1A-BA72E71E68CB}" destId="{0AB82E4A-9FB0-4C6D-A246-3D0A19130822}" srcOrd="1" destOrd="0" presId="urn:microsoft.com/office/officeart/2005/8/layout/hProcess9"/>
    <dgm:cxn modelId="{D8BC5091-DA9F-4FD6-815A-9A549960F478}" type="presParOf" srcId="{DEEA762F-645D-4C12-9F1A-BA72E71E68CB}" destId="{D0D30BDC-00C7-45C1-9A68-AF4D9407243C}" srcOrd="2" destOrd="0" presId="urn:microsoft.com/office/officeart/2005/8/layout/hProcess9"/>
    <dgm:cxn modelId="{F2A7DC06-1E81-431D-B7D1-8B9DE77E55A5}" type="presParOf" srcId="{DEEA762F-645D-4C12-9F1A-BA72E71E68CB}" destId="{6E692B9C-B170-4959-8BDC-70A12BDA1014}" srcOrd="3" destOrd="0" presId="urn:microsoft.com/office/officeart/2005/8/layout/hProcess9"/>
    <dgm:cxn modelId="{9A8B30E8-7967-4FD0-ACCD-560C9672D2B1}" type="presParOf" srcId="{DEEA762F-645D-4C12-9F1A-BA72E71E68CB}" destId="{12AD8034-18E4-4010-A1EB-919478184CF4}" srcOrd="4"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ED65F47-7DCD-400F-BF1C-D2DF480FF2A4}"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he-IL"/>
        </a:p>
      </dgm:t>
    </dgm:pt>
    <dgm:pt modelId="{7060957C-8520-4D11-920C-A5DE5DC22D44}">
      <dgm:prSet phldrT="[Text]"/>
      <dgm:spPr/>
      <dgm:t>
        <a:bodyPr/>
        <a:lstStyle/>
        <a:p>
          <a:pPr rtl="1"/>
          <a:r>
            <a:rPr lang="he-IL" b="1" dirty="0" smtClean="0">
              <a:latin typeface="Arial" panose="020B0604020202020204" pitchFamily="34" charset="0"/>
              <a:cs typeface="Arial" panose="020B0604020202020204" pitchFamily="34" charset="0"/>
            </a:rPr>
            <a:t>המס מחושב רק לפי כיל – אשלג</a:t>
          </a:r>
          <a:endParaRPr lang="he-IL" dirty="0">
            <a:latin typeface="Arial" panose="020B0604020202020204" pitchFamily="34" charset="0"/>
            <a:cs typeface="Arial" panose="020B0604020202020204" pitchFamily="34" charset="0"/>
          </a:endParaRPr>
        </a:p>
      </dgm:t>
    </dgm:pt>
    <dgm:pt modelId="{3CB2144D-8246-4B62-A6A6-75DA0366F5F4}" type="parTrans" cxnId="{5FB6429F-D7D8-49F0-BE04-E623F62D27D9}">
      <dgm:prSet/>
      <dgm:spPr/>
      <dgm:t>
        <a:bodyPr/>
        <a:lstStyle/>
        <a:p>
          <a:pPr rtl="1"/>
          <a:endParaRPr lang="he-IL">
            <a:latin typeface="Arial" panose="020B0604020202020204" pitchFamily="34" charset="0"/>
            <a:cs typeface="Arial" panose="020B0604020202020204" pitchFamily="34" charset="0"/>
          </a:endParaRPr>
        </a:p>
      </dgm:t>
    </dgm:pt>
    <dgm:pt modelId="{98AD2BD6-A3FB-4F9A-A43E-1C601C534B00}" type="sibTrans" cxnId="{5FB6429F-D7D8-49F0-BE04-E623F62D27D9}">
      <dgm:prSet/>
      <dgm:spPr/>
      <dgm:t>
        <a:bodyPr/>
        <a:lstStyle/>
        <a:p>
          <a:pPr rtl="1"/>
          <a:endParaRPr lang="he-IL">
            <a:latin typeface="Arial" panose="020B0604020202020204" pitchFamily="34" charset="0"/>
            <a:cs typeface="Arial" panose="020B0604020202020204" pitchFamily="34" charset="0"/>
          </a:endParaRPr>
        </a:p>
      </dgm:t>
    </dgm:pt>
    <dgm:pt modelId="{190715D3-390C-4A5D-9996-9BC055700B12}">
      <dgm:prSet phldrT="[Text]"/>
      <dgm:spPr/>
      <dgm:t>
        <a:bodyPr/>
        <a:lstStyle/>
        <a:p>
          <a:pPr rtl="1"/>
          <a:r>
            <a:rPr lang="he-IL" b="1" dirty="0" smtClean="0">
              <a:latin typeface="Arial" panose="020B0604020202020204" pitchFamily="34" charset="0"/>
              <a:cs typeface="Arial" panose="020B0604020202020204" pitchFamily="34" charset="0"/>
            </a:rPr>
            <a:t>המס כוון מלכתחילה </a:t>
          </a:r>
          <a:r>
            <a:rPr lang="he-IL" b="1" dirty="0" err="1" smtClean="0">
              <a:latin typeface="Arial" panose="020B0604020202020204" pitchFamily="34" charset="0"/>
              <a:cs typeface="Arial" panose="020B0604020202020204" pitchFamily="34" charset="0"/>
            </a:rPr>
            <a:t>לכיל</a:t>
          </a:r>
          <a:endParaRPr lang="he-IL" dirty="0">
            <a:latin typeface="Arial" panose="020B0604020202020204" pitchFamily="34" charset="0"/>
            <a:cs typeface="Arial" panose="020B0604020202020204" pitchFamily="34" charset="0"/>
          </a:endParaRPr>
        </a:p>
      </dgm:t>
    </dgm:pt>
    <dgm:pt modelId="{5ACD17C8-AC71-42D0-AB67-0DF5FE3DDA47}" type="parTrans" cxnId="{B1C3570F-C415-453A-BD8D-38159513F76B}">
      <dgm:prSet/>
      <dgm:spPr/>
      <dgm:t>
        <a:bodyPr/>
        <a:lstStyle/>
        <a:p>
          <a:pPr rtl="1"/>
          <a:endParaRPr lang="he-IL">
            <a:latin typeface="Arial" panose="020B0604020202020204" pitchFamily="34" charset="0"/>
            <a:cs typeface="Arial" panose="020B0604020202020204" pitchFamily="34" charset="0"/>
          </a:endParaRPr>
        </a:p>
      </dgm:t>
    </dgm:pt>
    <dgm:pt modelId="{A9DAFBF4-8C7E-4D92-8BF8-BAC2010AE952}" type="sibTrans" cxnId="{B1C3570F-C415-453A-BD8D-38159513F76B}">
      <dgm:prSet/>
      <dgm:spPr/>
      <dgm:t>
        <a:bodyPr/>
        <a:lstStyle/>
        <a:p>
          <a:pPr rtl="1"/>
          <a:endParaRPr lang="he-IL">
            <a:latin typeface="Arial" panose="020B0604020202020204" pitchFamily="34" charset="0"/>
            <a:cs typeface="Arial" panose="020B0604020202020204" pitchFamily="34" charset="0"/>
          </a:endParaRPr>
        </a:p>
      </dgm:t>
    </dgm:pt>
    <dgm:pt modelId="{0811767C-AE80-40C4-BC73-D3896899CD0D}">
      <dgm:prSet phldrT="[Text]"/>
      <dgm:spPr/>
      <dgm:t>
        <a:bodyPr/>
        <a:lstStyle/>
        <a:p>
          <a:pPr rtl="1"/>
          <a:r>
            <a:rPr lang="he-IL" b="1" dirty="0" smtClean="0">
              <a:latin typeface="Arial" panose="020B0604020202020204" pitchFamily="34" charset="0"/>
              <a:cs typeface="Arial" panose="020B0604020202020204" pitchFamily="34" charset="0"/>
            </a:rPr>
            <a:t>בפועל המס יחול רק על כיל</a:t>
          </a:r>
          <a:endParaRPr lang="he-IL" dirty="0">
            <a:latin typeface="Arial" panose="020B0604020202020204" pitchFamily="34" charset="0"/>
            <a:cs typeface="Arial" panose="020B0604020202020204" pitchFamily="34" charset="0"/>
          </a:endParaRPr>
        </a:p>
      </dgm:t>
    </dgm:pt>
    <dgm:pt modelId="{99B565D4-7227-4FD0-9456-8154216DA920}" type="parTrans" cxnId="{8176DE86-B28B-4CCE-934C-BDD214E7498D}">
      <dgm:prSet/>
      <dgm:spPr/>
      <dgm:t>
        <a:bodyPr/>
        <a:lstStyle/>
        <a:p>
          <a:pPr rtl="1"/>
          <a:endParaRPr lang="he-IL">
            <a:latin typeface="Arial" panose="020B0604020202020204" pitchFamily="34" charset="0"/>
            <a:cs typeface="Arial" panose="020B0604020202020204" pitchFamily="34" charset="0"/>
          </a:endParaRPr>
        </a:p>
      </dgm:t>
    </dgm:pt>
    <dgm:pt modelId="{EEC61621-0F1C-4B19-B601-BFFA5DEA517B}" type="sibTrans" cxnId="{8176DE86-B28B-4CCE-934C-BDD214E7498D}">
      <dgm:prSet/>
      <dgm:spPr/>
      <dgm:t>
        <a:bodyPr/>
        <a:lstStyle/>
        <a:p>
          <a:pPr rtl="1"/>
          <a:endParaRPr lang="he-IL">
            <a:latin typeface="Arial" panose="020B0604020202020204" pitchFamily="34" charset="0"/>
            <a:cs typeface="Arial" panose="020B0604020202020204" pitchFamily="34" charset="0"/>
          </a:endParaRPr>
        </a:p>
      </dgm:t>
    </dgm:pt>
    <dgm:pt modelId="{71EC6BE8-7FDD-4E4F-B874-909BF835E1E1}">
      <dgm:prSet phldrT="[Text]"/>
      <dgm:spPr/>
      <dgm:t>
        <a:bodyPr/>
        <a:lstStyle/>
        <a:p>
          <a:pPr rtl="1"/>
          <a:r>
            <a:rPr lang="he-IL" b="1" dirty="0" smtClean="0">
              <a:latin typeface="Arial" panose="020B0604020202020204" pitchFamily="34" charset="0"/>
              <a:cs typeface="Arial" panose="020B0604020202020204" pitchFamily="34" charset="0"/>
            </a:rPr>
            <a:t>חוות הדעת נכתבו רק ביחס </a:t>
          </a:r>
          <a:r>
            <a:rPr lang="he-IL" b="1" dirty="0" err="1" smtClean="0">
              <a:latin typeface="Arial" panose="020B0604020202020204" pitchFamily="34" charset="0"/>
              <a:cs typeface="Arial" panose="020B0604020202020204" pitchFamily="34" charset="0"/>
            </a:rPr>
            <a:t>לכיל</a:t>
          </a:r>
          <a:r>
            <a:rPr lang="he-IL" b="1" dirty="0" smtClean="0">
              <a:latin typeface="Arial" panose="020B0604020202020204" pitchFamily="34" charset="0"/>
              <a:cs typeface="Arial" panose="020B0604020202020204" pitchFamily="34" charset="0"/>
            </a:rPr>
            <a:t> בפועל</a:t>
          </a:r>
          <a:endParaRPr lang="he-IL" dirty="0">
            <a:latin typeface="Arial" panose="020B0604020202020204" pitchFamily="34" charset="0"/>
            <a:cs typeface="Arial" panose="020B0604020202020204" pitchFamily="34" charset="0"/>
          </a:endParaRPr>
        </a:p>
      </dgm:t>
    </dgm:pt>
    <dgm:pt modelId="{403B4ED5-F480-4C51-B294-4F5F78BFA962}" type="parTrans" cxnId="{0AA5F67B-23D1-4338-8BA3-F4D7EA572EEC}">
      <dgm:prSet/>
      <dgm:spPr/>
      <dgm:t>
        <a:bodyPr/>
        <a:lstStyle/>
        <a:p>
          <a:pPr rtl="1"/>
          <a:endParaRPr lang="he-IL">
            <a:latin typeface="Arial" panose="020B0604020202020204" pitchFamily="34" charset="0"/>
            <a:cs typeface="Arial" panose="020B0604020202020204" pitchFamily="34" charset="0"/>
          </a:endParaRPr>
        </a:p>
      </dgm:t>
    </dgm:pt>
    <dgm:pt modelId="{3864D73A-C086-41F1-A16D-271233EA334F}" type="sibTrans" cxnId="{0AA5F67B-23D1-4338-8BA3-F4D7EA572EEC}">
      <dgm:prSet/>
      <dgm:spPr/>
      <dgm:t>
        <a:bodyPr/>
        <a:lstStyle/>
        <a:p>
          <a:pPr rtl="1"/>
          <a:endParaRPr lang="he-IL">
            <a:latin typeface="Arial" panose="020B0604020202020204" pitchFamily="34" charset="0"/>
            <a:cs typeface="Arial" panose="020B0604020202020204" pitchFamily="34" charset="0"/>
          </a:endParaRPr>
        </a:p>
      </dgm:t>
    </dgm:pt>
    <dgm:pt modelId="{0A9840BE-BFEF-4151-A1F4-670476DD3283}" type="pres">
      <dgm:prSet presAssocID="{9ED65F47-7DCD-400F-BF1C-D2DF480FF2A4}" presName="diagram" presStyleCnt="0">
        <dgm:presLayoutVars>
          <dgm:dir/>
          <dgm:resizeHandles val="exact"/>
        </dgm:presLayoutVars>
      </dgm:prSet>
      <dgm:spPr/>
      <dgm:t>
        <a:bodyPr/>
        <a:lstStyle/>
        <a:p>
          <a:pPr rtl="1"/>
          <a:endParaRPr lang="he-IL"/>
        </a:p>
      </dgm:t>
    </dgm:pt>
    <dgm:pt modelId="{526D23AA-A553-4FE4-914D-AAE0FE28654D}" type="pres">
      <dgm:prSet presAssocID="{7060957C-8520-4D11-920C-A5DE5DC22D44}" presName="node" presStyleLbl="node1" presStyleIdx="0" presStyleCnt="4">
        <dgm:presLayoutVars>
          <dgm:bulletEnabled val="1"/>
        </dgm:presLayoutVars>
      </dgm:prSet>
      <dgm:spPr/>
      <dgm:t>
        <a:bodyPr/>
        <a:lstStyle/>
        <a:p>
          <a:pPr rtl="1"/>
          <a:endParaRPr lang="he-IL"/>
        </a:p>
      </dgm:t>
    </dgm:pt>
    <dgm:pt modelId="{13FB9D21-F63C-4409-BA4D-7F66B19A250B}" type="pres">
      <dgm:prSet presAssocID="{98AD2BD6-A3FB-4F9A-A43E-1C601C534B00}" presName="sibTrans" presStyleCnt="0"/>
      <dgm:spPr/>
    </dgm:pt>
    <dgm:pt modelId="{C34E4823-753F-4D4C-AE63-B333C6DD2A2F}" type="pres">
      <dgm:prSet presAssocID="{190715D3-390C-4A5D-9996-9BC055700B12}" presName="node" presStyleLbl="node1" presStyleIdx="1" presStyleCnt="4">
        <dgm:presLayoutVars>
          <dgm:bulletEnabled val="1"/>
        </dgm:presLayoutVars>
      </dgm:prSet>
      <dgm:spPr/>
      <dgm:t>
        <a:bodyPr/>
        <a:lstStyle/>
        <a:p>
          <a:pPr rtl="1"/>
          <a:endParaRPr lang="he-IL"/>
        </a:p>
      </dgm:t>
    </dgm:pt>
    <dgm:pt modelId="{09659434-0F49-4481-AB89-3E307A805724}" type="pres">
      <dgm:prSet presAssocID="{A9DAFBF4-8C7E-4D92-8BF8-BAC2010AE952}" presName="sibTrans" presStyleCnt="0"/>
      <dgm:spPr/>
    </dgm:pt>
    <dgm:pt modelId="{B5FE699E-2245-408D-8727-F435960D605B}" type="pres">
      <dgm:prSet presAssocID="{0811767C-AE80-40C4-BC73-D3896899CD0D}" presName="node" presStyleLbl="node1" presStyleIdx="2" presStyleCnt="4">
        <dgm:presLayoutVars>
          <dgm:bulletEnabled val="1"/>
        </dgm:presLayoutVars>
      </dgm:prSet>
      <dgm:spPr/>
      <dgm:t>
        <a:bodyPr/>
        <a:lstStyle/>
        <a:p>
          <a:pPr rtl="1"/>
          <a:endParaRPr lang="he-IL"/>
        </a:p>
      </dgm:t>
    </dgm:pt>
    <dgm:pt modelId="{4F43E05E-4C90-4D96-9C8D-41083A33950C}" type="pres">
      <dgm:prSet presAssocID="{EEC61621-0F1C-4B19-B601-BFFA5DEA517B}" presName="sibTrans" presStyleCnt="0"/>
      <dgm:spPr/>
    </dgm:pt>
    <dgm:pt modelId="{7C8726FD-B052-47C9-A736-0A38B1B94649}" type="pres">
      <dgm:prSet presAssocID="{71EC6BE8-7FDD-4E4F-B874-909BF835E1E1}" presName="node" presStyleLbl="node1" presStyleIdx="3" presStyleCnt="4">
        <dgm:presLayoutVars>
          <dgm:bulletEnabled val="1"/>
        </dgm:presLayoutVars>
      </dgm:prSet>
      <dgm:spPr/>
      <dgm:t>
        <a:bodyPr/>
        <a:lstStyle/>
        <a:p>
          <a:pPr rtl="1"/>
          <a:endParaRPr lang="he-IL"/>
        </a:p>
      </dgm:t>
    </dgm:pt>
  </dgm:ptLst>
  <dgm:cxnLst>
    <dgm:cxn modelId="{8176DE86-B28B-4CCE-934C-BDD214E7498D}" srcId="{9ED65F47-7DCD-400F-BF1C-D2DF480FF2A4}" destId="{0811767C-AE80-40C4-BC73-D3896899CD0D}" srcOrd="2" destOrd="0" parTransId="{99B565D4-7227-4FD0-9456-8154216DA920}" sibTransId="{EEC61621-0F1C-4B19-B601-BFFA5DEA517B}"/>
    <dgm:cxn modelId="{BAE96D8C-8909-49F1-8C64-9DA977B34B2B}" type="presOf" srcId="{71EC6BE8-7FDD-4E4F-B874-909BF835E1E1}" destId="{7C8726FD-B052-47C9-A736-0A38B1B94649}" srcOrd="0" destOrd="0" presId="urn:microsoft.com/office/officeart/2005/8/layout/default"/>
    <dgm:cxn modelId="{5FB6429F-D7D8-49F0-BE04-E623F62D27D9}" srcId="{9ED65F47-7DCD-400F-BF1C-D2DF480FF2A4}" destId="{7060957C-8520-4D11-920C-A5DE5DC22D44}" srcOrd="0" destOrd="0" parTransId="{3CB2144D-8246-4B62-A6A6-75DA0366F5F4}" sibTransId="{98AD2BD6-A3FB-4F9A-A43E-1C601C534B00}"/>
    <dgm:cxn modelId="{F53B84F6-B074-4C82-96B1-96E5C126F4D5}" type="presOf" srcId="{9ED65F47-7DCD-400F-BF1C-D2DF480FF2A4}" destId="{0A9840BE-BFEF-4151-A1F4-670476DD3283}" srcOrd="0" destOrd="0" presId="urn:microsoft.com/office/officeart/2005/8/layout/default"/>
    <dgm:cxn modelId="{B1C3570F-C415-453A-BD8D-38159513F76B}" srcId="{9ED65F47-7DCD-400F-BF1C-D2DF480FF2A4}" destId="{190715D3-390C-4A5D-9996-9BC055700B12}" srcOrd="1" destOrd="0" parTransId="{5ACD17C8-AC71-42D0-AB67-0DF5FE3DDA47}" sibTransId="{A9DAFBF4-8C7E-4D92-8BF8-BAC2010AE952}"/>
    <dgm:cxn modelId="{31019E7C-C2D3-4EBC-8F74-4A8931988894}" type="presOf" srcId="{0811767C-AE80-40C4-BC73-D3896899CD0D}" destId="{B5FE699E-2245-408D-8727-F435960D605B}" srcOrd="0" destOrd="0" presId="urn:microsoft.com/office/officeart/2005/8/layout/default"/>
    <dgm:cxn modelId="{F0E1800A-F0B0-42EA-9B91-2D82CBC2FECA}" type="presOf" srcId="{7060957C-8520-4D11-920C-A5DE5DC22D44}" destId="{526D23AA-A553-4FE4-914D-AAE0FE28654D}" srcOrd="0" destOrd="0" presId="urn:microsoft.com/office/officeart/2005/8/layout/default"/>
    <dgm:cxn modelId="{CAA56296-F1B3-4AA3-B27E-8EADBFA3BA2B}" type="presOf" srcId="{190715D3-390C-4A5D-9996-9BC055700B12}" destId="{C34E4823-753F-4D4C-AE63-B333C6DD2A2F}" srcOrd="0" destOrd="0" presId="urn:microsoft.com/office/officeart/2005/8/layout/default"/>
    <dgm:cxn modelId="{0AA5F67B-23D1-4338-8BA3-F4D7EA572EEC}" srcId="{9ED65F47-7DCD-400F-BF1C-D2DF480FF2A4}" destId="{71EC6BE8-7FDD-4E4F-B874-909BF835E1E1}" srcOrd="3" destOrd="0" parTransId="{403B4ED5-F480-4C51-B294-4F5F78BFA962}" sibTransId="{3864D73A-C086-41F1-A16D-271233EA334F}"/>
    <dgm:cxn modelId="{89ED5471-EB30-4CA5-BECC-8BBC511DFB5D}" type="presParOf" srcId="{0A9840BE-BFEF-4151-A1F4-670476DD3283}" destId="{526D23AA-A553-4FE4-914D-AAE0FE28654D}" srcOrd="0" destOrd="0" presId="urn:microsoft.com/office/officeart/2005/8/layout/default"/>
    <dgm:cxn modelId="{A5D23866-6509-401D-A128-C9CAEADD79E7}" type="presParOf" srcId="{0A9840BE-BFEF-4151-A1F4-670476DD3283}" destId="{13FB9D21-F63C-4409-BA4D-7F66B19A250B}" srcOrd="1" destOrd="0" presId="urn:microsoft.com/office/officeart/2005/8/layout/default"/>
    <dgm:cxn modelId="{D19B6768-63C9-459D-9954-D597E2D31E9F}" type="presParOf" srcId="{0A9840BE-BFEF-4151-A1F4-670476DD3283}" destId="{C34E4823-753F-4D4C-AE63-B333C6DD2A2F}" srcOrd="2" destOrd="0" presId="urn:microsoft.com/office/officeart/2005/8/layout/default"/>
    <dgm:cxn modelId="{E9BBAAB1-D81D-44C6-938F-9EB9A1C6D87C}" type="presParOf" srcId="{0A9840BE-BFEF-4151-A1F4-670476DD3283}" destId="{09659434-0F49-4481-AB89-3E307A805724}" srcOrd="3" destOrd="0" presId="urn:microsoft.com/office/officeart/2005/8/layout/default"/>
    <dgm:cxn modelId="{17B012D8-39DA-494C-88E1-316548D0B36A}" type="presParOf" srcId="{0A9840BE-BFEF-4151-A1F4-670476DD3283}" destId="{B5FE699E-2245-408D-8727-F435960D605B}" srcOrd="4" destOrd="0" presId="urn:microsoft.com/office/officeart/2005/8/layout/default"/>
    <dgm:cxn modelId="{6F0AE161-5461-417E-BEDA-7C8780B655DA}" type="presParOf" srcId="{0A9840BE-BFEF-4151-A1F4-670476DD3283}" destId="{4F43E05E-4C90-4D96-9C8D-41083A33950C}" srcOrd="5" destOrd="0" presId="urn:microsoft.com/office/officeart/2005/8/layout/default"/>
    <dgm:cxn modelId="{8DF55815-0BE6-4FC7-8207-A7D65AF12406}" type="presParOf" srcId="{0A9840BE-BFEF-4151-A1F4-670476DD3283}" destId="{7C8726FD-B052-47C9-A736-0A38B1B94649}"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03AC8-13EF-4E61-8E45-655B0859E748}">
      <dsp:nvSpPr>
        <dsp:cNvPr id="0" name=""/>
        <dsp:cNvSpPr/>
      </dsp:nvSpPr>
      <dsp:spPr>
        <a:xfrm rot="10800000" flipV="1">
          <a:off x="0" y="2260857"/>
          <a:ext cx="7920880" cy="638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he-IL" sz="1900" b="1" kern="1200" dirty="0" smtClean="0">
              <a:latin typeface="Arial" panose="020B0604020202020204" pitchFamily="34" charset="0"/>
              <a:cs typeface="Arial" panose="020B0604020202020204" pitchFamily="34" charset="0"/>
            </a:rPr>
            <a:t>הוועדה חייבת לתקן את השגיאות בחוות הדעת ולעדכן את המלצותיה בהתאם</a:t>
          </a:r>
          <a:endParaRPr lang="he-IL" sz="1900" kern="1200" dirty="0">
            <a:latin typeface="Arial" panose="020B0604020202020204" pitchFamily="34" charset="0"/>
            <a:cs typeface="Arial" panose="020B0604020202020204" pitchFamily="34" charset="0"/>
          </a:endParaRPr>
        </a:p>
      </dsp:txBody>
      <dsp:txXfrm rot="-10800000">
        <a:off x="0" y="2260857"/>
        <a:ext cx="7920880" cy="6389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03AC8-13EF-4E61-8E45-655B0859E748}">
      <dsp:nvSpPr>
        <dsp:cNvPr id="0" name=""/>
        <dsp:cNvSpPr/>
      </dsp:nvSpPr>
      <dsp:spPr>
        <a:xfrm rot="10800000" flipV="1">
          <a:off x="0" y="1656193"/>
          <a:ext cx="7920880" cy="638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he-IL" sz="2600" b="1" kern="1200" dirty="0" smtClean="0">
              <a:latin typeface="Arial" panose="020B0604020202020204" pitchFamily="34" charset="0"/>
              <a:cs typeface="Arial" panose="020B0604020202020204" pitchFamily="34" charset="0"/>
            </a:rPr>
            <a:t>הוועדה מונעת מכיל תשואה על כמחצית מנכסיה היצרניים</a:t>
          </a:r>
          <a:endParaRPr lang="he-IL" sz="2600" kern="1200" dirty="0">
            <a:latin typeface="Arial" panose="020B0604020202020204" pitchFamily="34" charset="0"/>
            <a:cs typeface="Arial" panose="020B0604020202020204" pitchFamily="34" charset="0"/>
          </a:endParaRPr>
        </a:p>
      </dsp:txBody>
      <dsp:txXfrm rot="-10800000">
        <a:off x="0" y="1656193"/>
        <a:ext cx="7920880" cy="6389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F9229-603A-474E-AD19-B7C92D7AF7D1}">
      <dsp:nvSpPr>
        <dsp:cNvPr id="0" name=""/>
        <dsp:cNvSpPr/>
      </dsp:nvSpPr>
      <dsp:spPr>
        <a:xfrm rot="10800000">
          <a:off x="491454" y="0"/>
          <a:ext cx="5569818" cy="1800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2FC66E-2A29-41DC-98A6-7E28FFC7C125}">
      <dsp:nvSpPr>
        <dsp:cNvPr id="0" name=""/>
        <dsp:cNvSpPr/>
      </dsp:nvSpPr>
      <dsp:spPr>
        <a:xfrm>
          <a:off x="7039"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אחרי מסקנות הוועדה:</a:t>
          </a:r>
        </a:p>
        <a:p>
          <a:pPr lvl="0" algn="ctr" defTabSz="666750" rtl="1">
            <a:lnSpc>
              <a:spcPct val="90000"/>
            </a:lnSpc>
            <a:spcBef>
              <a:spcPct val="0"/>
            </a:spcBef>
            <a:spcAft>
              <a:spcPct val="35000"/>
            </a:spcAft>
          </a:pPr>
          <a:r>
            <a:rPr lang="he-IL" sz="1500" b="1" kern="1200" dirty="0" smtClean="0">
              <a:cs typeface="+mn-cs"/>
            </a:rPr>
            <a:t>52%  - 62%</a:t>
          </a:r>
          <a:endParaRPr lang="he-IL" sz="1500" b="1" kern="1200" dirty="0">
            <a:cs typeface="+mn-cs"/>
          </a:endParaRPr>
        </a:p>
      </dsp:txBody>
      <dsp:txXfrm>
        <a:off x="42190" y="575210"/>
        <a:ext cx="2038857" cy="649778"/>
      </dsp:txXfrm>
    </dsp:sp>
    <dsp:sp modelId="{D0D30BDC-00C7-45C1-9A68-AF4D9407243C}">
      <dsp:nvSpPr>
        <dsp:cNvPr id="0" name=""/>
        <dsp:cNvSpPr/>
      </dsp:nvSpPr>
      <dsp:spPr>
        <a:xfrm>
          <a:off x="2197228"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אלמלא הוועדה:</a:t>
          </a:r>
        </a:p>
        <a:p>
          <a:pPr lvl="0" algn="ctr" defTabSz="666750" rtl="1">
            <a:lnSpc>
              <a:spcPct val="90000"/>
            </a:lnSpc>
            <a:spcBef>
              <a:spcPct val="0"/>
            </a:spcBef>
            <a:spcAft>
              <a:spcPct val="35000"/>
            </a:spcAft>
          </a:pPr>
          <a:r>
            <a:rPr lang="he-IL" sz="1500" b="1" kern="1200" dirty="0" smtClean="0">
              <a:cs typeface="+mn-cs"/>
            </a:rPr>
            <a:t>24%  - 31%  </a:t>
          </a:r>
          <a:endParaRPr lang="he-IL" sz="1500" b="1" kern="1200" dirty="0">
            <a:cs typeface="+mn-cs"/>
          </a:endParaRPr>
        </a:p>
      </dsp:txBody>
      <dsp:txXfrm>
        <a:off x="2232379" y="575210"/>
        <a:ext cx="2038857" cy="649778"/>
      </dsp:txXfrm>
    </dsp:sp>
    <dsp:sp modelId="{12AD8034-18E4-4010-A1EB-919478184CF4}">
      <dsp:nvSpPr>
        <dsp:cNvPr id="0" name=""/>
        <dsp:cNvSpPr/>
      </dsp:nvSpPr>
      <dsp:spPr>
        <a:xfrm>
          <a:off x="4436529"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השיעור המקובל בעולם:</a:t>
          </a:r>
        </a:p>
        <a:p>
          <a:pPr lvl="0" algn="ctr" defTabSz="666750" rtl="1">
            <a:lnSpc>
              <a:spcPct val="90000"/>
            </a:lnSpc>
            <a:spcBef>
              <a:spcPct val="0"/>
            </a:spcBef>
            <a:spcAft>
              <a:spcPct val="35000"/>
            </a:spcAft>
          </a:pPr>
          <a:r>
            <a:rPr lang="he-IL" sz="1500" b="1" kern="1200" dirty="0" smtClean="0">
              <a:cs typeface="+mn-cs"/>
            </a:rPr>
            <a:t>67%  - 72%</a:t>
          </a:r>
          <a:endParaRPr lang="he-IL" sz="1500" b="1" kern="1200" dirty="0">
            <a:cs typeface="+mn-cs"/>
          </a:endParaRPr>
        </a:p>
      </dsp:txBody>
      <dsp:txXfrm>
        <a:off x="4471680" y="575210"/>
        <a:ext cx="2038857" cy="6497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F9229-603A-474E-AD19-B7C92D7AF7D1}">
      <dsp:nvSpPr>
        <dsp:cNvPr id="0" name=""/>
        <dsp:cNvSpPr/>
      </dsp:nvSpPr>
      <dsp:spPr>
        <a:xfrm rot="10800000">
          <a:off x="491454" y="0"/>
          <a:ext cx="5569818" cy="1800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2FC66E-2A29-41DC-98A6-7E28FFC7C125}">
      <dsp:nvSpPr>
        <dsp:cNvPr id="0" name=""/>
        <dsp:cNvSpPr/>
      </dsp:nvSpPr>
      <dsp:spPr>
        <a:xfrm>
          <a:off x="7039"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אחרי מסקנות הוועדה:</a:t>
          </a:r>
        </a:p>
        <a:p>
          <a:pPr lvl="0" algn="ctr" defTabSz="666750" rtl="1">
            <a:lnSpc>
              <a:spcPct val="90000"/>
            </a:lnSpc>
            <a:spcBef>
              <a:spcPct val="0"/>
            </a:spcBef>
            <a:spcAft>
              <a:spcPct val="35000"/>
            </a:spcAft>
          </a:pPr>
          <a:r>
            <a:rPr lang="he-IL" sz="1500" b="1" kern="1200" dirty="0" smtClean="0">
              <a:cs typeface="+mn-cs"/>
            </a:rPr>
            <a:t>46%  - 57%</a:t>
          </a:r>
          <a:endParaRPr lang="he-IL" sz="1500" b="1" kern="1200" dirty="0">
            <a:cs typeface="+mn-cs"/>
          </a:endParaRPr>
        </a:p>
      </dsp:txBody>
      <dsp:txXfrm>
        <a:off x="42190" y="575210"/>
        <a:ext cx="2038857" cy="649778"/>
      </dsp:txXfrm>
    </dsp:sp>
    <dsp:sp modelId="{D0D30BDC-00C7-45C1-9A68-AF4D9407243C}">
      <dsp:nvSpPr>
        <dsp:cNvPr id="0" name=""/>
        <dsp:cNvSpPr/>
      </dsp:nvSpPr>
      <dsp:spPr>
        <a:xfrm>
          <a:off x="2197228"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אלמלא הוועדה:</a:t>
          </a:r>
        </a:p>
        <a:p>
          <a:pPr lvl="0" algn="ctr" defTabSz="666750" rtl="1">
            <a:lnSpc>
              <a:spcPct val="90000"/>
            </a:lnSpc>
            <a:spcBef>
              <a:spcPct val="0"/>
            </a:spcBef>
            <a:spcAft>
              <a:spcPct val="35000"/>
            </a:spcAft>
          </a:pPr>
          <a:r>
            <a:rPr lang="he-IL" sz="1500" b="1" kern="1200" dirty="0" smtClean="0">
              <a:cs typeface="+mn-cs"/>
            </a:rPr>
            <a:t>30% - 40%</a:t>
          </a:r>
          <a:endParaRPr lang="he-IL" sz="1500" b="1" kern="1200" dirty="0">
            <a:cs typeface="+mn-cs"/>
          </a:endParaRPr>
        </a:p>
      </dsp:txBody>
      <dsp:txXfrm>
        <a:off x="2232379" y="575210"/>
        <a:ext cx="2038857" cy="649778"/>
      </dsp:txXfrm>
    </dsp:sp>
    <dsp:sp modelId="{12AD8034-18E4-4010-A1EB-919478184CF4}">
      <dsp:nvSpPr>
        <dsp:cNvPr id="0" name=""/>
        <dsp:cNvSpPr/>
      </dsp:nvSpPr>
      <dsp:spPr>
        <a:xfrm>
          <a:off x="4436529" y="540059"/>
          <a:ext cx="2109159" cy="720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1">
            <a:lnSpc>
              <a:spcPct val="90000"/>
            </a:lnSpc>
            <a:spcBef>
              <a:spcPct val="0"/>
            </a:spcBef>
            <a:spcAft>
              <a:spcPct val="35000"/>
            </a:spcAft>
          </a:pPr>
          <a:r>
            <a:rPr lang="he-IL" sz="1500" b="1" kern="1200" dirty="0" smtClean="0">
              <a:cs typeface="+mn-cs"/>
            </a:rPr>
            <a:t>השיעור המקובל בעולם:</a:t>
          </a:r>
        </a:p>
        <a:p>
          <a:pPr lvl="0" algn="ctr" defTabSz="666750" rtl="1">
            <a:lnSpc>
              <a:spcPct val="90000"/>
            </a:lnSpc>
            <a:spcBef>
              <a:spcPct val="0"/>
            </a:spcBef>
            <a:spcAft>
              <a:spcPct val="35000"/>
            </a:spcAft>
          </a:pPr>
          <a:r>
            <a:rPr lang="he-IL" sz="1500" b="1" kern="1200" dirty="0" smtClean="0">
              <a:cs typeface="+mn-cs"/>
            </a:rPr>
            <a:t>25%  - 47%</a:t>
          </a:r>
          <a:endParaRPr lang="he-IL" sz="1500" b="1" kern="1200" dirty="0">
            <a:cs typeface="+mn-cs"/>
          </a:endParaRPr>
        </a:p>
      </dsp:txBody>
      <dsp:txXfrm>
        <a:off x="4471680" y="575210"/>
        <a:ext cx="2038857" cy="6497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D23AA-A553-4FE4-914D-AAE0FE28654D}">
      <dsp:nvSpPr>
        <dsp:cNvPr id="0" name=""/>
        <dsp:cNvSpPr/>
      </dsp:nvSpPr>
      <dsp:spPr>
        <a:xfrm>
          <a:off x="744"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1">
            <a:lnSpc>
              <a:spcPct val="90000"/>
            </a:lnSpc>
            <a:spcBef>
              <a:spcPct val="0"/>
            </a:spcBef>
            <a:spcAft>
              <a:spcPct val="35000"/>
            </a:spcAft>
          </a:pPr>
          <a:r>
            <a:rPr lang="he-IL" sz="3300" b="1" kern="1200" dirty="0" smtClean="0">
              <a:latin typeface="Arial" panose="020B0604020202020204" pitchFamily="34" charset="0"/>
              <a:cs typeface="Arial" panose="020B0604020202020204" pitchFamily="34" charset="0"/>
            </a:rPr>
            <a:t>המס מחושב רק לפי כיל – אשלג</a:t>
          </a:r>
          <a:endParaRPr lang="he-IL" sz="3300" kern="1200" dirty="0">
            <a:latin typeface="Arial" panose="020B0604020202020204" pitchFamily="34" charset="0"/>
            <a:cs typeface="Arial" panose="020B0604020202020204" pitchFamily="34" charset="0"/>
          </a:endParaRPr>
        </a:p>
      </dsp:txBody>
      <dsp:txXfrm>
        <a:off x="744" y="145603"/>
        <a:ext cx="2902148" cy="1741289"/>
      </dsp:txXfrm>
    </dsp:sp>
    <dsp:sp modelId="{C34E4823-753F-4D4C-AE63-B333C6DD2A2F}">
      <dsp:nvSpPr>
        <dsp:cNvPr id="0" name=""/>
        <dsp:cNvSpPr/>
      </dsp:nvSpPr>
      <dsp:spPr>
        <a:xfrm>
          <a:off x="3193107"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1">
            <a:lnSpc>
              <a:spcPct val="90000"/>
            </a:lnSpc>
            <a:spcBef>
              <a:spcPct val="0"/>
            </a:spcBef>
            <a:spcAft>
              <a:spcPct val="35000"/>
            </a:spcAft>
          </a:pPr>
          <a:r>
            <a:rPr lang="he-IL" sz="3300" b="1" kern="1200" dirty="0" smtClean="0">
              <a:latin typeface="Arial" panose="020B0604020202020204" pitchFamily="34" charset="0"/>
              <a:cs typeface="Arial" panose="020B0604020202020204" pitchFamily="34" charset="0"/>
            </a:rPr>
            <a:t>המס כוון מלכתחילה </a:t>
          </a:r>
          <a:r>
            <a:rPr lang="he-IL" sz="3300" b="1" kern="1200" dirty="0" err="1" smtClean="0">
              <a:latin typeface="Arial" panose="020B0604020202020204" pitchFamily="34" charset="0"/>
              <a:cs typeface="Arial" panose="020B0604020202020204" pitchFamily="34" charset="0"/>
            </a:rPr>
            <a:t>לכיל</a:t>
          </a:r>
          <a:endParaRPr lang="he-IL" sz="3300" kern="1200" dirty="0">
            <a:latin typeface="Arial" panose="020B0604020202020204" pitchFamily="34" charset="0"/>
            <a:cs typeface="Arial" panose="020B0604020202020204" pitchFamily="34" charset="0"/>
          </a:endParaRPr>
        </a:p>
      </dsp:txBody>
      <dsp:txXfrm>
        <a:off x="3193107" y="145603"/>
        <a:ext cx="2902148" cy="1741289"/>
      </dsp:txXfrm>
    </dsp:sp>
    <dsp:sp modelId="{B5FE699E-2245-408D-8727-F435960D605B}">
      <dsp:nvSpPr>
        <dsp:cNvPr id="0" name=""/>
        <dsp:cNvSpPr/>
      </dsp:nvSpPr>
      <dsp:spPr>
        <a:xfrm>
          <a:off x="744"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1">
            <a:lnSpc>
              <a:spcPct val="90000"/>
            </a:lnSpc>
            <a:spcBef>
              <a:spcPct val="0"/>
            </a:spcBef>
            <a:spcAft>
              <a:spcPct val="35000"/>
            </a:spcAft>
          </a:pPr>
          <a:r>
            <a:rPr lang="he-IL" sz="3300" b="1" kern="1200" dirty="0" smtClean="0">
              <a:latin typeface="Arial" panose="020B0604020202020204" pitchFamily="34" charset="0"/>
              <a:cs typeface="Arial" panose="020B0604020202020204" pitchFamily="34" charset="0"/>
            </a:rPr>
            <a:t>בפועל המס יחול רק על כיל</a:t>
          </a:r>
          <a:endParaRPr lang="he-IL" sz="3300" kern="1200" dirty="0">
            <a:latin typeface="Arial" panose="020B0604020202020204" pitchFamily="34" charset="0"/>
            <a:cs typeface="Arial" panose="020B0604020202020204" pitchFamily="34" charset="0"/>
          </a:endParaRPr>
        </a:p>
      </dsp:txBody>
      <dsp:txXfrm>
        <a:off x="744" y="2177107"/>
        <a:ext cx="2902148" cy="1741289"/>
      </dsp:txXfrm>
    </dsp:sp>
    <dsp:sp modelId="{7C8726FD-B052-47C9-A736-0A38B1B94649}">
      <dsp:nvSpPr>
        <dsp:cNvPr id="0" name=""/>
        <dsp:cNvSpPr/>
      </dsp:nvSpPr>
      <dsp:spPr>
        <a:xfrm>
          <a:off x="3193107"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1">
            <a:lnSpc>
              <a:spcPct val="90000"/>
            </a:lnSpc>
            <a:spcBef>
              <a:spcPct val="0"/>
            </a:spcBef>
            <a:spcAft>
              <a:spcPct val="35000"/>
            </a:spcAft>
          </a:pPr>
          <a:r>
            <a:rPr lang="he-IL" sz="3300" b="1" kern="1200" dirty="0" smtClean="0">
              <a:latin typeface="Arial" panose="020B0604020202020204" pitchFamily="34" charset="0"/>
              <a:cs typeface="Arial" panose="020B0604020202020204" pitchFamily="34" charset="0"/>
            </a:rPr>
            <a:t>חוות הדעת נכתבו רק ביחס </a:t>
          </a:r>
          <a:r>
            <a:rPr lang="he-IL" sz="3300" b="1" kern="1200" dirty="0" err="1" smtClean="0">
              <a:latin typeface="Arial" panose="020B0604020202020204" pitchFamily="34" charset="0"/>
              <a:cs typeface="Arial" panose="020B0604020202020204" pitchFamily="34" charset="0"/>
            </a:rPr>
            <a:t>לכיל</a:t>
          </a:r>
          <a:r>
            <a:rPr lang="he-IL" sz="3300" b="1" kern="1200" dirty="0" smtClean="0">
              <a:latin typeface="Arial" panose="020B0604020202020204" pitchFamily="34" charset="0"/>
              <a:cs typeface="Arial" panose="020B0604020202020204" pitchFamily="34" charset="0"/>
            </a:rPr>
            <a:t> בפועל</a:t>
          </a:r>
          <a:endParaRPr lang="he-IL" sz="3300" kern="1200" dirty="0">
            <a:latin typeface="Arial" panose="020B0604020202020204" pitchFamily="34" charset="0"/>
            <a:cs typeface="Arial" panose="020B0604020202020204" pitchFamily="34" charset="0"/>
          </a:endParaRPr>
        </a:p>
      </dsp:txBody>
      <dsp:txXfrm>
        <a:off x="3193107" y="2177107"/>
        <a:ext cx="2902148" cy="17412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he-IL" dirty="0"/>
          </a:p>
        </p:txBody>
      </p:sp>
      <p:sp>
        <p:nvSpPr>
          <p:cNvPr id="3" name="Date Placeholder 2"/>
          <p:cNvSpPr>
            <a:spLocks noGrp="1"/>
          </p:cNvSpPr>
          <p:nvPr>
            <p:ph type="dt" idx="1"/>
          </p:nvPr>
        </p:nvSpPr>
        <p:spPr>
          <a:xfrm>
            <a:off x="1574" y="0"/>
            <a:ext cx="2945659" cy="496332"/>
          </a:xfrm>
          <a:prstGeom prst="rect">
            <a:avLst/>
          </a:prstGeom>
        </p:spPr>
        <p:txBody>
          <a:bodyPr vert="horz" lIns="91440" tIns="45720" rIns="91440" bIns="45720" rtlCol="1"/>
          <a:lstStyle>
            <a:lvl1pPr algn="l">
              <a:defRPr sz="1200"/>
            </a:lvl1pPr>
          </a:lstStyle>
          <a:p>
            <a:fld id="{C087E4F3-2C6E-4CE4-AE7A-264EAD5298FE}" type="datetimeFigureOut">
              <a:rPr lang="he-IL" smtClean="0"/>
              <a:pPr/>
              <a:t>ז'/אב/תשע"ד</a:t>
            </a:fld>
            <a:endParaRPr lang="he-IL"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he-IL"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1"/>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6" name="Footer Placeholder 5"/>
          <p:cNvSpPr>
            <a:spLocks noGrp="1"/>
          </p:cNvSpPr>
          <p:nvPr>
            <p:ph type="ftr" sz="quarter" idx="4"/>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he-IL" dirty="0"/>
          </a:p>
        </p:txBody>
      </p:sp>
      <p:sp>
        <p:nvSpPr>
          <p:cNvPr id="7" name="Slide Number Placeholder 6"/>
          <p:cNvSpPr>
            <a:spLocks noGrp="1"/>
          </p:cNvSpPr>
          <p:nvPr>
            <p:ph type="sldNum" sz="quarter" idx="5"/>
          </p:nvPr>
        </p:nvSpPr>
        <p:spPr>
          <a:xfrm>
            <a:off x="1574" y="9428583"/>
            <a:ext cx="2945659" cy="496332"/>
          </a:xfrm>
          <a:prstGeom prst="rect">
            <a:avLst/>
          </a:prstGeom>
        </p:spPr>
        <p:txBody>
          <a:bodyPr vert="horz" lIns="91440" tIns="45720" rIns="91440" bIns="45720" rtlCol="1" anchor="b"/>
          <a:lstStyle>
            <a:lvl1pPr algn="l">
              <a:defRPr sz="1200"/>
            </a:lvl1pPr>
          </a:lstStyle>
          <a:p>
            <a:fld id="{F6185501-F2C7-41E5-AA90-83D3E5BDFCA7}" type="slidenum">
              <a:rPr lang="he-IL" smtClean="0"/>
              <a:pPr/>
              <a:t>‹#›</a:t>
            </a:fld>
            <a:endParaRPr lang="he-IL" dirty="0"/>
          </a:p>
        </p:txBody>
      </p:sp>
    </p:spTree>
    <p:extLst>
      <p:ext uri="{BB962C8B-B14F-4D97-AF65-F5344CB8AC3E}">
        <p14:creationId xmlns:p14="http://schemas.microsoft.com/office/powerpoint/2010/main" val="12604623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a:t>
            </a:fld>
            <a:endParaRPr lang="he-IL" dirty="0"/>
          </a:p>
        </p:txBody>
      </p:sp>
    </p:spTree>
    <p:extLst>
      <p:ext uri="{BB962C8B-B14F-4D97-AF65-F5344CB8AC3E}">
        <p14:creationId xmlns:p14="http://schemas.microsoft.com/office/powerpoint/2010/main" val="10081219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10</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11</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12</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13</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14</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15</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16</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17</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18</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19</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20</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21</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22</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23</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24</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25</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26</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27</a:t>
            </a:fld>
            <a:endParaRPr lang="he-IL" dirty="0"/>
          </a:p>
        </p:txBody>
      </p:sp>
    </p:spTree>
    <p:extLst>
      <p:ext uri="{BB962C8B-B14F-4D97-AF65-F5344CB8AC3E}">
        <p14:creationId xmlns:p14="http://schemas.microsoft.com/office/powerpoint/2010/main" val="1364152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3</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4</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5</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6</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7</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8</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9</a:t>
            </a:fld>
            <a:endParaRPr lang="he-IL" dirty="0"/>
          </a:p>
        </p:txBody>
      </p:sp>
    </p:spTree>
    <p:extLst>
      <p:ext uri="{BB962C8B-B14F-4D97-AF65-F5344CB8AC3E}">
        <p14:creationId xmlns:p14="http://schemas.microsoft.com/office/powerpoint/2010/main" val="10048387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4" descr="C:\Users\Michal2\01-WORKS\גרפיקה\אורי נוה\אלמנטים למצגת\I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25436" t="42461" b="44238"/>
          <a:stretch>
            <a:fillRect/>
          </a:stretch>
        </p:blipFill>
        <p:spPr bwMode="auto">
          <a:xfrm>
            <a:off x="146943" y="6480000"/>
            <a:ext cx="1837576" cy="347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158569"/>
            <a:ext cx="8892000" cy="946512"/>
          </a:xfrm>
          <a:prstGeom prst="rect">
            <a:avLst/>
          </a:prstGeom>
        </p:spPr>
      </p:pic>
      <p:cxnSp>
        <p:nvCxnSpPr>
          <p:cNvPr id="10" name="Straight Connector 9"/>
          <p:cNvCxnSpPr/>
          <p:nvPr userDrawn="1"/>
        </p:nvCxnSpPr>
        <p:spPr bwMode="auto">
          <a:xfrm>
            <a:off x="1182648" y="158569"/>
            <a:ext cx="0" cy="8460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C:\Users\Michal2\01-WORKS\גרפיקה\אורי נוה\אלמנטים למצגת\LOGO.gif"/>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b="16029"/>
          <a:stretch>
            <a:fillRect/>
          </a:stretch>
        </p:blipFill>
        <p:spPr bwMode="auto">
          <a:xfrm>
            <a:off x="242589" y="468679"/>
            <a:ext cx="720000" cy="287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6"/>
          <p:cNvSpPr>
            <a:spLocks noGrp="1"/>
          </p:cNvSpPr>
          <p:nvPr>
            <p:ph type="body" sz="quarter" idx="13"/>
          </p:nvPr>
        </p:nvSpPr>
        <p:spPr>
          <a:xfrm>
            <a:off x="1403350" y="1412776"/>
            <a:ext cx="6624638" cy="4464149"/>
          </a:xfrm>
          <a:prstGeom prst="rect">
            <a:avLst/>
          </a:prstGeom>
        </p:spPr>
        <p:txBody>
          <a:bodyPr>
            <a:normAutofit/>
          </a:bodyPr>
          <a:lstStyle>
            <a:lvl1pPr marL="0" indent="0" algn="l" rtl="0">
              <a:buNone/>
              <a:defRPr sz="2400">
                <a:solidFill>
                  <a:schemeClr val="accent4">
                    <a:lumMod val="85000"/>
                    <a:lumOff val="15000"/>
                  </a:schemeClr>
                </a:solidFill>
                <a:latin typeface="+mn-lt"/>
              </a:defRPr>
            </a:lvl1pPr>
            <a:lvl2pPr marL="457200" indent="0" algn="l" rtl="0">
              <a:buNone/>
              <a:defRPr sz="2800">
                <a:solidFill>
                  <a:schemeClr val="accent3">
                    <a:lumMod val="85000"/>
                    <a:lumOff val="15000"/>
                  </a:schemeClr>
                </a:solidFill>
                <a:latin typeface="+mn-lt"/>
              </a:defRPr>
            </a:lvl2pPr>
            <a:lvl3pPr marL="914400" indent="0" algn="l" rtl="0">
              <a:buNone/>
              <a:defRPr sz="2800">
                <a:solidFill>
                  <a:schemeClr val="accent3">
                    <a:lumMod val="85000"/>
                    <a:lumOff val="15000"/>
                  </a:schemeClr>
                </a:solidFill>
                <a:latin typeface="+mn-lt"/>
              </a:defRPr>
            </a:lvl3pPr>
            <a:lvl4pPr marL="1371600" indent="0" algn="l" rtl="0">
              <a:buNone/>
              <a:defRPr sz="2800">
                <a:solidFill>
                  <a:schemeClr val="accent3">
                    <a:lumMod val="85000"/>
                    <a:lumOff val="15000"/>
                  </a:schemeClr>
                </a:solidFill>
                <a:latin typeface="+mn-lt"/>
              </a:defRPr>
            </a:lvl4pPr>
            <a:lvl5pPr marL="1828800" indent="0" algn="l" rtl="0">
              <a:buNone/>
              <a:defRPr sz="2800">
                <a:solidFill>
                  <a:schemeClr val="accent3">
                    <a:lumMod val="85000"/>
                    <a:lumOff val="15000"/>
                  </a:schemeClr>
                </a:solidFill>
              </a:defRPr>
            </a:lvl5pPr>
          </a:lstStyle>
          <a:p>
            <a:pPr lvl="0"/>
            <a:r>
              <a:rPr lang="en-US" smtClean="0"/>
              <a:t>Click to edit Master text styles</a:t>
            </a:r>
          </a:p>
        </p:txBody>
      </p:sp>
      <p:sp>
        <p:nvSpPr>
          <p:cNvPr id="17" name="Slide Number Placeholder 16"/>
          <p:cNvSpPr>
            <a:spLocks noGrp="1"/>
          </p:cNvSpPr>
          <p:nvPr>
            <p:ph type="sldNum" sz="quarter" idx="15"/>
          </p:nvPr>
        </p:nvSpPr>
        <p:spPr>
          <a:xfrm>
            <a:off x="8532440" y="6467052"/>
            <a:ext cx="611560" cy="432048"/>
          </a:xfrm>
          <a:prstGeom prst="rect">
            <a:avLst/>
          </a:prstGeom>
        </p:spPr>
        <p:txBody>
          <a:bodyPr/>
          <a:lstStyle>
            <a:lvl1pPr>
              <a:defRPr sz="1200">
                <a:latin typeface="+mn-lt"/>
              </a:defRPr>
            </a:lvl1pPr>
          </a:lstStyle>
          <a:p>
            <a:pPr algn="l" rtl="0"/>
            <a:fld id="{8E77BD9A-B369-4F64-981B-92B42B8EAA38}" type="slidenum">
              <a:rPr lang="he-IL" smtClean="0"/>
              <a:pPr algn="l" rtl="0"/>
              <a:t>‹#›</a:t>
            </a:fld>
            <a:endParaRPr lang="he-IL" dirty="0"/>
          </a:p>
        </p:txBody>
      </p:sp>
      <p:sp>
        <p:nvSpPr>
          <p:cNvPr id="2" name="Title 1"/>
          <p:cNvSpPr>
            <a:spLocks noGrp="1"/>
          </p:cNvSpPr>
          <p:nvPr>
            <p:ph type="title"/>
          </p:nvPr>
        </p:nvSpPr>
        <p:spPr>
          <a:xfrm>
            <a:off x="1403648" y="274638"/>
            <a:ext cx="6624736" cy="729931"/>
          </a:xfrm>
          <a:prstGeom prst="rect">
            <a:avLst/>
          </a:prstGeom>
        </p:spPr>
        <p:txBody>
          <a:bodyPr/>
          <a:lstStyle>
            <a:lvl1pPr algn="l" rtl="0">
              <a:defRPr sz="3700">
                <a:solidFill>
                  <a:schemeClr val="bg1"/>
                </a:solidFill>
              </a:defRPr>
            </a:lvl1pPr>
          </a:lstStyle>
          <a:p>
            <a:r>
              <a:rPr lang="en-US" smtClean="0"/>
              <a:t>Click to edit Master title style</a:t>
            </a:r>
            <a:endParaRPr lang="he-IL" dirty="0"/>
          </a:p>
        </p:txBody>
      </p:sp>
    </p:spTree>
    <p:extLst>
      <p:ext uri="{BB962C8B-B14F-4D97-AF65-F5344CB8AC3E}">
        <p14:creationId xmlns:p14="http://schemas.microsoft.com/office/powerpoint/2010/main" val="7062203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7" name="Content Placeholder 2"/>
          <p:cNvSpPr>
            <a:spLocks noGrp="1"/>
          </p:cNvSpPr>
          <p:nvPr>
            <p:ph sz="half" idx="1"/>
          </p:nvPr>
        </p:nvSpPr>
        <p:spPr>
          <a:xfrm>
            <a:off x="457200" y="1600200"/>
            <a:ext cx="7684158"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
        <p:nvSpPr>
          <p:cNvPr id="10" name="Date Placeholder 4"/>
          <p:cNvSpPr>
            <a:spLocks noGrp="1"/>
          </p:cNvSpPr>
          <p:nvPr>
            <p:ph type="dt" sz="half" idx="10"/>
          </p:nvPr>
        </p:nvSpPr>
        <p:spPr>
          <a:xfrm>
            <a:off x="457200" y="6356350"/>
            <a:ext cx="2133600" cy="365125"/>
          </a:xfrm>
          <a:prstGeom prst="rect">
            <a:avLst/>
          </a:prstGeom>
        </p:spPr>
        <p:txBody>
          <a:bodyPr/>
          <a:lstStyle>
            <a:lvl1pPr>
              <a:defRPr/>
            </a:lvl1pPr>
          </a:lstStyle>
          <a:p>
            <a:endParaRPr lang="en-US" dirty="0"/>
          </a:p>
        </p:txBody>
      </p:sp>
    </p:spTree>
    <p:extLst>
      <p:ext uri="{BB962C8B-B14F-4D97-AF65-F5344CB8AC3E}">
        <p14:creationId xmlns:p14="http://schemas.microsoft.com/office/powerpoint/2010/main" val="407815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endParaRPr lang="en-US" dirty="0"/>
          </a:p>
        </p:txBody>
      </p:sp>
      <p:sp>
        <p:nvSpPr>
          <p:cNvPr id="10"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11"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7"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Tree>
    <p:extLst>
      <p:ext uri="{BB962C8B-B14F-4D97-AF65-F5344CB8AC3E}">
        <p14:creationId xmlns:p14="http://schemas.microsoft.com/office/powerpoint/2010/main" val="1464475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endParaRPr lang="en-US" dirty="0"/>
          </a:p>
        </p:txBody>
      </p:sp>
      <p:sp>
        <p:nvSpPr>
          <p:cNvPr id="8"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10"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9"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Tree>
    <p:extLst>
      <p:ext uri="{BB962C8B-B14F-4D97-AF65-F5344CB8AC3E}">
        <p14:creationId xmlns:p14="http://schemas.microsoft.com/office/powerpoint/2010/main" val="364721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0" y="0"/>
            <a:ext cx="9144000" cy="990600"/>
          </a:xfrm>
        </p:spPr>
        <p:txBody>
          <a:bodyPr/>
          <a:lstStyle>
            <a:lvl1pPr>
              <a:defRPr>
                <a:latin typeface="Calibri" pitchFamily="34" charset="0"/>
              </a:defRPr>
            </a:lvl1pPr>
          </a:lstStyle>
          <a:p>
            <a:r>
              <a:rPr lang="he-IL" dirty="0" smtClean="0"/>
              <a:t>לחץ כדי לערוך סגנון כותרת של תבנית בסיס</a:t>
            </a:r>
            <a:endParaRPr lang="he-IL" dirty="0"/>
          </a:p>
        </p:txBody>
      </p:sp>
    </p:spTree>
    <p:extLst>
      <p:ext uri="{BB962C8B-B14F-4D97-AF65-F5344CB8AC3E}">
        <p14:creationId xmlns:p14="http://schemas.microsoft.com/office/powerpoint/2010/main" val="20774677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פריסה מותאמת אישית">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smtClean="0"/>
              <a:t>לחץ כדי לערוך סגנון כותרת של תבנית בסיס</a:t>
            </a:r>
            <a:endParaRPr lang="he-IL"/>
          </a:p>
        </p:txBody>
      </p:sp>
    </p:spTree>
    <p:extLst>
      <p:ext uri="{BB962C8B-B14F-4D97-AF65-F5344CB8AC3E}">
        <p14:creationId xmlns:p14="http://schemas.microsoft.com/office/powerpoint/2010/main" val="367753114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7" descr="C:\Users\Michal2\01-WORKS\גרפיקה\אורי נוה\אלמנטים למצגת\Opening Slide Backgroun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801" y="-833"/>
            <a:ext cx="9143999" cy="685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C:\Users\Michal2\01-WORKS\גרפיקה\אורי נוה\אלמנטים למצגת\Text Bar.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41463"/>
          <a:stretch>
            <a:fillRect/>
          </a:stretch>
        </p:blipFill>
        <p:spPr bwMode="auto">
          <a:xfrm flipH="1">
            <a:off x="2305196" y="2590800"/>
            <a:ext cx="6761075" cy="1439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1" descr="C:\Users\Michal2\01-WORKS\גרפיקה\אורי נוה\אלמנטים למצגת\ICL Logo.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3024" y="565944"/>
            <a:ext cx="3078408" cy="1679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71416" y="4096666"/>
            <a:ext cx="7091584" cy="461913"/>
          </a:xfrm>
          <a:prstGeom prst="rect">
            <a:avLst/>
          </a:prstGeom>
        </p:spPr>
        <p:txBody>
          <a:bodyPr>
            <a:normAutofit/>
          </a:bodyPr>
          <a:lstStyle>
            <a:lvl1pPr algn="l" rtl="0">
              <a:defRPr sz="1800">
                <a:solidFill>
                  <a:srgbClr val="111847"/>
                </a:solidFill>
              </a:defRPr>
            </a:lvl1pPr>
          </a:lstStyle>
          <a:p>
            <a:r>
              <a:rPr lang="en-US" smtClean="0"/>
              <a:t>Click to edit Master title style</a:t>
            </a:r>
            <a:endParaRPr lang="he-IL" dirty="0"/>
          </a:p>
        </p:txBody>
      </p:sp>
      <p:sp>
        <p:nvSpPr>
          <p:cNvPr id="3" name="Subtitle 2"/>
          <p:cNvSpPr>
            <a:spLocks noGrp="1"/>
          </p:cNvSpPr>
          <p:nvPr>
            <p:ph type="subTitle" idx="1"/>
          </p:nvPr>
        </p:nvSpPr>
        <p:spPr>
          <a:xfrm>
            <a:off x="4471220" y="4653136"/>
            <a:ext cx="4291780" cy="432048"/>
          </a:xfrm>
          <a:prstGeom prst="rect">
            <a:avLst/>
          </a:prstGeom>
        </p:spPr>
        <p:txBody>
          <a:bodyPr>
            <a:normAutofit/>
          </a:bodyPr>
          <a:lstStyle>
            <a:lvl1pPr marL="0" indent="0" algn="l" rtl="0">
              <a:buNone/>
              <a:defRPr sz="1800">
                <a:solidFill>
                  <a:srgbClr val="11184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dirty="0"/>
          </a:p>
        </p:txBody>
      </p:sp>
      <p:sp>
        <p:nvSpPr>
          <p:cNvPr id="5" name="Text Placeholder 4"/>
          <p:cNvSpPr>
            <a:spLocks noGrp="1"/>
          </p:cNvSpPr>
          <p:nvPr>
            <p:ph type="body" sz="quarter" idx="10"/>
          </p:nvPr>
        </p:nvSpPr>
        <p:spPr>
          <a:xfrm>
            <a:off x="3124200" y="2590800"/>
            <a:ext cx="5891213" cy="1225550"/>
          </a:xfrm>
          <a:prstGeom prst="rect">
            <a:avLst/>
          </a:prstGeom>
        </p:spPr>
        <p:txBody>
          <a:bodyPr/>
          <a:lstStyle>
            <a:lvl1pPr marL="0" indent="0" algn="l" rtl="0">
              <a:buNone/>
              <a:defRPr>
                <a:solidFill>
                  <a:schemeClr val="bg1"/>
                </a:solidFill>
              </a:defRPr>
            </a:lvl1pPr>
          </a:lstStyle>
          <a:p>
            <a:pPr lvl="0"/>
            <a:r>
              <a:rPr lang="en-US" dirty="0" smtClean="0"/>
              <a:t>Click to edit Master text styles</a:t>
            </a:r>
          </a:p>
        </p:txBody>
      </p:sp>
    </p:spTree>
    <p:extLst>
      <p:ext uri="{BB962C8B-B14F-4D97-AF65-F5344CB8AC3E}">
        <p14:creationId xmlns:p14="http://schemas.microsoft.com/office/powerpoint/2010/main" val="37240262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pter ">
    <p:spTree>
      <p:nvGrpSpPr>
        <p:cNvPr id="1" name=""/>
        <p:cNvGrpSpPr/>
        <p:nvPr/>
      </p:nvGrpSpPr>
      <p:grpSpPr>
        <a:xfrm>
          <a:off x="0" y="0"/>
          <a:ext cx="0" cy="0"/>
          <a:chOff x="0" y="0"/>
          <a:chExt cx="0" cy="0"/>
        </a:xfrm>
      </p:grpSpPr>
      <p:pic>
        <p:nvPicPr>
          <p:cNvPr id="7" name="Picture 2" descr="C:\Users\Michal2\01-WORKS\גרפיקה\אורי נוה\אלמנטים למצגת\Chapter Slid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1588"/>
            <a:ext cx="9146115"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hasCustomPrompt="1"/>
          </p:nvPr>
        </p:nvSpPr>
        <p:spPr>
          <a:xfrm>
            <a:off x="2915816" y="2564904"/>
            <a:ext cx="5544616" cy="1362075"/>
          </a:xfrm>
          <a:prstGeom prst="rect">
            <a:avLst/>
          </a:prstGeom>
        </p:spPr>
        <p:txBody>
          <a:bodyPr anchor="t">
            <a:noAutofit/>
          </a:bodyPr>
          <a:lstStyle>
            <a:lvl1pPr algn="l" rtl="0">
              <a:defRPr sz="4800" b="1" cap="none">
                <a:solidFill>
                  <a:schemeClr val="bg1"/>
                </a:solidFill>
              </a:defRPr>
            </a:lvl1pPr>
          </a:lstStyle>
          <a:p>
            <a:r>
              <a:rPr lang="en-US" dirty="0" smtClean="0"/>
              <a:t>Click to edit master title style</a:t>
            </a:r>
            <a:endParaRPr lang="he-IL" dirty="0"/>
          </a:p>
        </p:txBody>
      </p:sp>
    </p:spTree>
    <p:extLst>
      <p:ext uri="{BB962C8B-B14F-4D97-AF65-F5344CB8AC3E}">
        <p14:creationId xmlns:p14="http://schemas.microsoft.com/office/powerpoint/2010/main" val="31328075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da-DK"/>
          </a:p>
        </p:txBody>
      </p:sp>
      <p:sp>
        <p:nvSpPr>
          <p:cNvPr id="3" name="Und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Pladsholder til dato 3"/>
          <p:cNvSpPr>
            <a:spLocks noGrp="1"/>
          </p:cNvSpPr>
          <p:nvPr>
            <p:ph type="dt" sz="half" idx="10"/>
          </p:nvPr>
        </p:nvSpPr>
        <p:spPr>
          <a:xfrm>
            <a:off x="457200" y="6356350"/>
            <a:ext cx="2133600" cy="365125"/>
          </a:xfrm>
          <a:prstGeom prst="rect">
            <a:avLst/>
          </a:prstGeom>
        </p:spPr>
        <p:txBody>
          <a:bodyPr/>
          <a:lstStyle>
            <a:lvl1pPr>
              <a:defRPr/>
            </a:lvl1pPr>
          </a:lstStyle>
          <a:p>
            <a:endParaRPr lang="da-DK"/>
          </a:p>
        </p:txBody>
      </p:sp>
      <p:sp>
        <p:nvSpPr>
          <p:cNvPr id="5" name="Pladsholder til sidefod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a:lstStyle>
            <a:lvl1pPr>
              <a:defRPr/>
            </a:lvl1pPr>
          </a:lstStyle>
          <a:p>
            <a:fld id="{F9CC6561-8699-4AC2-A226-6F695D97272E}" type="slidenum">
              <a:rPr lang="da-DK"/>
              <a:pPr/>
              <a:t>‹#›</a:t>
            </a:fld>
            <a:endParaRPr lang="da-DK"/>
          </a:p>
        </p:txBody>
      </p:sp>
    </p:spTree>
    <p:extLst>
      <p:ext uri="{BB962C8B-B14F-4D97-AF65-F5344CB8AC3E}">
        <p14:creationId xmlns:p14="http://schemas.microsoft.com/office/powerpoint/2010/main" val="6920019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5.jpe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9367587"/>
      </p:ext>
    </p:extLst>
  </p:cSld>
  <p:clrMap bg1="lt1" tx1="dk1" bg2="lt2" tx2="dk2" accent1="accent1" accent2="accent2" accent3="accent3" accent4="accent4" accent5="accent5" accent6="accent6" hlink="hlink" folHlink="folHlink"/>
  <p:sldLayoutIdLst>
    <p:sldLayoutId id="2147483658" r:id="rId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e-IL" dirty="0" smtClean="0"/>
              <a:t>Click to edit Master title style</a:t>
            </a:r>
            <a:endParaRPr lang="en-US" dirty="0"/>
          </a:p>
        </p:txBody>
      </p:sp>
      <p:sp>
        <p:nvSpPr>
          <p:cNvPr id="4" name="Slide Number Placeholder 5"/>
          <p:cNvSpPr>
            <a:spLocks noGrp="1"/>
          </p:cNvSpPr>
          <p:nvPr>
            <p:ph type="sldNum" sz="quarter" idx="4"/>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6" name="Footer Placeholder 4"/>
          <p:cNvSpPr>
            <a:spLocks noGrp="1"/>
          </p:cNvSpPr>
          <p:nvPr>
            <p:ph type="ftr" sz="quarter" idx="3"/>
          </p:nvPr>
        </p:nvSpPr>
        <p:spPr>
          <a:xfrm>
            <a:off x="4391518" y="6460623"/>
            <a:ext cx="2895600" cy="365125"/>
          </a:xfrm>
          <a:prstGeom prst="rect">
            <a:avLst/>
          </a:prstGeom>
        </p:spPr>
        <p:txBody>
          <a:bodyPr/>
          <a:lstStyle/>
          <a:p>
            <a:endParaRPr lang="en-US" dirty="0"/>
          </a:p>
        </p:txBody>
      </p:sp>
      <p:pic>
        <p:nvPicPr>
          <p:cNvPr id="8" name="תמונה 3" descr="ICL branding slides-3.jpg"/>
          <p:cNvPicPr>
            <a:picLocks noChangeAspect="1"/>
          </p:cNvPicPr>
          <p:nvPr/>
        </p:nvPicPr>
        <p:blipFill>
          <a:blip r:embed="rId7" cstate="print"/>
          <a:stretch>
            <a:fillRect/>
          </a:stretch>
        </p:blipFill>
        <p:spPr>
          <a:xfrm>
            <a:off x="0" y="0"/>
            <a:ext cx="9144000" cy="6858000"/>
          </a:xfrm>
          <a:prstGeom prst="rect">
            <a:avLst/>
          </a:prstGeom>
        </p:spPr>
      </p:pic>
    </p:spTree>
    <p:extLst>
      <p:ext uri="{BB962C8B-B14F-4D97-AF65-F5344CB8AC3E}">
        <p14:creationId xmlns:p14="http://schemas.microsoft.com/office/powerpoint/2010/main" val="2347103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230281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iming>
    <p:tnLst>
      <p:par>
        <p:cTn id="1" dur="indefinite" restart="never" nodeType="tmRoot"/>
      </p:par>
    </p:tnLst>
  </p:timing>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1416" y="4096666"/>
            <a:ext cx="7091584" cy="932534"/>
          </a:xfrm>
        </p:spPr>
        <p:txBody>
          <a:bodyPr>
            <a:noAutofit/>
          </a:bodyPr>
          <a:lstStyle/>
          <a:p>
            <a:pPr algn="r" rtl="1"/>
            <a:r>
              <a:rPr lang="he-IL" sz="2800" b="1" dirty="0" smtClean="0">
                <a:cs typeface="+mn-cs"/>
              </a:rPr>
              <a:t>ד"ר דוד </a:t>
            </a:r>
            <a:r>
              <a:rPr lang="he-IL" sz="2800" b="1" dirty="0" err="1" smtClean="0">
                <a:cs typeface="+mn-cs"/>
              </a:rPr>
              <a:t>תדמור</a:t>
            </a:r>
            <a:r>
              <a:rPr lang="he-IL" sz="2800" b="1" dirty="0">
                <a:cs typeface="+mn-cs"/>
              </a:rPr>
              <a:t/>
            </a:r>
            <a:br>
              <a:rPr lang="he-IL" sz="2800" b="1" dirty="0">
                <a:cs typeface="+mn-cs"/>
              </a:rPr>
            </a:br>
            <a:r>
              <a:rPr lang="he-IL" sz="2800" b="1" dirty="0" err="1" smtClean="0">
                <a:cs typeface="+mn-cs"/>
              </a:rPr>
              <a:t>תדמור</a:t>
            </a:r>
            <a:r>
              <a:rPr lang="he-IL" sz="2800" b="1" dirty="0" smtClean="0">
                <a:cs typeface="+mn-cs"/>
              </a:rPr>
              <a:t> ושות</a:t>
            </a:r>
            <a:r>
              <a:rPr lang="en-US" sz="2800" b="1" dirty="0" smtClean="0">
                <a:cs typeface="+mn-cs"/>
              </a:rPr>
              <a:t>'</a:t>
            </a:r>
            <a:r>
              <a:rPr lang="he-IL" sz="2800" b="1" dirty="0" smtClean="0">
                <a:cs typeface="+mn-cs"/>
              </a:rPr>
              <a:t>, עורכי דין</a:t>
            </a:r>
            <a:endParaRPr lang="he-IL" sz="2800" b="1" dirty="0">
              <a:cs typeface="+mn-cs"/>
            </a:endParaRPr>
          </a:p>
        </p:txBody>
      </p:sp>
      <p:sp>
        <p:nvSpPr>
          <p:cNvPr id="3" name="Subtitle 2"/>
          <p:cNvSpPr>
            <a:spLocks noGrp="1"/>
          </p:cNvSpPr>
          <p:nvPr>
            <p:ph type="subTitle" idx="1"/>
          </p:nvPr>
        </p:nvSpPr>
        <p:spPr>
          <a:xfrm>
            <a:off x="4572000" y="5181600"/>
            <a:ext cx="4191000" cy="609600"/>
          </a:xfrm>
        </p:spPr>
        <p:txBody>
          <a:bodyPr>
            <a:normAutofit/>
          </a:bodyPr>
          <a:lstStyle/>
          <a:p>
            <a:pPr algn="r" rtl="1"/>
            <a:r>
              <a:rPr lang="he-IL" sz="2400" b="1" dirty="0" smtClean="0"/>
              <a:t>4 באוגוסט 2014</a:t>
            </a:r>
            <a:endParaRPr lang="he-IL" sz="2400" b="1" dirty="0"/>
          </a:p>
        </p:txBody>
      </p:sp>
      <p:sp>
        <p:nvSpPr>
          <p:cNvPr id="4" name="Text Placeholder 3"/>
          <p:cNvSpPr>
            <a:spLocks noGrp="1"/>
          </p:cNvSpPr>
          <p:nvPr>
            <p:ph type="body" sz="quarter" idx="10"/>
          </p:nvPr>
        </p:nvSpPr>
        <p:spPr/>
        <p:txBody>
          <a:bodyPr/>
          <a:lstStyle/>
          <a:p>
            <a:pPr algn="r" rtl="1"/>
            <a:r>
              <a:rPr lang="he-IL" sz="2800" b="1" dirty="0" smtClean="0"/>
              <a:t>היבטים משפטיים ביחס לטיוטת מסקנות הוועדה לקביעת חלק המדינה במשאבי טבע לאומיים</a:t>
            </a:r>
            <a:endParaRPr lang="he-IL" sz="2800" b="1" dirty="0"/>
          </a:p>
        </p:txBody>
      </p:sp>
    </p:spTree>
    <p:extLst>
      <p:ext uri="{BB962C8B-B14F-4D97-AF65-F5344CB8AC3E}">
        <p14:creationId xmlns:p14="http://schemas.microsoft.com/office/powerpoint/2010/main" val="797709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אפליה ביחס למיסוי הגז</a:t>
            </a:r>
            <a:endParaRPr lang="he-IL" sz="3200" b="1" dirty="0">
              <a:cs typeface="+mn-cs"/>
            </a:endParaRPr>
          </a:p>
        </p:txBody>
      </p:sp>
      <p:sp>
        <p:nvSpPr>
          <p:cNvPr id="7" name="Text Placeholder 1"/>
          <p:cNvSpPr>
            <a:spLocks noGrp="1"/>
          </p:cNvSpPr>
          <p:nvPr>
            <p:ph type="body" sz="quarter" idx="13"/>
          </p:nvPr>
        </p:nvSpPr>
        <p:spPr>
          <a:xfrm>
            <a:off x="5334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חלק </a:t>
            </a:r>
            <a:r>
              <a:rPr lang="he-IL" b="1" dirty="0" smtClean="0"/>
              <a:t>המדינה</a:t>
            </a:r>
            <a:endParaRPr lang="he-IL" sz="1100" b="1" dirty="0" smtClean="0">
              <a:solidFill>
                <a:srgbClr val="0070C0"/>
              </a:solidFill>
            </a:endParaRPr>
          </a:p>
          <a:p>
            <a:pPr marL="717550" lvl="1" indent="-361950" algn="just" rtl="1">
              <a:lnSpc>
                <a:spcPct val="150000"/>
              </a:lnSpc>
              <a:buClrTx/>
              <a:buFontTx/>
              <a:buChar char="-"/>
            </a:pPr>
            <a:r>
              <a:rPr lang="he-IL" sz="2400" b="1" dirty="0" smtClean="0">
                <a:solidFill>
                  <a:srgbClr val="004070"/>
                </a:solidFill>
              </a:rPr>
              <a:t>בגז ובנפט:</a:t>
            </a:r>
          </a:p>
          <a:p>
            <a:pPr algn="just" rtl="1">
              <a:lnSpc>
                <a:spcPct val="150000"/>
              </a:lnSpc>
              <a:buClrTx/>
              <a:buFont typeface="Wingdings" panose="05000000000000000000" pitchFamily="2" charset="2"/>
              <a:buChar char="§"/>
            </a:pPr>
            <a:endParaRPr lang="he-IL" sz="1600" b="1" dirty="0"/>
          </a:p>
          <a:p>
            <a:pPr algn="just" rtl="1">
              <a:lnSpc>
                <a:spcPct val="150000"/>
              </a:lnSpc>
              <a:buClrTx/>
              <a:buFont typeface="Wingdings" panose="05000000000000000000" pitchFamily="2" charset="2"/>
              <a:buChar char="§"/>
            </a:pPr>
            <a:endParaRPr lang="he-IL" sz="1600" b="1" dirty="0"/>
          </a:p>
          <a:p>
            <a:pPr marL="723900" lvl="1" indent="-368300" algn="just" rtl="1">
              <a:lnSpc>
                <a:spcPct val="150000"/>
              </a:lnSpc>
              <a:buClrTx/>
              <a:buFontTx/>
              <a:buChar char="-"/>
            </a:pPr>
            <a:r>
              <a:rPr lang="he-IL" sz="2400" b="1" dirty="0" smtClean="0">
                <a:solidFill>
                  <a:srgbClr val="004070"/>
                </a:solidFill>
              </a:rPr>
              <a:t>באשלג</a:t>
            </a:r>
            <a:r>
              <a:rPr lang="he-IL" sz="2400" b="1" dirty="0">
                <a:solidFill>
                  <a:srgbClr val="004070"/>
                </a:solidFill>
              </a:rPr>
              <a:t>:</a:t>
            </a:r>
          </a:p>
          <a:p>
            <a:pPr algn="just" rtl="1">
              <a:lnSpc>
                <a:spcPct val="150000"/>
              </a:lnSpc>
            </a:pPr>
            <a:endParaRPr lang="he-IL" sz="1600" b="1" dirty="0"/>
          </a:p>
          <a:p>
            <a:pPr algn="just" rtl="1">
              <a:lnSpc>
                <a:spcPct val="150000"/>
              </a:lnSpc>
              <a:buClrTx/>
              <a:buFont typeface="Wingdings" panose="05000000000000000000" pitchFamily="2" charset="2"/>
              <a:buChar char="§"/>
            </a:pPr>
            <a:endParaRPr lang="he-IL" sz="1600" b="1" dirty="0"/>
          </a:p>
          <a:p>
            <a:pPr algn="just" rtl="1">
              <a:lnSpc>
                <a:spcPct val="150000"/>
              </a:lnSpc>
              <a:buClrTx/>
              <a:buFont typeface="Wingdings" panose="05000000000000000000" pitchFamily="2" charset="2"/>
              <a:buChar char="§"/>
            </a:pPr>
            <a:endParaRPr lang="he-IL" sz="1600" b="1" dirty="0"/>
          </a:p>
          <a:p>
            <a:pPr algn="just" rtl="1">
              <a:lnSpc>
                <a:spcPct val="150000"/>
              </a:lnSpc>
            </a:pPr>
            <a:endParaRPr lang="he-IL" sz="1600" b="1" dirty="0"/>
          </a:p>
          <a:p>
            <a:pPr marL="457200" indent="-457200" algn="just" rtl="1">
              <a:lnSpc>
                <a:spcPct val="150000"/>
              </a:lnSpc>
              <a:buClrTx/>
              <a:buFont typeface="Wingdings" panose="05000000000000000000" pitchFamily="2" charset="2"/>
              <a:buChar char="§"/>
            </a:pPr>
            <a:r>
              <a:rPr lang="he-IL" b="1" dirty="0"/>
              <a:t>שיטת חישוב מפלה גם לגבי ריבית חסרת סיכון וחישוב </a:t>
            </a:r>
            <a:r>
              <a:rPr lang="he-IL" b="1" dirty="0" err="1"/>
              <a:t>הביטא</a:t>
            </a:r>
            <a:endParaRPr lang="he-IL" b="1" dirty="0"/>
          </a:p>
          <a:p>
            <a:pPr algn="r" rtl="1">
              <a:lnSpc>
                <a:spcPct val="150000"/>
              </a:lnSpc>
              <a:spcBef>
                <a:spcPts val="0"/>
              </a:spcBef>
            </a:pPr>
            <a:endParaRPr lang="he-IL" sz="1400" b="1" dirty="0">
              <a:latin typeface="David" panose="020E0502060401010101" pitchFamily="34" charset="-79"/>
            </a:endParaRPr>
          </a:p>
          <a:p>
            <a:pPr algn="r" rtl="1">
              <a:lnSpc>
                <a:spcPct val="150000"/>
              </a:lnSpc>
              <a:spcBef>
                <a:spcPts val="600"/>
              </a:spcBef>
            </a:pPr>
            <a:endParaRPr lang="he-IL" sz="1400" dirty="0">
              <a:solidFill>
                <a:srgbClr val="FF0000"/>
              </a:solidFill>
            </a:endParaRPr>
          </a:p>
          <a:p>
            <a:pPr algn="r" rtl="1">
              <a:lnSpc>
                <a:spcPct val="150000"/>
              </a:lnSpc>
            </a:pPr>
            <a:endParaRPr lang="he-IL" sz="1600" b="1" dirty="0" smtClean="0"/>
          </a:p>
          <a:p>
            <a:pPr algn="ctr" rtl="1">
              <a:lnSpc>
                <a:spcPct val="150000"/>
              </a:lnSpc>
            </a:pPr>
            <a:endParaRPr lang="he-IL" sz="1600" b="1" dirty="0" smtClean="0">
              <a:solidFill>
                <a:srgbClr val="FF0000"/>
              </a:solidFill>
            </a:endParaRPr>
          </a:p>
          <a:p>
            <a:pPr marL="342900" indent="-342900" algn="r" rtl="1">
              <a:lnSpc>
                <a:spcPct val="150000"/>
              </a:lnSpc>
              <a:buFont typeface="Arial" panose="020B0604020202020204" pitchFamily="34" charset="0"/>
              <a:buChar char="•"/>
            </a:pPr>
            <a:endParaRPr lang="he-IL" sz="1600"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10</a:t>
            </a:fld>
            <a:endParaRPr lang="he-IL" dirty="0"/>
          </a:p>
        </p:txBody>
      </p:sp>
      <p:graphicFrame>
        <p:nvGraphicFramePr>
          <p:cNvPr id="9" name="Diagram 8"/>
          <p:cNvGraphicFramePr/>
          <p:nvPr>
            <p:extLst>
              <p:ext uri="{D42A27DB-BD31-4B8C-83A1-F6EECF244321}">
                <p14:modId xmlns:p14="http://schemas.microsoft.com/office/powerpoint/2010/main" val="2695211332"/>
              </p:ext>
            </p:extLst>
          </p:nvPr>
        </p:nvGraphicFramePr>
        <p:xfrm>
          <a:off x="1475656" y="2060848"/>
          <a:ext cx="6552728" cy="180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7"/>
          <p:cNvGraphicFramePr/>
          <p:nvPr>
            <p:extLst>
              <p:ext uri="{D42A27DB-BD31-4B8C-83A1-F6EECF244321}">
                <p14:modId xmlns:p14="http://schemas.microsoft.com/office/powerpoint/2010/main" val="928240646"/>
              </p:ext>
            </p:extLst>
          </p:nvPr>
        </p:nvGraphicFramePr>
        <p:xfrm>
          <a:off x="1475656" y="3645024"/>
          <a:ext cx="6552728" cy="1800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אין סיבה לשנות את ההסדר הפיסקאלי</a:t>
            </a:r>
            <a:endParaRPr lang="he-IL" sz="3200" b="1" dirty="0">
              <a:cs typeface="+mn-cs"/>
            </a:endParaRPr>
          </a:p>
        </p:txBody>
      </p:sp>
      <p:sp>
        <p:nvSpPr>
          <p:cNvPr id="7" name="Text Placeholder 1"/>
          <p:cNvSpPr>
            <a:spLocks noGrp="1"/>
          </p:cNvSpPr>
          <p:nvPr>
            <p:ph type="body" sz="quarter" idx="13"/>
          </p:nvPr>
        </p:nvSpPr>
        <p:spPr>
          <a:xfrm>
            <a:off x="609600" y="1219200"/>
            <a:ext cx="80772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הוועדה הוקמה חודשים ספורים לאחר הסכם הקציר, אשר קבע הסדר פיסקאלי חדש למחצבי ים המלח</a:t>
            </a:r>
          </a:p>
          <a:p>
            <a:pPr marL="355600" indent="-355600" algn="just" rtl="1">
              <a:lnSpc>
                <a:spcPct val="150000"/>
              </a:lnSpc>
              <a:buClrTx/>
              <a:buFont typeface="Wingdings" panose="05000000000000000000" pitchFamily="2" charset="2"/>
              <a:buChar char="§"/>
            </a:pPr>
            <a:r>
              <a:rPr lang="he-IL" b="1" dirty="0"/>
              <a:t>מאז לא השתנה דבר המצדיק שינוי חד-צדדי בהסדר הפיסקאלי:</a:t>
            </a:r>
          </a:p>
          <a:p>
            <a:pPr marL="723900" lvl="1" indent="-368300" algn="just" rtl="1">
              <a:buClr>
                <a:srgbClr val="0070C0"/>
              </a:buClr>
              <a:buFontTx/>
              <a:buChar char="-"/>
            </a:pPr>
            <a:r>
              <a:rPr lang="he-IL" sz="2400" b="1" dirty="0" smtClean="0">
                <a:solidFill>
                  <a:srgbClr val="004070"/>
                </a:solidFill>
              </a:rPr>
              <a:t>מחירי האשלג צנחו מ-450 ל-287 דולר לטון </a:t>
            </a:r>
            <a:endParaRPr lang="en-US" sz="2400" dirty="0" smtClean="0">
              <a:solidFill>
                <a:srgbClr val="004070"/>
              </a:solidFill>
            </a:endParaRPr>
          </a:p>
          <a:p>
            <a:pPr marL="723900" lvl="1" indent="-368300" algn="just" rtl="1">
              <a:buClr>
                <a:srgbClr val="0070C0"/>
              </a:buClr>
              <a:buFontTx/>
              <a:buChar char="-"/>
            </a:pPr>
            <a:r>
              <a:rPr lang="he-IL" sz="2400" b="1" dirty="0" smtClean="0">
                <a:solidFill>
                  <a:srgbClr val="004070"/>
                </a:solidFill>
              </a:rPr>
              <a:t>המדינה ניצחה בבוררות התמלוגים</a:t>
            </a:r>
          </a:p>
          <a:p>
            <a:pPr marL="723900" lvl="1" indent="-368300" algn="just" rtl="1">
              <a:buClr>
                <a:srgbClr val="0070C0"/>
              </a:buClr>
              <a:buFontTx/>
              <a:buChar char="-"/>
            </a:pPr>
            <a:r>
              <a:rPr lang="he-IL" sz="2400" b="1" dirty="0" smtClean="0">
                <a:solidFill>
                  <a:srgbClr val="004070"/>
                </a:solidFill>
              </a:rPr>
              <a:t>התיקון </a:t>
            </a:r>
            <a:r>
              <a:rPr lang="he-IL" sz="2400" b="1" dirty="0">
                <a:solidFill>
                  <a:srgbClr val="004070"/>
                </a:solidFill>
              </a:rPr>
              <a:t>לחוק עידוד השקעות הון מביא את כיל לרף המס העליון</a:t>
            </a:r>
          </a:p>
          <a:p>
            <a:pPr marL="723900" lvl="1" indent="-368300" algn="just" rtl="1">
              <a:buClr>
                <a:srgbClr val="0070C0"/>
              </a:buClr>
              <a:buFontTx/>
              <a:buChar char="-"/>
            </a:pPr>
            <a:r>
              <a:rPr lang="he-IL" sz="2400" b="1" dirty="0" smtClean="0">
                <a:solidFill>
                  <a:srgbClr val="004070"/>
                </a:solidFill>
              </a:rPr>
              <a:t>שומות מס רטרואקטיביות אף הוצאו לשנים 2009-2011</a:t>
            </a:r>
          </a:p>
          <a:p>
            <a:pPr marL="723900" lvl="1" indent="-368300" algn="just" rtl="1">
              <a:buClr>
                <a:srgbClr val="0070C0"/>
              </a:buClr>
              <a:buFontTx/>
              <a:buChar char="-"/>
            </a:pPr>
            <a:r>
              <a:rPr lang="he-IL" sz="2400" b="1" dirty="0" smtClean="0">
                <a:solidFill>
                  <a:srgbClr val="004070"/>
                </a:solidFill>
              </a:rPr>
              <a:t>פרויקט </a:t>
            </a:r>
            <a:r>
              <a:rPr lang="he-IL" sz="2400" b="1" dirty="0">
                <a:solidFill>
                  <a:srgbClr val="004070"/>
                </a:solidFill>
              </a:rPr>
              <a:t>הקציר מתקדם כמתוכנן</a:t>
            </a:r>
          </a:p>
          <a:p>
            <a:pPr lvl="1" algn="just" rtl="1">
              <a:buClr>
                <a:srgbClr val="0070C0"/>
              </a:buClr>
              <a:buFontTx/>
              <a:buChar char="-"/>
            </a:pPr>
            <a:endParaRPr lang="he-IL" sz="2000" b="1" dirty="0">
              <a:latin typeface="David" panose="020E0502060401010101" pitchFamily="34" charset="-79"/>
            </a:endParaRPr>
          </a:p>
          <a:p>
            <a:pPr algn="r" rtl="1">
              <a:lnSpc>
                <a:spcPct val="150000"/>
              </a:lnSpc>
              <a:spcBef>
                <a:spcPts val="0"/>
              </a:spcBef>
            </a:pPr>
            <a:endParaRPr lang="he-IL" sz="2000" b="1" dirty="0">
              <a:latin typeface="David" panose="020E0502060401010101" pitchFamily="34" charset="-79"/>
            </a:endParaRPr>
          </a:p>
          <a:p>
            <a:pPr algn="r" rtl="1">
              <a:spcBef>
                <a:spcPts val="600"/>
              </a:spcBef>
            </a:pPr>
            <a:endParaRPr lang="he-IL" sz="2000" dirty="0">
              <a:solidFill>
                <a:srgbClr val="FF0000"/>
              </a:solidFill>
            </a:endParaRP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11</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אין סיבה לשנות את ההסדר הפיסקאלי</a:t>
            </a:r>
            <a:endParaRPr lang="he-IL" sz="3200" b="1" dirty="0">
              <a:cs typeface="+mn-cs"/>
            </a:endParaRPr>
          </a:p>
        </p:txBody>
      </p:sp>
      <p:sp>
        <p:nvSpPr>
          <p:cNvPr id="7" name="Text Placeholder 1"/>
          <p:cNvSpPr>
            <a:spLocks noGrp="1"/>
          </p:cNvSpPr>
          <p:nvPr>
            <p:ph type="body" sz="quarter" idx="13"/>
          </p:nvPr>
        </p:nvSpPr>
        <p:spPr>
          <a:xfrm>
            <a:off x="304800" y="1219200"/>
            <a:ext cx="8458200" cy="5257800"/>
          </a:xfrm>
        </p:spPr>
        <p:txBody>
          <a:bodyPr>
            <a:noAutofit/>
          </a:bodyPr>
          <a:lstStyle/>
          <a:p>
            <a:pPr algn="just" rtl="1">
              <a:lnSpc>
                <a:spcPct val="150000"/>
              </a:lnSpc>
            </a:pPr>
            <a:r>
              <a:rPr lang="he-IL" b="1" u="sng" dirty="0"/>
              <a:t>ד"ר מינץ</a:t>
            </a:r>
            <a:r>
              <a:rPr lang="he-IL" b="1" dirty="0"/>
              <a:t>:</a:t>
            </a:r>
            <a:endParaRPr lang="he-IL" b="1" dirty="0">
              <a:solidFill>
                <a:schemeClr val="accent2">
                  <a:lumMod val="60000"/>
                  <a:lumOff val="40000"/>
                </a:schemeClr>
              </a:solidFill>
            </a:endParaRPr>
          </a:p>
          <a:p>
            <a:pPr algn="just"/>
            <a:r>
              <a:rPr lang="en-US" dirty="0">
                <a:solidFill>
                  <a:srgbClr val="004070"/>
                </a:solidFill>
                <a:effectLst>
                  <a:outerShdw blurRad="38100" dist="38100" dir="2700000" algn="tl">
                    <a:srgbClr val="000000">
                      <a:alpha val="43137"/>
                    </a:srgbClr>
                  </a:outerShdw>
                </a:effectLst>
              </a:rPr>
              <a:t>“</a:t>
            </a:r>
            <a:r>
              <a:rPr lang="en-US" b="1" dirty="0">
                <a:solidFill>
                  <a:srgbClr val="004070"/>
                </a:solidFill>
                <a:effectLst>
                  <a:outerShdw blurRad="38100" dist="38100" dir="2700000" algn="tl">
                    <a:srgbClr val="000000">
                      <a:alpha val="43137"/>
                    </a:srgbClr>
                  </a:outerShdw>
                </a:effectLst>
              </a:rPr>
              <a:t>Israel's mining and corporate tax regime on non-oil and gas resources </a:t>
            </a:r>
            <a:r>
              <a:rPr lang="en-US" b="1" u="sng" dirty="0">
                <a:solidFill>
                  <a:srgbClr val="004070"/>
                </a:solidFill>
                <a:effectLst>
                  <a:outerShdw blurRad="38100" dist="38100" dir="2700000" algn="tl">
                    <a:srgbClr val="000000">
                      <a:alpha val="43137"/>
                    </a:srgbClr>
                  </a:outerShdw>
                </a:effectLst>
              </a:rPr>
              <a:t>is competitive</a:t>
            </a:r>
            <a:r>
              <a:rPr lang="en-US" b="1" dirty="0">
                <a:solidFill>
                  <a:srgbClr val="004070"/>
                </a:solidFill>
                <a:effectLst>
                  <a:outerShdw blurRad="38100" dist="38100" dir="2700000" algn="tl">
                    <a:srgbClr val="000000">
                      <a:alpha val="43137"/>
                    </a:srgbClr>
                  </a:outerShdw>
                </a:effectLst>
              </a:rPr>
              <a:t>. Its corporate income tax rate is </a:t>
            </a:r>
            <a:r>
              <a:rPr lang="en-US" b="1" u="sng" dirty="0">
                <a:solidFill>
                  <a:srgbClr val="004070"/>
                </a:solidFill>
                <a:effectLst>
                  <a:outerShdw blurRad="38100" dist="38100" dir="2700000" algn="tl">
                    <a:srgbClr val="000000">
                      <a:alpha val="43137"/>
                    </a:srgbClr>
                  </a:outerShdw>
                </a:effectLst>
              </a:rPr>
              <a:t>close to the global average</a:t>
            </a:r>
            <a:r>
              <a:rPr lang="en-US" b="1" dirty="0">
                <a:solidFill>
                  <a:srgbClr val="004070"/>
                </a:solidFill>
                <a:effectLst>
                  <a:outerShdw blurRad="38100" dist="38100" dir="2700000" algn="tl">
                    <a:srgbClr val="000000">
                      <a:alpha val="43137"/>
                    </a:srgbClr>
                  </a:outerShdw>
                </a:effectLst>
              </a:rPr>
              <a:t> and incentives for resource firms are </a:t>
            </a:r>
            <a:r>
              <a:rPr lang="en-US" b="1" u="sng" dirty="0">
                <a:solidFill>
                  <a:srgbClr val="004070"/>
                </a:solidFill>
                <a:effectLst>
                  <a:outerShdw blurRad="38100" dist="38100" dir="2700000" algn="tl">
                    <a:srgbClr val="000000">
                      <a:alpha val="43137"/>
                    </a:srgbClr>
                  </a:outerShdw>
                </a:effectLst>
              </a:rPr>
              <a:t>similar to other countries</a:t>
            </a:r>
            <a:r>
              <a:rPr lang="en-US" b="1" dirty="0">
                <a:solidFill>
                  <a:srgbClr val="004070"/>
                </a:solidFill>
                <a:effectLst>
                  <a:outerShdw blurRad="38100" dist="38100" dir="2700000" algn="tl">
                    <a:srgbClr val="000000">
                      <a:alpha val="43137"/>
                    </a:srgbClr>
                  </a:outerShdw>
                </a:effectLst>
              </a:rPr>
              <a:t>. The METR [Marginal Effective Tax Rate] is also </a:t>
            </a:r>
            <a:r>
              <a:rPr lang="en-US" b="1" u="sng" dirty="0">
                <a:solidFill>
                  <a:srgbClr val="004070"/>
                </a:solidFill>
                <a:effectLst>
                  <a:outerShdw blurRad="38100" dist="38100" dir="2700000" algn="tl">
                    <a:srgbClr val="000000">
                      <a:alpha val="43137"/>
                    </a:srgbClr>
                  </a:outerShdw>
                </a:effectLst>
              </a:rPr>
              <a:t>similar to other industries</a:t>
            </a:r>
            <a:r>
              <a:rPr lang="en-US" b="1" dirty="0">
                <a:solidFill>
                  <a:srgbClr val="004070"/>
                </a:solidFill>
                <a:effectLst>
                  <a:outerShdw blurRad="38100" dist="38100" dir="2700000" algn="tl">
                    <a:srgbClr val="000000">
                      <a:alpha val="43137"/>
                    </a:srgbClr>
                  </a:outerShdw>
                </a:effectLst>
              </a:rPr>
              <a:t>.</a:t>
            </a:r>
            <a:r>
              <a:rPr lang="en-US" dirty="0">
                <a:solidFill>
                  <a:srgbClr val="004070"/>
                </a:solidFill>
                <a:effectLst>
                  <a:outerShdw blurRad="38100" dist="38100" dir="2700000" algn="tl">
                    <a:srgbClr val="000000">
                      <a:alpha val="43137"/>
                    </a:srgbClr>
                  </a:outerShdw>
                </a:effectLst>
              </a:rPr>
              <a:t>” </a:t>
            </a:r>
          </a:p>
          <a:p>
            <a:endParaRPr lang="he-IL" sz="2800" b="1" dirty="0">
              <a:solidFill>
                <a:srgbClr val="0070C0"/>
              </a:solidFill>
              <a:effectLst>
                <a:outerShdw blurRad="38100" dist="38100" dir="2700000" algn="tl">
                  <a:srgbClr val="000000">
                    <a:alpha val="43137"/>
                  </a:srgbClr>
                </a:outerShdw>
              </a:effectLst>
            </a:endParaRPr>
          </a:p>
          <a:p>
            <a:pPr algn="r" rtl="1"/>
            <a:r>
              <a:rPr lang="he-IL" sz="2800" b="1" dirty="0">
                <a:solidFill>
                  <a:srgbClr val="004070"/>
                </a:solidFill>
                <a:effectLst>
                  <a:outerShdw blurRad="38100" dist="38100" dir="2700000" algn="tl">
                    <a:srgbClr val="000000">
                      <a:alpha val="43137"/>
                    </a:srgbClr>
                  </a:outerShdw>
                </a:effectLst>
              </a:rPr>
              <a:t>הוועדה התעלמה מחוות דעת מינץ – זאת יש לתקן</a:t>
            </a:r>
          </a:p>
          <a:p>
            <a:pPr algn="just">
              <a:buClrTx/>
              <a:buFont typeface="Wingdings" panose="05000000000000000000" pitchFamily="2" charset="2"/>
              <a:buChar char="§"/>
            </a:pPr>
            <a:endParaRPr lang="he-IL" b="1" dirty="0">
              <a:solidFill>
                <a:schemeClr val="accent2">
                  <a:lumMod val="60000"/>
                  <a:lumOff val="40000"/>
                </a:schemeClr>
              </a:solidFill>
            </a:endParaRPr>
          </a:p>
          <a:p>
            <a:pPr algn="just">
              <a:buClrTx/>
              <a:buFont typeface="Wingdings" panose="05000000000000000000" pitchFamily="2" charset="2"/>
              <a:buChar char="§"/>
            </a:pPr>
            <a:endParaRPr lang="he-IL" b="1" dirty="0">
              <a:solidFill>
                <a:schemeClr val="accent2">
                  <a:lumMod val="60000"/>
                  <a:lumOff val="40000"/>
                </a:schemeClr>
              </a:solidFill>
            </a:endParaRPr>
          </a:p>
          <a:p>
            <a:pPr>
              <a:lnSpc>
                <a:spcPct val="150000"/>
              </a:lnSpc>
              <a:spcBef>
                <a:spcPts val="0"/>
              </a:spcBef>
            </a:pPr>
            <a:endParaRPr lang="he-IL" sz="2000" b="1" dirty="0">
              <a:latin typeface="David" panose="020E0502060401010101" pitchFamily="34" charset="-79"/>
            </a:endParaRPr>
          </a:p>
          <a:p>
            <a:pPr>
              <a:spcBef>
                <a:spcPts val="600"/>
              </a:spcBef>
            </a:pPr>
            <a:endParaRPr lang="he-IL" sz="2000" dirty="0">
              <a:solidFill>
                <a:srgbClr val="FF0000"/>
              </a:solidFill>
            </a:endParaRP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12</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אין סיבה לשנות את ההסדר הפיסקאלי</a:t>
            </a:r>
            <a:endParaRPr lang="he-IL" sz="3200" b="1" dirty="0">
              <a:cs typeface="+mn-cs"/>
            </a:endParaRPr>
          </a:p>
        </p:txBody>
      </p:sp>
      <p:sp>
        <p:nvSpPr>
          <p:cNvPr id="7" name="Text Placeholder 1"/>
          <p:cNvSpPr>
            <a:spLocks noGrp="1"/>
          </p:cNvSpPr>
          <p:nvPr>
            <p:ph type="body" sz="quarter" idx="13"/>
          </p:nvPr>
        </p:nvSpPr>
        <p:spPr>
          <a:xfrm>
            <a:off x="304800" y="1219200"/>
            <a:ext cx="8458200" cy="5257800"/>
          </a:xfrm>
        </p:spPr>
        <p:txBody>
          <a:bodyPr>
            <a:noAutofit/>
          </a:bodyPr>
          <a:lstStyle/>
          <a:p>
            <a:pPr algn="just" rtl="1"/>
            <a:r>
              <a:rPr lang="he-IL" b="1" u="sng" dirty="0"/>
              <a:t>המדינה ביחס להסכם הקציר</a:t>
            </a:r>
            <a:r>
              <a:rPr lang="he-IL" b="1" dirty="0"/>
              <a:t>: השיעור הקיים הוא המקובל בעולם:</a:t>
            </a:r>
          </a:p>
          <a:p>
            <a:pPr algn="just" rtl="1"/>
            <a:endParaRPr lang="he-IL" b="1" dirty="0"/>
          </a:p>
          <a:p>
            <a:pPr algn="just" rtl="1"/>
            <a:r>
              <a:rPr lang="he-IL" sz="2800" b="1" dirty="0">
                <a:solidFill>
                  <a:srgbClr val="004070"/>
                </a:solidFill>
                <a:effectLst>
                  <a:outerShdw blurRad="38100" dist="38100" dir="2700000" algn="tl">
                    <a:srgbClr val="000000">
                      <a:alpha val="43137"/>
                    </a:srgbClr>
                  </a:outerShdw>
                </a:effectLst>
              </a:rPr>
              <a:t>"דין ים המלח כדין הים התיכון. השלמנו היום בהסכמה מהלך של העלאת חלקה של המדינה במשאבי האשלג לרמה המקובלת בעולם המערבי, כפי שעשינו באמצעות ועדת </a:t>
            </a:r>
            <a:r>
              <a:rPr lang="he-IL" sz="2800" b="1" dirty="0" err="1">
                <a:solidFill>
                  <a:srgbClr val="004070"/>
                </a:solidFill>
                <a:effectLst>
                  <a:outerShdw blurRad="38100" dist="38100" dir="2700000" algn="tl">
                    <a:srgbClr val="000000">
                      <a:alpha val="43137"/>
                    </a:srgbClr>
                  </a:outerShdw>
                </a:effectLst>
              </a:rPr>
              <a:t>ששינסקי</a:t>
            </a:r>
            <a:r>
              <a:rPr lang="he-IL" sz="2800" b="1" dirty="0">
                <a:solidFill>
                  <a:srgbClr val="004070"/>
                </a:solidFill>
                <a:effectLst>
                  <a:outerShdw blurRad="38100" dist="38100" dir="2700000" algn="tl">
                    <a:srgbClr val="000000">
                      <a:alpha val="43137"/>
                    </a:srgbClr>
                  </a:outerShdw>
                </a:effectLst>
              </a:rPr>
              <a:t> לגבי משאבי הגז והנפט."</a:t>
            </a:r>
          </a:p>
          <a:p>
            <a:pPr algn="just" rtl="1">
              <a:buClrTx/>
              <a:buFont typeface="Wingdings" panose="05000000000000000000" pitchFamily="2" charset="2"/>
              <a:buChar char="§"/>
            </a:pPr>
            <a:endParaRPr lang="he-IL" sz="2800" b="1" dirty="0">
              <a:solidFill>
                <a:schemeClr val="accent2">
                  <a:lumMod val="60000"/>
                  <a:lumOff val="40000"/>
                </a:schemeClr>
              </a:solidFill>
            </a:endParaRPr>
          </a:p>
          <a:p>
            <a:pPr algn="just" rtl="1">
              <a:buClrTx/>
              <a:buFont typeface="Wingdings" panose="05000000000000000000" pitchFamily="2" charset="2"/>
              <a:buChar char="§"/>
            </a:pPr>
            <a:endParaRPr lang="he-IL" sz="2800" b="1" dirty="0">
              <a:solidFill>
                <a:schemeClr val="accent2">
                  <a:lumMod val="60000"/>
                  <a:lumOff val="40000"/>
                </a:schemeClr>
              </a:solidFill>
            </a:endParaRPr>
          </a:p>
          <a:p>
            <a:pPr>
              <a:lnSpc>
                <a:spcPct val="150000"/>
              </a:lnSpc>
              <a:spcBef>
                <a:spcPts val="0"/>
              </a:spcBef>
            </a:pPr>
            <a:endParaRPr lang="he-IL" b="1" dirty="0">
              <a:latin typeface="David" panose="020E0502060401010101" pitchFamily="34" charset="-79"/>
            </a:endParaRPr>
          </a:p>
          <a:p>
            <a:pPr>
              <a:spcBef>
                <a:spcPts val="600"/>
              </a:spcBef>
            </a:pPr>
            <a:endParaRPr lang="he-IL" dirty="0">
              <a:solidFill>
                <a:srgbClr val="FF0000"/>
              </a:solidFill>
            </a:endParaRPr>
          </a:p>
          <a:p>
            <a:pPr algn="r" rtl="1"/>
            <a:endParaRPr lang="he-IL" sz="2800" b="1" dirty="0" smtClean="0"/>
          </a:p>
          <a:p>
            <a:pPr algn="ctr" rtl="1"/>
            <a:endParaRPr lang="he-IL" sz="2800" b="1" dirty="0" smtClean="0">
              <a:solidFill>
                <a:srgbClr val="FF0000"/>
              </a:solidFill>
            </a:endParaRPr>
          </a:p>
          <a:p>
            <a:pPr marL="342900" indent="-342900" algn="r" rtl="1">
              <a:buFont typeface="Arial" panose="020B0604020202020204" pitchFamily="34" charset="0"/>
              <a:buChar char="•"/>
            </a:pPr>
            <a:endParaRPr lang="he-IL" sz="2800"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13</a:t>
            </a:fld>
            <a:endParaRPr lang="he-IL" dirty="0"/>
          </a:p>
        </p:txBody>
      </p:sp>
    </p:spTree>
    <p:extLst>
      <p:ext uri="{BB962C8B-B14F-4D97-AF65-F5344CB8AC3E}">
        <p14:creationId xmlns:p14="http://schemas.microsoft.com/office/powerpoint/2010/main" val="1282352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אין סיבה לשנות את ההסדר הפיסקאלי</a:t>
            </a:r>
            <a:endParaRPr lang="he-IL" sz="3200" b="1" dirty="0">
              <a:cs typeface="+mn-cs"/>
            </a:endParaRPr>
          </a:p>
        </p:txBody>
      </p:sp>
      <p:sp>
        <p:nvSpPr>
          <p:cNvPr id="7" name="Text Placeholder 1"/>
          <p:cNvSpPr>
            <a:spLocks noGrp="1"/>
          </p:cNvSpPr>
          <p:nvPr>
            <p:ph type="body" sz="quarter" idx="13"/>
          </p:nvPr>
        </p:nvSpPr>
        <p:spPr>
          <a:xfrm>
            <a:off x="609600" y="1219200"/>
            <a:ext cx="8077200" cy="5257800"/>
          </a:xfrm>
        </p:spPr>
        <p:txBody>
          <a:bodyPr>
            <a:noAutofit/>
          </a:bodyPr>
          <a:lstStyle/>
          <a:p>
            <a:pPr marL="355600" indent="-355600" algn="just" rtl="1">
              <a:lnSpc>
                <a:spcPct val="150000"/>
              </a:lnSpc>
              <a:buClrTx/>
              <a:buFont typeface="Wingdings" panose="05000000000000000000" pitchFamily="2" charset="2"/>
              <a:buChar char="§"/>
            </a:pPr>
            <a:r>
              <a:rPr lang="he-IL" sz="3200" b="1" dirty="0" smtClean="0"/>
              <a:t>השיעור </a:t>
            </a:r>
            <a:r>
              <a:rPr lang="he-IL" sz="3200" b="1" dirty="0"/>
              <a:t>הקיים תואם למקובל בעולם</a:t>
            </a:r>
          </a:p>
          <a:p>
            <a:pPr marL="355600" indent="-355600" algn="just" rtl="1">
              <a:lnSpc>
                <a:spcPct val="150000"/>
              </a:lnSpc>
              <a:buClrTx/>
              <a:buFont typeface="Wingdings" panose="05000000000000000000" pitchFamily="2" charset="2"/>
              <a:buChar char="§"/>
            </a:pPr>
            <a:r>
              <a:rPr lang="he-IL" sz="3200" b="1" dirty="0"/>
              <a:t>אין בעולם פרקטיקה, או מגמה, להטיל מס רווחי יתר על מינרלים, ובוודאי לא על אשלג</a:t>
            </a:r>
          </a:p>
          <a:p>
            <a:pPr marL="355600" indent="-355600" algn="just" rtl="1">
              <a:lnSpc>
                <a:spcPct val="150000"/>
              </a:lnSpc>
              <a:buClrTx/>
              <a:buFont typeface="Wingdings" panose="05000000000000000000" pitchFamily="2" charset="2"/>
              <a:buChar char="§"/>
            </a:pPr>
            <a:r>
              <a:rPr lang="he-IL" sz="3200" b="1" dirty="0"/>
              <a:t>אין בעולם מס כזה שמציעה הוועדה</a:t>
            </a:r>
          </a:p>
          <a:p>
            <a:pPr marL="342900" indent="-342900" algn="r" rtl="1">
              <a:buFont typeface="Arial" panose="020B0604020202020204" pitchFamily="34" charset="0"/>
              <a:buChar char="•"/>
            </a:pPr>
            <a:endParaRPr lang="he-IL" sz="3200"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14</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אין סיבה לשנות את ההסדר הפיסקאלי</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60000"/>
              </a:lnSpc>
              <a:buClrTx/>
              <a:buFont typeface="Wingdings" panose="05000000000000000000" pitchFamily="2" charset="2"/>
              <a:buChar char="§"/>
            </a:pPr>
            <a:r>
              <a:rPr lang="he-IL" b="1" dirty="0"/>
              <a:t>מודל הוועדה נסמך על זה האוסטרלי, אבל בפועל </a:t>
            </a:r>
            <a:r>
              <a:rPr lang="he-IL" b="1" u="sng" dirty="0"/>
              <a:t>הפוך</a:t>
            </a:r>
            <a:r>
              <a:rPr lang="he-IL" b="1" dirty="0"/>
              <a:t> לו:</a:t>
            </a:r>
          </a:p>
          <a:p>
            <a:pPr marL="627063" lvl="1" indent="-271463" algn="just" rtl="1">
              <a:buClr>
                <a:srgbClr val="0070C0"/>
              </a:buClr>
              <a:buFontTx/>
              <a:buChar char="-"/>
            </a:pPr>
            <a:r>
              <a:rPr lang="he-IL" sz="2200" b="1" dirty="0">
                <a:solidFill>
                  <a:srgbClr val="004070"/>
                </a:solidFill>
                <a:effectLst>
                  <a:outerShdw blurRad="38100" dist="38100" dir="2700000" algn="tl">
                    <a:srgbClr val="000000">
                      <a:alpha val="43137"/>
                    </a:srgbClr>
                  </a:outerShdw>
                </a:effectLst>
              </a:rPr>
              <a:t>באוסטרליה הכירו בבסיס נכסים לפי שווי כלכלי – ערך שחלוף</a:t>
            </a:r>
          </a:p>
          <a:p>
            <a:pPr marL="627063" lvl="1" indent="-271463" algn="just" rtl="1">
              <a:buClr>
                <a:srgbClr val="0070C0"/>
              </a:buClr>
            </a:pPr>
            <a:r>
              <a:rPr lang="he-IL" sz="2200" dirty="0" smtClean="0">
                <a:solidFill>
                  <a:srgbClr val="004070"/>
                </a:solidFill>
              </a:rPr>
              <a:t>	</a:t>
            </a:r>
            <a:r>
              <a:rPr lang="he-IL" sz="2200" u="sng" dirty="0" smtClean="0">
                <a:solidFill>
                  <a:srgbClr val="004070"/>
                </a:solidFill>
              </a:rPr>
              <a:t>הוועדה</a:t>
            </a:r>
            <a:r>
              <a:rPr lang="he-IL" sz="2200" dirty="0">
                <a:solidFill>
                  <a:srgbClr val="004070"/>
                </a:solidFill>
              </a:rPr>
              <a:t>: תשואה </a:t>
            </a:r>
            <a:r>
              <a:rPr lang="he-IL" sz="2200" dirty="0" smtClean="0">
                <a:solidFill>
                  <a:srgbClr val="004070"/>
                </a:solidFill>
              </a:rPr>
              <a:t>לא תינתן על השווי הכלכלי. נבחר רישום </a:t>
            </a:r>
            <a:r>
              <a:rPr lang="he-IL" sz="2200" dirty="0">
                <a:solidFill>
                  <a:srgbClr val="004070"/>
                </a:solidFill>
              </a:rPr>
              <a:t>חשבונאי </a:t>
            </a:r>
            <a:r>
              <a:rPr lang="he-IL" sz="2200" dirty="0" smtClean="0">
                <a:solidFill>
                  <a:srgbClr val="004070"/>
                </a:solidFill>
              </a:rPr>
              <a:t>מופחת שכלל אינו משקף שווי כלכלי</a:t>
            </a:r>
            <a:endParaRPr lang="he-IL" sz="2200" dirty="0">
              <a:solidFill>
                <a:srgbClr val="004070"/>
              </a:solidFill>
            </a:endParaRPr>
          </a:p>
          <a:p>
            <a:pPr marL="627063" lvl="1" indent="-271463" algn="just" rtl="1">
              <a:buClr>
                <a:srgbClr val="0070C0"/>
              </a:buClr>
              <a:buFontTx/>
              <a:buChar char="-"/>
            </a:pPr>
            <a:r>
              <a:rPr lang="he-IL" sz="2200" b="1" dirty="0">
                <a:solidFill>
                  <a:srgbClr val="004070"/>
                </a:solidFill>
                <a:effectLst>
                  <a:outerShdw blurRad="38100" dist="38100" dir="2700000" algn="tl">
                    <a:srgbClr val="000000">
                      <a:alpha val="43137"/>
                    </a:srgbClr>
                  </a:outerShdw>
                </a:effectLst>
              </a:rPr>
              <a:t>באוסטרליה נותנים תשואה על הון חוזר</a:t>
            </a:r>
          </a:p>
          <a:p>
            <a:pPr marL="627063" lvl="1" indent="-271463" algn="just" rtl="1">
              <a:buClr>
                <a:srgbClr val="0070C0"/>
              </a:buClr>
            </a:pPr>
            <a:r>
              <a:rPr lang="he-IL" sz="2200" dirty="0" smtClean="0">
                <a:solidFill>
                  <a:srgbClr val="004070"/>
                </a:solidFill>
              </a:rPr>
              <a:t>	</a:t>
            </a:r>
            <a:r>
              <a:rPr lang="he-IL" sz="2200" u="sng" dirty="0" smtClean="0">
                <a:solidFill>
                  <a:srgbClr val="004070"/>
                </a:solidFill>
              </a:rPr>
              <a:t>הוועדה</a:t>
            </a:r>
            <a:r>
              <a:rPr lang="he-IL" sz="2200" dirty="0">
                <a:solidFill>
                  <a:srgbClr val="004070"/>
                </a:solidFill>
              </a:rPr>
              <a:t>: אין תשואה על הון חוזר</a:t>
            </a:r>
          </a:p>
          <a:p>
            <a:pPr marL="627063" lvl="1" indent="-271463" algn="just" rtl="1">
              <a:buClr>
                <a:srgbClr val="0070C0"/>
              </a:buClr>
              <a:buFontTx/>
              <a:buChar char="-"/>
            </a:pPr>
            <a:r>
              <a:rPr lang="he-IL" sz="2200" b="1" dirty="0">
                <a:solidFill>
                  <a:srgbClr val="004070"/>
                </a:solidFill>
                <a:effectLst>
                  <a:outerShdw blurRad="38100" dist="38100" dir="2700000" algn="tl">
                    <a:srgbClr val="000000">
                      <a:alpha val="43137"/>
                    </a:srgbClr>
                  </a:outerShdw>
                </a:effectLst>
              </a:rPr>
              <a:t>באוסטרליה נותנים תשואה על נכסים לא מוחשיים – ידע, השקעות בשיווק</a:t>
            </a:r>
          </a:p>
          <a:p>
            <a:pPr marL="627063" lvl="1" indent="-271463" algn="just" rtl="1">
              <a:buClr>
                <a:srgbClr val="0070C0"/>
              </a:buClr>
            </a:pPr>
            <a:r>
              <a:rPr lang="he-IL" sz="2200" dirty="0" smtClean="0">
                <a:solidFill>
                  <a:srgbClr val="004070"/>
                </a:solidFill>
              </a:rPr>
              <a:t>	</a:t>
            </a:r>
            <a:r>
              <a:rPr lang="he-IL" sz="2200" u="sng" dirty="0" smtClean="0">
                <a:solidFill>
                  <a:srgbClr val="004070"/>
                </a:solidFill>
              </a:rPr>
              <a:t>הוועדה</a:t>
            </a:r>
            <a:r>
              <a:rPr lang="he-IL" sz="2200" dirty="0">
                <a:solidFill>
                  <a:srgbClr val="004070"/>
                </a:solidFill>
              </a:rPr>
              <a:t>: אין תשואה על נכסים לא מוחשיים</a:t>
            </a:r>
          </a:p>
          <a:p>
            <a:pPr marL="627063" lvl="1" indent="-271463" algn="just" rtl="1">
              <a:buClr>
                <a:srgbClr val="0070C0"/>
              </a:buClr>
              <a:buFontTx/>
              <a:buChar char="-"/>
            </a:pPr>
            <a:r>
              <a:rPr lang="he-IL" sz="2200" b="1" dirty="0">
                <a:solidFill>
                  <a:srgbClr val="004070"/>
                </a:solidFill>
                <a:effectLst>
                  <a:outerShdw blurRad="38100" dist="38100" dir="2700000" algn="tl">
                    <a:srgbClr val="000000">
                      <a:alpha val="43137"/>
                    </a:srgbClr>
                  </a:outerShdw>
                </a:effectLst>
              </a:rPr>
              <a:t>באוסטרליה קבעו מס בשיעור של 5%.22</a:t>
            </a:r>
            <a:endParaRPr lang="en-US" sz="2200" b="1" dirty="0">
              <a:solidFill>
                <a:srgbClr val="004070"/>
              </a:solidFill>
              <a:effectLst>
                <a:outerShdw blurRad="38100" dist="38100" dir="2700000" algn="tl">
                  <a:srgbClr val="000000">
                    <a:alpha val="43137"/>
                  </a:srgbClr>
                </a:outerShdw>
              </a:effectLst>
            </a:endParaRPr>
          </a:p>
          <a:p>
            <a:pPr marL="627063" lvl="1" indent="-271463" algn="just" rtl="1">
              <a:buClr>
                <a:srgbClr val="0070C0"/>
              </a:buClr>
            </a:pPr>
            <a:r>
              <a:rPr lang="he-IL" sz="2200" dirty="0" smtClean="0">
                <a:solidFill>
                  <a:srgbClr val="004070"/>
                </a:solidFill>
              </a:rPr>
              <a:t>	</a:t>
            </a:r>
            <a:r>
              <a:rPr lang="he-IL" sz="2200" u="sng" dirty="0" smtClean="0">
                <a:solidFill>
                  <a:srgbClr val="004070"/>
                </a:solidFill>
              </a:rPr>
              <a:t>הוועדה</a:t>
            </a:r>
            <a:r>
              <a:rPr lang="he-IL" sz="2200" dirty="0">
                <a:solidFill>
                  <a:srgbClr val="004070"/>
                </a:solidFill>
              </a:rPr>
              <a:t>: שיעור מס בשיעור של 42% </a:t>
            </a:r>
          </a:p>
          <a:p>
            <a:pPr marL="355600" indent="-355600" algn="just" rtl="1">
              <a:lnSpc>
                <a:spcPct val="160000"/>
              </a:lnSpc>
              <a:buClrTx/>
              <a:buFont typeface="Wingdings" panose="05000000000000000000" pitchFamily="2" charset="2"/>
              <a:buChar char="§"/>
            </a:pPr>
            <a:r>
              <a:rPr lang="he-IL" b="1" dirty="0"/>
              <a:t>הוועדה גם מתעלמת מביטולו הקרוב של המס באוסטרליה</a:t>
            </a: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15</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לא "מס כללי", אלא תשלום מוכוון כיל</a:t>
            </a:r>
            <a:endParaRPr lang="he-IL" sz="3200" b="1" dirty="0">
              <a:cs typeface="+mn-cs"/>
            </a:endParaRPr>
          </a:p>
        </p:txBody>
      </p:sp>
      <p:sp>
        <p:nvSpPr>
          <p:cNvPr id="7" name="Text Placeholder 1"/>
          <p:cNvSpPr>
            <a:spLocks noGrp="1"/>
          </p:cNvSpPr>
          <p:nvPr>
            <p:ph type="body" sz="quarter" idx="13"/>
          </p:nvPr>
        </p:nvSpPr>
        <p:spPr>
          <a:xfrm>
            <a:off x="609600" y="1219200"/>
            <a:ext cx="7848600" cy="5257800"/>
          </a:xfrm>
        </p:spPr>
        <p:txBody>
          <a:bodyPr>
            <a:noAutofit/>
          </a:bodyPr>
          <a:lstStyle/>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16</a:t>
            </a:fld>
            <a:endParaRPr lang="he-IL" dirty="0"/>
          </a:p>
        </p:txBody>
      </p:sp>
      <p:graphicFrame>
        <p:nvGraphicFramePr>
          <p:cNvPr id="9" name="Diagram 8"/>
          <p:cNvGraphicFramePr/>
          <p:nvPr>
            <p:extLst>
              <p:ext uri="{D42A27DB-BD31-4B8C-83A1-F6EECF244321}">
                <p14:modId xmlns:p14="http://schemas.microsoft.com/office/powerpoint/2010/main" val="2059301740"/>
              </p:ext>
            </p:extLst>
          </p:nvPr>
        </p:nvGraphicFramePr>
        <p:xfrm>
          <a:off x="1500336" y="175217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לא "מס כללי", אלא תשלום מוכוון כיל</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algn="just" rtl="1">
              <a:lnSpc>
                <a:spcPct val="150000"/>
              </a:lnSpc>
            </a:pPr>
            <a:r>
              <a:rPr lang="he-IL" sz="3200" b="1" dirty="0">
                <a:solidFill>
                  <a:srgbClr val="004070"/>
                </a:solidFill>
                <a:effectLst>
                  <a:outerShdw blurRad="38100" dist="38100" dir="2700000" algn="tl">
                    <a:srgbClr val="000000">
                      <a:alpha val="43137"/>
                    </a:srgbClr>
                  </a:outerShdw>
                </a:effectLst>
              </a:rPr>
              <a:t>"הניתוחים וההנמקות שבדו"ח, לרבות בחוות הדעת שעליו הוא מתבסס, מתייחסים בדרך כלל </a:t>
            </a:r>
            <a:r>
              <a:rPr lang="he-IL" sz="3200" b="1" dirty="0" err="1">
                <a:solidFill>
                  <a:srgbClr val="004070"/>
                </a:solidFill>
                <a:effectLst>
                  <a:outerShdw blurRad="38100" dist="38100" dir="2700000" algn="tl">
                    <a:srgbClr val="000000">
                      <a:alpha val="43137"/>
                    </a:srgbClr>
                  </a:outerShdw>
                </a:effectLst>
              </a:rPr>
              <a:t>לכי"ל</a:t>
            </a:r>
            <a:r>
              <a:rPr lang="he-IL" sz="3200" b="1" dirty="0">
                <a:solidFill>
                  <a:srgbClr val="004070"/>
                </a:solidFill>
                <a:effectLst>
                  <a:outerShdw blurRad="38100" dist="38100" dir="2700000" algn="tl">
                    <a:srgbClr val="000000">
                      <a:alpha val="43137"/>
                    </a:srgbClr>
                  </a:outerShdw>
                </a:effectLst>
              </a:rPr>
              <a:t> ולמשאבים </a:t>
            </a:r>
            <a:r>
              <a:rPr lang="he-IL" sz="3200" b="1" dirty="0" err="1">
                <a:solidFill>
                  <a:srgbClr val="004070"/>
                </a:solidFill>
                <a:effectLst>
                  <a:outerShdw blurRad="38100" dist="38100" dir="2700000" algn="tl">
                    <a:srgbClr val="000000">
                      <a:alpha val="43137"/>
                    </a:srgbClr>
                  </a:outerShdw>
                </a:effectLst>
              </a:rPr>
              <a:t>שכי"ל</a:t>
            </a:r>
            <a:r>
              <a:rPr lang="he-IL" sz="3200" b="1" dirty="0">
                <a:solidFill>
                  <a:srgbClr val="004070"/>
                </a:solidFill>
                <a:effectLst>
                  <a:outerShdw blurRad="38100" dist="38100" dir="2700000" algn="tl">
                    <a:srgbClr val="000000">
                      <a:alpha val="43137"/>
                    </a:srgbClr>
                  </a:outerShdw>
                </a:effectLst>
              </a:rPr>
              <a:t> עוסקת בניצולם... </a:t>
            </a:r>
            <a:r>
              <a:rPr lang="he-IL" sz="3200" b="1" u="sng" dirty="0">
                <a:solidFill>
                  <a:srgbClr val="004070"/>
                </a:solidFill>
                <a:effectLst>
                  <a:outerShdw blurRad="38100" dist="38100" dir="2700000" algn="tl">
                    <a:srgbClr val="000000">
                      <a:alpha val="43137"/>
                    </a:srgbClr>
                  </a:outerShdw>
                </a:effectLst>
              </a:rPr>
              <a:t>משל נועדה הוועדה להסדיר את ענייניה של כיל בלבד</a:t>
            </a:r>
            <a:r>
              <a:rPr lang="he-IL" sz="3200" b="1" dirty="0">
                <a:solidFill>
                  <a:srgbClr val="004070"/>
                </a:solidFill>
                <a:effectLst>
                  <a:outerShdw blurRad="38100" dist="38100" dir="2700000" algn="tl">
                    <a:srgbClr val="000000">
                      <a:alpha val="43137"/>
                    </a:srgbClr>
                  </a:outerShdw>
                </a:effectLst>
              </a:rPr>
              <a:t>"</a:t>
            </a:r>
          </a:p>
          <a:p>
            <a:pPr algn="just" rtl="1">
              <a:lnSpc>
                <a:spcPct val="150000"/>
              </a:lnSpc>
            </a:pPr>
            <a:r>
              <a:rPr lang="he-IL" sz="2800" b="1" dirty="0">
                <a:solidFill>
                  <a:srgbClr val="004070"/>
                </a:solidFill>
                <a:effectLst>
                  <a:outerShdw blurRad="38100" dist="38100" dir="2700000" algn="tl">
                    <a:srgbClr val="000000">
                      <a:alpha val="43137"/>
                    </a:srgbClr>
                  </a:outerShdw>
                </a:effectLst>
              </a:rPr>
              <a:t>(מתוך טיעונה של ערבה </a:t>
            </a:r>
            <a:r>
              <a:rPr lang="he-IL" sz="2800" b="1" dirty="0" err="1">
                <a:solidFill>
                  <a:srgbClr val="004070"/>
                </a:solidFill>
                <a:effectLst>
                  <a:outerShdw blurRad="38100" dist="38100" dir="2700000" algn="tl">
                    <a:srgbClr val="000000">
                      <a:alpha val="43137"/>
                    </a:srgbClr>
                  </a:outerShdw>
                </a:effectLst>
              </a:rPr>
              <a:t>מיינס</a:t>
            </a:r>
            <a:r>
              <a:rPr lang="he-IL" sz="2800" b="1" dirty="0">
                <a:solidFill>
                  <a:srgbClr val="004070"/>
                </a:solidFill>
                <a:effectLst>
                  <a:outerShdw blurRad="38100" dist="38100" dir="2700000" algn="tl">
                    <a:srgbClr val="000000">
                      <a:alpha val="43137"/>
                    </a:srgbClr>
                  </a:outerShdw>
                </a:effectLst>
              </a:rPr>
              <a:t> בע"מ בפני הוועדה)</a:t>
            </a:r>
          </a:p>
          <a:p>
            <a:pPr algn="just" rtl="1">
              <a:lnSpc>
                <a:spcPct val="150000"/>
              </a:lnSpc>
              <a:buClrTx/>
              <a:buFont typeface="Wingdings" panose="05000000000000000000" pitchFamily="2" charset="2"/>
              <a:buChar char="§"/>
            </a:pPr>
            <a:endParaRPr lang="he-IL" sz="3200" b="1" dirty="0">
              <a:latin typeface="David" panose="020E0502060401010101" pitchFamily="34" charset="-79"/>
            </a:endParaRPr>
          </a:p>
          <a:p>
            <a:pPr algn="r" rtl="1">
              <a:lnSpc>
                <a:spcPct val="150000"/>
              </a:lnSpc>
              <a:spcBef>
                <a:spcPts val="600"/>
              </a:spcBef>
            </a:pPr>
            <a:endParaRPr lang="he-IL" sz="2000" dirty="0">
              <a:solidFill>
                <a:srgbClr val="FF0000"/>
              </a:solidFill>
            </a:endParaRPr>
          </a:p>
          <a:p>
            <a:pPr marL="342900" indent="-342900" algn="r" rtl="1">
              <a:lnSpc>
                <a:spcPct val="150000"/>
              </a:lnSpc>
              <a:buFont typeface="Arial" panose="020B0604020202020204" pitchFamily="34" charset="0"/>
              <a:buChar char="•"/>
            </a:pPr>
            <a:endParaRPr lang="he-IL" sz="3200"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17</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הפרת הזיכיון</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הוועדה הוקמה על מנת לבחון האם יש להגדיל את התמורה למדינה בגין הזכות שקיבלה כיל להפיק את משאבי ים המלח</a:t>
            </a:r>
          </a:p>
          <a:p>
            <a:pPr marL="355600" indent="-355600" algn="just" rtl="1">
              <a:lnSpc>
                <a:spcPct val="150000"/>
              </a:lnSpc>
              <a:buClrTx/>
              <a:buFont typeface="Wingdings" panose="05000000000000000000" pitchFamily="2" charset="2"/>
              <a:buChar char="§"/>
            </a:pPr>
            <a:r>
              <a:rPr lang="he-IL" b="1" dirty="0"/>
              <a:t>התמורה </a:t>
            </a:r>
            <a:r>
              <a:rPr lang="he-IL" b="1" u="sng" dirty="0"/>
              <a:t>כבר נקבעה</a:t>
            </a:r>
            <a:r>
              <a:rPr lang="he-IL" b="1" dirty="0"/>
              <a:t> בשטר הזיכיון, יחד עם שאר תנאיו</a:t>
            </a:r>
          </a:p>
          <a:p>
            <a:pPr marL="355600" indent="-355600" algn="just" rtl="1">
              <a:lnSpc>
                <a:spcPct val="150000"/>
              </a:lnSpc>
              <a:buClrTx/>
              <a:buFont typeface="Wingdings" panose="05000000000000000000" pitchFamily="2" charset="2"/>
              <a:buChar char="§"/>
            </a:pPr>
            <a:r>
              <a:rPr lang="he-IL" b="1" dirty="0"/>
              <a:t>הוועדה ממליצה להגדיל תמורה זו, באמצעות "חוק עוקף זיכיון"</a:t>
            </a:r>
          </a:p>
          <a:p>
            <a:pPr marL="355600" indent="-355600" algn="just" rtl="1">
              <a:lnSpc>
                <a:spcPct val="150000"/>
              </a:lnSpc>
              <a:buClrTx/>
              <a:buFont typeface="Wingdings" panose="05000000000000000000" pitchFamily="2" charset="2"/>
              <a:buChar char="§"/>
            </a:pPr>
            <a:r>
              <a:rPr lang="he-IL" b="1" dirty="0"/>
              <a:t>שם ההגדלה – "</a:t>
            </a:r>
            <a:r>
              <a:rPr lang="he-IL" b="1" dirty="0" smtClean="0"/>
              <a:t>מס" </a:t>
            </a:r>
            <a:r>
              <a:rPr lang="he-IL" b="1" dirty="0"/>
              <a:t>שרק כיל משלמת – אינו משנה את מהות התשלום</a:t>
            </a:r>
          </a:p>
          <a:p>
            <a:pPr marL="355600" indent="-355600" algn="just" rtl="1">
              <a:lnSpc>
                <a:spcPct val="150000"/>
              </a:lnSpc>
              <a:buClrTx/>
              <a:buFont typeface="Wingdings" panose="05000000000000000000" pitchFamily="2" charset="2"/>
              <a:buChar char="§"/>
            </a:pPr>
            <a:r>
              <a:rPr lang="he-IL" b="1" dirty="0"/>
              <a:t>גם הוועדה מכירה בזיקה בין התשלום החדש, ובין התשלום הקיים (תמלוגים)</a:t>
            </a:r>
          </a:p>
          <a:p>
            <a:pPr marL="355600" indent="-355600" algn="just" rtl="1">
              <a:lnSpc>
                <a:spcPct val="150000"/>
              </a:lnSpc>
              <a:buClrTx/>
              <a:buFont typeface="Wingdings" panose="05000000000000000000" pitchFamily="2" charset="2"/>
              <a:buChar char="§"/>
            </a:pPr>
            <a:endParaRPr lang="he-IL" b="1" dirty="0">
              <a:latin typeface="David" panose="020E0502060401010101" pitchFamily="34" charset="-79"/>
            </a:endParaRPr>
          </a:p>
          <a:p>
            <a:pPr marL="355600" indent="-355600" algn="r" rtl="1">
              <a:spcBef>
                <a:spcPts val="600"/>
              </a:spcBef>
            </a:pPr>
            <a:endParaRPr lang="he-IL" sz="1600" dirty="0">
              <a:solidFill>
                <a:srgbClr val="FF0000"/>
              </a:solidFill>
            </a:endParaRPr>
          </a:p>
          <a:p>
            <a:pPr marL="355600" indent="-355600" algn="r" rtl="1"/>
            <a:endParaRPr lang="he-IL" b="1" dirty="0" smtClean="0"/>
          </a:p>
          <a:p>
            <a:pPr marL="355600" indent="-355600" algn="ctr" rtl="1"/>
            <a:endParaRPr lang="he-IL" b="1" dirty="0" smtClean="0">
              <a:solidFill>
                <a:srgbClr val="FF0000"/>
              </a:solidFill>
            </a:endParaRPr>
          </a:p>
          <a:p>
            <a:pPr marL="355600" indent="-3556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18</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הפרת הסכם הקציר</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הוועדה ממליצה למדינה ליזום חוק המשנה את ההסדר הפיסקאלי החל על משאבי ים המלח</a:t>
            </a:r>
          </a:p>
          <a:p>
            <a:pPr marL="355600" indent="-355600" algn="just" rtl="1">
              <a:lnSpc>
                <a:spcPct val="150000"/>
              </a:lnSpc>
              <a:buClrTx/>
              <a:buFont typeface="Wingdings" panose="05000000000000000000" pitchFamily="2" charset="2"/>
              <a:buChar char="§"/>
            </a:pPr>
            <a:r>
              <a:rPr lang="he-IL" b="1" dirty="0"/>
              <a:t>הממשלה התחייבה בהסכם הקציר </a:t>
            </a:r>
            <a:r>
              <a:rPr lang="he-IL" b="1" u="sng" dirty="0"/>
              <a:t>שלא</a:t>
            </a:r>
            <a:r>
              <a:rPr lang="he-IL" b="1" dirty="0"/>
              <a:t> ליזום חוק המשנה את ההסדר הפיסקאלי החל על משאבי ים המלח</a:t>
            </a:r>
          </a:p>
          <a:p>
            <a:pPr marL="355600" indent="-355600" algn="just" rtl="1">
              <a:lnSpc>
                <a:spcPct val="150000"/>
              </a:lnSpc>
              <a:buClrTx/>
              <a:buFont typeface="Wingdings" panose="05000000000000000000" pitchFamily="2" charset="2"/>
              <a:buChar char="§"/>
            </a:pPr>
            <a:r>
              <a:rPr lang="he-IL" b="1" dirty="0"/>
              <a:t>דחיית תחולת החוק לגבי אשלג עד שנת 2017 – אינה מרפאת את הפגם</a:t>
            </a:r>
          </a:p>
          <a:p>
            <a:pPr marL="355600" indent="-355600" algn="just" rtl="1">
              <a:lnSpc>
                <a:spcPct val="150000"/>
              </a:lnSpc>
              <a:buClrTx/>
              <a:buFont typeface="Wingdings" panose="05000000000000000000" pitchFamily="2" charset="2"/>
              <a:buChar char="§"/>
            </a:pPr>
            <a:r>
              <a:rPr lang="he-IL" b="1" dirty="0"/>
              <a:t>על "סעיף היציבות" שילמה כיל 7 מיליארד </a:t>
            </a:r>
            <a:r>
              <a:rPr lang="he-IL" b="1" dirty="0" smtClean="0"/>
              <a:t>שקלים </a:t>
            </a:r>
            <a:r>
              <a:rPr lang="he-IL" b="1" dirty="0"/>
              <a:t>בהוצאות קציר ותמלוגים (אומדן </a:t>
            </a:r>
            <a:r>
              <a:rPr lang="he-IL" b="1" dirty="0" err="1"/>
              <a:t>חל"י</a:t>
            </a:r>
            <a:r>
              <a:rPr lang="he-IL" b="1" dirty="0" smtClean="0"/>
              <a:t>), שהן התחייבויות שלובות להתחייבות המדינה; </a:t>
            </a:r>
            <a:r>
              <a:rPr lang="he-IL" b="1" dirty="0"/>
              <a:t>אי אפשר להתעלם מכך</a:t>
            </a:r>
          </a:p>
          <a:p>
            <a:pPr marL="355600" indent="-355600" algn="just" rtl="1">
              <a:lnSpc>
                <a:spcPct val="150000"/>
              </a:lnSpc>
            </a:pPr>
            <a:endParaRPr lang="he-IL" sz="1800" b="1" dirty="0">
              <a:latin typeface="David" panose="020E0502060401010101" pitchFamily="34" charset="-79"/>
            </a:endParaRPr>
          </a:p>
          <a:p>
            <a:pPr marL="355600" indent="-355600" algn="r" rtl="1">
              <a:lnSpc>
                <a:spcPct val="150000"/>
              </a:lnSpc>
              <a:spcBef>
                <a:spcPts val="600"/>
              </a:spcBef>
            </a:pPr>
            <a:endParaRPr lang="he-IL" sz="1800" dirty="0">
              <a:solidFill>
                <a:srgbClr val="FF0000"/>
              </a:solidFill>
            </a:endParaRPr>
          </a:p>
          <a:p>
            <a:pPr marL="355600" indent="-355600" algn="r" rtl="1">
              <a:lnSpc>
                <a:spcPct val="150000"/>
              </a:lnSpc>
            </a:pPr>
            <a:endParaRPr lang="he-IL" b="1" dirty="0" smtClean="0"/>
          </a:p>
          <a:p>
            <a:pPr marL="355600" indent="-355600" algn="ctr" rtl="1">
              <a:lnSpc>
                <a:spcPct val="150000"/>
              </a:lnSpc>
            </a:pPr>
            <a:endParaRPr lang="he-IL" b="1" dirty="0" smtClean="0">
              <a:solidFill>
                <a:srgbClr val="FF0000"/>
              </a:solidFill>
            </a:endParaRPr>
          </a:p>
          <a:p>
            <a:pPr marL="355600" indent="-355600" algn="r" rtl="1">
              <a:lnSpc>
                <a:spcPct val="150000"/>
              </a:lnSpc>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19</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r"/>
            <a:endParaRPr lang="he-IL" sz="2800" b="1" dirty="0">
              <a:cs typeface="+mn-cs"/>
            </a:endParaRPr>
          </a:p>
        </p:txBody>
      </p:sp>
      <p:sp>
        <p:nvSpPr>
          <p:cNvPr id="7" name="Text Placeholder 1"/>
          <p:cNvSpPr>
            <a:spLocks noGrp="1"/>
          </p:cNvSpPr>
          <p:nvPr>
            <p:ph type="body" sz="quarter" idx="13"/>
          </p:nvPr>
        </p:nvSpPr>
        <p:spPr>
          <a:xfrm>
            <a:off x="609600" y="1219200"/>
            <a:ext cx="7848600" cy="5257800"/>
          </a:xfrm>
        </p:spPr>
        <p:txBody>
          <a:bodyPr>
            <a:noAutofit/>
          </a:bodyPr>
          <a:lstStyle/>
          <a:p>
            <a:pPr algn="ctr" rtl="1"/>
            <a:endParaRPr lang="he-IL" sz="4800" b="1" dirty="0"/>
          </a:p>
          <a:p>
            <a:pPr algn="ctr" rtl="1"/>
            <a:r>
              <a:rPr lang="he-IL" sz="4800" b="1" dirty="0">
                <a:solidFill>
                  <a:srgbClr val="004070"/>
                </a:solidFill>
              </a:rPr>
              <a:t>מבחינה משפטית </a:t>
            </a:r>
          </a:p>
          <a:p>
            <a:pPr algn="ctr" rtl="1"/>
            <a:r>
              <a:rPr lang="he-IL" sz="4800" b="1" dirty="0">
                <a:solidFill>
                  <a:srgbClr val="004070"/>
                </a:solidFill>
              </a:rPr>
              <a:t>חייבים לתקן את דו"ח </a:t>
            </a:r>
            <a:r>
              <a:rPr lang="he-IL" sz="4800" b="1" dirty="0" smtClean="0">
                <a:solidFill>
                  <a:srgbClr val="004070"/>
                </a:solidFill>
              </a:rPr>
              <a:t>הביניים</a:t>
            </a:r>
            <a:endParaRPr lang="he-IL" sz="4800" b="1" dirty="0" smtClean="0">
              <a:solidFill>
                <a:srgbClr val="111847"/>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a:t>
            </a:fld>
            <a:endParaRPr lang="he-IL" dirty="0"/>
          </a:p>
        </p:txBody>
      </p:sp>
    </p:spTree>
    <p:extLst>
      <p:ext uri="{BB962C8B-B14F-4D97-AF65-F5344CB8AC3E}">
        <p14:creationId xmlns:p14="http://schemas.microsoft.com/office/powerpoint/2010/main" val="4093666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000" b="1" dirty="0" smtClean="0">
                <a:cs typeface="+mn-cs"/>
              </a:rPr>
              <a:t>אסור להפר הסכמים שקיבלו הגנה כה חזקה</a:t>
            </a:r>
            <a:endParaRPr lang="he-IL" sz="3000" b="1" dirty="0">
              <a:cs typeface="+mn-cs"/>
            </a:endParaRPr>
          </a:p>
        </p:txBody>
      </p:sp>
      <p:sp>
        <p:nvSpPr>
          <p:cNvPr id="7" name="Text Placeholder 1"/>
          <p:cNvSpPr>
            <a:spLocks noGrp="1"/>
          </p:cNvSpPr>
          <p:nvPr>
            <p:ph type="body" sz="quarter" idx="13"/>
          </p:nvPr>
        </p:nvSpPr>
        <p:spPr>
          <a:xfrm>
            <a:off x="609600" y="1219200"/>
            <a:ext cx="7848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בכדי להבטיח את יציבות הזיכיון, עיגנה אותו המדינה </a:t>
            </a:r>
            <a:r>
              <a:rPr lang="he-IL" b="1" u="sng" dirty="0"/>
              <a:t>בחוק מיוחד</a:t>
            </a:r>
            <a:r>
              <a:rPr lang="he-IL" b="1" dirty="0"/>
              <a:t>, שקבע את עליונות הזיכיון על כל דין</a:t>
            </a:r>
          </a:p>
          <a:p>
            <a:pPr marL="355600" indent="-355600" algn="just" rtl="1">
              <a:lnSpc>
                <a:spcPct val="150000"/>
              </a:lnSpc>
              <a:buClrTx/>
              <a:buFont typeface="Wingdings" panose="05000000000000000000" pitchFamily="2" charset="2"/>
              <a:buChar char="§"/>
            </a:pPr>
            <a:r>
              <a:rPr lang="he-IL" b="1" dirty="0">
                <a:solidFill>
                  <a:schemeClr val="tx1"/>
                </a:solidFill>
              </a:rPr>
              <a:t>הסכם הקציר </a:t>
            </a:r>
            <a:r>
              <a:rPr lang="he-IL" b="1" dirty="0"/>
              <a:t>אושר לפני שנתיים בידי </a:t>
            </a:r>
            <a:r>
              <a:rPr lang="he-IL" b="1" u="sng" dirty="0">
                <a:solidFill>
                  <a:schemeClr val="tx1"/>
                </a:solidFill>
              </a:rPr>
              <a:t>היועץ המשפטי לממשלה</a:t>
            </a:r>
            <a:r>
              <a:rPr lang="he-IL" b="1" dirty="0">
                <a:solidFill>
                  <a:schemeClr val="tx1"/>
                </a:solidFill>
              </a:rPr>
              <a:t>, </a:t>
            </a:r>
            <a:r>
              <a:rPr lang="he-IL" b="1" u="sng" dirty="0">
                <a:solidFill>
                  <a:schemeClr val="tx1"/>
                </a:solidFill>
              </a:rPr>
              <a:t>ממשלת ישראל</a:t>
            </a:r>
            <a:r>
              <a:rPr lang="he-IL" b="1" dirty="0">
                <a:solidFill>
                  <a:schemeClr val="tx1"/>
                </a:solidFill>
              </a:rPr>
              <a:t>, </a:t>
            </a:r>
            <a:r>
              <a:rPr lang="he-IL" b="1" u="sng" dirty="0">
                <a:solidFill>
                  <a:schemeClr val="tx1"/>
                </a:solidFill>
              </a:rPr>
              <a:t>ובית המשפט העליון</a:t>
            </a:r>
          </a:p>
          <a:p>
            <a:pPr algn="just" rtl="1">
              <a:lnSpc>
                <a:spcPct val="150000"/>
              </a:lnSpc>
              <a:buClr>
                <a:srgbClr val="0070C0"/>
              </a:buClr>
              <a:buFontTx/>
              <a:buChar char="-"/>
            </a:pPr>
            <a:endParaRPr lang="he-IL" b="1" dirty="0">
              <a:solidFill>
                <a:schemeClr val="tx1"/>
              </a:solidFill>
            </a:endParaRPr>
          </a:p>
          <a:p>
            <a:pPr algn="ctr" rtl="1">
              <a:lnSpc>
                <a:spcPct val="150000"/>
              </a:lnSpc>
              <a:buClr>
                <a:srgbClr val="0070C0"/>
              </a:buClr>
            </a:pPr>
            <a:r>
              <a:rPr lang="he-IL" b="1" dirty="0">
                <a:solidFill>
                  <a:srgbClr val="004070"/>
                </a:solidFill>
                <a:effectLst>
                  <a:outerShdw blurRad="38100" dist="38100" dir="2700000" algn="tl">
                    <a:srgbClr val="000000">
                      <a:alpha val="43137"/>
                    </a:srgbClr>
                  </a:outerShdw>
                </a:effectLst>
              </a:rPr>
              <a:t>הגנה חזקה יותר למשקיעים על התחייבויות של המדינה, </a:t>
            </a:r>
            <a:endParaRPr lang="en-US" b="1" dirty="0" smtClean="0">
              <a:solidFill>
                <a:srgbClr val="004070"/>
              </a:solidFill>
              <a:effectLst>
                <a:outerShdw blurRad="38100" dist="38100" dir="2700000" algn="tl">
                  <a:srgbClr val="000000">
                    <a:alpha val="43137"/>
                  </a:srgbClr>
                </a:outerShdw>
              </a:effectLst>
            </a:endParaRPr>
          </a:p>
          <a:p>
            <a:pPr algn="ctr" rtl="1">
              <a:lnSpc>
                <a:spcPct val="150000"/>
              </a:lnSpc>
              <a:buClr>
                <a:srgbClr val="0070C0"/>
              </a:buClr>
            </a:pPr>
            <a:r>
              <a:rPr lang="he-IL" b="1" dirty="0" smtClean="0">
                <a:solidFill>
                  <a:srgbClr val="004070"/>
                </a:solidFill>
                <a:effectLst>
                  <a:outerShdw blurRad="38100" dist="38100" dir="2700000" algn="tl">
                    <a:srgbClr val="000000">
                      <a:alpha val="43137"/>
                    </a:srgbClr>
                  </a:outerShdw>
                </a:effectLst>
              </a:rPr>
              <a:t>פשוט </a:t>
            </a:r>
            <a:r>
              <a:rPr lang="he-IL" b="1" dirty="0">
                <a:solidFill>
                  <a:srgbClr val="004070"/>
                </a:solidFill>
                <a:effectLst>
                  <a:outerShdw blurRad="38100" dist="38100" dir="2700000" algn="tl">
                    <a:srgbClr val="000000">
                      <a:alpha val="43137"/>
                    </a:srgbClr>
                  </a:outerShdw>
                </a:effectLst>
              </a:rPr>
              <a:t>אי אפשר לתת</a:t>
            </a:r>
          </a:p>
          <a:p>
            <a:pPr algn="ctr" rtl="1">
              <a:lnSpc>
                <a:spcPct val="150000"/>
              </a:lnSpc>
              <a:buClr>
                <a:srgbClr val="0070C0"/>
              </a:buClr>
            </a:pPr>
            <a:r>
              <a:rPr lang="he-IL" sz="2800" b="1" u="sng" dirty="0">
                <a:solidFill>
                  <a:srgbClr val="004070"/>
                </a:solidFill>
                <a:effectLst>
                  <a:outerShdw blurRad="38100" dist="38100" dir="2700000" algn="tl">
                    <a:srgbClr val="000000">
                      <a:alpha val="43137"/>
                    </a:srgbClr>
                  </a:outerShdw>
                </a:effectLst>
              </a:rPr>
              <a:t>אלה הסכמים שאסור להפר</a:t>
            </a:r>
            <a:endParaRPr lang="he-IL" sz="2800" u="sng" dirty="0">
              <a:solidFill>
                <a:srgbClr val="004070"/>
              </a:solidFill>
            </a:endParaRPr>
          </a:p>
          <a:p>
            <a:pPr algn="r" rtl="1">
              <a:lnSpc>
                <a:spcPct val="150000"/>
              </a:lnSpc>
            </a:pPr>
            <a:endParaRPr lang="he-IL" b="1" dirty="0" smtClean="0"/>
          </a:p>
          <a:p>
            <a:pPr algn="ctr" rtl="1">
              <a:lnSpc>
                <a:spcPct val="150000"/>
              </a:lnSpc>
            </a:pPr>
            <a:endParaRPr lang="he-IL" b="1" dirty="0" smtClean="0">
              <a:solidFill>
                <a:srgbClr val="FF0000"/>
              </a:solidFill>
            </a:endParaRPr>
          </a:p>
          <a:p>
            <a:pPr marL="342900" indent="-342900" algn="r" rtl="1">
              <a:lnSpc>
                <a:spcPct val="150000"/>
              </a:lnSpc>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20</a:t>
            </a:fld>
            <a:endParaRPr lang="he-IL" dirty="0"/>
          </a:p>
        </p:txBody>
      </p:sp>
    </p:spTree>
    <p:extLst>
      <p:ext uri="{BB962C8B-B14F-4D97-AF65-F5344CB8AC3E}">
        <p14:creationId xmlns:p14="http://schemas.microsoft.com/office/powerpoint/2010/main" val="2697261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endParaRPr lang="he-IL" sz="3200" b="1" dirty="0">
              <a:cs typeface="+mn-cs"/>
            </a:endParaRPr>
          </a:p>
        </p:txBody>
      </p:sp>
      <p:sp>
        <p:nvSpPr>
          <p:cNvPr id="7" name="Text Placeholder 1"/>
          <p:cNvSpPr>
            <a:spLocks noGrp="1"/>
          </p:cNvSpPr>
          <p:nvPr>
            <p:ph type="body" sz="quarter" idx="13"/>
          </p:nvPr>
        </p:nvSpPr>
        <p:spPr>
          <a:xfrm>
            <a:off x="609600" y="1219200"/>
            <a:ext cx="7848600" cy="5257800"/>
          </a:xfrm>
        </p:spPr>
        <p:txBody>
          <a:bodyPr>
            <a:noAutofit/>
          </a:bodyPr>
          <a:lstStyle/>
          <a:p>
            <a:pPr algn="ctr" rtl="1"/>
            <a:endParaRPr lang="he-IL" sz="4800" b="1" dirty="0" smtClean="0"/>
          </a:p>
          <a:p>
            <a:pPr algn="ctr" rtl="1"/>
            <a:r>
              <a:rPr lang="he-IL" sz="4800" b="1" dirty="0">
                <a:solidFill>
                  <a:srgbClr val="004070"/>
                </a:solidFill>
              </a:rPr>
              <a:t>לכן מבחינה משפטית </a:t>
            </a:r>
          </a:p>
          <a:p>
            <a:pPr algn="ctr" rtl="1"/>
            <a:r>
              <a:rPr lang="he-IL" sz="4800" b="1" dirty="0">
                <a:solidFill>
                  <a:srgbClr val="004070"/>
                </a:solidFill>
              </a:rPr>
              <a:t>חייבים לתקן את דו"ח הביניים</a:t>
            </a: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21</a:t>
            </a:fld>
            <a:endParaRPr lang="he-IL" dirty="0"/>
          </a:p>
        </p:txBody>
      </p:sp>
    </p:spTree>
    <p:extLst>
      <p:ext uri="{BB962C8B-B14F-4D97-AF65-F5344CB8AC3E}">
        <p14:creationId xmlns:p14="http://schemas.microsoft.com/office/powerpoint/2010/main" val="26972612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endParaRPr lang="he-IL" sz="3200" b="1" dirty="0">
              <a:cs typeface="+mn-cs"/>
            </a:endParaRPr>
          </a:p>
        </p:txBody>
      </p:sp>
      <p:sp>
        <p:nvSpPr>
          <p:cNvPr id="7" name="Text Placeholder 1"/>
          <p:cNvSpPr>
            <a:spLocks noGrp="1"/>
          </p:cNvSpPr>
          <p:nvPr>
            <p:ph type="body" sz="quarter" idx="13"/>
          </p:nvPr>
        </p:nvSpPr>
        <p:spPr>
          <a:xfrm>
            <a:off x="609600" y="1219200"/>
            <a:ext cx="7848600" cy="5257800"/>
          </a:xfrm>
        </p:spPr>
        <p:txBody>
          <a:bodyPr>
            <a:noAutofit/>
          </a:bodyPr>
          <a:lstStyle/>
          <a:p>
            <a:pPr algn="ctr" rtl="1"/>
            <a:endParaRPr lang="he-IL" sz="4800" b="1" dirty="0" smtClean="0"/>
          </a:p>
          <a:p>
            <a:pPr algn="ctr" rtl="1"/>
            <a:r>
              <a:rPr lang="he-IL" sz="4800" b="1" dirty="0">
                <a:solidFill>
                  <a:srgbClr val="004070"/>
                </a:solidFill>
              </a:rPr>
              <a:t>השלכות בתחום החוקתי</a:t>
            </a: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22</a:t>
            </a:fld>
            <a:endParaRPr lang="he-IL" dirty="0"/>
          </a:p>
        </p:txBody>
      </p:sp>
    </p:spTree>
    <p:extLst>
      <p:ext uri="{BB962C8B-B14F-4D97-AF65-F5344CB8AC3E}">
        <p14:creationId xmlns:p14="http://schemas.microsoft.com/office/powerpoint/2010/main" val="17366861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פסיקה חדשה של בג"ץ</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sz="2200" b="1" dirty="0"/>
              <a:t>גם</a:t>
            </a:r>
            <a:r>
              <a:rPr lang="he-IL" sz="2200" b="1" dirty="0">
                <a:solidFill>
                  <a:srgbClr val="000000"/>
                </a:solidFill>
              </a:rPr>
              <a:t> חוק הפוגע ב</a:t>
            </a:r>
            <a:r>
              <a:rPr lang="he-IL" sz="2200" b="1" u="sng" dirty="0">
                <a:solidFill>
                  <a:srgbClr val="000000"/>
                </a:solidFill>
              </a:rPr>
              <a:t>קניין חדש</a:t>
            </a:r>
            <a:r>
              <a:rPr lang="he-IL" sz="2200" b="1" dirty="0">
                <a:solidFill>
                  <a:srgbClr val="000000"/>
                </a:solidFill>
              </a:rPr>
              <a:t> יכול להיפסל נוכח היותו לא חוקתי</a:t>
            </a:r>
          </a:p>
          <a:p>
            <a:pPr marL="355600" indent="-355600" algn="just" rtl="1">
              <a:lnSpc>
                <a:spcPct val="150000"/>
              </a:lnSpc>
              <a:buClrTx/>
              <a:buFont typeface="Wingdings" panose="05000000000000000000" pitchFamily="2" charset="2"/>
              <a:buChar char="§"/>
            </a:pPr>
            <a:r>
              <a:rPr lang="he-IL" sz="2200" b="1" dirty="0">
                <a:solidFill>
                  <a:srgbClr val="000000"/>
                </a:solidFill>
              </a:rPr>
              <a:t>בג"ץ </a:t>
            </a:r>
            <a:r>
              <a:rPr lang="he-IL" sz="2200" b="1" dirty="0" err="1">
                <a:solidFill>
                  <a:srgbClr val="000000"/>
                </a:solidFill>
              </a:rPr>
              <a:t>דודיאן</a:t>
            </a:r>
            <a:r>
              <a:rPr lang="he-IL" sz="2200" b="1" dirty="0">
                <a:solidFill>
                  <a:srgbClr val="000000"/>
                </a:solidFill>
              </a:rPr>
              <a:t> ביחס למשאבי הגז והנפט היה </a:t>
            </a:r>
            <a:r>
              <a:rPr lang="he-IL" sz="2200" b="1" u="sng" dirty="0">
                <a:solidFill>
                  <a:srgbClr val="000000"/>
                </a:solidFill>
              </a:rPr>
              <a:t>ספציפי</a:t>
            </a:r>
            <a:r>
              <a:rPr lang="he-IL" sz="2200" b="1" dirty="0">
                <a:solidFill>
                  <a:srgbClr val="000000"/>
                </a:solidFill>
              </a:rPr>
              <a:t> לנסיבותיו</a:t>
            </a:r>
          </a:p>
          <a:p>
            <a:pPr marL="355600" indent="-355600" algn="just" rtl="1">
              <a:lnSpc>
                <a:spcPct val="150000"/>
              </a:lnSpc>
              <a:spcAft>
                <a:spcPts val="600"/>
              </a:spcAft>
              <a:buClrTx/>
              <a:buFont typeface="Wingdings" panose="05000000000000000000" pitchFamily="2" charset="2"/>
              <a:buChar char="§"/>
            </a:pPr>
            <a:r>
              <a:rPr lang="he-IL" sz="2200" b="1" u="sng" dirty="0">
                <a:solidFill>
                  <a:srgbClr val="000000"/>
                </a:solidFill>
              </a:rPr>
              <a:t>גזירה הפוגעת במידה רבה ברווחיות אינה מידתית ולכן אינה חוקתית</a:t>
            </a:r>
            <a:r>
              <a:rPr lang="he-IL" sz="2200" b="1" dirty="0" smtClean="0">
                <a:solidFill>
                  <a:srgbClr val="000000"/>
                </a:solidFill>
              </a:rPr>
              <a:t>:</a:t>
            </a:r>
          </a:p>
          <a:p>
            <a:pPr marL="349250" lvl="1" algn="just" rtl="1">
              <a:spcBef>
                <a:spcPts val="600"/>
              </a:spcBef>
              <a:spcAft>
                <a:spcPts val="600"/>
              </a:spcAft>
              <a:buClr>
                <a:srgbClr val="0070C0"/>
              </a:buClr>
            </a:pPr>
            <a:r>
              <a:rPr lang="he-IL" b="1" dirty="0" smtClean="0">
                <a:solidFill>
                  <a:srgbClr val="004070"/>
                </a:solidFill>
                <a:effectLst>
                  <a:outerShdw blurRad="38100" dist="38100" dir="2700000" algn="tl">
                    <a:srgbClr val="000000">
                      <a:alpha val="43137"/>
                    </a:srgbClr>
                  </a:outerShdw>
                </a:effectLst>
              </a:rPr>
              <a:t>"</a:t>
            </a:r>
            <a:r>
              <a:rPr lang="he-IL" b="1" dirty="0">
                <a:solidFill>
                  <a:srgbClr val="004070"/>
                </a:solidFill>
                <a:effectLst>
                  <a:outerShdw blurRad="38100" dist="38100" dir="2700000" algn="tl">
                    <a:srgbClr val="000000">
                      <a:alpha val="43137"/>
                    </a:srgbClr>
                  </a:outerShdw>
                </a:effectLst>
              </a:rPr>
              <a:t>על המחוקק להיות ער לכך שגזירה המוטלת על עסקים אינה יכולה להביא למצב שבו פעילות שהייתה רווחית אלמלא הגזירה תחדל להיות כזו, או שהרווחיות תפחת במידה רבה עקב הגזירה</a:t>
            </a:r>
            <a:r>
              <a:rPr lang="he-IL" b="1" dirty="0" smtClean="0">
                <a:solidFill>
                  <a:srgbClr val="004070"/>
                </a:solidFill>
                <a:effectLst>
                  <a:outerShdw blurRad="38100" dist="38100" dir="2700000" algn="tl">
                    <a:srgbClr val="000000">
                      <a:alpha val="43137"/>
                    </a:srgbClr>
                  </a:outerShdw>
                </a:effectLst>
              </a:rPr>
              <a:t>."</a:t>
            </a:r>
          </a:p>
          <a:p>
            <a:pPr marL="355600" lvl="1" indent="-273050" algn="just" rtl="1">
              <a:lnSpc>
                <a:spcPct val="150000"/>
              </a:lnSpc>
              <a:buClrTx/>
              <a:buSzPct val="85000"/>
              <a:buFont typeface="Wingdings" panose="05000000000000000000" pitchFamily="2" charset="2"/>
              <a:buChar char="§"/>
            </a:pPr>
            <a:r>
              <a:rPr lang="he-IL" sz="2200" b="1" dirty="0" smtClean="0">
                <a:solidFill>
                  <a:srgbClr val="000000"/>
                </a:solidFill>
              </a:rPr>
              <a:t>הפגיעה </a:t>
            </a:r>
            <a:r>
              <a:rPr lang="he-IL" sz="2200" b="1" dirty="0">
                <a:solidFill>
                  <a:srgbClr val="000000"/>
                </a:solidFill>
              </a:rPr>
              <a:t>בכיל, </a:t>
            </a:r>
            <a:r>
              <a:rPr lang="he-IL" sz="2200" b="1" dirty="0" smtClean="0">
                <a:solidFill>
                  <a:srgbClr val="000000"/>
                </a:solidFill>
              </a:rPr>
              <a:t>שלה "קניין </a:t>
            </a:r>
            <a:r>
              <a:rPr lang="he-IL" sz="2200" b="1" dirty="0">
                <a:solidFill>
                  <a:srgbClr val="000000"/>
                </a:solidFill>
              </a:rPr>
              <a:t>ישן", </a:t>
            </a:r>
            <a:r>
              <a:rPr lang="he-IL" sz="2200" b="1" dirty="0" smtClean="0">
                <a:solidFill>
                  <a:srgbClr val="000000"/>
                </a:solidFill>
              </a:rPr>
              <a:t>בוודאי שאינה </a:t>
            </a:r>
            <a:r>
              <a:rPr lang="he-IL" sz="2200" b="1" dirty="0">
                <a:solidFill>
                  <a:srgbClr val="000000"/>
                </a:solidFill>
              </a:rPr>
              <a:t>מידתית ואינה חוקתית</a:t>
            </a:r>
          </a:p>
          <a:p>
            <a:pPr algn="r" rtl="1">
              <a:lnSpc>
                <a:spcPct val="150000"/>
              </a:lnSpc>
            </a:pPr>
            <a:endParaRPr lang="he-IL" b="1" dirty="0" smtClean="0"/>
          </a:p>
          <a:p>
            <a:pPr algn="ctr" rtl="1">
              <a:lnSpc>
                <a:spcPct val="150000"/>
              </a:lnSpc>
            </a:pPr>
            <a:endParaRPr lang="he-IL" b="1" dirty="0" smtClean="0">
              <a:solidFill>
                <a:srgbClr val="FF0000"/>
              </a:solidFill>
            </a:endParaRPr>
          </a:p>
          <a:p>
            <a:pPr marL="342900" indent="-342900" algn="r" rtl="1">
              <a:lnSpc>
                <a:spcPct val="150000"/>
              </a:lnSpc>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23</a:t>
            </a:fld>
            <a:endParaRPr lang="he-IL" dirty="0"/>
          </a:p>
        </p:txBody>
      </p:sp>
    </p:spTree>
    <p:extLst>
      <p:ext uri="{BB962C8B-B14F-4D97-AF65-F5344CB8AC3E}">
        <p14:creationId xmlns:p14="http://schemas.microsoft.com/office/powerpoint/2010/main" val="2697261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חוק שיאמץ את המלצות הוועדה: לא מידתי</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42900" indent="-342900" algn="just" rtl="1">
              <a:lnSpc>
                <a:spcPct val="150000"/>
              </a:lnSpc>
              <a:buFont typeface="Wingdings" panose="05000000000000000000" pitchFamily="2" charset="2"/>
              <a:buChar char="§"/>
            </a:pPr>
            <a:r>
              <a:rPr lang="he-IL" b="1" dirty="0">
                <a:solidFill>
                  <a:srgbClr val="000000"/>
                </a:solidFill>
              </a:rPr>
              <a:t>חורג מהשיעור המקובל בעולם</a:t>
            </a:r>
          </a:p>
          <a:p>
            <a:pPr marL="342900" indent="-342900" algn="just" rtl="1">
              <a:lnSpc>
                <a:spcPct val="150000"/>
              </a:lnSpc>
              <a:buFont typeface="Wingdings" panose="05000000000000000000" pitchFamily="2" charset="2"/>
              <a:buChar char="§"/>
            </a:pPr>
            <a:r>
              <a:rPr lang="he-IL" b="1" dirty="0">
                <a:solidFill>
                  <a:srgbClr val="000000"/>
                </a:solidFill>
              </a:rPr>
              <a:t>סותר את הפרקטיקה במדינה עליה הסתמכה הוועדה – אוסטרליה</a:t>
            </a:r>
          </a:p>
          <a:p>
            <a:pPr marL="342900" indent="-342900" algn="just" rtl="1">
              <a:lnSpc>
                <a:spcPct val="150000"/>
              </a:lnSpc>
              <a:buFont typeface="Wingdings" panose="05000000000000000000" pitchFamily="2" charset="2"/>
              <a:buChar char="§"/>
            </a:pPr>
            <a:r>
              <a:rPr lang="he-IL" b="1" dirty="0">
                <a:solidFill>
                  <a:srgbClr val="000000"/>
                </a:solidFill>
              </a:rPr>
              <a:t>אינו נדרש, כי המדינה כבר מקבלת חלק ראוי ברווחי כיל</a:t>
            </a:r>
          </a:p>
          <a:p>
            <a:pPr marL="342900" indent="-342900" algn="just" rtl="1">
              <a:lnSpc>
                <a:spcPct val="150000"/>
              </a:lnSpc>
              <a:buFont typeface="Wingdings" panose="05000000000000000000" pitchFamily="2" charset="2"/>
              <a:buChar char="§"/>
            </a:pPr>
            <a:r>
              <a:rPr lang="he-IL" b="1" dirty="0">
                <a:solidFill>
                  <a:srgbClr val="000000"/>
                </a:solidFill>
              </a:rPr>
              <a:t>מפלה לרעה את כיל ביחס להסדר בתחום הגז, גם ביחס לשיעור הבינלאומי וגם לגוף ההסדר והתשואה המוענקת בו</a:t>
            </a:r>
          </a:p>
          <a:p>
            <a:pPr marL="342900" indent="-342900" algn="just" rtl="1">
              <a:lnSpc>
                <a:spcPct val="150000"/>
              </a:lnSpc>
              <a:buFont typeface="Wingdings" panose="05000000000000000000" pitchFamily="2" charset="2"/>
              <a:buChar char="§"/>
            </a:pPr>
            <a:r>
              <a:rPr lang="he-IL" b="1" dirty="0">
                <a:solidFill>
                  <a:srgbClr val="000000"/>
                </a:solidFill>
              </a:rPr>
              <a:t>אינו קובע מראש ובשקיפות את בסיס התמלוגים</a:t>
            </a:r>
          </a:p>
          <a:p>
            <a:pPr marL="342900" indent="-342900" algn="r" rtl="1">
              <a:lnSpc>
                <a:spcPct val="150000"/>
              </a:lnSpc>
              <a:buFont typeface="Wingdings" panose="05000000000000000000" pitchFamily="2" charset="2"/>
              <a:buChar char="§"/>
            </a:pPr>
            <a:endParaRPr lang="he-IL" b="1" dirty="0" smtClean="0"/>
          </a:p>
          <a:p>
            <a:pPr marL="342900" indent="-342900" algn="ctr" rtl="1">
              <a:lnSpc>
                <a:spcPct val="150000"/>
              </a:lnSpc>
              <a:buFont typeface="Wingdings" panose="05000000000000000000" pitchFamily="2" charset="2"/>
              <a:buChar char="§"/>
            </a:pPr>
            <a:endParaRPr lang="he-IL" b="1" dirty="0" smtClean="0">
              <a:solidFill>
                <a:srgbClr val="FF0000"/>
              </a:solidFill>
            </a:endParaRPr>
          </a:p>
          <a:p>
            <a:pPr marL="342900" indent="-342900" algn="r" rtl="1">
              <a:lnSpc>
                <a:spcPct val="150000"/>
              </a:lnSpc>
              <a:buFont typeface="Wingdings" panose="05000000000000000000" pitchFamily="2" charset="2"/>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24</a:t>
            </a:fld>
            <a:endParaRPr lang="he-IL" dirty="0"/>
          </a:p>
        </p:txBody>
      </p:sp>
    </p:spTree>
    <p:extLst>
      <p:ext uri="{BB962C8B-B14F-4D97-AF65-F5344CB8AC3E}">
        <p14:creationId xmlns:p14="http://schemas.microsoft.com/office/powerpoint/2010/main" val="41289404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חוק שיאמץ את המלצות הוועדה: לא מידתי</a:t>
            </a:r>
            <a:endParaRPr lang="he-IL" sz="3200" b="1" dirty="0">
              <a:cs typeface="+mn-cs"/>
            </a:endParaRPr>
          </a:p>
        </p:txBody>
      </p:sp>
      <p:sp>
        <p:nvSpPr>
          <p:cNvPr id="7" name="Text Placeholder 1"/>
          <p:cNvSpPr>
            <a:spLocks noGrp="1"/>
          </p:cNvSpPr>
          <p:nvPr>
            <p:ph type="body" sz="quarter" idx="13"/>
          </p:nvPr>
        </p:nvSpPr>
        <p:spPr>
          <a:xfrm>
            <a:off x="304800" y="1066800"/>
            <a:ext cx="8458200" cy="5257800"/>
          </a:xfrm>
        </p:spPr>
        <p:txBody>
          <a:bodyPr>
            <a:noAutofit/>
          </a:bodyPr>
          <a:lstStyle/>
          <a:p>
            <a:pPr marL="342900" indent="-342900" algn="just" rtl="1">
              <a:lnSpc>
                <a:spcPct val="150000"/>
              </a:lnSpc>
              <a:buFont typeface="Wingdings" panose="05000000000000000000" pitchFamily="2" charset="2"/>
              <a:buChar char="§"/>
            </a:pPr>
            <a:r>
              <a:rPr lang="he-IL" b="1" dirty="0">
                <a:solidFill>
                  <a:srgbClr val="000000"/>
                </a:solidFill>
              </a:rPr>
              <a:t>מבוסס על חישובים מוטעים </a:t>
            </a:r>
            <a:r>
              <a:rPr lang="he-IL" b="1" dirty="0" err="1">
                <a:solidFill>
                  <a:srgbClr val="000000"/>
                </a:solidFill>
              </a:rPr>
              <a:t>בחוו"ד</a:t>
            </a:r>
            <a:r>
              <a:rPr lang="he-IL" b="1" dirty="0">
                <a:solidFill>
                  <a:srgbClr val="000000"/>
                </a:solidFill>
              </a:rPr>
              <a:t> </a:t>
            </a:r>
            <a:r>
              <a:rPr lang="he-IL" b="1" dirty="0" err="1">
                <a:solidFill>
                  <a:srgbClr val="000000"/>
                </a:solidFill>
              </a:rPr>
              <a:t>פינדייק</a:t>
            </a:r>
            <a:endParaRPr lang="he-IL" b="1" dirty="0">
              <a:solidFill>
                <a:srgbClr val="000000"/>
              </a:solidFill>
            </a:endParaRPr>
          </a:p>
          <a:p>
            <a:pPr marL="342900" indent="-342900" algn="just" rtl="1">
              <a:lnSpc>
                <a:spcPct val="150000"/>
              </a:lnSpc>
              <a:buFont typeface="Wingdings" panose="05000000000000000000" pitchFamily="2" charset="2"/>
              <a:buChar char="§"/>
            </a:pPr>
            <a:r>
              <a:rPr lang="he-IL" b="1" dirty="0" smtClean="0">
                <a:solidFill>
                  <a:srgbClr val="000000"/>
                </a:solidFill>
              </a:rPr>
              <a:t>מעלה </a:t>
            </a:r>
            <a:r>
              <a:rPr lang="he-IL" b="1" dirty="0">
                <a:solidFill>
                  <a:srgbClr val="000000"/>
                </a:solidFill>
              </a:rPr>
              <a:t>פי חמישה את שיעור התמלוגים על </a:t>
            </a:r>
            <a:r>
              <a:rPr lang="he-IL" b="1" dirty="0" smtClean="0">
                <a:solidFill>
                  <a:srgbClr val="000000"/>
                </a:solidFill>
              </a:rPr>
              <a:t>פוספטים</a:t>
            </a:r>
            <a:endParaRPr lang="he-IL" b="1" dirty="0">
              <a:solidFill>
                <a:srgbClr val="000000"/>
              </a:solidFill>
            </a:endParaRPr>
          </a:p>
          <a:p>
            <a:pPr marL="342900" indent="-342900" algn="just" rtl="1">
              <a:lnSpc>
                <a:spcPct val="150000"/>
              </a:lnSpc>
              <a:buFont typeface="Wingdings" panose="05000000000000000000" pitchFamily="2" charset="2"/>
              <a:buChar char="§"/>
            </a:pPr>
            <a:r>
              <a:rPr lang="he-IL" b="1" dirty="0"/>
              <a:t>לא עונה על המטרות שהוועדה עצמה </a:t>
            </a:r>
            <a:r>
              <a:rPr lang="he-IL" b="1" dirty="0" smtClean="0"/>
              <a:t>הציבה</a:t>
            </a:r>
          </a:p>
          <a:p>
            <a:pPr marL="342900" indent="-342900" algn="just" rtl="1">
              <a:lnSpc>
                <a:spcPct val="150000"/>
              </a:lnSpc>
              <a:buFont typeface="Wingdings" panose="05000000000000000000" pitchFamily="2" charset="2"/>
              <a:buChar char="§"/>
            </a:pPr>
            <a:r>
              <a:rPr lang="he-IL" b="1" dirty="0" smtClean="0">
                <a:solidFill>
                  <a:srgbClr val="000000"/>
                </a:solidFill>
              </a:rPr>
              <a:t>מפר </a:t>
            </a:r>
            <a:r>
              <a:rPr lang="he-IL" b="1" dirty="0">
                <a:solidFill>
                  <a:srgbClr val="000000"/>
                </a:solidFill>
              </a:rPr>
              <a:t>"סעיף יציבות" שכיל שילמה תמורתו שבעה (7) מיליארד שקלים</a:t>
            </a:r>
          </a:p>
          <a:p>
            <a:pPr marL="342900" indent="-342900" algn="just" rtl="1">
              <a:lnSpc>
                <a:spcPct val="150000"/>
              </a:lnSpc>
              <a:buFont typeface="Wingdings" panose="05000000000000000000" pitchFamily="2" charset="2"/>
              <a:buChar char="§"/>
            </a:pPr>
            <a:r>
              <a:rPr lang="he-IL" b="1" dirty="0">
                <a:solidFill>
                  <a:srgbClr val="000000"/>
                </a:solidFill>
              </a:rPr>
              <a:t>לא מחשב את מאזן התועלות לעומת הנזקים</a:t>
            </a:r>
          </a:p>
          <a:p>
            <a:pPr marL="342900" indent="-342900" algn="just" rtl="1">
              <a:lnSpc>
                <a:spcPct val="150000"/>
              </a:lnSpc>
              <a:buFont typeface="Wingdings" panose="05000000000000000000" pitchFamily="2" charset="2"/>
              <a:buChar char="§"/>
            </a:pPr>
            <a:r>
              <a:rPr lang="he-IL" b="1" dirty="0" smtClean="0">
                <a:solidFill>
                  <a:srgbClr val="000000"/>
                </a:solidFill>
              </a:rPr>
              <a:t>מפר את הסכם הזיכיון חרף עיגונו בחוק</a:t>
            </a:r>
          </a:p>
          <a:p>
            <a:pPr marL="342900" indent="-342900" algn="just" rtl="1">
              <a:lnSpc>
                <a:spcPct val="150000"/>
              </a:lnSpc>
              <a:buFont typeface="Wingdings" panose="05000000000000000000" pitchFamily="2" charset="2"/>
              <a:buChar char="§"/>
            </a:pPr>
            <a:r>
              <a:rPr lang="he-IL" b="1" dirty="0" smtClean="0">
                <a:solidFill>
                  <a:srgbClr val="000000"/>
                </a:solidFill>
              </a:rPr>
              <a:t>מפר </a:t>
            </a:r>
            <a:r>
              <a:rPr lang="he-IL" b="1" dirty="0">
                <a:solidFill>
                  <a:srgbClr val="000000"/>
                </a:solidFill>
              </a:rPr>
              <a:t>את הסכם הקציר חרף אישורו יוצא הדופן</a:t>
            </a:r>
            <a:endParaRPr lang="he-IL" sz="1800" b="1" dirty="0">
              <a:solidFill>
                <a:srgbClr val="000000"/>
              </a:solidFill>
            </a:endParaRPr>
          </a:p>
          <a:p>
            <a:pPr marL="342900" indent="-342900" algn="r" rtl="1">
              <a:buFont typeface="Wingdings" panose="05000000000000000000" pitchFamily="2" charset="2"/>
              <a:buChar char="§"/>
            </a:pPr>
            <a:endParaRPr lang="he-IL" b="1" dirty="0">
              <a:solidFill>
                <a:srgbClr val="111847"/>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25</a:t>
            </a:fld>
            <a:endParaRPr lang="he-IL" dirty="0"/>
          </a:p>
        </p:txBody>
      </p:sp>
    </p:spTree>
    <p:extLst>
      <p:ext uri="{BB962C8B-B14F-4D97-AF65-F5344CB8AC3E}">
        <p14:creationId xmlns:p14="http://schemas.microsoft.com/office/powerpoint/2010/main" val="41289404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2400" b="1" dirty="0" smtClean="0">
                <a:cs typeface="+mn-cs"/>
              </a:rPr>
              <a:t>סיכום: האם ניתן להגן על חוות הדעת מבחינה משפטית?</a:t>
            </a:r>
            <a:endParaRPr lang="he-IL" sz="2400" b="1" dirty="0">
              <a:cs typeface="+mn-cs"/>
            </a:endParaRPr>
          </a:p>
        </p:txBody>
      </p:sp>
      <p:sp>
        <p:nvSpPr>
          <p:cNvPr id="7" name="Text Placeholder 1"/>
          <p:cNvSpPr>
            <a:spLocks noGrp="1"/>
          </p:cNvSpPr>
          <p:nvPr>
            <p:ph type="body" sz="quarter" idx="13"/>
          </p:nvPr>
        </p:nvSpPr>
        <p:spPr>
          <a:xfrm>
            <a:off x="609599" y="1219200"/>
            <a:ext cx="8104387" cy="5257800"/>
          </a:xfrm>
        </p:spPr>
        <p:txBody>
          <a:bodyPr>
            <a:noAutofit/>
          </a:bodyPr>
          <a:lstStyle/>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26</a:t>
            </a:fld>
            <a:endParaRPr lang="he-IL" dirty="0"/>
          </a:p>
        </p:txBody>
      </p:sp>
      <p:grpSp>
        <p:nvGrpSpPr>
          <p:cNvPr id="8" name="Group 2"/>
          <p:cNvGrpSpPr/>
          <p:nvPr/>
        </p:nvGrpSpPr>
        <p:grpSpPr>
          <a:xfrm>
            <a:off x="510429" y="1840560"/>
            <a:ext cx="8203558" cy="1893240"/>
            <a:chOff x="-1" y="1293676"/>
            <a:chExt cx="7920881" cy="1313144"/>
          </a:xfrm>
        </p:grpSpPr>
        <p:sp>
          <p:nvSpPr>
            <p:cNvPr id="9" name="Rectangle 4"/>
            <p:cNvSpPr/>
            <p:nvPr/>
          </p:nvSpPr>
          <p:spPr>
            <a:xfrm rot="10800000" flipV="1">
              <a:off x="-1" y="1399379"/>
              <a:ext cx="7920880" cy="1207440"/>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6"/>
            <p:cNvSpPr/>
            <p:nvPr/>
          </p:nvSpPr>
          <p:spPr>
            <a:xfrm>
              <a:off x="0" y="1293676"/>
              <a:ext cx="7920880" cy="13131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he-IL" sz="2800" b="1" dirty="0">
                  <a:solidFill>
                    <a:schemeClr val="bg1"/>
                  </a:solidFill>
                </a:rPr>
                <a:t>בנסיבות </a:t>
              </a:r>
              <a:r>
                <a:rPr lang="he-IL" sz="2800" b="1" dirty="0" smtClean="0">
                  <a:solidFill>
                    <a:schemeClr val="bg1"/>
                  </a:solidFill>
                </a:rPr>
                <a:t>אלה במיוחד, לא ייתכן שהוועדה תמליץ</a:t>
              </a:r>
            </a:p>
            <a:p>
              <a:pPr lvl="0" algn="ctr" defTabSz="1022350">
                <a:lnSpc>
                  <a:spcPct val="90000"/>
                </a:lnSpc>
                <a:spcBef>
                  <a:spcPct val="0"/>
                </a:spcBef>
                <a:spcAft>
                  <a:spcPct val="35000"/>
                </a:spcAft>
              </a:pPr>
              <a:r>
                <a:rPr lang="he-IL" sz="2800" b="1" dirty="0" smtClean="0">
                  <a:solidFill>
                    <a:schemeClr val="bg1"/>
                  </a:solidFill>
                </a:rPr>
                <a:t>לשלול </a:t>
              </a:r>
              <a:r>
                <a:rPr lang="he-IL" sz="2800" b="1" dirty="0">
                  <a:solidFill>
                    <a:schemeClr val="bg1"/>
                  </a:solidFill>
                </a:rPr>
                <a:t>מכיל תשואה על מחצית מנכסיה </a:t>
              </a:r>
              <a:r>
                <a:rPr lang="he-IL" sz="2800" b="1" dirty="0" err="1" smtClean="0">
                  <a:solidFill>
                    <a:schemeClr val="bg1"/>
                  </a:solidFill>
                </a:rPr>
                <a:t>היצוריים</a:t>
              </a:r>
              <a:endParaRPr lang="he-IL" sz="2800" b="1" dirty="0" smtClean="0">
                <a:solidFill>
                  <a:schemeClr val="bg1"/>
                </a:solidFill>
              </a:endParaRPr>
            </a:p>
            <a:p>
              <a:pPr lvl="0" algn="ctr" defTabSz="1022350">
                <a:lnSpc>
                  <a:spcPct val="90000"/>
                </a:lnSpc>
                <a:spcBef>
                  <a:spcPct val="0"/>
                </a:spcBef>
                <a:spcAft>
                  <a:spcPct val="35000"/>
                </a:spcAft>
              </a:pPr>
              <a:r>
                <a:rPr lang="he-IL" sz="2800" b="1" dirty="0" smtClean="0">
                  <a:solidFill>
                    <a:schemeClr val="bg1"/>
                  </a:solidFill>
                </a:rPr>
                <a:t>ולקבוע </a:t>
              </a:r>
              <a:r>
                <a:rPr lang="he-IL" sz="2800" b="1" dirty="0">
                  <a:solidFill>
                    <a:schemeClr val="bg1"/>
                  </a:solidFill>
                </a:rPr>
                <a:t>לה תשואה </a:t>
              </a:r>
              <a:r>
                <a:rPr lang="he-IL" sz="2800" b="1" dirty="0" smtClean="0">
                  <a:solidFill>
                    <a:schemeClr val="bg1"/>
                  </a:solidFill>
                </a:rPr>
                <a:t>חלקית ושגויה </a:t>
              </a:r>
              <a:r>
                <a:rPr lang="he-IL" sz="2800" b="1" dirty="0">
                  <a:solidFill>
                    <a:schemeClr val="bg1"/>
                  </a:solidFill>
                </a:rPr>
                <a:t>על המחצית </a:t>
              </a:r>
              <a:r>
                <a:rPr lang="he-IL" sz="2800" b="1" dirty="0" smtClean="0">
                  <a:solidFill>
                    <a:schemeClr val="bg1"/>
                  </a:solidFill>
                </a:rPr>
                <a:t>האחרת</a:t>
              </a:r>
              <a:endParaRPr lang="he-IL" sz="2800" kern="1200" dirty="0">
                <a:solidFill>
                  <a:schemeClr val="bg1"/>
                </a:solidFill>
                <a:latin typeface="Arial" panose="020B0604020202020204" pitchFamily="34" charset="0"/>
                <a:cs typeface="Arial" panose="020B0604020202020204" pitchFamily="34" charset="0"/>
              </a:endParaRPr>
            </a:p>
          </p:txBody>
        </p:sp>
      </p:grpSp>
      <p:grpSp>
        <p:nvGrpSpPr>
          <p:cNvPr id="11" name="Group 10"/>
          <p:cNvGrpSpPr/>
          <p:nvPr/>
        </p:nvGrpSpPr>
        <p:grpSpPr>
          <a:xfrm>
            <a:off x="510431" y="4149080"/>
            <a:ext cx="8203556" cy="1337320"/>
            <a:chOff x="0" y="2102763"/>
            <a:chExt cx="7920880" cy="504056"/>
          </a:xfrm>
        </p:grpSpPr>
        <p:sp>
          <p:nvSpPr>
            <p:cNvPr id="12" name="Rectangle 11"/>
            <p:cNvSpPr/>
            <p:nvPr/>
          </p:nvSpPr>
          <p:spPr>
            <a:xfrm rot="10800000" flipV="1">
              <a:off x="0" y="2127099"/>
              <a:ext cx="7920880" cy="479720"/>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ectangle 12"/>
            <p:cNvSpPr/>
            <p:nvPr/>
          </p:nvSpPr>
          <p:spPr>
            <a:xfrm>
              <a:off x="0" y="2102763"/>
              <a:ext cx="7920880" cy="4797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274320" lvl="1" algn="ctr">
                <a:buClrTx/>
                <a:buSzPct val="85000"/>
              </a:pPr>
              <a:r>
                <a:rPr lang="he-IL" sz="2800" b="1" dirty="0" smtClean="0">
                  <a:solidFill>
                    <a:schemeClr val="bg1"/>
                  </a:solidFill>
                </a:rPr>
                <a:t>כדי שיהיה הוגן, חוקי וחוקתי</a:t>
              </a:r>
            </a:p>
            <a:p>
              <a:pPr marL="274320" lvl="1" algn="ctr">
                <a:buClrTx/>
                <a:buSzPct val="85000"/>
              </a:pPr>
              <a:r>
                <a:rPr lang="he-IL" sz="2800" b="1" dirty="0" smtClean="0">
                  <a:solidFill>
                    <a:schemeClr val="bg1"/>
                  </a:solidFill>
                </a:rPr>
                <a:t>דו"ח הוועדה חייב להשתנות</a:t>
              </a:r>
              <a:endParaRPr lang="he-IL" sz="2800" b="1" dirty="0">
                <a:solidFill>
                  <a:schemeClr val="bg1"/>
                </a:solidFill>
              </a:endParaRPr>
            </a:p>
          </p:txBody>
        </p:sp>
      </p:grpSp>
    </p:spTree>
    <p:extLst>
      <p:ext uri="{BB962C8B-B14F-4D97-AF65-F5344CB8AC3E}">
        <p14:creationId xmlns:p14="http://schemas.microsoft.com/office/powerpoint/2010/main" val="41289404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2564904"/>
            <a:ext cx="5544616" cy="1702296"/>
          </a:xfrm>
        </p:spPr>
        <p:txBody>
          <a:bodyPr/>
          <a:lstStyle/>
          <a:p>
            <a:pPr algn="r" rtl="1"/>
            <a:r>
              <a:rPr lang="he-IL" sz="3600" dirty="0" smtClean="0">
                <a:cs typeface="+mn-cs"/>
              </a:rPr>
              <a:t>תודה על ההקשבה</a:t>
            </a:r>
            <a:endParaRPr lang="he-IL" sz="3600" dirty="0">
              <a:cs typeface="+mn-cs"/>
            </a:endParaRPr>
          </a:p>
        </p:txBody>
      </p:sp>
    </p:spTree>
    <p:extLst>
      <p:ext uri="{BB962C8B-B14F-4D97-AF65-F5344CB8AC3E}">
        <p14:creationId xmlns:p14="http://schemas.microsoft.com/office/powerpoint/2010/main" val="519136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חישובים שגויים</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smtClean="0"/>
              <a:t>הוועדה הסתמכה לצורך גיבוש המלצותיה על חוות דעת מומחה – פרופ' </a:t>
            </a:r>
            <a:r>
              <a:rPr lang="he-IL" b="1" dirty="0" err="1" smtClean="0"/>
              <a:t>פינדייק</a:t>
            </a:r>
            <a:r>
              <a:rPr lang="he-IL" b="1" dirty="0" smtClean="0"/>
              <a:t> – הרצופה </a:t>
            </a:r>
            <a:r>
              <a:rPr lang="he-IL" b="1" u="sng" dirty="0" smtClean="0"/>
              <a:t>שגיאות</a:t>
            </a:r>
            <a:r>
              <a:rPr lang="he-IL" b="1" dirty="0" smtClean="0"/>
              <a:t>:</a:t>
            </a:r>
          </a:p>
          <a:p>
            <a:pPr marL="800100" lvl="1" indent="-342900" algn="r" rtl="1">
              <a:buFont typeface="Arial" panose="020B0604020202020204" pitchFamily="34" charset="0"/>
              <a:buChar char="•"/>
            </a:pPr>
            <a:r>
              <a:rPr lang="he-IL" sz="2400" b="1" dirty="0">
                <a:solidFill>
                  <a:schemeClr val="accent4">
                    <a:lumMod val="85000"/>
                    <a:lumOff val="15000"/>
                  </a:schemeClr>
                </a:solidFill>
              </a:rPr>
              <a:t>נתונים שגויים ביחס לברום</a:t>
            </a:r>
          </a:p>
          <a:p>
            <a:pPr marL="800100" lvl="1" indent="-342900" algn="r" rtl="1">
              <a:buFont typeface="Arial" panose="020B0604020202020204" pitchFamily="34" charset="0"/>
              <a:buChar char="•"/>
            </a:pPr>
            <a:r>
              <a:rPr lang="he-IL" sz="2400" b="1" dirty="0">
                <a:solidFill>
                  <a:schemeClr val="accent4">
                    <a:lumMod val="85000"/>
                    <a:lumOff val="15000"/>
                  </a:schemeClr>
                </a:solidFill>
              </a:rPr>
              <a:t>סקירות שוק לא עדכניות</a:t>
            </a:r>
          </a:p>
          <a:p>
            <a:pPr marL="800100" lvl="1" indent="-342900" algn="r" rtl="1">
              <a:buFont typeface="Arial" panose="020B0604020202020204" pitchFamily="34" charset="0"/>
              <a:buChar char="•"/>
            </a:pPr>
            <a:r>
              <a:rPr lang="he-IL" sz="2400" b="1" dirty="0">
                <a:solidFill>
                  <a:schemeClr val="accent4">
                    <a:lumMod val="85000"/>
                    <a:lumOff val="15000"/>
                  </a:schemeClr>
                </a:solidFill>
              </a:rPr>
              <a:t>התמקדות בשנים בודדות בלבד</a:t>
            </a:r>
          </a:p>
          <a:p>
            <a:pPr marL="800100" lvl="1" indent="-342900" algn="r" rtl="1">
              <a:buFont typeface="Arial" panose="020B0604020202020204" pitchFamily="34" charset="0"/>
              <a:buChar char="•"/>
            </a:pPr>
            <a:r>
              <a:rPr lang="he-IL" sz="2400" b="1" dirty="0">
                <a:solidFill>
                  <a:schemeClr val="accent4">
                    <a:lumMod val="85000"/>
                    <a:lumOff val="15000"/>
                  </a:schemeClr>
                </a:solidFill>
              </a:rPr>
              <a:t>מחירים גבוהים ולא מייצגים</a:t>
            </a:r>
          </a:p>
          <a:p>
            <a:pPr marL="800100" lvl="1" indent="-342900" algn="r" rtl="1">
              <a:buFont typeface="Arial" panose="020B0604020202020204" pitchFamily="34" charset="0"/>
              <a:buChar char="•"/>
            </a:pPr>
            <a:r>
              <a:rPr lang="he-IL" sz="2400" b="1" dirty="0">
                <a:solidFill>
                  <a:schemeClr val="accent4">
                    <a:lumMod val="85000"/>
                    <a:lumOff val="15000"/>
                  </a:schemeClr>
                </a:solidFill>
              </a:rPr>
              <a:t>השוואה לא רלוונטית לחברות מתחום הכרייה</a:t>
            </a:r>
          </a:p>
          <a:p>
            <a:pPr marL="800100" lvl="1" indent="-342900" algn="r" rtl="1">
              <a:buFont typeface="Arial" panose="020B0604020202020204" pitchFamily="34" charset="0"/>
              <a:buChar char="•"/>
            </a:pPr>
            <a:r>
              <a:rPr lang="he-IL" sz="2400" b="1" dirty="0" smtClean="0">
                <a:solidFill>
                  <a:schemeClr val="accent4">
                    <a:lumMod val="85000"/>
                    <a:lumOff val="15000"/>
                  </a:schemeClr>
                </a:solidFill>
              </a:rPr>
              <a:t>התעלמות מייחודיות תעשיית </a:t>
            </a:r>
            <a:r>
              <a:rPr lang="he-IL" sz="2400" b="1" dirty="0">
                <a:solidFill>
                  <a:schemeClr val="accent4">
                    <a:lumMod val="85000"/>
                    <a:lumOff val="15000"/>
                  </a:schemeClr>
                </a:solidFill>
              </a:rPr>
              <a:t>הברום והפוספט</a:t>
            </a:r>
          </a:p>
          <a:p>
            <a:pPr lvl="1" algn="just" rtl="1">
              <a:lnSpc>
                <a:spcPct val="150000"/>
              </a:lnSpc>
            </a:pPr>
            <a:endParaRPr lang="he-IL" b="1" dirty="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3</a:t>
            </a:fld>
            <a:endParaRPr lang="he-IL" dirty="0"/>
          </a:p>
        </p:txBody>
      </p:sp>
      <p:graphicFrame>
        <p:nvGraphicFramePr>
          <p:cNvPr id="8" name="Diagram 6"/>
          <p:cNvGraphicFramePr/>
          <p:nvPr>
            <p:extLst>
              <p:ext uri="{D42A27DB-BD31-4B8C-83A1-F6EECF244321}">
                <p14:modId xmlns:p14="http://schemas.microsoft.com/office/powerpoint/2010/main" val="3916760410"/>
              </p:ext>
            </p:extLst>
          </p:nvPr>
        </p:nvGraphicFramePr>
        <p:xfrm>
          <a:off x="683568" y="2996952"/>
          <a:ext cx="79208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89703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בסיס נכסים שגוי</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אין תשואה על </a:t>
            </a:r>
            <a:r>
              <a:rPr lang="he-IL" b="1" smtClean="0"/>
              <a:t>חלק ניכר </a:t>
            </a:r>
            <a:r>
              <a:rPr lang="he-IL" b="1" dirty="0"/>
              <a:t>משווי הנכסים הפיזיים</a:t>
            </a:r>
          </a:p>
          <a:p>
            <a:pPr marL="355600" indent="-355600" algn="just" rtl="1">
              <a:lnSpc>
                <a:spcPct val="150000"/>
              </a:lnSpc>
              <a:buClrTx/>
              <a:buFont typeface="Wingdings" panose="05000000000000000000" pitchFamily="2" charset="2"/>
              <a:buChar char="§"/>
            </a:pPr>
            <a:r>
              <a:rPr lang="he-IL" b="1" dirty="0"/>
              <a:t>אין תשואה על הון חוזר – למרות שהוא נכס </a:t>
            </a:r>
            <a:r>
              <a:rPr lang="he-IL" b="1" dirty="0" err="1"/>
              <a:t>ייצורי</a:t>
            </a:r>
            <a:r>
              <a:rPr lang="he-IL" b="1" dirty="0"/>
              <a:t> מובהק</a:t>
            </a:r>
          </a:p>
          <a:p>
            <a:pPr marL="355600" indent="-355600" algn="just" rtl="1">
              <a:lnSpc>
                <a:spcPct val="150000"/>
              </a:lnSpc>
              <a:buClrTx/>
              <a:buFont typeface="Wingdings" panose="05000000000000000000" pitchFamily="2" charset="2"/>
              <a:buChar char="§"/>
            </a:pPr>
            <a:r>
              <a:rPr lang="he-IL" b="1" dirty="0"/>
              <a:t>אין תשואה על נכסים בלתי מוחשיים – למרות שהם גורם </a:t>
            </a:r>
            <a:r>
              <a:rPr lang="he-IL" b="1" dirty="0" err="1"/>
              <a:t>ייצורי</a:t>
            </a:r>
            <a:r>
              <a:rPr lang="he-IL" b="1" dirty="0"/>
              <a:t> מובהק, בעל תרומה מהותית להליך הייצור</a:t>
            </a: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4</a:t>
            </a:fld>
            <a:endParaRPr lang="he-IL" dirty="0"/>
          </a:p>
        </p:txBody>
      </p:sp>
      <p:graphicFrame>
        <p:nvGraphicFramePr>
          <p:cNvPr id="6" name="Diagram 6"/>
          <p:cNvGraphicFramePr/>
          <p:nvPr>
            <p:extLst>
              <p:ext uri="{D42A27DB-BD31-4B8C-83A1-F6EECF244321}">
                <p14:modId xmlns:p14="http://schemas.microsoft.com/office/powerpoint/2010/main" val="3211918149"/>
              </p:ext>
            </p:extLst>
          </p:nvPr>
        </p:nvGraphicFramePr>
        <p:xfrm>
          <a:off x="683568" y="2996952"/>
          <a:ext cx="79208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0427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שיעור תשואה שגוי</a:t>
            </a:r>
            <a:endParaRPr lang="he-IL" sz="3200" b="1" dirty="0">
              <a:cs typeface="+mn-cs"/>
            </a:endParaRPr>
          </a:p>
        </p:txBody>
      </p:sp>
      <p:sp>
        <p:nvSpPr>
          <p:cNvPr id="7" name="Text Placeholder 1"/>
          <p:cNvSpPr>
            <a:spLocks noGrp="1"/>
          </p:cNvSpPr>
          <p:nvPr>
            <p:ph type="body" sz="quarter" idx="13"/>
          </p:nvPr>
        </p:nvSpPr>
        <p:spPr>
          <a:xfrm>
            <a:off x="304800" y="1219200"/>
            <a:ext cx="84582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הוועדה קבעה לפי </a:t>
            </a:r>
            <a:r>
              <a:rPr lang="he-IL" b="1" dirty="0" err="1"/>
              <a:t>פינדייק</a:t>
            </a:r>
            <a:r>
              <a:rPr lang="he-IL" b="1" dirty="0"/>
              <a:t>, שהוא דו"ח שגוי, תשואה בשיעור 11%</a:t>
            </a:r>
          </a:p>
          <a:p>
            <a:pPr marL="355600" indent="-355600" algn="just" rtl="1">
              <a:lnSpc>
                <a:spcPct val="150000"/>
              </a:lnSpc>
              <a:buClrTx/>
              <a:buFont typeface="Wingdings" panose="05000000000000000000" pitchFamily="2" charset="2"/>
              <a:buChar char="§"/>
            </a:pPr>
            <a:r>
              <a:rPr lang="he-IL" b="1" dirty="0"/>
              <a:t>על פי </a:t>
            </a:r>
            <a:r>
              <a:rPr lang="he-IL" b="1" dirty="0" smtClean="0"/>
              <a:t>הפרמטרים שיישם </a:t>
            </a:r>
            <a:r>
              <a:rPr lang="he-IL" b="1" dirty="0" err="1" smtClean="0"/>
              <a:t>פינדייק</a:t>
            </a:r>
            <a:r>
              <a:rPr lang="he-IL" b="1" dirty="0" smtClean="0"/>
              <a:t> </a:t>
            </a:r>
            <a:r>
              <a:rPr lang="he-IL" b="1" dirty="0" err="1"/>
              <a:t>בששינסקי</a:t>
            </a:r>
            <a:r>
              <a:rPr lang="he-IL" b="1" dirty="0"/>
              <a:t> 1, </a:t>
            </a:r>
            <a:r>
              <a:rPr lang="he-IL" b="1" dirty="0" smtClean="0"/>
              <a:t>השיעור </a:t>
            </a:r>
            <a:r>
              <a:rPr lang="he-IL" b="1" dirty="0"/>
              <a:t>צריך להיות 18.75% </a:t>
            </a:r>
          </a:p>
          <a:p>
            <a:pPr marL="355600" indent="-355600" algn="just" rtl="1">
              <a:lnSpc>
                <a:spcPct val="150000"/>
              </a:lnSpc>
              <a:buClrTx/>
              <a:buFont typeface="Wingdings" panose="05000000000000000000" pitchFamily="2" charset="2"/>
              <a:buChar char="§"/>
            </a:pPr>
            <a:r>
              <a:rPr lang="he-IL" b="1" dirty="0"/>
              <a:t>כיל סבורה כי השיעור הנכון הוא 21.6</a:t>
            </a:r>
            <a:r>
              <a:rPr lang="he-IL" b="1" dirty="0" smtClean="0"/>
              <a:t>%</a:t>
            </a:r>
          </a:p>
          <a:p>
            <a:pPr marL="355600" indent="-355600" algn="just" rtl="1">
              <a:lnSpc>
                <a:spcPct val="150000"/>
              </a:lnSpc>
              <a:buClrTx/>
              <a:buFont typeface="Wingdings" panose="05000000000000000000" pitchFamily="2" charset="2"/>
              <a:buChar char="§"/>
            </a:pPr>
            <a:r>
              <a:rPr lang="he-IL" b="1" dirty="0" smtClean="0"/>
              <a:t>לא </a:t>
            </a:r>
            <a:r>
              <a:rPr lang="he-IL" b="1" dirty="0"/>
              <a:t>ניתן להחיל שיעור תשואה אחיד לכלל מגזרי הפעילות של כיל</a:t>
            </a:r>
          </a:p>
          <a:p>
            <a:pPr marL="355600" indent="-355600" algn="just" rtl="1">
              <a:lnSpc>
                <a:spcPct val="150000"/>
              </a:lnSpc>
              <a:buClrTx/>
              <a:buFont typeface="Wingdings" panose="05000000000000000000" pitchFamily="2" charset="2"/>
              <a:buChar char="§"/>
            </a:pPr>
            <a:r>
              <a:rPr lang="he-IL" b="1" dirty="0"/>
              <a:t>אסור להתעלם מהשילוב האנכי בברום ופוספט</a:t>
            </a:r>
          </a:p>
          <a:p>
            <a:pPr>
              <a:lnSpc>
                <a:spcPct val="150000"/>
              </a:lnSpc>
              <a:spcBef>
                <a:spcPts val="0"/>
              </a:spcBef>
            </a:pPr>
            <a:endParaRPr lang="he-IL" sz="1600" b="1" dirty="0">
              <a:latin typeface="David" panose="020E0502060401010101" pitchFamily="34" charset="-79"/>
            </a:endParaRPr>
          </a:p>
          <a:p>
            <a:pPr>
              <a:lnSpc>
                <a:spcPct val="150000"/>
              </a:lnSpc>
              <a:spcBef>
                <a:spcPts val="0"/>
              </a:spcBef>
            </a:pPr>
            <a:endParaRPr lang="he-IL" sz="1600" b="1" dirty="0">
              <a:latin typeface="David" panose="020E0502060401010101" pitchFamily="34" charset="-79"/>
            </a:endParaRPr>
          </a:p>
          <a:p>
            <a:pPr>
              <a:spcBef>
                <a:spcPts val="600"/>
              </a:spcBef>
            </a:pPr>
            <a:endParaRPr lang="he-IL" sz="1600" dirty="0">
              <a:solidFill>
                <a:srgbClr val="FF0000"/>
              </a:solidFill>
            </a:endParaRP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5</a:t>
            </a:fld>
            <a:endParaRPr lang="he-IL" dirty="0"/>
          </a:p>
        </p:txBody>
      </p:sp>
      <p:grpSp>
        <p:nvGrpSpPr>
          <p:cNvPr id="8" name="Group 7"/>
          <p:cNvGrpSpPr/>
          <p:nvPr/>
        </p:nvGrpSpPr>
        <p:grpSpPr>
          <a:xfrm>
            <a:off x="611560" y="4972626"/>
            <a:ext cx="7920880" cy="638977"/>
            <a:chOff x="0" y="1656193"/>
            <a:chExt cx="7920880" cy="638977"/>
          </a:xfrm>
        </p:grpSpPr>
        <p:sp>
          <p:nvSpPr>
            <p:cNvPr id="9" name="Rectangle 8"/>
            <p:cNvSpPr/>
            <p:nvPr/>
          </p:nvSpPr>
          <p:spPr>
            <a:xfrm rot="10800000" flipV="1">
              <a:off x="0" y="1656193"/>
              <a:ext cx="7920880" cy="638977"/>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0" y="1656193"/>
              <a:ext cx="7920880" cy="6389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rtl="1">
                <a:lnSpc>
                  <a:spcPct val="90000"/>
                </a:lnSpc>
                <a:spcBef>
                  <a:spcPct val="0"/>
                </a:spcBef>
                <a:spcAft>
                  <a:spcPct val="35000"/>
                </a:spcAft>
              </a:pPr>
              <a:r>
                <a:rPr lang="he-IL" sz="2400" b="1" kern="1200" dirty="0" smtClean="0"/>
                <a:t>הוועדה קובעת לכיל מחצית משיעור התשואה הנכון</a:t>
              </a:r>
              <a:endParaRPr lang="he-IL" sz="2400" kern="1200" dirty="0"/>
            </a:p>
          </p:txBody>
        </p:sp>
      </p:grpSp>
    </p:spTree>
    <p:extLst>
      <p:ext uri="{BB962C8B-B14F-4D97-AF65-F5344CB8AC3E}">
        <p14:creationId xmlns:p14="http://schemas.microsoft.com/office/powerpoint/2010/main" val="997487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המס אינו על "רווחי יתר"</a:t>
            </a:r>
            <a:endParaRPr lang="he-IL" sz="3200" b="1" dirty="0">
              <a:cs typeface="+mn-cs"/>
            </a:endParaRPr>
          </a:p>
        </p:txBody>
      </p:sp>
      <p:sp>
        <p:nvSpPr>
          <p:cNvPr id="7" name="Text Placeholder 1"/>
          <p:cNvSpPr>
            <a:spLocks noGrp="1"/>
          </p:cNvSpPr>
          <p:nvPr>
            <p:ph type="body" sz="quarter" idx="13"/>
          </p:nvPr>
        </p:nvSpPr>
        <p:spPr>
          <a:xfrm>
            <a:off x="381000" y="1219200"/>
            <a:ext cx="8305800" cy="5257800"/>
          </a:xfrm>
        </p:spPr>
        <p:txBody>
          <a:bodyPr>
            <a:noAutofit/>
          </a:bodyPr>
          <a:lstStyle/>
          <a:p>
            <a:pPr marL="355600" indent="-355600" algn="just" rtl="1">
              <a:lnSpc>
                <a:spcPct val="150000"/>
              </a:lnSpc>
              <a:buClrTx/>
              <a:buFont typeface="Wingdings" panose="05000000000000000000" pitchFamily="2" charset="2"/>
              <a:buChar char="§"/>
            </a:pPr>
            <a:r>
              <a:rPr lang="he-IL" sz="2800" b="1" dirty="0"/>
              <a:t>כאשר בסיס הנכסים המוכר הוא </a:t>
            </a:r>
            <a:r>
              <a:rPr lang="he-IL" sz="2800" b="1" u="sng" dirty="0"/>
              <a:t>מחצית</a:t>
            </a:r>
            <a:r>
              <a:rPr lang="he-IL" sz="2800" b="1" dirty="0"/>
              <a:t> משווים </a:t>
            </a:r>
            <a:r>
              <a:rPr lang="he-IL" sz="2800" b="1" dirty="0" smtClean="0"/>
              <a:t>הכלכלי</a:t>
            </a:r>
          </a:p>
          <a:p>
            <a:pPr marL="355600" indent="-355600" algn="just" rtl="1">
              <a:lnSpc>
                <a:spcPct val="150000"/>
              </a:lnSpc>
              <a:buClrTx/>
              <a:buFont typeface="Wingdings" panose="05000000000000000000" pitchFamily="2" charset="2"/>
              <a:buChar char="§"/>
            </a:pPr>
            <a:r>
              <a:rPr lang="he-IL" sz="2800" b="1" dirty="0" smtClean="0"/>
              <a:t>וכאשר </a:t>
            </a:r>
            <a:r>
              <a:rPr lang="he-IL" sz="2800" b="1" dirty="0"/>
              <a:t>שיעור התשואה הוא </a:t>
            </a:r>
            <a:r>
              <a:rPr lang="he-IL" sz="2800" b="1" u="sng" dirty="0"/>
              <a:t>מחצית</a:t>
            </a:r>
            <a:r>
              <a:rPr lang="he-IL" sz="2800" b="1" dirty="0"/>
              <a:t> מהשיעור </a:t>
            </a:r>
            <a:r>
              <a:rPr lang="he-IL" sz="2800" b="1" dirty="0" smtClean="0"/>
              <a:t>הנכון</a:t>
            </a:r>
          </a:p>
          <a:p>
            <a:pPr marL="355600" indent="-355600" algn="just" rtl="1">
              <a:lnSpc>
                <a:spcPct val="150000"/>
              </a:lnSpc>
              <a:buClrTx/>
              <a:buFont typeface="Wingdings" panose="05000000000000000000" pitchFamily="2" charset="2"/>
              <a:buChar char="§"/>
            </a:pPr>
            <a:r>
              <a:rPr lang="he-IL" sz="2800" b="1" dirty="0" smtClean="0"/>
              <a:t>עיקר </a:t>
            </a:r>
            <a:r>
              <a:rPr lang="he-IL" sz="2800" b="1" dirty="0"/>
              <a:t>המס מוטל על רווחים "רגילים" לחלוטין; </a:t>
            </a:r>
          </a:p>
          <a:p>
            <a:pPr marL="355600" indent="-355600" algn="just" rtl="1">
              <a:lnSpc>
                <a:spcPct val="150000"/>
              </a:lnSpc>
            </a:pPr>
            <a:r>
              <a:rPr lang="he-IL" sz="2800" b="1" dirty="0"/>
              <a:t>   </a:t>
            </a:r>
            <a:r>
              <a:rPr lang="he-IL" sz="2800" b="1" dirty="0" smtClean="0"/>
              <a:t> זה </a:t>
            </a:r>
            <a:r>
              <a:rPr lang="he-IL" sz="2800" b="1" dirty="0"/>
              <a:t>כלל לא "מס רווחי יתר"</a:t>
            </a:r>
            <a:endParaRPr lang="he-IL" sz="1800" dirty="0"/>
          </a:p>
          <a:p>
            <a:pPr marL="273050" indent="-273050" algn="ctr" rtl="1">
              <a:lnSpc>
                <a:spcPct val="150000"/>
              </a:lnSpc>
            </a:pPr>
            <a:endParaRPr lang="he-IL" b="1" dirty="0" smtClean="0">
              <a:solidFill>
                <a:srgbClr val="FF0000"/>
              </a:solidFill>
            </a:endParaRPr>
          </a:p>
          <a:p>
            <a:pPr marL="273050" indent="-27305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6</a:t>
            </a:fld>
            <a:endParaRPr lang="he-IL" dirty="0"/>
          </a:p>
        </p:txBody>
      </p:sp>
    </p:spTree>
    <p:extLst>
      <p:ext uri="{BB962C8B-B14F-4D97-AF65-F5344CB8AC3E}">
        <p14:creationId xmlns:p14="http://schemas.microsoft.com/office/powerpoint/2010/main" val="997487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מאזן התועלות לא חושב</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spcBef>
                <a:spcPts val="0"/>
              </a:spcBef>
              <a:buClrTx/>
              <a:buFont typeface="Wingdings" panose="05000000000000000000" pitchFamily="2" charset="2"/>
              <a:buChar char="§"/>
            </a:pPr>
            <a:r>
              <a:rPr lang="he-IL" sz="2800" b="1" dirty="0"/>
              <a:t>זו רפורמה שעיקרה כסף, לא קידום הצרכן או התחרות</a:t>
            </a:r>
          </a:p>
          <a:p>
            <a:pPr marL="355600" indent="-355600" algn="just" rtl="1">
              <a:lnSpc>
                <a:spcPct val="150000"/>
              </a:lnSpc>
              <a:buClrTx/>
              <a:buFont typeface="Wingdings" panose="05000000000000000000" pitchFamily="2" charset="2"/>
              <a:buChar char="§"/>
            </a:pPr>
            <a:r>
              <a:rPr lang="he-IL" sz="2800" b="1" dirty="0"/>
              <a:t>צריך היה לבחון מאזן תועלות/עלויות:	</a:t>
            </a:r>
          </a:p>
          <a:p>
            <a:pPr marL="717550" lvl="1" indent="-361950" algn="just" rtl="1">
              <a:buClr>
                <a:srgbClr val="0070C0"/>
              </a:buClr>
              <a:buFontTx/>
              <a:buChar char="-"/>
            </a:pPr>
            <a:r>
              <a:rPr lang="he-IL" b="1" dirty="0">
                <a:solidFill>
                  <a:srgbClr val="004070"/>
                </a:solidFill>
              </a:rPr>
              <a:t>אבדן תל"ג ומקומות עבודה כולל מאבדן פרויקטים עתידיים</a:t>
            </a:r>
          </a:p>
          <a:p>
            <a:pPr marL="717550" lvl="1" indent="-361950" algn="just" rtl="1">
              <a:buClr>
                <a:srgbClr val="0070C0"/>
              </a:buClr>
              <a:buFontTx/>
              <a:buChar char="-"/>
            </a:pPr>
            <a:r>
              <a:rPr lang="he-IL" b="1" dirty="0">
                <a:solidFill>
                  <a:srgbClr val="004070"/>
                </a:solidFill>
              </a:rPr>
              <a:t>ירידה בגביית מסים אחרים</a:t>
            </a:r>
          </a:p>
          <a:p>
            <a:pPr marL="717550" lvl="1" indent="-361950" algn="just" rtl="1">
              <a:buClr>
                <a:srgbClr val="0070C0"/>
              </a:buClr>
              <a:buFontTx/>
              <a:buChar char="-"/>
            </a:pPr>
            <a:r>
              <a:rPr lang="he-IL" b="1" dirty="0">
                <a:solidFill>
                  <a:srgbClr val="004070"/>
                </a:solidFill>
              </a:rPr>
              <a:t>עלייה בהוצאות המדינה</a:t>
            </a:r>
          </a:p>
          <a:p>
            <a:pPr marL="717550" lvl="1" indent="-361950" algn="just" rtl="1">
              <a:buClr>
                <a:srgbClr val="0070C0"/>
              </a:buClr>
              <a:buFontTx/>
              <a:buChar char="-"/>
            </a:pPr>
            <a:r>
              <a:rPr lang="he-IL" b="1" dirty="0">
                <a:solidFill>
                  <a:srgbClr val="004070"/>
                </a:solidFill>
              </a:rPr>
              <a:t>פגיעה בהשקעות זרות ובמוניטין המדינה</a:t>
            </a:r>
            <a:endParaRPr lang="he-IL" sz="2400" b="1" dirty="0">
              <a:solidFill>
                <a:srgbClr val="004070"/>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7</a:t>
            </a:fld>
            <a:endParaRPr lang="he-IL" dirty="0"/>
          </a:p>
        </p:txBody>
      </p:sp>
    </p:spTree>
    <p:extLst>
      <p:ext uri="{BB962C8B-B14F-4D97-AF65-F5344CB8AC3E}">
        <p14:creationId xmlns:p14="http://schemas.microsoft.com/office/powerpoint/2010/main" val="997487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2800" b="1" dirty="0" smtClean="0">
                <a:cs typeface="+mn-cs"/>
              </a:rPr>
              <a:t>תוצאות בוררות התמלוגים לא נלקחו בחשבון</a:t>
            </a:r>
            <a:endParaRPr lang="he-IL" sz="28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spcBef>
                <a:spcPts val="600"/>
              </a:spcBef>
              <a:buClrTx/>
              <a:buFont typeface="Wingdings" panose="05000000000000000000" pitchFamily="2" charset="2"/>
              <a:buChar char="§"/>
            </a:pPr>
            <a:r>
              <a:rPr lang="he-IL" b="1" dirty="0"/>
              <a:t>יום לאחר פרסום טיוטת המסקנות, ניתן פסק דין חלקי בהליך בוררות התמלוגים בו פתחה המדינה נגד כיל</a:t>
            </a:r>
          </a:p>
          <a:p>
            <a:pPr marL="355600" indent="-355600" algn="just" rtl="1">
              <a:lnSpc>
                <a:spcPct val="150000"/>
              </a:lnSpc>
              <a:spcBef>
                <a:spcPts val="600"/>
              </a:spcBef>
              <a:buClrTx/>
              <a:buFont typeface="Wingdings" panose="05000000000000000000" pitchFamily="2" charset="2"/>
              <a:buChar char="§"/>
            </a:pPr>
            <a:r>
              <a:rPr lang="he-IL" b="1" dirty="0"/>
              <a:t>על פי פסק הדין, כיל תשלם למדינה תמלוגים גם בגין מוצרי המשך המיוצרים ממחצבי ים המלח</a:t>
            </a:r>
          </a:p>
          <a:p>
            <a:pPr marL="355600" indent="-355600" algn="just" rtl="1">
              <a:lnSpc>
                <a:spcPct val="150000"/>
              </a:lnSpc>
              <a:spcBef>
                <a:spcPts val="600"/>
              </a:spcBef>
              <a:buClrTx/>
              <a:buFont typeface="Wingdings" panose="05000000000000000000" pitchFamily="2" charset="2"/>
              <a:buChar char="§"/>
            </a:pPr>
            <a:r>
              <a:rPr lang="he-IL" b="1" dirty="0" smtClean="0"/>
              <a:t>חלקה </a:t>
            </a:r>
            <a:r>
              <a:rPr lang="he-IL" b="1" dirty="0"/>
              <a:t>של המדינה ברווחי כיל גבוה מהשיעור שקבעה הוועדה</a:t>
            </a: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8</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130752" cy="729931"/>
          </a:xfrm>
        </p:spPr>
        <p:txBody>
          <a:bodyPr/>
          <a:lstStyle/>
          <a:p>
            <a:pPr algn="ctr"/>
            <a:r>
              <a:rPr lang="he-IL" sz="3200" b="1" dirty="0" smtClean="0">
                <a:cs typeface="+mn-cs"/>
              </a:rPr>
              <a:t>יעדיי הוועדה אינם מושגים</a:t>
            </a:r>
            <a:endParaRPr lang="he-IL" sz="3200" b="1" dirty="0">
              <a:cs typeface="+mn-cs"/>
            </a:endParaRPr>
          </a:p>
        </p:txBody>
      </p:sp>
      <p:sp>
        <p:nvSpPr>
          <p:cNvPr id="7" name="Text Placeholder 1"/>
          <p:cNvSpPr>
            <a:spLocks noGrp="1"/>
          </p:cNvSpPr>
          <p:nvPr>
            <p:ph type="body" sz="quarter" idx="13"/>
          </p:nvPr>
        </p:nvSpPr>
        <p:spPr>
          <a:xfrm>
            <a:off x="457200" y="1219200"/>
            <a:ext cx="8229600" cy="5257800"/>
          </a:xfrm>
        </p:spPr>
        <p:txBody>
          <a:bodyPr>
            <a:noAutofit/>
          </a:bodyPr>
          <a:lstStyle/>
          <a:p>
            <a:pPr marL="355600" indent="-355600" algn="just" rtl="1">
              <a:lnSpc>
                <a:spcPct val="150000"/>
              </a:lnSpc>
              <a:buClrTx/>
              <a:buFont typeface="Wingdings" panose="05000000000000000000" pitchFamily="2" charset="2"/>
              <a:buChar char="§"/>
            </a:pPr>
            <a:r>
              <a:rPr lang="he-IL" b="1" dirty="0"/>
              <a:t>חלקו הראוי של הציבור – </a:t>
            </a:r>
            <a:r>
              <a:rPr lang="he-IL" b="1" dirty="0">
                <a:solidFill>
                  <a:srgbClr val="004070"/>
                </a:solidFill>
              </a:rPr>
              <a:t>הוועדה לוקחת יותר משכתבה</a:t>
            </a:r>
          </a:p>
          <a:p>
            <a:pPr marL="355600" indent="-355600" algn="just" rtl="1">
              <a:lnSpc>
                <a:spcPct val="150000"/>
              </a:lnSpc>
              <a:buClrTx/>
              <a:buFont typeface="Wingdings" panose="05000000000000000000" pitchFamily="2" charset="2"/>
              <a:buChar char="§"/>
            </a:pPr>
            <a:r>
              <a:rPr lang="he-IL" b="1" dirty="0"/>
              <a:t>פרוגרסיביות לצד יציבות – </a:t>
            </a:r>
            <a:r>
              <a:rPr lang="he-IL" b="1" dirty="0">
                <a:solidFill>
                  <a:srgbClr val="004070"/>
                </a:solidFill>
              </a:rPr>
              <a:t>המס רגרסיבי</a:t>
            </a:r>
          </a:p>
          <a:p>
            <a:pPr marL="355600" indent="-355600" algn="just" rtl="1">
              <a:lnSpc>
                <a:spcPct val="150000"/>
              </a:lnSpc>
              <a:buClrTx/>
              <a:buFont typeface="Wingdings" panose="05000000000000000000" pitchFamily="2" charset="2"/>
              <a:buChar char="§"/>
            </a:pPr>
            <a:r>
              <a:rPr lang="he-IL" b="1" dirty="0"/>
              <a:t>מודל כללי צופה פני עתיד – </a:t>
            </a:r>
            <a:r>
              <a:rPr lang="he-IL" b="1" dirty="0">
                <a:solidFill>
                  <a:srgbClr val="004070"/>
                </a:solidFill>
              </a:rPr>
              <a:t>מודל מוכוון כיל, המבוסס על נתוני עבר </a:t>
            </a:r>
            <a:r>
              <a:rPr lang="he-IL" b="1" dirty="0" smtClean="0">
                <a:solidFill>
                  <a:srgbClr val="004070"/>
                </a:solidFill>
              </a:rPr>
              <a:t>חלקיים</a:t>
            </a:r>
            <a:endParaRPr lang="he-IL" b="1" dirty="0">
              <a:solidFill>
                <a:srgbClr val="004070"/>
              </a:solidFill>
            </a:endParaRPr>
          </a:p>
          <a:p>
            <a:pPr marL="355600" indent="-355600" algn="just" rtl="1">
              <a:lnSpc>
                <a:spcPct val="150000"/>
              </a:lnSpc>
              <a:buClrTx/>
              <a:buFont typeface="Wingdings" panose="05000000000000000000" pitchFamily="2" charset="2"/>
              <a:buChar char="§"/>
            </a:pPr>
            <a:r>
              <a:rPr lang="he-IL" b="1" dirty="0"/>
              <a:t>המשך הפקת משאבי טבע וניטרליות לגבי החלטות השקעה – </a:t>
            </a:r>
            <a:r>
              <a:rPr lang="he-IL" b="1" dirty="0">
                <a:solidFill>
                  <a:srgbClr val="004070"/>
                </a:solidFill>
              </a:rPr>
              <a:t>פגיעה בהשקעות בעתיד ובפעילות הקיימת</a:t>
            </a:r>
          </a:p>
          <a:p>
            <a:pPr algn="r" rtl="1"/>
            <a:endParaRPr lang="he-IL" b="1" dirty="0" smtClean="0"/>
          </a:p>
          <a:p>
            <a:pPr algn="ctr" rtl="1"/>
            <a:endParaRPr lang="he-IL" b="1" dirty="0" smtClean="0">
              <a:solidFill>
                <a:srgbClr val="FF0000"/>
              </a:solidFill>
            </a:endParaRPr>
          </a:p>
          <a:p>
            <a:pPr marL="342900" indent="-342900" algn="r" rtl="1">
              <a:buFont typeface="Arial" panose="020B0604020202020204" pitchFamily="34" charset="0"/>
              <a:buChar char="•"/>
            </a:pPr>
            <a:endParaRPr lang="he-IL" b="1"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9</a:t>
            </a:fld>
            <a:endParaRPr lang="he-IL" dirty="0"/>
          </a:p>
        </p:txBody>
      </p:sp>
    </p:spTree>
    <p:extLst>
      <p:ext uri="{BB962C8B-B14F-4D97-AF65-F5344CB8AC3E}">
        <p14:creationId xmlns:p14="http://schemas.microsoft.com/office/powerpoint/2010/main" val="3850299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ICL ppt templet  master final 29 5 14">
  <a:themeElements>
    <a:clrScheme name="ICL-1">
      <a:dk1>
        <a:srgbClr val="111847"/>
      </a:dk1>
      <a:lt1>
        <a:sysClr val="window" lastClr="FFFFFF"/>
      </a:lt1>
      <a:dk2>
        <a:srgbClr val="262626"/>
      </a:dk2>
      <a:lt2>
        <a:srgbClr val="EEECE1"/>
      </a:lt2>
      <a:accent1>
        <a:srgbClr val="111847"/>
      </a:accent1>
      <a:accent2>
        <a:srgbClr val="FFFFFF"/>
      </a:accent2>
      <a:accent3>
        <a:srgbClr val="262626"/>
      </a:accent3>
      <a:accent4>
        <a:srgbClr val="000000"/>
      </a:accent4>
      <a:accent5>
        <a:srgbClr val="111847"/>
      </a:accent5>
      <a:accent6>
        <a:srgbClr val="262626"/>
      </a:accent6>
      <a:hlink>
        <a:srgbClr val="000000"/>
      </a:hlink>
      <a:folHlink>
        <a:srgbClr val="111847"/>
      </a:folHlink>
    </a:clrScheme>
    <a:fontScheme name="Custom 2">
      <a:majorFont>
        <a:latin typeface="Calibri"/>
        <a:ea typeface=""/>
        <a:cs typeface="Times New Roman"/>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ICL ppt templet  master final 29 5 14">
  <a:themeElements>
    <a:clrScheme name="ICL-1">
      <a:dk1>
        <a:srgbClr val="111847"/>
      </a:dk1>
      <a:lt1>
        <a:sysClr val="window" lastClr="FFFFFF"/>
      </a:lt1>
      <a:dk2>
        <a:srgbClr val="262626"/>
      </a:dk2>
      <a:lt2>
        <a:srgbClr val="EEECE1"/>
      </a:lt2>
      <a:accent1>
        <a:srgbClr val="111847"/>
      </a:accent1>
      <a:accent2>
        <a:srgbClr val="FFFFFF"/>
      </a:accent2>
      <a:accent3>
        <a:srgbClr val="262626"/>
      </a:accent3>
      <a:accent4>
        <a:srgbClr val="000000"/>
      </a:accent4>
      <a:accent5>
        <a:srgbClr val="111847"/>
      </a:accent5>
      <a:accent6>
        <a:srgbClr val="262626"/>
      </a:accent6>
      <a:hlink>
        <a:srgbClr val="000000"/>
      </a:hlink>
      <a:folHlink>
        <a:srgbClr val="111847"/>
      </a:folHlink>
    </a:clrScheme>
    <a:fontScheme name="Custom 2">
      <a:majorFont>
        <a:latin typeface="Calibri"/>
        <a:ea typeface=""/>
        <a:cs typeface="Times New Roman"/>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4260420A7A0B464D9552D6CB01B21E3C" ma:contentTypeVersion="1" ma:contentTypeDescription="צור מסמך חדש." ma:contentTypeScope="" ma:versionID="6ffc00a7b85b8654bf9338b1136db10f">
  <xsd:schema xmlns:xsd="http://www.w3.org/2001/XMLSchema" xmlns:xs="http://www.w3.org/2001/XMLSchema" xmlns:p="http://schemas.microsoft.com/office/2006/metadata/properties" xmlns:ns2="a46656d4-8850-49b3-aebd-68bd05f7f43d" xmlns:ns3="6fd950ac-6207-4862-94f5-a13017aa55ce" targetNamespace="http://schemas.microsoft.com/office/2006/metadata/properties" ma:root="true" ma:fieldsID="83db41d11226fea78c6460bac10354fa" ns2:_="" ns3:_="">
    <xsd:import namespace="a46656d4-8850-49b3-aebd-68bd05f7f43d"/>
    <xsd:import namespace="6fd950ac-6207-4862-94f5-a13017aa55ce"/>
    <xsd:element name="properties">
      <xsd:complexType>
        <xsd:sequence>
          <xsd:element name="documentManagement">
            <xsd:complexType>
              <xsd:all>
                <xsd:element ref="ns2:ia53b9f18d984e01914f4b79710425b7" minOccurs="0"/>
                <xsd:element ref="ns2:TaxCatchAll" minOccurs="0"/>
                <xsd:element ref="ns2:TaxCatchAllLabel" minOccurs="0"/>
                <xsd:element ref="ns2:e4b5484c9c824b148c38bfcb2bd74c0d" minOccurs="0"/>
                <xsd:element ref="ns2:kb4cc1381c4248d7a2dfa3f1be0c86c0" minOccurs="0"/>
                <xsd:element ref="ns2:o80fb9e8b9d445b0bb174fdcd68ee89c" minOccurs="0"/>
                <xsd:element ref="ns2:l34dc5595392493c8311535275827f74" minOccurs="0"/>
                <xsd:element ref="ns2:j92457fac7d145f98e698f5712f6a6a4" minOccurs="0"/>
                <xsd:element ref="ns2:o68cd33f8d3a45abb273b6e406faee3d" minOccurs="0"/>
                <xsd:element ref="ns2:b76e59bb9f5947a781773f53cc6e9460" minOccurs="0"/>
                <xsd:element ref="ns2:e09eddfac2354f9ab04a226e27f86f1f" minOccurs="0"/>
                <xsd:element ref="ns2:aa1c885e8039426686f6c49672b09953" minOccurs="0"/>
                <xsd:element ref="ns2:n612d9597dc7466f957352ce79be86f3" minOccurs="0"/>
                <xsd:element ref="ns3:_x05e9__x05d9__x05d5__x05da__x0020__x05e7__x05d5__x05d1__x05e5__x0020__x05dc__x05e7__x05d1__x05d5__x05e6__x05d4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656d4-8850-49b3-aebd-68bd05f7f43d" elementFormDefault="qualified">
    <xsd:import namespace="http://schemas.microsoft.com/office/2006/documentManagement/types"/>
    <xsd:import namespace="http://schemas.microsoft.com/office/infopath/2007/PartnerControls"/>
    <xsd:element name="ia53b9f18d984e01914f4b79710425b7" ma:index="8" nillable="true" ma:taxonomy="true" ma:internalName="ia53b9f18d984e01914f4b79710425b7" ma:taxonomyFieldName="MMDAudience" ma:displayName="MMDAudience" ma:default="" ma:fieldId="{2a53b9f1-8d98-4e01-914f-4b79710425b7}" ma:taxonomyMulti="true" ma:sspId="d827811f-dea7-4a29-b54a-c9228db73c39" ma:termSetId="81e45943-23c2-4109-8875-059bec4079da" ma:anchorId="34070f2b-4092-41f2-8b6e-c220ee347e21" ma:open="false" ma:isKeyword="false">
      <xsd:complexType>
        <xsd:sequence>
          <xsd:element ref="pc:Terms" minOccurs="0" maxOccurs="1"/>
        </xsd:sequence>
      </xsd:complexType>
    </xsd:element>
    <xsd:element name="TaxCatchAll" ma:index="9" nillable="true" ma:displayName="עמודת 'תפוס הכל' של טקסונומיה" ma:hidden="true" ma:list="{e12108e9-b676-4047-af95-0a4967b3603a}" ma:internalName="TaxCatchAll" ma:showField="CatchAllData"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עמודת 'תפוס הכל' של טקסונומיה1" ma:hidden="true" ma:list="{e12108e9-b676-4047-af95-0a4967b3603a}" ma:internalName="TaxCatchAllLabel" ma:readOnly="true" ma:showField="CatchAllDataLabel"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e4b5484c9c824b148c38bfcb2bd74c0d" ma:index="12" nillable="true" ma:taxonomy="true" ma:internalName="e4b5484c9c824b148c38bfcb2bd74c0d" ma:taxonomyFieldName="MMDJobDescription" ma:displayName="MMDJobDescription" ma:default="" ma:fieldId="{e4b5484c-9c82-4b14-8c38-bfcb2bd74c0d}" ma:sspId="d827811f-dea7-4a29-b54a-c9228db73c39" ma:termSetId="81e45943-23c2-4109-8875-059bec4079da" ma:anchorId="1a909479-0b01-4d8f-8fb7-cbbc1687e8f1" ma:open="false" ma:isKeyword="false">
      <xsd:complexType>
        <xsd:sequence>
          <xsd:element ref="pc:Terms" minOccurs="0" maxOccurs="1"/>
        </xsd:sequence>
      </xsd:complexType>
    </xsd:element>
    <xsd:element name="kb4cc1381c4248d7a2dfa3f1be0c86c0" ma:index="14" nillable="true" ma:taxonomy="true" ma:internalName="kb4cc1381c4248d7a2dfa3f1be0c86c0" ma:taxonomyFieldName="MMDKeywords" ma:displayName="MMDKeywords" ma:default="" ma:fieldId="{4b4cc138-1c42-48d7-a2df-a3f1be0c86c0}" ma:taxonomyMulti="true" ma:sspId="d827811f-dea7-4a29-b54a-c9228db73c39" ma:termSetId="81e45943-23c2-4109-8875-059bec4079da" ma:anchorId="15d331fa-6baa-448e-8759-7c342d8402ea" ma:open="false" ma:isKeyword="false">
      <xsd:complexType>
        <xsd:sequence>
          <xsd:element ref="pc:Terms" minOccurs="0" maxOccurs="1"/>
        </xsd:sequence>
      </xsd:complexType>
    </xsd:element>
    <xsd:element name="o80fb9e8b9d445b0bb174fdcd68ee89c" ma:index="16" nillable="true" ma:taxonomy="true" ma:internalName="o80fb9e8b9d445b0bb174fdcd68ee89c" ma:taxonomyFieldName="MMDLiveEvent" ma:displayName="MMDLiveEvent" ma:default="" ma:fieldId="{880fb9e8-b9d4-45b0-bb17-4fdcd68ee89c}" ma:sspId="d827811f-dea7-4a29-b54a-c9228db73c39" ma:termSetId="81e45943-23c2-4109-8875-059bec4079da" ma:anchorId="5e8b8ad0-eeb0-4bda-9bef-7517a1f3340f" ma:open="false" ma:isKeyword="false">
      <xsd:complexType>
        <xsd:sequence>
          <xsd:element ref="pc:Terms" minOccurs="0" maxOccurs="1"/>
        </xsd:sequence>
      </xsd:complexType>
    </xsd:element>
    <xsd:element name="l34dc5595392493c8311535275827f74" ma:index="18" nillable="true" ma:taxonomy="true" ma:internalName="l34dc5595392493c8311535275827f74" ma:taxonomyFieldName="MMDResponsibleOffice" ma:displayName="MMDResponsibleOffice" ma:default="" ma:fieldId="{534dc559-5392-493c-8311-535275827f74}" ma:sspId="d827811f-dea7-4a29-b54a-c9228db73c39" ma:termSetId="81e45943-23c2-4109-8875-059bec4079da" ma:anchorId="23eeccfc-9988-4d51-b789-d1a77ea8348c" ma:open="false" ma:isKeyword="false">
      <xsd:complexType>
        <xsd:sequence>
          <xsd:element ref="pc:Terms" minOccurs="0" maxOccurs="1"/>
        </xsd:sequence>
      </xsd:complexType>
    </xsd:element>
    <xsd:element name="j92457fac7d145f98e698f5712f6a6a4" ma:index="20" nillable="true" ma:taxonomy="true" ma:internalName="j92457fac7d145f98e698f5712f6a6a4" ma:taxonomyFieldName="MMDResponsibleUnit" ma:displayName="MMDResponsibleUnit" ma:default="" ma:fieldId="{392457fa-c7d1-45f9-8e69-8f5712f6a6a4}" ma:sspId="d827811f-dea7-4a29-b54a-c9228db73c39" ma:termSetId="81e45943-23c2-4109-8875-059bec4079da" ma:anchorId="3bdf475d-e38d-4b34-8299-73c2066d8322" ma:open="false" ma:isKeyword="false">
      <xsd:complexType>
        <xsd:sequence>
          <xsd:element ref="pc:Terms" minOccurs="0" maxOccurs="1"/>
        </xsd:sequence>
      </xsd:complexType>
    </xsd:element>
    <xsd:element name="o68cd33f8d3a45abb273b6e406faee3d" ma:index="22" nillable="true" ma:taxonomy="true" ma:internalName="o68cd33f8d3a45abb273b6e406faee3d" ma:taxonomyFieldName="MMDServiceLang" ma:displayName="MMDServiceLang" ma:default="" ma:fieldId="{868cd33f-8d3a-45ab-b273-b6e406faee3d}" ma:sspId="d827811f-dea7-4a29-b54a-c9228db73c39" ma:termSetId="81e45943-23c2-4109-8875-059bec4079da" ma:anchorId="f399919e-8697-409a-aaea-d4e5d2844d8b" ma:open="false" ma:isKeyword="false">
      <xsd:complexType>
        <xsd:sequence>
          <xsd:element ref="pc:Terms" minOccurs="0" maxOccurs="1"/>
        </xsd:sequence>
      </xsd:complexType>
    </xsd:element>
    <xsd:element name="b76e59bb9f5947a781773f53cc6e9460" ma:index="24" nillable="true" ma:taxonomy="true" ma:internalName="b76e59bb9f5947a781773f53cc6e9460" ma:taxonomyFieldName="MMDStatus" ma:displayName="MMDStatus" ma:default="" ma:fieldId="{b76e59bb-9f59-47a7-8177-3f53cc6e9460}" ma:sspId="d827811f-dea7-4a29-b54a-c9228db73c39" ma:termSetId="81e45943-23c2-4109-8875-059bec4079da" ma:anchorId="16fb90fa-07e3-45cb-b262-12779a7ad9f7" ma:open="false" ma:isKeyword="false">
      <xsd:complexType>
        <xsd:sequence>
          <xsd:element ref="pc:Terms" minOccurs="0" maxOccurs="1"/>
        </xsd:sequence>
      </xsd:complexType>
    </xsd:element>
    <xsd:element name="e09eddfac2354f9ab04a226e27f86f1f" ma:index="26" nillable="true" ma:taxonomy="true" ma:internalName="e09eddfac2354f9ab04a226e27f86f1f" ma:taxonomyFieldName="MMDSubjects" ma:displayName="MMD נושאים" ma:default="" ma:fieldId="{e09eddfa-c235-4f9a-b04a-226e27f86f1f}" ma:taxonomyMulti="true" ma:sspId="d827811f-dea7-4a29-b54a-c9228db73c39" ma:termSetId="81e45943-23c2-4109-8875-059bec4079da" ma:anchorId="fe51dda7-6a1b-4b64-af2c-7200e1ef7e7a" ma:open="true" ma:isKeyword="false">
      <xsd:complexType>
        <xsd:sequence>
          <xsd:element ref="pc:Terms" minOccurs="0" maxOccurs="1"/>
        </xsd:sequence>
      </xsd:complexType>
    </xsd:element>
    <xsd:element name="aa1c885e8039426686f6c49672b09953" ma:index="28" nillable="true" ma:taxonomy="true" ma:internalName="aa1c885e8039426686f6c49672b09953" ma:taxonomyFieldName="MMDTypes" ma:displayName="MMDTypes" ma:default="" ma:fieldId="{aa1c885e-8039-4266-86f6-c49672b09953}" ma:sspId="d827811f-dea7-4a29-b54a-c9228db73c39" ma:termSetId="81e45943-23c2-4109-8875-059bec4079da" ma:anchorId="226f2308-be0c-4e06-b36e-423ee4befb74" ma:open="false" ma:isKeyword="false">
      <xsd:complexType>
        <xsd:sequence>
          <xsd:element ref="pc:Terms" minOccurs="0" maxOccurs="1"/>
        </xsd:sequence>
      </xsd:complexType>
    </xsd:element>
    <xsd:element name="n612d9597dc7466f957352ce79be86f3" ma:index="30" nillable="true" ma:taxonomy="true" ma:internalName="n612d9597dc7466f957352ce79be86f3" ma:taxonomyFieldName="MMDUnitsName" ma:displayName="MMDUnitsName" ma:default="" ma:fieldId="{7612d959-7dc7-466f-9573-52ce79be86f3}" ma:sspId="d827811f-dea7-4a29-b54a-c9228db73c39" ma:termSetId="81e45943-23c2-4109-8875-059bec4079da" ma:anchorId="625c2686-859d-4ced-94f0-7dded8208e47"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fd950ac-6207-4862-94f5-a13017aa55ce" elementFormDefault="qualified">
    <xsd:import namespace="http://schemas.microsoft.com/office/2006/documentManagement/types"/>
    <xsd:import namespace="http://schemas.microsoft.com/office/infopath/2007/PartnerControls"/>
    <xsd:element name="_x05e9__x05d9__x05d5__x05da__x0020__x05e7__x05d5__x05d1__x05e5__x0020__x05dc__x05e7__x05d1__x05d5__x05e6__x05d4_" ma:index="32" nillable="true" ma:displayName="שיוך קובץ לקבוצה" ma:default="עמדות הציבור לטיוטת הדוח" ma:format="Dropdown" ma:internalName="_x05e9__x05d9__x05d5__x05da__x0020__x05e7__x05d5__x05d1__x05e5__x0020__x05dc__x05e7__x05d1__x05d5__x05e6__x05d4_">
      <xsd:simpleType>
        <xsd:restriction base="dms:Choice">
          <xsd:enumeration value="עמדות הציבור לטיוטת הדוח"/>
          <xsd:enumeration value="טיוטת דוח ועדת ששינסקי 2 להערות הציבור"/>
          <xsd:enumeration value="חוות דעת נוספות אשר שימשו את הוועדה במהלך עבודתה"/>
          <xsd:enumeration value="הצגת עמדות הציבור בפני הוועדה"/>
          <xsd:enumeration value="ישיבה מספר 1"/>
          <xsd:enumeration value="ישיבה מספר 2"/>
          <xsd:enumeration value="ישיבה מספר 3"/>
          <xsd:enumeration value="ישיבה מספר 4"/>
          <xsd:enumeration value="ישיבה מספר 5"/>
          <xsd:enumeration value="ישיבה מספר 6"/>
          <xsd:enumeration value="ישיבה מספר 7"/>
          <xsd:enumeration value="ישיבה מספר 8"/>
          <xsd:enumeration value="ישיבה מספר 9"/>
          <xsd:enumeration value="ישיבה מספר 10"/>
          <xsd:enumeration value="ישיבה מספר 11"/>
          <xsd:enumeration value="ישיבה מספר 12"/>
          <xsd:enumeration value="ישיבה מספר 13"/>
          <xsd:enumeration value="ישיבה מספר 14"/>
          <xsd:enumeration value="ישיבה מספר 15"/>
          <xsd:enumeration value="ישיבה מספר 16"/>
          <xsd:enumeration value="ישיבה מספר 17"/>
          <xsd:enumeration value="ישיבה מספר 18"/>
          <xsd:enumeration value="ישיבה מספר 19"/>
          <xsd:enumeration value="עמדות הציבור"/>
          <xsd:enumeration value="חוות דעת משפטיות חיצוניות"/>
          <xsd:enumeration value="מסמכים נוספים"/>
          <xsd:enumeration value="שימועי הוועדה"/>
          <xsd:enumeration value="מסקנות הוועדה"/>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j92457fac7d145f98e698f5712f6a6a4 xmlns="a46656d4-8850-49b3-aebd-68bd05f7f43d">
      <Terms xmlns="http://schemas.microsoft.com/office/infopath/2007/PartnerControls"/>
    </j92457fac7d145f98e698f5712f6a6a4>
    <TaxCatchAll xmlns="a46656d4-8850-49b3-aebd-68bd05f7f43d"/>
    <e4b5484c9c824b148c38bfcb2bd74c0d xmlns="a46656d4-8850-49b3-aebd-68bd05f7f43d">
      <Terms xmlns="http://schemas.microsoft.com/office/infopath/2007/PartnerControls"/>
    </e4b5484c9c824b148c38bfcb2bd74c0d>
    <o68cd33f8d3a45abb273b6e406faee3d xmlns="a46656d4-8850-49b3-aebd-68bd05f7f43d">
      <Terms xmlns="http://schemas.microsoft.com/office/infopath/2007/PartnerControls"/>
    </o68cd33f8d3a45abb273b6e406faee3d>
    <kb4cc1381c4248d7a2dfa3f1be0c86c0 xmlns="a46656d4-8850-49b3-aebd-68bd05f7f43d">
      <Terms xmlns="http://schemas.microsoft.com/office/infopath/2007/PartnerControls"/>
    </kb4cc1381c4248d7a2dfa3f1be0c86c0>
    <o80fb9e8b9d445b0bb174fdcd68ee89c xmlns="a46656d4-8850-49b3-aebd-68bd05f7f43d">
      <Terms xmlns="http://schemas.microsoft.com/office/infopath/2007/PartnerControls"/>
    </o80fb9e8b9d445b0bb174fdcd68ee89c>
    <n612d9597dc7466f957352ce79be86f3 xmlns="a46656d4-8850-49b3-aebd-68bd05f7f43d">
      <Terms xmlns="http://schemas.microsoft.com/office/infopath/2007/PartnerControls"/>
    </n612d9597dc7466f957352ce79be86f3>
    <aa1c885e8039426686f6c49672b09953 xmlns="a46656d4-8850-49b3-aebd-68bd05f7f43d">
      <Terms xmlns="http://schemas.microsoft.com/office/infopath/2007/PartnerControls"/>
    </aa1c885e8039426686f6c49672b09953>
    <e09eddfac2354f9ab04a226e27f86f1f xmlns="a46656d4-8850-49b3-aebd-68bd05f7f43d">
      <Terms xmlns="http://schemas.microsoft.com/office/infopath/2007/PartnerControls"/>
    </e09eddfac2354f9ab04a226e27f86f1f>
    <l34dc5595392493c8311535275827f74 xmlns="a46656d4-8850-49b3-aebd-68bd05f7f43d">
      <Terms xmlns="http://schemas.microsoft.com/office/infopath/2007/PartnerControls"/>
    </l34dc5595392493c8311535275827f74>
    <ia53b9f18d984e01914f4b79710425b7 xmlns="a46656d4-8850-49b3-aebd-68bd05f7f43d">
      <Terms xmlns="http://schemas.microsoft.com/office/infopath/2007/PartnerControls"/>
    </ia53b9f18d984e01914f4b79710425b7>
    <_x05e9__x05d9__x05d5__x05da__x0020__x05e7__x05d5__x05d1__x05e5__x0020__x05dc__x05e7__x05d1__x05d5__x05e6__x05d4_ xmlns="6fd950ac-6207-4862-94f5-a13017aa55ce">שימועי הוועדה</_x05e9__x05d9__x05d5__x05da__x0020__x05e7__x05d5__x05d1__x05e5__x0020__x05dc__x05e7__x05d1__x05d5__x05e6__x05d4_>
    <b76e59bb9f5947a781773f53cc6e9460 xmlns="a46656d4-8850-49b3-aebd-68bd05f7f43d">
      <Terms xmlns="http://schemas.microsoft.com/office/infopath/2007/PartnerControls"/>
    </b76e59bb9f5947a781773f53cc6e9460>
  </documentManagement>
</p:properties>
</file>

<file path=customXml/item3.xml><?xml version="1.0" encoding="utf-8"?>
<?mso-contentType ?>
<SharedContentType xmlns="Microsoft.SharePoint.Taxonomy.ContentTypeSync" SourceId="5c16c104-de90-4720-888c-e8fb2d846302" ContentTypeId="0x0101" PreviousValue="true"/>
</file>

<file path=customXml/item4.xml><?xml version="1.0" encoding="utf-8"?>
<?mso-contentType ?>
<p:Policy xmlns:p="office.server.policy" id="" local="true">
  <p:Name>רגולציה</p:Name>
  <p:Description/>
  <p:Statement/>
  <p:PolicyItems>
    <p:PolicyItem featureId="Microsoft.Office.RecordsManagement.PolicyFeatures.PolicyLabel" staticId="0x0101006749557C9C5A1A43BB120618CC22F58B0100857ABCA0AA22CA41974F13A7ACA1969C|801092262" UniqueId="9dc3c654-36a5-4d63-8d8b-d4435f37e179">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segment type="metadata">_UIVersionString</segment>
        </label>
      </p:CustomData>
    </p:PolicyItem>
  </p:PolicyItems>
</p:Policy>
</file>

<file path=customXml/item5.xml><?xml version="1.0" encoding="utf-8"?>
<p:properties xmlns:p="http://schemas.microsoft.com/office/2006/metadata/properties" xmlns:xsi="http://www.w3.org/2001/XMLSchema-instance" xmlns:pc="http://schemas.microsoft.com/office/infopath/2007/PartnerControls">
  <documentManagement>
    <DLCPolicyLabelClientValue xmlns="912981cf-7fa7-4ff1-ab58-5a0a1a660b11">{_UIVersionString}</DLCPolicyLabelClientValue>
    <DLCPolicyLabelLock xmlns="912981cf-7fa7-4ff1-ab58-5a0a1a660b11" xsi:nil="true"/>
    <_dlc_DocId xmlns="dd75d6f2-3c4c-4626-a01d-8704cfe378a2">Tadmor4254119</_dlc_DocId>
    <_dlc_DocIdUrl xmlns="dd75d6f2-3c4c-4626-a01d-8704cfe378a2">
      <Url>http://portal/Clients/ClientE/_layouts/15/DocIdRedir.aspx?ID=Tadmor4254119</Url>
      <Description>Tadmor4254119</Description>
    </_dlc_DocIdUrl>
    <DLCPolicyLabelValue xmlns="912981cf-7fa7-4ff1-ab58-5a0a1a660b11">0.6</DLCPolicyLabelValue>
    <שפה_x0020_רגולציה xmlns="dd75d6f2-3c4c-4626-a01d-8704cfe378a2">עברית</שפה_x0020_רגולציה>
    <LikesCount xmlns="http://schemas.microsoft.com/sharepoint/v3" xsi:nil="true"/>
    <סטטוס xmlns="dd75d6f2-3c4c-4626-a01d-8704cfe378a2">טיוטה</סטטוס>
    <Ratings xmlns="http://schemas.microsoft.com/sharepoint/v3" xsi:nil="true"/>
    <תחום xmlns="dd75d6f2-3c4c-4626-a01d-8704cfe378a2" xsi:nil="true"/>
    <LikedBy xmlns="http://schemas.microsoft.com/sharepoint/v3">
      <UserInfo>
        <DisplayName/>
        <AccountId xsi:nil="true"/>
        <AccountType/>
      </UserInfo>
    </LikedBy>
    <מסמך_x0020_רגולציה xmlns="dd75d6f2-3c4c-4626-a01d-8704cfe378a2">מכתב</מסמך_x0020_רגולציה>
    <RatedBy xmlns="http://schemas.microsoft.com/sharepoint/v3">
      <UserInfo>
        <DisplayName/>
        <AccountId xsi:nil="true"/>
        <AccountType/>
      </UserInfo>
    </RatedBy>
  </documentManagement>
</p:properties>
</file>

<file path=customXml/item6.xml><?xml version="1.0" encoding="utf-8"?>
<ct:contentTypeSchema xmlns:ct="http://schemas.microsoft.com/office/2006/metadata/contentType" xmlns:ma="http://schemas.microsoft.com/office/2006/metadata/properties/metaAttributes" ct:_="" ma:_="" ma:contentTypeName="רגולציה" ma:contentTypeID="0x0101006749557C9C5A1A43BB120618CC22F58B01000AD3BE4BD06FD647A0E2E8804C420ADC" ma:contentTypeVersion="48" ma:contentTypeDescription="" ma:contentTypeScope="" ma:versionID="33e6cf6d29bf53b7d699859dad2b1417">
  <xsd:schema xmlns:xsd="http://www.w3.org/2001/XMLSchema" xmlns:xs="http://www.w3.org/2001/XMLSchema" xmlns:p="http://schemas.microsoft.com/office/2006/metadata/properties" xmlns:ns1="http://schemas.microsoft.com/sharepoint/v3" xmlns:ns2="dd75d6f2-3c4c-4626-a01d-8704cfe378a2" xmlns:ns3="912981cf-7fa7-4ff1-ab58-5a0a1a660b11" targetNamespace="http://schemas.microsoft.com/office/2006/metadata/properties" ma:root="true" ma:fieldsID="67d02cc8fb622745f39c5076f938f705" ns1:_="" ns2:_="" ns3:_="">
    <xsd:import namespace="http://schemas.microsoft.com/sharepoint/v3"/>
    <xsd:import namespace="dd75d6f2-3c4c-4626-a01d-8704cfe378a2"/>
    <xsd:import namespace="912981cf-7fa7-4ff1-ab58-5a0a1a660b11"/>
    <xsd:element name="properties">
      <xsd:complexType>
        <xsd:sequence>
          <xsd:element name="documentManagement">
            <xsd:complexType>
              <xsd:all>
                <xsd:element ref="ns2:מסמך_x0020_רגולציה"/>
                <xsd:element ref="ns2:שפה_x0020_רגולציה"/>
                <xsd:element ref="ns2:סטטוס"/>
                <xsd:element ref="ns2:תחום" minOccurs="0"/>
                <xsd:element ref="ns1:AverageRating" minOccurs="0"/>
                <xsd:element ref="ns1:RatingCount" minOccurs="0"/>
                <xsd:element ref="ns1:RatedBy" minOccurs="0"/>
                <xsd:element ref="ns1:Ratings" minOccurs="0"/>
                <xsd:element ref="ns1:LikesCount" minOccurs="0"/>
                <xsd:element ref="ns1:LikedBy" minOccurs="0"/>
                <xsd:element ref="ns1:_dlc_Exempt" minOccurs="0"/>
                <xsd:element ref="ns3:DLCPolicyLabelValue" minOccurs="0"/>
                <xsd:element ref="ns3:DLCPolicyLabelClientValue" minOccurs="0"/>
                <xsd:element ref="ns3:DLCPolicyLabelLock"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verageRating" ma:index="12" nillable="true" ma:displayName="Rating (0-5)" ma:decimals="2" ma:description="Average value of all the ratings that have been submitted" ma:internalName="AverageRating" ma:readOnly="true">
      <xsd:simpleType>
        <xsd:restriction base="dms:Number"/>
      </xsd:simpleType>
    </xsd:element>
    <xsd:element name="RatingCount" ma:index="13" nillable="true" ma:displayName="Number of Ratings" ma:decimals="0" ma:description="Number of ratings submitted" ma:internalName="RatingCount" ma:readOnly="true">
      <xsd:simpleType>
        <xsd:restriction base="dms:Number"/>
      </xsd:simpleType>
    </xsd:element>
    <xsd:element name="RatedBy" ma:index="14" nillable="true" ma:displayName="Rated By" ma:description="Users rated the item."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15" nillable="true" ma:displayName="User ratings" ma:description="User ratings for the item" ma:hidden="true" ma:internalName="Ratings">
      <xsd:simpleType>
        <xsd:restriction base="dms:Note"/>
      </xsd:simpleType>
    </xsd:element>
    <xsd:element name="LikesCount" ma:index="16" nillable="true" ma:displayName="Number of Likes" ma:internalName="LikesCount">
      <xsd:simpleType>
        <xsd:restriction base="dms:Unknown"/>
      </xsd:simpleType>
    </xsd:element>
    <xsd:element name="LikedBy" ma:index="17" nillable="true" ma:displayName="Liked By"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dlc_Exempt" ma:index="18"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75d6f2-3c4c-4626-a01d-8704cfe378a2" elementFormDefault="qualified">
    <xsd:import namespace="http://schemas.microsoft.com/office/2006/documentManagement/types"/>
    <xsd:import namespace="http://schemas.microsoft.com/office/infopath/2007/PartnerControls"/>
    <xsd:element name="מסמך_x0020_רגולציה" ma:index="8" ma:displayName="מסמך רגולציה" ma:default="מכתב" ma:format="Dropdown" ma:internalName="_x05de__x05e1__x05de__x05da__x0020__x05e8__x05d2__x05d5__x05dc__x05e6__x05d9__x05d4_" ma:readOnly="false">
      <xsd:simpleType>
        <xsd:restriction base="dms:Choice">
          <xsd:enumeration value="מכתב"/>
          <xsd:enumeration value="שימוע"/>
          <xsd:enumeration value="חוות דעת"/>
          <xsd:enumeration value="מזכר"/>
          <xsd:enumeration value="פרסום/מאמר"/>
          <xsd:enumeration value="סיכום פגישה"/>
          <xsd:enumeration value="חיפוש משפטי"/>
          <xsd:enumeration value="נייר עבודה"/>
          <xsd:enumeration value="הסכם"/>
        </xsd:restriction>
      </xsd:simpleType>
    </xsd:element>
    <xsd:element name="שפה_x0020_רגולציה" ma:index="9" ma:displayName="שפה רגולציה" ma:default="עברית" ma:format="Dropdown" ma:internalName="_x05e9__x05e4__x05d4__x0020__x05e8__x05d2__x05d5__x05dc__x05e6__x05d9__x05d4_" ma:readOnly="false">
      <xsd:simpleType>
        <xsd:restriction base="dms:Choice">
          <xsd:enumeration value="עברית"/>
          <xsd:enumeration value="אנגלית"/>
        </xsd:restriction>
      </xsd:simpleType>
    </xsd:element>
    <xsd:element name="סטטוס" ma:index="10" ma:displayName="סטטוס" ma:default="טיוטה" ma:format="Dropdown" ma:internalName="_x05e1__x05d8__x05d8__x05d5__x05e1_" ma:readOnly="false">
      <xsd:simpleType>
        <xsd:restriction base="dms:Choice">
          <xsd:enumeration value="טיוטה"/>
          <xsd:enumeration value="סופי"/>
        </xsd:restriction>
      </xsd:simpleType>
    </xsd:element>
    <xsd:element name="תחום" ma:index="11" nillable="true" ma:displayName="תחום" ma:format="Dropdown" ma:internalName="_x05ea__x05d7__x05d5__x05dd_">
      <xsd:simpleType>
        <xsd:restriction base="dms:Choice">
          <xsd:enumeration value="תקשורת"/>
          <xsd:enumeration value="בריאות"/>
          <xsd:enumeration value="דלק"/>
          <xsd:enumeration value="אנרגיה"/>
          <xsd:enumeration value="ספרים"/>
          <xsd:enumeration value="רכב"/>
          <xsd:enumeration value="מזון"/>
          <xsd:enumeration value="מלט"/>
          <xsd:enumeration value="בנקאות"/>
          <xsd:enumeration value="בטחון"/>
          <xsd:enumeration value="פרסום"/>
          <xsd:enumeration value="אחר"/>
        </xsd:restriction>
      </xsd:simpleType>
    </xsd:element>
    <xsd:element name="_dlc_DocId" ma:index="22" nillable="true" ma:displayName="Document ID Value" ma:description="The value of the document ID assigned to this item." ma:internalName="_dlc_DocId" ma:readOnly="true">
      <xsd:simpleType>
        <xsd:restriction base="dms:Text"/>
      </xsd:simpleType>
    </xsd:element>
    <xsd:element name="_dlc_DocIdUrl" ma:index="2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12981cf-7fa7-4ff1-ab58-5a0a1a660b11" elementFormDefault="qualified">
    <xsd:import namespace="http://schemas.microsoft.com/office/2006/documentManagement/types"/>
    <xsd:import namespace="http://schemas.microsoft.com/office/infopath/2007/PartnerControls"/>
    <xsd:element name="DLCPolicyLabelValue" ma:index="19"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20"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21"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89BDDA-3338-49B8-9FC2-58703FF1FF47}"/>
</file>

<file path=customXml/itemProps2.xml><?xml version="1.0" encoding="utf-8"?>
<ds:datastoreItem xmlns:ds="http://schemas.openxmlformats.org/officeDocument/2006/customXml" ds:itemID="{7CACB80C-0C96-4FCE-BEC0-013CBE06212B}"/>
</file>

<file path=customXml/itemProps3.xml><?xml version="1.0" encoding="utf-8"?>
<ds:datastoreItem xmlns:ds="http://schemas.openxmlformats.org/officeDocument/2006/customXml" ds:itemID="{007AD9E2-3F09-418F-8B3C-32BE963D5AEB}"/>
</file>

<file path=customXml/itemProps4.xml><?xml version="1.0" encoding="utf-8"?>
<ds:datastoreItem xmlns:ds="http://schemas.openxmlformats.org/officeDocument/2006/customXml" ds:itemID="{642F3069-0738-4AE9-B779-4E81EB269A95}"/>
</file>

<file path=customXml/itemProps5.xml><?xml version="1.0" encoding="utf-8"?>
<ds:datastoreItem xmlns:ds="http://schemas.openxmlformats.org/officeDocument/2006/customXml" ds:itemID="{7CACB80C-0C96-4FCE-BEC0-013CBE06212B}"/>
</file>

<file path=customXml/itemProps6.xml><?xml version="1.0" encoding="utf-8"?>
<ds:datastoreItem xmlns:ds="http://schemas.openxmlformats.org/officeDocument/2006/customXml" ds:itemID="{9BCB26F2-F566-41BE-99E4-ACEA63CF29B8}"/>
</file>

<file path=customXml/itemProps7.xml><?xml version="1.0" encoding="utf-8"?>
<ds:datastoreItem xmlns:ds="http://schemas.openxmlformats.org/officeDocument/2006/customXml" ds:itemID="{F9A0CF34-DD3D-4883-AF21-E604CAD923C4}"/>
</file>

<file path=docProps/app.xml><?xml version="1.0" encoding="utf-8"?>
<Properties xmlns="http://schemas.openxmlformats.org/officeDocument/2006/extended-properties" xmlns:vt="http://schemas.openxmlformats.org/officeDocument/2006/docPropsVTypes">
  <Template>ICL ppt templet  master final 29 5 14</Template>
  <TotalTime>5742</TotalTime>
  <Words>1273</Words>
  <Application>Microsoft Office PowerPoint</Application>
  <PresentationFormat>On-screen Show (4:3)</PresentationFormat>
  <Paragraphs>249</Paragraphs>
  <Slides>27</Slides>
  <Notes>27</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ICL ppt templet  master final 29 5 14</vt:lpstr>
      <vt:lpstr>Office Theme</vt:lpstr>
      <vt:lpstr>1_ICL ppt templet  master final 29 5 14</vt:lpstr>
      <vt:lpstr>ד"ר דוד תדמור תדמור ושות', עורכי דין</vt:lpstr>
      <vt:lpstr>PowerPoint Presentation</vt:lpstr>
      <vt:lpstr>חישובים שגויים</vt:lpstr>
      <vt:lpstr>בסיס נכסים שגוי</vt:lpstr>
      <vt:lpstr>שיעור תשואה שגוי</vt:lpstr>
      <vt:lpstr>המס אינו על "רווחי יתר"</vt:lpstr>
      <vt:lpstr>מאזן התועלות לא חושב</vt:lpstr>
      <vt:lpstr>תוצאות בוררות התמלוגים לא נלקחו בחשבון</vt:lpstr>
      <vt:lpstr>יעדיי הוועדה אינם מושגים</vt:lpstr>
      <vt:lpstr>אפליה ביחס למיסוי הגז</vt:lpstr>
      <vt:lpstr>אין סיבה לשנות את ההסדר הפיסקאלי</vt:lpstr>
      <vt:lpstr>אין סיבה לשנות את ההסדר הפיסקאלי</vt:lpstr>
      <vt:lpstr>אין סיבה לשנות את ההסדר הפיסקאלי</vt:lpstr>
      <vt:lpstr>אין סיבה לשנות את ההסדר הפיסקאלי</vt:lpstr>
      <vt:lpstr>אין סיבה לשנות את ההסדר הפיסקאלי</vt:lpstr>
      <vt:lpstr>לא "מס כללי", אלא תשלום מוכוון כיל</vt:lpstr>
      <vt:lpstr>לא "מס כללי", אלא תשלום מוכוון כיל</vt:lpstr>
      <vt:lpstr>הפרת הזיכיון</vt:lpstr>
      <vt:lpstr>הפרת הסכם הקציר</vt:lpstr>
      <vt:lpstr>אסור להפר הסכמים שקיבלו הגנה כה חזקה</vt:lpstr>
      <vt:lpstr>PowerPoint Presentation</vt:lpstr>
      <vt:lpstr>PowerPoint Presentation</vt:lpstr>
      <vt:lpstr>פסיקה חדשה של בג"ץ</vt:lpstr>
      <vt:lpstr>חוק שיאמץ את המלצות הוועדה: לא מידתי</vt:lpstr>
      <vt:lpstr>חוק שיאמץ את המלצות הוועדה: לא מידתי</vt:lpstr>
      <vt:lpstr>סיכום: האם ניתן להגן על חוות הדעת מבחינה משפטית?</vt:lpstr>
      <vt:lpstr>תודה על ההקשבה</vt:lpstr>
    </vt:vector>
  </TitlesOfParts>
  <Company>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כיל: ד"ר דוד תדמור ממשרד תדמור ושות', היבטים משפטיים </dc:title>
  <dc:creator>p_avital</dc:creator>
  <cp:lastModifiedBy>Efrat Cohen</cp:lastModifiedBy>
  <cp:revision>654</cp:revision>
  <cp:lastPrinted>2014-07-22T18:56:00Z</cp:lastPrinted>
  <dcterms:created xsi:type="dcterms:W3CDTF">2014-06-01T09:46:28Z</dcterms:created>
  <dcterms:modified xsi:type="dcterms:W3CDTF">2014-08-03T11:39:40Z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0x0101004260420A7A0B464D9552D6CB01B21E3C</vt:lpwstr>
  </property>
  <property fmtid="{D5CDD505-2E9C-101B-9397-08002B2CF9AE}" pid="3" name="_dlc_DocIdItemGuid">
    <vt:lpwstr>8849995d-e998-41ee-8d33-20f206b6e62f</vt:lpwstr>
  </property>
  <property fmtid="{D5CDD505-2E9C-101B-9397-08002B2CF9AE}" pid="4" name="שפה רגולציה">
    <vt:lpwstr>עברית</vt:lpwstr>
  </property>
  <property fmtid="{D5CDD505-2E9C-101B-9397-08002B2CF9AE}" pid="5" name="סטטוס">
    <vt:lpwstr>טיוטה</vt:lpwstr>
  </property>
  <property fmtid="{D5CDD505-2E9C-101B-9397-08002B2CF9AE}" pid="6" name="מסמך רגולציה">
    <vt:lpwstr>מכתב</vt:lpwstr>
  </property>
  <property fmtid="{D5CDD505-2E9C-101B-9397-08002B2CF9AE}" pid="7" name="LikedBy">
    <vt:lpwstr/>
  </property>
  <property fmtid="{D5CDD505-2E9C-101B-9397-08002B2CF9AE}" pid="8" name="RatedBy">
    <vt:lpwstr/>
  </property>
  <property fmtid="{D5CDD505-2E9C-101B-9397-08002B2CF9AE}" pid="9" name="לא בשימוש 1">
    <vt:lpwstr/>
  </property>
  <property fmtid="{D5CDD505-2E9C-101B-9397-08002B2CF9AE}" pid="10" name="לא בשימוש 2">
    <vt:lpwstr/>
  </property>
  <property fmtid="{D5CDD505-2E9C-101B-9397-08002B2CF9AE}" pid="11" name="לא בשימוש 3">
    <vt:lpwstr/>
  </property>
  <property fmtid="{D5CDD505-2E9C-101B-9397-08002B2CF9AE}" pid="12" name="לא בשימוש 4">
    <vt:lpwstr/>
  </property>
  <property fmtid="{D5CDD505-2E9C-101B-9397-08002B2CF9AE}" pid="13" name="DLCPolicyLabelClientValue">
    <vt:lpwstr>{_UIVersionString}</vt:lpwstr>
  </property>
  <property fmtid="{D5CDD505-2E9C-101B-9397-08002B2CF9AE}" pid="14" name="DLCPolicyLabelLock">
    <vt:lpwstr/>
  </property>
  <property fmtid="{D5CDD505-2E9C-101B-9397-08002B2CF9AE}" pid="15" name="Order">
    <vt:r8>608200</vt:r8>
  </property>
  <property fmtid="{D5CDD505-2E9C-101B-9397-08002B2CF9AE}" pid="16" name="MMDUnitsName">
    <vt:lpwstr/>
  </property>
  <property fmtid="{D5CDD505-2E9C-101B-9397-08002B2CF9AE}" pid="17" name="MMDResponsibleUnit">
    <vt:lpwstr/>
  </property>
  <property fmtid="{D5CDD505-2E9C-101B-9397-08002B2CF9AE}" pid="18" name="MMDServiceLang">
    <vt:lpwstr/>
  </property>
  <property fmtid="{D5CDD505-2E9C-101B-9397-08002B2CF9AE}" pid="19" name="MMDJobDescription">
    <vt:lpwstr/>
  </property>
  <property fmtid="{D5CDD505-2E9C-101B-9397-08002B2CF9AE}" pid="20" name="MMDKeywords">
    <vt:lpwstr/>
  </property>
  <property fmtid="{D5CDD505-2E9C-101B-9397-08002B2CF9AE}" pid="21" name="MMDAudience">
    <vt:lpwstr/>
  </property>
  <property fmtid="{D5CDD505-2E9C-101B-9397-08002B2CF9AE}" pid="22" name="MMDLiveEvent">
    <vt:lpwstr/>
  </property>
  <property fmtid="{D5CDD505-2E9C-101B-9397-08002B2CF9AE}" pid="23" name="MMDSubjects">
    <vt:lpwstr/>
  </property>
  <property fmtid="{D5CDD505-2E9C-101B-9397-08002B2CF9AE}" pid="24" name="MMDTypes">
    <vt:lpwstr/>
  </property>
  <property fmtid="{D5CDD505-2E9C-101B-9397-08002B2CF9AE}" pid="25" name="MMDResponsibleOffice">
    <vt:lpwstr/>
  </property>
  <property fmtid="{D5CDD505-2E9C-101B-9397-08002B2CF9AE}" pid="26" name="MMDStatus">
    <vt:lpwstr/>
  </property>
</Properties>
</file>