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jpeg" ContentType="image/jpeg"/>
  <Default Extension="emf" ContentType="image/x-emf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ags/tag33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31.xml" ContentType="application/vnd.openxmlformats-officedocument.presentationml.tags+xml"/>
  <Override PartName="/ppt/tags/tag27.xml" ContentType="application/vnd.openxmlformats-officedocument.presentationml.tags+xml"/>
  <Override PartName="/ppt/tags/tag26.xml" ContentType="application/vnd.openxmlformats-officedocument.presentationml.tags+xml"/>
  <Override PartName="/ppt/tags/tag25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3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2"/>
  </p:notesMasterIdLst>
  <p:sldIdLst>
    <p:sldId id="336" r:id="rId2"/>
    <p:sldId id="257" r:id="rId3"/>
    <p:sldId id="350" r:id="rId4"/>
    <p:sldId id="351" r:id="rId5"/>
    <p:sldId id="352" r:id="rId6"/>
    <p:sldId id="347" r:id="rId7"/>
    <p:sldId id="353" r:id="rId8"/>
    <p:sldId id="354" r:id="rId9"/>
    <p:sldId id="361" r:id="rId10"/>
    <p:sldId id="333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3C7C7"/>
    <a:srgbClr val="6FB2DF"/>
    <a:srgbClr val="6EB2E0"/>
    <a:srgbClr val="C5E0F3"/>
    <a:srgbClr val="5AA7DC"/>
    <a:srgbClr val="0562EB"/>
    <a:srgbClr val="A3CEEB"/>
    <a:srgbClr val="87BFE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29" autoAdjust="0"/>
  </p:normalViewPr>
  <p:slideViewPr>
    <p:cSldViewPr>
      <p:cViewPr varScale="1">
        <p:scale>
          <a:sx n="73" d="100"/>
          <a:sy n="73" d="100"/>
        </p:scale>
        <p:origin x="-4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944391B-AEB8-4E4B-9A12-26594EE048C9}" type="datetimeFigureOut">
              <a:rPr lang="he-IL" smtClean="0"/>
              <a:pPr/>
              <a:t>כ"ט/תמוז/תשע"ד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CCB240D-1B06-4451-A596-F654048BBCD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192159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B240D-1B06-4451-A596-F654048BBCDF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76438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B240D-1B06-4451-A596-F654048BBCD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30977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jpeg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אובייקט 3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340446533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913" name="think-cell Slide" r:id="rId4" imgW="360" imgH="360" progId="">
              <p:embed/>
            </p:oleObj>
          </a:graphicData>
        </a:graphic>
      </p:graphicFrame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173792" y="6381328"/>
            <a:ext cx="437768" cy="365125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2" name="מלבן 1"/>
          <p:cNvSpPr/>
          <p:nvPr userDrawn="1"/>
        </p:nvSpPr>
        <p:spPr>
          <a:xfrm>
            <a:off x="4652886" y="980728"/>
            <a:ext cx="4275598" cy="5184576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endParaRPr lang="he-IL" sz="3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מלבן 10"/>
          <p:cNvSpPr/>
          <p:nvPr userDrawn="1"/>
        </p:nvSpPr>
        <p:spPr>
          <a:xfrm>
            <a:off x="215516" y="980728"/>
            <a:ext cx="4224888" cy="5184576"/>
          </a:xfrm>
          <a:prstGeom prst="rect">
            <a:avLst/>
          </a:prstGeom>
          <a:noFill/>
          <a:ln w="15875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endParaRPr lang="he-IL" sz="30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מחבר ישר 5"/>
          <p:cNvCxnSpPr/>
          <p:nvPr userDrawn="1"/>
        </p:nvCxnSpPr>
        <p:spPr>
          <a:xfrm>
            <a:off x="215516" y="836712"/>
            <a:ext cx="8712968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>
            <a:off x="179512" y="6309320"/>
            <a:ext cx="8712968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8698" y="6348362"/>
            <a:ext cx="1395042" cy="465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מלבן 8"/>
          <p:cNvSpPr/>
          <p:nvPr userDrawn="1"/>
        </p:nvSpPr>
        <p:spPr>
          <a:xfrm>
            <a:off x="4716016" y="1052736"/>
            <a:ext cx="4104456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endParaRPr lang="he-IL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he-IL" sz="28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D:\Kits\468kobi3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008" y="3717037"/>
            <a:ext cx="4104016" cy="2376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0008" y="1052736"/>
            <a:ext cx="4104016" cy="2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8667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שקופית כותרת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אובייקט 3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319524295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569" name="think-cell Slide" r:id="rId4" imgW="360" imgH="360" progId="">
              <p:embed/>
            </p:oleObj>
          </a:graphicData>
        </a:graphic>
      </p:graphicFrame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173792" y="6381328"/>
            <a:ext cx="437768" cy="365125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 dirty="0"/>
          </a:p>
        </p:txBody>
      </p:sp>
      <p:cxnSp>
        <p:nvCxnSpPr>
          <p:cNvPr id="16" name="מחבר ישר 15"/>
          <p:cNvCxnSpPr/>
          <p:nvPr userDrawn="1"/>
        </p:nvCxnSpPr>
        <p:spPr>
          <a:xfrm>
            <a:off x="179512" y="6309320"/>
            <a:ext cx="8712968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8698" y="6348362"/>
            <a:ext cx="1395042" cy="465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מלבן 2"/>
          <p:cNvSpPr/>
          <p:nvPr userDrawn="1"/>
        </p:nvSpPr>
        <p:spPr>
          <a:xfrm>
            <a:off x="195010" y="1340768"/>
            <a:ext cx="8712968" cy="29523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כותרת 4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136904" cy="1143000"/>
          </a:xfrm>
        </p:spPr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607590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שקופית רגיל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אובייקט 3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34807511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3818" name="think-cell Slide" r:id="rId4" imgW="360" imgH="360" progId="">
              <p:embed/>
            </p:oleObj>
          </a:graphicData>
        </a:graphic>
      </p:graphicFrame>
      <p:cxnSp>
        <p:nvCxnSpPr>
          <p:cNvPr id="6" name="מחבר ישר 5"/>
          <p:cNvCxnSpPr/>
          <p:nvPr userDrawn="1"/>
        </p:nvCxnSpPr>
        <p:spPr>
          <a:xfrm>
            <a:off x="215516" y="836712"/>
            <a:ext cx="8712968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>
            <a:off x="179512" y="6309320"/>
            <a:ext cx="8712968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8698" y="6348362"/>
            <a:ext cx="1395042" cy="465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כותרת 6"/>
          <p:cNvSpPr>
            <a:spLocks noGrp="1"/>
          </p:cNvSpPr>
          <p:nvPr>
            <p:ph type="title"/>
          </p:nvPr>
        </p:nvSpPr>
        <p:spPr>
          <a:xfrm>
            <a:off x="215516" y="73549"/>
            <a:ext cx="8712968" cy="763163"/>
          </a:xfrm>
        </p:spPr>
        <p:txBody>
          <a:bodyPr rtlCol="0"/>
          <a:lstStyle>
            <a:lvl1pPr algn="r"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he-IL" dirty="0" smtClean="0"/>
              <a:t>לחץ כדי לערוך סגנון כותרת של תבנית בסיס</a:t>
            </a:r>
            <a:endParaRPr kumimoji="0" lang="en-US" dirty="0"/>
          </a:p>
        </p:txBody>
      </p:sp>
      <p:sp>
        <p:nvSpPr>
          <p:cNvPr id="13" name="מציין מיקום של מספר שקופית 2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173792" y="6381328"/>
            <a:ext cx="437768" cy="365125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289825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שקופית 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אובייקט 3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5997727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4840" name="think-cell Slide" r:id="rId4" imgW="360" imgH="360" progId="">
              <p:embed/>
            </p:oleObj>
          </a:graphicData>
        </a:graphic>
      </p:graphicFrame>
      <p:cxnSp>
        <p:nvCxnSpPr>
          <p:cNvPr id="16" name="מחבר ישר 15"/>
          <p:cNvCxnSpPr/>
          <p:nvPr userDrawn="1"/>
        </p:nvCxnSpPr>
        <p:spPr>
          <a:xfrm>
            <a:off x="179512" y="6309320"/>
            <a:ext cx="8712968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8698" y="6348362"/>
            <a:ext cx="1395042" cy="465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מציין מיקום של מספר שקופית 2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173792" y="6381328"/>
            <a:ext cx="437768" cy="365125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738262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1722-8767-4DBB-A5C9-AE3B64FBCAD6}" type="datetime8">
              <a:rPr lang="he-IL" smtClean="0"/>
              <a:pPr/>
              <a:t>27 יולי 14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472602" y="73549"/>
            <a:ext cx="8229600" cy="1143000"/>
          </a:xfrm>
        </p:spPr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 dirty="0"/>
          </a:p>
        </p:txBody>
      </p:sp>
      <p:cxnSp>
        <p:nvCxnSpPr>
          <p:cNvPr id="8" name="מחבר ישר 7"/>
          <p:cNvCxnSpPr/>
          <p:nvPr userDrawn="1"/>
        </p:nvCxnSpPr>
        <p:spPr>
          <a:xfrm>
            <a:off x="467544" y="1196752"/>
            <a:ext cx="8208912" cy="0"/>
          </a:xfrm>
          <a:prstGeom prst="line">
            <a:avLst/>
          </a:prstGeom>
          <a:ln w="50800">
            <a:gradFill flip="none" rotWithShape="1">
              <a:gsLst>
                <a:gs pos="0">
                  <a:schemeClr val="bg1"/>
                </a:gs>
                <a:gs pos="60000">
                  <a:srgbClr val="6FB2DF"/>
                </a:gs>
                <a:gs pos="40000">
                  <a:srgbClr val="6FB2DF"/>
                </a:gs>
                <a:gs pos="100000">
                  <a:schemeClr val="bg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77426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CBDC17-22A9-469B-ABCE-297E7DB0D41E}" type="datetime8">
              <a:rPr lang="he-IL" smtClean="0"/>
              <a:pPr/>
              <a:t>27 יולי 14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473142" y="210803"/>
            <a:ext cx="8229600" cy="1143000"/>
          </a:xfrm>
        </p:spPr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 dirty="0"/>
          </a:p>
        </p:txBody>
      </p:sp>
      <p:cxnSp>
        <p:nvCxnSpPr>
          <p:cNvPr id="8" name="מחבר ישר 7"/>
          <p:cNvCxnSpPr/>
          <p:nvPr userDrawn="1"/>
        </p:nvCxnSpPr>
        <p:spPr>
          <a:xfrm>
            <a:off x="467544" y="1052736"/>
            <a:ext cx="8208912" cy="0"/>
          </a:xfrm>
          <a:prstGeom prst="line">
            <a:avLst/>
          </a:prstGeom>
          <a:ln w="50800">
            <a:gradFill flip="none" rotWithShape="1">
              <a:gsLst>
                <a:gs pos="0">
                  <a:schemeClr val="bg1"/>
                </a:gs>
                <a:gs pos="60000">
                  <a:srgbClr val="6FB2DF"/>
                </a:gs>
                <a:gs pos="40000">
                  <a:srgbClr val="6FB2DF"/>
                </a:gs>
                <a:gs pos="100000">
                  <a:schemeClr val="bg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4505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191909-BE13-41B3-ABF3-F73028FCFAF5}" type="datetime8">
              <a:rPr lang="he-IL" smtClean="0"/>
              <a:pPr/>
              <a:t>27 יולי 14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473142" y="210803"/>
            <a:ext cx="8229600" cy="1143000"/>
          </a:xfrm>
        </p:spPr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 dirty="0"/>
          </a:p>
        </p:txBody>
      </p:sp>
      <p:cxnSp>
        <p:nvCxnSpPr>
          <p:cNvPr id="8" name="מחבר ישר 7"/>
          <p:cNvCxnSpPr/>
          <p:nvPr userDrawn="1"/>
        </p:nvCxnSpPr>
        <p:spPr>
          <a:xfrm>
            <a:off x="467544" y="1340768"/>
            <a:ext cx="8208912" cy="0"/>
          </a:xfrm>
          <a:prstGeom prst="line">
            <a:avLst/>
          </a:prstGeom>
          <a:ln w="50800">
            <a:gradFill flip="none" rotWithShape="1">
              <a:gsLst>
                <a:gs pos="0">
                  <a:schemeClr val="bg1"/>
                </a:gs>
                <a:gs pos="60000">
                  <a:srgbClr val="6FB2DF"/>
                </a:gs>
                <a:gs pos="40000">
                  <a:srgbClr val="6FB2DF"/>
                </a:gs>
                <a:gs pos="100000">
                  <a:schemeClr val="bg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משולש שווה שוקיים 8"/>
          <p:cNvSpPr/>
          <p:nvPr userDrawn="1">
            <p:custDataLst>
              <p:tags r:id="rId1"/>
            </p:custDataLst>
          </p:nvPr>
        </p:nvSpPr>
        <p:spPr>
          <a:xfrm rot="16200000">
            <a:off x="8517761" y="1935161"/>
            <a:ext cx="144000" cy="144000"/>
          </a:xfrm>
          <a:prstGeom prst="triangle">
            <a:avLst/>
          </a:prstGeom>
          <a:gradFill>
            <a:gsLst>
              <a:gs pos="0">
                <a:srgbClr val="5AA7DC"/>
              </a:gs>
              <a:gs pos="76000">
                <a:srgbClr val="87BFE5"/>
              </a:gs>
              <a:gs pos="44000">
                <a:srgbClr val="5AA7DC"/>
              </a:gs>
              <a:gs pos="99000">
                <a:srgbClr val="C5E0F3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10" name="משולש שווה שוקיים 9"/>
          <p:cNvSpPr/>
          <p:nvPr userDrawn="1">
            <p:custDataLst>
              <p:tags r:id="rId2"/>
            </p:custDataLst>
          </p:nvPr>
        </p:nvSpPr>
        <p:spPr>
          <a:xfrm rot="16200000">
            <a:off x="8564413" y="3140968"/>
            <a:ext cx="144000" cy="144000"/>
          </a:xfrm>
          <a:prstGeom prst="triangle">
            <a:avLst/>
          </a:prstGeom>
          <a:gradFill>
            <a:gsLst>
              <a:gs pos="0">
                <a:srgbClr val="5AA7DC"/>
              </a:gs>
              <a:gs pos="76000">
                <a:srgbClr val="87BFE5"/>
              </a:gs>
              <a:gs pos="44000">
                <a:srgbClr val="5AA7DC"/>
              </a:gs>
              <a:gs pos="99000">
                <a:srgbClr val="C5E0F3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42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E80954-2E51-4D2D-B3A4-EF5AF7327B11}" type="datetime8">
              <a:rPr lang="he-IL" smtClean="0"/>
              <a:pPr/>
              <a:t>27 יולי 14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834541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5.xml"/><Relationship Id="rId10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אובייקט 3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5457967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903" name="think-cell Slide" r:id="rId16" imgW="360" imgH="360" progId="">
              <p:embed/>
            </p:oleObj>
          </a:graphicData>
        </a:graphic>
      </p:graphicFrame>
      <p:sp>
        <p:nvSpPr>
          <p:cNvPr id="9" name="מציין מיקום של כותרת 8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e-IL" dirty="0" smtClean="0"/>
              <a:t>לחץ כדי לערוך סגנון כותרת של תבנית בסיס</a:t>
            </a:r>
            <a:endParaRPr kumimoji="0" lang="en-US" dirty="0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e-IL" dirty="0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dirty="0" smtClean="0"/>
              <a:t>רמה שנייה</a:t>
            </a:r>
          </a:p>
          <a:p>
            <a:pPr lvl="2" eaLnBrk="1" latinLnBrk="0" hangingPunct="1"/>
            <a:r>
              <a:rPr kumimoji="0" lang="he-IL" dirty="0" smtClean="0"/>
              <a:t>רמה שלישית</a:t>
            </a:r>
          </a:p>
          <a:p>
            <a:pPr lvl="3" eaLnBrk="1" latinLnBrk="0" hangingPunct="1"/>
            <a:r>
              <a:rPr kumimoji="0" lang="he-IL" dirty="0" smtClean="0"/>
              <a:t>רמה רביעית</a:t>
            </a:r>
          </a:p>
          <a:p>
            <a:pPr lvl="4" eaLnBrk="1" latinLnBrk="0" hangingPunct="1"/>
            <a:r>
              <a:rPr kumimoji="0" lang="he-IL" dirty="0" smtClean="0"/>
              <a:t>רמה חמישית</a:t>
            </a:r>
            <a:endParaRPr kumimoji="0" lang="en-US" dirty="0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  <p:custDataLst>
              <p:tags r:id="rId13"/>
            </p:custDataLst>
          </p:nvPr>
        </p:nvSpPr>
        <p:spPr>
          <a:xfrm>
            <a:off x="6324168" y="6447616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rtl="1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85ED0A-D618-4282-8731-EB96BA6242CC}" type="datetime8">
              <a:rPr lang="he-IL" smtClean="0"/>
              <a:pPr/>
              <a:t>27 יולי 14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  <p:custDataLst>
              <p:tags r:id="rId14"/>
            </p:custDataLst>
          </p:nvPr>
        </p:nvSpPr>
        <p:spPr>
          <a:xfrm>
            <a:off x="3977208" y="644761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rtl="1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  <p:custDataLst>
              <p:tags r:id="rId15"/>
            </p:custDataLst>
          </p:nvPr>
        </p:nvSpPr>
        <p:spPr>
          <a:xfrm>
            <a:off x="0" y="6492875"/>
            <a:ext cx="539552" cy="365125"/>
          </a:xfrm>
          <a:prstGeom prst="rect">
            <a:avLst/>
          </a:prstGeom>
        </p:spPr>
        <p:txBody>
          <a:bodyPr vert="horz" anchor="b"/>
          <a:lstStyle>
            <a:lvl1pPr algn="r" rtl="1" eaLnBrk="1" latinLnBrk="0" hangingPunct="1">
              <a:defRPr kumimoji="0" sz="1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fld id="{30317E75-D902-49F0-9AC6-6F3F9311597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32376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6" r:id="rId3"/>
    <p:sldLayoutId id="2147483677" r:id="rId4"/>
    <p:sldLayoutId id="2147483672" r:id="rId5"/>
    <p:sldLayoutId id="2147483674" r:id="rId6"/>
    <p:sldLayoutId id="2147483675" r:id="rId7"/>
    <p:sldLayoutId id="2147483667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1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43095" y="3286725"/>
            <a:ext cx="40596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וועדת </a:t>
            </a:r>
            <a:r>
              <a:rPr lang="he-IL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ששינסקי</a:t>
            </a:r>
            <a:r>
              <a:rPr lang="he-IL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43096" y="5517232"/>
            <a:ext cx="4059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מוצג מטעם ערבה </a:t>
            </a:r>
            <a:r>
              <a:rPr lang="he-IL" b="1" dirty="0" err="1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מיינס</a:t>
            </a:r>
            <a:r>
              <a:rPr lang="he-IL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he-IL" sz="16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28.07.2014</a:t>
            </a:r>
            <a:endParaRPr lang="he-IL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99086" y="1951691"/>
            <a:ext cx="3384714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תגובת ערבה מיינס </a:t>
            </a:r>
          </a:p>
          <a:p>
            <a:pPr algn="ctr"/>
            <a:r>
              <a:rPr lang="he-IL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לטיוטת מסקנות</a:t>
            </a:r>
          </a:p>
        </p:txBody>
      </p:sp>
    </p:spTree>
    <p:extLst>
      <p:ext uri="{BB962C8B-B14F-4D97-AF65-F5344CB8AC3E}">
        <p14:creationId xmlns:p14="http://schemas.microsoft.com/office/powerpoint/2010/main" xmlns="" val="380460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E75-D902-49F0-9AC6-6F3F93115974}" type="slidenum">
              <a:rPr lang="he-IL" smtClean="0"/>
              <a:pPr/>
              <a:t>10</a:t>
            </a:fld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4283968" y="548680"/>
            <a:ext cx="3888432" cy="5184576"/>
          </a:xfrm>
          <a:prstGeom prst="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1" anchor="ctr">
            <a:noAutofit/>
          </a:bodyPr>
          <a:lstStyle>
            <a:defPPr>
              <a:defRPr lang="he-IL"/>
            </a:defPPr>
            <a:lvl1pPr algn="just">
              <a:spcAft>
                <a:spcPts val="600"/>
              </a:spcAft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he-IL" sz="5400" b="1" dirty="0"/>
              <a:t>תודה על ההקשבה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4999"/>
          <a:stretch/>
        </p:blipFill>
        <p:spPr bwMode="auto">
          <a:xfrm>
            <a:off x="827584" y="1916832"/>
            <a:ext cx="288032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3561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>
          <a:xfrm>
            <a:off x="173792" y="6381328"/>
            <a:ext cx="437768" cy="365125"/>
          </a:xfrm>
        </p:spPr>
        <p:txBody>
          <a:bodyPr/>
          <a:lstStyle/>
          <a:p>
            <a:fld id="{30317E75-D902-49F0-9AC6-6F3F93115974}" type="slidenum">
              <a:rPr lang="he-IL" smtClean="0"/>
              <a:pPr/>
              <a:t>2</a:t>
            </a:fld>
            <a:endParaRPr lang="he-IL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3200" dirty="0" smtClean="0"/>
              <a:t>התייחסות לטיוטת דו"ח </a:t>
            </a:r>
            <a:r>
              <a:rPr lang="he-IL" sz="3200" dirty="0" err="1" smtClean="0"/>
              <a:t>ששינסקי</a:t>
            </a:r>
            <a:r>
              <a:rPr lang="he-IL" sz="3200" dirty="0" smtClean="0"/>
              <a:t> 2</a:t>
            </a:r>
            <a:endParaRPr lang="he-IL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498740" y="1268760"/>
            <a:ext cx="23762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>
                <a:latin typeface="Arial" pitchFamily="34" charset="0"/>
                <a:cs typeface="Arial" pitchFamily="34" charset="0"/>
              </a:rPr>
              <a:t>מבנה המצגת</a:t>
            </a:r>
            <a:endParaRPr lang="he-IL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מלבן 44"/>
          <p:cNvSpPr/>
          <p:nvPr/>
        </p:nvSpPr>
        <p:spPr>
          <a:xfrm>
            <a:off x="769297" y="1866441"/>
            <a:ext cx="7690486" cy="360000"/>
          </a:xfrm>
          <a:prstGeom prst="roundRect">
            <a:avLst/>
          </a:prstGeom>
          <a:solidFill>
            <a:schemeClr val="tx2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e-IL" sz="1800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מסקנות הדו"ח אינן נכונות לגבי ייצור נחושת בישראל</a:t>
            </a:r>
            <a:endParaRPr lang="he-IL" sz="18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קבוצה 4"/>
          <p:cNvGrpSpPr/>
          <p:nvPr/>
        </p:nvGrpSpPr>
        <p:grpSpPr>
          <a:xfrm>
            <a:off x="8243720" y="1844824"/>
            <a:ext cx="360000" cy="360000"/>
            <a:chOff x="5076575" y="0"/>
            <a:chExt cx="432002" cy="414784"/>
          </a:xfrm>
          <a:scene3d>
            <a:camera prst="orthographicFront"/>
            <a:lightRig rig="threePt" dir="t"/>
          </a:scene3d>
        </p:grpSpPr>
        <p:sp>
          <p:nvSpPr>
            <p:cNvPr id="42" name="אליפסה 41"/>
            <p:cNvSpPr/>
            <p:nvPr/>
          </p:nvSpPr>
          <p:spPr>
            <a:xfrm>
              <a:off x="5076575" y="0"/>
              <a:ext cx="432002" cy="414784"/>
            </a:xfrm>
            <a:prstGeom prst="ellipse">
              <a:avLst/>
            </a:prstGeom>
            <a:gradFill rotWithShape="0">
              <a:gsLst>
                <a:gs pos="0">
                  <a:srgbClr val="CBCBCB"/>
                </a:gs>
                <a:gs pos="25000">
                  <a:srgbClr val="5F5F5F"/>
                </a:gs>
                <a:gs pos="50000">
                  <a:schemeClr val="tx1">
                    <a:lumMod val="65000"/>
                    <a:lumOff val="35000"/>
                  </a:schemeClr>
                </a:gs>
                <a:gs pos="75000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3" name="אליפסה 6"/>
            <p:cNvSpPr/>
            <p:nvPr/>
          </p:nvSpPr>
          <p:spPr>
            <a:xfrm>
              <a:off x="5139844" y="60744"/>
              <a:ext cx="305472" cy="2932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kern="12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מלבן 40"/>
          <p:cNvSpPr/>
          <p:nvPr/>
        </p:nvSpPr>
        <p:spPr>
          <a:xfrm>
            <a:off x="769297" y="2306289"/>
            <a:ext cx="7690485" cy="360000"/>
          </a:xfrm>
          <a:prstGeom prst="roundRect">
            <a:avLst/>
          </a:prstGeom>
          <a:solidFill>
            <a:schemeClr val="tx2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0" lvl="1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ההשוואה הבינ"ל לא נכונה לגבי ייצור נחושת בישראל</a:t>
            </a:r>
            <a:endParaRPr lang="he-IL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8258168" y="2284672"/>
            <a:ext cx="360000" cy="360000"/>
            <a:chOff x="5091023" y="459584"/>
            <a:chExt cx="432002" cy="414784"/>
          </a:xfrm>
          <a:scene3d>
            <a:camera prst="orthographicFront"/>
            <a:lightRig rig="threePt" dir="t"/>
          </a:scene3d>
        </p:grpSpPr>
        <p:sp>
          <p:nvSpPr>
            <p:cNvPr id="38" name="אליפסה 37"/>
            <p:cNvSpPr/>
            <p:nvPr/>
          </p:nvSpPr>
          <p:spPr>
            <a:xfrm>
              <a:off x="5091023" y="459584"/>
              <a:ext cx="432002" cy="414784"/>
            </a:xfrm>
            <a:prstGeom prst="ellipse">
              <a:avLst/>
            </a:prstGeom>
            <a:gradFill rotWithShape="0">
              <a:gsLst>
                <a:gs pos="0">
                  <a:srgbClr val="CBCBCB"/>
                </a:gs>
                <a:gs pos="25000">
                  <a:srgbClr val="5F5F5F"/>
                </a:gs>
                <a:gs pos="50000">
                  <a:schemeClr val="tx1">
                    <a:lumMod val="65000"/>
                    <a:lumOff val="35000"/>
                  </a:schemeClr>
                </a:gs>
                <a:gs pos="75000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אליפסה 10"/>
            <p:cNvSpPr/>
            <p:nvPr/>
          </p:nvSpPr>
          <p:spPr>
            <a:xfrm>
              <a:off x="5154292" y="520328"/>
              <a:ext cx="305472" cy="2932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kern="12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מלבן 40"/>
          <p:cNvSpPr/>
          <p:nvPr/>
        </p:nvSpPr>
        <p:spPr>
          <a:xfrm>
            <a:off x="769296" y="2746137"/>
            <a:ext cx="7690487" cy="360000"/>
          </a:xfrm>
          <a:prstGeom prst="roundRect">
            <a:avLst/>
          </a:prstGeom>
          <a:solidFill>
            <a:schemeClr val="tx2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הניתוח לגבי נתח הממשלה </a:t>
            </a: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(GT</a:t>
            </a: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איננו </a:t>
            </a: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מלא ושלם</a:t>
            </a:r>
          </a:p>
        </p:txBody>
      </p:sp>
      <p:grpSp>
        <p:nvGrpSpPr>
          <p:cNvPr id="22" name="קבוצה 21"/>
          <p:cNvGrpSpPr/>
          <p:nvPr/>
        </p:nvGrpSpPr>
        <p:grpSpPr>
          <a:xfrm>
            <a:off x="8258168" y="2724520"/>
            <a:ext cx="360000" cy="360000"/>
            <a:chOff x="5091023" y="459584"/>
            <a:chExt cx="432002" cy="414784"/>
          </a:xfrm>
          <a:scene3d>
            <a:camera prst="orthographicFront"/>
            <a:lightRig rig="threePt" dir="t"/>
          </a:scene3d>
        </p:grpSpPr>
        <p:sp>
          <p:nvSpPr>
            <p:cNvPr id="23" name="אליפסה 22"/>
            <p:cNvSpPr/>
            <p:nvPr/>
          </p:nvSpPr>
          <p:spPr>
            <a:xfrm>
              <a:off x="5091023" y="459584"/>
              <a:ext cx="432002" cy="414784"/>
            </a:xfrm>
            <a:prstGeom prst="ellipse">
              <a:avLst/>
            </a:prstGeom>
            <a:gradFill rotWithShape="0">
              <a:gsLst>
                <a:gs pos="0">
                  <a:srgbClr val="CBCBCB"/>
                </a:gs>
                <a:gs pos="25000">
                  <a:srgbClr val="5F5F5F"/>
                </a:gs>
                <a:gs pos="50000">
                  <a:schemeClr val="tx1">
                    <a:lumMod val="65000"/>
                    <a:lumOff val="35000"/>
                  </a:schemeClr>
                </a:gs>
                <a:gs pos="75000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אליפסה 10"/>
            <p:cNvSpPr/>
            <p:nvPr/>
          </p:nvSpPr>
          <p:spPr>
            <a:xfrm>
              <a:off x="5154292" y="520328"/>
              <a:ext cx="305472" cy="2932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kern="12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מלבן 40"/>
          <p:cNvSpPr/>
          <p:nvPr/>
        </p:nvSpPr>
        <p:spPr>
          <a:xfrm>
            <a:off x="769297" y="3185985"/>
            <a:ext cx="7689807" cy="360000"/>
          </a:xfrm>
          <a:prstGeom prst="roundRect">
            <a:avLst/>
          </a:prstGeom>
          <a:solidFill>
            <a:schemeClr val="tx2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השגות על חלק מהנחות היסוד של </a:t>
            </a: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הוועדה </a:t>
            </a:r>
            <a:endParaRPr lang="he-IL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קבוצה 25"/>
          <p:cNvGrpSpPr/>
          <p:nvPr/>
        </p:nvGrpSpPr>
        <p:grpSpPr>
          <a:xfrm>
            <a:off x="8257490" y="3164368"/>
            <a:ext cx="360000" cy="360000"/>
            <a:chOff x="5091023" y="459584"/>
            <a:chExt cx="432002" cy="414784"/>
          </a:xfrm>
          <a:scene3d>
            <a:camera prst="orthographicFront"/>
            <a:lightRig rig="threePt" dir="t"/>
          </a:scene3d>
        </p:grpSpPr>
        <p:sp>
          <p:nvSpPr>
            <p:cNvPr id="27" name="אליפסה 26"/>
            <p:cNvSpPr/>
            <p:nvPr/>
          </p:nvSpPr>
          <p:spPr>
            <a:xfrm>
              <a:off x="5091023" y="459584"/>
              <a:ext cx="432002" cy="414784"/>
            </a:xfrm>
            <a:prstGeom prst="ellipse">
              <a:avLst/>
            </a:prstGeom>
            <a:gradFill rotWithShape="0">
              <a:gsLst>
                <a:gs pos="0">
                  <a:srgbClr val="CBCBCB"/>
                </a:gs>
                <a:gs pos="25000">
                  <a:srgbClr val="5F5F5F"/>
                </a:gs>
                <a:gs pos="50000">
                  <a:schemeClr val="tx1">
                    <a:lumMod val="65000"/>
                    <a:lumOff val="35000"/>
                  </a:schemeClr>
                </a:gs>
                <a:gs pos="75000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8" name="אליפסה 10"/>
            <p:cNvSpPr/>
            <p:nvPr/>
          </p:nvSpPr>
          <p:spPr>
            <a:xfrm>
              <a:off x="5154292" y="520328"/>
              <a:ext cx="305472" cy="2932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kern="1200" dirty="0" smtClean="0">
                  <a:latin typeface="Arial" pitchFamily="34" charset="0"/>
                  <a:cs typeface="Arial" pitchFamily="34" charset="0"/>
                </a:rPr>
                <a:t>4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מלבן 40"/>
          <p:cNvSpPr/>
          <p:nvPr/>
        </p:nvSpPr>
        <p:spPr>
          <a:xfrm>
            <a:off x="755577" y="3625833"/>
            <a:ext cx="7689807" cy="360000"/>
          </a:xfrm>
          <a:prstGeom prst="roundRect">
            <a:avLst/>
          </a:prstGeom>
          <a:solidFill>
            <a:schemeClr val="tx2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השגות על ההמלצה בדבר בסיס התמלוגים ושיעורם</a:t>
            </a:r>
          </a:p>
        </p:txBody>
      </p:sp>
      <p:grpSp>
        <p:nvGrpSpPr>
          <p:cNvPr id="30" name="קבוצה 29"/>
          <p:cNvGrpSpPr/>
          <p:nvPr/>
        </p:nvGrpSpPr>
        <p:grpSpPr>
          <a:xfrm>
            <a:off x="8257490" y="3604216"/>
            <a:ext cx="360000" cy="360000"/>
            <a:chOff x="5091023" y="459584"/>
            <a:chExt cx="432002" cy="414784"/>
          </a:xfrm>
          <a:scene3d>
            <a:camera prst="orthographicFront"/>
            <a:lightRig rig="threePt" dir="t"/>
          </a:scene3d>
        </p:grpSpPr>
        <p:sp>
          <p:nvSpPr>
            <p:cNvPr id="31" name="אליפסה 30"/>
            <p:cNvSpPr/>
            <p:nvPr/>
          </p:nvSpPr>
          <p:spPr>
            <a:xfrm>
              <a:off x="5091023" y="459584"/>
              <a:ext cx="432002" cy="414784"/>
            </a:xfrm>
            <a:prstGeom prst="ellipse">
              <a:avLst/>
            </a:prstGeom>
            <a:gradFill rotWithShape="0">
              <a:gsLst>
                <a:gs pos="0">
                  <a:srgbClr val="CBCBCB"/>
                </a:gs>
                <a:gs pos="25000">
                  <a:srgbClr val="5F5F5F"/>
                </a:gs>
                <a:gs pos="50000">
                  <a:schemeClr val="tx1">
                    <a:lumMod val="65000"/>
                    <a:lumOff val="35000"/>
                  </a:schemeClr>
                </a:gs>
                <a:gs pos="75000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2" name="אליפסה 10"/>
            <p:cNvSpPr/>
            <p:nvPr/>
          </p:nvSpPr>
          <p:spPr>
            <a:xfrm>
              <a:off x="5154292" y="520328"/>
              <a:ext cx="305472" cy="2932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kern="1200" dirty="0" smtClean="0">
                  <a:latin typeface="Arial" pitchFamily="34" charset="0"/>
                  <a:cs typeface="Arial" pitchFamily="34" charset="0"/>
                </a:rPr>
                <a:t>5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מלבן 40"/>
          <p:cNvSpPr/>
          <p:nvPr/>
        </p:nvSpPr>
        <p:spPr>
          <a:xfrm>
            <a:off x="769297" y="4065681"/>
            <a:ext cx="7689808" cy="360000"/>
          </a:xfrm>
          <a:prstGeom prst="roundRect">
            <a:avLst/>
          </a:prstGeom>
          <a:solidFill>
            <a:schemeClr val="tx2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השגות על אופן היישום של מס רווחי היתר</a:t>
            </a:r>
          </a:p>
        </p:txBody>
      </p:sp>
      <p:grpSp>
        <p:nvGrpSpPr>
          <p:cNvPr id="34" name="קבוצה 33"/>
          <p:cNvGrpSpPr/>
          <p:nvPr/>
        </p:nvGrpSpPr>
        <p:grpSpPr>
          <a:xfrm>
            <a:off x="8257490" y="4044064"/>
            <a:ext cx="360000" cy="360000"/>
            <a:chOff x="5091023" y="459584"/>
            <a:chExt cx="432002" cy="414784"/>
          </a:xfrm>
          <a:scene3d>
            <a:camera prst="orthographicFront"/>
            <a:lightRig rig="threePt" dir="t"/>
          </a:scene3d>
        </p:grpSpPr>
        <p:sp>
          <p:nvSpPr>
            <p:cNvPr id="35" name="אליפסה 34"/>
            <p:cNvSpPr/>
            <p:nvPr/>
          </p:nvSpPr>
          <p:spPr>
            <a:xfrm>
              <a:off x="5091023" y="459584"/>
              <a:ext cx="432002" cy="414784"/>
            </a:xfrm>
            <a:prstGeom prst="ellipse">
              <a:avLst/>
            </a:prstGeom>
            <a:gradFill rotWithShape="0">
              <a:gsLst>
                <a:gs pos="0">
                  <a:srgbClr val="CBCBCB"/>
                </a:gs>
                <a:gs pos="25000">
                  <a:srgbClr val="5F5F5F"/>
                </a:gs>
                <a:gs pos="50000">
                  <a:schemeClr val="tx1">
                    <a:lumMod val="65000"/>
                    <a:lumOff val="35000"/>
                  </a:schemeClr>
                </a:gs>
                <a:gs pos="75000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אליפסה 10"/>
            <p:cNvSpPr/>
            <p:nvPr/>
          </p:nvSpPr>
          <p:spPr>
            <a:xfrm>
              <a:off x="5154292" y="520328"/>
              <a:ext cx="305472" cy="2932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kern="1200" dirty="0" smtClean="0">
                  <a:latin typeface="Arial" pitchFamily="34" charset="0"/>
                  <a:cs typeface="Arial" pitchFamily="34" charset="0"/>
                </a:rPr>
                <a:t>6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מלבן 40"/>
          <p:cNvSpPr/>
          <p:nvPr/>
        </p:nvSpPr>
        <p:spPr>
          <a:xfrm>
            <a:off x="755576" y="4531343"/>
            <a:ext cx="7689808" cy="360000"/>
          </a:xfrm>
          <a:prstGeom prst="roundRect">
            <a:avLst/>
          </a:prstGeom>
          <a:solidFill>
            <a:schemeClr val="tx2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e-IL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e-IL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סיכום</a:t>
            </a:r>
            <a:endParaRPr lang="he-IL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קבוצה 39"/>
          <p:cNvGrpSpPr/>
          <p:nvPr/>
        </p:nvGrpSpPr>
        <p:grpSpPr>
          <a:xfrm>
            <a:off x="8243769" y="4509726"/>
            <a:ext cx="360000" cy="360000"/>
            <a:chOff x="5091023" y="459584"/>
            <a:chExt cx="432002" cy="414784"/>
          </a:xfrm>
          <a:scene3d>
            <a:camera prst="orthographicFront"/>
            <a:lightRig rig="threePt" dir="t"/>
          </a:scene3d>
        </p:grpSpPr>
        <p:sp>
          <p:nvSpPr>
            <p:cNvPr id="44" name="אליפסה 43"/>
            <p:cNvSpPr/>
            <p:nvPr/>
          </p:nvSpPr>
          <p:spPr>
            <a:xfrm>
              <a:off x="5091023" y="459584"/>
              <a:ext cx="432002" cy="414784"/>
            </a:xfrm>
            <a:prstGeom prst="ellipse">
              <a:avLst/>
            </a:prstGeom>
            <a:gradFill rotWithShape="0">
              <a:gsLst>
                <a:gs pos="0">
                  <a:srgbClr val="CBCBCB"/>
                </a:gs>
                <a:gs pos="25000">
                  <a:srgbClr val="5F5F5F"/>
                </a:gs>
                <a:gs pos="50000">
                  <a:schemeClr val="tx1">
                    <a:lumMod val="65000"/>
                    <a:lumOff val="35000"/>
                  </a:schemeClr>
                </a:gs>
                <a:gs pos="75000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6" name="אליפסה 10"/>
            <p:cNvSpPr/>
            <p:nvPr/>
          </p:nvSpPr>
          <p:spPr>
            <a:xfrm>
              <a:off x="5154292" y="520328"/>
              <a:ext cx="305472" cy="2932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kern="1200" dirty="0" smtClean="0">
                  <a:latin typeface="Arial" pitchFamily="34" charset="0"/>
                  <a:cs typeface="Arial" pitchFamily="34" charset="0"/>
                </a:rPr>
                <a:t>7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39616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73792" y="1656238"/>
            <a:ext cx="8553367" cy="140963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32"/>
          <p:cNvSpPr/>
          <p:nvPr/>
        </p:nvSpPr>
        <p:spPr>
          <a:xfrm>
            <a:off x="280296" y="1732741"/>
            <a:ext cx="5045435" cy="1274746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ערבה </a:t>
            </a:r>
            <a:r>
              <a:rPr lang="he-IL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מיינס</a:t>
            </a:r>
            <a:r>
              <a:rPr lang="he-IL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מתכננת השקעה של כ-1.5 מיליארד שקלים, בשלושה </a:t>
            </a:r>
            <a:r>
              <a:rPr lang="he-IL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נושאים עיקריים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הקמת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מפעל כימי למיצוי עפרת הנחושת</a:t>
            </a:r>
          </a:p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שיקום הגישה לאזור, שאיבת מי תהום וכריית מכרות חדשים</a:t>
            </a:r>
          </a:p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סקרים גאולוגיים, קידוחים ותכנון סטטוטורי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990815" y="1732741"/>
            <a:ext cx="2625301" cy="1274746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"הפקתם של חלק ממשאבי הטבע בישראל... דורשת השקעות ראשוניות ומתמשכות נמוכות יותר ביחס לאלו הקיימות בעולם"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17 פיס' 2) 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/>
              <a:t>1</a:t>
            </a:r>
            <a:r>
              <a:rPr lang="he-IL" sz="2800" dirty="0" smtClean="0"/>
              <a:t>. מסקנות הדו"ח אינן נכונות לגבי ייצור נחושת בישראל</a:t>
            </a:r>
            <a:endParaRPr lang="he-IL" sz="28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E75-D902-49F0-9AC6-6F3F93115974}" type="slidenum">
              <a:rPr lang="he-IL" smtClean="0"/>
              <a:pPr/>
              <a:t>3</a:t>
            </a:fld>
            <a:endParaRPr lang="he-IL"/>
          </a:p>
        </p:txBody>
      </p:sp>
      <p:sp>
        <p:nvSpPr>
          <p:cNvPr id="11" name="מלבן 10"/>
          <p:cNvSpPr/>
          <p:nvPr/>
        </p:nvSpPr>
        <p:spPr>
          <a:xfrm>
            <a:off x="12254" y="844481"/>
            <a:ext cx="8952234" cy="40011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just"/>
            <a:r>
              <a:rPr lang="he-IL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מסקנות הוועדה אינן תקפות לגבי ענף </a:t>
            </a:r>
            <a:r>
              <a:rPr lang="he-IL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הנחושת </a:t>
            </a:r>
            <a:endParaRPr lang="he-IL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קבוצה 16"/>
          <p:cNvGrpSpPr/>
          <p:nvPr/>
        </p:nvGrpSpPr>
        <p:grpSpPr>
          <a:xfrm>
            <a:off x="8532480" y="1484784"/>
            <a:ext cx="360000" cy="360000"/>
            <a:chOff x="8353334" y="1237798"/>
            <a:chExt cx="360000" cy="360000"/>
          </a:xfrm>
        </p:grpSpPr>
        <p:sp>
          <p:nvSpPr>
            <p:cNvPr id="18" name="אליפסה 17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>
                  <a:latin typeface="Arial" pitchFamily="34" charset="0"/>
                  <a:cs typeface="Arial" pitchFamily="34" charset="0"/>
                </a:rPr>
                <a:t>א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מלבן 29"/>
          <p:cNvSpPr/>
          <p:nvPr/>
        </p:nvSpPr>
        <p:spPr>
          <a:xfrm>
            <a:off x="6300193" y="1268760"/>
            <a:ext cx="1753536" cy="3693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קביעות הדו"ח</a:t>
            </a:r>
            <a:endParaRPr lang="he-IL" sz="1600" b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מלבן 30"/>
          <p:cNvSpPr/>
          <p:nvPr/>
        </p:nvSpPr>
        <p:spPr>
          <a:xfrm>
            <a:off x="768953" y="1268760"/>
            <a:ext cx="4092834" cy="3693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המצב בפועל בכרייה ובהפקת נחושת</a:t>
            </a:r>
            <a:endParaRPr lang="he-IL" b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מלבן 31"/>
          <p:cNvSpPr/>
          <p:nvPr/>
        </p:nvSpPr>
        <p:spPr>
          <a:xfrm>
            <a:off x="173792" y="3118382"/>
            <a:ext cx="8553367" cy="2345734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מלבן 33"/>
          <p:cNvSpPr/>
          <p:nvPr/>
        </p:nvSpPr>
        <p:spPr>
          <a:xfrm>
            <a:off x="280296" y="3194885"/>
            <a:ext cx="5045435" cy="218639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בישראל </a:t>
            </a:r>
            <a:r>
              <a:rPr lang="he-IL" sz="16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חסרון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יחסי בהפקת נחושת:</a:t>
            </a:r>
          </a:p>
          <a:p>
            <a:pPr marL="271463">
              <a:tabLst>
                <a:tab pos="271463" algn="l"/>
              </a:tabLst>
            </a:pP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עתודות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הנחושת הנמוכות </a:t>
            </a:r>
            <a:r>
              <a:rPr lang="he-IL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בתמנע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מהוות חסרון בולט לעומת אתרים אחרים ליצור נחושת בעולם</a:t>
            </a:r>
          </a:p>
          <a:p>
            <a:pPr marL="271463">
              <a:tabLst>
                <a:tab pos="271463" algn="l"/>
              </a:tabLst>
            </a:pP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בישראל אין יתרון טבעי בייצור נחושת כשם שיש בייצור אשלג, פוספטים וברום</a:t>
            </a:r>
          </a:p>
          <a:p>
            <a:pPr marL="271463">
              <a:tabLst>
                <a:tab pos="271463" algn="l"/>
              </a:tabLst>
            </a:pP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בייצור נחושת אין מוצרי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לוואי, אין מוצרי המשך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ואין סינרגיה עם מחצבים אחרים</a:t>
            </a:r>
          </a:p>
          <a:p>
            <a:pPr marL="271463">
              <a:tabLst>
                <a:tab pos="271463" algn="l"/>
              </a:tabLst>
            </a:pP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ייצור הנחושת הינו יקר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הן בגלל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הכרייה התת-קרקעית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והן בגלל הצורך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בטיפול כימי בחומר הנכרה</a:t>
            </a:r>
          </a:p>
        </p:txBody>
      </p:sp>
      <p:sp>
        <p:nvSpPr>
          <p:cNvPr id="35" name="מלבן 34"/>
          <p:cNvSpPr/>
          <p:nvPr/>
        </p:nvSpPr>
        <p:spPr>
          <a:xfrm>
            <a:off x="5990815" y="3194885"/>
            <a:ext cx="2625301" cy="218639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"לישראל יתרון כלכלי טבעי בתחום המחצבים...צורת הפקתם של חלק ממשאבי הטבע בישראל זולה יחסית"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17 פיס' 2)</a:t>
            </a:r>
          </a:p>
        </p:txBody>
      </p:sp>
      <p:grpSp>
        <p:nvGrpSpPr>
          <p:cNvPr id="39" name="קבוצה 38"/>
          <p:cNvGrpSpPr/>
          <p:nvPr/>
        </p:nvGrpSpPr>
        <p:grpSpPr>
          <a:xfrm>
            <a:off x="8523934" y="2946928"/>
            <a:ext cx="360000" cy="360000"/>
            <a:chOff x="8353334" y="1237798"/>
            <a:chExt cx="360000" cy="360000"/>
          </a:xfrm>
        </p:grpSpPr>
        <p:sp>
          <p:nvSpPr>
            <p:cNvPr id="40" name="אליפסה 39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1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ב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6" name="מלבן 45"/>
          <p:cNvSpPr/>
          <p:nvPr/>
        </p:nvSpPr>
        <p:spPr>
          <a:xfrm>
            <a:off x="173792" y="5508646"/>
            <a:ext cx="8553367" cy="728666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מלבן 49"/>
          <p:cNvSpPr/>
          <p:nvPr/>
        </p:nvSpPr>
        <p:spPr>
          <a:xfrm>
            <a:off x="280296" y="5572815"/>
            <a:ext cx="5045435" cy="58015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קיימת תחרותיות גבוהה בענף הנחושת בעולם. אין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לישראל כל יתרון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יחסי ברווחיות ייצור נחושת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מלבן 50"/>
          <p:cNvSpPr/>
          <p:nvPr/>
        </p:nvSpPr>
        <p:spPr>
          <a:xfrm>
            <a:off x="5990815" y="5572815"/>
            <a:ext cx="2625301" cy="58015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רווחיות גבוהה בהפקת דשנים ואשלג בישראל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67 פיס' 2)</a:t>
            </a:r>
            <a:endParaRPr lang="he-IL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קבוצה 51"/>
          <p:cNvGrpSpPr/>
          <p:nvPr/>
        </p:nvGrpSpPr>
        <p:grpSpPr>
          <a:xfrm>
            <a:off x="8523894" y="5337192"/>
            <a:ext cx="360000" cy="360000"/>
            <a:chOff x="8353334" y="1237798"/>
            <a:chExt cx="360000" cy="360000"/>
          </a:xfrm>
        </p:grpSpPr>
        <p:sp>
          <p:nvSpPr>
            <p:cNvPr id="53" name="אליפסה 52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4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ג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מלבן 55"/>
          <p:cNvSpPr/>
          <p:nvPr>
            <p:custDataLst>
              <p:tags r:id="rId1"/>
            </p:custDataLst>
          </p:nvPr>
        </p:nvSpPr>
        <p:spPr>
          <a:xfrm rot="16200000">
            <a:off x="5076072" y="2315204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57" name="מלבן 56"/>
          <p:cNvSpPr/>
          <p:nvPr>
            <p:custDataLst>
              <p:tags r:id="rId2"/>
            </p:custDataLst>
          </p:nvPr>
        </p:nvSpPr>
        <p:spPr>
          <a:xfrm rot="16200000">
            <a:off x="5076072" y="2566719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58" name="מלבן 57"/>
          <p:cNvSpPr/>
          <p:nvPr>
            <p:custDataLst>
              <p:tags r:id="rId3"/>
            </p:custDataLst>
          </p:nvPr>
        </p:nvSpPr>
        <p:spPr>
          <a:xfrm rot="16200000">
            <a:off x="5076072" y="2809688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59" name="מלבן 58"/>
          <p:cNvSpPr/>
          <p:nvPr>
            <p:custDataLst>
              <p:tags r:id="rId4"/>
            </p:custDataLst>
          </p:nvPr>
        </p:nvSpPr>
        <p:spPr>
          <a:xfrm rot="16200000">
            <a:off x="5076072" y="3484389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0" name="מלבן 59"/>
          <p:cNvSpPr/>
          <p:nvPr>
            <p:custDataLst>
              <p:tags r:id="rId5"/>
            </p:custDataLst>
          </p:nvPr>
        </p:nvSpPr>
        <p:spPr>
          <a:xfrm rot="16200000">
            <a:off x="5076072" y="3977255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1" name="מלבן 60"/>
          <p:cNvSpPr/>
          <p:nvPr>
            <p:custDataLst>
              <p:tags r:id="rId6"/>
            </p:custDataLst>
          </p:nvPr>
        </p:nvSpPr>
        <p:spPr>
          <a:xfrm rot="16200000">
            <a:off x="5076072" y="4452365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2" name="מלבן 61"/>
          <p:cNvSpPr/>
          <p:nvPr>
            <p:custDataLst>
              <p:tags r:id="rId7"/>
            </p:custDataLst>
          </p:nvPr>
        </p:nvSpPr>
        <p:spPr>
          <a:xfrm rot="16200000">
            <a:off x="5076072" y="4960995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8" name="חץ שמאלה 7"/>
          <p:cNvSpPr/>
          <p:nvPr/>
        </p:nvSpPr>
        <p:spPr>
          <a:xfrm>
            <a:off x="5482466" y="2067702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חץ שמאלה 62"/>
          <p:cNvSpPr/>
          <p:nvPr/>
        </p:nvSpPr>
        <p:spPr>
          <a:xfrm>
            <a:off x="5482466" y="3985670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4" name="חץ שמאלה 63"/>
          <p:cNvSpPr/>
          <p:nvPr/>
        </p:nvSpPr>
        <p:spPr>
          <a:xfrm>
            <a:off x="5482466" y="5560480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74594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230029" y="1177994"/>
            <a:ext cx="8496984" cy="1152072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32"/>
          <p:cNvSpPr/>
          <p:nvPr/>
        </p:nvSpPr>
        <p:spPr>
          <a:xfrm>
            <a:off x="304843" y="1220629"/>
            <a:ext cx="5012176" cy="1055172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רווחיות תפעולית הגבוהה מ-15%, איננה "רווחיות-יתר" בענף הנחושת, לאור מבנה הענף והסיכונים בו. אין משמעות להצגת רווחיות ממוצעת לכלל משאבי הטבע בגלל השונות הגבוהה ברווחיות ובעלות הייצור שלהם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868145" y="1220629"/>
            <a:ext cx="2739259" cy="1055172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רווחיות תפעולית הגבוהה מ-15%, הינה "רווחיות-יתר"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67 פיס' 2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/>
              <a:t>2. ההשוואה הבינ"ל לא </a:t>
            </a:r>
            <a:r>
              <a:rPr lang="he-IL" sz="2800" dirty="0" smtClean="0"/>
              <a:t>נכונה לגבי ייצור </a:t>
            </a:r>
            <a:r>
              <a:rPr lang="he-IL" sz="2800" dirty="0"/>
              <a:t>נחושת בישראל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173792" y="6390206"/>
            <a:ext cx="437768" cy="365125"/>
          </a:xfrm>
        </p:spPr>
        <p:txBody>
          <a:bodyPr/>
          <a:lstStyle/>
          <a:p>
            <a:fld id="{30317E75-D902-49F0-9AC6-6F3F93115974}" type="slidenum">
              <a:rPr lang="he-IL" smtClean="0"/>
              <a:pPr/>
              <a:t>4</a:t>
            </a:fld>
            <a:endParaRPr lang="he-IL"/>
          </a:p>
        </p:txBody>
      </p:sp>
      <p:grpSp>
        <p:nvGrpSpPr>
          <p:cNvPr id="17" name="קבוצה 16"/>
          <p:cNvGrpSpPr/>
          <p:nvPr/>
        </p:nvGrpSpPr>
        <p:grpSpPr>
          <a:xfrm>
            <a:off x="8532480" y="997702"/>
            <a:ext cx="360000" cy="360000"/>
            <a:chOff x="8353334" y="1237798"/>
            <a:chExt cx="360000" cy="360000"/>
          </a:xfrm>
        </p:grpSpPr>
        <p:sp>
          <p:nvSpPr>
            <p:cNvPr id="18" name="אליפסה 17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>
                  <a:latin typeface="Arial" pitchFamily="34" charset="0"/>
                  <a:cs typeface="Arial" pitchFamily="34" charset="0"/>
                </a:rPr>
                <a:t>א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מלבן 29"/>
          <p:cNvSpPr/>
          <p:nvPr/>
        </p:nvSpPr>
        <p:spPr>
          <a:xfrm>
            <a:off x="6544657" y="773582"/>
            <a:ext cx="1627743" cy="3693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קביעות הוועדה</a:t>
            </a:r>
          </a:p>
        </p:txBody>
      </p:sp>
      <p:sp>
        <p:nvSpPr>
          <p:cNvPr id="31" name="מלבן 30"/>
          <p:cNvSpPr/>
          <p:nvPr/>
        </p:nvSpPr>
        <p:spPr>
          <a:xfrm>
            <a:off x="768953" y="773582"/>
            <a:ext cx="4092834" cy="3693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המצב בפועל בייצור נחושת</a:t>
            </a:r>
          </a:p>
        </p:txBody>
      </p:sp>
      <p:sp>
        <p:nvSpPr>
          <p:cNvPr id="36" name="מלבן 35"/>
          <p:cNvSpPr/>
          <p:nvPr/>
        </p:nvSpPr>
        <p:spPr>
          <a:xfrm>
            <a:off x="230029" y="2366123"/>
            <a:ext cx="8496984" cy="11160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מלבן 36"/>
          <p:cNvSpPr/>
          <p:nvPr/>
        </p:nvSpPr>
        <p:spPr>
          <a:xfrm>
            <a:off x="304843" y="2408680"/>
            <a:ext cx="5012176" cy="10440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מיסוי רווחי-יתר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במדינות המפיקות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נחושת נהוג רק באוסטרליה ובקנדה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באוסטרליה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פטרו ממס זה את ייצור הנחושת ולגבי מחצבים אחרים - לאור אי הצלחתו - קיימת כיום הצעת חוק ממשלתית לביטול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מס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זה 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מלבן 37"/>
          <p:cNvSpPr/>
          <p:nvPr/>
        </p:nvSpPr>
        <p:spPr>
          <a:xfrm>
            <a:off x="5868145" y="2408680"/>
            <a:ext cx="2739259" cy="10440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בשנים האחרונות החלה מגמה בעולם של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מעבר למיסוי רווחי יתר של מחצבים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עמ' 79 פיס' 6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pSp>
        <p:nvGrpSpPr>
          <p:cNvPr id="43" name="קבוצה 42"/>
          <p:cNvGrpSpPr/>
          <p:nvPr/>
        </p:nvGrpSpPr>
        <p:grpSpPr>
          <a:xfrm>
            <a:off x="8532440" y="2186124"/>
            <a:ext cx="360000" cy="360000"/>
            <a:chOff x="8353334" y="1237798"/>
            <a:chExt cx="360000" cy="360000"/>
          </a:xfrm>
        </p:grpSpPr>
        <p:sp>
          <p:nvSpPr>
            <p:cNvPr id="44" name="אליפסה 43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5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ב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8" name="מלבן 47"/>
          <p:cNvSpPr/>
          <p:nvPr/>
        </p:nvSpPr>
        <p:spPr>
          <a:xfrm>
            <a:off x="230029" y="3520603"/>
            <a:ext cx="8496984" cy="24840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מלבן 48"/>
          <p:cNvSpPr/>
          <p:nvPr/>
        </p:nvSpPr>
        <p:spPr>
          <a:xfrm>
            <a:off x="304843" y="3558587"/>
            <a:ext cx="5012176" cy="240249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marL="271463" algn="just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הדוח איננו מציין שמס רווחי-יתר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בקנדה (במדינת ססקצ'וון) מוטל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לאחר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החזר של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150% מההשקעה וכי מכרות חדשים פטורים ממס זה ל-10 שנים</a:t>
            </a:r>
          </a:p>
          <a:p>
            <a:pPr marL="271463" algn="just">
              <a:spcBef>
                <a:spcPts val="1400"/>
              </a:spcBef>
            </a:pP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התמלוגים בצ'ילה נקבעים לפי מדרגות והיקף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הייצור.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על כמות שנתית של 26 אלפי טון (כמתוכנן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בתמנע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מוטל בצ'ילה תמלוג של 0.54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מהרווחים (0.18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מההכנסות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271463" algn="just">
              <a:spcBef>
                <a:spcPts val="1000"/>
              </a:spcBef>
            </a:pP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התמלוגים הפדרליים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בארה"ב אינם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חלים על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ייצור נחושת</a:t>
            </a:r>
          </a:p>
        </p:txBody>
      </p:sp>
      <p:sp>
        <p:nvSpPr>
          <p:cNvPr id="63" name="מלבן 62"/>
          <p:cNvSpPr/>
          <p:nvPr/>
        </p:nvSpPr>
        <p:spPr>
          <a:xfrm>
            <a:off x="5868145" y="3558587"/>
            <a:ext cx="2739260" cy="2402492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marL="271463" lvl="1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בקנדה קיימים שני מסים מבוססי רווח ותמלוגים מבוססי הפקה והכנסה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82 פיס' 1)</a:t>
            </a:r>
          </a:p>
          <a:p>
            <a:pPr marL="271463" lvl="1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שיעור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התמלוגים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בצ'ילה </a:t>
            </a:r>
          </a:p>
          <a:p>
            <a:pPr marL="271463" lvl="1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"מגיעים עד ל-14%"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82 פיס' 7)</a:t>
            </a:r>
          </a:p>
          <a:p>
            <a:pPr marL="271463" lvl="1">
              <a:spcBef>
                <a:spcPts val="300"/>
              </a:spcBef>
            </a:pP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בארה"ב נהוגים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תמלוגים פדרליים על משאבי טבע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83 פיס' 3)</a:t>
            </a:r>
            <a:endParaRPr lang="he-IL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4" name="קבוצה 63"/>
          <p:cNvGrpSpPr/>
          <p:nvPr/>
        </p:nvGrpSpPr>
        <p:grpSpPr>
          <a:xfrm>
            <a:off x="8528800" y="3344502"/>
            <a:ext cx="360000" cy="360000"/>
            <a:chOff x="8353334" y="1237798"/>
            <a:chExt cx="360000" cy="360000"/>
          </a:xfrm>
        </p:grpSpPr>
        <p:sp>
          <p:nvSpPr>
            <p:cNvPr id="65" name="אליפסה 64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6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ג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8" name="מלבן 67"/>
          <p:cNvSpPr/>
          <p:nvPr>
            <p:custDataLst>
              <p:tags r:id="rId1"/>
            </p:custDataLst>
          </p:nvPr>
        </p:nvSpPr>
        <p:spPr>
          <a:xfrm rot="16200000">
            <a:off x="8359860" y="3662207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9" name="מלבן 68"/>
          <p:cNvSpPr/>
          <p:nvPr>
            <p:custDataLst>
              <p:tags r:id="rId2"/>
            </p:custDataLst>
          </p:nvPr>
        </p:nvSpPr>
        <p:spPr>
          <a:xfrm rot="16200000">
            <a:off x="8356734" y="4580548"/>
            <a:ext cx="144000" cy="150251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0" name="מלבן 69"/>
          <p:cNvSpPr/>
          <p:nvPr>
            <p:custDataLst>
              <p:tags r:id="rId3"/>
            </p:custDataLst>
          </p:nvPr>
        </p:nvSpPr>
        <p:spPr>
          <a:xfrm rot="16200000">
            <a:off x="8359860" y="5318406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1" name="מלבן 70"/>
          <p:cNvSpPr/>
          <p:nvPr>
            <p:custDataLst>
              <p:tags r:id="rId4"/>
            </p:custDataLst>
          </p:nvPr>
        </p:nvSpPr>
        <p:spPr>
          <a:xfrm rot="16200000">
            <a:off x="5070935" y="3662207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2" name="מלבן 71"/>
          <p:cNvSpPr/>
          <p:nvPr>
            <p:custDataLst>
              <p:tags r:id="rId5"/>
            </p:custDataLst>
          </p:nvPr>
        </p:nvSpPr>
        <p:spPr>
          <a:xfrm rot="16200000">
            <a:off x="5067809" y="4580548"/>
            <a:ext cx="144000" cy="150251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3" name="מלבן 72"/>
          <p:cNvSpPr/>
          <p:nvPr>
            <p:custDataLst>
              <p:tags r:id="rId6"/>
            </p:custDataLst>
          </p:nvPr>
        </p:nvSpPr>
        <p:spPr>
          <a:xfrm rot="16200000">
            <a:off x="5070935" y="5428555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4" name="מלבן 73"/>
          <p:cNvSpPr/>
          <p:nvPr/>
        </p:nvSpPr>
        <p:spPr>
          <a:xfrm>
            <a:off x="230029" y="6042652"/>
            <a:ext cx="8496984" cy="7092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5" name="מלבן 74"/>
          <p:cNvSpPr/>
          <p:nvPr/>
        </p:nvSpPr>
        <p:spPr>
          <a:xfrm>
            <a:off x="304843" y="6092508"/>
            <a:ext cx="5012176" cy="62260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קיימת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שונות גדולה בשיעורי התמלוגים במדינות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השונות על כריית נחושת. שיעור של 5% לא משקף את התמלוג הממוצע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מלבן 75"/>
          <p:cNvSpPr/>
          <p:nvPr/>
        </p:nvSpPr>
        <p:spPr>
          <a:xfrm>
            <a:off x="5868145" y="6092508"/>
            <a:ext cx="2739259" cy="62260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תמלוג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של 5%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"עולה בקנה אחד עם הנעשה בעולם"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עמ' 5 פיס' 4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7" name="קבוצה 76"/>
          <p:cNvGrpSpPr/>
          <p:nvPr/>
        </p:nvGrpSpPr>
        <p:grpSpPr>
          <a:xfrm>
            <a:off x="8523602" y="5879586"/>
            <a:ext cx="360000" cy="360000"/>
            <a:chOff x="8353334" y="1237798"/>
            <a:chExt cx="360000" cy="360000"/>
          </a:xfrm>
        </p:grpSpPr>
        <p:sp>
          <p:nvSpPr>
            <p:cNvPr id="78" name="אליפסה 77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9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ד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1" name="חץ שמאלה 80"/>
          <p:cNvSpPr/>
          <p:nvPr/>
        </p:nvSpPr>
        <p:spPr>
          <a:xfrm>
            <a:off x="5448565" y="1445803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2" name="חץ שמאלה 81"/>
          <p:cNvSpPr/>
          <p:nvPr/>
        </p:nvSpPr>
        <p:spPr>
          <a:xfrm>
            <a:off x="5448565" y="2628268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3" name="חץ שמאלה 82"/>
          <p:cNvSpPr/>
          <p:nvPr/>
        </p:nvSpPr>
        <p:spPr>
          <a:xfrm>
            <a:off x="5448565" y="4457421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חץ שמאלה 83"/>
          <p:cNvSpPr/>
          <p:nvPr/>
        </p:nvSpPr>
        <p:spPr>
          <a:xfrm>
            <a:off x="5448565" y="6101398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30592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מלבן 45"/>
          <p:cNvSpPr/>
          <p:nvPr/>
        </p:nvSpPr>
        <p:spPr>
          <a:xfrm>
            <a:off x="2339752" y="1556792"/>
            <a:ext cx="4608512" cy="3645774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48148"/>
            <a:ext cx="9144000" cy="763163"/>
          </a:xfrm>
        </p:spPr>
        <p:txBody>
          <a:bodyPr/>
          <a:lstStyle/>
          <a:p>
            <a:r>
              <a:rPr lang="he-IL" sz="2800" dirty="0" smtClean="0"/>
              <a:t>3. הניתוח לגבי נתח הממשלה (</a:t>
            </a:r>
            <a:r>
              <a:rPr lang="en-US" sz="2800" dirty="0" smtClean="0"/>
              <a:t> (GT</a:t>
            </a:r>
            <a:r>
              <a:rPr lang="he-IL" sz="2800" dirty="0" smtClean="0"/>
              <a:t>- איננו מלא ושלם</a:t>
            </a:r>
            <a:endParaRPr lang="he-IL" sz="28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E75-D902-49F0-9AC6-6F3F93115974}" type="slidenum">
              <a:rPr lang="he-IL" smtClean="0"/>
              <a:pPr/>
              <a:t>5</a:t>
            </a:fld>
            <a:endParaRPr lang="he-IL"/>
          </a:p>
        </p:txBody>
      </p:sp>
      <p:sp>
        <p:nvSpPr>
          <p:cNvPr id="33" name="מלבן 32"/>
          <p:cNvSpPr/>
          <p:nvPr/>
        </p:nvSpPr>
        <p:spPr>
          <a:xfrm>
            <a:off x="2700008" y="1718028"/>
            <a:ext cx="3888000" cy="964257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ctr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בחישוב ה-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GT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לצורך קביעת מדיניות המס על משאבי טבע, יש להתייחס לכלל תשלומי המס הציבוריים</a:t>
            </a:r>
            <a:endParaRPr lang="he-IL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מלבן 42"/>
          <p:cNvSpPr/>
          <p:nvPr/>
        </p:nvSpPr>
        <p:spPr>
          <a:xfrm>
            <a:off x="2700008" y="3330358"/>
            <a:ext cx="3888000" cy="165618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ctr"/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הוועדה לא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התייחסה לכל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תשלומי החובה המוטלים על הפקת הנחושת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בתמנע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למשל, הוועדה לא ציינה את חיובי הארנונה של מ.א. איילות על הפעילות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בתמנע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( 28 ₪ למ"ר של עפרה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נכרית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המגיעים לכ-2.5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מההכנסות. </a:t>
            </a:r>
            <a:r>
              <a:rPr lang="he-IL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חיובים אלה גבוהים משיעור </a:t>
            </a:r>
            <a:r>
              <a:rPr lang="he-IL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התמלוגים </a:t>
            </a:r>
            <a:r>
              <a:rPr lang="he-IL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הנוכחי</a:t>
            </a:r>
            <a:endParaRPr lang="he-IL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תרשים זרימה: מיזוג 46"/>
          <p:cNvSpPr/>
          <p:nvPr/>
        </p:nvSpPr>
        <p:spPr>
          <a:xfrm>
            <a:off x="2700009" y="2871410"/>
            <a:ext cx="3887999" cy="297088"/>
          </a:xfrm>
          <a:prstGeom prst="flowChartMerg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57469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 smtClean="0"/>
              <a:t>4. השגות על חלק מהנחות היסוד של הוועדה </a:t>
            </a:r>
            <a:endParaRPr lang="he-IL" sz="28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E75-D902-49F0-9AC6-6F3F93115974}" type="slidenum">
              <a:rPr lang="he-IL" smtClean="0"/>
              <a:pPr/>
              <a:t>6</a:t>
            </a:fld>
            <a:endParaRPr lang="he-IL"/>
          </a:p>
        </p:txBody>
      </p:sp>
      <p:sp>
        <p:nvSpPr>
          <p:cNvPr id="58" name="מלבן 57"/>
          <p:cNvSpPr/>
          <p:nvPr/>
        </p:nvSpPr>
        <p:spPr>
          <a:xfrm>
            <a:off x="169029" y="1585148"/>
            <a:ext cx="8664251" cy="338554"/>
          </a:xfrm>
          <a:prstGeom prst="rect">
            <a:avLst/>
          </a:prstGeom>
          <a:solidFill>
            <a:schemeClr val="tx2"/>
          </a:solidFill>
          <a:ln w="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העלאת חלקו של הציבור בהכנסות המדינה ממשאבי טבע </a:t>
            </a:r>
            <a:r>
              <a:rPr lang="he-IL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(עמ' 88 פיס' 3)</a:t>
            </a:r>
            <a:endParaRPr lang="he-IL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מלבן 61"/>
          <p:cNvSpPr/>
          <p:nvPr/>
        </p:nvSpPr>
        <p:spPr>
          <a:xfrm>
            <a:off x="178555" y="1930569"/>
            <a:ext cx="8643600" cy="1323439"/>
          </a:xfrm>
          <a:prstGeom prst="rect">
            <a:avLst/>
          </a:prstGeom>
          <a:solidFill>
            <a:schemeClr val="bg1">
              <a:lumMod val="75000"/>
            </a:schemeClr>
          </a:solidFill>
          <a:ln w="2222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marL="355600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תקבולי המס לא יגדלו בהכרח כתוצאה מהגדלת שיעור המס. לראייה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באוסטרליה נפגע אוצר המדינה בסך של כ-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13.4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מיליארד דולרים אוסטרלים, בעקבות הטלת מס רווחי היתר (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MRRT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55600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הדרך הנכונה להעלות את חלקה של המדינה בהכנסות מתמלוגים היא </a:t>
            </a:r>
            <a:r>
              <a:rPr lang="he-IL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עידוד משקיעים ויצירת תנאים לצמיחה בת-קיימא של פעילות הפקת מחצבים ומשאבי טבע </a:t>
            </a:r>
            <a:endParaRPr lang="he-IL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169029" y="3690021"/>
            <a:ext cx="8661600" cy="338554"/>
          </a:xfrm>
          <a:prstGeom prst="rect">
            <a:avLst/>
          </a:prstGeom>
          <a:solidFill>
            <a:schemeClr val="tx2"/>
          </a:solidFill>
          <a:ln w="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העיקרון של פשטות מול פרוגרסיביות </a:t>
            </a:r>
            <a:r>
              <a:rPr lang="he-IL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במדיניות </a:t>
            </a:r>
            <a:r>
              <a:rPr lang="he-IL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המס </a:t>
            </a:r>
            <a:r>
              <a:rPr lang="he-IL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(עמ' 88 פיס' 4, עמ' 89 פיס' 4)</a:t>
            </a:r>
            <a:endParaRPr lang="he-IL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מלבן 22"/>
          <p:cNvSpPr/>
          <p:nvPr/>
        </p:nvSpPr>
        <p:spPr>
          <a:xfrm>
            <a:off x="178553" y="4040199"/>
            <a:ext cx="8643600" cy="1323439"/>
          </a:xfrm>
          <a:prstGeom prst="rect">
            <a:avLst/>
          </a:prstGeom>
          <a:solidFill>
            <a:schemeClr val="bg1">
              <a:lumMod val="75000"/>
            </a:schemeClr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marL="355600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הוועדה נמנעה מקביעת מדרגות מס ובכך החמיצה השגת פרוגרסיביות במס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55600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נראה שהוועדה העדיפה את עיקרון הפשטות על פני העיקרון החשוב של פרוגרסיביות. היעדר מדרגות מס והיעדר דיפרנציאציה בין המחצבים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לפי רווחיות, סיכון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ורמת תחרותיות - גורמת עוול בעיקר לענף הנחושת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מלבן 10"/>
          <p:cNvSpPr/>
          <p:nvPr>
            <p:custDataLst>
              <p:tags r:id="rId1"/>
            </p:custDataLst>
          </p:nvPr>
        </p:nvSpPr>
        <p:spPr>
          <a:xfrm rot="16200000">
            <a:off x="8578806" y="2044524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מלבן 11"/>
          <p:cNvSpPr/>
          <p:nvPr>
            <p:custDataLst>
              <p:tags r:id="rId2"/>
            </p:custDataLst>
          </p:nvPr>
        </p:nvSpPr>
        <p:spPr>
          <a:xfrm rot="16200000">
            <a:off x="8578806" y="2782492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3" name="מלבן 12"/>
          <p:cNvSpPr/>
          <p:nvPr>
            <p:custDataLst>
              <p:tags r:id="rId3"/>
            </p:custDataLst>
          </p:nvPr>
        </p:nvSpPr>
        <p:spPr>
          <a:xfrm rot="16200000">
            <a:off x="8576155" y="4139094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4" name="מלבן 13"/>
          <p:cNvSpPr/>
          <p:nvPr>
            <p:custDataLst>
              <p:tags r:id="rId4"/>
            </p:custDataLst>
          </p:nvPr>
        </p:nvSpPr>
        <p:spPr>
          <a:xfrm rot="16200000">
            <a:off x="8576155" y="4620811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grpSp>
        <p:nvGrpSpPr>
          <p:cNvPr id="16" name="קבוצה 15"/>
          <p:cNvGrpSpPr/>
          <p:nvPr/>
        </p:nvGrpSpPr>
        <p:grpSpPr>
          <a:xfrm>
            <a:off x="8659352" y="1412776"/>
            <a:ext cx="360000" cy="360000"/>
            <a:chOff x="8353334" y="1237798"/>
            <a:chExt cx="360000" cy="360000"/>
          </a:xfrm>
        </p:grpSpPr>
        <p:sp>
          <p:nvSpPr>
            <p:cNvPr id="17" name="אליפסה 16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>
                  <a:latin typeface="Arial" pitchFamily="34" charset="0"/>
                  <a:cs typeface="Arial" pitchFamily="34" charset="0"/>
                </a:rPr>
                <a:t>א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8659684" y="3521352"/>
            <a:ext cx="360000" cy="360000"/>
            <a:chOff x="8353334" y="1237798"/>
            <a:chExt cx="360000" cy="360000"/>
          </a:xfrm>
        </p:grpSpPr>
        <p:sp>
          <p:nvSpPr>
            <p:cNvPr id="21" name="אליפסה 20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2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ב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66765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/>
          <p:cNvSpPr/>
          <p:nvPr/>
        </p:nvSpPr>
        <p:spPr>
          <a:xfrm>
            <a:off x="221924" y="1011712"/>
            <a:ext cx="8704501" cy="809525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 smtClean="0"/>
              <a:t>5. השגות על ההמלצה בדבר בסיס התמלוגים ושיעורם </a:t>
            </a:r>
            <a:endParaRPr lang="he-IL" sz="28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E75-D902-49F0-9AC6-6F3F93115974}" type="slidenum">
              <a:rPr lang="he-IL" smtClean="0"/>
              <a:pPr/>
              <a:t>7</a:t>
            </a:fld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215516" y="1870607"/>
            <a:ext cx="8676964" cy="1044136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13"/>
          <p:cNvSpPr/>
          <p:nvPr/>
        </p:nvSpPr>
        <p:spPr>
          <a:xfrm>
            <a:off x="348929" y="1939634"/>
            <a:ext cx="8443823" cy="887899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אין היגיון כלכלי בהטלת תמלוגים על הפדיון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תוך אי הכרה בהוצאות ההפקה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92 פיס' 3)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במידה וזו כוונת הוועדה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הדבר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נכון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במיוחד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לגבי הפקת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נחושת, הכרוכה בהליך כפול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הן של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כרייה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והן של טיפול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כימי. אי הכרה בהוצאות אלה, יביא לעלייה תלולה של התמלוג על המוצר הסופי, בשיעור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חסר תקדים בענף</a:t>
            </a:r>
            <a:endParaRPr lang="he-IL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215515" y="2961759"/>
            <a:ext cx="8704501" cy="809525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19"/>
          <p:cNvSpPr/>
          <p:nvPr/>
        </p:nvSpPr>
        <p:spPr>
          <a:xfrm>
            <a:off x="348929" y="3051814"/>
            <a:ext cx="8434255" cy="61605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מבחינת מדינית ציבורית, ראוי שהמדינה,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כבעלים של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המחצבים תקבל תמלוגים רק על המחצב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עצמו,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ולא על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הערך המוסף הכולל, שהוא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תולדה של השקעות היזם והסיכון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העיסקי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שלו</a:t>
            </a:r>
            <a:endParaRPr lang="he-IL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26" name="קבוצה 25"/>
          <p:cNvGrpSpPr/>
          <p:nvPr/>
        </p:nvGrpSpPr>
        <p:grpSpPr>
          <a:xfrm>
            <a:off x="8703742" y="1690607"/>
            <a:ext cx="360000" cy="360000"/>
            <a:chOff x="8353334" y="1237798"/>
            <a:chExt cx="360000" cy="360000"/>
          </a:xfrm>
        </p:grpSpPr>
        <p:sp>
          <p:nvSpPr>
            <p:cNvPr id="27" name="אליפסה 26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8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ב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8712911" y="2808122"/>
            <a:ext cx="360000" cy="360000"/>
            <a:chOff x="8353334" y="1237798"/>
            <a:chExt cx="360000" cy="360000"/>
          </a:xfrm>
        </p:grpSpPr>
        <p:sp>
          <p:nvSpPr>
            <p:cNvPr id="30" name="אליפסה 29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1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ג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מלבן 15"/>
          <p:cNvSpPr/>
          <p:nvPr/>
        </p:nvSpPr>
        <p:spPr>
          <a:xfrm>
            <a:off x="355338" y="1101767"/>
            <a:ext cx="8434255" cy="61605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ההמלצה לקביעת שיעור התמלוגים איננה כוללת הגדרה ברורה של בסיס המס החדש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92 פיס' 3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ולכן אין אפשרות להתייחס להמלצה זו באופן פרטני</a:t>
            </a:r>
            <a:endParaRPr lang="he-IL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17" name="קבוצה 16"/>
          <p:cNvGrpSpPr/>
          <p:nvPr/>
        </p:nvGrpSpPr>
        <p:grpSpPr>
          <a:xfrm>
            <a:off x="8719320" y="875009"/>
            <a:ext cx="360000" cy="360000"/>
            <a:chOff x="8353334" y="1246265"/>
            <a:chExt cx="360000" cy="360000"/>
          </a:xfrm>
        </p:grpSpPr>
        <p:sp>
          <p:nvSpPr>
            <p:cNvPr id="18" name="אליפסה 17"/>
            <p:cNvSpPr/>
            <p:nvPr/>
          </p:nvSpPr>
          <p:spPr>
            <a:xfrm>
              <a:off x="8353334" y="1246265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1" name="אליפסה 6"/>
            <p:cNvSpPr/>
            <p:nvPr/>
          </p:nvSpPr>
          <p:spPr>
            <a:xfrm>
              <a:off x="8416944" y="1298986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א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מלבן 22"/>
          <p:cNvSpPr/>
          <p:nvPr/>
        </p:nvSpPr>
        <p:spPr>
          <a:xfrm>
            <a:off x="226119" y="3832182"/>
            <a:ext cx="8704501" cy="809525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מלבן 23"/>
          <p:cNvSpPr/>
          <p:nvPr/>
        </p:nvSpPr>
        <p:spPr>
          <a:xfrm>
            <a:off x="359533" y="3930704"/>
            <a:ext cx="8434255" cy="61605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ההמלצה לעלות את שיעור התמלוגים סותרת את המלצת ה-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IMF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להוריד את שיעור התמלוגים, כדי להגדיל את התפוקה ואת הכנסות המדינה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28 פיס' 1 לדוח ה-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IMF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e-IL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25" name="קבוצה 24"/>
          <p:cNvGrpSpPr/>
          <p:nvPr/>
        </p:nvGrpSpPr>
        <p:grpSpPr>
          <a:xfrm>
            <a:off x="8723515" y="3687012"/>
            <a:ext cx="360000" cy="360000"/>
            <a:chOff x="8353334" y="1246265"/>
            <a:chExt cx="360000" cy="360000"/>
          </a:xfrm>
        </p:grpSpPr>
        <p:sp>
          <p:nvSpPr>
            <p:cNvPr id="32" name="אליפסה 31"/>
            <p:cNvSpPr/>
            <p:nvPr/>
          </p:nvSpPr>
          <p:spPr>
            <a:xfrm>
              <a:off x="8353334" y="1246265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3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ד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" name="מלבן 34"/>
          <p:cNvSpPr/>
          <p:nvPr/>
        </p:nvSpPr>
        <p:spPr>
          <a:xfrm>
            <a:off x="223983" y="4698416"/>
            <a:ext cx="8704501" cy="1025962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6" name="מלבן 35"/>
          <p:cNvSpPr/>
          <p:nvPr/>
        </p:nvSpPr>
        <p:spPr>
          <a:xfrm>
            <a:off x="348930" y="4765829"/>
            <a:ext cx="8434255" cy="871301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קביעת הוועדה כי שיעור תמלוגים של 5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עולה בקנה אחד עם הנעשה בעולם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5 פיס' 4)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אינה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מדוייקת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קיימת שונות גדולה בשיעורי התמלוגים במדינות השונות על הפקת נחושת. שיעור של 5% אינו משקף את התמלוג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הממוצע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he-IL" sz="1200" dirty="0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37" name="קבוצה 36"/>
          <p:cNvGrpSpPr/>
          <p:nvPr/>
        </p:nvGrpSpPr>
        <p:grpSpPr>
          <a:xfrm>
            <a:off x="8721379" y="4616787"/>
            <a:ext cx="360000" cy="360000"/>
            <a:chOff x="8353334" y="1237798"/>
            <a:chExt cx="360000" cy="360000"/>
          </a:xfrm>
        </p:grpSpPr>
        <p:sp>
          <p:nvSpPr>
            <p:cNvPr id="38" name="אליפסה 37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ה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32031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234468" y="1232073"/>
            <a:ext cx="8496984" cy="1444224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32"/>
          <p:cNvSpPr/>
          <p:nvPr/>
        </p:nvSpPr>
        <p:spPr>
          <a:xfrm>
            <a:off x="309282" y="1308575"/>
            <a:ext cx="5012176" cy="1304561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הוועדה קבעה כי התשואה הנורמטיבית הינה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11%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'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96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פיס'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פינדייק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מציג תשואה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נורמלית בטווח של 9%-13%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(פיס' 102)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מקובל כי מיסוי יתר מוטל רק על רווחים משמעותיים מעל הנורמה, ובוודאי שאין זה סביר להטיל מס יתר על תשואה שהיא בטווח הנורמלי</a:t>
            </a:r>
            <a:endParaRPr lang="he-IL" sz="16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986542" y="1308575"/>
            <a:ext cx="2625301" cy="1304561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"יושת מס משאבי טבע רק על רווח שהוא מעבר לתשואה הנורמטיבית..."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(עמ' 94 פיס' 1)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/>
              <a:t>6. השגות על אופן היישום של מס רווחי היתר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E75-D902-49F0-9AC6-6F3F93115974}" type="slidenum">
              <a:rPr lang="he-IL" smtClean="0"/>
              <a:pPr/>
              <a:t>8</a:t>
            </a:fld>
            <a:endParaRPr lang="he-IL"/>
          </a:p>
        </p:txBody>
      </p:sp>
      <p:grpSp>
        <p:nvGrpSpPr>
          <p:cNvPr id="17" name="קבוצה 16"/>
          <p:cNvGrpSpPr/>
          <p:nvPr/>
        </p:nvGrpSpPr>
        <p:grpSpPr>
          <a:xfrm>
            <a:off x="8532480" y="1060619"/>
            <a:ext cx="360000" cy="360000"/>
            <a:chOff x="8353334" y="1237798"/>
            <a:chExt cx="360000" cy="360000"/>
          </a:xfrm>
        </p:grpSpPr>
        <p:sp>
          <p:nvSpPr>
            <p:cNvPr id="18" name="אליפסה 17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>
                  <a:latin typeface="Arial" pitchFamily="34" charset="0"/>
                  <a:cs typeface="Arial" pitchFamily="34" charset="0"/>
                </a:rPr>
                <a:t>א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מלבן 29"/>
          <p:cNvSpPr/>
          <p:nvPr/>
        </p:nvSpPr>
        <p:spPr>
          <a:xfrm>
            <a:off x="6544657" y="836712"/>
            <a:ext cx="1627743" cy="3693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קביעות הוועדה</a:t>
            </a:r>
          </a:p>
        </p:txBody>
      </p:sp>
      <p:sp>
        <p:nvSpPr>
          <p:cNvPr id="31" name="מלבן 30"/>
          <p:cNvSpPr/>
          <p:nvPr/>
        </p:nvSpPr>
        <p:spPr>
          <a:xfrm>
            <a:off x="768953" y="836712"/>
            <a:ext cx="4092834" cy="3693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t" anchorCtr="0">
            <a:spAutoFit/>
          </a:bodyPr>
          <a:lstStyle/>
          <a:p>
            <a:pPr algn="ctr"/>
            <a:r>
              <a:rPr lang="he-IL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השגות</a:t>
            </a:r>
          </a:p>
        </p:txBody>
      </p:sp>
      <p:sp>
        <p:nvSpPr>
          <p:cNvPr id="36" name="מלבן 35"/>
          <p:cNvSpPr/>
          <p:nvPr/>
        </p:nvSpPr>
        <p:spPr>
          <a:xfrm>
            <a:off x="234468" y="2704096"/>
            <a:ext cx="8496984" cy="14760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מלבן 36"/>
          <p:cNvSpPr/>
          <p:nvPr/>
        </p:nvSpPr>
        <p:spPr>
          <a:xfrm>
            <a:off x="309282" y="2780598"/>
            <a:ext cx="5012176" cy="1297081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אין במנגנון זה תשובה לתרחיש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בו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נוצרים הפסדים לפרויקט בשנותיו האחרונות (אם לא יתאפשר ביצוע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Carry- Back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מלבן 37"/>
          <p:cNvSpPr/>
          <p:nvPr/>
        </p:nvSpPr>
        <p:spPr>
          <a:xfrm>
            <a:off x="5986542" y="2780598"/>
            <a:ext cx="2625301" cy="1297081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התשואה הנורמלית תובטח באמצעות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מנגנון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של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Carry </a:t>
            </a:r>
            <a:r>
              <a:rPr 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Forward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עבור שנים בהן התשואה הייתה נמוכה יותר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עמ' 97 פיס' 1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pSp>
        <p:nvGrpSpPr>
          <p:cNvPr id="43" name="קבוצה 42"/>
          <p:cNvGrpSpPr/>
          <p:nvPr/>
        </p:nvGrpSpPr>
        <p:grpSpPr>
          <a:xfrm>
            <a:off x="8532440" y="2532642"/>
            <a:ext cx="360000" cy="360000"/>
            <a:chOff x="8353334" y="1237798"/>
            <a:chExt cx="360000" cy="360000"/>
          </a:xfrm>
        </p:grpSpPr>
        <p:sp>
          <p:nvSpPr>
            <p:cNvPr id="44" name="אליפסה 43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5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ב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1" name="חץ שמאלה 80"/>
          <p:cNvSpPr/>
          <p:nvPr/>
        </p:nvSpPr>
        <p:spPr>
          <a:xfrm>
            <a:off x="5511197" y="1658443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2" name="חץ שמאלה 81"/>
          <p:cNvSpPr/>
          <p:nvPr/>
        </p:nvSpPr>
        <p:spPr>
          <a:xfrm>
            <a:off x="5511197" y="3126726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מלבן 40"/>
          <p:cNvSpPr/>
          <p:nvPr/>
        </p:nvSpPr>
        <p:spPr>
          <a:xfrm>
            <a:off x="234468" y="4216928"/>
            <a:ext cx="8496984" cy="125964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מלבן 41"/>
          <p:cNvSpPr/>
          <p:nvPr/>
        </p:nvSpPr>
        <p:spPr>
          <a:xfrm>
            <a:off x="309282" y="4293431"/>
            <a:ext cx="5012176" cy="110694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קביעת הוועדה סותרת את הגדרת יחס-התשואה של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פינדייק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שערך את חישוביו עפ"י מודל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CAPM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he-IL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פינדייק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פיס' 92-102).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מודל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זה</a:t>
            </a:r>
            <a:r>
              <a:rPr lang="he-IL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מתבסס על ההון המושקע והתייחסות הוועדה לנכסי המאזן, עלולה להביא למיסוי יתר גם במקרים שבהם אין רווחי יתר</a:t>
            </a:r>
            <a:endParaRPr lang="he-IL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מלבן 45"/>
          <p:cNvSpPr/>
          <p:nvPr/>
        </p:nvSpPr>
        <p:spPr>
          <a:xfrm>
            <a:off x="5986542" y="4293431"/>
            <a:ext cx="2625301" cy="110694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מס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היתר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ייקבע על-פי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התשואה על הנכסים המאזניים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עמ' 94 פיס' 2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קבוצה 46"/>
          <p:cNvGrpSpPr/>
          <p:nvPr/>
        </p:nvGrpSpPr>
        <p:grpSpPr>
          <a:xfrm>
            <a:off x="8523602" y="4045474"/>
            <a:ext cx="360000" cy="360000"/>
            <a:chOff x="8353334" y="1237798"/>
            <a:chExt cx="360000" cy="360000"/>
          </a:xfrm>
        </p:grpSpPr>
        <p:sp>
          <p:nvSpPr>
            <p:cNvPr id="50" name="אליפסה 49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1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ג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חץ שמאלה 51"/>
          <p:cNvSpPr/>
          <p:nvPr/>
        </p:nvSpPr>
        <p:spPr>
          <a:xfrm>
            <a:off x="5511197" y="4544493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מלבן 52"/>
          <p:cNvSpPr/>
          <p:nvPr/>
        </p:nvSpPr>
        <p:spPr>
          <a:xfrm>
            <a:off x="234468" y="5517344"/>
            <a:ext cx="8496984" cy="10080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מלבן 53"/>
          <p:cNvSpPr/>
          <p:nvPr/>
        </p:nvSpPr>
        <p:spPr>
          <a:xfrm>
            <a:off x="309282" y="5593847"/>
            <a:ext cx="5012176" cy="82719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רמת התשואה הנורמלית תלויה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בתנאים הכלכליים בתקופה הנמדדת. 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הוועדה מתעלמת 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מהמלצת </a:t>
            </a:r>
            <a:r>
              <a:rPr lang="he-IL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פינדייק</a:t>
            </a:r>
            <a:r>
              <a:rPr lang="he-IL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לעדכון תקופתי של שיעור התשואה הנורמלית </a:t>
            </a:r>
            <a:r>
              <a:rPr lang="he-IL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he-IL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פינדייק</a:t>
            </a:r>
            <a:r>
              <a:rPr lang="he-IL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 פיס' 125)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מלבן 54"/>
          <p:cNvSpPr/>
          <p:nvPr/>
        </p:nvSpPr>
        <p:spPr>
          <a:xfrm>
            <a:off x="5986542" y="5593847"/>
            <a:ext cx="2625301" cy="82719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לא נקבע מנגנון </a:t>
            </a:r>
            <a:r>
              <a:rPr lang="he-IL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עידכון</a:t>
            </a:r>
            <a:r>
              <a:rPr lang="he-I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לגובה התשואה הנורמלית (11%)</a:t>
            </a:r>
            <a:endParaRPr lang="he-IL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6" name="קבוצה 55"/>
          <p:cNvGrpSpPr/>
          <p:nvPr/>
        </p:nvGrpSpPr>
        <p:grpSpPr>
          <a:xfrm>
            <a:off x="8532480" y="5345890"/>
            <a:ext cx="360000" cy="360000"/>
            <a:chOff x="8353334" y="1237798"/>
            <a:chExt cx="360000" cy="360000"/>
          </a:xfrm>
        </p:grpSpPr>
        <p:sp>
          <p:nvSpPr>
            <p:cNvPr id="57" name="אליפסה 56"/>
            <p:cNvSpPr/>
            <p:nvPr/>
          </p:nvSpPr>
          <p:spPr>
            <a:xfrm>
              <a:off x="8353334" y="1237798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8" name="אליפסה 6"/>
            <p:cNvSpPr/>
            <p:nvPr/>
          </p:nvSpPr>
          <p:spPr>
            <a:xfrm>
              <a:off x="8416944" y="1290519"/>
              <a:ext cx="254559" cy="25455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900" b="1" dirty="0" smtClean="0">
                  <a:latin typeface="Arial" pitchFamily="34" charset="0"/>
                  <a:cs typeface="Arial" pitchFamily="34" charset="0"/>
                </a:rPr>
                <a:t>ד</a:t>
              </a:r>
              <a:endParaRPr lang="he-IL" sz="19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9" name="חץ שמאלה 58"/>
          <p:cNvSpPr/>
          <p:nvPr/>
        </p:nvSpPr>
        <p:spPr>
          <a:xfrm>
            <a:off x="5511197" y="5705032"/>
            <a:ext cx="288034" cy="604824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29445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 smtClean="0"/>
              <a:t>7. סיכום</a:t>
            </a:r>
            <a:endParaRPr lang="he-IL" sz="2800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E75-D902-49F0-9AC6-6F3F93115974}" type="slidenum">
              <a:rPr lang="he-IL" smtClean="0"/>
              <a:pPr/>
              <a:t>9</a:t>
            </a:fld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188390" y="1061203"/>
            <a:ext cx="8780741" cy="374818"/>
            <a:chOff x="188390" y="1061203"/>
            <a:chExt cx="8780741" cy="374818"/>
          </a:xfrm>
        </p:grpSpPr>
        <p:sp>
          <p:nvSpPr>
            <p:cNvPr id="13" name="מלבן 12"/>
            <p:cNvSpPr/>
            <p:nvPr/>
          </p:nvSpPr>
          <p:spPr>
            <a:xfrm>
              <a:off x="188390" y="1061203"/>
              <a:ext cx="8352928" cy="369332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t" anchorCtr="0">
              <a:spAutoFit/>
            </a:bodyPr>
            <a:lstStyle/>
            <a:p>
              <a:pPr algn="just"/>
              <a:r>
                <a:rPr lang="he-IL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על הוועדה לייחד בדו"ח הסופי פרק שיתייחס לייצור נחושת בישראל</a:t>
              </a:r>
              <a:endPara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8" name="קבוצה 27"/>
            <p:cNvGrpSpPr/>
            <p:nvPr/>
          </p:nvGrpSpPr>
          <p:grpSpPr>
            <a:xfrm>
              <a:off x="8609131" y="1076021"/>
              <a:ext cx="360000" cy="360000"/>
              <a:chOff x="8353334" y="1237798"/>
              <a:chExt cx="360000" cy="360000"/>
            </a:xfrm>
          </p:grpSpPr>
          <p:sp>
            <p:nvSpPr>
              <p:cNvPr id="29" name="אליפסה 28"/>
              <p:cNvSpPr/>
              <p:nvPr/>
            </p:nvSpPr>
            <p:spPr>
              <a:xfrm>
                <a:off x="8353334" y="1237798"/>
                <a:ext cx="360000" cy="36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30" name="אליפסה 6"/>
              <p:cNvSpPr/>
              <p:nvPr/>
            </p:nvSpPr>
            <p:spPr>
              <a:xfrm>
                <a:off x="8416944" y="1290519"/>
                <a:ext cx="254559" cy="254558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36195" rIns="72390" bIns="36195" numCol="1" spcCol="1270" anchor="ctr" anchorCtr="0">
                <a:noAutofit/>
              </a:bodyPr>
              <a:lstStyle/>
              <a:p>
                <a:pPr lvl="0" algn="ctr" defTabSz="8445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e-IL" sz="1900" b="1" dirty="0" smtClean="0">
                    <a:latin typeface="Arial" pitchFamily="34" charset="0"/>
                    <a:cs typeface="Arial" pitchFamily="34" charset="0"/>
                  </a:rPr>
                  <a:t>א</a:t>
                </a:r>
                <a:endParaRPr lang="he-IL" sz="1900" b="1" kern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" name="קבוצה 3"/>
          <p:cNvGrpSpPr/>
          <p:nvPr/>
        </p:nvGrpSpPr>
        <p:grpSpPr>
          <a:xfrm>
            <a:off x="188390" y="1556792"/>
            <a:ext cx="8780741" cy="923330"/>
            <a:chOff x="188390" y="1906440"/>
            <a:chExt cx="8780741" cy="923330"/>
          </a:xfrm>
        </p:grpSpPr>
        <p:sp>
          <p:nvSpPr>
            <p:cNvPr id="16" name="מלבן 15"/>
            <p:cNvSpPr/>
            <p:nvPr/>
          </p:nvSpPr>
          <p:spPr>
            <a:xfrm>
              <a:off x="188390" y="1906440"/>
              <a:ext cx="8352928" cy="923330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t" anchorCtr="0">
              <a:spAutoFit/>
            </a:bodyPr>
            <a:lstStyle/>
            <a:p>
              <a:pPr algn="just"/>
              <a:r>
                <a:rPr lang="he-IL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אין לגזור </a:t>
              </a:r>
              <a:r>
                <a:rPr lang="he-IL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מדיניות תמלוגים </a:t>
              </a:r>
              <a:r>
                <a:rPr lang="he-IL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אחידה לגבי כלל משאבי הטבע בישראל בגלל השונות הגדולה </a:t>
              </a:r>
              <a:r>
                <a:rPr lang="he-IL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ברווחיות, בסיכונים, ברמת התחרותיות ובהשקעות הנדרשות </a:t>
              </a:r>
              <a:r>
                <a:rPr lang="he-IL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להפקתם.</a:t>
              </a:r>
              <a:r>
                <a:rPr lang="he-IL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he-IL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בעולם הרחב מקובלת מדיניות תמלוגים דיפרנציאלית הן ביחס לסוגי המשאבים והן ביחס להיקף הייצור ולרווחיות</a:t>
              </a:r>
              <a:endPara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1" name="קבוצה 30"/>
            <p:cNvGrpSpPr/>
            <p:nvPr/>
          </p:nvGrpSpPr>
          <p:grpSpPr>
            <a:xfrm>
              <a:off x="8609131" y="1917106"/>
              <a:ext cx="360000" cy="360000"/>
              <a:chOff x="8353334" y="1237798"/>
              <a:chExt cx="360000" cy="360000"/>
            </a:xfrm>
          </p:grpSpPr>
          <p:sp>
            <p:nvSpPr>
              <p:cNvPr id="32" name="אליפסה 31"/>
              <p:cNvSpPr/>
              <p:nvPr/>
            </p:nvSpPr>
            <p:spPr>
              <a:xfrm>
                <a:off x="8353334" y="1237798"/>
                <a:ext cx="360000" cy="36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33" name="אליפסה 6"/>
              <p:cNvSpPr/>
              <p:nvPr/>
            </p:nvSpPr>
            <p:spPr>
              <a:xfrm>
                <a:off x="8416944" y="1290519"/>
                <a:ext cx="254559" cy="254558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36195" rIns="72390" bIns="36195" numCol="1" spcCol="1270" anchor="ctr" anchorCtr="0">
                <a:noAutofit/>
              </a:bodyPr>
              <a:lstStyle/>
              <a:p>
                <a:pPr lvl="0" algn="ctr" defTabSz="8445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e-IL" sz="1900" b="1" dirty="0" smtClean="0">
                    <a:latin typeface="Arial" pitchFamily="34" charset="0"/>
                    <a:cs typeface="Arial" pitchFamily="34" charset="0"/>
                  </a:rPr>
                  <a:t>ב</a:t>
                </a:r>
                <a:endParaRPr lang="he-IL" sz="1900" b="1" kern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" name="קבוצה 4"/>
          <p:cNvGrpSpPr/>
          <p:nvPr/>
        </p:nvGrpSpPr>
        <p:grpSpPr>
          <a:xfrm>
            <a:off x="188390" y="2708920"/>
            <a:ext cx="8780741" cy="375959"/>
            <a:chOff x="209185" y="4797152"/>
            <a:chExt cx="8780741" cy="375959"/>
          </a:xfrm>
        </p:grpSpPr>
        <p:sp>
          <p:nvSpPr>
            <p:cNvPr id="20" name="מלבן 19"/>
            <p:cNvSpPr/>
            <p:nvPr/>
          </p:nvSpPr>
          <p:spPr>
            <a:xfrm>
              <a:off x="209185" y="4797152"/>
              <a:ext cx="8352928" cy="369332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t" anchorCtr="0">
              <a:spAutoFit/>
            </a:bodyPr>
            <a:lstStyle/>
            <a:p>
              <a:pPr algn="just"/>
              <a:r>
                <a:rPr lang="he-IL" b="1" u="sng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תמלוגים</a:t>
              </a:r>
              <a:r>
                <a:rPr lang="he-IL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:</a:t>
              </a:r>
              <a:endPara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קבוצה 20"/>
            <p:cNvGrpSpPr/>
            <p:nvPr/>
          </p:nvGrpSpPr>
          <p:grpSpPr>
            <a:xfrm>
              <a:off x="8629926" y="4813111"/>
              <a:ext cx="360000" cy="360000"/>
              <a:chOff x="8353334" y="1237798"/>
              <a:chExt cx="360000" cy="360000"/>
            </a:xfrm>
          </p:grpSpPr>
          <p:sp>
            <p:nvSpPr>
              <p:cNvPr id="23" name="אליפסה 22"/>
              <p:cNvSpPr/>
              <p:nvPr/>
            </p:nvSpPr>
            <p:spPr>
              <a:xfrm>
                <a:off x="8353334" y="1237798"/>
                <a:ext cx="360000" cy="36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24" name="אליפסה 6"/>
              <p:cNvSpPr/>
              <p:nvPr/>
            </p:nvSpPr>
            <p:spPr>
              <a:xfrm>
                <a:off x="8416944" y="1290519"/>
                <a:ext cx="254559" cy="254558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36195" rIns="72390" bIns="36195" numCol="1" spcCol="1270" anchor="ctr" anchorCtr="0">
                <a:noAutofit/>
              </a:bodyPr>
              <a:lstStyle/>
              <a:p>
                <a:pPr lvl="0" algn="ctr" defTabSz="8445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e-IL" sz="1900" b="1" dirty="0" smtClean="0">
                    <a:latin typeface="Arial" pitchFamily="34" charset="0"/>
                    <a:cs typeface="Arial" pitchFamily="34" charset="0"/>
                  </a:rPr>
                  <a:t>ג</a:t>
                </a:r>
                <a:endParaRPr lang="he-IL" sz="1900" b="1" kern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7" name="קבוצה 26"/>
          <p:cNvGrpSpPr/>
          <p:nvPr/>
        </p:nvGrpSpPr>
        <p:grpSpPr>
          <a:xfrm>
            <a:off x="188390" y="4365104"/>
            <a:ext cx="8780741" cy="370666"/>
            <a:chOff x="213420" y="2204363"/>
            <a:chExt cx="8780741" cy="370666"/>
          </a:xfrm>
        </p:grpSpPr>
        <p:sp>
          <p:nvSpPr>
            <p:cNvPr id="34" name="מלבן 33"/>
            <p:cNvSpPr/>
            <p:nvPr/>
          </p:nvSpPr>
          <p:spPr>
            <a:xfrm>
              <a:off x="213420" y="2204363"/>
              <a:ext cx="8352928" cy="369332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t" anchorCtr="0">
              <a:spAutoFit/>
            </a:bodyPr>
            <a:lstStyle/>
            <a:p>
              <a:pPr algn="just"/>
              <a:r>
                <a:rPr lang="he-IL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מס </a:t>
              </a:r>
              <a:r>
                <a:rPr lang="he-IL" b="1" u="sng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רווחי </a:t>
              </a:r>
              <a:r>
                <a:rPr lang="he-IL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יתר</a:t>
              </a:r>
              <a:r>
                <a:rPr lang="he-IL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grpSp>
          <p:nvGrpSpPr>
            <p:cNvPr id="35" name="קבוצה 34"/>
            <p:cNvGrpSpPr/>
            <p:nvPr/>
          </p:nvGrpSpPr>
          <p:grpSpPr>
            <a:xfrm>
              <a:off x="8634161" y="2215029"/>
              <a:ext cx="360000" cy="360000"/>
              <a:chOff x="8353334" y="1237798"/>
              <a:chExt cx="360000" cy="360000"/>
            </a:xfrm>
          </p:grpSpPr>
          <p:sp>
            <p:nvSpPr>
              <p:cNvPr id="36" name="אליפסה 35"/>
              <p:cNvSpPr/>
              <p:nvPr/>
            </p:nvSpPr>
            <p:spPr>
              <a:xfrm>
                <a:off x="8353334" y="1237798"/>
                <a:ext cx="360000" cy="36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37" name="אליפסה 6"/>
              <p:cNvSpPr/>
              <p:nvPr/>
            </p:nvSpPr>
            <p:spPr>
              <a:xfrm>
                <a:off x="8416944" y="1290519"/>
                <a:ext cx="254559" cy="254558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36195" rIns="72390" bIns="36195" numCol="1" spcCol="1270" anchor="ctr" anchorCtr="0">
                <a:noAutofit/>
              </a:bodyPr>
              <a:lstStyle/>
              <a:p>
                <a:pPr lvl="0" algn="ctr" defTabSz="8445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e-IL" sz="1900" b="1" dirty="0" smtClean="0">
                    <a:latin typeface="Arial" pitchFamily="34" charset="0"/>
                    <a:cs typeface="Arial" pitchFamily="34" charset="0"/>
                  </a:rPr>
                  <a:t>ד</a:t>
                </a:r>
                <a:endParaRPr lang="he-IL" sz="1900" b="1" kern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8" name="מלבן 37"/>
          <p:cNvSpPr/>
          <p:nvPr/>
        </p:nvSpPr>
        <p:spPr>
          <a:xfrm>
            <a:off x="173792" y="3068960"/>
            <a:ext cx="8068759" cy="679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אין לגבות תמלוגים אלא על ערך המחצב לפני 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עיבודו, מכאן שאין </a:t>
            </a:r>
            <a:r>
              <a: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הצדקה כלכלית או ציבורית 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לגבות תמלוגים בגין הערך המוסף של עיבוד הנחושת</a:t>
            </a:r>
            <a:endParaRPr lang="he-IL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מלבן 38"/>
          <p:cNvSpPr/>
          <p:nvPr>
            <p:custDataLst>
              <p:tags r:id="rId1"/>
            </p:custDataLst>
          </p:nvPr>
        </p:nvSpPr>
        <p:spPr>
          <a:xfrm rot="16200000">
            <a:off x="8318436" y="3176408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0" name="מלבן 39"/>
          <p:cNvSpPr/>
          <p:nvPr/>
        </p:nvSpPr>
        <p:spPr>
          <a:xfrm>
            <a:off x="170368" y="3675268"/>
            <a:ext cx="8068759" cy="63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יש לאמץ את </a:t>
            </a:r>
            <a:r>
              <a:rPr lang="he-IL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חווה"ד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של ה-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IMF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לפיה הורדת שיעור תמלוגים תגדיל </a:t>
            </a:r>
            <a:r>
              <a: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את התפוקה ואת 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הכנסות המדינה</a:t>
            </a:r>
            <a:endParaRPr lang="he-IL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מלבן 40"/>
          <p:cNvSpPr/>
          <p:nvPr>
            <p:custDataLst>
              <p:tags r:id="rId2"/>
            </p:custDataLst>
          </p:nvPr>
        </p:nvSpPr>
        <p:spPr>
          <a:xfrm rot="16200000">
            <a:off x="8318436" y="3782716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5" name="מלבן 44"/>
          <p:cNvSpPr/>
          <p:nvPr/>
        </p:nvSpPr>
        <p:spPr>
          <a:xfrm>
            <a:off x="170634" y="4725144"/>
            <a:ext cx="8068759" cy="634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אין להטיל 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מס רווחי-יתר </a:t>
            </a:r>
            <a:r>
              <a: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על רווחים 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נורמליים - אלא על רווחי יתר </a:t>
            </a:r>
            <a:r>
              <a:rPr lang="he-IL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מהותיים</a:t>
            </a:r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כדוגמת קנדה ואוסטרליה</a:t>
            </a:r>
            <a:endParaRPr lang="he-IL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מלבן 45"/>
          <p:cNvSpPr/>
          <p:nvPr>
            <p:custDataLst>
              <p:tags r:id="rId3"/>
            </p:custDataLst>
          </p:nvPr>
        </p:nvSpPr>
        <p:spPr>
          <a:xfrm rot="16200000">
            <a:off x="8318436" y="4832592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7" name="מלבן 46"/>
          <p:cNvSpPr/>
          <p:nvPr/>
        </p:nvSpPr>
        <p:spPr>
          <a:xfrm>
            <a:off x="170634" y="5359790"/>
            <a:ext cx="8068759" cy="4365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יש לכלול בבסיס חישוב התשואה את כלל </a:t>
            </a:r>
            <a:r>
              <a:rPr lang="he-I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השקעות היזם</a:t>
            </a:r>
          </a:p>
        </p:txBody>
      </p:sp>
      <p:sp>
        <p:nvSpPr>
          <p:cNvPr id="48" name="מלבן 47"/>
          <p:cNvSpPr/>
          <p:nvPr>
            <p:custDataLst>
              <p:tags r:id="rId4"/>
            </p:custDataLst>
          </p:nvPr>
        </p:nvSpPr>
        <p:spPr>
          <a:xfrm rot="16200000">
            <a:off x="8318436" y="5467238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9" name="מלבן 48"/>
          <p:cNvSpPr/>
          <p:nvPr/>
        </p:nvSpPr>
        <p:spPr>
          <a:xfrm>
            <a:off x="170634" y="5800716"/>
            <a:ext cx="8068759" cy="4365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/>
            <a:r>
              <a:rPr lang="he-I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יש להבהיר את חישוב בסיס המס ואת ההגדרה של "היתרה המופחתת של נכסי התאגיד"</a:t>
            </a:r>
            <a:endParaRPr lang="he-IL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מלבן 49"/>
          <p:cNvSpPr/>
          <p:nvPr>
            <p:custDataLst>
              <p:tags r:id="rId5"/>
            </p:custDataLst>
          </p:nvPr>
        </p:nvSpPr>
        <p:spPr>
          <a:xfrm rot="16200000">
            <a:off x="8318436" y="5908164"/>
            <a:ext cx="144000" cy="14400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endParaRPr lang="he-IL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793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VJApN7X0SeyFaZY8rte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W89JsgPikCgUoxlBtrEu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a0bI8CEBkeoJbFX1I..l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4TMeiPHECRYrmzr6IWo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S6THEX7s0SArTWcZY7aQ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nB8J2DePEeBt7SqOAGEg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Auix48ecUyM2cVmCcd.C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Auix48ecUyM2cVmCcd.C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Auix48ecUyM2cVmCcd.C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Auix48ecUyM2cVmCcd.Cg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תבנית מצגת דוד בועז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מצגת1" id="{82533027-713A-45B5-99C9-C3139A107FEC}" vid="{5ACF2E6D-ADF5-496E-8DE2-3416F71EE395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שימועי הוועדה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91D475-F311-4736-808A-AA6FC1432729}"/>
</file>

<file path=customXml/itemProps2.xml><?xml version="1.0" encoding="utf-8"?>
<ds:datastoreItem xmlns:ds="http://schemas.openxmlformats.org/officeDocument/2006/customXml" ds:itemID="{0B7A302C-8DA7-4B73-A595-32A4F67E733B}"/>
</file>

<file path=customXml/itemProps3.xml><?xml version="1.0" encoding="utf-8"?>
<ds:datastoreItem xmlns:ds="http://schemas.openxmlformats.org/officeDocument/2006/customXml" ds:itemID="{852E812D-978E-4FB3-BBA8-2666087DFB33}"/>
</file>

<file path=docProps/app.xml><?xml version="1.0" encoding="utf-8"?>
<Properties xmlns="http://schemas.openxmlformats.org/officeDocument/2006/extended-properties" xmlns:vt="http://schemas.openxmlformats.org/officeDocument/2006/docPropsVTypes">
  <Template>תבנית מצגת דוד בועז</Template>
  <TotalTime>4813</TotalTime>
  <Words>1388</Words>
  <Application>Microsoft Office PowerPoint</Application>
  <PresentationFormat>On-screen Show (4:3)</PresentationFormat>
  <Paragraphs>126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תבנית מצגת דוד בועז</vt:lpstr>
      <vt:lpstr>think-cell Slide</vt:lpstr>
      <vt:lpstr>Slide 1</vt:lpstr>
      <vt:lpstr>התייחסות לטיוטת דו"ח ששינסקי 2</vt:lpstr>
      <vt:lpstr>1. מסקנות הדו"ח אינן נכונות לגבי ייצור נחושת בישראל</vt:lpstr>
      <vt:lpstr>2. ההשוואה הבינ"ל לא נכונה לגבי ייצור נחושת בישראל</vt:lpstr>
      <vt:lpstr>3. הניתוח לגבי נתח הממשלה ( (GT- איננו מלא ושלם</vt:lpstr>
      <vt:lpstr>4. השגות על חלק מהנחות היסוד של הוועדה </vt:lpstr>
      <vt:lpstr>5. השגות על ההמלצה בדבר בסיס התמלוגים ושיעורם </vt:lpstr>
      <vt:lpstr>6. השגות על אופן היישום של מס רווחי היתר</vt:lpstr>
      <vt:lpstr>7. סיכום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ערבה מיינס: תגובת החברה להמלצות הביניים של הוועדה</dc:title>
  <dc:creator>Ohad Gottlieb</dc:creator>
  <cp:lastModifiedBy>user</cp:lastModifiedBy>
  <cp:revision>563</cp:revision>
  <dcterms:created xsi:type="dcterms:W3CDTF">2014-07-08T10:26:48Z</dcterms:created>
  <dcterms:modified xsi:type="dcterms:W3CDTF">2014-07-27T13:32:16Z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