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68734" autoAdjust="0"/>
  </p:normalViewPr>
  <p:slideViewPr>
    <p:cSldViewPr>
      <p:cViewPr>
        <p:scale>
          <a:sx n="50" d="100"/>
          <a:sy n="50" d="100"/>
        </p:scale>
        <p:origin x="-1722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A293CFB-A4DA-45A9-9148-B79142E70DEC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4D50325-081A-449F-A4DC-751A4322D5A1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1</a:t>
            </a:fld>
            <a:endParaRPr lang="he-I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14</a:t>
            </a:fld>
            <a:endParaRPr lang="he-I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15</a:t>
            </a:fld>
            <a:endParaRPr lang="he-I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17</a:t>
            </a:fld>
            <a:endParaRPr lang="he-I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18</a:t>
            </a:fld>
            <a:endParaRPr lang="he-I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19</a:t>
            </a:fld>
            <a:endParaRPr lang="he-I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20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7</a:t>
            </a:fld>
            <a:endParaRPr 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8</a:t>
            </a:fld>
            <a:endParaRPr lang="he-I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r" defTabSz="914400" rtl="1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9</a:t>
            </a:fld>
            <a:endParaRPr lang="he-I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10</a:t>
            </a:fld>
            <a:endParaRPr lang="he-I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11</a:t>
            </a:fld>
            <a:endParaRPr lang="he-I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12</a:t>
            </a:fld>
            <a:endParaRPr lang="he-I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F1699-DA89-4204-A7E8-CA163F9364E7}" type="slidenum">
              <a:rPr lang="he-IL" smtClean="0"/>
              <a:pPr/>
              <a:t>13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FF36E-2C0A-4417-BC77-C655A1E40610}" type="datetimeFigureOut">
              <a:rPr lang="he-IL" smtClean="0"/>
              <a:pPr/>
              <a:t>כ"ו/תמוז/תשע"ד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8C3A4-A174-4202-93A9-B1B3A33D4C7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403648" y="2636912"/>
            <a:ext cx="6800800" cy="3816424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he-IL" sz="5800" b="1" dirty="0">
                <a:solidFill>
                  <a:schemeClr val="tx1"/>
                </a:solidFill>
                <a:latin typeface="Arial"/>
                <a:ea typeface="Times New Roman"/>
                <a:cs typeface="David"/>
              </a:rPr>
              <a:t>עמדת אדם טבע ודין </a:t>
            </a:r>
            <a:endParaRPr lang="he-IL" sz="5800" b="1" dirty="0" smtClean="0">
              <a:solidFill>
                <a:schemeClr val="tx1"/>
              </a:solidFill>
              <a:latin typeface="Arial"/>
              <a:ea typeface="Times New Roman"/>
              <a:cs typeface="David"/>
            </a:endParaRPr>
          </a:p>
          <a:p>
            <a:pPr>
              <a:defRPr/>
            </a:pPr>
            <a:r>
              <a:rPr lang="he-IL" sz="5800" b="1" dirty="0" smtClean="0">
                <a:solidFill>
                  <a:schemeClr val="tx1"/>
                </a:solidFill>
                <a:latin typeface="Arial"/>
                <a:ea typeface="Times New Roman"/>
                <a:cs typeface="David"/>
              </a:rPr>
              <a:t>והתנועה למען איכות השלטון בישראל</a:t>
            </a:r>
            <a:endParaRPr lang="he-IL" sz="5800" b="1" dirty="0">
              <a:solidFill>
                <a:schemeClr val="tx1"/>
              </a:solidFill>
              <a:latin typeface="Arial"/>
              <a:ea typeface="Times New Roman"/>
              <a:cs typeface="David"/>
            </a:endParaRPr>
          </a:p>
          <a:p>
            <a:pPr>
              <a:defRPr/>
            </a:pPr>
            <a:endParaRPr lang="he-IL" b="1" dirty="0" smtClean="0">
              <a:solidFill>
                <a:schemeClr val="tx1"/>
              </a:solidFill>
              <a:latin typeface="Arial"/>
              <a:ea typeface="Times New Roman"/>
              <a:cs typeface="David"/>
            </a:endParaRPr>
          </a:p>
          <a:p>
            <a:pPr>
              <a:defRPr/>
            </a:pPr>
            <a:r>
              <a:rPr lang="he-IL" b="1" dirty="0" smtClean="0">
                <a:solidFill>
                  <a:schemeClr val="tx1"/>
                </a:solidFill>
                <a:latin typeface="Arial"/>
                <a:ea typeface="Times New Roman"/>
                <a:cs typeface="David"/>
              </a:rPr>
              <a:t>הועדה </a:t>
            </a:r>
            <a:r>
              <a:rPr lang="he-IL" b="1" dirty="0">
                <a:solidFill>
                  <a:schemeClr val="tx1"/>
                </a:solidFill>
                <a:latin typeface="Arial"/>
                <a:ea typeface="Times New Roman"/>
                <a:cs typeface="David"/>
              </a:rPr>
              <a:t>לבחינת המדיניות לגבי חלק המדינה המתקבל בעד השימוש של גורמים פרטיים במשאבי טבע לאומיים</a:t>
            </a:r>
          </a:p>
          <a:p>
            <a:pPr>
              <a:defRPr/>
            </a:pPr>
            <a:endParaRPr lang="he-IL" b="1" dirty="0">
              <a:solidFill>
                <a:srgbClr val="00B050"/>
              </a:solidFill>
              <a:latin typeface="Arial"/>
              <a:cs typeface="David"/>
            </a:endParaRPr>
          </a:p>
          <a:p>
            <a:pPr>
              <a:defRPr/>
            </a:pPr>
            <a:r>
              <a:rPr lang="he-IL" sz="3600" b="1" dirty="0">
                <a:solidFill>
                  <a:srgbClr val="00B0F0"/>
                </a:solidFill>
                <a:latin typeface="Arial"/>
                <a:cs typeface="David"/>
              </a:rPr>
              <a:t>עו"ד עמית </a:t>
            </a:r>
            <a:r>
              <a:rPr lang="he-IL" sz="3600" b="1" dirty="0" smtClean="0">
                <a:solidFill>
                  <a:srgbClr val="00B0F0"/>
                </a:solidFill>
                <a:latin typeface="Arial"/>
                <a:cs typeface="David"/>
              </a:rPr>
              <a:t>ברכה - מנכ"ל, אדם טבע ודין</a:t>
            </a:r>
            <a:endParaRPr lang="he-IL" sz="3600" b="1" dirty="0">
              <a:solidFill>
                <a:srgbClr val="00B0F0"/>
              </a:solidFill>
              <a:latin typeface="Arial"/>
              <a:cs typeface="David"/>
            </a:endParaRPr>
          </a:p>
          <a:p>
            <a:pPr>
              <a:defRPr/>
            </a:pPr>
            <a:r>
              <a:rPr lang="he-IL" sz="3600" b="1" dirty="0">
                <a:solidFill>
                  <a:srgbClr val="00B0F0"/>
                </a:solidFill>
                <a:latin typeface="Arial"/>
                <a:cs typeface="David"/>
              </a:rPr>
              <a:t>עו"ד דנה </a:t>
            </a:r>
            <a:r>
              <a:rPr lang="he-IL" sz="3600" b="1" dirty="0" smtClean="0">
                <a:solidFill>
                  <a:srgbClr val="00B0F0"/>
                </a:solidFill>
                <a:latin typeface="Arial"/>
                <a:cs typeface="David"/>
              </a:rPr>
              <a:t>טבצ'ניק - </a:t>
            </a:r>
            <a:r>
              <a:rPr lang="he-IL" sz="3600" b="1" dirty="0">
                <a:solidFill>
                  <a:srgbClr val="00B0F0"/>
                </a:solidFill>
                <a:latin typeface="Arial"/>
                <a:cs typeface="David"/>
              </a:rPr>
              <a:t>ראש תחום כלכלה </a:t>
            </a:r>
            <a:r>
              <a:rPr lang="he-IL" sz="3600" b="1" dirty="0" smtClean="0">
                <a:solidFill>
                  <a:srgbClr val="00B0F0"/>
                </a:solidFill>
                <a:latin typeface="Arial"/>
                <a:cs typeface="David"/>
              </a:rPr>
              <a:t>וסביבה, אדם טבע ודין</a:t>
            </a:r>
          </a:p>
          <a:p>
            <a:pPr>
              <a:defRPr/>
            </a:pPr>
            <a:r>
              <a:rPr lang="he-IL" sz="3600" b="1" dirty="0" smtClean="0">
                <a:solidFill>
                  <a:srgbClr val="00B0F0"/>
                </a:solidFill>
                <a:latin typeface="Arial"/>
                <a:cs typeface="David"/>
              </a:rPr>
              <a:t>עו"ד נילי אבן-חן – סמנ"כלית כלכלה ומחקר, התנועה למען איכות השלטון בישראל</a:t>
            </a:r>
            <a:endParaRPr lang="he-IL" sz="3600" b="1" dirty="0">
              <a:solidFill>
                <a:srgbClr val="00B0F0"/>
              </a:solidFill>
              <a:latin typeface="Arial"/>
              <a:cs typeface="David"/>
            </a:endParaRPr>
          </a:p>
          <a:p>
            <a:endParaRPr lang="he-I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2985" y="404664"/>
            <a:ext cx="1661448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04664"/>
            <a:ext cx="4552941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מיסוי מוצרי המשך</a:t>
            </a:r>
            <a:endParaRPr lang="he-IL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4536"/>
          </a:xfrm>
        </p:spPr>
        <p:txBody>
          <a:bodyPr>
            <a:normAutofit/>
          </a:bodyPr>
          <a:lstStyle/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יש קשר ישיר בין החברות המפיקות את משאבי הטבע והחברות-הבת המייצרות את מוצרי ההמשך.</a:t>
            </a: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עמדת המדינה ופסק הבוררים בבוררות בין מדינת ומי"ה: יש להטיל תמלוגים על מוצרי ההמשך. </a:t>
            </a: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מחירי מוצרי ההמשך גבוהים משמעותית ממחירי חומרי הגלם, ועל כן </a:t>
            </a:r>
            <a:r>
              <a:rPr lang="he-IL" b="1" dirty="0" smtClean="0">
                <a:latin typeface="David" pitchFamily="34" charset="-79"/>
                <a:cs typeface="David" pitchFamily="34" charset="-79"/>
              </a:rPr>
              <a:t>המלצת הועדה מטה באופן דרמטי את יחס החלוקה לרעת הציבור.</a:t>
            </a:r>
          </a:p>
          <a:p>
            <a:pPr>
              <a:buNone/>
            </a:pPr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		יש להטיל מס משאבי טבע גם על מוצרי 	ההמשך.</a:t>
            </a:r>
            <a:endParaRPr lang="he-IL" b="1" dirty="0">
              <a:solidFill>
                <a:srgbClr val="00B0F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8" name="חץ שמאלה 7"/>
          <p:cNvSpPr/>
          <p:nvPr/>
        </p:nvSpPr>
        <p:spPr>
          <a:xfrm>
            <a:off x="7884368" y="5445224"/>
            <a:ext cx="504056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260648"/>
            <a:ext cx="7207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הוראת המעבר</a:t>
            </a:r>
            <a:endParaRPr lang="he-IL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85192" y="1412777"/>
            <a:ext cx="8291264" cy="5328591"/>
          </a:xfrm>
        </p:spPr>
        <p:txBody>
          <a:bodyPr>
            <a:normAutofit lnSpcReduction="10000"/>
          </a:bodyPr>
          <a:lstStyle/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השינוי הפיסקאלי בא לתקן משטר מיסוי מוזנח ומעוות שאפשר צבירת רווחי עתק בידי כיל.</a:t>
            </a:r>
          </a:p>
          <a:p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מי"ה קיבלה "מתנות" רבות מהמדינה לאורך השנים:</a:t>
            </a:r>
          </a:p>
          <a:p>
            <a:pPr lvl="1">
              <a:buFontTx/>
              <a:buChar char="-"/>
            </a:pPr>
            <a:r>
              <a:rPr lang="he-IL" sz="2400" dirty="0" smtClean="0">
                <a:latin typeface="David" pitchFamily="34" charset="-79"/>
                <a:cs typeface="David" pitchFamily="34" charset="-79"/>
              </a:rPr>
              <a:t>"</a:t>
            </a:r>
            <a:r>
              <a:rPr lang="he-IL" sz="2400" b="1" dirty="0" smtClean="0">
                <a:latin typeface="David" pitchFamily="34" charset="-79"/>
                <a:cs typeface="David" pitchFamily="34" charset="-79"/>
              </a:rPr>
              <a:t>מכתב השרים</a:t>
            </a:r>
            <a:r>
              <a:rPr lang="he-IL" sz="2400" dirty="0" smtClean="0">
                <a:latin typeface="David" pitchFamily="34" charset="-79"/>
                <a:cs typeface="David" pitchFamily="34" charset="-79"/>
              </a:rPr>
              <a:t>" - הבטחה שלא להעלות את שיעור התמלוגים ל-10%, כקבוע בחוק הזיכיון, עד שנת 2010.  </a:t>
            </a:r>
          </a:p>
          <a:p>
            <a:pPr lvl="1">
              <a:buFontTx/>
              <a:buChar char="-"/>
            </a:pPr>
            <a:r>
              <a:rPr lang="he-IL" sz="2400" dirty="0" smtClean="0">
                <a:latin typeface="David" pitchFamily="34" charset="-79"/>
                <a:cs typeface="David" pitchFamily="34" charset="-79"/>
              </a:rPr>
              <a:t>השתתפות המדינה בעלויות </a:t>
            </a:r>
            <a:r>
              <a:rPr lang="he-IL" sz="2400" b="1" dirty="0" smtClean="0">
                <a:latin typeface="David" pitchFamily="34" charset="-79"/>
                <a:cs typeface="David" pitchFamily="34" charset="-79"/>
              </a:rPr>
              <a:t>קציר המלח.</a:t>
            </a:r>
          </a:p>
          <a:p>
            <a:pPr lvl="1">
              <a:buFontTx/>
              <a:buChar char="-"/>
            </a:pPr>
            <a:r>
              <a:rPr lang="he-IL" sz="2400" b="1" dirty="0" smtClean="0">
                <a:latin typeface="David" pitchFamily="34" charset="-79"/>
                <a:cs typeface="David" pitchFamily="34" charset="-79"/>
              </a:rPr>
              <a:t>אי תשלום על המים הנשאבים</a:t>
            </a:r>
            <a:r>
              <a:rPr lang="he-IL" sz="2400" dirty="0" smtClean="0">
                <a:latin typeface="David" pitchFamily="34" charset="-79"/>
                <a:cs typeface="David" pitchFamily="34" charset="-79"/>
              </a:rPr>
              <a:t>.</a:t>
            </a:r>
          </a:p>
          <a:p>
            <a:pPr lvl="1">
              <a:buFontTx/>
              <a:buChar char="-"/>
            </a:pPr>
            <a:r>
              <a:rPr lang="he-IL" sz="2400" b="1" dirty="0" smtClean="0">
                <a:latin typeface="David" pitchFamily="34" charset="-79"/>
                <a:cs typeface="David" pitchFamily="34" charset="-79"/>
              </a:rPr>
              <a:t>דמי חכירה </a:t>
            </a:r>
            <a:r>
              <a:rPr lang="he-IL" sz="2400" dirty="0" smtClean="0">
                <a:latin typeface="David" pitchFamily="34" charset="-79"/>
                <a:cs typeface="David" pitchFamily="34" charset="-79"/>
              </a:rPr>
              <a:t>- חוב של 20 מיליון ₪ לרמ"י.</a:t>
            </a:r>
          </a:p>
          <a:p>
            <a:pPr lvl="1">
              <a:buFontTx/>
              <a:buChar char="-"/>
            </a:pPr>
            <a:r>
              <a:rPr lang="he-IL" sz="2400" b="1" dirty="0" smtClean="0">
                <a:latin typeface="David" pitchFamily="34" charset="-79"/>
                <a:cs typeface="David" pitchFamily="34" charset="-79"/>
              </a:rPr>
              <a:t>מס חברות מופחת </a:t>
            </a:r>
            <a:r>
              <a:rPr lang="he-IL" sz="2400" dirty="0" smtClean="0">
                <a:latin typeface="David" pitchFamily="34" charset="-79"/>
                <a:cs typeface="David" pitchFamily="34" charset="-79"/>
              </a:rPr>
              <a:t>- בין 12% ל-16%.</a:t>
            </a:r>
          </a:p>
          <a:p>
            <a:pPr lvl="1">
              <a:buFontTx/>
              <a:buChar char="-"/>
            </a:pPr>
            <a:r>
              <a:rPr lang="he-IL" sz="2400" b="1" dirty="0" smtClean="0">
                <a:latin typeface="David" pitchFamily="34" charset="-79"/>
                <a:cs typeface="David" pitchFamily="34" charset="-79"/>
              </a:rPr>
              <a:t>אי תשלום על עלויות חיצוניות ובפרט סביבתיות.</a:t>
            </a:r>
          </a:p>
          <a:p>
            <a:pPr lvl="1">
              <a:buFontTx/>
              <a:buChar char="-"/>
            </a:pPr>
            <a:r>
              <a:rPr lang="he-IL" sz="2400" b="1" dirty="0" smtClean="0">
                <a:latin typeface="David" pitchFamily="34" charset="-79"/>
                <a:cs typeface="David" pitchFamily="34" charset="-79"/>
              </a:rPr>
              <a:t>אי תשלום תמלוגים על חומרי חציבה.</a:t>
            </a:r>
          </a:p>
          <a:p>
            <a:pPr>
              <a:buFontTx/>
              <a:buChar char="-"/>
            </a:pPr>
            <a:endParaRPr lang="he-IL" sz="2400" dirty="0" smtClean="0"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260648"/>
            <a:ext cx="7207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הוראת המעבר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הצהרת המדינה שלא לפעול "</a:t>
            </a:r>
            <a:r>
              <a:rPr lang="he-IL" u="sng" dirty="0" smtClean="0">
                <a:latin typeface="David" pitchFamily="34" charset="-79"/>
                <a:cs typeface="David" pitchFamily="34" charset="-79"/>
              </a:rPr>
              <a:t>לעת הזאת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" לשינוי המשטר הפיסקאלי – אינה כובלת את ידי המדינה מלבצע שינויים מידיים במדיניות המס. </a:t>
            </a:r>
          </a:p>
          <a:p>
            <a:pPr algn="just"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					   (עמדת המדינה בבג"ץ 112/12)</a:t>
            </a:r>
          </a:p>
          <a:p>
            <a:pPr algn="just"/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לאור המתנות שקיבלה מי"ה מחד, והנזקים שגרמה פעילות מי"ה לאורך השנים מאידך – </a:t>
            </a:r>
            <a:r>
              <a:rPr lang="he-IL" b="1" dirty="0" smtClean="0">
                <a:latin typeface="David" pitchFamily="34" charset="-79"/>
                <a:cs typeface="David" pitchFamily="34" charset="-79"/>
              </a:rPr>
              <a:t>דחיית תחולת המסקנות בשנים נוספות היא בגדר אבסורד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.</a:t>
            </a:r>
          </a:p>
          <a:p>
            <a:pPr algn="just"/>
            <a:endParaRPr lang="he-IL" b="1" dirty="0" smtClean="0">
              <a:solidFill>
                <a:srgbClr val="00B0F0"/>
              </a:solidFill>
              <a:latin typeface="David" pitchFamily="34" charset="-79"/>
              <a:cs typeface="David" pitchFamily="34" charset="-79"/>
            </a:endParaRPr>
          </a:p>
          <a:p>
            <a:pPr algn="just">
              <a:buNone/>
            </a:pPr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		יש להחיל את מסקנות הועדה באופן מיידי ועל כל 	משאבי הטבע.</a:t>
            </a:r>
            <a:endParaRPr lang="he-IL" b="1" dirty="0">
              <a:solidFill>
                <a:srgbClr val="00B0F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6" name="חץ שמאלה 5"/>
          <p:cNvSpPr/>
          <p:nvPr/>
        </p:nvSpPr>
        <p:spPr>
          <a:xfrm>
            <a:off x="7956376" y="5229200"/>
            <a:ext cx="504056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260648"/>
            <a:ext cx="7207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חומרי חציבה</a:t>
            </a:r>
            <a:endParaRPr lang="he-IL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4785395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r>
              <a:rPr lang="he-IL" sz="3600" dirty="0" smtClean="0">
                <a:latin typeface="David" pitchFamily="34" charset="-79"/>
                <a:cs typeface="David" pitchFamily="34" charset="-79"/>
              </a:rPr>
              <a:t>התגלגלות מדיניות המיסוי בענף חומרי החציבה:</a:t>
            </a:r>
          </a:p>
          <a:p>
            <a:pPr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	</a:t>
            </a:r>
            <a:r>
              <a:rPr lang="he-IL" sz="3600" dirty="0" smtClean="0">
                <a:latin typeface="David" pitchFamily="34" charset="-79"/>
                <a:cs typeface="David" pitchFamily="34" charset="-79"/>
              </a:rPr>
              <a:t>	</a:t>
            </a:r>
            <a:r>
              <a:rPr lang="he-IL" sz="2800" dirty="0" smtClean="0">
                <a:latin typeface="David" pitchFamily="34" charset="-79"/>
                <a:cs typeface="David" pitchFamily="34" charset="-79"/>
              </a:rPr>
              <a:t>1970 - ועדה בינמשרדית.</a:t>
            </a:r>
          </a:p>
          <a:p>
            <a:pPr>
              <a:buNone/>
            </a:pPr>
            <a:r>
              <a:rPr lang="he-IL" sz="2800" dirty="0" smtClean="0">
                <a:latin typeface="David" pitchFamily="34" charset="-79"/>
                <a:cs typeface="David" pitchFamily="34" charset="-79"/>
              </a:rPr>
              <a:t>		2003 - החלטת ממשלה.</a:t>
            </a:r>
          </a:p>
          <a:p>
            <a:pPr>
              <a:buNone/>
            </a:pPr>
            <a:r>
              <a:rPr lang="he-IL" sz="2800" dirty="0" smtClean="0">
                <a:latin typeface="David" pitchFamily="34" charset="-79"/>
                <a:cs typeface="David" pitchFamily="34" charset="-79"/>
              </a:rPr>
              <a:t>		2006 - המלצות חברת "חושבה".</a:t>
            </a:r>
          </a:p>
          <a:p>
            <a:pPr>
              <a:buNone/>
            </a:pPr>
            <a:r>
              <a:rPr lang="he-IL" sz="2800" dirty="0" smtClean="0">
                <a:latin typeface="David" pitchFamily="34" charset="-79"/>
                <a:cs typeface="David" pitchFamily="34" charset="-79"/>
              </a:rPr>
              <a:t>		2010 - המלצות הכלכלן רן חקלאי. </a:t>
            </a:r>
          </a:p>
          <a:p>
            <a:pPr>
              <a:buNone/>
            </a:pPr>
            <a:r>
              <a:rPr lang="he-IL" sz="2800" dirty="0" smtClean="0">
                <a:latin typeface="David" pitchFamily="34" charset="-79"/>
                <a:cs typeface="David" pitchFamily="34" charset="-79"/>
              </a:rPr>
              <a:t>		2010 - הקמת "צוות מחצבות".</a:t>
            </a:r>
          </a:p>
          <a:p>
            <a:pPr>
              <a:buNone/>
            </a:pPr>
            <a:r>
              <a:rPr lang="he-IL" sz="2800" dirty="0" smtClean="0">
                <a:latin typeface="David" pitchFamily="34" charset="-79"/>
                <a:cs typeface="David" pitchFamily="34" charset="-79"/>
              </a:rPr>
              <a:t>   		2013 - מינוי ועדת בלינקוב.  </a:t>
            </a:r>
          </a:p>
          <a:p>
            <a:pPr>
              <a:buNone/>
            </a:pPr>
            <a:r>
              <a:rPr lang="he-IL" sz="2800" dirty="0" smtClean="0">
                <a:latin typeface="David" pitchFamily="34" charset="-79"/>
                <a:cs typeface="David" pitchFamily="34" charset="-79"/>
              </a:rPr>
              <a:t>		2013 - חוות דעת מהכלכלנית רות לובנטל.</a:t>
            </a:r>
            <a:endParaRPr lang="he-IL" sz="2800" dirty="0"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260648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חומרי חציבה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95536" y="1700809"/>
            <a:ext cx="8229600" cy="4824535"/>
          </a:xfrm>
        </p:spPr>
        <p:txBody>
          <a:bodyPr>
            <a:normAutofit lnSpcReduction="10000"/>
          </a:bodyPr>
          <a:lstStyle/>
          <a:p>
            <a:pPr algn="just"/>
            <a:r>
              <a:rPr lang="he-IL" sz="3500" dirty="0" smtClean="0">
                <a:latin typeface="David" pitchFamily="34" charset="-79"/>
                <a:cs typeface="David" pitchFamily="34" charset="-79"/>
              </a:rPr>
              <a:t>על הוועדה לבחון את הענף לעומקו ולקבוע מדיניות מיסוי כוללת לתחום חומרי החציבה.</a:t>
            </a:r>
          </a:p>
          <a:p>
            <a:pPr algn="just"/>
            <a:endParaRPr lang="he-IL" sz="3500" dirty="0" smtClean="0">
              <a:latin typeface="David" pitchFamily="34" charset="-79"/>
              <a:cs typeface="David" pitchFamily="34" charset="-79"/>
            </a:endParaRPr>
          </a:p>
          <a:p>
            <a:pPr algn="just"/>
            <a:r>
              <a:rPr lang="he-IL" sz="3500" dirty="0" smtClean="0">
                <a:latin typeface="David" pitchFamily="34" charset="-79"/>
                <a:cs typeface="David" pitchFamily="34" charset="-79"/>
              </a:rPr>
              <a:t>על הוועדה להזמין דו"ח המכמת את העלויות החיצונית, ולהפנים אותן בקביעת המדיניות.</a:t>
            </a:r>
          </a:p>
          <a:p>
            <a:endParaRPr lang="he-IL" sz="3500" dirty="0" smtClean="0">
              <a:latin typeface="David" pitchFamily="34" charset="-79"/>
              <a:cs typeface="David" pitchFamily="34" charset="-79"/>
            </a:endParaRPr>
          </a:p>
          <a:p>
            <a:r>
              <a:rPr lang="he-IL" sz="3500" dirty="0" smtClean="0">
                <a:latin typeface="David" pitchFamily="34" charset="-79"/>
                <a:cs typeface="David" pitchFamily="34" charset="-79"/>
              </a:rPr>
              <a:t>יש לפרסם את דו"ח לובנטל.</a:t>
            </a:r>
          </a:p>
          <a:p>
            <a:endParaRPr lang="he-IL" sz="3500" dirty="0" smtClean="0">
              <a:latin typeface="David" pitchFamily="34" charset="-79"/>
              <a:cs typeface="David" pitchFamily="34" charset="-79"/>
            </a:endParaRPr>
          </a:p>
          <a:p>
            <a:pPr algn="l">
              <a:buNone/>
            </a:pPr>
            <a:r>
              <a:rPr lang="he-IL" sz="2000" dirty="0" smtClean="0">
                <a:latin typeface="David" pitchFamily="34" charset="-79"/>
                <a:cs typeface="David" pitchFamily="34" charset="-79"/>
              </a:rPr>
              <a:t>*להרחבה ראו חוות דעת של חגי </a:t>
            </a:r>
            <a:r>
              <a:rPr lang="he-IL" sz="2000" dirty="0" err="1" smtClean="0">
                <a:latin typeface="David" pitchFamily="34" charset="-79"/>
                <a:cs typeface="David" pitchFamily="34" charset="-79"/>
              </a:rPr>
              <a:t>קוט</a:t>
            </a:r>
            <a:r>
              <a:rPr lang="he-IL" sz="2000" dirty="0" smtClean="0">
                <a:latin typeface="David" pitchFamily="34" charset="-79"/>
                <a:cs typeface="David" pitchFamily="34" charset="-79"/>
              </a:rPr>
              <a:t> </a:t>
            </a:r>
          </a:p>
          <a:p>
            <a:pPr>
              <a:buNone/>
            </a:pPr>
            <a:endParaRPr lang="he-IL" b="1" dirty="0" smtClean="0">
              <a:latin typeface="David" pitchFamily="34" charset="-79"/>
              <a:cs typeface="David" pitchFamily="34" charset="-79"/>
            </a:endParaRPr>
          </a:p>
          <a:p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27584" y="773832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חומרי חציבה - המלצותינו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83965"/>
            <a:ext cx="8229600" cy="4713387"/>
          </a:xfrm>
        </p:spPr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במקום תמלוג של 4.39 ₪ לטון הנהוג כיום, </a:t>
            </a:r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יש להעלות את התמלוג באופן הדרגתי עד כ- 24-38 ₪ לטון (כולל קש"מ) בשנת 2018.</a:t>
            </a:r>
          </a:p>
          <a:p>
            <a:pPr marL="514350" indent="-514350" algn="just"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2. הפנמת העלויות החיצוניות צריכה להתבצע באופן דיפרנציאלי.</a:t>
            </a:r>
          </a:p>
          <a:p>
            <a:pPr marL="514350" indent="-514350" algn="just"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3.  יש לקבוע תשלום דיפרנציאלי לקרן לשיקום מחצבות עפ"י עלות מוערכת לשיקום אתר מחצבה בפועל.</a:t>
            </a:r>
          </a:p>
          <a:p>
            <a:pPr marL="514350" indent="-514350" algn="just"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4.  על מנת לעודד מיחזור גבוה יותר יש להשתמש במכלול של אמצעי מדיניות. </a:t>
            </a:r>
          </a:p>
          <a:p>
            <a:endParaRPr lang="he-IL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מים מינרלים</a:t>
            </a:r>
            <a:endParaRPr lang="he-IL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11957"/>
            <a:ext cx="8229600" cy="4713387"/>
          </a:xfrm>
        </p:spPr>
        <p:txBody>
          <a:bodyPr/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בשימוש מופרז - </a:t>
            </a:r>
            <a:r>
              <a:rPr lang="he-IL" b="1" dirty="0" smtClean="0">
                <a:latin typeface="David" pitchFamily="34" charset="-79"/>
                <a:cs typeface="David" pitchFamily="34" charset="-79"/>
              </a:rPr>
              <a:t>מים מינרלים הם משאב מתכלה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.</a:t>
            </a: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בניגוד לתעשייה וחקלאות, חברות המים המינרלים לא מייצרות דבר.</a:t>
            </a: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יש לבחון כלים כלכליים כגון: תמלוגים, מס רווחי יתר, דמי זיכיון ורישיון, וגיבוש חובה לעריכת מכרזים בין החברות השונות.</a:t>
            </a:r>
          </a:p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עלויות חיצוניות: פגיעה במערכות אקולוגיות.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803845"/>
            <a:ext cx="8229600" cy="57214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e-IL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			</a:t>
            </a:r>
          </a:p>
          <a:p>
            <a:pPr>
              <a:buNone/>
            </a:pPr>
            <a:r>
              <a:rPr lang="he-IL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		</a:t>
            </a:r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מס חברות:</a:t>
            </a: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על הועדה להצהיר במפורש כי יגבה מס חברות מלא כחוק בשיעור 26.5%, ללא כל הטבות.</a:t>
            </a:r>
          </a:p>
          <a:p>
            <a:pPr>
              <a:buNone/>
            </a:pPr>
            <a:endParaRPr lang="he-IL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r>
              <a:rPr lang="he-IL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		</a:t>
            </a:r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חובת מכרזים:</a:t>
            </a: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על הועדה להחיל את חוק חובת המכרזים במתן רישיונות חיפוש והפקה במשאבי טבע.</a:t>
            </a:r>
            <a:endParaRPr lang="he-IL" dirty="0">
              <a:latin typeface="David" pitchFamily="34" charset="-79"/>
              <a:cs typeface="David" pitchFamily="34" charset="-79"/>
            </a:endParaRPr>
          </a:p>
          <a:p>
            <a:pPr>
              <a:lnSpc>
                <a:spcPct val="160000"/>
              </a:lnSpc>
              <a:buNone/>
            </a:pPr>
            <a:endParaRPr lang="he-IL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r>
              <a:rPr lang="he-IL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		</a:t>
            </a:r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יצוא משאבי הטבע:</a:t>
            </a: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יש לקבוע מדיניות אסטרטגית המקפידה על האינטרסים של מדינת ישראל לטווח הארוך.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9552" y="4858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</a:br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</a:br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יעוד כספי התקבולים למטרות סביבתיות</a:t>
            </a:r>
            <a:r>
              <a:rPr lang="he-IL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:</a:t>
            </a:r>
            <a:endParaRPr lang="en-US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 algn="just"/>
            <a:r>
              <a:rPr lang="he-IL" b="1" dirty="0" smtClean="0">
                <a:latin typeface="David" pitchFamily="34" charset="-79"/>
                <a:cs typeface="David" pitchFamily="34" charset="-79"/>
              </a:rPr>
              <a:t>יש לייעד את התקבולים לקרן ייעודית נפרדת 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(בדומה לקרן לרווחי גז ונפט), ולא לקופה הציבורית.</a:t>
            </a:r>
          </a:p>
          <a:p>
            <a:pPr lvl="0" algn="just"/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 lvl="0"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חלק מאותם תקבולים יש לייעד למטרות סביבתיות ובפרט למחקר ופיתוח של טכנולוגיות אשר בבוא היום יחליפו את השימוש במשאבי טבע מתכלים. </a:t>
            </a:r>
            <a:endParaRPr lang="en-US" dirty="0" smtClean="0">
              <a:latin typeface="David" pitchFamily="34" charset="-79"/>
              <a:cs typeface="David" pitchFamily="34" charset="-79"/>
            </a:endParaRPr>
          </a:p>
          <a:p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06896" y="476672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</a:br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</a:br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בחינה ושינוי של החקיקה הקיימת</a:t>
            </a:r>
            <a:endParaRPr lang="en-US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2215405"/>
            <a:ext cx="8229600" cy="4525963"/>
          </a:xfrm>
        </p:spPr>
        <p:txBody>
          <a:bodyPr/>
          <a:lstStyle/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החקיקה הנוכחית בתחום ניהול משאבי הטבע -  </a:t>
            </a:r>
            <a:r>
              <a:rPr lang="he-IL" b="1" dirty="0" smtClean="0">
                <a:latin typeface="David" pitchFamily="34" charset="-79"/>
                <a:cs typeface="David" pitchFamily="34" charset="-79"/>
              </a:rPr>
              <a:t>מיושנת ולא רלוונטית. </a:t>
            </a: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החקיקה נחקקה ברובה בתקופה בה החברות המפיקות היו בבעלות המדינה והרווחים הוזרמו לקופה הציבורית.</a:t>
            </a:r>
          </a:p>
          <a:p>
            <a:pPr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		</a:t>
            </a:r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הגיעה העת לעדכן ולשנות את החקיקה.</a:t>
            </a:r>
          </a:p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שינוי חוק הזיכיון – דוגמה מנחה.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6" name="חץ שמאלה 5"/>
          <p:cNvSpPr/>
          <p:nvPr/>
        </p:nvSpPr>
        <p:spPr>
          <a:xfrm>
            <a:off x="7812360" y="5013176"/>
            <a:ext cx="504056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619672" y="557808"/>
            <a:ext cx="7067128" cy="1143000"/>
          </a:xfrm>
        </p:spPr>
        <p:txBody>
          <a:bodyPr/>
          <a:lstStyle/>
          <a:p>
            <a:r>
              <a:rPr lang="he-IL" b="1" dirty="0" smtClean="0">
                <a:solidFill>
                  <a:srgbClr val="D6ECFF">
                    <a:lumMod val="50000"/>
                  </a:srgbClr>
                </a:solidFill>
                <a:latin typeface="David" pitchFamily="34" charset="-79"/>
                <a:cs typeface="David" pitchFamily="34" charset="-79"/>
              </a:rPr>
              <a:t>	</a:t>
            </a:r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נקודת </a:t>
            </a:r>
            <a:r>
              <a:rPr lang="he-IL" b="1" u="sng" dirty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המוצא</a:t>
            </a:r>
            <a:endParaRPr lang="he-IL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744216"/>
            <a:ext cx="8291264" cy="434908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e-IL" sz="3600" dirty="0" smtClean="0">
                <a:latin typeface="David" pitchFamily="34" charset="-79"/>
                <a:cs typeface="David" pitchFamily="34" charset="-79"/>
              </a:rPr>
              <a:t>	המדינה לאורך עשרות שנים </a:t>
            </a:r>
            <a:r>
              <a:rPr lang="he-IL" sz="3600" b="1" dirty="0" smtClean="0">
                <a:latin typeface="David" pitchFamily="34" charset="-79"/>
                <a:cs typeface="David" pitchFamily="34" charset="-79"/>
              </a:rPr>
              <a:t>כשלה</a:t>
            </a:r>
            <a:r>
              <a:rPr lang="he-IL" sz="3600" dirty="0" smtClean="0">
                <a:latin typeface="David" pitchFamily="34" charset="-79"/>
                <a:cs typeface="David" pitchFamily="34" charset="-79"/>
              </a:rPr>
              <a:t> </a:t>
            </a:r>
            <a:r>
              <a:rPr lang="he-IL" sz="3600" b="1" dirty="0" smtClean="0">
                <a:latin typeface="David" pitchFamily="34" charset="-79"/>
                <a:cs typeface="David" pitchFamily="34" charset="-79"/>
              </a:rPr>
              <a:t>והתרשלה</a:t>
            </a:r>
            <a:r>
              <a:rPr lang="he-IL" sz="3600" dirty="0" smtClean="0">
                <a:latin typeface="David" pitchFamily="34" charset="-79"/>
                <a:cs typeface="David" pitchFamily="34" charset="-79"/>
              </a:rPr>
              <a:t> בניהול משאבי הטבע והפרה את </a:t>
            </a:r>
            <a:r>
              <a:rPr lang="he-IL" sz="3600" b="1" dirty="0" smtClean="0">
                <a:latin typeface="David" pitchFamily="34" charset="-79"/>
                <a:cs typeface="David" pitchFamily="34" charset="-79"/>
              </a:rPr>
              <a:t>חובת הנאמנות </a:t>
            </a:r>
            <a:r>
              <a:rPr lang="he-IL" sz="3600" dirty="0" smtClean="0">
                <a:latin typeface="David" pitchFamily="34" charset="-79"/>
                <a:cs typeface="David" pitchFamily="34" charset="-79"/>
              </a:rPr>
              <a:t>שלה כלפי הציבור</a:t>
            </a:r>
          </a:p>
          <a:p>
            <a:pPr algn="ctr"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 </a:t>
            </a:r>
          </a:p>
          <a:p>
            <a:pPr algn="ctr">
              <a:buNone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אינטרס הציבור נפגע</a:t>
            </a:r>
          </a:p>
          <a:p>
            <a:pPr algn="ctr">
              <a:buNone/>
            </a:pPr>
            <a:r>
              <a:rPr lang="he-IL" b="1" dirty="0" smtClean="0">
                <a:latin typeface="David" pitchFamily="34" charset="-79"/>
                <a:cs typeface="David" pitchFamily="34" charset="-79"/>
              </a:rPr>
              <a:t>הציבור הוא הבעלים של משאבי הטבע</a:t>
            </a:r>
          </a:p>
          <a:p>
            <a:pPr algn="ctr">
              <a:buNone/>
            </a:pPr>
            <a:endParaRPr lang="he-IL" b="1" dirty="0" smtClean="0">
              <a:latin typeface="David" pitchFamily="34" charset="-79"/>
              <a:cs typeface="David" pitchFamily="34" charset="-79"/>
            </a:endParaRPr>
          </a:p>
          <a:p>
            <a:pPr algn="ctr">
              <a:buNone/>
            </a:pPr>
            <a:r>
              <a:rPr lang="he-IL" b="1" dirty="0" smtClean="0">
                <a:latin typeface="David" pitchFamily="34" charset="-79"/>
                <a:cs typeface="David" pitchFamily="34" charset="-79"/>
              </a:rPr>
              <a:t>ועדת </a:t>
            </a:r>
            <a:r>
              <a:rPr lang="he-IL" b="1" dirty="0" err="1" smtClean="0">
                <a:latin typeface="David" pitchFamily="34" charset="-79"/>
                <a:cs typeface="David" pitchFamily="34" charset="-79"/>
              </a:rPr>
              <a:t>ששינסקי</a:t>
            </a:r>
            <a:r>
              <a:rPr lang="he-IL" b="1" dirty="0" smtClean="0">
                <a:latin typeface="David" pitchFamily="34" charset="-79"/>
                <a:cs typeface="David" pitchFamily="34" charset="-79"/>
              </a:rPr>
              <a:t> היא שלב ראשון לתיקון עוול היסטורי</a:t>
            </a:r>
          </a:p>
          <a:p>
            <a:pPr algn="ctr">
              <a:buNone/>
            </a:pPr>
            <a:endParaRPr lang="he-IL" dirty="0" smtClean="0"/>
          </a:p>
          <a:p>
            <a:pPr algn="ctr">
              <a:buNone/>
            </a:pPr>
            <a:endParaRPr lang="he-IL" dirty="0" smtClean="0"/>
          </a:p>
          <a:p>
            <a:endParaRPr lang="he-IL" dirty="0"/>
          </a:p>
        </p:txBody>
      </p:sp>
      <p:sp>
        <p:nvSpPr>
          <p:cNvPr id="5" name="חץ למטה 4"/>
          <p:cNvSpPr/>
          <p:nvPr/>
        </p:nvSpPr>
        <p:spPr>
          <a:xfrm>
            <a:off x="4283968" y="3284785"/>
            <a:ext cx="431800" cy="576263"/>
          </a:xfrm>
          <a:prstGeom prst="downArrow">
            <a:avLst/>
          </a:prstGeom>
          <a:solidFill>
            <a:srgbClr val="D6ECFF">
              <a:lumMod val="50000"/>
            </a:srgbClr>
          </a:solidFill>
          <a:ln w="25400" cap="flat" cmpd="sng" algn="ctr">
            <a:solidFill>
              <a:srgbClr val="7FD13B">
                <a:shade val="50000"/>
              </a:srgbClr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sp>
        <p:nvSpPr>
          <p:cNvPr id="7" name="חץ למטה 6"/>
          <p:cNvSpPr/>
          <p:nvPr/>
        </p:nvSpPr>
        <p:spPr>
          <a:xfrm>
            <a:off x="4283968" y="4868961"/>
            <a:ext cx="431800" cy="576263"/>
          </a:xfrm>
          <a:prstGeom prst="downArrow">
            <a:avLst/>
          </a:prstGeom>
          <a:solidFill>
            <a:srgbClr val="D6ECFF">
              <a:lumMod val="50000"/>
            </a:srgbClr>
          </a:solidFill>
          <a:ln w="25400" cap="flat" cmpd="sng" algn="ctr">
            <a:solidFill>
              <a:srgbClr val="7FD13B">
                <a:shade val="50000"/>
              </a:srgbClr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סיכום</a:t>
            </a:r>
            <a:endParaRPr lang="he-IL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925144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המלצות הוועדה מבטאות תפיסה צרה של המנדט שניתן לה  -  התמקדות במשטר הפיסקאלי והימנעות מהתוויית מדיניות כוללת לניהול משאבי הטבע.</a:t>
            </a:r>
          </a:p>
          <a:p>
            <a:pPr>
              <a:defRPr/>
            </a:pPr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מערכת המס אמורה להיות </a:t>
            </a:r>
            <a:r>
              <a:rPr lang="he-IL" b="1" u="sng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ביטוי</a:t>
            </a:r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 של מדיניות כוללת </a:t>
            </a:r>
            <a:r>
              <a:rPr lang="he-IL" b="1" u="sng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וכלי</a:t>
            </a:r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 להגשמת מטרותיה.</a:t>
            </a:r>
          </a:p>
          <a:p>
            <a:pPr algn="just">
              <a:defRPr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על הועדה להידרש </a:t>
            </a:r>
            <a:r>
              <a:rPr lang="he-IL" b="1" dirty="0" smtClean="0">
                <a:latin typeface="David" pitchFamily="34" charset="-79"/>
                <a:cs typeface="David" pitchFamily="34" charset="-79"/>
              </a:rPr>
              <a:t>להיבט הרחב של ניהול משאבי הטבע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 ולהוביל מדיניות הכוללת מטרות ביחס למשאבי הטבע ואמצעים ליישום המדיניות.  </a:t>
            </a:r>
          </a:p>
          <a:p>
            <a:endParaRPr lang="he-IL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סיכום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e-IL" b="1" dirty="0" smtClean="0">
                <a:latin typeface="David" pitchFamily="34" charset="-79"/>
                <a:cs typeface="David" pitchFamily="34" charset="-79"/>
              </a:rPr>
              <a:t>גם במסגרת המצומצמת של המשטר הפיסקאלי – המלצות הוועדה אינן מתקנות את העיוות ההיסטורי שנוצר.</a:t>
            </a:r>
          </a:p>
          <a:p>
            <a:pPr algn="just"/>
            <a:endParaRPr lang="he-IL" b="1" dirty="0" smtClean="0">
              <a:solidFill>
                <a:srgbClr val="00B0F0"/>
              </a:solidFill>
              <a:latin typeface="David" pitchFamily="34" charset="-79"/>
              <a:cs typeface="David" pitchFamily="34" charset="-79"/>
            </a:endParaRPr>
          </a:p>
          <a:p>
            <a:pPr algn="just"/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אנו קוראים לוועדה לנהוג באומץ ולשנות באופן משמעותי את מסקנותיה מתוך ראיית האינטרס הציבורי והצורך הקריטי לתקן את העיוות ההיסטורי שנעשה במהלך השנים בשימוש המשאבים.</a:t>
            </a:r>
          </a:p>
          <a:p>
            <a:endParaRPr lang="he-IL" b="1" dirty="0">
              <a:solidFill>
                <a:srgbClr val="00B0F0"/>
              </a:solidFill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5" name="תמונה 5" descr="423014_10151352737210627_1680325495_n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47664" y="1700808"/>
            <a:ext cx="55446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dirty="0" smtClean="0">
                <a:latin typeface="David" pitchFamily="34" charset="-79"/>
                <a:cs typeface="David" pitchFamily="34" charset="-79"/>
              </a:rPr>
              <a:t>תודה על ההקשבה</a:t>
            </a:r>
            <a:endParaRPr lang="he-IL" sz="4800" dirty="0"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תפקיד הועדה </a:t>
            </a:r>
            <a:endParaRPr lang="he-IL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595933"/>
            <a:ext cx="8229600" cy="4857403"/>
          </a:xfrm>
        </p:spPr>
        <p:txBody>
          <a:bodyPr/>
          <a:lstStyle/>
          <a:p>
            <a:pPr algn="ctr">
              <a:buNone/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הועדה מוסמכת לדון בכלל משאבי הטבע המתכלים</a:t>
            </a:r>
          </a:p>
          <a:p>
            <a:pPr algn="ctr">
              <a:buNone/>
              <a:defRPr/>
            </a:pPr>
            <a:endParaRPr lang="he-IL" dirty="0">
              <a:latin typeface="David" pitchFamily="34" charset="-79"/>
              <a:cs typeface="David" pitchFamily="34" charset="-79"/>
            </a:endParaRPr>
          </a:p>
          <a:p>
            <a:pPr algn="ctr">
              <a:buNone/>
              <a:defRPr/>
            </a:pPr>
            <a:r>
              <a:rPr lang="he-IL" dirty="0" smtClean="0">
                <a:latin typeface="David" pitchFamily="34" charset="-79"/>
                <a:cs typeface="David" pitchFamily="34" charset="-79"/>
              </a:rPr>
              <a:t>על </a:t>
            </a:r>
            <a:r>
              <a:rPr lang="he-IL" dirty="0">
                <a:latin typeface="David" pitchFamily="34" charset="-79"/>
                <a:cs typeface="David" pitchFamily="34" charset="-79"/>
              </a:rPr>
              <a:t>הועדה להידרש </a:t>
            </a: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David" pitchFamily="34" charset="-79"/>
                <a:cs typeface="David" pitchFamily="34" charset="-79"/>
              </a:rPr>
              <a:t>להיבט הרחב של ניהול משאבי הטבע</a:t>
            </a:r>
            <a:r>
              <a:rPr lang="he-IL" dirty="0">
                <a:latin typeface="David" pitchFamily="34" charset="-79"/>
                <a:cs typeface="David" pitchFamily="34" charset="-79"/>
              </a:rPr>
              <a:t> ולהוביל מדיניות הכוללת מטרות ביחס למשאבי הטבע ואמצעים ליישום המדיניות.  </a:t>
            </a:r>
          </a:p>
          <a:p>
            <a:endParaRPr lang="he-IL" dirty="0" smtClean="0"/>
          </a:p>
          <a:p>
            <a:pPr algn="ctr">
              <a:buNone/>
            </a:pPr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התמקדות בהיבט הפיסקאלי של ניהול משאבי הטבע חוטאת למטרת הועדה ולציבור.</a:t>
            </a:r>
            <a:endParaRPr lang="he-IL" b="1" dirty="0">
              <a:solidFill>
                <a:srgbClr val="00B0F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7" name="חץ למטה 6"/>
          <p:cNvSpPr/>
          <p:nvPr/>
        </p:nvSpPr>
        <p:spPr>
          <a:xfrm>
            <a:off x="4283968" y="2204665"/>
            <a:ext cx="431800" cy="576263"/>
          </a:xfrm>
          <a:prstGeom prst="downArrow">
            <a:avLst/>
          </a:prstGeom>
          <a:solidFill>
            <a:srgbClr val="D6ECFF">
              <a:lumMod val="50000"/>
            </a:srgbClr>
          </a:solidFill>
          <a:ln w="25400" cap="flat" cmpd="sng" algn="ctr">
            <a:solidFill>
              <a:srgbClr val="7FD13B">
                <a:shade val="50000"/>
              </a:srgbClr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sp>
        <p:nvSpPr>
          <p:cNvPr id="9" name="חץ למטה 8"/>
          <p:cNvSpPr/>
          <p:nvPr/>
        </p:nvSpPr>
        <p:spPr>
          <a:xfrm>
            <a:off x="4355976" y="4364905"/>
            <a:ext cx="431800" cy="576263"/>
          </a:xfrm>
          <a:prstGeom prst="downArrow">
            <a:avLst/>
          </a:prstGeom>
          <a:solidFill>
            <a:srgbClr val="D6ECFF">
              <a:lumMod val="50000"/>
            </a:srgbClr>
          </a:solidFill>
          <a:ln w="25400" cap="flat" cmpd="sng" algn="ctr">
            <a:solidFill>
              <a:srgbClr val="7FD13B">
                <a:shade val="50000"/>
              </a:srgbClr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260648"/>
            <a:ext cx="7207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95536" y="629816"/>
            <a:ext cx="8291264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חובת פרסום המידע</a:t>
            </a:r>
            <a:endParaRPr lang="he-IL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256584"/>
          </a:xfrm>
        </p:spPr>
        <p:txBody>
          <a:bodyPr>
            <a:normAutofit/>
          </a:bodyPr>
          <a:lstStyle/>
          <a:p>
            <a:pPr algn="just"/>
            <a:r>
              <a:rPr lang="he-IL" sz="3000" dirty="0" smtClean="0">
                <a:latin typeface="David" pitchFamily="34" charset="-79"/>
                <a:cs typeface="David" pitchFamily="34" charset="-79"/>
              </a:rPr>
              <a:t>החובות הכלליות המוטלות על המדינה לנהוג בשקיפות ובשיתוף הציבור – חשובות במיוחד בתחום ניהול משאבי הטבע.</a:t>
            </a:r>
          </a:p>
          <a:p>
            <a:pPr algn="just"/>
            <a:r>
              <a:rPr lang="he-IL" sz="3000" dirty="0" smtClean="0">
                <a:latin typeface="David" pitchFamily="34" charset="-79"/>
                <a:cs typeface="David" pitchFamily="34" charset="-79"/>
              </a:rPr>
              <a:t>חובת פרסום המידע מתחייבת לאור </a:t>
            </a:r>
          </a:p>
          <a:p>
            <a:pPr algn="just">
              <a:buNone/>
            </a:pPr>
            <a:r>
              <a:rPr lang="he-IL" sz="3000" dirty="0" smtClean="0">
                <a:latin typeface="David" pitchFamily="34" charset="-79"/>
                <a:cs typeface="David" pitchFamily="34" charset="-79"/>
              </a:rPr>
              <a:t>	ההתפתחויות הבינלאומיות בתחום </a:t>
            </a:r>
          </a:p>
          <a:p>
            <a:pPr algn="just">
              <a:buNone/>
            </a:pPr>
            <a:r>
              <a:rPr lang="he-IL" sz="3000" dirty="0" smtClean="0">
                <a:latin typeface="David" pitchFamily="34" charset="-79"/>
                <a:cs typeface="David" pitchFamily="34" charset="-79"/>
              </a:rPr>
              <a:t>    ניהול משאבי הטבע (</a:t>
            </a:r>
            <a:r>
              <a:rPr lang="en-US" sz="3000" dirty="0" smtClean="0">
                <a:latin typeface="David" pitchFamily="34" charset="-79"/>
                <a:cs typeface="David" pitchFamily="34" charset="-79"/>
              </a:rPr>
              <a:t>EITI</a:t>
            </a:r>
            <a:r>
              <a:rPr lang="he-IL" sz="3000" dirty="0" smtClean="0">
                <a:latin typeface="David" pitchFamily="34" charset="-79"/>
                <a:cs typeface="David" pitchFamily="34" charset="-79"/>
              </a:rPr>
              <a:t>, דירקטיבה</a:t>
            </a:r>
          </a:p>
          <a:p>
            <a:pPr algn="just">
              <a:buNone/>
            </a:pPr>
            <a:r>
              <a:rPr lang="he-IL" sz="3000" dirty="0" smtClean="0">
                <a:latin typeface="David" pitchFamily="34" charset="-79"/>
                <a:cs typeface="David" pitchFamily="34" charset="-79"/>
              </a:rPr>
              <a:t>    </a:t>
            </a:r>
            <a:r>
              <a:rPr lang="he-IL" sz="3000" dirty="0" smtClean="0">
                <a:latin typeface="Times New Roman"/>
                <a:ea typeface="Times New Roman"/>
                <a:cs typeface="David"/>
              </a:rPr>
              <a:t>2013/34/</a:t>
            </a:r>
            <a:r>
              <a:rPr lang="en-US" sz="3000" dirty="0" smtClean="0">
                <a:latin typeface="Times New Roman"/>
                <a:ea typeface="Times New Roman"/>
                <a:cs typeface="David"/>
              </a:rPr>
              <a:t>EU</a:t>
            </a:r>
            <a:r>
              <a:rPr lang="en-US" sz="3000" dirty="0" smtClean="0">
                <a:latin typeface="David"/>
                <a:ea typeface="Times New Roman"/>
              </a:rPr>
              <a:t> </a:t>
            </a:r>
            <a:r>
              <a:rPr lang="he-IL" sz="3000" dirty="0" smtClean="0">
                <a:latin typeface="David"/>
                <a:ea typeface="Times New Roman"/>
              </a:rPr>
              <a:t>, </a:t>
            </a:r>
            <a:r>
              <a:rPr lang="en-US" sz="3000" dirty="0" smtClean="0">
                <a:latin typeface="David"/>
                <a:ea typeface="Times New Roman"/>
              </a:rPr>
              <a:t>Dodd-Frank Act</a:t>
            </a:r>
            <a:r>
              <a:rPr lang="he-IL" sz="3000" dirty="0" smtClean="0">
                <a:latin typeface="David"/>
                <a:ea typeface="Times New Roman"/>
              </a:rPr>
              <a:t>).</a:t>
            </a:r>
          </a:p>
          <a:p>
            <a:pPr>
              <a:buNone/>
            </a:pPr>
            <a:endParaRPr lang="he-IL" sz="3500" b="1" dirty="0" smtClean="0">
              <a:solidFill>
                <a:srgbClr val="00B0F0"/>
              </a:solidFill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r>
              <a:rPr lang="he-IL" sz="3500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	</a:t>
            </a:r>
            <a:endParaRPr lang="he-IL" sz="2600" dirty="0" smtClean="0">
              <a:solidFill>
                <a:srgbClr val="00B0F0"/>
              </a:solidFill>
              <a:latin typeface="David" pitchFamily="34" charset="-79"/>
              <a:cs typeface="David" pitchFamily="34" charset="-79"/>
            </a:endParaRPr>
          </a:p>
          <a:p>
            <a:pPr algn="l" rtl="0">
              <a:buNone/>
            </a:pPr>
            <a:endParaRPr lang="he-IL" sz="1800" dirty="0" smtClean="0">
              <a:latin typeface="David" pitchFamily="34" charset="-79"/>
              <a:cs typeface="David" pitchFamily="34" charset="-79"/>
            </a:endParaRPr>
          </a:p>
          <a:p>
            <a:endParaRPr lang="he-IL" sz="2400" dirty="0" smtClean="0">
              <a:latin typeface="David" pitchFamily="34" charset="-79"/>
              <a:cs typeface="David" pitchFamily="34" charset="-79"/>
            </a:endParaRPr>
          </a:p>
          <a:p>
            <a:endParaRPr lang="he-IL" sz="2000" dirty="0"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7" name="תמונה 6" descr="U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7" y="5229200"/>
            <a:ext cx="2191164" cy="1152128"/>
          </a:xfrm>
          <a:prstGeom prst="rect">
            <a:avLst/>
          </a:prstGeom>
        </p:spPr>
      </p:pic>
      <p:pic>
        <p:nvPicPr>
          <p:cNvPr id="8" name="תמונה 7" descr="E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3140969"/>
            <a:ext cx="2272382" cy="1512167"/>
          </a:xfrm>
          <a:prstGeom prst="rect">
            <a:avLst/>
          </a:prstGeom>
        </p:spPr>
      </p:pic>
      <p:pic>
        <p:nvPicPr>
          <p:cNvPr id="9" name="תמונה 8" descr="EITI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91880" y="5438353"/>
            <a:ext cx="4222870" cy="870967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00392" y="260648"/>
            <a:ext cx="7207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חובת פרסום המידע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he-IL" b="1" dirty="0" smtClean="0">
                <a:latin typeface="David" pitchFamily="34" charset="-79"/>
                <a:cs typeface="David" pitchFamily="34" charset="-79"/>
              </a:rPr>
              <a:t>העדר שקיפות הוא שאפשר מלכתחילה ניהול לא-תקין של משאבי הטבע.</a:t>
            </a:r>
          </a:p>
          <a:p>
            <a:pPr algn="just"/>
            <a:endParaRPr lang="he-IL" b="1" dirty="0" smtClean="0">
              <a:latin typeface="David" pitchFamily="34" charset="-79"/>
              <a:cs typeface="David" pitchFamily="34" charset="-79"/>
            </a:endParaRPr>
          </a:p>
          <a:p>
            <a:pPr algn="just">
              <a:buNone/>
            </a:pPr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		 על הוועדה לפרסם את כל המידע אשר שימש 	 אותה בעבודתה</a:t>
            </a:r>
            <a:r>
              <a:rPr lang="he-IL" sz="2400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.</a:t>
            </a:r>
            <a:endParaRPr lang="he-IL" b="1" dirty="0" smtClean="0">
              <a:latin typeface="David" pitchFamily="34" charset="-79"/>
              <a:cs typeface="David" pitchFamily="34" charset="-79"/>
            </a:endParaRP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he-IL" sz="2600" dirty="0" smtClean="0">
              <a:latin typeface="David" pitchFamily="34" charset="-79"/>
              <a:cs typeface="David" pitchFamily="34" charset="-79"/>
            </a:endParaRPr>
          </a:p>
          <a:p>
            <a:pPr algn="l" rtl="0">
              <a:buNone/>
            </a:pPr>
            <a:r>
              <a:rPr lang="he-IL" sz="2200" dirty="0" smtClean="0">
                <a:latin typeface="David" pitchFamily="34" charset="-79"/>
                <a:cs typeface="David" pitchFamily="34" charset="-79"/>
              </a:rPr>
              <a:t>*להרחבה ראו: חוות דעת "שקיפות במידע"</a:t>
            </a:r>
            <a:endParaRPr lang="en-US" sz="2200" dirty="0" smtClean="0"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endParaRPr lang="he-IL" dirty="0"/>
          </a:p>
        </p:txBody>
      </p:sp>
      <p:sp>
        <p:nvSpPr>
          <p:cNvPr id="5" name="חץ שמאלה 4"/>
          <p:cNvSpPr/>
          <p:nvPr/>
        </p:nvSpPr>
        <p:spPr>
          <a:xfrm>
            <a:off x="7740352" y="3645024"/>
            <a:ext cx="504056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260648"/>
            <a:ext cx="7207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9552" y="773832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he-IL" b="1" u="sng" dirty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יצירת מאגר </a:t>
            </a:r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מידע</a:t>
            </a:r>
            <a:endParaRPr lang="he-IL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/>
          <a:lstStyle/>
          <a:p>
            <a:pPr algn="just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גיבוש תשתית מידע על משאבי הטבע הינו תנאי בסיסי לבניית יכולות ניהול המשאבים. </a:t>
            </a:r>
          </a:p>
          <a:p>
            <a:pPr algn="just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פערי המידע משליכים על יכולת הרגולציה בתחום הפיסקאלי.  </a:t>
            </a:r>
          </a:p>
          <a:p>
            <a:pPr algn="ctr">
              <a:buNone/>
              <a:defRPr/>
            </a:pPr>
            <a:r>
              <a:rPr lang="he-IL" sz="3600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יש </a:t>
            </a:r>
            <a:r>
              <a:rPr lang="he-IL" sz="3600" b="1" dirty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לחזק את תשתית המידע באמצעות: </a:t>
            </a:r>
            <a:endParaRPr lang="en-US" sz="3600" b="1" dirty="0">
              <a:solidFill>
                <a:srgbClr val="00B0F0"/>
              </a:solidFill>
              <a:cs typeface="Arial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he-IL" sz="2400" b="1" dirty="0">
                <a:latin typeface="David" pitchFamily="34" charset="-79"/>
                <a:cs typeface="David" pitchFamily="34" charset="-79"/>
              </a:rPr>
              <a:t>הטלת חובות ניטור ואיסוף מידע, וחובות דיווח מקיפות</a:t>
            </a:r>
            <a:r>
              <a:rPr lang="he-IL" sz="2400" dirty="0">
                <a:latin typeface="David" pitchFamily="34" charset="-79"/>
                <a:cs typeface="David" pitchFamily="34" charset="-79"/>
              </a:rPr>
              <a:t>. </a:t>
            </a:r>
            <a:endParaRPr lang="en-US" sz="2400" dirty="0">
              <a:latin typeface="David" pitchFamily="34" charset="-79"/>
              <a:cs typeface="David" pitchFamily="34" charset="-79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he-IL" sz="2400" b="1" dirty="0">
                <a:latin typeface="David" pitchFamily="34" charset="-79"/>
                <a:cs typeface="David" pitchFamily="34" charset="-79"/>
              </a:rPr>
              <a:t>מנגנון בקרה על יצוא של משאבי טבע.</a:t>
            </a:r>
            <a:endParaRPr lang="en-US" sz="2400" dirty="0">
              <a:latin typeface="David" pitchFamily="34" charset="-79"/>
              <a:cs typeface="David" pitchFamily="34" charset="-79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he-IL" sz="2400" b="1" dirty="0">
                <a:latin typeface="David" pitchFamily="34" charset="-79"/>
                <a:cs typeface="David" pitchFamily="34" charset="-79"/>
              </a:rPr>
              <a:t>אופן ייעול מיצוי המשאבים.</a:t>
            </a:r>
            <a:endParaRPr lang="en-US" sz="2400" dirty="0">
              <a:latin typeface="David" pitchFamily="34" charset="-79"/>
              <a:cs typeface="David" pitchFamily="34" charset="-79"/>
            </a:endParaRPr>
          </a:p>
          <a:p>
            <a:pPr algn="just">
              <a:buNone/>
              <a:defRPr/>
            </a:pPr>
            <a:r>
              <a:rPr lang="he-IL" sz="2000" dirty="0">
                <a:latin typeface="David" pitchFamily="34" charset="-79"/>
                <a:cs typeface="David" pitchFamily="34" charset="-79"/>
              </a:rPr>
              <a:t> </a:t>
            </a:r>
          </a:p>
          <a:p>
            <a:endParaRPr lang="he-IL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260648"/>
            <a:ext cx="7207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מס משאבי הטבע</a:t>
            </a:r>
            <a:endParaRPr lang="he-IL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67941"/>
            <a:ext cx="8229600" cy="471338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המס לא נקבע מתוך ראייה כוללת של ניהול משאבי הטבע.</a:t>
            </a: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מדובר במס על רווחי היתר בלבד (לאחר ניכוי 11%) - </a:t>
            </a:r>
            <a:r>
              <a:rPr lang="he-IL" b="1" u="sng" dirty="0" smtClean="0">
                <a:latin typeface="David" pitchFamily="34" charset="-79"/>
                <a:cs typeface="David" pitchFamily="34" charset="-79"/>
              </a:rPr>
              <a:t>שיעור 42% נמוך מדי.</a:t>
            </a:r>
          </a:p>
          <a:p>
            <a:pPr algn="just"/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הסתמכות מסוכנת על מס רווחי היתר ›› סכנה לתכנוני מס ולמניפולציות חשבונאיות. </a:t>
            </a: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מס רווחי היתר מגדיל את תלות המדינה במידע המועבר ע"י החברות ›› </a:t>
            </a:r>
            <a:r>
              <a:rPr lang="he-IL" b="1" dirty="0" smtClean="0">
                <a:latin typeface="David" pitchFamily="34" charset="-79"/>
                <a:cs typeface="David" pitchFamily="34" charset="-79"/>
              </a:rPr>
              <a:t>יש ליצור משטר אחריות חמור אשר יהווה הרתעה ההולמת את פוטנציאל הנזק.</a:t>
            </a:r>
          </a:p>
          <a:p>
            <a:pPr algn="l" rtl="0">
              <a:buNone/>
            </a:pPr>
            <a:endParaRPr lang="he-IL" sz="1800" dirty="0" smtClean="0">
              <a:latin typeface="David" pitchFamily="34" charset="-79"/>
              <a:cs typeface="David" pitchFamily="34" charset="-79"/>
            </a:endParaRPr>
          </a:p>
          <a:p>
            <a:pPr algn="l" rtl="0">
              <a:buNone/>
            </a:pPr>
            <a:r>
              <a:rPr lang="he-IL" sz="1900" dirty="0" smtClean="0">
                <a:latin typeface="David" pitchFamily="34" charset="-79"/>
                <a:cs typeface="David" pitchFamily="34" charset="-79"/>
              </a:rPr>
              <a:t>*להרחבה ראו חוות הדעת "כלים כלכליים"</a:t>
            </a:r>
          </a:p>
          <a:p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260648"/>
            <a:ext cx="7207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שיעור התמלוגים</a:t>
            </a:r>
            <a:endParaRPr lang="he-IL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713387"/>
          </a:xfrm>
        </p:spPr>
        <p:txBody>
          <a:bodyPr>
            <a:normAutofit fontScale="92500" lnSpcReduction="10000"/>
          </a:bodyPr>
          <a:lstStyle/>
          <a:p>
            <a:endParaRPr lang="he-IL" dirty="0" smtClean="0">
              <a:latin typeface="David" pitchFamily="34" charset="-79"/>
              <a:cs typeface="David" pitchFamily="34" charset="-79"/>
            </a:endParaRPr>
          </a:p>
          <a:p>
            <a:pPr algn="just"/>
            <a:r>
              <a:rPr lang="he-IL" sz="3500" dirty="0" smtClean="0">
                <a:latin typeface="David" pitchFamily="34" charset="-79"/>
                <a:cs typeface="David" pitchFamily="34" charset="-79"/>
              </a:rPr>
              <a:t>תמלוג – כלי מיסויי שקוף ויציב, מוגן יחסית ממניפולציות חשבונאיות.</a:t>
            </a:r>
          </a:p>
          <a:p>
            <a:pPr algn="just"/>
            <a:endParaRPr lang="he-IL" sz="3500" b="1" dirty="0" smtClean="0">
              <a:latin typeface="David" pitchFamily="34" charset="-79"/>
              <a:cs typeface="David" pitchFamily="34" charset="-79"/>
            </a:endParaRPr>
          </a:p>
          <a:p>
            <a:pPr algn="just"/>
            <a:r>
              <a:rPr lang="he-IL" sz="3500" b="1" dirty="0" smtClean="0">
                <a:latin typeface="David" pitchFamily="34" charset="-79"/>
                <a:cs typeface="David" pitchFamily="34" charset="-79"/>
              </a:rPr>
              <a:t>התמהיל הנוכחי מתעלם מהמציאות הקיימת של תכנוני מס והתחמקות  מתשלומים.</a:t>
            </a:r>
            <a:endParaRPr lang="he-IL" sz="3500" dirty="0" smtClean="0"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endParaRPr lang="he-IL" sz="3500" dirty="0" smtClean="0">
              <a:latin typeface="David" pitchFamily="34" charset="-79"/>
              <a:cs typeface="David" pitchFamily="34" charset="-79"/>
            </a:endParaRPr>
          </a:p>
          <a:p>
            <a:pPr>
              <a:buNone/>
            </a:pPr>
            <a:r>
              <a:rPr lang="he-IL" sz="3500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	  לכל הפחות יש להעלות את שיעור התמלוגים  </a:t>
            </a:r>
          </a:p>
          <a:p>
            <a:pPr>
              <a:buNone/>
            </a:pPr>
            <a:r>
              <a:rPr lang="he-IL" sz="3500" b="1" dirty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	 </a:t>
            </a:r>
            <a:r>
              <a:rPr lang="he-IL" sz="3500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  מ-5% ל-12.5%.</a:t>
            </a:r>
          </a:p>
          <a:p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7" name="חץ שמאלה 6"/>
          <p:cNvSpPr/>
          <p:nvPr/>
        </p:nvSpPr>
        <p:spPr>
          <a:xfrm>
            <a:off x="8244408" y="5013176"/>
            <a:ext cx="504056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260648"/>
            <a:ext cx="7207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3568" y="845840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ערך כלכלי לעלויות חיצוניות</a:t>
            </a:r>
            <a:endParaRPr lang="he-IL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11957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העלויות החיצוניות אינן מגולמות במדיניות התקבולים המוצעת.</a:t>
            </a:r>
          </a:p>
          <a:p>
            <a:pPr algn="just"/>
            <a:r>
              <a:rPr lang="he-IL" dirty="0" smtClean="0">
                <a:latin typeface="David" pitchFamily="34" charset="-79"/>
                <a:cs typeface="David" pitchFamily="34" charset="-79"/>
              </a:rPr>
              <a:t>עם זאת, עקרון הפנמת העלויות החיצוניות הוכר ע"י הועדה בתחום חומרי החציבה.</a:t>
            </a:r>
          </a:p>
          <a:p>
            <a:pPr algn="just"/>
            <a:r>
              <a:rPr lang="he-IL" b="1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יש לתת ערך כלכלי לעלויות החיצוניות, על בסיס כימות הנזקים הסביבתיים, ולהפנימן כמרכיב מהתקבולים</a:t>
            </a:r>
            <a:r>
              <a:rPr lang="he-IL" dirty="0" smtClean="0">
                <a:solidFill>
                  <a:srgbClr val="00B0F0"/>
                </a:solidFill>
                <a:latin typeface="David" pitchFamily="34" charset="-79"/>
                <a:cs typeface="David" pitchFamily="34" charset="-79"/>
              </a:rPr>
              <a:t>. </a:t>
            </a:r>
          </a:p>
          <a:p>
            <a:pPr lvl="2" algn="just">
              <a:buFont typeface="Wingdings" pitchFamily="2" charset="2"/>
              <a:buChar char="Ø"/>
            </a:pPr>
            <a:r>
              <a:rPr lang="he-IL" sz="2600" b="1" dirty="0" smtClean="0">
                <a:latin typeface="David" pitchFamily="34" charset="-79"/>
                <a:cs typeface="David" pitchFamily="34" charset="-79"/>
              </a:rPr>
              <a:t>הפנמת העלויות תבטיח מחיר שוק ריאלי למשאבים והגברת יעילות ניצול המשאבים והיעילות הכלכלית של משק משאבי הטבע.</a:t>
            </a:r>
          </a:p>
          <a:p>
            <a:pPr lvl="2">
              <a:buFont typeface="Wingdings" pitchFamily="2" charset="2"/>
              <a:buChar char="Ø"/>
            </a:pPr>
            <a:r>
              <a:rPr lang="he-IL" sz="2600" b="1" dirty="0" smtClean="0">
                <a:latin typeface="David" pitchFamily="34" charset="-79"/>
                <a:cs typeface="David" pitchFamily="34" charset="-79"/>
              </a:rPr>
              <a:t>עקרון "המזהם משלם".</a:t>
            </a:r>
          </a:p>
          <a:p>
            <a:pPr algn="l">
              <a:buNone/>
            </a:pPr>
            <a:endParaRPr lang="he-IL" sz="1800" dirty="0" smtClean="0">
              <a:latin typeface="David" pitchFamily="34" charset="-79"/>
              <a:cs typeface="David" pitchFamily="34" charset="-79"/>
            </a:endParaRPr>
          </a:p>
          <a:p>
            <a:pPr algn="l">
              <a:buNone/>
            </a:pPr>
            <a:r>
              <a:rPr lang="he-IL" sz="1900" dirty="0" smtClean="0">
                <a:latin typeface="David" pitchFamily="34" charset="-79"/>
                <a:cs typeface="David" pitchFamily="34" charset="-79"/>
              </a:rPr>
              <a:t>*להרחבה ראו חוו"ד כלים כלכליים  סעיפים 31 – 36</a:t>
            </a:r>
          </a:p>
          <a:p>
            <a:pPr algn="l">
              <a:buNone/>
            </a:pPr>
            <a:endParaRPr lang="he-IL" sz="1800" dirty="0" smtClean="0">
              <a:latin typeface="David" pitchFamily="34" charset="-79"/>
              <a:cs typeface="David" pitchFamily="34" charset="-79"/>
            </a:endParaRPr>
          </a:p>
          <a:p>
            <a:pPr algn="l">
              <a:buNone/>
            </a:pPr>
            <a:endParaRPr lang="he-IL" sz="1800" dirty="0" smtClean="0"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2376264" cy="78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260647"/>
            <a:ext cx="936749" cy="1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_x05e9__x05d9__x05d5__x05da__x0020__x05e7__x05d5__x05d1__x05e5__x0020__x05dc__x05e7__x05d1__x05d5__x05e6__x05d4_ xmlns="6fd950ac-6207-4862-94f5-a13017aa55ce">שימועי הוועדה</_x05e9__x05d9__x05d5__x05da__x0020__x05e7__x05d5__x05d1__x05e5__x0020__x05dc__x05e7__x05d1__x05d5__x05e6__x05d4_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260420A7A0B464D9552D6CB01B21E3C" ma:contentTypeVersion="1" ma:contentTypeDescription="צור מסמך חדש." ma:contentTypeScope="" ma:versionID="6ffc00a7b85b8654bf9338b1136db10f">
  <xsd:schema xmlns:xsd="http://www.w3.org/2001/XMLSchema" xmlns:xs="http://www.w3.org/2001/XMLSchema" xmlns:p="http://schemas.microsoft.com/office/2006/metadata/properties" xmlns:ns2="a46656d4-8850-49b3-aebd-68bd05f7f43d" xmlns:ns3="6fd950ac-6207-4862-94f5-a13017aa55ce" targetNamespace="http://schemas.microsoft.com/office/2006/metadata/properties" ma:root="true" ma:fieldsID="83db41d11226fea78c6460bac10354fa" ns2:_="" ns3:_="">
    <xsd:import namespace="a46656d4-8850-49b3-aebd-68bd05f7f43d"/>
    <xsd:import namespace="6fd950ac-6207-4862-94f5-a13017aa55ce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7__x05d1__x05d5__x05e6__x05d4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950ac-6207-4862-94f5-a13017aa55ce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7__x05d1__x05d5__x05e6__x05d4_" ma:index="32" nillable="true" ma:displayName="שיוך קובץ לקבוצה" ma:default="עמדות הציבור לטיוטת הדוח" ma:format="Dropdown" ma:internalName="_x05e9__x05d9__x05d5__x05da__x0020__x05e7__x05d5__x05d1__x05e5__x0020__x05dc__x05e7__x05d1__x05d5__x05e6__x05d4_">
      <xsd:simpleType>
        <xsd:restriction base="dms:Choice">
          <xsd:enumeration value="עמדות הציבור לטיוטת הדוח"/>
          <xsd:enumeration value="טיוטת דוח ועדת ששינסקי 2 להערות הציבור"/>
          <xsd:enumeration value="חוות דעת נוספות אשר שימשו את הוועדה במהלך עבודתה"/>
          <xsd:enumeration value="הצגת עמדות הציבור בפני הוועדה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עמדות הציבור"/>
          <xsd:enumeration value="חוות דעת משפטיות חיצוניות"/>
          <xsd:enumeration value="מסמכים נוספים"/>
          <xsd:enumeration value="שימועי הוועדה"/>
          <xsd:enumeration value="מסקנות הוועד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69A31E-BC79-4DA9-8D54-81A1BFD81F3E}"/>
</file>

<file path=customXml/itemProps2.xml><?xml version="1.0" encoding="utf-8"?>
<ds:datastoreItem xmlns:ds="http://schemas.openxmlformats.org/officeDocument/2006/customXml" ds:itemID="{00968A0A-9D0B-47C2-B1DD-77C6E0334A9D}"/>
</file>

<file path=customXml/itemProps3.xml><?xml version="1.0" encoding="utf-8"?>
<ds:datastoreItem xmlns:ds="http://schemas.openxmlformats.org/officeDocument/2006/customXml" ds:itemID="{0A8FF262-7603-4F27-89CF-AC800464303C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910</Words>
  <Application>Microsoft Office PowerPoint</Application>
  <PresentationFormat>‫הצגה על המסך (4:3)</PresentationFormat>
  <Paragraphs>166</Paragraphs>
  <Slides>22</Slides>
  <Notes>15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22</vt:i4>
      </vt:variant>
    </vt:vector>
  </HeadingPairs>
  <TitlesOfParts>
    <vt:vector size="23" baseType="lpstr">
      <vt:lpstr>ערכת נושא Office</vt:lpstr>
      <vt:lpstr>שקופית 1</vt:lpstr>
      <vt:lpstr> נקודת המוצא</vt:lpstr>
      <vt:lpstr>תפקיד הועדה </vt:lpstr>
      <vt:lpstr>חובת פרסום המידע</vt:lpstr>
      <vt:lpstr>חובת פרסום המידע</vt:lpstr>
      <vt:lpstr>יצירת מאגר מידע</vt:lpstr>
      <vt:lpstr>מס משאבי הטבע</vt:lpstr>
      <vt:lpstr>שיעור התמלוגים</vt:lpstr>
      <vt:lpstr>ערך כלכלי לעלויות חיצוניות</vt:lpstr>
      <vt:lpstr>מיסוי מוצרי המשך</vt:lpstr>
      <vt:lpstr>הוראת המעבר</vt:lpstr>
      <vt:lpstr>הוראת המעבר</vt:lpstr>
      <vt:lpstr>חומרי חציבה</vt:lpstr>
      <vt:lpstr>חומרי חציבה</vt:lpstr>
      <vt:lpstr>חומרי חציבה - המלצותינו</vt:lpstr>
      <vt:lpstr>מים מינרלים</vt:lpstr>
      <vt:lpstr>שקופית 17</vt:lpstr>
      <vt:lpstr>  יעוד כספי התקבולים למטרות סביבתיות:</vt:lpstr>
      <vt:lpstr>  בחינה ושינוי של החקיקה הקיימת</vt:lpstr>
      <vt:lpstr>סיכום</vt:lpstr>
      <vt:lpstr>סיכום</vt:lpstr>
      <vt:lpstr>שקופית 22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אדם טבע ודין והתנועה למען איכות השלטון בישראל</dc:title>
  <dc:creator>arief</dc:creator>
  <cp:lastModifiedBy>arief</cp:lastModifiedBy>
  <cp:revision>8</cp:revision>
  <dcterms:created xsi:type="dcterms:W3CDTF">2014-07-24T10:40:16Z</dcterms:created>
  <dcterms:modified xsi:type="dcterms:W3CDTF">2014-07-24T11:17:36Z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0x0101004260420A7A0B464D9552D6CB01B21E3C</vt:lpwstr>
  </property>
  <property fmtid="{D5CDD505-2E9C-101B-9397-08002B2CF9AE}" pid="3" name="MMDUnitsName">
    <vt:lpwstr/>
  </property>
  <property fmtid="{D5CDD505-2E9C-101B-9397-08002B2CF9AE}" pid="4" name="MMDResponsibleUnit">
    <vt:lpwstr/>
  </property>
  <property fmtid="{D5CDD505-2E9C-101B-9397-08002B2CF9AE}" pid="5" name="MMDServiceLang">
    <vt:lpwstr/>
  </property>
  <property fmtid="{D5CDD505-2E9C-101B-9397-08002B2CF9AE}" pid="6" name="MMDJobDescription">
    <vt:lpwstr/>
  </property>
  <property fmtid="{D5CDD505-2E9C-101B-9397-08002B2CF9AE}" pid="7" name="MMDKeywords">
    <vt:lpwstr/>
  </property>
  <property fmtid="{D5CDD505-2E9C-101B-9397-08002B2CF9AE}" pid="8" name="MMDStatus">
    <vt:lpwstr/>
  </property>
  <property fmtid="{D5CDD505-2E9C-101B-9397-08002B2CF9AE}" pid="9" name="MMDAudience">
    <vt:lpwstr/>
  </property>
  <property fmtid="{D5CDD505-2E9C-101B-9397-08002B2CF9AE}" pid="10" name="MMDLiveEvent">
    <vt:lpwstr/>
  </property>
  <property fmtid="{D5CDD505-2E9C-101B-9397-08002B2CF9AE}" pid="11" name="MMDSubjects">
    <vt:lpwstr/>
  </property>
  <property fmtid="{D5CDD505-2E9C-101B-9397-08002B2CF9AE}" pid="12" name="MMDTypes">
    <vt:lpwstr/>
  </property>
  <property fmtid="{D5CDD505-2E9C-101B-9397-08002B2CF9AE}" pid="13" name="MMDResponsibleOffice">
    <vt:lpwstr/>
  </property>
</Properties>
</file>