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emf" ContentType="image/x-emf"/>
  <Default Extension="xml" ContentType="application/xml"/>
  <Default Extension="jpg" ContentType="image/jpeg"/>
  <Override PartName="/ppt/presentation.xml" ContentType="application/vnd.openxmlformats-officedocument.presentationml.presentation.main+xml"/>
  <Override PartName="/ppt/slides/slide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notesSlides/notesSlide16.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notesSlides/notesSlide9.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Override1.xml" ContentType="application/vnd.openxmlformats-officedocument.themeOverride+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notesMasterIdLst>
    <p:notesMasterId r:id="rId18"/>
  </p:notesMasterIdLst>
  <p:sldIdLst>
    <p:sldId id="256" r:id="rId2"/>
    <p:sldId id="317" r:id="rId3"/>
    <p:sldId id="361" r:id="rId4"/>
    <p:sldId id="350" r:id="rId5"/>
    <p:sldId id="341" r:id="rId6"/>
    <p:sldId id="351" r:id="rId7"/>
    <p:sldId id="343" r:id="rId8"/>
    <p:sldId id="355" r:id="rId9"/>
    <p:sldId id="344" r:id="rId10"/>
    <p:sldId id="363" r:id="rId11"/>
    <p:sldId id="345" r:id="rId12"/>
    <p:sldId id="359" r:id="rId13"/>
    <p:sldId id="360" r:id="rId14"/>
    <p:sldId id="346" r:id="rId15"/>
    <p:sldId id="364" r:id="rId16"/>
    <p:sldId id="365" r:id="rId17"/>
  </p:sldIdLst>
  <p:sldSz cx="9144000" cy="6858000" type="screen4x3"/>
  <p:notesSz cx="6858000" cy="9144000"/>
  <p:defaultTextStyle>
    <a:defPPr>
      <a:defRPr lang="he-I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1037">
          <p15:clr>
            <a:srgbClr val="A4A3A4"/>
          </p15:clr>
        </p15:guide>
        <p15:guide id="2" pos="5464">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3DD"/>
    <a:srgbClr val="FFF4E1"/>
    <a:srgbClr val="FFEFD1"/>
    <a:srgbClr val="ECEACA"/>
    <a:srgbClr val="E7E5BA"/>
    <a:srgbClr val="FFFF8F"/>
    <a:srgbClr val="F4FF99"/>
    <a:srgbClr val="FFFF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84381" autoAdjust="0"/>
    <p:restoredTop sz="94415" autoAdjust="0"/>
  </p:normalViewPr>
  <p:slideViewPr>
    <p:cSldViewPr snapToGrid="0">
      <p:cViewPr>
        <p:scale>
          <a:sx n="62" d="100"/>
          <a:sy n="62" d="100"/>
        </p:scale>
        <p:origin x="-1440" y="230"/>
      </p:cViewPr>
      <p:guideLst>
        <p:guide orient="horz" pos="1037"/>
        <p:guide pos="5464"/>
      </p:guideLst>
    </p:cSldViewPr>
  </p:slideViewPr>
  <p:notesTextViewPr>
    <p:cViewPr>
      <p:scale>
        <a:sx n="1" d="1"/>
        <a:sy n="1" d="1"/>
      </p:scale>
      <p:origin x="0" y="0"/>
    </p:cViewPr>
  </p:notesTextViewPr>
  <p:sorterViewPr>
    <p:cViewPr>
      <p:scale>
        <a:sx n="100" d="100"/>
        <a:sy n="100" d="100"/>
      </p:scale>
      <p:origin x="0" y="2736"/>
    </p:cViewPr>
  </p:sorterViewPr>
  <p:notesViewPr>
    <p:cSldViewPr snapToGrid="0">
      <p:cViewPr varScale="1">
        <p:scale>
          <a:sx n="67" d="100"/>
          <a:sy n="67" d="100"/>
        </p:scale>
        <p:origin x="-3106"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1" fontAlgn="auto">
              <a:spcBef>
                <a:spcPts val="0"/>
              </a:spcBef>
              <a:spcAft>
                <a:spcPts val="0"/>
              </a:spcAft>
              <a:defRPr sz="1200">
                <a:latin typeface="+mn-lt"/>
                <a:cs typeface="+mn-cs"/>
              </a:defRPr>
            </a:lvl1pPr>
          </a:lstStyle>
          <a:p>
            <a:pPr>
              <a:defRPr/>
            </a:pPr>
            <a:endParaRPr lang="he-IL" dirty="0"/>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rtl="1" fontAlgn="auto">
              <a:spcBef>
                <a:spcPts val="0"/>
              </a:spcBef>
              <a:spcAft>
                <a:spcPts val="0"/>
              </a:spcAft>
              <a:defRPr sz="1200">
                <a:latin typeface="+mn-lt"/>
                <a:cs typeface="+mn-cs"/>
              </a:defRPr>
            </a:lvl1pPr>
          </a:lstStyle>
          <a:p>
            <a:pPr>
              <a:defRPr/>
            </a:pPr>
            <a:fld id="{FC507A85-B05D-4E5C-A3C1-23E285A1470A}" type="datetimeFigureOut">
              <a:rPr lang="he-IL"/>
              <a:pPr>
                <a:defRPr/>
              </a:pPr>
              <a:t>י"א/טבת/תשע"ד</a:t>
            </a:fld>
            <a:endParaRPr lang="he-IL"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he-IL"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rtl="1" fontAlgn="auto">
              <a:spcBef>
                <a:spcPts val="0"/>
              </a:spcBef>
              <a:spcAft>
                <a:spcPts val="0"/>
              </a:spcAft>
              <a:defRPr sz="1200">
                <a:latin typeface="+mn-lt"/>
                <a:cs typeface="+mn-cs"/>
              </a:defRPr>
            </a:lvl1pPr>
          </a:lstStyle>
          <a:p>
            <a:pPr>
              <a:defRPr/>
            </a:pPr>
            <a:endParaRPr lang="he-IL" dirty="0"/>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rtl="1" fontAlgn="auto">
              <a:spcBef>
                <a:spcPts val="0"/>
              </a:spcBef>
              <a:spcAft>
                <a:spcPts val="0"/>
              </a:spcAft>
              <a:defRPr sz="1200">
                <a:latin typeface="+mn-lt"/>
                <a:cs typeface="+mn-cs"/>
              </a:defRPr>
            </a:lvl1pPr>
          </a:lstStyle>
          <a:p>
            <a:pPr>
              <a:defRPr/>
            </a:pPr>
            <a:fld id="{2C7CE1FE-6EA5-4E10-9D35-6704A69EEB5A}" type="slidenum">
              <a:rPr lang="he-IL"/>
              <a:pPr>
                <a:defRPr/>
              </a:pPr>
              <a:t>‹#›</a:t>
            </a:fld>
            <a:endParaRPr lang="he-IL" dirty="0"/>
          </a:p>
        </p:txBody>
      </p:sp>
    </p:spTree>
    <p:extLst>
      <p:ext uri="{BB962C8B-B14F-4D97-AF65-F5344CB8AC3E}">
        <p14:creationId xmlns:p14="http://schemas.microsoft.com/office/powerpoint/2010/main" val="3880324148"/>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smtClean="0">
              <a:cs typeface="Arial" charset="0"/>
            </a:endParaRP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B9E84EEE-5D56-4527-99C8-5113F2DC7664}" type="slidenum">
              <a:rPr lang="he-IL" altLang="en-US" smtClean="0"/>
              <a:pPr fontAlgn="base">
                <a:spcBef>
                  <a:spcPct val="0"/>
                </a:spcBef>
                <a:spcAft>
                  <a:spcPct val="0"/>
                </a:spcAft>
              </a:pPr>
              <a:t>1</a:t>
            </a:fld>
            <a:endParaRPr lang="he-IL" altLang="en-US" dirty="0" smtClean="0"/>
          </a:p>
        </p:txBody>
      </p:sp>
    </p:spTree>
    <p:extLst>
      <p:ext uri="{BB962C8B-B14F-4D97-AF65-F5344CB8AC3E}">
        <p14:creationId xmlns:p14="http://schemas.microsoft.com/office/powerpoint/2010/main" val="4226616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36868"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5F4B0F5A-AB08-4198-B306-7F92DE83AF18}" type="slidenum">
              <a:rPr lang="en-US" altLang="en-US" smtClean="0"/>
              <a:pPr fontAlgn="base">
                <a:spcBef>
                  <a:spcPct val="0"/>
                </a:spcBef>
                <a:spcAft>
                  <a:spcPct val="0"/>
                </a:spcAft>
              </a:pPr>
              <a:t>10</a:t>
            </a:fld>
            <a:endParaRPr lang="en-US" altLang="en-US" dirty="0" smtClean="0"/>
          </a:p>
        </p:txBody>
      </p:sp>
    </p:spTree>
    <p:extLst>
      <p:ext uri="{BB962C8B-B14F-4D97-AF65-F5344CB8AC3E}">
        <p14:creationId xmlns:p14="http://schemas.microsoft.com/office/powerpoint/2010/main" val="35447527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37892"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2319C4E6-9BB2-4B48-BAE5-E76582E3596A}" type="slidenum">
              <a:rPr lang="en-US" altLang="en-US" smtClean="0"/>
              <a:pPr fontAlgn="base">
                <a:spcBef>
                  <a:spcPct val="0"/>
                </a:spcBef>
                <a:spcAft>
                  <a:spcPct val="0"/>
                </a:spcAft>
              </a:pPr>
              <a:t>11</a:t>
            </a:fld>
            <a:endParaRPr lang="en-US" altLang="en-US" dirty="0" smtClean="0"/>
          </a:p>
        </p:txBody>
      </p:sp>
    </p:spTree>
    <p:extLst>
      <p:ext uri="{BB962C8B-B14F-4D97-AF65-F5344CB8AC3E}">
        <p14:creationId xmlns:p14="http://schemas.microsoft.com/office/powerpoint/2010/main" val="27407441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39940"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9517E4FA-9141-4168-B8F7-AD4388632CAB}" type="slidenum">
              <a:rPr lang="en-US" altLang="en-US" smtClean="0"/>
              <a:pPr fontAlgn="base">
                <a:spcBef>
                  <a:spcPct val="0"/>
                </a:spcBef>
                <a:spcAft>
                  <a:spcPct val="0"/>
                </a:spcAft>
              </a:pPr>
              <a:t>12</a:t>
            </a:fld>
            <a:endParaRPr lang="en-US" altLang="en-US" dirty="0" smtClean="0"/>
          </a:p>
        </p:txBody>
      </p:sp>
    </p:spTree>
    <p:extLst>
      <p:ext uri="{BB962C8B-B14F-4D97-AF65-F5344CB8AC3E}">
        <p14:creationId xmlns:p14="http://schemas.microsoft.com/office/powerpoint/2010/main" val="16170918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41988"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C3C9B91D-DC0A-40FE-8A01-05C856A8326C}" type="slidenum">
              <a:rPr lang="en-US" altLang="en-US" smtClean="0"/>
              <a:pPr fontAlgn="base">
                <a:spcBef>
                  <a:spcPct val="0"/>
                </a:spcBef>
                <a:spcAft>
                  <a:spcPct val="0"/>
                </a:spcAft>
              </a:pPr>
              <a:t>13</a:t>
            </a:fld>
            <a:endParaRPr lang="en-US" altLang="en-US" dirty="0" smtClean="0"/>
          </a:p>
        </p:txBody>
      </p:sp>
    </p:spTree>
    <p:extLst>
      <p:ext uri="{BB962C8B-B14F-4D97-AF65-F5344CB8AC3E}">
        <p14:creationId xmlns:p14="http://schemas.microsoft.com/office/powerpoint/2010/main" val="1380488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smtClean="0">
              <a:cs typeface="Arial" charset="0"/>
            </a:endParaRPr>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7958394F-194C-448D-A980-53F9AC1AB3D1}" type="slidenum">
              <a:rPr lang="he-IL" altLang="en-US" smtClean="0"/>
              <a:pPr fontAlgn="base">
                <a:spcBef>
                  <a:spcPct val="0"/>
                </a:spcBef>
                <a:spcAft>
                  <a:spcPct val="0"/>
                </a:spcAft>
              </a:pPr>
              <a:t>14</a:t>
            </a:fld>
            <a:endParaRPr lang="he-IL" altLang="en-US" dirty="0" smtClean="0"/>
          </a:p>
        </p:txBody>
      </p:sp>
    </p:spTree>
    <p:extLst>
      <p:ext uri="{BB962C8B-B14F-4D97-AF65-F5344CB8AC3E}">
        <p14:creationId xmlns:p14="http://schemas.microsoft.com/office/powerpoint/2010/main" val="2412743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44036"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2793262F-ABBE-41FD-B396-8E20E64CE0DE}" type="slidenum">
              <a:rPr lang="en-US" altLang="en-US" smtClean="0"/>
              <a:pPr fontAlgn="base">
                <a:spcBef>
                  <a:spcPct val="0"/>
                </a:spcBef>
                <a:spcAft>
                  <a:spcPct val="0"/>
                </a:spcAft>
              </a:pPr>
              <a:t>15</a:t>
            </a:fld>
            <a:endParaRPr lang="en-US" altLang="en-US" dirty="0" smtClean="0"/>
          </a:p>
        </p:txBody>
      </p:sp>
    </p:spTree>
    <p:extLst>
      <p:ext uri="{BB962C8B-B14F-4D97-AF65-F5344CB8AC3E}">
        <p14:creationId xmlns:p14="http://schemas.microsoft.com/office/powerpoint/2010/main" val="31432748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45060"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CD06E497-7C68-4CC5-9F5A-E1454E5DECF7}" type="slidenum">
              <a:rPr lang="en-US" altLang="en-US" smtClean="0"/>
              <a:pPr fontAlgn="base">
                <a:spcBef>
                  <a:spcPct val="0"/>
                </a:spcBef>
                <a:spcAft>
                  <a:spcPct val="0"/>
                </a:spcAft>
              </a:pPr>
              <a:t>16</a:t>
            </a:fld>
            <a:endParaRPr lang="en-US" altLang="en-US" dirty="0" smtClean="0"/>
          </a:p>
        </p:txBody>
      </p:sp>
    </p:spTree>
    <p:extLst>
      <p:ext uri="{BB962C8B-B14F-4D97-AF65-F5344CB8AC3E}">
        <p14:creationId xmlns:p14="http://schemas.microsoft.com/office/powerpoint/2010/main" val="356633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27652"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BDD0DB89-800A-474D-888F-68DEA19380A0}" type="slidenum">
              <a:rPr lang="en-US" altLang="en-US" smtClean="0"/>
              <a:pPr fontAlgn="base">
                <a:spcBef>
                  <a:spcPct val="0"/>
                </a:spcBef>
                <a:spcAft>
                  <a:spcPct val="0"/>
                </a:spcAft>
              </a:pPr>
              <a:t>2</a:t>
            </a:fld>
            <a:endParaRPr lang="en-US" altLang="en-US" dirty="0" smtClean="0"/>
          </a:p>
        </p:txBody>
      </p:sp>
    </p:spTree>
    <p:extLst>
      <p:ext uri="{BB962C8B-B14F-4D97-AF65-F5344CB8AC3E}">
        <p14:creationId xmlns:p14="http://schemas.microsoft.com/office/powerpoint/2010/main" val="967449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28676"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636958A2-50AF-4ECC-AA39-7FFD2C8A2E0B}" type="slidenum">
              <a:rPr lang="en-US" altLang="en-US" smtClean="0"/>
              <a:pPr fontAlgn="base">
                <a:spcBef>
                  <a:spcPct val="0"/>
                </a:spcBef>
                <a:spcAft>
                  <a:spcPct val="0"/>
                </a:spcAft>
              </a:pPr>
              <a:t>3</a:t>
            </a:fld>
            <a:endParaRPr lang="en-US" altLang="en-US" dirty="0" smtClean="0"/>
          </a:p>
        </p:txBody>
      </p:sp>
    </p:spTree>
    <p:extLst>
      <p:ext uri="{BB962C8B-B14F-4D97-AF65-F5344CB8AC3E}">
        <p14:creationId xmlns:p14="http://schemas.microsoft.com/office/powerpoint/2010/main" val="2464706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29700"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F4FCA2F2-A9E4-4420-A491-7544840C6CFE}" type="slidenum">
              <a:rPr lang="en-US" altLang="en-US" smtClean="0"/>
              <a:pPr fontAlgn="base">
                <a:spcBef>
                  <a:spcPct val="0"/>
                </a:spcBef>
                <a:spcAft>
                  <a:spcPct val="0"/>
                </a:spcAft>
              </a:pPr>
              <a:t>4</a:t>
            </a:fld>
            <a:endParaRPr lang="en-US" altLang="en-US" dirty="0" smtClean="0"/>
          </a:p>
        </p:txBody>
      </p:sp>
    </p:spTree>
    <p:extLst>
      <p:ext uri="{BB962C8B-B14F-4D97-AF65-F5344CB8AC3E}">
        <p14:creationId xmlns:p14="http://schemas.microsoft.com/office/powerpoint/2010/main" val="392411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30724"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A4796A31-5C32-4888-B213-4AF535DE7448}" type="slidenum">
              <a:rPr lang="en-US" altLang="en-US" smtClean="0"/>
              <a:pPr fontAlgn="base">
                <a:spcBef>
                  <a:spcPct val="0"/>
                </a:spcBef>
                <a:spcAft>
                  <a:spcPct val="0"/>
                </a:spcAft>
              </a:pPr>
              <a:t>5</a:t>
            </a:fld>
            <a:endParaRPr lang="en-US" altLang="en-US" dirty="0" smtClean="0"/>
          </a:p>
        </p:txBody>
      </p:sp>
    </p:spTree>
    <p:extLst>
      <p:ext uri="{BB962C8B-B14F-4D97-AF65-F5344CB8AC3E}">
        <p14:creationId xmlns:p14="http://schemas.microsoft.com/office/powerpoint/2010/main" val="3816501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31748"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90A72A0C-3F9F-4FA6-9BD0-38B44740379D}" type="slidenum">
              <a:rPr lang="en-US" altLang="en-US" smtClean="0"/>
              <a:pPr fontAlgn="base">
                <a:spcBef>
                  <a:spcPct val="0"/>
                </a:spcBef>
                <a:spcAft>
                  <a:spcPct val="0"/>
                </a:spcAft>
              </a:pPr>
              <a:t>6</a:t>
            </a:fld>
            <a:endParaRPr lang="en-US" altLang="en-US" dirty="0" smtClean="0"/>
          </a:p>
        </p:txBody>
      </p:sp>
    </p:spTree>
    <p:extLst>
      <p:ext uri="{BB962C8B-B14F-4D97-AF65-F5344CB8AC3E}">
        <p14:creationId xmlns:p14="http://schemas.microsoft.com/office/powerpoint/2010/main" val="3096989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33796"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3958D74A-458A-4DE1-A9F2-7E4BB00FB904}" type="slidenum">
              <a:rPr lang="en-US" altLang="en-US" smtClean="0"/>
              <a:pPr fontAlgn="base">
                <a:spcBef>
                  <a:spcPct val="0"/>
                </a:spcBef>
                <a:spcAft>
                  <a:spcPct val="0"/>
                </a:spcAft>
              </a:pPr>
              <a:t>7</a:t>
            </a:fld>
            <a:endParaRPr lang="en-US" altLang="en-US" dirty="0" smtClean="0"/>
          </a:p>
        </p:txBody>
      </p:sp>
    </p:spTree>
    <p:extLst>
      <p:ext uri="{BB962C8B-B14F-4D97-AF65-F5344CB8AC3E}">
        <p14:creationId xmlns:p14="http://schemas.microsoft.com/office/powerpoint/2010/main" val="399541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34820"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021E6982-ECEF-41D4-A0A2-AC9170B50BD9}" type="slidenum">
              <a:rPr lang="en-US" altLang="en-US" smtClean="0"/>
              <a:pPr fontAlgn="base">
                <a:spcBef>
                  <a:spcPct val="0"/>
                </a:spcBef>
                <a:spcAft>
                  <a:spcPct val="0"/>
                </a:spcAft>
              </a:pPr>
              <a:t>8</a:t>
            </a:fld>
            <a:endParaRPr lang="en-US" altLang="en-US" dirty="0" smtClean="0"/>
          </a:p>
        </p:txBody>
      </p:sp>
    </p:spTree>
    <p:extLst>
      <p:ext uri="{BB962C8B-B14F-4D97-AF65-F5344CB8AC3E}">
        <p14:creationId xmlns:p14="http://schemas.microsoft.com/office/powerpoint/2010/main" val="754351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מציין מיקום של תמונת שקופית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מציין מיקום של הערות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0"/>
              </a:spcBef>
            </a:pPr>
            <a:endParaRPr lang="he-IL" altLang="en-US" dirty="0" smtClean="0">
              <a:latin typeface="David" pitchFamily="34" charset="-79"/>
              <a:cs typeface="David" pitchFamily="34" charset="-79"/>
            </a:endParaRPr>
          </a:p>
        </p:txBody>
      </p:sp>
      <p:sp>
        <p:nvSpPr>
          <p:cNvPr id="35844" name="מציין מיקום של מספר שקופית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cs typeface="Arial" charset="0"/>
              </a:defRPr>
            </a:lvl1pPr>
            <a:lvl2pPr marL="742950" indent="-285750">
              <a:defRPr sz="1200">
                <a:solidFill>
                  <a:schemeClr val="tx1"/>
                </a:solidFill>
                <a:latin typeface="Calibri" pitchFamily="34" charset="0"/>
                <a:cs typeface="Arial" charset="0"/>
              </a:defRPr>
            </a:lvl2pPr>
            <a:lvl3pPr marL="1143000" indent="-228600">
              <a:defRPr sz="1200">
                <a:solidFill>
                  <a:schemeClr val="tx1"/>
                </a:solidFill>
                <a:latin typeface="Calibri" pitchFamily="34" charset="0"/>
                <a:cs typeface="Arial" charset="0"/>
              </a:defRPr>
            </a:lvl3pPr>
            <a:lvl4pPr marL="1600200" indent="-228600">
              <a:defRPr sz="1200">
                <a:solidFill>
                  <a:schemeClr val="tx1"/>
                </a:solidFill>
                <a:latin typeface="Calibri" pitchFamily="34" charset="0"/>
                <a:cs typeface="Arial" charset="0"/>
              </a:defRPr>
            </a:lvl4pPr>
            <a:lvl5pPr marL="2057400" indent="-228600">
              <a:defRPr sz="1200">
                <a:solidFill>
                  <a:schemeClr val="tx1"/>
                </a:solidFill>
                <a:latin typeface="Calibri" pitchFamily="34" charset="0"/>
                <a:cs typeface="Arial" charset="0"/>
              </a:defRPr>
            </a:lvl5pPr>
            <a:lvl6pPr marL="2514600" indent="-228600" eaLnBrk="0" fontAlgn="base" hangingPunct="0">
              <a:spcBef>
                <a:spcPct val="30000"/>
              </a:spcBef>
              <a:spcAft>
                <a:spcPct val="0"/>
              </a:spcAft>
              <a:defRPr sz="1200">
                <a:solidFill>
                  <a:schemeClr val="tx1"/>
                </a:solidFill>
                <a:latin typeface="Calibri" pitchFamily="34" charset="0"/>
                <a:cs typeface="Arial" charset="0"/>
              </a:defRPr>
            </a:lvl6pPr>
            <a:lvl7pPr marL="2971800" indent="-228600" eaLnBrk="0" fontAlgn="base" hangingPunct="0">
              <a:spcBef>
                <a:spcPct val="30000"/>
              </a:spcBef>
              <a:spcAft>
                <a:spcPct val="0"/>
              </a:spcAft>
              <a:defRPr sz="1200">
                <a:solidFill>
                  <a:schemeClr val="tx1"/>
                </a:solidFill>
                <a:latin typeface="Calibri" pitchFamily="34" charset="0"/>
                <a:cs typeface="Arial" charset="0"/>
              </a:defRPr>
            </a:lvl7pPr>
            <a:lvl8pPr marL="3429000" indent="-228600" eaLnBrk="0" fontAlgn="base" hangingPunct="0">
              <a:spcBef>
                <a:spcPct val="30000"/>
              </a:spcBef>
              <a:spcAft>
                <a:spcPct val="0"/>
              </a:spcAft>
              <a:defRPr sz="1200">
                <a:solidFill>
                  <a:schemeClr val="tx1"/>
                </a:solidFill>
                <a:latin typeface="Calibri" pitchFamily="34" charset="0"/>
                <a:cs typeface="Arial" charset="0"/>
              </a:defRPr>
            </a:lvl8pPr>
            <a:lvl9pPr marL="3886200" indent="-228600" eaLnBrk="0" fontAlgn="base" hangingPunct="0">
              <a:spcBef>
                <a:spcPct val="30000"/>
              </a:spcBef>
              <a:spcAft>
                <a:spcPct val="0"/>
              </a:spcAft>
              <a:defRPr sz="1200">
                <a:solidFill>
                  <a:schemeClr val="tx1"/>
                </a:solidFill>
                <a:latin typeface="Calibri" pitchFamily="34" charset="0"/>
                <a:cs typeface="Arial" charset="0"/>
              </a:defRPr>
            </a:lvl9pPr>
          </a:lstStyle>
          <a:p>
            <a:pPr fontAlgn="base">
              <a:spcBef>
                <a:spcPct val="0"/>
              </a:spcBef>
              <a:spcAft>
                <a:spcPct val="0"/>
              </a:spcAft>
            </a:pPr>
            <a:fld id="{42F9574A-5136-4AAE-94AF-331A97CF3201}" type="slidenum">
              <a:rPr lang="en-US" altLang="en-US" smtClean="0"/>
              <a:pPr fontAlgn="base">
                <a:spcBef>
                  <a:spcPct val="0"/>
                </a:spcBef>
                <a:spcAft>
                  <a:spcPct val="0"/>
                </a:spcAft>
              </a:pPr>
              <a:t>9</a:t>
            </a:fld>
            <a:endParaRPr lang="en-US" altLang="en-US" dirty="0" smtClean="0"/>
          </a:p>
        </p:txBody>
      </p:sp>
    </p:spTree>
    <p:extLst>
      <p:ext uri="{BB962C8B-B14F-4D97-AF65-F5344CB8AC3E}">
        <p14:creationId xmlns:p14="http://schemas.microsoft.com/office/powerpoint/2010/main" val="3673324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0051B67B-7BA9-4F86-861A-3311E1B4C303}" type="datetimeFigureOut">
              <a:rPr lang="he-IL"/>
              <a:pPr>
                <a:defRPr/>
              </a:pPr>
              <a:t>י"א/טבת/תשע"ד</a:t>
            </a:fld>
            <a:endParaRPr lang="he-IL" dirty="0"/>
          </a:p>
        </p:txBody>
      </p:sp>
      <p:sp>
        <p:nvSpPr>
          <p:cNvPr id="6" name="Footer Placeholder 4"/>
          <p:cNvSpPr>
            <a:spLocks noGrp="1"/>
          </p:cNvSpPr>
          <p:nvPr>
            <p:ph type="ftr" sz="quarter" idx="11"/>
          </p:nvPr>
        </p:nvSpPr>
        <p:spPr/>
        <p:txBody>
          <a:bodyPr/>
          <a:lstStyle>
            <a:lvl1pPr>
              <a:defRPr/>
            </a:lvl1pPr>
          </a:lstStyle>
          <a:p>
            <a:pPr>
              <a:defRPr/>
            </a:pPr>
            <a:endParaRPr lang="he-IL" dirty="0"/>
          </a:p>
        </p:txBody>
      </p:sp>
      <p:sp>
        <p:nvSpPr>
          <p:cNvPr id="7" name="Slide Number Placeholder 5"/>
          <p:cNvSpPr>
            <a:spLocks noGrp="1"/>
          </p:cNvSpPr>
          <p:nvPr>
            <p:ph type="sldNum" sz="quarter" idx="12"/>
          </p:nvPr>
        </p:nvSpPr>
        <p:spPr/>
        <p:txBody>
          <a:bodyPr/>
          <a:lstStyle>
            <a:lvl1pPr>
              <a:defRPr/>
            </a:lvl1pPr>
          </a:lstStyle>
          <a:p>
            <a:pPr>
              <a:defRPr/>
            </a:pPr>
            <a:fld id="{87A986E2-6A28-45EA-A5B1-6ABAAC092064}" type="slidenum">
              <a:rPr lang="he-IL"/>
              <a:pPr>
                <a:defRPr/>
              </a:pPr>
              <a:t>‹#›</a:t>
            </a:fld>
            <a:endParaRPr lang="he-IL" dirty="0"/>
          </a:p>
        </p:txBody>
      </p:sp>
    </p:spTree>
    <p:extLst>
      <p:ext uri="{BB962C8B-B14F-4D97-AF65-F5344CB8AC3E}">
        <p14:creationId xmlns:p14="http://schemas.microsoft.com/office/powerpoint/2010/main" val="811925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98DDCF-EC8D-419A-97D2-11721CCA215B}" type="datetimeFigureOut">
              <a:rPr lang="he-IL"/>
              <a:pPr>
                <a:defRPr/>
              </a:pPr>
              <a:t>י"א/טבת/תשע"ד</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dirty="0"/>
          </a:p>
        </p:txBody>
      </p:sp>
      <p:sp>
        <p:nvSpPr>
          <p:cNvPr id="6" name="Slide Number Placeholder 5"/>
          <p:cNvSpPr>
            <a:spLocks noGrp="1"/>
          </p:cNvSpPr>
          <p:nvPr>
            <p:ph type="sldNum" sz="quarter" idx="12"/>
          </p:nvPr>
        </p:nvSpPr>
        <p:spPr/>
        <p:txBody>
          <a:bodyPr/>
          <a:lstStyle>
            <a:lvl1pPr>
              <a:defRPr/>
            </a:lvl1pPr>
          </a:lstStyle>
          <a:p>
            <a:pPr>
              <a:defRPr/>
            </a:pPr>
            <a:fld id="{E4FB7831-9AD4-4A0F-A7B6-D617D59D18AC}" type="slidenum">
              <a:rPr lang="he-IL"/>
              <a:pPr>
                <a:defRPr/>
              </a:pPr>
              <a:t>‹#›</a:t>
            </a:fld>
            <a:endParaRPr lang="he-IL" dirty="0"/>
          </a:p>
        </p:txBody>
      </p:sp>
    </p:spTree>
    <p:extLst>
      <p:ext uri="{BB962C8B-B14F-4D97-AF65-F5344CB8AC3E}">
        <p14:creationId xmlns:p14="http://schemas.microsoft.com/office/powerpoint/2010/main" val="2742550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5B8E255C-5E20-4AE0-AF5A-220F9176BE68}" type="datetimeFigureOut">
              <a:rPr lang="he-IL"/>
              <a:pPr>
                <a:defRPr/>
              </a:pPr>
              <a:t>י"א/טבת/תשע"ד</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dirty="0"/>
          </a:p>
        </p:txBody>
      </p:sp>
      <p:sp>
        <p:nvSpPr>
          <p:cNvPr id="6" name="Slide Number Placeholder 5"/>
          <p:cNvSpPr>
            <a:spLocks noGrp="1"/>
          </p:cNvSpPr>
          <p:nvPr>
            <p:ph type="sldNum" sz="quarter" idx="12"/>
          </p:nvPr>
        </p:nvSpPr>
        <p:spPr/>
        <p:txBody>
          <a:bodyPr/>
          <a:lstStyle>
            <a:lvl1pPr>
              <a:defRPr/>
            </a:lvl1pPr>
          </a:lstStyle>
          <a:p>
            <a:pPr>
              <a:defRPr/>
            </a:pPr>
            <a:fld id="{B7172FA3-6BEF-4174-8B4B-304812CE0D97}" type="slidenum">
              <a:rPr lang="he-IL"/>
              <a:pPr>
                <a:defRPr/>
              </a:pPr>
              <a:t>‹#›</a:t>
            </a:fld>
            <a:endParaRPr lang="he-IL" dirty="0"/>
          </a:p>
        </p:txBody>
      </p:sp>
    </p:spTree>
    <p:extLst>
      <p:ext uri="{BB962C8B-B14F-4D97-AF65-F5344CB8AC3E}">
        <p14:creationId xmlns:p14="http://schemas.microsoft.com/office/powerpoint/2010/main" val="15087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DC85E36-5D06-403B-9C99-B05A6056511F}" type="datetimeFigureOut">
              <a:rPr lang="he-IL"/>
              <a:pPr>
                <a:defRPr/>
              </a:pPr>
              <a:t>י"א/טבת/תשע"ד</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dirty="0"/>
          </a:p>
        </p:txBody>
      </p:sp>
      <p:sp>
        <p:nvSpPr>
          <p:cNvPr id="6" name="Slide Number Placeholder 5"/>
          <p:cNvSpPr>
            <a:spLocks noGrp="1"/>
          </p:cNvSpPr>
          <p:nvPr>
            <p:ph type="sldNum" sz="quarter" idx="12"/>
          </p:nvPr>
        </p:nvSpPr>
        <p:spPr/>
        <p:txBody>
          <a:bodyPr/>
          <a:lstStyle>
            <a:lvl1pPr>
              <a:defRPr/>
            </a:lvl1pPr>
          </a:lstStyle>
          <a:p>
            <a:pPr>
              <a:defRPr/>
            </a:pPr>
            <a:fld id="{769DE400-FF73-430D-A3FC-F542673184D3}" type="slidenum">
              <a:rPr lang="he-IL"/>
              <a:pPr>
                <a:defRPr/>
              </a:pPr>
              <a:t>‹#›</a:t>
            </a:fld>
            <a:endParaRPr lang="he-IL" dirty="0"/>
          </a:p>
        </p:txBody>
      </p:sp>
    </p:spTree>
    <p:extLst>
      <p:ext uri="{BB962C8B-B14F-4D97-AF65-F5344CB8AC3E}">
        <p14:creationId xmlns:p14="http://schemas.microsoft.com/office/powerpoint/2010/main" val="3288703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807656C-08C4-4773-9CD3-923E5E8D464E}" type="datetimeFigureOut">
              <a:rPr lang="he-IL"/>
              <a:pPr>
                <a:defRPr/>
              </a:pPr>
              <a:t>י"א/טבת/תשע"ד</a:t>
            </a:fld>
            <a:endParaRPr lang="he-IL" dirty="0"/>
          </a:p>
        </p:txBody>
      </p:sp>
      <p:sp>
        <p:nvSpPr>
          <p:cNvPr id="6" name="Footer Placeholder 4"/>
          <p:cNvSpPr>
            <a:spLocks noGrp="1"/>
          </p:cNvSpPr>
          <p:nvPr>
            <p:ph type="ftr" sz="quarter" idx="11"/>
          </p:nvPr>
        </p:nvSpPr>
        <p:spPr/>
        <p:txBody>
          <a:bodyPr/>
          <a:lstStyle>
            <a:lvl1pPr>
              <a:defRPr/>
            </a:lvl1pPr>
          </a:lstStyle>
          <a:p>
            <a:pPr>
              <a:defRPr/>
            </a:pPr>
            <a:endParaRPr lang="he-IL" dirty="0"/>
          </a:p>
        </p:txBody>
      </p:sp>
      <p:sp>
        <p:nvSpPr>
          <p:cNvPr id="7" name="Slide Number Placeholder 5"/>
          <p:cNvSpPr>
            <a:spLocks noGrp="1"/>
          </p:cNvSpPr>
          <p:nvPr>
            <p:ph type="sldNum" sz="quarter" idx="12"/>
          </p:nvPr>
        </p:nvSpPr>
        <p:spPr/>
        <p:txBody>
          <a:bodyPr/>
          <a:lstStyle>
            <a:lvl1pPr>
              <a:defRPr/>
            </a:lvl1pPr>
          </a:lstStyle>
          <a:p>
            <a:pPr>
              <a:defRPr/>
            </a:pPr>
            <a:fld id="{3A26E514-B9D4-4A73-9D3D-8AD6E090818B}" type="slidenum">
              <a:rPr lang="he-IL"/>
              <a:pPr>
                <a:defRPr/>
              </a:pPr>
              <a:t>‹#›</a:t>
            </a:fld>
            <a:endParaRPr lang="he-IL" dirty="0"/>
          </a:p>
        </p:txBody>
      </p:sp>
    </p:spTree>
    <p:extLst>
      <p:ext uri="{BB962C8B-B14F-4D97-AF65-F5344CB8AC3E}">
        <p14:creationId xmlns:p14="http://schemas.microsoft.com/office/powerpoint/2010/main" val="181662691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D3EA6B26-20BF-45F2-B0CF-80A567C27B03}" type="datetimeFigureOut">
              <a:rPr lang="he-IL"/>
              <a:pPr>
                <a:defRPr/>
              </a:pPr>
              <a:t>י"א/טבת/תשע"ד</a:t>
            </a:fld>
            <a:endParaRPr lang="he-IL" dirty="0"/>
          </a:p>
        </p:txBody>
      </p:sp>
      <p:sp>
        <p:nvSpPr>
          <p:cNvPr id="6" name="Footer Placeholder 4"/>
          <p:cNvSpPr>
            <a:spLocks noGrp="1"/>
          </p:cNvSpPr>
          <p:nvPr>
            <p:ph type="ftr" sz="quarter" idx="11"/>
          </p:nvPr>
        </p:nvSpPr>
        <p:spPr/>
        <p:txBody>
          <a:bodyPr/>
          <a:lstStyle>
            <a:lvl1pPr>
              <a:defRPr/>
            </a:lvl1pPr>
          </a:lstStyle>
          <a:p>
            <a:pPr>
              <a:defRPr/>
            </a:pPr>
            <a:endParaRPr lang="he-IL" dirty="0"/>
          </a:p>
        </p:txBody>
      </p:sp>
      <p:sp>
        <p:nvSpPr>
          <p:cNvPr id="7" name="Slide Number Placeholder 5"/>
          <p:cNvSpPr>
            <a:spLocks noGrp="1"/>
          </p:cNvSpPr>
          <p:nvPr>
            <p:ph type="sldNum" sz="quarter" idx="12"/>
          </p:nvPr>
        </p:nvSpPr>
        <p:spPr/>
        <p:txBody>
          <a:bodyPr/>
          <a:lstStyle>
            <a:lvl1pPr>
              <a:defRPr/>
            </a:lvl1pPr>
          </a:lstStyle>
          <a:p>
            <a:pPr>
              <a:defRPr/>
            </a:pPr>
            <a:fld id="{9C8C4586-F0FF-4713-A302-9CC6E7B393F0}" type="slidenum">
              <a:rPr lang="he-IL"/>
              <a:pPr>
                <a:defRPr/>
              </a:pPr>
              <a:t>‹#›</a:t>
            </a:fld>
            <a:endParaRPr lang="he-IL" dirty="0"/>
          </a:p>
        </p:txBody>
      </p:sp>
    </p:spTree>
    <p:extLst>
      <p:ext uri="{BB962C8B-B14F-4D97-AF65-F5344CB8AC3E}">
        <p14:creationId xmlns:p14="http://schemas.microsoft.com/office/powerpoint/2010/main" val="668369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1C4C7872-6A52-4415-9B1D-FF8FC7B30FA1}" type="datetimeFigureOut">
              <a:rPr lang="he-IL"/>
              <a:pPr>
                <a:defRPr/>
              </a:pPr>
              <a:t>י"א/טבת/תשע"ד</a:t>
            </a:fld>
            <a:endParaRPr lang="he-IL" dirty="0"/>
          </a:p>
        </p:txBody>
      </p:sp>
      <p:sp>
        <p:nvSpPr>
          <p:cNvPr id="9" name="Footer Placeholder 7"/>
          <p:cNvSpPr>
            <a:spLocks noGrp="1"/>
          </p:cNvSpPr>
          <p:nvPr>
            <p:ph type="ftr" sz="quarter" idx="11"/>
          </p:nvPr>
        </p:nvSpPr>
        <p:spPr/>
        <p:txBody>
          <a:bodyPr/>
          <a:lstStyle>
            <a:lvl1pPr>
              <a:defRPr/>
            </a:lvl1pPr>
          </a:lstStyle>
          <a:p>
            <a:pPr>
              <a:defRPr/>
            </a:pPr>
            <a:endParaRPr lang="he-IL" dirty="0"/>
          </a:p>
        </p:txBody>
      </p:sp>
      <p:sp>
        <p:nvSpPr>
          <p:cNvPr id="10" name="Slide Number Placeholder 8"/>
          <p:cNvSpPr>
            <a:spLocks noGrp="1"/>
          </p:cNvSpPr>
          <p:nvPr>
            <p:ph type="sldNum" sz="quarter" idx="12"/>
          </p:nvPr>
        </p:nvSpPr>
        <p:spPr/>
        <p:txBody>
          <a:bodyPr/>
          <a:lstStyle>
            <a:lvl1pPr>
              <a:defRPr/>
            </a:lvl1pPr>
          </a:lstStyle>
          <a:p>
            <a:pPr>
              <a:defRPr/>
            </a:pPr>
            <a:fld id="{CA19638F-5F42-47A7-867E-5C50EA1772C3}" type="slidenum">
              <a:rPr lang="he-IL"/>
              <a:pPr>
                <a:defRPr/>
              </a:pPr>
              <a:t>‹#›</a:t>
            </a:fld>
            <a:endParaRPr lang="he-IL" dirty="0"/>
          </a:p>
        </p:txBody>
      </p:sp>
    </p:spTree>
    <p:extLst>
      <p:ext uri="{BB962C8B-B14F-4D97-AF65-F5344CB8AC3E}">
        <p14:creationId xmlns:p14="http://schemas.microsoft.com/office/powerpoint/2010/main" val="255259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0B610CE-4431-4CCD-8452-7DC4588E6FD4}" type="datetimeFigureOut">
              <a:rPr lang="he-IL"/>
              <a:pPr>
                <a:defRPr/>
              </a:pPr>
              <a:t>י"א/טבת/תשע"ד</a:t>
            </a:fld>
            <a:endParaRPr lang="he-IL" dirty="0"/>
          </a:p>
        </p:txBody>
      </p:sp>
      <p:sp>
        <p:nvSpPr>
          <p:cNvPr id="4" name="Footer Placeholder 4"/>
          <p:cNvSpPr>
            <a:spLocks noGrp="1"/>
          </p:cNvSpPr>
          <p:nvPr>
            <p:ph type="ftr" sz="quarter" idx="11"/>
          </p:nvPr>
        </p:nvSpPr>
        <p:spPr/>
        <p:txBody>
          <a:bodyPr/>
          <a:lstStyle>
            <a:lvl1pPr>
              <a:defRPr/>
            </a:lvl1pPr>
          </a:lstStyle>
          <a:p>
            <a:pPr>
              <a:defRPr/>
            </a:pPr>
            <a:endParaRPr lang="he-IL" dirty="0"/>
          </a:p>
        </p:txBody>
      </p:sp>
      <p:sp>
        <p:nvSpPr>
          <p:cNvPr id="5" name="Slide Number Placeholder 5"/>
          <p:cNvSpPr>
            <a:spLocks noGrp="1"/>
          </p:cNvSpPr>
          <p:nvPr>
            <p:ph type="sldNum" sz="quarter" idx="12"/>
          </p:nvPr>
        </p:nvSpPr>
        <p:spPr/>
        <p:txBody>
          <a:bodyPr/>
          <a:lstStyle>
            <a:lvl1pPr>
              <a:defRPr/>
            </a:lvl1pPr>
          </a:lstStyle>
          <a:p>
            <a:pPr>
              <a:defRPr/>
            </a:pPr>
            <a:fld id="{6DB299CF-8C81-4BA7-AD0E-631F1F001714}" type="slidenum">
              <a:rPr lang="he-IL"/>
              <a:pPr>
                <a:defRPr/>
              </a:pPr>
              <a:t>‹#›</a:t>
            </a:fld>
            <a:endParaRPr lang="he-IL" dirty="0"/>
          </a:p>
        </p:txBody>
      </p:sp>
    </p:spTree>
    <p:extLst>
      <p:ext uri="{BB962C8B-B14F-4D97-AF65-F5344CB8AC3E}">
        <p14:creationId xmlns:p14="http://schemas.microsoft.com/office/powerpoint/2010/main" val="4033455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A8FF1AC-A480-4C0C-9990-DCEAA43DF4EC}" type="datetimeFigureOut">
              <a:rPr lang="he-IL"/>
              <a:pPr>
                <a:defRPr/>
              </a:pPr>
              <a:t>י"א/טבת/תשע"ד</a:t>
            </a:fld>
            <a:endParaRPr lang="he-IL" dirty="0"/>
          </a:p>
        </p:txBody>
      </p:sp>
      <p:sp>
        <p:nvSpPr>
          <p:cNvPr id="3" name="Footer Placeholder 4"/>
          <p:cNvSpPr>
            <a:spLocks noGrp="1"/>
          </p:cNvSpPr>
          <p:nvPr>
            <p:ph type="ftr" sz="quarter" idx="11"/>
          </p:nvPr>
        </p:nvSpPr>
        <p:spPr/>
        <p:txBody>
          <a:bodyPr/>
          <a:lstStyle>
            <a:lvl1pPr>
              <a:defRPr/>
            </a:lvl1pPr>
          </a:lstStyle>
          <a:p>
            <a:pPr>
              <a:defRPr/>
            </a:pPr>
            <a:endParaRPr lang="he-IL" dirty="0"/>
          </a:p>
        </p:txBody>
      </p:sp>
      <p:sp>
        <p:nvSpPr>
          <p:cNvPr id="4" name="Slide Number Placeholder 5"/>
          <p:cNvSpPr>
            <a:spLocks noGrp="1"/>
          </p:cNvSpPr>
          <p:nvPr>
            <p:ph type="sldNum" sz="quarter" idx="12"/>
          </p:nvPr>
        </p:nvSpPr>
        <p:spPr/>
        <p:txBody>
          <a:bodyPr/>
          <a:lstStyle>
            <a:lvl1pPr>
              <a:defRPr/>
            </a:lvl1pPr>
          </a:lstStyle>
          <a:p>
            <a:pPr>
              <a:defRPr/>
            </a:pPr>
            <a:fld id="{32EE6556-D337-4425-A033-95AFD5B3FECC}" type="slidenum">
              <a:rPr lang="he-IL"/>
              <a:pPr>
                <a:defRPr/>
              </a:pPr>
              <a:t>‹#›</a:t>
            </a:fld>
            <a:endParaRPr lang="he-IL" dirty="0"/>
          </a:p>
        </p:txBody>
      </p:sp>
    </p:spTree>
    <p:extLst>
      <p:ext uri="{BB962C8B-B14F-4D97-AF65-F5344CB8AC3E}">
        <p14:creationId xmlns:p14="http://schemas.microsoft.com/office/powerpoint/2010/main" val="1536322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7526E928-C27F-470F-B547-ABA4E434B0E2}" type="datetimeFigureOut">
              <a:rPr lang="he-IL"/>
              <a:pPr>
                <a:defRPr/>
              </a:pPr>
              <a:t>י"א/טבת/תשע"ד</a:t>
            </a:fld>
            <a:endParaRPr lang="he-IL" dirty="0"/>
          </a:p>
        </p:txBody>
      </p:sp>
      <p:sp>
        <p:nvSpPr>
          <p:cNvPr id="7" name="Footer Placeholder 5"/>
          <p:cNvSpPr>
            <a:spLocks noGrp="1"/>
          </p:cNvSpPr>
          <p:nvPr>
            <p:ph type="ftr" sz="quarter" idx="11"/>
          </p:nvPr>
        </p:nvSpPr>
        <p:spPr/>
        <p:txBody>
          <a:bodyPr/>
          <a:lstStyle>
            <a:lvl1pPr>
              <a:defRPr/>
            </a:lvl1pPr>
          </a:lstStyle>
          <a:p>
            <a:pPr>
              <a:defRPr/>
            </a:pPr>
            <a:endParaRPr lang="he-IL" dirty="0"/>
          </a:p>
        </p:txBody>
      </p:sp>
      <p:sp>
        <p:nvSpPr>
          <p:cNvPr id="8" name="Slide Number Placeholder 6"/>
          <p:cNvSpPr>
            <a:spLocks noGrp="1"/>
          </p:cNvSpPr>
          <p:nvPr>
            <p:ph type="sldNum" sz="quarter" idx="12"/>
          </p:nvPr>
        </p:nvSpPr>
        <p:spPr/>
        <p:txBody>
          <a:bodyPr/>
          <a:lstStyle>
            <a:lvl1pPr>
              <a:defRPr/>
            </a:lvl1pPr>
          </a:lstStyle>
          <a:p>
            <a:pPr>
              <a:defRPr/>
            </a:pPr>
            <a:fld id="{AF8E3738-B34F-483E-8B7F-BFAFEB57B64C}" type="slidenum">
              <a:rPr lang="he-IL"/>
              <a:pPr>
                <a:defRPr/>
              </a:pPr>
              <a:t>‹#›</a:t>
            </a:fld>
            <a:endParaRPr lang="he-IL" dirty="0"/>
          </a:p>
        </p:txBody>
      </p:sp>
    </p:spTree>
    <p:extLst>
      <p:ext uri="{BB962C8B-B14F-4D97-AF65-F5344CB8AC3E}">
        <p14:creationId xmlns:p14="http://schemas.microsoft.com/office/powerpoint/2010/main" val="405851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18CDEFE-3F9B-45E4-99F0-264C26EFB0EC}" type="datetimeFigureOut">
              <a:rPr lang="he-IL"/>
              <a:pPr>
                <a:defRPr/>
              </a:pPr>
              <a:t>י"א/טבת/תשע"ד</a:t>
            </a:fld>
            <a:endParaRPr lang="he-IL" dirty="0"/>
          </a:p>
        </p:txBody>
      </p:sp>
      <p:sp>
        <p:nvSpPr>
          <p:cNvPr id="6" name="Footer Placeholder 4"/>
          <p:cNvSpPr>
            <a:spLocks noGrp="1"/>
          </p:cNvSpPr>
          <p:nvPr>
            <p:ph type="ftr" sz="quarter" idx="11"/>
          </p:nvPr>
        </p:nvSpPr>
        <p:spPr/>
        <p:txBody>
          <a:bodyPr/>
          <a:lstStyle>
            <a:lvl1pPr>
              <a:defRPr/>
            </a:lvl1pPr>
          </a:lstStyle>
          <a:p>
            <a:pPr>
              <a:defRPr/>
            </a:pPr>
            <a:endParaRPr lang="he-IL" dirty="0"/>
          </a:p>
        </p:txBody>
      </p:sp>
      <p:sp>
        <p:nvSpPr>
          <p:cNvPr id="7" name="Slide Number Placeholder 5"/>
          <p:cNvSpPr>
            <a:spLocks noGrp="1"/>
          </p:cNvSpPr>
          <p:nvPr>
            <p:ph type="sldNum" sz="quarter" idx="12"/>
          </p:nvPr>
        </p:nvSpPr>
        <p:spPr/>
        <p:txBody>
          <a:bodyPr/>
          <a:lstStyle>
            <a:lvl1pPr>
              <a:defRPr/>
            </a:lvl1pPr>
          </a:lstStyle>
          <a:p>
            <a:pPr>
              <a:defRPr/>
            </a:pPr>
            <a:fld id="{53D99562-663A-45ED-A865-51C1B899078B}" type="slidenum">
              <a:rPr lang="he-IL"/>
              <a:pPr>
                <a:defRPr/>
              </a:pPr>
              <a:t>‹#›</a:t>
            </a:fld>
            <a:endParaRPr lang="he-IL" dirty="0"/>
          </a:p>
        </p:txBody>
      </p:sp>
    </p:spTree>
    <p:extLst>
      <p:ext uri="{BB962C8B-B14F-4D97-AF65-F5344CB8AC3E}">
        <p14:creationId xmlns:p14="http://schemas.microsoft.com/office/powerpoint/2010/main" val="1383058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3DD"/>
            </a:gs>
            <a:gs pos="71000">
              <a:srgbClr val="F0EBD5">
                <a:lumMod val="57000"/>
                <a:lumOff val="43000"/>
                <a:alpha val="97000"/>
              </a:srgbClr>
            </a:gs>
          </a:gsLst>
          <a:lin ang="16200000" scaled="1"/>
          <a:tileRect/>
        </a:gradFill>
        <a:effectLst/>
      </p:bgPr>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1" fontAlgn="auto">
              <a:spcBef>
                <a:spcPts val="0"/>
              </a:spcBef>
              <a:spcAft>
                <a:spcPts val="0"/>
              </a:spcAft>
              <a:defRPr/>
            </a:pP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1" fontAlgn="auto">
              <a:spcBef>
                <a:spcPts val="0"/>
              </a:spcBef>
              <a:spcAft>
                <a:spcPts val="0"/>
              </a:spcAft>
              <a:defRPr/>
            </a:pPr>
            <a:endParaRPr lang="en-US" dirty="0"/>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rtl="1" fontAlgn="auto">
              <a:spcBef>
                <a:spcPts val="0"/>
              </a:spcBef>
              <a:spcAft>
                <a:spcPts val="0"/>
              </a:spcAft>
              <a:defRPr sz="1200">
                <a:solidFill>
                  <a:srgbClr val="FFFFFF"/>
                </a:solidFill>
                <a:latin typeface="+mn-lt"/>
                <a:cs typeface="+mn-cs"/>
              </a:defRPr>
            </a:lvl1pPr>
          </a:lstStyle>
          <a:p>
            <a:pPr>
              <a:defRPr/>
            </a:pPr>
            <a:fld id="{0E88B718-7B27-41F4-A89A-943B69FA47ED}" type="datetimeFigureOut">
              <a:rPr lang="he-IL"/>
              <a:pPr>
                <a:defRPr/>
              </a:pPr>
              <a:t>י"א/טבת/תשע"ד</a:t>
            </a:fld>
            <a:endParaRPr lang="he-IL" dirty="0"/>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rtl="1" fontAlgn="auto">
              <a:spcBef>
                <a:spcPts val="0"/>
              </a:spcBef>
              <a:spcAft>
                <a:spcPts val="0"/>
              </a:spcAft>
              <a:defRPr sz="1200">
                <a:solidFill>
                  <a:srgbClr val="FFFFFF"/>
                </a:solidFill>
                <a:latin typeface="+mn-lt"/>
                <a:cs typeface="+mn-cs"/>
              </a:defRPr>
            </a:lvl1pPr>
          </a:lstStyle>
          <a:p>
            <a:pPr>
              <a:defRPr/>
            </a:pPr>
            <a:endParaRPr lang="he-IL" dirty="0"/>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lIns="91440" tIns="45720" rIns="91440" bIns="45720" rtlCol="0" anchor="ctr"/>
          <a:lstStyle>
            <a:lvl1pPr algn="l" rtl="1" fontAlgn="auto">
              <a:spcBef>
                <a:spcPts val="0"/>
              </a:spcBef>
              <a:spcAft>
                <a:spcPts val="0"/>
              </a:spcAft>
              <a:defRPr sz="1400" b="1">
                <a:solidFill>
                  <a:srgbClr val="FFFFFF"/>
                </a:solidFill>
                <a:latin typeface="+mn-lt"/>
                <a:cs typeface="+mn-cs"/>
              </a:defRPr>
            </a:lvl1pPr>
          </a:lstStyle>
          <a:p>
            <a:pPr>
              <a:defRPr/>
            </a:pPr>
            <a:fld id="{9EEFD604-8BDC-4999-8D51-7CFD3198B1AA}"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83857" r:id="rId1"/>
    <p:sldLayoutId id="2147483850" r:id="rId2"/>
    <p:sldLayoutId id="2147483858" r:id="rId3"/>
    <p:sldLayoutId id="2147483851" r:id="rId4"/>
    <p:sldLayoutId id="2147483859" r:id="rId5"/>
    <p:sldLayoutId id="2147483852" r:id="rId6"/>
    <p:sldLayoutId id="2147483853" r:id="rId7"/>
    <p:sldLayoutId id="2147483860" r:id="rId8"/>
    <p:sldLayoutId id="2147483854" r:id="rId9"/>
    <p:sldLayoutId id="2147483855" r:id="rId10"/>
    <p:sldLayoutId id="2147483856" r:id="rId11"/>
  </p:sldLayoutIdLst>
  <p:txStyles>
    <p:titleStyle>
      <a:lvl1pPr algn="l" rtl="1" eaLnBrk="0" fontAlgn="base" hangingPunct="0">
        <a:spcBef>
          <a:spcPct val="0"/>
        </a:spcBef>
        <a:spcAft>
          <a:spcPct val="0"/>
        </a:spcAft>
        <a:defRPr sz="4000" kern="1200" spc="-100">
          <a:solidFill>
            <a:schemeClr val="tx2"/>
          </a:solidFill>
          <a:latin typeface="+mj-lt"/>
          <a:ea typeface="+mj-ea"/>
          <a:cs typeface="+mj-cs"/>
        </a:defRPr>
      </a:lvl1pPr>
      <a:lvl2pPr algn="l" rtl="1" eaLnBrk="0" fontAlgn="base" hangingPunct="0">
        <a:spcBef>
          <a:spcPct val="0"/>
        </a:spcBef>
        <a:spcAft>
          <a:spcPct val="0"/>
        </a:spcAft>
        <a:defRPr sz="4000">
          <a:solidFill>
            <a:schemeClr val="tx2"/>
          </a:solidFill>
          <a:latin typeface="Arial" charset="0"/>
          <a:cs typeface="Arial" charset="0"/>
        </a:defRPr>
      </a:lvl2pPr>
      <a:lvl3pPr algn="l" rtl="1" eaLnBrk="0" fontAlgn="base" hangingPunct="0">
        <a:spcBef>
          <a:spcPct val="0"/>
        </a:spcBef>
        <a:spcAft>
          <a:spcPct val="0"/>
        </a:spcAft>
        <a:defRPr sz="4000">
          <a:solidFill>
            <a:schemeClr val="tx2"/>
          </a:solidFill>
          <a:latin typeface="Arial" charset="0"/>
          <a:cs typeface="Arial" charset="0"/>
        </a:defRPr>
      </a:lvl3pPr>
      <a:lvl4pPr algn="l" rtl="1" eaLnBrk="0" fontAlgn="base" hangingPunct="0">
        <a:spcBef>
          <a:spcPct val="0"/>
        </a:spcBef>
        <a:spcAft>
          <a:spcPct val="0"/>
        </a:spcAft>
        <a:defRPr sz="4000">
          <a:solidFill>
            <a:schemeClr val="tx2"/>
          </a:solidFill>
          <a:latin typeface="Arial" charset="0"/>
          <a:cs typeface="Arial" charset="0"/>
        </a:defRPr>
      </a:lvl4pPr>
      <a:lvl5pPr algn="l" rtl="1" eaLnBrk="0" fontAlgn="base" hangingPunct="0">
        <a:spcBef>
          <a:spcPct val="0"/>
        </a:spcBef>
        <a:spcAft>
          <a:spcPct val="0"/>
        </a:spcAft>
        <a:defRPr sz="4000">
          <a:solidFill>
            <a:schemeClr val="tx2"/>
          </a:solidFill>
          <a:latin typeface="Arial" charset="0"/>
          <a:cs typeface="Arial" charset="0"/>
        </a:defRPr>
      </a:lvl5pPr>
      <a:lvl6pPr marL="457200" algn="l" rtl="1" fontAlgn="base">
        <a:spcBef>
          <a:spcPct val="0"/>
        </a:spcBef>
        <a:spcAft>
          <a:spcPct val="0"/>
        </a:spcAft>
        <a:defRPr sz="4000">
          <a:solidFill>
            <a:schemeClr val="tx2"/>
          </a:solidFill>
          <a:latin typeface="Arial" charset="0"/>
          <a:cs typeface="Arial" charset="0"/>
        </a:defRPr>
      </a:lvl6pPr>
      <a:lvl7pPr marL="914400" algn="l" rtl="1" fontAlgn="base">
        <a:spcBef>
          <a:spcPct val="0"/>
        </a:spcBef>
        <a:spcAft>
          <a:spcPct val="0"/>
        </a:spcAft>
        <a:defRPr sz="4000">
          <a:solidFill>
            <a:schemeClr val="tx2"/>
          </a:solidFill>
          <a:latin typeface="Arial" charset="0"/>
          <a:cs typeface="Arial" charset="0"/>
        </a:defRPr>
      </a:lvl7pPr>
      <a:lvl8pPr marL="1371600" algn="l" rtl="1" fontAlgn="base">
        <a:spcBef>
          <a:spcPct val="0"/>
        </a:spcBef>
        <a:spcAft>
          <a:spcPct val="0"/>
        </a:spcAft>
        <a:defRPr sz="4000">
          <a:solidFill>
            <a:schemeClr val="tx2"/>
          </a:solidFill>
          <a:latin typeface="Arial" charset="0"/>
          <a:cs typeface="Arial" charset="0"/>
        </a:defRPr>
      </a:lvl8pPr>
      <a:lvl9pPr marL="1828800" algn="l" rtl="1" fontAlgn="base">
        <a:spcBef>
          <a:spcPct val="0"/>
        </a:spcBef>
        <a:spcAft>
          <a:spcPct val="0"/>
        </a:spcAft>
        <a:defRPr sz="4000">
          <a:solidFill>
            <a:schemeClr val="tx2"/>
          </a:solidFill>
          <a:latin typeface="Arial" charset="0"/>
          <a:cs typeface="Arial" charset="0"/>
        </a:defRPr>
      </a:lvl9pPr>
    </p:titleStyle>
    <p:bodyStyle>
      <a:lvl1pPr marL="182563" indent="-182563" algn="r" rtl="1" eaLnBrk="0" fontAlgn="base" hangingPunct="0">
        <a:spcBef>
          <a:spcPct val="20000"/>
        </a:spcBef>
        <a:spcAft>
          <a:spcPct val="0"/>
        </a:spcAft>
        <a:buClr>
          <a:schemeClr val="accent1"/>
        </a:buClr>
        <a:buSzPct val="85000"/>
        <a:buFont typeface="Arial" charset="0"/>
        <a:buChar char="•"/>
        <a:defRPr sz="2400" kern="1200">
          <a:solidFill>
            <a:schemeClr val="tx1"/>
          </a:solidFill>
          <a:latin typeface="+mn-lt"/>
          <a:ea typeface="+mn-ea"/>
          <a:cs typeface="+mn-cs"/>
        </a:defRPr>
      </a:lvl1pPr>
      <a:lvl2pPr marL="457200" indent="-182563" algn="r" rtl="1" eaLnBrk="0" fontAlgn="base" hangingPunct="0">
        <a:spcBef>
          <a:spcPct val="20000"/>
        </a:spcBef>
        <a:spcAft>
          <a:spcPct val="0"/>
        </a:spcAft>
        <a:buClr>
          <a:schemeClr val="accent1"/>
        </a:buClr>
        <a:buSzPct val="85000"/>
        <a:buFont typeface="Arial" charset="0"/>
        <a:buChar char="•"/>
        <a:defRPr sz="2000" kern="1200">
          <a:solidFill>
            <a:schemeClr val="tx1"/>
          </a:solidFill>
          <a:latin typeface="+mn-lt"/>
          <a:ea typeface="+mn-ea"/>
          <a:cs typeface="+mn-cs"/>
        </a:defRPr>
      </a:lvl2pPr>
      <a:lvl3pPr marL="730250" indent="-182563" algn="r" rtl="1" eaLnBrk="0" fontAlgn="base" hangingPunct="0">
        <a:spcBef>
          <a:spcPct val="20000"/>
        </a:spcBef>
        <a:spcAft>
          <a:spcPct val="0"/>
        </a:spcAft>
        <a:buClr>
          <a:schemeClr val="accent1"/>
        </a:buClr>
        <a:buSzPct val="90000"/>
        <a:buFont typeface="Arial" charset="0"/>
        <a:buChar char="•"/>
        <a:defRPr kern="1200">
          <a:solidFill>
            <a:schemeClr val="tx1"/>
          </a:solidFill>
          <a:latin typeface="+mn-lt"/>
          <a:ea typeface="+mn-ea"/>
          <a:cs typeface="+mn-cs"/>
        </a:defRPr>
      </a:lvl3pPr>
      <a:lvl4pPr marL="1004888" indent="-182563" algn="r" rtl="1" eaLnBrk="0" fontAlgn="base" hangingPunct="0">
        <a:spcBef>
          <a:spcPct val="20000"/>
        </a:spcBef>
        <a:spcAft>
          <a:spcPct val="0"/>
        </a:spcAft>
        <a:buClr>
          <a:schemeClr val="accent1"/>
        </a:buClr>
        <a:buFont typeface="Arial" charset="0"/>
        <a:buChar char="•"/>
        <a:defRPr sz="1600" kern="1200">
          <a:solidFill>
            <a:schemeClr val="tx1"/>
          </a:solidFill>
          <a:latin typeface="+mn-lt"/>
          <a:ea typeface="+mn-ea"/>
          <a:cs typeface="+mn-cs"/>
        </a:defRPr>
      </a:lvl4pPr>
      <a:lvl5pPr marL="1187450" indent="-136525" algn="r" rtl="1" eaLnBrk="0" fontAlgn="base" hangingPunct="0">
        <a:spcBef>
          <a:spcPct val="20000"/>
        </a:spcBef>
        <a:spcAft>
          <a:spcPct val="0"/>
        </a:spcAft>
        <a:buClr>
          <a:schemeClr val="accent1"/>
        </a:buClr>
        <a:buSzPct val="100000"/>
        <a:buFont typeface="Arial" charset="0"/>
        <a:buChar char="•"/>
        <a:defRPr sz="1400" kern="120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300" y="1335975"/>
            <a:ext cx="7848600" cy="1927225"/>
          </a:xfrm>
        </p:spPr>
        <p:txBody>
          <a:bodyPr/>
          <a:lstStyle/>
          <a:p>
            <a:pPr algn="ctr" eaLnBrk="1" fontAlgn="auto" hangingPunct="1">
              <a:spcAft>
                <a:spcPts val="0"/>
              </a:spcAft>
              <a:defRPr/>
            </a:pPr>
            <a:r>
              <a:rPr lang="he-IL" sz="4400" dirty="0">
                <a:latin typeface="Arial" pitchFamily="34" charset="0"/>
                <a:cs typeface="Arial" pitchFamily="34" charset="0"/>
              </a:rPr>
              <a:t>הוועדה לקביעת חלק המדינה במשאבי טבע </a:t>
            </a:r>
            <a:r>
              <a:rPr lang="he-IL" sz="4400" dirty="0" smtClean="0">
                <a:latin typeface="Arial" pitchFamily="34" charset="0"/>
                <a:cs typeface="Arial" pitchFamily="34" charset="0"/>
              </a:rPr>
              <a:t>לאומיים</a:t>
            </a:r>
            <a:endParaRPr lang="he-IL" sz="4400" dirty="0">
              <a:latin typeface="Arial" pitchFamily="34" charset="0"/>
              <a:cs typeface="Arial" pitchFamily="34" charset="0"/>
            </a:endParaRPr>
          </a:p>
        </p:txBody>
      </p:sp>
      <p:sp>
        <p:nvSpPr>
          <p:cNvPr id="3" name="Subtitle 2"/>
          <p:cNvSpPr>
            <a:spLocks noGrp="1"/>
          </p:cNvSpPr>
          <p:nvPr>
            <p:ph type="subTitle" idx="1"/>
          </p:nvPr>
        </p:nvSpPr>
        <p:spPr>
          <a:xfrm>
            <a:off x="982190" y="3576638"/>
            <a:ext cx="7160820" cy="1217784"/>
          </a:xfrm>
        </p:spPr>
        <p:txBody>
          <a:bodyPr rtlCol="0">
            <a:normAutofit fontScale="92500" lnSpcReduction="10000"/>
          </a:bodyPr>
          <a:lstStyle/>
          <a:p>
            <a:pPr marL="179947" indent="-179947" algn="ctr" eaLnBrk="1" fontAlgn="auto" hangingPunct="1">
              <a:spcAft>
                <a:spcPts val="0"/>
              </a:spcAft>
              <a:buFont typeface="Arial" pitchFamily="34" charset="0"/>
              <a:buNone/>
              <a:defRPr/>
            </a:pPr>
            <a:r>
              <a:rPr lang="he-IL" b="1" dirty="0" smtClean="0">
                <a:latin typeface="Arial" pitchFamily="34" charset="0"/>
                <a:cs typeface="Arial" pitchFamily="34" charset="0"/>
              </a:rPr>
              <a:t>טיעון משפטי מטעם</a:t>
            </a:r>
            <a:r>
              <a:rPr lang="en-US" b="1" dirty="0" smtClean="0">
                <a:latin typeface="Arial" pitchFamily="34" charset="0"/>
                <a:cs typeface="Arial" pitchFamily="34" charset="0"/>
              </a:rPr>
              <a:t>:</a:t>
            </a:r>
          </a:p>
          <a:p>
            <a:pPr marL="179947" indent="-179947" algn="ctr" eaLnBrk="1" fontAlgn="auto" hangingPunct="1">
              <a:spcAft>
                <a:spcPts val="0"/>
              </a:spcAft>
              <a:buFont typeface="Arial" pitchFamily="34" charset="0"/>
              <a:buNone/>
              <a:defRPr/>
            </a:pPr>
            <a:r>
              <a:rPr lang="he-IL" b="1" dirty="0" smtClean="0">
                <a:latin typeface="Arial" pitchFamily="34" charset="0"/>
                <a:cs typeface="Arial" pitchFamily="34" charset="0"/>
              </a:rPr>
              <a:t>נשר </a:t>
            </a:r>
            <a:r>
              <a:rPr lang="he-IL" b="1" dirty="0">
                <a:latin typeface="Arial" pitchFamily="34" charset="0"/>
                <a:cs typeface="Arial" pitchFamily="34" charset="0"/>
              </a:rPr>
              <a:t>- מפעלי מלט ישראליים בע"מ</a:t>
            </a:r>
          </a:p>
          <a:p>
            <a:pPr marL="179947" indent="-179947" algn="ctr" eaLnBrk="1" fontAlgn="auto" hangingPunct="1">
              <a:spcAft>
                <a:spcPts val="0"/>
              </a:spcAft>
              <a:buFont typeface="Arial" pitchFamily="34" charset="0"/>
              <a:buNone/>
              <a:defRPr/>
            </a:pPr>
            <a:r>
              <a:rPr lang="he-IL" b="1" dirty="0" smtClean="0">
                <a:latin typeface="Arial" pitchFamily="34" charset="0"/>
                <a:cs typeface="Arial" pitchFamily="34" charset="0"/>
              </a:rPr>
              <a:t>דצמבר, </a:t>
            </a:r>
            <a:r>
              <a:rPr lang="he-IL" b="1" dirty="0">
                <a:latin typeface="Arial" pitchFamily="34" charset="0"/>
                <a:cs typeface="Arial" pitchFamily="34" charset="0"/>
              </a:rPr>
              <a:t>2013</a:t>
            </a:r>
          </a:p>
        </p:txBody>
      </p:sp>
      <p:pic>
        <p:nvPicPr>
          <p:cNvPr id="7" name="תמונה 2"/>
          <p:cNvPicPr/>
          <p:nvPr/>
        </p:nvPicPr>
        <p:blipFill>
          <a:blip r:embed="rId3">
            <a:extLst>
              <a:ext uri="{28A0092B-C50C-407E-A947-70E740481C1C}">
                <a14:useLocalDpi xmlns:a14="http://schemas.microsoft.com/office/drawing/2010/main" val="0"/>
              </a:ext>
            </a:extLst>
          </a:blip>
          <a:stretch>
            <a:fillRect/>
          </a:stretch>
        </p:blipFill>
        <p:spPr>
          <a:xfrm>
            <a:off x="1333539" y="6006829"/>
            <a:ext cx="901700" cy="591185"/>
          </a:xfrm>
          <a:prstGeom prst="rect">
            <a:avLst/>
          </a:prstGeom>
        </p:spPr>
      </p:pic>
      <p:pic>
        <p:nvPicPr>
          <p:cNvPr id="8" name="תמונה 1"/>
          <p:cNvPicPr/>
          <p:nvPr/>
        </p:nvPicPr>
        <p:blipFill rotWithShape="1">
          <a:blip r:embed="rId4">
            <a:extLst>
              <a:ext uri="{28A0092B-C50C-407E-A947-70E740481C1C}">
                <a14:useLocalDpi xmlns:a14="http://schemas.microsoft.com/office/drawing/2010/main" val="0"/>
              </a:ext>
            </a:extLst>
          </a:blip>
          <a:srcRect b="50000"/>
          <a:stretch/>
        </p:blipFill>
        <p:spPr>
          <a:xfrm>
            <a:off x="2371427" y="6037181"/>
            <a:ext cx="5315585" cy="326072"/>
          </a:xfrm>
          <a:prstGeom prst="rect">
            <a:avLst/>
          </a:prstGeom>
        </p:spPr>
      </p:pic>
      <p:sp>
        <p:nvSpPr>
          <p:cNvPr id="9" name="Subtitle 2"/>
          <p:cNvSpPr txBox="1">
            <a:spLocks/>
          </p:cNvSpPr>
          <p:nvPr/>
        </p:nvSpPr>
        <p:spPr bwMode="auto">
          <a:xfrm>
            <a:off x="982190" y="5051814"/>
            <a:ext cx="7160820" cy="449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0" indent="0" algn="l" rtl="1" eaLnBrk="0" fontAlgn="base" hangingPunct="0">
              <a:spcBef>
                <a:spcPct val="20000"/>
              </a:spcBef>
              <a:spcAft>
                <a:spcPct val="0"/>
              </a:spcAft>
              <a:buClr>
                <a:schemeClr val="accent1"/>
              </a:buClr>
              <a:buSzPct val="85000"/>
              <a:buFont typeface="Arial" charset="0"/>
              <a:buNone/>
              <a:defRPr sz="2400" kern="1200">
                <a:solidFill>
                  <a:schemeClr val="tx1">
                    <a:lumMod val="75000"/>
                    <a:lumOff val="25000"/>
                  </a:schemeClr>
                </a:solidFill>
                <a:latin typeface="+mn-lt"/>
                <a:ea typeface="+mn-ea"/>
                <a:cs typeface="+mn-cs"/>
              </a:defRPr>
            </a:lvl1pPr>
            <a:lvl2pPr marL="457200" indent="0" algn="ctr" rtl="1" eaLnBrk="0" fontAlgn="base" hangingPunct="0">
              <a:spcBef>
                <a:spcPct val="20000"/>
              </a:spcBef>
              <a:spcAft>
                <a:spcPct val="0"/>
              </a:spcAft>
              <a:buClr>
                <a:schemeClr val="accent1"/>
              </a:buClr>
              <a:buSzPct val="85000"/>
              <a:buFont typeface="Arial" charset="0"/>
              <a:buNone/>
              <a:defRPr sz="2000" kern="1200">
                <a:solidFill>
                  <a:schemeClr val="tx1">
                    <a:tint val="75000"/>
                  </a:schemeClr>
                </a:solidFill>
                <a:latin typeface="+mn-lt"/>
                <a:ea typeface="+mn-ea"/>
                <a:cs typeface="+mn-cs"/>
              </a:defRPr>
            </a:lvl2pPr>
            <a:lvl3pPr marL="914400" indent="0" algn="ctr" rtl="1" eaLnBrk="0" fontAlgn="base" hangingPunct="0">
              <a:spcBef>
                <a:spcPct val="20000"/>
              </a:spcBef>
              <a:spcAft>
                <a:spcPct val="0"/>
              </a:spcAft>
              <a:buClr>
                <a:schemeClr val="accent1"/>
              </a:buClr>
              <a:buSzPct val="90000"/>
              <a:buFont typeface="Arial" charset="0"/>
              <a:buNone/>
              <a:defRPr kern="1200">
                <a:solidFill>
                  <a:schemeClr val="tx1">
                    <a:tint val="75000"/>
                  </a:schemeClr>
                </a:solidFill>
                <a:latin typeface="+mn-lt"/>
                <a:ea typeface="+mn-ea"/>
                <a:cs typeface="+mn-cs"/>
              </a:defRPr>
            </a:lvl3pPr>
            <a:lvl4pPr marL="1371600" indent="0" algn="ctr" rtl="1" eaLnBrk="0" fontAlgn="base" hangingPunct="0">
              <a:spcBef>
                <a:spcPct val="20000"/>
              </a:spcBef>
              <a:spcAft>
                <a:spcPct val="0"/>
              </a:spcAft>
              <a:buClr>
                <a:schemeClr val="accent1"/>
              </a:buClr>
              <a:buFont typeface="Arial" charset="0"/>
              <a:buNone/>
              <a:defRPr sz="1600" kern="1200">
                <a:solidFill>
                  <a:schemeClr val="tx1">
                    <a:tint val="75000"/>
                  </a:schemeClr>
                </a:solidFill>
                <a:latin typeface="+mn-lt"/>
                <a:ea typeface="+mn-ea"/>
                <a:cs typeface="+mn-cs"/>
              </a:defRPr>
            </a:lvl4pPr>
            <a:lvl5pPr marL="1828800" indent="0" algn="ctr" rtl="1" eaLnBrk="0" fontAlgn="base" hangingPunct="0">
              <a:spcBef>
                <a:spcPct val="20000"/>
              </a:spcBef>
              <a:spcAft>
                <a:spcPct val="0"/>
              </a:spcAft>
              <a:buClr>
                <a:schemeClr val="accent1"/>
              </a:buClr>
              <a:buSzPct val="100000"/>
              <a:buFont typeface="Arial" charset="0"/>
              <a:buNone/>
              <a:defRPr sz="1400" kern="1200">
                <a:solidFill>
                  <a:schemeClr val="tx1">
                    <a:tint val="75000"/>
                  </a:schemeClr>
                </a:solidFill>
                <a:latin typeface="+mn-lt"/>
                <a:ea typeface="+mn-ea"/>
                <a:cs typeface="+mn-cs"/>
              </a:defRPr>
            </a:lvl5pPr>
            <a:lvl6pPr marL="2286000" indent="0" algn="ctr" defTabSz="914400" rtl="1"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6pPr>
            <a:lvl7pPr marL="2743200" indent="0" algn="ctr" defTabSz="914400" rtl="1"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7pPr>
            <a:lvl8pPr marL="3200400" indent="0" algn="ctr" defTabSz="914400" rtl="1"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8pPr>
            <a:lvl9pPr marL="3657600" indent="0" algn="ctr" defTabSz="914400" rtl="1" eaLnBrk="1" latinLnBrk="0" hangingPunct="1">
              <a:spcBef>
                <a:spcPct val="20000"/>
              </a:spcBef>
              <a:buClr>
                <a:schemeClr val="accent1"/>
              </a:buClr>
              <a:buFont typeface="Arial" pitchFamily="34" charset="0"/>
              <a:buNone/>
              <a:defRPr sz="1300" kern="1200">
                <a:solidFill>
                  <a:schemeClr val="tx1">
                    <a:tint val="75000"/>
                  </a:schemeClr>
                </a:solidFill>
                <a:latin typeface="+mn-lt"/>
                <a:ea typeface="+mn-ea"/>
                <a:cs typeface="+mn-cs"/>
              </a:defRPr>
            </a:lvl9pPr>
          </a:lstStyle>
          <a:p>
            <a:pPr marL="179947" indent="-179947" algn="ctr" eaLnBrk="1" fontAlgn="auto" hangingPunct="1">
              <a:spcAft>
                <a:spcPts val="0"/>
              </a:spcAft>
              <a:buFont typeface="Arial" pitchFamily="34" charset="0"/>
              <a:buNone/>
              <a:defRPr/>
            </a:pPr>
            <a:endParaRPr lang="en-US" sz="1800" b="1" dirty="0" smtClean="0">
              <a:latin typeface="Arial" pitchFamily="34" charset="0"/>
              <a:cs typeface="Arial" pitchFamily="34" charset="0"/>
            </a:endParaRPr>
          </a:p>
          <a:p>
            <a:pPr marL="179947" indent="-179947" algn="ctr" eaLnBrk="1" fontAlgn="auto" hangingPunct="1">
              <a:spcAft>
                <a:spcPts val="0"/>
              </a:spcAft>
              <a:buFont typeface="Arial" pitchFamily="34" charset="0"/>
              <a:buNone/>
              <a:defRPr/>
            </a:pPr>
            <a:r>
              <a:rPr lang="he-IL" sz="1800" b="1" dirty="0" smtClean="0">
                <a:latin typeface="Arial" pitchFamily="34" charset="0"/>
                <a:cs typeface="Arial" pitchFamily="34" charset="0"/>
              </a:rPr>
              <a:t>עו"ד </a:t>
            </a:r>
            <a:r>
              <a:rPr lang="he-IL" sz="1800" b="1" dirty="0">
                <a:latin typeface="Arial" pitchFamily="34" charset="0"/>
                <a:cs typeface="Arial" pitchFamily="34" charset="0"/>
              </a:rPr>
              <a:t>דוני טולידאנו</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ChangeArrowheads="1"/>
          </p:cNvSpPr>
          <p:nvPr/>
        </p:nvSpPr>
        <p:spPr bwMode="auto">
          <a:xfrm>
            <a:off x="463138" y="1069963"/>
            <a:ext cx="8786412" cy="437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742950" lvl="1" indent="-285750" algn="just" rtl="1">
              <a:spcAft>
                <a:spcPts val="1000"/>
              </a:spcAft>
              <a:buClr>
                <a:schemeClr val="accent1">
                  <a:lumMod val="75000"/>
                </a:schemeClr>
              </a:buClr>
              <a:buSzPct val="120000"/>
              <a:buFont typeface="Arial" charset="0"/>
              <a:buChar char="•"/>
            </a:pPr>
            <a:endParaRPr lang="he-IL" altLang="en-US" sz="1900" dirty="0"/>
          </a:p>
          <a:p>
            <a:pPr marL="1200150" lvl="2" indent="-285750" algn="just" rtl="1">
              <a:spcAft>
                <a:spcPts val="1000"/>
              </a:spcAft>
              <a:buClr>
                <a:schemeClr val="accent1">
                  <a:lumMod val="75000"/>
                </a:schemeClr>
              </a:buClr>
              <a:buSzPct val="120000"/>
              <a:buFont typeface="Arial" charset="0"/>
              <a:buChar char="•"/>
            </a:pPr>
            <a:r>
              <a:rPr lang="he-IL" altLang="en-US" sz="1900" dirty="0"/>
              <a:t>ייצור מלט עתיר הון ואנרגיה מול ייצור אגרגטים שהינו פשוט יחסית (חציבה, גריסה ומיון). </a:t>
            </a:r>
            <a:endParaRPr lang="en-US" altLang="en-US" sz="1900" dirty="0"/>
          </a:p>
          <a:p>
            <a:pPr marL="1200150" lvl="2" indent="-285750" algn="just" rtl="1">
              <a:spcAft>
                <a:spcPts val="1000"/>
              </a:spcAft>
              <a:buClr>
                <a:schemeClr val="accent1">
                  <a:lumMod val="75000"/>
                </a:schemeClr>
              </a:buClr>
              <a:buSzPct val="120000"/>
              <a:buFont typeface="Arial" charset="0"/>
              <a:buChar char="•"/>
            </a:pPr>
            <a:r>
              <a:rPr lang="he-IL" altLang="en-US" sz="1900" dirty="0"/>
              <a:t>מלט הינו מוצר מפוקח. </a:t>
            </a:r>
          </a:p>
          <a:p>
            <a:pPr marL="742950" lvl="1" indent="-285750" algn="just" rtl="1">
              <a:spcAft>
                <a:spcPts val="1000"/>
              </a:spcAft>
              <a:buClr>
                <a:schemeClr val="accent1">
                  <a:lumMod val="75000"/>
                </a:schemeClr>
              </a:buClr>
              <a:buSzPct val="120000"/>
              <a:buFont typeface="Arial" charset="0"/>
              <a:buChar char="•"/>
            </a:pPr>
            <a:r>
              <a:rPr lang="he-IL" altLang="en-US" sz="1900" b="1" u="sng" dirty="0" smtClean="0"/>
              <a:t>מסקנות</a:t>
            </a:r>
            <a:r>
              <a:rPr lang="he-IL" altLang="en-US" sz="1900" dirty="0"/>
              <a:t>:</a:t>
            </a:r>
          </a:p>
          <a:p>
            <a:pPr marL="1200150" lvl="2" indent="-285750" algn="just" rtl="1">
              <a:spcAft>
                <a:spcPts val="1000"/>
              </a:spcAft>
              <a:buClr>
                <a:schemeClr val="accent1">
                  <a:lumMod val="75000"/>
                </a:schemeClr>
              </a:buClr>
              <a:buSzPct val="120000"/>
              <a:buFont typeface="Arial" charset="0"/>
              <a:buChar char="•"/>
            </a:pPr>
            <a:r>
              <a:rPr lang="he-IL" altLang="en-US" sz="1900" i="1" dirty="0" smtClean="0"/>
              <a:t>בהינתן </a:t>
            </a:r>
            <a:r>
              <a:rPr lang="he-IL" altLang="en-US" sz="1900" i="1" dirty="0"/>
              <a:t>שנשר הינה </a:t>
            </a:r>
            <a:r>
              <a:rPr lang="he-IL" altLang="en-US" sz="1900" b="1" i="1" u="sng" dirty="0"/>
              <a:t>יצרן יחיד ושהמחצבה מהווה חלק ממפעל המלט, אין כל הגיון בפתיחת מחצבות אבן גיר למלט למכרז</a:t>
            </a:r>
            <a:r>
              <a:rPr lang="he-IL" altLang="en-US" sz="1900" i="1" dirty="0"/>
              <a:t>.</a:t>
            </a:r>
          </a:p>
          <a:p>
            <a:pPr marL="1200150" lvl="2" indent="-285750" algn="just" rtl="1">
              <a:spcAft>
                <a:spcPts val="1000"/>
              </a:spcAft>
              <a:buClr>
                <a:schemeClr val="accent1">
                  <a:lumMod val="75000"/>
                </a:schemeClr>
              </a:buClr>
              <a:buSzPct val="120000"/>
              <a:buFont typeface="Arial" charset="0"/>
              <a:buChar char="•"/>
            </a:pPr>
            <a:r>
              <a:rPr lang="he-IL" altLang="en-US" sz="1900" i="1" dirty="0" smtClean="0"/>
              <a:t>פתיחת </a:t>
            </a:r>
            <a:r>
              <a:rPr lang="he-IL" altLang="en-US" sz="1900" i="1" dirty="0"/>
              <a:t>מכרזים לגורמים שאינם יצרני מלט איננה מעשית, </a:t>
            </a:r>
            <a:r>
              <a:rPr lang="he-IL" altLang="en-US" sz="1900" b="1" i="1" u="sng" dirty="0"/>
              <a:t>תגרום ל"פער תווך" מיותר על חשבון צרכן המלט</a:t>
            </a:r>
            <a:r>
              <a:rPr lang="he-IL" altLang="en-US" sz="1900" i="1" dirty="0"/>
              <a:t> ועלולה אף לחשוף את נשר לסחטנות.</a:t>
            </a:r>
          </a:p>
          <a:p>
            <a:pPr marL="1200150" lvl="2" indent="-285750" algn="just" rtl="1">
              <a:spcAft>
                <a:spcPts val="1000"/>
              </a:spcAft>
              <a:buClr>
                <a:schemeClr val="accent1">
                  <a:lumMod val="75000"/>
                </a:schemeClr>
              </a:buClr>
              <a:buSzPct val="120000"/>
              <a:buFont typeface="Arial" charset="0"/>
              <a:buChar char="•"/>
            </a:pPr>
            <a:r>
              <a:rPr lang="he-IL" altLang="en-US" sz="1900" b="1" i="1" u="sng" dirty="0" smtClean="0"/>
              <a:t>אין </a:t>
            </a:r>
            <a:r>
              <a:rPr lang="he-IL" altLang="en-US" sz="1900" b="1" i="1" u="sng" dirty="0"/>
              <a:t>ללמוד גזירה שווה מן המחירים שהתקבלו במכרזים למחצבות אגרגטים</a:t>
            </a:r>
            <a:r>
              <a:rPr lang="he-IL" altLang="en-US" sz="1900" i="1" dirty="0"/>
              <a:t>, הן בשל ההבדלים המובנים בין אגרגטים </a:t>
            </a:r>
            <a:r>
              <a:rPr lang="he-IL" altLang="en-US" sz="1900" i="1" dirty="0" smtClean="0"/>
              <a:t>לבין אבן גיר למלט, הן בשל מספרם המועט והן בשל בעייתיות </a:t>
            </a:r>
            <a:r>
              <a:rPr lang="he-IL" altLang="en-US" sz="1900" i="1" dirty="0"/>
              <a:t>באותם מכרזים</a:t>
            </a:r>
            <a:r>
              <a:rPr lang="he-IL" altLang="en-US" sz="1900" i="1" dirty="0" smtClean="0"/>
              <a:t>.</a:t>
            </a:r>
            <a:endParaRPr lang="he-IL" altLang="en-US" sz="1900" i="1" dirty="0"/>
          </a:p>
        </p:txBody>
      </p:sp>
      <p:sp>
        <p:nvSpPr>
          <p:cNvPr id="16387" name="Slide Number Placeholder 5"/>
          <p:cNvSpPr>
            <a:spLocks noGrp="1"/>
          </p:cNvSpPr>
          <p:nvPr>
            <p:ph type="sldNum" sz="quarter" idx="12"/>
          </p:nvPr>
        </p:nvSpPr>
        <p:spPr bwMode="auto">
          <a:xfrm>
            <a:off x="8118750"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39A23718-C769-49AA-B0F1-69B38D1A23EC}" type="slidenum">
              <a:rPr lang="en-US" altLang="en-US" sz="2000">
                <a:latin typeface="Arial" charset="0"/>
                <a:cs typeface="Arial" charset="0"/>
              </a:rPr>
              <a:pPr algn="ctr" fontAlgn="base">
                <a:spcBef>
                  <a:spcPct val="0"/>
                </a:spcBef>
                <a:spcAft>
                  <a:spcPct val="0"/>
                </a:spcAft>
              </a:pPr>
              <a:t>10</a:t>
            </a:fld>
            <a:endParaRPr lang="en-US" altLang="en-US" sz="2000" dirty="0">
              <a:latin typeface="Arial" charset="0"/>
              <a:cs typeface="Arial" charset="0"/>
            </a:endParaRPr>
          </a:p>
        </p:txBody>
      </p:sp>
      <p:sp>
        <p:nvSpPr>
          <p:cNvPr id="7" name="Title 1"/>
          <p:cNvSpPr>
            <a:spLocks noGrp="1"/>
          </p:cNvSpPr>
          <p:nvPr>
            <p:ph type="title"/>
          </p:nvPr>
        </p:nvSpPr>
        <p:spPr>
          <a:xfrm>
            <a:off x="443613" y="388113"/>
            <a:ext cx="8229600" cy="125253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מכרזים</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6386">
                                            <p:txEl>
                                              <p:pRg st="1" end="1"/>
                                            </p:txEl>
                                          </p:spTgt>
                                        </p:tgtEl>
                                        <p:attrNameLst>
                                          <p:attrName>style.visibility</p:attrName>
                                        </p:attrNameLst>
                                      </p:cBhvr>
                                      <p:to>
                                        <p:strVal val="visible"/>
                                      </p:to>
                                    </p:set>
                                    <p:animEffect transition="in" filter="wipe(right)">
                                      <p:cBhvr>
                                        <p:cTn id="7" dur="2000"/>
                                        <p:tgtEl>
                                          <p:spTgt spid="1638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16386">
                                            <p:txEl>
                                              <p:pRg st="2" end="2"/>
                                            </p:txEl>
                                          </p:spTgt>
                                        </p:tgtEl>
                                        <p:attrNameLst>
                                          <p:attrName>style.visibility</p:attrName>
                                        </p:attrNameLst>
                                      </p:cBhvr>
                                      <p:to>
                                        <p:strVal val="visible"/>
                                      </p:to>
                                    </p:set>
                                    <p:animEffect transition="in" filter="wipe(right)">
                                      <p:cBhvr>
                                        <p:cTn id="12" dur="2000"/>
                                        <p:tgtEl>
                                          <p:spTgt spid="1638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16386">
                                            <p:txEl>
                                              <p:pRg st="3" end="3"/>
                                            </p:txEl>
                                          </p:spTgt>
                                        </p:tgtEl>
                                        <p:attrNameLst>
                                          <p:attrName>style.visibility</p:attrName>
                                        </p:attrNameLst>
                                      </p:cBhvr>
                                      <p:to>
                                        <p:strVal val="visible"/>
                                      </p:to>
                                    </p:set>
                                    <p:animEffect transition="in" filter="wipe(right)">
                                      <p:cBhvr>
                                        <p:cTn id="17" dur="2000"/>
                                        <p:tgtEl>
                                          <p:spTgt spid="1638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16386">
                                            <p:txEl>
                                              <p:pRg st="4" end="4"/>
                                            </p:txEl>
                                          </p:spTgt>
                                        </p:tgtEl>
                                        <p:attrNameLst>
                                          <p:attrName>style.visibility</p:attrName>
                                        </p:attrNameLst>
                                      </p:cBhvr>
                                      <p:to>
                                        <p:strVal val="visible"/>
                                      </p:to>
                                    </p:set>
                                    <p:animEffect transition="in" filter="wipe(right)">
                                      <p:cBhvr>
                                        <p:cTn id="22" dur="2000"/>
                                        <p:tgtEl>
                                          <p:spTgt spid="1638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16386">
                                            <p:txEl>
                                              <p:pRg st="5" end="5"/>
                                            </p:txEl>
                                          </p:spTgt>
                                        </p:tgtEl>
                                        <p:attrNameLst>
                                          <p:attrName>style.visibility</p:attrName>
                                        </p:attrNameLst>
                                      </p:cBhvr>
                                      <p:to>
                                        <p:strVal val="visible"/>
                                      </p:to>
                                    </p:set>
                                    <p:animEffect transition="in" filter="wipe(right)">
                                      <p:cBhvr>
                                        <p:cTn id="27" dur="2000"/>
                                        <p:tgtEl>
                                          <p:spTgt spid="1638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16386">
                                            <p:txEl>
                                              <p:pRg st="6" end="6"/>
                                            </p:txEl>
                                          </p:spTgt>
                                        </p:tgtEl>
                                        <p:attrNameLst>
                                          <p:attrName>style.visibility</p:attrName>
                                        </p:attrNameLst>
                                      </p:cBhvr>
                                      <p:to>
                                        <p:strVal val="visible"/>
                                      </p:to>
                                    </p:set>
                                    <p:animEffect transition="in" filter="wipe(right)">
                                      <p:cBhvr>
                                        <p:cTn id="32" dur="2000"/>
                                        <p:tgtEl>
                                          <p:spTgt spid="1638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bwMode="auto">
          <a:xfrm>
            <a:off x="8142500"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A90E9D42-AACB-4991-905B-9FAEC11591B1}" type="slidenum">
              <a:rPr lang="en-US" altLang="en-US" sz="2000">
                <a:latin typeface="Arial" charset="0"/>
                <a:cs typeface="Arial" charset="0"/>
              </a:rPr>
              <a:pPr algn="ctr" fontAlgn="base">
                <a:spcBef>
                  <a:spcPct val="0"/>
                </a:spcBef>
                <a:spcAft>
                  <a:spcPct val="0"/>
                </a:spcAft>
              </a:pPr>
              <a:t>11</a:t>
            </a:fld>
            <a:endParaRPr lang="en-US" altLang="en-US" sz="2000" dirty="0">
              <a:latin typeface="Arial" charset="0"/>
              <a:cs typeface="Arial" charset="0"/>
            </a:endParaRPr>
          </a:p>
        </p:txBody>
      </p:sp>
      <p:sp>
        <p:nvSpPr>
          <p:cNvPr id="6" name="Rectangle 3"/>
          <p:cNvSpPr txBox="1">
            <a:spLocks noChangeArrowheads="1"/>
          </p:cNvSpPr>
          <p:nvPr/>
        </p:nvSpPr>
        <p:spPr bwMode="auto">
          <a:xfrm>
            <a:off x="184150" y="1628775"/>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lvl="1" algn="r" rtl="1">
              <a:spcBef>
                <a:spcPct val="20000"/>
              </a:spcBef>
              <a:buClr>
                <a:schemeClr val="accent1"/>
              </a:buClr>
              <a:buSzPct val="100000"/>
            </a:pPr>
            <a:endParaRPr lang="he-IL" altLang="en-US" sz="2800" b="1" dirty="0">
              <a:solidFill>
                <a:srgbClr val="FF0000"/>
              </a:solidFill>
              <a:latin typeface="David" pitchFamily="34" charset="-79"/>
              <a:cs typeface="David" pitchFamily="34" charset="-79"/>
            </a:endParaRPr>
          </a:p>
        </p:txBody>
      </p:sp>
      <p:sp>
        <p:nvSpPr>
          <p:cNvPr id="7" name="Title 1"/>
          <p:cNvSpPr>
            <a:spLocks noGrp="1"/>
          </p:cNvSpPr>
          <p:nvPr>
            <p:ph type="title"/>
          </p:nvPr>
        </p:nvSpPr>
        <p:spPr>
          <a:xfrm>
            <a:off x="712528" y="376238"/>
            <a:ext cx="7616309" cy="1252537"/>
          </a:xfrm>
        </p:spPr>
        <p:txBody>
          <a:bodyPr vert="horz" lIns="91440" tIns="45720" rIns="91440" bIns="45720" rtlCol="0" anchor="ctr">
            <a:normAutofit/>
          </a:bodyPr>
          <a:lstStyle/>
          <a:p>
            <a:pPr lvl="1" algn="ctr" eaLnBrk="1" fontAlgn="auto" hangingPunct="1">
              <a:spcAft>
                <a:spcPts val="0"/>
              </a:spcAft>
            </a:pPr>
            <a:r>
              <a:rPr lang="he-IL" sz="3400" b="1" kern="1200" cap="all" spc="-100" dirty="0">
                <a:latin typeface="Arial" pitchFamily="34" charset="0"/>
                <a:ea typeface="Arial Unicode MS" pitchFamily="34" charset="-128"/>
                <a:cs typeface="Arial" pitchFamily="34" charset="0"/>
              </a:rPr>
              <a:t>הפנמת עלויות שיקום נזקים סביבתיים שמקורם בחציבה</a:t>
            </a:r>
          </a:p>
        </p:txBody>
      </p:sp>
      <p:sp>
        <p:nvSpPr>
          <p:cNvPr id="17413" name="Rectangle 1"/>
          <p:cNvSpPr>
            <a:spLocks noChangeArrowheads="1"/>
          </p:cNvSpPr>
          <p:nvPr/>
        </p:nvSpPr>
        <p:spPr bwMode="auto">
          <a:xfrm>
            <a:off x="111011" y="1745590"/>
            <a:ext cx="8674100" cy="4216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gn="r" rtl="1" eaLnBrk="0" hangingPunct="0">
              <a:spcBef>
                <a:spcPct val="20000"/>
              </a:spcBef>
              <a:buClr>
                <a:schemeClr val="accent1"/>
              </a:buClr>
              <a:buSzPct val="85000"/>
              <a:buFont typeface="Arial" pitchFamily="34" charset="0"/>
              <a:buChar char="•"/>
              <a:defRPr sz="2400">
                <a:solidFill>
                  <a:schemeClr val="tx1"/>
                </a:solidFill>
                <a:latin typeface="Arial" pitchFamily="34" charset="0"/>
                <a:cs typeface="Arial" pitchFamily="34" charset="0"/>
              </a:defRPr>
            </a:lvl1pPr>
            <a:lvl2pPr marL="742950" indent="-285750" algn="r" rtl="1" eaLnBrk="0" hangingPunct="0">
              <a:spcBef>
                <a:spcPct val="20000"/>
              </a:spcBef>
              <a:buClr>
                <a:schemeClr val="accent1"/>
              </a:buClr>
              <a:buSzPct val="85000"/>
              <a:buFont typeface="Arial" pitchFamily="34" charset="0"/>
              <a:buChar char="•"/>
              <a:defRPr sz="2000">
                <a:solidFill>
                  <a:schemeClr val="tx1"/>
                </a:solidFill>
                <a:latin typeface="Arial" pitchFamily="34" charset="0"/>
                <a:cs typeface="Arial" pitchFamily="34" charset="0"/>
              </a:defRPr>
            </a:lvl2pPr>
            <a:lvl3pPr marL="1143000" indent="-228600" algn="r" rtl="1" eaLnBrk="0" hangingPunct="0">
              <a:spcBef>
                <a:spcPct val="20000"/>
              </a:spcBef>
              <a:buClr>
                <a:schemeClr val="accent1"/>
              </a:buClr>
              <a:buSzPct val="90000"/>
              <a:buFont typeface="Arial" pitchFamily="34" charset="0"/>
              <a:buChar char="•"/>
              <a:defRPr>
                <a:solidFill>
                  <a:schemeClr val="tx1"/>
                </a:solidFill>
                <a:latin typeface="Arial" pitchFamily="34" charset="0"/>
                <a:cs typeface="Arial" pitchFamily="34" charset="0"/>
              </a:defRPr>
            </a:lvl3pPr>
            <a:lvl4pPr marL="1600200" indent="-228600" algn="r" rtl="1" eaLnBrk="0" hangingPunct="0">
              <a:spcBef>
                <a:spcPct val="20000"/>
              </a:spcBef>
              <a:buClr>
                <a:schemeClr val="accent1"/>
              </a:buClr>
              <a:buFont typeface="Arial" pitchFamily="34" charset="0"/>
              <a:buChar char="•"/>
              <a:defRPr sz="1600">
                <a:solidFill>
                  <a:schemeClr val="tx1"/>
                </a:solidFill>
                <a:latin typeface="Arial" pitchFamily="34" charset="0"/>
                <a:cs typeface="Arial" pitchFamily="34" charset="0"/>
              </a:defRPr>
            </a:lvl4pPr>
            <a:lvl5pPr marL="2057400" indent="-228600" algn="r" rtl="1" eaLnBrk="0" hangingPunct="0">
              <a:spcBef>
                <a:spcPct val="20000"/>
              </a:spcBef>
              <a:buClr>
                <a:schemeClr val="accent1"/>
              </a:buClr>
              <a:buSzPct val="100000"/>
              <a:buFont typeface="Arial" pitchFamily="34" charset="0"/>
              <a:buChar char="•"/>
              <a:defRPr sz="14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lr>
                <a:schemeClr val="accent1"/>
              </a:buClr>
              <a:buSzPct val="100000"/>
              <a:buFont typeface="Arial" pitchFamily="34" charset="0"/>
              <a:buChar char="•"/>
              <a:defRPr sz="14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lr>
                <a:schemeClr val="accent1"/>
              </a:buClr>
              <a:buSzPct val="100000"/>
              <a:buFont typeface="Arial" pitchFamily="34" charset="0"/>
              <a:buChar char="•"/>
              <a:defRPr sz="14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lr>
                <a:schemeClr val="accent1"/>
              </a:buClr>
              <a:buSzPct val="100000"/>
              <a:buFont typeface="Arial" pitchFamily="34" charset="0"/>
              <a:buChar char="•"/>
              <a:defRPr sz="14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lr>
                <a:schemeClr val="accent1"/>
              </a:buClr>
              <a:buSzPct val="100000"/>
              <a:buFont typeface="Arial" pitchFamily="34" charset="0"/>
              <a:buChar char="•"/>
              <a:defRPr sz="1400">
                <a:solidFill>
                  <a:schemeClr val="tx1"/>
                </a:solidFill>
                <a:latin typeface="Arial" pitchFamily="34" charset="0"/>
                <a:cs typeface="Arial" pitchFamily="34" charset="0"/>
              </a:defRPr>
            </a:lvl9pPr>
          </a:lstStyle>
          <a:p>
            <a:pPr>
              <a:spcBef>
                <a:spcPts val="0"/>
              </a:spcBef>
              <a:spcAft>
                <a:spcPts val="1200"/>
              </a:spcAft>
              <a:defRPr/>
            </a:pPr>
            <a:r>
              <a:rPr lang="he-IL" altLang="en-US" sz="2000" b="1" dirty="0" smtClean="0"/>
              <a:t>יש </a:t>
            </a:r>
            <a:r>
              <a:rPr lang="he-IL" altLang="en-US" sz="2000" b="1" dirty="0" smtClean="0"/>
              <a:t>לבחון האם כרייה </a:t>
            </a:r>
            <a:r>
              <a:rPr lang="he-IL" altLang="en-US" sz="2000" b="1" u="sng" dirty="0" smtClean="0"/>
              <a:t>במקרה קונקרטי</a:t>
            </a:r>
            <a:r>
              <a:rPr lang="he-IL" altLang="en-US" sz="2000" b="1" dirty="0" smtClean="0"/>
              <a:t> יוצרת עלויות סביבתיות. </a:t>
            </a:r>
          </a:p>
          <a:p>
            <a:pPr>
              <a:spcBef>
                <a:spcPts val="0"/>
              </a:spcBef>
              <a:spcAft>
                <a:spcPts val="1200"/>
              </a:spcAft>
              <a:buClr>
                <a:schemeClr val="accent1">
                  <a:lumMod val="75000"/>
                </a:schemeClr>
              </a:buClr>
              <a:buSzPct val="120000"/>
              <a:defRPr/>
            </a:pPr>
            <a:r>
              <a:rPr lang="he-IL" altLang="en-US" sz="2000" dirty="0" smtClean="0"/>
              <a:t>באם התשובה חיובית - יש לבחון </a:t>
            </a:r>
            <a:r>
              <a:rPr lang="he-IL" altLang="en-US" sz="2000" b="1" u="sng" dirty="0" smtClean="0"/>
              <a:t>מהו שיעור הנזק</a:t>
            </a:r>
            <a:r>
              <a:rPr lang="he-IL" altLang="en-US" sz="2000" dirty="0" smtClean="0"/>
              <a:t> ואילו </a:t>
            </a:r>
            <a:r>
              <a:rPr lang="he-IL" altLang="en-US" sz="2000" b="1" u="sng" dirty="0" smtClean="0"/>
              <a:t>אמצעים</a:t>
            </a:r>
            <a:r>
              <a:rPr lang="he-IL" altLang="en-US" sz="2000" dirty="0" smtClean="0"/>
              <a:t> יבטיחו את צמצום הנזק במידה המיטבית. </a:t>
            </a:r>
          </a:p>
          <a:p>
            <a:pPr>
              <a:spcBef>
                <a:spcPts val="0"/>
              </a:spcBef>
              <a:spcAft>
                <a:spcPts val="1200"/>
              </a:spcAft>
              <a:buClr>
                <a:schemeClr val="accent1">
                  <a:lumMod val="75000"/>
                </a:schemeClr>
              </a:buClr>
              <a:buSzPct val="120000"/>
              <a:defRPr/>
            </a:pPr>
            <a:r>
              <a:rPr lang="he-IL" altLang="en-US" sz="2000" b="1" u="sng" dirty="0" smtClean="0"/>
              <a:t>נזקים ישירים לאתר הכרייה </a:t>
            </a:r>
            <a:r>
              <a:rPr lang="he-IL" altLang="en-US" sz="2000" dirty="0" smtClean="0"/>
              <a:t>-</a:t>
            </a:r>
            <a:endParaRPr lang="he-IL" altLang="en-US" sz="2000" dirty="0"/>
          </a:p>
          <a:p>
            <a:pPr lvl="1">
              <a:spcBef>
                <a:spcPts val="0"/>
              </a:spcBef>
              <a:spcAft>
                <a:spcPts val="1200"/>
              </a:spcAft>
              <a:buClr>
                <a:schemeClr val="accent1">
                  <a:lumMod val="75000"/>
                </a:schemeClr>
              </a:buClr>
              <a:buSzPct val="120000"/>
              <a:defRPr/>
            </a:pPr>
            <a:r>
              <a:rPr lang="he-IL" altLang="en-US" sz="1800" dirty="0"/>
              <a:t>נשר מפרישה לטובת </a:t>
            </a:r>
            <a:r>
              <a:rPr lang="he-IL" altLang="en-US" sz="1800" dirty="0" err="1"/>
              <a:t>הקש"מ</a:t>
            </a:r>
            <a:r>
              <a:rPr lang="he-IL" altLang="en-US" sz="1800" dirty="0"/>
              <a:t> סך שנתי כולל של כ-2 מיליון ₪ בשנה.</a:t>
            </a:r>
          </a:p>
          <a:p>
            <a:pPr lvl="1">
              <a:spcBef>
                <a:spcPts val="0"/>
              </a:spcBef>
              <a:spcAft>
                <a:spcPts val="1200"/>
              </a:spcAft>
              <a:buClr>
                <a:schemeClr val="accent1">
                  <a:lumMod val="75000"/>
                </a:schemeClr>
              </a:buClr>
              <a:buSzPct val="120000"/>
              <a:defRPr/>
            </a:pPr>
            <a:r>
              <a:rPr lang="he-IL" altLang="en-US" sz="1800" dirty="0"/>
              <a:t>ביחס לנזקים ישירים – יש היגיון כי סכום ההפרשות ייקבע על בסיס כמות חומרי החציבה שנכרית בפועל: קיים מתאם בין היקף הנזק לאתר החציבה לבין כמות החומר המופקת מאותו אתר.</a:t>
            </a:r>
          </a:p>
          <a:p>
            <a:pPr lvl="1">
              <a:spcBef>
                <a:spcPts val="0"/>
              </a:spcBef>
              <a:spcAft>
                <a:spcPts val="1200"/>
              </a:spcAft>
              <a:buClr>
                <a:schemeClr val="accent1">
                  <a:lumMod val="75000"/>
                </a:schemeClr>
              </a:buClr>
              <a:buSzPct val="120000"/>
              <a:defRPr/>
            </a:pPr>
            <a:r>
              <a:rPr lang="he-IL" altLang="en-US" sz="1800" dirty="0" smtClean="0"/>
              <a:t>לאחר השקעות </a:t>
            </a:r>
            <a:r>
              <a:rPr lang="he-IL" altLang="en-US" sz="1800" dirty="0"/>
              <a:t>בשיקום </a:t>
            </a:r>
            <a:r>
              <a:rPr lang="he-IL" altLang="en-US" sz="1800" dirty="0" smtClean="0"/>
              <a:t>של למעלה </a:t>
            </a:r>
            <a:r>
              <a:rPr lang="he-IL" altLang="en-US" sz="1800" dirty="0"/>
              <a:t>מ-200 אתרים, היתרה בקופת </a:t>
            </a:r>
            <a:r>
              <a:rPr lang="he-IL" altLang="en-US" sz="1800" dirty="0" err="1"/>
              <a:t>הקש"מ</a:t>
            </a:r>
            <a:r>
              <a:rPr lang="he-IL" altLang="en-US" sz="1800" dirty="0"/>
              <a:t> עולה על 500 מיליון ₪.</a:t>
            </a:r>
          </a:p>
          <a:p>
            <a:pPr>
              <a:spcBef>
                <a:spcPts val="0"/>
              </a:spcBef>
              <a:spcAft>
                <a:spcPts val="1200"/>
              </a:spcAft>
              <a:buClr>
                <a:schemeClr val="accent1">
                  <a:lumMod val="75000"/>
                </a:schemeClr>
              </a:buClr>
              <a:buSzPct val="120000"/>
              <a:defRPr/>
            </a:pPr>
            <a:endParaRPr lang="he-IL" altLang="en-US" sz="2000"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17413">
                                            <p:txEl>
                                              <p:pRg st="0" end="0"/>
                                            </p:txEl>
                                          </p:spTgt>
                                        </p:tgtEl>
                                        <p:attrNameLst>
                                          <p:attrName>style.visibility</p:attrName>
                                        </p:attrNameLst>
                                      </p:cBhvr>
                                      <p:to>
                                        <p:strVal val="visible"/>
                                      </p:to>
                                    </p:set>
                                    <p:animEffect transition="in" filter="wipe(right)">
                                      <p:cBhvr>
                                        <p:cTn id="11" dur="2000"/>
                                        <p:tgtEl>
                                          <p:spTgt spid="1741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17413">
                                            <p:txEl>
                                              <p:pRg st="1" end="1"/>
                                            </p:txEl>
                                          </p:spTgt>
                                        </p:tgtEl>
                                        <p:attrNameLst>
                                          <p:attrName>style.visibility</p:attrName>
                                        </p:attrNameLst>
                                      </p:cBhvr>
                                      <p:to>
                                        <p:strVal val="visible"/>
                                      </p:to>
                                    </p:set>
                                    <p:animEffect transition="in" filter="wipe(right)">
                                      <p:cBhvr>
                                        <p:cTn id="16" dur="2000"/>
                                        <p:tgtEl>
                                          <p:spTgt spid="1741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17413">
                                            <p:txEl>
                                              <p:pRg st="2" end="2"/>
                                            </p:txEl>
                                          </p:spTgt>
                                        </p:tgtEl>
                                        <p:attrNameLst>
                                          <p:attrName>style.visibility</p:attrName>
                                        </p:attrNameLst>
                                      </p:cBhvr>
                                      <p:to>
                                        <p:strVal val="visible"/>
                                      </p:to>
                                    </p:set>
                                    <p:animEffect transition="in" filter="wipe(right)">
                                      <p:cBhvr>
                                        <p:cTn id="21" dur="2000"/>
                                        <p:tgtEl>
                                          <p:spTgt spid="1741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17413">
                                            <p:txEl>
                                              <p:pRg st="3" end="3"/>
                                            </p:txEl>
                                          </p:spTgt>
                                        </p:tgtEl>
                                        <p:attrNameLst>
                                          <p:attrName>style.visibility</p:attrName>
                                        </p:attrNameLst>
                                      </p:cBhvr>
                                      <p:to>
                                        <p:strVal val="visible"/>
                                      </p:to>
                                    </p:set>
                                    <p:animEffect transition="in" filter="wipe(right)">
                                      <p:cBhvr>
                                        <p:cTn id="26" dur="2000"/>
                                        <p:tgtEl>
                                          <p:spTgt spid="1741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17413">
                                            <p:txEl>
                                              <p:pRg st="4" end="4"/>
                                            </p:txEl>
                                          </p:spTgt>
                                        </p:tgtEl>
                                        <p:attrNameLst>
                                          <p:attrName>style.visibility</p:attrName>
                                        </p:attrNameLst>
                                      </p:cBhvr>
                                      <p:to>
                                        <p:strVal val="visible"/>
                                      </p:to>
                                    </p:set>
                                    <p:animEffect transition="in" filter="wipe(right)">
                                      <p:cBhvr>
                                        <p:cTn id="31" dur="2000"/>
                                        <p:tgtEl>
                                          <p:spTgt spid="1741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17413">
                                            <p:txEl>
                                              <p:pRg st="5" end="5"/>
                                            </p:txEl>
                                          </p:spTgt>
                                        </p:tgtEl>
                                        <p:attrNameLst>
                                          <p:attrName>style.visibility</p:attrName>
                                        </p:attrNameLst>
                                      </p:cBhvr>
                                      <p:to>
                                        <p:strVal val="visible"/>
                                      </p:to>
                                    </p:set>
                                    <p:animEffect transition="in" filter="wipe(right)">
                                      <p:cBhvr>
                                        <p:cTn id="36" dur="2000"/>
                                        <p:tgtEl>
                                          <p:spTgt spid="1741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bwMode="auto">
          <a:xfrm>
            <a:off x="8118750"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E18E5C17-A7E7-4F8D-9AB5-406501F84B75}" type="slidenum">
              <a:rPr lang="en-US" altLang="en-US" sz="2000">
                <a:latin typeface="Arial" charset="0"/>
                <a:cs typeface="Arial" charset="0"/>
              </a:rPr>
              <a:pPr algn="ctr" fontAlgn="base">
                <a:spcBef>
                  <a:spcPct val="0"/>
                </a:spcBef>
                <a:spcAft>
                  <a:spcPct val="0"/>
                </a:spcAft>
              </a:pPr>
              <a:t>12</a:t>
            </a:fld>
            <a:endParaRPr lang="en-US" altLang="en-US" sz="2000" dirty="0">
              <a:latin typeface="Arial" charset="0"/>
              <a:cs typeface="Arial" charset="0"/>
            </a:endParaRPr>
          </a:p>
        </p:txBody>
      </p:sp>
      <p:sp>
        <p:nvSpPr>
          <p:cNvPr id="6" name="Rectangle 3"/>
          <p:cNvSpPr txBox="1">
            <a:spLocks noChangeArrowheads="1"/>
          </p:cNvSpPr>
          <p:nvPr/>
        </p:nvSpPr>
        <p:spPr bwMode="auto">
          <a:xfrm>
            <a:off x="184150" y="1628775"/>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lvl="1" algn="r" rtl="1">
              <a:spcBef>
                <a:spcPct val="20000"/>
              </a:spcBef>
              <a:buClr>
                <a:schemeClr val="accent1"/>
              </a:buClr>
              <a:buSzPct val="100000"/>
            </a:pPr>
            <a:endParaRPr lang="he-IL" altLang="en-US" sz="2800" b="1" dirty="0">
              <a:solidFill>
                <a:srgbClr val="FF0000"/>
              </a:solidFill>
              <a:latin typeface="David" pitchFamily="34" charset="-79"/>
              <a:cs typeface="David" pitchFamily="34" charset="-79"/>
            </a:endParaRPr>
          </a:p>
        </p:txBody>
      </p:sp>
      <p:sp>
        <p:nvSpPr>
          <p:cNvPr id="7" name="Title 1"/>
          <p:cNvSpPr>
            <a:spLocks noGrp="1"/>
          </p:cNvSpPr>
          <p:nvPr>
            <p:ph type="title"/>
          </p:nvPr>
        </p:nvSpPr>
        <p:spPr>
          <a:xfrm>
            <a:off x="431738" y="388113"/>
            <a:ext cx="8229600" cy="125253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נזקים סביבתיים - פגיעה כללית בסביבה</a:t>
            </a:r>
          </a:p>
        </p:txBody>
      </p:sp>
      <p:sp>
        <p:nvSpPr>
          <p:cNvPr id="13317" name="Rectangle 1"/>
          <p:cNvSpPr>
            <a:spLocks noChangeArrowheads="1"/>
          </p:cNvSpPr>
          <p:nvPr/>
        </p:nvSpPr>
        <p:spPr bwMode="auto">
          <a:xfrm>
            <a:off x="391885" y="1098863"/>
            <a:ext cx="8394539" cy="636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lgn="r" rtl="1" eaLnBrk="0" hangingPunct="0">
              <a:spcBef>
                <a:spcPct val="20000"/>
              </a:spcBef>
              <a:buClr>
                <a:schemeClr val="accent1"/>
              </a:buClr>
              <a:buSzPct val="85000"/>
              <a:buFont typeface="Arial" charset="0"/>
              <a:buChar char="•"/>
              <a:defRPr sz="2400">
                <a:solidFill>
                  <a:schemeClr val="tx1"/>
                </a:solidFill>
                <a:latin typeface="Arial" charset="0"/>
                <a:cs typeface="Arial" charset="0"/>
              </a:defRPr>
            </a:lvl1pPr>
            <a:lvl2pPr marL="742950" indent="-285750" algn="r" rtl="1" eaLnBrk="0" hangingPunct="0">
              <a:spcBef>
                <a:spcPct val="20000"/>
              </a:spcBef>
              <a:buClr>
                <a:schemeClr val="accent1"/>
              </a:buClr>
              <a:buSzPct val="85000"/>
              <a:buFont typeface="Arial" charset="0"/>
              <a:buChar char="•"/>
              <a:defRPr sz="2000">
                <a:solidFill>
                  <a:schemeClr val="tx1"/>
                </a:solidFill>
                <a:latin typeface="Arial" charset="0"/>
                <a:cs typeface="Arial" charset="0"/>
              </a:defRPr>
            </a:lvl2pPr>
            <a:lvl3pPr marL="1143000" indent="-228600" algn="r" rtl="1" eaLnBrk="0" hangingPunct="0">
              <a:spcBef>
                <a:spcPct val="20000"/>
              </a:spcBef>
              <a:buClr>
                <a:schemeClr val="accent1"/>
              </a:buClr>
              <a:buSzPct val="90000"/>
              <a:buFont typeface="Arial" charset="0"/>
              <a:buChar char="•"/>
              <a:defRPr>
                <a:solidFill>
                  <a:schemeClr val="tx1"/>
                </a:solidFill>
                <a:latin typeface="Arial" charset="0"/>
                <a:cs typeface="Arial" charset="0"/>
              </a:defRPr>
            </a:lvl3pPr>
            <a:lvl4pPr marL="1600200" indent="-228600" algn="r" rtl="1" eaLnBrk="0" hangingPunct="0">
              <a:spcBef>
                <a:spcPct val="20000"/>
              </a:spcBef>
              <a:buClr>
                <a:schemeClr val="accent1"/>
              </a:buClr>
              <a:buFont typeface="Arial" charset="0"/>
              <a:buChar char="•"/>
              <a:defRPr sz="1600">
                <a:solidFill>
                  <a:schemeClr val="tx1"/>
                </a:solidFill>
                <a:latin typeface="Arial" charset="0"/>
                <a:cs typeface="Arial" charset="0"/>
              </a:defRPr>
            </a:lvl4pPr>
            <a:lvl5pPr marL="2057400" indent="-228600" algn="r" rtl="1" eaLnBrk="0" hangingPunct="0">
              <a:spcBef>
                <a:spcPct val="20000"/>
              </a:spcBef>
              <a:buClr>
                <a:schemeClr val="accent1"/>
              </a:buClr>
              <a:buSzPct val="100000"/>
              <a:buFont typeface="Arial" charset="0"/>
              <a:buChar char="•"/>
              <a:defRPr sz="14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accent1"/>
              </a:buClr>
              <a:buSzPct val="100000"/>
              <a:buFont typeface="Arial" charset="0"/>
              <a:buChar char="•"/>
              <a:defRPr sz="14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accent1"/>
              </a:buClr>
              <a:buSzPct val="100000"/>
              <a:buFont typeface="Arial" charset="0"/>
              <a:buChar char="•"/>
              <a:defRPr sz="14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accent1"/>
              </a:buClr>
              <a:buSzPct val="100000"/>
              <a:buFont typeface="Arial" charset="0"/>
              <a:buChar char="•"/>
              <a:defRPr sz="14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accent1"/>
              </a:buClr>
              <a:buSzPct val="100000"/>
              <a:buFont typeface="Arial" charset="0"/>
              <a:buChar char="•"/>
              <a:defRPr sz="1400">
                <a:solidFill>
                  <a:schemeClr val="tx1"/>
                </a:solidFill>
                <a:latin typeface="Arial" charset="0"/>
                <a:cs typeface="Arial" charset="0"/>
              </a:defRPr>
            </a:lvl9pPr>
          </a:lstStyle>
          <a:p>
            <a:pPr>
              <a:spcAft>
                <a:spcPts val="600"/>
              </a:spcAft>
              <a:buClr>
                <a:schemeClr val="accent1">
                  <a:lumMod val="75000"/>
                </a:schemeClr>
              </a:buClr>
              <a:buSzPct val="120000"/>
              <a:defRPr/>
            </a:pPr>
            <a:endParaRPr lang="he-IL" sz="1800" dirty="0" smtClean="0"/>
          </a:p>
          <a:p>
            <a:pPr>
              <a:spcAft>
                <a:spcPts val="600"/>
              </a:spcAft>
              <a:buClr>
                <a:schemeClr val="accent1">
                  <a:lumMod val="75000"/>
                </a:schemeClr>
              </a:buClr>
              <a:buSzPct val="120000"/>
              <a:defRPr/>
            </a:pPr>
            <a:r>
              <a:rPr lang="he-IL" sz="1800" dirty="0" smtClean="0"/>
              <a:t>אבן גיר וחרסית למלט </a:t>
            </a:r>
            <a:r>
              <a:rPr lang="he-IL" sz="1800" b="1" u="sng" dirty="0" smtClean="0"/>
              <a:t>אינם במחסור </a:t>
            </a:r>
            <a:r>
              <a:rPr lang="he-IL" sz="1800" dirty="0" smtClean="0"/>
              <a:t>- אין צורך להפיקם בשיטות אגרסיביות או במקומות בעלי רגישות סביבתית ונופית גבוהה. </a:t>
            </a:r>
            <a:r>
              <a:rPr lang="he-IL" sz="1800" b="1" u="sng" dirty="0" smtClean="0"/>
              <a:t>העלות </a:t>
            </a:r>
            <a:r>
              <a:rPr lang="he-IL" sz="1800" b="1" u="sng" dirty="0" smtClean="0"/>
              <a:t>הסביבתית השולית ליחידת תפוקה נמוכה יחסית</a:t>
            </a:r>
            <a:r>
              <a:rPr lang="he-IL" sz="1800" dirty="0" smtClean="0"/>
              <a:t>.</a:t>
            </a:r>
          </a:p>
          <a:p>
            <a:pPr>
              <a:spcAft>
                <a:spcPts val="600"/>
              </a:spcAft>
              <a:buClr>
                <a:schemeClr val="accent1">
                  <a:lumMod val="75000"/>
                </a:schemeClr>
              </a:buClr>
              <a:buSzPct val="120000"/>
            </a:pPr>
            <a:r>
              <a:rPr lang="he-IL" altLang="en-US" sz="1800" dirty="0" smtClean="0"/>
              <a:t>נשר </a:t>
            </a:r>
            <a:r>
              <a:rPr lang="he-IL" altLang="en-US" sz="1800" dirty="0"/>
              <a:t>משקיעה השקעות עתק למניעת פגיעה בסביבה, </a:t>
            </a:r>
            <a:r>
              <a:rPr lang="he-IL" altLang="en-US" sz="1800" dirty="0" smtClean="0"/>
              <a:t>ובכלל זה – </a:t>
            </a:r>
            <a:r>
              <a:rPr lang="he-IL" altLang="en-US" sz="1800" dirty="0" smtClean="0"/>
              <a:t>(א) צמצום </a:t>
            </a:r>
            <a:r>
              <a:rPr lang="he-IL" altLang="en-US" sz="1800" dirty="0"/>
              <a:t>השפעות חיצוניות שליליות - שדרוג ארובות ומערכות ניטור, מערכות סינון, שימוש בחומרי גלם חלופיים וידידותיים לסביבה, צמצום צריכת מים שפירים, טיפול באבק וכיו"ב. </a:t>
            </a:r>
            <a:r>
              <a:rPr lang="he-IL" altLang="en-US" sz="1800" dirty="0" smtClean="0"/>
              <a:t>וכן (ב) ייזום </a:t>
            </a:r>
            <a:r>
              <a:rPr lang="he-IL" altLang="en-US" sz="1800" dirty="0"/>
              <a:t>השפעות חיצוניות </a:t>
            </a:r>
            <a:r>
              <a:rPr lang="he-IL" altLang="en-US" sz="1800" dirty="0"/>
              <a:t>חיוביות</a:t>
            </a:r>
            <a:r>
              <a:rPr lang="he-IL" altLang="en-US" sz="1800" dirty="0"/>
              <a:t> - פרויקט ה-</a:t>
            </a:r>
            <a:r>
              <a:rPr lang="en-US" altLang="en-US" sz="1800" dirty="0" smtClean="0"/>
              <a:t>RDF</a:t>
            </a:r>
            <a:r>
              <a:rPr lang="he-IL" altLang="en-US" sz="1800" dirty="0" smtClean="0"/>
              <a:t> - שימוש </a:t>
            </a:r>
            <a:r>
              <a:rPr lang="he-IL" altLang="en-US" sz="1800" dirty="0"/>
              <a:t>בפסולת </a:t>
            </a:r>
            <a:r>
              <a:rPr lang="he-IL" altLang="en-US" sz="1800" dirty="0" smtClean="0"/>
              <a:t>לתהליך </a:t>
            </a:r>
            <a:r>
              <a:rPr lang="he-IL" altLang="en-US" sz="1800" dirty="0"/>
              <a:t>ייצור </a:t>
            </a:r>
            <a:r>
              <a:rPr lang="he-IL" altLang="en-US" sz="1800" dirty="0" smtClean="0"/>
              <a:t>המלט.</a:t>
            </a:r>
          </a:p>
          <a:p>
            <a:pPr>
              <a:spcAft>
                <a:spcPts val="600"/>
              </a:spcAft>
              <a:buClr>
                <a:schemeClr val="accent1">
                  <a:lumMod val="75000"/>
                </a:schemeClr>
              </a:buClr>
              <a:buSzPct val="120000"/>
            </a:pPr>
            <a:r>
              <a:rPr lang="he-IL" altLang="en-US" sz="1800" b="1" u="sng" dirty="0" smtClean="0"/>
              <a:t>הפליה =</a:t>
            </a:r>
            <a:endParaRPr lang="he-IL" altLang="en-US" sz="1800" b="1" u="sng" dirty="0" smtClean="0"/>
          </a:p>
          <a:p>
            <a:pPr>
              <a:spcBef>
                <a:spcPts val="0"/>
              </a:spcBef>
              <a:spcAft>
                <a:spcPts val="1200"/>
              </a:spcAft>
              <a:buClr>
                <a:schemeClr val="accent1">
                  <a:lumMod val="75000"/>
                </a:schemeClr>
              </a:buClr>
              <a:buSzPct val="120000"/>
              <a:buFont typeface="Arial" pitchFamily="34" charset="0"/>
              <a:buChar char="•"/>
              <a:defRPr/>
            </a:pPr>
            <a:r>
              <a:rPr lang="he-IL" sz="1800" b="1" u="sng" dirty="0"/>
              <a:t>י</a:t>
            </a:r>
            <a:r>
              <a:rPr lang="he-IL" sz="1800" b="1" u="sng" dirty="0" smtClean="0"/>
              <a:t>חס </a:t>
            </a:r>
            <a:r>
              <a:rPr lang="he-IL" sz="1800" b="1" u="sng" dirty="0"/>
              <a:t>שונה לשווים</a:t>
            </a:r>
            <a:r>
              <a:rPr lang="he-IL" sz="1800" b="1" dirty="0"/>
              <a:t> – פגיעה בסביבה </a:t>
            </a:r>
            <a:r>
              <a:rPr lang="he-IL" sz="1800" b="1" dirty="0" smtClean="0"/>
              <a:t>נגרמת מאינספור פעילויות עסקיות שאינן קשורות בכריית </a:t>
            </a:r>
            <a:r>
              <a:rPr lang="he-IL" sz="1800" b="1" dirty="0"/>
              <a:t>חומרי חציבה.</a:t>
            </a:r>
            <a:r>
              <a:rPr lang="he-IL" sz="1800" dirty="0"/>
              <a:t> כך, מפעלים שאינם עושים שום שימוש בחומרי חציבה עלולים לגרום פגיעה סביבתית חמורה בהרבה.</a:t>
            </a:r>
            <a:r>
              <a:rPr lang="he-IL" sz="1800" dirty="0">
                <a:solidFill>
                  <a:srgbClr val="FF0000"/>
                </a:solidFill>
              </a:rPr>
              <a:t> </a:t>
            </a:r>
            <a:endParaRPr lang="en-US" sz="1800" dirty="0"/>
          </a:p>
          <a:p>
            <a:pPr>
              <a:spcBef>
                <a:spcPts val="0"/>
              </a:spcBef>
              <a:spcAft>
                <a:spcPts val="1200"/>
              </a:spcAft>
              <a:buClr>
                <a:schemeClr val="accent1">
                  <a:lumMod val="75000"/>
                </a:schemeClr>
              </a:buClr>
              <a:buSzPct val="120000"/>
              <a:buFont typeface="Arial" pitchFamily="34" charset="0"/>
              <a:buChar char="•"/>
              <a:defRPr/>
            </a:pPr>
            <a:r>
              <a:rPr lang="he-IL" sz="1800" b="1" u="sng" dirty="0"/>
              <a:t>יחס שווה לשונים</a:t>
            </a:r>
            <a:r>
              <a:rPr lang="he-IL" sz="1800" b="1" dirty="0"/>
              <a:t> </a:t>
            </a:r>
            <a:r>
              <a:rPr lang="he-IL" sz="1800" dirty="0"/>
              <a:t>– </a:t>
            </a:r>
            <a:r>
              <a:rPr lang="he-IL" sz="1800" b="1" dirty="0"/>
              <a:t>כל מפעל משקיע השקעות אחרות בהגנת הסביבה</a:t>
            </a:r>
            <a:r>
              <a:rPr lang="he-IL" sz="1800" dirty="0"/>
              <a:t>. </a:t>
            </a:r>
            <a:r>
              <a:rPr lang="he-IL" sz="1800" dirty="0" smtClean="0"/>
              <a:t>אין בסיס להטלת </a:t>
            </a:r>
            <a:r>
              <a:rPr lang="he-IL" sz="1800" dirty="0"/>
              <a:t>תמלוגים </a:t>
            </a:r>
            <a:r>
              <a:rPr lang="he-IL" sz="1800" dirty="0" smtClean="0"/>
              <a:t>"קיבוציים" אחידים </a:t>
            </a:r>
            <a:r>
              <a:rPr lang="he-IL" sz="1800" dirty="0"/>
              <a:t>על </a:t>
            </a:r>
            <a:r>
              <a:rPr lang="he-IL" sz="1800" dirty="0" smtClean="0"/>
              <a:t>מפעלים. </a:t>
            </a:r>
            <a:endParaRPr lang="he-IL" sz="1800" dirty="0">
              <a:solidFill>
                <a:srgbClr val="FF0000"/>
              </a:solidFill>
            </a:endParaRPr>
          </a:p>
          <a:p>
            <a:pPr>
              <a:spcBef>
                <a:spcPts val="0"/>
              </a:spcBef>
              <a:spcAft>
                <a:spcPts val="1200"/>
              </a:spcAft>
              <a:buClr>
                <a:schemeClr val="accent1">
                  <a:lumMod val="75000"/>
                </a:schemeClr>
              </a:buClr>
              <a:buSzPct val="120000"/>
              <a:buFont typeface="Arial" pitchFamily="34" charset="0"/>
              <a:buChar char="•"/>
              <a:defRPr/>
            </a:pPr>
            <a:endParaRPr lang="en-US" sz="2000" dirty="0"/>
          </a:p>
          <a:p>
            <a:pPr lvl="1">
              <a:spcAft>
                <a:spcPts val="600"/>
              </a:spcAft>
              <a:buClr>
                <a:schemeClr val="accent1">
                  <a:lumMod val="75000"/>
                </a:schemeClr>
              </a:buClr>
              <a:buSzPct val="120000"/>
            </a:pPr>
            <a:endParaRPr lang="he-IL" altLang="en-US" sz="1800" dirty="0" smtClean="0"/>
          </a:p>
          <a:p>
            <a:pPr lvl="1">
              <a:spcAft>
                <a:spcPts val="600"/>
              </a:spcAft>
              <a:buClr>
                <a:schemeClr val="accent1">
                  <a:lumMod val="75000"/>
                </a:schemeClr>
              </a:buClr>
              <a:buSzPct val="120000"/>
            </a:pPr>
            <a:endParaRPr lang="he-IL" altLang="en-US" sz="1800" dirty="0"/>
          </a:p>
          <a:p>
            <a:pPr>
              <a:spcAft>
                <a:spcPts val="600"/>
              </a:spcAft>
              <a:buClr>
                <a:schemeClr val="accent1">
                  <a:lumMod val="75000"/>
                </a:schemeClr>
              </a:buClr>
              <a:buSzPct val="120000"/>
            </a:pPr>
            <a:endParaRPr lang="he-IL" altLang="en-US" sz="1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13317">
                                            <p:txEl>
                                              <p:pRg st="1" end="1"/>
                                            </p:txEl>
                                          </p:spTgt>
                                        </p:tgtEl>
                                        <p:attrNameLst>
                                          <p:attrName>style.visibility</p:attrName>
                                        </p:attrNameLst>
                                      </p:cBhvr>
                                      <p:to>
                                        <p:strVal val="visible"/>
                                      </p:to>
                                    </p:set>
                                    <p:animEffect transition="in" filter="wipe(right)">
                                      <p:cBhvr>
                                        <p:cTn id="11" dur="2000"/>
                                        <p:tgtEl>
                                          <p:spTgt spid="13317">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13317">
                                            <p:txEl>
                                              <p:pRg st="2" end="2"/>
                                            </p:txEl>
                                          </p:spTgt>
                                        </p:tgtEl>
                                        <p:attrNameLst>
                                          <p:attrName>style.visibility</p:attrName>
                                        </p:attrNameLst>
                                      </p:cBhvr>
                                      <p:to>
                                        <p:strVal val="visible"/>
                                      </p:to>
                                    </p:set>
                                    <p:animEffect transition="in" filter="wipe(right)">
                                      <p:cBhvr>
                                        <p:cTn id="16" dur="2000"/>
                                        <p:tgtEl>
                                          <p:spTgt spid="1331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13317">
                                            <p:txEl>
                                              <p:pRg st="3" end="3"/>
                                            </p:txEl>
                                          </p:spTgt>
                                        </p:tgtEl>
                                        <p:attrNameLst>
                                          <p:attrName>style.visibility</p:attrName>
                                        </p:attrNameLst>
                                      </p:cBhvr>
                                      <p:to>
                                        <p:strVal val="visible"/>
                                      </p:to>
                                    </p:set>
                                    <p:animEffect transition="in" filter="wipe(right)">
                                      <p:cBhvr>
                                        <p:cTn id="21" dur="2000"/>
                                        <p:tgtEl>
                                          <p:spTgt spid="13317">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13317">
                                            <p:txEl>
                                              <p:pRg st="4" end="4"/>
                                            </p:txEl>
                                          </p:spTgt>
                                        </p:tgtEl>
                                        <p:attrNameLst>
                                          <p:attrName>style.visibility</p:attrName>
                                        </p:attrNameLst>
                                      </p:cBhvr>
                                      <p:to>
                                        <p:strVal val="visible"/>
                                      </p:to>
                                    </p:set>
                                    <p:animEffect transition="in" filter="wipe(right)">
                                      <p:cBhvr>
                                        <p:cTn id="26" dur="2000"/>
                                        <p:tgtEl>
                                          <p:spTgt spid="13317">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13317">
                                            <p:txEl>
                                              <p:pRg st="5" end="5"/>
                                            </p:txEl>
                                          </p:spTgt>
                                        </p:tgtEl>
                                        <p:attrNameLst>
                                          <p:attrName>style.visibility</p:attrName>
                                        </p:attrNameLst>
                                      </p:cBhvr>
                                      <p:to>
                                        <p:strVal val="visible"/>
                                      </p:to>
                                    </p:set>
                                    <p:animEffect transition="in" filter="wipe(right)">
                                      <p:cBhvr>
                                        <p:cTn id="31" dur="2000"/>
                                        <p:tgtEl>
                                          <p:spTgt spid="1331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F9AB7AE3-29DF-4BF2-BBBB-4CEC98CA3A66}" type="slidenum">
              <a:rPr lang="en-US" altLang="en-US" sz="2000">
                <a:latin typeface="Arial" charset="0"/>
                <a:cs typeface="Arial" charset="0"/>
              </a:rPr>
              <a:pPr algn="ctr" fontAlgn="base">
                <a:spcBef>
                  <a:spcPct val="0"/>
                </a:spcBef>
                <a:spcAft>
                  <a:spcPct val="0"/>
                </a:spcAft>
              </a:pPr>
              <a:t>13</a:t>
            </a:fld>
            <a:endParaRPr lang="en-US" altLang="en-US" sz="2000" dirty="0">
              <a:latin typeface="Arial" charset="0"/>
              <a:cs typeface="Arial" charset="0"/>
            </a:endParaRPr>
          </a:p>
        </p:txBody>
      </p:sp>
      <p:sp>
        <p:nvSpPr>
          <p:cNvPr id="6" name="Rectangle 3"/>
          <p:cNvSpPr txBox="1">
            <a:spLocks noChangeArrowheads="1"/>
          </p:cNvSpPr>
          <p:nvPr/>
        </p:nvSpPr>
        <p:spPr bwMode="auto">
          <a:xfrm>
            <a:off x="184150" y="1628775"/>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algn="r" rtl="1">
              <a:spcBef>
                <a:spcPts val="0"/>
              </a:spcBef>
              <a:spcAft>
                <a:spcPts val="1200"/>
              </a:spcAft>
              <a:buClr>
                <a:schemeClr val="accent1">
                  <a:lumMod val="75000"/>
                </a:schemeClr>
              </a:buClr>
              <a:buSzPct val="120000"/>
              <a:buFont typeface="Arial" panose="020B0604020202020204" pitchFamily="34" charset="0"/>
              <a:buChar char="•"/>
              <a:defRPr/>
            </a:pPr>
            <a:r>
              <a:rPr lang="he-IL" sz="2000" i="1" dirty="0" smtClean="0"/>
              <a:t>בהעדר </a:t>
            </a:r>
            <a:r>
              <a:rPr lang="he-IL" sz="2000" i="1" dirty="0"/>
              <a:t>מתאם בין כריה לפגיעה כללית בסביבה, </a:t>
            </a:r>
            <a:r>
              <a:rPr lang="he-IL" sz="2000" b="1" i="1" u="sng" dirty="0"/>
              <a:t>אין היגיון בגביית תמלוגים על פי כמות הכרייה</a:t>
            </a:r>
            <a:r>
              <a:rPr lang="he-IL" sz="2000" i="1" dirty="0"/>
              <a:t> (טונאז').</a:t>
            </a:r>
          </a:p>
          <a:p>
            <a:pPr algn="r" rtl="1">
              <a:spcBef>
                <a:spcPts val="0"/>
              </a:spcBef>
              <a:spcAft>
                <a:spcPts val="1200"/>
              </a:spcAft>
              <a:buClr>
                <a:schemeClr val="accent1">
                  <a:lumMod val="75000"/>
                </a:schemeClr>
              </a:buClr>
              <a:buSzPct val="120000"/>
              <a:buFont typeface="Arial" panose="020B0604020202020204" pitchFamily="34" charset="0"/>
              <a:buChar char="•"/>
              <a:defRPr/>
            </a:pPr>
            <a:r>
              <a:rPr lang="he-IL" sz="2000" i="1" dirty="0"/>
              <a:t>כל כורה אחראי לטיפול במפגעים הסביבתיים הכרוכים בתפעול ואין מקום לענישה קולקטיבית.</a:t>
            </a:r>
          </a:p>
          <a:p>
            <a:pPr algn="r" rtl="1">
              <a:spcBef>
                <a:spcPts val="0"/>
              </a:spcBef>
              <a:spcAft>
                <a:spcPts val="1200"/>
              </a:spcAft>
              <a:buClr>
                <a:schemeClr val="accent1">
                  <a:lumMod val="75000"/>
                </a:schemeClr>
              </a:buClr>
              <a:buSzPct val="120000"/>
              <a:buFont typeface="Arial" panose="020B0604020202020204" pitchFamily="34" charset="0"/>
              <a:buChar char="•"/>
              <a:defRPr/>
            </a:pPr>
            <a:r>
              <a:rPr lang="he-IL" sz="2000" i="1" dirty="0"/>
              <a:t>הטלת תמלוגים על תעשיית המלט בלבד מבלי שיוטלו על מפעלים שפגיעתם הסביבתית גדולה בהרבה, תהווה </a:t>
            </a:r>
            <a:r>
              <a:rPr lang="he-IL" sz="2000" b="1" i="1" u="sng" dirty="0"/>
              <a:t>הפלייה פסולה</a:t>
            </a:r>
            <a:r>
              <a:rPr lang="he-IL" sz="2000" i="1" dirty="0"/>
              <a:t>.</a:t>
            </a:r>
          </a:p>
          <a:p>
            <a:pPr algn="r" rtl="1">
              <a:spcBef>
                <a:spcPts val="0"/>
              </a:spcBef>
              <a:spcAft>
                <a:spcPts val="1200"/>
              </a:spcAft>
              <a:buClr>
                <a:schemeClr val="accent1">
                  <a:lumMod val="75000"/>
                </a:schemeClr>
              </a:buClr>
              <a:buSzPct val="120000"/>
              <a:buFont typeface="Arial" panose="020B0604020202020204" pitchFamily="34" charset="0"/>
              <a:buChar char="•"/>
              <a:defRPr/>
            </a:pPr>
            <a:r>
              <a:rPr lang="he-IL" sz="2000" i="1" dirty="0"/>
              <a:t>הטלת תמלוגים זהים על </a:t>
            </a:r>
            <a:r>
              <a:rPr lang="he-IL" sz="2000" i="1" dirty="0" smtClean="0"/>
              <a:t>שני מפעלים, כאשר האחד נקט </a:t>
            </a:r>
            <a:r>
              <a:rPr lang="he-IL" sz="2000" i="1" dirty="0"/>
              <a:t>פעולות לשמירת הסביבה, </a:t>
            </a:r>
            <a:r>
              <a:rPr lang="he-IL" sz="2000" i="1" dirty="0" smtClean="0"/>
              <a:t>והצליח </a:t>
            </a:r>
            <a:r>
              <a:rPr lang="he-IL" sz="2000" i="1" dirty="0"/>
              <a:t>למנוע נזק סביבתי כחלק </a:t>
            </a:r>
            <a:r>
              <a:rPr lang="he-IL" sz="2000" i="1" dirty="0" smtClean="0"/>
              <a:t>מפעילותו, </a:t>
            </a:r>
            <a:r>
              <a:rPr lang="he-IL" sz="2000" i="1" dirty="0"/>
              <a:t>ואילו </a:t>
            </a:r>
            <a:r>
              <a:rPr lang="he-IL" sz="2000" i="1" dirty="0" smtClean="0"/>
              <a:t>השני </a:t>
            </a:r>
            <a:r>
              <a:rPr lang="he-IL" sz="2000" i="1" dirty="0"/>
              <a:t>לא </a:t>
            </a:r>
            <a:r>
              <a:rPr lang="he-IL" sz="2000" i="1" dirty="0" smtClean="0"/>
              <a:t>עשה </a:t>
            </a:r>
            <a:r>
              <a:rPr lang="he-IL" sz="2000" i="1" dirty="0"/>
              <a:t>כן, תביא לסבסוד צולב, כך </a:t>
            </a:r>
            <a:r>
              <a:rPr lang="he-IL" sz="2000" i="1" dirty="0" smtClean="0"/>
              <a:t>שהמפעל אשר </a:t>
            </a:r>
            <a:r>
              <a:rPr lang="he-IL" sz="2000" i="1" dirty="0"/>
              <a:t>לא </a:t>
            </a:r>
            <a:r>
              <a:rPr lang="he-IL" sz="2000" i="1" dirty="0" smtClean="0"/>
              <a:t>גרם </a:t>
            </a:r>
            <a:r>
              <a:rPr lang="he-IL" sz="2000" i="1" dirty="0"/>
              <a:t>נזק סביבתי </a:t>
            </a:r>
            <a:r>
              <a:rPr lang="he-IL" sz="2000" i="1" dirty="0" smtClean="0"/>
              <a:t>יחויב </a:t>
            </a:r>
            <a:r>
              <a:rPr lang="he-IL" sz="2000" i="1" dirty="0"/>
              <a:t>בנזקי הכורה השני. </a:t>
            </a:r>
          </a:p>
          <a:p>
            <a:pPr algn="r" rtl="1">
              <a:spcBef>
                <a:spcPts val="0"/>
              </a:spcBef>
              <a:spcAft>
                <a:spcPts val="1200"/>
              </a:spcAft>
              <a:buClr>
                <a:schemeClr val="accent1">
                  <a:lumMod val="75000"/>
                </a:schemeClr>
              </a:buClr>
              <a:buSzPct val="120000"/>
              <a:buFont typeface="Arial" panose="020B0604020202020204" pitchFamily="34" charset="0"/>
              <a:buChar char="•"/>
              <a:defRPr/>
            </a:pPr>
            <a:r>
              <a:rPr lang="he-IL" sz="2000" i="1" dirty="0"/>
              <a:t>מודל מעין זה יוצר </a:t>
            </a:r>
            <a:r>
              <a:rPr lang="he-IL" sz="2000" b="1" i="1" u="sng" dirty="0"/>
              <a:t>תמריץ שלילי למניעת פגיעה בסביבה ולתיקון נזקים סביבתיים</a:t>
            </a:r>
            <a:r>
              <a:rPr lang="he-IL" sz="2000" i="1" dirty="0"/>
              <a:t>. </a:t>
            </a:r>
            <a:endParaRPr lang="en-US" sz="2000" i="1" dirty="0"/>
          </a:p>
        </p:txBody>
      </p:sp>
      <p:sp>
        <p:nvSpPr>
          <p:cNvPr id="7" name="Title 1"/>
          <p:cNvSpPr>
            <a:spLocks noGrp="1"/>
          </p:cNvSpPr>
          <p:nvPr>
            <p:ph type="title"/>
          </p:nvPr>
        </p:nvSpPr>
        <p:spPr>
          <a:xfrm>
            <a:off x="443613" y="376238"/>
            <a:ext cx="8229600" cy="125253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נזקים סביבתיים - פגיעה כללית בסביבה</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668338"/>
            <a:ext cx="8229600" cy="990600"/>
          </a:xfrm>
        </p:spPr>
        <p:txBody>
          <a:bodyPr wrap="square" numCol="1" anchorCtr="0" compatLnSpc="1">
            <a:prstTxWarp prst="textNoShape">
              <a:avLst/>
            </a:prstTxWarp>
            <a:noAutofit/>
          </a:bodyPr>
          <a:lstStyle/>
          <a:p>
            <a:pPr marL="342900" indent="-342900" algn="ctr" eaLnBrk="1" hangingPunct="1">
              <a:defRPr/>
            </a:pPr>
            <a:r>
              <a:rPr lang="he-IL" altLang="en-US" dirty="0" smtClean="0">
                <a:cs typeface="David" pitchFamily="2" charset="-79"/>
              </a:rPr>
              <a:t/>
            </a:r>
            <a:br>
              <a:rPr lang="he-IL" altLang="en-US" dirty="0" smtClean="0">
                <a:cs typeface="David" pitchFamily="2" charset="-79"/>
              </a:rPr>
            </a:br>
            <a:endParaRPr lang="he-IL" altLang="en-US" dirty="0" smtClean="0">
              <a:cs typeface="David" pitchFamily="2" charset="-79"/>
            </a:endParaRPr>
          </a:p>
        </p:txBody>
      </p:sp>
      <p:sp>
        <p:nvSpPr>
          <p:cNvPr id="3" name="Content Placeholder 2"/>
          <p:cNvSpPr>
            <a:spLocks noGrp="1"/>
          </p:cNvSpPr>
          <p:nvPr>
            <p:ph idx="1"/>
          </p:nvPr>
        </p:nvSpPr>
        <p:spPr>
          <a:xfrm>
            <a:off x="564075" y="1493325"/>
            <a:ext cx="8229600" cy="5257800"/>
          </a:xfrm>
        </p:spPr>
        <p:txBody>
          <a:bodyPr/>
          <a:lstStyle/>
          <a:p>
            <a:pPr marL="285750" indent="-285750">
              <a:spcBef>
                <a:spcPts val="0"/>
              </a:spcBef>
              <a:spcAft>
                <a:spcPts val="1200"/>
              </a:spcAft>
              <a:buClr>
                <a:schemeClr val="accent1">
                  <a:lumMod val="75000"/>
                </a:schemeClr>
              </a:buClr>
              <a:buSzPct val="120000"/>
              <a:defRPr/>
            </a:pPr>
            <a:r>
              <a:rPr lang="he-IL" sz="2000" dirty="0"/>
              <a:t>המלט הוא </a:t>
            </a:r>
            <a:r>
              <a:rPr lang="he-IL" sz="2000" b="1" u="sng" dirty="0"/>
              <a:t>מוצר חיוני </a:t>
            </a:r>
            <a:r>
              <a:rPr lang="he-IL" sz="2000" dirty="0"/>
              <a:t>לענף הבניה בארץ, המתאפיין בבניה קשיחה. </a:t>
            </a:r>
          </a:p>
          <a:p>
            <a:pPr marL="285750" indent="-285750">
              <a:spcBef>
                <a:spcPts val="0"/>
              </a:spcBef>
              <a:spcAft>
                <a:spcPts val="1200"/>
              </a:spcAft>
              <a:buClr>
                <a:schemeClr val="accent1">
                  <a:lumMod val="75000"/>
                </a:schemeClr>
              </a:buClr>
              <a:buSzPct val="120000"/>
              <a:defRPr/>
            </a:pPr>
            <a:r>
              <a:rPr lang="he-IL" sz="2000" dirty="0" smtClean="0"/>
              <a:t>מחירו </a:t>
            </a:r>
            <a:r>
              <a:rPr lang="he-IL" sz="2000" dirty="0"/>
              <a:t>של המלט משפיע על כל אזרחי המדינה. </a:t>
            </a:r>
          </a:p>
          <a:p>
            <a:pPr marL="285750" indent="-285750">
              <a:spcBef>
                <a:spcPts val="0"/>
              </a:spcBef>
              <a:spcAft>
                <a:spcPts val="1200"/>
              </a:spcAft>
              <a:buClr>
                <a:schemeClr val="accent1">
                  <a:lumMod val="75000"/>
                </a:schemeClr>
              </a:buClr>
              <a:buSzPct val="120000"/>
              <a:defRPr/>
            </a:pPr>
            <a:r>
              <a:rPr lang="he-IL" sz="2000" dirty="0" smtClean="0"/>
              <a:t>הגדלת </a:t>
            </a:r>
            <a:r>
              <a:rPr lang="he-IL" sz="2000" dirty="0"/>
              <a:t>התמלוגים תביא לעליית מחירי המלט - שתשפיע על כל אזרחי המדינה</a:t>
            </a:r>
            <a:r>
              <a:rPr lang="he-IL" sz="2000" dirty="0" smtClean="0"/>
              <a:t>.</a:t>
            </a:r>
          </a:p>
          <a:p>
            <a:pPr marL="285750" indent="-285750">
              <a:spcBef>
                <a:spcPts val="0"/>
              </a:spcBef>
              <a:spcAft>
                <a:spcPts val="1200"/>
              </a:spcAft>
              <a:buClr>
                <a:schemeClr val="accent1">
                  <a:lumMod val="75000"/>
                </a:schemeClr>
              </a:buClr>
              <a:buSzPct val="120000"/>
              <a:defRPr/>
            </a:pPr>
            <a:r>
              <a:rPr lang="he-IL" sz="2000" b="1" dirty="0" smtClean="0"/>
              <a:t>המלט הוא </a:t>
            </a:r>
            <a:r>
              <a:rPr lang="he-IL" sz="2000" b="1" u="sng" dirty="0" smtClean="0"/>
              <a:t>מוצר אסטרטגי</a:t>
            </a:r>
            <a:r>
              <a:rPr lang="he-IL" sz="2000" b="1" dirty="0" smtClean="0"/>
              <a:t>- </a:t>
            </a:r>
            <a:r>
              <a:rPr lang="he-IL" sz="2000" dirty="0"/>
              <a:t>המדינה אינה יכולה להסתמך על ייבוא מלט ממדינות שכנות, בין היתר לאור </a:t>
            </a:r>
            <a:r>
              <a:rPr lang="he-IL" sz="2000" dirty="0" smtClean="0"/>
              <a:t>התנודתיות בהיצע המלט העולמי והתערערות מערכת היחסים עם טורקיה, שהיא יצואנית המלט הגדולה בעולם ובשל התמורות והמהפכות חברתיות, הפוליטיות והכלכליות בעולם בכלל ובמזרח התיכון בפרט. </a:t>
            </a:r>
          </a:p>
          <a:p>
            <a:pPr marL="285750" indent="-285750">
              <a:spcBef>
                <a:spcPts val="0"/>
              </a:spcBef>
              <a:spcAft>
                <a:spcPts val="1200"/>
              </a:spcAft>
              <a:buClr>
                <a:schemeClr val="accent1">
                  <a:lumMod val="75000"/>
                </a:schemeClr>
              </a:buClr>
              <a:buSzPct val="120000"/>
              <a:defRPr/>
            </a:pPr>
            <a:r>
              <a:rPr lang="he-IL" sz="2000" dirty="0" smtClean="0"/>
              <a:t>בטווח הקצר - הגדלת התמלוגים תביא לצמצום כמות המלט המיוצרת על ידי תעשיית המלט הישראלית והגדלת ייבוא המלט המתחרה מטורקיה. </a:t>
            </a:r>
            <a:r>
              <a:rPr lang="he-IL" sz="2000" b="1" u="sng" dirty="0"/>
              <a:t>בטווח הארוך – פגיעה בתעשיית המלט הישראלית תגרום למחסור במוצר אסטרטגי</a:t>
            </a:r>
            <a:r>
              <a:rPr lang="he-IL" sz="2000" dirty="0"/>
              <a:t>.</a:t>
            </a:r>
          </a:p>
          <a:p>
            <a:pPr marL="285750" indent="-285750">
              <a:spcBef>
                <a:spcPts val="0"/>
              </a:spcBef>
              <a:spcAft>
                <a:spcPts val="1200"/>
              </a:spcAft>
              <a:buClr>
                <a:schemeClr val="accent1">
                  <a:lumMod val="75000"/>
                </a:schemeClr>
              </a:buClr>
              <a:buSzPct val="120000"/>
              <a:defRPr/>
            </a:pPr>
            <a:r>
              <a:rPr lang="he-IL" sz="2000" dirty="0" smtClean="0"/>
              <a:t>במידת ויוטל מס על יבוא על מנת לצמצם את הפגיעה בתעשייה הישראלית, תביא לעליית המחיר בשוק </a:t>
            </a:r>
            <a:r>
              <a:rPr lang="he-IL" sz="2000" b="1" u="sng" dirty="0" smtClean="0"/>
              <a:t>שתגולגל לצרכן הסופי</a:t>
            </a:r>
            <a:r>
              <a:rPr lang="he-IL" sz="2000" b="1" dirty="0" smtClean="0"/>
              <a:t>.  </a:t>
            </a:r>
            <a:endParaRPr lang="he-IL" sz="2000" dirty="0"/>
          </a:p>
        </p:txBody>
      </p:sp>
      <p:sp>
        <p:nvSpPr>
          <p:cNvPr id="22532" name="Slide Number Placeholder 5"/>
          <p:cNvSpPr>
            <a:spLocks noGrp="1"/>
          </p:cNvSpPr>
          <p:nvPr>
            <p:ph type="sldNum" sz="quarter" idx="12"/>
          </p:nvPr>
        </p:nvSpPr>
        <p:spPr bwMode="auto">
          <a:xfrm>
            <a:off x="8130625"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E5824080-2536-465A-A461-75E273625B4A}" type="slidenum">
              <a:rPr lang="en-US" altLang="en-US" sz="2000">
                <a:latin typeface="Arial" charset="0"/>
                <a:cs typeface="Arial" charset="0"/>
              </a:rPr>
              <a:pPr algn="ctr" fontAlgn="base">
                <a:spcBef>
                  <a:spcPct val="0"/>
                </a:spcBef>
                <a:spcAft>
                  <a:spcPct val="0"/>
                </a:spcAft>
              </a:pPr>
              <a:t>14</a:t>
            </a:fld>
            <a:endParaRPr lang="en-US" altLang="en-US" sz="2000" dirty="0">
              <a:latin typeface="Arial" charset="0"/>
              <a:cs typeface="Arial" charset="0"/>
            </a:endParaRPr>
          </a:p>
        </p:txBody>
      </p:sp>
      <p:sp>
        <p:nvSpPr>
          <p:cNvPr id="22533" name="Title 1"/>
          <p:cNvSpPr txBox="1">
            <a:spLocks/>
          </p:cNvSpPr>
          <p:nvPr/>
        </p:nvSpPr>
        <p:spPr bwMode="auto">
          <a:xfrm>
            <a:off x="443613" y="376238"/>
            <a:ext cx="8229600" cy="1252537"/>
          </a:xfrm>
          <a:prstGeom prst="rect">
            <a:avLst/>
          </a:prstGeom>
        </p:spPr>
        <p:txBody>
          <a:bodyPr vert="horz" lIns="91440" tIns="45720" rIns="91440" bIns="45720" rtlCol="0" anchor="ctr">
            <a:normAutofit/>
          </a:bodyPr>
          <a:lstStyle>
            <a:lvl1pPr rtl="1" eaLnBrk="0" hangingPunct="0">
              <a:defRPr sz="4000" spc="-100">
                <a:solidFill>
                  <a:schemeClr val="tx2"/>
                </a:solidFill>
                <a:latin typeface="+mj-lt"/>
                <a:ea typeface="+mj-ea"/>
                <a:cs typeface="+mj-cs"/>
              </a:defRPr>
            </a:lvl1pPr>
            <a:lvl2pPr lvl="1" algn="ctr" rtl="1" eaLnBrk="1" fontAlgn="auto" hangingPunct="1">
              <a:spcAft>
                <a:spcPts val="0"/>
              </a:spcAft>
              <a:defRPr sz="3600" b="1" cap="all" spc="-100">
                <a:solidFill>
                  <a:schemeClr val="tx2"/>
                </a:solidFill>
                <a:latin typeface="Arial" pitchFamily="34" charset="0"/>
                <a:ea typeface="Arial Unicode MS" pitchFamily="34" charset="-128"/>
                <a:cs typeface="Arial" pitchFamily="34" charset="0"/>
              </a:defRPr>
            </a:lvl2pPr>
            <a:lvl3pPr rtl="1" eaLnBrk="0" hangingPunct="0">
              <a:defRPr sz="4000">
                <a:solidFill>
                  <a:schemeClr val="tx2"/>
                </a:solidFill>
              </a:defRPr>
            </a:lvl3pPr>
            <a:lvl4pPr rtl="1" eaLnBrk="0" hangingPunct="0">
              <a:defRPr sz="4000">
                <a:solidFill>
                  <a:schemeClr val="tx2"/>
                </a:solidFill>
              </a:defRPr>
            </a:lvl4pPr>
            <a:lvl5pPr rtl="1" eaLnBrk="0" hangingPunct="0">
              <a:defRPr sz="4000">
                <a:solidFill>
                  <a:schemeClr val="tx2"/>
                </a:solidFill>
              </a:defRPr>
            </a:lvl5pPr>
            <a:lvl6pPr marL="457200" rtl="1" fontAlgn="base">
              <a:spcBef>
                <a:spcPct val="0"/>
              </a:spcBef>
              <a:spcAft>
                <a:spcPct val="0"/>
              </a:spcAft>
              <a:defRPr sz="4000">
                <a:solidFill>
                  <a:schemeClr val="tx2"/>
                </a:solidFill>
              </a:defRPr>
            </a:lvl6pPr>
            <a:lvl7pPr marL="914400" rtl="1" fontAlgn="base">
              <a:spcBef>
                <a:spcPct val="0"/>
              </a:spcBef>
              <a:spcAft>
                <a:spcPct val="0"/>
              </a:spcAft>
              <a:defRPr sz="4000">
                <a:solidFill>
                  <a:schemeClr val="tx2"/>
                </a:solidFill>
              </a:defRPr>
            </a:lvl7pPr>
            <a:lvl8pPr marL="1371600" rtl="1" fontAlgn="base">
              <a:spcBef>
                <a:spcPct val="0"/>
              </a:spcBef>
              <a:spcAft>
                <a:spcPct val="0"/>
              </a:spcAft>
              <a:defRPr sz="4000">
                <a:solidFill>
                  <a:schemeClr val="tx2"/>
                </a:solidFill>
              </a:defRPr>
            </a:lvl8pPr>
            <a:lvl9pPr marL="1828800" rtl="1" fontAlgn="base">
              <a:spcBef>
                <a:spcPct val="0"/>
              </a:spcBef>
              <a:spcAft>
                <a:spcPct val="0"/>
              </a:spcAft>
              <a:defRPr sz="4000">
                <a:solidFill>
                  <a:schemeClr val="tx2"/>
                </a:solidFill>
              </a:defRPr>
            </a:lvl9pPr>
          </a:lstStyle>
          <a:p>
            <a:pPr lvl="1"/>
            <a:r>
              <a:rPr lang="he-IL" altLang="en-US" dirty="0"/>
              <a:t>מלט מוצר חיוני ואסטרטגי</a:t>
            </a:r>
            <a:endParaRPr lang="en-US"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right)">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right)">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right)">
                                      <p:cBhvr>
                                        <p:cTn id="22" dur="2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right)">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right)">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bwMode="auto">
          <a:xfrm>
            <a:off x="8130625"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978BD29E-D8B8-4570-B768-C9F38A5665E9}" type="slidenum">
              <a:rPr lang="en-US" altLang="en-US" sz="2000">
                <a:latin typeface="Arial" charset="0"/>
                <a:cs typeface="Arial" charset="0"/>
              </a:rPr>
              <a:pPr algn="ctr" fontAlgn="base">
                <a:spcBef>
                  <a:spcPct val="0"/>
                </a:spcBef>
                <a:spcAft>
                  <a:spcPct val="0"/>
                </a:spcAft>
              </a:pPr>
              <a:t>15</a:t>
            </a:fld>
            <a:endParaRPr lang="en-US" altLang="en-US" sz="2000" dirty="0">
              <a:latin typeface="Arial" charset="0"/>
              <a:cs typeface="Arial" charset="0"/>
            </a:endParaRPr>
          </a:p>
        </p:txBody>
      </p:sp>
      <p:sp>
        <p:nvSpPr>
          <p:cNvPr id="6" name="Rectangle 3"/>
          <p:cNvSpPr txBox="1">
            <a:spLocks noChangeArrowheads="1"/>
          </p:cNvSpPr>
          <p:nvPr/>
        </p:nvSpPr>
        <p:spPr>
          <a:xfrm>
            <a:off x="391884" y="1498150"/>
            <a:ext cx="8379303" cy="4852988"/>
          </a:xfrm>
          <a:prstGeom prst="rect">
            <a:avLst/>
          </a:prstGeom>
        </p:spPr>
        <p:txBody>
          <a:bodyPr>
            <a:noAutofit/>
          </a:bodyPr>
          <a:lstStyle/>
          <a:p>
            <a:pPr marL="285750" indent="-285750" algn="r" rtl="1" eaLnBrk="0" hangingPunct="0">
              <a:spcBef>
                <a:spcPts val="0"/>
              </a:spcBef>
              <a:spcAft>
                <a:spcPts val="1000"/>
              </a:spcAft>
              <a:buClr>
                <a:schemeClr val="accent1">
                  <a:lumMod val="75000"/>
                </a:schemeClr>
              </a:buClr>
              <a:buSzPct val="120000"/>
              <a:buFont typeface="Arial" charset="0"/>
              <a:buChar char="•"/>
              <a:defRPr/>
            </a:pPr>
            <a:r>
              <a:rPr lang="he-IL" sz="1900" dirty="0">
                <a:latin typeface="+mn-lt"/>
                <a:cs typeface="+mn-cs"/>
              </a:rPr>
              <a:t>אבן גיר וחרסית למלט הינם חומרי חציבה. הבעלות בחומרי חציבה נתונה לבעל המקרקעין בהם פועלת המחצבה. זכותה של המדינה לתמורה בעבור גיר וחרסית, אינה נובעת מהיותה הריבון, אלא מתוקף היותה בעלת הקרקע ממנה נכרו (ככל שהכרייה בוצעה במקרקעין שבבעלות המדינה).</a:t>
            </a:r>
          </a:p>
          <a:p>
            <a:pPr marL="285750" indent="-285750" algn="r" rtl="1" eaLnBrk="0" hangingPunct="0">
              <a:spcBef>
                <a:spcPts val="0"/>
              </a:spcBef>
              <a:spcAft>
                <a:spcPts val="1000"/>
              </a:spcAft>
              <a:buClr>
                <a:schemeClr val="accent1">
                  <a:lumMod val="75000"/>
                </a:schemeClr>
              </a:buClr>
              <a:buSzPct val="120000"/>
              <a:buFont typeface="Arial" charset="0"/>
              <a:buChar char="•"/>
              <a:defRPr/>
            </a:pPr>
            <a:r>
              <a:rPr lang="he-IL" sz="1900" dirty="0" smtClean="0">
                <a:latin typeface="+mn-lt"/>
                <a:cs typeface="+mn-cs"/>
              </a:rPr>
              <a:t>התמלוגים </a:t>
            </a:r>
            <a:r>
              <a:rPr lang="he-IL" sz="1900" dirty="0">
                <a:latin typeface="+mn-lt"/>
                <a:cs typeface="+mn-cs"/>
              </a:rPr>
              <a:t>למדינה בגין אבן הגיר והחרסית צריכים להיגזר משוויים של חומרי חציבה אלה והם מהווים פיצוי לבעל הקרקע בגין החומרים שנלקחו מן המקרקעין.</a:t>
            </a:r>
          </a:p>
          <a:p>
            <a:pPr marL="285750" indent="-285750" algn="r" rtl="1" eaLnBrk="0" hangingPunct="0">
              <a:spcBef>
                <a:spcPts val="0"/>
              </a:spcBef>
              <a:spcAft>
                <a:spcPts val="1000"/>
              </a:spcAft>
              <a:buClr>
                <a:schemeClr val="accent1">
                  <a:lumMod val="75000"/>
                </a:schemeClr>
              </a:buClr>
              <a:buSzPct val="120000"/>
              <a:buFont typeface="Arial" charset="0"/>
              <a:buChar char="•"/>
              <a:defRPr/>
            </a:pPr>
            <a:r>
              <a:rPr lang="he-IL" sz="1900" dirty="0" smtClean="0">
                <a:latin typeface="+mn-lt"/>
                <a:cs typeface="+mn-cs"/>
              </a:rPr>
              <a:t>קיים </a:t>
            </a:r>
            <a:r>
              <a:rPr lang="he-IL" sz="1900" dirty="0">
                <a:latin typeface="+mn-lt"/>
                <a:cs typeface="+mn-cs"/>
              </a:rPr>
              <a:t>פוטנציאל עצום של אבן גיר וחרסית בישראל. מרבצים בני הפקה המצויים ברחבי הארץ יספקו את צרכי המשק למאות השנים הבאות. </a:t>
            </a:r>
            <a:endParaRPr lang="en-US" sz="1900" dirty="0">
              <a:latin typeface="+mn-lt"/>
              <a:cs typeface="+mn-cs"/>
            </a:endParaRPr>
          </a:p>
          <a:p>
            <a:pPr marL="285750" indent="-285750" algn="r" rtl="1" eaLnBrk="0" hangingPunct="0">
              <a:spcBef>
                <a:spcPts val="0"/>
              </a:spcBef>
              <a:spcAft>
                <a:spcPts val="1000"/>
              </a:spcAft>
              <a:buClr>
                <a:schemeClr val="accent1">
                  <a:lumMod val="75000"/>
                </a:schemeClr>
              </a:buClr>
              <a:buSzPct val="120000"/>
              <a:buFont typeface="Arial" charset="0"/>
              <a:buChar char="•"/>
              <a:defRPr/>
            </a:pPr>
            <a:r>
              <a:rPr lang="he-IL" sz="1900" dirty="0">
                <a:latin typeface="+mn-lt"/>
                <a:cs typeface="+mn-cs"/>
              </a:rPr>
              <a:t>המגבלות הסטטוטוריות הנוכחיות להפקת אבן גיר וחרסית אינן מגבלות אובייקטיביות, אלא הן משקפות את המדיניות הקיימת על פי תכנית המתאר הנוכחית. מדיניות זו נכונה לימינו אלה הואיל ואין כיום צורך בחציבה נוספת. בעתיד, ניתן יהיה "להפשיר" מרבצים קיימים של אבן גיר וחרסית לצורך ייצור מלט בדורות הבאים. </a:t>
            </a:r>
          </a:p>
          <a:p>
            <a:pPr marL="285750" indent="-285750" algn="r" rtl="1" eaLnBrk="0" hangingPunct="0">
              <a:spcBef>
                <a:spcPts val="0"/>
              </a:spcBef>
              <a:spcAft>
                <a:spcPts val="1000"/>
              </a:spcAft>
              <a:buClr>
                <a:schemeClr val="accent1">
                  <a:lumMod val="75000"/>
                </a:schemeClr>
              </a:buClr>
              <a:buSzPct val="120000"/>
              <a:buFont typeface="Arial" charset="0"/>
              <a:buChar char="•"/>
              <a:defRPr/>
            </a:pPr>
            <a:r>
              <a:rPr lang="he-IL" sz="1900" dirty="0" smtClean="0">
                <a:latin typeface="+mn-lt"/>
                <a:cs typeface="+mn-cs"/>
              </a:rPr>
              <a:t>ככל </a:t>
            </a:r>
            <a:r>
              <a:rPr lang="he-IL" sz="1900" dirty="0">
                <a:latin typeface="+mn-lt"/>
                <a:cs typeface="+mn-cs"/>
              </a:rPr>
              <a:t>שהתמלוגים משקפים עלויות הובלה עתידיות בשל הצורך בדורות הבאים לכרות חומרי חציבה ממרבצים המצויים מחוץ לאזור המרכז, אזי אין מקום להגדלת התמלוגים הנוכחיים</a:t>
            </a:r>
            <a:r>
              <a:rPr lang="en-US" sz="1900" dirty="0">
                <a:latin typeface="+mn-lt"/>
                <a:cs typeface="+mn-cs"/>
              </a:rPr>
              <a:t>.</a:t>
            </a:r>
            <a:endParaRPr lang="he-IL" sz="1900" dirty="0">
              <a:latin typeface="+mn-lt"/>
              <a:cs typeface="+mn-cs"/>
            </a:endParaRPr>
          </a:p>
        </p:txBody>
      </p:sp>
      <p:sp>
        <p:nvSpPr>
          <p:cNvPr id="7" name="Title 1"/>
          <p:cNvSpPr txBox="1">
            <a:spLocks/>
          </p:cNvSpPr>
          <p:nvPr/>
        </p:nvSpPr>
        <p:spPr bwMode="auto">
          <a:xfrm>
            <a:off x="443613" y="376238"/>
            <a:ext cx="8229600" cy="1252537"/>
          </a:xfrm>
          <a:prstGeom prst="rect">
            <a:avLst/>
          </a:prstGeom>
        </p:spPr>
        <p:txBody>
          <a:bodyPr vert="horz" lIns="91440" tIns="45720" rIns="91440" bIns="45720" rtlCol="0" anchor="ctr">
            <a:normAutofit/>
          </a:bodyPr>
          <a:lstStyle>
            <a:lvl1pPr rtl="1" eaLnBrk="0" hangingPunct="0">
              <a:defRPr sz="4000" spc="-100">
                <a:solidFill>
                  <a:schemeClr val="tx2"/>
                </a:solidFill>
                <a:latin typeface="+mj-lt"/>
                <a:ea typeface="+mj-ea"/>
                <a:cs typeface="+mj-cs"/>
              </a:defRPr>
            </a:lvl1pPr>
            <a:lvl2pPr lvl="1" algn="ctr" rtl="1" eaLnBrk="1" fontAlgn="auto" hangingPunct="1">
              <a:spcAft>
                <a:spcPts val="0"/>
              </a:spcAft>
              <a:defRPr sz="3600" b="1" cap="all" spc="-100">
                <a:solidFill>
                  <a:schemeClr val="tx2"/>
                </a:solidFill>
                <a:latin typeface="Arial" pitchFamily="34" charset="0"/>
                <a:ea typeface="Arial Unicode MS" pitchFamily="34" charset="-128"/>
                <a:cs typeface="Arial" pitchFamily="34" charset="0"/>
              </a:defRPr>
            </a:lvl2pPr>
            <a:lvl3pPr rtl="1" eaLnBrk="0" hangingPunct="0">
              <a:defRPr sz="4000">
                <a:solidFill>
                  <a:schemeClr val="tx2"/>
                </a:solidFill>
              </a:defRPr>
            </a:lvl3pPr>
            <a:lvl4pPr rtl="1" eaLnBrk="0" hangingPunct="0">
              <a:defRPr sz="4000">
                <a:solidFill>
                  <a:schemeClr val="tx2"/>
                </a:solidFill>
              </a:defRPr>
            </a:lvl4pPr>
            <a:lvl5pPr rtl="1" eaLnBrk="0" hangingPunct="0">
              <a:defRPr sz="4000">
                <a:solidFill>
                  <a:schemeClr val="tx2"/>
                </a:solidFill>
              </a:defRPr>
            </a:lvl5pPr>
            <a:lvl6pPr marL="457200" rtl="1" fontAlgn="base">
              <a:spcBef>
                <a:spcPct val="0"/>
              </a:spcBef>
              <a:spcAft>
                <a:spcPct val="0"/>
              </a:spcAft>
              <a:defRPr sz="4000">
                <a:solidFill>
                  <a:schemeClr val="tx2"/>
                </a:solidFill>
              </a:defRPr>
            </a:lvl6pPr>
            <a:lvl7pPr marL="914400" rtl="1" fontAlgn="base">
              <a:spcBef>
                <a:spcPct val="0"/>
              </a:spcBef>
              <a:spcAft>
                <a:spcPct val="0"/>
              </a:spcAft>
              <a:defRPr sz="4000">
                <a:solidFill>
                  <a:schemeClr val="tx2"/>
                </a:solidFill>
              </a:defRPr>
            </a:lvl7pPr>
            <a:lvl8pPr marL="1371600" rtl="1" fontAlgn="base">
              <a:spcBef>
                <a:spcPct val="0"/>
              </a:spcBef>
              <a:spcAft>
                <a:spcPct val="0"/>
              </a:spcAft>
              <a:defRPr sz="4000">
                <a:solidFill>
                  <a:schemeClr val="tx2"/>
                </a:solidFill>
              </a:defRPr>
            </a:lvl8pPr>
            <a:lvl9pPr marL="1828800" rtl="1" fontAlgn="base">
              <a:spcBef>
                <a:spcPct val="0"/>
              </a:spcBef>
              <a:spcAft>
                <a:spcPct val="0"/>
              </a:spcAft>
              <a:defRPr sz="4000">
                <a:solidFill>
                  <a:schemeClr val="tx2"/>
                </a:solidFill>
              </a:defRPr>
            </a:lvl9pPr>
          </a:lstStyle>
          <a:p>
            <a:pPr lvl="1"/>
            <a:r>
              <a:rPr lang="he-IL" altLang="en-US" dirty="0" smtClean="0"/>
              <a:t>סיכום עיקרי הטענות</a:t>
            </a:r>
            <a:endParaRPr lang="en-US"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2"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right)">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right)">
                                      <p:cBhvr>
                                        <p:cTn id="12" dur="2000"/>
                                        <p:tgtEl>
                                          <p:spTgt spid="6">
                                            <p:txEl>
                                              <p:pRg st="1" end="1"/>
                                            </p:txEl>
                                          </p:spTgt>
                                        </p:tgtEl>
                                      </p:cBhvr>
                                    </p:animEffect>
                                  </p:childTnLst>
                                </p:cTn>
                              </p:par>
                            </p:childTnLst>
                          </p:cTn>
                        </p:par>
                      </p:childTnLst>
                    </p:cTn>
                  </p:par>
                  <p:par>
                    <p:cTn id="13" fill="hold">
                      <p:stCondLst>
                        <p:cond delay="indefinite"/>
                      </p:stCondLst>
                      <p:childTnLst>
                        <p:par>
                          <p:cTn id="14" fill="hold" nodeType="after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right)">
                                      <p:cBhvr>
                                        <p:cTn id="17" dur="2000"/>
                                        <p:tgtEl>
                                          <p:spTgt spid="6">
                                            <p:txEl>
                                              <p:pRg st="2" end="2"/>
                                            </p:txEl>
                                          </p:spTgt>
                                        </p:tgtEl>
                                      </p:cBhvr>
                                    </p:animEffect>
                                  </p:childTnLst>
                                </p:cTn>
                              </p:par>
                            </p:childTnLst>
                          </p:cTn>
                        </p:par>
                      </p:childTnLst>
                    </p:cTn>
                  </p:par>
                  <p:par>
                    <p:cTn id="18" fill="hold">
                      <p:stCondLst>
                        <p:cond delay="indefinite"/>
                      </p:stCondLst>
                      <p:childTnLst>
                        <p:par>
                          <p:cTn id="19" fill="hold" nodeType="afterGroup">
                            <p:stCondLst>
                              <p:cond delay="0"/>
                            </p:stCondLst>
                            <p:childTnLst>
                              <p:par>
                                <p:cTn id="20" presetID="22" presetClass="entr" presetSubtype="2"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right)">
                                      <p:cBhvr>
                                        <p:cTn id="22" dur="2000"/>
                                        <p:tgtEl>
                                          <p:spTgt spid="6">
                                            <p:txEl>
                                              <p:pRg st="3" end="3"/>
                                            </p:txEl>
                                          </p:spTgt>
                                        </p:tgtEl>
                                      </p:cBhvr>
                                    </p:animEffect>
                                  </p:childTnLst>
                                </p:cTn>
                              </p:par>
                            </p:childTnLst>
                          </p:cTn>
                        </p:par>
                      </p:childTnLst>
                    </p:cTn>
                  </p:par>
                  <p:par>
                    <p:cTn id="23" fill="hold">
                      <p:stCondLst>
                        <p:cond delay="indefinite"/>
                      </p:stCondLst>
                      <p:childTnLst>
                        <p:par>
                          <p:cTn id="24" fill="hold" nodeType="afterGroup">
                            <p:stCondLst>
                              <p:cond delay="0"/>
                            </p:stCondLst>
                            <p:childTnLst>
                              <p:par>
                                <p:cTn id="25" presetID="22" presetClass="entr" presetSubtype="2"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wipe(right)">
                                      <p:cBhvr>
                                        <p:cTn id="27" dur="2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bwMode="auto">
          <a:xfrm>
            <a:off x="8130625" y="19050"/>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1AD55091-42C9-4F29-B18C-3D6CD2A67D14}" type="slidenum">
              <a:rPr lang="en-US" altLang="en-US" sz="2000">
                <a:latin typeface="Arial" charset="0"/>
                <a:cs typeface="Arial" charset="0"/>
              </a:rPr>
              <a:pPr algn="ctr" fontAlgn="base">
                <a:spcBef>
                  <a:spcPct val="0"/>
                </a:spcBef>
                <a:spcAft>
                  <a:spcPct val="0"/>
                </a:spcAft>
              </a:pPr>
              <a:t>16</a:t>
            </a:fld>
            <a:endParaRPr lang="en-US" altLang="en-US" sz="2000" dirty="0">
              <a:latin typeface="Arial" charset="0"/>
              <a:cs typeface="Arial" charset="0"/>
            </a:endParaRPr>
          </a:p>
        </p:txBody>
      </p:sp>
      <p:sp>
        <p:nvSpPr>
          <p:cNvPr id="6" name="Rectangle 3"/>
          <p:cNvSpPr txBox="1">
            <a:spLocks noChangeArrowheads="1"/>
          </p:cNvSpPr>
          <p:nvPr/>
        </p:nvSpPr>
        <p:spPr>
          <a:xfrm>
            <a:off x="427512" y="1498150"/>
            <a:ext cx="8367426" cy="4852988"/>
          </a:xfrm>
          <a:prstGeom prst="rect">
            <a:avLst/>
          </a:prstGeom>
        </p:spPr>
        <p:txBody>
          <a:bodyPr>
            <a:noAutofit/>
          </a:bodyPr>
          <a:lstStyle>
            <a:defPPr>
              <a:defRPr lang="he-IL"/>
            </a:defPPr>
            <a:lvl1pPr marL="285750" indent="-285750" algn="r" rtl="1" eaLnBrk="0" hangingPunct="0">
              <a:spcBef>
                <a:spcPts val="0"/>
              </a:spcBef>
              <a:spcAft>
                <a:spcPts val="1000"/>
              </a:spcAft>
              <a:buClr>
                <a:schemeClr val="accent1">
                  <a:lumMod val="75000"/>
                </a:schemeClr>
              </a:buClr>
              <a:buSzPct val="120000"/>
              <a:buFont typeface="Arial" charset="0"/>
              <a:buChar char="•"/>
              <a:defRPr>
                <a:latin typeface="+mn-lt"/>
                <a:cs typeface="+mn-cs"/>
              </a:defRPr>
            </a:lvl1pPr>
          </a:lstStyle>
          <a:p>
            <a:r>
              <a:rPr lang="he-IL" sz="1900" dirty="0"/>
              <a:t>בשונה מחומרי מחצבה אחרים, כריית המלט כרוכה בעלויות כבדות ביותר.</a:t>
            </a:r>
          </a:p>
          <a:p>
            <a:r>
              <a:rPr lang="he-IL" sz="1900" dirty="0" smtClean="0"/>
              <a:t>אבן </a:t>
            </a:r>
            <a:r>
              <a:rPr lang="he-IL" sz="1900" dirty="0"/>
              <a:t>גיר – שהיא חומר החציבה העיקרי הנדרש לייצור מלט – משמשת אך ורק לצורך זה ואין לה שימושים נוספים.</a:t>
            </a:r>
          </a:p>
          <a:p>
            <a:r>
              <a:rPr lang="he-IL" sz="1900" dirty="0" smtClean="0"/>
              <a:t>בהינתן </a:t>
            </a:r>
            <a:r>
              <a:rPr lang="he-IL" sz="1900" dirty="0"/>
              <a:t>שנשר היא יצרן המלט היחיד הפועל כיום בישראל ולאור העובדה שאבן הגיר </a:t>
            </a:r>
            <a:r>
              <a:rPr lang="he-IL" sz="1900" dirty="0" smtClean="0"/>
              <a:t>ורוב החרסית משמשים </a:t>
            </a:r>
            <a:r>
              <a:rPr lang="he-IL" sz="1900" dirty="0"/>
              <a:t>אך ורק לייצור מלט, אין כל טעם בקיום מכרזים למחצבות אבן גיר </a:t>
            </a:r>
            <a:r>
              <a:rPr lang="he-IL" sz="1900" dirty="0" smtClean="0"/>
              <a:t>וחרסית</a:t>
            </a:r>
            <a:r>
              <a:rPr lang="he-IL" sz="1900" dirty="0"/>
              <a:t> </a:t>
            </a:r>
            <a:r>
              <a:rPr lang="he-IL" sz="1900" dirty="0" smtClean="0"/>
              <a:t>למלט.</a:t>
            </a:r>
            <a:endParaRPr lang="he-IL" sz="1900" dirty="0"/>
          </a:p>
          <a:p>
            <a:r>
              <a:rPr lang="he-IL" sz="1900" dirty="0" smtClean="0"/>
              <a:t>הפנמת </a:t>
            </a:r>
            <a:r>
              <a:rPr lang="he-IL" sz="1900" dirty="0"/>
              <a:t>עלויות סביבתיות באמצעות תמלוגים מפלה, ומהווה תמריץ שלילי למניעת נזק לסביבה. נשר השקיעה ומשקיעה השקעות עתק להגנת הסביבה.</a:t>
            </a:r>
          </a:p>
          <a:p>
            <a:r>
              <a:rPr lang="he-IL" sz="1900" dirty="0" smtClean="0"/>
              <a:t>המלט </a:t>
            </a:r>
            <a:r>
              <a:rPr lang="he-IL" sz="1900" dirty="0"/>
              <a:t>הינו מוצר חיוני למשק ומחירו משפיע על כל אזרחי המדינה. הגדלת התמלוגים תביא בהכרח לעלייה במחירי המלט.</a:t>
            </a:r>
          </a:p>
          <a:p>
            <a:r>
              <a:rPr lang="he-IL" sz="1900" dirty="0" smtClean="0"/>
              <a:t>המלצת </a:t>
            </a:r>
            <a:r>
              <a:rPr lang="he-IL" sz="1900" dirty="0"/>
              <a:t>ועדת הרשקוביץ </a:t>
            </a:r>
            <a:r>
              <a:rPr lang="he-IL" sz="1900" dirty="0" smtClean="0"/>
              <a:t>הייתה </a:t>
            </a:r>
            <a:r>
              <a:rPr lang="he-IL" sz="1900" dirty="0"/>
              <a:t>להגדיל את היבוא מעבר ל - 20%. מדינת ישראל איננה יכולה להסתמך על יבוא של מוצר אסטרטגי כמלט, הן בשל התנודתיות בעודפי היצע עולמי של מלט והן בשל חוסר היציבות במערכת היחסים עם מדינות שכנות. </a:t>
            </a:r>
          </a:p>
        </p:txBody>
      </p:sp>
      <p:sp>
        <p:nvSpPr>
          <p:cNvPr id="7" name="Title 1"/>
          <p:cNvSpPr txBox="1">
            <a:spLocks/>
          </p:cNvSpPr>
          <p:nvPr/>
        </p:nvSpPr>
        <p:spPr bwMode="auto">
          <a:xfrm>
            <a:off x="443613" y="376238"/>
            <a:ext cx="8229600" cy="1252537"/>
          </a:xfrm>
          <a:prstGeom prst="rect">
            <a:avLst/>
          </a:prstGeom>
        </p:spPr>
        <p:txBody>
          <a:bodyPr vert="horz" lIns="91440" tIns="45720" rIns="91440" bIns="45720" rtlCol="0" anchor="ctr">
            <a:normAutofit/>
          </a:bodyPr>
          <a:lstStyle>
            <a:lvl1pPr rtl="1" eaLnBrk="0" hangingPunct="0">
              <a:defRPr sz="4000" spc="-100">
                <a:solidFill>
                  <a:schemeClr val="tx2"/>
                </a:solidFill>
                <a:latin typeface="+mj-lt"/>
                <a:ea typeface="+mj-ea"/>
                <a:cs typeface="+mj-cs"/>
              </a:defRPr>
            </a:lvl1pPr>
            <a:lvl2pPr lvl="1" algn="ctr" rtl="1" eaLnBrk="1" fontAlgn="auto" hangingPunct="1">
              <a:spcAft>
                <a:spcPts val="0"/>
              </a:spcAft>
              <a:defRPr sz="3600" b="1" cap="all" spc="-100">
                <a:solidFill>
                  <a:schemeClr val="tx2"/>
                </a:solidFill>
                <a:latin typeface="Arial" pitchFamily="34" charset="0"/>
                <a:ea typeface="Arial Unicode MS" pitchFamily="34" charset="-128"/>
                <a:cs typeface="Arial" pitchFamily="34" charset="0"/>
              </a:defRPr>
            </a:lvl2pPr>
            <a:lvl3pPr rtl="1" eaLnBrk="0" hangingPunct="0">
              <a:defRPr sz="4000">
                <a:solidFill>
                  <a:schemeClr val="tx2"/>
                </a:solidFill>
              </a:defRPr>
            </a:lvl3pPr>
            <a:lvl4pPr rtl="1" eaLnBrk="0" hangingPunct="0">
              <a:defRPr sz="4000">
                <a:solidFill>
                  <a:schemeClr val="tx2"/>
                </a:solidFill>
              </a:defRPr>
            </a:lvl4pPr>
            <a:lvl5pPr rtl="1" eaLnBrk="0" hangingPunct="0">
              <a:defRPr sz="4000">
                <a:solidFill>
                  <a:schemeClr val="tx2"/>
                </a:solidFill>
              </a:defRPr>
            </a:lvl5pPr>
            <a:lvl6pPr marL="457200" rtl="1" fontAlgn="base">
              <a:spcBef>
                <a:spcPct val="0"/>
              </a:spcBef>
              <a:spcAft>
                <a:spcPct val="0"/>
              </a:spcAft>
              <a:defRPr sz="4000">
                <a:solidFill>
                  <a:schemeClr val="tx2"/>
                </a:solidFill>
              </a:defRPr>
            </a:lvl6pPr>
            <a:lvl7pPr marL="914400" rtl="1" fontAlgn="base">
              <a:spcBef>
                <a:spcPct val="0"/>
              </a:spcBef>
              <a:spcAft>
                <a:spcPct val="0"/>
              </a:spcAft>
              <a:defRPr sz="4000">
                <a:solidFill>
                  <a:schemeClr val="tx2"/>
                </a:solidFill>
              </a:defRPr>
            </a:lvl7pPr>
            <a:lvl8pPr marL="1371600" rtl="1" fontAlgn="base">
              <a:spcBef>
                <a:spcPct val="0"/>
              </a:spcBef>
              <a:spcAft>
                <a:spcPct val="0"/>
              </a:spcAft>
              <a:defRPr sz="4000">
                <a:solidFill>
                  <a:schemeClr val="tx2"/>
                </a:solidFill>
              </a:defRPr>
            </a:lvl8pPr>
            <a:lvl9pPr marL="1828800" rtl="1" fontAlgn="base">
              <a:spcBef>
                <a:spcPct val="0"/>
              </a:spcBef>
              <a:spcAft>
                <a:spcPct val="0"/>
              </a:spcAft>
              <a:defRPr sz="4000">
                <a:solidFill>
                  <a:schemeClr val="tx2"/>
                </a:solidFill>
              </a:defRPr>
            </a:lvl9pPr>
          </a:lstStyle>
          <a:p>
            <a:pPr lvl="1"/>
            <a:r>
              <a:rPr lang="he-IL" altLang="en-US" dirty="0" smtClean="0"/>
              <a:t>סיכום עיקרי הטענות</a:t>
            </a:r>
            <a:endParaRPr lang="en-US" alt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right)">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right)">
                                      <p:cBhvr>
                                        <p:cTn id="12" dur="2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right)">
                                      <p:cBhvr>
                                        <p:cTn id="17" dur="20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right)">
                                      <p:cBhvr>
                                        <p:cTn id="22" dur="20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wipe(right)">
                                      <p:cBhvr>
                                        <p:cTn id="27" dur="20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wipe(right)">
                                      <p:cBhvr>
                                        <p:cTn id="32" dur="2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bwMode="auto">
          <a:xfrm>
            <a:off x="8419599" y="7175"/>
            <a:ext cx="469075"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charset="0"/>
                <a:cs typeface="Arial" charset="0"/>
              </a:defRPr>
            </a:lvl1pPr>
            <a:lvl2pPr marL="742950" indent="-285750">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algn="ctr" fontAlgn="base">
              <a:spcBef>
                <a:spcPct val="0"/>
              </a:spcBef>
              <a:spcAft>
                <a:spcPct val="0"/>
              </a:spcAft>
            </a:pPr>
            <a:fld id="{19B32920-7E95-4243-A397-DCA0E01C41B3}" type="slidenum">
              <a:rPr lang="en-US" altLang="en-US" sz="2000" smtClean="0">
                <a:solidFill>
                  <a:srgbClr val="FFFFFF"/>
                </a:solidFill>
              </a:rPr>
              <a:pPr algn="ctr" fontAlgn="base">
                <a:spcBef>
                  <a:spcPct val="0"/>
                </a:spcBef>
                <a:spcAft>
                  <a:spcPct val="0"/>
                </a:spcAft>
              </a:pPr>
              <a:t>2</a:t>
            </a:fld>
            <a:endParaRPr lang="en-US" altLang="en-US" sz="2000" dirty="0" smtClean="0">
              <a:solidFill>
                <a:srgbClr val="FFFFFF"/>
              </a:solidFill>
            </a:endParaRPr>
          </a:p>
        </p:txBody>
      </p:sp>
      <p:sp>
        <p:nvSpPr>
          <p:cNvPr id="6" name="Rectangle 3"/>
          <p:cNvSpPr txBox="1">
            <a:spLocks noChangeArrowheads="1"/>
          </p:cNvSpPr>
          <p:nvPr/>
        </p:nvSpPr>
        <p:spPr bwMode="auto">
          <a:xfrm>
            <a:off x="179388" y="1628775"/>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lvl="1" algn="r" rtl="1">
              <a:spcBef>
                <a:spcPct val="20000"/>
              </a:spcBef>
              <a:buClr>
                <a:schemeClr val="accent1"/>
              </a:buClr>
              <a:buSzPct val="100000"/>
            </a:pPr>
            <a:endParaRPr lang="he-IL" altLang="en-US" sz="2800" b="1" dirty="0">
              <a:solidFill>
                <a:srgbClr val="FF0000"/>
              </a:solidFill>
              <a:latin typeface="David" pitchFamily="34" charset="-79"/>
              <a:cs typeface="David" pitchFamily="34" charset="-79"/>
            </a:endParaRPr>
          </a:p>
        </p:txBody>
      </p:sp>
      <p:sp>
        <p:nvSpPr>
          <p:cNvPr id="7" name="Title 1"/>
          <p:cNvSpPr>
            <a:spLocks noGrp="1"/>
          </p:cNvSpPr>
          <p:nvPr>
            <p:ph type="title"/>
          </p:nvPr>
        </p:nvSpPr>
        <p:spPr>
          <a:xfrm>
            <a:off x="443613" y="376238"/>
            <a:ext cx="8212137" cy="1252537"/>
          </a:xfrm>
        </p:spPr>
        <p:txBody>
          <a:bodyPr>
            <a:normAutofit/>
          </a:bodyPr>
          <a:lstStyle/>
          <a:p>
            <a:pPr lvl="1" algn="ctr" eaLnBrk="1" fontAlgn="auto" hangingPunct="1">
              <a:spcAft>
                <a:spcPts val="0"/>
              </a:spcAft>
              <a:defRPr/>
            </a:pPr>
            <a:r>
              <a:rPr lang="he-IL" sz="3600" b="1" kern="1200" cap="all" spc="-100" dirty="0">
                <a:latin typeface="Arial" pitchFamily="34" charset="0"/>
                <a:ea typeface="Arial Unicode MS" pitchFamily="34" charset="-128"/>
                <a:cs typeface="Arial" pitchFamily="34" charset="0"/>
              </a:rPr>
              <a:t>חומרי חציבה ≠ מחצבים</a:t>
            </a:r>
          </a:p>
        </p:txBody>
      </p:sp>
      <p:sp>
        <p:nvSpPr>
          <p:cNvPr id="2" name="Rectangle 1"/>
          <p:cNvSpPr/>
          <p:nvPr/>
        </p:nvSpPr>
        <p:spPr>
          <a:xfrm>
            <a:off x="486888" y="1485650"/>
            <a:ext cx="8304362" cy="5324535"/>
          </a:xfrm>
          <a:prstGeom prst="rect">
            <a:avLst/>
          </a:prstGeom>
        </p:spPr>
        <p:txBody>
          <a:bodyPr wrap="square">
            <a:spAutoFit/>
          </a:bodyPr>
          <a:lstStyle/>
          <a:p>
            <a:pPr marL="342900" indent="-342900" algn="just" rtl="1">
              <a:buClr>
                <a:schemeClr val="accent1">
                  <a:lumMod val="75000"/>
                </a:schemeClr>
              </a:buClr>
              <a:buSzPct val="120000"/>
              <a:buFont typeface="Arial" pitchFamily="34" charset="0"/>
              <a:buChar char="•"/>
              <a:defRPr/>
            </a:pPr>
            <a:r>
              <a:rPr lang="he-IL" sz="2000" dirty="0"/>
              <a:t>הבעלות על הקרקע מתפשטת בכל העומק שמתחת לשטח הקרקע בכפוף לדינים בדבר מים, נפט, מכרות, מחצבים וכיוצא באלה (סעיף 11 לחוק המקרקעין).</a:t>
            </a:r>
          </a:p>
          <a:p>
            <a:pPr marL="342900" indent="-342900" algn="just" rtl="1">
              <a:buClr>
                <a:schemeClr val="accent1">
                  <a:lumMod val="75000"/>
                </a:schemeClr>
              </a:buClr>
              <a:buSzPct val="120000"/>
              <a:buFont typeface="Arial" pitchFamily="34" charset="0"/>
              <a:buChar char="•"/>
              <a:defRPr/>
            </a:pPr>
            <a:endParaRPr lang="en-US" sz="2000" dirty="0"/>
          </a:p>
          <a:p>
            <a:pPr marL="342900" indent="-342900" algn="just" rtl="1">
              <a:buClr>
                <a:schemeClr val="accent1">
                  <a:lumMod val="75000"/>
                </a:schemeClr>
              </a:buClr>
              <a:buSzPct val="120000"/>
              <a:buFont typeface="Arial" pitchFamily="34" charset="0"/>
              <a:buChar char="•"/>
              <a:defRPr/>
            </a:pPr>
            <a:endParaRPr lang="en-US" sz="2000" dirty="0"/>
          </a:p>
          <a:p>
            <a:pPr marL="342900" indent="-342900" algn="just" rtl="1">
              <a:buClr>
                <a:schemeClr val="accent1">
                  <a:lumMod val="75000"/>
                </a:schemeClr>
              </a:buClr>
              <a:buSzPct val="120000"/>
              <a:buFont typeface="Arial" pitchFamily="34" charset="0"/>
              <a:buChar char="•"/>
              <a:defRPr/>
            </a:pPr>
            <a:endParaRPr lang="en-US" sz="2000" dirty="0"/>
          </a:p>
          <a:p>
            <a:pPr marL="342900" indent="-342900" algn="just" rtl="1">
              <a:buClr>
                <a:schemeClr val="accent1">
                  <a:lumMod val="75000"/>
                </a:schemeClr>
              </a:buClr>
              <a:buSzPct val="120000"/>
              <a:buFont typeface="Arial" pitchFamily="34" charset="0"/>
              <a:buChar char="•"/>
              <a:defRPr/>
            </a:pPr>
            <a:endParaRPr lang="he-IL" sz="2000" dirty="0"/>
          </a:p>
          <a:p>
            <a:pPr marL="342900" indent="-342900" algn="just" rtl="1">
              <a:buClr>
                <a:schemeClr val="accent1">
                  <a:lumMod val="75000"/>
                </a:schemeClr>
              </a:buClr>
              <a:buSzPct val="120000"/>
              <a:buFont typeface="Arial" pitchFamily="34" charset="0"/>
              <a:buChar char="•"/>
              <a:defRPr/>
            </a:pPr>
            <a:r>
              <a:rPr lang="he-IL" sz="2000" dirty="0"/>
              <a:t>לפי סעיף 1 לחוק נכסי המדינה, תשי"א-1951, </a:t>
            </a:r>
            <a:r>
              <a:rPr lang="he-IL" sz="2000" b="1" u="sng" dirty="0"/>
              <a:t>מחצבים</a:t>
            </a:r>
            <a:r>
              <a:rPr lang="he-IL" sz="2000" dirty="0"/>
              <a:t> הינם קניין המדינה, הריבון, גם בקרקע פרטית. </a:t>
            </a:r>
            <a:endParaRPr lang="en-US" sz="2000" dirty="0"/>
          </a:p>
          <a:p>
            <a:pPr marL="342900" indent="-342900" algn="just" rtl="1">
              <a:buClr>
                <a:schemeClr val="accent1">
                  <a:lumMod val="75000"/>
                </a:schemeClr>
              </a:buClr>
              <a:buSzPct val="120000"/>
              <a:buFont typeface="Arial" pitchFamily="34" charset="0"/>
              <a:buChar char="•"/>
              <a:defRPr/>
            </a:pPr>
            <a:endParaRPr lang="he-IL" sz="2000" dirty="0"/>
          </a:p>
          <a:p>
            <a:pPr marL="342900" indent="-342900" algn="just" rtl="1">
              <a:buClr>
                <a:schemeClr val="accent1">
                  <a:lumMod val="75000"/>
                </a:schemeClr>
              </a:buClr>
              <a:buSzPct val="120000"/>
              <a:buFont typeface="Arial" pitchFamily="34" charset="0"/>
              <a:buChar char="•"/>
              <a:defRPr/>
            </a:pPr>
            <a:endParaRPr lang="en-US" sz="2000" dirty="0"/>
          </a:p>
          <a:p>
            <a:pPr marL="342900" indent="-342900" algn="just" rtl="1">
              <a:buClr>
                <a:schemeClr val="accent1">
                  <a:lumMod val="75000"/>
                </a:schemeClr>
              </a:buClr>
              <a:buSzPct val="120000"/>
              <a:buFont typeface="Arial" pitchFamily="34" charset="0"/>
              <a:buChar char="•"/>
              <a:defRPr/>
            </a:pPr>
            <a:endParaRPr lang="en-US" sz="2000" dirty="0"/>
          </a:p>
          <a:p>
            <a:pPr marL="342900" indent="-342900" algn="just" rtl="1">
              <a:buClr>
                <a:schemeClr val="accent1">
                  <a:lumMod val="75000"/>
                </a:schemeClr>
              </a:buClr>
              <a:buSzPct val="120000"/>
              <a:buFont typeface="Arial" pitchFamily="34" charset="0"/>
              <a:buChar char="•"/>
              <a:defRPr/>
            </a:pPr>
            <a:endParaRPr lang="en-US" sz="2000" dirty="0"/>
          </a:p>
          <a:p>
            <a:pPr marL="342900" indent="-342900" algn="just" rtl="1">
              <a:buClr>
                <a:schemeClr val="accent1">
                  <a:lumMod val="75000"/>
                </a:schemeClr>
              </a:buClr>
              <a:buSzPct val="120000"/>
              <a:buFont typeface="Arial" pitchFamily="34" charset="0"/>
              <a:buChar char="•"/>
              <a:defRPr/>
            </a:pPr>
            <a:r>
              <a:rPr lang="he-IL" sz="2000" dirty="0"/>
              <a:t>לפי סעיף 2 לפקודת המכרות, מחצבים הינם-</a:t>
            </a:r>
            <a:endParaRPr lang="en-US" sz="2000" dirty="0"/>
          </a:p>
          <a:p>
            <a:pPr marL="342900" indent="-342900" algn="just" rtl="1">
              <a:buClr>
                <a:schemeClr val="accent1">
                  <a:lumMod val="75000"/>
                </a:schemeClr>
              </a:buClr>
              <a:buSzPct val="120000"/>
              <a:buFont typeface="Arial" pitchFamily="34" charset="0"/>
              <a:buChar char="•"/>
              <a:defRPr/>
            </a:pPr>
            <a:endParaRPr lang="he-IL" sz="2000" dirty="0"/>
          </a:p>
          <a:p>
            <a:pPr marL="342900" indent="-342900" algn="just" rtl="1">
              <a:buClr>
                <a:schemeClr val="accent1">
                  <a:lumMod val="75000"/>
                </a:schemeClr>
              </a:buClr>
              <a:buSzPct val="120000"/>
              <a:buFont typeface="Arial" pitchFamily="34" charset="0"/>
              <a:buChar char="•"/>
              <a:defRPr/>
            </a:pPr>
            <a:endParaRPr lang="he-IL" sz="2000" b="1" i="1" dirty="0"/>
          </a:p>
          <a:p>
            <a:pPr algn="just" rtl="1">
              <a:buClr>
                <a:schemeClr val="accent1">
                  <a:lumMod val="75000"/>
                </a:schemeClr>
              </a:buClr>
              <a:buSzPct val="120000"/>
              <a:defRPr/>
            </a:pPr>
            <a:r>
              <a:rPr lang="he-IL" sz="2000" b="1" i="1" dirty="0"/>
              <a:t>	</a:t>
            </a:r>
            <a:endParaRPr lang="en-US" sz="2000" b="1" i="1" dirty="0"/>
          </a:p>
          <a:p>
            <a:pPr marL="342900" indent="-342900" algn="just" rtl="1">
              <a:buClr>
                <a:schemeClr val="accent1">
                  <a:lumMod val="75000"/>
                </a:schemeClr>
              </a:buClr>
              <a:buSzPct val="120000"/>
              <a:buFont typeface="Arial" pitchFamily="34" charset="0"/>
              <a:buChar char="•"/>
              <a:defRPr/>
            </a:pPr>
            <a:endParaRPr lang="he-IL" sz="2000" dirty="0"/>
          </a:p>
        </p:txBody>
      </p:sp>
      <p:pic>
        <p:nvPicPr>
          <p:cNvPr id="9222" name="Picture 6"/>
          <p:cNvPicPr>
            <a:picLocks noChangeAspect="1" noChangeArrowheads="1"/>
          </p:cNvPicPr>
          <p:nvPr/>
        </p:nvPicPr>
        <p:blipFill>
          <a:blip r:embed="rId3">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652802" y="2322567"/>
            <a:ext cx="5838872" cy="708626"/>
          </a:xfrm>
          <a:prstGeom prst="rect">
            <a:avLst/>
          </a:prstGeom>
          <a:ln>
            <a:noFill/>
          </a:ln>
          <a:effectLst>
            <a:outerShdw blurRad="152400" dist="152400" dir="2760000" sx="99000" sy="99000" algn="tl" rotWithShape="0">
              <a:srgbClr val="333333">
                <a:alpha val="2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p:cNvPicPr/>
          <p:nvPr/>
        </p:nvPicPr>
        <p:blipFill rotWithShape="1">
          <a:blip r:embed="rId4">
            <a:duotone>
              <a:prstClr val="black"/>
              <a:srgbClr val="D9C3A5">
                <a:tint val="50000"/>
                <a:satMod val="180000"/>
              </a:srgbClr>
            </a:duotone>
            <a:extLst>
              <a:ext uri="{28A0092B-C50C-407E-A947-70E740481C1C}">
                <a14:useLocalDpi xmlns:a14="http://schemas.microsoft.com/office/drawing/2010/main" val="0"/>
              </a:ext>
            </a:extLst>
          </a:blip>
          <a:srcRect t="21918" r="11645" b="54333"/>
          <a:stretch/>
        </p:blipFill>
        <p:spPr bwMode="auto">
          <a:xfrm>
            <a:off x="1723322" y="4089122"/>
            <a:ext cx="5708978" cy="887506"/>
          </a:xfrm>
          <a:prstGeom prst="rect">
            <a:avLst/>
          </a:prstGeom>
          <a:ln>
            <a:noFill/>
          </a:ln>
          <a:effectLst>
            <a:outerShdw blurRad="152400" dist="152400" dir="2760000" sx="99000" sy="99000" algn="tl" rotWithShape="0">
              <a:srgbClr val="333333">
                <a:alpha val="20000"/>
              </a:srgbClr>
            </a:outerShdw>
          </a:effectLst>
        </p:spPr>
      </p:pic>
      <p:pic>
        <p:nvPicPr>
          <p:cNvPr id="9" name="Picture 8"/>
          <p:cNvPicPr/>
          <p:nvPr/>
        </p:nvPicPr>
        <p:blipFill>
          <a:blip r:embed="rId5">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1664677" y="5659140"/>
            <a:ext cx="5838872" cy="748665"/>
          </a:xfrm>
          <a:prstGeom prst="rect">
            <a:avLst/>
          </a:prstGeom>
          <a:ln>
            <a:noFill/>
          </a:ln>
          <a:effectLst>
            <a:outerShdw blurRad="152400" dist="152400" dir="2760000" sx="99000" sy="99000" algn="tl" rotWithShape="0">
              <a:srgbClr val="333333">
                <a:alpha val="20000"/>
              </a:srgbClr>
            </a:outerShdw>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wipe(right)">
                                      <p:cBhvr>
                                        <p:cTn id="11" dur="2000"/>
                                        <p:tgtEl>
                                          <p:spTgt spid="2">
                                            <p:txEl>
                                              <p:pRg st="0" end="0"/>
                                            </p:txEl>
                                          </p:spTgt>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9222"/>
                                        </p:tgtEl>
                                        <p:attrNameLst>
                                          <p:attrName>style.visibility</p:attrName>
                                        </p:attrNameLst>
                                      </p:cBhvr>
                                      <p:to>
                                        <p:strVal val="visible"/>
                                      </p:to>
                                    </p:set>
                                    <p:animEffect transition="in" filter="fade">
                                      <p:cBhvr>
                                        <p:cTn id="15" dur="1000"/>
                                        <p:tgtEl>
                                          <p:spTgt spid="922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wipe(right)">
                                      <p:cBhvr>
                                        <p:cTn id="20" dur="2000"/>
                                        <p:tgtEl>
                                          <p:spTgt spid="2">
                                            <p:txEl>
                                              <p:pRg st="5" end="5"/>
                                            </p:txEl>
                                          </p:spTgt>
                                        </p:tgtEl>
                                      </p:cBhvr>
                                    </p:animEffect>
                                  </p:childTnLst>
                                </p:cTn>
                              </p:par>
                            </p:childTnLst>
                          </p:cTn>
                        </p:par>
                        <p:par>
                          <p:cTn id="21" fill="hold">
                            <p:stCondLst>
                              <p:cond delay="2000"/>
                            </p:stCondLst>
                            <p:childTnLst>
                              <p:par>
                                <p:cTn id="22" presetID="10" presetClass="entr" presetSubtype="0" fill="hold"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2" fill="hold" nodeType="clickEffect">
                                  <p:stCondLst>
                                    <p:cond delay="0"/>
                                  </p:stCondLst>
                                  <p:childTnLst>
                                    <p:set>
                                      <p:cBhvr>
                                        <p:cTn id="28" dur="1" fill="hold">
                                          <p:stCondLst>
                                            <p:cond delay="0"/>
                                          </p:stCondLst>
                                        </p:cTn>
                                        <p:tgtEl>
                                          <p:spTgt spid="2">
                                            <p:txEl>
                                              <p:pRg st="10" end="10"/>
                                            </p:txEl>
                                          </p:spTgt>
                                        </p:tgtEl>
                                        <p:attrNameLst>
                                          <p:attrName>style.visibility</p:attrName>
                                        </p:attrNameLst>
                                      </p:cBhvr>
                                      <p:to>
                                        <p:strVal val="visible"/>
                                      </p:to>
                                    </p:set>
                                    <p:animEffect transition="in" filter="wipe(right)">
                                      <p:cBhvr>
                                        <p:cTn id="29" dur="2000"/>
                                        <p:tgtEl>
                                          <p:spTgt spid="2">
                                            <p:txEl>
                                              <p:pRg st="10" end="10"/>
                                            </p:txEl>
                                          </p:spTgt>
                                        </p:tgtEl>
                                      </p:cBhvr>
                                    </p:animEffect>
                                  </p:childTnLst>
                                </p:cTn>
                              </p:par>
                            </p:childTnLst>
                          </p:cTn>
                        </p:par>
                        <p:par>
                          <p:cTn id="30" fill="hold">
                            <p:stCondLst>
                              <p:cond delay="2000"/>
                            </p:stCondLst>
                            <p:childTnLst>
                              <p:par>
                                <p:cTn id="31" presetID="10" presetClass="entr" presetSubtype="0" fill="hold" nodeType="after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bwMode="auto">
          <a:xfrm>
            <a:off x="8130625"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13C0E896-DA18-4A43-84D5-2E3636B40F44}" type="slidenum">
              <a:rPr lang="en-US" altLang="en-US" sz="2000">
                <a:latin typeface="Arial" charset="0"/>
                <a:cs typeface="Arial" charset="0"/>
              </a:rPr>
              <a:pPr algn="ctr" fontAlgn="base">
                <a:spcBef>
                  <a:spcPct val="0"/>
                </a:spcBef>
                <a:spcAft>
                  <a:spcPct val="0"/>
                </a:spcAft>
              </a:pPr>
              <a:t>3</a:t>
            </a:fld>
            <a:endParaRPr lang="en-US" altLang="en-US" sz="2000" dirty="0">
              <a:latin typeface="Arial" charset="0"/>
              <a:cs typeface="Arial" charset="0"/>
            </a:endParaRPr>
          </a:p>
        </p:txBody>
      </p:sp>
      <p:sp>
        <p:nvSpPr>
          <p:cNvPr id="6" name="Rectangle 3"/>
          <p:cNvSpPr txBox="1">
            <a:spLocks noChangeArrowheads="1"/>
          </p:cNvSpPr>
          <p:nvPr/>
        </p:nvSpPr>
        <p:spPr bwMode="auto">
          <a:xfrm>
            <a:off x="179388" y="1628775"/>
            <a:ext cx="8686800" cy="5229225"/>
          </a:xfrm>
          <a:prstGeom prst="rect">
            <a:avLst/>
          </a:prstGeom>
          <a:ln>
            <a:noFill/>
          </a:ln>
          <a:effectLst>
            <a:outerShdw blurRad="292100" dist="139700" dir="2700000" algn="tl" rotWithShape="0">
              <a:srgbClr val="333333">
                <a:alpha val="65000"/>
              </a:srgbClr>
            </a:outerShdw>
          </a:effectLst>
        </p:spPr>
        <p:txBody>
          <a:bodyPr/>
          <a:lstStyle>
            <a:lvl1pPr marL="342900" indent="-342900" algn="r" rtl="1" eaLnBrk="0" hangingPunct="0">
              <a:spcBef>
                <a:spcPct val="20000"/>
              </a:spcBef>
              <a:buClr>
                <a:schemeClr val="accent1"/>
              </a:buClr>
              <a:buSzPct val="85000"/>
              <a:buFont typeface="Arial" charset="0"/>
              <a:buChar char="•"/>
              <a:defRPr sz="2400">
                <a:solidFill>
                  <a:schemeClr val="tx1"/>
                </a:solidFill>
                <a:latin typeface="Arial" charset="0"/>
                <a:cs typeface="Arial" charset="0"/>
              </a:defRPr>
            </a:lvl1pPr>
            <a:lvl2pPr marL="109538" algn="r" rtl="1" eaLnBrk="0" hangingPunct="0">
              <a:spcBef>
                <a:spcPct val="20000"/>
              </a:spcBef>
              <a:buClr>
                <a:schemeClr val="accent1"/>
              </a:buClr>
              <a:buSzPct val="85000"/>
              <a:buFont typeface="Arial" charset="0"/>
              <a:buChar char="•"/>
              <a:defRPr sz="2000">
                <a:solidFill>
                  <a:schemeClr val="tx1"/>
                </a:solidFill>
                <a:latin typeface="Arial" charset="0"/>
                <a:cs typeface="Arial" charset="0"/>
              </a:defRPr>
            </a:lvl2pPr>
            <a:lvl3pPr marL="1143000" indent="-228600" algn="r" rtl="1" eaLnBrk="0" hangingPunct="0">
              <a:spcBef>
                <a:spcPct val="20000"/>
              </a:spcBef>
              <a:buClr>
                <a:schemeClr val="accent1"/>
              </a:buClr>
              <a:buSzPct val="90000"/>
              <a:buFont typeface="Arial" charset="0"/>
              <a:buChar char="•"/>
              <a:defRPr>
                <a:solidFill>
                  <a:schemeClr val="tx1"/>
                </a:solidFill>
                <a:latin typeface="Arial" charset="0"/>
                <a:cs typeface="Arial" charset="0"/>
              </a:defRPr>
            </a:lvl3pPr>
            <a:lvl4pPr marL="1600200" indent="-228600" algn="r" rtl="1" eaLnBrk="0" hangingPunct="0">
              <a:spcBef>
                <a:spcPct val="20000"/>
              </a:spcBef>
              <a:buClr>
                <a:schemeClr val="accent1"/>
              </a:buClr>
              <a:buFont typeface="Arial" charset="0"/>
              <a:buChar char="•"/>
              <a:defRPr sz="1600">
                <a:solidFill>
                  <a:schemeClr val="tx1"/>
                </a:solidFill>
                <a:latin typeface="Arial" charset="0"/>
                <a:cs typeface="Arial" charset="0"/>
              </a:defRPr>
            </a:lvl4pPr>
            <a:lvl5pPr marL="2057400" indent="-228600" algn="r" rtl="1" eaLnBrk="0" hangingPunct="0">
              <a:spcBef>
                <a:spcPct val="20000"/>
              </a:spcBef>
              <a:buClr>
                <a:schemeClr val="accent1"/>
              </a:buClr>
              <a:buSzPct val="100000"/>
              <a:buFont typeface="Arial" charset="0"/>
              <a:buChar char="•"/>
              <a:defRPr sz="14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accent1"/>
              </a:buClr>
              <a:buSzPct val="100000"/>
              <a:buFont typeface="Arial" charset="0"/>
              <a:buChar char="•"/>
              <a:defRPr sz="14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accent1"/>
              </a:buClr>
              <a:buSzPct val="100000"/>
              <a:buFont typeface="Arial" charset="0"/>
              <a:buChar char="•"/>
              <a:defRPr sz="14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accent1"/>
              </a:buClr>
              <a:buSzPct val="100000"/>
              <a:buFont typeface="Arial" charset="0"/>
              <a:buChar char="•"/>
              <a:defRPr sz="14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accent1"/>
              </a:buClr>
              <a:buSzPct val="100000"/>
              <a:buFont typeface="Arial" charset="0"/>
              <a:buChar char="•"/>
              <a:defRPr sz="1400">
                <a:solidFill>
                  <a:schemeClr val="tx1"/>
                </a:solidFill>
                <a:latin typeface="Arial" charset="0"/>
                <a:cs typeface="Arial" charset="0"/>
              </a:defRPr>
            </a:lvl9pPr>
          </a:lstStyle>
          <a:p>
            <a:pPr lvl="1" eaLnBrk="1" hangingPunct="1">
              <a:buSzPct val="100000"/>
              <a:buFontTx/>
              <a:buNone/>
              <a:defRPr/>
            </a:pPr>
            <a:endParaRPr lang="he-IL" altLang="en-US" sz="2800" b="1" dirty="0" smtClean="0">
              <a:solidFill>
                <a:srgbClr val="FF0000"/>
              </a:solidFill>
              <a:latin typeface="David" pitchFamily="2" charset="-79"/>
              <a:cs typeface="David" pitchFamily="2" charset="-79"/>
            </a:endParaRPr>
          </a:p>
        </p:txBody>
      </p:sp>
      <p:sp>
        <p:nvSpPr>
          <p:cNvPr id="7" name="Title 1"/>
          <p:cNvSpPr>
            <a:spLocks noGrp="1"/>
          </p:cNvSpPr>
          <p:nvPr>
            <p:ph type="title"/>
          </p:nvPr>
        </p:nvSpPr>
        <p:spPr>
          <a:xfrm>
            <a:off x="455488" y="376238"/>
            <a:ext cx="8212137" cy="125253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חומרי חציבה ≠ מחצבים</a:t>
            </a:r>
          </a:p>
        </p:txBody>
      </p:sp>
      <p:sp>
        <p:nvSpPr>
          <p:cNvPr id="2" name="Rectangle 1"/>
          <p:cNvSpPr/>
          <p:nvPr/>
        </p:nvSpPr>
        <p:spPr>
          <a:xfrm>
            <a:off x="439386" y="1497525"/>
            <a:ext cx="8328113" cy="4770537"/>
          </a:xfrm>
          <a:prstGeom prst="rect">
            <a:avLst/>
          </a:prstGeom>
        </p:spPr>
        <p:txBody>
          <a:bodyPr wrap="square">
            <a:spAutoFit/>
          </a:bodyPr>
          <a:lstStyle/>
          <a:p>
            <a:pPr marL="285750" indent="-285750" algn="just" rtl="1">
              <a:buClr>
                <a:schemeClr val="accent1">
                  <a:lumMod val="75000"/>
                </a:schemeClr>
              </a:buClr>
              <a:buSzPct val="120000"/>
              <a:buFont typeface="Arial" panose="020B0604020202020204" pitchFamily="34" charset="0"/>
              <a:buChar char="•"/>
              <a:defRPr/>
            </a:pPr>
            <a:r>
              <a:rPr lang="he-IL" sz="2000" dirty="0"/>
              <a:t>לפי סעיף 108 לפקודה, "</a:t>
            </a:r>
            <a:r>
              <a:rPr lang="he-IL" sz="2000" b="1" u="sng" dirty="0"/>
              <a:t>מחצבה</a:t>
            </a:r>
            <a:r>
              <a:rPr lang="he-IL" sz="2000" dirty="0"/>
              <a:t>" הינה- </a:t>
            </a:r>
          </a:p>
          <a:p>
            <a:pPr marL="285750" indent="-285750" algn="just" rtl="1">
              <a:buClr>
                <a:schemeClr val="accent1">
                  <a:lumMod val="75000"/>
                </a:schemeClr>
              </a:buClr>
              <a:buSzPct val="120000"/>
              <a:buFont typeface="Arial" panose="020B0604020202020204" pitchFamily="34" charset="0"/>
              <a:buChar char="•"/>
              <a:defRPr/>
            </a:pPr>
            <a:endParaRPr lang="en-US" sz="2000" dirty="0"/>
          </a:p>
          <a:p>
            <a:pPr marL="285750" indent="-285750" algn="just" rtl="1">
              <a:buClr>
                <a:schemeClr val="accent1">
                  <a:lumMod val="75000"/>
                </a:schemeClr>
              </a:buClr>
              <a:buSzPct val="120000"/>
              <a:buFont typeface="Arial" panose="020B0604020202020204" pitchFamily="34" charset="0"/>
              <a:buChar char="•"/>
              <a:defRPr/>
            </a:pPr>
            <a:endParaRPr lang="en-US" sz="2000" dirty="0"/>
          </a:p>
          <a:p>
            <a:pPr marL="285750" indent="-285750" algn="just" rtl="1">
              <a:buClr>
                <a:schemeClr val="accent1">
                  <a:lumMod val="75000"/>
                </a:schemeClr>
              </a:buClr>
              <a:buSzPct val="120000"/>
              <a:buFont typeface="Arial" panose="020B0604020202020204" pitchFamily="34" charset="0"/>
              <a:buChar char="•"/>
              <a:defRPr/>
            </a:pPr>
            <a:endParaRPr lang="en-US" sz="2000" dirty="0"/>
          </a:p>
          <a:p>
            <a:pPr marL="285750" indent="-285750" algn="just" rtl="1">
              <a:buClr>
                <a:schemeClr val="accent1">
                  <a:lumMod val="75000"/>
                </a:schemeClr>
              </a:buClr>
              <a:buSzPct val="120000"/>
              <a:buFont typeface="Arial" panose="020B0604020202020204" pitchFamily="34" charset="0"/>
              <a:buChar char="•"/>
              <a:defRPr/>
            </a:pPr>
            <a:endParaRPr lang="en-US" sz="2000" dirty="0"/>
          </a:p>
          <a:p>
            <a:pPr marL="285750" indent="-285750" algn="just" rtl="1">
              <a:buClr>
                <a:schemeClr val="accent1">
                  <a:lumMod val="75000"/>
                </a:schemeClr>
              </a:buClr>
              <a:buSzPct val="120000"/>
              <a:buFont typeface="Arial" panose="020B0604020202020204" pitchFamily="34" charset="0"/>
              <a:buChar char="•"/>
              <a:defRPr/>
            </a:pPr>
            <a:r>
              <a:rPr lang="he-IL" sz="2000" dirty="0"/>
              <a:t>חומרי "חומרי חציבה" הינם:</a:t>
            </a:r>
          </a:p>
          <a:p>
            <a:pPr marL="285750" indent="-285750" algn="just" rtl="1">
              <a:buFont typeface="Arial" panose="020B0604020202020204" pitchFamily="34" charset="0"/>
              <a:buChar char="•"/>
              <a:defRPr/>
            </a:pPr>
            <a:endParaRPr lang="en-US" sz="2000" dirty="0"/>
          </a:p>
          <a:p>
            <a:pPr algn="just" rtl="1">
              <a:defRPr/>
            </a:pPr>
            <a:r>
              <a:rPr lang="he-IL" sz="2000" b="1" i="1" dirty="0"/>
              <a:t> 	</a:t>
            </a:r>
            <a:endParaRPr lang="en-US" sz="2000" b="1" i="1" dirty="0" smtClean="0"/>
          </a:p>
          <a:p>
            <a:pPr algn="just" rtl="1">
              <a:defRPr/>
            </a:pPr>
            <a:endParaRPr lang="en-US" sz="2000" dirty="0"/>
          </a:p>
          <a:p>
            <a:pPr marL="342900" indent="-342900" algn="just" rtl="1">
              <a:buFont typeface="Arial" panose="020B0604020202020204" pitchFamily="34" charset="0"/>
              <a:buChar char="•"/>
              <a:defRPr/>
            </a:pPr>
            <a:r>
              <a:rPr lang="he-IL" sz="2000" dirty="0" smtClean="0"/>
              <a:t>לפי התוספת השלישית לפקודה – </a:t>
            </a:r>
            <a:r>
              <a:rPr lang="he-IL" sz="2000" b="1" u="sng" dirty="0" smtClean="0"/>
              <a:t>תמלוגים ישולמו בגין מחצבים</a:t>
            </a:r>
            <a:r>
              <a:rPr lang="he-IL" sz="2000" b="1" dirty="0" smtClean="0"/>
              <a:t> </a:t>
            </a:r>
            <a:r>
              <a:rPr lang="he-IL" sz="2000" dirty="0" smtClean="0"/>
              <a:t>(יקרים ושאינם יקרים) אך </a:t>
            </a:r>
            <a:r>
              <a:rPr lang="he-IL" sz="2000" b="1" u="sng" dirty="0" smtClean="0"/>
              <a:t>לא</a:t>
            </a:r>
            <a:r>
              <a:rPr lang="he-IL" sz="2000" dirty="0" smtClean="0"/>
              <a:t> בגין חומרי מחצבה.</a:t>
            </a:r>
            <a:endParaRPr lang="en-US" sz="2000" dirty="0"/>
          </a:p>
          <a:p>
            <a:pPr algn="just" rtl="1">
              <a:defRPr/>
            </a:pPr>
            <a:endParaRPr lang="en-US" sz="2000" b="1" i="1" u="sng" dirty="0"/>
          </a:p>
          <a:p>
            <a:pPr algn="just" rtl="1">
              <a:defRPr/>
            </a:pPr>
            <a:r>
              <a:rPr lang="he-IL" sz="2200" b="1" i="1" u="sng" dirty="0" smtClean="0"/>
              <a:t>מסקנה</a:t>
            </a:r>
            <a:r>
              <a:rPr lang="he-IL" sz="2200" b="1" i="1" dirty="0" smtClean="0"/>
              <a:t> - גיר </a:t>
            </a:r>
            <a:r>
              <a:rPr lang="he-IL" sz="2200" b="1" i="1" dirty="0"/>
              <a:t>וחרסית </a:t>
            </a:r>
            <a:r>
              <a:rPr lang="he-IL" sz="2200" b="1" i="1" u="sng" dirty="0"/>
              <a:t>אינם</a:t>
            </a:r>
            <a:r>
              <a:rPr lang="he-IL" sz="2200" b="1" i="1" dirty="0"/>
              <a:t> "מחצבים" אלא "חומרי חציבה", </a:t>
            </a:r>
            <a:r>
              <a:rPr lang="he-IL" sz="2200" b="1" i="1" dirty="0" smtClean="0"/>
              <a:t>והבעלות בהם (בשונה </a:t>
            </a:r>
            <a:r>
              <a:rPr lang="he-IL" sz="2200" b="1" i="1" dirty="0"/>
              <a:t>ממחצבים) נתונה לבעל המקרקעין </a:t>
            </a:r>
            <a:r>
              <a:rPr lang="he-IL" sz="2200" b="1" i="1" u="sng" dirty="0"/>
              <a:t>ולא</a:t>
            </a:r>
            <a:r>
              <a:rPr lang="he-IL" sz="2200" b="1" i="1" dirty="0"/>
              <a:t> לריבון</a:t>
            </a:r>
            <a:r>
              <a:rPr lang="he-IL" sz="2200" i="1" dirty="0"/>
              <a:t>.</a:t>
            </a:r>
          </a:p>
          <a:p>
            <a:pPr algn="just" rtl="1">
              <a:defRPr/>
            </a:pPr>
            <a:endParaRPr lang="he-IL" sz="2000" dirty="0">
              <a:latin typeface="+mn-lt"/>
              <a:cs typeface="+mn-cs"/>
            </a:endParaRPr>
          </a:p>
        </p:txBody>
      </p:sp>
      <p:pic>
        <p:nvPicPr>
          <p:cNvPr id="11" name="Picture 10"/>
          <p:cNvPicPr/>
          <p:nvPr/>
        </p:nvPicPr>
        <p:blipFill>
          <a:blip r:embed="rId3">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2111188" y="3542547"/>
            <a:ext cx="5783973" cy="382052"/>
          </a:xfrm>
          <a:prstGeom prst="rect">
            <a:avLst/>
          </a:prstGeom>
          <a:ln>
            <a:noFill/>
          </a:ln>
          <a:effectLst>
            <a:outerShdw blurRad="152400" dist="152400" dir="2760000" sx="99000" sy="99000" algn="tl" rotWithShape="0">
              <a:srgbClr val="333333">
                <a:alpha val="20000"/>
              </a:srgbClr>
            </a:outerShdw>
          </a:effectLst>
        </p:spPr>
      </p:pic>
      <p:pic>
        <p:nvPicPr>
          <p:cNvPr id="10" name="Picture 9"/>
          <p:cNvPicPr/>
          <p:nvPr/>
        </p:nvPicPr>
        <p:blipFill>
          <a:blip r:embed="rId4">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2111188" y="2041736"/>
            <a:ext cx="5783973" cy="722940"/>
          </a:xfrm>
          <a:prstGeom prst="rect">
            <a:avLst/>
          </a:prstGeom>
          <a:ln>
            <a:noFill/>
          </a:ln>
          <a:effectLst>
            <a:outerShdw blurRad="152400" dist="152400" dir="2760000" sx="99000" sy="99000" algn="tl" rotWithShape="0">
              <a:srgbClr val="333333">
                <a:alpha val="20000"/>
              </a:srgbClr>
            </a:outerShdw>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right)">
                                      <p:cBhvr>
                                        <p:cTn id="7" dur="2000"/>
                                        <p:tgtEl>
                                          <p:spTgt spid="2">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wipe(right)">
                                      <p:cBhvr>
                                        <p:cTn id="16" dur="2000"/>
                                        <p:tgtEl>
                                          <p:spTgt spid="2">
                                            <p:txEl>
                                              <p:pRg st="5" end="5"/>
                                            </p:txEl>
                                          </p:spTgt>
                                        </p:tgtEl>
                                      </p:cBhvr>
                                    </p:animEffect>
                                  </p:childTnLst>
                                </p:cTn>
                              </p:par>
                            </p:childTnLst>
                          </p:cTn>
                        </p:par>
                        <p:par>
                          <p:cTn id="17" fill="hold">
                            <p:stCondLst>
                              <p:cond delay="2000"/>
                            </p:stCondLst>
                            <p:childTnLst>
                              <p:par>
                                <p:cTn id="18" presetID="10" presetClass="entr" presetSubtype="0"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
                                            <p:txEl>
                                              <p:pRg st="11" end="11"/>
                                            </p:txEl>
                                          </p:spTgt>
                                        </p:tgtEl>
                                        <p:attrNameLst>
                                          <p:attrName>style.visibility</p:attrName>
                                        </p:attrNameLst>
                                      </p:cBhvr>
                                      <p:to>
                                        <p:strVal val="visible"/>
                                      </p:to>
                                    </p:set>
                                    <p:animEffect transition="in" filter="fade">
                                      <p:cBhvr>
                                        <p:cTn id="25" dur="20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bwMode="auto">
          <a:xfrm>
            <a:off x="8130625"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1DBC8387-56FE-4570-851A-2872C3521757}" type="slidenum">
              <a:rPr lang="en-US" altLang="en-US" sz="2000">
                <a:latin typeface="Arial" charset="0"/>
                <a:cs typeface="Arial" charset="0"/>
              </a:rPr>
              <a:pPr algn="ctr" fontAlgn="base">
                <a:spcBef>
                  <a:spcPct val="0"/>
                </a:spcBef>
                <a:spcAft>
                  <a:spcPct val="0"/>
                </a:spcAft>
              </a:pPr>
              <a:t>4</a:t>
            </a:fld>
            <a:endParaRPr lang="en-US" altLang="en-US" sz="2000" dirty="0">
              <a:latin typeface="Arial" charset="0"/>
              <a:cs typeface="Arial" charset="0"/>
            </a:endParaRPr>
          </a:p>
        </p:txBody>
      </p:sp>
      <p:sp>
        <p:nvSpPr>
          <p:cNvPr id="6" name="Rectangle 3"/>
          <p:cNvSpPr txBox="1">
            <a:spLocks noChangeArrowheads="1"/>
          </p:cNvSpPr>
          <p:nvPr/>
        </p:nvSpPr>
        <p:spPr bwMode="auto">
          <a:xfrm>
            <a:off x="179388" y="1628775"/>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lvl="1" algn="r" rtl="1">
              <a:spcBef>
                <a:spcPct val="20000"/>
              </a:spcBef>
              <a:buClr>
                <a:schemeClr val="accent1"/>
              </a:buClr>
              <a:buSzPct val="100000"/>
            </a:pPr>
            <a:endParaRPr lang="he-IL" altLang="en-US" sz="2800" b="1" dirty="0">
              <a:solidFill>
                <a:srgbClr val="FF0000"/>
              </a:solidFill>
              <a:latin typeface="David" pitchFamily="34" charset="-79"/>
              <a:cs typeface="David" pitchFamily="34" charset="-79"/>
            </a:endParaRPr>
          </a:p>
        </p:txBody>
      </p:sp>
      <p:sp>
        <p:nvSpPr>
          <p:cNvPr id="2" name="Rectangle 1"/>
          <p:cNvSpPr/>
          <p:nvPr/>
        </p:nvSpPr>
        <p:spPr>
          <a:xfrm>
            <a:off x="498763" y="1497013"/>
            <a:ext cx="8269561" cy="4862870"/>
          </a:xfrm>
          <a:prstGeom prst="rect">
            <a:avLst/>
          </a:prstGeom>
        </p:spPr>
        <p:txBody>
          <a:bodyPr wrap="square">
            <a:spAutoFit/>
          </a:bodyPr>
          <a:lstStyle/>
          <a:p>
            <a:pPr marL="285750" indent="-285750" algn="just" rtl="1">
              <a:spcAft>
                <a:spcPts val="1000"/>
              </a:spcAft>
              <a:buClr>
                <a:schemeClr val="accent1">
                  <a:lumMod val="75000"/>
                </a:schemeClr>
              </a:buClr>
              <a:buSzPct val="120000"/>
              <a:buFont typeface="Arial" panose="020B0604020202020204" pitchFamily="34" charset="0"/>
              <a:buChar char="•"/>
              <a:defRPr/>
            </a:pPr>
            <a:r>
              <a:rPr lang="he-IL" sz="2000" b="1" u="sng" dirty="0"/>
              <a:t>השלכות לעניין תמלוגים</a:t>
            </a:r>
            <a:r>
              <a:rPr lang="he-IL" sz="2000" b="1" dirty="0"/>
              <a:t>:</a:t>
            </a:r>
          </a:p>
          <a:p>
            <a:pPr marL="623888" lvl="1" indent="-285750" algn="just" rtl="1">
              <a:spcAft>
                <a:spcPts val="1000"/>
              </a:spcAft>
              <a:buClr>
                <a:schemeClr val="accent1">
                  <a:lumMod val="75000"/>
                </a:schemeClr>
              </a:buClr>
              <a:buSzPct val="120000"/>
              <a:buFont typeface="Arial" panose="020B0604020202020204" pitchFamily="34" charset="0"/>
              <a:buChar char="•"/>
              <a:defRPr/>
            </a:pPr>
            <a:r>
              <a:rPr lang="he-IL" sz="2000" dirty="0" smtClean="0"/>
              <a:t>על </a:t>
            </a:r>
            <a:r>
              <a:rPr lang="he-IL" sz="2000" dirty="0"/>
              <a:t>פי דבר המחוקק, חומרי חציבה אינם בגדר אוצרות טבע שהריבון הוא בעליהם, אלא מדובר במשאבים "מדרג שני", שחשיבותם האסטרטגית נמוכה משל מחצבים;</a:t>
            </a:r>
          </a:p>
          <a:p>
            <a:pPr marL="623888" lvl="1" indent="-285750" algn="just" rtl="1">
              <a:spcAft>
                <a:spcPts val="1000"/>
              </a:spcAft>
              <a:buClr>
                <a:schemeClr val="accent1">
                  <a:lumMod val="75000"/>
                </a:schemeClr>
              </a:buClr>
              <a:buSzPct val="120000"/>
              <a:buFont typeface="Arial" panose="020B0604020202020204" pitchFamily="34" charset="0"/>
              <a:buChar char="•"/>
              <a:defRPr/>
            </a:pPr>
            <a:r>
              <a:rPr lang="he-IL" sz="2000" dirty="0" smtClean="0"/>
              <a:t>בקביעת </a:t>
            </a:r>
            <a:r>
              <a:rPr lang="he-IL" sz="2000" dirty="0"/>
              <a:t>שיעור התמלוגים לחומרי מחצבה, המדינה איננה פועלת כריבון אלא כבעל הקרקע</a:t>
            </a:r>
            <a:r>
              <a:rPr lang="he-IL" sz="2000" dirty="0" smtClean="0"/>
              <a:t>;</a:t>
            </a:r>
          </a:p>
          <a:p>
            <a:pPr marL="623888" lvl="1" indent="-285750" algn="just" rtl="1">
              <a:spcAft>
                <a:spcPts val="1000"/>
              </a:spcAft>
              <a:buClr>
                <a:schemeClr val="accent1">
                  <a:lumMod val="75000"/>
                </a:schemeClr>
              </a:buClr>
              <a:buSzPct val="120000"/>
              <a:buFont typeface="Arial" panose="020B0604020202020204" pitchFamily="34" charset="0"/>
              <a:buChar char="•"/>
              <a:defRPr/>
            </a:pPr>
            <a:r>
              <a:rPr lang="he-IL" sz="2000" dirty="0" smtClean="0"/>
              <a:t>על פי החוק המדינה אינה זכאית לתמלוגים בגין חומרי חציבה;</a:t>
            </a:r>
            <a:endParaRPr lang="he-IL" sz="2000" dirty="0"/>
          </a:p>
          <a:p>
            <a:pPr marL="623888" lvl="1" indent="-285750" algn="just" rtl="1">
              <a:spcAft>
                <a:spcPts val="1000"/>
              </a:spcAft>
              <a:buClr>
                <a:schemeClr val="accent1">
                  <a:lumMod val="75000"/>
                </a:schemeClr>
              </a:buClr>
              <a:buSzPct val="120000"/>
              <a:buFont typeface="Arial" panose="020B0604020202020204" pitchFamily="34" charset="0"/>
              <a:buChar char="•"/>
              <a:defRPr/>
            </a:pPr>
            <a:r>
              <a:rPr lang="he-IL" sz="2000" dirty="0" smtClean="0"/>
              <a:t>"התמלוגים" בגין חומרי חציבה הם פיצוי </a:t>
            </a:r>
            <a:r>
              <a:rPr lang="he-IL" sz="2000" dirty="0"/>
              <a:t>לבעל הקרקע בגין נטילת חומר שבבעלותו; </a:t>
            </a:r>
          </a:p>
          <a:p>
            <a:pPr marL="623888" lvl="1" indent="-285750" algn="just" rtl="1">
              <a:spcAft>
                <a:spcPts val="1000"/>
              </a:spcAft>
              <a:buClr>
                <a:schemeClr val="accent1">
                  <a:lumMod val="75000"/>
                </a:schemeClr>
              </a:buClr>
              <a:buSzPct val="120000"/>
              <a:buFont typeface="Arial" panose="020B0604020202020204" pitchFamily="34" charset="0"/>
              <a:buChar char="•"/>
              <a:defRPr/>
            </a:pPr>
            <a:r>
              <a:rPr lang="he-IL" sz="2000" dirty="0" smtClean="0"/>
              <a:t>שיעור </a:t>
            </a:r>
            <a:r>
              <a:rPr lang="he-IL" sz="2000" dirty="0"/>
              <a:t>הפיצוי לבעל הקרקע אמור לשקף את שווי חומרי החציבה הנלקחים מן המקרקעין;</a:t>
            </a:r>
          </a:p>
          <a:p>
            <a:pPr marL="623888" lvl="1" indent="-285750" algn="just" rtl="1">
              <a:spcAft>
                <a:spcPts val="1000"/>
              </a:spcAft>
              <a:buClr>
                <a:schemeClr val="accent1">
                  <a:lumMod val="75000"/>
                </a:schemeClr>
              </a:buClr>
              <a:buSzPct val="120000"/>
              <a:buFont typeface="Arial" panose="020B0604020202020204" pitchFamily="34" charset="0"/>
              <a:buChar char="•"/>
              <a:defRPr/>
            </a:pPr>
            <a:r>
              <a:rPr lang="he-IL" sz="2000" dirty="0" smtClean="0"/>
              <a:t>בקביעת </a:t>
            </a:r>
            <a:r>
              <a:rPr lang="he-IL" sz="2000" dirty="0"/>
              <a:t>שיעור התמלוגים, יש לתת משקל נמוך יותר לשיקולי מדיניות כלליים שאינם קשורים לשווי חומרי החציבה. </a:t>
            </a:r>
            <a:endParaRPr lang="he-IL" sz="2000" dirty="0" smtClean="0"/>
          </a:p>
        </p:txBody>
      </p:sp>
      <p:sp>
        <p:nvSpPr>
          <p:cNvPr id="9" name="Title 1"/>
          <p:cNvSpPr>
            <a:spLocks noGrp="1"/>
          </p:cNvSpPr>
          <p:nvPr>
            <p:ph type="title"/>
          </p:nvPr>
        </p:nvSpPr>
        <p:spPr>
          <a:xfrm>
            <a:off x="455488" y="376238"/>
            <a:ext cx="8212137" cy="125253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חומרי חציבה ≠ מחצבים</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wipe(right)">
                                      <p:cBhvr>
                                        <p:cTn id="11" dur="20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wipe(right)">
                                      <p:cBhvr>
                                        <p:cTn id="16" dur="20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wipe(right)">
                                      <p:cBhvr>
                                        <p:cTn id="21" dur="2000"/>
                                        <p:tgtEl>
                                          <p:spTgt spid="2">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wipe(right)">
                                      <p:cBhvr>
                                        <p:cTn id="26" dur="2000"/>
                                        <p:tgtEl>
                                          <p:spTgt spid="2">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wipe(right)">
                                      <p:cBhvr>
                                        <p:cTn id="31" dur="2000"/>
                                        <p:tgtEl>
                                          <p:spTgt spid="2">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2">
                                            <p:txEl>
                                              <p:pRg st="5" end="5"/>
                                            </p:txEl>
                                          </p:spTgt>
                                        </p:tgtEl>
                                        <p:attrNameLst>
                                          <p:attrName>style.visibility</p:attrName>
                                        </p:attrNameLst>
                                      </p:cBhvr>
                                      <p:to>
                                        <p:strVal val="visible"/>
                                      </p:to>
                                    </p:set>
                                    <p:animEffect transition="in" filter="wipe(right)">
                                      <p:cBhvr>
                                        <p:cTn id="36" dur="2000"/>
                                        <p:tgtEl>
                                          <p:spTgt spid="2">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Effect transition="in" filter="wipe(right)">
                                      <p:cBhvr>
                                        <p:cTn id="41"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bwMode="auto">
          <a:xfrm>
            <a:off x="8130625"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A85F1601-F253-47C5-BC51-917CE2632095}" type="slidenum">
              <a:rPr lang="en-US" altLang="en-US" sz="2000">
                <a:latin typeface="Arial" charset="0"/>
                <a:cs typeface="Arial" charset="0"/>
              </a:rPr>
              <a:pPr algn="ctr" fontAlgn="base">
                <a:spcBef>
                  <a:spcPct val="0"/>
                </a:spcBef>
                <a:spcAft>
                  <a:spcPct val="0"/>
                </a:spcAft>
              </a:pPr>
              <a:t>5</a:t>
            </a:fld>
            <a:endParaRPr lang="en-US" altLang="en-US" sz="2000" dirty="0">
              <a:latin typeface="Arial" charset="0"/>
              <a:cs typeface="Arial" charset="0"/>
            </a:endParaRPr>
          </a:p>
        </p:txBody>
      </p:sp>
      <p:sp>
        <p:nvSpPr>
          <p:cNvPr id="6" name="Rectangle 3"/>
          <p:cNvSpPr txBox="1">
            <a:spLocks noChangeArrowheads="1"/>
          </p:cNvSpPr>
          <p:nvPr/>
        </p:nvSpPr>
        <p:spPr bwMode="auto">
          <a:xfrm>
            <a:off x="179388" y="1547813"/>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lvl="1" algn="r" rtl="1">
              <a:spcBef>
                <a:spcPct val="20000"/>
              </a:spcBef>
              <a:buClr>
                <a:schemeClr val="accent1"/>
              </a:buClr>
              <a:buSzPct val="100000"/>
            </a:pPr>
            <a:endParaRPr lang="he-IL" altLang="en-US" sz="2800" b="1" dirty="0">
              <a:solidFill>
                <a:srgbClr val="FF0000"/>
              </a:solidFill>
              <a:latin typeface="David" pitchFamily="34" charset="-79"/>
              <a:cs typeface="David" pitchFamily="34" charset="-79"/>
            </a:endParaRPr>
          </a:p>
        </p:txBody>
      </p:sp>
      <p:sp>
        <p:nvSpPr>
          <p:cNvPr id="7" name="Title 1"/>
          <p:cNvSpPr>
            <a:spLocks noGrp="1"/>
          </p:cNvSpPr>
          <p:nvPr>
            <p:ph type="title"/>
          </p:nvPr>
        </p:nvSpPr>
        <p:spPr>
          <a:xfrm>
            <a:off x="443613" y="376238"/>
            <a:ext cx="8229600" cy="125253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היצע אבן הגיר והחרסית </a:t>
            </a:r>
            <a:r>
              <a:rPr lang="he-IL" sz="3600" b="1" kern="1200" cap="all" spc="-100" dirty="0" smtClean="0">
                <a:latin typeface="Arial" pitchFamily="34" charset="0"/>
                <a:ea typeface="Arial Unicode MS" pitchFamily="34" charset="-128"/>
                <a:cs typeface="Arial" pitchFamily="34" charset="0"/>
              </a:rPr>
              <a:t>למלט</a:t>
            </a:r>
            <a:endParaRPr lang="he-IL" sz="3600" b="1" kern="1200" cap="all" spc="-100" dirty="0">
              <a:latin typeface="Arial" pitchFamily="34" charset="0"/>
              <a:ea typeface="Arial Unicode MS" pitchFamily="34" charset="-128"/>
              <a:cs typeface="Arial" pitchFamily="34" charset="0"/>
            </a:endParaRPr>
          </a:p>
        </p:txBody>
      </p:sp>
      <p:sp>
        <p:nvSpPr>
          <p:cNvPr id="2" name="Rectangle 1"/>
          <p:cNvSpPr/>
          <p:nvPr/>
        </p:nvSpPr>
        <p:spPr>
          <a:xfrm>
            <a:off x="415637" y="1484875"/>
            <a:ext cx="8352688" cy="5863144"/>
          </a:xfrm>
          <a:prstGeom prst="rect">
            <a:avLst/>
          </a:prstGeom>
        </p:spPr>
        <p:txBody>
          <a:bodyPr wrap="square">
            <a:spAutoFit/>
          </a:bodyPr>
          <a:lstStyle/>
          <a:p>
            <a:pPr marL="342900" indent="-342900" algn="just" rtl="1">
              <a:spcAft>
                <a:spcPts val="600"/>
              </a:spcAft>
              <a:buClr>
                <a:schemeClr val="accent1">
                  <a:lumMod val="75000"/>
                </a:schemeClr>
              </a:buClr>
              <a:buSzPct val="120000"/>
              <a:buFont typeface="Arial" pitchFamily="34" charset="0"/>
              <a:buChar char="•"/>
              <a:defRPr/>
            </a:pPr>
            <a:r>
              <a:rPr lang="he-IL" sz="2000" u="sng" dirty="0"/>
              <a:t>המבחן המשפטי</a:t>
            </a:r>
            <a:r>
              <a:rPr lang="he-IL" sz="2000" dirty="0"/>
              <a:t> – </a:t>
            </a:r>
            <a:r>
              <a:rPr lang="he-IL" sz="2000" b="1" i="1" dirty="0"/>
              <a:t>בג"ץ 2164/09 יש דין - ארגון מתנדבים למען זכויות אדם </a:t>
            </a:r>
            <a:r>
              <a:rPr lang="he-IL" sz="2000" b="1" i="1" dirty="0" smtClean="0"/>
              <a:t>נגד </a:t>
            </a:r>
            <a:r>
              <a:rPr lang="he-IL" sz="2000" b="1" i="1" dirty="0"/>
              <a:t>מפקד כוחות צה"ל בגדה </a:t>
            </a:r>
            <a:r>
              <a:rPr lang="he-IL" sz="2000" b="1" i="1" dirty="0" smtClean="0"/>
              <a:t>המערבית.</a:t>
            </a:r>
          </a:p>
          <a:p>
            <a:pPr marL="342900" indent="-342900" algn="just" rtl="1">
              <a:spcAft>
                <a:spcPts val="600"/>
              </a:spcAft>
              <a:buClr>
                <a:schemeClr val="accent1">
                  <a:lumMod val="75000"/>
                </a:schemeClr>
              </a:buClr>
              <a:buSzPct val="120000"/>
              <a:buFont typeface="Arial" pitchFamily="34" charset="0"/>
              <a:buChar char="•"/>
              <a:defRPr/>
            </a:pPr>
            <a:endParaRPr lang="he-IL" sz="2000" i="1" dirty="0" smtClean="0"/>
          </a:p>
          <a:p>
            <a:pPr marL="342900" indent="-342900" algn="just" rtl="1">
              <a:spcAft>
                <a:spcPts val="600"/>
              </a:spcAft>
              <a:buClr>
                <a:schemeClr val="accent1">
                  <a:lumMod val="75000"/>
                </a:schemeClr>
              </a:buClr>
              <a:buSzPct val="120000"/>
              <a:buFont typeface="Arial" pitchFamily="34" charset="0"/>
              <a:buChar char="•"/>
              <a:defRPr/>
            </a:pPr>
            <a:r>
              <a:rPr lang="he-IL" sz="2000" b="1" dirty="0" smtClean="0"/>
              <a:t>עמדת </a:t>
            </a:r>
            <a:r>
              <a:rPr lang="he-IL" sz="2000" b="1" dirty="0"/>
              <a:t>המדינה </a:t>
            </a:r>
            <a:r>
              <a:rPr lang="he-IL" sz="2000" b="1" dirty="0" smtClean="0"/>
              <a:t>(שנתקבלה על ידי בית המשפט העליון) היא כי </a:t>
            </a:r>
            <a:r>
              <a:rPr lang="he-IL" sz="2000" b="1" u="sng" dirty="0"/>
              <a:t>אמת המידה לבחינת היקף השימוש בחומרי חציבה ומידת התכלותם היא הפוטנציאל הגיאולוגי של אותם חומרים</a:t>
            </a:r>
            <a:r>
              <a:rPr lang="he-IL" sz="2000" b="1" dirty="0"/>
              <a:t>.</a:t>
            </a:r>
          </a:p>
          <a:p>
            <a:pPr marL="342900" indent="-342900" algn="just" rtl="1">
              <a:buClr>
                <a:schemeClr val="accent1">
                  <a:lumMod val="75000"/>
                </a:schemeClr>
              </a:buClr>
              <a:buSzPct val="120000"/>
              <a:buFont typeface="Arial" pitchFamily="34" charset="0"/>
              <a:buChar char="•"/>
              <a:defRPr/>
            </a:pPr>
            <a:endParaRPr lang="he-IL" sz="2000"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a:p>
            <a:pPr marL="342900" indent="-342900" algn="just" rtl="1">
              <a:buClr>
                <a:schemeClr val="accent1">
                  <a:lumMod val="75000"/>
                </a:schemeClr>
              </a:buClr>
              <a:buSzPct val="120000"/>
              <a:buFont typeface="Arial" pitchFamily="34" charset="0"/>
              <a:buChar char="•"/>
              <a:defRPr/>
            </a:pPr>
            <a:endParaRPr lang="he-IL" sz="2000" b="1" dirty="0"/>
          </a:p>
        </p:txBody>
      </p:sp>
      <p:pic>
        <p:nvPicPr>
          <p:cNvPr id="8" name="Picture 7"/>
          <p:cNvPicPr/>
          <p:nvPr/>
        </p:nvPicPr>
        <p:blipFill>
          <a:blip r:embed="rId3">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739353" y="3735946"/>
            <a:ext cx="7694181" cy="2756479"/>
          </a:xfrm>
          <a:prstGeom prst="rect">
            <a:avLst/>
          </a:prstGeom>
          <a:ln>
            <a:noFill/>
          </a:ln>
          <a:effectLst>
            <a:outerShdw blurRad="152400" dist="152400" dir="2760000" sx="99000" sy="99000" algn="tl" rotWithShape="0">
              <a:srgbClr val="333333">
                <a:alpha val="20000"/>
              </a:srgbClr>
            </a:outerShdw>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right)">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right)">
                                      <p:cBhvr>
                                        <p:cTn id="12" dur="2000"/>
                                        <p:tgtEl>
                                          <p:spTgt spid="2">
                                            <p:txEl>
                                              <p:pRg st="2" end="2"/>
                                            </p:txEl>
                                          </p:spTgt>
                                        </p:tgtEl>
                                      </p:cBhvr>
                                    </p:animEffect>
                                  </p:childTnLst>
                                </p:cTn>
                              </p:par>
                            </p:childTnLst>
                          </p:cTn>
                        </p:par>
                        <p:par>
                          <p:cTn id="13" fill="hold">
                            <p:stCondLst>
                              <p:cond delay="2000"/>
                            </p:stCondLst>
                            <p:childTnLst>
                              <p:par>
                                <p:cTn id="14" presetID="10" presetClass="entr" presetSubtype="0" fill="hold"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bwMode="auto">
          <a:xfrm>
            <a:off x="8130625"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42C320D3-727D-4683-96C9-E9E42601DDB3}" type="slidenum">
              <a:rPr lang="en-US" altLang="en-US" sz="2000">
                <a:latin typeface="Arial" charset="0"/>
                <a:cs typeface="Arial" charset="0"/>
              </a:rPr>
              <a:pPr algn="ctr" fontAlgn="base">
                <a:spcBef>
                  <a:spcPct val="0"/>
                </a:spcBef>
                <a:spcAft>
                  <a:spcPct val="0"/>
                </a:spcAft>
              </a:pPr>
              <a:t>6</a:t>
            </a:fld>
            <a:endParaRPr lang="en-US" altLang="en-US" sz="2000" dirty="0">
              <a:latin typeface="Arial" charset="0"/>
              <a:cs typeface="Arial" charset="0"/>
            </a:endParaRPr>
          </a:p>
        </p:txBody>
      </p:sp>
      <p:sp>
        <p:nvSpPr>
          <p:cNvPr id="6" name="Rectangle 3"/>
          <p:cNvSpPr txBox="1">
            <a:spLocks noChangeArrowheads="1"/>
          </p:cNvSpPr>
          <p:nvPr/>
        </p:nvSpPr>
        <p:spPr bwMode="auto">
          <a:xfrm>
            <a:off x="179388" y="1628775"/>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lvl="1" algn="r" rtl="1">
              <a:spcBef>
                <a:spcPct val="20000"/>
              </a:spcBef>
              <a:buClr>
                <a:schemeClr val="accent1"/>
              </a:buClr>
              <a:buSzPct val="100000"/>
            </a:pPr>
            <a:endParaRPr lang="he-IL" altLang="en-US" sz="2800" b="1" dirty="0">
              <a:solidFill>
                <a:srgbClr val="FF0000"/>
              </a:solidFill>
              <a:latin typeface="David" pitchFamily="34" charset="-79"/>
              <a:cs typeface="David" pitchFamily="34" charset="-79"/>
            </a:endParaRPr>
          </a:p>
        </p:txBody>
      </p:sp>
      <p:sp>
        <p:nvSpPr>
          <p:cNvPr id="2" name="Rectangle 1"/>
          <p:cNvSpPr/>
          <p:nvPr/>
        </p:nvSpPr>
        <p:spPr>
          <a:xfrm>
            <a:off x="380010" y="1514350"/>
            <a:ext cx="8400189" cy="4847481"/>
          </a:xfrm>
          <a:prstGeom prst="rect">
            <a:avLst/>
          </a:prstGeom>
        </p:spPr>
        <p:txBody>
          <a:bodyPr wrap="square">
            <a:spAutoFit/>
          </a:bodyPr>
          <a:lstStyle/>
          <a:p>
            <a:pPr marL="285750" indent="-285750" algn="just" rtl="1">
              <a:spcAft>
                <a:spcPts val="1200"/>
              </a:spcAft>
              <a:buClr>
                <a:schemeClr val="accent1">
                  <a:lumMod val="75000"/>
                </a:schemeClr>
              </a:buClr>
              <a:buSzPct val="120000"/>
              <a:buFont typeface="Arial" panose="020B0604020202020204" pitchFamily="34" charset="0"/>
              <a:buChar char="•"/>
              <a:defRPr/>
            </a:pPr>
            <a:r>
              <a:rPr lang="he-IL" sz="1850" dirty="0"/>
              <a:t>פוטנציאל אבן הגיר הגיאולוגי הכולל בישראל עומד על מאות מיליארדים של טונות (סקר המכון הגיאולוגי של משרד התשתיות הלאומיות בשיתוף מנהל מקרקעי </a:t>
            </a:r>
            <a:r>
              <a:rPr lang="he-IL" sz="1850" dirty="0" smtClean="0"/>
              <a:t>ישראל שנערך בשנת 2000)</a:t>
            </a:r>
            <a:r>
              <a:rPr lang="en-US" sz="1850" dirty="0"/>
              <a:t>.</a:t>
            </a:r>
            <a:endParaRPr lang="he-IL" sz="1850" dirty="0"/>
          </a:p>
          <a:p>
            <a:pPr marL="285750" indent="-285750" algn="just" rtl="1">
              <a:spcAft>
                <a:spcPts val="1200"/>
              </a:spcAft>
              <a:buClr>
                <a:schemeClr val="accent1">
                  <a:lumMod val="75000"/>
                </a:schemeClr>
              </a:buClr>
              <a:buSzPct val="120000"/>
              <a:buFont typeface="Arial" panose="020B0604020202020204" pitchFamily="34" charset="0"/>
              <a:buChar char="•"/>
              <a:defRPr/>
            </a:pPr>
            <a:r>
              <a:rPr lang="he-IL" sz="1850" dirty="0" smtClean="0"/>
              <a:t>יש </a:t>
            </a:r>
            <a:r>
              <a:rPr lang="he-IL" sz="1850" dirty="0"/>
              <a:t>להפחית מן הפוטנציאל הגיאולוגי את אבן הגיר שאיננה בת הפקה בשל טעמים אובייקטיביים, כגון, העדר נגישות, שיקולים סביבתיים וביטחוניים וכיו"ב. גם לפי מבחן "הפוטנציאל שהינו בר הפקה" – </a:t>
            </a:r>
            <a:r>
              <a:rPr lang="he-IL" sz="1850" b="1" u="sng" dirty="0"/>
              <a:t>אין מחסור ולא צפוי מחסור באבן גיר ובחרסית במשך מאות שנים</a:t>
            </a:r>
            <a:r>
              <a:rPr lang="he-IL" sz="1850" dirty="0"/>
              <a:t>.</a:t>
            </a:r>
          </a:p>
          <a:p>
            <a:pPr marL="285750" indent="-285750" algn="just" rtl="1">
              <a:spcAft>
                <a:spcPts val="1200"/>
              </a:spcAft>
              <a:buClr>
                <a:schemeClr val="accent1">
                  <a:lumMod val="75000"/>
                </a:schemeClr>
              </a:buClr>
              <a:buSzPct val="120000"/>
              <a:buFont typeface="Arial" panose="020B0604020202020204" pitchFamily="34" charset="0"/>
              <a:buChar char="•"/>
              <a:defRPr/>
            </a:pPr>
            <a:r>
              <a:rPr lang="he-IL" sz="1850" dirty="0" smtClean="0"/>
              <a:t>יחד </a:t>
            </a:r>
            <a:r>
              <a:rPr lang="he-IL" sz="1850" dirty="0"/>
              <a:t>עם זאת, </a:t>
            </a:r>
            <a:r>
              <a:rPr lang="he-IL" sz="1850" b="1" u="sng" dirty="0"/>
              <a:t>אין מקום</a:t>
            </a:r>
            <a:r>
              <a:rPr lang="he-IL" sz="1850" dirty="0"/>
              <a:t> לצמצם את מצאי אבן הגיר והחרסית לאלה הקיימים לפי תכנית המתאר הקיימת: </a:t>
            </a:r>
          </a:p>
          <a:p>
            <a:pPr marL="742950" lvl="1" indent="-285750" algn="just" rtl="1">
              <a:spcAft>
                <a:spcPts val="1200"/>
              </a:spcAft>
              <a:buClr>
                <a:schemeClr val="accent1">
                  <a:lumMod val="75000"/>
                </a:schemeClr>
              </a:buClr>
              <a:buSzPct val="120000"/>
              <a:buFont typeface="Arial" panose="020B0604020202020204" pitchFamily="34" charset="0"/>
              <a:buChar char="•"/>
              <a:defRPr/>
            </a:pPr>
            <a:r>
              <a:rPr lang="he-IL" sz="1850" dirty="0" smtClean="0"/>
              <a:t>התמ"א </a:t>
            </a:r>
            <a:r>
              <a:rPr lang="he-IL" sz="1850" dirty="0"/>
              <a:t>משקפת את המדיניות המתארית </a:t>
            </a:r>
            <a:r>
              <a:rPr lang="he-IL" sz="1850" u="sng" dirty="0"/>
              <a:t>הנוכחית</a:t>
            </a:r>
            <a:r>
              <a:rPr lang="he-IL" sz="1850" dirty="0"/>
              <a:t> על פי הצרכים שעד לשנת 2040. </a:t>
            </a:r>
          </a:p>
          <a:p>
            <a:pPr marL="742950" lvl="1" indent="-285750" algn="just" rtl="1">
              <a:spcAft>
                <a:spcPts val="1200"/>
              </a:spcAft>
              <a:buClr>
                <a:schemeClr val="accent1">
                  <a:lumMod val="75000"/>
                </a:schemeClr>
              </a:buClr>
              <a:buSzPct val="120000"/>
              <a:buFont typeface="Arial" panose="020B0604020202020204" pitchFamily="34" charset="0"/>
              <a:buChar char="•"/>
              <a:defRPr/>
            </a:pPr>
            <a:r>
              <a:rPr lang="he-IL" sz="1850" dirty="0" smtClean="0"/>
              <a:t>בהעדר </a:t>
            </a:r>
            <a:r>
              <a:rPr lang="he-IL" sz="1850" dirty="0"/>
              <a:t>צורך קונקרטי, התמ"א אינה מתייחסת למרבצים זמינים אחרים בארץ.</a:t>
            </a:r>
          </a:p>
          <a:p>
            <a:pPr marL="742950" lvl="1" indent="-285750" algn="just" rtl="1">
              <a:spcAft>
                <a:spcPts val="1200"/>
              </a:spcAft>
              <a:buClr>
                <a:schemeClr val="accent1">
                  <a:lumMod val="75000"/>
                </a:schemeClr>
              </a:buClr>
              <a:buSzPct val="120000"/>
              <a:buFont typeface="Arial" panose="020B0604020202020204" pitchFamily="34" charset="0"/>
              <a:buChar char="•"/>
              <a:defRPr/>
            </a:pPr>
            <a:r>
              <a:rPr lang="he-IL" sz="1850" dirty="0" smtClean="0"/>
              <a:t>לקראת מיצוי </a:t>
            </a:r>
            <a:r>
              <a:rPr lang="he-IL" sz="1850" dirty="0"/>
              <a:t>מצאי אבן הגיר והחרסית שאושר בתמ"א הנוכחית, יאושרו אותם מרבצים במסגרת תמ"א עתידיות באופן שיבטיח מצאי מספק לאותן שנים בה תחול התמ"א העתידית.</a:t>
            </a:r>
            <a:endParaRPr lang="en-US" sz="1850" dirty="0">
              <a:latin typeface="+mn-lt"/>
              <a:cs typeface="+mn-cs"/>
            </a:endParaRPr>
          </a:p>
        </p:txBody>
      </p:sp>
      <p:sp>
        <p:nvSpPr>
          <p:cNvPr id="8" name="Title 1"/>
          <p:cNvSpPr>
            <a:spLocks noGrp="1"/>
          </p:cNvSpPr>
          <p:nvPr>
            <p:ph type="title"/>
          </p:nvPr>
        </p:nvSpPr>
        <p:spPr>
          <a:xfrm>
            <a:off x="443613" y="376238"/>
            <a:ext cx="8229600" cy="125253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היצע אבן הגיר והחרסית למלט</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right)">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right)">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right)">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right)">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right)">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right)">
                                      <p:cBhvr>
                                        <p:cTn id="3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bwMode="auto">
          <a:xfrm>
            <a:off x="8130625"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24F76C1B-3242-4C2A-B5F6-74B74D92FF6C}" type="slidenum">
              <a:rPr lang="en-US" altLang="en-US" sz="2000">
                <a:latin typeface="Arial" charset="0"/>
                <a:cs typeface="Arial" charset="0"/>
              </a:rPr>
              <a:pPr algn="ctr" fontAlgn="base">
                <a:spcBef>
                  <a:spcPct val="0"/>
                </a:spcBef>
                <a:spcAft>
                  <a:spcPct val="0"/>
                </a:spcAft>
              </a:pPr>
              <a:t>7</a:t>
            </a:fld>
            <a:endParaRPr lang="en-US" altLang="en-US" sz="2000" dirty="0">
              <a:latin typeface="Arial" charset="0"/>
              <a:cs typeface="Arial" charset="0"/>
            </a:endParaRPr>
          </a:p>
        </p:txBody>
      </p:sp>
      <p:sp>
        <p:nvSpPr>
          <p:cNvPr id="6" name="Rectangle 3"/>
          <p:cNvSpPr txBox="1">
            <a:spLocks noChangeArrowheads="1"/>
          </p:cNvSpPr>
          <p:nvPr/>
        </p:nvSpPr>
        <p:spPr bwMode="auto">
          <a:xfrm>
            <a:off x="179388" y="1628775"/>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lvl="1" algn="r" rtl="1">
              <a:spcBef>
                <a:spcPct val="20000"/>
              </a:spcBef>
              <a:buClr>
                <a:schemeClr val="accent1"/>
              </a:buClr>
              <a:buSzPct val="100000"/>
            </a:pPr>
            <a:endParaRPr lang="he-IL" altLang="en-US" sz="2800" b="1" dirty="0">
              <a:solidFill>
                <a:srgbClr val="FF0000"/>
              </a:solidFill>
              <a:latin typeface="David" pitchFamily="34" charset="-79"/>
              <a:cs typeface="David" pitchFamily="34" charset="-79"/>
            </a:endParaRPr>
          </a:p>
        </p:txBody>
      </p:sp>
      <p:sp>
        <p:nvSpPr>
          <p:cNvPr id="7" name="Title 1"/>
          <p:cNvSpPr>
            <a:spLocks noGrp="1"/>
          </p:cNvSpPr>
          <p:nvPr>
            <p:ph type="title"/>
          </p:nvPr>
        </p:nvSpPr>
        <p:spPr>
          <a:xfrm>
            <a:off x="443613" y="233738"/>
            <a:ext cx="8229600" cy="155098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רווח </a:t>
            </a:r>
            <a:r>
              <a:rPr lang="he-IL" sz="3600" b="1" kern="1200" cap="all" spc="-100" dirty="0" smtClean="0">
                <a:latin typeface="Arial" pitchFamily="34" charset="0"/>
                <a:ea typeface="Arial Unicode MS" pitchFamily="34" charset="-128"/>
                <a:cs typeface="Arial" pitchFamily="34" charset="0"/>
              </a:rPr>
              <a:t>עודף – ממצאי וועדת הרשקוביץ</a:t>
            </a:r>
            <a:endParaRPr lang="he-IL" sz="3600" b="1" kern="1200" cap="all" spc="-100" dirty="0">
              <a:latin typeface="Arial" pitchFamily="34" charset="0"/>
              <a:ea typeface="Arial Unicode MS" pitchFamily="34" charset="-128"/>
              <a:cs typeface="Arial" pitchFamily="34" charset="0"/>
            </a:endParaRPr>
          </a:p>
        </p:txBody>
      </p:sp>
      <p:sp>
        <p:nvSpPr>
          <p:cNvPr id="2" name="Rectangle 1"/>
          <p:cNvSpPr/>
          <p:nvPr/>
        </p:nvSpPr>
        <p:spPr>
          <a:xfrm>
            <a:off x="309563" y="1927225"/>
            <a:ext cx="8672512" cy="2030413"/>
          </a:xfrm>
          <a:prstGeom prst="rect">
            <a:avLst/>
          </a:prstGeom>
        </p:spPr>
        <p:txBody>
          <a:bodyPr>
            <a:spAutoFit/>
          </a:bodyPr>
          <a:lstStyle/>
          <a:p>
            <a:pPr marL="742950" lvl="1" indent="-285750" algn="r" rtl="1" fontAlgn="auto">
              <a:spcBef>
                <a:spcPts val="0"/>
              </a:spcBef>
              <a:spcAft>
                <a:spcPts val="0"/>
              </a:spcAft>
              <a:buFont typeface="Arial" panose="020B0604020202020204" pitchFamily="34" charset="0"/>
              <a:buChar char="•"/>
              <a:defRPr/>
            </a:pPr>
            <a:endParaRPr lang="en-US" dirty="0">
              <a:latin typeface="+mn-lt"/>
              <a:cs typeface="+mn-cs"/>
            </a:endParaRPr>
          </a:p>
          <a:p>
            <a:pPr marL="285750" indent="-285750" algn="r" rtl="1" fontAlgn="auto">
              <a:spcBef>
                <a:spcPts val="0"/>
              </a:spcBef>
              <a:spcAft>
                <a:spcPts val="0"/>
              </a:spcAft>
              <a:buFont typeface="Arial" panose="020B0604020202020204" pitchFamily="34" charset="0"/>
              <a:buChar char="•"/>
              <a:defRPr/>
            </a:pPr>
            <a:endParaRPr lang="en-US" dirty="0">
              <a:latin typeface="+mn-lt"/>
              <a:cs typeface="+mn-cs"/>
            </a:endParaRPr>
          </a:p>
          <a:p>
            <a:pPr marL="285750" indent="-285750" algn="r" rtl="1" fontAlgn="auto">
              <a:spcBef>
                <a:spcPts val="0"/>
              </a:spcBef>
              <a:spcAft>
                <a:spcPts val="0"/>
              </a:spcAft>
              <a:buFont typeface="Arial" panose="020B0604020202020204" pitchFamily="34" charset="0"/>
              <a:buChar char="•"/>
              <a:defRPr/>
            </a:pPr>
            <a:endParaRPr lang="en-US" dirty="0">
              <a:latin typeface="+mn-lt"/>
              <a:cs typeface="+mn-cs"/>
            </a:endParaRPr>
          </a:p>
          <a:p>
            <a:pPr marL="285750" indent="-285750" algn="r" rtl="1" fontAlgn="auto">
              <a:spcBef>
                <a:spcPts val="0"/>
              </a:spcBef>
              <a:spcAft>
                <a:spcPts val="0"/>
              </a:spcAft>
              <a:buFont typeface="Arial" panose="020B0604020202020204" pitchFamily="34" charset="0"/>
              <a:buChar char="•"/>
              <a:defRPr/>
            </a:pPr>
            <a:endParaRPr lang="he-IL" dirty="0">
              <a:latin typeface="+mn-lt"/>
              <a:cs typeface="+mn-cs"/>
            </a:endParaRPr>
          </a:p>
          <a:p>
            <a:pPr marL="342900" indent="-342900" algn="r" rtl="1" fontAlgn="auto">
              <a:spcBef>
                <a:spcPts val="0"/>
              </a:spcBef>
              <a:spcAft>
                <a:spcPts val="0"/>
              </a:spcAft>
              <a:buFontTx/>
              <a:buAutoNum type="arabicPeriod"/>
              <a:defRPr/>
            </a:pPr>
            <a:endParaRPr lang="he-IL" dirty="0">
              <a:latin typeface="+mn-lt"/>
              <a:cs typeface="+mn-cs"/>
            </a:endParaRPr>
          </a:p>
          <a:p>
            <a:pPr marL="342900" indent="-342900" algn="r" rtl="1" fontAlgn="auto">
              <a:spcBef>
                <a:spcPts val="0"/>
              </a:spcBef>
              <a:spcAft>
                <a:spcPts val="0"/>
              </a:spcAft>
              <a:buFontTx/>
              <a:buAutoNum type="arabicPeriod"/>
              <a:defRPr/>
            </a:pPr>
            <a:endParaRPr lang="en-US" dirty="0">
              <a:latin typeface="+mn-lt"/>
              <a:cs typeface="+mn-cs"/>
            </a:endParaRPr>
          </a:p>
          <a:p>
            <a:pPr algn="r" rtl="1" fontAlgn="auto">
              <a:spcBef>
                <a:spcPts val="0"/>
              </a:spcBef>
              <a:spcAft>
                <a:spcPts val="0"/>
              </a:spcAft>
              <a:defRPr/>
            </a:pPr>
            <a:endParaRPr lang="en-US" dirty="0">
              <a:latin typeface="+mn-lt"/>
              <a:cs typeface="+mn-cs"/>
            </a:endParaRPr>
          </a:p>
        </p:txBody>
      </p:sp>
      <p:sp>
        <p:nvSpPr>
          <p:cNvPr id="13318" name="Rectangle 3"/>
          <p:cNvSpPr>
            <a:spLocks noChangeArrowheads="1"/>
          </p:cNvSpPr>
          <p:nvPr/>
        </p:nvSpPr>
        <p:spPr bwMode="auto">
          <a:xfrm>
            <a:off x="296887" y="1488438"/>
            <a:ext cx="8473863" cy="53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r" rtl="1" eaLnBrk="0" hangingPunct="0">
              <a:spcBef>
                <a:spcPts val="0"/>
              </a:spcBef>
              <a:spcAft>
                <a:spcPts val="1200"/>
              </a:spcAft>
              <a:buClr>
                <a:schemeClr val="accent1">
                  <a:lumMod val="75000"/>
                </a:schemeClr>
              </a:buClr>
              <a:buSzPct val="120000"/>
              <a:buFont typeface="Arial" charset="0"/>
              <a:buChar char="•"/>
            </a:pPr>
            <a:r>
              <a:rPr lang="he-IL" altLang="en-US" sz="2000" dirty="0" smtClean="0"/>
              <a:t>מחיר המלט, להבדיל ממחיר משאבי טבע אחרים שבפני הוועדה, </a:t>
            </a:r>
            <a:r>
              <a:rPr lang="he-IL" altLang="en-US" sz="2000" b="1" u="sng" dirty="0" smtClean="0"/>
              <a:t>כפוף לפיקוח לפי חוק פיקוח על מחירי מצרכים ושירותים, תשנ"ו-1996</a:t>
            </a:r>
            <a:r>
              <a:rPr lang="he-IL" altLang="en-US" sz="2000" dirty="0" smtClean="0"/>
              <a:t>. </a:t>
            </a:r>
          </a:p>
          <a:p>
            <a:pPr marL="285750" indent="-285750" algn="r" rtl="1" eaLnBrk="0" hangingPunct="0">
              <a:spcBef>
                <a:spcPts val="0"/>
              </a:spcBef>
              <a:spcAft>
                <a:spcPts val="1200"/>
              </a:spcAft>
              <a:buClr>
                <a:schemeClr val="accent1">
                  <a:lumMod val="75000"/>
                </a:schemeClr>
              </a:buClr>
              <a:buSzPct val="120000"/>
              <a:buFont typeface="Arial" charset="0"/>
              <a:buChar char="•"/>
            </a:pPr>
            <a:r>
              <a:rPr lang="he-IL" altLang="en-US" sz="2000" b="1" u="sng" dirty="0" smtClean="0"/>
              <a:t>ממצאי דו"ח הרשקוביץ</a:t>
            </a:r>
            <a:r>
              <a:rPr lang="he-IL" altLang="en-US" sz="2000" b="1" dirty="0" smtClean="0"/>
              <a:t> </a:t>
            </a:r>
            <a:r>
              <a:rPr lang="he-IL" altLang="en-US" sz="2000" dirty="0" smtClean="0"/>
              <a:t>–</a:t>
            </a:r>
          </a:p>
          <a:p>
            <a:pPr marL="566738" lvl="1" indent="-457200" algn="just" defTabSz="914400" rtl="1">
              <a:spcBef>
                <a:spcPct val="20000"/>
              </a:spcBef>
              <a:buClr>
                <a:schemeClr val="accent1"/>
              </a:buClr>
              <a:buSzPct val="100000"/>
              <a:buFont typeface="Arial" pitchFamily="34" charset="0"/>
              <a:buChar char="•"/>
            </a:pPr>
            <a:r>
              <a:rPr lang="he-IL" sz="2000" dirty="0"/>
              <a:t>הוועדה מצאה: </a:t>
            </a:r>
            <a:r>
              <a:rPr lang="he-IL" sz="2000" b="1" dirty="0"/>
              <a:t>מחירי המלט בישראל הם מהנמוכים ביותר באירופה (עמ' 40, 82-83)</a:t>
            </a:r>
          </a:p>
          <a:p>
            <a:pPr marL="566738" lvl="1" indent="-457200" algn="just" defTabSz="914400" rtl="1">
              <a:spcBef>
                <a:spcPct val="20000"/>
              </a:spcBef>
              <a:buClr>
                <a:schemeClr val="accent1"/>
              </a:buClr>
              <a:buSzPct val="100000"/>
              <a:buFont typeface="Arial" pitchFamily="34" charset="0"/>
              <a:buChar char="•"/>
            </a:pPr>
            <a:r>
              <a:rPr lang="he-IL" sz="2000" dirty="0"/>
              <a:t>השוואת המחיר היא בעלת משמעות דרמטית על רקע </a:t>
            </a:r>
            <a:r>
              <a:rPr lang="he-IL" sz="2000" dirty="0" smtClean="0"/>
              <a:t>הנתונים הבאים: </a:t>
            </a:r>
          </a:p>
          <a:p>
            <a:pPr marL="1023938" lvl="2" indent="-457200" algn="just" defTabSz="914400" rtl="1">
              <a:spcBef>
                <a:spcPct val="20000"/>
              </a:spcBef>
              <a:buClr>
                <a:schemeClr val="accent1"/>
              </a:buClr>
              <a:buSzPct val="100000"/>
              <a:buFont typeface="Arial" pitchFamily="34" charset="0"/>
              <a:buChar char="•"/>
            </a:pPr>
            <a:r>
              <a:rPr lang="he-IL" sz="2000" dirty="0" smtClean="0"/>
              <a:t>באירופה </a:t>
            </a:r>
            <a:r>
              <a:rPr lang="he-IL" sz="2000" dirty="0"/>
              <a:t>שורר מאז 2008 משבר נדל"ן, שגרם לעודף כושר ייצור ולמחירי צמנט נמוכים (עמ' 6, 37). </a:t>
            </a:r>
          </a:p>
          <a:p>
            <a:pPr marL="1023938" lvl="2" indent="-457200" algn="just" defTabSz="914400" rtl="1">
              <a:spcBef>
                <a:spcPct val="20000"/>
              </a:spcBef>
              <a:buClr>
                <a:schemeClr val="accent1"/>
              </a:buClr>
              <a:buSzPct val="100000"/>
              <a:buFont typeface="Arial" pitchFamily="34" charset="0"/>
              <a:buChar char="•"/>
            </a:pPr>
            <a:r>
              <a:rPr lang="he-IL" sz="2000" dirty="0" smtClean="0"/>
              <a:t>בטורקיה </a:t>
            </a:r>
            <a:r>
              <a:rPr lang="he-IL" sz="2000" dirty="0"/>
              <a:t>קיימים עודפי היצע עצומים, שהובילו לירידת מחירים משמעותית (ע' 98)</a:t>
            </a:r>
          </a:p>
          <a:p>
            <a:pPr marL="1023938" lvl="2" indent="-457200" algn="just" defTabSz="914400" rtl="1">
              <a:spcBef>
                <a:spcPct val="20000"/>
              </a:spcBef>
              <a:buClr>
                <a:schemeClr val="accent1"/>
              </a:buClr>
              <a:buSzPct val="100000"/>
              <a:buFont typeface="Arial" pitchFamily="34" charset="0"/>
              <a:buChar char="•"/>
            </a:pPr>
            <a:r>
              <a:rPr lang="he-IL" sz="2000" dirty="0"/>
              <a:t>המדינות היחידות </a:t>
            </a:r>
            <a:r>
              <a:rPr lang="he-IL" sz="2000" dirty="0" smtClean="0"/>
              <a:t>באזור </a:t>
            </a:r>
            <a:r>
              <a:rPr lang="he-IL" sz="2000" dirty="0"/>
              <a:t>שהמחירים בהן נמוכים מבישראל - טורקיה, קפריסין, מצרים - אינן בנות השוואה</a:t>
            </a:r>
            <a:r>
              <a:rPr lang="he-IL" sz="2000" dirty="0" smtClean="0"/>
              <a:t>: שכר </a:t>
            </a:r>
            <a:r>
              <a:rPr lang="he-IL" sz="2000" dirty="0"/>
              <a:t>העובדים במדינות אלה נמוך משמעותית </a:t>
            </a:r>
            <a:r>
              <a:rPr lang="he-IL" sz="2000" dirty="0" smtClean="0"/>
              <a:t>מבישראל; מדינות </a:t>
            </a:r>
            <a:r>
              <a:rPr lang="he-IL" sz="2000" dirty="0"/>
              <a:t>אלה אינן מחייבות תקני הגנת סביבה מחמירים</a:t>
            </a:r>
          </a:p>
          <a:p>
            <a:pPr marL="1023938" lvl="2" indent="-457200" algn="just" defTabSz="914400" rtl="1">
              <a:spcBef>
                <a:spcPct val="20000"/>
              </a:spcBef>
              <a:buClr>
                <a:schemeClr val="accent1"/>
              </a:buClr>
              <a:buSzPct val="100000"/>
              <a:buFont typeface="Arial" pitchFamily="34" charset="0"/>
              <a:buChar char="•"/>
            </a:pPr>
            <a:endParaRPr lang="he-IL" sz="2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3318">
                                            <p:txEl>
                                              <p:pRg st="0" end="0"/>
                                            </p:txEl>
                                          </p:spTgt>
                                        </p:tgtEl>
                                        <p:attrNameLst>
                                          <p:attrName>style.visibility</p:attrName>
                                        </p:attrNameLst>
                                      </p:cBhvr>
                                      <p:to>
                                        <p:strVal val="visible"/>
                                      </p:to>
                                    </p:set>
                                    <p:animEffect transition="in" filter="wipe(right)">
                                      <p:cBhvr>
                                        <p:cTn id="7" dur="2000"/>
                                        <p:tgtEl>
                                          <p:spTgt spid="133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13318">
                                            <p:txEl>
                                              <p:pRg st="1" end="1"/>
                                            </p:txEl>
                                          </p:spTgt>
                                        </p:tgtEl>
                                        <p:attrNameLst>
                                          <p:attrName>style.visibility</p:attrName>
                                        </p:attrNameLst>
                                      </p:cBhvr>
                                      <p:to>
                                        <p:strVal val="visible"/>
                                      </p:to>
                                    </p:set>
                                    <p:animEffect transition="in" filter="wipe(right)">
                                      <p:cBhvr>
                                        <p:cTn id="12" dur="2000"/>
                                        <p:tgtEl>
                                          <p:spTgt spid="133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13318">
                                            <p:txEl>
                                              <p:pRg st="5" end="5"/>
                                            </p:txEl>
                                          </p:spTgt>
                                        </p:tgtEl>
                                        <p:attrNameLst>
                                          <p:attrName>style.visibility</p:attrName>
                                        </p:attrNameLst>
                                      </p:cBhvr>
                                      <p:to>
                                        <p:strVal val="visible"/>
                                      </p:to>
                                    </p:set>
                                    <p:animEffect transition="in" filter="wipe(right)">
                                      <p:cBhvr>
                                        <p:cTn id="17" dur="2000"/>
                                        <p:tgtEl>
                                          <p:spTgt spid="13318">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13318">
                                            <p:txEl>
                                              <p:pRg st="6" end="6"/>
                                            </p:txEl>
                                          </p:spTgt>
                                        </p:tgtEl>
                                        <p:attrNameLst>
                                          <p:attrName>style.visibility</p:attrName>
                                        </p:attrNameLst>
                                      </p:cBhvr>
                                      <p:to>
                                        <p:strVal val="visible"/>
                                      </p:to>
                                    </p:set>
                                    <p:animEffect transition="in" filter="wipe(right)">
                                      <p:cBhvr>
                                        <p:cTn id="22" dur="2000"/>
                                        <p:tgtEl>
                                          <p:spTgt spid="13318">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13318">
                                            <p:txEl>
                                              <p:pRg st="2" end="2"/>
                                            </p:txEl>
                                          </p:spTgt>
                                        </p:tgtEl>
                                        <p:attrNameLst>
                                          <p:attrName>style.visibility</p:attrName>
                                        </p:attrNameLst>
                                      </p:cBhvr>
                                      <p:to>
                                        <p:strVal val="visible"/>
                                      </p:to>
                                    </p:set>
                                    <p:animEffect transition="in" filter="wipe(right)">
                                      <p:cBhvr>
                                        <p:cTn id="27" dur="2000"/>
                                        <p:tgtEl>
                                          <p:spTgt spid="1331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13318">
                                            <p:txEl>
                                              <p:pRg st="3" end="3"/>
                                            </p:txEl>
                                          </p:spTgt>
                                        </p:tgtEl>
                                        <p:attrNameLst>
                                          <p:attrName>style.visibility</p:attrName>
                                        </p:attrNameLst>
                                      </p:cBhvr>
                                      <p:to>
                                        <p:strVal val="visible"/>
                                      </p:to>
                                    </p:set>
                                    <p:animEffect transition="in" filter="wipe(right)">
                                      <p:cBhvr>
                                        <p:cTn id="32" dur="2000"/>
                                        <p:tgtEl>
                                          <p:spTgt spid="13318">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nodeType="clickEffect">
                                  <p:stCondLst>
                                    <p:cond delay="0"/>
                                  </p:stCondLst>
                                  <p:childTnLst>
                                    <p:set>
                                      <p:cBhvr>
                                        <p:cTn id="36" dur="1" fill="hold">
                                          <p:stCondLst>
                                            <p:cond delay="0"/>
                                          </p:stCondLst>
                                        </p:cTn>
                                        <p:tgtEl>
                                          <p:spTgt spid="13318">
                                            <p:txEl>
                                              <p:pRg st="4" end="4"/>
                                            </p:txEl>
                                          </p:spTgt>
                                        </p:tgtEl>
                                        <p:attrNameLst>
                                          <p:attrName>style.visibility</p:attrName>
                                        </p:attrNameLst>
                                      </p:cBhvr>
                                      <p:to>
                                        <p:strVal val="visible"/>
                                      </p:to>
                                    </p:set>
                                    <p:animEffect transition="in" filter="wipe(right)">
                                      <p:cBhvr>
                                        <p:cTn id="37" dur="2000"/>
                                        <p:tgtEl>
                                          <p:spTgt spid="133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bwMode="auto">
          <a:xfrm>
            <a:off x="8130625"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F26C7E40-FBE4-4B12-B635-C4E77C2B2C66}" type="slidenum">
              <a:rPr lang="en-US" altLang="en-US" sz="2000">
                <a:latin typeface="Arial" charset="0"/>
                <a:cs typeface="Arial" charset="0"/>
              </a:rPr>
              <a:pPr algn="ctr" fontAlgn="base">
                <a:spcBef>
                  <a:spcPct val="0"/>
                </a:spcBef>
                <a:spcAft>
                  <a:spcPct val="0"/>
                </a:spcAft>
              </a:pPr>
              <a:t>8</a:t>
            </a:fld>
            <a:endParaRPr lang="en-US" altLang="en-US" sz="2000" dirty="0">
              <a:latin typeface="Arial" charset="0"/>
              <a:cs typeface="Arial" charset="0"/>
            </a:endParaRPr>
          </a:p>
        </p:txBody>
      </p:sp>
      <p:sp>
        <p:nvSpPr>
          <p:cNvPr id="6" name="Rectangle 3"/>
          <p:cNvSpPr txBox="1">
            <a:spLocks noChangeArrowheads="1"/>
          </p:cNvSpPr>
          <p:nvPr/>
        </p:nvSpPr>
        <p:spPr bwMode="auto">
          <a:xfrm>
            <a:off x="179388" y="1628775"/>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lvl="1" algn="r" rtl="1">
              <a:spcBef>
                <a:spcPct val="20000"/>
              </a:spcBef>
              <a:buClr>
                <a:schemeClr val="accent1"/>
              </a:buClr>
              <a:buSzPct val="100000"/>
            </a:pPr>
            <a:endParaRPr lang="he-IL" altLang="en-US" sz="2800" b="1" dirty="0">
              <a:solidFill>
                <a:srgbClr val="FF0000"/>
              </a:solidFill>
              <a:latin typeface="David" pitchFamily="34" charset="-79"/>
              <a:cs typeface="David" pitchFamily="34" charset="-79"/>
            </a:endParaRPr>
          </a:p>
        </p:txBody>
      </p:sp>
      <p:sp>
        <p:nvSpPr>
          <p:cNvPr id="7" name="Title 1"/>
          <p:cNvSpPr>
            <a:spLocks noGrp="1"/>
          </p:cNvSpPr>
          <p:nvPr>
            <p:ph type="title"/>
          </p:nvPr>
        </p:nvSpPr>
        <p:spPr>
          <a:xfrm>
            <a:off x="443613" y="233738"/>
            <a:ext cx="8229600" cy="155098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רווח </a:t>
            </a:r>
            <a:r>
              <a:rPr lang="he-IL" sz="3600" b="1" kern="1200" cap="all" spc="-100" dirty="0" smtClean="0">
                <a:latin typeface="Arial" pitchFamily="34" charset="0"/>
                <a:ea typeface="Arial Unicode MS" pitchFamily="34" charset="-128"/>
                <a:cs typeface="Arial" pitchFamily="34" charset="0"/>
              </a:rPr>
              <a:t>עודף – ממצאי ועדת הרשקוביץ</a:t>
            </a:r>
            <a:endParaRPr lang="he-IL" sz="3600" b="1" kern="1200" cap="all" spc="-100" dirty="0">
              <a:latin typeface="Arial" pitchFamily="34" charset="0"/>
              <a:ea typeface="Arial Unicode MS" pitchFamily="34" charset="-128"/>
              <a:cs typeface="Arial" pitchFamily="34" charset="0"/>
            </a:endParaRPr>
          </a:p>
        </p:txBody>
      </p:sp>
      <p:sp>
        <p:nvSpPr>
          <p:cNvPr id="2" name="Rectangle 1"/>
          <p:cNvSpPr/>
          <p:nvPr/>
        </p:nvSpPr>
        <p:spPr>
          <a:xfrm>
            <a:off x="309563" y="1927225"/>
            <a:ext cx="8672512" cy="2030413"/>
          </a:xfrm>
          <a:prstGeom prst="rect">
            <a:avLst/>
          </a:prstGeom>
        </p:spPr>
        <p:txBody>
          <a:bodyPr>
            <a:spAutoFit/>
          </a:bodyPr>
          <a:lstStyle/>
          <a:p>
            <a:pPr marL="742950" lvl="1" indent="-285750" algn="r" rtl="1" fontAlgn="auto">
              <a:spcBef>
                <a:spcPts val="0"/>
              </a:spcBef>
              <a:spcAft>
                <a:spcPts val="0"/>
              </a:spcAft>
              <a:buFont typeface="Arial" panose="020B0604020202020204" pitchFamily="34" charset="0"/>
              <a:buChar char="•"/>
              <a:defRPr/>
            </a:pPr>
            <a:endParaRPr lang="en-US" dirty="0">
              <a:latin typeface="+mn-lt"/>
              <a:cs typeface="+mn-cs"/>
            </a:endParaRPr>
          </a:p>
          <a:p>
            <a:pPr marL="285750" indent="-285750" algn="r" rtl="1" fontAlgn="auto">
              <a:spcBef>
                <a:spcPts val="0"/>
              </a:spcBef>
              <a:spcAft>
                <a:spcPts val="0"/>
              </a:spcAft>
              <a:buFont typeface="Arial" panose="020B0604020202020204" pitchFamily="34" charset="0"/>
              <a:buChar char="•"/>
              <a:defRPr/>
            </a:pPr>
            <a:endParaRPr lang="en-US" dirty="0">
              <a:latin typeface="+mn-lt"/>
              <a:cs typeface="+mn-cs"/>
            </a:endParaRPr>
          </a:p>
          <a:p>
            <a:pPr marL="285750" indent="-285750" algn="r" rtl="1" fontAlgn="auto">
              <a:spcBef>
                <a:spcPts val="0"/>
              </a:spcBef>
              <a:spcAft>
                <a:spcPts val="0"/>
              </a:spcAft>
              <a:buFont typeface="Arial" panose="020B0604020202020204" pitchFamily="34" charset="0"/>
              <a:buChar char="•"/>
              <a:defRPr/>
            </a:pPr>
            <a:endParaRPr lang="en-US" dirty="0">
              <a:latin typeface="+mn-lt"/>
              <a:cs typeface="+mn-cs"/>
            </a:endParaRPr>
          </a:p>
          <a:p>
            <a:pPr marL="285750" indent="-285750" algn="r" rtl="1" fontAlgn="auto">
              <a:spcBef>
                <a:spcPts val="0"/>
              </a:spcBef>
              <a:spcAft>
                <a:spcPts val="0"/>
              </a:spcAft>
              <a:buFont typeface="Arial" panose="020B0604020202020204" pitchFamily="34" charset="0"/>
              <a:buChar char="•"/>
              <a:defRPr/>
            </a:pPr>
            <a:endParaRPr lang="he-IL" dirty="0">
              <a:latin typeface="+mn-lt"/>
              <a:cs typeface="+mn-cs"/>
            </a:endParaRPr>
          </a:p>
          <a:p>
            <a:pPr marL="342900" indent="-342900" algn="r" rtl="1" fontAlgn="auto">
              <a:spcBef>
                <a:spcPts val="0"/>
              </a:spcBef>
              <a:spcAft>
                <a:spcPts val="0"/>
              </a:spcAft>
              <a:buFontTx/>
              <a:buAutoNum type="arabicPeriod"/>
              <a:defRPr/>
            </a:pPr>
            <a:endParaRPr lang="he-IL" dirty="0">
              <a:latin typeface="+mn-lt"/>
              <a:cs typeface="+mn-cs"/>
            </a:endParaRPr>
          </a:p>
          <a:p>
            <a:pPr marL="342900" indent="-342900" algn="r" rtl="1" fontAlgn="auto">
              <a:spcBef>
                <a:spcPts val="0"/>
              </a:spcBef>
              <a:spcAft>
                <a:spcPts val="0"/>
              </a:spcAft>
              <a:buFontTx/>
              <a:buAutoNum type="arabicPeriod"/>
              <a:defRPr/>
            </a:pPr>
            <a:endParaRPr lang="en-US" dirty="0">
              <a:latin typeface="+mn-lt"/>
              <a:cs typeface="+mn-cs"/>
            </a:endParaRPr>
          </a:p>
          <a:p>
            <a:pPr algn="r" rtl="1" fontAlgn="auto">
              <a:spcBef>
                <a:spcPts val="0"/>
              </a:spcBef>
              <a:spcAft>
                <a:spcPts val="0"/>
              </a:spcAft>
              <a:defRPr/>
            </a:pPr>
            <a:endParaRPr lang="en-US" dirty="0">
              <a:latin typeface="+mn-lt"/>
              <a:cs typeface="+mn-cs"/>
            </a:endParaRPr>
          </a:p>
        </p:txBody>
      </p:sp>
      <p:sp>
        <p:nvSpPr>
          <p:cNvPr id="14342" name="Rectangle 3"/>
          <p:cNvSpPr>
            <a:spLocks noChangeArrowheads="1"/>
          </p:cNvSpPr>
          <p:nvPr/>
        </p:nvSpPr>
        <p:spPr bwMode="auto">
          <a:xfrm>
            <a:off x="486889" y="1483600"/>
            <a:ext cx="8283862"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lvl="1" indent="-285750" algn="just" rtl="1" eaLnBrk="0" hangingPunct="0">
              <a:spcAft>
                <a:spcPts val="1200"/>
              </a:spcAft>
              <a:buClr>
                <a:schemeClr val="accent1">
                  <a:lumMod val="75000"/>
                </a:schemeClr>
              </a:buClr>
              <a:buSzPct val="120000"/>
              <a:buFont typeface="Arial" panose="020B0604020202020204" pitchFamily="34" charset="0"/>
              <a:buChar char="•"/>
              <a:defRPr/>
            </a:pPr>
            <a:endParaRPr lang="he-IL" altLang="en-US" sz="2000" dirty="0" smtClean="0"/>
          </a:p>
          <a:p>
            <a:pPr marL="285750" lvl="1" indent="-285750" algn="just" rtl="1" eaLnBrk="0" hangingPunct="0">
              <a:spcAft>
                <a:spcPts val="1200"/>
              </a:spcAft>
              <a:buClr>
                <a:schemeClr val="accent1">
                  <a:lumMod val="75000"/>
                </a:schemeClr>
              </a:buClr>
              <a:buSzPct val="120000"/>
              <a:buFont typeface="Arial" panose="020B0604020202020204" pitchFamily="34" charset="0"/>
              <a:buChar char="•"/>
              <a:defRPr/>
            </a:pPr>
            <a:endParaRPr lang="he-IL" altLang="en-US" sz="2000" dirty="0"/>
          </a:p>
          <a:p>
            <a:pPr marL="285750" lvl="1" indent="-285750" algn="just" rtl="1" eaLnBrk="0" hangingPunct="0">
              <a:spcAft>
                <a:spcPts val="1200"/>
              </a:spcAft>
              <a:buClr>
                <a:schemeClr val="accent1">
                  <a:lumMod val="75000"/>
                </a:schemeClr>
              </a:buClr>
              <a:buSzPct val="120000"/>
              <a:buFont typeface="Arial" panose="020B0604020202020204" pitchFamily="34" charset="0"/>
              <a:buChar char="•"/>
              <a:defRPr/>
            </a:pPr>
            <a:endParaRPr lang="he-IL" altLang="en-US" sz="2000" dirty="0" smtClean="0"/>
          </a:p>
          <a:p>
            <a:pPr marL="285750" lvl="1" indent="-285750" algn="just" rtl="1" eaLnBrk="0" hangingPunct="0">
              <a:spcAft>
                <a:spcPts val="1200"/>
              </a:spcAft>
              <a:buClr>
                <a:schemeClr val="accent1">
                  <a:lumMod val="75000"/>
                </a:schemeClr>
              </a:buClr>
              <a:buSzPct val="120000"/>
              <a:buFont typeface="Arial" panose="020B0604020202020204" pitchFamily="34" charset="0"/>
              <a:buChar char="•"/>
              <a:defRPr/>
            </a:pPr>
            <a:r>
              <a:rPr lang="he-IL" altLang="en-US" sz="2000" dirty="0" smtClean="0"/>
              <a:t>(עמ' 77, 87 לדו"ח)</a:t>
            </a:r>
          </a:p>
          <a:p>
            <a:pPr marL="285750" lvl="1" indent="-285750" algn="just" rtl="1" eaLnBrk="0" hangingPunct="0">
              <a:spcAft>
                <a:spcPts val="1200"/>
              </a:spcAft>
              <a:buClr>
                <a:schemeClr val="accent1">
                  <a:lumMod val="75000"/>
                </a:schemeClr>
              </a:buClr>
              <a:buSzPct val="120000"/>
              <a:buFont typeface="Arial" panose="020B0604020202020204" pitchFamily="34" charset="0"/>
              <a:buChar char="•"/>
              <a:defRPr/>
            </a:pPr>
            <a:r>
              <a:rPr lang="he-IL" altLang="en-US" sz="2000" dirty="0" smtClean="0"/>
              <a:t>על </a:t>
            </a:r>
            <a:r>
              <a:rPr lang="he-IL" altLang="en-US" sz="2000" dirty="0"/>
              <a:t>פי פרסומים בינלאומיים רווחיות נשר דומה ואף נמוכה מרווחיותן של חברות מלט דומות בעולם.</a:t>
            </a:r>
          </a:p>
          <a:p>
            <a:pPr marL="285750" lvl="1" indent="-285750" algn="just" rtl="1" eaLnBrk="0" hangingPunct="0">
              <a:spcAft>
                <a:spcPts val="1200"/>
              </a:spcAft>
              <a:buClr>
                <a:schemeClr val="accent1">
                  <a:lumMod val="75000"/>
                </a:schemeClr>
              </a:buClr>
              <a:buSzPct val="120000"/>
              <a:buFont typeface="Arial" panose="020B0604020202020204" pitchFamily="34" charset="0"/>
              <a:buChar char="•"/>
              <a:defRPr/>
            </a:pPr>
            <a:r>
              <a:rPr lang="he-IL" altLang="en-US" sz="2000" dirty="0" smtClean="0"/>
              <a:t>מסקנות –</a:t>
            </a:r>
          </a:p>
          <a:p>
            <a:pPr marL="285750" lvl="1" indent="-285750" algn="just" rtl="1" eaLnBrk="0" hangingPunct="0">
              <a:spcAft>
                <a:spcPts val="1200"/>
              </a:spcAft>
              <a:buClr>
                <a:schemeClr val="accent1">
                  <a:lumMod val="75000"/>
                </a:schemeClr>
              </a:buClr>
              <a:buSzPct val="120000"/>
              <a:buFont typeface="Arial" panose="020B0604020202020204" pitchFamily="34" charset="0"/>
              <a:buChar char="•"/>
              <a:defRPr/>
            </a:pPr>
            <a:r>
              <a:rPr lang="he-IL" altLang="en-US" sz="2000" dirty="0" smtClean="0"/>
              <a:t>הפיקוח על המחירים יעיל;</a:t>
            </a:r>
          </a:p>
          <a:p>
            <a:pPr marL="285750" lvl="1" indent="-285750" algn="just" rtl="1">
              <a:spcAft>
                <a:spcPts val="1200"/>
              </a:spcAft>
              <a:buClr>
                <a:schemeClr val="accent1">
                  <a:lumMod val="75000"/>
                </a:schemeClr>
              </a:buClr>
              <a:buSzPct val="120000"/>
              <a:buFont typeface="Arial" panose="020B0604020202020204" pitchFamily="34" charset="0"/>
              <a:buChar char="•"/>
              <a:defRPr/>
            </a:pPr>
            <a:r>
              <a:rPr lang="he-IL" altLang="en-US" sz="2000" b="1" dirty="0" smtClean="0"/>
              <a:t>אין </a:t>
            </a:r>
            <a:r>
              <a:rPr lang="he-IL" altLang="en-US" sz="2000" b="1" dirty="0"/>
              <a:t>חשש כי נשר תתעשר שלא כדין על חשבון המדינה או תהנה מרנטה מונופוליסטית על חשבון הציבור.</a:t>
            </a:r>
            <a:endParaRPr lang="en-US" altLang="en-US" sz="20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7426" y="1433512"/>
            <a:ext cx="7553325"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800" y="2143918"/>
            <a:ext cx="7419975" cy="95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14342">
                                            <p:txEl>
                                              <p:pRg st="4" end="4"/>
                                            </p:txEl>
                                          </p:spTgt>
                                        </p:tgtEl>
                                        <p:attrNameLst>
                                          <p:attrName>style.visibility</p:attrName>
                                        </p:attrNameLst>
                                      </p:cBhvr>
                                      <p:to>
                                        <p:strVal val="visible"/>
                                      </p:to>
                                    </p:set>
                                    <p:animEffect transition="in" filter="wipe(right)">
                                      <p:cBhvr>
                                        <p:cTn id="11" dur="2000"/>
                                        <p:tgtEl>
                                          <p:spTgt spid="14342">
                                            <p:txEl>
                                              <p:pRg st="4" end="4"/>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14342">
                                            <p:txEl>
                                              <p:pRg st="3" end="3"/>
                                            </p:txEl>
                                          </p:spTgt>
                                        </p:tgtEl>
                                        <p:attrNameLst>
                                          <p:attrName>style.visibility</p:attrName>
                                        </p:attrNameLst>
                                      </p:cBhvr>
                                      <p:to>
                                        <p:strVal val="visible"/>
                                      </p:to>
                                    </p:set>
                                    <p:animEffect transition="in" filter="wipe(right)">
                                      <p:cBhvr>
                                        <p:cTn id="16" dur="2000"/>
                                        <p:tgtEl>
                                          <p:spTgt spid="1434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14342">
                                            <p:txEl>
                                              <p:pRg st="5" end="5"/>
                                            </p:txEl>
                                          </p:spTgt>
                                        </p:tgtEl>
                                        <p:attrNameLst>
                                          <p:attrName>style.visibility</p:attrName>
                                        </p:attrNameLst>
                                      </p:cBhvr>
                                      <p:to>
                                        <p:strVal val="visible"/>
                                      </p:to>
                                    </p:set>
                                    <p:animEffect transition="in" filter="wipe(right)">
                                      <p:cBhvr>
                                        <p:cTn id="21" dur="2000"/>
                                        <p:tgtEl>
                                          <p:spTgt spid="14342">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14342">
                                            <p:txEl>
                                              <p:pRg st="6" end="6"/>
                                            </p:txEl>
                                          </p:spTgt>
                                        </p:tgtEl>
                                        <p:attrNameLst>
                                          <p:attrName>style.visibility</p:attrName>
                                        </p:attrNameLst>
                                      </p:cBhvr>
                                      <p:to>
                                        <p:strVal val="visible"/>
                                      </p:to>
                                    </p:set>
                                    <p:animEffect transition="in" filter="wipe(right)">
                                      <p:cBhvr>
                                        <p:cTn id="26" dur="2000"/>
                                        <p:tgtEl>
                                          <p:spTgt spid="14342">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14342">
                                            <p:txEl>
                                              <p:pRg st="7" end="7"/>
                                            </p:txEl>
                                          </p:spTgt>
                                        </p:tgtEl>
                                        <p:attrNameLst>
                                          <p:attrName>style.visibility</p:attrName>
                                        </p:attrNameLst>
                                      </p:cBhvr>
                                      <p:to>
                                        <p:strVal val="visible"/>
                                      </p:to>
                                    </p:set>
                                    <p:animEffect transition="in" filter="wipe(right)">
                                      <p:cBhvr>
                                        <p:cTn id="31" dur="2000"/>
                                        <p:tgtEl>
                                          <p:spTgt spid="1434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bwMode="auto">
          <a:xfrm>
            <a:off x="8130625" y="7175"/>
            <a:ext cx="1066800" cy="328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fld id="{2DD431A5-AA88-4A1F-B73E-816B3E360D93}" type="slidenum">
              <a:rPr lang="en-US" altLang="en-US" sz="2000">
                <a:latin typeface="Arial" charset="0"/>
                <a:cs typeface="Arial" charset="0"/>
              </a:rPr>
              <a:pPr algn="ctr" fontAlgn="base">
                <a:spcBef>
                  <a:spcPct val="0"/>
                </a:spcBef>
                <a:spcAft>
                  <a:spcPct val="0"/>
                </a:spcAft>
              </a:pPr>
              <a:t>9</a:t>
            </a:fld>
            <a:endParaRPr lang="en-US" altLang="en-US" sz="2000" dirty="0">
              <a:latin typeface="Arial" charset="0"/>
              <a:cs typeface="Arial" charset="0"/>
            </a:endParaRPr>
          </a:p>
        </p:txBody>
      </p:sp>
      <p:sp>
        <p:nvSpPr>
          <p:cNvPr id="6" name="Rectangle 3"/>
          <p:cNvSpPr txBox="1">
            <a:spLocks noChangeArrowheads="1"/>
          </p:cNvSpPr>
          <p:nvPr/>
        </p:nvSpPr>
        <p:spPr bwMode="auto">
          <a:xfrm>
            <a:off x="184150" y="1628775"/>
            <a:ext cx="8686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cs typeface="Arial" charset="0"/>
              </a:defRPr>
            </a:lvl1pPr>
            <a:lvl2pPr marL="109538">
              <a:defRPr sz="2000">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400">
                <a:solidFill>
                  <a:schemeClr val="tx1"/>
                </a:solidFill>
                <a:latin typeface="Arial" charset="0"/>
                <a:cs typeface="Arial" charset="0"/>
              </a:defRPr>
            </a:lvl5pPr>
            <a:lvl6pPr marL="2514600" indent="-228600" eaLnBrk="0" fontAlgn="base" hangingPunct="0">
              <a:spcAft>
                <a:spcPct val="0"/>
              </a:spcAft>
              <a:buSzPct val="100000"/>
              <a:buFont typeface="Arial" charset="0"/>
              <a:defRPr sz="1400">
                <a:solidFill>
                  <a:schemeClr val="tx1"/>
                </a:solidFill>
                <a:latin typeface="Arial" charset="0"/>
                <a:cs typeface="Arial" charset="0"/>
              </a:defRPr>
            </a:lvl6pPr>
            <a:lvl7pPr marL="2971800" indent="-228600" eaLnBrk="0" fontAlgn="base" hangingPunct="0">
              <a:spcAft>
                <a:spcPct val="0"/>
              </a:spcAft>
              <a:buSzPct val="100000"/>
              <a:buFont typeface="Arial" charset="0"/>
              <a:defRPr sz="1400">
                <a:solidFill>
                  <a:schemeClr val="tx1"/>
                </a:solidFill>
                <a:latin typeface="Arial" charset="0"/>
                <a:cs typeface="Arial" charset="0"/>
              </a:defRPr>
            </a:lvl7pPr>
            <a:lvl8pPr marL="3429000" indent="-228600" eaLnBrk="0" fontAlgn="base" hangingPunct="0">
              <a:spcAft>
                <a:spcPct val="0"/>
              </a:spcAft>
              <a:buSzPct val="100000"/>
              <a:buFont typeface="Arial" charset="0"/>
              <a:defRPr sz="1400">
                <a:solidFill>
                  <a:schemeClr val="tx1"/>
                </a:solidFill>
                <a:latin typeface="Arial" charset="0"/>
                <a:cs typeface="Arial" charset="0"/>
              </a:defRPr>
            </a:lvl8pPr>
            <a:lvl9pPr marL="3886200" indent="-228600" eaLnBrk="0" fontAlgn="base" hangingPunct="0">
              <a:spcAft>
                <a:spcPct val="0"/>
              </a:spcAft>
              <a:buSzPct val="100000"/>
              <a:buFont typeface="Arial" charset="0"/>
              <a:defRPr sz="1400">
                <a:solidFill>
                  <a:schemeClr val="tx1"/>
                </a:solidFill>
                <a:latin typeface="Arial" charset="0"/>
                <a:cs typeface="Arial" charset="0"/>
              </a:defRPr>
            </a:lvl9pPr>
          </a:lstStyle>
          <a:p>
            <a:pPr lvl="1" algn="r" rtl="1">
              <a:spcBef>
                <a:spcPct val="20000"/>
              </a:spcBef>
              <a:buClr>
                <a:schemeClr val="accent1"/>
              </a:buClr>
              <a:buSzPct val="100000"/>
            </a:pPr>
            <a:endParaRPr lang="he-IL" altLang="en-US" sz="2800" b="1" dirty="0">
              <a:solidFill>
                <a:srgbClr val="FF0000"/>
              </a:solidFill>
              <a:latin typeface="David" pitchFamily="34" charset="-79"/>
              <a:cs typeface="David" pitchFamily="34" charset="-79"/>
            </a:endParaRPr>
          </a:p>
        </p:txBody>
      </p:sp>
      <p:sp>
        <p:nvSpPr>
          <p:cNvPr id="7" name="Title 1"/>
          <p:cNvSpPr>
            <a:spLocks noGrp="1"/>
          </p:cNvSpPr>
          <p:nvPr>
            <p:ph type="title"/>
          </p:nvPr>
        </p:nvSpPr>
        <p:spPr>
          <a:xfrm>
            <a:off x="443613" y="376238"/>
            <a:ext cx="8229600" cy="1252537"/>
          </a:xfrm>
        </p:spPr>
        <p:txBody>
          <a:bodyPr vert="horz" lIns="91440" tIns="45720" rIns="91440" bIns="45720" rtlCol="0" anchor="ctr">
            <a:normAutofit/>
          </a:bodyPr>
          <a:lstStyle/>
          <a:p>
            <a:pPr lvl="1" algn="ctr" eaLnBrk="1" fontAlgn="auto" hangingPunct="1">
              <a:spcAft>
                <a:spcPts val="0"/>
              </a:spcAft>
            </a:pPr>
            <a:r>
              <a:rPr lang="he-IL" sz="3600" b="1" kern="1200" cap="all" spc="-100" dirty="0">
                <a:latin typeface="Arial" pitchFamily="34" charset="0"/>
                <a:ea typeface="Arial Unicode MS" pitchFamily="34" charset="-128"/>
                <a:cs typeface="Arial" pitchFamily="34" charset="0"/>
              </a:rPr>
              <a:t>מכרזים</a:t>
            </a:r>
          </a:p>
        </p:txBody>
      </p:sp>
      <p:sp>
        <p:nvSpPr>
          <p:cNvPr id="15365" name="Rectangle 1"/>
          <p:cNvSpPr>
            <a:spLocks noChangeArrowheads="1"/>
          </p:cNvSpPr>
          <p:nvPr/>
        </p:nvSpPr>
        <p:spPr bwMode="auto">
          <a:xfrm>
            <a:off x="439387" y="1486275"/>
            <a:ext cx="8798288"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742950" lvl="1" indent="-285750" algn="just" rtl="1">
              <a:spcAft>
                <a:spcPts val="1200"/>
              </a:spcAft>
              <a:buClr>
                <a:schemeClr val="accent1">
                  <a:lumMod val="75000"/>
                </a:schemeClr>
              </a:buClr>
              <a:buSzPct val="120000"/>
              <a:buFont typeface="Arial" charset="0"/>
              <a:buChar char="•"/>
            </a:pPr>
            <a:r>
              <a:rPr lang="he-IL" altLang="en-US" sz="2000" dirty="0"/>
              <a:t>נשר הינה יצרנית המלט היחידה בישראל כיום. </a:t>
            </a:r>
          </a:p>
          <a:p>
            <a:pPr marL="742950" lvl="1" indent="-285750" algn="just" rtl="1">
              <a:spcAft>
                <a:spcPts val="1200"/>
              </a:spcAft>
              <a:buClr>
                <a:schemeClr val="accent1">
                  <a:lumMod val="75000"/>
                </a:schemeClr>
              </a:buClr>
              <a:buSzPct val="120000"/>
              <a:buFont typeface="Arial" charset="0"/>
              <a:buChar char="•"/>
            </a:pPr>
            <a:r>
              <a:rPr lang="he-IL" altLang="en-US" sz="2000" dirty="0" smtClean="0"/>
              <a:t>אבן </a:t>
            </a:r>
            <a:r>
              <a:rPr lang="he-IL" altLang="en-US" sz="2000" dirty="0"/>
              <a:t>הגיר למלט </a:t>
            </a:r>
            <a:r>
              <a:rPr lang="he-IL" altLang="en-US" sz="2000" dirty="0" smtClean="0"/>
              <a:t>ורוב החרסית המתאימות </a:t>
            </a:r>
            <a:r>
              <a:rPr lang="he-IL" altLang="en-US" sz="2000" dirty="0"/>
              <a:t>לייצור מלט </a:t>
            </a:r>
            <a:r>
              <a:rPr lang="he-IL" altLang="en-US" sz="2000" dirty="0" smtClean="0"/>
              <a:t>אינן מתאימות </a:t>
            </a:r>
            <a:r>
              <a:rPr lang="he-IL" altLang="en-US" sz="2000" dirty="0"/>
              <a:t>לשימושים אחרים.</a:t>
            </a:r>
          </a:p>
          <a:p>
            <a:pPr marL="742950" lvl="1" indent="-285750" algn="just" rtl="1">
              <a:spcAft>
                <a:spcPts val="1200"/>
              </a:spcAft>
              <a:buClr>
                <a:schemeClr val="accent1">
                  <a:lumMod val="75000"/>
                </a:schemeClr>
              </a:buClr>
              <a:buSzPct val="120000"/>
              <a:buFont typeface="Arial" charset="0"/>
              <a:buChar char="•"/>
            </a:pPr>
            <a:r>
              <a:rPr lang="he-IL" altLang="en-US" sz="2000" dirty="0" smtClean="0"/>
              <a:t>נשר </a:t>
            </a:r>
            <a:r>
              <a:rPr lang="he-IL" altLang="en-US" sz="2000" dirty="0"/>
              <a:t>היא הצרכנית היחידה של אבן גיר </a:t>
            </a:r>
            <a:r>
              <a:rPr lang="he-IL" altLang="en-US" sz="2000" dirty="0" smtClean="0"/>
              <a:t>וחרסית למלט בשוק </a:t>
            </a:r>
            <a:r>
              <a:rPr lang="he-IL" altLang="en-US" sz="2000" dirty="0"/>
              <a:t>הישראלי. </a:t>
            </a:r>
          </a:p>
          <a:p>
            <a:pPr marL="742950" lvl="1" indent="-285750" algn="just" rtl="1">
              <a:spcAft>
                <a:spcPts val="1200"/>
              </a:spcAft>
              <a:buClr>
                <a:schemeClr val="accent1">
                  <a:lumMod val="75000"/>
                </a:schemeClr>
              </a:buClr>
              <a:buSzPct val="120000"/>
              <a:buFont typeface="Arial" charset="0"/>
              <a:buChar char="•"/>
            </a:pPr>
            <a:r>
              <a:rPr lang="he-IL" altLang="en-US" sz="2000" dirty="0" smtClean="0"/>
              <a:t>מחצבות </a:t>
            </a:r>
            <a:r>
              <a:rPr lang="he-IL" altLang="en-US" sz="2000" dirty="0"/>
              <a:t>אבן הגיר צמודות למפעל המלט ומהוות חלק אינטגרלי מתהליך ייצור המלט.</a:t>
            </a:r>
          </a:p>
          <a:p>
            <a:pPr marL="742950" lvl="1" indent="-285750" algn="just" rtl="1">
              <a:spcAft>
                <a:spcPts val="1200"/>
              </a:spcAft>
              <a:buClr>
                <a:schemeClr val="accent1">
                  <a:lumMod val="75000"/>
                </a:schemeClr>
              </a:buClr>
              <a:buSzPct val="120000"/>
              <a:buFont typeface="Arial" charset="0"/>
              <a:buChar char="•"/>
            </a:pPr>
            <a:r>
              <a:rPr lang="he-IL" altLang="en-US" sz="2000" dirty="0" smtClean="0"/>
              <a:t>המכרזים </a:t>
            </a:r>
            <a:r>
              <a:rPr lang="he-IL" altLang="en-US" sz="2000" dirty="0"/>
              <a:t>שפורסמו עד לאחרונה הינם לחציבת </a:t>
            </a:r>
            <a:r>
              <a:rPr lang="he-IL" altLang="en-US" sz="2000" dirty="0" smtClean="0"/>
              <a:t>אגרגטים. </a:t>
            </a:r>
            <a:r>
              <a:rPr lang="he-IL" altLang="en-US" sz="2000" dirty="0"/>
              <a:t>אין כל דמיון בין אגרגטים לאבן גיר למלט –</a:t>
            </a:r>
          </a:p>
          <a:p>
            <a:pPr marL="1143000" lvl="2" indent="-228600" algn="just" rtl="1">
              <a:spcAft>
                <a:spcPts val="1200"/>
              </a:spcAft>
              <a:buClr>
                <a:schemeClr val="accent1">
                  <a:lumMod val="75000"/>
                </a:schemeClr>
              </a:buClr>
              <a:buSzPct val="120000"/>
              <a:buFont typeface="Arial" charset="0"/>
              <a:buChar char="•"/>
            </a:pPr>
            <a:r>
              <a:rPr lang="he-IL" altLang="en-US" sz="2000" dirty="0" smtClean="0"/>
              <a:t>אבן </a:t>
            </a:r>
            <a:r>
              <a:rPr lang="he-IL" altLang="en-US" sz="2000" dirty="0"/>
              <a:t>הגיר למלט רכה יחסית, ולפיכך מתאימה רק לייצור מלט.</a:t>
            </a:r>
          </a:p>
          <a:p>
            <a:pPr marL="1143000" lvl="2" indent="-228600" algn="just" rtl="1">
              <a:spcAft>
                <a:spcPts val="1200"/>
              </a:spcAft>
              <a:buClr>
                <a:schemeClr val="accent1">
                  <a:lumMod val="75000"/>
                </a:schemeClr>
              </a:buClr>
              <a:buSzPct val="120000"/>
              <a:buFont typeface="Arial" charset="0"/>
              <a:buChar char="•"/>
            </a:pPr>
            <a:r>
              <a:rPr lang="he-IL" altLang="en-US" sz="2000" dirty="0" smtClean="0"/>
              <a:t>עלויות </a:t>
            </a:r>
            <a:r>
              <a:rPr lang="he-IL" altLang="en-US" sz="2000" dirty="0"/>
              <a:t>חציבה ייחודיות </a:t>
            </a:r>
            <a:r>
              <a:rPr lang="he-IL" altLang="en-US" sz="2000" dirty="0" smtClean="0"/>
              <a:t>לאבן, הקשורות </a:t>
            </a:r>
            <a:r>
              <a:rPr lang="he-IL" altLang="en-US" sz="2000" dirty="0"/>
              <a:t>בגילוי עתיקות, קברים והעתקת </a:t>
            </a:r>
            <a:r>
              <a:rPr lang="he-IL" altLang="en-US" sz="2000" dirty="0" smtClean="0"/>
              <a:t>צמחייה.</a:t>
            </a:r>
            <a:endParaRPr lang="he-IL" altLang="en-US" sz="2000" dirty="0"/>
          </a:p>
          <a:p>
            <a:pPr marL="1143000" lvl="2" indent="-228600" algn="just" rtl="1">
              <a:spcAft>
                <a:spcPts val="1200"/>
              </a:spcAft>
              <a:buClr>
                <a:schemeClr val="accent1">
                  <a:lumMod val="75000"/>
                </a:schemeClr>
              </a:buClr>
              <a:buSzPct val="120000"/>
              <a:buFont typeface="Arial" charset="0"/>
              <a:buChar char="•"/>
            </a:pPr>
            <a:r>
              <a:rPr lang="he-IL" altLang="en-US" sz="2000" dirty="0" smtClean="0"/>
              <a:t>עלויות </a:t>
            </a:r>
            <a:r>
              <a:rPr lang="he-IL" altLang="en-US" sz="2000" dirty="0"/>
              <a:t>הובלה מובנות </a:t>
            </a:r>
            <a:r>
              <a:rPr lang="he-IL" altLang="en-US" sz="2000" dirty="0" smtClean="0"/>
              <a:t>של מספר חומרי </a:t>
            </a:r>
            <a:r>
              <a:rPr lang="he-IL" altLang="en-US" sz="2000" dirty="0"/>
              <a:t>גלם </a:t>
            </a:r>
            <a:r>
              <a:rPr lang="he-IL" altLang="en-US" sz="2000" dirty="0" smtClean="0"/>
              <a:t>רבים המרוחקים </a:t>
            </a:r>
            <a:r>
              <a:rPr lang="he-IL" altLang="en-US" sz="2000" dirty="0"/>
              <a:t>מאתר החציבה של החומר העיקרי.</a:t>
            </a:r>
            <a:r>
              <a:rPr lang="he-IL" altLang="en-US" sz="2000" dirty="0">
                <a:solidFill>
                  <a:srgbClr val="FF0000"/>
                </a:solidFill>
              </a:rPr>
              <a:t> </a:t>
            </a:r>
            <a:endParaRPr lang="en-US" altLang="en-US" sz="2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15365">
                                            <p:txEl>
                                              <p:pRg st="0" end="0"/>
                                            </p:txEl>
                                          </p:spTgt>
                                        </p:tgtEl>
                                        <p:attrNameLst>
                                          <p:attrName>style.visibility</p:attrName>
                                        </p:attrNameLst>
                                      </p:cBhvr>
                                      <p:to>
                                        <p:strVal val="visible"/>
                                      </p:to>
                                    </p:set>
                                    <p:animEffect transition="in" filter="wipe(right)">
                                      <p:cBhvr>
                                        <p:cTn id="11" dur="2000"/>
                                        <p:tgtEl>
                                          <p:spTgt spid="1536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15365">
                                            <p:txEl>
                                              <p:pRg st="1" end="1"/>
                                            </p:txEl>
                                          </p:spTgt>
                                        </p:tgtEl>
                                        <p:attrNameLst>
                                          <p:attrName>style.visibility</p:attrName>
                                        </p:attrNameLst>
                                      </p:cBhvr>
                                      <p:to>
                                        <p:strVal val="visible"/>
                                      </p:to>
                                    </p:set>
                                    <p:animEffect transition="in" filter="wipe(right)">
                                      <p:cBhvr>
                                        <p:cTn id="16" dur="1000"/>
                                        <p:tgtEl>
                                          <p:spTgt spid="1536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15365">
                                            <p:txEl>
                                              <p:pRg st="2" end="2"/>
                                            </p:txEl>
                                          </p:spTgt>
                                        </p:tgtEl>
                                        <p:attrNameLst>
                                          <p:attrName>style.visibility</p:attrName>
                                        </p:attrNameLst>
                                      </p:cBhvr>
                                      <p:to>
                                        <p:strVal val="visible"/>
                                      </p:to>
                                    </p:set>
                                    <p:animEffect transition="in" filter="wipe(right)">
                                      <p:cBhvr>
                                        <p:cTn id="21" dur="1000"/>
                                        <p:tgtEl>
                                          <p:spTgt spid="15365">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15365">
                                            <p:txEl>
                                              <p:pRg st="3" end="3"/>
                                            </p:txEl>
                                          </p:spTgt>
                                        </p:tgtEl>
                                        <p:attrNameLst>
                                          <p:attrName>style.visibility</p:attrName>
                                        </p:attrNameLst>
                                      </p:cBhvr>
                                      <p:to>
                                        <p:strVal val="visible"/>
                                      </p:to>
                                    </p:set>
                                    <p:animEffect transition="in" filter="wipe(right)">
                                      <p:cBhvr>
                                        <p:cTn id="26" dur="1000"/>
                                        <p:tgtEl>
                                          <p:spTgt spid="15365">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15365">
                                            <p:txEl>
                                              <p:pRg st="4" end="4"/>
                                            </p:txEl>
                                          </p:spTgt>
                                        </p:tgtEl>
                                        <p:attrNameLst>
                                          <p:attrName>style.visibility</p:attrName>
                                        </p:attrNameLst>
                                      </p:cBhvr>
                                      <p:to>
                                        <p:strVal val="visible"/>
                                      </p:to>
                                    </p:set>
                                    <p:animEffect transition="in" filter="wipe(right)">
                                      <p:cBhvr>
                                        <p:cTn id="31" dur="1000"/>
                                        <p:tgtEl>
                                          <p:spTgt spid="15365">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15365">
                                            <p:txEl>
                                              <p:pRg st="5" end="5"/>
                                            </p:txEl>
                                          </p:spTgt>
                                        </p:tgtEl>
                                        <p:attrNameLst>
                                          <p:attrName>style.visibility</p:attrName>
                                        </p:attrNameLst>
                                      </p:cBhvr>
                                      <p:to>
                                        <p:strVal val="visible"/>
                                      </p:to>
                                    </p:set>
                                    <p:animEffect transition="in" filter="wipe(right)">
                                      <p:cBhvr>
                                        <p:cTn id="36" dur="1000"/>
                                        <p:tgtEl>
                                          <p:spTgt spid="15365">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nodeType="clickEffect">
                                  <p:stCondLst>
                                    <p:cond delay="0"/>
                                  </p:stCondLst>
                                  <p:childTnLst>
                                    <p:set>
                                      <p:cBhvr>
                                        <p:cTn id="40" dur="1" fill="hold">
                                          <p:stCondLst>
                                            <p:cond delay="0"/>
                                          </p:stCondLst>
                                        </p:cTn>
                                        <p:tgtEl>
                                          <p:spTgt spid="15365">
                                            <p:txEl>
                                              <p:pRg st="6" end="6"/>
                                            </p:txEl>
                                          </p:spTgt>
                                        </p:tgtEl>
                                        <p:attrNameLst>
                                          <p:attrName>style.visibility</p:attrName>
                                        </p:attrNameLst>
                                      </p:cBhvr>
                                      <p:to>
                                        <p:strVal val="visible"/>
                                      </p:to>
                                    </p:set>
                                    <p:animEffect transition="in" filter="wipe(right)">
                                      <p:cBhvr>
                                        <p:cTn id="41" dur="1000"/>
                                        <p:tgtEl>
                                          <p:spTgt spid="15365">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2" fill="hold" nodeType="clickEffect">
                                  <p:stCondLst>
                                    <p:cond delay="0"/>
                                  </p:stCondLst>
                                  <p:childTnLst>
                                    <p:set>
                                      <p:cBhvr>
                                        <p:cTn id="45" dur="1" fill="hold">
                                          <p:stCondLst>
                                            <p:cond delay="0"/>
                                          </p:stCondLst>
                                        </p:cTn>
                                        <p:tgtEl>
                                          <p:spTgt spid="15365">
                                            <p:txEl>
                                              <p:pRg st="7" end="7"/>
                                            </p:txEl>
                                          </p:spTgt>
                                        </p:tgtEl>
                                        <p:attrNameLst>
                                          <p:attrName>style.visibility</p:attrName>
                                        </p:attrNameLst>
                                      </p:cBhvr>
                                      <p:to>
                                        <p:strVal val="visible"/>
                                      </p:to>
                                    </p:set>
                                    <p:animEffect transition="in" filter="wipe(right)">
                                      <p:cBhvr>
                                        <p:cTn id="46" dur="1000"/>
                                        <p:tgtEl>
                                          <p:spTgt spid="1536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מסמך" ma:contentTypeID="0x0101004260420A7A0B464D9552D6CB01B21E3C" ma:contentTypeVersion="1" ma:contentTypeDescription="צור מסמך חדש." ma:contentTypeScope="" ma:versionID="6ffc00a7b85b8654bf9338b1136db10f">
  <xsd:schema xmlns:xsd="http://www.w3.org/2001/XMLSchema" xmlns:xs="http://www.w3.org/2001/XMLSchema" xmlns:p="http://schemas.microsoft.com/office/2006/metadata/properties" xmlns:ns2="a46656d4-8850-49b3-aebd-68bd05f7f43d" xmlns:ns3="6fd950ac-6207-4862-94f5-a13017aa55ce" targetNamespace="http://schemas.microsoft.com/office/2006/metadata/properties" ma:root="true" ma:fieldsID="83db41d11226fea78c6460bac10354fa" ns2:_="" ns3:_="">
    <xsd:import namespace="a46656d4-8850-49b3-aebd-68bd05f7f43d"/>
    <xsd:import namespace="6fd950ac-6207-4862-94f5-a13017aa55ce"/>
    <xsd:element name="properties">
      <xsd:complexType>
        <xsd:sequence>
          <xsd:element name="documentManagement">
            <xsd:complexType>
              <xsd:all>
                <xsd:element ref="ns2:ia53b9f18d984e01914f4b79710425b7" minOccurs="0"/>
                <xsd:element ref="ns2:TaxCatchAll" minOccurs="0"/>
                <xsd:element ref="ns2:TaxCatchAllLabel" minOccurs="0"/>
                <xsd:element ref="ns2:e4b5484c9c824b148c38bfcb2bd74c0d" minOccurs="0"/>
                <xsd:element ref="ns2:kb4cc1381c4248d7a2dfa3f1be0c86c0" minOccurs="0"/>
                <xsd:element ref="ns2:o80fb9e8b9d445b0bb174fdcd68ee89c" minOccurs="0"/>
                <xsd:element ref="ns2:l34dc5595392493c8311535275827f74" minOccurs="0"/>
                <xsd:element ref="ns2:j92457fac7d145f98e698f5712f6a6a4" minOccurs="0"/>
                <xsd:element ref="ns2:o68cd33f8d3a45abb273b6e406faee3d" minOccurs="0"/>
                <xsd:element ref="ns2:b76e59bb9f5947a781773f53cc6e9460" minOccurs="0"/>
                <xsd:element ref="ns2:e09eddfac2354f9ab04a226e27f86f1f" minOccurs="0"/>
                <xsd:element ref="ns2:aa1c885e8039426686f6c49672b09953" minOccurs="0"/>
                <xsd:element ref="ns2:n612d9597dc7466f957352ce79be86f3" minOccurs="0"/>
                <xsd:element ref="ns3:_x05e9__x05d9__x05d5__x05da__x0020__x05e7__x05d5__x05d1__x05e5__x0020__x05dc__x05e7__x05d1__x05d5__x05e6__x05d4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656d4-8850-49b3-aebd-68bd05f7f43d" elementFormDefault="qualified">
    <xsd:import namespace="http://schemas.microsoft.com/office/2006/documentManagement/types"/>
    <xsd:import namespace="http://schemas.microsoft.com/office/infopath/2007/PartnerControls"/>
    <xsd:element name="ia53b9f18d984e01914f4b79710425b7" ma:index="8" nillable="true" ma:taxonomy="true" ma:internalName="ia53b9f18d984e01914f4b79710425b7" ma:taxonomyFieldName="MMDAudience" ma:displayName="MMDAudience" ma:default="" ma:fieldId="{2a53b9f1-8d98-4e01-914f-4b79710425b7}" ma:taxonomyMulti="true" ma:sspId="d827811f-dea7-4a29-b54a-c9228db73c39" ma:termSetId="81e45943-23c2-4109-8875-059bec4079da" ma:anchorId="34070f2b-4092-41f2-8b6e-c220ee347e21" ma:open="false" ma:isKeyword="false">
      <xsd:complexType>
        <xsd:sequence>
          <xsd:element ref="pc:Terms" minOccurs="0" maxOccurs="1"/>
        </xsd:sequence>
      </xsd:complexType>
    </xsd:element>
    <xsd:element name="TaxCatchAll" ma:index="9" nillable="true" ma:displayName="עמודת 'תפוס הכל' של טקסונומיה" ma:hidden="true" ma:list="{e12108e9-b676-4047-af95-0a4967b3603a}" ma:internalName="TaxCatchAll" ma:showField="CatchAllData" ma:web="a46656d4-8850-49b3-aebd-68bd05f7f43d">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עמודת 'תפוס הכל' של טקסונומיה1" ma:hidden="true" ma:list="{e12108e9-b676-4047-af95-0a4967b3603a}" ma:internalName="TaxCatchAllLabel" ma:readOnly="true" ma:showField="CatchAllDataLabel" ma:web="a46656d4-8850-49b3-aebd-68bd05f7f43d">
      <xsd:complexType>
        <xsd:complexContent>
          <xsd:extension base="dms:MultiChoiceLookup">
            <xsd:sequence>
              <xsd:element name="Value" type="dms:Lookup" maxOccurs="unbounded" minOccurs="0" nillable="true"/>
            </xsd:sequence>
          </xsd:extension>
        </xsd:complexContent>
      </xsd:complexType>
    </xsd:element>
    <xsd:element name="e4b5484c9c824b148c38bfcb2bd74c0d" ma:index="12" nillable="true" ma:taxonomy="true" ma:internalName="e4b5484c9c824b148c38bfcb2bd74c0d" ma:taxonomyFieldName="MMDJobDescription" ma:displayName="MMDJobDescription" ma:default="" ma:fieldId="{e4b5484c-9c82-4b14-8c38-bfcb2bd74c0d}" ma:sspId="d827811f-dea7-4a29-b54a-c9228db73c39" ma:termSetId="81e45943-23c2-4109-8875-059bec4079da" ma:anchorId="1a909479-0b01-4d8f-8fb7-cbbc1687e8f1" ma:open="false" ma:isKeyword="false">
      <xsd:complexType>
        <xsd:sequence>
          <xsd:element ref="pc:Terms" minOccurs="0" maxOccurs="1"/>
        </xsd:sequence>
      </xsd:complexType>
    </xsd:element>
    <xsd:element name="kb4cc1381c4248d7a2dfa3f1be0c86c0" ma:index="14" nillable="true" ma:taxonomy="true" ma:internalName="kb4cc1381c4248d7a2dfa3f1be0c86c0" ma:taxonomyFieldName="MMDKeywords" ma:displayName="MMDKeywords" ma:default="" ma:fieldId="{4b4cc138-1c42-48d7-a2df-a3f1be0c86c0}" ma:taxonomyMulti="true" ma:sspId="d827811f-dea7-4a29-b54a-c9228db73c39" ma:termSetId="81e45943-23c2-4109-8875-059bec4079da" ma:anchorId="15d331fa-6baa-448e-8759-7c342d8402ea" ma:open="false" ma:isKeyword="false">
      <xsd:complexType>
        <xsd:sequence>
          <xsd:element ref="pc:Terms" minOccurs="0" maxOccurs="1"/>
        </xsd:sequence>
      </xsd:complexType>
    </xsd:element>
    <xsd:element name="o80fb9e8b9d445b0bb174fdcd68ee89c" ma:index="16" nillable="true" ma:taxonomy="true" ma:internalName="o80fb9e8b9d445b0bb174fdcd68ee89c" ma:taxonomyFieldName="MMDLiveEvent" ma:displayName="MMDLiveEvent" ma:default="" ma:fieldId="{880fb9e8-b9d4-45b0-bb17-4fdcd68ee89c}" ma:sspId="d827811f-dea7-4a29-b54a-c9228db73c39" ma:termSetId="81e45943-23c2-4109-8875-059bec4079da" ma:anchorId="5e8b8ad0-eeb0-4bda-9bef-7517a1f3340f" ma:open="false" ma:isKeyword="false">
      <xsd:complexType>
        <xsd:sequence>
          <xsd:element ref="pc:Terms" minOccurs="0" maxOccurs="1"/>
        </xsd:sequence>
      </xsd:complexType>
    </xsd:element>
    <xsd:element name="l34dc5595392493c8311535275827f74" ma:index="18" nillable="true" ma:taxonomy="true" ma:internalName="l34dc5595392493c8311535275827f74" ma:taxonomyFieldName="MMDResponsibleOffice" ma:displayName="MMDResponsibleOffice" ma:default="" ma:fieldId="{534dc559-5392-493c-8311-535275827f74}" ma:sspId="d827811f-dea7-4a29-b54a-c9228db73c39" ma:termSetId="81e45943-23c2-4109-8875-059bec4079da" ma:anchorId="23eeccfc-9988-4d51-b789-d1a77ea8348c" ma:open="false" ma:isKeyword="false">
      <xsd:complexType>
        <xsd:sequence>
          <xsd:element ref="pc:Terms" minOccurs="0" maxOccurs="1"/>
        </xsd:sequence>
      </xsd:complexType>
    </xsd:element>
    <xsd:element name="j92457fac7d145f98e698f5712f6a6a4" ma:index="20" nillable="true" ma:taxonomy="true" ma:internalName="j92457fac7d145f98e698f5712f6a6a4" ma:taxonomyFieldName="MMDResponsibleUnit" ma:displayName="MMDResponsibleUnit" ma:default="" ma:fieldId="{392457fa-c7d1-45f9-8e69-8f5712f6a6a4}" ma:sspId="d827811f-dea7-4a29-b54a-c9228db73c39" ma:termSetId="81e45943-23c2-4109-8875-059bec4079da" ma:anchorId="3bdf475d-e38d-4b34-8299-73c2066d8322" ma:open="false" ma:isKeyword="false">
      <xsd:complexType>
        <xsd:sequence>
          <xsd:element ref="pc:Terms" minOccurs="0" maxOccurs="1"/>
        </xsd:sequence>
      </xsd:complexType>
    </xsd:element>
    <xsd:element name="o68cd33f8d3a45abb273b6e406faee3d" ma:index="22" nillable="true" ma:taxonomy="true" ma:internalName="o68cd33f8d3a45abb273b6e406faee3d" ma:taxonomyFieldName="MMDServiceLang" ma:displayName="MMDServiceLang" ma:default="" ma:fieldId="{868cd33f-8d3a-45ab-b273-b6e406faee3d}" ma:sspId="d827811f-dea7-4a29-b54a-c9228db73c39" ma:termSetId="81e45943-23c2-4109-8875-059bec4079da" ma:anchorId="f399919e-8697-409a-aaea-d4e5d2844d8b" ma:open="false" ma:isKeyword="false">
      <xsd:complexType>
        <xsd:sequence>
          <xsd:element ref="pc:Terms" minOccurs="0" maxOccurs="1"/>
        </xsd:sequence>
      </xsd:complexType>
    </xsd:element>
    <xsd:element name="b76e59bb9f5947a781773f53cc6e9460" ma:index="24" nillable="true" ma:taxonomy="true" ma:internalName="b76e59bb9f5947a781773f53cc6e9460" ma:taxonomyFieldName="MMDStatus" ma:displayName="MMDStatus" ma:default="" ma:fieldId="{b76e59bb-9f59-47a7-8177-3f53cc6e9460}" ma:sspId="d827811f-dea7-4a29-b54a-c9228db73c39" ma:termSetId="81e45943-23c2-4109-8875-059bec4079da" ma:anchorId="16fb90fa-07e3-45cb-b262-12779a7ad9f7" ma:open="false" ma:isKeyword="false">
      <xsd:complexType>
        <xsd:sequence>
          <xsd:element ref="pc:Terms" minOccurs="0" maxOccurs="1"/>
        </xsd:sequence>
      </xsd:complexType>
    </xsd:element>
    <xsd:element name="e09eddfac2354f9ab04a226e27f86f1f" ma:index="26" nillable="true" ma:taxonomy="true" ma:internalName="e09eddfac2354f9ab04a226e27f86f1f" ma:taxonomyFieldName="MMDSubjects" ma:displayName="MMD נושאים" ma:default="" ma:fieldId="{e09eddfa-c235-4f9a-b04a-226e27f86f1f}" ma:taxonomyMulti="true" ma:sspId="d827811f-dea7-4a29-b54a-c9228db73c39" ma:termSetId="81e45943-23c2-4109-8875-059bec4079da" ma:anchorId="fe51dda7-6a1b-4b64-af2c-7200e1ef7e7a" ma:open="true" ma:isKeyword="false">
      <xsd:complexType>
        <xsd:sequence>
          <xsd:element ref="pc:Terms" minOccurs="0" maxOccurs="1"/>
        </xsd:sequence>
      </xsd:complexType>
    </xsd:element>
    <xsd:element name="aa1c885e8039426686f6c49672b09953" ma:index="28" nillable="true" ma:taxonomy="true" ma:internalName="aa1c885e8039426686f6c49672b09953" ma:taxonomyFieldName="MMDTypes" ma:displayName="MMDTypes" ma:default="" ma:fieldId="{aa1c885e-8039-4266-86f6-c49672b09953}" ma:sspId="d827811f-dea7-4a29-b54a-c9228db73c39" ma:termSetId="81e45943-23c2-4109-8875-059bec4079da" ma:anchorId="226f2308-be0c-4e06-b36e-423ee4befb74" ma:open="false" ma:isKeyword="false">
      <xsd:complexType>
        <xsd:sequence>
          <xsd:element ref="pc:Terms" minOccurs="0" maxOccurs="1"/>
        </xsd:sequence>
      </xsd:complexType>
    </xsd:element>
    <xsd:element name="n612d9597dc7466f957352ce79be86f3" ma:index="30" nillable="true" ma:taxonomy="true" ma:internalName="n612d9597dc7466f957352ce79be86f3" ma:taxonomyFieldName="MMDUnitsName" ma:displayName="MMDUnitsName" ma:default="" ma:fieldId="{7612d959-7dc7-466f-9573-52ce79be86f3}" ma:sspId="d827811f-dea7-4a29-b54a-c9228db73c39" ma:termSetId="81e45943-23c2-4109-8875-059bec4079da" ma:anchorId="625c2686-859d-4ced-94f0-7dded8208e47"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fd950ac-6207-4862-94f5-a13017aa55ce" elementFormDefault="qualified">
    <xsd:import namespace="http://schemas.microsoft.com/office/2006/documentManagement/types"/>
    <xsd:import namespace="http://schemas.microsoft.com/office/infopath/2007/PartnerControls"/>
    <xsd:element name="_x05e9__x05d9__x05d5__x05da__x0020__x05e7__x05d5__x05d1__x05e5__x0020__x05dc__x05e7__x05d1__x05d5__x05e6__x05d4_" ma:index="32" nillable="true" ma:displayName="שיוך קובץ לקבוצה" ma:default="עמדות הציבור לטיוטת הדוח" ma:format="Dropdown" ma:internalName="_x05e9__x05d9__x05d5__x05da__x0020__x05e7__x05d5__x05d1__x05e5__x0020__x05dc__x05e7__x05d1__x05d5__x05e6__x05d4_">
      <xsd:simpleType>
        <xsd:restriction base="dms:Choice">
          <xsd:enumeration value="עמדות הציבור לטיוטת הדוח"/>
          <xsd:enumeration value="טיוטת דוח ועדת ששינסקי 2 להערות הציבור"/>
          <xsd:enumeration value="חוות דעת נוספות אשר שימשו את הוועדה במהלך עבודתה"/>
          <xsd:enumeration value="הצגת עמדות הציבור בפני הוועדה"/>
          <xsd:enumeration value="ישיבה מספר 1"/>
          <xsd:enumeration value="ישיבה מספר 2"/>
          <xsd:enumeration value="ישיבה מספר 3"/>
          <xsd:enumeration value="ישיבה מספר 4"/>
          <xsd:enumeration value="ישיבה מספר 5"/>
          <xsd:enumeration value="ישיבה מספר 6"/>
          <xsd:enumeration value="ישיבה מספר 7"/>
          <xsd:enumeration value="ישיבה מספר 8"/>
          <xsd:enumeration value="ישיבה מספר 9"/>
          <xsd:enumeration value="ישיבה מספר 10"/>
          <xsd:enumeration value="ישיבה מספר 11"/>
          <xsd:enumeration value="ישיבה מספר 12"/>
          <xsd:enumeration value="ישיבה מספר 13"/>
          <xsd:enumeration value="ישיבה מספר 14"/>
          <xsd:enumeration value="ישיבה מספר 15"/>
          <xsd:enumeration value="ישיבה מספר 16"/>
          <xsd:enumeration value="ישיבה מספר 17"/>
          <xsd:enumeration value="ישיבה מספר 18"/>
          <xsd:enumeration value="ישיבה מספר 19"/>
          <xsd:enumeration value="עמדות הציבור"/>
          <xsd:enumeration value="חוות דעת משפטיות חיצוניות"/>
          <xsd:enumeration value="מסמכים נוספים"/>
          <xsd:enumeration value="שימועי הוועדה"/>
          <xsd:enumeration value="מסקנות הוועדה"/>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j92457fac7d145f98e698f5712f6a6a4 xmlns="a46656d4-8850-49b3-aebd-68bd05f7f43d">
      <Terms xmlns="http://schemas.microsoft.com/office/infopath/2007/PartnerControls"/>
    </j92457fac7d145f98e698f5712f6a6a4>
    <TaxCatchAll xmlns="a46656d4-8850-49b3-aebd-68bd05f7f43d"/>
    <e4b5484c9c824b148c38bfcb2bd74c0d xmlns="a46656d4-8850-49b3-aebd-68bd05f7f43d">
      <Terms xmlns="http://schemas.microsoft.com/office/infopath/2007/PartnerControls"/>
    </e4b5484c9c824b148c38bfcb2bd74c0d>
    <o68cd33f8d3a45abb273b6e406faee3d xmlns="a46656d4-8850-49b3-aebd-68bd05f7f43d">
      <Terms xmlns="http://schemas.microsoft.com/office/infopath/2007/PartnerControls"/>
    </o68cd33f8d3a45abb273b6e406faee3d>
    <kb4cc1381c4248d7a2dfa3f1be0c86c0 xmlns="a46656d4-8850-49b3-aebd-68bd05f7f43d">
      <Terms xmlns="http://schemas.microsoft.com/office/infopath/2007/PartnerControls"/>
    </kb4cc1381c4248d7a2dfa3f1be0c86c0>
    <o80fb9e8b9d445b0bb174fdcd68ee89c xmlns="a46656d4-8850-49b3-aebd-68bd05f7f43d">
      <Terms xmlns="http://schemas.microsoft.com/office/infopath/2007/PartnerControls"/>
    </o80fb9e8b9d445b0bb174fdcd68ee89c>
    <n612d9597dc7466f957352ce79be86f3 xmlns="a46656d4-8850-49b3-aebd-68bd05f7f43d">
      <Terms xmlns="http://schemas.microsoft.com/office/infopath/2007/PartnerControls"/>
    </n612d9597dc7466f957352ce79be86f3>
    <aa1c885e8039426686f6c49672b09953 xmlns="a46656d4-8850-49b3-aebd-68bd05f7f43d">
      <Terms xmlns="http://schemas.microsoft.com/office/infopath/2007/PartnerControls"/>
    </aa1c885e8039426686f6c49672b09953>
    <e09eddfac2354f9ab04a226e27f86f1f xmlns="a46656d4-8850-49b3-aebd-68bd05f7f43d">
      <Terms xmlns="http://schemas.microsoft.com/office/infopath/2007/PartnerControls"/>
    </e09eddfac2354f9ab04a226e27f86f1f>
    <l34dc5595392493c8311535275827f74 xmlns="a46656d4-8850-49b3-aebd-68bd05f7f43d">
      <Terms xmlns="http://schemas.microsoft.com/office/infopath/2007/PartnerControls"/>
    </l34dc5595392493c8311535275827f74>
    <ia53b9f18d984e01914f4b79710425b7 xmlns="a46656d4-8850-49b3-aebd-68bd05f7f43d">
      <Terms xmlns="http://schemas.microsoft.com/office/infopath/2007/PartnerControls"/>
    </ia53b9f18d984e01914f4b79710425b7>
    <_x05e9__x05d9__x05d5__x05da__x0020__x05e7__x05d5__x05d1__x05e5__x0020__x05dc__x05e7__x05d1__x05d5__x05e6__x05d4_ xmlns="6fd950ac-6207-4862-94f5-a13017aa55ce">הצגת עמדות הציבור בפני הוועדה</_x05e9__x05d9__x05d5__x05da__x0020__x05e7__x05d5__x05d1__x05e5__x0020__x05dc__x05e7__x05d1__x05d5__x05e6__x05d4_>
    <b76e59bb9f5947a781773f53cc6e9460 xmlns="a46656d4-8850-49b3-aebd-68bd05f7f43d">
      <Terms xmlns="http://schemas.microsoft.com/office/infopath/2007/PartnerControls"/>
    </b76e59bb9f5947a781773f53cc6e9460>
  </documentManagement>
</p:properties>
</file>

<file path=customXml/itemProps1.xml><?xml version="1.0" encoding="utf-8"?>
<ds:datastoreItem xmlns:ds="http://schemas.openxmlformats.org/officeDocument/2006/customXml" ds:itemID="{A263434F-A216-45C5-88C4-A609206EE1A4}"/>
</file>

<file path=customXml/itemProps2.xml><?xml version="1.0" encoding="utf-8"?>
<ds:datastoreItem xmlns:ds="http://schemas.openxmlformats.org/officeDocument/2006/customXml" ds:itemID="{7615467F-8DDF-4109-91F3-5026730697F1}"/>
</file>

<file path=customXml/itemProps3.xml><?xml version="1.0" encoding="utf-8"?>
<ds:datastoreItem xmlns:ds="http://schemas.openxmlformats.org/officeDocument/2006/customXml" ds:itemID="{F403D4C8-12E6-4CE2-ACC6-CEF7EC29E418}"/>
</file>

<file path=docProps/app.xml><?xml version="1.0" encoding="utf-8"?>
<Properties xmlns="http://schemas.openxmlformats.org/officeDocument/2006/extended-properties" xmlns:vt="http://schemas.openxmlformats.org/officeDocument/2006/docPropsVTypes">
  <Template>Austin</Template>
  <TotalTime>3336</TotalTime>
  <Words>1672</Words>
  <Application>Microsoft Office PowerPoint</Application>
  <PresentationFormat>On-screen Show (4:3)</PresentationFormat>
  <Paragraphs>181</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Clarity</vt:lpstr>
      <vt:lpstr>הוועדה לקביעת חלק המדינה במשאבי טבע לאומיים</vt:lpstr>
      <vt:lpstr>חומרי חציבה ≠ מחצבים</vt:lpstr>
      <vt:lpstr>חומרי חציבה ≠ מחצבים</vt:lpstr>
      <vt:lpstr>חומרי חציבה ≠ מחצבים</vt:lpstr>
      <vt:lpstr>היצע אבן הגיר והחרסית למלט</vt:lpstr>
      <vt:lpstr>היצע אבן הגיר והחרסית למלט</vt:lpstr>
      <vt:lpstr>רווח עודף – ממצאי וועדת הרשקוביץ</vt:lpstr>
      <vt:lpstr>רווח עודף – ממצאי ועדת הרשקוביץ</vt:lpstr>
      <vt:lpstr>מכרזים</vt:lpstr>
      <vt:lpstr>מכרזים</vt:lpstr>
      <vt:lpstr>הפנמת עלויות שיקום נזקים סביבתיים שמקורם בחציבה</vt:lpstr>
      <vt:lpstr>נזקים סביבתיים - פגיעה כללית בסביבה</vt:lpstr>
      <vt:lpstr>נזקים סביבתיים - פגיעה כללית בסביבה</vt:lpstr>
      <vt:lpstr> </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נשר- חוות דעת משפטית</dc:title>
  <dc:creator>Dan Sella</dc:creator>
  <cp:lastModifiedBy>Doni Toledano</cp:lastModifiedBy>
  <cp:revision>265</cp:revision>
  <cp:lastPrinted>2013-02-10T08:24:42Z</cp:lastPrinted>
  <dcterms:created xsi:type="dcterms:W3CDTF">2013-01-30T15:47:32Z</dcterms:created>
  <dcterms:modified xsi:type="dcterms:W3CDTF">2013-12-14T18:50:01Z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0x0101004260420A7A0B464D9552D6CB01B21E3C</vt:lpwstr>
  </property>
  <property fmtid="{D5CDD505-2E9C-101B-9397-08002B2CF9AE}" pid="3" name="MMDUnitsName">
    <vt:lpwstr/>
  </property>
  <property fmtid="{D5CDD505-2E9C-101B-9397-08002B2CF9AE}" pid="4" name="MMDResponsibleUnit">
    <vt:lpwstr/>
  </property>
  <property fmtid="{D5CDD505-2E9C-101B-9397-08002B2CF9AE}" pid="5" name="MMDServiceLang">
    <vt:lpwstr/>
  </property>
  <property fmtid="{D5CDD505-2E9C-101B-9397-08002B2CF9AE}" pid="6" name="MMDJobDescription">
    <vt:lpwstr/>
  </property>
  <property fmtid="{D5CDD505-2E9C-101B-9397-08002B2CF9AE}" pid="7" name="MMDKeywords">
    <vt:lpwstr/>
  </property>
  <property fmtid="{D5CDD505-2E9C-101B-9397-08002B2CF9AE}" pid="8" name="MMDStatus">
    <vt:lpwstr/>
  </property>
  <property fmtid="{D5CDD505-2E9C-101B-9397-08002B2CF9AE}" pid="9" name="MMDAudience">
    <vt:lpwstr/>
  </property>
  <property fmtid="{D5CDD505-2E9C-101B-9397-08002B2CF9AE}" pid="10" name="MMDLiveEvent">
    <vt:lpwstr/>
  </property>
  <property fmtid="{D5CDD505-2E9C-101B-9397-08002B2CF9AE}" pid="11" name="MMDSubjects">
    <vt:lpwstr/>
  </property>
  <property fmtid="{D5CDD505-2E9C-101B-9397-08002B2CF9AE}" pid="12" name="MMDTypes">
    <vt:lpwstr/>
  </property>
  <property fmtid="{D5CDD505-2E9C-101B-9397-08002B2CF9AE}" pid="13" name="MMDResponsibleOffice">
    <vt:lpwstr/>
  </property>
</Properties>
</file>