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jpeg" ContentType="image/jpeg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slides/slide8.xml" ContentType="application/vnd.openxmlformats-officedocument.presentationml.slide+xml"/>
  <Override PartName="/ppt/slides/slide11.xml" ContentType="application/vnd.openxmlformats-officedocument.presentationml.slide+xml"/>
  <Override PartName="/ppt/slides/slide10.xml" ContentType="application/vnd.openxmlformats-officedocument.presentationml.slide+xml"/>
  <Override PartName="/ppt/slideMasters/slideMaster1.xml" ContentType="application/vnd.openxmlformats-officedocument.presentationml.slideMaster+xml"/>
  <Override PartName="/ppt/notesSlides/notesSlide1.xml" ContentType="application/vnd.openxmlformats-officedocument.presentationml.notesSlide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1.xml" ContentType="application/vnd.openxmlformats-officedocument.theme+xml"/>
  <Override PartName="/ppt/theme/theme3.xml" ContentType="application/vnd.openxmlformats-officedocument.theme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55" r:id="rId1"/>
  </p:sldMasterIdLst>
  <p:notesMasterIdLst>
    <p:notesMasterId r:id="rId13"/>
  </p:notesMasterIdLst>
  <p:handoutMasterIdLst>
    <p:handoutMasterId r:id="rId14"/>
  </p:handoutMasterIdLst>
  <p:sldIdLst>
    <p:sldId id="888" r:id="rId2"/>
    <p:sldId id="883" r:id="rId3"/>
    <p:sldId id="873" r:id="rId4"/>
    <p:sldId id="874" r:id="rId5"/>
    <p:sldId id="887" r:id="rId6"/>
    <p:sldId id="875" r:id="rId7"/>
    <p:sldId id="881" r:id="rId8"/>
    <p:sldId id="879" r:id="rId9"/>
    <p:sldId id="880" r:id="rId10"/>
    <p:sldId id="877" r:id="rId11"/>
    <p:sldId id="871" r:id="rId12"/>
  </p:sldIdLst>
  <p:sldSz cx="9144000" cy="6858000" type="screen4x3"/>
  <p:notesSz cx="6667500" cy="9904413"/>
  <p:defaultTextStyle>
    <a:defPPr>
      <a:defRPr lang="en-US"/>
    </a:defPPr>
    <a:lvl1pPr algn="l" rtl="0" eaLnBrk="0" fontAlgn="base" hangingPunct="0">
      <a:lnSpc>
        <a:spcPct val="110000"/>
      </a:lnSpc>
      <a:spcBef>
        <a:spcPct val="20000"/>
      </a:spcBef>
      <a:spcAft>
        <a:spcPct val="0"/>
      </a:spcAft>
      <a:buClr>
        <a:schemeClr val="tx2"/>
      </a:buClr>
      <a:buSzPct val="115000"/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lnSpc>
        <a:spcPct val="110000"/>
      </a:lnSpc>
      <a:spcBef>
        <a:spcPct val="20000"/>
      </a:spcBef>
      <a:spcAft>
        <a:spcPct val="0"/>
      </a:spcAft>
      <a:buClr>
        <a:schemeClr val="tx2"/>
      </a:buClr>
      <a:buSzPct val="115000"/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lnSpc>
        <a:spcPct val="110000"/>
      </a:lnSpc>
      <a:spcBef>
        <a:spcPct val="20000"/>
      </a:spcBef>
      <a:spcAft>
        <a:spcPct val="0"/>
      </a:spcAft>
      <a:buClr>
        <a:schemeClr val="tx2"/>
      </a:buClr>
      <a:buSzPct val="115000"/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lnSpc>
        <a:spcPct val="110000"/>
      </a:lnSpc>
      <a:spcBef>
        <a:spcPct val="20000"/>
      </a:spcBef>
      <a:spcAft>
        <a:spcPct val="0"/>
      </a:spcAft>
      <a:buClr>
        <a:schemeClr val="tx2"/>
      </a:buClr>
      <a:buSzPct val="115000"/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lnSpc>
        <a:spcPct val="110000"/>
      </a:lnSpc>
      <a:spcBef>
        <a:spcPct val="20000"/>
      </a:spcBef>
      <a:spcAft>
        <a:spcPct val="0"/>
      </a:spcAft>
      <a:buClr>
        <a:schemeClr val="tx2"/>
      </a:buClr>
      <a:buSzPct val="115000"/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r" defTabSz="914400" rtl="1" eaLnBrk="1" latinLnBrk="0" hangingPunct="1"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r" defTabSz="914400" rtl="1" eaLnBrk="1" latinLnBrk="0" hangingPunct="1"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r" defTabSz="914400" rtl="1" eaLnBrk="1" latinLnBrk="0" hangingPunct="1"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r" defTabSz="914400" rtl="1" eaLnBrk="1" latinLnBrk="0" hangingPunct="1"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00"/>
    <a:srgbClr val="0000FF"/>
    <a:srgbClr val="00FF00"/>
    <a:srgbClr val="FFFF00"/>
    <a:srgbClr val="33CCFF"/>
    <a:srgbClr val="99CCFF"/>
    <a:srgbClr val="3399FF"/>
    <a:srgbClr val="3399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203" autoAdjust="0"/>
    <p:restoredTop sz="94660"/>
  </p:normalViewPr>
  <p:slideViewPr>
    <p:cSldViewPr snapToGrid="0">
      <p:cViewPr>
        <p:scale>
          <a:sx n="70" d="100"/>
          <a:sy n="70" d="100"/>
        </p:scale>
        <p:origin x="-732" y="48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90" d="100"/>
        <a:sy n="90" d="100"/>
      </p:scale>
      <p:origin x="0" y="0"/>
    </p:cViewPr>
  </p:sorterViewPr>
  <p:notesViewPr>
    <p:cSldViewPr snapToGrid="0">
      <p:cViewPr varScale="1">
        <p:scale>
          <a:sx n="51" d="100"/>
          <a:sy n="51" d="100"/>
        </p:scale>
        <p:origin x="-3030" y="-114"/>
      </p:cViewPr>
      <p:guideLst>
        <p:guide orient="horz" pos="3120"/>
        <p:guide pos="2101"/>
      </p:guideLst>
    </p:cSldViewPr>
  </p:notesViewPr>
  <p:gridSpacing cx="38405" cy="384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customXml" Target="../customXml/item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20" Type="http://schemas.openxmlformats.org/officeDocument/2006/relationships/customXml" Target="../customXml/item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customXml" Target="../customXml/item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889250" cy="4953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0654" tIns="45327" rIns="90654" bIns="45327" numCol="1" anchor="t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spcBef>
                <a:spcPct val="0"/>
              </a:spcBef>
              <a:buClrTx/>
              <a:buSzTx/>
              <a:defRPr sz="1200">
                <a:latin typeface="Times New Roman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778250" y="0"/>
            <a:ext cx="2889250" cy="4953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0654" tIns="45327" rIns="90654" bIns="45327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spcBef>
                <a:spcPct val="0"/>
              </a:spcBef>
              <a:buClrTx/>
              <a:buSzTx/>
              <a:defRPr sz="1200">
                <a:latin typeface="Times New Roman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891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09113"/>
            <a:ext cx="2889250" cy="4953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0654" tIns="45327" rIns="90654" bIns="45327" numCol="1" anchor="b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spcBef>
                <a:spcPct val="0"/>
              </a:spcBef>
              <a:buClrTx/>
              <a:buSzTx/>
              <a:defRPr sz="1200">
                <a:latin typeface="Times New Roman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891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778250" y="9409113"/>
            <a:ext cx="2889250" cy="4953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0654" tIns="45327" rIns="90654" bIns="45327" numCol="1" anchor="b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spcBef>
                <a:spcPct val="0"/>
              </a:spcBef>
              <a:buClrTx/>
              <a:buSzTx/>
              <a:defRPr sz="1200">
                <a:latin typeface="Times New Roman" charset="0"/>
              </a:defRPr>
            </a:lvl1pPr>
          </a:lstStyle>
          <a:p>
            <a:pPr>
              <a:defRPr/>
            </a:pPr>
            <a:fld id="{B5652B0D-2B2A-441D-B0F3-E2C372E64B6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5118281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88925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654" tIns="45327" rIns="90654" bIns="45327" numCol="1" anchor="t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spcBef>
                <a:spcPct val="0"/>
              </a:spcBef>
              <a:buClrTx/>
              <a:buSzTx/>
              <a:defRPr sz="1200">
                <a:latin typeface="Times New Roman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778250" y="0"/>
            <a:ext cx="288925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654" tIns="45327" rIns="90654" bIns="45327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spcBef>
                <a:spcPct val="0"/>
              </a:spcBef>
              <a:buClrTx/>
              <a:buSzTx/>
              <a:defRPr sz="1200">
                <a:latin typeface="Times New Roman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33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57250" y="742950"/>
            <a:ext cx="4953000" cy="37147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89000" y="4706938"/>
            <a:ext cx="4889500" cy="4454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654" tIns="45327" rIns="90654" bIns="4532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he-IL" noProof="0" smtClean="0"/>
              <a:t>Click to edit Master text styles</a:t>
            </a:r>
          </a:p>
          <a:p>
            <a:pPr lvl="1"/>
            <a:r>
              <a:rPr lang="en-US" altLang="he-IL" noProof="0" smtClean="0"/>
              <a:t>Second level</a:t>
            </a:r>
          </a:p>
          <a:p>
            <a:pPr lvl="2"/>
            <a:r>
              <a:rPr lang="en-US" altLang="he-IL" noProof="0" smtClean="0"/>
              <a:t>Third level</a:t>
            </a:r>
          </a:p>
          <a:p>
            <a:pPr lvl="3"/>
            <a:r>
              <a:rPr lang="en-US" altLang="he-IL" noProof="0" smtClean="0"/>
              <a:t>Fourth level</a:t>
            </a:r>
          </a:p>
          <a:p>
            <a:pPr lvl="4"/>
            <a:r>
              <a:rPr lang="en-US" altLang="he-IL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09113"/>
            <a:ext cx="288925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654" tIns="45327" rIns="90654" bIns="45327" numCol="1" anchor="b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spcBef>
                <a:spcPct val="0"/>
              </a:spcBef>
              <a:buClrTx/>
              <a:buSzTx/>
              <a:defRPr sz="1200">
                <a:latin typeface="Times New Roman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778250" y="9409113"/>
            <a:ext cx="288925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654" tIns="45327" rIns="90654" bIns="45327" numCol="1" anchor="b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spcBef>
                <a:spcPct val="0"/>
              </a:spcBef>
              <a:buClrTx/>
              <a:buSzTx/>
              <a:defRPr sz="1200">
                <a:latin typeface="Times New Roman" charset="0"/>
              </a:defRPr>
            </a:lvl1pPr>
          </a:lstStyle>
          <a:p>
            <a:pPr>
              <a:defRPr/>
            </a:pPr>
            <a:fld id="{70758948-C27F-49C2-BD37-76C0923F041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9187449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l" rtl="0" eaLnBrk="0" fontAlgn="base" hangingPunct="0">
              <a:lnSpc>
                <a:spcPct val="11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defRPr sz="3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l" rtl="0" eaLnBrk="0" fontAlgn="base" hangingPunct="0">
              <a:lnSpc>
                <a:spcPct val="11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defRPr sz="3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l" rtl="0" eaLnBrk="0" fontAlgn="base" hangingPunct="0">
              <a:lnSpc>
                <a:spcPct val="11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defRPr sz="3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l" rtl="0" eaLnBrk="0" fontAlgn="base" hangingPunct="0">
              <a:lnSpc>
                <a:spcPct val="11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defRPr sz="3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5F79CE8F-B35E-4AD1-945C-AF8191F36C13}" type="slidenum">
              <a:rPr lang="he-IL" altLang="en-US" sz="1200" smtClean="0"/>
              <a:pPr/>
              <a:t>11</a:t>
            </a:fld>
            <a:endParaRPr lang="en-US" altLang="en-US" sz="1200" smtClean="0"/>
          </a:p>
        </p:txBody>
      </p:sp>
      <p:sp>
        <p:nvSpPr>
          <p:cNvPr id="16387" name="Rectangle 7"/>
          <p:cNvSpPr txBox="1">
            <a:spLocks noGrp="1" noChangeArrowheads="1"/>
          </p:cNvSpPr>
          <p:nvPr/>
        </p:nvSpPr>
        <p:spPr bwMode="auto">
          <a:xfrm>
            <a:off x="3776663" y="9409113"/>
            <a:ext cx="2890837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720" tIns="45361" rIns="90720" bIns="45361" anchor="b"/>
          <a:lstStyle>
            <a:lvl1pPr defTabSz="909638"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09638">
              <a:defRPr sz="3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09638">
              <a:defRPr sz="3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09638">
              <a:defRPr sz="3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09638">
              <a:defRPr sz="3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l" defTabSz="909638" rtl="0" eaLnBrk="0" fontAlgn="base" hangingPunct="0">
              <a:lnSpc>
                <a:spcPct val="11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defRPr sz="3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l" defTabSz="909638" rtl="0" eaLnBrk="0" fontAlgn="base" hangingPunct="0">
              <a:lnSpc>
                <a:spcPct val="11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defRPr sz="3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l" defTabSz="909638" rtl="0" eaLnBrk="0" fontAlgn="base" hangingPunct="0">
              <a:lnSpc>
                <a:spcPct val="11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defRPr sz="3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l" defTabSz="909638" rtl="0" eaLnBrk="0" fontAlgn="base" hangingPunct="0">
              <a:lnSpc>
                <a:spcPct val="11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defRPr sz="3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>
              <a:lnSpc>
                <a:spcPct val="100000"/>
              </a:lnSpc>
              <a:spcBef>
                <a:spcPct val="0"/>
              </a:spcBef>
              <a:buClrTx/>
              <a:buSzTx/>
            </a:pPr>
            <a:fld id="{16113585-3B70-4596-8B64-342970C58786}" type="slidenum">
              <a:rPr lang="he-IL" altLang="en-US" sz="1200">
                <a:cs typeface="Times New Roman" pitchFamily="18" charset="0"/>
              </a:rPr>
              <a:pPr algn="r">
                <a:lnSpc>
                  <a:spcPct val="100000"/>
                </a:lnSpc>
                <a:spcBef>
                  <a:spcPct val="0"/>
                </a:spcBef>
                <a:buClrTx/>
                <a:buSzTx/>
              </a:pPr>
              <a:t>11</a:t>
            </a:fld>
            <a:endParaRPr lang="en-US" altLang="en-US" sz="1200">
              <a:cs typeface="Times New Roman" pitchFamily="18" charset="0"/>
            </a:endParaRPr>
          </a:p>
        </p:txBody>
      </p:sp>
      <p:sp>
        <p:nvSpPr>
          <p:cNvPr id="1638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57250" y="742950"/>
            <a:ext cx="4953000" cy="3716338"/>
          </a:xfrm>
          <a:ln/>
        </p:spPr>
      </p:sp>
      <p:sp>
        <p:nvSpPr>
          <p:cNvPr id="1638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89000" y="4703763"/>
            <a:ext cx="4889500" cy="44577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720" tIns="45361" rIns="90720" bIns="45361"/>
          <a:lstStyle/>
          <a:p>
            <a:endParaRPr lang="he-IL" alt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bg>
      <p:bgPr>
        <a:gradFill rotWithShape="0">
          <a:gsLst>
            <a:gs pos="0">
              <a:schemeClr val="bg1"/>
            </a:gs>
            <a:gs pos="100000">
              <a:schemeClr val="bg2"/>
            </a:gs>
          </a:gsLst>
          <a:path path="rect">
            <a:fillToRect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114300"/>
            <a:ext cx="9142413" cy="6742113"/>
            <a:chOff x="0" y="72"/>
            <a:chExt cx="5759" cy="4247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hidden">
            <a:xfrm>
              <a:off x="0" y="2112"/>
              <a:ext cx="5759" cy="220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lnSpc>
                  <a:spcPct val="110000"/>
                </a:lnSpc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115000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lnSpc>
                  <a:spcPct val="110000"/>
                </a:lnSpc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115000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lnSpc>
                  <a:spcPct val="110000"/>
                </a:lnSpc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115000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lnSpc>
                  <a:spcPct val="110000"/>
                </a:lnSpc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115000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>
                <a:defRPr/>
              </a:pPr>
              <a:endParaRPr lang="he-IL" altLang="en-US" smtClean="0"/>
            </a:p>
          </p:txBody>
        </p:sp>
        <p:grpSp>
          <p:nvGrpSpPr>
            <p:cNvPr id="6" name="Group 4"/>
            <p:cNvGrpSpPr>
              <a:grpSpLocks/>
            </p:cNvGrpSpPr>
            <p:nvPr/>
          </p:nvGrpSpPr>
          <p:grpSpPr bwMode="auto">
            <a:xfrm>
              <a:off x="0" y="72"/>
              <a:ext cx="5759" cy="2040"/>
              <a:chOff x="0" y="72"/>
              <a:chExt cx="5759" cy="2040"/>
            </a:xfrm>
          </p:grpSpPr>
          <p:sp>
            <p:nvSpPr>
              <p:cNvPr id="7" name="Rectangle 5"/>
              <p:cNvSpPr>
                <a:spLocks noChangeArrowheads="1"/>
              </p:cNvSpPr>
              <p:nvPr/>
            </p:nvSpPr>
            <p:spPr bwMode="hidden">
              <a:xfrm>
                <a:off x="0" y="1872"/>
                <a:ext cx="5759" cy="240"/>
              </a:xfrm>
              <a:prstGeom prst="rect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chemeClr val="hlink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lnSpc>
                    <a:spcPct val="11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chemeClr val="tx2"/>
                  </a:buClr>
                  <a:buSzPct val="115000"/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lnSpc>
                    <a:spcPct val="11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chemeClr val="tx2"/>
                  </a:buClr>
                  <a:buSzPct val="115000"/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lnSpc>
                    <a:spcPct val="11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chemeClr val="tx2"/>
                  </a:buClr>
                  <a:buSzPct val="115000"/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lnSpc>
                    <a:spcPct val="11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chemeClr val="tx2"/>
                  </a:buClr>
                  <a:buSzPct val="115000"/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>
                  <a:defRPr/>
                </a:pPr>
                <a:endParaRPr lang="he-IL" altLang="en-US" smtClean="0"/>
              </a:p>
            </p:txBody>
          </p:sp>
          <p:grpSp>
            <p:nvGrpSpPr>
              <p:cNvPr id="8" name="Group 6"/>
              <p:cNvGrpSpPr>
                <a:grpSpLocks/>
              </p:cNvGrpSpPr>
              <p:nvPr/>
            </p:nvGrpSpPr>
            <p:grpSpPr bwMode="auto">
              <a:xfrm>
                <a:off x="2289" y="72"/>
                <a:ext cx="1440" cy="1984"/>
                <a:chOff x="2289" y="72"/>
                <a:chExt cx="1440" cy="1984"/>
              </a:xfrm>
            </p:grpSpPr>
            <p:sp>
              <p:nvSpPr>
                <p:cNvPr id="29" name="Freeform 7"/>
                <p:cNvSpPr>
                  <a:spLocks/>
                </p:cNvSpPr>
                <p:nvPr/>
              </p:nvSpPr>
              <p:spPr bwMode="ltGray">
                <a:xfrm>
                  <a:off x="2289" y="127"/>
                  <a:ext cx="1440" cy="1770"/>
                </a:xfrm>
                <a:custGeom>
                  <a:avLst/>
                  <a:gdLst>
                    <a:gd name="T0" fmla="*/ 901 w 1440"/>
                    <a:gd name="T1" fmla="*/ 33 h 1770"/>
                    <a:gd name="T2" fmla="*/ 1066 w 1440"/>
                    <a:gd name="T3" fmla="*/ 129 h 1770"/>
                    <a:gd name="T4" fmla="*/ 1207 w 1440"/>
                    <a:gd name="T5" fmla="*/ 256 h 1770"/>
                    <a:gd name="T6" fmla="*/ 1316 w 1440"/>
                    <a:gd name="T7" fmla="*/ 410 h 1770"/>
                    <a:gd name="T8" fmla="*/ 1394 w 1440"/>
                    <a:gd name="T9" fmla="*/ 581 h 1770"/>
                    <a:gd name="T10" fmla="*/ 1435 w 1440"/>
                    <a:gd name="T11" fmla="*/ 766 h 1770"/>
                    <a:gd name="T12" fmla="*/ 1435 w 1440"/>
                    <a:gd name="T13" fmla="*/ 958 h 1770"/>
                    <a:gd name="T14" fmla="*/ 1394 w 1440"/>
                    <a:gd name="T15" fmla="*/ 1143 h 1770"/>
                    <a:gd name="T16" fmla="*/ 1316 w 1440"/>
                    <a:gd name="T17" fmla="*/ 1314 h 1770"/>
                    <a:gd name="T18" fmla="*/ 1207 w 1440"/>
                    <a:gd name="T19" fmla="*/ 1468 h 1770"/>
                    <a:gd name="T20" fmla="*/ 1066 w 1440"/>
                    <a:gd name="T21" fmla="*/ 1597 h 1770"/>
                    <a:gd name="T22" fmla="*/ 901 w 1440"/>
                    <a:gd name="T23" fmla="*/ 1691 h 1770"/>
                    <a:gd name="T24" fmla="*/ 721 w 1440"/>
                    <a:gd name="T25" fmla="*/ 1749 h 1770"/>
                    <a:gd name="T26" fmla="*/ 533 w 1440"/>
                    <a:gd name="T27" fmla="*/ 1769 h 1770"/>
                    <a:gd name="T28" fmla="*/ 344 w 1440"/>
                    <a:gd name="T29" fmla="*/ 1749 h 1770"/>
                    <a:gd name="T30" fmla="*/ 165 w 1440"/>
                    <a:gd name="T31" fmla="*/ 1691 h 1770"/>
                    <a:gd name="T32" fmla="*/ 0 w 1440"/>
                    <a:gd name="T33" fmla="*/ 1597 h 1770"/>
                    <a:gd name="T34" fmla="*/ 125 w 1440"/>
                    <a:gd name="T35" fmla="*/ 1571 h 1770"/>
                    <a:gd name="T36" fmla="*/ 281 w 1440"/>
                    <a:gd name="T37" fmla="*/ 1640 h 1770"/>
                    <a:gd name="T38" fmla="*/ 446 w 1440"/>
                    <a:gd name="T39" fmla="*/ 1675 h 1770"/>
                    <a:gd name="T40" fmla="*/ 618 w 1440"/>
                    <a:gd name="T41" fmla="*/ 1675 h 1770"/>
                    <a:gd name="T42" fmla="*/ 785 w 1440"/>
                    <a:gd name="T43" fmla="*/ 1640 h 1770"/>
                    <a:gd name="T44" fmla="*/ 941 w 1440"/>
                    <a:gd name="T45" fmla="*/ 1571 h 1770"/>
                    <a:gd name="T46" fmla="*/ 1080 w 1440"/>
                    <a:gd name="T47" fmla="*/ 1470 h 1770"/>
                    <a:gd name="T48" fmla="*/ 1194 w 1440"/>
                    <a:gd name="T49" fmla="*/ 1343 h 1770"/>
                    <a:gd name="T50" fmla="*/ 1281 w 1440"/>
                    <a:gd name="T51" fmla="*/ 1194 h 1770"/>
                    <a:gd name="T52" fmla="*/ 1332 w 1440"/>
                    <a:gd name="T53" fmla="*/ 1032 h 1770"/>
                    <a:gd name="T54" fmla="*/ 1350 w 1440"/>
                    <a:gd name="T55" fmla="*/ 862 h 1770"/>
                    <a:gd name="T56" fmla="*/ 1332 w 1440"/>
                    <a:gd name="T57" fmla="*/ 691 h 1770"/>
                    <a:gd name="T58" fmla="*/ 1281 w 1440"/>
                    <a:gd name="T59" fmla="*/ 530 h 1770"/>
                    <a:gd name="T60" fmla="*/ 1194 w 1440"/>
                    <a:gd name="T61" fmla="*/ 381 h 1770"/>
                    <a:gd name="T62" fmla="*/ 1080 w 1440"/>
                    <a:gd name="T63" fmla="*/ 254 h 1770"/>
                    <a:gd name="T64" fmla="*/ 941 w 1440"/>
                    <a:gd name="T65" fmla="*/ 154 h 1770"/>
                    <a:gd name="T66" fmla="*/ 785 w 1440"/>
                    <a:gd name="T67" fmla="*/ 85 h 1770"/>
                    <a:gd name="T68" fmla="*/ 812 w 1440"/>
                    <a:gd name="T69" fmla="*/ 0 h 1770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</a:gdLst>
                  <a:ahLst/>
                  <a:cxnLst>
                    <a:cxn ang="T70">
                      <a:pos x="T0" y="T1"/>
                    </a:cxn>
                    <a:cxn ang="T71">
                      <a:pos x="T2" y="T3"/>
                    </a:cxn>
                    <a:cxn ang="T72">
                      <a:pos x="T4" y="T5"/>
                    </a:cxn>
                    <a:cxn ang="T73">
                      <a:pos x="T6" y="T7"/>
                    </a:cxn>
                    <a:cxn ang="T74">
                      <a:pos x="T8" y="T9"/>
                    </a:cxn>
                    <a:cxn ang="T75">
                      <a:pos x="T10" y="T11"/>
                    </a:cxn>
                    <a:cxn ang="T76">
                      <a:pos x="T12" y="T13"/>
                    </a:cxn>
                    <a:cxn ang="T77">
                      <a:pos x="T14" y="T15"/>
                    </a:cxn>
                    <a:cxn ang="T78">
                      <a:pos x="T16" y="T17"/>
                    </a:cxn>
                    <a:cxn ang="T79">
                      <a:pos x="T18" y="T19"/>
                    </a:cxn>
                    <a:cxn ang="T80">
                      <a:pos x="T20" y="T21"/>
                    </a:cxn>
                    <a:cxn ang="T81">
                      <a:pos x="T22" y="T23"/>
                    </a:cxn>
                    <a:cxn ang="T82">
                      <a:pos x="T24" y="T25"/>
                    </a:cxn>
                    <a:cxn ang="T83">
                      <a:pos x="T26" y="T27"/>
                    </a:cxn>
                    <a:cxn ang="T84">
                      <a:pos x="T28" y="T29"/>
                    </a:cxn>
                    <a:cxn ang="T85">
                      <a:pos x="T30" y="T31"/>
                    </a:cxn>
                    <a:cxn ang="T86">
                      <a:pos x="T32" y="T33"/>
                    </a:cxn>
                    <a:cxn ang="T87">
                      <a:pos x="T34" y="T35"/>
                    </a:cxn>
                    <a:cxn ang="T88">
                      <a:pos x="T36" y="T37"/>
                    </a:cxn>
                    <a:cxn ang="T89">
                      <a:pos x="T38" y="T39"/>
                    </a:cxn>
                    <a:cxn ang="T90">
                      <a:pos x="T40" y="T41"/>
                    </a:cxn>
                    <a:cxn ang="T91">
                      <a:pos x="T42" y="T43"/>
                    </a:cxn>
                    <a:cxn ang="T92">
                      <a:pos x="T44" y="T45"/>
                    </a:cxn>
                    <a:cxn ang="T93">
                      <a:pos x="T46" y="T47"/>
                    </a:cxn>
                    <a:cxn ang="T94">
                      <a:pos x="T48" y="T49"/>
                    </a:cxn>
                    <a:cxn ang="T95">
                      <a:pos x="T50" y="T51"/>
                    </a:cxn>
                    <a:cxn ang="T96">
                      <a:pos x="T52" y="T53"/>
                    </a:cxn>
                    <a:cxn ang="T97">
                      <a:pos x="T54" y="T55"/>
                    </a:cxn>
                    <a:cxn ang="T98">
                      <a:pos x="T56" y="T57"/>
                    </a:cxn>
                    <a:cxn ang="T99">
                      <a:pos x="T58" y="T59"/>
                    </a:cxn>
                    <a:cxn ang="T100">
                      <a:pos x="T60" y="T61"/>
                    </a:cxn>
                    <a:cxn ang="T101">
                      <a:pos x="T62" y="T63"/>
                    </a:cxn>
                    <a:cxn ang="T102">
                      <a:pos x="T64" y="T65"/>
                    </a:cxn>
                    <a:cxn ang="T103">
                      <a:pos x="T66" y="T67"/>
                    </a:cxn>
                    <a:cxn ang="T104">
                      <a:pos x="T68" y="T69"/>
                    </a:cxn>
                  </a:cxnLst>
                  <a:rect l="0" t="0" r="r" b="b"/>
                  <a:pathLst>
                    <a:path w="1440" h="1770">
                      <a:moveTo>
                        <a:pt x="812" y="0"/>
                      </a:moveTo>
                      <a:lnTo>
                        <a:pt x="901" y="33"/>
                      </a:lnTo>
                      <a:lnTo>
                        <a:pt x="986" y="78"/>
                      </a:lnTo>
                      <a:lnTo>
                        <a:pt x="1066" y="129"/>
                      </a:lnTo>
                      <a:lnTo>
                        <a:pt x="1140" y="187"/>
                      </a:lnTo>
                      <a:lnTo>
                        <a:pt x="1207" y="256"/>
                      </a:lnTo>
                      <a:lnTo>
                        <a:pt x="1265" y="330"/>
                      </a:lnTo>
                      <a:lnTo>
                        <a:pt x="1316" y="410"/>
                      </a:lnTo>
                      <a:lnTo>
                        <a:pt x="1361" y="492"/>
                      </a:lnTo>
                      <a:lnTo>
                        <a:pt x="1394" y="581"/>
                      </a:lnTo>
                      <a:lnTo>
                        <a:pt x="1419" y="673"/>
                      </a:lnTo>
                      <a:lnTo>
                        <a:pt x="1435" y="766"/>
                      </a:lnTo>
                      <a:lnTo>
                        <a:pt x="1439" y="862"/>
                      </a:lnTo>
                      <a:lnTo>
                        <a:pt x="1435" y="958"/>
                      </a:lnTo>
                      <a:lnTo>
                        <a:pt x="1419" y="1052"/>
                      </a:lnTo>
                      <a:lnTo>
                        <a:pt x="1394" y="1143"/>
                      </a:lnTo>
                      <a:lnTo>
                        <a:pt x="1361" y="1230"/>
                      </a:lnTo>
                      <a:lnTo>
                        <a:pt x="1316" y="1314"/>
                      </a:lnTo>
                      <a:lnTo>
                        <a:pt x="1265" y="1395"/>
                      </a:lnTo>
                      <a:lnTo>
                        <a:pt x="1207" y="1468"/>
                      </a:lnTo>
                      <a:lnTo>
                        <a:pt x="1140" y="1537"/>
                      </a:lnTo>
                      <a:lnTo>
                        <a:pt x="1066" y="1597"/>
                      </a:lnTo>
                      <a:lnTo>
                        <a:pt x="986" y="1646"/>
                      </a:lnTo>
                      <a:lnTo>
                        <a:pt x="901" y="1691"/>
                      </a:lnTo>
                      <a:lnTo>
                        <a:pt x="812" y="1724"/>
                      </a:lnTo>
                      <a:lnTo>
                        <a:pt x="721" y="1749"/>
                      </a:lnTo>
                      <a:lnTo>
                        <a:pt x="627" y="1765"/>
                      </a:lnTo>
                      <a:lnTo>
                        <a:pt x="533" y="1769"/>
                      </a:lnTo>
                      <a:lnTo>
                        <a:pt x="437" y="1765"/>
                      </a:lnTo>
                      <a:lnTo>
                        <a:pt x="344" y="1749"/>
                      </a:lnTo>
                      <a:lnTo>
                        <a:pt x="252" y="1724"/>
                      </a:lnTo>
                      <a:lnTo>
                        <a:pt x="165" y="1691"/>
                      </a:lnTo>
                      <a:lnTo>
                        <a:pt x="80" y="1646"/>
                      </a:lnTo>
                      <a:lnTo>
                        <a:pt x="0" y="1597"/>
                      </a:lnTo>
                      <a:lnTo>
                        <a:pt x="51" y="1524"/>
                      </a:lnTo>
                      <a:lnTo>
                        <a:pt x="125" y="1571"/>
                      </a:lnTo>
                      <a:lnTo>
                        <a:pt x="201" y="1609"/>
                      </a:lnTo>
                      <a:lnTo>
                        <a:pt x="281" y="1640"/>
                      </a:lnTo>
                      <a:lnTo>
                        <a:pt x="364" y="1662"/>
                      </a:lnTo>
                      <a:lnTo>
                        <a:pt x="446" y="1675"/>
                      </a:lnTo>
                      <a:lnTo>
                        <a:pt x="533" y="1680"/>
                      </a:lnTo>
                      <a:lnTo>
                        <a:pt x="618" y="1675"/>
                      </a:lnTo>
                      <a:lnTo>
                        <a:pt x="703" y="1662"/>
                      </a:lnTo>
                      <a:lnTo>
                        <a:pt x="785" y="1640"/>
                      </a:lnTo>
                      <a:lnTo>
                        <a:pt x="866" y="1609"/>
                      </a:lnTo>
                      <a:lnTo>
                        <a:pt x="941" y="1571"/>
                      </a:lnTo>
                      <a:lnTo>
                        <a:pt x="1013" y="1524"/>
                      </a:lnTo>
                      <a:lnTo>
                        <a:pt x="1080" y="1470"/>
                      </a:lnTo>
                      <a:lnTo>
                        <a:pt x="1140" y="1410"/>
                      </a:lnTo>
                      <a:lnTo>
                        <a:pt x="1194" y="1343"/>
                      </a:lnTo>
                      <a:lnTo>
                        <a:pt x="1240" y="1270"/>
                      </a:lnTo>
                      <a:lnTo>
                        <a:pt x="1281" y="1194"/>
                      </a:lnTo>
                      <a:lnTo>
                        <a:pt x="1312" y="1116"/>
                      </a:lnTo>
                      <a:lnTo>
                        <a:pt x="1332" y="1032"/>
                      </a:lnTo>
                      <a:lnTo>
                        <a:pt x="1345" y="947"/>
                      </a:lnTo>
                      <a:lnTo>
                        <a:pt x="1350" y="862"/>
                      </a:lnTo>
                      <a:lnTo>
                        <a:pt x="1345" y="775"/>
                      </a:lnTo>
                      <a:lnTo>
                        <a:pt x="1332" y="691"/>
                      </a:lnTo>
                      <a:lnTo>
                        <a:pt x="1312" y="608"/>
                      </a:lnTo>
                      <a:lnTo>
                        <a:pt x="1281" y="530"/>
                      </a:lnTo>
                      <a:lnTo>
                        <a:pt x="1240" y="452"/>
                      </a:lnTo>
                      <a:lnTo>
                        <a:pt x="1194" y="381"/>
                      </a:lnTo>
                      <a:lnTo>
                        <a:pt x="1140" y="314"/>
                      </a:lnTo>
                      <a:lnTo>
                        <a:pt x="1080" y="254"/>
                      </a:lnTo>
                      <a:lnTo>
                        <a:pt x="1013" y="201"/>
                      </a:lnTo>
                      <a:lnTo>
                        <a:pt x="941" y="154"/>
                      </a:lnTo>
                      <a:lnTo>
                        <a:pt x="866" y="114"/>
                      </a:lnTo>
                      <a:lnTo>
                        <a:pt x="785" y="85"/>
                      </a:lnTo>
                      <a:lnTo>
                        <a:pt x="788" y="78"/>
                      </a:lnTo>
                      <a:lnTo>
                        <a:pt x="812" y="0"/>
                      </a:lnTo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1"/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he-IL"/>
                </a:p>
              </p:txBody>
            </p:sp>
            <p:sp>
              <p:nvSpPr>
                <p:cNvPr id="30" name="Line 8"/>
                <p:cNvSpPr>
                  <a:spLocks noChangeShapeType="1"/>
                </p:cNvSpPr>
                <p:nvPr/>
              </p:nvSpPr>
              <p:spPr bwMode="ltGray">
                <a:xfrm flipV="1">
                  <a:off x="2324" y="1620"/>
                  <a:ext cx="143" cy="258"/>
                </a:xfrm>
                <a:prstGeom prst="line">
                  <a:avLst/>
                </a:prstGeom>
                <a:noFill/>
                <a:ln w="25400">
                  <a:solidFill>
                    <a:schemeClr val="bg1"/>
                  </a:solidFill>
                  <a:round/>
                  <a:headEnd type="none" w="sm" len="sm"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he-IL"/>
                </a:p>
              </p:txBody>
            </p:sp>
            <p:sp>
              <p:nvSpPr>
                <p:cNvPr id="31" name="Line 9"/>
                <p:cNvSpPr>
                  <a:spLocks noChangeShapeType="1"/>
                </p:cNvSpPr>
                <p:nvPr/>
              </p:nvSpPr>
              <p:spPr bwMode="ltGray">
                <a:xfrm flipV="1">
                  <a:off x="3119" y="243"/>
                  <a:ext cx="50" cy="99"/>
                </a:xfrm>
                <a:prstGeom prst="line">
                  <a:avLst/>
                </a:prstGeom>
                <a:noFill/>
                <a:ln w="25400">
                  <a:solidFill>
                    <a:schemeClr val="bg1"/>
                  </a:solidFill>
                  <a:round/>
                  <a:headEnd type="none" w="sm" len="sm"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he-IL"/>
                </a:p>
              </p:txBody>
            </p:sp>
            <p:sp>
              <p:nvSpPr>
                <p:cNvPr id="32" name="Line 10"/>
                <p:cNvSpPr>
                  <a:spLocks noChangeShapeType="1"/>
                </p:cNvSpPr>
                <p:nvPr/>
              </p:nvSpPr>
              <p:spPr bwMode="ltGray">
                <a:xfrm flipV="1">
                  <a:off x="3203" y="72"/>
                  <a:ext cx="50" cy="99"/>
                </a:xfrm>
                <a:prstGeom prst="line">
                  <a:avLst/>
                </a:prstGeom>
                <a:noFill/>
                <a:ln w="25400">
                  <a:solidFill>
                    <a:schemeClr val="bg1"/>
                  </a:solidFill>
                  <a:round/>
                  <a:headEnd type="none" w="sm" len="sm"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he-IL"/>
                </a:p>
              </p:txBody>
            </p:sp>
            <p:sp>
              <p:nvSpPr>
                <p:cNvPr id="33" name="Freeform 11"/>
                <p:cNvSpPr>
                  <a:spLocks/>
                </p:cNvSpPr>
                <p:nvPr/>
              </p:nvSpPr>
              <p:spPr bwMode="ltGray">
                <a:xfrm>
                  <a:off x="2483" y="1903"/>
                  <a:ext cx="841" cy="153"/>
                </a:xfrm>
                <a:custGeom>
                  <a:avLst/>
                  <a:gdLst>
                    <a:gd name="T0" fmla="*/ 3 w 841"/>
                    <a:gd name="T1" fmla="*/ 98 h 153"/>
                    <a:gd name="T2" fmla="*/ 20 w 841"/>
                    <a:gd name="T3" fmla="*/ 80 h 153"/>
                    <a:gd name="T4" fmla="*/ 44 w 841"/>
                    <a:gd name="T5" fmla="*/ 65 h 153"/>
                    <a:gd name="T6" fmla="*/ 89 w 841"/>
                    <a:gd name="T7" fmla="*/ 43 h 153"/>
                    <a:gd name="T8" fmla="*/ 140 w 841"/>
                    <a:gd name="T9" fmla="*/ 30 h 153"/>
                    <a:gd name="T10" fmla="*/ 188 w 841"/>
                    <a:gd name="T11" fmla="*/ 19 h 153"/>
                    <a:gd name="T12" fmla="*/ 253 w 841"/>
                    <a:gd name="T13" fmla="*/ 9 h 153"/>
                    <a:gd name="T14" fmla="*/ 314 w 841"/>
                    <a:gd name="T15" fmla="*/ 3 h 153"/>
                    <a:gd name="T16" fmla="*/ 386 w 841"/>
                    <a:gd name="T17" fmla="*/ 0 h 153"/>
                    <a:gd name="T18" fmla="*/ 475 w 841"/>
                    <a:gd name="T19" fmla="*/ 1 h 153"/>
                    <a:gd name="T20" fmla="*/ 567 w 841"/>
                    <a:gd name="T21" fmla="*/ 6 h 153"/>
                    <a:gd name="T22" fmla="*/ 632 w 841"/>
                    <a:gd name="T23" fmla="*/ 14 h 153"/>
                    <a:gd name="T24" fmla="*/ 700 w 841"/>
                    <a:gd name="T25" fmla="*/ 27 h 153"/>
                    <a:gd name="T26" fmla="*/ 765 w 841"/>
                    <a:gd name="T27" fmla="*/ 47 h 153"/>
                    <a:gd name="T28" fmla="*/ 799 w 841"/>
                    <a:gd name="T29" fmla="*/ 66 h 153"/>
                    <a:gd name="T30" fmla="*/ 820 w 841"/>
                    <a:gd name="T31" fmla="*/ 82 h 153"/>
                    <a:gd name="T32" fmla="*/ 840 w 841"/>
                    <a:gd name="T33" fmla="*/ 108 h 153"/>
                    <a:gd name="T34" fmla="*/ 806 w 841"/>
                    <a:gd name="T35" fmla="*/ 122 h 153"/>
                    <a:gd name="T36" fmla="*/ 748 w 841"/>
                    <a:gd name="T37" fmla="*/ 133 h 153"/>
                    <a:gd name="T38" fmla="*/ 676 w 841"/>
                    <a:gd name="T39" fmla="*/ 141 h 153"/>
                    <a:gd name="T40" fmla="*/ 608 w 841"/>
                    <a:gd name="T41" fmla="*/ 148 h 153"/>
                    <a:gd name="T42" fmla="*/ 526 w 841"/>
                    <a:gd name="T43" fmla="*/ 151 h 153"/>
                    <a:gd name="T44" fmla="*/ 437 w 841"/>
                    <a:gd name="T45" fmla="*/ 152 h 153"/>
                    <a:gd name="T46" fmla="*/ 352 w 841"/>
                    <a:gd name="T47" fmla="*/ 152 h 153"/>
                    <a:gd name="T48" fmla="*/ 263 w 841"/>
                    <a:gd name="T49" fmla="*/ 151 h 153"/>
                    <a:gd name="T50" fmla="*/ 164 w 841"/>
                    <a:gd name="T51" fmla="*/ 143 h 153"/>
                    <a:gd name="T52" fmla="*/ 85 w 841"/>
                    <a:gd name="T53" fmla="*/ 135 h 153"/>
                    <a:gd name="T54" fmla="*/ 20 w 841"/>
                    <a:gd name="T55" fmla="*/ 120 h 153"/>
                    <a:gd name="T56" fmla="*/ 0 w 841"/>
                    <a:gd name="T57" fmla="*/ 109 h 153"/>
                    <a:gd name="T58" fmla="*/ 3 w 841"/>
                    <a:gd name="T59" fmla="*/ 98 h 153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</a:gdLst>
                  <a:ahLst/>
                  <a:cxnLst>
                    <a:cxn ang="T60">
                      <a:pos x="T0" y="T1"/>
                    </a:cxn>
                    <a:cxn ang="T61">
                      <a:pos x="T2" y="T3"/>
                    </a:cxn>
                    <a:cxn ang="T62">
                      <a:pos x="T4" y="T5"/>
                    </a:cxn>
                    <a:cxn ang="T63">
                      <a:pos x="T6" y="T7"/>
                    </a:cxn>
                    <a:cxn ang="T64">
                      <a:pos x="T8" y="T9"/>
                    </a:cxn>
                    <a:cxn ang="T65">
                      <a:pos x="T10" y="T11"/>
                    </a:cxn>
                    <a:cxn ang="T66">
                      <a:pos x="T12" y="T13"/>
                    </a:cxn>
                    <a:cxn ang="T67">
                      <a:pos x="T14" y="T15"/>
                    </a:cxn>
                    <a:cxn ang="T68">
                      <a:pos x="T16" y="T17"/>
                    </a:cxn>
                    <a:cxn ang="T69">
                      <a:pos x="T18" y="T19"/>
                    </a:cxn>
                    <a:cxn ang="T70">
                      <a:pos x="T20" y="T21"/>
                    </a:cxn>
                    <a:cxn ang="T71">
                      <a:pos x="T22" y="T23"/>
                    </a:cxn>
                    <a:cxn ang="T72">
                      <a:pos x="T24" y="T25"/>
                    </a:cxn>
                    <a:cxn ang="T73">
                      <a:pos x="T26" y="T27"/>
                    </a:cxn>
                    <a:cxn ang="T74">
                      <a:pos x="T28" y="T29"/>
                    </a:cxn>
                    <a:cxn ang="T75">
                      <a:pos x="T30" y="T31"/>
                    </a:cxn>
                    <a:cxn ang="T76">
                      <a:pos x="T32" y="T33"/>
                    </a:cxn>
                    <a:cxn ang="T77">
                      <a:pos x="T34" y="T35"/>
                    </a:cxn>
                    <a:cxn ang="T78">
                      <a:pos x="T36" y="T37"/>
                    </a:cxn>
                    <a:cxn ang="T79">
                      <a:pos x="T38" y="T39"/>
                    </a:cxn>
                    <a:cxn ang="T80">
                      <a:pos x="T40" y="T41"/>
                    </a:cxn>
                    <a:cxn ang="T81">
                      <a:pos x="T42" y="T43"/>
                    </a:cxn>
                    <a:cxn ang="T82">
                      <a:pos x="T44" y="T45"/>
                    </a:cxn>
                    <a:cxn ang="T83">
                      <a:pos x="T46" y="T47"/>
                    </a:cxn>
                    <a:cxn ang="T84">
                      <a:pos x="T48" y="T49"/>
                    </a:cxn>
                    <a:cxn ang="T85">
                      <a:pos x="T50" y="T51"/>
                    </a:cxn>
                    <a:cxn ang="T86">
                      <a:pos x="T52" y="T53"/>
                    </a:cxn>
                    <a:cxn ang="T87">
                      <a:pos x="T54" y="T55"/>
                    </a:cxn>
                    <a:cxn ang="T88">
                      <a:pos x="T56" y="T57"/>
                    </a:cxn>
                    <a:cxn ang="T89">
                      <a:pos x="T58" y="T59"/>
                    </a:cxn>
                  </a:cxnLst>
                  <a:rect l="0" t="0" r="r" b="b"/>
                  <a:pathLst>
                    <a:path w="841" h="153">
                      <a:moveTo>
                        <a:pt x="3" y="98"/>
                      </a:moveTo>
                      <a:lnTo>
                        <a:pt x="20" y="80"/>
                      </a:lnTo>
                      <a:lnTo>
                        <a:pt x="44" y="65"/>
                      </a:lnTo>
                      <a:lnTo>
                        <a:pt x="89" y="43"/>
                      </a:lnTo>
                      <a:lnTo>
                        <a:pt x="140" y="30"/>
                      </a:lnTo>
                      <a:lnTo>
                        <a:pt x="188" y="19"/>
                      </a:lnTo>
                      <a:lnTo>
                        <a:pt x="253" y="9"/>
                      </a:lnTo>
                      <a:lnTo>
                        <a:pt x="314" y="3"/>
                      </a:lnTo>
                      <a:lnTo>
                        <a:pt x="386" y="0"/>
                      </a:lnTo>
                      <a:lnTo>
                        <a:pt x="475" y="1"/>
                      </a:lnTo>
                      <a:lnTo>
                        <a:pt x="567" y="6"/>
                      </a:lnTo>
                      <a:lnTo>
                        <a:pt x="632" y="14"/>
                      </a:lnTo>
                      <a:lnTo>
                        <a:pt x="700" y="27"/>
                      </a:lnTo>
                      <a:lnTo>
                        <a:pt x="765" y="47"/>
                      </a:lnTo>
                      <a:lnTo>
                        <a:pt x="799" y="66"/>
                      </a:lnTo>
                      <a:lnTo>
                        <a:pt x="820" y="82"/>
                      </a:lnTo>
                      <a:lnTo>
                        <a:pt x="840" y="108"/>
                      </a:lnTo>
                      <a:lnTo>
                        <a:pt x="806" y="122"/>
                      </a:lnTo>
                      <a:lnTo>
                        <a:pt x="748" y="133"/>
                      </a:lnTo>
                      <a:lnTo>
                        <a:pt x="676" y="141"/>
                      </a:lnTo>
                      <a:lnTo>
                        <a:pt x="608" y="148"/>
                      </a:lnTo>
                      <a:lnTo>
                        <a:pt x="526" y="151"/>
                      </a:lnTo>
                      <a:lnTo>
                        <a:pt x="437" y="152"/>
                      </a:lnTo>
                      <a:lnTo>
                        <a:pt x="352" y="152"/>
                      </a:lnTo>
                      <a:lnTo>
                        <a:pt x="263" y="151"/>
                      </a:lnTo>
                      <a:lnTo>
                        <a:pt x="164" y="143"/>
                      </a:lnTo>
                      <a:lnTo>
                        <a:pt x="85" y="135"/>
                      </a:lnTo>
                      <a:lnTo>
                        <a:pt x="20" y="120"/>
                      </a:lnTo>
                      <a:lnTo>
                        <a:pt x="0" y="109"/>
                      </a:lnTo>
                      <a:lnTo>
                        <a:pt x="3" y="98"/>
                      </a:lnTo>
                    </a:path>
                  </a:pathLst>
                </a:custGeom>
                <a:gradFill rotWithShape="0">
                  <a:gsLst>
                    <a:gs pos="0">
                      <a:schemeClr val="bg1"/>
                    </a:gs>
                    <a:gs pos="100000">
                      <a:schemeClr val="bg2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he-IL"/>
                </a:p>
              </p:txBody>
            </p:sp>
          </p:grpSp>
          <p:sp>
            <p:nvSpPr>
              <p:cNvPr id="9" name="Oval 12"/>
              <p:cNvSpPr>
                <a:spLocks noChangeArrowheads="1"/>
              </p:cNvSpPr>
              <p:nvPr/>
            </p:nvSpPr>
            <p:spPr bwMode="blackWhite">
              <a:xfrm>
                <a:off x="2071" y="250"/>
                <a:ext cx="1497" cy="1494"/>
              </a:xfrm>
              <a:prstGeom prst="ellipse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lnSpc>
                    <a:spcPct val="11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chemeClr val="tx2"/>
                  </a:buClr>
                  <a:buSzPct val="115000"/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lnSpc>
                    <a:spcPct val="11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chemeClr val="tx2"/>
                  </a:buClr>
                  <a:buSzPct val="115000"/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lnSpc>
                    <a:spcPct val="11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chemeClr val="tx2"/>
                  </a:buClr>
                  <a:buSzPct val="115000"/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lnSpc>
                    <a:spcPct val="11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chemeClr val="tx2"/>
                  </a:buClr>
                  <a:buSzPct val="115000"/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>
                  <a:defRPr/>
                </a:pPr>
                <a:endParaRPr lang="he-IL" altLang="en-US" smtClean="0"/>
              </a:p>
            </p:txBody>
          </p:sp>
          <p:grpSp>
            <p:nvGrpSpPr>
              <p:cNvPr id="10" name="Group 13"/>
              <p:cNvGrpSpPr>
                <a:grpSpLocks/>
              </p:cNvGrpSpPr>
              <p:nvPr/>
            </p:nvGrpSpPr>
            <p:grpSpPr bwMode="auto">
              <a:xfrm>
                <a:off x="2071" y="406"/>
                <a:ext cx="1392" cy="1109"/>
                <a:chOff x="2071" y="406"/>
                <a:chExt cx="1392" cy="1109"/>
              </a:xfrm>
            </p:grpSpPr>
            <p:sp>
              <p:nvSpPr>
                <p:cNvPr id="11" name="Freeform 14"/>
                <p:cNvSpPr>
                  <a:spLocks/>
                </p:cNvSpPr>
                <p:nvPr/>
              </p:nvSpPr>
              <p:spPr bwMode="grayWhite">
                <a:xfrm>
                  <a:off x="2268" y="812"/>
                  <a:ext cx="1" cy="17"/>
                </a:xfrm>
                <a:custGeom>
                  <a:avLst/>
                  <a:gdLst>
                    <a:gd name="T0" fmla="*/ 0 w 1"/>
                    <a:gd name="T1" fmla="*/ 0 h 17"/>
                    <a:gd name="T2" fmla="*/ 0 w 1"/>
                    <a:gd name="T3" fmla="*/ 16 h 17"/>
                    <a:gd name="T4" fmla="*/ 0 w 1"/>
                    <a:gd name="T5" fmla="*/ 16 h 17"/>
                    <a:gd name="T6" fmla="*/ 0 w 1"/>
                    <a:gd name="T7" fmla="*/ 6 h 17"/>
                    <a:gd name="T8" fmla="*/ 0 w 1"/>
                    <a:gd name="T9" fmla="*/ 0 h 17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0" t="0" r="r" b="b"/>
                  <a:pathLst>
                    <a:path w="1" h="17">
                      <a:moveTo>
                        <a:pt x="0" y="0"/>
                      </a:moveTo>
                      <a:lnTo>
                        <a:pt x="0" y="16"/>
                      </a:lnTo>
                      <a:lnTo>
                        <a:pt x="0" y="6"/>
                      </a:lnTo>
                      <a:lnTo>
                        <a:pt x="0" y="0"/>
                      </a:lnTo>
                    </a:path>
                  </a:pathLst>
                </a:custGeom>
                <a:solidFill>
                  <a:schemeClr val="bg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he-IL"/>
                </a:p>
              </p:txBody>
            </p:sp>
            <p:sp>
              <p:nvSpPr>
                <p:cNvPr id="12" name="Freeform 15"/>
                <p:cNvSpPr>
                  <a:spLocks/>
                </p:cNvSpPr>
                <p:nvPr/>
              </p:nvSpPr>
              <p:spPr bwMode="grayWhite">
                <a:xfrm>
                  <a:off x="2292" y="843"/>
                  <a:ext cx="17" cy="17"/>
                </a:xfrm>
                <a:custGeom>
                  <a:avLst/>
                  <a:gdLst>
                    <a:gd name="T0" fmla="*/ 0 w 17"/>
                    <a:gd name="T1" fmla="*/ 0 h 17"/>
                    <a:gd name="T2" fmla="*/ 16 w 17"/>
                    <a:gd name="T3" fmla="*/ 0 h 17"/>
                    <a:gd name="T4" fmla="*/ 16 w 17"/>
                    <a:gd name="T5" fmla="*/ 16 h 17"/>
                    <a:gd name="T6" fmla="*/ 0 w 17"/>
                    <a:gd name="T7" fmla="*/ 0 h 17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17" h="17">
                      <a:moveTo>
                        <a:pt x="0" y="0"/>
                      </a:moveTo>
                      <a:lnTo>
                        <a:pt x="16" y="0"/>
                      </a:lnTo>
                      <a:lnTo>
                        <a:pt x="16" y="16"/>
                      </a:lnTo>
                      <a:lnTo>
                        <a:pt x="0" y="0"/>
                      </a:lnTo>
                    </a:path>
                  </a:pathLst>
                </a:custGeom>
                <a:solidFill>
                  <a:schemeClr val="bg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he-IL"/>
                </a:p>
              </p:txBody>
            </p:sp>
            <p:sp>
              <p:nvSpPr>
                <p:cNvPr id="13" name="Freeform 16"/>
                <p:cNvSpPr>
                  <a:spLocks/>
                </p:cNvSpPr>
                <p:nvPr/>
              </p:nvSpPr>
              <p:spPr bwMode="grayWhite">
                <a:xfrm>
                  <a:off x="2372" y="802"/>
                  <a:ext cx="51" cy="48"/>
                </a:xfrm>
                <a:custGeom>
                  <a:avLst/>
                  <a:gdLst>
                    <a:gd name="T0" fmla="*/ 50 w 51"/>
                    <a:gd name="T1" fmla="*/ 0 h 48"/>
                    <a:gd name="T2" fmla="*/ 31 w 51"/>
                    <a:gd name="T3" fmla="*/ 0 h 48"/>
                    <a:gd name="T4" fmla="*/ 20 w 51"/>
                    <a:gd name="T5" fmla="*/ 13 h 48"/>
                    <a:gd name="T6" fmla="*/ 13 w 51"/>
                    <a:gd name="T7" fmla="*/ 13 h 48"/>
                    <a:gd name="T8" fmla="*/ 7 w 51"/>
                    <a:gd name="T9" fmla="*/ 19 h 48"/>
                    <a:gd name="T10" fmla="*/ 0 w 51"/>
                    <a:gd name="T11" fmla="*/ 19 h 48"/>
                    <a:gd name="T12" fmla="*/ 0 w 51"/>
                    <a:gd name="T13" fmla="*/ 35 h 48"/>
                    <a:gd name="T14" fmla="*/ 12 w 51"/>
                    <a:gd name="T15" fmla="*/ 47 h 48"/>
                    <a:gd name="T16" fmla="*/ 41 w 51"/>
                    <a:gd name="T17" fmla="*/ 47 h 48"/>
                    <a:gd name="T18" fmla="*/ 50 w 51"/>
                    <a:gd name="T19" fmla="*/ 35 h 48"/>
                    <a:gd name="T20" fmla="*/ 50 w 51"/>
                    <a:gd name="T21" fmla="*/ 0 h 48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</a:gdLst>
                  <a:ahLst/>
                  <a:cxnLst>
                    <a:cxn ang="T22">
                      <a:pos x="T0" y="T1"/>
                    </a:cxn>
                    <a:cxn ang="T23">
                      <a:pos x="T2" y="T3"/>
                    </a:cxn>
                    <a:cxn ang="T24">
                      <a:pos x="T4" y="T5"/>
                    </a:cxn>
                    <a:cxn ang="T25">
                      <a:pos x="T6" y="T7"/>
                    </a:cxn>
                    <a:cxn ang="T26">
                      <a:pos x="T8" y="T9"/>
                    </a:cxn>
                    <a:cxn ang="T27">
                      <a:pos x="T10" y="T11"/>
                    </a:cxn>
                    <a:cxn ang="T28">
                      <a:pos x="T12" y="T13"/>
                    </a:cxn>
                    <a:cxn ang="T29">
                      <a:pos x="T14" y="T15"/>
                    </a:cxn>
                    <a:cxn ang="T30">
                      <a:pos x="T16" y="T17"/>
                    </a:cxn>
                    <a:cxn ang="T31">
                      <a:pos x="T18" y="T19"/>
                    </a:cxn>
                    <a:cxn ang="T32">
                      <a:pos x="T20" y="T21"/>
                    </a:cxn>
                  </a:cxnLst>
                  <a:rect l="0" t="0" r="r" b="b"/>
                  <a:pathLst>
                    <a:path w="51" h="48">
                      <a:moveTo>
                        <a:pt x="50" y="0"/>
                      </a:moveTo>
                      <a:lnTo>
                        <a:pt x="31" y="0"/>
                      </a:lnTo>
                      <a:lnTo>
                        <a:pt x="20" y="13"/>
                      </a:lnTo>
                      <a:lnTo>
                        <a:pt x="13" y="13"/>
                      </a:lnTo>
                      <a:lnTo>
                        <a:pt x="7" y="19"/>
                      </a:lnTo>
                      <a:lnTo>
                        <a:pt x="0" y="19"/>
                      </a:lnTo>
                      <a:lnTo>
                        <a:pt x="0" y="35"/>
                      </a:lnTo>
                      <a:lnTo>
                        <a:pt x="12" y="47"/>
                      </a:lnTo>
                      <a:lnTo>
                        <a:pt x="41" y="47"/>
                      </a:lnTo>
                      <a:lnTo>
                        <a:pt x="50" y="35"/>
                      </a:lnTo>
                      <a:lnTo>
                        <a:pt x="50" y="0"/>
                      </a:lnTo>
                    </a:path>
                  </a:pathLst>
                </a:custGeom>
                <a:solidFill>
                  <a:schemeClr val="bg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he-IL"/>
                </a:p>
              </p:txBody>
            </p:sp>
            <p:sp>
              <p:nvSpPr>
                <p:cNvPr id="14" name="Freeform 17"/>
                <p:cNvSpPr>
                  <a:spLocks/>
                </p:cNvSpPr>
                <p:nvPr/>
              </p:nvSpPr>
              <p:spPr bwMode="grayWhite">
                <a:xfrm>
                  <a:off x="2071" y="840"/>
                  <a:ext cx="451" cy="587"/>
                </a:xfrm>
                <a:custGeom>
                  <a:avLst/>
                  <a:gdLst>
                    <a:gd name="T0" fmla="*/ 107 w 451"/>
                    <a:gd name="T1" fmla="*/ 0 h 587"/>
                    <a:gd name="T2" fmla="*/ 99 w 451"/>
                    <a:gd name="T3" fmla="*/ 16 h 587"/>
                    <a:gd name="T4" fmla="*/ 64 w 451"/>
                    <a:gd name="T5" fmla="*/ 47 h 587"/>
                    <a:gd name="T6" fmla="*/ 56 w 451"/>
                    <a:gd name="T7" fmla="*/ 75 h 587"/>
                    <a:gd name="T8" fmla="*/ 30 w 451"/>
                    <a:gd name="T9" fmla="*/ 95 h 587"/>
                    <a:gd name="T10" fmla="*/ 12 w 451"/>
                    <a:gd name="T11" fmla="*/ 135 h 587"/>
                    <a:gd name="T12" fmla="*/ 12 w 451"/>
                    <a:gd name="T13" fmla="*/ 159 h 587"/>
                    <a:gd name="T14" fmla="*/ 0 w 451"/>
                    <a:gd name="T15" fmla="*/ 201 h 587"/>
                    <a:gd name="T16" fmla="*/ 16 w 451"/>
                    <a:gd name="T17" fmla="*/ 219 h 587"/>
                    <a:gd name="T18" fmla="*/ 56 w 451"/>
                    <a:gd name="T19" fmla="*/ 272 h 587"/>
                    <a:gd name="T20" fmla="*/ 68 w 451"/>
                    <a:gd name="T21" fmla="*/ 265 h 587"/>
                    <a:gd name="T22" fmla="*/ 139 w 451"/>
                    <a:gd name="T23" fmla="*/ 265 h 587"/>
                    <a:gd name="T24" fmla="*/ 172 w 451"/>
                    <a:gd name="T25" fmla="*/ 278 h 587"/>
                    <a:gd name="T26" fmla="*/ 169 w 451"/>
                    <a:gd name="T27" fmla="*/ 319 h 587"/>
                    <a:gd name="T28" fmla="*/ 193 w 451"/>
                    <a:gd name="T29" fmla="*/ 374 h 587"/>
                    <a:gd name="T30" fmla="*/ 191 w 451"/>
                    <a:gd name="T31" fmla="*/ 389 h 587"/>
                    <a:gd name="T32" fmla="*/ 201 w 451"/>
                    <a:gd name="T33" fmla="*/ 406 h 587"/>
                    <a:gd name="T34" fmla="*/ 186 w 451"/>
                    <a:gd name="T35" fmla="*/ 445 h 587"/>
                    <a:gd name="T36" fmla="*/ 204 w 451"/>
                    <a:gd name="T37" fmla="*/ 494 h 587"/>
                    <a:gd name="T38" fmla="*/ 214 w 451"/>
                    <a:gd name="T39" fmla="*/ 532 h 587"/>
                    <a:gd name="T40" fmla="*/ 226 w 451"/>
                    <a:gd name="T41" fmla="*/ 556 h 587"/>
                    <a:gd name="T42" fmla="*/ 239 w 451"/>
                    <a:gd name="T43" fmla="*/ 586 h 587"/>
                    <a:gd name="T44" fmla="*/ 263 w 451"/>
                    <a:gd name="T45" fmla="*/ 582 h 587"/>
                    <a:gd name="T46" fmla="*/ 302 w 451"/>
                    <a:gd name="T47" fmla="*/ 560 h 587"/>
                    <a:gd name="T48" fmla="*/ 320 w 451"/>
                    <a:gd name="T49" fmla="*/ 533 h 587"/>
                    <a:gd name="T50" fmla="*/ 319 w 451"/>
                    <a:gd name="T51" fmla="*/ 515 h 587"/>
                    <a:gd name="T52" fmla="*/ 342 w 451"/>
                    <a:gd name="T53" fmla="*/ 500 h 587"/>
                    <a:gd name="T54" fmla="*/ 338 w 451"/>
                    <a:gd name="T55" fmla="*/ 474 h 587"/>
                    <a:gd name="T56" fmla="*/ 373 w 451"/>
                    <a:gd name="T57" fmla="*/ 432 h 587"/>
                    <a:gd name="T58" fmla="*/ 378 w 451"/>
                    <a:gd name="T59" fmla="*/ 398 h 587"/>
                    <a:gd name="T60" fmla="*/ 369 w 451"/>
                    <a:gd name="T61" fmla="*/ 386 h 587"/>
                    <a:gd name="T62" fmla="*/ 373 w 451"/>
                    <a:gd name="T63" fmla="*/ 372 h 587"/>
                    <a:gd name="T64" fmla="*/ 365 w 451"/>
                    <a:gd name="T65" fmla="*/ 360 h 587"/>
                    <a:gd name="T66" fmla="*/ 391 w 451"/>
                    <a:gd name="T67" fmla="*/ 327 h 587"/>
                    <a:gd name="T68" fmla="*/ 391 w 451"/>
                    <a:gd name="T69" fmla="*/ 310 h 587"/>
                    <a:gd name="T70" fmla="*/ 427 w 451"/>
                    <a:gd name="T71" fmla="*/ 282 h 587"/>
                    <a:gd name="T72" fmla="*/ 450 w 451"/>
                    <a:gd name="T73" fmla="*/ 207 h 587"/>
                    <a:gd name="T74" fmla="*/ 417 w 451"/>
                    <a:gd name="T75" fmla="*/ 226 h 587"/>
                    <a:gd name="T76" fmla="*/ 388 w 451"/>
                    <a:gd name="T77" fmla="*/ 218 h 587"/>
                    <a:gd name="T78" fmla="*/ 392 w 451"/>
                    <a:gd name="T79" fmla="*/ 200 h 587"/>
                    <a:gd name="T80" fmla="*/ 363 w 451"/>
                    <a:gd name="T81" fmla="*/ 180 h 587"/>
                    <a:gd name="T82" fmla="*/ 349 w 451"/>
                    <a:gd name="T83" fmla="*/ 132 h 587"/>
                    <a:gd name="T84" fmla="*/ 321 w 451"/>
                    <a:gd name="T85" fmla="*/ 93 h 587"/>
                    <a:gd name="T86" fmla="*/ 321 w 451"/>
                    <a:gd name="T87" fmla="*/ 66 h 587"/>
                    <a:gd name="T88" fmla="*/ 306 w 451"/>
                    <a:gd name="T89" fmla="*/ 65 h 587"/>
                    <a:gd name="T90" fmla="*/ 296 w 451"/>
                    <a:gd name="T91" fmla="*/ 69 h 587"/>
                    <a:gd name="T92" fmla="*/ 254 w 451"/>
                    <a:gd name="T93" fmla="*/ 54 h 587"/>
                    <a:gd name="T94" fmla="*/ 243 w 451"/>
                    <a:gd name="T95" fmla="*/ 65 h 587"/>
                    <a:gd name="T96" fmla="*/ 234 w 451"/>
                    <a:gd name="T97" fmla="*/ 78 h 587"/>
                    <a:gd name="T98" fmla="*/ 211 w 451"/>
                    <a:gd name="T99" fmla="*/ 53 h 587"/>
                    <a:gd name="T100" fmla="*/ 189 w 451"/>
                    <a:gd name="T101" fmla="*/ 47 h 587"/>
                    <a:gd name="T102" fmla="*/ 187 w 451"/>
                    <a:gd name="T103" fmla="*/ 15 h 587"/>
                    <a:gd name="T104" fmla="*/ 155 w 451"/>
                    <a:gd name="T105" fmla="*/ 20 h 587"/>
                    <a:gd name="T106" fmla="*/ 135 w 451"/>
                    <a:gd name="T107" fmla="*/ 13 h 587"/>
                    <a:gd name="T108" fmla="*/ 107 w 451"/>
                    <a:gd name="T109" fmla="*/ 0 h 587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</a:gdLst>
                  <a:ahLst/>
                  <a:cxnLst>
                    <a:cxn ang="T110">
                      <a:pos x="T0" y="T1"/>
                    </a:cxn>
                    <a:cxn ang="T111">
                      <a:pos x="T2" y="T3"/>
                    </a:cxn>
                    <a:cxn ang="T112">
                      <a:pos x="T4" y="T5"/>
                    </a:cxn>
                    <a:cxn ang="T113">
                      <a:pos x="T6" y="T7"/>
                    </a:cxn>
                    <a:cxn ang="T114">
                      <a:pos x="T8" y="T9"/>
                    </a:cxn>
                    <a:cxn ang="T115">
                      <a:pos x="T10" y="T11"/>
                    </a:cxn>
                    <a:cxn ang="T116">
                      <a:pos x="T12" y="T13"/>
                    </a:cxn>
                    <a:cxn ang="T117">
                      <a:pos x="T14" y="T15"/>
                    </a:cxn>
                    <a:cxn ang="T118">
                      <a:pos x="T16" y="T17"/>
                    </a:cxn>
                    <a:cxn ang="T119">
                      <a:pos x="T18" y="T19"/>
                    </a:cxn>
                    <a:cxn ang="T120">
                      <a:pos x="T20" y="T21"/>
                    </a:cxn>
                    <a:cxn ang="T121">
                      <a:pos x="T22" y="T23"/>
                    </a:cxn>
                    <a:cxn ang="T122">
                      <a:pos x="T24" y="T25"/>
                    </a:cxn>
                    <a:cxn ang="T123">
                      <a:pos x="T26" y="T27"/>
                    </a:cxn>
                    <a:cxn ang="T124">
                      <a:pos x="T28" y="T29"/>
                    </a:cxn>
                    <a:cxn ang="T125">
                      <a:pos x="T30" y="T31"/>
                    </a:cxn>
                    <a:cxn ang="T126">
                      <a:pos x="T32" y="T33"/>
                    </a:cxn>
                    <a:cxn ang="T127">
                      <a:pos x="T34" y="T35"/>
                    </a:cxn>
                    <a:cxn ang="T128">
                      <a:pos x="T36" y="T37"/>
                    </a:cxn>
                    <a:cxn ang="T129">
                      <a:pos x="T38" y="T39"/>
                    </a:cxn>
                    <a:cxn ang="T130">
                      <a:pos x="T40" y="T41"/>
                    </a:cxn>
                    <a:cxn ang="T131">
                      <a:pos x="T42" y="T43"/>
                    </a:cxn>
                    <a:cxn ang="T132">
                      <a:pos x="T44" y="T45"/>
                    </a:cxn>
                    <a:cxn ang="T133">
                      <a:pos x="T46" y="T47"/>
                    </a:cxn>
                    <a:cxn ang="T134">
                      <a:pos x="T48" y="T49"/>
                    </a:cxn>
                    <a:cxn ang="T135">
                      <a:pos x="T50" y="T51"/>
                    </a:cxn>
                    <a:cxn ang="T136">
                      <a:pos x="T52" y="T53"/>
                    </a:cxn>
                    <a:cxn ang="T137">
                      <a:pos x="T54" y="T55"/>
                    </a:cxn>
                    <a:cxn ang="T138">
                      <a:pos x="T56" y="T57"/>
                    </a:cxn>
                    <a:cxn ang="T139">
                      <a:pos x="T58" y="T59"/>
                    </a:cxn>
                    <a:cxn ang="T140">
                      <a:pos x="T60" y="T61"/>
                    </a:cxn>
                    <a:cxn ang="T141">
                      <a:pos x="T62" y="T63"/>
                    </a:cxn>
                    <a:cxn ang="T142">
                      <a:pos x="T64" y="T65"/>
                    </a:cxn>
                    <a:cxn ang="T143">
                      <a:pos x="T66" y="T67"/>
                    </a:cxn>
                    <a:cxn ang="T144">
                      <a:pos x="T68" y="T69"/>
                    </a:cxn>
                    <a:cxn ang="T145">
                      <a:pos x="T70" y="T71"/>
                    </a:cxn>
                    <a:cxn ang="T146">
                      <a:pos x="T72" y="T73"/>
                    </a:cxn>
                    <a:cxn ang="T147">
                      <a:pos x="T74" y="T75"/>
                    </a:cxn>
                    <a:cxn ang="T148">
                      <a:pos x="T76" y="T77"/>
                    </a:cxn>
                    <a:cxn ang="T149">
                      <a:pos x="T78" y="T79"/>
                    </a:cxn>
                    <a:cxn ang="T150">
                      <a:pos x="T80" y="T81"/>
                    </a:cxn>
                    <a:cxn ang="T151">
                      <a:pos x="T82" y="T83"/>
                    </a:cxn>
                    <a:cxn ang="T152">
                      <a:pos x="T84" y="T85"/>
                    </a:cxn>
                    <a:cxn ang="T153">
                      <a:pos x="T86" y="T87"/>
                    </a:cxn>
                    <a:cxn ang="T154">
                      <a:pos x="T88" y="T89"/>
                    </a:cxn>
                    <a:cxn ang="T155">
                      <a:pos x="T90" y="T91"/>
                    </a:cxn>
                    <a:cxn ang="T156">
                      <a:pos x="T92" y="T93"/>
                    </a:cxn>
                    <a:cxn ang="T157">
                      <a:pos x="T94" y="T95"/>
                    </a:cxn>
                    <a:cxn ang="T158">
                      <a:pos x="T96" y="T97"/>
                    </a:cxn>
                    <a:cxn ang="T159">
                      <a:pos x="T98" y="T99"/>
                    </a:cxn>
                    <a:cxn ang="T160">
                      <a:pos x="T100" y="T101"/>
                    </a:cxn>
                    <a:cxn ang="T161">
                      <a:pos x="T102" y="T103"/>
                    </a:cxn>
                    <a:cxn ang="T162">
                      <a:pos x="T104" y="T105"/>
                    </a:cxn>
                    <a:cxn ang="T163">
                      <a:pos x="T106" y="T107"/>
                    </a:cxn>
                    <a:cxn ang="T164">
                      <a:pos x="T108" y="T109"/>
                    </a:cxn>
                  </a:cxnLst>
                  <a:rect l="0" t="0" r="r" b="b"/>
                  <a:pathLst>
                    <a:path w="451" h="587">
                      <a:moveTo>
                        <a:pt x="107" y="0"/>
                      </a:moveTo>
                      <a:lnTo>
                        <a:pt x="99" y="16"/>
                      </a:lnTo>
                      <a:lnTo>
                        <a:pt x="64" y="47"/>
                      </a:lnTo>
                      <a:lnTo>
                        <a:pt x="56" y="75"/>
                      </a:lnTo>
                      <a:lnTo>
                        <a:pt x="30" y="95"/>
                      </a:lnTo>
                      <a:lnTo>
                        <a:pt x="12" y="135"/>
                      </a:lnTo>
                      <a:lnTo>
                        <a:pt x="12" y="159"/>
                      </a:lnTo>
                      <a:lnTo>
                        <a:pt x="0" y="201"/>
                      </a:lnTo>
                      <a:lnTo>
                        <a:pt x="16" y="219"/>
                      </a:lnTo>
                      <a:lnTo>
                        <a:pt x="56" y="272"/>
                      </a:lnTo>
                      <a:lnTo>
                        <a:pt x="68" y="265"/>
                      </a:lnTo>
                      <a:lnTo>
                        <a:pt x="139" y="265"/>
                      </a:lnTo>
                      <a:lnTo>
                        <a:pt x="172" y="278"/>
                      </a:lnTo>
                      <a:lnTo>
                        <a:pt x="169" y="319"/>
                      </a:lnTo>
                      <a:lnTo>
                        <a:pt x="193" y="374"/>
                      </a:lnTo>
                      <a:lnTo>
                        <a:pt x="191" y="389"/>
                      </a:lnTo>
                      <a:lnTo>
                        <a:pt x="201" y="406"/>
                      </a:lnTo>
                      <a:lnTo>
                        <a:pt x="186" y="445"/>
                      </a:lnTo>
                      <a:lnTo>
                        <a:pt x="204" y="494"/>
                      </a:lnTo>
                      <a:lnTo>
                        <a:pt x="214" y="532"/>
                      </a:lnTo>
                      <a:lnTo>
                        <a:pt x="226" y="556"/>
                      </a:lnTo>
                      <a:lnTo>
                        <a:pt x="239" y="586"/>
                      </a:lnTo>
                      <a:lnTo>
                        <a:pt x="263" y="582"/>
                      </a:lnTo>
                      <a:lnTo>
                        <a:pt x="302" y="560"/>
                      </a:lnTo>
                      <a:lnTo>
                        <a:pt x="320" y="533"/>
                      </a:lnTo>
                      <a:lnTo>
                        <a:pt x="319" y="515"/>
                      </a:lnTo>
                      <a:lnTo>
                        <a:pt x="342" y="500"/>
                      </a:lnTo>
                      <a:lnTo>
                        <a:pt x="338" y="474"/>
                      </a:lnTo>
                      <a:lnTo>
                        <a:pt x="373" y="432"/>
                      </a:lnTo>
                      <a:lnTo>
                        <a:pt x="378" y="398"/>
                      </a:lnTo>
                      <a:lnTo>
                        <a:pt x="369" y="386"/>
                      </a:lnTo>
                      <a:lnTo>
                        <a:pt x="373" y="372"/>
                      </a:lnTo>
                      <a:lnTo>
                        <a:pt x="365" y="360"/>
                      </a:lnTo>
                      <a:lnTo>
                        <a:pt x="391" y="327"/>
                      </a:lnTo>
                      <a:lnTo>
                        <a:pt x="391" y="310"/>
                      </a:lnTo>
                      <a:lnTo>
                        <a:pt x="427" y="282"/>
                      </a:lnTo>
                      <a:lnTo>
                        <a:pt x="450" y="207"/>
                      </a:lnTo>
                      <a:lnTo>
                        <a:pt x="417" y="226"/>
                      </a:lnTo>
                      <a:lnTo>
                        <a:pt x="388" y="218"/>
                      </a:lnTo>
                      <a:lnTo>
                        <a:pt x="392" y="200"/>
                      </a:lnTo>
                      <a:lnTo>
                        <a:pt x="363" y="180"/>
                      </a:lnTo>
                      <a:lnTo>
                        <a:pt x="349" y="132"/>
                      </a:lnTo>
                      <a:lnTo>
                        <a:pt x="321" y="93"/>
                      </a:lnTo>
                      <a:lnTo>
                        <a:pt x="321" y="66"/>
                      </a:lnTo>
                      <a:lnTo>
                        <a:pt x="306" y="65"/>
                      </a:lnTo>
                      <a:lnTo>
                        <a:pt x="296" y="69"/>
                      </a:lnTo>
                      <a:lnTo>
                        <a:pt x="254" y="54"/>
                      </a:lnTo>
                      <a:lnTo>
                        <a:pt x="243" y="65"/>
                      </a:lnTo>
                      <a:lnTo>
                        <a:pt x="234" y="78"/>
                      </a:lnTo>
                      <a:lnTo>
                        <a:pt x="211" y="53"/>
                      </a:lnTo>
                      <a:lnTo>
                        <a:pt x="189" y="47"/>
                      </a:lnTo>
                      <a:lnTo>
                        <a:pt x="187" y="15"/>
                      </a:lnTo>
                      <a:lnTo>
                        <a:pt x="155" y="20"/>
                      </a:lnTo>
                      <a:lnTo>
                        <a:pt x="135" y="13"/>
                      </a:lnTo>
                      <a:lnTo>
                        <a:pt x="107" y="0"/>
                      </a:lnTo>
                    </a:path>
                  </a:pathLst>
                </a:custGeom>
                <a:solidFill>
                  <a:schemeClr val="bg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he-IL"/>
                </a:p>
              </p:txBody>
            </p:sp>
            <p:sp>
              <p:nvSpPr>
                <p:cNvPr id="15" name="Freeform 18"/>
                <p:cNvSpPr>
                  <a:spLocks/>
                </p:cNvSpPr>
                <p:nvPr/>
              </p:nvSpPr>
              <p:spPr bwMode="grayWhite">
                <a:xfrm>
                  <a:off x="3112" y="987"/>
                  <a:ext cx="17" cy="28"/>
                </a:xfrm>
                <a:custGeom>
                  <a:avLst/>
                  <a:gdLst>
                    <a:gd name="T0" fmla="*/ 7 w 17"/>
                    <a:gd name="T1" fmla="*/ 0 h 28"/>
                    <a:gd name="T2" fmla="*/ 9 w 17"/>
                    <a:gd name="T3" fmla="*/ 8 h 28"/>
                    <a:gd name="T4" fmla="*/ 7 w 17"/>
                    <a:gd name="T5" fmla="*/ 14 h 28"/>
                    <a:gd name="T6" fmla="*/ 7 w 17"/>
                    <a:gd name="T7" fmla="*/ 19 h 28"/>
                    <a:gd name="T8" fmla="*/ 16 w 17"/>
                    <a:gd name="T9" fmla="*/ 23 h 28"/>
                    <a:gd name="T10" fmla="*/ 16 w 17"/>
                    <a:gd name="T11" fmla="*/ 27 h 28"/>
                    <a:gd name="T12" fmla="*/ 9 w 17"/>
                    <a:gd name="T13" fmla="*/ 23 h 28"/>
                    <a:gd name="T14" fmla="*/ 3 w 17"/>
                    <a:gd name="T15" fmla="*/ 27 h 28"/>
                    <a:gd name="T16" fmla="*/ 0 w 17"/>
                    <a:gd name="T17" fmla="*/ 23 h 28"/>
                    <a:gd name="T18" fmla="*/ 3 w 17"/>
                    <a:gd name="T19" fmla="*/ 19 h 28"/>
                    <a:gd name="T20" fmla="*/ 0 w 17"/>
                    <a:gd name="T21" fmla="*/ 14 h 28"/>
                    <a:gd name="T22" fmla="*/ 3 w 17"/>
                    <a:gd name="T23" fmla="*/ 4 h 28"/>
                    <a:gd name="T24" fmla="*/ 7 w 17"/>
                    <a:gd name="T25" fmla="*/ 0 h 28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</a:gdLst>
                  <a:ahLst/>
                  <a:cxnLst>
                    <a:cxn ang="T26">
                      <a:pos x="T0" y="T1"/>
                    </a:cxn>
                    <a:cxn ang="T27">
                      <a:pos x="T2" y="T3"/>
                    </a:cxn>
                    <a:cxn ang="T28">
                      <a:pos x="T4" y="T5"/>
                    </a:cxn>
                    <a:cxn ang="T29">
                      <a:pos x="T6" y="T7"/>
                    </a:cxn>
                    <a:cxn ang="T30">
                      <a:pos x="T8" y="T9"/>
                    </a:cxn>
                    <a:cxn ang="T31">
                      <a:pos x="T10" y="T11"/>
                    </a:cxn>
                    <a:cxn ang="T32">
                      <a:pos x="T12" y="T13"/>
                    </a:cxn>
                    <a:cxn ang="T33">
                      <a:pos x="T14" y="T15"/>
                    </a:cxn>
                    <a:cxn ang="T34">
                      <a:pos x="T16" y="T17"/>
                    </a:cxn>
                    <a:cxn ang="T35">
                      <a:pos x="T18" y="T19"/>
                    </a:cxn>
                    <a:cxn ang="T36">
                      <a:pos x="T20" y="T21"/>
                    </a:cxn>
                    <a:cxn ang="T37">
                      <a:pos x="T22" y="T23"/>
                    </a:cxn>
                    <a:cxn ang="T38">
                      <a:pos x="T24" y="T25"/>
                    </a:cxn>
                  </a:cxnLst>
                  <a:rect l="0" t="0" r="r" b="b"/>
                  <a:pathLst>
                    <a:path w="17" h="28">
                      <a:moveTo>
                        <a:pt x="7" y="0"/>
                      </a:moveTo>
                      <a:lnTo>
                        <a:pt x="9" y="8"/>
                      </a:lnTo>
                      <a:lnTo>
                        <a:pt x="7" y="14"/>
                      </a:lnTo>
                      <a:lnTo>
                        <a:pt x="7" y="19"/>
                      </a:lnTo>
                      <a:lnTo>
                        <a:pt x="16" y="23"/>
                      </a:lnTo>
                      <a:lnTo>
                        <a:pt x="16" y="27"/>
                      </a:lnTo>
                      <a:lnTo>
                        <a:pt x="9" y="23"/>
                      </a:lnTo>
                      <a:lnTo>
                        <a:pt x="3" y="27"/>
                      </a:lnTo>
                      <a:lnTo>
                        <a:pt x="0" y="23"/>
                      </a:lnTo>
                      <a:lnTo>
                        <a:pt x="3" y="19"/>
                      </a:lnTo>
                      <a:lnTo>
                        <a:pt x="0" y="14"/>
                      </a:lnTo>
                      <a:lnTo>
                        <a:pt x="3" y="4"/>
                      </a:lnTo>
                      <a:lnTo>
                        <a:pt x="7" y="0"/>
                      </a:lnTo>
                    </a:path>
                  </a:pathLst>
                </a:custGeom>
                <a:solidFill>
                  <a:schemeClr val="bg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he-IL"/>
                </a:p>
              </p:txBody>
            </p:sp>
            <p:sp>
              <p:nvSpPr>
                <p:cNvPr id="16" name="Freeform 19"/>
                <p:cNvSpPr>
                  <a:spLocks/>
                </p:cNvSpPr>
                <p:nvPr/>
              </p:nvSpPr>
              <p:spPr bwMode="grayWhite">
                <a:xfrm>
                  <a:off x="3027" y="1109"/>
                  <a:ext cx="68" cy="97"/>
                </a:xfrm>
                <a:custGeom>
                  <a:avLst/>
                  <a:gdLst>
                    <a:gd name="T0" fmla="*/ 0 w 68"/>
                    <a:gd name="T1" fmla="*/ 48 h 97"/>
                    <a:gd name="T2" fmla="*/ 24 w 68"/>
                    <a:gd name="T3" fmla="*/ 48 h 97"/>
                    <a:gd name="T4" fmla="*/ 52 w 68"/>
                    <a:gd name="T5" fmla="*/ 0 h 97"/>
                    <a:gd name="T6" fmla="*/ 67 w 68"/>
                    <a:gd name="T7" fmla="*/ 28 h 97"/>
                    <a:gd name="T8" fmla="*/ 55 w 68"/>
                    <a:gd name="T9" fmla="*/ 96 h 97"/>
                    <a:gd name="T10" fmla="*/ 5 w 68"/>
                    <a:gd name="T11" fmla="*/ 80 h 97"/>
                    <a:gd name="T12" fmla="*/ 0 w 68"/>
                    <a:gd name="T13" fmla="*/ 48 h 97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0" t="0" r="r" b="b"/>
                  <a:pathLst>
                    <a:path w="68" h="97">
                      <a:moveTo>
                        <a:pt x="0" y="48"/>
                      </a:moveTo>
                      <a:lnTo>
                        <a:pt x="24" y="48"/>
                      </a:lnTo>
                      <a:lnTo>
                        <a:pt x="52" y="0"/>
                      </a:lnTo>
                      <a:lnTo>
                        <a:pt x="67" y="28"/>
                      </a:lnTo>
                      <a:lnTo>
                        <a:pt x="55" y="96"/>
                      </a:lnTo>
                      <a:lnTo>
                        <a:pt x="5" y="80"/>
                      </a:lnTo>
                      <a:lnTo>
                        <a:pt x="0" y="48"/>
                      </a:lnTo>
                    </a:path>
                  </a:pathLst>
                </a:custGeom>
                <a:solidFill>
                  <a:schemeClr val="bg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he-IL"/>
                </a:p>
              </p:txBody>
            </p:sp>
            <p:sp>
              <p:nvSpPr>
                <p:cNvPr id="17" name="Freeform 20"/>
                <p:cNvSpPr>
                  <a:spLocks/>
                </p:cNvSpPr>
                <p:nvPr/>
              </p:nvSpPr>
              <p:spPr bwMode="grayWhite">
                <a:xfrm>
                  <a:off x="3162" y="1146"/>
                  <a:ext cx="117" cy="94"/>
                </a:xfrm>
                <a:custGeom>
                  <a:avLst/>
                  <a:gdLst>
                    <a:gd name="T0" fmla="*/ 7 w 117"/>
                    <a:gd name="T1" fmla="*/ 22 h 94"/>
                    <a:gd name="T2" fmla="*/ 0 w 117"/>
                    <a:gd name="T3" fmla="*/ 0 h 94"/>
                    <a:gd name="T4" fmla="*/ 39 w 117"/>
                    <a:gd name="T5" fmla="*/ 9 h 94"/>
                    <a:gd name="T6" fmla="*/ 95 w 117"/>
                    <a:gd name="T7" fmla="*/ 32 h 94"/>
                    <a:gd name="T8" fmla="*/ 95 w 117"/>
                    <a:gd name="T9" fmla="*/ 49 h 94"/>
                    <a:gd name="T10" fmla="*/ 116 w 117"/>
                    <a:gd name="T11" fmla="*/ 93 h 94"/>
                    <a:gd name="T12" fmla="*/ 73 w 117"/>
                    <a:gd name="T13" fmla="*/ 51 h 94"/>
                    <a:gd name="T14" fmla="*/ 44 w 117"/>
                    <a:gd name="T15" fmla="*/ 54 h 94"/>
                    <a:gd name="T16" fmla="*/ 7 w 117"/>
                    <a:gd name="T17" fmla="*/ 22 h 94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117" h="94">
                      <a:moveTo>
                        <a:pt x="7" y="22"/>
                      </a:moveTo>
                      <a:lnTo>
                        <a:pt x="0" y="0"/>
                      </a:lnTo>
                      <a:lnTo>
                        <a:pt x="39" y="9"/>
                      </a:lnTo>
                      <a:lnTo>
                        <a:pt x="95" y="32"/>
                      </a:lnTo>
                      <a:lnTo>
                        <a:pt x="95" y="49"/>
                      </a:lnTo>
                      <a:lnTo>
                        <a:pt x="116" y="93"/>
                      </a:lnTo>
                      <a:lnTo>
                        <a:pt x="73" y="51"/>
                      </a:lnTo>
                      <a:lnTo>
                        <a:pt x="44" y="54"/>
                      </a:lnTo>
                      <a:lnTo>
                        <a:pt x="7" y="22"/>
                      </a:lnTo>
                    </a:path>
                  </a:pathLst>
                </a:custGeom>
                <a:solidFill>
                  <a:schemeClr val="bg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he-IL"/>
                </a:p>
              </p:txBody>
            </p:sp>
            <p:sp>
              <p:nvSpPr>
                <p:cNvPr id="18" name="Freeform 21"/>
                <p:cNvSpPr>
                  <a:spLocks/>
                </p:cNvSpPr>
                <p:nvPr/>
              </p:nvSpPr>
              <p:spPr bwMode="grayWhite">
                <a:xfrm>
                  <a:off x="3384" y="1337"/>
                  <a:ext cx="79" cy="101"/>
                </a:xfrm>
                <a:custGeom>
                  <a:avLst/>
                  <a:gdLst>
                    <a:gd name="T0" fmla="*/ 48 w 79"/>
                    <a:gd name="T1" fmla="*/ 0 h 101"/>
                    <a:gd name="T2" fmla="*/ 78 w 79"/>
                    <a:gd name="T3" fmla="*/ 30 h 101"/>
                    <a:gd name="T4" fmla="*/ 16 w 79"/>
                    <a:gd name="T5" fmla="*/ 100 h 101"/>
                    <a:gd name="T6" fmla="*/ 0 w 79"/>
                    <a:gd name="T7" fmla="*/ 84 h 101"/>
                    <a:gd name="T8" fmla="*/ 45 w 79"/>
                    <a:gd name="T9" fmla="*/ 39 h 101"/>
                    <a:gd name="T10" fmla="*/ 48 w 79"/>
                    <a:gd name="T11" fmla="*/ 0 h 101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0" t="0" r="r" b="b"/>
                  <a:pathLst>
                    <a:path w="79" h="101">
                      <a:moveTo>
                        <a:pt x="48" y="0"/>
                      </a:moveTo>
                      <a:lnTo>
                        <a:pt x="78" y="30"/>
                      </a:lnTo>
                      <a:lnTo>
                        <a:pt x="16" y="100"/>
                      </a:lnTo>
                      <a:lnTo>
                        <a:pt x="0" y="84"/>
                      </a:lnTo>
                      <a:lnTo>
                        <a:pt x="45" y="39"/>
                      </a:lnTo>
                      <a:lnTo>
                        <a:pt x="48" y="0"/>
                      </a:lnTo>
                    </a:path>
                  </a:pathLst>
                </a:custGeom>
                <a:solidFill>
                  <a:schemeClr val="bg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he-IL"/>
                </a:p>
              </p:txBody>
            </p:sp>
            <p:sp>
              <p:nvSpPr>
                <p:cNvPr id="19" name="Freeform 22"/>
                <p:cNvSpPr>
                  <a:spLocks/>
                </p:cNvSpPr>
                <p:nvPr/>
              </p:nvSpPr>
              <p:spPr bwMode="grayWhite">
                <a:xfrm>
                  <a:off x="2211" y="651"/>
                  <a:ext cx="39" cy="66"/>
                </a:xfrm>
                <a:custGeom>
                  <a:avLst/>
                  <a:gdLst>
                    <a:gd name="T0" fmla="*/ 38 w 39"/>
                    <a:gd name="T1" fmla="*/ 51 h 66"/>
                    <a:gd name="T2" fmla="*/ 28 w 39"/>
                    <a:gd name="T3" fmla="*/ 43 h 66"/>
                    <a:gd name="T4" fmla="*/ 28 w 39"/>
                    <a:gd name="T5" fmla="*/ 14 h 66"/>
                    <a:gd name="T6" fmla="*/ 33 w 39"/>
                    <a:gd name="T7" fmla="*/ 8 h 66"/>
                    <a:gd name="T8" fmla="*/ 24 w 39"/>
                    <a:gd name="T9" fmla="*/ 8 h 66"/>
                    <a:gd name="T10" fmla="*/ 29 w 39"/>
                    <a:gd name="T11" fmla="*/ 0 h 66"/>
                    <a:gd name="T12" fmla="*/ 22 w 39"/>
                    <a:gd name="T13" fmla="*/ 0 h 66"/>
                    <a:gd name="T14" fmla="*/ 14 w 39"/>
                    <a:gd name="T15" fmla="*/ 9 h 66"/>
                    <a:gd name="T16" fmla="*/ 14 w 39"/>
                    <a:gd name="T17" fmla="*/ 27 h 66"/>
                    <a:gd name="T18" fmla="*/ 18 w 39"/>
                    <a:gd name="T19" fmla="*/ 31 h 66"/>
                    <a:gd name="T20" fmla="*/ 18 w 39"/>
                    <a:gd name="T21" fmla="*/ 39 h 66"/>
                    <a:gd name="T22" fmla="*/ 16 w 39"/>
                    <a:gd name="T23" fmla="*/ 39 h 66"/>
                    <a:gd name="T24" fmla="*/ 9 w 39"/>
                    <a:gd name="T25" fmla="*/ 46 h 66"/>
                    <a:gd name="T26" fmla="*/ 9 w 39"/>
                    <a:gd name="T27" fmla="*/ 53 h 66"/>
                    <a:gd name="T28" fmla="*/ 0 w 39"/>
                    <a:gd name="T29" fmla="*/ 65 h 66"/>
                    <a:gd name="T30" fmla="*/ 29 w 39"/>
                    <a:gd name="T31" fmla="*/ 65 h 66"/>
                    <a:gd name="T32" fmla="*/ 38 w 39"/>
                    <a:gd name="T33" fmla="*/ 51 h 6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</a:gdLst>
                  <a:ahLst/>
                  <a:cxnLst>
                    <a:cxn ang="T34">
                      <a:pos x="T0" y="T1"/>
                    </a:cxn>
                    <a:cxn ang="T35">
                      <a:pos x="T2" y="T3"/>
                    </a:cxn>
                    <a:cxn ang="T36">
                      <a:pos x="T4" y="T5"/>
                    </a:cxn>
                    <a:cxn ang="T37">
                      <a:pos x="T6" y="T7"/>
                    </a:cxn>
                    <a:cxn ang="T38">
                      <a:pos x="T8" y="T9"/>
                    </a:cxn>
                    <a:cxn ang="T39">
                      <a:pos x="T10" y="T11"/>
                    </a:cxn>
                    <a:cxn ang="T40">
                      <a:pos x="T12" y="T13"/>
                    </a:cxn>
                    <a:cxn ang="T41">
                      <a:pos x="T14" y="T15"/>
                    </a:cxn>
                    <a:cxn ang="T42">
                      <a:pos x="T16" y="T17"/>
                    </a:cxn>
                    <a:cxn ang="T43">
                      <a:pos x="T18" y="T19"/>
                    </a:cxn>
                    <a:cxn ang="T44">
                      <a:pos x="T20" y="T21"/>
                    </a:cxn>
                    <a:cxn ang="T45">
                      <a:pos x="T22" y="T23"/>
                    </a:cxn>
                    <a:cxn ang="T46">
                      <a:pos x="T24" y="T25"/>
                    </a:cxn>
                    <a:cxn ang="T47">
                      <a:pos x="T26" y="T27"/>
                    </a:cxn>
                    <a:cxn ang="T48">
                      <a:pos x="T28" y="T29"/>
                    </a:cxn>
                    <a:cxn ang="T49">
                      <a:pos x="T30" y="T31"/>
                    </a:cxn>
                    <a:cxn ang="T50">
                      <a:pos x="T32" y="T33"/>
                    </a:cxn>
                  </a:cxnLst>
                  <a:rect l="0" t="0" r="r" b="b"/>
                  <a:pathLst>
                    <a:path w="39" h="66">
                      <a:moveTo>
                        <a:pt x="38" y="51"/>
                      </a:moveTo>
                      <a:lnTo>
                        <a:pt x="28" y="43"/>
                      </a:lnTo>
                      <a:lnTo>
                        <a:pt x="28" y="14"/>
                      </a:lnTo>
                      <a:lnTo>
                        <a:pt x="33" y="8"/>
                      </a:lnTo>
                      <a:lnTo>
                        <a:pt x="24" y="8"/>
                      </a:lnTo>
                      <a:lnTo>
                        <a:pt x="29" y="0"/>
                      </a:lnTo>
                      <a:lnTo>
                        <a:pt x="22" y="0"/>
                      </a:lnTo>
                      <a:lnTo>
                        <a:pt x="14" y="9"/>
                      </a:lnTo>
                      <a:lnTo>
                        <a:pt x="14" y="27"/>
                      </a:lnTo>
                      <a:lnTo>
                        <a:pt x="18" y="31"/>
                      </a:lnTo>
                      <a:lnTo>
                        <a:pt x="18" y="39"/>
                      </a:lnTo>
                      <a:lnTo>
                        <a:pt x="16" y="39"/>
                      </a:lnTo>
                      <a:lnTo>
                        <a:pt x="9" y="46"/>
                      </a:lnTo>
                      <a:lnTo>
                        <a:pt x="9" y="53"/>
                      </a:lnTo>
                      <a:lnTo>
                        <a:pt x="0" y="65"/>
                      </a:lnTo>
                      <a:lnTo>
                        <a:pt x="29" y="65"/>
                      </a:lnTo>
                      <a:lnTo>
                        <a:pt x="38" y="51"/>
                      </a:lnTo>
                    </a:path>
                  </a:pathLst>
                </a:custGeom>
                <a:solidFill>
                  <a:schemeClr val="bg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he-IL"/>
                </a:p>
              </p:txBody>
            </p:sp>
            <p:sp>
              <p:nvSpPr>
                <p:cNvPr id="20" name="Freeform 23"/>
                <p:cNvSpPr>
                  <a:spLocks/>
                </p:cNvSpPr>
                <p:nvPr/>
              </p:nvSpPr>
              <p:spPr bwMode="grayWhite">
                <a:xfrm>
                  <a:off x="2198" y="673"/>
                  <a:ext cx="21" cy="24"/>
                </a:xfrm>
                <a:custGeom>
                  <a:avLst/>
                  <a:gdLst>
                    <a:gd name="T0" fmla="*/ 17 w 21"/>
                    <a:gd name="T1" fmla="*/ 8 h 24"/>
                    <a:gd name="T2" fmla="*/ 20 w 21"/>
                    <a:gd name="T3" fmla="*/ 8 h 24"/>
                    <a:gd name="T4" fmla="*/ 20 w 21"/>
                    <a:gd name="T5" fmla="*/ 0 h 24"/>
                    <a:gd name="T6" fmla="*/ 13 w 21"/>
                    <a:gd name="T7" fmla="*/ 0 h 24"/>
                    <a:gd name="T8" fmla="*/ 0 w 21"/>
                    <a:gd name="T9" fmla="*/ 15 h 24"/>
                    <a:gd name="T10" fmla="*/ 0 w 21"/>
                    <a:gd name="T11" fmla="*/ 23 h 24"/>
                    <a:gd name="T12" fmla="*/ 12 w 21"/>
                    <a:gd name="T13" fmla="*/ 23 h 24"/>
                    <a:gd name="T14" fmla="*/ 17 w 21"/>
                    <a:gd name="T15" fmla="*/ 17 h 24"/>
                    <a:gd name="T16" fmla="*/ 17 w 21"/>
                    <a:gd name="T17" fmla="*/ 8 h 24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21" h="24">
                      <a:moveTo>
                        <a:pt x="17" y="8"/>
                      </a:moveTo>
                      <a:lnTo>
                        <a:pt x="20" y="8"/>
                      </a:lnTo>
                      <a:lnTo>
                        <a:pt x="20" y="0"/>
                      </a:lnTo>
                      <a:lnTo>
                        <a:pt x="13" y="0"/>
                      </a:lnTo>
                      <a:lnTo>
                        <a:pt x="0" y="15"/>
                      </a:lnTo>
                      <a:lnTo>
                        <a:pt x="0" y="23"/>
                      </a:lnTo>
                      <a:lnTo>
                        <a:pt x="12" y="23"/>
                      </a:lnTo>
                      <a:lnTo>
                        <a:pt x="17" y="17"/>
                      </a:lnTo>
                      <a:lnTo>
                        <a:pt x="17" y="8"/>
                      </a:lnTo>
                    </a:path>
                  </a:pathLst>
                </a:custGeom>
                <a:solidFill>
                  <a:schemeClr val="bg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he-IL"/>
                </a:p>
              </p:txBody>
            </p:sp>
            <p:sp>
              <p:nvSpPr>
                <p:cNvPr id="21" name="Freeform 24"/>
                <p:cNvSpPr>
                  <a:spLocks/>
                </p:cNvSpPr>
                <p:nvPr/>
              </p:nvSpPr>
              <p:spPr bwMode="grayWhite">
                <a:xfrm>
                  <a:off x="2167" y="634"/>
                  <a:ext cx="256" cy="216"/>
                </a:xfrm>
                <a:custGeom>
                  <a:avLst/>
                  <a:gdLst>
                    <a:gd name="T0" fmla="*/ 168 w 256"/>
                    <a:gd name="T1" fmla="*/ 15 h 216"/>
                    <a:gd name="T2" fmla="*/ 201 w 256"/>
                    <a:gd name="T3" fmla="*/ 20 h 216"/>
                    <a:gd name="T4" fmla="*/ 181 w 256"/>
                    <a:gd name="T5" fmla="*/ 28 h 216"/>
                    <a:gd name="T6" fmla="*/ 172 w 256"/>
                    <a:gd name="T7" fmla="*/ 41 h 216"/>
                    <a:gd name="T8" fmla="*/ 160 w 256"/>
                    <a:gd name="T9" fmla="*/ 70 h 216"/>
                    <a:gd name="T10" fmla="*/ 140 w 256"/>
                    <a:gd name="T11" fmla="*/ 72 h 216"/>
                    <a:gd name="T12" fmla="*/ 123 w 256"/>
                    <a:gd name="T13" fmla="*/ 69 h 216"/>
                    <a:gd name="T14" fmla="*/ 131 w 256"/>
                    <a:gd name="T15" fmla="*/ 55 h 216"/>
                    <a:gd name="T16" fmla="*/ 124 w 256"/>
                    <a:gd name="T17" fmla="*/ 37 h 216"/>
                    <a:gd name="T18" fmla="*/ 114 w 256"/>
                    <a:gd name="T19" fmla="*/ 69 h 216"/>
                    <a:gd name="T20" fmla="*/ 87 w 256"/>
                    <a:gd name="T21" fmla="*/ 84 h 216"/>
                    <a:gd name="T22" fmla="*/ 73 w 256"/>
                    <a:gd name="T23" fmla="*/ 94 h 216"/>
                    <a:gd name="T24" fmla="*/ 53 w 256"/>
                    <a:gd name="T25" fmla="*/ 108 h 216"/>
                    <a:gd name="T26" fmla="*/ 43 w 256"/>
                    <a:gd name="T27" fmla="*/ 143 h 216"/>
                    <a:gd name="T28" fmla="*/ 8 w 256"/>
                    <a:gd name="T29" fmla="*/ 130 h 216"/>
                    <a:gd name="T30" fmla="*/ 0 w 256"/>
                    <a:gd name="T31" fmla="*/ 156 h 216"/>
                    <a:gd name="T32" fmla="*/ 15 w 256"/>
                    <a:gd name="T33" fmla="*/ 194 h 216"/>
                    <a:gd name="T34" fmla="*/ 71 w 256"/>
                    <a:gd name="T35" fmla="*/ 153 h 216"/>
                    <a:gd name="T36" fmla="*/ 105 w 256"/>
                    <a:gd name="T37" fmla="*/ 145 h 216"/>
                    <a:gd name="T38" fmla="*/ 111 w 256"/>
                    <a:gd name="T39" fmla="*/ 161 h 216"/>
                    <a:gd name="T40" fmla="*/ 139 w 256"/>
                    <a:gd name="T41" fmla="*/ 201 h 216"/>
                    <a:gd name="T42" fmla="*/ 142 w 256"/>
                    <a:gd name="T43" fmla="*/ 189 h 216"/>
                    <a:gd name="T44" fmla="*/ 150 w 256"/>
                    <a:gd name="T45" fmla="*/ 189 h 216"/>
                    <a:gd name="T46" fmla="*/ 123 w 256"/>
                    <a:gd name="T47" fmla="*/ 152 h 216"/>
                    <a:gd name="T48" fmla="*/ 131 w 256"/>
                    <a:gd name="T49" fmla="*/ 139 h 216"/>
                    <a:gd name="T50" fmla="*/ 160 w 256"/>
                    <a:gd name="T51" fmla="*/ 178 h 216"/>
                    <a:gd name="T52" fmla="*/ 172 w 256"/>
                    <a:gd name="T53" fmla="*/ 202 h 216"/>
                    <a:gd name="T54" fmla="*/ 178 w 256"/>
                    <a:gd name="T55" fmla="*/ 215 h 216"/>
                    <a:gd name="T56" fmla="*/ 183 w 256"/>
                    <a:gd name="T57" fmla="*/ 191 h 216"/>
                    <a:gd name="T58" fmla="*/ 202 w 256"/>
                    <a:gd name="T59" fmla="*/ 182 h 216"/>
                    <a:gd name="T60" fmla="*/ 214 w 256"/>
                    <a:gd name="T61" fmla="*/ 177 h 216"/>
                    <a:gd name="T62" fmla="*/ 210 w 256"/>
                    <a:gd name="T63" fmla="*/ 158 h 216"/>
                    <a:gd name="T64" fmla="*/ 219 w 256"/>
                    <a:gd name="T65" fmla="*/ 126 h 216"/>
                    <a:gd name="T66" fmla="*/ 232 w 256"/>
                    <a:gd name="T67" fmla="*/ 130 h 216"/>
                    <a:gd name="T68" fmla="*/ 236 w 256"/>
                    <a:gd name="T69" fmla="*/ 145 h 216"/>
                    <a:gd name="T70" fmla="*/ 247 w 256"/>
                    <a:gd name="T71" fmla="*/ 137 h 216"/>
                    <a:gd name="T72" fmla="*/ 244 w 256"/>
                    <a:gd name="T73" fmla="*/ 134 h 216"/>
                    <a:gd name="T74" fmla="*/ 252 w 256"/>
                    <a:gd name="T75" fmla="*/ 114 h 216"/>
                    <a:gd name="T76" fmla="*/ 255 w 256"/>
                    <a:gd name="T77" fmla="*/ 137 h 216"/>
                    <a:gd name="T78" fmla="*/ 168 w 256"/>
                    <a:gd name="T79" fmla="*/ 0 h 21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</a:gdLst>
                  <a:ahLst/>
                  <a:cxnLst>
                    <a:cxn ang="T80">
                      <a:pos x="T0" y="T1"/>
                    </a:cxn>
                    <a:cxn ang="T81">
                      <a:pos x="T2" y="T3"/>
                    </a:cxn>
                    <a:cxn ang="T82">
                      <a:pos x="T4" y="T5"/>
                    </a:cxn>
                    <a:cxn ang="T83">
                      <a:pos x="T6" y="T7"/>
                    </a:cxn>
                    <a:cxn ang="T84">
                      <a:pos x="T8" y="T9"/>
                    </a:cxn>
                    <a:cxn ang="T85">
                      <a:pos x="T10" y="T11"/>
                    </a:cxn>
                    <a:cxn ang="T86">
                      <a:pos x="T12" y="T13"/>
                    </a:cxn>
                    <a:cxn ang="T87">
                      <a:pos x="T14" y="T15"/>
                    </a:cxn>
                    <a:cxn ang="T88">
                      <a:pos x="T16" y="T17"/>
                    </a:cxn>
                    <a:cxn ang="T89">
                      <a:pos x="T18" y="T19"/>
                    </a:cxn>
                    <a:cxn ang="T90">
                      <a:pos x="T20" y="T21"/>
                    </a:cxn>
                    <a:cxn ang="T91">
                      <a:pos x="T22" y="T23"/>
                    </a:cxn>
                    <a:cxn ang="T92">
                      <a:pos x="T24" y="T25"/>
                    </a:cxn>
                    <a:cxn ang="T93">
                      <a:pos x="T26" y="T27"/>
                    </a:cxn>
                    <a:cxn ang="T94">
                      <a:pos x="T28" y="T29"/>
                    </a:cxn>
                    <a:cxn ang="T95">
                      <a:pos x="T30" y="T31"/>
                    </a:cxn>
                    <a:cxn ang="T96">
                      <a:pos x="T32" y="T33"/>
                    </a:cxn>
                    <a:cxn ang="T97">
                      <a:pos x="T34" y="T35"/>
                    </a:cxn>
                    <a:cxn ang="T98">
                      <a:pos x="T36" y="T37"/>
                    </a:cxn>
                    <a:cxn ang="T99">
                      <a:pos x="T38" y="T39"/>
                    </a:cxn>
                    <a:cxn ang="T100">
                      <a:pos x="T40" y="T41"/>
                    </a:cxn>
                    <a:cxn ang="T101">
                      <a:pos x="T42" y="T43"/>
                    </a:cxn>
                    <a:cxn ang="T102">
                      <a:pos x="T44" y="T45"/>
                    </a:cxn>
                    <a:cxn ang="T103">
                      <a:pos x="T46" y="T47"/>
                    </a:cxn>
                    <a:cxn ang="T104">
                      <a:pos x="T48" y="T49"/>
                    </a:cxn>
                    <a:cxn ang="T105">
                      <a:pos x="T50" y="T51"/>
                    </a:cxn>
                    <a:cxn ang="T106">
                      <a:pos x="T52" y="T53"/>
                    </a:cxn>
                    <a:cxn ang="T107">
                      <a:pos x="T54" y="T55"/>
                    </a:cxn>
                    <a:cxn ang="T108">
                      <a:pos x="T56" y="T57"/>
                    </a:cxn>
                    <a:cxn ang="T109">
                      <a:pos x="T58" y="T59"/>
                    </a:cxn>
                    <a:cxn ang="T110">
                      <a:pos x="T60" y="T61"/>
                    </a:cxn>
                    <a:cxn ang="T111">
                      <a:pos x="T62" y="T63"/>
                    </a:cxn>
                    <a:cxn ang="T112">
                      <a:pos x="T64" y="T65"/>
                    </a:cxn>
                    <a:cxn ang="T113">
                      <a:pos x="T66" y="T67"/>
                    </a:cxn>
                    <a:cxn ang="T114">
                      <a:pos x="T68" y="T69"/>
                    </a:cxn>
                    <a:cxn ang="T115">
                      <a:pos x="T70" y="T71"/>
                    </a:cxn>
                    <a:cxn ang="T116">
                      <a:pos x="T72" y="T73"/>
                    </a:cxn>
                    <a:cxn ang="T117">
                      <a:pos x="T74" y="T75"/>
                    </a:cxn>
                    <a:cxn ang="T118">
                      <a:pos x="T76" y="T77"/>
                    </a:cxn>
                    <a:cxn ang="T119">
                      <a:pos x="T78" y="T79"/>
                    </a:cxn>
                  </a:cxnLst>
                  <a:rect l="0" t="0" r="r" b="b"/>
                  <a:pathLst>
                    <a:path w="256" h="216">
                      <a:moveTo>
                        <a:pt x="168" y="0"/>
                      </a:moveTo>
                      <a:lnTo>
                        <a:pt x="168" y="15"/>
                      </a:lnTo>
                      <a:lnTo>
                        <a:pt x="173" y="20"/>
                      </a:lnTo>
                      <a:lnTo>
                        <a:pt x="201" y="20"/>
                      </a:lnTo>
                      <a:lnTo>
                        <a:pt x="201" y="28"/>
                      </a:lnTo>
                      <a:lnTo>
                        <a:pt x="181" y="28"/>
                      </a:lnTo>
                      <a:lnTo>
                        <a:pt x="181" y="52"/>
                      </a:lnTo>
                      <a:lnTo>
                        <a:pt x="172" y="41"/>
                      </a:lnTo>
                      <a:lnTo>
                        <a:pt x="172" y="56"/>
                      </a:lnTo>
                      <a:lnTo>
                        <a:pt x="160" y="70"/>
                      </a:lnTo>
                      <a:lnTo>
                        <a:pt x="152" y="62"/>
                      </a:lnTo>
                      <a:lnTo>
                        <a:pt x="140" y="72"/>
                      </a:lnTo>
                      <a:lnTo>
                        <a:pt x="138" y="69"/>
                      </a:lnTo>
                      <a:lnTo>
                        <a:pt x="123" y="69"/>
                      </a:lnTo>
                      <a:lnTo>
                        <a:pt x="131" y="59"/>
                      </a:lnTo>
                      <a:lnTo>
                        <a:pt x="131" y="55"/>
                      </a:lnTo>
                      <a:lnTo>
                        <a:pt x="124" y="48"/>
                      </a:lnTo>
                      <a:lnTo>
                        <a:pt x="124" y="37"/>
                      </a:lnTo>
                      <a:lnTo>
                        <a:pt x="114" y="48"/>
                      </a:lnTo>
                      <a:lnTo>
                        <a:pt x="114" y="69"/>
                      </a:lnTo>
                      <a:lnTo>
                        <a:pt x="102" y="69"/>
                      </a:lnTo>
                      <a:lnTo>
                        <a:pt x="87" y="84"/>
                      </a:lnTo>
                      <a:lnTo>
                        <a:pt x="81" y="84"/>
                      </a:lnTo>
                      <a:lnTo>
                        <a:pt x="73" y="94"/>
                      </a:lnTo>
                      <a:lnTo>
                        <a:pt x="43" y="94"/>
                      </a:lnTo>
                      <a:lnTo>
                        <a:pt x="53" y="108"/>
                      </a:lnTo>
                      <a:lnTo>
                        <a:pt x="53" y="130"/>
                      </a:lnTo>
                      <a:lnTo>
                        <a:pt x="43" y="143"/>
                      </a:lnTo>
                      <a:lnTo>
                        <a:pt x="31" y="130"/>
                      </a:lnTo>
                      <a:lnTo>
                        <a:pt x="8" y="130"/>
                      </a:lnTo>
                      <a:lnTo>
                        <a:pt x="8" y="146"/>
                      </a:lnTo>
                      <a:lnTo>
                        <a:pt x="0" y="156"/>
                      </a:lnTo>
                      <a:lnTo>
                        <a:pt x="0" y="177"/>
                      </a:lnTo>
                      <a:lnTo>
                        <a:pt x="15" y="194"/>
                      </a:lnTo>
                      <a:lnTo>
                        <a:pt x="37" y="194"/>
                      </a:lnTo>
                      <a:lnTo>
                        <a:pt x="71" y="153"/>
                      </a:lnTo>
                      <a:lnTo>
                        <a:pt x="101" y="153"/>
                      </a:lnTo>
                      <a:lnTo>
                        <a:pt x="105" y="145"/>
                      </a:lnTo>
                      <a:lnTo>
                        <a:pt x="112" y="153"/>
                      </a:lnTo>
                      <a:lnTo>
                        <a:pt x="111" y="161"/>
                      </a:lnTo>
                      <a:lnTo>
                        <a:pt x="139" y="189"/>
                      </a:lnTo>
                      <a:lnTo>
                        <a:pt x="139" y="201"/>
                      </a:lnTo>
                      <a:lnTo>
                        <a:pt x="145" y="196"/>
                      </a:lnTo>
                      <a:lnTo>
                        <a:pt x="142" y="189"/>
                      </a:lnTo>
                      <a:lnTo>
                        <a:pt x="145" y="185"/>
                      </a:lnTo>
                      <a:lnTo>
                        <a:pt x="150" y="189"/>
                      </a:lnTo>
                      <a:lnTo>
                        <a:pt x="152" y="188"/>
                      </a:lnTo>
                      <a:lnTo>
                        <a:pt x="123" y="152"/>
                      </a:lnTo>
                      <a:lnTo>
                        <a:pt x="123" y="139"/>
                      </a:lnTo>
                      <a:lnTo>
                        <a:pt x="131" y="139"/>
                      </a:lnTo>
                      <a:lnTo>
                        <a:pt x="131" y="146"/>
                      </a:lnTo>
                      <a:lnTo>
                        <a:pt x="160" y="178"/>
                      </a:lnTo>
                      <a:lnTo>
                        <a:pt x="160" y="188"/>
                      </a:lnTo>
                      <a:lnTo>
                        <a:pt x="172" y="202"/>
                      </a:lnTo>
                      <a:lnTo>
                        <a:pt x="169" y="205"/>
                      </a:lnTo>
                      <a:lnTo>
                        <a:pt x="178" y="215"/>
                      </a:lnTo>
                      <a:lnTo>
                        <a:pt x="191" y="200"/>
                      </a:lnTo>
                      <a:lnTo>
                        <a:pt x="183" y="191"/>
                      </a:lnTo>
                      <a:lnTo>
                        <a:pt x="191" y="182"/>
                      </a:lnTo>
                      <a:lnTo>
                        <a:pt x="202" y="182"/>
                      </a:lnTo>
                      <a:lnTo>
                        <a:pt x="207" y="177"/>
                      </a:lnTo>
                      <a:lnTo>
                        <a:pt x="214" y="177"/>
                      </a:lnTo>
                      <a:lnTo>
                        <a:pt x="205" y="164"/>
                      </a:lnTo>
                      <a:lnTo>
                        <a:pt x="210" y="158"/>
                      </a:lnTo>
                      <a:lnTo>
                        <a:pt x="210" y="137"/>
                      </a:lnTo>
                      <a:lnTo>
                        <a:pt x="219" y="126"/>
                      </a:lnTo>
                      <a:lnTo>
                        <a:pt x="223" y="130"/>
                      </a:lnTo>
                      <a:lnTo>
                        <a:pt x="232" y="130"/>
                      </a:lnTo>
                      <a:lnTo>
                        <a:pt x="228" y="136"/>
                      </a:lnTo>
                      <a:lnTo>
                        <a:pt x="236" y="145"/>
                      </a:lnTo>
                      <a:lnTo>
                        <a:pt x="241" y="137"/>
                      </a:lnTo>
                      <a:lnTo>
                        <a:pt x="247" y="137"/>
                      </a:lnTo>
                      <a:lnTo>
                        <a:pt x="247" y="134"/>
                      </a:lnTo>
                      <a:lnTo>
                        <a:pt x="244" y="134"/>
                      </a:lnTo>
                      <a:lnTo>
                        <a:pt x="239" y="130"/>
                      </a:lnTo>
                      <a:lnTo>
                        <a:pt x="252" y="114"/>
                      </a:lnTo>
                      <a:lnTo>
                        <a:pt x="252" y="137"/>
                      </a:lnTo>
                      <a:lnTo>
                        <a:pt x="255" y="137"/>
                      </a:lnTo>
                      <a:lnTo>
                        <a:pt x="255" y="0"/>
                      </a:lnTo>
                      <a:lnTo>
                        <a:pt x="168" y="0"/>
                      </a:lnTo>
                    </a:path>
                  </a:pathLst>
                </a:custGeom>
                <a:solidFill>
                  <a:schemeClr val="bg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he-IL"/>
                </a:p>
              </p:txBody>
            </p:sp>
            <p:sp>
              <p:nvSpPr>
                <p:cNvPr id="22" name="Freeform 25"/>
                <p:cNvSpPr>
                  <a:spLocks/>
                </p:cNvSpPr>
                <p:nvPr/>
              </p:nvSpPr>
              <p:spPr bwMode="grayWhite">
                <a:xfrm>
                  <a:off x="2276" y="406"/>
                  <a:ext cx="1089" cy="769"/>
                </a:xfrm>
                <a:custGeom>
                  <a:avLst/>
                  <a:gdLst>
                    <a:gd name="T0" fmla="*/ 32 w 1089"/>
                    <a:gd name="T1" fmla="*/ 202 h 769"/>
                    <a:gd name="T2" fmla="*/ 99 w 1089"/>
                    <a:gd name="T3" fmla="*/ 134 h 769"/>
                    <a:gd name="T4" fmla="*/ 142 w 1089"/>
                    <a:gd name="T5" fmla="*/ 181 h 769"/>
                    <a:gd name="T6" fmla="*/ 118 w 1089"/>
                    <a:gd name="T7" fmla="*/ 179 h 769"/>
                    <a:gd name="T8" fmla="*/ 216 w 1089"/>
                    <a:gd name="T9" fmla="*/ 172 h 769"/>
                    <a:gd name="T10" fmla="*/ 240 w 1089"/>
                    <a:gd name="T11" fmla="*/ 110 h 769"/>
                    <a:gd name="T12" fmla="*/ 241 w 1089"/>
                    <a:gd name="T13" fmla="*/ 124 h 769"/>
                    <a:gd name="T14" fmla="*/ 223 w 1089"/>
                    <a:gd name="T15" fmla="*/ 172 h 769"/>
                    <a:gd name="T16" fmla="*/ 301 w 1089"/>
                    <a:gd name="T17" fmla="*/ 133 h 769"/>
                    <a:gd name="T18" fmla="*/ 460 w 1089"/>
                    <a:gd name="T19" fmla="*/ 23 h 769"/>
                    <a:gd name="T20" fmla="*/ 574 w 1089"/>
                    <a:gd name="T21" fmla="*/ 29 h 769"/>
                    <a:gd name="T22" fmla="*/ 701 w 1089"/>
                    <a:gd name="T23" fmla="*/ 15 h 769"/>
                    <a:gd name="T24" fmla="*/ 840 w 1089"/>
                    <a:gd name="T25" fmla="*/ 71 h 769"/>
                    <a:gd name="T26" fmla="*/ 1001 w 1089"/>
                    <a:gd name="T27" fmla="*/ 91 h 769"/>
                    <a:gd name="T28" fmla="*/ 1080 w 1089"/>
                    <a:gd name="T29" fmla="*/ 156 h 769"/>
                    <a:gd name="T30" fmla="*/ 1019 w 1089"/>
                    <a:gd name="T31" fmla="*/ 206 h 769"/>
                    <a:gd name="T32" fmla="*/ 985 w 1089"/>
                    <a:gd name="T33" fmla="*/ 270 h 769"/>
                    <a:gd name="T34" fmla="*/ 945 w 1089"/>
                    <a:gd name="T35" fmla="*/ 273 h 769"/>
                    <a:gd name="T36" fmla="*/ 958 w 1089"/>
                    <a:gd name="T37" fmla="*/ 184 h 769"/>
                    <a:gd name="T38" fmla="*/ 906 w 1089"/>
                    <a:gd name="T39" fmla="*/ 232 h 769"/>
                    <a:gd name="T40" fmla="*/ 868 w 1089"/>
                    <a:gd name="T41" fmla="*/ 273 h 769"/>
                    <a:gd name="T42" fmla="*/ 881 w 1089"/>
                    <a:gd name="T43" fmla="*/ 318 h 769"/>
                    <a:gd name="T44" fmla="*/ 837 w 1089"/>
                    <a:gd name="T45" fmla="*/ 385 h 769"/>
                    <a:gd name="T46" fmla="*/ 844 w 1089"/>
                    <a:gd name="T47" fmla="*/ 439 h 769"/>
                    <a:gd name="T48" fmla="*/ 839 w 1089"/>
                    <a:gd name="T49" fmla="*/ 413 h 769"/>
                    <a:gd name="T50" fmla="*/ 797 w 1089"/>
                    <a:gd name="T51" fmla="*/ 416 h 769"/>
                    <a:gd name="T52" fmla="*/ 828 w 1089"/>
                    <a:gd name="T53" fmla="*/ 496 h 769"/>
                    <a:gd name="T54" fmla="*/ 751 w 1089"/>
                    <a:gd name="T55" fmla="*/ 589 h 769"/>
                    <a:gd name="T56" fmla="*/ 730 w 1089"/>
                    <a:gd name="T57" fmla="*/ 615 h 769"/>
                    <a:gd name="T58" fmla="*/ 703 w 1089"/>
                    <a:gd name="T59" fmla="*/ 706 h 769"/>
                    <a:gd name="T60" fmla="*/ 665 w 1089"/>
                    <a:gd name="T61" fmla="*/ 708 h 769"/>
                    <a:gd name="T62" fmla="*/ 711 w 1089"/>
                    <a:gd name="T63" fmla="*/ 768 h 769"/>
                    <a:gd name="T64" fmla="*/ 634 w 1089"/>
                    <a:gd name="T65" fmla="*/ 626 h 769"/>
                    <a:gd name="T66" fmla="*/ 545 w 1089"/>
                    <a:gd name="T67" fmla="*/ 596 h 769"/>
                    <a:gd name="T68" fmla="*/ 503 w 1089"/>
                    <a:gd name="T69" fmla="*/ 689 h 769"/>
                    <a:gd name="T70" fmla="*/ 471 w 1089"/>
                    <a:gd name="T71" fmla="*/ 738 h 769"/>
                    <a:gd name="T72" fmla="*/ 416 w 1089"/>
                    <a:gd name="T73" fmla="*/ 592 h 769"/>
                    <a:gd name="T74" fmla="*/ 373 w 1089"/>
                    <a:gd name="T75" fmla="*/ 607 h 769"/>
                    <a:gd name="T76" fmla="*/ 336 w 1089"/>
                    <a:gd name="T77" fmla="*/ 545 h 769"/>
                    <a:gd name="T78" fmla="*/ 223 w 1089"/>
                    <a:gd name="T79" fmla="*/ 510 h 769"/>
                    <a:gd name="T80" fmla="*/ 263 w 1089"/>
                    <a:gd name="T81" fmla="*/ 577 h 769"/>
                    <a:gd name="T82" fmla="*/ 234 w 1089"/>
                    <a:gd name="T83" fmla="*/ 620 h 769"/>
                    <a:gd name="T84" fmla="*/ 190 w 1089"/>
                    <a:gd name="T85" fmla="*/ 605 h 769"/>
                    <a:gd name="T86" fmla="*/ 119 w 1089"/>
                    <a:gd name="T87" fmla="*/ 495 h 769"/>
                    <a:gd name="T88" fmla="*/ 149 w 1089"/>
                    <a:gd name="T89" fmla="*/ 432 h 769"/>
                    <a:gd name="T90" fmla="*/ 166 w 1089"/>
                    <a:gd name="T91" fmla="*/ 385 h 769"/>
                    <a:gd name="T92" fmla="*/ 149 w 1089"/>
                    <a:gd name="T93" fmla="*/ 226 h 769"/>
                    <a:gd name="T94" fmla="*/ 86 w 1089"/>
                    <a:gd name="T95" fmla="*/ 193 h 769"/>
                    <a:gd name="T96" fmla="*/ 55 w 1089"/>
                    <a:gd name="T97" fmla="*/ 210 h 769"/>
                    <a:gd name="T98" fmla="*/ 0 w 1089"/>
                    <a:gd name="T99" fmla="*/ 226 h 769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</a:gdLst>
                  <a:ahLst/>
                  <a:cxnLst>
                    <a:cxn ang="T100">
                      <a:pos x="T0" y="T1"/>
                    </a:cxn>
                    <a:cxn ang="T101">
                      <a:pos x="T2" y="T3"/>
                    </a:cxn>
                    <a:cxn ang="T102">
                      <a:pos x="T4" y="T5"/>
                    </a:cxn>
                    <a:cxn ang="T103">
                      <a:pos x="T6" y="T7"/>
                    </a:cxn>
                    <a:cxn ang="T104">
                      <a:pos x="T8" y="T9"/>
                    </a:cxn>
                    <a:cxn ang="T105">
                      <a:pos x="T10" y="T11"/>
                    </a:cxn>
                    <a:cxn ang="T106">
                      <a:pos x="T12" y="T13"/>
                    </a:cxn>
                    <a:cxn ang="T107">
                      <a:pos x="T14" y="T15"/>
                    </a:cxn>
                    <a:cxn ang="T108">
                      <a:pos x="T16" y="T17"/>
                    </a:cxn>
                    <a:cxn ang="T109">
                      <a:pos x="T18" y="T19"/>
                    </a:cxn>
                    <a:cxn ang="T110">
                      <a:pos x="T20" y="T21"/>
                    </a:cxn>
                    <a:cxn ang="T111">
                      <a:pos x="T22" y="T23"/>
                    </a:cxn>
                    <a:cxn ang="T112">
                      <a:pos x="T24" y="T25"/>
                    </a:cxn>
                    <a:cxn ang="T113">
                      <a:pos x="T26" y="T27"/>
                    </a:cxn>
                    <a:cxn ang="T114">
                      <a:pos x="T28" y="T29"/>
                    </a:cxn>
                    <a:cxn ang="T115">
                      <a:pos x="T30" y="T31"/>
                    </a:cxn>
                    <a:cxn ang="T116">
                      <a:pos x="T32" y="T33"/>
                    </a:cxn>
                    <a:cxn ang="T117">
                      <a:pos x="T34" y="T35"/>
                    </a:cxn>
                    <a:cxn ang="T118">
                      <a:pos x="T36" y="T37"/>
                    </a:cxn>
                    <a:cxn ang="T119">
                      <a:pos x="T38" y="T39"/>
                    </a:cxn>
                    <a:cxn ang="T120">
                      <a:pos x="T40" y="T41"/>
                    </a:cxn>
                    <a:cxn ang="T121">
                      <a:pos x="T42" y="T43"/>
                    </a:cxn>
                    <a:cxn ang="T122">
                      <a:pos x="T44" y="T45"/>
                    </a:cxn>
                    <a:cxn ang="T123">
                      <a:pos x="T46" y="T47"/>
                    </a:cxn>
                    <a:cxn ang="T124">
                      <a:pos x="T48" y="T49"/>
                    </a:cxn>
                    <a:cxn ang="T125">
                      <a:pos x="T50" y="T51"/>
                    </a:cxn>
                    <a:cxn ang="T126">
                      <a:pos x="T52" y="T53"/>
                    </a:cxn>
                    <a:cxn ang="T127">
                      <a:pos x="T54" y="T55"/>
                    </a:cxn>
                    <a:cxn ang="T128">
                      <a:pos x="T56" y="T57"/>
                    </a:cxn>
                    <a:cxn ang="T129">
                      <a:pos x="T58" y="T59"/>
                    </a:cxn>
                    <a:cxn ang="T130">
                      <a:pos x="T60" y="T61"/>
                    </a:cxn>
                    <a:cxn ang="T131">
                      <a:pos x="T62" y="T63"/>
                    </a:cxn>
                    <a:cxn ang="T132">
                      <a:pos x="T64" y="T65"/>
                    </a:cxn>
                    <a:cxn ang="T133">
                      <a:pos x="T66" y="T67"/>
                    </a:cxn>
                    <a:cxn ang="T134">
                      <a:pos x="T68" y="T69"/>
                    </a:cxn>
                    <a:cxn ang="T135">
                      <a:pos x="T70" y="T71"/>
                    </a:cxn>
                    <a:cxn ang="T136">
                      <a:pos x="T72" y="T73"/>
                    </a:cxn>
                    <a:cxn ang="T137">
                      <a:pos x="T74" y="T75"/>
                    </a:cxn>
                    <a:cxn ang="T138">
                      <a:pos x="T76" y="T77"/>
                    </a:cxn>
                    <a:cxn ang="T139">
                      <a:pos x="T78" y="T79"/>
                    </a:cxn>
                    <a:cxn ang="T140">
                      <a:pos x="T80" y="T81"/>
                    </a:cxn>
                    <a:cxn ang="T141">
                      <a:pos x="T82" y="T83"/>
                    </a:cxn>
                    <a:cxn ang="T142">
                      <a:pos x="T84" y="T85"/>
                    </a:cxn>
                    <a:cxn ang="T143">
                      <a:pos x="T86" y="T87"/>
                    </a:cxn>
                    <a:cxn ang="T144">
                      <a:pos x="T88" y="T89"/>
                    </a:cxn>
                    <a:cxn ang="T145">
                      <a:pos x="T90" y="T91"/>
                    </a:cxn>
                    <a:cxn ang="T146">
                      <a:pos x="T92" y="T93"/>
                    </a:cxn>
                    <a:cxn ang="T147">
                      <a:pos x="T94" y="T95"/>
                    </a:cxn>
                    <a:cxn ang="T148">
                      <a:pos x="T96" y="T97"/>
                    </a:cxn>
                    <a:cxn ang="T149">
                      <a:pos x="T98" y="T99"/>
                    </a:cxn>
                  </a:cxnLst>
                  <a:rect l="0" t="0" r="r" b="b"/>
                  <a:pathLst>
                    <a:path w="1089" h="769">
                      <a:moveTo>
                        <a:pt x="0" y="226"/>
                      </a:moveTo>
                      <a:lnTo>
                        <a:pt x="32" y="202"/>
                      </a:lnTo>
                      <a:lnTo>
                        <a:pt x="62" y="156"/>
                      </a:lnTo>
                      <a:lnTo>
                        <a:pt x="99" y="134"/>
                      </a:lnTo>
                      <a:lnTo>
                        <a:pt x="137" y="160"/>
                      </a:lnTo>
                      <a:lnTo>
                        <a:pt x="142" y="181"/>
                      </a:lnTo>
                      <a:lnTo>
                        <a:pt x="133" y="181"/>
                      </a:lnTo>
                      <a:lnTo>
                        <a:pt x="118" y="179"/>
                      </a:lnTo>
                      <a:lnTo>
                        <a:pt x="137" y="202"/>
                      </a:lnTo>
                      <a:lnTo>
                        <a:pt x="216" y="172"/>
                      </a:lnTo>
                      <a:lnTo>
                        <a:pt x="206" y="149"/>
                      </a:lnTo>
                      <a:lnTo>
                        <a:pt x="240" y="110"/>
                      </a:lnTo>
                      <a:lnTo>
                        <a:pt x="262" y="111"/>
                      </a:lnTo>
                      <a:lnTo>
                        <a:pt x="241" y="124"/>
                      </a:lnTo>
                      <a:lnTo>
                        <a:pt x="223" y="153"/>
                      </a:lnTo>
                      <a:lnTo>
                        <a:pt x="223" y="172"/>
                      </a:lnTo>
                      <a:lnTo>
                        <a:pt x="255" y="193"/>
                      </a:lnTo>
                      <a:lnTo>
                        <a:pt x="301" y="133"/>
                      </a:lnTo>
                      <a:lnTo>
                        <a:pt x="461" y="63"/>
                      </a:lnTo>
                      <a:lnTo>
                        <a:pt x="460" y="23"/>
                      </a:lnTo>
                      <a:lnTo>
                        <a:pt x="533" y="8"/>
                      </a:lnTo>
                      <a:lnTo>
                        <a:pt x="574" y="29"/>
                      </a:lnTo>
                      <a:lnTo>
                        <a:pt x="671" y="0"/>
                      </a:lnTo>
                      <a:lnTo>
                        <a:pt x="701" y="15"/>
                      </a:lnTo>
                      <a:lnTo>
                        <a:pt x="766" y="85"/>
                      </a:lnTo>
                      <a:lnTo>
                        <a:pt x="840" y="71"/>
                      </a:lnTo>
                      <a:lnTo>
                        <a:pt x="886" y="96"/>
                      </a:lnTo>
                      <a:lnTo>
                        <a:pt x="1001" y="91"/>
                      </a:lnTo>
                      <a:lnTo>
                        <a:pt x="1088" y="118"/>
                      </a:lnTo>
                      <a:lnTo>
                        <a:pt x="1080" y="156"/>
                      </a:lnTo>
                      <a:lnTo>
                        <a:pt x="1006" y="181"/>
                      </a:lnTo>
                      <a:lnTo>
                        <a:pt x="1019" y="206"/>
                      </a:lnTo>
                      <a:lnTo>
                        <a:pt x="987" y="220"/>
                      </a:lnTo>
                      <a:lnTo>
                        <a:pt x="985" y="270"/>
                      </a:lnTo>
                      <a:lnTo>
                        <a:pt x="957" y="304"/>
                      </a:lnTo>
                      <a:lnTo>
                        <a:pt x="945" y="273"/>
                      </a:lnTo>
                      <a:lnTo>
                        <a:pt x="961" y="244"/>
                      </a:lnTo>
                      <a:lnTo>
                        <a:pt x="958" y="184"/>
                      </a:lnTo>
                      <a:lnTo>
                        <a:pt x="929" y="215"/>
                      </a:lnTo>
                      <a:lnTo>
                        <a:pt x="906" y="232"/>
                      </a:lnTo>
                      <a:lnTo>
                        <a:pt x="884" y="205"/>
                      </a:lnTo>
                      <a:lnTo>
                        <a:pt x="868" y="273"/>
                      </a:lnTo>
                      <a:lnTo>
                        <a:pt x="885" y="273"/>
                      </a:lnTo>
                      <a:lnTo>
                        <a:pt x="881" y="318"/>
                      </a:lnTo>
                      <a:lnTo>
                        <a:pt x="861" y="366"/>
                      </a:lnTo>
                      <a:lnTo>
                        <a:pt x="837" y="385"/>
                      </a:lnTo>
                      <a:lnTo>
                        <a:pt x="857" y="417"/>
                      </a:lnTo>
                      <a:lnTo>
                        <a:pt x="844" y="439"/>
                      </a:lnTo>
                      <a:lnTo>
                        <a:pt x="839" y="420"/>
                      </a:lnTo>
                      <a:lnTo>
                        <a:pt x="839" y="413"/>
                      </a:lnTo>
                      <a:lnTo>
                        <a:pt x="823" y="402"/>
                      </a:lnTo>
                      <a:lnTo>
                        <a:pt x="797" y="416"/>
                      </a:lnTo>
                      <a:lnTo>
                        <a:pt x="820" y="469"/>
                      </a:lnTo>
                      <a:lnTo>
                        <a:pt x="828" y="496"/>
                      </a:lnTo>
                      <a:lnTo>
                        <a:pt x="801" y="569"/>
                      </a:lnTo>
                      <a:lnTo>
                        <a:pt x="751" y="589"/>
                      </a:lnTo>
                      <a:lnTo>
                        <a:pt x="710" y="585"/>
                      </a:lnTo>
                      <a:lnTo>
                        <a:pt x="730" y="615"/>
                      </a:lnTo>
                      <a:lnTo>
                        <a:pt x="732" y="657"/>
                      </a:lnTo>
                      <a:lnTo>
                        <a:pt x="703" y="706"/>
                      </a:lnTo>
                      <a:lnTo>
                        <a:pt x="670" y="679"/>
                      </a:lnTo>
                      <a:lnTo>
                        <a:pt x="665" y="708"/>
                      </a:lnTo>
                      <a:lnTo>
                        <a:pt x="690" y="732"/>
                      </a:lnTo>
                      <a:lnTo>
                        <a:pt x="711" y="768"/>
                      </a:lnTo>
                      <a:lnTo>
                        <a:pt x="676" y="747"/>
                      </a:lnTo>
                      <a:lnTo>
                        <a:pt x="634" y="626"/>
                      </a:lnTo>
                      <a:lnTo>
                        <a:pt x="583" y="593"/>
                      </a:lnTo>
                      <a:lnTo>
                        <a:pt x="545" y="596"/>
                      </a:lnTo>
                      <a:lnTo>
                        <a:pt x="497" y="665"/>
                      </a:lnTo>
                      <a:lnTo>
                        <a:pt x="503" y="689"/>
                      </a:lnTo>
                      <a:lnTo>
                        <a:pt x="487" y="738"/>
                      </a:lnTo>
                      <a:lnTo>
                        <a:pt x="471" y="738"/>
                      </a:lnTo>
                      <a:lnTo>
                        <a:pt x="416" y="636"/>
                      </a:lnTo>
                      <a:lnTo>
                        <a:pt x="416" y="592"/>
                      </a:lnTo>
                      <a:lnTo>
                        <a:pt x="404" y="608"/>
                      </a:lnTo>
                      <a:lnTo>
                        <a:pt x="373" y="607"/>
                      </a:lnTo>
                      <a:lnTo>
                        <a:pt x="385" y="580"/>
                      </a:lnTo>
                      <a:lnTo>
                        <a:pt x="336" y="545"/>
                      </a:lnTo>
                      <a:lnTo>
                        <a:pt x="275" y="545"/>
                      </a:lnTo>
                      <a:lnTo>
                        <a:pt x="223" y="510"/>
                      </a:lnTo>
                      <a:lnTo>
                        <a:pt x="220" y="545"/>
                      </a:lnTo>
                      <a:lnTo>
                        <a:pt x="263" y="577"/>
                      </a:lnTo>
                      <a:lnTo>
                        <a:pt x="278" y="576"/>
                      </a:lnTo>
                      <a:lnTo>
                        <a:pt x="234" y="620"/>
                      </a:lnTo>
                      <a:lnTo>
                        <a:pt x="190" y="630"/>
                      </a:lnTo>
                      <a:lnTo>
                        <a:pt x="190" y="605"/>
                      </a:lnTo>
                      <a:lnTo>
                        <a:pt x="127" y="518"/>
                      </a:lnTo>
                      <a:lnTo>
                        <a:pt x="119" y="495"/>
                      </a:lnTo>
                      <a:lnTo>
                        <a:pt x="153" y="467"/>
                      </a:lnTo>
                      <a:lnTo>
                        <a:pt x="149" y="432"/>
                      </a:lnTo>
                      <a:lnTo>
                        <a:pt x="149" y="393"/>
                      </a:lnTo>
                      <a:lnTo>
                        <a:pt x="166" y="385"/>
                      </a:lnTo>
                      <a:lnTo>
                        <a:pt x="149" y="366"/>
                      </a:lnTo>
                      <a:lnTo>
                        <a:pt x="149" y="226"/>
                      </a:lnTo>
                      <a:lnTo>
                        <a:pt x="61" y="226"/>
                      </a:lnTo>
                      <a:lnTo>
                        <a:pt x="86" y="193"/>
                      </a:lnTo>
                      <a:lnTo>
                        <a:pt x="84" y="181"/>
                      </a:lnTo>
                      <a:lnTo>
                        <a:pt x="55" y="210"/>
                      </a:lnTo>
                      <a:lnTo>
                        <a:pt x="45" y="226"/>
                      </a:lnTo>
                      <a:lnTo>
                        <a:pt x="0" y="226"/>
                      </a:lnTo>
                    </a:path>
                  </a:pathLst>
                </a:custGeom>
                <a:solidFill>
                  <a:schemeClr val="bg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he-IL"/>
                </a:p>
              </p:txBody>
            </p:sp>
            <p:sp>
              <p:nvSpPr>
                <p:cNvPr id="23" name="Freeform 26"/>
                <p:cNvSpPr>
                  <a:spLocks/>
                </p:cNvSpPr>
                <p:nvPr/>
              </p:nvSpPr>
              <p:spPr bwMode="grayWhite">
                <a:xfrm>
                  <a:off x="3135" y="720"/>
                  <a:ext cx="94" cy="157"/>
                </a:xfrm>
                <a:custGeom>
                  <a:avLst/>
                  <a:gdLst>
                    <a:gd name="T0" fmla="*/ 63 w 94"/>
                    <a:gd name="T1" fmla="*/ 0 h 157"/>
                    <a:gd name="T2" fmla="*/ 63 w 94"/>
                    <a:gd name="T3" fmla="*/ 20 h 157"/>
                    <a:gd name="T4" fmla="*/ 55 w 94"/>
                    <a:gd name="T5" fmla="*/ 33 h 157"/>
                    <a:gd name="T6" fmla="*/ 57 w 94"/>
                    <a:gd name="T7" fmla="*/ 54 h 157"/>
                    <a:gd name="T8" fmla="*/ 47 w 94"/>
                    <a:gd name="T9" fmla="*/ 82 h 157"/>
                    <a:gd name="T10" fmla="*/ 31 w 94"/>
                    <a:gd name="T11" fmla="*/ 108 h 157"/>
                    <a:gd name="T12" fmla="*/ 7 w 94"/>
                    <a:gd name="T13" fmla="*/ 125 h 157"/>
                    <a:gd name="T14" fmla="*/ 0 w 94"/>
                    <a:gd name="T15" fmla="*/ 154 h 157"/>
                    <a:gd name="T16" fmla="*/ 10 w 94"/>
                    <a:gd name="T17" fmla="*/ 156 h 157"/>
                    <a:gd name="T18" fmla="*/ 10 w 94"/>
                    <a:gd name="T19" fmla="*/ 129 h 157"/>
                    <a:gd name="T20" fmla="*/ 44 w 94"/>
                    <a:gd name="T21" fmla="*/ 127 h 157"/>
                    <a:gd name="T22" fmla="*/ 69 w 94"/>
                    <a:gd name="T23" fmla="*/ 109 h 157"/>
                    <a:gd name="T24" fmla="*/ 69 w 94"/>
                    <a:gd name="T25" fmla="*/ 72 h 157"/>
                    <a:gd name="T26" fmla="*/ 77 w 94"/>
                    <a:gd name="T27" fmla="*/ 58 h 157"/>
                    <a:gd name="T28" fmla="*/ 64 w 94"/>
                    <a:gd name="T29" fmla="*/ 34 h 157"/>
                    <a:gd name="T30" fmla="*/ 82 w 94"/>
                    <a:gd name="T31" fmla="*/ 27 h 157"/>
                    <a:gd name="T32" fmla="*/ 93 w 94"/>
                    <a:gd name="T33" fmla="*/ 8 h 157"/>
                    <a:gd name="T34" fmla="*/ 69 w 94"/>
                    <a:gd name="T35" fmla="*/ 11 h 157"/>
                    <a:gd name="T36" fmla="*/ 63 w 94"/>
                    <a:gd name="T37" fmla="*/ 0 h 157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</a:gdLst>
                  <a:ahLst/>
                  <a:cxnLst>
                    <a:cxn ang="T38">
                      <a:pos x="T0" y="T1"/>
                    </a:cxn>
                    <a:cxn ang="T39">
                      <a:pos x="T2" y="T3"/>
                    </a:cxn>
                    <a:cxn ang="T40">
                      <a:pos x="T4" y="T5"/>
                    </a:cxn>
                    <a:cxn ang="T41">
                      <a:pos x="T6" y="T7"/>
                    </a:cxn>
                    <a:cxn ang="T42">
                      <a:pos x="T8" y="T9"/>
                    </a:cxn>
                    <a:cxn ang="T43">
                      <a:pos x="T10" y="T11"/>
                    </a:cxn>
                    <a:cxn ang="T44">
                      <a:pos x="T12" y="T13"/>
                    </a:cxn>
                    <a:cxn ang="T45">
                      <a:pos x="T14" y="T15"/>
                    </a:cxn>
                    <a:cxn ang="T46">
                      <a:pos x="T16" y="T17"/>
                    </a:cxn>
                    <a:cxn ang="T47">
                      <a:pos x="T18" y="T19"/>
                    </a:cxn>
                    <a:cxn ang="T48">
                      <a:pos x="T20" y="T21"/>
                    </a:cxn>
                    <a:cxn ang="T49">
                      <a:pos x="T22" y="T23"/>
                    </a:cxn>
                    <a:cxn ang="T50">
                      <a:pos x="T24" y="T25"/>
                    </a:cxn>
                    <a:cxn ang="T51">
                      <a:pos x="T26" y="T27"/>
                    </a:cxn>
                    <a:cxn ang="T52">
                      <a:pos x="T28" y="T29"/>
                    </a:cxn>
                    <a:cxn ang="T53">
                      <a:pos x="T30" y="T31"/>
                    </a:cxn>
                    <a:cxn ang="T54">
                      <a:pos x="T32" y="T33"/>
                    </a:cxn>
                    <a:cxn ang="T55">
                      <a:pos x="T34" y="T35"/>
                    </a:cxn>
                    <a:cxn ang="T56">
                      <a:pos x="T36" y="T37"/>
                    </a:cxn>
                  </a:cxnLst>
                  <a:rect l="0" t="0" r="r" b="b"/>
                  <a:pathLst>
                    <a:path w="94" h="157">
                      <a:moveTo>
                        <a:pt x="63" y="0"/>
                      </a:moveTo>
                      <a:lnTo>
                        <a:pt x="63" y="20"/>
                      </a:lnTo>
                      <a:lnTo>
                        <a:pt x="55" y="33"/>
                      </a:lnTo>
                      <a:lnTo>
                        <a:pt x="57" y="54"/>
                      </a:lnTo>
                      <a:lnTo>
                        <a:pt x="47" y="82"/>
                      </a:lnTo>
                      <a:lnTo>
                        <a:pt x="31" y="108"/>
                      </a:lnTo>
                      <a:lnTo>
                        <a:pt x="7" y="125"/>
                      </a:lnTo>
                      <a:lnTo>
                        <a:pt x="0" y="154"/>
                      </a:lnTo>
                      <a:lnTo>
                        <a:pt x="10" y="156"/>
                      </a:lnTo>
                      <a:lnTo>
                        <a:pt x="10" y="129"/>
                      </a:lnTo>
                      <a:lnTo>
                        <a:pt x="44" y="127"/>
                      </a:lnTo>
                      <a:lnTo>
                        <a:pt x="69" y="109"/>
                      </a:lnTo>
                      <a:lnTo>
                        <a:pt x="69" y="72"/>
                      </a:lnTo>
                      <a:lnTo>
                        <a:pt x="77" y="58"/>
                      </a:lnTo>
                      <a:lnTo>
                        <a:pt x="64" y="34"/>
                      </a:lnTo>
                      <a:lnTo>
                        <a:pt x="82" y="27"/>
                      </a:lnTo>
                      <a:lnTo>
                        <a:pt x="93" y="8"/>
                      </a:lnTo>
                      <a:lnTo>
                        <a:pt x="69" y="11"/>
                      </a:lnTo>
                      <a:lnTo>
                        <a:pt x="63" y="0"/>
                      </a:lnTo>
                    </a:path>
                  </a:pathLst>
                </a:custGeom>
                <a:solidFill>
                  <a:schemeClr val="bg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he-IL"/>
                </a:p>
              </p:txBody>
            </p:sp>
            <p:sp>
              <p:nvSpPr>
                <p:cNvPr id="24" name="Freeform 27"/>
                <p:cNvSpPr>
                  <a:spLocks/>
                </p:cNvSpPr>
                <p:nvPr/>
              </p:nvSpPr>
              <p:spPr bwMode="grayWhite">
                <a:xfrm>
                  <a:off x="2780" y="1139"/>
                  <a:ext cx="19" cy="36"/>
                </a:xfrm>
                <a:custGeom>
                  <a:avLst/>
                  <a:gdLst>
                    <a:gd name="T0" fmla="*/ 9 w 19"/>
                    <a:gd name="T1" fmla="*/ 0 h 36"/>
                    <a:gd name="T2" fmla="*/ 0 w 19"/>
                    <a:gd name="T3" fmla="*/ 16 h 36"/>
                    <a:gd name="T4" fmla="*/ 6 w 19"/>
                    <a:gd name="T5" fmla="*/ 35 h 36"/>
                    <a:gd name="T6" fmla="*/ 18 w 19"/>
                    <a:gd name="T7" fmla="*/ 21 h 36"/>
                    <a:gd name="T8" fmla="*/ 9 w 19"/>
                    <a:gd name="T9" fmla="*/ 0 h 36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0" t="0" r="r" b="b"/>
                  <a:pathLst>
                    <a:path w="19" h="36">
                      <a:moveTo>
                        <a:pt x="9" y="0"/>
                      </a:moveTo>
                      <a:lnTo>
                        <a:pt x="0" y="16"/>
                      </a:lnTo>
                      <a:lnTo>
                        <a:pt x="6" y="35"/>
                      </a:lnTo>
                      <a:lnTo>
                        <a:pt x="18" y="21"/>
                      </a:lnTo>
                      <a:lnTo>
                        <a:pt x="9" y="0"/>
                      </a:lnTo>
                    </a:path>
                  </a:pathLst>
                </a:custGeom>
                <a:solidFill>
                  <a:schemeClr val="bg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he-IL"/>
                </a:p>
              </p:txBody>
            </p:sp>
            <p:sp>
              <p:nvSpPr>
                <p:cNvPr id="25" name="Freeform 28"/>
                <p:cNvSpPr>
                  <a:spLocks/>
                </p:cNvSpPr>
                <p:nvPr/>
              </p:nvSpPr>
              <p:spPr bwMode="grayWhite">
                <a:xfrm>
                  <a:off x="2923" y="1177"/>
                  <a:ext cx="220" cy="94"/>
                </a:xfrm>
                <a:custGeom>
                  <a:avLst/>
                  <a:gdLst>
                    <a:gd name="T0" fmla="*/ 0 w 220"/>
                    <a:gd name="T1" fmla="*/ 0 h 94"/>
                    <a:gd name="T2" fmla="*/ 33 w 220"/>
                    <a:gd name="T3" fmla="*/ 7 h 94"/>
                    <a:gd name="T4" fmla="*/ 82 w 220"/>
                    <a:gd name="T5" fmla="*/ 41 h 94"/>
                    <a:gd name="T6" fmla="*/ 75 w 220"/>
                    <a:gd name="T7" fmla="*/ 60 h 94"/>
                    <a:gd name="T8" fmla="*/ 115 w 220"/>
                    <a:gd name="T9" fmla="*/ 77 h 94"/>
                    <a:gd name="T10" fmla="*/ 219 w 220"/>
                    <a:gd name="T11" fmla="*/ 77 h 94"/>
                    <a:gd name="T12" fmla="*/ 106 w 220"/>
                    <a:gd name="T13" fmla="*/ 93 h 94"/>
                    <a:gd name="T14" fmla="*/ 75 w 220"/>
                    <a:gd name="T15" fmla="*/ 60 h 94"/>
                    <a:gd name="T16" fmla="*/ 46 w 220"/>
                    <a:gd name="T17" fmla="*/ 54 h 94"/>
                    <a:gd name="T18" fmla="*/ 0 w 220"/>
                    <a:gd name="T19" fmla="*/ 0 h 94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</a:gdLst>
                  <a:ahLst/>
                  <a:cxnLst>
                    <a:cxn ang="T20">
                      <a:pos x="T0" y="T1"/>
                    </a:cxn>
                    <a:cxn ang="T21">
                      <a:pos x="T2" y="T3"/>
                    </a:cxn>
                    <a:cxn ang="T22">
                      <a:pos x="T4" y="T5"/>
                    </a:cxn>
                    <a:cxn ang="T23">
                      <a:pos x="T6" y="T7"/>
                    </a:cxn>
                    <a:cxn ang="T24">
                      <a:pos x="T8" y="T9"/>
                    </a:cxn>
                    <a:cxn ang="T25">
                      <a:pos x="T10" y="T11"/>
                    </a:cxn>
                    <a:cxn ang="T26">
                      <a:pos x="T12" y="T13"/>
                    </a:cxn>
                    <a:cxn ang="T27">
                      <a:pos x="T14" y="T15"/>
                    </a:cxn>
                    <a:cxn ang="T28">
                      <a:pos x="T16" y="T17"/>
                    </a:cxn>
                    <a:cxn ang="T29">
                      <a:pos x="T18" y="T19"/>
                    </a:cxn>
                  </a:cxnLst>
                  <a:rect l="0" t="0" r="r" b="b"/>
                  <a:pathLst>
                    <a:path w="220" h="94">
                      <a:moveTo>
                        <a:pt x="0" y="0"/>
                      </a:moveTo>
                      <a:lnTo>
                        <a:pt x="33" y="7"/>
                      </a:lnTo>
                      <a:lnTo>
                        <a:pt x="82" y="41"/>
                      </a:lnTo>
                      <a:lnTo>
                        <a:pt x="75" y="60"/>
                      </a:lnTo>
                      <a:lnTo>
                        <a:pt x="115" y="77"/>
                      </a:lnTo>
                      <a:lnTo>
                        <a:pt x="219" y="77"/>
                      </a:lnTo>
                      <a:lnTo>
                        <a:pt x="106" y="93"/>
                      </a:lnTo>
                      <a:lnTo>
                        <a:pt x="75" y="60"/>
                      </a:lnTo>
                      <a:lnTo>
                        <a:pt x="46" y="54"/>
                      </a:lnTo>
                      <a:lnTo>
                        <a:pt x="0" y="0"/>
                      </a:lnTo>
                    </a:path>
                  </a:pathLst>
                </a:custGeom>
                <a:solidFill>
                  <a:schemeClr val="bg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he-IL"/>
                </a:p>
              </p:txBody>
            </p:sp>
            <p:sp>
              <p:nvSpPr>
                <p:cNvPr id="26" name="Freeform 29"/>
                <p:cNvSpPr>
                  <a:spLocks/>
                </p:cNvSpPr>
                <p:nvPr/>
              </p:nvSpPr>
              <p:spPr bwMode="grayWhite">
                <a:xfrm>
                  <a:off x="3098" y="1255"/>
                  <a:ext cx="236" cy="221"/>
                </a:xfrm>
                <a:custGeom>
                  <a:avLst/>
                  <a:gdLst>
                    <a:gd name="T0" fmla="*/ 190 w 236"/>
                    <a:gd name="T1" fmla="*/ 216 h 221"/>
                    <a:gd name="T2" fmla="*/ 179 w 236"/>
                    <a:gd name="T3" fmla="*/ 212 h 221"/>
                    <a:gd name="T4" fmla="*/ 154 w 236"/>
                    <a:gd name="T5" fmla="*/ 187 h 221"/>
                    <a:gd name="T6" fmla="*/ 130 w 236"/>
                    <a:gd name="T7" fmla="*/ 182 h 221"/>
                    <a:gd name="T8" fmla="*/ 124 w 236"/>
                    <a:gd name="T9" fmla="*/ 167 h 221"/>
                    <a:gd name="T10" fmla="*/ 110 w 236"/>
                    <a:gd name="T11" fmla="*/ 155 h 221"/>
                    <a:gd name="T12" fmla="*/ 87 w 236"/>
                    <a:gd name="T13" fmla="*/ 155 h 221"/>
                    <a:gd name="T14" fmla="*/ 62 w 236"/>
                    <a:gd name="T15" fmla="*/ 165 h 221"/>
                    <a:gd name="T16" fmla="*/ 40 w 236"/>
                    <a:gd name="T17" fmla="*/ 169 h 221"/>
                    <a:gd name="T18" fmla="*/ 15 w 236"/>
                    <a:gd name="T19" fmla="*/ 169 h 221"/>
                    <a:gd name="T20" fmla="*/ 14 w 236"/>
                    <a:gd name="T21" fmla="*/ 152 h 221"/>
                    <a:gd name="T22" fmla="*/ 5 w 236"/>
                    <a:gd name="T23" fmla="*/ 127 h 221"/>
                    <a:gd name="T24" fmla="*/ 3 w 236"/>
                    <a:gd name="T25" fmla="*/ 114 h 221"/>
                    <a:gd name="T26" fmla="*/ 3 w 236"/>
                    <a:gd name="T27" fmla="*/ 79 h 221"/>
                    <a:gd name="T28" fmla="*/ 44 w 236"/>
                    <a:gd name="T29" fmla="*/ 60 h 221"/>
                    <a:gd name="T30" fmla="*/ 48 w 236"/>
                    <a:gd name="T31" fmla="*/ 41 h 221"/>
                    <a:gd name="T32" fmla="*/ 57 w 236"/>
                    <a:gd name="T33" fmla="*/ 43 h 221"/>
                    <a:gd name="T34" fmla="*/ 77 w 236"/>
                    <a:gd name="T35" fmla="*/ 22 h 221"/>
                    <a:gd name="T36" fmla="*/ 98 w 236"/>
                    <a:gd name="T37" fmla="*/ 25 h 221"/>
                    <a:gd name="T38" fmla="*/ 113 w 236"/>
                    <a:gd name="T39" fmla="*/ 10 h 221"/>
                    <a:gd name="T40" fmla="*/ 125 w 236"/>
                    <a:gd name="T41" fmla="*/ 8 h 221"/>
                    <a:gd name="T42" fmla="*/ 145 w 236"/>
                    <a:gd name="T43" fmla="*/ 34 h 221"/>
                    <a:gd name="T44" fmla="*/ 163 w 236"/>
                    <a:gd name="T45" fmla="*/ 43 h 221"/>
                    <a:gd name="T46" fmla="*/ 165 w 236"/>
                    <a:gd name="T47" fmla="*/ 16 h 221"/>
                    <a:gd name="T48" fmla="*/ 172 w 236"/>
                    <a:gd name="T49" fmla="*/ 0 h 221"/>
                    <a:gd name="T50" fmla="*/ 185 w 236"/>
                    <a:gd name="T51" fmla="*/ 22 h 221"/>
                    <a:gd name="T52" fmla="*/ 196 w 236"/>
                    <a:gd name="T53" fmla="*/ 60 h 221"/>
                    <a:gd name="T54" fmla="*/ 219 w 236"/>
                    <a:gd name="T55" fmla="*/ 83 h 221"/>
                    <a:gd name="T56" fmla="*/ 232 w 236"/>
                    <a:gd name="T57" fmla="*/ 101 h 221"/>
                    <a:gd name="T58" fmla="*/ 235 w 236"/>
                    <a:gd name="T59" fmla="*/ 133 h 221"/>
                    <a:gd name="T60" fmla="*/ 221 w 236"/>
                    <a:gd name="T61" fmla="*/ 169 h 221"/>
                    <a:gd name="T62" fmla="*/ 217 w 236"/>
                    <a:gd name="T63" fmla="*/ 202 h 221"/>
                    <a:gd name="T64" fmla="*/ 196 w 236"/>
                    <a:gd name="T65" fmla="*/ 215 h 221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</a:gdLst>
                  <a:ahLst/>
                  <a:cxnLst>
                    <a:cxn ang="T66">
                      <a:pos x="T0" y="T1"/>
                    </a:cxn>
                    <a:cxn ang="T67">
                      <a:pos x="T2" y="T3"/>
                    </a:cxn>
                    <a:cxn ang="T68">
                      <a:pos x="T4" y="T5"/>
                    </a:cxn>
                    <a:cxn ang="T69">
                      <a:pos x="T6" y="T7"/>
                    </a:cxn>
                    <a:cxn ang="T70">
                      <a:pos x="T8" y="T9"/>
                    </a:cxn>
                    <a:cxn ang="T71">
                      <a:pos x="T10" y="T11"/>
                    </a:cxn>
                    <a:cxn ang="T72">
                      <a:pos x="T12" y="T13"/>
                    </a:cxn>
                    <a:cxn ang="T73">
                      <a:pos x="T14" y="T15"/>
                    </a:cxn>
                    <a:cxn ang="T74">
                      <a:pos x="T16" y="T17"/>
                    </a:cxn>
                    <a:cxn ang="T75">
                      <a:pos x="T18" y="T19"/>
                    </a:cxn>
                    <a:cxn ang="T76">
                      <a:pos x="T20" y="T21"/>
                    </a:cxn>
                    <a:cxn ang="T77">
                      <a:pos x="T22" y="T23"/>
                    </a:cxn>
                    <a:cxn ang="T78">
                      <a:pos x="T24" y="T25"/>
                    </a:cxn>
                    <a:cxn ang="T79">
                      <a:pos x="T26" y="T27"/>
                    </a:cxn>
                    <a:cxn ang="T80">
                      <a:pos x="T28" y="T29"/>
                    </a:cxn>
                    <a:cxn ang="T81">
                      <a:pos x="T30" y="T31"/>
                    </a:cxn>
                    <a:cxn ang="T82">
                      <a:pos x="T32" y="T33"/>
                    </a:cxn>
                    <a:cxn ang="T83">
                      <a:pos x="T34" y="T35"/>
                    </a:cxn>
                    <a:cxn ang="T84">
                      <a:pos x="T36" y="T37"/>
                    </a:cxn>
                    <a:cxn ang="T85">
                      <a:pos x="T38" y="T39"/>
                    </a:cxn>
                    <a:cxn ang="T86">
                      <a:pos x="T40" y="T41"/>
                    </a:cxn>
                    <a:cxn ang="T87">
                      <a:pos x="T42" y="T43"/>
                    </a:cxn>
                    <a:cxn ang="T88">
                      <a:pos x="T44" y="T45"/>
                    </a:cxn>
                    <a:cxn ang="T89">
                      <a:pos x="T46" y="T47"/>
                    </a:cxn>
                    <a:cxn ang="T90">
                      <a:pos x="T48" y="T49"/>
                    </a:cxn>
                    <a:cxn ang="T91">
                      <a:pos x="T50" y="T51"/>
                    </a:cxn>
                    <a:cxn ang="T92">
                      <a:pos x="T52" y="T53"/>
                    </a:cxn>
                    <a:cxn ang="T93">
                      <a:pos x="T54" y="T55"/>
                    </a:cxn>
                    <a:cxn ang="T94">
                      <a:pos x="T56" y="T57"/>
                    </a:cxn>
                    <a:cxn ang="T95">
                      <a:pos x="T58" y="T59"/>
                    </a:cxn>
                    <a:cxn ang="T96">
                      <a:pos x="T60" y="T61"/>
                    </a:cxn>
                    <a:cxn ang="T97">
                      <a:pos x="T62" y="T63"/>
                    </a:cxn>
                    <a:cxn ang="T98">
                      <a:pos x="T64" y="T65"/>
                    </a:cxn>
                  </a:cxnLst>
                  <a:rect l="0" t="0" r="r" b="b"/>
                  <a:pathLst>
                    <a:path w="236" h="221">
                      <a:moveTo>
                        <a:pt x="196" y="215"/>
                      </a:moveTo>
                      <a:lnTo>
                        <a:pt x="190" y="216"/>
                      </a:lnTo>
                      <a:lnTo>
                        <a:pt x="185" y="220"/>
                      </a:lnTo>
                      <a:lnTo>
                        <a:pt x="179" y="212"/>
                      </a:lnTo>
                      <a:lnTo>
                        <a:pt x="158" y="202"/>
                      </a:lnTo>
                      <a:lnTo>
                        <a:pt x="154" y="187"/>
                      </a:lnTo>
                      <a:lnTo>
                        <a:pt x="147" y="182"/>
                      </a:lnTo>
                      <a:lnTo>
                        <a:pt x="130" y="182"/>
                      </a:lnTo>
                      <a:lnTo>
                        <a:pt x="130" y="170"/>
                      </a:lnTo>
                      <a:lnTo>
                        <a:pt x="124" y="167"/>
                      </a:lnTo>
                      <a:lnTo>
                        <a:pt x="123" y="157"/>
                      </a:lnTo>
                      <a:lnTo>
                        <a:pt x="110" y="155"/>
                      </a:lnTo>
                      <a:lnTo>
                        <a:pt x="98" y="152"/>
                      </a:lnTo>
                      <a:lnTo>
                        <a:pt x="87" y="155"/>
                      </a:lnTo>
                      <a:lnTo>
                        <a:pt x="87" y="157"/>
                      </a:lnTo>
                      <a:lnTo>
                        <a:pt x="62" y="165"/>
                      </a:lnTo>
                      <a:lnTo>
                        <a:pt x="62" y="169"/>
                      </a:lnTo>
                      <a:lnTo>
                        <a:pt x="40" y="169"/>
                      </a:lnTo>
                      <a:lnTo>
                        <a:pt x="28" y="176"/>
                      </a:lnTo>
                      <a:lnTo>
                        <a:pt x="15" y="169"/>
                      </a:lnTo>
                      <a:lnTo>
                        <a:pt x="14" y="167"/>
                      </a:lnTo>
                      <a:lnTo>
                        <a:pt x="14" y="152"/>
                      </a:lnTo>
                      <a:lnTo>
                        <a:pt x="10" y="139"/>
                      </a:lnTo>
                      <a:lnTo>
                        <a:pt x="5" y="127"/>
                      </a:lnTo>
                      <a:lnTo>
                        <a:pt x="8" y="118"/>
                      </a:lnTo>
                      <a:lnTo>
                        <a:pt x="3" y="114"/>
                      </a:lnTo>
                      <a:lnTo>
                        <a:pt x="0" y="93"/>
                      </a:lnTo>
                      <a:lnTo>
                        <a:pt x="3" y="79"/>
                      </a:lnTo>
                      <a:lnTo>
                        <a:pt x="16" y="68"/>
                      </a:lnTo>
                      <a:lnTo>
                        <a:pt x="44" y="60"/>
                      </a:lnTo>
                      <a:lnTo>
                        <a:pt x="51" y="51"/>
                      </a:lnTo>
                      <a:lnTo>
                        <a:pt x="48" y="41"/>
                      </a:lnTo>
                      <a:lnTo>
                        <a:pt x="55" y="38"/>
                      </a:lnTo>
                      <a:lnTo>
                        <a:pt x="57" y="43"/>
                      </a:lnTo>
                      <a:lnTo>
                        <a:pt x="60" y="35"/>
                      </a:lnTo>
                      <a:lnTo>
                        <a:pt x="77" y="22"/>
                      </a:lnTo>
                      <a:lnTo>
                        <a:pt x="87" y="28"/>
                      </a:lnTo>
                      <a:lnTo>
                        <a:pt x="98" y="25"/>
                      </a:lnTo>
                      <a:lnTo>
                        <a:pt x="102" y="13"/>
                      </a:lnTo>
                      <a:lnTo>
                        <a:pt x="113" y="10"/>
                      </a:lnTo>
                      <a:lnTo>
                        <a:pt x="110" y="2"/>
                      </a:lnTo>
                      <a:lnTo>
                        <a:pt x="125" y="8"/>
                      </a:lnTo>
                      <a:lnTo>
                        <a:pt x="138" y="5"/>
                      </a:lnTo>
                      <a:lnTo>
                        <a:pt x="145" y="34"/>
                      </a:lnTo>
                      <a:lnTo>
                        <a:pt x="154" y="43"/>
                      </a:lnTo>
                      <a:lnTo>
                        <a:pt x="163" y="43"/>
                      </a:lnTo>
                      <a:lnTo>
                        <a:pt x="167" y="25"/>
                      </a:lnTo>
                      <a:lnTo>
                        <a:pt x="165" y="16"/>
                      </a:lnTo>
                      <a:lnTo>
                        <a:pt x="167" y="2"/>
                      </a:lnTo>
                      <a:lnTo>
                        <a:pt x="172" y="0"/>
                      </a:lnTo>
                      <a:lnTo>
                        <a:pt x="179" y="18"/>
                      </a:lnTo>
                      <a:lnTo>
                        <a:pt x="185" y="22"/>
                      </a:lnTo>
                      <a:lnTo>
                        <a:pt x="189" y="38"/>
                      </a:lnTo>
                      <a:lnTo>
                        <a:pt x="196" y="60"/>
                      </a:lnTo>
                      <a:lnTo>
                        <a:pt x="206" y="66"/>
                      </a:lnTo>
                      <a:lnTo>
                        <a:pt x="219" y="83"/>
                      </a:lnTo>
                      <a:lnTo>
                        <a:pt x="221" y="91"/>
                      </a:lnTo>
                      <a:lnTo>
                        <a:pt x="232" y="101"/>
                      </a:lnTo>
                      <a:lnTo>
                        <a:pt x="235" y="119"/>
                      </a:lnTo>
                      <a:lnTo>
                        <a:pt x="235" y="133"/>
                      </a:lnTo>
                      <a:lnTo>
                        <a:pt x="232" y="155"/>
                      </a:lnTo>
                      <a:lnTo>
                        <a:pt x="221" y="169"/>
                      </a:lnTo>
                      <a:lnTo>
                        <a:pt x="217" y="187"/>
                      </a:lnTo>
                      <a:lnTo>
                        <a:pt x="217" y="202"/>
                      </a:lnTo>
                      <a:lnTo>
                        <a:pt x="206" y="205"/>
                      </a:lnTo>
                      <a:lnTo>
                        <a:pt x="196" y="215"/>
                      </a:lnTo>
                    </a:path>
                  </a:pathLst>
                </a:custGeom>
                <a:solidFill>
                  <a:schemeClr val="bg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he-IL"/>
                </a:p>
              </p:txBody>
            </p:sp>
            <p:sp>
              <p:nvSpPr>
                <p:cNvPr id="27" name="Freeform 30"/>
                <p:cNvSpPr>
                  <a:spLocks/>
                </p:cNvSpPr>
                <p:nvPr/>
              </p:nvSpPr>
              <p:spPr bwMode="grayWhite">
                <a:xfrm>
                  <a:off x="3286" y="1488"/>
                  <a:ext cx="18" cy="27"/>
                </a:xfrm>
                <a:custGeom>
                  <a:avLst/>
                  <a:gdLst>
                    <a:gd name="T0" fmla="*/ 9 w 18"/>
                    <a:gd name="T1" fmla="*/ 23 h 27"/>
                    <a:gd name="T2" fmla="*/ 3 w 18"/>
                    <a:gd name="T3" fmla="*/ 19 h 27"/>
                    <a:gd name="T4" fmla="*/ 3 w 18"/>
                    <a:gd name="T5" fmla="*/ 15 h 27"/>
                    <a:gd name="T6" fmla="*/ 3 w 18"/>
                    <a:gd name="T7" fmla="*/ 11 h 27"/>
                    <a:gd name="T8" fmla="*/ 2 w 18"/>
                    <a:gd name="T9" fmla="*/ 7 h 27"/>
                    <a:gd name="T10" fmla="*/ 0 w 18"/>
                    <a:gd name="T11" fmla="*/ 0 h 27"/>
                    <a:gd name="T12" fmla="*/ 3 w 18"/>
                    <a:gd name="T13" fmla="*/ 0 h 27"/>
                    <a:gd name="T14" fmla="*/ 9 w 18"/>
                    <a:gd name="T15" fmla="*/ 4 h 27"/>
                    <a:gd name="T16" fmla="*/ 12 w 18"/>
                    <a:gd name="T17" fmla="*/ 3 h 27"/>
                    <a:gd name="T18" fmla="*/ 13 w 18"/>
                    <a:gd name="T19" fmla="*/ 3 h 27"/>
                    <a:gd name="T20" fmla="*/ 17 w 18"/>
                    <a:gd name="T21" fmla="*/ 0 h 27"/>
                    <a:gd name="T22" fmla="*/ 17 w 18"/>
                    <a:gd name="T23" fmla="*/ 11 h 27"/>
                    <a:gd name="T24" fmla="*/ 15 w 18"/>
                    <a:gd name="T25" fmla="*/ 15 h 27"/>
                    <a:gd name="T26" fmla="*/ 13 w 18"/>
                    <a:gd name="T27" fmla="*/ 19 h 27"/>
                    <a:gd name="T28" fmla="*/ 13 w 18"/>
                    <a:gd name="T29" fmla="*/ 22 h 27"/>
                    <a:gd name="T30" fmla="*/ 12 w 18"/>
                    <a:gd name="T31" fmla="*/ 23 h 27"/>
                    <a:gd name="T32" fmla="*/ 12 w 18"/>
                    <a:gd name="T33" fmla="*/ 26 h 27"/>
                    <a:gd name="T34" fmla="*/ 9 w 18"/>
                    <a:gd name="T35" fmla="*/ 23 h 27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</a:gdLst>
                  <a:ahLst/>
                  <a:cxnLst>
                    <a:cxn ang="T36">
                      <a:pos x="T0" y="T1"/>
                    </a:cxn>
                    <a:cxn ang="T37">
                      <a:pos x="T2" y="T3"/>
                    </a:cxn>
                    <a:cxn ang="T38">
                      <a:pos x="T4" y="T5"/>
                    </a:cxn>
                    <a:cxn ang="T39">
                      <a:pos x="T6" y="T7"/>
                    </a:cxn>
                    <a:cxn ang="T40">
                      <a:pos x="T8" y="T9"/>
                    </a:cxn>
                    <a:cxn ang="T41">
                      <a:pos x="T10" y="T11"/>
                    </a:cxn>
                    <a:cxn ang="T42">
                      <a:pos x="T12" y="T13"/>
                    </a:cxn>
                    <a:cxn ang="T43">
                      <a:pos x="T14" y="T15"/>
                    </a:cxn>
                    <a:cxn ang="T44">
                      <a:pos x="T16" y="T17"/>
                    </a:cxn>
                    <a:cxn ang="T45">
                      <a:pos x="T18" y="T19"/>
                    </a:cxn>
                    <a:cxn ang="T46">
                      <a:pos x="T20" y="T21"/>
                    </a:cxn>
                    <a:cxn ang="T47">
                      <a:pos x="T22" y="T23"/>
                    </a:cxn>
                    <a:cxn ang="T48">
                      <a:pos x="T24" y="T25"/>
                    </a:cxn>
                    <a:cxn ang="T49">
                      <a:pos x="T26" y="T27"/>
                    </a:cxn>
                    <a:cxn ang="T50">
                      <a:pos x="T28" y="T29"/>
                    </a:cxn>
                    <a:cxn ang="T51">
                      <a:pos x="T30" y="T31"/>
                    </a:cxn>
                    <a:cxn ang="T52">
                      <a:pos x="T32" y="T33"/>
                    </a:cxn>
                    <a:cxn ang="T53">
                      <a:pos x="T34" y="T35"/>
                    </a:cxn>
                  </a:cxnLst>
                  <a:rect l="0" t="0" r="r" b="b"/>
                  <a:pathLst>
                    <a:path w="18" h="27">
                      <a:moveTo>
                        <a:pt x="9" y="23"/>
                      </a:moveTo>
                      <a:lnTo>
                        <a:pt x="3" y="19"/>
                      </a:lnTo>
                      <a:lnTo>
                        <a:pt x="3" y="15"/>
                      </a:lnTo>
                      <a:lnTo>
                        <a:pt x="3" y="11"/>
                      </a:lnTo>
                      <a:lnTo>
                        <a:pt x="2" y="7"/>
                      </a:lnTo>
                      <a:lnTo>
                        <a:pt x="0" y="0"/>
                      </a:lnTo>
                      <a:lnTo>
                        <a:pt x="3" y="0"/>
                      </a:lnTo>
                      <a:lnTo>
                        <a:pt x="9" y="4"/>
                      </a:lnTo>
                      <a:lnTo>
                        <a:pt x="12" y="3"/>
                      </a:lnTo>
                      <a:lnTo>
                        <a:pt x="13" y="3"/>
                      </a:lnTo>
                      <a:lnTo>
                        <a:pt x="17" y="0"/>
                      </a:lnTo>
                      <a:lnTo>
                        <a:pt x="17" y="11"/>
                      </a:lnTo>
                      <a:lnTo>
                        <a:pt x="15" y="15"/>
                      </a:lnTo>
                      <a:lnTo>
                        <a:pt x="13" y="19"/>
                      </a:lnTo>
                      <a:lnTo>
                        <a:pt x="13" y="22"/>
                      </a:lnTo>
                      <a:lnTo>
                        <a:pt x="12" y="23"/>
                      </a:lnTo>
                      <a:lnTo>
                        <a:pt x="12" y="26"/>
                      </a:lnTo>
                      <a:lnTo>
                        <a:pt x="9" y="23"/>
                      </a:lnTo>
                    </a:path>
                  </a:pathLst>
                </a:custGeom>
                <a:solidFill>
                  <a:schemeClr val="bg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he-IL"/>
                </a:p>
              </p:txBody>
            </p:sp>
            <p:sp>
              <p:nvSpPr>
                <p:cNvPr id="28" name="Freeform 31"/>
                <p:cNvSpPr>
                  <a:spLocks/>
                </p:cNvSpPr>
                <p:nvPr/>
              </p:nvSpPr>
              <p:spPr bwMode="grayWhite">
                <a:xfrm>
                  <a:off x="2463" y="1235"/>
                  <a:ext cx="26" cy="106"/>
                </a:xfrm>
                <a:custGeom>
                  <a:avLst/>
                  <a:gdLst>
                    <a:gd name="T0" fmla="*/ 3 w 26"/>
                    <a:gd name="T1" fmla="*/ 37 h 106"/>
                    <a:gd name="T2" fmla="*/ 13 w 26"/>
                    <a:gd name="T3" fmla="*/ 28 h 106"/>
                    <a:gd name="T4" fmla="*/ 20 w 26"/>
                    <a:gd name="T5" fmla="*/ 0 h 106"/>
                    <a:gd name="T6" fmla="*/ 25 w 26"/>
                    <a:gd name="T7" fmla="*/ 42 h 106"/>
                    <a:gd name="T8" fmla="*/ 17 w 26"/>
                    <a:gd name="T9" fmla="*/ 94 h 106"/>
                    <a:gd name="T10" fmla="*/ 0 w 26"/>
                    <a:gd name="T11" fmla="*/ 105 h 106"/>
                    <a:gd name="T12" fmla="*/ 0 w 26"/>
                    <a:gd name="T13" fmla="*/ 80 h 106"/>
                    <a:gd name="T14" fmla="*/ 5 w 26"/>
                    <a:gd name="T15" fmla="*/ 64 h 106"/>
                    <a:gd name="T16" fmla="*/ 3 w 26"/>
                    <a:gd name="T17" fmla="*/ 37 h 10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26" h="106">
                      <a:moveTo>
                        <a:pt x="3" y="37"/>
                      </a:moveTo>
                      <a:lnTo>
                        <a:pt x="13" y="28"/>
                      </a:lnTo>
                      <a:lnTo>
                        <a:pt x="20" y="0"/>
                      </a:lnTo>
                      <a:lnTo>
                        <a:pt x="25" y="42"/>
                      </a:lnTo>
                      <a:lnTo>
                        <a:pt x="17" y="94"/>
                      </a:lnTo>
                      <a:lnTo>
                        <a:pt x="0" y="105"/>
                      </a:lnTo>
                      <a:lnTo>
                        <a:pt x="0" y="80"/>
                      </a:lnTo>
                      <a:lnTo>
                        <a:pt x="5" y="64"/>
                      </a:lnTo>
                      <a:lnTo>
                        <a:pt x="3" y="37"/>
                      </a:lnTo>
                    </a:path>
                  </a:pathLst>
                </a:custGeom>
                <a:solidFill>
                  <a:schemeClr val="bg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he-IL"/>
                </a:p>
              </p:txBody>
            </p:sp>
          </p:grpSp>
        </p:grpSp>
      </p:grpSp>
      <p:sp>
        <p:nvSpPr>
          <p:cNvPr id="37920" name="Rectangle 3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34290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he-IL"/>
              <a:t>Click to edit Master title style</a:t>
            </a:r>
          </a:p>
        </p:txBody>
      </p:sp>
      <p:sp>
        <p:nvSpPr>
          <p:cNvPr id="37921" name="Rectangle 3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4648200"/>
            <a:ext cx="6400800" cy="1752600"/>
          </a:xfrm>
        </p:spPr>
        <p:txBody>
          <a:bodyPr anchor="ctr"/>
          <a:lstStyle>
            <a:lvl1pPr algn="ctr">
              <a:defRPr/>
            </a:lvl1pPr>
          </a:lstStyle>
          <a:p>
            <a:r>
              <a:rPr lang="en-US" altLang="he-IL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87829952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6" name="Rectangle 3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he-IL"/>
              <a:t>slide </a:t>
            </a:r>
            <a:fld id="{849DD026-2E46-46DB-BC5C-EFEDC7220971}" type="slidenum">
              <a:rPr lang="en-US" altLang="he-IL"/>
              <a:pPr>
                <a:defRPr/>
              </a:pPr>
              <a:t>‹#›</a:t>
            </a:fld>
            <a:endParaRPr lang="en-US" altLang="he-IL"/>
          </a:p>
        </p:txBody>
      </p:sp>
      <p:sp>
        <p:nvSpPr>
          <p:cNvPr id="7" name="Rectangle 33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4008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 sz="1600"/>
            </a:lvl1pPr>
          </a:lstStyle>
          <a:p>
            <a:pPr rtl="1"/>
            <a:r>
              <a:rPr lang="he-IL" altLang="he-IL" b="1" dirty="0" smtClean="0"/>
              <a:t>הצגה בפני וועדת </a:t>
            </a:r>
            <a:r>
              <a:rPr lang="he-IL" altLang="he-IL" b="1" dirty="0" err="1" smtClean="0"/>
              <a:t>ששינסקי</a:t>
            </a:r>
            <a:r>
              <a:rPr lang="he-IL" altLang="he-IL" b="1" dirty="0" smtClean="0"/>
              <a:t> </a:t>
            </a:r>
            <a:r>
              <a:rPr lang="en-US" altLang="he-IL" b="1" dirty="0" smtClean="0"/>
              <a:t>II</a:t>
            </a:r>
          </a:p>
        </p:txBody>
      </p:sp>
    </p:spTree>
    <p:extLst>
      <p:ext uri="{BB962C8B-B14F-4D97-AF65-F5344CB8AC3E}">
        <p14:creationId xmlns:p14="http://schemas.microsoft.com/office/powerpoint/2010/main" val="254042306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0" indent="0">
              <a:buNone/>
              <a:defRPr/>
            </a:lvl1pPr>
            <a:lvl3pPr marL="1257300" indent="-342900">
              <a:buFont typeface="Arial" pitchFamily="34" charset="0"/>
              <a:buChar char="•"/>
              <a:defRPr/>
            </a:lvl3pPr>
          </a:lstStyle>
          <a:p>
            <a:pPr lvl="0"/>
            <a:r>
              <a:rPr lang="he-IL" dirty="0" smtClean="0"/>
              <a:t>לחץ כדי לערוך סגנונות טקסט של תבנית בסיס</a:t>
            </a:r>
          </a:p>
          <a:p>
            <a:pPr lvl="1"/>
            <a:r>
              <a:rPr lang="he-IL" dirty="0" smtClean="0"/>
              <a:t>רמה שנייה</a:t>
            </a:r>
          </a:p>
          <a:p>
            <a:pPr lvl="2"/>
            <a:r>
              <a:rPr lang="he-IL" dirty="0" smtClean="0"/>
              <a:t>רמה שלישית</a:t>
            </a:r>
          </a:p>
          <a:p>
            <a:pPr lvl="3"/>
            <a:r>
              <a:rPr lang="he-IL" dirty="0" smtClean="0"/>
              <a:t>רמה רביעית</a:t>
            </a:r>
          </a:p>
          <a:p>
            <a:pPr lvl="4"/>
            <a:r>
              <a:rPr lang="he-IL" dirty="0" smtClean="0"/>
              <a:t>רמה חמישית</a:t>
            </a:r>
            <a:endParaRPr lang="he-IL" dirty="0"/>
          </a:p>
        </p:txBody>
      </p:sp>
      <p:sp>
        <p:nvSpPr>
          <p:cNvPr id="5" name="Rectangle 33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4008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 sz="1600" b="0"/>
            </a:lvl1pPr>
          </a:lstStyle>
          <a:p>
            <a:pPr algn="ctr" rtl="1"/>
            <a:r>
              <a:rPr lang="he-IL" altLang="he-IL" dirty="0" smtClean="0"/>
              <a:t>מים מינרלים</a:t>
            </a:r>
            <a:endParaRPr lang="en-US" altLang="he-IL" dirty="0" smtClean="0"/>
          </a:p>
        </p:txBody>
      </p:sp>
      <p:sp>
        <p:nvSpPr>
          <p:cNvPr id="6" name="Rectangle 3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554710-84AE-4179-B747-AE1028B08740}" type="slidenum">
              <a:rPr lang="en-US" altLang="he-IL" smtClean="0"/>
              <a:pPr>
                <a:defRPr/>
              </a:pPr>
              <a:t>‹#›</a:t>
            </a:fld>
            <a:endParaRPr lang="en-US" altLang="he-IL" dirty="0"/>
          </a:p>
        </p:txBody>
      </p:sp>
    </p:spTree>
    <p:extLst>
      <p:ext uri="{BB962C8B-B14F-4D97-AF65-F5344CB8AC3E}">
        <p14:creationId xmlns:p14="http://schemas.microsoft.com/office/powerpoint/2010/main" val="413272003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6" name="Rectangle 3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he-IL"/>
              <a:t>slide </a:t>
            </a:r>
            <a:fld id="{F23CF19A-98D5-4F97-926A-781658BEA66C}" type="slidenum">
              <a:rPr lang="en-US" altLang="he-IL"/>
              <a:pPr>
                <a:defRPr/>
              </a:pPr>
              <a:t>‹#›</a:t>
            </a:fld>
            <a:endParaRPr lang="en-US" altLang="he-IL"/>
          </a:p>
        </p:txBody>
      </p:sp>
      <p:sp>
        <p:nvSpPr>
          <p:cNvPr id="7" name="Rectangle 33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4008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 sz="1600"/>
            </a:lvl1pPr>
          </a:lstStyle>
          <a:p>
            <a:pPr rtl="1"/>
            <a:r>
              <a:rPr lang="he-IL" altLang="he-IL" b="1" dirty="0" smtClean="0"/>
              <a:t>הצגה בפני וועדת </a:t>
            </a:r>
            <a:r>
              <a:rPr lang="he-IL" altLang="he-IL" b="1" dirty="0" err="1" smtClean="0"/>
              <a:t>ששינסקי</a:t>
            </a:r>
            <a:r>
              <a:rPr lang="he-IL" altLang="he-IL" b="1" dirty="0" smtClean="0"/>
              <a:t> </a:t>
            </a:r>
            <a:r>
              <a:rPr lang="en-US" altLang="he-IL" b="1" dirty="0" smtClean="0"/>
              <a:t>II</a:t>
            </a:r>
          </a:p>
        </p:txBody>
      </p:sp>
    </p:spTree>
    <p:extLst>
      <p:ext uri="{BB962C8B-B14F-4D97-AF65-F5344CB8AC3E}">
        <p14:creationId xmlns:p14="http://schemas.microsoft.com/office/powerpoint/2010/main" val="405283633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762000" y="1581150"/>
            <a:ext cx="38100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724400" y="1581150"/>
            <a:ext cx="38100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7" name="Rectangle 3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he-IL"/>
              <a:t>slide </a:t>
            </a:r>
            <a:fld id="{2AD781AD-7C23-494D-A954-832A8D8646DE}" type="slidenum">
              <a:rPr lang="en-US" altLang="he-IL"/>
              <a:pPr>
                <a:defRPr/>
              </a:pPr>
              <a:t>‹#›</a:t>
            </a:fld>
            <a:endParaRPr lang="en-US" altLang="he-IL"/>
          </a:p>
        </p:txBody>
      </p:sp>
      <p:sp>
        <p:nvSpPr>
          <p:cNvPr id="8" name="Rectangle 33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4008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 sz="1600"/>
            </a:lvl1pPr>
          </a:lstStyle>
          <a:p>
            <a:pPr rtl="1"/>
            <a:r>
              <a:rPr lang="he-IL" altLang="he-IL" b="1" dirty="0" smtClean="0"/>
              <a:t>הצגה בפני וועדת </a:t>
            </a:r>
            <a:r>
              <a:rPr lang="he-IL" altLang="he-IL" b="1" dirty="0" err="1" smtClean="0"/>
              <a:t>ששינסקי</a:t>
            </a:r>
            <a:r>
              <a:rPr lang="he-IL" altLang="he-IL" b="1" dirty="0" smtClean="0"/>
              <a:t> </a:t>
            </a:r>
            <a:r>
              <a:rPr lang="en-US" altLang="he-IL" b="1" dirty="0" smtClean="0"/>
              <a:t>II</a:t>
            </a:r>
          </a:p>
        </p:txBody>
      </p:sp>
    </p:spTree>
    <p:extLst>
      <p:ext uri="{BB962C8B-B14F-4D97-AF65-F5344CB8AC3E}">
        <p14:creationId xmlns:p14="http://schemas.microsoft.com/office/powerpoint/2010/main" val="286477629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9" name="Rectangle 3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he-IL"/>
              <a:t>slide </a:t>
            </a:r>
            <a:fld id="{A5E45C87-E517-4BB5-8FBE-8325FA054919}" type="slidenum">
              <a:rPr lang="en-US" altLang="he-IL"/>
              <a:pPr>
                <a:defRPr/>
              </a:pPr>
              <a:t>‹#›</a:t>
            </a:fld>
            <a:endParaRPr lang="en-US" altLang="he-IL"/>
          </a:p>
        </p:txBody>
      </p:sp>
      <p:sp>
        <p:nvSpPr>
          <p:cNvPr id="10" name="Rectangle 33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4008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 sz="1600"/>
            </a:lvl1pPr>
          </a:lstStyle>
          <a:p>
            <a:pPr rtl="1"/>
            <a:r>
              <a:rPr lang="he-IL" altLang="he-IL" b="1" dirty="0" smtClean="0"/>
              <a:t>הצגה בפני וועדת </a:t>
            </a:r>
            <a:r>
              <a:rPr lang="he-IL" altLang="he-IL" b="1" dirty="0" err="1" smtClean="0"/>
              <a:t>ששינסקי</a:t>
            </a:r>
            <a:r>
              <a:rPr lang="he-IL" altLang="he-IL" b="1" dirty="0" smtClean="0"/>
              <a:t> </a:t>
            </a:r>
            <a:r>
              <a:rPr lang="en-US" altLang="he-IL" b="1" dirty="0" smtClean="0"/>
              <a:t>II</a:t>
            </a:r>
          </a:p>
        </p:txBody>
      </p:sp>
    </p:spTree>
    <p:extLst>
      <p:ext uri="{BB962C8B-B14F-4D97-AF65-F5344CB8AC3E}">
        <p14:creationId xmlns:p14="http://schemas.microsoft.com/office/powerpoint/2010/main" val="127758557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5" name="Rectangle 3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he-IL"/>
              <a:t>slide </a:t>
            </a:r>
            <a:fld id="{9318EABD-5504-4541-9B64-4FB811AA2658}" type="slidenum">
              <a:rPr lang="en-US" altLang="he-IL"/>
              <a:pPr>
                <a:defRPr/>
              </a:pPr>
              <a:t>‹#›</a:t>
            </a:fld>
            <a:endParaRPr lang="en-US" altLang="he-IL"/>
          </a:p>
        </p:txBody>
      </p:sp>
      <p:sp>
        <p:nvSpPr>
          <p:cNvPr id="6" name="Rectangle 33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4008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 sz="1600"/>
            </a:lvl1pPr>
          </a:lstStyle>
          <a:p>
            <a:pPr rtl="1"/>
            <a:r>
              <a:rPr lang="he-IL" altLang="he-IL" b="1" dirty="0" smtClean="0"/>
              <a:t>הצגה בפני וועדת </a:t>
            </a:r>
            <a:r>
              <a:rPr lang="he-IL" altLang="he-IL" b="1" dirty="0" err="1" smtClean="0"/>
              <a:t>ששינסקי</a:t>
            </a:r>
            <a:r>
              <a:rPr lang="he-IL" altLang="he-IL" b="1" dirty="0" smtClean="0"/>
              <a:t> </a:t>
            </a:r>
            <a:r>
              <a:rPr lang="en-US" altLang="he-IL" b="1" dirty="0" smtClean="0"/>
              <a:t>II</a:t>
            </a:r>
          </a:p>
        </p:txBody>
      </p:sp>
    </p:spTree>
    <p:extLst>
      <p:ext uri="{BB962C8B-B14F-4D97-AF65-F5344CB8AC3E}">
        <p14:creationId xmlns:p14="http://schemas.microsoft.com/office/powerpoint/2010/main" val="356524417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he-IL"/>
              <a:t>slide </a:t>
            </a:r>
            <a:fld id="{BCB5E420-B536-4234-8E8D-8109425B8D5E}" type="slidenum">
              <a:rPr lang="en-US" altLang="he-IL"/>
              <a:pPr>
                <a:defRPr/>
              </a:pPr>
              <a:t>‹#›</a:t>
            </a:fld>
            <a:endParaRPr lang="en-US" altLang="he-IL"/>
          </a:p>
        </p:txBody>
      </p:sp>
      <p:sp>
        <p:nvSpPr>
          <p:cNvPr id="5" name="Rectangle 33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4008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 sz="1600"/>
            </a:lvl1pPr>
          </a:lstStyle>
          <a:p>
            <a:pPr rtl="1"/>
            <a:r>
              <a:rPr lang="he-IL" altLang="he-IL" b="1" dirty="0" smtClean="0"/>
              <a:t>הצגה בפני וועדת </a:t>
            </a:r>
            <a:r>
              <a:rPr lang="he-IL" altLang="he-IL" b="1" dirty="0" err="1" smtClean="0"/>
              <a:t>ששינסקי</a:t>
            </a:r>
            <a:r>
              <a:rPr lang="he-IL" altLang="he-IL" b="1" dirty="0" smtClean="0"/>
              <a:t> </a:t>
            </a:r>
            <a:r>
              <a:rPr lang="en-US" altLang="he-IL" b="1" dirty="0" smtClean="0"/>
              <a:t>II</a:t>
            </a:r>
          </a:p>
        </p:txBody>
      </p:sp>
    </p:spTree>
    <p:extLst>
      <p:ext uri="{BB962C8B-B14F-4D97-AF65-F5344CB8AC3E}">
        <p14:creationId xmlns:p14="http://schemas.microsoft.com/office/powerpoint/2010/main" val="413941395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7" name="Rectangle 3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he-IL"/>
              <a:t>slide </a:t>
            </a:r>
            <a:fld id="{DC4A854A-1F47-45F5-B81F-80F49804B0C5}" type="slidenum">
              <a:rPr lang="en-US" altLang="he-IL"/>
              <a:pPr>
                <a:defRPr/>
              </a:pPr>
              <a:t>‹#›</a:t>
            </a:fld>
            <a:endParaRPr lang="en-US" altLang="he-IL"/>
          </a:p>
        </p:txBody>
      </p:sp>
      <p:sp>
        <p:nvSpPr>
          <p:cNvPr id="8" name="Rectangle 33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4008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 sz="1600"/>
            </a:lvl1pPr>
          </a:lstStyle>
          <a:p>
            <a:pPr rtl="1"/>
            <a:r>
              <a:rPr lang="he-IL" altLang="he-IL" b="1" dirty="0" smtClean="0"/>
              <a:t>הצגה בפני וועדת </a:t>
            </a:r>
            <a:r>
              <a:rPr lang="he-IL" altLang="he-IL" b="1" dirty="0" err="1" smtClean="0"/>
              <a:t>ששינסקי</a:t>
            </a:r>
            <a:r>
              <a:rPr lang="he-IL" altLang="he-IL" b="1" dirty="0" smtClean="0"/>
              <a:t> </a:t>
            </a:r>
            <a:r>
              <a:rPr lang="en-US" altLang="he-IL" b="1" dirty="0" smtClean="0"/>
              <a:t>II</a:t>
            </a:r>
          </a:p>
        </p:txBody>
      </p:sp>
    </p:spTree>
    <p:extLst>
      <p:ext uri="{BB962C8B-B14F-4D97-AF65-F5344CB8AC3E}">
        <p14:creationId xmlns:p14="http://schemas.microsoft.com/office/powerpoint/2010/main" val="199099750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מונה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he-IL" noProof="0" smtClean="0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7" name="Rectangle 3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he-IL"/>
              <a:t>slide </a:t>
            </a:r>
            <a:fld id="{E12B38D1-1986-4069-8A58-EB47FFEFAF9F}" type="slidenum">
              <a:rPr lang="en-US" altLang="he-IL"/>
              <a:pPr>
                <a:defRPr/>
              </a:pPr>
              <a:t>‹#›</a:t>
            </a:fld>
            <a:endParaRPr lang="en-US" altLang="he-IL"/>
          </a:p>
        </p:txBody>
      </p:sp>
      <p:sp>
        <p:nvSpPr>
          <p:cNvPr id="8" name="Rectangle 33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4008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 sz="1600"/>
            </a:lvl1pPr>
          </a:lstStyle>
          <a:p>
            <a:pPr rtl="1"/>
            <a:r>
              <a:rPr lang="he-IL" altLang="he-IL" b="1" dirty="0" smtClean="0"/>
              <a:t>הצגה בפני וועדת </a:t>
            </a:r>
            <a:r>
              <a:rPr lang="he-IL" altLang="he-IL" b="1" dirty="0" err="1" smtClean="0"/>
              <a:t>ששינסקי</a:t>
            </a:r>
            <a:r>
              <a:rPr lang="he-IL" altLang="he-IL" b="1" dirty="0" smtClean="0"/>
              <a:t> </a:t>
            </a:r>
            <a:r>
              <a:rPr lang="en-US" altLang="he-IL" b="1" dirty="0" smtClean="0"/>
              <a:t>II</a:t>
            </a:r>
          </a:p>
        </p:txBody>
      </p:sp>
    </p:spTree>
    <p:extLst>
      <p:ext uri="{BB962C8B-B14F-4D97-AF65-F5344CB8AC3E}">
        <p14:creationId xmlns:p14="http://schemas.microsoft.com/office/powerpoint/2010/main" val="377707925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hlink"/>
            </a:gs>
          </a:gsLst>
          <a:path path="rect">
            <a:fillToRect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30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1524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he-IL" smtClean="0"/>
              <a:t>Click to edit Master title style</a:t>
            </a:r>
          </a:p>
        </p:txBody>
      </p:sp>
      <p:sp>
        <p:nvSpPr>
          <p:cNvPr id="1027" name="Rectangle 31"/>
          <p:cNvSpPr>
            <a:spLocks noGrp="1" noChangeArrowheads="1"/>
          </p:cNvSpPr>
          <p:nvPr>
            <p:ph type="body" idx="1"/>
          </p:nvPr>
        </p:nvSpPr>
        <p:spPr bwMode="auto">
          <a:xfrm>
            <a:off x="762000" y="1581150"/>
            <a:ext cx="7772400" cy="449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 </a:t>
            </a:r>
            <a:r>
              <a:rPr lang="en-US" altLang="he-IL" smtClean="0"/>
              <a:t>Click to edit Master text styles</a:t>
            </a:r>
          </a:p>
          <a:p>
            <a:pPr lvl="1"/>
            <a:r>
              <a:rPr lang="en-US" altLang="he-IL" smtClean="0"/>
              <a:t>Second Level</a:t>
            </a:r>
          </a:p>
          <a:p>
            <a:pPr lvl="2"/>
            <a:r>
              <a:rPr lang="en-US" altLang="he-IL" smtClean="0"/>
              <a:t>Third Level</a:t>
            </a:r>
          </a:p>
          <a:p>
            <a:pPr lvl="3"/>
            <a:r>
              <a:rPr lang="en-US" altLang="he-IL" smtClean="0"/>
              <a:t>Fourth Level</a:t>
            </a:r>
          </a:p>
          <a:p>
            <a:pPr lvl="4"/>
            <a:r>
              <a:rPr lang="en-US" altLang="he-IL" smtClean="0"/>
              <a:t>Fifth Level</a:t>
            </a:r>
          </a:p>
        </p:txBody>
      </p:sp>
      <p:sp>
        <p:nvSpPr>
          <p:cNvPr id="36898" name="Rectangle 3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239000" y="6399213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spcBef>
                <a:spcPct val="0"/>
              </a:spcBef>
              <a:buClrTx/>
              <a:buSzTx/>
              <a:defRPr sz="1600" i="1">
                <a:latin typeface="Times New Roman" charset="0"/>
              </a:defRPr>
            </a:lvl1pPr>
          </a:lstStyle>
          <a:p>
            <a:pPr>
              <a:defRPr/>
            </a:pPr>
            <a:r>
              <a:rPr lang="en-US" altLang="he-IL"/>
              <a:t>slide </a:t>
            </a:r>
            <a:fld id="{DB3DD037-6D79-4BCA-B9A6-337D52AE7918}" type="slidenum">
              <a:rPr lang="en-US" altLang="he-IL"/>
              <a:pPr>
                <a:defRPr/>
              </a:pPr>
              <a:t>‹#›</a:t>
            </a:fld>
            <a:endParaRPr lang="en-US" altLang="he-IL"/>
          </a:p>
        </p:txBody>
      </p:sp>
      <p:sp>
        <p:nvSpPr>
          <p:cNvPr id="7" name="Rectangle 33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4008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 sz="1600"/>
            </a:lvl1pPr>
          </a:lstStyle>
          <a:p>
            <a:pPr rtl="1"/>
            <a:r>
              <a:rPr lang="he-IL" altLang="he-IL" b="1" dirty="0" smtClean="0"/>
              <a:t>הצגה בפני וועדת </a:t>
            </a:r>
            <a:r>
              <a:rPr lang="he-IL" altLang="he-IL" b="1" dirty="0" err="1" smtClean="0"/>
              <a:t>ששינסקי</a:t>
            </a:r>
            <a:r>
              <a:rPr lang="he-IL" altLang="he-IL" b="1" dirty="0" smtClean="0"/>
              <a:t> </a:t>
            </a:r>
            <a:r>
              <a:rPr lang="en-US" altLang="he-IL" b="1" dirty="0" smtClean="0"/>
              <a:t>II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45" r:id="rId1"/>
    <p:sldLayoutId id="2147483946" r:id="rId2"/>
    <p:sldLayoutId id="2147483936" r:id="rId3"/>
    <p:sldLayoutId id="2147483937" r:id="rId4"/>
    <p:sldLayoutId id="2147483938" r:id="rId5"/>
    <p:sldLayoutId id="2147483939" r:id="rId6"/>
    <p:sldLayoutId id="2147483940" r:id="rId7"/>
    <p:sldLayoutId id="2147483941" r:id="rId8"/>
    <p:sldLayoutId id="2147483942" r:id="rId9"/>
    <p:sldLayoutId id="2147483943" r:id="rId10"/>
  </p:sldLayoutIdLst>
  <p:transition/>
  <p:timing>
    <p:tnLst>
      <p:par>
        <p:cTn id="1" dur="indefinite" restart="never" nodeType="tmRoot"/>
      </p:par>
    </p:tnLst>
  </p:timing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9pPr>
    </p:titleStyle>
    <p:bodyStyle>
      <a:lvl1pPr marL="342900" indent="-342900" algn="l" rtl="0" eaLnBrk="0" fontAlgn="base" hangingPunct="0">
        <a:lnSpc>
          <a:spcPct val="110000"/>
        </a:lnSpc>
        <a:spcBef>
          <a:spcPct val="20000"/>
        </a:spcBef>
        <a:spcAft>
          <a:spcPct val="0"/>
        </a:spcAft>
        <a:buClr>
          <a:schemeClr val="tx2"/>
        </a:buClr>
        <a:buSzPct val="115000"/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0" fontAlgn="base" hangingPunct="0">
        <a:lnSpc>
          <a:spcPct val="110000"/>
        </a:lnSpc>
        <a:spcBef>
          <a:spcPct val="20000"/>
        </a:spcBef>
        <a:spcAft>
          <a:spcPct val="0"/>
        </a:spcAft>
        <a:buClr>
          <a:schemeClr val="tx1"/>
        </a:buClr>
        <a:buChar char="–"/>
        <a:defRPr sz="2800">
          <a:solidFill>
            <a:schemeClr val="tx1"/>
          </a:solidFill>
          <a:latin typeface="+mn-lt"/>
        </a:defRPr>
      </a:lvl2pPr>
      <a:lvl3pPr marL="914400" algn="l" rtl="0" eaLnBrk="0" fontAlgn="base" hangingPunct="0">
        <a:lnSpc>
          <a:spcPct val="110000"/>
        </a:lnSpc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itchFamily="2" charset="2"/>
        <a:buChar char="•"/>
        <a:defRPr sz="2400">
          <a:solidFill>
            <a:schemeClr val="tx1"/>
          </a:solidFill>
          <a:latin typeface="+mn-lt"/>
        </a:defRPr>
      </a:lvl3pPr>
      <a:lvl4pPr marL="1371600" algn="l" rtl="0" eaLnBrk="0" fontAlgn="base" hangingPunct="0">
        <a:lnSpc>
          <a:spcPct val="110000"/>
        </a:lnSpc>
        <a:spcBef>
          <a:spcPct val="20000"/>
        </a:spcBef>
        <a:spcAft>
          <a:spcPct val="0"/>
        </a:spcAft>
        <a:buClr>
          <a:schemeClr val="tx1"/>
        </a:buClr>
        <a:buChar char="–"/>
        <a:defRPr sz="2000">
          <a:solidFill>
            <a:schemeClr val="tx1"/>
          </a:solidFill>
          <a:latin typeface="+mn-lt"/>
        </a:defRPr>
      </a:lvl4pPr>
      <a:lvl5pPr marL="1828800" algn="l" rtl="0" eaLnBrk="0" fontAlgn="base" hangingPunct="0">
        <a:lnSpc>
          <a:spcPct val="110000"/>
        </a:lnSpc>
        <a:spcBef>
          <a:spcPct val="20000"/>
        </a:spcBef>
        <a:spcAft>
          <a:spcPct val="0"/>
        </a:spcAft>
        <a:buClr>
          <a:schemeClr val="tx2"/>
        </a:buClr>
        <a:buChar char="»"/>
        <a:defRPr sz="2000">
          <a:solidFill>
            <a:schemeClr val="tx1"/>
          </a:solidFill>
          <a:latin typeface="+mn-lt"/>
        </a:defRPr>
      </a:lvl5pPr>
      <a:lvl6pPr marL="2286000" algn="l" rtl="0" eaLnBrk="0" fontAlgn="base" hangingPunct="0">
        <a:lnSpc>
          <a:spcPct val="110000"/>
        </a:lnSpc>
        <a:spcBef>
          <a:spcPct val="20000"/>
        </a:spcBef>
        <a:spcAft>
          <a:spcPct val="0"/>
        </a:spcAft>
        <a:buClr>
          <a:schemeClr val="tx2"/>
        </a:buClr>
        <a:defRPr sz="2000">
          <a:solidFill>
            <a:schemeClr val="tx1"/>
          </a:solidFill>
          <a:latin typeface="+mn-lt"/>
        </a:defRPr>
      </a:lvl6pPr>
      <a:lvl7pPr marL="2743200" algn="l" rtl="0" eaLnBrk="0" fontAlgn="base" hangingPunct="0">
        <a:lnSpc>
          <a:spcPct val="110000"/>
        </a:lnSpc>
        <a:spcBef>
          <a:spcPct val="20000"/>
        </a:spcBef>
        <a:spcAft>
          <a:spcPct val="0"/>
        </a:spcAft>
        <a:buClr>
          <a:schemeClr val="tx2"/>
        </a:buClr>
        <a:defRPr sz="2000">
          <a:solidFill>
            <a:schemeClr val="tx1"/>
          </a:solidFill>
          <a:latin typeface="+mn-lt"/>
        </a:defRPr>
      </a:lvl7pPr>
      <a:lvl8pPr marL="3200400" algn="l" rtl="0" eaLnBrk="0" fontAlgn="base" hangingPunct="0">
        <a:lnSpc>
          <a:spcPct val="110000"/>
        </a:lnSpc>
        <a:spcBef>
          <a:spcPct val="20000"/>
        </a:spcBef>
        <a:spcAft>
          <a:spcPct val="0"/>
        </a:spcAft>
        <a:buClr>
          <a:schemeClr val="tx2"/>
        </a:buClr>
        <a:defRPr sz="2000">
          <a:solidFill>
            <a:schemeClr val="tx1"/>
          </a:solidFill>
          <a:latin typeface="+mn-lt"/>
        </a:defRPr>
      </a:lvl8pPr>
      <a:lvl9pPr marL="3657600" algn="l" rtl="0" eaLnBrk="0" fontAlgn="base" hangingPunct="0">
        <a:lnSpc>
          <a:spcPct val="110000"/>
        </a:lnSpc>
        <a:spcBef>
          <a:spcPct val="20000"/>
        </a:spcBef>
        <a:spcAft>
          <a:spcPct val="0"/>
        </a:spcAft>
        <a:buClr>
          <a:schemeClr val="tx2"/>
        </a:buClr>
        <a:defRPr sz="2000">
          <a:solidFill>
            <a:schemeClr val="tx1"/>
          </a:solidFill>
          <a:latin typeface="+mn-lt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12" Type="http://schemas.openxmlformats.org/officeDocument/2006/relationships/image" Target="../media/image11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jpeg"/><Relationship Id="rId15" Type="http://schemas.openxmlformats.org/officeDocument/2006/relationships/image" Target="../media/image14.gif"/><Relationship Id="rId10" Type="http://schemas.openxmlformats.org/officeDocument/2006/relationships/image" Target="../media/image9.png"/><Relationship Id="rId4" Type="http://schemas.openxmlformats.org/officeDocument/2006/relationships/image" Target="../media/image3.jpeg"/><Relationship Id="rId9" Type="http://schemas.openxmlformats.org/officeDocument/2006/relationships/image" Target="../media/image8.jpeg"/><Relationship Id="rId14" Type="http://schemas.openxmlformats.org/officeDocument/2006/relationships/image" Target="../media/image13.gif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38"/>
          <p:cNvSpPr>
            <a:spLocks noGrp="1" noChangeArrowheads="1"/>
          </p:cNvSpPr>
          <p:nvPr>
            <p:ph type="dt" sz="quarter" idx="4294967295"/>
          </p:nvPr>
        </p:nvSpPr>
        <p:spPr>
          <a:xfrm>
            <a:off x="76200" y="6400800"/>
            <a:ext cx="1905000" cy="4572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lnSpc>
                <a:spcPct val="11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defRPr sz="3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lnSpc>
                <a:spcPct val="11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defRPr sz="3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lnSpc>
                <a:spcPct val="11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defRPr sz="3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lnSpc>
                <a:spcPct val="11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defRPr sz="3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he-IL" altLang="en-US" sz="1400" dirty="0" smtClean="0"/>
              <a:t>ועדת </a:t>
            </a:r>
            <a:r>
              <a:rPr lang="he-IL" altLang="en-US" sz="1400" dirty="0" err="1" smtClean="0"/>
              <a:t>ששינסקי</a:t>
            </a:r>
            <a:r>
              <a:rPr lang="he-IL" altLang="en-US" sz="1400" dirty="0" smtClean="0"/>
              <a:t> 2</a:t>
            </a:r>
            <a:endParaRPr lang="en-US" altLang="en-US" sz="1400" dirty="0" smtClean="0"/>
          </a:p>
        </p:txBody>
      </p:sp>
      <p:sp>
        <p:nvSpPr>
          <p:cNvPr id="6148" name="Rectangle 40"/>
          <p:cNvSpPr>
            <a:spLocks noGrp="1" noChangeArrowheads="1"/>
          </p:cNvSpPr>
          <p:nvPr>
            <p:ph type="sldNum" sz="quarter" idx="4294967295"/>
          </p:nvPr>
        </p:nvSpPr>
        <p:spPr>
          <a:xfrm>
            <a:off x="7162800" y="6400800"/>
            <a:ext cx="1905000" cy="4572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lnSpc>
                <a:spcPct val="11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defRPr sz="3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lnSpc>
                <a:spcPct val="11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defRPr sz="3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lnSpc>
                <a:spcPct val="11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defRPr sz="3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lnSpc>
                <a:spcPct val="11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defRPr sz="3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 rtl="1">
              <a:defRPr/>
            </a:pPr>
            <a:r>
              <a:rPr lang="he-IL" altLang="he-IL" sz="1400" dirty="0"/>
              <a:t>10 נובמבר, 2013</a:t>
            </a:r>
            <a:endParaRPr lang="en-US" altLang="he-IL" sz="1400" dirty="0"/>
          </a:p>
        </p:txBody>
      </p:sp>
      <p:sp>
        <p:nvSpPr>
          <p:cNvPr id="6149" name="Rectangle 3"/>
          <p:cNvSpPr>
            <a:spLocks noGrp="1" noChangeArrowheads="1"/>
          </p:cNvSpPr>
          <p:nvPr>
            <p:ph type="ctrTitle"/>
          </p:nvPr>
        </p:nvSpPr>
        <p:spPr>
          <a:xfrm>
            <a:off x="152400" y="3242363"/>
            <a:ext cx="8839200" cy="1864473"/>
          </a:xfrm>
        </p:spPr>
        <p:txBody>
          <a:bodyPr/>
          <a:lstStyle/>
          <a:p>
            <a:pPr rtl="1">
              <a:lnSpc>
                <a:spcPct val="150000"/>
              </a:lnSpc>
            </a:pPr>
            <a:r>
              <a:rPr lang="he-IL" altLang="en-US" b="1" dirty="0"/>
              <a:t>הרציונל הכלכלי בהטלת תמלוגים בגין שימוש במים מינרלים טבעיים</a:t>
            </a:r>
            <a:endParaRPr lang="en-US" dirty="0"/>
          </a:p>
        </p:txBody>
      </p:sp>
      <p:sp>
        <p:nvSpPr>
          <p:cNvPr id="6150" name="Rectangle 7"/>
          <p:cNvSpPr>
            <a:spLocks noGrp="1" noChangeArrowheads="1"/>
          </p:cNvSpPr>
          <p:nvPr>
            <p:ph type="subTitle" idx="1"/>
          </p:nvPr>
        </p:nvSpPr>
        <p:spPr>
          <a:xfrm>
            <a:off x="369557" y="4905375"/>
            <a:ext cx="8340725" cy="1952625"/>
          </a:xfrm>
          <a:noFill/>
        </p:spPr>
        <p:txBody>
          <a:bodyPr/>
          <a:lstStyle/>
          <a:p>
            <a:pPr marL="0" indent="0" rtl="1">
              <a:buNone/>
            </a:pPr>
            <a:r>
              <a:rPr lang="he-IL" altLang="he-IL" sz="2800" b="1" dirty="0" smtClean="0"/>
              <a:t>חיים פרשטמן – אוניברסיטת תל אביב</a:t>
            </a:r>
          </a:p>
          <a:p>
            <a:pPr marL="0" indent="0" rtl="1">
              <a:buNone/>
            </a:pPr>
            <a:r>
              <a:rPr lang="he-IL" altLang="he-IL" sz="2800" b="1" dirty="0" smtClean="0"/>
              <a:t>צבי וינר </a:t>
            </a:r>
            <a:r>
              <a:rPr lang="he-IL" altLang="he-IL" sz="2800" b="1" dirty="0"/>
              <a:t>–</a:t>
            </a:r>
            <a:r>
              <a:rPr lang="he-IL" altLang="he-IL" sz="2800" b="1" dirty="0" smtClean="0"/>
              <a:t> האוניברסיטה העברית</a:t>
            </a:r>
            <a:endParaRPr lang="en-US" altLang="he-IL" sz="2800" b="1" dirty="0" smtClean="0"/>
          </a:p>
        </p:txBody>
      </p:sp>
    </p:spTree>
    <p:extLst>
      <p:ext uri="{BB962C8B-B14F-4D97-AF65-F5344CB8AC3E}">
        <p14:creationId xmlns:p14="http://schemas.microsoft.com/office/powerpoint/2010/main" val="272836944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677174" y="0"/>
            <a:ext cx="7772400" cy="752475"/>
          </a:xfrm>
        </p:spPr>
        <p:txBody>
          <a:bodyPr>
            <a:normAutofit fontScale="90000"/>
          </a:bodyPr>
          <a:lstStyle/>
          <a:p>
            <a:r>
              <a:rPr lang="he-IL" sz="4800" dirty="0" smtClean="0"/>
              <a:t>מה מקובל בעולם</a:t>
            </a:r>
            <a:endParaRPr lang="he-IL" sz="4800" dirty="0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554710-84AE-4179-B747-AE1028B08740}" type="slidenum">
              <a:rPr lang="en-US" altLang="he-IL" smtClean="0"/>
              <a:pPr>
                <a:defRPr/>
              </a:pPr>
              <a:t>10</a:t>
            </a:fld>
            <a:endParaRPr lang="en-US" altLang="he-IL" dirty="0"/>
          </a:p>
        </p:txBody>
      </p:sp>
      <p:pic>
        <p:nvPicPr>
          <p:cNvPr id="20" name="תמונה 19" descr="http://cdn.xplorer.co.il/World_Images/Flags/211_fiji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19300" y="5172075"/>
            <a:ext cx="1495426" cy="1009650"/>
          </a:xfrm>
          <a:prstGeom prst="rect">
            <a:avLst/>
          </a:prstGeom>
          <a:noFill/>
          <a:ln>
            <a:noFill/>
          </a:ln>
        </p:spPr>
      </p:pic>
      <p:pic>
        <p:nvPicPr>
          <p:cNvPr id="23" name="Picture 22" descr="C:\Users\user\AppData\Local\Microsoft\Windows\Temporary Internet Files\Content.IE5\YWWJYEUG\MP900362634[1]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77125" y="2857500"/>
            <a:ext cx="1457325" cy="1038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4" name="Picture 23" descr="C:\Users\user\AppData\Local\Microsoft\Windows\Temporary Internet Files\Content.IE5\11TBB6UL\MP900362858[1]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29274" y="2895599"/>
            <a:ext cx="1428751" cy="10001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5" name="Picture 24" descr="C:\Users\user\AppData\Local\Microsoft\Windows\Temporary Internet Files\Content.IE5\YWWJYEUG\MP900362682[1]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67150" y="2914649"/>
            <a:ext cx="1415354" cy="981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6" name="Picture 2" descr="C:\Users\user\AppData\Local\Microsoft\Windows\Temporary Internet Files\Content.IE5\P7XL0PNH\MP900362676[1].jp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67600" y="1367138"/>
            <a:ext cx="1466850" cy="10141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7" name="Picture 26" descr="C:\Users\user\AppData\Local\Microsoft\Windows\Temporary Internet Files\Content.IE5\M9SJPSNX\MP900362708[1].jp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38351" y="2933701"/>
            <a:ext cx="1422878" cy="9810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098" name="Picture 2" descr="http://upload.wikimedia.org/wikipedia/commons/thumb/6/65/Flag_of_Belgium.svg/250px-Flag_of_Belgium.svg.png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257175" y="2943225"/>
            <a:ext cx="1409699" cy="990600"/>
          </a:xfrm>
          <a:prstGeom prst="rect">
            <a:avLst/>
          </a:prstGeom>
          <a:noFill/>
        </p:spPr>
      </p:pic>
      <p:pic>
        <p:nvPicPr>
          <p:cNvPr id="4100" name="Picture 4" descr="http://www.varbak.com/israelphoto/%D7%93%D7%92%D7%9C-%D7%94%D7%95%D7%9C%D7%A0%D7%93-%D7%AA%D7%9E%D7%95%D7%A0%D7%95%D7%AA-nb16008.jpg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5600700" y="1394411"/>
            <a:ext cx="1419226" cy="1005890"/>
          </a:xfrm>
          <a:prstGeom prst="rect">
            <a:avLst/>
          </a:prstGeom>
          <a:noFill/>
        </p:spPr>
      </p:pic>
      <p:pic>
        <p:nvPicPr>
          <p:cNvPr id="4102" name="Picture 6" descr="Flag of Australia.svg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3829050" y="1384299"/>
            <a:ext cx="1450974" cy="1025525"/>
          </a:xfrm>
          <a:prstGeom prst="rect">
            <a:avLst/>
          </a:prstGeom>
          <a:noFill/>
        </p:spPr>
      </p:pic>
      <p:pic>
        <p:nvPicPr>
          <p:cNvPr id="4104" name="Picture 8" descr="http://www.israelilifeusa.com/sites/default/files/Flag_of_California-Big.jpg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2038350" y="1390650"/>
            <a:ext cx="1437347" cy="1051264"/>
          </a:xfrm>
          <a:prstGeom prst="rect">
            <a:avLst/>
          </a:prstGeom>
          <a:noFill/>
        </p:spPr>
      </p:pic>
      <p:pic>
        <p:nvPicPr>
          <p:cNvPr id="4106" name="Picture 10" descr="http://images1.ynet.co.il/PicServer/02202003/244808/ESTN001.gif"/>
          <p:cNvPicPr>
            <a:picLocks noChangeAspect="1" noChangeArrowheads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7496175" y="5189536"/>
            <a:ext cx="1441450" cy="1032987"/>
          </a:xfrm>
          <a:prstGeom prst="rect">
            <a:avLst/>
          </a:prstGeom>
          <a:noFill/>
        </p:spPr>
      </p:pic>
      <p:pic>
        <p:nvPicPr>
          <p:cNvPr id="4108" name="Picture 12" descr="http://msc.wcdn.co.il/w/w-700/246595-5.jpg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5734050" y="5182552"/>
            <a:ext cx="1466850" cy="1008697"/>
          </a:xfrm>
          <a:prstGeom prst="rect">
            <a:avLst/>
          </a:prstGeom>
          <a:noFill/>
        </p:spPr>
      </p:pic>
      <p:pic>
        <p:nvPicPr>
          <p:cNvPr id="4110" name="Picture 14" descr="http://images1.ynet.co.il/PicServer/02202003/244848/LATV001.gif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3886200" y="5170487"/>
            <a:ext cx="1479550" cy="1011238"/>
          </a:xfrm>
          <a:prstGeom prst="rect">
            <a:avLst/>
          </a:prstGeom>
          <a:noFill/>
        </p:spPr>
      </p:pic>
      <p:pic>
        <p:nvPicPr>
          <p:cNvPr id="4112" name="Picture 16" descr="http://www.hayadan.org.il/images/content3/2010/06/South-Korea-Flag.gif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228600" y="5172074"/>
            <a:ext cx="1481175" cy="986329"/>
          </a:xfrm>
          <a:prstGeom prst="rect">
            <a:avLst/>
          </a:prstGeom>
          <a:noFill/>
        </p:spPr>
      </p:pic>
      <p:sp>
        <p:nvSpPr>
          <p:cNvPr id="19" name="Rectangle 33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469808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 sz="1600" b="0"/>
            </a:lvl1pPr>
          </a:lstStyle>
          <a:p>
            <a:pPr algn="ctr" rtl="1"/>
            <a:r>
              <a:rPr lang="he-IL" altLang="he-IL" dirty="0" smtClean="0"/>
              <a:t>מים מינרלים</a:t>
            </a:r>
            <a:endParaRPr lang="en-US" altLang="he-IL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7720656" y="693467"/>
            <a:ext cx="1213794" cy="5942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 rtl="1"/>
            <a:r>
              <a:rPr lang="he-IL" dirty="0" smtClean="0"/>
              <a:t>אין מס</a:t>
            </a:r>
            <a:endParaRPr lang="en-US" dirty="0"/>
          </a:p>
        </p:txBody>
      </p:sp>
      <p:sp>
        <p:nvSpPr>
          <p:cNvPr id="22" name="TextBox 21"/>
          <p:cNvSpPr txBox="1"/>
          <p:nvPr/>
        </p:nvSpPr>
        <p:spPr>
          <a:xfrm>
            <a:off x="7777806" y="4427267"/>
            <a:ext cx="1167307" cy="5942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 rtl="1"/>
            <a:r>
              <a:rPr lang="he-IL" dirty="0" smtClean="0"/>
              <a:t>יש מס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333445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l" rtl="0" eaLnBrk="0" fontAlgn="base" hangingPunct="0">
              <a:lnSpc>
                <a:spcPct val="11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defRPr sz="3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l" rtl="0" eaLnBrk="0" fontAlgn="base" hangingPunct="0">
              <a:lnSpc>
                <a:spcPct val="11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defRPr sz="3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l" rtl="0" eaLnBrk="0" fontAlgn="base" hangingPunct="0">
              <a:lnSpc>
                <a:spcPct val="11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defRPr sz="3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l" rtl="0" eaLnBrk="0" fontAlgn="base" hangingPunct="0">
              <a:lnSpc>
                <a:spcPct val="11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defRPr sz="3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EC097F13-A3DE-4216-86EE-C551663F72B2}" type="slidenum">
              <a:rPr lang="en-US" altLang="he-IL" sz="1600" smtClean="0"/>
              <a:pPr/>
              <a:t>11</a:t>
            </a:fld>
            <a:endParaRPr lang="en-US" altLang="he-IL" sz="1600" smtClean="0"/>
          </a:p>
        </p:txBody>
      </p:sp>
      <p:sp>
        <p:nvSpPr>
          <p:cNvPr id="1229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729771" y="941649"/>
            <a:ext cx="7772400" cy="4728482"/>
          </a:xfrm>
        </p:spPr>
        <p:txBody>
          <a:bodyPr/>
          <a:lstStyle/>
          <a:p>
            <a:r>
              <a:rPr lang="he-IL" altLang="en-US" sz="6000" dirty="0" smtClean="0"/>
              <a:t>תודה</a:t>
            </a:r>
            <a:endParaRPr lang="en-US" altLang="en-US" sz="6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700314" y="0"/>
            <a:ext cx="7772400" cy="972457"/>
          </a:xfrm>
        </p:spPr>
        <p:txBody>
          <a:bodyPr/>
          <a:lstStyle/>
          <a:p>
            <a:r>
              <a:rPr lang="he-IL" dirty="0" smtClean="0"/>
              <a:t>ענף המים המינרליים בישראל</a:t>
            </a:r>
            <a:endParaRPr lang="he-IL" dirty="0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246743" y="870857"/>
            <a:ext cx="8781143" cy="5486400"/>
          </a:xfrm>
        </p:spPr>
        <p:txBody>
          <a:bodyPr/>
          <a:lstStyle/>
          <a:p>
            <a:pPr marL="457200" indent="-457200" algn="r" rtl="1">
              <a:buFont typeface="Wingdings" panose="05000000000000000000" pitchFamily="2" charset="2"/>
              <a:buChar char="Ø"/>
            </a:pPr>
            <a:r>
              <a:rPr lang="he-IL" sz="2400" dirty="0" smtClean="0"/>
              <a:t>בענף המים </a:t>
            </a:r>
            <a:r>
              <a:rPr lang="he-IL" sz="2400" dirty="0" err="1" smtClean="0"/>
              <a:t>המינרליים</a:t>
            </a:r>
            <a:r>
              <a:rPr lang="he-IL" sz="2400" dirty="0" smtClean="0"/>
              <a:t> בישראל פועלים כ- 10 מותגים מקומיים וזרים. שלושה יצרנים מקומיים ומספר לא מבוטל של יבואנים.</a:t>
            </a:r>
          </a:p>
          <a:p>
            <a:pPr marL="457200" indent="-457200" algn="r" rtl="1">
              <a:buFont typeface="Wingdings" panose="05000000000000000000" pitchFamily="2" charset="2"/>
              <a:buChar char="Ø"/>
            </a:pPr>
            <a:r>
              <a:rPr lang="he-IL" sz="2400" dirty="0" smtClean="0"/>
              <a:t>היצרנים המקומיים הינם: עין גדי (נתח שוק - 20%), מי עדן (נתח שוק - 37%) ונביעות (נתח שוק - 26.5%). שלושת היצרנים עובדים על פי הקצאות מאושרות ונהלים מוגדרים למול רשות המים.</a:t>
            </a:r>
          </a:p>
          <a:p>
            <a:pPr marL="457200" indent="-457200" algn="r" rtl="1">
              <a:buFont typeface="Wingdings" panose="05000000000000000000" pitchFamily="2" charset="2"/>
              <a:buChar char="Ø"/>
            </a:pPr>
            <a:r>
              <a:rPr lang="he-IL" sz="2400" dirty="0" smtClean="0"/>
              <a:t>טמפו מייצרת מים מזוקקים במותג אקווה נובה ומייבאת את סן  </a:t>
            </a:r>
            <a:r>
              <a:rPr lang="he-IL" sz="2400" dirty="0" err="1" smtClean="0"/>
              <a:t>בנדטו</a:t>
            </a:r>
            <a:r>
              <a:rPr lang="he-IL" sz="2400" dirty="0" smtClean="0"/>
              <a:t> (יחדיו נתח שוק - 12%).</a:t>
            </a:r>
          </a:p>
          <a:p>
            <a:pPr marL="457200" indent="-457200" algn="r" rtl="1">
              <a:buFont typeface="Wingdings" panose="05000000000000000000" pitchFamily="2" charset="2"/>
              <a:buChar char="Ø"/>
            </a:pPr>
            <a:r>
              <a:rPr lang="he-IL" sz="2400" dirty="0" smtClean="0"/>
              <a:t>מותגים נוספים: פרייה, </a:t>
            </a:r>
            <a:r>
              <a:rPr lang="he-IL" sz="2400" dirty="0" err="1" smtClean="0"/>
              <a:t>ויטל</a:t>
            </a:r>
            <a:r>
              <a:rPr lang="he-IL" sz="2400" dirty="0" smtClean="0"/>
              <a:t>, שופרסל, סן </a:t>
            </a:r>
            <a:r>
              <a:rPr lang="he-IL" sz="2400" dirty="0" err="1" smtClean="0"/>
              <a:t>פלגרינו</a:t>
            </a:r>
            <a:r>
              <a:rPr lang="he-IL" sz="2400" dirty="0" smtClean="0"/>
              <a:t>, אקווה פנה, </a:t>
            </a:r>
            <a:r>
              <a:rPr lang="he-IL" sz="2400" dirty="0" err="1" smtClean="0"/>
              <a:t>אוויאן</a:t>
            </a:r>
            <a:r>
              <a:rPr lang="he-IL" sz="2400" dirty="0" smtClean="0"/>
              <a:t> ועוד (יחדיו נתח שוק - 4.5%).</a:t>
            </a:r>
          </a:p>
          <a:p>
            <a:pPr marL="457200" indent="-457200" algn="r" rtl="1">
              <a:buFont typeface="Wingdings" panose="05000000000000000000" pitchFamily="2" charset="2"/>
              <a:buChar char="Ø"/>
            </a:pPr>
            <a:r>
              <a:rPr lang="he-IL" sz="2400" dirty="0" smtClean="0"/>
              <a:t>תעשיית המים </a:t>
            </a:r>
            <a:r>
              <a:rPr lang="he-IL" sz="2400" dirty="0" err="1" smtClean="0"/>
              <a:t>המינרליים</a:t>
            </a:r>
            <a:r>
              <a:rPr lang="he-IL" sz="2400" dirty="0" smtClean="0"/>
              <a:t> משתמשת בפחות מ- 1 מיליון מטר קוב מתוך צריכה מצרפית של כ - 1,400 מיליוני מטר קוב מים שפירים.</a:t>
            </a:r>
            <a:endParaRPr lang="en-US" sz="2400" dirty="0" smtClean="0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554710-84AE-4179-B747-AE1028B08740}" type="slidenum">
              <a:rPr lang="en-US" altLang="he-IL" smtClean="0"/>
              <a:pPr>
                <a:defRPr/>
              </a:pPr>
              <a:t>2</a:t>
            </a:fld>
            <a:endParaRPr lang="en-US" altLang="he-IL" dirty="0"/>
          </a:p>
        </p:txBody>
      </p:sp>
      <p:sp>
        <p:nvSpPr>
          <p:cNvPr id="8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e-IL"/>
          </a:p>
        </p:txBody>
      </p:sp>
      <p:sp>
        <p:nvSpPr>
          <p:cNvPr id="6" name="Rectangle 33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469808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 sz="1600" b="0"/>
            </a:lvl1pPr>
          </a:lstStyle>
          <a:p>
            <a:pPr algn="ctr" rtl="1"/>
            <a:r>
              <a:rPr lang="he-IL" altLang="he-IL" dirty="0" smtClean="0"/>
              <a:t>מים מינרלים</a:t>
            </a:r>
            <a:endParaRPr lang="en-US" altLang="he-IL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466725" y="6276975"/>
            <a:ext cx="2209800" cy="27975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 rtl="1"/>
            <a:r>
              <a:rPr lang="he-IL" sz="1200" dirty="0" smtClean="0"/>
              <a:t>*נתחי שוק על פי נתוני </a:t>
            </a:r>
            <a:r>
              <a:rPr lang="he-IL" sz="1200" dirty="0" err="1" smtClean="0"/>
              <a:t>סטורנקסט</a:t>
            </a:r>
            <a:endParaRPr lang="he-IL" sz="1200" dirty="0"/>
          </a:p>
        </p:txBody>
      </p:sp>
    </p:spTree>
    <p:extLst>
      <p:ext uri="{BB962C8B-B14F-4D97-AF65-F5344CB8AC3E}">
        <p14:creationId xmlns:p14="http://schemas.microsoft.com/office/powerpoint/2010/main" val="55718490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685800" y="0"/>
            <a:ext cx="7772400" cy="820057"/>
          </a:xfrm>
        </p:spPr>
        <p:txBody>
          <a:bodyPr/>
          <a:lstStyle/>
          <a:p>
            <a:pPr rtl="1"/>
            <a:r>
              <a:rPr lang="he-IL" dirty="0" smtClean="0"/>
              <a:t>תמלוגים: משאב טבעי</a:t>
            </a:r>
            <a:endParaRPr lang="he-IL" dirty="0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414068" y="1364342"/>
            <a:ext cx="8177842" cy="4886779"/>
          </a:xfrm>
        </p:spPr>
        <p:txBody>
          <a:bodyPr/>
          <a:lstStyle/>
          <a:p>
            <a:pPr marL="457200" indent="-457200" algn="just" rtl="1">
              <a:buFont typeface="Wingdings" pitchFamily="2" charset="2"/>
              <a:buChar char="Ø"/>
            </a:pPr>
            <a:r>
              <a:rPr lang="he-IL" sz="2400" dirty="0" smtClean="0"/>
              <a:t>מים הינם משאב טבעי. </a:t>
            </a:r>
          </a:p>
          <a:p>
            <a:pPr marL="457200" indent="-457200" algn="just" rtl="1">
              <a:buFont typeface="Wingdings" pitchFamily="2" charset="2"/>
              <a:buChar char="Ø"/>
            </a:pPr>
            <a:r>
              <a:rPr lang="he-IL" sz="2400" dirty="0" smtClean="0"/>
              <a:t>בדיקת מדיניות התמלוגים בישראל ובעולם מצביעה על כך שעל חלק מהמשאבים הטבעיים מושתים תמלוגים, על חלק אין תמלוגים וחלק אחר בכלל מסובסד.</a:t>
            </a:r>
          </a:p>
          <a:p>
            <a:pPr marL="457200" indent="-457200" algn="just" rtl="1">
              <a:buFont typeface="Wingdings" pitchFamily="2" charset="2"/>
              <a:buChar char="Ø"/>
            </a:pPr>
            <a:r>
              <a:rPr lang="he-IL" sz="2400" dirty="0" smtClean="0"/>
              <a:t>קיימת למעשה חפיפה בין המדינות השונות ולכן חייב להיות הגיון כלכלי מאחורי מדיניות התמלוגים.</a:t>
            </a:r>
          </a:p>
          <a:p>
            <a:pPr marL="457200" indent="-457200" algn="just" rtl="1">
              <a:buFont typeface="Wingdings" pitchFamily="2" charset="2"/>
              <a:buChar char="Ø"/>
            </a:pPr>
            <a:r>
              <a:rPr lang="he-IL" sz="2400" dirty="0" smtClean="0"/>
              <a:t>במרבית המדינות שסקרנו </a:t>
            </a:r>
            <a:r>
              <a:rPr lang="he-IL" sz="2400" b="1" dirty="0" smtClean="0"/>
              <a:t>אין</a:t>
            </a:r>
            <a:r>
              <a:rPr lang="he-IL" sz="2400" dirty="0" smtClean="0"/>
              <a:t> תמלוגים על יצרני המים המינרליים.</a:t>
            </a:r>
            <a:endParaRPr lang="he-IL" sz="2400" dirty="0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554710-84AE-4179-B747-AE1028B08740}" type="slidenum">
              <a:rPr lang="en-US" altLang="he-IL" smtClean="0"/>
              <a:pPr>
                <a:defRPr/>
              </a:pPr>
              <a:t>3</a:t>
            </a:fld>
            <a:endParaRPr lang="en-US" altLang="he-IL" dirty="0"/>
          </a:p>
        </p:txBody>
      </p:sp>
      <p:sp>
        <p:nvSpPr>
          <p:cNvPr id="6" name="Rectangle 33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469808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 sz="1600" b="0"/>
            </a:lvl1pPr>
          </a:lstStyle>
          <a:p>
            <a:pPr algn="ctr" rtl="1"/>
            <a:r>
              <a:rPr lang="he-IL" altLang="he-IL" dirty="0" smtClean="0"/>
              <a:t>מים מינרלים</a:t>
            </a:r>
            <a:endParaRPr lang="en-US" altLang="he-IL" dirty="0" smtClean="0"/>
          </a:p>
        </p:txBody>
      </p:sp>
    </p:spTree>
    <p:extLst>
      <p:ext uri="{BB962C8B-B14F-4D97-AF65-F5344CB8AC3E}">
        <p14:creationId xmlns:p14="http://schemas.microsoft.com/office/powerpoint/2010/main" val="113543681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685800" y="152400"/>
            <a:ext cx="7772400" cy="936171"/>
          </a:xfrm>
        </p:spPr>
        <p:txBody>
          <a:bodyPr/>
          <a:lstStyle/>
          <a:p>
            <a:pPr rtl="1"/>
            <a:r>
              <a:rPr lang="he-IL" dirty="0" smtClean="0"/>
              <a:t>תמלוגים על משאב טבעי: בעיית המחסור במים</a:t>
            </a:r>
            <a:endParaRPr lang="he-IL" dirty="0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145143" y="1262743"/>
            <a:ext cx="8824685" cy="5036457"/>
          </a:xfrm>
        </p:spPr>
        <p:txBody>
          <a:bodyPr>
            <a:noAutofit/>
          </a:bodyPr>
          <a:lstStyle/>
          <a:p>
            <a:pPr marL="457200" lvl="0" indent="-457200" algn="just" rtl="1">
              <a:buClr>
                <a:srgbClr val="000080"/>
              </a:buClr>
              <a:buFont typeface="Wingdings" pitchFamily="2" charset="2"/>
              <a:buChar char="Ø"/>
            </a:pPr>
            <a:r>
              <a:rPr lang="he-IL" sz="2400" dirty="0" smtClean="0">
                <a:solidFill>
                  <a:srgbClr val="000000"/>
                </a:solidFill>
              </a:rPr>
              <a:t>על שימוש במשאב טבע שאינו במחסור אין להטיל תמלוגים</a:t>
            </a:r>
            <a:r>
              <a:rPr lang="he-IL" sz="2400" dirty="0">
                <a:solidFill>
                  <a:srgbClr val="000000"/>
                </a:solidFill>
              </a:rPr>
              <a:t>.</a:t>
            </a:r>
            <a:endParaRPr lang="he-IL" sz="2400" dirty="0" smtClean="0">
              <a:solidFill>
                <a:srgbClr val="000000"/>
              </a:solidFill>
            </a:endParaRPr>
          </a:p>
          <a:p>
            <a:pPr marL="457200" lvl="0" indent="-457200" algn="just" rtl="1">
              <a:buClr>
                <a:srgbClr val="000080"/>
              </a:buClr>
              <a:buFont typeface="Wingdings" pitchFamily="2" charset="2"/>
              <a:buChar char="Ø"/>
            </a:pPr>
            <a:r>
              <a:rPr lang="he-IL" sz="2400" dirty="0" smtClean="0">
                <a:solidFill>
                  <a:srgbClr val="000000"/>
                </a:solidFill>
              </a:rPr>
              <a:t>אבל יש מחסור במים בישראל !!! </a:t>
            </a:r>
          </a:p>
          <a:p>
            <a:pPr marL="457200" lvl="0" indent="-457200" algn="just" rtl="1">
              <a:buClr>
                <a:srgbClr val="000080"/>
              </a:buClr>
              <a:buFont typeface="Wingdings" pitchFamily="2" charset="2"/>
              <a:buChar char="Ø"/>
            </a:pPr>
            <a:r>
              <a:rPr lang="he-IL" sz="2400" dirty="0" smtClean="0">
                <a:solidFill>
                  <a:srgbClr val="000000"/>
                </a:solidFill>
              </a:rPr>
              <a:t>זוהי גם הטענה הרווחת על ידי המצדדים בתמלוגים.</a:t>
            </a:r>
          </a:p>
          <a:p>
            <a:pPr marL="457200" lvl="0" indent="-457200" algn="just" rtl="1">
              <a:buClr>
                <a:srgbClr val="000080"/>
              </a:buClr>
              <a:buFont typeface="Wingdings" pitchFamily="2" charset="2"/>
              <a:buChar char="Ø"/>
            </a:pPr>
            <a:r>
              <a:rPr lang="he-IL" sz="2400" dirty="0" smtClean="0"/>
              <a:t>השימוש </a:t>
            </a:r>
            <a:r>
              <a:rPr lang="he-IL" sz="2400" dirty="0"/>
              <a:t>במים מינרלים </a:t>
            </a:r>
            <a:r>
              <a:rPr lang="he-IL" sz="2400" dirty="0" smtClean="0"/>
              <a:t>כיום מסתכם </a:t>
            </a:r>
            <a:r>
              <a:rPr lang="he-IL" sz="2400" dirty="0"/>
              <a:t>בפחות מ- 1 מיליון </a:t>
            </a:r>
            <a:r>
              <a:rPr lang="he-IL" sz="2400" dirty="0" smtClean="0"/>
              <a:t>מ"ק המהווים כ- 1% מהמים השפירים המוקצים לתעשייה.</a:t>
            </a:r>
          </a:p>
          <a:p>
            <a:pPr marL="457200" lvl="0" indent="-457200" algn="just" rtl="1">
              <a:buClr>
                <a:srgbClr val="000080"/>
              </a:buClr>
              <a:buFont typeface="Wingdings" pitchFamily="2" charset="2"/>
              <a:buChar char="Ø"/>
            </a:pPr>
            <a:r>
              <a:rPr lang="he-IL" sz="2400" dirty="0" smtClean="0"/>
              <a:t>על מנת להסביר את סדרי הגודל, לתנובה קיימת הקצבה של 2.7 מיליון מ"ק, לאינטל 4.6 מיליון מ"ק ולרותם </a:t>
            </a:r>
            <a:r>
              <a:rPr lang="he-IL" sz="2400" dirty="0" err="1" smtClean="0"/>
              <a:t>אמפרט</a:t>
            </a:r>
            <a:r>
              <a:rPr lang="he-IL" sz="2400" dirty="0" smtClean="0"/>
              <a:t> 11.5 מליון מ"ק. </a:t>
            </a:r>
          </a:p>
          <a:p>
            <a:pPr marL="457200" lvl="0" indent="-457200" algn="just" rtl="1">
              <a:buClr>
                <a:srgbClr val="000080"/>
              </a:buClr>
              <a:buFont typeface="Wingdings" pitchFamily="2" charset="2"/>
              <a:buChar char="Ø"/>
            </a:pPr>
            <a:r>
              <a:rPr lang="he-IL" sz="2400" dirty="0" smtClean="0"/>
              <a:t>מים חיוניים לכל התעשיות – מכאן שהמחסור במים מחייב תשלום תמלוגים על ידי כל הצרכנים.</a:t>
            </a:r>
            <a:endParaRPr lang="he-IL" sz="2000" dirty="0" smtClean="0"/>
          </a:p>
          <a:p>
            <a:pPr marL="457200" lvl="0" indent="-457200" algn="just" rtl="1">
              <a:buClr>
                <a:srgbClr val="000080"/>
              </a:buClr>
              <a:buFont typeface="Wingdings" pitchFamily="2" charset="2"/>
              <a:buChar char="Ø"/>
            </a:pPr>
            <a:r>
              <a:rPr lang="he-IL" sz="2400" dirty="0" smtClean="0"/>
              <a:t>כלומר, הסיבה העיקרית לדרישת התמלוגים אינה המחסור במים באופן כללי.</a:t>
            </a:r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554710-84AE-4179-B747-AE1028B08740}" type="slidenum">
              <a:rPr lang="en-US" altLang="he-IL" smtClean="0"/>
              <a:pPr>
                <a:defRPr/>
              </a:pPr>
              <a:t>4</a:t>
            </a:fld>
            <a:endParaRPr lang="en-US" altLang="he-IL" dirty="0"/>
          </a:p>
        </p:txBody>
      </p:sp>
      <p:sp>
        <p:nvSpPr>
          <p:cNvPr id="6" name="Rectangle 33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469808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 sz="1600" b="0"/>
            </a:lvl1pPr>
          </a:lstStyle>
          <a:p>
            <a:pPr algn="ctr" rtl="1"/>
            <a:r>
              <a:rPr lang="he-IL" altLang="he-IL" dirty="0" smtClean="0"/>
              <a:t>מים מינרלים</a:t>
            </a:r>
            <a:endParaRPr lang="en-US" altLang="he-IL" dirty="0" smtClean="0"/>
          </a:p>
        </p:txBody>
      </p:sp>
    </p:spTree>
    <p:extLst>
      <p:ext uri="{BB962C8B-B14F-4D97-AF65-F5344CB8AC3E}">
        <p14:creationId xmlns:p14="http://schemas.microsoft.com/office/powerpoint/2010/main" val="193582826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1286" y="137886"/>
            <a:ext cx="7772400" cy="1143000"/>
          </a:xfrm>
        </p:spPr>
        <p:txBody>
          <a:bodyPr/>
          <a:lstStyle/>
          <a:p>
            <a:r>
              <a:rPr lang="he-IL" dirty="0" smtClean="0"/>
              <a:t>המשאב הטבעי: מים לתעשיית המים המינרליים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5251" y="1352550"/>
            <a:ext cx="8943974" cy="4724400"/>
          </a:xfrm>
        </p:spPr>
        <p:txBody>
          <a:bodyPr/>
          <a:lstStyle/>
          <a:p>
            <a:pPr marL="457200" indent="-457200" algn="just" rtl="1">
              <a:buClr>
                <a:srgbClr val="000080"/>
              </a:buClr>
              <a:buFont typeface="Wingdings" pitchFamily="2" charset="2"/>
              <a:buChar char="Ø"/>
            </a:pPr>
            <a:r>
              <a:rPr lang="he-IL" sz="2400" dirty="0" smtClean="0"/>
              <a:t>המשאב הרלבנטי אינו מים באופן כללי אלא מים המתאימים להימכר כמים מינרליים.</a:t>
            </a:r>
          </a:p>
          <a:p>
            <a:pPr marL="457200" indent="-457200" algn="just" rtl="1">
              <a:buClr>
                <a:srgbClr val="000080"/>
              </a:buClr>
              <a:buFont typeface="Wingdings" pitchFamily="2" charset="2"/>
              <a:buChar char="Ø"/>
            </a:pPr>
            <a:r>
              <a:rPr lang="he-IL" sz="2400" dirty="0" smtClean="0"/>
              <a:t>כמויות המים הזמינות לשימוש יצרני מים מינרלים בישראל מאפשרות לכל פחות להכפיל את הכמות המיוצרת. </a:t>
            </a:r>
          </a:p>
          <a:p>
            <a:pPr marL="914400" lvl="1" indent="-457200" algn="just" rtl="1">
              <a:buClr>
                <a:srgbClr val="000080"/>
              </a:buClr>
              <a:buFont typeface="Wingdings" pitchFamily="2" charset="2"/>
              <a:buChar char="Ø"/>
            </a:pPr>
            <a:r>
              <a:rPr lang="he-IL" sz="2000" dirty="0" smtClean="0"/>
              <a:t>לדוגמא: מקידוח "חולה 7" של מקורות – המספק מים לנביעות - ניתן להגדיל את </a:t>
            </a:r>
            <a:r>
              <a:rPr lang="he-IL" sz="2000" dirty="0"/>
              <a:t>הכמות המיוצרת בצורה </a:t>
            </a:r>
            <a:r>
              <a:rPr lang="he-IL" sz="2000" dirty="0" smtClean="0"/>
              <a:t>ניכרת. קיימים גם מקורות נוספים. </a:t>
            </a:r>
          </a:p>
          <a:p>
            <a:pPr marL="457200" indent="-457200" algn="just" rtl="1">
              <a:buClr>
                <a:srgbClr val="000080"/>
              </a:buClr>
              <a:buFont typeface="Wingdings" pitchFamily="2" charset="2"/>
              <a:buChar char="Ø"/>
            </a:pPr>
            <a:r>
              <a:rPr lang="he-IL" sz="2400" dirty="0" smtClean="0"/>
              <a:t>אבל אין כניסה של פירמות נוספות לענף למרות קיום מקורות המים הללו גם במחיר הנוכחי.</a:t>
            </a:r>
          </a:p>
          <a:p>
            <a:pPr marL="457200" indent="-457200" algn="just" rtl="1">
              <a:buClr>
                <a:srgbClr val="000080"/>
              </a:buClr>
              <a:buFont typeface="Wingdings" pitchFamily="2" charset="2"/>
              <a:buChar char="Ø"/>
            </a:pPr>
            <a:r>
              <a:rPr lang="he-IL" sz="2400" dirty="0" smtClean="0"/>
              <a:t>מסקנה: אין </a:t>
            </a:r>
            <a:r>
              <a:rPr lang="he-IL" sz="2400" dirty="0"/>
              <a:t>בישראל מחסור </a:t>
            </a:r>
            <a:r>
              <a:rPr lang="he-IL" sz="2400" dirty="0" smtClean="0"/>
              <a:t>אפקטיבי במקורות למים עבור תעשיית </a:t>
            </a:r>
            <a:r>
              <a:rPr lang="he-IL" sz="2400" dirty="0"/>
              <a:t>המים </a:t>
            </a:r>
            <a:r>
              <a:rPr lang="he-IL" sz="2400" dirty="0" smtClean="0"/>
              <a:t>המינרלים.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554710-84AE-4179-B747-AE1028B08740}" type="slidenum">
              <a:rPr lang="en-US" altLang="he-IL" smtClean="0"/>
              <a:pPr>
                <a:defRPr/>
              </a:pPr>
              <a:t>5</a:t>
            </a:fld>
            <a:endParaRPr lang="en-US" altLang="he-IL" dirty="0"/>
          </a:p>
        </p:txBody>
      </p:sp>
      <p:sp>
        <p:nvSpPr>
          <p:cNvPr id="5" name="Rectangle 33"/>
          <p:cNvSpPr>
            <a:spLocks noGrp="1" noChangeArrowheads="1"/>
          </p:cNvSpPr>
          <p:nvPr>
            <p:ph type="ftr" sz="quarter" idx="11"/>
          </p:nvPr>
        </p:nvSpPr>
        <p:spPr>
          <a:xfrm>
            <a:off x="3152775" y="64008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 sz="1600" b="0"/>
            </a:lvl1pPr>
          </a:lstStyle>
          <a:p>
            <a:pPr algn="ctr" rtl="1"/>
            <a:r>
              <a:rPr lang="he-IL" altLang="he-IL" dirty="0" smtClean="0"/>
              <a:t>מים מינרלים</a:t>
            </a:r>
            <a:endParaRPr lang="en-US" altLang="he-IL" dirty="0" smtClean="0"/>
          </a:p>
        </p:txBody>
      </p:sp>
    </p:spTree>
    <p:extLst>
      <p:ext uri="{BB962C8B-B14F-4D97-AF65-F5344CB8AC3E}">
        <p14:creationId xmlns:p14="http://schemas.microsoft.com/office/powerpoint/2010/main" val="224506693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676275" y="0"/>
            <a:ext cx="7772400" cy="762000"/>
          </a:xfrm>
        </p:spPr>
        <p:txBody>
          <a:bodyPr/>
          <a:lstStyle/>
          <a:p>
            <a:r>
              <a:rPr lang="he-IL" dirty="0" smtClean="0"/>
              <a:t>אפליה בין משתמשים</a:t>
            </a:r>
            <a:endParaRPr lang="he-IL" dirty="0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188686" y="1000125"/>
            <a:ext cx="8737600" cy="5038725"/>
          </a:xfrm>
        </p:spPr>
        <p:txBody>
          <a:bodyPr>
            <a:noAutofit/>
          </a:bodyPr>
          <a:lstStyle/>
          <a:p>
            <a:pPr marL="457200" indent="-457200" algn="just" rtl="1">
              <a:buClr>
                <a:srgbClr val="000080"/>
              </a:buClr>
              <a:buFont typeface="Wingdings" panose="05000000000000000000" pitchFamily="2" charset="2"/>
              <a:buChar char="Ø"/>
            </a:pPr>
            <a:r>
              <a:rPr lang="he-IL" sz="2400" dirty="0" smtClean="0"/>
              <a:t>המדיניות </a:t>
            </a:r>
            <a:r>
              <a:rPr lang="he-IL" sz="2400" dirty="0"/>
              <a:t>הרגולטורית הנהוגה בישראל בנוגע לקביעת תעריפים </a:t>
            </a:r>
            <a:r>
              <a:rPr lang="he-IL" sz="2400" dirty="0" smtClean="0"/>
              <a:t>או תמלוגים הינה </a:t>
            </a:r>
            <a:r>
              <a:rPr lang="he-IL" sz="2400" dirty="0"/>
              <a:t>ביחס למוצר עצמו ולא לשימוש </a:t>
            </a:r>
            <a:r>
              <a:rPr lang="he-IL" sz="2400" dirty="0" smtClean="0"/>
              <a:t>בו.</a:t>
            </a:r>
            <a:endParaRPr lang="he-IL" sz="2400" dirty="0">
              <a:solidFill>
                <a:srgbClr val="000000"/>
              </a:solidFill>
            </a:endParaRPr>
          </a:p>
          <a:p>
            <a:pPr marL="457200" lvl="0" indent="-457200" algn="just" rtl="1">
              <a:buClr>
                <a:srgbClr val="000080"/>
              </a:buClr>
              <a:buFont typeface="Wingdings" panose="05000000000000000000" pitchFamily="2" charset="2"/>
              <a:buChar char="Ø"/>
            </a:pPr>
            <a:r>
              <a:rPr lang="he-IL" sz="2400" dirty="0" smtClean="0">
                <a:solidFill>
                  <a:srgbClr val="000000"/>
                </a:solidFill>
              </a:rPr>
              <a:t>הטלת תמלוגים </a:t>
            </a:r>
            <a:r>
              <a:rPr lang="he-IL" sz="2400" dirty="0">
                <a:solidFill>
                  <a:srgbClr val="000000"/>
                </a:solidFill>
              </a:rPr>
              <a:t>על ייצור מים </a:t>
            </a:r>
            <a:r>
              <a:rPr lang="he-IL" sz="2400" dirty="0" smtClean="0">
                <a:solidFill>
                  <a:srgbClr val="000000"/>
                </a:solidFill>
              </a:rPr>
              <a:t>מינרלים תפלה לרעה את היצרנים לעומת משתמשים תעשייתיים אחרים.</a:t>
            </a:r>
          </a:p>
          <a:p>
            <a:pPr marL="914400" lvl="1" indent="-457200" algn="just" rtl="1">
              <a:buClr>
                <a:srgbClr val="000080"/>
              </a:buClr>
              <a:buFont typeface="Wingdings" panose="05000000000000000000" pitchFamily="2" charset="2"/>
              <a:buChar char="Ø"/>
            </a:pPr>
            <a:r>
              <a:rPr lang="he-IL" sz="2000" dirty="0" smtClean="0"/>
              <a:t>למשל, נביעות צורכת מים מקידוח חולה 7 של מקורות המספק מים גם למשקי </a:t>
            </a:r>
            <a:r>
              <a:rPr lang="he-IL" sz="2000" dirty="0"/>
              <a:t>בית ומפעלי תעשיה בקריית </a:t>
            </a:r>
            <a:r>
              <a:rPr lang="he-IL" sz="2000" dirty="0" smtClean="0"/>
              <a:t>שמונה</a:t>
            </a:r>
            <a:endParaRPr lang="he-IL" sz="2000" dirty="0">
              <a:solidFill>
                <a:srgbClr val="000000"/>
              </a:solidFill>
            </a:endParaRPr>
          </a:p>
          <a:p>
            <a:pPr marL="457200" indent="-457200" algn="just" rtl="1">
              <a:buClr>
                <a:srgbClr val="000080"/>
              </a:buClr>
              <a:buFont typeface="Wingdings" panose="05000000000000000000" pitchFamily="2" charset="2"/>
              <a:buChar char="Ø"/>
            </a:pPr>
            <a:r>
              <a:rPr lang="he-IL" sz="2400" dirty="0" smtClean="0">
                <a:solidFill>
                  <a:srgbClr val="000000"/>
                </a:solidFill>
              </a:rPr>
              <a:t>אין הגיון כלכלי לאפליית מחירים בין המשתמשים השונים.</a:t>
            </a:r>
          </a:p>
          <a:p>
            <a:pPr marL="457200" indent="-457200" algn="just" rtl="1">
              <a:buClr>
                <a:srgbClr val="000080"/>
              </a:buClr>
              <a:buFont typeface="Wingdings" panose="05000000000000000000" pitchFamily="2" charset="2"/>
              <a:buChar char="Ø"/>
            </a:pPr>
            <a:r>
              <a:rPr lang="he-IL" sz="2400" dirty="0" smtClean="0"/>
              <a:t>השימוש </a:t>
            </a:r>
            <a:r>
              <a:rPr lang="he-IL" sz="2400" dirty="0"/>
              <a:t>האלטרנטיבי באותם המקורות: מים שפירים בשימוש חברת מקורות</a:t>
            </a:r>
            <a:r>
              <a:rPr lang="he-IL" sz="2400" dirty="0" smtClean="0"/>
              <a:t>.</a:t>
            </a:r>
            <a:endParaRPr lang="he-IL" sz="2800" dirty="0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554710-84AE-4179-B747-AE1028B08740}" type="slidenum">
              <a:rPr lang="en-US" altLang="he-IL" smtClean="0"/>
              <a:pPr>
                <a:defRPr/>
              </a:pPr>
              <a:t>6</a:t>
            </a:fld>
            <a:endParaRPr lang="en-US" altLang="he-IL" dirty="0"/>
          </a:p>
        </p:txBody>
      </p:sp>
      <p:sp>
        <p:nvSpPr>
          <p:cNvPr id="6" name="Rectangle 33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469808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 sz="1600" b="0"/>
            </a:lvl1pPr>
          </a:lstStyle>
          <a:p>
            <a:pPr algn="ctr" rtl="1"/>
            <a:r>
              <a:rPr lang="he-IL" altLang="he-IL" dirty="0" smtClean="0"/>
              <a:t>מים מינרלים</a:t>
            </a:r>
            <a:endParaRPr lang="en-US" altLang="he-IL" dirty="0" smtClean="0"/>
          </a:p>
        </p:txBody>
      </p:sp>
    </p:spTree>
    <p:extLst>
      <p:ext uri="{BB962C8B-B14F-4D97-AF65-F5344CB8AC3E}">
        <p14:creationId xmlns:p14="http://schemas.microsoft.com/office/powerpoint/2010/main" val="246046655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74171" y="152400"/>
            <a:ext cx="8737599" cy="1143000"/>
          </a:xfrm>
        </p:spPr>
        <p:txBody>
          <a:bodyPr>
            <a:normAutofit fontScale="90000"/>
          </a:bodyPr>
          <a:lstStyle/>
          <a:p>
            <a:pPr rtl="1"/>
            <a:r>
              <a:rPr lang="he-IL" dirty="0" smtClean="0"/>
              <a:t>התייחסות לטיעונים המצדדים בהטלת תמלוגים על מים מינרלים</a:t>
            </a:r>
            <a:endParaRPr lang="he-IL" dirty="0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130629" y="1697265"/>
            <a:ext cx="8897256" cy="4093936"/>
          </a:xfrm>
        </p:spPr>
        <p:txBody>
          <a:bodyPr/>
          <a:lstStyle/>
          <a:p>
            <a:pPr marL="457200" lvl="0" indent="-457200" algn="just" rtl="1">
              <a:lnSpc>
                <a:spcPct val="100000"/>
              </a:lnSpc>
              <a:buClr>
                <a:srgbClr val="000080"/>
              </a:buClr>
              <a:buFont typeface="Wingdings" pitchFamily="2" charset="2"/>
              <a:buChar char="Ø"/>
            </a:pPr>
            <a:r>
              <a:rPr lang="he-IL" sz="2400" b="1" i="1" dirty="0">
                <a:solidFill>
                  <a:srgbClr val="000000"/>
                </a:solidFill>
              </a:rPr>
              <a:t>תמלוגים נועדו להפנים השפעות חיצוניות שליליות, בעיקר </a:t>
            </a:r>
            <a:r>
              <a:rPr lang="he-IL" sz="2400" b="1" i="1" dirty="0" smtClean="0">
                <a:solidFill>
                  <a:srgbClr val="000000"/>
                </a:solidFill>
              </a:rPr>
              <a:t>סביבתיות</a:t>
            </a:r>
          </a:p>
          <a:p>
            <a:pPr marL="449263" lvl="0" algn="just" rtl="1">
              <a:lnSpc>
                <a:spcPct val="100000"/>
              </a:lnSpc>
              <a:buClr>
                <a:srgbClr val="000080"/>
              </a:buClr>
            </a:pPr>
            <a:r>
              <a:rPr lang="he-IL" sz="2400" b="1" u="sng" dirty="0" smtClean="0">
                <a:solidFill>
                  <a:srgbClr val="000000"/>
                </a:solidFill>
              </a:rPr>
              <a:t>התייחסות</a:t>
            </a:r>
            <a:r>
              <a:rPr lang="he-IL" sz="2400" b="1" dirty="0" smtClean="0">
                <a:solidFill>
                  <a:srgbClr val="000000"/>
                </a:solidFill>
              </a:rPr>
              <a:t>:</a:t>
            </a:r>
            <a:r>
              <a:rPr lang="he-IL" sz="2400" dirty="0" smtClean="0">
                <a:solidFill>
                  <a:srgbClr val="000000"/>
                </a:solidFill>
              </a:rPr>
              <a:t> לא רלוונטי </a:t>
            </a:r>
            <a:r>
              <a:rPr lang="he-IL" sz="2400" dirty="0">
                <a:solidFill>
                  <a:srgbClr val="000000"/>
                </a:solidFill>
              </a:rPr>
              <a:t>למים המינרלים שהשימוש בהם אינו כרוך במפגעים סביבתיים שונים משימוש במים בכלל או בהשפעות </a:t>
            </a:r>
            <a:r>
              <a:rPr lang="he-IL" sz="2400" dirty="0" smtClean="0">
                <a:solidFill>
                  <a:srgbClr val="000000"/>
                </a:solidFill>
              </a:rPr>
              <a:t>חיצוניות. (נושא הבקבוקים מטופל בצורה נפרדת כחלק מתעשיית השתייה הקלה).</a:t>
            </a:r>
          </a:p>
          <a:p>
            <a:pPr marL="457200" lvl="0" indent="-457200" algn="just" rtl="1">
              <a:lnSpc>
                <a:spcPct val="100000"/>
              </a:lnSpc>
              <a:buClr>
                <a:srgbClr val="000080"/>
              </a:buClr>
              <a:buFont typeface="Wingdings" pitchFamily="2" charset="2"/>
              <a:buChar char="Ø"/>
            </a:pPr>
            <a:r>
              <a:rPr lang="he-IL" sz="2400" b="1" i="1" dirty="0">
                <a:solidFill>
                  <a:srgbClr val="000000"/>
                </a:solidFill>
              </a:rPr>
              <a:t>רווחיות עודפת</a:t>
            </a:r>
          </a:p>
          <a:p>
            <a:pPr marL="449263" lvl="0" algn="just" rtl="1">
              <a:lnSpc>
                <a:spcPct val="100000"/>
              </a:lnSpc>
              <a:buClr>
                <a:srgbClr val="000080"/>
              </a:buClr>
            </a:pPr>
            <a:r>
              <a:rPr lang="he-IL" sz="2400" b="1" u="sng" dirty="0" smtClean="0">
                <a:solidFill>
                  <a:srgbClr val="000000"/>
                </a:solidFill>
              </a:rPr>
              <a:t>התייחסות</a:t>
            </a:r>
            <a:r>
              <a:rPr lang="he-IL" sz="2400" b="1" dirty="0" smtClean="0">
                <a:solidFill>
                  <a:srgbClr val="000000"/>
                </a:solidFill>
              </a:rPr>
              <a:t>:</a:t>
            </a:r>
            <a:r>
              <a:rPr lang="he-IL" sz="2400" dirty="0" smtClean="0">
                <a:solidFill>
                  <a:srgbClr val="000000"/>
                </a:solidFill>
              </a:rPr>
              <a:t> הרווח </a:t>
            </a:r>
            <a:r>
              <a:rPr lang="he-IL" sz="2400" dirty="0">
                <a:solidFill>
                  <a:srgbClr val="000000"/>
                </a:solidFill>
              </a:rPr>
              <a:t>של היצרנים מפעילות מים מינרלים </a:t>
            </a:r>
            <a:r>
              <a:rPr lang="he-IL" sz="2400" dirty="0" smtClean="0">
                <a:solidFill>
                  <a:srgbClr val="000000"/>
                </a:solidFill>
              </a:rPr>
              <a:t>בארץ מוערך על ידנו בעשרות מיליוני ש"ח בודדים, שיעורי הרווחיות של היצרנים נמוכים מחברות מקבילות בעולם ומחברות אחרות בשוק המזון.</a:t>
            </a:r>
          </a:p>
          <a:p>
            <a:pPr marL="449263" lvl="0" algn="just" rtl="1">
              <a:lnSpc>
                <a:spcPct val="100000"/>
              </a:lnSpc>
              <a:buClr>
                <a:srgbClr val="000080"/>
              </a:buClr>
            </a:pPr>
            <a:r>
              <a:rPr lang="he-IL" sz="2400" dirty="0" smtClean="0">
                <a:solidFill>
                  <a:srgbClr val="000000"/>
                </a:solidFill>
              </a:rPr>
              <a:t>בכל מקרה אנו לא רואים כניסה של פירמות נוספות לשוק!!</a:t>
            </a:r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554710-84AE-4179-B747-AE1028B08740}" type="slidenum">
              <a:rPr lang="en-US" altLang="he-IL" smtClean="0"/>
              <a:pPr>
                <a:defRPr/>
              </a:pPr>
              <a:t>7</a:t>
            </a:fld>
            <a:endParaRPr lang="en-US" altLang="he-IL" dirty="0"/>
          </a:p>
        </p:txBody>
      </p:sp>
      <p:sp>
        <p:nvSpPr>
          <p:cNvPr id="6" name="Rectangle 33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469808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 sz="1600" b="0"/>
            </a:lvl1pPr>
          </a:lstStyle>
          <a:p>
            <a:pPr algn="ctr" rtl="1"/>
            <a:r>
              <a:rPr lang="he-IL" altLang="he-IL" dirty="0" smtClean="0"/>
              <a:t>מים מינרלים</a:t>
            </a:r>
            <a:endParaRPr lang="en-US" altLang="he-IL" dirty="0" smtClean="0"/>
          </a:p>
        </p:txBody>
      </p:sp>
    </p:spTree>
    <p:extLst>
      <p:ext uri="{BB962C8B-B14F-4D97-AF65-F5344CB8AC3E}">
        <p14:creationId xmlns:p14="http://schemas.microsoft.com/office/powerpoint/2010/main" val="271743451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e-IL" dirty="0" smtClean="0"/>
              <a:t>שיקולים לקביעת מדיניות תמלוגים למים מינרליים</a:t>
            </a:r>
            <a:endParaRPr lang="he-IL" dirty="0"/>
          </a:p>
        </p:txBody>
      </p:sp>
      <p:graphicFrame>
        <p:nvGraphicFramePr>
          <p:cNvPr id="6" name="מציין מיקום תוכן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02345575"/>
              </p:ext>
            </p:extLst>
          </p:nvPr>
        </p:nvGraphicFramePr>
        <p:xfrm>
          <a:off x="259307" y="1372008"/>
          <a:ext cx="8543499" cy="488774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258881"/>
                <a:gridCol w="4248150"/>
                <a:gridCol w="4036468"/>
              </a:tblGrid>
              <a:tr h="612404">
                <a:tc>
                  <a:txBody>
                    <a:bodyPr/>
                    <a:lstStyle/>
                    <a:p>
                      <a:pPr marL="0" indent="0" algn="just" rtl="1" hangingPunct="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en-US" sz="1400" dirty="0">
                        <a:effectLst/>
                        <a:latin typeface="Arial"/>
                        <a:ea typeface="Times New Roman"/>
                        <a:cs typeface="David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just" rtl="1" hangingPunct="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he-IL" sz="1400" u="sng" dirty="0">
                          <a:effectLst/>
                          <a:latin typeface="Arial"/>
                          <a:ea typeface="Times New Roman"/>
                          <a:cs typeface="David"/>
                        </a:rPr>
                        <a:t>נושא</a:t>
                      </a:r>
                      <a:endParaRPr lang="en-US" sz="1400" dirty="0">
                        <a:effectLst/>
                        <a:latin typeface="Arial"/>
                        <a:ea typeface="Times New Roman"/>
                        <a:cs typeface="David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just" defTabSz="914400" rtl="1" eaLnBrk="1" latinLnBrk="0" hangingPunct="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he-IL" sz="1400" b="1" u="sng" kern="1200" dirty="0" smtClean="0">
                          <a:solidFill>
                            <a:schemeClr val="lt1"/>
                          </a:solidFill>
                          <a:effectLst/>
                          <a:latin typeface="Arial"/>
                          <a:ea typeface="Times New Roman"/>
                          <a:cs typeface="David"/>
                        </a:rPr>
                        <a:t>תשובה</a:t>
                      </a:r>
                      <a:endParaRPr lang="he-IL" sz="1400" b="1" u="sng" kern="1200" dirty="0">
                        <a:solidFill>
                          <a:schemeClr val="lt1"/>
                        </a:solidFill>
                        <a:effectLst/>
                        <a:latin typeface="Arial"/>
                        <a:ea typeface="Times New Roman"/>
                        <a:cs typeface="David"/>
                      </a:endParaRPr>
                    </a:p>
                  </a:txBody>
                  <a:tcPr/>
                </a:tc>
              </a:tr>
              <a:tr h="612546">
                <a:tc>
                  <a:txBody>
                    <a:bodyPr/>
                    <a:lstStyle/>
                    <a:p>
                      <a:pPr marL="0" indent="0" algn="just" rtl="1" hangingPunct="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he-IL" sz="1400" dirty="0">
                          <a:effectLst/>
                          <a:latin typeface="Arial"/>
                          <a:ea typeface="Times New Roman"/>
                          <a:cs typeface="David"/>
                        </a:rPr>
                        <a:t>1</a:t>
                      </a:r>
                      <a:endParaRPr lang="en-US" sz="1400" dirty="0">
                        <a:effectLst/>
                        <a:latin typeface="Arial"/>
                        <a:ea typeface="Times New Roman"/>
                        <a:cs typeface="David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indent="0" algn="just" rtl="1" hangingPunct="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he-IL" sz="1600" dirty="0">
                          <a:effectLst/>
                          <a:latin typeface="Arial"/>
                          <a:ea typeface="Times New Roman"/>
                          <a:cs typeface="David"/>
                        </a:rPr>
                        <a:t>האם מדובר במשאב טבע במחסור?</a:t>
                      </a:r>
                      <a:endParaRPr lang="en-US" sz="1600" dirty="0">
                        <a:effectLst/>
                        <a:latin typeface="Arial"/>
                        <a:ea typeface="Times New Roman"/>
                        <a:cs typeface="David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indent="0" algn="just" defTabSz="914400" rtl="1" eaLnBrk="1" latinLnBrk="0" hangingPunct="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he-IL" sz="1600" u="sng" kern="1200" dirty="0" smtClean="0">
                          <a:solidFill>
                            <a:schemeClr val="dk1"/>
                          </a:solidFill>
                          <a:effectLst/>
                          <a:latin typeface="Arial"/>
                          <a:ea typeface="Times New Roman"/>
                          <a:cs typeface="David"/>
                        </a:rPr>
                        <a:t>אין מחסור</a:t>
                      </a:r>
                      <a:r>
                        <a:rPr lang="he-IL" sz="1600" u="none" kern="1200" dirty="0" smtClean="0">
                          <a:solidFill>
                            <a:schemeClr val="dk1"/>
                          </a:solidFill>
                          <a:effectLst/>
                          <a:latin typeface="Arial"/>
                          <a:ea typeface="Times New Roman"/>
                          <a:cs typeface="David"/>
                        </a:rPr>
                        <a:t> </a:t>
                      </a:r>
                      <a:r>
                        <a:rPr lang="he-IL" sz="1600" kern="1200" dirty="0" smtClean="0">
                          <a:solidFill>
                            <a:schemeClr val="dk1"/>
                          </a:solidFill>
                          <a:effectLst/>
                          <a:latin typeface="Arial"/>
                          <a:ea typeface="Times New Roman"/>
                          <a:cs typeface="David"/>
                        </a:rPr>
                        <a:t>במים המתאימים לתעשיית המים המינרלים.</a:t>
                      </a:r>
                      <a:endParaRPr lang="he-IL" sz="1600" kern="1200" dirty="0">
                        <a:solidFill>
                          <a:schemeClr val="dk1"/>
                        </a:solidFill>
                        <a:effectLst/>
                        <a:latin typeface="Arial"/>
                        <a:ea typeface="Times New Roman"/>
                        <a:cs typeface="David"/>
                      </a:endParaRPr>
                    </a:p>
                  </a:txBody>
                  <a:tcPr/>
                </a:tc>
              </a:tr>
              <a:tr h="593917">
                <a:tc>
                  <a:txBody>
                    <a:bodyPr/>
                    <a:lstStyle/>
                    <a:p>
                      <a:pPr marL="0" indent="0" algn="just" rtl="1" hangingPunct="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he-IL" sz="1400" dirty="0">
                          <a:effectLst/>
                          <a:latin typeface="Arial"/>
                          <a:ea typeface="Times New Roman"/>
                          <a:cs typeface="David"/>
                        </a:rPr>
                        <a:t>2</a:t>
                      </a:r>
                      <a:endParaRPr lang="en-US" sz="1400" dirty="0">
                        <a:effectLst/>
                        <a:latin typeface="Arial"/>
                        <a:ea typeface="Times New Roman"/>
                        <a:cs typeface="David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indent="0" algn="just" rtl="1" hangingPunct="0">
                        <a:lnSpc>
                          <a:spcPct val="100000"/>
                        </a:lnSpc>
                        <a:spcAft>
                          <a:spcPts val="0"/>
                        </a:spcAft>
                        <a:tabLst/>
                      </a:pPr>
                      <a:r>
                        <a:rPr lang="he-IL" sz="1600" kern="1200" dirty="0">
                          <a:solidFill>
                            <a:schemeClr val="dk1"/>
                          </a:solidFill>
                          <a:effectLst/>
                          <a:latin typeface="Arial"/>
                          <a:ea typeface="Times New Roman"/>
                          <a:cs typeface="David"/>
                        </a:rPr>
                        <a:t>האם שימוש במשאב הטבע מקטין את המלאי או שמדובר במשאב טבע מתחדש?</a:t>
                      </a:r>
                      <a:endParaRPr lang="en-US" sz="1600" kern="1200" dirty="0">
                        <a:solidFill>
                          <a:schemeClr val="dk1"/>
                        </a:solidFill>
                        <a:effectLst/>
                        <a:latin typeface="Arial"/>
                        <a:ea typeface="Times New Roman"/>
                        <a:cs typeface="David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indent="0" algn="just" defTabSz="914400" rtl="1" eaLnBrk="1" latinLnBrk="0" hangingPunct="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he-IL" sz="1600" kern="1200" dirty="0" smtClean="0">
                          <a:solidFill>
                            <a:schemeClr val="dk1"/>
                          </a:solidFill>
                          <a:effectLst/>
                          <a:latin typeface="Arial"/>
                          <a:ea typeface="Times New Roman"/>
                          <a:cs typeface="David"/>
                        </a:rPr>
                        <a:t>מדובר </a:t>
                      </a:r>
                      <a:r>
                        <a:rPr lang="he-IL" sz="1600" u="none" kern="1200" dirty="0" smtClean="0">
                          <a:solidFill>
                            <a:schemeClr val="dk1"/>
                          </a:solidFill>
                          <a:effectLst/>
                          <a:latin typeface="Arial"/>
                          <a:ea typeface="Times New Roman"/>
                          <a:cs typeface="David"/>
                        </a:rPr>
                        <a:t>ב</a:t>
                      </a:r>
                      <a:r>
                        <a:rPr lang="he-IL" sz="1600" u="sng" kern="1200" dirty="0" smtClean="0">
                          <a:solidFill>
                            <a:schemeClr val="dk1"/>
                          </a:solidFill>
                          <a:effectLst/>
                          <a:latin typeface="Arial"/>
                          <a:ea typeface="Times New Roman"/>
                          <a:cs typeface="David"/>
                        </a:rPr>
                        <a:t>משאב מתחדש</a:t>
                      </a:r>
                      <a:r>
                        <a:rPr lang="he-IL" sz="1600" kern="1200" dirty="0" smtClean="0">
                          <a:solidFill>
                            <a:schemeClr val="dk1"/>
                          </a:solidFill>
                          <a:effectLst/>
                          <a:latin typeface="Arial"/>
                          <a:ea typeface="Times New Roman"/>
                          <a:cs typeface="David"/>
                        </a:rPr>
                        <a:t> שקצב התחדשותו גבוה משמעותית מהשימוש בו.</a:t>
                      </a:r>
                      <a:endParaRPr lang="he-IL" sz="1600" kern="1200" dirty="0">
                        <a:solidFill>
                          <a:schemeClr val="dk1"/>
                        </a:solidFill>
                        <a:effectLst/>
                        <a:latin typeface="Arial"/>
                        <a:ea typeface="Times New Roman"/>
                        <a:cs typeface="David"/>
                      </a:endParaRPr>
                    </a:p>
                  </a:txBody>
                  <a:tcPr/>
                </a:tc>
              </a:tr>
              <a:tr h="600075">
                <a:tc>
                  <a:txBody>
                    <a:bodyPr/>
                    <a:lstStyle/>
                    <a:p>
                      <a:pPr marL="0" indent="0" algn="just" rtl="1" hangingPunct="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he-IL" sz="1400" dirty="0">
                          <a:effectLst/>
                          <a:latin typeface="Arial"/>
                          <a:ea typeface="Times New Roman"/>
                          <a:cs typeface="David"/>
                        </a:rPr>
                        <a:t>3</a:t>
                      </a:r>
                      <a:endParaRPr lang="en-US" sz="1400" dirty="0">
                        <a:effectLst/>
                        <a:latin typeface="Arial"/>
                        <a:ea typeface="Times New Roman"/>
                        <a:cs typeface="David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indent="0" algn="just" rtl="1" hangingPunct="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he-IL" sz="1600" kern="1200" dirty="0">
                          <a:solidFill>
                            <a:schemeClr val="dk1"/>
                          </a:solidFill>
                          <a:effectLst/>
                          <a:latin typeface="Arial"/>
                          <a:ea typeface="Times New Roman"/>
                          <a:cs typeface="David"/>
                        </a:rPr>
                        <a:t>האם יש רווחיות עודפת המעידה על חוסר איזון בין עלות המשאב למחיר ללקוח סופי?</a:t>
                      </a:r>
                      <a:endParaRPr lang="en-US" sz="1600" kern="1200" dirty="0">
                        <a:solidFill>
                          <a:schemeClr val="dk1"/>
                        </a:solidFill>
                        <a:effectLst/>
                        <a:latin typeface="Arial"/>
                        <a:ea typeface="Times New Roman"/>
                        <a:cs typeface="David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00000"/>
                        </a:lnSpc>
                      </a:pPr>
                      <a:r>
                        <a:rPr lang="he-IL" sz="1600" u="sng" kern="1200" dirty="0" smtClean="0">
                          <a:solidFill>
                            <a:schemeClr val="dk1"/>
                          </a:solidFill>
                          <a:effectLst/>
                          <a:latin typeface="Arial"/>
                          <a:ea typeface="Times New Roman"/>
                          <a:cs typeface="David"/>
                        </a:rPr>
                        <a:t>הרווחיות בענף נמוכה</a:t>
                      </a:r>
                      <a:r>
                        <a:rPr lang="he-IL" sz="1600" kern="1200" dirty="0" smtClean="0">
                          <a:solidFill>
                            <a:schemeClr val="dk1"/>
                          </a:solidFill>
                          <a:effectLst/>
                          <a:latin typeface="Arial"/>
                          <a:ea typeface="Times New Roman"/>
                          <a:cs typeface="David"/>
                        </a:rPr>
                        <a:t> מאוד. </a:t>
                      </a:r>
                      <a:endParaRPr lang="he-IL" sz="1600" kern="1200" dirty="0">
                        <a:solidFill>
                          <a:schemeClr val="dk1"/>
                        </a:solidFill>
                        <a:effectLst/>
                        <a:latin typeface="Arial"/>
                        <a:ea typeface="Times New Roman"/>
                        <a:cs typeface="David"/>
                      </a:endParaRPr>
                    </a:p>
                  </a:txBody>
                  <a:tcPr/>
                </a:tc>
              </a:tr>
              <a:tr h="536888">
                <a:tc>
                  <a:txBody>
                    <a:bodyPr/>
                    <a:lstStyle/>
                    <a:p>
                      <a:pPr marL="0" indent="0" algn="just" rtl="1" hangingPunct="0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0" algn="l"/>
                          <a:tab pos="177800" algn="l"/>
                        </a:tabLst>
                      </a:pPr>
                      <a:r>
                        <a:rPr lang="he-IL" sz="1400" dirty="0">
                          <a:effectLst/>
                          <a:latin typeface="Arial"/>
                          <a:ea typeface="Times New Roman"/>
                          <a:cs typeface="David"/>
                        </a:rPr>
                        <a:t>4</a:t>
                      </a:r>
                      <a:endParaRPr lang="en-US" sz="1400" dirty="0">
                        <a:effectLst/>
                        <a:latin typeface="Arial"/>
                        <a:ea typeface="Times New Roman"/>
                        <a:cs typeface="David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indent="0" algn="just" rtl="1" hangingPunct="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he-IL" sz="1600" kern="1200" dirty="0">
                          <a:solidFill>
                            <a:schemeClr val="dk1"/>
                          </a:solidFill>
                          <a:effectLst/>
                          <a:latin typeface="Arial"/>
                          <a:ea typeface="Times New Roman"/>
                          <a:cs typeface="David"/>
                        </a:rPr>
                        <a:t>האם משאב משרת </a:t>
                      </a:r>
                      <a:r>
                        <a:rPr lang="he-IL" sz="1600" kern="1200" dirty="0" smtClean="0">
                          <a:solidFill>
                            <a:schemeClr val="dk1"/>
                          </a:solidFill>
                          <a:effectLst/>
                          <a:latin typeface="Arial"/>
                          <a:ea typeface="Times New Roman"/>
                          <a:cs typeface="David"/>
                        </a:rPr>
                        <a:t>את </a:t>
                      </a:r>
                      <a:r>
                        <a:rPr lang="he-IL" sz="1600" kern="1200" dirty="0">
                          <a:solidFill>
                            <a:schemeClr val="dk1"/>
                          </a:solidFill>
                          <a:effectLst/>
                          <a:latin typeface="Arial"/>
                          <a:ea typeface="Times New Roman"/>
                          <a:cs typeface="David"/>
                        </a:rPr>
                        <a:t>אזרחי ישראל או מיוצא לחו"ל?</a:t>
                      </a:r>
                      <a:endParaRPr lang="en-US" sz="1600" kern="1200" dirty="0">
                        <a:solidFill>
                          <a:schemeClr val="dk1"/>
                        </a:solidFill>
                        <a:effectLst/>
                        <a:latin typeface="Arial"/>
                        <a:ea typeface="Times New Roman"/>
                        <a:cs typeface="David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00000"/>
                        </a:lnSpc>
                      </a:pPr>
                      <a:r>
                        <a:rPr lang="he-IL" sz="1600" kern="1200" dirty="0" smtClean="0">
                          <a:solidFill>
                            <a:schemeClr val="dk1"/>
                          </a:solidFill>
                          <a:effectLst/>
                          <a:latin typeface="Arial"/>
                          <a:ea typeface="Times New Roman"/>
                          <a:cs typeface="David"/>
                        </a:rPr>
                        <a:t>מים מינרלים ישראלים </a:t>
                      </a:r>
                      <a:r>
                        <a:rPr lang="he-IL" sz="1600" u="sng" kern="1200" dirty="0" smtClean="0">
                          <a:solidFill>
                            <a:schemeClr val="dk1"/>
                          </a:solidFill>
                          <a:effectLst/>
                          <a:latin typeface="Arial"/>
                          <a:ea typeface="Times New Roman"/>
                          <a:cs typeface="David"/>
                        </a:rPr>
                        <a:t>משמשים את אזרחי ישראל</a:t>
                      </a:r>
                      <a:r>
                        <a:rPr lang="he-IL" sz="1600" kern="1200" dirty="0" smtClean="0">
                          <a:solidFill>
                            <a:schemeClr val="dk1"/>
                          </a:solidFill>
                          <a:effectLst/>
                          <a:latin typeface="Arial"/>
                          <a:ea typeface="Times New Roman"/>
                          <a:cs typeface="David"/>
                        </a:rPr>
                        <a:t>.</a:t>
                      </a:r>
                      <a:endParaRPr lang="he-IL" sz="1600" kern="1200" dirty="0">
                        <a:solidFill>
                          <a:schemeClr val="dk1"/>
                        </a:solidFill>
                        <a:effectLst/>
                        <a:latin typeface="Arial"/>
                        <a:ea typeface="Times New Roman"/>
                        <a:cs typeface="David"/>
                      </a:endParaRPr>
                    </a:p>
                  </a:txBody>
                  <a:tcPr/>
                </a:tc>
              </a:tr>
              <a:tr h="724619">
                <a:tc>
                  <a:txBody>
                    <a:bodyPr/>
                    <a:lstStyle/>
                    <a:p>
                      <a:pPr marL="0" indent="0" algn="just" rtl="1" hangingPunct="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he-IL" sz="1400" dirty="0">
                          <a:effectLst/>
                          <a:latin typeface="Arial"/>
                          <a:ea typeface="Times New Roman"/>
                          <a:cs typeface="David"/>
                        </a:rPr>
                        <a:t>5</a:t>
                      </a:r>
                      <a:endParaRPr lang="en-US" sz="1400" dirty="0">
                        <a:effectLst/>
                        <a:latin typeface="Arial"/>
                        <a:ea typeface="Times New Roman"/>
                        <a:cs typeface="David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indent="0" algn="just" rtl="1" hangingPunct="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he-IL" sz="1600" kern="1200" dirty="0">
                          <a:solidFill>
                            <a:schemeClr val="dk1"/>
                          </a:solidFill>
                          <a:effectLst/>
                          <a:latin typeface="Arial"/>
                          <a:ea typeface="Times New Roman"/>
                          <a:cs typeface="David"/>
                        </a:rPr>
                        <a:t>האם המשאב נגיש לכלל האוכלוסייה או שמחירו יוצר אפליה לטובת העשירים?</a:t>
                      </a:r>
                      <a:endParaRPr lang="en-US" sz="1600" kern="1200" dirty="0">
                        <a:solidFill>
                          <a:schemeClr val="dk1"/>
                        </a:solidFill>
                        <a:effectLst/>
                        <a:latin typeface="Arial"/>
                        <a:ea typeface="Times New Roman"/>
                        <a:cs typeface="David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00000"/>
                        </a:lnSpc>
                      </a:pPr>
                      <a:r>
                        <a:rPr lang="he-IL" sz="1600" u="sng" kern="1200" dirty="0" smtClean="0">
                          <a:solidFill>
                            <a:schemeClr val="dk1"/>
                          </a:solidFill>
                          <a:effectLst/>
                          <a:latin typeface="Arial"/>
                          <a:ea typeface="Times New Roman"/>
                          <a:cs typeface="David"/>
                        </a:rPr>
                        <a:t>נגיש ונפוץ לכלל האוכלוסייה</a:t>
                      </a:r>
                      <a:r>
                        <a:rPr lang="he-IL" sz="1600" u="none" kern="1200" dirty="0" smtClean="0">
                          <a:solidFill>
                            <a:schemeClr val="dk1"/>
                          </a:solidFill>
                          <a:effectLst/>
                          <a:latin typeface="Arial"/>
                          <a:ea typeface="Times New Roman"/>
                          <a:cs typeface="David"/>
                        </a:rPr>
                        <a:t> </a:t>
                      </a:r>
                      <a:r>
                        <a:rPr lang="he-IL" sz="1600" kern="1200" dirty="0" smtClean="0">
                          <a:solidFill>
                            <a:schemeClr val="dk1"/>
                          </a:solidFill>
                          <a:effectLst/>
                          <a:latin typeface="Arial"/>
                          <a:ea typeface="Times New Roman"/>
                          <a:cs typeface="David"/>
                        </a:rPr>
                        <a:t>ונמצא בשימוש רב.</a:t>
                      </a:r>
                      <a:endParaRPr lang="he-IL" sz="2400" dirty="0"/>
                    </a:p>
                  </a:txBody>
                  <a:tcPr/>
                </a:tc>
              </a:tr>
              <a:tr h="543464">
                <a:tc>
                  <a:txBody>
                    <a:bodyPr/>
                    <a:lstStyle/>
                    <a:p>
                      <a:pPr marL="0" indent="0" algn="just" rtl="1" hangingPunct="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he-IL" sz="1400" dirty="0">
                          <a:effectLst/>
                          <a:latin typeface="Arial"/>
                          <a:ea typeface="Times New Roman"/>
                          <a:cs typeface="David"/>
                        </a:rPr>
                        <a:t>6</a:t>
                      </a:r>
                      <a:endParaRPr lang="en-US" sz="1400" dirty="0">
                        <a:effectLst/>
                        <a:latin typeface="Arial"/>
                        <a:ea typeface="Times New Roman"/>
                        <a:cs typeface="David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indent="0" algn="just" rtl="1" hangingPunct="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he-IL" sz="1600" kern="1200" dirty="0">
                          <a:solidFill>
                            <a:schemeClr val="dk1"/>
                          </a:solidFill>
                          <a:effectLst/>
                          <a:latin typeface="Arial"/>
                          <a:ea typeface="Times New Roman"/>
                          <a:cs typeface="David"/>
                        </a:rPr>
                        <a:t>האם למשאב יש תפקיד לאומי בשעת חירום?</a:t>
                      </a:r>
                      <a:endParaRPr lang="en-US" sz="1600" kern="1200" dirty="0">
                        <a:solidFill>
                          <a:schemeClr val="dk1"/>
                        </a:solidFill>
                        <a:effectLst/>
                        <a:latin typeface="Arial"/>
                        <a:ea typeface="Times New Roman"/>
                        <a:cs typeface="David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just" defTabSz="914400" rtl="1" eaLnBrk="1" latinLnBrk="0" hangingPunct="1">
                        <a:lnSpc>
                          <a:spcPct val="100000"/>
                        </a:lnSpc>
                      </a:pPr>
                      <a:r>
                        <a:rPr lang="he-IL" sz="1600" kern="1200" dirty="0" smtClean="0">
                          <a:solidFill>
                            <a:schemeClr val="dk1"/>
                          </a:solidFill>
                          <a:effectLst/>
                          <a:latin typeface="Arial"/>
                          <a:ea typeface="Times New Roman"/>
                          <a:cs typeface="David"/>
                        </a:rPr>
                        <a:t>יש </a:t>
                      </a:r>
                      <a:r>
                        <a:rPr lang="he-IL" sz="1600" u="sng" kern="1200" dirty="0" smtClean="0">
                          <a:solidFill>
                            <a:schemeClr val="dk1"/>
                          </a:solidFill>
                          <a:effectLst/>
                          <a:latin typeface="Arial"/>
                          <a:ea typeface="Times New Roman"/>
                          <a:cs typeface="David"/>
                        </a:rPr>
                        <a:t>תפקיד לאומי</a:t>
                      </a:r>
                      <a:r>
                        <a:rPr lang="he-IL" sz="1600" u="none" kern="1200" dirty="0" smtClean="0">
                          <a:solidFill>
                            <a:schemeClr val="dk1"/>
                          </a:solidFill>
                          <a:effectLst/>
                          <a:latin typeface="Arial"/>
                          <a:ea typeface="Times New Roman"/>
                          <a:cs typeface="David"/>
                        </a:rPr>
                        <a:t> </a:t>
                      </a:r>
                      <a:r>
                        <a:rPr lang="he-IL" sz="1600" kern="1200" dirty="0" smtClean="0">
                          <a:solidFill>
                            <a:schemeClr val="dk1"/>
                          </a:solidFill>
                          <a:effectLst/>
                          <a:latin typeface="Arial"/>
                          <a:ea typeface="Times New Roman"/>
                          <a:cs typeface="David"/>
                        </a:rPr>
                        <a:t>בשעת חירום.</a:t>
                      </a:r>
                      <a:endParaRPr lang="he-IL" sz="1600" kern="1200" dirty="0">
                        <a:solidFill>
                          <a:schemeClr val="dk1"/>
                        </a:solidFill>
                        <a:effectLst/>
                        <a:latin typeface="Arial"/>
                        <a:ea typeface="Times New Roman"/>
                        <a:cs typeface="David"/>
                      </a:endParaRPr>
                    </a:p>
                  </a:txBody>
                  <a:tcPr/>
                </a:tc>
              </a:tr>
              <a:tr h="663827">
                <a:tc>
                  <a:txBody>
                    <a:bodyPr/>
                    <a:lstStyle/>
                    <a:p>
                      <a:pPr marL="0" indent="0" algn="just" rtl="1" hangingPunct="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he-IL" sz="1400" dirty="0">
                          <a:effectLst/>
                          <a:latin typeface="Arial"/>
                          <a:ea typeface="Times New Roman"/>
                          <a:cs typeface="David"/>
                        </a:rPr>
                        <a:t>7</a:t>
                      </a:r>
                      <a:endParaRPr lang="en-US" sz="1400" dirty="0">
                        <a:effectLst/>
                        <a:latin typeface="Arial"/>
                        <a:ea typeface="Times New Roman"/>
                        <a:cs typeface="David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indent="0" algn="just" rtl="1" hangingPunct="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he-IL" sz="1600" kern="1200" dirty="0">
                          <a:solidFill>
                            <a:schemeClr val="dk1"/>
                          </a:solidFill>
                          <a:effectLst/>
                          <a:latin typeface="Arial"/>
                          <a:ea typeface="Times New Roman"/>
                          <a:cs typeface="David"/>
                        </a:rPr>
                        <a:t>האם לקוחות שמשתמשים במוצר הם לקוחות שבויים או שיש תחליפים נגישים?</a:t>
                      </a:r>
                      <a:endParaRPr lang="en-US" sz="1600" kern="1200" dirty="0">
                        <a:solidFill>
                          <a:schemeClr val="dk1"/>
                        </a:solidFill>
                        <a:effectLst/>
                        <a:latin typeface="Arial"/>
                        <a:ea typeface="Times New Roman"/>
                        <a:cs typeface="David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just" defTabSz="914400" rtl="1" eaLnBrk="1" latinLnBrk="0" hangingPunct="1">
                        <a:lnSpc>
                          <a:spcPct val="100000"/>
                        </a:lnSpc>
                      </a:pPr>
                      <a:r>
                        <a:rPr lang="he-IL" sz="1600" kern="1200" dirty="0" smtClean="0">
                          <a:solidFill>
                            <a:schemeClr val="dk1"/>
                          </a:solidFill>
                          <a:effectLst/>
                          <a:latin typeface="Arial"/>
                          <a:ea typeface="Times New Roman"/>
                          <a:cs typeface="David"/>
                        </a:rPr>
                        <a:t>לא. יש </a:t>
                      </a:r>
                      <a:r>
                        <a:rPr lang="he-IL" sz="1600" u="sng" kern="1200" dirty="0" smtClean="0">
                          <a:solidFill>
                            <a:schemeClr val="dk1"/>
                          </a:solidFill>
                          <a:effectLst/>
                          <a:latin typeface="Arial"/>
                          <a:ea typeface="Times New Roman"/>
                          <a:cs typeface="David"/>
                        </a:rPr>
                        <a:t>מספר רב של תחליפים</a:t>
                      </a:r>
                      <a:r>
                        <a:rPr lang="he-IL" sz="1600" u="none" kern="1200" dirty="0" smtClean="0">
                          <a:solidFill>
                            <a:schemeClr val="dk1"/>
                          </a:solidFill>
                          <a:effectLst/>
                          <a:latin typeface="Arial"/>
                          <a:ea typeface="Times New Roman"/>
                          <a:cs typeface="David"/>
                        </a:rPr>
                        <a:t> </a:t>
                      </a:r>
                      <a:r>
                        <a:rPr lang="he-IL" sz="1600" kern="1200" dirty="0" smtClean="0">
                          <a:solidFill>
                            <a:schemeClr val="dk1"/>
                          </a:solidFill>
                          <a:effectLst/>
                          <a:latin typeface="Arial"/>
                          <a:ea typeface="Times New Roman"/>
                          <a:cs typeface="David"/>
                        </a:rPr>
                        <a:t>החל ממי ברז וכלה בשתייה קלה, מוגזת </a:t>
                      </a:r>
                      <a:r>
                        <a:rPr lang="he-IL" sz="1600" kern="1200" dirty="0" err="1" smtClean="0">
                          <a:solidFill>
                            <a:schemeClr val="dk1"/>
                          </a:solidFill>
                          <a:effectLst/>
                          <a:latin typeface="Arial"/>
                          <a:ea typeface="Times New Roman"/>
                          <a:cs typeface="David"/>
                        </a:rPr>
                        <a:t>וכו</a:t>
                      </a:r>
                      <a:r>
                        <a:rPr lang="he-IL" sz="1600" kern="1200" dirty="0" smtClean="0">
                          <a:solidFill>
                            <a:schemeClr val="dk1"/>
                          </a:solidFill>
                          <a:effectLst/>
                          <a:latin typeface="Arial"/>
                          <a:ea typeface="Times New Roman"/>
                          <a:cs typeface="David"/>
                        </a:rPr>
                        <a:t>'.</a:t>
                      </a:r>
                      <a:endParaRPr lang="he-IL" sz="1600" kern="1200" dirty="0">
                        <a:solidFill>
                          <a:schemeClr val="dk1"/>
                        </a:solidFill>
                        <a:effectLst/>
                        <a:latin typeface="Arial"/>
                        <a:ea typeface="Times New Roman"/>
                        <a:cs typeface="David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מציין מיקום של מספר שקופית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554710-84AE-4179-B747-AE1028B08740}" type="slidenum">
              <a:rPr lang="en-US" altLang="he-IL" smtClean="0"/>
              <a:pPr>
                <a:defRPr/>
              </a:pPr>
              <a:t>8</a:t>
            </a:fld>
            <a:endParaRPr lang="en-US" altLang="he-IL" dirty="0"/>
          </a:p>
        </p:txBody>
      </p:sp>
      <p:sp>
        <p:nvSpPr>
          <p:cNvPr id="7" name="Rectangle 33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488858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 sz="1600" b="0"/>
            </a:lvl1pPr>
          </a:lstStyle>
          <a:p>
            <a:pPr algn="ctr" rtl="1"/>
            <a:r>
              <a:rPr lang="he-IL" altLang="he-IL" dirty="0" smtClean="0"/>
              <a:t>מים מינרלים</a:t>
            </a:r>
            <a:endParaRPr lang="en-US" altLang="he-IL" dirty="0" smtClean="0"/>
          </a:p>
        </p:txBody>
      </p:sp>
    </p:spTree>
    <p:extLst>
      <p:ext uri="{BB962C8B-B14F-4D97-AF65-F5344CB8AC3E}">
        <p14:creationId xmlns:p14="http://schemas.microsoft.com/office/powerpoint/2010/main" val="209596196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723900" y="152400"/>
            <a:ext cx="7772400" cy="1143000"/>
          </a:xfrm>
        </p:spPr>
        <p:txBody>
          <a:bodyPr>
            <a:normAutofit fontScale="90000"/>
          </a:bodyPr>
          <a:lstStyle/>
          <a:p>
            <a:pPr rtl="1"/>
            <a:r>
              <a:rPr lang="he-IL" dirty="0" smtClean="0"/>
              <a:t>שיקולים לקביעת מדיניות תמלוגים  למים מינרליים (המשך)</a:t>
            </a:r>
            <a:endParaRPr lang="he-IL" dirty="0"/>
          </a:p>
        </p:txBody>
      </p:sp>
      <p:graphicFrame>
        <p:nvGraphicFramePr>
          <p:cNvPr id="6" name="מציין מיקום תוכן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14154988"/>
              </p:ext>
            </p:extLst>
          </p:nvPr>
        </p:nvGraphicFramePr>
        <p:xfrm>
          <a:off x="272955" y="1371600"/>
          <a:ext cx="8584441" cy="5145405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351571"/>
                <a:gridCol w="3292380"/>
                <a:gridCol w="4940490"/>
              </a:tblGrid>
              <a:tr h="428625">
                <a:tc>
                  <a:txBody>
                    <a:bodyPr/>
                    <a:lstStyle/>
                    <a:p>
                      <a:pPr marL="0" indent="0" algn="just" rtl="1" hangingPunct="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en-US" sz="1400" dirty="0">
                        <a:effectLst/>
                        <a:latin typeface="Arial"/>
                        <a:ea typeface="Times New Roman"/>
                        <a:cs typeface="David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just" rtl="1" hangingPunct="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he-IL" sz="1400" u="sng" dirty="0">
                          <a:effectLst/>
                          <a:latin typeface="Arial"/>
                          <a:ea typeface="Times New Roman"/>
                          <a:cs typeface="David"/>
                        </a:rPr>
                        <a:t>נושא</a:t>
                      </a:r>
                      <a:endParaRPr lang="en-US" sz="1400" dirty="0">
                        <a:effectLst/>
                        <a:latin typeface="Arial"/>
                        <a:ea typeface="Times New Roman"/>
                        <a:cs typeface="David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just" defTabSz="914400" rtl="1" eaLnBrk="1" latinLnBrk="0" hangingPunct="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he-IL" sz="1400" b="1" u="sng" kern="1200" dirty="0" smtClean="0">
                          <a:solidFill>
                            <a:schemeClr val="lt1"/>
                          </a:solidFill>
                          <a:effectLst/>
                          <a:latin typeface="Arial"/>
                          <a:ea typeface="Times New Roman"/>
                          <a:cs typeface="David"/>
                        </a:rPr>
                        <a:t>תשובה</a:t>
                      </a:r>
                      <a:endParaRPr lang="he-IL" sz="1400" b="1" u="sng" kern="1200" dirty="0">
                        <a:solidFill>
                          <a:schemeClr val="lt1"/>
                        </a:solidFill>
                        <a:effectLst/>
                        <a:latin typeface="Arial"/>
                        <a:ea typeface="Times New Roman"/>
                        <a:cs typeface="David"/>
                      </a:endParaRPr>
                    </a:p>
                  </a:txBody>
                  <a:tcPr/>
                </a:tc>
              </a:tr>
              <a:tr h="561975">
                <a:tc>
                  <a:txBody>
                    <a:bodyPr/>
                    <a:lstStyle/>
                    <a:p>
                      <a:pPr marL="0" indent="0" algn="just" rtl="1" hangingPunct="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he-IL" sz="1600" dirty="0">
                          <a:effectLst/>
                          <a:latin typeface="Arial"/>
                          <a:ea typeface="Times New Roman"/>
                          <a:cs typeface="David"/>
                        </a:rPr>
                        <a:t>8</a:t>
                      </a:r>
                      <a:endParaRPr lang="en-US" sz="1600" dirty="0">
                        <a:effectLst/>
                        <a:latin typeface="Arial"/>
                        <a:ea typeface="Times New Roman"/>
                        <a:cs typeface="David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indent="0" algn="just" rtl="1" hangingPunct="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he-IL" sz="1600" kern="1200" dirty="0">
                          <a:solidFill>
                            <a:schemeClr val="dk1"/>
                          </a:solidFill>
                          <a:effectLst/>
                          <a:latin typeface="Arial"/>
                          <a:ea typeface="Times New Roman"/>
                          <a:cs typeface="David"/>
                        </a:rPr>
                        <a:t>האם השימוש במשאב טבע גורם לבעיות ידועות בתחום הבריאות?</a:t>
                      </a:r>
                      <a:endParaRPr lang="en-US" sz="1600" kern="1200" dirty="0">
                        <a:solidFill>
                          <a:schemeClr val="dk1"/>
                        </a:solidFill>
                        <a:effectLst/>
                        <a:latin typeface="Arial"/>
                        <a:ea typeface="Times New Roman"/>
                        <a:cs typeface="David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00000"/>
                        </a:lnSpc>
                      </a:pPr>
                      <a:r>
                        <a:rPr lang="he-IL" sz="1600" u="sng" kern="1200" dirty="0" smtClean="0">
                          <a:solidFill>
                            <a:schemeClr val="dk1"/>
                          </a:solidFill>
                          <a:effectLst/>
                          <a:latin typeface="Arial"/>
                          <a:ea typeface="Times New Roman"/>
                          <a:cs typeface="David"/>
                        </a:rPr>
                        <a:t>אין בעיות בריאות</a:t>
                      </a:r>
                      <a:r>
                        <a:rPr lang="he-IL" sz="1600" u="none" kern="1200" dirty="0" smtClean="0">
                          <a:solidFill>
                            <a:schemeClr val="dk1"/>
                          </a:solidFill>
                          <a:effectLst/>
                          <a:latin typeface="Arial"/>
                          <a:ea typeface="Times New Roman"/>
                          <a:cs typeface="David"/>
                        </a:rPr>
                        <a:t> </a:t>
                      </a:r>
                      <a:r>
                        <a:rPr lang="he-IL" sz="1600" kern="1200" dirty="0" smtClean="0">
                          <a:solidFill>
                            <a:schemeClr val="dk1"/>
                          </a:solidFill>
                          <a:effectLst/>
                          <a:latin typeface="Arial"/>
                          <a:ea typeface="Times New Roman"/>
                          <a:cs typeface="David"/>
                        </a:rPr>
                        <a:t>ידועות.</a:t>
                      </a:r>
                      <a:endParaRPr lang="he-IL" sz="2400" dirty="0"/>
                    </a:p>
                  </a:txBody>
                  <a:tcPr/>
                </a:tc>
              </a:tr>
              <a:tr h="628650">
                <a:tc>
                  <a:txBody>
                    <a:bodyPr/>
                    <a:lstStyle/>
                    <a:p>
                      <a:pPr marL="0" indent="0" algn="just" rtl="1" hangingPunct="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he-IL" sz="1600" dirty="0">
                          <a:effectLst/>
                          <a:latin typeface="Arial"/>
                          <a:ea typeface="Times New Roman"/>
                          <a:cs typeface="David"/>
                        </a:rPr>
                        <a:t>9</a:t>
                      </a:r>
                      <a:endParaRPr lang="en-US" sz="1600" dirty="0">
                        <a:effectLst/>
                        <a:latin typeface="Arial"/>
                        <a:ea typeface="Times New Roman"/>
                        <a:cs typeface="David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indent="0" algn="just" rtl="1" hangingPunct="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he-IL" sz="1600" dirty="0">
                          <a:effectLst/>
                          <a:latin typeface="Arial"/>
                          <a:ea typeface="Times New Roman"/>
                          <a:cs typeface="David"/>
                        </a:rPr>
                        <a:t>האם יש יבוא מתחרה של אותו משאב?</a:t>
                      </a:r>
                      <a:endParaRPr lang="en-US" sz="1600" dirty="0">
                        <a:effectLst/>
                        <a:latin typeface="Arial"/>
                        <a:ea typeface="Times New Roman"/>
                        <a:cs typeface="David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just" defTabSz="914400" rtl="1" eaLnBrk="1" latinLnBrk="0" hangingPunct="1">
                        <a:lnSpc>
                          <a:spcPct val="100000"/>
                        </a:lnSpc>
                      </a:pPr>
                      <a:r>
                        <a:rPr lang="he-IL" sz="1600" u="sng" kern="1200" dirty="0" smtClean="0">
                          <a:solidFill>
                            <a:schemeClr val="dk1"/>
                          </a:solidFill>
                          <a:effectLst/>
                          <a:latin typeface="Arial"/>
                          <a:ea typeface="Times New Roman"/>
                          <a:cs typeface="David"/>
                        </a:rPr>
                        <a:t>יש יבוא מתחרה</a:t>
                      </a:r>
                      <a:r>
                        <a:rPr lang="he-IL" sz="1600" u="none" kern="1200" dirty="0" smtClean="0">
                          <a:solidFill>
                            <a:schemeClr val="dk1"/>
                          </a:solidFill>
                          <a:effectLst/>
                          <a:latin typeface="Arial"/>
                          <a:ea typeface="Times New Roman"/>
                          <a:cs typeface="David"/>
                        </a:rPr>
                        <a:t> </a:t>
                      </a:r>
                      <a:r>
                        <a:rPr lang="he-IL" sz="1600" kern="1200" dirty="0" smtClean="0">
                          <a:solidFill>
                            <a:schemeClr val="dk1"/>
                          </a:solidFill>
                          <a:effectLst/>
                          <a:latin typeface="Arial"/>
                          <a:ea typeface="Times New Roman"/>
                          <a:cs typeface="David"/>
                        </a:rPr>
                        <a:t>ללא מחסומי כניסה ומכסי יבוא. הטלת תמלוגים תגרום לפגיעה בכושר התחרותי של התעשייה המקומית.</a:t>
                      </a:r>
                      <a:endParaRPr lang="he-IL" sz="1600" kern="1200" dirty="0">
                        <a:solidFill>
                          <a:schemeClr val="dk1"/>
                        </a:solidFill>
                        <a:effectLst/>
                        <a:latin typeface="Arial"/>
                        <a:ea typeface="Times New Roman"/>
                        <a:cs typeface="David"/>
                      </a:endParaRPr>
                    </a:p>
                  </a:txBody>
                  <a:tcPr/>
                </a:tc>
              </a:tr>
              <a:tr h="554355">
                <a:tc>
                  <a:txBody>
                    <a:bodyPr/>
                    <a:lstStyle/>
                    <a:p>
                      <a:pPr marL="0" indent="0" algn="just" rtl="1" hangingPunct="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he-IL" sz="1600" dirty="0">
                          <a:effectLst/>
                          <a:latin typeface="Arial"/>
                          <a:ea typeface="Times New Roman"/>
                          <a:cs typeface="David"/>
                        </a:rPr>
                        <a:t>10</a:t>
                      </a:r>
                      <a:endParaRPr lang="en-US" sz="1600" dirty="0">
                        <a:effectLst/>
                        <a:latin typeface="Arial"/>
                        <a:ea typeface="Times New Roman"/>
                        <a:cs typeface="David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indent="0" algn="just" rtl="1" hangingPunct="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he-IL" sz="1600" dirty="0">
                          <a:effectLst/>
                          <a:latin typeface="Arial"/>
                          <a:ea typeface="Times New Roman"/>
                          <a:cs typeface="David"/>
                        </a:rPr>
                        <a:t>האם מתחרים חדשים יכולים להשתמש בקלות במשאב טבע זה?</a:t>
                      </a:r>
                      <a:endParaRPr lang="en-US" sz="1600" dirty="0">
                        <a:effectLst/>
                        <a:latin typeface="Arial"/>
                        <a:ea typeface="Times New Roman"/>
                        <a:cs typeface="David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just" defTabSz="914400" rtl="1" eaLnBrk="1" latinLnBrk="0" hangingPunct="1">
                        <a:lnSpc>
                          <a:spcPct val="100000"/>
                        </a:lnSpc>
                      </a:pPr>
                      <a:r>
                        <a:rPr lang="he-IL" sz="1600" kern="1200" dirty="0" smtClean="0">
                          <a:solidFill>
                            <a:schemeClr val="tx1"/>
                          </a:solidFill>
                          <a:effectLst/>
                          <a:latin typeface="Arial"/>
                          <a:ea typeface="Times New Roman"/>
                          <a:cs typeface="David"/>
                        </a:rPr>
                        <a:t>יש</a:t>
                      </a:r>
                      <a:r>
                        <a:rPr lang="he-IL" sz="1600" kern="1200" baseline="0" dirty="0" smtClean="0">
                          <a:solidFill>
                            <a:schemeClr val="tx1"/>
                          </a:solidFill>
                          <a:effectLst/>
                          <a:latin typeface="Arial"/>
                          <a:ea typeface="Times New Roman"/>
                          <a:cs typeface="David"/>
                        </a:rPr>
                        <a:t> בישראל </a:t>
                      </a:r>
                      <a:r>
                        <a:rPr lang="he-IL" sz="1600" u="sng" kern="1200" baseline="0" dirty="0" smtClean="0">
                          <a:solidFill>
                            <a:schemeClr val="tx1"/>
                          </a:solidFill>
                          <a:effectLst/>
                          <a:latin typeface="Arial"/>
                          <a:ea typeface="Times New Roman"/>
                          <a:cs typeface="David"/>
                        </a:rPr>
                        <a:t>כמויות מים זמינות</a:t>
                      </a:r>
                      <a:r>
                        <a:rPr lang="he-IL" sz="1600" kern="1200" baseline="0" dirty="0" smtClean="0">
                          <a:solidFill>
                            <a:schemeClr val="tx1"/>
                          </a:solidFill>
                          <a:effectLst/>
                          <a:latin typeface="Arial"/>
                          <a:ea typeface="Times New Roman"/>
                          <a:cs typeface="David"/>
                        </a:rPr>
                        <a:t> לשימוש על ידי מתחרים חדשים.</a:t>
                      </a:r>
                      <a:endParaRPr lang="he-IL" sz="1600" kern="1200" dirty="0">
                        <a:solidFill>
                          <a:schemeClr val="tx1"/>
                        </a:solidFill>
                        <a:effectLst/>
                        <a:latin typeface="Arial"/>
                        <a:ea typeface="Times New Roman"/>
                        <a:cs typeface="David"/>
                      </a:endParaRPr>
                    </a:p>
                  </a:txBody>
                  <a:tcPr/>
                </a:tc>
              </a:tr>
              <a:tr h="653415">
                <a:tc>
                  <a:txBody>
                    <a:bodyPr/>
                    <a:lstStyle/>
                    <a:p>
                      <a:pPr marL="0" indent="0" algn="just" rtl="1" hangingPunct="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he-IL" sz="1600" dirty="0">
                          <a:effectLst/>
                          <a:latin typeface="Arial"/>
                          <a:ea typeface="Times New Roman"/>
                          <a:cs typeface="David"/>
                        </a:rPr>
                        <a:t>11</a:t>
                      </a:r>
                      <a:endParaRPr lang="en-US" sz="1600" dirty="0">
                        <a:effectLst/>
                        <a:latin typeface="Arial"/>
                        <a:ea typeface="Times New Roman"/>
                        <a:cs typeface="David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indent="0" algn="just" defTabSz="914400" rtl="1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he-IL" sz="1600" kern="1200" dirty="0">
                          <a:solidFill>
                            <a:schemeClr val="dk1"/>
                          </a:solidFill>
                          <a:effectLst/>
                          <a:latin typeface="Arial"/>
                          <a:ea typeface="Times New Roman"/>
                          <a:cs typeface="David"/>
                        </a:rPr>
                        <a:t>האם מדינות מפותחות אחרות מטילות תמלוגים בגין שימוש  במשאב זה?</a:t>
                      </a:r>
                      <a:endParaRPr lang="en-US" sz="1600" kern="1200" dirty="0">
                        <a:solidFill>
                          <a:schemeClr val="dk1"/>
                        </a:solidFill>
                        <a:effectLst/>
                        <a:latin typeface="Arial"/>
                        <a:ea typeface="Times New Roman"/>
                        <a:cs typeface="David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just" defTabSz="914400" rtl="1" eaLnBrk="1" latinLnBrk="0" hangingPunct="1">
                        <a:lnSpc>
                          <a:spcPct val="100000"/>
                        </a:lnSpc>
                      </a:pPr>
                      <a:r>
                        <a:rPr lang="he-IL" sz="1600" u="sng" kern="1200" dirty="0" smtClean="0">
                          <a:solidFill>
                            <a:schemeClr val="dk1"/>
                          </a:solidFill>
                          <a:effectLst/>
                          <a:latin typeface="Arial"/>
                          <a:ea typeface="Times New Roman"/>
                          <a:cs typeface="David"/>
                        </a:rPr>
                        <a:t>לא מצאנו תמלוגים על מים מינרליים</a:t>
                      </a:r>
                      <a:r>
                        <a:rPr lang="he-IL" sz="1600" kern="1200" dirty="0" smtClean="0">
                          <a:solidFill>
                            <a:schemeClr val="dk1"/>
                          </a:solidFill>
                          <a:effectLst/>
                          <a:latin typeface="Arial"/>
                          <a:ea typeface="Times New Roman"/>
                          <a:cs typeface="David"/>
                        </a:rPr>
                        <a:t> בבריטניה, צרפת, גרמניה, הולנד, קליפורניה, אוסטרליה, בלגיה.</a:t>
                      </a:r>
                      <a:endParaRPr lang="he-IL" sz="1600" kern="1200" dirty="0">
                        <a:solidFill>
                          <a:schemeClr val="dk1"/>
                        </a:solidFill>
                        <a:effectLst/>
                        <a:latin typeface="Arial"/>
                        <a:ea typeface="Times New Roman"/>
                        <a:cs typeface="David"/>
                      </a:endParaRPr>
                    </a:p>
                  </a:txBody>
                  <a:tcPr/>
                </a:tc>
              </a:tr>
              <a:tr h="693420">
                <a:tc>
                  <a:txBody>
                    <a:bodyPr/>
                    <a:lstStyle/>
                    <a:p>
                      <a:pPr marL="0" indent="0" algn="just" rtl="1" hangingPunct="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he-IL" sz="1600" dirty="0">
                          <a:effectLst/>
                          <a:latin typeface="Arial"/>
                          <a:ea typeface="Times New Roman"/>
                          <a:cs typeface="David"/>
                        </a:rPr>
                        <a:t>12</a:t>
                      </a:r>
                      <a:endParaRPr lang="en-US" sz="1600" dirty="0">
                        <a:effectLst/>
                        <a:latin typeface="Arial"/>
                        <a:ea typeface="Times New Roman"/>
                        <a:cs typeface="David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indent="0" algn="just" rtl="1" hangingPunct="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he-IL" sz="1600" dirty="0">
                          <a:effectLst/>
                          <a:latin typeface="Arial"/>
                          <a:ea typeface="Times New Roman"/>
                          <a:cs typeface="David"/>
                        </a:rPr>
                        <a:t>האם הטלת תמלוגים עלולה לגרום להפסקת יצור או שימוש במשאב זה?</a:t>
                      </a:r>
                      <a:endParaRPr lang="en-US" sz="1600" dirty="0">
                        <a:effectLst/>
                        <a:latin typeface="Arial"/>
                        <a:ea typeface="Times New Roman"/>
                        <a:cs typeface="David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just" defTabSz="914400" rtl="1" eaLnBrk="1" latinLnBrk="0" hangingPunct="1">
                        <a:lnSpc>
                          <a:spcPct val="100000"/>
                        </a:lnSpc>
                      </a:pPr>
                      <a:r>
                        <a:rPr lang="he-IL" sz="1600" u="sng" kern="1200" dirty="0" smtClean="0">
                          <a:solidFill>
                            <a:schemeClr val="dk1"/>
                          </a:solidFill>
                          <a:effectLst/>
                          <a:latin typeface="Arial"/>
                          <a:ea typeface="Times New Roman"/>
                          <a:cs typeface="David"/>
                        </a:rPr>
                        <a:t>הרווחיות בתחום זה כה נמוכה</a:t>
                      </a:r>
                      <a:r>
                        <a:rPr lang="he-IL" sz="1600" kern="1200" dirty="0" smtClean="0">
                          <a:solidFill>
                            <a:schemeClr val="dk1"/>
                          </a:solidFill>
                          <a:effectLst/>
                          <a:latin typeface="Arial"/>
                          <a:ea typeface="Times New Roman"/>
                          <a:cs typeface="David"/>
                        </a:rPr>
                        <a:t> כך שהטלת תמלוגים עלולה לגרום להפסקת פעילות חלק מהיצרנים.</a:t>
                      </a:r>
                      <a:endParaRPr lang="he-IL" sz="1600" kern="1200" dirty="0">
                        <a:solidFill>
                          <a:schemeClr val="dk1"/>
                        </a:solidFill>
                        <a:effectLst/>
                        <a:latin typeface="Arial"/>
                        <a:ea typeface="Times New Roman"/>
                        <a:cs typeface="David"/>
                      </a:endParaRPr>
                    </a:p>
                  </a:txBody>
                  <a:tcPr/>
                </a:tc>
              </a:tr>
              <a:tr h="762000">
                <a:tc>
                  <a:txBody>
                    <a:bodyPr/>
                    <a:lstStyle/>
                    <a:p>
                      <a:pPr marL="0" indent="0" algn="just" rtl="1" hangingPunct="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he-IL" sz="1600" dirty="0">
                          <a:effectLst/>
                          <a:latin typeface="Arial"/>
                          <a:ea typeface="Times New Roman"/>
                          <a:cs typeface="David"/>
                        </a:rPr>
                        <a:t>13</a:t>
                      </a:r>
                      <a:endParaRPr lang="en-US" sz="1600" dirty="0">
                        <a:effectLst/>
                        <a:latin typeface="Arial"/>
                        <a:ea typeface="Times New Roman"/>
                        <a:cs typeface="David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indent="0" algn="just" rtl="1" hangingPunct="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he-IL" sz="1600" dirty="0">
                          <a:effectLst/>
                          <a:latin typeface="Arial"/>
                          <a:ea typeface="Times New Roman"/>
                          <a:cs typeface="David"/>
                        </a:rPr>
                        <a:t>האם התמלוגים מוטלים על משאב הטבע או על שימוש מסוים שנעשה בו?</a:t>
                      </a:r>
                      <a:endParaRPr lang="en-US" sz="1600" dirty="0">
                        <a:effectLst/>
                        <a:latin typeface="Arial"/>
                        <a:ea typeface="Times New Roman"/>
                        <a:cs typeface="David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just" defTabSz="914400" rtl="1" eaLnBrk="1" latinLnBrk="0" hangingPunct="1">
                        <a:lnSpc>
                          <a:spcPct val="100000"/>
                        </a:lnSpc>
                      </a:pPr>
                      <a:r>
                        <a:rPr lang="he-IL" sz="1600" kern="1200" dirty="0" smtClean="0">
                          <a:solidFill>
                            <a:schemeClr val="dk1"/>
                          </a:solidFill>
                          <a:effectLst/>
                          <a:latin typeface="Arial"/>
                          <a:ea typeface="Times New Roman"/>
                          <a:cs typeface="David"/>
                        </a:rPr>
                        <a:t>השתת תמלוגים על יצרני מים מינרלים טבעיים משמעותה קביעת </a:t>
                      </a:r>
                      <a:r>
                        <a:rPr lang="he-IL" sz="1600" u="sng" kern="1200" dirty="0" smtClean="0">
                          <a:solidFill>
                            <a:schemeClr val="dk1"/>
                          </a:solidFill>
                          <a:effectLst/>
                          <a:latin typeface="Arial"/>
                          <a:ea typeface="Times New Roman"/>
                          <a:cs typeface="David"/>
                        </a:rPr>
                        <a:t>תמלוגים על השימוש</a:t>
                      </a:r>
                      <a:r>
                        <a:rPr lang="he-IL" sz="1600" u="none" kern="1200" dirty="0" smtClean="0">
                          <a:solidFill>
                            <a:schemeClr val="dk1"/>
                          </a:solidFill>
                          <a:effectLst/>
                          <a:latin typeface="Arial"/>
                          <a:ea typeface="Times New Roman"/>
                          <a:cs typeface="David"/>
                        </a:rPr>
                        <a:t> </a:t>
                      </a:r>
                      <a:r>
                        <a:rPr lang="he-IL" sz="1600" kern="1200" dirty="0" smtClean="0">
                          <a:solidFill>
                            <a:schemeClr val="dk1"/>
                          </a:solidFill>
                          <a:effectLst/>
                          <a:latin typeface="Arial"/>
                          <a:ea typeface="Times New Roman"/>
                          <a:cs typeface="David"/>
                        </a:rPr>
                        <a:t>ולא על משאב הטבע. </a:t>
                      </a:r>
                      <a:endParaRPr lang="he-IL" sz="1600" kern="1200" dirty="0">
                        <a:solidFill>
                          <a:schemeClr val="dk1"/>
                        </a:solidFill>
                        <a:effectLst/>
                        <a:latin typeface="Arial"/>
                        <a:ea typeface="Times New Roman"/>
                        <a:cs typeface="David"/>
                      </a:endParaRPr>
                    </a:p>
                  </a:txBody>
                  <a:tcPr/>
                </a:tc>
              </a:tr>
              <a:tr h="862965">
                <a:tc>
                  <a:txBody>
                    <a:bodyPr/>
                    <a:lstStyle/>
                    <a:p>
                      <a:pPr marL="0" indent="0" algn="just" rtl="1" hangingPunct="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he-IL" sz="1600" dirty="0">
                          <a:effectLst/>
                          <a:latin typeface="Arial"/>
                          <a:ea typeface="Times New Roman"/>
                          <a:cs typeface="David"/>
                        </a:rPr>
                        <a:t>14</a:t>
                      </a:r>
                      <a:endParaRPr lang="en-US" sz="1600" dirty="0">
                        <a:effectLst/>
                        <a:latin typeface="Arial"/>
                        <a:ea typeface="Times New Roman"/>
                        <a:cs typeface="David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indent="0" algn="just" rtl="1" hangingPunct="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he-IL" sz="1600" dirty="0">
                          <a:effectLst/>
                          <a:latin typeface="Arial"/>
                          <a:ea typeface="Times New Roman"/>
                          <a:cs typeface="David"/>
                        </a:rPr>
                        <a:t>האם היקף השימוש במשאב הוא משמעותי בסקלה לאומית?</a:t>
                      </a:r>
                      <a:endParaRPr lang="en-US" sz="1600" dirty="0">
                        <a:effectLst/>
                        <a:latin typeface="Arial"/>
                        <a:ea typeface="Times New Roman"/>
                        <a:cs typeface="David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just" defTabSz="914400" rtl="1" eaLnBrk="1" latinLnBrk="0" hangingPunct="1">
                        <a:lnSpc>
                          <a:spcPct val="100000"/>
                        </a:lnSpc>
                      </a:pPr>
                      <a:r>
                        <a:rPr lang="he-IL" sz="1600" u="none" kern="1200" dirty="0" smtClean="0">
                          <a:solidFill>
                            <a:schemeClr val="dk1"/>
                          </a:solidFill>
                          <a:effectLst/>
                          <a:latin typeface="Arial"/>
                          <a:ea typeface="Times New Roman"/>
                          <a:cs typeface="David"/>
                        </a:rPr>
                        <a:t>סך השימוש במים מינרלים הוא </a:t>
                      </a:r>
                      <a:r>
                        <a:rPr lang="he-IL" sz="1600" u="sng" kern="1200" dirty="0" smtClean="0">
                          <a:solidFill>
                            <a:schemeClr val="dk1"/>
                          </a:solidFill>
                          <a:effectLst/>
                          <a:latin typeface="Arial"/>
                          <a:ea typeface="Times New Roman"/>
                          <a:cs typeface="David"/>
                        </a:rPr>
                        <a:t>פחות ממיליון מטר קוב</a:t>
                      </a:r>
                      <a:r>
                        <a:rPr lang="he-IL" sz="1600" kern="1200" dirty="0" smtClean="0">
                          <a:solidFill>
                            <a:schemeClr val="dk1"/>
                          </a:solidFill>
                          <a:effectLst/>
                          <a:latin typeface="Arial"/>
                          <a:ea typeface="Times New Roman"/>
                          <a:cs typeface="David"/>
                        </a:rPr>
                        <a:t>, </a:t>
                      </a:r>
                      <a:r>
                        <a:rPr lang="he-IL" sz="1600" u="sng" kern="1200" dirty="0" smtClean="0">
                          <a:solidFill>
                            <a:schemeClr val="dk1"/>
                          </a:solidFill>
                          <a:effectLst/>
                          <a:latin typeface="Arial"/>
                          <a:ea typeface="Times New Roman"/>
                          <a:cs typeface="David"/>
                        </a:rPr>
                        <a:t>מתוך כ-1,400</a:t>
                      </a:r>
                      <a:r>
                        <a:rPr lang="he-IL" sz="1600" u="sng" kern="1200" baseline="0" dirty="0" smtClean="0">
                          <a:solidFill>
                            <a:schemeClr val="dk1"/>
                          </a:solidFill>
                          <a:effectLst/>
                          <a:latin typeface="Arial"/>
                          <a:ea typeface="Times New Roman"/>
                          <a:cs typeface="David"/>
                        </a:rPr>
                        <a:t> מיליוני מטר קוב</a:t>
                      </a:r>
                      <a:r>
                        <a:rPr lang="he-IL" sz="1600" kern="1200" baseline="0" dirty="0" smtClean="0">
                          <a:solidFill>
                            <a:schemeClr val="dk1"/>
                          </a:solidFill>
                          <a:effectLst/>
                          <a:latin typeface="Arial"/>
                          <a:ea typeface="Times New Roman"/>
                          <a:cs typeface="David"/>
                        </a:rPr>
                        <a:t>. סך </a:t>
                      </a:r>
                      <a:r>
                        <a:rPr lang="he-IL" sz="1600" kern="1200" dirty="0" smtClean="0">
                          <a:solidFill>
                            <a:schemeClr val="dk1"/>
                          </a:solidFill>
                          <a:effectLst/>
                          <a:latin typeface="Arial"/>
                          <a:ea typeface="Times New Roman"/>
                          <a:cs typeface="David"/>
                        </a:rPr>
                        <a:t>הרווחיות </a:t>
                      </a:r>
                      <a:r>
                        <a:rPr lang="he-IL" sz="1600" kern="1200" baseline="0" dirty="0" smtClean="0">
                          <a:solidFill>
                            <a:schemeClr val="dk1"/>
                          </a:solidFill>
                          <a:effectLst/>
                          <a:latin typeface="Arial"/>
                          <a:ea typeface="Times New Roman"/>
                          <a:cs typeface="David"/>
                        </a:rPr>
                        <a:t>מפעילות בארץ </a:t>
                      </a:r>
                      <a:r>
                        <a:rPr lang="he-IL" sz="1600" kern="1200" dirty="0" smtClean="0">
                          <a:solidFill>
                            <a:schemeClr val="dk1"/>
                          </a:solidFill>
                          <a:effectLst/>
                          <a:latin typeface="Arial"/>
                          <a:ea typeface="Times New Roman"/>
                          <a:cs typeface="David"/>
                        </a:rPr>
                        <a:t>לא עלה על </a:t>
                      </a:r>
                      <a:r>
                        <a:rPr lang="he-IL" sz="1600" u="sng" kern="1200" dirty="0" smtClean="0">
                          <a:solidFill>
                            <a:schemeClr val="dk1"/>
                          </a:solidFill>
                          <a:effectLst/>
                          <a:latin typeface="Arial"/>
                          <a:ea typeface="Times New Roman"/>
                          <a:cs typeface="David"/>
                        </a:rPr>
                        <a:t>עשרות מיליוני ש"ח</a:t>
                      </a:r>
                      <a:r>
                        <a:rPr lang="he-IL" sz="1600" u="sng" kern="1200" baseline="0" dirty="0" smtClean="0">
                          <a:solidFill>
                            <a:schemeClr val="dk1"/>
                          </a:solidFill>
                          <a:effectLst/>
                          <a:latin typeface="Arial"/>
                          <a:ea typeface="Times New Roman"/>
                          <a:cs typeface="David"/>
                        </a:rPr>
                        <a:t> בודדים</a:t>
                      </a:r>
                      <a:r>
                        <a:rPr lang="he-IL" sz="1600" kern="1200" dirty="0" smtClean="0">
                          <a:solidFill>
                            <a:schemeClr val="dk1"/>
                          </a:solidFill>
                          <a:effectLst/>
                          <a:latin typeface="Arial"/>
                          <a:ea typeface="Times New Roman"/>
                          <a:cs typeface="David"/>
                        </a:rPr>
                        <a:t>.</a:t>
                      </a:r>
                      <a:endParaRPr lang="he-IL" sz="1600" kern="1200" dirty="0">
                        <a:solidFill>
                          <a:srgbClr val="FF0000"/>
                        </a:solidFill>
                        <a:effectLst/>
                        <a:latin typeface="Arial"/>
                        <a:ea typeface="Times New Roman"/>
                        <a:cs typeface="David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מציין מיקום של מספר שקופית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554710-84AE-4179-B747-AE1028B08740}" type="slidenum">
              <a:rPr lang="en-US" altLang="he-IL" smtClean="0"/>
              <a:pPr>
                <a:defRPr/>
              </a:pPr>
              <a:t>9</a:t>
            </a:fld>
            <a:endParaRPr lang="en-US" altLang="he-IL" dirty="0"/>
          </a:p>
        </p:txBody>
      </p:sp>
      <p:sp>
        <p:nvSpPr>
          <p:cNvPr id="7" name="Rectangle 33"/>
          <p:cNvSpPr>
            <a:spLocks noGrp="1" noChangeArrowheads="1"/>
          </p:cNvSpPr>
          <p:nvPr>
            <p:ph type="ftr" sz="quarter" idx="11"/>
          </p:nvPr>
        </p:nvSpPr>
        <p:spPr>
          <a:xfrm>
            <a:off x="3133725" y="6507908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 sz="1600" b="0"/>
            </a:lvl1pPr>
          </a:lstStyle>
          <a:p>
            <a:pPr algn="ctr" rtl="1"/>
            <a:r>
              <a:rPr lang="he-IL" altLang="he-IL" dirty="0" smtClean="0"/>
              <a:t>מים מינרלים</a:t>
            </a:r>
            <a:endParaRPr lang="en-US" altLang="he-IL" dirty="0" smtClean="0"/>
          </a:p>
        </p:txBody>
      </p:sp>
    </p:spTree>
    <p:extLst>
      <p:ext uri="{BB962C8B-B14F-4D97-AF65-F5344CB8AC3E}">
        <p14:creationId xmlns:p14="http://schemas.microsoft.com/office/powerpoint/2010/main" val="33565258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Wtempl">
  <a:themeElements>
    <a:clrScheme name="DWtempl 2">
      <a:dk1>
        <a:srgbClr val="000000"/>
      </a:dk1>
      <a:lt1>
        <a:srgbClr val="FFFFFF"/>
      </a:lt1>
      <a:dk2>
        <a:srgbClr val="000080"/>
      </a:dk2>
      <a:lt2>
        <a:srgbClr val="003399"/>
      </a:lt2>
      <a:accent1>
        <a:srgbClr val="9999FF"/>
      </a:accent1>
      <a:accent2>
        <a:srgbClr val="FF99FF"/>
      </a:accent2>
      <a:accent3>
        <a:srgbClr val="FFFFFF"/>
      </a:accent3>
      <a:accent4>
        <a:srgbClr val="000000"/>
      </a:accent4>
      <a:accent5>
        <a:srgbClr val="CACAFF"/>
      </a:accent5>
      <a:accent6>
        <a:srgbClr val="E78AE7"/>
      </a:accent6>
      <a:hlink>
        <a:srgbClr val="85ADFF"/>
      </a:hlink>
      <a:folHlink>
        <a:srgbClr val="00CCCC"/>
      </a:folHlink>
    </a:clrScheme>
    <a:fontScheme name="DWtempl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2075" tIns="46038" rIns="92075" bIns="46038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10000"/>
          </a:lnSpc>
          <a:spcBef>
            <a:spcPct val="20000"/>
          </a:spcBef>
          <a:spcAft>
            <a:spcPct val="0"/>
          </a:spcAft>
          <a:buClr>
            <a:schemeClr val="tx2"/>
          </a:buClr>
          <a:buSzPct val="115000"/>
          <a:buFontTx/>
          <a:buNone/>
          <a:tabLst/>
          <a:defRPr kumimoji="0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2075" tIns="46038" rIns="92075" bIns="46038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10000"/>
          </a:lnSpc>
          <a:spcBef>
            <a:spcPct val="20000"/>
          </a:spcBef>
          <a:spcAft>
            <a:spcPct val="0"/>
          </a:spcAft>
          <a:buClr>
            <a:schemeClr val="tx2"/>
          </a:buClr>
          <a:buSzPct val="115000"/>
          <a:buFontTx/>
          <a:buNone/>
          <a:tabLst/>
          <a:defRPr kumimoji="0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lnDef>
  </a:objectDefaults>
  <a:extraClrSchemeLst>
    <a:extraClrScheme>
      <a:clrScheme name="DWtempl 1">
        <a:dk1>
          <a:srgbClr val="000000"/>
        </a:dk1>
        <a:lt1>
          <a:srgbClr val="FFFFFF"/>
        </a:lt1>
        <a:dk2>
          <a:srgbClr val="0000FF"/>
        </a:dk2>
        <a:lt2>
          <a:srgbClr val="FFFF99"/>
        </a:lt2>
        <a:accent1>
          <a:srgbClr val="009966"/>
        </a:accent1>
        <a:accent2>
          <a:srgbClr val="00CCCC"/>
        </a:accent2>
        <a:accent3>
          <a:srgbClr val="AAAAFF"/>
        </a:accent3>
        <a:accent4>
          <a:srgbClr val="DADADA"/>
        </a:accent4>
        <a:accent5>
          <a:srgbClr val="AACAB8"/>
        </a:accent5>
        <a:accent6>
          <a:srgbClr val="00B9B9"/>
        </a:accent6>
        <a:hlink>
          <a:srgbClr val="000080"/>
        </a:hlink>
        <a:folHlink>
          <a:srgbClr val="99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Wtempl 2">
        <a:dk1>
          <a:srgbClr val="000000"/>
        </a:dk1>
        <a:lt1>
          <a:srgbClr val="FFFFFF"/>
        </a:lt1>
        <a:dk2>
          <a:srgbClr val="000080"/>
        </a:dk2>
        <a:lt2>
          <a:srgbClr val="003399"/>
        </a:lt2>
        <a:accent1>
          <a:srgbClr val="9999FF"/>
        </a:accent1>
        <a:accent2>
          <a:srgbClr val="FF99FF"/>
        </a:accent2>
        <a:accent3>
          <a:srgbClr val="FFFFFF"/>
        </a:accent3>
        <a:accent4>
          <a:srgbClr val="000000"/>
        </a:accent4>
        <a:accent5>
          <a:srgbClr val="CACAFF"/>
        </a:accent5>
        <a:accent6>
          <a:srgbClr val="E78AE7"/>
        </a:accent6>
        <a:hlink>
          <a:srgbClr val="85ADFF"/>
        </a:hlink>
        <a:folHlink>
          <a:srgbClr val="00CC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Wtempl 3">
        <a:dk1>
          <a:srgbClr val="000000"/>
        </a:dk1>
        <a:lt1>
          <a:srgbClr val="FFFFFF"/>
        </a:lt1>
        <a:dk2>
          <a:srgbClr val="000000"/>
        </a:dk2>
        <a:lt2>
          <a:srgbClr val="5F5F5F"/>
        </a:lt2>
        <a:accent1>
          <a:srgbClr val="CBCBCB"/>
        </a:accent1>
        <a:accent2>
          <a:srgbClr val="96969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878787"/>
        </a:accent6>
        <a:hlink>
          <a:srgbClr val="DDDDD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ערכת נושא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ערכת נושא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מסמך" ma:contentTypeID="0x0101004260420A7A0B464D9552D6CB01B21E3C" ma:contentTypeVersion="1" ma:contentTypeDescription="צור מסמך חדש." ma:contentTypeScope="" ma:versionID="6ffc00a7b85b8654bf9338b1136db10f">
  <xsd:schema xmlns:xsd="http://www.w3.org/2001/XMLSchema" xmlns:xs="http://www.w3.org/2001/XMLSchema" xmlns:p="http://schemas.microsoft.com/office/2006/metadata/properties" xmlns:ns2="a46656d4-8850-49b3-aebd-68bd05f7f43d" xmlns:ns3="6fd950ac-6207-4862-94f5-a13017aa55ce" targetNamespace="http://schemas.microsoft.com/office/2006/metadata/properties" ma:root="true" ma:fieldsID="83db41d11226fea78c6460bac10354fa" ns2:_="" ns3:_="">
    <xsd:import namespace="a46656d4-8850-49b3-aebd-68bd05f7f43d"/>
    <xsd:import namespace="6fd950ac-6207-4862-94f5-a13017aa55ce"/>
    <xsd:element name="properties">
      <xsd:complexType>
        <xsd:sequence>
          <xsd:element name="documentManagement">
            <xsd:complexType>
              <xsd:all>
                <xsd:element ref="ns2:ia53b9f18d984e01914f4b79710425b7" minOccurs="0"/>
                <xsd:element ref="ns2:TaxCatchAll" minOccurs="0"/>
                <xsd:element ref="ns2:TaxCatchAllLabel" minOccurs="0"/>
                <xsd:element ref="ns2:e4b5484c9c824b148c38bfcb2bd74c0d" minOccurs="0"/>
                <xsd:element ref="ns2:kb4cc1381c4248d7a2dfa3f1be0c86c0" minOccurs="0"/>
                <xsd:element ref="ns2:o80fb9e8b9d445b0bb174fdcd68ee89c" minOccurs="0"/>
                <xsd:element ref="ns2:l34dc5595392493c8311535275827f74" minOccurs="0"/>
                <xsd:element ref="ns2:j92457fac7d145f98e698f5712f6a6a4" minOccurs="0"/>
                <xsd:element ref="ns2:o68cd33f8d3a45abb273b6e406faee3d" minOccurs="0"/>
                <xsd:element ref="ns2:b76e59bb9f5947a781773f53cc6e9460" minOccurs="0"/>
                <xsd:element ref="ns2:e09eddfac2354f9ab04a226e27f86f1f" minOccurs="0"/>
                <xsd:element ref="ns2:aa1c885e8039426686f6c49672b09953" minOccurs="0"/>
                <xsd:element ref="ns2:n612d9597dc7466f957352ce79be86f3" minOccurs="0"/>
                <xsd:element ref="ns3:_x05e9__x05d9__x05d5__x05da__x0020__x05e7__x05d5__x05d1__x05e5__x0020__x05dc__x05e7__x05d1__x05d5__x05e6__x05d4_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46656d4-8850-49b3-aebd-68bd05f7f43d" elementFormDefault="qualified">
    <xsd:import namespace="http://schemas.microsoft.com/office/2006/documentManagement/types"/>
    <xsd:import namespace="http://schemas.microsoft.com/office/infopath/2007/PartnerControls"/>
    <xsd:element name="ia53b9f18d984e01914f4b79710425b7" ma:index="8" nillable="true" ma:taxonomy="true" ma:internalName="ia53b9f18d984e01914f4b79710425b7" ma:taxonomyFieldName="MMDAudience" ma:displayName="MMDAudience" ma:default="" ma:fieldId="{2a53b9f1-8d98-4e01-914f-4b79710425b7}" ma:taxonomyMulti="true" ma:sspId="d827811f-dea7-4a29-b54a-c9228db73c39" ma:termSetId="81e45943-23c2-4109-8875-059bec4079da" ma:anchorId="34070f2b-4092-41f2-8b6e-c220ee347e21" ma:open="false" ma:isKeyword="false">
      <xsd:complexType>
        <xsd:sequence>
          <xsd:element ref="pc:Terms" minOccurs="0" maxOccurs="1"/>
        </xsd:sequence>
      </xsd:complexType>
    </xsd:element>
    <xsd:element name="TaxCatchAll" ma:index="9" nillable="true" ma:displayName="עמודת 'תפוס הכל' של טקסונומיה" ma:hidden="true" ma:list="{e12108e9-b676-4047-af95-0a4967b3603a}" ma:internalName="TaxCatchAll" ma:showField="CatchAllData" ma:web="a46656d4-8850-49b3-aebd-68bd05f7f43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10" nillable="true" ma:displayName="עמודת 'תפוס הכל' של טקסונומיה1" ma:hidden="true" ma:list="{e12108e9-b676-4047-af95-0a4967b3603a}" ma:internalName="TaxCatchAllLabel" ma:readOnly="true" ma:showField="CatchAllDataLabel" ma:web="a46656d4-8850-49b3-aebd-68bd05f7f43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e4b5484c9c824b148c38bfcb2bd74c0d" ma:index="12" nillable="true" ma:taxonomy="true" ma:internalName="e4b5484c9c824b148c38bfcb2bd74c0d" ma:taxonomyFieldName="MMDJobDescription" ma:displayName="MMDJobDescription" ma:default="" ma:fieldId="{e4b5484c-9c82-4b14-8c38-bfcb2bd74c0d}" ma:sspId="d827811f-dea7-4a29-b54a-c9228db73c39" ma:termSetId="81e45943-23c2-4109-8875-059bec4079da" ma:anchorId="1a909479-0b01-4d8f-8fb7-cbbc1687e8f1" ma:open="false" ma:isKeyword="false">
      <xsd:complexType>
        <xsd:sequence>
          <xsd:element ref="pc:Terms" minOccurs="0" maxOccurs="1"/>
        </xsd:sequence>
      </xsd:complexType>
    </xsd:element>
    <xsd:element name="kb4cc1381c4248d7a2dfa3f1be0c86c0" ma:index="14" nillable="true" ma:taxonomy="true" ma:internalName="kb4cc1381c4248d7a2dfa3f1be0c86c0" ma:taxonomyFieldName="MMDKeywords" ma:displayName="MMDKeywords" ma:default="" ma:fieldId="{4b4cc138-1c42-48d7-a2df-a3f1be0c86c0}" ma:taxonomyMulti="true" ma:sspId="d827811f-dea7-4a29-b54a-c9228db73c39" ma:termSetId="81e45943-23c2-4109-8875-059bec4079da" ma:anchorId="15d331fa-6baa-448e-8759-7c342d8402ea" ma:open="false" ma:isKeyword="false">
      <xsd:complexType>
        <xsd:sequence>
          <xsd:element ref="pc:Terms" minOccurs="0" maxOccurs="1"/>
        </xsd:sequence>
      </xsd:complexType>
    </xsd:element>
    <xsd:element name="o80fb9e8b9d445b0bb174fdcd68ee89c" ma:index="16" nillable="true" ma:taxonomy="true" ma:internalName="o80fb9e8b9d445b0bb174fdcd68ee89c" ma:taxonomyFieldName="MMDLiveEvent" ma:displayName="MMDLiveEvent" ma:default="" ma:fieldId="{880fb9e8-b9d4-45b0-bb17-4fdcd68ee89c}" ma:sspId="d827811f-dea7-4a29-b54a-c9228db73c39" ma:termSetId="81e45943-23c2-4109-8875-059bec4079da" ma:anchorId="5e8b8ad0-eeb0-4bda-9bef-7517a1f3340f" ma:open="false" ma:isKeyword="false">
      <xsd:complexType>
        <xsd:sequence>
          <xsd:element ref="pc:Terms" minOccurs="0" maxOccurs="1"/>
        </xsd:sequence>
      </xsd:complexType>
    </xsd:element>
    <xsd:element name="l34dc5595392493c8311535275827f74" ma:index="18" nillable="true" ma:taxonomy="true" ma:internalName="l34dc5595392493c8311535275827f74" ma:taxonomyFieldName="MMDResponsibleOffice" ma:displayName="MMDResponsibleOffice" ma:default="" ma:fieldId="{534dc559-5392-493c-8311-535275827f74}" ma:sspId="d827811f-dea7-4a29-b54a-c9228db73c39" ma:termSetId="81e45943-23c2-4109-8875-059bec4079da" ma:anchorId="23eeccfc-9988-4d51-b789-d1a77ea8348c" ma:open="false" ma:isKeyword="false">
      <xsd:complexType>
        <xsd:sequence>
          <xsd:element ref="pc:Terms" minOccurs="0" maxOccurs="1"/>
        </xsd:sequence>
      </xsd:complexType>
    </xsd:element>
    <xsd:element name="j92457fac7d145f98e698f5712f6a6a4" ma:index="20" nillable="true" ma:taxonomy="true" ma:internalName="j92457fac7d145f98e698f5712f6a6a4" ma:taxonomyFieldName="MMDResponsibleUnit" ma:displayName="MMDResponsibleUnit" ma:default="" ma:fieldId="{392457fa-c7d1-45f9-8e69-8f5712f6a6a4}" ma:sspId="d827811f-dea7-4a29-b54a-c9228db73c39" ma:termSetId="81e45943-23c2-4109-8875-059bec4079da" ma:anchorId="3bdf475d-e38d-4b34-8299-73c2066d8322" ma:open="false" ma:isKeyword="false">
      <xsd:complexType>
        <xsd:sequence>
          <xsd:element ref="pc:Terms" minOccurs="0" maxOccurs="1"/>
        </xsd:sequence>
      </xsd:complexType>
    </xsd:element>
    <xsd:element name="o68cd33f8d3a45abb273b6e406faee3d" ma:index="22" nillable="true" ma:taxonomy="true" ma:internalName="o68cd33f8d3a45abb273b6e406faee3d" ma:taxonomyFieldName="MMDServiceLang" ma:displayName="MMDServiceLang" ma:default="" ma:fieldId="{868cd33f-8d3a-45ab-b273-b6e406faee3d}" ma:sspId="d827811f-dea7-4a29-b54a-c9228db73c39" ma:termSetId="81e45943-23c2-4109-8875-059bec4079da" ma:anchorId="f399919e-8697-409a-aaea-d4e5d2844d8b" ma:open="false" ma:isKeyword="false">
      <xsd:complexType>
        <xsd:sequence>
          <xsd:element ref="pc:Terms" minOccurs="0" maxOccurs="1"/>
        </xsd:sequence>
      </xsd:complexType>
    </xsd:element>
    <xsd:element name="b76e59bb9f5947a781773f53cc6e9460" ma:index="24" nillable="true" ma:taxonomy="true" ma:internalName="b76e59bb9f5947a781773f53cc6e9460" ma:taxonomyFieldName="MMDStatus" ma:displayName="MMDStatus" ma:default="" ma:fieldId="{b76e59bb-9f59-47a7-8177-3f53cc6e9460}" ma:sspId="d827811f-dea7-4a29-b54a-c9228db73c39" ma:termSetId="81e45943-23c2-4109-8875-059bec4079da" ma:anchorId="16fb90fa-07e3-45cb-b262-12779a7ad9f7" ma:open="false" ma:isKeyword="false">
      <xsd:complexType>
        <xsd:sequence>
          <xsd:element ref="pc:Terms" minOccurs="0" maxOccurs="1"/>
        </xsd:sequence>
      </xsd:complexType>
    </xsd:element>
    <xsd:element name="e09eddfac2354f9ab04a226e27f86f1f" ma:index="26" nillable="true" ma:taxonomy="true" ma:internalName="e09eddfac2354f9ab04a226e27f86f1f" ma:taxonomyFieldName="MMDSubjects" ma:displayName="MMD נושאים" ma:default="" ma:fieldId="{e09eddfa-c235-4f9a-b04a-226e27f86f1f}" ma:taxonomyMulti="true" ma:sspId="d827811f-dea7-4a29-b54a-c9228db73c39" ma:termSetId="81e45943-23c2-4109-8875-059bec4079da" ma:anchorId="fe51dda7-6a1b-4b64-af2c-7200e1ef7e7a" ma:open="true" ma:isKeyword="false">
      <xsd:complexType>
        <xsd:sequence>
          <xsd:element ref="pc:Terms" minOccurs="0" maxOccurs="1"/>
        </xsd:sequence>
      </xsd:complexType>
    </xsd:element>
    <xsd:element name="aa1c885e8039426686f6c49672b09953" ma:index="28" nillable="true" ma:taxonomy="true" ma:internalName="aa1c885e8039426686f6c49672b09953" ma:taxonomyFieldName="MMDTypes" ma:displayName="MMDTypes" ma:default="" ma:fieldId="{aa1c885e-8039-4266-86f6-c49672b09953}" ma:sspId="d827811f-dea7-4a29-b54a-c9228db73c39" ma:termSetId="81e45943-23c2-4109-8875-059bec4079da" ma:anchorId="226f2308-be0c-4e06-b36e-423ee4befb74" ma:open="false" ma:isKeyword="false">
      <xsd:complexType>
        <xsd:sequence>
          <xsd:element ref="pc:Terms" minOccurs="0" maxOccurs="1"/>
        </xsd:sequence>
      </xsd:complexType>
    </xsd:element>
    <xsd:element name="n612d9597dc7466f957352ce79be86f3" ma:index="30" nillable="true" ma:taxonomy="true" ma:internalName="n612d9597dc7466f957352ce79be86f3" ma:taxonomyFieldName="MMDUnitsName" ma:displayName="MMDUnitsName" ma:default="" ma:fieldId="{7612d959-7dc7-466f-9573-52ce79be86f3}" ma:sspId="d827811f-dea7-4a29-b54a-c9228db73c39" ma:termSetId="81e45943-23c2-4109-8875-059bec4079da" ma:anchorId="625c2686-859d-4ced-94f0-7dded8208e47" ma:open="fals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fd950ac-6207-4862-94f5-a13017aa55ce" elementFormDefault="qualified">
    <xsd:import namespace="http://schemas.microsoft.com/office/2006/documentManagement/types"/>
    <xsd:import namespace="http://schemas.microsoft.com/office/infopath/2007/PartnerControls"/>
    <xsd:element name="_x05e9__x05d9__x05d5__x05da__x0020__x05e7__x05d5__x05d1__x05e5__x0020__x05dc__x05e7__x05d1__x05d5__x05e6__x05d4_" ma:index="32" nillable="true" ma:displayName="שיוך קובץ לקבוצה" ma:default="עמדות הציבור לטיוטת הדוח" ma:format="Dropdown" ma:internalName="_x05e9__x05d9__x05d5__x05da__x0020__x05e7__x05d5__x05d1__x05e5__x0020__x05dc__x05e7__x05d1__x05d5__x05e6__x05d4_">
      <xsd:simpleType>
        <xsd:restriction base="dms:Choice">
          <xsd:enumeration value="עמדות הציבור לטיוטת הדוח"/>
          <xsd:enumeration value="טיוטת דוח ועדת ששינסקי 2 להערות הציבור"/>
          <xsd:enumeration value="חוות דעת נוספות אשר שימשו את הוועדה במהלך עבודתה"/>
          <xsd:enumeration value="הצגת עמדות הציבור בפני הוועדה"/>
          <xsd:enumeration value="ישיבה מספר 1"/>
          <xsd:enumeration value="ישיבה מספר 2"/>
          <xsd:enumeration value="ישיבה מספר 3"/>
          <xsd:enumeration value="ישיבה מספר 4"/>
          <xsd:enumeration value="ישיבה מספר 5"/>
          <xsd:enumeration value="ישיבה מספר 6"/>
          <xsd:enumeration value="ישיבה מספר 7"/>
          <xsd:enumeration value="ישיבה מספר 8"/>
          <xsd:enumeration value="ישיבה מספר 9"/>
          <xsd:enumeration value="ישיבה מספר 10"/>
          <xsd:enumeration value="ישיבה מספר 11"/>
          <xsd:enumeration value="ישיבה מספר 12"/>
          <xsd:enumeration value="ישיבה מספר 13"/>
          <xsd:enumeration value="ישיבה מספר 14"/>
          <xsd:enumeration value="ישיבה מספר 15"/>
          <xsd:enumeration value="ישיבה מספר 16"/>
          <xsd:enumeration value="ישיבה מספר 17"/>
          <xsd:enumeration value="ישיבה מספר 18"/>
          <xsd:enumeration value="ישיבה מספר 19"/>
          <xsd:enumeration value="עמדות הציבור"/>
          <xsd:enumeration value="חוות דעת משפטיות חיצוניות"/>
          <xsd:enumeration value="מסמכים נוספים"/>
          <xsd:enumeration value="שימועי הוועדה"/>
          <xsd:enumeration value="מסקנות הוועדה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סוג תוכן"/>
        <xsd:element ref="dc:title" minOccurs="0" maxOccurs="1" ma:index="4" ma:displayName="כותרת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>
  <documentManagement>
    <j92457fac7d145f98e698f5712f6a6a4 xmlns="a46656d4-8850-49b3-aebd-68bd05f7f43d">
      <Terms xmlns="http://schemas.microsoft.com/office/infopath/2007/PartnerControls"/>
    </j92457fac7d145f98e698f5712f6a6a4>
    <TaxCatchAll xmlns="a46656d4-8850-49b3-aebd-68bd05f7f43d"/>
    <e4b5484c9c824b148c38bfcb2bd74c0d xmlns="a46656d4-8850-49b3-aebd-68bd05f7f43d">
      <Terms xmlns="http://schemas.microsoft.com/office/infopath/2007/PartnerControls"/>
    </e4b5484c9c824b148c38bfcb2bd74c0d>
    <o68cd33f8d3a45abb273b6e406faee3d xmlns="a46656d4-8850-49b3-aebd-68bd05f7f43d">
      <Terms xmlns="http://schemas.microsoft.com/office/infopath/2007/PartnerControls"/>
    </o68cd33f8d3a45abb273b6e406faee3d>
    <kb4cc1381c4248d7a2dfa3f1be0c86c0 xmlns="a46656d4-8850-49b3-aebd-68bd05f7f43d">
      <Terms xmlns="http://schemas.microsoft.com/office/infopath/2007/PartnerControls"/>
    </kb4cc1381c4248d7a2dfa3f1be0c86c0>
    <o80fb9e8b9d445b0bb174fdcd68ee89c xmlns="a46656d4-8850-49b3-aebd-68bd05f7f43d">
      <Terms xmlns="http://schemas.microsoft.com/office/infopath/2007/PartnerControls"/>
    </o80fb9e8b9d445b0bb174fdcd68ee89c>
    <n612d9597dc7466f957352ce79be86f3 xmlns="a46656d4-8850-49b3-aebd-68bd05f7f43d">
      <Terms xmlns="http://schemas.microsoft.com/office/infopath/2007/PartnerControls"/>
    </n612d9597dc7466f957352ce79be86f3>
    <aa1c885e8039426686f6c49672b09953 xmlns="a46656d4-8850-49b3-aebd-68bd05f7f43d">
      <Terms xmlns="http://schemas.microsoft.com/office/infopath/2007/PartnerControls"/>
    </aa1c885e8039426686f6c49672b09953>
    <e09eddfac2354f9ab04a226e27f86f1f xmlns="a46656d4-8850-49b3-aebd-68bd05f7f43d">
      <Terms xmlns="http://schemas.microsoft.com/office/infopath/2007/PartnerControls"/>
    </e09eddfac2354f9ab04a226e27f86f1f>
    <l34dc5595392493c8311535275827f74 xmlns="a46656d4-8850-49b3-aebd-68bd05f7f43d">
      <Terms xmlns="http://schemas.microsoft.com/office/infopath/2007/PartnerControls"/>
    </l34dc5595392493c8311535275827f74>
    <ia53b9f18d984e01914f4b79710425b7 xmlns="a46656d4-8850-49b3-aebd-68bd05f7f43d">
      <Terms xmlns="http://schemas.microsoft.com/office/infopath/2007/PartnerControls"/>
    </ia53b9f18d984e01914f4b79710425b7>
    <_x05e9__x05d9__x05d5__x05da__x0020__x05e7__x05d5__x05d1__x05e5__x0020__x05dc__x05e7__x05d1__x05d5__x05e6__x05d4_ xmlns="6fd950ac-6207-4862-94f5-a13017aa55ce">הצגת עמדות הציבור בפני הוועדה</_x05e9__x05d9__x05d5__x05da__x0020__x05e7__x05d5__x05d1__x05e5__x0020__x05dc__x05e7__x05d1__x05d5__x05e6__x05d4_>
    <b76e59bb9f5947a781773f53cc6e9460 xmlns="a46656d4-8850-49b3-aebd-68bd05f7f43d">
      <Terms xmlns="http://schemas.microsoft.com/office/infopath/2007/PartnerControls"/>
    </b76e59bb9f5947a781773f53cc6e9460>
  </documentManagement>
</p:properties>
</file>

<file path=customXml/itemProps1.xml><?xml version="1.0" encoding="utf-8"?>
<ds:datastoreItem xmlns:ds="http://schemas.openxmlformats.org/officeDocument/2006/customXml" ds:itemID="{C624FE0C-4373-4A92-BFC4-3AF5820C6D34}"/>
</file>

<file path=customXml/itemProps2.xml><?xml version="1.0" encoding="utf-8"?>
<ds:datastoreItem xmlns:ds="http://schemas.openxmlformats.org/officeDocument/2006/customXml" ds:itemID="{97868D4B-1B89-4540-8E5C-816432B40739}"/>
</file>

<file path=customXml/itemProps3.xml><?xml version="1.0" encoding="utf-8"?>
<ds:datastoreItem xmlns:ds="http://schemas.openxmlformats.org/officeDocument/2006/customXml" ds:itemID="{658751DA-7BA4-40C5-AB73-33E3004D7D43}"/>
</file>

<file path=docProps/app.xml><?xml version="1.0" encoding="utf-8"?>
<Properties xmlns="http://schemas.openxmlformats.org/officeDocument/2006/extended-properties" xmlns:vt="http://schemas.openxmlformats.org/officeDocument/2006/docPropsVTypes">
  <Template>C:\AA\Library\Courses\Investments\Fin5430\DWtempl.pot</Template>
  <TotalTime>33507</TotalTime>
  <Words>980</Words>
  <Application>Microsoft Office PowerPoint</Application>
  <PresentationFormat>‫הצגה על המסך (4:3)</PresentationFormat>
  <Paragraphs>116</Paragraphs>
  <Slides>11</Slides>
  <Notes>1</Notes>
  <HiddenSlides>0</HiddenSlides>
  <MMClips>0</MMClips>
  <ScaleCrop>false</ScaleCrop>
  <HeadingPairs>
    <vt:vector size="4" baseType="variant"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11</vt:i4>
      </vt:variant>
    </vt:vector>
  </HeadingPairs>
  <TitlesOfParts>
    <vt:vector size="12" baseType="lpstr">
      <vt:lpstr>DWtempl</vt:lpstr>
      <vt:lpstr>הרציונל הכלכלי בהטלת תמלוגים בגין שימוש במים מינרלים טבעיים</vt:lpstr>
      <vt:lpstr>ענף המים המינרליים בישראל</vt:lpstr>
      <vt:lpstr>תמלוגים: משאב טבעי</vt:lpstr>
      <vt:lpstr>תמלוגים על משאב טבעי: בעיית המחסור במים</vt:lpstr>
      <vt:lpstr>המשאב הטבעי: מים לתעשיית המים המינרליים</vt:lpstr>
      <vt:lpstr>אפליה בין משתמשים</vt:lpstr>
      <vt:lpstr>התייחסות לטיעונים המצדדים בהטלת תמלוגים על מים מינרלים</vt:lpstr>
      <vt:lpstr>שיקולים לקביעת מדיניות תמלוגים למים מינרליים</vt:lpstr>
      <vt:lpstr>שיקולים לקביעת מדיניות תמלוגים  למים מינרליים (המשך)</vt:lpstr>
      <vt:lpstr>מה מקובל בעולם</vt:lpstr>
      <vt:lpstr>תודה</vt:lpstr>
    </vt:vector>
  </TitlesOfParts>
  <Company>Olin School of Business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יצרני המים המינרלים בהתאחדות התעשיינים</dc:title>
  <dc:creator>Zvi WIENER</dc:creator>
  <cp:lastModifiedBy>josh</cp:lastModifiedBy>
  <cp:revision>486</cp:revision>
  <cp:lastPrinted>2013-06-27T05:51:20Z</cp:lastPrinted>
  <dcterms:created xsi:type="dcterms:W3CDTF">1997-08-24T20:53:09Z</dcterms:created>
  <dcterms:modified xsi:type="dcterms:W3CDTF">2013-11-03T08:05:48Z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0x0101004260420A7A0B464D9552D6CB01B21E3C</vt:lpwstr>
  </property>
  <property fmtid="{D5CDD505-2E9C-101B-9397-08002B2CF9AE}" pid="3" name="MMDUnitsName">
    <vt:lpwstr/>
  </property>
  <property fmtid="{D5CDD505-2E9C-101B-9397-08002B2CF9AE}" pid="4" name="MMDResponsibleUnit">
    <vt:lpwstr/>
  </property>
  <property fmtid="{D5CDD505-2E9C-101B-9397-08002B2CF9AE}" pid="5" name="MMDServiceLang">
    <vt:lpwstr/>
  </property>
  <property fmtid="{D5CDD505-2E9C-101B-9397-08002B2CF9AE}" pid="6" name="MMDJobDescription">
    <vt:lpwstr/>
  </property>
  <property fmtid="{D5CDD505-2E9C-101B-9397-08002B2CF9AE}" pid="7" name="MMDKeywords">
    <vt:lpwstr/>
  </property>
  <property fmtid="{D5CDD505-2E9C-101B-9397-08002B2CF9AE}" pid="8" name="MMDStatus">
    <vt:lpwstr/>
  </property>
  <property fmtid="{D5CDD505-2E9C-101B-9397-08002B2CF9AE}" pid="9" name="MMDAudience">
    <vt:lpwstr/>
  </property>
  <property fmtid="{D5CDD505-2E9C-101B-9397-08002B2CF9AE}" pid="10" name="MMDLiveEvent">
    <vt:lpwstr/>
  </property>
  <property fmtid="{D5CDD505-2E9C-101B-9397-08002B2CF9AE}" pid="11" name="MMDSubjects">
    <vt:lpwstr/>
  </property>
  <property fmtid="{D5CDD505-2E9C-101B-9397-08002B2CF9AE}" pid="12" name="MMDTypes">
    <vt:lpwstr/>
  </property>
  <property fmtid="{D5CDD505-2E9C-101B-9397-08002B2CF9AE}" pid="13" name="MMDResponsibleOffice">
    <vt:lpwstr/>
  </property>
</Properties>
</file>