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9" r:id="rId7"/>
    <p:sldId id="260" r:id="rId8"/>
    <p:sldId id="275" r:id="rId9"/>
    <p:sldId id="276" r:id="rId10"/>
    <p:sldId id="284" r:id="rId11"/>
    <p:sldId id="288" r:id="rId12"/>
    <p:sldId id="278" r:id="rId13"/>
    <p:sldId id="280" r:id="rId14"/>
    <p:sldId id="285" r:id="rId15"/>
    <p:sldId id="281" r:id="rId16"/>
    <p:sldId id="283" r:id="rId17"/>
    <p:sldId id="287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D6D"/>
    <a:srgbClr val="B2CBCC"/>
    <a:srgbClr val="B8C6C6"/>
    <a:srgbClr val="EDE1C9"/>
    <a:srgbClr val="FFFFCC"/>
    <a:srgbClr val="4500C0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44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567D79E-8BF5-46CC-A265-30BC93BA4DE3}" type="datetimeFigureOut">
              <a:rPr lang="he-IL" smtClean="0"/>
              <a:pPr/>
              <a:t>י'/חשון/תשע"ד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C475F4D-B18C-4DBE-BBA4-F879E53F4A2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sz="2800" b="1" kern="1200" dirty="0" smtClean="0">
              <a:solidFill>
                <a:schemeClr val="bg1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75F4D-B18C-4DBE-BBA4-F879E53F4A21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8094-6E26-45C4-B3BB-F2B59C8CAFE6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C6D1-A3C9-43FE-B91E-739C8AA48DA9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8657-FAE2-4CFA-8194-EB9EAB2EEB55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D67F-F8B9-46A2-9F58-775CA786BE10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FD52-3F0C-4FC8-B6AA-395DCCFDF914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7B87-0B01-4142-88FC-9DA69A92FF37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126-ED29-435A-9C26-5FA56CCC44DD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1B31-AA4D-412E-B3A0-10295751D25D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C33B-4F25-44DD-A448-319ACC3EFA7A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A0A0-F5B0-4D21-9DCD-17ED6963F212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CB82-5BA0-4DE9-9367-149726717FB7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E74B-3D3E-4C9F-B1AF-D24402EF1454}" type="datetime8">
              <a:rPr lang="he-IL" smtClean="0"/>
              <a:pPr/>
              <a:t>14 אוקטובר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D4CE9-491F-47F3-97A4-AD48E7D6218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quarry-countryside-799520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268" b="9947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412776"/>
            <a:ext cx="716530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David" pitchFamily="34" charset="-79"/>
                <a:cs typeface="David" pitchFamily="34" charset="-79"/>
              </a:rPr>
              <a:t>מודל התמלוגים לחומרי מחצבה</a:t>
            </a:r>
            <a:endParaRPr lang="he-IL" sz="8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6237312"/>
            <a:ext cx="3672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הוכן ע"י שקד - כלכלה בע"מ</a:t>
            </a:r>
            <a:endParaRPr lang="he-IL" sz="24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2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ספטמבר 2013</a:t>
            </a:r>
            <a:endParaRPr lang="he-IL" sz="3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</a:bodyPr>
          <a:lstStyle/>
          <a:p>
            <a:pPr marL="742950" lvl="1" indent="-742950" algn="ctr" rtl="1">
              <a:lnSpc>
                <a:spcPct val="80000"/>
              </a:lnSpc>
              <a:spcBef>
                <a:spcPct val="20000"/>
              </a:spcBef>
            </a:pPr>
            <a:r>
              <a:rPr lang="he-IL" sz="3600" b="1" kern="1200" dirty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ea typeface="+mn-ea"/>
                <a:cs typeface="David" pitchFamily="34" charset="-79"/>
              </a:rPr>
              <a:t>מודל התמלוג המוצע לחומרי מחצבה בישראל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4968552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buAutoNum type="arabicPeriod"/>
            </a:pPr>
            <a:r>
              <a:rPr lang="he-IL" sz="80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ריכוז מאפיינים עיקריים לחומרי המחצבה בישראל:</a:t>
            </a:r>
            <a:endParaRPr lang="en-US" sz="8000" dirty="0" smtClean="0">
              <a:solidFill>
                <a:srgbClr val="00B0F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895350" lvl="1" indent="-533400" defTabSz="714375">
              <a:spcBef>
                <a:spcPts val="1800"/>
              </a:spcBef>
              <a:buClr>
                <a:srgbClr val="0070C0"/>
              </a:buClr>
              <a:buNone/>
              <a:tabLst>
                <a:tab pos="0" algn="l"/>
                <a:tab pos="895350" algn="l"/>
              </a:tabLst>
            </a:pP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1.1</a:t>
            </a:r>
            <a:r>
              <a:rPr lang="he-IL" sz="26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     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חומרי מחצבה (חצץ ומצע) בישראל, אינם מוגדרים כאוצרות הטבע.</a:t>
            </a:r>
            <a:endParaRPr lang="en-US" sz="7400" b="1" dirty="0" smtClean="0"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895350" lvl="2" indent="-533400" defTabSz="714375">
              <a:spcBef>
                <a:spcPts val="1800"/>
              </a:spcBef>
              <a:buClr>
                <a:srgbClr val="0070C0"/>
              </a:buClr>
              <a:buNone/>
              <a:tabLst>
                <a:tab pos="0" algn="l"/>
                <a:tab pos="628650" algn="l"/>
              </a:tabLst>
            </a:pP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1.2</a:t>
            </a:r>
            <a:r>
              <a:rPr lang="he-IL" sz="7400" b="1" dirty="0" smtClean="0">
                <a:solidFill>
                  <a:srgbClr val="0070C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מחיר חומרי המחצבה - </a:t>
            </a: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מקומי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ואינו נקבע בשוק הסחורות העולמי (כמו מחירי הגז הטבעי, הפוספט, האשלג וכו'). </a:t>
            </a:r>
            <a:endParaRPr lang="en-US" sz="7400" b="1" dirty="0" smtClean="0"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895350" lvl="2" indent="-533400" defTabSz="714375">
              <a:lnSpc>
                <a:spcPct val="120000"/>
              </a:lnSpc>
              <a:spcBef>
                <a:spcPts val="1800"/>
              </a:spcBef>
              <a:buClr>
                <a:srgbClr val="0070C0"/>
              </a:buClr>
              <a:buNone/>
              <a:tabLst>
                <a:tab pos="0" algn="l"/>
              </a:tabLst>
            </a:pP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1.3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הוצאות הייצור של חומרי מחצבה מהוות כ- </a:t>
            </a: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77% מהפדיון הגולמי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. </a:t>
            </a:r>
            <a:r>
              <a:rPr lang="he-IL" sz="68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שיעור הוצאה בתעשיית הגז הימי: 30% מהפדיון הגולמי.</a:t>
            </a:r>
          </a:p>
          <a:p>
            <a:pPr marL="895350" lvl="3" indent="-533400">
              <a:lnSpc>
                <a:spcPct val="120000"/>
              </a:lnSpc>
              <a:spcBef>
                <a:spcPts val="1200"/>
              </a:spcBef>
              <a:buClr>
                <a:srgbClr val="0070C0"/>
              </a:buClr>
              <a:buNone/>
            </a:pP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1.4  יבוא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חומרי מחצבה מהארצות השכנות (ירדן, מצרים, טורקיה וכו') </a:t>
            </a:r>
            <a:r>
              <a:rPr lang="he-IL" sz="7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מוגבל</a:t>
            </a:r>
            <a:r>
              <a:rPr lang="he-IL" sz="7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עקב מגבלות שינוע וביטחון בנמלים ובמסופי הגבול -אינו יכול לווסת את רמת המחירים בעת הצורך.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שקד - כלכלה בע"מ</a:t>
            </a:r>
            <a:endParaRPr lang="he-IL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51520" y="764704"/>
            <a:ext cx="85689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2" indent="-542925">
              <a:spcBef>
                <a:spcPts val="1200"/>
              </a:spcBef>
              <a:buClr>
                <a:srgbClr val="0070C0"/>
              </a:buClr>
              <a:tabLst>
                <a:tab pos="361950" algn="l"/>
              </a:tabLst>
            </a:pP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1.5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 "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היבוא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" ממחצבות פלשתינאיות שאינן משלמות אותו סכום תמלוגים (וכן גם עלויות איכות סביבה ועבודה), מוגבל כיום "ביטחונית", אך עלול להתחדש במידה ו"הפיתוי יגדל". </a:t>
            </a:r>
            <a:endParaRPr lang="en-US" sz="2400" b="1" dirty="0" smtClean="0"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542925" lvl="2" indent="-542925">
              <a:spcBef>
                <a:spcPts val="1200"/>
              </a:spcBef>
              <a:buClr>
                <a:srgbClr val="0070C0"/>
              </a:buClr>
            </a:pP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1.6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 התמלוג 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נקבע במקור לפי שיעור של כ- 4% 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ממחיר חומרי המחצבה.</a:t>
            </a:r>
          </a:p>
          <a:p>
            <a:pPr marL="542925" lvl="2" indent="-542925">
              <a:buClr>
                <a:srgbClr val="0070C0"/>
              </a:buClr>
            </a:pP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	עקב "שיבושים חשבונאיים" 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טיפס השיעור לכ-14%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מהמחיר בשנת 2013.</a:t>
            </a:r>
            <a:endParaRPr lang="en-US" sz="2400" b="1" dirty="0" smtClean="0"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542925" lvl="2" indent="-542925">
              <a:spcBef>
                <a:spcPts val="1200"/>
              </a:spcBef>
              <a:buClr>
                <a:srgbClr val="0070C0"/>
              </a:buClr>
            </a:pP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1.7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 שינויים בגובה התמלוג על חומרי מחצבה, בשונה מהגז הטבעי או הפוספאטים, 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משנים את מחיר חומרי המחצבה ובכך משנים את עלויות הבניה והסלילה.  </a:t>
            </a:r>
            <a:endParaRPr lang="en-US" sz="2400" b="1" dirty="0" smtClean="0">
              <a:solidFill>
                <a:srgbClr val="00B0F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  <a:p>
            <a:pPr marL="542925" lvl="2" indent="-542925">
              <a:spcBef>
                <a:spcPts val="1200"/>
              </a:spcBef>
              <a:buClr>
                <a:srgbClr val="0070C0"/>
              </a:buClr>
              <a:tabLst>
                <a:tab pos="447675" algn="l"/>
              </a:tabLst>
            </a:pP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1.8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   שיעור התמלוג הממוצע לחומרי מחצבה בחו"ל הינו בדרך כלל 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כ 2% -5% 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ממחיר המכירה (או השווי), לעומת </a:t>
            </a:r>
            <a:r>
              <a:rPr lang="he-IL" sz="24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כ- 14% בישראל</a:t>
            </a:r>
            <a:r>
              <a:rPr lang="he-IL" sz="2400" b="1" dirty="0" smtClean="0"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. </a:t>
            </a:r>
            <a:endParaRPr lang="en-US" sz="2400" b="1" dirty="0" smtClean="0"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92688"/>
          </a:xfrm>
        </p:spPr>
        <p:txBody>
          <a:bodyPr>
            <a:normAutofit fontScale="70000" lnSpcReduction="20000"/>
          </a:bodyPr>
          <a:lstStyle/>
          <a:p>
            <a:pPr lvl="1" indent="-742950">
              <a:buNone/>
            </a:pPr>
            <a:r>
              <a:rPr lang="he-IL" sz="45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2. בסיס חישוב התמלוגים</a:t>
            </a:r>
          </a:p>
          <a:p>
            <a:pPr lvl="1">
              <a:buFont typeface="Wingdings" pitchFamily="2" charset="2"/>
              <a:buChar char="v"/>
            </a:pP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0" lvl="2" indent="0">
              <a:buNone/>
            </a:pPr>
            <a:r>
              <a:rPr lang="he-IL" sz="3500" b="1" dirty="0" smtClean="0">
                <a:latin typeface="David" pitchFamily="34" charset="-79"/>
                <a:cs typeface="David" pitchFamily="34" charset="-79"/>
              </a:rPr>
              <a:t>בסיס התמלוג הנוכחי (שווי החומר שנמכר): סכום קבוע ליחידת תפוקה (טון מ"ק) מוכפל בכמות המכירות. הסכום הקבוע מחושב כשיעור ממחיר המכירה</a:t>
            </a:r>
            <a:r>
              <a:rPr lang="he-IL" sz="3800" b="1" dirty="0" smtClean="0">
                <a:latin typeface="David" pitchFamily="34" charset="-79"/>
                <a:cs typeface="David" pitchFamily="34" charset="-79"/>
              </a:rPr>
              <a:t>. </a:t>
            </a:r>
            <a:endParaRPr lang="en-US" sz="3800" b="1" dirty="0" smtClean="0"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יתרונות: קלות היישום (רק מידע על התפוקה) ותזרים תמלוגים יציב (יחסית), שאינו קשור לרווחיות המחצבה. 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חסרונות: קשיים בחישוב מחיר המכירה (כפי שקרה בעבר בישראל), אינו מתאים עצמו למציאות העסקית של בעלי המחצבות בעיתות שפל וגאות. 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pPr>
              <a:spcBef>
                <a:spcPts val="1800"/>
              </a:spcBef>
              <a:buNone/>
            </a:pPr>
            <a:r>
              <a:rPr lang="he-IL" sz="45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המלצה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he-IL" sz="3800" b="1" u="sng" dirty="0" smtClean="0">
                <a:latin typeface="David" pitchFamily="34" charset="-79"/>
                <a:cs typeface="David" pitchFamily="34" charset="-79"/>
              </a:rPr>
              <a:t>להשאיר שיטה זו על כנה</a:t>
            </a:r>
            <a:r>
              <a:rPr lang="he-IL" sz="38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תוך התאמה של המחיר הממוצע המהוה בסיס לחישוב התמלוג.</a:t>
            </a:r>
            <a:endParaRPr lang="en-US" sz="4000" b="1" dirty="0" smtClean="0">
              <a:latin typeface="David" pitchFamily="34" charset="-79"/>
              <a:cs typeface="David" pitchFamily="34" charset="-79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he-IL" sz="3800" b="1" u="sng" dirty="0" smtClean="0">
                <a:latin typeface="David" pitchFamily="34" charset="-79"/>
                <a:cs typeface="David" pitchFamily="34" charset="-79"/>
              </a:rPr>
              <a:t>עדכון המחיר הממוצע ייעשה לפי סל מדדים המשקף את התפלגות החומרים הכללית בישראל</a:t>
            </a:r>
            <a:r>
              <a:rPr lang="he-IL" sz="3800" b="1" dirty="0" smtClean="0">
                <a:latin typeface="David" pitchFamily="34" charset="-79"/>
                <a:cs typeface="David" pitchFamily="34" charset="-79"/>
              </a:rPr>
              <a:t>: מדד החצץ:68% ומדד המצע: 32% .</a:t>
            </a:r>
            <a:endParaRPr lang="en-US" sz="3800" b="1" dirty="0" smtClean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66123"/>
          </a:xfrm>
        </p:spPr>
        <p:txBody>
          <a:bodyPr>
            <a:noAutofit/>
          </a:bodyPr>
          <a:lstStyle/>
          <a:p>
            <a:pPr lvl="1" indent="-742950">
              <a:lnSpc>
                <a:spcPct val="80000"/>
              </a:lnSpc>
              <a:buNone/>
            </a:pPr>
            <a:r>
              <a:rPr lang="he-IL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3.  שיעור התמלוג </a:t>
            </a:r>
          </a:p>
          <a:p>
            <a:pPr marL="361950" lvl="2" indent="-276225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שיעור התמלוג לחומרי מחצבה לפי החלטה בסיסית של מועצת המנהל עמד על כ- </a:t>
            </a:r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4%</a:t>
            </a:r>
            <a:r>
              <a:rPr lang="he-IL" sz="2200" b="1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ממחיר המכירה. שיעור זה נמצא בתחום המקובל בארצות העולם (2% - 5%) ונמצא גם בתחום המומלץ ע"י הבנק העולמי .</a:t>
            </a:r>
            <a:endParaRPr lang="en-US" sz="2200" b="1" dirty="0" smtClean="0">
              <a:latin typeface="David" pitchFamily="34" charset="-79"/>
              <a:cs typeface="David" pitchFamily="34" charset="-79"/>
            </a:endParaRPr>
          </a:p>
          <a:p>
            <a:pPr marL="361950" lvl="2" indent="-276225">
              <a:spcBef>
                <a:spcPts val="18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השיעור הנוכחי עומד על כ- 14% מהמחיר הממוצע של חומרי המחצבה.</a:t>
            </a:r>
            <a:endParaRPr lang="en-US" sz="2200" b="1" dirty="0" smtClean="0">
              <a:latin typeface="David" pitchFamily="34" charset="-79"/>
              <a:cs typeface="David" pitchFamily="34" charset="-79"/>
            </a:endParaRPr>
          </a:p>
          <a:p>
            <a:pPr marL="361950" lvl="2" indent="-276225">
              <a:spcBef>
                <a:spcPts val="18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שיעורי תמלוג חריגים בחומרי מחצבה יגרמו לעיוות באתרי הייצור (לדוגמה שיווק חומרי מילוי), עלולים לגרום לסגירת מחצבות בעלות רווחיות נמוכה, או לאי- פתיחת מחצבות באזורי ביקוש חלשים, ועלולים לגרום להעברה הדרגתית של חלק גדל והולך של הייצור ליהודה ושומרון שם רמת הפיקוח נמוכה יותר.</a:t>
            </a:r>
          </a:p>
          <a:p>
            <a:pPr marL="361950" lvl="2" indent="-276225">
              <a:spcBef>
                <a:spcPts val="1200"/>
              </a:spcBef>
              <a:buClr>
                <a:srgbClr val="0070C0"/>
              </a:buClr>
              <a:buNone/>
            </a:pPr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המלצה</a:t>
            </a:r>
          </a:p>
          <a:p>
            <a:pPr>
              <a:spcBef>
                <a:spcPts val="1200"/>
              </a:spcBef>
              <a:buNone/>
            </a:pP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	</a:t>
            </a:r>
            <a:r>
              <a:rPr lang="he-IL" sz="2800" b="1" u="sng" dirty="0" smtClean="0">
                <a:latin typeface="David" pitchFamily="34" charset="-79"/>
                <a:cs typeface="David" pitchFamily="34" charset="-79"/>
              </a:rPr>
              <a:t>להחזיר את שיעור התמלוג לשיעור של כ- 4% ממחיר המכירה הממוצע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, להשוותו לשיעור המקובל בחו"ל ובכך להקטין גם את החשיפה למציאות העסקית המשתנה</a:t>
            </a:r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. </a:t>
            </a:r>
          </a:p>
          <a:p>
            <a:pPr>
              <a:buNone/>
            </a:pPr>
            <a:r>
              <a:rPr lang="he-IL" sz="2000" b="1" dirty="0" smtClean="0">
                <a:latin typeface="David" pitchFamily="34" charset="-79"/>
                <a:cs typeface="David" pitchFamily="34" charset="-79"/>
              </a:rPr>
              <a:t>	</a:t>
            </a:r>
            <a:endParaRPr lang="en-US" sz="2000" b="1" u="sng" dirty="0" smtClean="0">
              <a:latin typeface="David" pitchFamily="34" charset="-79"/>
              <a:cs typeface="David" pitchFamily="34" charset="-79"/>
            </a:endParaRPr>
          </a:p>
          <a:p>
            <a:pPr>
              <a:buNone/>
            </a:pPr>
            <a:endParaRPr lang="en-US" sz="2000" b="1" dirty="0" smtClean="0">
              <a:latin typeface="David" pitchFamily="34" charset="-79"/>
              <a:cs typeface="David" pitchFamily="34" charset="-79"/>
            </a:endParaRPr>
          </a:p>
          <a:p>
            <a:pPr rtl="0">
              <a:buNone/>
            </a:pPr>
            <a:endParaRPr lang="he-IL" sz="20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4.  ה"טיפול" ברווחי המחצבות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מבנה הענף, המחיר המקומי היציב של חומרי המחצבה (שלא כדוגמת מחירי הסחורות בשוק העולמי), ורווחיות הענף "הנורמאלית", </a:t>
            </a:r>
            <a:r>
              <a:rPr lang="he-IL" sz="2400" b="1" u="sng" dirty="0" smtClean="0">
                <a:latin typeface="David" pitchFamily="34" charset="-79"/>
                <a:cs typeface="David" pitchFamily="34" charset="-79"/>
              </a:rPr>
              <a:t>אינם מצדיקים שימוש בכלים פיסקאלים מיוחדים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(שלא כמו בגז הטבעי), </a:t>
            </a:r>
            <a:r>
              <a:rPr lang="he-IL" sz="2400" b="1" u="sng" dirty="0" smtClean="0">
                <a:latin typeface="David" pitchFamily="34" charset="-79"/>
                <a:cs typeface="David" pitchFamily="34" charset="-79"/>
              </a:rPr>
              <a:t>או שינוי בכלים הפיסקאלים הקיימים.</a:t>
            </a:r>
            <a:endParaRPr lang="en-US" sz="2400" b="1" dirty="0" smtClean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endParaRPr lang="he-IL" sz="2400" b="1" u="sng" dirty="0" smtClean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המלצה</a:t>
            </a:r>
          </a:p>
          <a:p>
            <a:pPr marL="0" indent="0">
              <a:buNone/>
            </a:pPr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ה"טיפול" ברווחי המחצבות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(במידה ויידרש), </a:t>
            </a:r>
            <a:r>
              <a:rPr lang="he-IL" sz="2800" b="1" u="sng" dirty="0" smtClean="0">
                <a:latin typeface="David" pitchFamily="34" charset="-79"/>
                <a:cs typeface="David" pitchFamily="34" charset="-79"/>
              </a:rPr>
              <a:t>ייעשה תוך שימוש בכלים הפיסקאלים הקיימים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(כגון: מס חברות).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0080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ea typeface="+mn-ea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ea typeface="+mn-ea"/>
                <a:cs typeface="David" pitchFamily="34" charset="-79"/>
              </a:rPr>
            </a:br>
            <a:r>
              <a:rPr lang="he-IL" sz="32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ea typeface="+mn-ea"/>
                <a:cs typeface="David" pitchFamily="34" charset="-79"/>
              </a:rPr>
              <a:t>משמעות הקטנת שיעור התמלוג לכ-4%</a:t>
            </a:r>
            <a:br>
              <a:rPr lang="he-IL" sz="32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ea typeface="+mn-ea"/>
                <a:cs typeface="David" pitchFamily="34" charset="-79"/>
              </a:rPr>
            </a:br>
            <a:endParaRPr lang="he-IL" sz="3200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12568"/>
          </a:xfrm>
        </p:spPr>
        <p:txBody>
          <a:bodyPr>
            <a:noAutofit/>
          </a:bodyPr>
          <a:lstStyle/>
          <a:p>
            <a:pPr marL="361950" lvl="2" indent="-361950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תאפשר שיווק מחצבות בעלות נתוני פתיחה "פחות טובים", ובכך תאפשר להגדיל את היצע חומרי המחצבה.  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pPr marL="361950" indent="-361950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תאפשר להוזיל את מחיר חומרי הגלם ולהקטין את התקציב המיועד לתשתיות.</a:t>
            </a:r>
          </a:p>
          <a:p>
            <a:pPr marL="361950" indent="-361950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תאפשר שימוש יעיל יותר בחומרים שמחירם הנמוך והתמלוג הגבוה אינם מצדיקים את שיווקם (חומרי מילוי).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pPr marL="361950" lvl="2" indent="-361950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תאפשר להמשיך ולפעול בתקופות שפל (בתקופת גאות יגבה את הרווח הנוסף באמצעים הפיסקאלים המקובלים).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rgbClr val="00B0F0"/>
                </a:solidFill>
                <a:effectLst>
                  <a:outerShdw blurRad="50800" dist="254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משמעות העלאה דרסטית של התמלוג על חומרי מחצבה</a:t>
            </a:r>
            <a:endParaRPr lang="he-IL" sz="2800" b="1" dirty="0" smtClean="0">
              <a:solidFill>
                <a:srgbClr val="00B0F0"/>
              </a:solidFill>
              <a:effectLst>
                <a:outerShdw blurRad="50800" dist="25400" dir="5400000" algn="ctr" rotWithShape="0">
                  <a:schemeClr val="tx1"/>
                </a:outerShdw>
              </a:effectLst>
              <a:latin typeface="David" pitchFamily="34" charset="-79"/>
              <a:ea typeface="+mn-ea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112567"/>
          </a:xfrm>
        </p:spPr>
        <p:txBody>
          <a:bodyPr>
            <a:noAutofit/>
          </a:bodyPr>
          <a:lstStyle/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עלולה לגרום לעליית מחירים תלולה של  חצץ ומצע ובעקבותיהם מחירי התשומות של תעשיות ההמשך (בטון, אספלט, בלוקים וכיו"ב).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יחול צמצום משמעותי בהיקף הביצוע של עבודות הסלילה (הניזונות מתקציבים ציבוריים) וכנגזר מכך, גם עלייה בתאונות הדרכים.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יעלו מחירי הדיור. 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יסגרו מחצבות "חלשות" ויקטן ההיצע של חצץ ומצע. </a:t>
            </a: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יגרם עיוות בהקצאת חומרים במחצבה בעיקר בשיווק חומרי המילוי.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גניבות חומר בעיקר למצעים ומילוי (ראה לדוגמה בענף החול), אשר תגרומנה לפגיעות נופיות קשות.  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spcBef>
                <a:spcPts val="12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תיווצר תחרות "בלתי הוגנת" מצד מהמחצבות הפלשתינאיות העלולה לגרום להרס </a:t>
            </a:r>
            <a:r>
              <a:rPr lang="he-IL" b="1" smtClean="0">
                <a:latin typeface="David" pitchFamily="34" charset="-79"/>
                <a:cs typeface="David" pitchFamily="34" charset="-79"/>
              </a:rPr>
              <a:t>התעשייה המקומית.</a:t>
            </a:r>
            <a:endParaRPr lang="en-US" b="1" dirty="0" smtClean="0">
              <a:latin typeface="David" pitchFamily="34" charset="-79"/>
              <a:cs typeface="David" pitchFamily="34" charset="-79"/>
            </a:endParaRPr>
          </a:p>
          <a:p>
            <a:endParaRPr lang="he-IL" sz="24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quarry-countryside-799520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1268" b="9947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340768"/>
            <a:ext cx="507707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6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David" pitchFamily="34" charset="-79"/>
                <a:cs typeface="David" pitchFamily="34" charset="-79"/>
              </a:rPr>
              <a:t>תודה על ההקשבה</a:t>
            </a:r>
            <a:endParaRPr lang="he-IL" sz="9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88640"/>
            <a:ext cx="6912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4000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he-IL" sz="3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/>
              <a:t>תפוקת חומרי מחצבה ממחצבות בבעלות ישראלית - 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2011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1187624" y="2564904"/>
          <a:ext cx="6624735" cy="1950720"/>
        </p:xfrm>
        <a:graphic>
          <a:graphicData uri="http://schemas.openxmlformats.org/drawingml/2006/table">
            <a:tbl>
              <a:tblPr rtl="1"/>
              <a:tblGrid>
                <a:gridCol w="2628851"/>
                <a:gridCol w="1049925"/>
                <a:gridCol w="873609"/>
                <a:gridCol w="1012517"/>
                <a:gridCol w="1059833"/>
              </a:tblGrid>
              <a:tr h="405045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baseline="0" dirty="0" smtClean="0">
                        <a:latin typeface="David" pitchFamily="34" charset="-79"/>
                        <a:ea typeface="Times New Roman"/>
                        <a:cs typeface="David" pitchFamily="34" charset="-79"/>
                      </a:endParaRPr>
                    </a:p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David" pitchFamily="34" charset="-79"/>
                          <a:ea typeface="Times New Roman"/>
                          <a:cs typeface="David" pitchFamily="34" charset="-79"/>
                        </a:rPr>
                        <a:t> </a:t>
                      </a:r>
                      <a:r>
                        <a:rPr lang="he-IL" sz="2400" b="1" baseline="0" dirty="0" smtClean="0">
                          <a:latin typeface="David" pitchFamily="34" charset="-79"/>
                          <a:ea typeface="Times New Roman"/>
                          <a:cs typeface="David" pitchFamily="34" charset="-79"/>
                        </a:rPr>
                        <a:t>הסעיף</a:t>
                      </a:r>
                    </a:p>
                  </a:txBody>
                  <a:tcPr marL="7620" marR="7620" marT="7620" marB="76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Arial"/>
                          <a:ea typeface="Times New Roman"/>
                          <a:cs typeface="David"/>
                        </a:rPr>
                        <a:t>מספר מחצבות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David"/>
                        </a:rPr>
                        <a:t>מספר חברות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David"/>
                        </a:rPr>
                        <a:t>מיליוני </a:t>
                      </a: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David"/>
                        </a:rPr>
                        <a:t>טון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e-IL" sz="2400" b="1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2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David"/>
                        </a:rPr>
                        <a:t>אחוזים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Arial"/>
                          <a:ea typeface="Times New Roman"/>
                          <a:cs typeface="David"/>
                        </a:rPr>
                        <a:t>בתחומי ישראל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Times New Roman"/>
                          <a:cs typeface="David"/>
                        </a:rPr>
                        <a:t>28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14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Times New Roman"/>
                          <a:cs typeface="David"/>
                        </a:rPr>
                        <a:t>34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he-IL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72</a:t>
                      </a: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%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Arial"/>
                          <a:ea typeface="Times New Roman"/>
                          <a:cs typeface="David"/>
                        </a:rPr>
                        <a:t>ביהודה והשומרון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Times New Roman"/>
                          <a:cs typeface="David"/>
                        </a:rPr>
                        <a:t>10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11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Times New Roman"/>
                          <a:ea typeface="Times New Roman"/>
                          <a:cs typeface="David"/>
                        </a:rPr>
                        <a:t>13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28</a:t>
                      </a: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%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Arial"/>
                          <a:ea typeface="Times New Roman"/>
                          <a:cs typeface="David"/>
                        </a:rPr>
                        <a:t>סה"כ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38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David"/>
                          <a:ea typeface="Times New Roman"/>
                          <a:cs typeface="David"/>
                        </a:rPr>
                        <a:t>1</a:t>
                      </a: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8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47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David"/>
                          <a:ea typeface="Times New Roman"/>
                          <a:cs typeface="David"/>
                        </a:rPr>
                        <a:t>100</a:t>
                      </a:r>
                      <a:r>
                        <a:rPr lang="en-US" sz="2400" b="1" dirty="0">
                          <a:latin typeface="David"/>
                          <a:ea typeface="Times New Roman"/>
                          <a:cs typeface="David"/>
                        </a:rPr>
                        <a:t>%</a:t>
                      </a:r>
                      <a:endParaRPr lang="en-US" sz="2400" b="1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5877272"/>
            <a:ext cx="352839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itchFamily="34" charset="-79"/>
                <a:cs typeface="David" pitchFamily="34" charset="-79"/>
              </a:rPr>
              <a:t>המקור: נתוני רמ"י ומחצבות באיו"ש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44"/>
          <a:stretch>
            <a:fillRect/>
          </a:stretch>
        </p:blipFill>
        <p:spPr bwMode="auto">
          <a:xfrm>
            <a:off x="0" y="-675456"/>
            <a:ext cx="9144000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מחיר ממוצע לטון חומרי מחצבה</a:t>
            </a:r>
            <a:br>
              <a:rPr lang="he-IL" b="1" dirty="0" smtClean="0">
                <a:solidFill>
                  <a:schemeClr val="bg1"/>
                </a:solidFill>
              </a:rPr>
            </a:br>
            <a:r>
              <a:rPr lang="he-IL" sz="2200" b="1" dirty="0" smtClean="0">
                <a:solidFill>
                  <a:schemeClr val="bg1"/>
                </a:solidFill>
              </a:rPr>
              <a:t>אפריל 2013 </a:t>
            </a:r>
            <a:endParaRPr lang="he-IL" sz="2200" b="1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3</a:t>
            </a:fld>
            <a:endParaRPr lang="he-IL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1614636" y="2348880"/>
          <a:ext cx="6413745" cy="2700000"/>
        </p:xfrm>
        <a:graphic>
          <a:graphicData uri="http://schemas.openxmlformats.org/drawingml/2006/table">
            <a:tbl>
              <a:tblPr rtl="1"/>
              <a:tblGrid>
                <a:gridCol w="1939599"/>
                <a:gridCol w="1895500"/>
                <a:gridCol w="1404971"/>
                <a:gridCol w="1173675"/>
              </a:tblGrid>
              <a:tr h="540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הסעיף / ח"ג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חצץ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מצעים ונברר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dirty="0" smtClean="0">
                        <a:latin typeface="David"/>
                        <a:ea typeface="Times New Roman"/>
                        <a:cs typeface="David"/>
                      </a:endParaRPr>
                    </a:p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סה"כ </a:t>
                      </a:r>
                      <a:endParaRPr lang="en-US" sz="2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latin typeface="David"/>
                          <a:ea typeface="Times New Roman"/>
                          <a:cs typeface="David"/>
                        </a:rPr>
                        <a:t>הקבוצה</a:t>
                      </a:r>
                      <a:endParaRPr lang="en-US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 </a:t>
                      </a:r>
                      <a:r>
                        <a:rPr lang="en-US" sz="2400" b="1" dirty="0" smtClean="0">
                          <a:latin typeface="David"/>
                          <a:ea typeface="Times New Roman"/>
                          <a:cs typeface="David"/>
                        </a:rPr>
                        <a:t>A</a:t>
                      </a: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   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David"/>
                          <a:ea typeface="Times New Roman"/>
                          <a:cs typeface="David"/>
                        </a:rPr>
                        <a:t>B</a:t>
                      </a: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+ </a:t>
                      </a:r>
                      <a:r>
                        <a:rPr lang="en-US" sz="2400" b="1" dirty="0" smtClean="0">
                          <a:latin typeface="David"/>
                          <a:ea typeface="Times New Roman"/>
                          <a:cs typeface="David"/>
                        </a:rPr>
                        <a:t>C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latin typeface="David"/>
                          <a:ea typeface="Times New Roman"/>
                          <a:cs typeface="David"/>
                        </a:rPr>
                        <a:t>החומרים</a:t>
                      </a:r>
                      <a:endParaRPr lang="en-US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David"/>
                          <a:ea typeface="Times New Roman"/>
                          <a:cs typeface="David"/>
                        </a:rPr>
                        <a:t>אגו"ם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David"/>
                          <a:ea typeface="Times New Roman"/>
                          <a:cs typeface="David"/>
                        </a:rPr>
                        <a:t> </a:t>
                      </a:r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David"/>
                          <a:ea typeface="Times New Roman"/>
                          <a:cs typeface="David"/>
                        </a:rPr>
                        <a:t>חצץ, חול,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David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e-IL" sz="2000" b="1" kern="1200" dirty="0" smtClean="0">
                          <a:solidFill>
                            <a:schemeClr val="tx1"/>
                          </a:solidFill>
                          <a:latin typeface="David"/>
                          <a:ea typeface="Times New Roman"/>
                          <a:cs typeface="David"/>
                        </a:rPr>
                        <a:t>מצעים ונברר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David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latin typeface="David"/>
                          <a:ea typeface="Times New Roman"/>
                          <a:cs typeface="David"/>
                        </a:rPr>
                        <a:t>התפלגות המכירות</a:t>
                      </a: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68%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latin typeface="David"/>
                          <a:ea typeface="Times New Roman"/>
                          <a:cs typeface="David"/>
                        </a:rPr>
                        <a:t>32%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latin typeface="David"/>
                          <a:ea typeface="Times New Roman"/>
                          <a:cs typeface="David"/>
                        </a:rPr>
                        <a:t>100%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latin typeface="David"/>
                          <a:ea typeface="Times New Roman"/>
                          <a:cs typeface="David"/>
                        </a:rPr>
                        <a:t>מחיר </a:t>
                      </a:r>
                      <a:r>
                        <a:rPr lang="he-IL" sz="2000" b="1" dirty="0" smtClean="0">
                          <a:latin typeface="David"/>
                          <a:ea typeface="Times New Roman"/>
                          <a:cs typeface="David"/>
                        </a:rPr>
                        <a:t>לטון- ש"ח</a:t>
                      </a:r>
                      <a:endParaRPr lang="en-US" sz="20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36.6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20.2</a:t>
                      </a:r>
                      <a:endParaRPr lang="en-US" sz="2400" dirty="0"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David"/>
                        </a:rPr>
                        <a:t>31.4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57449" marR="5744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608" y="5877272"/>
            <a:ext cx="7488832" cy="369332"/>
          </a:xfrm>
          <a:prstGeom prst="rect">
            <a:avLst/>
          </a:prstGeom>
          <a:solidFill>
            <a:srgbClr val="EDE1C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he-IL" b="1" dirty="0" smtClean="0">
                <a:latin typeface="David" pitchFamily="34" charset="-79"/>
                <a:cs typeface="David" pitchFamily="34" charset="-79"/>
              </a:rPr>
              <a:t>המקור: ניתוח מדגם של כ- 70% מכלל מכירות חומרי המחצבה בשנים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2010 -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b="1" dirty="0" smtClean="0">
                <a:latin typeface="David" pitchFamily="34" charset="-79"/>
                <a:cs typeface="David" pitchFamily="34" charset="-79"/>
              </a:rPr>
              <a:t>2012</a:t>
            </a:r>
            <a:r>
              <a:rPr lang="en-US" b="1" dirty="0" smtClean="0">
                <a:latin typeface="David" pitchFamily="34" charset="-79"/>
                <a:cs typeface="David" pitchFamily="34" charset="-79"/>
              </a:rPr>
              <a:t>   .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b="1" dirty="0" smtClean="0">
                <a:solidFill>
                  <a:schemeClr val="bg1"/>
                </a:solidFill>
              </a:rPr>
              <a:t>תמלוג על חומרי מחצבה בישראל</a:t>
            </a:r>
            <a:br>
              <a:rPr lang="he-IL" sz="4000" b="1" dirty="0" smtClean="0">
                <a:solidFill>
                  <a:schemeClr val="bg1"/>
                </a:solidFill>
              </a:rPr>
            </a:br>
            <a:r>
              <a:rPr lang="he-IL" sz="3100" b="1" dirty="0" smtClean="0">
                <a:solidFill>
                  <a:schemeClr val="bg1"/>
                </a:solidFill>
              </a:rPr>
              <a:t>אפריל </a:t>
            </a:r>
            <a:r>
              <a:rPr lang="he-IL" sz="2700" b="1" dirty="0" smtClean="0">
                <a:solidFill>
                  <a:schemeClr val="bg1"/>
                </a:solidFill>
              </a:rPr>
              <a:t>2013</a:t>
            </a:r>
            <a:endParaRPr lang="he-IL" sz="2700" b="1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4</a:t>
            </a:fld>
            <a:endParaRPr lang="he-IL"/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2051720" y="1772816"/>
          <a:ext cx="5184576" cy="31682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91828"/>
                <a:gridCol w="1692748"/>
              </a:tblGrid>
              <a:tr h="792000">
                <a:tc>
                  <a:txBody>
                    <a:bodyPr/>
                    <a:lstStyle/>
                    <a:p>
                      <a:pPr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הסעיף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₪ לטון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pPr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מחיר ממוצע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solidFill>
                            <a:schemeClr val="tx1"/>
                          </a:solidFill>
                          <a:latin typeface="David" pitchFamily="34" charset="-79"/>
                          <a:cs typeface="David" pitchFamily="34" charset="-79"/>
                        </a:rPr>
                        <a:t>31.4</a:t>
                      </a:r>
                      <a:endParaRPr lang="he-IL" sz="2800" b="1" dirty="0">
                        <a:solidFill>
                          <a:schemeClr val="tx1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</a:tr>
              <a:tr h="79226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dirty="0" smtClean="0">
                          <a:latin typeface="David" pitchFamily="34" charset="-79"/>
                          <a:cs typeface="David" pitchFamily="34" charset="-79"/>
                        </a:rPr>
                        <a:t>תמלוגים </a:t>
                      </a:r>
                      <a:r>
                        <a:rPr lang="he-IL" sz="4400" b="1" baseline="30000" dirty="0" smtClean="0">
                          <a:latin typeface="David" pitchFamily="34" charset="-79"/>
                          <a:cs typeface="David" pitchFamily="34" charset="-79"/>
                        </a:rPr>
                        <a:t>*</a:t>
                      </a:r>
                      <a:endParaRPr lang="he-IL" sz="2800" b="1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latin typeface="David" pitchFamily="34" charset="-79"/>
                          <a:cs typeface="David" pitchFamily="34" charset="-79"/>
                        </a:rPr>
                        <a:t>4.39</a:t>
                      </a:r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pPr rtl="1">
                        <a:lnSpc>
                          <a:spcPts val="2600"/>
                        </a:lnSpc>
                      </a:pPr>
                      <a:endParaRPr lang="he-IL" sz="4400" b="1" baseline="30000" dirty="0" smtClean="0"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rtl="1">
                        <a:lnSpc>
                          <a:spcPts val="2600"/>
                        </a:lnSpc>
                      </a:pPr>
                      <a:r>
                        <a:rPr lang="he-IL" sz="4400" b="1" baseline="30000" dirty="0" smtClean="0">
                          <a:latin typeface="David" pitchFamily="34" charset="-79"/>
                          <a:cs typeface="David" pitchFamily="34" charset="-79"/>
                        </a:rPr>
                        <a:t>שיעור התמלוג מהמחיר</a:t>
                      </a:r>
                      <a:endParaRPr lang="he-IL" sz="4400" b="1" baseline="30000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ts val="2600"/>
                        </a:lnSpc>
                      </a:pPr>
                      <a:r>
                        <a:rPr lang="he-IL" sz="2800" b="1" dirty="0" smtClean="0">
                          <a:latin typeface="David" pitchFamily="34" charset="-79"/>
                          <a:cs typeface="David" pitchFamily="34" charset="-79"/>
                        </a:rPr>
                        <a:t>14%</a:t>
                      </a:r>
                      <a:endParaRPr lang="he-IL" sz="2800" b="1" dirty="0"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91680" y="4509120"/>
            <a:ext cx="63367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07704" y="5805264"/>
            <a:ext cx="676875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03238" algn="l"/>
              </a:tabLst>
            </a:pP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* התמלוג כולל: תמלוג לטון (4.03 ₪)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 +</a:t>
            </a:r>
            <a:r>
              <a:rPr kumimoji="0" lang="he-I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David" pitchFamily="34" charset="-79"/>
              </a:rPr>
              <a:t>תמלוג לקש"מ (0.36 ₪ לטון).</a:t>
            </a:r>
            <a:endParaRPr kumimoji="0" lang="he-I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57750" cy="6858000"/>
          </a:xfrm>
          <a:prstGeom prst="rect">
            <a:avLst/>
          </a:prstGeom>
          <a:solidFill>
            <a:srgbClr val="B2CBCC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700808"/>
          </a:xfrm>
          <a:effectLst>
            <a:outerShdw blurRad="50800" dist="38100" dir="2700000" algn="tl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שיעורי ההוצאות והתמלוג במחצבה בינונית </a:t>
            </a:r>
            <a:r>
              <a:rPr lang="he-IL" b="1" dirty="0" smtClean="0">
                <a:solidFill>
                  <a:schemeClr val="bg1"/>
                </a:solidFill>
              </a:rPr>
              <a:t/>
            </a:r>
            <a:br>
              <a:rPr lang="he-IL" b="1" dirty="0" smtClean="0">
                <a:solidFill>
                  <a:schemeClr val="bg1"/>
                </a:solidFill>
              </a:rPr>
            </a:br>
            <a:endParaRPr lang="he-IL" sz="2700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5</a:t>
            </a:fld>
            <a:endParaRPr lang="he-IL"/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1547664" y="1628800"/>
          <a:ext cx="5899461" cy="3785560"/>
        </p:xfrm>
        <a:graphic>
          <a:graphicData uri="http://schemas.openxmlformats.org/drawingml/2006/table">
            <a:tbl>
              <a:tblPr rtl="1">
                <a:effectLst/>
              </a:tblPr>
              <a:tblGrid>
                <a:gridCol w="3845560"/>
                <a:gridCol w="2053901"/>
              </a:tblGrid>
              <a:tr h="47319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latin typeface="David" pitchFamily="34" charset="-79"/>
                          <a:cs typeface="David" pitchFamily="34" charset="-79"/>
                        </a:rPr>
                        <a:t>הסעיף </a:t>
                      </a:r>
                      <a:endParaRPr lang="en-US" sz="2800" b="1" baseline="0" dirty="0">
                        <a:solidFill>
                          <a:schemeClr val="tx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David" pitchFamily="34" charset="-79"/>
                        <a:ea typeface="Times New Roman"/>
                        <a:cs typeface="David" pitchFamily="34" charset="-79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 smtClean="0">
                          <a:solidFill>
                            <a:schemeClr val="tx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אחוז מהמחיר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מחיר (פדיון)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100%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הוצאות הפעלה ללא תמלוג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56%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החזר </a:t>
                      </a: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הון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 pitchFamily="34" charset="-79"/>
                          <a:ea typeface="Times New Roman"/>
                          <a:cs typeface="David" pitchFamily="34" charset="-79"/>
                        </a:rPr>
                        <a:t>21%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David" pitchFamily="34" charset="-79"/>
                        <a:ea typeface="Times New Roman"/>
                        <a:cs typeface="David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סה"כ הוצאות ללא תמלוגים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7</a:t>
                      </a: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7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%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רווח</a:t>
                      </a:r>
                      <a:r>
                        <a:rPr lang="he-IL" sz="28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 לפני </a:t>
                      </a:r>
                      <a:r>
                        <a:rPr lang="he-IL" sz="2800" b="1" kern="1200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ת</a:t>
                      </a:r>
                      <a:r>
                        <a:rPr lang="he-IL" sz="2800" b="1" baseline="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מלוגים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23%</a:t>
                      </a:r>
                      <a:endParaRPr lang="en-US" sz="11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Times New Roman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 smtClean="0">
                          <a:solidFill>
                            <a:schemeClr val="tx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תמלוג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 smtClean="0">
                          <a:solidFill>
                            <a:schemeClr val="tx1"/>
                          </a:solidFill>
                          <a:latin typeface="David" pitchFamily="34" charset="-79"/>
                          <a:ea typeface="+mn-ea"/>
                          <a:cs typeface="David" pitchFamily="34" charset="-79"/>
                        </a:rPr>
                        <a:t>14%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David" pitchFamily="34" charset="-79"/>
                        <a:ea typeface="+mn-ea"/>
                        <a:cs typeface="David" pitchFamily="34" charset="-79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Calibri"/>
                          <a:ea typeface="Times New Roman"/>
                          <a:cs typeface="David"/>
                        </a:rPr>
                        <a:t>רווח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Calibri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e-IL" sz="2800" b="1" kern="1200" dirty="0" smtClean="0">
                          <a:solidFill>
                            <a:schemeClr val="bg1"/>
                          </a:solidFill>
                          <a:effectLst>
                            <a:outerShdw blurRad="50800" dist="50800" dir="5400000" algn="ctr" rotWithShape="0">
                              <a:schemeClr val="tx1"/>
                            </a:outerShdw>
                          </a:effectLst>
                          <a:latin typeface="David"/>
                          <a:ea typeface="Times New Roman"/>
                          <a:cs typeface="David"/>
                        </a:rPr>
                        <a:t>9%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chemeClr val="tx1"/>
                          </a:outerShdw>
                        </a:effectLst>
                        <a:latin typeface="David"/>
                        <a:ea typeface="Times New Roman"/>
                        <a:cs typeface="David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395536" y="58052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32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David"/>
              <a:ea typeface="Times New Roman"/>
              <a:cs typeface="David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179512" y="558924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הערות: 1. מבוסס על נתוני השמאי הממשלתי- 11/2009</a:t>
            </a:r>
          </a:p>
          <a:p>
            <a:r>
              <a:rPr lang="he-IL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            2. בענף הגז הטבעי שיעור הוצאה (</a:t>
            </a:r>
            <a:r>
              <a:rPr lang="en-US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Capex and Opex</a:t>
            </a:r>
            <a:r>
              <a:rPr lang="he-IL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) - 30%</a:t>
            </a:r>
            <a:r>
              <a:rPr lang="he-IL" sz="20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מהפדיון</a:t>
            </a:r>
            <a:r>
              <a:rPr lang="he-IL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" y="0"/>
            <a:ext cx="9142666" cy="68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השפעת שינוי בתמלוג על מחיר חומרי הגלם והכנסות המדינה</a:t>
            </a:r>
            <a:endParaRPr lang="he-IL" sz="2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331640" y="2204864"/>
            <a:ext cx="6840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323528" y="1412776"/>
            <a:ext cx="8496944" cy="440120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452438" indent="-452438"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בענפים בהם מחיר חומר הגלם נקבע בשוק הסחורות העולמי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(כגון: גז ונפט, מתכות, פוספטים וכו'), 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השינוי בתמלוג משנה את חלוקת ההכנסות בענף עצמו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(ליצרן אין השפעה על המחיר וע"כ במידה והכנסות המדינה גדלות, רווחי היצרן קטנים).</a:t>
            </a:r>
          </a:p>
          <a:p>
            <a:pPr>
              <a:buFont typeface="Wingdings" pitchFamily="2" charset="2"/>
              <a:buChar char="v"/>
            </a:pPr>
            <a:endParaRPr lang="he-IL" sz="2800" b="1" dirty="0" smtClean="0">
              <a:latin typeface="David" pitchFamily="34" charset="-79"/>
              <a:cs typeface="David" pitchFamily="34" charset="-79"/>
            </a:endParaRPr>
          </a:p>
          <a:p>
            <a:pPr marL="452438" indent="-452438"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בענפים בהם מחיר חומר הגלם מקומי, אינו נקבע בשוק הסחורות העולמי, מחירו קרוב לעלות הפקתו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(כגון: חומרי מחצבה)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, וגם היבוא מוגבל, 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השינוי בתמלוג משנה בעיקר את מחיר חומר הגלם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(בד"כ מגולגל על הצרכן).</a:t>
            </a:r>
            <a:r>
              <a:rPr lang="en-US" sz="2800" b="1" dirty="0" smtClean="0">
                <a:latin typeface="David" pitchFamily="34" charset="-79"/>
                <a:cs typeface="David" pitchFamily="34" charset="-79"/>
              </a:rPr>
              <a:t/>
            </a:r>
            <a:br>
              <a:rPr lang="en-US" sz="2800" b="1" dirty="0" smtClean="0">
                <a:latin typeface="David" pitchFamily="34" charset="-79"/>
                <a:cs typeface="David" pitchFamily="34" charset="-79"/>
              </a:rPr>
            </a:br>
            <a:endParaRPr lang="he-IL" sz="2800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משקל חומרי מחצבה במדדים (נתוני תמ"א 14 ב')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he-IL" sz="2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611560" y="1052736"/>
            <a:ext cx="8013576" cy="4968552"/>
          </a:xfrm>
          <a:prstGeom prst="rect">
            <a:avLst/>
          </a:prstGeom>
        </p:spPr>
        <p:style>
          <a:lnRef idx="0">
            <a:schemeClr val="accent4"/>
          </a:lnRef>
          <a:fillRef idx="1003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he-I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e-IL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המשקל במדד מחירי תשומה בסלילה וגישור: 21.7%.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he-IL" sz="2000" b="1" dirty="0" smtClean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he-IL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בהוצאה של כ- 6 מיליארד ₪ בשנה לסלילת כבישים, התייקרות של כ- 20% במחיר חומרי המחצבה, תחייב הגדלה תקציבית בגובה של כרבע מיליארד ₪. 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he-I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452438" marR="0" lvl="0" indent="-452438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defRPr/>
            </a:pPr>
            <a:endParaRPr kumimoji="0" lang="he-IL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452438" marR="0" lvl="0" indent="-452438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defRPr/>
            </a:pPr>
            <a:r>
              <a:rPr lang="he-IL" sz="2800" b="1" u="sng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המשקל במדד מחירי תשומה בבניה למגורים: 5% - 6%.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/>
            </a:r>
            <a:b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</a:br>
            <a:r>
              <a:rPr lang="he-IL" sz="2400" b="1" dirty="0" smtClean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30000"/>
                    </a:prst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התייקרות  התמלוג לכ- 15.5 ש"ח לטון (350%) תייקר מחיר דירה   ממוצעת בכ- 1%.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</a:br>
            <a:endParaRPr kumimoji="0" lang="he-IL" sz="2400" b="0" i="0" u="none" strike="noStrike" kern="1200" cap="none" spc="0" normalizeH="0" baseline="0" noProof="0" dirty="0"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45224"/>
          </a:xfrm>
          <a:solidFill>
            <a:srgbClr val="CDAD6D">
              <a:alpha val="0"/>
            </a:srgbClr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marL="542925" lvl="1" indent="-36195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180975" algn="l"/>
              </a:tabLst>
            </a:pPr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תשלום תמלוגים:</a:t>
            </a:r>
          </a:p>
          <a:p>
            <a:pPr marL="990600" lvl="2" indent="-36195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180975" algn="l"/>
              </a:tabLst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משמש כלי לקבלת חלקה של המדינה בגין ניצול משאביה הטבעיים והמתכלים </a:t>
            </a:r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en-US" b="1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  <a:p>
            <a:pPr marL="990600" lvl="2" indent="-361950">
              <a:spcBef>
                <a:spcPts val="0"/>
              </a:spcBef>
              <a:buClr>
                <a:srgbClr val="FF0000"/>
              </a:buClr>
              <a:buFont typeface="Wingdings" pitchFamily="2" charset="2"/>
              <a:buChar char="Ø"/>
              <a:tabLst>
                <a:tab pos="180975" algn="l"/>
              </a:tabLst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מהווה חלק מהכלים הפיסקאלים של מערכת המיסוי.</a:t>
            </a:r>
            <a:endParaRPr lang="en-US" sz="2800" b="1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  <a:p>
            <a:pPr marL="628650" indent="-447675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בסיסי החיוב לתמלוגים נחלקים לשלושה סוגים עיקריים: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יחידה פיזית </a:t>
            </a: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Unit base</a:t>
            </a: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)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, </a:t>
            </a: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שווי (</a:t>
            </a:r>
            <a:r>
              <a:rPr lang="en-US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(Value based, Ad valorem</a:t>
            </a: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, </a:t>
            </a: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רווח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Profit base</a:t>
            </a:r>
            <a:r>
              <a:rPr lang="he-IL" sz="20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). </a:t>
            </a:r>
            <a:endParaRPr lang="en-US" sz="2000" b="1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  <a:p>
            <a:pPr marL="628650" indent="-447675" fontAlgn="base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בארצות שונות בעולם קיימת מדיניות של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אי-תשלום תמלוגים על מינראלים</a:t>
            </a: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 בכלל 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(ארצות אירופה המערבית, חלק ממדינות ארה"ב, זימבבואה, תאילנד ועוד) </a:t>
            </a:r>
            <a:r>
              <a:rPr lang="he-IL" sz="28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David" pitchFamily="34" charset="-79"/>
                <a:cs typeface="David" pitchFamily="34" charset="-79"/>
              </a:rPr>
              <a:t>ואו על אגרגטים</a:t>
            </a:r>
            <a:r>
              <a:rPr lang="he-IL" sz="2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(ארגנטינה, מקסיקו, צילה, טנזניה ועוד). </a:t>
            </a:r>
          </a:p>
          <a:p>
            <a:pPr marL="0">
              <a:spcBef>
                <a:spcPts val="0"/>
              </a:spcBef>
              <a:buNone/>
            </a:pPr>
            <a:endParaRPr lang="he-IL" sz="2400" dirty="0">
              <a:solidFill>
                <a:srgbClr val="FFC000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64704"/>
          </a:xfrm>
        </p:spPr>
        <p:txBody>
          <a:bodyPr>
            <a:normAutofit/>
          </a:bodyPr>
          <a:lstStyle/>
          <a:p>
            <a:r>
              <a:rPr lang="he-IL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מדיניות התמלוגים על חומרי גלם בעולם</a:t>
            </a:r>
            <a:endParaRPr lang="he-IL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3419872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שקד - כלכלה בע"מ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13176"/>
          </a:xfrm>
        </p:spPr>
        <p:txBody>
          <a:bodyPr>
            <a:normAutofit/>
          </a:bodyPr>
          <a:lstStyle/>
          <a:p>
            <a:pPr marL="447675" lvl="2" indent="-447675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המדגם: כ- 45 ארצות שבהן מוטלים תמלוגים.</a:t>
            </a:r>
          </a:p>
          <a:p>
            <a:pPr marL="447675" lvl="2" indent="-447675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שיעור התמלוג הממוצע לחומרי מחצבה למשק הבניה והסלילה בחו"ל הינו כ </a:t>
            </a: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2% -5%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 ממחיר המכירה (או השווי) הממוצע, לעומת </a:t>
            </a: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כ- 14% בישראל.</a:t>
            </a:r>
            <a:r>
              <a:rPr lang="he-IL" sz="2800" b="1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 </a:t>
            </a:r>
            <a:endParaRPr lang="en-US" sz="2800" b="1" dirty="0" smtClean="0">
              <a:solidFill>
                <a:srgbClr val="00B0F0"/>
              </a:solidFill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כאשר מתרגמים את התמלוג לדולר ארה"ב, עלות התמלוג לטון </a:t>
            </a: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בישראל, כפולה </a:t>
            </a: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מהעלות הממוצעת בארצות האחרות המשתמשות בבסיס יחידה.</a:t>
            </a:r>
            <a:endParaRPr lang="en-US" sz="2800" b="1" dirty="0" smtClean="0">
              <a:latin typeface="David" pitchFamily="34" charset="-79"/>
              <a:cs typeface="David" pitchFamily="34" charset="-79"/>
            </a:endParaRPr>
          </a:p>
          <a:p>
            <a:pPr marL="447675" lvl="2" indent="-447675">
              <a:buClr>
                <a:srgbClr val="0070C0"/>
              </a:buClr>
              <a:buFont typeface="Wingdings" pitchFamily="2" charset="2"/>
              <a:buChar char="v"/>
            </a:pPr>
            <a:r>
              <a:rPr lang="he-IL" sz="2800" b="1" dirty="0" smtClean="0">
                <a:latin typeface="David" pitchFamily="34" charset="-79"/>
                <a:cs typeface="David" pitchFamily="34" charset="-79"/>
              </a:rPr>
              <a:t>בארצות שבהן התמלוג מחושב כשיעור מהרווח, יהיה השיעור הממוצע, כ- 8% מהרווח והשיעור הגבוה ביותר כ-18%. </a:t>
            </a:r>
            <a:r>
              <a:rPr lang="he-IL" sz="28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בישראל מהווה השיעור (בפועל) כ- 60% מהרווח. </a:t>
            </a:r>
            <a:endParaRPr lang="en-US" sz="2800" b="1" dirty="0" smtClean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שקד - כלכלה בע"מ</a:t>
            </a:r>
            <a:endParaRPr lang="he-IL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D4CE9-491F-47F3-97A4-AD48E7D62180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1619672" y="404664"/>
            <a:ext cx="6295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שיעורי התמלוג בחו"ל בהשוואה לישראל</a:t>
            </a:r>
            <a:endParaRPr lang="he-IL" sz="32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260420A7A0B464D9552D6CB01B21E3C" ma:contentTypeVersion="1" ma:contentTypeDescription="צור מסמך חדש." ma:contentTypeScope="" ma:versionID="6ffc00a7b85b8654bf9338b1136db10f">
  <xsd:schema xmlns:xsd="http://www.w3.org/2001/XMLSchema" xmlns:xs="http://www.w3.org/2001/XMLSchema" xmlns:p="http://schemas.microsoft.com/office/2006/metadata/properties" xmlns:ns2="a46656d4-8850-49b3-aebd-68bd05f7f43d" xmlns:ns3="6fd950ac-6207-4862-94f5-a13017aa55ce" targetNamespace="http://schemas.microsoft.com/office/2006/metadata/properties" ma:root="true" ma:fieldsID="83db41d11226fea78c6460bac10354fa" ns2:_="" ns3:_="">
    <xsd:import namespace="a46656d4-8850-49b3-aebd-68bd05f7f43d"/>
    <xsd:import namespace="6fd950ac-6207-4862-94f5-a13017aa55ce"/>
    <xsd:element name="properties">
      <xsd:complexType>
        <xsd:sequence>
          <xsd:element name="documentManagement">
            <xsd:complexType>
              <xsd:all>
                <xsd:element ref="ns2:ia53b9f18d984e01914f4b79710425b7" minOccurs="0"/>
                <xsd:element ref="ns2:TaxCatchAll" minOccurs="0"/>
                <xsd:element ref="ns2:TaxCatchAllLabel" minOccurs="0"/>
                <xsd:element ref="ns2:e4b5484c9c824b148c38bfcb2bd74c0d" minOccurs="0"/>
                <xsd:element ref="ns2:kb4cc1381c4248d7a2dfa3f1be0c86c0" minOccurs="0"/>
                <xsd:element ref="ns2:o80fb9e8b9d445b0bb174fdcd68ee89c" minOccurs="0"/>
                <xsd:element ref="ns2:l34dc5595392493c8311535275827f74" minOccurs="0"/>
                <xsd:element ref="ns2:j92457fac7d145f98e698f5712f6a6a4" minOccurs="0"/>
                <xsd:element ref="ns2:o68cd33f8d3a45abb273b6e406faee3d" minOccurs="0"/>
                <xsd:element ref="ns2:b76e59bb9f5947a781773f53cc6e9460" minOccurs="0"/>
                <xsd:element ref="ns2:e09eddfac2354f9ab04a226e27f86f1f" minOccurs="0"/>
                <xsd:element ref="ns2:aa1c885e8039426686f6c49672b09953" minOccurs="0"/>
                <xsd:element ref="ns2:n612d9597dc7466f957352ce79be86f3" minOccurs="0"/>
                <xsd:element ref="ns3:_x05e9__x05d9__x05d5__x05da__x0020__x05e7__x05d5__x05d1__x05e5__x0020__x05dc__x05e7__x05d1__x05d5__x05e6__x05d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656d4-8850-49b3-aebd-68bd05f7f43d" elementFormDefault="qualified">
    <xsd:import namespace="http://schemas.microsoft.com/office/2006/documentManagement/types"/>
    <xsd:import namespace="http://schemas.microsoft.com/office/infopath/2007/PartnerControls"/>
    <xsd:element name="ia53b9f18d984e01914f4b79710425b7" ma:index="8" nillable="true" ma:taxonomy="true" ma:internalName="ia53b9f18d984e01914f4b79710425b7" ma:taxonomyFieldName="MMDAudience" ma:displayName="MMDAudience" ma:default="" ma:fieldId="{2a53b9f1-8d98-4e01-914f-4b79710425b7}" ma:taxonomyMulti="true" ma:sspId="d827811f-dea7-4a29-b54a-c9228db73c39" ma:termSetId="81e45943-23c2-4109-8875-059bec4079da" ma:anchorId="34070f2b-4092-41f2-8b6e-c220ee347e21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עמודת 'תפוס הכל' של טקסונומיה" ma:hidden="true" ma:list="{e12108e9-b676-4047-af95-0a4967b3603a}" ma:internalName="TaxCatchAll" ma:showField="CatchAllData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עמודת 'תפוס הכל' של טקסונומיה1" ma:hidden="true" ma:list="{e12108e9-b676-4047-af95-0a4967b3603a}" ma:internalName="TaxCatchAllLabel" ma:readOnly="true" ma:showField="CatchAllDataLabel" ma:web="a46656d4-8850-49b3-aebd-68bd05f7f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4b5484c9c824b148c38bfcb2bd74c0d" ma:index="12" nillable="true" ma:taxonomy="true" ma:internalName="e4b5484c9c824b148c38bfcb2bd74c0d" ma:taxonomyFieldName="MMDJobDescription" ma:displayName="MMDJobDescription" ma:default="" ma:fieldId="{e4b5484c-9c82-4b14-8c38-bfcb2bd74c0d}" ma:sspId="d827811f-dea7-4a29-b54a-c9228db73c39" ma:termSetId="81e45943-23c2-4109-8875-059bec4079da" ma:anchorId="1a909479-0b01-4d8f-8fb7-cbbc1687e8f1" ma:open="false" ma:isKeyword="false">
      <xsd:complexType>
        <xsd:sequence>
          <xsd:element ref="pc:Terms" minOccurs="0" maxOccurs="1"/>
        </xsd:sequence>
      </xsd:complexType>
    </xsd:element>
    <xsd:element name="kb4cc1381c4248d7a2dfa3f1be0c86c0" ma:index="14" nillable="true" ma:taxonomy="true" ma:internalName="kb4cc1381c4248d7a2dfa3f1be0c86c0" ma:taxonomyFieldName="MMDKeywords" ma:displayName="MMDKeywords" ma:default="" ma:fieldId="{4b4cc138-1c42-48d7-a2df-a3f1be0c86c0}" ma:taxonomyMulti="true" ma:sspId="d827811f-dea7-4a29-b54a-c9228db73c39" ma:termSetId="81e45943-23c2-4109-8875-059bec4079da" ma:anchorId="15d331fa-6baa-448e-8759-7c342d8402ea" ma:open="false" ma:isKeyword="false">
      <xsd:complexType>
        <xsd:sequence>
          <xsd:element ref="pc:Terms" minOccurs="0" maxOccurs="1"/>
        </xsd:sequence>
      </xsd:complexType>
    </xsd:element>
    <xsd:element name="o80fb9e8b9d445b0bb174fdcd68ee89c" ma:index="16" nillable="true" ma:taxonomy="true" ma:internalName="o80fb9e8b9d445b0bb174fdcd68ee89c" ma:taxonomyFieldName="MMDLiveEvent" ma:displayName="MMDLiveEvent" ma:default="" ma:fieldId="{880fb9e8-b9d4-45b0-bb17-4fdcd68ee89c}" ma:sspId="d827811f-dea7-4a29-b54a-c9228db73c39" ma:termSetId="81e45943-23c2-4109-8875-059bec4079da" ma:anchorId="5e8b8ad0-eeb0-4bda-9bef-7517a1f3340f" ma:open="false" ma:isKeyword="false">
      <xsd:complexType>
        <xsd:sequence>
          <xsd:element ref="pc:Terms" minOccurs="0" maxOccurs="1"/>
        </xsd:sequence>
      </xsd:complexType>
    </xsd:element>
    <xsd:element name="l34dc5595392493c8311535275827f74" ma:index="18" nillable="true" ma:taxonomy="true" ma:internalName="l34dc5595392493c8311535275827f74" ma:taxonomyFieldName="MMDResponsibleOffice" ma:displayName="MMDResponsibleOffice" ma:default="" ma:fieldId="{534dc559-5392-493c-8311-535275827f74}" ma:sspId="d827811f-dea7-4a29-b54a-c9228db73c39" ma:termSetId="81e45943-23c2-4109-8875-059bec4079da" ma:anchorId="23eeccfc-9988-4d51-b789-d1a77ea8348c" ma:open="false" ma:isKeyword="false">
      <xsd:complexType>
        <xsd:sequence>
          <xsd:element ref="pc:Terms" minOccurs="0" maxOccurs="1"/>
        </xsd:sequence>
      </xsd:complexType>
    </xsd:element>
    <xsd:element name="j92457fac7d145f98e698f5712f6a6a4" ma:index="20" nillable="true" ma:taxonomy="true" ma:internalName="j92457fac7d145f98e698f5712f6a6a4" ma:taxonomyFieldName="MMDResponsibleUnit" ma:displayName="MMDResponsibleUnit" ma:default="" ma:fieldId="{392457fa-c7d1-45f9-8e69-8f5712f6a6a4}" ma:sspId="d827811f-dea7-4a29-b54a-c9228db73c39" ma:termSetId="81e45943-23c2-4109-8875-059bec4079da" ma:anchorId="3bdf475d-e38d-4b34-8299-73c2066d8322" ma:open="false" ma:isKeyword="false">
      <xsd:complexType>
        <xsd:sequence>
          <xsd:element ref="pc:Terms" minOccurs="0" maxOccurs="1"/>
        </xsd:sequence>
      </xsd:complexType>
    </xsd:element>
    <xsd:element name="o68cd33f8d3a45abb273b6e406faee3d" ma:index="22" nillable="true" ma:taxonomy="true" ma:internalName="o68cd33f8d3a45abb273b6e406faee3d" ma:taxonomyFieldName="MMDServiceLang" ma:displayName="MMDServiceLang" ma:default="" ma:fieldId="{868cd33f-8d3a-45ab-b273-b6e406faee3d}" ma:sspId="d827811f-dea7-4a29-b54a-c9228db73c39" ma:termSetId="81e45943-23c2-4109-8875-059bec4079da" ma:anchorId="f399919e-8697-409a-aaea-d4e5d2844d8b" ma:open="false" ma:isKeyword="false">
      <xsd:complexType>
        <xsd:sequence>
          <xsd:element ref="pc:Terms" minOccurs="0" maxOccurs="1"/>
        </xsd:sequence>
      </xsd:complexType>
    </xsd:element>
    <xsd:element name="b76e59bb9f5947a781773f53cc6e9460" ma:index="24" nillable="true" ma:taxonomy="true" ma:internalName="b76e59bb9f5947a781773f53cc6e9460" ma:taxonomyFieldName="MMDStatus" ma:displayName="MMDStatus" ma:default="" ma:fieldId="{b76e59bb-9f59-47a7-8177-3f53cc6e9460}" ma:sspId="d827811f-dea7-4a29-b54a-c9228db73c39" ma:termSetId="81e45943-23c2-4109-8875-059bec4079da" ma:anchorId="16fb90fa-07e3-45cb-b262-12779a7ad9f7" ma:open="false" ma:isKeyword="false">
      <xsd:complexType>
        <xsd:sequence>
          <xsd:element ref="pc:Terms" minOccurs="0" maxOccurs="1"/>
        </xsd:sequence>
      </xsd:complexType>
    </xsd:element>
    <xsd:element name="e09eddfac2354f9ab04a226e27f86f1f" ma:index="26" nillable="true" ma:taxonomy="true" ma:internalName="e09eddfac2354f9ab04a226e27f86f1f" ma:taxonomyFieldName="MMDSubjects" ma:displayName="MMD נושאים" ma:default="" ma:fieldId="{e09eddfa-c235-4f9a-b04a-226e27f86f1f}" ma:taxonomyMulti="true" ma:sspId="d827811f-dea7-4a29-b54a-c9228db73c39" ma:termSetId="81e45943-23c2-4109-8875-059bec4079da" ma:anchorId="fe51dda7-6a1b-4b64-af2c-7200e1ef7e7a" ma:open="true" ma:isKeyword="false">
      <xsd:complexType>
        <xsd:sequence>
          <xsd:element ref="pc:Terms" minOccurs="0" maxOccurs="1"/>
        </xsd:sequence>
      </xsd:complexType>
    </xsd:element>
    <xsd:element name="aa1c885e8039426686f6c49672b09953" ma:index="28" nillable="true" ma:taxonomy="true" ma:internalName="aa1c885e8039426686f6c49672b09953" ma:taxonomyFieldName="MMDTypes" ma:displayName="MMDTypes" ma:default="" ma:fieldId="{aa1c885e-8039-4266-86f6-c49672b09953}" ma:sspId="d827811f-dea7-4a29-b54a-c9228db73c39" ma:termSetId="81e45943-23c2-4109-8875-059bec4079da" ma:anchorId="226f2308-be0c-4e06-b36e-423ee4befb74" ma:open="false" ma:isKeyword="false">
      <xsd:complexType>
        <xsd:sequence>
          <xsd:element ref="pc:Terms" minOccurs="0" maxOccurs="1"/>
        </xsd:sequence>
      </xsd:complexType>
    </xsd:element>
    <xsd:element name="n612d9597dc7466f957352ce79be86f3" ma:index="30" nillable="true" ma:taxonomy="true" ma:internalName="n612d9597dc7466f957352ce79be86f3" ma:taxonomyFieldName="MMDUnitsName" ma:displayName="MMDUnitsName" ma:default="" ma:fieldId="{7612d959-7dc7-466f-9573-52ce79be86f3}" ma:sspId="d827811f-dea7-4a29-b54a-c9228db73c39" ma:termSetId="81e45943-23c2-4109-8875-059bec4079da" ma:anchorId="625c2686-859d-4ced-94f0-7dded8208e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0ac-6207-4862-94f5-a13017aa55ce" elementFormDefault="qualified">
    <xsd:import namespace="http://schemas.microsoft.com/office/2006/documentManagement/types"/>
    <xsd:import namespace="http://schemas.microsoft.com/office/infopath/2007/PartnerControls"/>
    <xsd:element name="_x05e9__x05d9__x05d5__x05da__x0020__x05e7__x05d5__x05d1__x05e5__x0020__x05dc__x05e7__x05d1__x05d5__x05e6__x05d4_" ma:index="32" nillable="true" ma:displayName="שיוך קובץ לקבוצה" ma:default="עמדות הציבור לטיוטת הדוח" ma:format="Dropdown" ma:internalName="_x05e9__x05d9__x05d5__x05da__x0020__x05e7__x05d5__x05d1__x05e5__x0020__x05dc__x05e7__x05d1__x05d5__x05e6__x05d4_">
      <xsd:simpleType>
        <xsd:restriction base="dms:Choice">
          <xsd:enumeration value="עמדות הציבור לטיוטת הדוח"/>
          <xsd:enumeration value="טיוטת דוח ועדת ששינסקי 2 להערות הציבור"/>
          <xsd:enumeration value="חוות דעת נוספות אשר שימשו את הוועדה במהלך עבודתה"/>
          <xsd:enumeration value="הצגת עמדות הציבור בפני הוועדה"/>
          <xsd:enumeration value="ישיבה מספר 1"/>
          <xsd:enumeration value="ישיבה מספר 2"/>
          <xsd:enumeration value="ישיבה מספר 3"/>
          <xsd:enumeration value="ישיבה מספר 4"/>
          <xsd:enumeration value="ישיבה מספר 5"/>
          <xsd:enumeration value="ישיבה מספר 6"/>
          <xsd:enumeration value="ישיבה מספר 7"/>
          <xsd:enumeration value="ישיבה מספר 8"/>
          <xsd:enumeration value="ישיבה מספר 9"/>
          <xsd:enumeration value="ישיבה מספר 10"/>
          <xsd:enumeration value="ישיבה מספר 11"/>
          <xsd:enumeration value="ישיבה מספר 12"/>
          <xsd:enumeration value="ישיבה מספר 13"/>
          <xsd:enumeration value="ישיבה מספר 14"/>
          <xsd:enumeration value="ישיבה מספר 15"/>
          <xsd:enumeration value="ישיבה מספר 16"/>
          <xsd:enumeration value="ישיבה מספר 17"/>
          <xsd:enumeration value="ישיבה מספר 18"/>
          <xsd:enumeration value="ישיבה מספר 19"/>
          <xsd:enumeration value="עמדות הציבור"/>
          <xsd:enumeration value="חוות דעת משפטיות חיצוניות"/>
          <xsd:enumeration value="מסמכים נוספים"/>
          <xsd:enumeration value="שימועי הוועדה"/>
          <xsd:enumeration value="מסקנות הוועדה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j92457fac7d145f98e698f5712f6a6a4 xmlns="a46656d4-8850-49b3-aebd-68bd05f7f43d">
      <Terms xmlns="http://schemas.microsoft.com/office/infopath/2007/PartnerControls"/>
    </j92457fac7d145f98e698f5712f6a6a4>
    <TaxCatchAll xmlns="a46656d4-8850-49b3-aebd-68bd05f7f43d"/>
    <e4b5484c9c824b148c38bfcb2bd74c0d xmlns="a46656d4-8850-49b3-aebd-68bd05f7f43d">
      <Terms xmlns="http://schemas.microsoft.com/office/infopath/2007/PartnerControls"/>
    </e4b5484c9c824b148c38bfcb2bd74c0d>
    <o68cd33f8d3a45abb273b6e406faee3d xmlns="a46656d4-8850-49b3-aebd-68bd05f7f43d">
      <Terms xmlns="http://schemas.microsoft.com/office/infopath/2007/PartnerControls"/>
    </o68cd33f8d3a45abb273b6e406faee3d>
    <kb4cc1381c4248d7a2dfa3f1be0c86c0 xmlns="a46656d4-8850-49b3-aebd-68bd05f7f43d">
      <Terms xmlns="http://schemas.microsoft.com/office/infopath/2007/PartnerControls"/>
    </kb4cc1381c4248d7a2dfa3f1be0c86c0>
    <o80fb9e8b9d445b0bb174fdcd68ee89c xmlns="a46656d4-8850-49b3-aebd-68bd05f7f43d">
      <Terms xmlns="http://schemas.microsoft.com/office/infopath/2007/PartnerControls"/>
    </o80fb9e8b9d445b0bb174fdcd68ee89c>
    <n612d9597dc7466f957352ce79be86f3 xmlns="a46656d4-8850-49b3-aebd-68bd05f7f43d">
      <Terms xmlns="http://schemas.microsoft.com/office/infopath/2007/PartnerControls"/>
    </n612d9597dc7466f957352ce79be86f3>
    <aa1c885e8039426686f6c49672b09953 xmlns="a46656d4-8850-49b3-aebd-68bd05f7f43d">
      <Terms xmlns="http://schemas.microsoft.com/office/infopath/2007/PartnerControls"/>
    </aa1c885e8039426686f6c49672b09953>
    <e09eddfac2354f9ab04a226e27f86f1f xmlns="a46656d4-8850-49b3-aebd-68bd05f7f43d">
      <Terms xmlns="http://schemas.microsoft.com/office/infopath/2007/PartnerControls"/>
    </e09eddfac2354f9ab04a226e27f86f1f>
    <l34dc5595392493c8311535275827f74 xmlns="a46656d4-8850-49b3-aebd-68bd05f7f43d">
      <Terms xmlns="http://schemas.microsoft.com/office/infopath/2007/PartnerControls"/>
    </l34dc5595392493c8311535275827f74>
    <ia53b9f18d984e01914f4b79710425b7 xmlns="a46656d4-8850-49b3-aebd-68bd05f7f43d">
      <Terms xmlns="http://schemas.microsoft.com/office/infopath/2007/PartnerControls"/>
    </ia53b9f18d984e01914f4b79710425b7>
    <_x05e9__x05d9__x05d5__x05da__x0020__x05e7__x05d5__x05d1__x05e5__x0020__x05dc__x05e7__x05d1__x05d5__x05e6__x05d4_ xmlns="6fd950ac-6207-4862-94f5-a13017aa55ce">הצגת עמדות הציבור בפני הוועדה</_x05e9__x05d9__x05d5__x05da__x0020__x05e7__x05d5__x05d1__x05e5__x0020__x05dc__x05e7__x05d1__x05d5__x05e6__x05d4_>
    <b76e59bb9f5947a781773f53cc6e9460 xmlns="a46656d4-8850-49b3-aebd-68bd05f7f43d">
      <Terms xmlns="http://schemas.microsoft.com/office/infopath/2007/PartnerControls"/>
    </b76e59bb9f5947a781773f53cc6e9460>
  </documentManagement>
</p:properties>
</file>

<file path=customXml/itemProps1.xml><?xml version="1.0" encoding="utf-8"?>
<ds:datastoreItem xmlns:ds="http://schemas.openxmlformats.org/officeDocument/2006/customXml" ds:itemID="{67A47C2B-6A03-4E98-BE79-5D785141FC66}"/>
</file>

<file path=customXml/itemProps2.xml><?xml version="1.0" encoding="utf-8"?>
<ds:datastoreItem xmlns:ds="http://schemas.openxmlformats.org/officeDocument/2006/customXml" ds:itemID="{7D40D416-FE02-42AD-8417-1FC255630CAE}"/>
</file>

<file path=customXml/itemProps3.xml><?xml version="1.0" encoding="utf-8"?>
<ds:datastoreItem xmlns:ds="http://schemas.openxmlformats.org/officeDocument/2006/customXml" ds:itemID="{05006581-FE7E-41B8-BE99-38801E42E289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2196</TotalTime>
  <Words>1253</Words>
  <Application>Microsoft Office PowerPoint</Application>
  <PresentationFormat>‫הצגה על המסך (4:3)</PresentationFormat>
  <Paragraphs>182</Paragraphs>
  <Slides>17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שקופית 1</vt:lpstr>
      <vt:lpstr>תפוקת חומרי מחצבה ממחצבות בבעלות ישראלית - 2011</vt:lpstr>
      <vt:lpstr>מחיר ממוצע לטון חומרי מחצבה אפריל 2013 </vt:lpstr>
      <vt:lpstr>תמלוג על חומרי מחצבה בישראל אפריל 2013</vt:lpstr>
      <vt:lpstr>שיעורי ההוצאות והתמלוג במחצבה בינונית  </vt:lpstr>
      <vt:lpstr>השפעת שינוי בתמלוג על מחיר חומרי הגלם והכנסות המדינה</vt:lpstr>
      <vt:lpstr>משקל חומרי מחצבה במדדים (נתוני תמ"א 14 ב')  </vt:lpstr>
      <vt:lpstr>מדיניות התמלוגים על חומרי גלם בעולם</vt:lpstr>
      <vt:lpstr>שקופית 9</vt:lpstr>
      <vt:lpstr>מודל התמלוג המוצע לחומרי מחצבה בישראל</vt:lpstr>
      <vt:lpstr>שקופית 11</vt:lpstr>
      <vt:lpstr>שקופית 12</vt:lpstr>
      <vt:lpstr>שקופית 13</vt:lpstr>
      <vt:lpstr>4.  ה"טיפול" ברווחי המחצבות</vt:lpstr>
      <vt:lpstr> משמעות הקטנת שיעור התמלוג לכ-4% </vt:lpstr>
      <vt:lpstr>משמעות העלאה דרסטית של התמלוג על חומרי מחצבה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איגוד יצרני חומרי מחצבה בישראל</dc:title>
  <dc:creator>שקד כלכלה</dc:creator>
  <cp:lastModifiedBy>שקד כלכלה</cp:lastModifiedBy>
  <cp:revision>300</cp:revision>
  <dcterms:created xsi:type="dcterms:W3CDTF">2013-06-26T07:37:13Z</dcterms:created>
  <dcterms:modified xsi:type="dcterms:W3CDTF">2013-10-14T11:59:58Z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0x0101004260420A7A0B464D9552D6CB01B21E3C</vt:lpwstr>
  </property>
  <property fmtid="{D5CDD505-2E9C-101B-9397-08002B2CF9AE}" pid="3" name="MMDUnitsName">
    <vt:lpwstr/>
  </property>
  <property fmtid="{D5CDD505-2E9C-101B-9397-08002B2CF9AE}" pid="4" name="MMDResponsibleUnit">
    <vt:lpwstr/>
  </property>
  <property fmtid="{D5CDD505-2E9C-101B-9397-08002B2CF9AE}" pid="5" name="MMDServiceLang">
    <vt:lpwstr/>
  </property>
  <property fmtid="{D5CDD505-2E9C-101B-9397-08002B2CF9AE}" pid="6" name="MMDJobDescription">
    <vt:lpwstr/>
  </property>
  <property fmtid="{D5CDD505-2E9C-101B-9397-08002B2CF9AE}" pid="7" name="MMDKeywords">
    <vt:lpwstr/>
  </property>
  <property fmtid="{D5CDD505-2E9C-101B-9397-08002B2CF9AE}" pid="8" name="MMDStatus">
    <vt:lpwstr/>
  </property>
  <property fmtid="{D5CDD505-2E9C-101B-9397-08002B2CF9AE}" pid="9" name="MMDAudience">
    <vt:lpwstr/>
  </property>
  <property fmtid="{D5CDD505-2E9C-101B-9397-08002B2CF9AE}" pid="10" name="MMDLiveEvent">
    <vt:lpwstr/>
  </property>
  <property fmtid="{D5CDD505-2E9C-101B-9397-08002B2CF9AE}" pid="11" name="MMDSubjects">
    <vt:lpwstr/>
  </property>
  <property fmtid="{D5CDD505-2E9C-101B-9397-08002B2CF9AE}" pid="12" name="MMDTypes">
    <vt:lpwstr/>
  </property>
  <property fmtid="{D5CDD505-2E9C-101B-9397-08002B2CF9AE}" pid="13" name="MMDResponsibleOffice">
    <vt:lpwstr/>
  </property>
</Properties>
</file>