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commentAuthors.xml" ContentType="application/vnd.openxmlformats-officedocument.presentationml.commentAuthors+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4.xml" ContentType="application/vnd.openxmlformats-officedocument.themeOverride+xml"/>
  <Override PartName="/ppt/theme/themeOverride3.xml" ContentType="application/vnd.openxmlformats-officedocument.themeOverride+xml"/>
  <Override PartName="/ppt/theme/themeOverride2.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Masters/notesMaster1.xml" ContentType="application/vnd.openxmlformats-officedocument.presentationml.notesMaster+xml"/>
  <Override PartName="/ppt/comments/comment1.xml" ContentType="application/vnd.openxmlformats-officedocument.presentationml.comments+xml"/>
  <Override PartName="/ppt/theme/themeOverride21.xml" ContentType="application/vnd.openxmlformats-officedocument.themeOverride+xml"/>
  <Override PartName="/ppt/theme/themeOverride22.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3.xml" ContentType="application/vnd.openxmlformats-officedocument.themeOverride+xml"/>
  <Override PartName="/ppt/theme/themeOverride15.xml" ContentType="application/vnd.openxmlformats-officedocument.themeOverride+xml"/>
  <Override PartName="/ppt/theme/themeOverride14.xml" ContentType="application/vnd.openxmlformats-officedocument.themeOverride+xml"/>
  <Override PartName="/ppt/theme/themeOverride16.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notesMasterIdLst>
    <p:notesMasterId r:id="rId31"/>
  </p:notesMasterIdLst>
  <p:sldIdLst>
    <p:sldId id="256" r:id="rId3"/>
    <p:sldId id="331" r:id="rId4"/>
    <p:sldId id="313" r:id="rId5"/>
    <p:sldId id="314" r:id="rId6"/>
    <p:sldId id="359" r:id="rId7"/>
    <p:sldId id="360" r:id="rId8"/>
    <p:sldId id="361" r:id="rId9"/>
    <p:sldId id="269" r:id="rId10"/>
    <p:sldId id="335" r:id="rId11"/>
    <p:sldId id="354" r:id="rId12"/>
    <p:sldId id="337" r:id="rId13"/>
    <p:sldId id="336" r:id="rId14"/>
    <p:sldId id="340" r:id="rId15"/>
    <p:sldId id="332" r:id="rId16"/>
    <p:sldId id="280" r:id="rId17"/>
    <p:sldId id="299" r:id="rId18"/>
    <p:sldId id="347" r:id="rId19"/>
    <p:sldId id="334" r:id="rId20"/>
    <p:sldId id="343" r:id="rId21"/>
    <p:sldId id="351" r:id="rId22"/>
    <p:sldId id="352" r:id="rId23"/>
    <p:sldId id="333" r:id="rId24"/>
    <p:sldId id="345" r:id="rId25"/>
    <p:sldId id="346" r:id="rId26"/>
    <p:sldId id="348" r:id="rId27"/>
    <p:sldId id="349" r:id="rId28"/>
    <p:sldId id="350" r:id="rId29"/>
    <p:sldId id="258" r:id="rId30"/>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y Kedar" initials="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6633"/>
    <a:srgbClr val="D4650A"/>
    <a:srgbClr val="65524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269" autoAdjust="0"/>
    <p:restoredTop sz="94494" autoAdjust="0"/>
  </p:normalViewPr>
  <p:slideViewPr>
    <p:cSldViewPr>
      <p:cViewPr>
        <p:scale>
          <a:sx n="77" d="100"/>
          <a:sy n="77" d="100"/>
        </p:scale>
        <p:origin x="-1950"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03T19:56:32.382" idx="1">
    <p:pos x="5297" y="783"/>
    <p:text>לדעתי הרבה יותר. תבדקי שוב, גם עם ליאור.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16155EC-ACED-434B-812B-DEF347061C97}" type="datetimeFigureOut">
              <a:rPr lang="en-US"/>
              <a:pPr>
                <a:defRPr/>
              </a:pPr>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fld id="{04D951B9-213C-4E6D-98C5-E4BCA463735E}" type="slidenum">
              <a:rPr lang="he-IL"/>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7ADCFF93-09D2-443A-BA3D-0AE1F743500C}" type="slidenum">
              <a:rPr lang="he-IL"/>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9FE4AC4F-EECB-4984-A097-A85A2138995A}" type="slidenum">
              <a:rPr lang="he-IL">
                <a:solidFill>
                  <a:srgbClr val="000000"/>
                </a:solidFill>
              </a:rPr>
              <a:pPr/>
              <a:t>10</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5434B745-DCE9-42DF-8E5D-9FF62D0AC5DE}" type="slidenum">
              <a:rPr lang="he-IL"/>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43921A6D-6FA6-40A0-9C97-334E9430BEE0}" type="slidenum">
              <a:rPr lang="he-IL"/>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885D8BAE-6BDD-487E-B032-6D3E5D8E07F5}" type="slidenum">
              <a:rPr lang="he-IL"/>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A59288E1-7153-45F9-B3A7-88917B3012F8}" type="slidenum">
              <a:rPr lang="he-IL"/>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ABE11E81-CEAA-4A3D-9793-80F4FDFCA6A3}" type="slidenum">
              <a:rPr lang="he-IL"/>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55299" name="Slide Number Placeholder 3"/>
          <p:cNvSpPr>
            <a:spLocks noGrp="1"/>
          </p:cNvSpPr>
          <p:nvPr>
            <p:ph type="sldNum" sz="quarter" idx="5"/>
          </p:nvPr>
        </p:nvSpPr>
        <p:spPr bwMode="auto">
          <a:noFill/>
          <a:ln>
            <a:miter lim="800000"/>
            <a:headEnd/>
            <a:tailEnd/>
          </a:ln>
        </p:spPr>
        <p:txBody>
          <a:bodyPr/>
          <a:lstStyle/>
          <a:p>
            <a:fld id="{680646F2-574F-4CE2-835A-6A2EABC04BF0}" type="slidenum">
              <a:rPr lang="he-IL"/>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מציין מיקום של תמונת שקופית 1"/>
          <p:cNvSpPr>
            <a:spLocks noGrp="1" noRot="1" noChangeAspect="1"/>
          </p:cNvSpPr>
          <p:nvPr>
            <p:ph type="sldImg"/>
          </p:nvPr>
        </p:nvSpPr>
        <p:spPr bwMode="auto">
          <a:noFill/>
          <a:ln>
            <a:solidFill>
              <a:srgbClr val="000000"/>
            </a:solidFill>
            <a:miter lim="800000"/>
            <a:headEnd/>
            <a:tailEnd/>
          </a:ln>
        </p:spPr>
      </p:sp>
      <p:sp>
        <p:nvSpPr>
          <p:cNvPr id="29698" name="מציין מיקום של הערו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29699" name="מציין מיקום של מספר שקופית 3"/>
          <p:cNvSpPr>
            <a:spLocks noGrp="1"/>
          </p:cNvSpPr>
          <p:nvPr>
            <p:ph type="sldNum" sz="quarter" idx="5"/>
          </p:nvPr>
        </p:nvSpPr>
        <p:spPr bwMode="auto">
          <a:noFill/>
          <a:ln>
            <a:miter lim="800000"/>
            <a:headEnd/>
            <a:tailEnd/>
          </a:ln>
        </p:spPr>
        <p:txBody>
          <a:bodyPr/>
          <a:lstStyle/>
          <a:p>
            <a:fld id="{7624B887-2241-43C9-82DA-9E990C49E401}" type="slidenum">
              <a:rPr lang="he-IL"/>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p:spPr>
      </p:sp>
      <p:sp>
        <p:nvSpPr>
          <p:cNvPr id="80899"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67587" name="Slide Number Placeholder 3"/>
          <p:cNvSpPr>
            <a:spLocks noGrp="1"/>
          </p:cNvSpPr>
          <p:nvPr>
            <p:ph type="sldNum" sz="quarter" idx="5"/>
          </p:nvPr>
        </p:nvSpPr>
        <p:spPr bwMode="auto">
          <a:noFill/>
          <a:ln>
            <a:miter lim="800000"/>
            <a:headEnd/>
            <a:tailEnd/>
          </a:ln>
        </p:spPr>
        <p:txBody>
          <a:bodyPr/>
          <a:lstStyle/>
          <a:p>
            <a:fld id="{F92F8FFA-10F4-46ED-BE20-61118BBE0E62}" type="slidenum">
              <a:rPr lang="he-IL"/>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068287AB-8FD5-4DB5-B681-659076F5DA00}" type="slidenum">
              <a:rPr lang="he-IL"/>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charset="0"/>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EF453B62-265E-4105-98A3-D286B0785FB7}" type="slidenum">
              <a:rPr lang="he-IL"/>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3EAF593-FD69-47A5-B68A-267B9793DA04}"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95B585D-6D83-4903-899E-75B55EFDF878}"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71AE0B0C-5AD5-40B2-A412-17007A75F8A1}"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9B40391-4FDB-46BD-BAF9-B5075CE2FFF1}" type="slidenum">
              <a:rPr lang="he-IL"/>
              <a:pPr>
                <a:defRPr/>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F9CB9F3C-64B8-4887-98D0-AD80217F39E2}"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45C8FB8F-D478-4048-A780-BFD050B3E26C}" type="slidenum">
              <a:rPr lang="he-IL"/>
              <a:pPr>
                <a:defRPr/>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0B59B6C-0078-491D-85D7-88FF6ED4300E}"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D6DEC7BA-A866-41DF-A14E-00825B25DFA5}" type="slidenum">
              <a:rPr lang="he-IL"/>
              <a:pPr>
                <a:defRPr/>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8522BF5F-8554-4D20-8CE5-9099650AA68D}"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17C374E9-9C9E-47CA-A5B1-1F927F6FC88E}" type="slidenum">
              <a:rPr lang="he-IL"/>
              <a:pPr>
                <a:defRPr/>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8C006A86-738E-410E-A350-07E45965ACCD}"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689250CC-DC6C-417F-AD6F-023D14B681E3}" type="slidenum">
              <a:rPr lang="he-IL"/>
              <a:pPr>
                <a:defRPr/>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0FFC4081-A8C3-4695-AEF9-D78692DB95B0}"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0D27208-4A01-4C5C-879B-D3097C4E82B3}" type="slidenum">
              <a:rPr lang="he-IL"/>
              <a:pPr>
                <a:defRPr/>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25E14333-A374-488A-BA3D-7A34C0AE6526}" type="datetimeFigureOut">
              <a:rPr lang="he-IL"/>
              <a:pPr>
                <a:defRPr/>
              </a:pPr>
              <a:t>א'/כסלו/תשע"ד</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BA7E7F30-AC2E-441B-B148-28FADF7CD46D}" type="slidenum">
              <a:rPr lang="he-IL"/>
              <a:pPr>
                <a:defRPr/>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3229B7C0-88E9-465C-92F0-CC80A0CCCB86}" type="datetimeFigureOut">
              <a:rPr lang="he-IL"/>
              <a:pPr>
                <a:defRPr/>
              </a:pPr>
              <a:t>א'/כסלו/תשע"ד</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E57D6874-D794-42DC-B4A2-C004E1B5C5C6}" type="slidenum">
              <a:rPr lang="he-IL"/>
              <a:pPr>
                <a:defRPr/>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53BDB6FD-2F79-428D-9027-6887ADE17F7E}" type="datetimeFigureOut">
              <a:rPr lang="he-IL"/>
              <a:pPr>
                <a:defRPr/>
              </a:pPr>
              <a:t>א'/כסלו/תשע"ד</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D9E58687-A978-4E19-BF9C-37595D884EC9}" type="slidenum">
              <a:rPr lang="he-IL"/>
              <a:pPr>
                <a:defRPr/>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0D1D2D36-4810-4FEC-AE88-F86C93C35A55}"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0F84F578-26DB-409B-BB24-BC0CBB04C702}" type="slidenum">
              <a:rPr lang="he-IL"/>
              <a:pPr>
                <a:defRPr/>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0C5E68E7-DE6F-482B-928B-E9BB12E7A7EC}"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F6C7DA7E-F0D4-4FC0-B793-3DA03AA3FDC2}" type="slidenum">
              <a:rPr lang="he-IL"/>
              <a:pPr>
                <a:defRPr/>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BFE9278B-E4E3-485C-BBFE-6FF62A4BA02B}"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453539E7-ED2E-40D8-AA74-ECEFBD3C8D22}" type="slidenum">
              <a:rPr lang="he-IL"/>
              <a:pPr>
                <a:defRPr/>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B1CF10A6-3E72-4AB8-912F-1408494AE372}"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92FF48BE-7D69-41AF-9F32-CFD73A331784}" type="slidenum">
              <a:rPr lang="he-IL"/>
              <a:pPr>
                <a:defRPr/>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pPr>
              <a:defRPr/>
            </a:pPr>
            <a:fld id="{D806D069-D8DD-4318-9110-53379D363AFA}"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2EB418F5-446B-4C57-A358-98512D9D8B86}" type="slidenum">
              <a:rPr lang="he-IL"/>
              <a:pPr>
                <a:defRPr/>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3F6CEED0-279C-44E3-AC48-55FBD56DFC51}" type="datetimeFigureOut">
              <a:rPr lang="he-IL"/>
              <a:pPr>
                <a:defRPr/>
              </a:pPr>
              <a:t>א'/כסלו/תשע"ד</a:t>
            </a:fld>
            <a:endParaRPr lang="he-IL"/>
          </a:p>
        </p:txBody>
      </p:sp>
      <p:sp>
        <p:nvSpPr>
          <p:cNvPr id="5"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6" name="מציין מיקום של מספר שקופית 5"/>
          <p:cNvSpPr>
            <a:spLocks noGrp="1"/>
          </p:cNvSpPr>
          <p:nvPr>
            <p:ph type="sldNum" sz="quarter" idx="12"/>
          </p:nvPr>
        </p:nvSpPr>
        <p:spPr/>
        <p:txBody>
          <a:bodyPr/>
          <a:lstStyle>
            <a:lvl1pPr>
              <a:defRPr/>
            </a:lvl1pPr>
          </a:lstStyle>
          <a:p>
            <a:pPr>
              <a:defRPr/>
            </a:pPr>
            <a:fld id="{7B0E2B2D-2F63-4C99-9652-F67A0EB4806C}"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3"/>
          <p:cNvSpPr>
            <a:spLocks noGrp="1"/>
          </p:cNvSpPr>
          <p:nvPr>
            <p:ph type="dt" sz="half" idx="10"/>
          </p:nvPr>
        </p:nvSpPr>
        <p:spPr/>
        <p:txBody>
          <a:bodyPr/>
          <a:lstStyle>
            <a:lvl1pPr>
              <a:defRPr/>
            </a:lvl1pPr>
          </a:lstStyle>
          <a:p>
            <a:pPr>
              <a:defRPr/>
            </a:pPr>
            <a:fld id="{6E3CA1B6-EF1A-4F8D-B866-1ACBD6CF262D}"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70238AAC-AF41-498F-95BE-A557334FD1D9}"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3"/>
          <p:cNvSpPr>
            <a:spLocks noGrp="1"/>
          </p:cNvSpPr>
          <p:nvPr>
            <p:ph type="dt" sz="half" idx="10"/>
          </p:nvPr>
        </p:nvSpPr>
        <p:spPr/>
        <p:txBody>
          <a:bodyPr/>
          <a:lstStyle>
            <a:lvl1pPr>
              <a:defRPr/>
            </a:lvl1pPr>
          </a:lstStyle>
          <a:p>
            <a:pPr>
              <a:defRPr/>
            </a:pPr>
            <a:fld id="{202E98D9-7038-428D-BA88-B0626E6D7B58}" type="datetimeFigureOut">
              <a:rPr lang="he-IL"/>
              <a:pPr>
                <a:defRPr/>
              </a:pPr>
              <a:t>א'/כסלו/תשע"ד</a:t>
            </a:fld>
            <a:endParaRPr lang="he-IL"/>
          </a:p>
        </p:txBody>
      </p:sp>
      <p:sp>
        <p:nvSpPr>
          <p:cNvPr id="8"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9" name="מציין מיקום של מספר שקופית 5"/>
          <p:cNvSpPr>
            <a:spLocks noGrp="1"/>
          </p:cNvSpPr>
          <p:nvPr>
            <p:ph type="sldNum" sz="quarter" idx="12"/>
          </p:nvPr>
        </p:nvSpPr>
        <p:spPr/>
        <p:txBody>
          <a:bodyPr/>
          <a:lstStyle>
            <a:lvl1pPr>
              <a:defRPr/>
            </a:lvl1pPr>
          </a:lstStyle>
          <a:p>
            <a:pPr>
              <a:defRPr/>
            </a:pPr>
            <a:fld id="{9E1C96FB-9855-4D70-91C5-427B83F32327}" type="slidenum">
              <a:rPr lang="he-IL"/>
              <a:pPr>
                <a:defRPr/>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3"/>
          <p:cNvSpPr>
            <a:spLocks noGrp="1"/>
          </p:cNvSpPr>
          <p:nvPr>
            <p:ph type="dt" sz="half" idx="10"/>
          </p:nvPr>
        </p:nvSpPr>
        <p:spPr/>
        <p:txBody>
          <a:bodyPr/>
          <a:lstStyle>
            <a:lvl1pPr>
              <a:defRPr/>
            </a:lvl1pPr>
          </a:lstStyle>
          <a:p>
            <a:pPr>
              <a:defRPr/>
            </a:pPr>
            <a:fld id="{0085F4A6-DE8E-48C5-A415-F6297B4798E7}" type="datetimeFigureOut">
              <a:rPr lang="he-IL"/>
              <a:pPr>
                <a:defRPr/>
              </a:pPr>
              <a:t>א'/כסלו/תשע"ד</a:t>
            </a:fld>
            <a:endParaRPr lang="he-IL"/>
          </a:p>
        </p:txBody>
      </p:sp>
      <p:sp>
        <p:nvSpPr>
          <p:cNvPr id="4"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5" name="מציין מיקום של מספר שקופית 5"/>
          <p:cNvSpPr>
            <a:spLocks noGrp="1"/>
          </p:cNvSpPr>
          <p:nvPr>
            <p:ph type="sldNum" sz="quarter" idx="12"/>
          </p:nvPr>
        </p:nvSpPr>
        <p:spPr/>
        <p:txBody>
          <a:bodyPr/>
          <a:lstStyle>
            <a:lvl1pPr>
              <a:defRPr/>
            </a:lvl1pPr>
          </a:lstStyle>
          <a:p>
            <a:pPr>
              <a:defRPr/>
            </a:pPr>
            <a:fld id="{EA3B9D25-6076-4364-9975-8DB44C90AD78}"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p:cNvSpPr>
            <a:spLocks noGrp="1"/>
          </p:cNvSpPr>
          <p:nvPr>
            <p:ph type="dt" sz="half" idx="10"/>
          </p:nvPr>
        </p:nvSpPr>
        <p:spPr/>
        <p:txBody>
          <a:bodyPr/>
          <a:lstStyle>
            <a:lvl1pPr>
              <a:defRPr/>
            </a:lvl1pPr>
          </a:lstStyle>
          <a:p>
            <a:pPr>
              <a:defRPr/>
            </a:pPr>
            <a:fld id="{501BB5E6-2136-4E0B-B2A3-FF88038D8EF1}" type="datetimeFigureOut">
              <a:rPr lang="he-IL"/>
              <a:pPr>
                <a:defRPr/>
              </a:pPr>
              <a:t>א'/כסלו/תשע"ד</a:t>
            </a:fld>
            <a:endParaRPr lang="he-IL"/>
          </a:p>
        </p:txBody>
      </p:sp>
      <p:sp>
        <p:nvSpPr>
          <p:cNvPr id="3"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4" name="מציין מיקום של מספר שקופית 5"/>
          <p:cNvSpPr>
            <a:spLocks noGrp="1"/>
          </p:cNvSpPr>
          <p:nvPr>
            <p:ph type="sldNum" sz="quarter" idx="12"/>
          </p:nvPr>
        </p:nvSpPr>
        <p:spPr/>
        <p:txBody>
          <a:bodyPr/>
          <a:lstStyle>
            <a:lvl1pPr>
              <a:defRPr/>
            </a:lvl1pPr>
          </a:lstStyle>
          <a:p>
            <a:pPr>
              <a:defRPr/>
            </a:pPr>
            <a:fld id="{E71EBE39-88EF-4984-87B0-6839ABE4C94B}"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298BCA1C-3AE3-48BE-A8F9-76C9CFC5C74B}"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A6F49332-2796-4484-AC37-1B1B27474DEC}"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3"/>
          <p:cNvSpPr>
            <a:spLocks noGrp="1"/>
          </p:cNvSpPr>
          <p:nvPr>
            <p:ph type="dt" sz="half" idx="10"/>
          </p:nvPr>
        </p:nvSpPr>
        <p:spPr/>
        <p:txBody>
          <a:bodyPr/>
          <a:lstStyle>
            <a:lvl1pPr>
              <a:defRPr/>
            </a:lvl1pPr>
          </a:lstStyle>
          <a:p>
            <a:pPr>
              <a:defRPr/>
            </a:pPr>
            <a:fld id="{51093C8F-0579-4012-804D-EDA368C10AAA}" type="datetimeFigureOut">
              <a:rPr lang="he-IL"/>
              <a:pPr>
                <a:defRPr/>
              </a:pPr>
              <a:t>א'/כסלו/תשע"ד</a:t>
            </a:fld>
            <a:endParaRPr lang="he-IL"/>
          </a:p>
        </p:txBody>
      </p:sp>
      <p:sp>
        <p:nvSpPr>
          <p:cNvPr id="6" name="מציין מיקום של כותרת תחתונה 4"/>
          <p:cNvSpPr>
            <a:spLocks noGrp="1"/>
          </p:cNvSpPr>
          <p:nvPr>
            <p:ph type="ftr" sz="quarter" idx="11"/>
          </p:nvPr>
        </p:nvSpPr>
        <p:spPr/>
        <p:txBody>
          <a:bodyPr/>
          <a:lstStyle>
            <a:lvl1pPr>
              <a:defRPr/>
            </a:lvl1pPr>
          </a:lstStyle>
          <a:p>
            <a:pPr>
              <a:defRPr/>
            </a:pPr>
            <a:endParaRPr lang="he-IL"/>
          </a:p>
        </p:txBody>
      </p:sp>
      <p:sp>
        <p:nvSpPr>
          <p:cNvPr id="7" name="מציין מיקום של מספר שקופית 5"/>
          <p:cNvSpPr>
            <a:spLocks noGrp="1"/>
          </p:cNvSpPr>
          <p:nvPr>
            <p:ph type="sldNum" sz="quarter" idx="12"/>
          </p:nvPr>
        </p:nvSpPr>
        <p:spPr/>
        <p:txBody>
          <a:bodyPr/>
          <a:lstStyle>
            <a:lvl1pPr>
              <a:defRPr/>
            </a:lvl1pPr>
          </a:lstStyle>
          <a:p>
            <a:pPr>
              <a:defRPr/>
            </a:pPr>
            <a:fld id="{B2D67B01-5E95-4414-9504-4ADD76D10060}"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7"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fld id="{EBBCB01A-EEE6-45C1-A5D6-80EAFAE165F7}" type="datetimeFigureOut">
              <a:rPr lang="he-IL"/>
              <a:pPr>
                <a:defRPr/>
              </a:pPr>
              <a:t>א'/כסלו/תשע"ד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pPr>
              <a:defRPr/>
            </a:pPr>
            <a:fld id="{C31F831C-3227-4FBE-82A1-908273274549}"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1"/>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1"/>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1"/>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מציין מיקום של כותרת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3315" name="מציין מיקום טקסט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prstClr val="black">
                    <a:tint val="75000"/>
                  </a:prstClr>
                </a:solidFill>
                <a:latin typeface="Arial" pitchFamily="34" charset="0"/>
                <a:cs typeface="Arial" pitchFamily="34" charset="0"/>
              </a:defRPr>
            </a:lvl1pPr>
          </a:lstStyle>
          <a:p>
            <a:pPr>
              <a:defRPr/>
            </a:pPr>
            <a:fld id="{95DE4C79-BD45-4BBF-85F6-D36A55607743}" type="datetimeFigureOut">
              <a:rPr lang="he-IL"/>
              <a:pPr>
                <a:defRPr/>
              </a:pPr>
              <a:t>א'/כסלו/תשע"ד</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prstClr val="black">
                    <a:tint val="75000"/>
                  </a:prstClr>
                </a:solidFill>
                <a:latin typeface="Arial" pitchFamily="34" charset="0"/>
                <a:cs typeface="Arial" pitchFamily="34" charset="0"/>
              </a:defRPr>
            </a:lvl1pPr>
          </a:lstStyle>
          <a:p>
            <a:pPr>
              <a:defRPr/>
            </a:pPr>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prstClr val="black">
                    <a:tint val="75000"/>
                  </a:prstClr>
                </a:solidFill>
                <a:latin typeface="Arial" pitchFamily="34" charset="0"/>
                <a:cs typeface="Arial" pitchFamily="34" charset="0"/>
              </a:defRPr>
            </a:lvl1pPr>
          </a:lstStyle>
          <a:p>
            <a:pPr>
              <a:defRPr/>
            </a:pPr>
            <a:fld id="{0B33C88A-0E39-472B-A346-90568219C48A}"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94" r:id="rId1"/>
    <p:sldLayoutId id="2147483693"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 id="2147483684"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Arial" pitchFamily="34" charset="0"/>
          <a:cs typeface="Arial" pitchFamily="34" charset="0"/>
        </a:defRPr>
      </a:lvl2pPr>
      <a:lvl3pPr algn="ctr" rtl="1" eaLnBrk="0" fontAlgn="base" hangingPunct="0">
        <a:spcBef>
          <a:spcPct val="0"/>
        </a:spcBef>
        <a:spcAft>
          <a:spcPct val="0"/>
        </a:spcAft>
        <a:defRPr sz="4400">
          <a:solidFill>
            <a:schemeClr val="tx1"/>
          </a:solidFill>
          <a:latin typeface="Arial" pitchFamily="34" charset="0"/>
          <a:cs typeface="Arial" pitchFamily="34" charset="0"/>
        </a:defRPr>
      </a:lvl3pPr>
      <a:lvl4pPr algn="ctr" rtl="1" eaLnBrk="0" fontAlgn="base" hangingPunct="0">
        <a:spcBef>
          <a:spcPct val="0"/>
        </a:spcBef>
        <a:spcAft>
          <a:spcPct val="0"/>
        </a:spcAft>
        <a:defRPr sz="4400">
          <a:solidFill>
            <a:schemeClr val="tx1"/>
          </a:solidFill>
          <a:latin typeface="Arial" pitchFamily="34" charset="0"/>
          <a:cs typeface="Arial" pitchFamily="34" charset="0"/>
        </a:defRPr>
      </a:lvl4pPr>
      <a:lvl5pPr algn="ct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ctr" rtl="1" eaLnBrk="1" fontAlgn="base" hangingPunct="1">
        <a:spcBef>
          <a:spcPct val="0"/>
        </a:spcBef>
        <a:spcAft>
          <a:spcPct val="0"/>
        </a:spcAft>
        <a:defRPr sz="4400">
          <a:solidFill>
            <a:schemeClr val="tx1"/>
          </a:solidFill>
          <a:latin typeface="Arial" pitchFamily="34" charset="0"/>
          <a:cs typeface="Arial" pitchFamily="34" charset="0"/>
        </a:defRPr>
      </a:lvl6pPr>
      <a:lvl7pPr marL="914400" algn="ctr" rtl="1" eaLnBrk="1" fontAlgn="base" hangingPunct="1">
        <a:spcBef>
          <a:spcPct val="0"/>
        </a:spcBef>
        <a:spcAft>
          <a:spcPct val="0"/>
        </a:spcAft>
        <a:defRPr sz="4400">
          <a:solidFill>
            <a:schemeClr val="tx1"/>
          </a:solidFill>
          <a:latin typeface="Arial" pitchFamily="34" charset="0"/>
          <a:cs typeface="Arial" pitchFamily="34" charset="0"/>
        </a:defRPr>
      </a:lvl7pPr>
      <a:lvl8pPr marL="1371600" algn="ctr" rtl="1" eaLnBrk="1" fontAlgn="base" hangingPunct="1">
        <a:spcBef>
          <a:spcPct val="0"/>
        </a:spcBef>
        <a:spcAft>
          <a:spcPct val="0"/>
        </a:spcAft>
        <a:defRPr sz="4400">
          <a:solidFill>
            <a:schemeClr val="tx1"/>
          </a:solidFill>
          <a:latin typeface="Arial" pitchFamily="34" charset="0"/>
          <a:cs typeface="Arial" pitchFamily="34" charset="0"/>
        </a:defRPr>
      </a:lvl8pPr>
      <a:lvl9pPr marL="1828800" algn="ctr" rtl="1" eaLnBrk="1" fontAlgn="base" hangingPunct="1">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openxmlformats.org/officeDocument/2006/relationships/hyperlink" Target="http://www.ynet.co.il/articles/0,7340,L-3908923,00.html" TargetMode="External"/><Relationship Id="rId5" Type="http://schemas.openxmlformats.org/officeDocument/2006/relationships/hyperlink" Target="http://www.ynet.co.il/articles/0,7340,L-3872773,00.html" TargetMode="Externa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98450" y="2317750"/>
            <a:ext cx="5762625" cy="2308225"/>
          </a:xfrm>
          <a:custGeom>
            <a:avLst/>
            <a:gdLst>
              <a:gd name="connsiteX0" fmla="*/ 0 w 5976664"/>
              <a:gd name="connsiteY0" fmla="*/ 0 h 2308324"/>
              <a:gd name="connsiteX1" fmla="*/ 5976664 w 5976664"/>
              <a:gd name="connsiteY1" fmla="*/ 0 h 2308324"/>
              <a:gd name="connsiteX2" fmla="*/ 5976664 w 5976664"/>
              <a:gd name="connsiteY2" fmla="*/ 2308324 h 2308324"/>
              <a:gd name="connsiteX3" fmla="*/ 0 w 5976664"/>
              <a:gd name="connsiteY3" fmla="*/ 2308324 h 2308324"/>
              <a:gd name="connsiteX4" fmla="*/ 0 w 5976664"/>
              <a:gd name="connsiteY4" fmla="*/ 0 h 2308324"/>
              <a:gd name="connsiteX0" fmla="*/ 9939 w 5976664"/>
              <a:gd name="connsiteY0" fmla="*/ 357809 h 2308324"/>
              <a:gd name="connsiteX1" fmla="*/ 5976664 w 5976664"/>
              <a:gd name="connsiteY1" fmla="*/ 0 h 2308324"/>
              <a:gd name="connsiteX2" fmla="*/ 5976664 w 5976664"/>
              <a:gd name="connsiteY2" fmla="*/ 2308324 h 2308324"/>
              <a:gd name="connsiteX3" fmla="*/ 0 w 5976664"/>
              <a:gd name="connsiteY3" fmla="*/ 2308324 h 2308324"/>
              <a:gd name="connsiteX4" fmla="*/ 9939 w 5976664"/>
              <a:gd name="connsiteY4" fmla="*/ 357809 h 2308324"/>
              <a:gd name="connsiteX0" fmla="*/ 9939 w 5976664"/>
              <a:gd name="connsiteY0" fmla="*/ 99391 h 2049906"/>
              <a:gd name="connsiteX1" fmla="*/ 5847455 w 5976664"/>
              <a:gd name="connsiteY1" fmla="*/ 0 h 2049906"/>
              <a:gd name="connsiteX2" fmla="*/ 5976664 w 5976664"/>
              <a:gd name="connsiteY2" fmla="*/ 2049906 h 2049906"/>
              <a:gd name="connsiteX3" fmla="*/ 0 w 5976664"/>
              <a:gd name="connsiteY3" fmla="*/ 2049906 h 2049906"/>
              <a:gd name="connsiteX4" fmla="*/ 9939 w 5976664"/>
              <a:gd name="connsiteY4" fmla="*/ 99391 h 2049906"/>
              <a:gd name="connsiteX0" fmla="*/ 9939 w 5976664"/>
              <a:gd name="connsiteY0" fmla="*/ 69574 h 2020089"/>
              <a:gd name="connsiteX1" fmla="*/ 5827576 w 5976664"/>
              <a:gd name="connsiteY1" fmla="*/ 0 h 2020089"/>
              <a:gd name="connsiteX2" fmla="*/ 5976664 w 5976664"/>
              <a:gd name="connsiteY2" fmla="*/ 2020089 h 2020089"/>
              <a:gd name="connsiteX3" fmla="*/ 0 w 5976664"/>
              <a:gd name="connsiteY3" fmla="*/ 2020089 h 2020089"/>
              <a:gd name="connsiteX4" fmla="*/ 9939 w 5976664"/>
              <a:gd name="connsiteY4" fmla="*/ 69574 h 2020089"/>
              <a:gd name="connsiteX0" fmla="*/ 9939 w 5827576"/>
              <a:gd name="connsiteY0" fmla="*/ 69574 h 2020089"/>
              <a:gd name="connsiteX1" fmla="*/ 5827576 w 5827576"/>
              <a:gd name="connsiteY1" fmla="*/ 0 h 2020089"/>
              <a:gd name="connsiteX2" fmla="*/ 5777881 w 5827576"/>
              <a:gd name="connsiteY2" fmla="*/ 1811367 h 2020089"/>
              <a:gd name="connsiteX3" fmla="*/ 0 w 5827576"/>
              <a:gd name="connsiteY3" fmla="*/ 2020089 h 2020089"/>
              <a:gd name="connsiteX4" fmla="*/ 9939 w 5827576"/>
              <a:gd name="connsiteY4" fmla="*/ 69574 h 2020089"/>
              <a:gd name="connsiteX0" fmla="*/ 9939 w 5827576"/>
              <a:gd name="connsiteY0" fmla="*/ 69574 h 2154764"/>
              <a:gd name="connsiteX1" fmla="*/ 5827576 w 5827576"/>
              <a:gd name="connsiteY1" fmla="*/ 0 h 2154764"/>
              <a:gd name="connsiteX2" fmla="*/ 5777881 w 5827576"/>
              <a:gd name="connsiteY2" fmla="*/ 1811367 h 2154764"/>
              <a:gd name="connsiteX3" fmla="*/ 2996953 w 5827576"/>
              <a:gd name="connsiteY3" fmla="*/ 2154764 h 2154764"/>
              <a:gd name="connsiteX4" fmla="*/ 0 w 5827576"/>
              <a:gd name="connsiteY4" fmla="*/ 2020089 h 2154764"/>
              <a:gd name="connsiteX5" fmla="*/ 9939 w 5827576"/>
              <a:gd name="connsiteY5" fmla="*/ 69574 h 2154764"/>
              <a:gd name="connsiteX0" fmla="*/ 9939 w 5827576"/>
              <a:gd name="connsiteY0" fmla="*/ 69574 h 2214399"/>
              <a:gd name="connsiteX1" fmla="*/ 5827576 w 5827576"/>
              <a:gd name="connsiteY1" fmla="*/ 0 h 2214399"/>
              <a:gd name="connsiteX2" fmla="*/ 5777881 w 5827576"/>
              <a:gd name="connsiteY2" fmla="*/ 1811367 h 2214399"/>
              <a:gd name="connsiteX3" fmla="*/ 3006892 w 5827576"/>
              <a:gd name="connsiteY3" fmla="*/ 2214399 h 2214399"/>
              <a:gd name="connsiteX4" fmla="*/ 0 w 5827576"/>
              <a:gd name="connsiteY4" fmla="*/ 2020089 h 2214399"/>
              <a:gd name="connsiteX5" fmla="*/ 9939 w 5827576"/>
              <a:gd name="connsiteY5" fmla="*/ 69574 h 2214399"/>
              <a:gd name="connsiteX0" fmla="*/ 0 w 5817637"/>
              <a:gd name="connsiteY0" fmla="*/ 69574 h 2214399"/>
              <a:gd name="connsiteX1" fmla="*/ 5817637 w 5817637"/>
              <a:gd name="connsiteY1" fmla="*/ 0 h 2214399"/>
              <a:gd name="connsiteX2" fmla="*/ 5767942 w 5817637"/>
              <a:gd name="connsiteY2" fmla="*/ 1811367 h 2214399"/>
              <a:gd name="connsiteX3" fmla="*/ 2996953 w 5817637"/>
              <a:gd name="connsiteY3" fmla="*/ 2214399 h 2214399"/>
              <a:gd name="connsiteX4" fmla="*/ 198783 w 5817637"/>
              <a:gd name="connsiteY4" fmla="*/ 1900819 h 2214399"/>
              <a:gd name="connsiteX5" fmla="*/ 0 w 5817637"/>
              <a:gd name="connsiteY5" fmla="*/ 69574 h 2214399"/>
              <a:gd name="connsiteX0" fmla="*/ 0 w 5728185"/>
              <a:gd name="connsiteY0" fmla="*/ 149087 h 2214399"/>
              <a:gd name="connsiteX1" fmla="*/ 5728185 w 5728185"/>
              <a:gd name="connsiteY1" fmla="*/ 0 h 2214399"/>
              <a:gd name="connsiteX2" fmla="*/ 5678490 w 5728185"/>
              <a:gd name="connsiteY2" fmla="*/ 1811367 h 2214399"/>
              <a:gd name="connsiteX3" fmla="*/ 2907501 w 5728185"/>
              <a:gd name="connsiteY3" fmla="*/ 2214399 h 2214399"/>
              <a:gd name="connsiteX4" fmla="*/ 109331 w 5728185"/>
              <a:gd name="connsiteY4" fmla="*/ 1900819 h 2214399"/>
              <a:gd name="connsiteX5" fmla="*/ 0 w 5728185"/>
              <a:gd name="connsiteY5" fmla="*/ 149087 h 2214399"/>
              <a:gd name="connsiteX0" fmla="*/ 34481 w 5762666"/>
              <a:gd name="connsiteY0" fmla="*/ 149087 h 2214399"/>
              <a:gd name="connsiteX1" fmla="*/ 5762666 w 5762666"/>
              <a:gd name="connsiteY1" fmla="*/ 0 h 2214399"/>
              <a:gd name="connsiteX2" fmla="*/ 5712971 w 5762666"/>
              <a:gd name="connsiteY2" fmla="*/ 1811367 h 2214399"/>
              <a:gd name="connsiteX3" fmla="*/ 2941982 w 5762666"/>
              <a:gd name="connsiteY3" fmla="*/ 2214399 h 2214399"/>
              <a:gd name="connsiteX4" fmla="*/ 143812 w 5762666"/>
              <a:gd name="connsiteY4" fmla="*/ 1900819 h 2214399"/>
              <a:gd name="connsiteX5" fmla="*/ 0 w 5762666"/>
              <a:gd name="connsiteY5" fmla="*/ 1041580 h 2214399"/>
              <a:gd name="connsiteX6" fmla="*/ 34481 w 5762666"/>
              <a:gd name="connsiteY6" fmla="*/ 149087 h 2214399"/>
              <a:gd name="connsiteX0" fmla="*/ 34481 w 5762666"/>
              <a:gd name="connsiteY0" fmla="*/ 149087 h 2214399"/>
              <a:gd name="connsiteX1" fmla="*/ 5762666 w 5762666"/>
              <a:gd name="connsiteY1" fmla="*/ 0 h 2214399"/>
              <a:gd name="connsiteX2" fmla="*/ 5653336 w 5762666"/>
              <a:gd name="connsiteY2" fmla="*/ 1612585 h 2214399"/>
              <a:gd name="connsiteX3" fmla="*/ 2941982 w 5762666"/>
              <a:gd name="connsiteY3" fmla="*/ 2214399 h 2214399"/>
              <a:gd name="connsiteX4" fmla="*/ 143812 w 5762666"/>
              <a:gd name="connsiteY4" fmla="*/ 1900819 h 2214399"/>
              <a:gd name="connsiteX5" fmla="*/ 0 w 5762666"/>
              <a:gd name="connsiteY5" fmla="*/ 1041580 h 2214399"/>
              <a:gd name="connsiteX6" fmla="*/ 34481 w 5762666"/>
              <a:gd name="connsiteY6" fmla="*/ 149087 h 2214399"/>
              <a:gd name="connsiteX0" fmla="*/ 34481 w 5762666"/>
              <a:gd name="connsiteY0" fmla="*/ 149087 h 2214399"/>
              <a:gd name="connsiteX1" fmla="*/ 5762666 w 5762666"/>
              <a:gd name="connsiteY1" fmla="*/ 0 h 2214399"/>
              <a:gd name="connsiteX2" fmla="*/ 5643397 w 5762666"/>
              <a:gd name="connsiteY2" fmla="*/ 1523132 h 2214399"/>
              <a:gd name="connsiteX3" fmla="*/ 2941982 w 5762666"/>
              <a:gd name="connsiteY3" fmla="*/ 2214399 h 2214399"/>
              <a:gd name="connsiteX4" fmla="*/ 143812 w 5762666"/>
              <a:gd name="connsiteY4" fmla="*/ 1900819 h 2214399"/>
              <a:gd name="connsiteX5" fmla="*/ 0 w 5762666"/>
              <a:gd name="connsiteY5" fmla="*/ 1041580 h 2214399"/>
              <a:gd name="connsiteX6" fmla="*/ 34481 w 5762666"/>
              <a:gd name="connsiteY6" fmla="*/ 149087 h 2214399"/>
              <a:gd name="connsiteX0" fmla="*/ 34481 w 5762666"/>
              <a:gd name="connsiteY0" fmla="*/ 149087 h 2214399"/>
              <a:gd name="connsiteX1" fmla="*/ 5762666 w 5762666"/>
              <a:gd name="connsiteY1" fmla="*/ 0 h 2214399"/>
              <a:gd name="connsiteX2" fmla="*/ 5593701 w 5762666"/>
              <a:gd name="connsiteY2" fmla="*/ 1423741 h 2214399"/>
              <a:gd name="connsiteX3" fmla="*/ 2941982 w 5762666"/>
              <a:gd name="connsiteY3" fmla="*/ 2214399 h 2214399"/>
              <a:gd name="connsiteX4" fmla="*/ 143812 w 5762666"/>
              <a:gd name="connsiteY4" fmla="*/ 1900819 h 2214399"/>
              <a:gd name="connsiteX5" fmla="*/ 0 w 5762666"/>
              <a:gd name="connsiteY5" fmla="*/ 1041580 h 2214399"/>
              <a:gd name="connsiteX6" fmla="*/ 34481 w 5762666"/>
              <a:gd name="connsiteY6" fmla="*/ 149087 h 22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2666" h="2214399">
                <a:moveTo>
                  <a:pt x="34481" y="149087"/>
                </a:moveTo>
                <a:lnTo>
                  <a:pt x="5762666" y="0"/>
                </a:lnTo>
                <a:lnTo>
                  <a:pt x="5593701" y="1423741"/>
                </a:lnTo>
                <a:cubicBezTo>
                  <a:pt x="4650160" y="1448754"/>
                  <a:pt x="3885523" y="2189386"/>
                  <a:pt x="2941982" y="2214399"/>
                </a:cubicBezTo>
                <a:lnTo>
                  <a:pt x="143812" y="1900819"/>
                </a:lnTo>
                <a:cubicBezTo>
                  <a:pt x="119066" y="1621032"/>
                  <a:pt x="24746" y="1321367"/>
                  <a:pt x="0" y="1041580"/>
                </a:cubicBezTo>
                <a:lnTo>
                  <a:pt x="34481" y="149087"/>
                </a:lnTo>
                <a:close/>
              </a:path>
            </a:pathLst>
          </a:custGeom>
          <a:gradFill>
            <a:gsLst>
              <a:gs pos="0">
                <a:schemeClr val="accent3">
                  <a:lumMod val="20000"/>
                  <a:lumOff val="80000"/>
                </a:schemeClr>
              </a:gs>
              <a:gs pos="12000">
                <a:schemeClr val="bg2">
                  <a:lumMod val="90000"/>
                </a:schemeClr>
              </a:gs>
              <a:gs pos="30000">
                <a:schemeClr val="bg2">
                  <a:lumMod val="90000"/>
                </a:schemeClr>
              </a:gs>
              <a:gs pos="45000">
                <a:schemeClr val="bg2">
                  <a:lumMod val="90000"/>
                </a:schemeClr>
              </a:gs>
              <a:gs pos="77000">
                <a:schemeClr val="bg2"/>
              </a:gs>
              <a:gs pos="100000">
                <a:schemeClr val="bg2">
                  <a:lumMod val="90000"/>
                </a:schemeClr>
              </a:gs>
            </a:gsLst>
            <a:lin ang="5400000" scaled="0"/>
          </a:gradFill>
        </p:spPr>
        <p:txBody>
          <a:bodyPr rtlCol="1">
            <a:spAutoFit/>
          </a:bodyPr>
          <a:lstStyle/>
          <a:p>
            <a:pPr algn="ctr">
              <a:defRPr/>
            </a:pPr>
            <a:r>
              <a:rPr lang="he-IL" sz="3600" dirty="0">
                <a:solidFill>
                  <a:srgbClr val="666633"/>
                </a:solidFill>
                <a:latin typeface="BN Shalechet" pitchFamily="2" charset="-79"/>
                <a:cs typeface="BN Shalechet" pitchFamily="2" charset="-79"/>
              </a:rPr>
              <a:t>מצגת </a:t>
            </a:r>
            <a:r>
              <a:rPr lang="he-IL" sz="3600" dirty="0">
                <a:solidFill>
                  <a:srgbClr val="666633"/>
                </a:solidFill>
                <a:latin typeface="BN Shalechet" pitchFamily="2" charset="-79"/>
                <a:cs typeface="BN Shalechet" pitchFamily="2" charset="-79"/>
              </a:rPr>
              <a:t>לוועדת </a:t>
            </a:r>
            <a:r>
              <a:rPr lang="he-IL" sz="3600" dirty="0" err="1">
                <a:solidFill>
                  <a:srgbClr val="666633"/>
                </a:solidFill>
                <a:latin typeface="BN Shalechet" pitchFamily="2" charset="-79"/>
                <a:cs typeface="BN Shalechet" pitchFamily="2" charset="-79"/>
              </a:rPr>
              <a:t>ששינסקי</a:t>
            </a:r>
            <a:r>
              <a:rPr lang="he-IL" sz="3600" dirty="0">
                <a:solidFill>
                  <a:srgbClr val="666633"/>
                </a:solidFill>
                <a:latin typeface="BN Shalechet" pitchFamily="2" charset="-79"/>
                <a:cs typeface="BN Shalechet" pitchFamily="2" charset="-79"/>
              </a:rPr>
              <a:t> </a:t>
            </a:r>
            <a:r>
              <a:rPr lang="he-IL" sz="3600" dirty="0">
                <a:solidFill>
                  <a:srgbClr val="666633"/>
                </a:solidFill>
                <a:latin typeface="BN Shalechet" pitchFamily="2" charset="-79"/>
                <a:cs typeface="BN Shalechet" pitchFamily="2" charset="-79"/>
              </a:rPr>
              <a:t>2 </a:t>
            </a:r>
            <a:endParaRPr lang="he-IL" sz="3600" dirty="0">
              <a:solidFill>
                <a:srgbClr val="666633"/>
              </a:solidFill>
              <a:latin typeface="BN Shalechet" pitchFamily="2" charset="-79"/>
              <a:cs typeface="BN Shalechet" pitchFamily="2" charset="-79"/>
            </a:endParaRPr>
          </a:p>
          <a:p>
            <a:pPr algn="ctr">
              <a:defRPr/>
            </a:pPr>
            <a:r>
              <a:rPr lang="he-IL" sz="3600" dirty="0">
                <a:solidFill>
                  <a:srgbClr val="666633"/>
                </a:solidFill>
                <a:latin typeface="BN Shalechet" pitchFamily="2" charset="-79"/>
                <a:cs typeface="BN Shalechet" pitchFamily="2" charset="-79"/>
              </a:rPr>
              <a:t>לבחינת  </a:t>
            </a:r>
            <a:r>
              <a:rPr lang="he-IL" sz="3600" dirty="0">
                <a:solidFill>
                  <a:srgbClr val="666633"/>
                </a:solidFill>
                <a:latin typeface="BN Shalechet" pitchFamily="2" charset="-79"/>
                <a:cs typeface="BN Shalechet" pitchFamily="2" charset="-79"/>
              </a:rPr>
              <a:t>מדיניות התמלוגים </a:t>
            </a:r>
          </a:p>
          <a:p>
            <a:pPr algn="ctr">
              <a:defRPr/>
            </a:pPr>
            <a:r>
              <a:rPr lang="he-IL" sz="3600" dirty="0">
                <a:solidFill>
                  <a:srgbClr val="666633"/>
                </a:solidFill>
                <a:latin typeface="BN Shalechet" pitchFamily="2" charset="-79"/>
                <a:cs typeface="BN Shalechet" pitchFamily="2" charset="-79"/>
              </a:rPr>
              <a:t>ממשאבי טבע לאומיים</a:t>
            </a:r>
          </a:p>
          <a:p>
            <a:pPr algn="ctr">
              <a:defRPr/>
            </a:pPr>
            <a:r>
              <a:rPr lang="he-IL" sz="3600" dirty="0">
                <a:solidFill>
                  <a:srgbClr val="666633"/>
                </a:solidFill>
                <a:latin typeface="BN Shalechet" pitchFamily="2" charset="-79"/>
                <a:cs typeface="BN Shalechet" pitchFamily="2" charset="-79"/>
              </a:rPr>
              <a:t>10.11.13</a:t>
            </a:r>
            <a:r>
              <a:rPr lang="he-IL" sz="3600" dirty="0"/>
              <a:t> </a:t>
            </a:r>
            <a:endParaRPr lang="he-IL" sz="3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עקרונות כלליים</a:t>
            </a:r>
          </a:p>
        </p:txBody>
      </p:sp>
      <p:sp>
        <p:nvSpPr>
          <p:cNvPr id="39939" name="מציין מיקום תוכן 2"/>
          <p:cNvSpPr>
            <a:spLocks noGrp="1"/>
          </p:cNvSpPr>
          <p:nvPr>
            <p:ph idx="1"/>
          </p:nvPr>
        </p:nvSpPr>
        <p:spPr>
          <a:xfrm>
            <a:off x="457200" y="1428750"/>
            <a:ext cx="8229600" cy="4697413"/>
          </a:xfrm>
        </p:spPr>
        <p:txBody>
          <a:bodyPr/>
          <a:lstStyle/>
          <a:p>
            <a:pPr algn="just">
              <a:lnSpc>
                <a:spcPct val="150000"/>
              </a:lnSpc>
            </a:pPr>
            <a:r>
              <a:rPr lang="he-IL" sz="2300" smtClean="0">
                <a:cs typeface="David" pitchFamily="34" charset="-79"/>
              </a:rPr>
              <a:t>שקילת שיקולי שוויון וצדק חלוקתי לרבות שקילת השלכות רוחב של החלטות והקצאות. </a:t>
            </a:r>
          </a:p>
          <a:p>
            <a:pPr algn="just">
              <a:lnSpc>
                <a:spcPct val="150000"/>
              </a:lnSpc>
            </a:pPr>
            <a:r>
              <a:rPr lang="he-IL" sz="2300" smtClean="0">
                <a:cs typeface="David" pitchFamily="34" charset="-79"/>
              </a:rPr>
              <a:t>שקיפות</a:t>
            </a:r>
          </a:p>
          <a:p>
            <a:pPr algn="just">
              <a:lnSpc>
                <a:spcPct val="150000"/>
              </a:lnSpc>
            </a:pPr>
            <a:r>
              <a:rPr lang="he-IL" sz="2300" smtClean="0">
                <a:cs typeface="David" pitchFamily="34" charset="-79"/>
              </a:rPr>
              <a:t>כימות</a:t>
            </a:r>
          </a:p>
          <a:p>
            <a:pPr algn="just">
              <a:lnSpc>
                <a:spcPct val="150000"/>
              </a:lnSpc>
            </a:pPr>
            <a:r>
              <a:rPr lang="he-IL" sz="2300" smtClean="0">
                <a:cs typeface="David" pitchFamily="34" charset="-79"/>
              </a:rPr>
              <a:t>שיתוף ציבור</a:t>
            </a:r>
          </a:p>
          <a:p>
            <a:pPr algn="just">
              <a:lnSpc>
                <a:spcPct val="150000"/>
              </a:lnSpc>
            </a:pPr>
            <a:r>
              <a:rPr lang="he-IL" sz="2300" smtClean="0">
                <a:cs typeface="David" pitchFamily="34" charset="-79"/>
              </a:rPr>
              <a:t> שימוש במכרזים (שיכולים לכלול תנאים מעבר למחיר כגון חקלאות אורגנית, שימור שטחים ירוקים, אנרגיה לא מזהמת וכו' לפי קביעת מוציאי המכרז).</a:t>
            </a:r>
            <a:endParaRPr lang="en-US" sz="2300" smtClean="0">
              <a:cs typeface="David" pitchFamily="34" charset="-79"/>
            </a:endParaRPr>
          </a:p>
          <a:p>
            <a:pPr algn="just">
              <a:buFont typeface="Arial" charset="0"/>
              <a:buNone/>
            </a:pPr>
            <a:endParaRPr lang="en-US" sz="2800" smtClean="0">
              <a:cs typeface="David" pitchFamily="34" charset="-79"/>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כותרת 1"/>
          <p:cNvSpPr>
            <a:spLocks noGrp="1"/>
          </p:cNvSpPr>
          <p:nvPr>
            <p:ph type="title"/>
          </p:nvPr>
        </p:nvSpPr>
        <p:spPr/>
        <p:txBody>
          <a:bodyPr/>
          <a:lstStyle/>
          <a:p>
            <a:pPr>
              <a:defRPr/>
            </a:pPr>
            <a:r>
              <a:rPr lang="he-IL" sz="3500" b="1" dirty="0" smtClean="0">
                <a:solidFill>
                  <a:schemeClr val="accent3">
                    <a:lumMod val="60000"/>
                    <a:lumOff val="40000"/>
                  </a:schemeClr>
                </a:solidFill>
                <a:latin typeface="David" pitchFamily="34" charset="-79"/>
                <a:cs typeface="David" pitchFamily="34" charset="-79"/>
              </a:rPr>
              <a:t/>
            </a:r>
            <a:br>
              <a:rPr lang="he-IL" sz="3500" b="1" dirty="0" smtClean="0">
                <a:solidFill>
                  <a:schemeClr val="accent3">
                    <a:lumMod val="60000"/>
                    <a:lumOff val="40000"/>
                  </a:schemeClr>
                </a:solidFill>
                <a:latin typeface="David" pitchFamily="34" charset="-79"/>
                <a:cs typeface="David" pitchFamily="34" charset="-79"/>
              </a:rPr>
            </a:br>
            <a:r>
              <a:rPr lang="he-IL" sz="3500" b="1" dirty="0" smtClean="0">
                <a:solidFill>
                  <a:schemeClr val="accent3">
                    <a:lumMod val="60000"/>
                    <a:lumOff val="40000"/>
                  </a:schemeClr>
                </a:solidFill>
                <a:latin typeface="David" pitchFamily="34" charset="-79"/>
                <a:cs typeface="David" pitchFamily="34" charset="-79"/>
              </a:rPr>
              <a:t>קרקעות חקלאיות המוחזקות על ידי חברות לעיבוד חקלאי </a:t>
            </a:r>
            <a:endParaRPr lang="en-US" sz="3500" b="1" dirty="0" smtClean="0">
              <a:solidFill>
                <a:schemeClr val="accent3">
                  <a:lumMod val="60000"/>
                  <a:lumOff val="40000"/>
                </a:schemeClr>
              </a:solidFill>
              <a:latin typeface="David" pitchFamily="34" charset="-79"/>
              <a:cs typeface="David" pitchFamily="34" charset="-79"/>
            </a:endParaRPr>
          </a:p>
        </p:txBody>
      </p:sp>
      <p:sp>
        <p:nvSpPr>
          <p:cNvPr id="3" name="מציין מיקום תוכן 2"/>
          <p:cNvSpPr>
            <a:spLocks noGrp="1"/>
          </p:cNvSpPr>
          <p:nvPr>
            <p:ph idx="1"/>
          </p:nvPr>
        </p:nvSpPr>
        <p:spPr/>
        <p:txBody>
          <a:bodyPr/>
          <a:lstStyle/>
          <a:p>
            <a:pPr>
              <a:defRPr/>
            </a:pPr>
            <a:endParaRPr lang="he-IL" sz="1800" dirty="0" smtClean="0">
              <a:cs typeface="David" pitchFamily="2" charset="-79"/>
            </a:endParaRPr>
          </a:p>
          <a:p>
            <a:pPr>
              <a:defRPr/>
            </a:pPr>
            <a:endParaRPr lang="he-IL" sz="1800" dirty="0" smtClean="0">
              <a:cs typeface="David" pitchFamily="2" charset="-79"/>
            </a:endParaRPr>
          </a:p>
          <a:p>
            <a:pPr>
              <a:defRPr/>
            </a:pPr>
            <a:endParaRPr lang="he-IL" sz="1800" dirty="0" smtClean="0">
              <a:cs typeface="David" pitchFamily="2" charset="-79"/>
            </a:endParaRPr>
          </a:p>
          <a:p>
            <a:pPr>
              <a:defRPr/>
            </a:pPr>
            <a:endParaRPr lang="he-IL" sz="1800" dirty="0" smtClean="0">
              <a:cs typeface="David" pitchFamily="2" charset="-79"/>
            </a:endParaRPr>
          </a:p>
          <a:p>
            <a:pPr>
              <a:defRPr/>
            </a:pPr>
            <a:endParaRPr lang="he-IL" sz="1800" dirty="0" smtClean="0">
              <a:cs typeface="David" pitchFamily="2" charset="-79"/>
            </a:endParaRPr>
          </a:p>
          <a:p>
            <a:pPr>
              <a:defRPr/>
            </a:pPr>
            <a:endParaRPr lang="he-IL" sz="1800" dirty="0" smtClean="0">
              <a:cs typeface="David" pitchFamily="2" charset="-79"/>
            </a:endParaRPr>
          </a:p>
          <a:p>
            <a:pPr>
              <a:defRPr/>
            </a:pPr>
            <a:endParaRPr lang="he-IL" sz="1800" b="1" dirty="0" smtClean="0">
              <a:cs typeface="David" pitchFamily="2" charset="-79"/>
            </a:endParaRPr>
          </a:p>
          <a:p>
            <a:pPr>
              <a:defRPr/>
            </a:pPr>
            <a:endParaRPr lang="he-IL" sz="1800" b="1" dirty="0" smtClean="0">
              <a:cs typeface="David" pitchFamily="2" charset="-79"/>
            </a:endParaRPr>
          </a:p>
          <a:p>
            <a:pPr>
              <a:defRPr/>
            </a:pPr>
            <a:endParaRPr lang="he-IL" sz="1800" b="1" dirty="0" smtClean="0">
              <a:cs typeface="David" pitchFamily="2" charset="-79"/>
            </a:endParaRPr>
          </a:p>
          <a:p>
            <a:pPr>
              <a:defRPr/>
            </a:pPr>
            <a:endParaRPr lang="he-IL" sz="1800" b="1" dirty="0" smtClean="0">
              <a:cs typeface="David" pitchFamily="2" charset="-79"/>
            </a:endParaRPr>
          </a:p>
          <a:p>
            <a:pPr algn="just">
              <a:buFont typeface="Arial" pitchFamily="34" charset="0"/>
              <a:buChar char="•"/>
              <a:defRPr/>
            </a:pPr>
            <a:endParaRPr lang="he-IL" sz="1800" b="1" dirty="0" smtClean="0">
              <a:solidFill>
                <a:schemeClr val="accent3">
                  <a:lumMod val="60000"/>
                  <a:lumOff val="40000"/>
                </a:schemeClr>
              </a:solidFill>
              <a:latin typeface="+mj-lt"/>
              <a:ea typeface="+mj-ea"/>
              <a:cs typeface="+mj-cs"/>
            </a:endParaRPr>
          </a:p>
        </p:txBody>
      </p:sp>
      <p:sp>
        <p:nvSpPr>
          <p:cNvPr id="4" name="Freeform 5"/>
          <p:cNvSpPr/>
          <p:nvPr/>
        </p:nvSpPr>
        <p:spPr>
          <a:xfrm>
            <a:off x="785813" y="1857375"/>
            <a:ext cx="7572375" cy="928688"/>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lIns="57150" tIns="57150" rIns="57150" bIns="57150" spcCol="1270" anchor="ctr"/>
          <a:lstStyle/>
          <a:p>
            <a:pPr hangingPunct="0">
              <a:defRPr/>
            </a:pPr>
            <a:endParaRPr lang="he-IL" sz="1700" dirty="0">
              <a:cs typeface="David" pitchFamily="2" charset="-79"/>
            </a:endParaRPr>
          </a:p>
          <a:p>
            <a:pPr algn="just" hangingPunct="0">
              <a:defRPr/>
            </a:pPr>
            <a:r>
              <a:rPr lang="he-IL" sz="1700" dirty="0">
                <a:cs typeface="David" pitchFamily="2" charset="-79"/>
              </a:rPr>
              <a:t>חברות לעיבוד חקלאי דוגמת "מהדרין" ו-"יכין </a:t>
            </a:r>
            <a:r>
              <a:rPr lang="he-IL" sz="1700" dirty="0" err="1">
                <a:cs typeface="David" pitchFamily="2" charset="-79"/>
              </a:rPr>
              <a:t>חק"ל</a:t>
            </a:r>
            <a:r>
              <a:rPr lang="he-IL" sz="1700" dirty="0">
                <a:cs typeface="David" pitchFamily="2" charset="-79"/>
              </a:rPr>
              <a:t>" מחזיקות בשטחי אדמה חקלאית בהיקפים אדירים </a:t>
            </a:r>
            <a:r>
              <a:rPr lang="he-IL" sz="1700" b="1" dirty="0">
                <a:cs typeface="David" pitchFamily="2" charset="-79"/>
              </a:rPr>
              <a:t>באזורי הביקוש במרכז הארץ</a:t>
            </a:r>
            <a:r>
              <a:rPr lang="he-IL" sz="1700" dirty="0">
                <a:cs typeface="David" pitchFamily="2" charset="-79"/>
              </a:rPr>
              <a:t>. הקרקע מוחזקת על ידי החברות כאמור מכוח הסכמי חכירה היסטוריים כאשר תמורתה משולמים סכומים זעומים מידי שנה.   </a:t>
            </a:r>
            <a:endParaRPr lang="en-US" sz="1700" dirty="0">
              <a:cs typeface="David" pitchFamily="2" charset="-79"/>
            </a:endParaRPr>
          </a:p>
          <a:p>
            <a:pPr hangingPunct="0">
              <a:defRPr/>
            </a:pPr>
            <a:endParaRPr lang="en-US" sz="1700" dirty="0">
              <a:latin typeface="David" pitchFamily="34" charset="-79"/>
              <a:cs typeface="David" pitchFamily="34" charset="-79"/>
            </a:endParaRPr>
          </a:p>
        </p:txBody>
      </p:sp>
      <p:sp>
        <p:nvSpPr>
          <p:cNvPr id="5" name="Freeform 6"/>
          <p:cNvSpPr/>
          <p:nvPr/>
        </p:nvSpPr>
        <p:spPr>
          <a:xfrm>
            <a:off x="785813" y="2857500"/>
            <a:ext cx="7572375" cy="576263"/>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hemeClr val="accent3">
              <a:shade val="50000"/>
              <a:hueOff val="76444"/>
              <a:satOff val="-1220"/>
              <a:lumOff val="11745"/>
              <a:alphaOff val="0"/>
            </a:schemeClr>
          </a:fillRef>
          <a:effectRef idx="0">
            <a:schemeClr val="accent3">
              <a:shade val="50000"/>
              <a:hueOff val="76444"/>
              <a:satOff val="-1220"/>
              <a:lumOff val="11745"/>
              <a:alphaOff val="0"/>
            </a:schemeClr>
          </a:effectRef>
          <a:fontRef idx="minor">
            <a:schemeClr val="lt1"/>
          </a:fontRef>
        </p:style>
        <p:txBody>
          <a:bodyPr lIns="85100" tIns="85100" rIns="85100" bIns="85100" spcCol="1270" anchor="ctr"/>
          <a:lstStyle/>
          <a:p>
            <a:pPr>
              <a:defRPr/>
            </a:pPr>
            <a:r>
              <a:rPr lang="he-IL" sz="1700" dirty="0">
                <a:cs typeface="David" pitchFamily="2" charset="-79"/>
              </a:rPr>
              <a:t>בפועל קרקעות רבות אינן מעובדות כלל והחברות לעיבוד חקלאי פועלות, בין היתר, לשינוי ייעוד בקרקעות אלה.  </a:t>
            </a:r>
            <a:endParaRPr lang="en-US" sz="1700" dirty="0">
              <a:cs typeface="David" pitchFamily="2" charset="-79"/>
            </a:endParaRPr>
          </a:p>
        </p:txBody>
      </p:sp>
      <p:sp>
        <p:nvSpPr>
          <p:cNvPr id="6" name="Freeform 5"/>
          <p:cNvSpPr/>
          <p:nvPr/>
        </p:nvSpPr>
        <p:spPr>
          <a:xfrm>
            <a:off x="785813" y="3571875"/>
            <a:ext cx="7572375" cy="714375"/>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lIns="57150" tIns="57150" rIns="57150" bIns="57150" spcCol="1270" anchor="ctr"/>
          <a:lstStyle/>
          <a:p>
            <a:pPr>
              <a:defRPr/>
            </a:pPr>
            <a:endParaRPr lang="he-IL" sz="1700" dirty="0">
              <a:cs typeface="David" pitchFamily="2" charset="-79"/>
            </a:endParaRPr>
          </a:p>
          <a:p>
            <a:pPr>
              <a:defRPr/>
            </a:pPr>
            <a:r>
              <a:rPr lang="he-IL" sz="1700" dirty="0">
                <a:cs typeface="David" pitchFamily="2" charset="-79"/>
              </a:rPr>
              <a:t>המדינה</a:t>
            </a:r>
            <a:r>
              <a:rPr lang="he-IL" sz="1700" b="1" dirty="0">
                <a:cs typeface="David" pitchFamily="2" charset="-79"/>
              </a:rPr>
              <a:t> אינה אוכפת את זכותה החוזית</a:t>
            </a:r>
            <a:r>
              <a:rPr lang="he-IL" sz="1700" dirty="0">
                <a:cs typeface="David" pitchFamily="2" charset="-79"/>
              </a:rPr>
              <a:t> לקבל לידיה את הקרקעות בחזרה, בין מכוח אי עיבודן ובין מכוח שינוי יעודן למטרות אחרות, כגון מגורים ומסחר. </a:t>
            </a:r>
            <a:endParaRPr lang="en-US" sz="1700" dirty="0">
              <a:cs typeface="David" pitchFamily="2" charset="-79"/>
            </a:endParaRPr>
          </a:p>
          <a:p>
            <a:pPr hangingPunct="0">
              <a:defRPr/>
            </a:pPr>
            <a:endParaRPr lang="en-US" sz="1700" dirty="0">
              <a:latin typeface="David" pitchFamily="34" charset="-79"/>
              <a:cs typeface="David" pitchFamily="34" charset="-79"/>
            </a:endParaRPr>
          </a:p>
        </p:txBody>
      </p:sp>
      <p:sp>
        <p:nvSpPr>
          <p:cNvPr id="7" name="Freeform 6"/>
          <p:cNvSpPr/>
          <p:nvPr/>
        </p:nvSpPr>
        <p:spPr>
          <a:xfrm>
            <a:off x="785813" y="4500563"/>
            <a:ext cx="7572375" cy="642937"/>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hemeClr val="accent3">
              <a:shade val="50000"/>
              <a:hueOff val="76444"/>
              <a:satOff val="-1220"/>
              <a:lumOff val="11745"/>
              <a:alphaOff val="0"/>
            </a:schemeClr>
          </a:fillRef>
          <a:effectRef idx="0">
            <a:schemeClr val="accent3">
              <a:shade val="50000"/>
              <a:hueOff val="76444"/>
              <a:satOff val="-1220"/>
              <a:lumOff val="11745"/>
              <a:alphaOff val="0"/>
            </a:schemeClr>
          </a:effectRef>
          <a:fontRef idx="minor">
            <a:schemeClr val="lt1"/>
          </a:fontRef>
        </p:style>
        <p:txBody>
          <a:bodyPr lIns="85100" tIns="85100" rIns="85100" bIns="85100" spcCol="1270" anchor="ctr"/>
          <a:lstStyle/>
          <a:p>
            <a:pPr algn="just">
              <a:defRPr/>
            </a:pPr>
            <a:r>
              <a:rPr lang="he-IL" sz="1700" dirty="0">
                <a:cs typeface="David" pitchFamily="2" charset="-79"/>
              </a:rPr>
              <a:t>אי אכיפת חובת השבת הקרקע, כמוה כמתנה יקרת ערך מהמדינה לחברות לעיבוד חקלאי, בסך מיליארדי ₪ על חשבון הקופה הציבורית. </a:t>
            </a:r>
            <a:endParaRPr lang="en-US" sz="1700" dirty="0">
              <a:cs typeface="David" pitchFamily="2" charset="-79"/>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כותרת 1"/>
          <p:cNvSpPr>
            <a:spLocks noGrp="1"/>
          </p:cNvSpPr>
          <p:nvPr>
            <p:ph type="title"/>
          </p:nvPr>
        </p:nvSpPr>
        <p:spPr>
          <a:xfrm>
            <a:off x="457200" y="274638"/>
            <a:ext cx="8229600" cy="796925"/>
          </a:xfrm>
        </p:spPr>
        <p:txBody>
          <a:bodyPr/>
          <a:lstStyle/>
          <a:p>
            <a:pPr algn="r">
              <a:defRPr/>
            </a:pPr>
            <a:r>
              <a:rPr lang="he-IL" sz="2500" b="1" u="sng" dirty="0" smtClean="0">
                <a:solidFill>
                  <a:schemeClr val="accent3">
                    <a:lumMod val="60000"/>
                    <a:lumOff val="40000"/>
                  </a:schemeClr>
                </a:solidFill>
                <a:latin typeface="David" pitchFamily="34" charset="-79"/>
                <a:cs typeface="David" pitchFamily="34" charset="-79"/>
              </a:rPr>
              <a:t>הפתרון המוצע:</a:t>
            </a:r>
            <a:r>
              <a:rPr lang="he-IL" sz="2500" b="1" dirty="0" smtClean="0">
                <a:solidFill>
                  <a:schemeClr val="accent3">
                    <a:lumMod val="60000"/>
                    <a:lumOff val="40000"/>
                  </a:schemeClr>
                </a:solidFill>
                <a:latin typeface="David" pitchFamily="34" charset="-79"/>
                <a:cs typeface="David" pitchFamily="34" charset="-79"/>
              </a:rPr>
              <a:t>	</a:t>
            </a:r>
          </a:p>
        </p:txBody>
      </p:sp>
      <p:sp>
        <p:nvSpPr>
          <p:cNvPr id="44035" name="מציין מיקום תוכן 2"/>
          <p:cNvSpPr>
            <a:spLocks noGrp="1"/>
          </p:cNvSpPr>
          <p:nvPr>
            <p:ph idx="1"/>
          </p:nvPr>
        </p:nvSpPr>
        <p:spPr>
          <a:xfrm>
            <a:off x="457200" y="1071563"/>
            <a:ext cx="8229600" cy="4429125"/>
          </a:xfrm>
        </p:spPr>
        <p:txBody>
          <a:bodyPr/>
          <a:lstStyle/>
          <a:p>
            <a:r>
              <a:rPr lang="he-IL" sz="2000" smtClean="0">
                <a:cs typeface="David" pitchFamily="34" charset="-79"/>
              </a:rPr>
              <a:t>על המדינה </a:t>
            </a:r>
            <a:r>
              <a:rPr lang="he-IL" sz="2000" b="1" smtClean="0">
                <a:cs typeface="David" pitchFamily="34" charset="-79"/>
              </a:rPr>
              <a:t>לאכוף זכותה </a:t>
            </a:r>
            <a:r>
              <a:rPr lang="he-IL" sz="2000" smtClean="0">
                <a:cs typeface="David" pitchFamily="34" charset="-79"/>
              </a:rPr>
              <a:t>לקבל לידיה קרקעות אלה, בין משום שאינן מעובדות ובין משום שינוי ייעודן למטרות מגורים ומסחר.   </a:t>
            </a:r>
          </a:p>
          <a:p>
            <a:pPr>
              <a:buFont typeface="Arial" charset="0"/>
              <a:buNone/>
            </a:pPr>
            <a:endParaRPr lang="he-IL" sz="2000" smtClean="0">
              <a:cs typeface="David" pitchFamily="34" charset="-79"/>
            </a:endParaRPr>
          </a:p>
          <a:p>
            <a:r>
              <a:rPr lang="he-IL" sz="2000" smtClean="0">
                <a:cs typeface="David" pitchFamily="34" charset="-79"/>
              </a:rPr>
              <a:t>מתן הזכות לחברות לעיבוד חקלאי ליזום שינוי יעוד בקרקע חקלאית ולהותירה בידיהן, מקנה לחברות אלה הטבות בלתי סבירות ומנוגדת לרציונאליים שבשמן נמסרה לחברה הקרקע החקלאית.</a:t>
            </a:r>
          </a:p>
          <a:p>
            <a:pPr>
              <a:buFont typeface="Arial" charset="0"/>
              <a:buNone/>
            </a:pPr>
            <a:endParaRPr lang="he-IL" sz="2000" smtClean="0">
              <a:cs typeface="David" pitchFamily="34" charset="-79"/>
            </a:endParaRPr>
          </a:p>
          <a:p>
            <a:r>
              <a:rPr lang="he-IL" sz="2000" smtClean="0">
                <a:cs typeface="David" pitchFamily="34" charset="-79"/>
              </a:rPr>
              <a:t>הקרקע החקלאית האמורה, אשר, בין היתר, עתידה לעבור שינוי ייעוד באזורי הביקוש, תוכל לספק מספר רב של יחידות דיור אשר תמורת שיווקן </a:t>
            </a:r>
            <a:r>
              <a:rPr lang="he-IL" sz="2000" b="1" smtClean="0">
                <a:cs typeface="David" pitchFamily="34" charset="-79"/>
              </a:rPr>
              <a:t>תשולם לאוצר המדינה </a:t>
            </a:r>
            <a:r>
              <a:rPr lang="he-IL" sz="2000" smtClean="0">
                <a:cs typeface="David" pitchFamily="34" charset="-79"/>
              </a:rPr>
              <a:t>ולא לידיהן של החברות לעיבוד חקלאי</a:t>
            </a:r>
            <a:r>
              <a:rPr lang="he-IL" sz="1800" smtClean="0">
                <a:cs typeface="David" pitchFamily="34" charset="-79"/>
              </a:rPr>
              <a:t>.</a:t>
            </a:r>
          </a:p>
          <a:p>
            <a:pPr>
              <a:buFont typeface="Arial" charset="0"/>
              <a:buNone/>
            </a:pPr>
            <a:endParaRPr lang="he-IL" sz="1800" smtClean="0">
              <a:cs typeface="David" pitchFamily="34" charset="-79"/>
            </a:endParaRPr>
          </a:p>
          <a:p>
            <a:pPr algn="just">
              <a:buFont typeface="Arial" charset="0"/>
              <a:buNone/>
            </a:pPr>
            <a:endParaRPr lang="he-IL" sz="2000" smtClean="0">
              <a:cs typeface="David" pitchFamily="34" charset="-79"/>
            </a:endParaRPr>
          </a:p>
          <a:p>
            <a:pPr algn="just"/>
            <a:endParaRPr lang="en-US" sz="1800" smtClean="0">
              <a:cs typeface="David" pitchFamily="34" charset="-79"/>
            </a:endParaRPr>
          </a:p>
          <a:p>
            <a:pPr>
              <a:buFont typeface="Arial" charset="0"/>
              <a:buNone/>
            </a:pPr>
            <a:endParaRPr lang="he-IL" sz="2000" smtClean="0">
              <a:cs typeface="David" pitchFamily="34" charset="-79"/>
            </a:endParaRPr>
          </a:p>
          <a:p>
            <a:endParaRPr lang="he-IL" sz="2000" smtClean="0">
              <a:cs typeface="David" pitchFamily="34" charset="-79"/>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082" name="מציין מיקום תוכן 2"/>
          <p:cNvSpPr>
            <a:spLocks noGrp="1"/>
          </p:cNvSpPr>
          <p:nvPr>
            <p:ph idx="1"/>
          </p:nvPr>
        </p:nvSpPr>
        <p:spPr>
          <a:xfrm>
            <a:off x="457200" y="1214438"/>
            <a:ext cx="8229600" cy="4911725"/>
          </a:xfrm>
        </p:spPr>
        <p:txBody>
          <a:bodyPr/>
          <a:lstStyle/>
          <a:p>
            <a:pPr algn="just"/>
            <a:r>
              <a:rPr lang="he-IL" sz="1900" smtClean="0">
                <a:cs typeface="David" pitchFamily="34" charset="-79"/>
              </a:rPr>
              <a:t>בהתאם להחלטה 1146 של מועצת מקרקעי ישראל יש למינהל מקרקעי ישראל הסמכות לדרוש את הקרקע חזרה בעת שינוי ייעוד או כאשר חדל עיבודה. נוכח האמור, יש לאכוף את חובת השבת הקרקע שייעודה שונה, ולהשיב לאלתר לידי המדינה את הקרקעות שייעודן שונה ע"י חברות העיבוד החקלאי או שאינן מעובדות.  </a:t>
            </a:r>
            <a:endParaRPr lang="en-US" sz="1900" smtClean="0">
              <a:cs typeface="David" pitchFamily="34" charset="-79"/>
            </a:endParaRPr>
          </a:p>
          <a:p>
            <a:pPr algn="just"/>
            <a:endParaRPr lang="he-IL" sz="1900" smtClean="0">
              <a:cs typeface="David" pitchFamily="34" charset="-79"/>
            </a:endParaRPr>
          </a:p>
          <a:p>
            <a:pPr algn="just"/>
            <a:r>
              <a:rPr lang="he-IL" sz="1900" smtClean="0">
                <a:cs typeface="David" pitchFamily="34" charset="-79"/>
              </a:rPr>
              <a:t>הפיתרון דורש אכיפה של חובת השבת הקרקע החקלאית בעת שינוי ייעודה.</a:t>
            </a:r>
          </a:p>
          <a:p>
            <a:pPr algn="just">
              <a:buFont typeface="Arial" charset="0"/>
              <a:buNone/>
            </a:pPr>
            <a:endParaRPr lang="en-US" sz="1900" smtClean="0">
              <a:cs typeface="David" pitchFamily="34" charset="-79"/>
            </a:endParaRPr>
          </a:p>
          <a:p>
            <a:pPr algn="just"/>
            <a:r>
              <a:rPr lang="he-IL" sz="1900" smtClean="0">
                <a:cs typeface="David" pitchFamily="34" charset="-79"/>
              </a:rPr>
              <a:t>המעמסה התקציבית נמוכה ביותר, אם בכלל. למעשה הקרקעות יפיקו למדינה הכנסות חדשות ואלו יזכו להיכנס לקופה הציבורית במקום לכיסים פרטיים של בעלי הון. </a:t>
            </a:r>
          </a:p>
          <a:p>
            <a:pPr algn="just">
              <a:buFont typeface="Arial" charset="0"/>
              <a:buNone/>
            </a:pPr>
            <a:endParaRPr lang="en-US" sz="1900" smtClean="0">
              <a:cs typeface="David" pitchFamily="34" charset="-79"/>
            </a:endParaRPr>
          </a:p>
          <a:p>
            <a:pPr algn="just"/>
            <a:r>
              <a:rPr lang="he-IL" sz="1900" smtClean="0">
                <a:cs typeface="David" pitchFamily="34" charset="-79"/>
              </a:rPr>
              <a:t>המדינה תוכל להבטיח הגשמתן של מטרות ויעדים מעבר להיבט הכלכלי ושקילת שיקולים רלבנטיים נוספים, כך למשל שילוב פתרונות של דיור בר השגה במסגרת הקצאת הקרקע במכרז. </a:t>
            </a:r>
            <a:endParaRPr lang="en-US" sz="1900" smtClean="0">
              <a:cs typeface="David" pitchFamily="34" charset="-79"/>
            </a:endParaRPr>
          </a:p>
          <a:p>
            <a:pPr algn="just"/>
            <a:endParaRPr lang="he-IL" sz="2000" smtClean="0">
              <a:cs typeface="David" pitchFamily="34" charset="-79"/>
            </a:endParaRPr>
          </a:p>
        </p:txBody>
      </p:sp>
      <p:sp>
        <p:nvSpPr>
          <p:cNvPr id="5" name="כותרת 1"/>
          <p:cNvSpPr>
            <a:spLocks noGrp="1"/>
          </p:cNvSpPr>
          <p:nvPr>
            <p:ph type="title"/>
          </p:nvPr>
        </p:nvSpPr>
        <p:spPr>
          <a:xfrm>
            <a:off x="457200" y="274638"/>
            <a:ext cx="8229600" cy="796925"/>
          </a:xfrm>
        </p:spPr>
        <p:txBody>
          <a:bodyPr/>
          <a:lstStyle/>
          <a:p>
            <a:pPr algn="r">
              <a:defRPr/>
            </a:pPr>
            <a:r>
              <a:rPr lang="he-IL" sz="2500" b="1" u="sng" dirty="0" smtClean="0">
                <a:solidFill>
                  <a:schemeClr val="accent3">
                    <a:lumMod val="60000"/>
                    <a:lumOff val="40000"/>
                  </a:schemeClr>
                </a:solidFill>
                <a:latin typeface="David" pitchFamily="34" charset="-79"/>
                <a:cs typeface="David" pitchFamily="34" charset="-79"/>
              </a:rPr>
              <a:t/>
            </a:r>
            <a:br>
              <a:rPr lang="he-IL" sz="2500" b="1" u="sng" dirty="0" smtClean="0">
                <a:solidFill>
                  <a:schemeClr val="accent3">
                    <a:lumMod val="60000"/>
                    <a:lumOff val="40000"/>
                  </a:schemeClr>
                </a:solidFill>
                <a:latin typeface="David" pitchFamily="34" charset="-79"/>
                <a:cs typeface="David" pitchFamily="34" charset="-79"/>
              </a:rPr>
            </a:br>
            <a:r>
              <a:rPr lang="he-IL" sz="2500" b="1" u="sng" dirty="0" smtClean="0">
                <a:solidFill>
                  <a:schemeClr val="accent3">
                    <a:lumMod val="60000"/>
                    <a:lumOff val="40000"/>
                  </a:schemeClr>
                </a:solidFill>
                <a:latin typeface="David" pitchFamily="34" charset="-79"/>
                <a:cs typeface="David" pitchFamily="34" charset="-79"/>
              </a:rPr>
              <a:t>היתכנות הפתרון מבחינה משפטית וכלכלית יתרונותיו:</a:t>
            </a:r>
            <a:br>
              <a:rPr lang="he-IL" sz="2500" b="1" u="sng" dirty="0" smtClean="0">
                <a:solidFill>
                  <a:schemeClr val="accent3">
                    <a:lumMod val="60000"/>
                    <a:lumOff val="40000"/>
                  </a:schemeClr>
                </a:solidFill>
                <a:latin typeface="David" pitchFamily="34" charset="-79"/>
                <a:cs typeface="David" pitchFamily="34" charset="-79"/>
              </a:rPr>
            </a:br>
            <a:endParaRPr lang="he-IL" sz="2500" b="1" dirty="0" smtClean="0">
              <a:solidFill>
                <a:schemeClr val="accent3">
                  <a:lumMod val="60000"/>
                  <a:lumOff val="40000"/>
                </a:schemeClr>
              </a:solidFill>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00063" y="0"/>
            <a:ext cx="8229600" cy="1143000"/>
          </a:xfrm>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מדיניות הקצאת המים המינראלים</a:t>
            </a:r>
            <a:endParaRPr lang="he-IL" sz="4000" dirty="0">
              <a:solidFill>
                <a:schemeClr val="accent3">
                  <a:lumMod val="60000"/>
                  <a:lumOff val="40000"/>
                </a:schemeClr>
              </a:solidFill>
              <a:latin typeface="David" pitchFamily="34" charset="-79"/>
              <a:cs typeface="David" pitchFamily="34" charset="-79"/>
            </a:endParaRPr>
          </a:p>
        </p:txBody>
      </p:sp>
      <p:sp>
        <p:nvSpPr>
          <p:cNvPr id="6" name="Freeform 5"/>
          <p:cNvSpPr/>
          <p:nvPr/>
        </p:nvSpPr>
        <p:spPr>
          <a:xfrm>
            <a:off x="827088" y="1125538"/>
            <a:ext cx="7572375" cy="571500"/>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lIns="57150" tIns="57150" rIns="57150" bIns="57150" anchor="ctr"/>
          <a:lstStyle/>
          <a:p>
            <a:pPr hangingPunct="0"/>
            <a:r>
              <a:rPr lang="he-IL" sz="1700">
                <a:solidFill>
                  <a:srgbClr val="FFFFFF"/>
                </a:solidFill>
                <a:latin typeface="David" pitchFamily="34" charset="-79"/>
                <a:cs typeface="David" pitchFamily="34" charset="-79"/>
              </a:rPr>
              <a:t>חוק המים, התשי"ט-1959 קובע כי "מקורות המים שבמדינה הם קניין הציבור, נתונים לשליטתה של המדינה ומיועדים לצרכי תושביה ולפיתוח הארץ".</a:t>
            </a:r>
            <a:endParaRPr lang="en-US" sz="1700">
              <a:solidFill>
                <a:srgbClr val="FFFFFF"/>
              </a:solidFill>
              <a:latin typeface="David" pitchFamily="34" charset="-79"/>
              <a:cs typeface="David" pitchFamily="34" charset="-79"/>
            </a:endParaRPr>
          </a:p>
        </p:txBody>
      </p:sp>
      <p:sp>
        <p:nvSpPr>
          <p:cNvPr id="7" name="Freeform 6"/>
          <p:cNvSpPr/>
          <p:nvPr/>
        </p:nvSpPr>
        <p:spPr>
          <a:xfrm>
            <a:off x="827088" y="1916113"/>
            <a:ext cx="7572375" cy="576262"/>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hemeClr val="accent3">
              <a:shade val="50000"/>
              <a:hueOff val="76444"/>
              <a:satOff val="-1220"/>
              <a:lumOff val="11745"/>
              <a:alphaOff val="0"/>
            </a:schemeClr>
          </a:fillRef>
          <a:effectRef idx="0">
            <a:schemeClr val="accent3">
              <a:shade val="50000"/>
              <a:hueOff val="76444"/>
              <a:satOff val="-1220"/>
              <a:lumOff val="11745"/>
              <a:alphaOff val="0"/>
            </a:schemeClr>
          </a:effectRef>
          <a:fontRef idx="minor">
            <a:schemeClr val="lt1"/>
          </a:fontRef>
        </p:style>
        <p:txBody>
          <a:bodyPr lIns="85100" tIns="85100" rIns="85100" bIns="85100" spcCol="1270" anchor="ctr"/>
          <a:lstStyle/>
          <a:p>
            <a:pPr defTabSz="666750">
              <a:lnSpc>
                <a:spcPct val="90000"/>
              </a:lnSpc>
              <a:spcAft>
                <a:spcPct val="35000"/>
              </a:spcAft>
              <a:defRPr/>
            </a:pPr>
            <a:r>
              <a:rPr lang="he-IL" sz="1700" dirty="0">
                <a:latin typeface="David" pitchFamily="34" charset="-79"/>
                <a:cs typeface="David" pitchFamily="34" charset="-79"/>
              </a:rPr>
              <a:t>החוק נועד לשמר בידי המדינה את הזכות לנהל ולפקח על משק המים החל משלב ההפקה ועד האספקה לצרכן הסופי על מנת להגן על בעלותו של הציבור במשאב יקר ערך ומוגבל זה.</a:t>
            </a:r>
            <a:endParaRPr lang="en-US" sz="1700" dirty="0">
              <a:latin typeface="David" pitchFamily="34" charset="-79"/>
              <a:cs typeface="David" pitchFamily="34" charset="-79"/>
            </a:endParaRPr>
          </a:p>
        </p:txBody>
      </p:sp>
      <p:sp>
        <p:nvSpPr>
          <p:cNvPr id="8" name="Freeform 7"/>
          <p:cNvSpPr/>
          <p:nvPr/>
        </p:nvSpPr>
        <p:spPr>
          <a:xfrm>
            <a:off x="827088" y="2636838"/>
            <a:ext cx="7572375" cy="631825"/>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75000"/>
            </a:schemeClr>
          </a:solidFill>
        </p:spPr>
        <p:style>
          <a:lnRef idx="2">
            <a:schemeClr val="lt1">
              <a:hueOff val="0"/>
              <a:satOff val="0"/>
              <a:lumOff val="0"/>
              <a:alphaOff val="0"/>
            </a:schemeClr>
          </a:lnRef>
          <a:fillRef idx="1">
            <a:schemeClr val="accent3">
              <a:shade val="50000"/>
              <a:hueOff val="152889"/>
              <a:satOff val="-2439"/>
              <a:lumOff val="23490"/>
              <a:alphaOff val="0"/>
            </a:schemeClr>
          </a:fillRef>
          <a:effectRef idx="0">
            <a:schemeClr val="accent3">
              <a:shade val="50000"/>
              <a:hueOff val="152889"/>
              <a:satOff val="-2439"/>
              <a:lumOff val="23490"/>
              <a:alphaOff val="0"/>
            </a:schemeClr>
          </a:effectRef>
          <a:fontRef idx="minor">
            <a:schemeClr val="lt1"/>
          </a:fontRef>
        </p:style>
        <p:txBody>
          <a:bodyPr lIns="85100" tIns="85100" rIns="85100" bIns="85100" spcCol="1270" anchor="ctr"/>
          <a:lstStyle/>
          <a:p>
            <a:pPr hangingPunct="0">
              <a:defRPr/>
            </a:pPr>
            <a:r>
              <a:rPr lang="he-IL" sz="1700" dirty="0">
                <a:latin typeface="David" pitchFamily="34" charset="-79"/>
                <a:cs typeface="David" pitchFamily="34" charset="-79"/>
              </a:rPr>
              <a:t>בישראל פועלות 3 חברות מים מינרלים מובילות, אשר מוכרות לציבור מים שמקורם במקורות מים טבעיים ברחבי המדינה.</a:t>
            </a:r>
            <a:endParaRPr lang="en-US" sz="1700" dirty="0">
              <a:latin typeface="David" pitchFamily="34" charset="-79"/>
              <a:cs typeface="David" pitchFamily="34" charset="-79"/>
            </a:endParaRPr>
          </a:p>
        </p:txBody>
      </p:sp>
      <p:sp>
        <p:nvSpPr>
          <p:cNvPr id="9" name="Freeform 8"/>
          <p:cNvSpPr/>
          <p:nvPr/>
        </p:nvSpPr>
        <p:spPr>
          <a:xfrm>
            <a:off x="827088" y="3357563"/>
            <a:ext cx="7559675" cy="1150937"/>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3">
              <a:shade val="50000"/>
              <a:hueOff val="229333"/>
              <a:satOff val="-3659"/>
              <a:lumOff val="35235"/>
              <a:alphaOff val="0"/>
            </a:schemeClr>
          </a:effectRef>
          <a:fontRef idx="minor">
            <a:schemeClr val="lt1"/>
          </a:fontRef>
        </p:style>
        <p:txBody>
          <a:bodyPr lIns="85100" tIns="85100" rIns="85100" bIns="85100" anchor="ctr"/>
          <a:lstStyle/>
          <a:p>
            <a:pPr defTabSz="666750">
              <a:lnSpc>
                <a:spcPct val="90000"/>
              </a:lnSpc>
              <a:spcAft>
                <a:spcPct val="35000"/>
              </a:spcAft>
            </a:pPr>
            <a:r>
              <a:rPr lang="he-IL" sz="1700">
                <a:solidFill>
                  <a:srgbClr val="FFFFFF"/>
                </a:solidFill>
                <a:latin typeface="David" pitchFamily="34" charset="-79"/>
                <a:cs typeface="David" pitchFamily="34" charset="-79"/>
              </a:rPr>
              <a:t>ההסדר שרשות המים הנהיגה עבור חברות אלה קובע כי הן ישלמו למדינה עבור השימוש בהתאם לתעריף לתעשייה, שנמוך אף מהתעריף לצרכן הביתי הרגיל.</a:t>
            </a:r>
          </a:p>
          <a:p>
            <a:pPr defTabSz="666750">
              <a:lnSpc>
                <a:spcPct val="90000"/>
              </a:lnSpc>
              <a:spcAft>
                <a:spcPct val="35000"/>
              </a:spcAft>
            </a:pPr>
            <a:r>
              <a:rPr lang="he-IL" sz="1700">
                <a:solidFill>
                  <a:srgbClr val="FFFFFF"/>
                </a:solidFill>
                <a:latin typeface="David" pitchFamily="34" charset="-79"/>
                <a:cs typeface="David" pitchFamily="34" charset="-79"/>
              </a:rPr>
              <a:t>ההסדר הנוהג אינו תואם – לדעתנו – את הוראות חוק המים, אשר ביקש להנהיג משק מים סגור, כאשר </a:t>
            </a:r>
            <a:r>
              <a:rPr lang="he-IL" sz="1700" b="1" u="sng">
                <a:solidFill>
                  <a:srgbClr val="FFFFFF"/>
                </a:solidFill>
                <a:latin typeface="David" pitchFamily="34" charset="-79"/>
                <a:cs typeface="David" pitchFamily="34" charset="-79"/>
              </a:rPr>
              <a:t>מים מוקצים לשימוש בלבד, לצרכני קצה בהתאם לצרכיהם</a:t>
            </a:r>
            <a:r>
              <a:rPr lang="he-IL" sz="1700">
                <a:solidFill>
                  <a:srgbClr val="FFFFFF"/>
                </a:solidFill>
                <a:latin typeface="David" pitchFamily="34" charset="-79"/>
                <a:cs typeface="David" pitchFamily="34" charset="-79"/>
              </a:rPr>
              <a:t>.  </a:t>
            </a:r>
          </a:p>
        </p:txBody>
      </p:sp>
      <p:sp>
        <p:nvSpPr>
          <p:cNvPr id="10" name="Freeform 9"/>
          <p:cNvSpPr/>
          <p:nvPr/>
        </p:nvSpPr>
        <p:spPr>
          <a:xfrm>
            <a:off x="827088" y="4581525"/>
            <a:ext cx="7572375" cy="788988"/>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229333"/>
              <a:satOff val="-3659"/>
              <a:lumOff val="35235"/>
              <a:alphaOff val="0"/>
            </a:schemeClr>
          </a:effectRef>
          <a:fontRef idx="minor">
            <a:schemeClr val="lt1"/>
          </a:fontRef>
        </p:style>
        <p:txBody>
          <a:bodyPr lIns="85100" tIns="85100" rIns="85100" bIns="85100" anchor="ctr"/>
          <a:lstStyle/>
          <a:p>
            <a:pPr algn="just" defTabSz="666750">
              <a:lnSpc>
                <a:spcPct val="90000"/>
              </a:lnSpc>
              <a:spcAft>
                <a:spcPct val="35000"/>
              </a:spcAft>
            </a:pPr>
            <a:r>
              <a:rPr lang="he-IL" sz="1700">
                <a:solidFill>
                  <a:srgbClr val="FFFFFF"/>
                </a:solidFill>
                <a:latin typeface="David" pitchFamily="34" charset="-79"/>
                <a:cs typeface="David" pitchFamily="34" charset="-79"/>
              </a:rPr>
              <a:t>המדובר ב – כמעט מיליארד קוב בשנה, ושוק המגלגל מאות מיליוני ₪, כאשר עלות חומר הגלם מגיע כדי פחות מפרומיל מהמחיר לצרכן. </a:t>
            </a:r>
          </a:p>
          <a:p>
            <a:pPr algn="just" defTabSz="666750">
              <a:lnSpc>
                <a:spcPct val="90000"/>
              </a:lnSpc>
              <a:spcAft>
                <a:spcPct val="35000"/>
              </a:spcAft>
            </a:pPr>
            <a:r>
              <a:rPr lang="he-IL" sz="1700">
                <a:solidFill>
                  <a:srgbClr val="FFFFFF"/>
                </a:solidFill>
                <a:latin typeface="David" pitchFamily="34" charset="-79"/>
                <a:cs typeface="David" pitchFamily="34" charset="-79"/>
              </a:rPr>
              <a:t>אין מכרז על הזכות לשאוב מים ממקורות מים אלה.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00063" y="0"/>
            <a:ext cx="8229600" cy="1143000"/>
          </a:xfrm>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מדיניות הקצאת המים המינראלים</a:t>
            </a:r>
            <a:endParaRPr lang="he-IL" sz="4000" dirty="0">
              <a:solidFill>
                <a:schemeClr val="accent3">
                  <a:lumMod val="60000"/>
                  <a:lumOff val="40000"/>
                </a:schemeClr>
              </a:solidFill>
              <a:latin typeface="David" pitchFamily="34" charset="-79"/>
              <a:cs typeface="David" pitchFamily="34" charset="-79"/>
            </a:endParaRPr>
          </a:p>
        </p:txBody>
      </p:sp>
      <p:sp>
        <p:nvSpPr>
          <p:cNvPr id="8" name="Freeform 7"/>
          <p:cNvSpPr/>
          <p:nvPr/>
        </p:nvSpPr>
        <p:spPr>
          <a:xfrm>
            <a:off x="931863" y="2074863"/>
            <a:ext cx="7572375" cy="2176462"/>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75000"/>
            </a:schemeClr>
          </a:solidFill>
        </p:spPr>
        <p:style>
          <a:lnRef idx="2">
            <a:schemeClr val="lt1">
              <a:hueOff val="0"/>
              <a:satOff val="0"/>
              <a:lumOff val="0"/>
              <a:alphaOff val="0"/>
            </a:schemeClr>
          </a:lnRef>
          <a:fillRef idx="1">
            <a:schemeClr val="accent3">
              <a:shade val="50000"/>
              <a:hueOff val="152889"/>
              <a:satOff val="-2439"/>
              <a:lumOff val="23490"/>
              <a:alphaOff val="0"/>
            </a:schemeClr>
          </a:fillRef>
          <a:effectRef idx="0">
            <a:schemeClr val="accent3">
              <a:shade val="50000"/>
              <a:hueOff val="152889"/>
              <a:satOff val="-2439"/>
              <a:lumOff val="23490"/>
              <a:alphaOff val="0"/>
            </a:schemeClr>
          </a:effectRef>
          <a:fontRef idx="minor">
            <a:schemeClr val="lt1"/>
          </a:fontRef>
        </p:style>
        <p:txBody>
          <a:bodyPr lIns="85100" tIns="85100" rIns="85100" bIns="85100" spcCol="1270" anchor="ctr"/>
          <a:lstStyle/>
          <a:p>
            <a:pPr algn="just" hangingPunct="0">
              <a:defRPr/>
            </a:pPr>
            <a:endParaRPr lang="he-IL" dirty="0">
              <a:latin typeface="David" pitchFamily="34" charset="-79"/>
              <a:cs typeface="David" pitchFamily="34" charset="-79"/>
            </a:endParaRPr>
          </a:p>
          <a:p>
            <a:pPr algn="just" hangingPunct="0">
              <a:defRPr/>
            </a:pPr>
            <a:r>
              <a:rPr lang="he-IL" dirty="0">
                <a:latin typeface="David" pitchFamily="34" charset="-79"/>
                <a:cs typeface="David" pitchFamily="34" charset="-79"/>
              </a:rPr>
              <a:t>במהלך שנת 2008 האגודה עתרה לביהמ"ש העליון, </a:t>
            </a:r>
            <a:r>
              <a:rPr lang="he-IL" dirty="0">
                <a:latin typeface="David" pitchFamily="34" charset="-79"/>
                <a:cs typeface="David" pitchFamily="34" charset="-79"/>
              </a:rPr>
              <a:t>(בג"ץ 4277/08) על מנת שיאסור את המשך המכירה והשיווק של המים המינרלים במתכונתם הנוכחית ויחייב את המדינה לפעול להסדרת הנושא.</a:t>
            </a:r>
            <a:endParaRPr lang="he-IL" dirty="0">
              <a:latin typeface="David" pitchFamily="34" charset="-79"/>
              <a:cs typeface="David" pitchFamily="34" charset="-79"/>
            </a:endParaRPr>
          </a:p>
          <a:p>
            <a:pPr algn="just" hangingPunct="0">
              <a:defRPr/>
            </a:pPr>
            <a:endParaRPr lang="he-IL" dirty="0">
              <a:latin typeface="David" pitchFamily="34" charset="-79"/>
              <a:cs typeface="David" pitchFamily="34" charset="-79"/>
            </a:endParaRPr>
          </a:p>
          <a:p>
            <a:pPr algn="just" hangingPunct="0">
              <a:defRPr/>
            </a:pPr>
            <a:r>
              <a:rPr lang="he-IL" dirty="0">
                <a:latin typeface="David" pitchFamily="34" charset="-79"/>
                <a:cs typeface="David" pitchFamily="34" charset="-79"/>
              </a:rPr>
              <a:t>בעתירה </a:t>
            </a:r>
            <a:r>
              <a:rPr lang="he-IL" dirty="0">
                <a:latin typeface="David" pitchFamily="34" charset="-79"/>
                <a:cs typeface="David" pitchFamily="34" charset="-79"/>
              </a:rPr>
              <a:t>טענה האגודה כי שוק המים המינרליים בישראל הינו ככל הנראה תולדה של תקלה מנהלית רבת שנים, שכתוצאה ממנה מועברים מים המצויים בבעלות הציבור לידי חברות המים המינרליים בניגוד לחוק, ללא מכרז, וללא קבלת תמורה נאותה למדינה. </a:t>
            </a:r>
            <a:br>
              <a:rPr lang="he-IL" dirty="0">
                <a:latin typeface="David" pitchFamily="34" charset="-79"/>
                <a:cs typeface="David" pitchFamily="34" charset="-79"/>
              </a:rPr>
            </a:br>
            <a:r>
              <a:rPr lang="he-IL" sz="1600" dirty="0"/>
              <a:t>.</a:t>
            </a:r>
            <a:endParaRPr lang="en-US" sz="1600" dirty="0"/>
          </a:p>
        </p:txBody>
      </p:sp>
      <p:sp>
        <p:nvSpPr>
          <p:cNvPr id="17" name="Freeform 8"/>
          <p:cNvSpPr/>
          <p:nvPr/>
        </p:nvSpPr>
        <p:spPr>
          <a:xfrm>
            <a:off x="928688" y="1214438"/>
            <a:ext cx="7572375" cy="817562"/>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3">
              <a:shade val="50000"/>
              <a:hueOff val="229333"/>
              <a:satOff val="-3659"/>
              <a:lumOff val="35235"/>
              <a:alphaOff val="0"/>
            </a:schemeClr>
          </a:effectRef>
          <a:fontRef idx="minor">
            <a:schemeClr val="lt1"/>
          </a:fontRef>
        </p:style>
        <p:txBody>
          <a:bodyPr lIns="85100" tIns="85100" rIns="85100" bIns="85100" anchor="ctr"/>
          <a:lstStyle/>
          <a:p>
            <a:pPr defTabSz="666750">
              <a:lnSpc>
                <a:spcPct val="90000"/>
              </a:lnSpc>
              <a:spcAft>
                <a:spcPct val="35000"/>
              </a:spcAft>
            </a:pPr>
            <a:endParaRPr lang="he-IL">
              <a:solidFill>
                <a:srgbClr val="FFFFFF"/>
              </a:solidFill>
              <a:latin typeface="David" pitchFamily="34" charset="-79"/>
              <a:cs typeface="David" pitchFamily="34" charset="-79"/>
            </a:endParaRPr>
          </a:p>
          <a:p>
            <a:pPr defTabSz="666750">
              <a:lnSpc>
                <a:spcPct val="90000"/>
              </a:lnSpc>
              <a:spcAft>
                <a:spcPct val="35000"/>
              </a:spcAft>
            </a:pPr>
            <a:r>
              <a:rPr lang="he-IL">
                <a:solidFill>
                  <a:srgbClr val="FFFFFF"/>
                </a:solidFill>
                <a:latin typeface="David" pitchFamily="34" charset="-79"/>
                <a:cs typeface="David" pitchFamily="34" charset="-79"/>
              </a:rPr>
              <a:t>האגודה מצאה כי ענף המים המינראליים מגלגל מאות מיליוני שקלים בשנה. הלכה למעשה, ובניגוד לדין – לטעמנו, המדינה העניקה פטור מלא מתמלוגים על הניצול של אחד ממשאבי הטבע הנדירים ביותר.</a:t>
            </a:r>
            <a:endParaRPr lang="he-IL" b="1">
              <a:solidFill>
                <a:srgbClr val="FFFFFF"/>
              </a:solidFill>
              <a:latin typeface="David" pitchFamily="34" charset="-79"/>
              <a:cs typeface="David" pitchFamily="34" charset="-79"/>
            </a:endParaRPr>
          </a:p>
          <a:p>
            <a:pPr defTabSz="666750">
              <a:lnSpc>
                <a:spcPct val="90000"/>
              </a:lnSpc>
              <a:spcAft>
                <a:spcPct val="35000"/>
              </a:spcAft>
            </a:pPr>
            <a:endParaRPr lang="he-IL" b="1">
              <a:solidFill>
                <a:srgbClr val="FFFFFF"/>
              </a:solidFill>
              <a:latin typeface="David" pitchFamily="34" charset="-79"/>
              <a:cs typeface="David" pitchFamily="34" charset="-79"/>
            </a:endParaRPr>
          </a:p>
        </p:txBody>
      </p:sp>
      <p:sp>
        <p:nvSpPr>
          <p:cNvPr id="18" name="Freeform 5"/>
          <p:cNvSpPr/>
          <p:nvPr/>
        </p:nvSpPr>
        <p:spPr>
          <a:xfrm>
            <a:off x="900113" y="4724400"/>
            <a:ext cx="7572375" cy="844550"/>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lIns="57150" tIns="57150" rIns="57150" bIns="57150" spcCol="1270" anchor="ctr"/>
          <a:lstStyle/>
          <a:p>
            <a:pPr hangingPunct="0">
              <a:defRPr/>
            </a:pPr>
            <a:r>
              <a:rPr lang="he-IL" sz="1700" dirty="0">
                <a:latin typeface="David" pitchFamily="34" charset="-79"/>
                <a:cs typeface="David" pitchFamily="34" charset="-79"/>
              </a:rPr>
              <a:t>בדיון שהתקיים בעתירה, ביהמ"ש קבע כי לעת עתה, אין העתירה מקימה עילה להתערבותו, וקיבת את הצהרת המדינה כי בכוונת רשות המים להסדיר את הנושא כחלק מהליך הסדרה כולל של שוק המים. </a:t>
            </a:r>
            <a:endParaRPr lang="en-US" sz="1700" dirty="0">
              <a:latin typeface="David" pitchFamily="34" charset="-79"/>
              <a:cs typeface="David" pitchFamily="34"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srcRect/>
          <a:stretch>
            <a:fillRect/>
          </a:stretch>
        </p:blipFill>
        <p:spPr bwMode="auto">
          <a:xfrm>
            <a:off x="1571625" y="571500"/>
            <a:ext cx="6143625"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Freeform 7"/>
          <p:cNvSpPr/>
          <p:nvPr/>
        </p:nvSpPr>
        <p:spPr>
          <a:xfrm>
            <a:off x="611188" y="620713"/>
            <a:ext cx="7777162" cy="4968875"/>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75000"/>
            </a:schemeClr>
          </a:solidFill>
        </p:spPr>
        <p:style>
          <a:lnRef idx="2">
            <a:schemeClr val="lt1">
              <a:hueOff val="0"/>
              <a:satOff val="0"/>
              <a:lumOff val="0"/>
              <a:alphaOff val="0"/>
            </a:schemeClr>
          </a:lnRef>
          <a:fillRef idx="1">
            <a:schemeClr val="accent3">
              <a:shade val="50000"/>
              <a:hueOff val="152889"/>
              <a:satOff val="-2439"/>
              <a:lumOff val="23490"/>
              <a:alphaOff val="0"/>
            </a:schemeClr>
          </a:fillRef>
          <a:effectRef idx="0">
            <a:schemeClr val="accent3">
              <a:shade val="50000"/>
              <a:hueOff val="152889"/>
              <a:satOff val="-2439"/>
              <a:lumOff val="23490"/>
              <a:alphaOff val="0"/>
            </a:schemeClr>
          </a:effectRef>
          <a:fontRef idx="minor">
            <a:schemeClr val="lt1"/>
          </a:fontRef>
        </p:style>
        <p:txBody>
          <a:bodyPr lIns="85100" tIns="85100" rIns="85100" bIns="85100" anchor="ctr"/>
          <a:lstStyle/>
          <a:p>
            <a:pPr algn="just" hangingPunct="0"/>
            <a:endParaRPr lang="he-IL">
              <a:solidFill>
                <a:srgbClr val="FFFFFF"/>
              </a:solidFill>
              <a:latin typeface="David" pitchFamily="34" charset="-79"/>
              <a:cs typeface="David" pitchFamily="34" charset="-79"/>
            </a:endParaRPr>
          </a:p>
          <a:p>
            <a:pPr algn="just" hangingPunct="0"/>
            <a:r>
              <a:rPr lang="he-IL">
                <a:solidFill>
                  <a:srgbClr val="FFFFFF"/>
                </a:solidFill>
                <a:latin typeface="David" pitchFamily="34" charset="-79"/>
                <a:cs typeface="David" pitchFamily="34" charset="-79"/>
              </a:rPr>
              <a:t>בדו"ח מבקר המדינה האחרון שפורסם באמצע חודש אוקטובר, בחן המבקר את אופן הקצאת משאבי הטבע והסביבה במדינה, ובראשם משאב המים המינרלים, והצורך בהסדרתו, כלשון הדו"ח:"</a:t>
            </a:r>
            <a:r>
              <a:rPr lang="he-IL">
                <a:solidFill>
                  <a:srgbClr val="FFFFFF"/>
                </a:solidFill>
                <a:cs typeface="David" pitchFamily="34" charset="-79"/>
              </a:rPr>
              <a:t>על רשות המים להשלים במהרה את הבחינה של סוגיית הטלת תמלוגים על חברות המים המינרליים או נקיטת כל שיטת גבייה אחרת שתתמחר כנדרש את השימוש במשאב טבע זה, ותיבחן באופן מקצועי ואובייקטיבי. כל עיכוב בטיפול בסוגיה זו פוגע בעקרונות הצדק החלוקתי ופוגע בהכנסות המדינה". </a:t>
            </a:r>
          </a:p>
          <a:p>
            <a:pPr algn="just" hangingPunct="0"/>
            <a:endParaRPr lang="he-IL">
              <a:solidFill>
                <a:srgbClr val="FFFFFF"/>
              </a:solidFill>
              <a:cs typeface="David" pitchFamily="34" charset="-79"/>
            </a:endParaRPr>
          </a:p>
          <a:p>
            <a:pPr algn="just" hangingPunct="0"/>
            <a:r>
              <a:rPr lang="he-IL">
                <a:solidFill>
                  <a:srgbClr val="FFFFFF"/>
                </a:solidFill>
                <a:cs typeface="David" pitchFamily="34" charset="-79"/>
              </a:rPr>
              <a:t>מבקר המדינה מביא, בין היתר, מתוך מכתבו של מנהל רשות המים מר אלכס קושניר מיום 21/1/2013 שם נכתב: </a:t>
            </a:r>
          </a:p>
          <a:p>
            <a:r>
              <a:rPr lang="he-IL">
                <a:solidFill>
                  <a:srgbClr val="FFFFFF"/>
                </a:solidFill>
                <a:cs typeface="David" pitchFamily="34" charset="-79"/>
              </a:rPr>
              <a:t>"לדעתנו גם מטעמי פשטות הגביה ותמחור התמורה למדינה,</a:t>
            </a:r>
            <a:r>
              <a:rPr lang="en-US">
                <a:solidFill>
                  <a:srgbClr val="FFFFFF"/>
                </a:solidFill>
                <a:cs typeface="David" pitchFamily="34" charset="-79"/>
              </a:rPr>
              <a:t> </a:t>
            </a:r>
            <a:r>
              <a:rPr lang="he-IL">
                <a:solidFill>
                  <a:srgbClr val="FFFFFF"/>
                </a:solidFill>
                <a:cs typeface="David" pitchFamily="34" charset="-79"/>
              </a:rPr>
              <a:t>מומלץ לבחון מעבר הדרגתי משיטת הרשיונות ללא תשלום לשיטת </a:t>
            </a:r>
            <a:r>
              <a:rPr lang="he-IL" b="1">
                <a:solidFill>
                  <a:srgbClr val="FFFFFF"/>
                </a:solidFill>
                <a:cs typeface="David" pitchFamily="34" charset="-79"/>
              </a:rPr>
              <a:t>מכרזים עבור זיכיון מוגבל בזמן לייצור מים מינרליים ומים ממקור מסוים – בתמורה לתשלום למדינה</a:t>
            </a:r>
            <a:r>
              <a:rPr lang="he-IL">
                <a:solidFill>
                  <a:srgbClr val="FFFFFF"/>
                </a:solidFill>
                <a:cs typeface="David" pitchFamily="34" charset="-79"/>
              </a:rPr>
              <a:t> [ההדגשה במקור]. התמורה בגין הזכיון תיקבע בדרך של מכרז על ההקצאות למים מאותו מקור מסוים, הן לגבי מים המשמשים לייצור מים מינרליים והן לגבי מים בעלי תכונות ייחודיות לצרכים אחרים כגון מרחצאות מרפא".</a:t>
            </a:r>
          </a:p>
          <a:p>
            <a:endParaRPr lang="he-IL">
              <a:solidFill>
                <a:srgbClr val="FFFFFF"/>
              </a:solidFill>
              <a:cs typeface="David" pitchFamily="34" charset="-79"/>
            </a:endParaRPr>
          </a:p>
          <a:p>
            <a:r>
              <a:rPr lang="he-IL">
                <a:solidFill>
                  <a:srgbClr val="FFFFFF"/>
                </a:solidFill>
                <a:cs typeface="David" pitchFamily="34" charset="-79"/>
              </a:rPr>
              <a:t>זוהי גישה ראויה, ויש להבטיח כי מהלך זה יחל ויתבצע במלואו.  </a:t>
            </a:r>
          </a:p>
          <a:p>
            <a:pPr algn="ctr"/>
            <a:r>
              <a:rPr lang="en-US">
                <a:solidFill>
                  <a:schemeClr val="tx1"/>
                </a:solidFill>
                <a:cs typeface="Arial" charset="0"/>
              </a:rPr>
              <a:t>__________________</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85750" y="274638"/>
            <a:ext cx="8401050" cy="654050"/>
          </a:xfrm>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      </a:t>
            </a:r>
            <a:br>
              <a:rPr lang="he-IL" sz="4000" b="1" dirty="0" smtClean="0">
                <a:solidFill>
                  <a:schemeClr val="accent3">
                    <a:lumMod val="60000"/>
                    <a:lumOff val="40000"/>
                  </a:schemeClr>
                </a:solidFill>
                <a:latin typeface="David" pitchFamily="34" charset="-79"/>
                <a:cs typeface="David" pitchFamily="34" charset="-79"/>
              </a:rPr>
            </a:br>
            <a:r>
              <a:rPr lang="he-IL" sz="4000" b="1" dirty="0" smtClean="0">
                <a:solidFill>
                  <a:schemeClr val="accent3">
                    <a:lumMod val="60000"/>
                    <a:lumOff val="40000"/>
                  </a:schemeClr>
                </a:solidFill>
                <a:latin typeface="David" pitchFamily="34" charset="-79"/>
                <a:cs typeface="David" pitchFamily="34" charset="-79"/>
              </a:rPr>
              <a:t>משאבים נוספים שמחייבים הסדרה</a:t>
            </a:r>
            <a:br>
              <a:rPr lang="he-IL" sz="4000" b="1" dirty="0" smtClean="0">
                <a:solidFill>
                  <a:schemeClr val="accent3">
                    <a:lumMod val="60000"/>
                    <a:lumOff val="40000"/>
                  </a:schemeClr>
                </a:solidFill>
                <a:latin typeface="David" pitchFamily="34" charset="-79"/>
                <a:cs typeface="David" pitchFamily="34" charset="-79"/>
              </a:rPr>
            </a:br>
            <a:endParaRPr lang="he-IL" sz="4000" dirty="0">
              <a:latin typeface="David" pitchFamily="34" charset="-79"/>
              <a:cs typeface="David" pitchFamily="34" charset="-79"/>
            </a:endParaRPr>
          </a:p>
        </p:txBody>
      </p:sp>
      <p:sp>
        <p:nvSpPr>
          <p:cNvPr id="5" name="Freeform 5"/>
          <p:cNvSpPr>
            <a:spLocks noGrp="1"/>
          </p:cNvSpPr>
          <p:nvPr>
            <p:ph idx="1"/>
          </p:nvPr>
        </p:nvSpPr>
        <p:spPr>
          <a:xfrm>
            <a:off x="468313" y="1052513"/>
            <a:ext cx="8229600" cy="4857750"/>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spcFirstLastPara="0" lIns="57150" tIns="57150" rIns="57150" bIns="57150" spcCol="1270" anchor="ctr">
            <a:noAutofit/>
          </a:bodyPr>
          <a:lstStyle/>
          <a:p>
            <a:pPr algn="just">
              <a:defRPr/>
            </a:pPr>
            <a:r>
              <a:rPr lang="he-IL" sz="1800" b="1" dirty="0" smtClean="0">
                <a:latin typeface="David" pitchFamily="34" charset="-79"/>
                <a:cs typeface="David" pitchFamily="34" charset="-79"/>
              </a:rPr>
              <a:t>אתר החרמון </a:t>
            </a:r>
            <a:r>
              <a:rPr lang="he-IL" sz="1800" dirty="0" smtClean="0">
                <a:latin typeface="David" pitchFamily="34" charset="-79"/>
                <a:cs typeface="David" pitchFamily="34" charset="-79"/>
              </a:rPr>
              <a:t>שהינו משאב ציבורי ואתר ייחודי, מוחזק בידי יישוב נווה אטיב, שמשלם דמי חכירה סמליים של מאות ₪ מדי שנה, ונהנה מרווחי עתק מהפעלתו, זאת בעוד שאין כל הסדרה חוקית לנושא, </a:t>
            </a:r>
            <a:r>
              <a:rPr lang="he-IL" sz="1800" b="1" dirty="0" smtClean="0">
                <a:latin typeface="David" pitchFamily="34" charset="-79"/>
                <a:cs typeface="David" pitchFamily="34" charset="-79"/>
              </a:rPr>
              <a:t>וללא תמורה הולמת למדינה!</a:t>
            </a:r>
          </a:p>
          <a:p>
            <a:pPr algn="just">
              <a:buFont typeface="Arial" charset="0"/>
              <a:buNone/>
              <a:defRPr/>
            </a:pPr>
            <a:endParaRPr lang="he-IL" sz="1800" b="1" dirty="0" smtClean="0">
              <a:latin typeface="David" pitchFamily="34" charset="-79"/>
              <a:cs typeface="David" pitchFamily="34" charset="-79"/>
            </a:endParaRPr>
          </a:p>
          <a:p>
            <a:pPr algn="just">
              <a:defRPr/>
            </a:pPr>
            <a:r>
              <a:rPr lang="he-IL" sz="1800" dirty="0" smtClean="0">
                <a:latin typeface="David" pitchFamily="34" charset="-79"/>
                <a:cs typeface="David" pitchFamily="34" charset="-79"/>
              </a:rPr>
              <a:t>חרף היותו משאב ציבורי, שאמור להיות פתוח ונגיש לכלל הציבור, כאשר מבקרים באתר החרמון, הבעלות הציבורית אינה מורגשת כלל. האתר מצוי בחזקת מושב נווה </a:t>
            </a:r>
            <a:r>
              <a:rPr lang="he-IL" sz="1800" dirty="0" err="1" smtClean="0">
                <a:latin typeface="David" pitchFamily="34" charset="-79"/>
                <a:cs typeface="David" pitchFamily="34" charset="-79"/>
              </a:rPr>
              <a:t>אטי"ב</a:t>
            </a:r>
            <a:r>
              <a:rPr lang="he-IL" sz="1800" dirty="0" smtClean="0">
                <a:latin typeface="David" pitchFamily="34" charset="-79"/>
                <a:cs typeface="David" pitchFamily="34" charset="-79"/>
              </a:rPr>
              <a:t>, שגובה דמי כניסה מהציבור המעוניין לבקר בו, כאילו היה מדובר בנכס בבעלות פרטית.</a:t>
            </a:r>
          </a:p>
          <a:p>
            <a:pPr algn="just">
              <a:defRPr/>
            </a:pPr>
            <a:endParaRPr lang="he-IL" sz="1800" dirty="0" smtClean="0">
              <a:latin typeface="David" pitchFamily="34" charset="-79"/>
              <a:cs typeface="David" pitchFamily="34" charset="-79"/>
            </a:endParaRPr>
          </a:p>
          <a:p>
            <a:pPr algn="just">
              <a:defRPr/>
            </a:pPr>
            <a:r>
              <a:rPr lang="he-IL" sz="1800" dirty="0" smtClean="0">
                <a:latin typeface="David" pitchFamily="34" charset="-79"/>
                <a:cs typeface="David" pitchFamily="34" charset="-79"/>
              </a:rPr>
              <a:t>מהתכתבות עם רשות מקרקעי ישראל בעניין, הסתבר כי משנות ה- 80 המדינה מאפשרת למושב </a:t>
            </a:r>
          </a:p>
          <a:p>
            <a:pPr algn="just">
              <a:defRPr/>
            </a:pPr>
            <a:r>
              <a:rPr lang="he-IL" sz="1800" dirty="0" smtClean="0">
                <a:latin typeface="David" pitchFamily="34" charset="-79"/>
                <a:cs typeface="David" pitchFamily="34" charset="-79"/>
              </a:rPr>
              <a:t>להחזיק וליהנות מפירותיו הכלכליים של אתר החרמון וזאת על אף שכפי הנראה ההחזקה לא הוסדרה באופן חוקי והמדינה לא זכתה לקבל תגמול הולם עבור השימוש המסחרי שנעשה בו. </a:t>
            </a:r>
          </a:p>
          <a:p>
            <a:pPr algn="just">
              <a:buFont typeface="Arial" charset="0"/>
              <a:buNone/>
              <a:defRPr/>
            </a:pPr>
            <a:endParaRPr lang="he-IL" sz="1800" dirty="0" smtClean="0">
              <a:latin typeface="David" pitchFamily="34" charset="-79"/>
              <a:cs typeface="David" pitchFamily="34" charset="-79"/>
            </a:endParaRPr>
          </a:p>
          <a:p>
            <a:pPr algn="just">
              <a:defRPr/>
            </a:pPr>
            <a:r>
              <a:rPr lang="he-IL" sz="1800" dirty="0" smtClean="0">
                <a:latin typeface="David" pitchFamily="34" charset="-79"/>
                <a:cs typeface="David" pitchFamily="34" charset="-79"/>
              </a:rPr>
              <a:t>לאחרונה דנה מועצת מקרקעי ישראל בהצעה להסדר בין מושב נווה </a:t>
            </a:r>
            <a:r>
              <a:rPr lang="he-IL" sz="1800" dirty="0" err="1" smtClean="0">
                <a:latin typeface="David" pitchFamily="34" charset="-79"/>
                <a:cs typeface="David" pitchFamily="34" charset="-79"/>
              </a:rPr>
              <a:t>אטי"ב</a:t>
            </a:r>
            <a:r>
              <a:rPr lang="he-IL" sz="1800" dirty="0" smtClean="0">
                <a:latin typeface="David" pitchFamily="34" charset="-79"/>
                <a:cs typeface="David" pitchFamily="34" charset="-79"/>
              </a:rPr>
              <a:t> ורשות מקרקעי ישראל, בהתאם לו  המדינה תתחיל לגבות תמלוגים בשיעור של 5% עבור השימוש במשאב הציבורי, והמחירים יהיו נתונים לפיקוח.  </a:t>
            </a:r>
            <a:endParaRPr lang="en-US" sz="1800" dirty="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Freeform 8"/>
          <p:cNvSpPr/>
          <p:nvPr/>
        </p:nvSpPr>
        <p:spPr>
          <a:xfrm>
            <a:off x="714375" y="928688"/>
            <a:ext cx="7572375" cy="3214687"/>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3">
              <a:shade val="50000"/>
              <a:hueOff val="229333"/>
              <a:satOff val="-3659"/>
              <a:lumOff val="35235"/>
              <a:alphaOff val="0"/>
            </a:schemeClr>
          </a:effectRef>
          <a:fontRef idx="minor">
            <a:schemeClr val="lt1"/>
          </a:fontRef>
        </p:style>
        <p:txBody>
          <a:bodyPr lIns="85100" tIns="85100" rIns="85100" bIns="85100" spcCol="1270" anchor="ctr"/>
          <a:lstStyle/>
          <a:p>
            <a:pPr>
              <a:defRPr/>
            </a:pPr>
            <a:endParaRPr lang="he-IL" sz="2000" b="1" dirty="0">
              <a:cs typeface="David" pitchFamily="2" charset="-79"/>
            </a:endParaRPr>
          </a:p>
          <a:p>
            <a:pPr algn="ctr">
              <a:defRPr/>
            </a:pPr>
            <a:r>
              <a:rPr lang="he-IL" sz="2000" b="1" dirty="0">
                <a:cs typeface="David" pitchFamily="2" charset="-79"/>
              </a:rPr>
              <a:t>לעמדת האגודה יש לבחון את ההסדר המוצע במסגרת החלטת מועצת מקרקעי ישראל כלפי משאב החרמון, באופן שישקף את האינטרס הציבורי, ובתוך כך, יש לבחון את אחוז התמלוגים המוצע (5%), ולתקן/לשנות את סעיפי ההסדר באופן שמתקן את מחדלה של המדינה רב השנים בהסדרת משאב זה, ושמבטיח העברת תשלום הולם וראוי לקופת המדינה. </a:t>
            </a:r>
          </a:p>
          <a:p>
            <a:pPr algn="ctr">
              <a:defRPr/>
            </a:pPr>
            <a:r>
              <a:rPr lang="he-IL" sz="2000" b="1" dirty="0">
                <a:cs typeface="David" pitchFamily="2" charset="-79"/>
              </a:rPr>
              <a:t>קביעת שיעור נמוך בלי בדיקה מקצועית על בסיס כימות שווי ההכנסות והרווח מהפעלת האתר, מעלה את החשש שאזרחי המדינה לא יזכו לתגמול הולם בגין משאב ציבורי נדיר זה. </a:t>
            </a:r>
            <a:endParaRPr lang="he-IL" sz="2000" b="1" dirty="0">
              <a:latin typeface="David" pitchFamily="34" charset="-79"/>
              <a:cs typeface="David" pitchFamily="34" charset="-79"/>
            </a:endParaRPr>
          </a:p>
          <a:p>
            <a:pPr>
              <a:defRPr/>
            </a:pPr>
            <a:endParaRPr lang="he-IL" sz="2000" b="1" dirty="0">
              <a:cs typeface="David" pitchFamily="2" charset="-79"/>
            </a:endParaRPr>
          </a:p>
          <a:p>
            <a:pPr>
              <a:defRPr/>
            </a:pPr>
            <a:endParaRPr lang="en-US" sz="2000" b="1" dirty="0">
              <a:cs typeface="David" pitchFamily="2" charset="-79"/>
            </a:endParaRPr>
          </a:p>
        </p:txBody>
      </p:sp>
      <p:sp>
        <p:nvSpPr>
          <p:cNvPr id="7" name="Freeform 8"/>
          <p:cNvSpPr>
            <a:spLocks noGrp="1"/>
          </p:cNvSpPr>
          <p:nvPr>
            <p:ph idx="1"/>
          </p:nvPr>
        </p:nvSpPr>
        <p:spPr>
          <a:xfrm>
            <a:off x="714375" y="4286250"/>
            <a:ext cx="7500938" cy="1357313"/>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75000"/>
            </a:schemeClr>
          </a:solidFill>
          <a:ln w="9525">
            <a:noFill/>
          </a:ln>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spcFirstLastPara="0" lIns="57150" tIns="57150" rIns="57150" bIns="57150" spcCol="1270" anchor="ctr">
            <a:noAutofit/>
          </a:bodyPr>
          <a:lstStyle/>
          <a:p>
            <a:pPr marL="355600" lvl="1" indent="-342900" algn="ctr">
              <a:buFont typeface="Arial" charset="0"/>
              <a:buNone/>
              <a:defRPr/>
            </a:pPr>
            <a:r>
              <a:rPr lang="he-IL" sz="1800" dirty="0" smtClean="0">
                <a:cs typeface="David" pitchFamily="2" charset="-79"/>
              </a:rPr>
              <a:t> יש להקפיד על שקיפות תהליך קבלת ההחלטות בנוגע להסדרת משאבי המדינה בכלל, ובפרט בתהליך לגיבוש הסדר בעניין משאב מיוחד ונדיר זה, זאת על מנת להבטיח תוצאה ציבורית נאותה לטווח הארוך.</a:t>
            </a:r>
          </a:p>
        </p:txBody>
      </p:sp>
      <p:sp>
        <p:nvSpPr>
          <p:cNvPr id="9" name="כותרת 1"/>
          <p:cNvSpPr>
            <a:spLocks noGrp="1"/>
          </p:cNvSpPr>
          <p:nvPr>
            <p:ph type="title"/>
          </p:nvPr>
        </p:nvSpPr>
        <p:spPr>
          <a:xfrm>
            <a:off x="0" y="142875"/>
            <a:ext cx="8401050" cy="654050"/>
          </a:xfrm>
        </p:spPr>
        <p:txBody>
          <a:bodyPr/>
          <a:lstStyle/>
          <a:p>
            <a:pPr>
              <a:defRPr/>
            </a:pPr>
            <a:r>
              <a:rPr lang="he-IL" sz="3500" b="1" dirty="0" smtClean="0">
                <a:solidFill>
                  <a:schemeClr val="accent3">
                    <a:lumMod val="60000"/>
                    <a:lumOff val="40000"/>
                  </a:schemeClr>
                </a:solidFill>
                <a:latin typeface="David" pitchFamily="34" charset="-79"/>
                <a:cs typeface="David" pitchFamily="34" charset="-79"/>
              </a:rPr>
              <a:t>המשך .. אתר החרמון</a:t>
            </a:r>
            <a:endParaRPr lang="he-IL" sz="3500" dirty="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מילת תודה</a:t>
            </a:r>
          </a:p>
        </p:txBody>
      </p:sp>
      <p:sp>
        <p:nvSpPr>
          <p:cNvPr id="28675" name="מציין מיקום תוכן 2"/>
          <p:cNvSpPr>
            <a:spLocks noGrp="1"/>
          </p:cNvSpPr>
          <p:nvPr>
            <p:ph idx="1"/>
          </p:nvPr>
        </p:nvSpPr>
        <p:spPr>
          <a:xfrm>
            <a:off x="457200" y="1341438"/>
            <a:ext cx="8362950" cy="4784725"/>
          </a:xfrm>
        </p:spPr>
        <p:txBody>
          <a:bodyPr/>
          <a:lstStyle/>
          <a:p>
            <a:pPr algn="just"/>
            <a:r>
              <a:rPr lang="he-IL" sz="2600" smtClean="0">
                <a:cs typeface="David" pitchFamily="34" charset="-79"/>
              </a:rPr>
              <a:t>אנו מודים לכם על ההזמנה להופיע בפני וועדה נכבדה זו.</a:t>
            </a:r>
          </a:p>
          <a:p>
            <a:pPr algn="just"/>
            <a:endParaRPr lang="he-IL" sz="2600" smtClean="0">
              <a:cs typeface="David" pitchFamily="34" charset="-79"/>
            </a:endParaRPr>
          </a:p>
          <a:p>
            <a:pPr algn="just"/>
            <a:r>
              <a:rPr lang="he-IL" sz="2600" smtClean="0">
                <a:cs typeface="David" pitchFamily="34" charset="-79"/>
              </a:rPr>
              <a:t>המלצות וועדת ששינסקי 1 מוכיחות שניתן לתקן ולשנות עוול ציבורי והקצאות לא צודקת של משאבים, גם אם מדובר במדיניות הקיימת מזה שנים</a:t>
            </a:r>
            <a:r>
              <a:rPr lang="en-US" sz="2600" smtClean="0">
                <a:cs typeface="David" pitchFamily="34" charset="-79"/>
              </a:rPr>
              <a:t>.</a:t>
            </a:r>
          </a:p>
          <a:p>
            <a:pPr algn="just"/>
            <a:r>
              <a:rPr lang="he-IL" sz="2600" smtClean="0">
                <a:cs typeface="David" pitchFamily="34" charset="-79"/>
              </a:rPr>
              <a:t>הקמת הוועדה הנוכחית והעלאת נושא הצדק החלוקתי במשאבי ישראל לסדר היום, היה אחד ממטרות האגודה החל מהקמתה. </a:t>
            </a:r>
          </a:p>
          <a:p>
            <a:pPr algn="just"/>
            <a:r>
              <a:rPr lang="he-IL" sz="2600" smtClean="0">
                <a:cs typeface="David" pitchFamily="34" charset="-79"/>
              </a:rPr>
              <a:t>אנו מקווים ומצפים שהמלצות וועדת שישינסקי 2 ויישומן, ימשיכו בדרך אותה התוותה הוועדה הראשונה ואף יצעדו מעבר לה בהשגת יעדים של צדק חלוקתי במשאבי הציבור. </a:t>
            </a:r>
          </a:p>
          <a:p>
            <a:pPr algn="just"/>
            <a:endParaRPr lang="he-IL" sz="2600" smtClean="0">
              <a:cs typeface="David" pitchFamily="34" charset="-79"/>
            </a:endParaRPr>
          </a:p>
          <a:p>
            <a:pPr algn="just"/>
            <a:endParaRPr lang="en-US" sz="2600" smtClean="0">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85750" y="274638"/>
            <a:ext cx="8401050" cy="654050"/>
          </a:xfrm>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      </a:t>
            </a:r>
            <a:br>
              <a:rPr lang="he-IL" sz="4000" b="1" dirty="0" smtClean="0">
                <a:solidFill>
                  <a:schemeClr val="accent3">
                    <a:lumMod val="60000"/>
                    <a:lumOff val="40000"/>
                  </a:schemeClr>
                </a:solidFill>
                <a:latin typeface="David" pitchFamily="34" charset="-79"/>
                <a:cs typeface="David" pitchFamily="34" charset="-79"/>
              </a:rPr>
            </a:br>
            <a:r>
              <a:rPr lang="he-IL" sz="4000" b="1" dirty="0" smtClean="0">
                <a:solidFill>
                  <a:schemeClr val="accent3">
                    <a:lumMod val="60000"/>
                    <a:lumOff val="40000"/>
                  </a:schemeClr>
                </a:solidFill>
                <a:latin typeface="David" pitchFamily="34" charset="-79"/>
                <a:cs typeface="David" pitchFamily="34" charset="-79"/>
              </a:rPr>
              <a:t>משאבים נוספים שמחייבים הסדרה</a:t>
            </a:r>
            <a:br>
              <a:rPr lang="he-IL" sz="4000" b="1" dirty="0" smtClean="0">
                <a:solidFill>
                  <a:schemeClr val="accent3">
                    <a:lumMod val="60000"/>
                    <a:lumOff val="40000"/>
                  </a:schemeClr>
                </a:solidFill>
                <a:latin typeface="David" pitchFamily="34" charset="-79"/>
                <a:cs typeface="David" pitchFamily="34" charset="-79"/>
              </a:rPr>
            </a:br>
            <a:endParaRPr lang="he-IL" sz="4000" dirty="0">
              <a:latin typeface="David" pitchFamily="34" charset="-79"/>
              <a:cs typeface="David" pitchFamily="34" charset="-79"/>
            </a:endParaRPr>
          </a:p>
        </p:txBody>
      </p:sp>
      <p:sp>
        <p:nvSpPr>
          <p:cNvPr id="5" name="Freeform 5"/>
          <p:cNvSpPr>
            <a:spLocks noGrp="1"/>
          </p:cNvSpPr>
          <p:nvPr>
            <p:ph idx="1"/>
          </p:nvPr>
        </p:nvSpPr>
        <p:spPr>
          <a:xfrm>
            <a:off x="468313" y="981075"/>
            <a:ext cx="8218487" cy="5092700"/>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spcFirstLastPara="0" lIns="57150" tIns="57150" rIns="57150" bIns="57150" spcCol="1270" anchor="ctr">
            <a:noAutofit/>
          </a:bodyPr>
          <a:lstStyle/>
          <a:p>
            <a:pPr algn="just">
              <a:defRPr/>
            </a:pPr>
            <a:endParaRPr lang="he-IL" sz="1800" b="1" dirty="0" smtClean="0">
              <a:latin typeface="David" pitchFamily="34" charset="-79"/>
              <a:cs typeface="David" pitchFamily="2" charset="-79"/>
            </a:endParaRPr>
          </a:p>
          <a:p>
            <a:pPr algn="just">
              <a:defRPr/>
            </a:pPr>
            <a:endParaRPr lang="he-IL" sz="1800" b="1" dirty="0" smtClean="0">
              <a:latin typeface="David" pitchFamily="34" charset="-79"/>
              <a:cs typeface="David" pitchFamily="2" charset="-79"/>
            </a:endParaRPr>
          </a:p>
          <a:p>
            <a:pPr algn="just">
              <a:defRPr/>
            </a:pPr>
            <a:endParaRPr lang="he-IL" sz="1800" b="1" dirty="0" smtClean="0">
              <a:latin typeface="David" pitchFamily="34" charset="-79"/>
              <a:cs typeface="David" pitchFamily="34" charset="-79"/>
            </a:endParaRPr>
          </a:p>
          <a:p>
            <a:pPr algn="just">
              <a:defRPr/>
            </a:pPr>
            <a:r>
              <a:rPr lang="he-IL" sz="1800" b="1" dirty="0" smtClean="0">
                <a:latin typeface="David" pitchFamily="34" charset="-79"/>
                <a:cs typeface="David" pitchFamily="2" charset="-79"/>
              </a:rPr>
              <a:t>משאבי ים המלח:</a:t>
            </a:r>
            <a:r>
              <a:rPr lang="en-US" sz="1800" b="1" dirty="0" smtClean="0">
                <a:latin typeface="David" pitchFamily="34" charset="-79"/>
                <a:cs typeface="David" pitchFamily="2" charset="-79"/>
              </a:rPr>
              <a:t> </a:t>
            </a:r>
            <a:r>
              <a:rPr lang="he-IL" sz="1800" dirty="0" smtClean="0">
                <a:cs typeface="David" pitchFamily="2" charset="-79"/>
              </a:rPr>
              <a:t>מוחזקים בידי חברת כימיקאלים לישראל הנמצאת בידיים פרטיות, ואשר זוכה להפיק רווחים אדירים ולסחור כמונופול במחצבים יקרי ערך, זאת תמורת תשלום זעום ומגוחך לאוצר המדינה בעזרת הסדר חוקי ארכאי שאינו מתאים לזמננו ובסיוע של מינהל ציבורי שאינו מקפיד ואינו נזהר בניהול נכסי המדינה. </a:t>
            </a:r>
          </a:p>
          <a:p>
            <a:pPr>
              <a:defRPr/>
            </a:pPr>
            <a:endParaRPr lang="en-US" sz="1800" dirty="0" smtClean="0"/>
          </a:p>
          <a:p>
            <a:pPr algn="just">
              <a:defRPr/>
            </a:pPr>
            <a:r>
              <a:rPr lang="he-IL" sz="1800" dirty="0" smtClean="0">
                <a:latin typeface="David" pitchFamily="34" charset="-79"/>
                <a:cs typeface="David" pitchFamily="2" charset="-79"/>
              </a:rPr>
              <a:t>בהתאם לתנאי הזיכיון, על </a:t>
            </a:r>
            <a:r>
              <a:rPr lang="he-IL" sz="1800" dirty="0" err="1" smtClean="0">
                <a:latin typeface="David" pitchFamily="34" charset="-79"/>
                <a:cs typeface="David" pitchFamily="2" charset="-79"/>
              </a:rPr>
              <a:t>כי"ל</a:t>
            </a:r>
            <a:r>
              <a:rPr lang="he-IL" sz="1800" dirty="0" smtClean="0">
                <a:latin typeface="David" pitchFamily="34" charset="-79"/>
                <a:cs typeface="David" pitchFamily="2" charset="-79"/>
              </a:rPr>
              <a:t> לשלם למדינת ישראל, עבור השימוש במחצבי ים המלח, תגמולים בשיעור של 5% משווי המכירות, בניכוי הוצאות מסוימות ובהפחתה נוספת של 10% מהסכום שהתקבל לאחר הפחתת הוצאות. למעשה, מדובר בתגמולים נמוכים ביותר, בשיעור הקרוב יותר לכ- 4.5% משווי המכירות בשוק.</a:t>
            </a:r>
          </a:p>
          <a:p>
            <a:pPr algn="just">
              <a:buFont typeface="Arial" charset="0"/>
              <a:buNone/>
              <a:defRPr/>
            </a:pPr>
            <a:endParaRPr lang="he-IL" sz="1800" dirty="0" smtClean="0">
              <a:latin typeface="David" pitchFamily="34" charset="-79"/>
              <a:cs typeface="David" pitchFamily="2" charset="-79"/>
            </a:endParaRPr>
          </a:p>
          <a:p>
            <a:pPr>
              <a:defRPr/>
            </a:pPr>
            <a:r>
              <a:rPr lang="he-IL" sz="1800" dirty="0" smtClean="0">
                <a:cs typeface="David" pitchFamily="2" charset="-79"/>
              </a:rPr>
              <a:t>יתרה מכך, עולה חשד כבד שאפילו שיעור התמלוגים הנמוך הזה לא משולם בפועל.</a:t>
            </a:r>
          </a:p>
          <a:p>
            <a:pPr>
              <a:buFont typeface="Arial" charset="0"/>
              <a:buNone/>
              <a:defRPr/>
            </a:pPr>
            <a:endParaRPr lang="en-US" sz="1800" dirty="0" smtClean="0">
              <a:cs typeface="David" pitchFamily="2" charset="-79"/>
            </a:endParaRPr>
          </a:p>
          <a:p>
            <a:pPr algn="just">
              <a:defRPr/>
            </a:pPr>
            <a:r>
              <a:rPr lang="he-IL" sz="1800" dirty="0" smtClean="0">
                <a:latin typeface="David" pitchFamily="34" charset="-79"/>
                <a:cs typeface="David" pitchFamily="2" charset="-79"/>
              </a:rPr>
              <a:t>מדו"חות החברה לשנת 2009, עולה כי חברת </a:t>
            </a:r>
            <a:r>
              <a:rPr lang="he-IL" sz="1800" dirty="0" err="1" smtClean="0">
                <a:latin typeface="David" pitchFamily="34" charset="-79"/>
                <a:cs typeface="David" pitchFamily="2" charset="-79"/>
              </a:rPr>
              <a:t>כי"ל</a:t>
            </a:r>
            <a:r>
              <a:rPr lang="he-IL" sz="1800" dirty="0" smtClean="0">
                <a:latin typeface="David" pitchFamily="34" charset="-79"/>
                <a:cs typeface="David" pitchFamily="2" charset="-79"/>
              </a:rPr>
              <a:t> משתמשת בטכניקה של "מחירי העברה" כדי להקטין את בסיס המחיר שמשמש לחישוב סכום התמלוגים. במקום לקבוע את הסכום בהתאם למחירי השוק בניכוי סכומים מסוימים (כגון: הוצאות אריזה, עמלת מכירות, הובלה וביטוח), </a:t>
            </a:r>
            <a:endParaRPr lang="en-US" sz="1800" dirty="0" smtClean="0">
              <a:latin typeface="David" pitchFamily="34" charset="-79"/>
              <a:cs typeface="David" pitchFamily="2" charset="-79"/>
            </a:endParaRPr>
          </a:p>
          <a:p>
            <a:pPr algn="just">
              <a:defRPr/>
            </a:pPr>
            <a:endParaRPr lang="he-IL" sz="1800" b="1" dirty="0" smtClean="0">
              <a:latin typeface="David" pitchFamily="34" charset="-79"/>
              <a:cs typeface="David" pitchFamily="2" charset="-79"/>
            </a:endParaRPr>
          </a:p>
          <a:p>
            <a:pPr algn="just">
              <a:defRPr/>
            </a:pPr>
            <a:endParaRPr lang="en-US" sz="1800" dirty="0" smtClean="0">
              <a:latin typeface="David" pitchFamily="34" charset="-79"/>
              <a:cs typeface="David" pitchFamily="2" charset="-79"/>
            </a:endParaRPr>
          </a:p>
          <a:p>
            <a:pPr algn="just">
              <a:defRPr/>
            </a:pPr>
            <a:endParaRPr lang="en-US" sz="1800" dirty="0" smtClean="0">
              <a:cs typeface="David" pitchFamily="2" charset="-79"/>
            </a:endParaRPr>
          </a:p>
          <a:p>
            <a:pPr algn="just">
              <a:defRPr/>
            </a:pPr>
            <a:endParaRPr lang="en-US" sz="1800" dirty="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85750" y="274638"/>
            <a:ext cx="8401050" cy="654050"/>
          </a:xfrm>
        </p:spPr>
        <p:txBody>
          <a:bodyPr/>
          <a:lstStyle/>
          <a:p>
            <a:pPr>
              <a:defRPr/>
            </a:pPr>
            <a:r>
              <a:rPr lang="he-IL" sz="3500" b="1" dirty="0" smtClean="0">
                <a:solidFill>
                  <a:schemeClr val="accent3">
                    <a:lumMod val="60000"/>
                    <a:lumOff val="40000"/>
                  </a:schemeClr>
                </a:solidFill>
                <a:latin typeface="David" pitchFamily="34" charset="-79"/>
                <a:cs typeface="David" pitchFamily="34" charset="-79"/>
              </a:rPr>
              <a:t>המשך.. משאבי ים המלח</a:t>
            </a:r>
            <a:endParaRPr lang="he-IL" sz="3500" dirty="0">
              <a:latin typeface="David" pitchFamily="34" charset="-79"/>
              <a:cs typeface="David" pitchFamily="34" charset="-79"/>
            </a:endParaRPr>
          </a:p>
        </p:txBody>
      </p:sp>
      <p:sp>
        <p:nvSpPr>
          <p:cNvPr id="5" name="Freeform 5"/>
          <p:cNvSpPr>
            <a:spLocks noGrp="1"/>
          </p:cNvSpPr>
          <p:nvPr>
            <p:ph idx="1"/>
          </p:nvPr>
        </p:nvSpPr>
        <p:spPr>
          <a:xfrm>
            <a:off x="457200" y="1071563"/>
            <a:ext cx="8229600" cy="2143125"/>
          </a:xfrm>
          <a:custGeom>
            <a:avLst/>
            <a:gdLst>
              <a:gd name="connsiteX0" fmla="*/ 0 w 7572428"/>
              <a:gd name="connsiteY0" fmla="*/ 0 h 572568"/>
              <a:gd name="connsiteX1" fmla="*/ 7572428 w 7572428"/>
              <a:gd name="connsiteY1" fmla="*/ 0 h 572568"/>
              <a:gd name="connsiteX2" fmla="*/ 7572428 w 7572428"/>
              <a:gd name="connsiteY2" fmla="*/ 572568 h 572568"/>
              <a:gd name="connsiteX3" fmla="*/ 0 w 7572428"/>
              <a:gd name="connsiteY3" fmla="*/ 572568 h 572568"/>
              <a:gd name="connsiteX4" fmla="*/ 0 w 7572428"/>
              <a:gd name="connsiteY4" fmla="*/ 0 h 57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2428" h="572568">
                <a:moveTo>
                  <a:pt x="0" y="0"/>
                </a:moveTo>
                <a:lnTo>
                  <a:pt x="7572428" y="0"/>
                </a:lnTo>
                <a:lnTo>
                  <a:pt x="7572428" y="572568"/>
                </a:lnTo>
                <a:lnTo>
                  <a:pt x="0" y="572568"/>
                </a:lnTo>
                <a:lnTo>
                  <a:pt x="0" y="0"/>
                </a:ln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shade val="50000"/>
              <a:hueOff val="0"/>
              <a:satOff val="0"/>
              <a:lumOff val="0"/>
              <a:alphaOff val="0"/>
            </a:schemeClr>
          </a:effectRef>
          <a:fontRef idx="minor">
            <a:schemeClr val="lt1"/>
          </a:fontRef>
        </p:style>
        <p:txBody>
          <a:bodyPr spcFirstLastPara="0" lIns="57150" tIns="57150" rIns="57150" bIns="57150" spcCol="1270" anchor="ctr">
            <a:noAutofit/>
          </a:bodyPr>
          <a:lstStyle/>
          <a:p>
            <a:pPr>
              <a:defRPr/>
            </a:pPr>
            <a:endParaRPr lang="he-IL" sz="1800" dirty="0" smtClean="0">
              <a:cs typeface="David" pitchFamily="2" charset="-79"/>
            </a:endParaRPr>
          </a:p>
          <a:p>
            <a:pPr>
              <a:defRPr/>
            </a:pPr>
            <a:endParaRPr lang="he-IL" sz="1800" dirty="0" smtClean="0">
              <a:cs typeface="David" pitchFamily="2" charset="-79"/>
            </a:endParaRPr>
          </a:p>
          <a:p>
            <a:pPr>
              <a:buFont typeface="Arial" charset="0"/>
              <a:buNone/>
              <a:defRPr/>
            </a:pPr>
            <a:r>
              <a:rPr lang="he-IL" sz="1800" dirty="0" smtClean="0">
                <a:cs typeface="David" pitchFamily="2" charset="-79"/>
              </a:rPr>
              <a:t>	אף על פי כן, עיון בתנאי הזיכיון מלמד כי למדינה סמכות לגבות מבעל הזיכיון תמלוגים בשיעור גבוה יותר עד 10%, בגין כמות ייצור ומכירה של אשלג העולה על מיליון טון בשנה. בפועל, המדינה לא ניצלה את זכותה ולא דרשה את השלמת התמלוגים ולאחרונה נחתם הסכם חדש בו המדינה  מנסה להציג לנו את העלאת התמלוגים ל 10%, כהישג. </a:t>
            </a:r>
            <a:endParaRPr lang="en-US" sz="1800" dirty="0" smtClean="0">
              <a:cs typeface="David" pitchFamily="2" charset="-79"/>
            </a:endParaRPr>
          </a:p>
          <a:p>
            <a:pPr>
              <a:defRPr/>
            </a:pPr>
            <a:r>
              <a:rPr lang="he-IL" sz="1800" dirty="0" smtClean="0">
                <a:cs typeface="David" pitchFamily="2" charset="-79"/>
              </a:rPr>
              <a:t> </a:t>
            </a:r>
            <a:endParaRPr lang="en-US" sz="1800" dirty="0" smtClean="0">
              <a:cs typeface="David" pitchFamily="2" charset="-79"/>
            </a:endParaRPr>
          </a:p>
          <a:p>
            <a:pPr algn="just">
              <a:defRPr/>
            </a:pPr>
            <a:endParaRPr lang="en-US" sz="1800" dirty="0" smtClean="0">
              <a:latin typeface="David" pitchFamily="34" charset="-79"/>
              <a:cs typeface="David" pitchFamily="2" charset="-79"/>
            </a:endParaRPr>
          </a:p>
          <a:p>
            <a:pPr algn="just">
              <a:defRPr/>
            </a:pPr>
            <a:endParaRPr lang="en-US" sz="1800" dirty="0" smtClean="0">
              <a:cs typeface="David" pitchFamily="2" charset="-79"/>
            </a:endParaRPr>
          </a:p>
          <a:p>
            <a:pPr algn="just">
              <a:defRPr/>
            </a:pPr>
            <a:endParaRPr lang="en-US" sz="1800" dirty="0">
              <a:latin typeface="David" pitchFamily="34" charset="-79"/>
              <a:cs typeface="David" pitchFamily="34" charset="-79"/>
            </a:endParaRPr>
          </a:p>
        </p:txBody>
      </p:sp>
      <p:sp>
        <p:nvSpPr>
          <p:cNvPr id="4" name="Freeform 8"/>
          <p:cNvSpPr/>
          <p:nvPr/>
        </p:nvSpPr>
        <p:spPr>
          <a:xfrm>
            <a:off x="428625" y="3429000"/>
            <a:ext cx="8286750" cy="2071688"/>
          </a:xfrm>
          <a:custGeom>
            <a:avLst/>
            <a:gdLst>
              <a:gd name="connsiteX0" fmla="*/ 0 w 7572428"/>
              <a:gd name="connsiteY0" fmla="*/ 95430 h 572568"/>
              <a:gd name="connsiteX1" fmla="*/ 27951 w 7572428"/>
              <a:gd name="connsiteY1" fmla="*/ 27951 h 572568"/>
              <a:gd name="connsiteX2" fmla="*/ 95430 w 7572428"/>
              <a:gd name="connsiteY2" fmla="*/ 0 h 572568"/>
              <a:gd name="connsiteX3" fmla="*/ 7476998 w 7572428"/>
              <a:gd name="connsiteY3" fmla="*/ 0 h 572568"/>
              <a:gd name="connsiteX4" fmla="*/ 7544477 w 7572428"/>
              <a:gd name="connsiteY4" fmla="*/ 27951 h 572568"/>
              <a:gd name="connsiteX5" fmla="*/ 7572428 w 7572428"/>
              <a:gd name="connsiteY5" fmla="*/ 95430 h 572568"/>
              <a:gd name="connsiteX6" fmla="*/ 7572428 w 7572428"/>
              <a:gd name="connsiteY6" fmla="*/ 477138 h 572568"/>
              <a:gd name="connsiteX7" fmla="*/ 7544477 w 7572428"/>
              <a:gd name="connsiteY7" fmla="*/ 544617 h 572568"/>
              <a:gd name="connsiteX8" fmla="*/ 7476998 w 7572428"/>
              <a:gd name="connsiteY8" fmla="*/ 572568 h 572568"/>
              <a:gd name="connsiteX9" fmla="*/ 95430 w 7572428"/>
              <a:gd name="connsiteY9" fmla="*/ 572568 h 572568"/>
              <a:gd name="connsiteX10" fmla="*/ 27951 w 7572428"/>
              <a:gd name="connsiteY10" fmla="*/ 544617 h 572568"/>
              <a:gd name="connsiteX11" fmla="*/ 0 w 7572428"/>
              <a:gd name="connsiteY11" fmla="*/ 477138 h 572568"/>
              <a:gd name="connsiteX12" fmla="*/ 0 w 7572428"/>
              <a:gd name="connsiteY12" fmla="*/ 95430 h 57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72428" h="572568">
                <a:moveTo>
                  <a:pt x="0" y="95430"/>
                </a:moveTo>
                <a:cubicBezTo>
                  <a:pt x="0" y="70120"/>
                  <a:pt x="10054" y="45847"/>
                  <a:pt x="27951" y="27951"/>
                </a:cubicBezTo>
                <a:cubicBezTo>
                  <a:pt x="45848" y="10054"/>
                  <a:pt x="70121" y="0"/>
                  <a:pt x="95430" y="0"/>
                </a:cubicBezTo>
                <a:lnTo>
                  <a:pt x="7476998" y="0"/>
                </a:lnTo>
                <a:cubicBezTo>
                  <a:pt x="7502308" y="0"/>
                  <a:pt x="7526581" y="10054"/>
                  <a:pt x="7544477" y="27951"/>
                </a:cubicBezTo>
                <a:cubicBezTo>
                  <a:pt x="7562374" y="45848"/>
                  <a:pt x="7572428" y="70121"/>
                  <a:pt x="7572428" y="95430"/>
                </a:cubicBezTo>
                <a:lnTo>
                  <a:pt x="7572428" y="477138"/>
                </a:lnTo>
                <a:cubicBezTo>
                  <a:pt x="7572428" y="502448"/>
                  <a:pt x="7562374" y="526721"/>
                  <a:pt x="7544477" y="544617"/>
                </a:cubicBezTo>
                <a:cubicBezTo>
                  <a:pt x="7526580" y="562514"/>
                  <a:pt x="7502307" y="572568"/>
                  <a:pt x="7476998" y="572568"/>
                </a:cubicBezTo>
                <a:lnTo>
                  <a:pt x="95430" y="572568"/>
                </a:lnTo>
                <a:cubicBezTo>
                  <a:pt x="70120" y="572568"/>
                  <a:pt x="45847" y="562514"/>
                  <a:pt x="27951" y="544617"/>
                </a:cubicBezTo>
                <a:cubicBezTo>
                  <a:pt x="10054" y="526720"/>
                  <a:pt x="0" y="502447"/>
                  <a:pt x="0" y="477138"/>
                </a:cubicBezTo>
                <a:lnTo>
                  <a:pt x="0" y="95430"/>
                </a:lnTo>
                <a:close/>
              </a:path>
            </a:pathLst>
          </a:custGeom>
          <a:solidFill>
            <a:schemeClr val="accent3">
              <a:lumMod val="50000"/>
            </a:schemeClr>
          </a:solidFill>
        </p:spPr>
        <p:style>
          <a:lnRef idx="2">
            <a:schemeClr val="lt1">
              <a:hueOff val="0"/>
              <a:satOff val="0"/>
              <a:lumOff val="0"/>
              <a:alphaOff val="0"/>
            </a:schemeClr>
          </a:lnRef>
          <a:fillRef idx="1">
            <a:scrgbClr r="0" g="0" b="0"/>
          </a:fillRef>
          <a:effectRef idx="0">
            <a:schemeClr val="accent3">
              <a:shade val="50000"/>
              <a:hueOff val="229333"/>
              <a:satOff val="-3659"/>
              <a:lumOff val="35235"/>
              <a:alphaOff val="0"/>
            </a:schemeClr>
          </a:effectRef>
          <a:fontRef idx="minor">
            <a:schemeClr val="lt1"/>
          </a:fontRef>
        </p:style>
        <p:txBody>
          <a:bodyPr lIns="85100" tIns="85100" rIns="85100" bIns="85100" spcCol="1270" anchor="ctr"/>
          <a:lstStyle/>
          <a:p>
            <a:pPr>
              <a:defRPr/>
            </a:pPr>
            <a:endParaRPr lang="he-IL" sz="2000" b="1" dirty="0">
              <a:cs typeface="David" pitchFamily="2" charset="-79"/>
            </a:endParaRPr>
          </a:p>
          <a:p>
            <a:pPr algn="ctr">
              <a:defRPr/>
            </a:pPr>
            <a:r>
              <a:rPr lang="he-IL" sz="2000" b="1" dirty="0">
                <a:cs typeface="David" pitchFamily="2" charset="-79"/>
              </a:rPr>
              <a:t>לעמדת האגודה, יש להשוות את שיעור התמלוגים לכל הפחות לשיעור (הנמוך מדי) שנקבע לנפט וגז - הנע בין 50% ל-60%.</a:t>
            </a:r>
            <a:r>
              <a:rPr lang="he-IL" sz="2000" dirty="0">
                <a:cs typeface="David" pitchFamily="2" charset="-79"/>
              </a:rPr>
              <a:t> כמו כן, בהסדר החדש גם נעדרת התייחסות לאופן גביית תשלום </a:t>
            </a:r>
            <a:r>
              <a:rPr lang="he-IL" sz="2000" dirty="0" err="1">
                <a:cs typeface="David" pitchFamily="2" charset="-79"/>
              </a:rPr>
              <a:t>התמלוג</a:t>
            </a:r>
            <a:r>
              <a:rPr lang="he-IL" sz="2000" dirty="0">
                <a:cs typeface="David" pitchFamily="2" charset="-79"/>
              </a:rPr>
              <a:t>. ואין התייחסות למשאבים נוספים </a:t>
            </a:r>
            <a:r>
              <a:rPr lang="he-IL" sz="2000" dirty="0" err="1">
                <a:cs typeface="David" pitchFamily="2" charset="-79"/>
              </a:rPr>
              <a:t>שכי"ל</a:t>
            </a:r>
            <a:r>
              <a:rPr lang="he-IL" sz="2000" dirty="0">
                <a:cs typeface="David" pitchFamily="2" charset="-79"/>
              </a:rPr>
              <a:t> זוכה להשתמש בהם באופן בלעדי; כריית הפוספטים שנעשית מכוח פקודת המכרות משנת 1925; ההחזקה והשימוש הבלעדי בקרקעות נרחבות; במקורות מים; הסדרים אלו לא נבחנו. </a:t>
            </a:r>
            <a:endParaRPr lang="en-US" sz="2000" dirty="0">
              <a:cs typeface="David" pitchFamily="2" charset="-79"/>
            </a:endParaRPr>
          </a:p>
          <a:p>
            <a:pPr>
              <a:defRPr/>
            </a:pPr>
            <a:endParaRPr lang="he-IL" sz="2000" b="1" dirty="0">
              <a:cs typeface="David" pitchFamily="2" charset="-79"/>
            </a:endParaRPr>
          </a:p>
          <a:p>
            <a:pPr>
              <a:defRPr/>
            </a:pPr>
            <a:endParaRPr lang="en-US" sz="2000" b="1" dirty="0">
              <a:cs typeface="David" pitchFamily="2"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3500" b="1" dirty="0" smtClean="0">
                <a:solidFill>
                  <a:schemeClr val="accent3">
                    <a:lumMod val="60000"/>
                    <a:lumOff val="40000"/>
                  </a:schemeClr>
                </a:solidFill>
                <a:latin typeface="David" pitchFamily="34" charset="-79"/>
                <a:cs typeface="David" pitchFamily="34" charset="-79"/>
              </a:rPr>
              <a:t>הבטחת האינטרס הציבורי בהקצאת משאבי ציבור</a:t>
            </a:r>
            <a:endParaRPr lang="en-US" sz="3500" b="1" dirty="0" smtClean="0">
              <a:solidFill>
                <a:schemeClr val="accent3">
                  <a:lumMod val="60000"/>
                  <a:lumOff val="40000"/>
                </a:schemeClr>
              </a:solidFill>
              <a:latin typeface="David" pitchFamily="34" charset="-79"/>
              <a:cs typeface="David" pitchFamily="34" charset="-79"/>
            </a:endParaRPr>
          </a:p>
        </p:txBody>
      </p:sp>
      <p:sp>
        <p:nvSpPr>
          <p:cNvPr id="60419" name="מציין מיקום תוכן 2"/>
          <p:cNvSpPr>
            <a:spLocks noGrp="1"/>
          </p:cNvSpPr>
          <p:nvPr>
            <p:ph idx="1"/>
          </p:nvPr>
        </p:nvSpPr>
        <p:spPr>
          <a:xfrm>
            <a:off x="457200" y="1428750"/>
            <a:ext cx="8229600" cy="4697413"/>
          </a:xfrm>
        </p:spPr>
        <p:txBody>
          <a:bodyPr/>
          <a:lstStyle/>
          <a:p>
            <a:pPr algn="just"/>
            <a:r>
              <a:rPr lang="he-IL" sz="1800" smtClean="0">
                <a:cs typeface="David" pitchFamily="34" charset="-79"/>
              </a:rPr>
              <a:t>בדומה לחקיקה, ההחלטות שמתקבלות במינהל מקרקעי ישראל בתחום המקרקעין, משנות מצב משפטי קיים, ומעניקות זכויות או שוללות זכויות שכאלה. אולם בעוד שהליכי החקיקה בכנסת הם שקופים וחשופים בפני הציבור, שרשאי להגיש את עמדתו, להיות נוכח בדיונים ולקרוא את פרוטוקולי הדיונים, שמפורסמים באתר הכנסת. במינהל מקרקעי ישראל לעומת זאת, מרבית ההחלטות אינן מפורסמות ואין כל דרך לדעת על קיומן ולהתנגד להן.</a:t>
            </a:r>
          </a:p>
          <a:p>
            <a:pPr algn="just">
              <a:buFont typeface="Arial" charset="0"/>
              <a:buNone/>
            </a:pPr>
            <a:endParaRPr lang="en-US" sz="1800" smtClean="0">
              <a:cs typeface="David" pitchFamily="34" charset="-79"/>
            </a:endParaRPr>
          </a:p>
          <a:p>
            <a:pPr algn="just"/>
            <a:r>
              <a:rPr lang="he-IL" sz="1800" smtClean="0">
                <a:cs typeface="David" pitchFamily="34" charset="-79"/>
              </a:rPr>
              <a:t>כ-92% מהקרקעות במדינת ישראל הן ציבוריות, אך נמצאות בהליך מסיבי של הפרטה. על מינהל מקרקעי ישראל מוטלת חובה לנהל את הקרקע - הנכס הציבורי הראשון במעלה - בשוויון, בהתאם לעקרונות הצדק החלוקתי ולטובת הציבור בכללותו. מדובר במשימה לא פשוטה עבור מוסד שהמידע והתהליכים בו אינם נגישים ל"אזרח הקטן". </a:t>
            </a:r>
          </a:p>
          <a:p>
            <a:pPr algn="just">
              <a:buFont typeface="Arial" charset="0"/>
              <a:buNone/>
            </a:pPr>
            <a:endParaRPr lang="he-IL" sz="1800" smtClean="0">
              <a:cs typeface="David" pitchFamily="34" charset="-79"/>
            </a:endParaRPr>
          </a:p>
          <a:p>
            <a:pPr algn="just"/>
            <a:r>
              <a:rPr lang="he-IL" sz="1800" smtClean="0">
                <a:cs typeface="David" pitchFamily="34" charset="-79"/>
              </a:rPr>
              <a:t>חוסר השקיפות שמינהל מקרקעי ישראל לוקה בו, מתבטא למשל  באי פרסום החלטות הנהלה חשובות מאוד, כגון החלטות ועדות פטור, ועדות ביקורת, וועדות משנה - וכך גם פרוטוקולי דיונים בהן מתקבלות ההחלטות, כולל פרוטוקולי דיוני מועצת מקרקעי ישראל. </a:t>
            </a:r>
            <a:endParaRPr lang="en-US" sz="1800" smtClean="0">
              <a:cs typeface="David" pitchFamily="34" charset="-79"/>
            </a:endParaRPr>
          </a:p>
          <a:p>
            <a:pPr algn="just"/>
            <a:endParaRPr lang="en-US" sz="1800" smtClean="0">
              <a:cs typeface="David" pitchFamily="34" charset="-79"/>
            </a:endParaRPr>
          </a:p>
          <a:p>
            <a:pPr algn="just"/>
            <a:endParaRPr lang="en-US" sz="1800" smtClean="0">
              <a:cs typeface="David" pitchFamily="34" charset="-79"/>
            </a:endParaRPr>
          </a:p>
          <a:p>
            <a:pPr>
              <a:buFont typeface="Arial" charset="0"/>
              <a:buNone/>
            </a:pPr>
            <a:r>
              <a:rPr lang="he-IL" smtClean="0">
                <a:cs typeface="David" pitchFamily="34" charset="-79"/>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42" name="מציין מיקום תוכן 2"/>
          <p:cNvSpPr>
            <a:spLocks noGrp="1"/>
          </p:cNvSpPr>
          <p:nvPr>
            <p:ph idx="1"/>
          </p:nvPr>
        </p:nvSpPr>
        <p:spPr>
          <a:xfrm>
            <a:off x="457200" y="500063"/>
            <a:ext cx="8229600" cy="5626100"/>
          </a:xfrm>
        </p:spPr>
        <p:txBody>
          <a:bodyPr/>
          <a:lstStyle/>
          <a:p>
            <a:pPr algn="just"/>
            <a:r>
              <a:rPr lang="he-IL" sz="1800" smtClean="0">
                <a:cs typeface="David" pitchFamily="34" charset="-79"/>
              </a:rPr>
              <a:t>גם במועצת מקרקעי ישראל המצב רחוק מלהיות אידיאלי. סדרי היום לישיבת המועצה מפורסמים באתר האינטרנט ימים ספורים בלבד טרם התכנסות המועצה, כאשר כל סדר יום גדוש בהצעות החלטה סבוכות ולעיתים לא ברורות אף לבקיאים בתחום.</a:t>
            </a:r>
            <a:endParaRPr lang="en-US" sz="1800" smtClean="0">
              <a:cs typeface="David" pitchFamily="34" charset="-79"/>
            </a:endParaRPr>
          </a:p>
          <a:p>
            <a:pPr algn="just"/>
            <a:endParaRPr lang="he-IL" sz="1800" smtClean="0">
              <a:cs typeface="David" pitchFamily="34" charset="-79"/>
            </a:endParaRPr>
          </a:p>
          <a:p>
            <a:pPr algn="just"/>
            <a:r>
              <a:rPr lang="he-IL" sz="1800" smtClean="0">
                <a:cs typeface="David" pitchFamily="34" charset="-79"/>
              </a:rPr>
              <a:t>נסיבות אלה, שמקשות על חברי מועצת מקרקעי ישראל בעצמם, מקשות עוד יותר על הציבור, שמעוניין להגיש תגובה הולמת טרם הדיון. יותר מכך, העובדה שפרוטוקולי הדיונים אינם מפורסמים מותירה באפלה את אופן קבלת ההחלטה או המניעים לה.</a:t>
            </a:r>
          </a:p>
          <a:p>
            <a:pPr algn="just">
              <a:buFont typeface="Arial" charset="0"/>
              <a:buNone/>
            </a:pPr>
            <a:r>
              <a:rPr lang="he-IL" sz="1800" smtClean="0">
                <a:cs typeface="David" pitchFamily="34" charset="-79"/>
              </a:rPr>
              <a:t> </a:t>
            </a:r>
            <a:endParaRPr lang="en-US" sz="1800" smtClean="0">
              <a:cs typeface="David" pitchFamily="34" charset="-79"/>
            </a:endParaRPr>
          </a:p>
          <a:p>
            <a:pPr algn="just"/>
            <a:r>
              <a:rPr lang="he-IL" sz="1800" smtClean="0">
                <a:cs typeface="David" pitchFamily="34" charset="-79"/>
              </a:rPr>
              <a:t>אי פרסום החלטות וחוסר שקיפות מהווים "קרקע נוחה" לגורמים פרטיים ואחרים, המעוניינים להשפיע על ההחלטות שמתקבלות בעניינם. לכל זה מצטרף חוסר נגישות למידע ולתהליכים הנדרשים במינהל מקרקעי ישראל, המצריכים היעזרות במתווכים שונים - "מאכרים", שמנסים מצידם ליצור יחסי תלות או מחויבות של עובדי המינהל כלפיהם. </a:t>
            </a:r>
            <a:endParaRPr lang="en-US" sz="1800" smtClean="0">
              <a:cs typeface="David" pitchFamily="34" charset="-79"/>
            </a:endParaRPr>
          </a:p>
          <a:p>
            <a:pPr algn="just"/>
            <a:endParaRPr lang="he-IL" sz="1800" smtClean="0">
              <a:cs typeface="David" pitchFamily="34" charset="-79"/>
            </a:endParaRPr>
          </a:p>
          <a:p>
            <a:pPr algn="just"/>
            <a:r>
              <a:rPr lang="he-IL" sz="1800" smtClean="0">
                <a:cs typeface="David" pitchFamily="34" charset="-79"/>
              </a:rPr>
              <a:t>ייתכן שחוסר השקיפות והנגישות במינהל ובגופי התכנון הוא בין הסיבות שהובילו לכך, שבשנים האחרונות, אנו עדים ליותר ויותר חשדות לפרשיות שחיתות, ששיאן - בפרסומים אודות פרשת "</a:t>
            </a:r>
            <a:r>
              <a:rPr lang="he-IL" sz="1800" smtClean="0">
                <a:cs typeface="David" pitchFamily="34" charset="-79"/>
                <a:hlinkClick r:id="rId5"/>
              </a:rPr>
              <a:t>הולילנד</a:t>
            </a:r>
            <a:r>
              <a:rPr lang="he-IL" sz="1800" smtClean="0">
                <a:cs typeface="David" pitchFamily="34" charset="-79"/>
              </a:rPr>
              <a:t>" ו"</a:t>
            </a:r>
            <a:r>
              <a:rPr lang="he-IL" sz="1800" smtClean="0">
                <a:cs typeface="David" pitchFamily="34" charset="-79"/>
                <a:hlinkClick r:id="rId6"/>
              </a:rPr>
              <a:t>בריכות המלח</a:t>
            </a:r>
            <a:r>
              <a:rPr lang="he-IL" sz="1800" smtClean="0">
                <a:cs typeface="David" pitchFamily="34" charset="-79"/>
              </a:rPr>
              <a:t>". </a:t>
            </a:r>
            <a:endParaRPr lang="en-US" sz="1800" smtClean="0">
              <a:cs typeface="David" pitchFamily="34" charset="-79"/>
            </a:endParaRPr>
          </a:p>
          <a:p>
            <a:pPr algn="just"/>
            <a:endParaRPr lang="en-US" sz="1800" smtClean="0">
              <a:cs typeface="David" pitchFamily="34" charset="-79"/>
            </a:endParaRPr>
          </a:p>
          <a:p>
            <a:pPr>
              <a:buFont typeface="Arial" charset="0"/>
              <a:buNone/>
            </a:pPr>
            <a:r>
              <a:rPr lang="he-IL" smtClean="0">
                <a:cs typeface="David" pitchFamily="34" charset="-79"/>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2466" name="מציין מיקום תוכן 2"/>
          <p:cNvSpPr>
            <a:spLocks noGrp="1"/>
          </p:cNvSpPr>
          <p:nvPr>
            <p:ph idx="1"/>
          </p:nvPr>
        </p:nvSpPr>
        <p:spPr>
          <a:xfrm>
            <a:off x="457200" y="500063"/>
            <a:ext cx="8229600" cy="5626100"/>
          </a:xfrm>
        </p:spPr>
        <p:txBody>
          <a:bodyPr/>
          <a:lstStyle/>
          <a:p>
            <a:pPr algn="just"/>
            <a:endParaRPr lang="en-US" sz="1800" smtClean="0">
              <a:cs typeface="David" pitchFamily="34" charset="-79"/>
            </a:endParaRPr>
          </a:p>
          <a:p>
            <a:endParaRPr lang="he-IL" sz="1800" smtClean="0">
              <a:cs typeface="David" pitchFamily="34" charset="-79"/>
            </a:endParaRPr>
          </a:p>
          <a:p>
            <a:endParaRPr lang="he-IL" sz="1800" smtClean="0">
              <a:cs typeface="David" pitchFamily="34" charset="-79"/>
            </a:endParaRPr>
          </a:p>
          <a:p>
            <a:r>
              <a:rPr lang="he-IL" sz="1800" smtClean="0">
                <a:cs typeface="David" pitchFamily="34" charset="-79"/>
              </a:rPr>
              <a:t>לעמדת האגודה, הדרך הנכונה להתמודד עם תופעות מסוג זה היא בניית מנגנונים שמונעים או לפחות מצמצמים מאוד את האפשרות להישנות פרשיות שכאלו. </a:t>
            </a:r>
          </a:p>
          <a:p>
            <a:pPr>
              <a:buFont typeface="Arial" charset="0"/>
              <a:buNone/>
            </a:pPr>
            <a:endParaRPr lang="en-US" sz="1800" smtClean="0">
              <a:cs typeface="David" pitchFamily="34" charset="-79"/>
            </a:endParaRPr>
          </a:p>
          <a:p>
            <a:pPr algn="just"/>
            <a:r>
              <a:rPr lang="he-IL" sz="1800" smtClean="0">
                <a:cs typeface="David" pitchFamily="34" charset="-79"/>
              </a:rPr>
              <a:t> ככל שתגבר השקיפות וככל שתשתפר היעילות במינהל מקרקעי ישראל, כך ילך ויפחת "אזור הדמדומים", המאפשר את קבלת אותן החלטות פגומות, אלו שמעשירות מעטים בחברה על חשבון נכסים השייכים לכולנו, ושגורעות כספים אדירים מהקופה הציבורית המצומצמת.</a:t>
            </a:r>
          </a:p>
          <a:p>
            <a:pPr algn="just">
              <a:buFont typeface="Arial" charset="0"/>
              <a:buNone/>
            </a:pPr>
            <a:endParaRPr lang="he-IL" sz="1800" smtClean="0">
              <a:cs typeface="David" pitchFamily="34" charset="-79"/>
            </a:endParaRPr>
          </a:p>
          <a:p>
            <a:pPr algn="just"/>
            <a:r>
              <a:rPr lang="he-IL" sz="1800" smtClean="0">
                <a:cs typeface="David" pitchFamily="34" charset="-79"/>
              </a:rPr>
              <a:t>למעשה משאבי הטבע הנ"ל ואחרים כמותם, יפיקו למדינה הכנסות חדשות ואלו יזכו את הקופה הציבורית בסכומים שהיום מוזרמים לכיסים פרטיים של בעלי הון, ואשר יוכלו לשמש את המדינה במימוש והשגת מטרות חברתיות חשובות</a:t>
            </a:r>
            <a:r>
              <a:rPr lang="he-IL" sz="1800" smtClean="0"/>
              <a:t>.  </a:t>
            </a:r>
            <a:endParaRPr lang="en-US" sz="1800" smtClean="0">
              <a:cs typeface="Arial" charset="0"/>
            </a:endParaRPr>
          </a:p>
          <a:p>
            <a:pPr>
              <a:buFont typeface="Arial" charset="0"/>
              <a:buNone/>
            </a:pPr>
            <a:r>
              <a:rPr lang="he-IL" sz="1800" smtClean="0">
                <a:cs typeface="David" pitchFamily="34" charset="-79"/>
              </a:rPr>
              <a:t> 	נוכח האמור לעיל, מוצע לבנות שני מנגנונים שיחולו על הקצאת משאבי ציבור, האחד הינו </a:t>
            </a:r>
            <a:r>
              <a:rPr lang="he-IL" sz="1800" b="1" u="sng" smtClean="0">
                <a:cs typeface="David" pitchFamily="34" charset="-79"/>
              </a:rPr>
              <a:t>מנגנון בקרה </a:t>
            </a:r>
            <a:r>
              <a:rPr lang="he-IL" sz="1800" smtClean="0">
                <a:cs typeface="David" pitchFamily="34" charset="-79"/>
              </a:rPr>
              <a:t>והשני הינו</a:t>
            </a:r>
            <a:r>
              <a:rPr lang="he-IL" sz="1800" b="1" u="sng" smtClean="0">
                <a:cs typeface="David" pitchFamily="34" charset="-79"/>
              </a:rPr>
              <a:t> מנגנון אכיפה</a:t>
            </a:r>
            <a:r>
              <a:rPr lang="he-IL" sz="1800" smtClean="0">
                <a:cs typeface="David" pitchFamily="34" charset="-79"/>
              </a:rPr>
              <a:t>, כדלקמן: </a:t>
            </a:r>
          </a:p>
          <a:p>
            <a:pPr algn="just"/>
            <a:endParaRPr lang="he-IL" sz="1800" b="1" smtClean="0">
              <a:cs typeface="David" pitchFamily="34" charset="-79"/>
            </a:endParaRPr>
          </a:p>
          <a:p>
            <a:pPr algn="just"/>
            <a:endParaRPr lang="he-IL" sz="1800" smtClean="0">
              <a:cs typeface="David" pitchFamily="34" charset="-79"/>
            </a:endParaRPr>
          </a:p>
          <a:p>
            <a:pPr algn="just"/>
            <a:endParaRPr lang="en-US" sz="1800" smtClean="0">
              <a:cs typeface="David" pitchFamily="34" charset="-79"/>
            </a:endParaRPr>
          </a:p>
          <a:p>
            <a:pPr>
              <a:buFont typeface="Arial" charset="0"/>
              <a:buNone/>
            </a:pPr>
            <a:r>
              <a:rPr lang="he-IL" sz="1800" smtClean="0">
                <a:cs typeface="David" pitchFamily="34" charset="-79"/>
              </a:rPr>
              <a:t>		</a:t>
            </a:r>
          </a:p>
        </p:txBody>
      </p:sp>
      <p:sp>
        <p:nvSpPr>
          <p:cNvPr id="4" name="כותרת 1"/>
          <p:cNvSpPr>
            <a:spLocks noGrp="1"/>
          </p:cNvSpPr>
          <p:nvPr>
            <p:ph type="title"/>
          </p:nvPr>
        </p:nvSpPr>
        <p:spPr>
          <a:xfrm>
            <a:off x="457200" y="274638"/>
            <a:ext cx="8229600" cy="654050"/>
          </a:xfrm>
        </p:spPr>
        <p:txBody>
          <a:bodyPr/>
          <a:lstStyle/>
          <a:p>
            <a:pPr algn="r">
              <a:defRPr/>
            </a:pPr>
            <a:r>
              <a:rPr lang="he-IL" sz="3500" b="1" u="sng" dirty="0" smtClean="0">
                <a:solidFill>
                  <a:schemeClr val="accent3">
                    <a:lumMod val="60000"/>
                    <a:lumOff val="40000"/>
                  </a:schemeClr>
                </a:solidFill>
                <a:latin typeface="David" pitchFamily="34" charset="-79"/>
                <a:cs typeface="David" pitchFamily="34" charset="-79"/>
              </a:rPr>
              <a:t/>
            </a:r>
            <a:br>
              <a:rPr lang="he-IL" sz="3500" b="1" u="sng" dirty="0" smtClean="0">
                <a:solidFill>
                  <a:schemeClr val="accent3">
                    <a:lumMod val="60000"/>
                    <a:lumOff val="40000"/>
                  </a:schemeClr>
                </a:solidFill>
                <a:latin typeface="David" pitchFamily="34" charset="-79"/>
                <a:cs typeface="David" pitchFamily="34" charset="-79"/>
              </a:rPr>
            </a:br>
            <a:r>
              <a:rPr lang="he-IL" sz="3500" b="1" u="sng" dirty="0" smtClean="0">
                <a:solidFill>
                  <a:schemeClr val="accent3">
                    <a:lumMod val="60000"/>
                    <a:lumOff val="40000"/>
                  </a:schemeClr>
                </a:solidFill>
                <a:latin typeface="David" pitchFamily="34" charset="-79"/>
                <a:cs typeface="David" pitchFamily="34" charset="-79"/>
              </a:rPr>
              <a:t>פתרונות מוצעים:</a:t>
            </a:r>
            <a:endParaRPr lang="en-US" sz="3500" b="1" u="sng" dirty="0" smtClean="0">
              <a:solidFill>
                <a:schemeClr val="accent3">
                  <a:lumMod val="60000"/>
                  <a:lumOff val="40000"/>
                </a:schemeClr>
              </a:solidFill>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28625" y="214313"/>
            <a:ext cx="8229600" cy="5911850"/>
          </a:xfrm>
        </p:spPr>
        <p:txBody>
          <a:bodyPr/>
          <a:lstStyle/>
          <a:p>
            <a:pPr>
              <a:defRPr/>
            </a:pPr>
            <a:endParaRPr lang="he-IL" sz="1800" dirty="0" smtClean="0">
              <a:cs typeface="David" pitchFamily="2" charset="-79"/>
            </a:endParaRPr>
          </a:p>
          <a:p>
            <a:pPr marL="355600" lvl="1" indent="-342900" algn="just">
              <a:buFont typeface="Arial" charset="0"/>
              <a:buNone/>
              <a:defRPr/>
            </a:pPr>
            <a:r>
              <a:rPr lang="he-IL" sz="1800" b="1" dirty="0" smtClean="0">
                <a:cs typeface="David" pitchFamily="2" charset="-79"/>
              </a:rPr>
              <a:t>א.	 החלת חובת פרסום על החלטות הקשורות להקצאת / שימוש במשאבי ציבור: </a:t>
            </a:r>
            <a:r>
              <a:rPr lang="he-IL" sz="1800" dirty="0" smtClean="0">
                <a:cs typeface="David" pitchFamily="2" charset="-79"/>
              </a:rPr>
              <a:t>חידוש חוזה ומשא ומתן עם גורם פרטי, אודות תנאי השימוש במשאב, מתרחש פעמים רבות הרחק מהעין הציבורית וללא שיתוף הציבור,שהינו כאמור בעליו של הנכס (ר' למשל דיון על אתר החרמון וגם עניין פי גלילות שם נטען כי חברת דור אלון קיבלה הטבה של כ מיליארד </a:t>
            </a:r>
            <a:r>
              <a:rPr lang="he-IL" sz="1800" dirty="0" err="1" smtClean="0">
                <a:cs typeface="David" pitchFamily="2" charset="-79"/>
              </a:rPr>
              <a:t>₪).</a:t>
            </a:r>
            <a:r>
              <a:rPr lang="he-IL" sz="1800" dirty="0" smtClean="0">
                <a:cs typeface="David" pitchFamily="2" charset="-79"/>
              </a:rPr>
              <a:t> החלת חובת פרסום על החלטות העוסקות בהקצאת זכויות במשאבים ציבוריים או הארכתם, תרתיע מקבלת החלטות פגומות. </a:t>
            </a:r>
          </a:p>
          <a:p>
            <a:pPr marL="355600" lvl="1" indent="-342900" algn="just">
              <a:buFont typeface="Arial" charset="0"/>
              <a:buNone/>
              <a:defRPr/>
            </a:pPr>
            <a:endParaRPr lang="he-IL" sz="1800" dirty="0" smtClean="0">
              <a:cs typeface="David" pitchFamily="2" charset="-79"/>
            </a:endParaRPr>
          </a:p>
          <a:p>
            <a:pPr marL="355600" lvl="1" indent="-342900" algn="just">
              <a:buFont typeface="Arial" charset="0"/>
              <a:buNone/>
              <a:defRPr/>
            </a:pPr>
            <a:r>
              <a:rPr lang="he-IL" sz="1800" b="1" dirty="0" smtClean="0">
                <a:cs typeface="David" pitchFamily="2" charset="-79"/>
              </a:rPr>
              <a:t>ב.</a:t>
            </a:r>
            <a:r>
              <a:rPr lang="he-IL" sz="1800" dirty="0" smtClean="0">
                <a:cs typeface="David" pitchFamily="2" charset="-79"/>
              </a:rPr>
              <a:t> </a:t>
            </a:r>
            <a:r>
              <a:rPr lang="he-IL" sz="1800" b="1" dirty="0" smtClean="0">
                <a:cs typeface="David" pitchFamily="2" charset="-79"/>
              </a:rPr>
              <a:t>	בקרה למניעת התנהלות בלתי תקינה וקשרי הון שלטון:</a:t>
            </a:r>
            <a:r>
              <a:rPr lang="he-IL" sz="1800" dirty="0" smtClean="0">
                <a:cs typeface="David" pitchFamily="2" charset="-79"/>
              </a:rPr>
              <a:t> קביעת מנגנונים ברורים, בטרם חידוש חוזים להקצאת משאבים ציבוריים כאמור, וקביעת סנקציות אישיות, שיוטלו על גורם המעניק הטבות במשאבי ציבור או מבטיח הבטחות ביחס למשאבים אלה, בניגוד לנהלים. </a:t>
            </a:r>
            <a:endParaRPr lang="en-US" sz="1800" dirty="0" smtClean="0">
              <a:cs typeface="David" pitchFamily="2" charset="-79"/>
            </a:endParaRPr>
          </a:p>
          <a:p>
            <a:pPr marL="627063" lvl="1" indent="-342900" algn="just">
              <a:buFont typeface="Arial" charset="0"/>
              <a:buNone/>
              <a:defRPr/>
            </a:pPr>
            <a:endParaRPr lang="he-IL" sz="1800" b="1" dirty="0" smtClean="0">
              <a:cs typeface="David" pitchFamily="2" charset="-79"/>
            </a:endParaRPr>
          </a:p>
          <a:p>
            <a:pPr marL="355600" lvl="1" indent="-342900" algn="just">
              <a:buFont typeface="Arial" charset="0"/>
              <a:buNone/>
              <a:defRPr/>
            </a:pPr>
            <a:r>
              <a:rPr lang="he-IL" sz="1800" b="1" dirty="0" smtClean="0">
                <a:cs typeface="David" pitchFamily="2" charset="-79"/>
              </a:rPr>
              <a:t>ג. 	הענקת הטבות/ זכויות במשאבים רק לאחר קבלת חוות דעת כלכלית בדבר עלותן למדינה: </a:t>
            </a:r>
            <a:r>
              <a:rPr lang="he-IL" sz="1800" dirty="0" smtClean="0">
                <a:cs typeface="David" pitchFamily="2" charset="-79"/>
              </a:rPr>
              <a:t>מפתיע לגלות אך החלטה 979 והחלטות נוספות שקיבלה מועצת מקרקעי ישראל - המעניקות הטבות כלכליות יקרות ערך, חסרות תקדים ובלתי סבירות במקרקעי הציבור - </a:t>
            </a:r>
            <a:r>
              <a:rPr lang="he-IL" sz="1800" b="1" dirty="0" smtClean="0">
                <a:cs typeface="David" pitchFamily="2" charset="-79"/>
              </a:rPr>
              <a:t>עלותן למדינה לא נבחנה כלל</a:t>
            </a:r>
            <a:r>
              <a:rPr lang="he-IL" sz="1800" dirty="0" smtClean="0">
                <a:cs typeface="David" pitchFamily="2" charset="-79"/>
              </a:rPr>
              <a:t>. </a:t>
            </a:r>
          </a:p>
          <a:p>
            <a:pPr algn="just">
              <a:buFont typeface="Arial" charset="0"/>
              <a:buNone/>
              <a:defRPr/>
            </a:pPr>
            <a:r>
              <a:rPr lang="he-IL" sz="1800" dirty="0" smtClean="0">
                <a:cs typeface="David" pitchFamily="2" charset="-79"/>
              </a:rPr>
              <a:t>	כתוצאה מכך, המדינה מאבדת כספים רבים שיכלו להיכנס לקופה הציבורית, אף ללא ידיעתה. לפיכך, מוצע לצרף לכל החלטה העוסקת בהקצאת/ שימוש במשאבי ציבור חוות דעת כלכלית המעריכה את עלותה לקופה הציבורית.</a:t>
            </a:r>
            <a:endParaRPr lang="en-US" sz="1800" dirty="0" smtClean="0">
              <a:cs typeface="David" pitchFamily="2" charset="-79"/>
            </a:endParaRPr>
          </a:p>
          <a:p>
            <a:pPr>
              <a:buFont typeface="Arial" charset="0"/>
              <a:buNone/>
              <a:defRPr/>
            </a:pPr>
            <a:r>
              <a:rPr lang="he-IL" sz="1800" dirty="0" smtClean="0">
                <a:cs typeface="David" pitchFamily="2" charset="-79"/>
              </a:rPr>
              <a:t>		</a:t>
            </a:r>
            <a:endParaRPr lang="he-IL" sz="1800" dirty="0">
              <a:cs typeface="David" pitchFamily="2"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4514" name="מציין מיקום תוכן 2"/>
          <p:cNvSpPr>
            <a:spLocks noGrp="1"/>
          </p:cNvSpPr>
          <p:nvPr>
            <p:ph idx="1"/>
          </p:nvPr>
        </p:nvSpPr>
        <p:spPr>
          <a:xfrm>
            <a:off x="428625" y="214313"/>
            <a:ext cx="8229600" cy="5911850"/>
          </a:xfrm>
        </p:spPr>
        <p:txBody>
          <a:bodyPr/>
          <a:lstStyle/>
          <a:p>
            <a:endParaRPr lang="he-IL" sz="1800" smtClean="0">
              <a:cs typeface="David" pitchFamily="34" charset="-79"/>
            </a:endParaRPr>
          </a:p>
          <a:p>
            <a:pPr>
              <a:buFont typeface="Arial" charset="0"/>
              <a:buNone/>
            </a:pPr>
            <a:r>
              <a:rPr lang="he-IL" sz="1800" b="1" smtClean="0">
                <a:cs typeface="David" pitchFamily="34" charset="-79"/>
              </a:rPr>
              <a:t> </a:t>
            </a:r>
            <a:endParaRPr lang="en-US" sz="1800" smtClean="0">
              <a:cs typeface="David" pitchFamily="34" charset="-79"/>
            </a:endParaRPr>
          </a:p>
          <a:p>
            <a:pPr algn="just">
              <a:buFont typeface="Arial" charset="0"/>
              <a:buNone/>
            </a:pPr>
            <a:r>
              <a:rPr lang="he-IL" sz="1800" smtClean="0">
                <a:cs typeface="David" pitchFamily="34" charset="-79"/>
              </a:rPr>
              <a:t>	חוות דעת כאמור תאפשר למקבלי ההחלטות לקבל החלטה מושכלת יותר ותמנע העברת החלטות בהן מוענקות הטבות יקרות ערך במשאבים הציבוריים, מבלי שמתקבלת תמורה הולמת עבור הטבות אלה.</a:t>
            </a:r>
          </a:p>
          <a:p>
            <a:pPr algn="just">
              <a:buFont typeface="Arial" charset="0"/>
              <a:buNone/>
            </a:pPr>
            <a:r>
              <a:rPr lang="he-IL" sz="1800" smtClean="0">
                <a:cs typeface="David" pitchFamily="34" charset="-79"/>
              </a:rPr>
              <a:t> </a:t>
            </a:r>
            <a:endParaRPr lang="en-US" sz="1800" smtClean="0">
              <a:cs typeface="David" pitchFamily="34" charset="-79"/>
            </a:endParaRPr>
          </a:p>
          <a:p>
            <a:pPr marL="355600" lvl="1" indent="-342900" algn="just">
              <a:buFont typeface="Arial" charset="0"/>
              <a:buNone/>
            </a:pPr>
            <a:r>
              <a:rPr lang="he-IL" sz="1800" b="1" smtClean="0">
                <a:cs typeface="David" pitchFamily="34" charset="-79"/>
              </a:rPr>
              <a:t>ד.	</a:t>
            </a:r>
            <a:r>
              <a:rPr lang="he-IL" sz="1800" smtClean="0">
                <a:cs typeface="David" pitchFamily="34" charset="-79"/>
              </a:rPr>
              <a:t>כמו כן,</a:t>
            </a:r>
            <a:r>
              <a:rPr lang="he-IL" sz="1800" b="1" smtClean="0">
                <a:cs typeface="David" pitchFamily="34" charset="-79"/>
              </a:rPr>
              <a:t> מוצע לקבוע מנגנון אכיפה </a:t>
            </a:r>
            <a:r>
              <a:rPr lang="he-IL" sz="1800" smtClean="0">
                <a:cs typeface="David" pitchFamily="34" charset="-79"/>
              </a:rPr>
              <a:t>במסגרתו יבדקו, באופן סדיר, תנאי החוזים הקיימים וביצועם, לרבות בדיקה מחודשת של ההתקשרות, קיום תנאי החוזים, והפעלת סנקציות במקרים בהם מופר החוזה. </a:t>
            </a:r>
          </a:p>
          <a:p>
            <a:pPr marL="355600" lvl="1" indent="-342900" algn="just">
              <a:buFont typeface="Arial" charset="0"/>
              <a:buNone/>
            </a:pPr>
            <a:endParaRPr lang="he-IL" sz="1800" smtClean="0">
              <a:cs typeface="David" pitchFamily="34" charset="-79"/>
            </a:endParaRPr>
          </a:p>
          <a:p>
            <a:pPr marL="355600" lvl="1" indent="-342900" algn="just">
              <a:buFont typeface="Arial" charset="0"/>
              <a:buNone/>
            </a:pPr>
            <a:r>
              <a:rPr lang="he-IL" sz="1800" b="1" smtClean="0">
                <a:cs typeface="David" pitchFamily="34" charset="-79"/>
              </a:rPr>
              <a:t>ה. 	</a:t>
            </a:r>
            <a:r>
              <a:rPr lang="he-IL" sz="1800" smtClean="0">
                <a:cs typeface="David" pitchFamily="34" charset="-79"/>
              </a:rPr>
              <a:t>חקיקת מסגרת הקובעת תנאי הקצאת משאבי ציבור. </a:t>
            </a:r>
            <a:endParaRPr lang="en-US" sz="1800" b="1" smtClean="0">
              <a:cs typeface="David" pitchFamily="34" charset="-79"/>
            </a:endParaRPr>
          </a:p>
          <a:p>
            <a:pPr marL="355600" lvl="1" indent="-342900" algn="just">
              <a:buFont typeface="Arial" charset="0"/>
              <a:buNone/>
            </a:pPr>
            <a:endParaRPr lang="he-IL" sz="1800" smtClean="0">
              <a:cs typeface="David" pitchFamily="34" charset="-79"/>
            </a:endParaRPr>
          </a:p>
          <a:p>
            <a:pPr marL="355600" lvl="1" indent="-342900" algn="ctr">
              <a:buFont typeface="Arial" charset="0"/>
              <a:buNone/>
            </a:pPr>
            <a:r>
              <a:rPr lang="he-IL" sz="1800" smtClean="0">
                <a:cs typeface="David" pitchFamily="34" charset="-79"/>
              </a:rPr>
              <a:t>	</a:t>
            </a:r>
            <a:endParaRPr lang="en-US" sz="1800" smtClean="0">
              <a:cs typeface="David" pitchFamily="34" charset="-79"/>
            </a:endParaRPr>
          </a:p>
          <a:p>
            <a:pPr>
              <a:buFont typeface="Arial" charset="0"/>
              <a:buNone/>
            </a:pPr>
            <a:r>
              <a:rPr lang="he-IL" sz="1800" smtClean="0">
                <a:cs typeface="David" pitchFamily="34" charset="-79"/>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7188" y="428625"/>
            <a:ext cx="8229600" cy="4429125"/>
          </a:xfrm>
        </p:spPr>
        <p:style>
          <a:lnRef idx="3">
            <a:schemeClr val="lt1"/>
          </a:lnRef>
          <a:fillRef idx="1">
            <a:schemeClr val="accent3"/>
          </a:fillRef>
          <a:effectRef idx="1">
            <a:schemeClr val="accent3"/>
          </a:effectRef>
          <a:fontRef idx="minor">
            <a:schemeClr val="lt1"/>
          </a:fontRef>
        </p:style>
        <p:txBody>
          <a:bodyPr/>
          <a:lstStyle/>
          <a:p>
            <a:pPr marL="355600" lvl="1" indent="-342900" algn="ctr">
              <a:buFont typeface="Arial" charset="0"/>
              <a:buNone/>
              <a:defRPr/>
            </a:pPr>
            <a:endParaRPr lang="he-IL" sz="1800" dirty="0" smtClean="0">
              <a:cs typeface="David" pitchFamily="2" charset="-79"/>
            </a:endParaRPr>
          </a:p>
          <a:p>
            <a:pPr marL="355600" lvl="1" indent="-342900" algn="ctr">
              <a:buFont typeface="Arial" charset="0"/>
              <a:buNone/>
              <a:defRPr/>
            </a:pPr>
            <a:r>
              <a:rPr lang="he-IL" sz="2000" b="1" dirty="0" smtClean="0">
                <a:cs typeface="David" pitchFamily="2" charset="-79"/>
              </a:rPr>
              <a:t>לסיכום</a:t>
            </a:r>
            <a:r>
              <a:rPr lang="he-IL" sz="2000" dirty="0" smtClean="0">
                <a:cs typeface="David" pitchFamily="2" charset="-79"/>
              </a:rPr>
              <a:t>, כיום המדינה מפסידה כספים רבים בשל ניהול כושל של משאביה הציבוריים והנפגע העיקרי מכך הוא הציבור בכללותו, ובעיקר מעמד הביניים והשכבות הנמוכות בחברה הישראלית. מצב זה אינו מוסרי, אינו צודק ופוגע קשה בעקרונות של שוויון וצדק, להם מחויבת מדינת ישראל.   </a:t>
            </a:r>
            <a:endParaRPr lang="en-US" sz="2000" dirty="0" smtClean="0">
              <a:cs typeface="David" pitchFamily="2" charset="-79"/>
            </a:endParaRPr>
          </a:p>
          <a:p>
            <a:pPr marL="355600" lvl="1" indent="-342900" algn="just">
              <a:buFont typeface="Arial" charset="0"/>
              <a:buNone/>
              <a:defRPr/>
            </a:pPr>
            <a:endParaRPr lang="he-IL" sz="1800" dirty="0" smtClean="0">
              <a:cs typeface="David" pitchFamily="2" charset="-79"/>
            </a:endParaRPr>
          </a:p>
          <a:p>
            <a:pPr marL="355600" lvl="1" indent="-342900" algn="just">
              <a:buFont typeface="Arial" charset="0"/>
              <a:buNone/>
              <a:defRPr/>
            </a:pPr>
            <a:endParaRPr lang="he-IL" sz="1800" dirty="0" smtClean="0">
              <a:cs typeface="David" pitchFamily="2" charset="-79"/>
            </a:endParaRPr>
          </a:p>
          <a:p>
            <a:pPr marL="355600" lvl="1" indent="-342900" algn="ctr">
              <a:buFont typeface="Arial" charset="0"/>
              <a:buNone/>
              <a:tabLst>
                <a:tab pos="7896225" algn="l"/>
              </a:tabLst>
              <a:defRPr/>
            </a:pPr>
            <a:r>
              <a:rPr lang="he-IL" sz="2000" dirty="0" smtClean="0">
                <a:cs typeface="David" pitchFamily="2" charset="-79"/>
              </a:rPr>
              <a:t>לוועדת </a:t>
            </a:r>
            <a:r>
              <a:rPr lang="he-IL" sz="2000" dirty="0" err="1" smtClean="0">
                <a:cs typeface="David" pitchFamily="2" charset="-79"/>
              </a:rPr>
              <a:t>ששינסקי</a:t>
            </a:r>
            <a:r>
              <a:rPr lang="he-IL" sz="2000" dirty="0" smtClean="0">
                <a:cs typeface="David" pitchFamily="2" charset="-79"/>
              </a:rPr>
              <a:t> 2, ישנה סמכות לחולל שינוי תודעתי ותפיסתי ביחס למשאבים הצבורים, שנמסרים כיום בתמורה זעומה, להגדיל את חלקו של הציבור במשאבים אלו ולהעשיר את כלכלת המדינה. אנו מלאי תקווה שוועדה נכבדה זו תחולל את השינוי הנדרש ותגשים הזדמנות זו.                                                                                                         </a:t>
            </a:r>
            <a:endParaRPr lang="en-US" sz="2000" dirty="0" smtClean="0">
              <a:cs typeface="David" pitchFamily="2"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מלבן מעוגל 3"/>
          <p:cNvSpPr/>
          <p:nvPr/>
        </p:nvSpPr>
        <p:spPr>
          <a:xfrm rot="254676">
            <a:off x="5523715" y="4757070"/>
            <a:ext cx="3097635" cy="736851"/>
          </a:xfrm>
          <a:prstGeom prst="round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1" anchor="ctr"/>
          <a:lstStyle/>
          <a:p>
            <a:pPr algn="ctr">
              <a:defRPr/>
            </a:pPr>
            <a:r>
              <a:rPr lang="he-IL" sz="2600" dirty="0">
                <a:solidFill>
                  <a:schemeClr val="tx1"/>
                </a:solidFill>
                <a:latin typeface="BN Shalechet" pitchFamily="2" charset="-79"/>
                <a:cs typeface="BN Shalechet" pitchFamily="2" charset="-79"/>
              </a:rPr>
              <a:t>תודה רבה..</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האגודה לצדק חלוקתי</a:t>
            </a:r>
          </a:p>
        </p:txBody>
      </p:sp>
      <p:sp>
        <p:nvSpPr>
          <p:cNvPr id="30723" name="מציין מיקום תוכן 2"/>
          <p:cNvSpPr>
            <a:spLocks noGrp="1"/>
          </p:cNvSpPr>
          <p:nvPr>
            <p:ph idx="1"/>
          </p:nvPr>
        </p:nvSpPr>
        <p:spPr>
          <a:xfrm>
            <a:off x="457200" y="1600200"/>
            <a:ext cx="8229600" cy="4637088"/>
          </a:xfrm>
        </p:spPr>
        <p:txBody>
          <a:bodyPr/>
          <a:lstStyle/>
          <a:p>
            <a:pPr algn="just"/>
            <a:r>
              <a:rPr lang="he-IL" sz="2600" smtClean="0">
                <a:cs typeface="David" pitchFamily="34" charset="-79"/>
              </a:rPr>
              <a:t>האגודה לצדק חלוקתי הינה חברה לתועלת הציבור הפועלת למען ניהול והקצאה שוויוניים של מקרקעי ומשאבי ישראל. </a:t>
            </a:r>
          </a:p>
          <a:p>
            <a:pPr algn="just"/>
            <a:r>
              <a:rPr lang="he-IL" sz="2600" smtClean="0">
                <a:cs typeface="David" pitchFamily="34" charset="-79"/>
              </a:rPr>
              <a:t>האגודה הוקמה על ידי קבוצת חברים שהיו שותפים בעתירת הקשת הדמוקרטית המזרחית, (עתירת הקרקעות) והחליטו לצקת תוכן במבחן "הצדק החלוקתי" שנקבע בהחלטת בג"צ זה ולקדם את יישומו. </a:t>
            </a:r>
          </a:p>
          <a:p>
            <a:pPr algn="just"/>
            <a:r>
              <a:rPr lang="he-IL" sz="2600" smtClean="0">
                <a:cs typeface="David" pitchFamily="34" charset="-79"/>
              </a:rPr>
              <a:t>במסגרת פעילות האגודה, אנחנו מוציאים ניוזלטר חודשי הכולל ניתוח דינים והחלטות העוסקים בהקצאת המשאבים, נפגשים עם מקבלי החלטות, מגישים ניירות עמדה, פועלים בתחומי התקשורת הכתובה והאלקטרונית, משתתפים בדיונים בכנסת, מגישים עתירות לבג"צ ומקיימים הליכים משפטיים נוספים. </a:t>
            </a:r>
          </a:p>
          <a:p>
            <a:pPr algn="just"/>
            <a:endParaRPr lang="en-US" sz="2600" b="1" smtClean="0">
              <a:cs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תפיסת העולם של האגודה</a:t>
            </a:r>
            <a:endParaRPr lang="he-IL" sz="4000" dirty="0">
              <a:latin typeface="David" pitchFamily="34" charset="-79"/>
              <a:cs typeface="David" pitchFamily="34" charset="-79"/>
            </a:endParaRPr>
          </a:p>
        </p:txBody>
      </p:sp>
      <p:sp>
        <p:nvSpPr>
          <p:cNvPr id="31747" name="מציין מיקום תוכן 2"/>
          <p:cNvSpPr>
            <a:spLocks noGrp="1"/>
          </p:cNvSpPr>
          <p:nvPr>
            <p:ph idx="1"/>
          </p:nvPr>
        </p:nvSpPr>
        <p:spPr>
          <a:xfrm>
            <a:off x="457200" y="1285875"/>
            <a:ext cx="8229600" cy="4840288"/>
          </a:xfrm>
        </p:spPr>
        <p:txBody>
          <a:bodyPr/>
          <a:lstStyle/>
          <a:p>
            <a:pPr algn="just"/>
            <a:r>
              <a:rPr lang="he-IL" sz="2600" smtClean="0">
                <a:cs typeface="David" pitchFamily="34" charset="-79"/>
              </a:rPr>
              <a:t>מדינת ישראל הינה מדינה קטנה, וכמות המשאבים שבבעלותה הינה מצומצמת ומוגבלת. </a:t>
            </a:r>
          </a:p>
          <a:p>
            <a:pPr algn="just"/>
            <a:r>
              <a:rPr lang="he-IL" sz="2600" smtClean="0">
                <a:cs typeface="David" pitchFamily="34" charset="-79"/>
              </a:rPr>
              <a:t>לכל משאב תכונות והסדרים חוקיים שונים. היות ומשאבי המדינה שייכים לכולנו מתוקף אזרחותנו, קיים מכנה משותף והוא שהסדרת משאבים אלו </a:t>
            </a:r>
            <a:r>
              <a:rPr lang="he-IL" sz="2600" b="1" smtClean="0">
                <a:cs typeface="David" pitchFamily="34" charset="-79"/>
              </a:rPr>
              <a:t>אמורה לשקף את חלקו של הציבור במשאב שהינו למעשה בבעלותו.</a:t>
            </a:r>
            <a:r>
              <a:rPr lang="he-IL" sz="2600" smtClean="0">
                <a:cs typeface="David" pitchFamily="34" charset="-79"/>
              </a:rPr>
              <a:t> </a:t>
            </a:r>
            <a:endParaRPr lang="en-US" sz="2600" b="1" smtClean="0">
              <a:cs typeface="David" pitchFamily="34" charset="-79"/>
            </a:endParaRPr>
          </a:p>
          <a:p>
            <a:pPr algn="just"/>
            <a:r>
              <a:rPr lang="he-IL" sz="2600" smtClean="0">
                <a:cs typeface="David" pitchFamily="34" charset="-79"/>
              </a:rPr>
              <a:t>ההסדרים כלפי משאבי המדינה השייכים לכלל הציבור, </a:t>
            </a:r>
            <a:r>
              <a:rPr lang="he-IL" sz="2600" b="1" smtClean="0">
                <a:cs typeface="David" pitchFamily="34" charset="-79"/>
              </a:rPr>
              <a:t>אמורים לשקף את חלקו של הציבור במשאבים אלו.</a:t>
            </a:r>
            <a:r>
              <a:rPr lang="he-IL" sz="2600" smtClean="0">
                <a:cs typeface="David" pitchFamily="34" charset="-79"/>
              </a:rPr>
              <a:t> </a:t>
            </a:r>
          </a:p>
          <a:p>
            <a:pPr algn="just"/>
            <a:r>
              <a:rPr lang="he-IL" sz="2600" smtClean="0">
                <a:cs typeface="David" pitchFamily="34" charset="-79"/>
              </a:rPr>
              <a:t>ניהול כושל של המשאבים גורם למדינה להפסדים רבים – וכפועל יוצא נפגע הציבור ובמיוחד השכבות המוחלשות ומעמד הביניים. </a:t>
            </a:r>
          </a:p>
          <a:p>
            <a:pPr>
              <a:buFont typeface="Arial" charset="0"/>
              <a:buNone/>
            </a:pPr>
            <a:r>
              <a:rPr lang="he-IL" smtClean="0">
                <a:cs typeface="David" pitchFamily="34" charset="-79"/>
              </a:rPr>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082675"/>
          </a:xfrm>
        </p:spPr>
        <p:txBody>
          <a:bodyPr/>
          <a:lstStyle/>
          <a:p>
            <a:pPr>
              <a:defRPr/>
            </a:pPr>
            <a:r>
              <a:rPr lang="he-IL" sz="3000" b="1" dirty="0" smtClean="0">
                <a:solidFill>
                  <a:schemeClr val="accent3">
                    <a:lumMod val="60000"/>
                    <a:lumOff val="40000"/>
                  </a:schemeClr>
                </a:solidFill>
                <a:latin typeface="David" pitchFamily="34" charset="-79"/>
                <a:cs typeface="David" pitchFamily="34" charset="-79"/>
              </a:rPr>
              <a:t>כללי המשחק במשאבי טבע בשנים הפורמטיביות של משטר המקרקעין הישראלי</a:t>
            </a:r>
          </a:p>
        </p:txBody>
      </p:sp>
      <p:sp>
        <p:nvSpPr>
          <p:cNvPr id="32771" name="מציין מיקום תוכן 2"/>
          <p:cNvSpPr>
            <a:spLocks noGrp="1"/>
          </p:cNvSpPr>
          <p:nvPr>
            <p:ph idx="1"/>
          </p:nvPr>
        </p:nvSpPr>
        <p:spPr>
          <a:xfrm>
            <a:off x="457200" y="1285875"/>
            <a:ext cx="8229600" cy="4840288"/>
          </a:xfrm>
        </p:spPr>
        <p:txBody>
          <a:bodyPr/>
          <a:lstStyle/>
          <a:p>
            <a:pPr algn="just" eaLnBrk="1" hangingPunct="1">
              <a:spcBef>
                <a:spcPct val="0"/>
              </a:spcBef>
            </a:pPr>
            <a:r>
              <a:rPr lang="he-IL" sz="2200" smtClean="0">
                <a:cs typeface="David" pitchFamily="34" charset="-79"/>
              </a:rPr>
              <a:t>כ 93% משטח ישראל, פורמאלית בבעלות ציבורית.</a:t>
            </a:r>
          </a:p>
          <a:p>
            <a:pPr algn="just" eaLnBrk="1" hangingPunct="1">
              <a:spcBef>
                <a:spcPct val="0"/>
              </a:spcBef>
            </a:pPr>
            <a:r>
              <a:rPr lang="he-IL" sz="2200" smtClean="0">
                <a:cs typeface="David" pitchFamily="34" charset="-79"/>
              </a:rPr>
              <a:t>לרוב המחזיקים זכויות עמומות, היכולות להילקח או להסתיים ולחזור לבעלים - מקרקעי ישראל. </a:t>
            </a:r>
          </a:p>
          <a:p>
            <a:pPr algn="just" eaLnBrk="1" hangingPunct="1">
              <a:spcBef>
                <a:spcPct val="0"/>
              </a:spcBef>
            </a:pPr>
            <a:r>
              <a:rPr lang="he-IL" sz="2200" smtClean="0">
                <a:cs typeface="David" pitchFamily="34" charset="-79"/>
              </a:rPr>
              <a:t>הקצאה יוצאת מנקודת מבט לפיה המדינה היא הבעלים האולטימטיבי והאפקטיבי של רוב משאבי הציבור: </a:t>
            </a:r>
          </a:p>
          <a:p>
            <a:pPr algn="just" eaLnBrk="1" hangingPunct="1">
              <a:spcBef>
                <a:spcPct val="0"/>
              </a:spcBef>
            </a:pPr>
            <a:r>
              <a:rPr lang="he-IL" sz="2200" smtClean="0">
                <a:cs typeface="David" pitchFamily="34" charset="-79"/>
              </a:rPr>
              <a:t>במקרקעין: </a:t>
            </a:r>
            <a:endParaRPr lang="en-US" sz="2200" smtClean="0">
              <a:cs typeface="David" pitchFamily="34" charset="-79"/>
            </a:endParaRPr>
          </a:p>
          <a:p>
            <a:pPr algn="just" eaLnBrk="1" hangingPunct="1">
              <a:spcBef>
                <a:spcPct val="0"/>
              </a:spcBef>
            </a:pPr>
            <a:r>
              <a:rPr lang="he-IL" sz="2200" b="1" i="1" smtClean="0">
                <a:cs typeface="David" pitchFamily="34" charset="-79"/>
              </a:rPr>
              <a:t>קיבוצים ומושבים</a:t>
            </a:r>
            <a:endParaRPr lang="en-US" sz="2200" smtClean="0">
              <a:cs typeface="David" pitchFamily="34" charset="-79"/>
            </a:endParaRPr>
          </a:p>
          <a:p>
            <a:pPr algn="just" eaLnBrk="1" hangingPunct="1">
              <a:spcBef>
                <a:spcPct val="0"/>
              </a:spcBef>
            </a:pPr>
            <a:r>
              <a:rPr lang="he-IL" sz="2200" b="1" i="1" smtClean="0">
                <a:cs typeface="David" pitchFamily="34" charset="-79"/>
              </a:rPr>
              <a:t>חוכרים עירוניים</a:t>
            </a:r>
            <a:r>
              <a:rPr lang="he-IL" sz="2200" smtClean="0">
                <a:cs typeface="David" pitchFamily="34" charset="-79"/>
              </a:rPr>
              <a:t> - חוזה ל 49 +49.</a:t>
            </a:r>
            <a:endParaRPr lang="en-US" sz="2200" smtClean="0">
              <a:cs typeface="David" pitchFamily="34" charset="-79"/>
            </a:endParaRPr>
          </a:p>
          <a:p>
            <a:pPr algn="just" eaLnBrk="1" hangingPunct="1">
              <a:spcBef>
                <a:spcPct val="0"/>
              </a:spcBef>
            </a:pPr>
            <a:r>
              <a:rPr lang="he-IL" sz="2200" b="1" i="1" smtClean="0">
                <a:cs typeface="David" pitchFamily="34" charset="-79"/>
              </a:rPr>
              <a:t>דיירים בדיור ציבורי</a:t>
            </a:r>
            <a:r>
              <a:rPr lang="he-IL" sz="2200" smtClean="0">
                <a:cs typeface="David" pitchFamily="34" charset="-79"/>
              </a:rPr>
              <a:t> - פינוי תוך 60 יום.</a:t>
            </a:r>
            <a:endParaRPr lang="en-US" sz="2200" smtClean="0">
              <a:cs typeface="David" pitchFamily="34" charset="-79"/>
            </a:endParaRPr>
          </a:p>
          <a:p>
            <a:pPr algn="just" eaLnBrk="1" hangingPunct="1">
              <a:spcBef>
                <a:spcPct val="0"/>
              </a:spcBef>
            </a:pPr>
            <a:r>
              <a:rPr lang="he-IL" sz="2200" b="1" i="1" smtClean="0">
                <a:cs typeface="David" pitchFamily="34" charset="-79"/>
              </a:rPr>
              <a:t>בין פולשים לבני רשות</a:t>
            </a:r>
            <a:r>
              <a:rPr lang="he-IL" sz="2200" smtClean="0">
                <a:cs typeface="David" pitchFamily="34" charset="-79"/>
              </a:rPr>
              <a:t> - (כפר שלם, גבעת עמל). </a:t>
            </a:r>
            <a:endParaRPr lang="en-US" sz="2200" smtClean="0">
              <a:cs typeface="David" pitchFamily="34" charset="-79"/>
            </a:endParaRPr>
          </a:p>
          <a:p>
            <a:pPr algn="just" eaLnBrk="1" hangingPunct="1">
              <a:spcBef>
                <a:spcPct val="0"/>
              </a:spcBef>
            </a:pPr>
            <a:r>
              <a:rPr lang="he-IL" sz="2200" b="1" i="1" smtClean="0">
                <a:cs typeface="David" pitchFamily="34" charset="-79"/>
              </a:rPr>
              <a:t>כפרים בלתי מוכרים</a:t>
            </a:r>
            <a:r>
              <a:rPr lang="he-IL" sz="2200" smtClean="0">
                <a:cs typeface="David" pitchFamily="34" charset="-79"/>
              </a:rPr>
              <a:t> - מסיגי גבול. </a:t>
            </a:r>
          </a:p>
          <a:p>
            <a:pPr algn="just" eaLnBrk="1" hangingPunct="1">
              <a:spcBef>
                <a:spcPct val="0"/>
              </a:spcBef>
            </a:pPr>
            <a:r>
              <a:rPr lang="he-IL" sz="2200" b="1" smtClean="0">
                <a:cs typeface="David" pitchFamily="34" charset="-79"/>
              </a:rPr>
              <a:t>משאבי טבע בבעלות הציבור וככל שהם בעלי ערך משמעותי הם גם בשליטתו: שמורות טבע, מים, מפעלי ים המלח, תדרים, נתיבי תחבורה. </a:t>
            </a:r>
            <a:endParaRPr lang="en-US" sz="2200" b="1" smtClean="0">
              <a:cs typeface="David" pitchFamily="34" charset="-79"/>
            </a:endParaRPr>
          </a:p>
          <a:p>
            <a:pPr eaLnBrk="1" hangingPunct="1">
              <a:lnSpc>
                <a:spcPct val="90000"/>
              </a:lnSpc>
            </a:pPr>
            <a:endParaRPr lang="en-US" sz="2800" smtClean="0">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082675"/>
          </a:xfrm>
        </p:spPr>
        <p:txBody>
          <a:bodyPr/>
          <a:lstStyle/>
          <a:p>
            <a:pPr>
              <a:defRPr/>
            </a:pPr>
            <a:r>
              <a:rPr lang="he-IL" sz="3500" b="1" dirty="0" smtClean="0">
                <a:solidFill>
                  <a:schemeClr val="accent3">
                    <a:lumMod val="60000"/>
                    <a:lumOff val="40000"/>
                  </a:schemeClr>
                </a:solidFill>
                <a:latin typeface="David" pitchFamily="34" charset="-79"/>
                <a:cs typeface="David" pitchFamily="34" charset="-79"/>
              </a:rPr>
              <a:t>שנות ה- 80 ואילך </a:t>
            </a:r>
            <a:br>
              <a:rPr lang="he-IL" sz="3500" b="1" dirty="0" smtClean="0">
                <a:solidFill>
                  <a:schemeClr val="accent3">
                    <a:lumMod val="60000"/>
                    <a:lumOff val="40000"/>
                  </a:schemeClr>
                </a:solidFill>
                <a:latin typeface="David" pitchFamily="34" charset="-79"/>
                <a:cs typeface="David" pitchFamily="34" charset="-79"/>
              </a:rPr>
            </a:br>
            <a:r>
              <a:rPr lang="he-IL" sz="3500" b="1" dirty="0" smtClean="0">
                <a:solidFill>
                  <a:schemeClr val="accent3">
                    <a:lumMod val="60000"/>
                    <a:lumOff val="40000"/>
                  </a:schemeClr>
                </a:solidFill>
                <a:latin typeface="David" pitchFamily="34" charset="-79"/>
                <a:cs typeface="David" pitchFamily="34" charset="-79"/>
              </a:rPr>
              <a:t>תהליכי ההפרטה: "מי למעלה, מי למטה"</a:t>
            </a:r>
          </a:p>
        </p:txBody>
      </p:sp>
      <p:sp>
        <p:nvSpPr>
          <p:cNvPr id="33795" name="מציין מיקום תוכן 2"/>
          <p:cNvSpPr>
            <a:spLocks noGrp="1"/>
          </p:cNvSpPr>
          <p:nvPr>
            <p:ph idx="1"/>
          </p:nvPr>
        </p:nvSpPr>
        <p:spPr>
          <a:xfrm>
            <a:off x="457200" y="1285875"/>
            <a:ext cx="8229600" cy="4840288"/>
          </a:xfrm>
        </p:spPr>
        <p:txBody>
          <a:bodyPr/>
          <a:lstStyle/>
          <a:p>
            <a:pPr algn="just" eaLnBrk="1" hangingPunct="1">
              <a:lnSpc>
                <a:spcPct val="150000"/>
              </a:lnSpc>
            </a:pPr>
            <a:r>
              <a:rPr lang="he-IL" sz="2000" smtClean="0">
                <a:cs typeface="David" pitchFamily="34" charset="-79"/>
              </a:rPr>
              <a:t>"מהפכת ההפרטה" מתרחשת באופן הדרגתי, 1977, או 1985 (חוק ההסדרים תכנית הייצוב). האידיאולוגיה הניאו-ליברלית מקבלת מעמד כמעט הגמוני.</a:t>
            </a:r>
          </a:p>
          <a:p>
            <a:pPr algn="just" eaLnBrk="1" hangingPunct="1">
              <a:lnSpc>
                <a:spcPct val="150000"/>
              </a:lnSpc>
            </a:pPr>
            <a:r>
              <a:rPr lang="he-IL" sz="2000" smtClean="0">
                <a:cs typeface="David" pitchFamily="34" charset="-79"/>
              </a:rPr>
              <a:t>פערים חברתיים גוברים והולכים. כמות המיליונרים והעניים גוברת. </a:t>
            </a:r>
          </a:p>
          <a:p>
            <a:pPr algn="just" eaLnBrk="1" hangingPunct="1">
              <a:lnSpc>
                <a:spcPct val="150000"/>
              </a:lnSpc>
            </a:pPr>
            <a:r>
              <a:rPr lang="he-IL" sz="2000" smtClean="0">
                <a:cs typeface="David" pitchFamily="34" charset="-79"/>
              </a:rPr>
              <a:t>מקולקטיביזם להפרטה סלקטיבית והפרטה חלקית (חברות ממשלתיות, בנקים, תקשורת, כבישים, בריאות, חינוך, לרבות אוניברסיטאות, בדרך דואר, חברת החשמל וכו'). </a:t>
            </a:r>
          </a:p>
          <a:p>
            <a:pPr algn="just" eaLnBrk="1" hangingPunct="1">
              <a:lnSpc>
                <a:spcPct val="150000"/>
              </a:lnSpc>
            </a:pPr>
            <a:r>
              <a:rPr lang="he-IL" sz="2000" smtClean="0">
                <a:cs typeface="David" pitchFamily="34" charset="-79"/>
              </a:rPr>
              <a:t>ביזור סמכויות כלפי רשויות מקומיות מעמיק ומקבע פערים. (תמר מול דימונה וערד).</a:t>
            </a:r>
          </a:p>
          <a:p>
            <a:pPr algn="just" eaLnBrk="1" hangingPunct="1">
              <a:lnSpc>
                <a:spcPct val="150000"/>
              </a:lnSpc>
            </a:pPr>
            <a:r>
              <a:rPr lang="he-IL" sz="2000" smtClean="0">
                <a:cs typeface="David" pitchFamily="34" charset="-79"/>
              </a:rPr>
              <a:t>הפרטה/הפרמה זוחלת של מקרקעי ישראל. (מקיבוץ לחוות בודדים).</a:t>
            </a:r>
          </a:p>
          <a:p>
            <a:pPr algn="just" eaLnBrk="1" hangingPunct="1">
              <a:lnSpc>
                <a:spcPct val="150000"/>
              </a:lnSpc>
            </a:pPr>
            <a:r>
              <a:rPr lang="he-IL" sz="2000" smtClean="0">
                <a:cs typeface="David" pitchFamily="34" charset="-79"/>
              </a:rPr>
              <a:t>מי ישמור עלינו מפני המפריטים (הון-שלטון, דלת מסתובבת).</a:t>
            </a:r>
            <a:endParaRPr lang="en-US" sz="2000" smtClean="0">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082675"/>
          </a:xfrm>
        </p:spPr>
        <p:txBody>
          <a:bodyPr/>
          <a:lstStyle/>
          <a:p>
            <a:pPr>
              <a:defRPr/>
            </a:pPr>
            <a:r>
              <a:rPr lang="he-IL" sz="3600" b="1" dirty="0" smtClean="0">
                <a:solidFill>
                  <a:schemeClr val="accent3">
                    <a:lumMod val="60000"/>
                    <a:lumOff val="40000"/>
                  </a:schemeClr>
                </a:solidFill>
                <a:latin typeface="David" pitchFamily="34" charset="-79"/>
                <a:cs typeface="David" pitchFamily="34" charset="-79"/>
              </a:rPr>
              <a:t>ניצול המעבר ממשטר </a:t>
            </a:r>
            <a:r>
              <a:rPr lang="he-IL" sz="3600" b="1" dirty="0" err="1" smtClean="0">
                <a:solidFill>
                  <a:schemeClr val="accent3">
                    <a:lumMod val="60000"/>
                    <a:lumOff val="40000"/>
                  </a:schemeClr>
                </a:solidFill>
                <a:latin typeface="David" pitchFamily="34" charset="-79"/>
                <a:cs typeface="David" pitchFamily="34" charset="-79"/>
              </a:rPr>
              <a:t>קניני</a:t>
            </a:r>
            <a:r>
              <a:rPr lang="he-IL" sz="3600" b="1" dirty="0" smtClean="0">
                <a:solidFill>
                  <a:schemeClr val="accent3">
                    <a:lumMod val="60000"/>
                    <a:lumOff val="40000"/>
                  </a:schemeClr>
                </a:solidFill>
                <a:latin typeface="David" pitchFamily="34" charset="-79"/>
                <a:cs typeface="David" pitchFamily="34" charset="-79"/>
              </a:rPr>
              <a:t> אחד לשני </a:t>
            </a:r>
            <a:endParaRPr lang="he-IL" sz="3500" b="1" dirty="0" smtClean="0">
              <a:solidFill>
                <a:schemeClr val="accent3">
                  <a:lumMod val="60000"/>
                  <a:lumOff val="40000"/>
                </a:schemeClr>
              </a:solidFill>
              <a:latin typeface="David" pitchFamily="34" charset="-79"/>
              <a:cs typeface="David" pitchFamily="34" charset="-79"/>
            </a:endParaRPr>
          </a:p>
        </p:txBody>
      </p:sp>
      <p:sp>
        <p:nvSpPr>
          <p:cNvPr id="34819" name="מציין מיקום תוכן 2"/>
          <p:cNvSpPr>
            <a:spLocks noGrp="1"/>
          </p:cNvSpPr>
          <p:nvPr>
            <p:ph idx="1"/>
          </p:nvPr>
        </p:nvSpPr>
        <p:spPr>
          <a:xfrm>
            <a:off x="457200" y="1285875"/>
            <a:ext cx="8229600" cy="4840288"/>
          </a:xfrm>
        </p:spPr>
        <p:txBody>
          <a:bodyPr/>
          <a:lstStyle/>
          <a:p>
            <a:pPr>
              <a:lnSpc>
                <a:spcPct val="150000"/>
              </a:lnSpc>
            </a:pPr>
            <a:r>
              <a:rPr lang="he-IL" sz="2000" smtClean="0">
                <a:latin typeface="David" pitchFamily="34" charset="-79"/>
                <a:cs typeface="David" pitchFamily="34" charset="-79"/>
              </a:rPr>
              <a:t>בשלב המעבר, מקורבים לצלחת, בעלי ידע, הון וכו' מנצלים את שלב המעבר כדי לגרוף זכויות ומשאבים. </a:t>
            </a:r>
          </a:p>
          <a:p>
            <a:pPr>
              <a:lnSpc>
                <a:spcPct val="150000"/>
              </a:lnSpc>
            </a:pPr>
            <a:r>
              <a:rPr lang="he-IL" sz="2000" smtClean="0">
                <a:latin typeface="David" pitchFamily="34" charset="-79"/>
                <a:cs typeface="David" pitchFamily="34" charset="-79"/>
              </a:rPr>
              <a:t>אצלנו מיעוט קבוצות ומשפחות הון גורמים למיעוט תחרות ושחקנים וכך בשלב ההפרטה ולאחר מכן יוצרים מונופולים וקרטלים. </a:t>
            </a:r>
          </a:p>
          <a:p>
            <a:pPr>
              <a:lnSpc>
                <a:spcPct val="150000"/>
              </a:lnSpc>
            </a:pPr>
            <a:r>
              <a:rPr lang="he-IL" sz="2000" smtClean="0">
                <a:latin typeface="David" pitchFamily="34" charset="-79"/>
                <a:cs typeface="David" pitchFamily="34" charset="-79"/>
              </a:rPr>
              <a:t>רגולטורים העוסקים בהפרטות ובתנאיהן עוברים לאחר תקופת צינון קצרה לעבוד אצל בעלי המשאבים המופרטים. </a:t>
            </a:r>
          </a:p>
          <a:p>
            <a:pPr>
              <a:lnSpc>
                <a:spcPct val="150000"/>
              </a:lnSpc>
            </a:pPr>
            <a:r>
              <a:rPr lang="he-IL" sz="2000" smtClean="0">
                <a:latin typeface="David" pitchFamily="34" charset="-79"/>
                <a:cs typeface="David" pitchFamily="34" charset="-79"/>
              </a:rPr>
              <a:t>זה קרה במדינות הקומוניסטיות לשעבר, וזה קורה בצורה פחות קיצונית גם אצלנו. </a:t>
            </a:r>
          </a:p>
          <a:p>
            <a:pPr>
              <a:lnSpc>
                <a:spcPct val="150000"/>
              </a:lnSpc>
            </a:pPr>
            <a:r>
              <a:rPr lang="he-IL" sz="2000" smtClean="0">
                <a:latin typeface="David" pitchFamily="34" charset="-79"/>
                <a:cs typeface="David" pitchFamily="34" charset="-79"/>
              </a:rPr>
              <a:t>כך בקרקעות, וכך בתחומים אחרים. </a:t>
            </a:r>
          </a:p>
          <a:p>
            <a:pPr>
              <a:lnSpc>
                <a:spcPct val="150000"/>
              </a:lnSpc>
            </a:pPr>
            <a:r>
              <a:rPr lang="he-IL" sz="2000" smtClean="0">
                <a:latin typeface="David" pitchFamily="34" charset="-79"/>
                <a:cs typeface="David" pitchFamily="34" charset="-79"/>
              </a:rPr>
              <a:t>זה היה הרקע לעתירת הקרקעות. </a:t>
            </a:r>
          </a:p>
          <a:p>
            <a:pPr>
              <a:lnSpc>
                <a:spcPct val="150000"/>
              </a:lnSpc>
            </a:pPr>
            <a:endParaRPr lang="he-IL" sz="2000" smtClean="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עקרון הצדק החלוקתי בחלוקת משאבי ציבור</a:t>
            </a:r>
          </a:p>
        </p:txBody>
      </p:sp>
      <p:sp>
        <p:nvSpPr>
          <p:cNvPr id="3" name="מציין מיקום תוכן 2"/>
          <p:cNvSpPr>
            <a:spLocks noGrp="1"/>
          </p:cNvSpPr>
          <p:nvPr>
            <p:ph idx="1"/>
          </p:nvPr>
        </p:nvSpPr>
        <p:spPr/>
        <p:txBody>
          <a:bodyPr/>
          <a:lstStyle/>
          <a:p>
            <a:pPr marL="358775" algn="just">
              <a:buFont typeface="Arial" charset="0"/>
              <a:buNone/>
              <a:defRPr/>
            </a:pPr>
            <a:r>
              <a:rPr lang="he-IL" sz="2400" b="1" dirty="0" smtClean="0">
                <a:latin typeface="David" pitchFamily="34" charset="-79"/>
                <a:cs typeface="David" pitchFamily="34" charset="-79"/>
              </a:rPr>
              <a:t>  </a:t>
            </a:r>
            <a:r>
              <a:rPr lang="he-IL" sz="2200" b="1" dirty="0" smtClean="0">
                <a:latin typeface="David" pitchFamily="34" charset="-79"/>
                <a:cs typeface="David" pitchFamily="34" charset="-79"/>
              </a:rPr>
              <a:t>	"הערך של צדק חלוקתי הינו ערך כבד משקל, אשר כל רשות מינהלית חייבת לתת לו משקל ראוי בכל החלטה שלה בדבר חלוקת משאבים ציבוריים</a:t>
            </a:r>
            <a:r>
              <a:rPr lang="he-IL" sz="2200" dirty="0" smtClean="0">
                <a:latin typeface="David" pitchFamily="34" charset="-79"/>
                <a:cs typeface="David" pitchFamily="34" charset="-79"/>
              </a:rPr>
              <a:t>... קיים אינטרס ציבורי רב משקל בכך שמשאבים מסוג זה יחולקו על-ידי המדינה, או הרשויות הפועלות מטעמה, באופן הוגן, צודק וסביר...</a:t>
            </a:r>
            <a:endParaRPr lang="en-US" sz="2200" dirty="0" smtClean="0">
              <a:latin typeface="David" pitchFamily="34" charset="-79"/>
              <a:cs typeface="David" pitchFamily="34" charset="-79"/>
            </a:endParaRPr>
          </a:p>
          <a:p>
            <a:pPr algn="just">
              <a:buFont typeface="Arial" charset="0"/>
              <a:buNone/>
              <a:defRPr/>
            </a:pPr>
            <a:endParaRPr lang="he-IL" sz="2200" b="1" dirty="0" smtClean="0">
              <a:latin typeface="David" pitchFamily="34" charset="-79"/>
              <a:cs typeface="David" pitchFamily="34" charset="-79"/>
            </a:endParaRPr>
          </a:p>
          <a:p>
            <a:pPr algn="just">
              <a:buFont typeface="Arial" charset="0"/>
              <a:buNone/>
              <a:defRPr/>
            </a:pPr>
            <a:r>
              <a:rPr lang="he-IL" sz="2200" b="1" dirty="0" smtClean="0">
                <a:latin typeface="David" pitchFamily="34" charset="-79"/>
                <a:cs typeface="David" pitchFamily="34" charset="-79"/>
              </a:rPr>
              <a:t>	למשפט תפקיד חשוב בכל הנוגע לפיקוח על החלטות שעניינן חלוקת עושר בחברה, וכי תפקיד זה הוא לפתח מערכת נורמטיבית המבטיחה כי החלטות בעלות השלכות חלוקתיות יהיו תוצאה של הליך צודק ופתוח, בייחוד לנוכח הסכנה שהחלוקה תיטיב רק עם קבוצות לחץ מאורגנות היטב</a:t>
            </a:r>
            <a:r>
              <a:rPr lang="he-IL" sz="2200" dirty="0" smtClean="0">
                <a:latin typeface="David" pitchFamily="34" charset="-79"/>
                <a:cs typeface="David" pitchFamily="34" charset="-79"/>
              </a:rPr>
              <a:t>."</a:t>
            </a:r>
            <a:endParaRPr lang="he-IL" sz="2200" dirty="0" smtClean="0">
              <a:solidFill>
                <a:schemeClr val="tx1">
                  <a:lumMod val="65000"/>
                  <a:lumOff val="35000"/>
                </a:schemeClr>
              </a:solidFill>
              <a:latin typeface="David" pitchFamily="34" charset="-79"/>
              <a:cs typeface="David" pitchFamily="34" charset="-79"/>
            </a:endParaRPr>
          </a:p>
          <a:p>
            <a:pPr algn="just">
              <a:buFont typeface="Arial" charset="0"/>
              <a:buNone/>
              <a:defRPr/>
            </a:pPr>
            <a:r>
              <a:rPr lang="he-IL" sz="2200" dirty="0">
                <a:solidFill>
                  <a:schemeClr val="tx1">
                    <a:lumMod val="65000"/>
                    <a:lumOff val="35000"/>
                  </a:schemeClr>
                </a:solidFill>
                <a:latin typeface="David" pitchFamily="34" charset="-79"/>
                <a:cs typeface="David" pitchFamily="34" charset="-79"/>
              </a:rPr>
              <a:t>	</a:t>
            </a:r>
            <a:r>
              <a:rPr lang="he-IL" sz="1600" dirty="0" smtClean="0">
                <a:solidFill>
                  <a:schemeClr val="tx1">
                    <a:lumMod val="65000"/>
                    <a:lumOff val="35000"/>
                  </a:schemeClr>
                </a:solidFill>
                <a:latin typeface="David" pitchFamily="34" charset="-79"/>
                <a:cs typeface="David" pitchFamily="34" charset="-79"/>
              </a:rPr>
              <a:t>בג"ץ 244/00 עמותת שיח חדש נ' שר התשתיות, ניתן באוגוסט 2002</a:t>
            </a:r>
            <a:endParaRPr lang="en-US" sz="1600" dirty="0" smtClean="0">
              <a:solidFill>
                <a:schemeClr val="tx1">
                  <a:lumMod val="65000"/>
                  <a:lumOff val="35000"/>
                </a:schemeClr>
              </a:solidFill>
              <a:latin typeface="David" pitchFamily="34" charset="-79"/>
              <a:cs typeface="David" pitchFamily="34" charset="-79"/>
            </a:endParaRPr>
          </a:p>
          <a:p>
            <a:pPr algn="just">
              <a:buFont typeface="Arial" pitchFamily="34" charset="0"/>
              <a:buChar char="•"/>
              <a:defRPr/>
            </a:pPr>
            <a:endParaRPr lang="he-IL" sz="1200" dirty="0" smtClean="0">
              <a:latin typeface="David" pitchFamily="34" charset="-79"/>
              <a:cs typeface="David" pitchFamily="34" charset="-79"/>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כותרת 1"/>
          <p:cNvSpPr>
            <a:spLocks noGrp="1"/>
          </p:cNvSpPr>
          <p:nvPr>
            <p:ph type="title"/>
          </p:nvPr>
        </p:nvSpPr>
        <p:spPr/>
        <p:txBody>
          <a:bodyPr/>
          <a:lstStyle/>
          <a:p>
            <a:pPr>
              <a:defRPr/>
            </a:pPr>
            <a:r>
              <a:rPr lang="he-IL" sz="4000" b="1" dirty="0" smtClean="0">
                <a:solidFill>
                  <a:schemeClr val="accent3">
                    <a:lumMod val="60000"/>
                    <a:lumOff val="40000"/>
                  </a:schemeClr>
                </a:solidFill>
                <a:latin typeface="David" pitchFamily="34" charset="-79"/>
                <a:cs typeface="David" pitchFamily="34" charset="-79"/>
              </a:rPr>
              <a:t>עקרון הצדק החלוקתי בחלוקת משאבי ציבור</a:t>
            </a:r>
          </a:p>
        </p:txBody>
      </p:sp>
      <p:sp>
        <p:nvSpPr>
          <p:cNvPr id="37891" name="מציין מיקום תוכן 2"/>
          <p:cNvSpPr>
            <a:spLocks noGrp="1"/>
          </p:cNvSpPr>
          <p:nvPr>
            <p:ph idx="1"/>
          </p:nvPr>
        </p:nvSpPr>
        <p:spPr/>
        <p:txBody>
          <a:bodyPr/>
          <a:lstStyle/>
          <a:p>
            <a:pPr algn="just"/>
            <a:r>
              <a:rPr lang="he-IL" sz="2000" smtClean="0">
                <a:cs typeface="David" pitchFamily="34" charset="-79"/>
              </a:rPr>
              <a:t>האגודה פועלת מזה שנים בניסיון להגן על משאבי הציבור, אשר פעמים רבות מוקצים ו/או משמשים בידי מעטים, כאשר הציבור שהוא בעליו של המשאב, אינו זוכה לתמורה נאותה בגין השימוש בו ו/או הענקתו. </a:t>
            </a:r>
            <a:endParaRPr lang="en-US" sz="2000" smtClean="0">
              <a:cs typeface="David" pitchFamily="34" charset="-79"/>
            </a:endParaRPr>
          </a:p>
          <a:p>
            <a:pPr algn="just">
              <a:buFont typeface="Arial" charset="0"/>
              <a:buNone/>
            </a:pPr>
            <a:endParaRPr lang="en-US" sz="2000" smtClean="0">
              <a:cs typeface="David" pitchFamily="34" charset="-79"/>
            </a:endParaRPr>
          </a:p>
          <a:p>
            <a:pPr algn="just"/>
            <a:r>
              <a:rPr lang="he-IL" sz="2000" smtClean="0">
                <a:cs typeface="David" pitchFamily="34" charset="-79"/>
              </a:rPr>
              <a:t>המטרה שלנו היום להציג בפני חברי הוועדה מספר בעיות מרכזיות בתחום הקצאת המשאבים הציבוריים, לרבות בתחום המקרקעין.</a:t>
            </a:r>
            <a:endParaRPr lang="en-US" sz="2000" smtClean="0">
              <a:cs typeface="David" pitchFamily="34" charset="-79"/>
            </a:endParaRPr>
          </a:p>
          <a:p>
            <a:pPr algn="just">
              <a:buFont typeface="Arial" charset="0"/>
              <a:buNone/>
            </a:pPr>
            <a:endParaRPr lang="en-US" sz="2000" smtClean="0">
              <a:cs typeface="David" pitchFamily="34" charset="-79"/>
            </a:endParaRPr>
          </a:p>
          <a:p>
            <a:pPr algn="just"/>
            <a:r>
              <a:rPr lang="he-IL" sz="2000" smtClean="0">
                <a:cs typeface="David" pitchFamily="34" charset="-79"/>
              </a:rPr>
              <a:t>אנו סבורים, כי פתרון בעיות ועוותים אלו וטיפול בהם עשויים להביא </a:t>
            </a:r>
            <a:r>
              <a:rPr lang="he-IL" sz="2000" b="1" smtClean="0">
                <a:cs typeface="David" pitchFamily="34" charset="-79"/>
              </a:rPr>
              <a:t>להגדלה משמעותית של תקציב המדינה</a:t>
            </a:r>
            <a:r>
              <a:rPr lang="he-IL" sz="2000" smtClean="0">
                <a:cs typeface="David" pitchFamily="34" charset="-79"/>
              </a:rPr>
              <a:t>, לשמש בסיס לפתרון חלק ניכר מהבעיות התקציביות בתחומים החברתיים, וכמובן לשרת עקרונות של חברה מתוקנת וצודקת בחלוקת משאביה. </a:t>
            </a:r>
            <a:endParaRPr lang="en-US" sz="2000" smtClean="0">
              <a:cs typeface="David" pitchFamily="34" charset="-79"/>
            </a:endParaRPr>
          </a:p>
          <a:p>
            <a:pPr algn="just"/>
            <a:endParaRPr lang="he-IL" sz="200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מצג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מצג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4260420A7A0B464D9552D6CB01B21E3C" ma:contentTypeVersion="1" ma:contentTypeDescription="צור מסמך חדש." ma:contentTypeScope="" ma:versionID="6ffc00a7b85b8654bf9338b1136db10f">
  <xsd:schema xmlns:xsd="http://www.w3.org/2001/XMLSchema" xmlns:xs="http://www.w3.org/2001/XMLSchema" xmlns:p="http://schemas.microsoft.com/office/2006/metadata/properties" xmlns:ns2="a46656d4-8850-49b3-aebd-68bd05f7f43d" xmlns:ns3="6fd950ac-6207-4862-94f5-a13017aa55ce" targetNamespace="http://schemas.microsoft.com/office/2006/metadata/properties" ma:root="true" ma:fieldsID="83db41d11226fea78c6460bac10354fa" ns2:_="" ns3:_="">
    <xsd:import namespace="a46656d4-8850-49b3-aebd-68bd05f7f43d"/>
    <xsd:import namespace="6fd950ac-6207-4862-94f5-a13017aa55ce"/>
    <xsd:element name="properties">
      <xsd:complexType>
        <xsd:sequence>
          <xsd:element name="documentManagement">
            <xsd:complexType>
              <xsd:all>
                <xsd:element ref="ns2:ia53b9f18d984e01914f4b79710425b7" minOccurs="0"/>
                <xsd:element ref="ns2:TaxCatchAll" minOccurs="0"/>
                <xsd:element ref="ns2:TaxCatchAllLabel" minOccurs="0"/>
                <xsd:element ref="ns2:e4b5484c9c824b148c38bfcb2bd74c0d" minOccurs="0"/>
                <xsd:element ref="ns2:kb4cc1381c4248d7a2dfa3f1be0c86c0" minOccurs="0"/>
                <xsd:element ref="ns2:o80fb9e8b9d445b0bb174fdcd68ee89c" minOccurs="0"/>
                <xsd:element ref="ns2:l34dc5595392493c8311535275827f74" minOccurs="0"/>
                <xsd:element ref="ns2:j92457fac7d145f98e698f5712f6a6a4" minOccurs="0"/>
                <xsd:element ref="ns2:o68cd33f8d3a45abb273b6e406faee3d" minOccurs="0"/>
                <xsd:element ref="ns2:b76e59bb9f5947a781773f53cc6e9460" minOccurs="0"/>
                <xsd:element ref="ns2:e09eddfac2354f9ab04a226e27f86f1f" minOccurs="0"/>
                <xsd:element ref="ns2:aa1c885e8039426686f6c49672b09953" minOccurs="0"/>
                <xsd:element ref="ns2:n612d9597dc7466f957352ce79be86f3" minOccurs="0"/>
                <xsd:element ref="ns3:_x05e9__x05d9__x05d5__x05da__x0020__x05e7__x05d5__x05d1__x05e5__x0020__x05dc__x05e7__x05d1__x05d5__x05e6__x05d4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656d4-8850-49b3-aebd-68bd05f7f43d" elementFormDefault="qualified">
    <xsd:import namespace="http://schemas.microsoft.com/office/2006/documentManagement/types"/>
    <xsd:import namespace="http://schemas.microsoft.com/office/infopath/2007/PartnerControls"/>
    <xsd:element name="ia53b9f18d984e01914f4b79710425b7" ma:index="8" nillable="true" ma:taxonomy="true" ma:internalName="ia53b9f18d984e01914f4b79710425b7" ma:taxonomyFieldName="MMDAudience" ma:displayName="MMDAudience" ma:default="" ma:fieldId="{2a53b9f1-8d98-4e01-914f-4b79710425b7}" ma:taxonomyMulti="true" ma:sspId="d827811f-dea7-4a29-b54a-c9228db73c39" ma:termSetId="81e45943-23c2-4109-8875-059bec4079da" ma:anchorId="34070f2b-4092-41f2-8b6e-c220ee347e21" ma:open="false" ma:isKeyword="false">
      <xsd:complexType>
        <xsd:sequence>
          <xsd:element ref="pc:Terms" minOccurs="0" maxOccurs="1"/>
        </xsd:sequence>
      </xsd:complexType>
    </xsd:element>
    <xsd:element name="TaxCatchAll" ma:index="9" nillable="true" ma:displayName="עמודת 'תפוס הכל' של טקסונומיה" ma:hidden="true" ma:list="{e12108e9-b676-4047-af95-0a4967b3603a}" ma:internalName="TaxCatchAll" ma:showField="CatchAllData"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עמודת 'תפוס הכל' של טקסונומיה1" ma:hidden="true" ma:list="{e12108e9-b676-4047-af95-0a4967b3603a}" ma:internalName="TaxCatchAllLabel" ma:readOnly="true" ma:showField="CatchAllDataLabel" ma:web="a46656d4-8850-49b3-aebd-68bd05f7f43d">
      <xsd:complexType>
        <xsd:complexContent>
          <xsd:extension base="dms:MultiChoiceLookup">
            <xsd:sequence>
              <xsd:element name="Value" type="dms:Lookup" maxOccurs="unbounded" minOccurs="0" nillable="true"/>
            </xsd:sequence>
          </xsd:extension>
        </xsd:complexContent>
      </xsd:complexType>
    </xsd:element>
    <xsd:element name="e4b5484c9c824b148c38bfcb2bd74c0d" ma:index="12" nillable="true" ma:taxonomy="true" ma:internalName="e4b5484c9c824b148c38bfcb2bd74c0d" ma:taxonomyFieldName="MMDJobDescription" ma:displayName="MMDJobDescription" ma:default="" ma:fieldId="{e4b5484c-9c82-4b14-8c38-bfcb2bd74c0d}" ma:sspId="d827811f-dea7-4a29-b54a-c9228db73c39" ma:termSetId="81e45943-23c2-4109-8875-059bec4079da" ma:anchorId="1a909479-0b01-4d8f-8fb7-cbbc1687e8f1" ma:open="false" ma:isKeyword="false">
      <xsd:complexType>
        <xsd:sequence>
          <xsd:element ref="pc:Terms" minOccurs="0" maxOccurs="1"/>
        </xsd:sequence>
      </xsd:complexType>
    </xsd:element>
    <xsd:element name="kb4cc1381c4248d7a2dfa3f1be0c86c0" ma:index="14" nillable="true" ma:taxonomy="true" ma:internalName="kb4cc1381c4248d7a2dfa3f1be0c86c0" ma:taxonomyFieldName="MMDKeywords" ma:displayName="MMDKeywords" ma:default="" ma:fieldId="{4b4cc138-1c42-48d7-a2df-a3f1be0c86c0}" ma:taxonomyMulti="true" ma:sspId="d827811f-dea7-4a29-b54a-c9228db73c39" ma:termSetId="81e45943-23c2-4109-8875-059bec4079da" ma:anchorId="15d331fa-6baa-448e-8759-7c342d8402ea" ma:open="false" ma:isKeyword="false">
      <xsd:complexType>
        <xsd:sequence>
          <xsd:element ref="pc:Terms" minOccurs="0" maxOccurs="1"/>
        </xsd:sequence>
      </xsd:complexType>
    </xsd:element>
    <xsd:element name="o80fb9e8b9d445b0bb174fdcd68ee89c" ma:index="16" nillable="true" ma:taxonomy="true" ma:internalName="o80fb9e8b9d445b0bb174fdcd68ee89c" ma:taxonomyFieldName="MMDLiveEvent" ma:displayName="MMDLiveEvent" ma:default="" ma:fieldId="{880fb9e8-b9d4-45b0-bb17-4fdcd68ee89c}" ma:sspId="d827811f-dea7-4a29-b54a-c9228db73c39" ma:termSetId="81e45943-23c2-4109-8875-059bec4079da" ma:anchorId="5e8b8ad0-eeb0-4bda-9bef-7517a1f3340f" ma:open="false" ma:isKeyword="false">
      <xsd:complexType>
        <xsd:sequence>
          <xsd:element ref="pc:Terms" minOccurs="0" maxOccurs="1"/>
        </xsd:sequence>
      </xsd:complexType>
    </xsd:element>
    <xsd:element name="l34dc5595392493c8311535275827f74" ma:index="18" nillable="true" ma:taxonomy="true" ma:internalName="l34dc5595392493c8311535275827f74" ma:taxonomyFieldName="MMDResponsibleOffice" ma:displayName="MMDResponsibleOffice" ma:default="" ma:fieldId="{534dc559-5392-493c-8311-535275827f74}" ma:sspId="d827811f-dea7-4a29-b54a-c9228db73c39" ma:termSetId="81e45943-23c2-4109-8875-059bec4079da" ma:anchorId="23eeccfc-9988-4d51-b789-d1a77ea8348c" ma:open="false" ma:isKeyword="false">
      <xsd:complexType>
        <xsd:sequence>
          <xsd:element ref="pc:Terms" minOccurs="0" maxOccurs="1"/>
        </xsd:sequence>
      </xsd:complexType>
    </xsd:element>
    <xsd:element name="j92457fac7d145f98e698f5712f6a6a4" ma:index="20" nillable="true" ma:taxonomy="true" ma:internalName="j92457fac7d145f98e698f5712f6a6a4" ma:taxonomyFieldName="MMDResponsibleUnit" ma:displayName="MMDResponsibleUnit" ma:default="" ma:fieldId="{392457fa-c7d1-45f9-8e69-8f5712f6a6a4}" ma:sspId="d827811f-dea7-4a29-b54a-c9228db73c39" ma:termSetId="81e45943-23c2-4109-8875-059bec4079da" ma:anchorId="3bdf475d-e38d-4b34-8299-73c2066d8322" ma:open="false" ma:isKeyword="false">
      <xsd:complexType>
        <xsd:sequence>
          <xsd:element ref="pc:Terms" minOccurs="0" maxOccurs="1"/>
        </xsd:sequence>
      </xsd:complexType>
    </xsd:element>
    <xsd:element name="o68cd33f8d3a45abb273b6e406faee3d" ma:index="22" nillable="true" ma:taxonomy="true" ma:internalName="o68cd33f8d3a45abb273b6e406faee3d" ma:taxonomyFieldName="MMDServiceLang" ma:displayName="MMDServiceLang" ma:default="" ma:fieldId="{868cd33f-8d3a-45ab-b273-b6e406faee3d}" ma:sspId="d827811f-dea7-4a29-b54a-c9228db73c39" ma:termSetId="81e45943-23c2-4109-8875-059bec4079da" ma:anchorId="f399919e-8697-409a-aaea-d4e5d2844d8b" ma:open="false" ma:isKeyword="false">
      <xsd:complexType>
        <xsd:sequence>
          <xsd:element ref="pc:Terms" minOccurs="0" maxOccurs="1"/>
        </xsd:sequence>
      </xsd:complexType>
    </xsd:element>
    <xsd:element name="b76e59bb9f5947a781773f53cc6e9460" ma:index="24" nillable="true" ma:taxonomy="true" ma:internalName="b76e59bb9f5947a781773f53cc6e9460" ma:taxonomyFieldName="MMDStatus" ma:displayName="MMDStatus" ma:default="" ma:fieldId="{b76e59bb-9f59-47a7-8177-3f53cc6e9460}" ma:sspId="d827811f-dea7-4a29-b54a-c9228db73c39" ma:termSetId="81e45943-23c2-4109-8875-059bec4079da" ma:anchorId="16fb90fa-07e3-45cb-b262-12779a7ad9f7" ma:open="false" ma:isKeyword="false">
      <xsd:complexType>
        <xsd:sequence>
          <xsd:element ref="pc:Terms" minOccurs="0" maxOccurs="1"/>
        </xsd:sequence>
      </xsd:complexType>
    </xsd:element>
    <xsd:element name="e09eddfac2354f9ab04a226e27f86f1f" ma:index="26" nillable="true" ma:taxonomy="true" ma:internalName="e09eddfac2354f9ab04a226e27f86f1f" ma:taxonomyFieldName="MMDSubjects" ma:displayName="MMD נושאים" ma:default="" ma:fieldId="{e09eddfa-c235-4f9a-b04a-226e27f86f1f}" ma:taxonomyMulti="true" ma:sspId="d827811f-dea7-4a29-b54a-c9228db73c39" ma:termSetId="81e45943-23c2-4109-8875-059bec4079da" ma:anchorId="fe51dda7-6a1b-4b64-af2c-7200e1ef7e7a" ma:open="true" ma:isKeyword="false">
      <xsd:complexType>
        <xsd:sequence>
          <xsd:element ref="pc:Terms" minOccurs="0" maxOccurs="1"/>
        </xsd:sequence>
      </xsd:complexType>
    </xsd:element>
    <xsd:element name="aa1c885e8039426686f6c49672b09953" ma:index="28" nillable="true" ma:taxonomy="true" ma:internalName="aa1c885e8039426686f6c49672b09953" ma:taxonomyFieldName="MMDTypes" ma:displayName="MMDTypes" ma:default="" ma:fieldId="{aa1c885e-8039-4266-86f6-c49672b09953}" ma:sspId="d827811f-dea7-4a29-b54a-c9228db73c39" ma:termSetId="81e45943-23c2-4109-8875-059bec4079da" ma:anchorId="226f2308-be0c-4e06-b36e-423ee4befb74" ma:open="false" ma:isKeyword="false">
      <xsd:complexType>
        <xsd:sequence>
          <xsd:element ref="pc:Terms" minOccurs="0" maxOccurs="1"/>
        </xsd:sequence>
      </xsd:complexType>
    </xsd:element>
    <xsd:element name="n612d9597dc7466f957352ce79be86f3" ma:index="30" nillable="true" ma:taxonomy="true" ma:internalName="n612d9597dc7466f957352ce79be86f3" ma:taxonomyFieldName="MMDUnitsName" ma:displayName="MMDUnitsName" ma:default="" ma:fieldId="{7612d959-7dc7-466f-9573-52ce79be86f3}" ma:sspId="d827811f-dea7-4a29-b54a-c9228db73c39" ma:termSetId="81e45943-23c2-4109-8875-059bec4079da" ma:anchorId="625c2686-859d-4ced-94f0-7dded8208e4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d950ac-6207-4862-94f5-a13017aa55ce" elementFormDefault="qualified">
    <xsd:import namespace="http://schemas.microsoft.com/office/2006/documentManagement/types"/>
    <xsd:import namespace="http://schemas.microsoft.com/office/infopath/2007/PartnerControls"/>
    <xsd:element name="_x05e9__x05d9__x05d5__x05da__x0020__x05e7__x05d5__x05d1__x05e5__x0020__x05dc__x05e7__x05d1__x05d5__x05e6__x05d4_" ma:index="32" nillable="true" ma:displayName="שיוך קובץ לקבוצה" ma:default="עמדות הציבור לטיוטת הדוח" ma:format="Dropdown" ma:internalName="_x05e9__x05d9__x05d5__x05da__x0020__x05e7__x05d5__x05d1__x05e5__x0020__x05dc__x05e7__x05d1__x05d5__x05e6__x05d4_">
      <xsd:simpleType>
        <xsd:restriction base="dms:Choice">
          <xsd:enumeration value="עמדות הציבור לטיוטת הדוח"/>
          <xsd:enumeration value="טיוטת דוח ועדת ששינסקי 2 להערות הציבור"/>
          <xsd:enumeration value="חוות דעת נוספות אשר שימשו את הוועדה במהלך עבודתה"/>
          <xsd:enumeration value="הצגת עמדות הציבור בפני הוועדה"/>
          <xsd:enumeration value="ישיבה מספר 1"/>
          <xsd:enumeration value="ישיבה מספר 2"/>
          <xsd:enumeration value="ישיבה מספר 3"/>
          <xsd:enumeration value="ישיבה מספר 4"/>
          <xsd:enumeration value="ישיבה מספר 5"/>
          <xsd:enumeration value="ישיבה מספר 6"/>
          <xsd:enumeration value="ישיבה מספר 7"/>
          <xsd:enumeration value="ישיבה מספר 8"/>
          <xsd:enumeration value="ישיבה מספר 9"/>
          <xsd:enumeration value="ישיבה מספר 10"/>
          <xsd:enumeration value="ישיבה מספר 11"/>
          <xsd:enumeration value="ישיבה מספר 12"/>
          <xsd:enumeration value="ישיבה מספר 13"/>
          <xsd:enumeration value="ישיבה מספר 14"/>
          <xsd:enumeration value="ישיבה מספר 15"/>
          <xsd:enumeration value="ישיבה מספר 16"/>
          <xsd:enumeration value="ישיבה מספר 17"/>
          <xsd:enumeration value="ישיבה מספר 18"/>
          <xsd:enumeration value="ישיבה מספר 19"/>
          <xsd:enumeration value="עמדות הציבור"/>
          <xsd:enumeration value="חוות דעת משפטיות חיצוניות"/>
          <xsd:enumeration value="מסמכים נוספים"/>
          <xsd:enumeration value="שימועי הוועדה"/>
          <xsd:enumeration value="מסקנות הוועדה"/>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j92457fac7d145f98e698f5712f6a6a4 xmlns="a46656d4-8850-49b3-aebd-68bd05f7f43d">
      <Terms xmlns="http://schemas.microsoft.com/office/infopath/2007/PartnerControls"/>
    </j92457fac7d145f98e698f5712f6a6a4>
    <TaxCatchAll xmlns="a46656d4-8850-49b3-aebd-68bd05f7f43d"/>
    <e4b5484c9c824b148c38bfcb2bd74c0d xmlns="a46656d4-8850-49b3-aebd-68bd05f7f43d">
      <Terms xmlns="http://schemas.microsoft.com/office/infopath/2007/PartnerControls"/>
    </e4b5484c9c824b148c38bfcb2bd74c0d>
    <o68cd33f8d3a45abb273b6e406faee3d xmlns="a46656d4-8850-49b3-aebd-68bd05f7f43d">
      <Terms xmlns="http://schemas.microsoft.com/office/infopath/2007/PartnerControls"/>
    </o68cd33f8d3a45abb273b6e406faee3d>
    <kb4cc1381c4248d7a2dfa3f1be0c86c0 xmlns="a46656d4-8850-49b3-aebd-68bd05f7f43d">
      <Terms xmlns="http://schemas.microsoft.com/office/infopath/2007/PartnerControls"/>
    </kb4cc1381c4248d7a2dfa3f1be0c86c0>
    <o80fb9e8b9d445b0bb174fdcd68ee89c xmlns="a46656d4-8850-49b3-aebd-68bd05f7f43d">
      <Terms xmlns="http://schemas.microsoft.com/office/infopath/2007/PartnerControls"/>
    </o80fb9e8b9d445b0bb174fdcd68ee89c>
    <n612d9597dc7466f957352ce79be86f3 xmlns="a46656d4-8850-49b3-aebd-68bd05f7f43d">
      <Terms xmlns="http://schemas.microsoft.com/office/infopath/2007/PartnerControls"/>
    </n612d9597dc7466f957352ce79be86f3>
    <aa1c885e8039426686f6c49672b09953 xmlns="a46656d4-8850-49b3-aebd-68bd05f7f43d">
      <Terms xmlns="http://schemas.microsoft.com/office/infopath/2007/PartnerControls"/>
    </aa1c885e8039426686f6c49672b09953>
    <e09eddfac2354f9ab04a226e27f86f1f xmlns="a46656d4-8850-49b3-aebd-68bd05f7f43d">
      <Terms xmlns="http://schemas.microsoft.com/office/infopath/2007/PartnerControls"/>
    </e09eddfac2354f9ab04a226e27f86f1f>
    <l34dc5595392493c8311535275827f74 xmlns="a46656d4-8850-49b3-aebd-68bd05f7f43d">
      <Terms xmlns="http://schemas.microsoft.com/office/infopath/2007/PartnerControls"/>
    </l34dc5595392493c8311535275827f74>
    <ia53b9f18d984e01914f4b79710425b7 xmlns="a46656d4-8850-49b3-aebd-68bd05f7f43d">
      <Terms xmlns="http://schemas.microsoft.com/office/infopath/2007/PartnerControls"/>
    </ia53b9f18d984e01914f4b79710425b7>
    <_x05e9__x05d9__x05d5__x05da__x0020__x05e7__x05d5__x05d1__x05e5__x0020__x05dc__x05e7__x05d1__x05d5__x05e6__x05d4_ xmlns="6fd950ac-6207-4862-94f5-a13017aa55ce">הצגת עמדות הציבור בפני הוועדה</_x05e9__x05d9__x05d5__x05da__x0020__x05e7__x05d5__x05d1__x05e5__x0020__x05dc__x05e7__x05d1__x05d5__x05e6__x05d4_>
    <b76e59bb9f5947a781773f53cc6e9460 xmlns="a46656d4-8850-49b3-aebd-68bd05f7f43d">
      <Terms xmlns="http://schemas.microsoft.com/office/infopath/2007/PartnerControls"/>
    </b76e59bb9f5947a781773f53cc6e9460>
  </documentManagement>
</p:properties>
</file>

<file path=customXml/itemProps1.xml><?xml version="1.0" encoding="utf-8"?>
<ds:datastoreItem xmlns:ds="http://schemas.openxmlformats.org/officeDocument/2006/customXml" ds:itemID="{9FC8F807-AC67-4DE2-ADB0-4752F3636A9D}"/>
</file>

<file path=customXml/itemProps2.xml><?xml version="1.0" encoding="utf-8"?>
<ds:datastoreItem xmlns:ds="http://schemas.openxmlformats.org/officeDocument/2006/customXml" ds:itemID="{77816CFE-AB83-4ADE-844D-069D0860E943}"/>
</file>

<file path=customXml/itemProps3.xml><?xml version="1.0" encoding="utf-8"?>
<ds:datastoreItem xmlns:ds="http://schemas.openxmlformats.org/officeDocument/2006/customXml" ds:itemID="{F95260FC-7949-4246-86FF-FE3615077F6E}"/>
</file>

<file path=docProps/app.xml><?xml version="1.0" encoding="utf-8"?>
<Properties xmlns="http://schemas.openxmlformats.org/officeDocument/2006/extended-properties" xmlns:vt="http://schemas.openxmlformats.org/officeDocument/2006/docPropsVTypes">
  <Template/>
  <TotalTime>5200</TotalTime>
  <Words>2731</Words>
  <Application>Microsoft Office PowerPoint</Application>
  <PresentationFormat>On-screen Show (4:3)</PresentationFormat>
  <Paragraphs>222</Paragraphs>
  <Slides>28</Slides>
  <Notes>28</Notes>
  <HiddenSlides>0</HiddenSlides>
  <MMClips>0</MMClips>
  <ScaleCrop>false</ScaleCrop>
  <HeadingPairs>
    <vt:vector size="6" baseType="variant">
      <vt:variant>
        <vt:lpstr>גופנים בשימוש</vt:lpstr>
      </vt:variant>
      <vt:variant>
        <vt:i4>4</vt:i4>
      </vt:variant>
      <vt:variant>
        <vt:lpstr>תבנית עיצוב</vt:lpstr>
      </vt:variant>
      <vt:variant>
        <vt:i4>2</vt:i4>
      </vt:variant>
      <vt:variant>
        <vt:lpstr>כותרות שקופיות</vt:lpstr>
      </vt:variant>
      <vt:variant>
        <vt:i4>28</vt:i4>
      </vt:variant>
    </vt:vector>
  </HeadingPairs>
  <TitlesOfParts>
    <vt:vector size="34" baseType="lpstr">
      <vt:lpstr>Arial</vt:lpstr>
      <vt:lpstr>Calibri</vt:lpstr>
      <vt:lpstr>BN Shalechet</vt:lpstr>
      <vt:lpstr>David</vt:lpstr>
      <vt:lpstr>מצגת</vt:lpstr>
      <vt:lpstr>1_מצגת</vt:lpstr>
      <vt:lpstr>שקופית 1</vt:lpstr>
      <vt:lpstr>מילת תודה</vt:lpstr>
      <vt:lpstr>האגודה לצדק חלוקתי</vt:lpstr>
      <vt:lpstr>תפיסת העולם של האגודה</vt:lpstr>
      <vt:lpstr>כללי המשחק במשאבי טבע בשנים הפורמטיביות של משטר המקרקעין הישראלי</vt:lpstr>
      <vt:lpstr>שנות ה- 80 ואילך  תהליכי ההפרטה: "מי למעלה, מי למטה"</vt:lpstr>
      <vt:lpstr>ניצול המעבר ממשטר קניני אחד לשני </vt:lpstr>
      <vt:lpstr>עקרון הצדק החלוקתי בחלוקת משאבי ציבור</vt:lpstr>
      <vt:lpstr>עקרון הצדק החלוקתי בחלוקת משאבי ציבור</vt:lpstr>
      <vt:lpstr>עקרונות כלליים</vt:lpstr>
      <vt:lpstr> קרקעות חקלאיות המוחזקות על ידי חברות לעיבוד חקלאי </vt:lpstr>
      <vt:lpstr>הפתרון המוצע: </vt:lpstr>
      <vt:lpstr> היתכנות הפתרון מבחינה משפטית וכלכלית יתרונותיו: </vt:lpstr>
      <vt:lpstr>מדיניות הקצאת המים המינראלים</vt:lpstr>
      <vt:lpstr>מדיניות הקצאת המים המינראלים</vt:lpstr>
      <vt:lpstr>שקופית 16</vt:lpstr>
      <vt:lpstr>שקופית 17</vt:lpstr>
      <vt:lpstr>       משאבים נוספים שמחייבים הסדרה </vt:lpstr>
      <vt:lpstr>המשך .. אתר החרמון</vt:lpstr>
      <vt:lpstr>       משאבים נוספים שמחייבים הסדרה </vt:lpstr>
      <vt:lpstr>המשך.. משאבי ים המלח</vt:lpstr>
      <vt:lpstr>הבטחת האינטרס הציבורי בהקצאת משאבי ציבור</vt:lpstr>
      <vt:lpstr>שקופית 23</vt:lpstr>
      <vt:lpstr> פתרונות מוצעים:</vt:lpstr>
      <vt:lpstr>שקופית 25</vt:lpstr>
      <vt:lpstr>שקופית 26</vt:lpstr>
      <vt:lpstr>שקופית 27</vt:lpstr>
      <vt:lpstr>שקופית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האגודה לצדק חלוקתי</dc:title>
  <dc:creator>User</dc:creator>
  <cp:lastModifiedBy>Lior</cp:lastModifiedBy>
  <cp:revision>398</cp:revision>
  <dcterms:created xsi:type="dcterms:W3CDTF">2010-01-13T17:58:20Z</dcterms:created>
  <dcterms:modified xsi:type="dcterms:W3CDTF">2013-11-04T08:21:07Z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0x0101004260420A7A0B464D9552D6CB01B21E3C</vt:lpwstr>
  </property>
  <property fmtid="{D5CDD505-2E9C-101B-9397-08002B2CF9AE}" pid="3" name="MMDUnitsName">
    <vt:lpwstr/>
  </property>
  <property fmtid="{D5CDD505-2E9C-101B-9397-08002B2CF9AE}" pid="4" name="MMDResponsibleUnit">
    <vt:lpwstr/>
  </property>
  <property fmtid="{D5CDD505-2E9C-101B-9397-08002B2CF9AE}" pid="5" name="MMDServiceLang">
    <vt:lpwstr/>
  </property>
  <property fmtid="{D5CDD505-2E9C-101B-9397-08002B2CF9AE}" pid="6" name="MMDJobDescription">
    <vt:lpwstr/>
  </property>
  <property fmtid="{D5CDD505-2E9C-101B-9397-08002B2CF9AE}" pid="7" name="MMDKeywords">
    <vt:lpwstr/>
  </property>
  <property fmtid="{D5CDD505-2E9C-101B-9397-08002B2CF9AE}" pid="8" name="MMDStatus">
    <vt:lpwstr/>
  </property>
  <property fmtid="{D5CDD505-2E9C-101B-9397-08002B2CF9AE}" pid="9" name="MMDAudience">
    <vt:lpwstr/>
  </property>
  <property fmtid="{D5CDD505-2E9C-101B-9397-08002B2CF9AE}" pid="10" name="MMDLiveEvent">
    <vt:lpwstr/>
  </property>
  <property fmtid="{D5CDD505-2E9C-101B-9397-08002B2CF9AE}" pid="11" name="MMDSubjects">
    <vt:lpwstr/>
  </property>
  <property fmtid="{D5CDD505-2E9C-101B-9397-08002B2CF9AE}" pid="12" name="MMDTypes">
    <vt:lpwstr/>
  </property>
  <property fmtid="{D5CDD505-2E9C-101B-9397-08002B2CF9AE}" pid="13" name="MMDResponsibleOffice">
    <vt:lpwstr/>
  </property>
</Properties>
</file>