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</p:sldIdLst>
  <p:sldSz cx="9144000" cy="6858000" type="screen4x3"/>
  <p:notesSz cx="6791325" cy="9872663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151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0DD3-E957-4254-94FF-3D222B627528}" type="datetimeFigureOut">
              <a:rPr lang="he-IL" smtClean="0"/>
              <a:t>ח'/טבת/תשע"ד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3A6C-E35C-452E-B44F-B862648E4F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52703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0DD3-E957-4254-94FF-3D222B627528}" type="datetimeFigureOut">
              <a:rPr lang="he-IL" smtClean="0"/>
              <a:t>ח'/טבת/תשע"ד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3A6C-E35C-452E-B44F-B862648E4F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08112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0DD3-E957-4254-94FF-3D222B627528}" type="datetimeFigureOut">
              <a:rPr lang="he-IL" smtClean="0"/>
              <a:t>ח'/טבת/תשע"ד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3A6C-E35C-452E-B44F-B862648E4F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62816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0DD3-E957-4254-94FF-3D222B627528}" type="datetimeFigureOut">
              <a:rPr lang="he-IL" smtClean="0"/>
              <a:t>ח'/טבת/תשע"ד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3A6C-E35C-452E-B44F-B862648E4F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7673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0DD3-E957-4254-94FF-3D222B627528}" type="datetimeFigureOut">
              <a:rPr lang="he-IL" smtClean="0"/>
              <a:t>ח'/טבת/תשע"ד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3A6C-E35C-452E-B44F-B862648E4F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56741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0DD3-E957-4254-94FF-3D222B627528}" type="datetimeFigureOut">
              <a:rPr lang="he-IL" smtClean="0"/>
              <a:t>ח'/טבת/תשע"ד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3A6C-E35C-452E-B44F-B862648E4F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4623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0DD3-E957-4254-94FF-3D222B627528}" type="datetimeFigureOut">
              <a:rPr lang="he-IL" smtClean="0"/>
              <a:t>ח'/טבת/תשע"ד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3A6C-E35C-452E-B44F-B862648E4F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77567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0DD3-E957-4254-94FF-3D222B627528}" type="datetimeFigureOut">
              <a:rPr lang="he-IL" smtClean="0"/>
              <a:t>ח'/טבת/תשע"ד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3A6C-E35C-452E-B44F-B862648E4F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4077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0DD3-E957-4254-94FF-3D222B627528}" type="datetimeFigureOut">
              <a:rPr lang="he-IL" smtClean="0"/>
              <a:t>ח'/טבת/תשע"ד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3A6C-E35C-452E-B44F-B862648E4F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68877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0DD3-E957-4254-94FF-3D222B627528}" type="datetimeFigureOut">
              <a:rPr lang="he-IL" smtClean="0"/>
              <a:t>ח'/טבת/תשע"ד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3A6C-E35C-452E-B44F-B862648E4F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3634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0DD3-E957-4254-94FF-3D222B627528}" type="datetimeFigureOut">
              <a:rPr lang="he-IL" smtClean="0"/>
              <a:t>ח'/טבת/תשע"ד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3A6C-E35C-452E-B44F-B862648E4F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77889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60DD3-E957-4254-94FF-3D222B627528}" type="datetimeFigureOut">
              <a:rPr lang="he-IL" smtClean="0"/>
              <a:t>ח'/טבת/תשע"ד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83A6C-E35C-452E-B44F-B862648E4F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7887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395536" y="2204864"/>
            <a:ext cx="8424936" cy="1470025"/>
          </a:xfrm>
        </p:spPr>
        <p:txBody>
          <a:bodyPr>
            <a:normAutofit fontScale="90000"/>
          </a:bodyPr>
          <a:lstStyle/>
          <a:p>
            <a:r>
              <a:rPr lang="he-IL" sz="32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שיקולים בקביעת המשטר הפיסקאלי הראוי בענף המחצבות</a:t>
            </a:r>
            <a:br>
              <a:rPr lang="he-IL" sz="3200" b="1" dirty="0" smtClean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2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he-IL" sz="3200" b="1" dirty="0" smtClean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27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טיעונים משלימים לנייר העמדה בפני וועדת </a:t>
            </a:r>
            <a:r>
              <a:rPr lang="he-IL" sz="2700" b="1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ששנסקי</a:t>
            </a:r>
            <a:endParaRPr lang="he-IL" sz="27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475656" y="3645024"/>
            <a:ext cx="6400800" cy="1752600"/>
          </a:xfrm>
        </p:spPr>
        <p:txBody>
          <a:bodyPr>
            <a:normAutofit/>
          </a:bodyPr>
          <a:lstStyle/>
          <a:p>
            <a:endParaRPr lang="he-IL" sz="2000" dirty="0" smtClean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sz="2000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16 בדצמבר 2013</a:t>
            </a:r>
            <a:endParaRPr lang="he-IL" sz="2000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4" name="תמונה 3" descr="http://www.even-sid.unions.org.il/BRPortalStorage/a/13/03/20-FmJVMbl75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22" y="116632"/>
            <a:ext cx="1388242" cy="1603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מלבן 4"/>
          <p:cNvSpPr/>
          <p:nvPr/>
        </p:nvSpPr>
        <p:spPr>
          <a:xfrm>
            <a:off x="7313421" y="260648"/>
            <a:ext cx="1723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יצחק </a:t>
            </a:r>
            <a:r>
              <a:rPr lang="he-IL" b="1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סוארי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בע"מ</a:t>
            </a:r>
          </a:p>
        </p:txBody>
      </p:sp>
    </p:spTree>
    <p:extLst>
      <p:ext uri="{BB962C8B-B14F-4D97-AF65-F5344CB8AC3E}">
        <p14:creationId xmlns:p14="http://schemas.microsoft.com/office/powerpoint/2010/main" val="2830465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9056"/>
            <a:ext cx="8229600" cy="1143000"/>
          </a:xfrm>
        </p:spPr>
        <p:txBody>
          <a:bodyPr>
            <a:normAutofit/>
          </a:bodyPr>
          <a:lstStyle/>
          <a:p>
            <a:r>
              <a:rPr lang="he-IL" sz="32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המשטר הפיסקלי הנוכחי מחמיר יחסית</a:t>
            </a:r>
            <a:endParaRPr lang="he-IL" sz="32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51520" y="1268760"/>
            <a:ext cx="8445624" cy="4525963"/>
          </a:xfrm>
        </p:spPr>
        <p:txBody>
          <a:bodyPr>
            <a:normAutofit fontScale="92500"/>
          </a:bodyPr>
          <a:lstStyle/>
          <a:p>
            <a:pPr>
              <a:spcBef>
                <a:spcPts val="600"/>
              </a:spcBef>
            </a:pP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חלק הממשלה </a:t>
            </a:r>
            <a:r>
              <a:rPr lang="en-US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(GT)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 ברווחי המחצבות של אבן וסיד בשנים 2009 - 2012: </a:t>
            </a:r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73-53 אחוזים. </a:t>
            </a:r>
          </a:p>
          <a:p>
            <a:pPr>
              <a:spcBef>
                <a:spcPts val="600"/>
              </a:spcBef>
            </a:pP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חלק הממשלה ברווחי הנפט והגז, על-פי המלצות וועדת </a:t>
            </a:r>
            <a:r>
              <a:rPr lang="he-IL" sz="20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ששנסקי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 הראשונה: </a:t>
            </a:r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62-52 אחוזים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, וביחס למאגרים קיימים </a:t>
            </a:r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59-43 אחוזים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. </a:t>
            </a:r>
          </a:p>
          <a:p>
            <a:pPr>
              <a:spcBef>
                <a:spcPts val="600"/>
              </a:spcBef>
            </a:pP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שיעור הרווחיות התפעולית הממוצע של אבן וסיד בעשר שנים האחרונות הנו 6% (ומשנת 1995 – כ- 8%) רמה זו אינה משקפת רווחיות עודפת ואף נמצאת בתחום </a:t>
            </a:r>
            <a:r>
              <a:rPr lang="en-US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"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נמל המבטחים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"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 ל</a:t>
            </a:r>
            <a:r>
              <a:rPr lang="he-IL" sz="2000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היעדר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 מחיר מופרז, לפי גילוי הדעת האחרון של הממונה על הגבלים עסקיים </a:t>
            </a:r>
            <a:r>
              <a:rPr lang="he-IL" sz="1700" dirty="0" smtClean="0">
                <a:latin typeface="David" panose="020E0502060401010101" pitchFamily="34" charset="-79"/>
                <a:cs typeface="David" panose="020E0502060401010101" pitchFamily="34" charset="-79"/>
              </a:rPr>
              <a:t>(נדגיש, כי האמור אינו מהווה הסכמה לגילוי הדעת, ואנו מתנגדים לו)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התמלוג מחמיר גם בהשוואה בין-לאומית (פורט בנייר העמדה).   </a:t>
            </a:r>
          </a:p>
          <a:p>
            <a:pPr>
              <a:spcBef>
                <a:spcPts val="600"/>
              </a:spcBef>
            </a:pPr>
            <a:r>
              <a:rPr lang="he-IL" sz="2000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מסקנות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lvl="1"/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לא ראוי להטיל נטל פיסקלי מיוחד על ענף המחצבות, משום שהרווחיות בו אינה עודפת;</a:t>
            </a:r>
          </a:p>
          <a:p>
            <a:pPr lvl="1"/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גם אילו הרווחיות הייתה עודפת – שיעור ה-</a:t>
            </a:r>
            <a:r>
              <a:rPr lang="en-US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GT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 הנוכחי בענף דומה </a:t>
            </a:r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לרף העליון 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שנקבע בוועדת </a:t>
            </a:r>
            <a:r>
              <a:rPr lang="he-IL" sz="20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ששנסקי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 הראשונה לענף הנפט והגז, ועל כן אין מקום להחמיר את הנטל;</a:t>
            </a:r>
          </a:p>
          <a:p>
            <a:pPr marL="457200" lvl="1" indent="0">
              <a:buNone/>
            </a:pPr>
            <a:endParaRPr lang="he-IL" sz="20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/>
            <a:endParaRPr lang="he-IL" sz="20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sz="20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8877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sz="32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שאלת הריכוזיות מול שאלת התמלוג: מה הקשר בין השתיים והאם ראוי לכרוך אותן זו בזו</a:t>
            </a:r>
            <a:endParaRPr lang="he-IL" sz="32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824536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</a:pP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בחינת מבנה ענף המחצבות אינה מתחילה ואינה נגמרת בשאלת הריכוזיות, אלא צריכה לשקלל עוד שני מרכיבים עיקריים נוספים לפחות:</a:t>
            </a:r>
          </a:p>
          <a:p>
            <a:pPr lvl="1">
              <a:spcBef>
                <a:spcPts val="600"/>
              </a:spcBef>
            </a:pP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יתרונות לגודל;</a:t>
            </a:r>
          </a:p>
          <a:p>
            <a:pPr lvl="1">
              <a:spcBef>
                <a:spcPts val="600"/>
              </a:spcBef>
            </a:pP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חסמי כניסה והתרחבות;</a:t>
            </a:r>
          </a:p>
          <a:p>
            <a:pPr>
              <a:spcBef>
                <a:spcPts val="600"/>
              </a:spcBef>
            </a:pP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בענף המאופיין ביתרונות לגודל, ריכוזיות מסוימת </a:t>
            </a:r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הכרחית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 על מנת לשמור על רמה סבירה של עלויות ייצור. ריבוי מחצבות קטנות עלול לייקר את עלות ההפקה. </a:t>
            </a:r>
          </a:p>
          <a:p>
            <a:pPr>
              <a:spcBef>
                <a:spcPts val="600"/>
              </a:spcBef>
            </a:pPr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גם אם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 קיים כוח שוק בענף המחצבות, החמרת המשטר הפיסקאלי לא תקל על הבעיה, אלא </a:t>
            </a:r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תחמיר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 אותה:</a:t>
            </a:r>
            <a:r>
              <a:rPr lang="en-US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endParaRPr lang="he-IL" sz="20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>
              <a:spcBef>
                <a:spcPts val="600"/>
              </a:spcBef>
            </a:pPr>
            <a:r>
              <a:rPr lang="he-IL" sz="18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הגדלת התמלוג תגדיל את העלות השולית. בהינתן גמישות הביקוש הנמוכה לחומרי מחצבה, והיותו של השוק מקומי, היא תגולגל </a:t>
            </a:r>
            <a:r>
              <a:rPr lang="he-IL" sz="1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ברובה המוחלט </a:t>
            </a:r>
            <a:r>
              <a:rPr lang="he-IL" sz="1800" dirty="0" smtClean="0">
                <a:latin typeface="David" panose="020E0502060401010101" pitchFamily="34" charset="-79"/>
                <a:cs typeface="David" panose="020E0502060401010101" pitchFamily="34" charset="-79"/>
              </a:rPr>
              <a:t>על </a:t>
            </a:r>
            <a:r>
              <a:rPr lang="he-IL" sz="1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הלקוחות</a:t>
            </a:r>
            <a:r>
              <a:rPr lang="he-IL" sz="1800" dirty="0" smtClean="0">
                <a:latin typeface="David" panose="020E0502060401010101" pitchFamily="34" charset="-79"/>
                <a:cs typeface="David" panose="020E0502060401010101" pitchFamily="34" charset="-79"/>
              </a:rPr>
              <a:t> ועל </a:t>
            </a:r>
            <a:r>
              <a:rPr lang="he-IL" sz="1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הממשלה </a:t>
            </a:r>
            <a:r>
              <a:rPr lang="he-IL" sz="1800" dirty="0" smtClean="0">
                <a:latin typeface="David" panose="020E0502060401010101" pitchFamily="34" charset="-79"/>
                <a:cs typeface="David" panose="020E0502060401010101" pitchFamily="34" charset="-79"/>
              </a:rPr>
              <a:t>ותייקר את התמלוג. </a:t>
            </a:r>
          </a:p>
          <a:p>
            <a:pPr lvl="1">
              <a:spcBef>
                <a:spcPts val="600"/>
              </a:spcBef>
            </a:pPr>
            <a:r>
              <a:rPr lang="he-IL" sz="1800" dirty="0" smtClean="0">
                <a:latin typeface="David" panose="020E0502060401010101" pitchFamily="34" charset="-79"/>
                <a:cs typeface="David" panose="020E0502060401010101" pitchFamily="34" charset="-79"/>
              </a:rPr>
              <a:t>שימוש בהיטל מיוחד על הרווחים יגביר את חסם הכניסה לענף (הגבוה ממילא כפי שבא לידי ביטוי בכישלון המכרזים האחרונים) ויצנן השקעות להרחבת כושר הייצור בענף;</a:t>
            </a:r>
          </a:p>
          <a:p>
            <a:pPr>
              <a:spcBef>
                <a:spcPts val="600"/>
              </a:spcBef>
            </a:pP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מבנה הוועדה ומטרותיה אינם מתאימים לדיון בשאלת מבנה השוק הרצוי בענף: </a:t>
            </a:r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קיים מתח בין השאת היעד הפיסקאלי להשאת היעד התחרותי.  </a:t>
            </a:r>
            <a:endParaRPr lang="he-IL" sz="20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91494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143000"/>
          </a:xfrm>
        </p:spPr>
        <p:txBody>
          <a:bodyPr>
            <a:normAutofit/>
          </a:bodyPr>
          <a:lstStyle/>
          <a:p>
            <a:r>
              <a:rPr lang="he-IL" sz="32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השפעות שליליות נוספות הכרוכות בהחמרת המשטר הפיסקלי</a:t>
            </a:r>
            <a:endParaRPr lang="he-IL" sz="32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תמלוגים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lvl="1"/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מס עקיף, רגרסיבי, שיוטל ברובו המוחלט על הציבור;</a:t>
            </a:r>
          </a:p>
          <a:p>
            <a:pPr lvl="1"/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ישראל ממוקמת חמישית ברמת אי השוויון מתוך 34 מדינות ה-</a:t>
            </a:r>
            <a:r>
              <a:rPr lang="en-US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OECD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 ושישית בשיעור המס העקיף;</a:t>
            </a:r>
          </a:p>
          <a:p>
            <a:pPr lvl="1"/>
            <a:endParaRPr lang="he-IL" sz="20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4477" y="2996952"/>
            <a:ext cx="6183625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989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25624"/>
            <a:ext cx="8229600" cy="1143000"/>
          </a:xfrm>
        </p:spPr>
        <p:txBody>
          <a:bodyPr>
            <a:normAutofit/>
          </a:bodyPr>
          <a:lstStyle/>
          <a:p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השפעות שליליות נוספות הכרוכות בהחמרת המשטר </a:t>
            </a:r>
            <a: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הפיסקלי - המשך</a:t>
            </a:r>
            <a:endParaRPr lang="he-IL" sz="28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47314" y="1772816"/>
            <a:ext cx="8229600" cy="499715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he-IL" sz="20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sz="20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sz="2000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sz="20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sz="2000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sz="20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sz="2000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היטל </a:t>
            </a:r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מיוחד על רווחים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lvl="1"/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מעבר לאי ההצדקה בשל שיעורי הרווח הסבירים, ומעבר לפגיעה התחרותית הגלומה בהיטל, לא ניתן ליישמו לאור שיעורן הגבוה של:</a:t>
            </a:r>
          </a:p>
          <a:p>
            <a:pPr marL="1165225" lvl="2" indent="-268288"/>
            <a:r>
              <a:rPr lang="he-IL" sz="1900" dirty="0">
                <a:latin typeface="David" panose="020E0502060401010101" pitchFamily="34" charset="-79"/>
                <a:cs typeface="David" panose="020E0502060401010101" pitchFamily="34" charset="-79"/>
              </a:rPr>
              <a:t>מכירות פנימיות;</a:t>
            </a:r>
          </a:p>
          <a:p>
            <a:pPr marL="1165225" lvl="2" indent="-268288"/>
            <a:r>
              <a:rPr lang="he-IL" sz="1900" dirty="0">
                <a:latin typeface="David" panose="020E0502060401010101" pitchFamily="34" charset="-79"/>
                <a:cs typeface="David" panose="020E0502060401010101" pitchFamily="34" charset="-79"/>
              </a:rPr>
              <a:t>מכירות צולבות בין שחקנים בעלי אינטגרציה אנכית בין תחום המחצבות לפעילויות עוקבות;</a:t>
            </a:r>
          </a:p>
          <a:p>
            <a:pPr marL="1165225" lvl="2" indent="-268288"/>
            <a:r>
              <a:rPr lang="he-IL" sz="1900" dirty="0">
                <a:latin typeface="David" panose="020E0502060401010101" pitchFamily="34" charset="-79"/>
                <a:cs typeface="David" panose="020E0502060401010101" pitchFamily="34" charset="-79"/>
              </a:rPr>
              <a:t>מכירות של מגוון מוצרים </a:t>
            </a:r>
            <a:r>
              <a:rPr lang="he-IL" sz="1900" dirty="0" smtClean="0">
                <a:latin typeface="David" panose="020E0502060401010101" pitchFamily="34" charset="-79"/>
                <a:cs typeface="David" panose="020E0502060401010101" pitchFamily="34" charset="-79"/>
              </a:rPr>
              <a:t>משיקים.</a:t>
            </a:r>
            <a:endParaRPr lang="he-IL" sz="19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896937" lvl="2" indent="0">
              <a:buNone/>
            </a:pPr>
            <a:endParaRPr lang="he-IL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692150" lvl="1"/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אם יוטל מס מיוחד על רווחי המחצבות, 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שיעור המכירות 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שאינן נמנות על שלושת הסוגים הנ"ל 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עלול להיות נמוך במיוחד. </a:t>
            </a:r>
          </a:p>
          <a:p>
            <a:pPr marL="692150" lvl="1"/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שיעור המס האפקטיבי על החברות הגדולות בענף יהיה נמוך. כלומר אפליה לרעה של חברות מחצבה קטנות נעדרות אינטגרציה אנכית.    </a:t>
            </a:r>
            <a:endParaRPr lang="he-IL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1" y="980728"/>
            <a:ext cx="6084887" cy="254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271" y="3545780"/>
            <a:ext cx="5848350" cy="150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249048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4260420A7A0B464D9552D6CB01B21E3C" ma:contentTypeVersion="1" ma:contentTypeDescription="צור מסמך חדש." ma:contentTypeScope="" ma:versionID="6ffc00a7b85b8654bf9338b1136db10f">
  <xsd:schema xmlns:xsd="http://www.w3.org/2001/XMLSchema" xmlns:xs="http://www.w3.org/2001/XMLSchema" xmlns:p="http://schemas.microsoft.com/office/2006/metadata/properties" xmlns:ns2="a46656d4-8850-49b3-aebd-68bd05f7f43d" xmlns:ns3="6fd950ac-6207-4862-94f5-a13017aa55ce" targetNamespace="http://schemas.microsoft.com/office/2006/metadata/properties" ma:root="true" ma:fieldsID="83db41d11226fea78c6460bac10354fa" ns2:_="" ns3:_="">
    <xsd:import namespace="a46656d4-8850-49b3-aebd-68bd05f7f43d"/>
    <xsd:import namespace="6fd950ac-6207-4862-94f5-a13017aa55ce"/>
    <xsd:element name="properties">
      <xsd:complexType>
        <xsd:sequence>
          <xsd:element name="documentManagement">
            <xsd:complexType>
              <xsd:all>
                <xsd:element ref="ns2:ia53b9f18d984e01914f4b79710425b7" minOccurs="0"/>
                <xsd:element ref="ns2:TaxCatchAll" minOccurs="0"/>
                <xsd:element ref="ns2:TaxCatchAllLabel" minOccurs="0"/>
                <xsd:element ref="ns2:e4b5484c9c824b148c38bfcb2bd74c0d" minOccurs="0"/>
                <xsd:element ref="ns2:kb4cc1381c4248d7a2dfa3f1be0c86c0" minOccurs="0"/>
                <xsd:element ref="ns2:o80fb9e8b9d445b0bb174fdcd68ee89c" minOccurs="0"/>
                <xsd:element ref="ns2:l34dc5595392493c8311535275827f74" minOccurs="0"/>
                <xsd:element ref="ns2:j92457fac7d145f98e698f5712f6a6a4" minOccurs="0"/>
                <xsd:element ref="ns2:o68cd33f8d3a45abb273b6e406faee3d" minOccurs="0"/>
                <xsd:element ref="ns2:b76e59bb9f5947a781773f53cc6e9460" minOccurs="0"/>
                <xsd:element ref="ns2:e09eddfac2354f9ab04a226e27f86f1f" minOccurs="0"/>
                <xsd:element ref="ns2:aa1c885e8039426686f6c49672b09953" minOccurs="0"/>
                <xsd:element ref="ns2:n612d9597dc7466f957352ce79be86f3" minOccurs="0"/>
                <xsd:element ref="ns3:_x05e9__x05d9__x05d5__x05da__x0020__x05e7__x05d5__x05d1__x05e5__x0020__x05dc__x05e7__x05d1__x05d5__x05e6__x05d4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6656d4-8850-49b3-aebd-68bd05f7f43d" elementFormDefault="qualified">
    <xsd:import namespace="http://schemas.microsoft.com/office/2006/documentManagement/types"/>
    <xsd:import namespace="http://schemas.microsoft.com/office/infopath/2007/PartnerControls"/>
    <xsd:element name="ia53b9f18d984e01914f4b79710425b7" ma:index="8" nillable="true" ma:taxonomy="true" ma:internalName="ia53b9f18d984e01914f4b79710425b7" ma:taxonomyFieldName="MMDAudience" ma:displayName="MMDAudience" ma:default="" ma:fieldId="{2a53b9f1-8d98-4e01-914f-4b79710425b7}" ma:taxonomyMulti="true" ma:sspId="d827811f-dea7-4a29-b54a-c9228db73c39" ma:termSetId="81e45943-23c2-4109-8875-059bec4079da" ma:anchorId="34070f2b-4092-41f2-8b6e-c220ee347e21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עמודת 'תפוס הכל' של טקסונומיה" ma:hidden="true" ma:list="{e12108e9-b676-4047-af95-0a4967b3603a}" ma:internalName="TaxCatchAll" ma:showField="CatchAllData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עמודת 'תפוס הכל' של טקסונומיה1" ma:hidden="true" ma:list="{e12108e9-b676-4047-af95-0a4967b3603a}" ma:internalName="TaxCatchAllLabel" ma:readOnly="true" ma:showField="CatchAllDataLabel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4b5484c9c824b148c38bfcb2bd74c0d" ma:index="12" nillable="true" ma:taxonomy="true" ma:internalName="e4b5484c9c824b148c38bfcb2bd74c0d" ma:taxonomyFieldName="MMDJobDescription" ma:displayName="MMDJobDescription" ma:default="" ma:fieldId="{e4b5484c-9c82-4b14-8c38-bfcb2bd74c0d}" ma:sspId="d827811f-dea7-4a29-b54a-c9228db73c39" ma:termSetId="81e45943-23c2-4109-8875-059bec4079da" ma:anchorId="1a909479-0b01-4d8f-8fb7-cbbc1687e8f1" ma:open="false" ma:isKeyword="false">
      <xsd:complexType>
        <xsd:sequence>
          <xsd:element ref="pc:Terms" minOccurs="0" maxOccurs="1"/>
        </xsd:sequence>
      </xsd:complexType>
    </xsd:element>
    <xsd:element name="kb4cc1381c4248d7a2dfa3f1be0c86c0" ma:index="14" nillable="true" ma:taxonomy="true" ma:internalName="kb4cc1381c4248d7a2dfa3f1be0c86c0" ma:taxonomyFieldName="MMDKeywords" ma:displayName="MMDKeywords" ma:default="" ma:fieldId="{4b4cc138-1c42-48d7-a2df-a3f1be0c86c0}" ma:taxonomyMulti="true" ma:sspId="d827811f-dea7-4a29-b54a-c9228db73c39" ma:termSetId="81e45943-23c2-4109-8875-059bec4079da" ma:anchorId="15d331fa-6baa-448e-8759-7c342d8402ea" ma:open="false" ma:isKeyword="false">
      <xsd:complexType>
        <xsd:sequence>
          <xsd:element ref="pc:Terms" minOccurs="0" maxOccurs="1"/>
        </xsd:sequence>
      </xsd:complexType>
    </xsd:element>
    <xsd:element name="o80fb9e8b9d445b0bb174fdcd68ee89c" ma:index="16" nillable="true" ma:taxonomy="true" ma:internalName="o80fb9e8b9d445b0bb174fdcd68ee89c" ma:taxonomyFieldName="MMDLiveEvent" ma:displayName="MMDLiveEvent" ma:default="" ma:fieldId="{880fb9e8-b9d4-45b0-bb17-4fdcd68ee89c}" ma:sspId="d827811f-dea7-4a29-b54a-c9228db73c39" ma:termSetId="81e45943-23c2-4109-8875-059bec4079da" ma:anchorId="5e8b8ad0-eeb0-4bda-9bef-7517a1f3340f" ma:open="false" ma:isKeyword="false">
      <xsd:complexType>
        <xsd:sequence>
          <xsd:element ref="pc:Terms" minOccurs="0" maxOccurs="1"/>
        </xsd:sequence>
      </xsd:complexType>
    </xsd:element>
    <xsd:element name="l34dc5595392493c8311535275827f74" ma:index="18" nillable="true" ma:taxonomy="true" ma:internalName="l34dc5595392493c8311535275827f74" ma:taxonomyFieldName="MMDResponsibleOffice" ma:displayName="MMDResponsibleOffice" ma:default="" ma:fieldId="{534dc559-5392-493c-8311-535275827f74}" ma:sspId="d827811f-dea7-4a29-b54a-c9228db73c39" ma:termSetId="81e45943-23c2-4109-8875-059bec4079da" ma:anchorId="23eeccfc-9988-4d51-b789-d1a77ea8348c" ma:open="false" ma:isKeyword="false">
      <xsd:complexType>
        <xsd:sequence>
          <xsd:element ref="pc:Terms" minOccurs="0" maxOccurs="1"/>
        </xsd:sequence>
      </xsd:complexType>
    </xsd:element>
    <xsd:element name="j92457fac7d145f98e698f5712f6a6a4" ma:index="20" nillable="true" ma:taxonomy="true" ma:internalName="j92457fac7d145f98e698f5712f6a6a4" ma:taxonomyFieldName="MMDResponsibleUnit" ma:displayName="MMDResponsibleUnit" ma:default="" ma:fieldId="{392457fa-c7d1-45f9-8e69-8f5712f6a6a4}" ma:sspId="d827811f-dea7-4a29-b54a-c9228db73c39" ma:termSetId="81e45943-23c2-4109-8875-059bec4079da" ma:anchorId="3bdf475d-e38d-4b34-8299-73c2066d8322" ma:open="false" ma:isKeyword="false">
      <xsd:complexType>
        <xsd:sequence>
          <xsd:element ref="pc:Terms" minOccurs="0" maxOccurs="1"/>
        </xsd:sequence>
      </xsd:complexType>
    </xsd:element>
    <xsd:element name="o68cd33f8d3a45abb273b6e406faee3d" ma:index="22" nillable="true" ma:taxonomy="true" ma:internalName="o68cd33f8d3a45abb273b6e406faee3d" ma:taxonomyFieldName="MMDServiceLang" ma:displayName="MMDServiceLang" ma:default="" ma:fieldId="{868cd33f-8d3a-45ab-b273-b6e406faee3d}" ma:sspId="d827811f-dea7-4a29-b54a-c9228db73c39" ma:termSetId="81e45943-23c2-4109-8875-059bec4079da" ma:anchorId="f399919e-8697-409a-aaea-d4e5d2844d8b" ma:open="false" ma:isKeyword="false">
      <xsd:complexType>
        <xsd:sequence>
          <xsd:element ref="pc:Terms" minOccurs="0" maxOccurs="1"/>
        </xsd:sequence>
      </xsd:complexType>
    </xsd:element>
    <xsd:element name="b76e59bb9f5947a781773f53cc6e9460" ma:index="24" nillable="true" ma:taxonomy="true" ma:internalName="b76e59bb9f5947a781773f53cc6e9460" ma:taxonomyFieldName="MMDStatus" ma:displayName="MMDStatus" ma:default="" ma:fieldId="{b76e59bb-9f59-47a7-8177-3f53cc6e9460}" ma:sspId="d827811f-dea7-4a29-b54a-c9228db73c39" ma:termSetId="81e45943-23c2-4109-8875-059bec4079da" ma:anchorId="16fb90fa-07e3-45cb-b262-12779a7ad9f7" ma:open="false" ma:isKeyword="false">
      <xsd:complexType>
        <xsd:sequence>
          <xsd:element ref="pc:Terms" minOccurs="0" maxOccurs="1"/>
        </xsd:sequence>
      </xsd:complexType>
    </xsd:element>
    <xsd:element name="e09eddfac2354f9ab04a226e27f86f1f" ma:index="26" nillable="true" ma:taxonomy="true" ma:internalName="e09eddfac2354f9ab04a226e27f86f1f" ma:taxonomyFieldName="MMDSubjects" ma:displayName="MMD נושאים" ma:default="" ma:fieldId="{e09eddfa-c235-4f9a-b04a-226e27f86f1f}" ma:taxonomyMulti="true" ma:sspId="d827811f-dea7-4a29-b54a-c9228db73c39" ma:termSetId="81e45943-23c2-4109-8875-059bec4079da" ma:anchorId="fe51dda7-6a1b-4b64-af2c-7200e1ef7e7a" ma:open="true" ma:isKeyword="false">
      <xsd:complexType>
        <xsd:sequence>
          <xsd:element ref="pc:Terms" minOccurs="0" maxOccurs="1"/>
        </xsd:sequence>
      </xsd:complexType>
    </xsd:element>
    <xsd:element name="aa1c885e8039426686f6c49672b09953" ma:index="28" nillable="true" ma:taxonomy="true" ma:internalName="aa1c885e8039426686f6c49672b09953" ma:taxonomyFieldName="MMDTypes" ma:displayName="MMDTypes" ma:default="" ma:fieldId="{aa1c885e-8039-4266-86f6-c49672b09953}" ma:sspId="d827811f-dea7-4a29-b54a-c9228db73c39" ma:termSetId="81e45943-23c2-4109-8875-059bec4079da" ma:anchorId="226f2308-be0c-4e06-b36e-423ee4befb74" ma:open="false" ma:isKeyword="false">
      <xsd:complexType>
        <xsd:sequence>
          <xsd:element ref="pc:Terms" minOccurs="0" maxOccurs="1"/>
        </xsd:sequence>
      </xsd:complexType>
    </xsd:element>
    <xsd:element name="n612d9597dc7466f957352ce79be86f3" ma:index="30" nillable="true" ma:taxonomy="true" ma:internalName="n612d9597dc7466f957352ce79be86f3" ma:taxonomyFieldName="MMDUnitsName" ma:displayName="MMDUnitsName" ma:default="" ma:fieldId="{7612d959-7dc7-466f-9573-52ce79be86f3}" ma:sspId="d827811f-dea7-4a29-b54a-c9228db73c39" ma:termSetId="81e45943-23c2-4109-8875-059bec4079da" ma:anchorId="625c2686-859d-4ced-94f0-7dded8208e47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950ac-6207-4862-94f5-a13017aa55ce" elementFormDefault="qualified">
    <xsd:import namespace="http://schemas.microsoft.com/office/2006/documentManagement/types"/>
    <xsd:import namespace="http://schemas.microsoft.com/office/infopath/2007/PartnerControls"/>
    <xsd:element name="_x05e9__x05d9__x05d5__x05da__x0020__x05e7__x05d5__x05d1__x05e5__x0020__x05dc__x05e7__x05d1__x05d5__x05e6__x05d4_" ma:index="32" nillable="true" ma:displayName="שיוך קובץ לקבוצה" ma:default="עמדות הציבור לטיוטת הדוח" ma:format="Dropdown" ma:internalName="_x05e9__x05d9__x05d5__x05da__x0020__x05e7__x05d5__x05d1__x05e5__x0020__x05dc__x05e7__x05d1__x05d5__x05e6__x05d4_">
      <xsd:simpleType>
        <xsd:restriction base="dms:Choice">
          <xsd:enumeration value="עמדות הציבור לטיוטת הדוח"/>
          <xsd:enumeration value="טיוטת דוח ועדת ששינסקי 2 להערות הציבור"/>
          <xsd:enumeration value="חוות דעת נוספות אשר שימשו את הוועדה במהלך עבודתה"/>
          <xsd:enumeration value="הצגת עמדות הציבור בפני הוועדה"/>
          <xsd:enumeration value="ישיבה מספר 1"/>
          <xsd:enumeration value="ישיבה מספר 2"/>
          <xsd:enumeration value="ישיבה מספר 3"/>
          <xsd:enumeration value="ישיבה מספר 4"/>
          <xsd:enumeration value="ישיבה מספר 5"/>
          <xsd:enumeration value="ישיבה מספר 6"/>
          <xsd:enumeration value="ישיבה מספר 7"/>
          <xsd:enumeration value="ישיבה מספר 8"/>
          <xsd:enumeration value="ישיבה מספר 9"/>
          <xsd:enumeration value="ישיבה מספר 10"/>
          <xsd:enumeration value="ישיבה מספר 11"/>
          <xsd:enumeration value="ישיבה מספר 12"/>
          <xsd:enumeration value="ישיבה מספר 13"/>
          <xsd:enumeration value="ישיבה מספר 14"/>
          <xsd:enumeration value="ישיבה מספר 15"/>
          <xsd:enumeration value="ישיבה מספר 16"/>
          <xsd:enumeration value="ישיבה מספר 17"/>
          <xsd:enumeration value="ישיבה מספר 18"/>
          <xsd:enumeration value="ישיבה מספר 19"/>
          <xsd:enumeration value="עמדות הציבור"/>
          <xsd:enumeration value="חוות דעת משפטיות חיצוניות"/>
          <xsd:enumeration value="מסמכים נוספים"/>
          <xsd:enumeration value="שימועי הוועדה"/>
          <xsd:enumeration value="מסקנות הוועדה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j92457fac7d145f98e698f5712f6a6a4 xmlns="a46656d4-8850-49b3-aebd-68bd05f7f43d">
      <Terms xmlns="http://schemas.microsoft.com/office/infopath/2007/PartnerControls"/>
    </j92457fac7d145f98e698f5712f6a6a4>
    <TaxCatchAll xmlns="a46656d4-8850-49b3-aebd-68bd05f7f43d"/>
    <e4b5484c9c824b148c38bfcb2bd74c0d xmlns="a46656d4-8850-49b3-aebd-68bd05f7f43d">
      <Terms xmlns="http://schemas.microsoft.com/office/infopath/2007/PartnerControls"/>
    </e4b5484c9c824b148c38bfcb2bd74c0d>
    <o68cd33f8d3a45abb273b6e406faee3d xmlns="a46656d4-8850-49b3-aebd-68bd05f7f43d">
      <Terms xmlns="http://schemas.microsoft.com/office/infopath/2007/PartnerControls"/>
    </o68cd33f8d3a45abb273b6e406faee3d>
    <kb4cc1381c4248d7a2dfa3f1be0c86c0 xmlns="a46656d4-8850-49b3-aebd-68bd05f7f43d">
      <Terms xmlns="http://schemas.microsoft.com/office/infopath/2007/PartnerControls"/>
    </kb4cc1381c4248d7a2dfa3f1be0c86c0>
    <o80fb9e8b9d445b0bb174fdcd68ee89c xmlns="a46656d4-8850-49b3-aebd-68bd05f7f43d">
      <Terms xmlns="http://schemas.microsoft.com/office/infopath/2007/PartnerControls"/>
    </o80fb9e8b9d445b0bb174fdcd68ee89c>
    <n612d9597dc7466f957352ce79be86f3 xmlns="a46656d4-8850-49b3-aebd-68bd05f7f43d">
      <Terms xmlns="http://schemas.microsoft.com/office/infopath/2007/PartnerControls"/>
    </n612d9597dc7466f957352ce79be86f3>
    <aa1c885e8039426686f6c49672b09953 xmlns="a46656d4-8850-49b3-aebd-68bd05f7f43d">
      <Terms xmlns="http://schemas.microsoft.com/office/infopath/2007/PartnerControls"/>
    </aa1c885e8039426686f6c49672b09953>
    <e09eddfac2354f9ab04a226e27f86f1f xmlns="a46656d4-8850-49b3-aebd-68bd05f7f43d">
      <Terms xmlns="http://schemas.microsoft.com/office/infopath/2007/PartnerControls"/>
    </e09eddfac2354f9ab04a226e27f86f1f>
    <l34dc5595392493c8311535275827f74 xmlns="a46656d4-8850-49b3-aebd-68bd05f7f43d">
      <Terms xmlns="http://schemas.microsoft.com/office/infopath/2007/PartnerControls"/>
    </l34dc5595392493c8311535275827f74>
    <ia53b9f18d984e01914f4b79710425b7 xmlns="a46656d4-8850-49b3-aebd-68bd05f7f43d">
      <Terms xmlns="http://schemas.microsoft.com/office/infopath/2007/PartnerControls"/>
    </ia53b9f18d984e01914f4b79710425b7>
    <_x05e9__x05d9__x05d5__x05da__x0020__x05e7__x05d5__x05d1__x05e5__x0020__x05dc__x05e7__x05d1__x05d5__x05e6__x05d4_ xmlns="6fd950ac-6207-4862-94f5-a13017aa55ce">הצגת עמדות הציבור בפני הוועדה</_x05e9__x05d9__x05d5__x05da__x0020__x05e7__x05d5__x05d1__x05e5__x0020__x05dc__x05e7__x05d1__x05d5__x05e6__x05d4_>
    <b76e59bb9f5947a781773f53cc6e9460 xmlns="a46656d4-8850-49b3-aebd-68bd05f7f43d">
      <Terms xmlns="http://schemas.microsoft.com/office/infopath/2007/PartnerControls"/>
    </b76e59bb9f5947a781773f53cc6e9460>
  </documentManagement>
</p:properties>
</file>

<file path=customXml/itemProps1.xml><?xml version="1.0" encoding="utf-8"?>
<ds:datastoreItem xmlns:ds="http://schemas.openxmlformats.org/officeDocument/2006/customXml" ds:itemID="{E71AE3C4-0244-4370-BAE7-9A0E59D898A3}"/>
</file>

<file path=customXml/itemProps2.xml><?xml version="1.0" encoding="utf-8"?>
<ds:datastoreItem xmlns:ds="http://schemas.openxmlformats.org/officeDocument/2006/customXml" ds:itemID="{A20B3E4D-D794-4A8C-8316-9C4AA423C55F}"/>
</file>

<file path=customXml/itemProps3.xml><?xml version="1.0" encoding="utf-8"?>
<ds:datastoreItem xmlns:ds="http://schemas.openxmlformats.org/officeDocument/2006/customXml" ds:itemID="{66FDB9CF-85AA-481A-A538-6B3EBB7D1A3D}"/>
</file>

<file path=docProps/app.xml><?xml version="1.0" encoding="utf-8"?>
<Properties xmlns="http://schemas.openxmlformats.org/officeDocument/2006/extended-properties" xmlns:vt="http://schemas.openxmlformats.org/officeDocument/2006/docPropsVTypes">
  <TotalTime>1022</TotalTime>
  <Words>484</Words>
  <Application>Microsoft Office PowerPoint</Application>
  <PresentationFormat>‫הצגה על המסך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ערכת נושא Office</vt:lpstr>
      <vt:lpstr>שיקולים בקביעת המשטר הפיסקאלי הראוי בענף המחצבות  טיעונים משלימים לנייר העמדה בפני וועדת ששנסקי</vt:lpstr>
      <vt:lpstr>המשטר הפיסקלי הנוכחי מחמיר יחסית</vt:lpstr>
      <vt:lpstr>שאלת הריכוזיות מול שאלת התמלוג: מה הקשר בין השתיים והאם ראוי לכרוך אותן זו בזו</vt:lpstr>
      <vt:lpstr>השפעות שליליות נוספות הכרוכות בהחמרת המשטר הפיסקלי</vt:lpstr>
      <vt:lpstr>השפעות שליליות נוספות הכרוכות בהחמרת המשטר הפיסקלי - המשך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תעשית אבן וסיד בע"מ</dc:title>
  <dc:creator>Roy Rosenberg</dc:creator>
  <cp:lastModifiedBy>Roy Rosenberg</cp:lastModifiedBy>
  <cp:revision>22</cp:revision>
  <cp:lastPrinted>2013-12-09T10:51:58Z</cp:lastPrinted>
  <dcterms:created xsi:type="dcterms:W3CDTF">2013-12-08T07:16:02Z</dcterms:created>
  <dcterms:modified xsi:type="dcterms:W3CDTF">2013-12-11T20:56:21Z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0x0101004260420A7A0B464D9552D6CB01B21E3C</vt:lpwstr>
  </property>
  <property fmtid="{D5CDD505-2E9C-101B-9397-08002B2CF9AE}" pid="3" name="MMDUnitsName">
    <vt:lpwstr/>
  </property>
  <property fmtid="{D5CDD505-2E9C-101B-9397-08002B2CF9AE}" pid="4" name="MMDResponsibleUnit">
    <vt:lpwstr/>
  </property>
  <property fmtid="{D5CDD505-2E9C-101B-9397-08002B2CF9AE}" pid="5" name="MMDServiceLang">
    <vt:lpwstr/>
  </property>
  <property fmtid="{D5CDD505-2E9C-101B-9397-08002B2CF9AE}" pid="6" name="MMDJobDescription">
    <vt:lpwstr/>
  </property>
  <property fmtid="{D5CDD505-2E9C-101B-9397-08002B2CF9AE}" pid="7" name="MMDKeywords">
    <vt:lpwstr/>
  </property>
  <property fmtid="{D5CDD505-2E9C-101B-9397-08002B2CF9AE}" pid="8" name="MMDStatus">
    <vt:lpwstr/>
  </property>
  <property fmtid="{D5CDD505-2E9C-101B-9397-08002B2CF9AE}" pid="9" name="MMDAudience">
    <vt:lpwstr/>
  </property>
  <property fmtid="{D5CDD505-2E9C-101B-9397-08002B2CF9AE}" pid="10" name="MMDLiveEvent">
    <vt:lpwstr/>
  </property>
  <property fmtid="{D5CDD505-2E9C-101B-9397-08002B2CF9AE}" pid="11" name="MMDSubjects">
    <vt:lpwstr/>
  </property>
  <property fmtid="{D5CDD505-2E9C-101B-9397-08002B2CF9AE}" pid="12" name="MMDTypes">
    <vt:lpwstr/>
  </property>
  <property fmtid="{D5CDD505-2E9C-101B-9397-08002B2CF9AE}" pid="13" name="MMDResponsibleOffice">
    <vt:lpwstr/>
  </property>
</Properties>
</file>