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28.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slideLayouts/slideLayout7.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6" r:id="rId2"/>
    <p:sldId id="295" r:id="rId3"/>
    <p:sldId id="283" r:id="rId4"/>
    <p:sldId id="294" r:id="rId5"/>
    <p:sldId id="291" r:id="rId6"/>
    <p:sldId id="301" r:id="rId7"/>
    <p:sldId id="265" r:id="rId8"/>
    <p:sldId id="284" r:id="rId9"/>
    <p:sldId id="268" r:id="rId10"/>
    <p:sldId id="271" r:id="rId11"/>
    <p:sldId id="273" r:id="rId12"/>
    <p:sldId id="262" r:id="rId13"/>
    <p:sldId id="263" r:id="rId14"/>
    <p:sldId id="267" r:id="rId15"/>
    <p:sldId id="304" r:id="rId16"/>
    <p:sldId id="296" r:id="rId17"/>
    <p:sldId id="313" r:id="rId18"/>
    <p:sldId id="305" r:id="rId19"/>
    <p:sldId id="299" r:id="rId20"/>
    <p:sldId id="303" r:id="rId21"/>
    <p:sldId id="293" r:id="rId22"/>
    <p:sldId id="302" r:id="rId23"/>
    <p:sldId id="300" r:id="rId24"/>
    <p:sldId id="298" r:id="rId25"/>
    <p:sldId id="276" r:id="rId26"/>
    <p:sldId id="279" r:id="rId27"/>
    <p:sldId id="311" r:id="rId28"/>
    <p:sldId id="312" r:id="rId29"/>
    <p:sldId id="281" r:id="rId30"/>
    <p:sldId id="282" r:id="rId31"/>
    <p:sldId id="285" r:id="rId32"/>
    <p:sldId id="278" r:id="rId33"/>
    <p:sldId id="286" r:id="rId34"/>
    <p:sldId id="287" r:id="rId35"/>
    <p:sldId id="308" r:id="rId36"/>
    <p:sldId id="309" r:id="rId37"/>
    <p:sldId id="310" r:id="rId38"/>
    <p:sldId id="261" r:id="rId3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77518" autoAdjust="0"/>
  </p:normalViewPr>
  <p:slideViewPr>
    <p:cSldViewPr>
      <p:cViewPr varScale="1">
        <p:scale>
          <a:sx n="83" d="100"/>
          <a:sy n="83" d="100"/>
        </p:scale>
        <p:origin x="-7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1CDD77-7008-43A6-A8B7-707755261D42}" type="datetimeFigureOut">
              <a:rPr lang="he-IL" smtClean="0"/>
              <a:pPr/>
              <a:t>א'/כסלו/תשע"ד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A54AC5-1109-4D1A-B982-DE8873147350}"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aaretz.co.il/misc/1.13221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dpi.com/2071-1050/3/10/2027/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dpi.com/2071-1050/3/10/2027/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1.eere.energy.gov/manufacturing/resources/mining/pdfs/mining_bandwidth.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lligence.senate.gov/130312/clapp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EITI</a:t>
            </a:r>
            <a:r>
              <a:rPr lang="en-US" baseline="0" dirty="0" smtClean="0"/>
              <a:t> – </a:t>
            </a:r>
            <a:r>
              <a:rPr lang="he-IL" baseline="0" dirty="0" smtClean="0"/>
              <a:t>יוזמה לדוגמה לשקיפות בנושא תמלוגים למדינות עשירות במשאבים, </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http://www.earth-policy.org/images/uploads/book_items/FPEP_DataSlidesEarthPolicyInstitute.pdf</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הודו</a:t>
            </a:r>
          </a:p>
          <a:p>
            <a:endParaRPr lang="he-IL" dirty="0" smtClean="0">
              <a:hlinkClick r:id="rId3"/>
            </a:endParaRPr>
          </a:p>
          <a:p>
            <a:r>
              <a:rPr lang="he-IL" dirty="0" smtClean="0">
                <a:hlinkClick r:id="rId3"/>
              </a:rPr>
              <a:t>משבר האורז - מבט מבפנים</a:t>
            </a:r>
            <a:r>
              <a:rPr lang="he-IL" dirty="0" smtClean="0"/>
              <a:t> אורה קורן, הארץ 4.5.2008 </a:t>
            </a:r>
            <a:r>
              <a:rPr lang="en-US" dirty="0" smtClean="0"/>
              <a:t/>
            </a:r>
            <a:br>
              <a:rPr lang="en-US" dirty="0" smtClean="0"/>
            </a:br>
            <a:r>
              <a:rPr lang="en-US" dirty="0" smtClean="0"/>
              <a:t/>
            </a:r>
            <a:br>
              <a:rPr lang="en-US" dirty="0" smtClean="0"/>
            </a:br>
            <a:r>
              <a:rPr lang="he-IL" dirty="0" smtClean="0"/>
              <a:t>הגבלות</a:t>
            </a:r>
            <a:r>
              <a:rPr lang="he-IL" baseline="0" dirty="0" smtClean="0"/>
              <a:t> ייצוא מאסיה</a:t>
            </a:r>
            <a:endParaRPr lang="en-US" dirty="0" smtClean="0"/>
          </a:p>
          <a:p>
            <a:r>
              <a:rPr lang="en-US" dirty="0" smtClean="0"/>
              <a:t>http://www.csmonitor.com/World/Asia-Pacific/2008/0422/p12s01-woap.html</a:t>
            </a:r>
            <a:endParaRPr lang="he-IL" dirty="0" smtClean="0"/>
          </a:p>
          <a:p>
            <a:endParaRPr lang="en-US" dirty="0" smtClean="0"/>
          </a:p>
          <a:p>
            <a:r>
              <a:rPr lang="he-IL" dirty="0" err="1" smtClean="0"/>
              <a:t>ויאטנם</a:t>
            </a:r>
            <a:endParaRPr lang="he-IL" dirty="0" smtClean="0"/>
          </a:p>
          <a:p>
            <a:r>
              <a:rPr lang="en-US" dirty="0" smtClean="0"/>
              <a:t>http://www.irinnews.org/report/77749/vietnam-rice-exports-cut-in-self-defence</a:t>
            </a:r>
            <a:endParaRPr lang="he-IL" dirty="0" smtClean="0"/>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13</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איחוד האמירויות</a:t>
            </a:r>
            <a:r>
              <a:rPr lang="he-IL" baseline="0" dirty="0" smtClean="0"/>
              <a:t> בפקיסטן</a:t>
            </a:r>
          </a:p>
          <a:p>
            <a:r>
              <a:rPr lang="en-US" dirty="0" smtClean="0"/>
              <a:t>http://www.ft.com/intl/cms/s/0/c6536028-1f9b-11dd-9216-000077b07658.html#axzz2jUfGfdNd</a:t>
            </a:r>
            <a:endParaRPr lang="he-IL" dirty="0" smtClean="0"/>
          </a:p>
          <a:p>
            <a:r>
              <a:rPr lang="en-US" dirty="0" smtClean="0"/>
              <a:t/>
            </a:r>
            <a:br>
              <a:rPr lang="en-US" dirty="0" smtClean="0"/>
            </a:br>
            <a:r>
              <a:rPr lang="he-IL" dirty="0" smtClean="0"/>
              <a:t>קניות</a:t>
            </a:r>
            <a:r>
              <a:rPr lang="he-IL" baseline="0" dirty="0" smtClean="0"/>
              <a:t> אדמות באפריקה</a:t>
            </a:r>
            <a:r>
              <a:rPr lang="en-US" baseline="0" dirty="0" smtClean="0"/>
              <a:t/>
            </a:r>
            <a:br>
              <a:rPr lang="en-US" baseline="0" dirty="0" smtClean="0"/>
            </a:br>
            <a:r>
              <a:rPr lang="en-US" baseline="0" dirty="0" smtClean="0"/>
              <a:t>http://www.economist.com/node/13692889</a:t>
            </a:r>
            <a:r>
              <a:rPr lang="en-US" dirty="0" smtClean="0"/>
              <a:t/>
            </a:r>
            <a:br>
              <a:rPr lang="en-US" dirty="0" smtClean="0"/>
            </a:br>
            <a:endParaRPr lang="he-IL" dirty="0" smtClean="0"/>
          </a:p>
          <a:p>
            <a:r>
              <a:rPr lang="he-IL" dirty="0" smtClean="0"/>
              <a:t>הקניה</a:t>
            </a:r>
            <a:r>
              <a:rPr lang="he-IL" baseline="0" dirty="0" smtClean="0"/>
              <a:t> של סין באוקראינה</a:t>
            </a:r>
          </a:p>
          <a:p>
            <a:r>
              <a:rPr lang="en-US" dirty="0" smtClean="0"/>
              <a:t>http://newswatch.nationalgeographic.com/2013/09/25/countries-like-china-want-foreign-farm-land/</a:t>
            </a:r>
            <a:endParaRPr lang="he-IL" dirty="0" smtClean="0"/>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14</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15</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16</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18</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hlinkClick r:id="rId3"/>
              </a:rPr>
              <a:t>Peak Phosphorus: Clarifying the Key Issues of a Vigorous Debate about Long-Term Phosphorus Security</a:t>
            </a:r>
            <a:r>
              <a:rPr lang="en-US" dirty="0" smtClean="0"/>
              <a:t> Dana Cordell, Stuart White, Sustainability, 24 October 2011</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19</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hlinkClick r:id="rId3"/>
              </a:rPr>
              <a:t>Peak Phosphorus: Clarifying the Key Issues of a Vigorous Debate about Long-Term Phosphorus Security</a:t>
            </a:r>
            <a:r>
              <a:rPr lang="en-US" dirty="0" smtClean="0"/>
              <a:t> Dana Cordell, Stuart White, Sustainability, 24 October 2011</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20</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4. יש לבחון תפיסה של מ"עריסה לעריסה" לבתים, ועד אז יש לקדם תקינה</a:t>
            </a:r>
          </a:p>
          <a:p>
            <a:r>
              <a:rPr lang="he-IL" sz="1200" kern="1200" baseline="0" dirty="0" smtClean="0">
                <a:solidFill>
                  <a:schemeClr val="tx1"/>
                </a:solidFill>
                <a:latin typeface="+mn-lt"/>
                <a:ea typeface="+mn-ea"/>
                <a:cs typeface="+mn-cs"/>
              </a:rPr>
              <a:t>ואכיפה לבתים כך שיחזיקו מעמד במשך מאות שנים במקום דרדור מצב הבניין לאחר</a:t>
            </a:r>
          </a:p>
          <a:p>
            <a:r>
              <a:rPr lang="he-IL" sz="1200" kern="1200" baseline="0" dirty="0" smtClean="0">
                <a:solidFill>
                  <a:schemeClr val="tx1"/>
                </a:solidFill>
                <a:latin typeface="+mn-lt"/>
                <a:ea typeface="+mn-ea"/>
                <a:cs typeface="+mn-cs"/>
              </a:rPr>
              <a:t>מספר עשורים. כך לדוגמה הקפדה על תקני בנייה, גימור ותחזוקה תקופתית יפחתו את</a:t>
            </a:r>
          </a:p>
          <a:p>
            <a:r>
              <a:rPr lang="he-IL" sz="1200" kern="1200" baseline="0" dirty="0" smtClean="0">
                <a:solidFill>
                  <a:schemeClr val="tx1"/>
                </a:solidFill>
                <a:latin typeface="+mn-lt"/>
                <a:ea typeface="+mn-ea"/>
                <a:cs typeface="+mn-cs"/>
              </a:rPr>
              <a:t>הצורך בהריסה ובנייה חדשה של מבנים ויכולת שימוש חוזר בכל המבנה.</a:t>
            </a:r>
          </a:p>
          <a:p>
            <a:r>
              <a:rPr lang="he-IL" sz="1200" kern="1200" baseline="0" dirty="0" smtClean="0">
                <a:solidFill>
                  <a:schemeClr val="tx1"/>
                </a:solidFill>
                <a:latin typeface="+mn-lt"/>
                <a:ea typeface="+mn-ea"/>
                <a:cs typeface="+mn-cs"/>
              </a:rPr>
              <a:t>5. מנגנונים להגדלת מחזור חומרי הבניין ואנרגטיים, הקטנת הביקוש לחומר חדש</a:t>
            </a:r>
          </a:p>
          <a:p>
            <a:r>
              <a:rPr lang="he-IL" sz="1200" kern="1200" baseline="0" dirty="0" smtClean="0">
                <a:solidFill>
                  <a:schemeClr val="tx1"/>
                </a:solidFill>
                <a:latin typeface="+mn-lt"/>
                <a:ea typeface="+mn-ea"/>
                <a:cs typeface="+mn-cs"/>
              </a:rPr>
              <a:t>והקטנת תופעות של זריקה פיראטית של חומרי בניין. שיטה אחת היא הגדלת האכיפה</a:t>
            </a:r>
          </a:p>
          <a:p>
            <a:r>
              <a:rPr lang="he-IL" sz="1200" kern="1200" baseline="0" dirty="0" smtClean="0">
                <a:solidFill>
                  <a:schemeClr val="tx1"/>
                </a:solidFill>
                <a:latin typeface="+mn-lt"/>
                <a:ea typeface="+mn-ea"/>
                <a:cs typeface="+mn-cs"/>
              </a:rPr>
              <a:t>בתחום. באם דבר זה אינו אפשרי רצוי ליצור מנגנון שוק להגברת המחזור של פסולת</a:t>
            </a:r>
          </a:p>
          <a:p>
            <a:r>
              <a:rPr lang="he-IL" sz="1200" kern="1200" baseline="0" dirty="0" smtClean="0">
                <a:solidFill>
                  <a:schemeClr val="tx1"/>
                </a:solidFill>
                <a:latin typeface="+mn-lt"/>
                <a:ea typeface="+mn-ea"/>
                <a:cs typeface="+mn-cs"/>
              </a:rPr>
              <a:t>בניין– על ידי תשלום לקבלנים שיביאו חומרי בניין ממוחזרים.</a:t>
            </a:r>
          </a:p>
          <a:p>
            <a:r>
              <a:rPr lang="he-IL" sz="1200" kern="1200" baseline="0" dirty="0" smtClean="0">
                <a:solidFill>
                  <a:schemeClr val="tx1"/>
                </a:solidFill>
                <a:latin typeface="+mn-lt"/>
                <a:ea typeface="+mn-ea"/>
                <a:cs typeface="+mn-cs"/>
              </a:rPr>
              <a:t>6. מיסוי </a:t>
            </a:r>
            <a:r>
              <a:rPr lang="he-IL" sz="1200" kern="1200" baseline="0" dirty="0" err="1" smtClean="0">
                <a:solidFill>
                  <a:schemeClr val="tx1"/>
                </a:solidFill>
                <a:latin typeface="+mn-lt"/>
                <a:ea typeface="+mn-ea"/>
                <a:cs typeface="+mn-cs"/>
              </a:rPr>
              <a:t>פיגו</a:t>
            </a:r>
            <a:r>
              <a:rPr lang="he-IL" sz="1200" kern="1200" baseline="0" dirty="0" smtClean="0">
                <a:solidFill>
                  <a:schemeClr val="tx1"/>
                </a:solidFill>
                <a:latin typeface="+mn-lt"/>
                <a:ea typeface="+mn-ea"/>
                <a:cs typeface="+mn-cs"/>
              </a:rPr>
              <a:t> על הפעלת מחצבות. מייקר את החומר הנחצב (לפי מחקר אחד</a:t>
            </a:r>
          </a:p>
          <a:p>
            <a:r>
              <a:rPr lang="he-IL" sz="1200" kern="1200" baseline="0" dirty="0" smtClean="0">
                <a:solidFill>
                  <a:schemeClr val="tx1"/>
                </a:solidFill>
                <a:latin typeface="+mn-lt"/>
                <a:ea typeface="+mn-ea"/>
                <a:cs typeface="+mn-cs"/>
              </a:rPr>
              <a:t>הכפלת המחיר תוביל לשינוי של 0.5% בעלות הדיור, אבל תהיה השפעה גדולה יותר על</a:t>
            </a:r>
          </a:p>
          <a:p>
            <a:r>
              <a:rPr lang="he-IL" sz="1200" kern="1200" baseline="0" dirty="0" smtClean="0">
                <a:solidFill>
                  <a:schemeClr val="tx1"/>
                </a:solidFill>
                <a:latin typeface="+mn-lt"/>
                <a:ea typeface="+mn-ea"/>
                <a:cs typeface="+mn-cs"/>
              </a:rPr>
              <a:t>תשתיות). להעביר את המיסוי לנפגעים, שיקום הון טבעי, לטכנולוגיות מניעת מפגעים</a:t>
            </a:r>
          </a:p>
          <a:p>
            <a:r>
              <a:rPr lang="he-IL" sz="1200" kern="1200" baseline="0" dirty="0" smtClean="0">
                <a:solidFill>
                  <a:schemeClr val="tx1"/>
                </a:solidFill>
                <a:latin typeface="+mn-lt"/>
                <a:ea typeface="+mn-ea"/>
                <a:cs typeface="+mn-cs"/>
              </a:rPr>
              <a:t>ממחצבות וטכנולוגיות שיקום מחצבות.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21</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4. יש לבחון תפיסה של מ"עריסה לעריסה" לבתים, ועד אז יש לקדם תקינה</a:t>
            </a:r>
          </a:p>
          <a:p>
            <a:r>
              <a:rPr lang="he-IL" sz="1200" kern="1200" baseline="0" dirty="0" smtClean="0">
                <a:solidFill>
                  <a:schemeClr val="tx1"/>
                </a:solidFill>
                <a:latin typeface="+mn-lt"/>
                <a:ea typeface="+mn-ea"/>
                <a:cs typeface="+mn-cs"/>
              </a:rPr>
              <a:t>ואכיפה לבתים כך שיחזיקו מעמד במשך מאות שנים במקום דרדור מצב הבניין לאחר</a:t>
            </a:r>
          </a:p>
          <a:p>
            <a:r>
              <a:rPr lang="he-IL" sz="1200" kern="1200" baseline="0" dirty="0" smtClean="0">
                <a:solidFill>
                  <a:schemeClr val="tx1"/>
                </a:solidFill>
                <a:latin typeface="+mn-lt"/>
                <a:ea typeface="+mn-ea"/>
                <a:cs typeface="+mn-cs"/>
              </a:rPr>
              <a:t>מספר עשורים. כך לדוגמה הקפדה על תקני בנייה, גימור ותחזוקה תקופתית יפחתו את</a:t>
            </a:r>
          </a:p>
          <a:p>
            <a:r>
              <a:rPr lang="he-IL" sz="1200" kern="1200" baseline="0" dirty="0" smtClean="0">
                <a:solidFill>
                  <a:schemeClr val="tx1"/>
                </a:solidFill>
                <a:latin typeface="+mn-lt"/>
                <a:ea typeface="+mn-ea"/>
                <a:cs typeface="+mn-cs"/>
              </a:rPr>
              <a:t>הצורך בהריסה ובנייה חדשה של מבנים ויכולת שימוש חוזר בכל המבנה.</a:t>
            </a:r>
          </a:p>
          <a:p>
            <a:r>
              <a:rPr lang="he-IL" sz="1200" kern="1200" baseline="0" dirty="0" smtClean="0">
                <a:solidFill>
                  <a:schemeClr val="tx1"/>
                </a:solidFill>
                <a:latin typeface="+mn-lt"/>
                <a:ea typeface="+mn-ea"/>
                <a:cs typeface="+mn-cs"/>
              </a:rPr>
              <a:t>5. מנגנונים להגדלת מחזור חומרי הבניין ואנרגטיים, הקטנת הביקוש לחומר חדש</a:t>
            </a:r>
          </a:p>
          <a:p>
            <a:r>
              <a:rPr lang="he-IL" sz="1200" kern="1200" baseline="0" dirty="0" smtClean="0">
                <a:solidFill>
                  <a:schemeClr val="tx1"/>
                </a:solidFill>
                <a:latin typeface="+mn-lt"/>
                <a:ea typeface="+mn-ea"/>
                <a:cs typeface="+mn-cs"/>
              </a:rPr>
              <a:t>והקטנת תופעות של זריקה פיראטית של חומרי בניין. שיטה אחת היא הגדלת האכיפה</a:t>
            </a:r>
          </a:p>
          <a:p>
            <a:r>
              <a:rPr lang="he-IL" sz="1200" kern="1200" baseline="0" dirty="0" smtClean="0">
                <a:solidFill>
                  <a:schemeClr val="tx1"/>
                </a:solidFill>
                <a:latin typeface="+mn-lt"/>
                <a:ea typeface="+mn-ea"/>
                <a:cs typeface="+mn-cs"/>
              </a:rPr>
              <a:t>בתחום. באם דבר זה אינו אפשרי רצוי ליצור מנגנון שוק להגברת המחזור של פסולת</a:t>
            </a:r>
          </a:p>
          <a:p>
            <a:r>
              <a:rPr lang="he-IL" sz="1200" kern="1200" baseline="0" dirty="0" smtClean="0">
                <a:solidFill>
                  <a:schemeClr val="tx1"/>
                </a:solidFill>
                <a:latin typeface="+mn-lt"/>
                <a:ea typeface="+mn-ea"/>
                <a:cs typeface="+mn-cs"/>
              </a:rPr>
              <a:t>בניין– על ידי תשלום לקבלנים שיביאו חומרי בניין ממוחזרים.</a:t>
            </a:r>
          </a:p>
          <a:p>
            <a:r>
              <a:rPr lang="he-IL" sz="1200" kern="1200" baseline="0" dirty="0" smtClean="0">
                <a:solidFill>
                  <a:schemeClr val="tx1"/>
                </a:solidFill>
                <a:latin typeface="+mn-lt"/>
                <a:ea typeface="+mn-ea"/>
                <a:cs typeface="+mn-cs"/>
              </a:rPr>
              <a:t>6. מיסוי </a:t>
            </a:r>
            <a:r>
              <a:rPr lang="he-IL" sz="1200" kern="1200" baseline="0" dirty="0" err="1" smtClean="0">
                <a:solidFill>
                  <a:schemeClr val="tx1"/>
                </a:solidFill>
                <a:latin typeface="+mn-lt"/>
                <a:ea typeface="+mn-ea"/>
                <a:cs typeface="+mn-cs"/>
              </a:rPr>
              <a:t>פיגו</a:t>
            </a:r>
            <a:r>
              <a:rPr lang="he-IL" sz="1200" kern="1200" baseline="0" dirty="0" smtClean="0">
                <a:solidFill>
                  <a:schemeClr val="tx1"/>
                </a:solidFill>
                <a:latin typeface="+mn-lt"/>
                <a:ea typeface="+mn-ea"/>
                <a:cs typeface="+mn-cs"/>
              </a:rPr>
              <a:t> על הפעלת מחצבות. מייקר את החומר הנחצב (לפי מחקר אחד</a:t>
            </a:r>
          </a:p>
          <a:p>
            <a:r>
              <a:rPr lang="he-IL" sz="1200" kern="1200" baseline="0" dirty="0" smtClean="0">
                <a:solidFill>
                  <a:schemeClr val="tx1"/>
                </a:solidFill>
                <a:latin typeface="+mn-lt"/>
                <a:ea typeface="+mn-ea"/>
                <a:cs typeface="+mn-cs"/>
              </a:rPr>
              <a:t>הכפלת המחיר תוביל לשינוי של 0.5% בעלות הדיור, אבל תהיה השפעה גדולה יותר על</a:t>
            </a:r>
          </a:p>
          <a:p>
            <a:r>
              <a:rPr lang="he-IL" sz="1200" kern="1200" baseline="0" dirty="0" smtClean="0">
                <a:solidFill>
                  <a:schemeClr val="tx1"/>
                </a:solidFill>
                <a:latin typeface="+mn-lt"/>
                <a:ea typeface="+mn-ea"/>
                <a:cs typeface="+mn-cs"/>
              </a:rPr>
              <a:t>תשתיות). להעביר את המיסוי לנפגעים, שיקום הון טבעי, לטכנולוגיות מניעת מפגעים</a:t>
            </a:r>
          </a:p>
          <a:p>
            <a:r>
              <a:rPr lang="he-IL" sz="1200" kern="1200" baseline="0" dirty="0" smtClean="0">
                <a:solidFill>
                  <a:schemeClr val="tx1"/>
                </a:solidFill>
                <a:latin typeface="+mn-lt"/>
                <a:ea typeface="+mn-ea"/>
                <a:cs typeface="+mn-cs"/>
              </a:rPr>
              <a:t>ממחצבות וטכנולוגיות שיקום מחצבות.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22</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 </a:t>
            </a:r>
            <a:r>
              <a:rPr lang="he-IL" sz="1200" b="1" kern="1200" baseline="0" dirty="0" smtClean="0">
                <a:solidFill>
                  <a:schemeClr val="tx1"/>
                </a:solidFill>
                <a:latin typeface="+mn-lt"/>
                <a:ea typeface="+mn-ea"/>
                <a:cs typeface="+mn-cs"/>
              </a:rPr>
              <a:t>הגדלת השקיפות בתחום משאבי הטבע –</a:t>
            </a:r>
            <a:r>
              <a:rPr lang="he-IL" sz="1200" b="1" kern="1200" baseline="0" dirty="0" err="1" smtClean="0">
                <a:solidFill>
                  <a:schemeClr val="tx1"/>
                </a:solidFill>
                <a:latin typeface="+mn-lt"/>
                <a:ea typeface="+mn-ea"/>
                <a:cs typeface="+mn-cs"/>
              </a:rPr>
              <a:t> חו</a:t>
            </a:r>
            <a:r>
              <a:rPr lang="he-IL" sz="1200" b="1" kern="1200" baseline="0" dirty="0" smtClean="0">
                <a:solidFill>
                  <a:schemeClr val="tx1"/>
                </a:solidFill>
                <a:latin typeface="+mn-lt"/>
                <a:ea typeface="+mn-ea"/>
                <a:cs typeface="+mn-cs"/>
              </a:rPr>
              <a:t>מרי הגלם הם משאב ציבורי ולכן הניהול</a:t>
            </a:r>
          </a:p>
          <a:p>
            <a:r>
              <a:rPr lang="he-IL" sz="1200" kern="1200" baseline="0" dirty="0" smtClean="0">
                <a:solidFill>
                  <a:schemeClr val="tx1"/>
                </a:solidFill>
                <a:latin typeface="+mn-lt"/>
                <a:ea typeface="+mn-ea"/>
                <a:cs typeface="+mn-cs"/>
              </a:rPr>
              <a:t>שלהם והפיקוח על הנושא כולל הנתונים הפיזיים, התמלוגים, חוזי המכירה והשפעות</a:t>
            </a:r>
          </a:p>
          <a:p>
            <a:r>
              <a:rPr lang="he-IL" sz="1200" kern="1200" baseline="0" dirty="0" smtClean="0">
                <a:solidFill>
                  <a:schemeClr val="tx1"/>
                </a:solidFill>
                <a:latin typeface="+mn-lt"/>
                <a:ea typeface="+mn-ea"/>
                <a:cs typeface="+mn-cs"/>
              </a:rPr>
              <a:t>סביבתיות נדרשים להיעשות בצורה שקופה יותר לציבור.</a:t>
            </a:r>
          </a:p>
          <a:p>
            <a:r>
              <a:rPr lang="he-IL" sz="1200" kern="1200" baseline="0" dirty="0" smtClean="0">
                <a:solidFill>
                  <a:schemeClr val="tx1"/>
                </a:solidFill>
                <a:latin typeface="+mn-lt"/>
                <a:ea typeface="+mn-ea"/>
                <a:cs typeface="+mn-cs"/>
              </a:rPr>
              <a:t>2. </a:t>
            </a:r>
            <a:r>
              <a:rPr lang="he-IL" sz="1200" b="1" kern="1200" baseline="0" dirty="0" smtClean="0">
                <a:solidFill>
                  <a:schemeClr val="tx1"/>
                </a:solidFill>
                <a:latin typeface="+mn-lt"/>
                <a:ea typeface="+mn-ea"/>
                <a:cs typeface="+mn-cs"/>
              </a:rPr>
              <a:t>על הוועדה להסתכל לא רק על טובת תקציב המדינה, אלא גם על טובת המשק</a:t>
            </a:r>
          </a:p>
          <a:p>
            <a:r>
              <a:rPr lang="he-IL" sz="1200" kern="1200" baseline="0" dirty="0" smtClean="0">
                <a:solidFill>
                  <a:schemeClr val="tx1"/>
                </a:solidFill>
                <a:latin typeface="+mn-lt"/>
                <a:ea typeface="+mn-ea"/>
                <a:cs typeface="+mn-cs"/>
              </a:rPr>
              <a:t>בכללותו, הבסיס האקולוגי-כימי לקיום החקלאות בפרט והחי בכלל, ועל טובת הדורות</a:t>
            </a:r>
          </a:p>
          <a:p>
            <a:r>
              <a:rPr lang="he-IL" sz="1200" kern="1200" baseline="0" dirty="0" smtClean="0">
                <a:solidFill>
                  <a:schemeClr val="tx1"/>
                </a:solidFill>
                <a:latin typeface="+mn-lt"/>
                <a:ea typeface="+mn-ea"/>
                <a:cs typeface="+mn-cs"/>
              </a:rPr>
              <a:t>הבאים. מכאן שיש להתחשב גם בהיבטים של דלדול משאבים על פני זמן, בטחון תזונתי,</a:t>
            </a:r>
          </a:p>
          <a:p>
            <a:r>
              <a:rPr lang="he-IL" sz="1200" kern="1200" baseline="0" dirty="0" smtClean="0">
                <a:solidFill>
                  <a:schemeClr val="tx1"/>
                </a:solidFill>
                <a:latin typeface="+mn-lt"/>
                <a:ea typeface="+mn-ea"/>
                <a:cs typeface="+mn-cs"/>
              </a:rPr>
              <a:t>השפעות סביבתיות (כמו זיהום והפרעות נוספות) ואי-יציגות של הדורות הבאים בשוק.</a:t>
            </a:r>
          </a:p>
          <a:p>
            <a:r>
              <a:rPr lang="he-IL" sz="1200" kern="1200" baseline="0" dirty="0" smtClean="0">
                <a:solidFill>
                  <a:schemeClr val="tx1"/>
                </a:solidFill>
                <a:latin typeface="+mn-lt"/>
                <a:ea typeface="+mn-ea"/>
                <a:cs typeface="+mn-cs"/>
              </a:rPr>
              <a:t>3. </a:t>
            </a:r>
            <a:r>
              <a:rPr lang="he-IL" sz="1200" b="1" kern="1200" baseline="0" dirty="0" smtClean="0">
                <a:solidFill>
                  <a:schemeClr val="tx1"/>
                </a:solidFill>
                <a:latin typeface="+mn-lt"/>
                <a:ea typeface="+mn-ea"/>
                <a:cs typeface="+mn-cs"/>
              </a:rPr>
              <a:t>החלת מיסוי </a:t>
            </a:r>
            <a:r>
              <a:rPr lang="he-IL" sz="1200" b="1" kern="1200" baseline="0" dirty="0" err="1" smtClean="0">
                <a:solidFill>
                  <a:schemeClr val="tx1"/>
                </a:solidFill>
                <a:latin typeface="+mn-lt"/>
                <a:ea typeface="+mn-ea"/>
                <a:cs typeface="+mn-cs"/>
              </a:rPr>
              <a:t>פיגובאני</a:t>
            </a:r>
            <a:r>
              <a:rPr lang="he-IL" sz="1200" b="1" kern="1200" baseline="0" dirty="0" smtClean="0">
                <a:solidFill>
                  <a:schemeClr val="tx1"/>
                </a:solidFill>
                <a:latin typeface="+mn-lt"/>
                <a:ea typeface="+mn-ea"/>
                <a:cs typeface="+mn-cs"/>
              </a:rPr>
              <a:t> –</a:t>
            </a:r>
            <a:r>
              <a:rPr lang="he-IL" sz="1200" b="1" kern="1200" baseline="0" dirty="0" err="1" smtClean="0">
                <a:solidFill>
                  <a:schemeClr val="tx1"/>
                </a:solidFill>
                <a:latin typeface="+mn-lt"/>
                <a:ea typeface="+mn-ea"/>
                <a:cs typeface="+mn-cs"/>
              </a:rPr>
              <a:t> כפ</a:t>
            </a:r>
            <a:r>
              <a:rPr lang="he-IL" sz="1200" b="1" kern="1200" baseline="0" dirty="0" smtClean="0">
                <a:solidFill>
                  <a:schemeClr val="tx1"/>
                </a:solidFill>
                <a:latin typeface="+mn-lt"/>
                <a:ea typeface="+mn-ea"/>
                <a:cs typeface="+mn-cs"/>
              </a:rPr>
              <a:t>ועל יוצא של הסעיף הקודם, המיסוי לא צריך להיות מקור</a:t>
            </a:r>
          </a:p>
          <a:p>
            <a:r>
              <a:rPr lang="he-IL" sz="1200" kern="1200" baseline="0" dirty="0" smtClean="0">
                <a:solidFill>
                  <a:schemeClr val="tx1"/>
                </a:solidFill>
                <a:latin typeface="+mn-lt"/>
                <a:ea typeface="+mn-ea"/>
                <a:cs typeface="+mn-cs"/>
              </a:rPr>
              <a:t>כסף פשוט (מתכלה) עבור הוצאות המדינה, דבר שיצור בעיה בטווח הארוך וגם מהווה</a:t>
            </a:r>
          </a:p>
          <a:p>
            <a:r>
              <a:rPr lang="he-IL" sz="1200" kern="1200" baseline="0" dirty="0" smtClean="0">
                <a:solidFill>
                  <a:schemeClr val="tx1"/>
                </a:solidFill>
                <a:latin typeface="+mn-lt"/>
                <a:ea typeface="+mn-ea"/>
                <a:cs typeface="+mn-cs"/>
              </a:rPr>
              <a:t>ניגוד אינטרסים בין המדינה לבין המשק, אלא כסף לפיצוי המשק על השפעות חיצוניות</a:t>
            </a:r>
          </a:p>
          <a:p>
            <a:r>
              <a:rPr lang="he-IL" sz="1200" kern="1200" baseline="0" dirty="0" smtClean="0">
                <a:solidFill>
                  <a:schemeClr val="tx1"/>
                </a:solidFill>
                <a:latin typeface="+mn-lt"/>
                <a:ea typeface="+mn-ea"/>
                <a:cs typeface="+mn-cs"/>
              </a:rPr>
              <a:t>שונות, מקור לניסיונות לפיתוח חלופות, וכן לניסיונות לשיקום "הון טבעי".</a:t>
            </a:r>
          </a:p>
          <a:p>
            <a:r>
              <a:rPr lang="he-IL" sz="1200" kern="1200" baseline="0" dirty="0" smtClean="0">
                <a:solidFill>
                  <a:schemeClr val="tx1"/>
                </a:solidFill>
                <a:latin typeface="+mn-lt"/>
                <a:ea typeface="+mn-ea"/>
                <a:cs typeface="+mn-cs"/>
              </a:rPr>
              <a:t>1</a:t>
            </a:r>
          </a:p>
          <a:p>
            <a:r>
              <a:rPr lang="he-IL" sz="1200" kern="1200" baseline="0" dirty="0" smtClean="0">
                <a:solidFill>
                  <a:schemeClr val="tx1"/>
                </a:solidFill>
                <a:latin typeface="+mn-lt"/>
                <a:ea typeface="+mn-ea"/>
                <a:cs typeface="+mn-cs"/>
              </a:rPr>
              <a:t>4. </a:t>
            </a:r>
            <a:r>
              <a:rPr lang="he-IL" sz="1200" b="1" kern="1200" baseline="0" dirty="0" smtClean="0">
                <a:solidFill>
                  <a:schemeClr val="tx1"/>
                </a:solidFill>
                <a:latin typeface="+mn-lt"/>
                <a:ea typeface="+mn-ea"/>
                <a:cs typeface="+mn-cs"/>
              </a:rPr>
              <a:t>על המיסוי להיות פשוט ככל האפשר, גם במחיר אובדן "יעילות </a:t>
            </a:r>
            <a:r>
              <a:rPr lang="he-IL" sz="1200" b="1" kern="1200" baseline="0" dirty="0" err="1" smtClean="0">
                <a:solidFill>
                  <a:schemeClr val="tx1"/>
                </a:solidFill>
                <a:latin typeface="+mn-lt"/>
                <a:ea typeface="+mn-ea"/>
                <a:cs typeface="+mn-cs"/>
              </a:rPr>
              <a:t>פארטו</a:t>
            </a:r>
            <a:r>
              <a:rPr lang="he-IL" sz="1200" b="1" kern="1200" baseline="0" dirty="0" smtClean="0">
                <a:solidFill>
                  <a:schemeClr val="tx1"/>
                </a:solidFill>
                <a:latin typeface="+mn-lt"/>
                <a:ea typeface="+mn-ea"/>
                <a:cs typeface="+mn-cs"/>
              </a:rPr>
              <a:t>". היינו העדפה</a:t>
            </a:r>
          </a:p>
          <a:p>
            <a:r>
              <a:rPr lang="he-IL" sz="1200" kern="1200" baseline="0" dirty="0" smtClean="0">
                <a:solidFill>
                  <a:schemeClr val="tx1"/>
                </a:solidFill>
                <a:latin typeface="+mn-lt"/>
                <a:ea typeface="+mn-ea"/>
                <a:cs typeface="+mn-cs"/>
              </a:rPr>
              <a:t>למיסוי כתמלוגים, ולא מיסוי רווחי יתר, כדי למנוע מקלטי מס שונים ומשונים.</a:t>
            </a:r>
          </a:p>
          <a:p>
            <a:r>
              <a:rPr lang="he-IL" sz="1200" kern="1200" baseline="0" dirty="0" smtClean="0">
                <a:solidFill>
                  <a:schemeClr val="tx1"/>
                </a:solidFill>
                <a:latin typeface="+mn-lt"/>
                <a:ea typeface="+mn-ea"/>
                <a:cs typeface="+mn-cs"/>
              </a:rPr>
              <a:t>5. </a:t>
            </a:r>
            <a:r>
              <a:rPr lang="he-IL" sz="1200" b="1" kern="1200" baseline="0" dirty="0" smtClean="0">
                <a:solidFill>
                  <a:schemeClr val="tx1"/>
                </a:solidFill>
                <a:latin typeface="+mn-lt"/>
                <a:ea typeface="+mn-ea"/>
                <a:cs typeface="+mn-cs"/>
              </a:rPr>
              <a:t>התחשבות בביטחון תזונתי במוצרים מתכלים, שאין להם תחליף בעתיד הנראה לעין</a:t>
            </a:r>
          </a:p>
          <a:p>
            <a:r>
              <a:rPr lang="he-IL" sz="1200" kern="1200" baseline="0" dirty="0" smtClean="0">
                <a:solidFill>
                  <a:schemeClr val="tx1"/>
                </a:solidFill>
                <a:latin typeface="+mn-lt"/>
                <a:ea typeface="+mn-ea"/>
                <a:cs typeface="+mn-cs"/>
              </a:rPr>
              <a:t>מחד והם בעלי השלכות על </a:t>
            </a:r>
            <a:r>
              <a:rPr lang="he-IL" sz="1200" kern="1200" baseline="0" dirty="0" err="1" smtClean="0">
                <a:solidFill>
                  <a:schemeClr val="tx1"/>
                </a:solidFill>
                <a:latin typeface="+mn-lt"/>
                <a:ea typeface="+mn-ea"/>
                <a:cs typeface="+mn-cs"/>
              </a:rPr>
              <a:t>הבטחון</a:t>
            </a:r>
            <a:r>
              <a:rPr lang="he-IL" sz="1200" kern="1200" baseline="0" dirty="0" smtClean="0">
                <a:solidFill>
                  <a:schemeClr val="tx1"/>
                </a:solidFill>
                <a:latin typeface="+mn-lt"/>
                <a:ea typeface="+mn-ea"/>
                <a:cs typeface="+mn-cs"/>
              </a:rPr>
              <a:t> התזונתי מאידך –</a:t>
            </a:r>
            <a:r>
              <a:rPr lang="he-IL" sz="1200" kern="1200" baseline="0" dirty="0" err="1" smtClean="0">
                <a:solidFill>
                  <a:schemeClr val="tx1"/>
                </a:solidFill>
                <a:latin typeface="+mn-lt"/>
                <a:ea typeface="+mn-ea"/>
                <a:cs typeface="+mn-cs"/>
              </a:rPr>
              <a:t> פוספט</a:t>
            </a:r>
            <a:r>
              <a:rPr lang="he-IL" sz="1200" kern="1200" baseline="0" dirty="0" smtClean="0">
                <a:solidFill>
                  <a:schemeClr val="tx1"/>
                </a:solidFill>
                <a:latin typeface="+mn-lt"/>
                <a:ea typeface="+mn-ea"/>
                <a:cs typeface="+mn-cs"/>
              </a:rPr>
              <a:t> ואשלג, יש להגביל ככל</a:t>
            </a:r>
          </a:p>
          <a:p>
            <a:r>
              <a:rPr lang="he-IL" sz="1200" kern="1200" baseline="0" dirty="0" smtClean="0">
                <a:solidFill>
                  <a:schemeClr val="tx1"/>
                </a:solidFill>
                <a:latin typeface="+mn-lt"/>
                <a:ea typeface="+mn-ea"/>
                <a:cs typeface="+mn-cs"/>
              </a:rPr>
              <a:t>האפשר את קצב הפקת המשאבים ולנסות לחפש חלופות להגברת הביטחון התזונתי.</a:t>
            </a:r>
          </a:p>
          <a:p>
            <a:r>
              <a:rPr lang="he-IL" sz="1200" kern="1200" baseline="0" dirty="0" smtClean="0">
                <a:solidFill>
                  <a:schemeClr val="tx1"/>
                </a:solidFill>
                <a:latin typeface="+mn-lt"/>
                <a:ea typeface="+mn-ea"/>
                <a:cs typeface="+mn-cs"/>
              </a:rPr>
              <a:t>אסור להתייחס אליהם כאל "עוד מוצר שוק".</a:t>
            </a:r>
          </a:p>
          <a:p>
            <a:r>
              <a:rPr lang="he-IL" sz="1200" kern="1200" baseline="0" dirty="0" smtClean="0">
                <a:solidFill>
                  <a:schemeClr val="tx1"/>
                </a:solidFill>
                <a:latin typeface="+mn-lt"/>
                <a:ea typeface="+mn-ea"/>
                <a:cs typeface="+mn-cs"/>
              </a:rPr>
              <a:t>6. </a:t>
            </a:r>
            <a:r>
              <a:rPr lang="he-IL" sz="1200" b="1" kern="1200" baseline="0" dirty="0" smtClean="0">
                <a:solidFill>
                  <a:schemeClr val="tx1"/>
                </a:solidFill>
                <a:latin typeface="+mn-lt"/>
                <a:ea typeface="+mn-ea"/>
                <a:cs typeface="+mn-cs"/>
              </a:rPr>
              <a:t>המלצות ספציפיות יותר מופיעות בפרקים הנוגעים לפוספטים ואשלג ובפרק על</a:t>
            </a:r>
          </a:p>
          <a:p>
            <a:r>
              <a:rPr lang="he-IL" sz="1200" b="1" kern="1200" baseline="0" dirty="0" smtClean="0">
                <a:solidFill>
                  <a:schemeClr val="tx1"/>
                </a:solidFill>
                <a:latin typeface="+mn-lt"/>
                <a:ea typeface="+mn-ea"/>
                <a:cs typeface="+mn-cs"/>
              </a:rPr>
              <a:t>מחצבות.</a:t>
            </a:r>
          </a:p>
          <a:p>
            <a:r>
              <a:rPr lang="he-IL" sz="1200" kern="1200" baseline="0" dirty="0" smtClean="0">
                <a:solidFill>
                  <a:schemeClr val="tx1"/>
                </a:solidFill>
                <a:latin typeface="+mn-lt"/>
                <a:ea typeface="+mn-ea"/>
                <a:cs typeface="+mn-cs"/>
              </a:rPr>
              <a:t>7. </a:t>
            </a:r>
            <a:r>
              <a:rPr lang="he-IL" sz="1200" b="1" kern="1200" baseline="0" dirty="0" smtClean="0">
                <a:solidFill>
                  <a:schemeClr val="tx1"/>
                </a:solidFill>
                <a:latin typeface="+mn-lt"/>
                <a:ea typeface="+mn-ea"/>
                <a:cs typeface="+mn-cs"/>
              </a:rPr>
              <a:t>המנדט של הוועדה אינו רחב מספיק. על הוועדה לעסוק בניהול משאבי הטבע של</a:t>
            </a:r>
          </a:p>
          <a:p>
            <a:r>
              <a:rPr lang="he-IL" sz="1200" kern="1200" baseline="0" dirty="0" smtClean="0">
                <a:solidFill>
                  <a:schemeClr val="tx1"/>
                </a:solidFill>
                <a:latin typeface="+mn-lt"/>
                <a:ea typeface="+mn-ea"/>
                <a:cs typeface="+mn-cs"/>
              </a:rPr>
              <a:t>המדינה ולא רק בשאלה כמה כסף תקבל המדינה ממיסוי משאבים אלה. ניהול המשאבים</a:t>
            </a:r>
          </a:p>
          <a:p>
            <a:r>
              <a:rPr lang="he-IL" sz="1200" kern="1200" baseline="0" dirty="0" smtClean="0">
                <a:solidFill>
                  <a:schemeClr val="tx1"/>
                </a:solidFill>
                <a:latin typeface="+mn-lt"/>
                <a:ea typeface="+mn-ea"/>
                <a:cs typeface="+mn-cs"/>
              </a:rPr>
              <a:t>כולל לא רק את גובה המיסוי של משאבי הטבע אלא גם את הקצב הרצוי של הפקת</a:t>
            </a:r>
          </a:p>
          <a:p>
            <a:r>
              <a:rPr lang="he-IL" sz="1200" kern="1200" baseline="0" dirty="0" smtClean="0">
                <a:solidFill>
                  <a:schemeClr val="tx1"/>
                </a:solidFill>
                <a:latin typeface="+mn-lt"/>
                <a:ea typeface="+mn-ea"/>
                <a:cs typeface="+mn-cs"/>
              </a:rPr>
              <a:t>המשאבים, קידום פיתוח חלופות, ומימון שלהן על ידי התמלוגים.</a:t>
            </a:r>
          </a:p>
          <a:p>
            <a:r>
              <a:rPr lang="he-IL" sz="1200" kern="1200" baseline="0" dirty="0" smtClean="0">
                <a:solidFill>
                  <a:schemeClr val="tx1"/>
                </a:solidFill>
                <a:latin typeface="+mn-lt"/>
                <a:ea typeface="+mn-ea"/>
                <a:cs typeface="+mn-cs"/>
              </a:rPr>
              <a:t>8. </a:t>
            </a:r>
            <a:r>
              <a:rPr lang="he-IL" sz="1200" b="1" kern="1200" baseline="0" dirty="0" smtClean="0">
                <a:solidFill>
                  <a:schemeClr val="tx1"/>
                </a:solidFill>
                <a:latin typeface="+mn-lt"/>
                <a:ea typeface="+mn-ea"/>
                <a:cs typeface="+mn-cs"/>
              </a:rPr>
              <a:t>על הוועדה לכלול גם מדענים מתחומים מגוונים כמו גיאולוגיה, כימיה, אנרגיה,</a:t>
            </a:r>
          </a:p>
          <a:p>
            <a:r>
              <a:rPr lang="he-IL" sz="1200" kern="1200" baseline="0" dirty="0" smtClean="0">
                <a:solidFill>
                  <a:schemeClr val="tx1"/>
                </a:solidFill>
                <a:latin typeface="+mn-lt"/>
                <a:ea typeface="+mn-ea"/>
                <a:cs typeface="+mn-cs"/>
              </a:rPr>
              <a:t>חקלאות ותעשייה ולא רק כלכלנים ועורכי דין, כדי להבין את ההשלכות ואת המגבלות</a:t>
            </a:r>
          </a:p>
          <a:p>
            <a:r>
              <a:rPr lang="he-IL" sz="1200" kern="1200" baseline="0" dirty="0" smtClean="0">
                <a:solidFill>
                  <a:schemeClr val="tx1"/>
                </a:solidFill>
                <a:latin typeface="+mn-lt"/>
                <a:ea typeface="+mn-ea"/>
                <a:cs typeface="+mn-cs"/>
              </a:rPr>
              <a:t>של שימושים במשאבי טבע, וכדי להכפיף את הדיון לעקרונות מדעיים במקום להנחות</a:t>
            </a:r>
          </a:p>
          <a:p>
            <a:r>
              <a:rPr lang="he-IL" sz="1200" kern="1200" baseline="0" dirty="0" smtClean="0">
                <a:solidFill>
                  <a:schemeClr val="tx1"/>
                </a:solidFill>
                <a:latin typeface="+mn-lt"/>
                <a:ea typeface="+mn-ea"/>
                <a:cs typeface="+mn-cs"/>
              </a:rPr>
              <a:t>אידיאולוגיות של כלכלה </a:t>
            </a:r>
            <a:r>
              <a:rPr lang="he-IL" sz="1200" kern="1200" baseline="0" dirty="0" err="1" smtClean="0">
                <a:solidFill>
                  <a:schemeClr val="tx1"/>
                </a:solidFill>
                <a:latin typeface="+mn-lt"/>
                <a:ea typeface="+mn-ea"/>
                <a:cs typeface="+mn-cs"/>
              </a:rPr>
              <a:t>נאו</a:t>
            </a:r>
            <a:r>
              <a:rPr lang="he-IL" sz="1200" kern="1200" baseline="0" dirty="0" smtClean="0">
                <a:solidFill>
                  <a:schemeClr val="tx1"/>
                </a:solidFill>
                <a:latin typeface="+mn-lt"/>
                <a:ea typeface="+mn-ea"/>
                <a:cs typeface="+mn-cs"/>
              </a:rPr>
              <a:t>-קלאסית.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23</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איחוד האמירויות</a:t>
            </a:r>
            <a:r>
              <a:rPr lang="he-IL" baseline="0" dirty="0" smtClean="0"/>
              <a:t> בפקיסטן</a:t>
            </a:r>
          </a:p>
          <a:p>
            <a:r>
              <a:rPr lang="en-US" dirty="0" smtClean="0"/>
              <a:t>http://www.ft.com/intl/cms/s/0/c6536028-1f9b-11dd-9216-000077b07658.html#axzz2jUfGfdNd</a:t>
            </a:r>
            <a:endParaRPr lang="he-IL" dirty="0" smtClean="0"/>
          </a:p>
          <a:p>
            <a:r>
              <a:rPr lang="en-US" dirty="0" smtClean="0"/>
              <a:t/>
            </a:r>
            <a:br>
              <a:rPr lang="en-US" dirty="0" smtClean="0"/>
            </a:br>
            <a:r>
              <a:rPr lang="he-IL" dirty="0" smtClean="0"/>
              <a:t>קניות</a:t>
            </a:r>
            <a:r>
              <a:rPr lang="he-IL" baseline="0" dirty="0" smtClean="0"/>
              <a:t> אדמות באפריקה</a:t>
            </a:r>
            <a:r>
              <a:rPr lang="en-US" baseline="0" dirty="0" smtClean="0"/>
              <a:t/>
            </a:r>
            <a:br>
              <a:rPr lang="en-US" baseline="0" dirty="0" smtClean="0"/>
            </a:br>
            <a:r>
              <a:rPr lang="en-US" baseline="0" dirty="0" smtClean="0"/>
              <a:t>http://www.economist.com/node/13692889</a:t>
            </a:r>
            <a:r>
              <a:rPr lang="en-US" dirty="0" smtClean="0"/>
              <a:t/>
            </a:r>
            <a:br>
              <a:rPr lang="en-US" dirty="0" smtClean="0"/>
            </a:br>
            <a:endParaRPr lang="he-IL" dirty="0" smtClean="0"/>
          </a:p>
          <a:p>
            <a:r>
              <a:rPr lang="he-IL" dirty="0" smtClean="0"/>
              <a:t>הקניה</a:t>
            </a:r>
            <a:r>
              <a:rPr lang="he-IL" baseline="0" dirty="0" smtClean="0"/>
              <a:t> של סין באוקראינה</a:t>
            </a:r>
          </a:p>
          <a:p>
            <a:r>
              <a:rPr lang="en-US" dirty="0" smtClean="0"/>
              <a:t>http://newswatch.nationalgeographic.com/2013/09/25/countries-like-china-want-foreign-farm-land/</a:t>
            </a:r>
            <a:endParaRPr lang="he-IL" dirty="0" smtClean="0"/>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24</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חיפושים</a:t>
            </a:r>
            <a:r>
              <a:rPr lang="he-IL" baseline="0" dirty="0" smtClean="0"/>
              <a:t> מול גילוי </a:t>
            </a:r>
            <a:r>
              <a:rPr lang="en-US" dirty="0" smtClean="0"/>
              <a:t/>
            </a:r>
            <a:br>
              <a:rPr lang="en-US" dirty="0" smtClean="0"/>
            </a:br>
            <a:r>
              <a:rPr lang="en-US" dirty="0" smtClean="0"/>
              <a:t>http://www.umweltbuero.at/feasiblefutures/wp-content/uploads/Progress%20Report%201_Feasible%20Futures_Zittel_final_14032012_WZ.pdf</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25</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תפוקת הנפט העולמית בשנים 1980-2011 לפי סוכנות האנרגיה האמריקאית</a:t>
            </a:r>
          </a:p>
          <a:p>
            <a:r>
              <a:rPr lang="en-US" dirty="0" smtClean="0"/>
              <a:t>http://www.eia.gov/cfapps/ipdbproject/iedindex3.cfm?tid=5&amp;pid=57&amp;aid=1&amp;cid=ww,&amp;syid=1980&amp;eyid=2012&amp;unit=TBPD</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26</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מקור</a:t>
            </a:r>
            <a:r>
              <a:rPr lang="he-IL" baseline="0" dirty="0" smtClean="0"/>
              <a:t> התמונה - הידען</a:t>
            </a:r>
            <a:r>
              <a:rPr lang="en-US" dirty="0" smtClean="0"/>
              <a:t/>
            </a:r>
            <a:br>
              <a:rPr lang="en-US" dirty="0" smtClean="0"/>
            </a:br>
            <a:r>
              <a:rPr lang="en-US" dirty="0" smtClean="0"/>
              <a:t>http://www.hayadan.org.il/the-real-cost-of-fossil-fule-1708138/</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27</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תפוקת הנפט העולמית בשנים 1980-2011 לפי סוכנות האנרגיה האמריקאית</a:t>
            </a:r>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29</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צפי המחירים לגז</a:t>
            </a:r>
            <a:r>
              <a:rPr lang="he-IL" baseline="0" dirty="0" smtClean="0"/>
              <a:t> של סוכנות האנרגיה </a:t>
            </a:r>
            <a:r>
              <a:rPr lang="he-IL" baseline="0" smtClean="0"/>
              <a:t>המרכזית בארה"ב</a:t>
            </a:r>
            <a:endParaRPr lang="he-IL" smtClean="0"/>
          </a:p>
          <a:p>
            <a:r>
              <a:rPr lang="en-US" dirty="0" smtClean="0"/>
              <a:t>http://www.eia.gov/forecasts/aeo/MT_naturalgas.cfm#natgas_prices</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30</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hlinkClick r:id="rId3"/>
              </a:rPr>
              <a:t>Mining Industry Energy </a:t>
            </a:r>
            <a:r>
              <a:rPr lang="en-US" dirty="0" err="1" smtClean="0">
                <a:hlinkClick r:id="rId3"/>
              </a:rPr>
              <a:t>Bandwith</a:t>
            </a:r>
            <a:r>
              <a:rPr lang="en-US" dirty="0" smtClean="0">
                <a:hlinkClick r:id="rId3"/>
              </a:rPr>
              <a:t> Study</a:t>
            </a:r>
            <a:r>
              <a:rPr lang="en-US" dirty="0" smtClean="0"/>
              <a:t> </a:t>
            </a:r>
            <a:r>
              <a:rPr lang="he-IL" dirty="0" smtClean="0"/>
              <a:t>מחקר של סוכנות האנרגיה של ארצות הברית מבצע הערכה של צריכת האנרגיה וממליץ על אמצעי חסכון אנרגטי בתעשיות הכרייה לפחם, מתכות ומינרלים</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31</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http://www.minexconsulting.com/publications/Growth%20Factors%20for%20Copper%20SME-MEMS%20March%202010.pdf</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32</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b="0" dirty="0" smtClean="0"/>
              <a:t>http://www.financialsense.com/contributors/steve-angelo/energy-factor-to-push-gold-to-new-highs</a:t>
            </a:r>
            <a:endParaRPr lang="he-IL" b="0"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33</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 </a:t>
            </a:r>
            <a:r>
              <a:rPr lang="he-IL" sz="1200" b="1" kern="1200" baseline="0" dirty="0" smtClean="0">
                <a:solidFill>
                  <a:schemeClr val="tx1"/>
                </a:solidFill>
                <a:latin typeface="+mn-lt"/>
                <a:ea typeface="+mn-ea"/>
                <a:cs typeface="+mn-cs"/>
              </a:rPr>
              <a:t>הגדלת השקיפות בתחום משאבי הטבע –</a:t>
            </a:r>
            <a:r>
              <a:rPr lang="he-IL" sz="1200" b="1" kern="1200" baseline="0" dirty="0" err="1" smtClean="0">
                <a:solidFill>
                  <a:schemeClr val="tx1"/>
                </a:solidFill>
                <a:latin typeface="+mn-lt"/>
                <a:ea typeface="+mn-ea"/>
                <a:cs typeface="+mn-cs"/>
              </a:rPr>
              <a:t> חו</a:t>
            </a:r>
            <a:r>
              <a:rPr lang="he-IL" sz="1200" b="1" kern="1200" baseline="0" dirty="0" smtClean="0">
                <a:solidFill>
                  <a:schemeClr val="tx1"/>
                </a:solidFill>
                <a:latin typeface="+mn-lt"/>
                <a:ea typeface="+mn-ea"/>
                <a:cs typeface="+mn-cs"/>
              </a:rPr>
              <a:t>מרי הגלם הם משאב ציבורי ולכן הניהול</a:t>
            </a:r>
          </a:p>
          <a:p>
            <a:r>
              <a:rPr lang="he-IL" sz="1200" kern="1200" baseline="0" dirty="0" smtClean="0">
                <a:solidFill>
                  <a:schemeClr val="tx1"/>
                </a:solidFill>
                <a:latin typeface="+mn-lt"/>
                <a:ea typeface="+mn-ea"/>
                <a:cs typeface="+mn-cs"/>
              </a:rPr>
              <a:t>שלהם והפיקוח על הנושא כולל הנתונים הפיזיים, התמלוגים, חוזי המכירה והשפעות</a:t>
            </a:r>
          </a:p>
          <a:p>
            <a:r>
              <a:rPr lang="he-IL" sz="1200" kern="1200" baseline="0" dirty="0" smtClean="0">
                <a:solidFill>
                  <a:schemeClr val="tx1"/>
                </a:solidFill>
                <a:latin typeface="+mn-lt"/>
                <a:ea typeface="+mn-ea"/>
                <a:cs typeface="+mn-cs"/>
              </a:rPr>
              <a:t>סביבתיות נדרשים להיעשות בצורה שקופה יותר לציבור.</a:t>
            </a:r>
          </a:p>
          <a:p>
            <a:r>
              <a:rPr lang="he-IL" sz="1200" kern="1200" baseline="0" dirty="0" smtClean="0">
                <a:solidFill>
                  <a:schemeClr val="tx1"/>
                </a:solidFill>
                <a:latin typeface="+mn-lt"/>
                <a:ea typeface="+mn-ea"/>
                <a:cs typeface="+mn-cs"/>
              </a:rPr>
              <a:t>2. </a:t>
            </a:r>
            <a:r>
              <a:rPr lang="he-IL" sz="1200" b="1" kern="1200" baseline="0" dirty="0" smtClean="0">
                <a:solidFill>
                  <a:schemeClr val="tx1"/>
                </a:solidFill>
                <a:latin typeface="+mn-lt"/>
                <a:ea typeface="+mn-ea"/>
                <a:cs typeface="+mn-cs"/>
              </a:rPr>
              <a:t>על הוועדה להסתכל לא רק על טובת תקציב המדינה, אלא גם על טובת המשק</a:t>
            </a:r>
          </a:p>
          <a:p>
            <a:r>
              <a:rPr lang="he-IL" sz="1200" kern="1200" baseline="0" dirty="0" smtClean="0">
                <a:solidFill>
                  <a:schemeClr val="tx1"/>
                </a:solidFill>
                <a:latin typeface="+mn-lt"/>
                <a:ea typeface="+mn-ea"/>
                <a:cs typeface="+mn-cs"/>
              </a:rPr>
              <a:t>בכללותו, הבסיס האקולוגי-כימי לקיום החקלאות בפרט והחי בכלל, ועל טובת הדורות</a:t>
            </a:r>
          </a:p>
          <a:p>
            <a:r>
              <a:rPr lang="he-IL" sz="1200" kern="1200" baseline="0" dirty="0" smtClean="0">
                <a:solidFill>
                  <a:schemeClr val="tx1"/>
                </a:solidFill>
                <a:latin typeface="+mn-lt"/>
                <a:ea typeface="+mn-ea"/>
                <a:cs typeface="+mn-cs"/>
              </a:rPr>
              <a:t>הבאים. מכאן שיש להתחשב גם בהיבטים של דלדול משאבים על פני זמן, בטחון תזונתי,</a:t>
            </a:r>
          </a:p>
          <a:p>
            <a:r>
              <a:rPr lang="he-IL" sz="1200" kern="1200" baseline="0" dirty="0" smtClean="0">
                <a:solidFill>
                  <a:schemeClr val="tx1"/>
                </a:solidFill>
                <a:latin typeface="+mn-lt"/>
                <a:ea typeface="+mn-ea"/>
                <a:cs typeface="+mn-cs"/>
              </a:rPr>
              <a:t>השפעות סביבתיות (כמו זיהום והפרעות נוספות) ואי-יציגות של הדורות הבאים בשוק.</a:t>
            </a:r>
          </a:p>
          <a:p>
            <a:r>
              <a:rPr lang="he-IL" sz="1200" kern="1200" baseline="0" dirty="0" smtClean="0">
                <a:solidFill>
                  <a:schemeClr val="tx1"/>
                </a:solidFill>
                <a:latin typeface="+mn-lt"/>
                <a:ea typeface="+mn-ea"/>
                <a:cs typeface="+mn-cs"/>
              </a:rPr>
              <a:t>3. </a:t>
            </a:r>
            <a:r>
              <a:rPr lang="he-IL" sz="1200" b="1" kern="1200" baseline="0" dirty="0" smtClean="0">
                <a:solidFill>
                  <a:schemeClr val="tx1"/>
                </a:solidFill>
                <a:latin typeface="+mn-lt"/>
                <a:ea typeface="+mn-ea"/>
                <a:cs typeface="+mn-cs"/>
              </a:rPr>
              <a:t>החלת מיסוי </a:t>
            </a:r>
            <a:r>
              <a:rPr lang="he-IL" sz="1200" b="1" kern="1200" baseline="0" dirty="0" err="1" smtClean="0">
                <a:solidFill>
                  <a:schemeClr val="tx1"/>
                </a:solidFill>
                <a:latin typeface="+mn-lt"/>
                <a:ea typeface="+mn-ea"/>
                <a:cs typeface="+mn-cs"/>
              </a:rPr>
              <a:t>פיגובאני</a:t>
            </a:r>
            <a:r>
              <a:rPr lang="he-IL" sz="1200" b="1" kern="1200" baseline="0" dirty="0" smtClean="0">
                <a:solidFill>
                  <a:schemeClr val="tx1"/>
                </a:solidFill>
                <a:latin typeface="+mn-lt"/>
                <a:ea typeface="+mn-ea"/>
                <a:cs typeface="+mn-cs"/>
              </a:rPr>
              <a:t> –</a:t>
            </a:r>
            <a:r>
              <a:rPr lang="he-IL" sz="1200" b="1" kern="1200" baseline="0" dirty="0" err="1" smtClean="0">
                <a:solidFill>
                  <a:schemeClr val="tx1"/>
                </a:solidFill>
                <a:latin typeface="+mn-lt"/>
                <a:ea typeface="+mn-ea"/>
                <a:cs typeface="+mn-cs"/>
              </a:rPr>
              <a:t> כפ</a:t>
            </a:r>
            <a:r>
              <a:rPr lang="he-IL" sz="1200" b="1" kern="1200" baseline="0" dirty="0" smtClean="0">
                <a:solidFill>
                  <a:schemeClr val="tx1"/>
                </a:solidFill>
                <a:latin typeface="+mn-lt"/>
                <a:ea typeface="+mn-ea"/>
                <a:cs typeface="+mn-cs"/>
              </a:rPr>
              <a:t>ועל יוצא של הסעיף הקודם, המיסוי לא צריך להיות מקור</a:t>
            </a:r>
          </a:p>
          <a:p>
            <a:r>
              <a:rPr lang="he-IL" sz="1200" kern="1200" baseline="0" dirty="0" smtClean="0">
                <a:solidFill>
                  <a:schemeClr val="tx1"/>
                </a:solidFill>
                <a:latin typeface="+mn-lt"/>
                <a:ea typeface="+mn-ea"/>
                <a:cs typeface="+mn-cs"/>
              </a:rPr>
              <a:t>כסף פשוט (מתכלה) עבור הוצאות המדינה, דבר שיצור בעיה בטווח הארוך וגם מהווה</a:t>
            </a:r>
          </a:p>
          <a:p>
            <a:r>
              <a:rPr lang="he-IL" sz="1200" kern="1200" baseline="0" dirty="0" smtClean="0">
                <a:solidFill>
                  <a:schemeClr val="tx1"/>
                </a:solidFill>
                <a:latin typeface="+mn-lt"/>
                <a:ea typeface="+mn-ea"/>
                <a:cs typeface="+mn-cs"/>
              </a:rPr>
              <a:t>ניגוד אינטרסים בין המדינה לבין המשק, אלא כסף לפיצוי המשק על השפעות חיצוניות</a:t>
            </a:r>
          </a:p>
          <a:p>
            <a:r>
              <a:rPr lang="he-IL" sz="1200" kern="1200" baseline="0" dirty="0" smtClean="0">
                <a:solidFill>
                  <a:schemeClr val="tx1"/>
                </a:solidFill>
                <a:latin typeface="+mn-lt"/>
                <a:ea typeface="+mn-ea"/>
                <a:cs typeface="+mn-cs"/>
              </a:rPr>
              <a:t>שונות, מקור לניסיונות לפיתוח חלופות, וכן לניסיונות לשיקום "הון טבעי".</a:t>
            </a:r>
          </a:p>
          <a:p>
            <a:r>
              <a:rPr lang="he-IL" sz="1200" kern="1200" baseline="0" dirty="0" smtClean="0">
                <a:solidFill>
                  <a:schemeClr val="tx1"/>
                </a:solidFill>
                <a:latin typeface="+mn-lt"/>
                <a:ea typeface="+mn-ea"/>
                <a:cs typeface="+mn-cs"/>
              </a:rPr>
              <a:t>1</a:t>
            </a:r>
          </a:p>
          <a:p>
            <a:r>
              <a:rPr lang="he-IL" sz="1200" kern="1200" baseline="0" dirty="0" smtClean="0">
                <a:solidFill>
                  <a:schemeClr val="tx1"/>
                </a:solidFill>
                <a:latin typeface="+mn-lt"/>
                <a:ea typeface="+mn-ea"/>
                <a:cs typeface="+mn-cs"/>
              </a:rPr>
              <a:t>4. </a:t>
            </a:r>
            <a:r>
              <a:rPr lang="he-IL" sz="1200" b="1" kern="1200" baseline="0" dirty="0" smtClean="0">
                <a:solidFill>
                  <a:schemeClr val="tx1"/>
                </a:solidFill>
                <a:latin typeface="+mn-lt"/>
                <a:ea typeface="+mn-ea"/>
                <a:cs typeface="+mn-cs"/>
              </a:rPr>
              <a:t>על המיסוי להיות פשוט ככל האפשר, גם במחיר אובדן "יעילות </a:t>
            </a:r>
            <a:r>
              <a:rPr lang="he-IL" sz="1200" b="1" kern="1200" baseline="0" dirty="0" err="1" smtClean="0">
                <a:solidFill>
                  <a:schemeClr val="tx1"/>
                </a:solidFill>
                <a:latin typeface="+mn-lt"/>
                <a:ea typeface="+mn-ea"/>
                <a:cs typeface="+mn-cs"/>
              </a:rPr>
              <a:t>פארטו</a:t>
            </a:r>
            <a:r>
              <a:rPr lang="he-IL" sz="1200" b="1" kern="1200" baseline="0" dirty="0" smtClean="0">
                <a:solidFill>
                  <a:schemeClr val="tx1"/>
                </a:solidFill>
                <a:latin typeface="+mn-lt"/>
                <a:ea typeface="+mn-ea"/>
                <a:cs typeface="+mn-cs"/>
              </a:rPr>
              <a:t>". היינו העדפה</a:t>
            </a:r>
          </a:p>
          <a:p>
            <a:r>
              <a:rPr lang="he-IL" sz="1200" kern="1200" baseline="0" dirty="0" smtClean="0">
                <a:solidFill>
                  <a:schemeClr val="tx1"/>
                </a:solidFill>
                <a:latin typeface="+mn-lt"/>
                <a:ea typeface="+mn-ea"/>
                <a:cs typeface="+mn-cs"/>
              </a:rPr>
              <a:t>למיסוי כתמלוגים, ולא מיסוי רווחי יתר, כדי למנוע מקלטי מס שונים ומשונים.</a:t>
            </a:r>
          </a:p>
          <a:p>
            <a:r>
              <a:rPr lang="he-IL" sz="1200" kern="1200" baseline="0" dirty="0" smtClean="0">
                <a:solidFill>
                  <a:schemeClr val="tx1"/>
                </a:solidFill>
                <a:latin typeface="+mn-lt"/>
                <a:ea typeface="+mn-ea"/>
                <a:cs typeface="+mn-cs"/>
              </a:rPr>
              <a:t>5. </a:t>
            </a:r>
            <a:r>
              <a:rPr lang="he-IL" sz="1200" b="1" kern="1200" baseline="0" dirty="0" smtClean="0">
                <a:solidFill>
                  <a:schemeClr val="tx1"/>
                </a:solidFill>
                <a:latin typeface="+mn-lt"/>
                <a:ea typeface="+mn-ea"/>
                <a:cs typeface="+mn-cs"/>
              </a:rPr>
              <a:t>התחשבות בביטחון תזונתי במוצרים מתכלים, שאין להם תחליף בעתיד הנראה לעין</a:t>
            </a:r>
          </a:p>
          <a:p>
            <a:r>
              <a:rPr lang="he-IL" sz="1200" kern="1200" baseline="0" dirty="0" smtClean="0">
                <a:solidFill>
                  <a:schemeClr val="tx1"/>
                </a:solidFill>
                <a:latin typeface="+mn-lt"/>
                <a:ea typeface="+mn-ea"/>
                <a:cs typeface="+mn-cs"/>
              </a:rPr>
              <a:t>מחד והם בעלי השלכות על </a:t>
            </a:r>
            <a:r>
              <a:rPr lang="he-IL" sz="1200" kern="1200" baseline="0" dirty="0" err="1" smtClean="0">
                <a:solidFill>
                  <a:schemeClr val="tx1"/>
                </a:solidFill>
                <a:latin typeface="+mn-lt"/>
                <a:ea typeface="+mn-ea"/>
                <a:cs typeface="+mn-cs"/>
              </a:rPr>
              <a:t>הבטחון</a:t>
            </a:r>
            <a:r>
              <a:rPr lang="he-IL" sz="1200" kern="1200" baseline="0" dirty="0" smtClean="0">
                <a:solidFill>
                  <a:schemeClr val="tx1"/>
                </a:solidFill>
                <a:latin typeface="+mn-lt"/>
                <a:ea typeface="+mn-ea"/>
                <a:cs typeface="+mn-cs"/>
              </a:rPr>
              <a:t> התזונתי מאידך –</a:t>
            </a:r>
            <a:r>
              <a:rPr lang="he-IL" sz="1200" kern="1200" baseline="0" dirty="0" err="1" smtClean="0">
                <a:solidFill>
                  <a:schemeClr val="tx1"/>
                </a:solidFill>
                <a:latin typeface="+mn-lt"/>
                <a:ea typeface="+mn-ea"/>
                <a:cs typeface="+mn-cs"/>
              </a:rPr>
              <a:t> פוספט</a:t>
            </a:r>
            <a:r>
              <a:rPr lang="he-IL" sz="1200" kern="1200" baseline="0" dirty="0" smtClean="0">
                <a:solidFill>
                  <a:schemeClr val="tx1"/>
                </a:solidFill>
                <a:latin typeface="+mn-lt"/>
                <a:ea typeface="+mn-ea"/>
                <a:cs typeface="+mn-cs"/>
              </a:rPr>
              <a:t> ואשלג, יש להגביל ככל</a:t>
            </a:r>
          </a:p>
          <a:p>
            <a:r>
              <a:rPr lang="he-IL" sz="1200" kern="1200" baseline="0" dirty="0" smtClean="0">
                <a:solidFill>
                  <a:schemeClr val="tx1"/>
                </a:solidFill>
                <a:latin typeface="+mn-lt"/>
                <a:ea typeface="+mn-ea"/>
                <a:cs typeface="+mn-cs"/>
              </a:rPr>
              <a:t>האפשר את קצב הפקת המשאבים ולנסות לחפש חלופות להגברת הביטחון התזונתי.</a:t>
            </a:r>
          </a:p>
          <a:p>
            <a:r>
              <a:rPr lang="he-IL" sz="1200" kern="1200" baseline="0" dirty="0" smtClean="0">
                <a:solidFill>
                  <a:schemeClr val="tx1"/>
                </a:solidFill>
                <a:latin typeface="+mn-lt"/>
                <a:ea typeface="+mn-ea"/>
                <a:cs typeface="+mn-cs"/>
              </a:rPr>
              <a:t>אסור להתייחס אליהם כאל "עוד מוצר שוק".</a:t>
            </a:r>
          </a:p>
          <a:p>
            <a:r>
              <a:rPr lang="he-IL" sz="1200" kern="1200" baseline="0" dirty="0" smtClean="0">
                <a:solidFill>
                  <a:schemeClr val="tx1"/>
                </a:solidFill>
                <a:latin typeface="+mn-lt"/>
                <a:ea typeface="+mn-ea"/>
                <a:cs typeface="+mn-cs"/>
              </a:rPr>
              <a:t>6. </a:t>
            </a:r>
            <a:r>
              <a:rPr lang="he-IL" sz="1200" b="1" kern="1200" baseline="0" dirty="0" smtClean="0">
                <a:solidFill>
                  <a:schemeClr val="tx1"/>
                </a:solidFill>
                <a:latin typeface="+mn-lt"/>
                <a:ea typeface="+mn-ea"/>
                <a:cs typeface="+mn-cs"/>
              </a:rPr>
              <a:t>המלצות ספציפיות יותר מופיעות בפרקים הנוגעים לפוספטים ואשלג ובפרק על</a:t>
            </a:r>
          </a:p>
          <a:p>
            <a:r>
              <a:rPr lang="he-IL" sz="1200" b="1" kern="1200" baseline="0" dirty="0" smtClean="0">
                <a:solidFill>
                  <a:schemeClr val="tx1"/>
                </a:solidFill>
                <a:latin typeface="+mn-lt"/>
                <a:ea typeface="+mn-ea"/>
                <a:cs typeface="+mn-cs"/>
              </a:rPr>
              <a:t>מחצבות.</a:t>
            </a:r>
          </a:p>
          <a:p>
            <a:r>
              <a:rPr lang="he-IL" sz="1200" kern="1200" baseline="0" dirty="0" smtClean="0">
                <a:solidFill>
                  <a:schemeClr val="tx1"/>
                </a:solidFill>
                <a:latin typeface="+mn-lt"/>
                <a:ea typeface="+mn-ea"/>
                <a:cs typeface="+mn-cs"/>
              </a:rPr>
              <a:t>7. </a:t>
            </a:r>
            <a:r>
              <a:rPr lang="he-IL" sz="1200" b="1" kern="1200" baseline="0" dirty="0" smtClean="0">
                <a:solidFill>
                  <a:schemeClr val="tx1"/>
                </a:solidFill>
                <a:latin typeface="+mn-lt"/>
                <a:ea typeface="+mn-ea"/>
                <a:cs typeface="+mn-cs"/>
              </a:rPr>
              <a:t>המנדט של הוועדה אינו רחב מספיק. על הוועדה לעסוק בניהול משאבי הטבע של</a:t>
            </a:r>
          </a:p>
          <a:p>
            <a:r>
              <a:rPr lang="he-IL" sz="1200" kern="1200" baseline="0" dirty="0" smtClean="0">
                <a:solidFill>
                  <a:schemeClr val="tx1"/>
                </a:solidFill>
                <a:latin typeface="+mn-lt"/>
                <a:ea typeface="+mn-ea"/>
                <a:cs typeface="+mn-cs"/>
              </a:rPr>
              <a:t>המדינה ולא רק בשאלה כמה כסף תקבל המדינה ממיסוי משאבים אלה. ניהול המשאבים</a:t>
            </a:r>
          </a:p>
          <a:p>
            <a:r>
              <a:rPr lang="he-IL" sz="1200" kern="1200" baseline="0" dirty="0" smtClean="0">
                <a:solidFill>
                  <a:schemeClr val="tx1"/>
                </a:solidFill>
                <a:latin typeface="+mn-lt"/>
                <a:ea typeface="+mn-ea"/>
                <a:cs typeface="+mn-cs"/>
              </a:rPr>
              <a:t>כולל לא רק את גובה המיסוי של משאבי הטבע אלא גם את הקצב הרצוי של הפקת</a:t>
            </a:r>
          </a:p>
          <a:p>
            <a:r>
              <a:rPr lang="he-IL" sz="1200" kern="1200" baseline="0" dirty="0" smtClean="0">
                <a:solidFill>
                  <a:schemeClr val="tx1"/>
                </a:solidFill>
                <a:latin typeface="+mn-lt"/>
                <a:ea typeface="+mn-ea"/>
                <a:cs typeface="+mn-cs"/>
              </a:rPr>
              <a:t>המשאבים, קידום פיתוח חלופות, ומימון שלהן על ידי התמלוגים.</a:t>
            </a:r>
          </a:p>
          <a:p>
            <a:r>
              <a:rPr lang="he-IL" sz="1200" kern="1200" baseline="0" dirty="0" smtClean="0">
                <a:solidFill>
                  <a:schemeClr val="tx1"/>
                </a:solidFill>
                <a:latin typeface="+mn-lt"/>
                <a:ea typeface="+mn-ea"/>
                <a:cs typeface="+mn-cs"/>
              </a:rPr>
              <a:t>8. </a:t>
            </a:r>
            <a:r>
              <a:rPr lang="he-IL" sz="1200" b="1" kern="1200" baseline="0" dirty="0" smtClean="0">
                <a:solidFill>
                  <a:schemeClr val="tx1"/>
                </a:solidFill>
                <a:latin typeface="+mn-lt"/>
                <a:ea typeface="+mn-ea"/>
                <a:cs typeface="+mn-cs"/>
              </a:rPr>
              <a:t>על הוועדה לכלול גם מדענים מתחומים מגוונים כמו גיאולוגיה, כימיה, אנרגיה,</a:t>
            </a:r>
          </a:p>
          <a:p>
            <a:r>
              <a:rPr lang="he-IL" sz="1200" kern="1200" baseline="0" dirty="0" smtClean="0">
                <a:solidFill>
                  <a:schemeClr val="tx1"/>
                </a:solidFill>
                <a:latin typeface="+mn-lt"/>
                <a:ea typeface="+mn-ea"/>
                <a:cs typeface="+mn-cs"/>
              </a:rPr>
              <a:t>חקלאות ותעשייה ולא רק כלכלנים ועורכי דין, כדי להבין את ההשלכות ואת המגבלות</a:t>
            </a:r>
          </a:p>
          <a:p>
            <a:r>
              <a:rPr lang="he-IL" sz="1200" kern="1200" baseline="0" dirty="0" smtClean="0">
                <a:solidFill>
                  <a:schemeClr val="tx1"/>
                </a:solidFill>
                <a:latin typeface="+mn-lt"/>
                <a:ea typeface="+mn-ea"/>
                <a:cs typeface="+mn-cs"/>
              </a:rPr>
              <a:t>של שימושים במשאבי טבע, וכדי להכפיף את הדיון לעקרונות מדעיים במקום להנחות</a:t>
            </a:r>
          </a:p>
          <a:p>
            <a:r>
              <a:rPr lang="he-IL" sz="1200" kern="1200" baseline="0" dirty="0" smtClean="0">
                <a:solidFill>
                  <a:schemeClr val="tx1"/>
                </a:solidFill>
                <a:latin typeface="+mn-lt"/>
                <a:ea typeface="+mn-ea"/>
                <a:cs typeface="+mn-cs"/>
              </a:rPr>
              <a:t>אידיאולוגיות של כלכלה </a:t>
            </a:r>
            <a:r>
              <a:rPr lang="he-IL" sz="1200" kern="1200" baseline="0" dirty="0" err="1" smtClean="0">
                <a:solidFill>
                  <a:schemeClr val="tx1"/>
                </a:solidFill>
                <a:latin typeface="+mn-lt"/>
                <a:ea typeface="+mn-ea"/>
                <a:cs typeface="+mn-cs"/>
              </a:rPr>
              <a:t>נאו</a:t>
            </a:r>
            <a:r>
              <a:rPr lang="he-IL" sz="1200" kern="1200" baseline="0" dirty="0" smtClean="0">
                <a:solidFill>
                  <a:schemeClr val="tx1"/>
                </a:solidFill>
                <a:latin typeface="+mn-lt"/>
                <a:ea typeface="+mn-ea"/>
                <a:cs typeface="+mn-cs"/>
              </a:rPr>
              <a:t>-קלאסית.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4</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b="0"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34</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חיפושים</a:t>
            </a:r>
            <a:r>
              <a:rPr lang="he-IL" baseline="0" dirty="0" smtClean="0"/>
              <a:t> מול גילוי </a:t>
            </a:r>
            <a:r>
              <a:rPr lang="en-US" dirty="0" smtClean="0"/>
              <a:t/>
            </a:r>
            <a:br>
              <a:rPr lang="en-US" dirty="0" smtClean="0"/>
            </a:br>
            <a:r>
              <a:rPr lang="en-US" dirty="0" smtClean="0"/>
              <a:t>http://www.umweltbuero.at/feasiblefutures/wp-content/uploads/Progress%20Report%201_Feasible%20Futures_Zittel_final_14032012_WZ.pdf</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37</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 </a:t>
            </a:r>
            <a:r>
              <a:rPr lang="he-IL" sz="1200" b="1" kern="1200" baseline="0" dirty="0" smtClean="0">
                <a:solidFill>
                  <a:schemeClr val="tx1"/>
                </a:solidFill>
                <a:latin typeface="+mn-lt"/>
                <a:ea typeface="+mn-ea"/>
                <a:cs typeface="+mn-cs"/>
              </a:rPr>
              <a:t>הגדלת השקיפות בתחום משאבי הטבע –</a:t>
            </a:r>
            <a:r>
              <a:rPr lang="he-IL" sz="1200" b="1" kern="1200" baseline="0" dirty="0" err="1" smtClean="0">
                <a:solidFill>
                  <a:schemeClr val="tx1"/>
                </a:solidFill>
                <a:latin typeface="+mn-lt"/>
                <a:ea typeface="+mn-ea"/>
                <a:cs typeface="+mn-cs"/>
              </a:rPr>
              <a:t> חו</a:t>
            </a:r>
            <a:r>
              <a:rPr lang="he-IL" sz="1200" b="1" kern="1200" baseline="0" dirty="0" smtClean="0">
                <a:solidFill>
                  <a:schemeClr val="tx1"/>
                </a:solidFill>
                <a:latin typeface="+mn-lt"/>
                <a:ea typeface="+mn-ea"/>
                <a:cs typeface="+mn-cs"/>
              </a:rPr>
              <a:t>מרי הגלם הם משאב ציבורי ולכן הניהול</a:t>
            </a:r>
          </a:p>
          <a:p>
            <a:r>
              <a:rPr lang="he-IL" sz="1200" kern="1200" baseline="0" dirty="0" smtClean="0">
                <a:solidFill>
                  <a:schemeClr val="tx1"/>
                </a:solidFill>
                <a:latin typeface="+mn-lt"/>
                <a:ea typeface="+mn-ea"/>
                <a:cs typeface="+mn-cs"/>
              </a:rPr>
              <a:t>שלהם והפיקוח על הנושא כולל הנתונים הפיזיים, התמלוגים, חוזי המכירה והשפעות</a:t>
            </a:r>
          </a:p>
          <a:p>
            <a:r>
              <a:rPr lang="he-IL" sz="1200" kern="1200" baseline="0" dirty="0" smtClean="0">
                <a:solidFill>
                  <a:schemeClr val="tx1"/>
                </a:solidFill>
                <a:latin typeface="+mn-lt"/>
                <a:ea typeface="+mn-ea"/>
                <a:cs typeface="+mn-cs"/>
              </a:rPr>
              <a:t>סביבתיות נדרשים להיעשות בצורה שקופה יותר לציבור.</a:t>
            </a:r>
          </a:p>
          <a:p>
            <a:r>
              <a:rPr lang="he-IL" sz="1200" kern="1200" baseline="0" dirty="0" smtClean="0">
                <a:solidFill>
                  <a:schemeClr val="tx1"/>
                </a:solidFill>
                <a:latin typeface="+mn-lt"/>
                <a:ea typeface="+mn-ea"/>
                <a:cs typeface="+mn-cs"/>
              </a:rPr>
              <a:t>2. </a:t>
            </a:r>
            <a:r>
              <a:rPr lang="he-IL" sz="1200" b="1" kern="1200" baseline="0" dirty="0" smtClean="0">
                <a:solidFill>
                  <a:schemeClr val="tx1"/>
                </a:solidFill>
                <a:latin typeface="+mn-lt"/>
                <a:ea typeface="+mn-ea"/>
                <a:cs typeface="+mn-cs"/>
              </a:rPr>
              <a:t>על הוועדה להסתכל לא רק על טובת תקציב המדינה, אלא גם על טובת המשק</a:t>
            </a:r>
          </a:p>
          <a:p>
            <a:r>
              <a:rPr lang="he-IL" sz="1200" kern="1200" baseline="0" dirty="0" smtClean="0">
                <a:solidFill>
                  <a:schemeClr val="tx1"/>
                </a:solidFill>
                <a:latin typeface="+mn-lt"/>
                <a:ea typeface="+mn-ea"/>
                <a:cs typeface="+mn-cs"/>
              </a:rPr>
              <a:t>בכללותו, הבסיס האקולוגי-כימי לקיום החקלאות בפרט והחי בכלל, ועל טובת הדורות</a:t>
            </a:r>
          </a:p>
          <a:p>
            <a:r>
              <a:rPr lang="he-IL" sz="1200" kern="1200" baseline="0" dirty="0" smtClean="0">
                <a:solidFill>
                  <a:schemeClr val="tx1"/>
                </a:solidFill>
                <a:latin typeface="+mn-lt"/>
                <a:ea typeface="+mn-ea"/>
                <a:cs typeface="+mn-cs"/>
              </a:rPr>
              <a:t>הבאים. מכאן שיש להתחשב גם בהיבטים של דלדול משאבים על פני זמן, בטחון תזונתי,</a:t>
            </a:r>
          </a:p>
          <a:p>
            <a:r>
              <a:rPr lang="he-IL" sz="1200" kern="1200" baseline="0" dirty="0" smtClean="0">
                <a:solidFill>
                  <a:schemeClr val="tx1"/>
                </a:solidFill>
                <a:latin typeface="+mn-lt"/>
                <a:ea typeface="+mn-ea"/>
                <a:cs typeface="+mn-cs"/>
              </a:rPr>
              <a:t>השפעות סביבתיות (כמו זיהום והפרעות נוספות) ואי-יציגות של הדורות הבאים בשוק.</a:t>
            </a:r>
          </a:p>
          <a:p>
            <a:r>
              <a:rPr lang="he-IL" sz="1200" kern="1200" baseline="0" dirty="0" smtClean="0">
                <a:solidFill>
                  <a:schemeClr val="tx1"/>
                </a:solidFill>
                <a:latin typeface="+mn-lt"/>
                <a:ea typeface="+mn-ea"/>
                <a:cs typeface="+mn-cs"/>
              </a:rPr>
              <a:t>3. </a:t>
            </a:r>
            <a:r>
              <a:rPr lang="he-IL" sz="1200" b="1" kern="1200" baseline="0" dirty="0" smtClean="0">
                <a:solidFill>
                  <a:schemeClr val="tx1"/>
                </a:solidFill>
                <a:latin typeface="+mn-lt"/>
                <a:ea typeface="+mn-ea"/>
                <a:cs typeface="+mn-cs"/>
              </a:rPr>
              <a:t>החלת מיסוי </a:t>
            </a:r>
            <a:r>
              <a:rPr lang="he-IL" sz="1200" b="1" kern="1200" baseline="0" dirty="0" err="1" smtClean="0">
                <a:solidFill>
                  <a:schemeClr val="tx1"/>
                </a:solidFill>
                <a:latin typeface="+mn-lt"/>
                <a:ea typeface="+mn-ea"/>
                <a:cs typeface="+mn-cs"/>
              </a:rPr>
              <a:t>פיגובאני</a:t>
            </a:r>
            <a:r>
              <a:rPr lang="he-IL" sz="1200" b="1" kern="1200" baseline="0" dirty="0" smtClean="0">
                <a:solidFill>
                  <a:schemeClr val="tx1"/>
                </a:solidFill>
                <a:latin typeface="+mn-lt"/>
                <a:ea typeface="+mn-ea"/>
                <a:cs typeface="+mn-cs"/>
              </a:rPr>
              <a:t> –</a:t>
            </a:r>
            <a:r>
              <a:rPr lang="he-IL" sz="1200" b="1" kern="1200" baseline="0" dirty="0" err="1" smtClean="0">
                <a:solidFill>
                  <a:schemeClr val="tx1"/>
                </a:solidFill>
                <a:latin typeface="+mn-lt"/>
                <a:ea typeface="+mn-ea"/>
                <a:cs typeface="+mn-cs"/>
              </a:rPr>
              <a:t> כפ</a:t>
            </a:r>
            <a:r>
              <a:rPr lang="he-IL" sz="1200" b="1" kern="1200" baseline="0" dirty="0" smtClean="0">
                <a:solidFill>
                  <a:schemeClr val="tx1"/>
                </a:solidFill>
                <a:latin typeface="+mn-lt"/>
                <a:ea typeface="+mn-ea"/>
                <a:cs typeface="+mn-cs"/>
              </a:rPr>
              <a:t>ועל יוצא של הסעיף הקודם, המיסוי לא צריך להיות מקור</a:t>
            </a:r>
          </a:p>
          <a:p>
            <a:r>
              <a:rPr lang="he-IL" sz="1200" kern="1200" baseline="0" dirty="0" smtClean="0">
                <a:solidFill>
                  <a:schemeClr val="tx1"/>
                </a:solidFill>
                <a:latin typeface="+mn-lt"/>
                <a:ea typeface="+mn-ea"/>
                <a:cs typeface="+mn-cs"/>
              </a:rPr>
              <a:t>כסף פשוט (מתכלה) עבור הוצאות המדינה, דבר שיצור בעיה בטווח הארוך וגם מהווה</a:t>
            </a:r>
          </a:p>
          <a:p>
            <a:r>
              <a:rPr lang="he-IL" sz="1200" kern="1200" baseline="0" dirty="0" smtClean="0">
                <a:solidFill>
                  <a:schemeClr val="tx1"/>
                </a:solidFill>
                <a:latin typeface="+mn-lt"/>
                <a:ea typeface="+mn-ea"/>
                <a:cs typeface="+mn-cs"/>
              </a:rPr>
              <a:t>ניגוד אינטרסים בין המדינה לבין המשק, אלא כסף לפיצוי המשק על השפעות חיצוניות</a:t>
            </a:r>
          </a:p>
          <a:p>
            <a:r>
              <a:rPr lang="he-IL" sz="1200" kern="1200" baseline="0" dirty="0" smtClean="0">
                <a:solidFill>
                  <a:schemeClr val="tx1"/>
                </a:solidFill>
                <a:latin typeface="+mn-lt"/>
                <a:ea typeface="+mn-ea"/>
                <a:cs typeface="+mn-cs"/>
              </a:rPr>
              <a:t>שונות, מקור לניסיונות לפיתוח חלופות, וכן לניסיונות לשיקום "הון טבעי".</a:t>
            </a:r>
          </a:p>
          <a:p>
            <a:r>
              <a:rPr lang="he-IL" sz="1200" kern="1200" baseline="0" dirty="0" smtClean="0">
                <a:solidFill>
                  <a:schemeClr val="tx1"/>
                </a:solidFill>
                <a:latin typeface="+mn-lt"/>
                <a:ea typeface="+mn-ea"/>
                <a:cs typeface="+mn-cs"/>
              </a:rPr>
              <a:t>1</a:t>
            </a:r>
          </a:p>
          <a:p>
            <a:r>
              <a:rPr lang="he-IL" sz="1200" kern="1200" baseline="0" dirty="0" smtClean="0">
                <a:solidFill>
                  <a:schemeClr val="tx1"/>
                </a:solidFill>
                <a:latin typeface="+mn-lt"/>
                <a:ea typeface="+mn-ea"/>
                <a:cs typeface="+mn-cs"/>
              </a:rPr>
              <a:t>4. </a:t>
            </a:r>
            <a:r>
              <a:rPr lang="he-IL" sz="1200" b="1" kern="1200" baseline="0" dirty="0" smtClean="0">
                <a:solidFill>
                  <a:schemeClr val="tx1"/>
                </a:solidFill>
                <a:latin typeface="+mn-lt"/>
                <a:ea typeface="+mn-ea"/>
                <a:cs typeface="+mn-cs"/>
              </a:rPr>
              <a:t>על המיסוי להיות פשוט ככל האפשר, גם במחיר אובדן "יעילות </a:t>
            </a:r>
            <a:r>
              <a:rPr lang="he-IL" sz="1200" b="1" kern="1200" baseline="0" dirty="0" err="1" smtClean="0">
                <a:solidFill>
                  <a:schemeClr val="tx1"/>
                </a:solidFill>
                <a:latin typeface="+mn-lt"/>
                <a:ea typeface="+mn-ea"/>
                <a:cs typeface="+mn-cs"/>
              </a:rPr>
              <a:t>פארטו</a:t>
            </a:r>
            <a:r>
              <a:rPr lang="he-IL" sz="1200" b="1" kern="1200" baseline="0" dirty="0" smtClean="0">
                <a:solidFill>
                  <a:schemeClr val="tx1"/>
                </a:solidFill>
                <a:latin typeface="+mn-lt"/>
                <a:ea typeface="+mn-ea"/>
                <a:cs typeface="+mn-cs"/>
              </a:rPr>
              <a:t>". היינו העדפה</a:t>
            </a:r>
          </a:p>
          <a:p>
            <a:r>
              <a:rPr lang="he-IL" sz="1200" kern="1200" baseline="0" dirty="0" smtClean="0">
                <a:solidFill>
                  <a:schemeClr val="tx1"/>
                </a:solidFill>
                <a:latin typeface="+mn-lt"/>
                <a:ea typeface="+mn-ea"/>
                <a:cs typeface="+mn-cs"/>
              </a:rPr>
              <a:t>למיסוי כתמלוגים, ולא מיסוי רווחי יתר, כדי למנוע מקלטי מס שונים ומשונים.</a:t>
            </a:r>
          </a:p>
          <a:p>
            <a:r>
              <a:rPr lang="he-IL" sz="1200" kern="1200" baseline="0" dirty="0" smtClean="0">
                <a:solidFill>
                  <a:schemeClr val="tx1"/>
                </a:solidFill>
                <a:latin typeface="+mn-lt"/>
                <a:ea typeface="+mn-ea"/>
                <a:cs typeface="+mn-cs"/>
              </a:rPr>
              <a:t>5. </a:t>
            </a:r>
            <a:r>
              <a:rPr lang="he-IL" sz="1200" b="1" kern="1200" baseline="0" dirty="0" smtClean="0">
                <a:solidFill>
                  <a:schemeClr val="tx1"/>
                </a:solidFill>
                <a:latin typeface="+mn-lt"/>
                <a:ea typeface="+mn-ea"/>
                <a:cs typeface="+mn-cs"/>
              </a:rPr>
              <a:t>התחשבות בביטחון תזונתי במוצרים מתכלים, שאין להם תחליף בעתיד הנראה לעין</a:t>
            </a:r>
          </a:p>
          <a:p>
            <a:r>
              <a:rPr lang="he-IL" sz="1200" kern="1200" baseline="0" dirty="0" smtClean="0">
                <a:solidFill>
                  <a:schemeClr val="tx1"/>
                </a:solidFill>
                <a:latin typeface="+mn-lt"/>
                <a:ea typeface="+mn-ea"/>
                <a:cs typeface="+mn-cs"/>
              </a:rPr>
              <a:t>מחד והם בעלי השלכות על </a:t>
            </a:r>
            <a:r>
              <a:rPr lang="he-IL" sz="1200" kern="1200" baseline="0" dirty="0" err="1" smtClean="0">
                <a:solidFill>
                  <a:schemeClr val="tx1"/>
                </a:solidFill>
                <a:latin typeface="+mn-lt"/>
                <a:ea typeface="+mn-ea"/>
                <a:cs typeface="+mn-cs"/>
              </a:rPr>
              <a:t>הבטחון</a:t>
            </a:r>
            <a:r>
              <a:rPr lang="he-IL" sz="1200" kern="1200" baseline="0" dirty="0" smtClean="0">
                <a:solidFill>
                  <a:schemeClr val="tx1"/>
                </a:solidFill>
                <a:latin typeface="+mn-lt"/>
                <a:ea typeface="+mn-ea"/>
                <a:cs typeface="+mn-cs"/>
              </a:rPr>
              <a:t> התזונתי מאידך –</a:t>
            </a:r>
            <a:r>
              <a:rPr lang="he-IL" sz="1200" kern="1200" baseline="0" dirty="0" err="1" smtClean="0">
                <a:solidFill>
                  <a:schemeClr val="tx1"/>
                </a:solidFill>
                <a:latin typeface="+mn-lt"/>
                <a:ea typeface="+mn-ea"/>
                <a:cs typeface="+mn-cs"/>
              </a:rPr>
              <a:t> פוספט</a:t>
            </a:r>
            <a:r>
              <a:rPr lang="he-IL" sz="1200" kern="1200" baseline="0" dirty="0" smtClean="0">
                <a:solidFill>
                  <a:schemeClr val="tx1"/>
                </a:solidFill>
                <a:latin typeface="+mn-lt"/>
                <a:ea typeface="+mn-ea"/>
                <a:cs typeface="+mn-cs"/>
              </a:rPr>
              <a:t> ואשלג, יש להגביל ככל</a:t>
            </a:r>
          </a:p>
          <a:p>
            <a:r>
              <a:rPr lang="he-IL" sz="1200" kern="1200" baseline="0" dirty="0" smtClean="0">
                <a:solidFill>
                  <a:schemeClr val="tx1"/>
                </a:solidFill>
                <a:latin typeface="+mn-lt"/>
                <a:ea typeface="+mn-ea"/>
                <a:cs typeface="+mn-cs"/>
              </a:rPr>
              <a:t>האפשר את קצב הפקת המשאבים ולנסות לחפש חלופות להגברת הביטחון התזונתי.</a:t>
            </a:r>
          </a:p>
          <a:p>
            <a:r>
              <a:rPr lang="he-IL" sz="1200" kern="1200" baseline="0" dirty="0" smtClean="0">
                <a:solidFill>
                  <a:schemeClr val="tx1"/>
                </a:solidFill>
                <a:latin typeface="+mn-lt"/>
                <a:ea typeface="+mn-ea"/>
                <a:cs typeface="+mn-cs"/>
              </a:rPr>
              <a:t>אסור להתייחס אליהם כאל "עוד מוצר שוק".</a:t>
            </a:r>
          </a:p>
          <a:p>
            <a:r>
              <a:rPr lang="he-IL" sz="1200" kern="1200" baseline="0" dirty="0" smtClean="0">
                <a:solidFill>
                  <a:schemeClr val="tx1"/>
                </a:solidFill>
                <a:latin typeface="+mn-lt"/>
                <a:ea typeface="+mn-ea"/>
                <a:cs typeface="+mn-cs"/>
              </a:rPr>
              <a:t>6. </a:t>
            </a:r>
            <a:r>
              <a:rPr lang="he-IL" sz="1200" b="1" kern="1200" baseline="0" dirty="0" smtClean="0">
                <a:solidFill>
                  <a:schemeClr val="tx1"/>
                </a:solidFill>
                <a:latin typeface="+mn-lt"/>
                <a:ea typeface="+mn-ea"/>
                <a:cs typeface="+mn-cs"/>
              </a:rPr>
              <a:t>המלצות ספציפיות יותר מופיעות בפרקים הנוגעים לפוספטים ואשלג ובפרק על</a:t>
            </a:r>
          </a:p>
          <a:p>
            <a:r>
              <a:rPr lang="he-IL" sz="1200" b="1" kern="1200" baseline="0" dirty="0" smtClean="0">
                <a:solidFill>
                  <a:schemeClr val="tx1"/>
                </a:solidFill>
                <a:latin typeface="+mn-lt"/>
                <a:ea typeface="+mn-ea"/>
                <a:cs typeface="+mn-cs"/>
              </a:rPr>
              <a:t>מחצבות.</a:t>
            </a:r>
          </a:p>
          <a:p>
            <a:r>
              <a:rPr lang="he-IL" sz="1200" kern="1200" baseline="0" dirty="0" smtClean="0">
                <a:solidFill>
                  <a:schemeClr val="tx1"/>
                </a:solidFill>
                <a:latin typeface="+mn-lt"/>
                <a:ea typeface="+mn-ea"/>
                <a:cs typeface="+mn-cs"/>
              </a:rPr>
              <a:t>7. </a:t>
            </a:r>
            <a:r>
              <a:rPr lang="he-IL" sz="1200" b="1" kern="1200" baseline="0" dirty="0" smtClean="0">
                <a:solidFill>
                  <a:schemeClr val="tx1"/>
                </a:solidFill>
                <a:latin typeface="+mn-lt"/>
                <a:ea typeface="+mn-ea"/>
                <a:cs typeface="+mn-cs"/>
              </a:rPr>
              <a:t>המנדט של הוועדה אינו רחב מספיק. על הוועדה לעסוק בניהול משאבי הטבע של</a:t>
            </a:r>
          </a:p>
          <a:p>
            <a:r>
              <a:rPr lang="he-IL" sz="1200" kern="1200" baseline="0" dirty="0" smtClean="0">
                <a:solidFill>
                  <a:schemeClr val="tx1"/>
                </a:solidFill>
                <a:latin typeface="+mn-lt"/>
                <a:ea typeface="+mn-ea"/>
                <a:cs typeface="+mn-cs"/>
              </a:rPr>
              <a:t>המדינה ולא רק בשאלה כמה כסף תקבל המדינה ממיסוי משאבים אלה. ניהול המשאבים</a:t>
            </a:r>
          </a:p>
          <a:p>
            <a:r>
              <a:rPr lang="he-IL" sz="1200" kern="1200" baseline="0" dirty="0" smtClean="0">
                <a:solidFill>
                  <a:schemeClr val="tx1"/>
                </a:solidFill>
                <a:latin typeface="+mn-lt"/>
                <a:ea typeface="+mn-ea"/>
                <a:cs typeface="+mn-cs"/>
              </a:rPr>
              <a:t>כולל לא רק את גובה המיסוי של משאבי הטבע אלא גם את הקצב הרצוי של הפקת</a:t>
            </a:r>
          </a:p>
          <a:p>
            <a:r>
              <a:rPr lang="he-IL" sz="1200" kern="1200" baseline="0" dirty="0" smtClean="0">
                <a:solidFill>
                  <a:schemeClr val="tx1"/>
                </a:solidFill>
                <a:latin typeface="+mn-lt"/>
                <a:ea typeface="+mn-ea"/>
                <a:cs typeface="+mn-cs"/>
              </a:rPr>
              <a:t>המשאבים, קידום פיתוח חלופות, ומימון שלהן על ידי התמלוגים.</a:t>
            </a:r>
          </a:p>
          <a:p>
            <a:r>
              <a:rPr lang="he-IL" sz="1200" kern="1200" baseline="0" dirty="0" smtClean="0">
                <a:solidFill>
                  <a:schemeClr val="tx1"/>
                </a:solidFill>
                <a:latin typeface="+mn-lt"/>
                <a:ea typeface="+mn-ea"/>
                <a:cs typeface="+mn-cs"/>
              </a:rPr>
              <a:t>8. </a:t>
            </a:r>
            <a:r>
              <a:rPr lang="he-IL" sz="1200" b="1" kern="1200" baseline="0" dirty="0" smtClean="0">
                <a:solidFill>
                  <a:schemeClr val="tx1"/>
                </a:solidFill>
                <a:latin typeface="+mn-lt"/>
                <a:ea typeface="+mn-ea"/>
                <a:cs typeface="+mn-cs"/>
              </a:rPr>
              <a:t>על הוועדה לכלול גם מדענים מתחומים מגוונים כמו גיאולוגיה, כימיה, אנרגיה,</a:t>
            </a:r>
          </a:p>
          <a:p>
            <a:r>
              <a:rPr lang="he-IL" sz="1200" kern="1200" baseline="0" dirty="0" smtClean="0">
                <a:solidFill>
                  <a:schemeClr val="tx1"/>
                </a:solidFill>
                <a:latin typeface="+mn-lt"/>
                <a:ea typeface="+mn-ea"/>
                <a:cs typeface="+mn-cs"/>
              </a:rPr>
              <a:t>חקלאות ותעשייה ולא רק כלכלנים ועורכי דין, כדי להבין את ההשלכות ואת המגבלות</a:t>
            </a:r>
          </a:p>
          <a:p>
            <a:r>
              <a:rPr lang="he-IL" sz="1200" kern="1200" baseline="0" dirty="0" smtClean="0">
                <a:solidFill>
                  <a:schemeClr val="tx1"/>
                </a:solidFill>
                <a:latin typeface="+mn-lt"/>
                <a:ea typeface="+mn-ea"/>
                <a:cs typeface="+mn-cs"/>
              </a:rPr>
              <a:t>של שימושים במשאבי טבע, וכדי להכפיף את הדיון לעקרונות מדעיים במקום להנחות</a:t>
            </a:r>
          </a:p>
          <a:p>
            <a:r>
              <a:rPr lang="he-IL" sz="1200" kern="1200" baseline="0" dirty="0" smtClean="0">
                <a:solidFill>
                  <a:schemeClr val="tx1"/>
                </a:solidFill>
                <a:latin typeface="+mn-lt"/>
                <a:ea typeface="+mn-ea"/>
                <a:cs typeface="+mn-cs"/>
              </a:rPr>
              <a:t>אידיאולוגיות של כלכלה </a:t>
            </a:r>
            <a:r>
              <a:rPr lang="he-IL" sz="1200" kern="1200" baseline="0" dirty="0" err="1" smtClean="0">
                <a:solidFill>
                  <a:schemeClr val="tx1"/>
                </a:solidFill>
                <a:latin typeface="+mn-lt"/>
                <a:ea typeface="+mn-ea"/>
                <a:cs typeface="+mn-cs"/>
              </a:rPr>
              <a:t>נאו</a:t>
            </a:r>
            <a:r>
              <a:rPr lang="he-IL" sz="1200" kern="1200" baseline="0" dirty="0" smtClean="0">
                <a:solidFill>
                  <a:schemeClr val="tx1"/>
                </a:solidFill>
                <a:latin typeface="+mn-lt"/>
                <a:ea typeface="+mn-ea"/>
                <a:cs typeface="+mn-cs"/>
              </a:rPr>
              <a:t>-קלאסית.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5</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 </a:t>
            </a:r>
            <a:r>
              <a:rPr lang="he-IL" sz="1200" b="1" kern="1200" baseline="0" dirty="0" smtClean="0">
                <a:solidFill>
                  <a:schemeClr val="tx1"/>
                </a:solidFill>
                <a:latin typeface="+mn-lt"/>
                <a:ea typeface="+mn-ea"/>
                <a:cs typeface="+mn-cs"/>
              </a:rPr>
              <a:t>הגדלת השקיפות בתחום משאבי הטבע –</a:t>
            </a:r>
            <a:r>
              <a:rPr lang="he-IL" sz="1200" b="1" kern="1200" baseline="0" dirty="0" err="1" smtClean="0">
                <a:solidFill>
                  <a:schemeClr val="tx1"/>
                </a:solidFill>
                <a:latin typeface="+mn-lt"/>
                <a:ea typeface="+mn-ea"/>
                <a:cs typeface="+mn-cs"/>
              </a:rPr>
              <a:t> חו</a:t>
            </a:r>
            <a:r>
              <a:rPr lang="he-IL" sz="1200" b="1" kern="1200" baseline="0" dirty="0" smtClean="0">
                <a:solidFill>
                  <a:schemeClr val="tx1"/>
                </a:solidFill>
                <a:latin typeface="+mn-lt"/>
                <a:ea typeface="+mn-ea"/>
                <a:cs typeface="+mn-cs"/>
              </a:rPr>
              <a:t>מרי הגלם הם משאב ציבורי ולכן הניהול</a:t>
            </a:r>
          </a:p>
          <a:p>
            <a:r>
              <a:rPr lang="he-IL" sz="1200" kern="1200" baseline="0" dirty="0" smtClean="0">
                <a:solidFill>
                  <a:schemeClr val="tx1"/>
                </a:solidFill>
                <a:latin typeface="+mn-lt"/>
                <a:ea typeface="+mn-ea"/>
                <a:cs typeface="+mn-cs"/>
              </a:rPr>
              <a:t>שלהם והפיקוח על הנושא כולל הנתונים הפיזיים, התמלוגים, חוזי המכירה והשפעות</a:t>
            </a:r>
          </a:p>
          <a:p>
            <a:r>
              <a:rPr lang="he-IL" sz="1200" kern="1200" baseline="0" dirty="0" smtClean="0">
                <a:solidFill>
                  <a:schemeClr val="tx1"/>
                </a:solidFill>
                <a:latin typeface="+mn-lt"/>
                <a:ea typeface="+mn-ea"/>
                <a:cs typeface="+mn-cs"/>
              </a:rPr>
              <a:t>סביבתיות נדרשים להיעשות בצורה שקופה יותר לציבור.</a:t>
            </a:r>
          </a:p>
          <a:p>
            <a:r>
              <a:rPr lang="he-IL" sz="1200" kern="1200" baseline="0" dirty="0" smtClean="0">
                <a:solidFill>
                  <a:schemeClr val="tx1"/>
                </a:solidFill>
                <a:latin typeface="+mn-lt"/>
                <a:ea typeface="+mn-ea"/>
                <a:cs typeface="+mn-cs"/>
              </a:rPr>
              <a:t>2. </a:t>
            </a:r>
            <a:r>
              <a:rPr lang="he-IL" sz="1200" b="1" kern="1200" baseline="0" dirty="0" smtClean="0">
                <a:solidFill>
                  <a:schemeClr val="tx1"/>
                </a:solidFill>
                <a:latin typeface="+mn-lt"/>
                <a:ea typeface="+mn-ea"/>
                <a:cs typeface="+mn-cs"/>
              </a:rPr>
              <a:t>על הוועדה להסתכל לא רק על טובת תקציב המדינה, אלא גם על טובת המשק</a:t>
            </a:r>
          </a:p>
          <a:p>
            <a:r>
              <a:rPr lang="he-IL" sz="1200" kern="1200" baseline="0" dirty="0" smtClean="0">
                <a:solidFill>
                  <a:schemeClr val="tx1"/>
                </a:solidFill>
                <a:latin typeface="+mn-lt"/>
                <a:ea typeface="+mn-ea"/>
                <a:cs typeface="+mn-cs"/>
              </a:rPr>
              <a:t>בכללותו, הבסיס האקולוגי-כימי לקיום החקלאות בפרט והחי בכלל, ועל טובת הדורות</a:t>
            </a:r>
          </a:p>
          <a:p>
            <a:r>
              <a:rPr lang="he-IL" sz="1200" kern="1200" baseline="0" dirty="0" smtClean="0">
                <a:solidFill>
                  <a:schemeClr val="tx1"/>
                </a:solidFill>
                <a:latin typeface="+mn-lt"/>
                <a:ea typeface="+mn-ea"/>
                <a:cs typeface="+mn-cs"/>
              </a:rPr>
              <a:t>הבאים. מכאן שיש להתחשב גם בהיבטים של דלדול משאבים על פני זמן, בטחון תזונתי,</a:t>
            </a:r>
          </a:p>
          <a:p>
            <a:r>
              <a:rPr lang="he-IL" sz="1200" kern="1200" baseline="0" dirty="0" smtClean="0">
                <a:solidFill>
                  <a:schemeClr val="tx1"/>
                </a:solidFill>
                <a:latin typeface="+mn-lt"/>
                <a:ea typeface="+mn-ea"/>
                <a:cs typeface="+mn-cs"/>
              </a:rPr>
              <a:t>השפעות סביבתיות (כמו זיהום והפרעות נוספות) ואי-יציגות של הדורות הבאים בשוק.</a:t>
            </a:r>
          </a:p>
          <a:p>
            <a:r>
              <a:rPr lang="he-IL" sz="1200" kern="1200" baseline="0" dirty="0" smtClean="0">
                <a:solidFill>
                  <a:schemeClr val="tx1"/>
                </a:solidFill>
                <a:latin typeface="+mn-lt"/>
                <a:ea typeface="+mn-ea"/>
                <a:cs typeface="+mn-cs"/>
              </a:rPr>
              <a:t>3. </a:t>
            </a:r>
            <a:r>
              <a:rPr lang="he-IL" sz="1200" b="1" kern="1200" baseline="0" dirty="0" smtClean="0">
                <a:solidFill>
                  <a:schemeClr val="tx1"/>
                </a:solidFill>
                <a:latin typeface="+mn-lt"/>
                <a:ea typeface="+mn-ea"/>
                <a:cs typeface="+mn-cs"/>
              </a:rPr>
              <a:t>החלת מיסוי </a:t>
            </a:r>
            <a:r>
              <a:rPr lang="he-IL" sz="1200" b="1" kern="1200" baseline="0" dirty="0" err="1" smtClean="0">
                <a:solidFill>
                  <a:schemeClr val="tx1"/>
                </a:solidFill>
                <a:latin typeface="+mn-lt"/>
                <a:ea typeface="+mn-ea"/>
                <a:cs typeface="+mn-cs"/>
              </a:rPr>
              <a:t>פיגובאני</a:t>
            </a:r>
            <a:r>
              <a:rPr lang="he-IL" sz="1200" b="1" kern="1200" baseline="0" dirty="0" smtClean="0">
                <a:solidFill>
                  <a:schemeClr val="tx1"/>
                </a:solidFill>
                <a:latin typeface="+mn-lt"/>
                <a:ea typeface="+mn-ea"/>
                <a:cs typeface="+mn-cs"/>
              </a:rPr>
              <a:t> –</a:t>
            </a:r>
            <a:r>
              <a:rPr lang="he-IL" sz="1200" b="1" kern="1200" baseline="0" dirty="0" err="1" smtClean="0">
                <a:solidFill>
                  <a:schemeClr val="tx1"/>
                </a:solidFill>
                <a:latin typeface="+mn-lt"/>
                <a:ea typeface="+mn-ea"/>
                <a:cs typeface="+mn-cs"/>
              </a:rPr>
              <a:t> כפ</a:t>
            </a:r>
            <a:r>
              <a:rPr lang="he-IL" sz="1200" b="1" kern="1200" baseline="0" dirty="0" smtClean="0">
                <a:solidFill>
                  <a:schemeClr val="tx1"/>
                </a:solidFill>
                <a:latin typeface="+mn-lt"/>
                <a:ea typeface="+mn-ea"/>
                <a:cs typeface="+mn-cs"/>
              </a:rPr>
              <a:t>ועל יוצא של הסעיף הקודם, המיסוי לא צריך להיות מקור</a:t>
            </a:r>
          </a:p>
          <a:p>
            <a:r>
              <a:rPr lang="he-IL" sz="1200" kern="1200" baseline="0" dirty="0" smtClean="0">
                <a:solidFill>
                  <a:schemeClr val="tx1"/>
                </a:solidFill>
                <a:latin typeface="+mn-lt"/>
                <a:ea typeface="+mn-ea"/>
                <a:cs typeface="+mn-cs"/>
              </a:rPr>
              <a:t>כסף פשוט (מתכלה) עבור הוצאות המדינה, דבר שיצור בעיה בטווח הארוך וגם מהווה</a:t>
            </a:r>
          </a:p>
          <a:p>
            <a:r>
              <a:rPr lang="he-IL" sz="1200" kern="1200" baseline="0" dirty="0" smtClean="0">
                <a:solidFill>
                  <a:schemeClr val="tx1"/>
                </a:solidFill>
                <a:latin typeface="+mn-lt"/>
                <a:ea typeface="+mn-ea"/>
                <a:cs typeface="+mn-cs"/>
              </a:rPr>
              <a:t>ניגוד אינטרסים בין המדינה לבין המשק, אלא כסף לפיצוי המשק על השפעות חיצוניות</a:t>
            </a:r>
          </a:p>
          <a:p>
            <a:r>
              <a:rPr lang="he-IL" sz="1200" kern="1200" baseline="0" dirty="0" smtClean="0">
                <a:solidFill>
                  <a:schemeClr val="tx1"/>
                </a:solidFill>
                <a:latin typeface="+mn-lt"/>
                <a:ea typeface="+mn-ea"/>
                <a:cs typeface="+mn-cs"/>
              </a:rPr>
              <a:t>שונות, מקור לניסיונות לפיתוח חלופות, וכן לניסיונות לשיקום "הון טבעי".</a:t>
            </a:r>
          </a:p>
          <a:p>
            <a:r>
              <a:rPr lang="he-IL" sz="1200" kern="1200" baseline="0" dirty="0" smtClean="0">
                <a:solidFill>
                  <a:schemeClr val="tx1"/>
                </a:solidFill>
                <a:latin typeface="+mn-lt"/>
                <a:ea typeface="+mn-ea"/>
                <a:cs typeface="+mn-cs"/>
              </a:rPr>
              <a:t>1</a:t>
            </a:r>
          </a:p>
          <a:p>
            <a:r>
              <a:rPr lang="he-IL" sz="1200" kern="1200" baseline="0" dirty="0" smtClean="0">
                <a:solidFill>
                  <a:schemeClr val="tx1"/>
                </a:solidFill>
                <a:latin typeface="+mn-lt"/>
                <a:ea typeface="+mn-ea"/>
                <a:cs typeface="+mn-cs"/>
              </a:rPr>
              <a:t>4. </a:t>
            </a:r>
            <a:r>
              <a:rPr lang="he-IL" sz="1200" b="1" kern="1200" baseline="0" dirty="0" smtClean="0">
                <a:solidFill>
                  <a:schemeClr val="tx1"/>
                </a:solidFill>
                <a:latin typeface="+mn-lt"/>
                <a:ea typeface="+mn-ea"/>
                <a:cs typeface="+mn-cs"/>
              </a:rPr>
              <a:t>על המיסוי להיות פשוט ככל האפשר, גם במחיר אובדן "יעילות </a:t>
            </a:r>
            <a:r>
              <a:rPr lang="he-IL" sz="1200" b="1" kern="1200" baseline="0" dirty="0" err="1" smtClean="0">
                <a:solidFill>
                  <a:schemeClr val="tx1"/>
                </a:solidFill>
                <a:latin typeface="+mn-lt"/>
                <a:ea typeface="+mn-ea"/>
                <a:cs typeface="+mn-cs"/>
              </a:rPr>
              <a:t>פארטו</a:t>
            </a:r>
            <a:r>
              <a:rPr lang="he-IL" sz="1200" b="1" kern="1200" baseline="0" dirty="0" smtClean="0">
                <a:solidFill>
                  <a:schemeClr val="tx1"/>
                </a:solidFill>
                <a:latin typeface="+mn-lt"/>
                <a:ea typeface="+mn-ea"/>
                <a:cs typeface="+mn-cs"/>
              </a:rPr>
              <a:t>". היינו העדפה</a:t>
            </a:r>
          </a:p>
          <a:p>
            <a:r>
              <a:rPr lang="he-IL" sz="1200" kern="1200" baseline="0" dirty="0" smtClean="0">
                <a:solidFill>
                  <a:schemeClr val="tx1"/>
                </a:solidFill>
                <a:latin typeface="+mn-lt"/>
                <a:ea typeface="+mn-ea"/>
                <a:cs typeface="+mn-cs"/>
              </a:rPr>
              <a:t>למיסוי כתמלוגים, ולא מיסוי רווחי יתר, כדי למנוע מקלטי מס שונים ומשונים.</a:t>
            </a:r>
          </a:p>
          <a:p>
            <a:r>
              <a:rPr lang="he-IL" sz="1200" kern="1200" baseline="0" dirty="0" smtClean="0">
                <a:solidFill>
                  <a:schemeClr val="tx1"/>
                </a:solidFill>
                <a:latin typeface="+mn-lt"/>
                <a:ea typeface="+mn-ea"/>
                <a:cs typeface="+mn-cs"/>
              </a:rPr>
              <a:t>5. </a:t>
            </a:r>
            <a:r>
              <a:rPr lang="he-IL" sz="1200" b="1" kern="1200" baseline="0" dirty="0" smtClean="0">
                <a:solidFill>
                  <a:schemeClr val="tx1"/>
                </a:solidFill>
                <a:latin typeface="+mn-lt"/>
                <a:ea typeface="+mn-ea"/>
                <a:cs typeface="+mn-cs"/>
              </a:rPr>
              <a:t>התחשבות בביטחון תזונתי במוצרים מתכלים, שאין להם תחליף בעתיד הנראה לעין</a:t>
            </a:r>
          </a:p>
          <a:p>
            <a:r>
              <a:rPr lang="he-IL" sz="1200" kern="1200" baseline="0" dirty="0" smtClean="0">
                <a:solidFill>
                  <a:schemeClr val="tx1"/>
                </a:solidFill>
                <a:latin typeface="+mn-lt"/>
                <a:ea typeface="+mn-ea"/>
                <a:cs typeface="+mn-cs"/>
              </a:rPr>
              <a:t>מחד והם בעלי השלכות על </a:t>
            </a:r>
            <a:r>
              <a:rPr lang="he-IL" sz="1200" kern="1200" baseline="0" dirty="0" err="1" smtClean="0">
                <a:solidFill>
                  <a:schemeClr val="tx1"/>
                </a:solidFill>
                <a:latin typeface="+mn-lt"/>
                <a:ea typeface="+mn-ea"/>
                <a:cs typeface="+mn-cs"/>
              </a:rPr>
              <a:t>הבטחון</a:t>
            </a:r>
            <a:r>
              <a:rPr lang="he-IL" sz="1200" kern="1200" baseline="0" dirty="0" smtClean="0">
                <a:solidFill>
                  <a:schemeClr val="tx1"/>
                </a:solidFill>
                <a:latin typeface="+mn-lt"/>
                <a:ea typeface="+mn-ea"/>
                <a:cs typeface="+mn-cs"/>
              </a:rPr>
              <a:t> התזונתי מאידך –</a:t>
            </a:r>
            <a:r>
              <a:rPr lang="he-IL" sz="1200" kern="1200" baseline="0" dirty="0" err="1" smtClean="0">
                <a:solidFill>
                  <a:schemeClr val="tx1"/>
                </a:solidFill>
                <a:latin typeface="+mn-lt"/>
                <a:ea typeface="+mn-ea"/>
                <a:cs typeface="+mn-cs"/>
              </a:rPr>
              <a:t> פוספט</a:t>
            </a:r>
            <a:r>
              <a:rPr lang="he-IL" sz="1200" kern="1200" baseline="0" dirty="0" smtClean="0">
                <a:solidFill>
                  <a:schemeClr val="tx1"/>
                </a:solidFill>
                <a:latin typeface="+mn-lt"/>
                <a:ea typeface="+mn-ea"/>
                <a:cs typeface="+mn-cs"/>
              </a:rPr>
              <a:t> ואשלג, יש להגביל ככל</a:t>
            </a:r>
          </a:p>
          <a:p>
            <a:r>
              <a:rPr lang="he-IL" sz="1200" kern="1200" baseline="0" dirty="0" smtClean="0">
                <a:solidFill>
                  <a:schemeClr val="tx1"/>
                </a:solidFill>
                <a:latin typeface="+mn-lt"/>
                <a:ea typeface="+mn-ea"/>
                <a:cs typeface="+mn-cs"/>
              </a:rPr>
              <a:t>האפשר את קצב הפקת המשאבים ולנסות לחפש חלופות להגברת הביטחון התזונתי.</a:t>
            </a:r>
          </a:p>
          <a:p>
            <a:r>
              <a:rPr lang="he-IL" sz="1200" kern="1200" baseline="0" dirty="0" smtClean="0">
                <a:solidFill>
                  <a:schemeClr val="tx1"/>
                </a:solidFill>
                <a:latin typeface="+mn-lt"/>
                <a:ea typeface="+mn-ea"/>
                <a:cs typeface="+mn-cs"/>
              </a:rPr>
              <a:t>אסור להתייחס אליהם כאל "עוד מוצר שוק".</a:t>
            </a:r>
          </a:p>
          <a:p>
            <a:r>
              <a:rPr lang="he-IL" sz="1200" kern="1200" baseline="0" dirty="0" smtClean="0">
                <a:solidFill>
                  <a:schemeClr val="tx1"/>
                </a:solidFill>
                <a:latin typeface="+mn-lt"/>
                <a:ea typeface="+mn-ea"/>
                <a:cs typeface="+mn-cs"/>
              </a:rPr>
              <a:t>6. </a:t>
            </a:r>
            <a:r>
              <a:rPr lang="he-IL" sz="1200" b="1" kern="1200" baseline="0" dirty="0" smtClean="0">
                <a:solidFill>
                  <a:schemeClr val="tx1"/>
                </a:solidFill>
                <a:latin typeface="+mn-lt"/>
                <a:ea typeface="+mn-ea"/>
                <a:cs typeface="+mn-cs"/>
              </a:rPr>
              <a:t>המלצות ספציפיות יותר מופיעות בפרקים הנוגעים לפוספטים ואשלג ובפרק על</a:t>
            </a:r>
          </a:p>
          <a:p>
            <a:r>
              <a:rPr lang="he-IL" sz="1200" b="1" kern="1200" baseline="0" dirty="0" smtClean="0">
                <a:solidFill>
                  <a:schemeClr val="tx1"/>
                </a:solidFill>
                <a:latin typeface="+mn-lt"/>
                <a:ea typeface="+mn-ea"/>
                <a:cs typeface="+mn-cs"/>
              </a:rPr>
              <a:t>מחצבות.</a:t>
            </a:r>
          </a:p>
          <a:p>
            <a:r>
              <a:rPr lang="he-IL" sz="1200" kern="1200" baseline="0" dirty="0" smtClean="0">
                <a:solidFill>
                  <a:schemeClr val="tx1"/>
                </a:solidFill>
                <a:latin typeface="+mn-lt"/>
                <a:ea typeface="+mn-ea"/>
                <a:cs typeface="+mn-cs"/>
              </a:rPr>
              <a:t>7. </a:t>
            </a:r>
            <a:r>
              <a:rPr lang="he-IL" sz="1200" b="1" kern="1200" baseline="0" dirty="0" smtClean="0">
                <a:solidFill>
                  <a:schemeClr val="tx1"/>
                </a:solidFill>
                <a:latin typeface="+mn-lt"/>
                <a:ea typeface="+mn-ea"/>
                <a:cs typeface="+mn-cs"/>
              </a:rPr>
              <a:t>המנדט של הוועדה אינו רחב מספיק. על הוועדה לעסוק בניהול משאבי הטבע של</a:t>
            </a:r>
          </a:p>
          <a:p>
            <a:r>
              <a:rPr lang="he-IL" sz="1200" kern="1200" baseline="0" dirty="0" smtClean="0">
                <a:solidFill>
                  <a:schemeClr val="tx1"/>
                </a:solidFill>
                <a:latin typeface="+mn-lt"/>
                <a:ea typeface="+mn-ea"/>
                <a:cs typeface="+mn-cs"/>
              </a:rPr>
              <a:t>המדינה ולא רק בשאלה כמה כסף תקבל המדינה ממיסוי משאבים אלה. ניהול המשאבים</a:t>
            </a:r>
          </a:p>
          <a:p>
            <a:r>
              <a:rPr lang="he-IL" sz="1200" kern="1200" baseline="0" dirty="0" smtClean="0">
                <a:solidFill>
                  <a:schemeClr val="tx1"/>
                </a:solidFill>
                <a:latin typeface="+mn-lt"/>
                <a:ea typeface="+mn-ea"/>
                <a:cs typeface="+mn-cs"/>
              </a:rPr>
              <a:t>כולל לא רק את גובה המיסוי של משאבי הטבע אלא גם את הקצב הרצוי של הפקת</a:t>
            </a:r>
          </a:p>
          <a:p>
            <a:r>
              <a:rPr lang="he-IL" sz="1200" kern="1200" baseline="0" dirty="0" smtClean="0">
                <a:solidFill>
                  <a:schemeClr val="tx1"/>
                </a:solidFill>
                <a:latin typeface="+mn-lt"/>
                <a:ea typeface="+mn-ea"/>
                <a:cs typeface="+mn-cs"/>
              </a:rPr>
              <a:t>המשאבים, קידום פיתוח חלופות, ומימון שלהן על ידי התמלוגים.</a:t>
            </a:r>
          </a:p>
          <a:p>
            <a:r>
              <a:rPr lang="he-IL" sz="1200" kern="1200" baseline="0" dirty="0" smtClean="0">
                <a:solidFill>
                  <a:schemeClr val="tx1"/>
                </a:solidFill>
                <a:latin typeface="+mn-lt"/>
                <a:ea typeface="+mn-ea"/>
                <a:cs typeface="+mn-cs"/>
              </a:rPr>
              <a:t>8. </a:t>
            </a:r>
            <a:r>
              <a:rPr lang="he-IL" sz="1200" b="1" kern="1200" baseline="0" dirty="0" smtClean="0">
                <a:solidFill>
                  <a:schemeClr val="tx1"/>
                </a:solidFill>
                <a:latin typeface="+mn-lt"/>
                <a:ea typeface="+mn-ea"/>
                <a:cs typeface="+mn-cs"/>
              </a:rPr>
              <a:t>על הוועדה לכלול גם מדענים מתחומים מגוונים כמו גיאולוגיה, כימיה, אנרגיה,</a:t>
            </a:r>
          </a:p>
          <a:p>
            <a:r>
              <a:rPr lang="he-IL" sz="1200" kern="1200" baseline="0" dirty="0" smtClean="0">
                <a:solidFill>
                  <a:schemeClr val="tx1"/>
                </a:solidFill>
                <a:latin typeface="+mn-lt"/>
                <a:ea typeface="+mn-ea"/>
                <a:cs typeface="+mn-cs"/>
              </a:rPr>
              <a:t>חקלאות ותעשייה ולא רק כלכלנים ועורכי דין, כדי להבין את ההשלכות ואת המגבלות</a:t>
            </a:r>
          </a:p>
          <a:p>
            <a:r>
              <a:rPr lang="he-IL" sz="1200" kern="1200" baseline="0" dirty="0" smtClean="0">
                <a:solidFill>
                  <a:schemeClr val="tx1"/>
                </a:solidFill>
                <a:latin typeface="+mn-lt"/>
                <a:ea typeface="+mn-ea"/>
                <a:cs typeface="+mn-cs"/>
              </a:rPr>
              <a:t>של שימושים במשאבי טבע, וכדי להכפיף את הדיון לעקרונות מדעיים במקום להנחות</a:t>
            </a:r>
          </a:p>
          <a:p>
            <a:r>
              <a:rPr lang="he-IL" sz="1200" kern="1200" baseline="0" dirty="0" smtClean="0">
                <a:solidFill>
                  <a:schemeClr val="tx1"/>
                </a:solidFill>
                <a:latin typeface="+mn-lt"/>
                <a:ea typeface="+mn-ea"/>
                <a:cs typeface="+mn-cs"/>
              </a:rPr>
              <a:t>אידיאולוגיות של כלכלה </a:t>
            </a:r>
            <a:r>
              <a:rPr lang="he-IL" sz="1200" kern="1200" baseline="0" dirty="0" err="1" smtClean="0">
                <a:solidFill>
                  <a:schemeClr val="tx1"/>
                </a:solidFill>
                <a:latin typeface="+mn-lt"/>
                <a:ea typeface="+mn-ea"/>
                <a:cs typeface="+mn-cs"/>
              </a:rPr>
              <a:t>נאו</a:t>
            </a:r>
            <a:r>
              <a:rPr lang="he-IL" sz="1200" kern="1200" baseline="0" dirty="0" smtClean="0">
                <a:solidFill>
                  <a:schemeClr val="tx1"/>
                </a:solidFill>
                <a:latin typeface="+mn-lt"/>
                <a:ea typeface="+mn-ea"/>
                <a:cs typeface="+mn-cs"/>
              </a:rPr>
              <a:t>-קלאסית.</a:t>
            </a:r>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6</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7</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smtClean="0">
                <a:hlinkClick r:id="rId3"/>
              </a:rPr>
              <a:t>http://www.intelligence.senate.gov/130312/clapper.pdf</a:t>
            </a:r>
            <a:endParaRPr lang="he-IL" sz="1200" dirty="0" smtClean="0"/>
          </a:p>
          <a:p>
            <a:endParaRPr lang="he-IL" dirty="0" smtClean="0"/>
          </a:p>
          <a:p>
            <a:pPr rtl="0"/>
            <a:r>
              <a:rPr lang="en-US" sz="1200" kern="1200" dirty="0" smtClean="0">
                <a:solidFill>
                  <a:schemeClr val="tx1"/>
                </a:solidFill>
                <a:latin typeface="+mn-lt"/>
                <a:ea typeface="+mn-ea"/>
                <a:cs typeface="+mn-cs"/>
              </a:rPr>
              <a:t>Many resource-strapped countries </a:t>
            </a:r>
          </a:p>
          <a:p>
            <a:pPr rtl="0"/>
            <a:r>
              <a:rPr lang="en-US" sz="1200" kern="1200" dirty="0" smtClean="0">
                <a:solidFill>
                  <a:schemeClr val="tx1"/>
                </a:solidFill>
                <a:latin typeface="+mn-lt"/>
                <a:ea typeface="+mn-ea"/>
                <a:cs typeface="+mn-cs"/>
              </a:rPr>
              <a:t>have been losing confidence in the global marketplace to supply vital resources, and increasingly looking </a:t>
            </a:r>
          </a:p>
          <a:p>
            <a:pPr rtl="0"/>
            <a:r>
              <a:rPr lang="en-US" sz="1200" kern="1200" dirty="0" smtClean="0">
                <a:solidFill>
                  <a:schemeClr val="tx1"/>
                </a:solidFill>
                <a:latin typeface="+mn-lt"/>
                <a:ea typeface="+mn-ea"/>
                <a:cs typeface="+mn-cs"/>
              </a:rPr>
              <a:t>to shield their populations in ways that will almost certainly threaten global food production.</a:t>
            </a:r>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http://www.earth-policy.org/images/uploads/book_items/FPEP_AppetizerSlidesEarthPolicyInstitute.pdf</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9</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http://www.earth-policy.org/images/uploads/book_items/FPEP_AppetizerSlidesEarthPolicyInstitute.pdf</a:t>
            </a:r>
            <a:endParaRPr lang="he-IL" dirty="0" smtClean="0"/>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200" b="0" i="0" u="none" strike="noStrike" kern="1200" cap="none" spc="0" normalizeH="0" baseline="0" noProof="0" dirty="0" smtClean="0">
                <a:ln>
                  <a:noFill/>
                </a:ln>
                <a:solidFill>
                  <a:schemeClr val="tx1">
                    <a:tint val="75000"/>
                  </a:schemeClr>
                </a:solidFill>
                <a:effectLst/>
                <a:uLnTx/>
                <a:uFillTx/>
                <a:latin typeface="+mn-lt"/>
                <a:ea typeface="+mn-ea"/>
                <a:cs typeface="+mn-cs"/>
              </a:rPr>
              <a:t>סחף קרקע</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200" b="0" i="0" u="none" strike="noStrike" kern="1200" cap="none" spc="0" normalizeH="0" baseline="0" noProof="0" dirty="0" smtClean="0">
                <a:ln>
                  <a:noFill/>
                </a:ln>
                <a:solidFill>
                  <a:schemeClr val="tx1">
                    <a:tint val="75000"/>
                  </a:schemeClr>
                </a:solidFill>
                <a:effectLst/>
                <a:uLnTx/>
                <a:uFillTx/>
                <a:latin typeface="+mn-lt"/>
                <a:ea typeface="+mn-ea"/>
                <a:cs typeface="+mn-cs"/>
              </a:rPr>
              <a:t>הופך חריף יותר בגלל כריתת יערות (לגידולים)</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מומנטם</a:t>
            </a:r>
            <a:r>
              <a:rPr kumimoji="0" lang="he-IL" sz="1200" b="0" i="0" u="none" strike="noStrike" kern="1200" cap="none" spc="0" normalizeH="0" baseline="0" noProof="0" dirty="0" smtClean="0">
                <a:ln>
                  <a:noFill/>
                </a:ln>
                <a:solidFill>
                  <a:schemeClr val="tx1">
                    <a:tint val="75000"/>
                  </a:schemeClr>
                </a:solidFill>
                <a:effectLst/>
                <a:uLnTx/>
                <a:uFillTx/>
                <a:latin typeface="+mn-lt"/>
                <a:ea typeface="+mn-ea"/>
                <a:cs typeface="+mn-cs"/>
              </a:rPr>
              <a:t> של גידול אוכלוסין </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200" b="0" i="0" u="none" strike="noStrike" kern="1200" cap="none" spc="0" normalizeH="0" baseline="0" noProof="0" dirty="0" smtClean="0">
                <a:ln>
                  <a:noFill/>
                </a:ln>
                <a:solidFill>
                  <a:schemeClr val="tx1">
                    <a:tint val="75000"/>
                  </a:schemeClr>
                </a:solidFill>
                <a:effectLst/>
                <a:uLnTx/>
                <a:uFillTx/>
                <a:latin typeface="+mn-lt"/>
                <a:ea typeface="+mn-ea"/>
                <a:cs typeface="+mn-cs"/>
              </a:rPr>
              <a:t>גידולים לדלק או למזון?</a:t>
            </a:r>
          </a:p>
          <a:p>
            <a:endParaRPr lang="he-IL" dirty="0"/>
          </a:p>
        </p:txBody>
      </p:sp>
      <p:sp>
        <p:nvSpPr>
          <p:cNvPr id="4" name="מציין מיקום של מספר שקופית 3"/>
          <p:cNvSpPr>
            <a:spLocks noGrp="1"/>
          </p:cNvSpPr>
          <p:nvPr>
            <p:ph type="sldNum" sz="quarter" idx="10"/>
          </p:nvPr>
        </p:nvSpPr>
        <p:spPr/>
        <p:txBody>
          <a:bodyPr/>
          <a:lstStyle/>
          <a:p>
            <a:fld id="{FFA54AC5-1109-4D1A-B982-DE8873147350}" type="slidenum">
              <a:rPr lang="he-IL" smtClean="0"/>
              <a:pPr/>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D72013F-B337-434C-A6E5-19B8B5918474}" type="datetimeFigureOut">
              <a:rPr lang="he-IL" smtClean="0"/>
              <a:pPr/>
              <a:t>א'/כסלו/תשע"ד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BCCEF98-C8BE-4B8C-BE4F-D4C87011C65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D72013F-B337-434C-A6E5-19B8B5918474}" type="datetimeFigureOut">
              <a:rPr lang="he-IL" smtClean="0"/>
              <a:pPr/>
              <a:t>א'/כסלו/תשע"ד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BCCEF98-C8BE-4B8C-BE4F-D4C87011C65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environment/integration/research/newsalert/pdf/225na1.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1.eere.energy.gov/manufacturing/resources/mining/pdfs/mining_bandwidth.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intelligence.senate.gov/130312/clapp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857232"/>
            <a:ext cx="7772400" cy="1470025"/>
          </a:xfrm>
        </p:spPr>
        <p:txBody>
          <a:bodyPr>
            <a:normAutofit/>
          </a:bodyPr>
          <a:lstStyle/>
          <a:p>
            <a:r>
              <a:rPr lang="he-IL" dirty="0" smtClean="0"/>
              <a:t>מחצבים, אנרגיה וחקלאות</a:t>
            </a:r>
            <a:br>
              <a:rPr lang="he-IL" dirty="0" smtClean="0"/>
            </a:br>
            <a:r>
              <a:rPr lang="he-IL" sz="2200" b="1" dirty="0" smtClean="0"/>
              <a:t>מצגת לוועדה לקביעת חלק המדינה במשאבי טבע לאומיים </a:t>
            </a:r>
            <a:br>
              <a:rPr lang="he-IL" sz="2200" b="1" dirty="0" smtClean="0"/>
            </a:br>
            <a:endParaRPr lang="he-IL" sz="2200" dirty="0"/>
          </a:p>
        </p:txBody>
      </p:sp>
      <p:sp>
        <p:nvSpPr>
          <p:cNvPr id="3" name="כותרת משנה 2"/>
          <p:cNvSpPr>
            <a:spLocks noGrp="1"/>
          </p:cNvSpPr>
          <p:nvPr>
            <p:ph type="subTitle" idx="1"/>
          </p:nvPr>
        </p:nvSpPr>
        <p:spPr>
          <a:xfrm>
            <a:off x="1500166" y="2857496"/>
            <a:ext cx="6400800" cy="785818"/>
          </a:xfrm>
        </p:spPr>
        <p:txBody>
          <a:bodyPr/>
          <a:lstStyle/>
          <a:p>
            <a:r>
              <a:rPr lang="he-IL" dirty="0" smtClean="0"/>
              <a:t>העמותה לכלכלה בת קיימא</a:t>
            </a:r>
            <a:endParaRPr lang="he-IL" dirty="0"/>
          </a:p>
        </p:txBody>
      </p:sp>
      <p:pic>
        <p:nvPicPr>
          <p:cNvPr id="21506" name="Picture 2" descr="http://ecowiki.org.il/images/thumb/2/28/SSE_Logo.jpg/250px-SSE_Logo.jpg"/>
          <p:cNvPicPr>
            <a:picLocks noChangeAspect="1" noChangeArrowheads="1"/>
          </p:cNvPicPr>
          <p:nvPr/>
        </p:nvPicPr>
        <p:blipFill>
          <a:blip r:embed="rId2"/>
          <a:srcRect/>
          <a:stretch>
            <a:fillRect/>
          </a:stretch>
        </p:blipFill>
        <p:spPr bwMode="auto">
          <a:xfrm>
            <a:off x="3571868" y="3786190"/>
            <a:ext cx="2381250" cy="24098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85786" y="0"/>
            <a:ext cx="7772400" cy="1470025"/>
          </a:xfrm>
        </p:spPr>
        <p:txBody>
          <a:bodyPr/>
          <a:lstStyle/>
          <a:p>
            <a:r>
              <a:rPr lang="he-IL" dirty="0" smtClean="0"/>
              <a:t>בעיות סביבה</a:t>
            </a:r>
            <a:endParaRPr lang="he-IL" dirty="0"/>
          </a:p>
        </p:txBody>
      </p:sp>
      <p:sp>
        <p:nvSpPr>
          <p:cNvPr id="3" name="כותרת משנה 2"/>
          <p:cNvSpPr>
            <a:spLocks noGrp="1"/>
          </p:cNvSpPr>
          <p:nvPr>
            <p:ph type="subTitle" idx="1"/>
          </p:nvPr>
        </p:nvSpPr>
        <p:spPr>
          <a:xfrm>
            <a:off x="1000100" y="1000107"/>
            <a:ext cx="1471578" cy="357190"/>
          </a:xfrm>
        </p:spPr>
        <p:txBody>
          <a:bodyPr>
            <a:normAutofit/>
          </a:bodyPr>
          <a:lstStyle/>
          <a:p>
            <a:pPr algn="r"/>
            <a:r>
              <a:rPr lang="he-IL" sz="1600" dirty="0" smtClean="0">
                <a:solidFill>
                  <a:srgbClr val="FF0000"/>
                </a:solidFill>
              </a:rPr>
              <a:t>סחף קרקע</a:t>
            </a:r>
          </a:p>
          <a:p>
            <a:pPr algn="r">
              <a:buFont typeface="Arial" pitchFamily="34" charset="0"/>
              <a:buChar char="•"/>
            </a:pPr>
            <a:endParaRPr lang="he-IL" sz="2800" dirty="0" smtClean="0"/>
          </a:p>
          <a:p>
            <a:pPr algn="r">
              <a:buFont typeface="Arial" pitchFamily="34" charset="0"/>
              <a:buChar char="•"/>
            </a:pPr>
            <a:endParaRPr lang="he-IL" sz="2800" dirty="0" smtClean="0"/>
          </a:p>
          <a:p>
            <a:pPr algn="r">
              <a:buFont typeface="Arial" pitchFamily="34" charset="0"/>
              <a:buChar char="•"/>
            </a:pPr>
            <a:endParaRPr lang="he-IL" sz="1600" dirty="0" smtClean="0"/>
          </a:p>
          <a:p>
            <a:pPr lvl="1" algn="r">
              <a:buFont typeface="Arial" pitchFamily="34" charset="0"/>
              <a:buChar char="•"/>
            </a:pPr>
            <a:endParaRPr lang="he-IL" sz="1600" dirty="0" smtClean="0"/>
          </a:p>
          <a:p>
            <a:pPr algn="r">
              <a:buFont typeface="Arial" pitchFamily="34" charset="0"/>
              <a:buChar char="•"/>
            </a:pPr>
            <a:endParaRPr lang="he-IL" sz="2000" dirty="0" smtClean="0"/>
          </a:p>
        </p:txBody>
      </p:sp>
      <p:sp>
        <p:nvSpPr>
          <p:cNvPr id="7" name="מלבן 6"/>
          <p:cNvSpPr/>
          <p:nvPr/>
        </p:nvSpPr>
        <p:spPr>
          <a:xfrm>
            <a:off x="357158" y="6429396"/>
            <a:ext cx="8001056" cy="276999"/>
          </a:xfrm>
          <a:prstGeom prst="rect">
            <a:avLst/>
          </a:prstGeom>
        </p:spPr>
        <p:txBody>
          <a:bodyPr wrap="square">
            <a:spAutoFit/>
          </a:bodyPr>
          <a:lstStyle/>
          <a:p>
            <a:pPr algn="l" rtl="0"/>
            <a:r>
              <a:rPr lang="en-US" sz="1200" dirty="0" smtClean="0"/>
              <a:t>http://www.earth-policy.org/images/uploads/book_items/FPEP_AppetizerSlidesEarthPolicyInstitute.pdf</a:t>
            </a:r>
            <a:endParaRPr lang="he-IL" sz="1200" dirty="0" smtClean="0"/>
          </a:p>
        </p:txBody>
      </p:sp>
      <p:pic>
        <p:nvPicPr>
          <p:cNvPr id="36866" name="Picture 2" descr="http://ecowiki.org.il/images/thumb/2/29/Soil_erosen.jpg/350px-Soil_erosen.jpg"/>
          <p:cNvPicPr>
            <a:picLocks noChangeAspect="1" noChangeArrowheads="1"/>
          </p:cNvPicPr>
          <p:nvPr/>
        </p:nvPicPr>
        <p:blipFill>
          <a:blip r:embed="rId3"/>
          <a:srcRect/>
          <a:stretch>
            <a:fillRect/>
          </a:stretch>
        </p:blipFill>
        <p:spPr bwMode="auto">
          <a:xfrm>
            <a:off x="571472" y="1428736"/>
            <a:ext cx="2091910" cy="1500198"/>
          </a:xfrm>
          <a:prstGeom prst="rect">
            <a:avLst/>
          </a:prstGeom>
          <a:noFill/>
        </p:spPr>
      </p:pic>
      <p:pic>
        <p:nvPicPr>
          <p:cNvPr id="36869" name="Picture 5"/>
          <p:cNvPicPr>
            <a:picLocks noChangeAspect="1" noChangeArrowheads="1"/>
          </p:cNvPicPr>
          <p:nvPr/>
        </p:nvPicPr>
        <p:blipFill>
          <a:blip r:embed="rId4"/>
          <a:srcRect/>
          <a:stretch>
            <a:fillRect/>
          </a:stretch>
        </p:blipFill>
        <p:spPr bwMode="auto">
          <a:xfrm>
            <a:off x="642911" y="3714752"/>
            <a:ext cx="2691120" cy="2714645"/>
          </a:xfrm>
          <a:prstGeom prst="rect">
            <a:avLst/>
          </a:prstGeom>
          <a:noFill/>
          <a:ln w="9525">
            <a:noFill/>
            <a:miter lim="800000"/>
            <a:headEnd/>
            <a:tailEnd/>
          </a:ln>
          <a:effectLst/>
        </p:spPr>
      </p:pic>
      <p:sp>
        <p:nvSpPr>
          <p:cNvPr id="10" name="כותרת משנה 2"/>
          <p:cNvSpPr txBox="1">
            <a:spLocks/>
          </p:cNvSpPr>
          <p:nvPr/>
        </p:nvSpPr>
        <p:spPr>
          <a:xfrm>
            <a:off x="4786314" y="1285860"/>
            <a:ext cx="3971908" cy="1500198"/>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כותרת משנה 2"/>
          <p:cNvSpPr txBox="1">
            <a:spLocks/>
          </p:cNvSpPr>
          <p:nvPr/>
        </p:nvSpPr>
        <p:spPr>
          <a:xfrm>
            <a:off x="1000100" y="3286124"/>
            <a:ext cx="2114520" cy="571504"/>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600" b="0" i="0" u="none" strike="noStrike" kern="1200" cap="none" spc="0" normalizeH="0" baseline="0" noProof="0" dirty="0" smtClean="0">
                <a:ln>
                  <a:noFill/>
                </a:ln>
                <a:solidFill>
                  <a:srgbClr val="FF0000"/>
                </a:solidFill>
                <a:effectLst/>
                <a:uLnTx/>
                <a:uFillTx/>
                <a:latin typeface="+mn-lt"/>
                <a:ea typeface="+mn-ea"/>
                <a:cs typeface="+mn-cs"/>
              </a:rPr>
              <a:t>מדבור ומצוקת מים</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36870" name="Picture 6"/>
          <p:cNvPicPr>
            <a:picLocks noChangeAspect="1" noChangeArrowheads="1"/>
          </p:cNvPicPr>
          <p:nvPr/>
        </p:nvPicPr>
        <p:blipFill>
          <a:blip r:embed="rId5"/>
          <a:srcRect/>
          <a:stretch>
            <a:fillRect/>
          </a:stretch>
        </p:blipFill>
        <p:spPr bwMode="auto">
          <a:xfrm>
            <a:off x="5572132" y="3857628"/>
            <a:ext cx="3290889" cy="2586816"/>
          </a:xfrm>
          <a:prstGeom prst="rect">
            <a:avLst/>
          </a:prstGeom>
          <a:noFill/>
          <a:ln w="9525">
            <a:noFill/>
            <a:miter lim="800000"/>
            <a:headEnd/>
            <a:tailEnd/>
          </a:ln>
          <a:effectLst/>
        </p:spPr>
      </p:pic>
      <p:sp>
        <p:nvSpPr>
          <p:cNvPr id="13" name="כותרת משנה 2"/>
          <p:cNvSpPr txBox="1">
            <a:spLocks/>
          </p:cNvSpPr>
          <p:nvPr/>
        </p:nvSpPr>
        <p:spPr>
          <a:xfrm>
            <a:off x="7000892" y="3571876"/>
            <a:ext cx="1471578" cy="357190"/>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600" b="0" i="0" u="none" strike="noStrike" kern="1200" cap="none" spc="0" normalizeH="0" baseline="0" noProof="0" dirty="0" smtClean="0">
                <a:ln>
                  <a:noFill/>
                </a:ln>
                <a:solidFill>
                  <a:srgbClr val="FF0000"/>
                </a:solidFill>
                <a:effectLst/>
                <a:uLnTx/>
                <a:uFillTx/>
                <a:latin typeface="+mn-lt"/>
                <a:ea typeface="+mn-ea"/>
                <a:cs typeface="+mn-cs"/>
              </a:rPr>
              <a:t>שינויי אקלים</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36872" name="Picture 8" descr="http://simpleclimate.files.wordpress.com/2010/08/e640248-deforestation_in_brazil_from_space-spl.jpg"/>
          <p:cNvPicPr>
            <a:picLocks noChangeAspect="1" noChangeArrowheads="1"/>
          </p:cNvPicPr>
          <p:nvPr/>
        </p:nvPicPr>
        <p:blipFill>
          <a:blip r:embed="rId6"/>
          <a:srcRect/>
          <a:stretch>
            <a:fillRect/>
          </a:stretch>
        </p:blipFill>
        <p:spPr bwMode="auto">
          <a:xfrm>
            <a:off x="6500826" y="1357298"/>
            <a:ext cx="2274619" cy="2205952"/>
          </a:xfrm>
          <a:prstGeom prst="rect">
            <a:avLst/>
          </a:prstGeom>
          <a:noFill/>
        </p:spPr>
      </p:pic>
      <p:sp>
        <p:nvSpPr>
          <p:cNvPr id="15" name="כותרת משנה 2"/>
          <p:cNvSpPr txBox="1">
            <a:spLocks/>
          </p:cNvSpPr>
          <p:nvPr/>
        </p:nvSpPr>
        <p:spPr>
          <a:xfrm>
            <a:off x="7072330" y="928670"/>
            <a:ext cx="1471578" cy="357190"/>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1600" b="0" i="0" u="none" strike="noStrike" kern="1200" cap="none" spc="0" normalizeH="0" baseline="0" noProof="0" dirty="0" smtClean="0">
                <a:ln>
                  <a:noFill/>
                </a:ln>
                <a:solidFill>
                  <a:srgbClr val="FF0000"/>
                </a:solidFill>
                <a:effectLst/>
                <a:uLnTx/>
                <a:uFillTx/>
                <a:latin typeface="+mn-lt"/>
                <a:ea typeface="+mn-ea"/>
                <a:cs typeface="+mn-cs"/>
              </a:rPr>
              <a:t>כריתת יערות</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18" name="מחבר חץ ישר 17"/>
          <p:cNvCxnSpPr/>
          <p:nvPr/>
        </p:nvCxnSpPr>
        <p:spPr>
          <a:xfrm rot="10800000" flipV="1">
            <a:off x="3000364" y="1571612"/>
            <a:ext cx="3214710" cy="7143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rot="10800000">
            <a:off x="3357554" y="4786322"/>
            <a:ext cx="2357454" cy="15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3" name="כותרת משנה 2"/>
          <p:cNvSpPr txBox="1">
            <a:spLocks/>
          </p:cNvSpPr>
          <p:nvPr/>
        </p:nvSpPr>
        <p:spPr>
          <a:xfrm>
            <a:off x="3428992" y="2357430"/>
            <a:ext cx="2185958" cy="714380"/>
          </a:xfrm>
          <a:prstGeom prst="rect">
            <a:avLst/>
          </a:prstGeom>
        </p:spPr>
        <p:txBody>
          <a:bodyPr vert="horz" lIns="91440" tIns="45720" rIns="91440" bIns="45720" rtlCol="1">
            <a:normAutofit fontScale="92500"/>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he-IL" sz="1600" dirty="0" smtClean="0">
                <a:solidFill>
                  <a:srgbClr val="FF0000"/>
                </a:solidFill>
              </a:rPr>
              <a:t>ביקוש לקרקעות, מים לחקלאות, מגורים ותעשייה</a:t>
            </a:r>
            <a:endParaRPr kumimoji="0" lang="he-IL" sz="16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24" name="מחבר חץ ישר 23"/>
          <p:cNvCxnSpPr/>
          <p:nvPr/>
        </p:nvCxnSpPr>
        <p:spPr>
          <a:xfrm flipV="1">
            <a:off x="5572132" y="2428868"/>
            <a:ext cx="857256" cy="142876"/>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a:off x="2786050" y="2285992"/>
            <a:ext cx="1071570" cy="28575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flipV="1">
            <a:off x="3286116" y="3000372"/>
            <a:ext cx="571504" cy="500066"/>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כותרת משנה 2"/>
          <p:cNvSpPr txBox="1">
            <a:spLocks/>
          </p:cNvSpPr>
          <p:nvPr/>
        </p:nvSpPr>
        <p:spPr>
          <a:xfrm>
            <a:off x="3714744" y="3571876"/>
            <a:ext cx="1543016" cy="714380"/>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he-IL" sz="1600" dirty="0" smtClean="0">
                <a:solidFill>
                  <a:srgbClr val="FF0000"/>
                </a:solidFill>
              </a:rPr>
              <a:t>גידול אוכלוסין</a:t>
            </a:r>
            <a:endParaRPr kumimoji="0" lang="he-IL" sz="16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38" name="מחבר חץ ישר 37"/>
          <p:cNvCxnSpPr/>
          <p:nvPr/>
        </p:nvCxnSpPr>
        <p:spPr>
          <a:xfrm rot="5400000" flipH="1" flipV="1">
            <a:off x="4393405" y="3321843"/>
            <a:ext cx="428628" cy="7143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rot="10800000" flipV="1">
            <a:off x="3357554" y="3786190"/>
            <a:ext cx="714380" cy="35719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מחבר חץ ישר 43"/>
          <p:cNvCxnSpPr/>
          <p:nvPr/>
        </p:nvCxnSpPr>
        <p:spPr>
          <a:xfrm rot="16200000" flipH="1">
            <a:off x="785786" y="3286124"/>
            <a:ext cx="642942" cy="7143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מחבר חץ ישר 46"/>
          <p:cNvCxnSpPr>
            <a:stCxn id="37" idx="3"/>
          </p:cNvCxnSpPr>
          <p:nvPr/>
        </p:nvCxnSpPr>
        <p:spPr>
          <a:xfrm>
            <a:off x="5257760" y="3929066"/>
            <a:ext cx="457248" cy="35719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rot="5400000">
            <a:off x="6107917" y="3679033"/>
            <a:ext cx="428628" cy="21431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מחבר חץ ישר 53"/>
          <p:cNvCxnSpPr/>
          <p:nvPr/>
        </p:nvCxnSpPr>
        <p:spPr>
          <a:xfrm rot="10800000" flipV="1">
            <a:off x="3286116" y="3000372"/>
            <a:ext cx="785818" cy="64294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857255"/>
          </a:xfrm>
        </p:spPr>
        <p:txBody>
          <a:bodyPr/>
          <a:lstStyle/>
          <a:p>
            <a:r>
              <a:rPr lang="he-IL" dirty="0" smtClean="0"/>
              <a:t>האטה בגידול בפריון החקלאי</a:t>
            </a:r>
            <a:endParaRPr lang="he-IL" dirty="0"/>
          </a:p>
        </p:txBody>
      </p:sp>
      <p:sp>
        <p:nvSpPr>
          <p:cNvPr id="3" name="כותרת משנה 2"/>
          <p:cNvSpPr>
            <a:spLocks noGrp="1"/>
          </p:cNvSpPr>
          <p:nvPr>
            <p:ph type="subTitle" idx="1"/>
          </p:nvPr>
        </p:nvSpPr>
        <p:spPr>
          <a:xfrm>
            <a:off x="4572000" y="2857496"/>
            <a:ext cx="3757594" cy="2428892"/>
          </a:xfrm>
        </p:spPr>
        <p:txBody>
          <a:bodyPr>
            <a:normAutofit/>
          </a:bodyPr>
          <a:lstStyle/>
          <a:p>
            <a:pPr algn="r">
              <a:buFont typeface="Arial" pitchFamily="34" charset="0"/>
              <a:buChar char="•"/>
            </a:pPr>
            <a:r>
              <a:rPr lang="he-IL" sz="2800" dirty="0" smtClean="0"/>
              <a:t>פריון החיטה </a:t>
            </a:r>
            <a:r>
              <a:rPr lang="he-IL" sz="2800" dirty="0" err="1" smtClean="0"/>
              <a:t>בקפאון</a:t>
            </a:r>
            <a:r>
              <a:rPr lang="he-IL" sz="2800" dirty="0" smtClean="0"/>
              <a:t> מזה עשור במספר מדינות עשירות</a:t>
            </a:r>
          </a:p>
          <a:p>
            <a:pPr algn="r">
              <a:buFont typeface="Arial" pitchFamily="34" charset="0"/>
              <a:buChar char="•"/>
            </a:pPr>
            <a:r>
              <a:rPr lang="he-IL" sz="2800" dirty="0" smtClean="0"/>
              <a:t>התכנסות בגידולי אורז בסין</a:t>
            </a:r>
          </a:p>
          <a:p>
            <a:pPr algn="r">
              <a:buFont typeface="Arial" pitchFamily="34" charset="0"/>
              <a:buChar char="•"/>
            </a:pPr>
            <a:endParaRPr lang="he-IL" sz="2800" dirty="0" smtClean="0"/>
          </a:p>
          <a:p>
            <a:pPr algn="r">
              <a:buFont typeface="Arial" pitchFamily="34" charset="0"/>
              <a:buChar char="•"/>
            </a:pPr>
            <a:endParaRPr lang="he-IL" sz="1600" dirty="0" smtClean="0"/>
          </a:p>
          <a:p>
            <a:pPr lvl="1" algn="r">
              <a:buFont typeface="Arial" pitchFamily="34" charset="0"/>
              <a:buChar char="•"/>
            </a:pPr>
            <a:endParaRPr lang="he-IL" sz="1600" dirty="0" smtClean="0"/>
          </a:p>
          <a:p>
            <a:pPr algn="r">
              <a:buFont typeface="Arial" pitchFamily="34" charset="0"/>
              <a:buChar char="•"/>
            </a:pPr>
            <a:endParaRPr lang="he-IL" sz="2000" dirty="0" smtClean="0"/>
          </a:p>
        </p:txBody>
      </p:sp>
      <p:sp>
        <p:nvSpPr>
          <p:cNvPr id="7" name="מלבן 6"/>
          <p:cNvSpPr/>
          <p:nvPr/>
        </p:nvSpPr>
        <p:spPr>
          <a:xfrm>
            <a:off x="357158" y="6286520"/>
            <a:ext cx="8001056" cy="276999"/>
          </a:xfrm>
          <a:prstGeom prst="rect">
            <a:avLst/>
          </a:prstGeom>
        </p:spPr>
        <p:txBody>
          <a:bodyPr wrap="square">
            <a:spAutoFit/>
          </a:bodyPr>
          <a:lstStyle/>
          <a:p>
            <a:pPr algn="l" rtl="0"/>
            <a:r>
              <a:rPr lang="en-US" sz="1200" dirty="0" smtClean="0"/>
              <a:t>http://www.earth-policy.org/images/uploads/book_items/FPEP_DataSlidesEarthPolicyInstitute.pdf</a:t>
            </a:r>
            <a:endParaRPr lang="he-IL" sz="1200" dirty="0" smtClean="0"/>
          </a:p>
        </p:txBody>
      </p:sp>
      <p:pic>
        <p:nvPicPr>
          <p:cNvPr id="12289" name="Picture 1"/>
          <p:cNvPicPr>
            <a:picLocks noChangeAspect="1" noChangeArrowheads="1"/>
          </p:cNvPicPr>
          <p:nvPr/>
        </p:nvPicPr>
        <p:blipFill>
          <a:blip r:embed="rId3"/>
          <a:srcRect/>
          <a:stretch>
            <a:fillRect/>
          </a:stretch>
        </p:blipFill>
        <p:spPr bwMode="auto">
          <a:xfrm>
            <a:off x="357158" y="1357298"/>
            <a:ext cx="3652853" cy="2857520"/>
          </a:xfrm>
          <a:prstGeom prst="rect">
            <a:avLst/>
          </a:prstGeom>
          <a:noFill/>
          <a:ln w="9525">
            <a:noFill/>
            <a:miter lim="800000"/>
            <a:headEnd/>
            <a:tailEnd/>
          </a:ln>
          <a:effectLst/>
        </p:spPr>
      </p:pic>
      <p:graphicFrame>
        <p:nvGraphicFramePr>
          <p:cNvPr id="8" name="טבלה 7"/>
          <p:cNvGraphicFramePr>
            <a:graphicFrameLocks noGrp="1"/>
          </p:cNvGraphicFramePr>
          <p:nvPr/>
        </p:nvGraphicFramePr>
        <p:xfrm>
          <a:off x="4071934" y="1357298"/>
          <a:ext cx="4214842" cy="1112520"/>
        </p:xfrm>
        <a:graphic>
          <a:graphicData uri="http://schemas.openxmlformats.org/drawingml/2006/table">
            <a:tbl>
              <a:tblPr rtl="1" firstRow="1" bandRow="1">
                <a:tableStyleId>{5C22544A-7EE6-4342-B048-85BDC9FD1C3A}</a:tableStyleId>
              </a:tblPr>
              <a:tblGrid>
                <a:gridCol w="1435464"/>
                <a:gridCol w="2779378"/>
              </a:tblGrid>
              <a:tr h="370840">
                <a:tc>
                  <a:txBody>
                    <a:bodyPr/>
                    <a:lstStyle/>
                    <a:p>
                      <a:pPr rtl="1"/>
                      <a:r>
                        <a:rPr lang="he-IL" dirty="0" smtClean="0"/>
                        <a:t>תקופה</a:t>
                      </a:r>
                      <a:endParaRPr lang="he-IL" dirty="0"/>
                    </a:p>
                  </a:txBody>
                  <a:tcPr/>
                </a:tc>
                <a:tc>
                  <a:txBody>
                    <a:bodyPr/>
                    <a:lstStyle/>
                    <a:p>
                      <a:pPr rtl="1"/>
                      <a:r>
                        <a:rPr lang="he-IL" dirty="0" smtClean="0"/>
                        <a:t>אחוז</a:t>
                      </a:r>
                      <a:r>
                        <a:rPr lang="he-IL" baseline="0" dirty="0" smtClean="0"/>
                        <a:t> גידול שנתי</a:t>
                      </a:r>
                      <a:endParaRPr lang="he-IL" dirty="0"/>
                    </a:p>
                  </a:txBody>
                  <a:tcPr/>
                </a:tc>
              </a:tr>
              <a:tr h="370840">
                <a:tc>
                  <a:txBody>
                    <a:bodyPr/>
                    <a:lstStyle/>
                    <a:p>
                      <a:pPr rtl="1"/>
                      <a:r>
                        <a:rPr lang="he-IL" dirty="0" smtClean="0"/>
                        <a:t>1950-1990</a:t>
                      </a:r>
                      <a:endParaRPr lang="he-IL" dirty="0"/>
                    </a:p>
                  </a:txBody>
                  <a:tcPr/>
                </a:tc>
                <a:tc>
                  <a:txBody>
                    <a:bodyPr/>
                    <a:lstStyle/>
                    <a:p>
                      <a:pPr rtl="1"/>
                      <a:r>
                        <a:rPr lang="he-IL" dirty="0" smtClean="0"/>
                        <a:t>2.2%</a:t>
                      </a:r>
                      <a:endParaRPr lang="he-IL" dirty="0"/>
                    </a:p>
                  </a:txBody>
                  <a:tcPr/>
                </a:tc>
              </a:tr>
              <a:tr h="370840">
                <a:tc>
                  <a:txBody>
                    <a:bodyPr/>
                    <a:lstStyle/>
                    <a:p>
                      <a:pPr rtl="1"/>
                      <a:r>
                        <a:rPr lang="he-IL" dirty="0" smtClean="0"/>
                        <a:t>1990-2011</a:t>
                      </a:r>
                      <a:endParaRPr lang="he-IL" dirty="0"/>
                    </a:p>
                  </a:txBody>
                  <a:tcPr/>
                </a:tc>
                <a:tc>
                  <a:txBody>
                    <a:bodyPr/>
                    <a:lstStyle/>
                    <a:p>
                      <a:pPr rtl="1"/>
                      <a:r>
                        <a:rPr lang="he-IL" dirty="0" smtClean="0"/>
                        <a:t>1.3%</a:t>
                      </a:r>
                      <a:endParaRPr lang="he-IL" dirty="0"/>
                    </a:p>
                  </a:txBody>
                  <a:tcPr/>
                </a:tc>
              </a:tr>
            </a:tbl>
          </a:graphicData>
        </a:graphic>
      </p:graphicFrame>
      <p:pic>
        <p:nvPicPr>
          <p:cNvPr id="9" name="Picture 3"/>
          <p:cNvPicPr>
            <a:picLocks noChangeAspect="1" noChangeArrowheads="1"/>
          </p:cNvPicPr>
          <p:nvPr/>
        </p:nvPicPr>
        <p:blipFill>
          <a:blip r:embed="rId4"/>
          <a:srcRect/>
          <a:stretch>
            <a:fillRect/>
          </a:stretch>
        </p:blipFill>
        <p:spPr bwMode="auto">
          <a:xfrm>
            <a:off x="1142976" y="4007503"/>
            <a:ext cx="2857520" cy="2213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214291"/>
            <a:ext cx="7772400" cy="1214446"/>
          </a:xfrm>
        </p:spPr>
        <p:txBody>
          <a:bodyPr/>
          <a:lstStyle/>
          <a:p>
            <a:r>
              <a:rPr lang="he-IL" dirty="0" smtClean="0"/>
              <a:t>השלכות חברתיות</a:t>
            </a:r>
            <a:endParaRPr lang="he-IL" dirty="0"/>
          </a:p>
        </p:txBody>
      </p:sp>
      <p:sp>
        <p:nvSpPr>
          <p:cNvPr id="3" name="כותרת משנה 2"/>
          <p:cNvSpPr>
            <a:spLocks noGrp="1"/>
          </p:cNvSpPr>
          <p:nvPr>
            <p:ph type="subTitle" idx="1"/>
          </p:nvPr>
        </p:nvSpPr>
        <p:spPr>
          <a:xfrm>
            <a:off x="5500694" y="1857364"/>
            <a:ext cx="2971776" cy="3000396"/>
          </a:xfrm>
        </p:spPr>
        <p:txBody>
          <a:bodyPr>
            <a:normAutofit/>
          </a:bodyPr>
          <a:lstStyle/>
          <a:p>
            <a:pPr algn="r">
              <a:buFont typeface="Arial" pitchFamily="34" charset="0"/>
              <a:buChar char="•"/>
            </a:pPr>
            <a:r>
              <a:rPr lang="he-IL" sz="1800" dirty="0" smtClean="0">
                <a:solidFill>
                  <a:schemeClr val="tx1"/>
                </a:solidFill>
              </a:rPr>
              <a:t>אי שקט חברתי</a:t>
            </a:r>
          </a:p>
          <a:p>
            <a:pPr algn="r">
              <a:buFont typeface="Arial" pitchFamily="34" charset="0"/>
              <a:buChar char="•"/>
            </a:pPr>
            <a:r>
              <a:rPr lang="he-IL" sz="1800" dirty="0" smtClean="0">
                <a:solidFill>
                  <a:schemeClr val="tx1"/>
                </a:solidFill>
              </a:rPr>
              <a:t>מהומות</a:t>
            </a:r>
          </a:p>
          <a:p>
            <a:pPr algn="r">
              <a:buFont typeface="Arial" pitchFamily="34" charset="0"/>
              <a:buChar char="•"/>
            </a:pPr>
            <a:r>
              <a:rPr lang="he-IL" sz="1800" dirty="0" smtClean="0">
                <a:solidFill>
                  <a:schemeClr val="tx1"/>
                </a:solidFill>
              </a:rPr>
              <a:t>הגבלות ייצוא</a:t>
            </a:r>
            <a:endParaRPr lang="he-IL" sz="2000" dirty="0" smtClean="0"/>
          </a:p>
        </p:txBody>
      </p:sp>
      <p:pic>
        <p:nvPicPr>
          <p:cNvPr id="17410" name="Picture 2" descr="FAO Food Price Index"/>
          <p:cNvPicPr>
            <a:picLocks noChangeAspect="1" noChangeArrowheads="1"/>
          </p:cNvPicPr>
          <p:nvPr/>
        </p:nvPicPr>
        <p:blipFill>
          <a:blip r:embed="rId2"/>
          <a:srcRect/>
          <a:stretch>
            <a:fillRect/>
          </a:stretch>
        </p:blipFill>
        <p:spPr bwMode="auto">
          <a:xfrm>
            <a:off x="0" y="1357298"/>
            <a:ext cx="6072230" cy="3643338"/>
          </a:xfrm>
          <a:prstGeom prst="rect">
            <a:avLst/>
          </a:prstGeom>
          <a:noFill/>
        </p:spPr>
      </p:pic>
      <p:sp>
        <p:nvSpPr>
          <p:cNvPr id="10" name="מלבן 9"/>
          <p:cNvSpPr/>
          <p:nvPr/>
        </p:nvSpPr>
        <p:spPr>
          <a:xfrm>
            <a:off x="500034" y="4929198"/>
            <a:ext cx="4643438" cy="461665"/>
          </a:xfrm>
          <a:prstGeom prst="rect">
            <a:avLst/>
          </a:prstGeom>
        </p:spPr>
        <p:txBody>
          <a:bodyPr wrap="square">
            <a:spAutoFit/>
          </a:bodyPr>
          <a:lstStyle/>
          <a:p>
            <a:r>
              <a:rPr lang="en-US" sz="1200" dirty="0" err="1" smtClean="0"/>
              <a:t>Yaneer</a:t>
            </a:r>
            <a:r>
              <a:rPr lang="en-US" sz="1200" dirty="0" smtClean="0"/>
              <a:t> Bar-Yam,  New England Complex Systems Institute, The Food Crises and Political Instability in North Africa and the Middle East, 2011</a:t>
            </a:r>
            <a:endParaRPr lang="he-IL" sz="1200" dirty="0"/>
          </a:p>
        </p:txBody>
      </p:sp>
      <p:pic>
        <p:nvPicPr>
          <p:cNvPr id="17420" name="Picture 12" descr="Damian blog : Food protest in Tunisia"/>
          <p:cNvPicPr>
            <a:picLocks noChangeAspect="1" noChangeArrowheads="1"/>
          </p:cNvPicPr>
          <p:nvPr/>
        </p:nvPicPr>
        <p:blipFill>
          <a:blip r:embed="rId3"/>
          <a:srcRect/>
          <a:stretch>
            <a:fillRect/>
          </a:stretch>
        </p:blipFill>
        <p:spPr bwMode="auto">
          <a:xfrm>
            <a:off x="5643570" y="3071810"/>
            <a:ext cx="3238492" cy="19430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214291"/>
            <a:ext cx="7772400" cy="1214446"/>
          </a:xfrm>
        </p:spPr>
        <p:txBody>
          <a:bodyPr>
            <a:normAutofit/>
          </a:bodyPr>
          <a:lstStyle/>
          <a:p>
            <a:r>
              <a:rPr lang="he-IL" sz="4000" dirty="0" smtClean="0"/>
              <a:t>משבר המזון של 2008</a:t>
            </a:r>
            <a:endParaRPr lang="he-IL" sz="4000" dirty="0"/>
          </a:p>
        </p:txBody>
      </p:sp>
      <p:sp>
        <p:nvSpPr>
          <p:cNvPr id="3" name="כותרת משנה 2"/>
          <p:cNvSpPr>
            <a:spLocks noGrp="1"/>
          </p:cNvSpPr>
          <p:nvPr>
            <p:ph type="subTitle" idx="1"/>
          </p:nvPr>
        </p:nvSpPr>
        <p:spPr>
          <a:xfrm>
            <a:off x="4286248" y="1500174"/>
            <a:ext cx="4186222" cy="4000528"/>
          </a:xfrm>
        </p:spPr>
        <p:txBody>
          <a:bodyPr>
            <a:normAutofit fontScale="70000" lnSpcReduction="20000"/>
          </a:bodyPr>
          <a:lstStyle/>
          <a:p>
            <a:pPr algn="r"/>
            <a:r>
              <a:rPr lang="he-IL" sz="2300" b="1" dirty="0" smtClean="0"/>
              <a:t>הודו  (מס' 2 בגידול אורז) :</a:t>
            </a:r>
          </a:p>
          <a:p>
            <a:pPr lvl="1" algn="r">
              <a:buFontTx/>
              <a:buChar char="-"/>
            </a:pPr>
            <a:r>
              <a:rPr lang="he-IL" sz="2300" b="1" dirty="0" smtClean="0"/>
              <a:t>איסור ייצוא של אורז מלבד אורז בסמטי</a:t>
            </a:r>
          </a:p>
          <a:p>
            <a:pPr lvl="1" algn="r">
              <a:buFontTx/>
              <a:buChar char="-"/>
            </a:pPr>
            <a:r>
              <a:rPr lang="he-IL" sz="2300" b="1" dirty="0" smtClean="0"/>
              <a:t>הגבלות ייצוא </a:t>
            </a:r>
            <a:r>
              <a:rPr lang="he-IL" sz="2300" b="1" dirty="0" err="1" smtClean="0"/>
              <a:t>– מ</a:t>
            </a:r>
            <a:r>
              <a:rPr lang="he-IL" sz="2300" b="1" dirty="0" smtClean="0"/>
              <a:t>-22 נמלים ל-6 נמלים. </a:t>
            </a:r>
          </a:p>
          <a:p>
            <a:pPr lvl="1" algn="r">
              <a:buFontTx/>
              <a:buChar char="-"/>
            </a:pPr>
            <a:r>
              <a:rPr lang="he-IL" sz="2300" b="1" dirty="0" smtClean="0"/>
              <a:t>ההגבלות בגלל חשש למהומות פנימיות. </a:t>
            </a:r>
          </a:p>
          <a:p>
            <a:pPr algn="r">
              <a:buFontTx/>
              <a:buChar char="-"/>
            </a:pPr>
            <a:r>
              <a:rPr lang="he-IL" sz="2300" b="1" dirty="0" err="1" smtClean="0"/>
              <a:t>ויאטנם</a:t>
            </a:r>
            <a:r>
              <a:rPr lang="he-IL" sz="2300" b="1" dirty="0" smtClean="0"/>
              <a:t> (מס' 2 בייצוא אורז) : </a:t>
            </a:r>
          </a:p>
          <a:p>
            <a:pPr lvl="1" algn="r">
              <a:buFontTx/>
              <a:buChar char="-"/>
            </a:pPr>
            <a:r>
              <a:rPr lang="he-IL" sz="2600" b="1" dirty="0" smtClean="0"/>
              <a:t>4.5 מיליון טון </a:t>
            </a:r>
            <a:r>
              <a:rPr lang="he-IL" sz="2600" b="1" dirty="0" err="1" smtClean="0"/>
              <a:t>-&gt; </a:t>
            </a:r>
            <a:r>
              <a:rPr lang="he-IL" sz="2600" b="1" dirty="0" smtClean="0"/>
              <a:t>מגבלה של 3.5 מיליון</a:t>
            </a:r>
          </a:p>
          <a:p>
            <a:pPr algn="r">
              <a:buFontTx/>
              <a:buChar char="-"/>
            </a:pPr>
            <a:r>
              <a:rPr lang="he-IL" sz="2300" b="1" dirty="0" smtClean="0"/>
              <a:t>סין </a:t>
            </a:r>
            <a:r>
              <a:rPr lang="he-IL" sz="2300" b="1" dirty="0" err="1" smtClean="0"/>
              <a:t>– הגבלות</a:t>
            </a:r>
            <a:r>
              <a:rPr lang="he-IL" sz="2300" b="1" dirty="0" smtClean="0"/>
              <a:t> ייצוא באורז + מכס דרקוני על ייצוא פוספט</a:t>
            </a:r>
          </a:p>
          <a:p>
            <a:pPr algn="r"/>
            <a:r>
              <a:rPr lang="he-IL" sz="2000" b="1" dirty="0" smtClean="0">
                <a:solidFill>
                  <a:srgbClr val="FF0000"/>
                </a:solidFill>
              </a:rPr>
              <a:t>בתוך חצי שנה</a:t>
            </a:r>
          </a:p>
          <a:p>
            <a:pPr algn="r"/>
            <a:endParaRPr lang="en-US" sz="2000" b="1" dirty="0" smtClean="0"/>
          </a:p>
          <a:p>
            <a:pPr algn="r"/>
            <a:r>
              <a:rPr lang="he-IL" sz="2000" b="1" dirty="0" smtClean="0"/>
              <a:t>הסיבות למשבר :</a:t>
            </a:r>
          </a:p>
          <a:p>
            <a:pPr algn="r">
              <a:buFontTx/>
              <a:buChar char="-"/>
            </a:pPr>
            <a:r>
              <a:rPr lang="he-IL" sz="2000" b="1" dirty="0" smtClean="0"/>
              <a:t>עליית מחירי הנפט</a:t>
            </a:r>
          </a:p>
          <a:p>
            <a:pPr algn="r">
              <a:buFontTx/>
              <a:buChar char="-"/>
            </a:pPr>
            <a:r>
              <a:rPr lang="he-IL" sz="2000" b="1" dirty="0" smtClean="0"/>
              <a:t>עלייה בביקוש לדלק ביולוגי</a:t>
            </a:r>
          </a:p>
          <a:p>
            <a:pPr algn="r">
              <a:buFontTx/>
              <a:buChar char="-"/>
            </a:pPr>
            <a:r>
              <a:rPr lang="he-IL" sz="2000" b="1" dirty="0" smtClean="0"/>
              <a:t>הגבלות מסחר</a:t>
            </a:r>
          </a:p>
          <a:p>
            <a:pPr algn="r">
              <a:buFontTx/>
              <a:buChar char="-"/>
            </a:pPr>
            <a:endParaRPr lang="he-IL" sz="1400" dirty="0" smtClean="0"/>
          </a:p>
          <a:p>
            <a:pPr algn="l" rtl="0"/>
            <a:r>
              <a:rPr lang="en-US" sz="1400" dirty="0" smtClean="0"/>
              <a:t>Science for Environmental Policy. </a:t>
            </a:r>
            <a:r>
              <a:rPr lang="en-US" sz="1400" dirty="0" smtClean="0">
                <a:hlinkClick r:id="rId3"/>
              </a:rPr>
              <a:t>Causes of the 2007-2008 global food crisis identified</a:t>
            </a:r>
            <a:r>
              <a:rPr lang="en-US" sz="1400" dirty="0" smtClean="0"/>
              <a:t>. 20.1.2011</a:t>
            </a:r>
            <a:endParaRPr lang="he-IL" sz="1400" dirty="0" smtClean="0"/>
          </a:p>
          <a:p>
            <a:pPr algn="r">
              <a:buFontTx/>
              <a:buChar char="-"/>
            </a:pPr>
            <a:endParaRPr lang="he-IL" sz="1400" dirty="0" smtClean="0"/>
          </a:p>
          <a:p>
            <a:pPr algn="r">
              <a:buFont typeface="Arial" pitchFamily="34" charset="0"/>
              <a:buChar char="•"/>
            </a:pPr>
            <a:endParaRPr lang="he-IL" sz="2000" dirty="0" smtClean="0"/>
          </a:p>
        </p:txBody>
      </p:sp>
      <p:pic>
        <p:nvPicPr>
          <p:cNvPr id="21506" name="Picture 2" descr="הפגנה נגד מחירי המזון במצרים"/>
          <p:cNvPicPr>
            <a:picLocks noChangeAspect="1" noChangeArrowheads="1"/>
          </p:cNvPicPr>
          <p:nvPr/>
        </p:nvPicPr>
        <p:blipFill>
          <a:blip r:embed="rId4"/>
          <a:srcRect/>
          <a:stretch>
            <a:fillRect/>
          </a:stretch>
        </p:blipFill>
        <p:spPr bwMode="auto">
          <a:xfrm>
            <a:off x="714348" y="3500438"/>
            <a:ext cx="3002465" cy="2071702"/>
          </a:xfrm>
          <a:prstGeom prst="rect">
            <a:avLst/>
          </a:prstGeom>
          <a:noFill/>
        </p:spPr>
      </p:pic>
      <p:sp>
        <p:nvSpPr>
          <p:cNvPr id="8" name="מלבן 7"/>
          <p:cNvSpPr/>
          <p:nvPr/>
        </p:nvSpPr>
        <p:spPr>
          <a:xfrm>
            <a:off x="785786" y="5715016"/>
            <a:ext cx="2643206" cy="276999"/>
          </a:xfrm>
          <a:prstGeom prst="rect">
            <a:avLst/>
          </a:prstGeom>
        </p:spPr>
        <p:txBody>
          <a:bodyPr wrap="square">
            <a:spAutoFit/>
          </a:bodyPr>
          <a:lstStyle/>
          <a:p>
            <a:r>
              <a:rPr lang="he-IL" sz="1200" dirty="0" smtClean="0"/>
              <a:t>הפגנות נגד מחירי המזון, מצרים 2008</a:t>
            </a:r>
            <a:endParaRPr lang="he-IL" sz="1200" dirty="0"/>
          </a:p>
        </p:txBody>
      </p:sp>
      <p:pic>
        <p:nvPicPr>
          <p:cNvPr id="34817" name="Picture 1"/>
          <p:cNvPicPr>
            <a:picLocks noChangeAspect="1" noChangeArrowheads="1"/>
          </p:cNvPicPr>
          <p:nvPr/>
        </p:nvPicPr>
        <p:blipFill>
          <a:blip r:embed="rId5"/>
          <a:srcRect/>
          <a:stretch>
            <a:fillRect/>
          </a:stretch>
        </p:blipFill>
        <p:spPr bwMode="auto">
          <a:xfrm>
            <a:off x="214282" y="1285860"/>
            <a:ext cx="4221361" cy="14287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ox(in)">
                                      <p:cBhvr>
                                        <p:cTn id="37" dur="500"/>
                                        <p:tgtEl>
                                          <p:spTgt spid="3">
                                            <p:txEl>
                                              <p:pRg st="9" end="9"/>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ox(in)">
                                      <p:cBhvr>
                                        <p:cTn id="40" dur="500"/>
                                        <p:tgtEl>
                                          <p:spTgt spid="3">
                                            <p:txEl>
                                              <p:pRg st="10" end="1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ox(in)">
                                      <p:cBhvr>
                                        <p:cTn id="43" dur="500"/>
                                        <p:tgtEl>
                                          <p:spTgt spid="3">
                                            <p:txEl>
                                              <p:pRg st="11" end="1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ox(in)">
                                      <p:cBhvr>
                                        <p:cTn id="46" dur="500"/>
                                        <p:tgtEl>
                                          <p:spTgt spid="3">
                                            <p:txEl>
                                              <p:pRg st="12" end="12"/>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ox(in)">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קניית אדמות חקלאות - אמצעי ייעול וגידור</a:t>
            </a:r>
            <a:endParaRPr lang="he-IL" sz="3200" dirty="0"/>
          </a:p>
        </p:txBody>
      </p:sp>
      <p:sp>
        <p:nvSpPr>
          <p:cNvPr id="3" name="כותרת משנה 2"/>
          <p:cNvSpPr>
            <a:spLocks noGrp="1"/>
          </p:cNvSpPr>
          <p:nvPr>
            <p:ph type="subTitle" idx="1"/>
          </p:nvPr>
        </p:nvSpPr>
        <p:spPr>
          <a:xfrm>
            <a:off x="4286248" y="1571612"/>
            <a:ext cx="4186222" cy="4286280"/>
          </a:xfrm>
        </p:spPr>
        <p:txBody>
          <a:bodyPr>
            <a:normAutofit/>
          </a:bodyPr>
          <a:lstStyle/>
          <a:p>
            <a:pPr algn="r"/>
            <a:r>
              <a:rPr lang="he-IL" sz="1800" dirty="0" smtClean="0"/>
              <a:t>2008: </a:t>
            </a:r>
          </a:p>
          <a:p>
            <a:pPr lvl="1" algn="r">
              <a:buFont typeface="Arial" pitchFamily="34" charset="0"/>
              <a:buChar char="•"/>
            </a:pPr>
            <a:r>
              <a:rPr lang="he-IL" sz="1800" dirty="0" smtClean="0"/>
              <a:t>איחוד האמירויות קונה 3.2 מיליון דונם בפקיסטן (שטח מעובד בישראל = 3 מיליון דונם). </a:t>
            </a:r>
          </a:p>
          <a:p>
            <a:pPr algn="r"/>
            <a:r>
              <a:rPr lang="he-IL" sz="1800" dirty="0" smtClean="0"/>
              <a:t>2009: </a:t>
            </a:r>
          </a:p>
          <a:p>
            <a:pPr lvl="1" algn="r">
              <a:buFont typeface="Arial" pitchFamily="34" charset="0"/>
              <a:buChar char="•"/>
            </a:pPr>
            <a:r>
              <a:rPr lang="he-IL" sz="1800" dirty="0" smtClean="0"/>
              <a:t>דרום קוריאה קונה 6.9 מיליון דונם בסודן, איחוד האמירויות קונה ב 4 מיליון</a:t>
            </a:r>
          </a:p>
          <a:p>
            <a:pPr lvl="1" algn="r">
              <a:buFont typeface="Arial" pitchFamily="34" charset="0"/>
              <a:buChar char="•"/>
            </a:pPr>
            <a:r>
              <a:rPr lang="he-IL" sz="1800" dirty="0" smtClean="0"/>
              <a:t>סין קונה 28 מיליון דונם בקונגו </a:t>
            </a:r>
          </a:p>
          <a:p>
            <a:pPr algn="r">
              <a:buFont typeface="Arial" pitchFamily="34" charset="0"/>
              <a:buChar char="•"/>
            </a:pPr>
            <a:r>
              <a:rPr lang="he-IL" sz="1800" dirty="0" smtClean="0"/>
              <a:t>2013: </a:t>
            </a:r>
          </a:p>
          <a:p>
            <a:pPr lvl="1" algn="r">
              <a:buFont typeface="Arial" pitchFamily="34" charset="0"/>
              <a:buChar char="•"/>
            </a:pPr>
            <a:r>
              <a:rPr lang="he-IL" sz="1800" dirty="0" smtClean="0"/>
              <a:t>סין קונה 30 מיליון דונם באוקרינה = 1/20 משטח אוקרינה , 1/9 משטחה החקלאי . (שטח ישראל = 22 מיליון דונם) </a:t>
            </a:r>
            <a:endParaRPr lang="he-IL" sz="1800" dirty="0"/>
          </a:p>
        </p:txBody>
      </p:sp>
      <p:pic>
        <p:nvPicPr>
          <p:cNvPr id="27650" name="Picture 2" descr=" "/>
          <p:cNvPicPr>
            <a:picLocks noChangeAspect="1" noChangeArrowheads="1"/>
          </p:cNvPicPr>
          <p:nvPr/>
        </p:nvPicPr>
        <p:blipFill>
          <a:blip r:embed="rId3"/>
          <a:srcRect/>
          <a:stretch>
            <a:fillRect/>
          </a:stretch>
        </p:blipFill>
        <p:spPr bwMode="auto">
          <a:xfrm>
            <a:off x="571472" y="1357298"/>
            <a:ext cx="2758868" cy="1810507"/>
          </a:xfrm>
          <a:prstGeom prst="rect">
            <a:avLst/>
          </a:prstGeom>
          <a:noFill/>
        </p:spPr>
      </p:pic>
      <p:pic>
        <p:nvPicPr>
          <p:cNvPr id="27652" name="Picture 4" descr="http://700lvl.com/uploads/Lifestyle/China_Ukraine_Locator.png"/>
          <p:cNvPicPr>
            <a:picLocks noChangeAspect="1" noChangeArrowheads="1"/>
          </p:cNvPicPr>
          <p:nvPr/>
        </p:nvPicPr>
        <p:blipFill>
          <a:blip r:embed="rId4"/>
          <a:srcRect/>
          <a:stretch>
            <a:fillRect/>
          </a:stretch>
        </p:blipFill>
        <p:spPr bwMode="auto">
          <a:xfrm>
            <a:off x="428596" y="3214686"/>
            <a:ext cx="3286148" cy="314222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מהן אמצעי הגידור של ישראל?</a:t>
            </a:r>
            <a:endParaRPr lang="he-IL" sz="3200" dirty="0"/>
          </a:p>
        </p:txBody>
      </p:sp>
      <p:sp>
        <p:nvSpPr>
          <p:cNvPr id="3" name="כותרת משנה 2"/>
          <p:cNvSpPr>
            <a:spLocks noGrp="1"/>
          </p:cNvSpPr>
          <p:nvPr>
            <p:ph type="subTitle" idx="1"/>
          </p:nvPr>
        </p:nvSpPr>
        <p:spPr>
          <a:xfrm>
            <a:off x="3500430" y="1357298"/>
            <a:ext cx="4972040" cy="2571768"/>
          </a:xfrm>
        </p:spPr>
        <p:txBody>
          <a:bodyPr>
            <a:normAutofit/>
          </a:bodyPr>
          <a:lstStyle/>
          <a:p>
            <a:pPr algn="r">
              <a:buFont typeface="Arial" pitchFamily="34" charset="0"/>
              <a:buChar char="•"/>
            </a:pPr>
            <a:r>
              <a:rPr lang="he-IL" sz="2000" dirty="0" smtClean="0"/>
              <a:t>ישראל מייבאת את רוב הערך הקלורי של מזון שלה ותתקשה לייצר את המזון בארץ. </a:t>
            </a:r>
          </a:p>
          <a:p>
            <a:pPr algn="r">
              <a:buFont typeface="Arial" pitchFamily="34" charset="0"/>
              <a:buChar char="•"/>
            </a:pPr>
            <a:r>
              <a:rPr lang="he-IL" sz="2000" dirty="0" smtClean="0"/>
              <a:t>מייצאת אשלג , פוספט וגז טבעי </a:t>
            </a:r>
            <a:r>
              <a:rPr lang="he-IL" sz="2000" dirty="0" err="1" smtClean="0"/>
              <a:t>– ח</a:t>
            </a:r>
            <a:r>
              <a:rPr lang="he-IL" sz="2000" dirty="0" smtClean="0"/>
              <a:t>ומרי גלם לדשן כימי</a:t>
            </a:r>
          </a:p>
          <a:p>
            <a:pPr algn="r">
              <a:buFont typeface="Arial" pitchFamily="34" charset="0"/>
              <a:buChar char="•"/>
            </a:pPr>
            <a:r>
              <a:rPr lang="he-IL" sz="2000" dirty="0" smtClean="0"/>
              <a:t>משבר מזון אינו דבר וודאי, אבל גם מלחמה אינה דבר וודאי ובכל זאת אנו מתכוננים אליה</a:t>
            </a:r>
          </a:p>
          <a:p>
            <a:pPr algn="r">
              <a:buFont typeface="Arial" pitchFamily="34" charset="0"/>
              <a:buChar char="•"/>
            </a:pPr>
            <a:endParaRPr lang="he-IL" sz="2000" dirty="0" smtClean="0"/>
          </a:p>
          <a:p>
            <a:pPr algn="r">
              <a:buFont typeface="Arial" pitchFamily="34" charset="0"/>
              <a:buChar char="•"/>
            </a:pPr>
            <a:endParaRPr lang="he-IL" sz="2000" dirty="0"/>
          </a:p>
        </p:txBody>
      </p:sp>
      <p:pic>
        <p:nvPicPr>
          <p:cNvPr id="86022" name="Picture 6" descr="https://encrypted-tbn1.gstatic.com/images?q=tbn:ANd9GcTdjFSH545rE3ii-AYRruheOYAfd5XQGAcZ04ZNPH3aDqvS_IVybw"/>
          <p:cNvPicPr>
            <a:picLocks noChangeAspect="1" noChangeArrowheads="1"/>
          </p:cNvPicPr>
          <p:nvPr/>
        </p:nvPicPr>
        <p:blipFill>
          <a:blip r:embed="rId3"/>
          <a:srcRect/>
          <a:stretch>
            <a:fillRect/>
          </a:stretch>
        </p:blipFill>
        <p:spPr bwMode="auto">
          <a:xfrm>
            <a:off x="857224" y="1285860"/>
            <a:ext cx="2528565" cy="3214710"/>
          </a:xfrm>
          <a:prstGeom prst="rect">
            <a:avLst/>
          </a:prstGeom>
          <a:noFill/>
        </p:spPr>
      </p:pic>
      <p:graphicFrame>
        <p:nvGraphicFramePr>
          <p:cNvPr id="6" name="טבלה 5"/>
          <p:cNvGraphicFramePr>
            <a:graphicFrameLocks noGrp="1"/>
          </p:cNvGraphicFramePr>
          <p:nvPr/>
        </p:nvGraphicFramePr>
        <p:xfrm>
          <a:off x="2071671" y="4929198"/>
          <a:ext cx="6453189" cy="1112520"/>
        </p:xfrm>
        <a:graphic>
          <a:graphicData uri="http://schemas.openxmlformats.org/drawingml/2006/table">
            <a:tbl>
              <a:tblPr rtl="1" firstRow="1" bandRow="1">
                <a:tableStyleId>{5C22544A-7EE6-4342-B048-85BDC9FD1C3A}</a:tableStyleId>
              </a:tblPr>
              <a:tblGrid>
                <a:gridCol w="2151063"/>
                <a:gridCol w="1756077"/>
                <a:gridCol w="2546049"/>
              </a:tblGrid>
              <a:tr h="370840">
                <a:tc>
                  <a:txBody>
                    <a:bodyPr/>
                    <a:lstStyle/>
                    <a:p>
                      <a:pPr rtl="1"/>
                      <a:endParaRPr lang="he-IL" dirty="0"/>
                    </a:p>
                  </a:txBody>
                  <a:tcPr/>
                </a:tc>
                <a:tc>
                  <a:txBody>
                    <a:bodyPr/>
                    <a:lstStyle/>
                    <a:p>
                      <a:pPr rtl="1"/>
                      <a:r>
                        <a:rPr lang="he-IL" dirty="0" smtClean="0"/>
                        <a:t>מתכוננים</a:t>
                      </a:r>
                      <a:r>
                        <a:rPr lang="he-IL" baseline="0" dirty="0" smtClean="0"/>
                        <a:t> מראש</a:t>
                      </a:r>
                      <a:endParaRPr lang="he-IL" dirty="0"/>
                    </a:p>
                  </a:txBody>
                  <a:tcPr/>
                </a:tc>
                <a:tc>
                  <a:txBody>
                    <a:bodyPr/>
                    <a:lstStyle/>
                    <a:p>
                      <a:pPr rtl="1"/>
                      <a:r>
                        <a:rPr lang="he-IL" dirty="0" smtClean="0"/>
                        <a:t>לא מתכוננים</a:t>
                      </a:r>
                      <a:endParaRPr lang="he-IL" dirty="0"/>
                    </a:p>
                  </a:txBody>
                  <a:tcPr/>
                </a:tc>
              </a:tr>
              <a:tr h="370840">
                <a:tc>
                  <a:txBody>
                    <a:bodyPr/>
                    <a:lstStyle/>
                    <a:p>
                      <a:pPr rtl="1"/>
                      <a:r>
                        <a:rPr lang="he-IL" dirty="0" smtClean="0"/>
                        <a:t>אין</a:t>
                      </a:r>
                      <a:r>
                        <a:rPr lang="he-IL" baseline="0" dirty="0" smtClean="0"/>
                        <a:t> משבר מזון </a:t>
                      </a:r>
                      <a:endParaRPr lang="he-IL" dirty="0"/>
                    </a:p>
                  </a:txBody>
                  <a:tcPr/>
                </a:tc>
                <a:tc>
                  <a:txBody>
                    <a:bodyPr/>
                    <a:lstStyle/>
                    <a:p>
                      <a:pPr algn="ctr" rtl="1"/>
                      <a:r>
                        <a:rPr lang="he-IL" dirty="0" smtClean="0"/>
                        <a:t>  3-</a:t>
                      </a:r>
                      <a:endParaRPr lang="he-IL" dirty="0"/>
                    </a:p>
                  </a:txBody>
                  <a:tcPr/>
                </a:tc>
                <a:tc>
                  <a:txBody>
                    <a:bodyPr/>
                    <a:lstStyle/>
                    <a:p>
                      <a:pPr algn="ctr" rtl="1"/>
                      <a:r>
                        <a:rPr lang="he-IL" dirty="0" smtClean="0"/>
                        <a:t>2</a:t>
                      </a:r>
                      <a:endParaRPr lang="he-IL" dirty="0"/>
                    </a:p>
                  </a:txBody>
                  <a:tcPr/>
                </a:tc>
              </a:tr>
              <a:tr h="370840">
                <a:tc>
                  <a:txBody>
                    <a:bodyPr/>
                    <a:lstStyle/>
                    <a:p>
                      <a:pPr rtl="1"/>
                      <a:r>
                        <a:rPr lang="he-IL" dirty="0" smtClean="0"/>
                        <a:t>יש משבר מזון</a:t>
                      </a:r>
                      <a:endParaRPr lang="he-IL" dirty="0"/>
                    </a:p>
                  </a:txBody>
                  <a:tcPr/>
                </a:tc>
                <a:tc>
                  <a:txBody>
                    <a:bodyPr/>
                    <a:lstStyle/>
                    <a:p>
                      <a:pPr algn="ctr" rtl="1"/>
                      <a:r>
                        <a:rPr lang="he-IL" dirty="0" smtClean="0"/>
                        <a:t>0 </a:t>
                      </a:r>
                      <a:endParaRPr lang="he-IL" dirty="0"/>
                    </a:p>
                  </a:txBody>
                  <a:tcPr/>
                </a:tc>
                <a:tc>
                  <a:txBody>
                    <a:bodyPr/>
                    <a:lstStyle/>
                    <a:p>
                      <a:pPr algn="ctr" rtl="1"/>
                      <a:r>
                        <a:rPr lang="he-IL" dirty="0" smtClean="0"/>
                        <a:t> 100-</a:t>
                      </a:r>
                      <a:endParaRPr lang="he-IL"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נעילה בקונספציה?</a:t>
            </a:r>
            <a:endParaRPr lang="he-IL" sz="3200" dirty="0"/>
          </a:p>
        </p:txBody>
      </p:sp>
      <p:sp>
        <p:nvSpPr>
          <p:cNvPr id="3" name="כותרת משנה 2"/>
          <p:cNvSpPr>
            <a:spLocks noGrp="1"/>
          </p:cNvSpPr>
          <p:nvPr>
            <p:ph type="subTitle" idx="1"/>
          </p:nvPr>
        </p:nvSpPr>
        <p:spPr>
          <a:xfrm>
            <a:off x="3571868" y="1785926"/>
            <a:ext cx="5072098" cy="2571768"/>
          </a:xfrm>
        </p:spPr>
        <p:txBody>
          <a:bodyPr>
            <a:normAutofit/>
          </a:bodyPr>
          <a:lstStyle/>
          <a:p>
            <a:pPr algn="r">
              <a:buFont typeface="Arial" pitchFamily="34" charset="0"/>
              <a:buChar char="•"/>
            </a:pPr>
            <a:r>
              <a:rPr lang="he-IL" sz="2000" dirty="0" smtClean="0"/>
              <a:t>השוק והנתונים מהעולם מאותתים לנו שמשהו מהותי השתנה בתחומי המזון, האנרגיה והמינרלים.</a:t>
            </a:r>
          </a:p>
          <a:p>
            <a:pPr algn="r">
              <a:buFont typeface="Arial" pitchFamily="34" charset="0"/>
              <a:buChar char="•"/>
            </a:pPr>
            <a:endParaRPr lang="he-IL" sz="2000" dirty="0" smtClean="0"/>
          </a:p>
          <a:p>
            <a:pPr algn="r">
              <a:buFont typeface="Arial" pitchFamily="34" charset="0"/>
              <a:buChar char="•"/>
            </a:pPr>
            <a:r>
              <a:rPr lang="he-IL" sz="2000" dirty="0" smtClean="0"/>
              <a:t>לא כדאי להתעלם מאיתותים. </a:t>
            </a:r>
          </a:p>
          <a:p>
            <a:pPr algn="r">
              <a:buFont typeface="Arial" pitchFamily="34" charset="0"/>
              <a:buChar char="•"/>
            </a:pPr>
            <a:r>
              <a:rPr lang="he-IL" sz="2000" dirty="0" smtClean="0"/>
              <a:t>כשם שלא כדאי להתעלם מסיכון בטחוני – </a:t>
            </a:r>
          </a:p>
          <a:p>
            <a:pPr algn="r"/>
            <a:r>
              <a:rPr lang="he-IL" sz="2000" dirty="0" smtClean="0"/>
              <a:t>לא כדאי להתעלם מסיכון תזונתי </a:t>
            </a:r>
          </a:p>
          <a:p>
            <a:pPr algn="r">
              <a:buFont typeface="Arial" pitchFamily="34" charset="0"/>
              <a:buChar char="•"/>
            </a:pPr>
            <a:endParaRPr lang="he-IL" sz="2000" dirty="0" smtClean="0"/>
          </a:p>
          <a:p>
            <a:pPr algn="r">
              <a:buFont typeface="Arial" pitchFamily="34" charset="0"/>
              <a:buChar char="•"/>
            </a:pPr>
            <a:endParaRPr lang="he-IL" sz="2000" dirty="0" smtClean="0"/>
          </a:p>
          <a:p>
            <a:pPr algn="r">
              <a:buFont typeface="Arial" pitchFamily="34" charset="0"/>
              <a:buChar char="•"/>
            </a:pPr>
            <a:endParaRPr lang="he-IL" sz="2000" dirty="0"/>
          </a:p>
        </p:txBody>
      </p:sp>
      <p:pic>
        <p:nvPicPr>
          <p:cNvPr id="31746" name="Picture 2" descr="http://main.knesset.gov.il/About/Lexicon/PublishingImages/yom_kipur.jpg"/>
          <p:cNvPicPr>
            <a:picLocks noChangeAspect="1" noChangeArrowheads="1"/>
          </p:cNvPicPr>
          <p:nvPr/>
        </p:nvPicPr>
        <p:blipFill>
          <a:blip r:embed="rId3"/>
          <a:srcRect/>
          <a:stretch>
            <a:fillRect/>
          </a:stretch>
        </p:blipFill>
        <p:spPr bwMode="auto">
          <a:xfrm>
            <a:off x="642910" y="3571876"/>
            <a:ext cx="2762250" cy="1933576"/>
          </a:xfrm>
          <a:prstGeom prst="rect">
            <a:avLst/>
          </a:prstGeom>
          <a:noFill/>
        </p:spPr>
      </p:pic>
      <p:pic>
        <p:nvPicPr>
          <p:cNvPr id="7" name="Picture 6" descr="http://ecowiki.org.il/images/thumb/c/c5/Commodity_price_index.png/400px-Commodity_price_index.png"/>
          <p:cNvPicPr>
            <a:picLocks noChangeAspect="1" noChangeArrowheads="1"/>
          </p:cNvPicPr>
          <p:nvPr/>
        </p:nvPicPr>
        <p:blipFill>
          <a:blip r:embed="rId4"/>
          <a:srcRect/>
          <a:stretch>
            <a:fillRect/>
          </a:stretch>
        </p:blipFill>
        <p:spPr bwMode="auto">
          <a:xfrm>
            <a:off x="285720" y="1428736"/>
            <a:ext cx="3357586" cy="18550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1746"/>
                                        </p:tgtEl>
                                        <p:attrNameLst>
                                          <p:attrName>style.visibility</p:attrName>
                                        </p:attrNameLst>
                                      </p:cBhvr>
                                      <p:to>
                                        <p:strVal val="visible"/>
                                      </p:to>
                                    </p:set>
                                    <p:animEffect transition="in" filter="box(in)">
                                      <p:cBhvr>
                                        <p:cTn id="26"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14480" y="357166"/>
            <a:ext cx="5186370" cy="1139825"/>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1"/>
                </a:solidFill>
                <a:effectLst/>
                <a:uLnTx/>
                <a:uFillTx/>
                <a:latin typeface="+mj-lt"/>
                <a:ea typeface="+mj-ea"/>
                <a:cs typeface="+mj-cs"/>
              </a:rPr>
              <a:t>מכירת חיסול?</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3"/>
          <p:cNvSpPr txBox="1">
            <a:spLocks noChangeArrowheads="1"/>
          </p:cNvSpPr>
          <p:nvPr/>
        </p:nvSpPr>
        <p:spPr>
          <a:xfrm>
            <a:off x="4932363" y="1700213"/>
            <a:ext cx="3960812" cy="4357687"/>
          </a:xfrm>
          <a:prstGeom prst="rect">
            <a:avLst/>
          </a:prstGeom>
        </p:spPr>
        <p:txBody>
          <a:bodyPr vert="horz" lIns="91440" tIns="45720" rIns="91440" bIns="45720" rtlCol="1">
            <a:normAutofit/>
          </a:body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800" b="0" i="0" u="none" strike="noStrike" kern="1200" cap="none" spc="0" normalizeH="0" baseline="0" noProof="0" dirty="0" smtClean="0">
                <a:ln>
                  <a:noFill/>
                </a:ln>
                <a:effectLst/>
                <a:uLnTx/>
                <a:uFillTx/>
                <a:latin typeface="+mn-lt"/>
                <a:ea typeface="+mn-ea"/>
                <a:cs typeface="+mn-cs"/>
              </a:rPr>
              <a:t>מדינת ישראל מייצאת:</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אשלג (20 שנה)</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פוספט (25-35 שנה?)</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גז טבעי (25-29 שנה?)</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800" b="0" i="0" u="none" strike="noStrike" kern="1200" cap="none" spc="0" normalizeH="0" baseline="0" noProof="0" dirty="0" smtClean="0">
                <a:ln>
                  <a:noFill/>
                </a:ln>
                <a:effectLst/>
                <a:uLnTx/>
                <a:uFillTx/>
                <a:latin typeface="+mn-lt"/>
                <a:ea typeface="+mn-ea"/>
                <a:cs typeface="+mn-cs"/>
              </a:rPr>
              <a:t>3 המרכיבים של דשן כימי</a:t>
            </a:r>
            <a:endParaRPr kumimoji="0" lang="he-IL" sz="2800" b="0" i="0" u="none" strike="noStrike" kern="1200" cap="none" spc="0" normalizeH="0" baseline="0" noProof="0" dirty="0">
              <a:ln>
                <a:noFill/>
              </a:ln>
              <a:effectLst/>
              <a:uLnTx/>
              <a:uFillTx/>
              <a:latin typeface="+mn-lt"/>
              <a:ea typeface="+mn-ea"/>
              <a:cs typeface="+mn-cs"/>
            </a:endParaRPr>
          </a:p>
        </p:txBody>
      </p:sp>
      <p:pic>
        <p:nvPicPr>
          <p:cNvPr id="9" name="Picture 5" descr="yam_hamelch"/>
          <p:cNvPicPr>
            <a:picLocks noChangeAspect="1" noChangeArrowheads="1"/>
          </p:cNvPicPr>
          <p:nvPr/>
        </p:nvPicPr>
        <p:blipFill>
          <a:blip r:embed="rId2"/>
          <a:srcRect/>
          <a:stretch>
            <a:fillRect/>
          </a:stretch>
        </p:blipFill>
        <p:spPr bwMode="auto">
          <a:xfrm>
            <a:off x="539750" y="1700213"/>
            <a:ext cx="3671888" cy="2324100"/>
          </a:xfrm>
          <a:prstGeom prst="rect">
            <a:avLst/>
          </a:prstGeom>
          <a:noFill/>
        </p:spPr>
      </p:pic>
      <p:pic>
        <p:nvPicPr>
          <p:cNvPr id="10" name="Picture 6" descr="250px-Gulf_Offshore_Platform"/>
          <p:cNvPicPr>
            <a:picLocks noChangeAspect="1" noChangeArrowheads="1"/>
          </p:cNvPicPr>
          <p:nvPr/>
        </p:nvPicPr>
        <p:blipFill>
          <a:blip r:embed="rId3"/>
          <a:srcRect/>
          <a:stretch>
            <a:fillRect/>
          </a:stretch>
        </p:blipFill>
        <p:spPr bwMode="auto">
          <a:xfrm>
            <a:off x="468313" y="4149725"/>
            <a:ext cx="1749425" cy="2330450"/>
          </a:xfrm>
          <a:prstGeom prst="rect">
            <a:avLst/>
          </a:prstGeom>
          <a:noFill/>
        </p:spPr>
      </p:pic>
      <p:pic>
        <p:nvPicPr>
          <p:cNvPr id="11" name="Picture 7" descr="220px-PotashUSGOV"/>
          <p:cNvPicPr>
            <a:picLocks noChangeAspect="1" noChangeArrowheads="1"/>
          </p:cNvPicPr>
          <p:nvPr/>
        </p:nvPicPr>
        <p:blipFill>
          <a:blip r:embed="rId4"/>
          <a:srcRect/>
          <a:stretch>
            <a:fillRect/>
          </a:stretch>
        </p:blipFill>
        <p:spPr bwMode="auto">
          <a:xfrm>
            <a:off x="2700338" y="4437063"/>
            <a:ext cx="1944687" cy="14589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עוד סיבה לשמור על עתודות הפוספט</a:t>
            </a:r>
            <a:endParaRPr lang="he-IL" sz="3200" dirty="0"/>
          </a:p>
        </p:txBody>
      </p:sp>
      <p:sp>
        <p:nvSpPr>
          <p:cNvPr id="3" name="כותרת משנה 2"/>
          <p:cNvSpPr>
            <a:spLocks noGrp="1"/>
          </p:cNvSpPr>
          <p:nvPr>
            <p:ph type="subTitle" idx="1"/>
          </p:nvPr>
        </p:nvSpPr>
        <p:spPr>
          <a:xfrm>
            <a:off x="3500430" y="1071546"/>
            <a:ext cx="4972040" cy="2571768"/>
          </a:xfrm>
        </p:spPr>
        <p:txBody>
          <a:bodyPr>
            <a:normAutofit/>
          </a:bodyPr>
          <a:lstStyle/>
          <a:p>
            <a:pPr algn="r"/>
            <a:endParaRPr lang="he-IL" sz="2000" dirty="0" smtClean="0"/>
          </a:p>
          <a:p>
            <a:pPr algn="r">
              <a:buFont typeface="Arial" pitchFamily="34" charset="0"/>
              <a:buChar char="•"/>
            </a:pPr>
            <a:r>
              <a:rPr lang="he-IL" sz="2000" dirty="0" smtClean="0"/>
              <a:t>עתודות של משאב אסטרטגי שנמצא במחסור ורובו מרוכז במדינה אחת</a:t>
            </a:r>
          </a:p>
          <a:p>
            <a:pPr algn="r">
              <a:buFont typeface="Arial" pitchFamily="34" charset="0"/>
              <a:buChar char="•"/>
            </a:pPr>
            <a:endParaRPr lang="he-IL" sz="2000" dirty="0" smtClean="0"/>
          </a:p>
          <a:p>
            <a:pPr algn="r">
              <a:buFont typeface="Arial" pitchFamily="34" charset="0"/>
              <a:buChar char="•"/>
            </a:pPr>
            <a:endParaRPr lang="he-IL" sz="2000" dirty="0"/>
          </a:p>
        </p:txBody>
      </p:sp>
      <p:pic>
        <p:nvPicPr>
          <p:cNvPr id="11" name="Picture 7"/>
          <p:cNvPicPr>
            <a:picLocks noChangeAspect="1" noChangeArrowheads="1"/>
          </p:cNvPicPr>
          <p:nvPr/>
        </p:nvPicPr>
        <p:blipFill>
          <a:blip r:embed="rId3"/>
          <a:srcRect/>
          <a:stretch>
            <a:fillRect/>
          </a:stretch>
        </p:blipFill>
        <p:spPr bwMode="auto">
          <a:xfrm>
            <a:off x="0" y="2714620"/>
            <a:ext cx="3475414" cy="3430856"/>
          </a:xfrm>
          <a:prstGeom prst="rect">
            <a:avLst/>
          </a:prstGeom>
          <a:noFill/>
          <a:ln w="9525">
            <a:noFill/>
            <a:miter lim="800000"/>
            <a:headEnd/>
            <a:tailEnd/>
          </a:ln>
          <a:effectLst/>
        </p:spPr>
      </p:pic>
      <p:pic>
        <p:nvPicPr>
          <p:cNvPr id="78850" name="Picture 2" descr="http://www.personal.psu.edu/mjc5169/China%20Rare%20Earth%20Chart.png"/>
          <p:cNvPicPr>
            <a:picLocks noChangeAspect="1" noChangeArrowheads="1"/>
          </p:cNvPicPr>
          <p:nvPr/>
        </p:nvPicPr>
        <p:blipFill>
          <a:blip r:embed="rId4"/>
          <a:srcRect/>
          <a:stretch>
            <a:fillRect/>
          </a:stretch>
        </p:blipFill>
        <p:spPr bwMode="auto">
          <a:xfrm>
            <a:off x="4714876" y="2571744"/>
            <a:ext cx="2786082" cy="1980730"/>
          </a:xfrm>
          <a:prstGeom prst="rect">
            <a:avLst/>
          </a:prstGeom>
          <a:noFill/>
        </p:spPr>
      </p:pic>
      <p:sp>
        <p:nvSpPr>
          <p:cNvPr id="7" name="מלבן 6"/>
          <p:cNvSpPr/>
          <p:nvPr/>
        </p:nvSpPr>
        <p:spPr>
          <a:xfrm>
            <a:off x="571472" y="2357430"/>
            <a:ext cx="2643206" cy="276999"/>
          </a:xfrm>
          <a:prstGeom prst="rect">
            <a:avLst/>
          </a:prstGeom>
        </p:spPr>
        <p:txBody>
          <a:bodyPr wrap="square">
            <a:spAutoFit/>
          </a:bodyPr>
          <a:lstStyle/>
          <a:p>
            <a:r>
              <a:rPr lang="he-IL" sz="1200" dirty="0" smtClean="0"/>
              <a:t>עתודות הפוספט בעולם</a:t>
            </a:r>
            <a:endParaRPr lang="he-IL" sz="1200" dirty="0"/>
          </a:p>
        </p:txBody>
      </p:sp>
      <p:sp>
        <p:nvSpPr>
          <p:cNvPr id="8" name="מלבן 7"/>
          <p:cNvSpPr/>
          <p:nvPr/>
        </p:nvSpPr>
        <p:spPr>
          <a:xfrm>
            <a:off x="5000628" y="2285992"/>
            <a:ext cx="2643206" cy="276999"/>
          </a:xfrm>
          <a:prstGeom prst="rect">
            <a:avLst/>
          </a:prstGeom>
        </p:spPr>
        <p:txBody>
          <a:bodyPr wrap="square">
            <a:spAutoFit/>
          </a:bodyPr>
          <a:lstStyle/>
          <a:p>
            <a:r>
              <a:rPr lang="he-IL" sz="1200" dirty="0" smtClean="0"/>
              <a:t>הפקת עופרות נדירות בעולם</a:t>
            </a:r>
            <a:endParaRPr lang="he-IL" sz="1200" dirty="0"/>
          </a:p>
        </p:txBody>
      </p:sp>
      <p:pic>
        <p:nvPicPr>
          <p:cNvPr id="78852" name="Picture 4" descr="Export Quotas of Chinese Rare-Earth Oxides "/>
          <p:cNvPicPr>
            <a:picLocks noChangeAspect="1" noChangeArrowheads="1"/>
          </p:cNvPicPr>
          <p:nvPr/>
        </p:nvPicPr>
        <p:blipFill>
          <a:blip r:embed="rId5"/>
          <a:srcRect/>
          <a:stretch>
            <a:fillRect/>
          </a:stretch>
        </p:blipFill>
        <p:spPr bwMode="auto">
          <a:xfrm>
            <a:off x="4929190" y="4585106"/>
            <a:ext cx="3881422" cy="2231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anim calcmode="lin" valueType="num">
                                      <p:cBhvr additive="base">
                                        <p:cTn id="11" dur="500" fill="hold"/>
                                        <p:tgtEl>
                                          <p:spTgt spid="78850"/>
                                        </p:tgtEl>
                                        <p:attrNameLst>
                                          <p:attrName>ppt_x</p:attrName>
                                        </p:attrNameLst>
                                      </p:cBhvr>
                                      <p:tavLst>
                                        <p:tav tm="0">
                                          <p:val>
                                            <p:strVal val="#ppt_x"/>
                                          </p:val>
                                        </p:tav>
                                        <p:tav tm="100000">
                                          <p:val>
                                            <p:strVal val="#ppt_x"/>
                                          </p:val>
                                        </p:tav>
                                      </p:tavLst>
                                    </p:anim>
                                    <p:anim calcmode="lin" valueType="num">
                                      <p:cBhvr additive="base">
                                        <p:cTn id="12" dur="500" fill="hold"/>
                                        <p:tgtEl>
                                          <p:spTgt spid="788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8852"/>
                                        </p:tgtEl>
                                        <p:attrNameLst>
                                          <p:attrName>style.visibility</p:attrName>
                                        </p:attrNameLst>
                                      </p:cBhvr>
                                      <p:to>
                                        <p:strVal val="visible"/>
                                      </p:to>
                                    </p:set>
                                    <p:anim calcmode="lin" valueType="num">
                                      <p:cBhvr additive="base">
                                        <p:cTn id="15" dur="500" fill="hold"/>
                                        <p:tgtEl>
                                          <p:spTgt spid="78852"/>
                                        </p:tgtEl>
                                        <p:attrNameLst>
                                          <p:attrName>ppt_x</p:attrName>
                                        </p:attrNameLst>
                                      </p:cBhvr>
                                      <p:tavLst>
                                        <p:tav tm="0">
                                          <p:val>
                                            <p:strVal val="#ppt_x"/>
                                          </p:val>
                                        </p:tav>
                                        <p:tav tm="100000">
                                          <p:val>
                                            <p:strVal val="#ppt_x"/>
                                          </p:val>
                                        </p:tav>
                                      </p:tavLst>
                                    </p:anim>
                                    <p:anim calcmode="lin" valueType="num">
                                      <p:cBhvr additive="base">
                                        <p:cTn id="16"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סיבה נוספת - שיא תפוקת הפוספט?</a:t>
            </a:r>
            <a:endParaRPr lang="he-IL" sz="3200" dirty="0"/>
          </a:p>
        </p:txBody>
      </p:sp>
      <p:sp>
        <p:nvSpPr>
          <p:cNvPr id="3" name="כותרת משנה 2"/>
          <p:cNvSpPr>
            <a:spLocks noGrp="1"/>
          </p:cNvSpPr>
          <p:nvPr>
            <p:ph type="subTitle" idx="1"/>
          </p:nvPr>
        </p:nvSpPr>
        <p:spPr>
          <a:xfrm>
            <a:off x="3857620" y="1500174"/>
            <a:ext cx="4972040" cy="3000396"/>
          </a:xfrm>
        </p:spPr>
        <p:txBody>
          <a:bodyPr>
            <a:normAutofit/>
          </a:bodyPr>
          <a:lstStyle/>
          <a:p>
            <a:pPr algn="r">
              <a:buFont typeface="Arial" pitchFamily="34" charset="0"/>
              <a:buChar char="•"/>
            </a:pPr>
            <a:r>
              <a:rPr lang="he-IL" sz="2000" dirty="0" smtClean="0"/>
              <a:t> עתודות גדולות של פוספט</a:t>
            </a:r>
          </a:p>
          <a:p>
            <a:pPr algn="r">
              <a:buFont typeface="Arial" pitchFamily="34" charset="0"/>
              <a:buChar char="•"/>
            </a:pPr>
            <a:r>
              <a:rPr lang="he-IL" sz="2000" dirty="0" smtClean="0"/>
              <a:t>סימני שאלה לגבי אמינות עתודות מרוקו</a:t>
            </a:r>
          </a:p>
          <a:p>
            <a:pPr algn="r">
              <a:buFont typeface="Arial" pitchFamily="34" charset="0"/>
              <a:buChar char="•"/>
            </a:pPr>
            <a:r>
              <a:rPr lang="he-IL" sz="2000" dirty="0" smtClean="0"/>
              <a:t>בכל מקרה המאגרים לא </a:t>
            </a:r>
            <a:r>
              <a:rPr lang="he-IL" sz="2000" dirty="0" err="1" smtClean="0"/>
              <a:t>הומוגנים</a:t>
            </a:r>
            <a:r>
              <a:rPr lang="he-IL" sz="2000" dirty="0" smtClean="0"/>
              <a:t> ואיכותם יורדת</a:t>
            </a:r>
          </a:p>
          <a:p>
            <a:pPr algn="r">
              <a:buFont typeface="Arial" pitchFamily="34" charset="0"/>
              <a:buChar char="•"/>
            </a:pPr>
            <a:r>
              <a:rPr lang="he-IL" sz="2000" dirty="0" smtClean="0"/>
              <a:t>מה הריכוזים, מה עלות האנרגטית להפקתם?</a:t>
            </a:r>
          </a:p>
          <a:p>
            <a:pPr algn="r">
              <a:buFont typeface="Arial" pitchFamily="34" charset="0"/>
              <a:buChar char="•"/>
            </a:pPr>
            <a:r>
              <a:rPr lang="he-IL" sz="2000" dirty="0" smtClean="0"/>
              <a:t>מה ההשלכות על שוק המזון?</a:t>
            </a:r>
          </a:p>
          <a:p>
            <a:pPr algn="r">
              <a:buFont typeface="Arial" pitchFamily="34" charset="0"/>
              <a:buChar char="•"/>
            </a:pPr>
            <a:r>
              <a:rPr lang="he-IL" sz="2000" dirty="0" smtClean="0"/>
              <a:t>גמר עתודות שלרוב מדברים עליו –נקודה </a:t>
            </a:r>
            <a:r>
              <a:rPr lang="en-US" sz="2000" dirty="0" smtClean="0"/>
              <a:t>B</a:t>
            </a:r>
            <a:endParaRPr lang="he-IL" sz="2000" dirty="0" smtClean="0"/>
          </a:p>
          <a:p>
            <a:pPr algn="r">
              <a:buFont typeface="Arial" pitchFamily="34" charset="0"/>
              <a:buChar char="•"/>
            </a:pPr>
            <a:r>
              <a:rPr lang="he-IL" sz="2000" dirty="0" smtClean="0">
                <a:solidFill>
                  <a:srgbClr val="FF0000"/>
                </a:solidFill>
              </a:rPr>
              <a:t>שיא תפוקה (</a:t>
            </a:r>
            <a:r>
              <a:rPr lang="en-US" sz="2000" dirty="0" smtClean="0">
                <a:solidFill>
                  <a:srgbClr val="FF0000"/>
                </a:solidFill>
              </a:rPr>
              <a:t>A</a:t>
            </a:r>
            <a:r>
              <a:rPr lang="he-IL" sz="2000" dirty="0" smtClean="0">
                <a:solidFill>
                  <a:srgbClr val="FF0000"/>
                </a:solidFill>
              </a:rPr>
              <a:t>) יתרחש לפני גמר העתודות (</a:t>
            </a:r>
            <a:r>
              <a:rPr lang="en-US" sz="2000" dirty="0" smtClean="0">
                <a:solidFill>
                  <a:srgbClr val="FF0000"/>
                </a:solidFill>
              </a:rPr>
              <a:t>C</a:t>
            </a:r>
            <a:r>
              <a:rPr lang="he-IL" sz="2000" dirty="0" smtClean="0">
                <a:solidFill>
                  <a:srgbClr val="FF0000"/>
                </a:solidFill>
              </a:rPr>
              <a:t>)</a:t>
            </a:r>
          </a:p>
        </p:txBody>
      </p:sp>
      <p:pic>
        <p:nvPicPr>
          <p:cNvPr id="88066" name="Picture 2" descr="http://ecowiki.org.il/images/thumb/7/78/Peak_p_vs_deplation.PNG/350px-Peak_p_vs_deplation.PNG"/>
          <p:cNvPicPr>
            <a:picLocks noChangeAspect="1" noChangeArrowheads="1"/>
          </p:cNvPicPr>
          <p:nvPr/>
        </p:nvPicPr>
        <p:blipFill>
          <a:blip r:embed="rId3"/>
          <a:srcRect/>
          <a:stretch>
            <a:fillRect/>
          </a:stretch>
        </p:blipFill>
        <p:spPr bwMode="auto">
          <a:xfrm>
            <a:off x="0" y="3786190"/>
            <a:ext cx="3762378" cy="2440172"/>
          </a:xfrm>
          <a:prstGeom prst="rect">
            <a:avLst/>
          </a:prstGeom>
          <a:noFill/>
        </p:spPr>
      </p:pic>
      <p:pic>
        <p:nvPicPr>
          <p:cNvPr id="88070" name="Picture 6" descr="http://ecowiki.org.il/images/thumb/8/8c/Peak-phosphorus.jpg/350px-Peak-phosphorus.jpg"/>
          <p:cNvPicPr>
            <a:picLocks noChangeAspect="1" noChangeArrowheads="1"/>
          </p:cNvPicPr>
          <p:nvPr/>
        </p:nvPicPr>
        <p:blipFill>
          <a:blip r:embed="rId4"/>
          <a:srcRect/>
          <a:stretch>
            <a:fillRect/>
          </a:stretch>
        </p:blipFill>
        <p:spPr bwMode="auto">
          <a:xfrm>
            <a:off x="0" y="1428736"/>
            <a:ext cx="3333750" cy="23526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שקיפות</a:t>
            </a:r>
            <a:endParaRPr lang="he-IL" dirty="0"/>
          </a:p>
        </p:txBody>
      </p:sp>
      <p:sp>
        <p:nvSpPr>
          <p:cNvPr id="3" name="כותרת משנה 2"/>
          <p:cNvSpPr>
            <a:spLocks noGrp="1"/>
          </p:cNvSpPr>
          <p:nvPr>
            <p:ph type="subTitle" idx="1"/>
          </p:nvPr>
        </p:nvSpPr>
        <p:spPr>
          <a:xfrm>
            <a:off x="3571868" y="1142984"/>
            <a:ext cx="4429156" cy="2428892"/>
          </a:xfrm>
        </p:spPr>
        <p:txBody>
          <a:bodyPr>
            <a:normAutofit/>
          </a:bodyPr>
          <a:lstStyle/>
          <a:p>
            <a:pPr algn="r"/>
            <a:r>
              <a:rPr lang="he-IL" b="1" dirty="0" smtClean="0">
                <a:solidFill>
                  <a:schemeClr val="tx1"/>
                </a:solidFill>
              </a:rPr>
              <a:t>1. הגדלת השקיפות בתחום משאבי הטבע  </a:t>
            </a:r>
          </a:p>
          <a:p>
            <a:pPr algn="r"/>
            <a:r>
              <a:rPr lang="he-IL" sz="1800" dirty="0" smtClean="0">
                <a:solidFill>
                  <a:schemeClr val="tx1"/>
                </a:solidFill>
              </a:rPr>
              <a:t>חומרי הגלם הם משאב ציבורי ולכן הניהול שלהם והפיקוח על הנושא כולל הנתונים הפיזיים, התמלוגים, חוזי המכירה והשפעות סביבתיות נדרשים להיעשות בצורה שקופה יותר לציבור.</a:t>
            </a:r>
          </a:p>
          <a:p>
            <a:pPr algn="r"/>
            <a:endParaRPr lang="he-IL" dirty="0" smtClean="0">
              <a:solidFill>
                <a:schemeClr val="tx1"/>
              </a:solidFill>
            </a:endParaRPr>
          </a:p>
          <a:p>
            <a:pPr algn="r"/>
            <a:endParaRPr lang="he-IL" dirty="0" smtClean="0">
              <a:solidFill>
                <a:schemeClr val="tx1"/>
              </a:solidFill>
            </a:endParaRPr>
          </a:p>
          <a:p>
            <a:endParaRPr lang="he-IL" dirty="0" smtClean="0">
              <a:solidFill>
                <a:schemeClr val="tx1"/>
              </a:solidFill>
            </a:endParaRPr>
          </a:p>
          <a:p>
            <a:pPr algn="r">
              <a:buFontTx/>
              <a:buChar char="-"/>
            </a:pPr>
            <a:endParaRPr lang="he-IL" dirty="0" smtClean="0"/>
          </a:p>
          <a:p>
            <a:pPr algn="r">
              <a:buFontTx/>
              <a:buChar char="-"/>
            </a:pPr>
            <a:endParaRPr lang="he-IL" dirty="0" smtClean="0"/>
          </a:p>
          <a:p>
            <a:pPr algn="r">
              <a:buFontTx/>
              <a:buChar char="-"/>
            </a:pPr>
            <a:endParaRPr lang="he-IL" dirty="0" smtClean="0"/>
          </a:p>
        </p:txBody>
      </p:sp>
      <p:sp>
        <p:nvSpPr>
          <p:cNvPr id="57346" name="AutoShape 2"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48" name="AutoShape 4"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50" name="AutoShape 6"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239125" y="-1622425"/>
            <a:ext cx="4762500" cy="33813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7352" name="Picture 8" descr="http://www.npengage.com/wp-content/uploads/2012/10/transparent-funding-752x483.jpg"/>
          <p:cNvPicPr>
            <a:picLocks noChangeAspect="1" noChangeArrowheads="1"/>
          </p:cNvPicPr>
          <p:nvPr/>
        </p:nvPicPr>
        <p:blipFill>
          <a:blip r:embed="rId3" cstate="print"/>
          <a:srcRect/>
          <a:stretch>
            <a:fillRect/>
          </a:stretch>
        </p:blipFill>
        <p:spPr bwMode="auto">
          <a:xfrm>
            <a:off x="357158" y="1142984"/>
            <a:ext cx="2357454" cy="1513040"/>
          </a:xfrm>
          <a:prstGeom prst="rect">
            <a:avLst/>
          </a:prstGeom>
          <a:noFill/>
        </p:spPr>
      </p:pic>
      <p:sp>
        <p:nvSpPr>
          <p:cNvPr id="57356" name="AutoShape 12" descr="data:image/jpeg;base64,/9j/4AAQSkZJRgABAQAAAQABAAD/2wCEAAkGBhMSEBUUExQWFRUWFxgYGBgYGBgWHBgXGBUXGBgXFxgYHCYeGBojGhYUHy8gIycpLCwsFR4xNTAqNSYrLCkBCQoKDgwOGg8PGikkHyQqLC0pKSwsLCwsKSwsLCwpKSkpLCkpKSwpKSwsLCwsLCkpLCwsLCksLCksLCwsLCwsLP/AABEIAKwBJQMBIgACEQEDEQH/xAAcAAACAgMBAQAAAAAAAAAAAAAEBQIDAAEGBwj/xABQEAACAQIEAwUEBgUIBwUJAAABAhEAAwQSITEFQVETImFxgQYykaEUQrHB0fAHUnKS4RUWIyVUYoLSJDNzk7Kz8RdDRKPTNDVTY2SDhKLj/8QAGgEAAwEBAQEAAAAAAAAAAAAAAQIDBAAFBv/EACoRAAICAQQBAwQDAQEBAAAAAAABAgMRBBIhMVEUIkETMkJhBVJxgcEV/9oADAMBAAIRAxEAPwAQ2Vk6cz9prYsgVVcxHegAnU/aattXQZHTzrxLW9z/ANPaqxtX+FuQRtW8gKkAa1C1dBGhn40NjMWEJliIjQakk+A13qCy3hFXhdhOFYCcx+PzopcepHu7+VAMTAzaEA6RG/XnNYLw9aOxsG9IPGNXkg+I/CqziuiAfP7Ko3GmnwrZtEnSTR+kwfUSL1xxGwUSN4mjP5VUZQSMzbAkCfSlv0VuUbVvDYaHDt3mAIE66H7Kb6HkDtRfcfXaPKqDRDKSTpNCX8MVYHdWIEdCdBHhRjQK7vCI3lDbqD5gGqTg06R5EiivonRvw+NDnhzcz8yJqqrkumLvi+0Zbw4UbuPJ2/GrLeJuL7txvWDVi4FvyfuqYwpI5Uds/IrcfBn8qX+bg9NxRCcbJEXbYYfvfHY/KgL2DY6SBHjv8TVZwjbFlA/aX8abE/IjcH8DuxjbJ2lNfqMRv1UxpTJGuQCjLcG2ogxO0jb4VyLKsQby6Eae8SY5AA1Zg+IXEvollSwuMslhkG5DET4Ciqt3DQHYorg6L+VDqLloplP1WDT05A7TVtlkuCUcbTE842+yl3EcVEx74I9Cp0I9KHuLli5nmVDd4KZzQQBAHORS2aVJZR0NQ3wdIOHMNgMogCPz1rhvafXFWrYOgOvKTO1OxxDOIlhoJAJ0PlzrjuLW2F4FQWYes8p+ddp9Ok3LILrnhIp4njCWKg6DujyAA+6ruFKXGQakmSSYkch5UPxDBOGDOoXNrlUyVG3eEaeFPPZjhQzZmn8ADP4VsslGFeTNCLlZgJuYUhM6+9sDJMjaPGq7GOyRn03EanVTG45GZp+2EUMCCRENE6DaNKGdISFA1PTWCSCfGvNhqsm+VGAB7IMkEDmB1kTA+dU4K4Uckk5W0gAHXqNN4ovGYXOoA7uxHWNJJPTLNBm01pQxE690QdjqJ/uiRV3OM1gliUeWE8VwPbYcoPeGo8R0060JgcUSgEFZ3HkAPu+VWcEQlgmbvQWBgAdWnbQ/cKYYzhyuSdiB3htty8/Kn+rt9jO2bveiXs7wi0e1use/ItqykABTrMbFpnWaA9rPaXMDbQGAotktqWInQDy5+NEDBKLTooNvPE691YEg+c+E1yqezFxxeu3GLG2JECFc6SPChU65TcpvroSyM4xUYoUYe4bRYwYO/LTpTPDe03ZoFIBkkmZk+E8o29KvxHs8VU5zbBVQ+5lgdgPEUlt8OV7g7xyg67kxBbSNOW/jW72TWWjEt8HhM6C5xV76q+QAa7jyESCJ2FZQ97FK2UWwURVUBZnlqZ6msp4Q46RrU219w9NvVieRPjzPxoT6cs5SrgHQGBqfIGRUrxYlxzB5+ZqzDYRcwMDSeXWvNnWtzy/kvCT2rHgLsEgQBE/magmGUMbkAu0SY6bRRQQR1rWddgaRRS6G/wBKzhy25mr0wQBmN6mbcn8/dU3uKmrEDz0+VPh/AuV8m1w8chViqOY9Zist383uK7/sqT8zA+dXJhLzH/Vhf23UfJQftoquTFc4oFeeQqoWz+fupqeDv9a4q+CqW+bafKqrGFs5iC9xiPqkhd+gQVVVPGScrEAFSATmgeIAA9edVRJksG5QCW+S710CYGyve7FfN9T/APuanfxgykLcReka+kAUNsU+WDc/hHP4fAO0ZbdwgdVVQP3z91Hjg17qi/tMWPwUD7aLfjChRLljH1VAE/4jpVP8tCPcn9pvuEUN0F0FKbK34TlEvdOm+VVHr3pq1OF4do9+4T4tB/wiBVdzizEaBV56KPtMmhMXjGYyWaYgEnYTMCNqDsS4SDsl8jG9gbVuMtgDrKAk+UiZohcCkn+jIP8As+u3IVz9q6Z0OvxNGpiGHvMSTyk12/gKhyMzgVH1fkKEuqZhVcMI1VCY9RprrWrXEHUySAPH+NZieK2j710Dr3vwpozkn0dKKx2D2eCGO0vsLdudRPfaNIAG09TXP8a4tce+VRNIypbA+ooMesSabPjMOYjtG8kc1q3jrCNIDqevZNPxijK2beZf8JxqglhMFNi6tlMyhm9+GMEjNoNOYrWCxEhXKEGDE6yM2WDGqmRR1zG2SQTc/eBX7RV1tFygJcWBMRl+tv4zUdzw9y5LbVnKYvu3CwJJBYyvuz4AKBznc0ThTkUAyNBpBkacxVR4IwMg6gaRpHl/Gt3TdjvsXGng0zrE6VCcfbgrF4eWHPfBkD3iN+kRvVaKI+PxM/P8arbiSGM3cJ2zAb+HKhc8SzGRJ00G45etZ1WyzmE4p+4DrJ7oG233UI12TzYabc48OQ1moXwxUE6szBVE6KoEn8akLgWQ0we7ykzrOniIqsVtEbz2UrxEWSbmTOxECABAkLofOmmFxhuMJiYjQyNyNx0mluPxAXKqL3yCWj6onRB0pYl9lupnfKstJ1AE8lE6nXeqQr3SyyUrNq4Ove2mgO+g/wCtVPw1eXPx+7nQNrHs7N2c3UUaQssfHSIBjQ1rAceS5EkoRpB2k+NWdTj1yKrVLgWe0XDyVJUHMFmJiR0rmOFH3rXdJeGY84AIKA9TPrXpeIwq3BsJHOubv8E7C4xtgg3O7yABkaz16eNUhclHayU6G5bkK1sW0JFw97pqAFGigRWUxPDLfvk5mYwdIAyADQeprKqrYY5KxrljoYsmp0qeTmaIOCdtoHiTt6DU0Zh+EW/rszdY7o+A1+dNLS2OTeDJHU1qKWRRcuHQDnsNyf8ACNaY4bhN47WwvjcPLwUa/GKao9q2IVAo25T8tao+m5EgMz9ZhQNdB1NMtLJfDB6qL+Ub/kZR/rLhPgsWx8RLH40TYw1lNbdtBG7lZOn99qQ3eI4jMQAqjXURMctTJpe/0hj3jnERq0yKqtPYuok/U1/2OsvcYUf94B5S0/ChzxdSvvOP2QAT9tcrb4ZeJgD0n76Z4bA3zoyDbfMDSy09y5R0NTU3hhbcQUe5bk/rXDnPzMVX9NcDRyJ5Du/ZVJwr+frH2ViYZo1M1nentfwzR9eldNBvDsILrQzfAiTrrE+prOIYVUaFbN8NOkkaTQTYduUfGppYbwpfTWY+1h9TX/ZG2EDlVefwqw2G6CsXDt0jxmgtLb/Vjepr/sVPcExz6c6nawZbUiB+edFW7CoJO9UYh7jT9VZ2G5HQnlTLS2f1Yj1Nf9jLt+1ZB1iN4E/xmqvpDkiR2YOw95z45fq+pFawvDnBDQpfx920DzUfXuab8qa4bCqgjcnUsdyep8aSdVseosaF1cvyQAmCJMlVE83PaNHl7o+dFJYCneY8h8gKKJqBQGs0qdQ/xZqVtCX3I0I21jzNE9mAPChyOVbL6eAqb017/FjK+ldSRq7Zmf8ArQdzhqNqVHwA+yi2vadaraNudOtNqF+LA9RQ/wAkBNw4CCjMsdGOnoZFaNy+umdX/aWPmv4Ua7aaSfWqih8qstPqP6si79P/AGQG2KDA9pZ9UIYfDQ/KqreAtvraeD06eh2oq/hyaFuYMxqJg7zr+8DNVjRd8wZJ31LqSB7y3UbvLn6awfwqVvEqczfWWTDDqIEaa8zpRdp7w6OvRiJ/ejy3FWXcAj8srdPw/hRejs72sC1VfzJCv6MwUGQCDmJI3PQE8pgUu4ngDmt5m0VRJzEnXlqDO/htTq7w27InK6gggMTyOmo38jWzgmc98LJjmdDOvyEDyrlp7o87Wc76ZfKBsRijbChCynug5SNl1Eg6STMedLuJ3LjOjuoQZjGUgu+mgEdDzp1xDhbXG7uUCZ15xttQ2K4LczBhEgiMxnLpBAHPTn410Kbl+LOlbU/yQPwvjN5MhaCMoJG0FgTBE+G/jXS2sWl9YIIbmp38/wCIrnH9nZGogkAEho2nlEdNfCi+C8EuKZYjSFBDSSNSWPiSaWelsaztYa9TBPG5FmMwjWwFWSssR6xM1uisZfIC5ozazG3Lb41lNGm1L7DT9evygxb0D0qDYj0qkVuvqD5AlMmoIMzhRuTFbmieFWZuqeh1PSu65A1lg3E+L8Nw15rN++yuhGYdm7QSAYlVI51ie2fBxtfbT/5V3/LXn/6TD/W2J/aX/lpXME150rp+T0VTDHR7Z/PzhX9ob0s3f8taX294WBAxL+tq7/lrxM3B4fKsW4PD5UPqy8jfRh4PZD7acJ/tL/7q5/lphguJYC9Yu4hLzm1YjtGNtxExsCsk6javDLNsu4Re8zEKoHMkwBp4mvauKcFXB8CxGHXVks5rh/Wus6lj6bDyoq2YHVBfBQfbDhP9pb/dXf8AJTjC4S1fW1cw757dyYYgrsSDowB5V4FXsPB+MDD8BsEH+kuLcRPCbj5m9B9tPXOc5YyLZXGMcjR+KcPViDfaVMGEciRvqBrVbce4dyvt/u3/AMtedEyYFW27QB1r1VQvLMTn+j0BeK8OEk32127j/wCWtLxnhxM9u3h/Rv8AH3a8+uXSdKxDQdC8s5T/AEejrxvhwGl9v3H/AMtX3uK4FMOcQ15haVxbLZH98iQAAutecYXDtcdUTVnIVR4muv8A0lcPWxwZbSai3etgnq0MWb1P2Vj1EVWuHyaKfd2i/wDntwn+0t/urv8Akp1iPo6WRiGuN2JW2wIUkkXCAndAnUkcq+eWNe8jhD4nhNm1bjObGEYAsU0Rkdu+NQYGhrGptmhxS6Qx/kntFV7WaDOjq1siDGqsARsdxVf8iZxNp1cAlTB2ZTDA+IND4r2fuvcwzhUUWdXRr7XO2Ha5gjudwvvjNPe0rWH9jctxM9u12SYq/eJBP9IrqezLLA1ViNJ5UyslgR1RyXfzeuT9Xx1mCN56VNeFW1zZ7ksgVmRO8wDmEOUawaT2vZHFxeLmz/SdgTbFyEum3ed3UhVGRWRgNZOmtH472Ud7l97VuzbN2xYQZXANt7VwMyCF1UpzH6tH60zvoRCbvs44Y5dtaCxfDmtxm2OxGoPkedZjvZC6xxQW8qo8/RlzHu9pcW7fV9O6GKZR4N0olcB2GEW02jdo7lQ6vlzGYBVVAXoANJp4WybwxJUxSyLT4VF0JHKrTbM71plNasozbSgKwGgFZDdKtNs1kNTZF2lCsw8vGtMQ3gaJLNVTL4V3YHEgM6+IqdvFg6HfpUCxUaDSoKqsJIijjyDc08IINkHUVO00UItgyddKsF4j8xS7Rt2APixkrB6/dWVHGtMadT8YrKXg21y9qCxWVlZrVDCZNE8OeLq+YofLRODX+kXzFB9DR7PNv0ln+tcT+0v/AC1qj2J4/ZweJ7W/aN1MjLlAUkEkQe/py+dW/pLH9a4n9pf+Ba5uJ/hrXks9RdHra/pZ4dzwT/uWK2P0tcO/sT/uWPxryI2j0b4Gs7I9G+B/CjuBhHri/pc4erZhg7ikaghLII8QZ0p17UXhc4PiboVk7XDq+VyCwl1iY6jWvKvYX2aOLxqIwPZJ/SXSQR3F1j/EYHqa9Y9scUH4bjyNuzAHkHSmjnDFeMo8Fr2j2SxgThOFORH/ANZ7yg/9420ivFyJr172cQnhGEgTHaf8xqen7yd+djaOgt8TGhNiz+4v4UJ7WOtzhzv2aKRctgZVAPvdQKotWrm0gCrPaG1HCrmpJ7S3qf2q3e3cseTHDc08nnS161gmS3hsP/RWzNpCZVZ93yrydTXqTP8A6Nhv9in/AA1XU84GrfYSvEwDK2rankQqgj5VzX6TLhPCCTucQn2NTXNSX9JJ/qj/AO/b+xq8+xe00Vv3Hjxr3+5iWt8JwzIxU5cCJUwYa7bBHwJHrXgIGhr6IwWO7Hhlq6LYu5MLadkLBZVLeYsCwMkRpUImhsCxXtTcQ3Wa1ZZAuLKBcwbNhnC94kwQQ0mOhqnhXtOy375vXbFy22IsoXVmFpQcKzDJLECWEbwTT3C+0Nt0QOFs3nQ3ezjtW7N1zZ5RNMwBkeHOqLnHcIlsE3bItsWgdkd7R70oEkFJ5jTWuw/IG0vgXL7WXXFrKLKG9hmuIQDcJuhLjERmm2IQQSCCSaHb2kxD4ZjmsvlwAvvcUuGLMGXKpVu6QVEmuhucTsIXLXbStaQM7i2e5bIBHfCkAEMDE7HaqxxvDC01ztLYtKSjRaYRAzFXULosEmTprTY/YM/oWW/ae4+IuWxZQi2re+2UlhYW4rlmfVWYxtoOdWnHfSMJbu6Zszq0AqAykhhBYzB+sDBpje4phw7hrtkuirn/AKPMQj5cqyFMhgygKJmYihMbxLClUVsQiKQCiqjAAM5SSAvd72hmINND2vLYk+VhIVRW5NH9hhgzIb4zIyo/dYhXZgoUsBlzZiBE6TUMZhECB7b51zMh3HeQ5WGvQyPStSnCTwjK4TSywPOakLtVzUcp5VTaT3lna+FRN4VVceqSPGmUEJK1hGcGoFByNDlIrGEaim2ibyztiPOrUuhhrVYOceIqrD3NSKbAdxnEbQhfX7qytY0yF9furKg0z0K37UEqhqeSh7b6wfSr48qozDF55N5B1q3AOO0XzFCPiFGkyfDWswzEXEOUgFhvHWuxlMLeGsHAfpM/964n9pf+WtDexvtT9AxBvdl2soUy5su5GswddOlOvbz2Vxl3iN+5bw110ZhDKsg9xRoaQj2Hx5/8Je/cryWnk9VPg7v/ALdP/ov/ADh/6da/7cx/Y/8Azh/6dcMfYTiA/wDB3/3Kwew3EP7He/drkdhHcN+m8EQcEY/2/wD/ADpjifaH6bwTHXRh+wTLlXvl85DLmI7ogAwPjXnmF9gMe7qn0a6mZgMzLAWTGYnoN69X4xwv+q8ThMMhbs7ARFUSWbOpY+JJk0yy0K8Jo8Gr2b2UYjhOD6f0k/7xq81PsNj5/wDZL/7lencItPh+F4W3cQpcXPKsIIm4xGnkaalNyFuaUBh2oHgOp+6hfaO+Dwu5/tLfj9agHvsxMAk0TjeGXrnDLiIjM/aWzlXUxm3it6gotN+TDGyUnwjgFcfGvUbh/wBHwv8AsU/4RXny+yeMEf6Ne/cNeh37RWxhlYQy2kBB3BC6g1XUNPGAxWCnLSf9I4/qj/8AIt/Y9NbqkiAY8qC9suE3b/Cezs22uMLyGFEmAGkx61htXtL1P3Hi5/Pwr6I4PhBc4dZRmCq+CS2WkCO0thNJ5614n/MXH/2S/wDuHpXseJ4dcPC7FoIxuKuBzJEkZLtstI8ACT5VmiapB2J4BbyXB2r282Ft4cvAXItmTnmefMVVh/Y+3a3u+8b491EBbEoqQozcgpgc5pdxK3jst0g337RMaMrAFVyXB9HyCNCQTEzNTw+Av28Q8C+04zDOc3eQ2uy7xUkQCGBBiIAG1HjwD/pLi/siz2rwsuS7YdbKrlW3my9kA1xp7zAJpI51Zi/ZBbi3M+IdnuXGN1gisrN2Qs5TbBgFANzzpO1rG3kudquKCC7hroUTnUC6wuqhIloEHTTptTPF28cFbse0m5iL9o7DJbuMvZ4gjnlAbX+8OlDC8Hc+QjGezdhrN22bjjtGstny6q1i2iLpzBCaiRvQ44DhuzZO2jPZFo5bagCL5vFwsnUnSruGjGfTLwvs3ZDtQFIZlZBAtMrEZVbmdZMmaXHcx+davXCMzPbZKLGV3hYOHxdqw5uLeLulo5U7O7ccEuLu8Bu9G9UYuytq3asK2YWkClv1m+sx8SxJoTMV1BIrS3OutaI0pPKITvcltZsVF3isd6rqyM7kROtaIqVRNMiecmqpIg+FXTVV4UwDVq5B+3yqV23DA9aru70TeEoD4CicmUYtoA9furKhiDoNOv3VlRfZ6dWNiArnFbeYzeUQdQPAxRFjH2WBOcNG+p8qVNwvDZ2YqxYsTuebSRv5j1q7hvCsoMIVzDLLHSO0L8/AgeleXd/J7OEjRT/G7ucjLCcZslgiupJ2AGvy5UVdvqYhhIpbhDh8NLSgaMpYS7ETyA0HxoQ+0FhdldzJ3YJ47KCfnUV/JWTeYwK//OrisOZ21jijADv7ePhWr/GLhWVY+e3215/ifbgoIUIo3gDeNYJOp6Utx/tZdvgQbjeAAA22AG3nQjfe3lxQZU0pYTZ6D/O8KJa9r46CPhQ972+SP9eB6n8K4ThXBbl65N1giRHva5vqjQGNaNxXsjY7QANcDMBAlSpeDoCddSp12q0tbGMsNLJFaOTXDeDpbft2pbTEL5Ak+fLpTfD8SIh1eAwkHqK8/t4JcOpz2mEmPeyyY1lgJIM8q7e5h3CW86G2pSUUj6p231pLdc1yorBSrRRfcnkYjjN0/X+dCYpmuwS0x11pZirRUq0A6wQSQI2zHy0qXDMWGaYINwd2CAshtZEedRj/ACE/iKKvQQ6bY0s24mOfr8uVTHEzZUkNA58qqD7/AJ0oHFI7GCAqAgyGJJGm4jSnjr5S7SEloIrpsNHtQ8T2mk+PWtniGcglpPKleIw4VJGY5duZnf4VDC4PKpVidDOvIHvKNNIFF6+XxFA9FH5kxw2LA3++r8JxF1kIW8YB+2K57i+IKqMs+Ynbx05GgsJxnElYNxyNe9AnU7ExpA00p46mxrOEJKiCeOTp8R7TlDDXQDz12pfifa0qw/pwAxgHr/djrSG/ie+YRp5k8zvr/Go9oHIJylgwYSADP90jcimWrmllRQvpYt8yZ1be07bdqQdN9J6cqwe0zDQ3ev52pLZxKN72XNI0O+k7zQ2MwTCYGYGIjcddDy2ro61/lFAno1+MmdT/ADgfftagfaczBu6x8vhXEPi3Tx8qvwlsgNcbc/dVvU/pEfoNPtnafy0xWO00P5iqDdA5ild3Cm0tt7hJZ5IUGMq8tNiTVjYgMsgg9Rz/AOtQjrJP7VwaJaSK+5jFby9ahduL1FJBeKnQ6eNTv4qQKqtXPwiT0sMdjM4peorX0tP1hShTUiap6qXgl6SPkatiUH1hUTik/WFLGNRyiu9VLwD0kfI0fEoPrCqb+PtgauKXO9KeIvJVerU3q5eAekj5Ohu8StaS67UcMQptzmERvXD4rVjqBEAT91dDiHyYaP7oo+rl4D6SPkNOLVkUqQ2p+6spdhBktqOe59YrKzvVTbzg3w0sVFIV3ePLba5KlnDsBJhfeMGOZpZd41dckgkk9B9lOsXw/Dm8Gy3FhiW2YP3jMRtRttlAyqAB159BXm7o7m9vP7NUYz2pZOasYC/c2Q7c9B86Z4X2UdoLuF8ANtOtFcMt3TdFpBJAJ1MaDUmuitYB10cBT5yfhTWSmuIgrUH2hJY9lsKCe52jE7tO0RoKLXh6KpRQF25A8vxpn2AU66+NVYtgFYjkOXzrNul8s1bYpcITWsDdW+RaBaRI0AGmvpR2C4ZcN1bl1WWAdCIJ8AdgJ1kGpYDE3WTtQoC58hM6mdvTWrcHiGeS06mF8hO1dY5crj/0WtZw+RfjLjXbpLAQrAqNYBU92eu003vccu374OVrmcd2NSANCB5ffUOJ4GbbMo70E9J0+2lfs9xBnzqQEFsKuhMmZzEzz22pnscFhdfBNRkpvLD74Z5UiAZXz6z0NHXmUWbaqpzJq59IMAfGOVaXKugUL99TDcvnUNnKNDlkDw+Mlo+tA56R+PhRMZlgnzO1J8bgnF5RaO557c5k8tqguPfN3lgg/VMj113rVGnPRld2Ox0LYAKhZXLuSTr60BhzNtQQJh0/cOYGesGKwcVGQtOkaR122rLSFUtToStxyOcuygA+Jpoxw0n5A5ZTwC3mKaa67CDuD15b1rD8VZDOYz6CeR86ovWrt1u6pYE5dNhtz2MQaaPwm3Zw6JfaLpBygd6DmMSfEdKpbZWml2SrhPsqvILqmNNcxjSWgCSaV4nCZdV8yP1v41pL7W22hhuD9tFnHK2sQfvqkIqK46EnNt5fYIWBUSNT6MPxouzibigSBcX0PxFCXsrEHkJkHSfvofD4l08QOnh4HeucPB0Z+Qy7FxwVlWncD7iIo/GWARlSM0bk6SCACQBqd9KrwOLVxJ0PTYU4v20KkRE7EDY8j86m5PHI8Uv9OeN26Tmuks3jy9dvKrFQjvDl8/Dxos2gSVcTEHU7x5VYUBXKToR3THM7KYrozSwsBnXnkFdc8xANDMSpg1sqyTHL7t6mL3aifyK0GXoipnY1PPHjVQsEbRtPnUjZI3I++uCba9G9aa+CNKrv3BlMnbz+ZpFaxz54GwLZh9jDqNqOADm5f0pabktm3A1B8elSuX52gDmSY+FDl50XbkOvlRwcFYDD57oG/M+FNOMEsy2xprr5UHwpWt5mO3P06Vfw7v32ubqANOh/6UreENjkMayNIkHKJnvSY312rKKw+K7gIXNmJJI2GsBfMAD41lYvq44PTjBYOZxeNm4ykSc5g/4qM4Ux707CD8TyrfFsBmBgKbhdtFae7uCZ2PKKzhHDWRxMwfe6DQn+FVnKLTx5M1Sw1kM4Ljbi3bhYSqDKbmzCe8FXry+NMrfF2J0Gnhv5mh/o+gkSflsKvsqV5fDWoPL5KrEeC57rTP21u5hzI6fmIrTJInX7Ktf3YIIHX7qXa/A279g2KRha7NTAJ25a/OaJ4dhI+zaNqz6OXHlvzou0mURUJcFo/wCmXWEczr/CqL3uwSTy12qV+daE+lSy5og7ny6CqV1N+4nO1faQPEltMFuHfYxOkc/xpioDLI2NKMTxFExIdsvuZUJ11LayKai+AJA0J3G0089zlwhIbVHLZzvtNbKgsp0yMDE6SDE+c0u4cbr2hlVYtMAzsYAmNSDuRIAjrXVcSw2ZSBHrt/GlKYdQwtXS4UtmJQgcuQ2Bq1cmmsiT27WvIouYqWYhICsCejQfkYo3BcURrjFyQx1HgFBYT15bUn4lNgFdTBkxBJWZAn4VcqpbsLdunMWByqp155SPLnWvCkuDLzE6fAcWzAKhhVSN/rbkQd96lwzAXe3Du3uiIJBJ5nX6tc9wbG3AMjSMyFlYCZjb9iDMnpW7Vi8w715iukq0gkToN5k1hdDTaXBqV2UsjjjuW/c7iEkEarPMgHXXSgr3CbiIzhQ2WAUeZYN9YRr3RBp1g8WZa4bbKO6o1YgjMTOupGh67VRxDFNdvq4JUAGYESSfd8qG7YlFfAVHc3JiS9hLg7MgQtxc6gwDBJGvkRW0wjwYBnmfwp+lsHfpHLbpoNpNWNYjbadD0865amSO9PHyI8DZJbK0jLrEfOnVsldCZHWiEwARJBzddPvqLrNc7HLk5VqPDBr18AwR5eHgaoN9AYnQ8/u/PSsxiEaxpz6j8aUcTsu3et+oHMciOtaYxUlkzyk4vDGPErRiRqSNR+sBz86U2ZnTT5aePjVOE46RAffr0NNBct3QSxg7yKquFgk/cA3OLFBsYHQfdVH017hJEx4n51PEYSdmn1NViyF97Qdd6dCtYB77Oy6nXpV6KMiNkVhqJiCTHMTuPhRduzZKkgszHYe6KW4rGsDlAliNlGi66S1dGWegygySgsY+35QBVy2ha7zGCdqDw+CC95nJfWYMfOrHsbGS3mZjXQ12TsB1svdHdhADz3O/LlTa1hBatEAwWgHnMwCY677Uq4Hhrj4hUEDusxLaQo05cydq6HA3M1xSNSoLfCY8tKy3WYT/AEXpr3YCXVN0ESzAxp7sCdR05+FZWsbdJAnUiQYEQYUwRy3rK8yDbjk9fCR53juJv2lwJqy3HAGpJAc/DSK6/wBm8YXsqbhEmeR+B01qY4Qlou8LmYtrEe8dPtqFy7J0geWmvWvTusy2jzKa8JMd27lr/wCIvrI+6r7aKdmtn/Gormxe/Iq+ypOkbVlNGEdKuGLcgR4FTHwNbyhdCINKcPagDXzjSiWfwmg5N9AUUHhl8R6GsZwecjx/hVNpmIiTHnpVy2wNSR5fjSZ8jpccEDY5xod4oZuFIZXmNZ0212+NaxPFgrFW5+7zkcz6VBsUSwj8/wAKot3yTewVJw5rd4MQrR+trPQmeXhTDEuIgesaD0irb6ggkjUa0Gt0E16tdefceXZY17fgrLtJFXWwrMrMqsVnQzHqBW961bAWknVnlDwsx2AcQ4Z2oZjAJ2gQBFcrcwqWrtrPaZipy5SdCS0l+nPRa9E0MR6eFL72EDN3lVoBADagTzqUNyKzlF9AbABjbVjbd1m6xAUm2IhLc6AQd9ue9SsPZd1a2ua2BzJA2iRzzRQ93gozB2YkgQJ6QRHlBNRs4hQHQ5FiOzCLqYgd4g+fLlRubcOuTqmlLvgPfEqWS3AgAgxpE669QBpA8aPwNtGMaabQYrm7ynfIHECeo8QOdU38HkW21iSdQYMQAdJHP7ansjjDQ+95yjs24fA/PjVbWiNx/wBOnjSTh/tOw7twR0O4MfZXQpjUdQQZqEqnF8Fo3JmZgykeEA0C1iDAYqw+B8fEbUXcQQCm0/A9aiQGGo8f4ihzHgZtS5FWLxeUQRO48j+FKbbsCQdRMz5mKb8Te3HeO3MTBHQ+NKfpyTuDpA8q1QxjJks8A2JwC3NxrtI3ApccNctGAxyncjYa8xyp2tzc7ax0ihL2NSd4G/WasRDcDw+46sylISM3eB06gbxVWPwZElmUDWJ11jSB5Upv8UUEZc32b1G5xO4VEgdCTqdNvKg9wYqJfjbKFQtsxrGbqNeXKdKsw2BJtgRA8NyTEkml9rGxGYA6/neibHGVn3ioE6D7NailKJduMuR9dvWLeG7AWx2jAFnYAwei6yT46b0iFrcHUcqtv3QxBST47eOs60L2k3FEj48vGqxeOWTlz0FWsayjNqCNPPoJ3Fdb7NBirO0Lm2G+oJB9N65M2MyCNZO4HzArtvZ21ksqsnRYmJM5jIM+dZtW4fQl5NGmUvqxz0Qx9pc0jfY78gImD0NZQfESqMdyWJbTTTQDw5GsrBXH2o9RsCuW2Zn1nKTz8TyrTAfV2gSD151AXzmZeRJP21uxdLPGkRWuz7mYavtRZbWD0/PlRdhzAjxqFhAT60ww1sQaRcjvgzCWz50aUgVq0sHStqNTS4ObIXLjcqqsNcMZ9T4fjRSmh8U5AJHIinUVknueCN/D5mV17rAEA+DCDpUsFh8hiQT161G3dM/GiMK3e+FUQsuAPjFogzOhHz6E9KR4lCFLM2RZiQJMnYBeZrreIIGRgdQYFc7h8OPd3UEmDrqYn7K3Kb2YRg2LdkOKoPcJdQB3zpmO2338/SqSZNXXPdFDAQTTV8RwCS5yX9pFC8V4pCEqJYchzqLXSZoDieh9PwosVP4AL2OuMIYgE7R4/fWIiBEbtEZmGq6ypgFi0jTUwOsUI1sFrggd1pBgT7oO51G/KKhh1HdMcj1115zvSyQ6Q+a0zWwVO2xHMTtQ1q/JIC976ynY+Kn9b7ahh8U2aJ0jb40TauHtG8gY8etdhYF6B7iTAWMu2u88w3Q1PDM9uQpkfGPKhsc/Zg3F0bMAehB6ijLL5lJNKMNeH8UKzmOgq/6bzG3h+dK553IBA2qGExjCYPh6TXOKa5CpOPQ0xuIIMgB1J7yEZh4GNNOsUHjeNXrN/MQrIUIFqItyeeWJgD113q/HDusf1Rp61z3G75KSdxPXwqDqWcl1NtAfEuIs9xnaASZhdFHgBQIvjfU+k/neuk4R7OWblhbjhmZup0Go2A86s4jgUt2HCLAHd66E+PPQVztUeEFVN8nMd9vLx0+yrcPw285A1IPT5UW1hQQI5A7nmNa6T2OwwMkzoNBOmvz5UbZuEHISuG+eBKnsmqLN66ZP1UE5R/ebr4CsucDtggpnI5mRB+I0rrrmDUB4J3jfqY++hMbZC3XQDuz4eFZarnPlmqyrauBCtq5bAMSOuhPrFAXL5djKHNr5ac/SuwsWB2hHIAkanyqhMAoSdSZI186tv4I7eRfw++xH7Ph66a094PfLYYO0gKzxGp1Ik+NDMgExzFSw1zsrDlNCr2wPItqPKs2pe6P/AE00R2yN45w0EeJOmmpkRr0rKljLveAge4v3/LSspq4+1Gjs/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21" name="קבוצה 20"/>
          <p:cNvGrpSpPr/>
          <p:nvPr/>
        </p:nvGrpSpPr>
        <p:grpSpPr>
          <a:xfrm>
            <a:off x="928662" y="3857628"/>
            <a:ext cx="7529533" cy="2786082"/>
            <a:chOff x="928662" y="3857628"/>
            <a:chExt cx="7529533" cy="2786082"/>
          </a:xfrm>
        </p:grpSpPr>
        <p:pic>
          <p:nvPicPr>
            <p:cNvPr id="11" name="irc_mi" descr="http://in2eastafrica.net/wp-content/uploads/2013/05/EITI.jpg"/>
            <p:cNvPicPr/>
            <p:nvPr/>
          </p:nvPicPr>
          <p:blipFill>
            <a:blip r:embed="rId4"/>
            <a:srcRect/>
            <a:stretch>
              <a:fillRect/>
            </a:stretch>
          </p:blipFill>
          <p:spPr bwMode="auto">
            <a:xfrm>
              <a:off x="928662" y="4500570"/>
              <a:ext cx="2643206" cy="2143140"/>
            </a:xfrm>
            <a:prstGeom prst="rect">
              <a:avLst/>
            </a:prstGeom>
            <a:noFill/>
            <a:ln w="9525">
              <a:noFill/>
              <a:miter lim="800000"/>
              <a:headEnd/>
              <a:tailEnd/>
            </a:ln>
          </p:spPr>
        </p:pic>
        <p:pic>
          <p:nvPicPr>
            <p:cNvPr id="77827" name="Picture 3"/>
            <p:cNvPicPr>
              <a:picLocks noChangeAspect="1" noChangeArrowheads="1"/>
            </p:cNvPicPr>
            <p:nvPr/>
          </p:nvPicPr>
          <p:blipFill>
            <a:blip r:embed="rId5"/>
            <a:srcRect/>
            <a:stretch>
              <a:fillRect/>
            </a:stretch>
          </p:blipFill>
          <p:spPr bwMode="auto">
            <a:xfrm>
              <a:off x="3857620" y="4143380"/>
              <a:ext cx="4600575" cy="2269235"/>
            </a:xfrm>
            <a:prstGeom prst="rect">
              <a:avLst/>
            </a:prstGeom>
            <a:noFill/>
            <a:ln w="9525">
              <a:noFill/>
              <a:miter lim="800000"/>
              <a:headEnd/>
              <a:tailEnd/>
            </a:ln>
            <a:effectLst/>
          </p:spPr>
        </p:pic>
        <p:sp>
          <p:nvSpPr>
            <p:cNvPr id="18" name="מלבן 17"/>
            <p:cNvSpPr/>
            <p:nvPr/>
          </p:nvSpPr>
          <p:spPr>
            <a:xfrm>
              <a:off x="4643438" y="3857628"/>
              <a:ext cx="2357454" cy="276999"/>
            </a:xfrm>
            <a:prstGeom prst="rect">
              <a:avLst/>
            </a:prstGeom>
          </p:spPr>
          <p:txBody>
            <a:bodyPr wrap="square">
              <a:spAutoFit/>
            </a:bodyPr>
            <a:lstStyle/>
            <a:p>
              <a:pPr rtl="0"/>
              <a:r>
                <a:rPr lang="he-IL" sz="1200" b="1" dirty="0" smtClean="0"/>
                <a:t>שקיפות על תמלוגים למשאבי טבע</a:t>
              </a:r>
            </a:p>
          </p:txBody>
        </p:sp>
      </p:grpSp>
      <p:grpSp>
        <p:nvGrpSpPr>
          <p:cNvPr id="20" name="קבוצה 19"/>
          <p:cNvGrpSpPr/>
          <p:nvPr/>
        </p:nvGrpSpPr>
        <p:grpSpPr>
          <a:xfrm>
            <a:off x="142844" y="1071546"/>
            <a:ext cx="3374020" cy="2786853"/>
            <a:chOff x="142844" y="1071546"/>
            <a:chExt cx="3374020" cy="2786853"/>
          </a:xfrm>
        </p:grpSpPr>
        <p:pic>
          <p:nvPicPr>
            <p:cNvPr id="77829" name="Picture 5"/>
            <p:cNvPicPr>
              <a:picLocks noChangeAspect="1" noChangeArrowheads="1"/>
            </p:cNvPicPr>
            <p:nvPr/>
          </p:nvPicPr>
          <p:blipFill>
            <a:blip r:embed="rId6"/>
            <a:srcRect/>
            <a:stretch>
              <a:fillRect/>
            </a:stretch>
          </p:blipFill>
          <p:spPr bwMode="auto">
            <a:xfrm>
              <a:off x="142844" y="1071546"/>
              <a:ext cx="3374020" cy="2786082"/>
            </a:xfrm>
            <a:prstGeom prst="rect">
              <a:avLst/>
            </a:prstGeom>
            <a:noFill/>
            <a:ln w="9525">
              <a:noFill/>
              <a:miter lim="800000"/>
              <a:headEnd/>
              <a:tailEnd/>
            </a:ln>
            <a:effectLst/>
          </p:spPr>
        </p:pic>
        <p:sp>
          <p:nvSpPr>
            <p:cNvPr id="19" name="מלבן 18"/>
            <p:cNvSpPr/>
            <p:nvPr/>
          </p:nvSpPr>
          <p:spPr>
            <a:xfrm>
              <a:off x="1081062" y="3581400"/>
              <a:ext cx="2357454" cy="276999"/>
            </a:xfrm>
            <a:prstGeom prst="rect">
              <a:avLst/>
            </a:prstGeom>
          </p:spPr>
          <p:txBody>
            <a:bodyPr wrap="square">
              <a:spAutoFit/>
            </a:bodyPr>
            <a:lstStyle/>
            <a:p>
              <a:pPr rtl="0"/>
              <a:r>
                <a:rPr lang="he-IL" sz="1200" b="1" dirty="0" smtClean="0"/>
                <a:t>נתונים פיזיים </a:t>
              </a:r>
              <a:r>
                <a:rPr lang="he-IL" sz="1200" b="1" dirty="0" err="1" smtClean="0"/>
                <a:t>וגאוגרפיים</a:t>
              </a:r>
              <a:r>
                <a:rPr lang="he-IL" sz="1200" b="1" dirty="0" smtClean="0"/>
                <a:t> בארה"ב</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7352"/>
                                        </p:tgtEl>
                                        <p:attrNameLst>
                                          <p:attrName>style.visibility</p:attrName>
                                        </p:attrNameLst>
                                      </p:cBhvr>
                                      <p:to>
                                        <p:strVal val="visible"/>
                                      </p:to>
                                    </p:set>
                                    <p:animEffect transition="in" filter="box(in)">
                                      <p:cBhvr>
                                        <p:cTn id="13" dur="500"/>
                                        <p:tgtEl>
                                          <p:spTgt spid="573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לסיכום נושא פוספט ואשלג</a:t>
            </a:r>
            <a:endParaRPr lang="he-IL" sz="3200" dirty="0"/>
          </a:p>
        </p:txBody>
      </p:sp>
      <p:sp>
        <p:nvSpPr>
          <p:cNvPr id="3" name="כותרת משנה 2"/>
          <p:cNvSpPr>
            <a:spLocks noGrp="1"/>
          </p:cNvSpPr>
          <p:nvPr>
            <p:ph type="subTitle" idx="1"/>
          </p:nvPr>
        </p:nvSpPr>
        <p:spPr>
          <a:xfrm>
            <a:off x="4214810" y="1500174"/>
            <a:ext cx="4614850" cy="3571900"/>
          </a:xfrm>
        </p:spPr>
        <p:txBody>
          <a:bodyPr>
            <a:normAutofit/>
          </a:bodyPr>
          <a:lstStyle/>
          <a:p>
            <a:pPr algn="r"/>
            <a:r>
              <a:rPr lang="he-IL" sz="2000" dirty="0" smtClean="0"/>
              <a:t> נוכח העלייה וחוסר היציבות במחירי המזון, האנרגיה והמחצבים, ונוכח בעיות בשוק הפוספט:</a:t>
            </a:r>
          </a:p>
          <a:p>
            <a:pPr algn="r">
              <a:buFont typeface="Arial" pitchFamily="34" charset="0"/>
              <a:buChar char="•"/>
            </a:pPr>
            <a:r>
              <a:rPr lang="he-IL" sz="2000" dirty="0" smtClean="0"/>
              <a:t>להתייחס לחומרי גלם לחקלאות כאל משאבים אסטרטגיים. </a:t>
            </a:r>
          </a:p>
          <a:p>
            <a:pPr algn="r">
              <a:buFont typeface="Arial" pitchFamily="34" charset="0"/>
              <a:buChar char="•"/>
            </a:pPr>
            <a:r>
              <a:rPr lang="he-IL" sz="2000" dirty="0" smtClean="0"/>
              <a:t>להגביל את קצב ההפקה לשמירת עתודות. </a:t>
            </a:r>
          </a:p>
          <a:p>
            <a:pPr algn="r">
              <a:buFont typeface="Arial" pitchFamily="34" charset="0"/>
              <a:buChar char="•"/>
            </a:pPr>
            <a:r>
              <a:rPr lang="he-IL" sz="2000" dirty="0" smtClean="0"/>
              <a:t>לנסות לחפש חלופות וצעדים נוספים להגברת בטחון תזונתי. </a:t>
            </a:r>
            <a:endParaRPr lang="en-US" sz="2000" dirty="0" smtClean="0"/>
          </a:p>
          <a:p>
            <a:pPr algn="r">
              <a:buFont typeface="Arial" pitchFamily="34" charset="0"/>
              <a:buChar char="•"/>
            </a:pPr>
            <a:endParaRPr lang="he-IL" sz="2000" dirty="0" smtClean="0">
              <a:solidFill>
                <a:srgbClr val="FF0000"/>
              </a:solidFill>
            </a:endParaRPr>
          </a:p>
        </p:txBody>
      </p:sp>
      <p:sp>
        <p:nvSpPr>
          <p:cNvPr id="96258" name="AutoShape 2" descr="data:image/jpeg;base64,/9j/4AAQSkZJRgABAQAAAQABAAD/2wCEAAkGBxQTEhQUExQWFhUXGBYXGBcYFxgYFxwXGBcYFxcYHBcYHCggGR4lHBQXITEhJSkrLi4uGB8zODMsNygtLisBCgoKBQUFDgUFDisZExkrKysrKysrKysrKysrKysrKysrKysrKysrKysrKysrKysrKysrKysrKysrKysrKysrK//AABEIAMIBAwMBIgACEQEDEQH/xAAcAAABBQEBAQAAAAAAAAAAAAAEAQIDBQYABwj/xABEEAABAwIEAwQIBAMHAgcBAAABAAIRAyEEEjFBBVFhInGBkQYTFDKhscHwQlLR4RViciNDU4KSovEH0hYzk6OywuJj/8QAFAEBAAAAAAAAAAAAAAAAAAAAAP/EABQRAQAAAAAAAAAAAAAAAAAAAAD/2gAMAwEAAhEDEQA/AG4Dhxd3K3p8H6K/4VwwZBZWjMARogxb+FbER4IWtwUeC9Bdw+VFU4WEHnFXhMCQoX8PB716BiuEjQEIM8HjYIMP/DlEeHrdO4bGwUFTAgaBBhncMUFThq2zsMOSEq4UckGNdgOiidgVrauAk/so/wCFH7CDKnBJvsS1buH8/kmewjogyxwRTHYVax2DCFqYHogzJw6Z7OVoHYBR+wIKE0Co3YcrSjAW0TH4GNkGd9mKT2crQ+wrvYUGfFApDSV8/AHkmHA9EFCaZTfVFXpwPRK3Ac0FD6orvVFXtTCdFH7EgpvVFKKRVv7EnjBdEFP6o8yntolXAwJ5KangUFQ2gYXK/GB6LkHteEpW0RjGKOkEQxBwYkNNStCeGoBHUFH7OrDKEnq0Fc/Cjkha2ABV2aaidQCDOP4WhX8J6LVmgonYdBlhwdPHDYWjNBD1MOgz78AOShdwxp2Wlbh0jsMOSDMO4QEw8HHJaf2dOGHQZCpwUIZ3BltKmDlQnB9EGQ/g6YeEc1sfZE12CQY53C+ieOGWWrOBC5uBQZF3DVGeFBbB2A6JrsGOSDGu4WBsoX4ELZvwn8qgqcNJ2QY84BK3hk7LVjhkbKdvDjy+CDKfwkckowAGgWuHDCeikZwwBBjv4ceSIp8GPJa5uB6J7cL0QZYcJPIJVrBQHJcgvadJTNphK0J6BA1LCVcg6F0JVyBEhCckQMyppapEiCLIkNNTJIQQGmmGmioSEIBPVpRSROVdCAf1KjdRCKKYQgG9UkNJFZUhagF9Ul9Uicq7KgENFN9QjsqTKgB9nSGij8iTIgAGGCf7OEZkS5EAYpLjSRmRIWoAzSSepRZCSEA3qlyJhcgLaU4FfNzP+o3EhrWce9o+gRlD/qRjYl1R4PPLI+iD6GldK8Hof9QsUf793i1Hs9OMX/jk+H6tQe1SuleMU/TfFn+9d/pB+QUg9L8Yf74+GX5FqD2OUkrx5vphi/8AHMjYsb8YChPpfjCY9efDKPm0IPZpXSvFa3pPiwL4ip4H9goH+kOJOuJq/wCp30Qe4SuleHN4zWPvVHn/ADO8oTf4je7n+f7oPc5SSvEBxA/4j47z+q53FiLeveOXbcPqg9vlISvG2cSraivV/wDUf+qU8cxI0xL/ABfKD2ElJK8jZ6T4of35PiEQ30uxQ/HP+j6tQepyuleaUfTLEbv/APbafldEN9Mq35meLD9EHoa6VgGemVb/APl5H/uUzfS2sYtT8AT/APZBulyxB9K64/Cw+B/7ktP0uqn8DP8Ad+qDbLljHeldb8lPzck/8XVpvTZHQn6oNouWRb6XOi9P4j9VI30s50yPEfRBqSmyvMvS30oq4o+w4U5S8f29QA9ikfw6aumO7vkY+vgTRcGtc+DaTIIIsQRzt4oPeykleP4E1DTymo4GOyczhp1nT72KDdUrF8GrU8Xuju1iUHtkpV5Hh69drQ1tWo0CbAmNb/FcgjdhtpJUzKfQ+U/e6gw9cvbOVttCGT4guEeSSpxAMfke9rcrSS54Db28Ocz05oDmYe5jLbmA3nz7kjXwJLG6TaJ56C+irGekTfWtpML3FzmNDms7EvnLcjQwTI5FWWbtEOeZBg9nsh14bMa2+iCRuJH5Omk/MKQ1h+QaflH6JaeGfUbZxqgzEvbrodjy+CGxNGvTaSabKbdnvdAHmAP2QSvj8g8o+iZb8o8lLTpVMgJptcTfM33b3BETz5ofD4auT2gw9zXjvuTCB4efyN8k0VRN2AnxCB4hj6jKjQWNuCRreCBrPUfHkjaTnvDXZLEA263QSevZvTjwTTUpmOx8Am1TU0DNOv8A+Sgqnr/y/D9kBxZTO1+cR8lA7CsOzfJBPpYgn8Q8vq0oikKsw5hi0HOJ8sqCT2dkQA3ySu4fGrCN9D5xCHqV2tzOL80AnKCyRA0AAk7b7rK0cNhqofVrwJqFjWGpEQ0EkhpmSSTbZBrjwd5EimSOjCeSr8S+nStVbU7qdMPdbUlpqNMDoD4LFYrCYY1nNptluUkG/vQIiXTF9+eiPwnDsOPWE0XEZuw0Tms0TcuA1JHgg1WGxWEcOzVqdf7JoI7washStrUHMa+nnfmAIz5WCCJuW1DH3dZfC8HovlxaWNDfcIfJNyCDJubC6HwfC6BLs2dsF1nBtouCXhpbpBQXruPYZlTJVbAGrmONQD/S+/gpXekGCFOrUl/ZIFNjXn1j5MEkOEMGpmTbZZLhTqdSpeoWZT/ZmA0kc5iB3K1bwVrmzmeXZnNMFgENfGsSdJt0QXOAxrK2ZzDWgRM5DYnsyfWC5kbazeBKteHYTM9rGv7TmlwGYHs7nsuJ30Ek3Wbw2BYx9VofUghjwGvLQSS4OnKRJED/AFJuIkOFJpcS8N/vKpLKYd23kl2/utEaydkGne57SWzmgkS1xIMciNQjuGYqgwziqopjRrXOeC7mZH3foqaljXNLR6sZGgNa0ODYA0vHKETT4sSYLfVg9mZDyBzNxfqJKAP/AMTivjHUcOwimJDXZ3HMW6uOY2advCdbH8IrOxDnBjxlZkzFr813ODYj8J7+WizTsQaFUvw9EyCW5jSDcwdEuOU23sZ0Cl9Fce/DioKbMr6rsxe9rozNuxsC2WSdTa2uwXQ9GhXpZaLy11erVD6gBcQadYjM7S0AACRv1U/G+GnD8MqsMmphxAqkQXkv99ovbtRc7ILhHphWw1M0Bh6mrjIyvEuuSC10ambE3lJxn0rr43DPw1TDuYXRLxuGuDhY6TljdB56PSDEi3r3+aY7jNd2tZ57yjnejbwbyO8KV3oyQ0Evb3CS6/w+qAT+NYg3NZ/+pcjBwHqfL91yB1TiTqdSKjS5veRBMA3bawBEdeiFxTRWPvNgHszFoLoE3J7P0Wm/hlJ2rnHoGT8kRh+CUm9ptGpHOGgbHd30QZ7F493rqVcUmNLJbLJDcxBDXdkDQmb6q3xXpA9jWhzWhwghzgRtqGbnUzPzVziahNEUWsADSDftXBzAwQAYMayFQcX4TiK5zOL6jo95xPM2gDqfNBav42/M1xqVTo71dNz2UahLSMpbTILYIabTMdVQcWwWMxT/AFlRrHjUCkWNaByAIBPI5pPMoPAl1Wk6jmLKtMwDJBjkSDPMeS2no23F0merdSpPIvLi6SD1E+ZG+qC04NjXljYb6prWhuR4EW3GQ6QAFLXxtQk+6Nhlb8ZIlH0KjiBmptad4uPAn9EyqSB7rvD9N0GU9JKdX1WfU0+0T/LBDrRycSi/R+s6rSBa5tjEQ42jNsOqsatYvDmlryCCCMuoIv8ANYb0Z4oMLUq0qsgNlpkX7DjFt5Dvgg12Jzsa5zjla27jEAAbku+iSmwkSKod1BB+OZBcVxjauEqOAhr6b8vu5jYizd7g6dVhWVLWMGAQR2b6jQ80HolajVkZbjfM/Lsfyl28Kt4rhvWAMh5Iggs7UO0iMkkX1BG1lUYP0ufSaCx3azBxBYx5NocC5wnTrsFe0fSitWYYxJiLhgLHDwFxp/ygpmcCx73tDcMcoBElmVpJMhxzASba3XqfCwzD4WjRGGbUeym0EuNFjTUyy6XPdPvTeCvLeJ8cxDaraTnlxcJLnFwF5LbSMpgadRzQHq/WgucSBmDb5oLjmMCfxQ3S6D2PDYnDUqZqYnDMpG7qjstKo0GLiWS6ALe6AvHK3HG1atR57Ic6rUaGxPaeS0ZZykxAg/zFR4ngTbTXa0EaFxzcvdBkDw80IOD02nsv9YdhMN16SXd0tQaTA8QoOaC+tTY+4c3LU1G5IYRG+vyVVx1r3hzKLmFj3DMc0EkWA5ZTDTPRU2E4c4vyw6o6wLZiDs09enwRTqVy0ZRBggZ3CQNJAy2QD0cEWvFNwYHtkuOcPbDoy+4YEd+91d8KoupaPL265BZn+5p+EKubw905g03BiRqZAN2+6IJM93NOocAfJnMwzcNv1EnMgta/G2MeHPpO7AcDlfrmggXHNo81FwTjDTJIzYiq8W/BlkNaJF25QYAGu91W1vR8n+8JI1DrkfFG+jnDDQq53szCOyTHZIIcHROsgINtW4MHEE7flc8fI38VIMEB+GT0Z+0KvfxwiJc6egsn0eONIJzW5wfqEB7cKdMpH+UR8whMVRLMoLXHN2WsB1i/uzFoKlHE25ZzGOcSPhN5tCfhwHnNUqgO2Ad+EXyyNOv7BBzuGGwdlHOXCB4SoeOYdhYGesiBc5XEHvjbl0C7HYcfhqwXQIbcF3KctzcCVXtwzsu7jJ7TniAeV99DZAPgcG5oH9vmZyIDmd4LiMuo0UnEsQaYblZ6xzpPYbIgRyJv8E4NgXrGYiJDWxrds301hI3Ey4BrZk3deYuZEnW5QT0HPLQXUKgJEntAa9C2UiDqYN7iXBroOkuAP+4SuQawuDAS1pLoMAkwSNp2mPiiOHcTbWYYaWEZgZbcQcskWjTf6XqPaCQWwwA3EmTPT4KPD4ltGm8Pe6HPD3RLGuaGjsAgCJk6G9r6hBbkRbtHewHy15KRzhHuv6i/yGvgs8ziLssl79dmBpdN9Sbeal9tLgSfWBtoMhw8SyS1BnPTPA+z12YpjYY+G1Br2ufjE97VrfRfjGekQXDMyBJJJLT7hEbR8lT8fAxFNzGNe6eQMbxBcYsbystw6ni8M9pFKrbsOLROZkzFp5WJ6IPROLcYrMLhSY0AQPW1S4MJJEinTBBdF7uc2YNtCqZ3GMUHGTSqNEiMpYbAdoEF2pmxGkXO0tCgwmTEnXM4l1zuT3orPSEe72paCO1eCUFVj8TVqNg1sg/JSa5k97spcfOFna3AGuJyGpm6Cb63DgPmtoMZTHu5jAMmMtx1MCY2CBGKdMgtm1wCezy7NygzrsRWpsDCzLIi4yyDr2Gu170PheBVHt7BB5CXAaxqf0V9UxOYkuc1sm2mYaR2dQO/km0apNUBtRwtez4PSYygzyjdA3h/o3TYB6ymHPOrSXuE7ERlnuPNFOYKVwxrA25lzmNHPsh3zSswbiZc622V7ie64gpK2FqZhlyFm4fJJM6zrzQD4qgKmUAsym8D8QInUmTz1QuM9c5goAf2YJeXODTctgBoIkRBuOaJqYj1Tnesa1r4GVtMl5IMQS2G5R1cR0lQYupiQC7LTaP5jJ6WBiekoA8Nh3NJmIN5IpucfFzXFL7Q+C0sa8EkgENMbWlvLfbaE+riKzL1KIjm1wPjl13S4EGs0vZUBExYjs8gRlBCDsNxXFin6ouqPpGJaXnyzBwc5vQlSV3FoiGAdQYiP6rIihgnNN3z3g+fvQm0aAqOMPpugw7I24BEgZpKAOlRDjqDaPvopW0iCGkE9wPho1WJwjW85MdSicDUoMJ9eyq8bBlQMFxrBBJM/wA0dEFbTw4iMp7u++6lNKp+GAIkk3tvZX1TDYWowmljDRgSRWoA+HrBDSe5ZarimDNTfjmPZIt7O6oXRewfSsBOxQSOxlH8bg87xLh8JCIwWKolxDXguI0gA/EAlT/xnAxHsdV2l6TTQBMQTlNUjb8qq2MoVHE+x1YzF+ao8OdoBkluRoaI6nVBZvwjS4DMQBJ0brtt3+SlZhWtaQ1oIt7+h32ET4JzQBJ7V4gAxETaTP7J76hcyGGpmzAhvZuNHDeSdtLoIWNyxDGDmQR8B6vl1U1F40PPn9AAAo6mNLuzRAMe89xGQH8oj3z1BjvVfVwheajX1XZmkaOyiC2fdEDWUFu8tgzodTJ/WyErEt/8trcu/aIPfdpCqMRgmsEsxGV8SAanZ5CZJ5FR0eJVMwYcrwfxsa7/AHAQPEILqhVqFoLmmejmnu5LkxocBYA9Rmj5rkBmH4JSH4W23dcz03Jtqi8PhKbC4tY2SJLiBf4SfNBms0mIPTUHwi/ihHYRk/8AlvOpvUd8i/5oNAMXbZtrQAPndQOqgmSQT1OY2VSGEDM2gNN8vxgnUqZlZwECnla0agR5BBZl/P8ARPY47XEG1idOviqfBcQZVa4tLhlJDpywLTcyQP2KJGGY5wBe6SCQ3MBMawPEeaA2nScL5mkwbFl94uHfRMktdLW5tpkW8CJ0i0odvDAS4Fj4sWuzkzA/2726SlxLqWGY93q4DhmOUDM48zcTrqSgfiGAxLQbyLCJveR0MIN9B+UhhdTAG1MHbQF1ueinGLBLY/EA4CRJBvoJUorOMX1OgIvubz0KCm9lqkEB9Q/zQwEzGmVktVhhcMWhodmd1IjzJjzhWOIxZpsL6hDWDVxGn33KKnXbUaHNdnaZILS0iAY5oG4qiXNytfknUi5jzVTX4dZxpmasQ17wXBp/NGpMaCY0taDZe0jKbObl1LhHjNwU04ppszM4zAIBLe/rePigEoYENplkDtA53GXOcSLuLib76pMRgw9uVzy8ARqNfdNwLHuRFSoBIqHwbLXec2+CquIYqrUhtEUqbRYF7n1H94bBaPElAuMpMaCakZRu8kiemayp/wCKRegzO0TLoyMEmdd4k2EapjuCZ3n11V9R3dAHcSSBvaFYHAANDYaGTPvOc4/d7THcgrS51Yu9bVLmNicktpCfzOgTyAmTeAdyvWuaxwoNyMEmQAyQBNhdzujid9AnY6g+q4hha2myPVNdmaAf8R5jtuMXPKwgBGv7TYLmmdcsuE9IjfmgG9jru/vWXIMht9IFyJPcgxXrMcHuZTq3gOB7QvGn7KxoU6mVoDnAAAAwGutvIaTPcQubgmNb2w4/hEvdHQQ4gIIaFYVzd0kasJgj/Ly6hHtwYAsAubSpgFtNjROsAX7+fiiGNg9oiTYN25nvQNZSDeSWJEX/AMtkRULWtLnGw1OgHipW0xAi/cgia1oGh8Z+yomZSTAvcG0WcIIB7rFS4l5aDDcxGgHS28fNCYKpVc7t0g1vOZM90fVAVQw1JoIFNndlET3KUtA2A7gApGUxO6kAgHz0JPkJQCQN55f8LmsAuAB1RtGlmg9q/MEfAxCm9k3+aCsFcf4bj/lb9SuRfs5P7OIHySoK2pAiXDpfrO5+m6f7VTAu8eEfVUs/sVPSZp+8/FAece4g5AOmYmI6t1VHjcZiS6QQRyDXRcyNjJ5K8o0zO/1+V0ZSoQImPAfNBQ8IwlQNaXsgl8uIe5hgaHLFzPOJWhHq8wdkJcPdc4zBNjBvCmZhbXvEa/vYc1F61gIBc6++UlszESyyAqriahgetawG5HvugGSJI/dROZMlpIbGWXAWiACG78tx5KTC0aYdJMG+pBadLlzuVrKX2im+W5z/AFTyO0a692vcgz3GOGiq2HOvtqJ6nKbnoVJwjAuo0w0uFgdOzM6mI18dlYYpzGWBDjGt7HY5Wi/wVFjeKVA2zX2OrQ2SJB912gt8TdBe0cG1x7Yc4W96HeIMdyJOGa1sF1tmiPjBhU3DOKVC0BwJGzndl0na1j3/AGCTUkkaERtIv1AQK+iQOzJvy08u9NxLXvGXM4X/AAEiZOhvMSdJRNMkakffcnucwauv3oK72BrQoqwytsNO5HOcx1m1B4X01vvCFxAps1c4m9gP3QA0QSM5iDpFr9/06p/s5E9kE7XI8z97IPHsdVaQAC3YHsgHnA1OvRB8Mwdai4yQc39RiOU2QXTacTLY5Wn56IWr60yG5QNiW7zPPkNEW2o6LhdnB3v99EDKFN0EOyztltaL6zupKdNrnlpmQAdLGeuhNtApALCCnMHU9UElKkBzEnmdvgFM2gNd/L4rg/lP33qdhG6BjqYIuPj+yVjAP2SvxAmxGms/CPvRReuNxIHh9YJQSPpk/hOv3qnVqIY3VoJ0mT8imeun8R/1H5JkNJkx3mfKUArH1GvFwae4cASTzERHkjm8Q2BjoG7+GqgdSadp8SminHNBOcedsx8FHUxT3GD9Vz3iwv5D5qIvEx/3fMoJMr+Z+/FcoS/r8UqAGjho1yj76oN9Osak+uaxguA2XGZtmaBB7pXAzqAI8L8pUrCACbDnz+KArE8Uc0Qxpc+BDnFrGzv2ZnWbLO8Txdcsy1btsB2h2vDnyhqumOGgjv8AuFG+gHyHAZWkQSYGp67QglfxbEOAzNZkMAgS54Fu1ExCL4TgQxzi1z3tP4XkEAz+FoEhMfPqxkdyuAHCO9dUDiWlpy37URB6Ge/bkgta779mjmjewAHjfwCiwtRzey9oLjJAaWAGB/M6bKAYjLIMudz2GlpOqhdUeScxcANgC0ee+h3QR0+MyX03FjKt4awm+4MxGnIlOwjnETUaM2+WYvznU22TABPugeH7IxrtLfIIFotBNgAAPv5qelh3EQT42B8kjWamwHffwhc3FwZA+/FAY/CNaJJM7DU/fiqziUubDYZYi8nW1xZFHEF1t4Mf87KOq29jPjb4oMpw3gjqby9r7wZgQI5TOmnkjWguIBDt5NvCFbDASfpNvvop8LQgc+nz8LIA2UbTsBbWU2m7Np9+CfjcSWuAa1o51HAkC+w3jnKArcRyNDmPDzN4yNBJO41sDqDtdAVUY4wAJtqZ1PSO/dPp4Z24gc9f+EJh+LOe2S1zRNoM9/8AzupxVLvxH4FBJUcxoBkHbsguI2u0XG+qMY9kDtEz0/X5KrYGaTH4rTqLiw3RVWNg490j6oD21RtYGNpHemYyp2buAAM2tMCL9OiEo4d5kmOkDQciZv8ABGU6Vri/hogrMXVe4DK0x3lo66RNt5SMe7cGPy3Nv6oufvvsankPFQwP5fEIHipax+/FTNcYt9+SgDeg8BHySARoIF+enkgkLhvIXDTQnyCbeR9/RJJ3A8kDz93KiqOG8HxUmbooan9PwQPBHJvmuSFkaiPNKgotT15aKV9yLAeImPFIWXGnlCVtMNmwJ0BAyz43KBXUiB+n6o6m0kAkA2FyT9+agNQizoM8h0nn9AiKbomx05855/vqgc5rh7wAbO5ExBNgJJ06aptbEB4AaC1vOYJ6ATbvUVSt/MO4SY++aQObtJ7rfVBKykAew0DnzU5cetulv38FF6zrHikbUa3T6IJA9pEyfCwSuAtuO8QhXudeBruRp5aqP1hPM89ggs2vERz2lR5WzbzQrap0lvTcpDiIntAR2j7s9/7oDab4gwTrayWk+bxuOc/BQ/l7fvTFwJi5jmjKdEQDz/mQK1szJPWU+pVDQMrATsTf4JfVhoNxfZRYioOd+UoK7iGENR01HEzeOnK3eq+vwinIIaCZ3BEDmBPaO1xurhxvsfImPFJ7QTaOmgNkArMO6InuGgjYAJ78OQ2XCI/FNo7u9Pqkm1gbHQafe6QOI2B/zfqgRlI/XX9lLTnl32kpgPep6cn3T52Px70Cl9rgR0keCkbpy8fvmmGi6fxcraeakaHacvD4oIngjr8U+jrBaPH7slp0rkReDYTNte9XXAcFSJlzptsbdxkfVBSZCTppyKY5jpu13z7+q2LsNRJ9wRebcjbQ7pclMCwtymB8UGTwuDc+wkAanl4FFng7rX62O3O4WipEAWDTPy36J76jYv4W30/dBmncOI/EQTz6feyGrYIgSHD5HfnC1Zq68u7ZVuLewg27hHQoM36wj8QXKeo9s+55Bv1XIM/lcBOg/wAoH6qSm4OkgfH9YQhBOsnlI+UqSnScBsQNLadNEFgxo301gafDVEgSIEC+uk/BVlOqQdZ8PpysijUnSZB7h5oJ6rMvLwCCrVXRDW3kanbeI38VMWZruN+hXHDNt73mIQQuqHl5kKL2y4bNyDHIxrB8dkW7DAg3+/qm4fhrQ6QBmO8QfNAwVDOx8Z+anYxx0EApfWQ7Lk7EXfmDYMkEc9OXNEDFEN7Ayx+KSTH9RugidRc0shgN+0XGIbFyBFz0KCx9Ok981SDlcS0XAiIEwe3cA+MJ9ZznauMdI+qEaARo7XzjW6Cr4jii5nq2BxbIOgYLCBAZ8zKmZXqln9pXqAQCKYETEW0E3+SLfVgmWxyA18eSYKs7b/e6ArheIcAXGo5wdch9yHAWAG2mkI52KJiY013/AHVUwJzGjRo8kB9UmbRB6/cpWPcDv3oNjHadoqVtQttcbxHNAYam5E9+qjY4bmPj8AhRVPOycKnggIOL68xbl8072gD7j6IN9UbNnxj6GU71wIvreNdI70FhS4ltflz8humurVN40gaN7iYQ9O2lzP8AwL6J1asRMzJaQSJ10nqgnqYywLmSYiZk9/IFGcH4u1o7TABfSdZGxKzwfcRPi4nyB0TwD0QbH+NsEEdk9w7N9xP0UVf0gaZIBcYhoA7+ZiJKzXrjNhoREkmOVkXRq5Z7NzpYkX+qC+p40saC8tDiDABcdtLDrCgPF6gMGnGxEzcifLXZAYeqIc6TJiSAfvZGCodQbfFAv8UcRMD4jTnKDxlaq9o75geUzyR9N88/h+iZVqEXH1koKltN/ILlZCt1SIMthhMzexU9MW8Vy5BK9RVDGi5cgZTKJpD5BcuQT0NFPUMMPeuXIAqpRWJH9kzrmn4pVyAWlp4FKPdH9R/+K5cgEo3pgm5k/MriwZm2Gi5cgmr2FrW2RVezLWuNFy5A2iJw5JuZdffQ7qPDvIpSCQYdfzXLkAg1p/0qZnunv/RcuQdiGwbIZxuFy5BO5xGWPy/VdScYbfU369/NcuQQj9U/7+K5cgWibqxwrrjuPzC5cgsaAjTmU9huVy5BOR73efooaw08PquXIBHG65cuQ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2" name="קבוצה 11"/>
          <p:cNvGrpSpPr/>
          <p:nvPr/>
        </p:nvGrpSpPr>
        <p:grpSpPr>
          <a:xfrm>
            <a:off x="214282" y="1357298"/>
            <a:ext cx="3729626" cy="2285992"/>
            <a:chOff x="214282" y="1357298"/>
            <a:chExt cx="3729626" cy="2285992"/>
          </a:xfrm>
        </p:grpSpPr>
        <p:pic>
          <p:nvPicPr>
            <p:cNvPr id="96262" name="Picture 6" descr="http://www.dailyimpact.net/wp-content/uploads/2011/04/Dust-Bowl-theb1365.jpg"/>
            <p:cNvPicPr>
              <a:picLocks noChangeAspect="1" noChangeArrowheads="1"/>
            </p:cNvPicPr>
            <p:nvPr/>
          </p:nvPicPr>
          <p:blipFill>
            <a:blip r:embed="rId3" cstate="print"/>
            <a:srcRect/>
            <a:stretch>
              <a:fillRect/>
            </a:stretch>
          </p:blipFill>
          <p:spPr bwMode="auto">
            <a:xfrm>
              <a:off x="214282" y="1785926"/>
              <a:ext cx="3729626" cy="1857364"/>
            </a:xfrm>
            <a:prstGeom prst="rect">
              <a:avLst/>
            </a:prstGeom>
            <a:noFill/>
          </p:spPr>
        </p:pic>
        <p:sp>
          <p:nvSpPr>
            <p:cNvPr id="9" name="מלבן 8"/>
            <p:cNvSpPr/>
            <p:nvPr/>
          </p:nvSpPr>
          <p:spPr>
            <a:xfrm>
              <a:off x="500034" y="1357298"/>
              <a:ext cx="2428892" cy="276999"/>
            </a:xfrm>
            <a:prstGeom prst="rect">
              <a:avLst/>
            </a:prstGeom>
          </p:spPr>
          <p:txBody>
            <a:bodyPr wrap="square">
              <a:spAutoFit/>
            </a:bodyPr>
            <a:lstStyle/>
            <a:p>
              <a:pPr algn="r"/>
              <a:r>
                <a:rPr lang="he-IL" sz="1200" dirty="0" smtClean="0"/>
                <a:t>ניהול חקלאי לא זהיר </a:t>
              </a:r>
              <a:r>
                <a:rPr lang="he-IL" sz="1200" dirty="0" err="1" smtClean="0"/>
                <a:t>– ארה"ב</a:t>
              </a:r>
              <a:r>
                <a:rPr lang="he-IL" sz="1200" dirty="0" smtClean="0"/>
                <a:t> 1935</a:t>
              </a:r>
            </a:p>
          </p:txBody>
        </p:sp>
      </p:grpSp>
      <p:grpSp>
        <p:nvGrpSpPr>
          <p:cNvPr id="13" name="קבוצה 12"/>
          <p:cNvGrpSpPr/>
          <p:nvPr/>
        </p:nvGrpSpPr>
        <p:grpSpPr>
          <a:xfrm>
            <a:off x="285720" y="4071942"/>
            <a:ext cx="3714728" cy="2285992"/>
            <a:chOff x="285720" y="4071942"/>
            <a:chExt cx="3714728" cy="2285992"/>
          </a:xfrm>
        </p:grpSpPr>
        <p:pic>
          <p:nvPicPr>
            <p:cNvPr id="96264" name="Picture 8" descr="http://afty.lametayel.co.il/fckfiles/34/34b653524ec6d5b7d6cde6b75c6c78a9.JPG"/>
            <p:cNvPicPr>
              <a:picLocks noChangeAspect="1" noChangeArrowheads="1"/>
            </p:cNvPicPr>
            <p:nvPr/>
          </p:nvPicPr>
          <p:blipFill>
            <a:blip r:embed="rId4"/>
            <a:srcRect/>
            <a:stretch>
              <a:fillRect/>
            </a:stretch>
          </p:blipFill>
          <p:spPr bwMode="auto">
            <a:xfrm>
              <a:off x="285720" y="4500570"/>
              <a:ext cx="3714728" cy="1857364"/>
            </a:xfrm>
            <a:prstGeom prst="rect">
              <a:avLst/>
            </a:prstGeom>
            <a:noFill/>
          </p:spPr>
        </p:pic>
        <p:sp>
          <p:nvSpPr>
            <p:cNvPr id="11" name="מלבן 10"/>
            <p:cNvSpPr/>
            <p:nvPr/>
          </p:nvSpPr>
          <p:spPr>
            <a:xfrm>
              <a:off x="642910" y="4071942"/>
              <a:ext cx="2643206" cy="276999"/>
            </a:xfrm>
            <a:prstGeom prst="rect">
              <a:avLst/>
            </a:prstGeom>
          </p:spPr>
          <p:txBody>
            <a:bodyPr wrap="square">
              <a:spAutoFit/>
            </a:bodyPr>
            <a:lstStyle/>
            <a:p>
              <a:pPr algn="l" rtl="0"/>
              <a:r>
                <a:rPr lang="he-IL" sz="1200" dirty="0" smtClean="0"/>
                <a:t>ניהול חקלאי לא זהיר </a:t>
              </a:r>
              <a:r>
                <a:rPr lang="he-IL" sz="1200" dirty="0" err="1" smtClean="0"/>
                <a:t>– א</a:t>
              </a:r>
              <a:r>
                <a:rPr lang="he-IL" sz="1200" dirty="0" smtClean="0"/>
                <a:t>י הפסחא  1400</a:t>
              </a:r>
            </a:p>
          </p:txBody>
        </p:sp>
      </p:grpSp>
      <p:sp>
        <p:nvSpPr>
          <p:cNvPr id="27650" name="AutoShape 2" descr="data:image/jpeg;base64,/9j/4AAQSkZJRgABAQAAAQABAAD/2wCEAAkGBhQSERUTExQWFRUVGRoaGBgYGBkbGhgZFxcaHRgcGBgZHyYfGBokGhgaHy8kIycqLCwtFx4xNTAqNyYrLCkBCQoKDgwOFw8PGiwcHBwpKSkpKSkpKSkpKSksKSkpLCkpKSwpKSksKSwpLCksKSkpKSksLCkpLCkpKSwpKSksLP/AABEIAKIA6AMBIgACEQEDEQH/xAAcAAABBQEBAQAAAAAAAAAAAAAFAAIDBAYHAQj/xABAEAACAgEDAgQDBgMHAwMFAQABAgMREgAEIQUxEyJBUQYyYRQjQnGBkaGx8AczUmJywdGC4fEVQ3Mkg5LC4lP/xAAXAQEBAQEAAAAAAAAAAAAAAAABAAID/8QAGREBAQEBAQEAAAAAAAAAAAAAAAERITFB/9oADAMBAAIRAxEAPwDuOlpaWpFpaWlqRaWlpakWlry9LUnulob1DqxjdUWNpCws4tGKH5OwJJo0AOaPtqbpvVFmBK5AqcXVhiyN/hYehrn2IIIJBvUlzS15elepPdLQ2T4i26ti0qKbqyaW7qg58pN8VfcEdxoiNSe6Wlrw6k8vXt6511GXebrcO0c/gxRTmNFUSOzGFhbUjKLL5Li5II78Aau9G6juoN9HtZJDNDMpkikKEMFVbZWNkeUnvZPyj1vRpxudLXl6DdW+IxEWREMjrwQDQBK5KrNRxZlBIsV6EixaBrVbeb5IlykYIBZtjQoCz+wF6am++7V3GN1xyaJ9Lq6HqSBVXrGfEWwLeNU8oLhQyxR2axTzqDJT0QpB7i27j5S0yC8XxPJuAw2kYODU7SEqEFAjJQMszd40SBRNZAaC9U+LJ9uSspCtYKOHURSUeVtkqF+1Z2prlls6z/X+kbxollhmikiNswXBY442K+D4auCVYRogLN5uTRAysZ1fYvLEivM0rRnu1+ISQAQkgIZTX+PMUCT2Os2tSOiQfHCfZppyGbwqDDhascMTyFT/ABMCVABYca5X1nqTSyyzTLt4jHLExBDuhSUMaCKK3IGDu5FKQvHsLZ6qemRzRxO5sXleOJeEOIywUWy0WHYqJxYyN6qT/DzRRAhVjYYJCnAVXILPI1mgQUlkbI0vhY8gDVqzDz1Jl8VIUdpVNM5qhNiVXxJL+8nXkLHECkXyr+JyR6XOvT4lLEyykg+Q4E+ZExQ+5ZkGRHNHgXqDYbZVKKPIsakqvJKgkgXYHnNXzdeG7G2dAoPrO+y3ERB4UOACfxUMWP0Fk+wCgkjWWs46Z0P4waWopyDMSULxqMogxVCynkKmS5EtwxZR6GlrnuxUyGNYnJklZDGXFIkjgfeFBzIyoA+RoKfQVpadZsfRF6QOuWfGPxLuBuXU7iPapFIoQNdkFLDyeGxPhsxAU8ZUwIFG7Xw18Wyf+ovBLMWQmlyrEl2JiZHUUQ8YDDspyIBPYa0Y6K25UEKSAWugSLNd69+OeNSA6+deq9bk3XUppCyKokdAJgrKqRMQqLG3cgDIqBQDvd3z1v4O+IIyfsyymVcVkhkEbhGiZTxkbAAdJAoY3SV5sSdMosbDUG93axRvI5xRFLMeeFUEseOeACdYD43/ALUG2m5+yxRB2FZHLnzKSEBH92916P3HlNjRnp/xgxkih3UIjM6AxvkpWUt3CpZ7D5hk1X7EE2rGZ2Xx3PMZJJZm2m2JJjkEKWozxi4YOZA/rxd2AR21svgzqEs0BMsizEN5ZUAVZY2VWRwo7WGqjyCCPTXMuvdCh6fu5nVQ8ZEaFZJB4QikBJgkLKcfJF5QSSAsVVYvcbf482UMKrtvvjiqqkCMEsClBY+SNeCeT2BPIF6JTgT1Pqh+1Mv2ndIROWDL4eAQjDw/DJJZUZQ5BAyDEjgVox1jrQ2e4l3UisY/CIFBbLZKIkDBiSXY2oIrzk8UxOI6j1V9yxnhIhilyyQ4NwJZBZdlBXILnifLyxUtUmJn4hlhn2D7U+SYoh8Ry2IljJl8OV280ahZA1twqzc0AdBw/pP9qskrsBEGVWtsR5405N4ByZEApfEFC+caPG3+I9tJPtJF27kSMvkIbHLkHHMcpmtrkOVyv01zX4O+F4lkMrPJGkjgxKuHniNhxIKIMUnkr1IW7pxfUtlEIYIkQmRVCLkStkUBmxFAk/Maq7OmCuQ7LosAePDcbtXLYeLCsqBWTHIBAhOILLSsWsepo66d0LrJEc0czF32vzyBQPEWiVcKtgNwVK+63QDLrmfWusyQzyJ9pkBR3VAYnYB0H3YccqxKMgbuWVrqySDfUuuIYfse3RTFuUCclvGMkvis5bInMsioQCb+8FmqGicN62vSevyTqriAqrCwGcZV3BoWDY7Ua470QdGwdc02fUH+0K3j7ZbnOWMMkgaByFVcmIKuHJVmBrkcUpGtZ0T4kiaKfKdG+zSSRyNl8uLnDIkCzjQ47kECzrUrNjNfHnT4ophLIrMjqwKGZo42y8shKqCMwGD2RzXcYAGHb72HZbLbtHAxUTkL4ZwCvVYyhgWXI/hC8lRdk+aP48+MEniWOHH5wcw4Eka4NjIoBuLJitZUWXPgA3rEdO60+ccLSOXSWDEtkUWRZaqb1OKuWBF+blj8tZ+tScaPdf2syykFCyBC8lIgxZQtorsxJKA+ZmBW1ryjsNL8Lbjx4hufMWeGJfMwJIUFS7NQF5BrNZDFeaOIwo2UbOI2l2pTgOqQjiVx96YjxgwORxPKr+EhuJvg74mj2sku3k7RII/EXNnk8OTAIIwSVs+dQgFebIE+YGrG/wCowxvl4hvPuOAzC7CkkjgD0HpeRNkHOdQn+zqRFZCYFI7Kkeeiobknyu4APHnABrjQvr3XNx9rMUeUajEgQwiWR1esS0jlVRCboKLPHB4AKQq0+3I3CiyMSUIAauck7hRddiQpBqwNRXOl9dh3TzMD4ULkPkGUNE6kDNa+R+be7BqyD5iR/wAYxNDgQqW7FJzGCqwhY/FlliV7AJhyqyQCBwxNDF9YeTbS+KhyQkguWCuMsqsXwRZDFaBUAjG21qNj1NJALkUWrbbGTF/BjdFaMkq2JUSIC6sScSOTiXMgrcbc7jqG12jYkJJLPuMOFDcO6rfLUcY8mNki+ANEfi3cF548OZMJXTkYBpHjhjdgfQETygetivXTPhHa1JvN2TnIHbbRr2clGGQqyULyvElezWeLGhfxDuVXdyqrZFIII1ZQxuwQzAKCe0li/wDF7ihVIG3LBnxKhQKW5GY44sbJC2zsZFJb1Lnvd6yc6s0uBIDMhQUSRTOATyLNLz+ui263n97w3LgEeHJwKjxHI4oLXvwDoFNufvCR3VGocjlgq1RA5vQa2vwVv4xJuNyxP3KqkS+zTZgtfusSYj/Ux17rMLuJIkG2RqDUzAAE3ycv9Rv19AB7a80h2L+1LqX2eaCpFXxldSpRiSYiCpPhgtS5sQbsEGgbKnPM5bdQ9QzR9q0ofOX/ANtkRQ64ry0aiI0ALRgpYVR1ld3I+43DTSo+4ZltwikuFUCjGBYTwwLW77MGJDFtE93H88UdkR53bEFm+Sy7Bu9qcaJvizQOrVIqfEnxFEN3PNskkjCyCUhwpIlDZF415KglQSr3RYcDIjXTvhX4khXcSRsSD4UADqxaJgTYRQbwZTuo15Y8Mg8oUDXJYfAilWVojIgKrPBOqlrccMhUhXDKCVcEAtQYASKNWOmdT85kNqr3jHCVjEa5M6hGI8ou3JvhbDZ5qNO4Mar446IE3S79JSV3NsheL5GRQGi81FWePMqSua+Ew5JGj/w705d5DAZFfcBZn8OSZIwY4WjVsZIhguJKqgxB82LDjWO3fxRuNxFuINuFMSp40rEOWZYYwVUNYVH+7PIALGJj6U0fw51jdJFNs4qIId1dJQT96qBUhK4r55XSm9M3sCjVqFvi/qEbb/dvG6yqBBmBkQkkZZSRYCOyqHavMLQXyvA7ovwxNvYsokpRkquSwXhlNBQQcSB8vAq+18hdsjxq8flEnjOgFk/3AKDEKpBjQ52fRQKButafZfFbx7WOfZbeSaKJlhQ01ZKi+ZY0pmVmZu3IJ571rObSmVJdopWeJoZWkWSJMw0Tzx55nO7ERVxIVJUjwyVyPz5vaDcyqhjLRRzviZEBwjjX5mZh3kxAC3jgC4ULYA631Tb+NthLLF4TbiMQyrlbqXDInIOLlHc8DzCzRsUeV9N8P7M0eTQSyNtxnHYLK65UY0P3oDIx4pqewwHdvBOpPiDrG+cxzQxzwLMzAQwl1xdHKjIJXJTEcigY29STrf8Awr12Ztqq7lxDuAQocYmMsT5RIFbFJW7USoYsK5Nawu8yZ/Fd1fMsM5ZCFtDyBCsoC4cDyggWpDEkjRP4b+M9vt5SuRkWYYMgIcXdZOT8y0TbGuO/tql6bHvWGSaXx5NvUkjyJMglZA32fFR4WRCyXnj4gxy8MhRzqluulPBuK8QyeJzCVIQyxS8hyRwrEIy9gihC7CyiNofjH4YMsyy7WWNBHGkaqxkpPCYt2RGyX7xQczQsgg3Wg3xr0podvslVkBbx0tVJCxkoyiPM8eUKpJFn6aqJUXTutSv4UoMPmZ7qHIlVktGjZ+R5VFZAnkEg3QofDfUwyzrM2CNHLJLICcnV91GyhvKxLiWVgCAbDsKPFedB+JHXaLHGmDrYV+GVUYlscGFB1LlVbkYuSQSq1mgzAKx9XP6hQ9D6jk8fXQ1mtP1PpClHkiAbw6dqwOMcoZvEjljrMeUkh0RwLZgwBIHQ7ArB4oAC/KikeaSRuUwUm2585ZhjQJsgXp/wnvniWdqHhuyRi+bkFNQvghYx7d5VHNkaNdZRPsybrcl3oCVvMpN2yovnNM6CRipJYhhjQUsTLWbi3JTw3igAZk5YTO2VNg5pxWOdtZsqW73Vitru73Y8+AmkKGUnEIJmKu5KkZDFzYJBo8m+RtPhXpCSNuYQAASrocRlGzpKsgWyShBixKnMVV3Svrm01AKcRZUE8UACt0Szc2L470R76ZA6ruPiHbGUJFGXHYoEcGKJVxXzigaCBDFTZD1BFGxJMZAMZPKQMcaOI+g7AAdvQcccVrAfDO8bcAxCSRJFGQWIRh5gqqK8RiMQsagNz2UNRIOjW63X2UqvNsT5FYMwNWTd2Vvm/Q+4agUwXlxLABQSA6nMt5Q6Y5HH5hljlxypaqPDVh0qCAxQs7tMjeIwhEZ8NZIyMSLyKFneQL5jiTwgfzC998XxqCyfNI3kJXLGqxyCCncX8vYki+O4uTcLA3mRpJ2JODEGbI0SZCLXbnuWILSc94u4Q6FHE6bSNGUrNK0jN5nRUBMhBYqMmtUi7edvEAscaxXUdyIptwVyAyixBJydUh8mVs1M7UeSaDtqKHrz0BIIsbLYxwuFBNFqlDByWKrbBm7Wb1Dv1hLyOiR4SMCnAOKxxqCnKgin5YEDupHfUlLxzTg9sz2/0qLH51d/loftpMp1u/mJIsWVC2Rf1oD9dTS4DPyIDfPlUcFV+nYkHVfoyjxzyF8p9B9BwDxqQodw6EswjUue2bNIfYUhIuvSuNLTd/u8ezH2tnbgfkor9Ao0tWK03oErSywAHvMMqB5p8yL/ANKkWOTfN6IdT3SPuwCQwbJTXNOBdqT62uNkXXcaHfDkYVkFNZRx2r5157steUkXY4PqCdW+sdNKSRSE8E0h8t3Xl+UkOoPAPFZdz6CSdSRfDkxAW0DAKKp4m835DE9v11HsDyqg0ca7kKRjYDY83ZIBN15TVjUpnUp2NMGDdj3QggexBrn1rVLbkl4wBdRozV3CiM5Nxzxx39SAO41Ef+G52h3kLqSYZyY5CQpsBHMqPXY4uG5AsCwSNZzofUHjjURMyW6M5WqIjoxYsoyUhyWbmjinqDVyHqjI5fIsbU2ACpwJKnE8cZN6WcjyAWBGdS63JI7NKci5s0oUDiuEXhaAHAFWL0gSjmDA5YsovIuXIxyLUO2WTkse4sWflBJmTfwgq7sgbHAFIcmoAAFcTjGt88nIkt/iy1kNnvfEfGyKBP18t5EduSt/rd3eignVYC0gJDuwAoUQqgjGxwSzVffGOhQJyk670T+06N9srMKx8jMxIQyc4DOy8jsoBxjV2GVkcc4gbSeOENNspYYIUIaRgwkWgeFJYOV82PYRlcsVVlA0A6BvpIHecqUlS1qirIELExr6oSVYsasLGB3fjtO9+IhFspncI/hqUdXFqWZMQCvPlMpUEc8Mf1g4v8RwSJOI54ijNziTGWIJ9BGzVZ+UH5v46I9A6URK7YFzE/hpG3m8TcLzTAXccYHiOQa/u1JpjVbbbkr48zVkco1YAALSffMoHCnApHQ4UMR8poiN513cbgtlIY4mDExR2kR7M1xg0SzsCbJsn8qi6Z8M9bMdrnJM0gq42OcuLlmkDILWPMsqUfMTM9N4gx1XVvhtepR5i4ZompMmZlYFQR4iMFIyBBJADCh3orrksDGJaDeYDEHgnyHzsBwKEli24LKzHKo011P4Y6wEgjWOSWViVGTsWSzXiASlBmi/5QFsqopmrTKLPrn3/pb7S4ZlKyJbsDyMbCqyt+JTXBH1BxIxGdhhMsbEUChQkEE+V3MZNLZIVmS6HOXHIo99+K/h5eobYqtLKpbwnPoymmUkc+GxWj+h7qNfOzztGcjkhUuCOzIeVYGuxHINfXRZhl1r9hvl2yRDhmjYMOABHwXBJPmeeRwTfpRFILvH7vqTylYPEJiRSAFNZRg2oevnxFKLusRWo+rdRTkDFqKkH04DdvShljx3q9WOhbI4E1bysq8j0q6969TXb9NSbH4FyMkqhsEKweK5DEnBMcFo0LycliDxY47658VhQhnLzOaPloLfoObdwOAAAl131tfhqc+Fu2icIzCMBuBQWN3AskAKWdQTfAJIvsafTfhYAiSfxJpM0RY1sZSOcliElENMU8x5CqpyJ7A0R/QujRqqzOqs5rwlVHAUFyqlnS3GTAiwWJYlVLsaQZ1rbxxSHMiN3GLxgsZA2Z8oSyVXjhAxJFF3BYqJ/iHrcmXhbYgEBQ8q4tTKTSxSgAtQOJlFXjigROGA7fZLtlLnlwOPoT7fXSk+63vh2o8uNWAflb0srwWUegFLdCyS2hcE7Y8EIGu2Pt/hQdyPy4vUbKXYJz7t+Z5Pf9v0OrHgge1+5BY/uaH7agieME2SzH3LX/AdtWNhLyY2tg3IFkeZQaoj1xLL9bHsNRN/XGmiSmB9iD+x0JZZU5PmABNeZvVV/XuP5dtXPhyBQS+TZMCqqODQNsxdvk7H8gLJ0P3Cgk+c/h7geo/2AA45OrGy3rJERcioG8xQC3qjjlXlstZJ4AVQL1FL1l40W8SST5csuePm5qx2q/caWhrb6nyLAu3zeVW4Pe282XsL/wBtLSPRAyrEFaJrIpxa41RPCkMRyL70eT816PvK0sRYglZVvl8IwADj96yszSD1KhRdWV4GgPWNvEksiw0IxQFHKrRMgXI8xyLD9Py1Ps9yhX7vbvK5+dhSplV0XN8CxyaA+mgnfgskU3eiCOBzyt/lx69ueNO28UkaEs9ZeH5AFJOC4rk1eVr4GJ4NnnQ5uoFpCtBCQa8NgwuuCGB83bij3A1JHKXkEcjrEpxXI0AmVh3PbgKzH6kDUi33SMPD+88zQrI+QJAMjNiAFFgGMB6Pa61Rk21D519QQARxyL+l/wC/vonv+rCeaWRFpCQIw3JCRqqICR+LBRdepOhsz3f5f1zqSboMY8Ryfwxk9u3IB59/avc61v2FfGgzICRK8zdyGKnGLkHmyGIA55NctrP9EgGL2SA5olayxVSSFuwGNsAT2PPpo9tN+ChnIVTJMVoGhjEnkVC3LABwv1wHqdVUV5kXGaVT5cJDGKIyOAV2C98QwABIFnWy+KOqJDB1JJSwWWeWMFa4oQN6+tOtfXvQBOsbu9t4MbLKAsstsVkYAqvmWPJbNuAXYI2IBNnIqQtg9Y+0oFnAKruYnaShliImGPJsu5hUlhyQLPBUakpmJ3ijjKYvMZCiWfIrsgUH1ybFiQfR2YjkDVabb/MI+fKFT0yYy5AknspCWfoNWhvst1lWK+c9uafilUGq8xI9ew7Aai27qZC8tKiv6gHzBWKooo22WBIquwbjjUYJwdNE0ghSpXIJWLMKXxF27ki2xsiNBwD81k63W32rQpAk7JH85ZiWPhoiBgVXEpE8QLEEstHwyMqI1h9gWZ46L+EWBxaSVFamUtlLIuDVdWCq89jfOpXbrtdwzupZppAVMRaVDJkTGsjEB4xGtYLgVDNmPkASira9A6/kRFgYgteGjKVpSrsikHkP4Sq5B5AmQHzWBzD+2D4bG23PjKy4bou9dmWRAvicD8JyDX6FiD3Gpd78RvLvn+zTLFGzk55iMTSKoWJVnZTGsSBVQUfMQzD5lIf/AGtbo7r7OIUNxAgijZ8ZQzWbPKlEBujbXyDelnHMthtA8yKQKLLfHcXyP/xB/atavaMcM+ALdix+VRZrk+UEsT37aDbTpbwTwZ93EhquFxDA882Rz6eo76N7I1Eh/wCfXxf+/wCw0UxW6FOFaZcyijHkdysUeLeoo/iu+PTvr3a/Eby7ZVKKrO8zPNkxfGZwWCK3ljcquGY5C8CrJIDdgDIk0FLX6E5ooA/M0T6139NPj3AAWlKAxk0WJrG14y5ogg/Q36dnAty9QIJ8saCgAsa4quK1ddyTQ9+310L3O7yNnsvm/P2/if4HXs0vfS2W0JcEqa4NAgMQLxxU2eTXONaIU2124RBkPMeW59T6V9Af3vTJpvrqXd+KrEeIsnvniGv1v6+9E6pzSAdxR9gwI/hpwGO+oHl168mqx8x/kNUganpPQGnjyjngUkC1dpEPA5oYFT+h0Ul2kW220sEkazT0pWRGBVHezycgygKbAohsRY5vXvwtAFFt8qKWb/SvNfrwPyJ0A3nWjK8rsLMrsxNkGqGIAA7Bf5/TkaBJ+GI+p4vXuopTahvcm/zOlreMtT1xojHBgVEoV45kVceYiuDdheWTAGgajAPK3qv0SZBeUQdxyhxLfOKIK5AFeCa+bk1dVqztequyBJQrqbZskXJmXyg+KRmqgrVowJphdklWbqeMxhFWhkGekCqqgH0/91qJNX+EebWWkPVJ8pBgmOCquNAMK855joBmok176qdU6eY5pFyLorsqyclZFDEIyt2YMoBFHnR3qnw4dnJHEHjdinidvIquxCcqxyZ1GVg0AR3viGJi5Zj5CVUFQxYVQsMGFNwL7cHnvzqAVAlIKq/46qsLb89E9l0eSVysSF+zXYAVCGUeIzUqAEVkeP1IB03RfgNUe9zNGcoyMIi2QEigK5d1CqtNYsEEkcH0kE9PiIjFC/LfCFqyvkLz6MBZBAJ9+3vSLRQzhjEgKx96LZFh4SEFnYMGNEYiiWPGOtvP8NRiE45sEoJE8eKSGrzm3JKq6A5DFa5oVicTk+oyMz8i3UY2GcFSByB4dIEB/CDiQv5UF7sui/ardjhkuRCqHdReIuNSqRcg8yMSbJr11NLsTDEYvFSizWuCjxWNX4jyHyCgFGIq1Fm/Nqx8I/BGdbjdl2FDwUZ3DVfznFsgp7KoIysntVydZ2QaUuKWEAAKrEZyB8MFIyIQAqWYduUBsgiQL8P9GO43MahJRtyQjOq4oApUhA3KJIWGHzHkg1Z0R3u+eF224ZIihqNkJMZUOwZSWsyxsxLqz2ysWUnzNqHe9ULkAGNkQAUuWKCiFCqTUa4GhQuz3YksaW63aumEtMB8rA0449R2uuD6N7DvoWCGz6tKnzYlb+Xw0Zb/AMYShmeK8rA8UcgK1fTcyTEBpANvZSZlmiiaNSpAka+UW/k4piMeDwcdLuWojPxLFLZNj1+ViSp/ce962nTZ44hAI5GuUfdo8DMxDzMI3kZComZVEcKoTiHBJCkJbDasfDfw7Gilkkmn8xqbaQOBQriQy3DMOBaiMkEgGTgXpouhQuhaQzQu/djCYVJ7ZNA7smR/yYMavm70GMtlZJOeKEm7niiUIpoiLbQMSlH0a2J4DcnS/wDWYVA8PcR+aj9zHG1+wZZHDsLoijlfKlfWCT4h+BXYQNC6TGLxlYf3bMsqpiFDnHKwwpmF5rV1rL7vpkiN4ciiLDgrI6oTwKxsklT5gGAYVZF9taZPiAAAiYlQBVpkRZ5NggH27AmuFOsX8ddUy3IYGmaKPNaohlzUX6fIqGhdX73oQf1Hp2dKZo41BLYqWkJJAFlgq5UoA7+pqtRDYRgqoZ2xUjLyotXZJJDmv+NDDuj/AEdRtuTVD176UKSvtsuzY1xbN5mBORauaoiguPHvqrut2rmjdCgrHuQAAL5JBoAdzwB31RLA8H05/I6azjtd6RqSUisbB/LUBoaa0gGmAXydIesSdXOnwhnUV6/7HUSDRDoqXMo/P+X/AH1VQe6nufB2bKPmmIQenl9ef3/Yaw7SE+v9emjfxbvs5Qg+WMV+pq/2FD9DoFqnivqaLlSPpf7c/wDOlqbpsGZYZY3G5H+bAZFf1AP66WkDO4d4lEUgcSLTjIr5c1DUAOUJWiR6kCwPV3Tjdj2PPbt3FX3/AO310G27WcuSR3/LtyfQat9P3gRmKsACAbI7ENxY/wCPYazjWijzF+7DsqW1gYItIovkeUDvyKH1OlsyWdwavBeQQOA1Xl2AIPBqzeq0soY5Ag5UMch8wrgG+QeCD/KjRXadJREMkjgkj/22DAAeisvzvdix5Rz9W0FIpAWQLQfDGlNkL4qMQa47haB786K9E64yQtKGuRj4YkY5CNECkKl1iC0jGz28gOIyrO7OUEv5cbWuCpBAZLspQyAI5ofrwdX+nP8AdN/8rX+ZjjJ/kdCP6r8QzG3N96JNmj7EtyhrmjyOeSKJsdB2fjx+JuC6IScSqAtIlrmbcgBFusuSxYheVOgk+yDSKFXJiygKB3GV417VfF+vHBI0W2u9mYKzSRqGBIMrleAXEfhLHlIy/eM2QjAB7NQGlOifZICwavtAuniyCkoT5lrvl8oxdgGEZS6J1zb41+IleZ443ZYb4jHGGBFIbosqMPKCAB7WoAn3U0L2rTyN7RxrJFAO/fnMntbFR27XoVuttt0BYqpFjhS5As83YWyBzwSfy1IBfc3xY+l1x+RIsfrqQJ3/ABcfUD1/VqPHpY1NvdpGQxRmBAJHlAQ0Cf8AESOOx5v199SxAHtx2r68fz/40ha6buJI42j5KMQ4AOJjlX5ZIyCKbG1I4DKasEKRPs+uSI8bCUVBkYla3GTcnG+xduCbHYHgqDqhuUWryRb7q2QyI/L5h68d754A07b9OlchnWoxy0mJBw7kqrspk47Afv66CJzdZaSZ5D4aB2J4UkKhVVoCizDFK9SSxPqdZefdSZG3Yk3YJvn147d/bV0ye/p3/wCO3b9dV95t/O44JDV5SGFgDlSvzD1yHB79jpgqt9tf+v8AvemMDwce/IHA/WlF1+mn4v2JB+jUx/YAkfrqZeqyKuOYW7vFVyN+5Av6C+w40g7ZdPY5FkbGiAS2IVr4Y2LIHeuL1VnixYgEGq5BBHIvuLF/qarXkkrSdyzfVuav2vt+mnxQegFnjtyT39BqSub0xozq8I9Mkj7atSFdvxp2Feupq1G2pPEOrmw3YjcufwqePcnsP11SXUc49dSMmYkkk2SbJ9ye9/W9RjUhqv6/ojUWkCWxQUjEWFfzD6dzz6WuXP8Al0tFfhDZLuG8E/MwcKOKbyk0G/DIvmZb4bzLYvS0EDgY80O3P5k9iQeD+R1f2Oyld1Kxk3YFqaNjnk/7XVDUi9TjMsX3aKFCqcVChiLNuQeWJIBI9F4q60Sbflryk7isQWAu+2ClcV/y9hotMh2x6skF4+R2rJgqnvx5SCSqjk+Vhlf04Z4HiOXIcCVrI4AAYeVQpslsa5JHqewy1QecJ3U2CWDYkHsL78ntfJPvpHrPPv8AW+eTZ5ot/wCB7DUtEYulgMGjZeQVIdqAX3LE0AKB70NXenv90/a/FBoEHvGo7qSPT399ARvQSL5u+CaAoUeCxZm9AWIF+hrXvT5gPGUv4a4g2RyWQ0oJVTR87enPvqxauxyf/URV38Rar8zQ+gsjk9gdO3e4CyMobLsbHFivKa/00PpQ9O1bpTI865HxEXzOACtqPcsOBZF137VqPf76MzXGhSjXzWAoBFkgmz9RQHauNWHT23AH/nVLd9UB4o/Wvb2F/pqnIv8ALUDrqkGrW56gW4AoHvzd/T6DVzpyl0tBbJQZfcc4n9RY7emg9avdEklEo8IgNzd/Lj+LO+MPU+1cc1pGtH0npIkcEK2dXbkWPSyOQqgnt61Vc61s+2jRCZGyHPLWOD6KAebHe7J9MRxqh03eKkbyN5YlNeVQpdueAvueQoYnEEkknInNdS6287FjSj8Kjso/3PuT31hpN1M7ckmOMr9Vcr2H+FfKNZ+YNZ5u/U9/27frWrLze+oXlPb+jrUFRDb38xJ+nYfsNSrCo7DTDOPatNz+upJ9eJfcHEg8Efl/31FnqSP5b9yf4ak94Hqf6/LUUvofbT2Oo2/r+jqRE6jOkT9SPpeojz63++kETpJLflI4/wCf++vJBpgGpJjF5T/Dj8+x1UGi/TIHlmSNbLyGl9fM5xuvarP/AE6d8YdMXb72aNBUeWSD/I4DLXuADX6aYlv4EZftsStl5nWihpka6R0ruyNTeo4NqRelqn8OyFZQ6rmYyrhbxvFhyD+Eg0wJ4FEkEWCtF0NUfhkNiAoSxV/OLCm8QqkEseMecS3J4vVE/BzWB4jV7NET68Ua4Fepr+GthPCW4LDgeYFn+WuMh3+ntRFVqKTb5kqQ7AcjmlI7tiIuVLGgeOaFg0TrGumM4vwRIACJywJ7KrFSKJuya4oAgdiw786pbrpW2hYrJI7sD2wGDdsWytS1g3yf04I1slIrNQxHzKGK4+ou2IkABxH4hZJ85uqG72MRY2r23zD7kUw5sdgze/1IFGyQ6sY3e9SU2kcdL7hFBbtdhVx7jgUa9zZ1U2ygWx8vpzQ5sXXyntXr6/vrN6mxVuRGGBOSiyQxuhbNYA9aBu/UAHWf33UEKlEII457EqOwrtYPqBZtvfTrOK3SdkJWYMa4sc8/MAaBByoGz27eujEnSkSFyuRODG6JFheLbkDsex0G6Xw/Y+w9B5uPNfpR/lfF6M7gkK2XhHysLpSR5PQhuT6c36c6rVIz+5+Y6r9yPzH89WNz8x/PVcdx+Y/npCfdbbi/3/X/AG9NS9F6gYiRQKNWQ7GlPcMORV3XIPsSBU88ZwINflzY5HJBFjVTZQZEqOWfFF/62q/5D9dU8Q11nqWZCLYjSwg7Xfdz/mah+QxHNXqgmt18e9ADSZQrbJ5Cqiy8cKkKQo5LJGnPuo905wh1lp4aNg6gYeh/6Tr2R9Uy1flpgSM9d9N8TTDP70dEOjdOMniPS4wp4jiyCFzVcgBd0WFj2N0dIQwbd3+VGI+g4/c8avDpM4AtVHoPML5vvVjjnRzb9I3Eu6+yx+SXvIZEswBQL5AbE+YAhBlZC+pGjvWP7NdzDA88W6klkUZFfDxzUD7zAgkEgHLH2U9jVhYQ7CXLHwyT34Io/qavSfpUl14bXwK8l89uzajk6vMXRy9lQBVCiLs5AcNd8++oF6lIrlgRZN9u3+n2/TUFtegzG7ULXFM6KSfYAm/17e515N8OTr2Ve1/ML/b059ao+hI51Wm6zKzl8gCeKA8osVwP6OrKfE0opTRVey8jHirU9wff39QRp6uKs3TJFBte3P6Vz+nbVdIGYE/S/wBAQL/f+Wre/wCoSMxPYMOABxR/h2/Tj6ag2GylnkCRK8jt2VASTx6AfT9tSS7NDiWyIKglTZ8pAsEexJ4/XTOu9VbczvM3dq/ZVCgkDgE1ZriydaT4h+FTstiGlozTSBaVgREFXJgSp87m0v8ACoHF3esXpgq904nxEAIFmiSwUU3BtmZQAQSCSwFE8jS1sv7JtpC80zbiSKONYwCzuEIZyQpUt5W54IYMpBoirGlqLVTx2RbtYLHERopUBSwEZY2SVyIXzXiQexKR+EACt2L+ZymJyAFYscY2GJZUB45r1GrO5jVQVKBQQSxsrkMhlcSqQwYqti2Bs0WzY6otusrJjLhiWOal0KrXIkZSSorIsCpJA7CgvN0PZ/Nfmc3+JTfcHJ2kXzMQoGB8oBFhaBWXc76kpVBLsMcyCB7HlCBjyBQIuhzi1w+VEKAXS2/94STfzAAoST5QFWkFZCmyK11jJLEMxAJsClzJFEAd2YAkhGdSoBuwGbUgzqEXicusRAON5Ip5F2ooEMQBbEEeRaqqNHe9BhSzm572FZCxrg2qgMinsGPej21oBMGL0bAY/MUXHvZK5drA4Usoqr7aq75cSDSooDG2PhyEqaBP3hp1ugqAg3xZHEsAoemx0MB3sjNnFVd1i9A3zyfbtryeCQqwAviiACSbP5XZPNetjRX7L4qswWTgCmIKgEsVFNKQpoKaAGR548vKi6OIgWkdASrYBWt3KoTiCxpFLKws82FABBUGDE7oUxH+1fwPI/XUEa+YfmP5jR3qe2jfKQkAseAcgFA54Hcnk9z3sk3egwhW+LI9a9tblYXt07G6cAc8NVi79a47fw40V+Atirb/AG9lJPOG/F5QilywqrICcXwD3BHGvNtLKqgo5BxyoBRRC3eYBHAF3x8p5Bo60/wPu5Zd1I0j2I4HNAgrbFIlpQBiabsbPGsnGq2CFt3ke8ccsl32ahGpB98pdc/+Nvh7w3MsQ+7JJZR2jY9yB6IT6fhPHaq6R0pPLuJPcpGP+nKR6/V4h/0jQDq7XejcLk5GoHj0a3fTPvHC0AOa7d+KHerA9eB9L1WPT2/wn+Ffvda1rIcm350T6LsnkmwR1jBU5sxOPh8ZAqts9mhioJPoPaJoMUZ64UgH6k+xHH/jRLY7dYj4hQOWiNqzlApKFrDI4Y4gDi+eQRqQv8F7mOSXdSTSbpXcKwMLeY5yNJJm7DEkcMA1ZUex5GmddkuRkfqqkgNTSIAaYqjlzWSkqEDXXaj8tc96MzqpZQ3DgcY9wleoI7E8laF9x6zpL5rJIIAAycVVj8KRnyDEe3pqpij8QpCNzKNsrLCHIUOQxFd+R6E2R61XJ7ka8Zrm/wBtaKSeIrTKTXykBaUn8QUICTfowN8gEaewhCKUDq7A5EPakEnhV8MkApw2XqRx6atWMuYPbXgjJ5H6/n/VHVuRArkC8fS6uvS69R/XfSTblW83lDqXUsDRAv5aHmsqyj0sdxpCvAT8vt/v/X8ddD+HQiFpsAKhINMyElVdpKdCrjyFA2LA80fUawEK4urOLW+R9BVj9Af4a3+6nSLax8HHJxQITNUCNipIpWZjX/Q5FmgSmBX9pE64baJJlkSLxVxHi3E1xgofFZuwAHveXJFAZLpnSXncIg+pJNKoAss7HhQAP/J41tdjsX6lM253ChdvHYjjThSWJKxqUAJCjl35Y0ATbcaRIcQYSoAFDFcVQqxOJwAC+hHbgjvzq3OLN6HdC+FdpEgkGO5YfNIeVSvWOI8UD3L5HjstEaWvNjusMvDZTjZBB7hW5UjuGHYirAI9DevdZ0r+7GMQrjh+3HodVOoyn7RPyfm9/wDCLX9iSR+Z0tLU0fuDRCjgU3Hp/cq3b/US35knV3cLkjueWyrI8mvCk4vvXGlpakp7Fi0Ft5iQ/J5P9yh9fqAf01WY+Un1LUfqBGaH5D00tLUg+Y/eRr+FrYr6FsZBZHYmlUX/AJR7azO53LBgAzAFV7E//wCaH+ZJ/MnXmlpgqOM5Bi3JHqeT2B7/AJ6rx8kXzz68+ulpaYxRjZOcytnH704+lqhK8duDyPY62n9nSjw5jXJ2+3s+vM8l8/Wh+w0tLQ1Gx2w/+m/+7L/+v/A/bWX6j6680tZLH7ofeN+X/Gq0iij+X/GvdLUFLfj7hj65Dn10QnbyN/pH8xpaWtUKvTB5PzZr/hqeL+8Qeljj07jS0tRVJDwx9f8A+x/tr2NB7D5v920tLUk0kKmWEFRRZQRQo3V376oSn76P/VX6ZMK/KgP217pa1GadMv3J/wBcf8cr/fWt20KtuOmIyhlLcqQCDccZ5B4PPOlpaC3e4/EPQNiPoBdAew+mgXVj9+v/AMcn8JI6/mf30tLWG2D3p++3A9LJr6gjn860tLS0i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7652" name="AutoShape 4" descr="data:image/jpeg;base64,/9j/4AAQSkZJRgABAQAAAQABAAD/2wCEAAkGBhQSERUTExQWFRUVGRoaGBgYGBkbGhgZFxcaHRgcGBgZHyYfGBokGhgaHy8kIycqLCwtFx4xNTAqNyYrLCkBCQoKDgwOFw8PGiwcHBwpKSkpKSkpKSkpKSksKSkpLCkpKSwpKSksKSwpLCksKSkpKSksLCkpLCkpKSwpKSksLP/AABEIAKIA6AMBIgACEQEDEQH/xAAcAAABBQEBAQAAAAAAAAAAAAAFAAIDBAYHAQj/xABAEAACAgEDAgQDBgMHAwMFAQABAgMREgAEIQUxEyJBUQYyYRQjQnGBkaGx8AczUmJywdGC4fEVQ3Mkg5LC4lP/xAAXAQEBAQEAAAAAAAAAAAAAAAABAAID/8QAGREBAQEBAQEAAAAAAAAAAAAAAAERITFB/9oADAMBAAIRAxEAPwDuOlpaWpFpaWlqRaWlpakWlry9LUnulob1DqxjdUWNpCws4tGKH5OwJJo0AOaPtqbpvVFmBK5AqcXVhiyN/hYehrn2IIIJBvUlzS15elepPdLQ2T4i26ti0qKbqyaW7qg58pN8VfcEdxoiNSe6Wlrw6k8vXt6511GXebrcO0c/gxRTmNFUSOzGFhbUjKLL5Li5II78Aau9G6juoN9HtZJDNDMpkikKEMFVbZWNkeUnvZPyj1vRpxudLXl6DdW+IxEWREMjrwQDQBK5KrNRxZlBIsV6EixaBrVbeb5IlykYIBZtjQoCz+wF6am++7V3GN1xyaJ9Lq6HqSBVXrGfEWwLeNU8oLhQyxR2axTzqDJT0QpB7i27j5S0yC8XxPJuAw2kYODU7SEqEFAjJQMszd40SBRNZAaC9U+LJ9uSspCtYKOHURSUeVtkqF+1Z2prlls6z/X+kbxollhmikiNswXBY442K+D4auCVYRogLN5uTRAysZ1fYvLEivM0rRnu1+ISQAQkgIZTX+PMUCT2Os2tSOiQfHCfZppyGbwqDDhascMTyFT/ABMCVABYca5X1nqTSyyzTLt4jHLExBDuhSUMaCKK3IGDu5FKQvHsLZ6qemRzRxO5sXleOJeEOIywUWy0WHYqJxYyN6qT/DzRRAhVjYYJCnAVXILPI1mgQUlkbI0vhY8gDVqzDz1Jl8VIUdpVNM5qhNiVXxJL+8nXkLHECkXyr+JyR6XOvT4lLEyykg+Q4E+ZExQ+5ZkGRHNHgXqDYbZVKKPIsakqvJKgkgXYHnNXzdeG7G2dAoPrO+y3ERB4UOACfxUMWP0Fk+wCgkjWWs46Z0P4waWopyDMSULxqMogxVCynkKmS5EtwxZR6GlrnuxUyGNYnJklZDGXFIkjgfeFBzIyoA+RoKfQVpadZsfRF6QOuWfGPxLuBuXU7iPapFIoQNdkFLDyeGxPhsxAU8ZUwIFG7Xw18Wyf+ovBLMWQmlyrEl2JiZHUUQ8YDDspyIBPYa0Y6K25UEKSAWugSLNd69+OeNSA6+deq9bk3XUppCyKokdAJgrKqRMQqLG3cgDIqBQDvd3z1v4O+IIyfsyymVcVkhkEbhGiZTxkbAAdJAoY3SV5sSdMosbDUG93axRvI5xRFLMeeFUEseOeACdYD43/ALUG2m5+yxRB2FZHLnzKSEBH92916P3HlNjRnp/xgxkih3UIjM6AxvkpWUt3CpZ7D5hk1X7EE2rGZ2Xx3PMZJJZm2m2JJjkEKWozxi4YOZA/rxd2AR21svgzqEs0BMsizEN5ZUAVZY2VWRwo7WGqjyCCPTXMuvdCh6fu5nVQ8ZEaFZJB4QikBJgkLKcfJF5QSSAsVVYvcbf482UMKrtvvjiqqkCMEsClBY+SNeCeT2BPIF6JTgT1Pqh+1Mv2ndIROWDL4eAQjDw/DJJZUZQ5BAyDEjgVox1jrQ2e4l3UisY/CIFBbLZKIkDBiSXY2oIrzk8UxOI6j1V9yxnhIhilyyQ4NwJZBZdlBXILnifLyxUtUmJn4hlhn2D7U+SYoh8Ry2IljJl8OV280ahZA1twqzc0AdBw/pP9qskrsBEGVWtsR5405N4ByZEApfEFC+caPG3+I9tJPtJF27kSMvkIbHLkHHMcpmtrkOVyv01zX4O+F4lkMrPJGkjgxKuHniNhxIKIMUnkr1IW7pxfUtlEIYIkQmRVCLkStkUBmxFAk/Maq7OmCuQ7LosAePDcbtXLYeLCsqBWTHIBAhOILLSsWsepo66d0LrJEc0czF32vzyBQPEWiVcKtgNwVK+63QDLrmfWusyQzyJ9pkBR3VAYnYB0H3YccqxKMgbuWVrqySDfUuuIYfse3RTFuUCclvGMkvis5bInMsioQCb+8FmqGicN62vSevyTqriAqrCwGcZV3BoWDY7Ua470QdGwdc02fUH+0K3j7ZbnOWMMkgaByFVcmIKuHJVmBrkcUpGtZ0T4kiaKfKdG+zSSRyNl8uLnDIkCzjQ47kECzrUrNjNfHnT4ophLIrMjqwKGZo42y8shKqCMwGD2RzXcYAGHb72HZbLbtHAxUTkL4ZwCvVYyhgWXI/hC8lRdk+aP48+MEniWOHH5wcw4Eka4NjIoBuLJitZUWXPgA3rEdO60+ccLSOXSWDEtkUWRZaqb1OKuWBF+blj8tZ+tScaPdf2syykFCyBC8lIgxZQtorsxJKA+ZmBW1ryjsNL8Lbjx4hufMWeGJfMwJIUFS7NQF5BrNZDFeaOIwo2UbOI2l2pTgOqQjiVx96YjxgwORxPKr+EhuJvg74mj2sku3k7RII/EXNnk8OTAIIwSVs+dQgFebIE+YGrG/wCowxvl4hvPuOAzC7CkkjgD0HpeRNkHOdQn+zqRFZCYFI7Kkeeiobknyu4APHnABrjQvr3XNx9rMUeUajEgQwiWR1esS0jlVRCboKLPHB4AKQq0+3I3CiyMSUIAauck7hRddiQpBqwNRXOl9dh3TzMD4ULkPkGUNE6kDNa+R+be7BqyD5iR/wAYxNDgQqW7FJzGCqwhY/FlliV7AJhyqyQCBwxNDF9YeTbS+KhyQkguWCuMsqsXwRZDFaBUAjG21qNj1NJALkUWrbbGTF/BjdFaMkq2JUSIC6sScSOTiXMgrcbc7jqG12jYkJJLPuMOFDcO6rfLUcY8mNki+ANEfi3cF548OZMJXTkYBpHjhjdgfQETygetivXTPhHa1JvN2TnIHbbRr2clGGQqyULyvElezWeLGhfxDuVXdyqrZFIII1ZQxuwQzAKCe0li/wDF7ihVIG3LBnxKhQKW5GY44sbJC2zsZFJb1Lnvd6yc6s0uBIDMhQUSRTOATyLNLz+ui263n97w3LgEeHJwKjxHI4oLXvwDoFNufvCR3VGocjlgq1RA5vQa2vwVv4xJuNyxP3KqkS+zTZgtfusSYj/Ux17rMLuJIkG2RqDUzAAE3ycv9Rv19AB7a80h2L+1LqX2eaCpFXxldSpRiSYiCpPhgtS5sQbsEGgbKnPM5bdQ9QzR9q0ofOX/ANtkRQ64ry0aiI0ALRgpYVR1ld3I+43DTSo+4ZltwikuFUCjGBYTwwLW77MGJDFtE93H88UdkR53bEFm+Sy7Bu9qcaJvizQOrVIqfEnxFEN3PNskkjCyCUhwpIlDZF415KglQSr3RYcDIjXTvhX4khXcSRsSD4UADqxaJgTYRQbwZTuo15Y8Mg8oUDXJYfAilWVojIgKrPBOqlrccMhUhXDKCVcEAtQYASKNWOmdT85kNqr3jHCVjEa5M6hGI8ou3JvhbDZ5qNO4Mar446IE3S79JSV3NsheL5GRQGi81FWePMqSua+Ew5JGj/w705d5DAZFfcBZn8OSZIwY4WjVsZIhguJKqgxB82LDjWO3fxRuNxFuINuFMSp40rEOWZYYwVUNYVH+7PIALGJj6U0fw51jdJFNs4qIId1dJQT96qBUhK4r55XSm9M3sCjVqFvi/qEbb/dvG6yqBBmBkQkkZZSRYCOyqHavMLQXyvA7ovwxNvYsokpRkquSwXhlNBQQcSB8vAq+18hdsjxq8flEnjOgFk/3AKDEKpBjQ52fRQKButafZfFbx7WOfZbeSaKJlhQ01ZKi+ZY0pmVmZu3IJ571rObSmVJdopWeJoZWkWSJMw0Tzx55nO7ERVxIVJUjwyVyPz5vaDcyqhjLRRzviZEBwjjX5mZh3kxAC3jgC4ULYA631Tb+NthLLF4TbiMQyrlbqXDInIOLlHc8DzCzRsUeV9N8P7M0eTQSyNtxnHYLK65UY0P3oDIx4pqewwHdvBOpPiDrG+cxzQxzwLMzAQwl1xdHKjIJXJTEcigY29STrf8Awr12Ztqq7lxDuAQocYmMsT5RIFbFJW7USoYsK5Nawu8yZ/Fd1fMsM5ZCFtDyBCsoC4cDyggWpDEkjRP4b+M9vt5SuRkWYYMgIcXdZOT8y0TbGuO/tql6bHvWGSaXx5NvUkjyJMglZA32fFR4WRCyXnj4gxy8MhRzqluulPBuK8QyeJzCVIQyxS8hyRwrEIy9gihC7CyiNofjH4YMsyy7WWNBHGkaqxkpPCYt2RGyX7xQczQsgg3Wg3xr0podvslVkBbx0tVJCxkoyiPM8eUKpJFn6aqJUXTutSv4UoMPmZ7qHIlVktGjZ+R5VFZAnkEg3QofDfUwyzrM2CNHLJLICcnV91GyhvKxLiWVgCAbDsKPFedB+JHXaLHGmDrYV+GVUYlscGFB1LlVbkYuSQSq1mgzAKx9XP6hQ9D6jk8fXQ1mtP1PpClHkiAbw6dqwOMcoZvEjljrMeUkh0RwLZgwBIHQ7ArB4oAC/KikeaSRuUwUm2585ZhjQJsgXp/wnvniWdqHhuyRi+bkFNQvghYx7d5VHNkaNdZRPsybrcl3oCVvMpN2yovnNM6CRipJYhhjQUsTLWbi3JTw3igAZk5YTO2VNg5pxWOdtZsqW73Vitru73Y8+AmkKGUnEIJmKu5KkZDFzYJBo8m+RtPhXpCSNuYQAASrocRlGzpKsgWyShBixKnMVV3Svrm01AKcRZUE8UACt0Szc2L470R76ZA6ruPiHbGUJFGXHYoEcGKJVxXzigaCBDFTZD1BFGxJMZAMZPKQMcaOI+g7AAdvQcccVrAfDO8bcAxCSRJFGQWIRh5gqqK8RiMQsagNz2UNRIOjW63X2UqvNsT5FYMwNWTd2Vvm/Q+4agUwXlxLABQSA6nMt5Q6Y5HH5hljlxypaqPDVh0qCAxQs7tMjeIwhEZ8NZIyMSLyKFneQL5jiTwgfzC998XxqCyfNI3kJXLGqxyCCncX8vYki+O4uTcLA3mRpJ2JODEGbI0SZCLXbnuWILSc94u4Q6FHE6bSNGUrNK0jN5nRUBMhBYqMmtUi7edvEAscaxXUdyIptwVyAyixBJydUh8mVs1M7UeSaDtqKHrz0BIIsbLYxwuFBNFqlDByWKrbBm7Wb1Dv1hLyOiR4SMCnAOKxxqCnKgin5YEDupHfUlLxzTg9sz2/0qLH51d/loftpMp1u/mJIsWVC2Rf1oD9dTS4DPyIDfPlUcFV+nYkHVfoyjxzyF8p9B9BwDxqQodw6EswjUue2bNIfYUhIuvSuNLTd/u8ezH2tnbgfkor9Ao0tWK03oErSywAHvMMqB5p8yL/ANKkWOTfN6IdT3SPuwCQwbJTXNOBdqT62uNkXXcaHfDkYVkFNZRx2r5157steUkXY4PqCdW+sdNKSRSE8E0h8t3Xl+UkOoPAPFZdz6CSdSRfDkxAW0DAKKp4m835DE9v11HsDyqg0ca7kKRjYDY83ZIBN15TVjUpnUp2NMGDdj3QggexBrn1rVLbkl4wBdRozV3CiM5Nxzxx39SAO41Ef+G52h3kLqSYZyY5CQpsBHMqPXY4uG5AsCwSNZzofUHjjURMyW6M5WqIjoxYsoyUhyWbmjinqDVyHqjI5fIsbU2ACpwJKnE8cZN6WcjyAWBGdS63JI7NKci5s0oUDiuEXhaAHAFWL0gSjmDA5YsovIuXIxyLUO2WTkse4sWflBJmTfwgq7sgbHAFIcmoAAFcTjGt88nIkt/iy1kNnvfEfGyKBP18t5EduSt/rd3eignVYC0gJDuwAoUQqgjGxwSzVffGOhQJyk670T+06N9srMKx8jMxIQyc4DOy8jsoBxjV2GVkcc4gbSeOENNspYYIUIaRgwkWgeFJYOV82PYRlcsVVlA0A6BvpIHecqUlS1qirIELExr6oSVYsasLGB3fjtO9+IhFspncI/hqUdXFqWZMQCvPlMpUEc8Mf1g4v8RwSJOI54ijNziTGWIJ9BGzVZ+UH5v46I9A6URK7YFzE/hpG3m8TcLzTAXccYHiOQa/u1JpjVbbbkr48zVkco1YAALSffMoHCnApHQ4UMR8poiN513cbgtlIY4mDExR2kR7M1xg0SzsCbJsn8qi6Z8M9bMdrnJM0gq42OcuLlmkDILWPMsqUfMTM9N4gx1XVvhtepR5i4ZompMmZlYFQR4iMFIyBBJADCh3orrksDGJaDeYDEHgnyHzsBwKEli24LKzHKo011P4Y6wEgjWOSWViVGTsWSzXiASlBmi/5QFsqopmrTKLPrn3/pb7S4ZlKyJbsDyMbCqyt+JTXBH1BxIxGdhhMsbEUChQkEE+V3MZNLZIVmS6HOXHIo99+K/h5eobYqtLKpbwnPoymmUkc+GxWj+h7qNfOzztGcjkhUuCOzIeVYGuxHINfXRZhl1r9hvl2yRDhmjYMOABHwXBJPmeeRwTfpRFILvH7vqTylYPEJiRSAFNZRg2oevnxFKLusRWo+rdRTkDFqKkH04DdvShljx3q9WOhbI4E1bysq8j0q6969TXb9NSbH4FyMkqhsEKweK5DEnBMcFo0LycliDxY47658VhQhnLzOaPloLfoObdwOAAAl131tfhqc+Fu2icIzCMBuBQWN3AskAKWdQTfAJIvsafTfhYAiSfxJpM0RY1sZSOcliElENMU8x5CqpyJ7A0R/QujRqqzOqs5rwlVHAUFyqlnS3GTAiwWJYlVLsaQZ1rbxxSHMiN3GLxgsZA2Z8oSyVXjhAxJFF3BYqJ/iHrcmXhbYgEBQ8q4tTKTSxSgAtQOJlFXjigROGA7fZLtlLnlwOPoT7fXSk+63vh2o8uNWAflb0srwWUegFLdCyS2hcE7Y8EIGu2Pt/hQdyPy4vUbKXYJz7t+Z5Pf9v0OrHgge1+5BY/uaH7agieME2SzH3LX/AdtWNhLyY2tg3IFkeZQaoj1xLL9bHsNRN/XGmiSmB9iD+x0JZZU5PmABNeZvVV/XuP5dtXPhyBQS+TZMCqqODQNsxdvk7H8gLJ0P3Cgk+c/h7geo/2AA45OrGy3rJERcioG8xQC3qjjlXlstZJ4AVQL1FL1l40W8SST5csuePm5qx2q/caWhrb6nyLAu3zeVW4Pe282XsL/wBtLSPRAyrEFaJrIpxa41RPCkMRyL70eT816PvK0sRYglZVvl8IwADj96yszSD1KhRdWV4GgPWNvEksiw0IxQFHKrRMgXI8xyLD9Py1Ps9yhX7vbvK5+dhSplV0XN8CxyaA+mgnfgskU3eiCOBzyt/lx69ueNO28UkaEs9ZeH5AFJOC4rk1eVr4GJ4NnnQ5uoFpCtBCQa8NgwuuCGB83bij3A1JHKXkEcjrEpxXI0AmVh3PbgKzH6kDUi33SMPD+88zQrI+QJAMjNiAFFgGMB6Pa61Rk21D519QQARxyL+l/wC/vonv+rCeaWRFpCQIw3JCRqqICR+LBRdepOhsz3f5f1zqSboMY8Ryfwxk9u3IB59/avc61v2FfGgzICRK8zdyGKnGLkHmyGIA55NctrP9EgGL2SA5olayxVSSFuwGNsAT2PPpo9tN+ChnIVTJMVoGhjEnkVC3LABwv1wHqdVUV5kXGaVT5cJDGKIyOAV2C98QwABIFnWy+KOqJDB1JJSwWWeWMFa4oQN6+tOtfXvQBOsbu9t4MbLKAsstsVkYAqvmWPJbNuAXYI2IBNnIqQtg9Y+0oFnAKruYnaShliImGPJsu5hUlhyQLPBUakpmJ3ijjKYvMZCiWfIrsgUH1ybFiQfR2YjkDVabb/MI+fKFT0yYy5AknspCWfoNWhvst1lWK+c9uafilUGq8xI9ew7Aai27qZC8tKiv6gHzBWKooo22WBIquwbjjUYJwdNE0ghSpXIJWLMKXxF27ki2xsiNBwD81k63W32rQpAk7JH85ZiWPhoiBgVXEpE8QLEEstHwyMqI1h9gWZ46L+EWBxaSVFamUtlLIuDVdWCq89jfOpXbrtdwzupZppAVMRaVDJkTGsjEB4xGtYLgVDNmPkASira9A6/kRFgYgteGjKVpSrsikHkP4Sq5B5AmQHzWBzD+2D4bG23PjKy4bou9dmWRAvicD8JyDX6FiD3Gpd78RvLvn+zTLFGzk55iMTSKoWJVnZTGsSBVQUfMQzD5lIf/AGtbo7r7OIUNxAgijZ8ZQzWbPKlEBujbXyDelnHMthtA8yKQKLLfHcXyP/xB/atavaMcM+ALdix+VRZrk+UEsT37aDbTpbwTwZ93EhquFxDA882Rz6eo76N7I1Eh/wCfXxf+/wCw0UxW6FOFaZcyijHkdysUeLeoo/iu+PTvr3a/Eby7ZVKKrO8zPNkxfGZwWCK3ljcquGY5C8CrJIDdgDIk0FLX6E5ooA/M0T6139NPj3AAWlKAxk0WJrG14y5ogg/Q36dnAty9QIJ8saCgAsa4quK1ddyTQ9+310L3O7yNnsvm/P2/if4HXs0vfS2W0JcEqa4NAgMQLxxU2eTXONaIU2124RBkPMeW59T6V9Af3vTJpvrqXd+KrEeIsnvniGv1v6+9E6pzSAdxR9gwI/hpwGO+oHl168mqx8x/kNUganpPQGnjyjngUkC1dpEPA5oYFT+h0Ul2kW220sEkazT0pWRGBVHezycgygKbAohsRY5vXvwtAFFt8qKWb/SvNfrwPyJ0A3nWjK8rsLMrsxNkGqGIAA7Bf5/TkaBJ+GI+p4vXuopTahvcm/zOlreMtT1xojHBgVEoV45kVceYiuDdheWTAGgajAPK3qv0SZBeUQdxyhxLfOKIK5AFeCa+bk1dVqztequyBJQrqbZskXJmXyg+KRmqgrVowJphdklWbqeMxhFWhkGekCqqgH0/91qJNX+EebWWkPVJ8pBgmOCquNAMK855joBmok176qdU6eY5pFyLorsqyclZFDEIyt2YMoBFHnR3qnw4dnJHEHjdinidvIquxCcqxyZ1GVg0AR3viGJi5Zj5CVUFQxYVQsMGFNwL7cHnvzqAVAlIKq/46qsLb89E9l0eSVysSF+zXYAVCGUeIzUqAEVkeP1IB03RfgNUe9zNGcoyMIi2QEigK5d1CqtNYsEEkcH0kE9PiIjFC/LfCFqyvkLz6MBZBAJ9+3vSLRQzhjEgKx96LZFh4SEFnYMGNEYiiWPGOtvP8NRiE45sEoJE8eKSGrzm3JKq6A5DFa5oVicTk+oyMz8i3UY2GcFSByB4dIEB/CDiQv5UF7sui/ardjhkuRCqHdReIuNSqRcg8yMSbJr11NLsTDEYvFSizWuCjxWNX4jyHyCgFGIq1Fm/Nqx8I/BGdbjdl2FDwUZ3DVfznFsgp7KoIysntVydZ2QaUuKWEAAKrEZyB8MFIyIQAqWYduUBsgiQL8P9GO43MahJRtyQjOq4oApUhA3KJIWGHzHkg1Z0R3u+eF224ZIihqNkJMZUOwZSWsyxsxLqz2ysWUnzNqHe9ULkAGNkQAUuWKCiFCqTUa4GhQuz3YksaW63aumEtMB8rA0449R2uuD6N7DvoWCGz6tKnzYlb+Xw0Zb/AMYShmeK8rA8UcgK1fTcyTEBpANvZSZlmiiaNSpAka+UW/k4piMeDwcdLuWojPxLFLZNj1+ViSp/ce962nTZ44hAI5GuUfdo8DMxDzMI3kZComZVEcKoTiHBJCkJbDasfDfw7Gilkkmn8xqbaQOBQriQy3DMOBaiMkEgGTgXpouhQuhaQzQu/djCYVJ7ZNA7smR/yYMavm70GMtlZJOeKEm7niiUIpoiLbQMSlH0a2J4DcnS/wDWYVA8PcR+aj9zHG1+wZZHDsLoijlfKlfWCT4h+BXYQNC6TGLxlYf3bMsqpiFDnHKwwpmF5rV1rL7vpkiN4ciiLDgrI6oTwKxsklT5gGAYVZF9taZPiAAAiYlQBVpkRZ5NggH27AmuFOsX8ddUy3IYGmaKPNaohlzUX6fIqGhdX73oQf1Hp2dKZo41BLYqWkJJAFlgq5UoA7+pqtRDYRgqoZ2xUjLyotXZJJDmv+NDDuj/AEdRtuTVD176UKSvtsuzY1xbN5mBORauaoiguPHvqrut2rmjdCgrHuQAAL5JBoAdzwB31RLA8H05/I6azjtd6RqSUisbB/LUBoaa0gGmAXydIesSdXOnwhnUV6/7HUSDRDoqXMo/P+X/AH1VQe6nufB2bKPmmIQenl9ef3/Yaw7SE+v9emjfxbvs5Qg+WMV+pq/2FD9DoFqnivqaLlSPpf7c/wDOlqbpsGZYZY3G5H+bAZFf1AP66WkDO4d4lEUgcSLTjIr5c1DUAOUJWiR6kCwPV3Tjdj2PPbt3FX3/AO310G27WcuSR3/LtyfQat9P3gRmKsACAbI7ENxY/wCPYazjWijzF+7DsqW1gYItIovkeUDvyKH1OlsyWdwavBeQQOA1Xl2AIPBqzeq0soY5Ag5UMch8wrgG+QeCD/KjRXadJREMkjgkj/22DAAeisvzvdix5Rz9W0FIpAWQLQfDGlNkL4qMQa47haB786K9E64yQtKGuRj4YkY5CNECkKl1iC0jGz28gOIyrO7OUEv5cbWuCpBAZLspQyAI5ofrwdX+nP8AdN/8rX+ZjjJ/kdCP6r8QzG3N96JNmj7EtyhrmjyOeSKJsdB2fjx+JuC6IScSqAtIlrmbcgBFusuSxYheVOgk+yDSKFXJiygKB3GV417VfF+vHBI0W2u9mYKzSRqGBIMrleAXEfhLHlIy/eM2QjAB7NQGlOifZICwavtAuniyCkoT5lrvl8oxdgGEZS6J1zb41+IleZ443ZYb4jHGGBFIbosqMPKCAB7WoAn3U0L2rTyN7RxrJFAO/fnMntbFR27XoVuttt0BYqpFjhS5As83YWyBzwSfy1IBfc3xY+l1x+RIsfrqQJ3/ABcfUD1/VqPHpY1NvdpGQxRmBAJHlAQ0Cf8AESOOx5v199SxAHtx2r68fz/40ha6buJI42j5KMQ4AOJjlX5ZIyCKbG1I4DKasEKRPs+uSI8bCUVBkYla3GTcnG+xduCbHYHgqDqhuUWryRb7q2QyI/L5h68d754A07b9OlchnWoxy0mJBw7kqrspk47Afv66CJzdZaSZ5D4aB2J4UkKhVVoCizDFK9SSxPqdZefdSZG3Yk3YJvn147d/bV0ye/p3/wCO3b9dV95t/O44JDV5SGFgDlSvzD1yHB79jpgqt9tf+v8AvemMDwce/IHA/WlF1+mn4v2JB+jUx/YAkfrqZeqyKuOYW7vFVyN+5Av6C+w40g7ZdPY5FkbGiAS2IVr4Y2LIHeuL1VnixYgEGq5BBHIvuLF/qarXkkrSdyzfVuav2vt+mnxQegFnjtyT39BqSub0xozq8I9Mkj7atSFdvxp2Feupq1G2pPEOrmw3YjcufwqePcnsP11SXUc49dSMmYkkk2SbJ9ye9/W9RjUhqv6/ojUWkCWxQUjEWFfzD6dzz6WuXP8Al0tFfhDZLuG8E/MwcKOKbyk0G/DIvmZb4bzLYvS0EDgY80O3P5k9iQeD+R1f2Oyld1Kxk3YFqaNjnk/7XVDUi9TjMsX3aKFCqcVChiLNuQeWJIBI9F4q60Sbflryk7isQWAu+2ClcV/y9hotMh2x6skF4+R2rJgqnvx5SCSqjk+Vhlf04Z4HiOXIcCVrI4AAYeVQpslsa5JHqewy1QecJ3U2CWDYkHsL78ntfJPvpHrPPv8AW+eTZ5ot/wCB7DUtEYulgMGjZeQVIdqAX3LE0AKB70NXenv90/a/FBoEHvGo7qSPT399ARvQSL5u+CaAoUeCxZm9AWIF+hrXvT5gPGUv4a4g2RyWQ0oJVTR87enPvqxauxyf/URV38Rar8zQ+gsjk9gdO3e4CyMobLsbHFivKa/00PpQ9O1bpTI865HxEXzOACtqPcsOBZF137VqPf76MzXGhSjXzWAoBFkgmz9RQHauNWHT23AH/nVLd9UB4o/Wvb2F/pqnIv8ALUDrqkGrW56gW4AoHvzd/T6DVzpyl0tBbJQZfcc4n9RY7emg9avdEklEo8IgNzd/Lj+LO+MPU+1cc1pGtH0npIkcEK2dXbkWPSyOQqgnt61Vc61s+2jRCZGyHPLWOD6KAebHe7J9MRxqh03eKkbyN5YlNeVQpdueAvueQoYnEEkknInNdS6287FjSj8Kjso/3PuT31hpN1M7ckmOMr9Vcr2H+FfKNZ+YNZ5u/U9/27frWrLze+oXlPb+jrUFRDb38xJ+nYfsNSrCo7DTDOPatNz+upJ9eJfcHEg8Efl/31FnqSP5b9yf4ak94Hqf6/LUUvofbT2Oo2/r+jqRE6jOkT9SPpeojz63++kETpJLflI4/wCf++vJBpgGpJjF5T/Dj8+x1UGi/TIHlmSNbLyGl9fM5xuvarP/AE6d8YdMXb72aNBUeWSD/I4DLXuADX6aYlv4EZftsStl5nWihpka6R0ruyNTeo4NqRelqn8OyFZQ6rmYyrhbxvFhyD+Eg0wJ4FEkEWCtF0NUfhkNiAoSxV/OLCm8QqkEseMecS3J4vVE/BzWB4jV7NET68Ua4Fepr+GthPCW4LDgeYFn+WuMh3+ntRFVqKTb5kqQ7AcjmlI7tiIuVLGgeOaFg0TrGumM4vwRIACJywJ7KrFSKJuya4oAgdiw786pbrpW2hYrJI7sD2wGDdsWytS1g3yf04I1slIrNQxHzKGK4+ou2IkABxH4hZJ85uqG72MRY2r23zD7kUw5sdgze/1IFGyQ6sY3e9SU2kcdL7hFBbtdhVx7jgUa9zZ1U2ygWx8vpzQ5sXXyntXr6/vrN6mxVuRGGBOSiyQxuhbNYA9aBu/UAHWf33UEKlEII457EqOwrtYPqBZtvfTrOK3SdkJWYMa4sc8/MAaBByoGz27eujEnSkSFyuRODG6JFheLbkDsex0G6Xw/Y+w9B5uPNfpR/lfF6M7gkK2XhHysLpSR5PQhuT6c36c6rVIz+5+Y6r9yPzH89WNz8x/PVcdx+Y/npCfdbbi/3/X/AG9NS9F6gYiRQKNWQ7GlPcMORV3XIPsSBU88ZwINflzY5HJBFjVTZQZEqOWfFF/62q/5D9dU8Q11nqWZCLYjSwg7Xfdz/mah+QxHNXqgmt18e9ADSZQrbJ5Cqiy8cKkKQo5LJGnPuo905wh1lp4aNg6gYeh/6Tr2R9Uy1flpgSM9d9N8TTDP70dEOjdOMniPS4wp4jiyCFzVcgBd0WFj2N0dIQwbd3+VGI+g4/c8avDpM4AtVHoPML5vvVjjnRzb9I3Eu6+yx+SXvIZEswBQL5AbE+YAhBlZC+pGjvWP7NdzDA88W6klkUZFfDxzUD7zAgkEgHLH2U9jVhYQ7CXLHwyT34Io/qavSfpUl14bXwK8l89uzajk6vMXRy9lQBVCiLs5AcNd8++oF6lIrlgRZN9u3+n2/TUFtegzG7ULXFM6KSfYAm/17e515N8OTr2Ve1/ML/b059ao+hI51Wm6zKzl8gCeKA8osVwP6OrKfE0opTRVey8jHirU9wff39QRp6uKs3TJFBte3P6Vz+nbVdIGYE/S/wBAQL/f+Wre/wCoSMxPYMOABxR/h2/Tj6ag2GylnkCRK8jt2VASTx6AfT9tSS7NDiWyIKglTZ8pAsEexJ4/XTOu9VbczvM3dq/ZVCgkDgE1ZriydaT4h+FTstiGlozTSBaVgREFXJgSp87m0v8ACoHF3esXpgq904nxEAIFmiSwUU3BtmZQAQSCSwFE8jS1sv7JtpC80zbiSKONYwCzuEIZyQpUt5W54IYMpBoirGlqLVTx2RbtYLHERopUBSwEZY2SVyIXzXiQexKR+EACt2L+ZymJyAFYscY2GJZUB45r1GrO5jVQVKBQQSxsrkMhlcSqQwYqti2Bs0WzY6otusrJjLhiWOal0KrXIkZSSorIsCpJA7CgvN0PZ/Nfmc3+JTfcHJ2kXzMQoGB8oBFhaBWXc76kpVBLsMcyCB7HlCBjyBQIuhzi1w+VEKAXS2/94STfzAAoST5QFWkFZCmyK11jJLEMxAJsClzJFEAd2YAkhGdSoBuwGbUgzqEXicusRAON5Ip5F2ooEMQBbEEeRaqqNHe9BhSzm572FZCxrg2qgMinsGPej21oBMGL0bAY/MUXHvZK5drA4Usoqr7aq75cSDSooDG2PhyEqaBP3hp1ugqAg3xZHEsAoemx0MB3sjNnFVd1i9A3zyfbtryeCQqwAviiACSbP5XZPNetjRX7L4qswWTgCmIKgEsVFNKQpoKaAGR548vKi6OIgWkdASrYBWt3KoTiCxpFLKws82FABBUGDE7oUxH+1fwPI/XUEa+YfmP5jR3qe2jfKQkAseAcgFA54Hcnk9z3sk3egwhW+LI9a9tblYXt07G6cAc8NVi79a47fw40V+Atirb/AG9lJPOG/F5QilywqrICcXwD3BHGvNtLKqgo5BxyoBRRC3eYBHAF3x8p5Bo60/wPu5Zd1I0j2I4HNAgrbFIlpQBiabsbPGsnGq2CFt3ke8ccsl32ahGpB98pdc/+Nvh7w3MsQ+7JJZR2jY9yB6IT6fhPHaq6R0pPLuJPcpGP+nKR6/V4h/0jQDq7XejcLk5GoHj0a3fTPvHC0AOa7d+KHerA9eB9L1WPT2/wn+Ffvda1rIcm350T6LsnkmwR1jBU5sxOPh8ZAqts9mhioJPoPaJoMUZ64UgH6k+xHH/jRLY7dYj4hQOWiNqzlApKFrDI4Y4gDi+eQRqQv8F7mOSXdSTSbpXcKwMLeY5yNJJm7DEkcMA1ZUex5GmddkuRkfqqkgNTSIAaYqjlzWSkqEDXXaj8tc96MzqpZQ3DgcY9wleoI7E8laF9x6zpL5rJIIAAycVVj8KRnyDEe3pqpij8QpCNzKNsrLCHIUOQxFd+R6E2R61XJ7ka8Zrm/wBtaKSeIrTKTXykBaUn8QUICTfowN8gEaewhCKUDq7A5EPakEnhV8MkApw2XqRx6atWMuYPbXgjJ5H6/n/VHVuRArkC8fS6uvS69R/XfSTblW83lDqXUsDRAv5aHmsqyj0sdxpCvAT8vt/v/X8ddD+HQiFpsAKhINMyElVdpKdCrjyFA2LA80fUawEK4urOLW+R9BVj9Af4a3+6nSLax8HHJxQITNUCNipIpWZjX/Q5FmgSmBX9pE64baJJlkSLxVxHi3E1xgofFZuwAHveXJFAZLpnSXncIg+pJNKoAss7HhQAP/J41tdjsX6lM253ChdvHYjjThSWJKxqUAJCjl35Y0ATbcaRIcQYSoAFDFcVQqxOJwAC+hHbgjvzq3OLN6HdC+FdpEgkGO5YfNIeVSvWOI8UD3L5HjstEaWvNjusMvDZTjZBB7hW5UjuGHYirAI9DevdZ0r+7GMQrjh+3HodVOoyn7RPyfm9/wDCLX9iSR+Z0tLU0fuDRCjgU3Hp/cq3b/US35knV3cLkjueWyrI8mvCk4vvXGlpakp7Fi0Ft5iQ/J5P9yh9fqAf01WY+Un1LUfqBGaH5D00tLUg+Y/eRr+FrYr6FsZBZHYmlUX/AJR7azO53LBgAzAFV7E//wCaH+ZJ/MnXmlpgqOM5Bi3JHqeT2B7/AJ6rx8kXzz68+ulpaYxRjZOcytnH704+lqhK8duDyPY62n9nSjw5jXJ2+3s+vM8l8/Wh+w0tLQ1Gx2w/+m/+7L/+v/A/bWX6j6680tZLH7ofeN+X/Gq0iij+X/GvdLUFLfj7hj65Dn10QnbyN/pH8xpaWtUKvTB5PzZr/hqeL+8Qeljj07jS0tRVJDwx9f8A+x/tr2NB7D5v920tLUk0kKmWEFRRZQRQo3V376oSn76P/VX6ZMK/KgP217pa1GadMv3J/wBcf8cr/fWt20KtuOmIyhlLcqQCDccZ5B4PPOlpaC3e4/EPQNiPoBdAew+mgXVj9+v/AMcn8JI6/mf30tLWG2D3p++3A9LJr6gjn860tLS0i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המלצות בתחום אגרגטים</a:t>
            </a:r>
            <a:endParaRPr lang="he-IL" dirty="0"/>
          </a:p>
        </p:txBody>
      </p:sp>
      <p:sp>
        <p:nvSpPr>
          <p:cNvPr id="3" name="כותרת משנה 2"/>
          <p:cNvSpPr>
            <a:spLocks noGrp="1"/>
          </p:cNvSpPr>
          <p:nvPr>
            <p:ph type="subTitle" idx="1"/>
          </p:nvPr>
        </p:nvSpPr>
        <p:spPr>
          <a:xfrm>
            <a:off x="3286116" y="1428736"/>
            <a:ext cx="4786346" cy="4500594"/>
          </a:xfrm>
        </p:spPr>
        <p:txBody>
          <a:bodyPr>
            <a:noAutofit/>
          </a:bodyPr>
          <a:lstStyle/>
          <a:p>
            <a:pPr algn="r">
              <a:buFont typeface="Arial" pitchFamily="34" charset="0"/>
              <a:buChar char="•"/>
            </a:pPr>
            <a:r>
              <a:rPr lang="he-IL" sz="1600" b="1" dirty="0" smtClean="0">
                <a:solidFill>
                  <a:schemeClr val="tx1"/>
                </a:solidFill>
              </a:rPr>
              <a:t>הסתכלות ארוכת טווח על ענף הבנייה</a:t>
            </a:r>
          </a:p>
          <a:p>
            <a:pPr algn="r">
              <a:buFont typeface="Arial" pitchFamily="34" charset="0"/>
              <a:buChar char="•"/>
            </a:pPr>
            <a:r>
              <a:rPr lang="he-IL" sz="1600" b="1" dirty="0" smtClean="0">
                <a:solidFill>
                  <a:schemeClr val="tx1"/>
                </a:solidFill>
              </a:rPr>
              <a:t>ביצוע מחקרים על השלכות סביבה וחברה של מחצבות פעילות ונטושות </a:t>
            </a:r>
          </a:p>
          <a:p>
            <a:pPr lvl="1" algn="r">
              <a:buFont typeface="Arial" pitchFamily="34" charset="0"/>
              <a:buChar char="•"/>
            </a:pPr>
            <a:r>
              <a:rPr lang="he-IL" sz="1600" b="1" dirty="0" smtClean="0">
                <a:solidFill>
                  <a:schemeClr val="tx1"/>
                </a:solidFill>
              </a:rPr>
              <a:t> היקפי השטחים והשפעה על דיור וחקלאות?</a:t>
            </a:r>
          </a:p>
          <a:p>
            <a:pPr lvl="1" algn="r">
              <a:buFont typeface="Arial" pitchFamily="34" charset="0"/>
              <a:buChar char="•"/>
            </a:pPr>
            <a:r>
              <a:rPr lang="he-IL" sz="1600" b="1" dirty="0" smtClean="0">
                <a:solidFill>
                  <a:schemeClr val="tx1"/>
                </a:solidFill>
              </a:rPr>
              <a:t>השפעות סביבה כמו זיהום אוויר?</a:t>
            </a:r>
          </a:p>
          <a:p>
            <a:pPr lvl="1" algn="r">
              <a:buFont typeface="Arial" pitchFamily="34" charset="0"/>
              <a:buChar char="•"/>
            </a:pPr>
            <a:r>
              <a:rPr lang="he-IL" sz="1600" b="1" dirty="0" smtClean="0">
                <a:solidFill>
                  <a:schemeClr val="tx1"/>
                </a:solidFill>
              </a:rPr>
              <a:t>השפעות על מי תהום, זרימת מים, אשפה?</a:t>
            </a:r>
          </a:p>
          <a:p>
            <a:pPr lvl="1" algn="r">
              <a:buFont typeface="Arial" pitchFamily="34" charset="0"/>
              <a:buChar char="•"/>
            </a:pPr>
            <a:r>
              <a:rPr lang="he-IL" sz="1600" b="1" dirty="0" smtClean="0">
                <a:solidFill>
                  <a:schemeClr val="tx1"/>
                </a:solidFill>
              </a:rPr>
              <a:t>השפעות על שירותי המערכת האקולוגית?</a:t>
            </a:r>
          </a:p>
          <a:p>
            <a:pPr lvl="1" algn="r">
              <a:buFont typeface="Arial" pitchFamily="34" charset="0"/>
              <a:buChar char="•"/>
            </a:pPr>
            <a:r>
              <a:rPr lang="he-IL" sz="1600" b="1" dirty="0" smtClean="0">
                <a:solidFill>
                  <a:schemeClr val="tx1"/>
                </a:solidFill>
              </a:rPr>
              <a:t>הערכות כלכליות להשפעות?</a:t>
            </a:r>
          </a:p>
          <a:p>
            <a:pPr algn="r">
              <a:buFont typeface="Arial" pitchFamily="34" charset="0"/>
              <a:buChar char="•"/>
            </a:pPr>
            <a:r>
              <a:rPr lang="he-IL" sz="1600" b="1" dirty="0" smtClean="0">
                <a:solidFill>
                  <a:schemeClr val="tx1"/>
                </a:solidFill>
              </a:rPr>
              <a:t>שקיפות של קרן שיקום מחצבות וניהול המחצבות כולו</a:t>
            </a:r>
          </a:p>
          <a:p>
            <a:pPr algn="r">
              <a:buFont typeface="Arial" pitchFamily="34" charset="0"/>
              <a:buChar char="•"/>
            </a:pPr>
            <a:r>
              <a:rPr lang="he-IL" sz="1600" b="1" dirty="0" smtClean="0">
                <a:solidFill>
                  <a:schemeClr val="tx1"/>
                </a:solidFill>
              </a:rPr>
              <a:t>שיקום מחצבות תוך מחשבה גם על שירותי המערכת האקולוגית והון טבעי</a:t>
            </a:r>
          </a:p>
          <a:p>
            <a:pPr lvl="1" algn="r">
              <a:buFont typeface="Arial" pitchFamily="34" charset="0"/>
              <a:buChar char="•"/>
            </a:pPr>
            <a:endParaRPr lang="he-IL" sz="1000" dirty="0" smtClean="0"/>
          </a:p>
          <a:p>
            <a:pPr algn="r">
              <a:buFontTx/>
              <a:buChar char="-"/>
            </a:pPr>
            <a:endParaRPr lang="he-IL" sz="1400" dirty="0" smtClean="0"/>
          </a:p>
          <a:p>
            <a:pPr algn="r">
              <a:buFontTx/>
              <a:buChar char="-"/>
            </a:pPr>
            <a:endParaRPr lang="he-IL" sz="1400" dirty="0" smtClean="0"/>
          </a:p>
        </p:txBody>
      </p:sp>
      <p:sp>
        <p:nvSpPr>
          <p:cNvPr id="73730" name="AutoShape 2"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3732" name="AutoShape 4"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3736" name="Picture 8" descr="http://www.zmz.co.il/VIRUF/%D7%9E%D7%97%D7%A6%D7%91%D7%94.JPG"/>
          <p:cNvPicPr>
            <a:picLocks noChangeAspect="1" noChangeArrowheads="1"/>
          </p:cNvPicPr>
          <p:nvPr/>
        </p:nvPicPr>
        <p:blipFill>
          <a:blip r:embed="rId3" cstate="print"/>
          <a:srcRect/>
          <a:stretch>
            <a:fillRect/>
          </a:stretch>
        </p:blipFill>
        <p:spPr bwMode="auto">
          <a:xfrm>
            <a:off x="357158" y="1250190"/>
            <a:ext cx="2643205" cy="1981524"/>
          </a:xfrm>
          <a:prstGeom prst="rect">
            <a:avLst/>
          </a:prstGeom>
          <a:noFill/>
        </p:spPr>
      </p:pic>
      <p:pic>
        <p:nvPicPr>
          <p:cNvPr id="73739" name="Picture 11"/>
          <p:cNvPicPr>
            <a:picLocks noChangeAspect="1" noChangeArrowheads="1"/>
          </p:cNvPicPr>
          <p:nvPr/>
        </p:nvPicPr>
        <p:blipFill>
          <a:blip r:embed="rId4"/>
          <a:srcRect/>
          <a:stretch>
            <a:fillRect/>
          </a:stretch>
        </p:blipFill>
        <p:spPr bwMode="auto">
          <a:xfrm>
            <a:off x="142844" y="4071942"/>
            <a:ext cx="3286148" cy="23742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המלצות בתחום אגרגטים</a:t>
            </a:r>
            <a:endParaRPr lang="he-IL" dirty="0"/>
          </a:p>
        </p:txBody>
      </p:sp>
      <p:sp>
        <p:nvSpPr>
          <p:cNvPr id="3" name="כותרת משנה 2"/>
          <p:cNvSpPr>
            <a:spLocks noGrp="1"/>
          </p:cNvSpPr>
          <p:nvPr>
            <p:ph type="subTitle" idx="1"/>
          </p:nvPr>
        </p:nvSpPr>
        <p:spPr>
          <a:xfrm>
            <a:off x="3286116" y="1428736"/>
            <a:ext cx="4786346" cy="4500594"/>
          </a:xfrm>
        </p:spPr>
        <p:txBody>
          <a:bodyPr>
            <a:noAutofit/>
          </a:bodyPr>
          <a:lstStyle/>
          <a:p>
            <a:pPr algn="r">
              <a:buFont typeface="Arial" pitchFamily="34" charset="0"/>
              <a:buChar char="•"/>
            </a:pPr>
            <a:r>
              <a:rPr lang="he-IL" sz="1600" b="1" dirty="0" smtClean="0">
                <a:solidFill>
                  <a:schemeClr val="tx1"/>
                </a:solidFill>
              </a:rPr>
              <a:t>תקינה לגימור ותחזוקת מבנים להפחתת בלאי מבנים וחסכון בחומרי גלם</a:t>
            </a:r>
          </a:p>
          <a:p>
            <a:pPr algn="r">
              <a:buFont typeface="Arial" pitchFamily="34" charset="0"/>
              <a:buChar char="•"/>
            </a:pPr>
            <a:r>
              <a:rPr lang="he-IL" sz="1600" b="1" dirty="0" smtClean="0">
                <a:solidFill>
                  <a:schemeClr val="tx1"/>
                </a:solidFill>
              </a:rPr>
              <a:t>מנגנונים להגדלת מחזור חומרי הבניין-  חסכון חומרי גלם והקטנת בעיות פסולת . </a:t>
            </a:r>
          </a:p>
          <a:p>
            <a:pPr algn="r">
              <a:buFont typeface="Arial" pitchFamily="34" charset="0"/>
              <a:buChar char="•"/>
            </a:pPr>
            <a:r>
              <a:rPr lang="he-IL" sz="1600" b="1" dirty="0" smtClean="0">
                <a:solidFill>
                  <a:schemeClr val="tx1"/>
                </a:solidFill>
              </a:rPr>
              <a:t>לשקול מיסוי </a:t>
            </a:r>
            <a:r>
              <a:rPr lang="he-IL" sz="1600" b="1" dirty="0" err="1" smtClean="0">
                <a:solidFill>
                  <a:schemeClr val="tx1"/>
                </a:solidFill>
              </a:rPr>
              <a:t>פיגו</a:t>
            </a:r>
            <a:r>
              <a:rPr lang="he-IL" sz="1600" b="1" dirty="0" smtClean="0">
                <a:solidFill>
                  <a:schemeClr val="tx1"/>
                </a:solidFill>
              </a:rPr>
              <a:t> על הפעלת מחצבות </a:t>
            </a:r>
          </a:p>
          <a:p>
            <a:pPr lvl="1" algn="r">
              <a:buFont typeface="Arial" pitchFamily="34" charset="0"/>
              <a:buChar char="•"/>
            </a:pPr>
            <a:r>
              <a:rPr lang="he-IL" sz="1600" b="1" dirty="0" err="1" smtClean="0">
                <a:solidFill>
                  <a:schemeClr val="tx1"/>
                </a:solidFill>
              </a:rPr>
              <a:t>יקור</a:t>
            </a:r>
            <a:r>
              <a:rPr lang="he-IL" sz="1600" b="1" dirty="0" smtClean="0">
                <a:solidFill>
                  <a:schemeClr val="tx1"/>
                </a:solidFill>
              </a:rPr>
              <a:t> החומר הנחצב</a:t>
            </a:r>
          </a:p>
          <a:p>
            <a:pPr lvl="1" algn="r">
              <a:buFont typeface="Arial" pitchFamily="34" charset="0"/>
              <a:buChar char="•"/>
            </a:pPr>
            <a:r>
              <a:rPr lang="he-IL" sz="1600" b="1" dirty="0" smtClean="0">
                <a:solidFill>
                  <a:schemeClr val="tx1"/>
                </a:solidFill>
              </a:rPr>
              <a:t>מחקרים להארכת חיי מבנים + הטמעה</a:t>
            </a:r>
          </a:p>
          <a:p>
            <a:pPr lvl="1" algn="r">
              <a:buFont typeface="Arial" pitchFamily="34" charset="0"/>
              <a:buChar char="•"/>
            </a:pPr>
            <a:r>
              <a:rPr lang="he-IL" sz="1600" b="1" dirty="0" smtClean="0">
                <a:solidFill>
                  <a:schemeClr val="tx1"/>
                </a:solidFill>
              </a:rPr>
              <a:t>שיקום הון טבעי</a:t>
            </a:r>
          </a:p>
          <a:p>
            <a:pPr lvl="1" algn="r">
              <a:buFont typeface="Arial" pitchFamily="34" charset="0"/>
              <a:buChar char="•"/>
            </a:pPr>
            <a:r>
              <a:rPr lang="he-IL" sz="1600" b="1" dirty="0" smtClean="0">
                <a:solidFill>
                  <a:schemeClr val="tx1"/>
                </a:solidFill>
              </a:rPr>
              <a:t>מניעת מפגעי מחצבות ושיקום</a:t>
            </a:r>
          </a:p>
          <a:p>
            <a:pPr lvl="1" algn="r">
              <a:buFont typeface="Arial" pitchFamily="34" charset="0"/>
              <a:buChar char="•"/>
            </a:pPr>
            <a:r>
              <a:rPr lang="he-IL" sz="1600" b="1" dirty="0" smtClean="0">
                <a:solidFill>
                  <a:schemeClr val="tx1"/>
                </a:solidFill>
              </a:rPr>
              <a:t>הגדלת מחזור פסולת בניין. </a:t>
            </a:r>
          </a:p>
          <a:p>
            <a:pPr lvl="1" algn="r">
              <a:buFont typeface="Arial" pitchFamily="34" charset="0"/>
              <a:buChar char="•"/>
            </a:pPr>
            <a:endParaRPr lang="he-IL" sz="1000" dirty="0" smtClean="0"/>
          </a:p>
          <a:p>
            <a:pPr algn="r">
              <a:buFontTx/>
              <a:buChar char="-"/>
            </a:pPr>
            <a:endParaRPr lang="he-IL" sz="1400" dirty="0" smtClean="0"/>
          </a:p>
          <a:p>
            <a:pPr algn="r">
              <a:buFontTx/>
              <a:buChar char="-"/>
            </a:pPr>
            <a:endParaRPr lang="he-IL" sz="1400" dirty="0" smtClean="0"/>
          </a:p>
        </p:txBody>
      </p:sp>
      <p:sp>
        <p:nvSpPr>
          <p:cNvPr id="73730" name="AutoShape 2"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3732" name="AutoShape 4"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3738" name="Picture 10" descr="בניין מוזנח "/>
          <p:cNvPicPr>
            <a:picLocks noChangeAspect="1" noChangeArrowheads="1"/>
          </p:cNvPicPr>
          <p:nvPr/>
        </p:nvPicPr>
        <p:blipFill>
          <a:blip r:embed="rId3"/>
          <a:srcRect/>
          <a:stretch>
            <a:fillRect/>
          </a:stretch>
        </p:blipFill>
        <p:spPr bwMode="auto">
          <a:xfrm>
            <a:off x="500034" y="1428736"/>
            <a:ext cx="2786082" cy="1857388"/>
          </a:xfrm>
          <a:prstGeom prst="rect">
            <a:avLst/>
          </a:prstGeom>
          <a:noFill/>
        </p:spPr>
      </p:pic>
      <p:pic>
        <p:nvPicPr>
          <p:cNvPr id="94210" name="Picture 2" descr="http://www.ynet.co.il/PicServer2/04062007/1220988/1_g.jpg"/>
          <p:cNvPicPr>
            <a:picLocks noChangeAspect="1" noChangeArrowheads="1"/>
          </p:cNvPicPr>
          <p:nvPr/>
        </p:nvPicPr>
        <p:blipFill>
          <a:blip r:embed="rId4"/>
          <a:srcRect/>
          <a:stretch>
            <a:fillRect/>
          </a:stretch>
        </p:blipFill>
        <p:spPr bwMode="auto">
          <a:xfrm>
            <a:off x="740882" y="3500438"/>
            <a:ext cx="2810575" cy="1928826"/>
          </a:xfrm>
          <a:prstGeom prst="rect">
            <a:avLst/>
          </a:prstGeom>
          <a:noFill/>
        </p:spPr>
      </p:pic>
      <p:pic>
        <p:nvPicPr>
          <p:cNvPr id="94212" name="Picture 4" descr="http://www.themarker.com/polopoly_fs/1.666156.1310064280%21/image/957385659.jpg_gen/derivatives/landscape_468/957385659.jpg"/>
          <p:cNvPicPr>
            <a:picLocks noChangeAspect="1" noChangeArrowheads="1"/>
          </p:cNvPicPr>
          <p:nvPr/>
        </p:nvPicPr>
        <p:blipFill>
          <a:blip r:embed="rId5"/>
          <a:srcRect/>
          <a:stretch>
            <a:fillRect/>
          </a:stretch>
        </p:blipFill>
        <p:spPr bwMode="auto">
          <a:xfrm>
            <a:off x="4214810" y="4643446"/>
            <a:ext cx="2667019"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תודה על ההקשבה</a:t>
            </a:r>
            <a:endParaRPr lang="he-IL" sz="3200" dirty="0"/>
          </a:p>
        </p:txBody>
      </p:sp>
      <p:pic>
        <p:nvPicPr>
          <p:cNvPr id="25602" name="Picture 2" descr="http://unstruck.files.wordpress.com/2012/07/in-the-interest-of-future-generations.png"/>
          <p:cNvPicPr>
            <a:picLocks noChangeAspect="1" noChangeArrowheads="1"/>
          </p:cNvPicPr>
          <p:nvPr/>
        </p:nvPicPr>
        <p:blipFill>
          <a:blip r:embed="rId3"/>
          <a:srcRect/>
          <a:stretch>
            <a:fillRect/>
          </a:stretch>
        </p:blipFill>
        <p:spPr bwMode="auto">
          <a:xfrm>
            <a:off x="2500298" y="1928802"/>
            <a:ext cx="4241654" cy="390364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נספח </a:t>
            </a:r>
            <a:r>
              <a:rPr lang="he-IL" sz="3200" dirty="0" err="1" smtClean="0"/>
              <a:t>– ש</a:t>
            </a:r>
            <a:r>
              <a:rPr lang="he-IL" sz="3200" dirty="0" smtClean="0"/>
              <a:t>יא תפוקת הנפט אנרגיה ומשאבים</a:t>
            </a:r>
            <a:endParaRPr lang="he-IL"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שיא תפוקת הנפט</a:t>
            </a:r>
            <a:endParaRPr lang="he-IL" dirty="0"/>
          </a:p>
        </p:txBody>
      </p:sp>
      <p:sp>
        <p:nvSpPr>
          <p:cNvPr id="3" name="כותרת משנה 2"/>
          <p:cNvSpPr>
            <a:spLocks noGrp="1"/>
          </p:cNvSpPr>
          <p:nvPr>
            <p:ph type="subTitle" idx="1"/>
          </p:nvPr>
        </p:nvSpPr>
        <p:spPr>
          <a:xfrm>
            <a:off x="4143372" y="1643050"/>
            <a:ext cx="4286280" cy="3143272"/>
          </a:xfrm>
        </p:spPr>
        <p:txBody>
          <a:bodyPr>
            <a:normAutofit fontScale="92500" lnSpcReduction="20000"/>
          </a:bodyPr>
          <a:lstStyle/>
          <a:p>
            <a:pPr algn="r">
              <a:buFont typeface="Arial" pitchFamily="34" charset="0"/>
              <a:buChar char="•"/>
            </a:pPr>
            <a:r>
              <a:rPr lang="he-IL" dirty="0" smtClean="0"/>
              <a:t>שיא הגילוי בשנות ה-60</a:t>
            </a:r>
          </a:p>
          <a:p>
            <a:pPr algn="r">
              <a:buFont typeface="Arial" pitchFamily="34" charset="0"/>
              <a:buChar char="•"/>
            </a:pPr>
            <a:r>
              <a:rPr lang="he-IL" dirty="0" smtClean="0"/>
              <a:t>כל חבית שמוצאים מפיקים 4 חביות</a:t>
            </a:r>
          </a:p>
          <a:p>
            <a:pPr algn="r">
              <a:buFont typeface="Arial" pitchFamily="34" charset="0"/>
              <a:buChar char="•"/>
            </a:pPr>
            <a:r>
              <a:rPr lang="he-IL" dirty="0" smtClean="0"/>
              <a:t>עיקר הנפט החדש </a:t>
            </a:r>
            <a:r>
              <a:rPr lang="he-IL" dirty="0" err="1" smtClean="0"/>
              <a:t>– ב</a:t>
            </a:r>
            <a:r>
              <a:rPr lang="he-IL" dirty="0" smtClean="0"/>
              <a:t>מים עמוקים, ליד הקטבים, קשה יותר לזיקוק =החזר </a:t>
            </a:r>
            <a:r>
              <a:rPr lang="he-IL" dirty="0" err="1" smtClean="0"/>
              <a:t>אנרטגי</a:t>
            </a:r>
            <a:r>
              <a:rPr lang="he-IL" dirty="0" smtClean="0"/>
              <a:t> נמוך יותר</a:t>
            </a:r>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a:p>
        </p:txBody>
      </p:sp>
      <p:pic>
        <p:nvPicPr>
          <p:cNvPr id="45058" name="Picture 2" descr="http://ecowiki.org.il/images/thumb/a/ae/Oil_discoveris.png/450px-Oil_discoveris.png"/>
          <p:cNvPicPr>
            <a:picLocks noChangeAspect="1" noChangeArrowheads="1"/>
          </p:cNvPicPr>
          <p:nvPr/>
        </p:nvPicPr>
        <p:blipFill>
          <a:blip r:embed="rId3"/>
          <a:srcRect/>
          <a:stretch>
            <a:fillRect/>
          </a:stretch>
        </p:blipFill>
        <p:spPr bwMode="auto">
          <a:xfrm>
            <a:off x="142844" y="1285860"/>
            <a:ext cx="4286250" cy="2733676"/>
          </a:xfrm>
          <a:prstGeom prst="rect">
            <a:avLst/>
          </a:prstGeom>
          <a:noFill/>
        </p:spPr>
      </p:pic>
      <p:pic>
        <p:nvPicPr>
          <p:cNvPr id="45062" name="Picture 6" descr="http://ecowiki.org.il/images/thumb/c/c5/Commodity_price_index.png/400px-Commodity_price_index.png"/>
          <p:cNvPicPr>
            <a:picLocks noChangeAspect="1" noChangeArrowheads="1"/>
          </p:cNvPicPr>
          <p:nvPr/>
        </p:nvPicPr>
        <p:blipFill>
          <a:blip r:embed="rId4"/>
          <a:srcRect/>
          <a:stretch>
            <a:fillRect/>
          </a:stretch>
        </p:blipFill>
        <p:spPr bwMode="auto">
          <a:xfrm>
            <a:off x="714347" y="4214818"/>
            <a:ext cx="3939299" cy="217646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שיא תפוקת הנפט (קונבנציונלי)</a:t>
            </a:r>
            <a:endParaRPr lang="he-IL" dirty="0"/>
          </a:p>
        </p:txBody>
      </p:sp>
      <p:pic>
        <p:nvPicPr>
          <p:cNvPr id="45060" name="Picture 4" descr="http://ecowiki.org.il/images/thumb/6/6b/Oil_production_2011.JPG/350px-Oil_production_2011.JPG"/>
          <p:cNvPicPr>
            <a:picLocks noChangeAspect="1" noChangeArrowheads="1"/>
          </p:cNvPicPr>
          <p:nvPr/>
        </p:nvPicPr>
        <p:blipFill>
          <a:blip r:embed="rId3"/>
          <a:srcRect/>
          <a:stretch>
            <a:fillRect/>
          </a:stretch>
        </p:blipFill>
        <p:spPr bwMode="auto">
          <a:xfrm>
            <a:off x="285720" y="1428736"/>
            <a:ext cx="3714776" cy="2857520"/>
          </a:xfrm>
          <a:prstGeom prst="rect">
            <a:avLst/>
          </a:prstGeom>
          <a:noFill/>
        </p:spPr>
      </p:pic>
      <p:sp>
        <p:nvSpPr>
          <p:cNvPr id="6" name="מלבן 5"/>
          <p:cNvSpPr/>
          <p:nvPr/>
        </p:nvSpPr>
        <p:spPr>
          <a:xfrm>
            <a:off x="-214346" y="4500570"/>
            <a:ext cx="4286248" cy="246221"/>
          </a:xfrm>
          <a:prstGeom prst="rect">
            <a:avLst/>
          </a:prstGeom>
        </p:spPr>
        <p:txBody>
          <a:bodyPr wrap="square">
            <a:spAutoFit/>
          </a:bodyPr>
          <a:lstStyle/>
          <a:p>
            <a:r>
              <a:rPr lang="he-IL" sz="1000" dirty="0" smtClean="0"/>
              <a:t>תפוקת הנפט העולמית בשנים 1980-2011 - סוכנות האנרגיה האמריקאית</a:t>
            </a:r>
            <a:endParaRPr lang="he-IL" sz="1000" dirty="0"/>
          </a:p>
        </p:txBody>
      </p:sp>
      <p:pic>
        <p:nvPicPr>
          <p:cNvPr id="47106" name="Picture 2"/>
          <p:cNvPicPr>
            <a:picLocks noChangeAspect="1" noChangeArrowheads="1"/>
          </p:cNvPicPr>
          <p:nvPr/>
        </p:nvPicPr>
        <p:blipFill>
          <a:blip r:embed="rId4"/>
          <a:srcRect/>
          <a:stretch>
            <a:fillRect/>
          </a:stretch>
        </p:blipFill>
        <p:spPr bwMode="auto">
          <a:xfrm>
            <a:off x="4071934" y="4466107"/>
            <a:ext cx="4714908" cy="2391893"/>
          </a:xfrm>
          <a:prstGeom prst="rect">
            <a:avLst/>
          </a:prstGeom>
          <a:noFill/>
          <a:ln w="9525">
            <a:noFill/>
            <a:miter lim="800000"/>
            <a:headEnd/>
            <a:tailEnd/>
          </a:ln>
          <a:effectLst/>
        </p:spPr>
      </p:pic>
      <p:graphicFrame>
        <p:nvGraphicFramePr>
          <p:cNvPr id="10" name="טבלה 9"/>
          <p:cNvGraphicFramePr>
            <a:graphicFrameLocks noGrp="1"/>
          </p:cNvGraphicFramePr>
          <p:nvPr/>
        </p:nvGraphicFramePr>
        <p:xfrm>
          <a:off x="4357686" y="1357298"/>
          <a:ext cx="4214842" cy="1112520"/>
        </p:xfrm>
        <a:graphic>
          <a:graphicData uri="http://schemas.openxmlformats.org/drawingml/2006/table">
            <a:tbl>
              <a:tblPr rtl="1" firstRow="1" bandRow="1">
                <a:tableStyleId>{5C22544A-7EE6-4342-B048-85BDC9FD1C3A}</a:tableStyleId>
              </a:tblPr>
              <a:tblGrid>
                <a:gridCol w="1435464"/>
                <a:gridCol w="2779378"/>
              </a:tblGrid>
              <a:tr h="370840">
                <a:tc>
                  <a:txBody>
                    <a:bodyPr/>
                    <a:lstStyle/>
                    <a:p>
                      <a:pPr rtl="1"/>
                      <a:r>
                        <a:rPr lang="he-IL" dirty="0" smtClean="0"/>
                        <a:t>תקופה</a:t>
                      </a:r>
                      <a:endParaRPr lang="he-IL" dirty="0"/>
                    </a:p>
                  </a:txBody>
                  <a:tcPr/>
                </a:tc>
                <a:tc>
                  <a:txBody>
                    <a:bodyPr/>
                    <a:lstStyle/>
                    <a:p>
                      <a:pPr rtl="1"/>
                      <a:r>
                        <a:rPr lang="he-IL" dirty="0" smtClean="0"/>
                        <a:t>אחוז</a:t>
                      </a:r>
                      <a:r>
                        <a:rPr lang="he-IL" baseline="0" dirty="0" smtClean="0"/>
                        <a:t> גידול שנתי</a:t>
                      </a:r>
                      <a:endParaRPr lang="he-IL" dirty="0"/>
                    </a:p>
                  </a:txBody>
                  <a:tcPr/>
                </a:tc>
              </a:tr>
              <a:tr h="370840">
                <a:tc>
                  <a:txBody>
                    <a:bodyPr/>
                    <a:lstStyle/>
                    <a:p>
                      <a:pPr rtl="1"/>
                      <a:r>
                        <a:rPr lang="he-IL" dirty="0" smtClean="0"/>
                        <a:t>1985-2005</a:t>
                      </a:r>
                      <a:endParaRPr lang="he-IL" dirty="0"/>
                    </a:p>
                  </a:txBody>
                  <a:tcPr/>
                </a:tc>
                <a:tc>
                  <a:txBody>
                    <a:bodyPr/>
                    <a:lstStyle/>
                    <a:p>
                      <a:pPr rtl="1"/>
                      <a:r>
                        <a:rPr lang="he-IL" dirty="0" smtClean="0"/>
                        <a:t>1.3%</a:t>
                      </a:r>
                      <a:endParaRPr lang="he-IL" dirty="0"/>
                    </a:p>
                  </a:txBody>
                  <a:tcPr/>
                </a:tc>
              </a:tr>
              <a:tr h="370840">
                <a:tc>
                  <a:txBody>
                    <a:bodyPr/>
                    <a:lstStyle/>
                    <a:p>
                      <a:pPr rtl="1"/>
                      <a:r>
                        <a:rPr lang="he-IL" dirty="0" smtClean="0"/>
                        <a:t>2005-2011</a:t>
                      </a:r>
                      <a:endParaRPr lang="he-IL" dirty="0"/>
                    </a:p>
                  </a:txBody>
                  <a:tcPr/>
                </a:tc>
                <a:tc>
                  <a:txBody>
                    <a:bodyPr/>
                    <a:lstStyle/>
                    <a:p>
                      <a:pPr rtl="1"/>
                      <a:r>
                        <a:rPr lang="he-IL" dirty="0" smtClean="0"/>
                        <a:t>0.7%</a:t>
                      </a:r>
                      <a:endParaRPr lang="he-IL" dirty="0"/>
                    </a:p>
                  </a:txBody>
                  <a:tcPr/>
                </a:tc>
              </a:tr>
            </a:tbl>
          </a:graphicData>
        </a:graphic>
      </p:graphicFrame>
      <p:graphicFrame>
        <p:nvGraphicFramePr>
          <p:cNvPr id="13" name="טבלה 12"/>
          <p:cNvGraphicFramePr>
            <a:graphicFrameLocks noGrp="1"/>
          </p:cNvGraphicFramePr>
          <p:nvPr/>
        </p:nvGraphicFramePr>
        <p:xfrm>
          <a:off x="4357686" y="2928934"/>
          <a:ext cx="4286280" cy="1381760"/>
        </p:xfrm>
        <a:graphic>
          <a:graphicData uri="http://schemas.openxmlformats.org/drawingml/2006/table">
            <a:tbl>
              <a:tblPr rtl="1" firstRow="1" bandRow="1">
                <a:tableStyleId>{5C22544A-7EE6-4342-B048-85BDC9FD1C3A}</a:tableStyleId>
              </a:tblPr>
              <a:tblGrid>
                <a:gridCol w="1444236"/>
                <a:gridCol w="1014720"/>
                <a:gridCol w="1827324"/>
              </a:tblGrid>
              <a:tr h="370840">
                <a:tc>
                  <a:txBody>
                    <a:bodyPr/>
                    <a:lstStyle/>
                    <a:p>
                      <a:pPr rtl="1"/>
                      <a:r>
                        <a:rPr lang="he-IL" dirty="0" smtClean="0"/>
                        <a:t>תקופה</a:t>
                      </a:r>
                      <a:endParaRPr lang="he-IL" dirty="0"/>
                    </a:p>
                  </a:txBody>
                  <a:tcPr/>
                </a:tc>
                <a:tc>
                  <a:txBody>
                    <a:bodyPr/>
                    <a:lstStyle/>
                    <a:p>
                      <a:pPr rtl="1"/>
                      <a:r>
                        <a:rPr lang="he-IL" dirty="0" smtClean="0"/>
                        <a:t>שינוי במחיר</a:t>
                      </a:r>
                      <a:endParaRPr lang="he-IL" dirty="0"/>
                    </a:p>
                  </a:txBody>
                  <a:tcPr/>
                </a:tc>
                <a:tc>
                  <a:txBody>
                    <a:bodyPr/>
                    <a:lstStyle/>
                    <a:p>
                      <a:pPr rtl="1"/>
                      <a:r>
                        <a:rPr lang="he-IL" dirty="0" smtClean="0"/>
                        <a:t>שינוי בתפוקה</a:t>
                      </a:r>
                      <a:endParaRPr lang="he-IL" dirty="0"/>
                    </a:p>
                  </a:txBody>
                  <a:tcPr/>
                </a:tc>
              </a:tr>
              <a:tr h="370840">
                <a:tc>
                  <a:txBody>
                    <a:bodyPr/>
                    <a:lstStyle/>
                    <a:p>
                      <a:pPr rtl="1"/>
                      <a:r>
                        <a:rPr lang="he-IL" dirty="0" smtClean="0"/>
                        <a:t>2000-2005</a:t>
                      </a:r>
                      <a:endParaRPr lang="he-IL" dirty="0"/>
                    </a:p>
                  </a:txBody>
                  <a:tcPr/>
                </a:tc>
                <a:tc>
                  <a:txBody>
                    <a:bodyPr/>
                    <a:lstStyle/>
                    <a:p>
                      <a:pPr rtl="1"/>
                      <a:r>
                        <a:rPr lang="he-IL" dirty="0" smtClean="0"/>
                        <a:t>50%</a:t>
                      </a:r>
                      <a:endParaRPr lang="he-IL" dirty="0"/>
                    </a:p>
                  </a:txBody>
                  <a:tcPr/>
                </a:tc>
                <a:tc>
                  <a:txBody>
                    <a:bodyPr/>
                    <a:lstStyle/>
                    <a:p>
                      <a:pPr rtl="1"/>
                      <a:r>
                        <a:rPr lang="he-IL" dirty="0" smtClean="0"/>
                        <a:t>7%</a:t>
                      </a:r>
                      <a:endParaRPr lang="he-IL" dirty="0"/>
                    </a:p>
                  </a:txBody>
                  <a:tcPr/>
                </a:tc>
              </a:tr>
              <a:tr h="370840">
                <a:tc>
                  <a:txBody>
                    <a:bodyPr/>
                    <a:lstStyle/>
                    <a:p>
                      <a:pPr rtl="1"/>
                      <a:r>
                        <a:rPr lang="he-IL" dirty="0" smtClean="0"/>
                        <a:t>2005-2008</a:t>
                      </a:r>
                      <a:endParaRPr lang="he-IL" dirty="0"/>
                    </a:p>
                  </a:txBody>
                  <a:tcPr/>
                </a:tc>
                <a:tc>
                  <a:txBody>
                    <a:bodyPr/>
                    <a:lstStyle/>
                    <a:p>
                      <a:pPr rtl="1"/>
                      <a:r>
                        <a:rPr lang="he-IL" dirty="0" smtClean="0"/>
                        <a:t>250%</a:t>
                      </a:r>
                      <a:endParaRPr lang="he-IL" dirty="0"/>
                    </a:p>
                  </a:txBody>
                  <a:tcPr/>
                </a:tc>
                <a:tc>
                  <a:txBody>
                    <a:bodyPr/>
                    <a:lstStyle/>
                    <a:p>
                      <a:pPr rtl="1"/>
                      <a:r>
                        <a:rPr lang="he-IL" dirty="0" smtClean="0"/>
                        <a:t>0.1%</a:t>
                      </a:r>
                      <a:endParaRPr lang="he-IL"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857233"/>
            <a:ext cx="7715304" cy="785818"/>
          </a:xfrm>
        </p:spPr>
        <p:txBody>
          <a:bodyPr/>
          <a:lstStyle/>
          <a:p>
            <a:r>
              <a:rPr lang="he-IL" dirty="0" smtClean="0"/>
              <a:t>החזר אנרגטי </a:t>
            </a:r>
            <a:r>
              <a:rPr lang="en-US" dirty="0" smtClean="0"/>
              <a:t>EROI</a:t>
            </a:r>
            <a:endParaRPr lang="he-IL" dirty="0"/>
          </a:p>
        </p:txBody>
      </p:sp>
      <p:sp>
        <p:nvSpPr>
          <p:cNvPr id="3" name="כותרת משנה 2"/>
          <p:cNvSpPr>
            <a:spLocks noGrp="1"/>
          </p:cNvSpPr>
          <p:nvPr>
            <p:ph type="subTitle" idx="1"/>
          </p:nvPr>
        </p:nvSpPr>
        <p:spPr>
          <a:xfrm>
            <a:off x="5929322" y="1714488"/>
            <a:ext cx="2857520" cy="1428760"/>
          </a:xfrm>
        </p:spPr>
        <p:txBody>
          <a:bodyPr>
            <a:normAutofit fontScale="85000" lnSpcReduction="10000"/>
          </a:bodyPr>
          <a:lstStyle/>
          <a:p>
            <a:pPr algn="r"/>
            <a:r>
              <a:rPr lang="he-IL" dirty="0" smtClean="0"/>
              <a:t>כמה אנרגיה צריך להשקיע כדי להפיק יחידת אנרגיה?</a:t>
            </a:r>
            <a:endParaRPr lang="he-IL" dirty="0"/>
          </a:p>
        </p:txBody>
      </p:sp>
      <p:sp>
        <p:nvSpPr>
          <p:cNvPr id="7" name="כותרת משנה 2"/>
          <p:cNvSpPr txBox="1">
            <a:spLocks/>
          </p:cNvSpPr>
          <p:nvPr/>
        </p:nvSpPr>
        <p:spPr>
          <a:xfrm>
            <a:off x="6000760" y="4000504"/>
            <a:ext cx="2857520" cy="1428760"/>
          </a:xfrm>
          <a:prstGeom prst="rect">
            <a:avLst/>
          </a:prstGeom>
        </p:spPr>
        <p:txBody>
          <a:bodyPr vert="horz" lIns="91440" tIns="45720" rIns="91440" bIns="45720" rtlCol="1">
            <a:normAutofit fontScale="85000" lnSpcReduction="20000"/>
          </a:body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rPr>
              <a:t>רוב המקורות ה"חדשים"</a:t>
            </a:r>
            <a:r>
              <a:rPr kumimoji="0" lang="he-IL" sz="3200" b="0" i="0" u="none" strike="noStrike" kern="1200" cap="none" spc="0" normalizeH="0" noProof="0" dirty="0" smtClean="0">
                <a:ln>
                  <a:noFill/>
                </a:ln>
                <a:solidFill>
                  <a:schemeClr val="tx1">
                    <a:tint val="75000"/>
                  </a:schemeClr>
                </a:solidFill>
                <a:effectLst/>
                <a:uLnTx/>
                <a:uFillTx/>
                <a:latin typeface="+mn-lt"/>
                <a:ea typeface="+mn-ea"/>
                <a:cs typeface="+mn-cs"/>
              </a:rPr>
              <a:t> מסובסדים אנרגטית על ידי ה"ישנים"</a:t>
            </a:r>
            <a:endParaRPr kumimoji="0" lang="he-I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6" descr="http://www.hayadan.org.il/wp/wp-content/plugins/rss-poster/cache/30726_cost.jpg"/>
          <p:cNvPicPr>
            <a:picLocks noChangeAspect="1" noChangeArrowheads="1"/>
          </p:cNvPicPr>
          <p:nvPr/>
        </p:nvPicPr>
        <p:blipFill>
          <a:blip r:embed="rId3"/>
          <a:srcRect/>
          <a:stretch>
            <a:fillRect/>
          </a:stretch>
        </p:blipFill>
        <p:spPr bwMode="auto">
          <a:xfrm>
            <a:off x="1285852" y="2524444"/>
            <a:ext cx="3786214" cy="375248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857233"/>
            <a:ext cx="7715304" cy="785818"/>
          </a:xfrm>
        </p:spPr>
        <p:txBody>
          <a:bodyPr/>
          <a:lstStyle/>
          <a:p>
            <a:r>
              <a:rPr lang="he-IL" dirty="0" smtClean="0"/>
              <a:t>החזר אנרגטי </a:t>
            </a:r>
            <a:r>
              <a:rPr lang="en-US" dirty="0" smtClean="0"/>
              <a:t>EROI</a:t>
            </a:r>
            <a:endParaRPr lang="he-IL" dirty="0"/>
          </a:p>
        </p:txBody>
      </p:sp>
      <p:pic>
        <p:nvPicPr>
          <p:cNvPr id="41988" name="Picture 4" descr="קובץ:578px-EROI - Ratio of Energy Returned on Energy Invested - USA svg.png"/>
          <p:cNvPicPr>
            <a:picLocks noChangeAspect="1" noChangeArrowheads="1"/>
          </p:cNvPicPr>
          <p:nvPr/>
        </p:nvPicPr>
        <p:blipFill>
          <a:blip r:embed="rId2"/>
          <a:srcRect/>
          <a:stretch>
            <a:fillRect/>
          </a:stretch>
        </p:blipFill>
        <p:spPr bwMode="auto">
          <a:xfrm>
            <a:off x="285720" y="2500306"/>
            <a:ext cx="5125183" cy="3848321"/>
          </a:xfrm>
          <a:prstGeom prst="rect">
            <a:avLst/>
          </a:prstGeom>
          <a:noFill/>
        </p:spPr>
      </p:pic>
      <p:sp>
        <p:nvSpPr>
          <p:cNvPr id="7" name="כותרת משנה 2"/>
          <p:cNvSpPr txBox="1">
            <a:spLocks/>
          </p:cNvSpPr>
          <p:nvPr/>
        </p:nvSpPr>
        <p:spPr>
          <a:xfrm>
            <a:off x="5286380" y="1857364"/>
            <a:ext cx="3643338" cy="2714644"/>
          </a:xfrm>
          <a:prstGeom prst="rect">
            <a:avLst/>
          </a:prstGeom>
        </p:spPr>
        <p:txBody>
          <a:bodyPr vert="horz" lIns="91440" tIns="45720" rIns="91440" bIns="45720" rtlCol="1">
            <a:normAutofit fontScale="92500" lnSpcReduction="10000"/>
          </a:bodyPr>
          <a:lstStyle/>
          <a:p>
            <a:pPr marL="0" marR="0" lvl="0" indent="0"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rPr>
              <a:t>דלקים</a:t>
            </a:r>
            <a:r>
              <a:rPr kumimoji="0" lang="he-IL" sz="3200" b="0" i="0" u="none" strike="noStrike" kern="1200" cap="none" spc="0" normalizeH="0" noProof="0" dirty="0" smtClean="0">
                <a:ln>
                  <a:noFill/>
                </a:ln>
                <a:solidFill>
                  <a:schemeClr val="tx1">
                    <a:tint val="75000"/>
                  </a:schemeClr>
                </a:solidFill>
                <a:effectLst/>
                <a:uLnTx/>
                <a:uFillTx/>
                <a:latin typeface="+mn-lt"/>
                <a:ea typeface="+mn-ea"/>
                <a:cs typeface="+mn-cs"/>
              </a:rPr>
              <a:t> "חדשים" מסובסדים אנרגטית על ידי ה"ישנים"</a:t>
            </a:r>
          </a:p>
          <a:p>
            <a:pPr marL="0" marR="0" lvl="0" indent="0" defTabSz="914400" rtl="1" eaLnBrk="1" fontAlgn="auto" latinLnBrk="0" hangingPunct="1">
              <a:lnSpc>
                <a:spcPct val="100000"/>
              </a:lnSpc>
              <a:spcBef>
                <a:spcPct val="20000"/>
              </a:spcBef>
              <a:spcAft>
                <a:spcPts val="0"/>
              </a:spcAft>
              <a:buClrTx/>
              <a:buSzTx/>
              <a:buFont typeface="Arial" pitchFamily="34" charset="0"/>
              <a:buChar char="•"/>
              <a:tabLst/>
              <a:defRPr/>
            </a:pPr>
            <a:r>
              <a:rPr lang="he-IL" sz="3200" dirty="0" smtClean="0">
                <a:solidFill>
                  <a:schemeClr val="tx1">
                    <a:tint val="75000"/>
                  </a:schemeClr>
                </a:solidFill>
              </a:rPr>
              <a:t>כשהישנים יתייקרו תתייקר </a:t>
            </a:r>
            <a:r>
              <a:rPr lang="he-IL" sz="3200" b="1" dirty="0" smtClean="0">
                <a:solidFill>
                  <a:schemeClr val="tx1">
                    <a:tint val="75000"/>
                  </a:schemeClr>
                </a:solidFill>
              </a:rPr>
              <a:t>ההפקה</a:t>
            </a:r>
            <a:r>
              <a:rPr lang="he-IL" sz="3200" dirty="0" smtClean="0">
                <a:solidFill>
                  <a:schemeClr val="tx1">
                    <a:tint val="75000"/>
                  </a:schemeClr>
                </a:solidFill>
              </a:rPr>
              <a:t> של החדשים</a:t>
            </a:r>
            <a:endParaRPr kumimoji="0" lang="he-IL" sz="32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endParaRPr lang="he-IL" sz="3200" baseline="0" dirty="0" smtClean="0">
              <a:solidFill>
                <a:schemeClr val="tx1">
                  <a:tint val="75000"/>
                </a:schemeClr>
              </a:solidFill>
            </a:endParaRPr>
          </a:p>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פצלי גז ופצלי נפט</a:t>
            </a:r>
            <a:endParaRPr lang="he-IL" dirty="0"/>
          </a:p>
        </p:txBody>
      </p:sp>
      <p:sp>
        <p:nvSpPr>
          <p:cNvPr id="3" name="כותרת משנה 2"/>
          <p:cNvSpPr>
            <a:spLocks noGrp="1"/>
          </p:cNvSpPr>
          <p:nvPr>
            <p:ph type="subTitle" idx="1"/>
          </p:nvPr>
        </p:nvSpPr>
        <p:spPr>
          <a:xfrm>
            <a:off x="1000100" y="1428736"/>
            <a:ext cx="7858180" cy="3143272"/>
          </a:xfrm>
        </p:spPr>
        <p:txBody>
          <a:bodyPr>
            <a:normAutofit/>
          </a:bodyPr>
          <a:lstStyle/>
          <a:p>
            <a:pPr algn="r"/>
            <a:r>
              <a:rPr lang="he-IL" sz="2000" dirty="0" smtClean="0"/>
              <a:t>אם קיבלת אנטיביוטיקה זה לא אומר שלא חלית בדלקת ראות</a:t>
            </a:r>
          </a:p>
          <a:p>
            <a:pPr algn="r">
              <a:buFont typeface="Arial" pitchFamily="34" charset="0"/>
              <a:buChar char="•"/>
            </a:pPr>
            <a:endParaRPr lang="he-IL" sz="2000" dirty="0" smtClean="0"/>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a:p>
        </p:txBody>
      </p:sp>
      <p:pic>
        <p:nvPicPr>
          <p:cNvPr id="47105" name="Picture 1"/>
          <p:cNvPicPr>
            <a:picLocks noChangeAspect="1" noChangeArrowheads="1"/>
          </p:cNvPicPr>
          <p:nvPr/>
        </p:nvPicPr>
        <p:blipFill>
          <a:blip r:embed="rId3"/>
          <a:srcRect/>
          <a:stretch>
            <a:fillRect/>
          </a:stretch>
        </p:blipFill>
        <p:spPr bwMode="auto">
          <a:xfrm>
            <a:off x="1071538" y="2285992"/>
            <a:ext cx="5500726" cy="39622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יעדים חברתיים נוספים</a:t>
            </a:r>
            <a:endParaRPr lang="he-IL" dirty="0"/>
          </a:p>
        </p:txBody>
      </p:sp>
      <p:sp>
        <p:nvSpPr>
          <p:cNvPr id="3" name="כותרת משנה 2"/>
          <p:cNvSpPr>
            <a:spLocks noGrp="1"/>
          </p:cNvSpPr>
          <p:nvPr>
            <p:ph type="subTitle" idx="1"/>
          </p:nvPr>
        </p:nvSpPr>
        <p:spPr>
          <a:xfrm>
            <a:off x="3571868" y="1214422"/>
            <a:ext cx="4929222" cy="5000660"/>
          </a:xfrm>
        </p:spPr>
        <p:txBody>
          <a:bodyPr>
            <a:normAutofit/>
          </a:bodyPr>
          <a:lstStyle/>
          <a:p>
            <a:pPr algn="r"/>
            <a:r>
              <a:rPr lang="he-IL" b="1" dirty="0" smtClean="0">
                <a:solidFill>
                  <a:schemeClr val="tx1"/>
                </a:solidFill>
              </a:rPr>
              <a:t>2. לא להסתכל רק על טובת תקציב המדינה, </a:t>
            </a:r>
            <a:r>
              <a:rPr lang="he-IL" sz="2600" dirty="0" smtClean="0">
                <a:solidFill>
                  <a:schemeClr val="tx1"/>
                </a:solidFill>
              </a:rPr>
              <a:t>אלא גם על טובת המשק בכללותו, הבסיס האקולוגי-כימי לחקלאות ועל טובת הדורות הבאים.</a:t>
            </a:r>
            <a:r>
              <a:rPr lang="en-US" sz="2600" dirty="0" smtClean="0">
                <a:solidFill>
                  <a:schemeClr val="tx1"/>
                </a:solidFill>
              </a:rPr>
              <a:t/>
            </a:r>
            <a:br>
              <a:rPr lang="en-US" sz="2600" dirty="0" smtClean="0">
                <a:solidFill>
                  <a:schemeClr val="tx1"/>
                </a:solidFill>
              </a:rPr>
            </a:br>
            <a:endParaRPr lang="he-IL" dirty="0" smtClean="0">
              <a:solidFill>
                <a:schemeClr val="tx1"/>
              </a:solidFill>
            </a:endParaRPr>
          </a:p>
          <a:p>
            <a:endParaRPr lang="he-IL" dirty="0" smtClean="0">
              <a:solidFill>
                <a:schemeClr val="tx1"/>
              </a:solidFill>
            </a:endParaRPr>
          </a:p>
          <a:p>
            <a:pPr algn="r">
              <a:buFontTx/>
              <a:buChar char="-"/>
            </a:pPr>
            <a:endParaRPr lang="he-IL" dirty="0" smtClean="0"/>
          </a:p>
          <a:p>
            <a:pPr algn="r">
              <a:buFontTx/>
              <a:buChar char="-"/>
            </a:pPr>
            <a:endParaRPr lang="he-IL" dirty="0" smtClean="0"/>
          </a:p>
          <a:p>
            <a:pPr algn="r">
              <a:buFontTx/>
              <a:buChar char="-"/>
            </a:pPr>
            <a:endParaRPr lang="he-IL" dirty="0" smtClean="0"/>
          </a:p>
        </p:txBody>
      </p:sp>
      <p:sp>
        <p:nvSpPr>
          <p:cNvPr id="57346" name="AutoShape 2"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48" name="AutoShape 4"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50" name="AutoShape 6"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239125" y="-1622425"/>
            <a:ext cx="4762500" cy="33813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7354" name="Picture 10" descr="http://3.bp.blogspot.com/-ju2b-xKA1MY/TwR-5eMjjVI/AAAAAAAAA4Y/m_8Q0p2CaDQ/s1600/kulutus_luonnonvararikko_eng.jpg"/>
          <p:cNvPicPr>
            <a:picLocks noChangeAspect="1" noChangeArrowheads="1"/>
          </p:cNvPicPr>
          <p:nvPr/>
        </p:nvPicPr>
        <p:blipFill>
          <a:blip r:embed="rId3"/>
          <a:srcRect/>
          <a:stretch>
            <a:fillRect/>
          </a:stretch>
        </p:blipFill>
        <p:spPr bwMode="auto">
          <a:xfrm>
            <a:off x="357158" y="1071546"/>
            <a:ext cx="3214710" cy="3208281"/>
          </a:xfrm>
          <a:prstGeom prst="rect">
            <a:avLst/>
          </a:prstGeom>
          <a:noFill/>
        </p:spPr>
      </p:pic>
      <p:sp>
        <p:nvSpPr>
          <p:cNvPr id="57356" name="AutoShape 12" descr="data:image/jpeg;base64,/9j/4AAQSkZJRgABAQAAAQABAAD/2wCEAAkGBhMSEBUUExQWFRUWFxgYGBgYGBgWHBgXGBUXGBgXFxgYHCYeGBojGhYUHy8gIycpLCwsFR4xNTAqNSYrLCkBCQoKDgwOGg8PGikkHyQqLC0pKSwsLCwsKSwsLCwpKSkpLCkpKSwpKSwsLCwsLCkpLCwsLCksLCksLCwsLCwsLP/AABEIAKwBJQMBIgACEQEDEQH/xAAcAAACAgMBAQAAAAAAAAAAAAAEBQIDAAEGBwj/xABQEAACAQIEAwUEBgUIBwUJAAABAhEAAwQSITEFQVETImFxgQYykaEUQrHB0fAHUnKS4RUWIyVUYoLSJDNzk7Kz8RdDRKPTNDVTY2SDhKLj/8QAGgEAAwEBAQEAAAAAAAAAAAAAAQIDBAAFBv/EACoRAAICAQQBAwQDAQEBAAAAAAABAgMRBBIhMVEUIkETMkJhBVJxgcEV/9oADAMBAAIRAxEAPwAQ2Vk6cz9prYsgVVcxHegAnU/aattXQZHTzrxLW9z/ANPaqxtX+FuQRtW8gKkAa1C1dBGhn40NjMWEJliIjQakk+A13qCy3hFXhdhOFYCcx+PzopcepHu7+VAMTAzaEA6RG/XnNYLw9aOxsG9IPGNXkg+I/CqziuiAfP7Ko3GmnwrZtEnSTR+kwfUSL1xxGwUSN4mjP5VUZQSMzbAkCfSlv0VuUbVvDYaHDt3mAIE66H7Kb6HkDtRfcfXaPKqDRDKSTpNCX8MVYHdWIEdCdBHhRjQK7vCI3lDbqD5gGqTg06R5EiivonRvw+NDnhzcz8yJqqrkumLvi+0Zbw4UbuPJ2/GrLeJuL7txvWDVi4FvyfuqYwpI5Uds/IrcfBn8qX+bg9NxRCcbJEXbYYfvfHY/KgL2DY6SBHjv8TVZwjbFlA/aX8abE/IjcH8DuxjbJ2lNfqMRv1UxpTJGuQCjLcG2ogxO0jb4VyLKsQby6Eae8SY5AA1Zg+IXEvollSwuMslhkG5DET4Ciqt3DQHYorg6L+VDqLloplP1WDT05A7TVtlkuCUcbTE842+yl3EcVEx74I9Cp0I9KHuLli5nmVDd4KZzQQBAHORS2aVJZR0NQ3wdIOHMNgMogCPz1rhvafXFWrYOgOvKTO1OxxDOIlhoJAJ0PlzrjuLW2F4FQWYes8p+ddp9Ok3LILrnhIp4njCWKg6DujyAA+6ruFKXGQakmSSYkch5UPxDBOGDOoXNrlUyVG3eEaeFPPZjhQzZmn8ADP4VsslGFeTNCLlZgJuYUhM6+9sDJMjaPGq7GOyRn03EanVTG45GZp+2EUMCCRENE6DaNKGdISFA1PTWCSCfGvNhqsm+VGAB7IMkEDmB1kTA+dU4K4Uckk5W0gAHXqNN4ovGYXOoA7uxHWNJJPTLNBm01pQxE690QdjqJ/uiRV3OM1gliUeWE8VwPbYcoPeGo8R0060JgcUSgEFZ3HkAPu+VWcEQlgmbvQWBgAdWnbQ/cKYYzhyuSdiB3htty8/Kn+rt9jO2bveiXs7wi0e1use/ItqykABTrMbFpnWaA9rPaXMDbQGAotktqWInQDy5+NEDBKLTooNvPE691YEg+c+E1yqezFxxeu3GLG2JECFc6SPChU65TcpvroSyM4xUYoUYe4bRYwYO/LTpTPDe03ZoFIBkkmZk+E8o29KvxHs8VU5zbBVQ+5lgdgPEUlt8OV7g7xyg67kxBbSNOW/jW72TWWjEt8HhM6C5xV76q+QAa7jyESCJ2FZQ97FK2UWwURVUBZnlqZ6msp4Q46RrU219w9NvVieRPjzPxoT6cs5SrgHQGBqfIGRUrxYlxzB5+ZqzDYRcwMDSeXWvNnWtzy/kvCT2rHgLsEgQBE/magmGUMbkAu0SY6bRRQQR1rWddgaRRS6G/wBKzhy25mr0wQBmN6mbcn8/dU3uKmrEDz0+VPh/AuV8m1w8chViqOY9Zist383uK7/sqT8zA+dXJhLzH/Vhf23UfJQftoquTFc4oFeeQqoWz+fupqeDv9a4q+CqW+bafKqrGFs5iC9xiPqkhd+gQVVVPGScrEAFSATmgeIAA9edVRJksG5QCW+S710CYGyve7FfN9T/APuanfxgykLcReka+kAUNsU+WDc/hHP4fAO0ZbdwgdVVQP3z91Hjg17qi/tMWPwUD7aLfjChRLljH1VAE/4jpVP8tCPcn9pvuEUN0F0FKbK34TlEvdOm+VVHr3pq1OF4do9+4T4tB/wiBVdzizEaBV56KPtMmhMXjGYyWaYgEnYTMCNqDsS4SDsl8jG9gbVuMtgDrKAk+UiZohcCkn+jIP8As+u3IVz9q6Z0OvxNGpiGHvMSTyk12/gKhyMzgVH1fkKEuqZhVcMI1VCY9RprrWrXEHUySAPH+NZieK2j710Dr3vwpozkn0dKKx2D2eCGO0vsLdudRPfaNIAG09TXP8a4tce+VRNIypbA+ooMesSabPjMOYjtG8kc1q3jrCNIDqevZNPxijK2beZf8JxqglhMFNi6tlMyhm9+GMEjNoNOYrWCxEhXKEGDE6yM2WDGqmRR1zG2SQTc/eBX7RV1tFygJcWBMRl+tv4zUdzw9y5LbVnKYvu3CwJJBYyvuz4AKBznc0ThTkUAyNBpBkacxVR4IwMg6gaRpHl/Gt3TdjvsXGng0zrE6VCcfbgrF4eWHPfBkD3iN+kRvVaKI+PxM/P8arbiSGM3cJ2zAb+HKhc8SzGRJ00G45etZ1WyzmE4p+4DrJ7oG233UI12TzYabc48OQ1moXwxUE6szBVE6KoEn8akLgWQ0we7ykzrOniIqsVtEbz2UrxEWSbmTOxECABAkLofOmmFxhuMJiYjQyNyNx0mluPxAXKqL3yCWj6onRB0pYl9lupnfKstJ1AE8lE6nXeqQr3SyyUrNq4Ove2mgO+g/wCtVPw1eXPx+7nQNrHs7N2c3UUaQssfHSIBjQ1rAceS5EkoRpB2k+NWdTj1yKrVLgWe0XDyVJUHMFmJiR0rmOFH3rXdJeGY84AIKA9TPrXpeIwq3BsJHOubv8E7C4xtgg3O7yABkaz16eNUhclHayU6G5bkK1sW0JFw97pqAFGigRWUxPDLfvk5mYwdIAyADQeprKqrYY5KxrljoYsmp0qeTmaIOCdtoHiTt6DU0Zh+EW/rszdY7o+A1+dNLS2OTeDJHU1qKWRRcuHQDnsNyf8ACNaY4bhN47WwvjcPLwUa/GKao9q2IVAo25T8tao+m5EgMz9ZhQNdB1NMtLJfDB6qL+Ub/kZR/rLhPgsWx8RLH40TYw1lNbdtBG7lZOn99qQ3eI4jMQAqjXURMctTJpe/0hj3jnERq0yKqtPYuok/U1/2OsvcYUf94B5S0/ChzxdSvvOP2QAT9tcrb4ZeJgD0n76Z4bA3zoyDbfMDSy09y5R0NTU3hhbcQUe5bk/rXDnPzMVX9NcDRyJ5Du/ZVJwr+frH2ViYZo1M1nentfwzR9eldNBvDsILrQzfAiTrrE+prOIYVUaFbN8NOkkaTQTYduUfGppYbwpfTWY+1h9TX/ZG2EDlVefwqw2G6CsXDt0jxmgtLb/Vjepr/sVPcExz6c6nawZbUiB+edFW7CoJO9UYh7jT9VZ2G5HQnlTLS2f1Yj1Nf9jLt+1ZB1iN4E/xmqvpDkiR2YOw95z45fq+pFawvDnBDQpfx920DzUfXuab8qa4bCqgjcnUsdyep8aSdVseosaF1cvyQAmCJMlVE83PaNHl7o+dFJYCneY8h8gKKJqBQGs0qdQ/xZqVtCX3I0I21jzNE9mAPChyOVbL6eAqb017/FjK+ldSRq7Zmf8ArQdzhqNqVHwA+yi2vadaraNudOtNqF+LA9RQ/wAkBNw4CCjMsdGOnoZFaNy+umdX/aWPmv4Ua7aaSfWqih8qstPqP6si79P/AGQG2KDA9pZ9UIYfDQ/KqreAtvraeD06eh2oq/hyaFuYMxqJg7zr+8DNVjRd8wZJ31LqSB7y3UbvLn6awfwqVvEqczfWWTDDqIEaa8zpRdp7w6OvRiJ/ejy3FWXcAj8srdPw/hRejs72sC1VfzJCv6MwUGQCDmJI3PQE8pgUu4ngDmt5m0VRJzEnXlqDO/htTq7w27InK6gggMTyOmo38jWzgmc98LJjmdDOvyEDyrlp7o87Wc76ZfKBsRijbChCynug5SNl1Eg6STMedLuJ3LjOjuoQZjGUgu+mgEdDzp1xDhbXG7uUCZ15xttQ2K4LczBhEgiMxnLpBAHPTn410Kbl+LOlbU/yQPwvjN5MhaCMoJG0FgTBE+G/jXS2sWl9YIIbmp38/wCIrnH9nZGogkAEho2nlEdNfCi+C8EuKZYjSFBDSSNSWPiSaWelsaztYa9TBPG5FmMwjWwFWSssR6xM1uisZfIC5ozazG3Lb41lNGm1L7DT9evygxb0D0qDYj0qkVuvqD5AlMmoIMzhRuTFbmieFWZuqeh1PSu65A1lg3E+L8Nw15rN++yuhGYdm7QSAYlVI51ie2fBxtfbT/5V3/LXn/6TD/W2J/aX/lpXME150rp+T0VTDHR7Z/PzhX9ob0s3f8taX294WBAxL+tq7/lrxM3B4fKsW4PD5UPqy8jfRh4PZD7acJ/tL/7q5/lphguJYC9Yu4hLzm1YjtGNtxExsCsk6javDLNsu4Re8zEKoHMkwBp4mvauKcFXB8CxGHXVks5rh/Wus6lj6bDyoq2YHVBfBQfbDhP9pb/dXf8AJTjC4S1fW1cw757dyYYgrsSDowB5V4FXsPB+MDD8BsEH+kuLcRPCbj5m9B9tPXOc5YyLZXGMcjR+KcPViDfaVMGEciRvqBrVbce4dyvt/u3/AMtedEyYFW27QB1r1VQvLMTn+j0BeK8OEk32127j/wCWtLxnhxM9u3h/Rv8AH3a8+uXSdKxDQdC8s5T/AEejrxvhwGl9v3H/AMtX3uK4FMOcQ15haVxbLZH98iQAAutecYXDtcdUTVnIVR4muv8A0lcPWxwZbSai3etgnq0MWb1P2Vj1EVWuHyaKfd2i/wDntwn+0t/urv8Akp1iPo6WRiGuN2JW2wIUkkXCAndAnUkcq+eWNe8jhD4nhNm1bjObGEYAsU0Rkdu+NQYGhrGptmhxS6Qx/kntFV7WaDOjq1siDGqsARsdxVf8iZxNp1cAlTB2ZTDA+IND4r2fuvcwzhUUWdXRr7XO2Ha5gjudwvvjNPe0rWH9jctxM9u12SYq/eJBP9IrqezLLA1ViNJ5UyslgR1RyXfzeuT9Xx1mCN56VNeFW1zZ7ksgVmRO8wDmEOUawaT2vZHFxeLmz/SdgTbFyEum3ed3UhVGRWRgNZOmtH472Ud7l97VuzbN2xYQZXANt7VwMyCF1UpzH6tH60zvoRCbvs44Y5dtaCxfDmtxm2OxGoPkedZjvZC6xxQW8qo8/RlzHu9pcW7fV9O6GKZR4N0olcB2GEW02jdo7lQ6vlzGYBVVAXoANJp4WybwxJUxSyLT4VF0JHKrTbM71plNasozbSgKwGgFZDdKtNs1kNTZF2lCsw8vGtMQ3gaJLNVTL4V3YHEgM6+IqdvFg6HfpUCxUaDSoKqsJIijjyDc08IINkHUVO00UItgyddKsF4j8xS7Rt2APixkrB6/dWVHGtMadT8YrKXg21y9qCxWVlZrVDCZNE8OeLq+YofLRODX+kXzFB9DR7PNv0ln+tcT+0v/AC1qj2J4/ZweJ7W/aN1MjLlAUkEkQe/py+dW/pLH9a4n9pf+Ba5uJ/hrXks9RdHra/pZ4dzwT/uWK2P0tcO/sT/uWPxryI2j0b4Gs7I9G+B/CjuBhHri/pc4erZhg7ikaghLII8QZ0p17UXhc4PiboVk7XDq+VyCwl1iY6jWvKvYX2aOLxqIwPZJ/SXSQR3F1j/EYHqa9Y9scUH4bjyNuzAHkHSmjnDFeMo8Fr2j2SxgThOFORH/ANZ7yg/9420ivFyJr172cQnhGEgTHaf8xqen7yd+djaOgt8TGhNiz+4v4UJ7WOtzhzv2aKRctgZVAPvdQKotWrm0gCrPaG1HCrmpJ7S3qf2q3e3cseTHDc08nnS161gmS3hsP/RWzNpCZVZ93yrydTXqTP8A6Nhv9in/AA1XU84GrfYSvEwDK2rankQqgj5VzX6TLhPCCTucQn2NTXNSX9JJ/qj/AO/b+xq8+xe00Vv3Hjxr3+5iWt8JwzIxU5cCJUwYa7bBHwJHrXgIGhr6IwWO7Hhlq6LYu5MLadkLBZVLeYsCwMkRpUImhsCxXtTcQ3Wa1ZZAuLKBcwbNhnC94kwQQ0mOhqnhXtOy375vXbFy22IsoXVmFpQcKzDJLECWEbwTT3C+0Nt0QOFs3nQ3ezjtW7N1zZ5RNMwBkeHOqLnHcIlsE3bItsWgdkd7R70oEkFJ5jTWuw/IG0vgXL7WXXFrKLKG9hmuIQDcJuhLjERmm2IQQSCCSaHb2kxD4ZjmsvlwAvvcUuGLMGXKpVu6QVEmuhucTsIXLXbStaQM7i2e5bIBHfCkAEMDE7HaqxxvDC01ztLYtKSjRaYRAzFXULosEmTprTY/YM/oWW/ae4+IuWxZQi2re+2UlhYW4rlmfVWYxtoOdWnHfSMJbu6Zszq0AqAykhhBYzB+sDBpje4phw7hrtkuirn/AKPMQj5cqyFMhgygKJmYihMbxLClUVsQiKQCiqjAAM5SSAvd72hmINND2vLYk+VhIVRW5NH9hhgzIb4zIyo/dYhXZgoUsBlzZiBE6TUMZhECB7b51zMh3HeQ5WGvQyPStSnCTwjK4TSywPOakLtVzUcp5VTaT3lna+FRN4VVceqSPGmUEJK1hGcGoFByNDlIrGEaim2ibyztiPOrUuhhrVYOceIqrD3NSKbAdxnEbQhfX7qytY0yF9furKg0z0K37UEqhqeSh7b6wfSr48qozDF55N5B1q3AOO0XzFCPiFGkyfDWswzEXEOUgFhvHWuxlMLeGsHAfpM/964n9pf+WtDexvtT9AxBvdl2soUy5su5GswddOlOvbz2Vxl3iN+5bw110ZhDKsg9xRoaQj2Hx5/8Je/cryWnk9VPg7v/ALdP/ov/ADh/6da/7cx/Y/8Azh/6dcMfYTiA/wDB3/3Kwew3EP7He/drkdhHcN+m8EQcEY/2/wD/ADpjifaH6bwTHXRh+wTLlXvl85DLmI7ogAwPjXnmF9gMe7qn0a6mZgMzLAWTGYnoN69X4xwv+q8ThMMhbs7ARFUSWbOpY+JJk0yy0K8Jo8Gr2b2UYjhOD6f0k/7xq81PsNj5/wDZL/7lencItPh+F4W3cQpcXPKsIIm4xGnkaalNyFuaUBh2oHgOp+6hfaO+Dwu5/tLfj9agHvsxMAk0TjeGXrnDLiIjM/aWzlXUxm3it6gotN+TDGyUnwjgFcfGvUbh/wBHwv8AsU/4RXny+yeMEf6Ne/cNeh37RWxhlYQy2kBB3BC6g1XUNPGAxWCnLSf9I4/qj/8AIt/Y9NbqkiAY8qC9suE3b/Cezs22uMLyGFEmAGkx61htXtL1P3Hi5/Pwr6I4PhBc4dZRmCq+CS2WkCO0thNJ5614n/MXH/2S/wDuHpXseJ4dcPC7FoIxuKuBzJEkZLtstI8ACT5VmiapB2J4BbyXB2r282Ft4cvAXItmTnmefMVVh/Y+3a3u+8b491EBbEoqQozcgpgc5pdxK3jst0g337RMaMrAFVyXB9HyCNCQTEzNTw+Av28Q8C+04zDOc3eQ2uy7xUkQCGBBiIAG1HjwD/pLi/siz2rwsuS7YdbKrlW3my9kA1xp7zAJpI51Zi/ZBbi3M+IdnuXGN1gisrN2Qs5TbBgFANzzpO1rG3kudquKCC7hroUTnUC6wuqhIloEHTTptTPF28cFbse0m5iL9o7DJbuMvZ4gjnlAbX+8OlDC8Hc+QjGezdhrN22bjjtGstny6q1i2iLpzBCaiRvQ44DhuzZO2jPZFo5bagCL5vFwsnUnSruGjGfTLwvs3ZDtQFIZlZBAtMrEZVbmdZMmaXHcx+davXCMzPbZKLGV3hYOHxdqw5uLeLulo5U7O7ccEuLu8Bu9G9UYuytq3asK2YWkClv1m+sx8SxJoTMV1BIrS3OutaI0pPKITvcltZsVF3isd6rqyM7kROtaIqVRNMiecmqpIg+FXTVV4UwDVq5B+3yqV23DA9aru70TeEoD4CicmUYtoA9furKhiDoNOv3VlRfZ6dWNiArnFbeYzeUQdQPAxRFjH2WBOcNG+p8qVNwvDZ2YqxYsTuebSRv5j1q7hvCsoMIVzDLLHSO0L8/AgeleXd/J7OEjRT/G7ucjLCcZslgiupJ2AGvy5UVdvqYhhIpbhDh8NLSgaMpYS7ETyA0HxoQ+0FhdldzJ3YJ47KCfnUV/JWTeYwK//OrisOZ21jijADv7ePhWr/GLhWVY+e3215/ifbgoIUIo3gDeNYJOp6Utx/tZdvgQbjeAAA22AG3nQjfe3lxQZU0pYTZ6D/O8KJa9r46CPhQ972+SP9eB6n8K4ThXBbl65N1giRHva5vqjQGNaNxXsjY7QANcDMBAlSpeDoCddSp12q0tbGMsNLJFaOTXDeDpbft2pbTEL5Ak+fLpTfD8SIh1eAwkHqK8/t4JcOpz2mEmPeyyY1lgJIM8q7e5h3CW86G2pSUUj6p231pLdc1yorBSrRRfcnkYjjN0/X+dCYpmuwS0x11pZirRUq0A6wQSQI2zHy0qXDMWGaYINwd2CAshtZEedRj/ACE/iKKvQQ6bY0s24mOfr8uVTHEzZUkNA58qqD7/AJ0oHFI7GCAqAgyGJJGm4jSnjr5S7SEloIrpsNHtQ8T2mk+PWtniGcglpPKleIw4VJGY5duZnf4VDC4PKpVidDOvIHvKNNIFF6+XxFA9FH5kxw2LA3++r8JxF1kIW8YB+2K57i+IKqMs+Ynbx05GgsJxnElYNxyNe9AnU7ExpA00p46mxrOEJKiCeOTp8R7TlDDXQDz12pfifa0qw/pwAxgHr/djrSG/ie+YRp5k8zvr/Go9oHIJylgwYSADP90jcimWrmllRQvpYt8yZ1be07bdqQdN9J6cqwe0zDQ3ev52pLZxKN72XNI0O+k7zQ2MwTCYGYGIjcddDy2ro61/lFAno1+MmdT/ADgfftagfaczBu6x8vhXEPi3Tx8qvwlsgNcbc/dVvU/pEfoNPtnafy0xWO00P5iqDdA5ild3Cm0tt7hJZ5IUGMq8tNiTVjYgMsgg9Rz/AOtQjrJP7VwaJaSK+5jFby9ahduL1FJBeKnQ6eNTv4qQKqtXPwiT0sMdjM4peorX0tP1hShTUiap6qXgl6SPkatiUH1hUTik/WFLGNRyiu9VLwD0kfI0fEoPrCqb+PtgauKXO9KeIvJVerU3q5eAekj5Ohu8StaS67UcMQptzmERvXD4rVjqBEAT91dDiHyYaP7oo+rl4D6SPkNOLVkUqQ2p+6spdhBktqOe59YrKzvVTbzg3w0sVFIV3ePLba5KlnDsBJhfeMGOZpZd41dckgkk9B9lOsXw/Dm8Gy3FhiW2YP3jMRtRttlAyqAB159BXm7o7m9vP7NUYz2pZOasYC/c2Q7c9B86Z4X2UdoLuF8ANtOtFcMt3TdFpBJAJ1MaDUmuitYB10cBT5yfhTWSmuIgrUH2hJY9lsKCe52jE7tO0RoKLXh6KpRQF25A8vxpn2AU66+NVYtgFYjkOXzrNul8s1bYpcITWsDdW+RaBaRI0AGmvpR2C4ZcN1bl1WWAdCIJ8AdgJ1kGpYDE3WTtQoC58hM6mdvTWrcHiGeS06mF8hO1dY5crj/0WtZw+RfjLjXbpLAQrAqNYBU92eu003vccu374OVrmcd2NSANCB5ffUOJ4GbbMo70E9J0+2lfs9xBnzqQEFsKuhMmZzEzz22pnscFhdfBNRkpvLD74Z5UiAZXz6z0NHXmUWbaqpzJq59IMAfGOVaXKugUL99TDcvnUNnKNDlkDw+Mlo+tA56R+PhRMZlgnzO1J8bgnF5RaO557c5k8tqguPfN3lgg/VMj113rVGnPRld2Ox0LYAKhZXLuSTr60BhzNtQQJh0/cOYGesGKwcVGQtOkaR122rLSFUtToStxyOcuygA+Jpoxw0n5A5ZTwC3mKaa67CDuD15b1rD8VZDOYz6CeR86ovWrt1u6pYE5dNhtz2MQaaPwm3Zw6JfaLpBygd6DmMSfEdKpbZWml2SrhPsqvILqmNNcxjSWgCSaV4nCZdV8yP1v41pL7W22hhuD9tFnHK2sQfvqkIqK46EnNt5fYIWBUSNT6MPxouzibigSBcX0PxFCXsrEHkJkHSfvofD4l08QOnh4HeucPB0Z+Qy7FxwVlWncD7iIo/GWARlSM0bk6SCACQBqd9KrwOLVxJ0PTYU4v20KkRE7EDY8j86m5PHI8Uv9OeN26Tmuks3jy9dvKrFQjvDl8/Dxos2gSVcTEHU7x5VYUBXKToR3THM7KYrozSwsBnXnkFdc8xANDMSpg1sqyTHL7t6mL3aifyK0GXoipnY1PPHjVQsEbRtPnUjZI3I++uCba9G9aa+CNKrv3BlMnbz+ZpFaxz54GwLZh9jDqNqOADm5f0pabktm3A1B8elSuX52gDmSY+FDl50XbkOvlRwcFYDD57oG/M+FNOMEsy2xprr5UHwpWt5mO3P06Vfw7v32ubqANOh/6UreENjkMayNIkHKJnvSY312rKKw+K7gIXNmJJI2GsBfMAD41lYvq44PTjBYOZxeNm4ykSc5g/4qM4Ux707CD8TyrfFsBmBgKbhdtFae7uCZ2PKKzhHDWRxMwfe6DQn+FVnKLTx5M1Sw1kM4Ljbi3bhYSqDKbmzCe8FXry+NMrfF2J0Gnhv5mh/o+gkSflsKvsqV5fDWoPL5KrEeC57rTP21u5hzI6fmIrTJInX7Ktf3YIIHX7qXa/A279g2KRha7NTAJ25a/OaJ4dhI+zaNqz6OXHlvzou0mURUJcFo/wCmXWEczr/CqL3uwSTy12qV+daE+lSy5og7ny6CqV1N+4nO1faQPEltMFuHfYxOkc/xpioDLI2NKMTxFExIdsvuZUJ11LayKai+AJA0J3G0089zlwhIbVHLZzvtNbKgsp0yMDE6SDE+c0u4cbr2hlVYtMAzsYAmNSDuRIAjrXVcSw2ZSBHrt/GlKYdQwtXS4UtmJQgcuQ2Bq1cmmsiT27WvIouYqWYhICsCejQfkYo3BcURrjFyQx1HgFBYT15bUn4lNgFdTBkxBJWZAn4VcqpbsLdunMWByqp155SPLnWvCkuDLzE6fAcWzAKhhVSN/rbkQd96lwzAXe3Du3uiIJBJ5nX6tc9wbG3AMjSMyFlYCZjb9iDMnpW7Vi8w715iukq0gkToN5k1hdDTaXBqV2UsjjjuW/c7iEkEarPMgHXXSgr3CbiIzhQ2WAUeZYN9YRr3RBp1g8WZa4bbKO6o1YgjMTOupGh67VRxDFNdvq4JUAGYESSfd8qG7YlFfAVHc3JiS9hLg7MgQtxc6gwDBJGvkRW0wjwYBnmfwp+lsHfpHLbpoNpNWNYjbadD0865amSO9PHyI8DZJbK0jLrEfOnVsldCZHWiEwARJBzddPvqLrNc7HLk5VqPDBr18AwR5eHgaoN9AYnQ8/u/PSsxiEaxpz6j8aUcTsu3et+oHMciOtaYxUlkzyk4vDGPErRiRqSNR+sBz86U2ZnTT5aePjVOE46RAffr0NNBct3QSxg7yKquFgk/cA3OLFBsYHQfdVH017hJEx4n51PEYSdmn1NViyF97Qdd6dCtYB77Oy6nXpV6KMiNkVhqJiCTHMTuPhRduzZKkgszHYe6KW4rGsDlAliNlGi66S1dGWegygySgsY+35QBVy2ha7zGCdqDw+CC95nJfWYMfOrHsbGS3mZjXQ12TsB1svdHdhADz3O/LlTa1hBatEAwWgHnMwCY677Uq4Hhrj4hUEDusxLaQo05cydq6HA3M1xSNSoLfCY8tKy3WYT/AEXpr3YCXVN0ESzAxp7sCdR05+FZWsbdJAnUiQYEQYUwRy3rK8yDbjk9fCR53juJv2lwJqy3HAGpJAc/DSK6/wBm8YXsqbhEmeR+B01qY4Qlou8LmYtrEe8dPtqFy7J0geWmvWvTusy2jzKa8JMd27lr/wCIvrI+6r7aKdmtn/Gormxe/Iq+ypOkbVlNGEdKuGLcgR4FTHwNbyhdCINKcPagDXzjSiWfwmg5N9AUUHhl8R6GsZwecjx/hVNpmIiTHnpVy2wNSR5fjSZ8jpccEDY5xod4oZuFIZXmNZ0212+NaxPFgrFW5+7zkcz6VBsUSwj8/wAKot3yTewVJw5rd4MQrR+trPQmeXhTDEuIgesaD0irb6ggkjUa0Gt0E16tdefceXZY17fgrLtJFXWwrMrMqsVnQzHqBW961bAWknVnlDwsx2AcQ4Z2oZjAJ2gQBFcrcwqWrtrPaZipy5SdCS0l+nPRa9E0MR6eFL72EDN3lVoBADagTzqUNyKzlF9AbABjbVjbd1m6xAUm2IhLc6AQd9ue9SsPZd1a2ua2BzJA2iRzzRQ93gozB2YkgQJ6QRHlBNRs4hQHQ5FiOzCLqYgd4g+fLlRubcOuTqmlLvgPfEqWS3AgAgxpE669QBpA8aPwNtGMaabQYrm7ynfIHECeo8QOdU38HkW21iSdQYMQAdJHP7ansjjDQ+95yjs24fA/PjVbWiNx/wBOnjSTh/tOw7twR0O4MfZXQpjUdQQZqEqnF8Fo3JmZgykeEA0C1iDAYqw+B8fEbUXcQQCm0/A9aiQGGo8f4ihzHgZtS5FWLxeUQRO48j+FKbbsCQdRMz5mKb8Te3HeO3MTBHQ+NKfpyTuDpA8q1QxjJks8A2JwC3NxrtI3ApccNctGAxyncjYa8xyp2tzc7ax0ihL2NSd4G/WasRDcDw+46sylISM3eB06gbxVWPwZElmUDWJ11jSB5Upv8UUEZc32b1G5xO4VEgdCTqdNvKg9wYqJfjbKFQtsxrGbqNeXKdKsw2BJtgRA8NyTEkml9rGxGYA6/neibHGVn3ioE6D7NailKJduMuR9dvWLeG7AWx2jAFnYAwei6yT46b0iFrcHUcqtv3QxBST47eOs60L2k3FEj48vGqxeOWTlz0FWsayjNqCNPPoJ3Fdb7NBirO0Lm2G+oJB9N65M2MyCNZO4HzArtvZ21ksqsnRYmJM5jIM+dZtW4fQl5NGmUvqxz0Qx9pc0jfY78gImD0NZQfESqMdyWJbTTTQDw5GsrBXH2o9RsCuW2Zn1nKTz8TyrTAfV2gSD151AXzmZeRJP21uxdLPGkRWuz7mYavtRZbWD0/PlRdhzAjxqFhAT60ww1sQaRcjvgzCWz50aUgVq0sHStqNTS4ObIXLjcqqsNcMZ9T4fjRSmh8U5AJHIinUVknueCN/D5mV17rAEA+DCDpUsFh8hiQT161G3dM/GiMK3e+FUQsuAPjFogzOhHz6E9KR4lCFLM2RZiQJMnYBeZrreIIGRgdQYFc7h8OPd3UEmDrqYn7K3Kb2YRg2LdkOKoPcJdQB3zpmO2338/SqSZNXXPdFDAQTTV8RwCS5yX9pFC8V4pCEqJYchzqLXSZoDieh9PwosVP4AL2OuMIYgE7R4/fWIiBEbtEZmGq6ypgFi0jTUwOsUI1sFrggd1pBgT7oO51G/KKhh1HdMcj1115zvSyQ6Q+a0zWwVO2xHMTtQ1q/JIC976ynY+Kn9b7ahh8U2aJ0jb40TauHtG8gY8etdhYF6B7iTAWMu2u88w3Q1PDM9uQpkfGPKhsc/Zg3F0bMAehB6ijLL5lJNKMNeH8UKzmOgq/6bzG3h+dK553IBA2qGExjCYPh6TXOKa5CpOPQ0xuIIMgB1J7yEZh4GNNOsUHjeNXrN/MQrIUIFqItyeeWJgD113q/HDusf1Rp61z3G75KSdxPXwqDqWcl1NtAfEuIs9xnaASZhdFHgBQIvjfU+k/neuk4R7OWblhbjhmZup0Go2A86s4jgUt2HCLAHd66E+PPQVztUeEFVN8nMd9vLx0+yrcPw285A1IPT5UW1hQQI5A7nmNa6T2OwwMkzoNBOmvz5UbZuEHISuG+eBKnsmqLN66ZP1UE5R/ebr4CsucDtggpnI5mRB+I0rrrmDUB4J3jfqY++hMbZC3XQDuz4eFZarnPlmqyrauBCtq5bAMSOuhPrFAXL5djKHNr5ac/SuwsWB2hHIAkanyqhMAoSdSZI186tv4I7eRfw++xH7Ph66a094PfLYYO0gKzxGp1Ik+NDMgExzFSw1zsrDlNCr2wPItqPKs2pe6P/AE00R2yN45w0EeJOmmpkRr0rKljLveAge4v3/LSspq4+1Gjs/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1" name="כותרת משנה 2"/>
          <p:cNvSpPr txBox="1">
            <a:spLocks/>
          </p:cNvSpPr>
          <p:nvPr/>
        </p:nvSpPr>
        <p:spPr>
          <a:xfrm>
            <a:off x="2357422" y="3643314"/>
            <a:ext cx="6143668" cy="2938482"/>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600" b="0" i="0" u="none" strike="noStrike" kern="1200" cap="none" spc="0" normalizeH="0" baseline="0" noProof="0" dirty="0" smtClean="0">
                <a:ln>
                  <a:noFill/>
                </a:ln>
                <a:solidFill>
                  <a:schemeClr val="tx1"/>
                </a:solidFill>
                <a:effectLst/>
                <a:uLnTx/>
                <a:uFillTx/>
                <a:latin typeface="+mn-lt"/>
                <a:ea typeface="+mn-ea"/>
                <a:cs typeface="+mn-cs"/>
              </a:rPr>
              <a:t>יש להתחשב גם ב:</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0" i="0" u="none" strike="noStrike" kern="1200" cap="none" spc="0" normalizeH="0" baseline="0" noProof="0" dirty="0" smtClean="0">
                <a:ln>
                  <a:noFill/>
                </a:ln>
                <a:solidFill>
                  <a:schemeClr val="tx1"/>
                </a:solidFill>
                <a:effectLst/>
                <a:uLnTx/>
                <a:uFillTx/>
                <a:latin typeface="+mn-lt"/>
                <a:ea typeface="+mn-ea"/>
                <a:cs typeface="+mn-cs"/>
              </a:rPr>
              <a:t> דלדול משאבים</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0" i="0" u="none" strike="noStrike" kern="1200" cap="none" spc="0" normalizeH="0" baseline="0" noProof="0" dirty="0" smtClean="0">
                <a:ln>
                  <a:noFill/>
                </a:ln>
                <a:solidFill>
                  <a:schemeClr val="tx1"/>
                </a:solidFill>
                <a:effectLst/>
                <a:uLnTx/>
                <a:uFillTx/>
                <a:latin typeface="+mn-lt"/>
                <a:ea typeface="+mn-ea"/>
                <a:cs typeface="+mn-cs"/>
              </a:rPr>
              <a:t>בטחון תזונתי</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0" i="0" u="none" strike="noStrike" kern="1200" cap="none" spc="0" normalizeH="0" baseline="0" noProof="0" dirty="0" smtClean="0">
                <a:ln>
                  <a:noFill/>
                </a:ln>
                <a:solidFill>
                  <a:schemeClr val="tx1"/>
                </a:solidFill>
                <a:effectLst/>
                <a:uLnTx/>
                <a:uFillTx/>
                <a:latin typeface="+mn-lt"/>
                <a:ea typeface="+mn-ea"/>
                <a:cs typeface="+mn-cs"/>
              </a:rPr>
              <a:t>השפעות סביבתיות (זיהום ,והפרעות נוספות) </a:t>
            </a:r>
          </a:p>
          <a:p>
            <a:pPr marL="0" marR="0" lvl="0" indent="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0" i="0" u="none" strike="noStrike" kern="1200" cap="none" spc="0" normalizeH="0" baseline="0" noProof="0" dirty="0" smtClean="0">
                <a:ln>
                  <a:noFill/>
                </a:ln>
                <a:solidFill>
                  <a:schemeClr val="tx1"/>
                </a:solidFill>
                <a:effectLst/>
                <a:uLnTx/>
                <a:uFillTx/>
                <a:latin typeface="+mn-lt"/>
                <a:ea typeface="+mn-ea"/>
                <a:cs typeface="+mn-cs"/>
              </a:rPr>
              <a:t>אי-</a:t>
            </a:r>
            <a:r>
              <a:rPr kumimoji="0" lang="he-IL" sz="2600" b="0" i="0" u="none" strike="noStrike" kern="1200" cap="none" spc="0" normalizeH="0" baseline="0" noProof="0" dirty="0" err="1" smtClean="0">
                <a:ln>
                  <a:noFill/>
                </a:ln>
                <a:solidFill>
                  <a:schemeClr val="tx1"/>
                </a:solidFill>
                <a:effectLst/>
                <a:uLnTx/>
                <a:uFillTx/>
                <a:latin typeface="+mn-lt"/>
                <a:ea typeface="+mn-ea"/>
                <a:cs typeface="+mn-cs"/>
              </a:rPr>
              <a:t>יצוג</a:t>
            </a:r>
            <a:r>
              <a:rPr kumimoji="0" lang="he-IL" sz="2600" b="0" i="0" u="none" strike="noStrike" kern="1200" cap="none" spc="0" normalizeH="0" baseline="0" noProof="0" dirty="0" smtClean="0">
                <a:ln>
                  <a:noFill/>
                </a:ln>
                <a:solidFill>
                  <a:schemeClr val="tx1"/>
                </a:solidFill>
                <a:effectLst/>
                <a:uLnTx/>
                <a:uFillTx/>
                <a:latin typeface="+mn-lt"/>
                <a:ea typeface="+mn-ea"/>
                <a:cs typeface="+mn-cs"/>
              </a:rPr>
              <a:t> של הדורות הבאים בשוק</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57354"/>
                                        </p:tgtEl>
                                        <p:attrNameLst>
                                          <p:attrName>style.visibility</p:attrName>
                                        </p:attrNameLst>
                                      </p:cBhvr>
                                      <p:to>
                                        <p:strVal val="visible"/>
                                      </p:to>
                                    </p:set>
                                    <p:animEffect transition="in" filter="box(in)">
                                      <p:cBhvr>
                                        <p:cTn id="15"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פצלי גז ופצלי נפט</a:t>
            </a:r>
            <a:endParaRPr lang="he-IL" dirty="0"/>
          </a:p>
        </p:txBody>
      </p:sp>
      <p:sp>
        <p:nvSpPr>
          <p:cNvPr id="3" name="כותרת משנה 2"/>
          <p:cNvSpPr>
            <a:spLocks noGrp="1"/>
          </p:cNvSpPr>
          <p:nvPr>
            <p:ph type="subTitle" idx="1"/>
          </p:nvPr>
        </p:nvSpPr>
        <p:spPr>
          <a:xfrm>
            <a:off x="4643438" y="1643050"/>
            <a:ext cx="4214842" cy="2143140"/>
          </a:xfrm>
        </p:spPr>
        <p:txBody>
          <a:bodyPr>
            <a:normAutofit fontScale="70000" lnSpcReduction="20000"/>
          </a:bodyPr>
          <a:lstStyle/>
          <a:p>
            <a:pPr algn="r">
              <a:buFont typeface="Arial" pitchFamily="34" charset="0"/>
              <a:buChar char="•"/>
            </a:pPr>
            <a:r>
              <a:rPr lang="he-IL" dirty="0" smtClean="0"/>
              <a:t>החזר אנרגטי נמוך בהרבה</a:t>
            </a:r>
          </a:p>
          <a:p>
            <a:pPr algn="r">
              <a:buFont typeface="Arial" pitchFamily="34" charset="0"/>
              <a:buChar char="•"/>
            </a:pPr>
            <a:r>
              <a:rPr lang="he-IL" dirty="0" smtClean="0"/>
              <a:t>שיא תפוקה מהיר בהרבה (לדוגמה ברוב מאגרי הגז הגדולים בארה"ב)</a:t>
            </a:r>
          </a:p>
          <a:p>
            <a:pPr algn="r">
              <a:buFont typeface="Arial" pitchFamily="34" charset="0"/>
              <a:buChar char="•"/>
            </a:pPr>
            <a:r>
              <a:rPr lang="he-IL" dirty="0" smtClean="0"/>
              <a:t>תעשייה בהפסדים צפי לעליית מחירים</a:t>
            </a:r>
          </a:p>
          <a:p>
            <a:pPr algn="r">
              <a:buFont typeface="Arial" pitchFamily="34" charset="0"/>
              <a:buChar char="•"/>
            </a:pPr>
            <a:r>
              <a:rPr lang="he-IL" dirty="0" smtClean="0"/>
              <a:t>חשש לתרמיות מכירה למאחרים</a:t>
            </a:r>
          </a:p>
          <a:p>
            <a:pPr algn="r">
              <a:buFont typeface="Arial" pitchFamily="34" charset="0"/>
              <a:buChar char="•"/>
            </a:pPr>
            <a:endParaRPr lang="he-IL" dirty="0" smtClean="0"/>
          </a:p>
          <a:p>
            <a:pPr algn="r">
              <a:buFont typeface="Arial" pitchFamily="34" charset="0"/>
              <a:buChar char="•"/>
            </a:pPr>
            <a:endParaRPr lang="he-IL" dirty="0"/>
          </a:p>
        </p:txBody>
      </p:sp>
      <p:pic>
        <p:nvPicPr>
          <p:cNvPr id="46081" name="Picture 1"/>
          <p:cNvPicPr>
            <a:picLocks noChangeAspect="1" noChangeArrowheads="1"/>
          </p:cNvPicPr>
          <p:nvPr/>
        </p:nvPicPr>
        <p:blipFill>
          <a:blip r:embed="rId3"/>
          <a:srcRect/>
          <a:stretch>
            <a:fillRect/>
          </a:stretch>
        </p:blipFill>
        <p:spPr bwMode="auto">
          <a:xfrm>
            <a:off x="142844" y="1500174"/>
            <a:ext cx="3818928" cy="2357454"/>
          </a:xfrm>
          <a:prstGeom prst="rect">
            <a:avLst/>
          </a:prstGeom>
          <a:noFill/>
          <a:ln w="9525">
            <a:noFill/>
            <a:miter lim="800000"/>
            <a:headEnd/>
            <a:tailEnd/>
          </a:ln>
          <a:effectLst/>
        </p:spPr>
      </p:pic>
      <p:pic>
        <p:nvPicPr>
          <p:cNvPr id="46083" name="Picture 3" descr="https://sites.google.com/site/gasaskil/_/rsrc/1372600981948/shale-gas/gas_price_us_future.png"/>
          <p:cNvPicPr>
            <a:picLocks noChangeAspect="1" noChangeArrowheads="1"/>
          </p:cNvPicPr>
          <p:nvPr/>
        </p:nvPicPr>
        <p:blipFill>
          <a:blip r:embed="rId4"/>
          <a:srcRect/>
          <a:stretch>
            <a:fillRect/>
          </a:stretch>
        </p:blipFill>
        <p:spPr bwMode="auto">
          <a:xfrm>
            <a:off x="500034" y="4000504"/>
            <a:ext cx="2641973" cy="2357454"/>
          </a:xfrm>
          <a:prstGeom prst="rect">
            <a:avLst/>
          </a:prstGeom>
          <a:noFill/>
        </p:spPr>
      </p:pic>
      <p:sp>
        <p:nvSpPr>
          <p:cNvPr id="46085" name="AutoShape 5" descr="http://www.blacklabor.org/wp-content/uploads/2011/05/f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6087" name="Picture 7" descr="http://www.blacklabor.org/wp-content/uploads/2011/05/f2.jpg"/>
          <p:cNvPicPr>
            <a:picLocks noChangeAspect="1" noChangeArrowheads="1"/>
          </p:cNvPicPr>
          <p:nvPr/>
        </p:nvPicPr>
        <p:blipFill>
          <a:blip r:embed="rId5"/>
          <a:srcRect/>
          <a:stretch>
            <a:fillRect/>
          </a:stretch>
        </p:blipFill>
        <p:spPr bwMode="auto">
          <a:xfrm>
            <a:off x="4357686" y="4000504"/>
            <a:ext cx="3147464" cy="25327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הפקת מחצבים ואנרגיה</a:t>
            </a:r>
            <a:endParaRPr lang="he-IL" dirty="0"/>
          </a:p>
        </p:txBody>
      </p:sp>
      <p:sp>
        <p:nvSpPr>
          <p:cNvPr id="46085" name="AutoShape 5" descr="http://www.blacklabor.org/wp-content/uploads/2011/05/f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 name="כותרת משנה 2"/>
          <p:cNvSpPr>
            <a:spLocks noGrp="1"/>
          </p:cNvSpPr>
          <p:nvPr>
            <p:ph type="subTitle" idx="1"/>
          </p:nvPr>
        </p:nvSpPr>
        <p:spPr>
          <a:xfrm>
            <a:off x="4786314" y="1643050"/>
            <a:ext cx="3643338" cy="3143272"/>
          </a:xfrm>
        </p:spPr>
        <p:txBody>
          <a:bodyPr>
            <a:normAutofit fontScale="92500" lnSpcReduction="10000"/>
          </a:bodyPr>
          <a:lstStyle/>
          <a:p>
            <a:pPr algn="r">
              <a:buFont typeface="Arial" pitchFamily="34" charset="0"/>
              <a:buChar char="•"/>
            </a:pPr>
            <a:r>
              <a:rPr lang="he-IL" sz="2400" dirty="0" smtClean="0"/>
              <a:t>הטכנולוגיה מאפשרת הפקת מחצבים בריכוזים הולכים ויורדים עם השנים</a:t>
            </a:r>
          </a:p>
          <a:p>
            <a:pPr algn="r">
              <a:buFont typeface="Arial" pitchFamily="34" charset="0"/>
              <a:buChar char="•"/>
            </a:pPr>
            <a:r>
              <a:rPr lang="he-IL" sz="2400" dirty="0" smtClean="0"/>
              <a:t>הוזלת המחיר עקב שינויים טכנולוגיים </a:t>
            </a:r>
          </a:p>
          <a:p>
            <a:pPr algn="r">
              <a:buFont typeface="Arial" pitchFamily="34" charset="0"/>
              <a:buChar char="•"/>
            </a:pPr>
            <a:r>
              <a:rPr lang="he-IL" sz="2400" dirty="0" smtClean="0"/>
              <a:t>מצד אחד –</a:t>
            </a:r>
            <a:r>
              <a:rPr lang="he-IL" sz="2400" dirty="0" err="1" smtClean="0"/>
              <a:t> יש</a:t>
            </a:r>
            <a:r>
              <a:rPr lang="he-IL" sz="2400" dirty="0" smtClean="0"/>
              <a:t> עוד מקום להתייעלות אנרגטית </a:t>
            </a:r>
          </a:p>
          <a:p>
            <a:pPr algn="r">
              <a:buFont typeface="Arial" pitchFamily="34" charset="0"/>
              <a:buChar char="•"/>
            </a:pPr>
            <a:r>
              <a:rPr lang="he-IL" sz="2400" dirty="0" smtClean="0"/>
              <a:t>מצד שני –</a:t>
            </a:r>
            <a:r>
              <a:rPr lang="he-IL" sz="2400" dirty="0" err="1" smtClean="0"/>
              <a:t> יש</a:t>
            </a:r>
            <a:r>
              <a:rPr lang="he-IL" sz="2400" dirty="0" smtClean="0"/>
              <a:t> מקסימום תיאורטי להתייעלות</a:t>
            </a:r>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a:p>
        </p:txBody>
      </p:sp>
      <p:pic>
        <p:nvPicPr>
          <p:cNvPr id="55298" name="Picture 2"/>
          <p:cNvPicPr>
            <a:picLocks noChangeAspect="1" noChangeArrowheads="1"/>
          </p:cNvPicPr>
          <p:nvPr/>
        </p:nvPicPr>
        <p:blipFill>
          <a:blip r:embed="rId3"/>
          <a:srcRect/>
          <a:stretch>
            <a:fillRect/>
          </a:stretch>
        </p:blipFill>
        <p:spPr bwMode="auto">
          <a:xfrm>
            <a:off x="0" y="1500174"/>
            <a:ext cx="4786314" cy="3184878"/>
          </a:xfrm>
          <a:prstGeom prst="rect">
            <a:avLst/>
          </a:prstGeom>
          <a:noFill/>
          <a:ln w="9525">
            <a:noFill/>
            <a:miter lim="800000"/>
            <a:headEnd/>
            <a:tailEnd/>
          </a:ln>
          <a:effectLst/>
        </p:spPr>
      </p:pic>
      <p:sp>
        <p:nvSpPr>
          <p:cNvPr id="7" name="מלבן 6"/>
          <p:cNvSpPr/>
          <p:nvPr/>
        </p:nvSpPr>
        <p:spPr>
          <a:xfrm>
            <a:off x="285720" y="5143512"/>
            <a:ext cx="4714908" cy="276999"/>
          </a:xfrm>
          <a:prstGeom prst="rect">
            <a:avLst/>
          </a:prstGeom>
        </p:spPr>
        <p:txBody>
          <a:bodyPr wrap="square">
            <a:spAutoFit/>
          </a:bodyPr>
          <a:lstStyle/>
          <a:p>
            <a:pPr algn="l" rtl="0"/>
            <a:r>
              <a:rPr lang="en-US" sz="1200" dirty="0" smtClean="0">
                <a:hlinkClick r:id="rId4"/>
              </a:rPr>
              <a:t>Mining Industry Energy </a:t>
            </a:r>
            <a:r>
              <a:rPr lang="en-US" sz="1200" dirty="0" err="1" smtClean="0">
                <a:hlinkClick r:id="rId4"/>
              </a:rPr>
              <a:t>Bandwith</a:t>
            </a:r>
            <a:r>
              <a:rPr lang="en-US" sz="1200" dirty="0" smtClean="0">
                <a:hlinkClick r:id="rId4"/>
              </a:rPr>
              <a:t> Study</a:t>
            </a:r>
            <a:r>
              <a:rPr lang="en-US" sz="1200" dirty="0" smtClean="0"/>
              <a:t>, US department of energy, 2007</a:t>
            </a:r>
            <a:endParaRPr lang="he-IL"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ריכוזים הולכים ויורדים - נחושת</a:t>
            </a:r>
            <a:endParaRPr lang="he-IL" dirty="0"/>
          </a:p>
        </p:txBody>
      </p:sp>
      <p:sp>
        <p:nvSpPr>
          <p:cNvPr id="46085" name="AutoShape 5" descr="http://www.blacklabor.org/wp-content/uploads/2011/05/f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6088" name="Picture 8"/>
          <p:cNvPicPr>
            <a:picLocks noChangeAspect="1" noChangeArrowheads="1"/>
          </p:cNvPicPr>
          <p:nvPr/>
        </p:nvPicPr>
        <p:blipFill>
          <a:blip r:embed="rId3"/>
          <a:srcRect/>
          <a:stretch>
            <a:fillRect/>
          </a:stretch>
        </p:blipFill>
        <p:spPr bwMode="auto">
          <a:xfrm>
            <a:off x="571472" y="1428736"/>
            <a:ext cx="7424759" cy="4467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זהב </a:t>
            </a:r>
            <a:r>
              <a:rPr lang="he-IL" dirty="0" err="1" smtClean="0"/>
              <a:t>– התייקרות</a:t>
            </a:r>
            <a:r>
              <a:rPr lang="he-IL" dirty="0" smtClean="0"/>
              <a:t> אנרגטית</a:t>
            </a:r>
            <a:endParaRPr lang="he-IL" dirty="0"/>
          </a:p>
        </p:txBody>
      </p:sp>
      <p:sp>
        <p:nvSpPr>
          <p:cNvPr id="46085" name="AutoShape 5" descr="http://www.blacklabor.org/wp-content/uploads/2011/05/f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6322" name="Picture 2"/>
          <p:cNvPicPr>
            <a:picLocks noChangeAspect="1" noChangeArrowheads="1"/>
          </p:cNvPicPr>
          <p:nvPr/>
        </p:nvPicPr>
        <p:blipFill>
          <a:blip r:embed="rId3"/>
          <a:srcRect/>
          <a:stretch>
            <a:fillRect/>
          </a:stretch>
        </p:blipFill>
        <p:spPr bwMode="auto">
          <a:xfrm>
            <a:off x="500035" y="1285861"/>
            <a:ext cx="3714775" cy="2635146"/>
          </a:xfrm>
          <a:prstGeom prst="rect">
            <a:avLst/>
          </a:prstGeom>
          <a:noFill/>
          <a:ln w="9525">
            <a:noFill/>
            <a:miter lim="800000"/>
            <a:headEnd/>
            <a:tailEnd/>
          </a:ln>
          <a:effectLst/>
        </p:spPr>
      </p:pic>
      <p:sp>
        <p:nvSpPr>
          <p:cNvPr id="8" name="מלבן 7"/>
          <p:cNvSpPr/>
          <p:nvPr/>
        </p:nvSpPr>
        <p:spPr>
          <a:xfrm>
            <a:off x="5286380" y="1357298"/>
            <a:ext cx="3428992" cy="1754326"/>
          </a:xfrm>
          <a:prstGeom prst="rect">
            <a:avLst/>
          </a:prstGeom>
        </p:spPr>
        <p:txBody>
          <a:bodyPr wrap="square">
            <a:spAutoFit/>
          </a:bodyPr>
          <a:lstStyle/>
          <a:p>
            <a:pPr>
              <a:buFont typeface="Arial" pitchFamily="34" charset="0"/>
              <a:buChar char="•"/>
            </a:pPr>
            <a:r>
              <a:rPr lang="he-IL" dirty="0" smtClean="0"/>
              <a:t>דוגמה לעליה דרמאטית בצריכת האנרגיה בהפקה ולהשפעתה</a:t>
            </a:r>
          </a:p>
          <a:p>
            <a:endParaRPr lang="he-IL" dirty="0" smtClean="0"/>
          </a:p>
          <a:p>
            <a:pPr>
              <a:buFont typeface="Arial" pitchFamily="34" charset="0"/>
              <a:buChar char="•"/>
            </a:pPr>
            <a:r>
              <a:rPr lang="he-IL" dirty="0" smtClean="0"/>
              <a:t>בחמש החברות הגדולות, התפוקה ירדה ב 27% מאז 2005</a:t>
            </a:r>
          </a:p>
          <a:p>
            <a:pPr>
              <a:buFont typeface="Arial" pitchFamily="34" charset="0"/>
              <a:buChar char="•"/>
            </a:pPr>
            <a:endParaRPr lang="he-IL" dirty="0" smtClean="0"/>
          </a:p>
        </p:txBody>
      </p:sp>
      <p:pic>
        <p:nvPicPr>
          <p:cNvPr id="56325" name="Picture 5"/>
          <p:cNvPicPr>
            <a:picLocks noChangeAspect="1" noChangeArrowheads="1"/>
          </p:cNvPicPr>
          <p:nvPr/>
        </p:nvPicPr>
        <p:blipFill>
          <a:blip r:embed="rId4"/>
          <a:srcRect/>
          <a:stretch>
            <a:fillRect/>
          </a:stretch>
        </p:blipFill>
        <p:spPr bwMode="auto">
          <a:xfrm>
            <a:off x="928662" y="3863017"/>
            <a:ext cx="4148132" cy="2994983"/>
          </a:xfrm>
          <a:prstGeom prst="rect">
            <a:avLst/>
          </a:prstGeom>
          <a:noFill/>
          <a:ln w="9525">
            <a:noFill/>
            <a:miter lim="800000"/>
            <a:headEnd/>
            <a:tailEnd/>
          </a:ln>
          <a:effectLst/>
        </p:spPr>
      </p:pic>
      <p:sp>
        <p:nvSpPr>
          <p:cNvPr id="10" name="מלבן 9"/>
          <p:cNvSpPr/>
          <p:nvPr/>
        </p:nvSpPr>
        <p:spPr>
          <a:xfrm>
            <a:off x="5214942" y="4214818"/>
            <a:ext cx="3428992" cy="646331"/>
          </a:xfrm>
          <a:prstGeom prst="rect">
            <a:avLst/>
          </a:prstGeom>
        </p:spPr>
        <p:txBody>
          <a:bodyPr wrap="square">
            <a:spAutoFit/>
          </a:bodyPr>
          <a:lstStyle/>
          <a:p>
            <a:pPr>
              <a:buFont typeface="Arial" pitchFamily="34" charset="0"/>
              <a:buChar char="•"/>
            </a:pPr>
            <a:r>
              <a:rPr lang="he-IL" dirty="0" smtClean="0"/>
              <a:t>צריכת הדיזל לאונקיה גדלה פי 2</a:t>
            </a:r>
          </a:p>
          <a:p>
            <a:pPr>
              <a:buFont typeface="Arial" pitchFamily="34" charset="0"/>
              <a:buChar char="•"/>
            </a:pPr>
            <a:endParaRPr lang="he-IL"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נתונים על פוספט ואנרגיה?</a:t>
            </a:r>
            <a:endParaRPr lang="he-IL" dirty="0"/>
          </a:p>
        </p:txBody>
      </p:sp>
      <p:sp>
        <p:nvSpPr>
          <p:cNvPr id="46085" name="AutoShape 5" descr="http://www.blacklabor.org/wp-content/uploads/2011/05/f2.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8" name="מלבן 7"/>
          <p:cNvSpPr/>
          <p:nvPr/>
        </p:nvSpPr>
        <p:spPr>
          <a:xfrm>
            <a:off x="4929190" y="1357298"/>
            <a:ext cx="3786182" cy="2585323"/>
          </a:xfrm>
          <a:prstGeom prst="rect">
            <a:avLst/>
          </a:prstGeom>
        </p:spPr>
        <p:txBody>
          <a:bodyPr wrap="square">
            <a:spAutoFit/>
          </a:bodyPr>
          <a:lstStyle/>
          <a:p>
            <a:pPr>
              <a:buFont typeface="Arial" pitchFamily="34" charset="0"/>
              <a:buChar char="•"/>
            </a:pPr>
            <a:r>
              <a:rPr lang="he-IL" dirty="0" smtClean="0"/>
              <a:t>צריכת אנרגיה לטונה אינה עולה </a:t>
            </a:r>
            <a:r>
              <a:rPr lang="he-IL" dirty="0" err="1" smtClean="0"/>
              <a:t>לינארית</a:t>
            </a:r>
            <a:r>
              <a:rPr lang="he-IL" dirty="0" smtClean="0"/>
              <a:t> כאשר הריכוז יורד אלא יש ערך סף מעליו יש עליה דראסטית בעלות האנרגיה. </a:t>
            </a:r>
          </a:p>
          <a:p>
            <a:endParaRPr lang="he-IL" dirty="0" smtClean="0"/>
          </a:p>
          <a:p>
            <a:pPr>
              <a:buFont typeface="Arial" pitchFamily="34" charset="0"/>
              <a:buChar char="•"/>
            </a:pPr>
            <a:r>
              <a:rPr lang="he-IL" dirty="0" smtClean="0"/>
              <a:t>יש הבדלים ניכרים בנתונים לגבי סוגי חומרים שונים, שיטות הפקה שונות וסוגי טכנולוגיה</a:t>
            </a:r>
          </a:p>
          <a:p>
            <a:r>
              <a:rPr lang="he-IL" dirty="0" smtClean="0"/>
              <a:t> </a:t>
            </a:r>
          </a:p>
          <a:p>
            <a:pPr>
              <a:buFont typeface="Arial" pitchFamily="34" charset="0"/>
              <a:buChar char="•"/>
            </a:pPr>
            <a:endParaRPr lang="he-IL" dirty="0" smtClean="0"/>
          </a:p>
        </p:txBody>
      </p:sp>
      <p:pic>
        <p:nvPicPr>
          <p:cNvPr id="58370" name="Picture 2" descr="http://ecowiki.org.il/images/thumb/6/6a/Phosphate_price.JPG/350px-Phosphate_price.JPG"/>
          <p:cNvPicPr>
            <a:picLocks noChangeAspect="1" noChangeArrowheads="1"/>
          </p:cNvPicPr>
          <p:nvPr/>
        </p:nvPicPr>
        <p:blipFill>
          <a:blip r:embed="rId3"/>
          <a:srcRect/>
          <a:stretch>
            <a:fillRect/>
          </a:stretch>
        </p:blipFill>
        <p:spPr bwMode="auto">
          <a:xfrm>
            <a:off x="785786" y="1785926"/>
            <a:ext cx="3946576" cy="230029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857233"/>
            <a:ext cx="7715304" cy="785818"/>
          </a:xfrm>
        </p:spPr>
        <p:txBody>
          <a:bodyPr/>
          <a:lstStyle/>
          <a:p>
            <a:r>
              <a:rPr lang="he-IL" dirty="0" smtClean="0"/>
              <a:t>החזר אנרגטי </a:t>
            </a:r>
            <a:r>
              <a:rPr lang="en-US" dirty="0" smtClean="0"/>
              <a:t>EROI</a:t>
            </a:r>
            <a:endParaRPr lang="he-IL" dirty="0"/>
          </a:p>
        </p:txBody>
      </p:sp>
      <p:sp>
        <p:nvSpPr>
          <p:cNvPr id="3" name="כותרת משנה 2"/>
          <p:cNvSpPr>
            <a:spLocks noGrp="1"/>
          </p:cNvSpPr>
          <p:nvPr>
            <p:ph type="subTitle" idx="1"/>
          </p:nvPr>
        </p:nvSpPr>
        <p:spPr>
          <a:xfrm>
            <a:off x="2357422" y="1714488"/>
            <a:ext cx="6429420" cy="3357586"/>
          </a:xfrm>
        </p:spPr>
        <p:txBody>
          <a:bodyPr>
            <a:normAutofit fontScale="62500" lnSpcReduction="20000"/>
          </a:bodyPr>
          <a:lstStyle/>
          <a:p>
            <a:pPr algn="r">
              <a:buFont typeface="Arial" pitchFamily="34" charset="0"/>
              <a:buChar char="•"/>
            </a:pPr>
            <a:r>
              <a:rPr lang="he-IL" dirty="0" smtClean="0"/>
              <a:t>הפקת אנרגיה אינה דומה לזרם מים שיוצא מחבית. </a:t>
            </a:r>
          </a:p>
          <a:p>
            <a:pPr algn="r">
              <a:buFont typeface="Arial" pitchFamily="34" charset="0"/>
              <a:buChar char="•"/>
            </a:pPr>
            <a:r>
              <a:rPr lang="he-IL" dirty="0" smtClean="0"/>
              <a:t>חוסר הומוגניות וקושי גדל והולך להפיק ככל שמתקדמים עם הזמן. </a:t>
            </a:r>
          </a:p>
          <a:p>
            <a:pPr algn="r">
              <a:buFont typeface="Arial" pitchFamily="34" charset="0"/>
              <a:buChar char="•"/>
            </a:pPr>
            <a:r>
              <a:rPr lang="he-IL" dirty="0" smtClean="0"/>
              <a:t>הבעיות מתחילות הרבה לפני ששואבים את חבית הנפט האחרונה</a:t>
            </a:r>
          </a:p>
          <a:p>
            <a:pPr algn="r">
              <a:buFont typeface="Arial" pitchFamily="34" charset="0"/>
              <a:buChar char="•"/>
            </a:pPr>
            <a:r>
              <a:rPr lang="he-IL" dirty="0" smtClean="0"/>
              <a:t>בכל המקורות המתכלים יש ירידה בגלל היבטים </a:t>
            </a:r>
            <a:r>
              <a:rPr lang="he-IL" dirty="0" err="1" smtClean="0"/>
              <a:t>פיזיקליים</a:t>
            </a:r>
            <a:r>
              <a:rPr lang="he-IL" dirty="0" smtClean="0"/>
              <a:t> וכלכליים</a:t>
            </a:r>
          </a:p>
          <a:p>
            <a:pPr algn="r">
              <a:buFont typeface="Arial" pitchFamily="34" charset="0"/>
              <a:buChar char="•"/>
            </a:pPr>
            <a:r>
              <a:rPr lang="he-IL" dirty="0" smtClean="0"/>
              <a:t>טכנולוגיה יכולה להאט במקצת את התהליך אבל לא למנוע או להפוך את הכיוון </a:t>
            </a:r>
          </a:p>
          <a:p>
            <a:pPr algn="r">
              <a:buFont typeface="Arial" pitchFamily="34" charset="0"/>
              <a:buChar char="•"/>
            </a:pPr>
            <a:r>
              <a:rPr lang="he-IL" dirty="0" smtClean="0"/>
              <a:t>קצב ירידה איטית  של עשרות שנים בנפט, גז ופחם. </a:t>
            </a:r>
          </a:p>
          <a:p>
            <a:pPr algn="r">
              <a:buFont typeface="Arial" pitchFamily="34" charset="0"/>
              <a:buChar char="•"/>
            </a:pPr>
            <a:r>
              <a:rPr lang="he-IL" dirty="0" smtClean="0"/>
              <a:t>קצב ירידה הרבה יותר מהיר בפצלי נפט ופצלי גז</a:t>
            </a:r>
          </a:p>
          <a:p>
            <a:pPr algn="r">
              <a:buFont typeface="Arial" pitchFamily="34" charset="0"/>
              <a:buChar char="•"/>
            </a:pPr>
            <a:endParaRPr lang="he-IL" dirty="0" smtClean="0"/>
          </a:p>
          <a:p>
            <a:pPr algn="r">
              <a:buFont typeface="Arial" pitchFamily="34" charset="0"/>
              <a:buChar char="•"/>
            </a:pPr>
            <a:endParaRPr lang="he-I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קצב הפקה </a:t>
            </a:r>
            <a:r>
              <a:rPr lang="he-IL" dirty="0" err="1" smtClean="0"/>
              <a:t>– מ</a:t>
            </a:r>
            <a:r>
              <a:rPr lang="he-IL" dirty="0" smtClean="0"/>
              <a:t>באר </a:t>
            </a:r>
            <a:r>
              <a:rPr lang="he-IL" dirty="0" err="1" smtClean="0"/>
              <a:t>לאיזור</a:t>
            </a:r>
            <a:endParaRPr lang="he-IL" dirty="0"/>
          </a:p>
        </p:txBody>
      </p:sp>
      <p:sp>
        <p:nvSpPr>
          <p:cNvPr id="3" name="כותרת משנה 2"/>
          <p:cNvSpPr>
            <a:spLocks noGrp="1"/>
          </p:cNvSpPr>
          <p:nvPr>
            <p:ph type="subTitle" idx="1"/>
          </p:nvPr>
        </p:nvSpPr>
        <p:spPr>
          <a:xfrm>
            <a:off x="5214942" y="1928802"/>
            <a:ext cx="2686024" cy="785818"/>
          </a:xfrm>
        </p:spPr>
        <p:txBody>
          <a:bodyPr>
            <a:normAutofit fontScale="55000" lnSpcReduction="20000"/>
          </a:bodyPr>
          <a:lstStyle/>
          <a:p>
            <a:pPr algn="r"/>
            <a:r>
              <a:rPr lang="he-IL" dirty="0" smtClean="0"/>
              <a:t>באר בודדת </a:t>
            </a:r>
            <a:r>
              <a:rPr lang="he-IL" dirty="0" err="1" smtClean="0"/>
              <a:t>– ע</a:t>
            </a:r>
            <a:r>
              <a:rPr lang="he-IL" dirty="0" smtClean="0"/>
              <a:t>ם הזמן ירידה בלחץ ועליה בכמות המים</a:t>
            </a:r>
            <a:endParaRPr lang="he-IL" dirty="0"/>
          </a:p>
        </p:txBody>
      </p:sp>
      <p:pic>
        <p:nvPicPr>
          <p:cNvPr id="41986" name="Picture 2" descr="Oil Well Production"/>
          <p:cNvPicPr>
            <a:picLocks noChangeAspect="1" noChangeArrowheads="1"/>
          </p:cNvPicPr>
          <p:nvPr/>
        </p:nvPicPr>
        <p:blipFill>
          <a:blip r:embed="rId2"/>
          <a:srcRect/>
          <a:stretch>
            <a:fillRect/>
          </a:stretch>
        </p:blipFill>
        <p:spPr bwMode="auto">
          <a:xfrm>
            <a:off x="1000100" y="1571612"/>
            <a:ext cx="3348149" cy="1643074"/>
          </a:xfrm>
          <a:prstGeom prst="rect">
            <a:avLst/>
          </a:prstGeom>
          <a:noFill/>
        </p:spPr>
      </p:pic>
      <p:pic>
        <p:nvPicPr>
          <p:cNvPr id="43010" name="Picture 2" descr="Oil Well Production"/>
          <p:cNvPicPr>
            <a:picLocks noChangeAspect="1" noChangeArrowheads="1"/>
          </p:cNvPicPr>
          <p:nvPr/>
        </p:nvPicPr>
        <p:blipFill>
          <a:blip r:embed="rId3"/>
          <a:srcRect/>
          <a:stretch>
            <a:fillRect/>
          </a:stretch>
        </p:blipFill>
        <p:spPr bwMode="auto">
          <a:xfrm>
            <a:off x="857224" y="3571876"/>
            <a:ext cx="3913559" cy="2500330"/>
          </a:xfrm>
          <a:prstGeom prst="rect">
            <a:avLst/>
          </a:prstGeom>
          <a:noFill/>
        </p:spPr>
      </p:pic>
      <p:sp>
        <p:nvSpPr>
          <p:cNvPr id="6" name="כותרת משנה 2"/>
          <p:cNvSpPr txBox="1">
            <a:spLocks/>
          </p:cNvSpPr>
          <p:nvPr/>
        </p:nvSpPr>
        <p:spPr>
          <a:xfrm>
            <a:off x="5357818" y="2928934"/>
            <a:ext cx="2686024" cy="785818"/>
          </a:xfrm>
          <a:prstGeom prst="rect">
            <a:avLst/>
          </a:prstGeom>
        </p:spPr>
        <p:txBody>
          <a:bodyPr vert="horz" lIns="91440" tIns="45720" rIns="91440" bIns="45720" rtlCol="1">
            <a:normAutofit fontScale="62500" lnSpcReduction="20000"/>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rPr>
              <a:t>ממוצע של 8 בארות</a:t>
            </a:r>
            <a:r>
              <a:rPr kumimoji="0" lang="he-IL" sz="3200" b="0" i="0" u="none" strike="noStrike" kern="1200" cap="none" spc="0" normalizeH="0" noProof="0" dirty="0" smtClean="0">
                <a:ln>
                  <a:noFill/>
                </a:ln>
                <a:solidFill>
                  <a:schemeClr val="tx1">
                    <a:tint val="75000"/>
                  </a:schemeClr>
                </a:solidFill>
                <a:effectLst/>
                <a:uLnTx/>
                <a:uFillTx/>
                <a:latin typeface="+mn-lt"/>
                <a:ea typeface="+mn-ea"/>
                <a:cs typeface="+mn-cs"/>
              </a:rPr>
              <a:t> בעלי אורך חיים וקיבולת שונה</a:t>
            </a:r>
            <a:endParaRPr kumimoji="0" lang="he-I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כותרת משנה 2"/>
          <p:cNvSpPr txBox="1">
            <a:spLocks/>
          </p:cNvSpPr>
          <p:nvPr/>
        </p:nvSpPr>
        <p:spPr>
          <a:xfrm>
            <a:off x="5357818" y="3929066"/>
            <a:ext cx="2686024" cy="785818"/>
          </a:xfrm>
          <a:prstGeom prst="rect">
            <a:avLst/>
          </a:prstGeom>
        </p:spPr>
        <p:txBody>
          <a:bodyPr vert="horz" lIns="91440" tIns="45720" rIns="91440" bIns="45720" rtlCol="1">
            <a:normAutofit fontScale="55000" lnSpcReduction="20000"/>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rPr>
              <a:t>פיתוח מהיר יותר של השד</a:t>
            </a:r>
            <a:r>
              <a:rPr lang="he-IL" sz="3200" baseline="0" dirty="0" smtClean="0">
                <a:solidFill>
                  <a:schemeClr val="tx1">
                    <a:tint val="75000"/>
                  </a:schemeClr>
                </a:solidFill>
              </a:rPr>
              <a:t>ה</a:t>
            </a:r>
            <a:r>
              <a:rPr lang="he-IL" sz="3200" dirty="0" smtClean="0">
                <a:solidFill>
                  <a:schemeClr val="tx1">
                    <a:tint val="75000"/>
                  </a:schemeClr>
                </a:solidFill>
              </a:rPr>
              <a:t> </a:t>
            </a:r>
            <a:r>
              <a:rPr lang="he-IL" sz="3200" dirty="0" err="1" smtClean="0">
                <a:solidFill>
                  <a:schemeClr val="tx1">
                    <a:tint val="75000"/>
                  </a:schemeClr>
                </a:solidFill>
              </a:rPr>
              <a:t>-&gt; </a:t>
            </a:r>
            <a:r>
              <a:rPr lang="he-IL" sz="3200" dirty="0" smtClean="0">
                <a:solidFill>
                  <a:schemeClr val="tx1">
                    <a:tint val="75000"/>
                  </a:schemeClr>
                </a:solidFill>
              </a:rPr>
              <a:t>קיצור התקופה עד לשיא</a:t>
            </a:r>
            <a:endParaRPr kumimoji="0" lang="he-I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כותרת משנה 2"/>
          <p:cNvSpPr txBox="1">
            <a:spLocks/>
          </p:cNvSpPr>
          <p:nvPr/>
        </p:nvSpPr>
        <p:spPr>
          <a:xfrm>
            <a:off x="5143504" y="4786322"/>
            <a:ext cx="2828900" cy="928694"/>
          </a:xfrm>
          <a:prstGeom prst="rect">
            <a:avLst/>
          </a:prstGeom>
        </p:spPr>
        <p:txBody>
          <a:bodyPr vert="horz" lIns="91440" tIns="45720" rIns="91440" bIns="45720" rtlCol="1">
            <a:normAutofit fontScale="47500" lnSpcReduction="20000"/>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rPr>
              <a:t>מסיבות כלכליות מתחילים להפיק</a:t>
            </a:r>
            <a:r>
              <a:rPr kumimoji="0" lang="he-IL" sz="3200" b="0" i="0" u="none" strike="noStrike" kern="1200" cap="none" spc="0" normalizeH="0" noProof="0" dirty="0" smtClean="0">
                <a:ln>
                  <a:noFill/>
                </a:ln>
                <a:solidFill>
                  <a:schemeClr val="tx1">
                    <a:tint val="75000"/>
                  </a:schemeClr>
                </a:solidFill>
                <a:effectLst/>
                <a:uLnTx/>
                <a:uFillTx/>
                <a:latin typeface="+mn-lt"/>
                <a:ea typeface="+mn-ea"/>
                <a:cs typeface="+mn-cs"/>
              </a:rPr>
              <a:t> את הבארות והשדות הגדולים והעשירים יותר בתחילה</a:t>
            </a:r>
            <a:endParaRPr kumimoji="0" lang="he-I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428604"/>
            <a:ext cx="7715304" cy="785818"/>
          </a:xfrm>
        </p:spPr>
        <p:txBody>
          <a:bodyPr/>
          <a:lstStyle/>
          <a:p>
            <a:r>
              <a:rPr lang="he-IL" dirty="0" smtClean="0"/>
              <a:t>שיא תפוקת הנפט</a:t>
            </a:r>
            <a:endParaRPr lang="he-IL" dirty="0"/>
          </a:p>
        </p:txBody>
      </p:sp>
      <p:sp>
        <p:nvSpPr>
          <p:cNvPr id="3" name="כותרת משנה 2"/>
          <p:cNvSpPr>
            <a:spLocks noGrp="1"/>
          </p:cNvSpPr>
          <p:nvPr>
            <p:ph type="subTitle" idx="1"/>
          </p:nvPr>
        </p:nvSpPr>
        <p:spPr>
          <a:xfrm>
            <a:off x="4143372" y="1643050"/>
            <a:ext cx="4286280" cy="3143272"/>
          </a:xfrm>
        </p:spPr>
        <p:txBody>
          <a:bodyPr>
            <a:normAutofit fontScale="92500" lnSpcReduction="20000"/>
          </a:bodyPr>
          <a:lstStyle/>
          <a:p>
            <a:pPr algn="r">
              <a:buFont typeface="Arial" pitchFamily="34" charset="0"/>
              <a:buChar char="•"/>
            </a:pPr>
            <a:r>
              <a:rPr lang="he-IL" dirty="0" smtClean="0"/>
              <a:t>שיא הגילוי בשנות ה-60</a:t>
            </a:r>
          </a:p>
          <a:p>
            <a:pPr algn="r">
              <a:buFont typeface="Arial" pitchFamily="34" charset="0"/>
              <a:buChar char="•"/>
            </a:pPr>
            <a:r>
              <a:rPr lang="he-IL" dirty="0" smtClean="0"/>
              <a:t>כל חבית שמוצאים מפיקים 4 חביות</a:t>
            </a:r>
          </a:p>
          <a:p>
            <a:pPr algn="r">
              <a:buFont typeface="Arial" pitchFamily="34" charset="0"/>
              <a:buChar char="•"/>
            </a:pPr>
            <a:r>
              <a:rPr lang="he-IL" dirty="0" smtClean="0"/>
              <a:t>עיקר הנפט החדש </a:t>
            </a:r>
            <a:r>
              <a:rPr lang="he-IL" dirty="0" err="1" smtClean="0"/>
              <a:t>– ב</a:t>
            </a:r>
            <a:r>
              <a:rPr lang="he-IL" dirty="0" smtClean="0"/>
              <a:t>מים עמוקים, ליד הקטבים, קשה יותר לזיקוק =החזר </a:t>
            </a:r>
            <a:r>
              <a:rPr lang="he-IL" dirty="0" err="1" smtClean="0"/>
              <a:t>אנרטגי</a:t>
            </a:r>
            <a:r>
              <a:rPr lang="he-IL" dirty="0" smtClean="0"/>
              <a:t> נמוך יותר</a:t>
            </a:r>
          </a:p>
          <a:p>
            <a:pPr algn="r">
              <a:buFont typeface="Arial" pitchFamily="34" charset="0"/>
              <a:buChar char="•"/>
            </a:pPr>
            <a:endParaRPr lang="he-IL" dirty="0" smtClean="0"/>
          </a:p>
          <a:p>
            <a:pPr algn="r">
              <a:buFont typeface="Arial" pitchFamily="34" charset="0"/>
              <a:buChar char="•"/>
            </a:pPr>
            <a:endParaRPr lang="he-IL" dirty="0" smtClean="0"/>
          </a:p>
          <a:p>
            <a:pPr algn="r">
              <a:buFont typeface="Arial" pitchFamily="34" charset="0"/>
              <a:buChar char="•"/>
            </a:pPr>
            <a:endParaRPr lang="he-IL" dirty="0"/>
          </a:p>
        </p:txBody>
      </p:sp>
      <p:pic>
        <p:nvPicPr>
          <p:cNvPr id="45058" name="Picture 2" descr="http://ecowiki.org.il/images/thumb/a/ae/Oil_discoveris.png/450px-Oil_discoveris.png"/>
          <p:cNvPicPr>
            <a:picLocks noChangeAspect="1" noChangeArrowheads="1"/>
          </p:cNvPicPr>
          <p:nvPr/>
        </p:nvPicPr>
        <p:blipFill>
          <a:blip r:embed="rId3"/>
          <a:srcRect/>
          <a:stretch>
            <a:fillRect/>
          </a:stretch>
        </p:blipFill>
        <p:spPr bwMode="auto">
          <a:xfrm>
            <a:off x="142844" y="1285860"/>
            <a:ext cx="4286250" cy="2733676"/>
          </a:xfrm>
          <a:prstGeom prst="rect">
            <a:avLst/>
          </a:prstGeom>
          <a:noFill/>
        </p:spPr>
      </p:pic>
      <p:pic>
        <p:nvPicPr>
          <p:cNvPr id="45062" name="Picture 6" descr="http://ecowiki.org.il/images/thumb/c/c5/Commodity_price_index.png/400px-Commodity_price_index.png"/>
          <p:cNvPicPr>
            <a:picLocks noChangeAspect="1" noChangeArrowheads="1"/>
          </p:cNvPicPr>
          <p:nvPr/>
        </p:nvPicPr>
        <p:blipFill>
          <a:blip r:embed="rId4"/>
          <a:srcRect/>
          <a:stretch>
            <a:fillRect/>
          </a:stretch>
        </p:blipFill>
        <p:spPr bwMode="auto">
          <a:xfrm>
            <a:off x="714347" y="4214818"/>
            <a:ext cx="3939299" cy="217646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14480" y="357166"/>
            <a:ext cx="5186370" cy="1139825"/>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1"/>
                </a:solidFill>
                <a:effectLst/>
                <a:uLnTx/>
                <a:uFillTx/>
                <a:latin typeface="+mj-lt"/>
                <a:ea typeface="+mj-ea"/>
                <a:cs typeface="+mj-cs"/>
              </a:rPr>
              <a:t>מכירת חיסול?</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3"/>
          <p:cNvSpPr txBox="1">
            <a:spLocks noChangeArrowheads="1"/>
          </p:cNvSpPr>
          <p:nvPr/>
        </p:nvSpPr>
        <p:spPr>
          <a:xfrm>
            <a:off x="4932363" y="1700213"/>
            <a:ext cx="3960812" cy="4357687"/>
          </a:xfrm>
          <a:prstGeom prst="rect">
            <a:avLst/>
          </a:prstGeom>
        </p:spPr>
        <p:txBody>
          <a:bodyPr vert="horz" lIns="91440" tIns="45720" rIns="91440" bIns="45720" rtlCol="1">
            <a:normAutofit/>
          </a:body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800" b="0" i="0" u="none" strike="noStrike" kern="1200" cap="none" spc="0" normalizeH="0" baseline="0" noProof="0" dirty="0" smtClean="0">
                <a:ln>
                  <a:noFill/>
                </a:ln>
                <a:effectLst/>
                <a:uLnTx/>
                <a:uFillTx/>
                <a:latin typeface="+mn-lt"/>
                <a:ea typeface="+mn-ea"/>
                <a:cs typeface="+mn-cs"/>
              </a:rPr>
              <a:t>מדינת ישראל מייצאת:</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אשלג (20 שנה)</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פוספט (25-35 שנה?)</a:t>
            </a:r>
          </a:p>
          <a:p>
            <a:pPr marL="457200" marR="0" lvl="1" indent="0"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effectLst/>
                <a:uLnTx/>
                <a:uFillTx/>
                <a:latin typeface="+mn-lt"/>
                <a:ea typeface="+mn-ea"/>
                <a:cs typeface="+mn-cs"/>
              </a:rPr>
              <a:t>גז טבעי (25-29 שנה?)</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800" b="0" i="0" u="none" strike="noStrike" kern="1200" cap="none" spc="0" normalizeH="0" baseline="0" noProof="0" dirty="0" smtClean="0">
                <a:ln>
                  <a:noFill/>
                </a:ln>
                <a:effectLst/>
                <a:uLnTx/>
                <a:uFillTx/>
                <a:latin typeface="+mn-lt"/>
                <a:ea typeface="+mn-ea"/>
                <a:cs typeface="+mn-cs"/>
              </a:rPr>
              <a:t>3 המרכיבים של דשן כימי</a:t>
            </a:r>
            <a:endParaRPr kumimoji="0" lang="he-IL" sz="2800" b="0" i="0" u="none" strike="noStrike" kern="1200" cap="none" spc="0" normalizeH="0" baseline="0" noProof="0" dirty="0">
              <a:ln>
                <a:noFill/>
              </a:ln>
              <a:effectLst/>
              <a:uLnTx/>
              <a:uFillTx/>
              <a:latin typeface="+mn-lt"/>
              <a:ea typeface="+mn-ea"/>
              <a:cs typeface="+mn-cs"/>
            </a:endParaRPr>
          </a:p>
        </p:txBody>
      </p:sp>
      <p:pic>
        <p:nvPicPr>
          <p:cNvPr id="9" name="Picture 5" descr="yam_hamelch"/>
          <p:cNvPicPr>
            <a:picLocks noChangeAspect="1" noChangeArrowheads="1"/>
          </p:cNvPicPr>
          <p:nvPr/>
        </p:nvPicPr>
        <p:blipFill>
          <a:blip r:embed="rId2"/>
          <a:srcRect/>
          <a:stretch>
            <a:fillRect/>
          </a:stretch>
        </p:blipFill>
        <p:spPr bwMode="auto">
          <a:xfrm>
            <a:off x="539750" y="1700213"/>
            <a:ext cx="3671888" cy="2324100"/>
          </a:xfrm>
          <a:prstGeom prst="rect">
            <a:avLst/>
          </a:prstGeom>
          <a:noFill/>
        </p:spPr>
      </p:pic>
      <p:pic>
        <p:nvPicPr>
          <p:cNvPr id="10" name="Picture 6" descr="250px-Gulf_Offshore_Platform"/>
          <p:cNvPicPr>
            <a:picLocks noChangeAspect="1" noChangeArrowheads="1"/>
          </p:cNvPicPr>
          <p:nvPr/>
        </p:nvPicPr>
        <p:blipFill>
          <a:blip r:embed="rId3"/>
          <a:srcRect/>
          <a:stretch>
            <a:fillRect/>
          </a:stretch>
        </p:blipFill>
        <p:spPr bwMode="auto">
          <a:xfrm>
            <a:off x="468313" y="4149725"/>
            <a:ext cx="1749425" cy="2330450"/>
          </a:xfrm>
          <a:prstGeom prst="rect">
            <a:avLst/>
          </a:prstGeom>
          <a:noFill/>
        </p:spPr>
      </p:pic>
      <p:pic>
        <p:nvPicPr>
          <p:cNvPr id="11" name="Picture 7" descr="220px-PotashUSGOV"/>
          <p:cNvPicPr>
            <a:picLocks noChangeAspect="1" noChangeArrowheads="1"/>
          </p:cNvPicPr>
          <p:nvPr/>
        </p:nvPicPr>
        <p:blipFill>
          <a:blip r:embed="rId4"/>
          <a:srcRect/>
          <a:stretch>
            <a:fillRect/>
          </a:stretch>
        </p:blipFill>
        <p:spPr bwMode="auto">
          <a:xfrm>
            <a:off x="2700338" y="4437063"/>
            <a:ext cx="1944687" cy="14589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מיסוי למימון חלופות</a:t>
            </a:r>
            <a:endParaRPr lang="he-IL" dirty="0"/>
          </a:p>
        </p:txBody>
      </p:sp>
      <p:sp>
        <p:nvSpPr>
          <p:cNvPr id="3" name="כותרת משנה 2"/>
          <p:cNvSpPr>
            <a:spLocks noGrp="1"/>
          </p:cNvSpPr>
          <p:nvPr>
            <p:ph type="subTitle" idx="1"/>
          </p:nvPr>
        </p:nvSpPr>
        <p:spPr>
          <a:xfrm>
            <a:off x="3571868" y="1214422"/>
            <a:ext cx="4929222" cy="5000660"/>
          </a:xfrm>
        </p:spPr>
        <p:txBody>
          <a:bodyPr>
            <a:normAutofit/>
          </a:bodyPr>
          <a:lstStyle/>
          <a:p>
            <a:pPr algn="r"/>
            <a:r>
              <a:rPr lang="he-IL" dirty="0" smtClean="0">
                <a:solidFill>
                  <a:schemeClr val="tx1"/>
                </a:solidFill>
              </a:rPr>
              <a:t>3. </a:t>
            </a:r>
            <a:r>
              <a:rPr lang="he-IL" b="1" dirty="0" smtClean="0">
                <a:solidFill>
                  <a:schemeClr val="tx1"/>
                </a:solidFill>
              </a:rPr>
              <a:t>החלת מיסוי </a:t>
            </a:r>
            <a:r>
              <a:rPr lang="he-IL" b="1" dirty="0" err="1" smtClean="0">
                <a:solidFill>
                  <a:schemeClr val="tx1"/>
                </a:solidFill>
              </a:rPr>
              <a:t>פיגובאני</a:t>
            </a:r>
            <a:r>
              <a:rPr lang="he-IL" b="1" dirty="0" smtClean="0">
                <a:solidFill>
                  <a:schemeClr val="tx1"/>
                </a:solidFill>
              </a:rPr>
              <a:t> </a:t>
            </a:r>
          </a:p>
          <a:p>
            <a:pPr algn="r"/>
            <a:r>
              <a:rPr lang="he-IL" sz="2000" dirty="0" smtClean="0">
                <a:solidFill>
                  <a:schemeClr val="tx1"/>
                </a:solidFill>
              </a:rPr>
              <a:t>המיסוי לא צריך להיות מקור כסף פשוט (מתכלה) עבור הוצאות המדינה, דבר שיצור בעיה בטווח הארוך וגם מהווה ניגוד אינטרסים בין המדינה לבין המשק.  במקום זה:</a:t>
            </a:r>
          </a:p>
          <a:p>
            <a:pPr algn="r"/>
            <a:endParaRPr lang="he-IL" sz="2000" dirty="0" smtClean="0">
              <a:solidFill>
                <a:schemeClr val="tx1"/>
              </a:solidFill>
            </a:endParaRPr>
          </a:p>
          <a:p>
            <a:pPr algn="r">
              <a:buFont typeface="Arial" pitchFamily="34" charset="0"/>
              <a:buChar char="•"/>
            </a:pPr>
            <a:r>
              <a:rPr lang="he-IL" sz="2000" dirty="0" smtClean="0">
                <a:solidFill>
                  <a:schemeClr val="tx1"/>
                </a:solidFill>
              </a:rPr>
              <a:t>פיצוי המשק על השפעות חיצוניות</a:t>
            </a:r>
          </a:p>
          <a:p>
            <a:pPr algn="r">
              <a:buFont typeface="Arial" pitchFamily="34" charset="0"/>
              <a:buChar char="•"/>
            </a:pPr>
            <a:r>
              <a:rPr lang="he-IL" sz="2000" dirty="0" smtClean="0">
                <a:solidFill>
                  <a:schemeClr val="tx1"/>
                </a:solidFill>
              </a:rPr>
              <a:t>מקור לניסיונות לפיתוח חלופות </a:t>
            </a:r>
          </a:p>
          <a:p>
            <a:pPr algn="r">
              <a:buFont typeface="Arial" pitchFamily="34" charset="0"/>
              <a:buChar char="•"/>
            </a:pPr>
            <a:r>
              <a:rPr lang="he-IL" sz="2000" dirty="0" smtClean="0">
                <a:solidFill>
                  <a:schemeClr val="tx1"/>
                </a:solidFill>
              </a:rPr>
              <a:t>ניסיונות לשיקום "הון טבעי"</a:t>
            </a:r>
          </a:p>
          <a:p>
            <a:pPr algn="r">
              <a:buFont typeface="Arial" pitchFamily="34" charset="0"/>
              <a:buChar char="•"/>
            </a:pPr>
            <a:endParaRPr lang="he-IL" sz="2000" dirty="0" smtClean="0">
              <a:solidFill>
                <a:schemeClr val="tx1"/>
              </a:solidFill>
            </a:endParaRPr>
          </a:p>
          <a:p>
            <a:pPr algn="r"/>
            <a:endParaRPr lang="he-IL" sz="2000" dirty="0" smtClean="0">
              <a:solidFill>
                <a:schemeClr val="tx1"/>
              </a:solidFill>
            </a:endParaRPr>
          </a:p>
          <a:p>
            <a:pPr algn="r">
              <a:buFont typeface="Arial" pitchFamily="34" charset="0"/>
              <a:buChar char="•"/>
            </a:pPr>
            <a:endParaRPr lang="he-IL" sz="2000" dirty="0" smtClean="0">
              <a:solidFill>
                <a:schemeClr val="tx1"/>
              </a:solidFill>
            </a:endParaRPr>
          </a:p>
          <a:p>
            <a:pPr algn="r"/>
            <a:endParaRPr lang="he-IL" dirty="0" smtClean="0">
              <a:solidFill>
                <a:schemeClr val="tx1"/>
              </a:solidFill>
            </a:endParaRPr>
          </a:p>
          <a:p>
            <a:endParaRPr lang="he-IL" dirty="0" smtClean="0">
              <a:solidFill>
                <a:schemeClr val="tx1"/>
              </a:solidFill>
            </a:endParaRPr>
          </a:p>
          <a:p>
            <a:pPr algn="r">
              <a:buFontTx/>
              <a:buChar char="-"/>
            </a:pPr>
            <a:endParaRPr lang="he-IL" dirty="0" smtClean="0"/>
          </a:p>
          <a:p>
            <a:pPr algn="r">
              <a:buFontTx/>
              <a:buChar char="-"/>
            </a:pPr>
            <a:endParaRPr lang="he-IL" dirty="0" smtClean="0"/>
          </a:p>
          <a:p>
            <a:pPr algn="r">
              <a:buFontTx/>
              <a:buChar char="-"/>
            </a:pPr>
            <a:endParaRPr lang="he-IL" dirty="0" smtClean="0"/>
          </a:p>
        </p:txBody>
      </p:sp>
      <p:sp>
        <p:nvSpPr>
          <p:cNvPr id="57346" name="AutoShape 2"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48" name="AutoShape 4"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50" name="AutoShape 6" descr="data:image/jpeg;base64,/9j/4AAQSkZJRgABAQAAAQABAAD/2wCEAAkGBhMSERIUEBQUFBQWFRQUFRYXFBQVFRQXFBUVFBUUFBQXHCYeFxkjGhQUHy8gIycpLCwtFR4xNTAqNSYrLCkBCQoKDgwOGg8PGCwcHxwpKSkpKSwpKSkpKSkpKSkpKSksKSkpKSkpKSkpKSkpLCkpLCkpKSkpLCk1KSksLCwpKf/AABEIAL0BCwMBIgACEQEDEQH/xAAbAAABBQEBAAAAAAAAAAAAAAAAAQMEBQYCB//EADwQAAEDAgQDBgQDBQkBAAAAAAEAAhEDBAUSITFBUWEGInGBkaETscHRMlLwFBVCcvEHIzNikqKywuHS/8QAGQEAAgMBAAAAAAAAAAAAAAAAAAIBAwQF/8QAJREAAgICAgIBBAMAAAAAAAAAAAECEQMhEjEiQQQTMlFhM0Jx/9oADAMBAAIRAxEAPwD3FCEIAEIQgAQhCABCEIAEJCkDkAdIQhAAhCCgAQqe8xZ0kMB04/1UdmJVePzCpeZXResDq20jQIVK3En/AKhd/vh35VP1UR9F/ot1w+sBuVR1cdPHRRn4nPH3SyzL0PH48vZenEGp6lcB2yyxxArujioB31SLM/Y7wL0atCrLXFgdHeqsWPB2WiMlLoyyi49nSEITCghCEACEIQAIQhAAhCEACEIQAIQhAAhCEACEJHIAzOK46c7mg6AwoFPGyDuqS+u+8+eZ+agC71XNc22d+GCKh0eoYViYqjfUKc+oAJJhYzAqD6YFRwIJ1Dfq77KfdXxd+IjyWyE3x2cjLjXPx6LG6xqNGa9T9lX1cQe7cn6KGa44Jp1xKVyYKBKbUnwToqAcPXVQPjI+Kl5FigWDq4I2TY8SogqLvOjkT9MmnKR9zoo1XDwddurT9Eya0J39qHEqLTDi49Mr7u3e0S3vAct/RUFDEi6uGzsDK2NN/KD4zPqo1fBadRxe0BlWN9O990rhfRbHNX3DFC5I4q3s8RI4rLXFY0n5agyngeB8Cptvdg7H3SK0PKKkjbW2Ih2+hUwFY6hdq1tcSLeoWiOb8mSfx36LxCZoXTXbeieV6dmZprsEIQpIBCEIAEIQgAQhCABCEIAEJC5N/tLfzD1UWSk2OoSSlUkHmHaXDnNuXsYCS4y0AanNqFZYP2cbQAfWh1TcN3a3x5laK+DGVHVN3kATyaOAWbxDEuqyrEk22b38mUoKCJd3iU8VXVLtVda9TJu0zYsYFsLtKK6p23CkMuQq7LONFj+0J5lYFVfxErakQeSGiFKmW+SV2a0DiodK+bxMJ+i8OzcRI+QSFmvQ8x7XCeS6q058VyKQAOUAE+nmmhWe38TZ6hQR/oAFvRSaNxOhTbKwdt6JuoziEykK4fgnX9iy4pljx4GdehB4HqvPr9tayqQ8ksJOV3OOB5ELcULr2TmJYbTuqTqdQakaHiDwTtKREJvG/wBGWw7tM1xAO60lvdgheVXNs61quY/8TTvzHAhW2EdoiSA46bKlo1tKStHpFG6LdiVeWeLg6O9VkLW9DttVNp1uQTRm49GbJBS7No107LpUOF4hlIadj7K9lbIS5KzBOHF0KhCE4gIQhAAhJKVAAkJSrlw0KAMxf40XOInSVW1cS6qqrXOVz2u3DiPQkKurXu+q5spNvZ38eFKKo1WFdqjTflqGWEx1b1HRau5v2huhBJEjXcc/BeOuvFo8LrltNziSTAaJM6DWB01V+LI+jH8rBFeS0T8WxPU6rK3l/JSYriYElxgdVlr/ABzN/h+sa+SskyjHAuK+IAbmPmmRiYjNrGw4Sen3Wfpay55Me7jvA+/AeUui5J39OA6BUtmpRSL2jiecxIYeBOo8Dy8f6qQ6q8EB0g/McwRuOoWfp1Fp+x18Pj02P1ac2UaENfEhwnbY7c0tWM3StGosMD/u2F05iAT0nWPdSf3A3r6q1a5OAq5RMLm2UjsA5EpaOGuZMahXgKWFDgCm0Ur6rh/AT6IpuLm7FvLj5qRilUggDQET7xCiUWuP4QT5fVUS06NULatnNG2I1DvEfNPvXOaJkjy/Uf0XIqBRY6Ry4p2hcQUy9MZ4KeMhZRtEHt9gIr0PjUx/eM35uHEfrl1XnWFU+8J2XsdrUDmlp2Oi89vMF+HXePwtzE++yeS9i45NeJe4PdAQBt81rLZ4jQLKYVlYNNevNaOyvJEaJUgkycGDnqr/AA+tmYJ3GhWfzBTcPuMruh3VmN0zNkVovUJAUq1GUEIQgAQhCABIUsrPYtjJDi0bAwllJRVssx43kdIy/a+wLLh5YCWvh2gmCdwY6gnzWRuXESt7WxFZjHKLXglsB3Dr0K586btHewtxiospLAF1Tw18+C0WK3QoUO9uBJjiTwHsFQdn7v4ZL3tkhxEHTVv2Kru02NfFqn8glseI7x/XJW4qSsx/JuU69FNiWIuqulx8BwCiUqeY8gNSeQG5/XGElWQdf11XdY5W5Bvu/wAeDfL5k8gmYi0LVupIjRo0aOQ69TuSplJncDoOs66f1VYVZ2GI5W5XAEbQf/PL0RQzeh5jp2W47GYJ/h3GYEZXiI1D8xZvxEA+ZWUp4fmptLQcznQOubYAcOcnhC9Nwu0FGkymP4WgTzO5PmSSm40VTnqkWbXLsOUZr041yYzkgOXYco4cuw5BAt3SzNOpHEHlH0Vfg7SXFxnQR6/0VidRB2OnquLS2bTbDfHXdVuNystjKotDlO3a3NHEyVBxOxGUuZoRqev/AKrAlUtzevqg/Da7JMaA94c58tuoSzqh8XJyshMqmPb2nVIXLu1ug0Okbx+j6rijVEx6KmLRrl70SbSpCpe1TP7yRxDXeexVq48QqvtQ/usPSPdXt6M6XkRbKror3D6uqxtldq+sLnvDVKPJGvY7ROMKg0KmieFVBVRocNu5GU78PsrBZahckELQ2d0HtnjxWnHK9GTJCmSEIQrSoEIQgBCsBiz4uKwPB599V6AsD2zpZLgn87Wu8x3T8gqM68TZ8OVTr8lHdXKqri4XdxWUC5qaLEdkauq+3qs3iD++5W986I8Fn7h8ucequh0YJ9jlA6Sd2/h6uOwPhBPlHFRSE5XMAN5anxdBPoIHkuM8778/v904gqkW26hvkbpyk5SSevf2fVqLqT21cuYDMyTueY/zaK3L9dF5Hh1+QRqQGy4+DRP0jzW//ex+FQqTAeaZdyIc3Xw8uSsuzNKFOzQMenQ9RGOTrXKBSSHKPiGLMotBfJnQADU7+XBdh65rWrHlucB2WSAYIkgjUcdErJjV7IVv2rY+rTp02nvGCXkNjoBxKv2uVDa4K2ncF7WMyFogQJpvZoC3oQfZXTXJVfsefH+o45oIIOx0KjVbxjTk8oA0HRcYhffDAjcn2G6pviSZSSnWh8eO1bFc3kmajVJe4T46+uqZeqDXY3b3GuV3HZVXaersOQPzU64Gk+ipMeuM0H/KB5hOpaoVR8rKG2uolXWG3RzN8VlGVe8fFX2EOlzfFWAz0S2foFKa5RLb8IT4cpZnHw9TsPvS1wnbiqsPXQqqU6YklZtmukSEqqcCvswLTuNlbLWnasxNU6BCEKSAWJ7fjv0v5D/yW2WN/tAbrSPRw9x91Xl+1l/x/wCRGErhU189XFdybw/AXXBPeDWgiSdYmdhxOiwHbi67KC/+g+So2jXXbc+Wq9Vr9i7ctguqExE5gPbKsfjfYx1EOdScajI1EQ9omZgaEabj0VsdGSabdmUcZ1K4KlF3omK7RpH6KZMXicB8acOR+nJONaDsfI6f7tvkmXJQFIE2nLWOnQuIaPAd53vkW0w6u24w8sYT8Sk0SOMtlwjoRIWIqXBa1rQdAJI3EnXY6bEKdg+O/AqB4bwhwBIDhyIM+0KU6FcbR6T2fxcV6LXD8Q7rxycN/XfzVsHrzLsziYbdj4RIZVflNNwOgJkaiRLZOumk816O16lOymUaZKa9dC4bMZmzoIkTtoIVVjNy9lvVNOc+XuwJIJIEgeaxlSrVcwOqB7nmo6SWmdGMA4bfZQ5UNDHyPT6dUHUEEcwQnmuXmFvVq5cga/LOaMronadui0VLEX/smQmHBwbqQ05ILuJ8knId4a9k3F70GqYMhoDfPUn5x5KM2uq1jR/E9o6CXH2091LpVmDYFx/zGB6N191S+zSkkqROaC4NyidwekGdeW67fAHBx/2j/wCvl4qN+0lzDrADhoBA1DuA8EhqSIUEUNV3zuqLHhDVcA6qg7SVdh0J+SEMZimO8T1V/gQLqjQOazjHarVdjqWar4BXld6bPQLenDQnIXbG6BcuQykOCbzlD3lMuB4qAonYffGnUB5HWNdOK2tOoCARsRK89ZpxhXlpjZaxonYK7HKtMy5Y3tGoQhC0GcFmO31tmtw4fwPBPg7u/PKtOouKWYq0alM/xNI84094SyVqhoS4yTPGHmVY4NUyNd1dr6CCoDqRBIKm2WgIPT6rn0dmMrLM3IIn1UC6uiNZSF8SFW39fRQW9mY7S2Qa8PZo186flcNx4GZ9VSOOi0WIvz0Hg8CHe8H2JWbVsXaKZxp0cldU2yQOZj1XJXdB0OnlJ9ASPeE5WFy6XGNpMeHD2TTnpHPTcIoCXh+IOpVWVGfiYZE7HgQfEE+q9Nwztfb1Wgl4pu4teQI8HbELypjVIYi6IcFI9bN3RuWVKTKjXS0g5SCW8neRhZm47OXTWtY0Z4e8y1wAgimATmIjYrJW92+m4OY4tcNiCQfUL0XDe11E0qbqrwx5bJBB1LTlJEDiQVD2RxcOtlbc4U22oA3LnOqvkMY12jY3JMaxI+XVVtvcLZ1H2t1TLzlqtYHGROZukkaag6bLz2jX5bJJItxyvs1tDHHAANbSb4U2mfEukqczHyWkPp0nTscjRHPQbrLW9QwDB1MTG/QdVYWtJ7zDGlx5AEnz5KvY7jE0bcVpii9lNmwkueGkmXAbDaM2iiUqqi0BAqAgghsEEQf8SnvKSkVFkJL0SpWR7R3Uuf0ho+q0txcZWlx5LB4pcS73KaKFbIoct9/Z/b6Od1hYCk2SvVOx1pkot6iVbZXP7TSBcuTrRom3qGVpjRTVQhLWeoznJBzo1AgXHX3TJA5IyMTIrZ6ehCFvOeCRKhAHlva7DfhXL9O6/vt89x5GVX2o0d5D5/Zeg9s8H+NQzNEvpy4cyP4m/XyXn1m7R3l9Viyx4ys6GCdqhXDdU1+d1eVIhUuIDRVmxPZU0qWYVGfma4Dx4LM1GR4frfktFQqxVHiFU31Ete8DSHOHupiGT0yucUNfo89APVw+xS1QPD5enBcfDIY7+Zuo1GgcrihsaCdypum1SIQCBrV0HJEBQTY7Kk3J7tIcqc/6qlQ/ZQwpV3u0cqdMf7QfqlGs0XYGsRckCYNN0+REfrqtfednaVWrSeWtAbmLwABn2yNIG4mZ9PDL9grZ2apU0DIyEkakzMA8I0nyW4a9BTJ+Wh+lbNDg7kMrBAAYOOUcCTuegCltqqCKidpPkoK2x6vh1OoC6oP4YJBgkAggewWfusLg9w6cjuPNXV1d6QFWV6yVpMmM5IznaAZKTi4jcBo5k/8AkrCvMlXPafGPi1YH4G6DqeJ/XJVFOChaL42+yZhFmX1GjmV7BhdtlYAOSwvYzDgXZivRaOiiyMi3Q45M1E8U1VCLE4kSoFGqNUqowpg0TxKgZaGRTHEldfDHM+q7+EB1SSOSLIaPS0JJSronMBCEIAQrzLtVhX7NcOLf8Op3m9DPeb7+69OWf7a4Z8a2cWiXM77een4h6Sq8keSLMc+MrPOqj9NFW3msp2m4+S5qt5rB0dNSM1U0fPVTr/DxVZ8Vm4Hfb/3H1XdxZS7oplo/IRCLrZa/JUYm4owYK5aIZoY73/UrYY1gLXD4lMd07j8p5eCz9WyOQg8CCPcH5hXxlZRIrqQncDy0+WnslcBzI8R9QnfhRom3U0xFnIp+B8x9UopnkkLEsIIsMh5KXeCajuhy/wCkBv0TVq2XtGv4h810ahcSZOpJ35mUpNm/7IEi1Z/M/wD5K8D1kezXaBoY2lV7uXRruBEzDuR6rVMdOyCmXZJa5dOuIGiYNWNlHfVUCjtSssv2hxkkGnT8HH5gKff3DnAhkwdz9lT/ALl8QlstjEoRb81OsMOzOAhW9r2cLjpJWrwjs2ynqRr1UNlyaQ5guGspsEAK3a0LptMDgkNNVuxbFA6rrOkFFL8JSrDQy9yYqBP1AeSiVCRwU2FDRcmyQuaoTWU80MD1QBKhC6RygQhCABI5spUIA847S9halN5q2gzsJk0x+Jv8v5h03WWe7UgggjQgiCCNwQvcF5//AGlYHGW5piNQyrHH8rz8vRZ8mJdo048rumYaqyVGc2FKFRRqyy0boyLPDL4AFpEg7jgU5d9nqdSXUjEjVp+hVCK2Uq9s6xAQrQzSkZi+wV7CQWquda6xC9HF0134gD4gIpYBRqu2jwTLIK4Hmj7Mjguf2c8QV6Zddi28CojuyHDRN9RCcDB2lm6SY2a71Iyj5p+jhh4rYO7KkAwY1mfDZJ+7RTgPgnhHFQ5olQZQUMP6LS4JQc1hnQcB14nopFOwA4KULV0QAo5hKDOCVHMndWFLDXHfRTbfC2t31S22QopFKy1cdgrC3wkbuVrkA2CSEDDNO2a3YR4J4SlCWVBFCtcV2HJAUqKCh0OSSm5XJqJgFqEKHXErqrUTDqiCehupTTBYu6jimTWUoRnqiEIXQOYCEIQAIQhAAmL6zbVpvpvEtcC0+f1T6EAeI49gb7Wq5jjzLTwe3g4fXkVT1Ki92xjA6N1TyV25hwOzmnm124K8i7YdmhZVWsa8va4ZhIAI6EgwfGAss8VbRsx5r0+yhotl0nYKe28VeCuS7VUmlMtGXi03Z+rLSVhHVCFtMC0pNSUXN6L6pXTtN3Eqpp1SXQpr3qER+hazxqq3DbUVaznESGaDx4py7qmD4J/s9Ty0geLu8T1Kitj9RsshQA2CUMCUlcZlYUCwhLK5CKFs5cEkrpckKaJsJSEpCUh2RQChyPippxTRcoGJJrLh9RR8y5L1AUK+omviIcVGqOQiGOVqmirn1tU7VqGFDlSKj//Z"/>
          <p:cNvSpPr>
            <a:spLocks noChangeAspect="1" noChangeArrowheads="1"/>
          </p:cNvSpPr>
          <p:nvPr/>
        </p:nvSpPr>
        <p:spPr bwMode="auto">
          <a:xfrm>
            <a:off x="8239125" y="-1622425"/>
            <a:ext cx="4762500" cy="33813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7356" name="AutoShape 12" descr="data:image/jpeg;base64,/9j/4AAQSkZJRgABAQAAAQABAAD/2wCEAAkGBhMSEBUUExQWFRUWFxgYGBgYGBgWHBgXGBUXGBgXFxgYHCYeGBojGhYUHy8gIycpLCwsFR4xNTAqNSYrLCkBCQoKDgwOGg8PGikkHyQqLC0pKSwsLCwsKSwsLCwpKSkpLCkpKSwpKSwsLCwsLCkpLCwsLCksLCksLCwsLCwsLP/AABEIAKwBJQMBIgACEQEDEQH/xAAcAAACAgMBAQAAAAAAAAAAAAAEBQIDAAEGBwj/xABQEAACAQIEAwUEBgUIBwUJAAABAhEAAwQSITEFQVETImFxgQYykaEUQrHB0fAHUnKS4RUWIyVUYoLSJDNzk7Kz8RdDRKPTNDVTY2SDhKLj/8QAGgEAAwEBAQEAAAAAAAAAAAAAAQIDBAAFBv/EACoRAAICAQQBAwQDAQEBAAAAAAABAgMRBBIhMVEUIkETMkJhBVJxgcEV/9oADAMBAAIRAxEAPwAQ2Vk6cz9prYsgVVcxHegAnU/aattXQZHTzrxLW9z/ANPaqxtX+FuQRtW8gKkAa1C1dBGhn40NjMWEJliIjQakk+A13qCy3hFXhdhOFYCcx+PzopcepHu7+VAMTAzaEA6RG/XnNYLw9aOxsG9IPGNXkg+I/CqziuiAfP7Ko3GmnwrZtEnSTR+kwfUSL1xxGwUSN4mjP5VUZQSMzbAkCfSlv0VuUbVvDYaHDt3mAIE66H7Kb6HkDtRfcfXaPKqDRDKSTpNCX8MVYHdWIEdCdBHhRjQK7vCI3lDbqD5gGqTg06R5EiivonRvw+NDnhzcz8yJqqrkumLvi+0Zbw4UbuPJ2/GrLeJuL7txvWDVi4FvyfuqYwpI5Uds/IrcfBn8qX+bg9NxRCcbJEXbYYfvfHY/KgL2DY6SBHjv8TVZwjbFlA/aX8abE/IjcH8DuxjbJ2lNfqMRv1UxpTJGuQCjLcG2ogxO0jb4VyLKsQby6Eae8SY5AA1Zg+IXEvollSwuMslhkG5DET4Ciqt3DQHYorg6L+VDqLloplP1WDT05A7TVtlkuCUcbTE842+yl3EcVEx74I9Cp0I9KHuLli5nmVDd4KZzQQBAHORS2aVJZR0NQ3wdIOHMNgMogCPz1rhvafXFWrYOgOvKTO1OxxDOIlhoJAJ0PlzrjuLW2F4FQWYes8p+ddp9Ok3LILrnhIp4njCWKg6DujyAA+6ruFKXGQakmSSYkch5UPxDBOGDOoXNrlUyVG3eEaeFPPZjhQzZmn8ADP4VsslGFeTNCLlZgJuYUhM6+9sDJMjaPGq7GOyRn03EanVTG45GZp+2EUMCCRENE6DaNKGdISFA1PTWCSCfGvNhqsm+VGAB7IMkEDmB1kTA+dU4K4Uckk5W0gAHXqNN4ovGYXOoA7uxHWNJJPTLNBm01pQxE690QdjqJ/uiRV3OM1gliUeWE8VwPbYcoPeGo8R0060JgcUSgEFZ3HkAPu+VWcEQlgmbvQWBgAdWnbQ/cKYYzhyuSdiB3htty8/Kn+rt9jO2bveiXs7wi0e1use/ItqykABTrMbFpnWaA9rPaXMDbQGAotktqWInQDy5+NEDBKLTooNvPE691YEg+c+E1yqezFxxeu3GLG2JECFc6SPChU65TcpvroSyM4xUYoUYe4bRYwYO/LTpTPDe03ZoFIBkkmZk+E8o29KvxHs8VU5zbBVQ+5lgdgPEUlt8OV7g7xyg67kxBbSNOW/jW72TWWjEt8HhM6C5xV76q+QAa7jyESCJ2FZQ97FK2UWwURVUBZnlqZ6msp4Q46RrU219w9NvVieRPjzPxoT6cs5SrgHQGBqfIGRUrxYlxzB5+ZqzDYRcwMDSeXWvNnWtzy/kvCT2rHgLsEgQBE/magmGUMbkAu0SY6bRRQQR1rWddgaRRS6G/wBKzhy25mr0wQBmN6mbcn8/dU3uKmrEDz0+VPh/AuV8m1w8chViqOY9Zist383uK7/sqT8zA+dXJhLzH/Vhf23UfJQftoquTFc4oFeeQqoWz+fupqeDv9a4q+CqW+bafKqrGFs5iC9xiPqkhd+gQVVVPGScrEAFSATmgeIAA9edVRJksG5QCW+S710CYGyve7FfN9T/APuanfxgykLcReka+kAUNsU+WDc/hHP4fAO0ZbdwgdVVQP3z91Hjg17qi/tMWPwUD7aLfjChRLljH1VAE/4jpVP8tCPcn9pvuEUN0F0FKbK34TlEvdOm+VVHr3pq1OF4do9+4T4tB/wiBVdzizEaBV56KPtMmhMXjGYyWaYgEnYTMCNqDsS4SDsl8jG9gbVuMtgDrKAk+UiZohcCkn+jIP8As+u3IVz9q6Z0OvxNGpiGHvMSTyk12/gKhyMzgVH1fkKEuqZhVcMI1VCY9RprrWrXEHUySAPH+NZieK2j710Dr3vwpozkn0dKKx2D2eCGO0vsLdudRPfaNIAG09TXP8a4tce+VRNIypbA+ooMesSabPjMOYjtG8kc1q3jrCNIDqevZNPxijK2beZf8JxqglhMFNi6tlMyhm9+GMEjNoNOYrWCxEhXKEGDE6yM2WDGqmRR1zG2SQTc/eBX7RV1tFygJcWBMRl+tv4zUdzw9y5LbVnKYvu3CwJJBYyvuz4AKBznc0ThTkUAyNBpBkacxVR4IwMg6gaRpHl/Gt3TdjvsXGng0zrE6VCcfbgrF4eWHPfBkD3iN+kRvVaKI+PxM/P8arbiSGM3cJ2zAb+HKhc8SzGRJ00G45etZ1WyzmE4p+4DrJ7oG233UI12TzYabc48OQ1moXwxUE6szBVE6KoEn8akLgWQ0we7ykzrOniIqsVtEbz2UrxEWSbmTOxECABAkLofOmmFxhuMJiYjQyNyNx0mluPxAXKqL3yCWj6onRB0pYl9lupnfKstJ1AE8lE6nXeqQr3SyyUrNq4Ove2mgO+g/wCtVPw1eXPx+7nQNrHs7N2c3UUaQssfHSIBjQ1rAceS5EkoRpB2k+NWdTj1yKrVLgWe0XDyVJUHMFmJiR0rmOFH3rXdJeGY84AIKA9TPrXpeIwq3BsJHOubv8E7C4xtgg3O7yABkaz16eNUhclHayU6G5bkK1sW0JFw97pqAFGigRWUxPDLfvk5mYwdIAyADQeprKqrYY5KxrljoYsmp0qeTmaIOCdtoHiTt6DU0Zh+EW/rszdY7o+A1+dNLS2OTeDJHU1qKWRRcuHQDnsNyf8ACNaY4bhN47WwvjcPLwUa/GKao9q2IVAo25T8tao+m5EgMz9ZhQNdB1NMtLJfDB6qL+Ub/kZR/rLhPgsWx8RLH40TYw1lNbdtBG7lZOn99qQ3eI4jMQAqjXURMctTJpe/0hj3jnERq0yKqtPYuok/U1/2OsvcYUf94B5S0/ChzxdSvvOP2QAT9tcrb4ZeJgD0n76Z4bA3zoyDbfMDSy09y5R0NTU3hhbcQUe5bk/rXDnPzMVX9NcDRyJ5Du/ZVJwr+frH2ViYZo1M1nentfwzR9eldNBvDsILrQzfAiTrrE+prOIYVUaFbN8NOkkaTQTYduUfGppYbwpfTWY+1h9TX/ZG2EDlVefwqw2G6CsXDt0jxmgtLb/Vjepr/sVPcExz6c6nawZbUiB+edFW7CoJO9UYh7jT9VZ2G5HQnlTLS2f1Yj1Nf9jLt+1ZB1iN4E/xmqvpDkiR2YOw95z45fq+pFawvDnBDQpfx920DzUfXuab8qa4bCqgjcnUsdyep8aSdVseosaF1cvyQAmCJMlVE83PaNHl7o+dFJYCneY8h8gKKJqBQGs0qdQ/xZqVtCX3I0I21jzNE9mAPChyOVbL6eAqb017/FjK+ldSRq7Zmf8ArQdzhqNqVHwA+yi2vadaraNudOtNqF+LA9RQ/wAkBNw4CCjMsdGOnoZFaNy+umdX/aWPmv4Ua7aaSfWqih8qstPqP6si79P/AGQG2KDA9pZ9UIYfDQ/KqreAtvraeD06eh2oq/hyaFuYMxqJg7zr+8DNVjRd8wZJ31LqSB7y3UbvLn6awfwqVvEqczfWWTDDqIEaa8zpRdp7w6OvRiJ/ejy3FWXcAj8srdPw/hRejs72sC1VfzJCv6MwUGQCDmJI3PQE8pgUu4ngDmt5m0VRJzEnXlqDO/htTq7w27InK6gggMTyOmo38jWzgmc98LJjmdDOvyEDyrlp7o87Wc76ZfKBsRijbChCynug5SNl1Eg6STMedLuJ3LjOjuoQZjGUgu+mgEdDzp1xDhbXG7uUCZ15xttQ2K4LczBhEgiMxnLpBAHPTn410Kbl+LOlbU/yQPwvjN5MhaCMoJG0FgTBE+G/jXS2sWl9YIIbmp38/wCIrnH9nZGogkAEho2nlEdNfCi+C8EuKZYjSFBDSSNSWPiSaWelsaztYa9TBPG5FmMwjWwFWSssR6xM1uisZfIC5ozazG3Lb41lNGm1L7DT9evygxb0D0qDYj0qkVuvqD5AlMmoIMzhRuTFbmieFWZuqeh1PSu65A1lg3E+L8Nw15rN++yuhGYdm7QSAYlVI51ie2fBxtfbT/5V3/LXn/6TD/W2J/aX/lpXME150rp+T0VTDHR7Z/PzhX9ob0s3f8taX294WBAxL+tq7/lrxM3B4fKsW4PD5UPqy8jfRh4PZD7acJ/tL/7q5/lphguJYC9Yu4hLzm1YjtGNtxExsCsk6javDLNsu4Re8zEKoHMkwBp4mvauKcFXB8CxGHXVks5rh/Wus6lj6bDyoq2YHVBfBQfbDhP9pb/dXf8AJTjC4S1fW1cw757dyYYgrsSDowB5V4FXsPB+MDD8BsEH+kuLcRPCbj5m9B9tPXOc5YyLZXGMcjR+KcPViDfaVMGEciRvqBrVbce4dyvt/u3/AMtedEyYFW27QB1r1VQvLMTn+j0BeK8OEk32127j/wCWtLxnhxM9u3h/Rv8AH3a8+uXSdKxDQdC8s5T/AEejrxvhwGl9v3H/AMtX3uK4FMOcQ15haVxbLZH98iQAAutecYXDtcdUTVnIVR4muv8A0lcPWxwZbSai3etgnq0MWb1P2Vj1EVWuHyaKfd2i/wDntwn+0t/urv8Akp1iPo6WRiGuN2JW2wIUkkXCAndAnUkcq+eWNe8jhD4nhNm1bjObGEYAsU0Rkdu+NQYGhrGptmhxS6Qx/kntFV7WaDOjq1siDGqsARsdxVf8iZxNp1cAlTB2ZTDA+IND4r2fuvcwzhUUWdXRr7XO2Ha5gjudwvvjNPe0rWH9jctxM9u12SYq/eJBP9IrqezLLA1ViNJ5UyslgR1RyXfzeuT9Xx1mCN56VNeFW1zZ7ksgVmRO8wDmEOUawaT2vZHFxeLmz/SdgTbFyEum3ed3UhVGRWRgNZOmtH472Ud7l97VuzbN2xYQZXANt7VwMyCF1UpzH6tH60zvoRCbvs44Y5dtaCxfDmtxm2OxGoPkedZjvZC6xxQW8qo8/RlzHu9pcW7fV9O6GKZR4N0olcB2GEW02jdo7lQ6vlzGYBVVAXoANJp4WybwxJUxSyLT4VF0JHKrTbM71plNasozbSgKwGgFZDdKtNs1kNTZF2lCsw8vGtMQ3gaJLNVTL4V3YHEgM6+IqdvFg6HfpUCxUaDSoKqsJIijjyDc08IINkHUVO00UItgyddKsF4j8xS7Rt2APixkrB6/dWVHGtMadT8YrKXg21y9qCxWVlZrVDCZNE8OeLq+YofLRODX+kXzFB9DR7PNv0ln+tcT+0v/AC1qj2J4/ZweJ7W/aN1MjLlAUkEkQe/py+dW/pLH9a4n9pf+Ba5uJ/hrXks9RdHra/pZ4dzwT/uWK2P0tcO/sT/uWPxryI2j0b4Gs7I9G+B/CjuBhHri/pc4erZhg7ikaghLII8QZ0p17UXhc4PiboVk7XDq+VyCwl1iY6jWvKvYX2aOLxqIwPZJ/SXSQR3F1j/EYHqa9Y9scUH4bjyNuzAHkHSmjnDFeMo8Fr2j2SxgThOFORH/ANZ7yg/9420ivFyJr172cQnhGEgTHaf8xqen7yd+djaOgt8TGhNiz+4v4UJ7WOtzhzv2aKRctgZVAPvdQKotWrm0gCrPaG1HCrmpJ7S3qf2q3e3cseTHDc08nnS161gmS3hsP/RWzNpCZVZ93yrydTXqTP8A6Nhv9in/AA1XU84GrfYSvEwDK2rankQqgj5VzX6TLhPCCTucQn2NTXNSX9JJ/qj/AO/b+xq8+xe00Vv3Hjxr3+5iWt8JwzIxU5cCJUwYa7bBHwJHrXgIGhr6IwWO7Hhlq6LYu5MLadkLBZVLeYsCwMkRpUImhsCxXtTcQ3Wa1ZZAuLKBcwbNhnC94kwQQ0mOhqnhXtOy375vXbFy22IsoXVmFpQcKzDJLECWEbwTT3C+0Nt0QOFs3nQ3ezjtW7N1zZ5RNMwBkeHOqLnHcIlsE3bItsWgdkd7R70oEkFJ5jTWuw/IG0vgXL7WXXFrKLKG9hmuIQDcJuhLjERmm2IQQSCCSaHb2kxD4ZjmsvlwAvvcUuGLMGXKpVu6QVEmuhucTsIXLXbStaQM7i2e5bIBHfCkAEMDE7HaqxxvDC01ztLYtKSjRaYRAzFXULosEmTprTY/YM/oWW/ae4+IuWxZQi2re+2UlhYW4rlmfVWYxtoOdWnHfSMJbu6Zszq0AqAykhhBYzB+sDBpje4phw7hrtkuirn/AKPMQj5cqyFMhgygKJmYihMbxLClUVsQiKQCiqjAAM5SSAvd72hmINND2vLYk+VhIVRW5NH9hhgzIb4zIyo/dYhXZgoUsBlzZiBE6TUMZhECB7b51zMh3HeQ5WGvQyPStSnCTwjK4TSywPOakLtVzUcp5VTaT3lna+FRN4VVceqSPGmUEJK1hGcGoFByNDlIrGEaim2ibyztiPOrUuhhrVYOceIqrD3NSKbAdxnEbQhfX7qytY0yF9furKg0z0K37UEqhqeSh7b6wfSr48qozDF55N5B1q3AOO0XzFCPiFGkyfDWswzEXEOUgFhvHWuxlMLeGsHAfpM/964n9pf+WtDexvtT9AxBvdl2soUy5su5GswddOlOvbz2Vxl3iN+5bw110ZhDKsg9xRoaQj2Hx5/8Je/cryWnk9VPg7v/ALdP/ov/ADh/6da/7cx/Y/8Azh/6dcMfYTiA/wDB3/3Kwew3EP7He/drkdhHcN+m8EQcEY/2/wD/ADpjifaH6bwTHXRh+wTLlXvl85DLmI7ogAwPjXnmF9gMe7qn0a6mZgMzLAWTGYnoN69X4xwv+q8ThMMhbs7ARFUSWbOpY+JJk0yy0K8Jo8Gr2b2UYjhOD6f0k/7xq81PsNj5/wDZL/7lencItPh+F4W3cQpcXPKsIIm4xGnkaalNyFuaUBh2oHgOp+6hfaO+Dwu5/tLfj9agHvsxMAk0TjeGXrnDLiIjM/aWzlXUxm3it6gotN+TDGyUnwjgFcfGvUbh/wBHwv8AsU/4RXny+yeMEf6Ne/cNeh37RWxhlYQy2kBB3BC6g1XUNPGAxWCnLSf9I4/qj/8AIt/Y9NbqkiAY8qC9suE3b/Cezs22uMLyGFEmAGkx61htXtL1P3Hi5/Pwr6I4PhBc4dZRmCq+CS2WkCO0thNJ5614n/MXH/2S/wDuHpXseJ4dcPC7FoIxuKuBzJEkZLtstI8ACT5VmiapB2J4BbyXB2r282Ft4cvAXItmTnmefMVVh/Y+3a3u+8b491EBbEoqQozcgpgc5pdxK3jst0g337RMaMrAFVyXB9HyCNCQTEzNTw+Av28Q8C+04zDOc3eQ2uy7xUkQCGBBiIAG1HjwD/pLi/siz2rwsuS7YdbKrlW3my9kA1xp7zAJpI51Zi/ZBbi3M+IdnuXGN1gisrN2Qs5TbBgFANzzpO1rG3kudquKCC7hroUTnUC6wuqhIloEHTTptTPF28cFbse0m5iL9o7DJbuMvZ4gjnlAbX+8OlDC8Hc+QjGezdhrN22bjjtGstny6q1i2iLpzBCaiRvQ44DhuzZO2jPZFo5bagCL5vFwsnUnSruGjGfTLwvs3ZDtQFIZlZBAtMrEZVbmdZMmaXHcx+davXCMzPbZKLGV3hYOHxdqw5uLeLulo5U7O7ccEuLu8Bu9G9UYuytq3asK2YWkClv1m+sx8SxJoTMV1BIrS3OutaI0pPKITvcltZsVF3isd6rqyM7kROtaIqVRNMiecmqpIg+FXTVV4UwDVq5B+3yqV23DA9aru70TeEoD4CicmUYtoA9furKhiDoNOv3VlRfZ6dWNiArnFbeYzeUQdQPAxRFjH2WBOcNG+p8qVNwvDZ2YqxYsTuebSRv5j1q7hvCsoMIVzDLLHSO0L8/AgeleXd/J7OEjRT/G7ucjLCcZslgiupJ2AGvy5UVdvqYhhIpbhDh8NLSgaMpYS7ETyA0HxoQ+0FhdldzJ3YJ47KCfnUV/JWTeYwK//OrisOZ21jijADv7ePhWr/GLhWVY+e3215/ifbgoIUIo3gDeNYJOp6Utx/tZdvgQbjeAAA22AG3nQjfe3lxQZU0pYTZ6D/O8KJa9r46CPhQ972+SP9eB6n8K4ThXBbl65N1giRHva5vqjQGNaNxXsjY7QANcDMBAlSpeDoCddSp12q0tbGMsNLJFaOTXDeDpbft2pbTEL5Ak+fLpTfD8SIh1eAwkHqK8/t4JcOpz2mEmPeyyY1lgJIM8q7e5h3CW86G2pSUUj6p231pLdc1yorBSrRRfcnkYjjN0/X+dCYpmuwS0x11pZirRUq0A6wQSQI2zHy0qXDMWGaYINwd2CAshtZEedRj/ACE/iKKvQQ6bY0s24mOfr8uVTHEzZUkNA58qqD7/AJ0oHFI7GCAqAgyGJJGm4jSnjr5S7SEloIrpsNHtQ8T2mk+PWtniGcglpPKleIw4VJGY5duZnf4VDC4PKpVidDOvIHvKNNIFF6+XxFA9FH5kxw2LA3++r8JxF1kIW8YB+2K57i+IKqMs+Ynbx05GgsJxnElYNxyNe9AnU7ExpA00p46mxrOEJKiCeOTp8R7TlDDXQDz12pfifa0qw/pwAxgHr/djrSG/ie+YRp5k8zvr/Go9oHIJylgwYSADP90jcimWrmllRQvpYt8yZ1be07bdqQdN9J6cqwe0zDQ3ev52pLZxKN72XNI0O+k7zQ2MwTCYGYGIjcddDy2ro61/lFAno1+MmdT/ADgfftagfaczBu6x8vhXEPi3Tx8qvwlsgNcbc/dVvU/pEfoNPtnafy0xWO00P5iqDdA5ild3Cm0tt7hJZ5IUGMq8tNiTVjYgMsgg9Rz/AOtQjrJP7VwaJaSK+5jFby9ahduL1FJBeKnQ6eNTv4qQKqtXPwiT0sMdjM4peorX0tP1hShTUiap6qXgl6SPkatiUH1hUTik/WFLGNRyiu9VLwD0kfI0fEoPrCqb+PtgauKXO9KeIvJVerU3q5eAekj5Ohu8StaS67UcMQptzmERvXD4rVjqBEAT91dDiHyYaP7oo+rl4D6SPkNOLVkUqQ2p+6spdhBktqOe59YrKzvVTbzg3w0sVFIV3ePLba5KlnDsBJhfeMGOZpZd41dckgkk9B9lOsXw/Dm8Gy3FhiW2YP3jMRtRttlAyqAB159BXm7o7m9vP7NUYz2pZOasYC/c2Q7c9B86Z4X2UdoLuF8ANtOtFcMt3TdFpBJAJ1MaDUmuitYB10cBT5yfhTWSmuIgrUH2hJY9lsKCe52jE7tO0RoKLXh6KpRQF25A8vxpn2AU66+NVYtgFYjkOXzrNul8s1bYpcITWsDdW+RaBaRI0AGmvpR2C4ZcN1bl1WWAdCIJ8AdgJ1kGpYDE3WTtQoC58hM6mdvTWrcHiGeS06mF8hO1dY5crj/0WtZw+RfjLjXbpLAQrAqNYBU92eu003vccu374OVrmcd2NSANCB5ffUOJ4GbbMo70E9J0+2lfs9xBnzqQEFsKuhMmZzEzz22pnscFhdfBNRkpvLD74Z5UiAZXz6z0NHXmUWbaqpzJq59IMAfGOVaXKugUL99TDcvnUNnKNDlkDw+Mlo+tA56R+PhRMZlgnzO1J8bgnF5RaO557c5k8tqguPfN3lgg/VMj113rVGnPRld2Ox0LYAKhZXLuSTr60BhzNtQQJh0/cOYGesGKwcVGQtOkaR122rLSFUtToStxyOcuygA+Jpoxw0n5A5ZTwC3mKaa67CDuD15b1rD8VZDOYz6CeR86ovWrt1u6pYE5dNhtz2MQaaPwm3Zw6JfaLpBygd6DmMSfEdKpbZWml2SrhPsqvILqmNNcxjSWgCSaV4nCZdV8yP1v41pL7W22hhuD9tFnHK2sQfvqkIqK46EnNt5fYIWBUSNT6MPxouzibigSBcX0PxFCXsrEHkJkHSfvofD4l08QOnh4HeucPB0Z+Qy7FxwVlWncD7iIo/GWARlSM0bk6SCACQBqd9KrwOLVxJ0PTYU4v20KkRE7EDY8j86m5PHI8Uv9OeN26Tmuks3jy9dvKrFQjvDl8/Dxos2gSVcTEHU7x5VYUBXKToR3THM7KYrozSwsBnXnkFdc8xANDMSpg1sqyTHL7t6mL3aifyK0GXoipnY1PPHjVQsEbRtPnUjZI3I++uCba9G9aa+CNKrv3BlMnbz+ZpFaxz54GwLZh9jDqNqOADm5f0pabktm3A1B8elSuX52gDmSY+FDl50XbkOvlRwcFYDD57oG/M+FNOMEsy2xprr5UHwpWt5mO3P06Vfw7v32ubqANOh/6UreENjkMayNIkHKJnvSY312rKKw+K7gIXNmJJI2GsBfMAD41lYvq44PTjBYOZxeNm4ykSc5g/4qM4Ux707CD8TyrfFsBmBgKbhdtFae7uCZ2PKKzhHDWRxMwfe6DQn+FVnKLTx5M1Sw1kM4Ljbi3bhYSqDKbmzCe8FXry+NMrfF2J0Gnhv5mh/o+gkSflsKvsqV5fDWoPL5KrEeC57rTP21u5hzI6fmIrTJInX7Ktf3YIIHX7qXa/A279g2KRha7NTAJ25a/OaJ4dhI+zaNqz6OXHlvzou0mURUJcFo/wCmXWEczr/CqL3uwSTy12qV+daE+lSy5og7ny6CqV1N+4nO1faQPEltMFuHfYxOkc/xpioDLI2NKMTxFExIdsvuZUJ11LayKai+AJA0J3G0089zlwhIbVHLZzvtNbKgsp0yMDE6SDE+c0u4cbr2hlVYtMAzsYAmNSDuRIAjrXVcSw2ZSBHrt/GlKYdQwtXS4UtmJQgcuQ2Bq1cmmsiT27WvIouYqWYhICsCejQfkYo3BcURrjFyQx1HgFBYT15bUn4lNgFdTBkxBJWZAn4VcqpbsLdunMWByqp155SPLnWvCkuDLzE6fAcWzAKhhVSN/rbkQd96lwzAXe3Du3uiIJBJ5nX6tc9wbG3AMjSMyFlYCZjb9iDMnpW7Vi8w715iukq0gkToN5k1hdDTaXBqV2UsjjjuW/c7iEkEarPMgHXXSgr3CbiIzhQ2WAUeZYN9YRr3RBp1g8WZa4bbKO6o1YgjMTOupGh67VRxDFNdvq4JUAGYESSfd8qG7YlFfAVHc3JiS9hLg7MgQtxc6gwDBJGvkRW0wjwYBnmfwp+lsHfpHLbpoNpNWNYjbadD0865amSO9PHyI8DZJbK0jLrEfOnVsldCZHWiEwARJBzddPvqLrNc7HLk5VqPDBr18AwR5eHgaoN9AYnQ8/u/PSsxiEaxpz6j8aUcTsu3et+oHMciOtaYxUlkzyk4vDGPErRiRqSNR+sBz86U2ZnTT5aePjVOE46RAffr0NNBct3QSxg7yKquFgk/cA3OLFBsYHQfdVH017hJEx4n51PEYSdmn1NViyF97Qdd6dCtYB77Oy6nXpV6KMiNkVhqJiCTHMTuPhRduzZKkgszHYe6KW4rGsDlAliNlGi66S1dGWegygySgsY+35QBVy2ha7zGCdqDw+CC95nJfWYMfOrHsbGS3mZjXQ12TsB1svdHdhADz3O/LlTa1hBatEAwWgHnMwCY677Uq4Hhrj4hUEDusxLaQo05cydq6HA3M1xSNSoLfCY8tKy3WYT/AEXpr3YCXVN0ESzAxp7sCdR05+FZWsbdJAnUiQYEQYUwRy3rK8yDbjk9fCR53juJv2lwJqy3HAGpJAc/DSK6/wBm8YXsqbhEmeR+B01qY4Qlou8LmYtrEe8dPtqFy7J0geWmvWvTusy2jzKa8JMd27lr/wCIvrI+6r7aKdmtn/Gormxe/Iq+ypOkbVlNGEdKuGLcgR4FTHwNbyhdCINKcPagDXzjSiWfwmg5N9AUUHhl8R6GsZwecjx/hVNpmIiTHnpVy2wNSR5fjSZ8jpccEDY5xod4oZuFIZXmNZ0212+NaxPFgrFW5+7zkcz6VBsUSwj8/wAKot3yTewVJw5rd4MQrR+trPQmeXhTDEuIgesaD0irb6ggkjUa0Gt0E16tdefceXZY17fgrLtJFXWwrMrMqsVnQzHqBW961bAWknVnlDwsx2AcQ4Z2oZjAJ2gQBFcrcwqWrtrPaZipy5SdCS0l+nPRa9E0MR6eFL72EDN3lVoBADagTzqUNyKzlF9AbABjbVjbd1m6xAUm2IhLc6AQd9ue9SsPZd1a2ua2BzJA2iRzzRQ93gozB2YkgQJ6QRHlBNRs4hQHQ5FiOzCLqYgd4g+fLlRubcOuTqmlLvgPfEqWS3AgAgxpE669QBpA8aPwNtGMaabQYrm7ynfIHECeo8QOdU38HkW21iSdQYMQAdJHP7ansjjDQ+95yjs24fA/PjVbWiNx/wBOnjSTh/tOw7twR0O4MfZXQpjUdQQZqEqnF8Fo3JmZgykeEA0C1iDAYqw+B8fEbUXcQQCm0/A9aiQGGo8f4ihzHgZtS5FWLxeUQRO48j+FKbbsCQdRMz5mKb8Te3HeO3MTBHQ+NKfpyTuDpA8q1QxjJks8A2JwC3NxrtI3ApccNctGAxyncjYa8xyp2tzc7ax0ihL2NSd4G/WasRDcDw+46sylISM3eB06gbxVWPwZElmUDWJ11jSB5Upv8UUEZc32b1G5xO4VEgdCTqdNvKg9wYqJfjbKFQtsxrGbqNeXKdKsw2BJtgRA8NyTEkml9rGxGYA6/neibHGVn3ioE6D7NailKJduMuR9dvWLeG7AWx2jAFnYAwei6yT46b0iFrcHUcqtv3QxBST47eOs60L2k3FEj48vGqxeOWTlz0FWsayjNqCNPPoJ3Fdb7NBirO0Lm2G+oJB9N65M2MyCNZO4HzArtvZ21ksqsnRYmJM5jIM+dZtW4fQl5NGmUvqxz0Qx9pc0jfY78gImD0NZQfESqMdyWJbTTTQDw5GsrBXH2o9RsCuW2Zn1nKTz8TyrTAfV2gSD151AXzmZeRJP21uxdLPGkRWuz7mYavtRZbWD0/PlRdhzAjxqFhAT60ww1sQaRcjvgzCWz50aUgVq0sHStqNTS4ObIXLjcqqsNcMZ9T4fjRSmh8U5AJHIinUVknueCN/D5mV17rAEA+DCDpUsFh8hiQT161G3dM/GiMK3e+FUQsuAPjFogzOhHz6E9KR4lCFLM2RZiQJMnYBeZrreIIGRgdQYFc7h8OPd3UEmDrqYn7K3Kb2YRg2LdkOKoPcJdQB3zpmO2338/SqSZNXXPdFDAQTTV8RwCS5yX9pFC8V4pCEqJYchzqLXSZoDieh9PwosVP4AL2OuMIYgE7R4/fWIiBEbtEZmGq6ypgFi0jTUwOsUI1sFrggd1pBgT7oO51G/KKhh1HdMcj1115zvSyQ6Q+a0zWwVO2xHMTtQ1q/JIC976ynY+Kn9b7ahh8U2aJ0jb40TauHtG8gY8etdhYF6B7iTAWMu2u88w3Q1PDM9uQpkfGPKhsc/Zg3F0bMAehB6ijLL5lJNKMNeH8UKzmOgq/6bzG3h+dK553IBA2qGExjCYPh6TXOKa5CpOPQ0xuIIMgB1J7yEZh4GNNOsUHjeNXrN/MQrIUIFqItyeeWJgD113q/HDusf1Rp61z3G75KSdxPXwqDqWcl1NtAfEuIs9xnaASZhdFHgBQIvjfU+k/neuk4R7OWblhbjhmZup0Go2A86s4jgUt2HCLAHd66E+PPQVztUeEFVN8nMd9vLx0+yrcPw285A1IPT5UW1hQQI5A7nmNa6T2OwwMkzoNBOmvz5UbZuEHISuG+eBKnsmqLN66ZP1UE5R/ebr4CsucDtggpnI5mRB+I0rrrmDUB4J3jfqY++hMbZC3XQDuz4eFZarnPlmqyrauBCtq5bAMSOuhPrFAXL5djKHNr5ac/SuwsWB2hHIAkanyqhMAoSdSZI186tv4I7eRfw++xH7Ph66a094PfLYYO0gKzxGp1Ik+NDMgExzFSw1zsrDlNCr2wPItqPKs2pe6P/AE00R2yN45w0EeJOmmpkRr0rKljLveAge4v3/LSspq4+1Gjs/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9874" name="AutoShape 2" descr="data:image/jpeg;base64,/9j/4AAQSkZJRgABAQAAAQABAAD/2wCEAAkGBhQSERUTExQVFRUWGBgYGBgYGR8cFxseGBobGhwXHxoYHCYeGh0jGhwcHy8gIycpLCwsGx4xNTAqNSYrLCkBCQoKDgwOGg8PGiwkHyQsLCwsLCwsLCwsLCwsLCwsLCwsLCwsLCwpLCksLCwsLCwsLCwsLCwsLCwsLCwsLCwsLP/AABEIAL4BCgMBIgACEQEDEQH/xAAcAAACAgMBAQAAAAAAAAAAAAAEBQIDAAEGBwj/xABBEAABAgQDBgIHBgQGAgMAAAABAhEAAyExBBJBBSJRYXGBkaEGEzKxwdHwBxRCUuHxI2JykhUzU4KiwhayNJPi/8QAGQEAAwEBAQAAAAAAAAAAAAAAAAECAwQF/8QALBEAAgIBAwMDAgYDAAAAAAAAAAECESEDEjEEQVETIqEyYQUUFVJxkUKB8P/aAAwDAQACEQMRAD8A9Snek2FRIOIM5HqwSMz3ILMNSXjx7Ffa9jpisyFS5aQVMlKQaG2YqcluIaukcUqYSkJJUwdhVubCwigzgmwP11joUUjy5as58Ht3o/8AbFImAJxSTJmN7QrLUet0vzpesRH224Z0/wAGaXNWKaW5118OceHKxWawfpziKFKoQDelIW2Je7Vrk9j2n9tasw+7yBk19Z7RcH8pYMWOr1tDLAfa4FIEyZJCUAHMUqJUFgFkAZWLgAu4YGto8OJW7lKvCNpmKq4PKHUPBG/V53H0NsP7TcPPkrmKBQZdSkAksfZqwBJjqNlbVl4hAXLUCGDhxmS4dlAEsWj5YkTVoLgKd+36x2Xo79oeIwiMiUJUomqlPWjDN+ZmpY1N4TgnwVHqZRfvyj6CaMaPE5/2nY5YYLSgvdKA/TeekLNoemmNm0XiZjcEMj/0AgWg/In+JafZM9/aMePnHD+kGIll0z5ySP51N4EsYHxG1ZqzmVMmLU7uVKPvMP0PuT+or9p9KktGjOS4DhzYPU9I+bRtmcUFJmTcpoU51ZT1Ds0UKxinBdRUmoLlxrSD0fuL9Rf7fk+m4Xn0hw4mCV66X6xRYJzBybtTrHgifTrHAKH3iaxJJc6kNqOGkKMPjlhYUCUqFQQSCCeDVHaGtDyy5dc/8Yn1HGNHgSvtDxudKjPUchcBgE2aoAGboXhlI+1zFpU5MtQ/KUsL8RXlE+hIpfiEO6Z7W0aaPFMP9r2MEwKUJak6oysPF3EO8N9sSs6yuSDLJ3AlTKAbUmhr4Pq0J6MkWuv0u9o9RyxmWPLtl/a8tWISJ0tCJJopQCioUO9q4tRo6VX2oYEZ/wCKTk4JO9R93TlVqxL05LsaQ6vSkrv+x/tfaUvDSVzphZCA5ap5ADiTSOE2d9rSJs9MsygkLWEg5qgKZqNUuah9NY577SfTROLMtElSzISkrUAySouw9oOGY7qgDUEA3jz3DlT1HkfhGsNNVk5NfqZOXseF8n1KERFaWvQRw/oj6TCXgFpWsZ5aFLQ6gVKDEgkOQ+ZwwJcAR5htj0mxWJGWZNmrTdjQPSpCQAbW0iFpW6NpdZGMU0rbPoRSwA7huL08Y3lj5kxeNmrypVnUlACUguQkDQA2i2RtjFJVmTMnpJo4UoGnMF4r0fuZ/nH3j8n0disdKlpUuZMQlKfaJIo9o49X2p4cTvVmWtKc2XOVJAuRmYl8rb3GPFp6pirhZcuXd/OKUYdb+yrwilpxXLIl1MnxSPdNtfadhJC8iSqcoFjkbKP9yiAezxud9puCRITMWpQWX/ghlTHHFiwHMkAx4eMMsF2NNIomYecok5S51JHzg2REupk3lo9Kxv2zzClYlyUAqcIVmOZHAkFLKVrweOSV6fY1/wD5U3+5vIBoQfcpp/D4kfOI/wCFzuA8R84ftRLnu5n8jJMziPERgmWOUeXyiv1DVofri5jCmgDhuJf59+0YEPRXYtM0ZmGURYokflGjxDKzd7fM2jRTmoAVPyIpS5+rQYEtJNoslrOhSejfMxk1dWBT8fOIIQAauK1I59uPLSLZ8gEO2atKA37HpAE9FKdeTYmsWdNPq142J7agt1byjP8ADy7sodm41tE/unNRPVu7CGJdPHhmhODXBe1fjGJxAOo+u0b+51rukuXJpTqeYjYQBqnnXxtW9YLCXTRXJL1prWnT6eN+spr4NGk4BNwosOZ8A5FYvRh0sRmVcChLt1/XjAVLp9PFFCZr8+g+DxIKJ0PhB52GlX5Tq5BPxiqfshrhX9SaHhcK98BculguECqUbXJjEk66cvp4tMklqGlgWfwfpE1YI1ZKsxbTvrAZ/l1tzEoTM5fON5uQ+uMSGEUD7K+Zp40J1glGzS/4wOPDu8GSl0kW2mgV+Q+uWsYpVHp7ouGzgRUq8fNniSpCATmUUXPGnFyRro0O2R+ViqwDmd0jXry5+vfBUpCE3WapLVBs+mZ2drcYKlyJSiypmUZdQki39T+UGWKPSw7oWLmln+P6xoTTfTqPnDH1SCC8xY0DJBSWJrQu7VimRLk5t6blRxoD1ueNoWQl02kqVAZmBo16yGakYR29ao3YOBc0LEVp74qm+pdkzEnx/KeAZ7Wh0zN9NBcMXLn9bP8ApaIie9PrhDSZhpTf5iAX/Ksm/SsAz6EAHMLZmI0B1LwNMqWhCPcp9aTZ/rrGlTCOPhFqcvH/AIk/9x0i55dglR40AHzHjBtZmtKDAcxOp+vOMz8/rtBK5Qd94pAq9CDq4az+UbOFVm9lR4VSC3Q/KFTH6SuqASv6/aIetHEQaqQUuSKChftqBxYeUYdnPXKK/wAwgaot6aAkre7hgD9FtIkZ/wDIshuSugZ4rm+kC15XlzHBegBNuaqxYrb9WyzQW/IAPFKyfKEepDScS/Dy1lh6tQpru6sHducEiWEs65aeIK0vXk8Bf4sopJBmo/rQsizOciyYo/xaaKkqOjpof+S7cPdDBaSqjoZGCzJJEwEa5XLeApG5WyRmqujdfL60hRJxkxf+uf8Afu+ImDTwguXj5aausqar5jT/AO1u7CGP0w5eBSbmXSgKlZeN96rXqGjcvDzFEsysrjdOZ+JBD+bQmM1S1AJyir1UodGDKfuY2cAPaKiCfyzFIPY0AhWZuPuz/I5nbPYsZTFqlwRUWdqdzFK1S0AhnIowqQTyS57Qoy56GlbGYAHH9IIJDDjEsPhCFKKVh00JJzdjX4Q+SlLcmmMtkY2UteSa6CKPSrM9+N46aRgcMN4lbc6v3FPoRxuIwylIygrzgAuE1AFBVNfdWsESNi4gpAVNJFLa06QIUYqsM6PHbewKEmoYX3C9f9pP/GFc/wBKsGlJKXUDQEILUv8AhHwijDeiSColSVTG1USwftDP/ApAG7KJIYM6cx/uVVgxeDJVR8nM/wDkMhS85kUD7wcEDolRP0IIV6WSw+XDlZctUh+AcoV5c4YHZyKn1CEmtd4mn8qQTw8oG+6yUhlAJSS1QUqrqA2jxNsc5Rj2BkekgnKb7spCRxqBTUgCjjhweGc3FZrS2fnfgOsLF4lH4Tpbn8oEXjgm6+FE3c8HNWZzTh0gtnE56k5e3CGU3FzCMuSWkDiSeEVykL1KAKVyhz7/ABprEJaM5ABANA6hcGxBF9LUaDzsCZLVmM+jWZgx/mEUjpjvrNAypCbrxEulb0HXKmkFowchTBE8qJrlSgqN6WPn9Axfo2pwv1aGFHIJUezsDc0+cMMLLnIKUS82RKXb1d30JWnrrwikhtiZXo4gKoXCqsxEy3DK5Zr9okjYUsqdAUqrUYgtc1HOOlxOxysBSsOiZlBOVeZBJrqgtaE2z5k+ShObCS1FySEy1K775U2jNzgFhgWI2UAd+QsAAF903NmTbqzQNLlSgopUCmjsGdz2bn2jq5e05q3UcAXYXSGNNElu1oswu15CM3rJSEzGZaEpBUKvXQU/SGQ64aOZlyZQZJWSVMAAHJJplqkVf4RTiUIl1UJxod0JS4bgEKu9e0dhtbZvr1JWZZUwoQlJytUbqiAWvbSFOB2fLwkxRn4vMDvZZiQvjVnKyWOl6PC4JSXYCC5KvaSpBem6XAIerLuaUbWK1erWKJUaUOXTid7mLkwdtT0lwiGEozVBlOJSAhLqYO0xIKj4tWrtCjbHpQuZSW4lhsqDlBDBm3UgNWxB6w7GtORPaXq8PIJUlSQoHIKBRYUG8ajkzCOax+2kskJllk2JIBAv/Mz6seFRB8/ay5isysxNhSvJyTW8L8Qxll1E3fdOY6OwS1uMS2axgk8gh2wpTNq75iVEvz1/aJHah/In/nGzshISFIUoHrfzBileDqXWBXifnEZNceBzhcXICXWgA2JGYudbGNTtpYdKvxKcimQgF6OFO0GrlyEGhlBmfNU9m4n3xJeKQRmly00uSGPUA1D/ABh8D3ZD5GGlAA5RxDAk+IgXEykBzl3dKlzprpAiNpFSW9W+81Mwc8WNw+tjzgYzJiSSQAVC3vLHzh7kJJgmHmyxMV65SUIzbtWJHOvaGRm4CyZqON+/SF2Ik5jvBAYUBDl+QZgfGK1bHQWKqGpIrXm1GiLNKDV42WS0lctXJLO3Mmpi/DLpvpYB7JCvcb/KFC9hod0qIFgxFDd3IrTnG5OxS9J6nuQCX/8AYfGCw2o6DC49I3ajmCRxdx05wywM9GUkzFTSSCBcePy6wswOzSpJ9aQpIa9F8vZPy6wx9UakKCQNQ3jW5ikzOUESw2GCV56DTKBlfVt7qfODsTtHDndWQEoLBixevshD0GppC6VMl/mStR1f4gtFMn0VExZWAxUSTvu/YJHg8V/BOxLLY1/xKSAFznWBb+IQnuE5QdatGk+kAUk+pyy8p9lCEpDXDlQKlftFGI2CSgAJJSzAZSfIRZsL0fJCgmWQx4MOhp5QrVjSwMJG3CUsEyiaaKBv/KRWEe18EFklawgljurNq/hKQ1eBMPZnofMNASk3AFQx+raQP/4QoLrNJLAkUAJFOXj5QNonHk5yZ6OpBdKiCaAhTg8XqeXOCsHsCaCAAVji7d97rHTK9DglnXTQN5V0g2XswJNHfq3hWCkS2rwIsH6IKQpK5ikFiaFO8xIYZkgWFI6tM1CRupCkgWCSo+BL+cblbNXxKX0d6QfLwYGgfr9GHZm22LpXpLKFF5kEFqpKfIiFO3PS+akgSJQU7sfaUeJYUHCx7Q42/jPUozsDydiehIJJbSOTnbSmTRn9UUEEtmZzarGo/WAuEbdjDY3pfMACJ4JWS35T8ifCHc3agYBSFJF9dOgjipW2Qop9YFgppTMwrdwwVfgIaL22VJbNNY0NMqT4pseusAS022NJe3pecjOtjrlYdAaE/pEPST0hlypCpspaVzaBKVKNf6UhySHsaHiI5Pau00ghISpJJqU74o1HHsG+lYF2ntGXLy5ioAggE+yCfEi4Y/QdjWlQHP27OmqXnnTXWyVoCiAMv4coozHQMawPLnpUCwD6KA/QCvEQDO2dmVmSFV0KuL6cL2havaJRQoKWZix70UKCM7OjauB/9/CSAQSS1XLDjd/fGwsEfi55SR5ip/Uwow22ELoT3b68I3icUbAljXM7MWvcWPENqH1e4W0brmmhyKUOdO+8atesbRhFCrAhg2Y146DpfwhLKxvq2BWC7uXL8XBb5xNO2yrMnOxL1BBDsKkk07090FicBhMCA43kcaVNdK0NetowKl/mPcK+cL141WqctKEV+udIE+8TeEk88nyhbhqI2CEKfczkkOlJegN2cChcvBOGUlJCUIKQaOwsBxNRT4WgL1iFU0IPViL3i6ZlcNQABns7MFMk8Ho7awiwxcuWkKUpVdFFeXKTTQEGw843NlvY06PergmleUKZ+FTlIK30BIU9asGNovxE9k5msX1rV3AbK1S4HDxLDb4DpmDP5h0FTFOMxK0tlQAXYE2Lcy0KxtVBW6pbUd20HAOTGjtwsDLZTPRSSA2oqYB0FmXnP8RYS9sigxtcu7jhS8MsNh0pScqSSappQgPqQfGsLtk7eQo5JiJMv+mib0cNSn7COglyVL9hQYuEkHKQHpqW0qGfgIaol2RRiCUliwLHWrhxe94sw+yyurE9a+dhD7Z2xpSEnPvPXKRQE3F61r4wxVtFMssAB2+OsaJGEtTOBbg/R4sCRR6FqjzjpsBsWWhjc/XaA0bVBEbVtpI1+urwWZPc+R+mSgAggEG4NvOIycqXypSno1fCOf8A/Kpdifr4RXM2+GdKVEEOGDiJoNsjp14lKQ718IpXODuA6uLAeZflHKTPSlb7suYr/aR5xqR6asP4ktSDZqk9SMrW4E++DgeyR0yybs3evuaK66eYr4wvwnpAJiXIUnhw6043jWMx84B0lK08LH5ecMnaxtKRM0Ipp+tIG9J8TPThj6oHPSo/qDs1bP5xyc70imBbKOQEFkvVx0qoQKNvYgk/xBc5WRYcCGd+cDo0jpyA8Tt6cmZlXLQUM6gpfs1v1egGpOkZO9IAhJKUEAWKZjDoUrDguw7mIH0qUslC5ZOUkAkFiz1Bb6eFW0Fz/bdIQBbNkPIEBRftWJN0vI6PpElaQsJWKHdUpuej16j3mOX2jJxEycZuckGwBIAGg0cs/eFEvaK86q5nIaqr6MzF4Mw2LKphUlbl3Ieh4300eJbs0UUiB2rMQck1JIJ/E5buA54wZgMYiY6WDF8wDswD2y8dXcRSvGK0SCK+1o+lDpxdoiDmcpCcwqACx4ks7teoBiUUEY7CBI3SpBAdykklg7BRJbrR9CYVYnFzk0UMw4tfnDQzhNdCirMQRuklqV4CzPYWrWB0Si2RRSaDKz8WIUKgFu1NYYqFMzGk0ypHClfH5xQucercfMePuEMcdh5iTRy3IfGsABalaCly1eT9OnGEBUkqNLDlE2Fjzq308Sylun031x5RYgW3R7hp9XgEUpQsOAokcBURn3ib+ZfiYmJRSpyA2vziRUrkedYB2N17RDWSgDUJr2ABeLZW0QxZ1Pqa35cPKE6JqbKFGo2p4fTxUnG13XHW3nBYDHEbVDlISAbEtUc8p/aNbPn51mpUAzp4CrqSCXYDQPz5ZisJOUhCnKqEBJd0AmnQG7aQLKkMt1AuSHoeXxasAKSfA5mSkprlC0Fravoxo/j1N4tXOw+UPKqLjIUt5AefeBKTNzK7kBTmjV1DEF2PTjDJOFKAQEkcXLjxqX5coYAODxilrZKMoAO6aO4Zwasb8rQx2VNQV+tlirZaVUGplJdm+NoiyQPZSCQ1RVtWpwfz5xPAKK05Spz7OYJKVkF/w3sH84S5Boe7PnzM4zktcHQgcQavDidjkBNe0J8HgpiRUuw1qfGDJWGeigTG2TmlRXMxaj7NuUAYuaRQm9+UMMZKajADRusLhLFnBJq+vBmgopMVbQUptxqFzwMHp9IpkiUkqCiyUlRSRmDvViwIFNde8bGGAYg3ehHZ/PyhPtHCpYErDgpDmwOjglqML0rEtDTTwPsN6WJfcmgvcKCgAW4FgNKkc6xmO9I5anfEhChwUHegqACK8PocXJcKetXrormGBprwg6bs6wCKqqHq7c2of1idzNVFcnTIlGYr1iJ1Unez0fiDytDAYghYUFBL0IclPJj4+MBYLZASlySSSLmpbQgmsGDBK4Fg27XL1vURSM3yWT5qFVUHINCkVB0Ia4fUawgxmCUmbmSVlKrvmcXuRwJf94YYdMySSFomNfM4yjkARTsT2gdH3v1hWgoMtzRSi5D92LecDBcG9npWhSkkkgkFLqJDJ0ALM92Y62pAu1ZrqVMyIBTYn2m4kK3aPz+ZWMl5QAokKJcD327/ALwj2hOZBmO4d6gAuwpU/lLgJGlIG+wJZEWJLl0Ahqu1zWrGjty4QNJWkKcpUGar1Hz7w0mT0KqlO8oaEAAsKMS5f6aA5+AdIO6CQTlJbjZ4hmqCk4lBD72l/KoNfhWLJGKyqCsrsaans+74wrw0ohQplA1ej9bQ4SgK9kpLi4byb6doQAUvCB1ioSVOHNnt1EMzLCk5V5Vag1DfR5wN92JYA1egFgDzBoH7QWjDKSHKwomjOAerM/h5QxNkZctk0KiBpr79fKFy0ghRWnKQQLuzg14ixi4Y8y5ikkhtH0qXBJ511uKmMTVMwpILJzNmzapGVhUH2iOvJ4LE3QEUJdnDXBJal72giZIDBPslKWUm5dRKnNOBAtZIgVeJGlCaN+7djDXETUqw8uYGCkugkcBQOQatS73MNKyZz2tX3wBGS6gA2uvI6GNeqP5PfFE2eyrGo4BvHpwIiAnngfAwizJez1kEl0s9+V6dffEZwY83pSnWLDMWkKQle6r2hTlc3048eJel3YVPgOwiRj3BYwqDMpKgzlnJANVMAOPDhCramIJmEAkpa5qSex90H4FQ/wBQlg5DuOrkuf3gfHzxnSUssBypm41FOPOsNmEFU2bwnrAybK4lKteJS7vBm1MPnYqSElLKIJZN7BQ3udAbi0VDHZyKlL1LU6CoLgDhS12glKEqKZZKFMHGqqUcPR+kBUr3qgBGKIChkfNRwoskHUAv4hrQ29HFhM3OTmNsytbUCjraKV4EKScp9kkF+J1YsT1qLxdszBqCS6nGhBpar8DAjV5R3ElWYgg0FxFs+aR9UhJs2ectTV24WgtS1KNqD6tGsXZzzjtLsQo9/fFGHwr3SA1j9fCNy1OSklizjtXXiI3hsaApScz+yexB8aiBsIrsXYiUhIJIbpCvFYFJS7BiXY662iWNxSiSAHgCdMClVdxYVFhaGs8hlPBzGJ2OsZlJWbly925g2HAww2PtoyklM80RbKlzdjagFR1eCpkz7vOTMQxz0KVezQFqCzB6jiRCfGTCtlKATmKvZo+tAAWFbGM2jZNnV4f0hlZCpOVVASQC46isGYT0tCgE5FOQd8EN14g9RpHIbPlploJKkks5JNBYGmUkuLMDrwaGSMZLlpzApcvmWWQN0u2UKc8xWoNQaQbqDYmOZ22vWL9WJmVdWdO4eRdg72tC1W1FhYStDEEghOnBmFQRV+lIoO2SqY6kpBCQ1QRQAWVZ0jjc15utl46WSVUL+0ygVDhToTXlFJ3yRKLXAvwk+Yt3DKAJqCKnTeP7FoHm7JziYl91ZBYtS1m6eekdLM2nJJKEpdbHLmDO2g1L6cYRp2soAlKUEEPWoYilfZHGnBq6ptIIpvIpxXou1QfaLVtRqVPeA5mCKUstClFJdBTzDKSfAEHlzjrEYgl2bQsbC/KhoaaxUrEIWcjAKqzGh5eGhAhFZRx05YDuFUN6CMl7bymmjfhYnXpS2j8Y7CfgElOcgAC+pprWBJey5M0Ok5n5ce/1SCrDeKhteXMoQErO7Vg70a7N1itwhyCFMWBJ46V8miStmy0KKDQKSQbUIZiBWulv0s2gZckJSLtQmooah3uzVfWCvI074KJ2FM4GYGJ3XFOFDQ3anhwi7ZkggLBSkApUCoPVmox+cBytspDEpGZ8tCLMxJ5fEHrDmRhglKyD7TsdaAs51Lm8Szm157I0+7Vf2AGQkpIKBSpNKDiS1OF6RknBj1U2W5IKQQ9WNu/jpE5hUlLgaHMUlsw7datFGz8QfWFJFcpBb2Tq/Mxa5NNb6LQtnYKYEbyFBOigKHn+8DjDTf5f7k/OGwwq1rBUQF0LK9tj0cgdRDI7LlG6UvrQfOIZnPqo6f1fAhmIdmqeRBHiCXf421iiQSVDKM7m3L9orGEIU5GU011vBMqf6oEKGYH8JLF2uKOD5EONQQjsCkqoUsAGs30NYicQUqCQAUGigEgKSNWJAD3Y1HWI4UIUBVSHuWBAenHh7osVTKcwW7ksCHAoksWLvmBqbDnFMxjhsabPwQF1ko/1GoaXAd3I/DzAjJU4GjN/K7Fjwr3p8YGl4wEByciQSkBzwJBcgkP0NorWorLgI3E1CvJPEk8msdAYBxy7D1T5WY5twi6qvwZxUjyhnhQpgHzVBoKAPy+jHKzcM6XVkSA4ZCjloavwY07PDPDbcAKQVPmazN7TOSqvOgfxgNLH8+YQEqBDF7cQag8xBUlasr1cUI6wokuDMH4cyTle2dIfwVlrDPCYkKWwUxWg+Kav9c41WDmk74N7U3UJm3cs/L9w3cQolqAn0P4VMP7fi8P9pAqlFIF0hQHO5+Ec2hjNQavq3OJki4SxTDRNdU1yXCSwBoQSD2LQmmYqYQd5QYnJmNCC/YOSLQap/WqUGbJMLXsn9BCrDj1kwjM5OZjT8CSrL1o/eE8Dj5JyJSivOsgslgxu9349qXiyRhR/FVlAAAZ2a7E+4VgJBVloTclmGjjrqY3iJWcAFQACgamj5mcjhCLtMH2hgFBRSQQzDyvQc9OIgbJlS6w4DJys1LmouXdhpHTT2Un1gNAADugKdIBGmYEgu2jDnAW2cD/lqoy0hZYBs5Azj/sP6uUFXwLfTpimbiSJxKXKVMKvYkHWtg3TyJw+3lJXRIqcrMwd09dddKM0QlyE2HUv1HHgYgnDk5qNqBYu9L8iYmi7G21p0wKASppiFqF2IILgvwUNLAgXcQKualalZlEHICAtO66lIVoKWszAWZmiqVhs8sj8QzOS7VBF7D2gfHhFww+YqSp/ZShwQTusMp4Fn8DCGYdpGWFS81crJqWIajEW43v1hVh9pKlrBKieIYVHF9TRweUNk7KJSGSrMGCjZIcUcm3A8DC/EYchDNVyCAQoDUVBID8uB5ww7nTS9rulT1BA75tfCrQkl452I3TugEW3QElyLvQ14xPY4dGU/TEwllTVIpX2mPMgikO6M0rs6BU7NLdYSa2Nr6tpfzhTjcSKj2kOQkl3FRUOHqL/AE88Jit4y3cKcV4umsD5yRo4Y1tWjcjp2geRxxgpnz0mmW1+PkLfVY7CTObDJW1MoNeZY34V8I5TZWBVPmiXqXJPACpr5d4fYra4kJSlVFBtxJ9kCjP4wu1nJ1a3yjGOWnYXLKluSlJB4VK6cDQva+rRr76XygMlj7rDgOQhtjsikhWUbwodRHPlhMVvEqYlQ/D1ewPIRq/a+TlhqR14uUuV2LpKggFTAFV2DHkOdteMUqxinoWH9P6Rs4sKLJlqLMXctRxeg5RduC60g6h105XiNpTUU901l/AkkSzOmoAypCnbMWG7+A3Y05OIrVhCJiZBYqJS5FqmoB4ADTUcoKwiyklKKPdRSS/KlOdxeIbRAUsrpamWhdmJJ4BrcxzeaPRU/d9g3D4VS0nN6tlkEFJByCxDpuwfWreA+PASsBBOVmOYWAoAHuOlINwstKUghOUs5Y14EPqP1ZoCx851AkNwsK6O2vX4wzmjJym0BJxCkgkMQ56twbt7UUfeF3JBci4rS3SjwbOw7irUs3zgZEmtGeFR1xYfImCYli5/MdcyaBd7NRXQ8QwipDLGaySCpur0bU3jMbMepADioSGG6wtxIDnnWMTNUEB7pt/T+QnUVpw70ZX3OjconKOZwov2JB+UHpUBMHBKj5wgkYug5IQf+I+MMDPJqGrGlnO0dFKUcqSTb5uR7o5qYspnqoxzEedIbYHGKVLKT+FvOAJ80rVVLF76/TDzMJscUDYpZCw5IcHuC7+TwvCVomUN1U8h7in+3nHQzpeeWoqulCsp1qDAmMlpV6uZZ7FrMKHxpCeSo4wLEOXOprdr1t5tFP3UzFZVWdzpQkP5AwwmYN1e1UHMQ1wo1Y2YDTmeEBrw6khSiXo1Azc+dfAP3TLVWWbMx+Yl7KOYhtUgKZ3JqKEe60NU45SpWQi6EKbn7J94HSE+yGdTlylJVwvua/1Do2rwdLcMLsADT81n98OLMtWN0zSZQ9oBwQ9eVS45MAWiqXhC5UQ5Wl5bVcvlFBepDcWPCCsSyErdg1TQs1yKVqRfux1LxSSmZLSSE7qVLIy0Cgzh2bKCOfsG7xL5o0006tgkqUEVcBt16EE1DAcFMbUpe0Dk5FKcJSBvJISHLBy7gE3BpWjOxeDMaBlRLXopCipLMlkjcYX3nL/ztQpgRcw5FOc6Fo9WkgMWK0EqfjkCksWc9hEmpmKnJzhKw6UvlKiavzqQQbF7AcIFXh6Zj7Vag0OUNVgagK8/CWOmFhlUd8P1KXS55ULdH1jaF5kXGXKxelQbhjzP0Yao5puSdlUian2xm3tHGl6MdCNY36gKSpRq5JNahWmliDf5RuThQoZEllO4So0Nw6VN2Yh+8BBUyWxA1U4Iow9oeF+RHKG6aD6sIpl4L+I4Iyu4Pw6wXLkOspCGOmr5nL8h5X5Rd6xBAIByq1FSP6km9XqCItQChJUku1lB6C+v6jnCVdyZSkshODkowxMxwVhDECwzEC/F/j3UqlS5kxlIICvxpW5twNHi0LoQ7ZjcCrJrXxNvOB5SlBTAlYckF3fkSeH1eKsiOm7cryPMfizlQlNORNSAK/AxCXs7cCnYqfed2tVjrQ9YqTiEq3LkN5M9dPHjBswrUkZQyUhna/Ot4v6snIrhFQVJt27FmJnqDJltmALWJ4Zjap0Fh7hRMTqlT67yfnBKyrRi/EA+H7wAcPM5/XeIO+MKRuUKNe3WCwRlAAPMWBijFEJDv3o3u90VpmEpcvow00L05fCAco90FFQLWAP12pAuIqTQvQgF1EsOGmtIxSg12cv269/fExjElWVyAzZqu9abtW5P+qbFpxyCTJytRlezmvhpG0FmLuW+cSVhkJVkVLZVPZUR7Vi6gadohPlpSy0klBJAcV3WeooaEH4RNnTt8E1z3GgJvS/c/CJy0br1INHpryjTJKbBRNb1HwvxizdUzBi99H+vdFCLJiDugU3W/tpy0aGEic6ADQh4HmLByjqDwqREhLrSzfV4d0Q1Y22diiMztp9e6IYuYr74APYUh+9S/k3eM2dhsyVMzgj68oNn4YpnJNCcvkKK8miiUqZWlBWh2YHXo9IFxy/4ZT+W3k8NsOyUqQKmqgO8K9oVYsxNSOggImD4Fk7xIbQUNFAJItokU0rGsfLJDA6UZtdW7eUVJmMaigD9Wanj74pnTCoEVYWo7PS1WoPdCLhw7NbMmhEyYWH+W+9oy0FIYj85R+0NJAeWsq/FUqN2QCCal3JPj1hKJAEqaRdSpYD6A799XKfIRcEj1CnBzKTmzckqlppzUEgxD5N1VDTFoSlJIP8AlIQFJ4Bf8ZIraxT35Quw+NeZLmzCc0wpCXqpQLIK1W3QwA4tT2TB+CxYnLnS5qRvAEKBYkyyFJStV2DMFXAJ0ZlOKQc/rFPmlqf+nI24wslLMAOENITovxCFFRZRZSVPckNlIfm6R4mCthpSZKitQG8C7l90Ob6erEw/7RxoNjJ+WYoISd1TE6OFEOH5C3AGDNnrQmWpJJCFZ3/pKGPQB79eMS+ATS5EaMY5AYpqos/4lZd3xFOGaLJYZAuxJBbQ0y2szeZhfisxUUkC5ZrOa5oNVnDKTUaj8w4t0aAzmFYmUxZ7MSxrxdr+FaQVNTnSEJUnOkg3ILtRiWdwTQXrCebNffpune5hRZ+Yc+cGysR/EAUXBSE5nuUKdL1qTVHQwGPp3TKcRIBCgAUkhlJZmIsW0BcjueEVYeapK8r76aA2B/lPEHQjiOMW4LaCt0LLqTYmth7Je6fq0CbSkZJpIcpLZSa0IBAOtqcYdFRz7JDFSwoApYPRlCx1B6fTRVImZlaZhutbUByH6V5jhEJsxKgKkZ6nkQwKj3Z+8SlKAUyiMwZOa9rjmC3gYYo4WeA5UtIUkpTlTQqOh+qxViNuKUcqT6tLbrfFqt0foYiVDMoAskmgRVgSa8/F7iA8jKATVnbLqxex0fQxbl4M46cXLdLNByZRJzEuSakElISAHNnqeN2HGJnEHRIbRwH784CRjpqWDAfmBYEM5cl6CJKxq3oS2jBLN3jOynGb8f2BzlFanAdrNF6y4YVYVo/YirM2sYZ6TQHKToR5OIElKKahPIEvR+QuaWhs2Xu5QTLlkqclmS4swIYDrd+0ZipLpDUVmUSOLM5DXOvTwieKnFJ3mUKBRbuaDgOb3inGUCVA1CjQ8Q3j+E94RUeAhM3OA4rLcuHD0Pa9e6jqY0N2UkKGWpIBDM4tXU08o1LdMwtROVKgf5VB/wDs3URTjZalEElzVybkuWJ7NTSAsIlBKmIFTRm5ivhBM2QDTt9CBsBhympDcGt+usHoDVIv7ooQOlKgo5mZx51g9MkkOkihtxB17Roy6E0f5fF6QXJSkylrNTlISOdK+PugE+DMNhKgJc53FLDqezNzgzC4Ra5gUbChHvaF/rAhACQoHOVc7U10PujpzUJmS6vcDnrFGeStWyCsBQLKBJHyhXiJQmJJstHgq7jkRWOkwWZUsFV+HeFKAc6syQ9eh4QInbapnPYrDjKS1qwqWtbEM5o3GjV5DePhHS4iTmBagb6+MI9pzfVy8oDlV+lvgKa1hNWU8OiOGlZpa0KzBAUlUxQYkJEuYWsQG8yocayw+IExRBATnSogAhgzMgNfKEIA5AamF6cUfU5QqsxaSo8coDCupJe/4BGScEuWRMZ0WKhUDU10POIN3SHuCR/GKSmilKSCB+d0h/GBcTKEwEAmoPLkR24RoZylBeuYlJoS6Slu4YDqDxg/E7GK50z1aXcldB+be+LRaIeMC3GJZSiSSCpXJnJPeLZST6ljRwokvXLYf3KA7NxEEfcVKoWBLB7m9fCLMgIU7AkkBIsBuhKewQITXYE08nOzrHKNWzc+AMakqKUkUrUX5jvf3cIPxWF004ajn4QrxCapS9iW4Nf3wmicE8LOFyN1W5Mp+YNm5XfqII+6Hd0KSxAtmQSC3Fw3jA0+blsGAcDvd+t/2g+bK3CwGd0AhiCwBFQSakBLkcCdXhJUPsKJqmJuWJHg9YaS5u5KBqFoYjmLfLwgTH5fWEMzVURW4B83jeJm5RKAPs5VEPbedvdDeCJq2l/3BqQGUpi4CW6uxPlF8/DguQSVgnuCHHcOeoaKMKt844vl5ZtPD3RZIkqUBTU1Fg3E6AW8OUCDKZWrFJUAFBjQOeKQB2dngnZsgI/izGCUuEvY8WDV7eUVqTLSC++b1tfR6nvA8zGlSjnbkeHKDhg1uTS/2F4PbxzHMAUl2OoBsK0I5Hxg37vJNcsrwhBNw3D9O8Vb3E+JhqXkmWipZi6DyUqBGVmDCrVNjarBzEZM1wFKuAXL6FTgtpUmsFzsQJaikpJNwxbq5ZzFMvE51Zmygiw03y1TU0EKi4O19jMhIAV+IqUaigWEgO/JzyeJerCpaC7EEg9KEF3sU0/284oUvMoH+YDxPlBkoOJpoxLs3Al/+JI8IVF32KcRK/hSwHzE5eoJJT71D+2LggKupiAC/Bg5Pi9Ol4lhEesVkP8AWC5DFAKtK2PaIZiM1fynsSfOBFMvlqygq0o5+SfcIZycHvAKyperlYIY9Cb2gVM1KgGF9GDX98EeoHCwA6/VIuiHKmbXIAPEjhbs14sw6AciRQkq8P1+Maw+GCFFLM9m5Amvzi/Dy7GjsezEfKAd2bmAux4+VoyRiZkpQyGjs2heDlLuG9o1OvCCcFKBBzAG7ctIpqybpDZGNCikD8X174RzyVTCxZiR5mDZMsS0vWlfO0FfdQtb2zVMKjNNIVzZO51cu3Axzm1cISptb+DeOojt9oYcZ8ugYAWAcPCKZhQVF7A158ukA0+4hlbLyhnvc0cijeYd+QiX3paZapTHKnMaUJJBLvZgVVb4w7my+H1eA5WGK1Lq2VLjhV3HlFVawLeo5kUYFa0hOpCWNHBBJL17ODy7M8DjlBRKTlUkAUqCGoT1Z20L9YDUspVlJB3QoMG1ZuVtIs2RKYZ2BzP1b1kwp6sDC4JjNSuwraFUKUSrN5n97dukByZBcE6gFuYpd/gLQfPQ9X+v0aK52GsXIbhyh3nJfYWY7C200fRuPasKMRsxlKLOT7I0qLx0szBhi5J4QN91zH3xLBMQ/csmbM5fXUU0f38InJw+ZE0jeISkocGnsuG6G0OsZKAFahrXHhaF0ogKKUu/tVtT3kNrDcSN6XIHPwKVKTfKyQedGb4RWrDHMpa0sHIro1PAQXMdwAW6U5vSK1pYcqO+tP0gUUZ+o2xccOCzOAFB2vUsP35wVNBUjKm5IOXiTr4vGSEgLD1zX773kWPUQQjDFgXHcPTKtXEP7BHcRFG266QrloysFODQ1pfSlYhmAJoFBtCzcxRw0HYgOApgQriA+ggfAEmelAyuVM7Ae4eUDRopWQTJcUtpWvQPfp+0WfdT/pjzg+ZgiXRu3cUpwZv18YpOGIplTT+b/wDMArvK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9876" name="AutoShape 4" descr="data:image/jpeg;base64,/9j/4AAQSkZJRgABAQAAAQABAAD/2wCEAAkGBhQSERUTExQVFRUWGBgYGBgYGR8cFxseGBobGhwXHxoYHCYeGh0jGhwcHy8gIycpLCwsGx4xNTAqNSYrLCkBCQoKDgwOGg8PGiwkHyQsLCwsLCwsLCwsLCwsLCwsLCwsLCwsLCwpLCksLCwsLCwsLCwsLCwsLCwsLCwsLCwsLP/AABEIAL4BCgMBIgACEQEDEQH/xAAcAAACAgMBAQAAAAAAAAAAAAAEBQIDAAEGBwj/xABBEAABAgQDBgIHBgQGAgMAAAABAhEAAyExBBJBBSJRYXGBkaEGEzKxwdHwBxRCUuHxI2JykhUzU4KiwhayNJPi/8QAGQEAAwEBAQAAAAAAAAAAAAAAAAECAwQF/8QALBEAAgIBAwMDAgYDAAAAAAAAAAECESEDEjEEQVETIqEyYQUUFVJxkUKB8P/aAAwDAQACEQMRAD8A9Snek2FRIOIM5HqwSMz3ILMNSXjx7Ffa9jpisyFS5aQVMlKQaG2YqcluIaukcUqYSkJJUwdhVubCwigzgmwP11joUUjy5as58Ht3o/8AbFImAJxSTJmN7QrLUet0vzpesRH224Z0/wAGaXNWKaW5118OceHKxWawfpziKFKoQDelIW2Je7Vrk9j2n9tasw+7yBk19Z7RcH8pYMWOr1tDLAfa4FIEyZJCUAHMUqJUFgFkAZWLgAu4YGto8OJW7lKvCNpmKq4PKHUPBG/V53H0NsP7TcPPkrmKBQZdSkAksfZqwBJjqNlbVl4hAXLUCGDhxmS4dlAEsWj5YkTVoLgKd+36x2Xo79oeIwiMiUJUomqlPWjDN+ZmpY1N4TgnwVHqZRfvyj6CaMaPE5/2nY5YYLSgvdKA/TeekLNoemmNm0XiZjcEMj/0AgWg/In+JafZM9/aMePnHD+kGIll0z5ySP51N4EsYHxG1ZqzmVMmLU7uVKPvMP0PuT+or9p9KktGjOS4DhzYPU9I+bRtmcUFJmTcpoU51ZT1Ds0UKxinBdRUmoLlxrSD0fuL9Rf7fk+m4Xn0hw4mCV66X6xRYJzBybtTrHgifTrHAKH3iaxJJc6kNqOGkKMPjlhYUCUqFQQSCCeDVHaGtDyy5dc/8Yn1HGNHgSvtDxudKjPUchcBgE2aoAGboXhlI+1zFpU5MtQ/KUsL8RXlE+hIpfiEO6Z7W0aaPFMP9r2MEwKUJak6oysPF3EO8N9sSs6yuSDLJ3AlTKAbUmhr4Pq0J6MkWuv0u9o9RyxmWPLtl/a8tWISJ0tCJJopQCioUO9q4tRo6VX2oYEZ/wCKTk4JO9R93TlVqxL05LsaQ6vSkrv+x/tfaUvDSVzphZCA5ap5ADiTSOE2d9rSJs9MsygkLWEg5qgKZqNUuah9NY577SfTROLMtElSzISkrUAySouw9oOGY7qgDUEA3jz3DlT1HkfhGsNNVk5NfqZOXseF8n1KERFaWvQRw/oj6TCXgFpWsZ5aFLQ6gVKDEgkOQ+ZwwJcAR5htj0mxWJGWZNmrTdjQPSpCQAbW0iFpW6NpdZGMU0rbPoRSwA7huL08Y3lj5kxeNmrypVnUlACUguQkDQA2i2RtjFJVmTMnpJo4UoGnMF4r0fuZ/nH3j8n0disdKlpUuZMQlKfaJIo9o49X2p4cTvVmWtKc2XOVJAuRmYl8rb3GPFp6pirhZcuXd/OKUYdb+yrwilpxXLIl1MnxSPdNtfadhJC8iSqcoFjkbKP9yiAezxud9puCRITMWpQWX/ghlTHHFiwHMkAx4eMMsF2NNIomYecok5S51JHzg2REupk3lo9Kxv2zzClYlyUAqcIVmOZHAkFLKVrweOSV6fY1/wD5U3+5vIBoQfcpp/D4kfOI/wCFzuA8R84ftRLnu5n8jJMziPERgmWOUeXyiv1DVofri5jCmgDhuJf59+0YEPRXYtM0ZmGURYokflGjxDKzd7fM2jRTmoAVPyIpS5+rQYEtJNoslrOhSejfMxk1dWBT8fOIIQAauK1I59uPLSLZ8gEO2atKA37HpAE9FKdeTYmsWdNPq142J7agt1byjP8ADy7sodm41tE/unNRPVu7CGJdPHhmhODXBe1fjGJxAOo+u0b+51rukuXJpTqeYjYQBqnnXxtW9YLCXTRXJL1prWnT6eN+spr4NGk4BNwosOZ8A5FYvRh0sRmVcChLt1/XjAVLp9PFFCZr8+g+DxIKJ0PhB52GlX5Tq5BPxiqfshrhX9SaHhcK98BculguECqUbXJjEk66cvp4tMklqGlgWfwfpE1YI1ZKsxbTvrAZ/l1tzEoTM5fON5uQ+uMSGEUD7K+Zp40J1glGzS/4wOPDu8GSl0kW2mgV+Q+uWsYpVHp7ouGzgRUq8fNniSpCATmUUXPGnFyRro0O2R+ViqwDmd0jXry5+vfBUpCE3WapLVBs+mZ2drcYKlyJSiypmUZdQki39T+UGWKPSw7oWLmln+P6xoTTfTqPnDH1SCC8xY0DJBSWJrQu7VimRLk5t6blRxoD1ueNoWQl02kqVAZmBo16yGakYR29ao3YOBc0LEVp74qm+pdkzEnx/KeAZ7Wh0zN9NBcMXLn9bP8ApaIie9PrhDSZhpTf5iAX/Ksm/SsAz6EAHMLZmI0B1LwNMqWhCPcp9aTZ/rrGlTCOPhFqcvH/AIk/9x0i55dglR40AHzHjBtZmtKDAcxOp+vOMz8/rtBK5Qd94pAq9CDq4az+UbOFVm9lR4VSC3Q/KFTH6SuqASv6/aIetHEQaqQUuSKChftqBxYeUYdnPXKK/wAwgaot6aAkre7hgD9FtIkZ/wDIshuSugZ4rm+kC15XlzHBegBNuaqxYrb9WyzQW/IAPFKyfKEepDScS/Dy1lh6tQpru6sHducEiWEs65aeIK0vXk8Bf4sopJBmo/rQsizOciyYo/xaaKkqOjpof+S7cPdDBaSqjoZGCzJJEwEa5XLeApG5WyRmqujdfL60hRJxkxf+uf8Afu+ImDTwguXj5aausqar5jT/AO1u7CGP0w5eBSbmXSgKlZeN96rXqGjcvDzFEsysrjdOZ+JBD+bQmM1S1AJyir1UodGDKfuY2cAPaKiCfyzFIPY0AhWZuPuz/I5nbPYsZTFqlwRUWdqdzFK1S0AhnIowqQTyS57Qoy56GlbGYAHH9IIJDDjEsPhCFKKVh00JJzdjX4Q+SlLcmmMtkY2UteSa6CKPSrM9+N46aRgcMN4lbc6v3FPoRxuIwylIygrzgAuE1AFBVNfdWsESNi4gpAVNJFLa06QIUYqsM6PHbewKEmoYX3C9f9pP/GFc/wBKsGlJKXUDQEILUv8AhHwijDeiSColSVTG1USwftDP/ApAG7KJIYM6cx/uVVgxeDJVR8nM/wDkMhS85kUD7wcEDolRP0IIV6WSw+XDlZctUh+AcoV5c4YHZyKn1CEmtd4mn8qQTw8oG+6yUhlAJSS1QUqrqA2jxNsc5Rj2BkekgnKb7spCRxqBTUgCjjhweGc3FZrS2fnfgOsLF4lH4Tpbn8oEXjgm6+FE3c8HNWZzTh0gtnE56k5e3CGU3FzCMuSWkDiSeEVykL1KAKVyhz7/ABprEJaM5ABANA6hcGxBF9LUaDzsCZLVmM+jWZgx/mEUjpjvrNAypCbrxEulb0HXKmkFowchTBE8qJrlSgqN6WPn9Axfo2pwv1aGFHIJUezsDc0+cMMLLnIKUS82RKXb1d30JWnrrwikhtiZXo4gKoXCqsxEy3DK5Zr9okjYUsqdAUqrUYgtc1HOOlxOxysBSsOiZlBOVeZBJrqgtaE2z5k+ShObCS1FySEy1K775U2jNzgFhgWI2UAd+QsAAF903NmTbqzQNLlSgopUCmjsGdz2bn2jq5e05q3UcAXYXSGNNElu1oswu15CM3rJSEzGZaEpBUKvXQU/SGQ64aOZlyZQZJWSVMAAHJJplqkVf4RTiUIl1UJxod0JS4bgEKu9e0dhtbZvr1JWZZUwoQlJytUbqiAWvbSFOB2fLwkxRn4vMDvZZiQvjVnKyWOl6PC4JSXYCC5KvaSpBem6XAIerLuaUbWK1erWKJUaUOXTid7mLkwdtT0lwiGEozVBlOJSAhLqYO0xIKj4tWrtCjbHpQuZSW4lhsqDlBDBm3UgNWxB6w7GtORPaXq8PIJUlSQoHIKBRYUG8ajkzCOax+2kskJllk2JIBAv/Mz6seFRB8/ay5isysxNhSvJyTW8L8Qxll1E3fdOY6OwS1uMS2axgk8gh2wpTNq75iVEvz1/aJHah/In/nGzshISFIUoHrfzBileDqXWBXifnEZNceBzhcXICXWgA2JGYudbGNTtpYdKvxKcimQgF6OFO0GrlyEGhlBmfNU9m4n3xJeKQRmly00uSGPUA1D/ABh8D3ZD5GGlAA5RxDAk+IgXEykBzl3dKlzprpAiNpFSW9W+81Mwc8WNw+tjzgYzJiSSQAVC3vLHzh7kJJgmHmyxMV65SUIzbtWJHOvaGRm4CyZqON+/SF2Ik5jvBAYUBDl+QZgfGK1bHQWKqGpIrXm1GiLNKDV42WS0lctXJLO3Mmpi/DLpvpYB7JCvcb/KFC9hod0qIFgxFDd3IrTnG5OxS9J6nuQCX/8AYfGCw2o6DC49I3ajmCRxdx05wywM9GUkzFTSSCBcePy6wswOzSpJ9aQpIa9F8vZPy6wx9UakKCQNQ3jW5ikzOUESw2GCV56DTKBlfVt7qfODsTtHDndWQEoLBixevshD0GppC6VMl/mStR1f4gtFMn0VExZWAxUSTvu/YJHg8V/BOxLLY1/xKSAFznWBb+IQnuE5QdatGk+kAUk+pyy8p9lCEpDXDlQKlftFGI2CSgAJJSzAZSfIRZsL0fJCgmWQx4MOhp5QrVjSwMJG3CUsEyiaaKBv/KRWEe18EFklawgljurNq/hKQ1eBMPZnofMNASk3AFQx+raQP/4QoLrNJLAkUAJFOXj5QNonHk5yZ6OpBdKiCaAhTg8XqeXOCsHsCaCAAVji7d97rHTK9DglnXTQN5V0g2XswJNHfq3hWCkS2rwIsH6IKQpK5ikFiaFO8xIYZkgWFI6tM1CRupCkgWCSo+BL+cblbNXxKX0d6QfLwYGgfr9GHZm22LpXpLKFF5kEFqpKfIiFO3PS+akgSJQU7sfaUeJYUHCx7Q42/jPUozsDydiehIJJbSOTnbSmTRn9UUEEtmZzarGo/WAuEbdjDY3pfMACJ4JWS35T8ifCHc3agYBSFJF9dOgjipW2Qop9YFgppTMwrdwwVfgIaL22VJbNNY0NMqT4pseusAS022NJe3pecjOtjrlYdAaE/pEPST0hlypCpspaVzaBKVKNf6UhySHsaHiI5Pau00ghISpJJqU74o1HHsG+lYF2ntGXLy5ioAggE+yCfEi4Y/QdjWlQHP27OmqXnnTXWyVoCiAMv4coozHQMawPLnpUCwD6KA/QCvEQDO2dmVmSFV0KuL6cL2havaJRQoKWZix70UKCM7OjauB/9/CSAQSS1XLDjd/fGwsEfi55SR5ip/Uwow22ELoT3b68I3icUbAljXM7MWvcWPENqH1e4W0brmmhyKUOdO+8atesbRhFCrAhg2Y146DpfwhLKxvq2BWC7uXL8XBb5xNO2yrMnOxL1BBDsKkk07090FicBhMCA43kcaVNdK0NetowKl/mPcK+cL141WqctKEV+udIE+8TeEk88nyhbhqI2CEKfczkkOlJegN2cChcvBOGUlJCUIKQaOwsBxNRT4WgL1iFU0IPViL3i6ZlcNQABns7MFMk8Ho7awiwxcuWkKUpVdFFeXKTTQEGw843NlvY06PergmleUKZ+FTlIK30BIU9asGNovxE9k5msX1rV3AbK1S4HDxLDb4DpmDP5h0FTFOMxK0tlQAXYE2Lcy0KxtVBW6pbUd20HAOTGjtwsDLZTPRSSA2oqYB0FmXnP8RYS9sigxtcu7jhS8MsNh0pScqSSappQgPqQfGsLtk7eQo5JiJMv+mib0cNSn7COglyVL9hQYuEkHKQHpqW0qGfgIaol2RRiCUliwLHWrhxe94sw+yyurE9a+dhD7Z2xpSEnPvPXKRQE3F61r4wxVtFMssAB2+OsaJGEtTOBbg/R4sCRR6FqjzjpsBsWWhjc/XaA0bVBEbVtpI1+urwWZPc+R+mSgAggEG4NvOIycqXypSno1fCOf8A/Kpdifr4RXM2+GdKVEEOGDiJoNsjp14lKQ718IpXODuA6uLAeZflHKTPSlb7suYr/aR5xqR6asP4ktSDZqk9SMrW4E++DgeyR0yybs3evuaK66eYr4wvwnpAJiXIUnhw6043jWMx84B0lK08LH5ecMnaxtKRM0Ipp+tIG9J8TPThj6oHPSo/qDs1bP5xyc70imBbKOQEFkvVx0qoQKNvYgk/xBc5WRYcCGd+cDo0jpyA8Tt6cmZlXLQUM6gpfs1v1egGpOkZO9IAhJKUEAWKZjDoUrDguw7mIH0qUslC5ZOUkAkFiz1Bb6eFW0Fz/bdIQBbNkPIEBRftWJN0vI6PpElaQsJWKHdUpuej16j3mOX2jJxEycZuckGwBIAGg0cs/eFEvaK86q5nIaqr6MzF4Mw2LKphUlbl3Ieh4300eJbs0UUiB2rMQck1JIJ/E5buA54wZgMYiY6WDF8wDswD2y8dXcRSvGK0SCK+1o+lDpxdoiDmcpCcwqACx4ks7teoBiUUEY7CBI3SpBAdykklg7BRJbrR9CYVYnFzk0UMw4tfnDQzhNdCirMQRuklqV4CzPYWrWB0Si2RRSaDKz8WIUKgFu1NYYqFMzGk0ypHClfH5xQucercfMePuEMcdh5iTRy3IfGsABalaCly1eT9OnGEBUkqNLDlE2Fjzq308Sylun031x5RYgW3R7hp9XgEUpQsOAokcBURn3ib+ZfiYmJRSpyA2vziRUrkedYB2N17RDWSgDUJr2ABeLZW0QxZ1Pqa35cPKE6JqbKFGo2p4fTxUnG13XHW3nBYDHEbVDlISAbEtUc8p/aNbPn51mpUAzp4CrqSCXYDQPz5ZisJOUhCnKqEBJd0AmnQG7aQLKkMt1AuSHoeXxasAKSfA5mSkprlC0Fravoxo/j1N4tXOw+UPKqLjIUt5AefeBKTNzK7kBTmjV1DEF2PTjDJOFKAQEkcXLjxqX5coYAODxilrZKMoAO6aO4Zwasb8rQx2VNQV+tlirZaVUGplJdm+NoiyQPZSCQ1RVtWpwfz5xPAKK05Spz7OYJKVkF/w3sH84S5Boe7PnzM4zktcHQgcQavDidjkBNe0J8HgpiRUuw1qfGDJWGeigTG2TmlRXMxaj7NuUAYuaRQm9+UMMZKajADRusLhLFnBJq+vBmgopMVbQUptxqFzwMHp9IpkiUkqCiyUlRSRmDvViwIFNde8bGGAYg3ehHZ/PyhPtHCpYErDgpDmwOjglqML0rEtDTTwPsN6WJfcmgvcKCgAW4FgNKkc6xmO9I5anfEhChwUHegqACK8PocXJcKetXrormGBprwg6bs6wCKqqHq7c2of1idzNVFcnTIlGYr1iJ1Unez0fiDytDAYghYUFBL0IclPJj4+MBYLZASlySSSLmpbQgmsGDBK4Fg27XL1vURSM3yWT5qFVUHINCkVB0Ia4fUawgxmCUmbmSVlKrvmcXuRwJf94YYdMySSFomNfM4yjkARTsT2gdH3v1hWgoMtzRSi5D92LecDBcG9npWhSkkkgkFLqJDJ0ALM92Y62pAu1ZrqVMyIBTYn2m4kK3aPz+ZWMl5QAokKJcD327/ALwj2hOZBmO4d6gAuwpU/lLgJGlIG+wJZEWJLl0Ahqu1zWrGjty4QNJWkKcpUGar1Hz7w0mT0KqlO8oaEAAsKMS5f6aA5+AdIO6CQTlJbjZ4hmqCk4lBD72l/KoNfhWLJGKyqCsrsaans+74wrw0ohQplA1ej9bQ4SgK9kpLi4byb6doQAUvCB1ioSVOHNnt1EMzLCk5V5Vag1DfR5wN92JYA1egFgDzBoH7QWjDKSHKwomjOAerM/h5QxNkZctk0KiBpr79fKFy0ghRWnKQQLuzg14ixi4Y8y5ikkhtH0qXBJ511uKmMTVMwpILJzNmzapGVhUH2iOvJ4LE3QEUJdnDXBJal72giZIDBPslKWUm5dRKnNOBAtZIgVeJGlCaN+7djDXETUqw8uYGCkugkcBQOQatS73MNKyZz2tX3wBGS6gA2uvI6GNeqP5PfFE2eyrGo4BvHpwIiAnngfAwizJez1kEl0s9+V6dffEZwY83pSnWLDMWkKQle6r2hTlc3048eJel3YVPgOwiRj3BYwqDMpKgzlnJANVMAOPDhCramIJmEAkpa5qSex90H4FQ/wBQlg5DuOrkuf3gfHzxnSUssBypm41FOPOsNmEFU2bwnrAybK4lKteJS7vBm1MPnYqSElLKIJZN7BQ3udAbi0VDHZyKlL1LU6CoLgDhS12glKEqKZZKFMHGqqUcPR+kBUr3qgBGKIChkfNRwoskHUAv4hrQ29HFhM3OTmNsytbUCjraKV4EKScp9kkF+J1YsT1qLxdszBqCS6nGhBpar8DAjV5R3ElWYgg0FxFs+aR9UhJs2ectTV24WgtS1KNqD6tGsXZzzjtLsQo9/fFGHwr3SA1j9fCNy1OSklizjtXXiI3hsaApScz+yexB8aiBsIrsXYiUhIJIbpCvFYFJS7BiXY662iWNxSiSAHgCdMClVdxYVFhaGs8hlPBzGJ2OsZlJWbly925g2HAww2PtoyklM80RbKlzdjagFR1eCpkz7vOTMQxz0KVezQFqCzB6jiRCfGTCtlKATmKvZo+tAAWFbGM2jZNnV4f0hlZCpOVVASQC46isGYT0tCgE5FOQd8EN14g9RpHIbPlploJKkks5JNBYGmUkuLMDrwaGSMZLlpzApcvmWWQN0u2UKc8xWoNQaQbqDYmOZ22vWL9WJmVdWdO4eRdg72tC1W1FhYStDEEghOnBmFQRV+lIoO2SqY6kpBCQ1QRQAWVZ0jjc15utl46WSVUL+0ygVDhToTXlFJ3yRKLXAvwk+Yt3DKAJqCKnTeP7FoHm7JziYl91ZBYtS1m6eekdLM2nJJKEpdbHLmDO2g1L6cYRp2soAlKUEEPWoYilfZHGnBq6ptIIpvIpxXou1QfaLVtRqVPeA5mCKUstClFJdBTzDKSfAEHlzjrEYgl2bQsbC/KhoaaxUrEIWcjAKqzGh5eGhAhFZRx05YDuFUN6CMl7bymmjfhYnXpS2j8Y7CfgElOcgAC+pprWBJey5M0Ok5n5ce/1SCrDeKhteXMoQErO7Vg70a7N1itwhyCFMWBJ46V8miStmy0KKDQKSQbUIZiBWulv0s2gZckJSLtQmooah3uzVfWCvI074KJ2FM4GYGJ3XFOFDQ3anhwi7ZkggLBSkApUCoPVmox+cBytspDEpGZ8tCLMxJ5fEHrDmRhglKyD7TsdaAs51Lm8Szm157I0+7Vf2AGQkpIKBSpNKDiS1OF6RknBj1U2W5IKQQ9WNu/jpE5hUlLgaHMUlsw7datFGz8QfWFJFcpBb2Tq/Mxa5NNb6LQtnYKYEbyFBOigKHn+8DjDTf5f7k/OGwwq1rBUQF0LK9tj0cgdRDI7LlG6UvrQfOIZnPqo6f1fAhmIdmqeRBHiCXf421iiQSVDKM7m3L9orGEIU5GU011vBMqf6oEKGYH8JLF2uKOD5EONQQjsCkqoUsAGs30NYicQUqCQAUGigEgKSNWJAD3Y1HWI4UIUBVSHuWBAenHh7osVTKcwW7ksCHAoksWLvmBqbDnFMxjhsabPwQF1ko/1GoaXAd3I/DzAjJU4GjN/K7Fjwr3p8YGl4wEByciQSkBzwJBcgkP0NorWorLgI3E1CvJPEk8msdAYBxy7D1T5WY5twi6qvwZxUjyhnhQpgHzVBoKAPy+jHKzcM6XVkSA4ZCjloavwY07PDPDbcAKQVPmazN7TOSqvOgfxgNLH8+YQEqBDF7cQag8xBUlasr1cUI6wokuDMH4cyTle2dIfwVlrDPCYkKWwUxWg+Kav9c41WDmk74N7U3UJm3cs/L9w3cQolqAn0P4VMP7fi8P9pAqlFIF0hQHO5+Ec2hjNQavq3OJki4SxTDRNdU1yXCSwBoQSD2LQmmYqYQd5QYnJmNCC/YOSLQap/WqUGbJMLXsn9BCrDj1kwjM5OZjT8CSrL1o/eE8Dj5JyJSivOsgslgxu9349qXiyRhR/FVlAAAZ2a7E+4VgJBVloTclmGjjrqY3iJWcAFQACgamj5mcjhCLtMH2hgFBRSQQzDyvQc9OIgbJlS6w4DJys1LmouXdhpHTT2Un1gNAADugKdIBGmYEgu2jDnAW2cD/lqoy0hZYBs5Azj/sP6uUFXwLfTpimbiSJxKXKVMKvYkHWtg3TyJw+3lJXRIqcrMwd09dddKM0QlyE2HUv1HHgYgnDk5qNqBYu9L8iYmi7G21p0wKASppiFqF2IILgvwUNLAgXcQKualalZlEHICAtO66lIVoKWszAWZmiqVhs8sj8QzOS7VBF7D2gfHhFww+YqSp/ZShwQTusMp4Fn8DCGYdpGWFS81crJqWIajEW43v1hVh9pKlrBKieIYVHF9TRweUNk7KJSGSrMGCjZIcUcm3A8DC/EYchDNVyCAQoDUVBID8uB5ww7nTS9rulT1BA75tfCrQkl452I3TugEW3QElyLvQ14xPY4dGU/TEwllTVIpX2mPMgikO6M0rs6BU7NLdYSa2Nr6tpfzhTjcSKj2kOQkl3FRUOHqL/AE88Jit4y3cKcV4umsD5yRo4Y1tWjcjp2geRxxgpnz0mmW1+PkLfVY7CTObDJW1MoNeZY34V8I5TZWBVPmiXqXJPACpr5d4fYra4kJSlVFBtxJ9kCjP4wu1nJ1a3yjGOWnYXLKluSlJB4VK6cDQva+rRr76XygMlj7rDgOQhtjsikhWUbwodRHPlhMVvEqYlQ/D1ewPIRq/a+TlhqR14uUuV2LpKggFTAFV2DHkOdteMUqxinoWH9P6Rs4sKLJlqLMXctRxeg5RduC60g6h105XiNpTUU901l/AkkSzOmoAypCnbMWG7+A3Y05OIrVhCJiZBYqJS5FqmoB4ADTUcoKwiyklKKPdRSS/KlOdxeIbRAUsrpamWhdmJJ4BrcxzeaPRU/d9g3D4VS0nN6tlkEFJByCxDpuwfWreA+PASsBBOVmOYWAoAHuOlINwstKUghOUs5Y14EPqP1ZoCx851AkNwsK6O2vX4wzmjJym0BJxCkgkMQ56twbt7UUfeF3JBci4rS3SjwbOw7irUs3zgZEmtGeFR1xYfImCYli5/MdcyaBd7NRXQ8QwipDLGaySCpur0bU3jMbMepADioSGG6wtxIDnnWMTNUEB7pt/T+QnUVpw70ZX3OjconKOZwov2JB+UHpUBMHBKj5wgkYug5IQf+I+MMDPJqGrGlnO0dFKUcqSTb5uR7o5qYspnqoxzEedIbYHGKVLKT+FvOAJ80rVVLF76/TDzMJscUDYpZCw5IcHuC7+TwvCVomUN1U8h7in+3nHQzpeeWoqulCsp1qDAmMlpV6uZZ7FrMKHxpCeSo4wLEOXOprdr1t5tFP3UzFZVWdzpQkP5AwwmYN1e1UHMQ1wo1Y2YDTmeEBrw6khSiXo1Azc+dfAP3TLVWWbMx+Yl7KOYhtUgKZ3JqKEe60NU45SpWQi6EKbn7J94HSE+yGdTlylJVwvua/1Do2rwdLcMLsADT81n98OLMtWN0zSZQ9oBwQ9eVS45MAWiqXhC5UQ5Wl5bVcvlFBepDcWPCCsSyErdg1TQs1yKVqRfux1LxSSmZLSSE7qVLIy0Cgzh2bKCOfsG7xL5o0006tgkqUEVcBt16EE1DAcFMbUpe0Dk5FKcJSBvJISHLBy7gE3BpWjOxeDMaBlRLXopCipLMlkjcYX3nL/ztQpgRcw5FOc6Fo9WkgMWK0EqfjkCksWc9hEmpmKnJzhKw6UvlKiavzqQQbF7AcIFXh6Zj7Vag0OUNVgagK8/CWOmFhlUd8P1KXS55ULdH1jaF5kXGXKxelQbhjzP0Yao5puSdlUian2xm3tHGl6MdCNY36gKSpRq5JNahWmliDf5RuThQoZEllO4So0Nw6VN2Yh+8BBUyWxA1U4Iow9oeF+RHKG6aD6sIpl4L+I4Iyu4Pw6wXLkOspCGOmr5nL8h5X5Rd6xBAIByq1FSP6km9XqCItQChJUku1lB6C+v6jnCVdyZSkshODkowxMxwVhDECwzEC/F/j3UqlS5kxlIICvxpW5twNHi0LoQ7ZjcCrJrXxNvOB5SlBTAlYckF3fkSeH1eKsiOm7cryPMfizlQlNORNSAK/AxCXs7cCnYqfed2tVjrQ9YqTiEq3LkN5M9dPHjBswrUkZQyUhna/Ot4v6snIrhFQVJt27FmJnqDJltmALWJ4Zjap0Fh7hRMTqlT67yfnBKyrRi/EA+H7wAcPM5/XeIO+MKRuUKNe3WCwRlAAPMWBijFEJDv3o3u90VpmEpcvow00L05fCAco90FFQLWAP12pAuIqTQvQgF1EsOGmtIxSg12cv269/fExjElWVyAzZqu9abtW5P+qbFpxyCTJytRlezmvhpG0FmLuW+cSVhkJVkVLZVPZUR7Vi6gadohPlpSy0klBJAcV3WeooaEH4RNnTt8E1z3GgJvS/c/CJy0br1INHpryjTJKbBRNb1HwvxizdUzBi99H+vdFCLJiDugU3W/tpy0aGEic6ADQh4HmLByjqDwqREhLrSzfV4d0Q1Y22diiMztp9e6IYuYr74APYUh+9S/k3eM2dhsyVMzgj68oNn4YpnJNCcvkKK8miiUqZWlBWh2YHXo9IFxy/4ZT+W3k8NsOyUqQKmqgO8K9oVYsxNSOggImD4Fk7xIbQUNFAJItokU0rGsfLJDA6UZtdW7eUVJmMaigD9Wanj74pnTCoEVYWo7PS1WoPdCLhw7NbMmhEyYWH+W+9oy0FIYj85R+0NJAeWsq/FUqN2QCCal3JPj1hKJAEqaRdSpYD6A799XKfIRcEj1CnBzKTmzckqlppzUEgxD5N1VDTFoSlJIP8AlIQFJ4Bf8ZIraxT35Quw+NeZLmzCc0wpCXqpQLIK1W3QwA4tT2TB+CxYnLnS5qRvAEKBYkyyFJStV2DMFXAJ0ZlOKQc/rFPmlqf+nI24wslLMAOENITovxCFFRZRZSVPckNlIfm6R4mCthpSZKitQG8C7l90Ob6erEw/7RxoNjJ+WYoISd1TE6OFEOH5C3AGDNnrQmWpJJCFZ3/pKGPQB79eMS+ATS5EaMY5AYpqos/4lZd3xFOGaLJYZAuxJBbQ0y2szeZhfisxUUkC5ZrOa5oNVnDKTUaj8w4t0aAzmFYmUxZ7MSxrxdr+FaQVNTnSEJUnOkg3ILtRiWdwTQXrCebNffpune5hRZ+Yc+cGysR/EAUXBSE5nuUKdL1qTVHQwGPp3TKcRIBCgAUkhlJZmIsW0BcjueEVYeapK8r76aA2B/lPEHQjiOMW4LaCt0LLqTYmth7Je6fq0CbSkZJpIcpLZSa0IBAOtqcYdFRz7JDFSwoApYPRlCx1B6fTRVImZlaZhutbUByH6V5jhEJsxKgKkZ6nkQwKj3Z+8SlKAUyiMwZOa9rjmC3gYYo4WeA5UtIUkpTlTQqOh+qxViNuKUcqT6tLbrfFqt0foYiVDMoAskmgRVgSa8/F7iA8jKATVnbLqxex0fQxbl4M46cXLdLNByZRJzEuSakElISAHNnqeN2HGJnEHRIbRwH784CRjpqWDAfmBYEM5cl6CJKxq3oS2jBLN3jOynGb8f2BzlFanAdrNF6y4YVYVo/YirM2sYZ6TQHKToR5OIElKKahPIEvR+QuaWhs2Xu5QTLlkqclmS4swIYDrd+0ZipLpDUVmUSOLM5DXOvTwieKnFJ3mUKBRbuaDgOb3inGUCVA1CjQ8Q3j+E94RUeAhM3OA4rLcuHD0Pa9e6jqY0N2UkKGWpIBDM4tXU08o1LdMwtROVKgf5VB/wDs3URTjZalEElzVybkuWJ7NTSAsIlBKmIFTRm5ivhBM2QDTt9CBsBhympDcGt+usHoDVIv7ooQOlKgo5mZx51g9MkkOkihtxB17Roy6E0f5fF6QXJSkylrNTlISOdK+PugE+DMNhKgJc53FLDqezNzgzC4Ra5gUbChHvaF/rAhACQoHOVc7U10PujpzUJmS6vcDnrFGeStWyCsBQLKBJHyhXiJQmJJstHgq7jkRWOkwWZUsFV+HeFKAc6syQ9eh4QInbapnPYrDjKS1qwqWtbEM5o3GjV5DePhHS4iTmBagb6+MI9pzfVy8oDlV+lvgKa1hNWU8OiOGlZpa0KzBAUlUxQYkJEuYWsQG8yocayw+IExRBATnSogAhgzMgNfKEIA5AamF6cUfU5QqsxaSo8coDCupJe/4BGScEuWRMZ0WKhUDU10POIN3SHuCR/GKSmilKSCB+d0h/GBcTKEwEAmoPLkR24RoZylBeuYlJoS6Slu4YDqDxg/E7GK50z1aXcldB+be+LRaIeMC3GJZSiSSCpXJnJPeLZST6ljRwokvXLYf3KA7NxEEfcVKoWBLB7m9fCLMgIU7AkkBIsBuhKewQITXYE08nOzrHKNWzc+AMakqKUkUrUX5jvf3cIPxWF004ajn4QrxCapS9iW4Nf3wmicE8LOFyN1W5Mp+YNm5XfqII+6Hd0KSxAtmQSC3Fw3jA0+blsGAcDvd+t/2g+bK3CwGd0AhiCwBFQSakBLkcCdXhJUPsKJqmJuWJHg9YaS5u5KBqFoYjmLfLwgTH5fWEMzVURW4B83jeJm5RKAPs5VEPbedvdDeCJq2l/3BqQGUpi4CW6uxPlF8/DguQSVgnuCHHcOeoaKMKt844vl5ZtPD3RZIkqUBTU1Fg3E6AW8OUCDKZWrFJUAFBjQOeKQB2dngnZsgI/izGCUuEvY8WDV7eUVqTLSC++b1tfR6nvA8zGlSjnbkeHKDhg1uTS/2F4PbxzHMAUl2OoBsK0I5Hxg37vJNcsrwhBNw3D9O8Vb3E+JhqXkmWipZi6DyUqBGVmDCrVNjarBzEZM1wFKuAXL6FTgtpUmsFzsQJaikpJNwxbq5ZzFMvE51Zmygiw03y1TU0EKi4O19jMhIAV+IqUaigWEgO/JzyeJerCpaC7EEg9KEF3sU0/284oUvMoH+YDxPlBkoOJpoxLs3Al/+JI8IVF32KcRK/hSwHzE5eoJJT71D+2LggKupiAC/Bg5Pi9Ol4lhEesVkP8AWC5DFAKtK2PaIZiM1fynsSfOBFMvlqygq0o5+SfcIZycHvAKyperlYIY9Cb2gVM1KgGF9GDX98EeoHCwA6/VIuiHKmbXIAPEjhbs14sw6AciRQkq8P1+Maw+GCFFLM9m5Amvzi/Dy7GjsezEfKAd2bmAux4+VoyRiZkpQyGjs2heDlLuG9o1OvCCcFKBBzAG7ctIpqybpDZGNCikD8X174RzyVTCxZiR5mDZMsS0vWlfO0FfdQtb2zVMKjNNIVzZO51cu3Axzm1cISptb+DeOojt9oYcZ8ugYAWAcPCKZhQVF7A158ukA0+4hlbLyhnvc0cijeYd+QiX3paZapTHKnMaUJJBLvZgVVb4w7my+H1eA5WGK1Lq2VLjhV3HlFVawLeo5kUYFa0hOpCWNHBBJL17ODy7M8DjlBRKTlUkAUqCGoT1Z20L9YDUspVlJB3QoMG1ZuVtIs2RKYZ2BzP1b1kwp6sDC4JjNSuwraFUKUSrN5n97dukByZBcE6gFuYpd/gLQfPQ9X+v0aK52GsXIbhyh3nJfYWY7C200fRuPasKMRsxlKLOT7I0qLx0szBhi5J4QN91zH3xLBMQ/csmbM5fXUU0f38InJw+ZE0jeISkocGnsuG6G0OsZKAFahrXHhaF0ogKKUu/tVtT3kNrDcSN6XIHPwKVKTfKyQedGb4RWrDHMpa0sHIro1PAQXMdwAW6U5vSK1pYcqO+tP0gUUZ+o2xccOCzOAFB2vUsP35wVNBUjKm5IOXiTr4vGSEgLD1zX773kWPUQQjDFgXHcPTKtXEP7BHcRFG266QrloysFODQ1pfSlYhmAJoFBtCzcxRw0HYgOApgQriA+ggfAEmelAyuVM7Ae4eUDRopWQTJcUtpWvQPfp+0WfdT/pjzg+ZgiXRu3cUpwZv18YpOGIplTT+b/wDMArvK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9878" name="Picture 6" descr="http://static2.businessinsider.com/image/50bd572beab8ea9e11000003-590/but-although-conservation-and-recycling-will-help-they-wont-fix-the-problem-because-a-huge-amount-of-phosphorus-will-still-be-lost-to-runoff-phosphate-that-isnt-consumed-by-plants-leaches-out-of-the-soil-into-rivers-and-then-to-the-ocean.jpg"/>
          <p:cNvPicPr>
            <a:picLocks noChangeAspect="1" noChangeArrowheads="1"/>
          </p:cNvPicPr>
          <p:nvPr/>
        </p:nvPicPr>
        <p:blipFill>
          <a:blip r:embed="rId3"/>
          <a:srcRect/>
          <a:stretch>
            <a:fillRect/>
          </a:stretch>
        </p:blipFill>
        <p:spPr bwMode="auto">
          <a:xfrm>
            <a:off x="714348" y="1571612"/>
            <a:ext cx="2996333" cy="2143140"/>
          </a:xfrm>
          <a:prstGeom prst="rect">
            <a:avLst/>
          </a:prstGeom>
          <a:noFill/>
        </p:spPr>
      </p:pic>
      <p:pic>
        <p:nvPicPr>
          <p:cNvPr id="79880" name="Picture 8" descr="http://earth911.com/content/uploads/2012/05/TopTurn.jpg"/>
          <p:cNvPicPr>
            <a:picLocks noChangeAspect="1" noChangeArrowheads="1"/>
          </p:cNvPicPr>
          <p:nvPr/>
        </p:nvPicPr>
        <p:blipFill>
          <a:blip r:embed="rId4"/>
          <a:srcRect/>
          <a:stretch>
            <a:fillRect/>
          </a:stretch>
        </p:blipFill>
        <p:spPr bwMode="auto">
          <a:xfrm>
            <a:off x="285720" y="3929066"/>
            <a:ext cx="3821502" cy="264320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79880"/>
                                        </p:tgtEl>
                                        <p:attrNameLst>
                                          <p:attrName>style.visibility</p:attrName>
                                        </p:attrNameLst>
                                      </p:cBhvr>
                                      <p:to>
                                        <p:strVal val="visible"/>
                                      </p:to>
                                    </p:set>
                                    <p:anim calcmode="lin" valueType="num">
                                      <p:cBhvr additive="base">
                                        <p:cTn id="16" dur="500" fill="hold"/>
                                        <p:tgtEl>
                                          <p:spTgt spid="79880"/>
                                        </p:tgtEl>
                                        <p:attrNameLst>
                                          <p:attrName>ppt_x</p:attrName>
                                        </p:attrNameLst>
                                      </p:cBhvr>
                                      <p:tavLst>
                                        <p:tav tm="0">
                                          <p:val>
                                            <p:strVal val="#ppt_x"/>
                                          </p:val>
                                        </p:tav>
                                        <p:tav tm="100000">
                                          <p:val>
                                            <p:strVal val="#ppt_x"/>
                                          </p:val>
                                        </p:tav>
                                      </p:tavLst>
                                    </p:anim>
                                    <p:anim calcmode="lin" valueType="num">
                                      <p:cBhvr additive="base">
                                        <p:cTn id="17"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en-US" dirty="0" smtClean="0"/>
              <a:t>KISS</a:t>
            </a:r>
            <a:endParaRPr lang="he-IL" dirty="0"/>
          </a:p>
        </p:txBody>
      </p:sp>
      <p:sp>
        <p:nvSpPr>
          <p:cNvPr id="3" name="כותרת משנה 2"/>
          <p:cNvSpPr>
            <a:spLocks noGrp="1"/>
          </p:cNvSpPr>
          <p:nvPr>
            <p:ph type="subTitle" idx="1"/>
          </p:nvPr>
        </p:nvSpPr>
        <p:spPr>
          <a:xfrm>
            <a:off x="1714480" y="1000108"/>
            <a:ext cx="6400800" cy="2786082"/>
          </a:xfrm>
        </p:spPr>
        <p:txBody>
          <a:bodyPr>
            <a:noAutofit/>
          </a:bodyPr>
          <a:lstStyle/>
          <a:p>
            <a:pPr algn="r">
              <a:buFont typeface="Arial" pitchFamily="34" charset="0"/>
              <a:buChar char="•"/>
            </a:pPr>
            <a:endParaRPr lang="he-IL" sz="1400" dirty="0" smtClean="0">
              <a:solidFill>
                <a:schemeClr val="tx1"/>
              </a:solidFill>
            </a:endParaRPr>
          </a:p>
          <a:p>
            <a:pPr algn="r"/>
            <a:r>
              <a:rPr lang="he-IL" sz="2000" dirty="0" smtClean="0">
                <a:solidFill>
                  <a:schemeClr val="tx1"/>
                </a:solidFill>
              </a:rPr>
              <a:t>4. </a:t>
            </a:r>
            <a:r>
              <a:rPr lang="he-IL" sz="2000" b="1" dirty="0" smtClean="0">
                <a:solidFill>
                  <a:schemeClr val="tx1"/>
                </a:solidFill>
              </a:rPr>
              <a:t>על המיסוי להיות פשוט ככל האפשר, גם במחיר אובדן "יעילות </a:t>
            </a:r>
            <a:r>
              <a:rPr lang="he-IL" sz="2000" b="1" dirty="0" err="1" smtClean="0">
                <a:solidFill>
                  <a:schemeClr val="tx1"/>
                </a:solidFill>
              </a:rPr>
              <a:t>פארטו</a:t>
            </a:r>
            <a:r>
              <a:rPr lang="he-IL" sz="2000" b="1" dirty="0" smtClean="0">
                <a:solidFill>
                  <a:schemeClr val="tx1"/>
                </a:solidFill>
              </a:rPr>
              <a:t>".</a:t>
            </a:r>
          </a:p>
          <a:p>
            <a:pPr algn="r"/>
            <a:r>
              <a:rPr lang="he-IL" sz="2000" dirty="0" smtClean="0">
                <a:solidFill>
                  <a:schemeClr val="tx1"/>
                </a:solidFill>
              </a:rPr>
              <a:t>העדפה למיסוי כתמלוגים, ולא מיסוי רווחי-יתר, כדי למנוע תכנוני מס ומקלטי מס שונים ומשונים.</a:t>
            </a:r>
          </a:p>
          <a:p>
            <a:pPr algn="r">
              <a:buFontTx/>
              <a:buChar char="-"/>
            </a:pPr>
            <a:endParaRPr lang="he-IL" sz="1400" dirty="0" smtClean="0"/>
          </a:p>
          <a:p>
            <a:pPr algn="r">
              <a:buFontTx/>
              <a:buChar char="-"/>
            </a:pPr>
            <a:endParaRPr lang="he-IL" sz="1400" dirty="0" smtClean="0"/>
          </a:p>
          <a:p>
            <a:pPr algn="r">
              <a:buFontTx/>
              <a:buChar char="-"/>
            </a:pPr>
            <a:endParaRPr lang="he-IL" sz="1400" dirty="0" smtClean="0"/>
          </a:p>
        </p:txBody>
      </p:sp>
      <p:pic>
        <p:nvPicPr>
          <p:cNvPr id="2050" name="Picture 2" descr="http://img3.allvoices.com/thumbs/image/609/480/92218998-tax-loopholes.jpg"/>
          <p:cNvPicPr>
            <a:picLocks noChangeAspect="1" noChangeArrowheads="1"/>
          </p:cNvPicPr>
          <p:nvPr/>
        </p:nvPicPr>
        <p:blipFill>
          <a:blip r:embed="rId3"/>
          <a:srcRect/>
          <a:stretch>
            <a:fillRect/>
          </a:stretch>
        </p:blipFill>
        <p:spPr bwMode="auto">
          <a:xfrm>
            <a:off x="1214414" y="2643182"/>
            <a:ext cx="4443403" cy="35021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15304" cy="785818"/>
          </a:xfrm>
        </p:spPr>
        <p:txBody>
          <a:bodyPr>
            <a:normAutofit/>
          </a:bodyPr>
          <a:lstStyle/>
          <a:p>
            <a:r>
              <a:rPr lang="he-IL" dirty="0" smtClean="0"/>
              <a:t>היקף והרכב הוועדה</a:t>
            </a:r>
            <a:endParaRPr lang="he-IL" dirty="0"/>
          </a:p>
        </p:txBody>
      </p:sp>
      <p:sp>
        <p:nvSpPr>
          <p:cNvPr id="3" name="כותרת משנה 2"/>
          <p:cNvSpPr>
            <a:spLocks noGrp="1"/>
          </p:cNvSpPr>
          <p:nvPr>
            <p:ph type="subTitle" idx="1"/>
          </p:nvPr>
        </p:nvSpPr>
        <p:spPr>
          <a:xfrm>
            <a:off x="3286116" y="1643050"/>
            <a:ext cx="4614850" cy="4286280"/>
          </a:xfrm>
        </p:spPr>
        <p:txBody>
          <a:bodyPr>
            <a:noAutofit/>
          </a:bodyPr>
          <a:lstStyle/>
          <a:p>
            <a:pPr algn="r"/>
            <a:r>
              <a:rPr lang="he-IL" sz="1400" dirty="0" smtClean="0">
                <a:solidFill>
                  <a:schemeClr val="tx1"/>
                </a:solidFill>
              </a:rPr>
              <a:t>7. </a:t>
            </a:r>
            <a:r>
              <a:rPr lang="he-IL" sz="1400" b="1" dirty="0" smtClean="0">
                <a:solidFill>
                  <a:schemeClr val="tx1"/>
                </a:solidFill>
              </a:rPr>
              <a:t>המנדט של הוועדה אינו רחב מספיק. </a:t>
            </a:r>
          </a:p>
          <a:p>
            <a:pPr algn="r"/>
            <a:r>
              <a:rPr lang="he-IL" sz="1400" dirty="0" smtClean="0">
                <a:solidFill>
                  <a:schemeClr val="tx1"/>
                </a:solidFill>
              </a:rPr>
              <a:t>על הוועדה לעסוק בניהול משאבי הטבע של המדינה לא רק בשאלה כמה כסף תקבל המדינה ממיסוי משאבים אלה. ניהול המשאבים כולל לא רק את גובה המיסוי של משאבי הטבע אלא גם את הקצב הרצוי של הפקת המשאבים, קידום פיתוח חלופות, ומימון שלהן על ידי התמלוגים.</a:t>
            </a:r>
          </a:p>
          <a:p>
            <a:pPr algn="r"/>
            <a:endParaRPr lang="he-IL" sz="1400" dirty="0" smtClean="0">
              <a:solidFill>
                <a:schemeClr val="tx1"/>
              </a:solidFill>
            </a:endParaRPr>
          </a:p>
          <a:p>
            <a:pPr algn="r"/>
            <a:r>
              <a:rPr lang="he-IL" sz="1400" dirty="0" smtClean="0">
                <a:solidFill>
                  <a:schemeClr val="tx1"/>
                </a:solidFill>
              </a:rPr>
              <a:t>8. </a:t>
            </a:r>
            <a:r>
              <a:rPr lang="he-IL" sz="1400" b="1" dirty="0" smtClean="0">
                <a:solidFill>
                  <a:schemeClr val="tx1"/>
                </a:solidFill>
              </a:rPr>
              <a:t>על הוועדה לכלול גם מדענים מתחומים מגוונים </a:t>
            </a:r>
            <a:r>
              <a:rPr lang="he-IL" sz="1400" dirty="0" smtClean="0">
                <a:solidFill>
                  <a:schemeClr val="tx1"/>
                </a:solidFill>
              </a:rPr>
              <a:t>כמו גיאולוגיה, כימיה, אנרגיה, חקלאות ותעשייה כדי להבין את ההשלכות ואת המגבלות של שימושים במשאבי טבע, וכדי להכפיף את הדיון לעקרונות מדעיים במקום להנחות אידיאולוגיות של כלכלה </a:t>
            </a:r>
            <a:r>
              <a:rPr lang="he-IL" sz="1400" dirty="0" err="1" smtClean="0">
                <a:solidFill>
                  <a:schemeClr val="tx1"/>
                </a:solidFill>
              </a:rPr>
              <a:t>נאו</a:t>
            </a:r>
            <a:r>
              <a:rPr lang="he-IL" sz="1400" dirty="0" smtClean="0">
                <a:solidFill>
                  <a:schemeClr val="tx1"/>
                </a:solidFill>
              </a:rPr>
              <a:t>-קלאסית.</a:t>
            </a:r>
            <a:endParaRPr lang="he-IL" sz="1400" dirty="0" smtClean="0"/>
          </a:p>
          <a:p>
            <a:pPr algn="r">
              <a:buFontTx/>
              <a:buChar char="-"/>
            </a:pPr>
            <a:endParaRPr lang="he-IL" sz="1400" dirty="0" smtClean="0"/>
          </a:p>
          <a:p>
            <a:pPr algn="r">
              <a:buFontTx/>
              <a:buChar char="-"/>
            </a:pPr>
            <a:endParaRPr lang="he-IL" sz="1400" dirty="0" smtClean="0"/>
          </a:p>
          <a:p>
            <a:pPr algn="r">
              <a:buFontTx/>
              <a:buChar char="-"/>
            </a:pPr>
            <a:endParaRPr lang="he-IL" sz="1400" dirty="0" smtClean="0"/>
          </a:p>
        </p:txBody>
      </p:sp>
      <p:sp>
        <p:nvSpPr>
          <p:cNvPr id="73730" name="AutoShape 2"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3732" name="AutoShape 4" descr="data:image/jpeg;base64,/9j/4AAQSkZJRgABAQAAAQABAAD/2wCEAAkGBxQTEhUUExQWFhUXGRoYFxQXGRwYGhwfHBgYHRggHh0fHSggHB4nGx8dIjEhJSwrLi4uHCA1ODMsNyktLisBCgoKDg0OGxAQGywkICQ0LywsNywvLCw0LDUsLCwsLCwsLCwsLCwsLC8sLCwsLCwsLCwsLCwsLCwsLCwsLCwsLP/AABEIASYArAMBIgACEQEDEQH/xAAcAAEAAgMBAQEAAAAAAAAAAAAABQYDBAcCAQj/xABJEAACAQMCAwUFBQQHBgQHAAABAgMABBESIQUGMRMiQVFhBzJxgZEUI0JSoTNicrFDc4KSosHRFSQ0U1TSFhfw8SVjdIOUsrP/xAAZAQEAAwEBAAAAAAAAAAAAAAAAAgMEAQX/xAAqEQACAgICAgAGAQUBAAAAAAAAAQIRAyESMQRBEyIyUXGB8CNhobHBFf/aAAwDAQACEQMRAD8A7jSlKAV8JqNSad9WlUQAsqlySe6SASgAGDjIw24I6eEBzFxBYiicQuIWjbcW8UTiSc+C9nrdmQeIHvHSDgAhgJ6TjSZZYw0zKSGEQDaSOoYkhVb90nPpWHhfExpDPMrrI2Yjp7NgMMSHB6MulwdgRp3GQapMFxIyq8nbWyMPure3JiS3jB216cDXvltQKjoF2Oa9wfhr39xJLPOWsoGdUwBGJ84MxfThWTWp1Ed1iTjAzXJSUVbOxi5OkXW751nncpw62WVBt9slYpBnJB04GqUfvLt/OscD8WHea5tHPUxdg6qfTXr1AeuD862eH3ZDdmLeVIwAFkKoqYA2AXX2ij0KD5VKVgl5M71o2x8eFb2QHFvaOtrCy3kfYXOwQKDLE+rYuhGnUF6sh0t0/MDUFDx6S9GXs7x4MDvyMER1bxNuksWpMHbJk28zvVj5m5fS9gaKTY9Y5B7yMM6WH+Y8QTVb5E4i7qyPqMisyTk94a12I3O3TA090AABRWrDl+Iv7mbPj+H+DdtOMyKur7QIrcjC9lNCSOue5d6ZIXz3dJZxnwHWrzy1eiSPCJKEH45WVyxJOe8rsSc5znYdB0xVP45YuSrwxQli33xIVZCu+NEjIwVsnGWHTOMGs/K/GLSyhZIbK7jkdy8kAjdyWxue1J7EjG4w48sZ2q4oUk0dDpUTy5zBDeRl4tQKnTJFIuiSNvyuvgf0PgalqEhSlKAUpSgFKUoBSlKAVB8zczRWYjDK0ksraIYExrkO2cZIAUDcsSAPmAdnjfHYbUL2zEFyQiKrO7kbnSigscDqcYHjiqVx27nvtUZtYIoirKJboLLKAdiUjXuocDPebOcEjrQ43RIXXNd8SUjsEQnYTSTq0abdWRRrYhttK7fvdcanCuHGNpJZpTNNK2ZJmwowPdRV30RrkkLv1JzW1ZQ6I0j1M2hVUMxyxAUAEnxO2fnX25JC9QBkZJGdsjUAPEkZAHmR16EVOb9FV5kv2SMtGfv5SscGckK7sFBQs46KzHWiAbbnpmcktIrPhzRHV2UMDKxVQzEYYMwVu6SSS2Dkb71E3pSS/sVQsRrmldcAr91EwUkkd9tbgZzgbjqN4H2o8ckmnThlqMyMR2m3icFFB8BpJLbdCPUVmzxcsij+zdhpQcq2Wzk3jtlciQWgKsNPaBxpdtsKzbnUfAsTk+NWeSQIpZjgAEknwAGSfpVI5f5Qh4ZGkoOudXTtZegKudDKB4INQfzJWpP2jQzyWMy2wJkwDpX3iucSAeeUzt471jmoynSejUpSUd9lljfIyOhGQfOudcSsjb8VfSVVblO3QHUAXQhZlGhgdxiTByDpxjpjL7IeYu1t2t5n+/jZjhmOtl23wQMafdP/AL1u+1FAsdrckZ7CddRwD3JAVfYkD8vU4zircTePLxKc1ZMdktwa4ZlYNqyDnv6QwyOmkKrKOuzKD6t1qQqO4YQp0gaUOdAGAuxOygKq9MnuAjb3sAVIO2ATuceAGT8h416B5klTIzieIJ7e8Ab7p9M5QMSYmVl7yoCXCuVYbHG9XDl3mO2vULW0qyBSA3vBlJzgMrAMDt4iqt9qkXqr+e0eTjHTuynB+IrBxC3eKZL2AMZIwFliUgdvFvlN9iynvL8CPGhKMvudHpWrwy+SeJJozqSRQ6t5gjIraoWilKwvcqGVfFs4Hw6/LOB8xQGalKUApSlAUnm5Qt/ZyZXEkc0O+51DQ6BfLI1589K+mI6MSSzNqOIU7qxjPfIbdm9NQK6cfgBzhsVr818GuLe6tbjtXu0MnZCKZgvZNKwAdAkeGwmsHO+N8+UrPd4dEVcs3vY/CuDgnAzjPw2D+IwRXOz1c3SRjMjqgJxqdgoz8SQK0Wuo5lLQyCQbrrjYFUOQC2oHGseB307HGxzIsQcjY465wcbA7jpnBB+lQXMnMcUMLsYppQBltETdnpyAcu2F0+BAJz0OxoVpWR1iP/i9uAoVBaOEwxOVygBxnCDy8TjJ6149l/BtTz8RkA1XLyNEvUqhkbJ9CTt8FHnVdvOeZmu4rhUtkWNZFRJZRqbWEDFipPTQuB4dMnoN6Hna8dGaPswibMYLaWRU9C5bSD8QKz5scnJ17NuLIklfo6HzKP8Adn8MlBn4uoH6nHzqVPXauOcwW3FpWhimaZBctpj1PDENhryY4xq7oGcMQc48alefuW5ILZZorm4fssCdZbiUiQEqurZhpwdzjbHnis7wJUm+zRHK5XJIt3HOWkmmS4TMVzHjRKBkMB+FxtrQjIxkHc71o+1SMNwy5ywXARgT5rIrAfE4xVZuPZtdrFHI8kbElQwhSa40qcnVhpAXGNPdVTufLetnhHszR50JuD2MkayJLHbIhcnORl9ZTC6T3hk6tsaTVyw7Tb66Knn7SRl4PxeG4KpDcan0IW7PIfBABDyuGkbfO0Y8wcA1cp5QilsE48AMk+X/AKOB5mqDwPgv2biF8ElmYRaYA7aNLB1jfSQq6i4YHZFyemQTvYeJ3bIBJLJHbx7IGuGJDHON4lYLuoyNTkjxG1ajFNOyYt7glQzbFyNKePTYA9W88nr4bYrT5i42trGG0mSVyFhhXOqRiQAo2ONyNzWha8S7aVIrFu3mfOu5lWTsY0UZyAAq4Y7AIRk5JPjUzZ8tX7XcL3D23YQOZVaEOsjtoZACrEhFw7ZwT4fIdUDP7JrmVrN450eN4Z5U7NxgqC2tR6gBsAjbartXwLX2hYYrlSVIU4bGxxnHyyM/WoJY5mdZDEFm/ZNlg0aIGLM69GbWAuAcdFzjBzN3tqJUZGLANsSjtG3XwZSGX4gg1ong8baopI0e3CpojdVddQLliQwOTupyfH50BJRSqwDKQwO4IOQfgRXuvEUYUAKMAdAOgr3QClKUBGce4Kt0iqzOhRxIjoRqVgCM4YFTsSMEHrXOONcuHhUf2lr6WU9tGqRMI1MuuUdorsd5HMee9lcdmudkGOtVrXfD4pcdpGj43GtQ2D6ZBxQHNuW+LxSxzXIkUQ63BbIA7uAzvsMbBVXPRFTfJIEo0sdxGQkqPGwIYoVfUp2IzkgAjIzjPlg1Nf8Agi07Yy6GwXEhhz9zrVQofs8YJwBsdsjOM71WfarwUQwrdWgEFwHSEtGFTWsrKuliB4PpIONsHzocUUjQ4dxO14TeNHNGkVtdBWilCDEbqqo6NgbKyhHz5sSepIsE9jHC7vDIWiYO8sckvaQs8r/dAByVjzIzElcbYyDnasQXCXQsI5kDyCd45Uk0thore4EmV3BDEZGfMVNPyPw7r9jh6+R8fn09Kpy5VCk/ZdjxOd0Ve0uFu+LWa2+Ta2FuVSUDCOQOzYofxLkou3ip8K6JdWiyI0cgDK4KsD0IOxH0qncoXLSX8ziLs4BbxpaDAAaJXcFgASBl8HG2xTbfe7k7+lY88nzVejXhhUaKEOPXNgU4fOk00DNiC4t1LSiBR3oyow2te6uobhSSN8VILzU4kka3srmWX9nbI8LW8UcYVM6mfABL5zjwVBtitXn+0knjS5t5Cn2WOedJkYe8FXSPVSofJ6dPOrPwfiCXEEUyHuyIG+Geo+RyPlVsvI4wUilYE5uJyiG6lgsry4LluIzXLwkDLMrhu/oGDjuBjny0+Qro/CeR7eeK2uoyHZokf/e9d2vfVWyFeRdLevT0zvWkvBoY+KtMyAm4i1RsRkLIgKzgeAZoyh9QGqZ9nsjQSXNgTlIGWSA+UU2shP7Dqy/DFXwzKbpL1ZRLG4kjwOxktJOy7FXjc57aFY4kXuknXECMHIwGQHOVzgjJs4pSriApSlAKiuIcwQwzw27kiSbPZgKxBx5kDA32Gaw81Xd1HFmzjWSQnHe3wMHfTqXVltK+8MBiTsKlYMlQWGliASuxwT1GfHyz6UBmJoDUHxSWV4rmN0VFKMFlDkgqRhiQF1q4BJwAw2He8BvcJvO1QMqMqfg1roYjAIOk95RvjDAHbpQG9SlKAUpSgFU/2o/8Gmf+qtf/AO6VcKhecOCG8tJIFfQ50tHJ+V0YMh+AYDPpmuMIpnFuHI/FLFwAHRLiRmUDJAEcYDHrgliBnyNSfNysbOdUJDuhjQg4OpyEXHzYVG8Dkuft0iXaRrLFbRKWjbUr6pJSWGQCuSo7vmPEYq0MAetedlbjKn6PRx006KBPcPbrCtzH2D2y6Yb6NDJbsuApWVB3o1ZVXIOACAQwwM7d/eXtwDbaIou0V/vUkaRmUMEOjuqFDEjvbkK2fWo72w81NbQrbxnEkwbU2AcR9GGDnds4+Fc64PzRfLYTrHcERxdmgXSCwWTWO6/VQMY+YxjFXRg5rlRVKai+J1HS/EVaCECDhyHsmkX35dGxRB+CPIxk74xVl5c4X9njeHAEayOYQPBHOsD5MzL8AK4T7N+bXs7hUZvuJCFkB307nSw8sMd/AgnPhj9C292ki6o3V16alIYdcdR61Vnxyjr0SxSjLd7IrnCBzbNJCMzQETRAAElkzkYP5kLKfQ1tez2xkftb+bCtdBOziBDBIU1GLJGxZtRY/EVINIFGT0HWvfs+k1cOtW84lI+B939MVd4vTK/J7RYaUpWsyilKUBgu5lRWdyFVRlmJwAB1JNQPD+b4ZZlhCSrqB0SMAFYgEldmJU6QThgOh8RipziNms0bxONSOpVl8wRgj6VWuXuTBby9o08kpUuUBVVxqyCWI3Y4J32941OPGnffopyfFc1wrj7smL3gxYSskjxyvo0yZJ0lCCgxkdzI3XbUC2TvtKKteqVAuFKUoBSlKAUpSgKPxtWj4rC2Bont3jz464ZA6j+47/T0rU5zubhLaZrYd8Rkqw94HfJG/gPrn62DnfhsksAeBdU8DrNEPFiuzpnw1xl1+YrWtLtZUSRDlHUMp6HBGdwdwfQ9KxeSqkpGvx3yg4nEeL+z29kEMjI0jkObh2JL5V3Od+82UCqu3kPGpDg/s6u0sL6J1TtJewMQDYz2bFmzkDGQ2BnxBzjx6rxviy2qLI6ns9QV3HSMHYOw/LqwCR0zmt2Nw6hwwKkZDA5BHmD0IqMvJnWloksMU9s4naex25ZcvNCjd0gAs4wR3ge6MEHpjIO/kCb5ylyK1pFJHJOZA8gcaQEwQBpbfUQ2QDsfwgedSnMfFzC9vBCQZ55VVVIziNSGmcjyCZHx6dKsJNQnmm479k44oJ2iC51vjBYXEg94IVUde8/cUDz7zCrbyzYfZ7SCH/lxRoc/uoFP8qpnH4Bc3VrZHdWY3Ew3/Zw4IHTo0pUf2TXRq1+PGoGbyJXIUpSrygUpVf55sbmW1YWcrRzoQ66SBrx1QkjYMPEY3A8M0BYKVzzgPDjewJcRcSv0D5zGWiyjAkMhHY5ypBG5PQGnHeAm3gkluOL36QoMuytGrY2wFKxZyTgDHWq3kinQOh0rnvsn4TdIklzcz3LrPjsYriUyuke5VmJ2DMCNgBt164HQqsApSlAKUpQClKUB8Iqh8RiaxutgTa3UnUdIZn3Ix+SVtwfByfzVfa0uM8MjuYJIJV1JIpVh47+I8iOoPpUZwUlTJQk4uyDuIwyEMupSCGXGcgjcY8c+Vc75f4DcmdxC8thajfslcv3mwcASKVBC+8y93OwzgmrPwPW0UlncMRcWxCGXxYYzBMueuQB1/ErA164ZzJG0htbnTFcqO8j91ZRuNcRPvowBOOo3GNjWCnBNVZtbUtkBb8mSLdxXsF5I5ZcOZ1DEqQcYGFyvujR3T1IYY3vYlBOnI1YyB6bDJ9MnGar/ABLiVrw22Kg7LnsoNZZ2JwFRASWxkjboo+lYjey2vDZbmfHbhHldSdg7Z7NPQLlUx6eJ3MXeTf6/n4OxlGN0S3ICdrPe3Z91pBbxH9yDYkehlZz8qu9RHKNh2Flbxb5SNQxPUtjLk+pbJ+dS9eklSowN27FKUrpwUNK+ZFAc95Vtvs3GOIQAkRzLFdongC+pZT12Jf8AkPKvftYsmnhsoBuJr6FHBxuoSVm/Rc/KpEoP9uMR1Ngv6XLVh5+mVJOGO5wPt8a59XimUf4sVla/rIFzjQAYAwPKvVKVqApSlAKUpQClKUAr4TX2qjzdzOUc2dr3rllyz9Ut1Owd/NvFU/FjwFA3RSOfudlg4nFIisYYtVtdSY7pLaXCjHVo8FvmRVxuuH29zEO1jjmjYBlLAMMHcEHqMjeqLzlZpa2tvIoJW1uYZWJ7zN3zrZvBmZjk5zVgmt7jhxLQRPd2D5dI4Rqmg1b4Vc/eRb5A6rnw8aPIxSdOPZb4uZU+XRu8K5Ss7eTtILaNH8G3JHw1E4qG9qEbzwxWUGDNcvnST+CJTIx6HAyFG9e09oaSSdhb2l3JcYz2DIIiu2TrLN3ABjfpuKleEcDktUuuJcQZDc9i3diyUhiRSdCZ3JJ3J+AHmacWGbnyn6LsuWHGomD2cc+yzmK3vgqzSxiWCRNllXckYxgSLjcDy+vSa4rwLg0d1wu0ByskcYaKUe9G4OzDb8wGQfD5V0jlHmA3CFJQEuYsCZPDPg6ecbHJB+IO4Nbq9mCE1Jte0WKlKVwsFcx51+3HikMcd5JbwSxt2JRUZe1QEurqfeBTLDJ8vKunVQOdrrteI8Ptk3MZkuZMH3VCNGmfRnYrXJOlZKKt0R/L97dLxlUvTEWezMcMsYKrL2cgdu6SdLgEkgbbZFSPtgfRw8Sn+iuLeTz6Sgf51pXNys/FLVUOBZ6pJ5Me60ydlDFnGNT6848q1OfuJh3t7h1aaxtpZFuI1GrEgZo45COkiBgRjwz0ycVmjbkpvs7NJOkXq15wsZApS7gIckL94oyR1AyetTatkZFct4jzrwqSArJNDJGV/ZlSxO3QJjIPgOnyqyeyiKZeF2wmO+glBnURGWJiGfRCB8hV2ObkraoZIKL07LfSlKsIClKUApSlAfG6GuN8pzrFc3llI6vcJKztNnLTBt8n99AQpAwB9avPO/MDxhba1I+1SjY41CFMgNK4/RQfeb0BrmfEuWjbuj25xMpMi3D5JLZ74cZJYsuc4zsDtqwG6uyvI1VWT3Ptr2nD7leuIy4/sEN/lVm9lfFTJZLDJ+2tgsT75yNAaJs+IaMg/I1A8J4gl7bNkaSQ0c0Z3aN8FXU/A/UVD8qcV+xraXMm0YLcMvT+FTCxFtIx8AAdJ9D44rs+yvx26aMg4si8Yu5g2Oyuk1knHc7FIXJPQqvebHgVHTNXn2oOx4fJDGRruHitl+MsiofH8pJ+VcPvFkf7RdhmCySzOQQe6sx1I4G+qNo2GRv5jcV0XlvmI3/+ykYgvDHJc3APvBoUMMRYeGpn7QfAeFVRq3TNB55DXHD7YZzhCM/2mqM58uZCUjs1dr4DtFkibS8cectk5GznbQdj1wdq+cD4wtrwi3kI1O0emKPprcscD4eJPgM1scq8IlVmmlY9q51SyADvEhe5udlHTYeGNiuXuW1RkXyycjqnL3E47iBJI31j3SSMMGXZg69VcHqp6GpKuZXME8Un2iycJKcdtE/7KcAYAbAyjgbCQb+ByMY3hz9cImqbhk4x73ZyxS/MDUGI+VRaL45Itdl+Y1zzl6btLi/eX9sty8RyMERof93A/d0d8eZZj8LxwjicdzBHPEdUcihlPTY+Y8CDsR5iueT8TifmCaOMglbMLNjxdZQRuOpCPj06eFU57+G6NGF1PZg41Fo4lGYxtLEn2geGI7qDsWI6ZySoPlnyqo31yg+yLcgtZ9tcNOmW05+0OkbtjqqsRsdu90NWS9t1i4qSmr7y3hZssz5I4hAD7xOMA9BsKxcKs2CpqUDaYHfOS/ECRjz7gNV4/pRzJ9bJt+OcLt4SBPaJHjPZx9mchuv3aDvZ8sVI+yu4WPhqNJ9zGWleNZDjTE0jNGMk9ApFc35E/wBktw6IXgs+1BcNrKrJs7aSSO+e6R6YxU/acO4DIw0CzLA5A7Tr1/CW3+GDXIzWO1TZbKLyU9I6A3PXDQcG+ts/1q/zzgVYEYEZG4PQ1yTj95bz272NgIZ5ph2apCAUTJAZ3ZAVQKMkZ3J6V1Thtv2cUcY6Iip/dAH+VX4581dFM48XRs0pSpkT4a5vxni1zc3lxFBcNbQ2xWM6ERneQqGY5cNhQCAAB1ya6Qa5fw9cXvEv/qQfrBER+lSirZXlbUG0Z+FcLWHWxd5ZZTqlnkwXcjZckYwoGAFxgYrauIQ6lckZ6EdQQcgj1zWSvoGf0/mKurVGK7ds53HLJa35jtVFw8kemdFJVFIYiOR2AIU4BLdMBtIHQm4cC4bFJcXljOB2d5EtxpBJ747k5BPQ6uzcHGR8qiuQG7OKS1ZFSS1kKNgAFgd43OOupfH0rd47ei2ubG7YhUjmMUrHoEmTSxJ8gwU1XJVE0qfz0U/2hWMdtfLarNMlstnDHIy94sRrSMNhcEsoHgM4OKtHs0S3Fpd3mlvtkUHYTozDGIo8xsNttaKmTnqh9c0i74hNf3UrhgO1lLxjGdESgIjtvgkIMKPElj6jVuuKfY5pra2BcXMBtZgT70jAgMdt3GvfH5jWdySycPb2aH0TVlyrMbezuYDrdIVJtpWbQcqN4zq+7fT8BkD1FWnl3maKU9g6G2uE2NvJsTj8h/EOvyFTtrAI0RBuEVVz/CoH+VVrnu0SX7KpUdq1zGEbGXCglnw3UDAz5Vp41tGNT5aZaa+r1oRQVP0V39jB7GZgvC9JICxTTp4nADlt/rXN+Q5s3jXrZVnunSTUCoKXcbvAceRkXHrrXFTXB+MrazcQ4ame1uLhTEMd0LPGDM2cdUTfHicVtXFkrX8tpkIt9aKInP4Z7Ykw4/hXBx8KzuNo3RybRNcRlCcUtcjIeCVD/wDkWx/mMV84Q2TZrj3o45AD1yTM7tnz7v61TeI8yTi7tRcQyQ3EMN0so0kBikQZXQ4wULRgkjZd/DerjZRBFsiAVVIrhEOdTfdI6DUT/Ex+nrVEYuMUi2cuUmzJ7FuEwScJt3eGJnzL32RWbaVwNyM9KvMnAbZvet4W/ijQ/wCVVz2O2nZ8HtAc95Wff9+R2H6EVdKvIGpZcNiiz2UaRg9QiqmceekDNbdKUApSlAeXGx+Fcy4ZKJLm/mX3XudI/wDtRRxufhrBFdIv5tEUj/lRm+gJrl/KT6bG2Y4LOiO2diTIwLnbxJYn51OHZTn+km6VH8u3bTWkEr+9JGrN8SM1IVcZGvRWuZR9mmjvlB0jEV0B4xE91yPEo+D8PhW3zfwn7XZyxId2UOh8yuGX5HGPnUxLErqVYBlYFWU9CCMEfMVWeWZjbStw+Rj3RrtXbfXF+X1ZDt8PQVxolb0/sVXh0qwWSspHayqMs2M504JI/LGM7enmawcl8J138DsWOhHnIbOwY6Ys/vMxMh+PpXq94RjiUsBBaMntsH3Vjc62X5yYUjxANW7kWEsLi5I3mlIQ/wDy4u4mPT3j9KxYoKORxu29v/i/wassvktFqJqvFTNxEdNFpGTnP9JLt+kQ/wAdTN/drFG8rnCopZj6AZrT5cgKwBnGJJvvpc9db74/sjCD0WtpkWrJRRWO3nV1DqcoQGDehGc/SsgNUfl7VJDf8OJCtE7pGck/dSEleh8if7wrknR2MdfghrKFzxpbtipEjKpXYsva20hiU56MEVc/HFXbm7gzXMQMTaLiFxLA/QB1OcH4gY8s48qr94v3l3Iv9DfWj7j8KpEngOgQn5Cr2w61yMdUyeVuLTRSefudI5rS3aWGRLiJmE0DxOABJDLFJhyNDKSykb7gjas/NfM32aBZU75U3kaqNgpndWjz44wHO35fDNbnO8HbRQW2M/aLmCIj01am8R0VTVn4T7L7CCRZFR30nUscsjOgbwbSdiRk4Jz1qmSVmmE+Ssn+T+Hm3sbaFvejhjVseYUav1zUxXwCvtCYpSlAKUr4zY60BWvaNxX7Pw64Zd3kQwxAYJMkncTA8dzn4A1WIeF/cRRtgGNEXOM4wgVsZ+fpnHlXya5+33P2lv8Ah4WZbVc7MQSrzn4kaU8lBP4qkyfE9B1PkBVsI+zJmnckkRPKiabOBM50L2Z2xuhKNt4d4HapWq7yxfRSXF8IZRIokjfunKgtHhsHoe8pyR4mrFU0yqSaexULzTwp5o1eHAuIG7SBvX8Sn0YbeVTVK6Ecw5wvy0cPErcYyj28wPWNj7oPqr5/w+dXXkqMrYWoPXslPl13H6Gqp7RYTaxzvGPubwBJEH4ZhurqOmGUEN6irtJOlra65NkiiGrz7qgY+J2HxNVxS5N0WS3BIh+YHNxdQ2S57Pae5x+RT92hPTvuMn0Aqz1WeQ7J+xe6n/b3Tdqf3Ux92vToBvjwzVmqaITq6XoVUeOp9l4hBdjIjnH2afyHTsmO3mAMn8o86t1RnMvC/tNtLD0LL3SfBhuh+uPrRiLrRE8IjKcRvoXGVmWKdQRtsND/AOLH0HnVpqJ5euEuIILkqO0MektjvAg4kUn+NSSKlqJqhN2zRhhSbidnGSS8Ky3BTbGNBjUnfOrWwI+BrpKjaue+yuEztdcQPSZ+ygPXEMOVGPLU+SR5rXQ6ob2bcaqKQpSlcJClKUAqE52jkawuliyZDDKEA6kmNsAep6D1qbr4RQHMOVZFazt2jOV7KP5aUVTn5gisXMtk8yoiRqzE++5JjjA6uY9QEjD8KkHfB6Zr1zBwl+FzvcRKzWEzF5kALG3c9ZFA/o2zuANvhgVKW8yuquhDKwDKwOxB6EeYq2D1RhnBxkVDkbhS293xBVDFQbdQzHckxl3Ow6lmBwMAZAq5VCcAOq4vnHQzqoPqkESt9DkfKpupJUcm7mxSlKkRK3ziiyPZQHrJcq+P3YlZnP0wMetYeZE+2XMdkN4kxPdH0/okP8TbnyG/pXnjV0sXERcSfsrWzaQ/xPJoGPVgCB8KkOULBkhM0v7e5btpc9Rn3E+Crt8z8op2WO4xTJylKVIrFDSlcBz7hfDbq3vrz7IrTaWWU2erSHilySyEnZ0fbHiD8qsMiXt/i2jtbmzV/wBrczqF0J+IIAe87dPDGSfhsTSC24nZXOQBLqtJCfJwWi3/AKwY3/MK6mKpdrRrhGMoqRr8NsUgiSKJQqRqFVR4AdP/AHrZpSolwpSlAKUpQClKUB5Zc1VLnkiNHeW2le3LZZolw8JY76uzb3Tn8hXPjmrbWpxZiIZCDghGII9FJoOzmHIqn7DC7HLSBpXPmZHZz/Op6obktccPtP6lP5VM1oXR58vqbFKUrpwo/H4e04ixYE21vBHLcALksY2neNcePvZx+7U1/wCKk1iOXRBIypIpmdApjkUFWBDd5juNPgQcnGCcfCpMcSvVJG8duwB8grqfiP8AWpG14HDEXaFTCz4yY2Ixp90BTlcDfukEbnaqqalaLZSXUl+CQVwRkEEeY6GvteYwcDJyfE4Az64G30r1VpUKUpQENzhw0z2cyLs4XtEI6h07y48jkYz610HlfiwurSC4H9JGrH0JHeHybI+VVcrnY9DXr2Nx6OHdl4xTzxkdcaZW2/X9apn2acD00XqlKVA0ClKUApSlAKUpQCozmh8WdyR1EEpB+EbGpOqf7VrsLw6WPID3BS3TJ8ZWC/ouT8qAgeWItFnbIeqwxg7530DP61JV5ijCqFHRQAPkMV6rQjz32KUpXThVJE0cbjb/AJtoyD4o+rH0Gaz8N5neRo1MUYMqPJH96F0qkhjIl1DKtnB7urr6GsXNQ0X3DJfDtJIif6xMKKmn4LAWLiJFcsHMiooYsPEnHe6nrnqajT9Ms5WlZuwuSoJ05/dOR9cDPxxXqvEAYDDNq/e0hT88bfTHwr3UisUpSgFafs5nMN/xC1bpIUu4vUONEv0YKPrW5Vf5juWtZ7W/XpDJ2c39TLhWzjrpbDD1qua1Zbhlxls65SvKNmvVVGwUpSgFKUoBSlKAVz32jsHvOHQn88s+PAmKMBfHrl8/I10Kq3zpyol9GveMU8R1wToMtG23h+JTgZXxocatURBr5URLxGS0ZYuIKImOy3I/4eQ7nIb+jP7j436ZqXQ5AI3B3BG4NaE0YHFx7FKUrpyyre0c6LRZsZME8MwH8Lgf51aQfKojnC1EthdJjJ7JyB6qNY/VRW3waftLeF/zxo3l1QGuHV9C/ZuUpSunBSlKAVq8WshPBLCekiMmfLKkA/InPyFbVanFOJR28TSSHCr9ST0UDxYnoKhPo6uy0chXxn4dayk5ZoU1H95VCv8A4gan6q/sy4bJb8Mtopl0yAMzL4jXI7gH1AYZ9c1aKpPQFKUoBSlKAUpSgFKUoDFc2ySKUdQykYKsMgjyIOxFUu/9m0IJaylls2OTiNtcOTk/sXyvXwXHTbFXmvmoedDjSfZzC94fxi3GTBbXig/0LtDIR6q/dz8CfhVcHtHQEh7O4UjqFCsQdRU9WH4gR8a6bzxzevDkhdozJ2snZjDBcHGcknwrhl1fL20rzwGNZJZJEYHWqh316Sw6b71GeVwWjsPHhN70WW99oSFGEdrcF2UhVdFCnIbGcSE4yPLcA1G8qc3/AGOJLa9BCgfdTICwwAGKsBuSNQ3A6fDNYYbNQVYHK4XTvnYa8f8A7GojjcJ7W38AFkQdevZbfyquHl8pUWz8KMYa9nV7LjttKMx3ET+gdc/TOa3e1HmPqP8AWuMPw5GYBkVyBnJHXMT4/wAePpWSHl2ElsxAA+7udu7HvjO5yW+hqx+XFdopXgN9M7C9yg6uo9CRWndcftY/2lzCvoZFz9M5rnNvwG3X+hU/xAE4+Ywfj6VgvLmOMFEW3UDOA0ir9FCk/XHyqK8y3pEv/Pr6pHQE5gkm2sbWe5z0k0mKEH1kfGR47D51O8s8jSiZbriEommU5ihTaCHyIBGWcfmP69ayeynmiC6s4oFfM1tGkcqsQSdKhdan8SHHXw6HFXmrW7K4wUej4BX2lK4TFKUoBSlKAUpSgBqM41x+2tE13MyRKems4J+A6t8ga5f7QvarIk0lrYAZjJSW4OlhnG4jUnGQfxN4gjHjXLbid5HMsokkkPWSRw7dc9S2wz4CoSmkWRxuR2rinthtVB+zRyTnwLDsU6eJYa/otc94lz5xG4J1XPZL4JAojH97d/8AFVZ7Q+KsP7p/k1eGuvJXPpis0p5n0jRHHij9TPcsCucuNbfmclj9SSa2YLmWMYXDIPwN8c7N1HwOR6VHpC7sM6yzELHCh7xJ2AwNyc1LcycpzWPZC6A+9Qt92XbQQR3WPQnHl69etcjCT23ZKU4x0lRu2HGomITHZN4I22c7nB6H9PhWTjg0rE5/BMh+Td0/oaqWbc7A5J28Sfl61muL6Zo+xUNIqsGD6WyAN1B7uevj6VyGK5JxtfkTyOqbX6Lp9nVegG3j4+GN69SFtJ0AF/whiQPngE/Kq8vNJO3Zxav63b6ac/Kta7u5ZRh5QqnqsXdHzJ3NVfDkn8zLI5E18puXXZDa5laeTr2aZ0j00KcemWNYoOKhRiOzVR6sq/ppJrQi4U6wduqTC27Ts+3DDRr+G5I8NWMZ260V9LFXbwBVjgfEZ86vkq/lf6KobZv2fGJo7mCcRRDsZFfuEq7KDkpqx0I67V1Wz9tFvkCa3uI/MqFkUeuQ2f8AD/oOP9sn51/vD/Wvvbp/zF/vD/WoR8iSVUTl40ZO7P01wDmW1vU120yyDOMDIYEeBUgMPmKlga/JhaPIbWocdHVwrD4MDmrnyx7T7q1IWZzdwDwZh2y/wv8Aj28G6+YrTDMpdqjLPC49H6BpUHyvzZa36a7aUNj3kOzp/Ep3Hx6HwJqcq4pFKUoBSlKAh+McrWd0Qbi2ikYdGZAW/vYzj0qIPsx4V1+xR/V/+6lKA+f+WHCv+ij+r/8AdX3/AMsOFf8ARR/V/wDupSgNzhPInD7aVZoLVEkXOlxkkZGDjJIBxtn1NWIrmlKAxLaoNwoB8wMGsmmlKA0r/g1vMCJoIpAeutFbP1FQMns04UTk2UXy1AfQHFKUBNcS4Bbz27W0ka9iwwUUaR1yMY6EEA5HiBXPb32NWpP3NxcR+QYpIB4eKg/rSlGk+xya6NJvYqfw3x/tW6n+UgrUk9itx+G6gPxhYfyc0pVcYpq2d+JL7mnceyC8UEiS0YjpkSL5funFRE/s6u1JVxZk+jPj9Yq+0qfwYD4s17NzgPs74gsyvbS21vIvSRGkz0O2Oyww23B2rvfDlkEUYlKmTSusoCFLYGoqDuBnwpSu8VHSOcnLbNilKUB//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3734" name="Picture 6" descr="http://thepickledhedgehog.files.wordpress.com/2012/02/scientist.jpg"/>
          <p:cNvPicPr>
            <a:picLocks noChangeAspect="1" noChangeArrowheads="1"/>
          </p:cNvPicPr>
          <p:nvPr/>
        </p:nvPicPr>
        <p:blipFill>
          <a:blip r:embed="rId3" cstate="print"/>
          <a:srcRect/>
          <a:stretch>
            <a:fillRect/>
          </a:stretch>
        </p:blipFill>
        <p:spPr bwMode="auto">
          <a:xfrm>
            <a:off x="357158" y="1571612"/>
            <a:ext cx="2603914" cy="38576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000100" y="1714488"/>
            <a:ext cx="3571900" cy="1643074"/>
          </a:xfrm>
        </p:spPr>
        <p:txBody>
          <a:bodyPr>
            <a:normAutofit fontScale="62500" lnSpcReduction="20000"/>
          </a:bodyPr>
          <a:lstStyle/>
          <a:p>
            <a:pPr algn="r"/>
            <a:r>
              <a:rPr lang="he-IL" dirty="0" smtClean="0"/>
              <a:t>"ליסודות רבים נמצאו תחליפים... </a:t>
            </a:r>
          </a:p>
          <a:p>
            <a:pPr algn="r"/>
            <a:r>
              <a:rPr lang="he-IL" dirty="0" smtClean="0"/>
              <a:t>אין ולא יכול להיות תחליף לפוספט ואשלג, אלו מרכיבי התא החי. הן אשלג והן פוספט הם בסופו של דבר אוצרות טבע מתכלים. הם אינם בלתי מוגבלים. "</a:t>
            </a:r>
            <a:endParaRPr lang="he-IL" dirty="0"/>
          </a:p>
        </p:txBody>
      </p:sp>
      <p:pic>
        <p:nvPicPr>
          <p:cNvPr id="1032" name="Picture 8" descr="http://upload.wikimedia.org/wikipedia/commons/thumb/d/d8/Benzopyrene_DNA_adduct_1JDG.png/200px-Benzopyrene_DNA_adduct_1JDG.png"/>
          <p:cNvPicPr>
            <a:picLocks noChangeAspect="1" noChangeArrowheads="1"/>
          </p:cNvPicPr>
          <p:nvPr/>
        </p:nvPicPr>
        <p:blipFill>
          <a:blip r:embed="rId3"/>
          <a:srcRect/>
          <a:stretch>
            <a:fillRect/>
          </a:stretch>
        </p:blipFill>
        <p:spPr bwMode="auto">
          <a:xfrm>
            <a:off x="642910" y="3786190"/>
            <a:ext cx="1702132" cy="2357454"/>
          </a:xfrm>
          <a:prstGeom prst="rect">
            <a:avLst/>
          </a:prstGeom>
          <a:noFill/>
        </p:spPr>
      </p:pic>
      <p:pic>
        <p:nvPicPr>
          <p:cNvPr id="1034" name="Picture 10" descr="http://upload.wikimedia.org/wikipedia/commons/thumb/9/95/Action_Potential.gif/300px-Action_Potential.gif"/>
          <p:cNvPicPr>
            <a:picLocks noChangeAspect="1" noChangeArrowheads="1" noCrop="1"/>
          </p:cNvPicPr>
          <p:nvPr/>
        </p:nvPicPr>
        <p:blipFill>
          <a:blip r:embed="rId4"/>
          <a:srcRect/>
          <a:stretch>
            <a:fillRect/>
          </a:stretch>
        </p:blipFill>
        <p:spPr bwMode="auto">
          <a:xfrm>
            <a:off x="3071802" y="3847612"/>
            <a:ext cx="2928958" cy="2089323"/>
          </a:xfrm>
          <a:prstGeom prst="rect">
            <a:avLst/>
          </a:prstGeom>
          <a:noFill/>
        </p:spPr>
      </p:pic>
      <p:pic>
        <p:nvPicPr>
          <p:cNvPr id="1036" name="Picture 12" descr="Plate 1. Potassium application increases tuber size (Jalandhar, Punjab, India); Photo from IPI-CPRI project."/>
          <p:cNvPicPr>
            <a:picLocks noChangeAspect="1" noChangeArrowheads="1"/>
          </p:cNvPicPr>
          <p:nvPr/>
        </p:nvPicPr>
        <p:blipFill>
          <a:blip r:embed="rId5"/>
          <a:srcRect/>
          <a:stretch>
            <a:fillRect/>
          </a:stretch>
        </p:blipFill>
        <p:spPr bwMode="auto">
          <a:xfrm>
            <a:off x="6357950" y="3929066"/>
            <a:ext cx="2486504" cy="2190752"/>
          </a:xfrm>
          <a:prstGeom prst="rect">
            <a:avLst/>
          </a:prstGeom>
          <a:noFill/>
        </p:spPr>
      </p:pic>
      <p:sp>
        <p:nvSpPr>
          <p:cNvPr id="7" name="מלבן 6"/>
          <p:cNvSpPr/>
          <p:nvPr/>
        </p:nvSpPr>
        <p:spPr>
          <a:xfrm>
            <a:off x="0" y="3357562"/>
            <a:ext cx="4929190" cy="276999"/>
          </a:xfrm>
          <a:prstGeom prst="rect">
            <a:avLst/>
          </a:prstGeom>
        </p:spPr>
        <p:txBody>
          <a:bodyPr wrap="square">
            <a:spAutoFit/>
          </a:bodyPr>
          <a:lstStyle/>
          <a:p>
            <a:r>
              <a:rPr lang="he-IL" sz="1200" dirty="0" err="1" smtClean="0"/>
              <a:t>פרופ' יהושוע</a:t>
            </a:r>
            <a:r>
              <a:rPr lang="he-IL" sz="1200" dirty="0" smtClean="0"/>
              <a:t> </a:t>
            </a:r>
            <a:r>
              <a:rPr lang="he-IL" sz="1200" dirty="0" err="1" smtClean="0"/>
              <a:t>קולודני</a:t>
            </a:r>
            <a:r>
              <a:rPr lang="he-IL" sz="1200" dirty="0" smtClean="0"/>
              <a:t>, המכון למדעי כדור הארץ, האוניברסיטה העברית, 2013</a:t>
            </a:r>
            <a:endParaRPr lang="he-IL" sz="1200" dirty="0"/>
          </a:p>
        </p:txBody>
      </p:sp>
      <p:sp>
        <p:nvSpPr>
          <p:cNvPr id="8" name="כותרת 1"/>
          <p:cNvSpPr txBox="1">
            <a:spLocks/>
          </p:cNvSpPr>
          <p:nvPr/>
        </p:nvSpPr>
        <p:spPr>
          <a:xfrm>
            <a:off x="714348" y="357166"/>
            <a:ext cx="7715304" cy="785818"/>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1"/>
                </a:solidFill>
                <a:effectLst/>
                <a:uLnTx/>
                <a:uFillTx/>
                <a:latin typeface="+mj-lt"/>
                <a:ea typeface="+mj-ea"/>
                <a:cs typeface="+mj-cs"/>
              </a:rPr>
              <a:t>פוספט ואשלג - משאבים אסטרטגיים</a:t>
            </a:r>
            <a:endParaRPr kumimoji="0" lang="he-I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כותרת משנה 2"/>
          <p:cNvSpPr txBox="1">
            <a:spLocks/>
          </p:cNvSpPr>
          <p:nvPr/>
        </p:nvSpPr>
        <p:spPr>
          <a:xfrm>
            <a:off x="5072066" y="1285860"/>
            <a:ext cx="3614718" cy="2428892"/>
          </a:xfrm>
          <a:prstGeom prst="rect">
            <a:avLst/>
          </a:prstGeom>
        </p:spPr>
        <p:txBody>
          <a:bodyPr vert="horz" lIns="91440" tIns="45720" rIns="91440" bIns="45720" rtlCol="1">
            <a:normAutofit fontScale="55000" lnSpcReduction="20000"/>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בעלי השלכות על </a:t>
            </a:r>
            <a:r>
              <a:rPr kumimoji="0" lang="he-IL" sz="3200" b="0" i="0" u="none" strike="noStrike" kern="1200" cap="none" spc="0" normalizeH="0" baseline="0" noProof="0" dirty="0" err="1" smtClean="0">
                <a:ln>
                  <a:noFill/>
                </a:ln>
                <a:solidFill>
                  <a:schemeClr val="tx1"/>
                </a:solidFill>
                <a:effectLst/>
                <a:uLnTx/>
                <a:uFillTx/>
                <a:latin typeface="+mn-lt"/>
                <a:ea typeface="+mn-ea"/>
                <a:cs typeface="+mn-cs"/>
              </a:rPr>
              <a:t>הבטחון</a:t>
            </a:r>
            <a:r>
              <a:rPr kumimoji="0" lang="he-IL" sz="3200" b="0" i="0" u="none" strike="noStrike" kern="1200" cap="none" spc="0" normalizeH="0" baseline="0" noProof="0" dirty="0" smtClean="0">
                <a:ln>
                  <a:noFill/>
                </a:ln>
                <a:solidFill>
                  <a:schemeClr val="tx1"/>
                </a:solidFill>
                <a:effectLst/>
                <a:uLnTx/>
                <a:uFillTx/>
                <a:latin typeface="+mn-lt"/>
                <a:ea typeface="+mn-ea"/>
                <a:cs typeface="+mn-cs"/>
              </a:rPr>
              <a:t> התזונתי ,</a:t>
            </a:r>
            <a:r>
              <a:rPr kumimoji="0" lang="he-IL" sz="3200" b="0" i="0" u="none" strike="noStrike" kern="1200" cap="none" spc="0" normalizeH="0" noProof="0" dirty="0" smtClean="0">
                <a:ln>
                  <a:noFill/>
                </a:ln>
                <a:solidFill>
                  <a:schemeClr val="tx1"/>
                </a:solidFill>
                <a:effectLst/>
                <a:uLnTx/>
                <a:uFillTx/>
                <a:latin typeface="+mn-lt"/>
                <a:ea typeface="+mn-ea"/>
                <a:cs typeface="+mn-cs"/>
              </a:rPr>
              <a:t> </a:t>
            </a:r>
            <a:r>
              <a:rPr kumimoji="0" lang="he-IL" sz="3200" b="0" i="0" u="none" strike="noStrike" kern="1200" cap="none" spc="0" normalizeH="0" baseline="0" noProof="0" dirty="0" smtClean="0">
                <a:ln>
                  <a:noFill/>
                </a:ln>
                <a:solidFill>
                  <a:schemeClr val="tx1"/>
                </a:solidFill>
                <a:effectLst/>
                <a:uLnTx/>
                <a:uFillTx/>
                <a:latin typeface="+mn-lt"/>
                <a:ea typeface="+mn-ea"/>
                <a:cs typeface="+mn-cs"/>
              </a:rPr>
              <a:t>מתכלים,  וחסרי תחליף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יש להגביל ככל האפשר את קצב הפקת המשאבים ולנסות לחפש חלופות להגברת הביטחון התזונתי.</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אסור להתייחס אליהם כאל "עוד מוצר שוק"</a:t>
            </a:r>
            <a:r>
              <a:rPr kumimoji="0" lang="he-IL" sz="3200" b="0" i="0" u="none" strike="noStrike" kern="1200" cap="none" spc="0" normalizeH="0" noProof="0" dirty="0" smtClean="0">
                <a:ln>
                  <a:noFill/>
                </a:ln>
                <a:solidFill>
                  <a:schemeClr val="tx1"/>
                </a:solidFill>
                <a:effectLst/>
                <a:uLnTx/>
                <a:uFillTx/>
                <a:latin typeface="+mn-lt"/>
                <a:ea typeface="+mn-ea"/>
                <a:cs typeface="+mn-cs"/>
              </a:rPr>
              <a:t> </a:t>
            </a:r>
            <a:r>
              <a:rPr kumimoji="0" lang="he-IL" sz="3200" b="0" i="0" u="none" strike="noStrike" kern="1200" cap="none" spc="0" normalizeH="0" noProof="0" dirty="0" err="1" smtClean="0">
                <a:ln>
                  <a:noFill/>
                </a:ln>
                <a:solidFill>
                  <a:schemeClr val="tx1"/>
                </a:solidFill>
                <a:effectLst/>
                <a:uLnTx/>
                <a:uFillTx/>
                <a:latin typeface="+mn-lt"/>
                <a:ea typeface="+mn-ea"/>
                <a:cs typeface="+mn-cs"/>
              </a:rPr>
              <a:t>– מ</a:t>
            </a:r>
            <a:r>
              <a:rPr kumimoji="0" lang="he-IL" sz="3200" b="0" i="0" u="none" strike="noStrike" kern="1200" cap="none" spc="0" normalizeH="0" noProof="0" dirty="0" smtClean="0">
                <a:ln>
                  <a:noFill/>
                </a:ln>
                <a:solidFill>
                  <a:schemeClr val="tx1"/>
                </a:solidFill>
                <a:effectLst/>
                <a:uLnTx/>
                <a:uFillTx/>
                <a:latin typeface="+mn-lt"/>
                <a:ea typeface="+mn-ea"/>
                <a:cs typeface="+mn-cs"/>
              </a:rPr>
              <a:t>שאבים אסטרטגיים</a:t>
            </a: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Tx/>
              <a:buChar char="-"/>
              <a:tabLst/>
              <a:defRPr/>
            </a:pPr>
            <a:endParaRPr kumimoji="0" lang="he-IL"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7"/>
            <a:ext cx="7772400" cy="1071570"/>
          </a:xfrm>
        </p:spPr>
        <p:txBody>
          <a:bodyPr>
            <a:normAutofit/>
          </a:bodyPr>
          <a:lstStyle/>
          <a:p>
            <a:r>
              <a:rPr lang="he-IL" sz="3200" dirty="0" smtClean="0"/>
              <a:t>ראש המודיעין האמריקאי על בטחון תזונתי</a:t>
            </a:r>
            <a:endParaRPr lang="he-IL" sz="3200" dirty="0"/>
          </a:p>
        </p:txBody>
      </p:sp>
      <p:sp>
        <p:nvSpPr>
          <p:cNvPr id="3" name="כותרת משנה 2"/>
          <p:cNvSpPr>
            <a:spLocks noGrp="1"/>
          </p:cNvSpPr>
          <p:nvPr>
            <p:ph type="subTitle" idx="1"/>
          </p:nvPr>
        </p:nvSpPr>
        <p:spPr>
          <a:xfrm>
            <a:off x="4286248" y="1857364"/>
            <a:ext cx="4186222" cy="4000528"/>
          </a:xfrm>
        </p:spPr>
        <p:txBody>
          <a:bodyPr>
            <a:normAutofit/>
          </a:bodyPr>
          <a:lstStyle/>
          <a:p>
            <a:pPr algn="r">
              <a:buFont typeface="Arial" pitchFamily="34" charset="0"/>
              <a:buChar char="•"/>
            </a:pPr>
            <a:r>
              <a:rPr lang="he-IL" sz="2000" dirty="0" smtClean="0"/>
              <a:t>מחירי המזון בעולם ימשיכו להיות תנודתיים </a:t>
            </a:r>
          </a:p>
          <a:p>
            <a:pPr algn="r">
              <a:buFont typeface="Arial" pitchFamily="34" charset="0"/>
              <a:buChar char="•"/>
            </a:pPr>
            <a:r>
              <a:rPr lang="he-IL" sz="2000" dirty="0" smtClean="0"/>
              <a:t>גורמים טבעיים וצעדי מדיניות </a:t>
            </a:r>
          </a:p>
          <a:p>
            <a:pPr algn="r">
              <a:buFont typeface="Arial" pitchFamily="34" charset="0"/>
              <a:buChar char="•"/>
            </a:pPr>
            <a:r>
              <a:rPr lang="he-IL" sz="2000" dirty="0" smtClean="0">
                <a:solidFill>
                  <a:srgbClr val="FF0000"/>
                </a:solidFill>
              </a:rPr>
              <a:t>תשומות חקלאיות כמו מים, דשן, קרקע ונפט הופכות להיות נדירות ויקרות יותר</a:t>
            </a:r>
          </a:p>
          <a:p>
            <a:pPr algn="r"/>
            <a:endParaRPr lang="he-IL" sz="2000" dirty="0" smtClean="0"/>
          </a:p>
          <a:p>
            <a:pPr algn="r">
              <a:buFont typeface="Arial" pitchFamily="34" charset="0"/>
              <a:buChar char="•"/>
            </a:pPr>
            <a:r>
              <a:rPr lang="he-IL" sz="2000" dirty="0" smtClean="0">
                <a:solidFill>
                  <a:srgbClr val="FF0000"/>
                </a:solidFill>
              </a:rPr>
              <a:t>"מדינות רבות שאינן מצוידות במשאבים איבדו בזמן האחרון את האמון ביכולתו של שוק העולמי לספק משאבים חיוניים, ומנסות להגן על האוכלוסייה שלהן בדרכים שכמעט בוודאות יסכנו את תפוקת המזון העולמית ". </a:t>
            </a:r>
          </a:p>
        </p:txBody>
      </p:sp>
      <p:pic>
        <p:nvPicPr>
          <p:cNvPr id="25602" name="Picture 2"/>
          <p:cNvPicPr>
            <a:picLocks noChangeAspect="1" noChangeArrowheads="1"/>
          </p:cNvPicPr>
          <p:nvPr/>
        </p:nvPicPr>
        <p:blipFill>
          <a:blip r:embed="rId3"/>
          <a:srcRect/>
          <a:stretch>
            <a:fillRect/>
          </a:stretch>
        </p:blipFill>
        <p:spPr bwMode="auto">
          <a:xfrm>
            <a:off x="571472" y="1428736"/>
            <a:ext cx="3519114" cy="4210055"/>
          </a:xfrm>
          <a:prstGeom prst="rect">
            <a:avLst/>
          </a:prstGeom>
          <a:noFill/>
          <a:ln w="9525">
            <a:noFill/>
            <a:miter lim="800000"/>
            <a:headEnd/>
            <a:tailEnd/>
          </a:ln>
          <a:effectLst/>
        </p:spPr>
      </p:pic>
      <p:sp>
        <p:nvSpPr>
          <p:cNvPr id="7" name="מלבן 6"/>
          <p:cNvSpPr/>
          <p:nvPr/>
        </p:nvSpPr>
        <p:spPr>
          <a:xfrm>
            <a:off x="857224" y="5929330"/>
            <a:ext cx="5286412" cy="461665"/>
          </a:xfrm>
          <a:prstGeom prst="rect">
            <a:avLst/>
          </a:prstGeom>
        </p:spPr>
        <p:txBody>
          <a:bodyPr wrap="square">
            <a:spAutoFit/>
          </a:bodyPr>
          <a:lstStyle/>
          <a:p>
            <a:pPr algn="l" rtl="0"/>
            <a:r>
              <a:rPr lang="en-US" sz="1200" dirty="0" smtClean="0">
                <a:hlinkClick r:id="rId4"/>
              </a:rPr>
              <a:t>http://www.intelligence.senate.gov/130312/clapper.pdf</a:t>
            </a:r>
            <a:endParaRPr lang="he-IL" sz="1200" dirty="0" smtClean="0"/>
          </a:p>
          <a:p>
            <a:pPr algn="l" rtl="0"/>
            <a:endParaRPr lang="he-IL"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48" y="357166"/>
            <a:ext cx="7772400" cy="1470025"/>
          </a:xfrm>
        </p:spPr>
        <p:txBody>
          <a:bodyPr/>
          <a:lstStyle/>
          <a:p>
            <a:r>
              <a:rPr lang="he-IL" dirty="0" smtClean="0"/>
              <a:t>האם אנחנו בפתחו של משבר מזון?</a:t>
            </a:r>
            <a:endParaRPr lang="he-IL" dirty="0"/>
          </a:p>
        </p:txBody>
      </p:sp>
      <p:sp>
        <p:nvSpPr>
          <p:cNvPr id="3" name="כותרת משנה 2"/>
          <p:cNvSpPr>
            <a:spLocks noGrp="1"/>
          </p:cNvSpPr>
          <p:nvPr>
            <p:ph type="subTitle" idx="1"/>
          </p:nvPr>
        </p:nvSpPr>
        <p:spPr>
          <a:xfrm>
            <a:off x="4071934" y="1857364"/>
            <a:ext cx="4400536" cy="4071966"/>
          </a:xfrm>
        </p:spPr>
        <p:txBody>
          <a:bodyPr>
            <a:normAutofit/>
          </a:bodyPr>
          <a:lstStyle/>
          <a:p>
            <a:pPr algn="r">
              <a:buFont typeface="Arial" pitchFamily="34" charset="0"/>
              <a:buChar char="•"/>
            </a:pPr>
            <a:r>
              <a:rPr lang="he-IL" sz="2800" dirty="0" smtClean="0"/>
              <a:t>גידול בביקוש:</a:t>
            </a:r>
          </a:p>
          <a:p>
            <a:pPr lvl="1" algn="r">
              <a:buFont typeface="Arial" pitchFamily="34" charset="0"/>
              <a:buChar char="•"/>
            </a:pPr>
            <a:r>
              <a:rPr lang="he-IL" sz="1600" dirty="0" smtClean="0"/>
              <a:t>גידול אוכלוסין 79 מיליון אנשים בשנה</a:t>
            </a:r>
          </a:p>
          <a:p>
            <a:pPr lvl="1" algn="r">
              <a:buFont typeface="Arial" pitchFamily="34" charset="0"/>
              <a:buChar char="•"/>
            </a:pPr>
            <a:r>
              <a:rPr lang="he-IL" sz="1600" dirty="0" smtClean="0"/>
              <a:t>3 מיליארד אנשים רוצים יותר מזון מהחי</a:t>
            </a:r>
          </a:p>
          <a:p>
            <a:pPr lvl="1" algn="r">
              <a:buFont typeface="Arial" pitchFamily="34" charset="0"/>
              <a:buChar char="•"/>
            </a:pPr>
            <a:r>
              <a:rPr lang="he-IL" sz="1600" dirty="0" smtClean="0"/>
              <a:t>מזון מול דלק</a:t>
            </a:r>
          </a:p>
          <a:p>
            <a:pPr algn="r">
              <a:buFont typeface="Arial" pitchFamily="34" charset="0"/>
              <a:buChar char="•"/>
            </a:pPr>
            <a:r>
              <a:rPr lang="he-IL" sz="2800" dirty="0" smtClean="0"/>
              <a:t>בעיות בהיצע:</a:t>
            </a:r>
          </a:p>
          <a:p>
            <a:pPr lvl="1" algn="r">
              <a:buFont typeface="Arial" pitchFamily="34" charset="0"/>
              <a:buChar char="•"/>
            </a:pPr>
            <a:r>
              <a:rPr lang="he-IL" sz="1600" dirty="0" smtClean="0"/>
              <a:t> בליית קרקע והרס קרקע</a:t>
            </a:r>
          </a:p>
          <a:p>
            <a:pPr lvl="1" algn="r">
              <a:buFont typeface="Arial" pitchFamily="34" charset="0"/>
              <a:buChar char="•"/>
            </a:pPr>
            <a:r>
              <a:rPr lang="he-IL" sz="1600" dirty="0" smtClean="0"/>
              <a:t>בעיות מים כמו המלחת מי תהום</a:t>
            </a:r>
          </a:p>
          <a:p>
            <a:pPr lvl="1" algn="r">
              <a:buFont typeface="Arial" pitchFamily="34" charset="0"/>
              <a:buChar char="•"/>
            </a:pPr>
            <a:r>
              <a:rPr lang="he-IL" sz="1600" dirty="0" smtClean="0"/>
              <a:t>עצירה בגידול פריון החקלאי</a:t>
            </a:r>
          </a:p>
          <a:p>
            <a:pPr lvl="1" algn="r">
              <a:buFont typeface="Arial" pitchFamily="34" charset="0"/>
              <a:buChar char="•"/>
            </a:pPr>
            <a:r>
              <a:rPr lang="he-IL" sz="1600" dirty="0" smtClean="0"/>
              <a:t>שינויי אקלים</a:t>
            </a:r>
          </a:p>
          <a:p>
            <a:pPr lvl="1" algn="r">
              <a:buFont typeface="Arial" pitchFamily="34" charset="0"/>
              <a:buChar char="•"/>
            </a:pPr>
            <a:endParaRPr lang="he-IL" sz="1600" dirty="0" smtClean="0"/>
          </a:p>
          <a:p>
            <a:pPr algn="r">
              <a:buFont typeface="Arial" pitchFamily="34" charset="0"/>
              <a:buChar char="•"/>
            </a:pPr>
            <a:endParaRPr lang="he-IL" sz="2000" dirty="0" smtClean="0"/>
          </a:p>
        </p:txBody>
      </p:sp>
      <p:pic>
        <p:nvPicPr>
          <p:cNvPr id="28674" name="Picture 2" descr="http://ecowiki.org.il/images/6/60/Full-planet-empty-plates.jpg"/>
          <p:cNvPicPr>
            <a:picLocks noChangeAspect="1" noChangeArrowheads="1"/>
          </p:cNvPicPr>
          <p:nvPr/>
        </p:nvPicPr>
        <p:blipFill>
          <a:blip r:embed="rId3"/>
          <a:srcRect/>
          <a:stretch>
            <a:fillRect/>
          </a:stretch>
        </p:blipFill>
        <p:spPr bwMode="auto">
          <a:xfrm>
            <a:off x="3500430" y="3289335"/>
            <a:ext cx="1714512" cy="2568557"/>
          </a:xfrm>
          <a:prstGeom prst="rect">
            <a:avLst/>
          </a:prstGeom>
          <a:noFill/>
        </p:spPr>
      </p:pic>
      <p:sp>
        <p:nvSpPr>
          <p:cNvPr id="7" name="מלבן 6"/>
          <p:cNvSpPr/>
          <p:nvPr/>
        </p:nvSpPr>
        <p:spPr>
          <a:xfrm>
            <a:off x="357158" y="6286520"/>
            <a:ext cx="8001056" cy="276999"/>
          </a:xfrm>
          <a:prstGeom prst="rect">
            <a:avLst/>
          </a:prstGeom>
        </p:spPr>
        <p:txBody>
          <a:bodyPr wrap="square">
            <a:spAutoFit/>
          </a:bodyPr>
          <a:lstStyle/>
          <a:p>
            <a:pPr algn="l" rtl="0"/>
            <a:r>
              <a:rPr lang="en-US" sz="1200" dirty="0" smtClean="0"/>
              <a:t>http://www.earth-policy.org/images/uploads/book_items/FPEP_AppetizerSlidesEarthPolicyInstitute.pdf</a:t>
            </a:r>
            <a:endParaRPr lang="he-IL" sz="1200" dirty="0" smtClean="0"/>
          </a:p>
        </p:txBody>
      </p:sp>
      <p:pic>
        <p:nvPicPr>
          <p:cNvPr id="6" name="Picture 2" descr="http://upload.wikimedia.org/wikipedia/commons/thumb/5/56/World-Population-1800-2100.svg/300px-World-Population-1800-2100.svg.png"/>
          <p:cNvPicPr>
            <a:picLocks noChangeAspect="1" noChangeArrowheads="1"/>
          </p:cNvPicPr>
          <p:nvPr/>
        </p:nvPicPr>
        <p:blipFill>
          <a:blip r:embed="rId4"/>
          <a:srcRect/>
          <a:stretch>
            <a:fillRect/>
          </a:stretch>
        </p:blipFill>
        <p:spPr bwMode="auto">
          <a:xfrm>
            <a:off x="785786" y="1785926"/>
            <a:ext cx="2483521" cy="23345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4260420A7A0B464D9552D6CB01B21E3C" ma:contentTypeVersion="1" ma:contentTypeDescription="צור מסמך חדש." ma:contentTypeScope="" ma:versionID="6ffc00a7b85b8654bf9338b1136db10f">
  <xsd:schema xmlns:xsd="http://www.w3.org/2001/XMLSchema" xmlns:xs="http://www.w3.org/2001/XMLSchema" xmlns:p="http://schemas.microsoft.com/office/2006/metadata/properties" xmlns:ns2="a46656d4-8850-49b3-aebd-68bd05f7f43d" xmlns:ns3="6fd950ac-6207-4862-94f5-a13017aa55ce" targetNamespace="http://schemas.microsoft.com/office/2006/metadata/properties" ma:root="true" ma:fieldsID="83db41d11226fea78c6460bac10354fa" ns2:_="" ns3:_="">
    <xsd:import namespace="a46656d4-8850-49b3-aebd-68bd05f7f43d"/>
    <xsd:import namespace="6fd950ac-6207-4862-94f5-a13017aa55ce"/>
    <xsd:element name="properties">
      <xsd:complexType>
        <xsd:sequence>
          <xsd:element name="documentManagement">
            <xsd:complexType>
              <xsd:all>
                <xsd:element ref="ns2:ia53b9f18d984e01914f4b79710425b7" minOccurs="0"/>
                <xsd:element ref="ns2:TaxCatchAll" minOccurs="0"/>
                <xsd:element ref="ns2:TaxCatchAllLabel" minOccurs="0"/>
                <xsd:element ref="ns2:e4b5484c9c824b148c38bfcb2bd74c0d" minOccurs="0"/>
                <xsd:element ref="ns2:kb4cc1381c4248d7a2dfa3f1be0c86c0" minOccurs="0"/>
                <xsd:element ref="ns2:o80fb9e8b9d445b0bb174fdcd68ee89c" minOccurs="0"/>
                <xsd:element ref="ns2:l34dc5595392493c8311535275827f74" minOccurs="0"/>
                <xsd:element ref="ns2:j92457fac7d145f98e698f5712f6a6a4" minOccurs="0"/>
                <xsd:element ref="ns2:o68cd33f8d3a45abb273b6e406faee3d" minOccurs="0"/>
                <xsd:element ref="ns2:b76e59bb9f5947a781773f53cc6e9460" minOccurs="0"/>
                <xsd:element ref="ns2:e09eddfac2354f9ab04a226e27f86f1f" minOccurs="0"/>
                <xsd:element ref="ns2:aa1c885e8039426686f6c49672b09953" minOccurs="0"/>
                <xsd:element ref="ns2:n612d9597dc7466f957352ce79be86f3" minOccurs="0"/>
                <xsd:element ref="ns3:_x05e9__x05d9__x05d5__x05da__x0020__x05e7__x05d5__x05d1__x05e5__x0020__x05dc__x05e7__x05d1__x05d5__x05e6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656d4-8850-49b3-aebd-68bd05f7f43d" elementFormDefault="qualified">
    <xsd:import namespace="http://schemas.microsoft.com/office/2006/documentManagement/types"/>
    <xsd:import namespace="http://schemas.microsoft.com/office/infopath/2007/PartnerControls"/>
    <xsd:element name="ia53b9f18d984e01914f4b79710425b7" ma:index="8" nillable="true" ma:taxonomy="true" ma:internalName="ia53b9f18d984e01914f4b79710425b7" ma:taxonomyFieldName="MMDAudience" ma:displayName="MMDAudience" ma:default="" ma:fieldId="{2a53b9f1-8d98-4e01-914f-4b79710425b7}" ma:taxonomyMulti="true" ma:sspId="d827811f-dea7-4a29-b54a-c9228db73c39" ma:termSetId="81e45943-23c2-4109-8875-059bec4079da" ma:anchorId="34070f2b-4092-41f2-8b6e-c220ee347e21" ma:open="false" ma:isKeyword="false">
      <xsd:complexType>
        <xsd:sequence>
          <xsd:element ref="pc:Terms" minOccurs="0" maxOccurs="1"/>
        </xsd:sequence>
      </xsd:complexType>
    </xsd:element>
    <xsd:element name="TaxCatchAll" ma:index="9" nillable="true" ma:displayName="עמודת 'תפוס הכל' של טקסונומיה" ma:hidden="true" ma:list="{e12108e9-b676-4047-af95-0a4967b3603a}" ma:internalName="TaxCatchAll" ma:showField="CatchAllData"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עמודת 'תפוס הכל' של טקסונומיה1" ma:hidden="true" ma:list="{e12108e9-b676-4047-af95-0a4967b3603a}" ma:internalName="TaxCatchAllLabel" ma:readOnly="true" ma:showField="CatchAllDataLabel"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e4b5484c9c824b148c38bfcb2bd74c0d" ma:index="12" nillable="true" ma:taxonomy="true" ma:internalName="e4b5484c9c824b148c38bfcb2bd74c0d" ma:taxonomyFieldName="MMDJobDescription" ma:displayName="MMDJobDescription" ma:default="" ma:fieldId="{e4b5484c-9c82-4b14-8c38-bfcb2bd74c0d}" ma:sspId="d827811f-dea7-4a29-b54a-c9228db73c39" ma:termSetId="81e45943-23c2-4109-8875-059bec4079da" ma:anchorId="1a909479-0b01-4d8f-8fb7-cbbc1687e8f1" ma:open="false" ma:isKeyword="false">
      <xsd:complexType>
        <xsd:sequence>
          <xsd:element ref="pc:Terms" minOccurs="0" maxOccurs="1"/>
        </xsd:sequence>
      </xsd:complexType>
    </xsd:element>
    <xsd:element name="kb4cc1381c4248d7a2dfa3f1be0c86c0" ma:index="14" nillable="true" ma:taxonomy="true" ma:internalName="kb4cc1381c4248d7a2dfa3f1be0c86c0" ma:taxonomyFieldName="MMDKeywords" ma:displayName="MMDKeywords" ma:default="" ma:fieldId="{4b4cc138-1c42-48d7-a2df-a3f1be0c86c0}" ma:taxonomyMulti="true" ma:sspId="d827811f-dea7-4a29-b54a-c9228db73c39" ma:termSetId="81e45943-23c2-4109-8875-059bec4079da" ma:anchorId="15d331fa-6baa-448e-8759-7c342d8402ea" ma:open="false" ma:isKeyword="false">
      <xsd:complexType>
        <xsd:sequence>
          <xsd:element ref="pc:Terms" minOccurs="0" maxOccurs="1"/>
        </xsd:sequence>
      </xsd:complexType>
    </xsd:element>
    <xsd:element name="o80fb9e8b9d445b0bb174fdcd68ee89c" ma:index="16" nillable="true" ma:taxonomy="true" ma:internalName="o80fb9e8b9d445b0bb174fdcd68ee89c" ma:taxonomyFieldName="MMDLiveEvent" ma:displayName="MMDLiveEvent" ma:default="" ma:fieldId="{880fb9e8-b9d4-45b0-bb17-4fdcd68ee89c}" ma:sspId="d827811f-dea7-4a29-b54a-c9228db73c39" ma:termSetId="81e45943-23c2-4109-8875-059bec4079da" ma:anchorId="5e8b8ad0-eeb0-4bda-9bef-7517a1f3340f" ma:open="false" ma:isKeyword="false">
      <xsd:complexType>
        <xsd:sequence>
          <xsd:element ref="pc:Terms" minOccurs="0" maxOccurs="1"/>
        </xsd:sequence>
      </xsd:complexType>
    </xsd:element>
    <xsd:element name="l34dc5595392493c8311535275827f74" ma:index="18" nillable="true" ma:taxonomy="true" ma:internalName="l34dc5595392493c8311535275827f74" ma:taxonomyFieldName="MMDResponsibleOffice" ma:displayName="MMDResponsibleOffice" ma:default="" ma:fieldId="{534dc559-5392-493c-8311-535275827f74}" ma:sspId="d827811f-dea7-4a29-b54a-c9228db73c39" ma:termSetId="81e45943-23c2-4109-8875-059bec4079da" ma:anchorId="23eeccfc-9988-4d51-b789-d1a77ea8348c" ma:open="false" ma:isKeyword="false">
      <xsd:complexType>
        <xsd:sequence>
          <xsd:element ref="pc:Terms" minOccurs="0" maxOccurs="1"/>
        </xsd:sequence>
      </xsd:complexType>
    </xsd:element>
    <xsd:element name="j92457fac7d145f98e698f5712f6a6a4" ma:index="20" nillable="true" ma:taxonomy="true" ma:internalName="j92457fac7d145f98e698f5712f6a6a4" ma:taxonomyFieldName="MMDResponsibleUnit" ma:displayName="MMDResponsibleUnit" ma:default="" ma:fieldId="{392457fa-c7d1-45f9-8e69-8f5712f6a6a4}" ma:sspId="d827811f-dea7-4a29-b54a-c9228db73c39" ma:termSetId="81e45943-23c2-4109-8875-059bec4079da" ma:anchorId="3bdf475d-e38d-4b34-8299-73c2066d8322" ma:open="false" ma:isKeyword="false">
      <xsd:complexType>
        <xsd:sequence>
          <xsd:element ref="pc:Terms" minOccurs="0" maxOccurs="1"/>
        </xsd:sequence>
      </xsd:complexType>
    </xsd:element>
    <xsd:element name="o68cd33f8d3a45abb273b6e406faee3d" ma:index="22" nillable="true" ma:taxonomy="true" ma:internalName="o68cd33f8d3a45abb273b6e406faee3d" ma:taxonomyFieldName="MMDServiceLang" ma:displayName="MMDServiceLang" ma:default="" ma:fieldId="{868cd33f-8d3a-45ab-b273-b6e406faee3d}" ma:sspId="d827811f-dea7-4a29-b54a-c9228db73c39" ma:termSetId="81e45943-23c2-4109-8875-059bec4079da" ma:anchorId="f399919e-8697-409a-aaea-d4e5d2844d8b" ma:open="false" ma:isKeyword="false">
      <xsd:complexType>
        <xsd:sequence>
          <xsd:element ref="pc:Terms" minOccurs="0" maxOccurs="1"/>
        </xsd:sequence>
      </xsd:complexType>
    </xsd:element>
    <xsd:element name="b76e59bb9f5947a781773f53cc6e9460" ma:index="24" nillable="true" ma:taxonomy="true" ma:internalName="b76e59bb9f5947a781773f53cc6e9460" ma:taxonomyFieldName="MMDStatus" ma:displayName="MMDStatus" ma:default="" ma:fieldId="{b76e59bb-9f59-47a7-8177-3f53cc6e9460}" ma:sspId="d827811f-dea7-4a29-b54a-c9228db73c39" ma:termSetId="81e45943-23c2-4109-8875-059bec4079da" ma:anchorId="16fb90fa-07e3-45cb-b262-12779a7ad9f7" ma:open="false" ma:isKeyword="false">
      <xsd:complexType>
        <xsd:sequence>
          <xsd:element ref="pc:Terms" minOccurs="0" maxOccurs="1"/>
        </xsd:sequence>
      </xsd:complexType>
    </xsd:element>
    <xsd:element name="e09eddfac2354f9ab04a226e27f86f1f" ma:index="26" nillable="true" ma:taxonomy="true" ma:internalName="e09eddfac2354f9ab04a226e27f86f1f" ma:taxonomyFieldName="MMDSubjects" ma:displayName="MMD נושאים" ma:default="" ma:fieldId="{e09eddfa-c235-4f9a-b04a-226e27f86f1f}" ma:taxonomyMulti="true" ma:sspId="d827811f-dea7-4a29-b54a-c9228db73c39" ma:termSetId="81e45943-23c2-4109-8875-059bec4079da" ma:anchorId="fe51dda7-6a1b-4b64-af2c-7200e1ef7e7a" ma:open="true" ma:isKeyword="false">
      <xsd:complexType>
        <xsd:sequence>
          <xsd:element ref="pc:Terms" minOccurs="0" maxOccurs="1"/>
        </xsd:sequence>
      </xsd:complexType>
    </xsd:element>
    <xsd:element name="aa1c885e8039426686f6c49672b09953" ma:index="28" nillable="true" ma:taxonomy="true" ma:internalName="aa1c885e8039426686f6c49672b09953" ma:taxonomyFieldName="MMDTypes" ma:displayName="MMDTypes" ma:default="" ma:fieldId="{aa1c885e-8039-4266-86f6-c49672b09953}" ma:sspId="d827811f-dea7-4a29-b54a-c9228db73c39" ma:termSetId="81e45943-23c2-4109-8875-059bec4079da" ma:anchorId="226f2308-be0c-4e06-b36e-423ee4befb74" ma:open="false" ma:isKeyword="false">
      <xsd:complexType>
        <xsd:sequence>
          <xsd:element ref="pc:Terms" minOccurs="0" maxOccurs="1"/>
        </xsd:sequence>
      </xsd:complexType>
    </xsd:element>
    <xsd:element name="n612d9597dc7466f957352ce79be86f3" ma:index="30" nillable="true" ma:taxonomy="true" ma:internalName="n612d9597dc7466f957352ce79be86f3" ma:taxonomyFieldName="MMDUnitsName" ma:displayName="MMDUnitsName" ma:default="" ma:fieldId="{7612d959-7dc7-466f-9573-52ce79be86f3}" ma:sspId="d827811f-dea7-4a29-b54a-c9228db73c39" ma:termSetId="81e45943-23c2-4109-8875-059bec4079da" ma:anchorId="625c2686-859d-4ced-94f0-7dded8208e4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d950ac-6207-4862-94f5-a13017aa55ce" elementFormDefault="qualified">
    <xsd:import namespace="http://schemas.microsoft.com/office/2006/documentManagement/types"/>
    <xsd:import namespace="http://schemas.microsoft.com/office/infopath/2007/PartnerControls"/>
    <xsd:element name="_x05e9__x05d9__x05d5__x05da__x0020__x05e7__x05d5__x05d1__x05e5__x0020__x05dc__x05e7__x05d1__x05d5__x05e6__x05d4_" ma:index="32" nillable="true" ma:displayName="שיוך קובץ לקבוצה" ma:default="עמדות הציבור לטיוטת הדוח" ma:format="Dropdown" ma:internalName="_x05e9__x05d9__x05d5__x05da__x0020__x05e7__x05d5__x05d1__x05e5__x0020__x05dc__x05e7__x05d1__x05d5__x05e6__x05d4_">
      <xsd:simpleType>
        <xsd:restriction base="dms:Choice">
          <xsd:enumeration value="עמדות הציבור לטיוטת הדוח"/>
          <xsd:enumeration value="טיוטת דוח ועדת ששינסקי 2 להערות הציבור"/>
          <xsd:enumeration value="חוות דעת נוספות אשר שימשו את הוועדה במהלך עבודתה"/>
          <xsd:enumeration value="הצגת עמדות הציבור בפני הוועדה"/>
          <xsd:enumeration value="ישיבה מספר 1"/>
          <xsd:enumeration value="ישיבה מספר 2"/>
          <xsd:enumeration value="ישיבה מספר 3"/>
          <xsd:enumeration value="ישיבה מספר 4"/>
          <xsd:enumeration value="ישיבה מספר 5"/>
          <xsd:enumeration value="ישיבה מספר 6"/>
          <xsd:enumeration value="ישיבה מספר 7"/>
          <xsd:enumeration value="ישיבה מספר 8"/>
          <xsd:enumeration value="ישיבה מספר 9"/>
          <xsd:enumeration value="ישיבה מספר 10"/>
          <xsd:enumeration value="ישיבה מספר 11"/>
          <xsd:enumeration value="ישיבה מספר 12"/>
          <xsd:enumeration value="ישיבה מספר 13"/>
          <xsd:enumeration value="ישיבה מספר 14"/>
          <xsd:enumeration value="ישיבה מספר 15"/>
          <xsd:enumeration value="ישיבה מספר 16"/>
          <xsd:enumeration value="ישיבה מספר 17"/>
          <xsd:enumeration value="ישיבה מספר 18"/>
          <xsd:enumeration value="ישיבה מספר 19"/>
          <xsd:enumeration value="עמדות הציבור"/>
          <xsd:enumeration value="חוות דעת משפטיות חיצוניות"/>
          <xsd:enumeration value="מסמכים נוספים"/>
          <xsd:enumeration value="שימועי הוועדה"/>
          <xsd:enumeration value="מסקנות הוועדה"/>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j92457fac7d145f98e698f5712f6a6a4 xmlns="a46656d4-8850-49b3-aebd-68bd05f7f43d">
      <Terms xmlns="http://schemas.microsoft.com/office/infopath/2007/PartnerControls"/>
    </j92457fac7d145f98e698f5712f6a6a4>
    <TaxCatchAll xmlns="a46656d4-8850-49b3-aebd-68bd05f7f43d"/>
    <e4b5484c9c824b148c38bfcb2bd74c0d xmlns="a46656d4-8850-49b3-aebd-68bd05f7f43d">
      <Terms xmlns="http://schemas.microsoft.com/office/infopath/2007/PartnerControls"/>
    </e4b5484c9c824b148c38bfcb2bd74c0d>
    <o68cd33f8d3a45abb273b6e406faee3d xmlns="a46656d4-8850-49b3-aebd-68bd05f7f43d">
      <Terms xmlns="http://schemas.microsoft.com/office/infopath/2007/PartnerControls"/>
    </o68cd33f8d3a45abb273b6e406faee3d>
    <kb4cc1381c4248d7a2dfa3f1be0c86c0 xmlns="a46656d4-8850-49b3-aebd-68bd05f7f43d">
      <Terms xmlns="http://schemas.microsoft.com/office/infopath/2007/PartnerControls"/>
    </kb4cc1381c4248d7a2dfa3f1be0c86c0>
    <o80fb9e8b9d445b0bb174fdcd68ee89c xmlns="a46656d4-8850-49b3-aebd-68bd05f7f43d">
      <Terms xmlns="http://schemas.microsoft.com/office/infopath/2007/PartnerControls"/>
    </o80fb9e8b9d445b0bb174fdcd68ee89c>
    <n612d9597dc7466f957352ce79be86f3 xmlns="a46656d4-8850-49b3-aebd-68bd05f7f43d">
      <Terms xmlns="http://schemas.microsoft.com/office/infopath/2007/PartnerControls"/>
    </n612d9597dc7466f957352ce79be86f3>
    <aa1c885e8039426686f6c49672b09953 xmlns="a46656d4-8850-49b3-aebd-68bd05f7f43d">
      <Terms xmlns="http://schemas.microsoft.com/office/infopath/2007/PartnerControls"/>
    </aa1c885e8039426686f6c49672b09953>
    <e09eddfac2354f9ab04a226e27f86f1f xmlns="a46656d4-8850-49b3-aebd-68bd05f7f43d">
      <Terms xmlns="http://schemas.microsoft.com/office/infopath/2007/PartnerControls"/>
    </e09eddfac2354f9ab04a226e27f86f1f>
    <l34dc5595392493c8311535275827f74 xmlns="a46656d4-8850-49b3-aebd-68bd05f7f43d">
      <Terms xmlns="http://schemas.microsoft.com/office/infopath/2007/PartnerControls"/>
    </l34dc5595392493c8311535275827f74>
    <ia53b9f18d984e01914f4b79710425b7 xmlns="a46656d4-8850-49b3-aebd-68bd05f7f43d">
      <Terms xmlns="http://schemas.microsoft.com/office/infopath/2007/PartnerControls"/>
    </ia53b9f18d984e01914f4b79710425b7>
    <_x05e9__x05d9__x05d5__x05da__x0020__x05e7__x05d5__x05d1__x05e5__x0020__x05dc__x05e7__x05d1__x05d5__x05e6__x05d4_ xmlns="6fd950ac-6207-4862-94f5-a13017aa55ce">הצגת עמדות הציבור בפני הוועדה</_x05e9__x05d9__x05d5__x05da__x0020__x05e7__x05d5__x05d1__x05e5__x0020__x05dc__x05e7__x05d1__x05d5__x05e6__x05d4_>
    <b76e59bb9f5947a781773f53cc6e9460 xmlns="a46656d4-8850-49b3-aebd-68bd05f7f43d">
      <Terms xmlns="http://schemas.microsoft.com/office/infopath/2007/PartnerControls"/>
    </b76e59bb9f5947a781773f53cc6e9460>
  </documentManagement>
</p:properties>
</file>

<file path=customXml/itemProps1.xml><?xml version="1.0" encoding="utf-8"?>
<ds:datastoreItem xmlns:ds="http://schemas.openxmlformats.org/officeDocument/2006/customXml" ds:itemID="{2915CD81-E858-4E62-9546-FCC6A497EEAC}"/>
</file>

<file path=customXml/itemProps2.xml><?xml version="1.0" encoding="utf-8"?>
<ds:datastoreItem xmlns:ds="http://schemas.openxmlformats.org/officeDocument/2006/customXml" ds:itemID="{D17238EE-2067-453D-9E92-216C3DD628C1}"/>
</file>

<file path=customXml/itemProps3.xml><?xml version="1.0" encoding="utf-8"?>
<ds:datastoreItem xmlns:ds="http://schemas.openxmlformats.org/officeDocument/2006/customXml" ds:itemID="{D3A0B7E2-1C82-4A02-AE2A-C5D554E4D78E}"/>
</file>

<file path=docProps/app.xml><?xml version="1.0" encoding="utf-8"?>
<Properties xmlns="http://schemas.openxmlformats.org/officeDocument/2006/extended-properties" xmlns:vt="http://schemas.openxmlformats.org/officeDocument/2006/docPropsVTypes">
  <TotalTime>1824</TotalTime>
  <Words>3636</Words>
  <Application>Microsoft Office PowerPoint</Application>
  <PresentationFormat>‫הצגה על המסך (4:3)</PresentationFormat>
  <Paragraphs>504</Paragraphs>
  <Slides>38</Slides>
  <Notes>31</Notes>
  <HiddenSlides>0</HiddenSlides>
  <MMClips>0</MMClips>
  <ScaleCrop>false</ScaleCrop>
  <HeadingPairs>
    <vt:vector size="4" baseType="variant">
      <vt:variant>
        <vt:lpstr>ערכת נושא</vt:lpstr>
      </vt:variant>
      <vt:variant>
        <vt:i4>1</vt:i4>
      </vt:variant>
      <vt:variant>
        <vt:lpstr>כותרות שקופיות</vt:lpstr>
      </vt:variant>
      <vt:variant>
        <vt:i4>38</vt:i4>
      </vt:variant>
    </vt:vector>
  </HeadingPairs>
  <TitlesOfParts>
    <vt:vector size="39" baseType="lpstr">
      <vt:lpstr>ערכת נושא Office</vt:lpstr>
      <vt:lpstr>מחצבים, אנרגיה וחקלאות מצגת לוועדה לקביעת חלק המדינה במשאבי טבע לאומיים  </vt:lpstr>
      <vt:lpstr>שקיפות</vt:lpstr>
      <vt:lpstr>יעדים חברתיים נוספים</vt:lpstr>
      <vt:lpstr>מיסוי למימון חלופות</vt:lpstr>
      <vt:lpstr>KISS</vt:lpstr>
      <vt:lpstr>היקף והרכב הוועדה</vt:lpstr>
      <vt:lpstr>שקופית 7</vt:lpstr>
      <vt:lpstr>ראש המודיעין האמריקאי על בטחון תזונתי</vt:lpstr>
      <vt:lpstr>האם אנחנו בפתחו של משבר מזון?</vt:lpstr>
      <vt:lpstr>בעיות סביבה</vt:lpstr>
      <vt:lpstr>האטה בגידול בפריון החקלאי</vt:lpstr>
      <vt:lpstr>השלכות חברתיות</vt:lpstr>
      <vt:lpstr>משבר המזון של 2008</vt:lpstr>
      <vt:lpstr>קניית אדמות חקלאות - אמצעי ייעול וגידור</vt:lpstr>
      <vt:lpstr>מהן אמצעי הגידור של ישראל?</vt:lpstr>
      <vt:lpstr>נעילה בקונספציה?</vt:lpstr>
      <vt:lpstr>שקופית 17</vt:lpstr>
      <vt:lpstr>עוד סיבה לשמור על עתודות הפוספט</vt:lpstr>
      <vt:lpstr>סיבה נוספת - שיא תפוקת הפוספט?</vt:lpstr>
      <vt:lpstr>לסיכום נושא פוספט ואשלג</vt:lpstr>
      <vt:lpstr>המלצות בתחום אגרגטים</vt:lpstr>
      <vt:lpstr>המלצות בתחום אגרגטים</vt:lpstr>
      <vt:lpstr>תודה על ההקשבה</vt:lpstr>
      <vt:lpstr>נספח – שיא תפוקת הנפט אנרגיה ומשאבים</vt:lpstr>
      <vt:lpstr>שיא תפוקת הנפט</vt:lpstr>
      <vt:lpstr>שיא תפוקת הנפט (קונבנציונלי)</vt:lpstr>
      <vt:lpstr>החזר אנרגטי EROI</vt:lpstr>
      <vt:lpstr>החזר אנרגטי EROI</vt:lpstr>
      <vt:lpstr>פצלי גז ופצלי נפט</vt:lpstr>
      <vt:lpstr>פצלי גז ופצלי נפט</vt:lpstr>
      <vt:lpstr>הפקת מחצבים ואנרגיה</vt:lpstr>
      <vt:lpstr>ריכוזים הולכים ויורדים - נחושת</vt:lpstr>
      <vt:lpstr>זהב – התייקרות אנרגטית</vt:lpstr>
      <vt:lpstr>נתונים על פוספט ואנרגיה?</vt:lpstr>
      <vt:lpstr>החזר אנרגטי EROI</vt:lpstr>
      <vt:lpstr>קצב הפקה – מבאר לאיזור</vt:lpstr>
      <vt:lpstr>שיא תפוקת הנפט</vt:lpstr>
      <vt:lpstr>שקופית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העמותה לכלכלה בת-קיימא</dc:title>
  <dc:creator>lea</dc:creator>
  <cp:lastModifiedBy>lea</cp:lastModifiedBy>
  <cp:revision>165</cp:revision>
  <dcterms:created xsi:type="dcterms:W3CDTF">2013-10-29T19:13:40Z</dcterms:created>
  <dcterms:modified xsi:type="dcterms:W3CDTF">2013-11-04T20:36:34Z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0x0101004260420A7A0B464D9552D6CB01B21E3C</vt:lpwstr>
  </property>
  <property fmtid="{D5CDD505-2E9C-101B-9397-08002B2CF9AE}" pid="3" name="MMDUnitsName">
    <vt:lpwstr/>
  </property>
  <property fmtid="{D5CDD505-2E9C-101B-9397-08002B2CF9AE}" pid="4" name="MMDResponsibleUnit">
    <vt:lpwstr/>
  </property>
  <property fmtid="{D5CDD505-2E9C-101B-9397-08002B2CF9AE}" pid="5" name="MMDServiceLang">
    <vt:lpwstr/>
  </property>
  <property fmtid="{D5CDD505-2E9C-101B-9397-08002B2CF9AE}" pid="6" name="MMDJobDescription">
    <vt:lpwstr/>
  </property>
  <property fmtid="{D5CDD505-2E9C-101B-9397-08002B2CF9AE}" pid="7" name="MMDKeywords">
    <vt:lpwstr/>
  </property>
  <property fmtid="{D5CDD505-2E9C-101B-9397-08002B2CF9AE}" pid="8" name="MMDStatus">
    <vt:lpwstr/>
  </property>
  <property fmtid="{D5CDD505-2E9C-101B-9397-08002B2CF9AE}" pid="9" name="MMDAudience">
    <vt:lpwstr/>
  </property>
  <property fmtid="{D5CDD505-2E9C-101B-9397-08002B2CF9AE}" pid="10" name="MMDLiveEvent">
    <vt:lpwstr/>
  </property>
  <property fmtid="{D5CDD505-2E9C-101B-9397-08002B2CF9AE}" pid="11" name="MMDSubjects">
    <vt:lpwstr/>
  </property>
  <property fmtid="{D5CDD505-2E9C-101B-9397-08002B2CF9AE}" pid="12" name="MMDTypes">
    <vt:lpwstr/>
  </property>
  <property fmtid="{D5CDD505-2E9C-101B-9397-08002B2CF9AE}" pid="13" name="MMDResponsibleOffice">
    <vt:lpwstr/>
  </property>
</Properties>
</file>