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jpg" ContentType="image/jpeg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9" r:id="rId7"/>
    <p:sldId id="267" r:id="rId8"/>
    <p:sldId id="276" r:id="rId9"/>
    <p:sldId id="273" r:id="rId10"/>
    <p:sldId id="274" r:id="rId11"/>
    <p:sldId id="275" r:id="rId12"/>
    <p:sldId id="277" r:id="rId13"/>
    <p:sldId id="269" r:id="rId14"/>
    <p:sldId id="272" r:id="rId15"/>
    <p:sldId id="260" r:id="rId16"/>
    <p:sldId id="281" r:id="rId17"/>
    <p:sldId id="268" r:id="rId18"/>
    <p:sldId id="283" r:id="rId19"/>
    <p:sldId id="290" r:id="rId20"/>
    <p:sldId id="282" r:id="rId21"/>
    <p:sldId id="28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88" r:id="rId32"/>
    <p:sldId id="300" r:id="rId33"/>
    <p:sldId id="301" r:id="rId34"/>
    <p:sldId id="302" r:id="rId35"/>
    <p:sldId id="289" r:id="rId36"/>
    <p:sldId id="303" r:id="rId3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6633"/>
    <a:srgbClr val="0033CC"/>
    <a:srgbClr val="4AF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36" d="100"/>
          <a:sy n="36" d="100"/>
        </p:scale>
        <p:origin x="-148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35D3-BA70-41B7-9479-62211075CE9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73E-1DD4-4052-98C8-F0628847FE1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95ED-2153-4DAA-8773-C97D6607F987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5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35D3-BA70-41B7-9479-62211075CE9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5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D8C3-5A0C-4EA5-86B9-AA1F2FEFF42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1A9-FF82-41FA-A17F-AB6D0755420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0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4B4-8CA5-459A-A536-D29BDD43FF2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5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D6B-43AA-4E56-A2BE-4BABAB35CD4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4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A8C9-A618-4023-A8CA-8C00873EBB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0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0B64-BCD2-4B86-836E-AE506D2F19D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8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F4C7-779E-4CDF-858C-BD8DDBA98C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7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D8C3-5A0C-4EA5-86B9-AA1F2FEFF42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A05-8752-437C-AA50-0DC3AABD8F5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39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73E-1DD4-4052-98C8-F0628847FE1C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33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95ED-2153-4DAA-8773-C97D6607F98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20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35D3-BA70-41B7-9479-62211075CE9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D8C3-5A0C-4EA5-86B9-AA1F2FEFF42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1A9-FF82-41FA-A17F-AB6D0755420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04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4B4-8CA5-459A-A536-D29BDD43FF2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9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D6B-43AA-4E56-A2BE-4BABAB35CD4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43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A8C9-A618-4023-A8CA-8C00873EBB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13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0B64-BCD2-4B86-836E-AE506D2F19D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4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1A9-FF82-41FA-A17F-AB6D0755420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4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F4C7-779E-4CDF-858C-BD8DDBA98C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6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A05-8752-437C-AA50-0DC3AABD8F5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1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73E-1DD4-4052-98C8-F0628847FE1C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5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95ED-2153-4DAA-8773-C97D6607F98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1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35D3-BA70-41B7-9479-62211075CE9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45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D8C3-5A0C-4EA5-86B9-AA1F2FEFF42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7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1A9-FF82-41FA-A17F-AB6D0755420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9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4B4-8CA5-459A-A536-D29BDD43FF2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61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D6B-43AA-4E56-A2BE-4BABAB35CD4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27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A8C9-A618-4023-A8CA-8C00873EBB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4B4-8CA5-459A-A536-D29BDD43FF2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99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0B64-BCD2-4B86-836E-AE506D2F19D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9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F4C7-779E-4CDF-858C-BD8DDBA98C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77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A05-8752-437C-AA50-0DC3AABD8F5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39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73E-1DD4-4052-98C8-F0628847FE1C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92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95ED-2153-4DAA-8773-C97D6607F98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08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35D3-BA70-41B7-9479-62211075CE9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81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D8C3-5A0C-4EA5-86B9-AA1F2FEFF42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80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1A9-FF82-41FA-A17F-AB6D0755420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52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4B4-8CA5-459A-A536-D29BDD43FF2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9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D6B-43AA-4E56-A2BE-4BABAB35CD4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D6B-43AA-4E56-A2BE-4BABAB35CD4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3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A8C9-A618-4023-A8CA-8C00873EBB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62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0B64-BCD2-4B86-836E-AE506D2F19D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2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F4C7-779E-4CDF-858C-BD8DDBA98C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76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A05-8752-437C-AA50-0DC3AABD8F5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25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73E-1DD4-4052-98C8-F0628847FE1C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23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95ED-2153-4DAA-8773-C97D6607F98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7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35D3-BA70-41B7-9479-62211075CE9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9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D8C3-5A0C-4EA5-86B9-AA1F2FEFF42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09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1A9-FF82-41FA-A17F-AB6D0755420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6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4B4-8CA5-459A-A536-D29BDD43FF2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1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A8C9-A618-4023-A8CA-8C00873EBB5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3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AD6B-43AA-4E56-A2BE-4BABAB35CD4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5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A8C9-A618-4023-A8CA-8C00873EBB51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3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0B64-BCD2-4B86-836E-AE506D2F19DD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27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F4C7-779E-4CDF-858C-BD8DDBA98C3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6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A05-8752-437C-AA50-0DC3AABD8F5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38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73E-1DD4-4052-98C8-F0628847FE1C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24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95ED-2153-4DAA-8773-C97D6607F987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1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0B64-BCD2-4B86-836E-AE506D2F19D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F4C7-779E-4CDF-858C-BD8DDBA98C3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A05-8752-437C-AA50-0DC3AABD8F5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CB738EF-B602-4F62-B42A-DE2F4B61F47B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CB738EF-B602-4F62-B42A-DE2F4B61F47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CB738EF-B602-4F62-B42A-DE2F4B61F47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CB738EF-B602-4F62-B42A-DE2F4B61F47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CB738EF-B602-4F62-B42A-DE2F4B61F47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CB738EF-B602-4F62-B42A-DE2F4B61F47B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680243" y="2489335"/>
            <a:ext cx="7661275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ועדת ששנסקי</a:t>
            </a:r>
          </a:p>
          <a:p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התייחסות החברה להגנת הטבע</a:t>
            </a:r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10 נובמבר 2013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35244" y="692696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en-US" sz="5400" b="1" kern="0" dirty="0" smtClean="0">
                <a:solidFill>
                  <a:schemeClr val="accent1">
                    <a:lumMod val="25000"/>
                  </a:schemeClr>
                </a:solidFill>
              </a:rPr>
              <a:t>חלקה של המדינה במשאבי הטבע הלאומיים</a:t>
            </a:r>
            <a:endParaRPr lang="en-US" altLang="en-US" sz="5400" b="1" kern="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931863" y="1700808"/>
            <a:ext cx="76612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endParaRPr lang="he-IL" altLang="en-US" sz="2800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מתוך דוח מבקר המדינה אוקטובר 2013-</a:t>
            </a:r>
          </a:p>
          <a:p>
            <a:pPr algn="just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"הממשלה טרם ביצעה בחינה מקיפה של </a:t>
            </a:r>
            <a:r>
              <a:rPr lang="he-IL" altLang="en-US" sz="2800" u="sng" kern="0" dirty="0" smtClean="0">
                <a:solidFill>
                  <a:schemeClr val="accent1">
                    <a:lumMod val="25000"/>
                  </a:schemeClr>
                </a:solidFill>
              </a:rPr>
              <a:t>כלל ההיבטים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 של סוגיית ניהול משאבי הטבע של מדינת ישראל </a:t>
            </a:r>
            <a:r>
              <a:rPr lang="he-IL" altLang="en-US" sz="2800" u="sng" kern="0" dirty="0" smtClean="0">
                <a:solidFill>
                  <a:schemeClr val="accent1">
                    <a:lumMod val="25000"/>
                  </a:schemeClr>
                </a:solidFill>
              </a:rPr>
              <a:t>ו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שיעור התמלוגים המוטלים בגין שימוש בהם, </a:t>
            </a:r>
            <a:r>
              <a:rPr lang="he-IL" altLang="en-US" sz="2800" u="sng" kern="0" dirty="0" smtClean="0">
                <a:solidFill>
                  <a:schemeClr val="accent1">
                    <a:lumMod val="25000"/>
                  </a:schemeClr>
                </a:solidFill>
              </a:rPr>
              <a:t>לרבות היבטים של איכות הסביבה.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" </a:t>
            </a:r>
          </a:p>
          <a:p>
            <a:pPr algn="r"/>
            <a:endParaRPr lang="he-IL" altLang="en-US" sz="2800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alt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en-US" b="1" kern="0" dirty="0" smtClean="0">
                <a:solidFill>
                  <a:schemeClr val="accent1">
                    <a:lumMod val="25000"/>
                  </a:schemeClr>
                </a:solidFill>
              </a:rPr>
              <a:t>הצורך במדיניות כוללת לניהול משאבי הטבע</a:t>
            </a:r>
            <a:endParaRPr lang="en-US" altLang="en-US" b="1" kern="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931863" y="1700808"/>
            <a:ext cx="76612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להיבטים כלכליים – פיסקאליים של ניהול יהיו ביטויים מרחביים, והשפעות </a:t>
            </a:r>
            <a:r>
              <a:rPr lang="he-IL" altLang="en-US" sz="2800" u="sng" kern="0" dirty="0">
                <a:solidFill>
                  <a:schemeClr val="accent1">
                    <a:lumMod val="25000"/>
                  </a:schemeClr>
                </a:solidFill>
              </a:rPr>
              <a:t>ישירות ועקיפות</a:t>
            </a:r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 על </a:t>
            </a:r>
            <a:r>
              <a:rPr lang="he-IL" altLang="en-US" sz="2800" b="1" kern="0" dirty="0">
                <a:solidFill>
                  <a:schemeClr val="accent1">
                    <a:lumMod val="25000"/>
                  </a:schemeClr>
                </a:solidFill>
              </a:rPr>
              <a:t>הסביבה, הבריאות, התיירות, הדיור, התעסוקה והפנאי בישראל. </a:t>
            </a:r>
          </a:p>
          <a:p>
            <a:pPr algn="r"/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r"/>
            <a:r>
              <a:rPr lang="he-IL" altLang="en-US" sz="2800" u="sng" kern="0" dirty="0">
                <a:solidFill>
                  <a:schemeClr val="accent1">
                    <a:lumMod val="25000"/>
                  </a:schemeClr>
                </a:solidFill>
              </a:rPr>
              <a:t>כלים ללא מטרות</a:t>
            </a:r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 - </a:t>
            </a:r>
          </a:p>
          <a:p>
            <a:pPr algn="just"/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תמלוגים והיטלים אלו כלי 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מדיניות. לפני </a:t>
            </a:r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שמחליטים על כלי המדיניות, יש לקבוע 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מטרות </a:t>
            </a:r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– לטווח קצר ולטווח ארוך. </a:t>
            </a:r>
          </a:p>
          <a:p>
            <a:pPr algn="r"/>
            <a:endParaRPr lang="he-IL" altLang="en-US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alt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en-US" b="1" kern="0" dirty="0" smtClean="0">
                <a:solidFill>
                  <a:schemeClr val="accent1">
                    <a:lumMod val="25000"/>
                  </a:schemeClr>
                </a:solidFill>
              </a:rPr>
              <a:t>הצורך במדיניות כוללת לניהול משאבי הטבע</a:t>
            </a:r>
            <a:endParaRPr lang="en-US" altLang="en-US" b="1" kern="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altLang="en-US" sz="4400" b="1" kern="0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המטרה - ניהול </a:t>
            </a:r>
            <a:r>
              <a:rPr lang="he-IL" altLang="en-US" sz="4400" b="1" u="sng" kern="0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מקיים</a:t>
            </a:r>
            <a:r>
              <a:rPr lang="he-IL" altLang="en-US" sz="4400" b="1" kern="0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של משאבי הטבע </a:t>
            </a:r>
            <a:endParaRPr lang="he-IL" altLang="en-US" sz="4400" b="1" kern="0" dirty="0" smtClean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קשה לחשוב על תחום הקושר באופן הדוק יותר בין שלושת הרגליים של פיתוח בר קיימא – </a:t>
            </a:r>
            <a:r>
              <a:rPr lang="he-IL" altLang="en-US" sz="2800" u="sng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כלכלה, חברה וסביבה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spcBef>
                <a:spcPct val="0"/>
              </a:spcBef>
            </a:pPr>
            <a:endParaRPr lang="he-IL" altLang="en-US" sz="2800" kern="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למרות זאת, המטרה הזו נעלמת ממטרות הועדה, כתב המינוי </a:t>
            </a:r>
            <a:r>
              <a:rPr lang="he-IL" altLang="en-US" sz="2800" kern="0" dirty="0" err="1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וכו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'. </a:t>
            </a:r>
          </a:p>
          <a:p>
            <a:pPr algn="just">
              <a:spcBef>
                <a:spcPct val="0"/>
              </a:spcBef>
            </a:pPr>
            <a:endParaRPr lang="he-IL" altLang="en-US" sz="2800" kern="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13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260648"/>
            <a:ext cx="84417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200" b="1" kern="0" dirty="0" smtClean="0">
                <a:solidFill>
                  <a:schemeClr val="accent1">
                    <a:lumMod val="25000"/>
                  </a:schemeClr>
                </a:solidFill>
              </a:rPr>
              <a:t>הכשל בשימוש בכלים כמותיים לצורך  הערכה ומדידה של השפעות </a:t>
            </a:r>
            <a:r>
              <a:rPr lang="he-IL" altLang="en-US" sz="4200" b="1" kern="0" dirty="0" smtClean="0">
                <a:solidFill>
                  <a:schemeClr val="accent1">
                    <a:lumMod val="25000"/>
                  </a:schemeClr>
                </a:solidFill>
              </a:rPr>
              <a:t>חיצוניות סביבתיות</a:t>
            </a:r>
            <a:endParaRPr lang="he-IL" altLang="en-US" sz="42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altLang="en-US" sz="24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l"/>
            <a:r>
              <a:rPr lang="en-US" altLang="en-US" sz="2400" b="1" kern="0" dirty="0" smtClean="0">
                <a:solidFill>
                  <a:schemeClr val="accent1">
                    <a:lumMod val="25000"/>
                  </a:schemeClr>
                </a:solidFill>
              </a:rPr>
              <a:t>“Not everything that counts can be counted and not </a:t>
            </a:r>
            <a:r>
              <a:rPr lang="he-IL" altLang="en-US" sz="2400" b="1" kern="0" dirty="0" smtClean="0">
                <a:solidFill>
                  <a:schemeClr val="accent1">
                    <a:lumMod val="25000"/>
                  </a:schemeClr>
                </a:solidFill>
              </a:rPr>
              <a:t>    "</a:t>
            </a:r>
            <a:r>
              <a:rPr lang="en-US" altLang="en-US" sz="2400" b="1" kern="0" dirty="0" smtClean="0">
                <a:solidFill>
                  <a:schemeClr val="accent1">
                    <a:lumMod val="25000"/>
                  </a:schemeClr>
                </a:solidFill>
              </a:rPr>
              <a:t>everything that can be counted counts</a:t>
            </a:r>
          </a:p>
          <a:p>
            <a:pPr algn="just"/>
            <a:r>
              <a:rPr lang="he-IL" altLang="en-US" sz="2400" b="1" kern="0" dirty="0" smtClean="0">
                <a:solidFill>
                  <a:schemeClr val="accent1">
                    <a:lumMod val="25000"/>
                  </a:schemeClr>
                </a:solidFill>
              </a:rPr>
              <a:t>אלברט איינשטיין</a:t>
            </a:r>
          </a:p>
          <a:p>
            <a:pPr algn="just"/>
            <a:endParaRPr lang="he-IL" altLang="en-US" sz="24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קיימת בעייתיות בניתוח 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עלות תועלת בתחומי הסביבה והבריאות – קושי בחישוב עלויות אך בעיקר תועלות לאור פערי מידע וקשיי מדידה, במיוחד באשר להשפעות עתידיות. </a:t>
            </a:r>
            <a:endParaRPr lang="en-US" altLang="en-US" sz="2800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en-US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לכן, ככלל, יש להעדיף כלים איכותניים</a:t>
            </a:r>
            <a:endParaRPr lang="he-IL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931863" y="1700808"/>
            <a:ext cx="76612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בשנים 2008 עד 2013 החלה"ט פרסמה 6 דוחות בדבר האיומים המרכזיים על השטחים הפתוחים בישראל בתחום התכנון והבנייה.</a:t>
            </a:r>
          </a:p>
          <a:p>
            <a:pPr algn="just"/>
            <a:endParaRPr lang="he-IL" altLang="en-US" sz="2800" kern="0" dirty="0">
              <a:solidFill>
                <a:srgbClr val="BBE0E3">
                  <a:lumMod val="25000"/>
                </a:srgbClr>
              </a:solidFill>
            </a:endParaRPr>
          </a:p>
          <a:p>
            <a:pPr algn="just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הניסיון הנלמד מהתמודדות עם שלל סוגיות של פיתוח פוגעני ובלתי מאוזן :</a:t>
            </a:r>
          </a:p>
          <a:p>
            <a:pPr algn="just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יש העדפה ברורה של מערכות התכנון וחלק ממשרדי הממשלה לאינטרסים פרטיים-יזמיים על פני אינטרס ציבורי רחב של שמירת השטחים הפתוחים והמגוון הביולוגי.</a:t>
            </a:r>
            <a:endParaRPr lang="he-IL" altLang="en-US" sz="2800" kern="0" dirty="0">
              <a:solidFill>
                <a:srgbClr val="BBE0E3">
                  <a:lumMod val="25000"/>
                </a:srgbClr>
              </a:solidFill>
            </a:endParaRPr>
          </a:p>
          <a:p>
            <a:pPr algn="r"/>
            <a:endParaRPr lang="he-IL" altLang="en-US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altLang="en-US" kern="0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en-US" b="1" kern="0" dirty="0" smtClean="0">
                <a:solidFill>
                  <a:srgbClr val="BBE0E3">
                    <a:lumMod val="25000"/>
                  </a:srgbClr>
                </a:solidFill>
              </a:rPr>
              <a:t>ניסיוננו בתחומי הפיתוח הבלתי מאוזן</a:t>
            </a:r>
            <a:endParaRPr lang="en-US" altLang="en-US" b="1" kern="0" dirty="0" smtClean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just">
              <a:spcBef>
                <a:spcPct val="0"/>
              </a:spcBef>
            </a:pPr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לצורך הכרעה באשר לניהול מקיים של משאבי הטבע, נדרשת קודם כל היכרות עם משמעויות הפיתוח שלהם. </a:t>
            </a:r>
            <a:endParaRPr lang="he-IL" altLang="en-US" sz="2800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lvl="0" algn="just">
              <a:spcBef>
                <a:spcPct val="0"/>
              </a:spcBef>
            </a:pPr>
            <a:endParaRPr lang="he-IL" altLang="en-US" sz="2800" kern="0" dirty="0">
              <a:solidFill>
                <a:srgbClr val="BBE0E3">
                  <a:lumMod val="25000"/>
                </a:srgbClr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להלן התייחסותנו למשאבי הטבע הנידונים במסגרת הועדה:</a:t>
            </a:r>
          </a:p>
          <a:p>
            <a:pPr lvl="0" algn="just">
              <a:spcBef>
                <a:spcPct val="0"/>
              </a:spcBef>
            </a:pPr>
            <a:endParaRPr lang="he-IL" altLang="en-US" sz="2800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marL="514350" lvl="0" indent="-514350" algn="just">
              <a:spcBef>
                <a:spcPct val="0"/>
              </a:spcBef>
              <a:buAutoNum type="arabicPeriod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הפקת מינראלים בים המלח</a:t>
            </a:r>
          </a:p>
          <a:p>
            <a:pPr marL="514350" lvl="0" indent="-514350" algn="just">
              <a:spcBef>
                <a:spcPct val="0"/>
              </a:spcBef>
              <a:buAutoNum type="arabicPeriod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הפקת פוספטים ומינראלים תעשייתיים </a:t>
            </a:r>
          </a:p>
          <a:p>
            <a:pPr marL="514350" lvl="0" indent="-514350" algn="just">
              <a:spcBef>
                <a:spcPct val="0"/>
              </a:spcBef>
              <a:buAutoNum type="arabicPeriod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הפקת אגרגטים בפעילות כרייה וחציבה עבור משק הבניה והסלילה</a:t>
            </a:r>
          </a:p>
          <a:p>
            <a:pPr marL="514350" lvl="0" indent="-514350" algn="just">
              <a:spcBef>
                <a:spcPct val="0"/>
              </a:spcBef>
              <a:buAutoNum type="arabicPeriod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הפקת מים מינרלים ע"י תעשיית המזון והמשקאות</a:t>
            </a:r>
          </a:p>
          <a:p>
            <a:pPr marL="514350" lvl="0" indent="-514350" algn="just">
              <a:spcBef>
                <a:spcPct val="0"/>
              </a:spcBef>
              <a:buAutoNum type="arabicPeriod"/>
            </a:pPr>
            <a:endParaRPr lang="en-US" altLang="en-US" sz="2800" kern="0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400" b="1" kern="0" dirty="0" smtClean="0">
                <a:solidFill>
                  <a:schemeClr val="accent1">
                    <a:lumMod val="25000"/>
                  </a:schemeClr>
                </a:solidFill>
              </a:rPr>
              <a:t>מינראלים בים המלח</a:t>
            </a: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המצב: ירידת מפלס מתמדת, כתוצאה מפעילות האדם.</a:t>
            </a: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דוג':</a:t>
            </a: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בריכה מס' 5 במפעלי ים המלח.</a:t>
            </a: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בריכה מס' 6 במפעלי ים המלח.</a:t>
            </a: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תעלת הימים</a:t>
            </a:r>
          </a:p>
          <a:p>
            <a:pPr algn="r"/>
            <a:r>
              <a:rPr lang="he-IL" altLang="en-US" sz="2800" u="sng" kern="0" dirty="0" smtClean="0">
                <a:solidFill>
                  <a:schemeClr val="accent1">
                    <a:lumMod val="25000"/>
                  </a:schemeClr>
                </a:solidFill>
              </a:rPr>
              <a:t>עמדת החלה"ט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נדרש תהליך מבוקר של קבלת החלטות ובצדו הקמה של מנגנון (קרן ייעודית) בו רווחי המדינה מהפקת המשאב יופנו לפיצוי סביבתי:</a:t>
            </a:r>
          </a:p>
          <a:p>
            <a:pPr algn="r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התמודדות עם נסיגת המפלס, </a:t>
            </a:r>
            <a:r>
              <a:rPr lang="he-IL" altLang="en-US" sz="2800" kern="0" dirty="0" err="1" smtClean="0">
                <a:solidFill>
                  <a:schemeClr val="accent1">
                    <a:lumMod val="25000"/>
                  </a:schemeClr>
                </a:solidFill>
              </a:rPr>
              <a:t>בולענים</a:t>
            </a:r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, מו"פ.</a:t>
            </a:r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</a:rPr>
              <a:t>פוספטים ומינרלים תעשייתיים</a:t>
            </a:r>
          </a:p>
          <a:p>
            <a:pPr algn="r"/>
            <a:endParaRPr lang="he-IL" altLang="en-US" sz="2800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algn="r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המצב: תכניות כרייה בשטחי ארץ בראשית בנגב.</a:t>
            </a:r>
          </a:p>
          <a:p>
            <a:pPr algn="r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דוג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': שדה 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כריית פוספטים "חצבה מערב".</a:t>
            </a:r>
          </a:p>
          <a:p>
            <a:pPr algn="r"/>
            <a:endParaRPr lang="he-IL" altLang="en-US" sz="2800" kern="0" dirty="0">
              <a:solidFill>
                <a:srgbClr val="BBE0E3">
                  <a:lumMod val="25000"/>
                </a:srgbClr>
              </a:solidFill>
            </a:endParaRPr>
          </a:p>
          <a:p>
            <a:pPr algn="r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מהלכי מדיניות:</a:t>
            </a:r>
          </a:p>
          <a:p>
            <a:pPr algn="r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 - תמ"א 14 ג'</a:t>
            </a:r>
          </a:p>
          <a:p>
            <a:pPr algn="r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-  ועדת </a:t>
            </a:r>
            <a:r>
              <a:rPr lang="he-IL" altLang="en-US" sz="2800" kern="0" dirty="0" err="1" smtClean="0">
                <a:solidFill>
                  <a:srgbClr val="BBE0E3">
                    <a:lumMod val="25000"/>
                  </a:srgbClr>
                </a:solidFill>
              </a:rPr>
              <a:t>וירצבורגר</a:t>
            </a:r>
            <a:endParaRPr lang="he-IL" altLang="en-US" sz="2800" kern="0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</a:rPr>
              <a:t>פוספטים ומינרלים תעשייתיים</a:t>
            </a:r>
          </a:p>
          <a:p>
            <a:pPr algn="r"/>
            <a:endParaRPr lang="he-IL" altLang="en-US" sz="2800" kern="0" dirty="0">
              <a:solidFill>
                <a:srgbClr val="BBE0E3">
                  <a:lumMod val="25000"/>
                </a:srgbClr>
              </a:solidFill>
            </a:endParaRPr>
          </a:p>
          <a:p>
            <a:pPr algn="r"/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עמדת החלה"ט:</a:t>
            </a:r>
          </a:p>
          <a:p>
            <a:pPr algn="r"/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- מדיניות ממשלתית השבויה בנתוני התעשייה.</a:t>
            </a:r>
          </a:p>
          <a:p>
            <a:pPr algn="r"/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- רגולציה על היקפי הייצור: עסקים כרגיל / שימור המצב הקיים.</a:t>
            </a:r>
          </a:p>
          <a:p>
            <a:pPr algn="r"/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- המשך רגולציה שתגביל מכירת התעשייה לתאגידים בינ"ל.</a:t>
            </a:r>
          </a:p>
          <a:p>
            <a:pPr algn="r"/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- היבטים סביבתיים נוספים למעקב ובקרה: אבק, זיהום מים, זיהום אויר.</a:t>
            </a:r>
          </a:p>
          <a:p>
            <a:pPr algn="r"/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 </a:t>
            </a: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- הגדלת התמלוגים והפנייתם לשיקום ופיצוי סביבתי.</a:t>
            </a:r>
          </a:p>
          <a:p>
            <a:pPr algn="r"/>
            <a:r>
              <a:rPr lang="he-IL" altLang="en-US" sz="2800" kern="0" dirty="0">
                <a:solidFill>
                  <a:srgbClr val="BBE0E3">
                    <a:lumMod val="25000"/>
                  </a:srgbClr>
                </a:solidFill>
              </a:rPr>
              <a:t> </a:t>
            </a:r>
            <a:endParaRPr lang="he-IL" altLang="en-US" sz="2800" kern="0" dirty="0" smtClean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</a:rPr>
              <a:t>פוספטים ומינרלים תעשייתיים</a:t>
            </a:r>
          </a:p>
          <a:p>
            <a:endParaRPr lang="he-IL" altLang="en-US" sz="2400" b="1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marL="457200" indent="-457200" algn="r">
              <a:buFontTx/>
              <a:buChar char="-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כ – 28,000 ד' שנכרו נמצאים כיום ללא הסדרה ושיקום. אין להקצות שטחי כרייה חדשים ללא התניית שיקום.</a:t>
            </a:r>
          </a:p>
          <a:p>
            <a:pPr marL="457200" indent="-457200" algn="r">
              <a:buFontTx/>
              <a:buChar char="-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לגבי מינרלים תעשייתיים – אין קרן שיקום ייעודית.</a:t>
            </a:r>
          </a:p>
          <a:p>
            <a:pPr marL="457200" indent="-457200" algn="r">
              <a:buFontTx/>
              <a:buChar char="-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צורך בקידום כרייה רב שכבתית (מס' תעשיות יחדיו בשדה כרייה אחד).</a:t>
            </a:r>
          </a:p>
          <a:p>
            <a:pPr marL="457200" indent="-457200" algn="r">
              <a:buFontTx/>
              <a:buChar char="-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צורך בקידום כרייה תת קרקעית.</a:t>
            </a:r>
          </a:p>
          <a:p>
            <a:pPr marL="457200" indent="-457200" algn="r">
              <a:buFontTx/>
              <a:buChar char="-"/>
            </a:pPr>
            <a:r>
              <a:rPr lang="he-IL" altLang="en-US" sz="2800" kern="0" dirty="0" smtClean="0">
                <a:solidFill>
                  <a:srgbClr val="BBE0E3">
                    <a:lumMod val="25000"/>
                  </a:srgbClr>
                </a:solidFill>
              </a:rPr>
              <a:t>צורך בתוכנית מתאר סטטוטורית שתחייב מרבית המפורט לעיל, בצד אמצעי מדיניות משלימים.</a:t>
            </a:r>
          </a:p>
        </p:txBody>
      </p:sp>
    </p:spTree>
    <p:extLst>
      <p:ext uri="{BB962C8B-B14F-4D97-AF65-F5344CB8AC3E}">
        <p14:creationId xmlns:p14="http://schemas.microsoft.com/office/powerpoint/2010/main" val="28986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476672"/>
            <a:ext cx="81430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b="1" kern="0" dirty="0" smtClean="0">
                <a:solidFill>
                  <a:schemeClr val="accent1">
                    <a:lumMod val="25000"/>
                  </a:schemeClr>
                </a:solidFill>
              </a:rPr>
              <a:t>מדוע אנחנו פה? </a:t>
            </a:r>
          </a:p>
          <a:p>
            <a:r>
              <a:rPr lang="he-IL" altLang="en-US" b="1" kern="0" dirty="0" smtClean="0">
                <a:solidFill>
                  <a:schemeClr val="accent1">
                    <a:lumMod val="25000"/>
                  </a:schemeClr>
                </a:solidFill>
              </a:rPr>
              <a:t>כי להמלצות שלכם - תהיה השפעה עליהם </a:t>
            </a:r>
            <a:endParaRPr lang="he-IL" altLang="en-US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r"/>
            <a:endParaRPr lang="he-IL" altLang="en-US" sz="2800" kern="0" dirty="0" smtClean="0"/>
          </a:p>
          <a:p>
            <a:pPr algn="r"/>
            <a:endParaRPr lang="he-IL" altLang="en-US" sz="2800" kern="0" dirty="0" smtClean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0" y="1655737"/>
            <a:ext cx="6996608" cy="46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69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he-IL" altLang="en-US" sz="4400" b="1" kern="0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כרייה וחציבת אגרגטים עבור משק הבניה והסלילה (מחצבות ומכרות</a:t>
            </a:r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endParaRPr lang="he-IL" altLang="en-US" sz="4400" kern="0" dirty="0" smtClean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חצץ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חול 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גיר למלט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חרסית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גבס למלט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בזלת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גיר לטיח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גיר לסיד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גיר למוזאיקה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אבן לחיפוי ולריצוף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indent="-76200" algn="just">
              <a:lnSpc>
                <a:spcPts val="1500"/>
              </a:lnSpc>
              <a:spcAft>
                <a:spcPts val="0"/>
              </a:spcAft>
              <a:tabLst>
                <a:tab pos="368300" algn="l"/>
              </a:tabLst>
            </a:pP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+mj-lt"/>
                <a:ea typeface="Calibri"/>
              </a:rPr>
              <a:t>• טוף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lvl="0" algn="r">
              <a:spcBef>
                <a:spcPct val="0"/>
              </a:spcBef>
            </a:pPr>
            <a:endParaRPr lang="he-IL" altLang="en-US" sz="4400" b="1" kern="0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altLang="en-US" sz="4400" b="1" kern="0" dirty="0">
                <a:solidFill>
                  <a:srgbClr val="BBE0E3">
                    <a:lumMod val="25000"/>
                  </a:srgbClr>
                </a:solidFill>
              </a:rPr>
              <a:t>כרייה וחציבת אגרגטים עבור משק הבניה והסלילה (מחצבות ומכרות</a:t>
            </a:r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he-IL" altLang="en-US" sz="4400" b="1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Times New Roman"/>
              </a:rPr>
              <a:t>למחצבות השפעות ישירות ובלתי הפיכות על המגוון הביולוגי בישראל. מעבר לכך – למחצבות השפעות עקיפות ומרחביות כתוצאה מפעילות המחצבה שכוללות:</a:t>
            </a:r>
            <a:endParaRPr lang="en-US" sz="2800" dirty="0" smtClean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cs"/>
              <a:buAutoNum type="hebrew2Minus"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Times New Roman"/>
              </a:rPr>
              <a:t>שיבוש של זרימת נגר ונחלים. </a:t>
            </a:r>
            <a:endParaRPr lang="en-US" sz="2800" dirty="0" smtClean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cs"/>
              <a:buAutoNum type="hebrew2Minus"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Times New Roman"/>
              </a:rPr>
              <a:t>פוטנציאל להפצה של מינים פולשים לתשתיות שונות.</a:t>
            </a:r>
            <a:endParaRPr lang="en-US" sz="2800" dirty="0" smtClean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cs"/>
              <a:buAutoNum type="hebrew2Minus"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Times New Roman"/>
              </a:rPr>
              <a:t>רעש, אבק ומטרדים נוספים.</a:t>
            </a:r>
            <a:endParaRPr lang="en-US" sz="2800" dirty="0" smtClean="0">
              <a:solidFill>
                <a:schemeClr val="accent1">
                  <a:lumMod val="25000"/>
                </a:schemeClr>
              </a:solidFill>
              <a:latin typeface="+mj-lt"/>
              <a:ea typeface="Times New Roman"/>
            </a:endParaRPr>
          </a:p>
          <a:p>
            <a:pPr algn="r">
              <a:spcBef>
                <a:spcPct val="0"/>
              </a:spcBef>
            </a:pPr>
            <a:endParaRPr lang="he-IL" altLang="en-US" sz="4400" b="1" kern="0" dirty="0">
              <a:solidFill>
                <a:srgbClr val="BBE0E3">
                  <a:lumMod val="2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altLang="en-US" sz="4400" b="1" kern="0" dirty="0">
                <a:solidFill>
                  <a:srgbClr val="BBE0E3">
                    <a:lumMod val="25000"/>
                  </a:srgbClr>
                </a:solidFill>
              </a:rPr>
              <a:t>כרייה וחציבת אגרגטים עבור משק הבניה והסלילה (מחצבות ומכרות</a:t>
            </a:r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he-IL" altLang="en-US" sz="4400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עקרונות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של אמצעי המדיניות המשלימים, החיצוניים לתכנית, אשר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נבקש להתייחס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ליישומם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: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he-IL" sz="2800" dirty="0" err="1" smtClean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תמרוץ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הרחבה והעמקה של מחצבות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קיימות</a:t>
            </a: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קידום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טכנולוגיות כרייה תת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קרקעית</a:t>
            </a: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צמצום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ביקוש לחומרי כרייה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וחציבה</a:t>
            </a: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קידום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תכנון מערך שינוע חומרי גלם</a:t>
            </a:r>
            <a:endParaRPr lang="en-US" sz="2800" dirty="0">
              <a:solidFill>
                <a:schemeClr val="accent1">
                  <a:lumMod val="25000"/>
                </a:schemeClr>
              </a:solidFill>
              <a:ea typeface="Calibri"/>
            </a:endParaRPr>
          </a:p>
          <a:p>
            <a:pPr algn="r">
              <a:spcBef>
                <a:spcPct val="0"/>
              </a:spcBef>
            </a:pPr>
            <a:endParaRPr lang="he-IL" altLang="en-US" sz="2800" b="1" dirty="0">
              <a:solidFill>
                <a:schemeClr val="accent1">
                  <a:lumMod val="2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8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altLang="en-US" sz="4400" b="1" kern="0" dirty="0">
                <a:solidFill>
                  <a:srgbClr val="BBE0E3">
                    <a:lumMod val="25000"/>
                  </a:srgbClr>
                </a:solidFill>
              </a:rPr>
              <a:t>כרייה וחציבת אגרגטים עבור משק הבניה והסלילה (מחצבות ומכרות</a:t>
            </a:r>
            <a:r>
              <a:rPr lang="he-IL" altLang="en-US" sz="4400" b="1" kern="0" dirty="0" smtClean="0">
                <a:solidFill>
                  <a:srgbClr val="BBE0E3">
                    <a:lumMod val="25000"/>
                  </a:srgbClr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he-IL" altLang="en-US" sz="4400" b="1" kern="0" dirty="0" smtClean="0">
              <a:solidFill>
                <a:srgbClr val="BBE0E3">
                  <a:lumMod val="25000"/>
                </a:srgb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he-IL" sz="2800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- הטלת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היטל דיפרנציאלי על חומרי כרייה וחציבה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Calibri"/>
              </a:rPr>
              <a:t> - קידום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Calibri"/>
              </a:rPr>
              <a:t>מחקר ופיתוח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 - פיצוי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ושיקום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ea typeface="Times New Roman"/>
              </a:rPr>
              <a:t>אקולוגי</a:t>
            </a:r>
          </a:p>
          <a:p>
            <a:pPr algn="just">
              <a:spcAft>
                <a:spcPts val="0"/>
              </a:spcAft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Times New Roman"/>
                <a:ea typeface="Times New Roman"/>
              </a:rPr>
              <a:t> - קידום שימוש בעודפי עפר ממיזמי פיתוח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r">
              <a:spcBef>
                <a:spcPct val="0"/>
              </a:spcBef>
            </a:pPr>
            <a:endParaRPr lang="he-IL" altLang="en-US" sz="4400" b="1" kern="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400" b="1" kern="0" dirty="0">
                <a:solidFill>
                  <a:schemeClr val="accent1">
                    <a:lumMod val="25000"/>
                  </a:schemeClr>
                </a:solidFill>
              </a:rPr>
              <a:t>הסדרת שוק המים המינרליים בישראל</a:t>
            </a:r>
          </a:p>
          <a:p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he-IL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השלכות </a:t>
            </a:r>
            <a:r>
              <a:rPr lang="he-IL" altLang="en-US" sz="2800" b="1" kern="0" dirty="0">
                <a:solidFill>
                  <a:schemeClr val="accent1">
                    <a:lumMod val="25000"/>
                  </a:schemeClr>
                </a:solidFill>
              </a:rPr>
              <a:t>שליליות של הפקת משאבי מים טבעיים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סוגיות </a:t>
            </a:r>
            <a:r>
              <a:rPr lang="he-IL" altLang="en-US" sz="2800" b="1" kern="0" dirty="0">
                <a:solidFill>
                  <a:schemeClr val="accent1">
                    <a:lumMod val="25000"/>
                  </a:schemeClr>
                </a:solidFill>
              </a:rPr>
              <a:t>הנוגעות להסדרת שוק המים המינרליים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שקיפות </a:t>
            </a:r>
            <a:r>
              <a:rPr lang="he-IL" altLang="en-US" sz="2800" b="1" kern="0" dirty="0">
                <a:solidFill>
                  <a:schemeClr val="accent1">
                    <a:lumMod val="25000"/>
                  </a:schemeClr>
                </a:solidFill>
              </a:rPr>
              <a:t>ושיתוף ציבור בנושא הפקת משאבי מים טבעיים בישראל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08" y="2312876"/>
            <a:ext cx="910251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88024" y="188913"/>
            <a:ext cx="4121224" cy="63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למרות השיפור במצב משק המים, מצב זרימת המים בנחלים עדיין רע.</a:t>
            </a:r>
          </a:p>
          <a:p>
            <a:pPr algn="just"/>
            <a:endParaRPr lang="he-IL" altLang="en-US" sz="2800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r"/>
            <a: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</a:rPr>
              <a:t>מרבית המעיינות תפוסים לשימוש </a:t>
            </a:r>
            <a:r>
              <a:rPr lang="he-IL" altLang="he-IL" sz="2800" kern="0" dirty="0" smtClean="0">
                <a:solidFill>
                  <a:schemeClr val="accent1">
                    <a:lumMod val="25000"/>
                  </a:schemeClr>
                </a:solidFill>
              </a:rPr>
              <a:t>חקלאי – הנחלים יבשים. 	</a:t>
            </a:r>
            <a: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</a:rPr>
            </a:br>
            <a:endParaRPr lang="he-IL" altLang="he-IL" sz="2800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r"/>
            <a: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</a:rPr>
              <a:t>הפקת יתר של מי תהום גורמת לדעיכה של עשרות אחוזים בשפיעת המים </a:t>
            </a:r>
            <a:r>
              <a:rPr lang="he-IL" altLang="he-IL" sz="2800" kern="0" dirty="0" smtClean="0">
                <a:solidFill>
                  <a:schemeClr val="accent1">
                    <a:lumMod val="25000"/>
                  </a:schemeClr>
                </a:solidFill>
              </a:rPr>
              <a:t>ממעיינות.</a:t>
            </a:r>
            <a:r>
              <a:rPr lang="he-IL" altLang="he-IL" sz="3600" b="1" dirty="0">
                <a:solidFill>
                  <a:srgbClr val="CC0000"/>
                </a:solidFill>
              </a:rPr>
              <a:t/>
            </a:r>
            <a:br>
              <a:rPr lang="he-IL" altLang="he-IL" sz="3600" b="1" dirty="0">
                <a:solidFill>
                  <a:srgbClr val="CC0000"/>
                </a:solidFill>
              </a:rPr>
            </a:br>
            <a:r>
              <a:rPr lang="he-IL" altLang="he-IL" sz="4400" b="1" dirty="0">
                <a:solidFill>
                  <a:srgbClr val="CC0000"/>
                </a:solidFill>
              </a:rPr>
              <a:t> </a:t>
            </a:r>
            <a:br>
              <a:rPr lang="he-IL" altLang="he-IL" sz="4400" b="1" dirty="0">
                <a:solidFill>
                  <a:srgbClr val="CC0000"/>
                </a:solidFill>
              </a:rPr>
            </a:br>
            <a:endParaRPr lang="he-IL" altLang="en-US" sz="4400" b="1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Picture 1" descr="C:\Users\orits\Downloads\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913"/>
            <a:ext cx="3867482" cy="547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000" b="1" kern="0" dirty="0">
                <a:solidFill>
                  <a:schemeClr val="accent1">
                    <a:lumMod val="25000"/>
                  </a:schemeClr>
                </a:solidFill>
              </a:rPr>
              <a:t>חברות המים המינרליים בישראל מפיקות משאבי מים טבעיים – מי מעיינות או מי תהום</a:t>
            </a:r>
            <a:endParaRPr lang="he-IL" altLang="en-US" sz="40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מי </a:t>
            </a:r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עין גדי: מעיין עין גדי  </a:t>
            </a:r>
          </a:p>
          <a:p>
            <a:pPr algn="just"/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חברת מי עדן: מעיין </a:t>
            </a:r>
            <a:r>
              <a:rPr lang="he-IL" altLang="en-US" sz="2800" kern="0" dirty="0" err="1">
                <a:solidFill>
                  <a:schemeClr val="accent1">
                    <a:lumMod val="25000"/>
                  </a:schemeClr>
                </a:solidFill>
              </a:rPr>
              <a:t>סלוקיה</a:t>
            </a:r>
            <a:r>
              <a:rPr lang="he-IL" altLang="en-US" sz="2800" kern="0" dirty="0">
                <a:solidFill>
                  <a:schemeClr val="accent1">
                    <a:lumMod val="25000"/>
                  </a:schemeClr>
                </a:solidFill>
              </a:rPr>
              <a:t> ברמת הגולן (ממקורות המים של נחל זוויתן).</a:t>
            </a:r>
          </a:p>
          <a:p>
            <a:pPr algn="just"/>
            <a:endParaRPr lang="he-IL" altLang="en-US" sz="2800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kern="0" dirty="0" smtClean="0">
                <a:solidFill>
                  <a:schemeClr val="accent1">
                    <a:lumMod val="25000"/>
                  </a:schemeClr>
                </a:solidFill>
              </a:rPr>
              <a:t>חברת נביעות: בעבר הפיקה מים ממעיין עין זהב, כיום קונים מים מקידוח של מקורות (חולה 7).</a:t>
            </a:r>
          </a:p>
          <a:p>
            <a:pPr algn="just"/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827584" y="1305342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chemeClr val="accent1">
                    <a:lumMod val="25000"/>
                  </a:schemeClr>
                </a:solidFill>
              </a:rPr>
              <a:t>תפיסת מי </a:t>
            </a:r>
            <a:r>
              <a:rPr lang="he-IL" sz="2400" dirty="0" smtClean="0">
                <a:solidFill>
                  <a:schemeClr val="accent1">
                    <a:lumMod val="25000"/>
                  </a:schemeClr>
                </a:solidFill>
              </a:rPr>
              <a:t>המעיינות/הפקת </a:t>
            </a:r>
            <a:r>
              <a:rPr lang="he-IL" sz="2400" dirty="0">
                <a:solidFill>
                  <a:schemeClr val="accent1">
                    <a:lumMod val="25000"/>
                  </a:schemeClr>
                </a:solidFill>
              </a:rPr>
              <a:t>מי תהום – על חשבון זרימת המים בנחלים</a:t>
            </a:r>
            <a:r>
              <a:rPr lang="he-IL" sz="2400" dirty="0"/>
              <a:t>. </a:t>
            </a:r>
            <a:r>
              <a:rPr lang="he-IL" sz="2400" dirty="0">
                <a:solidFill>
                  <a:srgbClr val="C00000"/>
                </a:solidFill>
              </a:rPr>
              <a:t>מי מפקח על מצב המשאב?</a:t>
            </a:r>
          </a:p>
          <a:p>
            <a:pPr marL="0" indent="0">
              <a:buNone/>
            </a:pPr>
            <a:endParaRPr lang="he-IL" sz="2400" dirty="0"/>
          </a:p>
          <a:p>
            <a:r>
              <a:rPr lang="he-IL" sz="2400" dirty="0">
                <a:solidFill>
                  <a:schemeClr val="accent1">
                    <a:lumMod val="25000"/>
                  </a:schemeClr>
                </a:solidFill>
              </a:rPr>
              <a:t>הקצאות המים של החברות עולות עם השנים. 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C00000"/>
                </a:solidFill>
              </a:rPr>
              <a:t>כיצד </a:t>
            </a:r>
            <a:r>
              <a:rPr lang="he-IL" sz="2400" dirty="0">
                <a:solidFill>
                  <a:srgbClr val="C00000"/>
                </a:solidFill>
              </a:rPr>
              <a:t>נקבעות כמויות המים ברישיונות ההפקה?</a:t>
            </a:r>
            <a:r>
              <a:rPr lang="he-IL" sz="2400" dirty="0"/>
              <a:t> </a:t>
            </a:r>
          </a:p>
          <a:p>
            <a:endParaRPr lang="he-IL" sz="2400" dirty="0"/>
          </a:p>
          <a:p>
            <a:r>
              <a:rPr lang="he-IL" sz="2400" dirty="0">
                <a:solidFill>
                  <a:schemeClr val="accent1">
                    <a:lumMod val="25000"/>
                  </a:schemeClr>
                </a:solidFill>
              </a:rPr>
              <a:t>ההסבה מאספקת מי מעיין לאספקת מי תהום מקידוחים פותח אפשרות לחברות נוספות לבקש הקצאות מים לבקבוק ומכירה. 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C00000"/>
                </a:solidFill>
              </a:rPr>
              <a:t>מהם </a:t>
            </a:r>
            <a:r>
              <a:rPr lang="he-IL" sz="2400" dirty="0">
                <a:solidFill>
                  <a:srgbClr val="C00000"/>
                </a:solidFill>
              </a:rPr>
              <a:t>הקריטריונים להענקת רישיונות הפקה ולקביעת </a:t>
            </a:r>
            <a:r>
              <a:rPr lang="he-IL" sz="2400" dirty="0" smtClean="0">
                <a:solidFill>
                  <a:srgbClr val="C00000"/>
                </a:solidFill>
              </a:rPr>
              <a:t> כמויות </a:t>
            </a:r>
            <a:r>
              <a:rPr lang="he-IL" sz="2400" dirty="0">
                <a:solidFill>
                  <a:srgbClr val="C00000"/>
                </a:solidFill>
              </a:rPr>
              <a:t>המים שיופקו? </a:t>
            </a:r>
          </a:p>
          <a:p>
            <a:pPr marL="0" indent="0">
              <a:buNone/>
            </a:pPr>
            <a:endParaRPr lang="he-IL" sz="2400" dirty="0"/>
          </a:p>
          <a:p>
            <a:r>
              <a:rPr lang="he-IL" sz="2400" dirty="0">
                <a:solidFill>
                  <a:schemeClr val="accent1">
                    <a:lumMod val="25000"/>
                  </a:schemeClr>
                </a:solidFill>
              </a:rPr>
              <a:t>החברות משלמות תעריפים של מים לתעשייה - פחות מתעריפי המים לשימוש ביתי.  </a:t>
            </a:r>
          </a:p>
        </p:txBody>
      </p:sp>
      <p:sp>
        <p:nvSpPr>
          <p:cNvPr id="4" name="מלבן 3"/>
          <p:cNvSpPr/>
          <p:nvPr/>
        </p:nvSpPr>
        <p:spPr>
          <a:xfrm>
            <a:off x="2870229" y="589679"/>
            <a:ext cx="3366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altLang="en-US" sz="4000" b="1" kern="0" dirty="0">
                <a:solidFill>
                  <a:srgbClr val="BBE0E3">
                    <a:lumMod val="25000"/>
                  </a:srgbClr>
                </a:solidFill>
              </a:rPr>
              <a:t>סוגיות ציבוריות</a:t>
            </a:r>
            <a:endParaRPr lang="he-IL" altLang="en-US" sz="2800" b="1" kern="0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he-IL" sz="4000" b="1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בתחום ניהול משאבי המים אין שקיפות ואין שיתוף ציבור</a:t>
            </a:r>
            <a:r>
              <a:rPr lang="he-IL" altLang="he-IL" sz="4400" b="1" kern="0" dirty="0">
                <a:solidFill>
                  <a:srgbClr val="C00000"/>
                </a:solidFill>
                <a:ea typeface="+mj-ea"/>
              </a:rPr>
              <a:t/>
            </a:r>
            <a:br>
              <a:rPr lang="he-IL" altLang="he-IL" sz="4400" b="1" kern="0" dirty="0">
                <a:solidFill>
                  <a:srgbClr val="C00000"/>
                </a:solidFill>
                <a:ea typeface="+mj-ea"/>
              </a:rPr>
            </a:br>
            <a:endParaRPr lang="he-IL" altLang="he-IL" sz="4400" b="1" kern="0" dirty="0" smtClean="0">
              <a:solidFill>
                <a:srgbClr val="C00000"/>
              </a:solidFill>
              <a:ea typeface="+mj-ea"/>
            </a:endParaRPr>
          </a:p>
          <a:p>
            <a:pPr algn="just"/>
            <a:r>
              <a:rPr lang="he-IL" altLang="he-IL" sz="2800" kern="0" dirty="0" smtClean="0">
                <a:solidFill>
                  <a:schemeClr val="accent1">
                    <a:lumMod val="25000"/>
                  </a:schemeClr>
                </a:solidFill>
                <a:ea typeface="+mj-ea"/>
              </a:rPr>
              <a:t>החלטות </a:t>
            </a:r>
            <a:r>
              <a:rPr lang="he-IL" altLang="he-IL" sz="2800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על מדיניות ניהול משאבי המים, על הקמת מתקני קידוח והפקה, ועל משטר הפקת מים מתקבלות בוועדות תפעול ושיפוט פנימיות של רשות המים. </a:t>
            </a:r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67544" y="620688"/>
            <a:ext cx="84417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he-IL" altLang="he-IL" sz="2800" b="1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כיום מושקעים משאבים ציבוריים ניכרים לשיקום זרימת המים </a:t>
            </a:r>
            <a:r>
              <a:rPr lang="he-IL" altLang="he-IL" sz="2800" b="1" kern="0" dirty="0" smtClean="0">
                <a:solidFill>
                  <a:schemeClr val="accent1">
                    <a:lumMod val="25000"/>
                  </a:schemeClr>
                </a:solidFill>
                <a:ea typeface="+mj-ea"/>
              </a:rPr>
              <a:t>בנחלים. </a:t>
            </a:r>
            <a:r>
              <a:rPr lang="he-IL" altLang="he-IL" sz="2800" b="1" u="sng" kern="0" dirty="0" smtClean="0">
                <a:solidFill>
                  <a:schemeClr val="accent1">
                    <a:lumMod val="25000"/>
                  </a:schemeClr>
                </a:solidFill>
                <a:ea typeface="+mj-ea"/>
              </a:rPr>
              <a:t>האם </a:t>
            </a:r>
            <a:r>
              <a:rPr lang="he-IL" altLang="he-IL" sz="2800" b="1" u="sng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נכון לאפשר הפקה של מים מינראליים, על חשבון זרימת המים הללו במעיינות ובנחלים</a:t>
            </a:r>
            <a:r>
              <a:rPr lang="he-IL" altLang="he-IL" sz="2800" b="1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?</a:t>
            </a:r>
          </a:p>
          <a:p>
            <a:pPr algn="just"/>
            <a:endParaRPr lang="he-IL" altLang="he-IL" sz="2800" b="1" kern="0" dirty="0">
              <a:solidFill>
                <a:schemeClr val="accent1">
                  <a:lumMod val="25000"/>
                </a:schemeClr>
              </a:solidFill>
              <a:ea typeface="+mj-ea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e-IL" altLang="he-IL" sz="2800" b="1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אין מקום להקצאות של רישיונות חדשים לחברות של מים מינרליים.  </a:t>
            </a:r>
            <a:endParaRPr lang="he-IL" altLang="he-IL" sz="2800" b="1" kern="0" dirty="0" smtClean="0">
              <a:solidFill>
                <a:schemeClr val="accent1">
                  <a:lumMod val="25000"/>
                </a:schemeClr>
              </a:solidFill>
              <a:ea typeface="+mj-ea"/>
            </a:endParaRPr>
          </a:p>
          <a:p>
            <a:pPr algn="just"/>
            <a:endParaRPr lang="he-IL" altLang="he-IL" sz="2800" b="1" kern="0" dirty="0">
              <a:solidFill>
                <a:schemeClr val="accent1">
                  <a:lumMod val="25000"/>
                </a:schemeClr>
              </a:solidFill>
              <a:ea typeface="+mj-ea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e-IL" altLang="he-IL" sz="2800" b="1" kern="0" dirty="0" smtClean="0">
                <a:solidFill>
                  <a:schemeClr val="accent1">
                    <a:lumMod val="25000"/>
                  </a:schemeClr>
                </a:solidFill>
                <a:ea typeface="+mj-ea"/>
              </a:rPr>
              <a:t>יש </a:t>
            </a:r>
            <a:r>
              <a:rPr lang="he-IL" altLang="he-IL" sz="2800" b="1" kern="0" dirty="0">
                <a:solidFill>
                  <a:schemeClr val="accent1">
                    <a:lumMod val="25000"/>
                  </a:schemeClr>
                </a:solidFill>
                <a:ea typeface="+mj-ea"/>
              </a:rPr>
              <a:t>לשפר את הבקרה הציבורית על האופן שבו מתקבלות החלטות על ניהול משאבי מים טבעיים בישראל (שקיפות ושיתוף ציבור בתהליך קבלת ההחלטות ברשות המים). </a:t>
            </a:r>
          </a:p>
        </p:txBody>
      </p:sp>
    </p:spTree>
    <p:extLst>
      <p:ext uri="{BB962C8B-B14F-4D97-AF65-F5344CB8AC3E}">
        <p14:creationId xmlns:p14="http://schemas.microsoft.com/office/powerpoint/2010/main" val="3032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7544" y="476672"/>
            <a:ext cx="81430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endParaRPr lang="he-IL" altLang="en-US" sz="2800" kern="0" dirty="0" smtClean="0"/>
          </a:p>
          <a:p>
            <a:pPr algn="r"/>
            <a:endParaRPr lang="he-IL" altLang="en-US" sz="2800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2" y="306635"/>
            <a:ext cx="7821359" cy="5668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3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79512" y="620688"/>
            <a:ext cx="87297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4400" b="1" kern="0" dirty="0" smtClean="0">
                <a:solidFill>
                  <a:schemeClr val="accent1">
                    <a:lumMod val="25000"/>
                  </a:schemeClr>
                </a:solidFill>
              </a:rPr>
              <a:t>סיכום</a:t>
            </a:r>
          </a:p>
          <a:p>
            <a:pPr algn="just"/>
            <a:endParaRPr lang="he-IL" altLang="en-US" sz="28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מברכים על הקמת הועדה, אך סבורים כי נדרשת הסתכלות החורגת מאחוזי התמלוגים. </a:t>
            </a:r>
            <a:endParaRPr lang="he-IL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he-IL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he-IL" altLang="en-US" sz="2800" b="1" kern="0" dirty="0" smtClean="0">
                <a:solidFill>
                  <a:schemeClr val="accent1">
                    <a:lumMod val="25000"/>
                  </a:schemeClr>
                </a:solidFill>
              </a:rPr>
              <a:t>זו הזדמנות לבחינה כוללת של היבטים הנוגעים לניהול משאבי הטבע הלאומיים, היבטים המשפיעים ומושפעים מהאסדרה הכלכלית. </a:t>
            </a:r>
          </a:p>
          <a:p>
            <a:pPr algn="just"/>
            <a:endParaRPr lang="he-IL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endParaRPr lang="he-IL" altLang="en-US" sz="2800" b="1" kern="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93954"/>
            <a:ext cx="7812360" cy="568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6000" b="1" dirty="0" smtClean="0">
                <a:solidFill>
                  <a:schemeClr val="bg1"/>
                </a:solidFill>
                <a:latin typeface="Bell MT" pitchFamily="18" charset="0"/>
              </a:rPr>
              <a:t>תודה על ההקשבה </a:t>
            </a:r>
            <a:endParaRPr lang="he-IL" sz="6000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9106"/>
            <a:ext cx="7416824" cy="556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64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872875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1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32848" cy="572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50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560840" cy="5670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53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23528" y="332656"/>
            <a:ext cx="8568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altLang="en-US" sz="3600" b="1" kern="0" dirty="0" smtClean="0">
                <a:solidFill>
                  <a:schemeClr val="accent1">
                    <a:lumMod val="25000"/>
                  </a:schemeClr>
                </a:solidFill>
              </a:rPr>
              <a:t>מה בין  שמירת הטבע לבין </a:t>
            </a:r>
            <a:r>
              <a:rPr lang="he-IL" altLang="en-US" sz="3600" b="1" kern="0" dirty="0" smtClean="0">
                <a:solidFill>
                  <a:schemeClr val="accent1">
                    <a:lumMod val="25000"/>
                  </a:schemeClr>
                </a:solidFill>
              </a:rPr>
              <a:t>ניצול משאבי טבע</a:t>
            </a:r>
            <a:endParaRPr lang="he-IL" altLang="en-US" sz="3600" b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he-IL" altLang="en-US" sz="3600" b="1" kern="0" dirty="0">
              <a:solidFill>
                <a:schemeClr val="accent1">
                  <a:lumMod val="25000"/>
                </a:schemeClr>
              </a:solidFill>
            </a:endParaRPr>
          </a:p>
          <a:p>
            <a:pPr marL="457200" lvl="0" indent="-457200" algn="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תחרות על שטחים פתוחים וערכיים – הרס וקיטוע בתי גידול ייחודיים, חלקם אף בתחומי שמורות טבע.  </a:t>
            </a:r>
          </a:p>
          <a:p>
            <a:pPr marL="457200" lvl="0" indent="-457200" algn="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פעילות בעלת השפעות ישירות ועקיפות על המגוון הביולוגי - השפעות שוליים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(הפצת מינים פולשים, זיהומי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רעש ואור, פליטות, זיהום אויר וזיהומי מים). דוגמת נשרי נחל </a:t>
            </a:r>
            <a:r>
              <a:rPr lang="he-IL" sz="2800" dirty="0" err="1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חימר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 </a:t>
            </a:r>
            <a:r>
              <a:rPr lang="he-IL" sz="20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(הצגת המשרד </a:t>
            </a:r>
            <a:r>
              <a:rPr lang="he-IL" sz="2000" dirty="0" err="1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להג"ס</a:t>
            </a:r>
            <a:r>
              <a:rPr lang="he-IL" sz="20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)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ונחל עמוד</a:t>
            </a:r>
          </a:p>
          <a:p>
            <a:pPr marL="457200" lvl="0" indent="-457200" algn="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ככל </a:t>
            </a:r>
            <a:r>
              <a:rPr lang="he-IL" sz="2800" dirty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שהמשאב מתדלדל </a:t>
            </a:r>
            <a:r>
              <a:rPr lang="he-IL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כך תמריץ הניצול עולה, יחד עם קצב הניצול ושיטות ההפקה אגרסיביות יותר, פוגעניות יותר בסביבה. </a:t>
            </a:r>
            <a:endParaRPr lang="he-IL" sz="2800" dirty="0">
              <a:solidFill>
                <a:schemeClr val="accent1">
                  <a:lumMod val="25000"/>
                </a:schemeClr>
              </a:solidFill>
              <a:latin typeface="David" panose="020E0502060401010101" pitchFamily="34" charset="-79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539553" y="1509713"/>
            <a:ext cx="8280920" cy="508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he-IL" altLang="en-US" sz="2800" dirty="0" smtClean="0">
              <a:solidFill>
                <a:schemeClr val="accent1">
                  <a:lumMod val="25000"/>
                </a:schemeClr>
              </a:solidFill>
              <a:latin typeface="David" panose="020E0502060401010101" pitchFamily="34" charset="-79"/>
              <a:cs typeface="Arial" pitchFamily="34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altLang="en-US" sz="2800" dirty="0" smtClean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ראוי </a:t>
            </a:r>
            <a:r>
              <a:rPr lang="he-IL" altLang="en-US" sz="2800" dirty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שוועדה שדנה בהיבטים הציבוריים שבניהול משאבי הטבע, דיוניה יהיו פתוחים לציבור, שבמשאביו היא דנה.</a:t>
            </a:r>
          </a:p>
          <a:p>
            <a:pPr marL="457200" indent="-457200" algn="just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altLang="en-US" sz="2800" dirty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לכן, יש מקום לפרסם את התמלילים של דיוני הועדה.</a:t>
            </a:r>
          </a:p>
          <a:p>
            <a:pPr marL="457200" indent="-457200" algn="just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altLang="en-US" sz="2800" dirty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מניסיוננו במוסדות התכנון, אין בכך בכדי לפגוע בעבודת הועדה אלא להפך.</a:t>
            </a:r>
          </a:p>
          <a:p>
            <a:pPr marL="457200" indent="-457200" algn="just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altLang="en-US" sz="2800" dirty="0">
                <a:solidFill>
                  <a:schemeClr val="accent1">
                    <a:lumMod val="25000"/>
                  </a:schemeClr>
                </a:solidFill>
                <a:latin typeface="David" panose="020E0502060401010101" pitchFamily="34" charset="-79"/>
                <a:cs typeface="Arial" pitchFamily="34" charset="0"/>
              </a:rPr>
              <a:t>שקיפות בקבלת החלטות היא תנאי הכרחי לשיתוף ציבור אמיתי, אפקטיבי – ויעיל.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en-US" b="1" kern="0" dirty="0" smtClean="0">
                <a:solidFill>
                  <a:schemeClr val="accent1">
                    <a:lumMod val="25000"/>
                  </a:schemeClr>
                </a:solidFill>
              </a:rPr>
              <a:t>אמירה מקדמית - שקיפות עבודת הועדה</a:t>
            </a:r>
            <a:endParaRPr lang="en-US" altLang="en-US" b="1" kern="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טמפלט מצגת 60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טמפלט מצגת 60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טמפלט מצגת 60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טמפלט מצגת 60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טמפלט מצגת 60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טמפלט מצגת 60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j92457fac7d145f98e698f5712f6a6a4 xmlns="a46656d4-8850-49b3-aebd-68bd05f7f43d">
      <Terms xmlns="http://schemas.microsoft.com/office/infopath/2007/PartnerControls"/>
    </j92457fac7d145f98e698f5712f6a6a4>
    <TaxCatchAll xmlns="a46656d4-8850-49b3-aebd-68bd05f7f43d"/>
    <e4b5484c9c824b148c38bfcb2bd74c0d xmlns="a46656d4-8850-49b3-aebd-68bd05f7f43d">
      <Terms xmlns="http://schemas.microsoft.com/office/infopath/2007/PartnerControls"/>
    </e4b5484c9c824b148c38bfcb2bd74c0d>
    <o68cd33f8d3a45abb273b6e406faee3d xmlns="a46656d4-8850-49b3-aebd-68bd05f7f43d">
      <Terms xmlns="http://schemas.microsoft.com/office/infopath/2007/PartnerControls"/>
    </o68cd33f8d3a45abb273b6e406faee3d>
    <kb4cc1381c4248d7a2dfa3f1be0c86c0 xmlns="a46656d4-8850-49b3-aebd-68bd05f7f43d">
      <Terms xmlns="http://schemas.microsoft.com/office/infopath/2007/PartnerControls"/>
    </kb4cc1381c4248d7a2dfa3f1be0c86c0>
    <o80fb9e8b9d445b0bb174fdcd68ee89c xmlns="a46656d4-8850-49b3-aebd-68bd05f7f43d">
      <Terms xmlns="http://schemas.microsoft.com/office/infopath/2007/PartnerControls"/>
    </o80fb9e8b9d445b0bb174fdcd68ee89c>
    <n612d9597dc7466f957352ce79be86f3 xmlns="a46656d4-8850-49b3-aebd-68bd05f7f43d">
      <Terms xmlns="http://schemas.microsoft.com/office/infopath/2007/PartnerControls"/>
    </n612d9597dc7466f957352ce79be86f3>
    <aa1c885e8039426686f6c49672b09953 xmlns="a46656d4-8850-49b3-aebd-68bd05f7f43d">
      <Terms xmlns="http://schemas.microsoft.com/office/infopath/2007/PartnerControls"/>
    </aa1c885e8039426686f6c49672b09953>
    <e09eddfac2354f9ab04a226e27f86f1f xmlns="a46656d4-8850-49b3-aebd-68bd05f7f43d">
      <Terms xmlns="http://schemas.microsoft.com/office/infopath/2007/PartnerControls"/>
    </e09eddfac2354f9ab04a226e27f86f1f>
    <l34dc5595392493c8311535275827f74 xmlns="a46656d4-8850-49b3-aebd-68bd05f7f43d">
      <Terms xmlns="http://schemas.microsoft.com/office/infopath/2007/PartnerControls"/>
    </l34dc5595392493c8311535275827f74>
    <ia53b9f18d984e01914f4b79710425b7 xmlns="a46656d4-8850-49b3-aebd-68bd05f7f43d">
      <Terms xmlns="http://schemas.microsoft.com/office/infopath/2007/PartnerControls"/>
    </ia53b9f18d984e01914f4b79710425b7>
    <_x05e9__x05d9__x05d5__x05da__x0020__x05e7__x05d5__x05d1__x05e5__x0020__x05dc__x05e7__x05d1__x05d5__x05e6__x05d4_ xmlns="6fd950ac-6207-4862-94f5-a13017aa55ce">הצגת עמדות הציבור בפני הוועדה</_x05e9__x05d9__x05d5__x05da__x0020__x05e7__x05d5__x05d1__x05e5__x0020__x05dc__x05e7__x05d1__x05d5__x05e6__x05d4_>
    <b76e59bb9f5947a781773f53cc6e9460 xmlns="a46656d4-8850-49b3-aebd-68bd05f7f43d">
      <Terms xmlns="http://schemas.microsoft.com/office/infopath/2007/PartnerControls"/>
    </b76e59bb9f5947a781773f53cc6e946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260420A7A0B464D9552D6CB01B21E3C" ma:contentTypeVersion="1" ma:contentTypeDescription="צור מסמך חדש." ma:contentTypeScope="" ma:versionID="6ffc00a7b85b8654bf9338b1136db10f">
  <xsd:schema xmlns:xsd="http://www.w3.org/2001/XMLSchema" xmlns:xs="http://www.w3.org/2001/XMLSchema" xmlns:p="http://schemas.microsoft.com/office/2006/metadata/properties" xmlns:ns2="a46656d4-8850-49b3-aebd-68bd05f7f43d" xmlns:ns3="6fd950ac-6207-4862-94f5-a13017aa55ce" targetNamespace="http://schemas.microsoft.com/office/2006/metadata/properties" ma:root="true" ma:fieldsID="83db41d11226fea78c6460bac10354fa" ns2:_="" ns3:_="">
    <xsd:import namespace="a46656d4-8850-49b3-aebd-68bd05f7f43d"/>
    <xsd:import namespace="6fd950ac-6207-4862-94f5-a13017aa55ce"/>
    <xsd:element name="properties">
      <xsd:complexType>
        <xsd:sequence>
          <xsd:element name="documentManagement">
            <xsd:complexType>
              <xsd:all>
                <xsd:element ref="ns2:ia53b9f18d984e01914f4b79710425b7" minOccurs="0"/>
                <xsd:element ref="ns2:TaxCatchAll" minOccurs="0"/>
                <xsd:element ref="ns2:TaxCatchAllLabel" minOccurs="0"/>
                <xsd:element ref="ns2:e4b5484c9c824b148c38bfcb2bd74c0d" minOccurs="0"/>
                <xsd:element ref="ns2:kb4cc1381c4248d7a2dfa3f1be0c86c0" minOccurs="0"/>
                <xsd:element ref="ns2:o80fb9e8b9d445b0bb174fdcd68ee89c" minOccurs="0"/>
                <xsd:element ref="ns2:l34dc5595392493c8311535275827f74" minOccurs="0"/>
                <xsd:element ref="ns2:j92457fac7d145f98e698f5712f6a6a4" minOccurs="0"/>
                <xsd:element ref="ns2:o68cd33f8d3a45abb273b6e406faee3d" minOccurs="0"/>
                <xsd:element ref="ns2:b76e59bb9f5947a781773f53cc6e9460" minOccurs="0"/>
                <xsd:element ref="ns2:e09eddfac2354f9ab04a226e27f86f1f" minOccurs="0"/>
                <xsd:element ref="ns2:aa1c885e8039426686f6c49672b09953" minOccurs="0"/>
                <xsd:element ref="ns2:n612d9597dc7466f957352ce79be86f3" minOccurs="0"/>
                <xsd:element ref="ns3:_x05e9__x05d9__x05d5__x05da__x0020__x05e7__x05d5__x05d1__x05e5__x0020__x05dc__x05e7__x05d1__x05d5__x05e6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656d4-8850-49b3-aebd-68bd05f7f43d" elementFormDefault="qualified">
    <xsd:import namespace="http://schemas.microsoft.com/office/2006/documentManagement/types"/>
    <xsd:import namespace="http://schemas.microsoft.com/office/infopath/2007/PartnerControls"/>
    <xsd:element name="ia53b9f18d984e01914f4b79710425b7" ma:index="8" nillable="true" ma:taxonomy="true" ma:internalName="ia53b9f18d984e01914f4b79710425b7" ma:taxonomyFieldName="MMDAudience" ma:displayName="MMDAudience" ma:default="" ma:fieldId="{2a53b9f1-8d98-4e01-914f-4b79710425b7}" ma:taxonomyMulti="true" ma:sspId="d827811f-dea7-4a29-b54a-c9228db73c39" ma:termSetId="81e45943-23c2-4109-8875-059bec4079da" ma:anchorId="34070f2b-4092-41f2-8b6e-c220ee347e21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עמודת 'תפוס הכל' של טקסונומיה" ma:hidden="true" ma:list="{e12108e9-b676-4047-af95-0a4967b3603a}" ma:internalName="TaxCatchAll" ma:showField="CatchAllData" ma:web="a46656d4-8850-49b3-aebd-68bd05f7f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עמודת 'תפוס הכל' של טקסונומיה1" ma:hidden="true" ma:list="{e12108e9-b676-4047-af95-0a4967b3603a}" ma:internalName="TaxCatchAllLabel" ma:readOnly="true" ma:showField="CatchAllDataLabel" ma:web="a46656d4-8850-49b3-aebd-68bd05f7f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4b5484c9c824b148c38bfcb2bd74c0d" ma:index="12" nillable="true" ma:taxonomy="true" ma:internalName="e4b5484c9c824b148c38bfcb2bd74c0d" ma:taxonomyFieldName="MMDJobDescription" ma:displayName="MMDJobDescription" ma:default="" ma:fieldId="{e4b5484c-9c82-4b14-8c38-bfcb2bd74c0d}" ma:sspId="d827811f-dea7-4a29-b54a-c9228db73c39" ma:termSetId="81e45943-23c2-4109-8875-059bec4079da" ma:anchorId="1a909479-0b01-4d8f-8fb7-cbbc1687e8f1" ma:open="false" ma:isKeyword="false">
      <xsd:complexType>
        <xsd:sequence>
          <xsd:element ref="pc:Terms" minOccurs="0" maxOccurs="1"/>
        </xsd:sequence>
      </xsd:complexType>
    </xsd:element>
    <xsd:element name="kb4cc1381c4248d7a2dfa3f1be0c86c0" ma:index="14" nillable="true" ma:taxonomy="true" ma:internalName="kb4cc1381c4248d7a2dfa3f1be0c86c0" ma:taxonomyFieldName="MMDKeywords" ma:displayName="MMDKeywords" ma:default="" ma:fieldId="{4b4cc138-1c42-48d7-a2df-a3f1be0c86c0}" ma:taxonomyMulti="true" ma:sspId="d827811f-dea7-4a29-b54a-c9228db73c39" ma:termSetId="81e45943-23c2-4109-8875-059bec4079da" ma:anchorId="15d331fa-6baa-448e-8759-7c342d8402ea" ma:open="false" ma:isKeyword="false">
      <xsd:complexType>
        <xsd:sequence>
          <xsd:element ref="pc:Terms" minOccurs="0" maxOccurs="1"/>
        </xsd:sequence>
      </xsd:complexType>
    </xsd:element>
    <xsd:element name="o80fb9e8b9d445b0bb174fdcd68ee89c" ma:index="16" nillable="true" ma:taxonomy="true" ma:internalName="o80fb9e8b9d445b0bb174fdcd68ee89c" ma:taxonomyFieldName="MMDLiveEvent" ma:displayName="MMDLiveEvent" ma:default="" ma:fieldId="{880fb9e8-b9d4-45b0-bb17-4fdcd68ee89c}" ma:sspId="d827811f-dea7-4a29-b54a-c9228db73c39" ma:termSetId="81e45943-23c2-4109-8875-059bec4079da" ma:anchorId="5e8b8ad0-eeb0-4bda-9bef-7517a1f3340f" ma:open="false" ma:isKeyword="false">
      <xsd:complexType>
        <xsd:sequence>
          <xsd:element ref="pc:Terms" minOccurs="0" maxOccurs="1"/>
        </xsd:sequence>
      </xsd:complexType>
    </xsd:element>
    <xsd:element name="l34dc5595392493c8311535275827f74" ma:index="18" nillable="true" ma:taxonomy="true" ma:internalName="l34dc5595392493c8311535275827f74" ma:taxonomyFieldName="MMDResponsibleOffice" ma:displayName="MMDResponsibleOffice" ma:default="" ma:fieldId="{534dc559-5392-493c-8311-535275827f74}" ma:sspId="d827811f-dea7-4a29-b54a-c9228db73c39" ma:termSetId="81e45943-23c2-4109-8875-059bec4079da" ma:anchorId="23eeccfc-9988-4d51-b789-d1a77ea8348c" ma:open="false" ma:isKeyword="false">
      <xsd:complexType>
        <xsd:sequence>
          <xsd:element ref="pc:Terms" minOccurs="0" maxOccurs="1"/>
        </xsd:sequence>
      </xsd:complexType>
    </xsd:element>
    <xsd:element name="j92457fac7d145f98e698f5712f6a6a4" ma:index="20" nillable="true" ma:taxonomy="true" ma:internalName="j92457fac7d145f98e698f5712f6a6a4" ma:taxonomyFieldName="MMDResponsibleUnit" ma:displayName="MMDResponsibleUnit" ma:default="" ma:fieldId="{392457fa-c7d1-45f9-8e69-8f5712f6a6a4}" ma:sspId="d827811f-dea7-4a29-b54a-c9228db73c39" ma:termSetId="81e45943-23c2-4109-8875-059bec4079da" ma:anchorId="3bdf475d-e38d-4b34-8299-73c2066d8322" ma:open="false" ma:isKeyword="false">
      <xsd:complexType>
        <xsd:sequence>
          <xsd:element ref="pc:Terms" minOccurs="0" maxOccurs="1"/>
        </xsd:sequence>
      </xsd:complexType>
    </xsd:element>
    <xsd:element name="o68cd33f8d3a45abb273b6e406faee3d" ma:index="22" nillable="true" ma:taxonomy="true" ma:internalName="o68cd33f8d3a45abb273b6e406faee3d" ma:taxonomyFieldName="MMDServiceLang" ma:displayName="MMDServiceLang" ma:default="" ma:fieldId="{868cd33f-8d3a-45ab-b273-b6e406faee3d}" ma:sspId="d827811f-dea7-4a29-b54a-c9228db73c39" ma:termSetId="81e45943-23c2-4109-8875-059bec4079da" ma:anchorId="f399919e-8697-409a-aaea-d4e5d2844d8b" ma:open="false" ma:isKeyword="false">
      <xsd:complexType>
        <xsd:sequence>
          <xsd:element ref="pc:Terms" minOccurs="0" maxOccurs="1"/>
        </xsd:sequence>
      </xsd:complexType>
    </xsd:element>
    <xsd:element name="b76e59bb9f5947a781773f53cc6e9460" ma:index="24" nillable="true" ma:taxonomy="true" ma:internalName="b76e59bb9f5947a781773f53cc6e9460" ma:taxonomyFieldName="MMDStatus" ma:displayName="MMDStatus" ma:default="" ma:fieldId="{b76e59bb-9f59-47a7-8177-3f53cc6e9460}" ma:sspId="d827811f-dea7-4a29-b54a-c9228db73c39" ma:termSetId="81e45943-23c2-4109-8875-059bec4079da" ma:anchorId="16fb90fa-07e3-45cb-b262-12779a7ad9f7" ma:open="false" ma:isKeyword="false">
      <xsd:complexType>
        <xsd:sequence>
          <xsd:element ref="pc:Terms" minOccurs="0" maxOccurs="1"/>
        </xsd:sequence>
      </xsd:complexType>
    </xsd:element>
    <xsd:element name="e09eddfac2354f9ab04a226e27f86f1f" ma:index="26" nillable="true" ma:taxonomy="true" ma:internalName="e09eddfac2354f9ab04a226e27f86f1f" ma:taxonomyFieldName="MMDSubjects" ma:displayName="MMD נושאים" ma:default="" ma:fieldId="{e09eddfa-c235-4f9a-b04a-226e27f86f1f}" ma:taxonomyMulti="true" ma:sspId="d827811f-dea7-4a29-b54a-c9228db73c39" ma:termSetId="81e45943-23c2-4109-8875-059bec4079da" ma:anchorId="fe51dda7-6a1b-4b64-af2c-7200e1ef7e7a" ma:open="true" ma:isKeyword="false">
      <xsd:complexType>
        <xsd:sequence>
          <xsd:element ref="pc:Terms" minOccurs="0" maxOccurs="1"/>
        </xsd:sequence>
      </xsd:complexType>
    </xsd:element>
    <xsd:element name="aa1c885e8039426686f6c49672b09953" ma:index="28" nillable="true" ma:taxonomy="true" ma:internalName="aa1c885e8039426686f6c49672b09953" ma:taxonomyFieldName="MMDTypes" ma:displayName="MMDTypes" ma:default="" ma:fieldId="{aa1c885e-8039-4266-86f6-c49672b09953}" ma:sspId="d827811f-dea7-4a29-b54a-c9228db73c39" ma:termSetId="81e45943-23c2-4109-8875-059bec4079da" ma:anchorId="226f2308-be0c-4e06-b36e-423ee4befb74" ma:open="false" ma:isKeyword="false">
      <xsd:complexType>
        <xsd:sequence>
          <xsd:element ref="pc:Terms" minOccurs="0" maxOccurs="1"/>
        </xsd:sequence>
      </xsd:complexType>
    </xsd:element>
    <xsd:element name="n612d9597dc7466f957352ce79be86f3" ma:index="30" nillable="true" ma:taxonomy="true" ma:internalName="n612d9597dc7466f957352ce79be86f3" ma:taxonomyFieldName="MMDUnitsName" ma:displayName="MMDUnitsName" ma:default="" ma:fieldId="{7612d959-7dc7-466f-9573-52ce79be86f3}" ma:sspId="d827811f-dea7-4a29-b54a-c9228db73c39" ma:termSetId="81e45943-23c2-4109-8875-059bec4079da" ma:anchorId="625c2686-859d-4ced-94f0-7dded8208e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0ac-6207-4862-94f5-a13017aa55ce" elementFormDefault="qualified">
    <xsd:import namespace="http://schemas.microsoft.com/office/2006/documentManagement/types"/>
    <xsd:import namespace="http://schemas.microsoft.com/office/infopath/2007/PartnerControls"/>
    <xsd:element name="_x05e9__x05d9__x05d5__x05da__x0020__x05e7__x05d5__x05d1__x05e5__x0020__x05dc__x05e7__x05d1__x05d5__x05e6__x05d4_" ma:index="32" nillable="true" ma:displayName="שיוך קובץ לקבוצה" ma:default="עמדות הציבור לטיוטת הדוח" ma:format="Dropdown" ma:internalName="_x05e9__x05d9__x05d5__x05da__x0020__x05e7__x05d5__x05d1__x05e5__x0020__x05dc__x05e7__x05d1__x05d5__x05e6__x05d4_">
      <xsd:simpleType>
        <xsd:restriction base="dms:Choice">
          <xsd:enumeration value="עמדות הציבור לטיוטת הדוח"/>
          <xsd:enumeration value="טיוטת דוח ועדת ששינסקי 2 להערות הציבור"/>
          <xsd:enumeration value="חוות דעת נוספות אשר שימשו את הוועדה במהלך עבודתה"/>
          <xsd:enumeration value="הצגת עמדות הציבור בפני הוועדה"/>
          <xsd:enumeration value="ישיבה מספר 1"/>
          <xsd:enumeration value="ישיבה מספר 2"/>
          <xsd:enumeration value="ישיבה מספר 3"/>
          <xsd:enumeration value="ישיבה מספר 4"/>
          <xsd:enumeration value="ישיבה מספר 5"/>
          <xsd:enumeration value="ישיבה מספר 6"/>
          <xsd:enumeration value="ישיבה מספר 7"/>
          <xsd:enumeration value="ישיבה מספר 8"/>
          <xsd:enumeration value="ישיבה מספר 9"/>
          <xsd:enumeration value="ישיבה מספר 10"/>
          <xsd:enumeration value="ישיבה מספר 11"/>
          <xsd:enumeration value="ישיבה מספר 12"/>
          <xsd:enumeration value="ישיבה מספר 13"/>
          <xsd:enumeration value="ישיבה מספר 14"/>
          <xsd:enumeration value="ישיבה מספר 15"/>
          <xsd:enumeration value="ישיבה מספר 16"/>
          <xsd:enumeration value="ישיבה מספר 17"/>
          <xsd:enumeration value="ישיבה מספר 18"/>
          <xsd:enumeration value="ישיבה מספר 19"/>
          <xsd:enumeration value="עמדות הציבור"/>
          <xsd:enumeration value="חוות דעת משפטיות חיצוניות"/>
          <xsd:enumeration value="מסמכים נוספים"/>
          <xsd:enumeration value="שימועי הוועדה"/>
          <xsd:enumeration value="מסקנות הוועדה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39085-B953-44A5-982C-A0EF29212832}"/>
</file>

<file path=customXml/itemProps2.xml><?xml version="1.0" encoding="utf-8"?>
<ds:datastoreItem xmlns:ds="http://schemas.openxmlformats.org/officeDocument/2006/customXml" ds:itemID="{B1D43B5E-4BB0-4380-BAF0-E94AF2FCBAA6}"/>
</file>

<file path=customXml/itemProps3.xml><?xml version="1.0" encoding="utf-8"?>
<ds:datastoreItem xmlns:ds="http://schemas.openxmlformats.org/officeDocument/2006/customXml" ds:itemID="{C883D616-D505-415A-87BA-92C53F3B82F7}"/>
</file>

<file path=docProps/app.xml><?xml version="1.0" encoding="utf-8"?>
<Properties xmlns="http://schemas.openxmlformats.org/officeDocument/2006/extended-properties" xmlns:vt="http://schemas.openxmlformats.org/officeDocument/2006/docPropsVTypes">
  <Template>טמפלט מצגת 60</Template>
  <TotalTime>1522</TotalTime>
  <Words>1185</Words>
  <Application>Microsoft Office PowerPoint</Application>
  <PresentationFormat>‫הצגה על המסך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31</vt:i4>
      </vt:variant>
    </vt:vector>
  </HeadingPairs>
  <TitlesOfParts>
    <vt:vector size="37" baseType="lpstr">
      <vt:lpstr>טמפלט מצגת 60</vt:lpstr>
      <vt:lpstr>1_טמפלט מצגת 60</vt:lpstr>
      <vt:lpstr>2_טמפלט מצגת 60</vt:lpstr>
      <vt:lpstr>3_טמפלט מצגת 60</vt:lpstr>
      <vt:lpstr>4_טמפלט מצגת 60</vt:lpstr>
      <vt:lpstr>5_טמפלט מצגת 60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תודה על ההקשבה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החברה להגנת הטבע</dc:title>
  <dc:creator>nirp</dc:creator>
  <cp:lastModifiedBy>נועה יאיון</cp:lastModifiedBy>
  <cp:revision>45</cp:revision>
  <dcterms:created xsi:type="dcterms:W3CDTF">2013-10-16T05:45:41Z</dcterms:created>
  <dcterms:modified xsi:type="dcterms:W3CDTF">2013-11-10T11:49:45Z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0x0101004260420A7A0B464D9552D6CB01B21E3C</vt:lpwstr>
  </property>
  <property fmtid="{D5CDD505-2E9C-101B-9397-08002B2CF9AE}" pid="3" name="MMDUnitsName">
    <vt:lpwstr/>
  </property>
  <property fmtid="{D5CDD505-2E9C-101B-9397-08002B2CF9AE}" pid="4" name="MMDResponsibleUnit">
    <vt:lpwstr/>
  </property>
  <property fmtid="{D5CDD505-2E9C-101B-9397-08002B2CF9AE}" pid="5" name="MMDServiceLang">
    <vt:lpwstr/>
  </property>
  <property fmtid="{D5CDD505-2E9C-101B-9397-08002B2CF9AE}" pid="6" name="MMDJobDescription">
    <vt:lpwstr/>
  </property>
  <property fmtid="{D5CDD505-2E9C-101B-9397-08002B2CF9AE}" pid="7" name="MMDKeywords">
    <vt:lpwstr/>
  </property>
  <property fmtid="{D5CDD505-2E9C-101B-9397-08002B2CF9AE}" pid="8" name="MMDStatus">
    <vt:lpwstr/>
  </property>
  <property fmtid="{D5CDD505-2E9C-101B-9397-08002B2CF9AE}" pid="9" name="MMDAudience">
    <vt:lpwstr/>
  </property>
  <property fmtid="{D5CDD505-2E9C-101B-9397-08002B2CF9AE}" pid="10" name="MMDLiveEvent">
    <vt:lpwstr/>
  </property>
  <property fmtid="{D5CDD505-2E9C-101B-9397-08002B2CF9AE}" pid="11" name="MMDSubjects">
    <vt:lpwstr/>
  </property>
  <property fmtid="{D5CDD505-2E9C-101B-9397-08002B2CF9AE}" pid="12" name="MMDTypes">
    <vt:lpwstr/>
  </property>
  <property fmtid="{D5CDD505-2E9C-101B-9397-08002B2CF9AE}" pid="13" name="MMDResponsibleOffice">
    <vt:lpwstr/>
  </property>
</Properties>
</file>