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slides/slide52.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60.xml" ContentType="application/vnd.openxmlformats-officedocument.presentationml.slide+xml"/>
  <Override PartName="/ppt/slides/slide53.xml" ContentType="application/vnd.openxmlformats-officedocument.presentationml.slide+xml"/>
  <Override PartName="/ppt/presentation.xml" ContentType="application/vnd.openxmlformats-officedocument.presentationml.presentation.main+xml"/>
  <Override PartName="/ppt/slides/slide51.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40.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5.xml" ContentType="application/vnd.openxmlformats-officedocument.presentationml.slide+xml"/>
  <Override PartName="/ppt/slides/slide43.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4.xml" ContentType="application/vnd.openxmlformats-officedocument.presentationml.slide+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13.xml" ContentType="application/vnd.openxmlformats-officedocument.presentationml.slideMaster+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21.xml" ContentType="application/vnd.openxmlformats-officedocument.presentationml.slideMaster+xml"/>
  <Override PartName="/ppt/slideMasters/slideMaster20.xml" ContentType="application/vnd.openxmlformats-officedocument.presentationml.slideMaster+xml"/>
  <Override PartName="/ppt/slideMasters/slideMaster19.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229.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85.xml" ContentType="application/vnd.openxmlformats-officedocument.presentationml.slideLayout+xml"/>
  <Override PartName="/ppt/slideLayouts/slideLayout384.xml" ContentType="application/vnd.openxmlformats-officedocument.presentationml.slideLayout+xml"/>
  <Override PartName="/ppt/slideLayouts/slideLayout383.xml" ContentType="application/vnd.openxmlformats-officedocument.presentationml.slideLayout+xml"/>
  <Override PartName="/ppt/slideLayouts/slideLayout123.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121.xml" ContentType="application/vnd.openxmlformats-officedocument.presentationml.slideLayout+xml"/>
  <Override PartName="/ppt/slideLayouts/slideLayout120.xml" ContentType="application/vnd.openxmlformats-officedocument.presentationml.slideLayout+xml"/>
  <Override PartName="/ppt/slideLayouts/slideLayout119.xml" ContentType="application/vnd.openxmlformats-officedocument.presentationml.slideLayout+xml"/>
  <Override PartName="/ppt/slideLayouts/slideLayout118.xml" ContentType="application/vnd.openxmlformats-officedocument.presentationml.slideLayout+xml"/>
  <Override PartName="/ppt/slideLayouts/slideLayout402.xml" ContentType="application/vnd.openxmlformats-officedocument.presentationml.slideLayout+xml"/>
  <Override PartName="/ppt/slideLayouts/slideLayout401.xml" ContentType="application/vnd.openxmlformats-officedocument.presentationml.slideLayout+xml"/>
  <Override PartName="/ppt/slideLayouts/slideLayout400.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122.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54.xml" ContentType="application/vnd.openxmlformats-officedocument.presentationml.slideLayout+xml"/>
  <Override PartName="/ppt/slideLayouts/slideLayout353.xml" ContentType="application/vnd.openxmlformats-officedocument.presentationml.slideLayout+xml"/>
  <Override PartName="/ppt/slideLayouts/slideLayout352.xml" ContentType="application/vnd.openxmlformats-officedocument.presentationml.slideLayout+xml"/>
  <Override PartName="/ppt/slideLayouts/slideLayout132.xml" ContentType="application/vnd.openxmlformats-officedocument.presentationml.slideLayout+xml"/>
  <Override PartName="/ppt/slideLayouts/slideLayout131.xml" ContentType="application/vnd.openxmlformats-officedocument.presentationml.slideLayout+xml"/>
  <Override PartName="/ppt/slideLayouts/slideLayout130.xml" ContentType="application/vnd.openxmlformats-officedocument.presentationml.slideLayout+xml"/>
  <Override PartName="/ppt/slideLayouts/slideLayout129.xml" ContentType="application/vnd.openxmlformats-officedocument.presentationml.slideLayout+xml"/>
  <Override PartName="/ppt/slideLayouts/slideLayout128.xml" ContentType="application/vnd.openxmlformats-officedocument.presentationml.slideLayout+xml"/>
  <Override PartName="/ppt/slideLayouts/slideLayout351.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127.xml" ContentType="application/vnd.openxmlformats-officedocument.presentationml.slideLayout+xml"/>
  <Override PartName="/ppt/slideLayouts/slideLayout377.xml" ContentType="application/vnd.openxmlformats-officedocument.presentationml.slideLayout+xml"/>
  <Override PartName="/ppt/slideLayouts/slideLayout372.xml" ContentType="application/vnd.openxmlformats-officedocument.presentationml.slideLayout+xml"/>
  <Override PartName="/ppt/slideLayouts/slideLayout371.xml" ContentType="application/vnd.openxmlformats-officedocument.presentationml.slideLayout+xml"/>
  <Override PartName="/ppt/slideLayouts/slideLayout370.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113.xml" ContentType="application/vnd.openxmlformats-officedocument.presentationml.slideLayout+xml"/>
  <Override PartName="/ppt/slideLayouts/slideLayout445.xml" ContentType="application/vnd.openxmlformats-officedocument.presentationml.slideLayout+xml"/>
  <Override PartName="/ppt/slideLayouts/slideLayout444.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59.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112.xml" ContentType="application/vnd.openxmlformats-officedocument.presentationml.slideLayout+xml"/>
  <Override PartName="/ppt/slideLayouts/slideLayout111.xml" ContentType="application/vnd.openxmlformats-officedocument.presentationml.slideLayout+xml"/>
  <Override PartName="/ppt/slideLayouts/slideLayout437.xml" ContentType="application/vnd.openxmlformats-officedocument.presentationml.slideLayout+xml"/>
  <Override PartName="/ppt/slideLayouts/slideLayout436.xml" ContentType="application/vnd.openxmlformats-officedocument.presentationml.slideLayout+xml"/>
  <Override PartName="/ppt/slideLayouts/slideLayout435.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16.xml" ContentType="application/vnd.openxmlformats-officedocument.presentationml.slideLayout+xml"/>
  <Override PartName="/ppt/slideLayouts/slideLayout415.xml" ContentType="application/vnd.openxmlformats-officedocument.presentationml.slideLayout+xml"/>
  <Override PartName="/ppt/slideLayouts/slideLayout414.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117.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223.xml" ContentType="application/vnd.openxmlformats-officedocument.presentationml.slideLayout+xml"/>
  <Override PartName="/ppt/slideLayouts/slideLayout115.xml" ContentType="application/vnd.openxmlformats-officedocument.presentationml.slideLayout+xml"/>
  <Override PartName="/ppt/slideLayouts/slideLayout114.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116.xml" ContentType="application/vnd.openxmlformats-officedocument.presentationml.slideLayout+xml"/>
  <Override PartName="/ppt/slideLayouts/slideLayout431.xml" ContentType="application/vnd.openxmlformats-officedocument.presentationml.slideLayout+xml"/>
  <Override PartName="/ppt/slideLayouts/slideLayout430.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350.xml" ContentType="application/vnd.openxmlformats-officedocument.presentationml.slideLayout+xml"/>
  <Override PartName="/ppt/slideLayouts/slideLayout349.xml" ContentType="application/vnd.openxmlformats-officedocument.presentationml.slideLayout+xml"/>
  <Override PartName="/ppt/slideLayouts/slideLayout348.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143.xml" ContentType="application/vnd.openxmlformats-officedocument.presentationml.slideLayout+xml"/>
  <Override PartName="/ppt/slideLayouts/slideLayout142.xml" ContentType="application/vnd.openxmlformats-officedocument.presentationml.slideLayout+xml"/>
  <Override PartName="/ppt/slideLayouts/slideLayout141.xml" ContentType="application/vnd.openxmlformats-officedocument.presentationml.slideLayout+xml"/>
  <Override PartName="/ppt/slideLayouts/slideLayout140.xml" ContentType="application/vnd.openxmlformats-officedocument.presentationml.slideLayout+xml"/>
  <Override PartName="/ppt/slideLayouts/slideLayout267.xml" ContentType="application/vnd.openxmlformats-officedocument.presentationml.slideLayout+xml"/>
  <Override PartName="/ppt/slideLayouts/slideLayout266.xml" ContentType="application/vnd.openxmlformats-officedocument.presentationml.slideLayout+xml"/>
  <Override PartName="/ppt/slideLayouts/slideLayout265.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139.xml" ContentType="application/vnd.openxmlformats-officedocument.presentationml.slideLayout+xml"/>
  <Override PartName="/ppt/slideLayouts/slideLayout280.xml" ContentType="application/vnd.openxmlformats-officedocument.presentationml.slideLayout+xml"/>
  <Override PartName="/ppt/slideLayouts/slideLayout279.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58.xml" ContentType="application/vnd.openxmlformats-officedocument.presentationml.slideLayout+xml"/>
  <Override PartName="/ppt/slideLayouts/slideLayout144.xml" ContentType="application/vnd.openxmlformats-officedocument.presentationml.slideLayout+xml"/>
  <Override PartName="/ppt/slideLayouts/slideLayout25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148.xml" ContentType="application/vnd.openxmlformats-officedocument.presentationml.slideLayout+xml"/>
  <Override PartName="/ppt/slideLayouts/slideLayout237.xml" ContentType="application/vnd.openxmlformats-officedocument.presentationml.slideLayout+xml"/>
  <Override PartName="/ppt/slideLayouts/slideLayout236.xml" ContentType="application/vnd.openxmlformats-officedocument.presentationml.slideLayout+xml"/>
  <Override PartName="/ppt/slideLayouts/slideLayout235.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149.xml" ContentType="application/vnd.openxmlformats-officedocument.presentationml.slideLayout+xml"/>
  <Override PartName="/ppt/slideLayouts/slideLayout147.xml" ContentType="application/vnd.openxmlformats-officedocument.presentationml.slideLayout+xml"/>
  <Override PartName="/ppt/slideLayouts/slideLayout146.xml" ContentType="application/vnd.openxmlformats-officedocument.presentationml.slideLayout+xml"/>
  <Override PartName="/ppt/slideLayouts/slideLayout145.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0.xml" ContentType="application/vnd.openxmlformats-officedocument.presentationml.slideLayout+xml"/>
  <Override PartName="/ppt/slideLayouts/slideLayout249.xml" ContentType="application/vnd.openxmlformats-officedocument.presentationml.slideLayout+xml"/>
  <Override PartName="/ppt/slideLayouts/slideLayout248.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133.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24.xml" ContentType="application/vnd.openxmlformats-officedocument.presentationml.slideLayout+xml"/>
  <Override PartName="/ppt/slideLayouts/slideLayout134.xml" ContentType="application/vnd.openxmlformats-officedocument.presentationml.slideLayout+xml"/>
  <Override PartName="/ppt/slideLayouts/slideLayout224.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226.xml" ContentType="application/vnd.openxmlformats-officedocument.presentationml.slideLayout+xml"/>
  <Override PartName="/ppt/slideLayouts/slideLayout225.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1.xml" ContentType="application/vnd.openxmlformats-officedocument.presentationml.slideLayout+xml"/>
  <Override PartName="/ppt/slideLayouts/slideLayout340.xml" ContentType="application/vnd.openxmlformats-officedocument.presentationml.slideLayout+xml"/>
  <Override PartName="/ppt/slideLayouts/slideLayout339.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19.xml" ContentType="application/vnd.openxmlformats-officedocument.presentationml.slideLayout+xml"/>
  <Override PartName="/ppt/slideLayouts/slideLayout318.xml" ContentType="application/vnd.openxmlformats-officedocument.presentationml.slideLayout+xml"/>
  <Override PartName="/ppt/slideLayouts/slideLayout317.xml" ContentType="application/vnd.openxmlformats-officedocument.presentationml.slideLayout+xml"/>
  <Override PartName="/ppt/slideLayouts/slideLayout137.xml" ContentType="application/vnd.openxmlformats-officedocument.presentationml.slideLayout+xml"/>
  <Override PartName="/ppt/slideLayouts/slideLayout13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138.xml" ContentType="application/vnd.openxmlformats-officedocument.presentationml.slideLayout+xml"/>
  <Override PartName="/ppt/slideLayouts/slideLayout227.xml" ContentType="application/vnd.openxmlformats-officedocument.presentationml.slideLayout+xml"/>
  <Override PartName="/ppt/slideLayouts/slideLayout296.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0.xml" ContentType="application/vnd.openxmlformats-officedocument.presentationml.slideLayout+xml"/>
  <Override PartName="/ppt/slideLayouts/slideLayout309.xml" ContentType="application/vnd.openxmlformats-officedocument.presentationml.slideLayout+xml"/>
  <Override PartName="/ppt/slideLayouts/slideLayout308.xml" ContentType="application/vnd.openxmlformats-officedocument.presentationml.slideLayout+xml"/>
  <Override PartName="/ppt/slideLayouts/slideLayout135.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228.xml" ContentType="application/vnd.openxmlformats-officedocument.presentationml.slideLayout+xml"/>
  <Override PartName="/ppt/slideLayouts/slideLayout466.xml" ContentType="application/vnd.openxmlformats-officedocument.presentationml.slideLayout+xml"/>
  <Override PartName="/ppt/slideLayouts/slideLayout108.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154.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05.xml" ContentType="application/vnd.openxmlformats-officedocument.presentationml.slideLayout+xml"/>
  <Override PartName="/ppt/slideLayouts/slideLayout211.xml" ContentType="application/vnd.openxmlformats-officedocument.presentationml.slideLayout+xml"/>
  <Override PartName="/ppt/slideLayouts/slideLayout210.xml" ContentType="application/vnd.openxmlformats-officedocument.presentationml.slideLayout+xml"/>
  <Override PartName="/ppt/slideLayouts/slideLayout209.xml" ContentType="application/vnd.openxmlformats-officedocument.presentationml.slideLayout+xml"/>
  <Override PartName="/ppt/slideLayouts/slideLayout208.xml" ContentType="application/vnd.openxmlformats-officedocument.presentationml.slideLayout+xml"/>
  <Override PartName="/ppt/slideLayouts/slideLayout207.xml" ContentType="application/vnd.openxmlformats-officedocument.presentationml.slideLayout+xml"/>
  <Override PartName="/ppt/slideLayouts/slideLayout206.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63.xml" ContentType="application/vnd.openxmlformats-officedocument.presentationml.slideLayout+xml"/>
  <Override PartName="/ppt/slideLayouts/slideLayout62.xml" ContentType="application/vnd.openxmlformats-officedocument.presentationml.slideLayout+xml"/>
  <Override PartName="/ppt/slideLayouts/slideLayout61.xml" ContentType="application/vnd.openxmlformats-officedocument.presentationml.slideLayout+xml"/>
  <Override PartName="/ppt/slideLayouts/slideLayout60.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71.xml" ContentType="application/vnd.openxmlformats-officedocument.presentationml.slideLayout+xml"/>
  <Override PartName="/ppt/slideLayouts/slideLayout70.xml" ContentType="application/vnd.openxmlformats-officedocument.presentationml.slideLayout+xml"/>
  <Override PartName="/ppt/slideLayouts/slideLayout150.xml" ContentType="application/vnd.openxmlformats-officedocument.presentationml.slideLayout+xml"/>
  <Override PartName="/ppt/slideLayouts/slideLayout69.xml" ContentType="application/vnd.openxmlformats-officedocument.presentationml.slideLayout+xml"/>
  <Override PartName="/ppt/slideLayouts/slideLayout68.xml" ContentType="application/vnd.openxmlformats-officedocument.presentationml.slideLayout+xml"/>
  <Override PartName="/ppt/slideLayouts/slideLayout67.xml" ContentType="application/vnd.openxmlformats-officedocument.presentationml.slideLayout+xml"/>
  <Override PartName="/ppt/slideLayouts/slideLayout57.xml" ContentType="application/vnd.openxmlformats-officedocument.presentationml.slideLayout+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212.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53.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54.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215.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81.xml" ContentType="application/vnd.openxmlformats-officedocument.presentationml.slideLayout+xml"/>
  <Override PartName="/ppt/slideLayouts/slideLayout180.xml" ContentType="application/vnd.openxmlformats-officedocument.presentationml.slideLayout+xml"/>
  <Override PartName="/ppt/slideLayouts/slideLayout179.xml" ContentType="application/vnd.openxmlformats-officedocument.presentationml.slideLayout+xml"/>
  <Override PartName="/ppt/slideLayouts/slideLayout178.xml" ContentType="application/vnd.openxmlformats-officedocument.presentationml.slideLayout+xml"/>
  <Override PartName="/ppt/slideLayouts/slideLayout177.xml" ContentType="application/vnd.openxmlformats-officedocument.presentationml.slideLayout+xml"/>
  <Override PartName="/ppt/slideLayouts/slideLayout176.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88.xml" ContentType="application/vnd.openxmlformats-officedocument.presentationml.slideLayout+xml"/>
  <Override PartName="/ppt/slideLayouts/slideLayout187.xml" ContentType="application/vnd.openxmlformats-officedocument.presentationml.slideLayout+xml"/>
  <Override PartName="/ppt/slideLayouts/slideLayout186.xml" ContentType="application/vnd.openxmlformats-officedocument.presentationml.slideLayout+xml"/>
  <Override PartName="/ppt/slideLayouts/slideLayout185.xml" ContentType="application/vnd.openxmlformats-officedocument.presentationml.slideLayout+xml"/>
  <Override PartName="/ppt/slideLayouts/slideLayout175.xml" ContentType="application/vnd.openxmlformats-officedocument.presentationml.slideLayout+xml"/>
  <Override PartName="/ppt/slideLayouts/slideLayout174.xml" ContentType="application/vnd.openxmlformats-officedocument.presentationml.slideLayout+xml"/>
  <Override PartName="/ppt/slideLayouts/slideLayout173.xml" ContentType="application/vnd.openxmlformats-officedocument.presentationml.slideLayout+xml"/>
  <Override PartName="/ppt/notesSlides/notesSlide1.xml" ContentType="application/vnd.openxmlformats-officedocument.presentationml.notesSlide+xml"/>
  <Override PartName="/ppt/slideLayouts/slideLayout163.xml" ContentType="application/vnd.openxmlformats-officedocument.presentationml.slideLayout+xml"/>
  <Override PartName="/ppt/slideLayouts/slideLayout162.xml" ContentType="application/vnd.openxmlformats-officedocument.presentationml.slideLayout+xml"/>
  <Override PartName="/ppt/notesSlides/notesSlide2.xml" ContentType="application/vnd.openxmlformats-officedocument.presentationml.notesSlid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72.xml" ContentType="application/vnd.openxmlformats-officedocument.presentationml.slideLayout+xml"/>
  <Override PartName="/ppt/slideLayouts/slideLayout171.xml" ContentType="application/vnd.openxmlformats-officedocument.presentationml.slideLayout+xml"/>
  <Override PartName="/ppt/slideLayouts/slideLayout170.xml" ContentType="application/vnd.openxmlformats-officedocument.presentationml.slideLayout+xml"/>
  <Override PartName="/ppt/slideLayouts/slideLayout169.xml" ContentType="application/vnd.openxmlformats-officedocument.presentationml.slideLayout+xml"/>
  <Override PartName="/ppt/slideLayouts/slideLayout168.xml" ContentType="application/vnd.openxmlformats-officedocument.presentationml.slideLayout+xml"/>
  <Override PartName="/ppt/slideLayouts/slideLayout167.xml" ContentType="application/vnd.openxmlformats-officedocument.presentationml.slideLayout+xml"/>
  <Override PartName="/ppt/slideLayouts/slideLayout157.xml" ContentType="application/vnd.openxmlformats-officedocument.presentationml.slideLayout+xml"/>
  <Override PartName="/ppt/slideLayouts/slideLayout156.xml" ContentType="application/vnd.openxmlformats-officedocument.presentationml.slideLayout+xml"/>
  <Override PartName="/ppt/slideLayouts/slideLayout155.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204.xml" ContentType="application/vnd.openxmlformats-officedocument.presentationml.slideLayout+xml"/>
  <Override PartName="/ppt/slideLayouts/slideLayout3.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203.xml" ContentType="application/vnd.openxmlformats-officedocument.presentationml.slideLayout+xml"/>
  <Override PartName="/ppt/slideLayouts/slideLayout1.xml" ContentType="application/vnd.openxmlformats-officedocument.presentationml.slideLayout+xml"/>
  <Override PartName="/ppt/slideLayouts/slideLayout194.xml" ContentType="application/vnd.openxmlformats-officedocument.presentationml.slideLayout+xml"/>
  <Override PartName="/ppt/slideLayouts/slideLayout193.xml" ContentType="application/vnd.openxmlformats-officedocument.presentationml.slideLayout+xml"/>
  <Override PartName="/ppt/slideLayouts/slideLayout192.xml" ContentType="application/vnd.openxmlformats-officedocument.presentationml.slideLayout+xml"/>
  <Override PartName="/ppt/slideLayouts/slideLayout191.xml" ContentType="application/vnd.openxmlformats-officedocument.presentationml.slideLayout+xml"/>
  <Override PartName="/ppt/slideLayouts/slideLayout190.xml" ContentType="application/vnd.openxmlformats-officedocument.presentationml.slideLayout+xml"/>
  <Override PartName="/ppt/slideLayouts/slideLayout189.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slideLayouts/slideLayout201.xml" ContentType="application/vnd.openxmlformats-officedocument.presentationml.slideLayout+xml"/>
  <Override PartName="/ppt/slideLayouts/slideLayout200.xml" ContentType="application/vnd.openxmlformats-officedocument.presentationml.slideLayout+xml"/>
  <Override PartName="/ppt/slideLayouts/slideLayout199.xml" ContentType="application/vnd.openxmlformats-officedocument.presentationml.slideLayout+xml"/>
  <Override PartName="/ppt/slideLayouts/slideLayout198.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05.xml" ContentType="application/vnd.openxmlformats-officedocument.presentationml.slideLayout+xml"/>
  <Override PartName="/ppt/slideLayouts/slideLayout504.xml" ContentType="application/vnd.openxmlformats-officedocument.presentationml.slideLayout+xml"/>
  <Override PartName="/ppt/slideLayouts/slideLayout503.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12.xml" ContentType="application/vnd.openxmlformats-officedocument.presentationml.slideLayout+xml"/>
  <Override PartName="/ppt/slideLayouts/slideLayout104.xml" ContentType="application/vnd.openxmlformats-officedocument.presentationml.slideLayout+xml"/>
  <Override PartName="/ppt/slideLayouts/slideLayout103.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19.xml" ContentType="application/vnd.openxmlformats-officedocument.presentationml.slideLayout+xml"/>
  <Override PartName="/ppt/slideLayouts/slideLayout518.xml" ContentType="application/vnd.openxmlformats-officedocument.presentationml.slideLayout+xml"/>
  <Override PartName="/ppt/slideLayouts/slideLayout517.xml" ContentType="application/vnd.openxmlformats-officedocument.presentationml.slideLayout+xml"/>
  <Override PartName="/ppt/slideLayouts/slideLayout102.xml" ContentType="application/vnd.openxmlformats-officedocument.presentationml.slideLayout+xml"/>
  <Override PartName="/ppt/slideLayouts/slideLayout101.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496.xml" ContentType="application/vnd.openxmlformats-officedocument.presentationml.slideLayout+xml"/>
  <Override PartName="/ppt/slideLayouts/slideLayout495.xml" ContentType="application/vnd.openxmlformats-officedocument.presentationml.slideLayout+xml"/>
  <Override PartName="/ppt/slideLayouts/slideLayout494.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76.xml" ContentType="application/vnd.openxmlformats-officedocument.presentationml.slideLayout+xml"/>
  <Override PartName="/ppt/slideLayouts/slideLayout475.xml" ContentType="application/vnd.openxmlformats-officedocument.presentationml.slideLayout+xml"/>
  <Override PartName="/ppt/slideLayouts/slideLayout474.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90.xml" ContentType="application/vnd.openxmlformats-officedocument.presentationml.slideLayout+xml"/>
  <Override PartName="/ppt/slideLayouts/slideLayout106.xml" ContentType="application/vnd.openxmlformats-officedocument.presentationml.slideLayout+xml"/>
  <Override PartName="/ppt/slideLayouts/slideLayout105.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89.xml" ContentType="application/vnd.openxmlformats-officedocument.presentationml.slideLayout+xml"/>
  <Override PartName="/ppt/slideLayouts/slideLayout488.xml" ContentType="application/vnd.openxmlformats-officedocument.presentationml.slideLayout+xml"/>
  <Override PartName="/ppt/slideLayouts/slideLayout487.xml" ContentType="application/vnd.openxmlformats-officedocument.presentationml.slideLayout+xml"/>
  <Override PartName="/ppt/slideLayouts/slideLayout222.xml" ContentType="application/vnd.openxmlformats-officedocument.presentationml.slideLayout+xml"/>
  <Override PartName="/ppt/slideLayouts/slideLayout221.xml" ContentType="application/vnd.openxmlformats-officedocument.presentationml.slideLayout+xml"/>
  <Override PartName="/ppt/slideLayouts/slideLayout220.xml" ContentType="application/vnd.openxmlformats-officedocument.presentationml.slideLayout+xml"/>
  <Override PartName="/ppt/slideLayouts/slideLayout107.xml" ContentType="application/vnd.openxmlformats-officedocument.presentationml.slideLayout+xml"/>
  <Override PartName="/ppt/slideLayouts/slideLayout486.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93.xml" ContentType="application/vnd.openxmlformats-officedocument.presentationml.slideLayout+xml"/>
  <Override PartName="/ppt/slideLayouts/slideLayout219.xml" ContentType="application/vnd.openxmlformats-officedocument.presentationml.slideLayout+xml"/>
  <Override PartName="/ppt/slideLayouts/slideLayout92.xml" ContentType="application/vnd.openxmlformats-officedocument.presentationml.slideLayout+xml"/>
  <Override PartName="/ppt/slideLayouts/slideLayout91.xml" ContentType="application/vnd.openxmlformats-officedocument.presentationml.slideLayout+xml"/>
  <Override PartName="/ppt/slideLayouts/slideLayout90.xml" ContentType="application/vnd.openxmlformats-officedocument.presentationml.slideLayout+xml"/>
  <Override PartName="/ppt/slideLayouts/slideLayout89.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88.xml" ContentType="application/vnd.openxmlformats-officedocument.presentationml.slideLayout+xml"/>
  <Override PartName="/ppt/slideLayouts/slideLayout87.xml" ContentType="application/vnd.openxmlformats-officedocument.presentationml.slideLayout+xml"/>
  <Override PartName="/ppt/slideLayouts/slideLayout86.xml" ContentType="application/vnd.openxmlformats-officedocument.presentationml.slideLayout+xml"/>
  <Override PartName="/ppt/slideLayouts/slideLayout80.xml" ContentType="application/vnd.openxmlformats-officedocument.presentationml.slideLayout+xml"/>
  <Override PartName="/ppt/slideLayouts/slideLayout79.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85.xml" ContentType="application/vnd.openxmlformats-officedocument.presentationml.slideLayout+xml"/>
  <Override PartName="/ppt/slideLayouts/slideLayout84.xml" ContentType="application/vnd.openxmlformats-officedocument.presentationml.slideLayout+xml"/>
  <Override PartName="/ppt/slideLayouts/slideLayout83.xml" ContentType="application/vnd.openxmlformats-officedocument.presentationml.slideLayout+xml"/>
  <Override PartName="/ppt/slideLayouts/slideLayout82.xml" ContentType="application/vnd.openxmlformats-officedocument.presentationml.slideLayout+xml"/>
  <Override PartName="/ppt/slideLayouts/slideLayout81.xml" ContentType="application/vnd.openxmlformats-officedocument.presentationml.slideLayout+xml"/>
  <Override PartName="/ppt/slideLayouts/slideLayout566.xml" ContentType="application/vnd.openxmlformats-officedocument.presentationml.slideLayout+xml"/>
  <Override PartName="/ppt/slideLayouts/slideLayout467.xml" ContentType="application/vnd.openxmlformats-officedocument.presentationml.slideLayout+xml"/>
  <Override PartName="/ppt/slideLayouts/slideLayout559.xml" ContentType="application/vnd.openxmlformats-officedocument.presentationml.slideLayout+xml"/>
  <Override PartName="/ppt/slideLayouts/slideLayout55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100.xml" ContentType="application/vnd.openxmlformats-officedocument.presentationml.slideLayout+xml"/>
  <Override PartName="/ppt/slideLayouts/slideLayout99.xml" ContentType="application/vnd.openxmlformats-officedocument.presentationml.slideLayout+xml"/>
  <Override PartName="/ppt/slideLayouts/slideLayout98.xml" ContentType="application/vnd.openxmlformats-officedocument.presentationml.slideLayout+xml"/>
  <Override PartName="/ppt/slideLayouts/slideLayout97.xml" ContentType="application/vnd.openxmlformats-officedocument.presentationml.slideLayout+xml"/>
  <Override PartName="/ppt/slideLayouts/slideLayout537.xml" ContentType="application/vnd.openxmlformats-officedocument.presentationml.slideLayout+xml"/>
  <Override PartName="/ppt/slideLayouts/slideLayout536.xml" ContentType="application/vnd.openxmlformats-officedocument.presentationml.slideLayout+xml"/>
  <Override PartName="/ppt/slideLayouts/slideLayout535.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58.xml" ContentType="application/vnd.openxmlformats-officedocument.presentationml.slideLayout+xml"/>
  <Override PartName="/ppt/slideLayouts/slideLayout540.xml" ContentType="application/vnd.openxmlformats-officedocument.presentationml.slideLayout+xml"/>
  <Override PartName="/ppt/slideLayouts/slideLayout542.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41.xml" ContentType="application/vnd.openxmlformats-officedocument.presentationml.slideLayout+xml"/>
  <Override PartName="/ppt/slideLayouts/slideLayout550.xml" ContentType="application/vnd.openxmlformats-officedocument.presentationml.slideLayout+xml"/>
  <Override PartName="/ppt/slideLayouts/slideLayout548.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9.xml" ContentType="application/vnd.openxmlformats-officedocument.presentationml.slideLayout+xml"/>
  <Override PartName="/ppt/theme/theme6.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21.xml" ContentType="application/vnd.openxmlformats-officedocument.theme+xml"/>
  <Override PartName="/ppt/theme/theme13.xml" ContentType="application/vnd.openxmlformats-officedocument.theme+xml"/>
  <Override PartName="/ppt/theme/theme12.xml" ContentType="application/vnd.openxmlformats-officedocument.theme+xml"/>
  <Override PartName="/ppt/theme/theme23.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1.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22.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8.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tags/tag36.xml" ContentType="application/vnd.openxmlformats-officedocument.presentationml.tags+xml"/>
  <Override PartName="/ppt/tags/tag30.xml" ContentType="application/vnd.openxmlformats-officedocument.presentationml.tags+xml"/>
  <Override PartName="/ppt/tags/tag26.xml" ContentType="application/vnd.openxmlformats-officedocument.presentationml.tags+xml"/>
  <Override PartName="/ppt/tags/tag23.xml" ContentType="application/vnd.openxmlformats-officedocument.presentationml.tags+xml"/>
  <Override PartName="/ppt/tags/tag34.xml" ContentType="application/vnd.openxmlformats-officedocument.presentationml.tags+xml"/>
  <Override PartName="/ppt/tags/tag25.xml" ContentType="application/vnd.openxmlformats-officedocument.presentationml.tags+xml"/>
  <Override PartName="/ppt/tags/tag7.xml" ContentType="application/vnd.openxmlformats-officedocument.presentationml.tags+xml"/>
  <Override PartName="/ppt/tags/tag29.xml" ContentType="application/vnd.openxmlformats-officedocument.presentationml.tags+xml"/>
  <Override PartName="/ppt/tags/tag33.xml" ContentType="application/vnd.openxmlformats-officedocument.presentationml.tags+xml"/>
  <Override PartName="/ppt/tags/tag24.xml" ContentType="application/vnd.openxmlformats-officedocument.presentationml.tags+xml"/>
  <Override PartName="/ppt/tags/tag28.xml" ContentType="application/vnd.openxmlformats-officedocument.presentationml.tags+xml"/>
  <Override PartName="/ppt/tags/tag1.xml" ContentType="application/vnd.openxmlformats-officedocument.presentationml.tags+xml"/>
  <Override PartName="/ppt/tags/tag27.xml" ContentType="application/vnd.openxmlformats-officedocument.presentationml.tags+xml"/>
  <Override PartName="/ppt/tags/tag22.xml" ContentType="application/vnd.openxmlformats-officedocument.presentationml.tags+xml"/>
  <Override PartName="/ppt/tags/tag35.xml" ContentType="application/vnd.openxmlformats-officedocument.presentationml.tags+xml"/>
  <Override PartName="/ppt/tags/tag32.xml" ContentType="application/vnd.openxmlformats-officedocument.presentationml.tags+xml"/>
  <Override PartName="/ppt/tags/tag31.xml" ContentType="application/vnd.openxmlformats-officedocument.presentationml.tags+xml"/>
  <Override PartName="/ppt/tags/tag37.xml" ContentType="application/vnd.openxmlformats-officedocument.presentationml.tags+xml"/>
  <Override PartName="/ppt/tags/tag57.xml" ContentType="application/vnd.openxmlformats-officedocument.presentationml.tags+xml"/>
  <Override PartName="/ppt/tags/tag39.xml" ContentType="application/vnd.openxmlformats-officedocument.presentationml.tags+xml"/>
  <Override PartName="/ppt/tags/tag7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21.xml" ContentType="application/vnd.openxmlformats-officedocument.presentationml.tags+xml"/>
  <Override PartName="/ppt/tags/tag20.xml" ContentType="application/vnd.openxmlformats-officedocument.presentationml.tags+xml"/>
  <Override PartName="/ppt/tags/tag72.xml" ContentType="application/vnd.openxmlformats-officedocument.presentationml.tags+xml"/>
  <Override PartName="/ppt/tags/tag71.xml" ContentType="application/vnd.openxmlformats-officedocument.presentationml.tags+xml"/>
  <Override PartName="/ppt/tags/tag70.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19.xml" ContentType="application/vnd.openxmlformats-officedocument.presentationml.tags+xml"/>
  <Override PartName="/ppt/tags/tag5.xml" ContentType="application/vnd.openxmlformats-officedocument.presentationml.tags+xml"/>
  <Override PartName="/ppt/tags/tag18.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12.xml" ContentType="application/vnd.openxmlformats-officedocument.presentationml.tags+xml"/>
  <Override PartName="/ppt/tags/tag6.xml" ContentType="application/vnd.openxmlformats-officedocument.presentationml.tags+xml"/>
  <Override PartName="/ppt/tags/tag13.xml" ContentType="application/vnd.openxmlformats-officedocument.presentationml.tags+xml"/>
  <Override PartName="/ppt/tags/tag17.xml" ContentType="application/vnd.openxmlformats-officedocument.presentationml.tags+xml"/>
  <Override PartName="/ppt/tags/tag16.xml" ContentType="application/vnd.openxmlformats-officedocument.presentationml.tags+xml"/>
  <Override PartName="/ppt/tags/tag15.xml" ContentType="application/vnd.openxmlformats-officedocument.presentationml.tags+xml"/>
  <Override PartName="/ppt/tags/tag14.xml" ContentType="application/vnd.openxmlformats-officedocument.presentationml.tags+xml"/>
  <Override PartName="/ppt/tags/tag4.xml" ContentType="application/vnd.openxmlformats-officedocument.presentationml.tags+xml"/>
  <Override PartName="/ppt/tags/tag65.xml" ContentType="application/vnd.openxmlformats-officedocument.presentationml.tags+xml"/>
  <Override PartName="/ppt/tags/tag64.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2.xml" ContentType="application/vnd.openxmlformats-officedocument.presentationml.tags+xml"/>
  <Override PartName="/ppt/tags/tag45.xml" ContentType="application/vnd.openxmlformats-officedocument.presentationml.tags+xml"/>
  <Override PartName="/ppt/tags/tag4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59.xml" ContentType="application/vnd.openxmlformats-officedocument.presentationml.tags+xml"/>
  <Override PartName="/ppt/tags/tag58.xml" ContentType="application/vnd.openxmlformats-officedocument.presentationml.tags+xml"/>
  <Override PartName="/ppt/tags/tag56.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3.xml" ContentType="application/vnd.openxmlformats-officedocument.presentationml.tags+xml"/>
  <Override PartName="/ppt/tags/tag38.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7" r:id="rId1"/>
    <p:sldMasterId id="2147484196" r:id="rId2"/>
    <p:sldMasterId id="2147484224" r:id="rId3"/>
    <p:sldMasterId id="2147484252" r:id="rId4"/>
    <p:sldMasterId id="2147484280" r:id="rId5"/>
    <p:sldMasterId id="2147484336" r:id="rId6"/>
    <p:sldMasterId id="2147484364" r:id="rId7"/>
    <p:sldMasterId id="2147484392" r:id="rId8"/>
    <p:sldMasterId id="2147484420" r:id="rId9"/>
    <p:sldMasterId id="2147484784" r:id="rId10"/>
    <p:sldMasterId id="2147484812" r:id="rId11"/>
    <p:sldMasterId id="2147484840" r:id="rId12"/>
    <p:sldMasterId id="2147484924" r:id="rId13"/>
    <p:sldMasterId id="2147484980" r:id="rId14"/>
    <p:sldMasterId id="2147485008" r:id="rId15"/>
    <p:sldMasterId id="2147485036" r:id="rId16"/>
    <p:sldMasterId id="2147485176" r:id="rId17"/>
    <p:sldMasterId id="2147485204" r:id="rId18"/>
    <p:sldMasterId id="2147485232" r:id="rId19"/>
    <p:sldMasterId id="2147485260" r:id="rId20"/>
    <p:sldMasterId id="2147485288" r:id="rId21"/>
  </p:sldMasterIdLst>
  <p:notesMasterIdLst>
    <p:notesMasterId r:id="rId82"/>
  </p:notesMasterIdLst>
  <p:handoutMasterIdLst>
    <p:handoutMasterId r:id="rId83"/>
  </p:handoutMasterIdLst>
  <p:sldIdLst>
    <p:sldId id="1237" r:id="rId22"/>
    <p:sldId id="1326" r:id="rId23"/>
    <p:sldId id="1336" r:id="rId24"/>
    <p:sldId id="1448" r:id="rId25"/>
    <p:sldId id="1407" r:id="rId26"/>
    <p:sldId id="1399" r:id="rId27"/>
    <p:sldId id="1404" r:id="rId28"/>
    <p:sldId id="1398" r:id="rId29"/>
    <p:sldId id="1401" r:id="rId30"/>
    <p:sldId id="1442" r:id="rId31"/>
    <p:sldId id="1447" r:id="rId32"/>
    <p:sldId id="1397" r:id="rId33"/>
    <p:sldId id="1402" r:id="rId34"/>
    <p:sldId id="1417" r:id="rId35"/>
    <p:sldId id="1361" r:id="rId36"/>
    <p:sldId id="1418" r:id="rId37"/>
    <p:sldId id="1358" r:id="rId38"/>
    <p:sldId id="1419" r:id="rId39"/>
    <p:sldId id="1367" r:id="rId40"/>
    <p:sldId id="1420" r:id="rId41"/>
    <p:sldId id="1357" r:id="rId42"/>
    <p:sldId id="1415" r:id="rId43"/>
    <p:sldId id="1341" r:id="rId44"/>
    <p:sldId id="1389" r:id="rId45"/>
    <p:sldId id="1421" r:id="rId46"/>
    <p:sldId id="1351" r:id="rId47"/>
    <p:sldId id="1350" r:id="rId48"/>
    <p:sldId id="1430" r:id="rId49"/>
    <p:sldId id="1422" r:id="rId50"/>
    <p:sldId id="1340" r:id="rId51"/>
    <p:sldId id="1431" r:id="rId52"/>
    <p:sldId id="1423" r:id="rId53"/>
    <p:sldId id="1345" r:id="rId54"/>
    <p:sldId id="1346" r:id="rId55"/>
    <p:sldId id="1432" r:id="rId56"/>
    <p:sldId id="1424" r:id="rId57"/>
    <p:sldId id="1425" r:id="rId58"/>
    <p:sldId id="1348" r:id="rId59"/>
    <p:sldId id="1433" r:id="rId60"/>
    <p:sldId id="1426" r:id="rId61"/>
    <p:sldId id="1355" r:id="rId62"/>
    <p:sldId id="1356" r:id="rId63"/>
    <p:sldId id="1354" r:id="rId64"/>
    <p:sldId id="1427" r:id="rId65"/>
    <p:sldId id="1364" r:id="rId66"/>
    <p:sldId id="1365" r:id="rId67"/>
    <p:sldId id="1428" r:id="rId68"/>
    <p:sldId id="1360" r:id="rId69"/>
    <p:sldId id="1436" r:id="rId70"/>
    <p:sldId id="1429" r:id="rId71"/>
    <p:sldId id="1352" r:id="rId72"/>
    <p:sldId id="1446" r:id="rId73"/>
    <p:sldId id="1362" r:id="rId74"/>
    <p:sldId id="1403" r:id="rId75"/>
    <p:sldId id="1437" r:id="rId76"/>
    <p:sldId id="1440" r:id="rId77"/>
    <p:sldId id="1445" r:id="rId78"/>
    <p:sldId id="1441" r:id="rId79"/>
    <p:sldId id="1443" r:id="rId80"/>
    <p:sldId id="1444" r:id="rId81"/>
  </p:sldIdLst>
  <p:sldSz cx="9144000" cy="6858000" type="screen4x3"/>
  <p:notesSz cx="6810375" cy="9942513"/>
  <p:custDataLst>
    <p:tags r:id="rId84"/>
  </p:custDataLst>
  <p:defaultTex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ig Moineau" initials="gm" lastIdx="6" clrIdx="0"/>
  <p:cmAuthor id="1" name="Lauren Perl" initials="LFP" lastIdx="6" clrIdx="1"/>
  <p:cmAuthor id="2" name="Hemsted, Tim" initials="HT" lastIdx="8"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67F3"/>
    <a:srgbClr val="ACCAEA"/>
    <a:srgbClr val="707C8A"/>
    <a:srgbClr val="E79003"/>
    <a:srgbClr val="650F42"/>
    <a:srgbClr val="F2704A"/>
    <a:srgbClr val="BFBFBF"/>
    <a:srgbClr val="7C1251"/>
    <a:srgbClr val="495965"/>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4F348D8D-2592-4D36-8BCA-CF58A03317E7}">
  <a:tblStyle styleId="{4F348D8D-2592-4D36-8BCA-CF58A03317E7}" styleName="IHS Table Style">
    <a:wholeTbl>
      <a:tcTxStyle>
        <a:fontRef idx="minor"/>
        <a:schemeClr val="dk1"/>
      </a:tcTxStyle>
      <a:tcStyle>
        <a:tcBdr>
          <a:left>
            <a:ln>
              <a:noFill/>
            </a:ln>
          </a:left>
          <a:right>
            <a:ln>
              <a:noFill/>
            </a:ln>
          </a:right>
          <a:top>
            <a:ln>
              <a:noFill/>
            </a:ln>
          </a:top>
          <a:bottom>
            <a:ln>
              <a:noFill/>
            </a:ln>
          </a:bottom>
          <a:insideH>
            <a:ln>
              <a:noFill/>
            </a:ln>
          </a:insideH>
          <a:insideV>
            <a:ln>
              <a:noFill/>
            </a:ln>
          </a:insideV>
        </a:tcBdr>
      </a:tcStyle>
    </a:wholeTbl>
    <a:band1H>
      <a:tcTxStyle>
        <a:schemeClr val="dk1"/>
      </a:tcTxStyle>
      <a:tcStyle>
        <a:tcBdr/>
      </a:tcStyle>
    </a:band1H>
    <a:band2H>
      <a:tcStyle>
        <a:tcBdr/>
      </a:tcStyle>
    </a:band2H>
    <a:band1V>
      <a:tcStyle>
        <a:tcBdr/>
      </a:tcStyle>
    </a:band1V>
    <a:band2V>
      <a:tcStyle>
        <a:tcBdr/>
      </a:tcStyle>
    </a:band2V>
    <a:lastRow>
      <a:tcStyle>
        <a:tcBdr/>
      </a:tcStyle>
    </a:lastRow>
    <a:firstRow>
      <a:tcTxStyle>
        <a:fontRef idx="major"/>
        <a:schemeClr val="bg1"/>
      </a:tcTxStyle>
      <a:tcStyle>
        <a:tcBdr/>
        <a:fill>
          <a:solidFill>
            <a:srgbClr val="707C8A"/>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6267" autoAdjust="0"/>
  </p:normalViewPr>
  <p:slideViewPr>
    <p:cSldViewPr snapToGrid="0" showGuides="1">
      <p:cViewPr>
        <p:scale>
          <a:sx n="90" d="100"/>
          <a:sy n="90" d="100"/>
        </p:scale>
        <p:origin x="-1776" y="-534"/>
      </p:cViewPr>
      <p:guideLst>
        <p:guide orient="horz" pos="3929"/>
        <p:guide orient="horz" pos="2341"/>
        <p:guide orient="horz" pos="2523"/>
        <p:guide orient="horz" pos="3566"/>
        <p:guide orient="horz" pos="935"/>
        <p:guide pos="294"/>
        <p:guide pos="5466"/>
        <p:guide pos="2971"/>
        <p:guide pos="2789"/>
      </p:guideLst>
    </p:cSldViewPr>
  </p:slideViewPr>
  <p:outlineViewPr>
    <p:cViewPr>
      <p:scale>
        <a:sx n="33" d="100"/>
        <a:sy n="33" d="100"/>
      </p:scale>
      <p:origin x="66" y="45504"/>
    </p:cViewPr>
  </p:outlineViewPr>
  <p:notesTextViewPr>
    <p:cViewPr>
      <p:scale>
        <a:sx n="100" d="100"/>
        <a:sy n="100" d="100"/>
      </p:scale>
      <p:origin x="0" y="0"/>
    </p:cViewPr>
  </p:notesTextViewPr>
  <p:sorterViewPr>
    <p:cViewPr>
      <p:scale>
        <a:sx n="110" d="100"/>
        <a:sy n="110" d="100"/>
      </p:scale>
      <p:origin x="0" y="7722"/>
    </p:cViewPr>
  </p:sorterViewPr>
  <p:notesViewPr>
    <p:cSldViewPr snapToGrid="0" showGuides="1">
      <p:cViewPr varScale="1">
        <p:scale>
          <a:sx n="49" d="100"/>
          <a:sy n="49" d="100"/>
        </p:scale>
        <p:origin x="-2964" y="-9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21.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slide" Target="slides/slide47.xml"/><Relationship Id="rId84" Type="http://schemas.openxmlformats.org/officeDocument/2006/relationships/tags" Target="tags/tag1.xml"/><Relationship Id="rId89" Type="http://schemas.openxmlformats.org/officeDocument/2006/relationships/tableStyles" Target="tableStyle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1.xml"/><Relationship Id="rId37" Type="http://schemas.openxmlformats.org/officeDocument/2006/relationships/slide" Target="slides/slide16.xml"/><Relationship Id="rId53" Type="http://schemas.openxmlformats.org/officeDocument/2006/relationships/slide" Target="slides/slide32.xml"/><Relationship Id="rId58" Type="http://schemas.openxmlformats.org/officeDocument/2006/relationships/slide" Target="slides/slide37.xml"/><Relationship Id="rId74" Type="http://schemas.openxmlformats.org/officeDocument/2006/relationships/slide" Target="slides/slide53.xml"/><Relationship Id="rId79" Type="http://schemas.openxmlformats.org/officeDocument/2006/relationships/slide" Target="slides/slide58.xml"/><Relationship Id="rId5" Type="http://schemas.openxmlformats.org/officeDocument/2006/relationships/slideMaster" Target="slideMasters/slideMaster5.xml"/><Relationship Id="rId90" Type="http://schemas.openxmlformats.org/officeDocument/2006/relationships/customXml" Target="../customXml/item1.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slide" Target="slides/slide56.xml"/><Relationship Id="rId8" Type="http://schemas.openxmlformats.org/officeDocument/2006/relationships/slideMaster" Target="slideMasters/slideMaster8.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slide" Target="slides/slide59.xml"/><Relationship Id="rId85"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20.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slide" Target="slides/slide54.xml"/><Relationship Id="rId83" Type="http://schemas.openxmlformats.org/officeDocument/2006/relationships/handoutMaster" Target="handoutMasters/handoutMaster1.xml"/><Relationship Id="rId88" Type="http://schemas.openxmlformats.org/officeDocument/2006/relationships/theme" Target="theme/theme1.xml"/><Relationship Id="rId9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10.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slide" Target="slides/slide57.xml"/><Relationship Id="rId81" Type="http://schemas.openxmlformats.org/officeDocument/2006/relationships/slide" Target="slides/slide60.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 Id="rId76" Type="http://schemas.openxmlformats.org/officeDocument/2006/relationships/slide" Target="slides/slide55.xml"/><Relationship Id="rId7" Type="http://schemas.openxmlformats.org/officeDocument/2006/relationships/slideMaster" Target="slideMasters/slideMaster7.xml"/><Relationship Id="rId71" Type="http://schemas.openxmlformats.org/officeDocument/2006/relationships/slide" Target="slides/slide50.xml"/><Relationship Id="rId92" Type="http://schemas.openxmlformats.org/officeDocument/2006/relationships/customXml" Target="../customXml/item3.xml"/><Relationship Id="rId2" Type="http://schemas.openxmlformats.org/officeDocument/2006/relationships/slideMaster" Target="slideMasters/slideMaster2.xml"/><Relationship Id="rId29" Type="http://schemas.openxmlformats.org/officeDocument/2006/relationships/slide" Target="slides/slide8.xml"/><Relationship Id="rId24" Type="http://schemas.openxmlformats.org/officeDocument/2006/relationships/slide" Target="slides/slide3.xml"/><Relationship Id="rId40" Type="http://schemas.openxmlformats.org/officeDocument/2006/relationships/slide" Target="slides/slide19.xml"/><Relationship Id="rId45" Type="http://schemas.openxmlformats.org/officeDocument/2006/relationships/slide" Target="slides/slide24.xml"/><Relationship Id="rId66" Type="http://schemas.openxmlformats.org/officeDocument/2006/relationships/slide" Target="slides/slide45.xml"/><Relationship Id="rId87" Type="http://schemas.openxmlformats.org/officeDocument/2006/relationships/viewProps" Target="viewProps.xml"/><Relationship Id="rId61" Type="http://schemas.openxmlformats.org/officeDocument/2006/relationships/slide" Target="slides/slide40.xml"/><Relationship Id="rId82" Type="http://schemas.openxmlformats.org/officeDocument/2006/relationships/notesMaster" Target="notesMasters/notesMaster1.xml"/><Relationship Id="rId19" Type="http://schemas.openxmlformats.org/officeDocument/2006/relationships/slideMaster" Target="slideMasters/slideMaster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1.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27012" y="165708"/>
            <a:ext cx="2951163" cy="497126"/>
          </a:xfrm>
          <a:prstGeom prst="rect">
            <a:avLst/>
          </a:prstGeom>
        </p:spPr>
        <p:txBody>
          <a:bodyPr vert="horz" lIns="91440" tIns="45720" rIns="91440" bIns="45720" rtlCol="0"/>
          <a:lstStyle>
            <a:lvl1pPr algn="l">
              <a:defRPr sz="1200"/>
            </a:lvl1pPr>
          </a:lstStyle>
          <a:p>
            <a:endParaRPr lang="en-US" sz="1000">
              <a:solidFill>
                <a:srgbClr val="666666"/>
              </a:solidFill>
              <a:latin typeface="Arial" pitchFamily="34" charset="0"/>
              <a:cs typeface="Arial" pitchFamily="34" charset="0"/>
            </a:endParaRPr>
          </a:p>
        </p:txBody>
      </p:sp>
      <p:sp>
        <p:nvSpPr>
          <p:cNvPr id="3" name="Date Placeholder 2"/>
          <p:cNvSpPr>
            <a:spLocks noGrp="1"/>
          </p:cNvSpPr>
          <p:nvPr>
            <p:ph type="dt" sz="quarter" idx="1"/>
          </p:nvPr>
        </p:nvSpPr>
        <p:spPr>
          <a:xfrm>
            <a:off x="3632200" y="165708"/>
            <a:ext cx="2951163" cy="497126"/>
          </a:xfrm>
          <a:prstGeom prst="rect">
            <a:avLst/>
          </a:prstGeom>
        </p:spPr>
        <p:txBody>
          <a:bodyPr vert="horz" lIns="91440" tIns="45720" rIns="91440" bIns="45720" rtlCol="0"/>
          <a:lstStyle>
            <a:lvl1pPr algn="r">
              <a:defRPr sz="1200"/>
            </a:lvl1pPr>
          </a:lstStyle>
          <a:p>
            <a:fld id="{1B569FE1-51EE-4BDB-BFC0-FF7113750CC9}" type="datetimeFigureOut">
              <a:rPr lang="en-US" sz="1000" smtClean="0">
                <a:solidFill>
                  <a:srgbClr val="666666"/>
                </a:solidFill>
                <a:latin typeface="Arial" pitchFamily="34" charset="0"/>
                <a:cs typeface="Arial" pitchFamily="34" charset="0"/>
              </a:rPr>
              <a:pPr/>
              <a:t>4/9/2015</a:t>
            </a:fld>
            <a:endParaRPr lang="en-US" sz="1000">
              <a:solidFill>
                <a:srgbClr val="666666"/>
              </a:solidFill>
              <a:latin typeface="Arial" pitchFamily="34" charset="0"/>
              <a:cs typeface="Arial" pitchFamily="34" charset="0"/>
            </a:endParaRPr>
          </a:p>
        </p:txBody>
      </p:sp>
      <p:sp>
        <p:nvSpPr>
          <p:cNvPr id="4" name="Footer Placeholder 3"/>
          <p:cNvSpPr>
            <a:spLocks noGrp="1"/>
          </p:cNvSpPr>
          <p:nvPr>
            <p:ph type="ftr" sz="quarter" idx="2"/>
          </p:nvPr>
        </p:nvSpPr>
        <p:spPr>
          <a:xfrm>
            <a:off x="227012" y="9279679"/>
            <a:ext cx="2951163" cy="497126"/>
          </a:xfrm>
          <a:prstGeom prst="rect">
            <a:avLst/>
          </a:prstGeom>
        </p:spPr>
        <p:txBody>
          <a:bodyPr vert="horz" lIns="91440" tIns="45720" rIns="91440" bIns="45720" rtlCol="0" anchor="b"/>
          <a:lstStyle>
            <a:lvl1pPr algn="l">
              <a:defRPr sz="1200"/>
            </a:lvl1pPr>
          </a:lstStyle>
          <a:p>
            <a:r>
              <a:rPr lang="en-US" sz="1000" dirty="0" smtClean="0">
                <a:solidFill>
                  <a:srgbClr val="666666"/>
                </a:solidFill>
                <a:latin typeface="Arial" pitchFamily="34" charset="0"/>
                <a:cs typeface="Arial" pitchFamily="34" charset="0"/>
              </a:rPr>
              <a:t>Copyright </a:t>
            </a:r>
            <a:r>
              <a:rPr lang="en-US" altLang="ja-JP" sz="1000" dirty="0" smtClean="0">
                <a:solidFill>
                  <a:srgbClr val="666666"/>
                </a:solidFill>
                <a:latin typeface="Arial" pitchFamily="34" charset="0"/>
                <a:cs typeface="Arial" pitchFamily="34" charset="0"/>
              </a:rPr>
              <a:t>© </a:t>
            </a:r>
            <a:r>
              <a:rPr lang="en-US" sz="1000" dirty="0" smtClean="0">
                <a:solidFill>
                  <a:srgbClr val="666666"/>
                </a:solidFill>
                <a:latin typeface="Arial" pitchFamily="34" charset="0"/>
                <a:cs typeface="Arial" pitchFamily="34" charset="0"/>
              </a:rPr>
              <a:t>2014 IHS Inc. All Rights Reserved.</a:t>
            </a:r>
          </a:p>
        </p:txBody>
      </p:sp>
      <p:sp>
        <p:nvSpPr>
          <p:cNvPr id="5" name="Slide Number Placeholder 4"/>
          <p:cNvSpPr>
            <a:spLocks noGrp="1"/>
          </p:cNvSpPr>
          <p:nvPr>
            <p:ph type="sldNum" sz="quarter" idx="3"/>
          </p:nvPr>
        </p:nvSpPr>
        <p:spPr>
          <a:xfrm>
            <a:off x="3632200" y="9279679"/>
            <a:ext cx="2951163" cy="497126"/>
          </a:xfrm>
          <a:prstGeom prst="rect">
            <a:avLst/>
          </a:prstGeom>
        </p:spPr>
        <p:txBody>
          <a:bodyPr vert="horz" lIns="91440" tIns="45720" rIns="91440" bIns="45720" rtlCol="0" anchor="b"/>
          <a:lstStyle>
            <a:lvl1pPr algn="r">
              <a:defRPr sz="1200"/>
            </a:lvl1pPr>
          </a:lstStyle>
          <a:p>
            <a:fld id="{7696AA7F-128A-4F96-90D9-798331F07881}" type="slidenum">
              <a:rPr lang="en-US" sz="1000" smtClean="0">
                <a:solidFill>
                  <a:srgbClr val="666666"/>
                </a:solidFill>
                <a:latin typeface="Arial" pitchFamily="34" charset="0"/>
                <a:cs typeface="Arial" pitchFamily="34" charset="0"/>
              </a:rPr>
              <a:pPr/>
              <a:t>‹#›</a:t>
            </a:fld>
            <a:endParaRPr lang="en-US" sz="1000">
              <a:solidFill>
                <a:srgbClr val="666666"/>
              </a:solidFill>
              <a:latin typeface="Arial" pitchFamily="34" charset="0"/>
              <a:cs typeface="Arial" pitchFamily="34" charset="0"/>
            </a:endParaRPr>
          </a:p>
        </p:txBody>
      </p:sp>
    </p:spTree>
    <p:extLst>
      <p:ext uri="{BB962C8B-B14F-4D97-AF65-F5344CB8AC3E}">
        <p14:creationId xmlns:p14="http://schemas.microsoft.com/office/powerpoint/2010/main" val="1886111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27012" y="165708"/>
            <a:ext cx="2951163" cy="497126"/>
          </a:xfrm>
          <a:prstGeom prst="rect">
            <a:avLst/>
          </a:prstGeom>
        </p:spPr>
        <p:txBody>
          <a:bodyPr vert="horz" lIns="91440" tIns="45720" rIns="91440" bIns="45720" rtlCol="0"/>
          <a:lstStyle>
            <a:lvl1pPr algn="l">
              <a:defRPr sz="1000">
                <a:solidFill>
                  <a:srgbClr val="666666"/>
                </a:solidFill>
              </a:defRPr>
            </a:lvl1pPr>
          </a:lstStyle>
          <a:p>
            <a:endParaRPr lang="en-US"/>
          </a:p>
        </p:txBody>
      </p:sp>
      <p:sp>
        <p:nvSpPr>
          <p:cNvPr id="3" name="Date Placeholder 2"/>
          <p:cNvSpPr>
            <a:spLocks noGrp="1"/>
          </p:cNvSpPr>
          <p:nvPr>
            <p:ph type="dt" idx="1"/>
          </p:nvPr>
        </p:nvSpPr>
        <p:spPr>
          <a:xfrm>
            <a:off x="3632200" y="165708"/>
            <a:ext cx="2951163" cy="497126"/>
          </a:xfrm>
          <a:prstGeom prst="rect">
            <a:avLst/>
          </a:prstGeom>
        </p:spPr>
        <p:txBody>
          <a:bodyPr vert="horz" lIns="91440" tIns="45720" rIns="91440" bIns="45720" rtlCol="0"/>
          <a:lstStyle>
            <a:lvl1pPr algn="r">
              <a:defRPr sz="1000">
                <a:solidFill>
                  <a:srgbClr val="666666"/>
                </a:solidFill>
              </a:defRPr>
            </a:lvl1pPr>
          </a:lstStyle>
          <a:p>
            <a:fld id="{4893E39E-9981-4D6A-B4AC-34D0BB6D3124}" type="datetimeFigureOut">
              <a:rPr lang="en-US" smtClean="0"/>
              <a:pPr/>
              <a:t>4/9/2015</a:t>
            </a:fld>
            <a:endParaRPr lang="en-US"/>
          </a:p>
        </p:txBody>
      </p:sp>
      <p:sp>
        <p:nvSpPr>
          <p:cNvPr id="4" name="Slide Image Placeholder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1038" y="4722694"/>
            <a:ext cx="5448300" cy="447413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227012" y="9279679"/>
            <a:ext cx="2951163" cy="497126"/>
          </a:xfrm>
          <a:prstGeom prst="rect">
            <a:avLst/>
          </a:prstGeom>
        </p:spPr>
        <p:txBody>
          <a:bodyPr vert="horz" lIns="91440" tIns="45720" rIns="91440" bIns="45720" rtlCol="0" anchor="b"/>
          <a:lstStyle>
            <a:lvl1pPr algn="l">
              <a:defRPr sz="1000">
                <a:solidFill>
                  <a:srgbClr val="666666"/>
                </a:solidFill>
              </a:defRPr>
            </a:lvl1pPr>
          </a:lstStyle>
          <a:p>
            <a:endParaRPr lang="en-US"/>
          </a:p>
        </p:txBody>
      </p:sp>
      <p:sp>
        <p:nvSpPr>
          <p:cNvPr id="7" name="Slide Number Placeholder 6"/>
          <p:cNvSpPr>
            <a:spLocks noGrp="1"/>
          </p:cNvSpPr>
          <p:nvPr>
            <p:ph type="sldNum" sz="quarter" idx="5"/>
          </p:nvPr>
        </p:nvSpPr>
        <p:spPr>
          <a:xfrm>
            <a:off x="3632200" y="9279679"/>
            <a:ext cx="2951163" cy="497126"/>
          </a:xfrm>
          <a:prstGeom prst="rect">
            <a:avLst/>
          </a:prstGeom>
        </p:spPr>
        <p:txBody>
          <a:bodyPr vert="horz" lIns="91440" tIns="45720" rIns="91440" bIns="45720" rtlCol="0" anchor="b"/>
          <a:lstStyle>
            <a:lvl1pPr algn="r">
              <a:defRPr sz="1000">
                <a:solidFill>
                  <a:srgbClr val="666666"/>
                </a:solidFill>
              </a:defRPr>
            </a:lvl1pPr>
          </a:lstStyle>
          <a:p>
            <a:fld id="{02A32C17-A472-4774-AAA4-7C42DB4D94B6}" type="slidenum">
              <a:rPr lang="en-US" smtClean="0"/>
              <a:pPr/>
              <a:t>‹#›</a:t>
            </a:fld>
            <a:endParaRPr lang="en-US"/>
          </a:p>
        </p:txBody>
      </p:sp>
    </p:spTree>
    <p:extLst>
      <p:ext uri="{BB962C8B-B14F-4D97-AF65-F5344CB8AC3E}">
        <p14:creationId xmlns:p14="http://schemas.microsoft.com/office/powerpoint/2010/main" val="4290632529"/>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200"/>
      </a:spcBef>
      <a:spcAft>
        <a:spcPts val="400"/>
      </a:spcAft>
      <a:defRPr sz="1200" b="1" kern="1200">
        <a:solidFill>
          <a:schemeClr val="tx1"/>
        </a:solidFill>
        <a:latin typeface="+mn-lt"/>
        <a:ea typeface="+mn-ea"/>
        <a:cs typeface="+mn-cs"/>
      </a:defRPr>
    </a:lvl1pPr>
    <a:lvl2pPr marL="144000" indent="-144000" algn="l" defTabSz="914400" rtl="0" eaLnBrk="1" latinLnBrk="0" hangingPunct="1">
      <a:spcBef>
        <a:spcPts val="0"/>
      </a:spcBef>
      <a:spcAft>
        <a:spcPts val="600"/>
      </a:spcAft>
      <a:buFont typeface="Arial" pitchFamily="34" charset="0"/>
      <a:buChar char="•"/>
      <a:defRPr sz="1100" kern="1200">
        <a:solidFill>
          <a:schemeClr val="tx1"/>
        </a:solidFill>
        <a:latin typeface="+mn-lt"/>
        <a:ea typeface="+mn-ea"/>
        <a:cs typeface="+mn-cs"/>
      </a:defRPr>
    </a:lvl2pPr>
    <a:lvl3pPr marL="288000" indent="-144000" algn="l" defTabSz="914400" rtl="0" eaLnBrk="1" latinLnBrk="0" hangingPunct="1">
      <a:spcBef>
        <a:spcPts val="0"/>
      </a:spcBef>
      <a:spcAft>
        <a:spcPts val="600"/>
      </a:spcAft>
      <a:buFont typeface="Arial" pitchFamily="34" charset="0"/>
      <a:buChar char="•"/>
      <a:defRPr sz="1100" kern="1200">
        <a:solidFill>
          <a:schemeClr val="tx1"/>
        </a:solidFill>
        <a:latin typeface="+mn-lt"/>
        <a:ea typeface="+mn-ea"/>
        <a:cs typeface="+mn-cs"/>
      </a:defRPr>
    </a:lvl3pPr>
    <a:lvl4pPr marL="432000" indent="-144000" algn="l" defTabSz="914400" rtl="0" eaLnBrk="1" latinLnBrk="0" hangingPunct="1">
      <a:spcBef>
        <a:spcPts val="0"/>
      </a:spcBef>
      <a:spcAft>
        <a:spcPts val="600"/>
      </a:spcAft>
      <a:buFont typeface="Arial" pitchFamily="34" charset="0"/>
      <a:buChar char="•"/>
      <a:defRPr sz="1100" kern="1200">
        <a:solidFill>
          <a:schemeClr val="tx1"/>
        </a:solidFill>
        <a:latin typeface="+mn-lt"/>
        <a:ea typeface="+mn-ea"/>
        <a:cs typeface="+mn-cs"/>
      </a:defRPr>
    </a:lvl4pPr>
    <a:lvl5pPr marL="576000" indent="-144000" algn="l" defTabSz="914400" rtl="0" eaLnBrk="1" latinLnBrk="0" hangingPunct="1">
      <a:spcBef>
        <a:spcPts val="0"/>
      </a:spcBef>
      <a:spcAft>
        <a:spcPts val="600"/>
      </a:spcAft>
      <a:buFont typeface="Arial"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2</a:t>
            </a:fld>
            <a:endParaRPr lang="en-US"/>
          </a:p>
        </p:txBody>
      </p:sp>
    </p:spTree>
    <p:extLst>
      <p:ext uri="{BB962C8B-B14F-4D97-AF65-F5344CB8AC3E}">
        <p14:creationId xmlns:p14="http://schemas.microsoft.com/office/powerpoint/2010/main" val="1575768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4</a:t>
            </a:fld>
            <a:endParaRPr lang="en-US"/>
          </a:p>
        </p:txBody>
      </p:sp>
    </p:spTree>
    <p:extLst>
      <p:ext uri="{BB962C8B-B14F-4D97-AF65-F5344CB8AC3E}">
        <p14:creationId xmlns:p14="http://schemas.microsoft.com/office/powerpoint/2010/main" val="1575768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7</a:t>
            </a:fld>
            <a:endParaRPr lang="en-US"/>
          </a:p>
        </p:txBody>
      </p:sp>
    </p:spTree>
    <p:extLst>
      <p:ext uri="{BB962C8B-B14F-4D97-AF65-F5344CB8AC3E}">
        <p14:creationId xmlns:p14="http://schemas.microsoft.com/office/powerpoint/2010/main" val="1575768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1575768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157576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13</a:t>
            </a:fld>
            <a:endParaRPr lang="en-US"/>
          </a:p>
        </p:txBody>
      </p:sp>
    </p:spTree>
    <p:extLst>
      <p:ext uri="{BB962C8B-B14F-4D97-AF65-F5344CB8AC3E}">
        <p14:creationId xmlns:p14="http://schemas.microsoft.com/office/powerpoint/2010/main" val="1575768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17</a:t>
            </a:fld>
            <a:endParaRPr lang="en-US"/>
          </a:p>
        </p:txBody>
      </p:sp>
    </p:spTree>
    <p:extLst>
      <p:ext uri="{BB962C8B-B14F-4D97-AF65-F5344CB8AC3E}">
        <p14:creationId xmlns:p14="http://schemas.microsoft.com/office/powerpoint/2010/main" val="160673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21</a:t>
            </a:fld>
            <a:endParaRPr lang="en-US"/>
          </a:p>
        </p:txBody>
      </p:sp>
    </p:spTree>
    <p:extLst>
      <p:ext uri="{BB962C8B-B14F-4D97-AF65-F5344CB8AC3E}">
        <p14:creationId xmlns:p14="http://schemas.microsoft.com/office/powerpoint/2010/main" val="160673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42</a:t>
            </a:fld>
            <a:endParaRPr lang="en-US"/>
          </a:p>
        </p:txBody>
      </p:sp>
    </p:spTree>
    <p:extLst>
      <p:ext uri="{BB962C8B-B14F-4D97-AF65-F5344CB8AC3E}">
        <p14:creationId xmlns:p14="http://schemas.microsoft.com/office/powerpoint/2010/main" val="160673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53</a:t>
            </a:fld>
            <a:endParaRPr lang="en-US"/>
          </a:p>
        </p:txBody>
      </p:sp>
    </p:spTree>
    <p:extLst>
      <p:ext uri="{BB962C8B-B14F-4D97-AF65-F5344CB8AC3E}">
        <p14:creationId xmlns:p14="http://schemas.microsoft.com/office/powerpoint/2010/main" val="160673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54</a:t>
            </a:fld>
            <a:endParaRPr lang="en-US"/>
          </a:p>
        </p:txBody>
      </p:sp>
    </p:spTree>
    <p:extLst>
      <p:ext uri="{BB962C8B-B14F-4D97-AF65-F5344CB8AC3E}">
        <p14:creationId xmlns:p14="http://schemas.microsoft.com/office/powerpoint/2010/main" val="1575768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6.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7.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8.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9.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9.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6.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0.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0.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3.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1.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0.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2.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7.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3.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4.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4.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4.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5.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1.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5.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5.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6.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4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8.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6.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4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4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4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7.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5.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7.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7.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4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4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4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2.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8.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8.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9.xml"/></Relationships>
</file>

<file path=ppt/slideLayouts/_rels/slideLayout4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4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4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9.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9.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5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6.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20.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1.xml"/></Relationships>
</file>

<file path=ppt/slideLayouts/_rels/slideLayout5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5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5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63.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21.xml"/><Relationship Id="rId5" Type="http://schemas.openxmlformats.org/officeDocument/2006/relationships/image" Target="../media/image3.png"/><Relationship Id="rId4" Type="http://schemas.openxmlformats.org/officeDocument/2006/relationships/hyperlink" Target="mailto:SupportAPAC@ihs.com" TargetMode="Externa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1.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479826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93814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363455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363455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smtClean="0">
                <a:solidFill>
                  <a:srgbClr val="495965"/>
                </a:solidFill>
                <a:latin typeface="Arial" pitchFamily="34" charset="0"/>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b="0" baseline="0" dirty="0" smtClean="0">
                <a:solidFill>
                  <a:srgbClr val="495965"/>
                </a:solidFill>
                <a:latin typeface="Arial" pitchFamily="34" charset="0"/>
                <a:cs typeface="Arial" pitchFamily="34" charset="0"/>
              </a:rPr>
              <a:t>ihs.com</a:t>
            </a:r>
            <a:endParaRPr lang="en-GB" sz="1200" b="0" baseline="0" dirty="0">
              <a:solidFill>
                <a:srgbClr val="495965"/>
              </a:solidFill>
              <a:latin typeface="Arial" pitchFamily="34" charset="0"/>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202732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latin typeface="+mj-lt"/>
              </a:rPr>
              <a:t>Contents</a:t>
            </a:r>
            <a:endParaRPr lang="en-US" sz="2400" b="1" dirty="0">
              <a:solidFill>
                <a:srgbClr val="0097D1"/>
              </a:solidFill>
              <a:latin typeface="+mj-lt"/>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pPr lvl="0"/>
            <a:r>
              <a:rPr lang="en-US" sz="800" b="0" kern="1200" cap="all" spc="0" baseline="0" dirty="0" smtClean="0">
                <a:solidFill>
                  <a:srgbClr val="495965"/>
                </a:solidFill>
                <a:latin typeface="+mn-lt"/>
                <a:ea typeface="+mn-ea"/>
                <a:cs typeface="+mn-cs"/>
              </a:rPr>
              <a:t>© 2015 IHS</a:t>
            </a:r>
            <a:endParaRPr lang="en-US" sz="800" b="0" kern="1200" cap="all" spc="0" baseline="0" dirty="0">
              <a:solidFill>
                <a:srgbClr val="495965"/>
              </a:solidFill>
              <a:latin typeface="+mn-lt"/>
              <a:ea typeface="+mn-ea"/>
              <a:cs typeface="+mn-cs"/>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latin typeface="+mj-lt"/>
              </a:rPr>
              <a:t>Contents</a:t>
            </a:r>
            <a:endParaRPr lang="en-US" sz="2400" b="1" dirty="0">
              <a:solidFill>
                <a:srgbClr val="0097D1"/>
              </a:solidFill>
              <a:latin typeface="+mj-lt"/>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pPr lvl="0"/>
            <a:r>
              <a:rPr lang="en-US" sz="800" b="0" kern="1200" cap="all" spc="0" baseline="0" dirty="0" smtClean="0">
                <a:solidFill>
                  <a:srgbClr val="495965"/>
                </a:solidFill>
                <a:latin typeface="+mn-lt"/>
                <a:ea typeface="+mn-ea"/>
                <a:cs typeface="+mn-cs"/>
              </a:rPr>
              <a:t>© 2015 IHS</a:t>
            </a:r>
            <a:endParaRPr lang="en-US" sz="800" b="0" kern="1200" cap="all" spc="0" baseline="0" dirty="0">
              <a:solidFill>
                <a:srgbClr val="495965"/>
              </a:solidFill>
              <a:latin typeface="+mn-lt"/>
              <a:ea typeface="+mn-ea"/>
              <a:cs typeface="+mn-cs"/>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pPr lvl="0"/>
            <a:r>
              <a:rPr lang="en-US" sz="800" b="0" kern="1200" cap="all" spc="0" baseline="0" dirty="0" smtClean="0">
                <a:solidFill>
                  <a:srgbClr val="495965"/>
                </a:solidFill>
                <a:latin typeface="+mn-lt"/>
                <a:ea typeface="+mn-ea"/>
                <a:cs typeface="+mn-cs"/>
              </a:rPr>
              <a:t>© 2015 IHS</a:t>
            </a:r>
            <a:endParaRPr lang="en-US" sz="800" b="0" kern="1200" cap="all" spc="0" baseline="0" dirty="0">
              <a:solidFill>
                <a:srgbClr val="495965"/>
              </a:solidFill>
              <a:latin typeface="+mn-lt"/>
              <a:ea typeface="+mn-ea"/>
              <a:cs typeface="+mn-cs"/>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indent="0"/>
            <a:r>
              <a:rPr lang="en-GB" sz="1000" b="1" dirty="0" smtClean="0">
                <a:solidFill>
                  <a:srgbClr val="495965"/>
                </a:solidFill>
                <a:latin typeface="Arial" pitchFamily="34" charset="0"/>
                <a:cs typeface="Arial" pitchFamily="34" charset="0"/>
              </a:rPr>
              <a:t>IHS Customer Care:</a:t>
            </a:r>
          </a:p>
          <a:p>
            <a:pPr marL="576000" indent="-108000">
              <a:buFont typeface="Arial" pitchFamily="34" charset="0"/>
              <a:buChar char="•"/>
            </a:pPr>
            <a:r>
              <a:rPr lang="en-GB" sz="1000" b="1" dirty="0" smtClean="0">
                <a:solidFill>
                  <a:srgbClr val="495965"/>
                </a:solidFill>
                <a:latin typeface="Arial" pitchFamily="34" charset="0"/>
                <a:cs typeface="Arial" pitchFamily="34" charset="0"/>
              </a:rPr>
              <a:t>Americas:</a:t>
            </a:r>
            <a:r>
              <a:rPr lang="ru-RU" sz="1000" b="1" dirty="0" smtClean="0">
                <a:solidFill>
                  <a:srgbClr val="495965"/>
                </a:solidFill>
                <a:latin typeface="Arial" pitchFamily="34" charset="0"/>
                <a:cs typeface="Arial" pitchFamily="34" charset="0"/>
              </a:rPr>
              <a:t> </a:t>
            </a:r>
            <a:r>
              <a:rPr lang="ru-RU" sz="1000" b="0" dirty="0" smtClean="0">
                <a:solidFill>
                  <a:srgbClr val="495965"/>
                </a:solidFill>
                <a:latin typeface="Arial" pitchFamily="34" charset="0"/>
                <a:cs typeface="Arial" pitchFamily="34" charset="0"/>
              </a:rPr>
              <a:t>+</a:t>
            </a:r>
            <a:r>
              <a:rPr lang="en-GB" sz="1000" b="0" dirty="0" smtClean="0">
                <a:solidFill>
                  <a:srgbClr val="495965"/>
                </a:solidFill>
                <a:latin typeface="Arial" pitchFamily="34" charset="0"/>
                <a:cs typeface="Arial" pitchFamily="34" charset="0"/>
              </a:rPr>
              <a:t>1 800 IHS CARE (+1 800 447 2273); </a:t>
            </a:r>
            <a:r>
              <a:rPr lang="en-GB" sz="1000" b="0" dirty="0" err="1" smtClean="0">
                <a:solidFill>
                  <a:srgbClr val="495965"/>
                </a:solidFill>
                <a:latin typeface="Arial" pitchFamily="34" charset="0"/>
                <a:cs typeface="Arial" pitchFamily="34" charset="0"/>
                <a:hlinkClick r:id="rId2"/>
              </a:rPr>
              <a:t>CustomerCare@ihs.com</a:t>
            </a:r>
            <a:r>
              <a:rPr lang="en-GB" sz="1000" b="0" dirty="0" smtClean="0">
                <a:solidFill>
                  <a:srgbClr val="495965"/>
                </a:solidFill>
                <a:latin typeface="Arial" pitchFamily="34" charset="0"/>
                <a:cs typeface="Arial" pitchFamily="34" charset="0"/>
              </a:rPr>
              <a:t> </a:t>
            </a:r>
          </a:p>
          <a:p>
            <a:pPr marL="576000" indent="-108000">
              <a:buFont typeface="Arial" pitchFamily="34" charset="0"/>
              <a:buChar char="•"/>
            </a:pPr>
            <a:r>
              <a:rPr lang="en-GB" sz="1000" b="1" baseline="0" dirty="0" smtClean="0">
                <a:solidFill>
                  <a:srgbClr val="495965"/>
                </a:solidFill>
                <a:latin typeface="Arial" pitchFamily="34" charset="0"/>
                <a:cs typeface="Arial" pitchFamily="34" charset="0"/>
              </a:rPr>
              <a:t>Europe, Middle East, and Africa: </a:t>
            </a:r>
            <a:r>
              <a:rPr lang="en-GB" sz="1000" b="0" dirty="0" smtClean="0">
                <a:solidFill>
                  <a:srgbClr val="495965"/>
                </a:solidFill>
                <a:latin typeface="Arial" pitchFamily="34" charset="0"/>
                <a:cs typeface="Arial" pitchFamily="34" charset="0"/>
              </a:rPr>
              <a:t>+44 (0) 1344 328 300;</a:t>
            </a:r>
            <a:r>
              <a:rPr lang="en-GB" sz="1000" b="0" baseline="0" dirty="0" smtClean="0">
                <a:solidFill>
                  <a:srgbClr val="495965"/>
                </a:solidFill>
                <a:latin typeface="Arial" pitchFamily="34" charset="0"/>
                <a:cs typeface="Arial" pitchFamily="34" charset="0"/>
              </a:rPr>
              <a:t> </a:t>
            </a:r>
            <a:r>
              <a:rPr lang="en-GB" sz="1000" b="0" dirty="0" err="1" smtClean="0">
                <a:solidFill>
                  <a:srgbClr val="495965"/>
                </a:solidFill>
                <a:latin typeface="Arial" pitchFamily="34" charset="0"/>
                <a:cs typeface="Arial" pitchFamily="34" charset="0"/>
                <a:hlinkClick r:id="rId3"/>
              </a:rPr>
              <a:t>Customer.Support@ihs.com</a:t>
            </a:r>
            <a:r>
              <a:rPr lang="en-GB" sz="1000" b="0" dirty="0" smtClean="0">
                <a:solidFill>
                  <a:srgbClr val="495965"/>
                </a:solidFill>
                <a:latin typeface="Arial" pitchFamily="34" charset="0"/>
                <a:cs typeface="Arial" pitchFamily="34" charset="0"/>
              </a:rPr>
              <a:t> </a:t>
            </a:r>
          </a:p>
          <a:p>
            <a:pPr marL="576000" indent="-108000">
              <a:buFont typeface="Arial" pitchFamily="34" charset="0"/>
              <a:buChar char="•"/>
            </a:pPr>
            <a:r>
              <a:rPr lang="en-GB" sz="1000" b="1" dirty="0" smtClean="0">
                <a:solidFill>
                  <a:srgbClr val="495965"/>
                </a:solidFill>
                <a:latin typeface="Arial" pitchFamily="34" charset="0"/>
                <a:cs typeface="Arial" pitchFamily="34" charset="0"/>
              </a:rPr>
              <a:t>Asia and the Pacific Rim: </a:t>
            </a:r>
            <a:r>
              <a:rPr lang="en-GB" sz="1000" b="0" dirty="0" smtClean="0">
                <a:solidFill>
                  <a:srgbClr val="495965"/>
                </a:solidFill>
                <a:latin typeface="Arial" pitchFamily="34" charset="0"/>
                <a:cs typeface="Arial" pitchFamily="34" charset="0"/>
              </a:rPr>
              <a:t>+604</a:t>
            </a:r>
            <a:r>
              <a:rPr lang="en-GB" sz="1000" b="0" baseline="0" dirty="0" smtClean="0">
                <a:solidFill>
                  <a:srgbClr val="495965"/>
                </a:solidFill>
                <a:latin typeface="Arial" pitchFamily="34" charset="0"/>
                <a:cs typeface="Arial" pitchFamily="34" charset="0"/>
              </a:rPr>
              <a:t> 291 3600; </a:t>
            </a:r>
            <a:r>
              <a:rPr lang="en-GB" sz="1000" b="0" baseline="0" dirty="0" err="1" smtClean="0">
                <a:solidFill>
                  <a:srgbClr val="495965"/>
                </a:solidFill>
                <a:latin typeface="Arial" pitchFamily="34" charset="0"/>
                <a:cs typeface="Arial" pitchFamily="34" charset="0"/>
                <a:hlinkClick r:id="rId4"/>
              </a:rPr>
              <a:t>SupportAPAC@ihs.com</a:t>
            </a:r>
            <a:r>
              <a:rPr lang="en-GB" sz="1000" b="0" baseline="0" dirty="0" smtClean="0">
                <a:solidFill>
                  <a:srgbClr val="495965"/>
                </a:solidFill>
                <a:latin typeface="Arial" pitchFamily="34" charset="0"/>
                <a:cs typeface="Arial" pitchFamily="34" charset="0"/>
              </a:rPr>
              <a:t> </a:t>
            </a:r>
            <a:endParaRPr lang="en-GB" sz="1000" b="0" dirty="0" smtClean="0">
              <a:solidFill>
                <a:srgbClr val="495965"/>
              </a:solidFill>
              <a:latin typeface="Arial" pitchFamily="34" charset="0"/>
              <a:cs typeface="Arial" pitchFamily="34" charset="0"/>
            </a:endParaRP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latin typeface="Arial" pitchFamily="34" charset="0"/>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latin typeface="Arial" pitchFamily="34" charset="0"/>
                <a:cs typeface="Arial" pitchFamily="34" charset="0"/>
              </a:rPr>
              <a:t>IHS at Customer Care (see phone numbers and</a:t>
            </a:r>
            <a:r>
              <a:rPr lang="en-GB" sz="500" baseline="0" smtClean="0">
                <a:solidFill>
                  <a:srgbClr val="495965"/>
                </a:solidFill>
                <a:latin typeface="Arial" pitchFamily="34" charset="0"/>
                <a:cs typeface="Arial" pitchFamily="34" charset="0"/>
              </a:rPr>
              <a:t> email addresses listed above)</a:t>
            </a:r>
            <a:r>
              <a:rPr lang="en-GB" sz="500" smtClean="0">
                <a:solidFill>
                  <a:srgbClr val="495965"/>
                </a:solidFill>
                <a:latin typeface="Arial" pitchFamily="34" charset="0"/>
                <a:cs typeface="Arial" pitchFamily="34" charset="0"/>
              </a:rPr>
              <a:t>. </a:t>
            </a:r>
            <a:r>
              <a:rPr lang="en-GB" sz="500" dirty="0" smtClean="0">
                <a:solidFill>
                  <a:srgbClr val="495965"/>
                </a:solidFill>
                <a:latin typeface="Arial" pitchFamily="34" charset="0"/>
                <a:cs typeface="Arial" pitchFamily="34" charset="0"/>
              </a:rPr>
              <a:t>All products, company names or other marks appearing in this publication are the trademarks and property of IHS or their respective owners. </a:t>
            </a:r>
            <a:endParaRPr lang="en-GB" sz="500" dirty="0">
              <a:solidFill>
                <a:srgbClr val="495965"/>
              </a:solidFill>
              <a:latin typeface="Arial" pitchFamily="34" charset="0"/>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93813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sz="1400" b="1" kern="1200" cap="none" spc="0" baseline="0" dirty="0" smtClean="0">
                <a:solidFill>
                  <a:srgbClr val="FFFFFF"/>
                </a:solidFill>
                <a:latin typeface="+mn-lt"/>
                <a:ea typeface="+mn-ea"/>
                <a:cs typeface="+mn-cs"/>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pPr lvl="0"/>
            <a:r>
              <a:rPr lang="en-US" sz="800" b="1" kern="1200" cap="all" spc="0" baseline="0" dirty="0" smtClean="0">
                <a:solidFill>
                  <a:srgbClr val="FFFFFF"/>
                </a:solidFill>
                <a:latin typeface="+mn-lt"/>
                <a:ea typeface="+mn-ea"/>
                <a:cs typeface="+mn-cs"/>
              </a:rPr>
              <a:t>© 2015 IHS / ALL RIGHTS RESERVED</a:t>
            </a:r>
            <a:endParaRPr lang="en-US" sz="800" b="1" kern="1200" cap="all" spc="0" baseline="0" dirty="0">
              <a:solidFill>
                <a:srgbClr val="FFFFFF"/>
              </a:solidFill>
              <a:latin typeface="+mn-lt"/>
              <a:ea typeface="+mn-ea"/>
              <a:cs typeface="+mn-cs"/>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783695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2052236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5"/>
            <a:ext cx="8676456" cy="545570"/>
          </a:xfrm>
          <a:prstGeom prst="rect">
            <a:avLst/>
          </a:prstGeom>
        </p:spPr>
        <p:txBody>
          <a:bodyPr wrap="none" lIns="0" rIns="89989" anchor="ctr">
            <a:noAutofit/>
          </a:bodyPr>
          <a:lstStyle>
            <a:lvl1pPr marL="460744" indent="0">
              <a:defRPr sz="3500" b="1" baseline="0"/>
            </a:lvl1pPr>
          </a:lstStyle>
          <a:p>
            <a:r>
              <a:rPr lang="en-US"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453391"/>
            <a:ext cx="784297" cy="863718"/>
          </a:xfrm>
          <a:prstGeom prst="rect">
            <a:avLst/>
          </a:prstGeom>
          <a:noFill/>
          <a:ln w="9525">
            <a:noFill/>
            <a:miter lim="800000"/>
            <a:headEnd/>
            <a:tailEnd/>
          </a:ln>
        </p:spPr>
      </p:pic>
      <p:sp>
        <p:nvSpPr>
          <p:cNvPr id="14" name="Rectangle 13"/>
          <p:cNvSpPr/>
          <p:nvPr userDrawn="1"/>
        </p:nvSpPr>
        <p:spPr>
          <a:xfrm>
            <a:off x="466725" y="2736815"/>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21" name="TextBox 20"/>
          <p:cNvSpPr txBox="1"/>
          <p:nvPr userDrawn="1"/>
        </p:nvSpPr>
        <p:spPr>
          <a:xfrm>
            <a:off x="7798465" y="2737274"/>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baseline="0">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16" name="TextBox 15"/>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
        <p:nvSpPr>
          <p:cNvPr id="18" name="Text Placeholder 33"/>
          <p:cNvSpPr>
            <a:spLocks noGrp="1"/>
          </p:cNvSpPr>
          <p:nvPr>
            <p:ph type="body" sz="quarter" idx="14" hasCustomPrompt="1"/>
          </p:nvPr>
        </p:nvSpPr>
        <p:spPr>
          <a:xfrm>
            <a:off x="475488" y="2789119"/>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20" name="Subtitle 2"/>
          <p:cNvSpPr>
            <a:spLocks noGrp="1"/>
          </p:cNvSpPr>
          <p:nvPr>
            <p:ph type="subTitle" idx="1" hasCustomPrompt="1"/>
          </p:nvPr>
        </p:nvSpPr>
        <p:spPr>
          <a:xfrm>
            <a:off x="0" y="2406812"/>
            <a:ext cx="8676456" cy="244800"/>
          </a:xfrm>
        </p:spPr>
        <p:txBody>
          <a:bodyPr wrap="none" lIns="0" tIns="0" rIns="0" bIns="0" anchor="t" anchorCtr="0">
            <a:noAutofit/>
          </a:bodyPr>
          <a:lstStyle>
            <a:lvl1pPr marL="460744" indent="0" algn="l">
              <a:buNone/>
              <a:defRPr sz="1300" b="1" baseline="0">
                <a:solidFill>
                  <a:schemeClr val="tx1"/>
                </a:solidFill>
              </a:defRPr>
            </a:lvl1pPr>
            <a:lvl2pPr marL="457144" indent="0" algn="ctr">
              <a:buNone/>
              <a:defRPr>
                <a:solidFill>
                  <a:schemeClr val="tx1">
                    <a:tint val="75000"/>
                  </a:schemeClr>
                </a:solidFill>
              </a:defRPr>
            </a:lvl2pPr>
            <a:lvl3pPr marL="914289" indent="0" algn="ctr">
              <a:buNone/>
              <a:defRPr>
                <a:solidFill>
                  <a:schemeClr val="tx1">
                    <a:tint val="75000"/>
                  </a:schemeClr>
                </a:solidFill>
              </a:defRPr>
            </a:lvl3pPr>
            <a:lvl4pPr marL="1371433" indent="0" algn="ctr">
              <a:buNone/>
              <a:defRPr>
                <a:solidFill>
                  <a:schemeClr val="tx1">
                    <a:tint val="75000"/>
                  </a:schemeClr>
                </a:solidFill>
              </a:defRPr>
            </a:lvl4pPr>
            <a:lvl5pPr marL="1828577" indent="0" algn="ctr">
              <a:buNone/>
              <a:defRPr>
                <a:solidFill>
                  <a:schemeClr val="tx1">
                    <a:tint val="75000"/>
                  </a:schemeClr>
                </a:solidFill>
              </a:defRPr>
            </a:lvl5pPr>
            <a:lvl6pPr marL="2285721" indent="0" algn="ctr">
              <a:buNone/>
              <a:defRPr>
                <a:solidFill>
                  <a:schemeClr val="tx1">
                    <a:tint val="75000"/>
                  </a:schemeClr>
                </a:solidFill>
              </a:defRPr>
            </a:lvl6pPr>
            <a:lvl7pPr marL="2742865" indent="0" algn="ctr">
              <a:buNone/>
              <a:defRPr>
                <a:solidFill>
                  <a:schemeClr val="tx1">
                    <a:tint val="75000"/>
                  </a:schemeClr>
                </a:solidFill>
              </a:defRPr>
            </a:lvl7pPr>
            <a:lvl8pPr marL="3200010" indent="0" algn="ctr">
              <a:buNone/>
              <a:defRPr>
                <a:solidFill>
                  <a:schemeClr val="tx1">
                    <a:tint val="75000"/>
                  </a:schemeClr>
                </a:solidFill>
              </a:defRPr>
            </a:lvl8pPr>
            <a:lvl9pPr marL="3657154" indent="0" algn="ctr">
              <a:buNone/>
              <a:defRPr>
                <a:solidFill>
                  <a:schemeClr val="tx1">
                    <a:tint val="75000"/>
                  </a:schemeClr>
                </a:solidFill>
              </a:defRPr>
            </a:lvl9pPr>
          </a:lstStyle>
          <a:p>
            <a:r>
              <a:rPr lang="en-US" dirty="0" smtClean="0"/>
              <a:t>Secondary title</a:t>
            </a:r>
            <a:endParaRPr lang="en-US" dirty="0"/>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cxnSp>
        <p:nvCxnSpPr>
          <p:cNvPr id="17" name="Straight Connector 16"/>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92611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Short title, 1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5"/>
            <a:ext cx="8676456" cy="545570"/>
          </a:xfrm>
          <a:prstGeom prst="rect">
            <a:avLst/>
          </a:prstGeom>
        </p:spPr>
        <p:txBody>
          <a:bodyPr wrap="none" lIns="0" rIns="89989" anchor="ctr">
            <a:noAutofit/>
          </a:bodyPr>
          <a:lstStyle>
            <a:lvl1pPr marL="460744" indent="0">
              <a:defRPr sz="3500" b="1" baseline="0"/>
            </a:lvl1pPr>
          </a:lstStyle>
          <a:p>
            <a:r>
              <a:rPr lang="en-US"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14" name="Rectangle 13"/>
          <p:cNvSpPr/>
          <p:nvPr userDrawn="1"/>
        </p:nvSpPr>
        <p:spPr>
          <a:xfrm>
            <a:off x="466725" y="2399192"/>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21" name="TextBox 20"/>
          <p:cNvSpPr txBox="1"/>
          <p:nvPr userDrawn="1"/>
        </p:nvSpPr>
        <p:spPr>
          <a:xfrm>
            <a:off x="7798465" y="2399651"/>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baseline="0">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18" name="Text Placeholder 33"/>
          <p:cNvSpPr>
            <a:spLocks noGrp="1"/>
          </p:cNvSpPr>
          <p:nvPr>
            <p:ph type="body" sz="quarter" idx="14" hasCustomPrompt="1"/>
          </p:nvPr>
        </p:nvSpPr>
        <p:spPr>
          <a:xfrm>
            <a:off x="475488" y="2451496"/>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5" name="TextBox 4"/>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5" name="Straight Connector 14"/>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1382722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57942"/>
            <a:ext cx="8676456" cy="545570"/>
          </a:xfrm>
          <a:prstGeom prst="rect">
            <a:avLst/>
          </a:prstGeom>
        </p:spPr>
        <p:txBody>
          <a:bodyPr wrap="none" lIns="0" rIns="89989" anchor="ctr">
            <a:noAutofit/>
          </a:bodyPr>
          <a:lstStyle>
            <a:lvl1pPr marL="460744" indent="0">
              <a:defRPr sz="2800" b="1" baseline="0"/>
            </a:lvl1pPr>
          </a:lstStyle>
          <a:p>
            <a:r>
              <a:rPr lang="en-US"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20" name="Subtitle 2"/>
          <p:cNvSpPr>
            <a:spLocks noGrp="1"/>
          </p:cNvSpPr>
          <p:nvPr>
            <p:ph type="subTitle" idx="1" hasCustomPrompt="1"/>
          </p:nvPr>
        </p:nvSpPr>
        <p:spPr>
          <a:xfrm>
            <a:off x="0" y="2287762"/>
            <a:ext cx="8676456" cy="244800"/>
          </a:xfrm>
        </p:spPr>
        <p:txBody>
          <a:bodyPr wrap="none" lIns="0" tIns="0" rIns="0" bIns="0" anchor="t" anchorCtr="0">
            <a:noAutofit/>
          </a:bodyPr>
          <a:lstStyle>
            <a:lvl1pPr marL="460744" indent="0" algn="l">
              <a:buNone/>
              <a:defRPr sz="1300" b="1" baseline="0">
                <a:solidFill>
                  <a:schemeClr val="tx1"/>
                </a:solidFill>
              </a:defRPr>
            </a:lvl1pPr>
            <a:lvl2pPr marL="457144" indent="0" algn="ctr">
              <a:buNone/>
              <a:defRPr>
                <a:solidFill>
                  <a:schemeClr val="tx1">
                    <a:tint val="75000"/>
                  </a:schemeClr>
                </a:solidFill>
              </a:defRPr>
            </a:lvl2pPr>
            <a:lvl3pPr marL="914289" indent="0" algn="ctr">
              <a:buNone/>
              <a:defRPr>
                <a:solidFill>
                  <a:schemeClr val="tx1">
                    <a:tint val="75000"/>
                  </a:schemeClr>
                </a:solidFill>
              </a:defRPr>
            </a:lvl3pPr>
            <a:lvl4pPr marL="1371433" indent="0" algn="ctr">
              <a:buNone/>
              <a:defRPr>
                <a:solidFill>
                  <a:schemeClr val="tx1">
                    <a:tint val="75000"/>
                  </a:schemeClr>
                </a:solidFill>
              </a:defRPr>
            </a:lvl4pPr>
            <a:lvl5pPr marL="1828577" indent="0" algn="ctr">
              <a:buNone/>
              <a:defRPr>
                <a:solidFill>
                  <a:schemeClr val="tx1">
                    <a:tint val="75000"/>
                  </a:schemeClr>
                </a:solidFill>
              </a:defRPr>
            </a:lvl5pPr>
            <a:lvl6pPr marL="2285721" indent="0" algn="ctr">
              <a:buNone/>
              <a:defRPr>
                <a:solidFill>
                  <a:schemeClr val="tx1">
                    <a:tint val="75000"/>
                  </a:schemeClr>
                </a:solidFill>
              </a:defRPr>
            </a:lvl6pPr>
            <a:lvl7pPr marL="2742865" indent="0" algn="ctr">
              <a:buNone/>
              <a:defRPr>
                <a:solidFill>
                  <a:schemeClr val="tx1">
                    <a:tint val="75000"/>
                  </a:schemeClr>
                </a:solidFill>
              </a:defRPr>
            </a:lvl7pPr>
            <a:lvl8pPr marL="3200010" indent="0" algn="ctr">
              <a:buNone/>
              <a:defRPr>
                <a:solidFill>
                  <a:schemeClr val="tx1">
                    <a:tint val="75000"/>
                  </a:schemeClr>
                </a:solidFill>
              </a:defRPr>
            </a:lvl8pPr>
            <a:lvl9pPr marL="3657154" indent="0" algn="ctr">
              <a:buNone/>
              <a:defRPr>
                <a:solidFill>
                  <a:schemeClr val="tx1">
                    <a:tint val="75000"/>
                  </a:schemeClr>
                </a:solidFill>
              </a:defRPr>
            </a:lvl9pPr>
          </a:lstStyle>
          <a:p>
            <a:r>
              <a:rPr lang="en-US" dirty="0" smtClean="0"/>
              <a:t>Secondary Title</a:t>
            </a:r>
            <a:endParaRPr lang="en-US" dirty="0"/>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29" name="Rectangle 28"/>
          <p:cNvSpPr/>
          <p:nvPr userDrawn="1"/>
        </p:nvSpPr>
        <p:spPr>
          <a:xfrm>
            <a:off x="466725" y="2615388"/>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31" name="TextBox 30"/>
          <p:cNvSpPr txBox="1"/>
          <p:nvPr userDrawn="1"/>
        </p:nvSpPr>
        <p:spPr>
          <a:xfrm>
            <a:off x="7798465" y="2615847"/>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32" name="Text Placeholder 33"/>
          <p:cNvSpPr>
            <a:spLocks noGrp="1"/>
          </p:cNvSpPr>
          <p:nvPr>
            <p:ph type="body" sz="quarter" idx="14" hasCustomPrompt="1"/>
          </p:nvPr>
        </p:nvSpPr>
        <p:spPr>
          <a:xfrm>
            <a:off x="475488" y="2667692"/>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16" name="TextBox 15"/>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4" name="Straight Connector 13"/>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1851771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Title Slide—Long title, 1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57942"/>
            <a:ext cx="8676456" cy="545570"/>
          </a:xfrm>
          <a:prstGeom prst="rect">
            <a:avLst/>
          </a:prstGeom>
        </p:spPr>
        <p:txBody>
          <a:bodyPr wrap="none" lIns="0" rIns="89989" anchor="ctr">
            <a:noAutofit/>
          </a:bodyPr>
          <a:lstStyle>
            <a:lvl1pPr marL="460744" indent="0">
              <a:defRPr sz="2800" b="1" baseline="0"/>
            </a:lvl1pPr>
          </a:lstStyle>
          <a:p>
            <a:r>
              <a:rPr lang="en-US"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29" name="Rectangle 28"/>
          <p:cNvSpPr/>
          <p:nvPr userDrawn="1"/>
        </p:nvSpPr>
        <p:spPr>
          <a:xfrm>
            <a:off x="466725" y="2351952"/>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31" name="TextBox 30"/>
          <p:cNvSpPr txBox="1"/>
          <p:nvPr userDrawn="1"/>
        </p:nvSpPr>
        <p:spPr>
          <a:xfrm>
            <a:off x="7798465" y="2352411"/>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32" name="Text Placeholder 33"/>
          <p:cNvSpPr>
            <a:spLocks noGrp="1"/>
          </p:cNvSpPr>
          <p:nvPr>
            <p:ph type="body" sz="quarter" idx="14" hasCustomPrompt="1"/>
          </p:nvPr>
        </p:nvSpPr>
        <p:spPr>
          <a:xfrm>
            <a:off x="475488" y="2404256"/>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16" name="TextBox 15"/>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4" name="Straight Connector 13"/>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39072280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5"/>
            <a:ext cx="8676456" cy="545570"/>
          </a:xfrm>
          <a:prstGeom prst="rect">
            <a:avLst/>
          </a:prstGeom>
        </p:spPr>
        <p:txBody>
          <a:bodyPr wrap="none" lIns="0" rIns="89989" anchor="ctr">
            <a:noAutofit/>
          </a:bodyPr>
          <a:lstStyle>
            <a:lvl1pPr marL="460744" indent="0">
              <a:defRPr sz="3500" b="1" baseline="0"/>
            </a:lvl1pPr>
          </a:lstStyle>
          <a:p>
            <a:r>
              <a:rPr lang="en-US"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14" name="Rectangle 13"/>
          <p:cNvSpPr/>
          <p:nvPr userDrawn="1"/>
        </p:nvSpPr>
        <p:spPr>
          <a:xfrm>
            <a:off x="466725" y="2953508"/>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21" name="TextBox 20"/>
          <p:cNvSpPr txBox="1"/>
          <p:nvPr userDrawn="1"/>
        </p:nvSpPr>
        <p:spPr>
          <a:xfrm>
            <a:off x="7798465" y="2953967"/>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baseline="0">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18" name="Text Placeholder 33"/>
          <p:cNvSpPr>
            <a:spLocks noGrp="1"/>
          </p:cNvSpPr>
          <p:nvPr>
            <p:ph type="body" sz="quarter" idx="14" hasCustomPrompt="1"/>
          </p:nvPr>
        </p:nvSpPr>
        <p:spPr>
          <a:xfrm>
            <a:off x="475488" y="3005812"/>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744" indent="0" algn="l">
              <a:buNone/>
              <a:defRPr sz="1300" b="1" baseline="0">
                <a:solidFill>
                  <a:schemeClr val="tx1"/>
                </a:solidFill>
              </a:defRPr>
            </a:lvl1pPr>
            <a:lvl2pPr marL="457144" indent="0" algn="ctr">
              <a:buNone/>
              <a:defRPr>
                <a:solidFill>
                  <a:schemeClr val="tx1">
                    <a:tint val="75000"/>
                  </a:schemeClr>
                </a:solidFill>
              </a:defRPr>
            </a:lvl2pPr>
            <a:lvl3pPr marL="914289" indent="0" algn="ctr">
              <a:buNone/>
              <a:defRPr>
                <a:solidFill>
                  <a:schemeClr val="tx1">
                    <a:tint val="75000"/>
                  </a:schemeClr>
                </a:solidFill>
              </a:defRPr>
            </a:lvl3pPr>
            <a:lvl4pPr marL="1371433" indent="0" algn="ctr">
              <a:buNone/>
              <a:defRPr>
                <a:solidFill>
                  <a:schemeClr val="tx1">
                    <a:tint val="75000"/>
                  </a:schemeClr>
                </a:solidFill>
              </a:defRPr>
            </a:lvl4pPr>
            <a:lvl5pPr marL="1828577" indent="0" algn="ctr">
              <a:buNone/>
              <a:defRPr>
                <a:solidFill>
                  <a:schemeClr val="tx1">
                    <a:tint val="75000"/>
                  </a:schemeClr>
                </a:solidFill>
              </a:defRPr>
            </a:lvl5pPr>
            <a:lvl6pPr marL="2285721" indent="0" algn="ctr">
              <a:buNone/>
              <a:defRPr>
                <a:solidFill>
                  <a:schemeClr val="tx1">
                    <a:tint val="75000"/>
                  </a:schemeClr>
                </a:solidFill>
              </a:defRPr>
            </a:lvl6pPr>
            <a:lvl7pPr marL="2742865" indent="0" algn="ctr">
              <a:buNone/>
              <a:defRPr>
                <a:solidFill>
                  <a:schemeClr val="tx1">
                    <a:tint val="75000"/>
                  </a:schemeClr>
                </a:solidFill>
              </a:defRPr>
            </a:lvl7pPr>
            <a:lvl8pPr marL="3200010" indent="0" algn="ctr">
              <a:buNone/>
              <a:defRPr>
                <a:solidFill>
                  <a:schemeClr val="tx1">
                    <a:tint val="75000"/>
                  </a:schemeClr>
                </a:solidFill>
              </a:defRPr>
            </a:lvl8pPr>
            <a:lvl9pPr marL="3657154"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22" name="TextBox 21"/>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6" name="Straight Connector 15"/>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6912058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57942"/>
            <a:ext cx="8676456" cy="545570"/>
          </a:xfrm>
          <a:prstGeom prst="rect">
            <a:avLst/>
          </a:prstGeom>
        </p:spPr>
        <p:txBody>
          <a:bodyPr wrap="none" lIns="0" rIns="89989" anchor="ctr">
            <a:noAutofit/>
          </a:bodyPr>
          <a:lstStyle>
            <a:lvl1pPr marL="460744" indent="0">
              <a:defRPr sz="2800" b="1" baseline="0"/>
            </a:lvl1pPr>
          </a:lstStyle>
          <a:p>
            <a:r>
              <a:rPr lang="en-US"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744" indent="0" algn="l">
              <a:buNone/>
              <a:defRPr sz="1300" b="1" baseline="0">
                <a:solidFill>
                  <a:schemeClr val="tx1"/>
                </a:solidFill>
              </a:defRPr>
            </a:lvl1pPr>
            <a:lvl2pPr marL="457144" indent="0" algn="ctr">
              <a:buNone/>
              <a:defRPr>
                <a:solidFill>
                  <a:schemeClr val="tx1">
                    <a:tint val="75000"/>
                  </a:schemeClr>
                </a:solidFill>
              </a:defRPr>
            </a:lvl2pPr>
            <a:lvl3pPr marL="914289" indent="0" algn="ctr">
              <a:buNone/>
              <a:defRPr>
                <a:solidFill>
                  <a:schemeClr val="tx1">
                    <a:tint val="75000"/>
                  </a:schemeClr>
                </a:solidFill>
              </a:defRPr>
            </a:lvl3pPr>
            <a:lvl4pPr marL="1371433" indent="0" algn="ctr">
              <a:buNone/>
              <a:defRPr>
                <a:solidFill>
                  <a:schemeClr val="tx1">
                    <a:tint val="75000"/>
                  </a:schemeClr>
                </a:solidFill>
              </a:defRPr>
            </a:lvl4pPr>
            <a:lvl5pPr marL="1828577" indent="0" algn="ctr">
              <a:buNone/>
              <a:defRPr>
                <a:solidFill>
                  <a:schemeClr val="tx1">
                    <a:tint val="75000"/>
                  </a:schemeClr>
                </a:solidFill>
              </a:defRPr>
            </a:lvl5pPr>
            <a:lvl6pPr marL="2285721" indent="0" algn="ctr">
              <a:buNone/>
              <a:defRPr>
                <a:solidFill>
                  <a:schemeClr val="tx1">
                    <a:tint val="75000"/>
                  </a:schemeClr>
                </a:solidFill>
              </a:defRPr>
            </a:lvl6pPr>
            <a:lvl7pPr marL="2742865" indent="0" algn="ctr">
              <a:buNone/>
              <a:defRPr>
                <a:solidFill>
                  <a:schemeClr val="tx1">
                    <a:tint val="75000"/>
                  </a:schemeClr>
                </a:solidFill>
              </a:defRPr>
            </a:lvl7pPr>
            <a:lvl8pPr marL="3200010" indent="0" algn="ctr">
              <a:buNone/>
              <a:defRPr>
                <a:solidFill>
                  <a:schemeClr val="tx1">
                    <a:tint val="75000"/>
                  </a:schemeClr>
                </a:solidFill>
              </a:defRPr>
            </a:lvl8pPr>
            <a:lvl9pPr marL="3657154"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29" name="Rectangle 28"/>
          <p:cNvSpPr/>
          <p:nvPr userDrawn="1"/>
        </p:nvSpPr>
        <p:spPr>
          <a:xfrm>
            <a:off x="466725" y="2808268"/>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31" name="TextBox 30"/>
          <p:cNvSpPr txBox="1"/>
          <p:nvPr userDrawn="1"/>
        </p:nvSpPr>
        <p:spPr>
          <a:xfrm>
            <a:off x="7798465" y="2808727"/>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32" name="Text Placeholder 33"/>
          <p:cNvSpPr>
            <a:spLocks noGrp="1"/>
          </p:cNvSpPr>
          <p:nvPr>
            <p:ph type="body" sz="quarter" idx="14" hasCustomPrompt="1"/>
          </p:nvPr>
        </p:nvSpPr>
        <p:spPr>
          <a:xfrm>
            <a:off x="475488" y="2860572"/>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16" name="TextBox 15"/>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4" name="Straight Connector 13"/>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8833072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Title Slide—Long title, 2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57942"/>
            <a:ext cx="8676456" cy="1041529"/>
          </a:xfrm>
          <a:prstGeom prst="rect">
            <a:avLst/>
          </a:prstGeom>
        </p:spPr>
        <p:txBody>
          <a:bodyPr wrap="square" lIns="0" rIns="89989" anchor="t" anchorCtr="0">
            <a:noAutofit/>
          </a:bodyPr>
          <a:lstStyle>
            <a:lvl1pPr marL="460744" indent="0">
              <a:defRPr sz="2800" b="1" baseline="0"/>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baseline="0">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20" name="Subtitle 2"/>
          <p:cNvSpPr>
            <a:spLocks noGrp="1"/>
          </p:cNvSpPr>
          <p:nvPr>
            <p:ph type="subTitle" idx="1" hasCustomPrompt="1"/>
          </p:nvPr>
        </p:nvSpPr>
        <p:spPr>
          <a:xfrm>
            <a:off x="0" y="2780132"/>
            <a:ext cx="8676456" cy="432000"/>
          </a:xfrm>
        </p:spPr>
        <p:txBody>
          <a:bodyPr wrap="square" lIns="0" tIns="0" rIns="0" bIns="0" anchor="t" anchorCtr="0">
            <a:noAutofit/>
          </a:bodyPr>
          <a:lstStyle>
            <a:lvl1pPr marL="460744" marR="0" indent="0" algn="l" defTabSz="914289"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chemeClr val="tx1"/>
                </a:solidFill>
              </a:defRPr>
            </a:lvl1pPr>
            <a:lvl2pPr marL="457144" indent="0" algn="ctr">
              <a:buNone/>
              <a:defRPr>
                <a:solidFill>
                  <a:schemeClr val="tx1">
                    <a:tint val="75000"/>
                  </a:schemeClr>
                </a:solidFill>
              </a:defRPr>
            </a:lvl2pPr>
            <a:lvl3pPr marL="914289" indent="0" algn="ctr">
              <a:buNone/>
              <a:defRPr>
                <a:solidFill>
                  <a:schemeClr val="tx1">
                    <a:tint val="75000"/>
                  </a:schemeClr>
                </a:solidFill>
              </a:defRPr>
            </a:lvl3pPr>
            <a:lvl4pPr marL="1371433" indent="0" algn="ctr">
              <a:buNone/>
              <a:defRPr>
                <a:solidFill>
                  <a:schemeClr val="tx1">
                    <a:tint val="75000"/>
                  </a:schemeClr>
                </a:solidFill>
              </a:defRPr>
            </a:lvl4pPr>
            <a:lvl5pPr marL="1828577" indent="0" algn="ctr">
              <a:buNone/>
              <a:defRPr>
                <a:solidFill>
                  <a:schemeClr val="tx1">
                    <a:tint val="75000"/>
                  </a:schemeClr>
                </a:solidFill>
              </a:defRPr>
            </a:lvl5pPr>
            <a:lvl6pPr marL="2285721" indent="0" algn="ctr">
              <a:buNone/>
              <a:defRPr>
                <a:solidFill>
                  <a:schemeClr val="tx1">
                    <a:tint val="75000"/>
                  </a:schemeClr>
                </a:solidFill>
              </a:defRPr>
            </a:lvl6pPr>
            <a:lvl7pPr marL="2742865" indent="0" algn="ctr">
              <a:buNone/>
              <a:defRPr>
                <a:solidFill>
                  <a:schemeClr val="tx1">
                    <a:tint val="75000"/>
                  </a:schemeClr>
                </a:solidFill>
              </a:defRPr>
            </a:lvl7pPr>
            <a:lvl8pPr marL="3200010" indent="0" algn="ctr">
              <a:buNone/>
              <a:defRPr>
                <a:solidFill>
                  <a:schemeClr val="tx1">
                    <a:tint val="75000"/>
                  </a:schemeClr>
                </a:solidFill>
              </a:defRPr>
            </a:lvl8pPr>
            <a:lvl9pPr marL="3657154" indent="0" algn="ctr">
              <a:buNone/>
              <a:defRPr>
                <a:solidFill>
                  <a:schemeClr val="tx1">
                    <a:tint val="75000"/>
                  </a:schemeClr>
                </a:solidFill>
              </a:defRPr>
            </a:lvl9pPr>
          </a:lstStyle>
          <a:p>
            <a:r>
              <a:rPr lang="en-US" dirty="0" smtClean="0"/>
              <a:t>One line subtitle. Make this sentence case</a:t>
            </a:r>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29" name="Rectangle 28"/>
          <p:cNvSpPr/>
          <p:nvPr userDrawn="1"/>
        </p:nvSpPr>
        <p:spPr>
          <a:xfrm>
            <a:off x="466725" y="3115364"/>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31" name="TextBox 30"/>
          <p:cNvSpPr txBox="1"/>
          <p:nvPr userDrawn="1"/>
        </p:nvSpPr>
        <p:spPr>
          <a:xfrm>
            <a:off x="7798465" y="3115823"/>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32" name="Text Placeholder 33"/>
          <p:cNvSpPr>
            <a:spLocks noGrp="1"/>
          </p:cNvSpPr>
          <p:nvPr>
            <p:ph type="body" sz="quarter" idx="14" hasCustomPrompt="1"/>
          </p:nvPr>
        </p:nvSpPr>
        <p:spPr>
          <a:xfrm>
            <a:off x="475488" y="3167668"/>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16" name="TextBox 15"/>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4" name="Straight Connector 13"/>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21863231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itle Slide—Long title, 2 line subtitle, service lin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57942"/>
            <a:ext cx="8676456" cy="1041529"/>
          </a:xfrm>
          <a:prstGeom prst="rect">
            <a:avLst/>
          </a:prstGeom>
        </p:spPr>
        <p:txBody>
          <a:bodyPr wrap="square" lIns="0" rIns="89989" anchor="t" anchorCtr="0">
            <a:noAutofit/>
          </a:bodyPr>
          <a:lstStyle>
            <a:lvl1pPr marL="460744" indent="0">
              <a:defRPr sz="2800" b="1" baseline="0"/>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13" name="Picture 5" descr="ihs_globe.png"/>
          <p:cNvPicPr>
            <a:picLocks noChangeAspect="1"/>
          </p:cNvPicPr>
          <p:nvPr userDrawn="1"/>
        </p:nvPicPr>
        <p:blipFill>
          <a:blip r:embed="rId2" cstate="print"/>
          <a:srcRect/>
          <a:stretch>
            <a:fillRect/>
          </a:stretch>
        </p:blipFill>
        <p:spPr bwMode="auto">
          <a:xfrm>
            <a:off x="7915293" y="5791023"/>
            <a:ext cx="784297" cy="863718"/>
          </a:xfrm>
          <a:prstGeom prst="rect">
            <a:avLst/>
          </a:prstGeom>
          <a:noFill/>
          <a:ln w="9525">
            <a:noFill/>
            <a:miter lim="800000"/>
            <a:headEnd/>
            <a:tailEnd/>
          </a:ln>
        </p:spPr>
      </p:pic>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744" indent="0">
              <a:buNone/>
              <a:defRPr sz="1400" b="1">
                <a:solidFill>
                  <a:schemeClr val="accent1"/>
                </a:solidFill>
              </a:defRPr>
            </a:lvl1pPr>
          </a:lstStyle>
          <a:p>
            <a:pPr lvl="0"/>
            <a:r>
              <a:rPr lang="en-US" dirty="0" smtClean="0"/>
              <a:t>Sector Heading</a:t>
            </a:r>
          </a:p>
        </p:txBody>
      </p:sp>
      <p:sp>
        <p:nvSpPr>
          <p:cNvPr id="19" name="TextBox 18"/>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20" name="Subtitle 2"/>
          <p:cNvSpPr>
            <a:spLocks noGrp="1"/>
          </p:cNvSpPr>
          <p:nvPr>
            <p:ph type="subTitle" idx="1" hasCustomPrompt="1"/>
          </p:nvPr>
        </p:nvSpPr>
        <p:spPr>
          <a:xfrm>
            <a:off x="0" y="2780132"/>
            <a:ext cx="8676456" cy="432000"/>
          </a:xfrm>
        </p:spPr>
        <p:txBody>
          <a:bodyPr wrap="square" lIns="0" tIns="0" rIns="0" bIns="0" anchor="t" anchorCtr="0">
            <a:noAutofit/>
          </a:bodyPr>
          <a:lstStyle>
            <a:lvl1pPr marL="460744" marR="0" indent="0" algn="l" defTabSz="914289"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chemeClr val="tx1"/>
                </a:solidFill>
              </a:defRPr>
            </a:lvl1pPr>
            <a:lvl2pPr marL="457144" indent="0" algn="ctr">
              <a:buNone/>
              <a:defRPr>
                <a:solidFill>
                  <a:schemeClr val="tx1">
                    <a:tint val="75000"/>
                  </a:schemeClr>
                </a:solidFill>
              </a:defRPr>
            </a:lvl2pPr>
            <a:lvl3pPr marL="914289" indent="0" algn="ctr">
              <a:buNone/>
              <a:defRPr>
                <a:solidFill>
                  <a:schemeClr val="tx1">
                    <a:tint val="75000"/>
                  </a:schemeClr>
                </a:solidFill>
              </a:defRPr>
            </a:lvl3pPr>
            <a:lvl4pPr marL="1371433" indent="0" algn="ctr">
              <a:buNone/>
              <a:defRPr>
                <a:solidFill>
                  <a:schemeClr val="tx1">
                    <a:tint val="75000"/>
                  </a:schemeClr>
                </a:solidFill>
              </a:defRPr>
            </a:lvl4pPr>
            <a:lvl5pPr marL="1828577" indent="0" algn="ctr">
              <a:buNone/>
              <a:defRPr>
                <a:solidFill>
                  <a:schemeClr val="tx1">
                    <a:tint val="75000"/>
                  </a:schemeClr>
                </a:solidFill>
              </a:defRPr>
            </a:lvl5pPr>
            <a:lvl6pPr marL="2285721" indent="0" algn="ctr">
              <a:buNone/>
              <a:defRPr>
                <a:solidFill>
                  <a:schemeClr val="tx1">
                    <a:tint val="75000"/>
                  </a:schemeClr>
                </a:solidFill>
              </a:defRPr>
            </a:lvl6pPr>
            <a:lvl7pPr marL="2742865" indent="0" algn="ctr">
              <a:buNone/>
              <a:defRPr>
                <a:solidFill>
                  <a:schemeClr val="tx1">
                    <a:tint val="75000"/>
                  </a:schemeClr>
                </a:solidFill>
              </a:defRPr>
            </a:lvl7pPr>
            <a:lvl8pPr marL="3200010" indent="0" algn="ctr">
              <a:buNone/>
              <a:defRPr>
                <a:solidFill>
                  <a:schemeClr val="tx1">
                    <a:tint val="75000"/>
                  </a:schemeClr>
                </a:solidFill>
              </a:defRPr>
            </a:lvl8pPr>
            <a:lvl9pPr marL="3657154"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23" name="Text Placeholder 31"/>
          <p:cNvSpPr>
            <a:spLocks noGrp="1"/>
          </p:cNvSpPr>
          <p:nvPr>
            <p:ph type="body" sz="quarter" idx="13" hasCustomPrompt="1"/>
          </p:nvPr>
        </p:nvSpPr>
        <p:spPr>
          <a:xfrm>
            <a:off x="0" y="5428800"/>
            <a:ext cx="7736114" cy="758823"/>
          </a:xfrm>
        </p:spPr>
        <p:txBody>
          <a:bodyPr lIns="0" tIns="0" rIns="0" bIns="0" anchor="b">
            <a:noAutofit/>
          </a:bodyPr>
          <a:lstStyle>
            <a:lvl1pPr marL="460744" indent="0">
              <a:lnSpc>
                <a:spcPct val="100000"/>
              </a:lnSpc>
              <a:spcBef>
                <a:spcPts val="100"/>
              </a:spcBef>
              <a:spcAft>
                <a:spcPts val="0"/>
              </a:spcAft>
              <a:buNone/>
              <a:defRPr sz="1000" b="0" baseline="0"/>
            </a:lvl1pPr>
          </a:lstStyle>
          <a:p>
            <a:pPr lvl="0"/>
            <a:r>
              <a:rPr lang="en-US" dirty="0" smtClean="0"/>
              <a:t>Name, Title (author or presenter), Phone Number, First.Last@ihs.com</a:t>
            </a:r>
            <a:endParaRPr lang="en-US" dirty="0"/>
          </a:p>
        </p:txBody>
      </p:sp>
      <p:sp>
        <p:nvSpPr>
          <p:cNvPr id="29" name="Rectangle 28"/>
          <p:cNvSpPr/>
          <p:nvPr userDrawn="1"/>
        </p:nvSpPr>
        <p:spPr>
          <a:xfrm>
            <a:off x="466725" y="3300638"/>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sp>
        <p:nvSpPr>
          <p:cNvPr id="31" name="TextBox 30"/>
          <p:cNvSpPr txBox="1"/>
          <p:nvPr userDrawn="1"/>
        </p:nvSpPr>
        <p:spPr>
          <a:xfrm>
            <a:off x="7798465" y="3301097"/>
            <a:ext cx="875011" cy="287085"/>
          </a:xfrm>
          <a:prstGeom prst="rect">
            <a:avLst/>
          </a:prstGeom>
          <a:noFill/>
        </p:spPr>
        <p:txBody>
          <a:bodyPr wrap="square" lIns="0" tIns="45714" rIns="143983" bIns="45714" rtlCol="0" anchor="ctr" anchorCtr="0">
            <a:spAutoFit/>
          </a:bodyPr>
          <a:lstStyle/>
          <a:p>
            <a:pPr algn="r" defTabSz="914289"/>
            <a:r>
              <a:rPr lang="en-GB" sz="1200" b="1" dirty="0">
                <a:solidFill>
                  <a:prstClr val="white"/>
                </a:solidFill>
                <a:cs typeface="Arial" pitchFamily="34" charset="0"/>
              </a:rPr>
              <a:t>ihs.com</a:t>
            </a:r>
          </a:p>
        </p:txBody>
      </p:sp>
      <p:sp>
        <p:nvSpPr>
          <p:cNvPr id="32" name="Text Placeholder 33"/>
          <p:cNvSpPr>
            <a:spLocks noGrp="1"/>
          </p:cNvSpPr>
          <p:nvPr>
            <p:ph type="body" sz="quarter" idx="14" hasCustomPrompt="1"/>
          </p:nvPr>
        </p:nvSpPr>
        <p:spPr>
          <a:xfrm>
            <a:off x="475488" y="3352942"/>
            <a:ext cx="3621024" cy="246888"/>
          </a:xfrm>
        </p:spPr>
        <p:txBody>
          <a:bodyPr lIns="146286">
            <a:noAutofit/>
          </a:bodyPr>
          <a:lstStyle>
            <a:lvl1pPr>
              <a:buNone/>
              <a:defRPr sz="1200" b="0" baseline="0">
                <a:solidFill>
                  <a:schemeClr val="bg1"/>
                </a:solidFill>
              </a:defRPr>
            </a:lvl1pPr>
            <a:lvl2pPr>
              <a:buNone/>
              <a:defRPr sz="1400"/>
            </a:lvl2pPr>
            <a:lvl3pPr>
              <a:buNone/>
              <a:defRPr sz="1400"/>
            </a:lvl3pPr>
            <a:lvl4pPr>
              <a:buNone/>
              <a:defRPr sz="1400"/>
            </a:lvl4pPr>
            <a:lvl5pPr>
              <a:buNone/>
              <a:defRPr sz="1400"/>
            </a:lvl5pPr>
          </a:lstStyle>
          <a:p>
            <a:pPr lvl="0"/>
            <a:r>
              <a:rPr lang="en-US" dirty="0" smtClean="0"/>
              <a:t>DD Month 2013</a:t>
            </a:r>
            <a:endParaRPr lang="en-US" dirty="0"/>
          </a:p>
        </p:txBody>
      </p:sp>
      <p:sp>
        <p:nvSpPr>
          <p:cNvPr id="16" name="TextBox 15"/>
          <p:cNvSpPr txBox="1"/>
          <p:nvPr userDrawn="1"/>
        </p:nvSpPr>
        <p:spPr>
          <a:xfrm>
            <a:off x="6040796" y="1044000"/>
            <a:ext cx="2700997" cy="378718"/>
          </a:xfrm>
          <a:prstGeom prst="rect">
            <a:avLst/>
          </a:prstGeom>
          <a:noFill/>
          <a:ln>
            <a:noFill/>
          </a:ln>
        </p:spPr>
        <p:txBody>
          <a:bodyPr wrap="square" lIns="71991" tIns="71991" rIns="71991" bIns="71991" rtlCol="0">
            <a:noAutofit/>
          </a:bodyPr>
          <a:lstStyle/>
          <a:p>
            <a:pPr algn="r" defTabSz="914289">
              <a:spcBef>
                <a:spcPts val="1200"/>
              </a:spcBef>
              <a:spcAft>
                <a:spcPts val="400"/>
              </a:spcAft>
              <a:buClr>
                <a:srgbClr val="666666"/>
              </a:buClr>
              <a:buSzPct val="25000"/>
              <a:buFont typeface="Arial" pitchFamily="34" charset="0"/>
              <a:buChar char="‏"/>
              <a:defRPr/>
            </a:pPr>
            <a:r>
              <a:rPr lang="en-US" dirty="0">
                <a:solidFill>
                  <a:prstClr val="black"/>
                </a:solidFill>
              </a:rPr>
              <a:t>Report Type</a:t>
            </a:r>
          </a:p>
        </p:txBody>
      </p:sp>
      <p:cxnSp>
        <p:nvCxnSpPr>
          <p:cNvPr id="14" name="Straight Connector 13"/>
          <p:cNvCxnSpPr/>
          <p:nvPr userDrawn="1"/>
        </p:nvCxnSpPr>
        <p:spPr>
          <a:xfrm>
            <a:off x="469900" y="5422900"/>
            <a:ext cx="8191500" cy="0"/>
          </a:xfrm>
          <a:prstGeom prst="line">
            <a:avLst/>
          </a:prstGeom>
          <a:ln w="31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0" y="665283"/>
            <a:ext cx="4768948" cy="430887"/>
          </a:xfrm>
          <a:prstGeom prst="rect">
            <a:avLst/>
          </a:prstGeom>
          <a:noFill/>
        </p:spPr>
        <p:txBody>
          <a:bodyPr wrap="square" lIns="91429" tIns="45714" rIns="91429" bIns="45714" rtlCol="0">
            <a:spAutoFit/>
          </a:bodyPr>
          <a:lstStyle/>
          <a:p>
            <a:pPr marL="374354" defTabSz="914289"/>
            <a:r>
              <a:rPr lang="en-US" sz="2100" dirty="0">
                <a:solidFill>
                  <a:prstClr val="black"/>
                </a:solidFill>
              </a:rPr>
              <a:t>IHS </a:t>
            </a:r>
            <a:r>
              <a:rPr lang="en-US" sz="2100" b="1" dirty="0">
                <a:solidFill>
                  <a:prstClr val="black"/>
                </a:solidFill>
              </a:rPr>
              <a:t>Energy Insight</a:t>
            </a:r>
          </a:p>
        </p:txBody>
      </p:sp>
    </p:spTree>
    <p:extLst>
      <p:ext uri="{BB962C8B-B14F-4D97-AF65-F5344CB8AC3E}">
        <p14:creationId xmlns:p14="http://schemas.microsoft.com/office/powerpoint/2010/main" val="2072481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1 Column">
    <p:spTree>
      <p:nvGrpSpPr>
        <p:cNvPr id="1" name=""/>
        <p:cNvGrpSpPr/>
        <p:nvPr/>
      </p:nvGrpSpPr>
      <p:grpSpPr>
        <a:xfrm>
          <a:off x="0" y="0"/>
          <a:ext cx="0" cy="0"/>
          <a:chOff x="0" y="0"/>
          <a:chExt cx="0" cy="0"/>
        </a:xfrm>
      </p:grpSpPr>
      <p:sp>
        <p:nvSpPr>
          <p:cNvPr id="9" name="TextBox 8"/>
          <p:cNvSpPr txBox="1"/>
          <p:nvPr userDrawn="1"/>
        </p:nvSpPr>
        <p:spPr>
          <a:xfrm>
            <a:off x="6351" y="348834"/>
            <a:ext cx="6037943" cy="349897"/>
          </a:xfrm>
          <a:prstGeom prst="rect">
            <a:avLst/>
          </a:prstGeom>
          <a:noFill/>
        </p:spPr>
        <p:txBody>
          <a:bodyPr wrap="square" lIns="89989" tIns="45714" rIns="91429" bIns="45714" rtlCol="0">
            <a:spAutoFit/>
          </a:bodyPr>
          <a:lstStyle/>
          <a:p>
            <a:pPr marL="359956" defTabSz="914289"/>
            <a:r>
              <a:rPr lang="en-US" sz="1600" dirty="0">
                <a:solidFill>
                  <a:prstClr val="black"/>
                </a:solidFill>
              </a:rPr>
              <a:t>Contents</a:t>
            </a:r>
          </a:p>
        </p:txBody>
      </p:sp>
      <p:sp>
        <p:nvSpPr>
          <p:cNvPr id="7" name="Text Placeholder 7"/>
          <p:cNvSpPr>
            <a:spLocks noGrp="1"/>
          </p:cNvSpPr>
          <p:nvPr>
            <p:ph type="body" sz="quarter" idx="13"/>
          </p:nvPr>
        </p:nvSpPr>
        <p:spPr>
          <a:xfrm>
            <a:off x="468313" y="836614"/>
            <a:ext cx="8208962" cy="5329237"/>
          </a:xfrm>
        </p:spPr>
        <p:txBody>
          <a:bodyPr/>
          <a:lstStyle>
            <a:lvl1pPr marL="0" indent="0">
              <a:buClr>
                <a:schemeClr val="bg1"/>
              </a:buClr>
              <a:tabLst>
                <a:tab pos="8209548" algn="r"/>
              </a:tabLst>
              <a:defRPr lang="en-US" sz="1200" b="1" u="dotted" kern="1200" baseline="0" dirty="0" smtClean="0">
                <a:solidFill>
                  <a:schemeClr val="accent1"/>
                </a:solidFill>
                <a:uFill>
                  <a:solidFill>
                    <a:schemeClr val="accent1"/>
                  </a:solidFill>
                </a:uFill>
                <a:latin typeface="+mn-lt"/>
                <a:ea typeface="+mn-ea"/>
                <a:cs typeface="+mn-cs"/>
              </a:defRPr>
            </a:lvl1pPr>
            <a:lvl2pPr defTabSz="1043873">
              <a:buClr>
                <a:schemeClr val="bg1"/>
              </a:buClr>
              <a:tabLst>
                <a:tab pos="8210598" algn="r"/>
              </a:tabLst>
              <a:defRPr lang="en-US" sz="1000" b="1" u="dotted" kern="1200" baseline="0" dirty="0" smtClean="0">
                <a:solidFill>
                  <a:schemeClr val="tx1"/>
                </a:solidFill>
                <a:uFill>
                  <a:solidFill>
                    <a:schemeClr val="tx1"/>
                  </a:solidFill>
                </a:uFill>
                <a:latin typeface="+mn-lt"/>
                <a:ea typeface="+mn-ea"/>
                <a:cs typeface="+mn-cs"/>
              </a:defRPr>
            </a:lvl2pPr>
            <a:lvl3pPr>
              <a:buClr>
                <a:schemeClr val="bg1"/>
              </a:buClr>
              <a:tabLst>
                <a:tab pos="8209548" algn="r"/>
              </a:tabLst>
              <a:defRPr lang="en-US" sz="1000" u="dotted" kern="1200" baseline="0" dirty="0" smtClean="0">
                <a:solidFill>
                  <a:schemeClr val="tx1"/>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
        <p:nvSpPr>
          <p:cNvPr id="11" name="Slide Number Placeholder 5"/>
          <p:cNvSpPr>
            <a:spLocks noGrp="1"/>
          </p:cNvSpPr>
          <p:nvPr>
            <p:ph type="sldNum" sz="quarter" idx="4"/>
          </p:nvPr>
        </p:nvSpPr>
        <p:spPr>
          <a:xfrm>
            <a:off x="8388530" y="6409427"/>
            <a:ext cx="288040" cy="219456"/>
          </a:xfrm>
          <a:prstGeom prst="rect">
            <a:avLst/>
          </a:prstGeom>
          <a:noFill/>
          <a:ln w="9525">
            <a:noFill/>
            <a:miter lim="800000"/>
            <a:headEnd/>
            <a:tailEnd/>
          </a:ln>
          <a:effectLst/>
        </p:spPr>
        <p:txBody>
          <a:bodyPr vert="horz" wrap="none" lIns="0" tIns="45714" rIns="0" bIns="45714" numCol="1" anchor="ctr" anchorCtr="0" compatLnSpc="1">
            <a:prstTxWarp prst="textNoShape">
              <a:avLst/>
            </a:prstTxWarp>
          </a:bodyPr>
          <a:lstStyle>
            <a:lvl1pPr algn="r" rtl="0" eaLnBrk="0" fontAlgn="base" hangingPunct="0">
              <a:spcBef>
                <a:spcPct val="0"/>
              </a:spcBef>
              <a:spcAft>
                <a:spcPct val="0"/>
              </a:spcAft>
              <a:defRPr lang="en-US" sz="800" kern="1200" smtClean="0">
                <a:solidFill>
                  <a:schemeClr val="tx1"/>
                </a:solidFill>
                <a:latin typeface="Arial" pitchFamily="34" charset="0"/>
                <a:ea typeface="ＭＳ Ｐゴシック" charset="-128"/>
                <a:cs typeface="+mn-cs"/>
              </a:defRPr>
            </a:lvl1pPr>
          </a:lstStyle>
          <a:p>
            <a:fld id="{C1654822-CBA3-4BDF-80A9-3FE33B17E59A}" type="slidenum">
              <a:rPr>
                <a:solidFill>
                  <a:prstClr val="black"/>
                </a:solidFill>
              </a:rPr>
              <a:pPr/>
              <a:t>‹#›</a:t>
            </a:fld>
            <a:endParaRPr dirty="0">
              <a:solidFill>
                <a:prstClr val="black"/>
              </a:solidFill>
            </a:endParaRPr>
          </a:p>
        </p:txBody>
      </p:sp>
      <p:sp>
        <p:nvSpPr>
          <p:cNvPr id="6" name="Line 25"/>
          <p:cNvSpPr>
            <a:spLocks noChangeShapeType="1"/>
          </p:cNvSpPr>
          <p:nvPr userDrawn="1"/>
        </p:nvSpPr>
        <p:spPr bwMode="auto">
          <a:xfrm>
            <a:off x="469107" y="6381328"/>
            <a:ext cx="8207349"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sp>
        <p:nvSpPr>
          <p:cNvPr id="8" name="TextBox 7"/>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pic>
        <p:nvPicPr>
          <p:cNvPr id="12" name="Picture 5" descr="ihs_globe.png"/>
          <p:cNvPicPr>
            <a:picLocks noChangeAspect="1"/>
          </p:cNvPicPr>
          <p:nvPr userDrawn="1"/>
        </p:nvPicPr>
        <p:blipFill>
          <a:blip r:embed="rId2" cstate="print"/>
          <a:srcRect/>
          <a:stretch>
            <a:fillRect/>
          </a:stretch>
        </p:blipFill>
        <p:spPr bwMode="auto">
          <a:xfrm>
            <a:off x="8229600" y="228601"/>
            <a:ext cx="464730" cy="511791"/>
          </a:xfrm>
          <a:prstGeom prst="rect">
            <a:avLst/>
          </a:prstGeom>
          <a:noFill/>
          <a:ln w="9525">
            <a:noFill/>
            <a:miter lim="800000"/>
            <a:headEnd/>
            <a:tailEnd/>
          </a:ln>
        </p:spPr>
      </p:pic>
    </p:spTree>
    <p:extLst>
      <p:ext uri="{BB962C8B-B14F-4D97-AF65-F5344CB8AC3E}">
        <p14:creationId xmlns:p14="http://schemas.microsoft.com/office/powerpoint/2010/main" val="38812708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9" name="TextBox 8"/>
          <p:cNvSpPr txBox="1"/>
          <p:nvPr userDrawn="1"/>
        </p:nvSpPr>
        <p:spPr>
          <a:xfrm>
            <a:off x="6351" y="348834"/>
            <a:ext cx="6037943" cy="349897"/>
          </a:xfrm>
          <a:prstGeom prst="rect">
            <a:avLst/>
          </a:prstGeom>
          <a:noFill/>
        </p:spPr>
        <p:txBody>
          <a:bodyPr wrap="square" lIns="89989" tIns="45714" rIns="91429" bIns="45714" rtlCol="0">
            <a:spAutoFit/>
          </a:bodyPr>
          <a:lstStyle/>
          <a:p>
            <a:pPr marL="359956" defTabSz="914289"/>
            <a:r>
              <a:rPr lang="en-US" sz="1600" dirty="0">
                <a:solidFill>
                  <a:prstClr val="black"/>
                </a:solidFill>
              </a:rPr>
              <a:t>Contents</a:t>
            </a:r>
          </a:p>
        </p:txBody>
      </p:sp>
      <p:sp>
        <p:nvSpPr>
          <p:cNvPr id="7" name="Text Placeholder 7"/>
          <p:cNvSpPr>
            <a:spLocks noGrp="1"/>
          </p:cNvSpPr>
          <p:nvPr>
            <p:ph type="body" sz="quarter" idx="13"/>
          </p:nvPr>
        </p:nvSpPr>
        <p:spPr>
          <a:xfrm>
            <a:off x="468313" y="836614"/>
            <a:ext cx="8208962" cy="5329237"/>
          </a:xfrm>
        </p:spPr>
        <p:txBody>
          <a:bodyPr numCol="2" spcCol="914289"/>
          <a:lstStyle>
            <a:lvl1pPr marL="0" indent="0">
              <a:buClr>
                <a:schemeClr val="bg1"/>
              </a:buClr>
              <a:tabLst>
                <a:tab pos="8209548" algn="r"/>
              </a:tabLst>
              <a:defRPr lang="en-US" sz="1200" b="1" u="dotted" kern="1200" baseline="0" dirty="0" smtClean="0">
                <a:solidFill>
                  <a:schemeClr val="accent1"/>
                </a:solidFill>
                <a:uFill>
                  <a:solidFill>
                    <a:schemeClr val="accent1"/>
                  </a:solidFill>
                </a:uFill>
                <a:latin typeface="+mn-lt"/>
                <a:ea typeface="+mn-ea"/>
                <a:cs typeface="+mn-cs"/>
              </a:defRPr>
            </a:lvl1pPr>
            <a:lvl2pPr defTabSz="1043873">
              <a:buClr>
                <a:schemeClr val="bg1"/>
              </a:buClr>
              <a:tabLst>
                <a:tab pos="8210598" algn="r"/>
              </a:tabLst>
              <a:defRPr lang="en-US" sz="1000" b="1" u="dotted" kern="1200" baseline="0" dirty="0" smtClean="0">
                <a:solidFill>
                  <a:schemeClr val="tx1"/>
                </a:solidFill>
                <a:uFill>
                  <a:solidFill>
                    <a:schemeClr val="tx1"/>
                  </a:solidFill>
                </a:uFill>
                <a:latin typeface="+mn-lt"/>
                <a:ea typeface="+mn-ea"/>
                <a:cs typeface="+mn-cs"/>
              </a:defRPr>
            </a:lvl2pPr>
            <a:lvl3pPr>
              <a:buClr>
                <a:schemeClr val="bg1"/>
              </a:buClr>
              <a:tabLst>
                <a:tab pos="8209548" algn="r"/>
              </a:tabLst>
              <a:defRPr lang="en-US" sz="1000" u="dotted" kern="1200" baseline="0" dirty="0" smtClean="0">
                <a:solidFill>
                  <a:schemeClr val="tx1"/>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1" name="Slide Number Placeholder 5"/>
          <p:cNvSpPr>
            <a:spLocks noGrp="1"/>
          </p:cNvSpPr>
          <p:nvPr>
            <p:ph type="sldNum" sz="quarter" idx="4"/>
          </p:nvPr>
        </p:nvSpPr>
        <p:spPr>
          <a:xfrm>
            <a:off x="8388530" y="6409427"/>
            <a:ext cx="288040" cy="219456"/>
          </a:xfrm>
          <a:prstGeom prst="rect">
            <a:avLst/>
          </a:prstGeom>
          <a:noFill/>
          <a:ln w="9525">
            <a:noFill/>
            <a:miter lim="800000"/>
            <a:headEnd/>
            <a:tailEnd/>
          </a:ln>
          <a:effectLst/>
        </p:spPr>
        <p:txBody>
          <a:bodyPr vert="horz" wrap="none" lIns="0" tIns="45714" rIns="0" bIns="45714" numCol="1" anchor="ctr" anchorCtr="0" compatLnSpc="1">
            <a:prstTxWarp prst="textNoShape">
              <a:avLst/>
            </a:prstTxWarp>
          </a:bodyPr>
          <a:lstStyle>
            <a:lvl1pPr algn="r" rtl="0" eaLnBrk="0" fontAlgn="base" hangingPunct="0">
              <a:spcBef>
                <a:spcPct val="0"/>
              </a:spcBef>
              <a:spcAft>
                <a:spcPct val="0"/>
              </a:spcAft>
              <a:defRPr lang="en-US" sz="800" kern="1200" smtClean="0">
                <a:solidFill>
                  <a:schemeClr val="tx1"/>
                </a:solidFill>
                <a:latin typeface="Arial" pitchFamily="34" charset="0"/>
                <a:ea typeface="ＭＳ Ｐゴシック" charset="-128"/>
                <a:cs typeface="+mn-cs"/>
              </a:defRPr>
            </a:lvl1pPr>
          </a:lstStyle>
          <a:p>
            <a:fld id="{C1654822-CBA3-4BDF-80A9-3FE33B17E59A}" type="slidenum">
              <a:rPr>
                <a:solidFill>
                  <a:prstClr val="black"/>
                </a:solidFill>
              </a:rPr>
              <a:pPr/>
              <a:t>‹#›</a:t>
            </a:fld>
            <a:endParaRPr dirty="0">
              <a:solidFill>
                <a:prstClr val="black"/>
              </a:solidFill>
            </a:endParaRPr>
          </a:p>
        </p:txBody>
      </p:sp>
      <p:sp>
        <p:nvSpPr>
          <p:cNvPr id="6"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
        <p:nvSpPr>
          <p:cNvPr id="8" name="Line 25"/>
          <p:cNvSpPr>
            <a:spLocks noChangeShapeType="1"/>
          </p:cNvSpPr>
          <p:nvPr userDrawn="1"/>
        </p:nvSpPr>
        <p:spPr bwMode="auto">
          <a:xfrm>
            <a:off x="469107" y="6381328"/>
            <a:ext cx="8207349"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sp>
        <p:nvSpPr>
          <p:cNvPr id="10" name="TextBox 9"/>
          <p:cNvSpPr txBox="1"/>
          <p:nvPr userDrawn="1"/>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Tree>
    <p:extLst>
      <p:ext uri="{BB962C8B-B14F-4D97-AF65-F5344CB8AC3E}">
        <p14:creationId xmlns:p14="http://schemas.microsoft.com/office/powerpoint/2010/main" val="36583029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12" name="Title 2"/>
          <p:cNvSpPr>
            <a:spLocks noGrp="1"/>
          </p:cNvSpPr>
          <p:nvPr>
            <p:ph type="title" hasCustomPrompt="1"/>
          </p:nvPr>
        </p:nvSpPr>
        <p:spPr>
          <a:xfrm>
            <a:off x="0" y="2590800"/>
            <a:ext cx="8686800" cy="813816"/>
          </a:xfrm>
        </p:spPr>
        <p:txBody>
          <a:bodyPr lIns="0">
            <a:normAutofit/>
          </a:bodyPr>
          <a:lstStyle>
            <a:lvl1pPr marL="457144" indent="0">
              <a:buFont typeface="Arial" pitchFamily="34" charset="0"/>
              <a:buNone/>
              <a:defRPr sz="2800" b="1" baseline="0">
                <a:solidFill>
                  <a:schemeClr val="tx1"/>
                </a:solidFill>
              </a:defRPr>
            </a:lvl1pPr>
          </a:lstStyle>
          <a:p>
            <a:r>
              <a:rPr lang="en-US" dirty="0" smtClean="0"/>
              <a:t>Section divider title</a:t>
            </a:r>
            <a:endParaRPr lang="en-US" dirty="0"/>
          </a:p>
        </p:txBody>
      </p:sp>
      <p:sp>
        <p:nvSpPr>
          <p:cNvPr id="14" name="Rectangle 13"/>
          <p:cNvSpPr/>
          <p:nvPr/>
        </p:nvSpPr>
        <p:spPr>
          <a:xfrm>
            <a:off x="466725" y="3516396"/>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pic>
        <p:nvPicPr>
          <p:cNvPr id="8" name="Picture 5" descr="ihs_globe.png"/>
          <p:cNvPicPr>
            <a:picLocks noChangeAspect="1"/>
          </p:cNvPicPr>
          <p:nvPr/>
        </p:nvPicPr>
        <p:blipFill>
          <a:blip r:embed="rId2" cstate="print"/>
          <a:srcRect/>
          <a:stretch>
            <a:fillRect/>
          </a:stretch>
        </p:blipFill>
        <p:spPr bwMode="auto">
          <a:xfrm>
            <a:off x="7904163" y="5809615"/>
            <a:ext cx="773112" cy="850900"/>
          </a:xfrm>
          <a:prstGeom prst="rect">
            <a:avLst/>
          </a:prstGeom>
          <a:noFill/>
          <a:ln w="9525">
            <a:noFill/>
            <a:miter lim="800000"/>
            <a:headEnd/>
            <a:tailEnd/>
          </a:ln>
        </p:spPr>
      </p:pic>
      <p:sp>
        <p:nvSpPr>
          <p:cNvPr id="9" name="Text Placeholder 16"/>
          <p:cNvSpPr>
            <a:spLocks noGrp="1"/>
          </p:cNvSpPr>
          <p:nvPr>
            <p:ph type="body" sz="quarter" idx="16" hasCustomPrompt="1"/>
          </p:nvPr>
        </p:nvSpPr>
        <p:spPr>
          <a:xfrm>
            <a:off x="533400" y="3559802"/>
            <a:ext cx="3657600" cy="191926"/>
          </a:xfrm>
        </p:spPr>
        <p:txBody>
          <a:bodyPr wrap="square">
            <a:spAutoFit/>
          </a:bodyPr>
          <a:lstStyle>
            <a:lvl1pPr>
              <a:buNone/>
              <a:defRPr sz="1200" b="1" baseline="0">
                <a:solidFill>
                  <a:schemeClr val="bg1"/>
                </a:solidFill>
              </a:defRPr>
            </a:lvl1pPr>
          </a:lstStyle>
          <a:p>
            <a:pPr lvl="0"/>
            <a:r>
              <a:rPr lang="en-US" dirty="0" smtClean="0"/>
              <a:t>Report Name Goes Here in Title Case</a:t>
            </a:r>
            <a:endParaRPr lang="en-US" dirty="0"/>
          </a:p>
        </p:txBody>
      </p:sp>
      <p:sp>
        <p:nvSpPr>
          <p:cNvPr id="10" name="Rectangle 9"/>
          <p:cNvSpPr/>
          <p:nvPr userDrawn="1"/>
        </p:nvSpPr>
        <p:spPr>
          <a:xfrm>
            <a:off x="466725" y="3516396"/>
            <a:ext cx="8212931" cy="28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91429" tIns="45714" rIns="91429" bIns="45714" rtlCol="0" anchor="ctr"/>
          <a:lstStyle/>
          <a:p>
            <a:pPr algn="ctr" defTabSz="914289"/>
            <a:endParaRPr lang="en-GB" sz="800" dirty="0">
              <a:solidFill>
                <a:srgbClr val="99CCE7"/>
              </a:solidFill>
            </a:endParaRPr>
          </a:p>
        </p:txBody>
      </p:sp>
      <p:pic>
        <p:nvPicPr>
          <p:cNvPr id="15" name="Picture 5" descr="ihs_globe.png"/>
          <p:cNvPicPr>
            <a:picLocks noChangeAspect="1"/>
          </p:cNvPicPr>
          <p:nvPr userDrawn="1"/>
        </p:nvPicPr>
        <p:blipFill>
          <a:blip r:embed="rId3" cstate="print"/>
          <a:srcRect/>
          <a:stretch>
            <a:fillRect/>
          </a:stretch>
        </p:blipFill>
        <p:spPr bwMode="auto">
          <a:xfrm>
            <a:off x="7915293" y="5791023"/>
            <a:ext cx="784297" cy="863718"/>
          </a:xfrm>
          <a:prstGeom prst="rect">
            <a:avLst/>
          </a:prstGeom>
          <a:noFill/>
          <a:ln w="9525">
            <a:noFill/>
            <a:miter lim="800000"/>
            <a:headEnd/>
            <a:tailEnd/>
          </a:ln>
        </p:spPr>
      </p:pic>
      <p:cxnSp>
        <p:nvCxnSpPr>
          <p:cNvPr id="23" name="Straight Connector 22"/>
          <p:cNvCxnSpPr/>
          <p:nvPr userDrawn="1"/>
        </p:nvCxnSpPr>
        <p:spPr>
          <a:xfrm>
            <a:off x="466725" y="5229250"/>
            <a:ext cx="8210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4343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Section/slide title goes here</a:t>
            </a:r>
            <a:endParaRPr lang="en-US" dirty="0"/>
          </a:p>
        </p:txBody>
      </p:sp>
      <p:sp>
        <p:nvSpPr>
          <p:cNvPr id="4" name="Slide Number Placeholder 3"/>
          <p:cNvSpPr>
            <a:spLocks noGrp="1"/>
          </p:cNvSpPr>
          <p:nvPr>
            <p:ph type="sldNum" sz="quarter" idx="11"/>
          </p:nvPr>
        </p:nvSpPr>
        <p:spPr/>
        <p:txBody>
          <a:bodyPr/>
          <a:lstStyle/>
          <a:p>
            <a:fld id="{C1654822-CBA3-4BDF-80A9-3FE33B17E59A}" type="slidenum">
              <a:rPr>
                <a:solidFill>
                  <a:prstClr val="black"/>
                </a:solidFill>
              </a:rPr>
              <a:pPr/>
              <a:t>‹#›</a:t>
            </a:fld>
            <a:endParaRPr dirty="0">
              <a:solidFill>
                <a:prstClr val="black"/>
              </a:solidFill>
            </a:endParaRPr>
          </a:p>
        </p:txBody>
      </p:sp>
      <p:sp>
        <p:nvSpPr>
          <p:cNvPr id="6" name="Content Placeholder 5"/>
          <p:cNvSpPr>
            <a:spLocks noGrp="1"/>
          </p:cNvSpPr>
          <p:nvPr>
            <p:ph sz="quarter" idx="12" hasCustomPrompt="1"/>
          </p:nvPr>
        </p:nvSpPr>
        <p:spPr>
          <a:xfrm>
            <a:off x="468313" y="836614"/>
            <a:ext cx="8207375" cy="5329237"/>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8"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41780018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Section/slide title goes here</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a:solidFill>
                  <a:prstClr val="black"/>
                </a:solidFill>
              </a:rPr>
              <a:pPr/>
              <a:t>‹#›</a:t>
            </a:fld>
            <a:endParaRPr dirty="0">
              <a:solidFill>
                <a:prstClr val="black"/>
              </a:solidFill>
            </a:endParaRPr>
          </a:p>
        </p:txBody>
      </p:sp>
      <p:sp>
        <p:nvSpPr>
          <p:cNvPr id="11" name="Content Placeholder 5"/>
          <p:cNvSpPr>
            <a:spLocks noGrp="1"/>
          </p:cNvSpPr>
          <p:nvPr>
            <p:ph sz="quarter" idx="12" hasCustomPrompt="1"/>
          </p:nvPr>
        </p:nvSpPr>
        <p:spPr>
          <a:xfrm>
            <a:off x="468313" y="836614"/>
            <a:ext cx="3959225" cy="5329237"/>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2" name="Content Placeholder 5"/>
          <p:cNvSpPr>
            <a:spLocks noGrp="1"/>
          </p:cNvSpPr>
          <p:nvPr>
            <p:ph sz="quarter" idx="13" hasCustomPrompt="1"/>
          </p:nvPr>
        </p:nvSpPr>
        <p:spPr>
          <a:xfrm>
            <a:off x="4716463" y="836614"/>
            <a:ext cx="3959225" cy="5329237"/>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0"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21289699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 Placeholders v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Section/slide title goes here</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a:solidFill>
                  <a:prstClr val="black"/>
                </a:solidFill>
              </a:rPr>
              <a:pPr/>
              <a:t>‹#›</a:t>
            </a:fld>
            <a:endParaRPr dirty="0">
              <a:solidFill>
                <a:prstClr val="black"/>
              </a:solidFill>
            </a:endParaRPr>
          </a:p>
        </p:txBody>
      </p:sp>
      <p:sp>
        <p:nvSpPr>
          <p:cNvPr id="11" name="Content Placeholder 5"/>
          <p:cNvSpPr>
            <a:spLocks noGrp="1"/>
          </p:cNvSpPr>
          <p:nvPr>
            <p:ph sz="quarter" idx="12" hasCustomPrompt="1"/>
          </p:nvPr>
        </p:nvSpPr>
        <p:spPr>
          <a:xfrm>
            <a:off x="468313" y="836614"/>
            <a:ext cx="820737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2" name="Content Placeholder 5"/>
          <p:cNvSpPr>
            <a:spLocks noGrp="1"/>
          </p:cNvSpPr>
          <p:nvPr>
            <p:ph sz="quarter" idx="13" hasCustomPrompt="1"/>
          </p:nvPr>
        </p:nvSpPr>
        <p:spPr>
          <a:xfrm>
            <a:off x="468313" y="3644900"/>
            <a:ext cx="820737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0"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20189900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Placehold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 title in sentence case, Arial 16 pt</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a:solidFill>
                  <a:prstClr val="black"/>
                </a:solidFill>
              </a:rPr>
              <a:pPr/>
              <a:t>‹#›</a:t>
            </a:fld>
            <a:endParaRPr dirty="0">
              <a:solidFill>
                <a:prstClr val="black"/>
              </a:solidFill>
            </a:endParaRPr>
          </a:p>
        </p:txBody>
      </p:sp>
      <p:sp>
        <p:nvSpPr>
          <p:cNvPr id="13" name="Content Placeholder 5"/>
          <p:cNvSpPr>
            <a:spLocks noGrp="1"/>
          </p:cNvSpPr>
          <p:nvPr>
            <p:ph sz="quarter" idx="12" hasCustomPrompt="1"/>
          </p:nvPr>
        </p:nvSpPr>
        <p:spPr>
          <a:xfrm>
            <a:off x="468313" y="836614"/>
            <a:ext cx="2520000" cy="5329236"/>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4" name="Content Placeholder 5"/>
          <p:cNvSpPr>
            <a:spLocks noGrp="1"/>
          </p:cNvSpPr>
          <p:nvPr>
            <p:ph sz="quarter" idx="13" hasCustomPrompt="1"/>
          </p:nvPr>
        </p:nvSpPr>
        <p:spPr>
          <a:xfrm>
            <a:off x="3312001" y="836614"/>
            <a:ext cx="2520000" cy="5329236"/>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5" name="Content Placeholder 5"/>
          <p:cNvSpPr>
            <a:spLocks noGrp="1"/>
          </p:cNvSpPr>
          <p:nvPr>
            <p:ph sz="quarter" idx="14" hasCustomPrompt="1"/>
          </p:nvPr>
        </p:nvSpPr>
        <p:spPr>
          <a:xfrm>
            <a:off x="6155688" y="836614"/>
            <a:ext cx="2520000" cy="5329236"/>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1"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40373575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Placeholders v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Section title in sentence case, Arial 16 pt</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a:solidFill>
                  <a:prstClr val="black"/>
                </a:solidFill>
              </a:rPr>
              <a:pPr/>
              <a:t>‹#›</a:t>
            </a:fld>
            <a:endParaRPr dirty="0">
              <a:solidFill>
                <a:prstClr val="black"/>
              </a:solidFill>
            </a:endParaRPr>
          </a:p>
        </p:txBody>
      </p:sp>
      <p:sp>
        <p:nvSpPr>
          <p:cNvPr id="13" name="Content Placeholder 5"/>
          <p:cNvSpPr>
            <a:spLocks noGrp="1"/>
          </p:cNvSpPr>
          <p:nvPr>
            <p:ph sz="quarter" idx="12" hasCustomPrompt="1"/>
          </p:nvPr>
        </p:nvSpPr>
        <p:spPr>
          <a:xfrm>
            <a:off x="468313" y="836614"/>
            <a:ext cx="3959225" cy="5329237"/>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4" name="Content Placeholder 5"/>
          <p:cNvSpPr>
            <a:spLocks noGrp="1"/>
          </p:cNvSpPr>
          <p:nvPr>
            <p:ph sz="quarter" idx="13" hasCustomPrompt="1"/>
          </p:nvPr>
        </p:nvSpPr>
        <p:spPr>
          <a:xfrm>
            <a:off x="4716463" y="836614"/>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5" name="Content Placeholder 5"/>
          <p:cNvSpPr>
            <a:spLocks noGrp="1"/>
          </p:cNvSpPr>
          <p:nvPr>
            <p:ph sz="quarter" idx="14" hasCustomPrompt="1"/>
          </p:nvPr>
        </p:nvSpPr>
        <p:spPr>
          <a:xfrm>
            <a:off x="4716463" y="3644900"/>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1"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5736857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Placeholders v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Section title in sentence case, Arial 16 pt</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a:solidFill>
                  <a:prstClr val="black"/>
                </a:solidFill>
              </a:rPr>
              <a:pPr/>
              <a:t>‹#›</a:t>
            </a:fld>
            <a:endParaRPr dirty="0">
              <a:solidFill>
                <a:prstClr val="black"/>
              </a:solidFill>
            </a:endParaRPr>
          </a:p>
        </p:txBody>
      </p:sp>
      <p:sp>
        <p:nvSpPr>
          <p:cNvPr id="13" name="Content Placeholder 5"/>
          <p:cNvSpPr>
            <a:spLocks noGrp="1"/>
          </p:cNvSpPr>
          <p:nvPr>
            <p:ph sz="quarter" idx="12" hasCustomPrompt="1"/>
          </p:nvPr>
        </p:nvSpPr>
        <p:spPr>
          <a:xfrm>
            <a:off x="4718051" y="836614"/>
            <a:ext cx="3959225" cy="5329237"/>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4" name="Content Placeholder 5"/>
          <p:cNvSpPr>
            <a:spLocks noGrp="1"/>
          </p:cNvSpPr>
          <p:nvPr>
            <p:ph sz="quarter" idx="13" hasCustomPrompt="1"/>
          </p:nvPr>
        </p:nvSpPr>
        <p:spPr>
          <a:xfrm>
            <a:off x="468313" y="836614"/>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5" name="Content Placeholder 5"/>
          <p:cNvSpPr>
            <a:spLocks noGrp="1"/>
          </p:cNvSpPr>
          <p:nvPr>
            <p:ph sz="quarter" idx="14" hasCustomPrompt="1"/>
          </p:nvPr>
        </p:nvSpPr>
        <p:spPr>
          <a:xfrm>
            <a:off x="468313" y="3644900"/>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1"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14716867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 Placeholders v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 title in sentence case, Arial 16 pt</a:t>
            </a:r>
            <a:endParaRPr lang="en-US" dirty="0"/>
          </a:p>
        </p:txBody>
      </p:sp>
      <p:sp>
        <p:nvSpPr>
          <p:cNvPr id="4" name="Slide Number Placeholder 3"/>
          <p:cNvSpPr>
            <a:spLocks noGrp="1"/>
          </p:cNvSpPr>
          <p:nvPr>
            <p:ph type="sldNum" sz="quarter" idx="11"/>
          </p:nvPr>
        </p:nvSpPr>
        <p:spPr/>
        <p:txBody>
          <a:bodyPr/>
          <a:lstStyle/>
          <a:p>
            <a:fld id="{C1654822-CBA3-4BDF-80A9-3FE33B17E59A}" type="slidenum">
              <a:rPr>
                <a:solidFill>
                  <a:prstClr val="black"/>
                </a:solidFill>
              </a:rPr>
              <a:pPr/>
              <a:t>‹#›</a:t>
            </a:fld>
            <a:endParaRPr dirty="0">
              <a:solidFill>
                <a:prstClr val="black"/>
              </a:solidFill>
            </a:endParaRPr>
          </a:p>
        </p:txBody>
      </p:sp>
      <p:sp>
        <p:nvSpPr>
          <p:cNvPr id="11" name="Content Placeholder 5"/>
          <p:cNvSpPr>
            <a:spLocks noGrp="1"/>
          </p:cNvSpPr>
          <p:nvPr>
            <p:ph sz="quarter" idx="12" hasCustomPrompt="1"/>
          </p:nvPr>
        </p:nvSpPr>
        <p:spPr>
          <a:xfrm>
            <a:off x="468313" y="836614"/>
            <a:ext cx="820737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2" name="Content Placeholder 5"/>
          <p:cNvSpPr>
            <a:spLocks noGrp="1"/>
          </p:cNvSpPr>
          <p:nvPr>
            <p:ph sz="quarter" idx="13" hasCustomPrompt="1"/>
          </p:nvPr>
        </p:nvSpPr>
        <p:spPr>
          <a:xfrm>
            <a:off x="468313" y="3644900"/>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3" name="Content Placeholder 5"/>
          <p:cNvSpPr>
            <a:spLocks noGrp="1"/>
          </p:cNvSpPr>
          <p:nvPr>
            <p:ph sz="quarter" idx="14" hasCustomPrompt="1"/>
          </p:nvPr>
        </p:nvSpPr>
        <p:spPr>
          <a:xfrm>
            <a:off x="4718051" y="3644900"/>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9"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17614821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 Placeholders v5">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 title in sentence case, Arial 16 pt</a:t>
            </a:r>
            <a:endParaRPr lang="en-US" dirty="0"/>
          </a:p>
        </p:txBody>
      </p:sp>
      <p:sp>
        <p:nvSpPr>
          <p:cNvPr id="4" name="Slide Number Placeholder 3"/>
          <p:cNvSpPr>
            <a:spLocks noGrp="1"/>
          </p:cNvSpPr>
          <p:nvPr>
            <p:ph type="sldNum" sz="quarter" idx="11"/>
          </p:nvPr>
        </p:nvSpPr>
        <p:spPr/>
        <p:txBody>
          <a:bodyPr/>
          <a:lstStyle/>
          <a:p>
            <a:fld id="{C1654822-CBA3-4BDF-80A9-3FE33B17E59A}" type="slidenum">
              <a:rPr>
                <a:solidFill>
                  <a:prstClr val="black"/>
                </a:solidFill>
              </a:rPr>
              <a:pPr/>
              <a:t>‹#›</a:t>
            </a:fld>
            <a:endParaRPr dirty="0">
              <a:solidFill>
                <a:prstClr val="black"/>
              </a:solidFill>
            </a:endParaRPr>
          </a:p>
        </p:txBody>
      </p:sp>
      <p:sp>
        <p:nvSpPr>
          <p:cNvPr id="11" name="Content Placeholder 5"/>
          <p:cNvSpPr>
            <a:spLocks noGrp="1"/>
          </p:cNvSpPr>
          <p:nvPr>
            <p:ph sz="quarter" idx="12" hasCustomPrompt="1"/>
          </p:nvPr>
        </p:nvSpPr>
        <p:spPr>
          <a:xfrm>
            <a:off x="468313" y="3644900"/>
            <a:ext cx="820737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2" name="Content Placeholder 5"/>
          <p:cNvSpPr>
            <a:spLocks noGrp="1"/>
          </p:cNvSpPr>
          <p:nvPr>
            <p:ph sz="quarter" idx="13" hasCustomPrompt="1"/>
          </p:nvPr>
        </p:nvSpPr>
        <p:spPr>
          <a:xfrm>
            <a:off x="468313" y="836613"/>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3" name="Content Placeholder 5"/>
          <p:cNvSpPr>
            <a:spLocks noGrp="1"/>
          </p:cNvSpPr>
          <p:nvPr>
            <p:ph sz="quarter" idx="14" hasCustomPrompt="1"/>
          </p:nvPr>
        </p:nvSpPr>
        <p:spPr>
          <a:xfrm>
            <a:off x="4718051" y="836613"/>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9"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1468104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 Placehold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 title in sentence case, Arial 16 pt</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a:solidFill>
                  <a:prstClr val="black"/>
                </a:solidFill>
              </a:rPr>
              <a:pPr/>
              <a:t>‹#›</a:t>
            </a:fld>
            <a:endParaRPr dirty="0">
              <a:solidFill>
                <a:prstClr val="black"/>
              </a:solidFill>
            </a:endParaRPr>
          </a:p>
        </p:txBody>
      </p:sp>
      <p:sp>
        <p:nvSpPr>
          <p:cNvPr id="14" name="Content Placeholder 5"/>
          <p:cNvSpPr>
            <a:spLocks noGrp="1"/>
          </p:cNvSpPr>
          <p:nvPr>
            <p:ph sz="quarter" idx="13" hasCustomPrompt="1"/>
          </p:nvPr>
        </p:nvSpPr>
        <p:spPr>
          <a:xfrm>
            <a:off x="468313" y="836613"/>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5" name="Content Placeholder 5"/>
          <p:cNvSpPr>
            <a:spLocks noGrp="1"/>
          </p:cNvSpPr>
          <p:nvPr>
            <p:ph sz="quarter" idx="14" hasCustomPrompt="1"/>
          </p:nvPr>
        </p:nvSpPr>
        <p:spPr>
          <a:xfrm>
            <a:off x="4716463" y="836613"/>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6" name="Content Placeholder 5"/>
          <p:cNvSpPr>
            <a:spLocks noGrp="1"/>
          </p:cNvSpPr>
          <p:nvPr>
            <p:ph sz="quarter" idx="15" hasCustomPrompt="1"/>
          </p:nvPr>
        </p:nvSpPr>
        <p:spPr>
          <a:xfrm>
            <a:off x="4716463" y="3644900"/>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7" name="Content Placeholder 5"/>
          <p:cNvSpPr>
            <a:spLocks noGrp="1"/>
          </p:cNvSpPr>
          <p:nvPr>
            <p:ph sz="quarter" idx="16" hasCustomPrompt="1"/>
          </p:nvPr>
        </p:nvSpPr>
        <p:spPr>
          <a:xfrm>
            <a:off x="468313" y="3644900"/>
            <a:ext cx="3959225" cy="2520950"/>
          </a:xfrm>
        </p:spPr>
        <p:txBody>
          <a:bodyPr/>
          <a:lstStyle>
            <a:lvl1pPr>
              <a:lnSpc>
                <a:spcPct val="100000"/>
              </a:lnSpc>
              <a:defRPr/>
            </a:lvl1pPr>
            <a:lvl2pPr marL="179366" indent="-179366">
              <a:lnSpc>
                <a:spcPct val="100000"/>
              </a:lnSpc>
              <a:spcBef>
                <a:spcPts val="0"/>
              </a:spcBef>
              <a:spcAft>
                <a:spcPts val="600"/>
              </a:spcAft>
              <a:defRPr/>
            </a:lvl2pPr>
            <a:lvl3pPr marL="359956" indent="-179366">
              <a:lnSpc>
                <a:spcPct val="100000"/>
              </a:lnSpc>
              <a:spcBef>
                <a:spcPts val="0"/>
              </a:spcBef>
              <a:spcAft>
                <a:spcPts val="600"/>
              </a:spcAft>
              <a:defRPr/>
            </a:lvl3pPr>
            <a:lvl4pPr marL="539934" indent="-179366">
              <a:lnSpc>
                <a:spcPct val="100000"/>
              </a:lnSpc>
              <a:spcBef>
                <a:spcPts val="0"/>
              </a:spcBef>
              <a:spcAft>
                <a:spcPts val="600"/>
              </a:spcAft>
              <a:defRPr/>
            </a:lvl4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p:txBody>
      </p:sp>
      <p:sp>
        <p:nvSpPr>
          <p:cNvPr id="11"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29415187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Section title in sentence case, Arial 16 pt</a:t>
            </a:r>
            <a:endParaRPr lang="en-US" dirty="0"/>
          </a:p>
        </p:txBody>
      </p:sp>
      <p:sp>
        <p:nvSpPr>
          <p:cNvPr id="5" name="Slide Number Placeholder 4"/>
          <p:cNvSpPr>
            <a:spLocks noGrp="1"/>
          </p:cNvSpPr>
          <p:nvPr>
            <p:ph type="sldNum" sz="quarter" idx="12"/>
          </p:nvPr>
        </p:nvSpPr>
        <p:spPr/>
        <p:txBody>
          <a:bodyPr/>
          <a:lstStyle/>
          <a:p>
            <a:fld id="{C1654822-CBA3-4BDF-80A9-3FE33B17E59A}" type="slidenum">
              <a:rPr>
                <a:solidFill>
                  <a:prstClr val="black"/>
                </a:solidFill>
              </a:rPr>
              <a:pPr/>
              <a:t>‹#›</a:t>
            </a:fld>
            <a:endParaRPr dirty="0">
              <a:solidFill>
                <a:prstClr val="black"/>
              </a:solidFill>
            </a:endParaRPr>
          </a:p>
        </p:txBody>
      </p:sp>
      <p:sp>
        <p:nvSpPr>
          <p:cNvPr id="7"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39249683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fographic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err="1" smtClean="0"/>
              <a:t>Infographic</a:t>
            </a:r>
            <a:r>
              <a:rPr lang="en-US" dirty="0" smtClean="0"/>
              <a:t> layout</a:t>
            </a:r>
            <a:endParaRPr lang="en-US" dirty="0"/>
          </a:p>
        </p:txBody>
      </p:sp>
      <p:sp>
        <p:nvSpPr>
          <p:cNvPr id="5" name="Slide Number Placeholder 4"/>
          <p:cNvSpPr>
            <a:spLocks noGrp="1"/>
          </p:cNvSpPr>
          <p:nvPr>
            <p:ph type="sldNum" sz="quarter" idx="12"/>
          </p:nvPr>
        </p:nvSpPr>
        <p:spPr/>
        <p:txBody>
          <a:bodyPr/>
          <a:lstStyle/>
          <a:p>
            <a:fld id="{C1654822-CBA3-4BDF-80A9-3FE33B17E59A}" type="slidenum">
              <a:rPr>
                <a:solidFill>
                  <a:prstClr val="black"/>
                </a:solidFill>
              </a:rPr>
              <a:pPr/>
              <a:t>‹#›</a:t>
            </a:fld>
            <a:endParaRPr dirty="0">
              <a:solidFill>
                <a:prstClr val="black"/>
              </a:solidFill>
            </a:endParaRPr>
          </a:p>
        </p:txBody>
      </p:sp>
      <p:sp>
        <p:nvSpPr>
          <p:cNvPr id="7"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r>
              <a:rPr smtClean="0">
                <a:solidFill>
                  <a:prstClr val="black"/>
                </a:solidFill>
              </a:rPr>
              <a:t>Report Type | Section Title | Report Title</a:t>
            </a:r>
            <a:endParaRPr>
              <a:solidFill>
                <a:prstClr val="black"/>
              </a:solidFill>
            </a:endParaRPr>
          </a:p>
        </p:txBody>
      </p:sp>
    </p:spTree>
    <p:extLst>
      <p:ext uri="{BB962C8B-B14F-4D97-AF65-F5344CB8AC3E}">
        <p14:creationId xmlns:p14="http://schemas.microsoft.com/office/powerpoint/2010/main" val="9750841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defTabSz="914289"/>
            <a:endParaRPr lang="en-US" sz="800" dirty="0">
              <a:solidFill>
                <a:prstClr val="white"/>
              </a:solidFill>
            </a:endParaRPr>
          </a:p>
        </p:txBody>
      </p:sp>
      <p:sp>
        <p:nvSpPr>
          <p:cNvPr id="3" name="Rectangle 2"/>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defTabSz="914289"/>
            <a:endParaRPr lang="en-US" sz="800" dirty="0">
              <a:solidFill>
                <a:prstClr val="white"/>
              </a:solidFill>
            </a:endParaRPr>
          </a:p>
        </p:txBody>
      </p:sp>
    </p:spTree>
    <p:extLst>
      <p:ext uri="{BB962C8B-B14F-4D97-AF65-F5344CB8AC3E}">
        <p14:creationId xmlns:p14="http://schemas.microsoft.com/office/powerpoint/2010/main" val="41098250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Rectangle 4"/>
          <p:cNvSpPr/>
          <p:nvPr/>
        </p:nvSpPr>
        <p:spPr>
          <a:xfrm>
            <a:off x="0" y="0"/>
            <a:ext cx="9144000" cy="733266"/>
          </a:xfrm>
          <a:prstGeom prst="rect">
            <a:avLst/>
          </a:prstGeom>
          <a:gradFill flip="none" rotWithShape="1">
            <a:gsLst>
              <a:gs pos="0">
                <a:schemeClr val="accent5"/>
              </a:gs>
              <a:gs pos="100000">
                <a:schemeClr val="accent3"/>
              </a:gs>
            </a:gsLst>
            <a:lin ang="5640000" scaled="0"/>
            <a:tileRect/>
          </a:gradFill>
          <a:ln>
            <a:noFill/>
          </a:ln>
          <a:effectLst>
            <a:outerShdw blurRad="50800" dist="38100" dir="5400000" algn="t" rotWithShape="0">
              <a:prstClr val="black">
                <a:alpha val="40000"/>
              </a:prstClr>
            </a:outerShdw>
          </a:effectLst>
          <a:scene3d>
            <a:camera prst="orthographicFront"/>
            <a:lightRig rig="threePt" dir="t"/>
          </a:scene3d>
          <a:sp3d>
            <a:extrusionClr>
              <a:schemeClr val="accent5"/>
            </a:extrusionClr>
          </a:sp3d>
        </p:spPr>
        <p:style>
          <a:lnRef idx="1">
            <a:schemeClr val="accent1"/>
          </a:lnRef>
          <a:fillRef idx="3">
            <a:schemeClr val="accent1"/>
          </a:fillRef>
          <a:effectRef idx="2">
            <a:schemeClr val="accent1"/>
          </a:effectRef>
          <a:fontRef idx="minor">
            <a:schemeClr val="lt1"/>
          </a:fontRef>
        </p:style>
        <p:txBody>
          <a:bodyPr lIns="91429" tIns="45714" rIns="91429" bIns="45714" anchor="ctr"/>
          <a:lstStyle/>
          <a:p>
            <a:pPr algn="ctr" defTabSz="457144">
              <a:defRPr/>
            </a:pPr>
            <a:endParaRPr lang="en-US" sz="1800" dirty="0">
              <a:solidFill>
                <a:srgbClr val="095C99"/>
              </a:solidFill>
            </a:endParaRPr>
          </a:p>
        </p:txBody>
      </p:sp>
      <p:cxnSp>
        <p:nvCxnSpPr>
          <p:cNvPr id="6" name="Straight Connector 2"/>
          <p:cNvCxnSpPr>
            <a:cxnSpLocks noChangeShapeType="1"/>
          </p:cNvCxnSpPr>
          <p:nvPr/>
        </p:nvCxnSpPr>
        <p:spPr bwMode="auto">
          <a:xfrm>
            <a:off x="536576" y="785813"/>
            <a:ext cx="8607425" cy="0"/>
          </a:xfrm>
          <a:prstGeom prst="line">
            <a:avLst/>
          </a:prstGeom>
          <a:noFill/>
          <a:ln w="38100">
            <a:solidFill>
              <a:schemeClr val="accent2"/>
            </a:solidFill>
            <a:round/>
            <a:headEnd/>
            <a:tailEnd/>
          </a:ln>
          <a:effectLst>
            <a:outerShdw dist="23000" dir="5400000" rotWithShape="0">
              <a:srgbClr val="808080">
                <a:alpha val="34998"/>
              </a:srgbClr>
            </a:outerShdw>
          </a:effectLst>
        </p:spPr>
      </p:cxnSp>
      <p:cxnSp>
        <p:nvCxnSpPr>
          <p:cNvPr id="7" name="Straight Connector 3"/>
          <p:cNvCxnSpPr>
            <a:cxnSpLocks noChangeShapeType="1"/>
          </p:cNvCxnSpPr>
          <p:nvPr/>
        </p:nvCxnSpPr>
        <p:spPr bwMode="auto">
          <a:xfrm flipH="1">
            <a:off x="0" y="785813"/>
            <a:ext cx="406400" cy="0"/>
          </a:xfrm>
          <a:prstGeom prst="line">
            <a:avLst/>
          </a:prstGeom>
          <a:noFill/>
          <a:ln w="38100">
            <a:solidFill>
              <a:schemeClr val="accent1"/>
            </a:solidFill>
            <a:round/>
            <a:headEnd/>
            <a:tailEnd/>
          </a:ln>
          <a:effectLst>
            <a:outerShdw dist="20000" dir="5400000" rotWithShape="0">
              <a:srgbClr val="808080">
                <a:alpha val="37999"/>
              </a:srgbClr>
            </a:outerShdw>
          </a:effectLst>
        </p:spPr>
      </p:cxnSp>
      <p:sp>
        <p:nvSpPr>
          <p:cNvPr id="13" name="Title 1"/>
          <p:cNvSpPr>
            <a:spLocks noGrp="1"/>
          </p:cNvSpPr>
          <p:nvPr>
            <p:ph type="title"/>
          </p:nvPr>
        </p:nvSpPr>
        <p:spPr>
          <a:xfrm>
            <a:off x="457200" y="0"/>
            <a:ext cx="8229600" cy="733266"/>
          </a:xfrm>
          <a:prstGeom prst="rect">
            <a:avLst/>
          </a:prstGeom>
        </p:spPr>
        <p:txBody>
          <a:bodyPr anchor="ctr" anchorCtr="0">
            <a:normAutofit/>
          </a:bodyPr>
          <a:lstStyle>
            <a:lvl1pPr algn="l">
              <a:defRPr sz="2400" b="1">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62100671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_Two Content">
    <p:spTree>
      <p:nvGrpSpPr>
        <p:cNvPr id="1" name=""/>
        <p:cNvGrpSpPr/>
        <p:nvPr/>
      </p:nvGrpSpPr>
      <p:grpSpPr>
        <a:xfrm>
          <a:off x="0" y="0"/>
          <a:ext cx="0" cy="0"/>
          <a:chOff x="0" y="0"/>
          <a:chExt cx="0" cy="0"/>
        </a:xfrm>
      </p:grpSpPr>
      <p:sp>
        <p:nvSpPr>
          <p:cNvPr id="11" name="Rectangle 10"/>
          <p:cNvSpPr/>
          <p:nvPr/>
        </p:nvSpPr>
        <p:spPr>
          <a:xfrm>
            <a:off x="0" y="0"/>
            <a:ext cx="9144000" cy="733266"/>
          </a:xfrm>
          <a:prstGeom prst="rect">
            <a:avLst/>
          </a:prstGeom>
          <a:gradFill flip="none" rotWithShape="1">
            <a:gsLst>
              <a:gs pos="0">
                <a:schemeClr val="accent5"/>
              </a:gs>
              <a:gs pos="100000">
                <a:schemeClr val="accent3"/>
              </a:gs>
            </a:gsLst>
            <a:lin ang="5640000" scaled="0"/>
            <a:tileRect/>
          </a:gradFill>
          <a:ln>
            <a:noFill/>
          </a:ln>
          <a:effectLst>
            <a:outerShdw blurRad="50800" dist="38100" dir="5400000" algn="t" rotWithShape="0">
              <a:prstClr val="black">
                <a:alpha val="40000"/>
              </a:prstClr>
            </a:outerShdw>
          </a:effectLst>
          <a:scene3d>
            <a:camera prst="orthographicFront"/>
            <a:lightRig rig="threePt" dir="t"/>
          </a:scene3d>
          <a:sp3d>
            <a:extrusionClr>
              <a:schemeClr val="accent5"/>
            </a:extrusionClr>
          </a:sp3d>
        </p:spPr>
        <p:style>
          <a:lnRef idx="1">
            <a:schemeClr val="accent1"/>
          </a:lnRef>
          <a:fillRef idx="3">
            <a:schemeClr val="accent1"/>
          </a:fillRef>
          <a:effectRef idx="2">
            <a:schemeClr val="accent1"/>
          </a:effectRef>
          <a:fontRef idx="minor">
            <a:schemeClr val="lt1"/>
          </a:fontRef>
        </p:style>
        <p:txBody>
          <a:bodyPr lIns="91429" tIns="45714" rIns="91429" bIns="45714" anchor="ctr"/>
          <a:lstStyle/>
          <a:p>
            <a:pPr algn="ctr" defTabSz="914289">
              <a:defRPr/>
            </a:pPr>
            <a:endParaRPr lang="en-US" sz="1800" dirty="0">
              <a:solidFill>
                <a:srgbClr val="F58025"/>
              </a:solidFill>
            </a:endParaRPr>
          </a:p>
        </p:txBody>
      </p:sp>
      <p:cxnSp>
        <p:nvCxnSpPr>
          <p:cNvPr id="13" name="Straight Connector 2"/>
          <p:cNvCxnSpPr>
            <a:cxnSpLocks noChangeShapeType="1"/>
          </p:cNvCxnSpPr>
          <p:nvPr/>
        </p:nvCxnSpPr>
        <p:spPr bwMode="auto">
          <a:xfrm>
            <a:off x="536576" y="785813"/>
            <a:ext cx="8607425" cy="0"/>
          </a:xfrm>
          <a:prstGeom prst="line">
            <a:avLst/>
          </a:prstGeom>
          <a:noFill/>
          <a:ln w="38100">
            <a:solidFill>
              <a:schemeClr val="accent2"/>
            </a:solidFill>
            <a:round/>
            <a:headEnd/>
            <a:tailEnd/>
          </a:ln>
          <a:effectLst>
            <a:outerShdw dist="23000" dir="5400000" rotWithShape="0">
              <a:srgbClr val="808080">
                <a:alpha val="34998"/>
              </a:srgbClr>
            </a:outerShdw>
          </a:effectLst>
        </p:spPr>
      </p:cxnSp>
      <p:cxnSp>
        <p:nvCxnSpPr>
          <p:cNvPr id="15" name="Straight Connector 3"/>
          <p:cNvCxnSpPr>
            <a:cxnSpLocks noChangeShapeType="1"/>
          </p:cNvCxnSpPr>
          <p:nvPr/>
        </p:nvCxnSpPr>
        <p:spPr bwMode="auto">
          <a:xfrm flipH="1">
            <a:off x="0" y="785813"/>
            <a:ext cx="406400" cy="0"/>
          </a:xfrm>
          <a:prstGeom prst="line">
            <a:avLst/>
          </a:prstGeom>
          <a:noFill/>
          <a:ln w="38100">
            <a:solidFill>
              <a:schemeClr val="accent1"/>
            </a:solidFill>
            <a:round/>
            <a:headEnd/>
            <a:tailEnd/>
          </a:ln>
          <a:effectLst>
            <a:outerShdw dist="20000" dir="5400000" rotWithShape="0">
              <a:srgbClr val="808080">
                <a:alpha val="37999"/>
              </a:srgbClr>
            </a:outerShdw>
          </a:effectLst>
        </p:spPr>
      </p:cxnSp>
      <p:sp>
        <p:nvSpPr>
          <p:cNvPr id="16" name="Title 1"/>
          <p:cNvSpPr>
            <a:spLocks noGrp="1"/>
          </p:cNvSpPr>
          <p:nvPr>
            <p:ph type="title"/>
          </p:nvPr>
        </p:nvSpPr>
        <p:spPr>
          <a:xfrm>
            <a:off x="457200" y="0"/>
            <a:ext cx="8229600" cy="733266"/>
          </a:xfrm>
          <a:prstGeom prst="rect">
            <a:avLst/>
          </a:prstGeom>
        </p:spPr>
        <p:txBody>
          <a:bodyPr anchor="ctr" anchorCtr="0">
            <a:noAutofit/>
          </a:bodyPr>
          <a:lstStyle>
            <a:lvl1pPr algn="l">
              <a:defRPr sz="2400" b="1">
                <a:solidFill>
                  <a:schemeClr val="bg1"/>
                </a:solidFill>
              </a:defRPr>
            </a:lvl1pPr>
          </a:lstStyle>
          <a:p>
            <a:r>
              <a:rPr lang="en-US" smtClean="0"/>
              <a:t>Click to edit Master title style</a:t>
            </a:r>
            <a:endParaRPr lang="en-US" dirty="0"/>
          </a:p>
        </p:txBody>
      </p:sp>
      <p:sp>
        <p:nvSpPr>
          <p:cNvPr id="8" name="Text Placeholder 2"/>
          <p:cNvSpPr>
            <a:spLocks noGrp="1"/>
          </p:cNvSpPr>
          <p:nvPr>
            <p:ph type="body" idx="11"/>
          </p:nvPr>
        </p:nvSpPr>
        <p:spPr>
          <a:xfrm>
            <a:off x="451908" y="5860861"/>
            <a:ext cx="3931920" cy="443831"/>
          </a:xfrm>
          <a:prstGeom prst="rect">
            <a:avLst/>
          </a:prstGeom>
          <a:ln/>
        </p:spPr>
        <p:style>
          <a:lnRef idx="3">
            <a:schemeClr val="lt1"/>
          </a:lnRef>
          <a:fillRef idx="1">
            <a:schemeClr val="accent5"/>
          </a:fillRef>
          <a:effectRef idx="1">
            <a:schemeClr val="accent5"/>
          </a:effectRef>
          <a:fontRef idx="none"/>
        </p:style>
        <p:txBody>
          <a:bodyPr anchor="ctr">
            <a:noAutofit/>
          </a:bodyPr>
          <a:lstStyle>
            <a:lvl1pPr marL="0" indent="0" algn="l">
              <a:buNone/>
              <a:defRPr sz="1800" b="0">
                <a:solidFill>
                  <a:schemeClr val="bg1"/>
                </a:solidFill>
                <a:latin typeface="+mj-lt"/>
              </a:defRPr>
            </a:lvl1pPr>
            <a:lvl2pPr marL="457144" indent="0">
              <a:buNone/>
              <a:defRPr sz="2000" b="1"/>
            </a:lvl2pPr>
            <a:lvl3pPr marL="914289" indent="0">
              <a:buNone/>
              <a:defRPr sz="1800" b="1"/>
            </a:lvl3pPr>
            <a:lvl4pPr marL="1371433" indent="0">
              <a:buNone/>
              <a:defRPr sz="1600" b="1"/>
            </a:lvl4pPr>
            <a:lvl5pPr marL="1828577" indent="0">
              <a:buNone/>
              <a:defRPr sz="1600" b="1"/>
            </a:lvl5pPr>
            <a:lvl6pPr marL="2285721" indent="0">
              <a:buNone/>
              <a:defRPr sz="1600" b="1"/>
            </a:lvl6pPr>
            <a:lvl7pPr marL="2742865" indent="0">
              <a:buNone/>
              <a:defRPr sz="1600" b="1"/>
            </a:lvl7pPr>
            <a:lvl8pPr marL="3200010" indent="0">
              <a:buNone/>
              <a:defRPr sz="1600" b="1"/>
            </a:lvl8pPr>
            <a:lvl9pPr marL="3657154" indent="0">
              <a:buNone/>
              <a:defRPr sz="1600" b="1"/>
            </a:lvl9pPr>
          </a:lstStyle>
          <a:p>
            <a:pPr lvl="0"/>
            <a:r>
              <a:rPr lang="en-US" smtClean="0"/>
              <a:t>Click to edit Master text styles</a:t>
            </a:r>
          </a:p>
        </p:txBody>
      </p:sp>
      <p:sp>
        <p:nvSpPr>
          <p:cNvPr id="10" name="Text Placeholder 2"/>
          <p:cNvSpPr>
            <a:spLocks noGrp="1"/>
          </p:cNvSpPr>
          <p:nvPr>
            <p:ph type="body" idx="13"/>
          </p:nvPr>
        </p:nvSpPr>
        <p:spPr>
          <a:xfrm>
            <a:off x="4754880" y="5860861"/>
            <a:ext cx="3931920" cy="443831"/>
          </a:xfrm>
          <a:prstGeom prst="rect">
            <a:avLst/>
          </a:prstGeom>
          <a:ln/>
        </p:spPr>
        <p:style>
          <a:lnRef idx="3">
            <a:schemeClr val="lt1"/>
          </a:lnRef>
          <a:fillRef idx="1">
            <a:schemeClr val="accent5"/>
          </a:fillRef>
          <a:effectRef idx="1">
            <a:schemeClr val="accent5"/>
          </a:effectRef>
          <a:fontRef idx="none"/>
        </p:style>
        <p:txBody>
          <a:bodyPr anchor="ctr">
            <a:noAutofit/>
          </a:bodyPr>
          <a:lstStyle>
            <a:lvl1pPr marL="0" indent="0" algn="l">
              <a:buNone/>
              <a:defRPr sz="1800" b="0">
                <a:solidFill>
                  <a:schemeClr val="bg1"/>
                </a:solidFill>
                <a:latin typeface="+mj-lt"/>
              </a:defRPr>
            </a:lvl1pPr>
            <a:lvl2pPr marL="457144" indent="0">
              <a:buNone/>
              <a:defRPr sz="2000" b="1"/>
            </a:lvl2pPr>
            <a:lvl3pPr marL="914289" indent="0">
              <a:buNone/>
              <a:defRPr sz="1800" b="1"/>
            </a:lvl3pPr>
            <a:lvl4pPr marL="1371433" indent="0">
              <a:buNone/>
              <a:defRPr sz="1600" b="1"/>
            </a:lvl4pPr>
            <a:lvl5pPr marL="1828577" indent="0">
              <a:buNone/>
              <a:defRPr sz="1600" b="1"/>
            </a:lvl5pPr>
            <a:lvl6pPr marL="2285721" indent="0">
              <a:buNone/>
              <a:defRPr sz="1600" b="1"/>
            </a:lvl6pPr>
            <a:lvl7pPr marL="2742865" indent="0">
              <a:buNone/>
              <a:defRPr sz="1600" b="1"/>
            </a:lvl7pPr>
            <a:lvl8pPr marL="3200010" indent="0">
              <a:buNone/>
              <a:defRPr sz="1600" b="1"/>
            </a:lvl8pPr>
            <a:lvl9pPr marL="3657154" indent="0">
              <a:buNone/>
              <a:defRPr sz="1600" b="1"/>
            </a:lvl9pPr>
          </a:lstStyle>
          <a:p>
            <a:pPr lvl="0"/>
            <a:r>
              <a:rPr lang="en-US" smtClean="0"/>
              <a:t>Click to edit Master text styles</a:t>
            </a:r>
          </a:p>
        </p:txBody>
      </p:sp>
      <p:sp>
        <p:nvSpPr>
          <p:cNvPr id="19" name="Content Placeholder 2"/>
          <p:cNvSpPr>
            <a:spLocks noGrp="1"/>
          </p:cNvSpPr>
          <p:nvPr>
            <p:ph idx="1"/>
          </p:nvPr>
        </p:nvSpPr>
        <p:spPr>
          <a:xfrm>
            <a:off x="441007" y="1089025"/>
            <a:ext cx="3938588" cy="4671246"/>
          </a:xfrm>
          <a:prstGeom prst="rect">
            <a:avLst/>
          </a:prstGeom>
        </p:spPr>
        <p:txBody>
          <a:bodyPr/>
          <a:lstStyle>
            <a:lvl1pPr marL="230160" indent="-230160">
              <a:spcBef>
                <a:spcPts val="600"/>
              </a:spcBef>
              <a:buClr>
                <a:schemeClr val="tx1">
                  <a:lumMod val="50000"/>
                  <a:lumOff val="50000"/>
                </a:schemeClr>
              </a:buClr>
              <a:buFont typeface="Wingdings" charset="2"/>
              <a:buChar char="§"/>
              <a:defRPr sz="2000">
                <a:solidFill>
                  <a:srgbClr val="000000"/>
                </a:solidFill>
                <a:latin typeface="+mj-lt"/>
              </a:defRPr>
            </a:lvl1pPr>
            <a:lvl2pPr marL="460319" indent="-230160">
              <a:spcBef>
                <a:spcPts val="480"/>
              </a:spcBef>
              <a:buClr>
                <a:schemeClr val="tx1">
                  <a:lumMod val="50000"/>
                  <a:lumOff val="50000"/>
                </a:schemeClr>
              </a:buClr>
              <a:defRPr sz="1800">
                <a:solidFill>
                  <a:srgbClr val="000000"/>
                </a:solidFill>
                <a:latin typeface="+mj-lt"/>
              </a:defRPr>
            </a:lvl2pPr>
            <a:lvl3pPr marL="685716" indent="-225397">
              <a:spcBef>
                <a:spcPts val="480"/>
              </a:spcBef>
              <a:buClr>
                <a:schemeClr val="tx1">
                  <a:lumMod val="50000"/>
                  <a:lumOff val="50000"/>
                </a:schemeClr>
              </a:buClr>
              <a:buSzPct val="100000"/>
              <a:buFont typeface="Arial"/>
              <a:buChar char="•"/>
              <a:defRPr sz="1600">
                <a:solidFill>
                  <a:srgbClr val="000000"/>
                </a:solidFill>
                <a:latin typeface="+mj-lt"/>
              </a:defRPr>
            </a:lvl3pPr>
            <a:lvl4pPr marL="919051" indent="-230160">
              <a:spcBef>
                <a:spcPts val="480"/>
              </a:spcBef>
              <a:buClr>
                <a:schemeClr val="tx1">
                  <a:lumMod val="50000"/>
                  <a:lumOff val="50000"/>
                </a:schemeClr>
              </a:buClr>
              <a:buSzPct val="80000"/>
              <a:buFont typeface="Courier New"/>
              <a:buChar char="o"/>
              <a:defRPr sz="1600">
                <a:solidFill>
                  <a:srgbClr val="000000"/>
                </a:solidFill>
                <a:latin typeface="+mj-lt"/>
              </a:defRPr>
            </a:lvl4pPr>
            <a:lvl5pPr marL="1149210" indent="-230160">
              <a:spcBef>
                <a:spcPts val="480"/>
              </a:spcBef>
              <a:buClr>
                <a:schemeClr val="tx1">
                  <a:lumMod val="50000"/>
                  <a:lumOff val="50000"/>
                </a:schemeClr>
              </a:buClr>
              <a:buSzPct val="80000"/>
              <a:buFont typeface="Lucida Grande"/>
              <a:buChar char="»"/>
              <a:defRPr sz="1600">
                <a:solidFill>
                  <a:srgbClr val="000000"/>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Content Placeholder 2"/>
          <p:cNvSpPr>
            <a:spLocks noGrp="1"/>
          </p:cNvSpPr>
          <p:nvPr>
            <p:ph idx="14"/>
          </p:nvPr>
        </p:nvSpPr>
        <p:spPr>
          <a:xfrm>
            <a:off x="4767264" y="1089025"/>
            <a:ext cx="3919537" cy="4671246"/>
          </a:xfrm>
          <a:prstGeom prst="rect">
            <a:avLst/>
          </a:prstGeom>
        </p:spPr>
        <p:txBody>
          <a:bodyPr/>
          <a:lstStyle>
            <a:lvl1pPr marL="230160" indent="-230160">
              <a:spcBef>
                <a:spcPts val="600"/>
              </a:spcBef>
              <a:buClr>
                <a:schemeClr val="tx1">
                  <a:lumMod val="50000"/>
                  <a:lumOff val="50000"/>
                </a:schemeClr>
              </a:buClr>
              <a:buFont typeface="Wingdings" charset="2"/>
              <a:buChar char="§"/>
              <a:defRPr sz="2000">
                <a:solidFill>
                  <a:srgbClr val="000000"/>
                </a:solidFill>
                <a:latin typeface="+mj-lt"/>
              </a:defRPr>
            </a:lvl1pPr>
            <a:lvl2pPr marL="460319" indent="-230160">
              <a:spcBef>
                <a:spcPts val="480"/>
              </a:spcBef>
              <a:buClr>
                <a:schemeClr val="tx1">
                  <a:lumMod val="50000"/>
                  <a:lumOff val="50000"/>
                </a:schemeClr>
              </a:buClr>
              <a:defRPr sz="1800">
                <a:solidFill>
                  <a:srgbClr val="000000"/>
                </a:solidFill>
                <a:latin typeface="+mj-lt"/>
              </a:defRPr>
            </a:lvl2pPr>
            <a:lvl3pPr marL="685716" indent="-225397">
              <a:spcBef>
                <a:spcPts val="480"/>
              </a:spcBef>
              <a:buClr>
                <a:schemeClr val="tx1">
                  <a:lumMod val="50000"/>
                  <a:lumOff val="50000"/>
                </a:schemeClr>
              </a:buClr>
              <a:buSzPct val="100000"/>
              <a:buFont typeface="Arial"/>
              <a:buChar char="•"/>
              <a:defRPr sz="1600">
                <a:solidFill>
                  <a:srgbClr val="000000"/>
                </a:solidFill>
                <a:latin typeface="+mj-lt"/>
              </a:defRPr>
            </a:lvl3pPr>
            <a:lvl4pPr marL="919051" indent="-230160">
              <a:spcBef>
                <a:spcPts val="480"/>
              </a:spcBef>
              <a:buClr>
                <a:schemeClr val="tx1">
                  <a:lumMod val="50000"/>
                  <a:lumOff val="50000"/>
                </a:schemeClr>
              </a:buClr>
              <a:buSzPct val="80000"/>
              <a:buFont typeface="Courier New"/>
              <a:buChar char="o"/>
              <a:defRPr sz="1600">
                <a:solidFill>
                  <a:srgbClr val="000000"/>
                </a:solidFill>
                <a:latin typeface="+mj-lt"/>
              </a:defRPr>
            </a:lvl4pPr>
            <a:lvl5pPr marL="1149210" indent="-230160">
              <a:spcBef>
                <a:spcPts val="480"/>
              </a:spcBef>
              <a:buClr>
                <a:schemeClr val="tx1">
                  <a:lumMod val="50000"/>
                  <a:lumOff val="50000"/>
                </a:schemeClr>
              </a:buClr>
              <a:buSzPct val="80000"/>
              <a:buFont typeface="Lucida Grande"/>
              <a:buChar char="»"/>
              <a:defRPr sz="1600">
                <a:solidFill>
                  <a:srgbClr val="000000"/>
                </a:solidFill>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4216024"/>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_Comparison">
    <p:spTree>
      <p:nvGrpSpPr>
        <p:cNvPr id="1" name=""/>
        <p:cNvGrpSpPr/>
        <p:nvPr/>
      </p:nvGrpSpPr>
      <p:grpSpPr>
        <a:xfrm>
          <a:off x="0" y="0"/>
          <a:ext cx="0" cy="0"/>
          <a:chOff x="0" y="0"/>
          <a:chExt cx="0" cy="0"/>
        </a:xfrm>
      </p:grpSpPr>
      <p:sp>
        <p:nvSpPr>
          <p:cNvPr id="7" name="Rectangle 6"/>
          <p:cNvSpPr/>
          <p:nvPr/>
        </p:nvSpPr>
        <p:spPr>
          <a:xfrm>
            <a:off x="0" y="0"/>
            <a:ext cx="9144000" cy="733266"/>
          </a:xfrm>
          <a:prstGeom prst="rect">
            <a:avLst/>
          </a:prstGeom>
          <a:gradFill flip="none" rotWithShape="1">
            <a:gsLst>
              <a:gs pos="0">
                <a:schemeClr val="accent5"/>
              </a:gs>
              <a:gs pos="100000">
                <a:schemeClr val="accent3"/>
              </a:gs>
            </a:gsLst>
            <a:lin ang="5640000" scaled="0"/>
            <a:tileRect/>
          </a:gradFill>
          <a:ln>
            <a:noFill/>
          </a:ln>
          <a:effectLst>
            <a:outerShdw blurRad="50800" dist="38100" dir="5400000" algn="t" rotWithShape="0">
              <a:prstClr val="black">
                <a:alpha val="40000"/>
              </a:prstClr>
            </a:outerShdw>
          </a:effectLst>
          <a:scene3d>
            <a:camera prst="orthographicFront"/>
            <a:lightRig rig="threePt" dir="t"/>
          </a:scene3d>
          <a:sp3d>
            <a:extrusionClr>
              <a:schemeClr val="accent5"/>
            </a:extrusionClr>
          </a:sp3d>
        </p:spPr>
        <p:style>
          <a:lnRef idx="1">
            <a:schemeClr val="accent1"/>
          </a:lnRef>
          <a:fillRef idx="3">
            <a:schemeClr val="accent1"/>
          </a:fillRef>
          <a:effectRef idx="2">
            <a:schemeClr val="accent1"/>
          </a:effectRef>
          <a:fontRef idx="minor">
            <a:schemeClr val="lt1"/>
          </a:fontRef>
        </p:style>
        <p:txBody>
          <a:bodyPr lIns="91429" tIns="45714" rIns="91429" bIns="45714" anchor="ctr"/>
          <a:lstStyle/>
          <a:p>
            <a:pPr algn="ctr" defTabSz="914289">
              <a:defRPr/>
            </a:pPr>
            <a:endParaRPr lang="en-US" sz="1800" dirty="0">
              <a:solidFill>
                <a:srgbClr val="F58025"/>
              </a:solidFill>
            </a:endParaRPr>
          </a:p>
        </p:txBody>
      </p:sp>
      <p:cxnSp>
        <p:nvCxnSpPr>
          <p:cNvPr id="8" name="Straight Connector 2"/>
          <p:cNvCxnSpPr>
            <a:cxnSpLocks noChangeShapeType="1"/>
          </p:cNvCxnSpPr>
          <p:nvPr/>
        </p:nvCxnSpPr>
        <p:spPr bwMode="auto">
          <a:xfrm>
            <a:off x="536576" y="785813"/>
            <a:ext cx="8607425" cy="0"/>
          </a:xfrm>
          <a:prstGeom prst="line">
            <a:avLst/>
          </a:prstGeom>
          <a:noFill/>
          <a:ln w="38100">
            <a:solidFill>
              <a:schemeClr val="accent2"/>
            </a:solidFill>
            <a:round/>
            <a:headEnd/>
            <a:tailEnd/>
          </a:ln>
          <a:effectLst>
            <a:outerShdw dist="23000" dir="5400000" rotWithShape="0">
              <a:srgbClr val="808080">
                <a:alpha val="34998"/>
              </a:srgbClr>
            </a:outerShdw>
          </a:effectLst>
          <a:extLst/>
        </p:spPr>
      </p:cxnSp>
      <p:cxnSp>
        <p:nvCxnSpPr>
          <p:cNvPr id="9" name="Straight Connector 3"/>
          <p:cNvCxnSpPr>
            <a:cxnSpLocks noChangeShapeType="1"/>
          </p:cNvCxnSpPr>
          <p:nvPr/>
        </p:nvCxnSpPr>
        <p:spPr bwMode="auto">
          <a:xfrm flipH="1">
            <a:off x="0" y="785813"/>
            <a:ext cx="406400" cy="0"/>
          </a:xfrm>
          <a:prstGeom prst="line">
            <a:avLst/>
          </a:prstGeom>
          <a:noFill/>
          <a:ln w="38100">
            <a:solidFill>
              <a:schemeClr val="accent1"/>
            </a:solidFill>
            <a:round/>
            <a:headEnd/>
            <a:tailEnd/>
          </a:ln>
          <a:effectLst>
            <a:outerShdw dist="20000" dir="5400000" rotWithShape="0">
              <a:srgbClr val="808080">
                <a:alpha val="37999"/>
              </a:srgbClr>
            </a:outerShdw>
          </a:effectLst>
          <a:extLst/>
        </p:spPr>
      </p:cxnSp>
      <p:sp>
        <p:nvSpPr>
          <p:cNvPr id="17" name="Content Placeholder 2"/>
          <p:cNvSpPr>
            <a:spLocks noGrp="1"/>
          </p:cNvSpPr>
          <p:nvPr>
            <p:ph idx="15"/>
          </p:nvPr>
        </p:nvSpPr>
        <p:spPr>
          <a:xfrm>
            <a:off x="451909" y="1481667"/>
            <a:ext cx="5119159" cy="4859221"/>
          </a:xfrm>
          <a:prstGeom prst="rect">
            <a:avLst/>
          </a:prstGeom>
        </p:spPr>
        <p:txBody>
          <a:bodyPr/>
          <a:lstStyle>
            <a:lvl1pPr>
              <a:defRPr sz="2000">
                <a:solidFill>
                  <a:schemeClr val="tx1"/>
                </a:solidFill>
                <a:latin typeface="+mj-lt"/>
              </a:defRPr>
            </a:lvl1pPr>
            <a:lvl2pPr>
              <a:defRPr sz="1800">
                <a:solidFill>
                  <a:schemeClr val="tx1"/>
                </a:solidFill>
                <a:latin typeface="+mj-lt"/>
              </a:defRPr>
            </a:lvl2pPr>
            <a:lvl3pPr marL="1142861" indent="-228572">
              <a:buClr>
                <a:schemeClr val="tx2"/>
              </a:buClr>
              <a:buSzPct val="80000"/>
              <a:buFont typeface="Wingdings" charset="2"/>
              <a:buChar char="§"/>
              <a:defRPr sz="1600">
                <a:solidFill>
                  <a:schemeClr val="tx1"/>
                </a:solidFill>
                <a:latin typeface="+mj-lt"/>
              </a:defRPr>
            </a:lvl3pPr>
            <a:lvl4pPr marL="1600005" indent="-228572">
              <a:buClrTx/>
              <a:buSzPct val="80000"/>
              <a:buFont typeface="Courier New"/>
              <a:buChar char="o"/>
              <a:defRPr sz="1600">
                <a:solidFill>
                  <a:schemeClr val="tx1"/>
                </a:solidFill>
                <a:latin typeface="+mj-lt"/>
              </a:defRPr>
            </a:lvl4pPr>
            <a:lvl5pPr marL="2057149" indent="-228572">
              <a:buSzPct val="60000"/>
              <a:buFont typeface="Wingdings" charset="2"/>
              <a:buChar char=""/>
              <a:defRPr sz="16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Title 1"/>
          <p:cNvSpPr>
            <a:spLocks noGrp="1"/>
          </p:cNvSpPr>
          <p:nvPr>
            <p:ph type="title"/>
          </p:nvPr>
        </p:nvSpPr>
        <p:spPr>
          <a:xfrm>
            <a:off x="457200" y="0"/>
            <a:ext cx="8229600" cy="733266"/>
          </a:xfrm>
          <a:prstGeom prst="rect">
            <a:avLst/>
          </a:prstGeom>
        </p:spPr>
        <p:txBody>
          <a:bodyPr anchor="ctr" anchorCtr="0">
            <a:normAutofit/>
          </a:bodyPr>
          <a:lstStyle>
            <a:lvl1pPr algn="l">
              <a:defRPr sz="2400" b="1">
                <a:solidFill>
                  <a:schemeClr val="bg1"/>
                </a:solidFill>
              </a:defRPr>
            </a:lvl1pPr>
          </a:lstStyle>
          <a:p>
            <a:r>
              <a:rPr lang="en-US" smtClean="0"/>
              <a:t>Click to edit Master title style</a:t>
            </a:r>
            <a:endParaRPr lang="en-US" dirty="0"/>
          </a:p>
        </p:txBody>
      </p:sp>
      <p:sp>
        <p:nvSpPr>
          <p:cNvPr id="22" name="Content Placeholder 2"/>
          <p:cNvSpPr>
            <a:spLocks noGrp="1"/>
          </p:cNvSpPr>
          <p:nvPr>
            <p:ph idx="16"/>
          </p:nvPr>
        </p:nvSpPr>
        <p:spPr>
          <a:xfrm>
            <a:off x="5715001" y="948268"/>
            <a:ext cx="2935288" cy="5392621"/>
          </a:xfrm>
          <a:prstGeom prst="rect">
            <a:avLst/>
          </a:prstGeom>
        </p:spPr>
        <p:txBody>
          <a:bodyPr/>
          <a:lstStyle>
            <a:lvl1pPr marL="119048" indent="-119048">
              <a:buFont typeface="Wingdings" pitchFamily="2" charset="2"/>
              <a:buChar char="§"/>
              <a:defRPr sz="1100">
                <a:solidFill>
                  <a:schemeClr val="tx1"/>
                </a:solidFill>
                <a:latin typeface="+mj-lt"/>
              </a:defRPr>
            </a:lvl1pPr>
            <a:lvl2pPr>
              <a:buFont typeface="Wingdings" pitchFamily="2" charset="2"/>
              <a:buChar char="§"/>
              <a:defRPr sz="1100">
                <a:solidFill>
                  <a:schemeClr val="tx1"/>
                </a:solidFill>
                <a:latin typeface="+mj-lt"/>
              </a:defRPr>
            </a:lvl2pPr>
            <a:lvl3pPr marL="1142861" indent="-228572">
              <a:buClr>
                <a:schemeClr val="tx2"/>
              </a:buClr>
              <a:buSzPct val="80000"/>
              <a:buFont typeface="Wingdings" pitchFamily="2" charset="2"/>
              <a:buChar char="§"/>
              <a:defRPr sz="1100">
                <a:solidFill>
                  <a:schemeClr val="tx1"/>
                </a:solidFill>
                <a:latin typeface="+mj-lt"/>
              </a:defRPr>
            </a:lvl3pPr>
            <a:lvl4pPr marL="1600005" indent="-228572">
              <a:buClrTx/>
              <a:buSzPct val="80000"/>
              <a:buFont typeface="Wingdings" pitchFamily="2" charset="2"/>
              <a:buChar char="§"/>
              <a:defRPr sz="1100">
                <a:solidFill>
                  <a:schemeClr val="tx1"/>
                </a:solidFill>
                <a:latin typeface="+mj-lt"/>
              </a:defRPr>
            </a:lvl4pPr>
            <a:lvl5pPr marL="2057149" indent="-228572">
              <a:buSzPct val="60000"/>
              <a:buFont typeface="Wingdings" pitchFamily="2" charset="2"/>
              <a:buChar char="§"/>
              <a:defRPr sz="11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2"/>
          <p:cNvSpPr>
            <a:spLocks noGrp="1"/>
          </p:cNvSpPr>
          <p:nvPr>
            <p:ph type="body" idx="1"/>
          </p:nvPr>
        </p:nvSpPr>
        <p:spPr>
          <a:xfrm>
            <a:off x="451907" y="928838"/>
            <a:ext cx="5127626" cy="443831"/>
          </a:xfrm>
          <a:prstGeom prst="rect">
            <a:avLst/>
          </a:prstGeom>
          <a:solidFill>
            <a:schemeClr val="accent5"/>
          </a:solidFill>
          <a:ln w="3175" cmpd="sng">
            <a:solidFill>
              <a:schemeClr val="bg1"/>
            </a:solidFill>
          </a:ln>
          <a:effectLst>
            <a:outerShdw blurRad="50800" dist="38100" dir="5400000" algn="t" rotWithShape="0">
              <a:prstClr val="black">
                <a:alpha val="40000"/>
              </a:prstClr>
            </a:outerShdw>
          </a:effectLst>
        </p:spPr>
        <p:style>
          <a:lnRef idx="1">
            <a:schemeClr val="dk1"/>
          </a:lnRef>
          <a:fillRef idx="3">
            <a:schemeClr val="dk1"/>
          </a:fillRef>
          <a:effectRef idx="2">
            <a:schemeClr val="dk1"/>
          </a:effectRef>
          <a:fontRef idx="none"/>
        </p:style>
        <p:txBody>
          <a:bodyPr anchor="ctr">
            <a:noAutofit/>
          </a:bodyPr>
          <a:lstStyle>
            <a:lvl1pPr marL="0" indent="0" algn="ctr">
              <a:buNone/>
              <a:defRPr sz="1200" b="1">
                <a:solidFill>
                  <a:schemeClr val="bg1"/>
                </a:solidFill>
                <a:latin typeface="+mj-lt"/>
              </a:defRPr>
            </a:lvl1pPr>
            <a:lvl2pPr marL="457144" indent="0">
              <a:buNone/>
              <a:defRPr sz="2000" b="1"/>
            </a:lvl2pPr>
            <a:lvl3pPr marL="914289" indent="0">
              <a:buNone/>
              <a:defRPr sz="1800" b="1"/>
            </a:lvl3pPr>
            <a:lvl4pPr marL="1371433" indent="0">
              <a:buNone/>
              <a:defRPr sz="1600" b="1"/>
            </a:lvl4pPr>
            <a:lvl5pPr marL="1828577" indent="0">
              <a:buNone/>
              <a:defRPr sz="1600" b="1"/>
            </a:lvl5pPr>
            <a:lvl6pPr marL="2285721" indent="0">
              <a:buNone/>
              <a:defRPr sz="1600" b="1"/>
            </a:lvl6pPr>
            <a:lvl7pPr marL="2742865" indent="0">
              <a:buNone/>
              <a:defRPr sz="1600" b="1"/>
            </a:lvl7pPr>
            <a:lvl8pPr marL="3200010" indent="0">
              <a:buNone/>
              <a:defRPr sz="1600" b="1"/>
            </a:lvl8pPr>
            <a:lvl9pPr marL="3657154" indent="0">
              <a:buNone/>
              <a:defRPr sz="1600" b="1"/>
            </a:lvl9pPr>
          </a:lstStyle>
          <a:p>
            <a:pPr lvl="0"/>
            <a:r>
              <a:rPr lang="en-US" dirty="0" smtClean="0"/>
              <a:t>Click to edit Master text styles</a:t>
            </a:r>
          </a:p>
        </p:txBody>
      </p:sp>
    </p:spTree>
    <p:extLst>
      <p:ext uri="{BB962C8B-B14F-4D97-AF65-F5344CB8AC3E}">
        <p14:creationId xmlns:p14="http://schemas.microsoft.com/office/powerpoint/2010/main" val="22947871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660391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9759989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1892957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8306749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4799891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9386625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7990567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0444945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672710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8745064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244870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6545144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20484726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662809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583492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432269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053073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978944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496803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271801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61452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29915218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33013021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1664491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0698658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773623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507078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40254097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764400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7201616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6303088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2848576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0198913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0664727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13238049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448420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4603536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7093407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7230632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35072140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24684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608891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040042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865979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825034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508860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05679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35023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2006716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9820968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4061386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404401105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3537435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51721287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56922789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40324122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914964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762039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861357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823953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8799344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055257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4385272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043476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2476980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5861377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233661182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789690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725527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93416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9859573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9354135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0685113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630934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0116511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16982764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17475995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8226374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93106882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59150100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429381887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7207517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69492914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07022246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6210515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6100578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8492984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768894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9667358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3435927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10480862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2445729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69720603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402663961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1905835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589672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299654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924206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3987467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0221920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7154607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0030481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240218040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81217063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59481542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13873659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4338725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4182819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92449956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87607269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54412600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50332489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8083928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17830051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6999591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71399358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45670509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53199316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92247809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89485896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259586822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1675853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887343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5021820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4122171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9720091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9140594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7045611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3232440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329820469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51337383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207466532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92404496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7748231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09726868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89193261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93915558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88050720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0961342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9540907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98937638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48542655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15326973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20671029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43690563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09415229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3549587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121778417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4518298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917103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710473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5758221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785576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170492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469067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209738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9573322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26698817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79539222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83270496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68245349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421956170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48016859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15178803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28150096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4592123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39730143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57296612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3964511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99256025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72263381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690926522"/>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70748609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53185013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103925381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1906047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799875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436210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1234852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9223229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1783241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10062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163075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200973076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19277028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94227622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11689627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76573288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20011853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93023932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74410934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1796959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10783434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5693145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89057879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241301593"/>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21099223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5612730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76693921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13557999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59049725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328491130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6465072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9624159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8777423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2615102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3991974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816300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5643094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0880272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413199979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55691270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77441171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54393100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34180279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4627786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15232635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66339131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5024381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92839999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25966698"/>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10551888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483591551"/>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8028552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90518729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32551345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99473856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10623098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281081124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1123547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1298814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8265165"/>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3628894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2963991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8700876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004920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645777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62285926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314015579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85462481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90554924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5270058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19720805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2708877930"/>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37736596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82227320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62616205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590564823"/>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8907535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27244519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77756408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8093115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06434491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47275973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378217873"/>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429713537"/>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231688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6598656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09349696"/>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23938874"/>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9134481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528153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2746215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0833924"/>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23646422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643117712"/>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59093114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073253025"/>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19237031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4283554602"/>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419869729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19724855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96926765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62419678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68678836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126432008"/>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01908857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200708569"/>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8402919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047694941"/>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58178636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21489454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3267063815"/>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6208612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79328882"/>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28445927"/>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89310126"/>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86387191"/>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6776596"/>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88718903"/>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1625371"/>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3819786432"/>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101969359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2644395503"/>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67362746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840435476"/>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359622245"/>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650564461"/>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652889703"/>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616785548"/>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129232605"/>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38292157"/>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591980923"/>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320096712"/>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54734125"/>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66533124"/>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264249052"/>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220384997"/>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56301741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3055554237"/>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73889007"/>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1243561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5146008"/>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24836656"/>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67361968"/>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5110559"/>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78828076"/>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1584938"/>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3688409205"/>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687545929"/>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090822430"/>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556452909"/>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421966257"/>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26570065"/>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255366246"/>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011905723"/>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689786656"/>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102690852"/>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64282347"/>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906775634"/>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994663724"/>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48788759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27988419"/>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465193405"/>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091124115"/>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430346443"/>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137479809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72988154"/>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55917606"/>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214446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99487183"/>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4022700"/>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64787309"/>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20326891"/>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2847538"/>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645156582"/>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95364778"/>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684312247"/>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843685754"/>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394438193"/>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068528233"/>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859545235"/>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51557803"/>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51161687"/>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85600077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176471260"/>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508633224"/>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90532334"/>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78848457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178203722"/>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780701342"/>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699328100"/>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489105711"/>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3165223996"/>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3395560"/>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39839998"/>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98837385"/>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80318215"/>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0096488"/>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47597207"/>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38341092"/>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99286057"/>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1399211296"/>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3031765044"/>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964804073"/>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98082439"/>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3848093031"/>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683014997"/>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998792348"/>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38462604"/>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661950369"/>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86229324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79379044"/>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1456871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96876557"/>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282064067"/>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61192156"/>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4164970545"/>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306402239"/>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4089862750"/>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2546868016"/>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27842060"/>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03264866"/>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91961681"/>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74545500"/>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7423638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65987711"/>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24990094"/>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68012041"/>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559531988"/>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12703280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242467622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276907347"/>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76683955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96535994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743513931"/>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61107327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287869662"/>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503402807"/>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84921011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504577906"/>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666297716"/>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3239239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591279960"/>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942932890"/>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095453097"/>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500208223"/>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197514230"/>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2233813"/>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0654010"/>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26450818"/>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2152570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1838611"/>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79011472"/>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2926248"/>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31740515"/>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227950785"/>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102034645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422645646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606279013"/>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4113103684"/>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345973489"/>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1844640236"/>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344478259"/>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3137263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237106113"/>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116936677"/>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960184053"/>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52264220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586056555"/>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211446372"/>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284251349"/>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6834542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865268914"/>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4023669317"/>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33716240"/>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84470560"/>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0539988"/>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97122433"/>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0407954"/>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8174153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62395865"/>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9480271"/>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4082546596"/>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739140711"/>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2290614308"/>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259105239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2763013645"/>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467973013"/>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876861322"/>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733600168"/>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755377757"/>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998425077"/>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23252614"/>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467932092"/>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3657942270"/>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17561966"/>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28043187"/>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99087011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029199806"/>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692119670"/>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3699785327"/>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4073285"/>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78269932"/>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26544530"/>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14919153"/>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7403784"/>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878719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82522740"/>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98929516"/>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1283241239"/>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211678106"/>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2611475968"/>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3663240362"/>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1565596310"/>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115944106"/>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55995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
        <p:nvSpPr>
          <p:cNvPr id="2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41617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46544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5" name="Straight Connector 24"/>
          <p:cNvCxnSpPr/>
          <p:nvPr userDrawn="1"/>
        </p:nvCxnSpPr>
        <p:spPr>
          <a:xfrm>
            <a:off x="466725" y="240230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7" name="Picture 26" descr="image1.png"/>
          <p:cNvPicPr>
            <a:picLocks noChangeAspect="1"/>
          </p:cNvPicPr>
          <p:nvPr userDrawn="1"/>
        </p:nvPicPr>
        <p:blipFill>
          <a:blip r:embed="rId2"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461519508"/>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8"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370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0" name="Text Placeholder 33"/>
          <p:cNvSpPr>
            <a:spLocks noGrp="1"/>
          </p:cNvSpPr>
          <p:nvPr>
            <p:ph type="body" sz="quarter" idx="14" hasCustomPrompt="1"/>
          </p:nvPr>
        </p:nvSpPr>
        <p:spPr>
          <a:xfrm>
            <a:off x="467868" y="2419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2" name="Straight Connector 21"/>
          <p:cNvCxnSpPr/>
          <p:nvPr userDrawn="1"/>
        </p:nvCxnSpPr>
        <p:spPr>
          <a:xfrm>
            <a:off x="466725" y="2356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6" name="Picture 25"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512987917"/>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29951"/>
            <a:ext cx="8676456" cy="95095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14"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6"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4289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18" name="Text Placeholder 33"/>
          <p:cNvSpPr>
            <a:spLocks noGrp="1"/>
          </p:cNvSpPr>
          <p:nvPr>
            <p:ph type="body" sz="quarter" idx="14" hasCustomPrompt="1"/>
          </p:nvPr>
        </p:nvSpPr>
        <p:spPr>
          <a:xfrm>
            <a:off x="467868" y="289216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0" name="Straight Connector 19"/>
          <p:cNvCxnSpPr/>
          <p:nvPr userDrawn="1"/>
        </p:nvCxnSpPr>
        <p:spPr>
          <a:xfrm>
            <a:off x="466725" y="282902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31" name="Picture 30"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5" name="TextBox 14"/>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869757968"/>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baseline="0">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23007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17"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22" name="TextBox 21"/>
          <p:cNvSpPr txBox="1"/>
          <p:nvPr userDrawn="1"/>
        </p:nvSpPr>
        <p:spPr>
          <a:xfrm>
            <a:off x="7802264" y="27514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4" name="Text Placeholder 33"/>
          <p:cNvSpPr>
            <a:spLocks noGrp="1"/>
          </p:cNvSpPr>
          <p:nvPr>
            <p:ph type="body" sz="quarter" idx="14" hasCustomPrompt="1"/>
          </p:nvPr>
        </p:nvSpPr>
        <p:spPr>
          <a:xfrm>
            <a:off x="467868" y="28007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7375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724781964"/>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205108"/>
          </a:xfrm>
        </p:spPr>
        <p:txBody>
          <a:bodyPr wrap="non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endParaRPr lang="en-US" dirty="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6295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6788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6156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058176746"/>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1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780132"/>
            <a:ext cx="8676456" cy="216808"/>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One line subtitle. Make this sentence case</a:t>
            </a:r>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1248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1741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1109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101409648"/>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preserve="1" userDrawn="1">
  <p:cSld name="Title Slide—Short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788894"/>
            <a:ext cx="8676456" cy="631965"/>
          </a:xfrm>
          <a:prstGeom prst="rect">
            <a:avLst/>
          </a:prstGeom>
        </p:spPr>
        <p:txBody>
          <a:bodyPr wrap="none" lIns="0" rIns="90000" anchor="ctr">
            <a:noAutofit/>
          </a:bodyPr>
          <a:lstStyle>
            <a:lvl1pPr marL="460800" indent="0">
              <a:defRPr sz="3500" b="1" baseline="0">
                <a:solidFill>
                  <a:schemeClr val="tx2"/>
                </a:solidFill>
              </a:defRPr>
            </a:lvl1pPr>
          </a:lstStyle>
          <a:p>
            <a:r>
              <a:rPr lang="en-US" dirty="0" smtClean="0"/>
              <a:t>Short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40681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9724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0217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6" name="Straight Connector 25"/>
          <p:cNvCxnSpPr/>
          <p:nvPr userDrawn="1"/>
        </p:nvCxnSpPr>
        <p:spPr>
          <a:xfrm>
            <a:off x="466725" y="29585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1573276166"/>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preserve="1" userDrawn="1">
  <p:cSld name="Title Slide—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03280"/>
            <a:ext cx="8676456" cy="473560"/>
          </a:xfrm>
          <a:prstGeom prst="rect">
            <a:avLst/>
          </a:prstGeom>
        </p:spPr>
        <p:txBody>
          <a:bodyPr wrap="none" lIns="0" rIns="90000" anchor="ctr">
            <a:noAutofit/>
          </a:bodyPr>
          <a:lstStyle>
            <a:lvl1pPr marL="460800" indent="0">
              <a:defRPr sz="2800" b="1" baseline="0">
                <a:solidFill>
                  <a:schemeClr val="tx2"/>
                </a:solidFill>
              </a:defRPr>
            </a:lvl1pPr>
          </a:lstStyle>
          <a:p>
            <a:r>
              <a:rPr lang="en-US" dirty="0" smtClean="0"/>
              <a:t>Long Report Title</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0"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0"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0" y="2287762"/>
            <a:ext cx="8676456" cy="432000"/>
          </a:xfrm>
        </p:spPr>
        <p:txBody>
          <a:bodyPr wrap="square" lIns="0" tIns="0" rIns="0" bIns="0" anchor="t" anchorCtr="0">
            <a:noAutofit/>
          </a:bodyPr>
          <a:lstStyle>
            <a:lvl1pPr marL="460800" indent="0" algn="l">
              <a:buNone/>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282765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287692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281378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4228875784"/>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preserve="1" userDrawn="1">
  <p:cSld name="Title Slide—2 line long title, 2 line subtitle">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0" y="1811391"/>
            <a:ext cx="8676456" cy="969519"/>
          </a:xfrm>
          <a:prstGeom prst="rect">
            <a:avLst/>
          </a:prstGeom>
        </p:spPr>
        <p:txBody>
          <a:bodyPr wrap="square" lIns="0" rIns="90000" anchor="ctr" anchorCtr="0">
            <a:noAutofit/>
          </a:bodyPr>
          <a:lstStyle>
            <a:lvl1pPr marL="460800" indent="0">
              <a:defRPr sz="2800" b="1" baseline="0">
                <a:solidFill>
                  <a:schemeClr val="tx2"/>
                </a:solidFill>
              </a:defRPr>
            </a:lvl1pPr>
          </a:lstStyle>
          <a:p>
            <a:r>
              <a:rPr lang="en-US" dirty="0" smtClean="0"/>
              <a:t>Long Report Title, Long Report Title, Long Report Title, Long Report Title, Long Report</a:t>
            </a:r>
            <a:endParaRPr lang="en-US" dirty="0"/>
          </a:p>
        </p:txBody>
      </p:sp>
      <p:sp>
        <p:nvSpPr>
          <p:cNvPr id="12" name="Line 25"/>
          <p:cNvSpPr>
            <a:spLocks noChangeShapeType="1"/>
          </p:cNvSpPr>
          <p:nvPr userDrawn="1"/>
        </p:nvSpPr>
        <p:spPr bwMode="auto">
          <a:xfrm>
            <a:off x="467544" y="1044000"/>
            <a:ext cx="8208912" cy="0"/>
          </a:xfrm>
          <a:prstGeom prst="line">
            <a:avLst/>
          </a:prstGeom>
          <a:noFill/>
          <a:ln w="6350">
            <a:solidFill>
              <a:schemeClr val="bg1">
                <a:lumMod val="50000"/>
              </a:schemeClr>
            </a:solidFill>
            <a:round/>
            <a:headEnd/>
            <a:tailEnd/>
          </a:ln>
        </p:spPr>
        <p:txBody>
          <a:bodyPr/>
          <a:lstStyle/>
          <a:p>
            <a:endParaRPr lang="en-US" dirty="0">
              <a:solidFill>
                <a:prstClr val="black"/>
              </a:solidFill>
            </a:endParaRPr>
          </a:p>
        </p:txBody>
      </p:sp>
      <p:sp>
        <p:nvSpPr>
          <p:cNvPr id="28" name="Text Placeholder 27"/>
          <p:cNvSpPr>
            <a:spLocks noGrp="1"/>
          </p:cNvSpPr>
          <p:nvPr>
            <p:ph type="body" sz="quarter" idx="11" hasCustomPrompt="1"/>
          </p:nvPr>
        </p:nvSpPr>
        <p:spPr>
          <a:xfrm>
            <a:off x="819" y="1586503"/>
            <a:ext cx="8676456" cy="219456"/>
          </a:xfrm>
        </p:spPr>
        <p:txBody>
          <a:bodyPr lIns="0" tIns="0" anchor="ctr">
            <a:noAutofit/>
          </a:bodyPr>
          <a:lstStyle>
            <a:lvl1pPr marL="460800" indent="0">
              <a:buNone/>
              <a:defRPr sz="1400" b="1">
                <a:solidFill>
                  <a:srgbClr val="495965"/>
                </a:solidFill>
              </a:defRPr>
            </a:lvl1pPr>
          </a:lstStyle>
          <a:p>
            <a:pPr lvl="0"/>
            <a:r>
              <a:rPr lang="en-US" dirty="0" smtClean="0"/>
              <a:t>Service Line</a:t>
            </a:r>
          </a:p>
        </p:txBody>
      </p:sp>
      <p:sp>
        <p:nvSpPr>
          <p:cNvPr id="19" name="TextBox 18"/>
          <p:cNvSpPr txBox="1"/>
          <p:nvPr userDrawn="1"/>
        </p:nvSpPr>
        <p:spPr>
          <a:xfrm>
            <a:off x="819" y="6409944"/>
            <a:ext cx="1276350" cy="214164"/>
          </a:xfrm>
          <a:prstGeom prst="rect">
            <a:avLst/>
          </a:prstGeom>
          <a:noFill/>
        </p:spPr>
        <p:txBody>
          <a:bodyPr wrap="none" lIns="468000" tIns="0" rIns="0" bIns="0" rtlCol="0" anchor="ctr">
            <a:noAutofit/>
          </a:bodyPr>
          <a:lstStyle/>
          <a:p>
            <a:pPr>
              <a:defRPr/>
            </a:pPr>
            <a:r>
              <a:rPr lang="en-GB" sz="800" dirty="0" smtClean="0">
                <a:solidFill>
                  <a:srgbClr val="495965"/>
                </a:solidFill>
              </a:rPr>
              <a:t>©  2015 IHS</a:t>
            </a:r>
            <a:endParaRPr lang="en-GB" dirty="0">
              <a:solidFill>
                <a:srgbClr val="495965"/>
              </a:solidFill>
            </a:endParaRPr>
          </a:p>
        </p:txBody>
      </p:sp>
      <p:sp>
        <p:nvSpPr>
          <p:cNvPr id="20" name="Subtitle 2"/>
          <p:cNvSpPr>
            <a:spLocks noGrp="1"/>
          </p:cNvSpPr>
          <p:nvPr>
            <p:ph type="subTitle" idx="1" hasCustomPrompt="1"/>
          </p:nvPr>
        </p:nvSpPr>
        <p:spPr>
          <a:xfrm>
            <a:off x="819" y="2780132"/>
            <a:ext cx="8676456" cy="432000"/>
          </a:xfrm>
        </p:spPr>
        <p:txBody>
          <a:bodyPr wrap="square" lIns="0" tIns="0" rIns="0" bIns="0" anchor="t" anchorCtr="0">
            <a:noAutofit/>
          </a:bodyPr>
          <a:lstStyle>
            <a:lvl1pPr marL="460800" marR="0" indent="0" algn="l" defTabSz="914400" rtl="0" eaLnBrk="1" fontAlgn="auto" latinLnBrk="0" hangingPunct="1">
              <a:lnSpc>
                <a:spcPct val="100000"/>
              </a:lnSpc>
              <a:spcBef>
                <a:spcPts val="1200"/>
              </a:spcBef>
              <a:spcAft>
                <a:spcPts val="400"/>
              </a:spcAft>
              <a:buClr>
                <a:srgbClr val="666666"/>
              </a:buClr>
              <a:buSzPct val="25000"/>
              <a:buFont typeface="Arial" pitchFamily="34" charset="0"/>
              <a:buNone/>
              <a:tabLst/>
              <a:defRPr sz="1300" b="1" baseline="0">
                <a:solidFill>
                  <a:srgbClr val="49596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Two line subtitle. Make this sentence case. </a:t>
            </a:r>
            <a:r>
              <a:rPr lang="en-US" dirty="0" err="1" smtClean="0"/>
              <a:t>Xxxxxxxxxx</a:t>
            </a:r>
            <a:r>
              <a:rPr lang="en-US" dirty="0" smtClean="0"/>
              <a:t> </a:t>
            </a:r>
            <a:r>
              <a:rPr lang="en-US" dirty="0" err="1" smtClean="0"/>
              <a:t>xxxxxxxxxx</a:t>
            </a:r>
            <a:r>
              <a:rPr lang="en-US" dirty="0" smtClean="0"/>
              <a:t> </a:t>
            </a:r>
            <a:r>
              <a:rPr lang="en-US" dirty="0" err="1" smtClean="0"/>
              <a:t>xxxxxxxxxxxx</a:t>
            </a:r>
            <a:r>
              <a:rPr lang="en-US" dirty="0" smtClean="0"/>
              <a:t> </a:t>
            </a:r>
            <a:r>
              <a:rPr lang="en-US" dirty="0" err="1" smtClean="0"/>
              <a:t>xxxxxxxxxxx</a:t>
            </a:r>
            <a:r>
              <a:rPr lang="en-US" dirty="0" smtClean="0"/>
              <a:t> </a:t>
            </a:r>
            <a:r>
              <a:rPr lang="en-US" dirty="0" err="1" smtClean="0"/>
              <a:t>xxxxxxxxxxxxx</a:t>
            </a:r>
            <a:r>
              <a:rPr lang="en-US" dirty="0" smtClean="0"/>
              <a:t> </a:t>
            </a:r>
            <a:r>
              <a:rPr lang="en-US" dirty="0" err="1" smtClean="0"/>
              <a:t>xxxxxxxxxxx</a:t>
            </a:r>
            <a:r>
              <a:rPr lang="en-US" dirty="0" smtClean="0"/>
              <a:t> </a:t>
            </a:r>
            <a:r>
              <a:rPr lang="en-US" dirty="0" err="1" smtClean="0"/>
              <a:t>xxxxxxxxxxxxxxxxx</a:t>
            </a:r>
            <a:r>
              <a:rPr lang="en-US" dirty="0" smtClean="0"/>
              <a:t> </a:t>
            </a:r>
            <a:r>
              <a:rPr lang="en-US" dirty="0" err="1" smtClean="0"/>
              <a:t>xxxxxxxxxxxxxxxxx</a:t>
            </a:r>
            <a:r>
              <a:rPr lang="en-US" dirty="0" smtClean="0"/>
              <a:t> </a:t>
            </a:r>
            <a:r>
              <a:rPr lang="en-US" dirty="0" err="1" smtClean="0"/>
              <a:t>xxxxxxxxxxxxxxxxxxxx</a:t>
            </a:r>
            <a:endParaRPr lang="en-US" dirty="0" smtClean="0"/>
          </a:p>
        </p:txBody>
      </p:sp>
      <p:sp>
        <p:nvSpPr>
          <p:cNvPr id="15" name="Text Placeholder 31"/>
          <p:cNvSpPr>
            <a:spLocks noGrp="1"/>
          </p:cNvSpPr>
          <p:nvPr>
            <p:ph type="body" sz="quarter" idx="13" hasCustomPrompt="1"/>
          </p:nvPr>
        </p:nvSpPr>
        <p:spPr>
          <a:xfrm>
            <a:off x="0" y="4846957"/>
            <a:ext cx="7736114" cy="1390433"/>
          </a:xfrm>
        </p:spPr>
        <p:txBody>
          <a:bodyPr lIns="0" tIns="0" rIns="0" bIns="0" anchor="b">
            <a:noAutofit/>
          </a:bodyPr>
          <a:lstStyle>
            <a:lvl1pPr marL="460800" indent="0">
              <a:lnSpc>
                <a:spcPct val="100000"/>
              </a:lnSpc>
              <a:spcBef>
                <a:spcPts val="100"/>
              </a:spcBef>
              <a:spcAft>
                <a:spcPts val="0"/>
              </a:spcAft>
              <a:buNone/>
              <a:defRPr sz="1000" b="0" baseline="0">
                <a:solidFill>
                  <a:srgbClr val="495965"/>
                </a:solidFill>
              </a:defRPr>
            </a:lvl1pPr>
          </a:lstStyle>
          <a:p>
            <a:pPr lvl="0"/>
            <a:r>
              <a:rPr lang="en-US" dirty="0" smtClean="0"/>
              <a:t>First and Last Name in Bold, Title, Phone Number, </a:t>
            </a:r>
            <a:r>
              <a:rPr lang="en-US" dirty="0" err="1" smtClean="0"/>
              <a:t>first.last@ihs.com</a:t>
            </a:r>
            <a:endParaRPr lang="en-US" dirty="0"/>
          </a:p>
        </p:txBody>
      </p:sp>
      <p:sp>
        <p:nvSpPr>
          <p:cNvPr id="22" name="Text Placeholder 29"/>
          <p:cNvSpPr>
            <a:spLocks noGrp="1"/>
          </p:cNvSpPr>
          <p:nvPr>
            <p:ph type="body" sz="quarter" idx="12" hasCustomPrompt="1"/>
          </p:nvPr>
        </p:nvSpPr>
        <p:spPr>
          <a:xfrm>
            <a:off x="4543368" y="1027340"/>
            <a:ext cx="4133088" cy="292608"/>
          </a:xfrm>
        </p:spPr>
        <p:txBody>
          <a:bodyPr rIns="0" anchor="b">
            <a:noAutofit/>
          </a:bodyPr>
          <a:lstStyle>
            <a:lvl1pPr marL="0" indent="0" algn="r">
              <a:buNone/>
              <a:tabLst/>
              <a:defRPr sz="1400" b="0">
                <a:solidFill>
                  <a:srgbClr val="495965"/>
                </a:solidFill>
              </a:defRPr>
            </a:lvl1pPr>
          </a:lstStyle>
          <a:p>
            <a:pPr lvl="0"/>
            <a:r>
              <a:rPr lang="en-US" dirty="0" smtClean="0"/>
              <a:t>Report Type</a:t>
            </a:r>
            <a:endParaRPr lang="en-US" dirty="0"/>
          </a:p>
        </p:txBody>
      </p:sp>
      <p:sp>
        <p:nvSpPr>
          <p:cNvPr id="17" name="TextBox 16"/>
          <p:cNvSpPr txBox="1"/>
          <p:nvPr userDrawn="1"/>
        </p:nvSpPr>
        <p:spPr>
          <a:xfrm>
            <a:off x="7802264" y="3315335"/>
            <a:ext cx="875011" cy="276999"/>
          </a:xfrm>
          <a:prstGeom prst="rect">
            <a:avLst/>
          </a:prstGeom>
          <a:noFill/>
        </p:spPr>
        <p:txBody>
          <a:bodyPr wrap="square" lIns="0" rIns="0" rtlCol="0" anchor="ctr" anchorCtr="0">
            <a:spAutoFit/>
          </a:bodyPr>
          <a:lstStyle/>
          <a:p>
            <a:pPr algn="r"/>
            <a:r>
              <a:rPr lang="en-GB" sz="1200" dirty="0" smtClean="0">
                <a:solidFill>
                  <a:srgbClr val="495965"/>
                </a:solidFill>
                <a:cs typeface="Arial" pitchFamily="34" charset="0"/>
              </a:rPr>
              <a:t>ihs.com</a:t>
            </a:r>
            <a:endParaRPr lang="en-GB" sz="1200" dirty="0">
              <a:solidFill>
                <a:srgbClr val="495965"/>
              </a:solidFill>
              <a:cs typeface="Arial" pitchFamily="34" charset="0"/>
            </a:endParaRPr>
          </a:p>
        </p:txBody>
      </p:sp>
      <p:sp>
        <p:nvSpPr>
          <p:cNvPr id="23" name="Text Placeholder 33"/>
          <p:cNvSpPr>
            <a:spLocks noGrp="1"/>
          </p:cNvSpPr>
          <p:nvPr>
            <p:ph type="body" sz="quarter" idx="14" hasCustomPrompt="1"/>
          </p:nvPr>
        </p:nvSpPr>
        <p:spPr>
          <a:xfrm>
            <a:off x="467868" y="3364608"/>
            <a:ext cx="3621024" cy="246888"/>
          </a:xfrm>
        </p:spPr>
        <p:txBody>
          <a:bodyPr lIns="0">
            <a:noAutofit/>
          </a:bodyPr>
          <a:lstStyle>
            <a:lvl1pPr marL="0" indent="0">
              <a:buNone/>
              <a:defRPr sz="1200" b="0" baseline="0">
                <a:solidFill>
                  <a:srgbClr val="495965"/>
                </a:solidFill>
              </a:defRPr>
            </a:lvl1pPr>
            <a:lvl2pPr>
              <a:buNone/>
              <a:defRPr sz="1400"/>
            </a:lvl2pPr>
            <a:lvl3pPr>
              <a:buNone/>
              <a:defRPr sz="1400"/>
            </a:lvl3pPr>
            <a:lvl4pPr>
              <a:buNone/>
              <a:defRPr sz="1400"/>
            </a:lvl4pPr>
            <a:lvl5pPr>
              <a:buNone/>
              <a:defRPr sz="1400"/>
            </a:lvl5pPr>
          </a:lstStyle>
          <a:p>
            <a:pPr lvl="0"/>
            <a:r>
              <a:rPr lang="en-US" dirty="0" smtClean="0"/>
              <a:t>DD Month 2014</a:t>
            </a:r>
            <a:endParaRPr lang="en-US" dirty="0"/>
          </a:p>
        </p:txBody>
      </p:sp>
      <p:cxnSp>
        <p:nvCxnSpPr>
          <p:cNvPr id="24" name="Straight Connector 23"/>
          <p:cNvCxnSpPr/>
          <p:nvPr userDrawn="1"/>
        </p:nvCxnSpPr>
        <p:spPr>
          <a:xfrm>
            <a:off x="466725" y="3301469"/>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29" name="Picture 28" descr="image1.png"/>
          <p:cNvPicPr>
            <a:picLocks noChangeAspect="1"/>
          </p:cNvPicPr>
          <p:nvPr userDrawn="1"/>
        </p:nvPicPr>
        <p:blipFill>
          <a:blip r:embed="rId2" cstate="print"/>
          <a:stretch>
            <a:fillRect/>
          </a:stretch>
        </p:blipFill>
        <p:spPr>
          <a:xfrm>
            <a:off x="7968949" y="5834493"/>
            <a:ext cx="705946" cy="705946"/>
          </a:xfrm>
          <a:prstGeom prst="rect">
            <a:avLst/>
          </a:prstGeom>
        </p:spPr>
      </p:pic>
      <p:sp>
        <p:nvSpPr>
          <p:cNvPr id="16" name="TextBox 15"/>
          <p:cNvSpPr txBox="1"/>
          <p:nvPr userDrawn="1"/>
        </p:nvSpPr>
        <p:spPr>
          <a:xfrm>
            <a:off x="0" y="665282"/>
            <a:ext cx="6228230" cy="430887"/>
          </a:xfrm>
          <a:prstGeom prst="rect">
            <a:avLst/>
          </a:prstGeom>
          <a:noFill/>
        </p:spPr>
        <p:txBody>
          <a:bodyPr wrap="square" rtlCol="0">
            <a:spAutoFit/>
          </a:bodyPr>
          <a:lstStyle/>
          <a:p>
            <a:pPr marL="374400"/>
            <a:r>
              <a:rPr lang="en-US" sz="2100" b="1" smtClean="0">
                <a:solidFill>
                  <a:srgbClr val="495965"/>
                </a:solidFill>
              </a:rPr>
              <a:t>IHS ENERGY</a:t>
            </a:r>
            <a:endParaRPr lang="en-US" sz="2100" b="1" dirty="0">
              <a:solidFill>
                <a:srgbClr val="495965"/>
              </a:solidFill>
            </a:endParaRPr>
          </a:p>
        </p:txBody>
      </p:sp>
    </p:spTree>
    <p:extLst>
      <p:ext uri="{BB962C8B-B14F-4D97-AF65-F5344CB8AC3E}">
        <p14:creationId xmlns:p14="http://schemas.microsoft.com/office/powerpoint/2010/main" val="2704452384"/>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showMasterSp="0" preserve="1">
  <p:cSld name="Table of Contents - 1 Column">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468313" y="1268413"/>
            <a:ext cx="8208962" cy="4968875"/>
          </a:xfrm>
        </p:spPr>
        <p:txBody>
          <a:bodyPr/>
          <a:lstStyle>
            <a:lvl1pPr marL="0" indent="0">
              <a:spcBef>
                <a:spcPts val="1200"/>
              </a:spcBef>
              <a:spcAft>
                <a:spcPts val="300"/>
              </a:spcAft>
              <a:buClr>
                <a:schemeClr val="bg1"/>
              </a:buClr>
              <a:buSzPct val="25000"/>
              <a:buFont typeface="Arial" pitchFamily="34" charset="0"/>
              <a:buChar char="‮"/>
              <a:tabLst>
                <a:tab pos="5038725"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50400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504000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4"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12" name="TextBox 11"/>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0" name="Picture 9"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2594065522"/>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2 Column">
    <p:spTree>
      <p:nvGrpSpPr>
        <p:cNvPr id="1" name=""/>
        <p:cNvGrpSpPr/>
        <p:nvPr/>
      </p:nvGrpSpPr>
      <p:grpSpPr>
        <a:xfrm>
          <a:off x="0" y="0"/>
          <a:ext cx="0" cy="0"/>
          <a:chOff x="0" y="0"/>
          <a:chExt cx="0" cy="0"/>
        </a:xfrm>
      </p:grpSpPr>
      <p:sp>
        <p:nvSpPr>
          <p:cNvPr id="8" name="TextBox 7"/>
          <p:cNvSpPr txBox="1"/>
          <p:nvPr userDrawn="1"/>
        </p:nvSpPr>
        <p:spPr>
          <a:xfrm>
            <a:off x="6350" y="539075"/>
            <a:ext cx="6037943" cy="461665"/>
          </a:xfrm>
          <a:prstGeom prst="rect">
            <a:avLst/>
          </a:prstGeom>
          <a:noFill/>
        </p:spPr>
        <p:txBody>
          <a:bodyPr wrap="square" lIns="90000" rtlCol="0">
            <a:spAutoFit/>
          </a:bodyPr>
          <a:lstStyle/>
          <a:p>
            <a:pPr marL="360000"/>
            <a:r>
              <a:rPr lang="en-US" sz="2400" b="1" dirty="0" smtClean="0">
                <a:solidFill>
                  <a:srgbClr val="0097D1"/>
                </a:solidFill>
              </a:rPr>
              <a:t>Contents</a:t>
            </a:r>
            <a:endParaRPr lang="en-US" sz="2400" b="1" dirty="0">
              <a:solidFill>
                <a:srgbClr val="0097D1"/>
              </a:solidFill>
            </a:endParaRPr>
          </a:p>
        </p:txBody>
      </p:sp>
      <p:sp>
        <p:nvSpPr>
          <p:cNvPr id="5" name="Text Placeholder 7"/>
          <p:cNvSpPr>
            <a:spLocks noGrp="1"/>
          </p:cNvSpPr>
          <p:nvPr>
            <p:ph type="body" sz="quarter" idx="13"/>
          </p:nvPr>
        </p:nvSpPr>
        <p:spPr>
          <a:xfrm>
            <a:off x="468313" y="1268413"/>
            <a:ext cx="8208962" cy="4968875"/>
          </a:xfrm>
        </p:spPr>
        <p:txBody>
          <a:bodyPr numCol="2" spcCol="360000"/>
          <a:lstStyle>
            <a:lvl1pPr marL="0" indent="0">
              <a:spcBef>
                <a:spcPts val="1200"/>
              </a:spcBef>
              <a:spcAft>
                <a:spcPts val="300"/>
              </a:spcAft>
              <a:buClr>
                <a:schemeClr val="bg1"/>
              </a:buClr>
              <a:buSzPct val="25000"/>
              <a:buFont typeface="Arial" pitchFamily="34" charset="0"/>
              <a:buChar char="‮"/>
              <a:tabLst>
                <a:tab pos="8210550" algn="r"/>
              </a:tabLst>
              <a:defRPr lang="en-US" sz="1200" b="1" u="none" kern="1200" cap="all" baseline="0" dirty="0" smtClean="0">
                <a:solidFill>
                  <a:schemeClr val="tx1"/>
                </a:solidFill>
                <a:uFill>
                  <a:solidFill>
                    <a:schemeClr val="tx2"/>
                  </a:solidFill>
                </a:uFill>
                <a:latin typeface="+mn-lt"/>
                <a:ea typeface="+mn-ea"/>
                <a:cs typeface="+mn-cs"/>
              </a:defRPr>
            </a:lvl1pPr>
            <a:lvl2pPr marL="0" indent="0" defTabSz="1044000">
              <a:spcBef>
                <a:spcPts val="0"/>
              </a:spcBef>
              <a:spcAft>
                <a:spcPts val="300"/>
              </a:spcAft>
              <a:buClr>
                <a:schemeClr val="bg1"/>
              </a:buClr>
              <a:buSzPct val="25000"/>
              <a:buFont typeface="Arial" pitchFamily="34" charset="0"/>
              <a:buChar char="‮"/>
              <a:tabLst>
                <a:tab pos="8211600" algn="r"/>
              </a:tabLst>
              <a:defRPr lang="en-US" sz="1000" b="1" u="none" kern="1200" baseline="0" dirty="0" smtClean="0">
                <a:solidFill>
                  <a:srgbClr val="707C8A"/>
                </a:solidFill>
                <a:uFill>
                  <a:solidFill>
                    <a:schemeClr val="tx1"/>
                  </a:solidFill>
                </a:uFill>
                <a:latin typeface="+mn-lt"/>
                <a:ea typeface="+mn-ea"/>
                <a:cs typeface="+mn-cs"/>
              </a:defRPr>
            </a:lvl2pPr>
            <a:lvl3pPr marL="177800" indent="-177800">
              <a:spcBef>
                <a:spcPts val="0"/>
              </a:spcBef>
              <a:spcAft>
                <a:spcPts val="300"/>
              </a:spcAft>
              <a:buClr>
                <a:srgbClr val="A1ABB2"/>
              </a:buClr>
              <a:buSzPct val="100000"/>
              <a:buFont typeface="Arial" pitchFamily="34" charset="0"/>
              <a:buNone/>
              <a:tabLst>
                <a:tab pos="8210550" algn="r"/>
              </a:tabLst>
              <a:defRPr lang="en-US" sz="800" u="none" kern="1200" baseline="0" dirty="0" smtClean="0">
                <a:solidFill>
                  <a:srgbClr val="707C8A"/>
                </a:solidFill>
                <a:uFill>
                  <a:solidFill>
                    <a:schemeClr val="tx1">
                      <a:lumMod val="50000"/>
                      <a:lumOff val="50000"/>
                    </a:schemeClr>
                  </a:solidFill>
                </a:uFill>
                <a:latin typeface="+mn-lt"/>
                <a:ea typeface="+mn-ea"/>
                <a:cs typeface="+mn-cs"/>
              </a:defRPr>
            </a:lvl3pPr>
          </a:lstStyle>
          <a:p>
            <a:pPr lvl="0"/>
            <a:r>
              <a:rPr lang="en-US" smtClean="0"/>
              <a:t>Click to edit Master text styles</a:t>
            </a:r>
          </a:p>
          <a:p>
            <a:pPr lvl="1"/>
            <a:r>
              <a:rPr lang="en-US" smtClean="0"/>
              <a:t>Second level</a:t>
            </a:r>
          </a:p>
          <a:p>
            <a:pPr lvl="2"/>
            <a:r>
              <a:rPr lang="en-US" smtClean="0"/>
              <a:t>Third level</a:t>
            </a:r>
          </a:p>
        </p:txBody>
      </p:sp>
      <p:sp>
        <p:nvSpPr>
          <p:cNvPr id="10"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11" name="TextBox 10"/>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6" name="Straight Connector 15"/>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pic>
        <p:nvPicPr>
          <p:cNvPr id="12" name="Picture 11"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4257298204"/>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lvl1pPr>
              <a:defRPr>
                <a:solidFill>
                  <a:srgbClr val="495965"/>
                </a:solidFill>
              </a:defRPr>
            </a:lvl1pPr>
          </a:lstStyle>
          <a:p>
            <a:fld id="{C1654822-CBA3-4BDF-80A9-3FE33B17E59A}" type="slidenum">
              <a:rPr lang="en-US" smtClean="0"/>
              <a:pPr/>
              <a:t>‹#›</a:t>
            </a:fld>
            <a:endParaRPr lang="en-US" dirty="0"/>
          </a:p>
        </p:txBody>
      </p:sp>
      <p:sp>
        <p:nvSpPr>
          <p:cNvPr id="9" name="TextBox 8"/>
          <p:cNvSpPr txBox="1"/>
          <p:nvPr userDrawn="1"/>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0" name="Straight Connector 9"/>
          <p:cNvCxnSpPr/>
          <p:nvPr userDrawn="1"/>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title" hasCustomPrompt="1"/>
          </p:nvPr>
        </p:nvSpPr>
        <p:spPr>
          <a:xfrm>
            <a:off x="463319" y="836640"/>
            <a:ext cx="8213251" cy="1821740"/>
          </a:xfrm>
          <a:prstGeom prst="rect">
            <a:avLst/>
          </a:prstGeom>
        </p:spPr>
        <p:txBody>
          <a:bodyPr anchor="b"/>
          <a:lstStyle>
            <a:lvl1pPr>
              <a:defRPr sz="2800" spc="0" baseline="0"/>
            </a:lvl1pPr>
          </a:lstStyle>
          <a:p>
            <a:r>
              <a:rPr lang="en-US" dirty="0" smtClean="0"/>
              <a:t>Section divider title here in sentence case</a:t>
            </a:r>
            <a:endParaRPr lang="en-US" dirty="0"/>
          </a:p>
        </p:txBody>
      </p:sp>
      <p:cxnSp>
        <p:nvCxnSpPr>
          <p:cNvPr id="13" name="Straight Connector 12"/>
          <p:cNvCxnSpPr/>
          <p:nvPr userDrawn="1"/>
        </p:nvCxnSpPr>
        <p:spPr>
          <a:xfrm>
            <a:off x="466725" y="2729818"/>
            <a:ext cx="8210550" cy="0"/>
          </a:xfrm>
          <a:prstGeom prst="line">
            <a:avLst/>
          </a:prstGeom>
          <a:ln>
            <a:solidFill>
              <a:srgbClr val="495965"/>
            </a:solidFill>
          </a:ln>
        </p:spPr>
        <p:style>
          <a:lnRef idx="1">
            <a:schemeClr val="accent1"/>
          </a:lnRef>
          <a:fillRef idx="0">
            <a:schemeClr val="accent1"/>
          </a:fillRef>
          <a:effectRef idx="0">
            <a:schemeClr val="accent1"/>
          </a:effectRef>
          <a:fontRef idx="minor">
            <a:schemeClr val="tx1"/>
          </a:fontRef>
        </p:style>
      </p:cxnSp>
      <p:pic>
        <p:nvPicPr>
          <p:cNvPr id="14" name="Picture 13" descr="IHS-blue-outlined-2x.png"/>
          <p:cNvPicPr>
            <a:picLocks noChangeAspect="1"/>
          </p:cNvPicPr>
          <p:nvPr userDrawn="1"/>
        </p:nvPicPr>
        <p:blipFill>
          <a:blip r:embed="rId2"/>
          <a:stretch>
            <a:fillRect/>
          </a:stretch>
        </p:blipFill>
        <p:spPr>
          <a:xfrm>
            <a:off x="8446875" y="248050"/>
            <a:ext cx="230400" cy="230400"/>
          </a:xfrm>
          <a:prstGeom prst="rect">
            <a:avLst/>
          </a:prstGeom>
        </p:spPr>
      </p:pic>
    </p:spTree>
    <p:extLst>
      <p:ext uri="{BB962C8B-B14F-4D97-AF65-F5344CB8AC3E}">
        <p14:creationId xmlns:p14="http://schemas.microsoft.com/office/powerpoint/2010/main" val="1493976207"/>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484313"/>
            <a:ext cx="8220075"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dirty="0"/>
          </a:p>
        </p:txBody>
      </p:sp>
    </p:spTree>
    <p:extLst>
      <p:ext uri="{BB962C8B-B14F-4D97-AF65-F5344CB8AC3E}">
        <p14:creationId xmlns:p14="http://schemas.microsoft.com/office/powerpoint/2010/main" val="494765726"/>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7"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27283539"/>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preserve="1" userDrawn="1">
  <p:cSld name="2 Placeholders v2">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4"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idx="11"/>
          </p:nvPr>
        </p:nvSpPr>
        <p:spPr>
          <a:xfrm>
            <a:off x="457201" y="4005263"/>
            <a:ext cx="8220074"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63551406"/>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2" name="Content Placeholder 2"/>
          <p:cNvSpPr>
            <a:spLocks noGrp="1"/>
          </p:cNvSpPr>
          <p:nvPr>
            <p:ph idx="1"/>
          </p:nvPr>
        </p:nvSpPr>
        <p:spPr>
          <a:xfrm>
            <a:off x="457200"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3289238"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6121275" y="1484313"/>
            <a:ext cx="2556000" cy="475297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7401461"/>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preserve="1" userDrawn="1">
  <p:cSld name="3 Placeholders v2">
    <p:spTree>
      <p:nvGrpSpPr>
        <p:cNvPr id="1" name=""/>
        <p:cNvGrpSpPr/>
        <p:nvPr/>
      </p:nvGrpSpPr>
      <p:grpSpPr>
        <a:xfrm>
          <a:off x="0" y="0"/>
          <a:ext cx="0" cy="0"/>
          <a:chOff x="0" y="0"/>
          <a:chExt cx="0" cy="0"/>
        </a:xfrm>
      </p:grpSpPr>
      <p:sp>
        <p:nvSpPr>
          <p:cNvPr id="12"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5"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8" name="Content Placeholder 2"/>
          <p:cNvSpPr>
            <a:spLocks noGrp="1"/>
          </p:cNvSpPr>
          <p:nvPr>
            <p:ph idx="1"/>
          </p:nvPr>
        </p:nvSpPr>
        <p:spPr>
          <a:xfrm>
            <a:off x="457201"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2"/>
          <p:cNvSpPr>
            <a:spLocks noGrp="1"/>
          </p:cNvSpPr>
          <p:nvPr>
            <p:ph idx="11"/>
          </p:nvPr>
        </p:nvSpPr>
        <p:spPr>
          <a:xfrm>
            <a:off x="4706937"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2"/>
          </p:nvPr>
        </p:nvSpPr>
        <p:spPr>
          <a:xfrm>
            <a:off x="4716463"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2923625"/>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preserve="1" userDrawn="1">
  <p:cSld name="3 Placeholders v3">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706937" y="1484313"/>
            <a:ext cx="3970338" cy="475297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57200" y="1484312"/>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66725" y="4005263"/>
            <a:ext cx="3970338" cy="2232026"/>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62570298"/>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preserve="1" userDrawn="1">
  <p:cSld name="3 Placeholders v4">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
          </p:nvPr>
        </p:nvSpPr>
        <p:spPr>
          <a:xfrm>
            <a:off x="466725" y="1484313"/>
            <a:ext cx="8210550"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1"/>
          </p:nvPr>
        </p:nvSpPr>
        <p:spPr>
          <a:xfrm>
            <a:off x="466725" y="400526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2"/>
          </p:nvPr>
        </p:nvSpPr>
        <p:spPr>
          <a:xfrm>
            <a:off x="4716463"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4872467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preserve="1" userDrawn="1">
  <p:cSld name="3 Placeholders v5">
    <p:spTree>
      <p:nvGrpSpPr>
        <p:cNvPr id="1" name=""/>
        <p:cNvGrpSpPr/>
        <p:nvPr/>
      </p:nvGrpSpPr>
      <p:grpSpPr>
        <a:xfrm>
          <a:off x="0" y="0"/>
          <a:ext cx="0" cy="0"/>
          <a:chOff x="0" y="0"/>
          <a:chExt cx="0" cy="0"/>
        </a:xfrm>
      </p:grpSpPr>
      <p:sp>
        <p:nvSpPr>
          <p:cNvPr id="8"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9"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8"/>
          </p:nvPr>
        </p:nvSpPr>
        <p:spPr>
          <a:xfrm>
            <a:off x="4716462"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2"/>
          <p:cNvSpPr>
            <a:spLocks noGrp="1"/>
          </p:cNvSpPr>
          <p:nvPr>
            <p:ph idx="19"/>
          </p:nvPr>
        </p:nvSpPr>
        <p:spPr>
          <a:xfrm>
            <a:off x="466725" y="4005263"/>
            <a:ext cx="8210550"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7143693"/>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9"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13"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
        <p:nvSpPr>
          <p:cNvPr id="11" name="Content Placeholder 2"/>
          <p:cNvSpPr>
            <a:spLocks noGrp="1"/>
          </p:cNvSpPr>
          <p:nvPr>
            <p:ph idx="11"/>
          </p:nvPr>
        </p:nvSpPr>
        <p:spPr>
          <a:xfrm>
            <a:off x="466725" y="148431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2"/>
          <p:cNvSpPr>
            <a:spLocks noGrp="1"/>
          </p:cNvSpPr>
          <p:nvPr>
            <p:ph idx="12"/>
          </p:nvPr>
        </p:nvSpPr>
        <p:spPr>
          <a:xfrm>
            <a:off x="4716463" y="1484313"/>
            <a:ext cx="3960813" cy="2232025"/>
          </a:xfrm>
        </p:spPr>
        <p:txBody>
          <a:bodyPr/>
          <a:lstStyle>
            <a:lvl4pPr marL="727075" indent="-179388">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2"/>
          <p:cNvSpPr>
            <a:spLocks noGrp="1"/>
          </p:cNvSpPr>
          <p:nvPr>
            <p:ph idx="13"/>
          </p:nvPr>
        </p:nvSpPr>
        <p:spPr>
          <a:xfrm>
            <a:off x="466725"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2"/>
          <p:cNvSpPr>
            <a:spLocks noGrp="1"/>
          </p:cNvSpPr>
          <p:nvPr>
            <p:ph idx="14"/>
          </p:nvPr>
        </p:nvSpPr>
        <p:spPr>
          <a:xfrm>
            <a:off x="4716462" y="4005263"/>
            <a:ext cx="3960813" cy="2232025"/>
          </a:xfrm>
        </p:spPr>
        <p:txBody>
          <a:bodyPr/>
          <a:lstStyle>
            <a:lvl4pPr marL="727075" indent="-179388">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63321273"/>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
        <p:nvSpPr>
          <p:cNvPr id="8" name="Title 1"/>
          <p:cNvSpPr>
            <a:spLocks noGrp="1"/>
          </p:cNvSpPr>
          <p:nvPr>
            <p:ph type="title"/>
          </p:nvPr>
        </p:nvSpPr>
        <p:spPr>
          <a:xfrm>
            <a:off x="466724" y="549274"/>
            <a:ext cx="8213251" cy="792163"/>
          </a:xfrm>
          <a:prstGeom prst="rect">
            <a:avLst/>
          </a:prstGeom>
        </p:spPr>
        <p:txBody>
          <a:bodyPr/>
          <a:lstStyle>
            <a:lvl1pPr>
              <a:defRPr spc="0" baseline="0"/>
            </a:lvl1pPr>
          </a:lstStyle>
          <a:p>
            <a:r>
              <a:rPr lang="en-US" smtClean="0"/>
              <a:t>Click to edit Master title style</a:t>
            </a:r>
            <a:endParaRPr lang="en-US" dirty="0"/>
          </a:p>
        </p:txBody>
      </p:sp>
    </p:spTree>
    <p:extLst>
      <p:ext uri="{BB962C8B-B14F-4D97-AF65-F5344CB8AC3E}">
        <p14:creationId xmlns:p14="http://schemas.microsoft.com/office/powerpoint/2010/main" val="3576633665"/>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Slide Number Placeholder 6"/>
          <p:cNvSpPr>
            <a:spLocks noGrp="1"/>
          </p:cNvSpPr>
          <p:nvPr>
            <p:ph type="sldNum" sz="quarter" idx="10"/>
          </p:nvPr>
        </p:nvSpPr>
        <p:spPr>
          <a:xfrm>
            <a:off x="8100489" y="6510528"/>
            <a:ext cx="576785" cy="219456"/>
          </a:xfrm>
          <a:prstGeom prst="rect">
            <a:avLst/>
          </a:prstGeom>
        </p:spPr>
        <p:txBody>
          <a:bodyPr/>
          <a:lstStyle/>
          <a:p>
            <a:fld id="{C1654822-CBA3-4BDF-80A9-3FE33B17E59A}" type="slidenum">
              <a:rPr lang="en-US" smtClean="0"/>
              <a:pPr/>
              <a:t>‹#›</a:t>
            </a:fld>
            <a:endParaRPr lang="en-US"/>
          </a:p>
        </p:txBody>
      </p:sp>
    </p:spTree>
    <p:extLst>
      <p:ext uri="{BB962C8B-B14F-4D97-AF65-F5344CB8AC3E}">
        <p14:creationId xmlns:p14="http://schemas.microsoft.com/office/powerpoint/2010/main" val="356564158"/>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showMasterSp="0" preserve="1">
  <p:cSld name="IHS Copyright">
    <p:spTree>
      <p:nvGrpSpPr>
        <p:cNvPr id="1" name=""/>
        <p:cNvGrpSpPr/>
        <p:nvPr/>
      </p:nvGrpSpPr>
      <p:grpSpPr>
        <a:xfrm>
          <a:off x="0" y="0"/>
          <a:ext cx="0" cy="0"/>
          <a:chOff x="0" y="0"/>
          <a:chExt cx="0" cy="0"/>
        </a:xfrm>
      </p:grpSpPr>
      <p:sp>
        <p:nvSpPr>
          <p:cNvPr id="11" name="TextBox 10"/>
          <p:cNvSpPr txBox="1"/>
          <p:nvPr userDrawn="1"/>
        </p:nvSpPr>
        <p:spPr>
          <a:xfrm>
            <a:off x="7168" y="5306112"/>
            <a:ext cx="8117657" cy="685114"/>
          </a:xfrm>
          <a:prstGeom prst="rect">
            <a:avLst/>
          </a:prstGeom>
          <a:noFill/>
        </p:spPr>
        <p:txBody>
          <a:bodyPr wrap="square" lIns="0" tIns="0" rIns="468000" bIns="0" rtlCol="0">
            <a:noAutofit/>
          </a:bodyPr>
          <a:lstStyle/>
          <a:p>
            <a:pPr marL="468000"/>
            <a:r>
              <a:rPr lang="en-GB" sz="1000" b="1" dirty="0" smtClean="0">
                <a:solidFill>
                  <a:srgbClr val="495965"/>
                </a:solidFill>
                <a:cs typeface="Arial" pitchFamily="34" charset="0"/>
              </a:rPr>
              <a:t>IHS Customer Care:</a:t>
            </a:r>
          </a:p>
          <a:p>
            <a:pPr marL="576000" indent="-108000">
              <a:buFont typeface="Arial" pitchFamily="34" charset="0"/>
              <a:buChar char="•"/>
            </a:pPr>
            <a:r>
              <a:rPr lang="en-GB" sz="1000" b="1" dirty="0" smtClean="0">
                <a:solidFill>
                  <a:srgbClr val="495965"/>
                </a:solidFill>
                <a:cs typeface="Arial" pitchFamily="34" charset="0"/>
              </a:rPr>
              <a:t>Americas:</a:t>
            </a:r>
            <a:r>
              <a:rPr lang="ru-RU" sz="1000" b="1" dirty="0" smtClean="0">
                <a:solidFill>
                  <a:srgbClr val="495965"/>
                </a:solidFill>
                <a:cs typeface="Arial" pitchFamily="34" charset="0"/>
              </a:rPr>
              <a:t> </a:t>
            </a:r>
            <a:r>
              <a:rPr lang="ru-RU" sz="1000" dirty="0" smtClean="0">
                <a:solidFill>
                  <a:srgbClr val="495965"/>
                </a:solidFill>
                <a:cs typeface="Arial" pitchFamily="34" charset="0"/>
              </a:rPr>
              <a:t>+</a:t>
            </a:r>
            <a:r>
              <a:rPr lang="en-GB" sz="1000" dirty="0" smtClean="0">
                <a:solidFill>
                  <a:srgbClr val="495965"/>
                </a:solidFill>
                <a:cs typeface="Arial" pitchFamily="34" charset="0"/>
              </a:rPr>
              <a:t>1 800 IHS CARE (+1 800 447 2273); </a:t>
            </a:r>
            <a:r>
              <a:rPr lang="en-GB" sz="1000" dirty="0" err="1" smtClean="0">
                <a:solidFill>
                  <a:srgbClr val="495965"/>
                </a:solidFill>
                <a:cs typeface="Arial" pitchFamily="34" charset="0"/>
                <a:hlinkClick r:id="rId2"/>
              </a:rPr>
              <a:t>CustomerCare@ihs.com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Europe, Middle East, and Africa: </a:t>
            </a:r>
            <a:r>
              <a:rPr lang="en-GB" sz="1000" dirty="0" smtClean="0">
                <a:solidFill>
                  <a:srgbClr val="495965"/>
                </a:solidFill>
                <a:cs typeface="Arial" pitchFamily="34" charset="0"/>
              </a:rPr>
              <a:t>+44 (0) 1344 328 300; </a:t>
            </a:r>
            <a:r>
              <a:rPr lang="en-GB" sz="1000" dirty="0" err="1" smtClean="0">
                <a:solidFill>
                  <a:srgbClr val="495965"/>
                </a:solidFill>
                <a:cs typeface="Arial" pitchFamily="34" charset="0"/>
                <a:hlinkClick r:id="rId3"/>
              </a:rPr>
              <a:t>Customer.Support@ihs.com</a:t>
            </a:r>
            <a:r>
              <a:rPr lang="en-GB" sz="1000" dirty="0" smtClean="0">
                <a:solidFill>
                  <a:srgbClr val="495965"/>
                </a:solidFill>
                <a:cs typeface="Arial" pitchFamily="34" charset="0"/>
              </a:rPr>
              <a:t> </a:t>
            </a:r>
          </a:p>
          <a:p>
            <a:pPr marL="576000" indent="-108000">
              <a:buFont typeface="Arial" pitchFamily="34" charset="0"/>
              <a:buChar char="•"/>
            </a:pPr>
            <a:r>
              <a:rPr lang="en-GB" sz="1000" b="1" dirty="0" smtClean="0">
                <a:solidFill>
                  <a:srgbClr val="495965"/>
                </a:solidFill>
                <a:cs typeface="Arial" pitchFamily="34" charset="0"/>
              </a:rPr>
              <a:t>Asia and the Pacific Rim: </a:t>
            </a:r>
            <a:r>
              <a:rPr lang="en-GB" sz="1000" dirty="0" smtClean="0">
                <a:solidFill>
                  <a:srgbClr val="495965"/>
                </a:solidFill>
                <a:cs typeface="Arial" pitchFamily="34" charset="0"/>
              </a:rPr>
              <a:t>+604 291 3600; </a:t>
            </a:r>
            <a:r>
              <a:rPr lang="en-GB" sz="1000" dirty="0" err="1" smtClean="0">
                <a:solidFill>
                  <a:srgbClr val="495965"/>
                </a:solidFill>
                <a:cs typeface="Arial" pitchFamily="34" charset="0"/>
                <a:hlinkClick r:id="rId4"/>
              </a:rPr>
              <a:t>SupportAPAC@ihs.com</a:t>
            </a:r>
            <a:r>
              <a:rPr lang="en-GB" sz="1000" dirty="0" smtClean="0">
                <a:solidFill>
                  <a:srgbClr val="495965"/>
                </a:solidFill>
                <a:cs typeface="Arial" pitchFamily="34" charset="0"/>
              </a:rPr>
              <a:t> </a:t>
            </a:r>
          </a:p>
        </p:txBody>
      </p:sp>
      <p:sp>
        <p:nvSpPr>
          <p:cNvPr id="12" name="Line 25"/>
          <p:cNvSpPr>
            <a:spLocks noChangeShapeType="1"/>
          </p:cNvSpPr>
          <p:nvPr userDrawn="1"/>
        </p:nvSpPr>
        <p:spPr bwMode="auto">
          <a:xfrm>
            <a:off x="468363" y="5079895"/>
            <a:ext cx="8208912" cy="0"/>
          </a:xfrm>
          <a:prstGeom prst="line">
            <a:avLst/>
          </a:prstGeom>
          <a:noFill/>
          <a:ln w="6350">
            <a:solidFill>
              <a:srgbClr val="495965"/>
            </a:solidFill>
            <a:round/>
            <a:headEnd/>
            <a:tailEnd/>
          </a:ln>
        </p:spPr>
        <p:txBody>
          <a:bodyPr/>
          <a:lstStyle/>
          <a:p>
            <a:endParaRPr lang="en-US" dirty="0">
              <a:solidFill>
                <a:prstClr val="black"/>
              </a:solidFill>
            </a:endParaRPr>
          </a:p>
        </p:txBody>
      </p:sp>
      <p:sp>
        <p:nvSpPr>
          <p:cNvPr id="13" name="TextBox 12"/>
          <p:cNvSpPr txBox="1"/>
          <p:nvPr userDrawn="1"/>
        </p:nvSpPr>
        <p:spPr>
          <a:xfrm>
            <a:off x="467543" y="6109300"/>
            <a:ext cx="7088957" cy="432048"/>
          </a:xfrm>
          <a:prstGeom prst="rect">
            <a:avLst/>
          </a:prstGeom>
          <a:noFill/>
        </p:spPr>
        <p:txBody>
          <a:bodyPr wrap="square" lIns="0" tIns="0" rIns="0" bIns="0" rtlCol="0">
            <a:noAutofit/>
          </a:bodyPr>
          <a:lstStyle/>
          <a:p>
            <a:pPr algn="just"/>
            <a:r>
              <a:rPr lang="en-GB" sz="500" dirty="0" smtClean="0">
                <a:solidFill>
                  <a:srgbClr val="495965"/>
                </a:solidFill>
                <a:cs typeface="Arial" pitchFamily="34" charset="0"/>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a:t>
            </a:r>
            <a:r>
              <a:rPr lang="en-GB" sz="500" smtClean="0">
                <a:solidFill>
                  <a:srgbClr val="495965"/>
                </a:solidFill>
                <a:cs typeface="Arial" pitchFamily="34" charset="0"/>
              </a:rPr>
              <a:t>IHS at Customer Care (see phone numbers and email addresses listed above). </a:t>
            </a:r>
            <a:r>
              <a:rPr lang="en-GB" sz="500" dirty="0" smtClean="0">
                <a:solidFill>
                  <a:srgbClr val="495965"/>
                </a:solidFill>
                <a:cs typeface="Arial" pitchFamily="34" charset="0"/>
              </a:rPr>
              <a:t>All products, company names or other marks appearing in this publication are the trademarks and property of IHS or their respective owners. </a:t>
            </a:r>
            <a:endParaRPr lang="en-GB" sz="500" dirty="0">
              <a:solidFill>
                <a:srgbClr val="495965"/>
              </a:solidFill>
              <a:cs typeface="Arial" pitchFamily="34" charset="0"/>
            </a:endParaRPr>
          </a:p>
        </p:txBody>
      </p:sp>
      <p:pic>
        <p:nvPicPr>
          <p:cNvPr id="9" name="Picture 8" descr="image1.png"/>
          <p:cNvPicPr>
            <a:picLocks noChangeAspect="1"/>
          </p:cNvPicPr>
          <p:nvPr userDrawn="1"/>
        </p:nvPicPr>
        <p:blipFill>
          <a:blip r:embed="rId5" cstate="print"/>
          <a:stretch>
            <a:fillRect/>
          </a:stretch>
        </p:blipFill>
        <p:spPr>
          <a:xfrm>
            <a:off x="7968949" y="5834493"/>
            <a:ext cx="705946" cy="705946"/>
          </a:xfrm>
          <a:prstGeom prst="rect">
            <a:avLst/>
          </a:prstGeom>
        </p:spPr>
      </p:pic>
    </p:spTree>
    <p:extLst>
      <p:ext uri="{BB962C8B-B14F-4D97-AF65-F5344CB8AC3E}">
        <p14:creationId xmlns:p14="http://schemas.microsoft.com/office/powerpoint/2010/main" val="330885375"/>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279318784"/>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showMasterSp="0" userDrawn="1">
  <p:cSld name="Title Slide-FORUM">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09437"/>
            <a:ext cx="8353425" cy="1177200"/>
          </a:xfrm>
        </p:spPr>
        <p:txBody>
          <a:bodyPr lIns="0" tIns="0" rIns="0" bIns="0" anchor="t" anchorCtr="0"/>
          <a:lstStyle>
            <a:lvl1pPr algn="l">
              <a:lnSpc>
                <a:spcPts val="4800"/>
              </a:lnSpc>
              <a:defRPr sz="4800" b="1" cap="all" spc="-25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95287" y="3380400"/>
            <a:ext cx="8353425" cy="1128750"/>
          </a:xfrm>
        </p:spPr>
        <p:txBody>
          <a:bodyPr lIns="0" tIns="0" rIns="0" bIns="0"/>
          <a:lstStyle>
            <a:lvl1pPr marL="0" marR="0" indent="0" algn="l" defTabSz="914400" rtl="0" eaLnBrk="1" fontAlgn="auto" latinLnBrk="0" hangingPunct="1">
              <a:lnSpc>
                <a:spcPct val="100000"/>
              </a:lnSpc>
              <a:spcBef>
                <a:spcPts val="0"/>
              </a:spcBef>
              <a:spcAft>
                <a:spcPts val="0"/>
              </a:spcAft>
              <a:buClr>
                <a:schemeClr val="bg1"/>
              </a:buClr>
              <a:buSzPct val="25000"/>
              <a:buFont typeface="Arial" pitchFamily="34" charset="0"/>
              <a:buNone/>
              <a:tabLst/>
              <a:defRPr sz="2000" b="0" spc="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TextBox 8"/>
          <p:cNvSpPr txBox="1"/>
          <p:nvPr userDrawn="1"/>
        </p:nvSpPr>
        <p:spPr>
          <a:xfrm>
            <a:off x="446049" y="1048215"/>
            <a:ext cx="184731" cy="369332"/>
          </a:xfrm>
          <a:prstGeom prst="rect">
            <a:avLst/>
          </a:prstGeom>
          <a:noFill/>
        </p:spPr>
        <p:txBody>
          <a:bodyPr wrap="none" rtlCol="0">
            <a:spAutoFit/>
          </a:bodyPr>
          <a:lstStyle/>
          <a:p>
            <a:endParaRPr lang="en-US" dirty="0">
              <a:solidFill>
                <a:prstClr val="black"/>
              </a:solidFill>
            </a:endParaRPr>
          </a:p>
        </p:txBody>
      </p:sp>
      <p:sp>
        <p:nvSpPr>
          <p:cNvPr id="15" name="Text Placeholder 14"/>
          <p:cNvSpPr>
            <a:spLocks noGrp="1"/>
          </p:cNvSpPr>
          <p:nvPr>
            <p:ph type="body" sz="quarter" idx="13" hasCustomPrompt="1"/>
          </p:nvPr>
        </p:nvSpPr>
        <p:spPr>
          <a:xfrm>
            <a:off x="395288" y="1672024"/>
            <a:ext cx="1800000" cy="238551"/>
          </a:xfrm>
        </p:spPr>
        <p:txBody>
          <a:bodyPr lIns="0" tIns="0" rIns="0" bIns="0"/>
          <a:lstStyle>
            <a:lvl1pPr>
              <a:lnSpc>
                <a:spcPct val="100000"/>
              </a:lnSpc>
              <a:buNone/>
              <a:defRPr sz="1400" b="0" cap="all" spc="0" baseline="0">
                <a:solidFill>
                  <a:srgbClr val="FFFFFF"/>
                </a:solidFill>
              </a:defRPr>
            </a:lvl1pPr>
            <a:lvl2pPr>
              <a:buNone/>
              <a:defRPr sz="1000" cap="all" baseline="0">
                <a:solidFill>
                  <a:schemeClr val="bg1"/>
                </a:solidFill>
              </a:defRPr>
            </a:lvl2pPr>
            <a:lvl3pPr>
              <a:buNone/>
              <a:defRPr sz="1000" cap="all" baseline="0">
                <a:solidFill>
                  <a:schemeClr val="bg1"/>
                </a:solidFill>
              </a:defRPr>
            </a:lvl3pPr>
            <a:lvl4pPr>
              <a:buNone/>
              <a:defRPr sz="1000" cap="all" baseline="0">
                <a:solidFill>
                  <a:schemeClr val="bg1"/>
                </a:solidFill>
              </a:defRPr>
            </a:lvl4pPr>
            <a:lvl5pPr>
              <a:buNone/>
              <a:defRPr sz="1000" cap="all" baseline="0">
                <a:solidFill>
                  <a:schemeClr val="bg1"/>
                </a:solidFill>
              </a:defRPr>
            </a:lvl5pPr>
          </a:lstStyle>
          <a:p>
            <a:pPr lvl="0"/>
            <a:r>
              <a:rPr lang="en-US" dirty="0" smtClean="0"/>
              <a:t>month 20xx</a:t>
            </a:r>
            <a:endParaRPr lang="en-US" dirty="0"/>
          </a:p>
        </p:txBody>
      </p:sp>
      <p:cxnSp>
        <p:nvCxnSpPr>
          <p:cNvPr id="17" name="Straight Connector 16"/>
          <p:cNvCxnSpPr/>
          <p:nvPr userDrawn="1"/>
        </p:nvCxnSpPr>
        <p:spPr>
          <a:xfrm>
            <a:off x="395288" y="1977483"/>
            <a:ext cx="83534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395288" y="584200"/>
            <a:ext cx="2887309" cy="215444"/>
          </a:xfrm>
          <a:prstGeom prst="rect">
            <a:avLst/>
          </a:prstGeom>
          <a:noFill/>
        </p:spPr>
        <p:txBody>
          <a:bodyPr wrap="none" lIns="0" tIns="0" rIns="0" bIns="0" rtlCol="0">
            <a:spAutoFit/>
          </a:bodyPr>
          <a:lstStyle/>
          <a:p>
            <a:r>
              <a:rPr lang="en-US" b="1" dirty="0" smtClean="0">
                <a:solidFill>
                  <a:srgbClr val="FFFFFF"/>
                </a:solidFill>
              </a:rPr>
              <a:t>Information | Analytics | Expertise</a:t>
            </a:r>
          </a:p>
        </p:txBody>
      </p:sp>
      <p:sp>
        <p:nvSpPr>
          <p:cNvPr id="13" name="TextBox 12"/>
          <p:cNvSpPr txBox="1"/>
          <p:nvPr userDrawn="1"/>
        </p:nvSpPr>
        <p:spPr>
          <a:xfrm>
            <a:off x="397841" y="6402319"/>
            <a:ext cx="1889941" cy="123111"/>
          </a:xfrm>
          <a:prstGeom prst="rect">
            <a:avLst/>
          </a:prstGeom>
          <a:noFill/>
        </p:spPr>
        <p:txBody>
          <a:bodyPr wrap="none" lIns="0" tIns="0" rIns="0" bIns="0" rtlCol="0">
            <a:spAutoFit/>
          </a:bodyPr>
          <a:lstStyle/>
          <a:p>
            <a:r>
              <a:rPr lang="en-US" sz="800" b="1" cap="all" dirty="0" smtClean="0">
                <a:solidFill>
                  <a:srgbClr val="FFFFFF"/>
                </a:solidFill>
              </a:rPr>
              <a:t>© 2015 IHS / ALL RIGHTS RESERVED</a:t>
            </a:r>
            <a:endParaRPr lang="en-US" sz="800" b="1" cap="all" dirty="0">
              <a:solidFill>
                <a:srgbClr val="FFFFFF"/>
              </a:solidFill>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84105" y="370790"/>
            <a:ext cx="664475" cy="664475"/>
          </a:xfrm>
          <a:prstGeom prst="rect">
            <a:avLst/>
          </a:prstGeom>
        </p:spPr>
      </p:pic>
    </p:spTree>
    <p:extLst>
      <p:ext uri="{BB962C8B-B14F-4D97-AF65-F5344CB8AC3E}">
        <p14:creationId xmlns:p14="http://schemas.microsoft.com/office/powerpoint/2010/main" val="665055249"/>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US" smtClean="0"/>
              <a:t>EUROPEAN DRILLING &amp; WORKOVER MARKET ANALYSIS NOVEMBER  2014</a:t>
            </a:r>
            <a:endParaRPr lang="en-US" dirty="0"/>
          </a:p>
        </p:txBody>
      </p:sp>
      <p:sp>
        <p:nvSpPr>
          <p:cNvPr id="4" name="Slide Number Placeholder 3"/>
          <p:cNvSpPr>
            <a:spLocks noGrp="1"/>
          </p:cNvSpPr>
          <p:nvPr>
            <p:ph type="sldNum" sz="quarter" idx="11"/>
          </p:nvPr>
        </p:nvSpPr>
        <p:spPr/>
        <p:txBody>
          <a:bodyPr/>
          <a:lstStyle/>
          <a:p>
            <a:fld id="{24C46141-E31C-41A4-BE53-0A6DFD9041A4}" type="slidenum">
              <a:rPr lang="en-US" smtClean="0"/>
              <a:pPr/>
              <a:t>‹#›</a:t>
            </a:fld>
            <a:endParaRPr lang="en-US" dirty="0"/>
          </a:p>
        </p:txBody>
      </p:sp>
    </p:spTree>
    <p:extLst>
      <p:ext uri="{BB962C8B-B14F-4D97-AF65-F5344CB8AC3E}">
        <p14:creationId xmlns:p14="http://schemas.microsoft.com/office/powerpoint/2010/main" val="155252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vmlDrawing" Target="../drawings/vmlDrawing1.v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tags" Target="../tags/tag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image" Target="../media/image6.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vmlDrawing" Target="../drawings/vmlDrawing2.v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image" Target="../media/image1.emf"/><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heme" Target="../theme/theme2.xml"/><Relationship Id="rId30"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image" Target="../media/image2.png"/><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vmlDrawing" Target="../drawings/vmlDrawing3.v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image" Target="../media/image1.emf"/><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oleObject" Target="../embeddings/oleObject3.bin"/><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image" Target="../media/image2.png"/><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vmlDrawing" Target="../drawings/vmlDrawing4.v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image" Target="../media/image1.emf"/><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theme" Target="../theme/theme4.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31" Type="http://schemas.openxmlformats.org/officeDocument/2006/relationships/oleObject" Target="../embeddings/oleObject4.bin"/><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tags" Target="../tags/tag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33" Type="http://schemas.openxmlformats.org/officeDocument/2006/relationships/image" Target="../media/image2.png"/><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vmlDrawing" Target="../drawings/vmlDrawing5.v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32" Type="http://schemas.openxmlformats.org/officeDocument/2006/relationships/image" Target="../media/image1.emf"/><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theme" Target="../theme/theme5.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oleObject" Target="../embeddings/oleObject5.bin"/><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tags" Target="../tags/tag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slideLayout" Target="../slideLayouts/slideLayout152.xml"/><Relationship Id="rId26" Type="http://schemas.openxmlformats.org/officeDocument/2006/relationships/slideLayout" Target="../slideLayouts/slideLayout160.xml"/><Relationship Id="rId3" Type="http://schemas.openxmlformats.org/officeDocument/2006/relationships/slideLayout" Target="../slideLayouts/slideLayout137.xml"/><Relationship Id="rId21" Type="http://schemas.openxmlformats.org/officeDocument/2006/relationships/slideLayout" Target="../slideLayouts/slideLayout155.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slideLayout" Target="../slideLayouts/slideLayout151.xml"/><Relationship Id="rId25" Type="http://schemas.openxmlformats.org/officeDocument/2006/relationships/slideLayout" Target="../slideLayouts/slideLayout159.xml"/><Relationship Id="rId33" Type="http://schemas.openxmlformats.org/officeDocument/2006/relationships/image" Target="../media/image2.png"/><Relationship Id="rId2" Type="http://schemas.openxmlformats.org/officeDocument/2006/relationships/slideLayout" Target="../slideLayouts/slideLayout136.xml"/><Relationship Id="rId16" Type="http://schemas.openxmlformats.org/officeDocument/2006/relationships/slideLayout" Target="../slideLayouts/slideLayout150.xml"/><Relationship Id="rId20" Type="http://schemas.openxmlformats.org/officeDocument/2006/relationships/slideLayout" Target="../slideLayouts/slideLayout154.xml"/><Relationship Id="rId29" Type="http://schemas.openxmlformats.org/officeDocument/2006/relationships/vmlDrawing" Target="../drawings/vmlDrawing6.v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24" Type="http://schemas.openxmlformats.org/officeDocument/2006/relationships/slideLayout" Target="../slideLayouts/slideLayout158.xml"/><Relationship Id="rId32" Type="http://schemas.openxmlformats.org/officeDocument/2006/relationships/image" Target="../media/image1.emf"/><Relationship Id="rId5" Type="http://schemas.openxmlformats.org/officeDocument/2006/relationships/slideLayout" Target="../slideLayouts/slideLayout139.xml"/><Relationship Id="rId15" Type="http://schemas.openxmlformats.org/officeDocument/2006/relationships/slideLayout" Target="../slideLayouts/slideLayout149.xml"/><Relationship Id="rId23" Type="http://schemas.openxmlformats.org/officeDocument/2006/relationships/slideLayout" Target="../slideLayouts/slideLayout157.xml"/><Relationship Id="rId28" Type="http://schemas.openxmlformats.org/officeDocument/2006/relationships/theme" Target="../theme/theme6.xml"/><Relationship Id="rId10" Type="http://schemas.openxmlformats.org/officeDocument/2006/relationships/slideLayout" Target="../slideLayouts/slideLayout144.xml"/><Relationship Id="rId19" Type="http://schemas.openxmlformats.org/officeDocument/2006/relationships/slideLayout" Target="../slideLayouts/slideLayout153.xml"/><Relationship Id="rId31" Type="http://schemas.openxmlformats.org/officeDocument/2006/relationships/oleObject" Target="../embeddings/oleObject6.bin"/><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 Id="rId22" Type="http://schemas.openxmlformats.org/officeDocument/2006/relationships/slideLayout" Target="../slideLayouts/slideLayout156.xml"/><Relationship Id="rId27" Type="http://schemas.openxmlformats.org/officeDocument/2006/relationships/slideLayout" Target="../slideLayouts/slideLayout161.xml"/><Relationship Id="rId30" Type="http://schemas.openxmlformats.org/officeDocument/2006/relationships/tags" Target="../tags/tag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slideLayout" Target="../slideLayouts/slideLayout174.xml"/><Relationship Id="rId18" Type="http://schemas.openxmlformats.org/officeDocument/2006/relationships/slideLayout" Target="../slideLayouts/slideLayout179.xml"/><Relationship Id="rId26" Type="http://schemas.openxmlformats.org/officeDocument/2006/relationships/slideLayout" Target="../slideLayouts/slideLayout187.xml"/><Relationship Id="rId3" Type="http://schemas.openxmlformats.org/officeDocument/2006/relationships/slideLayout" Target="../slideLayouts/slideLayout164.xml"/><Relationship Id="rId21" Type="http://schemas.openxmlformats.org/officeDocument/2006/relationships/slideLayout" Target="../slideLayouts/slideLayout182.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17" Type="http://schemas.openxmlformats.org/officeDocument/2006/relationships/slideLayout" Target="../slideLayouts/slideLayout178.xml"/><Relationship Id="rId25" Type="http://schemas.openxmlformats.org/officeDocument/2006/relationships/slideLayout" Target="../slideLayouts/slideLayout186.xml"/><Relationship Id="rId33" Type="http://schemas.openxmlformats.org/officeDocument/2006/relationships/image" Target="../media/image2.png"/><Relationship Id="rId2" Type="http://schemas.openxmlformats.org/officeDocument/2006/relationships/slideLayout" Target="../slideLayouts/slideLayout163.xml"/><Relationship Id="rId16" Type="http://schemas.openxmlformats.org/officeDocument/2006/relationships/slideLayout" Target="../slideLayouts/slideLayout177.xml"/><Relationship Id="rId20" Type="http://schemas.openxmlformats.org/officeDocument/2006/relationships/slideLayout" Target="../slideLayouts/slideLayout181.xml"/><Relationship Id="rId29" Type="http://schemas.openxmlformats.org/officeDocument/2006/relationships/vmlDrawing" Target="../drawings/vmlDrawing7.v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24" Type="http://schemas.openxmlformats.org/officeDocument/2006/relationships/slideLayout" Target="../slideLayouts/slideLayout185.xml"/><Relationship Id="rId32" Type="http://schemas.openxmlformats.org/officeDocument/2006/relationships/image" Target="../media/image1.emf"/><Relationship Id="rId5" Type="http://schemas.openxmlformats.org/officeDocument/2006/relationships/slideLayout" Target="../slideLayouts/slideLayout166.xml"/><Relationship Id="rId15" Type="http://schemas.openxmlformats.org/officeDocument/2006/relationships/slideLayout" Target="../slideLayouts/slideLayout176.xml"/><Relationship Id="rId23" Type="http://schemas.openxmlformats.org/officeDocument/2006/relationships/slideLayout" Target="../slideLayouts/slideLayout184.xml"/><Relationship Id="rId28" Type="http://schemas.openxmlformats.org/officeDocument/2006/relationships/theme" Target="../theme/theme7.xml"/><Relationship Id="rId10" Type="http://schemas.openxmlformats.org/officeDocument/2006/relationships/slideLayout" Target="../slideLayouts/slideLayout171.xml"/><Relationship Id="rId19" Type="http://schemas.openxmlformats.org/officeDocument/2006/relationships/slideLayout" Target="../slideLayouts/slideLayout180.xml"/><Relationship Id="rId31" Type="http://schemas.openxmlformats.org/officeDocument/2006/relationships/oleObject" Target="../embeddings/oleObject7.bin"/><Relationship Id="rId4" Type="http://schemas.openxmlformats.org/officeDocument/2006/relationships/slideLayout" Target="../slideLayouts/slideLayout165.xml"/><Relationship Id="rId9" Type="http://schemas.openxmlformats.org/officeDocument/2006/relationships/slideLayout" Target="../slideLayouts/slideLayout170.xml"/><Relationship Id="rId14" Type="http://schemas.openxmlformats.org/officeDocument/2006/relationships/slideLayout" Target="../slideLayouts/slideLayout175.xml"/><Relationship Id="rId22" Type="http://schemas.openxmlformats.org/officeDocument/2006/relationships/slideLayout" Target="../slideLayouts/slideLayout183.xml"/><Relationship Id="rId27" Type="http://schemas.openxmlformats.org/officeDocument/2006/relationships/slideLayout" Target="../slideLayouts/slideLayout188.xml"/><Relationship Id="rId30" Type="http://schemas.openxmlformats.org/officeDocument/2006/relationships/tags" Target="../tags/tag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6.xml"/><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26" Type="http://schemas.openxmlformats.org/officeDocument/2006/relationships/slideLayout" Target="../slideLayouts/slideLayout214.xml"/><Relationship Id="rId3" Type="http://schemas.openxmlformats.org/officeDocument/2006/relationships/slideLayout" Target="../slideLayouts/slideLayout191.xml"/><Relationship Id="rId21" Type="http://schemas.openxmlformats.org/officeDocument/2006/relationships/slideLayout" Target="../slideLayouts/slideLayout209.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slideLayout" Target="../slideLayouts/slideLayout213.xml"/><Relationship Id="rId33" Type="http://schemas.openxmlformats.org/officeDocument/2006/relationships/image" Target="../media/image2.png"/><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29" Type="http://schemas.openxmlformats.org/officeDocument/2006/relationships/vmlDrawing" Target="../drawings/vmlDrawing8.v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slideLayout" Target="../slideLayouts/slideLayout212.xml"/><Relationship Id="rId32" Type="http://schemas.openxmlformats.org/officeDocument/2006/relationships/image" Target="../media/image1.emf"/><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28" Type="http://schemas.openxmlformats.org/officeDocument/2006/relationships/theme" Target="../theme/theme8.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31" Type="http://schemas.openxmlformats.org/officeDocument/2006/relationships/oleObject" Target="../embeddings/oleObject8.bin"/><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 Id="rId27" Type="http://schemas.openxmlformats.org/officeDocument/2006/relationships/slideLayout" Target="../slideLayouts/slideLayout215.xml"/><Relationship Id="rId30" Type="http://schemas.openxmlformats.org/officeDocument/2006/relationships/tags" Target="../tags/tag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3.xml"/><Relationship Id="rId13" Type="http://schemas.openxmlformats.org/officeDocument/2006/relationships/slideLayout" Target="../slideLayouts/slideLayout228.xml"/><Relationship Id="rId18" Type="http://schemas.openxmlformats.org/officeDocument/2006/relationships/slideLayout" Target="../slideLayouts/slideLayout233.xml"/><Relationship Id="rId26" Type="http://schemas.openxmlformats.org/officeDocument/2006/relationships/slideLayout" Target="../slideLayouts/slideLayout241.xml"/><Relationship Id="rId3" Type="http://schemas.openxmlformats.org/officeDocument/2006/relationships/slideLayout" Target="../slideLayouts/slideLayout218.xml"/><Relationship Id="rId21" Type="http://schemas.openxmlformats.org/officeDocument/2006/relationships/slideLayout" Target="../slideLayouts/slideLayout236.xml"/><Relationship Id="rId7" Type="http://schemas.openxmlformats.org/officeDocument/2006/relationships/slideLayout" Target="../slideLayouts/slideLayout222.xml"/><Relationship Id="rId12" Type="http://schemas.openxmlformats.org/officeDocument/2006/relationships/slideLayout" Target="../slideLayouts/slideLayout227.xml"/><Relationship Id="rId17" Type="http://schemas.openxmlformats.org/officeDocument/2006/relationships/slideLayout" Target="../slideLayouts/slideLayout232.xml"/><Relationship Id="rId25" Type="http://schemas.openxmlformats.org/officeDocument/2006/relationships/slideLayout" Target="../slideLayouts/slideLayout240.xml"/><Relationship Id="rId33" Type="http://schemas.openxmlformats.org/officeDocument/2006/relationships/image" Target="../media/image2.png"/><Relationship Id="rId2" Type="http://schemas.openxmlformats.org/officeDocument/2006/relationships/slideLayout" Target="../slideLayouts/slideLayout217.xml"/><Relationship Id="rId16" Type="http://schemas.openxmlformats.org/officeDocument/2006/relationships/slideLayout" Target="../slideLayouts/slideLayout231.xml"/><Relationship Id="rId20" Type="http://schemas.openxmlformats.org/officeDocument/2006/relationships/slideLayout" Target="../slideLayouts/slideLayout235.xml"/><Relationship Id="rId29" Type="http://schemas.openxmlformats.org/officeDocument/2006/relationships/vmlDrawing" Target="../drawings/vmlDrawing9.vml"/><Relationship Id="rId1" Type="http://schemas.openxmlformats.org/officeDocument/2006/relationships/slideLayout" Target="../slideLayouts/slideLayout216.xml"/><Relationship Id="rId6" Type="http://schemas.openxmlformats.org/officeDocument/2006/relationships/slideLayout" Target="../slideLayouts/slideLayout221.xml"/><Relationship Id="rId11" Type="http://schemas.openxmlformats.org/officeDocument/2006/relationships/slideLayout" Target="../slideLayouts/slideLayout226.xml"/><Relationship Id="rId24" Type="http://schemas.openxmlformats.org/officeDocument/2006/relationships/slideLayout" Target="../slideLayouts/slideLayout239.xml"/><Relationship Id="rId32" Type="http://schemas.openxmlformats.org/officeDocument/2006/relationships/image" Target="../media/image1.emf"/><Relationship Id="rId5" Type="http://schemas.openxmlformats.org/officeDocument/2006/relationships/slideLayout" Target="../slideLayouts/slideLayout220.xml"/><Relationship Id="rId15" Type="http://schemas.openxmlformats.org/officeDocument/2006/relationships/slideLayout" Target="../slideLayouts/slideLayout230.xml"/><Relationship Id="rId23" Type="http://schemas.openxmlformats.org/officeDocument/2006/relationships/slideLayout" Target="../slideLayouts/slideLayout238.xml"/><Relationship Id="rId28" Type="http://schemas.openxmlformats.org/officeDocument/2006/relationships/theme" Target="../theme/theme9.xml"/><Relationship Id="rId10" Type="http://schemas.openxmlformats.org/officeDocument/2006/relationships/slideLayout" Target="../slideLayouts/slideLayout225.xml"/><Relationship Id="rId19" Type="http://schemas.openxmlformats.org/officeDocument/2006/relationships/slideLayout" Target="../slideLayouts/slideLayout234.xml"/><Relationship Id="rId31" Type="http://schemas.openxmlformats.org/officeDocument/2006/relationships/oleObject" Target="../embeddings/oleObject9.bin"/><Relationship Id="rId4" Type="http://schemas.openxmlformats.org/officeDocument/2006/relationships/slideLayout" Target="../slideLayouts/slideLayout219.xml"/><Relationship Id="rId9" Type="http://schemas.openxmlformats.org/officeDocument/2006/relationships/slideLayout" Target="../slideLayouts/slideLayout224.xml"/><Relationship Id="rId14" Type="http://schemas.openxmlformats.org/officeDocument/2006/relationships/slideLayout" Target="../slideLayouts/slideLayout229.xml"/><Relationship Id="rId22" Type="http://schemas.openxmlformats.org/officeDocument/2006/relationships/slideLayout" Target="../slideLayouts/slideLayout237.xml"/><Relationship Id="rId27" Type="http://schemas.openxmlformats.org/officeDocument/2006/relationships/slideLayout" Target="../slideLayouts/slideLayout242.xml"/><Relationship Id="rId30" Type="http://schemas.openxmlformats.org/officeDocument/2006/relationships/tags" Target="../tags/tag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50.xml"/><Relationship Id="rId13" Type="http://schemas.openxmlformats.org/officeDocument/2006/relationships/slideLayout" Target="../slideLayouts/slideLayout255.xml"/><Relationship Id="rId18" Type="http://schemas.openxmlformats.org/officeDocument/2006/relationships/slideLayout" Target="../slideLayouts/slideLayout260.xml"/><Relationship Id="rId26" Type="http://schemas.openxmlformats.org/officeDocument/2006/relationships/slideLayout" Target="../slideLayouts/slideLayout268.xml"/><Relationship Id="rId3" Type="http://schemas.openxmlformats.org/officeDocument/2006/relationships/slideLayout" Target="../slideLayouts/slideLayout245.xml"/><Relationship Id="rId21" Type="http://schemas.openxmlformats.org/officeDocument/2006/relationships/slideLayout" Target="../slideLayouts/slideLayout263.xml"/><Relationship Id="rId7" Type="http://schemas.openxmlformats.org/officeDocument/2006/relationships/slideLayout" Target="../slideLayouts/slideLayout249.xml"/><Relationship Id="rId12" Type="http://schemas.openxmlformats.org/officeDocument/2006/relationships/slideLayout" Target="../slideLayouts/slideLayout254.xml"/><Relationship Id="rId17" Type="http://schemas.openxmlformats.org/officeDocument/2006/relationships/slideLayout" Target="../slideLayouts/slideLayout259.xml"/><Relationship Id="rId25" Type="http://schemas.openxmlformats.org/officeDocument/2006/relationships/slideLayout" Target="../slideLayouts/slideLayout267.xml"/><Relationship Id="rId33" Type="http://schemas.openxmlformats.org/officeDocument/2006/relationships/image" Target="../media/image2.png"/><Relationship Id="rId2" Type="http://schemas.openxmlformats.org/officeDocument/2006/relationships/slideLayout" Target="../slideLayouts/slideLayout244.xml"/><Relationship Id="rId16" Type="http://schemas.openxmlformats.org/officeDocument/2006/relationships/slideLayout" Target="../slideLayouts/slideLayout258.xml"/><Relationship Id="rId20" Type="http://schemas.openxmlformats.org/officeDocument/2006/relationships/slideLayout" Target="../slideLayouts/slideLayout262.xml"/><Relationship Id="rId29" Type="http://schemas.openxmlformats.org/officeDocument/2006/relationships/vmlDrawing" Target="../drawings/vmlDrawing10.v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24" Type="http://schemas.openxmlformats.org/officeDocument/2006/relationships/slideLayout" Target="../slideLayouts/slideLayout266.xml"/><Relationship Id="rId32" Type="http://schemas.openxmlformats.org/officeDocument/2006/relationships/image" Target="../media/image1.emf"/><Relationship Id="rId5" Type="http://schemas.openxmlformats.org/officeDocument/2006/relationships/slideLayout" Target="../slideLayouts/slideLayout247.xml"/><Relationship Id="rId15" Type="http://schemas.openxmlformats.org/officeDocument/2006/relationships/slideLayout" Target="../slideLayouts/slideLayout257.xml"/><Relationship Id="rId23" Type="http://schemas.openxmlformats.org/officeDocument/2006/relationships/slideLayout" Target="../slideLayouts/slideLayout265.xml"/><Relationship Id="rId28" Type="http://schemas.openxmlformats.org/officeDocument/2006/relationships/theme" Target="../theme/theme10.xml"/><Relationship Id="rId10" Type="http://schemas.openxmlformats.org/officeDocument/2006/relationships/slideLayout" Target="../slideLayouts/slideLayout252.xml"/><Relationship Id="rId19" Type="http://schemas.openxmlformats.org/officeDocument/2006/relationships/slideLayout" Target="../slideLayouts/slideLayout261.xml"/><Relationship Id="rId31" Type="http://schemas.openxmlformats.org/officeDocument/2006/relationships/oleObject" Target="../embeddings/oleObject10.bin"/><Relationship Id="rId4" Type="http://schemas.openxmlformats.org/officeDocument/2006/relationships/slideLayout" Target="../slideLayouts/slideLayout246.xml"/><Relationship Id="rId9" Type="http://schemas.openxmlformats.org/officeDocument/2006/relationships/slideLayout" Target="../slideLayouts/slideLayout251.xml"/><Relationship Id="rId14" Type="http://schemas.openxmlformats.org/officeDocument/2006/relationships/slideLayout" Target="../slideLayouts/slideLayout256.xml"/><Relationship Id="rId22" Type="http://schemas.openxmlformats.org/officeDocument/2006/relationships/slideLayout" Target="../slideLayouts/slideLayout264.xml"/><Relationship Id="rId27" Type="http://schemas.openxmlformats.org/officeDocument/2006/relationships/slideLayout" Target="../slideLayouts/slideLayout269.xml"/><Relationship Id="rId30" Type="http://schemas.openxmlformats.org/officeDocument/2006/relationships/tags" Target="../tags/tag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77.xml"/><Relationship Id="rId13" Type="http://schemas.openxmlformats.org/officeDocument/2006/relationships/slideLayout" Target="../slideLayouts/slideLayout282.xml"/><Relationship Id="rId18" Type="http://schemas.openxmlformats.org/officeDocument/2006/relationships/slideLayout" Target="../slideLayouts/slideLayout287.xml"/><Relationship Id="rId26" Type="http://schemas.openxmlformats.org/officeDocument/2006/relationships/slideLayout" Target="../slideLayouts/slideLayout295.xml"/><Relationship Id="rId3" Type="http://schemas.openxmlformats.org/officeDocument/2006/relationships/slideLayout" Target="../slideLayouts/slideLayout272.xml"/><Relationship Id="rId21" Type="http://schemas.openxmlformats.org/officeDocument/2006/relationships/slideLayout" Target="../slideLayouts/slideLayout290.xml"/><Relationship Id="rId7" Type="http://schemas.openxmlformats.org/officeDocument/2006/relationships/slideLayout" Target="../slideLayouts/slideLayout276.xml"/><Relationship Id="rId12" Type="http://schemas.openxmlformats.org/officeDocument/2006/relationships/slideLayout" Target="../slideLayouts/slideLayout281.xml"/><Relationship Id="rId17" Type="http://schemas.openxmlformats.org/officeDocument/2006/relationships/slideLayout" Target="../slideLayouts/slideLayout286.xml"/><Relationship Id="rId25" Type="http://schemas.openxmlformats.org/officeDocument/2006/relationships/slideLayout" Target="../slideLayouts/slideLayout294.xml"/><Relationship Id="rId33" Type="http://schemas.openxmlformats.org/officeDocument/2006/relationships/image" Target="../media/image2.png"/><Relationship Id="rId2" Type="http://schemas.openxmlformats.org/officeDocument/2006/relationships/slideLayout" Target="../slideLayouts/slideLayout271.xml"/><Relationship Id="rId16" Type="http://schemas.openxmlformats.org/officeDocument/2006/relationships/slideLayout" Target="../slideLayouts/slideLayout285.xml"/><Relationship Id="rId20" Type="http://schemas.openxmlformats.org/officeDocument/2006/relationships/slideLayout" Target="../slideLayouts/slideLayout289.xml"/><Relationship Id="rId29" Type="http://schemas.openxmlformats.org/officeDocument/2006/relationships/vmlDrawing" Target="../drawings/vmlDrawing11.vml"/><Relationship Id="rId1" Type="http://schemas.openxmlformats.org/officeDocument/2006/relationships/slideLayout" Target="../slideLayouts/slideLayout270.xml"/><Relationship Id="rId6" Type="http://schemas.openxmlformats.org/officeDocument/2006/relationships/slideLayout" Target="../slideLayouts/slideLayout275.xml"/><Relationship Id="rId11" Type="http://schemas.openxmlformats.org/officeDocument/2006/relationships/slideLayout" Target="../slideLayouts/slideLayout280.xml"/><Relationship Id="rId24" Type="http://schemas.openxmlformats.org/officeDocument/2006/relationships/slideLayout" Target="../slideLayouts/slideLayout293.xml"/><Relationship Id="rId32" Type="http://schemas.openxmlformats.org/officeDocument/2006/relationships/image" Target="../media/image1.emf"/><Relationship Id="rId5" Type="http://schemas.openxmlformats.org/officeDocument/2006/relationships/slideLayout" Target="../slideLayouts/slideLayout274.xml"/><Relationship Id="rId15" Type="http://schemas.openxmlformats.org/officeDocument/2006/relationships/slideLayout" Target="../slideLayouts/slideLayout284.xml"/><Relationship Id="rId23" Type="http://schemas.openxmlformats.org/officeDocument/2006/relationships/slideLayout" Target="../slideLayouts/slideLayout292.xml"/><Relationship Id="rId28" Type="http://schemas.openxmlformats.org/officeDocument/2006/relationships/theme" Target="../theme/theme11.xml"/><Relationship Id="rId10" Type="http://schemas.openxmlformats.org/officeDocument/2006/relationships/slideLayout" Target="../slideLayouts/slideLayout279.xml"/><Relationship Id="rId19" Type="http://schemas.openxmlformats.org/officeDocument/2006/relationships/slideLayout" Target="../slideLayouts/slideLayout288.xml"/><Relationship Id="rId31" Type="http://schemas.openxmlformats.org/officeDocument/2006/relationships/oleObject" Target="../embeddings/oleObject11.bin"/><Relationship Id="rId4" Type="http://schemas.openxmlformats.org/officeDocument/2006/relationships/slideLayout" Target="../slideLayouts/slideLayout273.xml"/><Relationship Id="rId9" Type="http://schemas.openxmlformats.org/officeDocument/2006/relationships/slideLayout" Target="../slideLayouts/slideLayout278.xml"/><Relationship Id="rId14" Type="http://schemas.openxmlformats.org/officeDocument/2006/relationships/slideLayout" Target="../slideLayouts/slideLayout283.xml"/><Relationship Id="rId22" Type="http://schemas.openxmlformats.org/officeDocument/2006/relationships/slideLayout" Target="../slideLayouts/slideLayout291.xml"/><Relationship Id="rId27" Type="http://schemas.openxmlformats.org/officeDocument/2006/relationships/slideLayout" Target="../slideLayouts/slideLayout296.xml"/><Relationship Id="rId30" Type="http://schemas.openxmlformats.org/officeDocument/2006/relationships/tags" Target="../tags/tag1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04.xml"/><Relationship Id="rId13" Type="http://schemas.openxmlformats.org/officeDocument/2006/relationships/slideLayout" Target="../slideLayouts/slideLayout309.xml"/><Relationship Id="rId18" Type="http://schemas.openxmlformats.org/officeDocument/2006/relationships/slideLayout" Target="../slideLayouts/slideLayout314.xml"/><Relationship Id="rId26" Type="http://schemas.openxmlformats.org/officeDocument/2006/relationships/slideLayout" Target="../slideLayouts/slideLayout322.xml"/><Relationship Id="rId3" Type="http://schemas.openxmlformats.org/officeDocument/2006/relationships/slideLayout" Target="../slideLayouts/slideLayout299.xml"/><Relationship Id="rId21" Type="http://schemas.openxmlformats.org/officeDocument/2006/relationships/slideLayout" Target="../slideLayouts/slideLayout317.xml"/><Relationship Id="rId7" Type="http://schemas.openxmlformats.org/officeDocument/2006/relationships/slideLayout" Target="../slideLayouts/slideLayout303.xml"/><Relationship Id="rId12" Type="http://schemas.openxmlformats.org/officeDocument/2006/relationships/slideLayout" Target="../slideLayouts/slideLayout308.xml"/><Relationship Id="rId17" Type="http://schemas.openxmlformats.org/officeDocument/2006/relationships/slideLayout" Target="../slideLayouts/slideLayout313.xml"/><Relationship Id="rId25" Type="http://schemas.openxmlformats.org/officeDocument/2006/relationships/slideLayout" Target="../slideLayouts/slideLayout321.xml"/><Relationship Id="rId33" Type="http://schemas.openxmlformats.org/officeDocument/2006/relationships/image" Target="../media/image2.png"/><Relationship Id="rId2" Type="http://schemas.openxmlformats.org/officeDocument/2006/relationships/slideLayout" Target="../slideLayouts/slideLayout298.xml"/><Relationship Id="rId16" Type="http://schemas.openxmlformats.org/officeDocument/2006/relationships/slideLayout" Target="../slideLayouts/slideLayout312.xml"/><Relationship Id="rId20" Type="http://schemas.openxmlformats.org/officeDocument/2006/relationships/slideLayout" Target="../slideLayouts/slideLayout316.xml"/><Relationship Id="rId29" Type="http://schemas.openxmlformats.org/officeDocument/2006/relationships/vmlDrawing" Target="../drawings/vmlDrawing12.vml"/><Relationship Id="rId1" Type="http://schemas.openxmlformats.org/officeDocument/2006/relationships/slideLayout" Target="../slideLayouts/slideLayout297.xml"/><Relationship Id="rId6" Type="http://schemas.openxmlformats.org/officeDocument/2006/relationships/slideLayout" Target="../slideLayouts/slideLayout302.xml"/><Relationship Id="rId11" Type="http://schemas.openxmlformats.org/officeDocument/2006/relationships/slideLayout" Target="../slideLayouts/slideLayout307.xml"/><Relationship Id="rId24" Type="http://schemas.openxmlformats.org/officeDocument/2006/relationships/slideLayout" Target="../slideLayouts/slideLayout320.xml"/><Relationship Id="rId32" Type="http://schemas.openxmlformats.org/officeDocument/2006/relationships/image" Target="../media/image1.emf"/><Relationship Id="rId5" Type="http://schemas.openxmlformats.org/officeDocument/2006/relationships/slideLayout" Target="../slideLayouts/slideLayout301.xml"/><Relationship Id="rId15" Type="http://schemas.openxmlformats.org/officeDocument/2006/relationships/slideLayout" Target="../slideLayouts/slideLayout311.xml"/><Relationship Id="rId23" Type="http://schemas.openxmlformats.org/officeDocument/2006/relationships/slideLayout" Target="../slideLayouts/slideLayout319.xml"/><Relationship Id="rId28" Type="http://schemas.openxmlformats.org/officeDocument/2006/relationships/theme" Target="../theme/theme12.xml"/><Relationship Id="rId10" Type="http://schemas.openxmlformats.org/officeDocument/2006/relationships/slideLayout" Target="../slideLayouts/slideLayout306.xml"/><Relationship Id="rId19" Type="http://schemas.openxmlformats.org/officeDocument/2006/relationships/slideLayout" Target="../slideLayouts/slideLayout315.xml"/><Relationship Id="rId31" Type="http://schemas.openxmlformats.org/officeDocument/2006/relationships/oleObject" Target="../embeddings/oleObject12.bin"/><Relationship Id="rId4" Type="http://schemas.openxmlformats.org/officeDocument/2006/relationships/slideLayout" Target="../slideLayouts/slideLayout300.xml"/><Relationship Id="rId9" Type="http://schemas.openxmlformats.org/officeDocument/2006/relationships/slideLayout" Target="../slideLayouts/slideLayout305.xml"/><Relationship Id="rId14" Type="http://schemas.openxmlformats.org/officeDocument/2006/relationships/slideLayout" Target="../slideLayouts/slideLayout310.xml"/><Relationship Id="rId22" Type="http://schemas.openxmlformats.org/officeDocument/2006/relationships/slideLayout" Target="../slideLayouts/slideLayout318.xml"/><Relationship Id="rId27" Type="http://schemas.openxmlformats.org/officeDocument/2006/relationships/slideLayout" Target="../slideLayouts/slideLayout323.xml"/><Relationship Id="rId30" Type="http://schemas.openxmlformats.org/officeDocument/2006/relationships/tags" Target="../tags/tag1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slideLayout" Target="../slideLayouts/slideLayout336.xml"/><Relationship Id="rId18" Type="http://schemas.openxmlformats.org/officeDocument/2006/relationships/slideLayout" Target="../slideLayouts/slideLayout341.xml"/><Relationship Id="rId26" Type="http://schemas.openxmlformats.org/officeDocument/2006/relationships/slideLayout" Target="../slideLayouts/slideLayout349.xml"/><Relationship Id="rId3" Type="http://schemas.openxmlformats.org/officeDocument/2006/relationships/slideLayout" Target="../slideLayouts/slideLayout326.xml"/><Relationship Id="rId21" Type="http://schemas.openxmlformats.org/officeDocument/2006/relationships/slideLayout" Target="../slideLayouts/slideLayout344.xml"/><Relationship Id="rId7" Type="http://schemas.openxmlformats.org/officeDocument/2006/relationships/slideLayout" Target="../slideLayouts/slideLayout330.xml"/><Relationship Id="rId12" Type="http://schemas.openxmlformats.org/officeDocument/2006/relationships/slideLayout" Target="../slideLayouts/slideLayout335.xml"/><Relationship Id="rId17" Type="http://schemas.openxmlformats.org/officeDocument/2006/relationships/slideLayout" Target="../slideLayouts/slideLayout340.xml"/><Relationship Id="rId25" Type="http://schemas.openxmlformats.org/officeDocument/2006/relationships/slideLayout" Target="../slideLayouts/slideLayout348.xml"/><Relationship Id="rId33" Type="http://schemas.openxmlformats.org/officeDocument/2006/relationships/image" Target="../media/image2.png"/><Relationship Id="rId2" Type="http://schemas.openxmlformats.org/officeDocument/2006/relationships/slideLayout" Target="../slideLayouts/slideLayout325.xml"/><Relationship Id="rId16" Type="http://schemas.openxmlformats.org/officeDocument/2006/relationships/slideLayout" Target="../slideLayouts/slideLayout339.xml"/><Relationship Id="rId20" Type="http://schemas.openxmlformats.org/officeDocument/2006/relationships/slideLayout" Target="../slideLayouts/slideLayout343.xml"/><Relationship Id="rId29" Type="http://schemas.openxmlformats.org/officeDocument/2006/relationships/vmlDrawing" Target="../drawings/vmlDrawing13.v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24" Type="http://schemas.openxmlformats.org/officeDocument/2006/relationships/slideLayout" Target="../slideLayouts/slideLayout347.xml"/><Relationship Id="rId32" Type="http://schemas.openxmlformats.org/officeDocument/2006/relationships/image" Target="../media/image1.emf"/><Relationship Id="rId5" Type="http://schemas.openxmlformats.org/officeDocument/2006/relationships/slideLayout" Target="../slideLayouts/slideLayout328.xml"/><Relationship Id="rId15" Type="http://schemas.openxmlformats.org/officeDocument/2006/relationships/slideLayout" Target="../slideLayouts/slideLayout338.xml"/><Relationship Id="rId23" Type="http://schemas.openxmlformats.org/officeDocument/2006/relationships/slideLayout" Target="../slideLayouts/slideLayout346.xml"/><Relationship Id="rId28" Type="http://schemas.openxmlformats.org/officeDocument/2006/relationships/theme" Target="../theme/theme13.xml"/><Relationship Id="rId10" Type="http://schemas.openxmlformats.org/officeDocument/2006/relationships/slideLayout" Target="../slideLayouts/slideLayout333.xml"/><Relationship Id="rId19" Type="http://schemas.openxmlformats.org/officeDocument/2006/relationships/slideLayout" Target="../slideLayouts/slideLayout342.xml"/><Relationship Id="rId31" Type="http://schemas.openxmlformats.org/officeDocument/2006/relationships/oleObject" Target="../embeddings/oleObject13.bin"/><Relationship Id="rId4" Type="http://schemas.openxmlformats.org/officeDocument/2006/relationships/slideLayout" Target="../slideLayouts/slideLayout327.xml"/><Relationship Id="rId9" Type="http://schemas.openxmlformats.org/officeDocument/2006/relationships/slideLayout" Target="../slideLayouts/slideLayout332.xml"/><Relationship Id="rId14" Type="http://schemas.openxmlformats.org/officeDocument/2006/relationships/slideLayout" Target="../slideLayouts/slideLayout337.xml"/><Relationship Id="rId22" Type="http://schemas.openxmlformats.org/officeDocument/2006/relationships/slideLayout" Target="../slideLayouts/slideLayout345.xml"/><Relationship Id="rId27" Type="http://schemas.openxmlformats.org/officeDocument/2006/relationships/slideLayout" Target="../slideLayouts/slideLayout350.xml"/><Relationship Id="rId30" Type="http://schemas.openxmlformats.org/officeDocument/2006/relationships/tags" Target="../tags/tag1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358.xml"/><Relationship Id="rId13" Type="http://schemas.openxmlformats.org/officeDocument/2006/relationships/slideLayout" Target="../slideLayouts/slideLayout363.xml"/><Relationship Id="rId18" Type="http://schemas.openxmlformats.org/officeDocument/2006/relationships/slideLayout" Target="../slideLayouts/slideLayout368.xml"/><Relationship Id="rId26" Type="http://schemas.openxmlformats.org/officeDocument/2006/relationships/slideLayout" Target="../slideLayouts/slideLayout376.xml"/><Relationship Id="rId3" Type="http://schemas.openxmlformats.org/officeDocument/2006/relationships/slideLayout" Target="../slideLayouts/slideLayout353.xml"/><Relationship Id="rId21" Type="http://schemas.openxmlformats.org/officeDocument/2006/relationships/slideLayout" Target="../slideLayouts/slideLayout371.xml"/><Relationship Id="rId7" Type="http://schemas.openxmlformats.org/officeDocument/2006/relationships/slideLayout" Target="../slideLayouts/slideLayout357.xml"/><Relationship Id="rId12" Type="http://schemas.openxmlformats.org/officeDocument/2006/relationships/slideLayout" Target="../slideLayouts/slideLayout362.xml"/><Relationship Id="rId17" Type="http://schemas.openxmlformats.org/officeDocument/2006/relationships/slideLayout" Target="../slideLayouts/slideLayout367.xml"/><Relationship Id="rId25" Type="http://schemas.openxmlformats.org/officeDocument/2006/relationships/slideLayout" Target="../slideLayouts/slideLayout375.xml"/><Relationship Id="rId33" Type="http://schemas.openxmlformats.org/officeDocument/2006/relationships/image" Target="../media/image2.png"/><Relationship Id="rId2" Type="http://schemas.openxmlformats.org/officeDocument/2006/relationships/slideLayout" Target="../slideLayouts/slideLayout352.xml"/><Relationship Id="rId16" Type="http://schemas.openxmlformats.org/officeDocument/2006/relationships/slideLayout" Target="../slideLayouts/slideLayout366.xml"/><Relationship Id="rId20" Type="http://schemas.openxmlformats.org/officeDocument/2006/relationships/slideLayout" Target="../slideLayouts/slideLayout370.xml"/><Relationship Id="rId29" Type="http://schemas.openxmlformats.org/officeDocument/2006/relationships/vmlDrawing" Target="../drawings/vmlDrawing14.vml"/><Relationship Id="rId1" Type="http://schemas.openxmlformats.org/officeDocument/2006/relationships/slideLayout" Target="../slideLayouts/slideLayout351.xml"/><Relationship Id="rId6" Type="http://schemas.openxmlformats.org/officeDocument/2006/relationships/slideLayout" Target="../slideLayouts/slideLayout356.xml"/><Relationship Id="rId11" Type="http://schemas.openxmlformats.org/officeDocument/2006/relationships/slideLayout" Target="../slideLayouts/slideLayout361.xml"/><Relationship Id="rId24" Type="http://schemas.openxmlformats.org/officeDocument/2006/relationships/slideLayout" Target="../slideLayouts/slideLayout374.xml"/><Relationship Id="rId32" Type="http://schemas.openxmlformats.org/officeDocument/2006/relationships/image" Target="../media/image1.emf"/><Relationship Id="rId5" Type="http://schemas.openxmlformats.org/officeDocument/2006/relationships/slideLayout" Target="../slideLayouts/slideLayout355.xml"/><Relationship Id="rId15" Type="http://schemas.openxmlformats.org/officeDocument/2006/relationships/slideLayout" Target="../slideLayouts/slideLayout365.xml"/><Relationship Id="rId23" Type="http://schemas.openxmlformats.org/officeDocument/2006/relationships/slideLayout" Target="../slideLayouts/slideLayout373.xml"/><Relationship Id="rId28" Type="http://schemas.openxmlformats.org/officeDocument/2006/relationships/theme" Target="../theme/theme14.xml"/><Relationship Id="rId10" Type="http://schemas.openxmlformats.org/officeDocument/2006/relationships/slideLayout" Target="../slideLayouts/slideLayout360.xml"/><Relationship Id="rId19" Type="http://schemas.openxmlformats.org/officeDocument/2006/relationships/slideLayout" Target="../slideLayouts/slideLayout369.xml"/><Relationship Id="rId31" Type="http://schemas.openxmlformats.org/officeDocument/2006/relationships/oleObject" Target="../embeddings/oleObject14.bin"/><Relationship Id="rId4" Type="http://schemas.openxmlformats.org/officeDocument/2006/relationships/slideLayout" Target="../slideLayouts/slideLayout354.xml"/><Relationship Id="rId9" Type="http://schemas.openxmlformats.org/officeDocument/2006/relationships/slideLayout" Target="../slideLayouts/slideLayout359.xml"/><Relationship Id="rId14" Type="http://schemas.openxmlformats.org/officeDocument/2006/relationships/slideLayout" Target="../slideLayouts/slideLayout364.xml"/><Relationship Id="rId22" Type="http://schemas.openxmlformats.org/officeDocument/2006/relationships/slideLayout" Target="../slideLayouts/slideLayout372.xml"/><Relationship Id="rId27" Type="http://schemas.openxmlformats.org/officeDocument/2006/relationships/slideLayout" Target="../slideLayouts/slideLayout377.xml"/><Relationship Id="rId30" Type="http://schemas.openxmlformats.org/officeDocument/2006/relationships/tags" Target="../tags/tag1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slideLayout" Target="../slideLayouts/slideLayout390.xml"/><Relationship Id="rId18" Type="http://schemas.openxmlformats.org/officeDocument/2006/relationships/slideLayout" Target="../slideLayouts/slideLayout395.xml"/><Relationship Id="rId26" Type="http://schemas.openxmlformats.org/officeDocument/2006/relationships/slideLayout" Target="../slideLayouts/slideLayout403.xml"/><Relationship Id="rId3" Type="http://schemas.openxmlformats.org/officeDocument/2006/relationships/slideLayout" Target="../slideLayouts/slideLayout380.xml"/><Relationship Id="rId21" Type="http://schemas.openxmlformats.org/officeDocument/2006/relationships/slideLayout" Target="../slideLayouts/slideLayout398.xml"/><Relationship Id="rId7" Type="http://schemas.openxmlformats.org/officeDocument/2006/relationships/slideLayout" Target="../slideLayouts/slideLayout384.xml"/><Relationship Id="rId12" Type="http://schemas.openxmlformats.org/officeDocument/2006/relationships/slideLayout" Target="../slideLayouts/slideLayout389.xml"/><Relationship Id="rId17" Type="http://schemas.openxmlformats.org/officeDocument/2006/relationships/slideLayout" Target="../slideLayouts/slideLayout394.xml"/><Relationship Id="rId25" Type="http://schemas.openxmlformats.org/officeDocument/2006/relationships/slideLayout" Target="../slideLayouts/slideLayout402.xml"/><Relationship Id="rId33" Type="http://schemas.openxmlformats.org/officeDocument/2006/relationships/image" Target="../media/image2.png"/><Relationship Id="rId2" Type="http://schemas.openxmlformats.org/officeDocument/2006/relationships/slideLayout" Target="../slideLayouts/slideLayout379.xml"/><Relationship Id="rId16" Type="http://schemas.openxmlformats.org/officeDocument/2006/relationships/slideLayout" Target="../slideLayouts/slideLayout393.xml"/><Relationship Id="rId20" Type="http://schemas.openxmlformats.org/officeDocument/2006/relationships/slideLayout" Target="../slideLayouts/slideLayout397.xml"/><Relationship Id="rId29" Type="http://schemas.openxmlformats.org/officeDocument/2006/relationships/vmlDrawing" Target="../drawings/vmlDrawing15.v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24" Type="http://schemas.openxmlformats.org/officeDocument/2006/relationships/slideLayout" Target="../slideLayouts/slideLayout401.xml"/><Relationship Id="rId32" Type="http://schemas.openxmlformats.org/officeDocument/2006/relationships/image" Target="../media/image1.emf"/><Relationship Id="rId5" Type="http://schemas.openxmlformats.org/officeDocument/2006/relationships/slideLayout" Target="../slideLayouts/slideLayout382.xml"/><Relationship Id="rId15" Type="http://schemas.openxmlformats.org/officeDocument/2006/relationships/slideLayout" Target="../slideLayouts/slideLayout392.xml"/><Relationship Id="rId23" Type="http://schemas.openxmlformats.org/officeDocument/2006/relationships/slideLayout" Target="../slideLayouts/slideLayout400.xml"/><Relationship Id="rId28" Type="http://schemas.openxmlformats.org/officeDocument/2006/relationships/theme" Target="../theme/theme15.xml"/><Relationship Id="rId10" Type="http://schemas.openxmlformats.org/officeDocument/2006/relationships/slideLayout" Target="../slideLayouts/slideLayout387.xml"/><Relationship Id="rId19" Type="http://schemas.openxmlformats.org/officeDocument/2006/relationships/slideLayout" Target="../slideLayouts/slideLayout396.xml"/><Relationship Id="rId31" Type="http://schemas.openxmlformats.org/officeDocument/2006/relationships/oleObject" Target="../embeddings/oleObject15.bin"/><Relationship Id="rId4" Type="http://schemas.openxmlformats.org/officeDocument/2006/relationships/slideLayout" Target="../slideLayouts/slideLayout381.xml"/><Relationship Id="rId9" Type="http://schemas.openxmlformats.org/officeDocument/2006/relationships/slideLayout" Target="../slideLayouts/slideLayout386.xml"/><Relationship Id="rId14" Type="http://schemas.openxmlformats.org/officeDocument/2006/relationships/slideLayout" Target="../slideLayouts/slideLayout391.xml"/><Relationship Id="rId22" Type="http://schemas.openxmlformats.org/officeDocument/2006/relationships/slideLayout" Target="../slideLayouts/slideLayout399.xml"/><Relationship Id="rId27" Type="http://schemas.openxmlformats.org/officeDocument/2006/relationships/slideLayout" Target="../slideLayouts/slideLayout404.xml"/><Relationship Id="rId30" Type="http://schemas.openxmlformats.org/officeDocument/2006/relationships/tags" Target="../tags/tag1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412.xml"/><Relationship Id="rId13" Type="http://schemas.openxmlformats.org/officeDocument/2006/relationships/slideLayout" Target="../slideLayouts/slideLayout417.xml"/><Relationship Id="rId18" Type="http://schemas.openxmlformats.org/officeDocument/2006/relationships/slideLayout" Target="../slideLayouts/slideLayout422.xml"/><Relationship Id="rId26" Type="http://schemas.openxmlformats.org/officeDocument/2006/relationships/slideLayout" Target="../slideLayouts/slideLayout430.xml"/><Relationship Id="rId3" Type="http://schemas.openxmlformats.org/officeDocument/2006/relationships/slideLayout" Target="../slideLayouts/slideLayout407.xml"/><Relationship Id="rId21" Type="http://schemas.openxmlformats.org/officeDocument/2006/relationships/slideLayout" Target="../slideLayouts/slideLayout425.xml"/><Relationship Id="rId7" Type="http://schemas.openxmlformats.org/officeDocument/2006/relationships/slideLayout" Target="../slideLayouts/slideLayout411.xml"/><Relationship Id="rId12" Type="http://schemas.openxmlformats.org/officeDocument/2006/relationships/slideLayout" Target="../slideLayouts/slideLayout416.xml"/><Relationship Id="rId17" Type="http://schemas.openxmlformats.org/officeDocument/2006/relationships/slideLayout" Target="../slideLayouts/slideLayout421.xml"/><Relationship Id="rId25" Type="http://schemas.openxmlformats.org/officeDocument/2006/relationships/slideLayout" Target="../slideLayouts/slideLayout429.xml"/><Relationship Id="rId33" Type="http://schemas.openxmlformats.org/officeDocument/2006/relationships/image" Target="../media/image2.png"/><Relationship Id="rId2" Type="http://schemas.openxmlformats.org/officeDocument/2006/relationships/slideLayout" Target="../slideLayouts/slideLayout406.xml"/><Relationship Id="rId16" Type="http://schemas.openxmlformats.org/officeDocument/2006/relationships/slideLayout" Target="../slideLayouts/slideLayout420.xml"/><Relationship Id="rId20" Type="http://schemas.openxmlformats.org/officeDocument/2006/relationships/slideLayout" Target="../slideLayouts/slideLayout424.xml"/><Relationship Id="rId29" Type="http://schemas.openxmlformats.org/officeDocument/2006/relationships/vmlDrawing" Target="../drawings/vmlDrawing16.vml"/><Relationship Id="rId1" Type="http://schemas.openxmlformats.org/officeDocument/2006/relationships/slideLayout" Target="../slideLayouts/slideLayout405.xml"/><Relationship Id="rId6" Type="http://schemas.openxmlformats.org/officeDocument/2006/relationships/slideLayout" Target="../slideLayouts/slideLayout410.xml"/><Relationship Id="rId11" Type="http://schemas.openxmlformats.org/officeDocument/2006/relationships/slideLayout" Target="../slideLayouts/slideLayout415.xml"/><Relationship Id="rId24" Type="http://schemas.openxmlformats.org/officeDocument/2006/relationships/slideLayout" Target="../slideLayouts/slideLayout428.xml"/><Relationship Id="rId32" Type="http://schemas.openxmlformats.org/officeDocument/2006/relationships/image" Target="../media/image1.emf"/><Relationship Id="rId5" Type="http://schemas.openxmlformats.org/officeDocument/2006/relationships/slideLayout" Target="../slideLayouts/slideLayout409.xml"/><Relationship Id="rId15" Type="http://schemas.openxmlformats.org/officeDocument/2006/relationships/slideLayout" Target="../slideLayouts/slideLayout419.xml"/><Relationship Id="rId23" Type="http://schemas.openxmlformats.org/officeDocument/2006/relationships/slideLayout" Target="../slideLayouts/slideLayout427.xml"/><Relationship Id="rId28" Type="http://schemas.openxmlformats.org/officeDocument/2006/relationships/theme" Target="../theme/theme16.xml"/><Relationship Id="rId10" Type="http://schemas.openxmlformats.org/officeDocument/2006/relationships/slideLayout" Target="../slideLayouts/slideLayout414.xml"/><Relationship Id="rId19" Type="http://schemas.openxmlformats.org/officeDocument/2006/relationships/slideLayout" Target="../slideLayouts/slideLayout423.xml"/><Relationship Id="rId31" Type="http://schemas.openxmlformats.org/officeDocument/2006/relationships/oleObject" Target="../embeddings/oleObject16.bin"/><Relationship Id="rId4" Type="http://schemas.openxmlformats.org/officeDocument/2006/relationships/slideLayout" Target="../slideLayouts/slideLayout408.xml"/><Relationship Id="rId9" Type="http://schemas.openxmlformats.org/officeDocument/2006/relationships/slideLayout" Target="../slideLayouts/slideLayout413.xml"/><Relationship Id="rId14" Type="http://schemas.openxmlformats.org/officeDocument/2006/relationships/slideLayout" Target="../slideLayouts/slideLayout418.xml"/><Relationship Id="rId22" Type="http://schemas.openxmlformats.org/officeDocument/2006/relationships/slideLayout" Target="../slideLayouts/slideLayout426.xml"/><Relationship Id="rId27" Type="http://schemas.openxmlformats.org/officeDocument/2006/relationships/slideLayout" Target="../slideLayouts/slideLayout431.xml"/><Relationship Id="rId30" Type="http://schemas.openxmlformats.org/officeDocument/2006/relationships/tags" Target="../tags/tag1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439.xml"/><Relationship Id="rId13" Type="http://schemas.openxmlformats.org/officeDocument/2006/relationships/slideLayout" Target="../slideLayouts/slideLayout444.xml"/><Relationship Id="rId18" Type="http://schemas.openxmlformats.org/officeDocument/2006/relationships/slideLayout" Target="../slideLayouts/slideLayout449.xml"/><Relationship Id="rId26" Type="http://schemas.openxmlformats.org/officeDocument/2006/relationships/slideLayout" Target="../slideLayouts/slideLayout457.xml"/><Relationship Id="rId3" Type="http://schemas.openxmlformats.org/officeDocument/2006/relationships/slideLayout" Target="../slideLayouts/slideLayout434.xml"/><Relationship Id="rId21" Type="http://schemas.openxmlformats.org/officeDocument/2006/relationships/slideLayout" Target="../slideLayouts/slideLayout452.xml"/><Relationship Id="rId7" Type="http://schemas.openxmlformats.org/officeDocument/2006/relationships/slideLayout" Target="../slideLayouts/slideLayout438.xml"/><Relationship Id="rId12" Type="http://schemas.openxmlformats.org/officeDocument/2006/relationships/slideLayout" Target="../slideLayouts/slideLayout443.xml"/><Relationship Id="rId17" Type="http://schemas.openxmlformats.org/officeDocument/2006/relationships/slideLayout" Target="../slideLayouts/slideLayout448.xml"/><Relationship Id="rId25" Type="http://schemas.openxmlformats.org/officeDocument/2006/relationships/slideLayout" Target="../slideLayouts/slideLayout456.xml"/><Relationship Id="rId33" Type="http://schemas.openxmlformats.org/officeDocument/2006/relationships/image" Target="../media/image2.png"/><Relationship Id="rId2" Type="http://schemas.openxmlformats.org/officeDocument/2006/relationships/slideLayout" Target="../slideLayouts/slideLayout433.xml"/><Relationship Id="rId16" Type="http://schemas.openxmlformats.org/officeDocument/2006/relationships/slideLayout" Target="../slideLayouts/slideLayout447.xml"/><Relationship Id="rId20" Type="http://schemas.openxmlformats.org/officeDocument/2006/relationships/slideLayout" Target="../slideLayouts/slideLayout451.xml"/><Relationship Id="rId29" Type="http://schemas.openxmlformats.org/officeDocument/2006/relationships/vmlDrawing" Target="../drawings/vmlDrawing17.vml"/><Relationship Id="rId1" Type="http://schemas.openxmlformats.org/officeDocument/2006/relationships/slideLayout" Target="../slideLayouts/slideLayout432.xml"/><Relationship Id="rId6" Type="http://schemas.openxmlformats.org/officeDocument/2006/relationships/slideLayout" Target="../slideLayouts/slideLayout437.xml"/><Relationship Id="rId11" Type="http://schemas.openxmlformats.org/officeDocument/2006/relationships/slideLayout" Target="../slideLayouts/slideLayout442.xml"/><Relationship Id="rId24" Type="http://schemas.openxmlformats.org/officeDocument/2006/relationships/slideLayout" Target="../slideLayouts/slideLayout455.xml"/><Relationship Id="rId32" Type="http://schemas.openxmlformats.org/officeDocument/2006/relationships/image" Target="../media/image1.emf"/><Relationship Id="rId5" Type="http://schemas.openxmlformats.org/officeDocument/2006/relationships/slideLayout" Target="../slideLayouts/slideLayout436.xml"/><Relationship Id="rId15" Type="http://schemas.openxmlformats.org/officeDocument/2006/relationships/slideLayout" Target="../slideLayouts/slideLayout446.xml"/><Relationship Id="rId23" Type="http://schemas.openxmlformats.org/officeDocument/2006/relationships/slideLayout" Target="../slideLayouts/slideLayout454.xml"/><Relationship Id="rId28" Type="http://schemas.openxmlformats.org/officeDocument/2006/relationships/theme" Target="../theme/theme17.xml"/><Relationship Id="rId10" Type="http://schemas.openxmlformats.org/officeDocument/2006/relationships/slideLayout" Target="../slideLayouts/slideLayout441.xml"/><Relationship Id="rId19" Type="http://schemas.openxmlformats.org/officeDocument/2006/relationships/slideLayout" Target="../slideLayouts/slideLayout450.xml"/><Relationship Id="rId31" Type="http://schemas.openxmlformats.org/officeDocument/2006/relationships/oleObject" Target="../embeddings/oleObject17.bin"/><Relationship Id="rId4" Type="http://schemas.openxmlformats.org/officeDocument/2006/relationships/slideLayout" Target="../slideLayouts/slideLayout435.xml"/><Relationship Id="rId9" Type="http://schemas.openxmlformats.org/officeDocument/2006/relationships/slideLayout" Target="../slideLayouts/slideLayout440.xml"/><Relationship Id="rId14" Type="http://schemas.openxmlformats.org/officeDocument/2006/relationships/slideLayout" Target="../slideLayouts/slideLayout445.xml"/><Relationship Id="rId22" Type="http://schemas.openxmlformats.org/officeDocument/2006/relationships/slideLayout" Target="../slideLayouts/slideLayout453.xml"/><Relationship Id="rId27" Type="http://schemas.openxmlformats.org/officeDocument/2006/relationships/slideLayout" Target="../slideLayouts/slideLayout458.xml"/><Relationship Id="rId30" Type="http://schemas.openxmlformats.org/officeDocument/2006/relationships/tags" Target="../tags/tag1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466.xml"/><Relationship Id="rId13" Type="http://schemas.openxmlformats.org/officeDocument/2006/relationships/slideLayout" Target="../slideLayouts/slideLayout471.xml"/><Relationship Id="rId18" Type="http://schemas.openxmlformats.org/officeDocument/2006/relationships/slideLayout" Target="../slideLayouts/slideLayout476.xml"/><Relationship Id="rId26" Type="http://schemas.openxmlformats.org/officeDocument/2006/relationships/slideLayout" Target="../slideLayouts/slideLayout484.xml"/><Relationship Id="rId3" Type="http://schemas.openxmlformats.org/officeDocument/2006/relationships/slideLayout" Target="../slideLayouts/slideLayout461.xml"/><Relationship Id="rId21" Type="http://schemas.openxmlformats.org/officeDocument/2006/relationships/slideLayout" Target="../slideLayouts/slideLayout479.xml"/><Relationship Id="rId7" Type="http://schemas.openxmlformats.org/officeDocument/2006/relationships/slideLayout" Target="../slideLayouts/slideLayout465.xml"/><Relationship Id="rId12" Type="http://schemas.openxmlformats.org/officeDocument/2006/relationships/slideLayout" Target="../slideLayouts/slideLayout470.xml"/><Relationship Id="rId17" Type="http://schemas.openxmlformats.org/officeDocument/2006/relationships/slideLayout" Target="../slideLayouts/slideLayout475.xml"/><Relationship Id="rId25" Type="http://schemas.openxmlformats.org/officeDocument/2006/relationships/slideLayout" Target="../slideLayouts/slideLayout483.xml"/><Relationship Id="rId33" Type="http://schemas.openxmlformats.org/officeDocument/2006/relationships/image" Target="../media/image2.png"/><Relationship Id="rId2" Type="http://schemas.openxmlformats.org/officeDocument/2006/relationships/slideLayout" Target="../slideLayouts/slideLayout460.xml"/><Relationship Id="rId16" Type="http://schemas.openxmlformats.org/officeDocument/2006/relationships/slideLayout" Target="../slideLayouts/slideLayout474.xml"/><Relationship Id="rId20" Type="http://schemas.openxmlformats.org/officeDocument/2006/relationships/slideLayout" Target="../slideLayouts/slideLayout478.xml"/><Relationship Id="rId29" Type="http://schemas.openxmlformats.org/officeDocument/2006/relationships/vmlDrawing" Target="../drawings/vmlDrawing18.vml"/><Relationship Id="rId1" Type="http://schemas.openxmlformats.org/officeDocument/2006/relationships/slideLayout" Target="../slideLayouts/slideLayout459.xml"/><Relationship Id="rId6" Type="http://schemas.openxmlformats.org/officeDocument/2006/relationships/slideLayout" Target="../slideLayouts/slideLayout464.xml"/><Relationship Id="rId11" Type="http://schemas.openxmlformats.org/officeDocument/2006/relationships/slideLayout" Target="../slideLayouts/slideLayout469.xml"/><Relationship Id="rId24" Type="http://schemas.openxmlformats.org/officeDocument/2006/relationships/slideLayout" Target="../slideLayouts/slideLayout482.xml"/><Relationship Id="rId32" Type="http://schemas.openxmlformats.org/officeDocument/2006/relationships/image" Target="../media/image1.emf"/><Relationship Id="rId5" Type="http://schemas.openxmlformats.org/officeDocument/2006/relationships/slideLayout" Target="../slideLayouts/slideLayout463.xml"/><Relationship Id="rId15" Type="http://schemas.openxmlformats.org/officeDocument/2006/relationships/slideLayout" Target="../slideLayouts/slideLayout473.xml"/><Relationship Id="rId23" Type="http://schemas.openxmlformats.org/officeDocument/2006/relationships/slideLayout" Target="../slideLayouts/slideLayout481.xml"/><Relationship Id="rId28" Type="http://schemas.openxmlformats.org/officeDocument/2006/relationships/theme" Target="../theme/theme18.xml"/><Relationship Id="rId10" Type="http://schemas.openxmlformats.org/officeDocument/2006/relationships/slideLayout" Target="../slideLayouts/slideLayout468.xml"/><Relationship Id="rId19" Type="http://schemas.openxmlformats.org/officeDocument/2006/relationships/slideLayout" Target="../slideLayouts/slideLayout477.xml"/><Relationship Id="rId31" Type="http://schemas.openxmlformats.org/officeDocument/2006/relationships/oleObject" Target="../embeddings/oleObject18.bin"/><Relationship Id="rId4" Type="http://schemas.openxmlformats.org/officeDocument/2006/relationships/slideLayout" Target="../slideLayouts/slideLayout462.xml"/><Relationship Id="rId9" Type="http://schemas.openxmlformats.org/officeDocument/2006/relationships/slideLayout" Target="../slideLayouts/slideLayout467.xml"/><Relationship Id="rId14" Type="http://schemas.openxmlformats.org/officeDocument/2006/relationships/slideLayout" Target="../slideLayouts/slideLayout472.xml"/><Relationship Id="rId22" Type="http://schemas.openxmlformats.org/officeDocument/2006/relationships/slideLayout" Target="../slideLayouts/slideLayout480.xml"/><Relationship Id="rId27" Type="http://schemas.openxmlformats.org/officeDocument/2006/relationships/slideLayout" Target="../slideLayouts/slideLayout485.xml"/><Relationship Id="rId30" Type="http://schemas.openxmlformats.org/officeDocument/2006/relationships/tags" Target="../tags/tag1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493.xml"/><Relationship Id="rId13" Type="http://schemas.openxmlformats.org/officeDocument/2006/relationships/slideLayout" Target="../slideLayouts/slideLayout498.xml"/><Relationship Id="rId18" Type="http://schemas.openxmlformats.org/officeDocument/2006/relationships/slideLayout" Target="../slideLayouts/slideLayout503.xml"/><Relationship Id="rId26" Type="http://schemas.openxmlformats.org/officeDocument/2006/relationships/slideLayout" Target="../slideLayouts/slideLayout511.xml"/><Relationship Id="rId3" Type="http://schemas.openxmlformats.org/officeDocument/2006/relationships/slideLayout" Target="../slideLayouts/slideLayout488.xml"/><Relationship Id="rId21" Type="http://schemas.openxmlformats.org/officeDocument/2006/relationships/slideLayout" Target="../slideLayouts/slideLayout506.xml"/><Relationship Id="rId7" Type="http://schemas.openxmlformats.org/officeDocument/2006/relationships/slideLayout" Target="../slideLayouts/slideLayout492.xml"/><Relationship Id="rId12" Type="http://schemas.openxmlformats.org/officeDocument/2006/relationships/slideLayout" Target="../slideLayouts/slideLayout497.xml"/><Relationship Id="rId17" Type="http://schemas.openxmlformats.org/officeDocument/2006/relationships/slideLayout" Target="../slideLayouts/slideLayout502.xml"/><Relationship Id="rId25" Type="http://schemas.openxmlformats.org/officeDocument/2006/relationships/slideLayout" Target="../slideLayouts/slideLayout510.xml"/><Relationship Id="rId33" Type="http://schemas.openxmlformats.org/officeDocument/2006/relationships/image" Target="../media/image2.png"/><Relationship Id="rId2" Type="http://schemas.openxmlformats.org/officeDocument/2006/relationships/slideLayout" Target="../slideLayouts/slideLayout487.xml"/><Relationship Id="rId16" Type="http://schemas.openxmlformats.org/officeDocument/2006/relationships/slideLayout" Target="../slideLayouts/slideLayout501.xml"/><Relationship Id="rId20" Type="http://schemas.openxmlformats.org/officeDocument/2006/relationships/slideLayout" Target="../slideLayouts/slideLayout505.xml"/><Relationship Id="rId29" Type="http://schemas.openxmlformats.org/officeDocument/2006/relationships/vmlDrawing" Target="../drawings/vmlDrawing19.vml"/><Relationship Id="rId1" Type="http://schemas.openxmlformats.org/officeDocument/2006/relationships/slideLayout" Target="../slideLayouts/slideLayout486.xml"/><Relationship Id="rId6" Type="http://schemas.openxmlformats.org/officeDocument/2006/relationships/slideLayout" Target="../slideLayouts/slideLayout491.xml"/><Relationship Id="rId11" Type="http://schemas.openxmlformats.org/officeDocument/2006/relationships/slideLayout" Target="../slideLayouts/slideLayout496.xml"/><Relationship Id="rId24" Type="http://schemas.openxmlformats.org/officeDocument/2006/relationships/slideLayout" Target="../slideLayouts/slideLayout509.xml"/><Relationship Id="rId32" Type="http://schemas.openxmlformats.org/officeDocument/2006/relationships/image" Target="../media/image1.emf"/><Relationship Id="rId5" Type="http://schemas.openxmlformats.org/officeDocument/2006/relationships/slideLayout" Target="../slideLayouts/slideLayout490.xml"/><Relationship Id="rId15" Type="http://schemas.openxmlformats.org/officeDocument/2006/relationships/slideLayout" Target="../slideLayouts/slideLayout500.xml"/><Relationship Id="rId23" Type="http://schemas.openxmlformats.org/officeDocument/2006/relationships/slideLayout" Target="../slideLayouts/slideLayout508.xml"/><Relationship Id="rId28" Type="http://schemas.openxmlformats.org/officeDocument/2006/relationships/theme" Target="../theme/theme19.xml"/><Relationship Id="rId10" Type="http://schemas.openxmlformats.org/officeDocument/2006/relationships/slideLayout" Target="../slideLayouts/slideLayout495.xml"/><Relationship Id="rId19" Type="http://schemas.openxmlformats.org/officeDocument/2006/relationships/slideLayout" Target="../slideLayouts/slideLayout504.xml"/><Relationship Id="rId31" Type="http://schemas.openxmlformats.org/officeDocument/2006/relationships/oleObject" Target="../embeddings/oleObject19.bin"/><Relationship Id="rId4" Type="http://schemas.openxmlformats.org/officeDocument/2006/relationships/slideLayout" Target="../slideLayouts/slideLayout489.xml"/><Relationship Id="rId9" Type="http://schemas.openxmlformats.org/officeDocument/2006/relationships/slideLayout" Target="../slideLayouts/slideLayout494.xml"/><Relationship Id="rId14" Type="http://schemas.openxmlformats.org/officeDocument/2006/relationships/slideLayout" Target="../slideLayouts/slideLayout499.xml"/><Relationship Id="rId22" Type="http://schemas.openxmlformats.org/officeDocument/2006/relationships/slideLayout" Target="../slideLayouts/slideLayout507.xml"/><Relationship Id="rId27" Type="http://schemas.openxmlformats.org/officeDocument/2006/relationships/slideLayout" Target="../slideLayouts/slideLayout512.xml"/><Relationship Id="rId30" Type="http://schemas.openxmlformats.org/officeDocument/2006/relationships/tags" Target="../tags/tag2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slideLayout" Target="../slideLayouts/slideLayout525.xml"/><Relationship Id="rId18" Type="http://schemas.openxmlformats.org/officeDocument/2006/relationships/slideLayout" Target="../slideLayouts/slideLayout530.xml"/><Relationship Id="rId26" Type="http://schemas.openxmlformats.org/officeDocument/2006/relationships/slideLayout" Target="../slideLayouts/slideLayout538.xml"/><Relationship Id="rId3" Type="http://schemas.openxmlformats.org/officeDocument/2006/relationships/slideLayout" Target="../slideLayouts/slideLayout515.xml"/><Relationship Id="rId21" Type="http://schemas.openxmlformats.org/officeDocument/2006/relationships/slideLayout" Target="../slideLayouts/slideLayout533.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17" Type="http://schemas.openxmlformats.org/officeDocument/2006/relationships/slideLayout" Target="../slideLayouts/slideLayout529.xml"/><Relationship Id="rId25" Type="http://schemas.openxmlformats.org/officeDocument/2006/relationships/slideLayout" Target="../slideLayouts/slideLayout537.xml"/><Relationship Id="rId33" Type="http://schemas.openxmlformats.org/officeDocument/2006/relationships/image" Target="../media/image2.png"/><Relationship Id="rId2" Type="http://schemas.openxmlformats.org/officeDocument/2006/relationships/slideLayout" Target="../slideLayouts/slideLayout514.xml"/><Relationship Id="rId16" Type="http://schemas.openxmlformats.org/officeDocument/2006/relationships/slideLayout" Target="../slideLayouts/slideLayout528.xml"/><Relationship Id="rId20" Type="http://schemas.openxmlformats.org/officeDocument/2006/relationships/slideLayout" Target="../slideLayouts/slideLayout532.xml"/><Relationship Id="rId29" Type="http://schemas.openxmlformats.org/officeDocument/2006/relationships/vmlDrawing" Target="../drawings/vmlDrawing20.v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24" Type="http://schemas.openxmlformats.org/officeDocument/2006/relationships/slideLayout" Target="../slideLayouts/slideLayout536.xml"/><Relationship Id="rId32" Type="http://schemas.openxmlformats.org/officeDocument/2006/relationships/image" Target="../media/image1.emf"/><Relationship Id="rId5" Type="http://schemas.openxmlformats.org/officeDocument/2006/relationships/slideLayout" Target="../slideLayouts/slideLayout517.xml"/><Relationship Id="rId15" Type="http://schemas.openxmlformats.org/officeDocument/2006/relationships/slideLayout" Target="../slideLayouts/slideLayout527.xml"/><Relationship Id="rId23" Type="http://schemas.openxmlformats.org/officeDocument/2006/relationships/slideLayout" Target="../slideLayouts/slideLayout535.xml"/><Relationship Id="rId28" Type="http://schemas.openxmlformats.org/officeDocument/2006/relationships/theme" Target="../theme/theme20.xml"/><Relationship Id="rId10" Type="http://schemas.openxmlformats.org/officeDocument/2006/relationships/slideLayout" Target="../slideLayouts/slideLayout522.xml"/><Relationship Id="rId19" Type="http://schemas.openxmlformats.org/officeDocument/2006/relationships/slideLayout" Target="../slideLayouts/slideLayout531.xml"/><Relationship Id="rId31" Type="http://schemas.openxmlformats.org/officeDocument/2006/relationships/oleObject" Target="../embeddings/oleObject20.bin"/><Relationship Id="rId4" Type="http://schemas.openxmlformats.org/officeDocument/2006/relationships/slideLayout" Target="../slideLayouts/slideLayout516.xml"/><Relationship Id="rId9" Type="http://schemas.openxmlformats.org/officeDocument/2006/relationships/slideLayout" Target="../slideLayouts/slideLayout521.xml"/><Relationship Id="rId14" Type="http://schemas.openxmlformats.org/officeDocument/2006/relationships/slideLayout" Target="../slideLayouts/slideLayout526.xml"/><Relationship Id="rId22" Type="http://schemas.openxmlformats.org/officeDocument/2006/relationships/slideLayout" Target="../slideLayouts/slideLayout534.xml"/><Relationship Id="rId27" Type="http://schemas.openxmlformats.org/officeDocument/2006/relationships/slideLayout" Target="../slideLayouts/slideLayout539.xml"/><Relationship Id="rId30" Type="http://schemas.openxmlformats.org/officeDocument/2006/relationships/tags" Target="../tags/tag2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slideLayout" Target="../slideLayouts/slideLayout552.xml"/><Relationship Id="rId18" Type="http://schemas.openxmlformats.org/officeDocument/2006/relationships/slideLayout" Target="../slideLayouts/slideLayout557.xml"/><Relationship Id="rId26" Type="http://schemas.openxmlformats.org/officeDocument/2006/relationships/slideLayout" Target="../slideLayouts/slideLayout565.xml"/><Relationship Id="rId3" Type="http://schemas.openxmlformats.org/officeDocument/2006/relationships/slideLayout" Target="../slideLayouts/slideLayout542.xml"/><Relationship Id="rId21" Type="http://schemas.openxmlformats.org/officeDocument/2006/relationships/slideLayout" Target="../slideLayouts/slideLayout560.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17" Type="http://schemas.openxmlformats.org/officeDocument/2006/relationships/slideLayout" Target="../slideLayouts/slideLayout556.xml"/><Relationship Id="rId25" Type="http://schemas.openxmlformats.org/officeDocument/2006/relationships/slideLayout" Target="../slideLayouts/slideLayout564.xml"/><Relationship Id="rId33" Type="http://schemas.openxmlformats.org/officeDocument/2006/relationships/image" Target="../media/image2.png"/><Relationship Id="rId2" Type="http://schemas.openxmlformats.org/officeDocument/2006/relationships/slideLayout" Target="../slideLayouts/slideLayout541.xml"/><Relationship Id="rId16" Type="http://schemas.openxmlformats.org/officeDocument/2006/relationships/slideLayout" Target="../slideLayouts/slideLayout555.xml"/><Relationship Id="rId20" Type="http://schemas.openxmlformats.org/officeDocument/2006/relationships/slideLayout" Target="../slideLayouts/slideLayout559.xml"/><Relationship Id="rId29" Type="http://schemas.openxmlformats.org/officeDocument/2006/relationships/vmlDrawing" Target="../drawings/vmlDrawing21.v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24" Type="http://schemas.openxmlformats.org/officeDocument/2006/relationships/slideLayout" Target="../slideLayouts/slideLayout563.xml"/><Relationship Id="rId32" Type="http://schemas.openxmlformats.org/officeDocument/2006/relationships/image" Target="../media/image1.emf"/><Relationship Id="rId5" Type="http://schemas.openxmlformats.org/officeDocument/2006/relationships/slideLayout" Target="../slideLayouts/slideLayout544.xml"/><Relationship Id="rId15" Type="http://schemas.openxmlformats.org/officeDocument/2006/relationships/slideLayout" Target="../slideLayouts/slideLayout554.xml"/><Relationship Id="rId23" Type="http://schemas.openxmlformats.org/officeDocument/2006/relationships/slideLayout" Target="../slideLayouts/slideLayout562.xml"/><Relationship Id="rId28" Type="http://schemas.openxmlformats.org/officeDocument/2006/relationships/theme" Target="../theme/theme21.xml"/><Relationship Id="rId10" Type="http://schemas.openxmlformats.org/officeDocument/2006/relationships/slideLayout" Target="../slideLayouts/slideLayout549.xml"/><Relationship Id="rId19" Type="http://schemas.openxmlformats.org/officeDocument/2006/relationships/slideLayout" Target="../slideLayouts/slideLayout558.xml"/><Relationship Id="rId31" Type="http://schemas.openxmlformats.org/officeDocument/2006/relationships/oleObject" Target="../embeddings/oleObject21.bin"/><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slideLayout" Target="../slideLayouts/slideLayout553.xml"/><Relationship Id="rId22" Type="http://schemas.openxmlformats.org/officeDocument/2006/relationships/slideLayout" Target="../slideLayouts/slideLayout561.xml"/><Relationship Id="rId27" Type="http://schemas.openxmlformats.org/officeDocument/2006/relationships/slideLayout" Target="../slideLayouts/slideLayout566.xml"/><Relationship Id="rId30" Type="http://schemas.openxmlformats.org/officeDocument/2006/relationships/tags" Target="../tags/tag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470654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6958"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pPr lvl="0"/>
            <a:r>
              <a:rPr lang="en-US" sz="800" b="0" kern="1200" cap="all" spc="0" baseline="0" dirty="0" smtClean="0">
                <a:solidFill>
                  <a:srgbClr val="495965"/>
                </a:solidFill>
                <a:latin typeface="+mn-lt"/>
                <a:ea typeface="+mn-ea"/>
                <a:cs typeface="+mn-cs"/>
              </a:rPr>
              <a:t>© 2015 IHS</a:t>
            </a:r>
            <a:endParaRPr lang="en-US" sz="800" b="0" kern="1200" cap="all" spc="0" baseline="0" dirty="0">
              <a:solidFill>
                <a:srgbClr val="495965"/>
              </a:solidFill>
              <a:latin typeface="+mn-lt"/>
              <a:ea typeface="+mn-ea"/>
              <a:cs typeface="+mn-cs"/>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53" r:id="rId1"/>
    <p:sldLayoutId id="2147483745" r:id="rId2"/>
    <p:sldLayoutId id="2147483746" r:id="rId3"/>
    <p:sldLayoutId id="2147483754" r:id="rId4"/>
    <p:sldLayoutId id="2147483748" r:id="rId5"/>
    <p:sldLayoutId id="2147483749" r:id="rId6"/>
    <p:sldLayoutId id="2147483755" r:id="rId7"/>
    <p:sldLayoutId id="2147483751" r:id="rId8"/>
    <p:sldLayoutId id="2147483752" r:id="rId9"/>
    <p:sldLayoutId id="2147483719" r:id="rId10"/>
    <p:sldLayoutId id="2147483720" r:id="rId11"/>
    <p:sldLayoutId id="2147483761" r:id="rId12"/>
    <p:sldLayoutId id="2147483759" r:id="rId13"/>
    <p:sldLayoutId id="2147483722" r:id="rId14"/>
    <p:sldLayoutId id="2147483728" r:id="rId15"/>
    <p:sldLayoutId id="2147483730" r:id="rId16"/>
    <p:sldLayoutId id="2147483724" r:id="rId17"/>
    <p:sldLayoutId id="2147483731" r:id="rId18"/>
    <p:sldLayoutId id="2147483732" r:id="rId19"/>
    <p:sldLayoutId id="2147483733" r:id="rId20"/>
    <p:sldLayoutId id="2147483723" r:id="rId21"/>
    <p:sldLayoutId id="2147483725" r:id="rId22"/>
    <p:sldLayoutId id="2147483726" r:id="rId23"/>
    <p:sldLayoutId id="2147483756" r:id="rId24"/>
    <p:sldLayoutId id="2147483762" r:id="rId25"/>
    <p:sldLayoutId id="2147484195" r:id="rId26"/>
    <p:sldLayoutId id="2147484223"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9"/>
            </p:custDataLst>
          </p:nvPr>
        </p:nvGraphicFramePr>
        <p:xfrm>
          <a:off x="1588" y="1589"/>
          <a:ext cx="1587" cy="1587"/>
        </p:xfrm>
        <a:graphic>
          <a:graphicData uri="http://schemas.openxmlformats.org/presentationml/2006/ole">
            <mc:AlternateContent xmlns:mc="http://schemas.openxmlformats.org/markup-compatibility/2006">
              <mc:Choice xmlns:v="urn:schemas-microsoft-com:vml" Requires="v">
                <p:oleObj spid="_x0000_s808555" name="think-cell Slide" r:id="rId30" imgW="270" imgH="270" progId="TCLayout.ActiveDocument.1">
                  <p:embed/>
                </p:oleObj>
              </mc:Choice>
              <mc:Fallback>
                <p:oleObj name="think-cell Slide" r:id="rId30" imgW="270" imgH="270" progId="TCLayout.ActiveDocument.1">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588" y="1589"/>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nvPr>
        </p:nvSpPr>
        <p:spPr>
          <a:xfrm>
            <a:off x="-7143" y="81280"/>
            <a:ext cx="8686800" cy="604520"/>
          </a:xfrm>
          <a:prstGeom prst="rect">
            <a:avLst/>
          </a:prstGeom>
        </p:spPr>
        <p:txBody>
          <a:bodyPr vert="horz" lIns="64000" tIns="45714" rIns="91429" bIns="45714" rtlCol="0" anchor="b">
            <a:noAutofit/>
          </a:bodyPr>
          <a:lstStyle/>
          <a:p>
            <a:r>
              <a:rPr lang="en-US" dirty="0" smtClean="0"/>
              <a:t>Section/slide title goes here</a:t>
            </a:r>
            <a:endParaRPr lang="en-US" dirty="0"/>
          </a:p>
        </p:txBody>
      </p:sp>
      <p:sp>
        <p:nvSpPr>
          <p:cNvPr id="3" name="Text Placeholder 2"/>
          <p:cNvSpPr>
            <a:spLocks noGrp="1"/>
          </p:cNvSpPr>
          <p:nvPr>
            <p:ph type="body" idx="1"/>
          </p:nvPr>
        </p:nvSpPr>
        <p:spPr>
          <a:xfrm>
            <a:off x="467544" y="838200"/>
            <a:ext cx="8210586" cy="5303520"/>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Footer Placeholder 4"/>
          <p:cNvSpPr>
            <a:spLocks noGrp="1"/>
          </p:cNvSpPr>
          <p:nvPr>
            <p:ph type="ftr" sz="quarter" idx="3"/>
          </p:nvPr>
        </p:nvSpPr>
        <p:spPr>
          <a:xfrm>
            <a:off x="1828800" y="6410324"/>
            <a:ext cx="6559730" cy="219456"/>
          </a:xfrm>
          <a:prstGeom prst="rect">
            <a:avLst/>
          </a:prstGeom>
        </p:spPr>
        <p:txBody>
          <a:bodyPr vert="horz" lIns="91429" tIns="45714" rIns="0" bIns="45714" rtlCol="0" anchor="t"/>
          <a:lstStyle>
            <a:lvl1pPr algn="r" rtl="0" fontAlgn="base">
              <a:spcBef>
                <a:spcPct val="0"/>
              </a:spcBef>
              <a:spcAft>
                <a:spcPct val="0"/>
              </a:spcAft>
              <a:defRPr lang="en-US" sz="800" kern="1200" dirty="0">
                <a:solidFill>
                  <a:schemeClr val="tx1"/>
                </a:solidFill>
                <a:latin typeface="Arial" pitchFamily="34" charset="0"/>
                <a:ea typeface="ＭＳ Ｐゴシック" charset="-128"/>
                <a:cs typeface="+mn-cs"/>
              </a:defRPr>
            </a:lvl1pPr>
          </a:lstStyle>
          <a:p>
            <a:pPr defTabSz="914289"/>
            <a:r>
              <a:rPr smtClean="0">
                <a:solidFill>
                  <a:prstClr val="black"/>
                </a:solidFill>
              </a:rPr>
              <a:t>Report Type | Section Title | Report Title</a:t>
            </a:r>
            <a:endParaRPr>
              <a:solidFill>
                <a:prstClr val="black"/>
              </a:solidFill>
            </a:endParaRPr>
          </a:p>
        </p:txBody>
      </p:sp>
      <p:sp>
        <p:nvSpPr>
          <p:cNvPr id="6" name="Slide Number Placeholder 5"/>
          <p:cNvSpPr>
            <a:spLocks noGrp="1"/>
          </p:cNvSpPr>
          <p:nvPr>
            <p:ph type="sldNum" sz="quarter" idx="4"/>
          </p:nvPr>
        </p:nvSpPr>
        <p:spPr>
          <a:xfrm>
            <a:off x="8388530" y="6409427"/>
            <a:ext cx="288040" cy="219456"/>
          </a:xfrm>
          <a:prstGeom prst="rect">
            <a:avLst/>
          </a:prstGeom>
          <a:noFill/>
          <a:ln w="9525">
            <a:noFill/>
            <a:miter lim="800000"/>
            <a:headEnd/>
            <a:tailEnd/>
          </a:ln>
          <a:effectLst/>
        </p:spPr>
        <p:txBody>
          <a:bodyPr vert="horz" wrap="none" lIns="0" tIns="45714" rIns="0" bIns="45714" numCol="1" anchor="ctr" anchorCtr="0" compatLnSpc="1">
            <a:prstTxWarp prst="textNoShape">
              <a:avLst/>
            </a:prstTxWarp>
          </a:bodyPr>
          <a:lstStyle>
            <a:lvl1pPr algn="r" rtl="0" eaLnBrk="0" fontAlgn="base" hangingPunct="0">
              <a:spcBef>
                <a:spcPct val="0"/>
              </a:spcBef>
              <a:spcAft>
                <a:spcPct val="0"/>
              </a:spcAft>
              <a:defRPr lang="en-US" sz="800" kern="1200" smtClean="0">
                <a:solidFill>
                  <a:schemeClr val="tx1"/>
                </a:solidFill>
                <a:latin typeface="Arial" pitchFamily="34" charset="0"/>
                <a:ea typeface="ＭＳ Ｐゴシック" charset="-128"/>
                <a:cs typeface="+mn-cs"/>
              </a:defRPr>
            </a:lvl1pPr>
          </a:lstStyle>
          <a:p>
            <a:pPr defTabSz="914289"/>
            <a:fld id="{C1654822-CBA3-4BDF-80A9-3FE33B17E59A}" type="slidenum">
              <a:rPr>
                <a:solidFill>
                  <a:prstClr val="black"/>
                </a:solidFill>
              </a:rPr>
              <a:pPr defTabSz="914289"/>
              <a:t>‹#›</a:t>
            </a:fld>
            <a:endParaRPr dirty="0">
              <a:solidFill>
                <a:prstClr val="black"/>
              </a:solidFill>
            </a:endParaRPr>
          </a:p>
        </p:txBody>
      </p:sp>
      <p:sp>
        <p:nvSpPr>
          <p:cNvPr id="11" name="Line 25"/>
          <p:cNvSpPr>
            <a:spLocks noChangeShapeType="1"/>
          </p:cNvSpPr>
          <p:nvPr/>
        </p:nvSpPr>
        <p:spPr bwMode="auto">
          <a:xfrm>
            <a:off x="469107" y="6381328"/>
            <a:ext cx="8207349"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sp>
        <p:nvSpPr>
          <p:cNvPr id="12" name="TextBox 11"/>
          <p:cNvSpPr txBox="1"/>
          <p:nvPr/>
        </p:nvSpPr>
        <p:spPr>
          <a:xfrm>
            <a:off x="0" y="6409944"/>
            <a:ext cx="1276350" cy="214164"/>
          </a:xfrm>
          <a:prstGeom prst="rect">
            <a:avLst/>
          </a:prstGeom>
          <a:noFill/>
        </p:spPr>
        <p:txBody>
          <a:bodyPr wrap="none" lIns="467943" tIns="0" rIns="0" bIns="0" rtlCol="0" anchor="ctr">
            <a:noAutofit/>
          </a:bodyPr>
          <a:lstStyle/>
          <a:p>
            <a:pPr defTabSz="914289">
              <a:defRPr/>
            </a:pPr>
            <a:r>
              <a:rPr lang="en-GB" sz="800" dirty="0">
                <a:solidFill>
                  <a:prstClr val="black"/>
                </a:solidFill>
              </a:rPr>
              <a:t>©  2013 IHS</a:t>
            </a:r>
          </a:p>
        </p:txBody>
      </p:sp>
      <p:sp>
        <p:nvSpPr>
          <p:cNvPr id="8" name="Line 25"/>
          <p:cNvSpPr>
            <a:spLocks noChangeShapeType="1"/>
          </p:cNvSpPr>
          <p:nvPr/>
        </p:nvSpPr>
        <p:spPr bwMode="auto">
          <a:xfrm>
            <a:off x="464345" y="692696"/>
            <a:ext cx="8212111" cy="0"/>
          </a:xfrm>
          <a:prstGeom prst="line">
            <a:avLst/>
          </a:prstGeom>
          <a:noFill/>
          <a:ln w="6350">
            <a:solidFill>
              <a:srgbClr val="000000"/>
            </a:solidFill>
            <a:round/>
            <a:headEnd/>
            <a:tailEnd/>
          </a:ln>
        </p:spPr>
        <p:txBody>
          <a:bodyPr lIns="91429" tIns="45714" rIns="91429" bIns="45714"/>
          <a:lstStyle/>
          <a:p>
            <a:pPr defTabSz="914289"/>
            <a:endParaRPr lang="en-US" sz="800" dirty="0">
              <a:solidFill>
                <a:prstClr val="black"/>
              </a:solidFill>
            </a:endParaRPr>
          </a:p>
        </p:txBody>
      </p:sp>
      <p:pic>
        <p:nvPicPr>
          <p:cNvPr id="9" name="Picture 5" descr="ihs_globe.png"/>
          <p:cNvPicPr>
            <a:picLocks noChangeAspect="1"/>
          </p:cNvPicPr>
          <p:nvPr/>
        </p:nvPicPr>
        <p:blipFill>
          <a:blip r:embed="rId32" cstate="print"/>
          <a:srcRect/>
          <a:stretch>
            <a:fillRect/>
          </a:stretch>
        </p:blipFill>
        <p:spPr bwMode="auto">
          <a:xfrm>
            <a:off x="8218715" y="141351"/>
            <a:ext cx="464730" cy="511791"/>
          </a:xfrm>
          <a:prstGeom prst="rect">
            <a:avLst/>
          </a:prstGeom>
          <a:noFill/>
          <a:ln w="9525">
            <a:noFill/>
            <a:miter lim="800000"/>
            <a:headEnd/>
            <a:tailEnd/>
          </a:ln>
        </p:spPr>
      </p:pic>
    </p:spTree>
    <p:extLst>
      <p:ext uri="{BB962C8B-B14F-4D97-AF65-F5344CB8AC3E}">
        <p14:creationId xmlns:p14="http://schemas.microsoft.com/office/powerpoint/2010/main" val="17800341"/>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 id="2147484217" r:id="rId21"/>
    <p:sldLayoutId id="2147484218" r:id="rId22"/>
    <p:sldLayoutId id="2147484219" r:id="rId23"/>
    <p:sldLayoutId id="2147484220" r:id="rId24"/>
    <p:sldLayoutId id="2147484221" r:id="rId25"/>
    <p:sldLayoutId id="2147484222" r:id="rId26"/>
  </p:sldLayoutIdLst>
  <p:hf hdr="0" dt="0"/>
  <p:txStyles>
    <p:titleStyle>
      <a:lvl1pPr marL="396827" indent="0" algn="l" defTabSz="914289" rtl="0" eaLnBrk="1" latinLnBrk="0" hangingPunct="1">
        <a:spcBef>
          <a:spcPct val="0"/>
        </a:spcBef>
        <a:buNone/>
        <a:defRPr sz="1600" kern="1200">
          <a:solidFill>
            <a:schemeClr val="tx1"/>
          </a:solidFill>
          <a:latin typeface="+mj-lt"/>
          <a:ea typeface="+mj-ea"/>
          <a:cs typeface="+mj-cs"/>
        </a:defRPr>
      </a:lvl1pPr>
    </p:titleStyle>
    <p:bodyStyle>
      <a:lvl1pPr marL="0" indent="0" algn="l" defTabSz="914289" rtl="0" eaLnBrk="1" latinLnBrk="0" hangingPunct="1">
        <a:lnSpc>
          <a:spcPct val="100000"/>
        </a:lnSpc>
        <a:spcBef>
          <a:spcPts val="0"/>
        </a:spcBef>
        <a:spcAft>
          <a:spcPts val="600"/>
        </a:spcAft>
        <a:buClr>
          <a:srgbClr val="666666"/>
        </a:buClr>
        <a:buSzPct val="25000"/>
        <a:buFont typeface="Arial" pitchFamily="34" charset="0"/>
        <a:buChar char="‏"/>
        <a:defRPr sz="1000" b="0" kern="1200">
          <a:solidFill>
            <a:schemeClr val="tx1"/>
          </a:solidFill>
          <a:latin typeface="+mn-lt"/>
          <a:ea typeface="+mn-ea"/>
          <a:cs typeface="+mn-cs"/>
        </a:defRPr>
      </a:lvl1pPr>
      <a:lvl2pPr marL="179366" indent="-179366" algn="l" defTabSz="914289" rtl="0" eaLnBrk="1" latinLnBrk="0" hangingPunct="1">
        <a:lnSpc>
          <a:spcPct val="100000"/>
        </a:lnSpc>
        <a:spcBef>
          <a:spcPts val="0"/>
        </a:spcBef>
        <a:spcAft>
          <a:spcPts val="600"/>
        </a:spcAft>
        <a:buClr>
          <a:schemeClr val="bg1"/>
        </a:buClr>
        <a:buSzPct val="25000"/>
        <a:buFont typeface="Arial" pitchFamily="34" charset="0"/>
        <a:buChar char=" "/>
        <a:defRPr sz="1000" kern="1200">
          <a:solidFill>
            <a:schemeClr val="tx1"/>
          </a:solidFill>
          <a:latin typeface="+mn-lt"/>
          <a:ea typeface="+mn-ea"/>
          <a:cs typeface="+mn-cs"/>
        </a:defRPr>
      </a:lvl2pPr>
      <a:lvl3pPr marL="360319" indent="-179366" algn="l" defTabSz="914289" rtl="0" eaLnBrk="1" latinLnBrk="0" hangingPunct="1">
        <a:lnSpc>
          <a:spcPct val="100000"/>
        </a:lnSpc>
        <a:spcBef>
          <a:spcPts val="0"/>
        </a:spcBef>
        <a:spcAft>
          <a:spcPts val="600"/>
        </a:spcAft>
        <a:buClr>
          <a:schemeClr val="bg1"/>
        </a:buClr>
        <a:buSzPct val="25000"/>
        <a:buFont typeface="Arial" pitchFamily="34" charset="0"/>
        <a:buChar char=" "/>
        <a:defRPr sz="1000" kern="1200">
          <a:solidFill>
            <a:schemeClr val="tx1"/>
          </a:solidFill>
          <a:latin typeface="+mn-lt"/>
          <a:ea typeface="+mn-ea"/>
          <a:cs typeface="+mn-cs"/>
        </a:defRPr>
      </a:lvl3pPr>
      <a:lvl4pPr marL="539934" indent="-179366" algn="l" defTabSz="534923" rtl="0" eaLnBrk="1" latinLnBrk="0" hangingPunct="1">
        <a:lnSpc>
          <a:spcPct val="100000"/>
        </a:lnSpc>
        <a:spcBef>
          <a:spcPts val="0"/>
        </a:spcBef>
        <a:spcAft>
          <a:spcPts val="600"/>
        </a:spcAft>
        <a:buClr>
          <a:schemeClr val="bg1"/>
        </a:buClr>
        <a:buSzPct val="25000"/>
        <a:buFont typeface="Arial" pitchFamily="34" charset="0"/>
        <a:buChar char=" "/>
        <a:defRPr sz="1000" kern="1200" baseline="0">
          <a:solidFill>
            <a:schemeClr val="tx1"/>
          </a:solidFill>
          <a:latin typeface="+mn-lt"/>
          <a:ea typeface="+mn-ea"/>
          <a:cs typeface="+mn-cs"/>
        </a:defRPr>
      </a:lvl4pPr>
      <a:lvl5pPr marL="717462" indent="-179366" algn="l" defTabSz="914289" rtl="0" eaLnBrk="1" latinLnBrk="0" hangingPunct="1">
        <a:lnSpc>
          <a:spcPct val="100000"/>
        </a:lnSpc>
        <a:spcBef>
          <a:spcPts val="0"/>
        </a:spcBef>
        <a:spcAft>
          <a:spcPts val="600"/>
        </a:spcAft>
        <a:buClr>
          <a:schemeClr val="bg1"/>
        </a:buClr>
        <a:buSzPct val="25000"/>
        <a:buFont typeface="Arial" pitchFamily="34" charset="0"/>
        <a:buChar char=" "/>
        <a:defRPr sz="1000" kern="1200">
          <a:solidFill>
            <a:schemeClr val="tx1"/>
          </a:solidFill>
          <a:latin typeface="+mn-lt"/>
          <a:ea typeface="+mn-ea"/>
          <a:cs typeface="+mn-cs"/>
        </a:defRPr>
      </a:lvl5pPr>
      <a:lvl6pPr marL="895241" indent="-179366" algn="l" defTabSz="914289" rtl="0" eaLnBrk="1" latinLnBrk="0" hangingPunct="1">
        <a:lnSpc>
          <a:spcPct val="100000"/>
        </a:lnSpc>
        <a:spcBef>
          <a:spcPts val="0"/>
        </a:spcBef>
        <a:spcAft>
          <a:spcPts val="600"/>
        </a:spcAft>
        <a:buClr>
          <a:srgbClr val="666666"/>
        </a:buClr>
        <a:buSzPct val="90000"/>
        <a:buFont typeface="Arial" pitchFamily="34" charset="0"/>
        <a:buChar char="•"/>
        <a:defRPr sz="1100" kern="1200">
          <a:solidFill>
            <a:schemeClr val="tx1"/>
          </a:solidFill>
          <a:latin typeface="+mn-lt"/>
          <a:ea typeface="+mn-ea"/>
          <a:cs typeface="+mn-cs"/>
        </a:defRPr>
      </a:lvl6pPr>
      <a:lvl7pPr marL="2971437" indent="-228572" algn="l" defTabSz="91428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82" indent="-228572" algn="l" defTabSz="91428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26" indent="-228572" algn="l" defTabSz="91428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89" rtl="0" eaLnBrk="1" latinLnBrk="0" hangingPunct="1">
        <a:defRPr sz="700" kern="1200">
          <a:solidFill>
            <a:schemeClr val="tx1"/>
          </a:solidFill>
          <a:latin typeface="+mn-lt"/>
          <a:ea typeface="+mn-ea"/>
          <a:cs typeface="+mn-cs"/>
        </a:defRPr>
      </a:lvl1pPr>
      <a:lvl2pPr marL="457144" algn="l" defTabSz="914289" rtl="0" eaLnBrk="1" latinLnBrk="0" hangingPunct="1">
        <a:defRPr sz="1800" kern="1200">
          <a:solidFill>
            <a:schemeClr val="tx1"/>
          </a:solidFill>
          <a:latin typeface="+mn-lt"/>
          <a:ea typeface="+mn-ea"/>
          <a:cs typeface="+mn-cs"/>
        </a:defRPr>
      </a:lvl2pPr>
      <a:lvl3pPr marL="914289" algn="l" defTabSz="914289" rtl="0" eaLnBrk="1" latinLnBrk="0" hangingPunct="1">
        <a:defRPr sz="1800" kern="1200">
          <a:solidFill>
            <a:schemeClr val="tx1"/>
          </a:solidFill>
          <a:latin typeface="+mn-lt"/>
          <a:ea typeface="+mn-ea"/>
          <a:cs typeface="+mn-cs"/>
        </a:defRPr>
      </a:lvl3pPr>
      <a:lvl4pPr marL="1371433" algn="l" defTabSz="914289" rtl="0" eaLnBrk="1" latinLnBrk="0" hangingPunct="1">
        <a:defRPr sz="1800" kern="1200">
          <a:solidFill>
            <a:schemeClr val="tx1"/>
          </a:solidFill>
          <a:latin typeface="+mn-lt"/>
          <a:ea typeface="+mn-ea"/>
          <a:cs typeface="+mn-cs"/>
        </a:defRPr>
      </a:lvl4pPr>
      <a:lvl5pPr marL="1828577" algn="l" defTabSz="914289" rtl="0" eaLnBrk="1" latinLnBrk="0" hangingPunct="1">
        <a:defRPr sz="1800" kern="1200">
          <a:solidFill>
            <a:schemeClr val="tx1"/>
          </a:solidFill>
          <a:latin typeface="+mn-lt"/>
          <a:ea typeface="+mn-ea"/>
          <a:cs typeface="+mn-cs"/>
        </a:defRPr>
      </a:lvl5pPr>
      <a:lvl6pPr marL="2285721" algn="l" defTabSz="914289" rtl="0" eaLnBrk="1" latinLnBrk="0" hangingPunct="1">
        <a:defRPr sz="1800" kern="1200">
          <a:solidFill>
            <a:schemeClr val="tx1"/>
          </a:solidFill>
          <a:latin typeface="+mn-lt"/>
          <a:ea typeface="+mn-ea"/>
          <a:cs typeface="+mn-cs"/>
        </a:defRPr>
      </a:lvl6pPr>
      <a:lvl7pPr marL="2742865" algn="l" defTabSz="914289" rtl="0" eaLnBrk="1" latinLnBrk="0" hangingPunct="1">
        <a:defRPr sz="1800" kern="1200">
          <a:solidFill>
            <a:schemeClr val="tx1"/>
          </a:solidFill>
          <a:latin typeface="+mn-lt"/>
          <a:ea typeface="+mn-ea"/>
          <a:cs typeface="+mn-cs"/>
        </a:defRPr>
      </a:lvl7pPr>
      <a:lvl8pPr marL="3200010" algn="l" defTabSz="914289" rtl="0" eaLnBrk="1" latinLnBrk="0" hangingPunct="1">
        <a:defRPr sz="1800" kern="1200">
          <a:solidFill>
            <a:schemeClr val="tx1"/>
          </a:solidFill>
          <a:latin typeface="+mn-lt"/>
          <a:ea typeface="+mn-ea"/>
          <a:cs typeface="+mn-cs"/>
        </a:defRPr>
      </a:lvl8pPr>
      <a:lvl9pPr marL="3657154" algn="l" defTabSz="9142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21377239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8999"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1642407"/>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 id="2147484239" r:id="rId15"/>
    <p:sldLayoutId id="2147484240" r:id="rId16"/>
    <p:sldLayoutId id="2147484241" r:id="rId17"/>
    <p:sldLayoutId id="2147484242" r:id="rId18"/>
    <p:sldLayoutId id="2147484243" r:id="rId19"/>
    <p:sldLayoutId id="2147484244" r:id="rId20"/>
    <p:sldLayoutId id="2147484245" r:id="rId21"/>
    <p:sldLayoutId id="2147484246" r:id="rId22"/>
    <p:sldLayoutId id="2147484247" r:id="rId23"/>
    <p:sldLayoutId id="2147484248" r:id="rId24"/>
    <p:sldLayoutId id="2147484249" r:id="rId25"/>
    <p:sldLayoutId id="2147484250" r:id="rId26"/>
    <p:sldLayoutId id="2147484251"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36420532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1043"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2688792"/>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 id="2147484264" r:id="rId12"/>
    <p:sldLayoutId id="2147484265" r:id="rId13"/>
    <p:sldLayoutId id="2147484266" r:id="rId14"/>
    <p:sldLayoutId id="2147484267" r:id="rId15"/>
    <p:sldLayoutId id="2147484268" r:id="rId16"/>
    <p:sldLayoutId id="2147484269" r:id="rId17"/>
    <p:sldLayoutId id="2147484270" r:id="rId18"/>
    <p:sldLayoutId id="2147484271" r:id="rId19"/>
    <p:sldLayoutId id="2147484272" r:id="rId20"/>
    <p:sldLayoutId id="2147484273" r:id="rId21"/>
    <p:sldLayoutId id="2147484274" r:id="rId22"/>
    <p:sldLayoutId id="2147484275" r:id="rId23"/>
    <p:sldLayoutId id="2147484276" r:id="rId24"/>
    <p:sldLayoutId id="2147484277" r:id="rId25"/>
    <p:sldLayoutId id="2147484278" r:id="rId26"/>
    <p:sldLayoutId id="2147484279"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40647513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6156"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90436"/>
      </p:ext>
    </p:extLst>
  </p:cSld>
  <p:clrMap bg1="lt1" tx1="dk1" bg2="lt2" tx2="dk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5" r:id="rId5"/>
    <p:sldLayoutId id="2147484286" r:id="rId6"/>
    <p:sldLayoutId id="2147484287" r:id="rId7"/>
    <p:sldLayoutId id="2147484288" r:id="rId8"/>
    <p:sldLayoutId id="2147484289" r:id="rId9"/>
    <p:sldLayoutId id="2147484290" r:id="rId10"/>
    <p:sldLayoutId id="2147484291" r:id="rId11"/>
    <p:sldLayoutId id="2147484292" r:id="rId12"/>
    <p:sldLayoutId id="2147484293" r:id="rId13"/>
    <p:sldLayoutId id="2147484294" r:id="rId14"/>
    <p:sldLayoutId id="2147484295" r:id="rId15"/>
    <p:sldLayoutId id="2147484296" r:id="rId16"/>
    <p:sldLayoutId id="2147484297" r:id="rId17"/>
    <p:sldLayoutId id="2147484298" r:id="rId18"/>
    <p:sldLayoutId id="2147484299" r:id="rId19"/>
    <p:sldLayoutId id="2147484300" r:id="rId20"/>
    <p:sldLayoutId id="2147484301" r:id="rId21"/>
    <p:sldLayoutId id="2147484302" r:id="rId22"/>
    <p:sldLayoutId id="2147484303" r:id="rId23"/>
    <p:sldLayoutId id="2147484304" r:id="rId24"/>
    <p:sldLayoutId id="2147484305" r:id="rId25"/>
    <p:sldLayoutId id="2147484306" r:id="rId26"/>
    <p:sldLayoutId id="2147484307"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26908957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9220"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2273933"/>
      </p:ext>
    </p:extLst>
  </p:cSld>
  <p:clrMap bg1="lt1" tx1="dk1" bg2="lt2" tx2="dk2" accent1="accent1" accent2="accent2" accent3="accent3" accent4="accent4" accent5="accent5" accent6="accent6" hlink="hlink" folHlink="folHlink"/>
  <p:sldLayoutIdLst>
    <p:sldLayoutId id="2147484337" r:id="rId1"/>
    <p:sldLayoutId id="2147484338" r:id="rId2"/>
    <p:sldLayoutId id="2147484339" r:id="rId3"/>
    <p:sldLayoutId id="2147484340" r:id="rId4"/>
    <p:sldLayoutId id="2147484341" r:id="rId5"/>
    <p:sldLayoutId id="2147484342" r:id="rId6"/>
    <p:sldLayoutId id="2147484343" r:id="rId7"/>
    <p:sldLayoutId id="2147484344" r:id="rId8"/>
    <p:sldLayoutId id="2147484345" r:id="rId9"/>
    <p:sldLayoutId id="2147484346" r:id="rId10"/>
    <p:sldLayoutId id="2147484347" r:id="rId11"/>
    <p:sldLayoutId id="2147484348" r:id="rId12"/>
    <p:sldLayoutId id="2147484349" r:id="rId13"/>
    <p:sldLayoutId id="2147484350" r:id="rId14"/>
    <p:sldLayoutId id="2147484351" r:id="rId15"/>
    <p:sldLayoutId id="2147484352" r:id="rId16"/>
    <p:sldLayoutId id="2147484353" r:id="rId17"/>
    <p:sldLayoutId id="2147484354" r:id="rId18"/>
    <p:sldLayoutId id="2147484355" r:id="rId19"/>
    <p:sldLayoutId id="2147484356" r:id="rId20"/>
    <p:sldLayoutId id="2147484357" r:id="rId21"/>
    <p:sldLayoutId id="2147484358" r:id="rId22"/>
    <p:sldLayoutId id="2147484359" r:id="rId23"/>
    <p:sldLayoutId id="2147484360" r:id="rId24"/>
    <p:sldLayoutId id="2147484361" r:id="rId25"/>
    <p:sldLayoutId id="2147484362" r:id="rId26"/>
    <p:sldLayoutId id="2147484363"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40755956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2261"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528021"/>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 id="2147484376" r:id="rId12"/>
    <p:sldLayoutId id="2147484377" r:id="rId13"/>
    <p:sldLayoutId id="2147484378" r:id="rId14"/>
    <p:sldLayoutId id="2147484379" r:id="rId15"/>
    <p:sldLayoutId id="2147484380" r:id="rId16"/>
    <p:sldLayoutId id="2147484381" r:id="rId17"/>
    <p:sldLayoutId id="2147484382" r:id="rId18"/>
    <p:sldLayoutId id="2147484383" r:id="rId19"/>
    <p:sldLayoutId id="2147484384" r:id="rId20"/>
    <p:sldLayoutId id="2147484385" r:id="rId21"/>
    <p:sldLayoutId id="2147484386" r:id="rId22"/>
    <p:sldLayoutId id="2147484387" r:id="rId23"/>
    <p:sldLayoutId id="2147484388" r:id="rId24"/>
    <p:sldLayoutId id="2147484389" r:id="rId25"/>
    <p:sldLayoutId id="2147484390" r:id="rId26"/>
    <p:sldLayoutId id="2147484391"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39811989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8547"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712734"/>
      </p:ext>
    </p:extLst>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 id="2147484404" r:id="rId12"/>
    <p:sldLayoutId id="2147484405" r:id="rId13"/>
    <p:sldLayoutId id="2147484406" r:id="rId14"/>
    <p:sldLayoutId id="2147484407" r:id="rId15"/>
    <p:sldLayoutId id="2147484408" r:id="rId16"/>
    <p:sldLayoutId id="2147484409" r:id="rId17"/>
    <p:sldLayoutId id="2147484410" r:id="rId18"/>
    <p:sldLayoutId id="2147484411" r:id="rId19"/>
    <p:sldLayoutId id="2147484412" r:id="rId20"/>
    <p:sldLayoutId id="2147484413" r:id="rId21"/>
    <p:sldLayoutId id="2147484414" r:id="rId22"/>
    <p:sldLayoutId id="2147484415" r:id="rId23"/>
    <p:sldLayoutId id="2147484416" r:id="rId24"/>
    <p:sldLayoutId id="2147484417" r:id="rId25"/>
    <p:sldLayoutId id="2147484418" r:id="rId26"/>
    <p:sldLayoutId id="2147484419"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26293459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69776"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2026646"/>
      </p:ext>
    </p:extLst>
  </p:cSld>
  <p:clrMap bg1="lt1" tx1="dk1" bg2="lt2" tx2="dk2" accent1="accent1" accent2="accent2" accent3="accent3" accent4="accent4" accent5="accent5" accent6="accent6" hlink="hlink" folHlink="folHlink"/>
  <p:sldLayoutIdLst>
    <p:sldLayoutId id="2147484421" r:id="rId1"/>
    <p:sldLayoutId id="2147484422" r:id="rId2"/>
    <p:sldLayoutId id="2147484423" r:id="rId3"/>
    <p:sldLayoutId id="2147484424" r:id="rId4"/>
    <p:sldLayoutId id="2147484425" r:id="rId5"/>
    <p:sldLayoutId id="2147484426" r:id="rId6"/>
    <p:sldLayoutId id="2147484427" r:id="rId7"/>
    <p:sldLayoutId id="2147484428" r:id="rId8"/>
    <p:sldLayoutId id="2147484429" r:id="rId9"/>
    <p:sldLayoutId id="2147484430" r:id="rId10"/>
    <p:sldLayoutId id="2147484431" r:id="rId11"/>
    <p:sldLayoutId id="2147484432" r:id="rId12"/>
    <p:sldLayoutId id="2147484433" r:id="rId13"/>
    <p:sldLayoutId id="2147484434" r:id="rId14"/>
    <p:sldLayoutId id="2147484435" r:id="rId15"/>
    <p:sldLayoutId id="2147484436" r:id="rId16"/>
    <p:sldLayoutId id="2147484437" r:id="rId17"/>
    <p:sldLayoutId id="2147484438" r:id="rId18"/>
    <p:sldLayoutId id="2147484439" r:id="rId19"/>
    <p:sldLayoutId id="2147484440" r:id="rId20"/>
    <p:sldLayoutId id="2147484441" r:id="rId21"/>
    <p:sldLayoutId id="2147484442" r:id="rId22"/>
    <p:sldLayoutId id="2147484443" r:id="rId23"/>
    <p:sldLayoutId id="2147484444" r:id="rId24"/>
    <p:sldLayoutId id="2147484445" r:id="rId25"/>
    <p:sldLayoutId id="2147484446" r:id="rId26"/>
    <p:sldLayoutId id="2147484447"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3878832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98391"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6618005"/>
      </p:ext>
    </p:extLst>
  </p:cSld>
  <p:clrMap bg1="lt1" tx1="dk1" bg2="lt2" tx2="dk2" accent1="accent1" accent2="accent2" accent3="accent3" accent4="accent4" accent5="accent5" accent6="accent6" hlink="hlink" folHlink="folHlink"/>
  <p:sldLayoutIdLst>
    <p:sldLayoutId id="2147484785" r:id="rId1"/>
    <p:sldLayoutId id="2147484786" r:id="rId2"/>
    <p:sldLayoutId id="2147484787" r:id="rId3"/>
    <p:sldLayoutId id="2147484788" r:id="rId4"/>
    <p:sldLayoutId id="2147484789" r:id="rId5"/>
    <p:sldLayoutId id="2147484790" r:id="rId6"/>
    <p:sldLayoutId id="2147484791" r:id="rId7"/>
    <p:sldLayoutId id="2147484792" r:id="rId8"/>
    <p:sldLayoutId id="2147484793" r:id="rId9"/>
    <p:sldLayoutId id="2147484794" r:id="rId10"/>
    <p:sldLayoutId id="2147484795" r:id="rId11"/>
    <p:sldLayoutId id="2147484796" r:id="rId12"/>
    <p:sldLayoutId id="2147484797" r:id="rId13"/>
    <p:sldLayoutId id="2147484798" r:id="rId14"/>
    <p:sldLayoutId id="2147484799" r:id="rId15"/>
    <p:sldLayoutId id="2147484800" r:id="rId16"/>
    <p:sldLayoutId id="2147484801" r:id="rId17"/>
    <p:sldLayoutId id="2147484802" r:id="rId18"/>
    <p:sldLayoutId id="2147484803" r:id="rId19"/>
    <p:sldLayoutId id="2147484804" r:id="rId20"/>
    <p:sldLayoutId id="2147484805" r:id="rId21"/>
    <p:sldLayoutId id="2147484806" r:id="rId22"/>
    <p:sldLayoutId id="2147484807" r:id="rId23"/>
    <p:sldLayoutId id="2147484808" r:id="rId24"/>
    <p:sldLayoutId id="2147484809" r:id="rId25"/>
    <p:sldLayoutId id="2147484810" r:id="rId26"/>
    <p:sldLayoutId id="2147484811"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163920389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99398"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798524"/>
      </p:ext>
    </p:extLst>
  </p:cSld>
  <p:clrMap bg1="lt1" tx1="dk1" bg2="lt2" tx2="dk2" accent1="accent1" accent2="accent2" accent3="accent3" accent4="accent4" accent5="accent5" accent6="accent6" hlink="hlink" folHlink="folHlink"/>
  <p:sldLayoutIdLst>
    <p:sldLayoutId id="2147484813" r:id="rId1"/>
    <p:sldLayoutId id="2147484814" r:id="rId2"/>
    <p:sldLayoutId id="2147484815" r:id="rId3"/>
    <p:sldLayoutId id="2147484816" r:id="rId4"/>
    <p:sldLayoutId id="2147484817" r:id="rId5"/>
    <p:sldLayoutId id="2147484818" r:id="rId6"/>
    <p:sldLayoutId id="2147484819" r:id="rId7"/>
    <p:sldLayoutId id="2147484820" r:id="rId8"/>
    <p:sldLayoutId id="2147484821" r:id="rId9"/>
    <p:sldLayoutId id="2147484822" r:id="rId10"/>
    <p:sldLayoutId id="2147484823" r:id="rId11"/>
    <p:sldLayoutId id="2147484824" r:id="rId12"/>
    <p:sldLayoutId id="2147484825" r:id="rId13"/>
    <p:sldLayoutId id="2147484826" r:id="rId14"/>
    <p:sldLayoutId id="2147484827" r:id="rId15"/>
    <p:sldLayoutId id="2147484828" r:id="rId16"/>
    <p:sldLayoutId id="2147484829" r:id="rId17"/>
    <p:sldLayoutId id="2147484830" r:id="rId18"/>
    <p:sldLayoutId id="2147484831" r:id="rId19"/>
    <p:sldLayoutId id="2147484832" r:id="rId20"/>
    <p:sldLayoutId id="2147484833" r:id="rId21"/>
    <p:sldLayoutId id="2147484834" r:id="rId22"/>
    <p:sldLayoutId id="2147484835" r:id="rId23"/>
    <p:sldLayoutId id="2147484836" r:id="rId24"/>
    <p:sldLayoutId id="2147484837" r:id="rId25"/>
    <p:sldLayoutId id="2147484838" r:id="rId26"/>
    <p:sldLayoutId id="2147484839"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2079921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00422"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262917"/>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 id="2147484853" r:id="rId13"/>
    <p:sldLayoutId id="2147484854" r:id="rId14"/>
    <p:sldLayoutId id="2147484855" r:id="rId15"/>
    <p:sldLayoutId id="2147484856" r:id="rId16"/>
    <p:sldLayoutId id="2147484857" r:id="rId17"/>
    <p:sldLayoutId id="2147484858" r:id="rId18"/>
    <p:sldLayoutId id="2147484859" r:id="rId19"/>
    <p:sldLayoutId id="2147484860" r:id="rId20"/>
    <p:sldLayoutId id="2147484861" r:id="rId21"/>
    <p:sldLayoutId id="2147484862" r:id="rId22"/>
    <p:sldLayoutId id="2147484863" r:id="rId23"/>
    <p:sldLayoutId id="2147484864" r:id="rId24"/>
    <p:sldLayoutId id="2147484865" r:id="rId25"/>
    <p:sldLayoutId id="2147484866" r:id="rId26"/>
    <p:sldLayoutId id="2147484867"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13227024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07585"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580235"/>
      </p:ext>
    </p:extLst>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 id="2147484936" r:id="rId12"/>
    <p:sldLayoutId id="2147484937" r:id="rId13"/>
    <p:sldLayoutId id="2147484938" r:id="rId14"/>
    <p:sldLayoutId id="2147484939" r:id="rId15"/>
    <p:sldLayoutId id="2147484940" r:id="rId16"/>
    <p:sldLayoutId id="2147484941" r:id="rId17"/>
    <p:sldLayoutId id="2147484942" r:id="rId18"/>
    <p:sldLayoutId id="2147484943" r:id="rId19"/>
    <p:sldLayoutId id="2147484944" r:id="rId20"/>
    <p:sldLayoutId id="2147484945" r:id="rId21"/>
    <p:sldLayoutId id="2147484946" r:id="rId22"/>
    <p:sldLayoutId id="2147484947" r:id="rId23"/>
    <p:sldLayoutId id="2147484948" r:id="rId24"/>
    <p:sldLayoutId id="2147484949" r:id="rId25"/>
    <p:sldLayoutId id="2147484950" r:id="rId26"/>
    <p:sldLayoutId id="2147484951"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18821073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12696"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79216"/>
      </p:ext>
    </p:extLst>
  </p:cSld>
  <p:clrMap bg1="lt1" tx1="dk1" bg2="lt2" tx2="dk2" accent1="accent1" accent2="accent2" accent3="accent3" accent4="accent4" accent5="accent5" accent6="accent6" hlink="hlink" folHlink="folHlink"/>
  <p:sldLayoutIdLst>
    <p:sldLayoutId id="2147484981" r:id="rId1"/>
    <p:sldLayoutId id="2147484982" r:id="rId2"/>
    <p:sldLayoutId id="2147484983" r:id="rId3"/>
    <p:sldLayoutId id="2147484984" r:id="rId4"/>
    <p:sldLayoutId id="2147484985" r:id="rId5"/>
    <p:sldLayoutId id="2147484986" r:id="rId6"/>
    <p:sldLayoutId id="2147484987" r:id="rId7"/>
    <p:sldLayoutId id="2147484988" r:id="rId8"/>
    <p:sldLayoutId id="2147484989" r:id="rId9"/>
    <p:sldLayoutId id="2147484990" r:id="rId10"/>
    <p:sldLayoutId id="2147484991" r:id="rId11"/>
    <p:sldLayoutId id="2147484992" r:id="rId12"/>
    <p:sldLayoutId id="2147484993" r:id="rId13"/>
    <p:sldLayoutId id="2147484994" r:id="rId14"/>
    <p:sldLayoutId id="2147484995" r:id="rId15"/>
    <p:sldLayoutId id="2147484996" r:id="rId16"/>
    <p:sldLayoutId id="2147484997" r:id="rId17"/>
    <p:sldLayoutId id="2147484998" r:id="rId18"/>
    <p:sldLayoutId id="2147484999" r:id="rId19"/>
    <p:sldLayoutId id="2147485000" r:id="rId20"/>
    <p:sldLayoutId id="2147485001" r:id="rId21"/>
    <p:sldLayoutId id="2147485002" r:id="rId22"/>
    <p:sldLayoutId id="2147485003" r:id="rId23"/>
    <p:sldLayoutId id="2147485004" r:id="rId24"/>
    <p:sldLayoutId id="2147485005" r:id="rId25"/>
    <p:sldLayoutId id="2147485006" r:id="rId26"/>
    <p:sldLayoutId id="2147485007"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8363004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14740"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241224"/>
      </p:ext>
    </p:extLst>
  </p:cSld>
  <p:clrMap bg1="lt1" tx1="dk1" bg2="lt2" tx2="dk2" accent1="accent1" accent2="accent2" accent3="accent3" accent4="accent4" accent5="accent5" accent6="accent6" hlink="hlink" folHlink="folHlink"/>
  <p:sldLayoutIdLst>
    <p:sldLayoutId id="2147485009" r:id="rId1"/>
    <p:sldLayoutId id="2147485010" r:id="rId2"/>
    <p:sldLayoutId id="2147485011" r:id="rId3"/>
    <p:sldLayoutId id="2147485012" r:id="rId4"/>
    <p:sldLayoutId id="2147485013" r:id="rId5"/>
    <p:sldLayoutId id="2147485014" r:id="rId6"/>
    <p:sldLayoutId id="2147485015" r:id="rId7"/>
    <p:sldLayoutId id="2147485016" r:id="rId8"/>
    <p:sldLayoutId id="2147485017" r:id="rId9"/>
    <p:sldLayoutId id="2147485018" r:id="rId10"/>
    <p:sldLayoutId id="2147485019" r:id="rId11"/>
    <p:sldLayoutId id="2147485020" r:id="rId12"/>
    <p:sldLayoutId id="2147485021" r:id="rId13"/>
    <p:sldLayoutId id="2147485022" r:id="rId14"/>
    <p:sldLayoutId id="2147485023" r:id="rId15"/>
    <p:sldLayoutId id="2147485024" r:id="rId16"/>
    <p:sldLayoutId id="2147485025" r:id="rId17"/>
    <p:sldLayoutId id="2147485026" r:id="rId18"/>
    <p:sldLayoutId id="2147485027" r:id="rId19"/>
    <p:sldLayoutId id="2147485028" r:id="rId20"/>
    <p:sldLayoutId id="2147485029" r:id="rId21"/>
    <p:sldLayoutId id="2147485030" r:id="rId22"/>
    <p:sldLayoutId id="2147485031" r:id="rId23"/>
    <p:sldLayoutId id="2147485032" r:id="rId24"/>
    <p:sldLayoutId id="2147485033" r:id="rId25"/>
    <p:sldLayoutId id="2147485034" r:id="rId26"/>
    <p:sldLayoutId id="2147485035"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3006607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16757"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9786112"/>
      </p:ext>
    </p:extLst>
  </p:cSld>
  <p:clrMap bg1="lt1" tx1="dk1" bg2="lt2" tx2="dk2" accent1="accent1" accent2="accent2" accent3="accent3" accent4="accent4" accent5="accent5" accent6="accent6" hlink="hlink" folHlink="folHlink"/>
  <p:sldLayoutIdLst>
    <p:sldLayoutId id="2147485037" r:id="rId1"/>
    <p:sldLayoutId id="2147485038" r:id="rId2"/>
    <p:sldLayoutId id="2147485039" r:id="rId3"/>
    <p:sldLayoutId id="2147485040" r:id="rId4"/>
    <p:sldLayoutId id="2147485041" r:id="rId5"/>
    <p:sldLayoutId id="2147485042" r:id="rId6"/>
    <p:sldLayoutId id="2147485043" r:id="rId7"/>
    <p:sldLayoutId id="2147485044" r:id="rId8"/>
    <p:sldLayoutId id="2147485045" r:id="rId9"/>
    <p:sldLayoutId id="2147485046" r:id="rId10"/>
    <p:sldLayoutId id="2147485047" r:id="rId11"/>
    <p:sldLayoutId id="2147485048" r:id="rId12"/>
    <p:sldLayoutId id="2147485049" r:id="rId13"/>
    <p:sldLayoutId id="2147485050" r:id="rId14"/>
    <p:sldLayoutId id="2147485051" r:id="rId15"/>
    <p:sldLayoutId id="2147485052" r:id="rId16"/>
    <p:sldLayoutId id="2147485053" r:id="rId17"/>
    <p:sldLayoutId id="2147485054" r:id="rId18"/>
    <p:sldLayoutId id="2147485055" r:id="rId19"/>
    <p:sldLayoutId id="2147485056" r:id="rId20"/>
    <p:sldLayoutId id="2147485057" r:id="rId21"/>
    <p:sldLayoutId id="2147485058" r:id="rId22"/>
    <p:sldLayoutId id="2147485059" r:id="rId23"/>
    <p:sldLayoutId id="2147485060" r:id="rId24"/>
    <p:sldLayoutId id="2147485061" r:id="rId25"/>
    <p:sldLayoutId id="2147485062" r:id="rId26"/>
    <p:sldLayoutId id="2147485063"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6186472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3032"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0017255"/>
      </p:ext>
    </p:extLst>
  </p:cSld>
  <p:clrMap bg1="lt1" tx1="dk1" bg2="lt2" tx2="dk2" accent1="accent1" accent2="accent2" accent3="accent3" accent4="accent4" accent5="accent5" accent6="accent6" hlink="hlink" folHlink="folHlink"/>
  <p:sldLayoutIdLst>
    <p:sldLayoutId id="2147485177" r:id="rId1"/>
    <p:sldLayoutId id="2147485178" r:id="rId2"/>
    <p:sldLayoutId id="2147485179" r:id="rId3"/>
    <p:sldLayoutId id="2147485180" r:id="rId4"/>
    <p:sldLayoutId id="2147485181" r:id="rId5"/>
    <p:sldLayoutId id="2147485182" r:id="rId6"/>
    <p:sldLayoutId id="2147485183" r:id="rId7"/>
    <p:sldLayoutId id="2147485184" r:id="rId8"/>
    <p:sldLayoutId id="2147485185" r:id="rId9"/>
    <p:sldLayoutId id="2147485186" r:id="rId10"/>
    <p:sldLayoutId id="2147485187" r:id="rId11"/>
    <p:sldLayoutId id="2147485188" r:id="rId12"/>
    <p:sldLayoutId id="2147485189" r:id="rId13"/>
    <p:sldLayoutId id="2147485190" r:id="rId14"/>
    <p:sldLayoutId id="2147485191" r:id="rId15"/>
    <p:sldLayoutId id="2147485192" r:id="rId16"/>
    <p:sldLayoutId id="2147485193" r:id="rId17"/>
    <p:sldLayoutId id="2147485194" r:id="rId18"/>
    <p:sldLayoutId id="2147485195" r:id="rId19"/>
    <p:sldLayoutId id="2147485196" r:id="rId20"/>
    <p:sldLayoutId id="2147485197" r:id="rId21"/>
    <p:sldLayoutId id="2147485198" r:id="rId22"/>
    <p:sldLayoutId id="2147485199" r:id="rId23"/>
    <p:sldLayoutId id="2147485200" r:id="rId24"/>
    <p:sldLayoutId id="2147485201" r:id="rId25"/>
    <p:sldLayoutId id="2147485202" r:id="rId26"/>
    <p:sldLayoutId id="2147485203"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8378454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7120"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8578307"/>
      </p:ext>
    </p:extLst>
  </p:cSld>
  <p:clrMap bg1="lt1" tx1="dk1" bg2="lt2" tx2="dk2" accent1="accent1" accent2="accent2" accent3="accent3" accent4="accent4" accent5="accent5" accent6="accent6" hlink="hlink" folHlink="folHlink"/>
  <p:sldLayoutIdLst>
    <p:sldLayoutId id="2147485205" r:id="rId1"/>
    <p:sldLayoutId id="2147485206" r:id="rId2"/>
    <p:sldLayoutId id="2147485207" r:id="rId3"/>
    <p:sldLayoutId id="2147485208" r:id="rId4"/>
    <p:sldLayoutId id="2147485209" r:id="rId5"/>
    <p:sldLayoutId id="2147485210" r:id="rId6"/>
    <p:sldLayoutId id="2147485211" r:id="rId7"/>
    <p:sldLayoutId id="2147485212" r:id="rId8"/>
    <p:sldLayoutId id="2147485213" r:id="rId9"/>
    <p:sldLayoutId id="2147485214" r:id="rId10"/>
    <p:sldLayoutId id="2147485215" r:id="rId11"/>
    <p:sldLayoutId id="2147485216" r:id="rId12"/>
    <p:sldLayoutId id="2147485217" r:id="rId13"/>
    <p:sldLayoutId id="2147485218" r:id="rId14"/>
    <p:sldLayoutId id="2147485219" r:id="rId15"/>
    <p:sldLayoutId id="2147485220" r:id="rId16"/>
    <p:sldLayoutId id="2147485221" r:id="rId17"/>
    <p:sldLayoutId id="2147485222" r:id="rId18"/>
    <p:sldLayoutId id="2147485223" r:id="rId19"/>
    <p:sldLayoutId id="2147485224" r:id="rId20"/>
    <p:sldLayoutId id="2147485225" r:id="rId21"/>
    <p:sldLayoutId id="2147485226" r:id="rId22"/>
    <p:sldLayoutId id="2147485227" r:id="rId23"/>
    <p:sldLayoutId id="2147485228" r:id="rId24"/>
    <p:sldLayoutId id="2147485229" r:id="rId25"/>
    <p:sldLayoutId id="2147485230" r:id="rId26"/>
    <p:sldLayoutId id="2147485231"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173226866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9167"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775167"/>
      </p:ext>
    </p:extLst>
  </p:cSld>
  <p:clrMap bg1="lt1" tx1="dk1" bg2="lt2" tx2="dk2" accent1="accent1" accent2="accent2" accent3="accent3" accent4="accent4" accent5="accent5" accent6="accent6" hlink="hlink" folHlink="folHlink"/>
  <p:sldLayoutIdLst>
    <p:sldLayoutId id="2147485233" r:id="rId1"/>
    <p:sldLayoutId id="2147485234" r:id="rId2"/>
    <p:sldLayoutId id="2147485235" r:id="rId3"/>
    <p:sldLayoutId id="2147485236" r:id="rId4"/>
    <p:sldLayoutId id="2147485237" r:id="rId5"/>
    <p:sldLayoutId id="2147485238" r:id="rId6"/>
    <p:sldLayoutId id="2147485239" r:id="rId7"/>
    <p:sldLayoutId id="2147485240" r:id="rId8"/>
    <p:sldLayoutId id="2147485241" r:id="rId9"/>
    <p:sldLayoutId id="2147485242" r:id="rId10"/>
    <p:sldLayoutId id="2147485243" r:id="rId11"/>
    <p:sldLayoutId id="2147485244" r:id="rId12"/>
    <p:sldLayoutId id="2147485245" r:id="rId13"/>
    <p:sldLayoutId id="2147485246" r:id="rId14"/>
    <p:sldLayoutId id="2147485247" r:id="rId15"/>
    <p:sldLayoutId id="2147485248" r:id="rId16"/>
    <p:sldLayoutId id="2147485249" r:id="rId17"/>
    <p:sldLayoutId id="2147485250" r:id="rId18"/>
    <p:sldLayoutId id="2147485251" r:id="rId19"/>
    <p:sldLayoutId id="2147485252" r:id="rId20"/>
    <p:sldLayoutId id="2147485253" r:id="rId21"/>
    <p:sldLayoutId id="2147485254" r:id="rId22"/>
    <p:sldLayoutId id="2147485255" r:id="rId23"/>
    <p:sldLayoutId id="2147485256" r:id="rId24"/>
    <p:sldLayoutId id="2147485257" r:id="rId25"/>
    <p:sldLayoutId id="2147485258" r:id="rId26"/>
    <p:sldLayoutId id="2147485259"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15208401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2237"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432065"/>
      </p:ext>
    </p:extLst>
  </p:cSld>
  <p:clrMap bg1="lt1" tx1="dk1" bg2="lt2" tx2="dk2" accent1="accent1" accent2="accent2" accent3="accent3" accent4="accent4" accent5="accent5" accent6="accent6" hlink="hlink" folHlink="folHlink"/>
  <p:sldLayoutIdLst>
    <p:sldLayoutId id="2147485261" r:id="rId1"/>
    <p:sldLayoutId id="2147485262" r:id="rId2"/>
    <p:sldLayoutId id="2147485263" r:id="rId3"/>
    <p:sldLayoutId id="2147485264" r:id="rId4"/>
    <p:sldLayoutId id="2147485265" r:id="rId5"/>
    <p:sldLayoutId id="2147485266" r:id="rId6"/>
    <p:sldLayoutId id="2147485267" r:id="rId7"/>
    <p:sldLayoutId id="2147485268" r:id="rId8"/>
    <p:sldLayoutId id="2147485269" r:id="rId9"/>
    <p:sldLayoutId id="2147485270" r:id="rId10"/>
    <p:sldLayoutId id="2147485271" r:id="rId11"/>
    <p:sldLayoutId id="2147485272" r:id="rId12"/>
    <p:sldLayoutId id="2147485273" r:id="rId13"/>
    <p:sldLayoutId id="2147485274" r:id="rId14"/>
    <p:sldLayoutId id="2147485275" r:id="rId15"/>
    <p:sldLayoutId id="2147485276" r:id="rId16"/>
    <p:sldLayoutId id="2147485277" r:id="rId17"/>
    <p:sldLayoutId id="2147485278" r:id="rId18"/>
    <p:sldLayoutId id="2147485279" r:id="rId19"/>
    <p:sldLayoutId id="2147485280" r:id="rId20"/>
    <p:sldLayoutId id="2147485281" r:id="rId21"/>
    <p:sldLayoutId id="2147485282" r:id="rId22"/>
    <p:sldLayoutId id="2147485283" r:id="rId23"/>
    <p:sldLayoutId id="2147485284" r:id="rId24"/>
    <p:sldLayoutId id="2147485285" r:id="rId25"/>
    <p:sldLayoutId id="2147485286" r:id="rId26"/>
    <p:sldLayoutId id="2147485287"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0"/>
            </p:custDataLst>
            <p:extLst>
              <p:ext uri="{D42A27DB-BD31-4B8C-83A1-F6EECF244321}">
                <p14:modId xmlns:p14="http://schemas.microsoft.com/office/powerpoint/2010/main" val="14779654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5308" name="think-cell Slide" r:id="rId31" imgW="270" imgH="270" progId="TCLayout.ActiveDocument.1">
                  <p:embed/>
                </p:oleObj>
              </mc:Choice>
              <mc:Fallback>
                <p:oleObj name="think-cell Slide" r:id="rId31" imgW="270" imgH="270" progId="TCLayout.ActiveDocument.1">
                  <p:embed/>
                  <p:pic>
                    <p:nvPicPr>
                      <p:cNvPr id="0" name=""/>
                      <p:cNvPicPr/>
                      <p:nvPr/>
                    </p:nvPicPr>
                    <p:blipFill>
                      <a:blip r:embed="rId32"/>
                      <a:stretch>
                        <a:fillRect/>
                      </a:stretch>
                    </p:blipFill>
                    <p:spPr>
                      <a:xfrm>
                        <a:off x="1588" y="1588"/>
                        <a:ext cx="1587" cy="1587"/>
                      </a:xfrm>
                      <a:prstGeom prst="rect">
                        <a:avLst/>
                      </a:prstGeom>
                    </p:spPr>
                  </p:pic>
                </p:oleObj>
              </mc:Fallback>
            </mc:AlternateContent>
          </a:graphicData>
        </a:graphic>
      </p:graphicFrame>
      <p:pic>
        <p:nvPicPr>
          <p:cNvPr id="10" name="Picture 9" descr="IHS-blue-outlined-2x.png"/>
          <p:cNvPicPr>
            <a:picLocks noChangeAspect="1"/>
          </p:cNvPicPr>
          <p:nvPr/>
        </p:nvPicPr>
        <p:blipFill>
          <a:blip r:embed="rId33"/>
          <a:stretch>
            <a:fillRect/>
          </a:stretch>
        </p:blipFill>
        <p:spPr>
          <a:xfrm>
            <a:off x="8446875" y="248050"/>
            <a:ext cx="230400" cy="230400"/>
          </a:xfrm>
          <a:prstGeom prst="rect">
            <a:avLst/>
          </a:prstGeom>
        </p:spPr>
      </p:pic>
      <p:sp>
        <p:nvSpPr>
          <p:cNvPr id="3" name="Text Placeholder 2"/>
          <p:cNvSpPr>
            <a:spLocks noGrp="1"/>
          </p:cNvSpPr>
          <p:nvPr>
            <p:ph type="body" idx="1"/>
          </p:nvPr>
        </p:nvSpPr>
        <p:spPr>
          <a:xfrm>
            <a:off x="466725" y="1484312"/>
            <a:ext cx="8210550" cy="47529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Placeholder 1"/>
          <p:cNvSpPr>
            <a:spLocks noGrp="1"/>
          </p:cNvSpPr>
          <p:nvPr>
            <p:ph type="title"/>
          </p:nvPr>
        </p:nvSpPr>
        <p:spPr>
          <a:xfrm>
            <a:off x="466726" y="549275"/>
            <a:ext cx="8210550" cy="755489"/>
          </a:xfrm>
          <a:prstGeom prst="rect">
            <a:avLst/>
          </a:prstGeom>
        </p:spPr>
        <p:txBody>
          <a:bodyPr vert="horz" lIns="0" tIns="0" rIns="0" bIns="0" rtlCol="0" anchor="t">
            <a:noAutofit/>
          </a:bodyPr>
          <a:lstStyle/>
          <a:p>
            <a:r>
              <a:rPr lang="en-US" smtClean="0"/>
              <a:t>Click to edit Master title style</a:t>
            </a:r>
            <a:endParaRPr lang="en-US" dirty="0"/>
          </a:p>
        </p:txBody>
      </p:sp>
      <p:sp>
        <p:nvSpPr>
          <p:cNvPr id="15" name="Footer Placeholder 4"/>
          <p:cNvSpPr>
            <a:spLocks noGrp="1"/>
          </p:cNvSpPr>
          <p:nvPr>
            <p:ph type="ftr" sz="quarter" idx="3"/>
          </p:nvPr>
        </p:nvSpPr>
        <p:spPr>
          <a:xfrm>
            <a:off x="5292100" y="255588"/>
            <a:ext cx="2895600" cy="190800"/>
          </a:xfrm>
          <a:prstGeom prst="rect">
            <a:avLst/>
          </a:prstGeom>
        </p:spPr>
        <p:txBody>
          <a:bodyPr vert="horz" lIns="0" tIns="0" rIns="0" bIns="0" rtlCol="0" anchor="ctr"/>
          <a:lstStyle>
            <a:lvl1pPr algn="r">
              <a:defRPr sz="800">
                <a:solidFill>
                  <a:srgbClr val="495965"/>
                </a:solidFill>
              </a:defRPr>
            </a:lvl1pPr>
          </a:lstStyle>
          <a:p>
            <a:r>
              <a:rPr lang="en-US" dirty="0" smtClean="0"/>
              <a:t>EUROPEAN DRILLING &amp; WORKOVER MARKET ANALYSIS NOVEMBER  2014</a:t>
            </a:r>
            <a:endParaRPr lang="en-US" dirty="0"/>
          </a:p>
        </p:txBody>
      </p:sp>
      <p:sp>
        <p:nvSpPr>
          <p:cNvPr id="16" name="Slide Number Placeholder 5"/>
          <p:cNvSpPr>
            <a:spLocks noGrp="1"/>
          </p:cNvSpPr>
          <p:nvPr>
            <p:ph type="sldNum" sz="quarter" idx="4"/>
          </p:nvPr>
        </p:nvSpPr>
        <p:spPr>
          <a:xfrm>
            <a:off x="6615113" y="6448345"/>
            <a:ext cx="2062162" cy="365125"/>
          </a:xfrm>
          <a:prstGeom prst="rect">
            <a:avLst/>
          </a:prstGeom>
        </p:spPr>
        <p:txBody>
          <a:bodyPr vert="horz" lIns="0" tIns="0" rIns="0" bIns="0" rtlCol="0" anchor="ctr"/>
          <a:lstStyle>
            <a:lvl1pPr algn="r">
              <a:defRPr sz="800">
                <a:solidFill>
                  <a:srgbClr val="495965"/>
                </a:solidFill>
              </a:defRPr>
            </a:lvl1pPr>
          </a:lstStyle>
          <a:p>
            <a:fld id="{24C46141-E31C-41A4-BE53-0A6DFD9041A4}" type="slidenum">
              <a:rPr lang="en-US" smtClean="0"/>
              <a:pPr/>
              <a:t>‹#›</a:t>
            </a:fld>
            <a:endParaRPr lang="en-US" dirty="0"/>
          </a:p>
        </p:txBody>
      </p:sp>
      <p:sp>
        <p:nvSpPr>
          <p:cNvPr id="17" name="TextBox 16"/>
          <p:cNvSpPr txBox="1"/>
          <p:nvPr/>
        </p:nvSpPr>
        <p:spPr>
          <a:xfrm>
            <a:off x="466725" y="6571257"/>
            <a:ext cx="535403" cy="123111"/>
          </a:xfrm>
          <a:prstGeom prst="rect">
            <a:avLst/>
          </a:prstGeom>
          <a:noFill/>
        </p:spPr>
        <p:txBody>
          <a:bodyPr wrap="none" lIns="0" tIns="0" rIns="0" bIns="0" rtlCol="0">
            <a:spAutoFit/>
          </a:bodyPr>
          <a:lstStyle/>
          <a:p>
            <a:r>
              <a:rPr lang="en-US" sz="800" cap="all" dirty="0" smtClean="0">
                <a:solidFill>
                  <a:srgbClr val="495965"/>
                </a:solidFill>
              </a:rPr>
              <a:t>© 2015 IHS</a:t>
            </a:r>
            <a:endParaRPr lang="en-US" sz="800" cap="all" dirty="0">
              <a:solidFill>
                <a:srgbClr val="495965"/>
              </a:solidFill>
            </a:endParaRPr>
          </a:p>
        </p:txBody>
      </p:sp>
      <p:cxnSp>
        <p:nvCxnSpPr>
          <p:cNvPr id="18" name="Straight Connector 17"/>
          <p:cNvCxnSpPr/>
          <p:nvPr/>
        </p:nvCxnSpPr>
        <p:spPr>
          <a:xfrm>
            <a:off x="466725" y="6427233"/>
            <a:ext cx="8210550" cy="0"/>
          </a:xfrm>
          <a:prstGeom prst="line">
            <a:avLst/>
          </a:prstGeom>
          <a:ln w="6350">
            <a:solidFill>
              <a:srgbClr val="4959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568211"/>
      </p:ext>
    </p:extLst>
  </p:cSld>
  <p:clrMap bg1="lt1" tx1="dk1" bg2="lt2" tx2="dk2" accent1="accent1" accent2="accent2" accent3="accent3" accent4="accent4" accent5="accent5" accent6="accent6" hlink="hlink" folHlink="folHlink"/>
  <p:sldLayoutIdLst>
    <p:sldLayoutId id="2147485289" r:id="rId1"/>
    <p:sldLayoutId id="2147485290" r:id="rId2"/>
    <p:sldLayoutId id="2147485291" r:id="rId3"/>
    <p:sldLayoutId id="2147485292" r:id="rId4"/>
    <p:sldLayoutId id="2147485293" r:id="rId5"/>
    <p:sldLayoutId id="2147485294" r:id="rId6"/>
    <p:sldLayoutId id="2147485295" r:id="rId7"/>
    <p:sldLayoutId id="2147485296" r:id="rId8"/>
    <p:sldLayoutId id="2147485297" r:id="rId9"/>
    <p:sldLayoutId id="2147485298" r:id="rId10"/>
    <p:sldLayoutId id="2147485299" r:id="rId11"/>
    <p:sldLayoutId id="2147485300" r:id="rId12"/>
    <p:sldLayoutId id="2147485301" r:id="rId13"/>
    <p:sldLayoutId id="2147485302" r:id="rId14"/>
    <p:sldLayoutId id="2147485303" r:id="rId15"/>
    <p:sldLayoutId id="2147485304" r:id="rId16"/>
    <p:sldLayoutId id="2147485305" r:id="rId17"/>
    <p:sldLayoutId id="2147485306" r:id="rId18"/>
    <p:sldLayoutId id="2147485307" r:id="rId19"/>
    <p:sldLayoutId id="2147485308" r:id="rId20"/>
    <p:sldLayoutId id="2147485309" r:id="rId21"/>
    <p:sldLayoutId id="2147485310" r:id="rId22"/>
    <p:sldLayoutId id="2147485311" r:id="rId23"/>
    <p:sldLayoutId id="2147485312" r:id="rId24"/>
    <p:sldLayoutId id="2147485313" r:id="rId25"/>
    <p:sldLayoutId id="2147485314" r:id="rId26"/>
    <p:sldLayoutId id="2147485315" r:id="rId27"/>
  </p:sldLayoutIdLst>
  <p:hf hdr="0" dt="0"/>
  <p:txStyles>
    <p:titleStyle>
      <a:lvl1pPr algn="l" defTabSz="914400" rtl="0" eaLnBrk="1" latinLnBrk="0" hangingPunct="1">
        <a:spcBef>
          <a:spcPct val="0"/>
        </a:spcBef>
        <a:buNone/>
        <a:defRPr sz="2400" b="1" kern="1200" spc="0" baseline="0">
          <a:solidFill>
            <a:schemeClr val="tx2"/>
          </a:solidFill>
          <a:latin typeface="+mj-lt"/>
          <a:ea typeface="+mj-ea"/>
          <a:cs typeface="+mj-cs"/>
        </a:defRPr>
      </a:lvl1pPr>
    </p:titleStyle>
    <p:body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3.xml"/><Relationship Id="rId1" Type="http://schemas.openxmlformats.org/officeDocument/2006/relationships/vmlDrawing" Target="../drawings/vmlDrawing22.vml"/><Relationship Id="rId5" Type="http://schemas.openxmlformats.org/officeDocument/2006/relationships/image" Target="../media/image9.emf"/><Relationship Id="rId4" Type="http://schemas.openxmlformats.org/officeDocument/2006/relationships/oleObject" Target="../embeddings/oleObject2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90.xml"/><Relationship Id="rId2" Type="http://schemas.openxmlformats.org/officeDocument/2006/relationships/tags" Target="../tags/tag24.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63.xml"/><Relationship Id="rId2" Type="http://schemas.openxmlformats.org/officeDocument/2006/relationships/tags" Target="../tags/tag25.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90.xml"/><Relationship Id="rId2" Type="http://schemas.openxmlformats.org/officeDocument/2006/relationships/tags" Target="../tags/tag26.xml"/><Relationship Id="rId1" Type="http://schemas.openxmlformats.org/officeDocument/2006/relationships/vmlDrawing" Target="../drawings/vmlDrawing25.vml"/><Relationship Id="rId5" Type="http://schemas.openxmlformats.org/officeDocument/2006/relationships/image" Target="../media/image1.emf"/><Relationship Id="rId4" Type="http://schemas.openxmlformats.org/officeDocument/2006/relationships/oleObject" Target="../embeddings/oleObject25.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7.xml"/><Relationship Id="rId1" Type="http://schemas.openxmlformats.org/officeDocument/2006/relationships/vmlDrawing" Target="../drawings/vmlDrawing26.vml"/><Relationship Id="rId5" Type="http://schemas.openxmlformats.org/officeDocument/2006/relationships/image" Target="../media/image9.emf"/><Relationship Id="rId4" Type="http://schemas.openxmlformats.org/officeDocument/2006/relationships/oleObject" Target="../embeddings/oleObject26.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8.xml"/><Relationship Id="rId1" Type="http://schemas.openxmlformats.org/officeDocument/2006/relationships/vmlDrawing" Target="../drawings/vmlDrawing27.vml"/><Relationship Id="rId5" Type="http://schemas.openxmlformats.org/officeDocument/2006/relationships/image" Target="../media/image1.emf"/><Relationship Id="rId4" Type="http://schemas.openxmlformats.org/officeDocument/2006/relationships/oleObject" Target="../embeddings/oleObject27.bin"/></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29.xml"/><Relationship Id="rId1" Type="http://schemas.openxmlformats.org/officeDocument/2006/relationships/vmlDrawing" Target="../drawings/vmlDrawing28.vml"/><Relationship Id="rId6" Type="http://schemas.openxmlformats.org/officeDocument/2006/relationships/image" Target="../media/image9.emf"/><Relationship Id="rId5" Type="http://schemas.openxmlformats.org/officeDocument/2006/relationships/oleObject" Target="../embeddings/oleObject28.bin"/><Relationship Id="rId4"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30.xml"/><Relationship Id="rId1" Type="http://schemas.openxmlformats.org/officeDocument/2006/relationships/vmlDrawing" Target="../drawings/vmlDrawing29.vml"/><Relationship Id="rId5" Type="http://schemas.openxmlformats.org/officeDocument/2006/relationships/image" Target="../media/image1.emf"/><Relationship Id="rId4" Type="http://schemas.openxmlformats.org/officeDocument/2006/relationships/oleObject" Target="../embeddings/oleObject29.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01.xml"/><Relationship Id="rId2" Type="http://schemas.openxmlformats.org/officeDocument/2006/relationships/tags" Target="../tags/tag31.xml"/><Relationship Id="rId1" Type="http://schemas.openxmlformats.org/officeDocument/2006/relationships/vmlDrawing" Target="../drawings/vmlDrawing30.vml"/><Relationship Id="rId5" Type="http://schemas.openxmlformats.org/officeDocument/2006/relationships/image" Target="../media/image9.emf"/><Relationship Id="rId4" Type="http://schemas.openxmlformats.org/officeDocument/2006/relationships/oleObject" Target="../embeddings/oleObject30.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44.xml"/><Relationship Id="rId2" Type="http://schemas.openxmlformats.org/officeDocument/2006/relationships/tags" Target="../tags/tag32.xml"/><Relationship Id="rId1" Type="http://schemas.openxmlformats.org/officeDocument/2006/relationships/vmlDrawing" Target="../drawings/vmlDrawing31.vml"/><Relationship Id="rId5" Type="http://schemas.openxmlformats.org/officeDocument/2006/relationships/image" Target="../media/image1.emf"/><Relationship Id="rId4" Type="http://schemas.openxmlformats.org/officeDocument/2006/relationships/oleObject" Target="../embeddings/oleObject31.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33.xml"/><Relationship Id="rId1" Type="http://schemas.openxmlformats.org/officeDocument/2006/relationships/vmlDrawing" Target="../drawings/vmlDrawing32.vml"/><Relationship Id="rId6" Type="http://schemas.openxmlformats.org/officeDocument/2006/relationships/image" Target="../media/image9.emf"/><Relationship Id="rId5" Type="http://schemas.openxmlformats.org/officeDocument/2006/relationships/oleObject" Target="../embeddings/oleObject32.bin"/><Relationship Id="rId4"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28.xml"/><Relationship Id="rId2" Type="http://schemas.openxmlformats.org/officeDocument/2006/relationships/tags" Target="../tags/tag34.xml"/><Relationship Id="rId1" Type="http://schemas.openxmlformats.org/officeDocument/2006/relationships/vmlDrawing" Target="../drawings/vmlDrawing33.vml"/><Relationship Id="rId5" Type="http://schemas.openxmlformats.org/officeDocument/2006/relationships/image" Target="../media/image1.emf"/><Relationship Id="rId4" Type="http://schemas.openxmlformats.org/officeDocument/2006/relationships/oleObject" Target="../embeddings/oleObject33.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tags" Target="../tags/tag35.xml"/><Relationship Id="rId1" Type="http://schemas.openxmlformats.org/officeDocument/2006/relationships/vmlDrawing" Target="../drawings/vmlDrawing34.vml"/><Relationship Id="rId5" Type="http://schemas.openxmlformats.org/officeDocument/2006/relationships/image" Target="../media/image9.emf"/><Relationship Id="rId4" Type="http://schemas.openxmlformats.org/officeDocument/2006/relationships/oleObject" Target="../embeddings/oleObject34.bin"/></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82.xml"/><Relationship Id="rId7" Type="http://schemas.openxmlformats.org/officeDocument/2006/relationships/image" Target="../media/image11.png"/><Relationship Id="rId2" Type="http://schemas.openxmlformats.org/officeDocument/2006/relationships/tags" Target="../tags/tag36.xml"/><Relationship Id="rId1" Type="http://schemas.openxmlformats.org/officeDocument/2006/relationships/vmlDrawing" Target="../drawings/vmlDrawing35.v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35.bin"/></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71.xml"/><Relationship Id="rId2" Type="http://schemas.openxmlformats.org/officeDocument/2006/relationships/tags" Target="../tags/tag37.xml"/><Relationship Id="rId1" Type="http://schemas.openxmlformats.org/officeDocument/2006/relationships/vmlDrawing" Target="../drawings/vmlDrawing36.vml"/><Relationship Id="rId5" Type="http://schemas.openxmlformats.org/officeDocument/2006/relationships/image" Target="../media/image1.emf"/><Relationship Id="rId4" Type="http://schemas.openxmlformats.org/officeDocument/2006/relationships/oleObject" Target="../embeddings/oleObject36.bin"/></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74.xml"/><Relationship Id="rId2" Type="http://schemas.openxmlformats.org/officeDocument/2006/relationships/tags" Target="../tags/tag38.xml"/><Relationship Id="rId1" Type="http://schemas.openxmlformats.org/officeDocument/2006/relationships/vmlDrawing" Target="../drawings/vmlDrawing37.vml"/><Relationship Id="rId5" Type="http://schemas.openxmlformats.org/officeDocument/2006/relationships/image" Target="../media/image9.emf"/><Relationship Id="rId4" Type="http://schemas.openxmlformats.org/officeDocument/2006/relationships/oleObject" Target="../embeddings/oleObject37.bin"/></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74.xml"/><Relationship Id="rId2" Type="http://schemas.openxmlformats.org/officeDocument/2006/relationships/tags" Target="../tags/tag39.xml"/><Relationship Id="rId1" Type="http://schemas.openxmlformats.org/officeDocument/2006/relationships/vmlDrawing" Target="../drawings/vmlDrawing38.vml"/><Relationship Id="rId5" Type="http://schemas.openxmlformats.org/officeDocument/2006/relationships/image" Target="../media/image9.emf"/><Relationship Id="rId4" Type="http://schemas.openxmlformats.org/officeDocument/2006/relationships/oleObject" Target="../embeddings/oleObject38.bin"/></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74.xml"/><Relationship Id="rId7" Type="http://schemas.openxmlformats.org/officeDocument/2006/relationships/image" Target="../media/image13.png"/><Relationship Id="rId2" Type="http://schemas.openxmlformats.org/officeDocument/2006/relationships/tags" Target="../tags/tag40.xml"/><Relationship Id="rId1" Type="http://schemas.openxmlformats.org/officeDocument/2006/relationships/vmlDrawing" Target="../drawings/vmlDrawing39.vml"/><Relationship Id="rId6" Type="http://schemas.openxmlformats.org/officeDocument/2006/relationships/image" Target="../media/image12.png"/><Relationship Id="rId5" Type="http://schemas.openxmlformats.org/officeDocument/2006/relationships/image" Target="../media/image9.emf"/><Relationship Id="rId4" Type="http://schemas.openxmlformats.org/officeDocument/2006/relationships/oleObject" Target="../embeddings/oleObject39.bin"/></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09.xml"/><Relationship Id="rId2" Type="http://schemas.openxmlformats.org/officeDocument/2006/relationships/tags" Target="../tags/tag41.xml"/><Relationship Id="rId1" Type="http://schemas.openxmlformats.org/officeDocument/2006/relationships/vmlDrawing" Target="../drawings/vmlDrawing40.vml"/><Relationship Id="rId5" Type="http://schemas.openxmlformats.org/officeDocument/2006/relationships/image" Target="../media/image1.emf"/><Relationship Id="rId4" Type="http://schemas.openxmlformats.org/officeDocument/2006/relationships/oleObject" Target="../embeddings/oleObject40.bin"/></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2.xml"/><Relationship Id="rId1" Type="http://schemas.openxmlformats.org/officeDocument/2006/relationships/vmlDrawing" Target="../drawings/vmlDrawing41.vml"/><Relationship Id="rId5" Type="http://schemas.openxmlformats.org/officeDocument/2006/relationships/image" Target="../media/image9.emf"/><Relationship Id="rId4" Type="http://schemas.openxmlformats.org/officeDocument/2006/relationships/oleObject" Target="../embeddings/oleObject41.bin"/></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3.xml"/><Relationship Id="rId7" Type="http://schemas.openxmlformats.org/officeDocument/2006/relationships/image" Target="../media/image15.png"/><Relationship Id="rId2" Type="http://schemas.openxmlformats.org/officeDocument/2006/relationships/tags" Target="../tags/tag43.xml"/><Relationship Id="rId1" Type="http://schemas.openxmlformats.org/officeDocument/2006/relationships/vmlDrawing" Target="../drawings/vmlDrawing42.vml"/><Relationship Id="rId6" Type="http://schemas.openxmlformats.org/officeDocument/2006/relationships/image" Target="../media/image14.png"/><Relationship Id="rId5" Type="http://schemas.openxmlformats.org/officeDocument/2006/relationships/image" Target="../media/image9.emf"/><Relationship Id="rId4" Type="http://schemas.openxmlformats.org/officeDocument/2006/relationships/oleObject" Target="../embeddings/oleObject42.bin"/></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98.xml"/><Relationship Id="rId2" Type="http://schemas.openxmlformats.org/officeDocument/2006/relationships/tags" Target="../tags/tag44.xml"/><Relationship Id="rId1" Type="http://schemas.openxmlformats.org/officeDocument/2006/relationships/vmlDrawing" Target="../drawings/vmlDrawing43.vml"/><Relationship Id="rId5" Type="http://schemas.openxmlformats.org/officeDocument/2006/relationships/image" Target="../media/image1.emf"/><Relationship Id="rId4" Type="http://schemas.openxmlformats.org/officeDocument/2006/relationships/oleObject" Target="../embeddings/oleObject43.bin"/></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20.xml"/><Relationship Id="rId2" Type="http://schemas.openxmlformats.org/officeDocument/2006/relationships/tags" Target="../tags/tag45.xml"/><Relationship Id="rId1" Type="http://schemas.openxmlformats.org/officeDocument/2006/relationships/vmlDrawing" Target="../drawings/vmlDrawing44.vml"/><Relationship Id="rId5" Type="http://schemas.openxmlformats.org/officeDocument/2006/relationships/image" Target="../media/image9.emf"/><Relationship Id="rId4" Type="http://schemas.openxmlformats.org/officeDocument/2006/relationships/oleObject" Target="../embeddings/oleObject44.bin"/></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20.xml"/><Relationship Id="rId2" Type="http://schemas.openxmlformats.org/officeDocument/2006/relationships/tags" Target="../tags/tag46.xml"/><Relationship Id="rId1" Type="http://schemas.openxmlformats.org/officeDocument/2006/relationships/vmlDrawing" Target="../drawings/vmlDrawing45.vml"/><Relationship Id="rId6" Type="http://schemas.openxmlformats.org/officeDocument/2006/relationships/image" Target="../media/image16.gif"/><Relationship Id="rId5" Type="http://schemas.openxmlformats.org/officeDocument/2006/relationships/image" Target="../media/image9.emf"/><Relationship Id="rId4" Type="http://schemas.openxmlformats.org/officeDocument/2006/relationships/oleObject" Target="../embeddings/oleObject45.bin"/></Relationships>
</file>

<file path=ppt/slides/_rels/slide3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20.xml"/><Relationship Id="rId7" Type="http://schemas.openxmlformats.org/officeDocument/2006/relationships/image" Target="../media/image18.png"/><Relationship Id="rId2" Type="http://schemas.openxmlformats.org/officeDocument/2006/relationships/tags" Target="../tags/tag47.xml"/><Relationship Id="rId1" Type="http://schemas.openxmlformats.org/officeDocument/2006/relationships/vmlDrawing" Target="../drawings/vmlDrawing46.vml"/><Relationship Id="rId6" Type="http://schemas.openxmlformats.org/officeDocument/2006/relationships/image" Target="../media/image17.png"/><Relationship Id="rId5" Type="http://schemas.openxmlformats.org/officeDocument/2006/relationships/image" Target="../media/image9.emf"/><Relationship Id="rId4" Type="http://schemas.openxmlformats.org/officeDocument/2006/relationships/oleObject" Target="../embeddings/oleObject46.bin"/></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0.xml"/><Relationship Id="rId2" Type="http://schemas.openxmlformats.org/officeDocument/2006/relationships/tags" Target="../tags/tag48.xml"/><Relationship Id="rId1" Type="http://schemas.openxmlformats.org/officeDocument/2006/relationships/vmlDrawing" Target="../drawings/vmlDrawing47.vml"/><Relationship Id="rId5" Type="http://schemas.openxmlformats.org/officeDocument/2006/relationships/image" Target="../media/image1.emf"/><Relationship Id="rId4" Type="http://schemas.openxmlformats.org/officeDocument/2006/relationships/oleObject" Target="../embeddings/oleObject47.bin"/></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25.xml"/><Relationship Id="rId2" Type="http://schemas.openxmlformats.org/officeDocument/2006/relationships/tags" Target="../tags/tag49.xml"/><Relationship Id="rId1" Type="http://schemas.openxmlformats.org/officeDocument/2006/relationships/vmlDrawing" Target="../drawings/vmlDrawing48.vml"/><Relationship Id="rId5" Type="http://schemas.openxmlformats.org/officeDocument/2006/relationships/image" Target="../media/image1.emf"/><Relationship Id="rId4" Type="http://schemas.openxmlformats.org/officeDocument/2006/relationships/oleObject" Target="../embeddings/oleObject48.bin"/></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47.xml"/><Relationship Id="rId2" Type="http://schemas.openxmlformats.org/officeDocument/2006/relationships/tags" Target="../tags/tag50.xml"/><Relationship Id="rId1" Type="http://schemas.openxmlformats.org/officeDocument/2006/relationships/vmlDrawing" Target="../drawings/vmlDrawing49.vml"/><Relationship Id="rId5" Type="http://schemas.openxmlformats.org/officeDocument/2006/relationships/image" Target="../media/image9.emf"/><Relationship Id="rId4" Type="http://schemas.openxmlformats.org/officeDocument/2006/relationships/oleObject" Target="../embeddings/oleObject49.bin"/></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47.xml"/><Relationship Id="rId7" Type="http://schemas.openxmlformats.org/officeDocument/2006/relationships/image" Target="../media/image20.png"/><Relationship Id="rId2" Type="http://schemas.openxmlformats.org/officeDocument/2006/relationships/tags" Target="../tags/tag51.xml"/><Relationship Id="rId1" Type="http://schemas.openxmlformats.org/officeDocument/2006/relationships/vmlDrawing" Target="../drawings/vmlDrawing50.vml"/><Relationship Id="rId6" Type="http://schemas.openxmlformats.org/officeDocument/2006/relationships/image" Target="../media/image19.png"/><Relationship Id="rId5" Type="http://schemas.openxmlformats.org/officeDocument/2006/relationships/image" Target="../media/image9.emf"/><Relationship Id="rId4" Type="http://schemas.openxmlformats.org/officeDocument/2006/relationships/oleObject" Target="../embeddings/oleObject50.bin"/></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52.xml"/><Relationship Id="rId2" Type="http://schemas.openxmlformats.org/officeDocument/2006/relationships/tags" Target="../tags/tag52.xml"/><Relationship Id="rId1" Type="http://schemas.openxmlformats.org/officeDocument/2006/relationships/vmlDrawing" Target="../drawings/vmlDrawing51.vml"/><Relationship Id="rId5" Type="http://schemas.openxmlformats.org/officeDocument/2006/relationships/image" Target="../media/image1.emf"/><Relationship Id="rId4" Type="http://schemas.openxmlformats.org/officeDocument/2006/relationships/oleObject" Target="../embeddings/oleObject51.bin"/></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53.xml"/><Relationship Id="rId1" Type="http://schemas.openxmlformats.org/officeDocument/2006/relationships/vmlDrawing" Target="../drawings/vmlDrawing52.vml"/><Relationship Id="rId5" Type="http://schemas.openxmlformats.org/officeDocument/2006/relationships/image" Target="../media/image9.emf"/><Relationship Id="rId4" Type="http://schemas.openxmlformats.org/officeDocument/2006/relationships/oleObject" Target="../embeddings/oleObject52.bin"/></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54.xml"/><Relationship Id="rId1" Type="http://schemas.openxmlformats.org/officeDocument/2006/relationships/vmlDrawing" Target="../drawings/vmlDrawing53.vml"/><Relationship Id="rId6" Type="http://schemas.openxmlformats.org/officeDocument/2006/relationships/image" Target="../media/image9.emf"/><Relationship Id="rId5" Type="http://schemas.openxmlformats.org/officeDocument/2006/relationships/oleObject" Target="../embeddings/oleObject53.bin"/><Relationship Id="rId4" Type="http://schemas.openxmlformats.org/officeDocument/2006/relationships/notesSlide" Target="../notesSlides/notesSlide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55.xml"/><Relationship Id="rId1" Type="http://schemas.openxmlformats.org/officeDocument/2006/relationships/vmlDrawing" Target="../drawings/vmlDrawing54.vml"/><Relationship Id="rId5" Type="http://schemas.openxmlformats.org/officeDocument/2006/relationships/image" Target="../media/image9.emf"/><Relationship Id="rId4" Type="http://schemas.openxmlformats.org/officeDocument/2006/relationships/oleObject" Target="../embeddings/oleObject54.bin"/></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56.xml"/><Relationship Id="rId1" Type="http://schemas.openxmlformats.org/officeDocument/2006/relationships/vmlDrawing" Target="../drawings/vmlDrawing55.vml"/><Relationship Id="rId5" Type="http://schemas.openxmlformats.org/officeDocument/2006/relationships/image" Target="../media/image1.emf"/><Relationship Id="rId4" Type="http://schemas.openxmlformats.org/officeDocument/2006/relationships/oleObject" Target="../embeddings/oleObject55.bin"/></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57.xml"/><Relationship Id="rId1" Type="http://schemas.openxmlformats.org/officeDocument/2006/relationships/vmlDrawing" Target="../drawings/vmlDrawing56.vml"/><Relationship Id="rId5" Type="http://schemas.openxmlformats.org/officeDocument/2006/relationships/image" Target="../media/image9.emf"/><Relationship Id="rId4" Type="http://schemas.openxmlformats.org/officeDocument/2006/relationships/oleObject" Target="../embeddings/oleObject56.bin"/></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01.xml"/><Relationship Id="rId2" Type="http://schemas.openxmlformats.org/officeDocument/2006/relationships/tags" Target="../tags/tag58.xml"/><Relationship Id="rId1" Type="http://schemas.openxmlformats.org/officeDocument/2006/relationships/vmlDrawing" Target="../drawings/vmlDrawing57.vml"/><Relationship Id="rId5" Type="http://schemas.openxmlformats.org/officeDocument/2006/relationships/image" Target="../media/image9.emf"/><Relationship Id="rId4" Type="http://schemas.openxmlformats.org/officeDocument/2006/relationships/oleObject" Target="../embeddings/oleObject57.bin"/></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01.xml"/><Relationship Id="rId2" Type="http://schemas.openxmlformats.org/officeDocument/2006/relationships/tags" Target="../tags/tag59.xml"/><Relationship Id="rId1" Type="http://schemas.openxmlformats.org/officeDocument/2006/relationships/vmlDrawing" Target="../drawings/vmlDrawing58.vml"/><Relationship Id="rId5" Type="http://schemas.openxmlformats.org/officeDocument/2006/relationships/image" Target="../media/image1.emf"/><Relationship Id="rId4" Type="http://schemas.openxmlformats.org/officeDocument/2006/relationships/oleObject" Target="../embeddings/oleObject58.bin"/></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60.xml"/><Relationship Id="rId1" Type="http://schemas.openxmlformats.org/officeDocument/2006/relationships/vmlDrawing" Target="../drawings/vmlDrawing59.vml"/><Relationship Id="rId5" Type="http://schemas.openxmlformats.org/officeDocument/2006/relationships/image" Target="../media/image9.emf"/><Relationship Id="rId4" Type="http://schemas.openxmlformats.org/officeDocument/2006/relationships/oleObject" Target="../embeddings/oleObject59.bin"/></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93.xml"/><Relationship Id="rId7" Type="http://schemas.openxmlformats.org/officeDocument/2006/relationships/image" Target="../media/image22.png"/><Relationship Id="rId2" Type="http://schemas.openxmlformats.org/officeDocument/2006/relationships/tags" Target="../tags/tag61.xml"/><Relationship Id="rId1" Type="http://schemas.openxmlformats.org/officeDocument/2006/relationships/vmlDrawing" Target="../drawings/vmlDrawing60.v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oleObject" Target="../embeddings/oleObject60.bin"/></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336.xml"/><Relationship Id="rId2" Type="http://schemas.openxmlformats.org/officeDocument/2006/relationships/tags" Target="../tags/tag62.xml"/><Relationship Id="rId1" Type="http://schemas.openxmlformats.org/officeDocument/2006/relationships/vmlDrawing" Target="../drawings/vmlDrawing61.vml"/><Relationship Id="rId5" Type="http://schemas.openxmlformats.org/officeDocument/2006/relationships/image" Target="../media/image1.emf"/><Relationship Id="rId4" Type="http://schemas.openxmlformats.org/officeDocument/2006/relationships/oleObject" Target="../embeddings/oleObject61.bin"/></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74.xml"/><Relationship Id="rId2" Type="http://schemas.openxmlformats.org/officeDocument/2006/relationships/tags" Target="../tags/tag63.xml"/><Relationship Id="rId1" Type="http://schemas.openxmlformats.org/officeDocument/2006/relationships/vmlDrawing" Target="../drawings/vmlDrawing62.vml"/><Relationship Id="rId5" Type="http://schemas.openxmlformats.org/officeDocument/2006/relationships/image" Target="../media/image9.emf"/><Relationship Id="rId4" Type="http://schemas.openxmlformats.org/officeDocument/2006/relationships/oleObject" Target="../embeddings/oleObject62.bin"/></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74.xml"/><Relationship Id="rId7" Type="http://schemas.openxmlformats.org/officeDocument/2006/relationships/image" Target="../media/image24.png"/><Relationship Id="rId2" Type="http://schemas.openxmlformats.org/officeDocument/2006/relationships/tags" Target="../tags/tag64.xml"/><Relationship Id="rId1" Type="http://schemas.openxmlformats.org/officeDocument/2006/relationships/vmlDrawing" Target="../drawings/vmlDrawing63.vml"/><Relationship Id="rId6" Type="http://schemas.openxmlformats.org/officeDocument/2006/relationships/image" Target="../media/image23.png"/><Relationship Id="rId5" Type="http://schemas.openxmlformats.org/officeDocument/2006/relationships/image" Target="../media/image9.emf"/><Relationship Id="rId4" Type="http://schemas.openxmlformats.org/officeDocument/2006/relationships/oleObject" Target="../embeddings/oleObject63.bin"/></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93.xml"/><Relationship Id="rId2" Type="http://schemas.openxmlformats.org/officeDocument/2006/relationships/tags" Target="../tags/tag65.xml"/><Relationship Id="rId1" Type="http://schemas.openxmlformats.org/officeDocument/2006/relationships/vmlDrawing" Target="../drawings/vmlDrawing64.vml"/><Relationship Id="rId6" Type="http://schemas.openxmlformats.org/officeDocument/2006/relationships/image" Target="../media/image9.emf"/><Relationship Id="rId5" Type="http://schemas.openxmlformats.org/officeDocument/2006/relationships/oleObject" Target="../embeddings/oleObject64.bin"/><Relationship Id="rId4" Type="http://schemas.openxmlformats.org/officeDocument/2006/relationships/notesSlide" Target="../notesSlides/notesSlide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image" Target="../media/image25.emf"/><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oleObject" Target="../embeddings/oleObject66.bin"/><Relationship Id="rId2" Type="http://schemas.openxmlformats.org/officeDocument/2006/relationships/tags" Target="../tags/tag66.xml"/><Relationship Id="rId1" Type="http://schemas.openxmlformats.org/officeDocument/2006/relationships/vmlDrawing" Target="../drawings/vmlDrawing65.vml"/><Relationship Id="rId6" Type="http://schemas.openxmlformats.org/officeDocument/2006/relationships/tags" Target="../tags/tag70.xml"/><Relationship Id="rId11" Type="http://schemas.openxmlformats.org/officeDocument/2006/relationships/image" Target="../media/image1.emf"/><Relationship Id="rId5" Type="http://schemas.openxmlformats.org/officeDocument/2006/relationships/tags" Target="../tags/tag69.xml"/><Relationship Id="rId10" Type="http://schemas.openxmlformats.org/officeDocument/2006/relationships/oleObject" Target="../embeddings/oleObject65.bin"/><Relationship Id="rId4" Type="http://schemas.openxmlformats.org/officeDocument/2006/relationships/tags" Target="../tags/tag68.xml"/><Relationship Id="rId9"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3.xml"/><Relationship Id="rId1" Type="http://schemas.openxmlformats.org/officeDocument/2006/relationships/vmlDrawing" Target="../drawings/vmlDrawing66.v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95287" y="2109437"/>
            <a:ext cx="8641333" cy="1177200"/>
          </a:xfrm>
        </p:spPr>
        <p:txBody>
          <a:bodyPr/>
          <a:lstStyle/>
          <a:p>
            <a:r>
              <a:rPr lang="en-US" sz="3200" dirty="0" smtClean="0"/>
              <a:t>Fiscal incentives for Marginal Fields</a:t>
            </a:r>
            <a:endParaRPr lang="en-US" sz="3200" dirty="0"/>
          </a:p>
        </p:txBody>
      </p:sp>
      <p:sp>
        <p:nvSpPr>
          <p:cNvPr id="8" name="Subtitle 7"/>
          <p:cNvSpPr>
            <a:spLocks noGrp="1"/>
          </p:cNvSpPr>
          <p:nvPr>
            <p:ph type="subTitle" idx="1"/>
          </p:nvPr>
        </p:nvSpPr>
        <p:spPr/>
        <p:txBody>
          <a:bodyPr/>
          <a:lstStyle/>
          <a:p>
            <a:r>
              <a:rPr lang="en-US" dirty="0" smtClean="0"/>
              <a:t>Jim Thomas, Vice President Regulatory &amp; Compliance</a:t>
            </a:r>
          </a:p>
          <a:p>
            <a:r>
              <a:rPr lang="en-US" dirty="0" err="1" smtClean="0"/>
              <a:t>Ulya</a:t>
            </a:r>
            <a:r>
              <a:rPr lang="en-US" dirty="0" smtClean="0"/>
              <a:t> Abdullayeva, Director Upstream Oil &amp; Gas Consulting </a:t>
            </a:r>
          </a:p>
          <a:p>
            <a:r>
              <a:rPr lang="en-GB" dirty="0"/>
              <a:t>Steve Parish, Senior Principal Economist </a:t>
            </a:r>
          </a:p>
          <a:p>
            <a:r>
              <a:rPr lang="en-GB" dirty="0" smtClean="0"/>
              <a:t>Tania Pearson, </a:t>
            </a:r>
            <a:r>
              <a:rPr lang="en-GB" dirty="0"/>
              <a:t>Principal Economist</a:t>
            </a:r>
            <a:endParaRPr lang="en-GB" dirty="0" smtClean="0"/>
          </a:p>
          <a:p>
            <a:r>
              <a:rPr lang="en-GB" dirty="0" smtClean="0"/>
              <a:t>Laura Sima</a:t>
            </a:r>
            <a:r>
              <a:rPr lang="en-GB" sz="1800" dirty="0" smtClean="0"/>
              <a:t>, </a:t>
            </a:r>
            <a:r>
              <a:rPr lang="en-GB" dirty="0" smtClean="0"/>
              <a:t>Consultant Upstream Oil &amp; Gas Consulting</a:t>
            </a:r>
            <a:endParaRPr lang="en-US" sz="1800" dirty="0" smtClean="0"/>
          </a:p>
        </p:txBody>
      </p:sp>
      <p:sp>
        <p:nvSpPr>
          <p:cNvPr id="9" name="Text Placeholder 8"/>
          <p:cNvSpPr>
            <a:spLocks noGrp="1"/>
          </p:cNvSpPr>
          <p:nvPr>
            <p:ph type="body" sz="quarter" idx="13"/>
          </p:nvPr>
        </p:nvSpPr>
        <p:spPr/>
        <p:txBody>
          <a:bodyPr/>
          <a:lstStyle/>
          <a:p>
            <a:r>
              <a:rPr lang="en-US" dirty="0" smtClean="0"/>
              <a:t>April 3rd, 2015</a:t>
            </a:r>
            <a:endParaRPr lang="en-US" dirty="0"/>
          </a:p>
        </p:txBody>
      </p:sp>
    </p:spTree>
    <p:extLst>
      <p:ext uri="{BB962C8B-B14F-4D97-AF65-F5344CB8AC3E}">
        <p14:creationId xmlns:p14="http://schemas.microsoft.com/office/powerpoint/2010/main" val="1589259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800" b="1" dirty="0" smtClean="0"/>
              <a:t>Objectives</a:t>
            </a:r>
          </a:p>
          <a:p>
            <a:r>
              <a:rPr lang="en-GB" sz="1800" dirty="0" smtClean="0">
                <a:solidFill>
                  <a:schemeClr val="bg1">
                    <a:lumMod val="50000"/>
                  </a:schemeClr>
                </a:solidFill>
              </a:rPr>
              <a:t>Approach</a:t>
            </a:r>
          </a:p>
          <a:p>
            <a:r>
              <a:rPr lang="en-GB" sz="1800" dirty="0" smtClean="0">
                <a:solidFill>
                  <a:schemeClr val="bg1">
                    <a:lumMod val="50000"/>
                  </a:schemeClr>
                </a:solidFill>
              </a:rPr>
              <a:t>Executive summary</a:t>
            </a:r>
          </a:p>
          <a:p>
            <a:r>
              <a:rPr lang="en-GB" sz="1800" dirty="0" smtClean="0">
                <a:solidFill>
                  <a:schemeClr val="bg1">
                    <a:lumMod val="50000"/>
                  </a:schemeClr>
                </a:solidFill>
              </a:rPr>
              <a:t>Analysis by country</a:t>
            </a:r>
          </a:p>
          <a:p>
            <a:r>
              <a:rPr lang="en-GB" sz="1800" dirty="0" smtClean="0">
                <a:solidFill>
                  <a:schemeClr val="bg1">
                    <a:lumMod val="50000"/>
                  </a:schemeClr>
                </a:solidFill>
              </a:rPr>
              <a:t>Appendix</a:t>
            </a:r>
            <a:endParaRPr lang="en-US" sz="1800" dirty="0" smtClean="0">
              <a:solidFill>
                <a:schemeClr val="bg1">
                  <a:lumMod val="50000"/>
                </a:schemeClr>
              </a:solidFill>
            </a:endParaRPr>
          </a:p>
        </p:txBody>
      </p:sp>
      <p:sp>
        <p:nvSpPr>
          <p:cNvPr id="4" name="Slide Number Placeholder 3"/>
          <p:cNvSpPr>
            <a:spLocks noGrp="1"/>
          </p:cNvSpPr>
          <p:nvPr>
            <p:ph type="sldNum" sz="quarter" idx="10"/>
          </p:nvPr>
        </p:nvSpPr>
        <p:spPr/>
        <p:txBody>
          <a:bodyPr/>
          <a:lstStyle/>
          <a:p>
            <a:fld id="{24C46141-E31C-41A4-BE53-0A6DFD9041A4}" type="slidenum">
              <a:rPr lang="en-US" smtClean="0"/>
              <a:pPr/>
              <a:t>2</a:t>
            </a:fld>
            <a:endParaRPr lang="en-US" dirty="0"/>
          </a:p>
        </p:txBody>
      </p:sp>
    </p:spTree>
    <p:extLst>
      <p:ext uri="{BB962C8B-B14F-4D97-AF65-F5344CB8AC3E}">
        <p14:creationId xmlns:p14="http://schemas.microsoft.com/office/powerpoint/2010/main" val="374935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a:t>
            </a:r>
            <a:endParaRPr lang="en-GB" dirty="0"/>
          </a:p>
        </p:txBody>
      </p:sp>
      <p:sp>
        <p:nvSpPr>
          <p:cNvPr id="5" name="Content Placeholder 4"/>
          <p:cNvSpPr>
            <a:spLocks noGrp="1"/>
          </p:cNvSpPr>
          <p:nvPr>
            <p:ph idx="1"/>
          </p:nvPr>
        </p:nvSpPr>
        <p:spPr>
          <a:xfrm>
            <a:off x="457200" y="1441449"/>
            <a:ext cx="8358188" cy="4752976"/>
          </a:xfrm>
        </p:spPr>
        <p:txBody>
          <a:bodyPr/>
          <a:lstStyle/>
          <a:p>
            <a:pPr algn="just"/>
            <a:r>
              <a:rPr lang="en-US" sz="1400" dirty="0"/>
              <a:t>Israeli Petroleum Commissioner would like to assess ways to ensuring that two small </a:t>
            </a:r>
            <a:r>
              <a:rPr lang="en-US" sz="1400" dirty="0" smtClean="0"/>
              <a:t>offshore Israeli gas discoveries </a:t>
            </a:r>
            <a:r>
              <a:rPr lang="en-US" sz="1400" dirty="0"/>
              <a:t>(Karish and Tanin) are developed. </a:t>
            </a:r>
          </a:p>
          <a:p>
            <a:pPr algn="just"/>
            <a:r>
              <a:rPr lang="en-US" sz="1400" dirty="0"/>
              <a:t>Petroleum </a:t>
            </a:r>
            <a:r>
              <a:rPr lang="en-US" sz="1400" dirty="0" smtClean="0"/>
              <a:t>Commissioner has </a:t>
            </a:r>
            <a:r>
              <a:rPr lang="en-US" sz="1400" dirty="0"/>
              <a:t>approached IHS to understand how different countries incentivize smaller or marginal field </a:t>
            </a:r>
            <a:r>
              <a:rPr lang="en-US" sz="1400" dirty="0" smtClean="0"/>
              <a:t>development and how these best practices could be applied to the Israeli fields. </a:t>
            </a:r>
          </a:p>
          <a:p>
            <a:pPr algn="just"/>
            <a:r>
              <a:rPr lang="en-US" sz="1400" dirty="0" smtClean="0"/>
              <a:t>IHS proposes to carry out the work in two Phases:</a:t>
            </a:r>
          </a:p>
          <a:p>
            <a:pPr lvl="1" algn="just"/>
            <a:r>
              <a:rPr lang="en-US" sz="1400" dirty="0" smtClean="0"/>
              <a:t>Phase 1: </a:t>
            </a:r>
            <a:r>
              <a:rPr lang="en-US" sz="1400" dirty="0"/>
              <a:t>Benchmarking of Petroleum Fiscal Regimes and international best practices applicable to marginal field development.</a:t>
            </a:r>
          </a:p>
          <a:p>
            <a:pPr lvl="1" algn="just"/>
            <a:r>
              <a:rPr lang="en-US" sz="1400" dirty="0" smtClean="0"/>
              <a:t>Phase 2: </a:t>
            </a:r>
            <a:r>
              <a:rPr lang="en-US" sz="1400" dirty="0"/>
              <a:t>Economic analysis of </a:t>
            </a:r>
            <a:r>
              <a:rPr lang="en-US" sz="1400" dirty="0" err="1"/>
              <a:t>Karish</a:t>
            </a:r>
            <a:r>
              <a:rPr lang="en-US" sz="1400" dirty="0"/>
              <a:t> and </a:t>
            </a:r>
            <a:r>
              <a:rPr lang="en-US" sz="1400" dirty="0" err="1"/>
              <a:t>Tanin</a:t>
            </a:r>
            <a:r>
              <a:rPr lang="en-US" sz="1400" dirty="0"/>
              <a:t> fields and recommendation for amendments to the fiscal regime applicable to these fields.</a:t>
            </a:r>
            <a:endParaRPr lang="en-US" sz="1400" dirty="0" smtClean="0"/>
          </a:p>
          <a:p>
            <a:pPr algn="just"/>
            <a:r>
              <a:rPr lang="en-US" sz="1400" b="1" dirty="0" smtClean="0"/>
              <a:t>This presentation focuses on Phase 1.</a:t>
            </a:r>
            <a:endParaRPr lang="en-US" sz="1400" dirty="0"/>
          </a:p>
          <a:p>
            <a:pPr algn="just"/>
            <a:endParaRPr lang="en-US" sz="1400" dirty="0" smtClean="0"/>
          </a:p>
        </p:txBody>
      </p:sp>
      <p:sp>
        <p:nvSpPr>
          <p:cNvPr id="4" name="Slide Number Placeholder 3"/>
          <p:cNvSpPr>
            <a:spLocks noGrp="1"/>
          </p:cNvSpPr>
          <p:nvPr>
            <p:ph type="sldNum" sz="quarter" idx="10"/>
          </p:nvPr>
        </p:nvSpPr>
        <p:spPr/>
        <p:txBody>
          <a:bodyPr/>
          <a:lstStyle/>
          <a:p>
            <a:fld id="{24C46141-E31C-41A4-BE53-0A6DFD9041A4}" type="slidenum">
              <a:rPr lang="en-US" smtClean="0"/>
              <a:pPr/>
              <a:t>3</a:t>
            </a:fld>
            <a:endParaRPr lang="en-US" dirty="0"/>
          </a:p>
        </p:txBody>
      </p:sp>
    </p:spTree>
    <p:extLst>
      <p:ext uri="{BB962C8B-B14F-4D97-AF65-F5344CB8AC3E}">
        <p14:creationId xmlns:p14="http://schemas.microsoft.com/office/powerpoint/2010/main" val="1782123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800" dirty="0">
                <a:solidFill>
                  <a:schemeClr val="bg1">
                    <a:lumMod val="50000"/>
                  </a:schemeClr>
                </a:solidFill>
              </a:rPr>
              <a:t>Objectives</a:t>
            </a:r>
          </a:p>
          <a:p>
            <a:r>
              <a:rPr lang="en-GB" sz="1800" b="1" dirty="0"/>
              <a:t>Approach</a:t>
            </a:r>
          </a:p>
          <a:p>
            <a:r>
              <a:rPr lang="en-GB" sz="1800" dirty="0">
                <a:solidFill>
                  <a:schemeClr val="bg1">
                    <a:lumMod val="50000"/>
                  </a:schemeClr>
                </a:solidFill>
              </a:rPr>
              <a:t>Executive summary</a:t>
            </a:r>
          </a:p>
          <a:p>
            <a:r>
              <a:rPr lang="en-GB" sz="1800" dirty="0">
                <a:solidFill>
                  <a:schemeClr val="bg1">
                    <a:lumMod val="50000"/>
                  </a:schemeClr>
                </a:solidFill>
              </a:rPr>
              <a:t>Analysis by country</a:t>
            </a:r>
          </a:p>
          <a:p>
            <a:r>
              <a:rPr lang="en-GB" sz="1800" dirty="0">
                <a:solidFill>
                  <a:schemeClr val="bg1">
                    <a:lumMod val="50000"/>
                  </a:schemeClr>
                </a:solidFill>
              </a:rPr>
              <a:t>Appendix</a:t>
            </a:r>
            <a:endParaRPr lang="en-US" sz="1800" dirty="0">
              <a:solidFill>
                <a:schemeClr val="bg1">
                  <a:lumMod val="50000"/>
                </a:schemeClr>
              </a:solidFill>
            </a:endParaRPr>
          </a:p>
        </p:txBody>
      </p:sp>
      <p:sp>
        <p:nvSpPr>
          <p:cNvPr id="4" name="Slide Number Placeholder 3"/>
          <p:cNvSpPr>
            <a:spLocks noGrp="1"/>
          </p:cNvSpPr>
          <p:nvPr>
            <p:ph type="sldNum" sz="quarter" idx="10"/>
          </p:nvPr>
        </p:nvSpPr>
        <p:spPr/>
        <p:txBody>
          <a:bodyPr/>
          <a:lstStyle/>
          <a:p>
            <a:fld id="{24C46141-E31C-41A4-BE53-0A6DFD9041A4}" type="slidenum">
              <a:rPr lang="en-US" smtClean="0"/>
              <a:pPr/>
              <a:t>4</a:t>
            </a:fld>
            <a:endParaRPr lang="en-US" dirty="0"/>
          </a:p>
        </p:txBody>
      </p:sp>
    </p:spTree>
    <p:extLst>
      <p:ext uri="{BB962C8B-B14F-4D97-AF65-F5344CB8AC3E}">
        <p14:creationId xmlns:p14="http://schemas.microsoft.com/office/powerpoint/2010/main" val="1784301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 (1/2)</a:t>
            </a:r>
            <a:br>
              <a:rPr lang="en-GB" dirty="0" smtClean="0"/>
            </a:br>
            <a:endParaRPr lang="en-GB" dirty="0"/>
          </a:p>
        </p:txBody>
      </p:sp>
      <p:sp>
        <p:nvSpPr>
          <p:cNvPr id="3" name="Content Placeholder 2"/>
          <p:cNvSpPr>
            <a:spLocks noGrp="1"/>
          </p:cNvSpPr>
          <p:nvPr>
            <p:ph idx="1"/>
          </p:nvPr>
        </p:nvSpPr>
        <p:spPr>
          <a:xfrm>
            <a:off x="457200" y="1448687"/>
            <a:ext cx="8366166" cy="5082741"/>
          </a:xfrm>
        </p:spPr>
        <p:txBody>
          <a:bodyPr/>
          <a:lstStyle/>
          <a:p>
            <a:pPr algn="just"/>
            <a:r>
              <a:rPr lang="en-GB" sz="1400" dirty="0" smtClean="0"/>
              <a:t>The key source for this study is IHS in-house database </a:t>
            </a:r>
            <a:r>
              <a:rPr lang="en-GB" sz="1400" b="1" i="1" dirty="0" smtClean="0"/>
              <a:t>PEPS (Petroleum Economics and Policy Solutions)</a:t>
            </a:r>
            <a:r>
              <a:rPr lang="en-GB" sz="1400" dirty="0" smtClean="0"/>
              <a:t>. The database contains an extensive list of regulatory documents such as laws, contracts, bid round information issued by Governments and Ministries around the world, which are analysed by IHS experts. Fiscal terms presented in this analysis are extracted from these documents.</a:t>
            </a:r>
          </a:p>
          <a:p>
            <a:pPr algn="just"/>
            <a:r>
              <a:rPr lang="en-US" sz="1400" dirty="0" smtClean="0"/>
              <a:t>In this report, IHS provides the following:</a:t>
            </a:r>
          </a:p>
          <a:p>
            <a:pPr lvl="1" algn="just">
              <a:buFont typeface="Wingdings" panose="05000000000000000000" pitchFamily="2" charset="2"/>
              <a:buChar char="Ø"/>
            </a:pPr>
            <a:r>
              <a:rPr lang="en-US" sz="1400" b="1" i="1" dirty="0" smtClean="0"/>
              <a:t>QUALITATIVE ANALYSIS</a:t>
            </a:r>
            <a:r>
              <a:rPr lang="en-US" sz="1400" dirty="0" smtClean="0"/>
              <a:t>: A summary </a:t>
            </a:r>
            <a:r>
              <a:rPr lang="en-US" sz="1400" dirty="0"/>
              <a:t>and general overview of the fiscal </a:t>
            </a:r>
            <a:r>
              <a:rPr lang="en-US" sz="1400" dirty="0" smtClean="0"/>
              <a:t>incentives offered for marginal acreage. </a:t>
            </a:r>
          </a:p>
          <a:p>
            <a:pPr lvl="2" algn="just">
              <a:buFont typeface="Wingdings" panose="05000000000000000000" pitchFamily="2" charset="2"/>
              <a:buChar char="Ø"/>
            </a:pPr>
            <a:r>
              <a:rPr lang="en-GB" sz="1200" dirty="0" smtClean="0"/>
              <a:t>Where </a:t>
            </a:r>
            <a:r>
              <a:rPr lang="en-GB" sz="1200" dirty="0"/>
              <a:t>available, the </a:t>
            </a:r>
            <a:r>
              <a:rPr lang="en-GB" sz="1200" dirty="0" smtClean="0"/>
              <a:t>evolution in time of </a:t>
            </a:r>
            <a:r>
              <a:rPr lang="en-GB" sz="1200" dirty="0"/>
              <a:t>these terms has also been </a:t>
            </a:r>
            <a:r>
              <a:rPr lang="en-GB" sz="1200" dirty="0" smtClean="0"/>
              <a:t>reflected. </a:t>
            </a:r>
          </a:p>
          <a:p>
            <a:pPr lvl="2" algn="just">
              <a:buFont typeface="Wingdings" panose="05000000000000000000" pitchFamily="2" charset="2"/>
              <a:buChar char="Ø"/>
            </a:pPr>
            <a:r>
              <a:rPr lang="en-GB" sz="1200" dirty="0" smtClean="0"/>
              <a:t>Other incentives </a:t>
            </a:r>
            <a:r>
              <a:rPr lang="en-US" sz="1200" dirty="0"/>
              <a:t>such as infrastructure, export duty, special terms for gas or offshore/ </a:t>
            </a:r>
            <a:r>
              <a:rPr lang="en-US" sz="1200" dirty="0" smtClean="0"/>
              <a:t>deep water </a:t>
            </a:r>
            <a:r>
              <a:rPr lang="en-US" sz="1200" dirty="0"/>
              <a:t>etc</a:t>
            </a:r>
            <a:r>
              <a:rPr lang="en-US" sz="1200" dirty="0" smtClean="0"/>
              <a:t>. have been provided if considered relevant for Israel. </a:t>
            </a:r>
          </a:p>
          <a:p>
            <a:pPr lvl="2" algn="just">
              <a:spcAft>
                <a:spcPts val="0"/>
              </a:spcAft>
              <a:buFont typeface="Wingdings" panose="05000000000000000000" pitchFamily="2" charset="2"/>
              <a:buChar char="Ø"/>
            </a:pPr>
            <a:endParaRPr lang="en-GB" sz="1400" dirty="0" smtClean="0"/>
          </a:p>
          <a:p>
            <a:pPr lvl="1" algn="just">
              <a:buFont typeface="Wingdings" panose="05000000000000000000" pitchFamily="2" charset="2"/>
              <a:buChar char="Ø"/>
            </a:pPr>
            <a:r>
              <a:rPr lang="en-US" sz="1400" b="1" i="1" dirty="0" smtClean="0"/>
              <a:t>QUANTITATIVE ANALYSIS </a:t>
            </a:r>
            <a:r>
              <a:rPr lang="en-US" sz="1400" dirty="0" smtClean="0"/>
              <a:t>(Illustrative comparison): Where information is available, IHS also provides indicative Investor IRR and Undiscounted State Take for hypothetical gas projects in a given country calculated under the generally applicable fiscal terms and the special terms for marginal fields. This is done in order to compare impact of special terms for marginal fields on the fields’ economics in a given country.</a:t>
            </a:r>
          </a:p>
          <a:p>
            <a:pPr lvl="2" algn="just">
              <a:buFont typeface="Wingdings" panose="05000000000000000000" pitchFamily="2" charset="2"/>
              <a:buChar char="Ø"/>
            </a:pPr>
            <a:r>
              <a:rPr lang="en-US" sz="1200" dirty="0" smtClean="0"/>
              <a:t>The economic indicators are provided for two </a:t>
            </a:r>
            <a:r>
              <a:rPr lang="en-US" sz="1200" dirty="0"/>
              <a:t>hypothetical gas fields of 600 </a:t>
            </a:r>
            <a:r>
              <a:rPr lang="en-US" sz="1200" dirty="0" err="1"/>
              <a:t>bcf</a:t>
            </a:r>
            <a:r>
              <a:rPr lang="en-US" sz="1200" dirty="0"/>
              <a:t> and 1.5 </a:t>
            </a:r>
            <a:r>
              <a:rPr lang="en-US" sz="1200" dirty="0" err="1"/>
              <a:t>tcf</a:t>
            </a:r>
            <a:r>
              <a:rPr lang="en-US" sz="1200" dirty="0"/>
              <a:t> – as field sizes </a:t>
            </a:r>
            <a:r>
              <a:rPr lang="en-US" sz="1200" dirty="0" smtClean="0"/>
              <a:t>similar to </a:t>
            </a:r>
            <a:r>
              <a:rPr lang="en-US" sz="1200" dirty="0" err="1" smtClean="0"/>
              <a:t>Tanin</a:t>
            </a:r>
            <a:r>
              <a:rPr lang="en-US" sz="1200" dirty="0" smtClean="0"/>
              <a:t> </a:t>
            </a:r>
            <a:r>
              <a:rPr lang="en-US" sz="1200" dirty="0"/>
              <a:t>and </a:t>
            </a:r>
            <a:r>
              <a:rPr lang="en-US" sz="1200" dirty="0" err="1"/>
              <a:t>Karish</a:t>
            </a:r>
            <a:r>
              <a:rPr lang="en-US" sz="1200" dirty="0"/>
              <a:t>. </a:t>
            </a:r>
            <a:endParaRPr lang="en-US" sz="1200" dirty="0" smtClean="0"/>
          </a:p>
          <a:p>
            <a:pPr lvl="2" algn="just">
              <a:buFont typeface="Wingdings" panose="05000000000000000000" pitchFamily="2" charset="2"/>
              <a:buChar char="Ø"/>
            </a:pPr>
            <a:r>
              <a:rPr lang="en-US" sz="1200" dirty="0" smtClean="0"/>
              <a:t>The generally applicable fiscal terms are those that IHS understands are currently offered in the selected countries, and where available – specifically for offshore.</a:t>
            </a:r>
          </a:p>
          <a:p>
            <a:pPr lvl="2" algn="just">
              <a:buFont typeface="Wingdings" panose="05000000000000000000" pitchFamily="2" charset="2"/>
              <a:buChar char="Ø"/>
            </a:pPr>
            <a:r>
              <a:rPr lang="en-US" sz="1200" dirty="0" smtClean="0"/>
              <a:t>For </a:t>
            </a:r>
            <a:r>
              <a:rPr lang="en-US" sz="1200" dirty="0"/>
              <a:t>the methodology used </a:t>
            </a:r>
            <a:r>
              <a:rPr lang="en-US" sz="1200" dirty="0" smtClean="0"/>
              <a:t>to calculate these economic indicators</a:t>
            </a:r>
            <a:r>
              <a:rPr lang="en-US" sz="1200" dirty="0"/>
              <a:t>, please refer to the Appendix.</a:t>
            </a:r>
          </a:p>
          <a:p>
            <a:pPr lvl="1" algn="just">
              <a:buFont typeface="Wingdings" panose="05000000000000000000" pitchFamily="2" charset="2"/>
              <a:buChar char="Ø"/>
            </a:pPr>
            <a:endParaRPr lang="en-US" sz="1200" dirty="0" smtClean="0"/>
          </a:p>
          <a:p>
            <a:pPr lvl="1" algn="just"/>
            <a:endParaRPr lang="en-US" sz="1400" dirty="0"/>
          </a:p>
          <a:p>
            <a:pPr algn="just"/>
            <a:endParaRPr lang="en-US" sz="1400" dirty="0"/>
          </a:p>
        </p:txBody>
      </p:sp>
      <p:sp>
        <p:nvSpPr>
          <p:cNvPr id="4" name="Slide Number Placeholder 3"/>
          <p:cNvSpPr>
            <a:spLocks noGrp="1"/>
          </p:cNvSpPr>
          <p:nvPr>
            <p:ph type="sldNum" sz="quarter" idx="10"/>
          </p:nvPr>
        </p:nvSpPr>
        <p:spPr/>
        <p:txBody>
          <a:bodyPr/>
          <a:lstStyle/>
          <a:p>
            <a:fld id="{C1654822-CBA3-4BDF-80A9-3FE33B17E59A}" type="slidenum">
              <a:rPr lang="en-US" smtClean="0"/>
              <a:pPr/>
              <a:t>5</a:t>
            </a:fld>
            <a:endParaRPr lang="en-US" dirty="0"/>
          </a:p>
        </p:txBody>
      </p:sp>
    </p:spTree>
    <p:extLst>
      <p:ext uri="{BB962C8B-B14F-4D97-AF65-F5344CB8AC3E}">
        <p14:creationId xmlns:p14="http://schemas.microsoft.com/office/powerpoint/2010/main" val="799994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ext uri="{D42A27DB-BD31-4B8C-83A1-F6EECF244321}">
                <p14:modId xmlns:p14="http://schemas.microsoft.com/office/powerpoint/2010/main" val="21550313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100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GB" dirty="0" smtClean="0"/>
              <a:t>Approach (2/2)</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400" dirty="0" smtClean="0"/>
              <a:t>Interrogation of the PEPS database revealed that several countries currently offer special terms for marginal fields.</a:t>
            </a:r>
          </a:p>
          <a:p>
            <a:r>
              <a:rPr lang="en-GB" sz="1400" dirty="0" smtClean="0"/>
              <a:t>However, the availability of the information on specific terms for marginal fields varies from one country to another:</a:t>
            </a:r>
          </a:p>
          <a:p>
            <a:pPr lvl="1"/>
            <a:r>
              <a:rPr lang="en-GB" sz="1400" dirty="0" smtClean="0"/>
              <a:t>In some countries such special terms are clearly stipulated in the legislation and/or in the issued Model Contracts. </a:t>
            </a:r>
          </a:p>
          <a:p>
            <a:pPr lvl="1"/>
            <a:r>
              <a:rPr lang="en-GB" sz="1400" dirty="0" smtClean="0"/>
              <a:t>While in others, there is merely a mention that special terms may apply to marginal fields and such terms are subject to a negotiation with the investor companies. </a:t>
            </a:r>
          </a:p>
          <a:p>
            <a:pPr lvl="1"/>
            <a:r>
              <a:rPr lang="en-GB" sz="1400" dirty="0" smtClean="0"/>
              <a:t>In some cases, IHS is aware that special terms apply, however, the data is not publicly available and hence not reflected in this report.</a:t>
            </a:r>
          </a:p>
          <a:p>
            <a:r>
              <a:rPr lang="en-GB" sz="1400" dirty="0" smtClean="0"/>
              <a:t>Therefore, the level of analysis on the countries that offer special terms for marginal fields, as presented in this report, can be grouped as follows:</a:t>
            </a:r>
          </a:p>
          <a:p>
            <a:endParaRPr lang="en-GB" sz="1400" dirty="0"/>
          </a:p>
          <a:p>
            <a:endParaRPr lang="en-GB" sz="1400" dirty="0" smtClean="0"/>
          </a:p>
          <a:p>
            <a:endParaRPr lang="en-GB" sz="1400" dirty="0"/>
          </a:p>
          <a:p>
            <a:endParaRPr lang="en-GB" sz="1400" dirty="0" smtClean="0"/>
          </a:p>
          <a:p>
            <a:endParaRPr lang="en-GB" sz="1400" dirty="0"/>
          </a:p>
          <a:p>
            <a:endParaRPr lang="en-GB" sz="1400" dirty="0" smtClean="0"/>
          </a:p>
        </p:txBody>
      </p:sp>
      <p:sp>
        <p:nvSpPr>
          <p:cNvPr id="7" name="Freeform 22"/>
          <p:cNvSpPr>
            <a:spLocks/>
          </p:cNvSpPr>
          <p:nvPr/>
        </p:nvSpPr>
        <p:spPr bwMode="auto">
          <a:xfrm>
            <a:off x="1390375" y="5049265"/>
            <a:ext cx="1472285" cy="1266004"/>
          </a:xfrm>
          <a:custGeom>
            <a:avLst/>
            <a:gdLst>
              <a:gd name="T0" fmla="*/ 2147483647 w 2551"/>
              <a:gd name="T1" fmla="*/ 2147483647 h 2008"/>
              <a:gd name="T2" fmla="*/ 2147483647 w 2551"/>
              <a:gd name="T3" fmla="*/ 0 h 2008"/>
              <a:gd name="T4" fmla="*/ 1478326535 w 2551"/>
              <a:gd name="T5" fmla="*/ 244455950 h 2008"/>
              <a:gd name="T6" fmla="*/ 0 w 2551"/>
              <a:gd name="T7" fmla="*/ 0 h 2008"/>
              <a:gd name="T8" fmla="*/ 0 w 2551"/>
              <a:gd name="T9" fmla="*/ 2147483647 h 2008"/>
              <a:gd name="T10" fmla="*/ 2147483647 w 2551"/>
              <a:gd name="T11" fmla="*/ 2147483647 h 20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51" h="2008">
                <a:moveTo>
                  <a:pt x="2551" y="2008"/>
                </a:moveTo>
                <a:lnTo>
                  <a:pt x="2551" y="0"/>
                </a:lnTo>
                <a:lnTo>
                  <a:pt x="1274" y="97"/>
                </a:lnTo>
                <a:lnTo>
                  <a:pt x="0" y="0"/>
                </a:lnTo>
                <a:lnTo>
                  <a:pt x="0" y="2008"/>
                </a:lnTo>
                <a:lnTo>
                  <a:pt x="2551" y="2008"/>
                </a:lnTo>
              </a:path>
            </a:pathLst>
          </a:custGeom>
          <a:noFill/>
          <a:ln w="6350" cmpd="sng">
            <a:solidFill>
              <a:schemeClr val="bg1">
                <a:lumMod val="65000"/>
              </a:schemeClr>
            </a:solidFill>
            <a:prstDash val="solid"/>
            <a:round/>
            <a:headEnd/>
            <a:tailEnd/>
          </a:ln>
          <a:extLst>
            <a:ext uri="{909E8E84-426E-40DD-AFC4-6F175D3DCCD1}">
              <a14:hiddenFill xmlns:a14="http://schemas.microsoft.com/office/drawing/2010/main">
                <a:solidFill>
                  <a:schemeClr val="bg1"/>
                </a:solidFill>
              </a14:hiddenFill>
            </a:ext>
          </a:extLst>
        </p:spPr>
        <p:txBody>
          <a:bodyPr/>
          <a:lstStyle/>
          <a:p>
            <a:endParaRPr lang="en-US"/>
          </a:p>
        </p:txBody>
      </p:sp>
      <p:sp>
        <p:nvSpPr>
          <p:cNvPr id="4" name="Slide Number Placeholder 3"/>
          <p:cNvSpPr>
            <a:spLocks noGrp="1"/>
          </p:cNvSpPr>
          <p:nvPr>
            <p:ph type="sldNum" sz="quarter" idx="10"/>
          </p:nvPr>
        </p:nvSpPr>
        <p:spPr/>
        <p:txBody>
          <a:bodyPr/>
          <a:lstStyle/>
          <a:p>
            <a:fld id="{24C46141-E31C-41A4-BE53-0A6DFD9041A4}" type="slidenum">
              <a:rPr lang="en-US" smtClean="0"/>
              <a:pPr/>
              <a:t>6</a:t>
            </a:fld>
            <a:endParaRPr lang="en-US" dirty="0"/>
          </a:p>
        </p:txBody>
      </p:sp>
      <p:sp>
        <p:nvSpPr>
          <p:cNvPr id="9" name="Rectangle 27"/>
          <p:cNvSpPr>
            <a:spLocks noChangeArrowheads="1"/>
          </p:cNvSpPr>
          <p:nvPr/>
        </p:nvSpPr>
        <p:spPr bwMode="auto">
          <a:xfrm>
            <a:off x="1487213" y="5236076"/>
            <a:ext cx="1356127" cy="1077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defTabSz="330200">
              <a:lnSpc>
                <a:spcPts val="1800"/>
              </a:lnSpc>
              <a:tabLst>
                <a:tab pos="8521700" algn="r"/>
              </a:tabLst>
              <a:defRPr kumimoji="1" sz="1600" b="1">
                <a:solidFill>
                  <a:srgbClr val="000000"/>
                </a:solidFill>
                <a:latin typeface="Arial" charset="0"/>
              </a:defRPr>
            </a:lvl1pPr>
            <a:lvl2pPr marL="190500" indent="-188913" algn="l" defTabSz="330200">
              <a:lnSpc>
                <a:spcPts val="1800"/>
              </a:lnSpc>
              <a:buChar char="•"/>
              <a:tabLst>
                <a:tab pos="8521700" algn="r"/>
              </a:tabLst>
              <a:defRPr kumimoji="1" sz="1600">
                <a:solidFill>
                  <a:srgbClr val="000000"/>
                </a:solidFill>
                <a:latin typeface="Arial" charset="0"/>
              </a:defRPr>
            </a:lvl2pPr>
            <a:lvl3pPr marL="371475" indent="-179388" algn="l" defTabSz="330200">
              <a:lnSpc>
                <a:spcPts val="1800"/>
              </a:lnSpc>
              <a:buChar char="–"/>
              <a:tabLst>
                <a:tab pos="8521700" algn="r"/>
              </a:tabLst>
              <a:defRPr kumimoji="1" sz="1600">
                <a:solidFill>
                  <a:srgbClr val="000000"/>
                </a:solidFill>
                <a:latin typeface="Arial" charset="0"/>
              </a:defRPr>
            </a:lvl3pPr>
            <a:lvl4pPr marL="547688" indent="-174625" algn="l" defTabSz="330200">
              <a:lnSpc>
                <a:spcPts val="1800"/>
              </a:lnSpc>
              <a:buChar char="-"/>
              <a:tabLst>
                <a:tab pos="8521700" algn="r"/>
              </a:tabLst>
              <a:defRPr kumimoji="1" sz="1600">
                <a:solidFill>
                  <a:srgbClr val="000000"/>
                </a:solidFill>
                <a:latin typeface="Arial" charset="0"/>
              </a:defRPr>
            </a:lvl4pPr>
            <a:lvl5pPr marL="1511300" indent="-328613" defTabSz="330200">
              <a:lnSpc>
                <a:spcPts val="1600"/>
              </a:lnSpc>
              <a:tabLst>
                <a:tab pos="8521700" algn="r"/>
              </a:tabLst>
              <a:defRPr kumimoji="1" sz="1400" b="1">
                <a:solidFill>
                  <a:srgbClr val="000000"/>
                </a:solidFill>
                <a:latin typeface="Arial" charset="0"/>
              </a:defRPr>
            </a:lvl5pPr>
            <a:lvl6pPr marL="19685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6pPr>
            <a:lvl7pPr marL="24257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7pPr>
            <a:lvl8pPr marL="28829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8pPr>
            <a:lvl9pPr marL="33401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9pPr>
          </a:lstStyle>
          <a:p>
            <a:pPr lvl="1">
              <a:lnSpc>
                <a:spcPct val="100000"/>
              </a:lnSpc>
            </a:pPr>
            <a:r>
              <a:rPr lang="en-US" altLang="de-DE" sz="1000" b="0" dirty="0" smtClean="0"/>
              <a:t>Netherlands</a:t>
            </a:r>
          </a:p>
          <a:p>
            <a:pPr lvl="1">
              <a:lnSpc>
                <a:spcPct val="100000"/>
              </a:lnSpc>
            </a:pPr>
            <a:r>
              <a:rPr lang="en-US" altLang="de-DE" sz="1000" dirty="0" smtClean="0"/>
              <a:t>Nigeria</a:t>
            </a:r>
          </a:p>
          <a:p>
            <a:pPr lvl="1">
              <a:lnSpc>
                <a:spcPct val="100000"/>
              </a:lnSpc>
            </a:pPr>
            <a:r>
              <a:rPr lang="en-US" altLang="de-DE" sz="1000" b="0" dirty="0" smtClean="0"/>
              <a:t>Norway</a:t>
            </a:r>
          </a:p>
          <a:p>
            <a:pPr lvl="1">
              <a:lnSpc>
                <a:spcPct val="100000"/>
              </a:lnSpc>
            </a:pPr>
            <a:r>
              <a:rPr lang="en-US" altLang="de-DE" sz="1000" dirty="0" smtClean="0"/>
              <a:t>Pakistan</a:t>
            </a:r>
          </a:p>
          <a:p>
            <a:pPr lvl="1">
              <a:lnSpc>
                <a:spcPct val="100000"/>
              </a:lnSpc>
            </a:pPr>
            <a:r>
              <a:rPr lang="en-US" altLang="de-DE" sz="1000" b="0" dirty="0" smtClean="0"/>
              <a:t>Peru</a:t>
            </a:r>
          </a:p>
          <a:p>
            <a:pPr lvl="1">
              <a:lnSpc>
                <a:spcPct val="100000"/>
              </a:lnSpc>
            </a:pPr>
            <a:r>
              <a:rPr lang="en-US" altLang="de-DE" sz="1000" dirty="0" smtClean="0"/>
              <a:t>Yemen</a:t>
            </a:r>
          </a:p>
          <a:p>
            <a:pPr lvl="1">
              <a:lnSpc>
                <a:spcPct val="100000"/>
              </a:lnSpc>
            </a:pPr>
            <a:r>
              <a:rPr lang="en-US" altLang="de-DE" sz="1000" b="0" dirty="0" smtClean="0"/>
              <a:t>UK </a:t>
            </a:r>
            <a:endParaRPr lang="en-US" altLang="de-DE" sz="1000" b="0" dirty="0"/>
          </a:p>
        </p:txBody>
      </p:sp>
      <p:sp>
        <p:nvSpPr>
          <p:cNvPr id="11" name="Freeform 39"/>
          <p:cNvSpPr>
            <a:spLocks/>
          </p:cNvSpPr>
          <p:nvPr/>
        </p:nvSpPr>
        <p:spPr bwMode="auto">
          <a:xfrm>
            <a:off x="2902125" y="5049265"/>
            <a:ext cx="1472285" cy="1266004"/>
          </a:xfrm>
          <a:custGeom>
            <a:avLst/>
            <a:gdLst>
              <a:gd name="T0" fmla="*/ 2147483647 w 2551"/>
              <a:gd name="T1" fmla="*/ 2147483647 h 2008"/>
              <a:gd name="T2" fmla="*/ 2147483647 w 2551"/>
              <a:gd name="T3" fmla="*/ 0 h 2008"/>
              <a:gd name="T4" fmla="*/ 1478326535 w 2551"/>
              <a:gd name="T5" fmla="*/ 244455950 h 2008"/>
              <a:gd name="T6" fmla="*/ 0 w 2551"/>
              <a:gd name="T7" fmla="*/ 0 h 2008"/>
              <a:gd name="T8" fmla="*/ 0 w 2551"/>
              <a:gd name="T9" fmla="*/ 2147483647 h 2008"/>
              <a:gd name="T10" fmla="*/ 2147483647 w 2551"/>
              <a:gd name="T11" fmla="*/ 2147483647 h 20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51" h="2008">
                <a:moveTo>
                  <a:pt x="2551" y="2008"/>
                </a:moveTo>
                <a:lnTo>
                  <a:pt x="2551" y="0"/>
                </a:lnTo>
                <a:lnTo>
                  <a:pt x="1274" y="97"/>
                </a:lnTo>
                <a:lnTo>
                  <a:pt x="0" y="0"/>
                </a:lnTo>
                <a:lnTo>
                  <a:pt x="0" y="2008"/>
                </a:lnTo>
                <a:lnTo>
                  <a:pt x="2551" y="2008"/>
                </a:lnTo>
              </a:path>
            </a:pathLst>
          </a:custGeom>
          <a:noFill/>
          <a:ln w="6350" cmpd="sng">
            <a:solidFill>
              <a:schemeClr val="bg1">
                <a:lumMod val="65000"/>
              </a:schemeClr>
            </a:solidFill>
            <a:prstDash val="solid"/>
            <a:round/>
            <a:headEnd/>
            <a:tailEnd/>
          </a:ln>
          <a:extLst>
            <a:ext uri="{909E8E84-426E-40DD-AFC4-6F175D3DCCD1}">
              <a14:hiddenFill xmlns:a14="http://schemas.microsoft.com/office/drawing/2010/main">
                <a:solidFill>
                  <a:schemeClr val="bg1"/>
                </a:solidFill>
              </a14:hiddenFill>
            </a:ext>
          </a:extLst>
        </p:spPr>
        <p:txBody>
          <a:bodyPr/>
          <a:lstStyle/>
          <a:p>
            <a:endParaRPr lang="en-US"/>
          </a:p>
        </p:txBody>
      </p:sp>
      <p:sp>
        <p:nvSpPr>
          <p:cNvPr id="13" name="Rectangle 41"/>
          <p:cNvSpPr>
            <a:spLocks noChangeArrowheads="1"/>
          </p:cNvSpPr>
          <p:nvPr/>
        </p:nvSpPr>
        <p:spPr bwMode="auto">
          <a:xfrm>
            <a:off x="2998963" y="5236076"/>
            <a:ext cx="1356127"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defTabSz="330200">
              <a:lnSpc>
                <a:spcPts val="1800"/>
              </a:lnSpc>
              <a:tabLst>
                <a:tab pos="8521700" algn="r"/>
              </a:tabLst>
              <a:defRPr kumimoji="1" sz="1600" b="1">
                <a:solidFill>
                  <a:srgbClr val="000000"/>
                </a:solidFill>
                <a:latin typeface="Arial" charset="0"/>
              </a:defRPr>
            </a:lvl1pPr>
            <a:lvl2pPr marL="190500" indent="-188913" algn="l" defTabSz="330200">
              <a:lnSpc>
                <a:spcPts val="1800"/>
              </a:lnSpc>
              <a:buChar char="•"/>
              <a:tabLst>
                <a:tab pos="8521700" algn="r"/>
              </a:tabLst>
              <a:defRPr kumimoji="1" sz="1600">
                <a:solidFill>
                  <a:srgbClr val="000000"/>
                </a:solidFill>
                <a:latin typeface="Arial" charset="0"/>
              </a:defRPr>
            </a:lvl2pPr>
            <a:lvl3pPr marL="371475" indent="-179388" algn="l" defTabSz="330200">
              <a:lnSpc>
                <a:spcPts val="1800"/>
              </a:lnSpc>
              <a:buChar char="–"/>
              <a:tabLst>
                <a:tab pos="8521700" algn="r"/>
              </a:tabLst>
              <a:defRPr kumimoji="1" sz="1600">
                <a:solidFill>
                  <a:srgbClr val="000000"/>
                </a:solidFill>
                <a:latin typeface="Arial" charset="0"/>
              </a:defRPr>
            </a:lvl3pPr>
            <a:lvl4pPr marL="547688" indent="-174625" algn="l" defTabSz="330200">
              <a:lnSpc>
                <a:spcPts val="1800"/>
              </a:lnSpc>
              <a:buChar char="-"/>
              <a:tabLst>
                <a:tab pos="8521700" algn="r"/>
              </a:tabLst>
              <a:defRPr kumimoji="1" sz="1600">
                <a:solidFill>
                  <a:srgbClr val="000000"/>
                </a:solidFill>
                <a:latin typeface="Arial" charset="0"/>
              </a:defRPr>
            </a:lvl4pPr>
            <a:lvl5pPr marL="1511300" indent="-328613" defTabSz="330200">
              <a:lnSpc>
                <a:spcPts val="1600"/>
              </a:lnSpc>
              <a:tabLst>
                <a:tab pos="8521700" algn="r"/>
              </a:tabLst>
              <a:defRPr kumimoji="1" sz="1400" b="1">
                <a:solidFill>
                  <a:srgbClr val="000000"/>
                </a:solidFill>
                <a:latin typeface="Arial" charset="0"/>
              </a:defRPr>
            </a:lvl5pPr>
            <a:lvl6pPr marL="19685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6pPr>
            <a:lvl7pPr marL="24257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7pPr>
            <a:lvl8pPr marL="28829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8pPr>
            <a:lvl9pPr marL="33401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9pPr>
          </a:lstStyle>
          <a:p>
            <a:pPr lvl="1">
              <a:lnSpc>
                <a:spcPct val="100000"/>
              </a:lnSpc>
            </a:pPr>
            <a:r>
              <a:rPr lang="en-US" altLang="de-DE" sz="1000" b="0" dirty="0" smtClean="0"/>
              <a:t>Albania</a:t>
            </a:r>
          </a:p>
          <a:p>
            <a:pPr lvl="1">
              <a:lnSpc>
                <a:spcPct val="100000"/>
              </a:lnSpc>
            </a:pPr>
            <a:r>
              <a:rPr lang="en-US" altLang="de-DE" sz="1000" dirty="0" smtClean="0"/>
              <a:t>Denmark</a:t>
            </a:r>
          </a:p>
          <a:p>
            <a:pPr lvl="1">
              <a:lnSpc>
                <a:spcPct val="100000"/>
              </a:lnSpc>
            </a:pPr>
            <a:r>
              <a:rPr lang="en-US" altLang="de-DE" sz="1000" b="0" dirty="0" smtClean="0"/>
              <a:t>Malaysia</a:t>
            </a:r>
          </a:p>
          <a:p>
            <a:pPr lvl="1">
              <a:lnSpc>
                <a:spcPct val="100000"/>
              </a:lnSpc>
            </a:pPr>
            <a:r>
              <a:rPr lang="en-US" altLang="de-DE" sz="1000" dirty="0" smtClean="0"/>
              <a:t>Malta</a:t>
            </a:r>
          </a:p>
          <a:p>
            <a:pPr lvl="1">
              <a:lnSpc>
                <a:spcPct val="100000"/>
              </a:lnSpc>
            </a:pPr>
            <a:r>
              <a:rPr lang="en-US" altLang="de-DE" sz="1000" b="0" dirty="0" smtClean="0"/>
              <a:t>Russia</a:t>
            </a:r>
          </a:p>
          <a:p>
            <a:pPr lvl="1">
              <a:lnSpc>
                <a:spcPct val="100000"/>
              </a:lnSpc>
            </a:pPr>
            <a:r>
              <a:rPr lang="en-US" altLang="de-DE" sz="1000" dirty="0" smtClean="0"/>
              <a:t>Thailand</a:t>
            </a:r>
            <a:endParaRPr lang="en-US" altLang="de-DE" sz="1000" b="0" dirty="0"/>
          </a:p>
        </p:txBody>
      </p:sp>
      <p:sp>
        <p:nvSpPr>
          <p:cNvPr id="15" name="Freeform 44"/>
          <p:cNvSpPr>
            <a:spLocks/>
          </p:cNvSpPr>
          <p:nvPr/>
        </p:nvSpPr>
        <p:spPr bwMode="auto">
          <a:xfrm>
            <a:off x="4427338" y="5049265"/>
            <a:ext cx="1472284" cy="1266004"/>
          </a:xfrm>
          <a:custGeom>
            <a:avLst/>
            <a:gdLst>
              <a:gd name="T0" fmla="*/ 2147483647 w 2551"/>
              <a:gd name="T1" fmla="*/ 2147483647 h 2008"/>
              <a:gd name="T2" fmla="*/ 2147483647 w 2551"/>
              <a:gd name="T3" fmla="*/ 0 h 2008"/>
              <a:gd name="T4" fmla="*/ 1478324920 w 2551"/>
              <a:gd name="T5" fmla="*/ 244455950 h 2008"/>
              <a:gd name="T6" fmla="*/ 0 w 2551"/>
              <a:gd name="T7" fmla="*/ 0 h 2008"/>
              <a:gd name="T8" fmla="*/ 0 w 2551"/>
              <a:gd name="T9" fmla="*/ 2147483647 h 2008"/>
              <a:gd name="T10" fmla="*/ 2147483647 w 2551"/>
              <a:gd name="T11" fmla="*/ 2147483647 h 20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51" h="2008">
                <a:moveTo>
                  <a:pt x="2551" y="2008"/>
                </a:moveTo>
                <a:lnTo>
                  <a:pt x="2551" y="0"/>
                </a:lnTo>
                <a:lnTo>
                  <a:pt x="1274" y="97"/>
                </a:lnTo>
                <a:lnTo>
                  <a:pt x="0" y="0"/>
                </a:lnTo>
                <a:lnTo>
                  <a:pt x="0" y="2008"/>
                </a:lnTo>
                <a:lnTo>
                  <a:pt x="2551" y="2008"/>
                </a:lnTo>
              </a:path>
            </a:pathLst>
          </a:custGeom>
          <a:noFill/>
          <a:ln w="6350" cmpd="sng">
            <a:solidFill>
              <a:schemeClr val="bg1">
                <a:lumMod val="65000"/>
              </a:schemeClr>
            </a:solidFill>
            <a:prstDash val="solid"/>
            <a:round/>
            <a:headEnd/>
            <a:tailEnd/>
          </a:ln>
          <a:extLst>
            <a:ext uri="{909E8E84-426E-40DD-AFC4-6F175D3DCCD1}">
              <a14:hiddenFill xmlns:a14="http://schemas.microsoft.com/office/drawing/2010/main">
                <a:solidFill>
                  <a:schemeClr val="bg1"/>
                </a:solidFill>
              </a14:hiddenFill>
            </a:ext>
          </a:extLst>
        </p:spPr>
        <p:txBody>
          <a:bodyPr/>
          <a:lstStyle/>
          <a:p>
            <a:endParaRPr lang="en-US"/>
          </a:p>
        </p:txBody>
      </p:sp>
      <p:sp>
        <p:nvSpPr>
          <p:cNvPr id="17" name="Rectangle 46"/>
          <p:cNvSpPr>
            <a:spLocks noChangeArrowheads="1"/>
          </p:cNvSpPr>
          <p:nvPr/>
        </p:nvSpPr>
        <p:spPr bwMode="auto">
          <a:xfrm>
            <a:off x="4524175" y="5236076"/>
            <a:ext cx="1356127"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defTabSz="330200">
              <a:lnSpc>
                <a:spcPts val="1800"/>
              </a:lnSpc>
              <a:tabLst>
                <a:tab pos="8521700" algn="r"/>
              </a:tabLst>
              <a:defRPr kumimoji="1" sz="1600" b="1">
                <a:solidFill>
                  <a:srgbClr val="000000"/>
                </a:solidFill>
                <a:latin typeface="Arial" charset="0"/>
              </a:defRPr>
            </a:lvl1pPr>
            <a:lvl2pPr marL="190500" indent="-188913" algn="l" defTabSz="330200">
              <a:lnSpc>
                <a:spcPts val="1800"/>
              </a:lnSpc>
              <a:buChar char="•"/>
              <a:tabLst>
                <a:tab pos="8521700" algn="r"/>
              </a:tabLst>
              <a:defRPr kumimoji="1" sz="1600">
                <a:solidFill>
                  <a:srgbClr val="000000"/>
                </a:solidFill>
                <a:latin typeface="Arial" charset="0"/>
              </a:defRPr>
            </a:lvl2pPr>
            <a:lvl3pPr marL="371475" indent="-179388" algn="l" defTabSz="330200">
              <a:lnSpc>
                <a:spcPts val="1800"/>
              </a:lnSpc>
              <a:buChar char="–"/>
              <a:tabLst>
                <a:tab pos="8521700" algn="r"/>
              </a:tabLst>
              <a:defRPr kumimoji="1" sz="1600">
                <a:solidFill>
                  <a:srgbClr val="000000"/>
                </a:solidFill>
                <a:latin typeface="Arial" charset="0"/>
              </a:defRPr>
            </a:lvl3pPr>
            <a:lvl4pPr marL="547688" indent="-174625" algn="l" defTabSz="330200">
              <a:lnSpc>
                <a:spcPts val="1800"/>
              </a:lnSpc>
              <a:buChar char="-"/>
              <a:tabLst>
                <a:tab pos="8521700" algn="r"/>
              </a:tabLst>
              <a:defRPr kumimoji="1" sz="1600">
                <a:solidFill>
                  <a:srgbClr val="000000"/>
                </a:solidFill>
                <a:latin typeface="Arial" charset="0"/>
              </a:defRPr>
            </a:lvl4pPr>
            <a:lvl5pPr marL="1511300" indent="-328613" defTabSz="330200">
              <a:lnSpc>
                <a:spcPts val="1600"/>
              </a:lnSpc>
              <a:tabLst>
                <a:tab pos="8521700" algn="r"/>
              </a:tabLst>
              <a:defRPr kumimoji="1" sz="1400" b="1">
                <a:solidFill>
                  <a:srgbClr val="000000"/>
                </a:solidFill>
                <a:latin typeface="Arial" charset="0"/>
              </a:defRPr>
            </a:lvl5pPr>
            <a:lvl6pPr marL="19685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6pPr>
            <a:lvl7pPr marL="24257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7pPr>
            <a:lvl8pPr marL="28829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8pPr>
            <a:lvl9pPr marL="33401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9pPr>
          </a:lstStyle>
          <a:p>
            <a:pPr lvl="1">
              <a:lnSpc>
                <a:spcPct val="100000"/>
              </a:lnSpc>
            </a:pPr>
            <a:r>
              <a:rPr lang="en-US" altLang="de-DE" sz="1000" b="0" dirty="0" smtClean="0"/>
              <a:t>Angola</a:t>
            </a:r>
          </a:p>
          <a:p>
            <a:pPr lvl="1">
              <a:lnSpc>
                <a:spcPct val="100000"/>
              </a:lnSpc>
            </a:pPr>
            <a:r>
              <a:rPr lang="en-US" altLang="de-DE" sz="1000" dirty="0" smtClean="0"/>
              <a:t>Cameroon</a:t>
            </a:r>
          </a:p>
          <a:p>
            <a:pPr lvl="1">
              <a:lnSpc>
                <a:spcPct val="100000"/>
              </a:lnSpc>
            </a:pPr>
            <a:r>
              <a:rPr lang="en-US" altLang="de-DE" sz="1000" b="0" dirty="0" smtClean="0"/>
              <a:t>Colombia</a:t>
            </a:r>
          </a:p>
          <a:p>
            <a:pPr lvl="1">
              <a:lnSpc>
                <a:spcPct val="100000"/>
              </a:lnSpc>
            </a:pPr>
            <a:r>
              <a:rPr lang="en-US" altLang="de-DE" sz="1000" dirty="0" smtClean="0"/>
              <a:t>Indonesia</a:t>
            </a:r>
          </a:p>
          <a:p>
            <a:pPr lvl="1">
              <a:lnSpc>
                <a:spcPct val="100000"/>
              </a:lnSpc>
            </a:pPr>
            <a:r>
              <a:rPr lang="en-US" altLang="de-DE" sz="1000" b="0" dirty="0" smtClean="0"/>
              <a:t>Trinidad &amp; Tobago</a:t>
            </a:r>
            <a:endParaRPr lang="en-US" altLang="de-DE" sz="1000" b="0" dirty="0"/>
          </a:p>
        </p:txBody>
      </p:sp>
      <p:sp>
        <p:nvSpPr>
          <p:cNvPr id="20" name="Freeform 44"/>
          <p:cNvSpPr>
            <a:spLocks/>
          </p:cNvSpPr>
          <p:nvPr/>
        </p:nvSpPr>
        <p:spPr bwMode="auto">
          <a:xfrm>
            <a:off x="5933171" y="5047290"/>
            <a:ext cx="1472284" cy="1266004"/>
          </a:xfrm>
          <a:custGeom>
            <a:avLst/>
            <a:gdLst>
              <a:gd name="T0" fmla="*/ 2147483647 w 2551"/>
              <a:gd name="T1" fmla="*/ 2147483647 h 2008"/>
              <a:gd name="T2" fmla="*/ 2147483647 w 2551"/>
              <a:gd name="T3" fmla="*/ 0 h 2008"/>
              <a:gd name="T4" fmla="*/ 1478324920 w 2551"/>
              <a:gd name="T5" fmla="*/ 244455950 h 2008"/>
              <a:gd name="T6" fmla="*/ 0 w 2551"/>
              <a:gd name="T7" fmla="*/ 0 h 2008"/>
              <a:gd name="T8" fmla="*/ 0 w 2551"/>
              <a:gd name="T9" fmla="*/ 2147483647 h 2008"/>
              <a:gd name="T10" fmla="*/ 2147483647 w 2551"/>
              <a:gd name="T11" fmla="*/ 2147483647 h 20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51" h="2008">
                <a:moveTo>
                  <a:pt x="2551" y="2008"/>
                </a:moveTo>
                <a:lnTo>
                  <a:pt x="2551" y="0"/>
                </a:lnTo>
                <a:lnTo>
                  <a:pt x="1274" y="97"/>
                </a:lnTo>
                <a:lnTo>
                  <a:pt x="0" y="0"/>
                </a:lnTo>
                <a:lnTo>
                  <a:pt x="0" y="2008"/>
                </a:lnTo>
                <a:lnTo>
                  <a:pt x="2551" y="2008"/>
                </a:lnTo>
              </a:path>
            </a:pathLst>
          </a:custGeom>
          <a:noFill/>
          <a:ln w="6350" cmpd="sng">
            <a:solidFill>
              <a:schemeClr val="bg1">
                <a:lumMod val="65000"/>
              </a:schemeClr>
            </a:solidFill>
            <a:prstDash val="solid"/>
            <a:round/>
            <a:headEnd/>
            <a:tailEnd/>
          </a:ln>
          <a:extLst>
            <a:ext uri="{909E8E84-426E-40DD-AFC4-6F175D3DCCD1}">
              <a14:hiddenFill xmlns:a14="http://schemas.microsoft.com/office/drawing/2010/main">
                <a:solidFill>
                  <a:schemeClr val="bg1"/>
                </a:solidFill>
              </a14:hiddenFill>
            </a:ext>
          </a:extLst>
        </p:spPr>
        <p:txBody>
          <a:bodyPr/>
          <a:lstStyle/>
          <a:p>
            <a:endParaRPr lang="en-US"/>
          </a:p>
        </p:txBody>
      </p:sp>
      <p:sp>
        <p:nvSpPr>
          <p:cNvPr id="22" name="Rectangle 46"/>
          <p:cNvSpPr>
            <a:spLocks noChangeArrowheads="1"/>
          </p:cNvSpPr>
          <p:nvPr/>
        </p:nvSpPr>
        <p:spPr bwMode="auto">
          <a:xfrm>
            <a:off x="6030008" y="5234101"/>
            <a:ext cx="1356127"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42900" indent="-342900" algn="l" defTabSz="330200">
              <a:lnSpc>
                <a:spcPts val="1800"/>
              </a:lnSpc>
              <a:tabLst>
                <a:tab pos="8521700" algn="r"/>
              </a:tabLst>
              <a:defRPr kumimoji="1" sz="1600" b="1">
                <a:solidFill>
                  <a:srgbClr val="000000"/>
                </a:solidFill>
                <a:latin typeface="Arial" charset="0"/>
              </a:defRPr>
            </a:lvl1pPr>
            <a:lvl2pPr marL="190500" indent="-188913" algn="l" defTabSz="330200">
              <a:lnSpc>
                <a:spcPts val="1800"/>
              </a:lnSpc>
              <a:buChar char="•"/>
              <a:tabLst>
                <a:tab pos="8521700" algn="r"/>
              </a:tabLst>
              <a:defRPr kumimoji="1" sz="1600">
                <a:solidFill>
                  <a:srgbClr val="000000"/>
                </a:solidFill>
                <a:latin typeface="Arial" charset="0"/>
              </a:defRPr>
            </a:lvl2pPr>
            <a:lvl3pPr marL="371475" indent="-179388" algn="l" defTabSz="330200">
              <a:lnSpc>
                <a:spcPts val="1800"/>
              </a:lnSpc>
              <a:buChar char="–"/>
              <a:tabLst>
                <a:tab pos="8521700" algn="r"/>
              </a:tabLst>
              <a:defRPr kumimoji="1" sz="1600">
                <a:solidFill>
                  <a:srgbClr val="000000"/>
                </a:solidFill>
                <a:latin typeface="Arial" charset="0"/>
              </a:defRPr>
            </a:lvl3pPr>
            <a:lvl4pPr marL="547688" indent="-174625" algn="l" defTabSz="330200">
              <a:lnSpc>
                <a:spcPts val="1800"/>
              </a:lnSpc>
              <a:buChar char="-"/>
              <a:tabLst>
                <a:tab pos="8521700" algn="r"/>
              </a:tabLst>
              <a:defRPr kumimoji="1" sz="1600">
                <a:solidFill>
                  <a:srgbClr val="000000"/>
                </a:solidFill>
                <a:latin typeface="Arial" charset="0"/>
              </a:defRPr>
            </a:lvl4pPr>
            <a:lvl5pPr marL="1511300" indent="-328613" defTabSz="330200">
              <a:lnSpc>
                <a:spcPts val="1600"/>
              </a:lnSpc>
              <a:tabLst>
                <a:tab pos="8521700" algn="r"/>
              </a:tabLst>
              <a:defRPr kumimoji="1" sz="1400" b="1">
                <a:solidFill>
                  <a:srgbClr val="000000"/>
                </a:solidFill>
                <a:latin typeface="Arial" charset="0"/>
              </a:defRPr>
            </a:lvl5pPr>
            <a:lvl6pPr marL="19685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6pPr>
            <a:lvl7pPr marL="24257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7pPr>
            <a:lvl8pPr marL="28829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8pPr>
            <a:lvl9pPr marL="3340100" indent="-328613" algn="ctr" defTabSz="330200" eaLnBrk="0" fontAlgn="base" hangingPunct="0">
              <a:lnSpc>
                <a:spcPts val="1600"/>
              </a:lnSpc>
              <a:spcBef>
                <a:spcPct val="0"/>
              </a:spcBef>
              <a:spcAft>
                <a:spcPct val="0"/>
              </a:spcAft>
              <a:tabLst>
                <a:tab pos="8521700" algn="r"/>
              </a:tabLst>
              <a:defRPr kumimoji="1" sz="1400" b="1">
                <a:solidFill>
                  <a:srgbClr val="000000"/>
                </a:solidFill>
                <a:latin typeface="Arial" charset="0"/>
              </a:defRPr>
            </a:lvl9pPr>
          </a:lstStyle>
          <a:p>
            <a:pPr lvl="1">
              <a:lnSpc>
                <a:spcPct val="100000"/>
              </a:lnSpc>
            </a:pPr>
            <a:r>
              <a:rPr lang="en-US" altLang="de-DE" sz="1000" dirty="0" smtClean="0"/>
              <a:t>Argentina</a:t>
            </a:r>
          </a:p>
          <a:p>
            <a:pPr lvl="1">
              <a:lnSpc>
                <a:spcPct val="100000"/>
              </a:lnSpc>
            </a:pPr>
            <a:r>
              <a:rPr lang="en-US" altLang="de-DE" sz="1000" dirty="0" smtClean="0"/>
              <a:t>Bangladesh</a:t>
            </a:r>
          </a:p>
          <a:p>
            <a:pPr lvl="1">
              <a:lnSpc>
                <a:spcPct val="100000"/>
              </a:lnSpc>
            </a:pPr>
            <a:r>
              <a:rPr lang="en-US" altLang="de-DE" sz="1000" dirty="0" smtClean="0"/>
              <a:t>Ecuador</a:t>
            </a:r>
          </a:p>
          <a:p>
            <a:pPr lvl="1">
              <a:lnSpc>
                <a:spcPct val="100000"/>
              </a:lnSpc>
            </a:pPr>
            <a:r>
              <a:rPr lang="en-US" altLang="de-DE" sz="1000" dirty="0" smtClean="0"/>
              <a:t>Ireland</a:t>
            </a:r>
          </a:p>
          <a:p>
            <a:pPr lvl="1">
              <a:lnSpc>
                <a:spcPct val="100000"/>
              </a:lnSpc>
            </a:pPr>
            <a:r>
              <a:rPr lang="en-GB" altLang="de-DE" sz="1000" dirty="0" smtClean="0"/>
              <a:t>Italy</a:t>
            </a:r>
            <a:endParaRPr lang="en-US" altLang="de-DE" sz="1000" dirty="0" smtClean="0"/>
          </a:p>
        </p:txBody>
      </p:sp>
      <p:sp>
        <p:nvSpPr>
          <p:cNvPr id="3" name="TextBox 2"/>
          <p:cNvSpPr txBox="1"/>
          <p:nvPr/>
        </p:nvSpPr>
        <p:spPr>
          <a:xfrm>
            <a:off x="1390375" y="4702627"/>
            <a:ext cx="1472285" cy="400110"/>
          </a:xfrm>
          <a:prstGeom prst="rect">
            <a:avLst/>
          </a:prstGeom>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t>Qualitative and quantitative analysis</a:t>
            </a:r>
            <a:endParaRPr lang="en-US" sz="1000" dirty="0" err="1" smtClean="0"/>
          </a:p>
        </p:txBody>
      </p:sp>
      <p:sp>
        <p:nvSpPr>
          <p:cNvPr id="23" name="TextBox 22"/>
          <p:cNvSpPr txBox="1"/>
          <p:nvPr/>
        </p:nvSpPr>
        <p:spPr>
          <a:xfrm>
            <a:off x="2908400" y="4706833"/>
            <a:ext cx="1472285" cy="400110"/>
          </a:xfrm>
          <a:prstGeom prst="rect">
            <a:avLst/>
          </a:prstGeom>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t>Qualitative analysis</a:t>
            </a:r>
          </a:p>
          <a:p>
            <a:pPr algn="ctr"/>
            <a:endParaRPr lang="en-US" sz="1000" dirty="0" err="1" smtClean="0"/>
          </a:p>
        </p:txBody>
      </p:sp>
      <p:sp>
        <p:nvSpPr>
          <p:cNvPr id="24" name="TextBox 23"/>
          <p:cNvSpPr txBox="1"/>
          <p:nvPr/>
        </p:nvSpPr>
        <p:spPr>
          <a:xfrm>
            <a:off x="4428400" y="4704884"/>
            <a:ext cx="1472285" cy="400110"/>
          </a:xfrm>
          <a:prstGeom prst="rect">
            <a:avLst/>
          </a:prstGeom>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t>Limited qualitative analysis</a:t>
            </a:r>
            <a:endParaRPr lang="en-US" sz="1000" dirty="0" err="1" smtClean="0"/>
          </a:p>
        </p:txBody>
      </p:sp>
      <p:sp>
        <p:nvSpPr>
          <p:cNvPr id="25" name="TextBox 24"/>
          <p:cNvSpPr txBox="1"/>
          <p:nvPr/>
        </p:nvSpPr>
        <p:spPr>
          <a:xfrm>
            <a:off x="5946108" y="4702909"/>
            <a:ext cx="1472285" cy="400110"/>
          </a:xfrm>
          <a:prstGeom prst="rect">
            <a:avLst/>
          </a:prstGeom>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t>Not covered in this report</a:t>
            </a:r>
            <a:endParaRPr lang="en-US" sz="1000" dirty="0" err="1" smtClean="0"/>
          </a:p>
        </p:txBody>
      </p:sp>
    </p:spTree>
    <p:extLst>
      <p:ext uri="{BB962C8B-B14F-4D97-AF65-F5344CB8AC3E}">
        <p14:creationId xmlns:p14="http://schemas.microsoft.com/office/powerpoint/2010/main" val="803031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800" dirty="0" smtClean="0">
                <a:solidFill>
                  <a:schemeClr val="bg1">
                    <a:lumMod val="50000"/>
                  </a:schemeClr>
                </a:solidFill>
              </a:rPr>
              <a:t>Objectives</a:t>
            </a:r>
          </a:p>
          <a:p>
            <a:r>
              <a:rPr lang="en-GB" sz="1800" dirty="0" smtClean="0">
                <a:solidFill>
                  <a:schemeClr val="bg1">
                    <a:lumMod val="50000"/>
                  </a:schemeClr>
                </a:solidFill>
              </a:rPr>
              <a:t>Approach</a:t>
            </a:r>
          </a:p>
          <a:p>
            <a:r>
              <a:rPr lang="en-GB" sz="1800" b="1" dirty="0" smtClean="0"/>
              <a:t>Executive summary</a:t>
            </a:r>
          </a:p>
          <a:p>
            <a:r>
              <a:rPr lang="en-GB" sz="1800" dirty="0" smtClean="0">
                <a:solidFill>
                  <a:schemeClr val="bg1">
                    <a:lumMod val="50000"/>
                  </a:schemeClr>
                </a:solidFill>
              </a:rPr>
              <a:t>Analysis by country</a:t>
            </a:r>
          </a:p>
          <a:p>
            <a:r>
              <a:rPr lang="en-GB" sz="1800" dirty="0" smtClean="0">
                <a:solidFill>
                  <a:schemeClr val="bg1">
                    <a:lumMod val="50000"/>
                  </a:schemeClr>
                </a:solidFill>
              </a:rPr>
              <a:t>Appendix</a:t>
            </a:r>
            <a:endParaRPr lang="en-US" sz="1800" dirty="0" smtClean="0">
              <a:solidFill>
                <a:schemeClr val="bg1">
                  <a:lumMod val="50000"/>
                </a:schemeClr>
              </a:solidFill>
            </a:endParaRPr>
          </a:p>
        </p:txBody>
      </p:sp>
      <p:sp>
        <p:nvSpPr>
          <p:cNvPr id="4" name="Slide Number Placeholder 3"/>
          <p:cNvSpPr>
            <a:spLocks noGrp="1"/>
          </p:cNvSpPr>
          <p:nvPr>
            <p:ph type="sldNum" sz="quarter" idx="10"/>
          </p:nvPr>
        </p:nvSpPr>
        <p:spPr/>
        <p:txBody>
          <a:bodyPr/>
          <a:lstStyle/>
          <a:p>
            <a:fld id="{24C46141-E31C-41A4-BE53-0A6DFD9041A4}" type="slidenum">
              <a:rPr lang="en-US" smtClean="0"/>
              <a:pPr/>
              <a:t>7</a:t>
            </a:fld>
            <a:endParaRPr lang="en-US" dirty="0"/>
          </a:p>
        </p:txBody>
      </p:sp>
    </p:spTree>
    <p:extLst>
      <p:ext uri="{BB962C8B-B14F-4D97-AF65-F5344CB8AC3E}">
        <p14:creationId xmlns:p14="http://schemas.microsoft.com/office/powerpoint/2010/main" val="2623848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 name="Object 48" hidden="1"/>
          <p:cNvGraphicFramePr>
            <a:graphicFrameLocks noChangeAspect="1"/>
          </p:cNvGraphicFramePr>
          <p:nvPr>
            <p:custDataLst>
              <p:tags r:id="rId2"/>
            </p:custDataLst>
            <p:extLst>
              <p:ext uri="{D42A27DB-BD31-4B8C-83A1-F6EECF244321}">
                <p14:modId xmlns:p14="http://schemas.microsoft.com/office/powerpoint/2010/main" val="34009613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1576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466724" y="549274"/>
            <a:ext cx="8526530" cy="792163"/>
          </a:xfrm>
        </p:spPr>
        <p:txBody>
          <a:bodyPr/>
          <a:lstStyle/>
          <a:p>
            <a:r>
              <a:rPr lang="en-GB" dirty="0" smtClean="0"/>
              <a:t>This report </a:t>
            </a:r>
            <a:r>
              <a:rPr lang="en-GB" dirty="0" err="1" smtClean="0"/>
              <a:t>analyzes</a:t>
            </a:r>
            <a:r>
              <a:rPr lang="en-GB" dirty="0" smtClean="0"/>
              <a:t> special terms for marginal fields offered worldwide</a:t>
            </a:r>
            <a:endParaRPr lang="en-GB" dirty="0"/>
          </a:p>
        </p:txBody>
      </p:sp>
      <p:sp>
        <p:nvSpPr>
          <p:cNvPr id="4" name="Slide Number Placeholder 3"/>
          <p:cNvSpPr>
            <a:spLocks noGrp="1"/>
          </p:cNvSpPr>
          <p:nvPr>
            <p:ph type="sldNum" sz="quarter" idx="10"/>
          </p:nvPr>
        </p:nvSpPr>
        <p:spPr/>
        <p:txBody>
          <a:bodyPr/>
          <a:lstStyle/>
          <a:p>
            <a:fld id="{24C46141-E31C-41A4-BE53-0A6DFD9041A4}" type="slidenum">
              <a:rPr lang="en-US" smtClean="0"/>
              <a:pPr/>
              <a:t>8</a:t>
            </a:fld>
            <a:endParaRPr lang="en-US" dirty="0"/>
          </a:p>
        </p:txBody>
      </p:sp>
      <p:sp>
        <p:nvSpPr>
          <p:cNvPr id="200" name="Rectangle 199"/>
          <p:cNvSpPr/>
          <p:nvPr/>
        </p:nvSpPr>
        <p:spPr>
          <a:xfrm>
            <a:off x="10111" y="1363238"/>
            <a:ext cx="9144000" cy="45757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spc="20" dirty="0" smtClean="0">
              <a:solidFill>
                <a:schemeClr val="tx1"/>
              </a:solidFill>
            </a:endParaRPr>
          </a:p>
        </p:txBody>
      </p:sp>
      <p:sp>
        <p:nvSpPr>
          <p:cNvPr id="210" name="Freeform 3"/>
          <p:cNvSpPr>
            <a:spLocks/>
          </p:cNvSpPr>
          <p:nvPr/>
        </p:nvSpPr>
        <p:spPr bwMode="auto">
          <a:xfrm>
            <a:off x="6083461" y="2248631"/>
            <a:ext cx="1523647" cy="1114863"/>
          </a:xfrm>
          <a:custGeom>
            <a:avLst/>
            <a:gdLst>
              <a:gd name="T0" fmla="*/ 434 w 820"/>
              <a:gd name="T1" fmla="*/ 466 h 600"/>
              <a:gd name="T2" fmla="*/ 440 w 820"/>
              <a:gd name="T3" fmla="*/ 504 h 600"/>
              <a:gd name="T4" fmla="*/ 448 w 820"/>
              <a:gd name="T5" fmla="*/ 534 h 600"/>
              <a:gd name="T6" fmla="*/ 468 w 820"/>
              <a:gd name="T7" fmla="*/ 554 h 600"/>
              <a:gd name="T8" fmla="*/ 492 w 820"/>
              <a:gd name="T9" fmla="*/ 582 h 600"/>
              <a:gd name="T10" fmla="*/ 500 w 820"/>
              <a:gd name="T11" fmla="*/ 566 h 600"/>
              <a:gd name="T12" fmla="*/ 550 w 820"/>
              <a:gd name="T13" fmla="*/ 548 h 600"/>
              <a:gd name="T14" fmla="*/ 582 w 820"/>
              <a:gd name="T15" fmla="*/ 562 h 600"/>
              <a:gd name="T16" fmla="*/ 638 w 820"/>
              <a:gd name="T17" fmla="*/ 582 h 600"/>
              <a:gd name="T18" fmla="*/ 648 w 820"/>
              <a:gd name="T19" fmla="*/ 590 h 600"/>
              <a:gd name="T20" fmla="*/ 712 w 820"/>
              <a:gd name="T21" fmla="*/ 562 h 600"/>
              <a:gd name="T22" fmla="*/ 746 w 820"/>
              <a:gd name="T23" fmla="*/ 540 h 600"/>
              <a:gd name="T24" fmla="*/ 778 w 820"/>
              <a:gd name="T25" fmla="*/ 478 h 600"/>
              <a:gd name="T26" fmla="*/ 782 w 820"/>
              <a:gd name="T27" fmla="*/ 420 h 600"/>
              <a:gd name="T28" fmla="*/ 776 w 820"/>
              <a:gd name="T29" fmla="*/ 392 h 600"/>
              <a:gd name="T30" fmla="*/ 718 w 820"/>
              <a:gd name="T31" fmla="*/ 332 h 600"/>
              <a:gd name="T32" fmla="*/ 734 w 820"/>
              <a:gd name="T33" fmla="*/ 286 h 600"/>
              <a:gd name="T34" fmla="*/ 662 w 820"/>
              <a:gd name="T35" fmla="*/ 266 h 600"/>
              <a:gd name="T36" fmla="*/ 694 w 820"/>
              <a:gd name="T37" fmla="*/ 228 h 600"/>
              <a:gd name="T38" fmla="*/ 718 w 820"/>
              <a:gd name="T39" fmla="*/ 262 h 600"/>
              <a:gd name="T40" fmla="*/ 760 w 820"/>
              <a:gd name="T41" fmla="*/ 222 h 600"/>
              <a:gd name="T42" fmla="*/ 796 w 820"/>
              <a:gd name="T43" fmla="*/ 198 h 600"/>
              <a:gd name="T44" fmla="*/ 820 w 820"/>
              <a:gd name="T45" fmla="*/ 188 h 600"/>
              <a:gd name="T46" fmla="*/ 820 w 820"/>
              <a:gd name="T47" fmla="*/ 142 h 600"/>
              <a:gd name="T48" fmla="*/ 792 w 820"/>
              <a:gd name="T49" fmla="*/ 98 h 600"/>
              <a:gd name="T50" fmla="*/ 744 w 820"/>
              <a:gd name="T51" fmla="*/ 80 h 600"/>
              <a:gd name="T52" fmla="*/ 646 w 820"/>
              <a:gd name="T53" fmla="*/ 24 h 600"/>
              <a:gd name="T54" fmla="*/ 556 w 820"/>
              <a:gd name="T55" fmla="*/ 4 h 600"/>
              <a:gd name="T56" fmla="*/ 564 w 820"/>
              <a:gd name="T57" fmla="*/ 40 h 600"/>
              <a:gd name="T58" fmla="*/ 536 w 820"/>
              <a:gd name="T59" fmla="*/ 66 h 600"/>
              <a:gd name="T60" fmla="*/ 576 w 820"/>
              <a:gd name="T61" fmla="*/ 100 h 600"/>
              <a:gd name="T62" fmla="*/ 578 w 820"/>
              <a:gd name="T63" fmla="*/ 124 h 600"/>
              <a:gd name="T64" fmla="*/ 556 w 820"/>
              <a:gd name="T65" fmla="*/ 144 h 600"/>
              <a:gd name="T66" fmla="*/ 524 w 820"/>
              <a:gd name="T67" fmla="*/ 150 h 600"/>
              <a:gd name="T68" fmla="*/ 528 w 820"/>
              <a:gd name="T69" fmla="*/ 166 h 600"/>
              <a:gd name="T70" fmla="*/ 496 w 820"/>
              <a:gd name="T71" fmla="*/ 198 h 600"/>
              <a:gd name="T72" fmla="*/ 402 w 820"/>
              <a:gd name="T73" fmla="*/ 200 h 600"/>
              <a:gd name="T74" fmla="*/ 290 w 820"/>
              <a:gd name="T75" fmla="*/ 172 h 600"/>
              <a:gd name="T76" fmla="*/ 210 w 820"/>
              <a:gd name="T77" fmla="*/ 146 h 600"/>
              <a:gd name="T78" fmla="*/ 168 w 820"/>
              <a:gd name="T79" fmla="*/ 98 h 600"/>
              <a:gd name="T80" fmla="*/ 122 w 820"/>
              <a:gd name="T81" fmla="*/ 86 h 600"/>
              <a:gd name="T82" fmla="*/ 92 w 820"/>
              <a:gd name="T83" fmla="*/ 130 h 600"/>
              <a:gd name="T84" fmla="*/ 70 w 820"/>
              <a:gd name="T85" fmla="*/ 156 h 600"/>
              <a:gd name="T86" fmla="*/ 50 w 820"/>
              <a:gd name="T87" fmla="*/ 228 h 600"/>
              <a:gd name="T88" fmla="*/ 0 w 820"/>
              <a:gd name="T89" fmla="*/ 254 h 600"/>
              <a:gd name="T90" fmla="*/ 20 w 820"/>
              <a:gd name="T91" fmla="*/ 288 h 600"/>
              <a:gd name="T92" fmla="*/ 44 w 820"/>
              <a:gd name="T93" fmla="*/ 302 h 600"/>
              <a:gd name="T94" fmla="*/ 78 w 820"/>
              <a:gd name="T95" fmla="*/ 324 h 600"/>
              <a:gd name="T96" fmla="*/ 108 w 820"/>
              <a:gd name="T97" fmla="*/ 320 h 600"/>
              <a:gd name="T98" fmla="*/ 112 w 820"/>
              <a:gd name="T99" fmla="*/ 352 h 600"/>
              <a:gd name="T100" fmla="*/ 112 w 820"/>
              <a:gd name="T101" fmla="*/ 380 h 600"/>
              <a:gd name="T102" fmla="*/ 144 w 820"/>
              <a:gd name="T103" fmla="*/ 416 h 600"/>
              <a:gd name="T104" fmla="*/ 180 w 820"/>
              <a:gd name="T105" fmla="*/ 428 h 600"/>
              <a:gd name="T106" fmla="*/ 230 w 820"/>
              <a:gd name="T107" fmla="*/ 458 h 600"/>
              <a:gd name="T108" fmla="*/ 274 w 820"/>
              <a:gd name="T109" fmla="*/ 466 h 600"/>
              <a:gd name="T110" fmla="*/ 294 w 820"/>
              <a:gd name="T111" fmla="*/ 462 h 600"/>
              <a:gd name="T112" fmla="*/ 336 w 820"/>
              <a:gd name="T113" fmla="*/ 480 h 600"/>
              <a:gd name="T114" fmla="*/ 372 w 820"/>
              <a:gd name="T115" fmla="*/ 438 h 600"/>
              <a:gd name="T116" fmla="*/ 392 w 820"/>
              <a:gd name="T117" fmla="*/ 436 h 600"/>
              <a:gd name="T118" fmla="*/ 414 w 820"/>
              <a:gd name="T119" fmla="*/ 452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20" name="Freeform 4"/>
          <p:cNvSpPr>
            <a:spLocks/>
          </p:cNvSpPr>
          <p:nvPr/>
        </p:nvSpPr>
        <p:spPr bwMode="auto">
          <a:xfrm>
            <a:off x="7841229" y="2516199"/>
            <a:ext cx="152365" cy="130067"/>
          </a:xfrm>
          <a:custGeom>
            <a:avLst/>
            <a:gdLst>
              <a:gd name="T0" fmla="*/ 28 w 82"/>
              <a:gd name="T1" fmla="*/ 52 h 70"/>
              <a:gd name="T2" fmla="*/ 20 w 82"/>
              <a:gd name="T3" fmla="*/ 54 h 70"/>
              <a:gd name="T4" fmla="*/ 14 w 82"/>
              <a:gd name="T5" fmla="*/ 56 h 70"/>
              <a:gd name="T6" fmla="*/ 26 w 82"/>
              <a:gd name="T7" fmla="*/ 62 h 70"/>
              <a:gd name="T8" fmla="*/ 30 w 82"/>
              <a:gd name="T9" fmla="*/ 64 h 70"/>
              <a:gd name="T10" fmla="*/ 36 w 82"/>
              <a:gd name="T11" fmla="*/ 70 h 70"/>
              <a:gd name="T12" fmla="*/ 20 w 82"/>
              <a:gd name="T13" fmla="*/ 70 h 70"/>
              <a:gd name="T14" fmla="*/ 14 w 82"/>
              <a:gd name="T15" fmla="*/ 62 h 70"/>
              <a:gd name="T16" fmla="*/ 12 w 82"/>
              <a:gd name="T17" fmla="*/ 58 h 70"/>
              <a:gd name="T18" fmla="*/ 8 w 82"/>
              <a:gd name="T19" fmla="*/ 56 h 70"/>
              <a:gd name="T20" fmla="*/ 10 w 82"/>
              <a:gd name="T21" fmla="*/ 50 h 70"/>
              <a:gd name="T22" fmla="*/ 14 w 82"/>
              <a:gd name="T23" fmla="*/ 46 h 70"/>
              <a:gd name="T24" fmla="*/ 12 w 82"/>
              <a:gd name="T25" fmla="*/ 44 h 70"/>
              <a:gd name="T26" fmla="*/ 10 w 82"/>
              <a:gd name="T27" fmla="*/ 40 h 70"/>
              <a:gd name="T28" fmla="*/ 18 w 82"/>
              <a:gd name="T29" fmla="*/ 40 h 70"/>
              <a:gd name="T30" fmla="*/ 16 w 82"/>
              <a:gd name="T31" fmla="*/ 34 h 70"/>
              <a:gd name="T32" fmla="*/ 14 w 82"/>
              <a:gd name="T33" fmla="*/ 28 h 70"/>
              <a:gd name="T34" fmla="*/ 14 w 82"/>
              <a:gd name="T35" fmla="*/ 16 h 70"/>
              <a:gd name="T36" fmla="*/ 10 w 82"/>
              <a:gd name="T37" fmla="*/ 12 h 70"/>
              <a:gd name="T38" fmla="*/ 6 w 82"/>
              <a:gd name="T39" fmla="*/ 8 h 70"/>
              <a:gd name="T40" fmla="*/ 2 w 82"/>
              <a:gd name="T41" fmla="*/ 4 h 70"/>
              <a:gd name="T42" fmla="*/ 0 w 82"/>
              <a:gd name="T43" fmla="*/ 0 h 70"/>
              <a:gd name="T44" fmla="*/ 4 w 82"/>
              <a:gd name="T45" fmla="*/ 0 h 70"/>
              <a:gd name="T46" fmla="*/ 12 w 82"/>
              <a:gd name="T47" fmla="*/ 4 h 70"/>
              <a:gd name="T48" fmla="*/ 24 w 82"/>
              <a:gd name="T49" fmla="*/ 14 h 70"/>
              <a:gd name="T50" fmla="*/ 40 w 82"/>
              <a:gd name="T51" fmla="*/ 22 h 70"/>
              <a:gd name="T52" fmla="*/ 46 w 82"/>
              <a:gd name="T53" fmla="*/ 24 h 70"/>
              <a:gd name="T54" fmla="*/ 54 w 82"/>
              <a:gd name="T55" fmla="*/ 26 h 70"/>
              <a:gd name="T56" fmla="*/ 60 w 82"/>
              <a:gd name="T57" fmla="*/ 26 h 70"/>
              <a:gd name="T58" fmla="*/ 66 w 82"/>
              <a:gd name="T59" fmla="*/ 24 h 70"/>
              <a:gd name="T60" fmla="*/ 74 w 82"/>
              <a:gd name="T61" fmla="*/ 20 h 70"/>
              <a:gd name="T62" fmla="*/ 74 w 82"/>
              <a:gd name="T63" fmla="*/ 30 h 70"/>
              <a:gd name="T64" fmla="*/ 74 w 82"/>
              <a:gd name="T65" fmla="*/ 34 h 70"/>
              <a:gd name="T66" fmla="*/ 76 w 82"/>
              <a:gd name="T67" fmla="*/ 36 h 70"/>
              <a:gd name="T68" fmla="*/ 82 w 82"/>
              <a:gd name="T69" fmla="*/ 42 h 70"/>
              <a:gd name="T70" fmla="*/ 78 w 82"/>
              <a:gd name="T71" fmla="*/ 44 h 70"/>
              <a:gd name="T72" fmla="*/ 72 w 82"/>
              <a:gd name="T73" fmla="*/ 44 h 70"/>
              <a:gd name="T74" fmla="*/ 60 w 82"/>
              <a:gd name="T75" fmla="*/ 46 h 70"/>
              <a:gd name="T76" fmla="*/ 60 w 82"/>
              <a:gd name="T77" fmla="*/ 62 h 70"/>
              <a:gd name="T78" fmla="*/ 52 w 82"/>
              <a:gd name="T79" fmla="*/ 60 h 70"/>
              <a:gd name="T80" fmla="*/ 44 w 82"/>
              <a:gd name="T81" fmla="*/ 56 h 70"/>
              <a:gd name="T82" fmla="*/ 38 w 82"/>
              <a:gd name="T83" fmla="*/ 54 h 70"/>
              <a:gd name="T84" fmla="*/ 28 w 82"/>
              <a:gd name="T8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30" name="Freeform 5"/>
          <p:cNvSpPr>
            <a:spLocks/>
          </p:cNvSpPr>
          <p:nvPr/>
        </p:nvSpPr>
        <p:spPr bwMode="auto">
          <a:xfrm>
            <a:off x="7752040" y="2653699"/>
            <a:ext cx="252702" cy="275000"/>
          </a:xfrm>
          <a:custGeom>
            <a:avLst/>
            <a:gdLst>
              <a:gd name="T0" fmla="*/ 78 w 136"/>
              <a:gd name="T1" fmla="*/ 6 h 148"/>
              <a:gd name="T2" fmla="*/ 86 w 136"/>
              <a:gd name="T3" fmla="*/ 0 h 148"/>
              <a:gd name="T4" fmla="*/ 110 w 136"/>
              <a:gd name="T5" fmla="*/ 24 h 148"/>
              <a:gd name="T6" fmla="*/ 118 w 136"/>
              <a:gd name="T7" fmla="*/ 38 h 148"/>
              <a:gd name="T8" fmla="*/ 122 w 136"/>
              <a:gd name="T9" fmla="*/ 52 h 148"/>
              <a:gd name="T10" fmla="*/ 118 w 136"/>
              <a:gd name="T11" fmla="*/ 60 h 148"/>
              <a:gd name="T12" fmla="*/ 136 w 136"/>
              <a:gd name="T13" fmla="*/ 102 h 148"/>
              <a:gd name="T14" fmla="*/ 132 w 136"/>
              <a:gd name="T15" fmla="*/ 114 h 148"/>
              <a:gd name="T16" fmla="*/ 126 w 136"/>
              <a:gd name="T17" fmla="*/ 114 h 148"/>
              <a:gd name="T18" fmla="*/ 130 w 136"/>
              <a:gd name="T19" fmla="*/ 106 h 148"/>
              <a:gd name="T20" fmla="*/ 118 w 136"/>
              <a:gd name="T21" fmla="*/ 110 h 148"/>
              <a:gd name="T22" fmla="*/ 116 w 136"/>
              <a:gd name="T23" fmla="*/ 116 h 148"/>
              <a:gd name="T24" fmla="*/ 108 w 136"/>
              <a:gd name="T25" fmla="*/ 120 h 148"/>
              <a:gd name="T26" fmla="*/ 100 w 136"/>
              <a:gd name="T27" fmla="*/ 122 h 148"/>
              <a:gd name="T28" fmla="*/ 88 w 136"/>
              <a:gd name="T29" fmla="*/ 120 h 148"/>
              <a:gd name="T30" fmla="*/ 82 w 136"/>
              <a:gd name="T31" fmla="*/ 120 h 148"/>
              <a:gd name="T32" fmla="*/ 86 w 136"/>
              <a:gd name="T33" fmla="*/ 128 h 148"/>
              <a:gd name="T34" fmla="*/ 86 w 136"/>
              <a:gd name="T35" fmla="*/ 138 h 148"/>
              <a:gd name="T36" fmla="*/ 74 w 136"/>
              <a:gd name="T37" fmla="*/ 144 h 148"/>
              <a:gd name="T38" fmla="*/ 66 w 136"/>
              <a:gd name="T39" fmla="*/ 132 h 148"/>
              <a:gd name="T40" fmla="*/ 54 w 136"/>
              <a:gd name="T41" fmla="*/ 122 h 148"/>
              <a:gd name="T42" fmla="*/ 38 w 136"/>
              <a:gd name="T43" fmla="*/ 126 h 148"/>
              <a:gd name="T44" fmla="*/ 20 w 136"/>
              <a:gd name="T45" fmla="*/ 130 h 148"/>
              <a:gd name="T46" fmla="*/ 8 w 136"/>
              <a:gd name="T47" fmla="*/ 134 h 148"/>
              <a:gd name="T48" fmla="*/ 0 w 136"/>
              <a:gd name="T49" fmla="*/ 132 h 148"/>
              <a:gd name="T50" fmla="*/ 6 w 136"/>
              <a:gd name="T51" fmla="*/ 126 h 148"/>
              <a:gd name="T52" fmla="*/ 14 w 136"/>
              <a:gd name="T53" fmla="*/ 116 h 148"/>
              <a:gd name="T54" fmla="*/ 24 w 136"/>
              <a:gd name="T55" fmla="*/ 106 h 148"/>
              <a:gd name="T56" fmla="*/ 34 w 136"/>
              <a:gd name="T57" fmla="*/ 106 h 148"/>
              <a:gd name="T58" fmla="*/ 42 w 136"/>
              <a:gd name="T59" fmla="*/ 102 h 148"/>
              <a:gd name="T60" fmla="*/ 52 w 136"/>
              <a:gd name="T61" fmla="*/ 102 h 148"/>
              <a:gd name="T62" fmla="*/ 60 w 136"/>
              <a:gd name="T63" fmla="*/ 108 h 148"/>
              <a:gd name="T64" fmla="*/ 62 w 136"/>
              <a:gd name="T65" fmla="*/ 102 h 148"/>
              <a:gd name="T66" fmla="*/ 60 w 136"/>
              <a:gd name="T67" fmla="*/ 94 h 148"/>
              <a:gd name="T68" fmla="*/ 64 w 136"/>
              <a:gd name="T69" fmla="*/ 86 h 148"/>
              <a:gd name="T70" fmla="*/ 68 w 136"/>
              <a:gd name="T71" fmla="*/ 80 h 148"/>
              <a:gd name="T72" fmla="*/ 68 w 136"/>
              <a:gd name="T73" fmla="*/ 74 h 148"/>
              <a:gd name="T74" fmla="*/ 68 w 136"/>
              <a:gd name="T75" fmla="*/ 82 h 148"/>
              <a:gd name="T76" fmla="*/ 82 w 136"/>
              <a:gd name="T77" fmla="*/ 78 h 148"/>
              <a:gd name="T78" fmla="*/ 90 w 136"/>
              <a:gd name="T79" fmla="*/ 72 h 148"/>
              <a:gd name="T80" fmla="*/ 94 w 136"/>
              <a:gd name="T81" fmla="*/ 50 h 148"/>
              <a:gd name="T82" fmla="*/ 92 w 136"/>
              <a:gd name="T83" fmla="*/ 40 h 148"/>
              <a:gd name="T84" fmla="*/ 84 w 136"/>
              <a:gd name="T85" fmla="*/ 26 h 148"/>
              <a:gd name="T86" fmla="*/ 80 w 136"/>
              <a:gd name="T87" fmla="*/ 20 h 148"/>
              <a:gd name="T88" fmla="*/ 76 w 136"/>
              <a:gd name="T89"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48" name="Freeform 6"/>
          <p:cNvSpPr>
            <a:spLocks/>
          </p:cNvSpPr>
          <p:nvPr/>
        </p:nvSpPr>
        <p:spPr bwMode="auto">
          <a:xfrm>
            <a:off x="7807783" y="2895252"/>
            <a:ext cx="59459" cy="48311"/>
          </a:xfrm>
          <a:custGeom>
            <a:avLst/>
            <a:gdLst>
              <a:gd name="T0" fmla="*/ 14 w 32"/>
              <a:gd name="T1" fmla="*/ 4 h 26"/>
              <a:gd name="T2" fmla="*/ 16 w 32"/>
              <a:gd name="T3" fmla="*/ 4 h 26"/>
              <a:gd name="T4" fmla="*/ 14 w 32"/>
              <a:gd name="T5" fmla="*/ 0 h 26"/>
              <a:gd name="T6" fmla="*/ 22 w 32"/>
              <a:gd name="T7" fmla="*/ 0 h 26"/>
              <a:gd name="T8" fmla="*/ 26 w 32"/>
              <a:gd name="T9" fmla="*/ 2 h 26"/>
              <a:gd name="T10" fmla="*/ 32 w 32"/>
              <a:gd name="T11" fmla="*/ 8 h 26"/>
              <a:gd name="T12" fmla="*/ 30 w 32"/>
              <a:gd name="T13" fmla="*/ 12 h 26"/>
              <a:gd name="T14" fmla="*/ 24 w 32"/>
              <a:gd name="T15" fmla="*/ 14 h 26"/>
              <a:gd name="T16" fmla="*/ 14 w 32"/>
              <a:gd name="T17" fmla="*/ 16 h 26"/>
              <a:gd name="T18" fmla="*/ 14 w 32"/>
              <a:gd name="T19" fmla="*/ 24 h 26"/>
              <a:gd name="T20" fmla="*/ 12 w 32"/>
              <a:gd name="T21" fmla="*/ 26 h 26"/>
              <a:gd name="T22" fmla="*/ 10 w 32"/>
              <a:gd name="T23" fmla="*/ 26 h 26"/>
              <a:gd name="T24" fmla="*/ 6 w 32"/>
              <a:gd name="T25" fmla="*/ 24 h 26"/>
              <a:gd name="T26" fmla="*/ 4 w 32"/>
              <a:gd name="T27" fmla="*/ 20 h 26"/>
              <a:gd name="T28" fmla="*/ 0 w 32"/>
              <a:gd name="T29" fmla="*/ 14 h 26"/>
              <a:gd name="T30" fmla="*/ 0 w 32"/>
              <a:gd name="T31" fmla="*/ 8 h 26"/>
              <a:gd name="T32" fmla="*/ 2 w 32"/>
              <a:gd name="T33" fmla="*/ 6 h 26"/>
              <a:gd name="T34" fmla="*/ 4 w 32"/>
              <a:gd name="T35" fmla="*/ 4 h 26"/>
              <a:gd name="T36" fmla="*/ 8 w 32"/>
              <a:gd name="T37" fmla="*/ 4 h 26"/>
              <a:gd name="T38" fmla="*/ 14 w 32"/>
              <a:gd name="T39"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64" name="Freeform 7"/>
          <p:cNvSpPr>
            <a:spLocks/>
          </p:cNvSpPr>
          <p:nvPr/>
        </p:nvSpPr>
        <p:spPr bwMode="auto">
          <a:xfrm>
            <a:off x="7733459" y="2906401"/>
            <a:ext cx="74324" cy="96622"/>
          </a:xfrm>
          <a:custGeom>
            <a:avLst/>
            <a:gdLst>
              <a:gd name="T0" fmla="*/ 12 w 40"/>
              <a:gd name="T1" fmla="*/ 24 h 52"/>
              <a:gd name="T2" fmla="*/ 4 w 40"/>
              <a:gd name="T3" fmla="*/ 20 h 52"/>
              <a:gd name="T4" fmla="*/ 2 w 40"/>
              <a:gd name="T5" fmla="*/ 16 h 52"/>
              <a:gd name="T6" fmla="*/ 0 w 40"/>
              <a:gd name="T7" fmla="*/ 12 h 52"/>
              <a:gd name="T8" fmla="*/ 2 w 40"/>
              <a:gd name="T9" fmla="*/ 8 h 52"/>
              <a:gd name="T10" fmla="*/ 6 w 40"/>
              <a:gd name="T11" fmla="*/ 4 h 52"/>
              <a:gd name="T12" fmla="*/ 14 w 40"/>
              <a:gd name="T13" fmla="*/ 0 h 52"/>
              <a:gd name="T14" fmla="*/ 18 w 40"/>
              <a:gd name="T15" fmla="*/ 4 h 52"/>
              <a:gd name="T16" fmla="*/ 18 w 40"/>
              <a:gd name="T17" fmla="*/ 6 h 52"/>
              <a:gd name="T18" fmla="*/ 28 w 40"/>
              <a:gd name="T19" fmla="*/ 6 h 52"/>
              <a:gd name="T20" fmla="*/ 30 w 40"/>
              <a:gd name="T21" fmla="*/ 12 h 52"/>
              <a:gd name="T22" fmla="*/ 32 w 40"/>
              <a:gd name="T23" fmla="*/ 16 h 52"/>
              <a:gd name="T24" fmla="*/ 40 w 40"/>
              <a:gd name="T25" fmla="*/ 22 h 52"/>
              <a:gd name="T26" fmla="*/ 36 w 40"/>
              <a:gd name="T27" fmla="*/ 24 h 52"/>
              <a:gd name="T28" fmla="*/ 34 w 40"/>
              <a:gd name="T29" fmla="*/ 28 h 52"/>
              <a:gd name="T30" fmla="*/ 36 w 40"/>
              <a:gd name="T31" fmla="*/ 32 h 52"/>
              <a:gd name="T32" fmla="*/ 38 w 40"/>
              <a:gd name="T33" fmla="*/ 36 h 52"/>
              <a:gd name="T34" fmla="*/ 38 w 40"/>
              <a:gd name="T35" fmla="*/ 40 h 52"/>
              <a:gd name="T36" fmla="*/ 40 w 40"/>
              <a:gd name="T37" fmla="*/ 42 h 52"/>
              <a:gd name="T38" fmla="*/ 38 w 40"/>
              <a:gd name="T39" fmla="*/ 48 h 52"/>
              <a:gd name="T40" fmla="*/ 38 w 40"/>
              <a:gd name="T41" fmla="*/ 52 h 52"/>
              <a:gd name="T42" fmla="*/ 32 w 40"/>
              <a:gd name="T43" fmla="*/ 50 h 52"/>
              <a:gd name="T44" fmla="*/ 24 w 40"/>
              <a:gd name="T45" fmla="*/ 46 h 52"/>
              <a:gd name="T46" fmla="*/ 18 w 40"/>
              <a:gd name="T47" fmla="*/ 42 h 52"/>
              <a:gd name="T48" fmla="*/ 18 w 40"/>
              <a:gd name="T49" fmla="*/ 36 h 52"/>
              <a:gd name="T50" fmla="*/ 18 w 40"/>
              <a:gd name="T51" fmla="*/ 30 h 52"/>
              <a:gd name="T52" fmla="*/ 12 w 40"/>
              <a:gd name="T53"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65" name="Freeform 8"/>
          <p:cNvSpPr>
            <a:spLocks/>
          </p:cNvSpPr>
          <p:nvPr/>
        </p:nvSpPr>
        <p:spPr bwMode="auto">
          <a:xfrm>
            <a:off x="7555080" y="3199982"/>
            <a:ext cx="44595" cy="104054"/>
          </a:xfrm>
          <a:custGeom>
            <a:avLst/>
            <a:gdLst>
              <a:gd name="T0" fmla="*/ 24 w 24"/>
              <a:gd name="T1" fmla="*/ 0 h 56"/>
              <a:gd name="T2" fmla="*/ 24 w 24"/>
              <a:gd name="T3" fmla="*/ 12 h 56"/>
              <a:gd name="T4" fmla="*/ 22 w 24"/>
              <a:gd name="T5" fmla="*/ 32 h 56"/>
              <a:gd name="T6" fmla="*/ 16 w 24"/>
              <a:gd name="T7" fmla="*/ 56 h 56"/>
              <a:gd name="T8" fmla="*/ 4 w 24"/>
              <a:gd name="T9" fmla="*/ 44 h 56"/>
              <a:gd name="T10" fmla="*/ 2 w 24"/>
              <a:gd name="T11" fmla="*/ 38 h 56"/>
              <a:gd name="T12" fmla="*/ 0 w 24"/>
              <a:gd name="T13" fmla="*/ 32 h 56"/>
              <a:gd name="T14" fmla="*/ 0 w 24"/>
              <a:gd name="T15" fmla="*/ 20 h 56"/>
              <a:gd name="T16" fmla="*/ 4 w 24"/>
              <a:gd name="T17" fmla="*/ 10 h 56"/>
              <a:gd name="T18" fmla="*/ 8 w 24"/>
              <a:gd name="T19" fmla="*/ 4 h 56"/>
              <a:gd name="T20" fmla="*/ 12 w 24"/>
              <a:gd name="T21" fmla="*/ 4 h 56"/>
              <a:gd name="T22" fmla="*/ 18 w 24"/>
              <a:gd name="T23" fmla="*/ 2 h 56"/>
              <a:gd name="T24" fmla="*/ 24 w 24"/>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69" name="Freeform 9"/>
          <p:cNvSpPr>
            <a:spLocks/>
          </p:cNvSpPr>
          <p:nvPr/>
        </p:nvSpPr>
        <p:spPr bwMode="auto">
          <a:xfrm>
            <a:off x="7246635" y="3370927"/>
            <a:ext cx="63176" cy="66892"/>
          </a:xfrm>
          <a:custGeom>
            <a:avLst/>
            <a:gdLst>
              <a:gd name="T0" fmla="*/ 18 w 34"/>
              <a:gd name="T1" fmla="*/ 36 h 36"/>
              <a:gd name="T2" fmla="*/ 12 w 34"/>
              <a:gd name="T3" fmla="*/ 34 h 36"/>
              <a:gd name="T4" fmla="*/ 6 w 34"/>
              <a:gd name="T5" fmla="*/ 30 h 36"/>
              <a:gd name="T6" fmla="*/ 2 w 34"/>
              <a:gd name="T7" fmla="*/ 24 h 36"/>
              <a:gd name="T8" fmla="*/ 0 w 34"/>
              <a:gd name="T9" fmla="*/ 20 h 36"/>
              <a:gd name="T10" fmla="*/ 2 w 34"/>
              <a:gd name="T11" fmla="*/ 16 h 36"/>
              <a:gd name="T12" fmla="*/ 4 w 34"/>
              <a:gd name="T13" fmla="*/ 12 h 36"/>
              <a:gd name="T14" fmla="*/ 12 w 34"/>
              <a:gd name="T15" fmla="*/ 6 h 36"/>
              <a:gd name="T16" fmla="*/ 26 w 34"/>
              <a:gd name="T17" fmla="*/ 2 h 36"/>
              <a:gd name="T18" fmla="*/ 34 w 34"/>
              <a:gd name="T19" fmla="*/ 0 h 36"/>
              <a:gd name="T20" fmla="*/ 34 w 34"/>
              <a:gd name="T21" fmla="*/ 10 h 36"/>
              <a:gd name="T22" fmla="*/ 30 w 34"/>
              <a:gd name="T23" fmla="*/ 20 h 36"/>
              <a:gd name="T24" fmla="*/ 24 w 34"/>
              <a:gd name="T25" fmla="*/ 32 h 36"/>
              <a:gd name="T26" fmla="*/ 22 w 34"/>
              <a:gd name="T27" fmla="*/ 34 h 36"/>
              <a:gd name="T28" fmla="*/ 18 w 34"/>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0" name="Freeform 10"/>
          <p:cNvSpPr>
            <a:spLocks/>
          </p:cNvSpPr>
          <p:nvPr/>
        </p:nvSpPr>
        <p:spPr bwMode="auto">
          <a:xfrm>
            <a:off x="6421636" y="3727684"/>
            <a:ext cx="66892" cy="130067"/>
          </a:xfrm>
          <a:custGeom>
            <a:avLst/>
            <a:gdLst>
              <a:gd name="T0" fmla="*/ 36 w 36"/>
              <a:gd name="T1" fmla="*/ 52 h 70"/>
              <a:gd name="T2" fmla="*/ 34 w 36"/>
              <a:gd name="T3" fmla="*/ 58 h 70"/>
              <a:gd name="T4" fmla="*/ 30 w 36"/>
              <a:gd name="T5" fmla="*/ 64 h 70"/>
              <a:gd name="T6" fmla="*/ 22 w 36"/>
              <a:gd name="T7" fmla="*/ 68 h 70"/>
              <a:gd name="T8" fmla="*/ 16 w 36"/>
              <a:gd name="T9" fmla="*/ 70 h 70"/>
              <a:gd name="T10" fmla="*/ 12 w 36"/>
              <a:gd name="T11" fmla="*/ 68 h 70"/>
              <a:gd name="T12" fmla="*/ 8 w 36"/>
              <a:gd name="T13" fmla="*/ 64 h 70"/>
              <a:gd name="T14" fmla="*/ 6 w 36"/>
              <a:gd name="T15" fmla="*/ 60 h 70"/>
              <a:gd name="T16" fmla="*/ 4 w 36"/>
              <a:gd name="T17" fmla="*/ 54 h 70"/>
              <a:gd name="T18" fmla="*/ 2 w 36"/>
              <a:gd name="T19" fmla="*/ 44 h 70"/>
              <a:gd name="T20" fmla="*/ 0 w 36"/>
              <a:gd name="T21" fmla="*/ 34 h 70"/>
              <a:gd name="T22" fmla="*/ 2 w 36"/>
              <a:gd name="T23" fmla="*/ 24 h 70"/>
              <a:gd name="T24" fmla="*/ 4 w 36"/>
              <a:gd name="T25" fmla="*/ 18 h 70"/>
              <a:gd name="T26" fmla="*/ 6 w 36"/>
              <a:gd name="T27" fmla="*/ 10 h 70"/>
              <a:gd name="T28" fmla="*/ 8 w 36"/>
              <a:gd name="T29" fmla="*/ 0 h 70"/>
              <a:gd name="T30" fmla="*/ 14 w 36"/>
              <a:gd name="T31" fmla="*/ 2 h 70"/>
              <a:gd name="T32" fmla="*/ 16 w 36"/>
              <a:gd name="T33" fmla="*/ 8 h 70"/>
              <a:gd name="T34" fmla="*/ 26 w 36"/>
              <a:gd name="T35" fmla="*/ 20 h 70"/>
              <a:gd name="T36" fmla="*/ 34 w 36"/>
              <a:gd name="T37" fmla="*/ 36 h 70"/>
              <a:gd name="T38" fmla="*/ 36 w 36"/>
              <a:gd name="T39" fmla="*/ 44 h 70"/>
              <a:gd name="T40" fmla="*/ 36 w 36"/>
              <a:gd name="T41"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1" name="Freeform 11"/>
          <p:cNvSpPr>
            <a:spLocks/>
          </p:cNvSpPr>
          <p:nvPr/>
        </p:nvSpPr>
        <p:spPr bwMode="auto">
          <a:xfrm>
            <a:off x="7027378" y="3263157"/>
            <a:ext cx="278716" cy="501689"/>
          </a:xfrm>
          <a:custGeom>
            <a:avLst/>
            <a:gdLst>
              <a:gd name="T0" fmla="*/ 70 w 150"/>
              <a:gd name="T1" fmla="*/ 228 h 270"/>
              <a:gd name="T2" fmla="*/ 96 w 150"/>
              <a:gd name="T3" fmla="*/ 220 h 270"/>
              <a:gd name="T4" fmla="*/ 90 w 150"/>
              <a:gd name="T5" fmla="*/ 216 h 270"/>
              <a:gd name="T6" fmla="*/ 112 w 150"/>
              <a:gd name="T7" fmla="*/ 200 h 270"/>
              <a:gd name="T8" fmla="*/ 116 w 150"/>
              <a:gd name="T9" fmla="*/ 194 h 270"/>
              <a:gd name="T10" fmla="*/ 114 w 150"/>
              <a:gd name="T11" fmla="*/ 186 h 270"/>
              <a:gd name="T12" fmla="*/ 112 w 150"/>
              <a:gd name="T13" fmla="*/ 176 h 270"/>
              <a:gd name="T14" fmla="*/ 106 w 150"/>
              <a:gd name="T15" fmla="*/ 146 h 270"/>
              <a:gd name="T16" fmla="*/ 86 w 150"/>
              <a:gd name="T17" fmla="*/ 118 h 270"/>
              <a:gd name="T18" fmla="*/ 76 w 150"/>
              <a:gd name="T19" fmla="*/ 106 h 270"/>
              <a:gd name="T20" fmla="*/ 68 w 150"/>
              <a:gd name="T21" fmla="*/ 102 h 270"/>
              <a:gd name="T22" fmla="*/ 60 w 150"/>
              <a:gd name="T23" fmla="*/ 92 h 270"/>
              <a:gd name="T24" fmla="*/ 42 w 150"/>
              <a:gd name="T25" fmla="*/ 78 h 270"/>
              <a:gd name="T26" fmla="*/ 32 w 150"/>
              <a:gd name="T27" fmla="*/ 64 h 270"/>
              <a:gd name="T28" fmla="*/ 38 w 150"/>
              <a:gd name="T29" fmla="*/ 58 h 270"/>
              <a:gd name="T30" fmla="*/ 42 w 150"/>
              <a:gd name="T31" fmla="*/ 48 h 270"/>
              <a:gd name="T32" fmla="*/ 14 w 150"/>
              <a:gd name="T33" fmla="*/ 38 h 270"/>
              <a:gd name="T34" fmla="*/ 4 w 150"/>
              <a:gd name="T35" fmla="*/ 30 h 270"/>
              <a:gd name="T36" fmla="*/ 0 w 150"/>
              <a:gd name="T37" fmla="*/ 18 h 270"/>
              <a:gd name="T38" fmla="*/ 10 w 150"/>
              <a:gd name="T39" fmla="*/ 14 h 270"/>
              <a:gd name="T40" fmla="*/ 26 w 150"/>
              <a:gd name="T41" fmla="*/ 12 h 270"/>
              <a:gd name="T42" fmla="*/ 42 w 150"/>
              <a:gd name="T43" fmla="*/ 2 h 270"/>
              <a:gd name="T44" fmla="*/ 56 w 150"/>
              <a:gd name="T45" fmla="*/ 2 h 270"/>
              <a:gd name="T46" fmla="*/ 66 w 150"/>
              <a:gd name="T47" fmla="*/ 6 h 270"/>
              <a:gd name="T48" fmla="*/ 72 w 150"/>
              <a:gd name="T49" fmla="*/ 12 h 270"/>
              <a:gd name="T50" fmla="*/ 82 w 150"/>
              <a:gd name="T51" fmla="*/ 24 h 270"/>
              <a:gd name="T52" fmla="*/ 98 w 150"/>
              <a:gd name="T53" fmla="*/ 30 h 270"/>
              <a:gd name="T54" fmla="*/ 94 w 150"/>
              <a:gd name="T55" fmla="*/ 42 h 270"/>
              <a:gd name="T56" fmla="*/ 84 w 150"/>
              <a:gd name="T57" fmla="*/ 42 h 270"/>
              <a:gd name="T58" fmla="*/ 82 w 150"/>
              <a:gd name="T59" fmla="*/ 48 h 270"/>
              <a:gd name="T60" fmla="*/ 76 w 150"/>
              <a:gd name="T61" fmla="*/ 56 h 270"/>
              <a:gd name="T62" fmla="*/ 70 w 150"/>
              <a:gd name="T63" fmla="*/ 70 h 270"/>
              <a:gd name="T64" fmla="*/ 76 w 150"/>
              <a:gd name="T65" fmla="*/ 88 h 270"/>
              <a:gd name="T66" fmla="*/ 86 w 150"/>
              <a:gd name="T67" fmla="*/ 96 h 270"/>
              <a:gd name="T68" fmla="*/ 110 w 150"/>
              <a:gd name="T69" fmla="*/ 124 h 270"/>
              <a:gd name="T70" fmla="*/ 138 w 150"/>
              <a:gd name="T71" fmla="*/ 148 h 270"/>
              <a:gd name="T72" fmla="*/ 142 w 150"/>
              <a:gd name="T73" fmla="*/ 170 h 270"/>
              <a:gd name="T74" fmla="*/ 146 w 150"/>
              <a:gd name="T75" fmla="*/ 198 h 270"/>
              <a:gd name="T76" fmla="*/ 146 w 150"/>
              <a:gd name="T77" fmla="*/ 210 h 270"/>
              <a:gd name="T78" fmla="*/ 138 w 150"/>
              <a:gd name="T79" fmla="*/ 220 h 270"/>
              <a:gd name="T80" fmla="*/ 120 w 150"/>
              <a:gd name="T81" fmla="*/ 232 h 270"/>
              <a:gd name="T82" fmla="*/ 104 w 150"/>
              <a:gd name="T83" fmla="*/ 242 h 270"/>
              <a:gd name="T84" fmla="*/ 88 w 150"/>
              <a:gd name="T85" fmla="*/ 266 h 270"/>
              <a:gd name="T86" fmla="*/ 78 w 150"/>
              <a:gd name="T87" fmla="*/ 270 h 270"/>
              <a:gd name="T88" fmla="*/ 74 w 150"/>
              <a:gd name="T89" fmla="*/ 268 h 270"/>
              <a:gd name="T90" fmla="*/ 74 w 150"/>
              <a:gd name="T91" fmla="*/ 252 h 270"/>
              <a:gd name="T92" fmla="*/ 76 w 150"/>
              <a:gd name="T93" fmla="*/ 242 h 270"/>
              <a:gd name="T94" fmla="*/ 70 w 150"/>
              <a:gd name="T95" fmla="*/ 236 h 270"/>
              <a:gd name="T96" fmla="*/ 62 w 150"/>
              <a:gd name="T97" fmla="*/ 234 h 270"/>
              <a:gd name="T98" fmla="*/ 64 w 150"/>
              <a:gd name="T99" fmla="*/ 23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2" name="Freeform 12"/>
          <p:cNvSpPr>
            <a:spLocks/>
          </p:cNvSpPr>
          <p:nvPr/>
        </p:nvSpPr>
        <p:spPr bwMode="auto">
          <a:xfrm>
            <a:off x="7083122" y="3560454"/>
            <a:ext cx="159797" cy="141216"/>
          </a:xfrm>
          <a:custGeom>
            <a:avLst/>
            <a:gdLst>
              <a:gd name="T0" fmla="*/ 80 w 86"/>
              <a:gd name="T1" fmla="*/ 0 h 76"/>
              <a:gd name="T2" fmla="*/ 78 w 86"/>
              <a:gd name="T3" fmla="*/ 0 h 76"/>
              <a:gd name="T4" fmla="*/ 74 w 86"/>
              <a:gd name="T5" fmla="*/ 2 h 76"/>
              <a:gd name="T6" fmla="*/ 70 w 86"/>
              <a:gd name="T7" fmla="*/ 0 h 76"/>
              <a:gd name="T8" fmla="*/ 66 w 86"/>
              <a:gd name="T9" fmla="*/ 0 h 76"/>
              <a:gd name="T10" fmla="*/ 62 w 86"/>
              <a:gd name="T11" fmla="*/ 0 h 76"/>
              <a:gd name="T12" fmla="*/ 60 w 86"/>
              <a:gd name="T13" fmla="*/ 4 h 76"/>
              <a:gd name="T14" fmla="*/ 58 w 86"/>
              <a:gd name="T15" fmla="*/ 10 h 76"/>
              <a:gd name="T16" fmla="*/ 52 w 86"/>
              <a:gd name="T17" fmla="*/ 8 h 76"/>
              <a:gd name="T18" fmla="*/ 46 w 86"/>
              <a:gd name="T19" fmla="*/ 4 h 76"/>
              <a:gd name="T20" fmla="*/ 40 w 86"/>
              <a:gd name="T21" fmla="*/ 2 h 76"/>
              <a:gd name="T22" fmla="*/ 30 w 86"/>
              <a:gd name="T23" fmla="*/ 2 h 76"/>
              <a:gd name="T24" fmla="*/ 18 w 86"/>
              <a:gd name="T25" fmla="*/ 2 h 76"/>
              <a:gd name="T26" fmla="*/ 10 w 86"/>
              <a:gd name="T27" fmla="*/ 6 h 76"/>
              <a:gd name="T28" fmla="*/ 6 w 86"/>
              <a:gd name="T29" fmla="*/ 10 h 76"/>
              <a:gd name="T30" fmla="*/ 2 w 86"/>
              <a:gd name="T31" fmla="*/ 14 h 76"/>
              <a:gd name="T32" fmla="*/ 2 w 86"/>
              <a:gd name="T33" fmla="*/ 20 h 76"/>
              <a:gd name="T34" fmla="*/ 0 w 86"/>
              <a:gd name="T35" fmla="*/ 26 h 76"/>
              <a:gd name="T36" fmla="*/ 2 w 86"/>
              <a:gd name="T37" fmla="*/ 30 h 76"/>
              <a:gd name="T38" fmla="*/ 4 w 86"/>
              <a:gd name="T39" fmla="*/ 36 h 76"/>
              <a:gd name="T40" fmla="*/ 6 w 86"/>
              <a:gd name="T41" fmla="*/ 40 h 76"/>
              <a:gd name="T42" fmla="*/ 8 w 86"/>
              <a:gd name="T43" fmla="*/ 46 h 76"/>
              <a:gd name="T44" fmla="*/ 10 w 86"/>
              <a:gd name="T45" fmla="*/ 52 h 76"/>
              <a:gd name="T46" fmla="*/ 10 w 86"/>
              <a:gd name="T47" fmla="*/ 54 h 76"/>
              <a:gd name="T48" fmla="*/ 12 w 86"/>
              <a:gd name="T49" fmla="*/ 58 h 76"/>
              <a:gd name="T50" fmla="*/ 14 w 86"/>
              <a:gd name="T51" fmla="*/ 62 h 76"/>
              <a:gd name="T52" fmla="*/ 18 w 86"/>
              <a:gd name="T53" fmla="*/ 66 h 76"/>
              <a:gd name="T54" fmla="*/ 24 w 86"/>
              <a:gd name="T55" fmla="*/ 66 h 76"/>
              <a:gd name="T56" fmla="*/ 24 w 86"/>
              <a:gd name="T57" fmla="*/ 76 h 76"/>
              <a:gd name="T58" fmla="*/ 30 w 86"/>
              <a:gd name="T59" fmla="*/ 74 h 76"/>
              <a:gd name="T60" fmla="*/ 34 w 86"/>
              <a:gd name="T61" fmla="*/ 72 h 76"/>
              <a:gd name="T62" fmla="*/ 40 w 86"/>
              <a:gd name="T63" fmla="*/ 68 h 76"/>
              <a:gd name="T64" fmla="*/ 48 w 86"/>
              <a:gd name="T65" fmla="*/ 66 h 76"/>
              <a:gd name="T66" fmla="*/ 66 w 86"/>
              <a:gd name="T67" fmla="*/ 60 h 76"/>
              <a:gd name="T68" fmla="*/ 62 w 86"/>
              <a:gd name="T69" fmla="*/ 56 h 76"/>
              <a:gd name="T70" fmla="*/ 60 w 86"/>
              <a:gd name="T71" fmla="*/ 56 h 76"/>
              <a:gd name="T72" fmla="*/ 58 w 86"/>
              <a:gd name="T73" fmla="*/ 54 h 76"/>
              <a:gd name="T74" fmla="*/ 82 w 86"/>
              <a:gd name="T75" fmla="*/ 40 h 76"/>
              <a:gd name="T76" fmla="*/ 84 w 86"/>
              <a:gd name="T77" fmla="*/ 38 h 76"/>
              <a:gd name="T78" fmla="*/ 86 w 86"/>
              <a:gd name="T79" fmla="*/ 34 h 76"/>
              <a:gd name="T80" fmla="*/ 84 w 86"/>
              <a:gd name="T81" fmla="*/ 30 h 76"/>
              <a:gd name="T82" fmla="*/ 84 w 86"/>
              <a:gd name="T83" fmla="*/ 26 h 76"/>
              <a:gd name="T84" fmla="*/ 84 w 86"/>
              <a:gd name="T85" fmla="*/ 22 h 76"/>
              <a:gd name="T86" fmla="*/ 82 w 86"/>
              <a:gd name="T87" fmla="*/ 16 h 76"/>
              <a:gd name="T88" fmla="*/ 82 w 86"/>
              <a:gd name="T89" fmla="*/ 0 h 76"/>
              <a:gd name="T90" fmla="*/ 80 w 8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3" name="Freeform 13"/>
          <p:cNvSpPr>
            <a:spLocks/>
          </p:cNvSpPr>
          <p:nvPr/>
        </p:nvSpPr>
        <p:spPr bwMode="auto">
          <a:xfrm>
            <a:off x="6975351" y="3289171"/>
            <a:ext cx="260135" cy="289865"/>
          </a:xfrm>
          <a:custGeom>
            <a:avLst/>
            <a:gdLst>
              <a:gd name="T0" fmla="*/ 102 w 140"/>
              <a:gd name="T1" fmla="*/ 124 h 156"/>
              <a:gd name="T2" fmla="*/ 94 w 140"/>
              <a:gd name="T3" fmla="*/ 116 h 156"/>
              <a:gd name="T4" fmla="*/ 88 w 140"/>
              <a:gd name="T5" fmla="*/ 102 h 156"/>
              <a:gd name="T6" fmla="*/ 86 w 140"/>
              <a:gd name="T7" fmla="*/ 94 h 156"/>
              <a:gd name="T8" fmla="*/ 74 w 140"/>
              <a:gd name="T9" fmla="*/ 84 h 156"/>
              <a:gd name="T10" fmla="*/ 66 w 140"/>
              <a:gd name="T11" fmla="*/ 76 h 156"/>
              <a:gd name="T12" fmla="*/ 58 w 140"/>
              <a:gd name="T13" fmla="*/ 82 h 156"/>
              <a:gd name="T14" fmla="*/ 52 w 140"/>
              <a:gd name="T15" fmla="*/ 88 h 156"/>
              <a:gd name="T16" fmla="*/ 48 w 140"/>
              <a:gd name="T17" fmla="*/ 84 h 156"/>
              <a:gd name="T18" fmla="*/ 44 w 140"/>
              <a:gd name="T19" fmla="*/ 80 h 156"/>
              <a:gd name="T20" fmla="*/ 36 w 140"/>
              <a:gd name="T21" fmla="*/ 84 h 156"/>
              <a:gd name="T22" fmla="*/ 26 w 140"/>
              <a:gd name="T23" fmla="*/ 70 h 156"/>
              <a:gd name="T24" fmla="*/ 26 w 140"/>
              <a:gd name="T25" fmla="*/ 58 h 156"/>
              <a:gd name="T26" fmla="*/ 18 w 140"/>
              <a:gd name="T27" fmla="*/ 56 h 156"/>
              <a:gd name="T28" fmla="*/ 12 w 140"/>
              <a:gd name="T29" fmla="*/ 56 h 156"/>
              <a:gd name="T30" fmla="*/ 6 w 140"/>
              <a:gd name="T31" fmla="*/ 44 h 156"/>
              <a:gd name="T32" fmla="*/ 0 w 140"/>
              <a:gd name="T33" fmla="*/ 38 h 156"/>
              <a:gd name="T34" fmla="*/ 10 w 140"/>
              <a:gd name="T35" fmla="*/ 28 h 156"/>
              <a:gd name="T36" fmla="*/ 12 w 140"/>
              <a:gd name="T37" fmla="*/ 22 h 156"/>
              <a:gd name="T38" fmla="*/ 20 w 140"/>
              <a:gd name="T39" fmla="*/ 22 h 156"/>
              <a:gd name="T40" fmla="*/ 26 w 140"/>
              <a:gd name="T41" fmla="*/ 20 h 156"/>
              <a:gd name="T42" fmla="*/ 20 w 140"/>
              <a:gd name="T43" fmla="*/ 8 h 156"/>
              <a:gd name="T44" fmla="*/ 22 w 140"/>
              <a:gd name="T45" fmla="*/ 2 h 156"/>
              <a:gd name="T46" fmla="*/ 28 w 140"/>
              <a:gd name="T47" fmla="*/ 4 h 156"/>
              <a:gd name="T48" fmla="*/ 32 w 140"/>
              <a:gd name="T49" fmla="*/ 16 h 156"/>
              <a:gd name="T50" fmla="*/ 42 w 140"/>
              <a:gd name="T51" fmla="*/ 24 h 156"/>
              <a:gd name="T52" fmla="*/ 70 w 140"/>
              <a:gd name="T53" fmla="*/ 34 h 156"/>
              <a:gd name="T54" fmla="*/ 66 w 140"/>
              <a:gd name="T55" fmla="*/ 44 h 156"/>
              <a:gd name="T56" fmla="*/ 60 w 140"/>
              <a:gd name="T57" fmla="*/ 50 h 156"/>
              <a:gd name="T58" fmla="*/ 70 w 140"/>
              <a:gd name="T59" fmla="*/ 64 h 156"/>
              <a:gd name="T60" fmla="*/ 88 w 140"/>
              <a:gd name="T61" fmla="*/ 78 h 156"/>
              <a:gd name="T62" fmla="*/ 96 w 140"/>
              <a:gd name="T63" fmla="*/ 88 h 156"/>
              <a:gd name="T64" fmla="*/ 104 w 140"/>
              <a:gd name="T65" fmla="*/ 92 h 156"/>
              <a:gd name="T66" fmla="*/ 114 w 140"/>
              <a:gd name="T67" fmla="*/ 104 h 156"/>
              <a:gd name="T68" fmla="*/ 134 w 140"/>
              <a:gd name="T69" fmla="*/ 132 h 156"/>
              <a:gd name="T70" fmla="*/ 138 w 140"/>
              <a:gd name="T71" fmla="*/ 146 h 156"/>
              <a:gd name="T72" fmla="*/ 132 w 140"/>
              <a:gd name="T73" fmla="*/ 148 h 156"/>
              <a:gd name="T74" fmla="*/ 124 w 140"/>
              <a:gd name="T75" fmla="*/ 146 h 156"/>
              <a:gd name="T76" fmla="*/ 118 w 140"/>
              <a:gd name="T77" fmla="*/ 150 h 156"/>
              <a:gd name="T78" fmla="*/ 110 w 140"/>
              <a:gd name="T79" fmla="*/ 15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4" name="Freeform 14"/>
          <p:cNvSpPr>
            <a:spLocks/>
          </p:cNvSpPr>
          <p:nvPr/>
        </p:nvSpPr>
        <p:spPr bwMode="auto">
          <a:xfrm>
            <a:off x="6915892" y="3359779"/>
            <a:ext cx="252702" cy="505405"/>
          </a:xfrm>
          <a:custGeom>
            <a:avLst/>
            <a:gdLst>
              <a:gd name="T0" fmla="*/ 96 w 136"/>
              <a:gd name="T1" fmla="*/ 266 h 272"/>
              <a:gd name="T2" fmla="*/ 92 w 136"/>
              <a:gd name="T3" fmla="*/ 272 h 272"/>
              <a:gd name="T4" fmla="*/ 84 w 136"/>
              <a:gd name="T5" fmla="*/ 272 h 272"/>
              <a:gd name="T6" fmla="*/ 76 w 136"/>
              <a:gd name="T7" fmla="*/ 264 h 272"/>
              <a:gd name="T8" fmla="*/ 68 w 136"/>
              <a:gd name="T9" fmla="*/ 254 h 272"/>
              <a:gd name="T10" fmla="*/ 56 w 136"/>
              <a:gd name="T11" fmla="*/ 242 h 272"/>
              <a:gd name="T12" fmla="*/ 44 w 136"/>
              <a:gd name="T13" fmla="*/ 230 h 272"/>
              <a:gd name="T14" fmla="*/ 34 w 136"/>
              <a:gd name="T15" fmla="*/ 232 h 272"/>
              <a:gd name="T16" fmla="*/ 30 w 136"/>
              <a:gd name="T17" fmla="*/ 220 h 272"/>
              <a:gd name="T18" fmla="*/ 32 w 136"/>
              <a:gd name="T19" fmla="*/ 172 h 272"/>
              <a:gd name="T20" fmla="*/ 42 w 136"/>
              <a:gd name="T21" fmla="*/ 166 h 272"/>
              <a:gd name="T22" fmla="*/ 44 w 136"/>
              <a:gd name="T23" fmla="*/ 156 h 272"/>
              <a:gd name="T24" fmla="*/ 40 w 136"/>
              <a:gd name="T25" fmla="*/ 134 h 272"/>
              <a:gd name="T26" fmla="*/ 30 w 136"/>
              <a:gd name="T27" fmla="*/ 116 h 272"/>
              <a:gd name="T28" fmla="*/ 20 w 136"/>
              <a:gd name="T29" fmla="*/ 100 h 272"/>
              <a:gd name="T30" fmla="*/ 22 w 136"/>
              <a:gd name="T31" fmla="*/ 88 h 272"/>
              <a:gd name="T32" fmla="*/ 22 w 136"/>
              <a:gd name="T33" fmla="*/ 74 h 272"/>
              <a:gd name="T34" fmla="*/ 12 w 136"/>
              <a:gd name="T35" fmla="*/ 58 h 272"/>
              <a:gd name="T36" fmla="*/ 2 w 136"/>
              <a:gd name="T37" fmla="*/ 44 h 272"/>
              <a:gd name="T38" fmla="*/ 2 w 136"/>
              <a:gd name="T39" fmla="*/ 26 h 272"/>
              <a:gd name="T40" fmla="*/ 8 w 136"/>
              <a:gd name="T41" fmla="*/ 16 h 272"/>
              <a:gd name="T42" fmla="*/ 22 w 136"/>
              <a:gd name="T43" fmla="*/ 6 h 272"/>
              <a:gd name="T44" fmla="*/ 36 w 136"/>
              <a:gd name="T45" fmla="*/ 2 h 272"/>
              <a:gd name="T46" fmla="*/ 40 w 136"/>
              <a:gd name="T47" fmla="*/ 14 h 272"/>
              <a:gd name="T48" fmla="*/ 48 w 136"/>
              <a:gd name="T49" fmla="*/ 18 h 272"/>
              <a:gd name="T50" fmla="*/ 54 w 136"/>
              <a:gd name="T51" fmla="*/ 18 h 272"/>
              <a:gd name="T52" fmla="*/ 58 w 136"/>
              <a:gd name="T53" fmla="*/ 26 h 272"/>
              <a:gd name="T54" fmla="*/ 60 w 136"/>
              <a:gd name="T55" fmla="*/ 52 h 272"/>
              <a:gd name="T56" fmla="*/ 72 w 136"/>
              <a:gd name="T57" fmla="*/ 42 h 272"/>
              <a:gd name="T58" fmla="*/ 78 w 136"/>
              <a:gd name="T59" fmla="*/ 44 h 272"/>
              <a:gd name="T60" fmla="*/ 82 w 136"/>
              <a:gd name="T61" fmla="*/ 48 h 272"/>
              <a:gd name="T62" fmla="*/ 88 w 136"/>
              <a:gd name="T63" fmla="*/ 48 h 272"/>
              <a:gd name="T64" fmla="*/ 94 w 136"/>
              <a:gd name="T65" fmla="*/ 40 h 272"/>
              <a:gd name="T66" fmla="*/ 102 w 136"/>
              <a:gd name="T67" fmla="*/ 38 h 272"/>
              <a:gd name="T68" fmla="*/ 112 w 136"/>
              <a:gd name="T69" fmla="*/ 52 h 272"/>
              <a:gd name="T70" fmla="*/ 120 w 136"/>
              <a:gd name="T71" fmla="*/ 60 h 272"/>
              <a:gd name="T72" fmla="*/ 122 w 136"/>
              <a:gd name="T73" fmla="*/ 70 h 272"/>
              <a:gd name="T74" fmla="*/ 130 w 136"/>
              <a:gd name="T75" fmla="*/ 82 h 272"/>
              <a:gd name="T76" fmla="*/ 136 w 136"/>
              <a:gd name="T77" fmla="*/ 112 h 272"/>
              <a:gd name="T78" fmla="*/ 120 w 136"/>
              <a:gd name="T79" fmla="*/ 110 h 272"/>
              <a:gd name="T80" fmla="*/ 100 w 136"/>
              <a:gd name="T81" fmla="*/ 114 h 272"/>
              <a:gd name="T82" fmla="*/ 92 w 136"/>
              <a:gd name="T83" fmla="*/ 122 h 272"/>
              <a:gd name="T84" fmla="*/ 90 w 136"/>
              <a:gd name="T85" fmla="*/ 134 h 272"/>
              <a:gd name="T86" fmla="*/ 94 w 136"/>
              <a:gd name="T87" fmla="*/ 144 h 272"/>
              <a:gd name="T88" fmla="*/ 98 w 136"/>
              <a:gd name="T89" fmla="*/ 154 h 272"/>
              <a:gd name="T90" fmla="*/ 86 w 136"/>
              <a:gd name="T91" fmla="*/ 150 h 272"/>
              <a:gd name="T92" fmla="*/ 68 w 136"/>
              <a:gd name="T93" fmla="*/ 136 h 272"/>
              <a:gd name="T94" fmla="*/ 52 w 136"/>
              <a:gd name="T95" fmla="*/ 128 h 272"/>
              <a:gd name="T96" fmla="*/ 50 w 136"/>
              <a:gd name="T97" fmla="*/ 158 h 272"/>
              <a:gd name="T98" fmla="*/ 48 w 136"/>
              <a:gd name="T99" fmla="*/ 176 h 272"/>
              <a:gd name="T100" fmla="*/ 48 w 136"/>
              <a:gd name="T101" fmla="*/ 192 h 272"/>
              <a:gd name="T102" fmla="*/ 52 w 136"/>
              <a:gd name="T103" fmla="*/ 204 h 272"/>
              <a:gd name="T104" fmla="*/ 60 w 136"/>
              <a:gd name="T105" fmla="*/ 216 h 272"/>
              <a:gd name="T106" fmla="*/ 66 w 136"/>
              <a:gd name="T107" fmla="*/ 224 h 272"/>
              <a:gd name="T108" fmla="*/ 68 w 136"/>
              <a:gd name="T109" fmla="*/ 238 h 272"/>
              <a:gd name="T110" fmla="*/ 74 w 136"/>
              <a:gd name="T111" fmla="*/ 244 h 272"/>
              <a:gd name="T112" fmla="*/ 104 w 136"/>
              <a:gd name="T113" fmla="*/ 26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275" name="Freeform 15"/>
          <p:cNvSpPr>
            <a:spLocks/>
          </p:cNvSpPr>
          <p:nvPr/>
        </p:nvSpPr>
        <p:spPr bwMode="auto">
          <a:xfrm>
            <a:off x="7031095" y="3831738"/>
            <a:ext cx="133784" cy="189527"/>
          </a:xfrm>
          <a:custGeom>
            <a:avLst/>
            <a:gdLst>
              <a:gd name="T0" fmla="*/ 42 w 72"/>
              <a:gd name="T1" fmla="*/ 12 h 102"/>
              <a:gd name="T2" fmla="*/ 34 w 72"/>
              <a:gd name="T3" fmla="*/ 12 h 102"/>
              <a:gd name="T4" fmla="*/ 32 w 72"/>
              <a:gd name="T5" fmla="*/ 18 h 102"/>
              <a:gd name="T6" fmla="*/ 30 w 72"/>
              <a:gd name="T7" fmla="*/ 18 h 102"/>
              <a:gd name="T8" fmla="*/ 26 w 72"/>
              <a:gd name="T9" fmla="*/ 18 h 102"/>
              <a:gd name="T10" fmla="*/ 22 w 72"/>
              <a:gd name="T11" fmla="*/ 18 h 102"/>
              <a:gd name="T12" fmla="*/ 20 w 72"/>
              <a:gd name="T13" fmla="*/ 18 h 102"/>
              <a:gd name="T14" fmla="*/ 14 w 72"/>
              <a:gd name="T15" fmla="*/ 10 h 102"/>
              <a:gd name="T16" fmla="*/ 10 w 72"/>
              <a:gd name="T17" fmla="*/ 4 h 102"/>
              <a:gd name="T18" fmla="*/ 6 w 72"/>
              <a:gd name="T19" fmla="*/ 0 h 102"/>
              <a:gd name="T20" fmla="*/ 0 w 72"/>
              <a:gd name="T21" fmla="*/ 0 h 102"/>
              <a:gd name="T22" fmla="*/ 2 w 72"/>
              <a:gd name="T23" fmla="*/ 8 h 102"/>
              <a:gd name="T24" fmla="*/ 4 w 72"/>
              <a:gd name="T25" fmla="*/ 14 h 102"/>
              <a:gd name="T26" fmla="*/ 6 w 72"/>
              <a:gd name="T27" fmla="*/ 24 h 102"/>
              <a:gd name="T28" fmla="*/ 10 w 72"/>
              <a:gd name="T29" fmla="*/ 36 h 102"/>
              <a:gd name="T30" fmla="*/ 14 w 72"/>
              <a:gd name="T31" fmla="*/ 46 h 102"/>
              <a:gd name="T32" fmla="*/ 18 w 72"/>
              <a:gd name="T33" fmla="*/ 54 h 102"/>
              <a:gd name="T34" fmla="*/ 34 w 72"/>
              <a:gd name="T35" fmla="*/ 72 h 102"/>
              <a:gd name="T36" fmla="*/ 50 w 72"/>
              <a:gd name="T37" fmla="*/ 86 h 102"/>
              <a:gd name="T38" fmla="*/ 58 w 72"/>
              <a:gd name="T39" fmla="*/ 96 h 102"/>
              <a:gd name="T40" fmla="*/ 66 w 72"/>
              <a:gd name="T41" fmla="*/ 102 h 102"/>
              <a:gd name="T42" fmla="*/ 68 w 72"/>
              <a:gd name="T43" fmla="*/ 100 h 102"/>
              <a:gd name="T44" fmla="*/ 70 w 72"/>
              <a:gd name="T45" fmla="*/ 100 h 102"/>
              <a:gd name="T46" fmla="*/ 72 w 72"/>
              <a:gd name="T47" fmla="*/ 96 h 102"/>
              <a:gd name="T48" fmla="*/ 72 w 72"/>
              <a:gd name="T49" fmla="*/ 90 h 102"/>
              <a:gd name="T50" fmla="*/ 70 w 72"/>
              <a:gd name="T51" fmla="*/ 84 h 102"/>
              <a:gd name="T52" fmla="*/ 66 w 72"/>
              <a:gd name="T53" fmla="*/ 74 h 102"/>
              <a:gd name="T54" fmla="*/ 62 w 72"/>
              <a:gd name="T55" fmla="*/ 68 h 102"/>
              <a:gd name="T56" fmla="*/ 60 w 72"/>
              <a:gd name="T57" fmla="*/ 64 h 102"/>
              <a:gd name="T58" fmla="*/ 58 w 72"/>
              <a:gd name="T59" fmla="*/ 60 h 102"/>
              <a:gd name="T60" fmla="*/ 58 w 72"/>
              <a:gd name="T61" fmla="*/ 40 h 102"/>
              <a:gd name="T62" fmla="*/ 58 w 72"/>
              <a:gd name="T63" fmla="*/ 32 h 102"/>
              <a:gd name="T64" fmla="*/ 52 w 72"/>
              <a:gd name="T65" fmla="*/ 24 h 102"/>
              <a:gd name="T66" fmla="*/ 42 w 72"/>
              <a:gd name="T67" fmla="*/ 1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6" name="Freeform 16"/>
          <p:cNvSpPr>
            <a:spLocks/>
          </p:cNvSpPr>
          <p:nvPr/>
        </p:nvSpPr>
        <p:spPr bwMode="auto">
          <a:xfrm>
            <a:off x="6748663" y="3088495"/>
            <a:ext cx="248986" cy="590878"/>
          </a:xfrm>
          <a:custGeom>
            <a:avLst/>
            <a:gdLst>
              <a:gd name="T0" fmla="*/ 0 w 134"/>
              <a:gd name="T1" fmla="*/ 140 h 318"/>
              <a:gd name="T2" fmla="*/ 28 w 134"/>
              <a:gd name="T3" fmla="*/ 166 h 318"/>
              <a:gd name="T4" fmla="*/ 42 w 134"/>
              <a:gd name="T5" fmla="*/ 180 h 318"/>
              <a:gd name="T6" fmla="*/ 48 w 134"/>
              <a:gd name="T7" fmla="*/ 198 h 318"/>
              <a:gd name="T8" fmla="*/ 46 w 134"/>
              <a:gd name="T9" fmla="*/ 212 h 318"/>
              <a:gd name="T10" fmla="*/ 44 w 134"/>
              <a:gd name="T11" fmla="*/ 224 h 318"/>
              <a:gd name="T12" fmla="*/ 48 w 134"/>
              <a:gd name="T13" fmla="*/ 226 h 318"/>
              <a:gd name="T14" fmla="*/ 58 w 134"/>
              <a:gd name="T15" fmla="*/ 228 h 318"/>
              <a:gd name="T16" fmla="*/ 66 w 134"/>
              <a:gd name="T17" fmla="*/ 228 h 318"/>
              <a:gd name="T18" fmla="*/ 80 w 134"/>
              <a:gd name="T19" fmla="*/ 224 h 318"/>
              <a:gd name="T20" fmla="*/ 84 w 134"/>
              <a:gd name="T21" fmla="*/ 206 h 318"/>
              <a:gd name="T22" fmla="*/ 96 w 134"/>
              <a:gd name="T23" fmla="*/ 220 h 318"/>
              <a:gd name="T24" fmla="*/ 106 w 134"/>
              <a:gd name="T25" fmla="*/ 252 h 318"/>
              <a:gd name="T26" fmla="*/ 118 w 134"/>
              <a:gd name="T27" fmla="*/ 276 h 318"/>
              <a:gd name="T28" fmla="*/ 122 w 134"/>
              <a:gd name="T29" fmla="*/ 286 h 318"/>
              <a:gd name="T30" fmla="*/ 124 w 134"/>
              <a:gd name="T31" fmla="*/ 310 h 318"/>
              <a:gd name="T32" fmla="*/ 128 w 134"/>
              <a:gd name="T33" fmla="*/ 318 h 318"/>
              <a:gd name="T34" fmla="*/ 134 w 134"/>
              <a:gd name="T35" fmla="*/ 308 h 318"/>
              <a:gd name="T36" fmla="*/ 134 w 134"/>
              <a:gd name="T37" fmla="*/ 292 h 318"/>
              <a:gd name="T38" fmla="*/ 124 w 134"/>
              <a:gd name="T39" fmla="*/ 270 h 318"/>
              <a:gd name="T40" fmla="*/ 108 w 134"/>
              <a:gd name="T41" fmla="*/ 252 h 318"/>
              <a:gd name="T42" fmla="*/ 110 w 134"/>
              <a:gd name="T43" fmla="*/ 240 h 318"/>
              <a:gd name="T44" fmla="*/ 112 w 134"/>
              <a:gd name="T45" fmla="*/ 228 h 318"/>
              <a:gd name="T46" fmla="*/ 110 w 134"/>
              <a:gd name="T47" fmla="*/ 214 h 318"/>
              <a:gd name="T48" fmla="*/ 94 w 134"/>
              <a:gd name="T49" fmla="*/ 196 h 318"/>
              <a:gd name="T50" fmla="*/ 90 w 134"/>
              <a:gd name="T51" fmla="*/ 180 h 318"/>
              <a:gd name="T52" fmla="*/ 94 w 134"/>
              <a:gd name="T53" fmla="*/ 168 h 318"/>
              <a:gd name="T54" fmla="*/ 106 w 134"/>
              <a:gd name="T55" fmla="*/ 156 h 318"/>
              <a:gd name="T56" fmla="*/ 124 w 134"/>
              <a:gd name="T57" fmla="*/ 144 h 318"/>
              <a:gd name="T58" fmla="*/ 132 w 134"/>
              <a:gd name="T59" fmla="*/ 134 h 318"/>
              <a:gd name="T60" fmla="*/ 132 w 134"/>
              <a:gd name="T61" fmla="*/ 128 h 318"/>
              <a:gd name="T62" fmla="*/ 120 w 134"/>
              <a:gd name="T63" fmla="*/ 122 h 318"/>
              <a:gd name="T64" fmla="*/ 108 w 134"/>
              <a:gd name="T65" fmla="*/ 116 h 318"/>
              <a:gd name="T66" fmla="*/ 110 w 134"/>
              <a:gd name="T67" fmla="*/ 102 h 318"/>
              <a:gd name="T68" fmla="*/ 104 w 134"/>
              <a:gd name="T69" fmla="*/ 96 h 318"/>
              <a:gd name="T70" fmla="*/ 98 w 134"/>
              <a:gd name="T71" fmla="*/ 90 h 318"/>
              <a:gd name="T72" fmla="*/ 94 w 134"/>
              <a:gd name="T73" fmla="*/ 82 h 318"/>
              <a:gd name="T74" fmla="*/ 84 w 134"/>
              <a:gd name="T75" fmla="*/ 82 h 318"/>
              <a:gd name="T76" fmla="*/ 78 w 134"/>
              <a:gd name="T77" fmla="*/ 76 h 318"/>
              <a:gd name="T78" fmla="*/ 76 w 134"/>
              <a:gd name="T79" fmla="*/ 64 h 318"/>
              <a:gd name="T80" fmla="*/ 82 w 134"/>
              <a:gd name="T81" fmla="*/ 52 h 318"/>
              <a:gd name="T82" fmla="*/ 86 w 134"/>
              <a:gd name="T83" fmla="*/ 48 h 318"/>
              <a:gd name="T84" fmla="*/ 84 w 134"/>
              <a:gd name="T85" fmla="*/ 28 h 318"/>
              <a:gd name="T86" fmla="*/ 80 w 134"/>
              <a:gd name="T87" fmla="*/ 14 h 318"/>
              <a:gd name="T88" fmla="*/ 72 w 134"/>
              <a:gd name="T89" fmla="*/ 12 h 318"/>
              <a:gd name="T90" fmla="*/ 68 w 134"/>
              <a:gd name="T91" fmla="*/ 4 h 318"/>
              <a:gd name="T92" fmla="*/ 62 w 134"/>
              <a:gd name="T93" fmla="*/ 0 h 318"/>
              <a:gd name="T94" fmla="*/ 56 w 134"/>
              <a:gd name="T95" fmla="*/ 8 h 318"/>
              <a:gd name="T96" fmla="*/ 56 w 134"/>
              <a:gd name="T97" fmla="*/ 20 h 318"/>
              <a:gd name="T98" fmla="*/ 44 w 134"/>
              <a:gd name="T99" fmla="*/ 22 h 318"/>
              <a:gd name="T100" fmla="*/ 30 w 134"/>
              <a:gd name="T101" fmla="*/ 34 h 318"/>
              <a:gd name="T102" fmla="*/ 30 w 134"/>
              <a:gd name="T103" fmla="*/ 40 h 318"/>
              <a:gd name="T104" fmla="*/ 26 w 134"/>
              <a:gd name="T105" fmla="*/ 60 h 318"/>
              <a:gd name="T106" fmla="*/ 28 w 134"/>
              <a:gd name="T107" fmla="*/ 64 h 318"/>
              <a:gd name="T108" fmla="*/ 28 w 134"/>
              <a:gd name="T109" fmla="*/ 70 h 318"/>
              <a:gd name="T110" fmla="*/ 20 w 134"/>
              <a:gd name="T111" fmla="*/ 84 h 318"/>
              <a:gd name="T112" fmla="*/ 16 w 134"/>
              <a:gd name="T113" fmla="*/ 82 h 318"/>
              <a:gd name="T114" fmla="*/ 10 w 134"/>
              <a:gd name="T115" fmla="*/ 86 h 318"/>
              <a:gd name="T116" fmla="*/ 12 w 134"/>
              <a:gd name="T117" fmla="*/ 100 h 318"/>
              <a:gd name="T118" fmla="*/ 10 w 134"/>
              <a:gd name="T119" fmla="*/ 118 h 318"/>
              <a:gd name="T120" fmla="*/ 2 w 134"/>
              <a:gd name="T121" fmla="*/ 124 h 318"/>
              <a:gd name="T122" fmla="*/ 0 w 134"/>
              <a:gd name="T123" fmla="*/ 13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7" name="Freeform 17"/>
          <p:cNvSpPr>
            <a:spLocks/>
          </p:cNvSpPr>
          <p:nvPr/>
        </p:nvSpPr>
        <p:spPr bwMode="auto">
          <a:xfrm>
            <a:off x="6603730" y="3159103"/>
            <a:ext cx="156081" cy="178378"/>
          </a:xfrm>
          <a:custGeom>
            <a:avLst/>
            <a:gdLst>
              <a:gd name="T0" fmla="*/ 80 w 84"/>
              <a:gd name="T1" fmla="*/ 86 h 96"/>
              <a:gd name="T2" fmla="*/ 74 w 84"/>
              <a:gd name="T3" fmla="*/ 88 h 96"/>
              <a:gd name="T4" fmla="*/ 70 w 84"/>
              <a:gd name="T5" fmla="*/ 76 h 96"/>
              <a:gd name="T6" fmla="*/ 58 w 84"/>
              <a:gd name="T7" fmla="*/ 72 h 96"/>
              <a:gd name="T8" fmla="*/ 50 w 84"/>
              <a:gd name="T9" fmla="*/ 70 h 96"/>
              <a:gd name="T10" fmla="*/ 46 w 84"/>
              <a:gd name="T11" fmla="*/ 66 h 96"/>
              <a:gd name="T12" fmla="*/ 40 w 84"/>
              <a:gd name="T13" fmla="*/ 80 h 96"/>
              <a:gd name="T14" fmla="*/ 26 w 84"/>
              <a:gd name="T15" fmla="*/ 86 h 96"/>
              <a:gd name="T16" fmla="*/ 22 w 84"/>
              <a:gd name="T17" fmla="*/ 70 h 96"/>
              <a:gd name="T18" fmla="*/ 20 w 84"/>
              <a:gd name="T19" fmla="*/ 58 h 96"/>
              <a:gd name="T20" fmla="*/ 14 w 84"/>
              <a:gd name="T21" fmla="*/ 52 h 96"/>
              <a:gd name="T22" fmla="*/ 16 w 84"/>
              <a:gd name="T23" fmla="*/ 40 h 96"/>
              <a:gd name="T24" fmla="*/ 8 w 84"/>
              <a:gd name="T25" fmla="*/ 34 h 96"/>
              <a:gd name="T26" fmla="*/ 6 w 84"/>
              <a:gd name="T27" fmla="*/ 28 h 96"/>
              <a:gd name="T28" fmla="*/ 10 w 84"/>
              <a:gd name="T29" fmla="*/ 26 h 96"/>
              <a:gd name="T30" fmla="*/ 10 w 84"/>
              <a:gd name="T31" fmla="*/ 18 h 96"/>
              <a:gd name="T32" fmla="*/ 2 w 84"/>
              <a:gd name="T33" fmla="*/ 10 h 96"/>
              <a:gd name="T34" fmla="*/ 0 w 84"/>
              <a:gd name="T35" fmla="*/ 4 h 96"/>
              <a:gd name="T36" fmla="*/ 6 w 84"/>
              <a:gd name="T37" fmla="*/ 0 h 96"/>
              <a:gd name="T38" fmla="*/ 24 w 84"/>
              <a:gd name="T39" fmla="*/ 10 h 96"/>
              <a:gd name="T40" fmla="*/ 28 w 84"/>
              <a:gd name="T41" fmla="*/ 16 h 96"/>
              <a:gd name="T42" fmla="*/ 28 w 84"/>
              <a:gd name="T43" fmla="*/ 22 h 96"/>
              <a:gd name="T44" fmla="*/ 34 w 84"/>
              <a:gd name="T45" fmla="*/ 26 h 96"/>
              <a:gd name="T46" fmla="*/ 46 w 84"/>
              <a:gd name="T47" fmla="*/ 26 h 96"/>
              <a:gd name="T48" fmla="*/ 70 w 84"/>
              <a:gd name="T49" fmla="*/ 30 h 96"/>
              <a:gd name="T50" fmla="*/ 56 w 84"/>
              <a:gd name="T51" fmla="*/ 56 h 96"/>
              <a:gd name="T52" fmla="*/ 62 w 84"/>
              <a:gd name="T53" fmla="*/ 62 h 96"/>
              <a:gd name="T54" fmla="*/ 68 w 84"/>
              <a:gd name="T55" fmla="*/ 56 h 96"/>
              <a:gd name="T56" fmla="*/ 70 w 84"/>
              <a:gd name="T57" fmla="*/ 50 h 96"/>
              <a:gd name="T58" fmla="*/ 78 w 84"/>
              <a:gd name="T59" fmla="*/ 66 h 96"/>
              <a:gd name="T60" fmla="*/ 82 w 84"/>
              <a:gd name="T61" fmla="*/ 78 h 96"/>
              <a:gd name="T62" fmla="*/ 82 w 84"/>
              <a:gd name="T63"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8" name="Freeform 18"/>
          <p:cNvSpPr>
            <a:spLocks/>
          </p:cNvSpPr>
          <p:nvPr/>
        </p:nvSpPr>
        <p:spPr bwMode="auto">
          <a:xfrm>
            <a:off x="6046299" y="2843225"/>
            <a:ext cx="806418" cy="932769"/>
          </a:xfrm>
          <a:custGeom>
            <a:avLst/>
            <a:gdLst>
              <a:gd name="T0" fmla="*/ 428 w 434"/>
              <a:gd name="T1" fmla="*/ 152 h 502"/>
              <a:gd name="T2" fmla="*/ 408 w 434"/>
              <a:gd name="T3" fmla="*/ 172 h 502"/>
              <a:gd name="T4" fmla="*/ 408 w 434"/>
              <a:gd name="T5" fmla="*/ 196 h 502"/>
              <a:gd name="T6" fmla="*/ 394 w 434"/>
              <a:gd name="T7" fmla="*/ 214 h 502"/>
              <a:gd name="T8" fmla="*/ 388 w 434"/>
              <a:gd name="T9" fmla="*/ 250 h 502"/>
              <a:gd name="T10" fmla="*/ 374 w 434"/>
              <a:gd name="T11" fmla="*/ 226 h 502"/>
              <a:gd name="T12" fmla="*/ 362 w 434"/>
              <a:gd name="T13" fmla="*/ 232 h 502"/>
              <a:gd name="T14" fmla="*/ 370 w 434"/>
              <a:gd name="T15" fmla="*/ 196 h 502"/>
              <a:gd name="T16" fmla="*/ 328 w 434"/>
              <a:gd name="T17" fmla="*/ 192 h 502"/>
              <a:gd name="T18" fmla="*/ 320 w 434"/>
              <a:gd name="T19" fmla="*/ 176 h 502"/>
              <a:gd name="T20" fmla="*/ 302 w 434"/>
              <a:gd name="T21" fmla="*/ 180 h 502"/>
              <a:gd name="T22" fmla="*/ 308 w 434"/>
              <a:gd name="T23" fmla="*/ 196 h 502"/>
              <a:gd name="T24" fmla="*/ 316 w 434"/>
              <a:gd name="T25" fmla="*/ 210 h 502"/>
              <a:gd name="T26" fmla="*/ 322 w 434"/>
              <a:gd name="T27" fmla="*/ 232 h 502"/>
              <a:gd name="T28" fmla="*/ 310 w 434"/>
              <a:gd name="T29" fmla="*/ 256 h 502"/>
              <a:gd name="T30" fmla="*/ 292 w 434"/>
              <a:gd name="T31" fmla="*/ 288 h 502"/>
              <a:gd name="T32" fmla="*/ 266 w 434"/>
              <a:gd name="T33" fmla="*/ 306 h 502"/>
              <a:gd name="T34" fmla="*/ 222 w 434"/>
              <a:gd name="T35" fmla="*/ 360 h 502"/>
              <a:gd name="T36" fmla="*/ 198 w 434"/>
              <a:gd name="T37" fmla="*/ 382 h 502"/>
              <a:gd name="T38" fmla="*/ 206 w 434"/>
              <a:gd name="T39" fmla="*/ 426 h 502"/>
              <a:gd name="T40" fmla="*/ 204 w 434"/>
              <a:gd name="T41" fmla="*/ 450 h 502"/>
              <a:gd name="T42" fmla="*/ 194 w 434"/>
              <a:gd name="T43" fmla="*/ 472 h 502"/>
              <a:gd name="T44" fmla="*/ 186 w 434"/>
              <a:gd name="T45" fmla="*/ 490 h 502"/>
              <a:gd name="T46" fmla="*/ 170 w 434"/>
              <a:gd name="T47" fmla="*/ 502 h 502"/>
              <a:gd name="T48" fmla="*/ 142 w 434"/>
              <a:gd name="T49" fmla="*/ 466 h 502"/>
              <a:gd name="T50" fmla="*/ 110 w 434"/>
              <a:gd name="T51" fmla="*/ 388 h 502"/>
              <a:gd name="T52" fmla="*/ 76 w 434"/>
              <a:gd name="T53" fmla="*/ 284 h 502"/>
              <a:gd name="T54" fmla="*/ 66 w 434"/>
              <a:gd name="T55" fmla="*/ 258 h 502"/>
              <a:gd name="T56" fmla="*/ 44 w 434"/>
              <a:gd name="T57" fmla="*/ 276 h 502"/>
              <a:gd name="T58" fmla="*/ 20 w 434"/>
              <a:gd name="T59" fmla="*/ 246 h 502"/>
              <a:gd name="T60" fmla="*/ 24 w 434"/>
              <a:gd name="T61" fmla="*/ 240 h 502"/>
              <a:gd name="T62" fmla="*/ 0 w 434"/>
              <a:gd name="T63" fmla="*/ 220 h 502"/>
              <a:gd name="T64" fmla="*/ 12 w 434"/>
              <a:gd name="T65" fmla="*/ 210 h 502"/>
              <a:gd name="T66" fmla="*/ 38 w 434"/>
              <a:gd name="T67" fmla="*/ 204 h 502"/>
              <a:gd name="T68" fmla="*/ 20 w 434"/>
              <a:gd name="T69" fmla="*/ 178 h 502"/>
              <a:gd name="T70" fmla="*/ 8 w 434"/>
              <a:gd name="T71" fmla="*/ 160 h 502"/>
              <a:gd name="T72" fmla="*/ 26 w 434"/>
              <a:gd name="T73" fmla="*/ 144 h 502"/>
              <a:gd name="T74" fmla="*/ 52 w 434"/>
              <a:gd name="T75" fmla="*/ 124 h 502"/>
              <a:gd name="T76" fmla="*/ 68 w 434"/>
              <a:gd name="T77" fmla="*/ 92 h 502"/>
              <a:gd name="T78" fmla="*/ 78 w 434"/>
              <a:gd name="T79" fmla="*/ 66 h 502"/>
              <a:gd name="T80" fmla="*/ 52 w 434"/>
              <a:gd name="T81" fmla="*/ 34 h 502"/>
              <a:gd name="T82" fmla="*/ 62 w 434"/>
              <a:gd name="T83" fmla="*/ 20 h 502"/>
              <a:gd name="T84" fmla="*/ 88 w 434"/>
              <a:gd name="T85" fmla="*/ 18 h 502"/>
              <a:gd name="T86" fmla="*/ 128 w 434"/>
              <a:gd name="T87" fmla="*/ 0 h 502"/>
              <a:gd name="T88" fmla="*/ 140 w 434"/>
              <a:gd name="T89" fmla="*/ 16 h 502"/>
              <a:gd name="T90" fmla="*/ 134 w 434"/>
              <a:gd name="T91" fmla="*/ 48 h 502"/>
              <a:gd name="T92" fmla="*/ 134 w 434"/>
              <a:gd name="T93" fmla="*/ 68 h 502"/>
              <a:gd name="T94" fmla="*/ 156 w 434"/>
              <a:gd name="T95" fmla="*/ 88 h 502"/>
              <a:gd name="T96" fmla="*/ 168 w 434"/>
              <a:gd name="T97" fmla="*/ 126 h 502"/>
              <a:gd name="T98" fmla="*/ 220 w 434"/>
              <a:gd name="T99" fmla="*/ 154 h 502"/>
              <a:gd name="T100" fmla="*/ 248 w 434"/>
              <a:gd name="T101" fmla="*/ 164 h 502"/>
              <a:gd name="T102" fmla="*/ 298 w 434"/>
              <a:gd name="T103" fmla="*/ 168 h 502"/>
              <a:gd name="T104" fmla="*/ 294 w 434"/>
              <a:gd name="T105" fmla="*/ 148 h 502"/>
              <a:gd name="T106" fmla="*/ 308 w 434"/>
              <a:gd name="T107" fmla="*/ 158 h 502"/>
              <a:gd name="T108" fmla="*/ 348 w 434"/>
              <a:gd name="T109" fmla="*/ 166 h 502"/>
              <a:gd name="T110" fmla="*/ 364 w 434"/>
              <a:gd name="T111" fmla="*/ 140 h 502"/>
              <a:gd name="T112" fmla="*/ 394 w 434"/>
              <a:gd name="T113" fmla="*/ 120 h 502"/>
              <a:gd name="T114" fmla="*/ 406 w 434"/>
              <a:gd name="T115" fmla="*/ 116 h 502"/>
              <a:gd name="T116" fmla="*/ 424 w 434"/>
              <a:gd name="T117" fmla="*/ 13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79" name="Freeform 19"/>
          <p:cNvSpPr>
            <a:spLocks/>
          </p:cNvSpPr>
          <p:nvPr/>
        </p:nvSpPr>
        <p:spPr bwMode="auto">
          <a:xfrm>
            <a:off x="6614879" y="3099644"/>
            <a:ext cx="92905" cy="52027"/>
          </a:xfrm>
          <a:custGeom>
            <a:avLst/>
            <a:gdLst>
              <a:gd name="T0" fmla="*/ 50 w 50"/>
              <a:gd name="T1" fmla="*/ 20 h 28"/>
              <a:gd name="T2" fmla="*/ 46 w 50"/>
              <a:gd name="T3" fmla="*/ 14 h 28"/>
              <a:gd name="T4" fmla="*/ 36 w 50"/>
              <a:gd name="T5" fmla="*/ 6 h 28"/>
              <a:gd name="T6" fmla="*/ 26 w 50"/>
              <a:gd name="T7" fmla="*/ 2 h 28"/>
              <a:gd name="T8" fmla="*/ 16 w 50"/>
              <a:gd name="T9" fmla="*/ 0 h 28"/>
              <a:gd name="T10" fmla="*/ 12 w 50"/>
              <a:gd name="T11" fmla="*/ 2 h 28"/>
              <a:gd name="T12" fmla="*/ 8 w 50"/>
              <a:gd name="T13" fmla="*/ 4 h 28"/>
              <a:gd name="T14" fmla="*/ 4 w 50"/>
              <a:gd name="T15" fmla="*/ 10 h 28"/>
              <a:gd name="T16" fmla="*/ 0 w 50"/>
              <a:gd name="T17" fmla="*/ 14 h 28"/>
              <a:gd name="T18" fmla="*/ 2 w 50"/>
              <a:gd name="T19" fmla="*/ 18 h 28"/>
              <a:gd name="T20" fmla="*/ 2 w 50"/>
              <a:gd name="T21" fmla="*/ 20 h 28"/>
              <a:gd name="T22" fmla="*/ 10 w 50"/>
              <a:gd name="T23" fmla="*/ 28 h 28"/>
              <a:gd name="T24" fmla="*/ 16 w 50"/>
              <a:gd name="T25" fmla="*/ 28 h 28"/>
              <a:gd name="T26" fmla="*/ 36 w 50"/>
              <a:gd name="T27" fmla="*/ 28 h 28"/>
              <a:gd name="T28" fmla="*/ 42 w 50"/>
              <a:gd name="T29" fmla="*/ 28 h 28"/>
              <a:gd name="T30" fmla="*/ 46 w 50"/>
              <a:gd name="T31" fmla="*/ 26 h 28"/>
              <a:gd name="T32" fmla="*/ 50 w 50"/>
              <a:gd name="T33" fmla="*/ 22 h 28"/>
              <a:gd name="T34" fmla="*/ 50 w 50"/>
              <a:gd name="T3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80" name="Freeform 20"/>
          <p:cNvSpPr>
            <a:spLocks/>
          </p:cNvSpPr>
          <p:nvPr/>
        </p:nvSpPr>
        <p:spPr bwMode="auto">
          <a:xfrm>
            <a:off x="6354744" y="3029036"/>
            <a:ext cx="245270" cy="130067"/>
          </a:xfrm>
          <a:custGeom>
            <a:avLst/>
            <a:gdLst>
              <a:gd name="T0" fmla="*/ 128 w 132"/>
              <a:gd name="T1" fmla="*/ 46 h 70"/>
              <a:gd name="T2" fmla="*/ 110 w 132"/>
              <a:gd name="T3" fmla="*/ 46 h 70"/>
              <a:gd name="T4" fmla="*/ 104 w 132"/>
              <a:gd name="T5" fmla="*/ 44 h 70"/>
              <a:gd name="T6" fmla="*/ 98 w 132"/>
              <a:gd name="T7" fmla="*/ 40 h 70"/>
              <a:gd name="T8" fmla="*/ 96 w 132"/>
              <a:gd name="T9" fmla="*/ 40 h 70"/>
              <a:gd name="T10" fmla="*/ 94 w 132"/>
              <a:gd name="T11" fmla="*/ 40 h 70"/>
              <a:gd name="T12" fmla="*/ 90 w 132"/>
              <a:gd name="T13" fmla="*/ 40 h 70"/>
              <a:gd name="T14" fmla="*/ 84 w 132"/>
              <a:gd name="T15" fmla="*/ 38 h 70"/>
              <a:gd name="T16" fmla="*/ 80 w 132"/>
              <a:gd name="T17" fmla="*/ 36 h 70"/>
              <a:gd name="T18" fmla="*/ 76 w 132"/>
              <a:gd name="T19" fmla="*/ 32 h 70"/>
              <a:gd name="T20" fmla="*/ 74 w 132"/>
              <a:gd name="T21" fmla="*/ 30 h 70"/>
              <a:gd name="T22" fmla="*/ 62 w 132"/>
              <a:gd name="T23" fmla="*/ 26 h 70"/>
              <a:gd name="T24" fmla="*/ 52 w 132"/>
              <a:gd name="T25" fmla="*/ 22 h 70"/>
              <a:gd name="T26" fmla="*/ 44 w 132"/>
              <a:gd name="T27" fmla="*/ 16 h 70"/>
              <a:gd name="T28" fmla="*/ 34 w 132"/>
              <a:gd name="T29" fmla="*/ 8 h 70"/>
              <a:gd name="T30" fmla="*/ 22 w 132"/>
              <a:gd name="T31" fmla="*/ 0 h 70"/>
              <a:gd name="T32" fmla="*/ 20 w 132"/>
              <a:gd name="T33" fmla="*/ 0 h 70"/>
              <a:gd name="T34" fmla="*/ 18 w 132"/>
              <a:gd name="T35" fmla="*/ 2 h 70"/>
              <a:gd name="T36" fmla="*/ 16 w 132"/>
              <a:gd name="T37" fmla="*/ 4 h 70"/>
              <a:gd name="T38" fmla="*/ 12 w 132"/>
              <a:gd name="T39" fmla="*/ 4 h 70"/>
              <a:gd name="T40" fmla="*/ 6 w 132"/>
              <a:gd name="T41" fmla="*/ 4 h 70"/>
              <a:gd name="T42" fmla="*/ 2 w 132"/>
              <a:gd name="T43" fmla="*/ 12 h 70"/>
              <a:gd name="T44" fmla="*/ 0 w 132"/>
              <a:gd name="T45" fmla="*/ 22 h 70"/>
              <a:gd name="T46" fmla="*/ 2 w 132"/>
              <a:gd name="T47" fmla="*/ 26 h 70"/>
              <a:gd name="T48" fmla="*/ 4 w 132"/>
              <a:gd name="T49" fmla="*/ 28 h 70"/>
              <a:gd name="T50" fmla="*/ 10 w 132"/>
              <a:gd name="T51" fmla="*/ 32 h 70"/>
              <a:gd name="T52" fmla="*/ 32 w 132"/>
              <a:gd name="T53" fmla="*/ 42 h 70"/>
              <a:gd name="T54" fmla="*/ 44 w 132"/>
              <a:gd name="T55" fmla="*/ 50 h 70"/>
              <a:gd name="T56" fmla="*/ 54 w 132"/>
              <a:gd name="T57" fmla="*/ 54 h 70"/>
              <a:gd name="T58" fmla="*/ 64 w 132"/>
              <a:gd name="T59" fmla="*/ 50 h 70"/>
              <a:gd name="T60" fmla="*/ 68 w 132"/>
              <a:gd name="T61" fmla="*/ 52 h 70"/>
              <a:gd name="T62" fmla="*/ 72 w 132"/>
              <a:gd name="T63" fmla="*/ 52 h 70"/>
              <a:gd name="T64" fmla="*/ 78 w 132"/>
              <a:gd name="T65" fmla="*/ 58 h 70"/>
              <a:gd name="T66" fmla="*/ 82 w 132"/>
              <a:gd name="T67" fmla="*/ 64 h 70"/>
              <a:gd name="T68" fmla="*/ 98 w 132"/>
              <a:gd name="T69" fmla="*/ 68 h 70"/>
              <a:gd name="T70" fmla="*/ 112 w 132"/>
              <a:gd name="T71" fmla="*/ 70 h 70"/>
              <a:gd name="T72" fmla="*/ 122 w 132"/>
              <a:gd name="T73" fmla="*/ 70 h 70"/>
              <a:gd name="T74" fmla="*/ 130 w 132"/>
              <a:gd name="T75" fmla="*/ 70 h 70"/>
              <a:gd name="T76" fmla="*/ 132 w 132"/>
              <a:gd name="T77" fmla="*/ 68 h 70"/>
              <a:gd name="T78" fmla="*/ 132 w 132"/>
              <a:gd name="T79" fmla="*/ 66 h 70"/>
              <a:gd name="T80" fmla="*/ 132 w 132"/>
              <a:gd name="T81" fmla="*/ 62 h 70"/>
              <a:gd name="T82" fmla="*/ 130 w 132"/>
              <a:gd name="T83" fmla="*/ 58 h 70"/>
              <a:gd name="T84" fmla="*/ 128 w 132"/>
              <a:gd name="T85" fmla="*/ 54 h 70"/>
              <a:gd name="T86" fmla="*/ 128 w 132"/>
              <a:gd name="T87" fmla="*/ 48 h 70"/>
              <a:gd name="T88" fmla="*/ 128 w 132"/>
              <a:gd name="T89" fmla="*/ 4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81" name="Freeform 21"/>
          <p:cNvSpPr>
            <a:spLocks/>
          </p:cNvSpPr>
          <p:nvPr/>
        </p:nvSpPr>
        <p:spPr bwMode="auto">
          <a:xfrm>
            <a:off x="5793596" y="2802347"/>
            <a:ext cx="445945" cy="449662"/>
          </a:xfrm>
          <a:custGeom>
            <a:avLst/>
            <a:gdLst>
              <a:gd name="T0" fmla="*/ 230 w 240"/>
              <a:gd name="T1" fmla="*/ 26 h 242"/>
              <a:gd name="T2" fmla="*/ 214 w 240"/>
              <a:gd name="T3" fmla="*/ 22 h 242"/>
              <a:gd name="T4" fmla="*/ 200 w 240"/>
              <a:gd name="T5" fmla="*/ 4 h 242"/>
              <a:gd name="T6" fmla="*/ 174 w 240"/>
              <a:gd name="T7" fmla="*/ 2 h 242"/>
              <a:gd name="T8" fmla="*/ 148 w 240"/>
              <a:gd name="T9" fmla="*/ 6 h 242"/>
              <a:gd name="T10" fmla="*/ 138 w 240"/>
              <a:gd name="T11" fmla="*/ 16 h 242"/>
              <a:gd name="T12" fmla="*/ 146 w 240"/>
              <a:gd name="T13" fmla="*/ 28 h 242"/>
              <a:gd name="T14" fmla="*/ 140 w 240"/>
              <a:gd name="T15" fmla="*/ 48 h 242"/>
              <a:gd name="T16" fmla="*/ 132 w 240"/>
              <a:gd name="T17" fmla="*/ 64 h 242"/>
              <a:gd name="T18" fmla="*/ 126 w 240"/>
              <a:gd name="T19" fmla="*/ 76 h 242"/>
              <a:gd name="T20" fmla="*/ 122 w 240"/>
              <a:gd name="T21" fmla="*/ 88 h 242"/>
              <a:gd name="T22" fmla="*/ 120 w 240"/>
              <a:gd name="T23" fmla="*/ 96 h 242"/>
              <a:gd name="T24" fmla="*/ 104 w 240"/>
              <a:gd name="T25" fmla="*/ 100 h 242"/>
              <a:gd name="T26" fmla="*/ 96 w 240"/>
              <a:gd name="T27" fmla="*/ 108 h 242"/>
              <a:gd name="T28" fmla="*/ 82 w 240"/>
              <a:gd name="T29" fmla="*/ 112 h 242"/>
              <a:gd name="T30" fmla="*/ 84 w 240"/>
              <a:gd name="T31" fmla="*/ 126 h 242"/>
              <a:gd name="T32" fmla="*/ 68 w 240"/>
              <a:gd name="T33" fmla="*/ 136 h 242"/>
              <a:gd name="T34" fmla="*/ 34 w 240"/>
              <a:gd name="T35" fmla="*/ 138 h 242"/>
              <a:gd name="T36" fmla="*/ 0 w 240"/>
              <a:gd name="T37" fmla="*/ 134 h 242"/>
              <a:gd name="T38" fmla="*/ 18 w 240"/>
              <a:gd name="T39" fmla="*/ 148 h 242"/>
              <a:gd name="T40" fmla="*/ 32 w 240"/>
              <a:gd name="T41" fmla="*/ 156 h 242"/>
              <a:gd name="T42" fmla="*/ 42 w 240"/>
              <a:gd name="T43" fmla="*/ 174 h 242"/>
              <a:gd name="T44" fmla="*/ 40 w 240"/>
              <a:gd name="T45" fmla="*/ 184 h 242"/>
              <a:gd name="T46" fmla="*/ 24 w 240"/>
              <a:gd name="T47" fmla="*/ 198 h 242"/>
              <a:gd name="T48" fmla="*/ 30 w 240"/>
              <a:gd name="T49" fmla="*/ 216 h 242"/>
              <a:gd name="T50" fmla="*/ 72 w 240"/>
              <a:gd name="T51" fmla="*/ 218 h 242"/>
              <a:gd name="T52" fmla="*/ 104 w 240"/>
              <a:gd name="T53" fmla="*/ 208 h 242"/>
              <a:gd name="T54" fmla="*/ 118 w 240"/>
              <a:gd name="T55" fmla="*/ 234 h 242"/>
              <a:gd name="T56" fmla="*/ 136 w 240"/>
              <a:gd name="T57" fmla="*/ 242 h 242"/>
              <a:gd name="T58" fmla="*/ 140 w 240"/>
              <a:gd name="T59" fmla="*/ 232 h 242"/>
              <a:gd name="T60" fmla="*/ 152 w 240"/>
              <a:gd name="T61" fmla="*/ 234 h 242"/>
              <a:gd name="T62" fmla="*/ 172 w 240"/>
              <a:gd name="T63" fmla="*/ 230 h 242"/>
              <a:gd name="T64" fmla="*/ 168 w 240"/>
              <a:gd name="T65" fmla="*/ 214 h 242"/>
              <a:gd name="T66" fmla="*/ 156 w 240"/>
              <a:gd name="T67" fmla="*/ 200 h 242"/>
              <a:gd name="T68" fmla="*/ 150 w 240"/>
              <a:gd name="T69" fmla="*/ 190 h 242"/>
              <a:gd name="T70" fmla="*/ 146 w 240"/>
              <a:gd name="T71" fmla="*/ 178 h 242"/>
              <a:gd name="T72" fmla="*/ 158 w 240"/>
              <a:gd name="T73" fmla="*/ 164 h 242"/>
              <a:gd name="T74" fmla="*/ 170 w 240"/>
              <a:gd name="T75" fmla="*/ 168 h 242"/>
              <a:gd name="T76" fmla="*/ 188 w 240"/>
              <a:gd name="T77" fmla="*/ 146 h 242"/>
              <a:gd name="T78" fmla="*/ 198 w 240"/>
              <a:gd name="T79" fmla="*/ 126 h 242"/>
              <a:gd name="T80" fmla="*/ 208 w 240"/>
              <a:gd name="T81" fmla="*/ 110 h 242"/>
              <a:gd name="T82" fmla="*/ 214 w 240"/>
              <a:gd name="T83" fmla="*/ 90 h 242"/>
              <a:gd name="T84" fmla="*/ 208 w 240"/>
              <a:gd name="T85" fmla="*/ 80 h 242"/>
              <a:gd name="T86" fmla="*/ 188 w 240"/>
              <a:gd name="T87" fmla="*/ 56 h 242"/>
              <a:gd name="T88" fmla="*/ 190 w 240"/>
              <a:gd name="T89" fmla="*/ 44 h 242"/>
              <a:gd name="T90" fmla="*/ 202 w 240"/>
              <a:gd name="T91" fmla="*/ 44 h 242"/>
              <a:gd name="T92" fmla="*/ 216 w 240"/>
              <a:gd name="T93" fmla="*/ 44 h 242"/>
              <a:gd name="T94" fmla="*/ 238 w 240"/>
              <a:gd name="T95" fmla="*/ 2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282" name="Freeform 22"/>
          <p:cNvSpPr>
            <a:spLocks/>
          </p:cNvSpPr>
          <p:nvPr/>
        </p:nvSpPr>
        <p:spPr bwMode="auto">
          <a:xfrm>
            <a:off x="5763867" y="2746604"/>
            <a:ext cx="371621" cy="312162"/>
          </a:xfrm>
          <a:custGeom>
            <a:avLst/>
            <a:gdLst>
              <a:gd name="T0" fmla="*/ 174 w 200"/>
              <a:gd name="T1" fmla="*/ 26 h 168"/>
              <a:gd name="T2" fmla="*/ 160 w 200"/>
              <a:gd name="T3" fmla="*/ 28 h 168"/>
              <a:gd name="T4" fmla="*/ 152 w 200"/>
              <a:gd name="T5" fmla="*/ 24 h 168"/>
              <a:gd name="T6" fmla="*/ 144 w 200"/>
              <a:gd name="T7" fmla="*/ 8 h 168"/>
              <a:gd name="T8" fmla="*/ 136 w 200"/>
              <a:gd name="T9" fmla="*/ 0 h 168"/>
              <a:gd name="T10" fmla="*/ 122 w 200"/>
              <a:gd name="T11" fmla="*/ 16 h 168"/>
              <a:gd name="T12" fmla="*/ 108 w 200"/>
              <a:gd name="T13" fmla="*/ 26 h 168"/>
              <a:gd name="T14" fmla="*/ 74 w 200"/>
              <a:gd name="T15" fmla="*/ 28 h 168"/>
              <a:gd name="T16" fmla="*/ 46 w 200"/>
              <a:gd name="T17" fmla="*/ 42 h 168"/>
              <a:gd name="T18" fmla="*/ 36 w 200"/>
              <a:gd name="T19" fmla="*/ 54 h 168"/>
              <a:gd name="T20" fmla="*/ 24 w 200"/>
              <a:gd name="T21" fmla="*/ 58 h 168"/>
              <a:gd name="T22" fmla="*/ 12 w 200"/>
              <a:gd name="T23" fmla="*/ 56 h 168"/>
              <a:gd name="T24" fmla="*/ 4 w 200"/>
              <a:gd name="T25" fmla="*/ 58 h 168"/>
              <a:gd name="T26" fmla="*/ 4 w 200"/>
              <a:gd name="T27" fmla="*/ 56 h 168"/>
              <a:gd name="T28" fmla="*/ 0 w 200"/>
              <a:gd name="T29" fmla="*/ 84 h 168"/>
              <a:gd name="T30" fmla="*/ 4 w 200"/>
              <a:gd name="T31" fmla="*/ 104 h 168"/>
              <a:gd name="T32" fmla="*/ 10 w 200"/>
              <a:gd name="T33" fmla="*/ 122 h 168"/>
              <a:gd name="T34" fmla="*/ 18 w 200"/>
              <a:gd name="T35" fmla="*/ 130 h 168"/>
              <a:gd name="T36" fmla="*/ 26 w 200"/>
              <a:gd name="T37" fmla="*/ 136 h 168"/>
              <a:gd name="T38" fmla="*/ 18 w 200"/>
              <a:gd name="T39" fmla="*/ 146 h 168"/>
              <a:gd name="T40" fmla="*/ 12 w 200"/>
              <a:gd name="T41" fmla="*/ 156 h 168"/>
              <a:gd name="T42" fmla="*/ 12 w 200"/>
              <a:gd name="T43" fmla="*/ 162 h 168"/>
              <a:gd name="T44" fmla="*/ 28 w 200"/>
              <a:gd name="T45" fmla="*/ 166 h 168"/>
              <a:gd name="T46" fmla="*/ 50 w 200"/>
              <a:gd name="T47" fmla="*/ 168 h 168"/>
              <a:gd name="T48" fmla="*/ 70 w 200"/>
              <a:gd name="T49" fmla="*/ 168 h 168"/>
              <a:gd name="T50" fmla="*/ 96 w 200"/>
              <a:gd name="T51" fmla="*/ 162 h 168"/>
              <a:gd name="T52" fmla="*/ 100 w 200"/>
              <a:gd name="T53" fmla="*/ 156 h 168"/>
              <a:gd name="T54" fmla="*/ 96 w 200"/>
              <a:gd name="T55" fmla="*/ 146 h 168"/>
              <a:gd name="T56" fmla="*/ 102 w 200"/>
              <a:gd name="T57" fmla="*/ 138 h 168"/>
              <a:gd name="T58" fmla="*/ 112 w 200"/>
              <a:gd name="T59" fmla="*/ 138 h 168"/>
              <a:gd name="T60" fmla="*/ 116 w 200"/>
              <a:gd name="T61" fmla="*/ 134 h 168"/>
              <a:gd name="T62" fmla="*/ 122 w 200"/>
              <a:gd name="T63" fmla="*/ 126 h 168"/>
              <a:gd name="T64" fmla="*/ 136 w 200"/>
              <a:gd name="T65" fmla="*/ 126 h 168"/>
              <a:gd name="T66" fmla="*/ 142 w 200"/>
              <a:gd name="T67" fmla="*/ 120 h 168"/>
              <a:gd name="T68" fmla="*/ 138 w 200"/>
              <a:gd name="T69" fmla="*/ 114 h 168"/>
              <a:gd name="T70" fmla="*/ 142 w 200"/>
              <a:gd name="T71" fmla="*/ 106 h 168"/>
              <a:gd name="T72" fmla="*/ 148 w 200"/>
              <a:gd name="T73" fmla="*/ 98 h 168"/>
              <a:gd name="T74" fmla="*/ 148 w 200"/>
              <a:gd name="T75" fmla="*/ 90 h 168"/>
              <a:gd name="T76" fmla="*/ 156 w 200"/>
              <a:gd name="T77" fmla="*/ 78 h 168"/>
              <a:gd name="T78" fmla="*/ 164 w 200"/>
              <a:gd name="T79" fmla="*/ 64 h 168"/>
              <a:gd name="T80" fmla="*/ 158 w 200"/>
              <a:gd name="T81" fmla="*/ 54 h 168"/>
              <a:gd name="T82" fmla="*/ 154 w 200"/>
              <a:gd name="T83" fmla="*/ 46 h 168"/>
              <a:gd name="T84" fmla="*/ 158 w 200"/>
              <a:gd name="T85" fmla="*/ 38 h 168"/>
              <a:gd name="T86" fmla="*/ 170 w 200"/>
              <a:gd name="T87" fmla="*/ 34 h 168"/>
              <a:gd name="T88" fmla="*/ 190 w 200"/>
              <a:gd name="T89" fmla="*/ 32 h 168"/>
              <a:gd name="T90" fmla="*/ 200 w 200"/>
              <a:gd name="T91" fmla="*/ 28 h 168"/>
              <a:gd name="T92" fmla="*/ 184 w 200"/>
              <a:gd name="T93" fmla="*/ 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83" name="Freeform 23"/>
          <p:cNvSpPr>
            <a:spLocks/>
          </p:cNvSpPr>
          <p:nvPr/>
        </p:nvSpPr>
        <p:spPr bwMode="auto">
          <a:xfrm>
            <a:off x="6332447" y="2296942"/>
            <a:ext cx="895607" cy="345608"/>
          </a:xfrm>
          <a:custGeom>
            <a:avLst/>
            <a:gdLst>
              <a:gd name="T0" fmla="*/ 4 w 482"/>
              <a:gd name="T1" fmla="*/ 56 h 186"/>
              <a:gd name="T2" fmla="*/ 12 w 482"/>
              <a:gd name="T3" fmla="*/ 64 h 186"/>
              <a:gd name="T4" fmla="*/ 34 w 482"/>
              <a:gd name="T5" fmla="*/ 72 h 186"/>
              <a:gd name="T6" fmla="*/ 48 w 482"/>
              <a:gd name="T7" fmla="*/ 78 h 186"/>
              <a:gd name="T8" fmla="*/ 64 w 482"/>
              <a:gd name="T9" fmla="*/ 92 h 186"/>
              <a:gd name="T10" fmla="*/ 72 w 482"/>
              <a:gd name="T11" fmla="*/ 114 h 186"/>
              <a:gd name="T12" fmla="*/ 80 w 482"/>
              <a:gd name="T13" fmla="*/ 126 h 186"/>
              <a:gd name="T14" fmla="*/ 118 w 482"/>
              <a:gd name="T15" fmla="*/ 130 h 186"/>
              <a:gd name="T16" fmla="*/ 138 w 482"/>
              <a:gd name="T17" fmla="*/ 134 h 186"/>
              <a:gd name="T18" fmla="*/ 156 w 482"/>
              <a:gd name="T19" fmla="*/ 146 h 186"/>
              <a:gd name="T20" fmla="*/ 172 w 482"/>
              <a:gd name="T21" fmla="*/ 162 h 186"/>
              <a:gd name="T22" fmla="*/ 214 w 482"/>
              <a:gd name="T23" fmla="*/ 166 h 186"/>
              <a:gd name="T24" fmla="*/ 258 w 482"/>
              <a:gd name="T25" fmla="*/ 168 h 186"/>
              <a:gd name="T26" fmla="*/ 280 w 482"/>
              <a:gd name="T27" fmla="*/ 180 h 186"/>
              <a:gd name="T28" fmla="*/ 310 w 482"/>
              <a:gd name="T29" fmla="*/ 186 h 186"/>
              <a:gd name="T30" fmla="*/ 324 w 482"/>
              <a:gd name="T31" fmla="*/ 180 h 186"/>
              <a:gd name="T32" fmla="*/ 362 w 482"/>
              <a:gd name="T33" fmla="*/ 172 h 186"/>
              <a:gd name="T34" fmla="*/ 384 w 482"/>
              <a:gd name="T35" fmla="*/ 162 h 186"/>
              <a:gd name="T36" fmla="*/ 396 w 482"/>
              <a:gd name="T37" fmla="*/ 150 h 186"/>
              <a:gd name="T38" fmla="*/ 396 w 482"/>
              <a:gd name="T39" fmla="*/ 142 h 186"/>
              <a:gd name="T40" fmla="*/ 390 w 482"/>
              <a:gd name="T41" fmla="*/ 138 h 186"/>
              <a:gd name="T42" fmla="*/ 382 w 482"/>
              <a:gd name="T43" fmla="*/ 134 h 186"/>
              <a:gd name="T44" fmla="*/ 384 w 482"/>
              <a:gd name="T45" fmla="*/ 126 h 186"/>
              <a:gd name="T46" fmla="*/ 390 w 482"/>
              <a:gd name="T47" fmla="*/ 124 h 186"/>
              <a:gd name="T48" fmla="*/ 398 w 482"/>
              <a:gd name="T49" fmla="*/ 128 h 186"/>
              <a:gd name="T50" fmla="*/ 410 w 482"/>
              <a:gd name="T51" fmla="*/ 126 h 186"/>
              <a:gd name="T52" fmla="*/ 418 w 482"/>
              <a:gd name="T53" fmla="*/ 120 h 186"/>
              <a:gd name="T54" fmla="*/ 432 w 482"/>
              <a:gd name="T55" fmla="*/ 116 h 186"/>
              <a:gd name="T56" fmla="*/ 440 w 482"/>
              <a:gd name="T57" fmla="*/ 114 h 186"/>
              <a:gd name="T58" fmla="*/ 442 w 482"/>
              <a:gd name="T59" fmla="*/ 106 h 186"/>
              <a:gd name="T60" fmla="*/ 444 w 482"/>
              <a:gd name="T61" fmla="*/ 98 h 186"/>
              <a:gd name="T62" fmla="*/ 482 w 482"/>
              <a:gd name="T63" fmla="*/ 94 h 186"/>
              <a:gd name="T64" fmla="*/ 468 w 482"/>
              <a:gd name="T65" fmla="*/ 80 h 186"/>
              <a:gd name="T66" fmla="*/ 448 w 482"/>
              <a:gd name="T67" fmla="*/ 72 h 186"/>
              <a:gd name="T68" fmla="*/ 434 w 482"/>
              <a:gd name="T69" fmla="*/ 76 h 186"/>
              <a:gd name="T70" fmla="*/ 410 w 482"/>
              <a:gd name="T71" fmla="*/ 76 h 186"/>
              <a:gd name="T72" fmla="*/ 404 w 482"/>
              <a:gd name="T73" fmla="*/ 68 h 186"/>
              <a:gd name="T74" fmla="*/ 402 w 482"/>
              <a:gd name="T75" fmla="*/ 40 h 186"/>
              <a:gd name="T76" fmla="*/ 374 w 482"/>
              <a:gd name="T77" fmla="*/ 30 h 186"/>
              <a:gd name="T78" fmla="*/ 362 w 482"/>
              <a:gd name="T79" fmla="*/ 30 h 186"/>
              <a:gd name="T80" fmla="*/ 344 w 482"/>
              <a:gd name="T81" fmla="*/ 40 h 186"/>
              <a:gd name="T82" fmla="*/ 326 w 482"/>
              <a:gd name="T83" fmla="*/ 50 h 186"/>
              <a:gd name="T84" fmla="*/ 304 w 482"/>
              <a:gd name="T85" fmla="*/ 48 h 186"/>
              <a:gd name="T86" fmla="*/ 264 w 482"/>
              <a:gd name="T87" fmla="*/ 34 h 186"/>
              <a:gd name="T88" fmla="*/ 240 w 482"/>
              <a:gd name="T89" fmla="*/ 26 h 186"/>
              <a:gd name="T90" fmla="*/ 212 w 482"/>
              <a:gd name="T91" fmla="*/ 26 h 186"/>
              <a:gd name="T92" fmla="*/ 198 w 482"/>
              <a:gd name="T93" fmla="*/ 26 h 186"/>
              <a:gd name="T94" fmla="*/ 192 w 482"/>
              <a:gd name="T95" fmla="*/ 22 h 186"/>
              <a:gd name="T96" fmla="*/ 180 w 482"/>
              <a:gd name="T97" fmla="*/ 8 h 186"/>
              <a:gd name="T98" fmla="*/ 152 w 482"/>
              <a:gd name="T99" fmla="*/ 0 h 186"/>
              <a:gd name="T100" fmla="*/ 128 w 482"/>
              <a:gd name="T101" fmla="*/ 2 h 186"/>
              <a:gd name="T102" fmla="*/ 124 w 482"/>
              <a:gd name="T103" fmla="*/ 4 h 186"/>
              <a:gd name="T104" fmla="*/ 128 w 482"/>
              <a:gd name="T105" fmla="*/ 12 h 186"/>
              <a:gd name="T106" fmla="*/ 138 w 482"/>
              <a:gd name="T107" fmla="*/ 24 h 186"/>
              <a:gd name="T108" fmla="*/ 140 w 482"/>
              <a:gd name="T109" fmla="*/ 30 h 186"/>
              <a:gd name="T110" fmla="*/ 134 w 482"/>
              <a:gd name="T111" fmla="*/ 36 h 186"/>
              <a:gd name="T112" fmla="*/ 124 w 482"/>
              <a:gd name="T113" fmla="*/ 38 h 186"/>
              <a:gd name="T114" fmla="*/ 104 w 482"/>
              <a:gd name="T115" fmla="*/ 36 h 186"/>
              <a:gd name="T116" fmla="*/ 68 w 482"/>
              <a:gd name="T117" fmla="*/ 24 h 186"/>
              <a:gd name="T118" fmla="*/ 54 w 482"/>
              <a:gd name="T119" fmla="*/ 22 h 186"/>
              <a:gd name="T120" fmla="*/ 38 w 482"/>
              <a:gd name="T121" fmla="*/ 24 h 186"/>
              <a:gd name="T122" fmla="*/ 10 w 482"/>
              <a:gd name="T123" fmla="*/ 42 h 186"/>
              <a:gd name="T124" fmla="*/ 0 w 482"/>
              <a:gd name="T125" fmla="*/ 5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84" name="Freeform 24"/>
          <p:cNvSpPr>
            <a:spLocks/>
          </p:cNvSpPr>
          <p:nvPr/>
        </p:nvSpPr>
        <p:spPr bwMode="auto">
          <a:xfrm>
            <a:off x="7473324" y="2594239"/>
            <a:ext cx="141216" cy="170946"/>
          </a:xfrm>
          <a:custGeom>
            <a:avLst/>
            <a:gdLst>
              <a:gd name="T0" fmla="*/ 70 w 76"/>
              <a:gd name="T1" fmla="*/ 78 h 92"/>
              <a:gd name="T2" fmla="*/ 62 w 76"/>
              <a:gd name="T3" fmla="*/ 70 h 92"/>
              <a:gd name="T4" fmla="*/ 54 w 76"/>
              <a:gd name="T5" fmla="*/ 64 h 92"/>
              <a:gd name="T6" fmla="*/ 56 w 76"/>
              <a:gd name="T7" fmla="*/ 60 h 92"/>
              <a:gd name="T8" fmla="*/ 58 w 76"/>
              <a:gd name="T9" fmla="*/ 58 h 92"/>
              <a:gd name="T10" fmla="*/ 66 w 76"/>
              <a:gd name="T11" fmla="*/ 54 h 92"/>
              <a:gd name="T12" fmla="*/ 74 w 76"/>
              <a:gd name="T13" fmla="*/ 50 h 92"/>
              <a:gd name="T14" fmla="*/ 76 w 76"/>
              <a:gd name="T15" fmla="*/ 46 h 92"/>
              <a:gd name="T16" fmla="*/ 76 w 76"/>
              <a:gd name="T17" fmla="*/ 42 h 92"/>
              <a:gd name="T18" fmla="*/ 76 w 76"/>
              <a:gd name="T19" fmla="*/ 36 h 92"/>
              <a:gd name="T20" fmla="*/ 74 w 76"/>
              <a:gd name="T21" fmla="*/ 32 h 92"/>
              <a:gd name="T22" fmla="*/ 70 w 76"/>
              <a:gd name="T23" fmla="*/ 28 h 92"/>
              <a:gd name="T24" fmla="*/ 70 w 76"/>
              <a:gd name="T25" fmla="*/ 24 h 92"/>
              <a:gd name="T26" fmla="*/ 70 w 76"/>
              <a:gd name="T27" fmla="*/ 16 h 92"/>
              <a:gd name="T28" fmla="*/ 74 w 76"/>
              <a:gd name="T29" fmla="*/ 8 h 92"/>
              <a:gd name="T30" fmla="*/ 70 w 76"/>
              <a:gd name="T31" fmla="*/ 0 h 92"/>
              <a:gd name="T32" fmla="*/ 70 w 76"/>
              <a:gd name="T33" fmla="*/ 2 h 92"/>
              <a:gd name="T34" fmla="*/ 66 w 76"/>
              <a:gd name="T35" fmla="*/ 4 h 92"/>
              <a:gd name="T36" fmla="*/ 62 w 76"/>
              <a:gd name="T37" fmla="*/ 6 h 92"/>
              <a:gd name="T38" fmla="*/ 58 w 76"/>
              <a:gd name="T39" fmla="*/ 4 h 92"/>
              <a:gd name="T40" fmla="*/ 54 w 76"/>
              <a:gd name="T41" fmla="*/ 2 h 92"/>
              <a:gd name="T42" fmla="*/ 48 w 76"/>
              <a:gd name="T43" fmla="*/ 12 h 92"/>
              <a:gd name="T44" fmla="*/ 44 w 76"/>
              <a:gd name="T45" fmla="*/ 18 h 92"/>
              <a:gd name="T46" fmla="*/ 42 w 76"/>
              <a:gd name="T47" fmla="*/ 22 h 92"/>
              <a:gd name="T48" fmla="*/ 44 w 76"/>
              <a:gd name="T49" fmla="*/ 28 h 92"/>
              <a:gd name="T50" fmla="*/ 32 w 76"/>
              <a:gd name="T51" fmla="*/ 28 h 92"/>
              <a:gd name="T52" fmla="*/ 26 w 76"/>
              <a:gd name="T53" fmla="*/ 26 h 92"/>
              <a:gd name="T54" fmla="*/ 22 w 76"/>
              <a:gd name="T55" fmla="*/ 24 h 92"/>
              <a:gd name="T56" fmla="*/ 12 w 76"/>
              <a:gd name="T57" fmla="*/ 36 h 92"/>
              <a:gd name="T58" fmla="*/ 4 w 76"/>
              <a:gd name="T59" fmla="*/ 48 h 92"/>
              <a:gd name="T60" fmla="*/ 0 w 76"/>
              <a:gd name="T61" fmla="*/ 56 h 92"/>
              <a:gd name="T62" fmla="*/ 10 w 76"/>
              <a:gd name="T63" fmla="*/ 56 h 92"/>
              <a:gd name="T64" fmla="*/ 18 w 76"/>
              <a:gd name="T65" fmla="*/ 60 h 92"/>
              <a:gd name="T66" fmla="*/ 24 w 76"/>
              <a:gd name="T67" fmla="*/ 70 h 92"/>
              <a:gd name="T68" fmla="*/ 28 w 76"/>
              <a:gd name="T69" fmla="*/ 80 h 92"/>
              <a:gd name="T70" fmla="*/ 24 w 76"/>
              <a:gd name="T71" fmla="*/ 84 h 92"/>
              <a:gd name="T72" fmla="*/ 24 w 76"/>
              <a:gd name="T73" fmla="*/ 86 h 92"/>
              <a:gd name="T74" fmla="*/ 26 w 76"/>
              <a:gd name="T75" fmla="*/ 88 h 92"/>
              <a:gd name="T76" fmla="*/ 32 w 76"/>
              <a:gd name="T77" fmla="*/ 90 h 92"/>
              <a:gd name="T78" fmla="*/ 46 w 76"/>
              <a:gd name="T79" fmla="*/ 90 h 92"/>
              <a:gd name="T80" fmla="*/ 56 w 76"/>
              <a:gd name="T81" fmla="*/ 92 h 92"/>
              <a:gd name="T82" fmla="*/ 56 w 76"/>
              <a:gd name="T83" fmla="*/ 88 h 92"/>
              <a:gd name="T84" fmla="*/ 68 w 76"/>
              <a:gd name="T85" fmla="*/ 88 h 92"/>
              <a:gd name="T86" fmla="*/ 72 w 76"/>
              <a:gd name="T87" fmla="*/ 86 h 92"/>
              <a:gd name="T88" fmla="*/ 74 w 76"/>
              <a:gd name="T89" fmla="*/ 84 h 92"/>
              <a:gd name="T90" fmla="*/ 74 w 76"/>
              <a:gd name="T91" fmla="*/ 80 h 92"/>
              <a:gd name="T92" fmla="*/ 70 w 76"/>
              <a:gd name="T93"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285" name="Freeform 25"/>
          <p:cNvSpPr>
            <a:spLocks/>
          </p:cNvSpPr>
          <p:nvPr/>
        </p:nvSpPr>
        <p:spPr bwMode="auto">
          <a:xfrm>
            <a:off x="7577378" y="2742888"/>
            <a:ext cx="118919" cy="141216"/>
          </a:xfrm>
          <a:custGeom>
            <a:avLst/>
            <a:gdLst>
              <a:gd name="T0" fmla="*/ 18 w 64"/>
              <a:gd name="T1" fmla="*/ 0 h 76"/>
              <a:gd name="T2" fmla="*/ 18 w 64"/>
              <a:gd name="T3" fmla="*/ 2 h 76"/>
              <a:gd name="T4" fmla="*/ 18 w 64"/>
              <a:gd name="T5" fmla="*/ 4 h 76"/>
              <a:gd name="T6" fmla="*/ 16 w 64"/>
              <a:gd name="T7" fmla="*/ 6 h 76"/>
              <a:gd name="T8" fmla="*/ 12 w 64"/>
              <a:gd name="T9" fmla="*/ 8 h 76"/>
              <a:gd name="T10" fmla="*/ 0 w 64"/>
              <a:gd name="T11" fmla="*/ 8 h 76"/>
              <a:gd name="T12" fmla="*/ 0 w 64"/>
              <a:gd name="T13" fmla="*/ 12 h 76"/>
              <a:gd name="T14" fmla="*/ 2 w 64"/>
              <a:gd name="T15" fmla="*/ 16 h 76"/>
              <a:gd name="T16" fmla="*/ 4 w 64"/>
              <a:gd name="T17" fmla="*/ 20 h 76"/>
              <a:gd name="T18" fmla="*/ 6 w 64"/>
              <a:gd name="T19" fmla="*/ 28 h 76"/>
              <a:gd name="T20" fmla="*/ 8 w 64"/>
              <a:gd name="T21" fmla="*/ 40 h 76"/>
              <a:gd name="T22" fmla="*/ 14 w 64"/>
              <a:gd name="T23" fmla="*/ 56 h 76"/>
              <a:gd name="T24" fmla="*/ 20 w 64"/>
              <a:gd name="T25" fmla="*/ 70 h 76"/>
              <a:gd name="T26" fmla="*/ 24 w 64"/>
              <a:gd name="T27" fmla="*/ 74 h 76"/>
              <a:gd name="T28" fmla="*/ 30 w 64"/>
              <a:gd name="T29" fmla="*/ 76 h 76"/>
              <a:gd name="T30" fmla="*/ 40 w 64"/>
              <a:gd name="T31" fmla="*/ 74 h 76"/>
              <a:gd name="T32" fmla="*/ 50 w 64"/>
              <a:gd name="T33" fmla="*/ 70 h 76"/>
              <a:gd name="T34" fmla="*/ 60 w 64"/>
              <a:gd name="T35" fmla="*/ 64 h 76"/>
              <a:gd name="T36" fmla="*/ 64 w 64"/>
              <a:gd name="T37" fmla="*/ 60 h 76"/>
              <a:gd name="T38" fmla="*/ 64 w 64"/>
              <a:gd name="T39" fmla="*/ 58 h 76"/>
              <a:gd name="T40" fmla="*/ 64 w 64"/>
              <a:gd name="T41" fmla="*/ 50 h 76"/>
              <a:gd name="T42" fmla="*/ 58 w 64"/>
              <a:gd name="T43" fmla="*/ 42 h 76"/>
              <a:gd name="T44" fmla="*/ 52 w 64"/>
              <a:gd name="T45" fmla="*/ 32 h 76"/>
              <a:gd name="T46" fmla="*/ 46 w 64"/>
              <a:gd name="T47" fmla="*/ 26 h 76"/>
              <a:gd name="T48" fmla="*/ 18 w 64"/>
              <a:gd name="T4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grpSp>
        <p:nvGrpSpPr>
          <p:cNvPr id="286" name="Group 286"/>
          <p:cNvGrpSpPr>
            <a:grpSpLocks/>
          </p:cNvGrpSpPr>
          <p:nvPr/>
        </p:nvGrpSpPr>
        <p:grpSpPr bwMode="auto">
          <a:xfrm>
            <a:off x="693097" y="1412484"/>
            <a:ext cx="2289186" cy="1215201"/>
            <a:chOff x="881" y="712"/>
            <a:chExt cx="1232" cy="654"/>
          </a:xfrm>
          <a:solidFill>
            <a:schemeClr val="bg1"/>
          </a:solidFill>
        </p:grpSpPr>
        <p:sp>
          <p:nvSpPr>
            <p:cNvPr id="287" name="Freeform 27"/>
            <p:cNvSpPr>
              <a:spLocks/>
            </p:cNvSpPr>
            <p:nvPr/>
          </p:nvSpPr>
          <p:spPr bwMode="auto">
            <a:xfrm>
              <a:off x="881" y="826"/>
              <a:ext cx="1056" cy="540"/>
            </a:xfrm>
            <a:custGeom>
              <a:avLst/>
              <a:gdLst>
                <a:gd name="T0" fmla="*/ 840 w 1056"/>
                <a:gd name="T1" fmla="*/ 184 h 540"/>
                <a:gd name="T2" fmla="*/ 898 w 1056"/>
                <a:gd name="T3" fmla="*/ 186 h 540"/>
                <a:gd name="T4" fmla="*/ 932 w 1056"/>
                <a:gd name="T5" fmla="*/ 218 h 540"/>
                <a:gd name="T6" fmla="*/ 936 w 1056"/>
                <a:gd name="T7" fmla="*/ 254 h 540"/>
                <a:gd name="T8" fmla="*/ 984 w 1056"/>
                <a:gd name="T9" fmla="*/ 220 h 540"/>
                <a:gd name="T10" fmla="*/ 1006 w 1056"/>
                <a:gd name="T11" fmla="*/ 266 h 540"/>
                <a:gd name="T12" fmla="*/ 1010 w 1056"/>
                <a:gd name="T13" fmla="*/ 300 h 540"/>
                <a:gd name="T14" fmla="*/ 1040 w 1056"/>
                <a:gd name="T15" fmla="*/ 324 h 540"/>
                <a:gd name="T16" fmla="*/ 1044 w 1056"/>
                <a:gd name="T17" fmla="*/ 368 h 540"/>
                <a:gd name="T18" fmla="*/ 934 w 1056"/>
                <a:gd name="T19" fmla="*/ 390 h 540"/>
                <a:gd name="T20" fmla="*/ 856 w 1056"/>
                <a:gd name="T21" fmla="*/ 422 h 540"/>
                <a:gd name="T22" fmla="*/ 910 w 1056"/>
                <a:gd name="T23" fmla="*/ 430 h 540"/>
                <a:gd name="T24" fmla="*/ 894 w 1056"/>
                <a:gd name="T25" fmla="*/ 468 h 540"/>
                <a:gd name="T26" fmla="*/ 954 w 1056"/>
                <a:gd name="T27" fmla="*/ 454 h 540"/>
                <a:gd name="T28" fmla="*/ 946 w 1056"/>
                <a:gd name="T29" fmla="*/ 478 h 540"/>
                <a:gd name="T30" fmla="*/ 870 w 1056"/>
                <a:gd name="T31" fmla="*/ 514 h 540"/>
                <a:gd name="T32" fmla="*/ 880 w 1056"/>
                <a:gd name="T33" fmla="*/ 488 h 540"/>
                <a:gd name="T34" fmla="*/ 806 w 1056"/>
                <a:gd name="T35" fmla="*/ 468 h 540"/>
                <a:gd name="T36" fmla="*/ 718 w 1056"/>
                <a:gd name="T37" fmla="*/ 502 h 540"/>
                <a:gd name="T38" fmla="*/ 646 w 1056"/>
                <a:gd name="T39" fmla="*/ 530 h 540"/>
                <a:gd name="T40" fmla="*/ 600 w 1056"/>
                <a:gd name="T41" fmla="*/ 540 h 540"/>
                <a:gd name="T42" fmla="*/ 644 w 1056"/>
                <a:gd name="T43" fmla="*/ 486 h 540"/>
                <a:gd name="T44" fmla="*/ 650 w 1056"/>
                <a:gd name="T45" fmla="*/ 466 h 540"/>
                <a:gd name="T46" fmla="*/ 612 w 1056"/>
                <a:gd name="T47" fmla="*/ 442 h 540"/>
                <a:gd name="T48" fmla="*/ 588 w 1056"/>
                <a:gd name="T49" fmla="*/ 414 h 540"/>
                <a:gd name="T50" fmla="*/ 498 w 1056"/>
                <a:gd name="T51" fmla="*/ 430 h 540"/>
                <a:gd name="T52" fmla="*/ 80 w 1056"/>
                <a:gd name="T53" fmla="*/ 402 h 540"/>
                <a:gd name="T54" fmla="*/ 54 w 1056"/>
                <a:gd name="T55" fmla="*/ 354 h 540"/>
                <a:gd name="T56" fmla="*/ 48 w 1056"/>
                <a:gd name="T57" fmla="*/ 326 h 540"/>
                <a:gd name="T58" fmla="*/ 36 w 1056"/>
                <a:gd name="T59" fmla="*/ 290 h 540"/>
                <a:gd name="T60" fmla="*/ 28 w 1056"/>
                <a:gd name="T61" fmla="*/ 236 h 540"/>
                <a:gd name="T62" fmla="*/ 186 w 1056"/>
                <a:gd name="T63" fmla="*/ 68 h 540"/>
                <a:gd name="T64" fmla="*/ 252 w 1056"/>
                <a:gd name="T65" fmla="*/ 70 h 540"/>
                <a:gd name="T66" fmla="*/ 352 w 1056"/>
                <a:gd name="T67" fmla="*/ 64 h 540"/>
                <a:gd name="T68" fmla="*/ 382 w 1056"/>
                <a:gd name="T69" fmla="*/ 72 h 540"/>
                <a:gd name="T70" fmla="*/ 458 w 1056"/>
                <a:gd name="T71" fmla="*/ 80 h 540"/>
                <a:gd name="T72" fmla="*/ 460 w 1056"/>
                <a:gd name="T73" fmla="*/ 98 h 540"/>
                <a:gd name="T74" fmla="*/ 526 w 1056"/>
                <a:gd name="T75" fmla="*/ 102 h 540"/>
                <a:gd name="T76" fmla="*/ 582 w 1056"/>
                <a:gd name="T77" fmla="*/ 84 h 540"/>
                <a:gd name="T78" fmla="*/ 662 w 1056"/>
                <a:gd name="T79" fmla="*/ 86 h 540"/>
                <a:gd name="T80" fmla="*/ 694 w 1056"/>
                <a:gd name="T81" fmla="*/ 88 h 540"/>
                <a:gd name="T82" fmla="*/ 706 w 1056"/>
                <a:gd name="T83" fmla="*/ 62 h 540"/>
                <a:gd name="T84" fmla="*/ 760 w 1056"/>
                <a:gd name="T85" fmla="*/ 8 h 540"/>
                <a:gd name="T86" fmla="*/ 790 w 1056"/>
                <a:gd name="T87" fmla="*/ 20 h 540"/>
                <a:gd name="T88" fmla="*/ 750 w 1056"/>
                <a:gd name="T89" fmla="*/ 66 h 540"/>
                <a:gd name="T90" fmla="*/ 776 w 1056"/>
                <a:gd name="T91" fmla="*/ 76 h 540"/>
                <a:gd name="T92" fmla="*/ 780 w 1056"/>
                <a:gd name="T93" fmla="*/ 104 h 540"/>
                <a:gd name="T94" fmla="*/ 828 w 1056"/>
                <a:gd name="T95" fmla="*/ 66 h 540"/>
                <a:gd name="T96" fmla="*/ 846 w 1056"/>
                <a:gd name="T97" fmla="*/ 90 h 540"/>
                <a:gd name="T98" fmla="*/ 790 w 1056"/>
                <a:gd name="T99" fmla="*/ 122 h 540"/>
                <a:gd name="T100" fmla="*/ 704 w 1056"/>
                <a:gd name="T101" fmla="*/ 168 h 540"/>
                <a:gd name="T102" fmla="*/ 612 w 1056"/>
                <a:gd name="T103" fmla="*/ 214 h 540"/>
                <a:gd name="T104" fmla="*/ 604 w 1056"/>
                <a:gd name="T105" fmla="*/ 274 h 540"/>
                <a:gd name="T106" fmla="*/ 656 w 1056"/>
                <a:gd name="T107" fmla="*/ 294 h 540"/>
                <a:gd name="T108" fmla="*/ 712 w 1056"/>
                <a:gd name="T109" fmla="*/ 314 h 540"/>
                <a:gd name="T110" fmla="*/ 718 w 1056"/>
                <a:gd name="T111" fmla="*/ 370 h 540"/>
                <a:gd name="T112" fmla="*/ 772 w 1056"/>
                <a:gd name="T113" fmla="*/ 304 h 540"/>
                <a:gd name="T114" fmla="*/ 794 w 1056"/>
                <a:gd name="T115" fmla="*/ 254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88" name="Freeform 28"/>
            <p:cNvSpPr>
              <a:spLocks/>
            </p:cNvSpPr>
            <p:nvPr/>
          </p:nvSpPr>
          <p:spPr bwMode="auto">
            <a:xfrm>
              <a:off x="1795" y="1226"/>
              <a:ext cx="38" cy="18"/>
            </a:xfrm>
            <a:custGeom>
              <a:avLst/>
              <a:gdLst>
                <a:gd name="T0" fmla="*/ 38 w 38"/>
                <a:gd name="T1" fmla="*/ 18 h 18"/>
                <a:gd name="T2" fmla="*/ 24 w 38"/>
                <a:gd name="T3" fmla="*/ 16 h 18"/>
                <a:gd name="T4" fmla="*/ 18 w 38"/>
                <a:gd name="T5" fmla="*/ 16 h 18"/>
                <a:gd name="T6" fmla="*/ 10 w 38"/>
                <a:gd name="T7" fmla="*/ 14 h 18"/>
                <a:gd name="T8" fmla="*/ 2 w 38"/>
                <a:gd name="T9" fmla="*/ 8 h 18"/>
                <a:gd name="T10" fmla="*/ 0 w 38"/>
                <a:gd name="T11" fmla="*/ 4 h 18"/>
                <a:gd name="T12" fmla="*/ 2 w 38"/>
                <a:gd name="T13" fmla="*/ 0 h 18"/>
                <a:gd name="T14" fmla="*/ 4 w 38"/>
                <a:gd name="T15" fmla="*/ 0 h 18"/>
                <a:gd name="T16" fmla="*/ 12 w 38"/>
                <a:gd name="T17" fmla="*/ 0 h 18"/>
                <a:gd name="T18" fmla="*/ 22 w 38"/>
                <a:gd name="T19" fmla="*/ 2 h 18"/>
                <a:gd name="T20" fmla="*/ 28 w 38"/>
                <a:gd name="T21" fmla="*/ 6 h 18"/>
                <a:gd name="T22" fmla="*/ 34 w 38"/>
                <a:gd name="T23" fmla="*/ 12 h 18"/>
                <a:gd name="T24" fmla="*/ 36 w 38"/>
                <a:gd name="T25" fmla="*/ 14 h 18"/>
                <a:gd name="T26" fmla="*/ 38 w 38"/>
                <a:gd name="T2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89" name="Freeform 29"/>
            <p:cNvSpPr>
              <a:spLocks/>
            </p:cNvSpPr>
            <p:nvPr/>
          </p:nvSpPr>
          <p:spPr bwMode="auto">
            <a:xfrm>
              <a:off x="1857" y="1198"/>
              <a:ext cx="96" cy="90"/>
            </a:xfrm>
            <a:custGeom>
              <a:avLst/>
              <a:gdLst>
                <a:gd name="T0" fmla="*/ 70 w 96"/>
                <a:gd name="T1" fmla="*/ 74 h 90"/>
                <a:gd name="T2" fmla="*/ 58 w 96"/>
                <a:gd name="T3" fmla="*/ 80 h 90"/>
                <a:gd name="T4" fmla="*/ 48 w 96"/>
                <a:gd name="T5" fmla="*/ 84 h 90"/>
                <a:gd name="T6" fmla="*/ 50 w 96"/>
                <a:gd name="T7" fmla="*/ 76 h 90"/>
                <a:gd name="T8" fmla="*/ 42 w 96"/>
                <a:gd name="T9" fmla="*/ 70 h 90"/>
                <a:gd name="T10" fmla="*/ 6 w 96"/>
                <a:gd name="T11" fmla="*/ 70 h 90"/>
                <a:gd name="T12" fmla="*/ 0 w 96"/>
                <a:gd name="T13" fmla="*/ 68 h 90"/>
                <a:gd name="T14" fmla="*/ 4 w 96"/>
                <a:gd name="T15" fmla="*/ 64 h 90"/>
                <a:gd name="T16" fmla="*/ 10 w 96"/>
                <a:gd name="T17" fmla="*/ 54 h 90"/>
                <a:gd name="T18" fmla="*/ 22 w 96"/>
                <a:gd name="T19" fmla="*/ 48 h 90"/>
                <a:gd name="T20" fmla="*/ 24 w 96"/>
                <a:gd name="T21" fmla="*/ 42 h 90"/>
                <a:gd name="T22" fmla="*/ 34 w 96"/>
                <a:gd name="T23" fmla="*/ 30 h 90"/>
                <a:gd name="T24" fmla="*/ 44 w 96"/>
                <a:gd name="T25" fmla="*/ 20 h 90"/>
                <a:gd name="T26" fmla="*/ 62 w 96"/>
                <a:gd name="T27" fmla="*/ 6 h 90"/>
                <a:gd name="T28" fmla="*/ 70 w 96"/>
                <a:gd name="T29" fmla="*/ 0 h 90"/>
                <a:gd name="T30" fmla="*/ 74 w 96"/>
                <a:gd name="T31" fmla="*/ 4 h 90"/>
                <a:gd name="T32" fmla="*/ 72 w 96"/>
                <a:gd name="T33" fmla="*/ 8 h 90"/>
                <a:gd name="T34" fmla="*/ 56 w 96"/>
                <a:gd name="T35" fmla="*/ 24 h 90"/>
                <a:gd name="T36" fmla="*/ 56 w 96"/>
                <a:gd name="T37" fmla="*/ 30 h 90"/>
                <a:gd name="T38" fmla="*/ 64 w 96"/>
                <a:gd name="T39" fmla="*/ 24 h 90"/>
                <a:gd name="T40" fmla="*/ 66 w 96"/>
                <a:gd name="T41" fmla="*/ 32 h 90"/>
                <a:gd name="T42" fmla="*/ 70 w 96"/>
                <a:gd name="T43" fmla="*/ 40 h 90"/>
                <a:gd name="T44" fmla="*/ 72 w 96"/>
                <a:gd name="T45" fmla="*/ 42 h 90"/>
                <a:gd name="T46" fmla="*/ 78 w 96"/>
                <a:gd name="T47" fmla="*/ 38 h 90"/>
                <a:gd name="T48" fmla="*/ 88 w 96"/>
                <a:gd name="T49" fmla="*/ 40 h 90"/>
                <a:gd name="T50" fmla="*/ 94 w 96"/>
                <a:gd name="T51" fmla="*/ 42 h 90"/>
                <a:gd name="T52" fmla="*/ 88 w 96"/>
                <a:gd name="T53" fmla="*/ 48 h 90"/>
                <a:gd name="T54" fmla="*/ 84 w 96"/>
                <a:gd name="T55" fmla="*/ 52 h 90"/>
                <a:gd name="T56" fmla="*/ 92 w 96"/>
                <a:gd name="T57" fmla="*/ 50 h 90"/>
                <a:gd name="T58" fmla="*/ 90 w 96"/>
                <a:gd name="T59" fmla="*/ 56 h 90"/>
                <a:gd name="T60" fmla="*/ 96 w 96"/>
                <a:gd name="T61" fmla="*/ 58 h 90"/>
                <a:gd name="T62" fmla="*/ 88 w 96"/>
                <a:gd name="T63" fmla="*/ 68 h 90"/>
                <a:gd name="T64" fmla="*/ 88 w 96"/>
                <a:gd name="T65" fmla="*/ 70 h 90"/>
                <a:gd name="T66" fmla="*/ 96 w 96"/>
                <a:gd name="T67" fmla="*/ 70 h 90"/>
                <a:gd name="T68" fmla="*/ 90 w 96"/>
                <a:gd name="T69" fmla="*/ 82 h 90"/>
                <a:gd name="T70" fmla="*/ 80 w 96"/>
                <a:gd name="T71" fmla="*/ 90 h 90"/>
                <a:gd name="T72" fmla="*/ 76 w 96"/>
                <a:gd name="T73" fmla="*/ 86 h 90"/>
                <a:gd name="T74" fmla="*/ 80 w 96"/>
                <a:gd name="T75" fmla="*/ 80 h 90"/>
                <a:gd name="T76" fmla="*/ 70 w 96"/>
                <a:gd name="T77" fmla="*/ 8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0" name="Freeform 30"/>
            <p:cNvSpPr>
              <a:spLocks/>
            </p:cNvSpPr>
            <p:nvPr/>
          </p:nvSpPr>
          <p:spPr bwMode="auto">
            <a:xfrm>
              <a:off x="1279" y="822"/>
              <a:ext cx="142" cy="58"/>
            </a:xfrm>
            <a:custGeom>
              <a:avLst/>
              <a:gdLst>
                <a:gd name="T0" fmla="*/ 0 w 142"/>
                <a:gd name="T1" fmla="*/ 40 h 58"/>
                <a:gd name="T2" fmla="*/ 4 w 142"/>
                <a:gd name="T3" fmla="*/ 40 h 58"/>
                <a:gd name="T4" fmla="*/ 10 w 142"/>
                <a:gd name="T5" fmla="*/ 40 h 58"/>
                <a:gd name="T6" fmla="*/ 14 w 142"/>
                <a:gd name="T7" fmla="*/ 40 h 58"/>
                <a:gd name="T8" fmla="*/ 18 w 142"/>
                <a:gd name="T9" fmla="*/ 44 h 58"/>
                <a:gd name="T10" fmla="*/ 20 w 142"/>
                <a:gd name="T11" fmla="*/ 48 h 58"/>
                <a:gd name="T12" fmla="*/ 18 w 142"/>
                <a:gd name="T13" fmla="*/ 56 h 58"/>
                <a:gd name="T14" fmla="*/ 20 w 142"/>
                <a:gd name="T15" fmla="*/ 58 h 58"/>
                <a:gd name="T16" fmla="*/ 24 w 142"/>
                <a:gd name="T17" fmla="*/ 54 h 58"/>
                <a:gd name="T18" fmla="*/ 32 w 142"/>
                <a:gd name="T19" fmla="*/ 48 h 58"/>
                <a:gd name="T20" fmla="*/ 38 w 142"/>
                <a:gd name="T21" fmla="*/ 44 h 58"/>
                <a:gd name="T22" fmla="*/ 48 w 142"/>
                <a:gd name="T23" fmla="*/ 44 h 58"/>
                <a:gd name="T24" fmla="*/ 54 w 142"/>
                <a:gd name="T25" fmla="*/ 44 h 58"/>
                <a:gd name="T26" fmla="*/ 60 w 142"/>
                <a:gd name="T27" fmla="*/ 42 h 58"/>
                <a:gd name="T28" fmla="*/ 70 w 142"/>
                <a:gd name="T29" fmla="*/ 36 h 58"/>
                <a:gd name="T30" fmla="*/ 78 w 142"/>
                <a:gd name="T31" fmla="*/ 34 h 58"/>
                <a:gd name="T32" fmla="*/ 100 w 142"/>
                <a:gd name="T33" fmla="*/ 30 h 58"/>
                <a:gd name="T34" fmla="*/ 122 w 142"/>
                <a:gd name="T35" fmla="*/ 24 h 58"/>
                <a:gd name="T36" fmla="*/ 132 w 142"/>
                <a:gd name="T37" fmla="*/ 20 h 58"/>
                <a:gd name="T38" fmla="*/ 142 w 142"/>
                <a:gd name="T39" fmla="*/ 14 h 58"/>
                <a:gd name="T40" fmla="*/ 134 w 142"/>
                <a:gd name="T41" fmla="*/ 8 h 58"/>
                <a:gd name="T42" fmla="*/ 128 w 142"/>
                <a:gd name="T43" fmla="*/ 4 h 58"/>
                <a:gd name="T44" fmla="*/ 124 w 142"/>
                <a:gd name="T45" fmla="*/ 4 h 58"/>
                <a:gd name="T46" fmla="*/ 118 w 142"/>
                <a:gd name="T47" fmla="*/ 4 h 58"/>
                <a:gd name="T48" fmla="*/ 118 w 142"/>
                <a:gd name="T49" fmla="*/ 8 h 58"/>
                <a:gd name="T50" fmla="*/ 112 w 142"/>
                <a:gd name="T51" fmla="*/ 8 h 58"/>
                <a:gd name="T52" fmla="*/ 106 w 142"/>
                <a:gd name="T53" fmla="*/ 6 h 58"/>
                <a:gd name="T54" fmla="*/ 102 w 142"/>
                <a:gd name="T55" fmla="*/ 2 h 58"/>
                <a:gd name="T56" fmla="*/ 96 w 142"/>
                <a:gd name="T57" fmla="*/ 0 h 58"/>
                <a:gd name="T58" fmla="*/ 76 w 142"/>
                <a:gd name="T59" fmla="*/ 2 h 58"/>
                <a:gd name="T60" fmla="*/ 60 w 142"/>
                <a:gd name="T61" fmla="*/ 4 h 58"/>
                <a:gd name="T62" fmla="*/ 48 w 142"/>
                <a:gd name="T63" fmla="*/ 14 h 58"/>
                <a:gd name="T64" fmla="*/ 44 w 142"/>
                <a:gd name="T65" fmla="*/ 18 h 58"/>
                <a:gd name="T66" fmla="*/ 38 w 142"/>
                <a:gd name="T67" fmla="*/ 22 h 58"/>
                <a:gd name="T68" fmla="*/ 24 w 142"/>
                <a:gd name="T69" fmla="*/ 28 h 58"/>
                <a:gd name="T70" fmla="*/ 12 w 142"/>
                <a:gd name="T71" fmla="*/ 34 h 58"/>
                <a:gd name="T72" fmla="*/ 6 w 142"/>
                <a:gd name="T73" fmla="*/ 36 h 58"/>
                <a:gd name="T74" fmla="*/ 0 w 142"/>
                <a:gd name="T75"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1" name="Freeform 31"/>
            <p:cNvSpPr>
              <a:spLocks/>
            </p:cNvSpPr>
            <p:nvPr/>
          </p:nvSpPr>
          <p:spPr bwMode="auto">
            <a:xfrm>
              <a:off x="1621" y="754"/>
              <a:ext cx="52" cy="26"/>
            </a:xfrm>
            <a:custGeom>
              <a:avLst/>
              <a:gdLst>
                <a:gd name="T0" fmla="*/ 34 w 52"/>
                <a:gd name="T1" fmla="*/ 26 h 26"/>
                <a:gd name="T2" fmla="*/ 32 w 52"/>
                <a:gd name="T3" fmla="*/ 24 h 26"/>
                <a:gd name="T4" fmla="*/ 30 w 52"/>
                <a:gd name="T5" fmla="*/ 22 h 26"/>
                <a:gd name="T6" fmla="*/ 26 w 52"/>
                <a:gd name="T7" fmla="*/ 18 h 26"/>
                <a:gd name="T8" fmla="*/ 20 w 52"/>
                <a:gd name="T9" fmla="*/ 18 h 26"/>
                <a:gd name="T10" fmla="*/ 12 w 52"/>
                <a:gd name="T11" fmla="*/ 18 h 26"/>
                <a:gd name="T12" fmla="*/ 6 w 52"/>
                <a:gd name="T13" fmla="*/ 18 h 26"/>
                <a:gd name="T14" fmla="*/ 0 w 52"/>
                <a:gd name="T15" fmla="*/ 16 h 26"/>
                <a:gd name="T16" fmla="*/ 8 w 52"/>
                <a:gd name="T17" fmla="*/ 6 h 26"/>
                <a:gd name="T18" fmla="*/ 14 w 52"/>
                <a:gd name="T19" fmla="*/ 2 h 26"/>
                <a:gd name="T20" fmla="*/ 24 w 52"/>
                <a:gd name="T21" fmla="*/ 0 h 26"/>
                <a:gd name="T22" fmla="*/ 28 w 52"/>
                <a:gd name="T23" fmla="*/ 2 h 26"/>
                <a:gd name="T24" fmla="*/ 30 w 52"/>
                <a:gd name="T25" fmla="*/ 4 h 26"/>
                <a:gd name="T26" fmla="*/ 32 w 52"/>
                <a:gd name="T27" fmla="*/ 6 h 26"/>
                <a:gd name="T28" fmla="*/ 34 w 52"/>
                <a:gd name="T29" fmla="*/ 8 h 26"/>
                <a:gd name="T30" fmla="*/ 40 w 52"/>
                <a:gd name="T31" fmla="*/ 8 h 26"/>
                <a:gd name="T32" fmla="*/ 48 w 52"/>
                <a:gd name="T33" fmla="*/ 10 h 26"/>
                <a:gd name="T34" fmla="*/ 52 w 52"/>
                <a:gd name="T35" fmla="*/ 12 h 26"/>
                <a:gd name="T36" fmla="*/ 52 w 52"/>
                <a:gd name="T37" fmla="*/ 16 h 26"/>
                <a:gd name="T38" fmla="*/ 52 w 52"/>
                <a:gd name="T39" fmla="*/ 22 h 26"/>
                <a:gd name="T40" fmla="*/ 48 w 52"/>
                <a:gd name="T41" fmla="*/ 24 h 26"/>
                <a:gd name="T42" fmla="*/ 42 w 52"/>
                <a:gd name="T43" fmla="*/ 26 h 26"/>
                <a:gd name="T44" fmla="*/ 34 w 52"/>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2" name="Freeform 32"/>
            <p:cNvSpPr>
              <a:spLocks/>
            </p:cNvSpPr>
            <p:nvPr/>
          </p:nvSpPr>
          <p:spPr bwMode="auto">
            <a:xfrm>
              <a:off x="1339" y="830"/>
              <a:ext cx="204" cy="82"/>
            </a:xfrm>
            <a:custGeom>
              <a:avLst/>
              <a:gdLst>
                <a:gd name="T0" fmla="*/ 172 w 204"/>
                <a:gd name="T1" fmla="*/ 62 h 82"/>
                <a:gd name="T2" fmla="*/ 166 w 204"/>
                <a:gd name="T3" fmla="*/ 70 h 82"/>
                <a:gd name="T4" fmla="*/ 158 w 204"/>
                <a:gd name="T5" fmla="*/ 78 h 82"/>
                <a:gd name="T6" fmla="*/ 146 w 204"/>
                <a:gd name="T7" fmla="*/ 78 h 82"/>
                <a:gd name="T8" fmla="*/ 124 w 204"/>
                <a:gd name="T9" fmla="*/ 70 h 82"/>
                <a:gd name="T10" fmla="*/ 120 w 204"/>
                <a:gd name="T11" fmla="*/ 64 h 82"/>
                <a:gd name="T12" fmla="*/ 94 w 204"/>
                <a:gd name="T13" fmla="*/ 66 h 82"/>
                <a:gd name="T14" fmla="*/ 78 w 204"/>
                <a:gd name="T15" fmla="*/ 74 h 82"/>
                <a:gd name="T16" fmla="*/ 60 w 204"/>
                <a:gd name="T17" fmla="*/ 82 h 82"/>
                <a:gd name="T18" fmla="*/ 40 w 204"/>
                <a:gd name="T19" fmla="*/ 80 h 82"/>
                <a:gd name="T20" fmla="*/ 28 w 204"/>
                <a:gd name="T21" fmla="*/ 82 h 82"/>
                <a:gd name="T22" fmla="*/ 32 w 204"/>
                <a:gd name="T23" fmla="*/ 72 h 82"/>
                <a:gd name="T24" fmla="*/ 22 w 204"/>
                <a:gd name="T25" fmla="*/ 70 h 82"/>
                <a:gd name="T26" fmla="*/ 6 w 204"/>
                <a:gd name="T27" fmla="*/ 64 h 82"/>
                <a:gd name="T28" fmla="*/ 14 w 204"/>
                <a:gd name="T29" fmla="*/ 56 h 82"/>
                <a:gd name="T30" fmla="*/ 70 w 204"/>
                <a:gd name="T31" fmla="*/ 54 h 82"/>
                <a:gd name="T32" fmla="*/ 72 w 204"/>
                <a:gd name="T33" fmla="*/ 50 h 82"/>
                <a:gd name="T34" fmla="*/ 12 w 204"/>
                <a:gd name="T35" fmla="*/ 44 h 82"/>
                <a:gd name="T36" fmla="*/ 18 w 204"/>
                <a:gd name="T37" fmla="*/ 36 h 82"/>
                <a:gd name="T38" fmla="*/ 20 w 204"/>
                <a:gd name="T39" fmla="*/ 30 h 82"/>
                <a:gd name="T40" fmla="*/ 42 w 204"/>
                <a:gd name="T41" fmla="*/ 26 h 82"/>
                <a:gd name="T42" fmla="*/ 68 w 204"/>
                <a:gd name="T43" fmla="*/ 20 h 82"/>
                <a:gd name="T44" fmla="*/ 90 w 204"/>
                <a:gd name="T45" fmla="*/ 6 h 82"/>
                <a:gd name="T46" fmla="*/ 94 w 204"/>
                <a:gd name="T47" fmla="*/ 18 h 82"/>
                <a:gd name="T48" fmla="*/ 102 w 204"/>
                <a:gd name="T49" fmla="*/ 16 h 82"/>
                <a:gd name="T50" fmla="*/ 120 w 204"/>
                <a:gd name="T51" fmla="*/ 20 h 82"/>
                <a:gd name="T52" fmla="*/ 124 w 204"/>
                <a:gd name="T53" fmla="*/ 16 h 82"/>
                <a:gd name="T54" fmla="*/ 130 w 204"/>
                <a:gd name="T55" fmla="*/ 12 h 82"/>
                <a:gd name="T56" fmla="*/ 142 w 204"/>
                <a:gd name="T57" fmla="*/ 16 h 82"/>
                <a:gd name="T58" fmla="*/ 138 w 204"/>
                <a:gd name="T59" fmla="*/ 28 h 82"/>
                <a:gd name="T60" fmla="*/ 144 w 204"/>
                <a:gd name="T61" fmla="*/ 28 h 82"/>
                <a:gd name="T62" fmla="*/ 150 w 204"/>
                <a:gd name="T63" fmla="*/ 24 h 82"/>
                <a:gd name="T64" fmla="*/ 152 w 204"/>
                <a:gd name="T65" fmla="*/ 12 h 82"/>
                <a:gd name="T66" fmla="*/ 174 w 204"/>
                <a:gd name="T67" fmla="*/ 4 h 82"/>
                <a:gd name="T68" fmla="*/ 204 w 204"/>
                <a:gd name="T69" fmla="*/ 0 h 82"/>
                <a:gd name="T70" fmla="*/ 196 w 204"/>
                <a:gd name="T71" fmla="*/ 10 h 82"/>
                <a:gd name="T72" fmla="*/ 172 w 204"/>
                <a:gd name="T73" fmla="*/ 30 h 82"/>
                <a:gd name="T74" fmla="*/ 166 w 204"/>
                <a:gd name="T75" fmla="*/ 44 h 82"/>
                <a:gd name="T76" fmla="*/ 170 w 204"/>
                <a:gd name="T77" fmla="*/ 50 h 82"/>
                <a:gd name="T78" fmla="*/ 186 w 204"/>
                <a:gd name="T79" fmla="*/ 54 h 82"/>
                <a:gd name="T80" fmla="*/ 190 w 204"/>
                <a:gd name="T81" fmla="*/ 58 h 82"/>
                <a:gd name="T82" fmla="*/ 182 w 204"/>
                <a:gd name="T83" fmla="*/ 6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3" name="Freeform 33"/>
            <p:cNvSpPr>
              <a:spLocks/>
            </p:cNvSpPr>
            <p:nvPr/>
          </p:nvSpPr>
          <p:spPr bwMode="auto">
            <a:xfrm>
              <a:off x="1391" y="776"/>
              <a:ext cx="96" cy="26"/>
            </a:xfrm>
            <a:custGeom>
              <a:avLst/>
              <a:gdLst>
                <a:gd name="T0" fmla="*/ 0 w 96"/>
                <a:gd name="T1" fmla="*/ 24 h 26"/>
                <a:gd name="T2" fmla="*/ 6 w 96"/>
                <a:gd name="T3" fmla="*/ 24 h 26"/>
                <a:gd name="T4" fmla="*/ 12 w 96"/>
                <a:gd name="T5" fmla="*/ 24 h 26"/>
                <a:gd name="T6" fmla="*/ 16 w 96"/>
                <a:gd name="T7" fmla="*/ 24 h 26"/>
                <a:gd name="T8" fmla="*/ 18 w 96"/>
                <a:gd name="T9" fmla="*/ 26 h 26"/>
                <a:gd name="T10" fmla="*/ 26 w 96"/>
                <a:gd name="T11" fmla="*/ 26 h 26"/>
                <a:gd name="T12" fmla="*/ 42 w 96"/>
                <a:gd name="T13" fmla="*/ 20 h 26"/>
                <a:gd name="T14" fmla="*/ 52 w 96"/>
                <a:gd name="T15" fmla="*/ 16 h 26"/>
                <a:gd name="T16" fmla="*/ 58 w 96"/>
                <a:gd name="T17" fmla="*/ 22 h 26"/>
                <a:gd name="T18" fmla="*/ 68 w 96"/>
                <a:gd name="T19" fmla="*/ 16 h 26"/>
                <a:gd name="T20" fmla="*/ 76 w 96"/>
                <a:gd name="T21" fmla="*/ 12 h 26"/>
                <a:gd name="T22" fmla="*/ 86 w 96"/>
                <a:gd name="T23" fmla="*/ 8 h 26"/>
                <a:gd name="T24" fmla="*/ 96 w 96"/>
                <a:gd name="T25" fmla="*/ 4 h 26"/>
                <a:gd name="T26" fmla="*/ 90 w 96"/>
                <a:gd name="T27" fmla="*/ 0 h 26"/>
                <a:gd name="T28" fmla="*/ 78 w 96"/>
                <a:gd name="T29" fmla="*/ 2 h 26"/>
                <a:gd name="T30" fmla="*/ 70 w 96"/>
                <a:gd name="T31" fmla="*/ 4 h 26"/>
                <a:gd name="T32" fmla="*/ 46 w 96"/>
                <a:gd name="T33" fmla="*/ 10 h 26"/>
                <a:gd name="T34" fmla="*/ 24 w 96"/>
                <a:gd name="T35" fmla="*/ 16 h 26"/>
                <a:gd name="T36" fmla="*/ 16 w 96"/>
                <a:gd name="T37" fmla="*/ 18 h 26"/>
                <a:gd name="T38" fmla="*/ 4 w 96"/>
                <a:gd name="T39" fmla="*/ 18 h 26"/>
                <a:gd name="T40" fmla="*/ 4 w 96"/>
                <a:gd name="T41" fmla="*/ 24 h 26"/>
                <a:gd name="T42" fmla="*/ 0 w 96"/>
                <a:gd name="T43"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4" name="Freeform 34"/>
            <p:cNvSpPr>
              <a:spLocks/>
            </p:cNvSpPr>
            <p:nvPr/>
          </p:nvSpPr>
          <p:spPr bwMode="auto">
            <a:xfrm>
              <a:off x="1435" y="788"/>
              <a:ext cx="132" cy="32"/>
            </a:xfrm>
            <a:custGeom>
              <a:avLst/>
              <a:gdLst>
                <a:gd name="T0" fmla="*/ 34 w 132"/>
                <a:gd name="T1" fmla="*/ 32 h 32"/>
                <a:gd name="T2" fmla="*/ 30 w 132"/>
                <a:gd name="T3" fmla="*/ 30 h 32"/>
                <a:gd name="T4" fmla="*/ 28 w 132"/>
                <a:gd name="T5" fmla="*/ 30 h 32"/>
                <a:gd name="T6" fmla="*/ 30 w 132"/>
                <a:gd name="T7" fmla="*/ 26 h 32"/>
                <a:gd name="T8" fmla="*/ 36 w 132"/>
                <a:gd name="T9" fmla="*/ 24 h 32"/>
                <a:gd name="T10" fmla="*/ 18 w 132"/>
                <a:gd name="T11" fmla="*/ 22 h 32"/>
                <a:gd name="T12" fmla="*/ 0 w 132"/>
                <a:gd name="T13" fmla="*/ 20 h 32"/>
                <a:gd name="T14" fmla="*/ 0 w 132"/>
                <a:gd name="T15" fmla="*/ 18 h 32"/>
                <a:gd name="T16" fmla="*/ 6 w 132"/>
                <a:gd name="T17" fmla="*/ 16 h 32"/>
                <a:gd name="T18" fmla="*/ 24 w 132"/>
                <a:gd name="T19" fmla="*/ 10 h 32"/>
                <a:gd name="T20" fmla="*/ 40 w 132"/>
                <a:gd name="T21" fmla="*/ 4 h 32"/>
                <a:gd name="T22" fmla="*/ 54 w 132"/>
                <a:gd name="T23" fmla="*/ 0 h 32"/>
                <a:gd name="T24" fmla="*/ 54 w 132"/>
                <a:gd name="T25" fmla="*/ 6 h 32"/>
                <a:gd name="T26" fmla="*/ 56 w 132"/>
                <a:gd name="T27" fmla="*/ 6 h 32"/>
                <a:gd name="T28" fmla="*/ 64 w 132"/>
                <a:gd name="T29" fmla="*/ 6 h 32"/>
                <a:gd name="T30" fmla="*/ 64 w 132"/>
                <a:gd name="T31" fmla="*/ 14 h 32"/>
                <a:gd name="T32" fmla="*/ 66 w 132"/>
                <a:gd name="T33" fmla="*/ 16 h 32"/>
                <a:gd name="T34" fmla="*/ 68 w 132"/>
                <a:gd name="T35" fmla="*/ 18 h 32"/>
                <a:gd name="T36" fmla="*/ 74 w 132"/>
                <a:gd name="T37" fmla="*/ 18 h 32"/>
                <a:gd name="T38" fmla="*/ 84 w 132"/>
                <a:gd name="T39" fmla="*/ 16 h 32"/>
                <a:gd name="T40" fmla="*/ 92 w 132"/>
                <a:gd name="T41" fmla="*/ 14 h 32"/>
                <a:gd name="T42" fmla="*/ 100 w 132"/>
                <a:gd name="T43" fmla="*/ 6 h 32"/>
                <a:gd name="T44" fmla="*/ 108 w 132"/>
                <a:gd name="T45" fmla="*/ 0 h 32"/>
                <a:gd name="T46" fmla="*/ 114 w 132"/>
                <a:gd name="T47" fmla="*/ 0 h 32"/>
                <a:gd name="T48" fmla="*/ 114 w 132"/>
                <a:gd name="T49" fmla="*/ 8 h 32"/>
                <a:gd name="T50" fmla="*/ 110 w 132"/>
                <a:gd name="T51" fmla="*/ 12 h 32"/>
                <a:gd name="T52" fmla="*/ 120 w 132"/>
                <a:gd name="T53" fmla="*/ 14 h 32"/>
                <a:gd name="T54" fmla="*/ 132 w 132"/>
                <a:gd name="T55" fmla="*/ 14 h 32"/>
                <a:gd name="T56" fmla="*/ 118 w 132"/>
                <a:gd name="T57" fmla="*/ 22 h 32"/>
                <a:gd name="T58" fmla="*/ 110 w 132"/>
                <a:gd name="T59" fmla="*/ 28 h 32"/>
                <a:gd name="T60" fmla="*/ 104 w 132"/>
                <a:gd name="T61" fmla="*/ 28 h 32"/>
                <a:gd name="T62" fmla="*/ 98 w 132"/>
                <a:gd name="T63" fmla="*/ 28 h 32"/>
                <a:gd name="T64" fmla="*/ 94 w 132"/>
                <a:gd name="T65" fmla="*/ 26 h 32"/>
                <a:gd name="T66" fmla="*/ 90 w 132"/>
                <a:gd name="T67" fmla="*/ 24 h 32"/>
                <a:gd name="T68" fmla="*/ 84 w 132"/>
                <a:gd name="T69" fmla="*/ 22 h 32"/>
                <a:gd name="T70" fmla="*/ 72 w 132"/>
                <a:gd name="T71" fmla="*/ 24 h 32"/>
                <a:gd name="T72" fmla="*/ 60 w 132"/>
                <a:gd name="T73" fmla="*/ 28 h 32"/>
                <a:gd name="T74" fmla="*/ 48 w 132"/>
                <a:gd name="T75" fmla="*/ 30 h 32"/>
                <a:gd name="T76" fmla="*/ 34 w 132"/>
                <a:gd name="T7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5" name="Freeform 35"/>
            <p:cNvSpPr>
              <a:spLocks/>
            </p:cNvSpPr>
            <p:nvPr/>
          </p:nvSpPr>
          <p:spPr bwMode="auto">
            <a:xfrm>
              <a:off x="1509" y="760"/>
              <a:ext cx="64" cy="18"/>
            </a:xfrm>
            <a:custGeom>
              <a:avLst/>
              <a:gdLst>
                <a:gd name="T0" fmla="*/ 12 w 64"/>
                <a:gd name="T1" fmla="*/ 18 h 18"/>
                <a:gd name="T2" fmla="*/ 6 w 64"/>
                <a:gd name="T3" fmla="*/ 16 h 18"/>
                <a:gd name="T4" fmla="*/ 0 w 64"/>
                <a:gd name="T5" fmla="*/ 14 h 18"/>
                <a:gd name="T6" fmla="*/ 8 w 64"/>
                <a:gd name="T7" fmla="*/ 12 h 18"/>
                <a:gd name="T8" fmla="*/ 18 w 64"/>
                <a:gd name="T9" fmla="*/ 12 h 18"/>
                <a:gd name="T10" fmla="*/ 26 w 64"/>
                <a:gd name="T11" fmla="*/ 10 h 18"/>
                <a:gd name="T12" fmla="*/ 28 w 64"/>
                <a:gd name="T13" fmla="*/ 10 h 18"/>
                <a:gd name="T14" fmla="*/ 30 w 64"/>
                <a:gd name="T15" fmla="*/ 8 h 18"/>
                <a:gd name="T16" fmla="*/ 48 w 64"/>
                <a:gd name="T17" fmla="*/ 0 h 18"/>
                <a:gd name="T18" fmla="*/ 58 w 64"/>
                <a:gd name="T19" fmla="*/ 2 h 18"/>
                <a:gd name="T20" fmla="*/ 64 w 64"/>
                <a:gd name="T21" fmla="*/ 4 h 18"/>
                <a:gd name="T22" fmla="*/ 58 w 64"/>
                <a:gd name="T23" fmla="*/ 10 h 18"/>
                <a:gd name="T24" fmla="*/ 48 w 64"/>
                <a:gd name="T25" fmla="*/ 16 h 18"/>
                <a:gd name="T26" fmla="*/ 30 w 64"/>
                <a:gd name="T27" fmla="*/ 18 h 18"/>
                <a:gd name="T28" fmla="*/ 30 w 64"/>
                <a:gd name="T29" fmla="*/ 16 h 18"/>
                <a:gd name="T30" fmla="*/ 28 w 64"/>
                <a:gd name="T31" fmla="*/ 16 h 18"/>
                <a:gd name="T32" fmla="*/ 22 w 64"/>
                <a:gd name="T33" fmla="*/ 16 h 18"/>
                <a:gd name="T34" fmla="*/ 12 w 6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6" name="Freeform 36"/>
            <p:cNvSpPr>
              <a:spLocks/>
            </p:cNvSpPr>
            <p:nvPr/>
          </p:nvSpPr>
          <p:spPr bwMode="auto">
            <a:xfrm>
              <a:off x="1551" y="826"/>
              <a:ext cx="74" cy="42"/>
            </a:xfrm>
            <a:custGeom>
              <a:avLst/>
              <a:gdLst>
                <a:gd name="T0" fmla="*/ 74 w 74"/>
                <a:gd name="T1" fmla="*/ 4 h 42"/>
                <a:gd name="T2" fmla="*/ 70 w 74"/>
                <a:gd name="T3" fmla="*/ 6 h 42"/>
                <a:gd name="T4" fmla="*/ 66 w 74"/>
                <a:gd name="T5" fmla="*/ 8 h 42"/>
                <a:gd name="T6" fmla="*/ 58 w 74"/>
                <a:gd name="T7" fmla="*/ 14 h 42"/>
                <a:gd name="T8" fmla="*/ 66 w 74"/>
                <a:gd name="T9" fmla="*/ 22 h 42"/>
                <a:gd name="T10" fmla="*/ 56 w 74"/>
                <a:gd name="T11" fmla="*/ 28 h 42"/>
                <a:gd name="T12" fmla="*/ 52 w 74"/>
                <a:gd name="T13" fmla="*/ 30 h 42"/>
                <a:gd name="T14" fmla="*/ 48 w 74"/>
                <a:gd name="T15" fmla="*/ 28 h 42"/>
                <a:gd name="T16" fmla="*/ 48 w 74"/>
                <a:gd name="T17" fmla="*/ 32 h 42"/>
                <a:gd name="T18" fmla="*/ 44 w 74"/>
                <a:gd name="T19" fmla="*/ 34 h 42"/>
                <a:gd name="T20" fmla="*/ 38 w 74"/>
                <a:gd name="T21" fmla="*/ 36 h 42"/>
                <a:gd name="T22" fmla="*/ 32 w 74"/>
                <a:gd name="T23" fmla="*/ 38 h 42"/>
                <a:gd name="T24" fmla="*/ 26 w 74"/>
                <a:gd name="T25" fmla="*/ 42 h 42"/>
                <a:gd name="T26" fmla="*/ 18 w 74"/>
                <a:gd name="T27" fmla="*/ 42 h 42"/>
                <a:gd name="T28" fmla="*/ 18 w 74"/>
                <a:gd name="T29" fmla="*/ 36 h 42"/>
                <a:gd name="T30" fmla="*/ 16 w 74"/>
                <a:gd name="T31" fmla="*/ 34 h 42"/>
                <a:gd name="T32" fmla="*/ 10 w 74"/>
                <a:gd name="T33" fmla="*/ 32 h 42"/>
                <a:gd name="T34" fmla="*/ 4 w 74"/>
                <a:gd name="T35" fmla="*/ 28 h 42"/>
                <a:gd name="T36" fmla="*/ 2 w 74"/>
                <a:gd name="T37" fmla="*/ 26 h 42"/>
                <a:gd name="T38" fmla="*/ 0 w 74"/>
                <a:gd name="T39" fmla="*/ 22 h 42"/>
                <a:gd name="T40" fmla="*/ 2 w 74"/>
                <a:gd name="T41" fmla="*/ 20 h 42"/>
                <a:gd name="T42" fmla="*/ 4 w 74"/>
                <a:gd name="T43" fmla="*/ 18 h 42"/>
                <a:gd name="T44" fmla="*/ 8 w 74"/>
                <a:gd name="T45" fmla="*/ 16 h 42"/>
                <a:gd name="T46" fmla="*/ 14 w 74"/>
                <a:gd name="T47" fmla="*/ 16 h 42"/>
                <a:gd name="T48" fmla="*/ 16 w 74"/>
                <a:gd name="T49" fmla="*/ 18 h 42"/>
                <a:gd name="T50" fmla="*/ 20 w 74"/>
                <a:gd name="T51" fmla="*/ 20 h 42"/>
                <a:gd name="T52" fmla="*/ 22 w 74"/>
                <a:gd name="T53" fmla="*/ 20 h 42"/>
                <a:gd name="T54" fmla="*/ 30 w 74"/>
                <a:gd name="T55" fmla="*/ 18 h 42"/>
                <a:gd name="T56" fmla="*/ 32 w 74"/>
                <a:gd name="T57" fmla="*/ 16 h 42"/>
                <a:gd name="T58" fmla="*/ 32 w 74"/>
                <a:gd name="T59" fmla="*/ 14 h 42"/>
                <a:gd name="T60" fmla="*/ 32 w 74"/>
                <a:gd name="T61" fmla="*/ 8 h 42"/>
                <a:gd name="T62" fmla="*/ 38 w 74"/>
                <a:gd name="T63" fmla="*/ 4 h 42"/>
                <a:gd name="T64" fmla="*/ 50 w 74"/>
                <a:gd name="T65" fmla="*/ 4 h 42"/>
                <a:gd name="T66" fmla="*/ 74 w 74"/>
                <a:gd name="T67" fmla="*/ 0 h 42"/>
                <a:gd name="T68" fmla="*/ 74 w 74"/>
                <a:gd name="T6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7" name="Freeform 37"/>
            <p:cNvSpPr>
              <a:spLocks/>
            </p:cNvSpPr>
            <p:nvPr/>
          </p:nvSpPr>
          <p:spPr bwMode="auto">
            <a:xfrm>
              <a:off x="1537" y="888"/>
              <a:ext cx="40" cy="22"/>
            </a:xfrm>
            <a:custGeom>
              <a:avLst/>
              <a:gdLst>
                <a:gd name="T0" fmla="*/ 22 w 40"/>
                <a:gd name="T1" fmla="*/ 22 h 22"/>
                <a:gd name="T2" fmla="*/ 16 w 40"/>
                <a:gd name="T3" fmla="*/ 22 h 22"/>
                <a:gd name="T4" fmla="*/ 8 w 40"/>
                <a:gd name="T5" fmla="*/ 20 h 22"/>
                <a:gd name="T6" fmla="*/ 0 w 40"/>
                <a:gd name="T7" fmla="*/ 14 h 22"/>
                <a:gd name="T8" fmla="*/ 6 w 40"/>
                <a:gd name="T9" fmla="*/ 10 h 22"/>
                <a:gd name="T10" fmla="*/ 12 w 40"/>
                <a:gd name="T11" fmla="*/ 6 h 22"/>
                <a:gd name="T12" fmla="*/ 30 w 40"/>
                <a:gd name="T13" fmla="*/ 0 h 22"/>
                <a:gd name="T14" fmla="*/ 32 w 40"/>
                <a:gd name="T15" fmla="*/ 4 h 22"/>
                <a:gd name="T16" fmla="*/ 34 w 40"/>
                <a:gd name="T17" fmla="*/ 6 h 22"/>
                <a:gd name="T18" fmla="*/ 40 w 40"/>
                <a:gd name="T19" fmla="*/ 6 h 22"/>
                <a:gd name="T20" fmla="*/ 40 w 40"/>
                <a:gd name="T21" fmla="*/ 18 h 22"/>
                <a:gd name="T22" fmla="*/ 32 w 40"/>
                <a:gd name="T23" fmla="*/ 22 h 22"/>
                <a:gd name="T24" fmla="*/ 22 w 40"/>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8" name="Freeform 38"/>
            <p:cNvSpPr>
              <a:spLocks/>
            </p:cNvSpPr>
            <p:nvPr/>
          </p:nvSpPr>
          <p:spPr bwMode="auto">
            <a:xfrm>
              <a:off x="1621" y="954"/>
              <a:ext cx="80" cy="42"/>
            </a:xfrm>
            <a:custGeom>
              <a:avLst/>
              <a:gdLst>
                <a:gd name="T0" fmla="*/ 58 w 80"/>
                <a:gd name="T1" fmla="*/ 40 h 42"/>
                <a:gd name="T2" fmla="*/ 56 w 80"/>
                <a:gd name="T3" fmla="*/ 30 h 42"/>
                <a:gd name="T4" fmla="*/ 52 w 80"/>
                <a:gd name="T5" fmla="*/ 26 h 42"/>
                <a:gd name="T6" fmla="*/ 48 w 80"/>
                <a:gd name="T7" fmla="*/ 26 h 42"/>
                <a:gd name="T8" fmla="*/ 42 w 80"/>
                <a:gd name="T9" fmla="*/ 26 h 42"/>
                <a:gd name="T10" fmla="*/ 38 w 80"/>
                <a:gd name="T11" fmla="*/ 30 h 42"/>
                <a:gd name="T12" fmla="*/ 30 w 80"/>
                <a:gd name="T13" fmla="*/ 36 h 42"/>
                <a:gd name="T14" fmla="*/ 22 w 80"/>
                <a:gd name="T15" fmla="*/ 40 h 42"/>
                <a:gd name="T16" fmla="*/ 16 w 80"/>
                <a:gd name="T17" fmla="*/ 42 h 42"/>
                <a:gd name="T18" fmla="*/ 10 w 80"/>
                <a:gd name="T19" fmla="*/ 40 h 42"/>
                <a:gd name="T20" fmla="*/ 14 w 80"/>
                <a:gd name="T21" fmla="*/ 38 h 42"/>
                <a:gd name="T22" fmla="*/ 10 w 80"/>
                <a:gd name="T23" fmla="*/ 36 h 42"/>
                <a:gd name="T24" fmla="*/ 6 w 80"/>
                <a:gd name="T25" fmla="*/ 36 h 42"/>
                <a:gd name="T26" fmla="*/ 4 w 80"/>
                <a:gd name="T27" fmla="*/ 36 h 42"/>
                <a:gd name="T28" fmla="*/ 0 w 80"/>
                <a:gd name="T29" fmla="*/ 34 h 42"/>
                <a:gd name="T30" fmla="*/ 8 w 80"/>
                <a:gd name="T31" fmla="*/ 24 h 42"/>
                <a:gd name="T32" fmla="*/ 22 w 80"/>
                <a:gd name="T33" fmla="*/ 14 h 42"/>
                <a:gd name="T34" fmla="*/ 46 w 80"/>
                <a:gd name="T35" fmla="*/ 0 h 42"/>
                <a:gd name="T36" fmla="*/ 52 w 80"/>
                <a:gd name="T37" fmla="*/ 6 h 42"/>
                <a:gd name="T38" fmla="*/ 58 w 80"/>
                <a:gd name="T39" fmla="*/ 12 h 42"/>
                <a:gd name="T40" fmla="*/ 70 w 80"/>
                <a:gd name="T41" fmla="*/ 22 h 42"/>
                <a:gd name="T42" fmla="*/ 68 w 80"/>
                <a:gd name="T43" fmla="*/ 28 h 42"/>
                <a:gd name="T44" fmla="*/ 74 w 80"/>
                <a:gd name="T45" fmla="*/ 28 h 42"/>
                <a:gd name="T46" fmla="*/ 80 w 80"/>
                <a:gd name="T47" fmla="*/ 30 h 42"/>
                <a:gd name="T48" fmla="*/ 74 w 80"/>
                <a:gd name="T49" fmla="*/ 36 h 42"/>
                <a:gd name="T50" fmla="*/ 70 w 80"/>
                <a:gd name="T51" fmla="*/ 38 h 42"/>
                <a:gd name="T52" fmla="*/ 64 w 80"/>
                <a:gd name="T53" fmla="*/ 40 h 42"/>
                <a:gd name="T54" fmla="*/ 60 w 80"/>
                <a:gd name="T55" fmla="*/ 38 h 42"/>
                <a:gd name="T56" fmla="*/ 60 w 80"/>
                <a:gd name="T57" fmla="*/ 36 h 42"/>
                <a:gd name="T58" fmla="*/ 58 w 80"/>
                <a:gd name="T59"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299" name="Freeform 39"/>
            <p:cNvSpPr>
              <a:spLocks/>
            </p:cNvSpPr>
            <p:nvPr/>
          </p:nvSpPr>
          <p:spPr bwMode="auto">
            <a:xfrm>
              <a:off x="1591" y="788"/>
              <a:ext cx="66" cy="24"/>
            </a:xfrm>
            <a:custGeom>
              <a:avLst/>
              <a:gdLst>
                <a:gd name="T0" fmla="*/ 10 w 66"/>
                <a:gd name="T1" fmla="*/ 6 h 24"/>
                <a:gd name="T2" fmla="*/ 16 w 66"/>
                <a:gd name="T3" fmla="*/ 10 h 24"/>
                <a:gd name="T4" fmla="*/ 22 w 66"/>
                <a:gd name="T5" fmla="*/ 12 h 24"/>
                <a:gd name="T6" fmla="*/ 24 w 66"/>
                <a:gd name="T7" fmla="*/ 8 h 24"/>
                <a:gd name="T8" fmla="*/ 24 w 66"/>
                <a:gd name="T9" fmla="*/ 6 h 24"/>
                <a:gd name="T10" fmla="*/ 26 w 66"/>
                <a:gd name="T11" fmla="*/ 6 h 24"/>
                <a:gd name="T12" fmla="*/ 30 w 66"/>
                <a:gd name="T13" fmla="*/ 6 h 24"/>
                <a:gd name="T14" fmla="*/ 34 w 66"/>
                <a:gd name="T15" fmla="*/ 8 h 24"/>
                <a:gd name="T16" fmla="*/ 38 w 66"/>
                <a:gd name="T17" fmla="*/ 12 h 24"/>
                <a:gd name="T18" fmla="*/ 40 w 66"/>
                <a:gd name="T19" fmla="*/ 4 h 24"/>
                <a:gd name="T20" fmla="*/ 42 w 66"/>
                <a:gd name="T21" fmla="*/ 0 h 24"/>
                <a:gd name="T22" fmla="*/ 46 w 66"/>
                <a:gd name="T23" fmla="*/ 0 h 24"/>
                <a:gd name="T24" fmla="*/ 56 w 66"/>
                <a:gd name="T25" fmla="*/ 2 h 24"/>
                <a:gd name="T26" fmla="*/ 62 w 66"/>
                <a:gd name="T27" fmla="*/ 2 h 24"/>
                <a:gd name="T28" fmla="*/ 64 w 66"/>
                <a:gd name="T29" fmla="*/ 0 h 24"/>
                <a:gd name="T30" fmla="*/ 66 w 66"/>
                <a:gd name="T31" fmla="*/ 6 h 24"/>
                <a:gd name="T32" fmla="*/ 62 w 66"/>
                <a:gd name="T33" fmla="*/ 12 h 24"/>
                <a:gd name="T34" fmla="*/ 56 w 66"/>
                <a:gd name="T35" fmla="*/ 16 h 24"/>
                <a:gd name="T36" fmla="*/ 46 w 66"/>
                <a:gd name="T37" fmla="*/ 20 h 24"/>
                <a:gd name="T38" fmla="*/ 42 w 66"/>
                <a:gd name="T39" fmla="*/ 20 h 24"/>
                <a:gd name="T40" fmla="*/ 36 w 66"/>
                <a:gd name="T41" fmla="*/ 20 h 24"/>
                <a:gd name="T42" fmla="*/ 34 w 66"/>
                <a:gd name="T43" fmla="*/ 24 h 24"/>
                <a:gd name="T44" fmla="*/ 28 w 66"/>
                <a:gd name="T45" fmla="*/ 24 h 24"/>
                <a:gd name="T46" fmla="*/ 24 w 66"/>
                <a:gd name="T47" fmla="*/ 24 h 24"/>
                <a:gd name="T48" fmla="*/ 20 w 66"/>
                <a:gd name="T49" fmla="*/ 22 h 24"/>
                <a:gd name="T50" fmla="*/ 18 w 66"/>
                <a:gd name="T51" fmla="*/ 20 h 24"/>
                <a:gd name="T52" fmla="*/ 18 w 66"/>
                <a:gd name="T53" fmla="*/ 14 h 24"/>
                <a:gd name="T54" fmla="*/ 6 w 66"/>
                <a:gd name="T55" fmla="*/ 14 h 24"/>
                <a:gd name="T56" fmla="*/ 2 w 66"/>
                <a:gd name="T57" fmla="*/ 14 h 24"/>
                <a:gd name="T58" fmla="*/ 0 w 66"/>
                <a:gd name="T59" fmla="*/ 10 h 24"/>
                <a:gd name="T60" fmla="*/ 0 w 66"/>
                <a:gd name="T61" fmla="*/ 6 h 24"/>
                <a:gd name="T62" fmla="*/ 0 w 66"/>
                <a:gd name="T63" fmla="*/ 4 h 24"/>
                <a:gd name="T64" fmla="*/ 2 w 66"/>
                <a:gd name="T65" fmla="*/ 2 h 24"/>
                <a:gd name="T66" fmla="*/ 8 w 66"/>
                <a:gd name="T67" fmla="*/ 0 h 24"/>
                <a:gd name="T68" fmla="*/ 10 w 66"/>
                <a:gd name="T69" fmla="*/ 2 h 24"/>
                <a:gd name="T70" fmla="*/ 12 w 66"/>
                <a:gd name="T71" fmla="*/ 4 h 24"/>
                <a:gd name="T72" fmla="*/ 16 w 66"/>
                <a:gd name="T73" fmla="*/ 10 h 24"/>
                <a:gd name="T74" fmla="*/ 16 w 66"/>
                <a:gd name="T75" fmla="*/ 8 h 24"/>
                <a:gd name="T76" fmla="*/ 10 w 66"/>
                <a:gd name="T77"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300" name="Freeform 40"/>
            <p:cNvSpPr>
              <a:spLocks/>
            </p:cNvSpPr>
            <p:nvPr/>
          </p:nvSpPr>
          <p:spPr bwMode="auto">
            <a:xfrm>
              <a:off x="1677" y="782"/>
              <a:ext cx="164" cy="38"/>
            </a:xfrm>
            <a:custGeom>
              <a:avLst/>
              <a:gdLst>
                <a:gd name="T0" fmla="*/ 30 w 164"/>
                <a:gd name="T1" fmla="*/ 22 h 38"/>
                <a:gd name="T2" fmla="*/ 36 w 164"/>
                <a:gd name="T3" fmla="*/ 18 h 38"/>
                <a:gd name="T4" fmla="*/ 32 w 164"/>
                <a:gd name="T5" fmla="*/ 16 h 38"/>
                <a:gd name="T6" fmla="*/ 28 w 164"/>
                <a:gd name="T7" fmla="*/ 16 h 38"/>
                <a:gd name="T8" fmla="*/ 22 w 164"/>
                <a:gd name="T9" fmla="*/ 16 h 38"/>
                <a:gd name="T10" fmla="*/ 12 w 164"/>
                <a:gd name="T11" fmla="*/ 18 h 38"/>
                <a:gd name="T12" fmla="*/ 8 w 164"/>
                <a:gd name="T13" fmla="*/ 16 h 38"/>
                <a:gd name="T14" fmla="*/ 4 w 164"/>
                <a:gd name="T15" fmla="*/ 14 h 38"/>
                <a:gd name="T16" fmla="*/ 0 w 164"/>
                <a:gd name="T17" fmla="*/ 6 h 38"/>
                <a:gd name="T18" fmla="*/ 8 w 164"/>
                <a:gd name="T19" fmla="*/ 2 h 38"/>
                <a:gd name="T20" fmla="*/ 20 w 164"/>
                <a:gd name="T21" fmla="*/ 0 h 38"/>
                <a:gd name="T22" fmla="*/ 28 w 164"/>
                <a:gd name="T23" fmla="*/ 2 h 38"/>
                <a:gd name="T24" fmla="*/ 32 w 164"/>
                <a:gd name="T25" fmla="*/ 6 h 38"/>
                <a:gd name="T26" fmla="*/ 38 w 164"/>
                <a:gd name="T27" fmla="*/ 8 h 38"/>
                <a:gd name="T28" fmla="*/ 44 w 164"/>
                <a:gd name="T29" fmla="*/ 10 h 38"/>
                <a:gd name="T30" fmla="*/ 58 w 164"/>
                <a:gd name="T31" fmla="*/ 10 h 38"/>
                <a:gd name="T32" fmla="*/ 60 w 164"/>
                <a:gd name="T33" fmla="*/ 8 h 38"/>
                <a:gd name="T34" fmla="*/ 64 w 164"/>
                <a:gd name="T35" fmla="*/ 6 h 38"/>
                <a:gd name="T36" fmla="*/ 68 w 164"/>
                <a:gd name="T37" fmla="*/ 6 h 38"/>
                <a:gd name="T38" fmla="*/ 62 w 164"/>
                <a:gd name="T39" fmla="*/ 10 h 38"/>
                <a:gd name="T40" fmla="*/ 60 w 164"/>
                <a:gd name="T41" fmla="*/ 12 h 38"/>
                <a:gd name="T42" fmla="*/ 58 w 164"/>
                <a:gd name="T43" fmla="*/ 16 h 38"/>
                <a:gd name="T44" fmla="*/ 60 w 164"/>
                <a:gd name="T45" fmla="*/ 18 h 38"/>
                <a:gd name="T46" fmla="*/ 60 w 164"/>
                <a:gd name="T47" fmla="*/ 20 h 38"/>
                <a:gd name="T48" fmla="*/ 66 w 164"/>
                <a:gd name="T49" fmla="*/ 20 h 38"/>
                <a:gd name="T50" fmla="*/ 80 w 164"/>
                <a:gd name="T51" fmla="*/ 20 h 38"/>
                <a:gd name="T52" fmla="*/ 94 w 164"/>
                <a:gd name="T53" fmla="*/ 20 h 38"/>
                <a:gd name="T54" fmla="*/ 108 w 164"/>
                <a:gd name="T55" fmla="*/ 20 h 38"/>
                <a:gd name="T56" fmla="*/ 120 w 164"/>
                <a:gd name="T57" fmla="*/ 18 h 38"/>
                <a:gd name="T58" fmla="*/ 136 w 164"/>
                <a:gd name="T59" fmla="*/ 18 h 38"/>
                <a:gd name="T60" fmla="*/ 144 w 164"/>
                <a:gd name="T61" fmla="*/ 18 h 38"/>
                <a:gd name="T62" fmla="*/ 152 w 164"/>
                <a:gd name="T63" fmla="*/ 20 h 38"/>
                <a:gd name="T64" fmla="*/ 164 w 164"/>
                <a:gd name="T65" fmla="*/ 22 h 38"/>
                <a:gd name="T66" fmla="*/ 160 w 164"/>
                <a:gd name="T67" fmla="*/ 30 h 38"/>
                <a:gd name="T68" fmla="*/ 156 w 164"/>
                <a:gd name="T69" fmla="*/ 36 h 38"/>
                <a:gd name="T70" fmla="*/ 148 w 164"/>
                <a:gd name="T71" fmla="*/ 38 h 38"/>
                <a:gd name="T72" fmla="*/ 140 w 164"/>
                <a:gd name="T73" fmla="*/ 38 h 38"/>
                <a:gd name="T74" fmla="*/ 132 w 164"/>
                <a:gd name="T75" fmla="*/ 38 h 38"/>
                <a:gd name="T76" fmla="*/ 124 w 164"/>
                <a:gd name="T77" fmla="*/ 36 h 38"/>
                <a:gd name="T78" fmla="*/ 118 w 164"/>
                <a:gd name="T79" fmla="*/ 36 h 38"/>
                <a:gd name="T80" fmla="*/ 110 w 164"/>
                <a:gd name="T81" fmla="*/ 34 h 38"/>
                <a:gd name="T82" fmla="*/ 104 w 164"/>
                <a:gd name="T83" fmla="*/ 34 h 38"/>
                <a:gd name="T84" fmla="*/ 96 w 164"/>
                <a:gd name="T85" fmla="*/ 32 h 38"/>
                <a:gd name="T86" fmla="*/ 90 w 164"/>
                <a:gd name="T87" fmla="*/ 30 h 38"/>
                <a:gd name="T88" fmla="*/ 86 w 164"/>
                <a:gd name="T89" fmla="*/ 30 h 38"/>
                <a:gd name="T90" fmla="*/ 78 w 164"/>
                <a:gd name="T91" fmla="*/ 32 h 38"/>
                <a:gd name="T92" fmla="*/ 72 w 164"/>
                <a:gd name="T93" fmla="*/ 34 h 38"/>
                <a:gd name="T94" fmla="*/ 68 w 164"/>
                <a:gd name="T95" fmla="*/ 38 h 38"/>
                <a:gd name="T96" fmla="*/ 62 w 164"/>
                <a:gd name="T97" fmla="*/ 38 h 38"/>
                <a:gd name="T98" fmla="*/ 42 w 164"/>
                <a:gd name="T99" fmla="*/ 36 h 38"/>
                <a:gd name="T100" fmla="*/ 32 w 164"/>
                <a:gd name="T101" fmla="*/ 36 h 38"/>
                <a:gd name="T102" fmla="*/ 28 w 164"/>
                <a:gd name="T103" fmla="*/ 36 h 38"/>
                <a:gd name="T104" fmla="*/ 24 w 164"/>
                <a:gd name="T105" fmla="*/ 38 h 38"/>
                <a:gd name="T106" fmla="*/ 24 w 164"/>
                <a:gd name="T107" fmla="*/ 30 h 38"/>
                <a:gd name="T108" fmla="*/ 28 w 164"/>
                <a:gd name="T109" fmla="*/ 24 h 38"/>
                <a:gd name="T110" fmla="*/ 32 w 164"/>
                <a:gd name="T111" fmla="*/ 20 h 38"/>
                <a:gd name="T112" fmla="*/ 36 w 164"/>
                <a:gd name="T113" fmla="*/ 20 h 38"/>
                <a:gd name="T114" fmla="*/ 30 w 164"/>
                <a:gd name="T11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301" name="Freeform 41"/>
            <p:cNvSpPr>
              <a:spLocks/>
            </p:cNvSpPr>
            <p:nvPr/>
          </p:nvSpPr>
          <p:spPr bwMode="auto">
            <a:xfrm>
              <a:off x="1653" y="804"/>
              <a:ext cx="30" cy="14"/>
            </a:xfrm>
            <a:custGeom>
              <a:avLst/>
              <a:gdLst>
                <a:gd name="T0" fmla="*/ 30 w 30"/>
                <a:gd name="T1" fmla="*/ 8 h 14"/>
                <a:gd name="T2" fmla="*/ 28 w 30"/>
                <a:gd name="T3" fmla="*/ 12 h 14"/>
                <a:gd name="T4" fmla="*/ 24 w 30"/>
                <a:gd name="T5" fmla="*/ 14 h 14"/>
                <a:gd name="T6" fmla="*/ 20 w 30"/>
                <a:gd name="T7" fmla="*/ 14 h 14"/>
                <a:gd name="T8" fmla="*/ 10 w 30"/>
                <a:gd name="T9" fmla="*/ 12 h 14"/>
                <a:gd name="T10" fmla="*/ 0 w 30"/>
                <a:gd name="T11" fmla="*/ 10 h 14"/>
                <a:gd name="T12" fmla="*/ 6 w 30"/>
                <a:gd name="T13" fmla="*/ 4 h 14"/>
                <a:gd name="T14" fmla="*/ 16 w 30"/>
                <a:gd name="T15" fmla="*/ 0 h 14"/>
                <a:gd name="T16" fmla="*/ 22 w 30"/>
                <a:gd name="T17" fmla="*/ 0 h 14"/>
                <a:gd name="T18" fmla="*/ 26 w 30"/>
                <a:gd name="T19" fmla="*/ 2 h 14"/>
                <a:gd name="T20" fmla="*/ 28 w 30"/>
                <a:gd name="T21" fmla="*/ 4 h 14"/>
                <a:gd name="T22" fmla="*/ 30 w 30"/>
                <a:gd name="T2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302" name="Freeform 42"/>
            <p:cNvSpPr>
              <a:spLocks/>
            </p:cNvSpPr>
            <p:nvPr/>
          </p:nvSpPr>
          <p:spPr bwMode="auto">
            <a:xfrm>
              <a:off x="1685" y="760"/>
              <a:ext cx="36" cy="18"/>
            </a:xfrm>
            <a:custGeom>
              <a:avLst/>
              <a:gdLst>
                <a:gd name="T0" fmla="*/ 32 w 36"/>
                <a:gd name="T1" fmla="*/ 6 h 18"/>
                <a:gd name="T2" fmla="*/ 26 w 36"/>
                <a:gd name="T3" fmla="*/ 10 h 18"/>
                <a:gd name="T4" fmla="*/ 30 w 36"/>
                <a:gd name="T5" fmla="*/ 12 h 18"/>
                <a:gd name="T6" fmla="*/ 36 w 36"/>
                <a:gd name="T7" fmla="*/ 12 h 18"/>
                <a:gd name="T8" fmla="*/ 34 w 36"/>
                <a:gd name="T9" fmla="*/ 16 h 18"/>
                <a:gd name="T10" fmla="*/ 36 w 36"/>
                <a:gd name="T11" fmla="*/ 18 h 18"/>
                <a:gd name="T12" fmla="*/ 16 w 36"/>
                <a:gd name="T13" fmla="*/ 18 h 18"/>
                <a:gd name="T14" fmla="*/ 8 w 36"/>
                <a:gd name="T15" fmla="*/ 14 h 18"/>
                <a:gd name="T16" fmla="*/ 2 w 36"/>
                <a:gd name="T17" fmla="*/ 12 h 18"/>
                <a:gd name="T18" fmla="*/ 0 w 36"/>
                <a:gd name="T19" fmla="*/ 6 h 18"/>
                <a:gd name="T20" fmla="*/ 2 w 36"/>
                <a:gd name="T21" fmla="*/ 2 h 18"/>
                <a:gd name="T22" fmla="*/ 4 w 36"/>
                <a:gd name="T23" fmla="*/ 0 h 18"/>
                <a:gd name="T24" fmla="*/ 8 w 36"/>
                <a:gd name="T25" fmla="*/ 0 h 18"/>
                <a:gd name="T26" fmla="*/ 14 w 36"/>
                <a:gd name="T27" fmla="*/ 0 h 18"/>
                <a:gd name="T28" fmla="*/ 24 w 36"/>
                <a:gd name="T29" fmla="*/ 4 h 18"/>
                <a:gd name="T30" fmla="*/ 32 w 36"/>
                <a:gd name="T3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303" name="Freeform 43"/>
            <p:cNvSpPr>
              <a:spLocks/>
            </p:cNvSpPr>
            <p:nvPr/>
          </p:nvSpPr>
          <p:spPr bwMode="auto">
            <a:xfrm>
              <a:off x="1731" y="712"/>
              <a:ext cx="382" cy="86"/>
            </a:xfrm>
            <a:custGeom>
              <a:avLst/>
              <a:gdLst>
                <a:gd name="T0" fmla="*/ 168 w 382"/>
                <a:gd name="T1" fmla="*/ 58 h 86"/>
                <a:gd name="T2" fmla="*/ 158 w 382"/>
                <a:gd name="T3" fmla="*/ 50 h 86"/>
                <a:gd name="T4" fmla="*/ 154 w 382"/>
                <a:gd name="T5" fmla="*/ 64 h 86"/>
                <a:gd name="T6" fmla="*/ 146 w 382"/>
                <a:gd name="T7" fmla="*/ 72 h 86"/>
                <a:gd name="T8" fmla="*/ 140 w 382"/>
                <a:gd name="T9" fmla="*/ 72 h 86"/>
                <a:gd name="T10" fmla="*/ 132 w 382"/>
                <a:gd name="T11" fmla="*/ 66 h 86"/>
                <a:gd name="T12" fmla="*/ 136 w 382"/>
                <a:gd name="T13" fmla="*/ 70 h 86"/>
                <a:gd name="T14" fmla="*/ 132 w 382"/>
                <a:gd name="T15" fmla="*/ 82 h 86"/>
                <a:gd name="T16" fmla="*/ 114 w 382"/>
                <a:gd name="T17" fmla="*/ 86 h 86"/>
                <a:gd name="T18" fmla="*/ 106 w 382"/>
                <a:gd name="T19" fmla="*/ 82 h 86"/>
                <a:gd name="T20" fmla="*/ 46 w 382"/>
                <a:gd name="T21" fmla="*/ 80 h 86"/>
                <a:gd name="T22" fmla="*/ 28 w 382"/>
                <a:gd name="T23" fmla="*/ 82 h 86"/>
                <a:gd name="T24" fmla="*/ 24 w 382"/>
                <a:gd name="T25" fmla="*/ 80 h 86"/>
                <a:gd name="T26" fmla="*/ 24 w 382"/>
                <a:gd name="T27" fmla="*/ 72 h 86"/>
                <a:gd name="T28" fmla="*/ 34 w 382"/>
                <a:gd name="T29" fmla="*/ 72 h 86"/>
                <a:gd name="T30" fmla="*/ 52 w 382"/>
                <a:gd name="T31" fmla="*/ 68 h 86"/>
                <a:gd name="T32" fmla="*/ 58 w 382"/>
                <a:gd name="T33" fmla="*/ 62 h 86"/>
                <a:gd name="T34" fmla="*/ 68 w 382"/>
                <a:gd name="T35" fmla="*/ 64 h 86"/>
                <a:gd name="T36" fmla="*/ 76 w 382"/>
                <a:gd name="T37" fmla="*/ 66 h 86"/>
                <a:gd name="T38" fmla="*/ 76 w 382"/>
                <a:gd name="T39" fmla="*/ 60 h 86"/>
                <a:gd name="T40" fmla="*/ 72 w 382"/>
                <a:gd name="T41" fmla="*/ 50 h 86"/>
                <a:gd name="T42" fmla="*/ 64 w 382"/>
                <a:gd name="T43" fmla="*/ 50 h 86"/>
                <a:gd name="T44" fmla="*/ 50 w 382"/>
                <a:gd name="T45" fmla="*/ 52 h 86"/>
                <a:gd name="T46" fmla="*/ 34 w 382"/>
                <a:gd name="T47" fmla="*/ 54 h 86"/>
                <a:gd name="T48" fmla="*/ 10 w 382"/>
                <a:gd name="T49" fmla="*/ 52 h 86"/>
                <a:gd name="T50" fmla="*/ 4 w 382"/>
                <a:gd name="T51" fmla="*/ 46 h 86"/>
                <a:gd name="T52" fmla="*/ 0 w 382"/>
                <a:gd name="T53" fmla="*/ 38 h 86"/>
                <a:gd name="T54" fmla="*/ 6 w 382"/>
                <a:gd name="T55" fmla="*/ 32 h 86"/>
                <a:gd name="T56" fmla="*/ 42 w 382"/>
                <a:gd name="T57" fmla="*/ 24 h 86"/>
                <a:gd name="T58" fmla="*/ 78 w 382"/>
                <a:gd name="T59" fmla="*/ 26 h 86"/>
                <a:gd name="T60" fmla="*/ 96 w 382"/>
                <a:gd name="T61" fmla="*/ 36 h 86"/>
                <a:gd name="T62" fmla="*/ 104 w 382"/>
                <a:gd name="T63" fmla="*/ 36 h 86"/>
                <a:gd name="T64" fmla="*/ 108 w 382"/>
                <a:gd name="T65" fmla="*/ 30 h 86"/>
                <a:gd name="T66" fmla="*/ 116 w 382"/>
                <a:gd name="T67" fmla="*/ 26 h 86"/>
                <a:gd name="T68" fmla="*/ 132 w 382"/>
                <a:gd name="T69" fmla="*/ 32 h 86"/>
                <a:gd name="T70" fmla="*/ 142 w 382"/>
                <a:gd name="T71" fmla="*/ 36 h 86"/>
                <a:gd name="T72" fmla="*/ 140 w 382"/>
                <a:gd name="T73" fmla="*/ 30 h 86"/>
                <a:gd name="T74" fmla="*/ 120 w 382"/>
                <a:gd name="T75" fmla="*/ 24 h 86"/>
                <a:gd name="T76" fmla="*/ 98 w 382"/>
                <a:gd name="T77" fmla="*/ 24 h 86"/>
                <a:gd name="T78" fmla="*/ 82 w 382"/>
                <a:gd name="T79" fmla="*/ 24 h 86"/>
                <a:gd name="T80" fmla="*/ 78 w 382"/>
                <a:gd name="T81" fmla="*/ 20 h 86"/>
                <a:gd name="T82" fmla="*/ 84 w 382"/>
                <a:gd name="T83" fmla="*/ 12 h 86"/>
                <a:gd name="T84" fmla="*/ 126 w 382"/>
                <a:gd name="T85" fmla="*/ 12 h 86"/>
                <a:gd name="T86" fmla="*/ 142 w 382"/>
                <a:gd name="T87" fmla="*/ 8 h 86"/>
                <a:gd name="T88" fmla="*/ 158 w 382"/>
                <a:gd name="T89" fmla="*/ 8 h 86"/>
                <a:gd name="T90" fmla="*/ 168 w 382"/>
                <a:gd name="T91" fmla="*/ 8 h 86"/>
                <a:gd name="T92" fmla="*/ 172 w 382"/>
                <a:gd name="T93" fmla="*/ 10 h 86"/>
                <a:gd name="T94" fmla="*/ 202 w 382"/>
                <a:gd name="T95" fmla="*/ 4 h 86"/>
                <a:gd name="T96" fmla="*/ 252 w 382"/>
                <a:gd name="T97" fmla="*/ 0 h 86"/>
                <a:gd name="T98" fmla="*/ 328 w 382"/>
                <a:gd name="T99" fmla="*/ 2 h 86"/>
                <a:gd name="T100" fmla="*/ 364 w 382"/>
                <a:gd name="T101" fmla="*/ 6 h 86"/>
                <a:gd name="T102" fmla="*/ 368 w 382"/>
                <a:gd name="T103" fmla="*/ 16 h 86"/>
                <a:gd name="T104" fmla="*/ 332 w 382"/>
                <a:gd name="T105" fmla="*/ 24 h 86"/>
                <a:gd name="T106" fmla="*/ 316 w 382"/>
                <a:gd name="T107" fmla="*/ 24 h 86"/>
                <a:gd name="T108" fmla="*/ 310 w 382"/>
                <a:gd name="T109" fmla="*/ 24 h 86"/>
                <a:gd name="T110" fmla="*/ 310 w 382"/>
                <a:gd name="T111" fmla="*/ 26 h 86"/>
                <a:gd name="T112" fmla="*/ 282 w 382"/>
                <a:gd name="T113" fmla="*/ 26 h 86"/>
                <a:gd name="T114" fmla="*/ 262 w 382"/>
                <a:gd name="T115" fmla="*/ 32 h 86"/>
                <a:gd name="T116" fmla="*/ 240 w 382"/>
                <a:gd name="T117" fmla="*/ 36 h 86"/>
                <a:gd name="T118" fmla="*/ 216 w 382"/>
                <a:gd name="T119" fmla="*/ 36 h 86"/>
                <a:gd name="T120" fmla="*/ 208 w 382"/>
                <a:gd name="T121" fmla="*/ 40 h 86"/>
                <a:gd name="T122" fmla="*/ 196 w 382"/>
                <a:gd name="T123" fmla="*/ 52 h 86"/>
                <a:gd name="T124" fmla="*/ 174 w 382"/>
                <a:gd name="T125"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304" name="Freeform 44"/>
            <p:cNvSpPr>
              <a:spLocks/>
            </p:cNvSpPr>
            <p:nvPr/>
          </p:nvSpPr>
          <p:spPr bwMode="auto">
            <a:xfrm>
              <a:off x="1675" y="830"/>
              <a:ext cx="284" cy="190"/>
            </a:xfrm>
            <a:custGeom>
              <a:avLst/>
              <a:gdLst>
                <a:gd name="T0" fmla="*/ 122 w 284"/>
                <a:gd name="T1" fmla="*/ 10 h 190"/>
                <a:gd name="T2" fmla="*/ 132 w 284"/>
                <a:gd name="T3" fmla="*/ 2 h 190"/>
                <a:gd name="T4" fmla="*/ 158 w 284"/>
                <a:gd name="T5" fmla="*/ 4 h 190"/>
                <a:gd name="T6" fmla="*/ 172 w 284"/>
                <a:gd name="T7" fmla="*/ 14 h 190"/>
                <a:gd name="T8" fmla="*/ 172 w 284"/>
                <a:gd name="T9" fmla="*/ 20 h 190"/>
                <a:gd name="T10" fmla="*/ 184 w 284"/>
                <a:gd name="T11" fmla="*/ 28 h 190"/>
                <a:gd name="T12" fmla="*/ 196 w 284"/>
                <a:gd name="T13" fmla="*/ 34 h 190"/>
                <a:gd name="T14" fmla="*/ 212 w 284"/>
                <a:gd name="T15" fmla="*/ 36 h 190"/>
                <a:gd name="T16" fmla="*/ 236 w 284"/>
                <a:gd name="T17" fmla="*/ 64 h 190"/>
                <a:gd name="T18" fmla="*/ 218 w 284"/>
                <a:gd name="T19" fmla="*/ 74 h 190"/>
                <a:gd name="T20" fmla="*/ 234 w 284"/>
                <a:gd name="T21" fmla="*/ 82 h 190"/>
                <a:gd name="T22" fmla="*/ 258 w 284"/>
                <a:gd name="T23" fmla="*/ 98 h 190"/>
                <a:gd name="T24" fmla="*/ 268 w 284"/>
                <a:gd name="T25" fmla="*/ 106 h 190"/>
                <a:gd name="T26" fmla="*/ 280 w 284"/>
                <a:gd name="T27" fmla="*/ 108 h 190"/>
                <a:gd name="T28" fmla="*/ 276 w 284"/>
                <a:gd name="T29" fmla="*/ 114 h 190"/>
                <a:gd name="T30" fmla="*/ 262 w 284"/>
                <a:gd name="T31" fmla="*/ 124 h 190"/>
                <a:gd name="T32" fmla="*/ 246 w 284"/>
                <a:gd name="T33" fmla="*/ 134 h 190"/>
                <a:gd name="T34" fmla="*/ 232 w 284"/>
                <a:gd name="T35" fmla="*/ 134 h 190"/>
                <a:gd name="T36" fmla="*/ 228 w 284"/>
                <a:gd name="T37" fmla="*/ 120 h 190"/>
                <a:gd name="T38" fmla="*/ 212 w 284"/>
                <a:gd name="T39" fmla="*/ 118 h 190"/>
                <a:gd name="T40" fmla="*/ 198 w 284"/>
                <a:gd name="T41" fmla="*/ 122 h 190"/>
                <a:gd name="T42" fmla="*/ 206 w 284"/>
                <a:gd name="T43" fmla="*/ 130 h 190"/>
                <a:gd name="T44" fmla="*/ 220 w 284"/>
                <a:gd name="T45" fmla="*/ 144 h 190"/>
                <a:gd name="T46" fmla="*/ 218 w 284"/>
                <a:gd name="T47" fmla="*/ 164 h 190"/>
                <a:gd name="T48" fmla="*/ 220 w 284"/>
                <a:gd name="T49" fmla="*/ 178 h 190"/>
                <a:gd name="T50" fmla="*/ 196 w 284"/>
                <a:gd name="T51" fmla="*/ 166 h 190"/>
                <a:gd name="T52" fmla="*/ 188 w 284"/>
                <a:gd name="T53" fmla="*/ 160 h 190"/>
                <a:gd name="T54" fmla="*/ 172 w 284"/>
                <a:gd name="T55" fmla="*/ 160 h 190"/>
                <a:gd name="T56" fmla="*/ 194 w 284"/>
                <a:gd name="T57" fmla="*/ 188 h 190"/>
                <a:gd name="T58" fmla="*/ 174 w 284"/>
                <a:gd name="T59" fmla="*/ 184 h 190"/>
                <a:gd name="T60" fmla="*/ 132 w 284"/>
                <a:gd name="T61" fmla="*/ 172 h 190"/>
                <a:gd name="T62" fmla="*/ 134 w 284"/>
                <a:gd name="T63" fmla="*/ 164 h 190"/>
                <a:gd name="T64" fmla="*/ 132 w 284"/>
                <a:gd name="T65" fmla="*/ 158 h 190"/>
                <a:gd name="T66" fmla="*/ 120 w 284"/>
                <a:gd name="T67" fmla="*/ 144 h 190"/>
                <a:gd name="T68" fmla="*/ 88 w 284"/>
                <a:gd name="T69" fmla="*/ 146 h 190"/>
                <a:gd name="T70" fmla="*/ 62 w 284"/>
                <a:gd name="T71" fmla="*/ 148 h 190"/>
                <a:gd name="T72" fmla="*/ 60 w 284"/>
                <a:gd name="T73" fmla="*/ 142 h 190"/>
                <a:gd name="T74" fmla="*/ 86 w 284"/>
                <a:gd name="T75" fmla="*/ 128 h 190"/>
                <a:gd name="T76" fmla="*/ 104 w 284"/>
                <a:gd name="T77" fmla="*/ 134 h 190"/>
                <a:gd name="T78" fmla="*/ 120 w 284"/>
                <a:gd name="T79" fmla="*/ 128 h 190"/>
                <a:gd name="T80" fmla="*/ 134 w 284"/>
                <a:gd name="T81" fmla="*/ 116 h 190"/>
                <a:gd name="T82" fmla="*/ 152 w 284"/>
                <a:gd name="T83" fmla="*/ 84 h 190"/>
                <a:gd name="T84" fmla="*/ 142 w 284"/>
                <a:gd name="T85" fmla="*/ 76 h 190"/>
                <a:gd name="T86" fmla="*/ 134 w 284"/>
                <a:gd name="T87" fmla="*/ 74 h 190"/>
                <a:gd name="T88" fmla="*/ 126 w 284"/>
                <a:gd name="T89" fmla="*/ 62 h 190"/>
                <a:gd name="T90" fmla="*/ 112 w 284"/>
                <a:gd name="T91" fmla="*/ 54 h 190"/>
                <a:gd name="T92" fmla="*/ 100 w 284"/>
                <a:gd name="T93" fmla="*/ 62 h 190"/>
                <a:gd name="T94" fmla="*/ 88 w 284"/>
                <a:gd name="T95" fmla="*/ 66 h 190"/>
                <a:gd name="T96" fmla="*/ 76 w 284"/>
                <a:gd name="T97" fmla="*/ 58 h 190"/>
                <a:gd name="T98" fmla="*/ 32 w 284"/>
                <a:gd name="T99" fmla="*/ 56 h 190"/>
                <a:gd name="T100" fmla="*/ 22 w 284"/>
                <a:gd name="T101" fmla="*/ 46 h 190"/>
                <a:gd name="T102" fmla="*/ 10 w 284"/>
                <a:gd name="T103" fmla="*/ 52 h 190"/>
                <a:gd name="T104" fmla="*/ 2 w 284"/>
                <a:gd name="T105" fmla="*/ 48 h 190"/>
                <a:gd name="T106" fmla="*/ 14 w 284"/>
                <a:gd name="T107" fmla="*/ 40 h 190"/>
                <a:gd name="T108" fmla="*/ 4 w 284"/>
                <a:gd name="T109" fmla="*/ 30 h 190"/>
                <a:gd name="T110" fmla="*/ 12 w 284"/>
                <a:gd name="T111" fmla="*/ 18 h 190"/>
                <a:gd name="T112" fmla="*/ 56 w 284"/>
                <a:gd name="T113" fmla="*/ 6 h 190"/>
                <a:gd name="T114" fmla="*/ 82 w 284"/>
                <a:gd name="T115" fmla="*/ 0 h 190"/>
                <a:gd name="T116" fmla="*/ 62 w 284"/>
                <a:gd name="T117" fmla="*/ 12 h 190"/>
                <a:gd name="T118" fmla="*/ 50 w 284"/>
                <a:gd name="T119" fmla="*/ 22 h 190"/>
                <a:gd name="T120" fmla="*/ 60 w 284"/>
                <a:gd name="T121" fmla="*/ 24 h 190"/>
                <a:gd name="T122" fmla="*/ 76 w 284"/>
                <a:gd name="T123" fmla="*/ 1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sp>
          <p:nvSpPr>
            <p:cNvPr id="305" name="Freeform 45"/>
            <p:cNvSpPr>
              <a:spLocks/>
            </p:cNvSpPr>
            <p:nvPr/>
          </p:nvSpPr>
          <p:spPr bwMode="auto">
            <a:xfrm>
              <a:off x="1779" y="912"/>
              <a:ext cx="32" cy="18"/>
            </a:xfrm>
            <a:custGeom>
              <a:avLst/>
              <a:gdLst>
                <a:gd name="T0" fmla="*/ 16 w 32"/>
                <a:gd name="T1" fmla="*/ 2 h 18"/>
                <a:gd name="T2" fmla="*/ 28 w 32"/>
                <a:gd name="T3" fmla="*/ 0 h 18"/>
                <a:gd name="T4" fmla="*/ 30 w 32"/>
                <a:gd name="T5" fmla="*/ 0 h 18"/>
                <a:gd name="T6" fmla="*/ 32 w 32"/>
                <a:gd name="T7" fmla="*/ 2 h 18"/>
                <a:gd name="T8" fmla="*/ 30 w 32"/>
                <a:gd name="T9" fmla="*/ 6 h 18"/>
                <a:gd name="T10" fmla="*/ 28 w 32"/>
                <a:gd name="T11" fmla="*/ 10 h 18"/>
                <a:gd name="T12" fmla="*/ 22 w 32"/>
                <a:gd name="T13" fmla="*/ 14 h 18"/>
                <a:gd name="T14" fmla="*/ 14 w 32"/>
                <a:gd name="T15" fmla="*/ 18 h 18"/>
                <a:gd name="T16" fmla="*/ 6 w 32"/>
                <a:gd name="T17" fmla="*/ 18 h 18"/>
                <a:gd name="T18" fmla="*/ 2 w 32"/>
                <a:gd name="T19" fmla="*/ 16 h 18"/>
                <a:gd name="T20" fmla="*/ 0 w 32"/>
                <a:gd name="T21" fmla="*/ 14 h 18"/>
                <a:gd name="T22" fmla="*/ 2 w 32"/>
                <a:gd name="T23" fmla="*/ 10 h 18"/>
                <a:gd name="T24" fmla="*/ 8 w 32"/>
                <a:gd name="T25" fmla="*/ 6 h 18"/>
                <a:gd name="T26" fmla="*/ 12 w 32"/>
                <a:gd name="T27" fmla="*/ 2 h 18"/>
                <a:gd name="T28" fmla="*/ 18 w 32"/>
                <a:gd name="T29" fmla="*/ 2 h 18"/>
                <a:gd name="T30" fmla="*/ 18 w 32"/>
                <a:gd name="T31" fmla="*/ 0 h 18"/>
                <a:gd name="T32" fmla="*/ 16 w 32"/>
                <a:gd name="T3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w="6350" cmpd="sng">
              <a:solidFill>
                <a:srgbClr val="000000"/>
              </a:solidFill>
              <a:prstDash val="solid"/>
              <a:round/>
              <a:headEnd/>
              <a:tailEnd/>
            </a:ln>
          </p:spPr>
          <p:txBody>
            <a:bodyPr/>
            <a:lstStyle/>
            <a:p>
              <a:endParaRPr lang="en-US" sz="1800">
                <a:solidFill>
                  <a:prstClr val="black"/>
                </a:solidFill>
              </a:endParaRPr>
            </a:p>
          </p:txBody>
        </p:sp>
      </p:grpSp>
      <p:sp>
        <p:nvSpPr>
          <p:cNvPr id="306" name="Freeform 47"/>
          <p:cNvSpPr>
            <a:spLocks/>
          </p:cNvSpPr>
          <p:nvPr/>
        </p:nvSpPr>
        <p:spPr bwMode="auto">
          <a:xfrm>
            <a:off x="648502" y="2397280"/>
            <a:ext cx="1620268" cy="806418"/>
          </a:xfrm>
          <a:custGeom>
            <a:avLst/>
            <a:gdLst>
              <a:gd name="T0" fmla="*/ 14 w 872"/>
              <a:gd name="T1" fmla="*/ 260 h 434"/>
              <a:gd name="T2" fmla="*/ 66 w 872"/>
              <a:gd name="T3" fmla="*/ 298 h 434"/>
              <a:gd name="T4" fmla="*/ 198 w 872"/>
              <a:gd name="T5" fmla="*/ 318 h 434"/>
              <a:gd name="T6" fmla="*/ 226 w 872"/>
              <a:gd name="T7" fmla="*/ 360 h 434"/>
              <a:gd name="T8" fmla="*/ 256 w 872"/>
              <a:gd name="T9" fmla="*/ 354 h 434"/>
              <a:gd name="T10" fmla="*/ 288 w 872"/>
              <a:gd name="T11" fmla="*/ 408 h 434"/>
              <a:gd name="T12" fmla="*/ 322 w 872"/>
              <a:gd name="T13" fmla="*/ 402 h 434"/>
              <a:gd name="T14" fmla="*/ 350 w 872"/>
              <a:gd name="T15" fmla="*/ 370 h 434"/>
              <a:gd name="T16" fmla="*/ 384 w 872"/>
              <a:gd name="T17" fmla="*/ 354 h 434"/>
              <a:gd name="T18" fmla="*/ 408 w 872"/>
              <a:gd name="T19" fmla="*/ 352 h 434"/>
              <a:gd name="T20" fmla="*/ 444 w 872"/>
              <a:gd name="T21" fmla="*/ 358 h 434"/>
              <a:gd name="T22" fmla="*/ 462 w 872"/>
              <a:gd name="T23" fmla="*/ 358 h 434"/>
              <a:gd name="T24" fmla="*/ 490 w 872"/>
              <a:gd name="T25" fmla="*/ 338 h 434"/>
              <a:gd name="T26" fmla="*/ 524 w 872"/>
              <a:gd name="T27" fmla="*/ 348 h 434"/>
              <a:gd name="T28" fmla="*/ 552 w 872"/>
              <a:gd name="T29" fmla="*/ 354 h 434"/>
              <a:gd name="T30" fmla="*/ 556 w 872"/>
              <a:gd name="T31" fmla="*/ 376 h 434"/>
              <a:gd name="T32" fmla="*/ 564 w 872"/>
              <a:gd name="T33" fmla="*/ 408 h 434"/>
              <a:gd name="T34" fmla="*/ 584 w 872"/>
              <a:gd name="T35" fmla="*/ 428 h 434"/>
              <a:gd name="T36" fmla="*/ 588 w 872"/>
              <a:gd name="T37" fmla="*/ 370 h 434"/>
              <a:gd name="T38" fmla="*/ 608 w 872"/>
              <a:gd name="T39" fmla="*/ 300 h 434"/>
              <a:gd name="T40" fmla="*/ 634 w 872"/>
              <a:gd name="T41" fmla="*/ 276 h 434"/>
              <a:gd name="T42" fmla="*/ 658 w 872"/>
              <a:gd name="T43" fmla="*/ 264 h 434"/>
              <a:gd name="T44" fmla="*/ 688 w 872"/>
              <a:gd name="T45" fmla="*/ 244 h 434"/>
              <a:gd name="T46" fmla="*/ 694 w 872"/>
              <a:gd name="T47" fmla="*/ 222 h 434"/>
              <a:gd name="T48" fmla="*/ 694 w 872"/>
              <a:gd name="T49" fmla="*/ 208 h 434"/>
              <a:gd name="T50" fmla="*/ 706 w 872"/>
              <a:gd name="T51" fmla="*/ 192 h 434"/>
              <a:gd name="T52" fmla="*/ 718 w 872"/>
              <a:gd name="T53" fmla="*/ 174 h 434"/>
              <a:gd name="T54" fmla="*/ 740 w 872"/>
              <a:gd name="T55" fmla="*/ 164 h 434"/>
              <a:gd name="T56" fmla="*/ 770 w 872"/>
              <a:gd name="T57" fmla="*/ 142 h 434"/>
              <a:gd name="T58" fmla="*/ 792 w 872"/>
              <a:gd name="T59" fmla="*/ 130 h 434"/>
              <a:gd name="T60" fmla="*/ 800 w 872"/>
              <a:gd name="T61" fmla="*/ 128 h 434"/>
              <a:gd name="T62" fmla="*/ 808 w 872"/>
              <a:gd name="T63" fmla="*/ 98 h 434"/>
              <a:gd name="T64" fmla="*/ 864 w 872"/>
              <a:gd name="T65" fmla="*/ 50 h 434"/>
              <a:gd name="T66" fmla="*/ 824 w 872"/>
              <a:gd name="T67" fmla="*/ 58 h 434"/>
              <a:gd name="T68" fmla="*/ 750 w 872"/>
              <a:gd name="T69" fmla="*/ 80 h 434"/>
              <a:gd name="T70" fmla="*/ 694 w 872"/>
              <a:gd name="T71" fmla="*/ 100 h 434"/>
              <a:gd name="T72" fmla="*/ 642 w 872"/>
              <a:gd name="T73" fmla="*/ 134 h 434"/>
              <a:gd name="T74" fmla="*/ 630 w 872"/>
              <a:gd name="T75" fmla="*/ 118 h 434"/>
              <a:gd name="T76" fmla="*/ 636 w 872"/>
              <a:gd name="T77" fmla="*/ 94 h 434"/>
              <a:gd name="T78" fmla="*/ 634 w 872"/>
              <a:gd name="T79" fmla="*/ 80 h 434"/>
              <a:gd name="T80" fmla="*/ 610 w 872"/>
              <a:gd name="T81" fmla="*/ 72 h 434"/>
              <a:gd name="T82" fmla="*/ 576 w 872"/>
              <a:gd name="T83" fmla="*/ 122 h 434"/>
              <a:gd name="T84" fmla="*/ 552 w 872"/>
              <a:gd name="T85" fmla="*/ 122 h 434"/>
              <a:gd name="T86" fmla="*/ 584 w 872"/>
              <a:gd name="T87" fmla="*/ 66 h 434"/>
              <a:gd name="T88" fmla="*/ 626 w 872"/>
              <a:gd name="T89" fmla="*/ 50 h 434"/>
              <a:gd name="T90" fmla="*/ 590 w 872"/>
              <a:gd name="T91" fmla="*/ 36 h 434"/>
              <a:gd name="T92" fmla="*/ 540 w 872"/>
              <a:gd name="T93" fmla="*/ 42 h 434"/>
              <a:gd name="T94" fmla="*/ 562 w 872"/>
              <a:gd name="T95" fmla="*/ 22 h 434"/>
              <a:gd name="T96" fmla="*/ 516 w 872"/>
              <a:gd name="T97" fmla="*/ 12 h 434"/>
              <a:gd name="T98" fmla="*/ 104 w 872"/>
              <a:gd name="T99" fmla="*/ 22 h 434"/>
              <a:gd name="T100" fmla="*/ 64 w 872"/>
              <a:gd name="T101" fmla="*/ 52 h 434"/>
              <a:gd name="T102" fmla="*/ 12 w 872"/>
              <a:gd name="T103" fmla="*/ 136 h 434"/>
              <a:gd name="T104" fmla="*/ 0 w 872"/>
              <a:gd name="T105" fmla="*/ 174 h 434"/>
              <a:gd name="T106" fmla="*/ 10 w 872"/>
              <a:gd name="T107" fmla="*/ 196 h 434"/>
              <a:gd name="T108" fmla="*/ 4 w 872"/>
              <a:gd name="T109" fmla="*/ 2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07" name="Freeform 48"/>
          <p:cNvSpPr>
            <a:spLocks/>
          </p:cNvSpPr>
          <p:nvPr/>
        </p:nvSpPr>
        <p:spPr bwMode="auto">
          <a:xfrm>
            <a:off x="-53862" y="1706065"/>
            <a:ext cx="1066553" cy="516553"/>
          </a:xfrm>
          <a:custGeom>
            <a:avLst/>
            <a:gdLst>
              <a:gd name="T0" fmla="*/ 376 w 574"/>
              <a:gd name="T1" fmla="*/ 184 h 278"/>
              <a:gd name="T2" fmla="*/ 350 w 574"/>
              <a:gd name="T3" fmla="*/ 176 h 278"/>
              <a:gd name="T4" fmla="*/ 338 w 574"/>
              <a:gd name="T5" fmla="*/ 168 h 278"/>
              <a:gd name="T6" fmla="*/ 308 w 574"/>
              <a:gd name="T7" fmla="*/ 184 h 278"/>
              <a:gd name="T8" fmla="*/ 282 w 574"/>
              <a:gd name="T9" fmla="*/ 192 h 278"/>
              <a:gd name="T10" fmla="*/ 262 w 574"/>
              <a:gd name="T11" fmla="*/ 194 h 278"/>
              <a:gd name="T12" fmla="*/ 286 w 574"/>
              <a:gd name="T13" fmla="*/ 178 h 278"/>
              <a:gd name="T14" fmla="*/ 282 w 574"/>
              <a:gd name="T15" fmla="*/ 174 h 278"/>
              <a:gd name="T16" fmla="*/ 246 w 574"/>
              <a:gd name="T17" fmla="*/ 192 h 278"/>
              <a:gd name="T18" fmla="*/ 230 w 574"/>
              <a:gd name="T19" fmla="*/ 202 h 278"/>
              <a:gd name="T20" fmla="*/ 206 w 574"/>
              <a:gd name="T21" fmla="*/ 214 h 278"/>
              <a:gd name="T22" fmla="*/ 172 w 574"/>
              <a:gd name="T23" fmla="*/ 224 h 278"/>
              <a:gd name="T24" fmla="*/ 154 w 574"/>
              <a:gd name="T25" fmla="*/ 234 h 278"/>
              <a:gd name="T26" fmla="*/ 86 w 574"/>
              <a:gd name="T27" fmla="*/ 258 h 278"/>
              <a:gd name="T28" fmla="*/ 62 w 574"/>
              <a:gd name="T29" fmla="*/ 262 h 278"/>
              <a:gd name="T30" fmla="*/ 48 w 574"/>
              <a:gd name="T31" fmla="*/ 264 h 278"/>
              <a:gd name="T32" fmla="*/ 14 w 574"/>
              <a:gd name="T33" fmla="*/ 278 h 278"/>
              <a:gd name="T34" fmla="*/ 14 w 574"/>
              <a:gd name="T35" fmla="*/ 270 h 278"/>
              <a:gd name="T36" fmla="*/ 76 w 574"/>
              <a:gd name="T37" fmla="*/ 256 h 278"/>
              <a:gd name="T38" fmla="*/ 90 w 574"/>
              <a:gd name="T39" fmla="*/ 248 h 278"/>
              <a:gd name="T40" fmla="*/ 120 w 574"/>
              <a:gd name="T41" fmla="*/ 236 h 278"/>
              <a:gd name="T42" fmla="*/ 164 w 574"/>
              <a:gd name="T43" fmla="*/ 206 h 278"/>
              <a:gd name="T44" fmla="*/ 146 w 574"/>
              <a:gd name="T45" fmla="*/ 210 h 278"/>
              <a:gd name="T46" fmla="*/ 140 w 574"/>
              <a:gd name="T47" fmla="*/ 202 h 278"/>
              <a:gd name="T48" fmla="*/ 124 w 574"/>
              <a:gd name="T49" fmla="*/ 208 h 278"/>
              <a:gd name="T50" fmla="*/ 126 w 574"/>
              <a:gd name="T51" fmla="*/ 198 h 278"/>
              <a:gd name="T52" fmla="*/ 132 w 574"/>
              <a:gd name="T53" fmla="*/ 186 h 278"/>
              <a:gd name="T54" fmla="*/ 116 w 574"/>
              <a:gd name="T55" fmla="*/ 186 h 278"/>
              <a:gd name="T56" fmla="*/ 110 w 574"/>
              <a:gd name="T57" fmla="*/ 160 h 278"/>
              <a:gd name="T58" fmla="*/ 166 w 574"/>
              <a:gd name="T59" fmla="*/ 132 h 278"/>
              <a:gd name="T60" fmla="*/ 224 w 574"/>
              <a:gd name="T61" fmla="*/ 122 h 278"/>
              <a:gd name="T62" fmla="*/ 246 w 574"/>
              <a:gd name="T63" fmla="*/ 104 h 278"/>
              <a:gd name="T64" fmla="*/ 220 w 574"/>
              <a:gd name="T65" fmla="*/ 112 h 278"/>
              <a:gd name="T66" fmla="*/ 186 w 574"/>
              <a:gd name="T67" fmla="*/ 102 h 278"/>
              <a:gd name="T68" fmla="*/ 252 w 574"/>
              <a:gd name="T69" fmla="*/ 72 h 278"/>
              <a:gd name="T70" fmla="*/ 258 w 574"/>
              <a:gd name="T71" fmla="*/ 82 h 278"/>
              <a:gd name="T72" fmla="*/ 272 w 574"/>
              <a:gd name="T73" fmla="*/ 80 h 278"/>
              <a:gd name="T74" fmla="*/ 270 w 574"/>
              <a:gd name="T75" fmla="*/ 70 h 278"/>
              <a:gd name="T76" fmla="*/ 268 w 574"/>
              <a:gd name="T77" fmla="*/ 60 h 278"/>
              <a:gd name="T78" fmla="*/ 266 w 574"/>
              <a:gd name="T79" fmla="*/ 46 h 278"/>
              <a:gd name="T80" fmla="*/ 296 w 574"/>
              <a:gd name="T81" fmla="*/ 40 h 278"/>
              <a:gd name="T82" fmla="*/ 324 w 574"/>
              <a:gd name="T83" fmla="*/ 28 h 278"/>
              <a:gd name="T84" fmla="*/ 384 w 574"/>
              <a:gd name="T85" fmla="*/ 10 h 278"/>
              <a:gd name="T86" fmla="*/ 444 w 574"/>
              <a:gd name="T87" fmla="*/ 2 h 278"/>
              <a:gd name="T88" fmla="*/ 472 w 574"/>
              <a:gd name="T89" fmla="*/ 6 h 278"/>
              <a:gd name="T90" fmla="*/ 510 w 574"/>
              <a:gd name="T91" fmla="*/ 12 h 278"/>
              <a:gd name="T92" fmla="*/ 534 w 574"/>
              <a:gd name="T93" fmla="*/ 16 h 278"/>
              <a:gd name="T94" fmla="*/ 562 w 574"/>
              <a:gd name="T95" fmla="*/ 20 h 278"/>
              <a:gd name="T96" fmla="*/ 400 w 574"/>
              <a:gd name="T97" fmla="*/ 1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08" name="Freeform 54"/>
          <p:cNvSpPr>
            <a:spLocks/>
          </p:cNvSpPr>
          <p:nvPr/>
        </p:nvSpPr>
        <p:spPr bwMode="auto">
          <a:xfrm>
            <a:off x="733975" y="2950995"/>
            <a:ext cx="795269" cy="624324"/>
          </a:xfrm>
          <a:custGeom>
            <a:avLst/>
            <a:gdLst>
              <a:gd name="T0" fmla="*/ 410 w 428"/>
              <a:gd name="T1" fmla="*/ 250 h 336"/>
              <a:gd name="T2" fmla="*/ 428 w 428"/>
              <a:gd name="T3" fmla="*/ 210 h 336"/>
              <a:gd name="T4" fmla="*/ 410 w 428"/>
              <a:gd name="T5" fmla="*/ 202 h 336"/>
              <a:gd name="T6" fmla="*/ 368 w 428"/>
              <a:gd name="T7" fmla="*/ 216 h 336"/>
              <a:gd name="T8" fmla="*/ 346 w 428"/>
              <a:gd name="T9" fmla="*/ 254 h 336"/>
              <a:gd name="T10" fmla="*/ 298 w 428"/>
              <a:gd name="T11" fmla="*/ 264 h 336"/>
              <a:gd name="T12" fmla="*/ 266 w 428"/>
              <a:gd name="T13" fmla="*/ 238 h 336"/>
              <a:gd name="T14" fmla="*/ 256 w 428"/>
              <a:gd name="T15" fmla="*/ 194 h 336"/>
              <a:gd name="T16" fmla="*/ 276 w 428"/>
              <a:gd name="T17" fmla="*/ 128 h 336"/>
              <a:gd name="T18" fmla="*/ 242 w 428"/>
              <a:gd name="T19" fmla="*/ 110 h 336"/>
              <a:gd name="T20" fmla="*/ 230 w 428"/>
              <a:gd name="T21" fmla="*/ 60 h 336"/>
              <a:gd name="T22" fmla="*/ 208 w 428"/>
              <a:gd name="T23" fmla="*/ 56 h 336"/>
              <a:gd name="T24" fmla="*/ 188 w 428"/>
              <a:gd name="T25" fmla="*/ 68 h 336"/>
              <a:gd name="T26" fmla="*/ 174 w 428"/>
              <a:gd name="T27" fmla="*/ 38 h 336"/>
              <a:gd name="T28" fmla="*/ 158 w 428"/>
              <a:gd name="T29" fmla="*/ 18 h 336"/>
              <a:gd name="T30" fmla="*/ 128 w 428"/>
              <a:gd name="T31" fmla="*/ 28 h 336"/>
              <a:gd name="T32" fmla="*/ 20 w 428"/>
              <a:gd name="T33" fmla="*/ 0 h 336"/>
              <a:gd name="T34" fmla="*/ 2 w 428"/>
              <a:gd name="T35" fmla="*/ 14 h 336"/>
              <a:gd name="T36" fmla="*/ 4 w 428"/>
              <a:gd name="T37" fmla="*/ 48 h 336"/>
              <a:gd name="T38" fmla="*/ 20 w 428"/>
              <a:gd name="T39" fmla="*/ 70 h 336"/>
              <a:gd name="T40" fmla="*/ 14 w 428"/>
              <a:gd name="T41" fmla="*/ 84 h 336"/>
              <a:gd name="T42" fmla="*/ 12 w 428"/>
              <a:gd name="T43" fmla="*/ 102 h 336"/>
              <a:gd name="T44" fmla="*/ 34 w 428"/>
              <a:gd name="T45" fmla="*/ 118 h 336"/>
              <a:gd name="T46" fmla="*/ 40 w 428"/>
              <a:gd name="T47" fmla="*/ 134 h 336"/>
              <a:gd name="T48" fmla="*/ 38 w 428"/>
              <a:gd name="T49" fmla="*/ 148 h 336"/>
              <a:gd name="T50" fmla="*/ 54 w 428"/>
              <a:gd name="T51" fmla="*/ 164 h 336"/>
              <a:gd name="T52" fmla="*/ 74 w 428"/>
              <a:gd name="T53" fmla="*/ 176 h 336"/>
              <a:gd name="T54" fmla="*/ 66 w 428"/>
              <a:gd name="T55" fmla="*/ 152 h 336"/>
              <a:gd name="T56" fmla="*/ 56 w 428"/>
              <a:gd name="T57" fmla="*/ 128 h 336"/>
              <a:gd name="T58" fmla="*/ 46 w 428"/>
              <a:gd name="T59" fmla="*/ 104 h 336"/>
              <a:gd name="T60" fmla="*/ 36 w 428"/>
              <a:gd name="T61" fmla="*/ 62 h 336"/>
              <a:gd name="T62" fmla="*/ 30 w 428"/>
              <a:gd name="T63" fmla="*/ 56 h 336"/>
              <a:gd name="T64" fmla="*/ 30 w 428"/>
              <a:gd name="T65" fmla="*/ 24 h 336"/>
              <a:gd name="T66" fmla="*/ 42 w 428"/>
              <a:gd name="T67" fmla="*/ 24 h 336"/>
              <a:gd name="T68" fmla="*/ 54 w 428"/>
              <a:gd name="T69" fmla="*/ 56 h 336"/>
              <a:gd name="T70" fmla="*/ 50 w 428"/>
              <a:gd name="T71" fmla="*/ 72 h 336"/>
              <a:gd name="T72" fmla="*/ 62 w 428"/>
              <a:gd name="T73" fmla="*/ 84 h 336"/>
              <a:gd name="T74" fmla="*/ 76 w 428"/>
              <a:gd name="T75" fmla="*/ 106 h 336"/>
              <a:gd name="T76" fmla="*/ 88 w 428"/>
              <a:gd name="T77" fmla="*/ 116 h 336"/>
              <a:gd name="T78" fmla="*/ 92 w 428"/>
              <a:gd name="T79" fmla="*/ 140 h 336"/>
              <a:gd name="T80" fmla="*/ 122 w 428"/>
              <a:gd name="T81" fmla="*/ 178 h 336"/>
              <a:gd name="T82" fmla="*/ 132 w 428"/>
              <a:gd name="T83" fmla="*/ 210 h 336"/>
              <a:gd name="T84" fmla="*/ 128 w 428"/>
              <a:gd name="T85" fmla="*/ 226 h 336"/>
              <a:gd name="T86" fmla="*/ 130 w 428"/>
              <a:gd name="T87" fmla="*/ 244 h 336"/>
              <a:gd name="T88" fmla="*/ 154 w 428"/>
              <a:gd name="T89" fmla="*/ 266 h 336"/>
              <a:gd name="T90" fmla="*/ 178 w 428"/>
              <a:gd name="T91" fmla="*/ 274 h 336"/>
              <a:gd name="T92" fmla="*/ 218 w 428"/>
              <a:gd name="T93" fmla="*/ 300 h 336"/>
              <a:gd name="T94" fmla="*/ 260 w 428"/>
              <a:gd name="T95" fmla="*/ 314 h 336"/>
              <a:gd name="T96" fmla="*/ 286 w 428"/>
              <a:gd name="T97" fmla="*/ 302 h 336"/>
              <a:gd name="T98" fmla="*/ 314 w 428"/>
              <a:gd name="T99" fmla="*/ 320 h 336"/>
              <a:gd name="T100" fmla="*/ 330 w 428"/>
              <a:gd name="T101" fmla="*/ 318 h 336"/>
              <a:gd name="T102" fmla="*/ 352 w 428"/>
              <a:gd name="T103" fmla="*/ 302 h 336"/>
              <a:gd name="T104" fmla="*/ 348 w 428"/>
              <a:gd name="T105" fmla="*/ 284 h 336"/>
              <a:gd name="T106" fmla="*/ 384 w 428"/>
              <a:gd name="T107" fmla="*/ 278 h 336"/>
              <a:gd name="T108" fmla="*/ 392 w 428"/>
              <a:gd name="T109" fmla="*/ 268 h 336"/>
              <a:gd name="T110" fmla="*/ 400 w 428"/>
              <a:gd name="T111" fmla="*/ 27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09" name="Freeform 55"/>
          <p:cNvSpPr>
            <a:spLocks/>
          </p:cNvSpPr>
          <p:nvPr/>
        </p:nvSpPr>
        <p:spPr bwMode="auto">
          <a:xfrm>
            <a:off x="1588703" y="3278022"/>
            <a:ext cx="301013" cy="118919"/>
          </a:xfrm>
          <a:custGeom>
            <a:avLst/>
            <a:gdLst>
              <a:gd name="T0" fmla="*/ 44 w 162"/>
              <a:gd name="T1" fmla="*/ 18 h 64"/>
              <a:gd name="T2" fmla="*/ 44 w 162"/>
              <a:gd name="T3" fmla="*/ 16 h 64"/>
              <a:gd name="T4" fmla="*/ 48 w 162"/>
              <a:gd name="T5" fmla="*/ 16 h 64"/>
              <a:gd name="T6" fmla="*/ 48 w 162"/>
              <a:gd name="T7" fmla="*/ 12 h 64"/>
              <a:gd name="T8" fmla="*/ 44 w 162"/>
              <a:gd name="T9" fmla="*/ 10 h 64"/>
              <a:gd name="T10" fmla="*/ 44 w 162"/>
              <a:gd name="T11" fmla="*/ 12 h 64"/>
              <a:gd name="T12" fmla="*/ 36 w 162"/>
              <a:gd name="T13" fmla="*/ 12 h 64"/>
              <a:gd name="T14" fmla="*/ 30 w 162"/>
              <a:gd name="T15" fmla="*/ 16 h 64"/>
              <a:gd name="T16" fmla="*/ 22 w 162"/>
              <a:gd name="T17" fmla="*/ 18 h 64"/>
              <a:gd name="T18" fmla="*/ 16 w 162"/>
              <a:gd name="T19" fmla="*/ 20 h 64"/>
              <a:gd name="T20" fmla="*/ 14 w 162"/>
              <a:gd name="T21" fmla="*/ 22 h 64"/>
              <a:gd name="T22" fmla="*/ 12 w 162"/>
              <a:gd name="T23" fmla="*/ 24 h 64"/>
              <a:gd name="T24" fmla="*/ 6 w 162"/>
              <a:gd name="T25" fmla="*/ 26 h 64"/>
              <a:gd name="T26" fmla="*/ 0 w 162"/>
              <a:gd name="T27" fmla="*/ 26 h 64"/>
              <a:gd name="T28" fmla="*/ 4 w 162"/>
              <a:gd name="T29" fmla="*/ 24 h 64"/>
              <a:gd name="T30" fmla="*/ 6 w 162"/>
              <a:gd name="T31" fmla="*/ 24 h 64"/>
              <a:gd name="T32" fmla="*/ 8 w 162"/>
              <a:gd name="T33" fmla="*/ 18 h 64"/>
              <a:gd name="T34" fmla="*/ 12 w 162"/>
              <a:gd name="T35" fmla="*/ 14 h 64"/>
              <a:gd name="T36" fmla="*/ 18 w 162"/>
              <a:gd name="T37" fmla="*/ 10 h 64"/>
              <a:gd name="T38" fmla="*/ 24 w 162"/>
              <a:gd name="T39" fmla="*/ 6 h 64"/>
              <a:gd name="T40" fmla="*/ 42 w 162"/>
              <a:gd name="T41" fmla="*/ 0 h 64"/>
              <a:gd name="T42" fmla="*/ 56 w 162"/>
              <a:gd name="T43" fmla="*/ 0 h 64"/>
              <a:gd name="T44" fmla="*/ 60 w 162"/>
              <a:gd name="T45" fmla="*/ 0 h 64"/>
              <a:gd name="T46" fmla="*/ 62 w 162"/>
              <a:gd name="T47" fmla="*/ 2 h 64"/>
              <a:gd name="T48" fmla="*/ 66 w 162"/>
              <a:gd name="T49" fmla="*/ 4 h 64"/>
              <a:gd name="T50" fmla="*/ 78 w 162"/>
              <a:gd name="T51" fmla="*/ 8 h 64"/>
              <a:gd name="T52" fmla="*/ 86 w 162"/>
              <a:gd name="T53" fmla="*/ 16 h 64"/>
              <a:gd name="T54" fmla="*/ 90 w 162"/>
              <a:gd name="T55" fmla="*/ 16 h 64"/>
              <a:gd name="T56" fmla="*/ 96 w 162"/>
              <a:gd name="T57" fmla="*/ 16 h 64"/>
              <a:gd name="T58" fmla="*/ 102 w 162"/>
              <a:gd name="T59" fmla="*/ 18 h 64"/>
              <a:gd name="T60" fmla="*/ 114 w 162"/>
              <a:gd name="T61" fmla="*/ 24 h 64"/>
              <a:gd name="T62" fmla="*/ 122 w 162"/>
              <a:gd name="T63" fmla="*/ 32 h 64"/>
              <a:gd name="T64" fmla="*/ 130 w 162"/>
              <a:gd name="T65" fmla="*/ 38 h 64"/>
              <a:gd name="T66" fmla="*/ 142 w 162"/>
              <a:gd name="T67" fmla="*/ 42 h 64"/>
              <a:gd name="T68" fmla="*/ 140 w 162"/>
              <a:gd name="T69" fmla="*/ 44 h 64"/>
              <a:gd name="T70" fmla="*/ 154 w 162"/>
              <a:gd name="T71" fmla="*/ 48 h 64"/>
              <a:gd name="T72" fmla="*/ 160 w 162"/>
              <a:gd name="T73" fmla="*/ 52 h 64"/>
              <a:gd name="T74" fmla="*/ 162 w 162"/>
              <a:gd name="T75" fmla="*/ 58 h 64"/>
              <a:gd name="T76" fmla="*/ 154 w 162"/>
              <a:gd name="T77" fmla="*/ 60 h 64"/>
              <a:gd name="T78" fmla="*/ 152 w 162"/>
              <a:gd name="T79" fmla="*/ 60 h 64"/>
              <a:gd name="T80" fmla="*/ 152 w 162"/>
              <a:gd name="T81" fmla="*/ 62 h 64"/>
              <a:gd name="T82" fmla="*/ 142 w 162"/>
              <a:gd name="T83" fmla="*/ 64 h 64"/>
              <a:gd name="T84" fmla="*/ 130 w 162"/>
              <a:gd name="T85" fmla="*/ 64 h 64"/>
              <a:gd name="T86" fmla="*/ 108 w 162"/>
              <a:gd name="T87" fmla="*/ 62 h 64"/>
              <a:gd name="T88" fmla="*/ 112 w 162"/>
              <a:gd name="T89" fmla="*/ 58 h 64"/>
              <a:gd name="T90" fmla="*/ 118 w 162"/>
              <a:gd name="T91" fmla="*/ 52 h 64"/>
              <a:gd name="T92" fmla="*/ 118 w 162"/>
              <a:gd name="T93" fmla="*/ 48 h 64"/>
              <a:gd name="T94" fmla="*/ 110 w 162"/>
              <a:gd name="T95" fmla="*/ 48 h 64"/>
              <a:gd name="T96" fmla="*/ 102 w 162"/>
              <a:gd name="T97" fmla="*/ 46 h 64"/>
              <a:gd name="T98" fmla="*/ 100 w 162"/>
              <a:gd name="T99" fmla="*/ 44 h 64"/>
              <a:gd name="T100" fmla="*/ 98 w 162"/>
              <a:gd name="T101" fmla="*/ 38 h 64"/>
              <a:gd name="T102" fmla="*/ 98 w 162"/>
              <a:gd name="T103" fmla="*/ 34 h 64"/>
              <a:gd name="T104" fmla="*/ 96 w 162"/>
              <a:gd name="T105" fmla="*/ 32 h 64"/>
              <a:gd name="T106" fmla="*/ 92 w 162"/>
              <a:gd name="T107" fmla="*/ 30 h 64"/>
              <a:gd name="T108" fmla="*/ 78 w 162"/>
              <a:gd name="T109" fmla="*/ 30 h 64"/>
              <a:gd name="T110" fmla="*/ 76 w 162"/>
              <a:gd name="T111" fmla="*/ 28 h 64"/>
              <a:gd name="T112" fmla="*/ 72 w 162"/>
              <a:gd name="T113" fmla="*/ 26 h 64"/>
              <a:gd name="T114" fmla="*/ 60 w 162"/>
              <a:gd name="T115" fmla="*/ 22 h 64"/>
              <a:gd name="T116" fmla="*/ 50 w 162"/>
              <a:gd name="T117" fmla="*/ 18 h 64"/>
              <a:gd name="T118" fmla="*/ 44 w 162"/>
              <a:gd name="T119" fmla="*/ 16 h 64"/>
              <a:gd name="T120" fmla="*/ 44 w 162"/>
              <a:gd name="T121"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0" name="Freeform 56"/>
          <p:cNvSpPr>
            <a:spLocks/>
          </p:cNvSpPr>
          <p:nvPr/>
        </p:nvSpPr>
        <p:spPr bwMode="auto">
          <a:xfrm>
            <a:off x="1767082" y="3437819"/>
            <a:ext cx="55743" cy="26013"/>
          </a:xfrm>
          <a:custGeom>
            <a:avLst/>
            <a:gdLst>
              <a:gd name="T0" fmla="*/ 0 w 30"/>
              <a:gd name="T1" fmla="*/ 8 h 14"/>
              <a:gd name="T2" fmla="*/ 0 w 30"/>
              <a:gd name="T3" fmla="*/ 4 h 14"/>
              <a:gd name="T4" fmla="*/ 2 w 30"/>
              <a:gd name="T5" fmla="*/ 2 h 14"/>
              <a:gd name="T6" fmla="*/ 6 w 30"/>
              <a:gd name="T7" fmla="*/ 0 h 14"/>
              <a:gd name="T8" fmla="*/ 12 w 30"/>
              <a:gd name="T9" fmla="*/ 0 h 14"/>
              <a:gd name="T10" fmla="*/ 20 w 30"/>
              <a:gd name="T11" fmla="*/ 4 h 14"/>
              <a:gd name="T12" fmla="*/ 30 w 30"/>
              <a:gd name="T13" fmla="*/ 12 h 14"/>
              <a:gd name="T14" fmla="*/ 26 w 30"/>
              <a:gd name="T15" fmla="*/ 12 h 14"/>
              <a:gd name="T16" fmla="*/ 20 w 30"/>
              <a:gd name="T17" fmla="*/ 14 h 14"/>
              <a:gd name="T18" fmla="*/ 8 w 30"/>
              <a:gd name="T19" fmla="*/ 12 h 14"/>
              <a:gd name="T20" fmla="*/ 4 w 30"/>
              <a:gd name="T21" fmla="*/ 10 h 14"/>
              <a:gd name="T22" fmla="*/ 0 w 30"/>
              <a:gd name="T23" fmla="*/ 6 h 14"/>
              <a:gd name="T24" fmla="*/ 0 w 30"/>
              <a:gd name="T25"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1" name="Freeform 57"/>
          <p:cNvSpPr>
            <a:spLocks/>
          </p:cNvSpPr>
          <p:nvPr/>
        </p:nvSpPr>
        <p:spPr bwMode="auto">
          <a:xfrm>
            <a:off x="2082960" y="3437819"/>
            <a:ext cx="48311" cy="22297"/>
          </a:xfrm>
          <a:custGeom>
            <a:avLst/>
            <a:gdLst>
              <a:gd name="T0" fmla="*/ 10 w 26"/>
              <a:gd name="T1" fmla="*/ 2 h 12"/>
              <a:gd name="T2" fmla="*/ 24 w 26"/>
              <a:gd name="T3" fmla="*/ 0 h 12"/>
              <a:gd name="T4" fmla="*/ 24 w 26"/>
              <a:gd name="T5" fmla="*/ 2 h 12"/>
              <a:gd name="T6" fmla="*/ 26 w 26"/>
              <a:gd name="T7" fmla="*/ 6 h 12"/>
              <a:gd name="T8" fmla="*/ 24 w 26"/>
              <a:gd name="T9" fmla="*/ 8 h 12"/>
              <a:gd name="T10" fmla="*/ 22 w 26"/>
              <a:gd name="T11" fmla="*/ 10 h 12"/>
              <a:gd name="T12" fmla="*/ 12 w 26"/>
              <a:gd name="T13" fmla="*/ 12 h 12"/>
              <a:gd name="T14" fmla="*/ 4 w 26"/>
              <a:gd name="T15" fmla="*/ 10 h 12"/>
              <a:gd name="T16" fmla="*/ 0 w 26"/>
              <a:gd name="T17" fmla="*/ 8 h 12"/>
              <a:gd name="T18" fmla="*/ 0 w 26"/>
              <a:gd name="T19" fmla="*/ 2 h 12"/>
              <a:gd name="T20" fmla="*/ 10 w 26"/>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2" name="Freeform 58"/>
          <p:cNvSpPr>
            <a:spLocks/>
          </p:cNvSpPr>
          <p:nvPr/>
        </p:nvSpPr>
        <p:spPr bwMode="auto">
          <a:xfrm>
            <a:off x="1789379" y="3218563"/>
            <a:ext cx="18581" cy="26013"/>
          </a:xfrm>
          <a:custGeom>
            <a:avLst/>
            <a:gdLst>
              <a:gd name="T0" fmla="*/ 10 w 10"/>
              <a:gd name="T1" fmla="*/ 8 h 14"/>
              <a:gd name="T2" fmla="*/ 8 w 10"/>
              <a:gd name="T3" fmla="*/ 12 h 14"/>
              <a:gd name="T4" fmla="*/ 4 w 10"/>
              <a:gd name="T5" fmla="*/ 14 h 14"/>
              <a:gd name="T6" fmla="*/ 2 w 10"/>
              <a:gd name="T7" fmla="*/ 12 h 14"/>
              <a:gd name="T8" fmla="*/ 0 w 10"/>
              <a:gd name="T9" fmla="*/ 8 h 14"/>
              <a:gd name="T10" fmla="*/ 2 w 10"/>
              <a:gd name="T11" fmla="*/ 4 h 14"/>
              <a:gd name="T12" fmla="*/ 4 w 10"/>
              <a:gd name="T13" fmla="*/ 0 h 14"/>
              <a:gd name="T14" fmla="*/ 8 w 10"/>
              <a:gd name="T15" fmla="*/ 2 h 14"/>
              <a:gd name="T16" fmla="*/ 10 w 1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4">
                <a:moveTo>
                  <a:pt x="10" y="8"/>
                </a:moveTo>
                <a:lnTo>
                  <a:pt x="8" y="12"/>
                </a:lnTo>
                <a:lnTo>
                  <a:pt x="4" y="14"/>
                </a:lnTo>
                <a:lnTo>
                  <a:pt x="2" y="12"/>
                </a:lnTo>
                <a:lnTo>
                  <a:pt x="0" y="8"/>
                </a:lnTo>
                <a:lnTo>
                  <a:pt x="2" y="4"/>
                </a:lnTo>
                <a:lnTo>
                  <a:pt x="4" y="0"/>
                </a:lnTo>
                <a:lnTo>
                  <a:pt x="8" y="2"/>
                </a:lnTo>
                <a:lnTo>
                  <a:pt x="1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3" name="Freeform 59"/>
          <p:cNvSpPr>
            <a:spLocks/>
          </p:cNvSpPr>
          <p:nvPr/>
        </p:nvSpPr>
        <p:spPr bwMode="auto">
          <a:xfrm>
            <a:off x="1599852" y="3738832"/>
            <a:ext cx="163513" cy="78040"/>
          </a:xfrm>
          <a:custGeom>
            <a:avLst/>
            <a:gdLst>
              <a:gd name="T0" fmla="*/ 0 w 88"/>
              <a:gd name="T1" fmla="*/ 22 h 42"/>
              <a:gd name="T2" fmla="*/ 0 w 88"/>
              <a:gd name="T3" fmla="*/ 18 h 42"/>
              <a:gd name="T4" fmla="*/ 0 w 88"/>
              <a:gd name="T5" fmla="*/ 14 h 42"/>
              <a:gd name="T6" fmla="*/ 0 w 88"/>
              <a:gd name="T7" fmla="*/ 6 h 42"/>
              <a:gd name="T8" fmla="*/ 2 w 88"/>
              <a:gd name="T9" fmla="*/ 6 h 42"/>
              <a:gd name="T10" fmla="*/ 8 w 88"/>
              <a:gd name="T11" fmla="*/ 6 h 42"/>
              <a:gd name="T12" fmla="*/ 12 w 88"/>
              <a:gd name="T13" fmla="*/ 10 h 42"/>
              <a:gd name="T14" fmla="*/ 16 w 88"/>
              <a:gd name="T15" fmla="*/ 10 h 42"/>
              <a:gd name="T16" fmla="*/ 20 w 88"/>
              <a:gd name="T17" fmla="*/ 14 h 42"/>
              <a:gd name="T18" fmla="*/ 26 w 88"/>
              <a:gd name="T19" fmla="*/ 14 h 42"/>
              <a:gd name="T20" fmla="*/ 30 w 88"/>
              <a:gd name="T21" fmla="*/ 14 h 42"/>
              <a:gd name="T22" fmla="*/ 36 w 88"/>
              <a:gd name="T23" fmla="*/ 12 h 42"/>
              <a:gd name="T24" fmla="*/ 38 w 88"/>
              <a:gd name="T25" fmla="*/ 8 h 42"/>
              <a:gd name="T26" fmla="*/ 44 w 88"/>
              <a:gd name="T27" fmla="*/ 2 h 42"/>
              <a:gd name="T28" fmla="*/ 48 w 88"/>
              <a:gd name="T29" fmla="*/ 0 h 42"/>
              <a:gd name="T30" fmla="*/ 52 w 88"/>
              <a:gd name="T31" fmla="*/ 0 h 42"/>
              <a:gd name="T32" fmla="*/ 62 w 88"/>
              <a:gd name="T33" fmla="*/ 2 h 42"/>
              <a:gd name="T34" fmla="*/ 70 w 88"/>
              <a:gd name="T35" fmla="*/ 8 h 42"/>
              <a:gd name="T36" fmla="*/ 80 w 88"/>
              <a:gd name="T37" fmla="*/ 14 h 42"/>
              <a:gd name="T38" fmla="*/ 86 w 88"/>
              <a:gd name="T39" fmla="*/ 18 h 42"/>
              <a:gd name="T40" fmla="*/ 88 w 88"/>
              <a:gd name="T41" fmla="*/ 18 h 42"/>
              <a:gd name="T42" fmla="*/ 86 w 88"/>
              <a:gd name="T43" fmla="*/ 20 h 42"/>
              <a:gd name="T44" fmla="*/ 86 w 88"/>
              <a:gd name="T45" fmla="*/ 26 h 42"/>
              <a:gd name="T46" fmla="*/ 88 w 88"/>
              <a:gd name="T47" fmla="*/ 32 h 42"/>
              <a:gd name="T48" fmla="*/ 86 w 88"/>
              <a:gd name="T49" fmla="*/ 34 h 42"/>
              <a:gd name="T50" fmla="*/ 82 w 88"/>
              <a:gd name="T51" fmla="*/ 38 h 42"/>
              <a:gd name="T52" fmla="*/ 76 w 88"/>
              <a:gd name="T53" fmla="*/ 42 h 42"/>
              <a:gd name="T54" fmla="*/ 70 w 88"/>
              <a:gd name="T55" fmla="*/ 30 h 42"/>
              <a:gd name="T56" fmla="*/ 70 w 88"/>
              <a:gd name="T57" fmla="*/ 26 h 42"/>
              <a:gd name="T58" fmla="*/ 76 w 88"/>
              <a:gd name="T59" fmla="*/ 26 h 42"/>
              <a:gd name="T60" fmla="*/ 68 w 88"/>
              <a:gd name="T61" fmla="*/ 16 h 42"/>
              <a:gd name="T62" fmla="*/ 64 w 88"/>
              <a:gd name="T63" fmla="*/ 14 h 42"/>
              <a:gd name="T64" fmla="*/ 56 w 88"/>
              <a:gd name="T65" fmla="*/ 14 h 42"/>
              <a:gd name="T66" fmla="*/ 52 w 88"/>
              <a:gd name="T67" fmla="*/ 14 h 42"/>
              <a:gd name="T68" fmla="*/ 46 w 88"/>
              <a:gd name="T69" fmla="*/ 20 h 42"/>
              <a:gd name="T70" fmla="*/ 38 w 88"/>
              <a:gd name="T71" fmla="*/ 30 h 42"/>
              <a:gd name="T72" fmla="*/ 40 w 88"/>
              <a:gd name="T73" fmla="*/ 32 h 42"/>
              <a:gd name="T74" fmla="*/ 44 w 88"/>
              <a:gd name="T75" fmla="*/ 32 h 42"/>
              <a:gd name="T76" fmla="*/ 44 w 88"/>
              <a:gd name="T77" fmla="*/ 38 h 42"/>
              <a:gd name="T78" fmla="*/ 42 w 88"/>
              <a:gd name="T79" fmla="*/ 42 h 42"/>
              <a:gd name="T80" fmla="*/ 38 w 88"/>
              <a:gd name="T81" fmla="*/ 42 h 42"/>
              <a:gd name="T82" fmla="*/ 36 w 88"/>
              <a:gd name="T83" fmla="*/ 42 h 42"/>
              <a:gd name="T84" fmla="*/ 32 w 88"/>
              <a:gd name="T85" fmla="*/ 42 h 42"/>
              <a:gd name="T86" fmla="*/ 30 w 88"/>
              <a:gd name="T87" fmla="*/ 42 h 42"/>
              <a:gd name="T88" fmla="*/ 30 w 88"/>
              <a:gd name="T89" fmla="*/ 36 h 42"/>
              <a:gd name="T90" fmla="*/ 24 w 88"/>
              <a:gd name="T91" fmla="*/ 34 h 42"/>
              <a:gd name="T92" fmla="*/ 20 w 88"/>
              <a:gd name="T93" fmla="*/ 32 h 42"/>
              <a:gd name="T94" fmla="*/ 16 w 88"/>
              <a:gd name="T95" fmla="*/ 30 h 42"/>
              <a:gd name="T96" fmla="*/ 12 w 88"/>
              <a:gd name="T97" fmla="*/ 26 h 42"/>
              <a:gd name="T98" fmla="*/ 0 w 88"/>
              <a:gd name="T99"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4" name="Freeform 60"/>
          <p:cNvSpPr>
            <a:spLocks/>
          </p:cNvSpPr>
          <p:nvPr/>
        </p:nvSpPr>
        <p:spPr bwMode="auto">
          <a:xfrm>
            <a:off x="1514379" y="3697954"/>
            <a:ext cx="100338" cy="81757"/>
          </a:xfrm>
          <a:custGeom>
            <a:avLst/>
            <a:gdLst>
              <a:gd name="T0" fmla="*/ 38 w 54"/>
              <a:gd name="T1" fmla="*/ 6 h 44"/>
              <a:gd name="T2" fmla="*/ 46 w 54"/>
              <a:gd name="T3" fmla="*/ 18 h 44"/>
              <a:gd name="T4" fmla="*/ 54 w 54"/>
              <a:gd name="T5" fmla="*/ 28 h 44"/>
              <a:gd name="T6" fmla="*/ 46 w 54"/>
              <a:gd name="T7" fmla="*/ 28 h 44"/>
              <a:gd name="T8" fmla="*/ 46 w 54"/>
              <a:gd name="T9" fmla="*/ 44 h 44"/>
              <a:gd name="T10" fmla="*/ 32 w 54"/>
              <a:gd name="T11" fmla="*/ 40 h 44"/>
              <a:gd name="T12" fmla="*/ 34 w 54"/>
              <a:gd name="T13" fmla="*/ 36 h 44"/>
              <a:gd name="T14" fmla="*/ 34 w 54"/>
              <a:gd name="T15" fmla="*/ 34 h 44"/>
              <a:gd name="T16" fmla="*/ 24 w 54"/>
              <a:gd name="T17" fmla="*/ 22 h 44"/>
              <a:gd name="T18" fmla="*/ 18 w 54"/>
              <a:gd name="T19" fmla="*/ 16 h 44"/>
              <a:gd name="T20" fmla="*/ 12 w 54"/>
              <a:gd name="T21" fmla="*/ 14 h 44"/>
              <a:gd name="T22" fmla="*/ 16 w 54"/>
              <a:gd name="T23" fmla="*/ 22 h 44"/>
              <a:gd name="T24" fmla="*/ 12 w 54"/>
              <a:gd name="T25" fmla="*/ 22 h 44"/>
              <a:gd name="T26" fmla="*/ 8 w 54"/>
              <a:gd name="T27" fmla="*/ 22 h 44"/>
              <a:gd name="T28" fmla="*/ 4 w 54"/>
              <a:gd name="T29" fmla="*/ 20 h 44"/>
              <a:gd name="T30" fmla="*/ 2 w 54"/>
              <a:gd name="T31" fmla="*/ 16 h 44"/>
              <a:gd name="T32" fmla="*/ 0 w 54"/>
              <a:gd name="T33" fmla="*/ 12 h 44"/>
              <a:gd name="T34" fmla="*/ 2 w 54"/>
              <a:gd name="T35" fmla="*/ 8 h 44"/>
              <a:gd name="T36" fmla="*/ 2 w 54"/>
              <a:gd name="T37" fmla="*/ 6 h 44"/>
              <a:gd name="T38" fmla="*/ 2 w 54"/>
              <a:gd name="T39" fmla="*/ 4 h 44"/>
              <a:gd name="T40" fmla="*/ 4 w 54"/>
              <a:gd name="T41" fmla="*/ 0 h 44"/>
              <a:gd name="T42" fmla="*/ 20 w 54"/>
              <a:gd name="T43" fmla="*/ 4 h 44"/>
              <a:gd name="T44" fmla="*/ 38 w 54"/>
              <a:gd name="T45"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5" name="Freeform 61"/>
          <p:cNvSpPr>
            <a:spLocks/>
          </p:cNvSpPr>
          <p:nvPr/>
        </p:nvSpPr>
        <p:spPr bwMode="auto">
          <a:xfrm>
            <a:off x="1473501" y="3564170"/>
            <a:ext cx="133784" cy="144932"/>
          </a:xfrm>
          <a:custGeom>
            <a:avLst/>
            <a:gdLst>
              <a:gd name="T0" fmla="*/ 72 w 72"/>
              <a:gd name="T1" fmla="*/ 0 h 78"/>
              <a:gd name="T2" fmla="*/ 72 w 72"/>
              <a:gd name="T3" fmla="*/ 2 h 78"/>
              <a:gd name="T4" fmla="*/ 70 w 72"/>
              <a:gd name="T5" fmla="*/ 10 h 78"/>
              <a:gd name="T6" fmla="*/ 68 w 72"/>
              <a:gd name="T7" fmla="*/ 20 h 78"/>
              <a:gd name="T8" fmla="*/ 66 w 72"/>
              <a:gd name="T9" fmla="*/ 26 h 78"/>
              <a:gd name="T10" fmla="*/ 64 w 72"/>
              <a:gd name="T11" fmla="*/ 36 h 78"/>
              <a:gd name="T12" fmla="*/ 64 w 72"/>
              <a:gd name="T13" fmla="*/ 44 h 78"/>
              <a:gd name="T14" fmla="*/ 60 w 72"/>
              <a:gd name="T15" fmla="*/ 50 h 78"/>
              <a:gd name="T16" fmla="*/ 56 w 72"/>
              <a:gd name="T17" fmla="*/ 54 h 78"/>
              <a:gd name="T18" fmla="*/ 56 w 72"/>
              <a:gd name="T19" fmla="*/ 60 h 78"/>
              <a:gd name="T20" fmla="*/ 56 w 72"/>
              <a:gd name="T21" fmla="*/ 66 h 78"/>
              <a:gd name="T22" fmla="*/ 58 w 72"/>
              <a:gd name="T23" fmla="*/ 74 h 78"/>
              <a:gd name="T24" fmla="*/ 60 w 72"/>
              <a:gd name="T25" fmla="*/ 78 h 78"/>
              <a:gd name="T26" fmla="*/ 42 w 72"/>
              <a:gd name="T27" fmla="*/ 76 h 78"/>
              <a:gd name="T28" fmla="*/ 26 w 72"/>
              <a:gd name="T29" fmla="*/ 72 h 78"/>
              <a:gd name="T30" fmla="*/ 24 w 72"/>
              <a:gd name="T31" fmla="*/ 66 h 78"/>
              <a:gd name="T32" fmla="*/ 24 w 72"/>
              <a:gd name="T33" fmla="*/ 62 h 78"/>
              <a:gd name="T34" fmla="*/ 16 w 72"/>
              <a:gd name="T35" fmla="*/ 58 h 78"/>
              <a:gd name="T36" fmla="*/ 8 w 72"/>
              <a:gd name="T37" fmla="*/ 50 h 78"/>
              <a:gd name="T38" fmla="*/ 4 w 72"/>
              <a:gd name="T39" fmla="*/ 44 h 78"/>
              <a:gd name="T40" fmla="*/ 0 w 72"/>
              <a:gd name="T41" fmla="*/ 36 h 78"/>
              <a:gd name="T42" fmla="*/ 6 w 72"/>
              <a:gd name="T43" fmla="*/ 36 h 78"/>
              <a:gd name="T44" fmla="*/ 10 w 72"/>
              <a:gd name="T45" fmla="*/ 30 h 78"/>
              <a:gd name="T46" fmla="*/ 12 w 72"/>
              <a:gd name="T47" fmla="*/ 26 h 78"/>
              <a:gd name="T48" fmla="*/ 14 w 72"/>
              <a:gd name="T49" fmla="*/ 24 h 78"/>
              <a:gd name="T50" fmla="*/ 16 w 72"/>
              <a:gd name="T51" fmla="*/ 22 h 78"/>
              <a:gd name="T52" fmla="*/ 22 w 72"/>
              <a:gd name="T53" fmla="*/ 20 h 78"/>
              <a:gd name="T54" fmla="*/ 26 w 72"/>
              <a:gd name="T55" fmla="*/ 20 h 78"/>
              <a:gd name="T56" fmla="*/ 32 w 72"/>
              <a:gd name="T57" fmla="*/ 18 h 78"/>
              <a:gd name="T58" fmla="*/ 40 w 72"/>
              <a:gd name="T59" fmla="*/ 8 h 78"/>
              <a:gd name="T60" fmla="*/ 44 w 72"/>
              <a:gd name="T61" fmla="*/ 4 h 78"/>
              <a:gd name="T62" fmla="*/ 48 w 72"/>
              <a:gd name="T63" fmla="*/ 4 h 78"/>
              <a:gd name="T64" fmla="*/ 50 w 72"/>
              <a:gd name="T65" fmla="*/ 4 h 78"/>
              <a:gd name="T66" fmla="*/ 52 w 72"/>
              <a:gd name="T67" fmla="*/ 4 h 78"/>
              <a:gd name="T68" fmla="*/ 52 w 72"/>
              <a:gd name="T69" fmla="*/ 6 h 78"/>
              <a:gd name="T70" fmla="*/ 58 w 72"/>
              <a:gd name="T71" fmla="*/ 4 h 78"/>
              <a:gd name="T72" fmla="*/ 62 w 72"/>
              <a:gd name="T73" fmla="*/ 2 h 78"/>
              <a:gd name="T74" fmla="*/ 66 w 72"/>
              <a:gd name="T75" fmla="*/ 2 h 78"/>
              <a:gd name="T76" fmla="*/ 72 w 72"/>
              <a:gd name="T7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6" name="Freeform 62"/>
          <p:cNvSpPr>
            <a:spLocks/>
          </p:cNvSpPr>
          <p:nvPr/>
        </p:nvSpPr>
        <p:spPr bwMode="auto">
          <a:xfrm>
            <a:off x="1399177" y="3586468"/>
            <a:ext cx="70608" cy="29730"/>
          </a:xfrm>
          <a:custGeom>
            <a:avLst/>
            <a:gdLst>
              <a:gd name="T0" fmla="*/ 36 w 38"/>
              <a:gd name="T1" fmla="*/ 16 h 16"/>
              <a:gd name="T2" fmla="*/ 30 w 38"/>
              <a:gd name="T3" fmla="*/ 16 h 16"/>
              <a:gd name="T4" fmla="*/ 24 w 38"/>
              <a:gd name="T5" fmla="*/ 16 h 16"/>
              <a:gd name="T6" fmla="*/ 10 w 38"/>
              <a:gd name="T7" fmla="*/ 14 h 16"/>
              <a:gd name="T8" fmla="*/ 4 w 38"/>
              <a:gd name="T9" fmla="*/ 12 h 16"/>
              <a:gd name="T10" fmla="*/ 0 w 38"/>
              <a:gd name="T11" fmla="*/ 8 h 16"/>
              <a:gd name="T12" fmla="*/ 6 w 38"/>
              <a:gd name="T13" fmla="*/ 6 h 16"/>
              <a:gd name="T14" fmla="*/ 8 w 38"/>
              <a:gd name="T15" fmla="*/ 0 h 16"/>
              <a:gd name="T16" fmla="*/ 12 w 38"/>
              <a:gd name="T17" fmla="*/ 0 h 16"/>
              <a:gd name="T18" fmla="*/ 16 w 38"/>
              <a:gd name="T19" fmla="*/ 2 h 16"/>
              <a:gd name="T20" fmla="*/ 20 w 38"/>
              <a:gd name="T21" fmla="*/ 4 h 16"/>
              <a:gd name="T22" fmla="*/ 24 w 38"/>
              <a:gd name="T23" fmla="*/ 8 h 16"/>
              <a:gd name="T24" fmla="*/ 30 w 38"/>
              <a:gd name="T25" fmla="*/ 10 h 16"/>
              <a:gd name="T26" fmla="*/ 34 w 38"/>
              <a:gd name="T27" fmla="*/ 10 h 16"/>
              <a:gd name="T28" fmla="*/ 36 w 38"/>
              <a:gd name="T29" fmla="*/ 12 h 16"/>
              <a:gd name="T30" fmla="*/ 38 w 38"/>
              <a:gd name="T31" fmla="*/ 14 h 16"/>
              <a:gd name="T32" fmla="*/ 38 w 38"/>
              <a:gd name="T33" fmla="*/ 16 h 16"/>
              <a:gd name="T34" fmla="*/ 36 w 38"/>
              <a:gd name="T3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7" name="Freeform 63"/>
          <p:cNvSpPr>
            <a:spLocks/>
          </p:cNvSpPr>
          <p:nvPr/>
        </p:nvSpPr>
        <p:spPr bwMode="auto">
          <a:xfrm>
            <a:off x="1421474" y="3519576"/>
            <a:ext cx="185811" cy="111486"/>
          </a:xfrm>
          <a:custGeom>
            <a:avLst/>
            <a:gdLst>
              <a:gd name="T0" fmla="*/ 100 w 100"/>
              <a:gd name="T1" fmla="*/ 24 h 60"/>
              <a:gd name="T2" fmla="*/ 94 w 100"/>
              <a:gd name="T3" fmla="*/ 26 h 60"/>
              <a:gd name="T4" fmla="*/ 90 w 100"/>
              <a:gd name="T5" fmla="*/ 26 h 60"/>
              <a:gd name="T6" fmla="*/ 86 w 100"/>
              <a:gd name="T7" fmla="*/ 28 h 60"/>
              <a:gd name="T8" fmla="*/ 80 w 100"/>
              <a:gd name="T9" fmla="*/ 30 h 60"/>
              <a:gd name="T10" fmla="*/ 80 w 100"/>
              <a:gd name="T11" fmla="*/ 28 h 60"/>
              <a:gd name="T12" fmla="*/ 78 w 100"/>
              <a:gd name="T13" fmla="*/ 28 h 60"/>
              <a:gd name="T14" fmla="*/ 76 w 100"/>
              <a:gd name="T15" fmla="*/ 28 h 60"/>
              <a:gd name="T16" fmla="*/ 72 w 100"/>
              <a:gd name="T17" fmla="*/ 28 h 60"/>
              <a:gd name="T18" fmla="*/ 68 w 100"/>
              <a:gd name="T19" fmla="*/ 32 h 60"/>
              <a:gd name="T20" fmla="*/ 60 w 100"/>
              <a:gd name="T21" fmla="*/ 42 h 60"/>
              <a:gd name="T22" fmla="*/ 54 w 100"/>
              <a:gd name="T23" fmla="*/ 44 h 60"/>
              <a:gd name="T24" fmla="*/ 50 w 100"/>
              <a:gd name="T25" fmla="*/ 44 h 60"/>
              <a:gd name="T26" fmla="*/ 44 w 100"/>
              <a:gd name="T27" fmla="*/ 46 h 60"/>
              <a:gd name="T28" fmla="*/ 42 w 100"/>
              <a:gd name="T29" fmla="*/ 48 h 60"/>
              <a:gd name="T30" fmla="*/ 40 w 100"/>
              <a:gd name="T31" fmla="*/ 50 h 60"/>
              <a:gd name="T32" fmla="*/ 38 w 100"/>
              <a:gd name="T33" fmla="*/ 54 h 60"/>
              <a:gd name="T34" fmla="*/ 34 w 100"/>
              <a:gd name="T35" fmla="*/ 60 h 60"/>
              <a:gd name="T36" fmla="*/ 28 w 100"/>
              <a:gd name="T37" fmla="*/ 60 h 60"/>
              <a:gd name="T38" fmla="*/ 26 w 100"/>
              <a:gd name="T39" fmla="*/ 52 h 60"/>
              <a:gd name="T40" fmla="*/ 26 w 100"/>
              <a:gd name="T41" fmla="*/ 50 h 60"/>
              <a:gd name="T42" fmla="*/ 24 w 100"/>
              <a:gd name="T43" fmla="*/ 48 h 60"/>
              <a:gd name="T44" fmla="*/ 22 w 100"/>
              <a:gd name="T45" fmla="*/ 46 h 60"/>
              <a:gd name="T46" fmla="*/ 18 w 100"/>
              <a:gd name="T47" fmla="*/ 46 h 60"/>
              <a:gd name="T48" fmla="*/ 12 w 100"/>
              <a:gd name="T49" fmla="*/ 44 h 60"/>
              <a:gd name="T50" fmla="*/ 8 w 100"/>
              <a:gd name="T51" fmla="*/ 40 h 60"/>
              <a:gd name="T52" fmla="*/ 4 w 100"/>
              <a:gd name="T53" fmla="*/ 38 h 60"/>
              <a:gd name="T54" fmla="*/ 0 w 100"/>
              <a:gd name="T55" fmla="*/ 36 h 60"/>
              <a:gd name="T56" fmla="*/ 4 w 100"/>
              <a:gd name="T57" fmla="*/ 28 h 60"/>
              <a:gd name="T58" fmla="*/ 8 w 100"/>
              <a:gd name="T59" fmla="*/ 22 h 60"/>
              <a:gd name="T60" fmla="*/ 18 w 100"/>
              <a:gd name="T61" fmla="*/ 16 h 60"/>
              <a:gd name="T62" fmla="*/ 22 w 100"/>
              <a:gd name="T63" fmla="*/ 8 h 60"/>
              <a:gd name="T64" fmla="*/ 26 w 100"/>
              <a:gd name="T65" fmla="*/ 2 h 60"/>
              <a:gd name="T66" fmla="*/ 34 w 100"/>
              <a:gd name="T67" fmla="*/ 0 h 60"/>
              <a:gd name="T68" fmla="*/ 80 w 100"/>
              <a:gd name="T69" fmla="*/ 0 h 60"/>
              <a:gd name="T70" fmla="*/ 84 w 100"/>
              <a:gd name="T71" fmla="*/ 6 h 60"/>
              <a:gd name="T72" fmla="*/ 90 w 100"/>
              <a:gd name="T73" fmla="*/ 12 h 60"/>
              <a:gd name="T74" fmla="*/ 96 w 100"/>
              <a:gd name="T75" fmla="*/ 18 h 60"/>
              <a:gd name="T76" fmla="*/ 100 w 100"/>
              <a:gd name="T77"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8" name="Freeform 64"/>
          <p:cNvSpPr>
            <a:spLocks/>
          </p:cNvSpPr>
          <p:nvPr/>
        </p:nvSpPr>
        <p:spPr bwMode="auto">
          <a:xfrm>
            <a:off x="1432623" y="3448968"/>
            <a:ext cx="44595" cy="78040"/>
          </a:xfrm>
          <a:custGeom>
            <a:avLst/>
            <a:gdLst>
              <a:gd name="T0" fmla="*/ 24 w 24"/>
              <a:gd name="T1" fmla="*/ 6 h 42"/>
              <a:gd name="T2" fmla="*/ 18 w 24"/>
              <a:gd name="T3" fmla="*/ 10 h 42"/>
              <a:gd name="T4" fmla="*/ 18 w 24"/>
              <a:gd name="T5" fmla="*/ 18 h 42"/>
              <a:gd name="T6" fmla="*/ 16 w 24"/>
              <a:gd name="T7" fmla="*/ 26 h 42"/>
              <a:gd name="T8" fmla="*/ 14 w 24"/>
              <a:gd name="T9" fmla="*/ 32 h 42"/>
              <a:gd name="T10" fmla="*/ 10 w 24"/>
              <a:gd name="T11" fmla="*/ 36 h 42"/>
              <a:gd name="T12" fmla="*/ 10 w 24"/>
              <a:gd name="T13" fmla="*/ 42 h 42"/>
              <a:gd name="T14" fmla="*/ 0 w 24"/>
              <a:gd name="T15" fmla="*/ 42 h 42"/>
              <a:gd name="T16" fmla="*/ 4 w 24"/>
              <a:gd name="T17" fmla="*/ 10 h 42"/>
              <a:gd name="T18" fmla="*/ 8 w 24"/>
              <a:gd name="T19" fmla="*/ 10 h 42"/>
              <a:gd name="T20" fmla="*/ 10 w 24"/>
              <a:gd name="T21" fmla="*/ 8 h 42"/>
              <a:gd name="T22" fmla="*/ 12 w 24"/>
              <a:gd name="T23" fmla="*/ 6 h 42"/>
              <a:gd name="T24" fmla="*/ 14 w 24"/>
              <a:gd name="T25" fmla="*/ 2 h 42"/>
              <a:gd name="T26" fmla="*/ 16 w 24"/>
              <a:gd name="T27" fmla="*/ 0 h 42"/>
              <a:gd name="T28" fmla="*/ 20 w 24"/>
              <a:gd name="T29" fmla="*/ 0 h 42"/>
              <a:gd name="T30" fmla="*/ 22 w 24"/>
              <a:gd name="T31" fmla="*/ 2 h 42"/>
              <a:gd name="T32" fmla="*/ 22 w 24"/>
              <a:gd name="T33" fmla="*/ 6 h 42"/>
              <a:gd name="T34" fmla="*/ 24 w 24"/>
              <a:gd name="T35"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19" name="Freeform 65"/>
          <p:cNvSpPr>
            <a:spLocks/>
          </p:cNvSpPr>
          <p:nvPr/>
        </p:nvSpPr>
        <p:spPr bwMode="auto">
          <a:xfrm>
            <a:off x="1336001" y="3467549"/>
            <a:ext cx="133784" cy="133784"/>
          </a:xfrm>
          <a:custGeom>
            <a:avLst/>
            <a:gdLst>
              <a:gd name="T0" fmla="*/ 72 w 72"/>
              <a:gd name="T1" fmla="*/ 30 h 72"/>
              <a:gd name="T2" fmla="*/ 68 w 72"/>
              <a:gd name="T3" fmla="*/ 32 h 72"/>
              <a:gd name="T4" fmla="*/ 62 w 72"/>
              <a:gd name="T5" fmla="*/ 32 h 72"/>
              <a:gd name="T6" fmla="*/ 52 w 72"/>
              <a:gd name="T7" fmla="*/ 32 h 72"/>
              <a:gd name="T8" fmla="*/ 56 w 72"/>
              <a:gd name="T9" fmla="*/ 0 h 72"/>
              <a:gd name="T10" fmla="*/ 32 w 72"/>
              <a:gd name="T11" fmla="*/ 0 h 72"/>
              <a:gd name="T12" fmla="*/ 28 w 72"/>
              <a:gd name="T13" fmla="*/ 2 h 72"/>
              <a:gd name="T14" fmla="*/ 24 w 72"/>
              <a:gd name="T15" fmla="*/ 6 h 72"/>
              <a:gd name="T16" fmla="*/ 20 w 72"/>
              <a:gd name="T17" fmla="*/ 14 h 72"/>
              <a:gd name="T18" fmla="*/ 22 w 72"/>
              <a:gd name="T19" fmla="*/ 18 h 72"/>
              <a:gd name="T20" fmla="*/ 24 w 72"/>
              <a:gd name="T21" fmla="*/ 22 h 72"/>
              <a:gd name="T22" fmla="*/ 28 w 72"/>
              <a:gd name="T23" fmla="*/ 24 h 72"/>
              <a:gd name="T24" fmla="*/ 30 w 72"/>
              <a:gd name="T25" fmla="*/ 28 h 72"/>
              <a:gd name="T26" fmla="*/ 30 w 72"/>
              <a:gd name="T27" fmla="*/ 34 h 72"/>
              <a:gd name="T28" fmla="*/ 10 w 72"/>
              <a:gd name="T29" fmla="*/ 34 h 72"/>
              <a:gd name="T30" fmla="*/ 6 w 72"/>
              <a:gd name="T31" fmla="*/ 40 h 72"/>
              <a:gd name="T32" fmla="*/ 4 w 72"/>
              <a:gd name="T33" fmla="*/ 46 h 72"/>
              <a:gd name="T34" fmla="*/ 0 w 72"/>
              <a:gd name="T35" fmla="*/ 58 h 72"/>
              <a:gd name="T36" fmla="*/ 8 w 72"/>
              <a:gd name="T37" fmla="*/ 66 h 72"/>
              <a:gd name="T38" fmla="*/ 14 w 72"/>
              <a:gd name="T39" fmla="*/ 68 h 72"/>
              <a:gd name="T40" fmla="*/ 16 w 72"/>
              <a:gd name="T41" fmla="*/ 70 h 72"/>
              <a:gd name="T42" fmla="*/ 26 w 72"/>
              <a:gd name="T43" fmla="*/ 70 h 72"/>
              <a:gd name="T44" fmla="*/ 30 w 72"/>
              <a:gd name="T45" fmla="*/ 70 h 72"/>
              <a:gd name="T46" fmla="*/ 34 w 72"/>
              <a:gd name="T47" fmla="*/ 72 h 72"/>
              <a:gd name="T48" fmla="*/ 40 w 72"/>
              <a:gd name="T49" fmla="*/ 70 h 72"/>
              <a:gd name="T50" fmla="*/ 42 w 72"/>
              <a:gd name="T51" fmla="*/ 64 h 72"/>
              <a:gd name="T52" fmla="*/ 46 w 72"/>
              <a:gd name="T53" fmla="*/ 64 h 72"/>
              <a:gd name="T54" fmla="*/ 50 w 72"/>
              <a:gd name="T55" fmla="*/ 56 h 72"/>
              <a:gd name="T56" fmla="*/ 54 w 72"/>
              <a:gd name="T57" fmla="*/ 50 h 72"/>
              <a:gd name="T58" fmla="*/ 64 w 72"/>
              <a:gd name="T59" fmla="*/ 44 h 72"/>
              <a:gd name="T60" fmla="*/ 68 w 72"/>
              <a:gd name="T61" fmla="*/ 36 h 72"/>
              <a:gd name="T62" fmla="*/ 72 w 72"/>
              <a:gd name="T6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0" name="Freeform 66"/>
          <p:cNvSpPr>
            <a:spLocks/>
          </p:cNvSpPr>
          <p:nvPr/>
        </p:nvSpPr>
        <p:spPr bwMode="auto">
          <a:xfrm>
            <a:off x="1874852" y="3389508"/>
            <a:ext cx="81757" cy="66892"/>
          </a:xfrm>
          <a:custGeom>
            <a:avLst/>
            <a:gdLst>
              <a:gd name="T0" fmla="*/ 42 w 44"/>
              <a:gd name="T1" fmla="*/ 36 h 36"/>
              <a:gd name="T2" fmla="*/ 42 w 44"/>
              <a:gd name="T3" fmla="*/ 34 h 36"/>
              <a:gd name="T4" fmla="*/ 14 w 44"/>
              <a:gd name="T5" fmla="*/ 34 h 36"/>
              <a:gd name="T6" fmla="*/ 4 w 44"/>
              <a:gd name="T7" fmla="*/ 32 h 36"/>
              <a:gd name="T8" fmla="*/ 2 w 44"/>
              <a:gd name="T9" fmla="*/ 30 h 36"/>
              <a:gd name="T10" fmla="*/ 0 w 44"/>
              <a:gd name="T11" fmla="*/ 26 h 36"/>
              <a:gd name="T12" fmla="*/ 14 w 44"/>
              <a:gd name="T13" fmla="*/ 22 h 36"/>
              <a:gd name="T14" fmla="*/ 20 w 44"/>
              <a:gd name="T15" fmla="*/ 24 h 36"/>
              <a:gd name="T16" fmla="*/ 26 w 44"/>
              <a:gd name="T17" fmla="*/ 26 h 36"/>
              <a:gd name="T18" fmla="*/ 28 w 44"/>
              <a:gd name="T19" fmla="*/ 24 h 36"/>
              <a:gd name="T20" fmla="*/ 30 w 44"/>
              <a:gd name="T21" fmla="*/ 20 h 36"/>
              <a:gd name="T22" fmla="*/ 28 w 44"/>
              <a:gd name="T23" fmla="*/ 18 h 36"/>
              <a:gd name="T24" fmla="*/ 28 w 44"/>
              <a:gd name="T25" fmla="*/ 14 h 36"/>
              <a:gd name="T26" fmla="*/ 28 w 44"/>
              <a:gd name="T27" fmla="*/ 10 h 36"/>
              <a:gd name="T28" fmla="*/ 24 w 44"/>
              <a:gd name="T29" fmla="*/ 8 h 36"/>
              <a:gd name="T30" fmla="*/ 22 w 44"/>
              <a:gd name="T31" fmla="*/ 6 h 36"/>
              <a:gd name="T32" fmla="*/ 22 w 44"/>
              <a:gd name="T33" fmla="*/ 2 h 36"/>
              <a:gd name="T34" fmla="*/ 26 w 44"/>
              <a:gd name="T35" fmla="*/ 2 h 36"/>
              <a:gd name="T36" fmla="*/ 28 w 44"/>
              <a:gd name="T37" fmla="*/ 0 h 36"/>
              <a:gd name="T38" fmla="*/ 44 w 44"/>
              <a:gd name="T39" fmla="*/ 2 h 36"/>
              <a:gd name="T40" fmla="*/ 44 w 44"/>
              <a:gd name="T41" fmla="*/ 6 h 36"/>
              <a:gd name="T42" fmla="*/ 42 w 44"/>
              <a:gd name="T43" fmla="*/ 8 h 36"/>
              <a:gd name="T44" fmla="*/ 42 w 44"/>
              <a:gd name="T45" fmla="*/ 18 h 36"/>
              <a:gd name="T46" fmla="*/ 40 w 44"/>
              <a:gd name="T47" fmla="*/ 28 h 36"/>
              <a:gd name="T48" fmla="*/ 40 w 44"/>
              <a:gd name="T49" fmla="*/ 34 h 36"/>
              <a:gd name="T50" fmla="*/ 42 w 44"/>
              <a:gd name="T5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1" name="Freeform 67"/>
          <p:cNvSpPr>
            <a:spLocks/>
          </p:cNvSpPr>
          <p:nvPr/>
        </p:nvSpPr>
        <p:spPr bwMode="auto">
          <a:xfrm>
            <a:off x="1949176" y="3393225"/>
            <a:ext cx="107770" cy="66892"/>
          </a:xfrm>
          <a:custGeom>
            <a:avLst/>
            <a:gdLst>
              <a:gd name="T0" fmla="*/ 0 w 58"/>
              <a:gd name="T1" fmla="*/ 32 h 36"/>
              <a:gd name="T2" fmla="*/ 0 w 58"/>
              <a:gd name="T3" fmla="*/ 26 h 36"/>
              <a:gd name="T4" fmla="*/ 2 w 58"/>
              <a:gd name="T5" fmla="*/ 16 h 36"/>
              <a:gd name="T6" fmla="*/ 2 w 58"/>
              <a:gd name="T7" fmla="*/ 6 h 36"/>
              <a:gd name="T8" fmla="*/ 4 w 58"/>
              <a:gd name="T9" fmla="*/ 4 h 36"/>
              <a:gd name="T10" fmla="*/ 4 w 58"/>
              <a:gd name="T11" fmla="*/ 0 h 36"/>
              <a:gd name="T12" fmla="*/ 14 w 58"/>
              <a:gd name="T13" fmla="*/ 2 h 36"/>
              <a:gd name="T14" fmla="*/ 26 w 58"/>
              <a:gd name="T15" fmla="*/ 2 h 36"/>
              <a:gd name="T16" fmla="*/ 26 w 58"/>
              <a:gd name="T17" fmla="*/ 4 h 36"/>
              <a:gd name="T18" fmla="*/ 28 w 58"/>
              <a:gd name="T19" fmla="*/ 4 h 36"/>
              <a:gd name="T20" fmla="*/ 34 w 58"/>
              <a:gd name="T21" fmla="*/ 4 h 36"/>
              <a:gd name="T22" fmla="*/ 36 w 58"/>
              <a:gd name="T23" fmla="*/ 4 h 36"/>
              <a:gd name="T24" fmla="*/ 38 w 58"/>
              <a:gd name="T25" fmla="*/ 6 h 36"/>
              <a:gd name="T26" fmla="*/ 40 w 58"/>
              <a:gd name="T27" fmla="*/ 8 h 36"/>
              <a:gd name="T28" fmla="*/ 42 w 58"/>
              <a:gd name="T29" fmla="*/ 8 h 36"/>
              <a:gd name="T30" fmla="*/ 42 w 58"/>
              <a:gd name="T31" fmla="*/ 10 h 36"/>
              <a:gd name="T32" fmla="*/ 42 w 58"/>
              <a:gd name="T33" fmla="*/ 12 h 36"/>
              <a:gd name="T34" fmla="*/ 48 w 58"/>
              <a:gd name="T35" fmla="*/ 14 h 36"/>
              <a:gd name="T36" fmla="*/ 52 w 58"/>
              <a:gd name="T37" fmla="*/ 16 h 36"/>
              <a:gd name="T38" fmla="*/ 54 w 58"/>
              <a:gd name="T39" fmla="*/ 18 h 36"/>
              <a:gd name="T40" fmla="*/ 58 w 58"/>
              <a:gd name="T41" fmla="*/ 26 h 36"/>
              <a:gd name="T42" fmla="*/ 52 w 58"/>
              <a:gd name="T43" fmla="*/ 28 h 36"/>
              <a:gd name="T44" fmla="*/ 50 w 58"/>
              <a:gd name="T45" fmla="*/ 32 h 36"/>
              <a:gd name="T46" fmla="*/ 48 w 58"/>
              <a:gd name="T47" fmla="*/ 30 h 36"/>
              <a:gd name="T48" fmla="*/ 46 w 58"/>
              <a:gd name="T49" fmla="*/ 28 h 36"/>
              <a:gd name="T50" fmla="*/ 30 w 58"/>
              <a:gd name="T51" fmla="*/ 28 h 36"/>
              <a:gd name="T52" fmla="*/ 28 w 58"/>
              <a:gd name="T53" fmla="*/ 30 h 36"/>
              <a:gd name="T54" fmla="*/ 26 w 58"/>
              <a:gd name="T55" fmla="*/ 30 h 36"/>
              <a:gd name="T56" fmla="*/ 18 w 58"/>
              <a:gd name="T57" fmla="*/ 30 h 36"/>
              <a:gd name="T58" fmla="*/ 14 w 58"/>
              <a:gd name="T59" fmla="*/ 30 h 36"/>
              <a:gd name="T60" fmla="*/ 12 w 58"/>
              <a:gd name="T61" fmla="*/ 34 h 36"/>
              <a:gd name="T62" fmla="*/ 8 w 58"/>
              <a:gd name="T63" fmla="*/ 36 h 36"/>
              <a:gd name="T64" fmla="*/ 2 w 58"/>
              <a:gd name="T65" fmla="*/ 36 h 36"/>
              <a:gd name="T66" fmla="*/ 2 w 58"/>
              <a:gd name="T67" fmla="*/ 34 h 36"/>
              <a:gd name="T68" fmla="*/ 0 w 58"/>
              <a:gd name="T69"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2" name="Freeform 69"/>
          <p:cNvSpPr>
            <a:spLocks/>
          </p:cNvSpPr>
          <p:nvPr/>
        </p:nvSpPr>
        <p:spPr bwMode="auto">
          <a:xfrm>
            <a:off x="2227892" y="3697954"/>
            <a:ext cx="22297" cy="22297"/>
          </a:xfrm>
          <a:custGeom>
            <a:avLst/>
            <a:gdLst>
              <a:gd name="T0" fmla="*/ 8 w 12"/>
              <a:gd name="T1" fmla="*/ 12 h 12"/>
              <a:gd name="T2" fmla="*/ 10 w 12"/>
              <a:gd name="T3" fmla="*/ 8 h 12"/>
              <a:gd name="T4" fmla="*/ 12 w 12"/>
              <a:gd name="T5" fmla="*/ 8 h 12"/>
              <a:gd name="T6" fmla="*/ 12 w 12"/>
              <a:gd name="T7" fmla="*/ 4 h 12"/>
              <a:gd name="T8" fmla="*/ 10 w 12"/>
              <a:gd name="T9" fmla="*/ 2 h 12"/>
              <a:gd name="T10" fmla="*/ 6 w 12"/>
              <a:gd name="T11" fmla="*/ 0 h 12"/>
              <a:gd name="T12" fmla="*/ 0 w 12"/>
              <a:gd name="T13" fmla="*/ 10 h 12"/>
              <a:gd name="T14" fmla="*/ 8 w 12"/>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8" y="12"/>
                </a:moveTo>
                <a:lnTo>
                  <a:pt x="10" y="8"/>
                </a:lnTo>
                <a:lnTo>
                  <a:pt x="12" y="8"/>
                </a:lnTo>
                <a:lnTo>
                  <a:pt x="12" y="4"/>
                </a:lnTo>
                <a:lnTo>
                  <a:pt x="10" y="2"/>
                </a:lnTo>
                <a:lnTo>
                  <a:pt x="6" y="0"/>
                </a:lnTo>
                <a:lnTo>
                  <a:pt x="0" y="10"/>
                </a:lnTo>
                <a:lnTo>
                  <a:pt x="8"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3" name="Freeform 70"/>
          <p:cNvSpPr>
            <a:spLocks/>
          </p:cNvSpPr>
          <p:nvPr/>
        </p:nvSpPr>
        <p:spPr bwMode="auto">
          <a:xfrm>
            <a:off x="2547486" y="4062143"/>
            <a:ext cx="74324" cy="63176"/>
          </a:xfrm>
          <a:custGeom>
            <a:avLst/>
            <a:gdLst>
              <a:gd name="T0" fmla="*/ 0 w 40"/>
              <a:gd name="T1" fmla="*/ 22 h 34"/>
              <a:gd name="T2" fmla="*/ 4 w 40"/>
              <a:gd name="T3" fmla="*/ 30 h 34"/>
              <a:gd name="T4" fmla="*/ 18 w 40"/>
              <a:gd name="T5" fmla="*/ 32 h 34"/>
              <a:gd name="T6" fmla="*/ 26 w 40"/>
              <a:gd name="T7" fmla="*/ 34 h 34"/>
              <a:gd name="T8" fmla="*/ 28 w 40"/>
              <a:gd name="T9" fmla="*/ 32 h 34"/>
              <a:gd name="T10" fmla="*/ 32 w 40"/>
              <a:gd name="T11" fmla="*/ 32 h 34"/>
              <a:gd name="T12" fmla="*/ 36 w 40"/>
              <a:gd name="T13" fmla="*/ 22 h 34"/>
              <a:gd name="T14" fmla="*/ 38 w 40"/>
              <a:gd name="T15" fmla="*/ 12 h 34"/>
              <a:gd name="T16" fmla="*/ 40 w 40"/>
              <a:gd name="T17" fmla="*/ 6 h 34"/>
              <a:gd name="T18" fmla="*/ 30 w 40"/>
              <a:gd name="T19" fmla="*/ 4 h 34"/>
              <a:gd name="T20" fmla="*/ 22 w 40"/>
              <a:gd name="T21" fmla="*/ 4 h 34"/>
              <a:gd name="T22" fmla="*/ 16 w 40"/>
              <a:gd name="T23" fmla="*/ 0 h 34"/>
              <a:gd name="T24" fmla="*/ 10 w 40"/>
              <a:gd name="T25" fmla="*/ 0 h 34"/>
              <a:gd name="T26" fmla="*/ 8 w 40"/>
              <a:gd name="T27" fmla="*/ 0 h 34"/>
              <a:gd name="T28" fmla="*/ 6 w 40"/>
              <a:gd name="T29" fmla="*/ 2 h 34"/>
              <a:gd name="T30" fmla="*/ 4 w 40"/>
              <a:gd name="T31" fmla="*/ 4 h 34"/>
              <a:gd name="T32" fmla="*/ 2 w 40"/>
              <a:gd name="T33" fmla="*/ 14 h 34"/>
              <a:gd name="T34" fmla="*/ 0 w 40"/>
              <a:gd name="T35"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4" name="Freeform 71"/>
          <p:cNvSpPr>
            <a:spLocks/>
          </p:cNvSpPr>
          <p:nvPr/>
        </p:nvSpPr>
        <p:spPr bwMode="auto">
          <a:xfrm>
            <a:off x="2506608" y="5805046"/>
            <a:ext cx="74324" cy="29730"/>
          </a:xfrm>
          <a:custGeom>
            <a:avLst/>
            <a:gdLst>
              <a:gd name="T0" fmla="*/ 12 w 40"/>
              <a:gd name="T1" fmla="*/ 14 h 16"/>
              <a:gd name="T2" fmla="*/ 14 w 40"/>
              <a:gd name="T3" fmla="*/ 14 h 16"/>
              <a:gd name="T4" fmla="*/ 14 w 40"/>
              <a:gd name="T5" fmla="*/ 12 h 16"/>
              <a:gd name="T6" fmla="*/ 16 w 40"/>
              <a:gd name="T7" fmla="*/ 8 h 16"/>
              <a:gd name="T8" fmla="*/ 16 w 40"/>
              <a:gd name="T9" fmla="*/ 14 h 16"/>
              <a:gd name="T10" fmla="*/ 18 w 40"/>
              <a:gd name="T11" fmla="*/ 16 h 16"/>
              <a:gd name="T12" fmla="*/ 20 w 40"/>
              <a:gd name="T13" fmla="*/ 16 h 16"/>
              <a:gd name="T14" fmla="*/ 22 w 40"/>
              <a:gd name="T15" fmla="*/ 14 h 16"/>
              <a:gd name="T16" fmla="*/ 28 w 40"/>
              <a:gd name="T17" fmla="*/ 14 h 16"/>
              <a:gd name="T18" fmla="*/ 32 w 40"/>
              <a:gd name="T19" fmla="*/ 10 h 16"/>
              <a:gd name="T20" fmla="*/ 38 w 40"/>
              <a:gd name="T21" fmla="*/ 6 h 16"/>
              <a:gd name="T22" fmla="*/ 40 w 40"/>
              <a:gd name="T23" fmla="*/ 0 h 16"/>
              <a:gd name="T24" fmla="*/ 28 w 40"/>
              <a:gd name="T25" fmla="*/ 0 h 16"/>
              <a:gd name="T26" fmla="*/ 24 w 40"/>
              <a:gd name="T27" fmla="*/ 0 h 16"/>
              <a:gd name="T28" fmla="*/ 20 w 40"/>
              <a:gd name="T29" fmla="*/ 2 h 16"/>
              <a:gd name="T30" fmla="*/ 18 w 40"/>
              <a:gd name="T31" fmla="*/ 2 h 16"/>
              <a:gd name="T32" fmla="*/ 8 w 40"/>
              <a:gd name="T33" fmla="*/ 2 h 16"/>
              <a:gd name="T34" fmla="*/ 0 w 40"/>
              <a:gd name="T35" fmla="*/ 12 h 16"/>
              <a:gd name="T36" fmla="*/ 4 w 40"/>
              <a:gd name="T37" fmla="*/ 14 h 16"/>
              <a:gd name="T38" fmla="*/ 12 w 40"/>
              <a:gd name="T39"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5" name="Freeform 72"/>
          <p:cNvSpPr>
            <a:spLocks/>
          </p:cNvSpPr>
          <p:nvPr/>
        </p:nvSpPr>
        <p:spPr bwMode="auto">
          <a:xfrm>
            <a:off x="2231608" y="3772278"/>
            <a:ext cx="130067" cy="256419"/>
          </a:xfrm>
          <a:custGeom>
            <a:avLst/>
            <a:gdLst>
              <a:gd name="T0" fmla="*/ 26 w 70"/>
              <a:gd name="T1" fmla="*/ 0 h 138"/>
              <a:gd name="T2" fmla="*/ 22 w 70"/>
              <a:gd name="T3" fmla="*/ 8 h 138"/>
              <a:gd name="T4" fmla="*/ 18 w 70"/>
              <a:gd name="T5" fmla="*/ 14 h 138"/>
              <a:gd name="T6" fmla="*/ 12 w 70"/>
              <a:gd name="T7" fmla="*/ 18 h 138"/>
              <a:gd name="T8" fmla="*/ 10 w 70"/>
              <a:gd name="T9" fmla="*/ 24 h 138"/>
              <a:gd name="T10" fmla="*/ 12 w 70"/>
              <a:gd name="T11" fmla="*/ 28 h 138"/>
              <a:gd name="T12" fmla="*/ 18 w 70"/>
              <a:gd name="T13" fmla="*/ 32 h 138"/>
              <a:gd name="T14" fmla="*/ 0 w 70"/>
              <a:gd name="T15" fmla="*/ 42 h 138"/>
              <a:gd name="T16" fmla="*/ 0 w 70"/>
              <a:gd name="T17" fmla="*/ 54 h 138"/>
              <a:gd name="T18" fmla="*/ 2 w 70"/>
              <a:gd name="T19" fmla="*/ 58 h 138"/>
              <a:gd name="T20" fmla="*/ 4 w 70"/>
              <a:gd name="T21" fmla="*/ 60 h 138"/>
              <a:gd name="T22" fmla="*/ 8 w 70"/>
              <a:gd name="T23" fmla="*/ 64 h 138"/>
              <a:gd name="T24" fmla="*/ 8 w 70"/>
              <a:gd name="T25" fmla="*/ 68 h 138"/>
              <a:gd name="T26" fmla="*/ 20 w 70"/>
              <a:gd name="T27" fmla="*/ 68 h 138"/>
              <a:gd name="T28" fmla="*/ 20 w 70"/>
              <a:gd name="T29" fmla="*/ 76 h 138"/>
              <a:gd name="T30" fmla="*/ 20 w 70"/>
              <a:gd name="T31" fmla="*/ 78 h 138"/>
              <a:gd name="T32" fmla="*/ 24 w 70"/>
              <a:gd name="T33" fmla="*/ 82 h 138"/>
              <a:gd name="T34" fmla="*/ 26 w 70"/>
              <a:gd name="T35" fmla="*/ 88 h 138"/>
              <a:gd name="T36" fmla="*/ 26 w 70"/>
              <a:gd name="T37" fmla="*/ 94 h 138"/>
              <a:gd name="T38" fmla="*/ 26 w 70"/>
              <a:gd name="T39" fmla="*/ 98 h 138"/>
              <a:gd name="T40" fmla="*/ 26 w 70"/>
              <a:gd name="T41" fmla="*/ 102 h 138"/>
              <a:gd name="T42" fmla="*/ 24 w 70"/>
              <a:gd name="T43" fmla="*/ 106 h 138"/>
              <a:gd name="T44" fmla="*/ 22 w 70"/>
              <a:gd name="T45" fmla="*/ 112 h 138"/>
              <a:gd name="T46" fmla="*/ 24 w 70"/>
              <a:gd name="T47" fmla="*/ 122 h 138"/>
              <a:gd name="T48" fmla="*/ 26 w 70"/>
              <a:gd name="T49" fmla="*/ 130 h 138"/>
              <a:gd name="T50" fmla="*/ 32 w 70"/>
              <a:gd name="T51" fmla="*/ 136 h 138"/>
              <a:gd name="T52" fmla="*/ 34 w 70"/>
              <a:gd name="T53" fmla="*/ 138 h 138"/>
              <a:gd name="T54" fmla="*/ 38 w 70"/>
              <a:gd name="T55" fmla="*/ 138 h 138"/>
              <a:gd name="T56" fmla="*/ 44 w 70"/>
              <a:gd name="T57" fmla="*/ 138 h 138"/>
              <a:gd name="T58" fmla="*/ 48 w 70"/>
              <a:gd name="T59" fmla="*/ 136 h 138"/>
              <a:gd name="T60" fmla="*/ 54 w 70"/>
              <a:gd name="T61" fmla="*/ 132 h 138"/>
              <a:gd name="T62" fmla="*/ 60 w 70"/>
              <a:gd name="T63" fmla="*/ 126 h 138"/>
              <a:gd name="T64" fmla="*/ 64 w 70"/>
              <a:gd name="T65" fmla="*/ 124 h 138"/>
              <a:gd name="T66" fmla="*/ 70 w 70"/>
              <a:gd name="T67" fmla="*/ 124 h 138"/>
              <a:gd name="T68" fmla="*/ 68 w 70"/>
              <a:gd name="T69" fmla="*/ 118 h 138"/>
              <a:gd name="T70" fmla="*/ 66 w 70"/>
              <a:gd name="T71" fmla="*/ 112 h 138"/>
              <a:gd name="T72" fmla="*/ 60 w 70"/>
              <a:gd name="T73" fmla="*/ 104 h 138"/>
              <a:gd name="T74" fmla="*/ 54 w 70"/>
              <a:gd name="T75" fmla="*/ 96 h 138"/>
              <a:gd name="T76" fmla="*/ 54 w 70"/>
              <a:gd name="T77" fmla="*/ 92 h 138"/>
              <a:gd name="T78" fmla="*/ 54 w 70"/>
              <a:gd name="T79" fmla="*/ 86 h 138"/>
              <a:gd name="T80" fmla="*/ 54 w 70"/>
              <a:gd name="T81" fmla="*/ 82 h 138"/>
              <a:gd name="T82" fmla="*/ 54 w 70"/>
              <a:gd name="T83" fmla="*/ 78 h 138"/>
              <a:gd name="T84" fmla="*/ 58 w 70"/>
              <a:gd name="T85" fmla="*/ 74 h 138"/>
              <a:gd name="T86" fmla="*/ 64 w 70"/>
              <a:gd name="T87" fmla="*/ 70 h 138"/>
              <a:gd name="T88" fmla="*/ 68 w 70"/>
              <a:gd name="T89" fmla="*/ 64 h 138"/>
              <a:gd name="T90" fmla="*/ 70 w 70"/>
              <a:gd name="T91" fmla="*/ 44 h 138"/>
              <a:gd name="T92" fmla="*/ 60 w 70"/>
              <a:gd name="T93" fmla="*/ 36 h 138"/>
              <a:gd name="T94" fmla="*/ 56 w 70"/>
              <a:gd name="T95" fmla="*/ 32 h 138"/>
              <a:gd name="T96" fmla="*/ 52 w 70"/>
              <a:gd name="T97" fmla="*/ 32 h 138"/>
              <a:gd name="T98" fmla="*/ 46 w 70"/>
              <a:gd name="T99" fmla="*/ 32 h 138"/>
              <a:gd name="T100" fmla="*/ 46 w 70"/>
              <a:gd name="T101" fmla="*/ 24 h 138"/>
              <a:gd name="T102" fmla="*/ 44 w 70"/>
              <a:gd name="T103" fmla="*/ 20 h 138"/>
              <a:gd name="T104" fmla="*/ 40 w 70"/>
              <a:gd name="T105" fmla="*/ 12 h 138"/>
              <a:gd name="T106" fmla="*/ 32 w 70"/>
              <a:gd name="T107" fmla="*/ 4 h 138"/>
              <a:gd name="T108" fmla="*/ 26 w 70"/>
              <a:gd name="T10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6" name="Freeform 73"/>
          <p:cNvSpPr>
            <a:spLocks/>
          </p:cNvSpPr>
          <p:nvPr/>
        </p:nvSpPr>
        <p:spPr bwMode="auto">
          <a:xfrm>
            <a:off x="2331946" y="3854035"/>
            <a:ext cx="122635" cy="159797"/>
          </a:xfrm>
          <a:custGeom>
            <a:avLst/>
            <a:gdLst>
              <a:gd name="T0" fmla="*/ 66 w 66"/>
              <a:gd name="T1" fmla="*/ 10 h 86"/>
              <a:gd name="T2" fmla="*/ 64 w 66"/>
              <a:gd name="T3" fmla="*/ 18 h 86"/>
              <a:gd name="T4" fmla="*/ 60 w 66"/>
              <a:gd name="T5" fmla="*/ 24 h 86"/>
              <a:gd name="T6" fmla="*/ 58 w 66"/>
              <a:gd name="T7" fmla="*/ 30 h 86"/>
              <a:gd name="T8" fmla="*/ 56 w 66"/>
              <a:gd name="T9" fmla="*/ 36 h 86"/>
              <a:gd name="T10" fmla="*/ 58 w 66"/>
              <a:gd name="T11" fmla="*/ 42 h 86"/>
              <a:gd name="T12" fmla="*/ 60 w 66"/>
              <a:gd name="T13" fmla="*/ 46 h 86"/>
              <a:gd name="T14" fmla="*/ 62 w 66"/>
              <a:gd name="T15" fmla="*/ 52 h 86"/>
              <a:gd name="T16" fmla="*/ 64 w 66"/>
              <a:gd name="T17" fmla="*/ 58 h 86"/>
              <a:gd name="T18" fmla="*/ 62 w 66"/>
              <a:gd name="T19" fmla="*/ 62 h 86"/>
              <a:gd name="T20" fmla="*/ 58 w 66"/>
              <a:gd name="T21" fmla="*/ 66 h 86"/>
              <a:gd name="T22" fmla="*/ 54 w 66"/>
              <a:gd name="T23" fmla="*/ 76 h 86"/>
              <a:gd name="T24" fmla="*/ 52 w 66"/>
              <a:gd name="T25" fmla="*/ 74 h 86"/>
              <a:gd name="T26" fmla="*/ 50 w 66"/>
              <a:gd name="T27" fmla="*/ 68 h 86"/>
              <a:gd name="T28" fmla="*/ 40 w 66"/>
              <a:gd name="T29" fmla="*/ 72 h 86"/>
              <a:gd name="T30" fmla="*/ 28 w 66"/>
              <a:gd name="T31" fmla="*/ 76 h 86"/>
              <a:gd name="T32" fmla="*/ 28 w 66"/>
              <a:gd name="T33" fmla="*/ 86 h 86"/>
              <a:gd name="T34" fmla="*/ 26 w 66"/>
              <a:gd name="T35" fmla="*/ 84 h 86"/>
              <a:gd name="T36" fmla="*/ 22 w 66"/>
              <a:gd name="T37" fmla="*/ 82 h 86"/>
              <a:gd name="T38" fmla="*/ 20 w 66"/>
              <a:gd name="T39" fmla="*/ 80 h 86"/>
              <a:gd name="T40" fmla="*/ 16 w 66"/>
              <a:gd name="T41" fmla="*/ 80 h 86"/>
              <a:gd name="T42" fmla="*/ 14 w 66"/>
              <a:gd name="T43" fmla="*/ 74 h 86"/>
              <a:gd name="T44" fmla="*/ 12 w 66"/>
              <a:gd name="T45" fmla="*/ 68 h 86"/>
              <a:gd name="T46" fmla="*/ 6 w 66"/>
              <a:gd name="T47" fmla="*/ 60 h 86"/>
              <a:gd name="T48" fmla="*/ 0 w 66"/>
              <a:gd name="T49" fmla="*/ 52 h 86"/>
              <a:gd name="T50" fmla="*/ 0 w 66"/>
              <a:gd name="T51" fmla="*/ 48 h 86"/>
              <a:gd name="T52" fmla="*/ 0 w 66"/>
              <a:gd name="T53" fmla="*/ 42 h 86"/>
              <a:gd name="T54" fmla="*/ 0 w 66"/>
              <a:gd name="T55" fmla="*/ 38 h 86"/>
              <a:gd name="T56" fmla="*/ 0 w 66"/>
              <a:gd name="T57" fmla="*/ 34 h 86"/>
              <a:gd name="T58" fmla="*/ 4 w 66"/>
              <a:gd name="T59" fmla="*/ 30 h 86"/>
              <a:gd name="T60" fmla="*/ 10 w 66"/>
              <a:gd name="T61" fmla="*/ 26 h 86"/>
              <a:gd name="T62" fmla="*/ 14 w 66"/>
              <a:gd name="T63" fmla="*/ 20 h 86"/>
              <a:gd name="T64" fmla="*/ 16 w 66"/>
              <a:gd name="T65" fmla="*/ 0 h 86"/>
              <a:gd name="T66" fmla="*/ 24 w 66"/>
              <a:gd name="T67" fmla="*/ 6 h 86"/>
              <a:gd name="T68" fmla="*/ 28 w 66"/>
              <a:gd name="T69" fmla="*/ 6 h 86"/>
              <a:gd name="T70" fmla="*/ 44 w 66"/>
              <a:gd name="T71" fmla="*/ 6 h 86"/>
              <a:gd name="T72" fmla="*/ 48 w 66"/>
              <a:gd name="T73" fmla="*/ 8 h 86"/>
              <a:gd name="T74" fmla="*/ 66 w 66"/>
              <a:gd name="T75" fmla="*/ 1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7" name="Freeform 74"/>
          <p:cNvSpPr>
            <a:spLocks/>
          </p:cNvSpPr>
          <p:nvPr/>
        </p:nvSpPr>
        <p:spPr bwMode="auto">
          <a:xfrm>
            <a:off x="2432283" y="3872616"/>
            <a:ext cx="104054" cy="126351"/>
          </a:xfrm>
          <a:custGeom>
            <a:avLst/>
            <a:gdLst>
              <a:gd name="T0" fmla="*/ 56 w 56"/>
              <a:gd name="T1" fmla="*/ 28 h 68"/>
              <a:gd name="T2" fmla="*/ 54 w 56"/>
              <a:gd name="T3" fmla="*/ 26 h 68"/>
              <a:gd name="T4" fmla="*/ 48 w 56"/>
              <a:gd name="T5" fmla="*/ 40 h 68"/>
              <a:gd name="T6" fmla="*/ 40 w 56"/>
              <a:gd name="T7" fmla="*/ 52 h 68"/>
              <a:gd name="T8" fmla="*/ 34 w 56"/>
              <a:gd name="T9" fmla="*/ 58 h 68"/>
              <a:gd name="T10" fmla="*/ 28 w 56"/>
              <a:gd name="T11" fmla="*/ 64 h 68"/>
              <a:gd name="T12" fmla="*/ 22 w 56"/>
              <a:gd name="T13" fmla="*/ 68 h 68"/>
              <a:gd name="T14" fmla="*/ 12 w 56"/>
              <a:gd name="T15" fmla="*/ 68 h 68"/>
              <a:gd name="T16" fmla="*/ 6 w 56"/>
              <a:gd name="T17" fmla="*/ 68 h 68"/>
              <a:gd name="T18" fmla="*/ 0 w 56"/>
              <a:gd name="T19" fmla="*/ 66 h 68"/>
              <a:gd name="T20" fmla="*/ 4 w 56"/>
              <a:gd name="T21" fmla="*/ 56 h 68"/>
              <a:gd name="T22" fmla="*/ 8 w 56"/>
              <a:gd name="T23" fmla="*/ 52 h 68"/>
              <a:gd name="T24" fmla="*/ 10 w 56"/>
              <a:gd name="T25" fmla="*/ 48 h 68"/>
              <a:gd name="T26" fmla="*/ 8 w 56"/>
              <a:gd name="T27" fmla="*/ 42 h 68"/>
              <a:gd name="T28" fmla="*/ 6 w 56"/>
              <a:gd name="T29" fmla="*/ 36 h 68"/>
              <a:gd name="T30" fmla="*/ 4 w 56"/>
              <a:gd name="T31" fmla="*/ 32 h 68"/>
              <a:gd name="T32" fmla="*/ 2 w 56"/>
              <a:gd name="T33" fmla="*/ 26 h 68"/>
              <a:gd name="T34" fmla="*/ 4 w 56"/>
              <a:gd name="T35" fmla="*/ 20 h 68"/>
              <a:gd name="T36" fmla="*/ 6 w 56"/>
              <a:gd name="T37" fmla="*/ 14 h 68"/>
              <a:gd name="T38" fmla="*/ 10 w 56"/>
              <a:gd name="T39" fmla="*/ 8 h 68"/>
              <a:gd name="T40" fmla="*/ 12 w 56"/>
              <a:gd name="T41" fmla="*/ 0 h 68"/>
              <a:gd name="T42" fmla="*/ 26 w 56"/>
              <a:gd name="T43" fmla="*/ 4 h 68"/>
              <a:gd name="T44" fmla="*/ 34 w 56"/>
              <a:gd name="T45" fmla="*/ 10 h 68"/>
              <a:gd name="T46" fmla="*/ 44 w 56"/>
              <a:gd name="T47" fmla="*/ 18 h 68"/>
              <a:gd name="T48" fmla="*/ 54 w 56"/>
              <a:gd name="T49" fmla="*/ 26 h 68"/>
              <a:gd name="T50" fmla="*/ 56 w 56"/>
              <a:gd name="T51"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8" name="Freeform 75"/>
          <p:cNvSpPr>
            <a:spLocks/>
          </p:cNvSpPr>
          <p:nvPr/>
        </p:nvSpPr>
        <p:spPr bwMode="auto">
          <a:xfrm>
            <a:off x="1882284" y="3668224"/>
            <a:ext cx="397635" cy="379054"/>
          </a:xfrm>
          <a:custGeom>
            <a:avLst/>
            <a:gdLst>
              <a:gd name="T0" fmla="*/ 206 w 214"/>
              <a:gd name="T1" fmla="*/ 70 h 204"/>
              <a:gd name="T2" fmla="*/ 200 w 214"/>
              <a:gd name="T3" fmla="*/ 84 h 204"/>
              <a:gd name="T4" fmla="*/ 188 w 214"/>
              <a:gd name="T5" fmla="*/ 110 h 204"/>
              <a:gd name="T6" fmla="*/ 196 w 214"/>
              <a:gd name="T7" fmla="*/ 120 h 204"/>
              <a:gd name="T8" fmla="*/ 192 w 214"/>
              <a:gd name="T9" fmla="*/ 134 h 204"/>
              <a:gd name="T10" fmla="*/ 170 w 214"/>
              <a:gd name="T11" fmla="*/ 146 h 204"/>
              <a:gd name="T12" fmla="*/ 150 w 214"/>
              <a:gd name="T13" fmla="*/ 148 h 204"/>
              <a:gd name="T14" fmla="*/ 142 w 214"/>
              <a:gd name="T15" fmla="*/ 162 h 204"/>
              <a:gd name="T16" fmla="*/ 152 w 214"/>
              <a:gd name="T17" fmla="*/ 176 h 204"/>
              <a:gd name="T18" fmla="*/ 124 w 214"/>
              <a:gd name="T19" fmla="*/ 200 h 204"/>
              <a:gd name="T20" fmla="*/ 102 w 214"/>
              <a:gd name="T21" fmla="*/ 204 h 204"/>
              <a:gd name="T22" fmla="*/ 96 w 214"/>
              <a:gd name="T23" fmla="*/ 188 h 204"/>
              <a:gd name="T24" fmla="*/ 86 w 214"/>
              <a:gd name="T25" fmla="*/ 166 h 204"/>
              <a:gd name="T26" fmla="*/ 90 w 214"/>
              <a:gd name="T27" fmla="*/ 158 h 204"/>
              <a:gd name="T28" fmla="*/ 86 w 214"/>
              <a:gd name="T29" fmla="*/ 146 h 204"/>
              <a:gd name="T30" fmla="*/ 82 w 214"/>
              <a:gd name="T31" fmla="*/ 130 h 204"/>
              <a:gd name="T32" fmla="*/ 84 w 214"/>
              <a:gd name="T33" fmla="*/ 104 h 204"/>
              <a:gd name="T34" fmla="*/ 66 w 214"/>
              <a:gd name="T35" fmla="*/ 106 h 204"/>
              <a:gd name="T36" fmla="*/ 50 w 214"/>
              <a:gd name="T37" fmla="*/ 100 h 204"/>
              <a:gd name="T38" fmla="*/ 24 w 214"/>
              <a:gd name="T39" fmla="*/ 90 h 204"/>
              <a:gd name="T40" fmla="*/ 12 w 214"/>
              <a:gd name="T41" fmla="*/ 82 h 204"/>
              <a:gd name="T42" fmla="*/ 16 w 214"/>
              <a:gd name="T43" fmla="*/ 70 h 204"/>
              <a:gd name="T44" fmla="*/ 8 w 214"/>
              <a:gd name="T45" fmla="*/ 56 h 204"/>
              <a:gd name="T46" fmla="*/ 0 w 214"/>
              <a:gd name="T47" fmla="*/ 44 h 204"/>
              <a:gd name="T48" fmla="*/ 18 w 214"/>
              <a:gd name="T49" fmla="*/ 16 h 204"/>
              <a:gd name="T50" fmla="*/ 30 w 214"/>
              <a:gd name="T51" fmla="*/ 16 h 204"/>
              <a:gd name="T52" fmla="*/ 24 w 214"/>
              <a:gd name="T53" fmla="*/ 28 h 204"/>
              <a:gd name="T54" fmla="*/ 28 w 214"/>
              <a:gd name="T55" fmla="*/ 48 h 204"/>
              <a:gd name="T56" fmla="*/ 38 w 214"/>
              <a:gd name="T57" fmla="*/ 44 h 204"/>
              <a:gd name="T58" fmla="*/ 36 w 214"/>
              <a:gd name="T59" fmla="*/ 30 h 204"/>
              <a:gd name="T60" fmla="*/ 32 w 214"/>
              <a:gd name="T61" fmla="*/ 20 h 204"/>
              <a:gd name="T62" fmla="*/ 50 w 214"/>
              <a:gd name="T63" fmla="*/ 4 h 204"/>
              <a:gd name="T64" fmla="*/ 66 w 214"/>
              <a:gd name="T65" fmla="*/ 4 h 204"/>
              <a:gd name="T66" fmla="*/ 82 w 214"/>
              <a:gd name="T67" fmla="*/ 12 h 204"/>
              <a:gd name="T68" fmla="*/ 106 w 214"/>
              <a:gd name="T69" fmla="*/ 22 h 204"/>
              <a:gd name="T70" fmla="*/ 126 w 214"/>
              <a:gd name="T71" fmla="*/ 26 h 204"/>
              <a:gd name="T72" fmla="*/ 162 w 214"/>
              <a:gd name="T73" fmla="*/ 20 h 204"/>
              <a:gd name="T74" fmla="*/ 174 w 214"/>
              <a:gd name="T75" fmla="*/ 18 h 204"/>
              <a:gd name="T76" fmla="*/ 174 w 214"/>
              <a:gd name="T77" fmla="*/ 34 h 204"/>
              <a:gd name="T78" fmla="*/ 190 w 214"/>
              <a:gd name="T79" fmla="*/ 38 h 204"/>
              <a:gd name="T80" fmla="*/ 196 w 214"/>
              <a:gd name="T81" fmla="*/ 52 h 204"/>
              <a:gd name="T82" fmla="*/ 204 w 214"/>
              <a:gd name="T83" fmla="*/ 5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29" name="Freeform 76"/>
          <p:cNvSpPr>
            <a:spLocks/>
          </p:cNvSpPr>
          <p:nvPr/>
        </p:nvSpPr>
        <p:spPr bwMode="auto">
          <a:xfrm>
            <a:off x="1859987" y="3898629"/>
            <a:ext cx="1174323" cy="1296958"/>
          </a:xfrm>
          <a:custGeom>
            <a:avLst/>
            <a:gdLst>
              <a:gd name="T0" fmla="*/ 330 w 632"/>
              <a:gd name="T1" fmla="*/ 54 h 698"/>
              <a:gd name="T2" fmla="*/ 294 w 632"/>
              <a:gd name="T3" fmla="*/ 48 h 698"/>
              <a:gd name="T4" fmla="*/ 270 w 632"/>
              <a:gd name="T5" fmla="*/ 56 h 698"/>
              <a:gd name="T6" fmla="*/ 238 w 632"/>
              <a:gd name="T7" fmla="*/ 70 h 698"/>
              <a:gd name="T8" fmla="*/ 224 w 632"/>
              <a:gd name="T9" fmla="*/ 38 h 698"/>
              <a:gd name="T10" fmla="*/ 220 w 632"/>
              <a:gd name="T11" fmla="*/ 10 h 698"/>
              <a:gd name="T12" fmla="*/ 200 w 632"/>
              <a:gd name="T13" fmla="*/ 12 h 698"/>
              <a:gd name="T14" fmla="*/ 156 w 632"/>
              <a:gd name="T15" fmla="*/ 20 h 698"/>
              <a:gd name="T16" fmla="*/ 158 w 632"/>
              <a:gd name="T17" fmla="*/ 62 h 698"/>
              <a:gd name="T18" fmla="*/ 110 w 632"/>
              <a:gd name="T19" fmla="*/ 78 h 698"/>
              <a:gd name="T20" fmla="*/ 68 w 632"/>
              <a:gd name="T21" fmla="*/ 64 h 698"/>
              <a:gd name="T22" fmla="*/ 72 w 632"/>
              <a:gd name="T23" fmla="*/ 84 h 698"/>
              <a:gd name="T24" fmla="*/ 62 w 632"/>
              <a:gd name="T25" fmla="*/ 104 h 698"/>
              <a:gd name="T26" fmla="*/ 58 w 632"/>
              <a:gd name="T27" fmla="*/ 174 h 698"/>
              <a:gd name="T28" fmla="*/ 16 w 632"/>
              <a:gd name="T29" fmla="*/ 196 h 698"/>
              <a:gd name="T30" fmla="*/ 0 w 632"/>
              <a:gd name="T31" fmla="*/ 230 h 698"/>
              <a:gd name="T32" fmla="*/ 16 w 632"/>
              <a:gd name="T33" fmla="*/ 266 h 698"/>
              <a:gd name="T34" fmla="*/ 46 w 632"/>
              <a:gd name="T35" fmla="*/ 278 h 698"/>
              <a:gd name="T36" fmla="*/ 62 w 632"/>
              <a:gd name="T37" fmla="*/ 296 h 698"/>
              <a:gd name="T38" fmla="*/ 102 w 632"/>
              <a:gd name="T39" fmla="*/ 290 h 698"/>
              <a:gd name="T40" fmla="*/ 140 w 632"/>
              <a:gd name="T41" fmla="*/ 280 h 698"/>
              <a:gd name="T42" fmla="*/ 158 w 632"/>
              <a:gd name="T43" fmla="*/ 324 h 698"/>
              <a:gd name="T44" fmla="*/ 188 w 632"/>
              <a:gd name="T45" fmla="*/ 336 h 698"/>
              <a:gd name="T46" fmla="*/ 212 w 632"/>
              <a:gd name="T47" fmla="*/ 342 h 698"/>
              <a:gd name="T48" fmla="*/ 226 w 632"/>
              <a:gd name="T49" fmla="*/ 376 h 698"/>
              <a:gd name="T50" fmla="*/ 254 w 632"/>
              <a:gd name="T51" fmla="*/ 400 h 698"/>
              <a:gd name="T52" fmla="*/ 270 w 632"/>
              <a:gd name="T53" fmla="*/ 430 h 698"/>
              <a:gd name="T54" fmla="*/ 270 w 632"/>
              <a:gd name="T55" fmla="*/ 480 h 698"/>
              <a:gd name="T56" fmla="*/ 306 w 632"/>
              <a:gd name="T57" fmla="*/ 508 h 698"/>
              <a:gd name="T58" fmla="*/ 328 w 632"/>
              <a:gd name="T59" fmla="*/ 528 h 698"/>
              <a:gd name="T60" fmla="*/ 338 w 632"/>
              <a:gd name="T61" fmla="*/ 564 h 698"/>
              <a:gd name="T62" fmla="*/ 340 w 632"/>
              <a:gd name="T63" fmla="*/ 596 h 698"/>
              <a:gd name="T64" fmla="*/ 298 w 632"/>
              <a:gd name="T65" fmla="*/ 648 h 698"/>
              <a:gd name="T66" fmla="*/ 380 w 632"/>
              <a:gd name="T67" fmla="*/ 698 h 698"/>
              <a:gd name="T68" fmla="*/ 406 w 632"/>
              <a:gd name="T69" fmla="*/ 656 h 698"/>
              <a:gd name="T70" fmla="*/ 430 w 632"/>
              <a:gd name="T71" fmla="*/ 614 h 698"/>
              <a:gd name="T72" fmla="*/ 432 w 632"/>
              <a:gd name="T73" fmla="*/ 554 h 698"/>
              <a:gd name="T74" fmla="*/ 510 w 632"/>
              <a:gd name="T75" fmla="*/ 514 h 698"/>
              <a:gd name="T76" fmla="*/ 558 w 632"/>
              <a:gd name="T77" fmla="*/ 448 h 698"/>
              <a:gd name="T78" fmla="*/ 562 w 632"/>
              <a:gd name="T79" fmla="*/ 412 h 698"/>
              <a:gd name="T80" fmla="*/ 564 w 632"/>
              <a:gd name="T81" fmla="*/ 338 h 698"/>
              <a:gd name="T82" fmla="*/ 590 w 632"/>
              <a:gd name="T83" fmla="*/ 306 h 698"/>
              <a:gd name="T84" fmla="*/ 628 w 632"/>
              <a:gd name="T85" fmla="*/ 250 h 698"/>
              <a:gd name="T86" fmla="*/ 622 w 632"/>
              <a:gd name="T87" fmla="*/ 186 h 698"/>
              <a:gd name="T88" fmla="*/ 580 w 632"/>
              <a:gd name="T89" fmla="*/ 166 h 698"/>
              <a:gd name="T90" fmla="*/ 522 w 632"/>
              <a:gd name="T91" fmla="*/ 144 h 698"/>
              <a:gd name="T92" fmla="*/ 486 w 632"/>
              <a:gd name="T93" fmla="*/ 134 h 698"/>
              <a:gd name="T94" fmla="*/ 460 w 632"/>
              <a:gd name="T95" fmla="*/ 120 h 698"/>
              <a:gd name="T96" fmla="*/ 414 w 632"/>
              <a:gd name="T97" fmla="*/ 102 h 698"/>
              <a:gd name="T98" fmla="*/ 380 w 632"/>
              <a:gd name="T99" fmla="*/ 122 h 698"/>
              <a:gd name="T100" fmla="*/ 368 w 632"/>
              <a:gd name="T101" fmla="*/ 104 h 698"/>
              <a:gd name="T102" fmla="*/ 382 w 632"/>
              <a:gd name="T103" fmla="*/ 70 h 698"/>
              <a:gd name="T104" fmla="*/ 368 w 632"/>
              <a:gd name="T105" fmla="*/ 28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0" name="Freeform 77"/>
          <p:cNvSpPr>
            <a:spLocks/>
          </p:cNvSpPr>
          <p:nvPr/>
        </p:nvSpPr>
        <p:spPr bwMode="auto">
          <a:xfrm>
            <a:off x="1648163" y="4021264"/>
            <a:ext cx="163513" cy="219256"/>
          </a:xfrm>
          <a:custGeom>
            <a:avLst/>
            <a:gdLst>
              <a:gd name="T0" fmla="*/ 12 w 88"/>
              <a:gd name="T1" fmla="*/ 86 h 118"/>
              <a:gd name="T2" fmla="*/ 10 w 88"/>
              <a:gd name="T3" fmla="*/ 90 h 118"/>
              <a:gd name="T4" fmla="*/ 12 w 88"/>
              <a:gd name="T5" fmla="*/ 92 h 118"/>
              <a:gd name="T6" fmla="*/ 12 w 88"/>
              <a:gd name="T7" fmla="*/ 98 h 118"/>
              <a:gd name="T8" fmla="*/ 10 w 88"/>
              <a:gd name="T9" fmla="*/ 102 h 118"/>
              <a:gd name="T10" fmla="*/ 8 w 88"/>
              <a:gd name="T11" fmla="*/ 106 h 118"/>
              <a:gd name="T12" fmla="*/ 18 w 88"/>
              <a:gd name="T13" fmla="*/ 112 h 118"/>
              <a:gd name="T14" fmla="*/ 30 w 88"/>
              <a:gd name="T15" fmla="*/ 118 h 118"/>
              <a:gd name="T16" fmla="*/ 34 w 88"/>
              <a:gd name="T17" fmla="*/ 116 h 118"/>
              <a:gd name="T18" fmla="*/ 36 w 88"/>
              <a:gd name="T19" fmla="*/ 112 h 118"/>
              <a:gd name="T20" fmla="*/ 40 w 88"/>
              <a:gd name="T21" fmla="*/ 102 h 118"/>
              <a:gd name="T22" fmla="*/ 46 w 88"/>
              <a:gd name="T23" fmla="*/ 88 h 118"/>
              <a:gd name="T24" fmla="*/ 50 w 88"/>
              <a:gd name="T25" fmla="*/ 84 h 118"/>
              <a:gd name="T26" fmla="*/ 56 w 88"/>
              <a:gd name="T27" fmla="*/ 80 h 118"/>
              <a:gd name="T28" fmla="*/ 68 w 88"/>
              <a:gd name="T29" fmla="*/ 74 h 118"/>
              <a:gd name="T30" fmla="*/ 78 w 88"/>
              <a:gd name="T31" fmla="*/ 66 h 118"/>
              <a:gd name="T32" fmla="*/ 84 w 88"/>
              <a:gd name="T33" fmla="*/ 54 h 118"/>
              <a:gd name="T34" fmla="*/ 86 w 88"/>
              <a:gd name="T35" fmla="*/ 50 h 118"/>
              <a:gd name="T36" fmla="*/ 86 w 88"/>
              <a:gd name="T37" fmla="*/ 42 h 118"/>
              <a:gd name="T38" fmla="*/ 88 w 88"/>
              <a:gd name="T39" fmla="*/ 40 h 118"/>
              <a:gd name="T40" fmla="*/ 86 w 88"/>
              <a:gd name="T41" fmla="*/ 32 h 118"/>
              <a:gd name="T42" fmla="*/ 84 w 88"/>
              <a:gd name="T43" fmla="*/ 28 h 118"/>
              <a:gd name="T44" fmla="*/ 86 w 88"/>
              <a:gd name="T45" fmla="*/ 26 h 118"/>
              <a:gd name="T46" fmla="*/ 70 w 88"/>
              <a:gd name="T47" fmla="*/ 24 h 118"/>
              <a:gd name="T48" fmla="*/ 56 w 88"/>
              <a:gd name="T49" fmla="*/ 18 h 118"/>
              <a:gd name="T50" fmla="*/ 42 w 88"/>
              <a:gd name="T51" fmla="*/ 10 h 118"/>
              <a:gd name="T52" fmla="*/ 34 w 88"/>
              <a:gd name="T53" fmla="*/ 2 h 118"/>
              <a:gd name="T54" fmla="*/ 28 w 88"/>
              <a:gd name="T55" fmla="*/ 0 h 118"/>
              <a:gd name="T56" fmla="*/ 20 w 88"/>
              <a:gd name="T57" fmla="*/ 2 h 118"/>
              <a:gd name="T58" fmla="*/ 14 w 88"/>
              <a:gd name="T59" fmla="*/ 6 h 118"/>
              <a:gd name="T60" fmla="*/ 12 w 88"/>
              <a:gd name="T61" fmla="*/ 10 h 118"/>
              <a:gd name="T62" fmla="*/ 12 w 88"/>
              <a:gd name="T63" fmla="*/ 14 h 118"/>
              <a:gd name="T64" fmla="*/ 12 w 88"/>
              <a:gd name="T65" fmla="*/ 26 h 118"/>
              <a:gd name="T66" fmla="*/ 6 w 88"/>
              <a:gd name="T67" fmla="*/ 40 h 118"/>
              <a:gd name="T68" fmla="*/ 2 w 88"/>
              <a:gd name="T69" fmla="*/ 54 h 118"/>
              <a:gd name="T70" fmla="*/ 0 w 88"/>
              <a:gd name="T71" fmla="*/ 64 h 118"/>
              <a:gd name="T72" fmla="*/ 4 w 88"/>
              <a:gd name="T73" fmla="*/ 70 h 118"/>
              <a:gd name="T74" fmla="*/ 6 w 88"/>
              <a:gd name="T75" fmla="*/ 72 h 118"/>
              <a:gd name="T76" fmla="*/ 10 w 88"/>
              <a:gd name="T77" fmla="*/ 72 h 118"/>
              <a:gd name="T78" fmla="*/ 14 w 88"/>
              <a:gd name="T79" fmla="*/ 70 h 118"/>
              <a:gd name="T80" fmla="*/ 18 w 88"/>
              <a:gd name="T81" fmla="*/ 66 h 118"/>
              <a:gd name="T82" fmla="*/ 18 w 88"/>
              <a:gd name="T83" fmla="*/ 74 h 118"/>
              <a:gd name="T84" fmla="*/ 18 w 88"/>
              <a:gd name="T85" fmla="*/ 80 h 118"/>
              <a:gd name="T86" fmla="*/ 12 w 88"/>
              <a:gd name="T87" fmla="*/ 84 h 118"/>
              <a:gd name="T88" fmla="*/ 8 w 88"/>
              <a:gd name="T89" fmla="*/ 86 h 118"/>
              <a:gd name="T90" fmla="*/ 10 w 88"/>
              <a:gd name="T91" fmla="*/ 86 h 118"/>
              <a:gd name="T92" fmla="*/ 12 w 88"/>
              <a:gd name="T93" fmla="*/ 8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1" name="Freeform 78"/>
          <p:cNvSpPr>
            <a:spLocks/>
          </p:cNvSpPr>
          <p:nvPr/>
        </p:nvSpPr>
        <p:spPr bwMode="auto">
          <a:xfrm>
            <a:off x="1640730" y="4080724"/>
            <a:ext cx="386486" cy="616891"/>
          </a:xfrm>
          <a:custGeom>
            <a:avLst/>
            <a:gdLst>
              <a:gd name="T0" fmla="*/ 174 w 208"/>
              <a:gd name="T1" fmla="*/ 318 h 332"/>
              <a:gd name="T2" fmla="*/ 136 w 208"/>
              <a:gd name="T3" fmla="*/ 292 h 332"/>
              <a:gd name="T4" fmla="*/ 98 w 208"/>
              <a:gd name="T5" fmla="*/ 268 h 332"/>
              <a:gd name="T6" fmla="*/ 80 w 208"/>
              <a:gd name="T7" fmla="*/ 232 h 332"/>
              <a:gd name="T8" fmla="*/ 52 w 208"/>
              <a:gd name="T9" fmla="*/ 174 h 332"/>
              <a:gd name="T10" fmla="*/ 32 w 208"/>
              <a:gd name="T11" fmla="*/ 132 h 332"/>
              <a:gd name="T12" fmla="*/ 18 w 208"/>
              <a:gd name="T13" fmla="*/ 112 h 332"/>
              <a:gd name="T14" fmla="*/ 2 w 208"/>
              <a:gd name="T15" fmla="*/ 104 h 332"/>
              <a:gd name="T16" fmla="*/ 0 w 208"/>
              <a:gd name="T17" fmla="*/ 66 h 332"/>
              <a:gd name="T18" fmla="*/ 12 w 208"/>
              <a:gd name="T19" fmla="*/ 54 h 332"/>
              <a:gd name="T20" fmla="*/ 16 w 208"/>
              <a:gd name="T21" fmla="*/ 60 h 332"/>
              <a:gd name="T22" fmla="*/ 12 w 208"/>
              <a:gd name="T23" fmla="*/ 74 h 332"/>
              <a:gd name="T24" fmla="*/ 38 w 208"/>
              <a:gd name="T25" fmla="*/ 84 h 332"/>
              <a:gd name="T26" fmla="*/ 50 w 208"/>
              <a:gd name="T27" fmla="*/ 56 h 332"/>
              <a:gd name="T28" fmla="*/ 72 w 208"/>
              <a:gd name="T29" fmla="*/ 42 h 332"/>
              <a:gd name="T30" fmla="*/ 90 w 208"/>
              <a:gd name="T31" fmla="*/ 18 h 332"/>
              <a:gd name="T32" fmla="*/ 90 w 208"/>
              <a:gd name="T33" fmla="*/ 0 h 332"/>
              <a:gd name="T34" fmla="*/ 106 w 208"/>
              <a:gd name="T35" fmla="*/ 8 h 332"/>
              <a:gd name="T36" fmla="*/ 124 w 208"/>
              <a:gd name="T37" fmla="*/ 26 h 332"/>
              <a:gd name="T38" fmla="*/ 144 w 208"/>
              <a:gd name="T39" fmla="*/ 42 h 332"/>
              <a:gd name="T40" fmla="*/ 152 w 208"/>
              <a:gd name="T41" fmla="*/ 38 h 332"/>
              <a:gd name="T42" fmla="*/ 160 w 208"/>
              <a:gd name="T43" fmla="*/ 44 h 332"/>
              <a:gd name="T44" fmla="*/ 172 w 208"/>
              <a:gd name="T45" fmla="*/ 40 h 332"/>
              <a:gd name="T46" fmla="*/ 174 w 208"/>
              <a:gd name="T47" fmla="*/ 52 h 332"/>
              <a:gd name="T48" fmla="*/ 170 w 208"/>
              <a:gd name="T49" fmla="*/ 64 h 332"/>
              <a:gd name="T50" fmla="*/ 180 w 208"/>
              <a:gd name="T51" fmla="*/ 74 h 332"/>
              <a:gd name="T52" fmla="*/ 154 w 208"/>
              <a:gd name="T53" fmla="*/ 80 h 332"/>
              <a:gd name="T54" fmla="*/ 136 w 208"/>
              <a:gd name="T55" fmla="*/ 90 h 332"/>
              <a:gd name="T56" fmla="*/ 128 w 208"/>
              <a:gd name="T57" fmla="*/ 118 h 332"/>
              <a:gd name="T58" fmla="*/ 120 w 208"/>
              <a:gd name="T59" fmla="*/ 128 h 332"/>
              <a:gd name="T60" fmla="*/ 122 w 208"/>
              <a:gd name="T61" fmla="*/ 142 h 332"/>
              <a:gd name="T62" fmla="*/ 134 w 208"/>
              <a:gd name="T63" fmla="*/ 162 h 332"/>
              <a:gd name="T64" fmla="*/ 148 w 208"/>
              <a:gd name="T65" fmla="*/ 174 h 332"/>
              <a:gd name="T66" fmla="*/ 162 w 208"/>
              <a:gd name="T67" fmla="*/ 180 h 332"/>
              <a:gd name="T68" fmla="*/ 176 w 208"/>
              <a:gd name="T69" fmla="*/ 172 h 332"/>
              <a:gd name="T70" fmla="*/ 178 w 208"/>
              <a:gd name="T71" fmla="*/ 196 h 332"/>
              <a:gd name="T72" fmla="*/ 184 w 208"/>
              <a:gd name="T73" fmla="*/ 198 h 332"/>
              <a:gd name="T74" fmla="*/ 206 w 208"/>
              <a:gd name="T75" fmla="*/ 218 h 332"/>
              <a:gd name="T76" fmla="*/ 204 w 208"/>
              <a:gd name="T77" fmla="*/ 264 h 332"/>
              <a:gd name="T78" fmla="*/ 200 w 208"/>
              <a:gd name="T79" fmla="*/ 276 h 332"/>
              <a:gd name="T80" fmla="*/ 208 w 208"/>
              <a:gd name="T81" fmla="*/ 296 h 332"/>
              <a:gd name="T82" fmla="*/ 200 w 208"/>
              <a:gd name="T83" fmla="*/ 322 h 332"/>
              <a:gd name="T84" fmla="*/ 186 w 208"/>
              <a:gd name="T85"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332" name="Freeform 79"/>
          <p:cNvSpPr>
            <a:spLocks/>
          </p:cNvSpPr>
          <p:nvPr/>
        </p:nvSpPr>
        <p:spPr bwMode="auto">
          <a:xfrm>
            <a:off x="1997487" y="4407750"/>
            <a:ext cx="364189" cy="442229"/>
          </a:xfrm>
          <a:custGeom>
            <a:avLst/>
            <a:gdLst>
              <a:gd name="T0" fmla="*/ 10 w 196"/>
              <a:gd name="T1" fmla="*/ 34 h 238"/>
              <a:gd name="T2" fmla="*/ 16 w 196"/>
              <a:gd name="T3" fmla="*/ 50 h 238"/>
              <a:gd name="T4" fmla="*/ 12 w 196"/>
              <a:gd name="T5" fmla="*/ 88 h 238"/>
              <a:gd name="T6" fmla="*/ 10 w 196"/>
              <a:gd name="T7" fmla="*/ 94 h 238"/>
              <a:gd name="T8" fmla="*/ 10 w 196"/>
              <a:gd name="T9" fmla="*/ 114 h 238"/>
              <a:gd name="T10" fmla="*/ 16 w 196"/>
              <a:gd name="T11" fmla="*/ 120 h 238"/>
              <a:gd name="T12" fmla="*/ 12 w 196"/>
              <a:gd name="T13" fmla="*/ 132 h 238"/>
              <a:gd name="T14" fmla="*/ 18 w 196"/>
              <a:gd name="T15" fmla="*/ 156 h 238"/>
              <a:gd name="T16" fmla="*/ 26 w 196"/>
              <a:gd name="T17" fmla="*/ 198 h 238"/>
              <a:gd name="T18" fmla="*/ 30 w 196"/>
              <a:gd name="T19" fmla="*/ 202 h 238"/>
              <a:gd name="T20" fmla="*/ 36 w 196"/>
              <a:gd name="T21" fmla="*/ 208 h 238"/>
              <a:gd name="T22" fmla="*/ 44 w 196"/>
              <a:gd name="T23" fmla="*/ 234 h 238"/>
              <a:gd name="T24" fmla="*/ 50 w 196"/>
              <a:gd name="T25" fmla="*/ 238 h 238"/>
              <a:gd name="T26" fmla="*/ 60 w 196"/>
              <a:gd name="T27" fmla="*/ 232 h 238"/>
              <a:gd name="T28" fmla="*/ 76 w 196"/>
              <a:gd name="T29" fmla="*/ 226 h 238"/>
              <a:gd name="T30" fmla="*/ 92 w 196"/>
              <a:gd name="T31" fmla="*/ 230 h 238"/>
              <a:gd name="T32" fmla="*/ 100 w 196"/>
              <a:gd name="T33" fmla="*/ 232 h 238"/>
              <a:gd name="T34" fmla="*/ 112 w 196"/>
              <a:gd name="T35" fmla="*/ 228 h 238"/>
              <a:gd name="T36" fmla="*/ 126 w 196"/>
              <a:gd name="T37" fmla="*/ 204 h 238"/>
              <a:gd name="T38" fmla="*/ 132 w 196"/>
              <a:gd name="T39" fmla="*/ 188 h 238"/>
              <a:gd name="T40" fmla="*/ 144 w 196"/>
              <a:gd name="T41" fmla="*/ 176 h 238"/>
              <a:gd name="T42" fmla="*/ 162 w 196"/>
              <a:gd name="T43" fmla="*/ 172 h 238"/>
              <a:gd name="T44" fmla="*/ 178 w 196"/>
              <a:gd name="T45" fmla="*/ 174 h 238"/>
              <a:gd name="T46" fmla="*/ 190 w 196"/>
              <a:gd name="T47" fmla="*/ 174 h 238"/>
              <a:gd name="T48" fmla="*/ 196 w 196"/>
              <a:gd name="T49" fmla="*/ 162 h 238"/>
              <a:gd name="T50" fmla="*/ 196 w 196"/>
              <a:gd name="T51" fmla="*/ 148 h 238"/>
              <a:gd name="T52" fmla="*/ 186 w 196"/>
              <a:gd name="T53" fmla="*/ 138 h 238"/>
              <a:gd name="T54" fmla="*/ 180 w 196"/>
              <a:gd name="T55" fmla="*/ 130 h 238"/>
              <a:gd name="T56" fmla="*/ 180 w 196"/>
              <a:gd name="T57" fmla="*/ 120 h 238"/>
              <a:gd name="T58" fmla="*/ 158 w 196"/>
              <a:gd name="T59" fmla="*/ 116 h 238"/>
              <a:gd name="T60" fmla="*/ 152 w 196"/>
              <a:gd name="T61" fmla="*/ 108 h 238"/>
              <a:gd name="T62" fmla="*/ 152 w 196"/>
              <a:gd name="T63" fmla="*/ 94 h 238"/>
              <a:gd name="T64" fmla="*/ 148 w 196"/>
              <a:gd name="T65" fmla="*/ 90 h 238"/>
              <a:gd name="T66" fmla="*/ 142 w 196"/>
              <a:gd name="T67" fmla="*/ 70 h 238"/>
              <a:gd name="T68" fmla="*/ 134 w 196"/>
              <a:gd name="T69" fmla="*/ 66 h 238"/>
              <a:gd name="T70" fmla="*/ 120 w 196"/>
              <a:gd name="T71" fmla="*/ 68 h 238"/>
              <a:gd name="T72" fmla="*/ 114 w 196"/>
              <a:gd name="T73" fmla="*/ 66 h 238"/>
              <a:gd name="T74" fmla="*/ 108 w 196"/>
              <a:gd name="T75" fmla="*/ 60 h 238"/>
              <a:gd name="T76" fmla="*/ 100 w 196"/>
              <a:gd name="T77" fmla="*/ 54 h 238"/>
              <a:gd name="T78" fmla="*/ 94 w 196"/>
              <a:gd name="T79" fmla="*/ 54 h 238"/>
              <a:gd name="T80" fmla="*/ 74 w 196"/>
              <a:gd name="T81" fmla="*/ 44 h 238"/>
              <a:gd name="T82" fmla="*/ 66 w 196"/>
              <a:gd name="T83" fmla="*/ 30 h 238"/>
              <a:gd name="T84" fmla="*/ 66 w 196"/>
              <a:gd name="T85" fmla="*/ 10 h 238"/>
              <a:gd name="T86" fmla="*/ 64 w 196"/>
              <a:gd name="T87" fmla="*/ 2 h 238"/>
              <a:gd name="T88" fmla="*/ 56 w 196"/>
              <a:gd name="T89" fmla="*/ 0 h 238"/>
              <a:gd name="T90" fmla="*/ 42 w 196"/>
              <a:gd name="T91" fmla="*/ 6 h 238"/>
              <a:gd name="T92" fmla="*/ 20 w 196"/>
              <a:gd name="T93" fmla="*/ 22 h 238"/>
              <a:gd name="T94" fmla="*/ 8 w 196"/>
              <a:gd name="T95" fmla="*/ 26 h 238"/>
              <a:gd name="T96" fmla="*/ 0 w 196"/>
              <a:gd name="T97" fmla="*/ 2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3" name="Freeform 80"/>
          <p:cNvSpPr>
            <a:spLocks/>
          </p:cNvSpPr>
          <p:nvPr/>
        </p:nvSpPr>
        <p:spPr bwMode="auto">
          <a:xfrm>
            <a:off x="2231608" y="4727345"/>
            <a:ext cx="248986" cy="282432"/>
          </a:xfrm>
          <a:custGeom>
            <a:avLst/>
            <a:gdLst>
              <a:gd name="T0" fmla="*/ 132 w 134"/>
              <a:gd name="T1" fmla="*/ 118 h 152"/>
              <a:gd name="T2" fmla="*/ 134 w 134"/>
              <a:gd name="T3" fmla="*/ 122 h 152"/>
              <a:gd name="T4" fmla="*/ 134 w 134"/>
              <a:gd name="T5" fmla="*/ 130 h 152"/>
              <a:gd name="T6" fmla="*/ 134 w 134"/>
              <a:gd name="T7" fmla="*/ 136 h 152"/>
              <a:gd name="T8" fmla="*/ 130 w 134"/>
              <a:gd name="T9" fmla="*/ 138 h 152"/>
              <a:gd name="T10" fmla="*/ 122 w 134"/>
              <a:gd name="T11" fmla="*/ 146 h 152"/>
              <a:gd name="T12" fmla="*/ 112 w 134"/>
              <a:gd name="T13" fmla="*/ 150 h 152"/>
              <a:gd name="T14" fmla="*/ 102 w 134"/>
              <a:gd name="T15" fmla="*/ 152 h 152"/>
              <a:gd name="T16" fmla="*/ 94 w 134"/>
              <a:gd name="T17" fmla="*/ 152 h 152"/>
              <a:gd name="T18" fmla="*/ 86 w 134"/>
              <a:gd name="T19" fmla="*/ 150 h 152"/>
              <a:gd name="T20" fmla="*/ 82 w 134"/>
              <a:gd name="T21" fmla="*/ 148 h 152"/>
              <a:gd name="T22" fmla="*/ 74 w 134"/>
              <a:gd name="T23" fmla="*/ 148 h 152"/>
              <a:gd name="T24" fmla="*/ 76 w 134"/>
              <a:gd name="T25" fmla="*/ 138 h 152"/>
              <a:gd name="T26" fmla="*/ 80 w 134"/>
              <a:gd name="T27" fmla="*/ 132 h 152"/>
              <a:gd name="T28" fmla="*/ 82 w 134"/>
              <a:gd name="T29" fmla="*/ 124 h 152"/>
              <a:gd name="T30" fmla="*/ 84 w 134"/>
              <a:gd name="T31" fmla="*/ 116 h 152"/>
              <a:gd name="T32" fmla="*/ 82 w 134"/>
              <a:gd name="T33" fmla="*/ 110 h 152"/>
              <a:gd name="T34" fmla="*/ 78 w 134"/>
              <a:gd name="T35" fmla="*/ 106 h 152"/>
              <a:gd name="T36" fmla="*/ 72 w 134"/>
              <a:gd name="T37" fmla="*/ 106 h 152"/>
              <a:gd name="T38" fmla="*/ 64 w 134"/>
              <a:gd name="T39" fmla="*/ 104 h 152"/>
              <a:gd name="T40" fmla="*/ 62 w 134"/>
              <a:gd name="T41" fmla="*/ 102 h 152"/>
              <a:gd name="T42" fmla="*/ 60 w 134"/>
              <a:gd name="T43" fmla="*/ 98 h 152"/>
              <a:gd name="T44" fmla="*/ 58 w 134"/>
              <a:gd name="T45" fmla="*/ 94 h 152"/>
              <a:gd name="T46" fmla="*/ 54 w 134"/>
              <a:gd name="T47" fmla="*/ 92 h 152"/>
              <a:gd name="T48" fmla="*/ 46 w 134"/>
              <a:gd name="T49" fmla="*/ 90 h 152"/>
              <a:gd name="T50" fmla="*/ 40 w 134"/>
              <a:gd name="T51" fmla="*/ 88 h 152"/>
              <a:gd name="T52" fmla="*/ 34 w 134"/>
              <a:gd name="T53" fmla="*/ 88 h 152"/>
              <a:gd name="T54" fmla="*/ 30 w 134"/>
              <a:gd name="T55" fmla="*/ 86 h 152"/>
              <a:gd name="T56" fmla="*/ 24 w 134"/>
              <a:gd name="T57" fmla="*/ 82 h 152"/>
              <a:gd name="T58" fmla="*/ 12 w 134"/>
              <a:gd name="T59" fmla="*/ 66 h 152"/>
              <a:gd name="T60" fmla="*/ 4 w 134"/>
              <a:gd name="T61" fmla="*/ 62 h 152"/>
              <a:gd name="T62" fmla="*/ 2 w 134"/>
              <a:gd name="T63" fmla="*/ 60 h 152"/>
              <a:gd name="T64" fmla="*/ 0 w 134"/>
              <a:gd name="T65" fmla="*/ 58 h 152"/>
              <a:gd name="T66" fmla="*/ 0 w 134"/>
              <a:gd name="T67" fmla="*/ 56 h 152"/>
              <a:gd name="T68" fmla="*/ 0 w 134"/>
              <a:gd name="T69" fmla="*/ 32 h 152"/>
              <a:gd name="T70" fmla="*/ 2 w 134"/>
              <a:gd name="T71" fmla="*/ 24 h 152"/>
              <a:gd name="T72" fmla="*/ 6 w 134"/>
              <a:gd name="T73" fmla="*/ 16 h 152"/>
              <a:gd name="T74" fmla="*/ 10 w 134"/>
              <a:gd name="T75" fmla="*/ 8 h 152"/>
              <a:gd name="T76" fmla="*/ 18 w 134"/>
              <a:gd name="T77" fmla="*/ 4 h 152"/>
              <a:gd name="T78" fmla="*/ 26 w 134"/>
              <a:gd name="T79" fmla="*/ 0 h 152"/>
              <a:gd name="T80" fmla="*/ 36 w 134"/>
              <a:gd name="T81" fmla="*/ 0 h 152"/>
              <a:gd name="T82" fmla="*/ 44 w 134"/>
              <a:gd name="T83" fmla="*/ 0 h 152"/>
              <a:gd name="T84" fmla="*/ 52 w 134"/>
              <a:gd name="T85" fmla="*/ 2 h 152"/>
              <a:gd name="T86" fmla="*/ 64 w 134"/>
              <a:gd name="T87" fmla="*/ 8 h 152"/>
              <a:gd name="T88" fmla="*/ 64 w 134"/>
              <a:gd name="T89" fmla="*/ 18 h 152"/>
              <a:gd name="T90" fmla="*/ 70 w 134"/>
              <a:gd name="T91" fmla="*/ 34 h 152"/>
              <a:gd name="T92" fmla="*/ 76 w 134"/>
              <a:gd name="T93" fmla="*/ 50 h 152"/>
              <a:gd name="T94" fmla="*/ 78 w 134"/>
              <a:gd name="T95" fmla="*/ 54 h 152"/>
              <a:gd name="T96" fmla="*/ 82 w 134"/>
              <a:gd name="T97" fmla="*/ 56 h 152"/>
              <a:gd name="T98" fmla="*/ 92 w 134"/>
              <a:gd name="T99" fmla="*/ 56 h 152"/>
              <a:gd name="T100" fmla="*/ 100 w 134"/>
              <a:gd name="T101" fmla="*/ 58 h 152"/>
              <a:gd name="T102" fmla="*/ 106 w 134"/>
              <a:gd name="T103" fmla="*/ 62 h 152"/>
              <a:gd name="T104" fmla="*/ 108 w 134"/>
              <a:gd name="T105" fmla="*/ 68 h 152"/>
              <a:gd name="T106" fmla="*/ 114 w 134"/>
              <a:gd name="T107" fmla="*/ 80 h 152"/>
              <a:gd name="T108" fmla="*/ 120 w 134"/>
              <a:gd name="T109" fmla="*/ 90 h 152"/>
              <a:gd name="T110" fmla="*/ 122 w 134"/>
              <a:gd name="T111" fmla="*/ 86 h 152"/>
              <a:gd name="T112" fmla="*/ 126 w 134"/>
              <a:gd name="T113" fmla="*/ 84 h 152"/>
              <a:gd name="T114" fmla="*/ 128 w 134"/>
              <a:gd name="T115" fmla="*/ 82 h 152"/>
              <a:gd name="T116" fmla="*/ 132 w 134"/>
              <a:gd name="T117" fmla="*/ 84 h 152"/>
              <a:gd name="T118" fmla="*/ 132 w 134"/>
              <a:gd name="T119" fmla="*/ 88 h 152"/>
              <a:gd name="T120" fmla="*/ 132 w 134"/>
              <a:gd name="T121" fmla="*/ 94 h 152"/>
              <a:gd name="T122" fmla="*/ 132 w 134"/>
              <a:gd name="T123" fmla="*/ 106 h 152"/>
              <a:gd name="T124" fmla="*/ 132 w 134"/>
              <a:gd name="T125" fmla="*/ 11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4" name="Freeform 81"/>
          <p:cNvSpPr>
            <a:spLocks/>
          </p:cNvSpPr>
          <p:nvPr/>
        </p:nvSpPr>
        <p:spPr bwMode="auto">
          <a:xfrm>
            <a:off x="2409986" y="5102682"/>
            <a:ext cx="156081" cy="152365"/>
          </a:xfrm>
          <a:custGeom>
            <a:avLst/>
            <a:gdLst>
              <a:gd name="T0" fmla="*/ 2 w 84"/>
              <a:gd name="T1" fmla="*/ 0 h 82"/>
              <a:gd name="T2" fmla="*/ 12 w 84"/>
              <a:gd name="T3" fmla="*/ 0 h 82"/>
              <a:gd name="T4" fmla="*/ 22 w 84"/>
              <a:gd name="T5" fmla="*/ 4 h 82"/>
              <a:gd name="T6" fmla="*/ 34 w 84"/>
              <a:gd name="T7" fmla="*/ 12 h 82"/>
              <a:gd name="T8" fmla="*/ 44 w 84"/>
              <a:gd name="T9" fmla="*/ 18 h 82"/>
              <a:gd name="T10" fmla="*/ 66 w 84"/>
              <a:gd name="T11" fmla="*/ 36 h 82"/>
              <a:gd name="T12" fmla="*/ 84 w 84"/>
              <a:gd name="T13" fmla="*/ 50 h 82"/>
              <a:gd name="T14" fmla="*/ 78 w 84"/>
              <a:gd name="T15" fmla="*/ 62 h 82"/>
              <a:gd name="T16" fmla="*/ 72 w 84"/>
              <a:gd name="T17" fmla="*/ 72 h 82"/>
              <a:gd name="T18" fmla="*/ 66 w 84"/>
              <a:gd name="T19" fmla="*/ 78 h 82"/>
              <a:gd name="T20" fmla="*/ 60 w 84"/>
              <a:gd name="T21" fmla="*/ 82 h 82"/>
              <a:gd name="T22" fmla="*/ 58 w 84"/>
              <a:gd name="T23" fmla="*/ 82 h 82"/>
              <a:gd name="T24" fmla="*/ 40 w 84"/>
              <a:gd name="T25" fmla="*/ 80 h 82"/>
              <a:gd name="T26" fmla="*/ 24 w 84"/>
              <a:gd name="T27" fmla="*/ 76 h 82"/>
              <a:gd name="T28" fmla="*/ 12 w 84"/>
              <a:gd name="T29" fmla="*/ 72 h 82"/>
              <a:gd name="T30" fmla="*/ 0 w 84"/>
              <a:gd name="T31" fmla="*/ 66 h 82"/>
              <a:gd name="T32" fmla="*/ 2 w 84"/>
              <a:gd name="T3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5" name="Freeform 82"/>
          <p:cNvSpPr>
            <a:spLocks/>
          </p:cNvSpPr>
          <p:nvPr/>
        </p:nvSpPr>
        <p:spPr bwMode="auto">
          <a:xfrm>
            <a:off x="2049514" y="4816534"/>
            <a:ext cx="457094" cy="1025674"/>
          </a:xfrm>
          <a:custGeom>
            <a:avLst/>
            <a:gdLst>
              <a:gd name="T0" fmla="*/ 206 w 246"/>
              <a:gd name="T1" fmla="*/ 128 h 552"/>
              <a:gd name="T2" fmla="*/ 244 w 246"/>
              <a:gd name="T3" fmla="*/ 96 h 552"/>
              <a:gd name="T4" fmla="*/ 242 w 246"/>
              <a:gd name="T5" fmla="*/ 68 h 552"/>
              <a:gd name="T6" fmla="*/ 232 w 246"/>
              <a:gd name="T7" fmla="*/ 82 h 552"/>
              <a:gd name="T8" fmla="*/ 210 w 246"/>
              <a:gd name="T9" fmla="*/ 102 h 552"/>
              <a:gd name="T10" fmla="*/ 180 w 246"/>
              <a:gd name="T11" fmla="*/ 100 h 552"/>
              <a:gd name="T12" fmla="*/ 180 w 246"/>
              <a:gd name="T13" fmla="*/ 76 h 552"/>
              <a:gd name="T14" fmla="*/ 170 w 246"/>
              <a:gd name="T15" fmla="*/ 58 h 552"/>
              <a:gd name="T16" fmla="*/ 156 w 246"/>
              <a:gd name="T17" fmla="*/ 46 h 552"/>
              <a:gd name="T18" fmla="*/ 132 w 246"/>
              <a:gd name="T19" fmla="*/ 40 h 552"/>
              <a:gd name="T20" fmla="*/ 102 w 246"/>
              <a:gd name="T21" fmla="*/ 14 h 552"/>
              <a:gd name="T22" fmla="*/ 76 w 246"/>
              <a:gd name="T23" fmla="*/ 10 h 552"/>
              <a:gd name="T24" fmla="*/ 56 w 246"/>
              <a:gd name="T25" fmla="*/ 8 h 552"/>
              <a:gd name="T26" fmla="*/ 28 w 246"/>
              <a:gd name="T27" fmla="*/ 16 h 552"/>
              <a:gd name="T28" fmla="*/ 22 w 246"/>
              <a:gd name="T29" fmla="*/ 46 h 552"/>
              <a:gd name="T30" fmla="*/ 14 w 246"/>
              <a:gd name="T31" fmla="*/ 80 h 552"/>
              <a:gd name="T32" fmla="*/ 8 w 246"/>
              <a:gd name="T33" fmla="*/ 112 h 552"/>
              <a:gd name="T34" fmla="*/ 4 w 246"/>
              <a:gd name="T35" fmla="*/ 144 h 552"/>
              <a:gd name="T36" fmla="*/ 2 w 246"/>
              <a:gd name="T37" fmla="*/ 170 h 552"/>
              <a:gd name="T38" fmla="*/ 8 w 246"/>
              <a:gd name="T39" fmla="*/ 192 h 552"/>
              <a:gd name="T40" fmla="*/ 18 w 246"/>
              <a:gd name="T41" fmla="*/ 218 h 552"/>
              <a:gd name="T42" fmla="*/ 16 w 246"/>
              <a:gd name="T43" fmla="*/ 266 h 552"/>
              <a:gd name="T44" fmla="*/ 18 w 246"/>
              <a:gd name="T45" fmla="*/ 292 h 552"/>
              <a:gd name="T46" fmla="*/ 22 w 246"/>
              <a:gd name="T47" fmla="*/ 312 h 552"/>
              <a:gd name="T48" fmla="*/ 26 w 246"/>
              <a:gd name="T49" fmla="*/ 348 h 552"/>
              <a:gd name="T50" fmla="*/ 26 w 246"/>
              <a:gd name="T51" fmla="*/ 374 h 552"/>
              <a:gd name="T52" fmla="*/ 54 w 246"/>
              <a:gd name="T53" fmla="*/ 414 h 552"/>
              <a:gd name="T54" fmla="*/ 54 w 246"/>
              <a:gd name="T55" fmla="*/ 438 h 552"/>
              <a:gd name="T56" fmla="*/ 56 w 246"/>
              <a:gd name="T57" fmla="*/ 464 h 552"/>
              <a:gd name="T58" fmla="*/ 54 w 246"/>
              <a:gd name="T59" fmla="*/ 476 h 552"/>
              <a:gd name="T60" fmla="*/ 52 w 246"/>
              <a:gd name="T61" fmla="*/ 504 h 552"/>
              <a:gd name="T62" fmla="*/ 70 w 246"/>
              <a:gd name="T63" fmla="*/ 524 h 552"/>
              <a:gd name="T64" fmla="*/ 88 w 246"/>
              <a:gd name="T65" fmla="*/ 546 h 552"/>
              <a:gd name="T66" fmla="*/ 124 w 246"/>
              <a:gd name="T67" fmla="*/ 526 h 552"/>
              <a:gd name="T68" fmla="*/ 124 w 246"/>
              <a:gd name="T69" fmla="*/ 514 h 552"/>
              <a:gd name="T70" fmla="*/ 134 w 246"/>
              <a:gd name="T71" fmla="*/ 502 h 552"/>
              <a:gd name="T72" fmla="*/ 142 w 246"/>
              <a:gd name="T73" fmla="*/ 484 h 552"/>
              <a:gd name="T74" fmla="*/ 152 w 246"/>
              <a:gd name="T75" fmla="*/ 464 h 552"/>
              <a:gd name="T76" fmla="*/ 128 w 246"/>
              <a:gd name="T77" fmla="*/ 450 h 552"/>
              <a:gd name="T78" fmla="*/ 116 w 246"/>
              <a:gd name="T79" fmla="*/ 436 h 552"/>
              <a:gd name="T80" fmla="*/ 140 w 246"/>
              <a:gd name="T81" fmla="*/ 410 h 552"/>
              <a:gd name="T82" fmla="*/ 140 w 246"/>
              <a:gd name="T83" fmla="*/ 388 h 552"/>
              <a:gd name="T84" fmla="*/ 142 w 246"/>
              <a:gd name="T85" fmla="*/ 378 h 552"/>
              <a:gd name="T86" fmla="*/ 152 w 246"/>
              <a:gd name="T87" fmla="*/ 374 h 552"/>
              <a:gd name="T88" fmla="*/ 134 w 246"/>
              <a:gd name="T89" fmla="*/ 370 h 552"/>
              <a:gd name="T90" fmla="*/ 136 w 246"/>
              <a:gd name="T91" fmla="*/ 346 h 552"/>
              <a:gd name="T92" fmla="*/ 164 w 246"/>
              <a:gd name="T93" fmla="*/ 344 h 552"/>
              <a:gd name="T94" fmla="*/ 156 w 246"/>
              <a:gd name="T95" fmla="*/ 326 h 552"/>
              <a:gd name="T96" fmla="*/ 192 w 246"/>
              <a:gd name="T97" fmla="*/ 308 h 552"/>
              <a:gd name="T98" fmla="*/ 224 w 246"/>
              <a:gd name="T99" fmla="*/ 290 h 552"/>
              <a:gd name="T100" fmla="*/ 226 w 246"/>
              <a:gd name="T101" fmla="*/ 258 h 552"/>
              <a:gd name="T102" fmla="*/ 220 w 246"/>
              <a:gd name="T103" fmla="*/ 242 h 552"/>
              <a:gd name="T104" fmla="*/ 196 w 246"/>
              <a:gd name="T105" fmla="*/ 154 h 552"/>
              <a:gd name="T106" fmla="*/ 216 w 246"/>
              <a:gd name="T107" fmla="*/ 116 h 552"/>
              <a:gd name="T108" fmla="*/ 246 w 246"/>
              <a:gd name="T109" fmla="*/ 92 h 552"/>
              <a:gd name="T110" fmla="*/ 244 w 246"/>
              <a:gd name="T111" fmla="*/ 78 h 552"/>
              <a:gd name="T112" fmla="*/ 238 w 246"/>
              <a:gd name="T113" fmla="*/ 102 h 552"/>
              <a:gd name="T114" fmla="*/ 200 w 246"/>
              <a:gd name="T115" fmla="*/ 142 h 552"/>
              <a:gd name="T116" fmla="*/ 196 w 246"/>
              <a:gd name="T117" fmla="*/ 15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6" name="Freeform 83"/>
          <p:cNvSpPr>
            <a:spLocks/>
          </p:cNvSpPr>
          <p:nvPr/>
        </p:nvSpPr>
        <p:spPr bwMode="auto">
          <a:xfrm>
            <a:off x="1986338" y="4682750"/>
            <a:ext cx="356756" cy="1259796"/>
          </a:xfrm>
          <a:custGeom>
            <a:avLst/>
            <a:gdLst>
              <a:gd name="T0" fmla="*/ 120 w 192"/>
              <a:gd name="T1" fmla="*/ 612 h 678"/>
              <a:gd name="T2" fmla="*/ 98 w 192"/>
              <a:gd name="T3" fmla="*/ 592 h 678"/>
              <a:gd name="T4" fmla="*/ 88 w 192"/>
              <a:gd name="T5" fmla="*/ 566 h 678"/>
              <a:gd name="T6" fmla="*/ 88 w 192"/>
              <a:gd name="T7" fmla="*/ 546 h 678"/>
              <a:gd name="T8" fmla="*/ 92 w 192"/>
              <a:gd name="T9" fmla="*/ 534 h 678"/>
              <a:gd name="T10" fmla="*/ 86 w 192"/>
              <a:gd name="T11" fmla="*/ 504 h 678"/>
              <a:gd name="T12" fmla="*/ 84 w 192"/>
              <a:gd name="T13" fmla="*/ 484 h 678"/>
              <a:gd name="T14" fmla="*/ 64 w 192"/>
              <a:gd name="T15" fmla="*/ 446 h 678"/>
              <a:gd name="T16" fmla="*/ 54 w 192"/>
              <a:gd name="T17" fmla="*/ 408 h 678"/>
              <a:gd name="T18" fmla="*/ 58 w 192"/>
              <a:gd name="T19" fmla="*/ 382 h 678"/>
              <a:gd name="T20" fmla="*/ 50 w 192"/>
              <a:gd name="T21" fmla="*/ 352 h 678"/>
              <a:gd name="T22" fmla="*/ 52 w 192"/>
              <a:gd name="T23" fmla="*/ 332 h 678"/>
              <a:gd name="T24" fmla="*/ 50 w 192"/>
              <a:gd name="T25" fmla="*/ 282 h 678"/>
              <a:gd name="T26" fmla="*/ 38 w 192"/>
              <a:gd name="T27" fmla="*/ 258 h 678"/>
              <a:gd name="T28" fmla="*/ 38 w 192"/>
              <a:gd name="T29" fmla="*/ 234 h 678"/>
              <a:gd name="T30" fmla="*/ 36 w 192"/>
              <a:gd name="T31" fmla="*/ 212 h 678"/>
              <a:gd name="T32" fmla="*/ 50 w 192"/>
              <a:gd name="T33" fmla="*/ 172 h 678"/>
              <a:gd name="T34" fmla="*/ 46 w 192"/>
              <a:gd name="T35" fmla="*/ 134 h 678"/>
              <a:gd name="T36" fmla="*/ 62 w 192"/>
              <a:gd name="T37" fmla="*/ 112 h 678"/>
              <a:gd name="T38" fmla="*/ 60 w 192"/>
              <a:gd name="T39" fmla="*/ 90 h 678"/>
              <a:gd name="T40" fmla="*/ 48 w 192"/>
              <a:gd name="T41" fmla="*/ 80 h 678"/>
              <a:gd name="T42" fmla="*/ 34 w 192"/>
              <a:gd name="T43" fmla="*/ 52 h 678"/>
              <a:gd name="T44" fmla="*/ 14 w 192"/>
              <a:gd name="T45" fmla="*/ 0 h 678"/>
              <a:gd name="T46" fmla="*/ 0 w 192"/>
              <a:gd name="T47" fmla="*/ 8 h 678"/>
              <a:gd name="T48" fmla="*/ 14 w 192"/>
              <a:gd name="T49" fmla="*/ 66 h 678"/>
              <a:gd name="T50" fmla="*/ 16 w 192"/>
              <a:gd name="T51" fmla="*/ 106 h 678"/>
              <a:gd name="T52" fmla="*/ 10 w 192"/>
              <a:gd name="T53" fmla="*/ 192 h 678"/>
              <a:gd name="T54" fmla="*/ 18 w 192"/>
              <a:gd name="T55" fmla="*/ 210 h 678"/>
              <a:gd name="T56" fmla="*/ 14 w 192"/>
              <a:gd name="T57" fmla="*/ 218 h 678"/>
              <a:gd name="T58" fmla="*/ 24 w 192"/>
              <a:gd name="T59" fmla="*/ 286 h 678"/>
              <a:gd name="T60" fmla="*/ 22 w 192"/>
              <a:gd name="T61" fmla="*/ 326 h 678"/>
              <a:gd name="T62" fmla="*/ 12 w 192"/>
              <a:gd name="T63" fmla="*/ 350 h 678"/>
              <a:gd name="T64" fmla="*/ 18 w 192"/>
              <a:gd name="T65" fmla="*/ 372 h 678"/>
              <a:gd name="T66" fmla="*/ 26 w 192"/>
              <a:gd name="T67" fmla="*/ 418 h 678"/>
              <a:gd name="T68" fmla="*/ 40 w 192"/>
              <a:gd name="T69" fmla="*/ 462 h 678"/>
              <a:gd name="T70" fmla="*/ 44 w 192"/>
              <a:gd name="T71" fmla="*/ 448 h 678"/>
              <a:gd name="T72" fmla="*/ 52 w 192"/>
              <a:gd name="T73" fmla="*/ 442 h 678"/>
              <a:gd name="T74" fmla="*/ 56 w 192"/>
              <a:gd name="T75" fmla="*/ 480 h 678"/>
              <a:gd name="T76" fmla="*/ 48 w 192"/>
              <a:gd name="T77" fmla="*/ 490 h 678"/>
              <a:gd name="T78" fmla="*/ 46 w 192"/>
              <a:gd name="T79" fmla="*/ 506 h 678"/>
              <a:gd name="T80" fmla="*/ 46 w 192"/>
              <a:gd name="T81" fmla="*/ 524 h 678"/>
              <a:gd name="T82" fmla="*/ 58 w 192"/>
              <a:gd name="T83" fmla="*/ 540 h 678"/>
              <a:gd name="T84" fmla="*/ 54 w 192"/>
              <a:gd name="T85" fmla="*/ 560 h 678"/>
              <a:gd name="T86" fmla="*/ 66 w 192"/>
              <a:gd name="T87" fmla="*/ 582 h 678"/>
              <a:gd name="T88" fmla="*/ 96 w 192"/>
              <a:gd name="T89" fmla="*/ 606 h 678"/>
              <a:gd name="T90" fmla="*/ 96 w 192"/>
              <a:gd name="T91" fmla="*/ 630 h 678"/>
              <a:gd name="T92" fmla="*/ 156 w 192"/>
              <a:gd name="T93" fmla="*/ 664 h 678"/>
              <a:gd name="T94" fmla="*/ 172 w 192"/>
              <a:gd name="T95" fmla="*/ 67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7" name="Freeform 84"/>
          <p:cNvSpPr>
            <a:spLocks/>
          </p:cNvSpPr>
          <p:nvPr/>
        </p:nvSpPr>
        <p:spPr bwMode="auto">
          <a:xfrm>
            <a:off x="2309649" y="5842208"/>
            <a:ext cx="126351" cy="104054"/>
          </a:xfrm>
          <a:custGeom>
            <a:avLst/>
            <a:gdLst>
              <a:gd name="T0" fmla="*/ 0 w 68"/>
              <a:gd name="T1" fmla="*/ 0 h 56"/>
              <a:gd name="T2" fmla="*/ 6 w 68"/>
              <a:gd name="T3" fmla="*/ 6 h 56"/>
              <a:gd name="T4" fmla="*/ 12 w 68"/>
              <a:gd name="T5" fmla="*/ 14 h 56"/>
              <a:gd name="T6" fmla="*/ 28 w 68"/>
              <a:gd name="T7" fmla="*/ 26 h 56"/>
              <a:gd name="T8" fmla="*/ 40 w 68"/>
              <a:gd name="T9" fmla="*/ 30 h 56"/>
              <a:gd name="T10" fmla="*/ 50 w 68"/>
              <a:gd name="T11" fmla="*/ 32 h 56"/>
              <a:gd name="T12" fmla="*/ 62 w 68"/>
              <a:gd name="T13" fmla="*/ 36 h 56"/>
              <a:gd name="T14" fmla="*/ 66 w 68"/>
              <a:gd name="T15" fmla="*/ 38 h 56"/>
              <a:gd name="T16" fmla="*/ 68 w 68"/>
              <a:gd name="T17" fmla="*/ 42 h 56"/>
              <a:gd name="T18" fmla="*/ 48 w 68"/>
              <a:gd name="T19" fmla="*/ 52 h 56"/>
              <a:gd name="T20" fmla="*/ 40 w 68"/>
              <a:gd name="T21" fmla="*/ 54 h 56"/>
              <a:gd name="T22" fmla="*/ 28 w 68"/>
              <a:gd name="T23" fmla="*/ 56 h 56"/>
              <a:gd name="T24" fmla="*/ 18 w 68"/>
              <a:gd name="T25" fmla="*/ 54 h 56"/>
              <a:gd name="T26" fmla="*/ 0 w 68"/>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8" name="Freeform 85"/>
          <p:cNvSpPr>
            <a:spLocks/>
          </p:cNvSpPr>
          <p:nvPr/>
        </p:nvSpPr>
        <p:spPr bwMode="auto">
          <a:xfrm>
            <a:off x="1711338" y="3645927"/>
            <a:ext cx="341891" cy="564864"/>
          </a:xfrm>
          <a:custGeom>
            <a:avLst/>
            <a:gdLst>
              <a:gd name="T0" fmla="*/ 6 w 184"/>
              <a:gd name="T1" fmla="*/ 184 h 304"/>
              <a:gd name="T2" fmla="*/ 18 w 184"/>
              <a:gd name="T3" fmla="*/ 172 h 304"/>
              <a:gd name="T4" fmla="*/ 28 w 184"/>
              <a:gd name="T5" fmla="*/ 158 h 304"/>
              <a:gd name="T6" fmla="*/ 26 w 184"/>
              <a:gd name="T7" fmla="*/ 118 h 304"/>
              <a:gd name="T8" fmla="*/ 22 w 184"/>
              <a:gd name="T9" fmla="*/ 100 h 304"/>
              <a:gd name="T10" fmla="*/ 16 w 184"/>
              <a:gd name="T11" fmla="*/ 90 h 304"/>
              <a:gd name="T12" fmla="*/ 26 w 184"/>
              <a:gd name="T13" fmla="*/ 76 h 304"/>
              <a:gd name="T14" fmla="*/ 32 w 184"/>
              <a:gd name="T15" fmla="*/ 72 h 304"/>
              <a:gd name="T16" fmla="*/ 46 w 184"/>
              <a:gd name="T17" fmla="*/ 62 h 304"/>
              <a:gd name="T18" fmla="*/ 56 w 184"/>
              <a:gd name="T19" fmla="*/ 54 h 304"/>
              <a:gd name="T20" fmla="*/ 60 w 184"/>
              <a:gd name="T21" fmla="*/ 34 h 304"/>
              <a:gd name="T22" fmla="*/ 72 w 184"/>
              <a:gd name="T23" fmla="*/ 24 h 304"/>
              <a:gd name="T24" fmla="*/ 86 w 184"/>
              <a:gd name="T25" fmla="*/ 18 h 304"/>
              <a:gd name="T26" fmla="*/ 118 w 184"/>
              <a:gd name="T27" fmla="*/ 4 h 304"/>
              <a:gd name="T28" fmla="*/ 128 w 184"/>
              <a:gd name="T29" fmla="*/ 8 h 304"/>
              <a:gd name="T30" fmla="*/ 118 w 184"/>
              <a:gd name="T31" fmla="*/ 18 h 304"/>
              <a:gd name="T32" fmla="*/ 94 w 184"/>
              <a:gd name="T33" fmla="*/ 48 h 304"/>
              <a:gd name="T34" fmla="*/ 98 w 184"/>
              <a:gd name="T35" fmla="*/ 64 h 304"/>
              <a:gd name="T36" fmla="*/ 106 w 184"/>
              <a:gd name="T37" fmla="*/ 76 h 304"/>
              <a:gd name="T38" fmla="*/ 102 w 184"/>
              <a:gd name="T39" fmla="*/ 92 h 304"/>
              <a:gd name="T40" fmla="*/ 112 w 184"/>
              <a:gd name="T41" fmla="*/ 100 h 304"/>
              <a:gd name="T42" fmla="*/ 142 w 184"/>
              <a:gd name="T43" fmla="*/ 106 h 304"/>
              <a:gd name="T44" fmla="*/ 152 w 184"/>
              <a:gd name="T45" fmla="*/ 118 h 304"/>
              <a:gd name="T46" fmla="*/ 170 w 184"/>
              <a:gd name="T47" fmla="*/ 118 h 304"/>
              <a:gd name="T48" fmla="*/ 176 w 184"/>
              <a:gd name="T49" fmla="*/ 132 h 304"/>
              <a:gd name="T50" fmla="*/ 174 w 184"/>
              <a:gd name="T51" fmla="*/ 154 h 304"/>
              <a:gd name="T52" fmla="*/ 182 w 184"/>
              <a:gd name="T53" fmla="*/ 168 h 304"/>
              <a:gd name="T54" fmla="*/ 178 w 184"/>
              <a:gd name="T55" fmla="*/ 174 h 304"/>
              <a:gd name="T56" fmla="*/ 184 w 184"/>
              <a:gd name="T57" fmla="*/ 190 h 304"/>
              <a:gd name="T58" fmla="*/ 148 w 184"/>
              <a:gd name="T59" fmla="*/ 200 h 304"/>
              <a:gd name="T60" fmla="*/ 146 w 184"/>
              <a:gd name="T61" fmla="*/ 206 h 304"/>
              <a:gd name="T62" fmla="*/ 152 w 184"/>
              <a:gd name="T63" fmla="*/ 220 h 304"/>
              <a:gd name="T64" fmla="*/ 140 w 184"/>
              <a:gd name="T65" fmla="*/ 226 h 304"/>
              <a:gd name="T66" fmla="*/ 142 w 184"/>
              <a:gd name="T67" fmla="*/ 240 h 304"/>
              <a:gd name="T68" fmla="*/ 146 w 184"/>
              <a:gd name="T69" fmla="*/ 276 h 304"/>
              <a:gd name="T70" fmla="*/ 132 w 184"/>
              <a:gd name="T71" fmla="*/ 298 h 304"/>
              <a:gd name="T72" fmla="*/ 136 w 184"/>
              <a:gd name="T73" fmla="*/ 286 h 304"/>
              <a:gd name="T74" fmla="*/ 134 w 184"/>
              <a:gd name="T75" fmla="*/ 274 h 304"/>
              <a:gd name="T76" fmla="*/ 122 w 184"/>
              <a:gd name="T77" fmla="*/ 278 h 304"/>
              <a:gd name="T78" fmla="*/ 114 w 184"/>
              <a:gd name="T79" fmla="*/ 272 h 304"/>
              <a:gd name="T80" fmla="*/ 106 w 184"/>
              <a:gd name="T81" fmla="*/ 276 h 304"/>
              <a:gd name="T82" fmla="*/ 86 w 184"/>
              <a:gd name="T83" fmla="*/ 260 h 304"/>
              <a:gd name="T84" fmla="*/ 68 w 184"/>
              <a:gd name="T85" fmla="*/ 242 h 304"/>
              <a:gd name="T86" fmla="*/ 52 w 184"/>
              <a:gd name="T87" fmla="*/ 234 h 304"/>
              <a:gd name="T88" fmla="*/ 36 w 184"/>
              <a:gd name="T89" fmla="*/ 226 h 304"/>
              <a:gd name="T90" fmla="*/ 0 w 184"/>
              <a:gd name="T91" fmla="*/ 2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39" name="Freeform 87"/>
          <p:cNvSpPr>
            <a:spLocks/>
          </p:cNvSpPr>
          <p:nvPr/>
        </p:nvSpPr>
        <p:spPr bwMode="auto">
          <a:xfrm>
            <a:off x="4693598" y="3281738"/>
            <a:ext cx="490540" cy="657769"/>
          </a:xfrm>
          <a:custGeom>
            <a:avLst/>
            <a:gdLst>
              <a:gd name="T0" fmla="*/ 20 w 264"/>
              <a:gd name="T1" fmla="*/ 220 h 354"/>
              <a:gd name="T2" fmla="*/ 24 w 264"/>
              <a:gd name="T3" fmla="*/ 232 h 354"/>
              <a:gd name="T4" fmla="*/ 28 w 264"/>
              <a:gd name="T5" fmla="*/ 248 h 354"/>
              <a:gd name="T6" fmla="*/ 40 w 264"/>
              <a:gd name="T7" fmla="*/ 260 h 354"/>
              <a:gd name="T8" fmla="*/ 42 w 264"/>
              <a:gd name="T9" fmla="*/ 266 h 354"/>
              <a:gd name="T10" fmla="*/ 52 w 264"/>
              <a:gd name="T11" fmla="*/ 274 h 354"/>
              <a:gd name="T12" fmla="*/ 54 w 264"/>
              <a:gd name="T13" fmla="*/ 282 h 354"/>
              <a:gd name="T14" fmla="*/ 62 w 264"/>
              <a:gd name="T15" fmla="*/ 290 h 354"/>
              <a:gd name="T16" fmla="*/ 80 w 264"/>
              <a:gd name="T17" fmla="*/ 308 h 354"/>
              <a:gd name="T18" fmla="*/ 88 w 264"/>
              <a:gd name="T19" fmla="*/ 316 h 354"/>
              <a:gd name="T20" fmla="*/ 88 w 264"/>
              <a:gd name="T21" fmla="*/ 326 h 354"/>
              <a:gd name="T22" fmla="*/ 98 w 264"/>
              <a:gd name="T23" fmla="*/ 336 h 354"/>
              <a:gd name="T24" fmla="*/ 112 w 264"/>
              <a:gd name="T25" fmla="*/ 342 h 354"/>
              <a:gd name="T26" fmla="*/ 116 w 264"/>
              <a:gd name="T27" fmla="*/ 338 h 354"/>
              <a:gd name="T28" fmla="*/ 124 w 264"/>
              <a:gd name="T29" fmla="*/ 338 h 354"/>
              <a:gd name="T30" fmla="*/ 134 w 264"/>
              <a:gd name="T31" fmla="*/ 342 h 354"/>
              <a:gd name="T32" fmla="*/ 146 w 264"/>
              <a:gd name="T33" fmla="*/ 354 h 354"/>
              <a:gd name="T34" fmla="*/ 156 w 264"/>
              <a:gd name="T35" fmla="*/ 350 h 354"/>
              <a:gd name="T36" fmla="*/ 186 w 264"/>
              <a:gd name="T37" fmla="*/ 350 h 354"/>
              <a:gd name="T38" fmla="*/ 198 w 264"/>
              <a:gd name="T39" fmla="*/ 342 h 354"/>
              <a:gd name="T40" fmla="*/ 228 w 264"/>
              <a:gd name="T41" fmla="*/ 338 h 354"/>
              <a:gd name="T42" fmla="*/ 220 w 264"/>
              <a:gd name="T43" fmla="*/ 324 h 354"/>
              <a:gd name="T44" fmla="*/ 212 w 264"/>
              <a:gd name="T45" fmla="*/ 314 h 354"/>
              <a:gd name="T46" fmla="*/ 206 w 264"/>
              <a:gd name="T47" fmla="*/ 296 h 354"/>
              <a:gd name="T48" fmla="*/ 190 w 264"/>
              <a:gd name="T49" fmla="*/ 284 h 354"/>
              <a:gd name="T50" fmla="*/ 180 w 264"/>
              <a:gd name="T51" fmla="*/ 274 h 354"/>
              <a:gd name="T52" fmla="*/ 182 w 264"/>
              <a:gd name="T53" fmla="*/ 270 h 354"/>
              <a:gd name="T54" fmla="*/ 192 w 264"/>
              <a:gd name="T55" fmla="*/ 266 h 354"/>
              <a:gd name="T56" fmla="*/ 198 w 264"/>
              <a:gd name="T57" fmla="*/ 252 h 354"/>
              <a:gd name="T58" fmla="*/ 198 w 264"/>
              <a:gd name="T59" fmla="*/ 234 h 354"/>
              <a:gd name="T60" fmla="*/ 204 w 264"/>
              <a:gd name="T61" fmla="*/ 224 h 354"/>
              <a:gd name="T62" fmla="*/ 212 w 264"/>
              <a:gd name="T63" fmla="*/ 212 h 354"/>
              <a:gd name="T64" fmla="*/ 222 w 264"/>
              <a:gd name="T65" fmla="*/ 190 h 354"/>
              <a:gd name="T66" fmla="*/ 232 w 264"/>
              <a:gd name="T67" fmla="*/ 170 h 354"/>
              <a:gd name="T68" fmla="*/ 232 w 264"/>
              <a:gd name="T69" fmla="*/ 138 h 354"/>
              <a:gd name="T70" fmla="*/ 236 w 264"/>
              <a:gd name="T71" fmla="*/ 126 h 354"/>
              <a:gd name="T72" fmla="*/ 238 w 264"/>
              <a:gd name="T73" fmla="*/ 108 h 354"/>
              <a:gd name="T74" fmla="*/ 254 w 264"/>
              <a:gd name="T75" fmla="*/ 102 h 354"/>
              <a:gd name="T76" fmla="*/ 264 w 264"/>
              <a:gd name="T77" fmla="*/ 92 h 354"/>
              <a:gd name="T78" fmla="*/ 258 w 264"/>
              <a:gd name="T79" fmla="*/ 84 h 354"/>
              <a:gd name="T80" fmla="*/ 250 w 264"/>
              <a:gd name="T81" fmla="*/ 76 h 354"/>
              <a:gd name="T82" fmla="*/ 242 w 264"/>
              <a:gd name="T83" fmla="*/ 58 h 354"/>
              <a:gd name="T84" fmla="*/ 236 w 264"/>
              <a:gd name="T85" fmla="*/ 28 h 354"/>
              <a:gd name="T86" fmla="*/ 230 w 264"/>
              <a:gd name="T87" fmla="*/ 12 h 354"/>
              <a:gd name="T88" fmla="*/ 216 w 264"/>
              <a:gd name="T89" fmla="*/ 4 h 354"/>
              <a:gd name="T90" fmla="*/ 206 w 264"/>
              <a:gd name="T91" fmla="*/ 0 h 354"/>
              <a:gd name="T92" fmla="*/ 194 w 264"/>
              <a:gd name="T93" fmla="*/ 10 h 354"/>
              <a:gd name="T94" fmla="*/ 178 w 264"/>
              <a:gd name="T95" fmla="*/ 22 h 354"/>
              <a:gd name="T96" fmla="*/ 44 w 264"/>
              <a:gd name="T97" fmla="*/ 16 h 354"/>
              <a:gd name="T98" fmla="*/ 32 w 264"/>
              <a:gd name="T99" fmla="*/ 54 h 354"/>
              <a:gd name="T100" fmla="*/ 34 w 264"/>
              <a:gd name="T101" fmla="*/ 130 h 354"/>
              <a:gd name="T102" fmla="*/ 18 w 264"/>
              <a:gd name="T103" fmla="*/ 136 h 354"/>
              <a:gd name="T104" fmla="*/ 12 w 264"/>
              <a:gd name="T105" fmla="*/ 150 h 354"/>
              <a:gd name="T106" fmla="*/ 6 w 264"/>
              <a:gd name="T107" fmla="*/ 164 h 354"/>
              <a:gd name="T108" fmla="*/ 4 w 264"/>
              <a:gd name="T109" fmla="*/ 186 h 354"/>
              <a:gd name="T110" fmla="*/ 0 w 264"/>
              <a:gd name="T111" fmla="*/ 194 h 354"/>
              <a:gd name="T112" fmla="*/ 10 w 264"/>
              <a:gd name="T113" fmla="*/ 198 h 354"/>
              <a:gd name="T114" fmla="*/ 14 w 264"/>
              <a:gd name="T115" fmla="*/ 208 h 354"/>
              <a:gd name="T116" fmla="*/ 18 w 264"/>
              <a:gd name="T117" fmla="*/ 21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0" name="Freeform 88"/>
          <p:cNvSpPr>
            <a:spLocks/>
          </p:cNvSpPr>
          <p:nvPr/>
        </p:nvSpPr>
        <p:spPr bwMode="auto">
          <a:xfrm>
            <a:off x="5269610" y="3653359"/>
            <a:ext cx="312162" cy="453378"/>
          </a:xfrm>
          <a:custGeom>
            <a:avLst/>
            <a:gdLst>
              <a:gd name="T0" fmla="*/ 24 w 168"/>
              <a:gd name="T1" fmla="*/ 142 h 244"/>
              <a:gd name="T2" fmla="*/ 38 w 168"/>
              <a:gd name="T3" fmla="*/ 134 h 244"/>
              <a:gd name="T4" fmla="*/ 50 w 168"/>
              <a:gd name="T5" fmla="*/ 128 h 244"/>
              <a:gd name="T6" fmla="*/ 60 w 168"/>
              <a:gd name="T7" fmla="*/ 130 h 244"/>
              <a:gd name="T8" fmla="*/ 66 w 168"/>
              <a:gd name="T9" fmla="*/ 126 h 244"/>
              <a:gd name="T10" fmla="*/ 74 w 168"/>
              <a:gd name="T11" fmla="*/ 114 h 244"/>
              <a:gd name="T12" fmla="*/ 100 w 168"/>
              <a:gd name="T13" fmla="*/ 86 h 244"/>
              <a:gd name="T14" fmla="*/ 92 w 168"/>
              <a:gd name="T15" fmla="*/ 72 h 244"/>
              <a:gd name="T16" fmla="*/ 66 w 168"/>
              <a:gd name="T17" fmla="*/ 64 h 244"/>
              <a:gd name="T18" fmla="*/ 44 w 168"/>
              <a:gd name="T19" fmla="*/ 52 h 244"/>
              <a:gd name="T20" fmla="*/ 30 w 168"/>
              <a:gd name="T21" fmla="*/ 32 h 244"/>
              <a:gd name="T22" fmla="*/ 28 w 168"/>
              <a:gd name="T23" fmla="*/ 16 h 244"/>
              <a:gd name="T24" fmla="*/ 38 w 168"/>
              <a:gd name="T25" fmla="*/ 10 h 244"/>
              <a:gd name="T26" fmla="*/ 38 w 168"/>
              <a:gd name="T27" fmla="*/ 16 h 244"/>
              <a:gd name="T28" fmla="*/ 48 w 168"/>
              <a:gd name="T29" fmla="*/ 24 h 244"/>
              <a:gd name="T30" fmla="*/ 58 w 168"/>
              <a:gd name="T31" fmla="*/ 28 h 244"/>
              <a:gd name="T32" fmla="*/ 66 w 168"/>
              <a:gd name="T33" fmla="*/ 24 h 244"/>
              <a:gd name="T34" fmla="*/ 74 w 168"/>
              <a:gd name="T35" fmla="*/ 20 h 244"/>
              <a:gd name="T36" fmla="*/ 96 w 168"/>
              <a:gd name="T37" fmla="*/ 18 h 244"/>
              <a:gd name="T38" fmla="*/ 118 w 168"/>
              <a:gd name="T39" fmla="*/ 12 h 244"/>
              <a:gd name="T40" fmla="*/ 136 w 168"/>
              <a:gd name="T41" fmla="*/ 12 h 244"/>
              <a:gd name="T42" fmla="*/ 144 w 168"/>
              <a:gd name="T43" fmla="*/ 6 h 244"/>
              <a:gd name="T44" fmla="*/ 152 w 168"/>
              <a:gd name="T45" fmla="*/ 2 h 244"/>
              <a:gd name="T46" fmla="*/ 162 w 168"/>
              <a:gd name="T47" fmla="*/ 2 h 244"/>
              <a:gd name="T48" fmla="*/ 164 w 168"/>
              <a:gd name="T49" fmla="*/ 6 h 244"/>
              <a:gd name="T50" fmla="*/ 162 w 168"/>
              <a:gd name="T51" fmla="*/ 26 h 244"/>
              <a:gd name="T52" fmla="*/ 154 w 168"/>
              <a:gd name="T53" fmla="*/ 50 h 244"/>
              <a:gd name="T54" fmla="*/ 126 w 168"/>
              <a:gd name="T55" fmla="*/ 112 h 244"/>
              <a:gd name="T56" fmla="*/ 96 w 168"/>
              <a:gd name="T57" fmla="*/ 156 h 244"/>
              <a:gd name="T58" fmla="*/ 70 w 168"/>
              <a:gd name="T59" fmla="*/ 182 h 244"/>
              <a:gd name="T60" fmla="*/ 40 w 168"/>
              <a:gd name="T61" fmla="*/ 208 h 244"/>
              <a:gd name="T62" fmla="*/ 10 w 168"/>
              <a:gd name="T63" fmla="*/ 244 h 244"/>
              <a:gd name="T64" fmla="*/ 0 w 168"/>
              <a:gd name="T65" fmla="*/ 236 h 244"/>
              <a:gd name="T66" fmla="*/ 8 w 168"/>
              <a:gd name="T67" fmla="*/ 152 h 244"/>
              <a:gd name="T68" fmla="*/ 18 w 168"/>
              <a:gd name="T69" fmla="*/ 14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1" name="Freeform 89"/>
          <p:cNvSpPr>
            <a:spLocks/>
          </p:cNvSpPr>
          <p:nvPr/>
        </p:nvSpPr>
        <p:spPr bwMode="auto">
          <a:xfrm>
            <a:off x="4327551" y="3984102"/>
            <a:ext cx="52027" cy="44595"/>
          </a:xfrm>
          <a:custGeom>
            <a:avLst/>
            <a:gdLst>
              <a:gd name="T0" fmla="*/ 28 w 28"/>
              <a:gd name="T1" fmla="*/ 24 h 24"/>
              <a:gd name="T2" fmla="*/ 18 w 28"/>
              <a:gd name="T3" fmla="*/ 24 h 24"/>
              <a:gd name="T4" fmla="*/ 12 w 28"/>
              <a:gd name="T5" fmla="*/ 24 h 24"/>
              <a:gd name="T6" fmla="*/ 0 w 28"/>
              <a:gd name="T7" fmla="*/ 22 h 24"/>
              <a:gd name="T8" fmla="*/ 6 w 28"/>
              <a:gd name="T9" fmla="*/ 2 h 24"/>
              <a:gd name="T10" fmla="*/ 28 w 28"/>
              <a:gd name="T11" fmla="*/ 4 h 24"/>
              <a:gd name="T12" fmla="*/ 28 w 28"/>
              <a:gd name="T13" fmla="*/ 0 h 24"/>
              <a:gd name="T14" fmla="*/ 28 w 28"/>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
                <a:moveTo>
                  <a:pt x="28" y="24"/>
                </a:moveTo>
                <a:lnTo>
                  <a:pt x="18" y="24"/>
                </a:lnTo>
                <a:lnTo>
                  <a:pt x="12" y="24"/>
                </a:lnTo>
                <a:lnTo>
                  <a:pt x="0" y="22"/>
                </a:lnTo>
                <a:lnTo>
                  <a:pt x="6" y="2"/>
                </a:lnTo>
                <a:lnTo>
                  <a:pt x="28" y="4"/>
                </a:lnTo>
                <a:lnTo>
                  <a:pt x="28" y="0"/>
                </a:lnTo>
                <a:lnTo>
                  <a:pt x="28" y="2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2" name="Freeform 90"/>
          <p:cNvSpPr>
            <a:spLocks/>
          </p:cNvSpPr>
          <p:nvPr/>
        </p:nvSpPr>
        <p:spPr bwMode="auto">
          <a:xfrm>
            <a:off x="5310489" y="4467210"/>
            <a:ext cx="230405" cy="464526"/>
          </a:xfrm>
          <a:custGeom>
            <a:avLst/>
            <a:gdLst>
              <a:gd name="T0" fmla="*/ 30 w 124"/>
              <a:gd name="T1" fmla="*/ 84 h 250"/>
              <a:gd name="T2" fmla="*/ 38 w 124"/>
              <a:gd name="T3" fmla="*/ 76 h 250"/>
              <a:gd name="T4" fmla="*/ 44 w 124"/>
              <a:gd name="T5" fmla="*/ 68 h 250"/>
              <a:gd name="T6" fmla="*/ 56 w 124"/>
              <a:gd name="T7" fmla="*/ 68 h 250"/>
              <a:gd name="T8" fmla="*/ 64 w 124"/>
              <a:gd name="T9" fmla="*/ 64 h 250"/>
              <a:gd name="T10" fmla="*/ 88 w 124"/>
              <a:gd name="T11" fmla="*/ 32 h 250"/>
              <a:gd name="T12" fmla="*/ 92 w 124"/>
              <a:gd name="T13" fmla="*/ 28 h 250"/>
              <a:gd name="T14" fmla="*/ 100 w 124"/>
              <a:gd name="T15" fmla="*/ 26 h 250"/>
              <a:gd name="T16" fmla="*/ 104 w 124"/>
              <a:gd name="T17" fmla="*/ 12 h 250"/>
              <a:gd name="T18" fmla="*/ 110 w 124"/>
              <a:gd name="T19" fmla="*/ 0 h 250"/>
              <a:gd name="T20" fmla="*/ 112 w 124"/>
              <a:gd name="T21" fmla="*/ 16 h 250"/>
              <a:gd name="T22" fmla="*/ 122 w 124"/>
              <a:gd name="T23" fmla="*/ 52 h 250"/>
              <a:gd name="T24" fmla="*/ 124 w 124"/>
              <a:gd name="T25" fmla="*/ 68 h 250"/>
              <a:gd name="T26" fmla="*/ 120 w 124"/>
              <a:gd name="T27" fmla="*/ 74 h 250"/>
              <a:gd name="T28" fmla="*/ 118 w 124"/>
              <a:gd name="T29" fmla="*/ 70 h 250"/>
              <a:gd name="T30" fmla="*/ 112 w 124"/>
              <a:gd name="T31" fmla="*/ 68 h 250"/>
              <a:gd name="T32" fmla="*/ 110 w 124"/>
              <a:gd name="T33" fmla="*/ 78 h 250"/>
              <a:gd name="T34" fmla="*/ 112 w 124"/>
              <a:gd name="T35" fmla="*/ 86 h 250"/>
              <a:gd name="T36" fmla="*/ 114 w 124"/>
              <a:gd name="T37" fmla="*/ 90 h 250"/>
              <a:gd name="T38" fmla="*/ 106 w 124"/>
              <a:gd name="T39" fmla="*/ 106 h 250"/>
              <a:gd name="T40" fmla="*/ 82 w 124"/>
              <a:gd name="T41" fmla="*/ 162 h 250"/>
              <a:gd name="T42" fmla="*/ 70 w 124"/>
              <a:gd name="T43" fmla="*/ 206 h 250"/>
              <a:gd name="T44" fmla="*/ 64 w 124"/>
              <a:gd name="T45" fmla="*/ 222 h 250"/>
              <a:gd name="T46" fmla="*/ 58 w 124"/>
              <a:gd name="T47" fmla="*/ 240 h 250"/>
              <a:gd name="T48" fmla="*/ 42 w 124"/>
              <a:gd name="T49" fmla="*/ 246 h 250"/>
              <a:gd name="T50" fmla="*/ 28 w 124"/>
              <a:gd name="T51" fmla="*/ 250 h 250"/>
              <a:gd name="T52" fmla="*/ 14 w 124"/>
              <a:gd name="T53" fmla="*/ 244 h 250"/>
              <a:gd name="T54" fmla="*/ 8 w 124"/>
              <a:gd name="T55" fmla="*/ 228 h 250"/>
              <a:gd name="T56" fmla="*/ 0 w 124"/>
              <a:gd name="T57" fmla="*/ 192 h 250"/>
              <a:gd name="T58" fmla="*/ 6 w 124"/>
              <a:gd name="T59" fmla="*/ 174 h 250"/>
              <a:gd name="T60" fmla="*/ 12 w 124"/>
              <a:gd name="T61" fmla="*/ 164 h 250"/>
              <a:gd name="T62" fmla="*/ 24 w 124"/>
              <a:gd name="T63" fmla="*/ 144 h 250"/>
              <a:gd name="T64" fmla="*/ 24 w 124"/>
              <a:gd name="T65" fmla="*/ 128 h 250"/>
              <a:gd name="T66" fmla="*/ 18 w 124"/>
              <a:gd name="T67" fmla="*/ 114 h 250"/>
              <a:gd name="T68" fmla="*/ 26 w 124"/>
              <a:gd name="T69" fmla="*/ 8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3" name="Freeform 91"/>
          <p:cNvSpPr>
            <a:spLocks/>
          </p:cNvSpPr>
          <p:nvPr/>
        </p:nvSpPr>
        <p:spPr bwMode="auto">
          <a:xfrm>
            <a:off x="4753057" y="2984441"/>
            <a:ext cx="338175" cy="338175"/>
          </a:xfrm>
          <a:custGeom>
            <a:avLst/>
            <a:gdLst>
              <a:gd name="T0" fmla="*/ 174 w 182"/>
              <a:gd name="T1" fmla="*/ 160 h 182"/>
              <a:gd name="T2" fmla="*/ 162 w 182"/>
              <a:gd name="T3" fmla="*/ 170 h 182"/>
              <a:gd name="T4" fmla="*/ 146 w 182"/>
              <a:gd name="T5" fmla="*/ 182 h 182"/>
              <a:gd name="T6" fmla="*/ 12 w 182"/>
              <a:gd name="T7" fmla="*/ 176 h 182"/>
              <a:gd name="T8" fmla="*/ 8 w 182"/>
              <a:gd name="T9" fmla="*/ 44 h 182"/>
              <a:gd name="T10" fmla="*/ 2 w 182"/>
              <a:gd name="T11" fmla="*/ 38 h 182"/>
              <a:gd name="T12" fmla="*/ 0 w 182"/>
              <a:gd name="T13" fmla="*/ 26 h 182"/>
              <a:gd name="T14" fmla="*/ 4 w 182"/>
              <a:gd name="T15" fmla="*/ 18 h 182"/>
              <a:gd name="T16" fmla="*/ 2 w 182"/>
              <a:gd name="T17" fmla="*/ 12 h 182"/>
              <a:gd name="T18" fmla="*/ 0 w 182"/>
              <a:gd name="T19" fmla="*/ 8 h 182"/>
              <a:gd name="T20" fmla="*/ 6 w 182"/>
              <a:gd name="T21" fmla="*/ 0 h 182"/>
              <a:gd name="T22" fmla="*/ 54 w 182"/>
              <a:gd name="T23" fmla="*/ 12 h 182"/>
              <a:gd name="T24" fmla="*/ 76 w 182"/>
              <a:gd name="T25" fmla="*/ 12 h 182"/>
              <a:gd name="T26" fmla="*/ 92 w 182"/>
              <a:gd name="T27" fmla="*/ 4 h 182"/>
              <a:gd name="T28" fmla="*/ 104 w 182"/>
              <a:gd name="T29" fmla="*/ 2 h 182"/>
              <a:gd name="T30" fmla="*/ 112 w 182"/>
              <a:gd name="T31" fmla="*/ 8 h 182"/>
              <a:gd name="T32" fmla="*/ 124 w 182"/>
              <a:gd name="T33" fmla="*/ 10 h 182"/>
              <a:gd name="T34" fmla="*/ 138 w 182"/>
              <a:gd name="T35" fmla="*/ 8 h 182"/>
              <a:gd name="T36" fmla="*/ 142 w 182"/>
              <a:gd name="T37" fmla="*/ 10 h 182"/>
              <a:gd name="T38" fmla="*/ 152 w 182"/>
              <a:gd name="T39" fmla="*/ 22 h 182"/>
              <a:gd name="T40" fmla="*/ 158 w 182"/>
              <a:gd name="T41" fmla="*/ 42 h 182"/>
              <a:gd name="T42" fmla="*/ 154 w 182"/>
              <a:gd name="T43" fmla="*/ 64 h 182"/>
              <a:gd name="T44" fmla="*/ 152 w 182"/>
              <a:gd name="T45" fmla="*/ 68 h 182"/>
              <a:gd name="T46" fmla="*/ 150 w 182"/>
              <a:gd name="T47" fmla="*/ 66 h 182"/>
              <a:gd name="T48" fmla="*/ 142 w 182"/>
              <a:gd name="T49" fmla="*/ 64 h 182"/>
              <a:gd name="T50" fmla="*/ 128 w 182"/>
              <a:gd name="T51" fmla="*/ 40 h 182"/>
              <a:gd name="T52" fmla="*/ 122 w 182"/>
              <a:gd name="T53" fmla="*/ 38 h 182"/>
              <a:gd name="T54" fmla="*/ 136 w 182"/>
              <a:gd name="T55" fmla="*/ 66 h 182"/>
              <a:gd name="T56" fmla="*/ 162 w 182"/>
              <a:gd name="T57" fmla="*/ 112 h 182"/>
              <a:gd name="T58" fmla="*/ 174 w 182"/>
              <a:gd name="T59" fmla="*/ 126 h 182"/>
              <a:gd name="T60" fmla="*/ 178 w 182"/>
              <a:gd name="T61" fmla="*/ 150 h 182"/>
              <a:gd name="T62" fmla="*/ 180 w 182"/>
              <a:gd name="T63" fmla="*/ 16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4" name="Freeform 92"/>
          <p:cNvSpPr>
            <a:spLocks/>
          </p:cNvSpPr>
          <p:nvPr/>
        </p:nvSpPr>
        <p:spPr bwMode="auto">
          <a:xfrm>
            <a:off x="4316403" y="2928698"/>
            <a:ext cx="458952" cy="468243"/>
          </a:xfrm>
          <a:custGeom>
            <a:avLst/>
            <a:gdLst>
              <a:gd name="T0" fmla="*/ 243 w 247"/>
              <a:gd name="T1" fmla="*/ 80 h 252"/>
              <a:gd name="T2" fmla="*/ 239 w 247"/>
              <a:gd name="T3" fmla="*/ 70 h 252"/>
              <a:gd name="T4" fmla="*/ 235 w 247"/>
              <a:gd name="T5" fmla="*/ 60 h 252"/>
              <a:gd name="T6" fmla="*/ 237 w 247"/>
              <a:gd name="T7" fmla="*/ 52 h 252"/>
              <a:gd name="T8" fmla="*/ 241 w 247"/>
              <a:gd name="T9" fmla="*/ 44 h 252"/>
              <a:gd name="T10" fmla="*/ 235 w 247"/>
              <a:gd name="T11" fmla="*/ 40 h 252"/>
              <a:gd name="T12" fmla="*/ 237 w 247"/>
              <a:gd name="T13" fmla="*/ 34 h 252"/>
              <a:gd name="T14" fmla="*/ 215 w 247"/>
              <a:gd name="T15" fmla="*/ 20 h 252"/>
              <a:gd name="T16" fmla="*/ 203 w 247"/>
              <a:gd name="T17" fmla="*/ 12 h 252"/>
              <a:gd name="T18" fmla="*/ 193 w 247"/>
              <a:gd name="T19" fmla="*/ 4 h 252"/>
              <a:gd name="T20" fmla="*/ 181 w 247"/>
              <a:gd name="T21" fmla="*/ 6 h 252"/>
              <a:gd name="T22" fmla="*/ 163 w 247"/>
              <a:gd name="T23" fmla="*/ 20 h 252"/>
              <a:gd name="T24" fmla="*/ 161 w 247"/>
              <a:gd name="T25" fmla="*/ 28 h 252"/>
              <a:gd name="T26" fmla="*/ 163 w 247"/>
              <a:gd name="T27" fmla="*/ 38 h 252"/>
              <a:gd name="T28" fmla="*/ 163 w 247"/>
              <a:gd name="T29" fmla="*/ 44 h 252"/>
              <a:gd name="T30" fmla="*/ 157 w 247"/>
              <a:gd name="T31" fmla="*/ 52 h 252"/>
              <a:gd name="T32" fmla="*/ 145 w 247"/>
              <a:gd name="T33" fmla="*/ 54 h 252"/>
              <a:gd name="T34" fmla="*/ 133 w 247"/>
              <a:gd name="T35" fmla="*/ 46 h 252"/>
              <a:gd name="T36" fmla="*/ 115 w 247"/>
              <a:gd name="T37" fmla="*/ 38 h 252"/>
              <a:gd name="T38" fmla="*/ 107 w 247"/>
              <a:gd name="T39" fmla="*/ 36 h 252"/>
              <a:gd name="T40" fmla="*/ 99 w 247"/>
              <a:gd name="T41" fmla="*/ 34 h 252"/>
              <a:gd name="T42" fmla="*/ 89 w 247"/>
              <a:gd name="T43" fmla="*/ 24 h 252"/>
              <a:gd name="T44" fmla="*/ 81 w 247"/>
              <a:gd name="T45" fmla="*/ 16 h 252"/>
              <a:gd name="T46" fmla="*/ 53 w 247"/>
              <a:gd name="T47" fmla="*/ 10 h 252"/>
              <a:gd name="T48" fmla="*/ 30 w 247"/>
              <a:gd name="T49" fmla="*/ 0 h 252"/>
              <a:gd name="T50" fmla="*/ 26 w 247"/>
              <a:gd name="T51" fmla="*/ 10 h 252"/>
              <a:gd name="T52" fmla="*/ 26 w 247"/>
              <a:gd name="T53" fmla="*/ 18 h 252"/>
              <a:gd name="T54" fmla="*/ 12 w 247"/>
              <a:gd name="T55" fmla="*/ 30 h 252"/>
              <a:gd name="T56" fmla="*/ 8 w 247"/>
              <a:gd name="T57" fmla="*/ 40 h 252"/>
              <a:gd name="T58" fmla="*/ 4 w 247"/>
              <a:gd name="T59" fmla="*/ 52 h 252"/>
              <a:gd name="T60" fmla="*/ 0 w 247"/>
              <a:gd name="T61" fmla="*/ 62 h 252"/>
              <a:gd name="T62" fmla="*/ 2 w 247"/>
              <a:gd name="T63" fmla="*/ 74 h 252"/>
              <a:gd name="T64" fmla="*/ 4 w 247"/>
              <a:gd name="T65" fmla="*/ 88 h 252"/>
              <a:gd name="T66" fmla="*/ 2 w 247"/>
              <a:gd name="T67" fmla="*/ 124 h 252"/>
              <a:gd name="T68" fmla="*/ 2 w 247"/>
              <a:gd name="T69" fmla="*/ 136 h 252"/>
              <a:gd name="T70" fmla="*/ 10 w 247"/>
              <a:gd name="T71" fmla="*/ 152 h 252"/>
              <a:gd name="T72" fmla="*/ 18 w 247"/>
              <a:gd name="T73" fmla="*/ 162 h 252"/>
              <a:gd name="T74" fmla="*/ 32 w 247"/>
              <a:gd name="T75" fmla="*/ 168 h 252"/>
              <a:gd name="T76" fmla="*/ 40 w 247"/>
              <a:gd name="T77" fmla="*/ 182 h 252"/>
              <a:gd name="T78" fmla="*/ 46 w 247"/>
              <a:gd name="T79" fmla="*/ 182 h 252"/>
              <a:gd name="T80" fmla="*/ 61 w 247"/>
              <a:gd name="T81" fmla="*/ 184 h 252"/>
              <a:gd name="T82" fmla="*/ 71 w 247"/>
              <a:gd name="T83" fmla="*/ 190 h 252"/>
              <a:gd name="T84" fmla="*/ 105 w 247"/>
              <a:gd name="T85" fmla="*/ 182 h 252"/>
              <a:gd name="T86" fmla="*/ 235 w 247"/>
              <a:gd name="T87" fmla="*/ 244 h 252"/>
              <a:gd name="T88" fmla="*/ 247 w 247"/>
              <a:gd name="T89" fmla="*/ 20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5" name="Freeform 93"/>
          <p:cNvSpPr>
            <a:spLocks/>
          </p:cNvSpPr>
          <p:nvPr/>
        </p:nvSpPr>
        <p:spPr bwMode="auto">
          <a:xfrm>
            <a:off x="4256943" y="2794915"/>
            <a:ext cx="115203" cy="248986"/>
          </a:xfrm>
          <a:custGeom>
            <a:avLst/>
            <a:gdLst>
              <a:gd name="T0" fmla="*/ 30 w 62"/>
              <a:gd name="T1" fmla="*/ 128 h 134"/>
              <a:gd name="T2" fmla="*/ 30 w 62"/>
              <a:gd name="T3" fmla="*/ 130 h 134"/>
              <a:gd name="T4" fmla="*/ 26 w 62"/>
              <a:gd name="T5" fmla="*/ 104 h 134"/>
              <a:gd name="T6" fmla="*/ 22 w 62"/>
              <a:gd name="T7" fmla="*/ 98 h 134"/>
              <a:gd name="T8" fmla="*/ 18 w 62"/>
              <a:gd name="T9" fmla="*/ 92 h 134"/>
              <a:gd name="T10" fmla="*/ 14 w 62"/>
              <a:gd name="T11" fmla="*/ 86 h 134"/>
              <a:gd name="T12" fmla="*/ 10 w 62"/>
              <a:gd name="T13" fmla="*/ 82 h 134"/>
              <a:gd name="T14" fmla="*/ 8 w 62"/>
              <a:gd name="T15" fmla="*/ 78 h 134"/>
              <a:gd name="T16" fmla="*/ 4 w 62"/>
              <a:gd name="T17" fmla="*/ 74 h 134"/>
              <a:gd name="T18" fmla="*/ 0 w 62"/>
              <a:gd name="T19" fmla="*/ 68 h 134"/>
              <a:gd name="T20" fmla="*/ 0 w 62"/>
              <a:gd name="T21" fmla="*/ 62 h 134"/>
              <a:gd name="T22" fmla="*/ 0 w 62"/>
              <a:gd name="T23" fmla="*/ 58 h 134"/>
              <a:gd name="T24" fmla="*/ 2 w 62"/>
              <a:gd name="T25" fmla="*/ 56 h 134"/>
              <a:gd name="T26" fmla="*/ 6 w 62"/>
              <a:gd name="T27" fmla="*/ 54 h 134"/>
              <a:gd name="T28" fmla="*/ 8 w 62"/>
              <a:gd name="T29" fmla="*/ 50 h 134"/>
              <a:gd name="T30" fmla="*/ 10 w 62"/>
              <a:gd name="T31" fmla="*/ 42 h 134"/>
              <a:gd name="T32" fmla="*/ 10 w 62"/>
              <a:gd name="T33" fmla="*/ 36 h 134"/>
              <a:gd name="T34" fmla="*/ 10 w 62"/>
              <a:gd name="T35" fmla="*/ 24 h 134"/>
              <a:gd name="T36" fmla="*/ 12 w 62"/>
              <a:gd name="T37" fmla="*/ 14 h 134"/>
              <a:gd name="T38" fmla="*/ 14 w 62"/>
              <a:gd name="T39" fmla="*/ 4 h 134"/>
              <a:gd name="T40" fmla="*/ 14 w 62"/>
              <a:gd name="T41" fmla="*/ 2 h 134"/>
              <a:gd name="T42" fmla="*/ 20 w 62"/>
              <a:gd name="T43" fmla="*/ 0 h 134"/>
              <a:gd name="T44" fmla="*/ 30 w 62"/>
              <a:gd name="T45" fmla="*/ 0 h 134"/>
              <a:gd name="T46" fmla="*/ 34 w 62"/>
              <a:gd name="T47" fmla="*/ 0 h 134"/>
              <a:gd name="T48" fmla="*/ 38 w 62"/>
              <a:gd name="T49" fmla="*/ 2 h 134"/>
              <a:gd name="T50" fmla="*/ 42 w 62"/>
              <a:gd name="T51" fmla="*/ 2 h 134"/>
              <a:gd name="T52" fmla="*/ 48 w 62"/>
              <a:gd name="T53" fmla="*/ 4 h 134"/>
              <a:gd name="T54" fmla="*/ 46 w 62"/>
              <a:gd name="T55" fmla="*/ 8 h 134"/>
              <a:gd name="T56" fmla="*/ 44 w 62"/>
              <a:gd name="T57" fmla="*/ 12 h 134"/>
              <a:gd name="T58" fmla="*/ 44 w 62"/>
              <a:gd name="T59" fmla="*/ 16 h 134"/>
              <a:gd name="T60" fmla="*/ 42 w 62"/>
              <a:gd name="T61" fmla="*/ 20 h 134"/>
              <a:gd name="T62" fmla="*/ 44 w 62"/>
              <a:gd name="T63" fmla="*/ 24 h 134"/>
              <a:gd name="T64" fmla="*/ 46 w 62"/>
              <a:gd name="T65" fmla="*/ 28 h 134"/>
              <a:gd name="T66" fmla="*/ 50 w 62"/>
              <a:gd name="T67" fmla="*/ 30 h 134"/>
              <a:gd name="T68" fmla="*/ 52 w 62"/>
              <a:gd name="T69" fmla="*/ 32 h 134"/>
              <a:gd name="T70" fmla="*/ 50 w 62"/>
              <a:gd name="T71" fmla="*/ 42 h 134"/>
              <a:gd name="T72" fmla="*/ 46 w 62"/>
              <a:gd name="T73" fmla="*/ 46 h 134"/>
              <a:gd name="T74" fmla="*/ 42 w 62"/>
              <a:gd name="T75" fmla="*/ 52 h 134"/>
              <a:gd name="T76" fmla="*/ 40 w 62"/>
              <a:gd name="T77" fmla="*/ 58 h 134"/>
              <a:gd name="T78" fmla="*/ 42 w 62"/>
              <a:gd name="T79" fmla="*/ 60 h 134"/>
              <a:gd name="T80" fmla="*/ 46 w 62"/>
              <a:gd name="T81" fmla="*/ 64 h 134"/>
              <a:gd name="T82" fmla="*/ 54 w 62"/>
              <a:gd name="T83" fmla="*/ 66 h 134"/>
              <a:gd name="T84" fmla="*/ 62 w 62"/>
              <a:gd name="T85" fmla="*/ 72 h 134"/>
              <a:gd name="T86" fmla="*/ 58 w 62"/>
              <a:gd name="T87" fmla="*/ 76 h 134"/>
              <a:gd name="T88" fmla="*/ 58 w 62"/>
              <a:gd name="T89" fmla="*/ 82 h 134"/>
              <a:gd name="T90" fmla="*/ 58 w 62"/>
              <a:gd name="T91" fmla="*/ 84 h 134"/>
              <a:gd name="T92" fmla="*/ 58 w 62"/>
              <a:gd name="T93" fmla="*/ 90 h 134"/>
              <a:gd name="T94" fmla="*/ 50 w 62"/>
              <a:gd name="T95" fmla="*/ 96 h 134"/>
              <a:gd name="T96" fmla="*/ 44 w 62"/>
              <a:gd name="T97" fmla="*/ 102 h 134"/>
              <a:gd name="T98" fmla="*/ 40 w 62"/>
              <a:gd name="T99" fmla="*/ 108 h 134"/>
              <a:gd name="T100" fmla="*/ 40 w 62"/>
              <a:gd name="T101" fmla="*/ 112 h 134"/>
              <a:gd name="T102" fmla="*/ 42 w 62"/>
              <a:gd name="T103" fmla="*/ 112 h 134"/>
              <a:gd name="T104" fmla="*/ 36 w 62"/>
              <a:gd name="T105" fmla="*/ 124 h 134"/>
              <a:gd name="T106" fmla="*/ 32 w 62"/>
              <a:gd name="T107" fmla="*/ 128 h 134"/>
              <a:gd name="T108" fmla="*/ 32 w 62"/>
              <a:gd name="T109" fmla="*/ 134 h 134"/>
              <a:gd name="T110" fmla="*/ 30 w 62"/>
              <a:gd name="T11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6" name="Freeform 94"/>
          <p:cNvSpPr>
            <a:spLocks/>
          </p:cNvSpPr>
          <p:nvPr/>
        </p:nvSpPr>
        <p:spPr bwMode="auto">
          <a:xfrm>
            <a:off x="3799849" y="2798631"/>
            <a:ext cx="590878" cy="616891"/>
          </a:xfrm>
          <a:custGeom>
            <a:avLst/>
            <a:gdLst>
              <a:gd name="T0" fmla="*/ 110 w 318"/>
              <a:gd name="T1" fmla="*/ 34 h 332"/>
              <a:gd name="T2" fmla="*/ 124 w 318"/>
              <a:gd name="T3" fmla="*/ 26 h 332"/>
              <a:gd name="T4" fmla="*/ 146 w 318"/>
              <a:gd name="T5" fmla="*/ 14 h 332"/>
              <a:gd name="T6" fmla="*/ 186 w 318"/>
              <a:gd name="T7" fmla="*/ 4 h 332"/>
              <a:gd name="T8" fmla="*/ 202 w 318"/>
              <a:gd name="T9" fmla="*/ 4 h 332"/>
              <a:gd name="T10" fmla="*/ 210 w 318"/>
              <a:gd name="T11" fmla="*/ 8 h 332"/>
              <a:gd name="T12" fmla="*/ 220 w 318"/>
              <a:gd name="T13" fmla="*/ 6 h 332"/>
              <a:gd name="T14" fmla="*/ 224 w 318"/>
              <a:gd name="T15" fmla="*/ 2 h 332"/>
              <a:gd name="T16" fmla="*/ 248 w 318"/>
              <a:gd name="T17" fmla="*/ 0 h 332"/>
              <a:gd name="T18" fmla="*/ 258 w 318"/>
              <a:gd name="T19" fmla="*/ 10 h 332"/>
              <a:gd name="T20" fmla="*/ 256 w 318"/>
              <a:gd name="T21" fmla="*/ 34 h 332"/>
              <a:gd name="T22" fmla="*/ 254 w 318"/>
              <a:gd name="T23" fmla="*/ 48 h 332"/>
              <a:gd name="T24" fmla="*/ 248 w 318"/>
              <a:gd name="T25" fmla="*/ 54 h 332"/>
              <a:gd name="T26" fmla="*/ 246 w 318"/>
              <a:gd name="T27" fmla="*/ 60 h 332"/>
              <a:gd name="T28" fmla="*/ 250 w 318"/>
              <a:gd name="T29" fmla="*/ 72 h 332"/>
              <a:gd name="T30" fmla="*/ 256 w 318"/>
              <a:gd name="T31" fmla="*/ 80 h 332"/>
              <a:gd name="T32" fmla="*/ 264 w 318"/>
              <a:gd name="T33" fmla="*/ 90 h 332"/>
              <a:gd name="T34" fmla="*/ 272 w 318"/>
              <a:gd name="T35" fmla="*/ 102 h 332"/>
              <a:gd name="T36" fmla="*/ 276 w 318"/>
              <a:gd name="T37" fmla="*/ 126 h 332"/>
              <a:gd name="T38" fmla="*/ 278 w 318"/>
              <a:gd name="T39" fmla="*/ 138 h 332"/>
              <a:gd name="T40" fmla="*/ 282 w 318"/>
              <a:gd name="T41" fmla="*/ 150 h 332"/>
              <a:gd name="T42" fmla="*/ 284 w 318"/>
              <a:gd name="T43" fmla="*/ 190 h 332"/>
              <a:gd name="T44" fmla="*/ 278 w 318"/>
              <a:gd name="T45" fmla="*/ 202 h 332"/>
              <a:gd name="T46" fmla="*/ 282 w 318"/>
              <a:gd name="T47" fmla="*/ 210 h 332"/>
              <a:gd name="T48" fmla="*/ 290 w 318"/>
              <a:gd name="T49" fmla="*/ 228 h 332"/>
              <a:gd name="T50" fmla="*/ 306 w 318"/>
              <a:gd name="T51" fmla="*/ 236 h 332"/>
              <a:gd name="T52" fmla="*/ 314 w 318"/>
              <a:gd name="T53" fmla="*/ 244 h 332"/>
              <a:gd name="T54" fmla="*/ 248 w 318"/>
              <a:gd name="T55" fmla="*/ 300 h 332"/>
              <a:gd name="T56" fmla="*/ 182 w 318"/>
              <a:gd name="T57" fmla="*/ 332 h 332"/>
              <a:gd name="T58" fmla="*/ 170 w 318"/>
              <a:gd name="T59" fmla="*/ 314 h 332"/>
              <a:gd name="T60" fmla="*/ 152 w 318"/>
              <a:gd name="T61" fmla="*/ 302 h 332"/>
              <a:gd name="T62" fmla="*/ 148 w 318"/>
              <a:gd name="T63" fmla="*/ 294 h 332"/>
              <a:gd name="T64" fmla="*/ 0 w 318"/>
              <a:gd name="T65" fmla="*/ 160 h 332"/>
              <a:gd name="T66" fmla="*/ 18 w 318"/>
              <a:gd name="T67" fmla="*/ 144 h 332"/>
              <a:gd name="T68" fmla="*/ 48 w 318"/>
              <a:gd name="T69" fmla="*/ 132 h 332"/>
              <a:gd name="T70" fmla="*/ 56 w 318"/>
              <a:gd name="T71" fmla="*/ 124 h 332"/>
              <a:gd name="T72" fmla="*/ 66 w 318"/>
              <a:gd name="T73" fmla="*/ 116 h 332"/>
              <a:gd name="T74" fmla="*/ 72 w 318"/>
              <a:gd name="T75" fmla="*/ 112 h 332"/>
              <a:gd name="T76" fmla="*/ 72 w 318"/>
              <a:gd name="T77" fmla="*/ 102 h 332"/>
              <a:gd name="T78" fmla="*/ 84 w 318"/>
              <a:gd name="T79" fmla="*/ 96 h 332"/>
              <a:gd name="T80" fmla="*/ 96 w 318"/>
              <a:gd name="T81" fmla="*/ 92 h 332"/>
              <a:gd name="T82" fmla="*/ 110 w 318"/>
              <a:gd name="T83" fmla="*/ 92 h 332"/>
              <a:gd name="T84" fmla="*/ 112 w 318"/>
              <a:gd name="T85" fmla="*/ 86 h 332"/>
              <a:gd name="T86" fmla="*/ 96 w 318"/>
              <a:gd name="T87" fmla="*/ 3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7" name="Freeform 95"/>
          <p:cNvSpPr>
            <a:spLocks/>
          </p:cNvSpPr>
          <p:nvPr/>
        </p:nvSpPr>
        <p:spPr bwMode="auto">
          <a:xfrm>
            <a:off x="3673498" y="2843225"/>
            <a:ext cx="334459" cy="286148"/>
          </a:xfrm>
          <a:custGeom>
            <a:avLst/>
            <a:gdLst>
              <a:gd name="T0" fmla="*/ 68 w 180"/>
              <a:gd name="T1" fmla="*/ 152 h 154"/>
              <a:gd name="T2" fmla="*/ 68 w 180"/>
              <a:gd name="T3" fmla="*/ 136 h 154"/>
              <a:gd name="T4" fmla="*/ 76 w 180"/>
              <a:gd name="T5" fmla="*/ 124 h 154"/>
              <a:gd name="T6" fmla="*/ 86 w 180"/>
              <a:gd name="T7" fmla="*/ 120 h 154"/>
              <a:gd name="T8" fmla="*/ 100 w 180"/>
              <a:gd name="T9" fmla="*/ 114 h 154"/>
              <a:gd name="T10" fmla="*/ 116 w 180"/>
              <a:gd name="T11" fmla="*/ 108 h 154"/>
              <a:gd name="T12" fmla="*/ 122 w 180"/>
              <a:gd name="T13" fmla="*/ 104 h 154"/>
              <a:gd name="T14" fmla="*/ 124 w 180"/>
              <a:gd name="T15" fmla="*/ 100 h 154"/>
              <a:gd name="T16" fmla="*/ 128 w 180"/>
              <a:gd name="T17" fmla="*/ 94 h 154"/>
              <a:gd name="T18" fmla="*/ 134 w 180"/>
              <a:gd name="T19" fmla="*/ 92 h 154"/>
              <a:gd name="T20" fmla="*/ 138 w 180"/>
              <a:gd name="T21" fmla="*/ 90 h 154"/>
              <a:gd name="T22" fmla="*/ 140 w 180"/>
              <a:gd name="T23" fmla="*/ 88 h 154"/>
              <a:gd name="T24" fmla="*/ 140 w 180"/>
              <a:gd name="T25" fmla="*/ 86 h 154"/>
              <a:gd name="T26" fmla="*/ 140 w 180"/>
              <a:gd name="T27" fmla="*/ 78 h 154"/>
              <a:gd name="T28" fmla="*/ 148 w 180"/>
              <a:gd name="T29" fmla="*/ 76 h 154"/>
              <a:gd name="T30" fmla="*/ 152 w 180"/>
              <a:gd name="T31" fmla="*/ 72 h 154"/>
              <a:gd name="T32" fmla="*/ 158 w 180"/>
              <a:gd name="T33" fmla="*/ 68 h 154"/>
              <a:gd name="T34" fmla="*/ 164 w 180"/>
              <a:gd name="T35" fmla="*/ 68 h 154"/>
              <a:gd name="T36" fmla="*/ 174 w 180"/>
              <a:gd name="T37" fmla="*/ 68 h 154"/>
              <a:gd name="T38" fmla="*/ 178 w 180"/>
              <a:gd name="T39" fmla="*/ 68 h 154"/>
              <a:gd name="T40" fmla="*/ 180 w 180"/>
              <a:gd name="T41" fmla="*/ 66 h 154"/>
              <a:gd name="T42" fmla="*/ 180 w 180"/>
              <a:gd name="T43" fmla="*/ 62 h 154"/>
              <a:gd name="T44" fmla="*/ 172 w 180"/>
              <a:gd name="T45" fmla="*/ 36 h 154"/>
              <a:gd name="T46" fmla="*/ 164 w 180"/>
              <a:gd name="T47" fmla="*/ 12 h 154"/>
              <a:gd name="T48" fmla="*/ 166 w 180"/>
              <a:gd name="T49" fmla="*/ 12 h 154"/>
              <a:gd name="T50" fmla="*/ 148 w 180"/>
              <a:gd name="T51" fmla="*/ 14 h 154"/>
              <a:gd name="T52" fmla="*/ 136 w 180"/>
              <a:gd name="T53" fmla="*/ 12 h 154"/>
              <a:gd name="T54" fmla="*/ 126 w 180"/>
              <a:gd name="T55" fmla="*/ 10 h 154"/>
              <a:gd name="T56" fmla="*/ 124 w 180"/>
              <a:gd name="T57" fmla="*/ 8 h 154"/>
              <a:gd name="T58" fmla="*/ 124 w 180"/>
              <a:gd name="T59" fmla="*/ 4 h 154"/>
              <a:gd name="T60" fmla="*/ 122 w 180"/>
              <a:gd name="T61" fmla="*/ 2 h 154"/>
              <a:gd name="T62" fmla="*/ 118 w 180"/>
              <a:gd name="T63" fmla="*/ 0 h 154"/>
              <a:gd name="T64" fmla="*/ 114 w 180"/>
              <a:gd name="T65" fmla="*/ 2 h 154"/>
              <a:gd name="T66" fmla="*/ 110 w 180"/>
              <a:gd name="T67" fmla="*/ 4 h 154"/>
              <a:gd name="T68" fmla="*/ 106 w 180"/>
              <a:gd name="T69" fmla="*/ 14 h 154"/>
              <a:gd name="T70" fmla="*/ 102 w 180"/>
              <a:gd name="T71" fmla="*/ 26 h 154"/>
              <a:gd name="T72" fmla="*/ 98 w 180"/>
              <a:gd name="T73" fmla="*/ 32 h 154"/>
              <a:gd name="T74" fmla="*/ 92 w 180"/>
              <a:gd name="T75" fmla="*/ 40 h 154"/>
              <a:gd name="T76" fmla="*/ 82 w 180"/>
              <a:gd name="T77" fmla="*/ 44 h 154"/>
              <a:gd name="T78" fmla="*/ 74 w 180"/>
              <a:gd name="T79" fmla="*/ 52 h 154"/>
              <a:gd name="T80" fmla="*/ 66 w 180"/>
              <a:gd name="T81" fmla="*/ 58 h 154"/>
              <a:gd name="T82" fmla="*/ 62 w 180"/>
              <a:gd name="T83" fmla="*/ 64 h 154"/>
              <a:gd name="T84" fmla="*/ 60 w 180"/>
              <a:gd name="T85" fmla="*/ 70 h 154"/>
              <a:gd name="T86" fmla="*/ 60 w 180"/>
              <a:gd name="T87" fmla="*/ 82 h 154"/>
              <a:gd name="T88" fmla="*/ 58 w 180"/>
              <a:gd name="T89" fmla="*/ 94 h 154"/>
              <a:gd name="T90" fmla="*/ 54 w 180"/>
              <a:gd name="T91" fmla="*/ 108 h 154"/>
              <a:gd name="T92" fmla="*/ 50 w 180"/>
              <a:gd name="T93" fmla="*/ 114 h 154"/>
              <a:gd name="T94" fmla="*/ 44 w 180"/>
              <a:gd name="T95" fmla="*/ 118 h 154"/>
              <a:gd name="T96" fmla="*/ 32 w 180"/>
              <a:gd name="T97" fmla="*/ 130 h 154"/>
              <a:gd name="T98" fmla="*/ 24 w 180"/>
              <a:gd name="T99" fmla="*/ 136 h 154"/>
              <a:gd name="T100" fmla="*/ 18 w 180"/>
              <a:gd name="T101" fmla="*/ 140 h 154"/>
              <a:gd name="T102" fmla="*/ 12 w 180"/>
              <a:gd name="T103" fmla="*/ 142 h 154"/>
              <a:gd name="T104" fmla="*/ 4 w 180"/>
              <a:gd name="T105" fmla="*/ 146 h 154"/>
              <a:gd name="T106" fmla="*/ 0 w 180"/>
              <a:gd name="T107" fmla="*/ 154 h 154"/>
              <a:gd name="T108" fmla="*/ 68 w 180"/>
              <a:gd name="T109" fmla="*/ 15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8" name="Freeform 96"/>
          <p:cNvSpPr>
            <a:spLocks/>
          </p:cNvSpPr>
          <p:nvPr/>
        </p:nvSpPr>
        <p:spPr bwMode="auto">
          <a:xfrm>
            <a:off x="3562012" y="3125657"/>
            <a:ext cx="234121" cy="215540"/>
          </a:xfrm>
          <a:custGeom>
            <a:avLst/>
            <a:gdLst>
              <a:gd name="T0" fmla="*/ 126 w 126"/>
              <a:gd name="T1" fmla="*/ 0 h 116"/>
              <a:gd name="T2" fmla="*/ 126 w 126"/>
              <a:gd name="T3" fmla="*/ 32 h 116"/>
              <a:gd name="T4" fmla="*/ 76 w 126"/>
              <a:gd name="T5" fmla="*/ 32 h 116"/>
              <a:gd name="T6" fmla="*/ 76 w 126"/>
              <a:gd name="T7" fmla="*/ 78 h 116"/>
              <a:gd name="T8" fmla="*/ 66 w 126"/>
              <a:gd name="T9" fmla="*/ 82 h 116"/>
              <a:gd name="T10" fmla="*/ 58 w 126"/>
              <a:gd name="T11" fmla="*/ 90 h 116"/>
              <a:gd name="T12" fmla="*/ 56 w 126"/>
              <a:gd name="T13" fmla="*/ 116 h 116"/>
              <a:gd name="T14" fmla="*/ 0 w 126"/>
              <a:gd name="T15" fmla="*/ 116 h 116"/>
              <a:gd name="T16" fmla="*/ 0 w 126"/>
              <a:gd name="T17" fmla="*/ 108 h 116"/>
              <a:gd name="T18" fmla="*/ 2 w 126"/>
              <a:gd name="T19" fmla="*/ 100 h 116"/>
              <a:gd name="T20" fmla="*/ 10 w 126"/>
              <a:gd name="T21" fmla="*/ 88 h 116"/>
              <a:gd name="T22" fmla="*/ 20 w 126"/>
              <a:gd name="T23" fmla="*/ 74 h 116"/>
              <a:gd name="T24" fmla="*/ 24 w 126"/>
              <a:gd name="T25" fmla="*/ 66 h 116"/>
              <a:gd name="T26" fmla="*/ 38 w 126"/>
              <a:gd name="T27" fmla="*/ 42 h 116"/>
              <a:gd name="T28" fmla="*/ 50 w 126"/>
              <a:gd name="T29" fmla="*/ 20 h 116"/>
              <a:gd name="T30" fmla="*/ 56 w 126"/>
              <a:gd name="T31" fmla="*/ 12 h 116"/>
              <a:gd name="T32" fmla="*/ 60 w 126"/>
              <a:gd name="T33" fmla="*/ 2 h 116"/>
              <a:gd name="T34" fmla="*/ 126 w 126"/>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49" name="Freeform 97"/>
          <p:cNvSpPr>
            <a:spLocks/>
          </p:cNvSpPr>
          <p:nvPr/>
        </p:nvSpPr>
        <p:spPr bwMode="auto">
          <a:xfrm>
            <a:off x="3562012" y="3125657"/>
            <a:ext cx="345608" cy="442229"/>
          </a:xfrm>
          <a:custGeom>
            <a:avLst/>
            <a:gdLst>
              <a:gd name="T0" fmla="*/ 128 w 186"/>
              <a:gd name="T1" fmla="*/ 0 h 238"/>
              <a:gd name="T2" fmla="*/ 126 w 186"/>
              <a:gd name="T3" fmla="*/ 0 h 238"/>
              <a:gd name="T4" fmla="*/ 126 w 186"/>
              <a:gd name="T5" fmla="*/ 32 h 238"/>
              <a:gd name="T6" fmla="*/ 76 w 186"/>
              <a:gd name="T7" fmla="*/ 32 h 238"/>
              <a:gd name="T8" fmla="*/ 76 w 186"/>
              <a:gd name="T9" fmla="*/ 78 h 238"/>
              <a:gd name="T10" fmla="*/ 66 w 186"/>
              <a:gd name="T11" fmla="*/ 82 h 238"/>
              <a:gd name="T12" fmla="*/ 58 w 186"/>
              <a:gd name="T13" fmla="*/ 90 h 238"/>
              <a:gd name="T14" fmla="*/ 56 w 186"/>
              <a:gd name="T15" fmla="*/ 116 h 238"/>
              <a:gd name="T16" fmla="*/ 0 w 186"/>
              <a:gd name="T17" fmla="*/ 116 h 238"/>
              <a:gd name="T18" fmla="*/ 2 w 186"/>
              <a:gd name="T19" fmla="*/ 124 h 238"/>
              <a:gd name="T20" fmla="*/ 6 w 186"/>
              <a:gd name="T21" fmla="*/ 128 h 238"/>
              <a:gd name="T22" fmla="*/ 10 w 186"/>
              <a:gd name="T23" fmla="*/ 134 h 238"/>
              <a:gd name="T24" fmla="*/ 12 w 186"/>
              <a:gd name="T25" fmla="*/ 138 h 238"/>
              <a:gd name="T26" fmla="*/ 10 w 186"/>
              <a:gd name="T27" fmla="*/ 142 h 238"/>
              <a:gd name="T28" fmla="*/ 8 w 186"/>
              <a:gd name="T29" fmla="*/ 146 h 238"/>
              <a:gd name="T30" fmla="*/ 6 w 186"/>
              <a:gd name="T31" fmla="*/ 150 h 238"/>
              <a:gd name="T32" fmla="*/ 6 w 186"/>
              <a:gd name="T33" fmla="*/ 152 h 238"/>
              <a:gd name="T34" fmla="*/ 6 w 186"/>
              <a:gd name="T35" fmla="*/ 156 h 238"/>
              <a:gd name="T36" fmla="*/ 10 w 186"/>
              <a:gd name="T37" fmla="*/ 158 h 238"/>
              <a:gd name="T38" fmla="*/ 14 w 186"/>
              <a:gd name="T39" fmla="*/ 166 h 238"/>
              <a:gd name="T40" fmla="*/ 12 w 186"/>
              <a:gd name="T41" fmla="*/ 166 h 238"/>
              <a:gd name="T42" fmla="*/ 14 w 186"/>
              <a:gd name="T43" fmla="*/ 176 h 238"/>
              <a:gd name="T44" fmla="*/ 12 w 186"/>
              <a:gd name="T45" fmla="*/ 186 h 238"/>
              <a:gd name="T46" fmla="*/ 10 w 186"/>
              <a:gd name="T47" fmla="*/ 196 h 238"/>
              <a:gd name="T48" fmla="*/ 6 w 186"/>
              <a:gd name="T49" fmla="*/ 206 h 238"/>
              <a:gd name="T50" fmla="*/ 10 w 186"/>
              <a:gd name="T51" fmla="*/ 206 h 238"/>
              <a:gd name="T52" fmla="*/ 12 w 186"/>
              <a:gd name="T53" fmla="*/ 206 h 238"/>
              <a:gd name="T54" fmla="*/ 16 w 186"/>
              <a:gd name="T55" fmla="*/ 206 h 238"/>
              <a:gd name="T56" fmla="*/ 18 w 186"/>
              <a:gd name="T57" fmla="*/ 204 h 238"/>
              <a:gd name="T58" fmla="*/ 22 w 186"/>
              <a:gd name="T59" fmla="*/ 202 h 238"/>
              <a:gd name="T60" fmla="*/ 26 w 186"/>
              <a:gd name="T61" fmla="*/ 202 h 238"/>
              <a:gd name="T62" fmla="*/ 34 w 186"/>
              <a:gd name="T63" fmla="*/ 204 h 238"/>
              <a:gd name="T64" fmla="*/ 42 w 186"/>
              <a:gd name="T65" fmla="*/ 208 h 238"/>
              <a:gd name="T66" fmla="*/ 48 w 186"/>
              <a:gd name="T67" fmla="*/ 210 h 238"/>
              <a:gd name="T68" fmla="*/ 50 w 186"/>
              <a:gd name="T69" fmla="*/ 216 h 238"/>
              <a:gd name="T70" fmla="*/ 60 w 186"/>
              <a:gd name="T71" fmla="*/ 230 h 238"/>
              <a:gd name="T72" fmla="*/ 64 w 186"/>
              <a:gd name="T73" fmla="*/ 234 h 238"/>
              <a:gd name="T74" fmla="*/ 70 w 186"/>
              <a:gd name="T75" fmla="*/ 238 h 238"/>
              <a:gd name="T76" fmla="*/ 76 w 186"/>
              <a:gd name="T77" fmla="*/ 228 h 238"/>
              <a:gd name="T78" fmla="*/ 78 w 186"/>
              <a:gd name="T79" fmla="*/ 222 h 238"/>
              <a:gd name="T80" fmla="*/ 82 w 186"/>
              <a:gd name="T81" fmla="*/ 222 h 238"/>
              <a:gd name="T82" fmla="*/ 88 w 186"/>
              <a:gd name="T83" fmla="*/ 220 h 238"/>
              <a:gd name="T84" fmla="*/ 86 w 186"/>
              <a:gd name="T85" fmla="*/ 226 h 238"/>
              <a:gd name="T86" fmla="*/ 88 w 186"/>
              <a:gd name="T87" fmla="*/ 230 h 238"/>
              <a:gd name="T88" fmla="*/ 92 w 186"/>
              <a:gd name="T89" fmla="*/ 224 h 238"/>
              <a:gd name="T90" fmla="*/ 94 w 186"/>
              <a:gd name="T91" fmla="*/ 224 h 238"/>
              <a:gd name="T92" fmla="*/ 96 w 186"/>
              <a:gd name="T93" fmla="*/ 222 h 238"/>
              <a:gd name="T94" fmla="*/ 98 w 186"/>
              <a:gd name="T95" fmla="*/ 224 h 238"/>
              <a:gd name="T96" fmla="*/ 100 w 186"/>
              <a:gd name="T97" fmla="*/ 226 h 238"/>
              <a:gd name="T98" fmla="*/ 102 w 186"/>
              <a:gd name="T99" fmla="*/ 228 h 238"/>
              <a:gd name="T100" fmla="*/ 106 w 186"/>
              <a:gd name="T101" fmla="*/ 226 h 238"/>
              <a:gd name="T102" fmla="*/ 110 w 186"/>
              <a:gd name="T103" fmla="*/ 224 h 238"/>
              <a:gd name="T104" fmla="*/ 172 w 186"/>
              <a:gd name="T105" fmla="*/ 224 h 238"/>
              <a:gd name="T106" fmla="*/ 174 w 186"/>
              <a:gd name="T107" fmla="*/ 216 h 238"/>
              <a:gd name="T108" fmla="*/ 176 w 186"/>
              <a:gd name="T109" fmla="*/ 208 h 238"/>
              <a:gd name="T110" fmla="*/ 172 w 186"/>
              <a:gd name="T111" fmla="*/ 208 h 238"/>
              <a:gd name="T112" fmla="*/ 170 w 186"/>
              <a:gd name="T113" fmla="*/ 206 h 238"/>
              <a:gd name="T114" fmla="*/ 158 w 186"/>
              <a:gd name="T115" fmla="*/ 50 h 238"/>
              <a:gd name="T116" fmla="*/ 186 w 186"/>
              <a:gd name="T117" fmla="*/ 50 h 238"/>
              <a:gd name="T118" fmla="*/ 128 w 186"/>
              <a:gd name="T119" fmla="*/ 6 h 238"/>
              <a:gd name="T120" fmla="*/ 128 w 186"/>
              <a:gd name="T1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0" name="Freeform 98"/>
          <p:cNvSpPr>
            <a:spLocks/>
          </p:cNvSpPr>
          <p:nvPr/>
        </p:nvSpPr>
        <p:spPr bwMode="auto">
          <a:xfrm>
            <a:off x="3688363" y="3218563"/>
            <a:ext cx="475675" cy="501689"/>
          </a:xfrm>
          <a:custGeom>
            <a:avLst/>
            <a:gdLst>
              <a:gd name="T0" fmla="*/ 8 w 256"/>
              <a:gd name="T1" fmla="*/ 178 h 270"/>
              <a:gd name="T2" fmla="*/ 14 w 256"/>
              <a:gd name="T3" fmla="*/ 172 h 270"/>
              <a:gd name="T4" fmla="*/ 18 w 256"/>
              <a:gd name="T5" fmla="*/ 176 h 270"/>
              <a:gd name="T6" fmla="*/ 24 w 256"/>
              <a:gd name="T7" fmla="*/ 174 h 270"/>
              <a:gd name="T8" fmla="*/ 28 w 256"/>
              <a:gd name="T9" fmla="*/ 172 h 270"/>
              <a:gd name="T10" fmla="*/ 32 w 256"/>
              <a:gd name="T11" fmla="*/ 176 h 270"/>
              <a:gd name="T12" fmla="*/ 38 w 256"/>
              <a:gd name="T13" fmla="*/ 176 h 270"/>
              <a:gd name="T14" fmla="*/ 104 w 256"/>
              <a:gd name="T15" fmla="*/ 174 h 270"/>
              <a:gd name="T16" fmla="*/ 108 w 256"/>
              <a:gd name="T17" fmla="*/ 158 h 270"/>
              <a:gd name="T18" fmla="*/ 102 w 256"/>
              <a:gd name="T19" fmla="*/ 156 h 270"/>
              <a:gd name="T20" fmla="*/ 118 w 256"/>
              <a:gd name="T21" fmla="*/ 0 h 270"/>
              <a:gd name="T22" fmla="*/ 208 w 256"/>
              <a:gd name="T23" fmla="*/ 72 h 270"/>
              <a:gd name="T24" fmla="*/ 220 w 256"/>
              <a:gd name="T25" fmla="*/ 84 h 270"/>
              <a:gd name="T26" fmla="*/ 242 w 256"/>
              <a:gd name="T27" fmla="*/ 92 h 270"/>
              <a:gd name="T28" fmla="*/ 256 w 256"/>
              <a:gd name="T29" fmla="*/ 104 h 270"/>
              <a:gd name="T30" fmla="*/ 252 w 256"/>
              <a:gd name="T31" fmla="*/ 162 h 270"/>
              <a:gd name="T32" fmla="*/ 240 w 256"/>
              <a:gd name="T33" fmla="*/ 174 h 270"/>
              <a:gd name="T34" fmla="*/ 218 w 256"/>
              <a:gd name="T35" fmla="*/ 176 h 270"/>
              <a:gd name="T36" fmla="*/ 186 w 256"/>
              <a:gd name="T37" fmla="*/ 184 h 270"/>
              <a:gd name="T38" fmla="*/ 146 w 256"/>
              <a:gd name="T39" fmla="*/ 198 h 270"/>
              <a:gd name="T40" fmla="*/ 142 w 256"/>
              <a:gd name="T41" fmla="*/ 206 h 270"/>
              <a:gd name="T42" fmla="*/ 136 w 256"/>
              <a:gd name="T43" fmla="*/ 212 h 270"/>
              <a:gd name="T44" fmla="*/ 124 w 256"/>
              <a:gd name="T45" fmla="*/ 212 h 270"/>
              <a:gd name="T46" fmla="*/ 124 w 256"/>
              <a:gd name="T47" fmla="*/ 228 h 270"/>
              <a:gd name="T48" fmla="*/ 116 w 256"/>
              <a:gd name="T49" fmla="*/ 236 h 270"/>
              <a:gd name="T50" fmla="*/ 108 w 256"/>
              <a:gd name="T51" fmla="*/ 244 h 270"/>
              <a:gd name="T52" fmla="*/ 106 w 256"/>
              <a:gd name="T53" fmla="*/ 256 h 270"/>
              <a:gd name="T54" fmla="*/ 100 w 256"/>
              <a:gd name="T55" fmla="*/ 266 h 270"/>
              <a:gd name="T56" fmla="*/ 90 w 256"/>
              <a:gd name="T57" fmla="*/ 264 h 270"/>
              <a:gd name="T58" fmla="*/ 76 w 256"/>
              <a:gd name="T59" fmla="*/ 268 h 270"/>
              <a:gd name="T60" fmla="*/ 64 w 256"/>
              <a:gd name="T61" fmla="*/ 268 h 270"/>
              <a:gd name="T62" fmla="*/ 58 w 256"/>
              <a:gd name="T63" fmla="*/ 252 h 270"/>
              <a:gd name="T64" fmla="*/ 50 w 256"/>
              <a:gd name="T65" fmla="*/ 234 h 270"/>
              <a:gd name="T66" fmla="*/ 42 w 256"/>
              <a:gd name="T67" fmla="*/ 234 h 270"/>
              <a:gd name="T68" fmla="*/ 34 w 256"/>
              <a:gd name="T69" fmla="*/ 236 h 270"/>
              <a:gd name="T70" fmla="*/ 10 w 256"/>
              <a:gd name="T71" fmla="*/ 232 h 270"/>
              <a:gd name="T72" fmla="*/ 10 w 256"/>
              <a:gd name="T73" fmla="*/ 218 h 270"/>
              <a:gd name="T74" fmla="*/ 4 w 256"/>
              <a:gd name="T75" fmla="*/ 200 h 270"/>
              <a:gd name="T76" fmla="*/ 2 w 256"/>
              <a:gd name="T77" fmla="*/ 18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1" name="Freeform 99"/>
          <p:cNvSpPr>
            <a:spLocks/>
          </p:cNvSpPr>
          <p:nvPr/>
        </p:nvSpPr>
        <p:spPr bwMode="auto">
          <a:xfrm>
            <a:off x="4048835" y="3266873"/>
            <a:ext cx="462668" cy="401351"/>
          </a:xfrm>
          <a:custGeom>
            <a:avLst/>
            <a:gdLst>
              <a:gd name="T0" fmla="*/ 215 w 249"/>
              <a:gd name="T1" fmla="*/ 8 h 216"/>
              <a:gd name="T2" fmla="*/ 205 w 249"/>
              <a:gd name="T3" fmla="*/ 2 h 216"/>
              <a:gd name="T4" fmla="*/ 190 w 249"/>
              <a:gd name="T5" fmla="*/ 0 h 216"/>
              <a:gd name="T6" fmla="*/ 184 w 249"/>
              <a:gd name="T7" fmla="*/ 0 h 216"/>
              <a:gd name="T8" fmla="*/ 86 w 249"/>
              <a:gd name="T9" fmla="*/ 76 h 216"/>
              <a:gd name="T10" fmla="*/ 62 w 249"/>
              <a:gd name="T11" fmla="*/ 128 h 216"/>
              <a:gd name="T12" fmla="*/ 54 w 249"/>
              <a:gd name="T13" fmla="*/ 144 h 216"/>
              <a:gd name="T14" fmla="*/ 36 w 249"/>
              <a:gd name="T15" fmla="*/ 150 h 216"/>
              <a:gd name="T16" fmla="*/ 0 w 249"/>
              <a:gd name="T17" fmla="*/ 156 h 216"/>
              <a:gd name="T18" fmla="*/ 4 w 249"/>
              <a:gd name="T19" fmla="*/ 172 h 216"/>
              <a:gd name="T20" fmla="*/ 12 w 249"/>
              <a:gd name="T21" fmla="*/ 178 h 216"/>
              <a:gd name="T22" fmla="*/ 14 w 249"/>
              <a:gd name="T23" fmla="*/ 186 h 216"/>
              <a:gd name="T24" fmla="*/ 14 w 249"/>
              <a:gd name="T25" fmla="*/ 194 h 216"/>
              <a:gd name="T26" fmla="*/ 24 w 249"/>
              <a:gd name="T27" fmla="*/ 198 h 216"/>
              <a:gd name="T28" fmla="*/ 32 w 249"/>
              <a:gd name="T29" fmla="*/ 204 h 216"/>
              <a:gd name="T30" fmla="*/ 42 w 249"/>
              <a:gd name="T31" fmla="*/ 206 h 216"/>
              <a:gd name="T32" fmla="*/ 52 w 249"/>
              <a:gd name="T33" fmla="*/ 216 h 216"/>
              <a:gd name="T34" fmla="*/ 60 w 249"/>
              <a:gd name="T35" fmla="*/ 188 h 216"/>
              <a:gd name="T36" fmla="*/ 70 w 249"/>
              <a:gd name="T37" fmla="*/ 180 h 216"/>
              <a:gd name="T38" fmla="*/ 86 w 249"/>
              <a:gd name="T39" fmla="*/ 176 h 216"/>
              <a:gd name="T40" fmla="*/ 92 w 249"/>
              <a:gd name="T41" fmla="*/ 178 h 216"/>
              <a:gd name="T42" fmla="*/ 104 w 249"/>
              <a:gd name="T43" fmla="*/ 188 h 216"/>
              <a:gd name="T44" fmla="*/ 110 w 249"/>
              <a:gd name="T45" fmla="*/ 192 h 216"/>
              <a:gd name="T46" fmla="*/ 114 w 249"/>
              <a:gd name="T47" fmla="*/ 188 h 216"/>
              <a:gd name="T48" fmla="*/ 120 w 249"/>
              <a:gd name="T49" fmla="*/ 186 h 216"/>
              <a:gd name="T50" fmla="*/ 132 w 249"/>
              <a:gd name="T51" fmla="*/ 190 h 216"/>
              <a:gd name="T52" fmla="*/ 142 w 249"/>
              <a:gd name="T53" fmla="*/ 194 h 216"/>
              <a:gd name="T54" fmla="*/ 156 w 249"/>
              <a:gd name="T55" fmla="*/ 188 h 216"/>
              <a:gd name="T56" fmla="*/ 170 w 249"/>
              <a:gd name="T57" fmla="*/ 184 h 216"/>
              <a:gd name="T58" fmla="*/ 180 w 249"/>
              <a:gd name="T59" fmla="*/ 186 h 216"/>
              <a:gd name="T60" fmla="*/ 193 w 249"/>
              <a:gd name="T61" fmla="*/ 188 h 216"/>
              <a:gd name="T62" fmla="*/ 203 w 249"/>
              <a:gd name="T63" fmla="*/ 184 h 216"/>
              <a:gd name="T64" fmla="*/ 215 w 249"/>
              <a:gd name="T65" fmla="*/ 166 h 216"/>
              <a:gd name="T66" fmla="*/ 221 w 249"/>
              <a:gd name="T67" fmla="*/ 150 h 216"/>
              <a:gd name="T68" fmla="*/ 235 w 249"/>
              <a:gd name="T69" fmla="*/ 132 h 216"/>
              <a:gd name="T70" fmla="*/ 243 w 249"/>
              <a:gd name="T71" fmla="*/ 118 h 216"/>
              <a:gd name="T72" fmla="*/ 243 w 249"/>
              <a:gd name="T73" fmla="*/ 72 h 216"/>
              <a:gd name="T74" fmla="*/ 247 w 249"/>
              <a:gd name="T75" fmla="*/ 64 h 216"/>
              <a:gd name="T76" fmla="*/ 247 w 249"/>
              <a:gd name="T77" fmla="*/ 48 h 216"/>
              <a:gd name="T78" fmla="*/ 235 w 249"/>
              <a:gd name="T79" fmla="*/ 22 h 216"/>
              <a:gd name="T80" fmla="*/ 229 w 249"/>
              <a:gd name="T81" fmla="*/ 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2" name="Freeform 100"/>
          <p:cNvSpPr>
            <a:spLocks/>
          </p:cNvSpPr>
          <p:nvPr/>
        </p:nvSpPr>
        <p:spPr bwMode="auto">
          <a:xfrm>
            <a:off x="4444611" y="3266873"/>
            <a:ext cx="312162" cy="546283"/>
          </a:xfrm>
          <a:custGeom>
            <a:avLst/>
            <a:gdLst>
              <a:gd name="T0" fmla="*/ 168 w 168"/>
              <a:gd name="T1" fmla="*/ 138 h 294"/>
              <a:gd name="T2" fmla="*/ 152 w 168"/>
              <a:gd name="T3" fmla="*/ 144 h 294"/>
              <a:gd name="T4" fmla="*/ 146 w 168"/>
              <a:gd name="T5" fmla="*/ 158 h 294"/>
              <a:gd name="T6" fmla="*/ 140 w 168"/>
              <a:gd name="T7" fmla="*/ 172 h 294"/>
              <a:gd name="T8" fmla="*/ 138 w 168"/>
              <a:gd name="T9" fmla="*/ 194 h 294"/>
              <a:gd name="T10" fmla="*/ 134 w 168"/>
              <a:gd name="T11" fmla="*/ 202 h 294"/>
              <a:gd name="T12" fmla="*/ 144 w 168"/>
              <a:gd name="T13" fmla="*/ 206 h 294"/>
              <a:gd name="T14" fmla="*/ 148 w 168"/>
              <a:gd name="T15" fmla="*/ 216 h 294"/>
              <a:gd name="T16" fmla="*/ 152 w 168"/>
              <a:gd name="T17" fmla="*/ 228 h 294"/>
              <a:gd name="T18" fmla="*/ 142 w 168"/>
              <a:gd name="T19" fmla="*/ 228 h 294"/>
              <a:gd name="T20" fmla="*/ 130 w 168"/>
              <a:gd name="T21" fmla="*/ 238 h 294"/>
              <a:gd name="T22" fmla="*/ 122 w 168"/>
              <a:gd name="T23" fmla="*/ 256 h 294"/>
              <a:gd name="T24" fmla="*/ 118 w 168"/>
              <a:gd name="T25" fmla="*/ 260 h 294"/>
              <a:gd name="T26" fmla="*/ 90 w 168"/>
              <a:gd name="T27" fmla="*/ 264 h 294"/>
              <a:gd name="T28" fmla="*/ 86 w 168"/>
              <a:gd name="T29" fmla="*/ 276 h 294"/>
              <a:gd name="T30" fmla="*/ 76 w 168"/>
              <a:gd name="T31" fmla="*/ 284 h 294"/>
              <a:gd name="T32" fmla="*/ 52 w 168"/>
              <a:gd name="T33" fmla="*/ 290 h 294"/>
              <a:gd name="T34" fmla="*/ 46 w 168"/>
              <a:gd name="T35" fmla="*/ 286 h 294"/>
              <a:gd name="T36" fmla="*/ 38 w 168"/>
              <a:gd name="T37" fmla="*/ 292 h 294"/>
              <a:gd name="T38" fmla="*/ 36 w 168"/>
              <a:gd name="T39" fmla="*/ 292 h 294"/>
              <a:gd name="T40" fmla="*/ 30 w 168"/>
              <a:gd name="T41" fmla="*/ 274 h 294"/>
              <a:gd name="T42" fmla="*/ 12 w 168"/>
              <a:gd name="T43" fmla="*/ 256 h 294"/>
              <a:gd name="T44" fmla="*/ 10 w 168"/>
              <a:gd name="T45" fmla="*/ 250 h 294"/>
              <a:gd name="T46" fmla="*/ 18 w 168"/>
              <a:gd name="T47" fmla="*/ 246 h 294"/>
              <a:gd name="T48" fmla="*/ 28 w 168"/>
              <a:gd name="T49" fmla="*/ 240 h 294"/>
              <a:gd name="T50" fmla="*/ 26 w 168"/>
              <a:gd name="T51" fmla="*/ 230 h 294"/>
              <a:gd name="T52" fmla="*/ 26 w 168"/>
              <a:gd name="T53" fmla="*/ 206 h 294"/>
              <a:gd name="T54" fmla="*/ 16 w 168"/>
              <a:gd name="T55" fmla="*/ 192 h 294"/>
              <a:gd name="T56" fmla="*/ 10 w 168"/>
              <a:gd name="T57" fmla="*/ 188 h 294"/>
              <a:gd name="T58" fmla="*/ 4 w 168"/>
              <a:gd name="T59" fmla="*/ 182 h 294"/>
              <a:gd name="T60" fmla="*/ 2 w 168"/>
              <a:gd name="T61" fmla="*/ 166 h 294"/>
              <a:gd name="T62" fmla="*/ 8 w 168"/>
              <a:gd name="T63" fmla="*/ 150 h 294"/>
              <a:gd name="T64" fmla="*/ 22 w 168"/>
              <a:gd name="T65" fmla="*/ 132 h 294"/>
              <a:gd name="T66" fmla="*/ 30 w 168"/>
              <a:gd name="T67" fmla="*/ 118 h 294"/>
              <a:gd name="T68" fmla="*/ 30 w 168"/>
              <a:gd name="T69" fmla="*/ 72 h 294"/>
              <a:gd name="T70" fmla="*/ 34 w 168"/>
              <a:gd name="T71" fmla="*/ 64 h 294"/>
              <a:gd name="T72" fmla="*/ 34 w 168"/>
              <a:gd name="T73" fmla="*/ 48 h 294"/>
              <a:gd name="T74" fmla="*/ 22 w 168"/>
              <a:gd name="T75" fmla="*/ 22 h 294"/>
              <a:gd name="T76" fmla="*/ 20 w 168"/>
              <a:gd name="T77" fmla="*/ 8 h 294"/>
              <a:gd name="T78" fmla="*/ 162 w 168"/>
              <a:gd name="T79" fmla="*/ 7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3" name="Freeform 101"/>
          <p:cNvSpPr>
            <a:spLocks/>
          </p:cNvSpPr>
          <p:nvPr/>
        </p:nvSpPr>
        <p:spPr bwMode="auto">
          <a:xfrm>
            <a:off x="5284475" y="3616197"/>
            <a:ext cx="59459" cy="74324"/>
          </a:xfrm>
          <a:custGeom>
            <a:avLst/>
            <a:gdLst>
              <a:gd name="T0" fmla="*/ 16 w 32"/>
              <a:gd name="T1" fmla="*/ 0 h 40"/>
              <a:gd name="T2" fmla="*/ 24 w 32"/>
              <a:gd name="T3" fmla="*/ 8 h 40"/>
              <a:gd name="T4" fmla="*/ 30 w 32"/>
              <a:gd name="T5" fmla="*/ 14 h 40"/>
              <a:gd name="T6" fmla="*/ 32 w 32"/>
              <a:gd name="T7" fmla="*/ 20 h 40"/>
              <a:gd name="T8" fmla="*/ 30 w 32"/>
              <a:gd name="T9" fmla="*/ 26 h 40"/>
              <a:gd name="T10" fmla="*/ 26 w 32"/>
              <a:gd name="T11" fmla="*/ 30 h 40"/>
              <a:gd name="T12" fmla="*/ 22 w 32"/>
              <a:gd name="T13" fmla="*/ 34 h 40"/>
              <a:gd name="T14" fmla="*/ 16 w 32"/>
              <a:gd name="T15" fmla="*/ 38 h 40"/>
              <a:gd name="T16" fmla="*/ 6 w 32"/>
              <a:gd name="T17" fmla="*/ 40 h 40"/>
              <a:gd name="T18" fmla="*/ 2 w 32"/>
              <a:gd name="T19" fmla="*/ 38 h 40"/>
              <a:gd name="T20" fmla="*/ 0 w 32"/>
              <a:gd name="T21" fmla="*/ 32 h 40"/>
              <a:gd name="T22" fmla="*/ 2 w 32"/>
              <a:gd name="T23" fmla="*/ 24 h 40"/>
              <a:gd name="T24" fmla="*/ 8 w 32"/>
              <a:gd name="T25" fmla="*/ 16 h 40"/>
              <a:gd name="T26" fmla="*/ 22 w 32"/>
              <a:gd name="T27" fmla="*/ 6 h 40"/>
              <a:gd name="T28" fmla="*/ 16 w 32"/>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4" name="Freeform 102"/>
          <p:cNvSpPr>
            <a:spLocks/>
          </p:cNvSpPr>
          <p:nvPr/>
        </p:nvSpPr>
        <p:spPr bwMode="auto">
          <a:xfrm>
            <a:off x="5028057" y="3452684"/>
            <a:ext cx="438513" cy="490540"/>
          </a:xfrm>
          <a:custGeom>
            <a:avLst/>
            <a:gdLst>
              <a:gd name="T0" fmla="*/ 154 w 236"/>
              <a:gd name="T1" fmla="*/ 88 h 264"/>
              <a:gd name="T2" fmla="*/ 146 w 236"/>
              <a:gd name="T3" fmla="*/ 104 h 264"/>
              <a:gd name="T4" fmla="*/ 138 w 236"/>
              <a:gd name="T5" fmla="*/ 120 h 264"/>
              <a:gd name="T6" fmla="*/ 144 w 236"/>
              <a:gd name="T7" fmla="*/ 128 h 264"/>
              <a:gd name="T8" fmla="*/ 158 w 236"/>
              <a:gd name="T9" fmla="*/ 124 h 264"/>
              <a:gd name="T10" fmla="*/ 160 w 236"/>
              <a:gd name="T11" fmla="*/ 140 h 264"/>
              <a:gd name="T12" fmla="*/ 174 w 236"/>
              <a:gd name="T13" fmla="*/ 160 h 264"/>
              <a:gd name="T14" fmla="*/ 196 w 236"/>
              <a:gd name="T15" fmla="*/ 172 h 264"/>
              <a:gd name="T16" fmla="*/ 222 w 236"/>
              <a:gd name="T17" fmla="*/ 180 h 264"/>
              <a:gd name="T18" fmla="*/ 230 w 236"/>
              <a:gd name="T19" fmla="*/ 194 h 264"/>
              <a:gd name="T20" fmla="*/ 204 w 236"/>
              <a:gd name="T21" fmla="*/ 222 h 264"/>
              <a:gd name="T22" fmla="*/ 196 w 236"/>
              <a:gd name="T23" fmla="*/ 234 h 264"/>
              <a:gd name="T24" fmla="*/ 190 w 236"/>
              <a:gd name="T25" fmla="*/ 238 h 264"/>
              <a:gd name="T26" fmla="*/ 180 w 236"/>
              <a:gd name="T27" fmla="*/ 236 h 264"/>
              <a:gd name="T28" fmla="*/ 168 w 236"/>
              <a:gd name="T29" fmla="*/ 242 h 264"/>
              <a:gd name="T30" fmla="*/ 150 w 236"/>
              <a:gd name="T31" fmla="*/ 254 h 264"/>
              <a:gd name="T32" fmla="*/ 138 w 236"/>
              <a:gd name="T33" fmla="*/ 256 h 264"/>
              <a:gd name="T34" fmla="*/ 130 w 236"/>
              <a:gd name="T35" fmla="*/ 252 h 264"/>
              <a:gd name="T36" fmla="*/ 124 w 236"/>
              <a:gd name="T37" fmla="*/ 250 h 264"/>
              <a:gd name="T38" fmla="*/ 118 w 236"/>
              <a:gd name="T39" fmla="*/ 252 h 264"/>
              <a:gd name="T40" fmla="*/ 108 w 236"/>
              <a:gd name="T41" fmla="*/ 262 h 264"/>
              <a:gd name="T42" fmla="*/ 104 w 236"/>
              <a:gd name="T43" fmla="*/ 264 h 264"/>
              <a:gd name="T44" fmla="*/ 88 w 236"/>
              <a:gd name="T45" fmla="*/ 260 h 264"/>
              <a:gd name="T46" fmla="*/ 62 w 236"/>
              <a:gd name="T47" fmla="*/ 250 h 264"/>
              <a:gd name="T48" fmla="*/ 46 w 236"/>
              <a:gd name="T49" fmla="*/ 246 h 264"/>
              <a:gd name="T50" fmla="*/ 44 w 236"/>
              <a:gd name="T51" fmla="*/ 238 h 264"/>
              <a:gd name="T52" fmla="*/ 36 w 236"/>
              <a:gd name="T53" fmla="*/ 226 h 264"/>
              <a:gd name="T54" fmla="*/ 30 w 236"/>
              <a:gd name="T55" fmla="*/ 208 h 264"/>
              <a:gd name="T56" fmla="*/ 24 w 236"/>
              <a:gd name="T57" fmla="*/ 200 h 264"/>
              <a:gd name="T58" fmla="*/ 4 w 236"/>
              <a:gd name="T59" fmla="*/ 186 h 264"/>
              <a:gd name="T60" fmla="*/ 0 w 236"/>
              <a:gd name="T61" fmla="*/ 180 h 264"/>
              <a:gd name="T62" fmla="*/ 6 w 236"/>
              <a:gd name="T63" fmla="*/ 176 h 264"/>
              <a:gd name="T64" fmla="*/ 16 w 236"/>
              <a:gd name="T65" fmla="*/ 170 h 264"/>
              <a:gd name="T66" fmla="*/ 18 w 236"/>
              <a:gd name="T67" fmla="*/ 152 h 264"/>
              <a:gd name="T68" fmla="*/ 20 w 236"/>
              <a:gd name="T69" fmla="*/ 134 h 264"/>
              <a:gd name="T70" fmla="*/ 30 w 236"/>
              <a:gd name="T71" fmla="*/ 130 h 264"/>
              <a:gd name="T72" fmla="*/ 34 w 236"/>
              <a:gd name="T73" fmla="*/ 112 h 264"/>
              <a:gd name="T74" fmla="*/ 52 w 236"/>
              <a:gd name="T75" fmla="*/ 86 h 264"/>
              <a:gd name="T76" fmla="*/ 52 w 236"/>
              <a:gd name="T77" fmla="*/ 70 h 264"/>
              <a:gd name="T78" fmla="*/ 54 w 236"/>
              <a:gd name="T79" fmla="*/ 42 h 264"/>
              <a:gd name="T80" fmla="*/ 58 w 236"/>
              <a:gd name="T81" fmla="*/ 28 h 264"/>
              <a:gd name="T82" fmla="*/ 66 w 236"/>
              <a:gd name="T83" fmla="*/ 14 h 264"/>
              <a:gd name="T84" fmla="*/ 80 w 236"/>
              <a:gd name="T85" fmla="*/ 4 h 264"/>
              <a:gd name="T86" fmla="*/ 90 w 236"/>
              <a:gd name="T87" fmla="*/ 10 h 264"/>
              <a:gd name="T88" fmla="*/ 102 w 236"/>
              <a:gd name="T89" fmla="*/ 40 h 264"/>
              <a:gd name="T90" fmla="*/ 110 w 236"/>
              <a:gd name="T91" fmla="*/ 46 h 264"/>
              <a:gd name="T92" fmla="*/ 138 w 236"/>
              <a:gd name="T93" fmla="*/ 68 h 264"/>
              <a:gd name="T94" fmla="*/ 160 w 236"/>
              <a:gd name="T95" fmla="*/ 9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5" name="Freeform 103"/>
          <p:cNvSpPr>
            <a:spLocks/>
          </p:cNvSpPr>
          <p:nvPr/>
        </p:nvSpPr>
        <p:spPr bwMode="auto">
          <a:xfrm>
            <a:off x="4478057" y="3690522"/>
            <a:ext cx="382770" cy="282432"/>
          </a:xfrm>
          <a:custGeom>
            <a:avLst/>
            <a:gdLst>
              <a:gd name="T0" fmla="*/ 204 w 206"/>
              <a:gd name="T1" fmla="*/ 106 h 152"/>
              <a:gd name="T2" fmla="*/ 204 w 206"/>
              <a:gd name="T3" fmla="*/ 96 h 152"/>
              <a:gd name="T4" fmla="*/ 196 w 206"/>
              <a:gd name="T5" fmla="*/ 88 h 152"/>
              <a:gd name="T6" fmla="*/ 178 w 206"/>
              <a:gd name="T7" fmla="*/ 70 h 152"/>
              <a:gd name="T8" fmla="*/ 170 w 206"/>
              <a:gd name="T9" fmla="*/ 62 h 152"/>
              <a:gd name="T10" fmla="*/ 168 w 206"/>
              <a:gd name="T11" fmla="*/ 54 h 152"/>
              <a:gd name="T12" fmla="*/ 158 w 206"/>
              <a:gd name="T13" fmla="*/ 46 h 152"/>
              <a:gd name="T14" fmla="*/ 156 w 206"/>
              <a:gd name="T15" fmla="*/ 40 h 152"/>
              <a:gd name="T16" fmla="*/ 144 w 206"/>
              <a:gd name="T17" fmla="*/ 28 h 152"/>
              <a:gd name="T18" fmla="*/ 140 w 206"/>
              <a:gd name="T19" fmla="*/ 12 h 152"/>
              <a:gd name="T20" fmla="*/ 136 w 206"/>
              <a:gd name="T21" fmla="*/ 0 h 152"/>
              <a:gd name="T22" fmla="*/ 132 w 206"/>
              <a:gd name="T23" fmla="*/ 0 h 152"/>
              <a:gd name="T24" fmla="*/ 124 w 206"/>
              <a:gd name="T25" fmla="*/ 0 h 152"/>
              <a:gd name="T26" fmla="*/ 112 w 206"/>
              <a:gd name="T27" fmla="*/ 10 h 152"/>
              <a:gd name="T28" fmla="*/ 104 w 206"/>
              <a:gd name="T29" fmla="*/ 28 h 152"/>
              <a:gd name="T30" fmla="*/ 100 w 206"/>
              <a:gd name="T31" fmla="*/ 32 h 152"/>
              <a:gd name="T32" fmla="*/ 72 w 206"/>
              <a:gd name="T33" fmla="*/ 36 h 152"/>
              <a:gd name="T34" fmla="*/ 68 w 206"/>
              <a:gd name="T35" fmla="*/ 48 h 152"/>
              <a:gd name="T36" fmla="*/ 58 w 206"/>
              <a:gd name="T37" fmla="*/ 56 h 152"/>
              <a:gd name="T38" fmla="*/ 34 w 206"/>
              <a:gd name="T39" fmla="*/ 62 h 152"/>
              <a:gd name="T40" fmla="*/ 28 w 206"/>
              <a:gd name="T41" fmla="*/ 58 h 152"/>
              <a:gd name="T42" fmla="*/ 20 w 206"/>
              <a:gd name="T43" fmla="*/ 64 h 152"/>
              <a:gd name="T44" fmla="*/ 18 w 206"/>
              <a:gd name="T45" fmla="*/ 64 h 152"/>
              <a:gd name="T46" fmla="*/ 8 w 206"/>
              <a:gd name="T47" fmla="*/ 74 h 152"/>
              <a:gd name="T48" fmla="*/ 0 w 206"/>
              <a:gd name="T49" fmla="*/ 94 h 152"/>
              <a:gd name="T50" fmla="*/ 2 w 206"/>
              <a:gd name="T51" fmla="*/ 112 h 152"/>
              <a:gd name="T52" fmla="*/ 20 w 206"/>
              <a:gd name="T53" fmla="*/ 140 h 152"/>
              <a:gd name="T54" fmla="*/ 32 w 206"/>
              <a:gd name="T55" fmla="*/ 146 h 152"/>
              <a:gd name="T56" fmla="*/ 42 w 206"/>
              <a:gd name="T57" fmla="*/ 136 h 152"/>
              <a:gd name="T58" fmla="*/ 62 w 206"/>
              <a:gd name="T59" fmla="*/ 136 h 152"/>
              <a:gd name="T60" fmla="*/ 66 w 206"/>
              <a:gd name="T61" fmla="*/ 118 h 152"/>
              <a:gd name="T62" fmla="*/ 72 w 206"/>
              <a:gd name="T63" fmla="*/ 112 h 152"/>
              <a:gd name="T64" fmla="*/ 78 w 206"/>
              <a:gd name="T65" fmla="*/ 108 h 152"/>
              <a:gd name="T66" fmla="*/ 90 w 206"/>
              <a:gd name="T67" fmla="*/ 110 h 152"/>
              <a:gd name="T68" fmla="*/ 112 w 206"/>
              <a:gd name="T69" fmla="*/ 122 h 152"/>
              <a:gd name="T70" fmla="*/ 128 w 206"/>
              <a:gd name="T71" fmla="*/ 122 h 152"/>
              <a:gd name="T72" fmla="*/ 130 w 206"/>
              <a:gd name="T73" fmla="*/ 120 h 152"/>
              <a:gd name="T74" fmla="*/ 134 w 206"/>
              <a:gd name="T75" fmla="*/ 114 h 152"/>
              <a:gd name="T76" fmla="*/ 140 w 206"/>
              <a:gd name="T77" fmla="*/ 116 h 152"/>
              <a:gd name="T78" fmla="*/ 150 w 206"/>
              <a:gd name="T79" fmla="*/ 112 h 152"/>
              <a:gd name="T80" fmla="*/ 160 w 206"/>
              <a:gd name="T81" fmla="*/ 110 h 152"/>
              <a:gd name="T82" fmla="*/ 174 w 206"/>
              <a:gd name="T83" fmla="*/ 104 h 152"/>
              <a:gd name="T84" fmla="*/ 184 w 206"/>
              <a:gd name="T85" fmla="*/ 104 h 152"/>
              <a:gd name="T86" fmla="*/ 204 w 206"/>
              <a:gd name="T87" fmla="*/ 10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6" name="Freeform 104"/>
          <p:cNvSpPr>
            <a:spLocks/>
          </p:cNvSpPr>
          <p:nvPr/>
        </p:nvSpPr>
        <p:spPr bwMode="auto">
          <a:xfrm>
            <a:off x="5061503" y="3909778"/>
            <a:ext cx="234121" cy="312162"/>
          </a:xfrm>
          <a:custGeom>
            <a:avLst/>
            <a:gdLst>
              <a:gd name="T0" fmla="*/ 120 w 126"/>
              <a:gd name="T1" fmla="*/ 10 h 168"/>
              <a:gd name="T2" fmla="*/ 116 w 126"/>
              <a:gd name="T3" fmla="*/ 10 h 168"/>
              <a:gd name="T4" fmla="*/ 112 w 126"/>
              <a:gd name="T5" fmla="*/ 6 h 168"/>
              <a:gd name="T6" fmla="*/ 110 w 126"/>
              <a:gd name="T7" fmla="*/ 4 h 168"/>
              <a:gd name="T8" fmla="*/ 106 w 126"/>
              <a:gd name="T9" fmla="*/ 4 h 168"/>
              <a:gd name="T10" fmla="*/ 102 w 126"/>
              <a:gd name="T11" fmla="*/ 4 h 168"/>
              <a:gd name="T12" fmla="*/ 100 w 126"/>
              <a:gd name="T13" fmla="*/ 6 h 168"/>
              <a:gd name="T14" fmla="*/ 96 w 126"/>
              <a:gd name="T15" fmla="*/ 10 h 168"/>
              <a:gd name="T16" fmla="*/ 90 w 126"/>
              <a:gd name="T17" fmla="*/ 16 h 168"/>
              <a:gd name="T18" fmla="*/ 90 w 126"/>
              <a:gd name="T19" fmla="*/ 18 h 168"/>
              <a:gd name="T20" fmla="*/ 86 w 126"/>
              <a:gd name="T21" fmla="*/ 18 h 168"/>
              <a:gd name="T22" fmla="*/ 78 w 126"/>
              <a:gd name="T23" fmla="*/ 18 h 168"/>
              <a:gd name="T24" fmla="*/ 70 w 126"/>
              <a:gd name="T25" fmla="*/ 14 h 168"/>
              <a:gd name="T26" fmla="*/ 58 w 126"/>
              <a:gd name="T27" fmla="*/ 8 h 168"/>
              <a:gd name="T28" fmla="*/ 46 w 126"/>
              <a:gd name="T29" fmla="*/ 4 h 168"/>
              <a:gd name="T30" fmla="*/ 38 w 126"/>
              <a:gd name="T31" fmla="*/ 2 h 168"/>
              <a:gd name="T32" fmla="*/ 30 w 126"/>
              <a:gd name="T33" fmla="*/ 0 h 168"/>
              <a:gd name="T34" fmla="*/ 4 w 126"/>
              <a:gd name="T35" fmla="*/ 0 h 168"/>
              <a:gd name="T36" fmla="*/ 0 w 126"/>
              <a:gd name="T37" fmla="*/ 4 h 168"/>
              <a:gd name="T38" fmla="*/ 4 w 126"/>
              <a:gd name="T39" fmla="*/ 12 h 168"/>
              <a:gd name="T40" fmla="*/ 8 w 126"/>
              <a:gd name="T41" fmla="*/ 20 h 168"/>
              <a:gd name="T42" fmla="*/ 14 w 126"/>
              <a:gd name="T43" fmla="*/ 32 h 168"/>
              <a:gd name="T44" fmla="*/ 16 w 126"/>
              <a:gd name="T45" fmla="*/ 38 h 168"/>
              <a:gd name="T46" fmla="*/ 16 w 126"/>
              <a:gd name="T47" fmla="*/ 42 h 168"/>
              <a:gd name="T48" fmla="*/ 16 w 126"/>
              <a:gd name="T49" fmla="*/ 48 h 168"/>
              <a:gd name="T50" fmla="*/ 16 w 126"/>
              <a:gd name="T51" fmla="*/ 52 h 168"/>
              <a:gd name="T52" fmla="*/ 0 w 126"/>
              <a:gd name="T53" fmla="*/ 76 h 168"/>
              <a:gd name="T54" fmla="*/ 0 w 126"/>
              <a:gd name="T55" fmla="*/ 100 h 168"/>
              <a:gd name="T56" fmla="*/ 62 w 126"/>
              <a:gd name="T57" fmla="*/ 138 h 168"/>
              <a:gd name="T58" fmla="*/ 62 w 126"/>
              <a:gd name="T59" fmla="*/ 146 h 168"/>
              <a:gd name="T60" fmla="*/ 88 w 126"/>
              <a:gd name="T61" fmla="*/ 168 h 168"/>
              <a:gd name="T62" fmla="*/ 90 w 126"/>
              <a:gd name="T63" fmla="*/ 164 h 168"/>
              <a:gd name="T64" fmla="*/ 94 w 126"/>
              <a:gd name="T65" fmla="*/ 158 h 168"/>
              <a:gd name="T66" fmla="*/ 108 w 126"/>
              <a:gd name="T67" fmla="*/ 130 h 168"/>
              <a:gd name="T68" fmla="*/ 122 w 126"/>
              <a:gd name="T69" fmla="*/ 106 h 168"/>
              <a:gd name="T70" fmla="*/ 116 w 126"/>
              <a:gd name="T71" fmla="*/ 102 h 168"/>
              <a:gd name="T72" fmla="*/ 112 w 126"/>
              <a:gd name="T73" fmla="*/ 98 h 168"/>
              <a:gd name="T74" fmla="*/ 112 w 126"/>
              <a:gd name="T75" fmla="*/ 32 h 168"/>
              <a:gd name="T76" fmla="*/ 120 w 126"/>
              <a:gd name="T77" fmla="*/ 14 h 168"/>
              <a:gd name="T78" fmla="*/ 126 w 126"/>
              <a:gd name="T79" fmla="*/ 10 h 168"/>
              <a:gd name="T80" fmla="*/ 120 w 126"/>
              <a:gd name="T81"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7" name="Freeform 105"/>
          <p:cNvSpPr>
            <a:spLocks/>
          </p:cNvSpPr>
          <p:nvPr/>
        </p:nvSpPr>
        <p:spPr bwMode="auto">
          <a:xfrm>
            <a:off x="4927719" y="3909778"/>
            <a:ext cx="163513" cy="200675"/>
          </a:xfrm>
          <a:custGeom>
            <a:avLst/>
            <a:gdLst>
              <a:gd name="T0" fmla="*/ 76 w 88"/>
              <a:gd name="T1" fmla="*/ 0 h 108"/>
              <a:gd name="T2" fmla="*/ 72 w 88"/>
              <a:gd name="T3" fmla="*/ 4 h 108"/>
              <a:gd name="T4" fmla="*/ 76 w 88"/>
              <a:gd name="T5" fmla="*/ 12 h 108"/>
              <a:gd name="T6" fmla="*/ 80 w 88"/>
              <a:gd name="T7" fmla="*/ 20 h 108"/>
              <a:gd name="T8" fmla="*/ 86 w 88"/>
              <a:gd name="T9" fmla="*/ 32 h 108"/>
              <a:gd name="T10" fmla="*/ 88 w 88"/>
              <a:gd name="T11" fmla="*/ 38 h 108"/>
              <a:gd name="T12" fmla="*/ 88 w 88"/>
              <a:gd name="T13" fmla="*/ 42 h 108"/>
              <a:gd name="T14" fmla="*/ 88 w 88"/>
              <a:gd name="T15" fmla="*/ 48 h 108"/>
              <a:gd name="T16" fmla="*/ 88 w 88"/>
              <a:gd name="T17" fmla="*/ 52 h 108"/>
              <a:gd name="T18" fmla="*/ 72 w 88"/>
              <a:gd name="T19" fmla="*/ 76 h 108"/>
              <a:gd name="T20" fmla="*/ 72 w 88"/>
              <a:gd name="T21" fmla="*/ 100 h 108"/>
              <a:gd name="T22" fmla="*/ 20 w 88"/>
              <a:gd name="T23" fmla="*/ 98 h 108"/>
              <a:gd name="T24" fmla="*/ 14 w 88"/>
              <a:gd name="T25" fmla="*/ 102 h 108"/>
              <a:gd name="T26" fmla="*/ 10 w 88"/>
              <a:gd name="T27" fmla="*/ 108 h 108"/>
              <a:gd name="T28" fmla="*/ 0 w 88"/>
              <a:gd name="T29" fmla="*/ 108 h 108"/>
              <a:gd name="T30" fmla="*/ 0 w 88"/>
              <a:gd name="T31" fmla="*/ 86 h 108"/>
              <a:gd name="T32" fmla="*/ 6 w 88"/>
              <a:gd name="T33" fmla="*/ 76 h 108"/>
              <a:gd name="T34" fmla="*/ 12 w 88"/>
              <a:gd name="T35" fmla="*/ 64 h 108"/>
              <a:gd name="T36" fmla="*/ 18 w 88"/>
              <a:gd name="T37" fmla="*/ 56 h 108"/>
              <a:gd name="T38" fmla="*/ 24 w 88"/>
              <a:gd name="T39" fmla="*/ 48 h 108"/>
              <a:gd name="T40" fmla="*/ 24 w 88"/>
              <a:gd name="T41" fmla="*/ 38 h 108"/>
              <a:gd name="T42" fmla="*/ 22 w 88"/>
              <a:gd name="T43" fmla="*/ 34 h 108"/>
              <a:gd name="T44" fmla="*/ 22 w 88"/>
              <a:gd name="T45" fmla="*/ 28 h 108"/>
              <a:gd name="T46" fmla="*/ 20 w 88"/>
              <a:gd name="T47" fmla="*/ 16 h 108"/>
              <a:gd name="T48" fmla="*/ 24 w 88"/>
              <a:gd name="T49" fmla="*/ 14 h 108"/>
              <a:gd name="T50" fmla="*/ 30 w 88"/>
              <a:gd name="T51" fmla="*/ 12 h 108"/>
              <a:gd name="T52" fmla="*/ 52 w 88"/>
              <a:gd name="T53" fmla="*/ 12 h 108"/>
              <a:gd name="T54" fmla="*/ 62 w 88"/>
              <a:gd name="T55" fmla="*/ 10 h 108"/>
              <a:gd name="T56" fmla="*/ 72 w 88"/>
              <a:gd name="T57" fmla="*/ 4 h 108"/>
              <a:gd name="T58" fmla="*/ 76 w 88"/>
              <a:gd name="T5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8" name="Freeform 106"/>
          <p:cNvSpPr>
            <a:spLocks/>
          </p:cNvSpPr>
          <p:nvPr/>
        </p:nvSpPr>
        <p:spPr bwMode="auto">
          <a:xfrm>
            <a:off x="4924003" y="4091872"/>
            <a:ext cx="338175" cy="371621"/>
          </a:xfrm>
          <a:custGeom>
            <a:avLst/>
            <a:gdLst>
              <a:gd name="T0" fmla="*/ 74 w 182"/>
              <a:gd name="T1" fmla="*/ 2 h 200"/>
              <a:gd name="T2" fmla="*/ 136 w 182"/>
              <a:gd name="T3" fmla="*/ 48 h 200"/>
              <a:gd name="T4" fmla="*/ 160 w 182"/>
              <a:gd name="T5" fmla="*/ 74 h 200"/>
              <a:gd name="T6" fmla="*/ 156 w 182"/>
              <a:gd name="T7" fmla="*/ 84 h 200"/>
              <a:gd name="T8" fmla="*/ 152 w 182"/>
              <a:gd name="T9" fmla="*/ 92 h 200"/>
              <a:gd name="T10" fmla="*/ 154 w 182"/>
              <a:gd name="T11" fmla="*/ 102 h 200"/>
              <a:gd name="T12" fmla="*/ 162 w 182"/>
              <a:gd name="T13" fmla="*/ 110 h 200"/>
              <a:gd name="T14" fmla="*/ 164 w 182"/>
              <a:gd name="T15" fmla="*/ 126 h 200"/>
              <a:gd name="T16" fmla="*/ 164 w 182"/>
              <a:gd name="T17" fmla="*/ 156 h 200"/>
              <a:gd name="T18" fmla="*/ 172 w 182"/>
              <a:gd name="T19" fmla="*/ 168 h 200"/>
              <a:gd name="T20" fmla="*/ 182 w 182"/>
              <a:gd name="T21" fmla="*/ 178 h 200"/>
              <a:gd name="T22" fmla="*/ 166 w 182"/>
              <a:gd name="T23" fmla="*/ 180 h 200"/>
              <a:gd name="T24" fmla="*/ 152 w 182"/>
              <a:gd name="T25" fmla="*/ 188 h 200"/>
              <a:gd name="T26" fmla="*/ 134 w 182"/>
              <a:gd name="T27" fmla="*/ 194 h 200"/>
              <a:gd name="T28" fmla="*/ 130 w 182"/>
              <a:gd name="T29" fmla="*/ 198 h 200"/>
              <a:gd name="T30" fmla="*/ 122 w 182"/>
              <a:gd name="T31" fmla="*/ 198 h 200"/>
              <a:gd name="T32" fmla="*/ 116 w 182"/>
              <a:gd name="T33" fmla="*/ 196 h 200"/>
              <a:gd name="T34" fmla="*/ 112 w 182"/>
              <a:gd name="T35" fmla="*/ 200 h 200"/>
              <a:gd name="T36" fmla="*/ 82 w 182"/>
              <a:gd name="T37" fmla="*/ 198 h 200"/>
              <a:gd name="T38" fmla="*/ 80 w 182"/>
              <a:gd name="T39" fmla="*/ 170 h 200"/>
              <a:gd name="T40" fmla="*/ 76 w 182"/>
              <a:gd name="T41" fmla="*/ 160 h 200"/>
              <a:gd name="T42" fmla="*/ 46 w 182"/>
              <a:gd name="T43" fmla="*/ 150 h 200"/>
              <a:gd name="T44" fmla="*/ 30 w 182"/>
              <a:gd name="T45" fmla="*/ 142 h 200"/>
              <a:gd name="T46" fmla="*/ 24 w 182"/>
              <a:gd name="T47" fmla="*/ 138 h 200"/>
              <a:gd name="T48" fmla="*/ 20 w 182"/>
              <a:gd name="T49" fmla="*/ 134 h 200"/>
              <a:gd name="T50" fmla="*/ 16 w 182"/>
              <a:gd name="T51" fmla="*/ 120 h 200"/>
              <a:gd name="T52" fmla="*/ 10 w 182"/>
              <a:gd name="T53" fmla="*/ 110 h 200"/>
              <a:gd name="T54" fmla="*/ 0 w 182"/>
              <a:gd name="T55" fmla="*/ 100 h 200"/>
              <a:gd name="T56" fmla="*/ 0 w 182"/>
              <a:gd name="T57" fmla="*/ 92 h 200"/>
              <a:gd name="T58" fmla="*/ 0 w 182"/>
              <a:gd name="T59" fmla="*/ 84 h 200"/>
              <a:gd name="T60" fmla="*/ 0 w 182"/>
              <a:gd name="T61" fmla="*/ 78 h 200"/>
              <a:gd name="T62" fmla="*/ 2 w 182"/>
              <a:gd name="T63" fmla="*/ 68 h 200"/>
              <a:gd name="T64" fmla="*/ 20 w 182"/>
              <a:gd name="T65" fmla="*/ 50 h 200"/>
              <a:gd name="T66" fmla="*/ 22 w 182"/>
              <a:gd name="T67" fmla="*/ 42 h 200"/>
              <a:gd name="T68" fmla="*/ 20 w 182"/>
              <a:gd name="T69" fmla="*/ 38 h 200"/>
              <a:gd name="T70" fmla="*/ 16 w 182"/>
              <a:gd name="T71" fmla="*/ 34 h 200"/>
              <a:gd name="T72" fmla="*/ 20 w 182"/>
              <a:gd name="T73" fmla="*/ 28 h 200"/>
              <a:gd name="T74" fmla="*/ 22 w 182"/>
              <a:gd name="T75" fmla="*/ 22 h 200"/>
              <a:gd name="T76" fmla="*/ 24 w 182"/>
              <a:gd name="T77" fmla="*/ 16 h 200"/>
              <a:gd name="T78" fmla="*/ 20 w 182"/>
              <a:gd name="T79" fmla="*/ 6 h 200"/>
              <a:gd name="T80" fmla="*/ 24 w 182"/>
              <a:gd name="T8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59" name="Freeform 107"/>
          <p:cNvSpPr>
            <a:spLocks/>
          </p:cNvSpPr>
          <p:nvPr/>
        </p:nvSpPr>
        <p:spPr bwMode="auto">
          <a:xfrm>
            <a:off x="4912854" y="4091872"/>
            <a:ext cx="55743" cy="63176"/>
          </a:xfrm>
          <a:custGeom>
            <a:avLst/>
            <a:gdLst>
              <a:gd name="T0" fmla="*/ 26 w 30"/>
              <a:gd name="T1" fmla="*/ 28 h 34"/>
              <a:gd name="T2" fmla="*/ 28 w 30"/>
              <a:gd name="T3" fmla="*/ 26 h 34"/>
              <a:gd name="T4" fmla="*/ 28 w 30"/>
              <a:gd name="T5" fmla="*/ 22 h 34"/>
              <a:gd name="T6" fmla="*/ 30 w 30"/>
              <a:gd name="T7" fmla="*/ 22 h 34"/>
              <a:gd name="T8" fmla="*/ 30 w 30"/>
              <a:gd name="T9" fmla="*/ 16 h 34"/>
              <a:gd name="T10" fmla="*/ 28 w 30"/>
              <a:gd name="T11" fmla="*/ 12 h 34"/>
              <a:gd name="T12" fmla="*/ 26 w 30"/>
              <a:gd name="T13" fmla="*/ 6 h 34"/>
              <a:gd name="T14" fmla="*/ 28 w 30"/>
              <a:gd name="T15" fmla="*/ 0 h 34"/>
              <a:gd name="T16" fmla="*/ 24 w 30"/>
              <a:gd name="T17" fmla="*/ 2 h 34"/>
              <a:gd name="T18" fmla="*/ 22 w 30"/>
              <a:gd name="T19" fmla="*/ 4 h 34"/>
              <a:gd name="T20" fmla="*/ 18 w 30"/>
              <a:gd name="T21" fmla="*/ 10 h 34"/>
              <a:gd name="T22" fmla="*/ 8 w 30"/>
              <a:gd name="T23" fmla="*/ 10 h 34"/>
              <a:gd name="T24" fmla="*/ 2 w 30"/>
              <a:gd name="T25" fmla="*/ 18 h 34"/>
              <a:gd name="T26" fmla="*/ 0 w 30"/>
              <a:gd name="T27" fmla="*/ 24 h 34"/>
              <a:gd name="T28" fmla="*/ 0 w 30"/>
              <a:gd name="T29" fmla="*/ 30 h 34"/>
              <a:gd name="T30" fmla="*/ 0 w 30"/>
              <a:gd name="T31" fmla="*/ 32 h 34"/>
              <a:gd name="T32" fmla="*/ 0 w 30"/>
              <a:gd name="T33" fmla="*/ 34 h 34"/>
              <a:gd name="T34" fmla="*/ 12 w 30"/>
              <a:gd name="T35" fmla="*/ 34 h 34"/>
              <a:gd name="T36" fmla="*/ 14 w 30"/>
              <a:gd name="T37" fmla="*/ 30 h 34"/>
              <a:gd name="T38" fmla="*/ 14 w 30"/>
              <a:gd name="T39" fmla="*/ 28 h 34"/>
              <a:gd name="T40" fmla="*/ 16 w 30"/>
              <a:gd name="T41" fmla="*/ 26 h 34"/>
              <a:gd name="T42" fmla="*/ 26 w 30"/>
              <a:gd name="T43" fmla="*/ 26 h 34"/>
              <a:gd name="T44" fmla="*/ 26 w 30"/>
              <a:gd name="T45"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0" name="Freeform 108"/>
          <p:cNvSpPr>
            <a:spLocks/>
          </p:cNvSpPr>
          <p:nvPr/>
        </p:nvSpPr>
        <p:spPr bwMode="auto">
          <a:xfrm>
            <a:off x="4912854" y="4140183"/>
            <a:ext cx="52027" cy="78040"/>
          </a:xfrm>
          <a:custGeom>
            <a:avLst/>
            <a:gdLst>
              <a:gd name="T0" fmla="*/ 0 w 28"/>
              <a:gd name="T1" fmla="*/ 8 h 42"/>
              <a:gd name="T2" fmla="*/ 2 w 28"/>
              <a:gd name="T3" fmla="*/ 12 h 42"/>
              <a:gd name="T4" fmla="*/ 6 w 28"/>
              <a:gd name="T5" fmla="*/ 14 h 42"/>
              <a:gd name="T6" fmla="*/ 6 w 28"/>
              <a:gd name="T7" fmla="*/ 16 h 42"/>
              <a:gd name="T8" fmla="*/ 4 w 28"/>
              <a:gd name="T9" fmla="*/ 20 h 42"/>
              <a:gd name="T10" fmla="*/ 4 w 28"/>
              <a:gd name="T11" fmla="*/ 24 h 42"/>
              <a:gd name="T12" fmla="*/ 4 w 28"/>
              <a:gd name="T13" fmla="*/ 28 h 42"/>
              <a:gd name="T14" fmla="*/ 6 w 28"/>
              <a:gd name="T15" fmla="*/ 34 h 42"/>
              <a:gd name="T16" fmla="*/ 8 w 28"/>
              <a:gd name="T17" fmla="*/ 42 h 42"/>
              <a:gd name="T18" fmla="*/ 14 w 28"/>
              <a:gd name="T19" fmla="*/ 34 h 42"/>
              <a:gd name="T20" fmla="*/ 22 w 28"/>
              <a:gd name="T21" fmla="*/ 28 h 42"/>
              <a:gd name="T22" fmla="*/ 26 w 28"/>
              <a:gd name="T23" fmla="*/ 24 h 42"/>
              <a:gd name="T24" fmla="*/ 28 w 28"/>
              <a:gd name="T25" fmla="*/ 20 h 42"/>
              <a:gd name="T26" fmla="*/ 28 w 28"/>
              <a:gd name="T27" fmla="*/ 16 h 42"/>
              <a:gd name="T28" fmla="*/ 28 w 28"/>
              <a:gd name="T29" fmla="*/ 14 h 42"/>
              <a:gd name="T30" fmla="*/ 26 w 28"/>
              <a:gd name="T31" fmla="*/ 12 h 42"/>
              <a:gd name="T32" fmla="*/ 24 w 28"/>
              <a:gd name="T33" fmla="*/ 10 h 42"/>
              <a:gd name="T34" fmla="*/ 22 w 28"/>
              <a:gd name="T35" fmla="*/ 8 h 42"/>
              <a:gd name="T36" fmla="*/ 24 w 28"/>
              <a:gd name="T37" fmla="*/ 2 h 42"/>
              <a:gd name="T38" fmla="*/ 26 w 28"/>
              <a:gd name="T39" fmla="*/ 0 h 42"/>
              <a:gd name="T40" fmla="*/ 16 w 28"/>
              <a:gd name="T41" fmla="*/ 0 h 42"/>
              <a:gd name="T42" fmla="*/ 14 w 28"/>
              <a:gd name="T43" fmla="*/ 2 h 42"/>
              <a:gd name="T44" fmla="*/ 14 w 28"/>
              <a:gd name="T45" fmla="*/ 4 h 42"/>
              <a:gd name="T46" fmla="*/ 12 w 28"/>
              <a:gd name="T47" fmla="*/ 8 h 42"/>
              <a:gd name="T48" fmla="*/ 0 w 28"/>
              <a:gd name="T49" fmla="*/ 8 h 42"/>
              <a:gd name="T50" fmla="*/ 0 w 28"/>
              <a:gd name="T51" fmla="*/ 6 h 42"/>
              <a:gd name="T52" fmla="*/ 0 w 28"/>
              <a:gd name="T53" fmla="*/ 4 h 42"/>
              <a:gd name="T54" fmla="*/ 0 w 28"/>
              <a:gd name="T55"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1" name="Freeform 109"/>
          <p:cNvSpPr>
            <a:spLocks/>
          </p:cNvSpPr>
          <p:nvPr/>
        </p:nvSpPr>
        <p:spPr bwMode="auto">
          <a:xfrm>
            <a:off x="4418598" y="3880048"/>
            <a:ext cx="553716" cy="642905"/>
          </a:xfrm>
          <a:custGeom>
            <a:avLst/>
            <a:gdLst>
              <a:gd name="T0" fmla="*/ 270 w 298"/>
              <a:gd name="T1" fmla="*/ 256 h 346"/>
              <a:gd name="T2" fmla="*/ 258 w 298"/>
              <a:gd name="T3" fmla="*/ 266 h 346"/>
              <a:gd name="T4" fmla="*/ 258 w 298"/>
              <a:gd name="T5" fmla="*/ 318 h 346"/>
              <a:gd name="T6" fmla="*/ 276 w 298"/>
              <a:gd name="T7" fmla="*/ 324 h 346"/>
              <a:gd name="T8" fmla="*/ 272 w 298"/>
              <a:gd name="T9" fmla="*/ 344 h 346"/>
              <a:gd name="T10" fmla="*/ 262 w 298"/>
              <a:gd name="T11" fmla="*/ 338 h 346"/>
              <a:gd name="T12" fmla="*/ 242 w 298"/>
              <a:gd name="T13" fmla="*/ 320 h 346"/>
              <a:gd name="T14" fmla="*/ 232 w 298"/>
              <a:gd name="T15" fmla="*/ 316 h 346"/>
              <a:gd name="T16" fmla="*/ 224 w 298"/>
              <a:gd name="T17" fmla="*/ 320 h 346"/>
              <a:gd name="T18" fmla="*/ 208 w 298"/>
              <a:gd name="T19" fmla="*/ 312 h 346"/>
              <a:gd name="T20" fmla="*/ 186 w 298"/>
              <a:gd name="T21" fmla="*/ 300 h 346"/>
              <a:gd name="T22" fmla="*/ 166 w 298"/>
              <a:gd name="T23" fmla="*/ 302 h 346"/>
              <a:gd name="T24" fmla="*/ 158 w 298"/>
              <a:gd name="T25" fmla="*/ 294 h 346"/>
              <a:gd name="T26" fmla="*/ 152 w 298"/>
              <a:gd name="T27" fmla="*/ 280 h 346"/>
              <a:gd name="T28" fmla="*/ 152 w 298"/>
              <a:gd name="T29" fmla="*/ 232 h 346"/>
              <a:gd name="T30" fmla="*/ 134 w 298"/>
              <a:gd name="T31" fmla="*/ 232 h 346"/>
              <a:gd name="T32" fmla="*/ 110 w 298"/>
              <a:gd name="T33" fmla="*/ 228 h 346"/>
              <a:gd name="T34" fmla="*/ 106 w 298"/>
              <a:gd name="T35" fmla="*/ 242 h 346"/>
              <a:gd name="T36" fmla="*/ 82 w 298"/>
              <a:gd name="T37" fmla="*/ 242 h 346"/>
              <a:gd name="T38" fmla="*/ 66 w 298"/>
              <a:gd name="T39" fmla="*/ 220 h 346"/>
              <a:gd name="T40" fmla="*/ 0 w 298"/>
              <a:gd name="T41" fmla="*/ 202 h 346"/>
              <a:gd name="T42" fmla="*/ 8 w 298"/>
              <a:gd name="T43" fmla="*/ 184 h 346"/>
              <a:gd name="T44" fmla="*/ 20 w 298"/>
              <a:gd name="T45" fmla="*/ 184 h 346"/>
              <a:gd name="T46" fmla="*/ 26 w 298"/>
              <a:gd name="T47" fmla="*/ 180 h 346"/>
              <a:gd name="T48" fmla="*/ 32 w 298"/>
              <a:gd name="T49" fmla="*/ 184 h 346"/>
              <a:gd name="T50" fmla="*/ 46 w 298"/>
              <a:gd name="T51" fmla="*/ 182 h 346"/>
              <a:gd name="T52" fmla="*/ 56 w 298"/>
              <a:gd name="T53" fmla="*/ 156 h 346"/>
              <a:gd name="T54" fmla="*/ 64 w 298"/>
              <a:gd name="T55" fmla="*/ 136 h 346"/>
              <a:gd name="T56" fmla="*/ 74 w 298"/>
              <a:gd name="T57" fmla="*/ 118 h 346"/>
              <a:gd name="T58" fmla="*/ 82 w 298"/>
              <a:gd name="T59" fmla="*/ 108 h 346"/>
              <a:gd name="T60" fmla="*/ 80 w 298"/>
              <a:gd name="T61" fmla="*/ 98 h 346"/>
              <a:gd name="T62" fmla="*/ 98 w 298"/>
              <a:gd name="T63" fmla="*/ 44 h 346"/>
              <a:gd name="T64" fmla="*/ 94 w 298"/>
              <a:gd name="T65" fmla="*/ 36 h 346"/>
              <a:gd name="T66" fmla="*/ 98 w 298"/>
              <a:gd name="T67" fmla="*/ 16 h 346"/>
              <a:gd name="T68" fmla="*/ 108 w 298"/>
              <a:gd name="T69" fmla="*/ 6 h 346"/>
              <a:gd name="T70" fmla="*/ 122 w 298"/>
              <a:gd name="T71" fmla="*/ 8 h 346"/>
              <a:gd name="T72" fmla="*/ 152 w 298"/>
              <a:gd name="T73" fmla="*/ 20 h 346"/>
              <a:gd name="T74" fmla="*/ 162 w 298"/>
              <a:gd name="T75" fmla="*/ 18 h 346"/>
              <a:gd name="T76" fmla="*/ 170 w 298"/>
              <a:gd name="T77" fmla="*/ 14 h 346"/>
              <a:gd name="T78" fmla="*/ 182 w 298"/>
              <a:gd name="T79" fmla="*/ 10 h 346"/>
              <a:gd name="T80" fmla="*/ 204 w 298"/>
              <a:gd name="T81" fmla="*/ 8 h 346"/>
              <a:gd name="T82" fmla="*/ 216 w 298"/>
              <a:gd name="T83" fmla="*/ 2 h 346"/>
              <a:gd name="T84" fmla="*/ 246 w 298"/>
              <a:gd name="T85" fmla="*/ 14 h 346"/>
              <a:gd name="T86" fmla="*/ 260 w 298"/>
              <a:gd name="T87" fmla="*/ 16 h 346"/>
              <a:gd name="T88" fmla="*/ 272 w 298"/>
              <a:gd name="T89" fmla="*/ 16 h 346"/>
              <a:gd name="T90" fmla="*/ 284 w 298"/>
              <a:gd name="T91" fmla="*/ 24 h 346"/>
              <a:gd name="T92" fmla="*/ 296 w 298"/>
              <a:gd name="T93" fmla="*/ 50 h 346"/>
              <a:gd name="T94" fmla="*/ 292 w 298"/>
              <a:gd name="T95" fmla="*/ 72 h 346"/>
              <a:gd name="T96" fmla="*/ 274 w 298"/>
              <a:gd name="T97" fmla="*/ 102 h 346"/>
              <a:gd name="T98" fmla="*/ 268 w 298"/>
              <a:gd name="T99" fmla="*/ 132 h 346"/>
              <a:gd name="T100" fmla="*/ 268 w 298"/>
              <a:gd name="T101" fmla="*/ 152 h 346"/>
              <a:gd name="T102" fmla="*/ 270 w 298"/>
              <a:gd name="T103" fmla="*/ 160 h 346"/>
              <a:gd name="T104" fmla="*/ 272 w 298"/>
              <a:gd name="T105" fmla="*/ 174 h 346"/>
              <a:gd name="T106" fmla="*/ 272 w 298"/>
              <a:gd name="T107" fmla="*/ 192 h 346"/>
              <a:gd name="T108" fmla="*/ 274 w 298"/>
              <a:gd name="T109" fmla="*/ 202 h 346"/>
              <a:gd name="T110" fmla="*/ 272 w 298"/>
              <a:gd name="T111" fmla="*/ 214 h 346"/>
              <a:gd name="T112" fmla="*/ 288 w 298"/>
              <a:gd name="T113" fmla="*/ 228 h 346"/>
              <a:gd name="T114" fmla="*/ 292 w 298"/>
              <a:gd name="T115" fmla="*/ 24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2" name="Freeform 110"/>
          <p:cNvSpPr>
            <a:spLocks/>
          </p:cNvSpPr>
          <p:nvPr/>
        </p:nvSpPr>
        <p:spPr bwMode="auto">
          <a:xfrm>
            <a:off x="4938868" y="4422615"/>
            <a:ext cx="323310" cy="553716"/>
          </a:xfrm>
          <a:custGeom>
            <a:avLst/>
            <a:gdLst>
              <a:gd name="T0" fmla="*/ 32 w 174"/>
              <a:gd name="T1" fmla="*/ 288 h 298"/>
              <a:gd name="T2" fmla="*/ 34 w 174"/>
              <a:gd name="T3" fmla="*/ 274 h 298"/>
              <a:gd name="T4" fmla="*/ 44 w 174"/>
              <a:gd name="T5" fmla="*/ 268 h 298"/>
              <a:gd name="T6" fmla="*/ 66 w 174"/>
              <a:gd name="T7" fmla="*/ 258 h 298"/>
              <a:gd name="T8" fmla="*/ 74 w 174"/>
              <a:gd name="T9" fmla="*/ 248 h 298"/>
              <a:gd name="T10" fmla="*/ 78 w 174"/>
              <a:gd name="T11" fmla="*/ 218 h 298"/>
              <a:gd name="T12" fmla="*/ 76 w 174"/>
              <a:gd name="T13" fmla="*/ 204 h 298"/>
              <a:gd name="T14" fmla="*/ 74 w 174"/>
              <a:gd name="T15" fmla="*/ 192 h 298"/>
              <a:gd name="T16" fmla="*/ 70 w 174"/>
              <a:gd name="T17" fmla="*/ 182 h 298"/>
              <a:gd name="T18" fmla="*/ 70 w 174"/>
              <a:gd name="T19" fmla="*/ 172 h 298"/>
              <a:gd name="T20" fmla="*/ 76 w 174"/>
              <a:gd name="T21" fmla="*/ 162 h 298"/>
              <a:gd name="T22" fmla="*/ 94 w 174"/>
              <a:gd name="T23" fmla="*/ 152 h 298"/>
              <a:gd name="T24" fmla="*/ 102 w 174"/>
              <a:gd name="T25" fmla="*/ 140 h 298"/>
              <a:gd name="T26" fmla="*/ 112 w 174"/>
              <a:gd name="T27" fmla="*/ 128 h 298"/>
              <a:gd name="T28" fmla="*/ 150 w 174"/>
              <a:gd name="T29" fmla="*/ 108 h 298"/>
              <a:gd name="T30" fmla="*/ 162 w 174"/>
              <a:gd name="T31" fmla="*/ 94 h 298"/>
              <a:gd name="T32" fmla="*/ 168 w 174"/>
              <a:gd name="T33" fmla="*/ 76 h 298"/>
              <a:gd name="T34" fmla="*/ 170 w 174"/>
              <a:gd name="T35" fmla="*/ 56 h 298"/>
              <a:gd name="T36" fmla="*/ 174 w 174"/>
              <a:gd name="T37" fmla="*/ 48 h 298"/>
              <a:gd name="T38" fmla="*/ 172 w 174"/>
              <a:gd name="T39" fmla="*/ 10 h 298"/>
              <a:gd name="T40" fmla="*/ 166 w 174"/>
              <a:gd name="T41" fmla="*/ 2 h 298"/>
              <a:gd name="T42" fmla="*/ 154 w 174"/>
              <a:gd name="T43" fmla="*/ 6 h 298"/>
              <a:gd name="T44" fmla="*/ 130 w 174"/>
              <a:gd name="T45" fmla="*/ 14 h 298"/>
              <a:gd name="T46" fmla="*/ 124 w 174"/>
              <a:gd name="T47" fmla="*/ 18 h 298"/>
              <a:gd name="T48" fmla="*/ 118 w 174"/>
              <a:gd name="T49" fmla="*/ 20 h 298"/>
              <a:gd name="T50" fmla="*/ 112 w 174"/>
              <a:gd name="T51" fmla="*/ 18 h 298"/>
              <a:gd name="T52" fmla="*/ 106 w 174"/>
              <a:gd name="T53" fmla="*/ 20 h 298"/>
              <a:gd name="T54" fmla="*/ 100 w 174"/>
              <a:gd name="T55" fmla="*/ 22 h 298"/>
              <a:gd name="T56" fmla="*/ 72 w 174"/>
              <a:gd name="T57" fmla="*/ 28 h 298"/>
              <a:gd name="T58" fmla="*/ 72 w 174"/>
              <a:gd name="T59" fmla="*/ 42 h 298"/>
              <a:gd name="T60" fmla="*/ 80 w 174"/>
              <a:gd name="T61" fmla="*/ 56 h 298"/>
              <a:gd name="T62" fmla="*/ 92 w 174"/>
              <a:gd name="T63" fmla="*/ 74 h 298"/>
              <a:gd name="T64" fmla="*/ 92 w 174"/>
              <a:gd name="T65" fmla="*/ 88 h 298"/>
              <a:gd name="T66" fmla="*/ 88 w 174"/>
              <a:gd name="T67" fmla="*/ 100 h 298"/>
              <a:gd name="T68" fmla="*/ 82 w 174"/>
              <a:gd name="T69" fmla="*/ 106 h 298"/>
              <a:gd name="T70" fmla="*/ 78 w 174"/>
              <a:gd name="T71" fmla="*/ 110 h 298"/>
              <a:gd name="T72" fmla="*/ 76 w 174"/>
              <a:gd name="T73" fmla="*/ 114 h 298"/>
              <a:gd name="T74" fmla="*/ 68 w 174"/>
              <a:gd name="T75" fmla="*/ 108 h 298"/>
              <a:gd name="T76" fmla="*/ 68 w 174"/>
              <a:gd name="T77" fmla="*/ 90 h 298"/>
              <a:gd name="T78" fmla="*/ 70 w 174"/>
              <a:gd name="T79" fmla="*/ 72 h 298"/>
              <a:gd name="T80" fmla="*/ 56 w 174"/>
              <a:gd name="T81" fmla="*/ 72 h 298"/>
              <a:gd name="T82" fmla="*/ 50 w 174"/>
              <a:gd name="T83" fmla="*/ 64 h 298"/>
              <a:gd name="T84" fmla="*/ 34 w 174"/>
              <a:gd name="T85" fmla="*/ 70 h 298"/>
              <a:gd name="T86" fmla="*/ 12 w 174"/>
              <a:gd name="T87" fmla="*/ 76 h 298"/>
              <a:gd name="T88" fmla="*/ 0 w 174"/>
              <a:gd name="T89" fmla="*/ 82 h 298"/>
              <a:gd name="T90" fmla="*/ 18 w 174"/>
              <a:gd name="T91" fmla="*/ 102 h 298"/>
              <a:gd name="T92" fmla="*/ 36 w 174"/>
              <a:gd name="T93" fmla="*/ 110 h 298"/>
              <a:gd name="T94" fmla="*/ 44 w 174"/>
              <a:gd name="T95" fmla="*/ 120 h 298"/>
              <a:gd name="T96" fmla="*/ 44 w 174"/>
              <a:gd name="T97" fmla="*/ 136 h 298"/>
              <a:gd name="T98" fmla="*/ 40 w 174"/>
              <a:gd name="T99" fmla="*/ 148 h 298"/>
              <a:gd name="T100" fmla="*/ 40 w 174"/>
              <a:gd name="T101" fmla="*/ 168 h 298"/>
              <a:gd name="T102" fmla="*/ 36 w 174"/>
              <a:gd name="T103" fmla="*/ 188 h 298"/>
              <a:gd name="T104" fmla="*/ 18 w 174"/>
              <a:gd name="T105" fmla="*/ 208 h 298"/>
              <a:gd name="T106" fmla="*/ 14 w 174"/>
              <a:gd name="T107" fmla="*/ 226 h 298"/>
              <a:gd name="T108" fmla="*/ 20 w 174"/>
              <a:gd name="T109" fmla="*/ 242 h 298"/>
              <a:gd name="T110" fmla="*/ 20 w 174"/>
              <a:gd name="T111" fmla="*/ 258 h 298"/>
              <a:gd name="T112" fmla="*/ 18 w 174"/>
              <a:gd name="T113" fmla="*/ 298 h 298"/>
              <a:gd name="T114" fmla="*/ 30 w 174"/>
              <a:gd name="T115" fmla="*/ 29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3" name="Freeform 111"/>
          <p:cNvSpPr>
            <a:spLocks/>
          </p:cNvSpPr>
          <p:nvPr/>
        </p:nvSpPr>
        <p:spPr bwMode="auto">
          <a:xfrm>
            <a:off x="4522652" y="4812817"/>
            <a:ext cx="475675" cy="434797"/>
          </a:xfrm>
          <a:custGeom>
            <a:avLst/>
            <a:gdLst>
              <a:gd name="T0" fmla="*/ 252 w 256"/>
              <a:gd name="T1" fmla="*/ 92 h 234"/>
              <a:gd name="T2" fmla="*/ 256 w 256"/>
              <a:gd name="T3" fmla="*/ 100 h 234"/>
              <a:gd name="T4" fmla="*/ 256 w 256"/>
              <a:gd name="T5" fmla="*/ 108 h 234"/>
              <a:gd name="T6" fmla="*/ 248 w 256"/>
              <a:gd name="T7" fmla="*/ 118 h 234"/>
              <a:gd name="T8" fmla="*/ 226 w 256"/>
              <a:gd name="T9" fmla="*/ 136 h 234"/>
              <a:gd name="T10" fmla="*/ 206 w 256"/>
              <a:gd name="T11" fmla="*/ 170 h 234"/>
              <a:gd name="T12" fmla="*/ 182 w 256"/>
              <a:gd name="T13" fmla="*/ 198 h 234"/>
              <a:gd name="T14" fmla="*/ 162 w 256"/>
              <a:gd name="T15" fmla="*/ 206 h 234"/>
              <a:gd name="T16" fmla="*/ 146 w 256"/>
              <a:gd name="T17" fmla="*/ 212 h 234"/>
              <a:gd name="T18" fmla="*/ 132 w 256"/>
              <a:gd name="T19" fmla="*/ 220 h 234"/>
              <a:gd name="T20" fmla="*/ 112 w 256"/>
              <a:gd name="T21" fmla="*/ 222 h 234"/>
              <a:gd name="T22" fmla="*/ 82 w 256"/>
              <a:gd name="T23" fmla="*/ 220 h 234"/>
              <a:gd name="T24" fmla="*/ 78 w 256"/>
              <a:gd name="T25" fmla="*/ 228 h 234"/>
              <a:gd name="T26" fmla="*/ 58 w 256"/>
              <a:gd name="T27" fmla="*/ 228 h 234"/>
              <a:gd name="T28" fmla="*/ 46 w 256"/>
              <a:gd name="T29" fmla="*/ 234 h 234"/>
              <a:gd name="T30" fmla="*/ 22 w 256"/>
              <a:gd name="T31" fmla="*/ 210 h 234"/>
              <a:gd name="T32" fmla="*/ 22 w 256"/>
              <a:gd name="T33" fmla="*/ 200 h 234"/>
              <a:gd name="T34" fmla="*/ 24 w 256"/>
              <a:gd name="T35" fmla="*/ 184 h 234"/>
              <a:gd name="T36" fmla="*/ 20 w 256"/>
              <a:gd name="T37" fmla="*/ 174 h 234"/>
              <a:gd name="T38" fmla="*/ 16 w 256"/>
              <a:gd name="T39" fmla="*/ 166 h 234"/>
              <a:gd name="T40" fmla="*/ 10 w 256"/>
              <a:gd name="T41" fmla="*/ 140 h 234"/>
              <a:gd name="T42" fmla="*/ 0 w 256"/>
              <a:gd name="T43" fmla="*/ 122 h 234"/>
              <a:gd name="T44" fmla="*/ 6 w 256"/>
              <a:gd name="T45" fmla="*/ 114 h 234"/>
              <a:gd name="T46" fmla="*/ 14 w 256"/>
              <a:gd name="T47" fmla="*/ 120 h 234"/>
              <a:gd name="T48" fmla="*/ 24 w 256"/>
              <a:gd name="T49" fmla="*/ 126 h 234"/>
              <a:gd name="T50" fmla="*/ 42 w 256"/>
              <a:gd name="T51" fmla="*/ 126 h 234"/>
              <a:gd name="T52" fmla="*/ 52 w 256"/>
              <a:gd name="T53" fmla="*/ 118 h 234"/>
              <a:gd name="T54" fmla="*/ 54 w 256"/>
              <a:gd name="T55" fmla="*/ 54 h 234"/>
              <a:gd name="T56" fmla="*/ 68 w 256"/>
              <a:gd name="T57" fmla="*/ 64 h 234"/>
              <a:gd name="T58" fmla="*/ 70 w 256"/>
              <a:gd name="T59" fmla="*/ 74 h 234"/>
              <a:gd name="T60" fmla="*/ 66 w 256"/>
              <a:gd name="T61" fmla="*/ 90 h 234"/>
              <a:gd name="T62" fmla="*/ 90 w 256"/>
              <a:gd name="T63" fmla="*/ 84 h 234"/>
              <a:gd name="T64" fmla="*/ 106 w 256"/>
              <a:gd name="T65" fmla="*/ 64 h 234"/>
              <a:gd name="T66" fmla="*/ 116 w 256"/>
              <a:gd name="T67" fmla="*/ 62 h 234"/>
              <a:gd name="T68" fmla="*/ 126 w 256"/>
              <a:gd name="T69" fmla="*/ 68 h 234"/>
              <a:gd name="T70" fmla="*/ 138 w 256"/>
              <a:gd name="T71" fmla="*/ 68 h 234"/>
              <a:gd name="T72" fmla="*/ 146 w 256"/>
              <a:gd name="T73" fmla="*/ 60 h 234"/>
              <a:gd name="T74" fmla="*/ 152 w 256"/>
              <a:gd name="T75" fmla="*/ 50 h 234"/>
              <a:gd name="T76" fmla="*/ 158 w 256"/>
              <a:gd name="T77" fmla="*/ 46 h 234"/>
              <a:gd name="T78" fmla="*/ 172 w 256"/>
              <a:gd name="T79" fmla="*/ 32 h 234"/>
              <a:gd name="T80" fmla="*/ 188 w 256"/>
              <a:gd name="T81" fmla="*/ 10 h 234"/>
              <a:gd name="T82" fmla="*/ 202 w 256"/>
              <a:gd name="T83" fmla="*/ 2 h 234"/>
              <a:gd name="T84" fmla="*/ 216 w 256"/>
              <a:gd name="T85" fmla="*/ 2 h 234"/>
              <a:gd name="T86" fmla="*/ 228 w 256"/>
              <a:gd name="T87" fmla="*/ 6 h 234"/>
              <a:gd name="T88" fmla="*/ 238 w 256"/>
              <a:gd name="T89" fmla="*/ 16 h 234"/>
              <a:gd name="T90" fmla="*/ 244 w 256"/>
              <a:gd name="T91" fmla="*/ 32 h 234"/>
              <a:gd name="T92" fmla="*/ 244 w 256"/>
              <a:gd name="T93" fmla="*/ 48 h 234"/>
              <a:gd name="T94" fmla="*/ 242 w 256"/>
              <a:gd name="T95" fmla="*/ 8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4" name="Freeform 112"/>
          <p:cNvSpPr>
            <a:spLocks/>
          </p:cNvSpPr>
          <p:nvPr/>
        </p:nvSpPr>
        <p:spPr bwMode="auto">
          <a:xfrm>
            <a:off x="4827381" y="5035790"/>
            <a:ext cx="63176" cy="66892"/>
          </a:xfrm>
          <a:custGeom>
            <a:avLst/>
            <a:gdLst>
              <a:gd name="T0" fmla="*/ 28 w 34"/>
              <a:gd name="T1" fmla="*/ 0 h 36"/>
              <a:gd name="T2" fmla="*/ 22 w 34"/>
              <a:gd name="T3" fmla="*/ 0 h 36"/>
              <a:gd name="T4" fmla="*/ 8 w 34"/>
              <a:gd name="T5" fmla="*/ 10 h 36"/>
              <a:gd name="T6" fmla="*/ 2 w 34"/>
              <a:gd name="T7" fmla="*/ 18 h 36"/>
              <a:gd name="T8" fmla="*/ 0 w 34"/>
              <a:gd name="T9" fmla="*/ 22 h 36"/>
              <a:gd name="T10" fmla="*/ 0 w 34"/>
              <a:gd name="T11" fmla="*/ 26 h 36"/>
              <a:gd name="T12" fmla="*/ 2 w 34"/>
              <a:gd name="T13" fmla="*/ 32 h 36"/>
              <a:gd name="T14" fmla="*/ 6 w 34"/>
              <a:gd name="T15" fmla="*/ 34 h 36"/>
              <a:gd name="T16" fmla="*/ 10 w 34"/>
              <a:gd name="T17" fmla="*/ 36 h 36"/>
              <a:gd name="T18" fmla="*/ 14 w 34"/>
              <a:gd name="T19" fmla="*/ 36 h 36"/>
              <a:gd name="T20" fmla="*/ 18 w 34"/>
              <a:gd name="T21" fmla="*/ 32 h 36"/>
              <a:gd name="T22" fmla="*/ 24 w 34"/>
              <a:gd name="T23" fmla="*/ 26 h 36"/>
              <a:gd name="T24" fmla="*/ 32 w 34"/>
              <a:gd name="T25" fmla="*/ 18 h 36"/>
              <a:gd name="T26" fmla="*/ 34 w 34"/>
              <a:gd name="T27" fmla="*/ 10 h 36"/>
              <a:gd name="T28" fmla="*/ 30 w 34"/>
              <a:gd name="T29" fmla="*/ 6 h 36"/>
              <a:gd name="T30" fmla="*/ 28 w 34"/>
              <a:gd name="T31" fmla="*/ 4 h 36"/>
              <a:gd name="T32" fmla="*/ 28 w 34"/>
              <a:gd name="T3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5" name="Freeform 113"/>
          <p:cNvSpPr>
            <a:spLocks/>
          </p:cNvSpPr>
          <p:nvPr/>
        </p:nvSpPr>
        <p:spPr bwMode="auto">
          <a:xfrm>
            <a:off x="4935151" y="4942885"/>
            <a:ext cx="37162" cy="44595"/>
          </a:xfrm>
          <a:custGeom>
            <a:avLst/>
            <a:gdLst>
              <a:gd name="T0" fmla="*/ 20 w 20"/>
              <a:gd name="T1" fmla="*/ 18 h 24"/>
              <a:gd name="T2" fmla="*/ 18 w 20"/>
              <a:gd name="T3" fmla="*/ 22 h 24"/>
              <a:gd name="T4" fmla="*/ 16 w 20"/>
              <a:gd name="T5" fmla="*/ 24 h 24"/>
              <a:gd name="T6" fmla="*/ 14 w 20"/>
              <a:gd name="T7" fmla="*/ 24 h 24"/>
              <a:gd name="T8" fmla="*/ 6 w 20"/>
              <a:gd name="T9" fmla="*/ 24 h 24"/>
              <a:gd name="T10" fmla="*/ 2 w 20"/>
              <a:gd name="T11" fmla="*/ 22 h 24"/>
              <a:gd name="T12" fmla="*/ 0 w 20"/>
              <a:gd name="T13" fmla="*/ 18 h 24"/>
              <a:gd name="T14" fmla="*/ 0 w 20"/>
              <a:gd name="T15" fmla="*/ 12 h 24"/>
              <a:gd name="T16" fmla="*/ 0 w 20"/>
              <a:gd name="T17" fmla="*/ 8 h 24"/>
              <a:gd name="T18" fmla="*/ 2 w 20"/>
              <a:gd name="T19" fmla="*/ 6 h 24"/>
              <a:gd name="T20" fmla="*/ 8 w 20"/>
              <a:gd name="T21" fmla="*/ 2 h 24"/>
              <a:gd name="T22" fmla="*/ 14 w 20"/>
              <a:gd name="T23" fmla="*/ 0 h 24"/>
              <a:gd name="T24" fmla="*/ 20 w 20"/>
              <a:gd name="T25" fmla="*/ 0 h 24"/>
              <a:gd name="T26" fmla="*/ 20 w 20"/>
              <a:gd name="T2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6" name="Freeform 114"/>
          <p:cNvSpPr>
            <a:spLocks/>
          </p:cNvSpPr>
          <p:nvPr/>
        </p:nvSpPr>
        <p:spPr bwMode="auto">
          <a:xfrm>
            <a:off x="4797652" y="4593561"/>
            <a:ext cx="222973" cy="234121"/>
          </a:xfrm>
          <a:custGeom>
            <a:avLst/>
            <a:gdLst>
              <a:gd name="T0" fmla="*/ 78 w 120"/>
              <a:gd name="T1" fmla="*/ 0 h 126"/>
              <a:gd name="T2" fmla="*/ 78 w 120"/>
              <a:gd name="T3" fmla="*/ 6 h 126"/>
              <a:gd name="T4" fmla="*/ 94 w 120"/>
              <a:gd name="T5" fmla="*/ 10 h 126"/>
              <a:gd name="T6" fmla="*/ 106 w 120"/>
              <a:gd name="T7" fmla="*/ 14 h 126"/>
              <a:gd name="T8" fmla="*/ 112 w 120"/>
              <a:gd name="T9" fmla="*/ 18 h 126"/>
              <a:gd name="T10" fmla="*/ 116 w 120"/>
              <a:gd name="T11" fmla="*/ 22 h 126"/>
              <a:gd name="T12" fmla="*/ 120 w 120"/>
              <a:gd name="T13" fmla="*/ 28 h 126"/>
              <a:gd name="T14" fmla="*/ 120 w 120"/>
              <a:gd name="T15" fmla="*/ 36 h 126"/>
              <a:gd name="T16" fmla="*/ 120 w 120"/>
              <a:gd name="T17" fmla="*/ 44 h 126"/>
              <a:gd name="T18" fmla="*/ 118 w 120"/>
              <a:gd name="T19" fmla="*/ 50 h 126"/>
              <a:gd name="T20" fmla="*/ 116 w 120"/>
              <a:gd name="T21" fmla="*/ 56 h 126"/>
              <a:gd name="T22" fmla="*/ 116 w 120"/>
              <a:gd name="T23" fmla="*/ 66 h 126"/>
              <a:gd name="T24" fmla="*/ 116 w 120"/>
              <a:gd name="T25" fmla="*/ 76 h 126"/>
              <a:gd name="T26" fmla="*/ 114 w 120"/>
              <a:gd name="T27" fmla="*/ 86 h 126"/>
              <a:gd name="T28" fmla="*/ 112 w 120"/>
              <a:gd name="T29" fmla="*/ 96 h 126"/>
              <a:gd name="T30" fmla="*/ 106 w 120"/>
              <a:gd name="T31" fmla="*/ 104 h 126"/>
              <a:gd name="T32" fmla="*/ 94 w 120"/>
              <a:gd name="T33" fmla="*/ 116 h 126"/>
              <a:gd name="T34" fmla="*/ 90 w 120"/>
              <a:gd name="T35" fmla="*/ 126 h 126"/>
              <a:gd name="T36" fmla="*/ 80 w 120"/>
              <a:gd name="T37" fmla="*/ 124 h 126"/>
              <a:gd name="T38" fmla="*/ 74 w 120"/>
              <a:gd name="T39" fmla="*/ 122 h 126"/>
              <a:gd name="T40" fmla="*/ 68 w 120"/>
              <a:gd name="T41" fmla="*/ 120 h 126"/>
              <a:gd name="T42" fmla="*/ 62 w 120"/>
              <a:gd name="T43" fmla="*/ 118 h 126"/>
              <a:gd name="T44" fmla="*/ 54 w 120"/>
              <a:gd name="T45" fmla="*/ 120 h 126"/>
              <a:gd name="T46" fmla="*/ 50 w 120"/>
              <a:gd name="T47" fmla="*/ 114 h 126"/>
              <a:gd name="T48" fmla="*/ 46 w 120"/>
              <a:gd name="T49" fmla="*/ 114 h 126"/>
              <a:gd name="T50" fmla="*/ 42 w 120"/>
              <a:gd name="T51" fmla="*/ 112 h 126"/>
              <a:gd name="T52" fmla="*/ 38 w 120"/>
              <a:gd name="T53" fmla="*/ 110 h 126"/>
              <a:gd name="T54" fmla="*/ 34 w 120"/>
              <a:gd name="T55" fmla="*/ 108 h 126"/>
              <a:gd name="T56" fmla="*/ 34 w 120"/>
              <a:gd name="T57" fmla="*/ 102 h 126"/>
              <a:gd name="T58" fmla="*/ 32 w 120"/>
              <a:gd name="T59" fmla="*/ 92 h 126"/>
              <a:gd name="T60" fmla="*/ 30 w 120"/>
              <a:gd name="T61" fmla="*/ 86 h 126"/>
              <a:gd name="T62" fmla="*/ 26 w 120"/>
              <a:gd name="T63" fmla="*/ 82 h 126"/>
              <a:gd name="T64" fmla="*/ 18 w 120"/>
              <a:gd name="T65" fmla="*/ 76 h 126"/>
              <a:gd name="T66" fmla="*/ 12 w 120"/>
              <a:gd name="T67" fmla="*/ 72 h 126"/>
              <a:gd name="T68" fmla="*/ 8 w 120"/>
              <a:gd name="T69" fmla="*/ 66 h 126"/>
              <a:gd name="T70" fmla="*/ 6 w 120"/>
              <a:gd name="T71" fmla="*/ 62 h 126"/>
              <a:gd name="T72" fmla="*/ 8 w 120"/>
              <a:gd name="T73" fmla="*/ 60 h 126"/>
              <a:gd name="T74" fmla="*/ 6 w 120"/>
              <a:gd name="T75" fmla="*/ 58 h 126"/>
              <a:gd name="T76" fmla="*/ 4 w 120"/>
              <a:gd name="T77" fmla="*/ 54 h 126"/>
              <a:gd name="T78" fmla="*/ 0 w 120"/>
              <a:gd name="T79" fmla="*/ 48 h 126"/>
              <a:gd name="T80" fmla="*/ 0 w 120"/>
              <a:gd name="T81" fmla="*/ 42 h 126"/>
              <a:gd name="T82" fmla="*/ 6 w 120"/>
              <a:gd name="T83" fmla="*/ 46 h 126"/>
              <a:gd name="T84" fmla="*/ 12 w 120"/>
              <a:gd name="T85" fmla="*/ 46 h 126"/>
              <a:gd name="T86" fmla="*/ 16 w 120"/>
              <a:gd name="T87" fmla="*/ 46 h 126"/>
              <a:gd name="T88" fmla="*/ 20 w 120"/>
              <a:gd name="T89" fmla="*/ 46 h 126"/>
              <a:gd name="T90" fmla="*/ 30 w 120"/>
              <a:gd name="T91" fmla="*/ 36 h 126"/>
              <a:gd name="T92" fmla="*/ 42 w 120"/>
              <a:gd name="T93" fmla="*/ 24 h 126"/>
              <a:gd name="T94" fmla="*/ 54 w 120"/>
              <a:gd name="T95" fmla="*/ 16 h 126"/>
              <a:gd name="T96" fmla="*/ 58 w 120"/>
              <a:gd name="T97" fmla="*/ 12 h 126"/>
              <a:gd name="T98" fmla="*/ 56 w 120"/>
              <a:gd name="T99" fmla="*/ 8 h 126"/>
              <a:gd name="T100" fmla="*/ 56 w 120"/>
              <a:gd name="T101" fmla="*/ 6 h 126"/>
              <a:gd name="T102" fmla="*/ 58 w 120"/>
              <a:gd name="T103" fmla="*/ 4 h 126"/>
              <a:gd name="T104" fmla="*/ 62 w 120"/>
              <a:gd name="T105" fmla="*/ 2 h 126"/>
              <a:gd name="T106" fmla="*/ 68 w 120"/>
              <a:gd name="T107" fmla="*/ 0 h 126"/>
              <a:gd name="T108" fmla="*/ 76 w 120"/>
              <a:gd name="T109" fmla="*/ 0 h 126"/>
              <a:gd name="T110" fmla="*/ 78 w 120"/>
              <a:gd name="T111"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7" name="Freeform 115"/>
          <p:cNvSpPr>
            <a:spLocks/>
          </p:cNvSpPr>
          <p:nvPr/>
        </p:nvSpPr>
        <p:spPr bwMode="auto">
          <a:xfrm>
            <a:off x="5020624" y="4389169"/>
            <a:ext cx="89189" cy="252702"/>
          </a:xfrm>
          <a:custGeom>
            <a:avLst/>
            <a:gdLst>
              <a:gd name="T0" fmla="*/ 0 w 48"/>
              <a:gd name="T1" fmla="*/ 82 h 136"/>
              <a:gd name="T2" fmla="*/ 6 w 48"/>
              <a:gd name="T3" fmla="*/ 82 h 136"/>
              <a:gd name="T4" fmla="*/ 8 w 48"/>
              <a:gd name="T5" fmla="*/ 88 h 136"/>
              <a:gd name="T6" fmla="*/ 12 w 48"/>
              <a:gd name="T7" fmla="*/ 90 h 136"/>
              <a:gd name="T8" fmla="*/ 18 w 48"/>
              <a:gd name="T9" fmla="*/ 90 h 136"/>
              <a:gd name="T10" fmla="*/ 26 w 48"/>
              <a:gd name="T11" fmla="*/ 90 h 136"/>
              <a:gd name="T12" fmla="*/ 26 w 48"/>
              <a:gd name="T13" fmla="*/ 100 h 136"/>
              <a:gd name="T14" fmla="*/ 24 w 48"/>
              <a:gd name="T15" fmla="*/ 108 h 136"/>
              <a:gd name="T16" fmla="*/ 22 w 48"/>
              <a:gd name="T17" fmla="*/ 118 h 136"/>
              <a:gd name="T18" fmla="*/ 24 w 48"/>
              <a:gd name="T19" fmla="*/ 126 h 136"/>
              <a:gd name="T20" fmla="*/ 28 w 48"/>
              <a:gd name="T21" fmla="*/ 128 h 136"/>
              <a:gd name="T22" fmla="*/ 32 w 48"/>
              <a:gd name="T23" fmla="*/ 132 h 136"/>
              <a:gd name="T24" fmla="*/ 34 w 48"/>
              <a:gd name="T25" fmla="*/ 136 h 136"/>
              <a:gd name="T26" fmla="*/ 34 w 48"/>
              <a:gd name="T27" fmla="*/ 128 h 136"/>
              <a:gd name="T28" fmla="*/ 36 w 48"/>
              <a:gd name="T29" fmla="*/ 126 h 136"/>
              <a:gd name="T30" fmla="*/ 38 w 48"/>
              <a:gd name="T31" fmla="*/ 124 h 136"/>
              <a:gd name="T32" fmla="*/ 42 w 48"/>
              <a:gd name="T33" fmla="*/ 120 h 136"/>
              <a:gd name="T34" fmla="*/ 44 w 48"/>
              <a:gd name="T35" fmla="*/ 118 h 136"/>
              <a:gd name="T36" fmla="*/ 46 w 48"/>
              <a:gd name="T37" fmla="*/ 112 h 136"/>
              <a:gd name="T38" fmla="*/ 48 w 48"/>
              <a:gd name="T39" fmla="*/ 106 h 136"/>
              <a:gd name="T40" fmla="*/ 48 w 48"/>
              <a:gd name="T41" fmla="*/ 98 h 136"/>
              <a:gd name="T42" fmla="*/ 48 w 48"/>
              <a:gd name="T43" fmla="*/ 92 h 136"/>
              <a:gd name="T44" fmla="*/ 44 w 48"/>
              <a:gd name="T45" fmla="*/ 86 h 136"/>
              <a:gd name="T46" fmla="*/ 36 w 48"/>
              <a:gd name="T47" fmla="*/ 74 h 136"/>
              <a:gd name="T48" fmla="*/ 30 w 48"/>
              <a:gd name="T49" fmla="*/ 66 h 136"/>
              <a:gd name="T50" fmla="*/ 28 w 48"/>
              <a:gd name="T51" fmla="*/ 60 h 136"/>
              <a:gd name="T52" fmla="*/ 26 w 48"/>
              <a:gd name="T53" fmla="*/ 54 h 136"/>
              <a:gd name="T54" fmla="*/ 28 w 48"/>
              <a:gd name="T55" fmla="*/ 46 h 136"/>
              <a:gd name="T56" fmla="*/ 30 w 48"/>
              <a:gd name="T57" fmla="*/ 38 h 136"/>
              <a:gd name="T58" fmla="*/ 30 w 48"/>
              <a:gd name="T59" fmla="*/ 12 h 136"/>
              <a:gd name="T60" fmla="*/ 28 w 48"/>
              <a:gd name="T61" fmla="*/ 10 h 136"/>
              <a:gd name="T62" fmla="*/ 26 w 48"/>
              <a:gd name="T63" fmla="*/ 6 h 136"/>
              <a:gd name="T64" fmla="*/ 24 w 48"/>
              <a:gd name="T65" fmla="*/ 0 h 136"/>
              <a:gd name="T66" fmla="*/ 8 w 48"/>
              <a:gd name="T67" fmla="*/ 0 h 136"/>
              <a:gd name="T68" fmla="*/ 10 w 48"/>
              <a:gd name="T69" fmla="*/ 8 h 136"/>
              <a:gd name="T70" fmla="*/ 14 w 48"/>
              <a:gd name="T71" fmla="*/ 18 h 136"/>
              <a:gd name="T72" fmla="*/ 12 w 48"/>
              <a:gd name="T73" fmla="*/ 20 h 136"/>
              <a:gd name="T74" fmla="*/ 10 w 48"/>
              <a:gd name="T75" fmla="*/ 24 h 136"/>
              <a:gd name="T76" fmla="*/ 6 w 48"/>
              <a:gd name="T77" fmla="*/ 28 h 136"/>
              <a:gd name="T78" fmla="*/ 6 w 48"/>
              <a:gd name="T79" fmla="*/ 34 h 136"/>
              <a:gd name="T80" fmla="*/ 6 w 48"/>
              <a:gd name="T81" fmla="*/ 44 h 136"/>
              <a:gd name="T82" fmla="*/ 8 w 48"/>
              <a:gd name="T83" fmla="*/ 50 h 136"/>
              <a:gd name="T84" fmla="*/ 4 w 48"/>
              <a:gd name="T85" fmla="*/ 56 h 136"/>
              <a:gd name="T86" fmla="*/ 2 w 48"/>
              <a:gd name="T87" fmla="*/ 62 h 136"/>
              <a:gd name="T88" fmla="*/ 0 w 48"/>
              <a:gd name="T89" fmla="*/ 68 h 136"/>
              <a:gd name="T90" fmla="*/ 0 w 48"/>
              <a:gd name="T91" fmla="*/ 74 h 136"/>
              <a:gd name="T92" fmla="*/ 0 w 48"/>
              <a:gd name="T93" fmla="*/ 76 h 136"/>
              <a:gd name="T94" fmla="*/ 0 w 48"/>
              <a:gd name="T95" fmla="*/ 80 h 136"/>
              <a:gd name="T96" fmla="*/ 0 w 48"/>
              <a:gd name="T97" fmla="*/ 8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8" name="Freeform 116"/>
          <p:cNvSpPr>
            <a:spLocks/>
          </p:cNvSpPr>
          <p:nvPr/>
        </p:nvSpPr>
        <p:spPr bwMode="auto">
          <a:xfrm>
            <a:off x="4701030" y="4340859"/>
            <a:ext cx="345608" cy="338175"/>
          </a:xfrm>
          <a:custGeom>
            <a:avLst/>
            <a:gdLst>
              <a:gd name="T0" fmla="*/ 82 w 186"/>
              <a:gd name="T1" fmla="*/ 172 h 182"/>
              <a:gd name="T2" fmla="*/ 106 w 186"/>
              <a:gd name="T3" fmla="*/ 152 h 182"/>
              <a:gd name="T4" fmla="*/ 108 w 186"/>
              <a:gd name="T5" fmla="*/ 144 h 182"/>
              <a:gd name="T6" fmla="*/ 110 w 186"/>
              <a:gd name="T7" fmla="*/ 140 h 182"/>
              <a:gd name="T8" fmla="*/ 120 w 186"/>
              <a:gd name="T9" fmla="*/ 136 h 182"/>
              <a:gd name="T10" fmla="*/ 128 w 186"/>
              <a:gd name="T11" fmla="*/ 132 h 182"/>
              <a:gd name="T12" fmla="*/ 128 w 186"/>
              <a:gd name="T13" fmla="*/ 126 h 182"/>
              <a:gd name="T14" fmla="*/ 140 w 186"/>
              <a:gd name="T15" fmla="*/ 120 h 182"/>
              <a:gd name="T16" fmla="*/ 162 w 186"/>
              <a:gd name="T17" fmla="*/ 114 h 182"/>
              <a:gd name="T18" fmla="*/ 172 w 186"/>
              <a:gd name="T19" fmla="*/ 98 h 182"/>
              <a:gd name="T20" fmla="*/ 174 w 186"/>
              <a:gd name="T21" fmla="*/ 86 h 182"/>
              <a:gd name="T22" fmla="*/ 178 w 186"/>
              <a:gd name="T23" fmla="*/ 70 h 182"/>
              <a:gd name="T24" fmla="*/ 178 w 186"/>
              <a:gd name="T25" fmla="*/ 54 h 182"/>
              <a:gd name="T26" fmla="*/ 184 w 186"/>
              <a:gd name="T27" fmla="*/ 46 h 182"/>
              <a:gd name="T28" fmla="*/ 182 w 186"/>
              <a:gd name="T29" fmla="*/ 34 h 182"/>
              <a:gd name="T30" fmla="*/ 166 w 186"/>
              <a:gd name="T31" fmla="*/ 16 h 182"/>
              <a:gd name="T32" fmla="*/ 150 w 186"/>
              <a:gd name="T33" fmla="*/ 8 h 182"/>
              <a:gd name="T34" fmla="*/ 140 w 186"/>
              <a:gd name="T35" fmla="*/ 0 h 182"/>
              <a:gd name="T36" fmla="*/ 128 w 186"/>
              <a:gd name="T37" fmla="*/ 2 h 182"/>
              <a:gd name="T38" fmla="*/ 112 w 186"/>
              <a:gd name="T39" fmla="*/ 10 h 182"/>
              <a:gd name="T40" fmla="*/ 106 w 186"/>
              <a:gd name="T41" fmla="*/ 18 h 182"/>
              <a:gd name="T42" fmla="*/ 104 w 186"/>
              <a:gd name="T43" fmla="*/ 62 h 182"/>
              <a:gd name="T44" fmla="*/ 108 w 186"/>
              <a:gd name="T45" fmla="*/ 72 h 182"/>
              <a:gd name="T46" fmla="*/ 124 w 186"/>
              <a:gd name="T47" fmla="*/ 76 h 182"/>
              <a:gd name="T48" fmla="*/ 122 w 186"/>
              <a:gd name="T49" fmla="*/ 92 h 182"/>
              <a:gd name="T50" fmla="*/ 116 w 186"/>
              <a:gd name="T51" fmla="*/ 98 h 182"/>
              <a:gd name="T52" fmla="*/ 110 w 186"/>
              <a:gd name="T53" fmla="*/ 90 h 182"/>
              <a:gd name="T54" fmla="*/ 96 w 186"/>
              <a:gd name="T55" fmla="*/ 78 h 182"/>
              <a:gd name="T56" fmla="*/ 86 w 186"/>
              <a:gd name="T57" fmla="*/ 70 h 182"/>
              <a:gd name="T58" fmla="*/ 80 w 186"/>
              <a:gd name="T59" fmla="*/ 68 h 182"/>
              <a:gd name="T60" fmla="*/ 76 w 186"/>
              <a:gd name="T61" fmla="*/ 70 h 182"/>
              <a:gd name="T62" fmla="*/ 66 w 186"/>
              <a:gd name="T63" fmla="*/ 70 h 182"/>
              <a:gd name="T64" fmla="*/ 56 w 186"/>
              <a:gd name="T65" fmla="*/ 64 h 182"/>
              <a:gd name="T66" fmla="*/ 32 w 186"/>
              <a:gd name="T67" fmla="*/ 52 h 182"/>
              <a:gd name="T68" fmla="*/ 30 w 186"/>
              <a:gd name="T69" fmla="*/ 86 h 182"/>
              <a:gd name="T70" fmla="*/ 24 w 186"/>
              <a:gd name="T71" fmla="*/ 88 h 182"/>
              <a:gd name="T72" fmla="*/ 0 w 186"/>
              <a:gd name="T73" fmla="*/ 152 h 182"/>
              <a:gd name="T74" fmla="*/ 18 w 186"/>
              <a:gd name="T75" fmla="*/ 172 h 182"/>
              <a:gd name="T76" fmla="*/ 28 w 186"/>
              <a:gd name="T77" fmla="*/ 172 h 182"/>
              <a:gd name="T78" fmla="*/ 40 w 186"/>
              <a:gd name="T79" fmla="*/ 172 h 182"/>
              <a:gd name="T80" fmla="*/ 52 w 186"/>
              <a:gd name="T81" fmla="*/ 178 h 182"/>
              <a:gd name="T82" fmla="*/ 72 w 186"/>
              <a:gd name="T83"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69" name="Freeform 117"/>
          <p:cNvSpPr>
            <a:spLocks/>
          </p:cNvSpPr>
          <p:nvPr/>
        </p:nvSpPr>
        <p:spPr bwMode="auto">
          <a:xfrm>
            <a:off x="4394443" y="4266534"/>
            <a:ext cx="366046" cy="408783"/>
          </a:xfrm>
          <a:custGeom>
            <a:avLst/>
            <a:gdLst>
              <a:gd name="T0" fmla="*/ 159 w 197"/>
              <a:gd name="T1" fmla="*/ 220 h 220"/>
              <a:gd name="T2" fmla="*/ 107 w 197"/>
              <a:gd name="T3" fmla="*/ 216 h 220"/>
              <a:gd name="T4" fmla="*/ 101 w 197"/>
              <a:gd name="T5" fmla="*/ 210 h 220"/>
              <a:gd name="T6" fmla="*/ 27 w 197"/>
              <a:gd name="T7" fmla="*/ 206 h 220"/>
              <a:gd name="T8" fmla="*/ 21 w 197"/>
              <a:gd name="T9" fmla="*/ 204 h 220"/>
              <a:gd name="T10" fmla="*/ 4 w 197"/>
              <a:gd name="T11" fmla="*/ 206 h 220"/>
              <a:gd name="T12" fmla="*/ 0 w 197"/>
              <a:gd name="T13" fmla="*/ 194 h 220"/>
              <a:gd name="T14" fmla="*/ 4 w 197"/>
              <a:gd name="T15" fmla="*/ 180 h 220"/>
              <a:gd name="T16" fmla="*/ 7 w 197"/>
              <a:gd name="T17" fmla="*/ 162 h 220"/>
              <a:gd name="T18" fmla="*/ 13 w 197"/>
              <a:gd name="T19" fmla="*/ 140 h 220"/>
              <a:gd name="T20" fmla="*/ 25 w 197"/>
              <a:gd name="T21" fmla="*/ 122 h 220"/>
              <a:gd name="T22" fmla="*/ 35 w 197"/>
              <a:gd name="T23" fmla="*/ 104 h 220"/>
              <a:gd name="T24" fmla="*/ 33 w 197"/>
              <a:gd name="T25" fmla="*/ 84 h 220"/>
              <a:gd name="T26" fmla="*/ 25 w 197"/>
              <a:gd name="T27" fmla="*/ 66 h 220"/>
              <a:gd name="T28" fmla="*/ 23 w 197"/>
              <a:gd name="T29" fmla="*/ 52 h 220"/>
              <a:gd name="T30" fmla="*/ 27 w 197"/>
              <a:gd name="T31" fmla="*/ 44 h 220"/>
              <a:gd name="T32" fmla="*/ 27 w 197"/>
              <a:gd name="T33" fmla="*/ 32 h 220"/>
              <a:gd name="T34" fmla="*/ 15 w 197"/>
              <a:gd name="T35" fmla="*/ 0 h 220"/>
              <a:gd name="T36" fmla="*/ 79 w 197"/>
              <a:gd name="T37" fmla="*/ 12 h 220"/>
              <a:gd name="T38" fmla="*/ 93 w 197"/>
              <a:gd name="T39" fmla="*/ 32 h 220"/>
              <a:gd name="T40" fmla="*/ 99 w 197"/>
              <a:gd name="T41" fmla="*/ 34 h 220"/>
              <a:gd name="T42" fmla="*/ 119 w 197"/>
              <a:gd name="T43" fmla="*/ 34 h 220"/>
              <a:gd name="T44" fmla="*/ 123 w 197"/>
              <a:gd name="T45" fmla="*/ 28 h 220"/>
              <a:gd name="T46" fmla="*/ 143 w 197"/>
              <a:gd name="T47" fmla="*/ 20 h 220"/>
              <a:gd name="T48" fmla="*/ 147 w 197"/>
              <a:gd name="T49" fmla="*/ 24 h 220"/>
              <a:gd name="T50" fmla="*/ 159 w 197"/>
              <a:gd name="T51" fmla="*/ 26 h 220"/>
              <a:gd name="T52" fmla="*/ 167 w 197"/>
              <a:gd name="T53" fmla="*/ 46 h 220"/>
              <a:gd name="T54" fmla="*/ 165 w 197"/>
              <a:gd name="T55" fmla="*/ 72 h 220"/>
              <a:gd name="T56" fmla="*/ 171 w 197"/>
              <a:gd name="T57" fmla="*/ 82 h 220"/>
              <a:gd name="T58" fmla="*/ 169 w 197"/>
              <a:gd name="T59" fmla="*/ 92 h 220"/>
              <a:gd name="T60" fmla="*/ 179 w 197"/>
              <a:gd name="T61" fmla="*/ 94 h 220"/>
              <a:gd name="T62" fmla="*/ 191 w 197"/>
              <a:gd name="T63" fmla="*/ 92 h 220"/>
              <a:gd name="T64" fmla="*/ 197 w 197"/>
              <a:gd name="T65" fmla="*/ 122 h 220"/>
              <a:gd name="T66" fmla="*/ 191 w 197"/>
              <a:gd name="T67" fmla="*/ 128 h 220"/>
              <a:gd name="T68" fmla="*/ 165 w 197"/>
              <a:gd name="T69" fmla="*/ 128 h 220"/>
              <a:gd name="T70" fmla="*/ 181 w 197"/>
              <a:gd name="T71" fmla="*/ 2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0" name="Freeform 118"/>
          <p:cNvSpPr>
            <a:spLocks/>
          </p:cNvSpPr>
          <p:nvPr/>
        </p:nvSpPr>
        <p:spPr bwMode="auto">
          <a:xfrm>
            <a:off x="4622990" y="4667885"/>
            <a:ext cx="275000" cy="312162"/>
          </a:xfrm>
          <a:custGeom>
            <a:avLst/>
            <a:gdLst>
              <a:gd name="T0" fmla="*/ 94 w 148"/>
              <a:gd name="T1" fmla="*/ 8 h 168"/>
              <a:gd name="T2" fmla="*/ 98 w 148"/>
              <a:gd name="T3" fmla="*/ 14 h 168"/>
              <a:gd name="T4" fmla="*/ 100 w 148"/>
              <a:gd name="T5" fmla="*/ 18 h 168"/>
              <a:gd name="T6" fmla="*/ 102 w 148"/>
              <a:gd name="T7" fmla="*/ 20 h 168"/>
              <a:gd name="T8" fmla="*/ 100 w 148"/>
              <a:gd name="T9" fmla="*/ 22 h 168"/>
              <a:gd name="T10" fmla="*/ 102 w 148"/>
              <a:gd name="T11" fmla="*/ 26 h 168"/>
              <a:gd name="T12" fmla="*/ 106 w 148"/>
              <a:gd name="T13" fmla="*/ 32 h 168"/>
              <a:gd name="T14" fmla="*/ 112 w 148"/>
              <a:gd name="T15" fmla="*/ 36 h 168"/>
              <a:gd name="T16" fmla="*/ 120 w 148"/>
              <a:gd name="T17" fmla="*/ 42 h 168"/>
              <a:gd name="T18" fmla="*/ 124 w 148"/>
              <a:gd name="T19" fmla="*/ 46 h 168"/>
              <a:gd name="T20" fmla="*/ 126 w 148"/>
              <a:gd name="T21" fmla="*/ 52 h 168"/>
              <a:gd name="T22" fmla="*/ 128 w 148"/>
              <a:gd name="T23" fmla="*/ 62 h 168"/>
              <a:gd name="T24" fmla="*/ 128 w 148"/>
              <a:gd name="T25" fmla="*/ 68 h 168"/>
              <a:gd name="T26" fmla="*/ 132 w 148"/>
              <a:gd name="T27" fmla="*/ 70 h 168"/>
              <a:gd name="T28" fmla="*/ 136 w 148"/>
              <a:gd name="T29" fmla="*/ 72 h 168"/>
              <a:gd name="T30" fmla="*/ 140 w 148"/>
              <a:gd name="T31" fmla="*/ 74 h 168"/>
              <a:gd name="T32" fmla="*/ 144 w 148"/>
              <a:gd name="T33" fmla="*/ 74 h 168"/>
              <a:gd name="T34" fmla="*/ 148 w 148"/>
              <a:gd name="T35" fmla="*/ 80 h 168"/>
              <a:gd name="T36" fmla="*/ 140 w 148"/>
              <a:gd name="T37" fmla="*/ 84 h 168"/>
              <a:gd name="T38" fmla="*/ 134 w 148"/>
              <a:gd name="T39" fmla="*/ 88 h 168"/>
              <a:gd name="T40" fmla="*/ 126 w 148"/>
              <a:gd name="T41" fmla="*/ 100 h 168"/>
              <a:gd name="T42" fmla="*/ 116 w 148"/>
              <a:gd name="T43" fmla="*/ 112 h 168"/>
              <a:gd name="T44" fmla="*/ 106 w 148"/>
              <a:gd name="T45" fmla="*/ 122 h 168"/>
              <a:gd name="T46" fmla="*/ 104 w 148"/>
              <a:gd name="T47" fmla="*/ 124 h 168"/>
              <a:gd name="T48" fmla="*/ 100 w 148"/>
              <a:gd name="T49" fmla="*/ 126 h 168"/>
              <a:gd name="T50" fmla="*/ 98 w 148"/>
              <a:gd name="T51" fmla="*/ 128 h 168"/>
              <a:gd name="T52" fmla="*/ 94 w 148"/>
              <a:gd name="T53" fmla="*/ 132 h 168"/>
              <a:gd name="T54" fmla="*/ 92 w 148"/>
              <a:gd name="T55" fmla="*/ 138 h 168"/>
              <a:gd name="T56" fmla="*/ 88 w 148"/>
              <a:gd name="T57" fmla="*/ 142 h 168"/>
              <a:gd name="T58" fmla="*/ 84 w 148"/>
              <a:gd name="T59" fmla="*/ 146 h 168"/>
              <a:gd name="T60" fmla="*/ 78 w 148"/>
              <a:gd name="T61" fmla="*/ 148 h 168"/>
              <a:gd name="T62" fmla="*/ 72 w 148"/>
              <a:gd name="T63" fmla="*/ 146 h 168"/>
              <a:gd name="T64" fmla="*/ 68 w 148"/>
              <a:gd name="T65" fmla="*/ 142 h 168"/>
              <a:gd name="T66" fmla="*/ 62 w 148"/>
              <a:gd name="T67" fmla="*/ 140 h 168"/>
              <a:gd name="T68" fmla="*/ 56 w 148"/>
              <a:gd name="T69" fmla="*/ 138 h 168"/>
              <a:gd name="T70" fmla="*/ 52 w 148"/>
              <a:gd name="T71" fmla="*/ 142 h 168"/>
              <a:gd name="T72" fmla="*/ 44 w 148"/>
              <a:gd name="T73" fmla="*/ 150 h 168"/>
              <a:gd name="T74" fmla="*/ 36 w 148"/>
              <a:gd name="T75" fmla="*/ 162 h 168"/>
              <a:gd name="T76" fmla="*/ 28 w 148"/>
              <a:gd name="T77" fmla="*/ 168 h 168"/>
              <a:gd name="T78" fmla="*/ 12 w 148"/>
              <a:gd name="T79" fmla="*/ 168 h 168"/>
              <a:gd name="T80" fmla="*/ 14 w 148"/>
              <a:gd name="T81" fmla="*/ 160 h 168"/>
              <a:gd name="T82" fmla="*/ 16 w 148"/>
              <a:gd name="T83" fmla="*/ 152 h 168"/>
              <a:gd name="T84" fmla="*/ 16 w 148"/>
              <a:gd name="T85" fmla="*/ 146 h 168"/>
              <a:gd name="T86" fmla="*/ 14 w 148"/>
              <a:gd name="T87" fmla="*/ 142 h 168"/>
              <a:gd name="T88" fmla="*/ 6 w 148"/>
              <a:gd name="T89" fmla="*/ 134 h 168"/>
              <a:gd name="T90" fmla="*/ 0 w 148"/>
              <a:gd name="T91" fmla="*/ 132 h 168"/>
              <a:gd name="T92" fmla="*/ 0 w 148"/>
              <a:gd name="T93" fmla="*/ 78 h 168"/>
              <a:gd name="T94" fmla="*/ 20 w 148"/>
              <a:gd name="T95" fmla="*/ 78 h 168"/>
              <a:gd name="T96" fmla="*/ 20 w 148"/>
              <a:gd name="T97" fmla="*/ 10 h 168"/>
              <a:gd name="T98" fmla="*/ 42 w 148"/>
              <a:gd name="T99" fmla="*/ 8 h 168"/>
              <a:gd name="T100" fmla="*/ 60 w 148"/>
              <a:gd name="T101" fmla="*/ 6 h 168"/>
              <a:gd name="T102" fmla="*/ 64 w 148"/>
              <a:gd name="T103" fmla="*/ 12 h 168"/>
              <a:gd name="T104" fmla="*/ 78 w 148"/>
              <a:gd name="T105" fmla="*/ 6 h 168"/>
              <a:gd name="T106" fmla="*/ 82 w 148"/>
              <a:gd name="T107" fmla="*/ 2 h 168"/>
              <a:gd name="T108" fmla="*/ 88 w 148"/>
              <a:gd name="T109" fmla="*/ 0 h 168"/>
              <a:gd name="T110" fmla="*/ 92 w 148"/>
              <a:gd name="T111" fmla="*/ 0 h 168"/>
              <a:gd name="T112" fmla="*/ 94 w 148"/>
              <a:gd name="T113" fmla="*/ 2 h 168"/>
              <a:gd name="T114" fmla="*/ 94 w 148"/>
              <a:gd name="T115" fmla="*/ 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1" name="Freeform 119"/>
          <p:cNvSpPr>
            <a:spLocks/>
          </p:cNvSpPr>
          <p:nvPr/>
        </p:nvSpPr>
        <p:spPr bwMode="auto">
          <a:xfrm>
            <a:off x="3554579" y="3500995"/>
            <a:ext cx="152365" cy="152365"/>
          </a:xfrm>
          <a:custGeom>
            <a:avLst/>
            <a:gdLst>
              <a:gd name="T0" fmla="*/ 6 w 82"/>
              <a:gd name="T1" fmla="*/ 78 h 82"/>
              <a:gd name="T2" fmla="*/ 4 w 82"/>
              <a:gd name="T3" fmla="*/ 74 h 82"/>
              <a:gd name="T4" fmla="*/ 4 w 82"/>
              <a:gd name="T5" fmla="*/ 68 h 82"/>
              <a:gd name="T6" fmla="*/ 4 w 82"/>
              <a:gd name="T7" fmla="*/ 62 h 82"/>
              <a:gd name="T8" fmla="*/ 16 w 82"/>
              <a:gd name="T9" fmla="*/ 62 h 82"/>
              <a:gd name="T10" fmla="*/ 28 w 82"/>
              <a:gd name="T11" fmla="*/ 60 h 82"/>
              <a:gd name="T12" fmla="*/ 28 w 82"/>
              <a:gd name="T13" fmla="*/ 58 h 82"/>
              <a:gd name="T14" fmla="*/ 34 w 82"/>
              <a:gd name="T15" fmla="*/ 60 h 82"/>
              <a:gd name="T16" fmla="*/ 42 w 82"/>
              <a:gd name="T17" fmla="*/ 62 h 82"/>
              <a:gd name="T18" fmla="*/ 46 w 82"/>
              <a:gd name="T19" fmla="*/ 60 h 82"/>
              <a:gd name="T20" fmla="*/ 50 w 82"/>
              <a:gd name="T21" fmla="*/ 58 h 82"/>
              <a:gd name="T22" fmla="*/ 38 w 82"/>
              <a:gd name="T23" fmla="*/ 56 h 82"/>
              <a:gd name="T24" fmla="*/ 32 w 82"/>
              <a:gd name="T25" fmla="*/ 54 h 82"/>
              <a:gd name="T26" fmla="*/ 30 w 82"/>
              <a:gd name="T27" fmla="*/ 50 h 82"/>
              <a:gd name="T28" fmla="*/ 26 w 82"/>
              <a:gd name="T29" fmla="*/ 52 h 82"/>
              <a:gd name="T30" fmla="*/ 24 w 82"/>
              <a:gd name="T31" fmla="*/ 54 h 82"/>
              <a:gd name="T32" fmla="*/ 22 w 82"/>
              <a:gd name="T33" fmla="*/ 56 h 82"/>
              <a:gd name="T34" fmla="*/ 18 w 82"/>
              <a:gd name="T35" fmla="*/ 58 h 82"/>
              <a:gd name="T36" fmla="*/ 6 w 82"/>
              <a:gd name="T37" fmla="*/ 56 h 82"/>
              <a:gd name="T38" fmla="*/ 6 w 82"/>
              <a:gd name="T39" fmla="*/ 52 h 82"/>
              <a:gd name="T40" fmla="*/ 8 w 82"/>
              <a:gd name="T41" fmla="*/ 46 h 82"/>
              <a:gd name="T42" fmla="*/ 6 w 82"/>
              <a:gd name="T43" fmla="*/ 40 h 82"/>
              <a:gd name="T44" fmla="*/ 4 w 82"/>
              <a:gd name="T45" fmla="*/ 36 h 82"/>
              <a:gd name="T46" fmla="*/ 2 w 82"/>
              <a:gd name="T47" fmla="*/ 32 h 82"/>
              <a:gd name="T48" fmla="*/ 0 w 82"/>
              <a:gd name="T49" fmla="*/ 30 h 82"/>
              <a:gd name="T50" fmla="*/ 2 w 82"/>
              <a:gd name="T51" fmla="*/ 24 h 82"/>
              <a:gd name="T52" fmla="*/ 4 w 82"/>
              <a:gd name="T53" fmla="*/ 16 h 82"/>
              <a:gd name="T54" fmla="*/ 10 w 82"/>
              <a:gd name="T55" fmla="*/ 4 h 82"/>
              <a:gd name="T56" fmla="*/ 14 w 82"/>
              <a:gd name="T57" fmla="*/ 4 h 82"/>
              <a:gd name="T58" fmla="*/ 16 w 82"/>
              <a:gd name="T59" fmla="*/ 4 h 82"/>
              <a:gd name="T60" fmla="*/ 20 w 82"/>
              <a:gd name="T61" fmla="*/ 4 h 82"/>
              <a:gd name="T62" fmla="*/ 22 w 82"/>
              <a:gd name="T63" fmla="*/ 2 h 82"/>
              <a:gd name="T64" fmla="*/ 26 w 82"/>
              <a:gd name="T65" fmla="*/ 0 h 82"/>
              <a:gd name="T66" fmla="*/ 30 w 82"/>
              <a:gd name="T67" fmla="*/ 0 h 82"/>
              <a:gd name="T68" fmla="*/ 38 w 82"/>
              <a:gd name="T69" fmla="*/ 2 h 82"/>
              <a:gd name="T70" fmla="*/ 46 w 82"/>
              <a:gd name="T71" fmla="*/ 6 h 82"/>
              <a:gd name="T72" fmla="*/ 52 w 82"/>
              <a:gd name="T73" fmla="*/ 8 h 82"/>
              <a:gd name="T74" fmla="*/ 54 w 82"/>
              <a:gd name="T75" fmla="*/ 14 h 82"/>
              <a:gd name="T76" fmla="*/ 64 w 82"/>
              <a:gd name="T77" fmla="*/ 28 h 82"/>
              <a:gd name="T78" fmla="*/ 68 w 82"/>
              <a:gd name="T79" fmla="*/ 32 h 82"/>
              <a:gd name="T80" fmla="*/ 74 w 82"/>
              <a:gd name="T81" fmla="*/ 36 h 82"/>
              <a:gd name="T82" fmla="*/ 72 w 82"/>
              <a:gd name="T83" fmla="*/ 36 h 82"/>
              <a:gd name="T84" fmla="*/ 76 w 82"/>
              <a:gd name="T85" fmla="*/ 48 h 82"/>
              <a:gd name="T86" fmla="*/ 80 w 82"/>
              <a:gd name="T87" fmla="*/ 58 h 82"/>
              <a:gd name="T88" fmla="*/ 82 w 82"/>
              <a:gd name="T89" fmla="*/ 66 h 82"/>
              <a:gd name="T90" fmla="*/ 82 w 82"/>
              <a:gd name="T91" fmla="*/ 72 h 82"/>
              <a:gd name="T92" fmla="*/ 82 w 82"/>
              <a:gd name="T93" fmla="*/ 80 h 82"/>
              <a:gd name="T94" fmla="*/ 80 w 82"/>
              <a:gd name="T95" fmla="*/ 80 h 82"/>
              <a:gd name="T96" fmla="*/ 74 w 82"/>
              <a:gd name="T97" fmla="*/ 82 h 82"/>
              <a:gd name="T98" fmla="*/ 68 w 82"/>
              <a:gd name="T99" fmla="*/ 80 h 82"/>
              <a:gd name="T100" fmla="*/ 62 w 82"/>
              <a:gd name="T101" fmla="*/ 78 h 82"/>
              <a:gd name="T102" fmla="*/ 56 w 82"/>
              <a:gd name="T103" fmla="*/ 76 h 82"/>
              <a:gd name="T104" fmla="*/ 50 w 82"/>
              <a:gd name="T105" fmla="*/ 74 h 82"/>
              <a:gd name="T106" fmla="*/ 38 w 82"/>
              <a:gd name="T107" fmla="*/ 74 h 82"/>
              <a:gd name="T108" fmla="*/ 26 w 82"/>
              <a:gd name="T109" fmla="*/ 76 h 82"/>
              <a:gd name="T110" fmla="*/ 18 w 82"/>
              <a:gd name="T111" fmla="*/ 78 h 82"/>
              <a:gd name="T112" fmla="*/ 6 w 82"/>
              <a:gd name="T113" fmla="*/ 7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2" name="Freeform 120"/>
          <p:cNvSpPr>
            <a:spLocks/>
          </p:cNvSpPr>
          <p:nvPr/>
        </p:nvSpPr>
        <p:spPr bwMode="auto">
          <a:xfrm>
            <a:off x="3565728" y="3638495"/>
            <a:ext cx="81757" cy="44595"/>
          </a:xfrm>
          <a:custGeom>
            <a:avLst/>
            <a:gdLst>
              <a:gd name="T0" fmla="*/ 0 w 44"/>
              <a:gd name="T1" fmla="*/ 4 h 24"/>
              <a:gd name="T2" fmla="*/ 12 w 44"/>
              <a:gd name="T3" fmla="*/ 4 h 24"/>
              <a:gd name="T4" fmla="*/ 20 w 44"/>
              <a:gd name="T5" fmla="*/ 2 h 24"/>
              <a:gd name="T6" fmla="*/ 32 w 44"/>
              <a:gd name="T7" fmla="*/ 0 h 24"/>
              <a:gd name="T8" fmla="*/ 44 w 44"/>
              <a:gd name="T9" fmla="*/ 0 h 24"/>
              <a:gd name="T10" fmla="*/ 44 w 44"/>
              <a:gd name="T11" fmla="*/ 4 h 24"/>
              <a:gd name="T12" fmla="*/ 44 w 44"/>
              <a:gd name="T13" fmla="*/ 8 h 24"/>
              <a:gd name="T14" fmla="*/ 40 w 44"/>
              <a:gd name="T15" fmla="*/ 8 h 24"/>
              <a:gd name="T16" fmla="*/ 42 w 44"/>
              <a:gd name="T17" fmla="*/ 12 h 24"/>
              <a:gd name="T18" fmla="*/ 44 w 44"/>
              <a:gd name="T19" fmla="*/ 12 h 24"/>
              <a:gd name="T20" fmla="*/ 44 w 44"/>
              <a:gd name="T21" fmla="*/ 16 h 24"/>
              <a:gd name="T22" fmla="*/ 38 w 44"/>
              <a:gd name="T23" fmla="*/ 18 h 24"/>
              <a:gd name="T24" fmla="*/ 34 w 44"/>
              <a:gd name="T25" fmla="*/ 20 h 24"/>
              <a:gd name="T26" fmla="*/ 30 w 44"/>
              <a:gd name="T27" fmla="*/ 22 h 24"/>
              <a:gd name="T28" fmla="*/ 26 w 44"/>
              <a:gd name="T29" fmla="*/ 24 h 24"/>
              <a:gd name="T30" fmla="*/ 20 w 44"/>
              <a:gd name="T31" fmla="*/ 16 h 24"/>
              <a:gd name="T32" fmla="*/ 18 w 44"/>
              <a:gd name="T33" fmla="*/ 14 h 24"/>
              <a:gd name="T34" fmla="*/ 16 w 44"/>
              <a:gd name="T35" fmla="*/ 12 h 24"/>
              <a:gd name="T36" fmla="*/ 8 w 44"/>
              <a:gd name="T37" fmla="*/ 8 h 24"/>
              <a:gd name="T38" fmla="*/ 0 w 44"/>
              <a:gd name="T3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3" name="Freeform 121"/>
          <p:cNvSpPr>
            <a:spLocks/>
          </p:cNvSpPr>
          <p:nvPr/>
        </p:nvSpPr>
        <p:spPr bwMode="auto">
          <a:xfrm>
            <a:off x="3614039" y="3638495"/>
            <a:ext cx="204392" cy="178378"/>
          </a:xfrm>
          <a:custGeom>
            <a:avLst/>
            <a:gdLst>
              <a:gd name="T0" fmla="*/ 32 w 110"/>
              <a:gd name="T1" fmla="*/ 60 h 96"/>
              <a:gd name="T2" fmla="*/ 44 w 110"/>
              <a:gd name="T3" fmla="*/ 48 h 96"/>
              <a:gd name="T4" fmla="*/ 56 w 110"/>
              <a:gd name="T5" fmla="*/ 48 h 96"/>
              <a:gd name="T6" fmla="*/ 62 w 110"/>
              <a:gd name="T7" fmla="*/ 54 h 96"/>
              <a:gd name="T8" fmla="*/ 66 w 110"/>
              <a:gd name="T9" fmla="*/ 68 h 96"/>
              <a:gd name="T10" fmla="*/ 74 w 110"/>
              <a:gd name="T11" fmla="*/ 76 h 96"/>
              <a:gd name="T12" fmla="*/ 84 w 110"/>
              <a:gd name="T13" fmla="*/ 78 h 96"/>
              <a:gd name="T14" fmla="*/ 86 w 110"/>
              <a:gd name="T15" fmla="*/ 96 h 96"/>
              <a:gd name="T16" fmla="*/ 96 w 110"/>
              <a:gd name="T17" fmla="*/ 96 h 96"/>
              <a:gd name="T18" fmla="*/ 102 w 110"/>
              <a:gd name="T19" fmla="*/ 96 h 96"/>
              <a:gd name="T20" fmla="*/ 106 w 110"/>
              <a:gd name="T21" fmla="*/ 84 h 96"/>
              <a:gd name="T22" fmla="*/ 104 w 110"/>
              <a:gd name="T23" fmla="*/ 80 h 96"/>
              <a:gd name="T24" fmla="*/ 102 w 110"/>
              <a:gd name="T25" fmla="*/ 76 h 96"/>
              <a:gd name="T26" fmla="*/ 110 w 110"/>
              <a:gd name="T27" fmla="*/ 72 h 96"/>
              <a:gd name="T28" fmla="*/ 106 w 110"/>
              <a:gd name="T29" fmla="*/ 64 h 96"/>
              <a:gd name="T30" fmla="*/ 106 w 110"/>
              <a:gd name="T31" fmla="*/ 46 h 96"/>
              <a:gd name="T32" fmla="*/ 110 w 110"/>
              <a:gd name="T33" fmla="*/ 44 h 96"/>
              <a:gd name="T34" fmla="*/ 102 w 110"/>
              <a:gd name="T35" fmla="*/ 40 h 96"/>
              <a:gd name="T36" fmla="*/ 94 w 110"/>
              <a:gd name="T37" fmla="*/ 14 h 96"/>
              <a:gd name="T38" fmla="*/ 84 w 110"/>
              <a:gd name="T39" fmla="*/ 6 h 96"/>
              <a:gd name="T40" fmla="*/ 80 w 110"/>
              <a:gd name="T41" fmla="*/ 10 h 96"/>
              <a:gd name="T42" fmla="*/ 60 w 110"/>
              <a:gd name="T43" fmla="*/ 8 h 96"/>
              <a:gd name="T44" fmla="*/ 48 w 110"/>
              <a:gd name="T45" fmla="*/ 6 h 96"/>
              <a:gd name="T46" fmla="*/ 36 w 110"/>
              <a:gd name="T47" fmla="*/ 6 h 96"/>
              <a:gd name="T48" fmla="*/ 24 w 110"/>
              <a:gd name="T49" fmla="*/ 2 h 96"/>
              <a:gd name="T50" fmla="*/ 18 w 110"/>
              <a:gd name="T51" fmla="*/ 4 h 96"/>
              <a:gd name="T52" fmla="*/ 14 w 110"/>
              <a:gd name="T53" fmla="*/ 8 h 96"/>
              <a:gd name="T54" fmla="*/ 18 w 110"/>
              <a:gd name="T55" fmla="*/ 12 h 96"/>
              <a:gd name="T56" fmla="*/ 12 w 110"/>
              <a:gd name="T57" fmla="*/ 18 h 96"/>
              <a:gd name="T58" fmla="*/ 4 w 110"/>
              <a:gd name="T59" fmla="*/ 22 h 96"/>
              <a:gd name="T60" fmla="*/ 16 w 110"/>
              <a:gd name="T61" fmla="*/ 42 h 96"/>
              <a:gd name="T62" fmla="*/ 28 w 110"/>
              <a:gd name="T6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4" name="Freeform 122"/>
          <p:cNvSpPr>
            <a:spLocks/>
          </p:cNvSpPr>
          <p:nvPr/>
        </p:nvSpPr>
        <p:spPr bwMode="auto">
          <a:xfrm>
            <a:off x="3666066" y="3723967"/>
            <a:ext cx="78040" cy="104054"/>
          </a:xfrm>
          <a:custGeom>
            <a:avLst/>
            <a:gdLst>
              <a:gd name="T0" fmla="*/ 24 w 42"/>
              <a:gd name="T1" fmla="*/ 56 h 56"/>
              <a:gd name="T2" fmla="*/ 18 w 42"/>
              <a:gd name="T3" fmla="*/ 50 h 56"/>
              <a:gd name="T4" fmla="*/ 12 w 42"/>
              <a:gd name="T5" fmla="*/ 46 h 56"/>
              <a:gd name="T6" fmla="*/ 6 w 42"/>
              <a:gd name="T7" fmla="*/ 38 h 56"/>
              <a:gd name="T8" fmla="*/ 2 w 42"/>
              <a:gd name="T9" fmla="*/ 30 h 56"/>
              <a:gd name="T10" fmla="*/ 0 w 42"/>
              <a:gd name="T11" fmla="*/ 20 h 56"/>
              <a:gd name="T12" fmla="*/ 4 w 42"/>
              <a:gd name="T13" fmla="*/ 14 h 56"/>
              <a:gd name="T14" fmla="*/ 10 w 42"/>
              <a:gd name="T15" fmla="*/ 8 h 56"/>
              <a:gd name="T16" fmla="*/ 16 w 42"/>
              <a:gd name="T17" fmla="*/ 2 h 56"/>
              <a:gd name="T18" fmla="*/ 22 w 42"/>
              <a:gd name="T19" fmla="*/ 0 h 56"/>
              <a:gd name="T20" fmla="*/ 28 w 42"/>
              <a:gd name="T21" fmla="*/ 2 h 56"/>
              <a:gd name="T22" fmla="*/ 32 w 42"/>
              <a:gd name="T23" fmla="*/ 4 h 56"/>
              <a:gd name="T24" fmla="*/ 34 w 42"/>
              <a:gd name="T25" fmla="*/ 8 h 56"/>
              <a:gd name="T26" fmla="*/ 36 w 42"/>
              <a:gd name="T27" fmla="*/ 14 h 56"/>
              <a:gd name="T28" fmla="*/ 38 w 42"/>
              <a:gd name="T29" fmla="*/ 22 h 56"/>
              <a:gd name="T30" fmla="*/ 42 w 42"/>
              <a:gd name="T31" fmla="*/ 32 h 56"/>
              <a:gd name="T32" fmla="*/ 40 w 42"/>
              <a:gd name="T33" fmla="*/ 36 h 56"/>
              <a:gd name="T34" fmla="*/ 38 w 42"/>
              <a:gd name="T35" fmla="*/ 42 h 56"/>
              <a:gd name="T36" fmla="*/ 34 w 42"/>
              <a:gd name="T37" fmla="*/ 48 h 56"/>
              <a:gd name="T38" fmla="*/ 28 w 42"/>
              <a:gd name="T39" fmla="*/ 52 h 56"/>
              <a:gd name="T40" fmla="*/ 24 w 42"/>
              <a:gd name="T4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5" name="Freeform 123"/>
          <p:cNvSpPr>
            <a:spLocks/>
          </p:cNvSpPr>
          <p:nvPr/>
        </p:nvSpPr>
        <p:spPr bwMode="auto">
          <a:xfrm>
            <a:off x="3710660" y="3775994"/>
            <a:ext cx="118919" cy="133784"/>
          </a:xfrm>
          <a:custGeom>
            <a:avLst/>
            <a:gdLst>
              <a:gd name="T0" fmla="*/ 62 w 64"/>
              <a:gd name="T1" fmla="*/ 72 h 72"/>
              <a:gd name="T2" fmla="*/ 54 w 64"/>
              <a:gd name="T3" fmla="*/ 70 h 72"/>
              <a:gd name="T4" fmla="*/ 50 w 64"/>
              <a:gd name="T5" fmla="*/ 66 h 72"/>
              <a:gd name="T6" fmla="*/ 40 w 64"/>
              <a:gd name="T7" fmla="*/ 56 h 72"/>
              <a:gd name="T8" fmla="*/ 20 w 64"/>
              <a:gd name="T9" fmla="*/ 44 h 72"/>
              <a:gd name="T10" fmla="*/ 0 w 64"/>
              <a:gd name="T11" fmla="*/ 28 h 72"/>
              <a:gd name="T12" fmla="*/ 2 w 64"/>
              <a:gd name="T13" fmla="*/ 26 h 72"/>
              <a:gd name="T14" fmla="*/ 4 w 64"/>
              <a:gd name="T15" fmla="*/ 24 h 72"/>
              <a:gd name="T16" fmla="*/ 10 w 64"/>
              <a:gd name="T17" fmla="*/ 20 h 72"/>
              <a:gd name="T18" fmla="*/ 14 w 64"/>
              <a:gd name="T19" fmla="*/ 14 h 72"/>
              <a:gd name="T20" fmla="*/ 16 w 64"/>
              <a:gd name="T21" fmla="*/ 8 h 72"/>
              <a:gd name="T22" fmla="*/ 18 w 64"/>
              <a:gd name="T23" fmla="*/ 4 h 72"/>
              <a:gd name="T24" fmla="*/ 22 w 64"/>
              <a:gd name="T25" fmla="*/ 2 h 72"/>
              <a:gd name="T26" fmla="*/ 24 w 64"/>
              <a:gd name="T27" fmla="*/ 0 h 72"/>
              <a:gd name="T28" fmla="*/ 32 w 64"/>
              <a:gd name="T29" fmla="*/ 4 h 72"/>
              <a:gd name="T30" fmla="*/ 32 w 64"/>
              <a:gd name="T31" fmla="*/ 16 h 72"/>
              <a:gd name="T32" fmla="*/ 34 w 64"/>
              <a:gd name="T33" fmla="*/ 22 h 72"/>
              <a:gd name="T34" fmla="*/ 38 w 64"/>
              <a:gd name="T35" fmla="*/ 22 h 72"/>
              <a:gd name="T36" fmla="*/ 44 w 64"/>
              <a:gd name="T37" fmla="*/ 22 h 72"/>
              <a:gd name="T38" fmla="*/ 50 w 64"/>
              <a:gd name="T39" fmla="*/ 22 h 72"/>
              <a:gd name="T40" fmla="*/ 50 w 64"/>
              <a:gd name="T41" fmla="*/ 24 h 72"/>
              <a:gd name="T42" fmla="*/ 50 w 64"/>
              <a:gd name="T43" fmla="*/ 28 h 72"/>
              <a:gd name="T44" fmla="*/ 50 w 64"/>
              <a:gd name="T45" fmla="*/ 34 h 72"/>
              <a:gd name="T46" fmla="*/ 50 w 64"/>
              <a:gd name="T47" fmla="*/ 38 h 72"/>
              <a:gd name="T48" fmla="*/ 50 w 64"/>
              <a:gd name="T49" fmla="*/ 42 h 72"/>
              <a:gd name="T50" fmla="*/ 56 w 64"/>
              <a:gd name="T51" fmla="*/ 46 h 72"/>
              <a:gd name="T52" fmla="*/ 62 w 64"/>
              <a:gd name="T53" fmla="*/ 48 h 72"/>
              <a:gd name="T54" fmla="*/ 64 w 64"/>
              <a:gd name="T55" fmla="*/ 52 h 72"/>
              <a:gd name="T56" fmla="*/ 64 w 64"/>
              <a:gd name="T57" fmla="*/ 54 h 72"/>
              <a:gd name="T58" fmla="*/ 62 w 64"/>
              <a:gd name="T59" fmla="*/ 70 h 72"/>
              <a:gd name="T60" fmla="*/ 62 w 64"/>
              <a:gd name="T6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6" name="Freeform 124"/>
          <p:cNvSpPr>
            <a:spLocks/>
          </p:cNvSpPr>
          <p:nvPr/>
        </p:nvSpPr>
        <p:spPr bwMode="auto">
          <a:xfrm>
            <a:off x="3881606" y="3556738"/>
            <a:ext cx="226689" cy="182094"/>
          </a:xfrm>
          <a:custGeom>
            <a:avLst/>
            <a:gdLst>
              <a:gd name="T0" fmla="*/ 122 w 122"/>
              <a:gd name="T1" fmla="*/ 48 h 98"/>
              <a:gd name="T2" fmla="*/ 120 w 122"/>
              <a:gd name="T3" fmla="*/ 44 h 98"/>
              <a:gd name="T4" fmla="*/ 114 w 122"/>
              <a:gd name="T5" fmla="*/ 42 h 98"/>
              <a:gd name="T6" fmla="*/ 108 w 122"/>
              <a:gd name="T7" fmla="*/ 42 h 98"/>
              <a:gd name="T8" fmla="*/ 104 w 122"/>
              <a:gd name="T9" fmla="*/ 38 h 98"/>
              <a:gd name="T10" fmla="*/ 104 w 122"/>
              <a:gd name="T11" fmla="*/ 34 h 98"/>
              <a:gd name="T12" fmla="*/ 104 w 122"/>
              <a:gd name="T13" fmla="*/ 30 h 98"/>
              <a:gd name="T14" fmla="*/ 104 w 122"/>
              <a:gd name="T15" fmla="*/ 26 h 98"/>
              <a:gd name="T16" fmla="*/ 102 w 122"/>
              <a:gd name="T17" fmla="*/ 22 h 98"/>
              <a:gd name="T18" fmla="*/ 98 w 122"/>
              <a:gd name="T19" fmla="*/ 18 h 98"/>
              <a:gd name="T20" fmla="*/ 94 w 122"/>
              <a:gd name="T21" fmla="*/ 16 h 98"/>
              <a:gd name="T22" fmla="*/ 90 w 122"/>
              <a:gd name="T23" fmla="*/ 10 h 98"/>
              <a:gd name="T24" fmla="*/ 90 w 122"/>
              <a:gd name="T25" fmla="*/ 0 h 98"/>
              <a:gd name="T26" fmla="*/ 68 w 122"/>
              <a:gd name="T27" fmla="*/ 6 h 98"/>
              <a:gd name="T28" fmla="*/ 46 w 122"/>
              <a:gd name="T29" fmla="*/ 14 h 98"/>
              <a:gd name="T30" fmla="*/ 42 w 122"/>
              <a:gd name="T31" fmla="*/ 16 h 98"/>
              <a:gd name="T32" fmla="*/ 40 w 122"/>
              <a:gd name="T33" fmla="*/ 18 h 98"/>
              <a:gd name="T34" fmla="*/ 38 w 122"/>
              <a:gd name="T35" fmla="*/ 24 h 98"/>
              <a:gd name="T36" fmla="*/ 34 w 122"/>
              <a:gd name="T37" fmla="*/ 30 h 98"/>
              <a:gd name="T38" fmla="*/ 32 w 122"/>
              <a:gd name="T39" fmla="*/ 30 h 98"/>
              <a:gd name="T40" fmla="*/ 28 w 122"/>
              <a:gd name="T41" fmla="*/ 30 h 98"/>
              <a:gd name="T42" fmla="*/ 20 w 122"/>
              <a:gd name="T43" fmla="*/ 30 h 98"/>
              <a:gd name="T44" fmla="*/ 20 w 122"/>
              <a:gd name="T45" fmla="*/ 40 h 98"/>
              <a:gd name="T46" fmla="*/ 20 w 122"/>
              <a:gd name="T47" fmla="*/ 46 h 98"/>
              <a:gd name="T48" fmla="*/ 18 w 122"/>
              <a:gd name="T49" fmla="*/ 50 h 98"/>
              <a:gd name="T50" fmla="*/ 12 w 122"/>
              <a:gd name="T51" fmla="*/ 54 h 98"/>
              <a:gd name="T52" fmla="*/ 6 w 122"/>
              <a:gd name="T53" fmla="*/ 58 h 98"/>
              <a:gd name="T54" fmla="*/ 4 w 122"/>
              <a:gd name="T55" fmla="*/ 62 h 98"/>
              <a:gd name="T56" fmla="*/ 4 w 122"/>
              <a:gd name="T57" fmla="*/ 66 h 98"/>
              <a:gd name="T58" fmla="*/ 2 w 122"/>
              <a:gd name="T59" fmla="*/ 74 h 98"/>
              <a:gd name="T60" fmla="*/ 0 w 122"/>
              <a:gd name="T61" fmla="*/ 80 h 98"/>
              <a:gd name="T62" fmla="*/ 4 w 122"/>
              <a:gd name="T63" fmla="*/ 84 h 98"/>
              <a:gd name="T64" fmla="*/ 8 w 122"/>
              <a:gd name="T65" fmla="*/ 90 h 98"/>
              <a:gd name="T66" fmla="*/ 12 w 122"/>
              <a:gd name="T67" fmla="*/ 94 h 98"/>
              <a:gd name="T68" fmla="*/ 18 w 122"/>
              <a:gd name="T69" fmla="*/ 96 h 98"/>
              <a:gd name="T70" fmla="*/ 22 w 122"/>
              <a:gd name="T71" fmla="*/ 96 h 98"/>
              <a:gd name="T72" fmla="*/ 24 w 122"/>
              <a:gd name="T73" fmla="*/ 94 h 98"/>
              <a:gd name="T74" fmla="*/ 28 w 122"/>
              <a:gd name="T75" fmla="*/ 92 h 98"/>
              <a:gd name="T76" fmla="*/ 32 w 122"/>
              <a:gd name="T77" fmla="*/ 92 h 98"/>
              <a:gd name="T78" fmla="*/ 36 w 122"/>
              <a:gd name="T79" fmla="*/ 92 h 98"/>
              <a:gd name="T80" fmla="*/ 38 w 122"/>
              <a:gd name="T81" fmla="*/ 94 h 98"/>
              <a:gd name="T82" fmla="*/ 40 w 122"/>
              <a:gd name="T83" fmla="*/ 98 h 98"/>
              <a:gd name="T84" fmla="*/ 42 w 122"/>
              <a:gd name="T85" fmla="*/ 98 h 98"/>
              <a:gd name="T86" fmla="*/ 42 w 122"/>
              <a:gd name="T87" fmla="*/ 86 h 98"/>
              <a:gd name="T88" fmla="*/ 42 w 122"/>
              <a:gd name="T89" fmla="*/ 72 h 98"/>
              <a:gd name="T90" fmla="*/ 50 w 122"/>
              <a:gd name="T91" fmla="*/ 72 h 98"/>
              <a:gd name="T92" fmla="*/ 58 w 122"/>
              <a:gd name="T93" fmla="*/ 72 h 98"/>
              <a:gd name="T94" fmla="*/ 76 w 122"/>
              <a:gd name="T95" fmla="*/ 72 h 98"/>
              <a:gd name="T96" fmla="*/ 106 w 122"/>
              <a:gd name="T97" fmla="*/ 72 h 98"/>
              <a:gd name="T98" fmla="*/ 106 w 122"/>
              <a:gd name="T99" fmla="*/ 68 h 98"/>
              <a:gd name="T100" fmla="*/ 108 w 122"/>
              <a:gd name="T101" fmla="*/ 66 h 98"/>
              <a:gd name="T102" fmla="*/ 114 w 122"/>
              <a:gd name="T103" fmla="*/ 64 h 98"/>
              <a:gd name="T104" fmla="*/ 122 w 122"/>
              <a:gd name="T105" fmla="*/ 60 h 98"/>
              <a:gd name="T106" fmla="*/ 122 w 122"/>
              <a:gd name="T107" fmla="*/ 58 h 98"/>
              <a:gd name="T108" fmla="*/ 122 w 122"/>
              <a:gd name="T109" fmla="*/ 56 h 98"/>
              <a:gd name="T110" fmla="*/ 122 w 122"/>
              <a:gd name="T111" fmla="*/ 50 h 98"/>
              <a:gd name="T112" fmla="*/ 122 w 122"/>
              <a:gd name="T113" fmla="*/ 4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7" name="Freeform 125"/>
          <p:cNvSpPr>
            <a:spLocks/>
          </p:cNvSpPr>
          <p:nvPr/>
        </p:nvSpPr>
        <p:spPr bwMode="auto">
          <a:xfrm>
            <a:off x="3803566" y="3705386"/>
            <a:ext cx="167230" cy="204392"/>
          </a:xfrm>
          <a:custGeom>
            <a:avLst/>
            <a:gdLst>
              <a:gd name="T0" fmla="*/ 4 w 90"/>
              <a:gd name="T1" fmla="*/ 48 h 110"/>
              <a:gd name="T2" fmla="*/ 2 w 90"/>
              <a:gd name="T3" fmla="*/ 44 h 110"/>
              <a:gd name="T4" fmla="*/ 0 w 90"/>
              <a:gd name="T5" fmla="*/ 40 h 110"/>
              <a:gd name="T6" fmla="*/ 8 w 90"/>
              <a:gd name="T7" fmla="*/ 36 h 110"/>
              <a:gd name="T8" fmla="*/ 4 w 90"/>
              <a:gd name="T9" fmla="*/ 28 h 110"/>
              <a:gd name="T10" fmla="*/ 4 w 90"/>
              <a:gd name="T11" fmla="*/ 10 h 110"/>
              <a:gd name="T12" fmla="*/ 8 w 90"/>
              <a:gd name="T13" fmla="*/ 8 h 110"/>
              <a:gd name="T14" fmla="*/ 20 w 90"/>
              <a:gd name="T15" fmla="*/ 4 h 110"/>
              <a:gd name="T16" fmla="*/ 32 w 90"/>
              <a:gd name="T17" fmla="*/ 8 h 110"/>
              <a:gd name="T18" fmla="*/ 42 w 90"/>
              <a:gd name="T19" fmla="*/ 0 h 110"/>
              <a:gd name="T20" fmla="*/ 50 w 90"/>
              <a:gd name="T21" fmla="*/ 10 h 110"/>
              <a:gd name="T22" fmla="*/ 60 w 90"/>
              <a:gd name="T23" fmla="*/ 16 h 110"/>
              <a:gd name="T24" fmla="*/ 66 w 90"/>
              <a:gd name="T25" fmla="*/ 14 h 110"/>
              <a:gd name="T26" fmla="*/ 74 w 90"/>
              <a:gd name="T27" fmla="*/ 12 h 110"/>
              <a:gd name="T28" fmla="*/ 80 w 90"/>
              <a:gd name="T29" fmla="*/ 14 h 110"/>
              <a:gd name="T30" fmla="*/ 84 w 90"/>
              <a:gd name="T31" fmla="*/ 18 h 110"/>
              <a:gd name="T32" fmla="*/ 90 w 90"/>
              <a:gd name="T33" fmla="*/ 32 h 110"/>
              <a:gd name="T34" fmla="*/ 88 w 90"/>
              <a:gd name="T35" fmla="*/ 46 h 110"/>
              <a:gd name="T36" fmla="*/ 82 w 90"/>
              <a:gd name="T37" fmla="*/ 60 h 110"/>
              <a:gd name="T38" fmla="*/ 82 w 90"/>
              <a:gd name="T39" fmla="*/ 86 h 110"/>
              <a:gd name="T40" fmla="*/ 88 w 90"/>
              <a:gd name="T41" fmla="*/ 98 h 110"/>
              <a:gd name="T42" fmla="*/ 78 w 90"/>
              <a:gd name="T43" fmla="*/ 98 h 110"/>
              <a:gd name="T44" fmla="*/ 62 w 90"/>
              <a:gd name="T45" fmla="*/ 96 h 110"/>
              <a:gd name="T46" fmla="*/ 48 w 90"/>
              <a:gd name="T47" fmla="*/ 98 h 110"/>
              <a:gd name="T48" fmla="*/ 26 w 90"/>
              <a:gd name="T49" fmla="*/ 108 h 110"/>
              <a:gd name="T50" fmla="*/ 12 w 90"/>
              <a:gd name="T51" fmla="*/ 110 h 110"/>
              <a:gd name="T52" fmla="*/ 14 w 90"/>
              <a:gd name="T53" fmla="*/ 90 h 110"/>
              <a:gd name="T54" fmla="*/ 6 w 90"/>
              <a:gd name="T55" fmla="*/ 84 h 110"/>
              <a:gd name="T56" fmla="*/ 0 w 90"/>
              <a:gd name="T57" fmla="*/ 76 h 110"/>
              <a:gd name="T58" fmla="*/ 0 w 90"/>
              <a:gd name="T59" fmla="*/ 66 h 110"/>
              <a:gd name="T60" fmla="*/ 0 w 90"/>
              <a:gd name="T61" fmla="*/ 60 h 110"/>
              <a:gd name="T62" fmla="*/ 2 w 90"/>
              <a:gd name="T63" fmla="*/ 5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8" name="Freeform 126"/>
          <p:cNvSpPr>
            <a:spLocks/>
          </p:cNvSpPr>
          <p:nvPr/>
        </p:nvSpPr>
        <p:spPr bwMode="auto">
          <a:xfrm>
            <a:off x="3952214" y="3690522"/>
            <a:ext cx="130067" cy="208108"/>
          </a:xfrm>
          <a:custGeom>
            <a:avLst/>
            <a:gdLst>
              <a:gd name="T0" fmla="*/ 68 w 70"/>
              <a:gd name="T1" fmla="*/ 92 h 112"/>
              <a:gd name="T2" fmla="*/ 60 w 70"/>
              <a:gd name="T3" fmla="*/ 94 h 112"/>
              <a:gd name="T4" fmla="*/ 50 w 70"/>
              <a:gd name="T5" fmla="*/ 98 h 112"/>
              <a:gd name="T6" fmla="*/ 34 w 70"/>
              <a:gd name="T7" fmla="*/ 108 h 112"/>
              <a:gd name="T8" fmla="*/ 28 w 70"/>
              <a:gd name="T9" fmla="*/ 110 h 112"/>
              <a:gd name="T10" fmla="*/ 16 w 70"/>
              <a:gd name="T11" fmla="*/ 112 h 112"/>
              <a:gd name="T12" fmla="*/ 8 w 70"/>
              <a:gd name="T13" fmla="*/ 112 h 112"/>
              <a:gd name="T14" fmla="*/ 2 w 70"/>
              <a:gd name="T15" fmla="*/ 94 h 112"/>
              <a:gd name="T16" fmla="*/ 0 w 70"/>
              <a:gd name="T17" fmla="*/ 78 h 112"/>
              <a:gd name="T18" fmla="*/ 2 w 70"/>
              <a:gd name="T19" fmla="*/ 68 h 112"/>
              <a:gd name="T20" fmla="*/ 4 w 70"/>
              <a:gd name="T21" fmla="*/ 62 h 112"/>
              <a:gd name="T22" fmla="*/ 8 w 70"/>
              <a:gd name="T23" fmla="*/ 54 h 112"/>
              <a:gd name="T24" fmla="*/ 10 w 70"/>
              <a:gd name="T25" fmla="*/ 44 h 112"/>
              <a:gd name="T26" fmla="*/ 10 w 70"/>
              <a:gd name="T27" fmla="*/ 40 h 112"/>
              <a:gd name="T28" fmla="*/ 8 w 70"/>
              <a:gd name="T29" fmla="*/ 36 h 112"/>
              <a:gd name="T30" fmla="*/ 4 w 70"/>
              <a:gd name="T31" fmla="*/ 26 h 112"/>
              <a:gd name="T32" fmla="*/ 4 w 70"/>
              <a:gd name="T33" fmla="*/ 14 h 112"/>
              <a:gd name="T34" fmla="*/ 4 w 70"/>
              <a:gd name="T35" fmla="*/ 0 h 112"/>
              <a:gd name="T36" fmla="*/ 12 w 70"/>
              <a:gd name="T37" fmla="*/ 0 h 112"/>
              <a:gd name="T38" fmla="*/ 20 w 70"/>
              <a:gd name="T39" fmla="*/ 0 h 112"/>
              <a:gd name="T40" fmla="*/ 38 w 70"/>
              <a:gd name="T41" fmla="*/ 0 h 112"/>
              <a:gd name="T42" fmla="*/ 50 w 70"/>
              <a:gd name="T43" fmla="*/ 0 h 112"/>
              <a:gd name="T44" fmla="*/ 52 w 70"/>
              <a:gd name="T45" fmla="*/ 6 h 112"/>
              <a:gd name="T46" fmla="*/ 54 w 70"/>
              <a:gd name="T47" fmla="*/ 12 h 112"/>
              <a:gd name="T48" fmla="*/ 56 w 70"/>
              <a:gd name="T49" fmla="*/ 14 h 112"/>
              <a:gd name="T50" fmla="*/ 56 w 70"/>
              <a:gd name="T51" fmla="*/ 20 h 112"/>
              <a:gd name="T52" fmla="*/ 56 w 70"/>
              <a:gd name="T53" fmla="*/ 26 h 112"/>
              <a:gd name="T54" fmla="*/ 56 w 70"/>
              <a:gd name="T55" fmla="*/ 28 h 112"/>
              <a:gd name="T56" fmla="*/ 56 w 70"/>
              <a:gd name="T57" fmla="*/ 30 h 112"/>
              <a:gd name="T58" fmla="*/ 58 w 70"/>
              <a:gd name="T59" fmla="*/ 36 h 112"/>
              <a:gd name="T60" fmla="*/ 58 w 70"/>
              <a:gd name="T61" fmla="*/ 40 h 112"/>
              <a:gd name="T62" fmla="*/ 58 w 70"/>
              <a:gd name="T63" fmla="*/ 44 h 112"/>
              <a:gd name="T64" fmla="*/ 60 w 70"/>
              <a:gd name="T65" fmla="*/ 50 h 112"/>
              <a:gd name="T66" fmla="*/ 60 w 70"/>
              <a:gd name="T67" fmla="*/ 74 h 112"/>
              <a:gd name="T68" fmla="*/ 56 w 70"/>
              <a:gd name="T69" fmla="*/ 76 h 112"/>
              <a:gd name="T70" fmla="*/ 62 w 70"/>
              <a:gd name="T71" fmla="*/ 84 h 112"/>
              <a:gd name="T72" fmla="*/ 70 w 70"/>
              <a:gd name="T73" fmla="*/ 92 h 112"/>
              <a:gd name="T74" fmla="*/ 68 w 70"/>
              <a:gd name="T75" fmla="*/ 9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79" name="Freeform 127"/>
          <p:cNvSpPr>
            <a:spLocks/>
          </p:cNvSpPr>
          <p:nvPr/>
        </p:nvSpPr>
        <p:spPr bwMode="auto">
          <a:xfrm>
            <a:off x="4045119" y="3690522"/>
            <a:ext cx="55743" cy="170946"/>
          </a:xfrm>
          <a:custGeom>
            <a:avLst/>
            <a:gdLst>
              <a:gd name="T0" fmla="*/ 20 w 30"/>
              <a:gd name="T1" fmla="*/ 92 h 92"/>
              <a:gd name="T2" fmla="*/ 12 w 30"/>
              <a:gd name="T3" fmla="*/ 84 h 92"/>
              <a:gd name="T4" fmla="*/ 6 w 30"/>
              <a:gd name="T5" fmla="*/ 76 h 92"/>
              <a:gd name="T6" fmla="*/ 10 w 30"/>
              <a:gd name="T7" fmla="*/ 74 h 92"/>
              <a:gd name="T8" fmla="*/ 10 w 30"/>
              <a:gd name="T9" fmla="*/ 50 h 92"/>
              <a:gd name="T10" fmla="*/ 8 w 30"/>
              <a:gd name="T11" fmla="*/ 44 h 92"/>
              <a:gd name="T12" fmla="*/ 8 w 30"/>
              <a:gd name="T13" fmla="*/ 40 h 92"/>
              <a:gd name="T14" fmla="*/ 8 w 30"/>
              <a:gd name="T15" fmla="*/ 36 h 92"/>
              <a:gd name="T16" fmla="*/ 6 w 30"/>
              <a:gd name="T17" fmla="*/ 30 h 92"/>
              <a:gd name="T18" fmla="*/ 6 w 30"/>
              <a:gd name="T19" fmla="*/ 28 h 92"/>
              <a:gd name="T20" fmla="*/ 6 w 30"/>
              <a:gd name="T21" fmla="*/ 26 h 92"/>
              <a:gd name="T22" fmla="*/ 6 w 30"/>
              <a:gd name="T23" fmla="*/ 20 h 92"/>
              <a:gd name="T24" fmla="*/ 6 w 30"/>
              <a:gd name="T25" fmla="*/ 14 h 92"/>
              <a:gd name="T26" fmla="*/ 4 w 30"/>
              <a:gd name="T27" fmla="*/ 12 h 92"/>
              <a:gd name="T28" fmla="*/ 2 w 30"/>
              <a:gd name="T29" fmla="*/ 6 h 92"/>
              <a:gd name="T30" fmla="*/ 0 w 30"/>
              <a:gd name="T31" fmla="*/ 0 h 92"/>
              <a:gd name="T32" fmla="*/ 18 w 30"/>
              <a:gd name="T33" fmla="*/ 0 h 92"/>
              <a:gd name="T34" fmla="*/ 14 w 30"/>
              <a:gd name="T35" fmla="*/ 4 h 92"/>
              <a:gd name="T36" fmla="*/ 14 w 30"/>
              <a:gd name="T37" fmla="*/ 10 h 92"/>
              <a:gd name="T38" fmla="*/ 14 w 30"/>
              <a:gd name="T39" fmla="*/ 12 h 92"/>
              <a:gd name="T40" fmla="*/ 16 w 30"/>
              <a:gd name="T41" fmla="*/ 16 h 92"/>
              <a:gd name="T42" fmla="*/ 24 w 30"/>
              <a:gd name="T43" fmla="*/ 22 h 92"/>
              <a:gd name="T44" fmla="*/ 24 w 30"/>
              <a:gd name="T45" fmla="*/ 26 h 92"/>
              <a:gd name="T46" fmla="*/ 24 w 30"/>
              <a:gd name="T47" fmla="*/ 40 h 92"/>
              <a:gd name="T48" fmla="*/ 26 w 30"/>
              <a:gd name="T49" fmla="*/ 52 h 92"/>
              <a:gd name="T50" fmla="*/ 26 w 30"/>
              <a:gd name="T51" fmla="*/ 64 h 92"/>
              <a:gd name="T52" fmla="*/ 28 w 30"/>
              <a:gd name="T53" fmla="*/ 84 h 92"/>
              <a:gd name="T54" fmla="*/ 28 w 30"/>
              <a:gd name="T55" fmla="*/ 86 h 92"/>
              <a:gd name="T56" fmla="*/ 30 w 30"/>
              <a:gd name="T57" fmla="*/ 88 h 92"/>
              <a:gd name="T58" fmla="*/ 20 w 30"/>
              <a:gd name="T5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0" name="Freeform 128"/>
          <p:cNvSpPr>
            <a:spLocks/>
          </p:cNvSpPr>
          <p:nvPr/>
        </p:nvSpPr>
        <p:spPr bwMode="auto">
          <a:xfrm>
            <a:off x="4071133" y="3649643"/>
            <a:ext cx="85473" cy="204392"/>
          </a:xfrm>
          <a:custGeom>
            <a:avLst/>
            <a:gdLst>
              <a:gd name="T0" fmla="*/ 16 w 46"/>
              <a:gd name="T1" fmla="*/ 110 h 110"/>
              <a:gd name="T2" fmla="*/ 30 w 46"/>
              <a:gd name="T3" fmla="*/ 104 h 110"/>
              <a:gd name="T4" fmla="*/ 30 w 46"/>
              <a:gd name="T5" fmla="*/ 60 h 110"/>
              <a:gd name="T6" fmla="*/ 40 w 46"/>
              <a:gd name="T7" fmla="*/ 46 h 110"/>
              <a:gd name="T8" fmla="*/ 44 w 46"/>
              <a:gd name="T9" fmla="*/ 36 h 110"/>
              <a:gd name="T10" fmla="*/ 46 w 46"/>
              <a:gd name="T11" fmla="*/ 30 h 110"/>
              <a:gd name="T12" fmla="*/ 44 w 46"/>
              <a:gd name="T13" fmla="*/ 18 h 110"/>
              <a:gd name="T14" fmla="*/ 40 w 46"/>
              <a:gd name="T15" fmla="*/ 10 h 110"/>
              <a:gd name="T16" fmla="*/ 34 w 46"/>
              <a:gd name="T17" fmla="*/ 6 h 110"/>
              <a:gd name="T18" fmla="*/ 30 w 46"/>
              <a:gd name="T19" fmla="*/ 0 h 110"/>
              <a:gd name="T20" fmla="*/ 20 w 46"/>
              <a:gd name="T21" fmla="*/ 2 h 110"/>
              <a:gd name="T22" fmla="*/ 20 w 46"/>
              <a:gd name="T23" fmla="*/ 0 h 110"/>
              <a:gd name="T24" fmla="*/ 20 w 46"/>
              <a:gd name="T25" fmla="*/ 6 h 110"/>
              <a:gd name="T26" fmla="*/ 20 w 46"/>
              <a:gd name="T27" fmla="*/ 8 h 110"/>
              <a:gd name="T28" fmla="*/ 20 w 46"/>
              <a:gd name="T29" fmla="*/ 10 h 110"/>
              <a:gd name="T30" fmla="*/ 12 w 46"/>
              <a:gd name="T31" fmla="*/ 14 h 110"/>
              <a:gd name="T32" fmla="*/ 6 w 46"/>
              <a:gd name="T33" fmla="*/ 16 h 110"/>
              <a:gd name="T34" fmla="*/ 4 w 46"/>
              <a:gd name="T35" fmla="*/ 18 h 110"/>
              <a:gd name="T36" fmla="*/ 4 w 46"/>
              <a:gd name="T37" fmla="*/ 22 h 110"/>
              <a:gd name="T38" fmla="*/ 0 w 46"/>
              <a:gd name="T39" fmla="*/ 26 h 110"/>
              <a:gd name="T40" fmla="*/ 0 w 46"/>
              <a:gd name="T41" fmla="*/ 32 h 110"/>
              <a:gd name="T42" fmla="*/ 0 w 46"/>
              <a:gd name="T43" fmla="*/ 34 h 110"/>
              <a:gd name="T44" fmla="*/ 2 w 46"/>
              <a:gd name="T45" fmla="*/ 38 h 110"/>
              <a:gd name="T46" fmla="*/ 10 w 46"/>
              <a:gd name="T47" fmla="*/ 44 h 110"/>
              <a:gd name="T48" fmla="*/ 10 w 46"/>
              <a:gd name="T49" fmla="*/ 48 h 110"/>
              <a:gd name="T50" fmla="*/ 10 w 46"/>
              <a:gd name="T51" fmla="*/ 62 h 110"/>
              <a:gd name="T52" fmla="*/ 12 w 46"/>
              <a:gd name="T53" fmla="*/ 74 h 110"/>
              <a:gd name="T54" fmla="*/ 12 w 46"/>
              <a:gd name="T55" fmla="*/ 86 h 110"/>
              <a:gd name="T56" fmla="*/ 14 w 46"/>
              <a:gd name="T57" fmla="*/ 106 h 110"/>
              <a:gd name="T58" fmla="*/ 16 w 46"/>
              <a:gd name="T5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1" name="Freeform 129"/>
          <p:cNvSpPr>
            <a:spLocks/>
          </p:cNvSpPr>
          <p:nvPr/>
        </p:nvSpPr>
        <p:spPr bwMode="auto">
          <a:xfrm>
            <a:off x="4126876" y="3593900"/>
            <a:ext cx="351181" cy="323310"/>
          </a:xfrm>
          <a:custGeom>
            <a:avLst/>
            <a:gdLst>
              <a:gd name="T0" fmla="*/ 74 w 189"/>
              <a:gd name="T1" fmla="*/ 170 h 174"/>
              <a:gd name="T2" fmla="*/ 52 w 189"/>
              <a:gd name="T3" fmla="*/ 172 h 174"/>
              <a:gd name="T4" fmla="*/ 40 w 189"/>
              <a:gd name="T5" fmla="*/ 152 h 174"/>
              <a:gd name="T6" fmla="*/ 32 w 189"/>
              <a:gd name="T7" fmla="*/ 138 h 174"/>
              <a:gd name="T8" fmla="*/ 18 w 189"/>
              <a:gd name="T9" fmla="*/ 132 h 174"/>
              <a:gd name="T10" fmla="*/ 0 w 189"/>
              <a:gd name="T11" fmla="*/ 90 h 174"/>
              <a:gd name="T12" fmla="*/ 14 w 189"/>
              <a:gd name="T13" fmla="*/ 66 h 174"/>
              <a:gd name="T14" fmla="*/ 14 w 189"/>
              <a:gd name="T15" fmla="*/ 48 h 174"/>
              <a:gd name="T16" fmla="*/ 14 w 189"/>
              <a:gd name="T17" fmla="*/ 26 h 174"/>
              <a:gd name="T18" fmla="*/ 22 w 189"/>
              <a:gd name="T19" fmla="*/ 8 h 174"/>
              <a:gd name="T20" fmla="*/ 34 w 189"/>
              <a:gd name="T21" fmla="*/ 0 h 174"/>
              <a:gd name="T22" fmla="*/ 46 w 189"/>
              <a:gd name="T23" fmla="*/ 0 h 174"/>
              <a:gd name="T24" fmla="*/ 56 w 189"/>
              <a:gd name="T25" fmla="*/ 8 h 174"/>
              <a:gd name="T26" fmla="*/ 64 w 189"/>
              <a:gd name="T27" fmla="*/ 14 h 174"/>
              <a:gd name="T28" fmla="*/ 72 w 189"/>
              <a:gd name="T29" fmla="*/ 14 h 174"/>
              <a:gd name="T30" fmla="*/ 74 w 189"/>
              <a:gd name="T31" fmla="*/ 10 h 174"/>
              <a:gd name="T32" fmla="*/ 86 w 189"/>
              <a:gd name="T33" fmla="*/ 10 h 174"/>
              <a:gd name="T34" fmla="*/ 94 w 189"/>
              <a:gd name="T35" fmla="*/ 16 h 174"/>
              <a:gd name="T36" fmla="*/ 108 w 189"/>
              <a:gd name="T37" fmla="*/ 16 h 174"/>
              <a:gd name="T38" fmla="*/ 120 w 189"/>
              <a:gd name="T39" fmla="*/ 10 h 174"/>
              <a:gd name="T40" fmla="*/ 134 w 189"/>
              <a:gd name="T41" fmla="*/ 8 h 174"/>
              <a:gd name="T42" fmla="*/ 142 w 189"/>
              <a:gd name="T43" fmla="*/ 10 h 174"/>
              <a:gd name="T44" fmla="*/ 155 w 189"/>
              <a:gd name="T45" fmla="*/ 10 h 174"/>
              <a:gd name="T46" fmla="*/ 171 w 189"/>
              <a:gd name="T47" fmla="*/ 0 h 174"/>
              <a:gd name="T48" fmla="*/ 179 w 189"/>
              <a:gd name="T49" fmla="*/ 10 h 174"/>
              <a:gd name="T50" fmla="*/ 185 w 189"/>
              <a:gd name="T51" fmla="*/ 26 h 174"/>
              <a:gd name="T52" fmla="*/ 187 w 189"/>
              <a:gd name="T53" fmla="*/ 46 h 174"/>
              <a:gd name="T54" fmla="*/ 179 w 189"/>
              <a:gd name="T55" fmla="*/ 46 h 174"/>
              <a:gd name="T56" fmla="*/ 171 w 189"/>
              <a:gd name="T57" fmla="*/ 70 h 174"/>
              <a:gd name="T58" fmla="*/ 161 w 189"/>
              <a:gd name="T59" fmla="*/ 92 h 174"/>
              <a:gd name="T60" fmla="*/ 157 w 189"/>
              <a:gd name="T61" fmla="*/ 96 h 174"/>
              <a:gd name="T62" fmla="*/ 153 w 189"/>
              <a:gd name="T63" fmla="*/ 98 h 174"/>
              <a:gd name="T64" fmla="*/ 146 w 189"/>
              <a:gd name="T65" fmla="*/ 120 h 174"/>
              <a:gd name="T66" fmla="*/ 138 w 189"/>
              <a:gd name="T67" fmla="*/ 134 h 174"/>
              <a:gd name="T68" fmla="*/ 132 w 189"/>
              <a:gd name="T69" fmla="*/ 134 h 174"/>
              <a:gd name="T70" fmla="*/ 128 w 189"/>
              <a:gd name="T71" fmla="*/ 124 h 174"/>
              <a:gd name="T72" fmla="*/ 116 w 189"/>
              <a:gd name="T73" fmla="*/ 130 h 174"/>
              <a:gd name="T74" fmla="*/ 104 w 189"/>
              <a:gd name="T75" fmla="*/ 138 h 174"/>
              <a:gd name="T76" fmla="*/ 98 w 189"/>
              <a:gd name="T77" fmla="*/ 150 h 174"/>
              <a:gd name="T78" fmla="*/ 96 w 189"/>
              <a:gd name="T79" fmla="*/ 168 h 174"/>
              <a:gd name="T80" fmla="*/ 90 w 189"/>
              <a:gd name="T81"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382" name="Freeform 130"/>
          <p:cNvSpPr>
            <a:spLocks/>
          </p:cNvSpPr>
          <p:nvPr/>
        </p:nvSpPr>
        <p:spPr bwMode="auto">
          <a:xfrm>
            <a:off x="4294105" y="3612481"/>
            <a:ext cx="235979" cy="386486"/>
          </a:xfrm>
          <a:custGeom>
            <a:avLst/>
            <a:gdLst>
              <a:gd name="T0" fmla="*/ 6 w 127"/>
              <a:gd name="T1" fmla="*/ 148 h 208"/>
              <a:gd name="T2" fmla="*/ 10 w 127"/>
              <a:gd name="T3" fmla="*/ 136 h 208"/>
              <a:gd name="T4" fmla="*/ 20 w 127"/>
              <a:gd name="T5" fmla="*/ 124 h 208"/>
              <a:gd name="T6" fmla="*/ 32 w 127"/>
              <a:gd name="T7" fmla="*/ 116 h 208"/>
              <a:gd name="T8" fmla="*/ 40 w 127"/>
              <a:gd name="T9" fmla="*/ 122 h 208"/>
              <a:gd name="T10" fmla="*/ 44 w 127"/>
              <a:gd name="T11" fmla="*/ 126 h 208"/>
              <a:gd name="T12" fmla="*/ 52 w 127"/>
              <a:gd name="T13" fmla="*/ 120 h 208"/>
              <a:gd name="T14" fmla="*/ 61 w 127"/>
              <a:gd name="T15" fmla="*/ 98 h 208"/>
              <a:gd name="T16" fmla="*/ 65 w 127"/>
              <a:gd name="T17" fmla="*/ 88 h 208"/>
              <a:gd name="T18" fmla="*/ 69 w 127"/>
              <a:gd name="T19" fmla="*/ 84 h 208"/>
              <a:gd name="T20" fmla="*/ 75 w 127"/>
              <a:gd name="T21" fmla="*/ 72 h 208"/>
              <a:gd name="T22" fmla="*/ 85 w 127"/>
              <a:gd name="T23" fmla="*/ 50 h 208"/>
              <a:gd name="T24" fmla="*/ 93 w 127"/>
              <a:gd name="T25" fmla="*/ 36 h 208"/>
              <a:gd name="T26" fmla="*/ 99 w 127"/>
              <a:gd name="T27" fmla="*/ 20 h 208"/>
              <a:gd name="T28" fmla="*/ 93 w 127"/>
              <a:gd name="T29" fmla="*/ 12 h 208"/>
              <a:gd name="T30" fmla="*/ 91 w 127"/>
              <a:gd name="T31" fmla="*/ 2 h 208"/>
              <a:gd name="T32" fmla="*/ 97 w 127"/>
              <a:gd name="T33" fmla="*/ 6 h 208"/>
              <a:gd name="T34" fmla="*/ 107 w 127"/>
              <a:gd name="T35" fmla="*/ 20 h 208"/>
              <a:gd name="T36" fmla="*/ 107 w 127"/>
              <a:gd name="T37" fmla="*/ 44 h 208"/>
              <a:gd name="T38" fmla="*/ 109 w 127"/>
              <a:gd name="T39" fmla="*/ 54 h 208"/>
              <a:gd name="T40" fmla="*/ 99 w 127"/>
              <a:gd name="T41" fmla="*/ 60 h 208"/>
              <a:gd name="T42" fmla="*/ 91 w 127"/>
              <a:gd name="T43" fmla="*/ 64 h 208"/>
              <a:gd name="T44" fmla="*/ 93 w 127"/>
              <a:gd name="T45" fmla="*/ 70 h 208"/>
              <a:gd name="T46" fmla="*/ 111 w 127"/>
              <a:gd name="T47" fmla="*/ 88 h 208"/>
              <a:gd name="T48" fmla="*/ 117 w 127"/>
              <a:gd name="T49" fmla="*/ 106 h 208"/>
              <a:gd name="T50" fmla="*/ 107 w 127"/>
              <a:gd name="T51" fmla="*/ 116 h 208"/>
              <a:gd name="T52" fmla="*/ 99 w 127"/>
              <a:gd name="T53" fmla="*/ 136 h 208"/>
              <a:gd name="T54" fmla="*/ 101 w 127"/>
              <a:gd name="T55" fmla="*/ 154 h 208"/>
              <a:gd name="T56" fmla="*/ 119 w 127"/>
              <a:gd name="T57" fmla="*/ 182 h 208"/>
              <a:gd name="T58" fmla="*/ 127 w 127"/>
              <a:gd name="T59" fmla="*/ 208 h 208"/>
              <a:gd name="T60" fmla="*/ 111 w 127"/>
              <a:gd name="T61" fmla="*/ 208 h 208"/>
              <a:gd name="T62" fmla="*/ 103 w 127"/>
              <a:gd name="T63" fmla="*/ 204 h 208"/>
              <a:gd name="T64" fmla="*/ 81 w 127"/>
              <a:gd name="T65" fmla="*/ 202 h 208"/>
              <a:gd name="T66" fmla="*/ 46 w 127"/>
              <a:gd name="T67" fmla="*/ 204 h 208"/>
              <a:gd name="T68" fmla="*/ 24 w 127"/>
              <a:gd name="T69" fmla="*/ 198 h 208"/>
              <a:gd name="T70" fmla="*/ 22 w 127"/>
              <a:gd name="T71" fmla="*/ 182 h 208"/>
              <a:gd name="T72" fmla="*/ 24 w 127"/>
              <a:gd name="T73" fmla="*/ 168 h 208"/>
              <a:gd name="T74" fmla="*/ 10 w 127"/>
              <a:gd name="T75" fmla="*/ 164 h 208"/>
              <a:gd name="T76" fmla="*/ 0 w 127"/>
              <a:gd name="T77" fmla="*/ 15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3" name="Freeform 131"/>
          <p:cNvSpPr>
            <a:spLocks/>
          </p:cNvSpPr>
          <p:nvPr/>
        </p:nvSpPr>
        <p:spPr bwMode="auto">
          <a:xfrm>
            <a:off x="4312687" y="3984102"/>
            <a:ext cx="165371" cy="204392"/>
          </a:xfrm>
          <a:custGeom>
            <a:avLst/>
            <a:gdLst>
              <a:gd name="T0" fmla="*/ 36 w 89"/>
              <a:gd name="T1" fmla="*/ 24 h 110"/>
              <a:gd name="T2" fmla="*/ 26 w 89"/>
              <a:gd name="T3" fmla="*/ 24 h 110"/>
              <a:gd name="T4" fmla="*/ 20 w 89"/>
              <a:gd name="T5" fmla="*/ 24 h 110"/>
              <a:gd name="T6" fmla="*/ 8 w 89"/>
              <a:gd name="T7" fmla="*/ 22 h 110"/>
              <a:gd name="T8" fmla="*/ 2 w 89"/>
              <a:gd name="T9" fmla="*/ 44 h 110"/>
              <a:gd name="T10" fmla="*/ 2 w 89"/>
              <a:gd name="T11" fmla="*/ 50 h 110"/>
              <a:gd name="T12" fmla="*/ 0 w 89"/>
              <a:gd name="T13" fmla="*/ 58 h 110"/>
              <a:gd name="T14" fmla="*/ 0 w 89"/>
              <a:gd name="T15" fmla="*/ 70 h 110"/>
              <a:gd name="T16" fmla="*/ 4 w 89"/>
              <a:gd name="T17" fmla="*/ 76 h 110"/>
              <a:gd name="T18" fmla="*/ 8 w 89"/>
              <a:gd name="T19" fmla="*/ 82 h 110"/>
              <a:gd name="T20" fmla="*/ 14 w 89"/>
              <a:gd name="T21" fmla="*/ 88 h 110"/>
              <a:gd name="T22" fmla="*/ 30 w 89"/>
              <a:gd name="T23" fmla="*/ 100 h 110"/>
              <a:gd name="T24" fmla="*/ 34 w 89"/>
              <a:gd name="T25" fmla="*/ 104 h 110"/>
              <a:gd name="T26" fmla="*/ 38 w 89"/>
              <a:gd name="T27" fmla="*/ 110 h 110"/>
              <a:gd name="T28" fmla="*/ 42 w 89"/>
              <a:gd name="T29" fmla="*/ 108 h 110"/>
              <a:gd name="T30" fmla="*/ 44 w 89"/>
              <a:gd name="T31" fmla="*/ 106 h 110"/>
              <a:gd name="T32" fmla="*/ 46 w 89"/>
              <a:gd name="T33" fmla="*/ 104 h 110"/>
              <a:gd name="T34" fmla="*/ 44 w 89"/>
              <a:gd name="T35" fmla="*/ 100 h 110"/>
              <a:gd name="T36" fmla="*/ 42 w 89"/>
              <a:gd name="T37" fmla="*/ 98 h 110"/>
              <a:gd name="T38" fmla="*/ 42 w 89"/>
              <a:gd name="T39" fmla="*/ 96 h 110"/>
              <a:gd name="T40" fmla="*/ 44 w 89"/>
              <a:gd name="T41" fmla="*/ 90 h 110"/>
              <a:gd name="T42" fmla="*/ 46 w 89"/>
              <a:gd name="T43" fmla="*/ 88 h 110"/>
              <a:gd name="T44" fmla="*/ 55 w 89"/>
              <a:gd name="T45" fmla="*/ 84 h 110"/>
              <a:gd name="T46" fmla="*/ 55 w 89"/>
              <a:gd name="T47" fmla="*/ 80 h 110"/>
              <a:gd name="T48" fmla="*/ 59 w 89"/>
              <a:gd name="T49" fmla="*/ 76 h 110"/>
              <a:gd name="T50" fmla="*/ 63 w 89"/>
              <a:gd name="T51" fmla="*/ 78 h 110"/>
              <a:gd name="T52" fmla="*/ 65 w 89"/>
              <a:gd name="T53" fmla="*/ 82 h 110"/>
              <a:gd name="T54" fmla="*/ 67 w 89"/>
              <a:gd name="T55" fmla="*/ 86 h 110"/>
              <a:gd name="T56" fmla="*/ 71 w 89"/>
              <a:gd name="T57" fmla="*/ 88 h 110"/>
              <a:gd name="T58" fmla="*/ 75 w 89"/>
              <a:gd name="T59" fmla="*/ 86 h 110"/>
              <a:gd name="T60" fmla="*/ 79 w 89"/>
              <a:gd name="T61" fmla="*/ 84 h 110"/>
              <a:gd name="T62" fmla="*/ 81 w 89"/>
              <a:gd name="T63" fmla="*/ 86 h 110"/>
              <a:gd name="T64" fmla="*/ 83 w 89"/>
              <a:gd name="T65" fmla="*/ 86 h 110"/>
              <a:gd name="T66" fmla="*/ 85 w 89"/>
              <a:gd name="T67" fmla="*/ 84 h 110"/>
              <a:gd name="T68" fmla="*/ 85 w 89"/>
              <a:gd name="T69" fmla="*/ 80 h 110"/>
              <a:gd name="T70" fmla="*/ 87 w 89"/>
              <a:gd name="T71" fmla="*/ 74 h 110"/>
              <a:gd name="T72" fmla="*/ 87 w 89"/>
              <a:gd name="T73" fmla="*/ 52 h 110"/>
              <a:gd name="T74" fmla="*/ 83 w 89"/>
              <a:gd name="T75" fmla="*/ 50 h 110"/>
              <a:gd name="T76" fmla="*/ 83 w 89"/>
              <a:gd name="T77" fmla="*/ 46 h 110"/>
              <a:gd name="T78" fmla="*/ 81 w 89"/>
              <a:gd name="T79" fmla="*/ 44 h 110"/>
              <a:gd name="T80" fmla="*/ 81 w 89"/>
              <a:gd name="T81" fmla="*/ 40 h 110"/>
              <a:gd name="T82" fmla="*/ 83 w 89"/>
              <a:gd name="T83" fmla="*/ 36 h 110"/>
              <a:gd name="T84" fmla="*/ 83 w 89"/>
              <a:gd name="T85" fmla="*/ 32 h 110"/>
              <a:gd name="T86" fmla="*/ 87 w 89"/>
              <a:gd name="T87" fmla="*/ 30 h 110"/>
              <a:gd name="T88" fmla="*/ 89 w 89"/>
              <a:gd name="T89" fmla="*/ 26 h 110"/>
              <a:gd name="T90" fmla="*/ 87 w 89"/>
              <a:gd name="T91" fmla="*/ 20 h 110"/>
              <a:gd name="T92" fmla="*/ 83 w 89"/>
              <a:gd name="T93" fmla="*/ 18 h 110"/>
              <a:gd name="T94" fmla="*/ 77 w 89"/>
              <a:gd name="T95" fmla="*/ 18 h 110"/>
              <a:gd name="T96" fmla="*/ 69 w 89"/>
              <a:gd name="T97" fmla="*/ 18 h 110"/>
              <a:gd name="T98" fmla="*/ 71 w 89"/>
              <a:gd name="T99" fmla="*/ 2 h 110"/>
              <a:gd name="T100" fmla="*/ 36 w 89"/>
              <a:gd name="T101" fmla="*/ 0 h 110"/>
              <a:gd name="T102" fmla="*/ 36 w 89"/>
              <a:gd name="T103" fmla="*/ 2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4" name="Freeform 132"/>
          <p:cNvSpPr>
            <a:spLocks/>
          </p:cNvSpPr>
          <p:nvPr/>
        </p:nvSpPr>
        <p:spPr bwMode="auto">
          <a:xfrm>
            <a:off x="4383295" y="3943224"/>
            <a:ext cx="217398" cy="286148"/>
          </a:xfrm>
          <a:custGeom>
            <a:avLst/>
            <a:gdLst>
              <a:gd name="T0" fmla="*/ 27 w 117"/>
              <a:gd name="T1" fmla="*/ 148 h 154"/>
              <a:gd name="T2" fmla="*/ 21 w 117"/>
              <a:gd name="T3" fmla="*/ 148 h 154"/>
              <a:gd name="T4" fmla="*/ 13 w 117"/>
              <a:gd name="T5" fmla="*/ 154 h 154"/>
              <a:gd name="T6" fmla="*/ 0 w 117"/>
              <a:gd name="T7" fmla="*/ 132 h 154"/>
              <a:gd name="T8" fmla="*/ 6 w 117"/>
              <a:gd name="T9" fmla="*/ 128 h 154"/>
              <a:gd name="T10" fmla="*/ 6 w 117"/>
              <a:gd name="T11" fmla="*/ 122 h 154"/>
              <a:gd name="T12" fmla="*/ 4 w 117"/>
              <a:gd name="T13" fmla="*/ 118 h 154"/>
              <a:gd name="T14" fmla="*/ 8 w 117"/>
              <a:gd name="T15" fmla="*/ 110 h 154"/>
              <a:gd name="T16" fmla="*/ 17 w 117"/>
              <a:gd name="T17" fmla="*/ 102 h 154"/>
              <a:gd name="T18" fmla="*/ 25 w 117"/>
              <a:gd name="T19" fmla="*/ 100 h 154"/>
              <a:gd name="T20" fmla="*/ 29 w 117"/>
              <a:gd name="T21" fmla="*/ 108 h 154"/>
              <a:gd name="T22" fmla="*/ 37 w 117"/>
              <a:gd name="T23" fmla="*/ 108 h 154"/>
              <a:gd name="T24" fmla="*/ 43 w 117"/>
              <a:gd name="T25" fmla="*/ 108 h 154"/>
              <a:gd name="T26" fmla="*/ 47 w 117"/>
              <a:gd name="T27" fmla="*/ 106 h 154"/>
              <a:gd name="T28" fmla="*/ 49 w 117"/>
              <a:gd name="T29" fmla="*/ 96 h 154"/>
              <a:gd name="T30" fmla="*/ 45 w 117"/>
              <a:gd name="T31" fmla="*/ 72 h 154"/>
              <a:gd name="T32" fmla="*/ 43 w 117"/>
              <a:gd name="T33" fmla="*/ 66 h 154"/>
              <a:gd name="T34" fmla="*/ 45 w 117"/>
              <a:gd name="T35" fmla="*/ 58 h 154"/>
              <a:gd name="T36" fmla="*/ 49 w 117"/>
              <a:gd name="T37" fmla="*/ 52 h 154"/>
              <a:gd name="T38" fmla="*/ 49 w 117"/>
              <a:gd name="T39" fmla="*/ 42 h 154"/>
              <a:gd name="T40" fmla="*/ 39 w 117"/>
              <a:gd name="T41" fmla="*/ 40 h 154"/>
              <a:gd name="T42" fmla="*/ 33 w 117"/>
              <a:gd name="T43" fmla="*/ 26 h 154"/>
              <a:gd name="T44" fmla="*/ 59 w 117"/>
              <a:gd name="T45" fmla="*/ 28 h 154"/>
              <a:gd name="T46" fmla="*/ 73 w 117"/>
              <a:gd name="T47" fmla="*/ 30 h 154"/>
              <a:gd name="T48" fmla="*/ 79 w 117"/>
              <a:gd name="T49" fmla="*/ 16 h 154"/>
              <a:gd name="T50" fmla="*/ 87 w 117"/>
              <a:gd name="T51" fmla="*/ 4 h 154"/>
              <a:gd name="T52" fmla="*/ 103 w 117"/>
              <a:gd name="T53" fmla="*/ 0 h 154"/>
              <a:gd name="T54" fmla="*/ 113 w 117"/>
              <a:gd name="T55" fmla="*/ 2 h 154"/>
              <a:gd name="T56" fmla="*/ 115 w 117"/>
              <a:gd name="T57" fmla="*/ 6 h 154"/>
              <a:gd name="T58" fmla="*/ 115 w 117"/>
              <a:gd name="T59" fmla="*/ 20 h 154"/>
              <a:gd name="T60" fmla="*/ 99 w 117"/>
              <a:gd name="T61" fmla="*/ 64 h 154"/>
              <a:gd name="T62" fmla="*/ 99 w 117"/>
              <a:gd name="T63" fmla="*/ 70 h 154"/>
              <a:gd name="T64" fmla="*/ 99 w 117"/>
              <a:gd name="T65" fmla="*/ 78 h 154"/>
              <a:gd name="T66" fmla="*/ 93 w 117"/>
              <a:gd name="T67" fmla="*/ 84 h 154"/>
              <a:gd name="T68" fmla="*/ 85 w 117"/>
              <a:gd name="T69" fmla="*/ 92 h 154"/>
              <a:gd name="T70" fmla="*/ 79 w 117"/>
              <a:gd name="T71" fmla="*/ 106 h 154"/>
              <a:gd name="T72" fmla="*/ 75 w 117"/>
              <a:gd name="T73" fmla="*/ 122 h 154"/>
              <a:gd name="T74" fmla="*/ 69 w 117"/>
              <a:gd name="T75" fmla="*/ 142 h 154"/>
              <a:gd name="T76" fmla="*/ 61 w 117"/>
              <a:gd name="T77" fmla="*/ 150 h 154"/>
              <a:gd name="T78" fmla="*/ 51 w 117"/>
              <a:gd name="T79" fmla="*/ 150 h 154"/>
              <a:gd name="T80" fmla="*/ 49 w 117"/>
              <a:gd name="T81" fmla="*/ 146 h 154"/>
              <a:gd name="T82" fmla="*/ 43 w 117"/>
              <a:gd name="T83" fmla="*/ 146 h 154"/>
              <a:gd name="T84" fmla="*/ 39 w 117"/>
              <a:gd name="T85" fmla="*/ 150 h 154"/>
              <a:gd name="T86" fmla="*/ 33 w 117"/>
              <a:gd name="T87" fmla="*/ 15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5" name="Freeform 133"/>
          <p:cNvSpPr>
            <a:spLocks/>
          </p:cNvSpPr>
          <p:nvPr/>
        </p:nvSpPr>
        <p:spPr bwMode="auto">
          <a:xfrm>
            <a:off x="4394443" y="4645588"/>
            <a:ext cx="392060" cy="401351"/>
          </a:xfrm>
          <a:custGeom>
            <a:avLst/>
            <a:gdLst>
              <a:gd name="T0" fmla="*/ 181 w 211"/>
              <a:gd name="T1" fmla="*/ 8 h 216"/>
              <a:gd name="T2" fmla="*/ 159 w 211"/>
              <a:gd name="T3" fmla="*/ 16 h 216"/>
              <a:gd name="T4" fmla="*/ 117 w 211"/>
              <a:gd name="T5" fmla="*/ 16 h 216"/>
              <a:gd name="T6" fmla="*/ 107 w 211"/>
              <a:gd name="T7" fmla="*/ 12 h 216"/>
              <a:gd name="T8" fmla="*/ 105 w 211"/>
              <a:gd name="T9" fmla="*/ 10 h 216"/>
              <a:gd name="T10" fmla="*/ 101 w 211"/>
              <a:gd name="T11" fmla="*/ 6 h 216"/>
              <a:gd name="T12" fmla="*/ 33 w 211"/>
              <a:gd name="T13" fmla="*/ 6 h 216"/>
              <a:gd name="T14" fmla="*/ 27 w 211"/>
              <a:gd name="T15" fmla="*/ 2 h 216"/>
              <a:gd name="T16" fmla="*/ 25 w 211"/>
              <a:gd name="T17" fmla="*/ 0 h 216"/>
              <a:gd name="T18" fmla="*/ 21 w 211"/>
              <a:gd name="T19" fmla="*/ 0 h 216"/>
              <a:gd name="T20" fmla="*/ 11 w 211"/>
              <a:gd name="T21" fmla="*/ 2 h 216"/>
              <a:gd name="T22" fmla="*/ 4 w 211"/>
              <a:gd name="T23" fmla="*/ 2 h 216"/>
              <a:gd name="T24" fmla="*/ 0 w 211"/>
              <a:gd name="T25" fmla="*/ 0 h 216"/>
              <a:gd name="T26" fmla="*/ 2 w 211"/>
              <a:gd name="T27" fmla="*/ 16 h 216"/>
              <a:gd name="T28" fmla="*/ 7 w 211"/>
              <a:gd name="T29" fmla="*/ 30 h 216"/>
              <a:gd name="T30" fmla="*/ 13 w 211"/>
              <a:gd name="T31" fmla="*/ 42 h 216"/>
              <a:gd name="T32" fmla="*/ 21 w 211"/>
              <a:gd name="T33" fmla="*/ 54 h 216"/>
              <a:gd name="T34" fmla="*/ 29 w 211"/>
              <a:gd name="T35" fmla="*/ 66 h 216"/>
              <a:gd name="T36" fmla="*/ 37 w 211"/>
              <a:gd name="T37" fmla="*/ 76 h 216"/>
              <a:gd name="T38" fmla="*/ 39 w 211"/>
              <a:gd name="T39" fmla="*/ 90 h 216"/>
              <a:gd name="T40" fmla="*/ 41 w 211"/>
              <a:gd name="T41" fmla="*/ 104 h 216"/>
              <a:gd name="T42" fmla="*/ 41 w 211"/>
              <a:gd name="T43" fmla="*/ 126 h 216"/>
              <a:gd name="T44" fmla="*/ 43 w 211"/>
              <a:gd name="T45" fmla="*/ 152 h 216"/>
              <a:gd name="T46" fmla="*/ 45 w 211"/>
              <a:gd name="T47" fmla="*/ 174 h 216"/>
              <a:gd name="T48" fmla="*/ 49 w 211"/>
              <a:gd name="T49" fmla="*/ 184 h 216"/>
              <a:gd name="T50" fmla="*/ 53 w 211"/>
              <a:gd name="T51" fmla="*/ 194 h 216"/>
              <a:gd name="T52" fmla="*/ 61 w 211"/>
              <a:gd name="T53" fmla="*/ 204 h 216"/>
              <a:gd name="T54" fmla="*/ 69 w 211"/>
              <a:gd name="T55" fmla="*/ 212 h 216"/>
              <a:gd name="T56" fmla="*/ 73 w 211"/>
              <a:gd name="T57" fmla="*/ 208 h 216"/>
              <a:gd name="T58" fmla="*/ 75 w 211"/>
              <a:gd name="T59" fmla="*/ 204 h 216"/>
              <a:gd name="T60" fmla="*/ 79 w 211"/>
              <a:gd name="T61" fmla="*/ 204 h 216"/>
              <a:gd name="T62" fmla="*/ 83 w 211"/>
              <a:gd name="T63" fmla="*/ 210 h 216"/>
              <a:gd name="T64" fmla="*/ 89 w 211"/>
              <a:gd name="T65" fmla="*/ 214 h 216"/>
              <a:gd name="T66" fmla="*/ 93 w 211"/>
              <a:gd name="T67" fmla="*/ 216 h 216"/>
              <a:gd name="T68" fmla="*/ 101 w 211"/>
              <a:gd name="T69" fmla="*/ 216 h 216"/>
              <a:gd name="T70" fmla="*/ 111 w 211"/>
              <a:gd name="T71" fmla="*/ 216 h 216"/>
              <a:gd name="T72" fmla="*/ 117 w 211"/>
              <a:gd name="T73" fmla="*/ 212 h 216"/>
              <a:gd name="T74" fmla="*/ 121 w 211"/>
              <a:gd name="T75" fmla="*/ 208 h 216"/>
              <a:gd name="T76" fmla="*/ 125 w 211"/>
              <a:gd name="T77" fmla="*/ 206 h 216"/>
              <a:gd name="T78" fmla="*/ 123 w 211"/>
              <a:gd name="T79" fmla="*/ 144 h 216"/>
              <a:gd name="T80" fmla="*/ 123 w 211"/>
              <a:gd name="T81" fmla="*/ 90 h 216"/>
              <a:gd name="T82" fmla="*/ 143 w 211"/>
              <a:gd name="T83" fmla="*/ 90 h 216"/>
              <a:gd name="T84" fmla="*/ 143 w 211"/>
              <a:gd name="T85" fmla="*/ 22 h 216"/>
              <a:gd name="T86" fmla="*/ 165 w 211"/>
              <a:gd name="T87" fmla="*/ 20 h 216"/>
              <a:gd name="T88" fmla="*/ 183 w 211"/>
              <a:gd name="T89" fmla="*/ 18 h 216"/>
              <a:gd name="T90" fmla="*/ 187 w 211"/>
              <a:gd name="T91" fmla="*/ 24 h 216"/>
              <a:gd name="T92" fmla="*/ 201 w 211"/>
              <a:gd name="T93" fmla="*/ 18 h 216"/>
              <a:gd name="T94" fmla="*/ 205 w 211"/>
              <a:gd name="T95" fmla="*/ 14 h 216"/>
              <a:gd name="T96" fmla="*/ 211 w 211"/>
              <a:gd name="T97" fmla="*/ 12 h 216"/>
              <a:gd name="T98" fmla="*/ 205 w 211"/>
              <a:gd name="T99" fmla="*/ 8 h 216"/>
              <a:gd name="T100" fmla="*/ 201 w 211"/>
              <a:gd name="T101" fmla="*/ 6 h 216"/>
              <a:gd name="T102" fmla="*/ 193 w 211"/>
              <a:gd name="T103" fmla="*/ 8 h 216"/>
              <a:gd name="T104" fmla="*/ 187 w 211"/>
              <a:gd name="T105" fmla="*/ 10 h 216"/>
              <a:gd name="T106" fmla="*/ 183 w 211"/>
              <a:gd name="T107" fmla="*/ 8 h 216"/>
              <a:gd name="T108" fmla="*/ 181 w 211"/>
              <a:gd name="T109" fmla="*/ 6 h 216"/>
              <a:gd name="T110" fmla="*/ 181 w 211"/>
              <a:gd name="T111" fmla="*/ 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6" name="Freeform 134"/>
          <p:cNvSpPr>
            <a:spLocks/>
          </p:cNvSpPr>
          <p:nvPr/>
        </p:nvSpPr>
        <p:spPr bwMode="auto">
          <a:xfrm>
            <a:off x="5124678" y="3452684"/>
            <a:ext cx="196959" cy="182094"/>
          </a:xfrm>
          <a:custGeom>
            <a:avLst/>
            <a:gdLst>
              <a:gd name="T0" fmla="*/ 32 w 106"/>
              <a:gd name="T1" fmla="*/ 0 h 98"/>
              <a:gd name="T2" fmla="*/ 28 w 106"/>
              <a:gd name="T3" fmla="*/ 4 h 98"/>
              <a:gd name="T4" fmla="*/ 22 w 106"/>
              <a:gd name="T5" fmla="*/ 10 h 98"/>
              <a:gd name="T6" fmla="*/ 14 w 106"/>
              <a:gd name="T7" fmla="*/ 14 h 98"/>
              <a:gd name="T8" fmla="*/ 6 w 106"/>
              <a:gd name="T9" fmla="*/ 16 h 98"/>
              <a:gd name="T10" fmla="*/ 6 w 106"/>
              <a:gd name="T11" fmla="*/ 26 h 98"/>
              <a:gd name="T12" fmla="*/ 4 w 106"/>
              <a:gd name="T13" fmla="*/ 34 h 98"/>
              <a:gd name="T14" fmla="*/ 0 w 106"/>
              <a:gd name="T15" fmla="*/ 46 h 98"/>
              <a:gd name="T16" fmla="*/ 0 w 106"/>
              <a:gd name="T17" fmla="*/ 62 h 98"/>
              <a:gd name="T18" fmla="*/ 18 w 106"/>
              <a:gd name="T19" fmla="*/ 62 h 98"/>
              <a:gd name="T20" fmla="*/ 24 w 106"/>
              <a:gd name="T21" fmla="*/ 64 h 98"/>
              <a:gd name="T22" fmla="*/ 28 w 106"/>
              <a:gd name="T23" fmla="*/ 54 h 98"/>
              <a:gd name="T24" fmla="*/ 38 w 106"/>
              <a:gd name="T25" fmla="*/ 58 h 98"/>
              <a:gd name="T26" fmla="*/ 54 w 106"/>
              <a:gd name="T27" fmla="*/ 58 h 98"/>
              <a:gd name="T28" fmla="*/ 68 w 106"/>
              <a:gd name="T29" fmla="*/ 62 h 98"/>
              <a:gd name="T30" fmla="*/ 82 w 106"/>
              <a:gd name="T31" fmla="*/ 76 h 98"/>
              <a:gd name="T32" fmla="*/ 96 w 106"/>
              <a:gd name="T33" fmla="*/ 92 h 98"/>
              <a:gd name="T34" fmla="*/ 102 w 106"/>
              <a:gd name="T35" fmla="*/ 98 h 98"/>
              <a:gd name="T36" fmla="*/ 106 w 106"/>
              <a:gd name="T37" fmla="*/ 94 h 98"/>
              <a:gd name="T38" fmla="*/ 96 w 106"/>
              <a:gd name="T39" fmla="*/ 80 h 98"/>
              <a:gd name="T40" fmla="*/ 86 w 106"/>
              <a:gd name="T41" fmla="*/ 68 h 98"/>
              <a:gd name="T42" fmla="*/ 74 w 106"/>
              <a:gd name="T43" fmla="*/ 56 h 98"/>
              <a:gd name="T44" fmla="*/ 62 w 106"/>
              <a:gd name="T45" fmla="*/ 48 h 98"/>
              <a:gd name="T46" fmla="*/ 52 w 106"/>
              <a:gd name="T47" fmla="*/ 42 h 98"/>
              <a:gd name="T48" fmla="*/ 46 w 106"/>
              <a:gd name="T49" fmla="*/ 30 h 98"/>
              <a:gd name="T50" fmla="*/ 40 w 106"/>
              <a:gd name="T51" fmla="*/ 14 h 98"/>
              <a:gd name="T52" fmla="*/ 32 w 106"/>
              <a:gd name="T5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7" name="Freeform 135"/>
          <p:cNvSpPr>
            <a:spLocks/>
          </p:cNvSpPr>
          <p:nvPr/>
        </p:nvSpPr>
        <p:spPr bwMode="auto">
          <a:xfrm>
            <a:off x="3562012" y="3593900"/>
            <a:ext cx="85473" cy="22297"/>
          </a:xfrm>
          <a:custGeom>
            <a:avLst/>
            <a:gdLst>
              <a:gd name="T0" fmla="*/ 4 w 46"/>
              <a:gd name="T1" fmla="*/ 6 h 12"/>
              <a:gd name="T2" fmla="*/ 14 w 46"/>
              <a:gd name="T3" fmla="*/ 8 h 12"/>
              <a:gd name="T4" fmla="*/ 18 w 46"/>
              <a:gd name="T5" fmla="*/ 6 h 12"/>
              <a:gd name="T6" fmla="*/ 20 w 46"/>
              <a:gd name="T7" fmla="*/ 4 h 12"/>
              <a:gd name="T8" fmla="*/ 22 w 46"/>
              <a:gd name="T9" fmla="*/ 2 h 12"/>
              <a:gd name="T10" fmla="*/ 26 w 46"/>
              <a:gd name="T11" fmla="*/ 0 h 12"/>
              <a:gd name="T12" fmla="*/ 28 w 46"/>
              <a:gd name="T13" fmla="*/ 4 h 12"/>
              <a:gd name="T14" fmla="*/ 34 w 46"/>
              <a:gd name="T15" fmla="*/ 6 h 12"/>
              <a:gd name="T16" fmla="*/ 46 w 46"/>
              <a:gd name="T17" fmla="*/ 8 h 12"/>
              <a:gd name="T18" fmla="*/ 42 w 46"/>
              <a:gd name="T19" fmla="*/ 10 h 12"/>
              <a:gd name="T20" fmla="*/ 38 w 46"/>
              <a:gd name="T21" fmla="*/ 12 h 12"/>
              <a:gd name="T22" fmla="*/ 30 w 46"/>
              <a:gd name="T23" fmla="*/ 10 h 12"/>
              <a:gd name="T24" fmla="*/ 24 w 46"/>
              <a:gd name="T25" fmla="*/ 8 h 12"/>
              <a:gd name="T26" fmla="*/ 24 w 46"/>
              <a:gd name="T27" fmla="*/ 10 h 12"/>
              <a:gd name="T28" fmla="*/ 12 w 46"/>
              <a:gd name="T29" fmla="*/ 12 h 12"/>
              <a:gd name="T30" fmla="*/ 0 w 46"/>
              <a:gd name="T31" fmla="*/ 12 h 12"/>
              <a:gd name="T32" fmla="*/ 2 w 46"/>
              <a:gd name="T33" fmla="*/ 8 h 12"/>
              <a:gd name="T34" fmla="*/ 2 w 46"/>
              <a:gd name="T35" fmla="*/ 6 h 12"/>
              <a:gd name="T36" fmla="*/ 4 w 46"/>
              <a:gd name="T3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8" name="Freeform 136"/>
          <p:cNvSpPr>
            <a:spLocks/>
          </p:cNvSpPr>
          <p:nvPr/>
        </p:nvSpPr>
        <p:spPr bwMode="auto">
          <a:xfrm>
            <a:off x="4407449" y="4214507"/>
            <a:ext cx="26013" cy="40878"/>
          </a:xfrm>
          <a:custGeom>
            <a:avLst/>
            <a:gdLst>
              <a:gd name="T0" fmla="*/ 6 w 14"/>
              <a:gd name="T1" fmla="*/ 22 h 22"/>
              <a:gd name="T2" fmla="*/ 0 w 14"/>
              <a:gd name="T3" fmla="*/ 8 h 22"/>
              <a:gd name="T4" fmla="*/ 4 w 14"/>
              <a:gd name="T5" fmla="*/ 4 h 22"/>
              <a:gd name="T6" fmla="*/ 8 w 14"/>
              <a:gd name="T7" fmla="*/ 2 h 22"/>
              <a:gd name="T8" fmla="*/ 12 w 14"/>
              <a:gd name="T9" fmla="*/ 0 h 22"/>
              <a:gd name="T10" fmla="*/ 14 w 14"/>
              <a:gd name="T11" fmla="*/ 2 h 22"/>
              <a:gd name="T12" fmla="*/ 14 w 14"/>
              <a:gd name="T13" fmla="*/ 4 h 22"/>
              <a:gd name="T14" fmla="*/ 10 w 14"/>
              <a:gd name="T15" fmla="*/ 6 h 22"/>
              <a:gd name="T16" fmla="*/ 8 w 14"/>
              <a:gd name="T17" fmla="*/ 10 h 22"/>
              <a:gd name="T18" fmla="*/ 8 w 14"/>
              <a:gd name="T19" fmla="*/ 20 h 22"/>
              <a:gd name="T20" fmla="*/ 6 w 14"/>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89" name="Freeform 137"/>
          <p:cNvSpPr>
            <a:spLocks/>
          </p:cNvSpPr>
          <p:nvPr/>
        </p:nvSpPr>
        <p:spPr bwMode="auto">
          <a:xfrm>
            <a:off x="2677553" y="1397619"/>
            <a:ext cx="1166890" cy="639188"/>
          </a:xfrm>
          <a:custGeom>
            <a:avLst/>
            <a:gdLst>
              <a:gd name="T0" fmla="*/ 390 w 628"/>
              <a:gd name="T1" fmla="*/ 210 h 344"/>
              <a:gd name="T2" fmla="*/ 360 w 628"/>
              <a:gd name="T3" fmla="*/ 212 h 344"/>
              <a:gd name="T4" fmla="*/ 324 w 628"/>
              <a:gd name="T5" fmla="*/ 240 h 344"/>
              <a:gd name="T6" fmla="*/ 292 w 628"/>
              <a:gd name="T7" fmla="*/ 250 h 344"/>
              <a:gd name="T8" fmla="*/ 252 w 628"/>
              <a:gd name="T9" fmla="*/ 258 h 344"/>
              <a:gd name="T10" fmla="*/ 248 w 628"/>
              <a:gd name="T11" fmla="*/ 266 h 344"/>
              <a:gd name="T12" fmla="*/ 222 w 628"/>
              <a:gd name="T13" fmla="*/ 298 h 344"/>
              <a:gd name="T14" fmla="*/ 206 w 628"/>
              <a:gd name="T15" fmla="*/ 316 h 344"/>
              <a:gd name="T16" fmla="*/ 190 w 628"/>
              <a:gd name="T17" fmla="*/ 344 h 344"/>
              <a:gd name="T18" fmla="*/ 162 w 628"/>
              <a:gd name="T19" fmla="*/ 338 h 344"/>
              <a:gd name="T20" fmla="*/ 136 w 628"/>
              <a:gd name="T21" fmla="*/ 326 h 344"/>
              <a:gd name="T22" fmla="*/ 124 w 628"/>
              <a:gd name="T23" fmla="*/ 304 h 344"/>
              <a:gd name="T24" fmla="*/ 112 w 628"/>
              <a:gd name="T25" fmla="*/ 278 h 344"/>
              <a:gd name="T26" fmla="*/ 108 w 628"/>
              <a:gd name="T27" fmla="*/ 266 h 344"/>
              <a:gd name="T28" fmla="*/ 122 w 628"/>
              <a:gd name="T29" fmla="*/ 252 h 344"/>
              <a:gd name="T30" fmla="*/ 124 w 628"/>
              <a:gd name="T31" fmla="*/ 236 h 344"/>
              <a:gd name="T32" fmla="*/ 114 w 628"/>
              <a:gd name="T33" fmla="*/ 222 h 344"/>
              <a:gd name="T34" fmla="*/ 152 w 628"/>
              <a:gd name="T35" fmla="*/ 198 h 344"/>
              <a:gd name="T36" fmla="*/ 132 w 628"/>
              <a:gd name="T37" fmla="*/ 180 h 344"/>
              <a:gd name="T38" fmla="*/ 126 w 628"/>
              <a:gd name="T39" fmla="*/ 192 h 344"/>
              <a:gd name="T40" fmla="*/ 114 w 628"/>
              <a:gd name="T41" fmla="*/ 180 h 344"/>
              <a:gd name="T42" fmla="*/ 156 w 628"/>
              <a:gd name="T43" fmla="*/ 170 h 344"/>
              <a:gd name="T44" fmla="*/ 134 w 628"/>
              <a:gd name="T45" fmla="*/ 156 h 344"/>
              <a:gd name="T46" fmla="*/ 134 w 628"/>
              <a:gd name="T47" fmla="*/ 126 h 344"/>
              <a:gd name="T48" fmla="*/ 126 w 628"/>
              <a:gd name="T49" fmla="*/ 110 h 344"/>
              <a:gd name="T50" fmla="*/ 98 w 628"/>
              <a:gd name="T51" fmla="*/ 96 h 344"/>
              <a:gd name="T52" fmla="*/ 38 w 628"/>
              <a:gd name="T53" fmla="*/ 96 h 344"/>
              <a:gd name="T54" fmla="*/ 18 w 628"/>
              <a:gd name="T55" fmla="*/ 88 h 344"/>
              <a:gd name="T56" fmla="*/ 12 w 628"/>
              <a:gd name="T57" fmla="*/ 76 h 344"/>
              <a:gd name="T58" fmla="*/ 54 w 628"/>
              <a:gd name="T59" fmla="*/ 70 h 344"/>
              <a:gd name="T60" fmla="*/ 0 w 628"/>
              <a:gd name="T61" fmla="*/ 68 h 344"/>
              <a:gd name="T62" fmla="*/ 24 w 628"/>
              <a:gd name="T63" fmla="*/ 56 h 344"/>
              <a:gd name="T64" fmla="*/ 104 w 628"/>
              <a:gd name="T65" fmla="*/ 44 h 344"/>
              <a:gd name="T66" fmla="*/ 138 w 628"/>
              <a:gd name="T67" fmla="*/ 34 h 344"/>
              <a:gd name="T68" fmla="*/ 184 w 628"/>
              <a:gd name="T69" fmla="*/ 20 h 344"/>
              <a:gd name="T70" fmla="*/ 256 w 628"/>
              <a:gd name="T71" fmla="*/ 20 h 344"/>
              <a:gd name="T72" fmla="*/ 308 w 628"/>
              <a:gd name="T73" fmla="*/ 6 h 344"/>
              <a:gd name="T74" fmla="*/ 392 w 628"/>
              <a:gd name="T75" fmla="*/ 4 h 344"/>
              <a:gd name="T76" fmla="*/ 438 w 628"/>
              <a:gd name="T77" fmla="*/ 6 h 344"/>
              <a:gd name="T78" fmla="*/ 500 w 628"/>
              <a:gd name="T79" fmla="*/ 6 h 344"/>
              <a:gd name="T80" fmla="*/ 492 w 628"/>
              <a:gd name="T81" fmla="*/ 18 h 344"/>
              <a:gd name="T82" fmla="*/ 524 w 628"/>
              <a:gd name="T83" fmla="*/ 22 h 344"/>
              <a:gd name="T84" fmla="*/ 618 w 628"/>
              <a:gd name="T85" fmla="*/ 30 h 344"/>
              <a:gd name="T86" fmla="*/ 556 w 628"/>
              <a:gd name="T87" fmla="*/ 40 h 344"/>
              <a:gd name="T88" fmla="*/ 534 w 628"/>
              <a:gd name="T89" fmla="*/ 54 h 344"/>
              <a:gd name="T90" fmla="*/ 546 w 628"/>
              <a:gd name="T91" fmla="*/ 68 h 344"/>
              <a:gd name="T92" fmla="*/ 552 w 628"/>
              <a:gd name="T93" fmla="*/ 80 h 344"/>
              <a:gd name="T94" fmla="*/ 514 w 628"/>
              <a:gd name="T95" fmla="*/ 88 h 344"/>
              <a:gd name="T96" fmla="*/ 544 w 628"/>
              <a:gd name="T97" fmla="*/ 100 h 344"/>
              <a:gd name="T98" fmla="*/ 522 w 628"/>
              <a:gd name="T99" fmla="*/ 106 h 344"/>
              <a:gd name="T100" fmla="*/ 504 w 628"/>
              <a:gd name="T101" fmla="*/ 116 h 344"/>
              <a:gd name="T102" fmla="*/ 480 w 628"/>
              <a:gd name="T103" fmla="*/ 128 h 344"/>
              <a:gd name="T104" fmla="*/ 502 w 628"/>
              <a:gd name="T105" fmla="*/ 144 h 344"/>
              <a:gd name="T106" fmla="*/ 474 w 628"/>
              <a:gd name="T107" fmla="*/ 138 h 344"/>
              <a:gd name="T108" fmla="*/ 498 w 628"/>
              <a:gd name="T109" fmla="*/ 154 h 344"/>
              <a:gd name="T110" fmla="*/ 492 w 628"/>
              <a:gd name="T111" fmla="*/ 174 h 344"/>
              <a:gd name="T112" fmla="*/ 466 w 628"/>
              <a:gd name="T113" fmla="*/ 160 h 344"/>
              <a:gd name="T114" fmla="*/ 450 w 628"/>
              <a:gd name="T115" fmla="*/ 166 h 344"/>
              <a:gd name="T116" fmla="*/ 474 w 628"/>
              <a:gd name="T117" fmla="*/ 18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0" name="Freeform 138"/>
          <p:cNvSpPr>
            <a:spLocks/>
          </p:cNvSpPr>
          <p:nvPr/>
        </p:nvSpPr>
        <p:spPr bwMode="auto">
          <a:xfrm>
            <a:off x="3528566" y="1843564"/>
            <a:ext cx="234121" cy="100338"/>
          </a:xfrm>
          <a:custGeom>
            <a:avLst/>
            <a:gdLst>
              <a:gd name="T0" fmla="*/ 0 w 126"/>
              <a:gd name="T1" fmla="*/ 16 h 54"/>
              <a:gd name="T2" fmla="*/ 6 w 126"/>
              <a:gd name="T3" fmla="*/ 12 h 54"/>
              <a:gd name="T4" fmla="*/ 10 w 126"/>
              <a:gd name="T5" fmla="*/ 8 h 54"/>
              <a:gd name="T6" fmla="*/ 12 w 126"/>
              <a:gd name="T7" fmla="*/ 4 h 54"/>
              <a:gd name="T8" fmla="*/ 18 w 126"/>
              <a:gd name="T9" fmla="*/ 2 h 54"/>
              <a:gd name="T10" fmla="*/ 22 w 126"/>
              <a:gd name="T11" fmla="*/ 2 h 54"/>
              <a:gd name="T12" fmla="*/ 26 w 126"/>
              <a:gd name="T13" fmla="*/ 4 h 54"/>
              <a:gd name="T14" fmla="*/ 30 w 126"/>
              <a:gd name="T15" fmla="*/ 6 h 54"/>
              <a:gd name="T16" fmla="*/ 34 w 126"/>
              <a:gd name="T17" fmla="*/ 8 h 54"/>
              <a:gd name="T18" fmla="*/ 32 w 126"/>
              <a:gd name="T19" fmla="*/ 14 h 54"/>
              <a:gd name="T20" fmla="*/ 30 w 126"/>
              <a:gd name="T21" fmla="*/ 18 h 54"/>
              <a:gd name="T22" fmla="*/ 36 w 126"/>
              <a:gd name="T23" fmla="*/ 18 h 54"/>
              <a:gd name="T24" fmla="*/ 40 w 126"/>
              <a:gd name="T25" fmla="*/ 14 h 54"/>
              <a:gd name="T26" fmla="*/ 48 w 126"/>
              <a:gd name="T27" fmla="*/ 6 h 54"/>
              <a:gd name="T28" fmla="*/ 52 w 126"/>
              <a:gd name="T29" fmla="*/ 12 h 54"/>
              <a:gd name="T30" fmla="*/ 64 w 126"/>
              <a:gd name="T31" fmla="*/ 10 h 54"/>
              <a:gd name="T32" fmla="*/ 76 w 126"/>
              <a:gd name="T33" fmla="*/ 6 h 54"/>
              <a:gd name="T34" fmla="*/ 90 w 126"/>
              <a:gd name="T35" fmla="*/ 2 h 54"/>
              <a:gd name="T36" fmla="*/ 96 w 126"/>
              <a:gd name="T37" fmla="*/ 0 h 54"/>
              <a:gd name="T38" fmla="*/ 106 w 126"/>
              <a:gd name="T39" fmla="*/ 2 h 54"/>
              <a:gd name="T40" fmla="*/ 114 w 126"/>
              <a:gd name="T41" fmla="*/ 8 h 54"/>
              <a:gd name="T42" fmla="*/ 126 w 126"/>
              <a:gd name="T43" fmla="*/ 22 h 54"/>
              <a:gd name="T44" fmla="*/ 126 w 126"/>
              <a:gd name="T45" fmla="*/ 26 h 54"/>
              <a:gd name="T46" fmla="*/ 120 w 126"/>
              <a:gd name="T47" fmla="*/ 28 h 54"/>
              <a:gd name="T48" fmla="*/ 112 w 126"/>
              <a:gd name="T49" fmla="*/ 30 h 54"/>
              <a:gd name="T50" fmla="*/ 102 w 126"/>
              <a:gd name="T51" fmla="*/ 36 h 54"/>
              <a:gd name="T52" fmla="*/ 92 w 126"/>
              <a:gd name="T53" fmla="*/ 44 h 54"/>
              <a:gd name="T54" fmla="*/ 86 w 126"/>
              <a:gd name="T55" fmla="*/ 46 h 54"/>
              <a:gd name="T56" fmla="*/ 78 w 126"/>
              <a:gd name="T57" fmla="*/ 46 h 54"/>
              <a:gd name="T58" fmla="*/ 72 w 126"/>
              <a:gd name="T59" fmla="*/ 46 h 54"/>
              <a:gd name="T60" fmla="*/ 66 w 126"/>
              <a:gd name="T61" fmla="*/ 44 h 54"/>
              <a:gd name="T62" fmla="*/ 74 w 126"/>
              <a:gd name="T63" fmla="*/ 50 h 54"/>
              <a:gd name="T64" fmla="*/ 66 w 126"/>
              <a:gd name="T65" fmla="*/ 52 h 54"/>
              <a:gd name="T66" fmla="*/ 62 w 126"/>
              <a:gd name="T67" fmla="*/ 54 h 54"/>
              <a:gd name="T68" fmla="*/ 52 w 126"/>
              <a:gd name="T69" fmla="*/ 54 h 54"/>
              <a:gd name="T70" fmla="*/ 44 w 126"/>
              <a:gd name="T71" fmla="*/ 54 h 54"/>
              <a:gd name="T72" fmla="*/ 26 w 126"/>
              <a:gd name="T73" fmla="*/ 50 h 54"/>
              <a:gd name="T74" fmla="*/ 10 w 126"/>
              <a:gd name="T75" fmla="*/ 48 h 54"/>
              <a:gd name="T76" fmla="*/ 16 w 126"/>
              <a:gd name="T77" fmla="*/ 44 h 54"/>
              <a:gd name="T78" fmla="*/ 24 w 126"/>
              <a:gd name="T79" fmla="*/ 40 h 54"/>
              <a:gd name="T80" fmla="*/ 16 w 126"/>
              <a:gd name="T81" fmla="*/ 36 h 54"/>
              <a:gd name="T82" fmla="*/ 12 w 126"/>
              <a:gd name="T83" fmla="*/ 34 h 54"/>
              <a:gd name="T84" fmla="*/ 0 w 126"/>
              <a:gd name="T85" fmla="*/ 28 h 54"/>
              <a:gd name="T86" fmla="*/ 8 w 126"/>
              <a:gd name="T87" fmla="*/ 24 h 54"/>
              <a:gd name="T88" fmla="*/ 12 w 126"/>
              <a:gd name="T89" fmla="*/ 22 h 54"/>
              <a:gd name="T90" fmla="*/ 6 w 126"/>
              <a:gd name="T91" fmla="*/ 20 h 54"/>
              <a:gd name="T92" fmla="*/ 0 w 126"/>
              <a:gd name="T93"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1" name="Freeform 139"/>
          <p:cNvSpPr>
            <a:spLocks/>
          </p:cNvSpPr>
          <p:nvPr/>
        </p:nvSpPr>
        <p:spPr bwMode="auto">
          <a:xfrm>
            <a:off x="4249511" y="1475659"/>
            <a:ext cx="265709" cy="92905"/>
          </a:xfrm>
          <a:custGeom>
            <a:avLst/>
            <a:gdLst>
              <a:gd name="T0" fmla="*/ 8 w 143"/>
              <a:gd name="T1" fmla="*/ 20 h 50"/>
              <a:gd name="T2" fmla="*/ 6 w 143"/>
              <a:gd name="T3" fmla="*/ 20 h 50"/>
              <a:gd name="T4" fmla="*/ 2 w 143"/>
              <a:gd name="T5" fmla="*/ 16 h 50"/>
              <a:gd name="T6" fmla="*/ 0 w 143"/>
              <a:gd name="T7" fmla="*/ 8 h 50"/>
              <a:gd name="T8" fmla="*/ 0 w 143"/>
              <a:gd name="T9" fmla="*/ 2 h 50"/>
              <a:gd name="T10" fmla="*/ 4 w 143"/>
              <a:gd name="T11" fmla="*/ 2 h 50"/>
              <a:gd name="T12" fmla="*/ 12 w 143"/>
              <a:gd name="T13" fmla="*/ 2 h 50"/>
              <a:gd name="T14" fmla="*/ 26 w 143"/>
              <a:gd name="T15" fmla="*/ 2 h 50"/>
              <a:gd name="T16" fmla="*/ 36 w 143"/>
              <a:gd name="T17" fmla="*/ 4 h 50"/>
              <a:gd name="T18" fmla="*/ 54 w 143"/>
              <a:gd name="T19" fmla="*/ 10 h 50"/>
              <a:gd name="T20" fmla="*/ 50 w 143"/>
              <a:gd name="T21" fmla="*/ 4 h 50"/>
              <a:gd name="T22" fmla="*/ 54 w 143"/>
              <a:gd name="T23" fmla="*/ 2 h 50"/>
              <a:gd name="T24" fmla="*/ 60 w 143"/>
              <a:gd name="T25" fmla="*/ 0 h 50"/>
              <a:gd name="T26" fmla="*/ 62 w 143"/>
              <a:gd name="T27" fmla="*/ 0 h 50"/>
              <a:gd name="T28" fmla="*/ 66 w 143"/>
              <a:gd name="T29" fmla="*/ 2 h 50"/>
              <a:gd name="T30" fmla="*/ 70 w 143"/>
              <a:gd name="T31" fmla="*/ 2 h 50"/>
              <a:gd name="T32" fmla="*/ 74 w 143"/>
              <a:gd name="T33" fmla="*/ 2 h 50"/>
              <a:gd name="T34" fmla="*/ 78 w 143"/>
              <a:gd name="T35" fmla="*/ 10 h 50"/>
              <a:gd name="T36" fmla="*/ 82 w 143"/>
              <a:gd name="T37" fmla="*/ 12 h 50"/>
              <a:gd name="T38" fmla="*/ 93 w 143"/>
              <a:gd name="T39" fmla="*/ 12 h 50"/>
              <a:gd name="T40" fmla="*/ 119 w 143"/>
              <a:gd name="T41" fmla="*/ 20 h 50"/>
              <a:gd name="T42" fmla="*/ 133 w 143"/>
              <a:gd name="T43" fmla="*/ 26 h 50"/>
              <a:gd name="T44" fmla="*/ 143 w 143"/>
              <a:gd name="T45" fmla="*/ 30 h 50"/>
              <a:gd name="T46" fmla="*/ 135 w 143"/>
              <a:gd name="T47" fmla="*/ 36 h 50"/>
              <a:gd name="T48" fmla="*/ 127 w 143"/>
              <a:gd name="T49" fmla="*/ 38 h 50"/>
              <a:gd name="T50" fmla="*/ 119 w 143"/>
              <a:gd name="T51" fmla="*/ 38 h 50"/>
              <a:gd name="T52" fmla="*/ 115 w 143"/>
              <a:gd name="T53" fmla="*/ 34 h 50"/>
              <a:gd name="T54" fmla="*/ 107 w 143"/>
              <a:gd name="T55" fmla="*/ 28 h 50"/>
              <a:gd name="T56" fmla="*/ 97 w 143"/>
              <a:gd name="T57" fmla="*/ 20 h 50"/>
              <a:gd name="T58" fmla="*/ 93 w 143"/>
              <a:gd name="T59" fmla="*/ 18 h 50"/>
              <a:gd name="T60" fmla="*/ 89 w 143"/>
              <a:gd name="T61" fmla="*/ 16 h 50"/>
              <a:gd name="T62" fmla="*/ 82 w 143"/>
              <a:gd name="T63" fmla="*/ 18 h 50"/>
              <a:gd name="T64" fmla="*/ 80 w 143"/>
              <a:gd name="T65" fmla="*/ 22 h 50"/>
              <a:gd name="T66" fmla="*/ 80 w 143"/>
              <a:gd name="T67" fmla="*/ 34 h 50"/>
              <a:gd name="T68" fmla="*/ 76 w 143"/>
              <a:gd name="T69" fmla="*/ 34 h 50"/>
              <a:gd name="T70" fmla="*/ 74 w 143"/>
              <a:gd name="T71" fmla="*/ 36 h 50"/>
              <a:gd name="T72" fmla="*/ 70 w 143"/>
              <a:gd name="T73" fmla="*/ 42 h 50"/>
              <a:gd name="T74" fmla="*/ 68 w 143"/>
              <a:gd name="T75" fmla="*/ 48 h 50"/>
              <a:gd name="T76" fmla="*/ 66 w 143"/>
              <a:gd name="T77" fmla="*/ 50 h 50"/>
              <a:gd name="T78" fmla="*/ 62 w 143"/>
              <a:gd name="T79" fmla="*/ 50 h 50"/>
              <a:gd name="T80" fmla="*/ 56 w 143"/>
              <a:gd name="T81" fmla="*/ 48 h 50"/>
              <a:gd name="T82" fmla="*/ 48 w 143"/>
              <a:gd name="T83" fmla="*/ 46 h 50"/>
              <a:gd name="T84" fmla="*/ 34 w 143"/>
              <a:gd name="T85" fmla="*/ 34 h 50"/>
              <a:gd name="T86" fmla="*/ 24 w 143"/>
              <a:gd name="T87" fmla="*/ 26 h 50"/>
              <a:gd name="T88" fmla="*/ 16 w 143"/>
              <a:gd name="T89" fmla="*/ 22 h 50"/>
              <a:gd name="T90" fmla="*/ 8 w 143"/>
              <a:gd name="T91"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2" name="Freeform 140"/>
          <p:cNvSpPr>
            <a:spLocks/>
          </p:cNvSpPr>
          <p:nvPr/>
        </p:nvSpPr>
        <p:spPr bwMode="auto">
          <a:xfrm>
            <a:off x="4390727" y="1460795"/>
            <a:ext cx="157938" cy="33446"/>
          </a:xfrm>
          <a:custGeom>
            <a:avLst/>
            <a:gdLst>
              <a:gd name="T0" fmla="*/ 31 w 85"/>
              <a:gd name="T1" fmla="*/ 18 h 18"/>
              <a:gd name="T2" fmla="*/ 23 w 85"/>
              <a:gd name="T3" fmla="*/ 16 h 18"/>
              <a:gd name="T4" fmla="*/ 15 w 85"/>
              <a:gd name="T5" fmla="*/ 14 h 18"/>
              <a:gd name="T6" fmla="*/ 6 w 85"/>
              <a:gd name="T7" fmla="*/ 10 h 18"/>
              <a:gd name="T8" fmla="*/ 0 w 85"/>
              <a:gd name="T9" fmla="*/ 6 h 18"/>
              <a:gd name="T10" fmla="*/ 6 w 85"/>
              <a:gd name="T11" fmla="*/ 4 h 18"/>
              <a:gd name="T12" fmla="*/ 13 w 85"/>
              <a:gd name="T13" fmla="*/ 2 h 18"/>
              <a:gd name="T14" fmla="*/ 21 w 85"/>
              <a:gd name="T15" fmla="*/ 0 h 18"/>
              <a:gd name="T16" fmla="*/ 27 w 85"/>
              <a:gd name="T17" fmla="*/ 2 h 18"/>
              <a:gd name="T18" fmla="*/ 41 w 85"/>
              <a:gd name="T19" fmla="*/ 4 h 18"/>
              <a:gd name="T20" fmla="*/ 55 w 85"/>
              <a:gd name="T21" fmla="*/ 4 h 18"/>
              <a:gd name="T22" fmla="*/ 71 w 85"/>
              <a:gd name="T23" fmla="*/ 6 h 18"/>
              <a:gd name="T24" fmla="*/ 85 w 85"/>
              <a:gd name="T25" fmla="*/ 8 h 18"/>
              <a:gd name="T26" fmla="*/ 79 w 85"/>
              <a:gd name="T27" fmla="*/ 12 h 18"/>
              <a:gd name="T28" fmla="*/ 73 w 85"/>
              <a:gd name="T29" fmla="*/ 14 h 18"/>
              <a:gd name="T30" fmla="*/ 67 w 85"/>
              <a:gd name="T31" fmla="*/ 18 h 18"/>
              <a:gd name="T32" fmla="*/ 63 w 85"/>
              <a:gd name="T33" fmla="*/ 18 h 18"/>
              <a:gd name="T34" fmla="*/ 47 w 85"/>
              <a:gd name="T35" fmla="*/ 18 h 18"/>
              <a:gd name="T36" fmla="*/ 31 w 8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3" name="Freeform 142"/>
          <p:cNvSpPr>
            <a:spLocks/>
          </p:cNvSpPr>
          <p:nvPr/>
        </p:nvSpPr>
        <p:spPr bwMode="auto">
          <a:xfrm>
            <a:off x="4463192" y="2531064"/>
            <a:ext cx="100338" cy="70608"/>
          </a:xfrm>
          <a:custGeom>
            <a:avLst/>
            <a:gdLst>
              <a:gd name="T0" fmla="*/ 46 w 54"/>
              <a:gd name="T1" fmla="*/ 6 h 38"/>
              <a:gd name="T2" fmla="*/ 48 w 54"/>
              <a:gd name="T3" fmla="*/ 16 h 38"/>
              <a:gd name="T4" fmla="*/ 54 w 54"/>
              <a:gd name="T5" fmla="*/ 22 h 38"/>
              <a:gd name="T6" fmla="*/ 52 w 54"/>
              <a:gd name="T7" fmla="*/ 28 h 38"/>
              <a:gd name="T8" fmla="*/ 44 w 54"/>
              <a:gd name="T9" fmla="*/ 30 h 38"/>
              <a:gd name="T10" fmla="*/ 40 w 54"/>
              <a:gd name="T11" fmla="*/ 38 h 38"/>
              <a:gd name="T12" fmla="*/ 30 w 54"/>
              <a:gd name="T13" fmla="*/ 32 h 38"/>
              <a:gd name="T14" fmla="*/ 28 w 54"/>
              <a:gd name="T15" fmla="*/ 30 h 38"/>
              <a:gd name="T16" fmla="*/ 16 w 54"/>
              <a:gd name="T17" fmla="*/ 26 h 38"/>
              <a:gd name="T18" fmla="*/ 10 w 54"/>
              <a:gd name="T19" fmla="*/ 20 h 38"/>
              <a:gd name="T20" fmla="*/ 6 w 54"/>
              <a:gd name="T21" fmla="*/ 14 h 38"/>
              <a:gd name="T22" fmla="*/ 0 w 54"/>
              <a:gd name="T23" fmla="*/ 6 h 38"/>
              <a:gd name="T24" fmla="*/ 0 w 54"/>
              <a:gd name="T25" fmla="*/ 2 h 38"/>
              <a:gd name="T26" fmla="*/ 6 w 54"/>
              <a:gd name="T27" fmla="*/ 2 h 38"/>
              <a:gd name="T28" fmla="*/ 12 w 54"/>
              <a:gd name="T29" fmla="*/ 0 h 38"/>
              <a:gd name="T30" fmla="*/ 20 w 54"/>
              <a:gd name="T31" fmla="*/ 0 h 38"/>
              <a:gd name="T32" fmla="*/ 36 w 54"/>
              <a:gd name="T33" fmla="*/ 0 h 38"/>
              <a:gd name="T34" fmla="*/ 40 w 54"/>
              <a:gd name="T35" fmla="*/ 6 h 38"/>
              <a:gd name="T36" fmla="*/ 46 w 54"/>
              <a:gd name="T37"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4" name="Freeform 143"/>
          <p:cNvSpPr>
            <a:spLocks/>
          </p:cNvSpPr>
          <p:nvPr/>
        </p:nvSpPr>
        <p:spPr bwMode="auto">
          <a:xfrm>
            <a:off x="4433463" y="2486469"/>
            <a:ext cx="118919" cy="96622"/>
          </a:xfrm>
          <a:custGeom>
            <a:avLst/>
            <a:gdLst>
              <a:gd name="T0" fmla="*/ 28 w 64"/>
              <a:gd name="T1" fmla="*/ 0 h 52"/>
              <a:gd name="T2" fmla="*/ 38 w 64"/>
              <a:gd name="T3" fmla="*/ 10 h 52"/>
              <a:gd name="T4" fmla="*/ 44 w 64"/>
              <a:gd name="T5" fmla="*/ 12 h 52"/>
              <a:gd name="T6" fmla="*/ 48 w 64"/>
              <a:gd name="T7" fmla="*/ 12 h 52"/>
              <a:gd name="T8" fmla="*/ 58 w 64"/>
              <a:gd name="T9" fmla="*/ 10 h 52"/>
              <a:gd name="T10" fmla="*/ 64 w 64"/>
              <a:gd name="T11" fmla="*/ 24 h 52"/>
              <a:gd name="T12" fmla="*/ 62 w 64"/>
              <a:gd name="T13" fmla="*/ 30 h 52"/>
              <a:gd name="T14" fmla="*/ 56 w 64"/>
              <a:gd name="T15" fmla="*/ 30 h 52"/>
              <a:gd name="T16" fmla="*/ 52 w 64"/>
              <a:gd name="T17" fmla="*/ 24 h 52"/>
              <a:gd name="T18" fmla="*/ 36 w 64"/>
              <a:gd name="T19" fmla="*/ 24 h 52"/>
              <a:gd name="T20" fmla="*/ 28 w 64"/>
              <a:gd name="T21" fmla="*/ 24 h 52"/>
              <a:gd name="T22" fmla="*/ 22 w 64"/>
              <a:gd name="T23" fmla="*/ 26 h 52"/>
              <a:gd name="T24" fmla="*/ 16 w 64"/>
              <a:gd name="T25" fmla="*/ 26 h 52"/>
              <a:gd name="T26" fmla="*/ 16 w 64"/>
              <a:gd name="T27" fmla="*/ 30 h 52"/>
              <a:gd name="T28" fmla="*/ 22 w 64"/>
              <a:gd name="T29" fmla="*/ 38 h 52"/>
              <a:gd name="T30" fmla="*/ 26 w 64"/>
              <a:gd name="T31" fmla="*/ 44 h 52"/>
              <a:gd name="T32" fmla="*/ 32 w 64"/>
              <a:gd name="T33" fmla="*/ 50 h 52"/>
              <a:gd name="T34" fmla="*/ 18 w 64"/>
              <a:gd name="T35" fmla="*/ 52 h 52"/>
              <a:gd name="T36" fmla="*/ 8 w 64"/>
              <a:gd name="T37" fmla="*/ 36 h 52"/>
              <a:gd name="T38" fmla="*/ 0 w 64"/>
              <a:gd name="T39" fmla="*/ 18 h 52"/>
              <a:gd name="T40" fmla="*/ 8 w 64"/>
              <a:gd name="T41" fmla="*/ 18 h 52"/>
              <a:gd name="T42" fmla="*/ 12 w 64"/>
              <a:gd name="T43" fmla="*/ 10 h 52"/>
              <a:gd name="T44" fmla="*/ 14 w 64"/>
              <a:gd name="T45" fmla="*/ 4 h 52"/>
              <a:gd name="T46" fmla="*/ 28 w 64"/>
              <a:gd name="T4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5" name="Freeform 144"/>
          <p:cNvSpPr>
            <a:spLocks/>
          </p:cNvSpPr>
          <p:nvPr/>
        </p:nvSpPr>
        <p:spPr bwMode="auto">
          <a:xfrm>
            <a:off x="4500355" y="1735794"/>
            <a:ext cx="271283" cy="312162"/>
          </a:xfrm>
          <a:custGeom>
            <a:avLst/>
            <a:gdLst>
              <a:gd name="T0" fmla="*/ 92 w 146"/>
              <a:gd name="T1" fmla="*/ 20 h 168"/>
              <a:gd name="T2" fmla="*/ 90 w 146"/>
              <a:gd name="T3" fmla="*/ 26 h 168"/>
              <a:gd name="T4" fmla="*/ 92 w 146"/>
              <a:gd name="T5" fmla="*/ 32 h 168"/>
              <a:gd name="T6" fmla="*/ 108 w 146"/>
              <a:gd name="T7" fmla="*/ 36 h 168"/>
              <a:gd name="T8" fmla="*/ 110 w 146"/>
              <a:gd name="T9" fmla="*/ 40 h 168"/>
              <a:gd name="T10" fmla="*/ 108 w 146"/>
              <a:gd name="T11" fmla="*/ 48 h 168"/>
              <a:gd name="T12" fmla="*/ 104 w 146"/>
              <a:gd name="T13" fmla="*/ 54 h 168"/>
              <a:gd name="T14" fmla="*/ 108 w 146"/>
              <a:gd name="T15" fmla="*/ 54 h 168"/>
              <a:gd name="T16" fmla="*/ 114 w 146"/>
              <a:gd name="T17" fmla="*/ 64 h 168"/>
              <a:gd name="T18" fmla="*/ 120 w 146"/>
              <a:gd name="T19" fmla="*/ 82 h 168"/>
              <a:gd name="T20" fmla="*/ 126 w 146"/>
              <a:gd name="T21" fmla="*/ 88 h 168"/>
              <a:gd name="T22" fmla="*/ 128 w 146"/>
              <a:gd name="T23" fmla="*/ 98 h 168"/>
              <a:gd name="T24" fmla="*/ 130 w 146"/>
              <a:gd name="T25" fmla="*/ 108 h 168"/>
              <a:gd name="T26" fmla="*/ 146 w 146"/>
              <a:gd name="T27" fmla="*/ 118 h 168"/>
              <a:gd name="T28" fmla="*/ 136 w 146"/>
              <a:gd name="T29" fmla="*/ 132 h 168"/>
              <a:gd name="T30" fmla="*/ 122 w 146"/>
              <a:gd name="T31" fmla="*/ 144 h 168"/>
              <a:gd name="T32" fmla="*/ 112 w 146"/>
              <a:gd name="T33" fmla="*/ 154 h 168"/>
              <a:gd name="T34" fmla="*/ 96 w 146"/>
              <a:gd name="T35" fmla="*/ 158 h 168"/>
              <a:gd name="T36" fmla="*/ 88 w 146"/>
              <a:gd name="T37" fmla="*/ 162 h 168"/>
              <a:gd name="T38" fmla="*/ 78 w 146"/>
              <a:gd name="T39" fmla="*/ 162 h 168"/>
              <a:gd name="T40" fmla="*/ 64 w 146"/>
              <a:gd name="T41" fmla="*/ 164 h 168"/>
              <a:gd name="T42" fmla="*/ 44 w 146"/>
              <a:gd name="T43" fmla="*/ 166 h 168"/>
              <a:gd name="T44" fmla="*/ 36 w 146"/>
              <a:gd name="T45" fmla="*/ 160 h 168"/>
              <a:gd name="T46" fmla="*/ 32 w 146"/>
              <a:gd name="T47" fmla="*/ 156 h 168"/>
              <a:gd name="T48" fmla="*/ 24 w 146"/>
              <a:gd name="T49" fmla="*/ 138 h 168"/>
              <a:gd name="T50" fmla="*/ 22 w 146"/>
              <a:gd name="T51" fmla="*/ 108 h 168"/>
              <a:gd name="T52" fmla="*/ 34 w 146"/>
              <a:gd name="T53" fmla="*/ 100 h 168"/>
              <a:gd name="T54" fmla="*/ 50 w 146"/>
              <a:gd name="T55" fmla="*/ 90 h 168"/>
              <a:gd name="T56" fmla="*/ 62 w 146"/>
              <a:gd name="T57" fmla="*/ 80 h 168"/>
              <a:gd name="T58" fmla="*/ 54 w 146"/>
              <a:gd name="T59" fmla="*/ 74 h 168"/>
              <a:gd name="T60" fmla="*/ 40 w 146"/>
              <a:gd name="T61" fmla="*/ 62 h 168"/>
              <a:gd name="T62" fmla="*/ 36 w 146"/>
              <a:gd name="T63" fmla="*/ 46 h 168"/>
              <a:gd name="T64" fmla="*/ 26 w 146"/>
              <a:gd name="T65" fmla="*/ 28 h 168"/>
              <a:gd name="T66" fmla="*/ 8 w 146"/>
              <a:gd name="T67" fmla="*/ 22 h 168"/>
              <a:gd name="T68" fmla="*/ 4 w 146"/>
              <a:gd name="T69" fmla="*/ 16 h 168"/>
              <a:gd name="T70" fmla="*/ 8 w 146"/>
              <a:gd name="T71" fmla="*/ 16 h 168"/>
              <a:gd name="T72" fmla="*/ 26 w 146"/>
              <a:gd name="T73" fmla="*/ 20 h 168"/>
              <a:gd name="T74" fmla="*/ 46 w 146"/>
              <a:gd name="T75" fmla="*/ 26 h 168"/>
              <a:gd name="T76" fmla="*/ 56 w 146"/>
              <a:gd name="T77" fmla="*/ 22 h 168"/>
              <a:gd name="T78" fmla="*/ 60 w 146"/>
              <a:gd name="T79" fmla="*/ 14 h 168"/>
              <a:gd name="T80" fmla="*/ 62 w 146"/>
              <a:gd name="T81" fmla="*/ 4 h 168"/>
              <a:gd name="T82" fmla="*/ 70 w 146"/>
              <a:gd name="T83" fmla="*/ 0 h 168"/>
              <a:gd name="T84" fmla="*/ 90 w 146"/>
              <a:gd name="T85" fmla="*/ 6 h 168"/>
              <a:gd name="T86" fmla="*/ 104 w 146"/>
              <a:gd name="T87" fmla="*/ 1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6" name="Freeform 145"/>
          <p:cNvSpPr>
            <a:spLocks/>
          </p:cNvSpPr>
          <p:nvPr/>
        </p:nvSpPr>
        <p:spPr bwMode="auto">
          <a:xfrm>
            <a:off x="4704746" y="2854374"/>
            <a:ext cx="78040" cy="14865"/>
          </a:xfrm>
          <a:custGeom>
            <a:avLst/>
            <a:gdLst>
              <a:gd name="T0" fmla="*/ 20 w 42"/>
              <a:gd name="T1" fmla="*/ 2 h 8"/>
              <a:gd name="T2" fmla="*/ 8 w 42"/>
              <a:gd name="T3" fmla="*/ 2 h 8"/>
              <a:gd name="T4" fmla="*/ 0 w 42"/>
              <a:gd name="T5" fmla="*/ 0 h 8"/>
              <a:gd name="T6" fmla="*/ 4 w 42"/>
              <a:gd name="T7" fmla="*/ 2 h 8"/>
              <a:gd name="T8" fmla="*/ 8 w 42"/>
              <a:gd name="T9" fmla="*/ 6 h 8"/>
              <a:gd name="T10" fmla="*/ 22 w 42"/>
              <a:gd name="T11" fmla="*/ 8 h 8"/>
              <a:gd name="T12" fmla="*/ 34 w 42"/>
              <a:gd name="T13" fmla="*/ 8 h 8"/>
              <a:gd name="T14" fmla="*/ 42 w 42"/>
              <a:gd name="T15" fmla="*/ 6 h 8"/>
              <a:gd name="T16" fmla="*/ 36 w 42"/>
              <a:gd name="T17" fmla="*/ 2 h 8"/>
              <a:gd name="T18" fmla="*/ 32 w 42"/>
              <a:gd name="T19" fmla="*/ 0 h 8"/>
              <a:gd name="T20" fmla="*/ 20 w 4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7" name="Freeform 146"/>
          <p:cNvSpPr>
            <a:spLocks/>
          </p:cNvSpPr>
          <p:nvPr/>
        </p:nvSpPr>
        <p:spPr bwMode="auto">
          <a:xfrm>
            <a:off x="4108295" y="2702009"/>
            <a:ext cx="29730" cy="18581"/>
          </a:xfrm>
          <a:custGeom>
            <a:avLst/>
            <a:gdLst>
              <a:gd name="T0" fmla="*/ 16 w 16"/>
              <a:gd name="T1" fmla="*/ 6 h 10"/>
              <a:gd name="T2" fmla="*/ 12 w 16"/>
              <a:gd name="T3" fmla="*/ 0 h 10"/>
              <a:gd name="T4" fmla="*/ 6 w 16"/>
              <a:gd name="T5" fmla="*/ 0 h 10"/>
              <a:gd name="T6" fmla="*/ 4 w 16"/>
              <a:gd name="T7" fmla="*/ 0 h 10"/>
              <a:gd name="T8" fmla="*/ 2 w 16"/>
              <a:gd name="T9" fmla="*/ 2 h 10"/>
              <a:gd name="T10" fmla="*/ 0 w 16"/>
              <a:gd name="T11" fmla="*/ 10 h 10"/>
              <a:gd name="T12" fmla="*/ 16 w 16"/>
              <a:gd name="T13" fmla="*/ 10 h 10"/>
              <a:gd name="T14" fmla="*/ 14 w 16"/>
              <a:gd name="T15" fmla="*/ 4 h 10"/>
              <a:gd name="T16" fmla="*/ 16 w 1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16" y="6"/>
                </a:moveTo>
                <a:lnTo>
                  <a:pt x="12" y="0"/>
                </a:lnTo>
                <a:lnTo>
                  <a:pt x="6" y="0"/>
                </a:lnTo>
                <a:lnTo>
                  <a:pt x="4" y="0"/>
                </a:lnTo>
                <a:lnTo>
                  <a:pt x="2" y="2"/>
                </a:lnTo>
                <a:lnTo>
                  <a:pt x="0" y="10"/>
                </a:lnTo>
                <a:lnTo>
                  <a:pt x="16" y="10"/>
                </a:lnTo>
                <a:lnTo>
                  <a:pt x="14" y="4"/>
                </a:lnTo>
                <a:lnTo>
                  <a:pt x="16"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398" name="Freeform 147"/>
          <p:cNvSpPr>
            <a:spLocks/>
          </p:cNvSpPr>
          <p:nvPr/>
        </p:nvSpPr>
        <p:spPr bwMode="auto">
          <a:xfrm>
            <a:off x="3881606" y="2073970"/>
            <a:ext cx="204392" cy="286148"/>
          </a:xfrm>
          <a:custGeom>
            <a:avLst/>
            <a:gdLst>
              <a:gd name="T0" fmla="*/ 82 w 110"/>
              <a:gd name="T1" fmla="*/ 86 h 154"/>
              <a:gd name="T2" fmla="*/ 90 w 110"/>
              <a:gd name="T3" fmla="*/ 94 h 154"/>
              <a:gd name="T4" fmla="*/ 90 w 110"/>
              <a:gd name="T5" fmla="*/ 104 h 154"/>
              <a:gd name="T6" fmla="*/ 94 w 110"/>
              <a:gd name="T7" fmla="*/ 106 h 154"/>
              <a:gd name="T8" fmla="*/ 108 w 110"/>
              <a:gd name="T9" fmla="*/ 110 h 154"/>
              <a:gd name="T10" fmla="*/ 108 w 110"/>
              <a:gd name="T11" fmla="*/ 118 h 154"/>
              <a:gd name="T12" fmla="*/ 94 w 110"/>
              <a:gd name="T13" fmla="*/ 128 h 154"/>
              <a:gd name="T14" fmla="*/ 98 w 110"/>
              <a:gd name="T15" fmla="*/ 132 h 154"/>
              <a:gd name="T16" fmla="*/ 102 w 110"/>
              <a:gd name="T17" fmla="*/ 138 h 154"/>
              <a:gd name="T18" fmla="*/ 92 w 110"/>
              <a:gd name="T19" fmla="*/ 144 h 154"/>
              <a:gd name="T20" fmla="*/ 66 w 110"/>
              <a:gd name="T21" fmla="*/ 144 h 154"/>
              <a:gd name="T22" fmla="*/ 40 w 110"/>
              <a:gd name="T23" fmla="*/ 144 h 154"/>
              <a:gd name="T24" fmla="*/ 40 w 110"/>
              <a:gd name="T25" fmla="*/ 152 h 154"/>
              <a:gd name="T26" fmla="*/ 26 w 110"/>
              <a:gd name="T27" fmla="*/ 154 h 154"/>
              <a:gd name="T28" fmla="*/ 12 w 110"/>
              <a:gd name="T29" fmla="*/ 154 h 154"/>
              <a:gd name="T30" fmla="*/ 18 w 110"/>
              <a:gd name="T31" fmla="*/ 144 h 154"/>
              <a:gd name="T32" fmla="*/ 30 w 110"/>
              <a:gd name="T33" fmla="*/ 140 h 154"/>
              <a:gd name="T34" fmla="*/ 46 w 110"/>
              <a:gd name="T35" fmla="*/ 132 h 154"/>
              <a:gd name="T36" fmla="*/ 32 w 110"/>
              <a:gd name="T37" fmla="*/ 126 h 154"/>
              <a:gd name="T38" fmla="*/ 18 w 110"/>
              <a:gd name="T39" fmla="*/ 122 h 154"/>
              <a:gd name="T40" fmla="*/ 36 w 110"/>
              <a:gd name="T41" fmla="*/ 108 h 154"/>
              <a:gd name="T42" fmla="*/ 36 w 110"/>
              <a:gd name="T43" fmla="*/ 100 h 154"/>
              <a:gd name="T44" fmla="*/ 40 w 110"/>
              <a:gd name="T45" fmla="*/ 94 h 154"/>
              <a:gd name="T46" fmla="*/ 42 w 110"/>
              <a:gd name="T47" fmla="*/ 84 h 154"/>
              <a:gd name="T48" fmla="*/ 40 w 110"/>
              <a:gd name="T49" fmla="*/ 76 h 154"/>
              <a:gd name="T50" fmla="*/ 42 w 110"/>
              <a:gd name="T51" fmla="*/ 68 h 154"/>
              <a:gd name="T52" fmla="*/ 38 w 110"/>
              <a:gd name="T53" fmla="*/ 58 h 154"/>
              <a:gd name="T54" fmla="*/ 12 w 110"/>
              <a:gd name="T55" fmla="*/ 56 h 154"/>
              <a:gd name="T56" fmla="*/ 10 w 110"/>
              <a:gd name="T57" fmla="*/ 48 h 154"/>
              <a:gd name="T58" fmla="*/ 12 w 110"/>
              <a:gd name="T59" fmla="*/ 36 h 154"/>
              <a:gd name="T60" fmla="*/ 0 w 110"/>
              <a:gd name="T61" fmla="*/ 28 h 154"/>
              <a:gd name="T62" fmla="*/ 22 w 110"/>
              <a:gd name="T63" fmla="*/ 10 h 154"/>
              <a:gd name="T64" fmla="*/ 50 w 110"/>
              <a:gd name="T65" fmla="*/ 0 h 154"/>
              <a:gd name="T66" fmla="*/ 46 w 110"/>
              <a:gd name="T67" fmla="*/ 12 h 154"/>
              <a:gd name="T68" fmla="*/ 38 w 110"/>
              <a:gd name="T69" fmla="*/ 20 h 154"/>
              <a:gd name="T70" fmla="*/ 54 w 110"/>
              <a:gd name="T71" fmla="*/ 22 h 154"/>
              <a:gd name="T72" fmla="*/ 66 w 110"/>
              <a:gd name="T73" fmla="*/ 26 h 154"/>
              <a:gd name="T74" fmla="*/ 54 w 110"/>
              <a:gd name="T75" fmla="*/ 40 h 154"/>
              <a:gd name="T76" fmla="*/ 56 w 110"/>
              <a:gd name="T77" fmla="*/ 56 h 154"/>
              <a:gd name="T78" fmla="*/ 74 w 110"/>
              <a:gd name="T79"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399" name="Freeform 148"/>
          <p:cNvSpPr>
            <a:spLocks/>
          </p:cNvSpPr>
          <p:nvPr/>
        </p:nvSpPr>
        <p:spPr bwMode="auto">
          <a:xfrm>
            <a:off x="3792417" y="2196604"/>
            <a:ext cx="111486" cy="118919"/>
          </a:xfrm>
          <a:custGeom>
            <a:avLst/>
            <a:gdLst>
              <a:gd name="T0" fmla="*/ 32 w 60"/>
              <a:gd name="T1" fmla="*/ 20 h 64"/>
              <a:gd name="T2" fmla="*/ 32 w 60"/>
              <a:gd name="T3" fmla="*/ 4 h 64"/>
              <a:gd name="T4" fmla="*/ 32 w 60"/>
              <a:gd name="T5" fmla="*/ 2 h 64"/>
              <a:gd name="T6" fmla="*/ 34 w 60"/>
              <a:gd name="T7" fmla="*/ 0 h 64"/>
              <a:gd name="T8" fmla="*/ 44 w 60"/>
              <a:gd name="T9" fmla="*/ 0 h 64"/>
              <a:gd name="T10" fmla="*/ 56 w 60"/>
              <a:gd name="T11" fmla="*/ 0 h 64"/>
              <a:gd name="T12" fmla="*/ 60 w 60"/>
              <a:gd name="T13" fmla="*/ 2 h 64"/>
              <a:gd name="T14" fmla="*/ 60 w 60"/>
              <a:gd name="T15" fmla="*/ 6 h 64"/>
              <a:gd name="T16" fmla="*/ 58 w 60"/>
              <a:gd name="T17" fmla="*/ 14 h 64"/>
              <a:gd name="T18" fmla="*/ 54 w 60"/>
              <a:gd name="T19" fmla="*/ 18 h 64"/>
              <a:gd name="T20" fmla="*/ 50 w 60"/>
              <a:gd name="T21" fmla="*/ 20 h 64"/>
              <a:gd name="T22" fmla="*/ 48 w 60"/>
              <a:gd name="T23" fmla="*/ 24 h 64"/>
              <a:gd name="T24" fmla="*/ 50 w 60"/>
              <a:gd name="T25" fmla="*/ 26 h 64"/>
              <a:gd name="T26" fmla="*/ 52 w 60"/>
              <a:gd name="T27" fmla="*/ 30 h 64"/>
              <a:gd name="T28" fmla="*/ 54 w 60"/>
              <a:gd name="T29" fmla="*/ 32 h 64"/>
              <a:gd name="T30" fmla="*/ 56 w 60"/>
              <a:gd name="T31" fmla="*/ 36 h 64"/>
              <a:gd name="T32" fmla="*/ 54 w 60"/>
              <a:gd name="T33" fmla="*/ 42 h 64"/>
              <a:gd name="T34" fmla="*/ 50 w 60"/>
              <a:gd name="T35" fmla="*/ 46 h 64"/>
              <a:gd name="T36" fmla="*/ 38 w 60"/>
              <a:gd name="T37" fmla="*/ 54 h 64"/>
              <a:gd name="T38" fmla="*/ 24 w 60"/>
              <a:gd name="T39" fmla="*/ 62 h 64"/>
              <a:gd name="T40" fmla="*/ 16 w 60"/>
              <a:gd name="T41" fmla="*/ 64 h 64"/>
              <a:gd name="T42" fmla="*/ 10 w 60"/>
              <a:gd name="T43" fmla="*/ 64 h 64"/>
              <a:gd name="T44" fmla="*/ 6 w 60"/>
              <a:gd name="T45" fmla="*/ 64 h 64"/>
              <a:gd name="T46" fmla="*/ 4 w 60"/>
              <a:gd name="T47" fmla="*/ 62 h 64"/>
              <a:gd name="T48" fmla="*/ 0 w 60"/>
              <a:gd name="T49" fmla="*/ 56 h 64"/>
              <a:gd name="T50" fmla="*/ 2 w 60"/>
              <a:gd name="T51" fmla="*/ 52 h 64"/>
              <a:gd name="T52" fmla="*/ 6 w 60"/>
              <a:gd name="T53" fmla="*/ 48 h 64"/>
              <a:gd name="T54" fmla="*/ 14 w 60"/>
              <a:gd name="T55" fmla="*/ 40 h 64"/>
              <a:gd name="T56" fmla="*/ 6 w 60"/>
              <a:gd name="T57" fmla="*/ 34 h 64"/>
              <a:gd name="T58" fmla="*/ 2 w 60"/>
              <a:gd name="T59" fmla="*/ 30 h 64"/>
              <a:gd name="T60" fmla="*/ 6 w 60"/>
              <a:gd name="T61" fmla="*/ 26 h 64"/>
              <a:gd name="T62" fmla="*/ 4 w 60"/>
              <a:gd name="T63" fmla="*/ 20 h 64"/>
              <a:gd name="T64" fmla="*/ 10 w 60"/>
              <a:gd name="T65" fmla="*/ 18 h 64"/>
              <a:gd name="T66" fmla="*/ 20 w 60"/>
              <a:gd name="T67" fmla="*/ 16 h 64"/>
              <a:gd name="T68" fmla="*/ 26 w 60"/>
              <a:gd name="T69" fmla="*/ 18 h 64"/>
              <a:gd name="T70" fmla="*/ 32 w 60"/>
              <a:gd name="T71" fmla="*/ 2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0" name="Freeform 149"/>
          <p:cNvSpPr>
            <a:spLocks/>
          </p:cNvSpPr>
          <p:nvPr/>
        </p:nvSpPr>
        <p:spPr bwMode="auto">
          <a:xfrm>
            <a:off x="4286673" y="2601672"/>
            <a:ext cx="18581" cy="52027"/>
          </a:xfrm>
          <a:custGeom>
            <a:avLst/>
            <a:gdLst>
              <a:gd name="T0" fmla="*/ 0 w 10"/>
              <a:gd name="T1" fmla="*/ 28 h 28"/>
              <a:gd name="T2" fmla="*/ 0 w 10"/>
              <a:gd name="T3" fmla="*/ 12 h 28"/>
              <a:gd name="T4" fmla="*/ 2 w 10"/>
              <a:gd name="T5" fmla="*/ 6 h 28"/>
              <a:gd name="T6" fmla="*/ 6 w 10"/>
              <a:gd name="T7" fmla="*/ 0 h 28"/>
              <a:gd name="T8" fmla="*/ 8 w 10"/>
              <a:gd name="T9" fmla="*/ 6 h 28"/>
              <a:gd name="T10" fmla="*/ 10 w 10"/>
              <a:gd name="T11" fmla="*/ 10 h 28"/>
              <a:gd name="T12" fmla="*/ 10 w 10"/>
              <a:gd name="T13" fmla="*/ 28 h 28"/>
              <a:gd name="T14" fmla="*/ 0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0" y="28"/>
                </a:moveTo>
                <a:lnTo>
                  <a:pt x="0" y="12"/>
                </a:lnTo>
                <a:lnTo>
                  <a:pt x="2" y="6"/>
                </a:lnTo>
                <a:lnTo>
                  <a:pt x="6" y="0"/>
                </a:lnTo>
                <a:lnTo>
                  <a:pt x="8" y="6"/>
                </a:lnTo>
                <a:lnTo>
                  <a:pt x="10" y="10"/>
                </a:lnTo>
                <a:lnTo>
                  <a:pt x="10" y="28"/>
                </a:lnTo>
                <a:lnTo>
                  <a:pt x="0" y="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1" name="Freeform 150"/>
          <p:cNvSpPr>
            <a:spLocks/>
          </p:cNvSpPr>
          <p:nvPr/>
        </p:nvSpPr>
        <p:spPr bwMode="auto">
          <a:xfrm>
            <a:off x="4260660" y="2661131"/>
            <a:ext cx="52027" cy="74324"/>
          </a:xfrm>
          <a:custGeom>
            <a:avLst/>
            <a:gdLst>
              <a:gd name="T0" fmla="*/ 12 w 28"/>
              <a:gd name="T1" fmla="*/ 8 h 40"/>
              <a:gd name="T2" fmla="*/ 16 w 28"/>
              <a:gd name="T3" fmla="*/ 4 h 40"/>
              <a:gd name="T4" fmla="*/ 20 w 28"/>
              <a:gd name="T5" fmla="*/ 0 h 40"/>
              <a:gd name="T6" fmla="*/ 24 w 28"/>
              <a:gd name="T7" fmla="*/ 4 h 40"/>
              <a:gd name="T8" fmla="*/ 28 w 28"/>
              <a:gd name="T9" fmla="*/ 8 h 40"/>
              <a:gd name="T10" fmla="*/ 28 w 28"/>
              <a:gd name="T11" fmla="*/ 34 h 40"/>
              <a:gd name="T12" fmla="*/ 24 w 28"/>
              <a:gd name="T13" fmla="*/ 36 h 40"/>
              <a:gd name="T14" fmla="*/ 20 w 28"/>
              <a:gd name="T15" fmla="*/ 38 h 40"/>
              <a:gd name="T16" fmla="*/ 14 w 28"/>
              <a:gd name="T17" fmla="*/ 40 h 40"/>
              <a:gd name="T18" fmla="*/ 10 w 28"/>
              <a:gd name="T19" fmla="*/ 36 h 40"/>
              <a:gd name="T20" fmla="*/ 10 w 28"/>
              <a:gd name="T21" fmla="*/ 34 h 40"/>
              <a:gd name="T22" fmla="*/ 10 w 28"/>
              <a:gd name="T23" fmla="*/ 30 h 40"/>
              <a:gd name="T24" fmla="*/ 10 w 28"/>
              <a:gd name="T25" fmla="*/ 14 h 40"/>
              <a:gd name="T26" fmla="*/ 4 w 28"/>
              <a:gd name="T27" fmla="*/ 12 h 40"/>
              <a:gd name="T28" fmla="*/ 0 w 28"/>
              <a:gd name="T29" fmla="*/ 8 h 40"/>
              <a:gd name="T30" fmla="*/ 4 w 28"/>
              <a:gd name="T31" fmla="*/ 6 h 40"/>
              <a:gd name="T32" fmla="*/ 8 w 28"/>
              <a:gd name="T33" fmla="*/ 6 h 40"/>
              <a:gd name="T34" fmla="*/ 12 w 28"/>
              <a:gd name="T35"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2" name="Freeform 151"/>
          <p:cNvSpPr>
            <a:spLocks/>
          </p:cNvSpPr>
          <p:nvPr/>
        </p:nvSpPr>
        <p:spPr bwMode="auto">
          <a:xfrm>
            <a:off x="4394443" y="2765185"/>
            <a:ext cx="76182" cy="44595"/>
          </a:xfrm>
          <a:custGeom>
            <a:avLst/>
            <a:gdLst>
              <a:gd name="T0" fmla="*/ 41 w 41"/>
              <a:gd name="T1" fmla="*/ 12 h 24"/>
              <a:gd name="T2" fmla="*/ 39 w 41"/>
              <a:gd name="T3" fmla="*/ 16 h 24"/>
              <a:gd name="T4" fmla="*/ 39 w 41"/>
              <a:gd name="T5" fmla="*/ 18 h 24"/>
              <a:gd name="T6" fmla="*/ 39 w 41"/>
              <a:gd name="T7" fmla="*/ 22 h 24"/>
              <a:gd name="T8" fmla="*/ 39 w 41"/>
              <a:gd name="T9" fmla="*/ 24 h 24"/>
              <a:gd name="T10" fmla="*/ 31 w 41"/>
              <a:gd name="T11" fmla="*/ 22 h 24"/>
              <a:gd name="T12" fmla="*/ 17 w 41"/>
              <a:gd name="T13" fmla="*/ 16 h 24"/>
              <a:gd name="T14" fmla="*/ 4 w 41"/>
              <a:gd name="T15" fmla="*/ 10 h 24"/>
              <a:gd name="T16" fmla="*/ 0 w 41"/>
              <a:gd name="T17" fmla="*/ 6 h 24"/>
              <a:gd name="T18" fmla="*/ 0 w 41"/>
              <a:gd name="T19" fmla="*/ 2 h 24"/>
              <a:gd name="T20" fmla="*/ 2 w 41"/>
              <a:gd name="T21" fmla="*/ 0 h 24"/>
              <a:gd name="T22" fmla="*/ 9 w 41"/>
              <a:gd name="T23" fmla="*/ 0 h 24"/>
              <a:gd name="T24" fmla="*/ 19 w 41"/>
              <a:gd name="T25" fmla="*/ 2 h 24"/>
              <a:gd name="T26" fmla="*/ 27 w 41"/>
              <a:gd name="T27" fmla="*/ 4 h 24"/>
              <a:gd name="T28" fmla="*/ 33 w 41"/>
              <a:gd name="T29" fmla="*/ 2 h 24"/>
              <a:gd name="T30" fmla="*/ 41 w 41"/>
              <a:gd name="T31" fmla="*/ 0 h 24"/>
              <a:gd name="T32" fmla="*/ 41 w 41"/>
              <a:gd name="T33" fmla="*/ 4 h 24"/>
              <a:gd name="T34" fmla="*/ 41 w 41"/>
              <a:gd name="T35"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3" name="Freeform 152"/>
          <p:cNvSpPr>
            <a:spLocks/>
          </p:cNvSpPr>
          <p:nvPr/>
        </p:nvSpPr>
        <p:spPr bwMode="auto">
          <a:xfrm>
            <a:off x="4305254" y="2159442"/>
            <a:ext cx="44595" cy="55743"/>
          </a:xfrm>
          <a:custGeom>
            <a:avLst/>
            <a:gdLst>
              <a:gd name="T0" fmla="*/ 12 w 24"/>
              <a:gd name="T1" fmla="*/ 4 h 30"/>
              <a:gd name="T2" fmla="*/ 12 w 24"/>
              <a:gd name="T3" fmla="*/ 12 h 30"/>
              <a:gd name="T4" fmla="*/ 18 w 24"/>
              <a:gd name="T5" fmla="*/ 8 h 30"/>
              <a:gd name="T6" fmla="*/ 24 w 24"/>
              <a:gd name="T7" fmla="*/ 4 h 30"/>
              <a:gd name="T8" fmla="*/ 24 w 24"/>
              <a:gd name="T9" fmla="*/ 16 h 30"/>
              <a:gd name="T10" fmla="*/ 22 w 24"/>
              <a:gd name="T11" fmla="*/ 20 h 30"/>
              <a:gd name="T12" fmla="*/ 18 w 24"/>
              <a:gd name="T13" fmla="*/ 26 h 30"/>
              <a:gd name="T14" fmla="*/ 16 w 24"/>
              <a:gd name="T15" fmla="*/ 30 h 30"/>
              <a:gd name="T16" fmla="*/ 14 w 24"/>
              <a:gd name="T17" fmla="*/ 30 h 30"/>
              <a:gd name="T18" fmla="*/ 14 w 24"/>
              <a:gd name="T19" fmla="*/ 28 h 30"/>
              <a:gd name="T20" fmla="*/ 12 w 24"/>
              <a:gd name="T21" fmla="*/ 24 h 30"/>
              <a:gd name="T22" fmla="*/ 10 w 24"/>
              <a:gd name="T23" fmla="*/ 20 h 30"/>
              <a:gd name="T24" fmla="*/ 6 w 24"/>
              <a:gd name="T25" fmla="*/ 14 h 30"/>
              <a:gd name="T26" fmla="*/ 2 w 24"/>
              <a:gd name="T27" fmla="*/ 10 h 30"/>
              <a:gd name="T28" fmla="*/ 0 w 24"/>
              <a:gd name="T29" fmla="*/ 6 h 30"/>
              <a:gd name="T30" fmla="*/ 0 w 24"/>
              <a:gd name="T31" fmla="*/ 4 h 30"/>
              <a:gd name="T32" fmla="*/ 2 w 24"/>
              <a:gd name="T33" fmla="*/ 2 h 30"/>
              <a:gd name="T34" fmla="*/ 4 w 24"/>
              <a:gd name="T35" fmla="*/ 0 h 30"/>
              <a:gd name="T36" fmla="*/ 6 w 24"/>
              <a:gd name="T37" fmla="*/ 0 h 30"/>
              <a:gd name="T38" fmla="*/ 8 w 24"/>
              <a:gd name="T39" fmla="*/ 0 h 30"/>
              <a:gd name="T40" fmla="*/ 12 w 24"/>
              <a:gd name="T4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4" name="Freeform 153"/>
          <p:cNvSpPr>
            <a:spLocks/>
          </p:cNvSpPr>
          <p:nvPr/>
        </p:nvSpPr>
        <p:spPr bwMode="auto">
          <a:xfrm>
            <a:off x="4305254" y="1769240"/>
            <a:ext cx="276857" cy="416216"/>
          </a:xfrm>
          <a:custGeom>
            <a:avLst/>
            <a:gdLst>
              <a:gd name="T0" fmla="*/ 145 w 149"/>
              <a:gd name="T1" fmla="*/ 44 h 224"/>
              <a:gd name="T2" fmla="*/ 141 w 149"/>
              <a:gd name="T3" fmla="*/ 28 h 224"/>
              <a:gd name="T4" fmla="*/ 131 w 149"/>
              <a:gd name="T5" fmla="*/ 10 h 224"/>
              <a:gd name="T6" fmla="*/ 113 w 149"/>
              <a:gd name="T7" fmla="*/ 4 h 224"/>
              <a:gd name="T8" fmla="*/ 97 w 149"/>
              <a:gd name="T9" fmla="*/ 4 h 224"/>
              <a:gd name="T10" fmla="*/ 77 w 149"/>
              <a:gd name="T11" fmla="*/ 6 h 224"/>
              <a:gd name="T12" fmla="*/ 59 w 149"/>
              <a:gd name="T13" fmla="*/ 12 h 224"/>
              <a:gd name="T14" fmla="*/ 42 w 149"/>
              <a:gd name="T15" fmla="*/ 32 h 224"/>
              <a:gd name="T16" fmla="*/ 32 w 149"/>
              <a:gd name="T17" fmla="*/ 54 h 224"/>
              <a:gd name="T18" fmla="*/ 30 w 149"/>
              <a:gd name="T19" fmla="*/ 76 h 224"/>
              <a:gd name="T20" fmla="*/ 12 w 149"/>
              <a:gd name="T21" fmla="*/ 76 h 224"/>
              <a:gd name="T22" fmla="*/ 6 w 149"/>
              <a:gd name="T23" fmla="*/ 82 h 224"/>
              <a:gd name="T24" fmla="*/ 4 w 149"/>
              <a:gd name="T25" fmla="*/ 90 h 224"/>
              <a:gd name="T26" fmla="*/ 8 w 149"/>
              <a:gd name="T27" fmla="*/ 108 h 224"/>
              <a:gd name="T28" fmla="*/ 12 w 149"/>
              <a:gd name="T29" fmla="*/ 130 h 224"/>
              <a:gd name="T30" fmla="*/ 14 w 149"/>
              <a:gd name="T31" fmla="*/ 134 h 224"/>
              <a:gd name="T32" fmla="*/ 0 w 149"/>
              <a:gd name="T33" fmla="*/ 168 h 224"/>
              <a:gd name="T34" fmla="*/ 14 w 149"/>
              <a:gd name="T35" fmla="*/ 182 h 224"/>
              <a:gd name="T36" fmla="*/ 30 w 149"/>
              <a:gd name="T37" fmla="*/ 204 h 224"/>
              <a:gd name="T38" fmla="*/ 28 w 149"/>
              <a:gd name="T39" fmla="*/ 216 h 224"/>
              <a:gd name="T40" fmla="*/ 30 w 149"/>
              <a:gd name="T41" fmla="*/ 222 h 224"/>
              <a:gd name="T42" fmla="*/ 38 w 149"/>
              <a:gd name="T43" fmla="*/ 224 h 224"/>
              <a:gd name="T44" fmla="*/ 52 w 149"/>
              <a:gd name="T45" fmla="*/ 216 h 224"/>
              <a:gd name="T46" fmla="*/ 63 w 149"/>
              <a:gd name="T47" fmla="*/ 212 h 224"/>
              <a:gd name="T48" fmla="*/ 73 w 149"/>
              <a:gd name="T49" fmla="*/ 208 h 224"/>
              <a:gd name="T50" fmla="*/ 81 w 149"/>
              <a:gd name="T51" fmla="*/ 204 h 224"/>
              <a:gd name="T52" fmla="*/ 83 w 149"/>
              <a:gd name="T53" fmla="*/ 200 h 224"/>
              <a:gd name="T54" fmla="*/ 79 w 149"/>
              <a:gd name="T55" fmla="*/ 170 h 224"/>
              <a:gd name="T56" fmla="*/ 89 w 149"/>
              <a:gd name="T57" fmla="*/ 164 h 224"/>
              <a:gd name="T58" fmla="*/ 99 w 149"/>
              <a:gd name="T59" fmla="*/ 156 h 224"/>
              <a:gd name="T60" fmla="*/ 95 w 149"/>
              <a:gd name="T61" fmla="*/ 154 h 224"/>
              <a:gd name="T62" fmla="*/ 105 w 149"/>
              <a:gd name="T63" fmla="*/ 150 h 224"/>
              <a:gd name="T64" fmla="*/ 87 w 149"/>
              <a:gd name="T65" fmla="*/ 140 h 224"/>
              <a:gd name="T66" fmla="*/ 79 w 149"/>
              <a:gd name="T67" fmla="*/ 130 h 224"/>
              <a:gd name="T68" fmla="*/ 79 w 149"/>
              <a:gd name="T69" fmla="*/ 114 h 224"/>
              <a:gd name="T70" fmla="*/ 91 w 149"/>
              <a:gd name="T71" fmla="*/ 98 h 224"/>
              <a:gd name="T72" fmla="*/ 113 w 149"/>
              <a:gd name="T73" fmla="*/ 84 h 224"/>
              <a:gd name="T74" fmla="*/ 121 w 149"/>
              <a:gd name="T75" fmla="*/ 72 h 224"/>
              <a:gd name="T76" fmla="*/ 121 w 149"/>
              <a:gd name="T77" fmla="*/ 62 h 224"/>
              <a:gd name="T78" fmla="*/ 129 w 149"/>
              <a:gd name="T79" fmla="*/ 58 h 224"/>
              <a:gd name="T80" fmla="*/ 141 w 149"/>
              <a:gd name="T81" fmla="*/ 5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5" name="Freeform 154"/>
          <p:cNvSpPr>
            <a:spLocks/>
          </p:cNvSpPr>
          <p:nvPr/>
        </p:nvSpPr>
        <p:spPr bwMode="auto">
          <a:xfrm>
            <a:off x="4164038" y="1709781"/>
            <a:ext cx="548141" cy="397635"/>
          </a:xfrm>
          <a:custGeom>
            <a:avLst/>
            <a:gdLst>
              <a:gd name="T0" fmla="*/ 271 w 295"/>
              <a:gd name="T1" fmla="*/ 20 h 214"/>
              <a:gd name="T2" fmla="*/ 245 w 295"/>
              <a:gd name="T3" fmla="*/ 16 h 214"/>
              <a:gd name="T4" fmla="*/ 241 w 295"/>
              <a:gd name="T5" fmla="*/ 28 h 214"/>
              <a:gd name="T6" fmla="*/ 233 w 295"/>
              <a:gd name="T7" fmla="*/ 40 h 214"/>
              <a:gd name="T8" fmla="*/ 207 w 295"/>
              <a:gd name="T9" fmla="*/ 34 h 214"/>
              <a:gd name="T10" fmla="*/ 187 w 295"/>
              <a:gd name="T11" fmla="*/ 30 h 214"/>
              <a:gd name="T12" fmla="*/ 173 w 295"/>
              <a:gd name="T13" fmla="*/ 36 h 214"/>
              <a:gd name="T14" fmla="*/ 141 w 295"/>
              <a:gd name="T15" fmla="*/ 40 h 214"/>
              <a:gd name="T16" fmla="*/ 118 w 295"/>
              <a:gd name="T17" fmla="*/ 64 h 214"/>
              <a:gd name="T18" fmla="*/ 106 w 295"/>
              <a:gd name="T19" fmla="*/ 96 h 214"/>
              <a:gd name="T20" fmla="*/ 88 w 295"/>
              <a:gd name="T21" fmla="*/ 108 h 214"/>
              <a:gd name="T22" fmla="*/ 80 w 295"/>
              <a:gd name="T23" fmla="*/ 118 h 214"/>
              <a:gd name="T24" fmla="*/ 84 w 295"/>
              <a:gd name="T25" fmla="*/ 140 h 214"/>
              <a:gd name="T26" fmla="*/ 88 w 295"/>
              <a:gd name="T27" fmla="*/ 164 h 214"/>
              <a:gd name="T28" fmla="*/ 76 w 295"/>
              <a:gd name="T29" fmla="*/ 200 h 214"/>
              <a:gd name="T30" fmla="*/ 64 w 295"/>
              <a:gd name="T31" fmla="*/ 188 h 214"/>
              <a:gd name="T32" fmla="*/ 50 w 295"/>
              <a:gd name="T33" fmla="*/ 206 h 214"/>
              <a:gd name="T34" fmla="*/ 26 w 295"/>
              <a:gd name="T35" fmla="*/ 212 h 214"/>
              <a:gd name="T36" fmla="*/ 8 w 295"/>
              <a:gd name="T37" fmla="*/ 202 h 214"/>
              <a:gd name="T38" fmla="*/ 12 w 295"/>
              <a:gd name="T39" fmla="*/ 194 h 214"/>
              <a:gd name="T40" fmla="*/ 2 w 295"/>
              <a:gd name="T41" fmla="*/ 188 h 214"/>
              <a:gd name="T42" fmla="*/ 8 w 295"/>
              <a:gd name="T43" fmla="*/ 174 h 214"/>
              <a:gd name="T44" fmla="*/ 0 w 295"/>
              <a:gd name="T45" fmla="*/ 144 h 214"/>
              <a:gd name="T46" fmla="*/ 22 w 295"/>
              <a:gd name="T47" fmla="*/ 136 h 214"/>
              <a:gd name="T48" fmla="*/ 38 w 295"/>
              <a:gd name="T49" fmla="*/ 124 h 214"/>
              <a:gd name="T50" fmla="*/ 54 w 295"/>
              <a:gd name="T51" fmla="*/ 120 h 214"/>
              <a:gd name="T52" fmla="*/ 64 w 295"/>
              <a:gd name="T53" fmla="*/ 118 h 214"/>
              <a:gd name="T54" fmla="*/ 62 w 295"/>
              <a:gd name="T55" fmla="*/ 116 h 214"/>
              <a:gd name="T56" fmla="*/ 60 w 295"/>
              <a:gd name="T57" fmla="*/ 106 h 214"/>
              <a:gd name="T58" fmla="*/ 80 w 295"/>
              <a:gd name="T59" fmla="*/ 94 h 214"/>
              <a:gd name="T60" fmla="*/ 94 w 295"/>
              <a:gd name="T61" fmla="*/ 68 h 214"/>
              <a:gd name="T62" fmla="*/ 106 w 295"/>
              <a:gd name="T63" fmla="*/ 60 h 214"/>
              <a:gd name="T64" fmla="*/ 112 w 295"/>
              <a:gd name="T65" fmla="*/ 50 h 214"/>
              <a:gd name="T66" fmla="*/ 106 w 295"/>
              <a:gd name="T67" fmla="*/ 44 h 214"/>
              <a:gd name="T68" fmla="*/ 106 w 295"/>
              <a:gd name="T69" fmla="*/ 42 h 214"/>
              <a:gd name="T70" fmla="*/ 114 w 295"/>
              <a:gd name="T71" fmla="*/ 34 h 214"/>
              <a:gd name="T72" fmla="*/ 135 w 295"/>
              <a:gd name="T73" fmla="*/ 36 h 214"/>
              <a:gd name="T74" fmla="*/ 139 w 295"/>
              <a:gd name="T75" fmla="*/ 26 h 214"/>
              <a:gd name="T76" fmla="*/ 161 w 295"/>
              <a:gd name="T77" fmla="*/ 16 h 214"/>
              <a:gd name="T78" fmla="*/ 169 w 295"/>
              <a:gd name="T79" fmla="*/ 16 h 214"/>
              <a:gd name="T80" fmla="*/ 185 w 295"/>
              <a:gd name="T81" fmla="*/ 12 h 214"/>
              <a:gd name="T82" fmla="*/ 227 w 295"/>
              <a:gd name="T83" fmla="*/ 0 h 214"/>
              <a:gd name="T84" fmla="*/ 243 w 295"/>
              <a:gd name="T85" fmla="*/ 8 h 214"/>
              <a:gd name="T86" fmla="*/ 251 w 295"/>
              <a:gd name="T87" fmla="*/ 2 h 214"/>
              <a:gd name="T88" fmla="*/ 271 w 295"/>
              <a:gd name="T89" fmla="*/ 4 h 214"/>
              <a:gd name="T90" fmla="*/ 289 w 295"/>
              <a:gd name="T91" fmla="*/ 14 h 214"/>
              <a:gd name="T92" fmla="*/ 287 w 295"/>
              <a:gd name="T93" fmla="*/ 18 h 214"/>
              <a:gd name="T94" fmla="*/ 295 w 295"/>
              <a:gd name="T95" fmla="*/ 2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406" name="Freeform 155"/>
          <p:cNvSpPr>
            <a:spLocks/>
          </p:cNvSpPr>
          <p:nvPr/>
        </p:nvSpPr>
        <p:spPr bwMode="auto">
          <a:xfrm>
            <a:off x="4604409" y="2051672"/>
            <a:ext cx="107770" cy="63176"/>
          </a:xfrm>
          <a:custGeom>
            <a:avLst/>
            <a:gdLst>
              <a:gd name="T0" fmla="*/ 58 w 58"/>
              <a:gd name="T1" fmla="*/ 34 h 34"/>
              <a:gd name="T2" fmla="*/ 52 w 58"/>
              <a:gd name="T3" fmla="*/ 24 h 34"/>
              <a:gd name="T4" fmla="*/ 48 w 58"/>
              <a:gd name="T5" fmla="*/ 16 h 34"/>
              <a:gd name="T6" fmla="*/ 52 w 58"/>
              <a:gd name="T7" fmla="*/ 16 h 34"/>
              <a:gd name="T8" fmla="*/ 54 w 58"/>
              <a:gd name="T9" fmla="*/ 14 h 34"/>
              <a:gd name="T10" fmla="*/ 54 w 58"/>
              <a:gd name="T11" fmla="*/ 4 h 34"/>
              <a:gd name="T12" fmla="*/ 48 w 58"/>
              <a:gd name="T13" fmla="*/ 6 h 34"/>
              <a:gd name="T14" fmla="*/ 44 w 58"/>
              <a:gd name="T15" fmla="*/ 6 h 34"/>
              <a:gd name="T16" fmla="*/ 40 w 58"/>
              <a:gd name="T17" fmla="*/ 4 h 34"/>
              <a:gd name="T18" fmla="*/ 32 w 58"/>
              <a:gd name="T19" fmla="*/ 0 h 34"/>
              <a:gd name="T20" fmla="*/ 24 w 58"/>
              <a:gd name="T21" fmla="*/ 0 h 34"/>
              <a:gd name="T22" fmla="*/ 14 w 58"/>
              <a:gd name="T23" fmla="*/ 2 h 34"/>
              <a:gd name="T24" fmla="*/ 6 w 58"/>
              <a:gd name="T25" fmla="*/ 6 h 34"/>
              <a:gd name="T26" fmla="*/ 2 w 58"/>
              <a:gd name="T27" fmla="*/ 8 h 34"/>
              <a:gd name="T28" fmla="*/ 0 w 58"/>
              <a:gd name="T29" fmla="*/ 10 h 34"/>
              <a:gd name="T30" fmla="*/ 2 w 58"/>
              <a:gd name="T31" fmla="*/ 16 h 34"/>
              <a:gd name="T32" fmla="*/ 6 w 58"/>
              <a:gd name="T33" fmla="*/ 20 h 34"/>
              <a:gd name="T34" fmla="*/ 10 w 58"/>
              <a:gd name="T35" fmla="*/ 22 h 34"/>
              <a:gd name="T36" fmla="*/ 18 w 58"/>
              <a:gd name="T37" fmla="*/ 24 h 34"/>
              <a:gd name="T38" fmla="*/ 26 w 58"/>
              <a:gd name="T39" fmla="*/ 22 h 34"/>
              <a:gd name="T40" fmla="*/ 30 w 58"/>
              <a:gd name="T41" fmla="*/ 22 h 34"/>
              <a:gd name="T42" fmla="*/ 34 w 58"/>
              <a:gd name="T43" fmla="*/ 24 h 34"/>
              <a:gd name="T44" fmla="*/ 36 w 58"/>
              <a:gd name="T45" fmla="*/ 28 h 34"/>
              <a:gd name="T46" fmla="*/ 38 w 58"/>
              <a:gd name="T47" fmla="*/ 32 h 34"/>
              <a:gd name="T48" fmla="*/ 42 w 58"/>
              <a:gd name="T49" fmla="*/ 34 h 34"/>
              <a:gd name="T50" fmla="*/ 44 w 58"/>
              <a:gd name="T51" fmla="*/ 34 h 34"/>
              <a:gd name="T52" fmla="*/ 46 w 58"/>
              <a:gd name="T53" fmla="*/ 30 h 34"/>
              <a:gd name="T54" fmla="*/ 50 w 58"/>
              <a:gd name="T55" fmla="*/ 30 h 34"/>
              <a:gd name="T56" fmla="*/ 54 w 58"/>
              <a:gd name="T57" fmla="*/ 32 h 34"/>
              <a:gd name="T58" fmla="*/ 58 w 58"/>
              <a:gd name="T5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7" name="Freeform 156"/>
          <p:cNvSpPr>
            <a:spLocks/>
          </p:cNvSpPr>
          <p:nvPr/>
        </p:nvSpPr>
        <p:spPr bwMode="auto">
          <a:xfrm>
            <a:off x="4563530" y="2092551"/>
            <a:ext cx="159797" cy="92905"/>
          </a:xfrm>
          <a:custGeom>
            <a:avLst/>
            <a:gdLst>
              <a:gd name="T0" fmla="*/ 68 w 86"/>
              <a:gd name="T1" fmla="*/ 50 h 50"/>
              <a:gd name="T2" fmla="*/ 74 w 86"/>
              <a:gd name="T3" fmla="*/ 50 h 50"/>
              <a:gd name="T4" fmla="*/ 80 w 86"/>
              <a:gd name="T5" fmla="*/ 48 h 50"/>
              <a:gd name="T6" fmla="*/ 84 w 86"/>
              <a:gd name="T7" fmla="*/ 46 h 50"/>
              <a:gd name="T8" fmla="*/ 86 w 86"/>
              <a:gd name="T9" fmla="*/ 42 h 50"/>
              <a:gd name="T10" fmla="*/ 86 w 86"/>
              <a:gd name="T11" fmla="*/ 38 h 50"/>
              <a:gd name="T12" fmla="*/ 84 w 86"/>
              <a:gd name="T13" fmla="*/ 30 h 50"/>
              <a:gd name="T14" fmla="*/ 84 w 86"/>
              <a:gd name="T15" fmla="*/ 26 h 50"/>
              <a:gd name="T16" fmla="*/ 80 w 86"/>
              <a:gd name="T17" fmla="*/ 12 h 50"/>
              <a:gd name="T18" fmla="*/ 76 w 86"/>
              <a:gd name="T19" fmla="*/ 10 h 50"/>
              <a:gd name="T20" fmla="*/ 72 w 86"/>
              <a:gd name="T21" fmla="*/ 8 h 50"/>
              <a:gd name="T22" fmla="*/ 68 w 86"/>
              <a:gd name="T23" fmla="*/ 8 h 50"/>
              <a:gd name="T24" fmla="*/ 66 w 86"/>
              <a:gd name="T25" fmla="*/ 12 h 50"/>
              <a:gd name="T26" fmla="*/ 64 w 86"/>
              <a:gd name="T27" fmla="*/ 12 h 50"/>
              <a:gd name="T28" fmla="*/ 60 w 86"/>
              <a:gd name="T29" fmla="*/ 10 h 50"/>
              <a:gd name="T30" fmla="*/ 58 w 86"/>
              <a:gd name="T31" fmla="*/ 6 h 50"/>
              <a:gd name="T32" fmla="*/ 56 w 86"/>
              <a:gd name="T33" fmla="*/ 2 h 50"/>
              <a:gd name="T34" fmla="*/ 52 w 86"/>
              <a:gd name="T35" fmla="*/ 0 h 50"/>
              <a:gd name="T36" fmla="*/ 48 w 86"/>
              <a:gd name="T37" fmla="*/ 0 h 50"/>
              <a:gd name="T38" fmla="*/ 40 w 86"/>
              <a:gd name="T39" fmla="*/ 2 h 50"/>
              <a:gd name="T40" fmla="*/ 42 w 86"/>
              <a:gd name="T41" fmla="*/ 4 h 50"/>
              <a:gd name="T42" fmla="*/ 44 w 86"/>
              <a:gd name="T43" fmla="*/ 12 h 50"/>
              <a:gd name="T44" fmla="*/ 42 w 86"/>
              <a:gd name="T45" fmla="*/ 16 h 50"/>
              <a:gd name="T46" fmla="*/ 42 w 86"/>
              <a:gd name="T47" fmla="*/ 18 h 50"/>
              <a:gd name="T48" fmla="*/ 38 w 86"/>
              <a:gd name="T49" fmla="*/ 22 h 50"/>
              <a:gd name="T50" fmla="*/ 32 w 86"/>
              <a:gd name="T51" fmla="*/ 24 h 50"/>
              <a:gd name="T52" fmla="*/ 30 w 86"/>
              <a:gd name="T53" fmla="*/ 24 h 50"/>
              <a:gd name="T54" fmla="*/ 28 w 86"/>
              <a:gd name="T55" fmla="*/ 22 h 50"/>
              <a:gd name="T56" fmla="*/ 24 w 86"/>
              <a:gd name="T57" fmla="*/ 18 h 50"/>
              <a:gd name="T58" fmla="*/ 18 w 86"/>
              <a:gd name="T59" fmla="*/ 12 h 50"/>
              <a:gd name="T60" fmla="*/ 16 w 86"/>
              <a:gd name="T61" fmla="*/ 10 h 50"/>
              <a:gd name="T62" fmla="*/ 12 w 86"/>
              <a:gd name="T63" fmla="*/ 10 h 50"/>
              <a:gd name="T64" fmla="*/ 8 w 86"/>
              <a:gd name="T65" fmla="*/ 10 h 50"/>
              <a:gd name="T66" fmla="*/ 6 w 86"/>
              <a:gd name="T67" fmla="*/ 12 h 50"/>
              <a:gd name="T68" fmla="*/ 2 w 86"/>
              <a:gd name="T69" fmla="*/ 20 h 50"/>
              <a:gd name="T70" fmla="*/ 2 w 86"/>
              <a:gd name="T71" fmla="*/ 26 h 50"/>
              <a:gd name="T72" fmla="*/ 0 w 86"/>
              <a:gd name="T73" fmla="*/ 30 h 50"/>
              <a:gd name="T74" fmla="*/ 2 w 86"/>
              <a:gd name="T75" fmla="*/ 38 h 50"/>
              <a:gd name="T76" fmla="*/ 2 w 86"/>
              <a:gd name="T77" fmla="*/ 36 h 50"/>
              <a:gd name="T78" fmla="*/ 4 w 86"/>
              <a:gd name="T79" fmla="*/ 34 h 50"/>
              <a:gd name="T80" fmla="*/ 12 w 86"/>
              <a:gd name="T81" fmla="*/ 34 h 50"/>
              <a:gd name="T82" fmla="*/ 24 w 86"/>
              <a:gd name="T83" fmla="*/ 34 h 50"/>
              <a:gd name="T84" fmla="*/ 28 w 86"/>
              <a:gd name="T85" fmla="*/ 36 h 50"/>
              <a:gd name="T86" fmla="*/ 34 w 86"/>
              <a:gd name="T87" fmla="*/ 38 h 50"/>
              <a:gd name="T88" fmla="*/ 42 w 86"/>
              <a:gd name="T89" fmla="*/ 36 h 50"/>
              <a:gd name="T90" fmla="*/ 50 w 86"/>
              <a:gd name="T91" fmla="*/ 32 h 50"/>
              <a:gd name="T92" fmla="*/ 54 w 86"/>
              <a:gd name="T93" fmla="*/ 38 h 50"/>
              <a:gd name="T94" fmla="*/ 58 w 86"/>
              <a:gd name="T95" fmla="*/ 40 h 50"/>
              <a:gd name="T96" fmla="*/ 58 w 86"/>
              <a:gd name="T97" fmla="*/ 44 h 50"/>
              <a:gd name="T98" fmla="*/ 60 w 86"/>
              <a:gd name="T99" fmla="*/ 48 h 50"/>
              <a:gd name="T100" fmla="*/ 66 w 86"/>
              <a:gd name="T101" fmla="*/ 50 h 50"/>
              <a:gd name="T102" fmla="*/ 68 w 86"/>
              <a:gd name="T103"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8" name="Freeform 157"/>
          <p:cNvSpPr>
            <a:spLocks/>
          </p:cNvSpPr>
          <p:nvPr/>
        </p:nvSpPr>
        <p:spPr bwMode="auto">
          <a:xfrm>
            <a:off x="4563530" y="2152010"/>
            <a:ext cx="118919" cy="89189"/>
          </a:xfrm>
          <a:custGeom>
            <a:avLst/>
            <a:gdLst>
              <a:gd name="T0" fmla="*/ 64 w 64"/>
              <a:gd name="T1" fmla="*/ 18 h 48"/>
              <a:gd name="T2" fmla="*/ 60 w 64"/>
              <a:gd name="T3" fmla="*/ 16 h 48"/>
              <a:gd name="T4" fmla="*/ 58 w 64"/>
              <a:gd name="T5" fmla="*/ 12 h 48"/>
              <a:gd name="T6" fmla="*/ 58 w 64"/>
              <a:gd name="T7" fmla="*/ 8 h 48"/>
              <a:gd name="T8" fmla="*/ 54 w 64"/>
              <a:gd name="T9" fmla="*/ 6 h 48"/>
              <a:gd name="T10" fmla="*/ 50 w 64"/>
              <a:gd name="T11" fmla="*/ 0 h 48"/>
              <a:gd name="T12" fmla="*/ 42 w 64"/>
              <a:gd name="T13" fmla="*/ 4 h 48"/>
              <a:gd name="T14" fmla="*/ 34 w 64"/>
              <a:gd name="T15" fmla="*/ 6 h 48"/>
              <a:gd name="T16" fmla="*/ 28 w 64"/>
              <a:gd name="T17" fmla="*/ 4 h 48"/>
              <a:gd name="T18" fmla="*/ 24 w 64"/>
              <a:gd name="T19" fmla="*/ 2 h 48"/>
              <a:gd name="T20" fmla="*/ 12 w 64"/>
              <a:gd name="T21" fmla="*/ 2 h 48"/>
              <a:gd name="T22" fmla="*/ 4 w 64"/>
              <a:gd name="T23" fmla="*/ 2 h 48"/>
              <a:gd name="T24" fmla="*/ 2 w 64"/>
              <a:gd name="T25" fmla="*/ 4 h 48"/>
              <a:gd name="T26" fmla="*/ 0 w 64"/>
              <a:gd name="T27" fmla="*/ 6 h 48"/>
              <a:gd name="T28" fmla="*/ 0 w 64"/>
              <a:gd name="T29" fmla="*/ 20 h 48"/>
              <a:gd name="T30" fmla="*/ 8 w 64"/>
              <a:gd name="T31" fmla="*/ 20 h 48"/>
              <a:gd name="T32" fmla="*/ 16 w 64"/>
              <a:gd name="T33" fmla="*/ 20 h 48"/>
              <a:gd name="T34" fmla="*/ 22 w 64"/>
              <a:gd name="T35" fmla="*/ 22 h 48"/>
              <a:gd name="T36" fmla="*/ 28 w 64"/>
              <a:gd name="T37" fmla="*/ 24 h 48"/>
              <a:gd name="T38" fmla="*/ 26 w 64"/>
              <a:gd name="T39" fmla="*/ 36 h 48"/>
              <a:gd name="T40" fmla="*/ 30 w 64"/>
              <a:gd name="T41" fmla="*/ 40 h 48"/>
              <a:gd name="T42" fmla="*/ 32 w 64"/>
              <a:gd name="T43" fmla="*/ 40 h 48"/>
              <a:gd name="T44" fmla="*/ 34 w 64"/>
              <a:gd name="T45" fmla="*/ 42 h 48"/>
              <a:gd name="T46" fmla="*/ 38 w 64"/>
              <a:gd name="T47" fmla="*/ 46 h 48"/>
              <a:gd name="T48" fmla="*/ 40 w 64"/>
              <a:gd name="T49" fmla="*/ 48 h 48"/>
              <a:gd name="T50" fmla="*/ 44 w 64"/>
              <a:gd name="T51" fmla="*/ 46 h 48"/>
              <a:gd name="T52" fmla="*/ 50 w 64"/>
              <a:gd name="T53" fmla="*/ 46 h 48"/>
              <a:gd name="T54" fmla="*/ 56 w 64"/>
              <a:gd name="T55" fmla="*/ 34 h 48"/>
              <a:gd name="T56" fmla="*/ 58 w 64"/>
              <a:gd name="T57" fmla="*/ 30 h 48"/>
              <a:gd name="T58" fmla="*/ 64 w 64"/>
              <a:gd name="T59" fmla="*/ 24 h 48"/>
              <a:gd name="T60" fmla="*/ 64 w 64"/>
              <a:gd name="T61" fmla="*/ 20 h 48"/>
              <a:gd name="T62" fmla="*/ 64 w 64"/>
              <a:gd name="T63"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09" name="Freeform 158"/>
          <p:cNvSpPr>
            <a:spLocks/>
          </p:cNvSpPr>
          <p:nvPr/>
        </p:nvSpPr>
        <p:spPr bwMode="auto">
          <a:xfrm>
            <a:off x="4541233" y="2189172"/>
            <a:ext cx="74324" cy="29730"/>
          </a:xfrm>
          <a:custGeom>
            <a:avLst/>
            <a:gdLst>
              <a:gd name="T0" fmla="*/ 38 w 40"/>
              <a:gd name="T1" fmla="*/ 16 h 16"/>
              <a:gd name="T2" fmla="*/ 40 w 40"/>
              <a:gd name="T3" fmla="*/ 4 h 16"/>
              <a:gd name="T4" fmla="*/ 34 w 40"/>
              <a:gd name="T5" fmla="*/ 2 h 16"/>
              <a:gd name="T6" fmla="*/ 28 w 40"/>
              <a:gd name="T7" fmla="*/ 0 h 16"/>
              <a:gd name="T8" fmla="*/ 20 w 40"/>
              <a:gd name="T9" fmla="*/ 0 h 16"/>
              <a:gd name="T10" fmla="*/ 14 w 40"/>
              <a:gd name="T11" fmla="*/ 0 h 16"/>
              <a:gd name="T12" fmla="*/ 12 w 40"/>
              <a:gd name="T13" fmla="*/ 6 h 16"/>
              <a:gd name="T14" fmla="*/ 8 w 40"/>
              <a:gd name="T15" fmla="*/ 6 h 16"/>
              <a:gd name="T16" fmla="*/ 4 w 40"/>
              <a:gd name="T17" fmla="*/ 8 h 16"/>
              <a:gd name="T18" fmla="*/ 2 w 40"/>
              <a:gd name="T19" fmla="*/ 12 h 16"/>
              <a:gd name="T20" fmla="*/ 0 w 40"/>
              <a:gd name="T21" fmla="*/ 16 h 16"/>
              <a:gd name="T22" fmla="*/ 38 w 40"/>
              <a:gd name="T2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0" name="Freeform 159"/>
          <p:cNvSpPr>
            <a:spLocks/>
          </p:cNvSpPr>
          <p:nvPr/>
        </p:nvSpPr>
        <p:spPr bwMode="auto">
          <a:xfrm>
            <a:off x="3792417" y="2631401"/>
            <a:ext cx="74324" cy="167230"/>
          </a:xfrm>
          <a:custGeom>
            <a:avLst/>
            <a:gdLst>
              <a:gd name="T0" fmla="*/ 24 w 40"/>
              <a:gd name="T1" fmla="*/ 90 h 90"/>
              <a:gd name="T2" fmla="*/ 16 w 40"/>
              <a:gd name="T3" fmla="*/ 90 h 90"/>
              <a:gd name="T4" fmla="*/ 12 w 40"/>
              <a:gd name="T5" fmla="*/ 90 h 90"/>
              <a:gd name="T6" fmla="*/ 8 w 40"/>
              <a:gd name="T7" fmla="*/ 90 h 90"/>
              <a:gd name="T8" fmla="*/ 6 w 40"/>
              <a:gd name="T9" fmla="*/ 76 h 90"/>
              <a:gd name="T10" fmla="*/ 8 w 40"/>
              <a:gd name="T11" fmla="*/ 66 h 90"/>
              <a:gd name="T12" fmla="*/ 6 w 40"/>
              <a:gd name="T13" fmla="*/ 64 h 90"/>
              <a:gd name="T14" fmla="*/ 4 w 40"/>
              <a:gd name="T15" fmla="*/ 64 h 90"/>
              <a:gd name="T16" fmla="*/ 0 w 40"/>
              <a:gd name="T17" fmla="*/ 62 h 90"/>
              <a:gd name="T18" fmla="*/ 0 w 40"/>
              <a:gd name="T19" fmla="*/ 58 h 90"/>
              <a:gd name="T20" fmla="*/ 0 w 40"/>
              <a:gd name="T21" fmla="*/ 52 h 90"/>
              <a:gd name="T22" fmla="*/ 2 w 40"/>
              <a:gd name="T23" fmla="*/ 48 h 90"/>
              <a:gd name="T24" fmla="*/ 6 w 40"/>
              <a:gd name="T25" fmla="*/ 38 h 90"/>
              <a:gd name="T26" fmla="*/ 10 w 40"/>
              <a:gd name="T27" fmla="*/ 32 h 90"/>
              <a:gd name="T28" fmla="*/ 12 w 40"/>
              <a:gd name="T29" fmla="*/ 26 h 90"/>
              <a:gd name="T30" fmla="*/ 12 w 40"/>
              <a:gd name="T31" fmla="*/ 22 h 90"/>
              <a:gd name="T32" fmla="*/ 12 w 40"/>
              <a:gd name="T33" fmla="*/ 18 h 90"/>
              <a:gd name="T34" fmla="*/ 10 w 40"/>
              <a:gd name="T35" fmla="*/ 16 h 90"/>
              <a:gd name="T36" fmla="*/ 8 w 40"/>
              <a:gd name="T37" fmla="*/ 14 h 90"/>
              <a:gd name="T38" fmla="*/ 8 w 40"/>
              <a:gd name="T39" fmla="*/ 12 h 90"/>
              <a:gd name="T40" fmla="*/ 10 w 40"/>
              <a:gd name="T41" fmla="*/ 6 h 90"/>
              <a:gd name="T42" fmla="*/ 12 w 40"/>
              <a:gd name="T43" fmla="*/ 0 h 90"/>
              <a:gd name="T44" fmla="*/ 16 w 40"/>
              <a:gd name="T45" fmla="*/ 4 h 90"/>
              <a:gd name="T46" fmla="*/ 22 w 40"/>
              <a:gd name="T47" fmla="*/ 6 h 90"/>
              <a:gd name="T48" fmla="*/ 36 w 40"/>
              <a:gd name="T49" fmla="*/ 6 h 90"/>
              <a:gd name="T50" fmla="*/ 38 w 40"/>
              <a:gd name="T51" fmla="*/ 8 h 90"/>
              <a:gd name="T52" fmla="*/ 40 w 40"/>
              <a:gd name="T53" fmla="*/ 12 h 90"/>
              <a:gd name="T54" fmla="*/ 38 w 40"/>
              <a:gd name="T55" fmla="*/ 24 h 90"/>
              <a:gd name="T56" fmla="*/ 34 w 40"/>
              <a:gd name="T57" fmla="*/ 34 h 90"/>
              <a:gd name="T58" fmla="*/ 30 w 40"/>
              <a:gd name="T59" fmla="*/ 40 h 90"/>
              <a:gd name="T60" fmla="*/ 28 w 40"/>
              <a:gd name="T61" fmla="*/ 50 h 90"/>
              <a:gd name="T62" fmla="*/ 30 w 40"/>
              <a:gd name="T63" fmla="*/ 54 h 90"/>
              <a:gd name="T64" fmla="*/ 30 w 40"/>
              <a:gd name="T65" fmla="*/ 60 h 90"/>
              <a:gd name="T66" fmla="*/ 30 w 40"/>
              <a:gd name="T67" fmla="*/ 64 h 90"/>
              <a:gd name="T68" fmla="*/ 28 w 40"/>
              <a:gd name="T69" fmla="*/ 68 h 90"/>
              <a:gd name="T70" fmla="*/ 30 w 40"/>
              <a:gd name="T71" fmla="*/ 70 h 90"/>
              <a:gd name="T72" fmla="*/ 32 w 40"/>
              <a:gd name="T73" fmla="*/ 74 h 90"/>
              <a:gd name="T74" fmla="*/ 30 w 40"/>
              <a:gd name="T75" fmla="*/ 78 h 90"/>
              <a:gd name="T76" fmla="*/ 28 w 40"/>
              <a:gd name="T77" fmla="*/ 80 h 90"/>
              <a:gd name="T78" fmla="*/ 26 w 40"/>
              <a:gd name="T79" fmla="*/ 84 h 90"/>
              <a:gd name="T80" fmla="*/ 24 w 40"/>
              <a:gd name="T81" fmla="*/ 86 h 90"/>
              <a:gd name="T82" fmla="*/ 24 w 40"/>
              <a:gd name="T83"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1" name="Freeform 160"/>
          <p:cNvSpPr>
            <a:spLocks/>
          </p:cNvSpPr>
          <p:nvPr/>
        </p:nvSpPr>
        <p:spPr bwMode="auto">
          <a:xfrm>
            <a:off x="3803566" y="2575658"/>
            <a:ext cx="323310" cy="260135"/>
          </a:xfrm>
          <a:custGeom>
            <a:avLst/>
            <a:gdLst>
              <a:gd name="T0" fmla="*/ 174 w 174"/>
              <a:gd name="T1" fmla="*/ 34 h 140"/>
              <a:gd name="T2" fmla="*/ 164 w 174"/>
              <a:gd name="T3" fmla="*/ 44 h 140"/>
              <a:gd name="T4" fmla="*/ 138 w 174"/>
              <a:gd name="T5" fmla="*/ 56 h 140"/>
              <a:gd name="T6" fmla="*/ 128 w 174"/>
              <a:gd name="T7" fmla="*/ 68 h 140"/>
              <a:gd name="T8" fmla="*/ 128 w 174"/>
              <a:gd name="T9" fmla="*/ 86 h 140"/>
              <a:gd name="T10" fmla="*/ 124 w 174"/>
              <a:gd name="T11" fmla="*/ 96 h 140"/>
              <a:gd name="T12" fmla="*/ 106 w 174"/>
              <a:gd name="T13" fmla="*/ 118 h 140"/>
              <a:gd name="T14" fmla="*/ 102 w 174"/>
              <a:gd name="T15" fmla="*/ 126 h 140"/>
              <a:gd name="T16" fmla="*/ 64 w 174"/>
              <a:gd name="T17" fmla="*/ 128 h 140"/>
              <a:gd name="T18" fmla="*/ 56 w 174"/>
              <a:gd name="T19" fmla="*/ 134 h 140"/>
              <a:gd name="T20" fmla="*/ 50 w 174"/>
              <a:gd name="T21" fmla="*/ 140 h 140"/>
              <a:gd name="T22" fmla="*/ 42 w 174"/>
              <a:gd name="T23" fmla="*/ 140 h 140"/>
              <a:gd name="T24" fmla="*/ 36 w 174"/>
              <a:gd name="T25" fmla="*/ 130 h 140"/>
              <a:gd name="T26" fmla="*/ 34 w 174"/>
              <a:gd name="T27" fmla="*/ 122 h 140"/>
              <a:gd name="T28" fmla="*/ 24 w 174"/>
              <a:gd name="T29" fmla="*/ 120 h 140"/>
              <a:gd name="T30" fmla="*/ 20 w 174"/>
              <a:gd name="T31" fmla="*/ 116 h 140"/>
              <a:gd name="T32" fmla="*/ 24 w 174"/>
              <a:gd name="T33" fmla="*/ 108 h 140"/>
              <a:gd name="T34" fmla="*/ 24 w 174"/>
              <a:gd name="T35" fmla="*/ 100 h 140"/>
              <a:gd name="T36" fmla="*/ 24 w 174"/>
              <a:gd name="T37" fmla="*/ 94 h 140"/>
              <a:gd name="T38" fmla="*/ 24 w 174"/>
              <a:gd name="T39" fmla="*/ 84 h 140"/>
              <a:gd name="T40" fmla="*/ 24 w 174"/>
              <a:gd name="T41" fmla="*/ 70 h 140"/>
              <a:gd name="T42" fmla="*/ 32 w 174"/>
              <a:gd name="T43" fmla="*/ 54 h 140"/>
              <a:gd name="T44" fmla="*/ 32 w 174"/>
              <a:gd name="T45" fmla="*/ 38 h 140"/>
              <a:gd name="T46" fmla="*/ 16 w 174"/>
              <a:gd name="T47" fmla="*/ 36 h 140"/>
              <a:gd name="T48" fmla="*/ 6 w 174"/>
              <a:gd name="T49" fmla="*/ 30 h 140"/>
              <a:gd name="T50" fmla="*/ 4 w 174"/>
              <a:gd name="T51" fmla="*/ 22 h 140"/>
              <a:gd name="T52" fmla="*/ 0 w 174"/>
              <a:gd name="T53" fmla="*/ 16 h 140"/>
              <a:gd name="T54" fmla="*/ 0 w 174"/>
              <a:gd name="T55" fmla="*/ 10 h 140"/>
              <a:gd name="T56" fmla="*/ 12 w 174"/>
              <a:gd name="T57" fmla="*/ 6 h 140"/>
              <a:gd name="T58" fmla="*/ 14 w 174"/>
              <a:gd name="T59" fmla="*/ 0 h 140"/>
              <a:gd name="T60" fmla="*/ 40 w 174"/>
              <a:gd name="T61" fmla="*/ 2 h 140"/>
              <a:gd name="T62" fmla="*/ 80 w 174"/>
              <a:gd name="T63" fmla="*/ 8 h 140"/>
              <a:gd name="T64" fmla="*/ 124 w 174"/>
              <a:gd name="T65" fmla="*/ 16 h 140"/>
              <a:gd name="T66" fmla="*/ 150 w 174"/>
              <a:gd name="T67" fmla="*/ 20 h 140"/>
              <a:gd name="T68" fmla="*/ 154 w 174"/>
              <a:gd name="T69" fmla="*/ 22 h 140"/>
              <a:gd name="T70" fmla="*/ 174 w 174"/>
              <a:gd name="T71" fmla="*/ 3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2" name="Freeform 161"/>
          <p:cNvSpPr>
            <a:spLocks/>
          </p:cNvSpPr>
          <p:nvPr/>
        </p:nvSpPr>
        <p:spPr bwMode="auto">
          <a:xfrm>
            <a:off x="3922484" y="2334104"/>
            <a:ext cx="330743" cy="301013"/>
          </a:xfrm>
          <a:custGeom>
            <a:avLst/>
            <a:gdLst>
              <a:gd name="T0" fmla="*/ 174 w 178"/>
              <a:gd name="T1" fmla="*/ 128 h 162"/>
              <a:gd name="T2" fmla="*/ 162 w 178"/>
              <a:gd name="T3" fmla="*/ 136 h 162"/>
              <a:gd name="T4" fmla="*/ 154 w 178"/>
              <a:gd name="T5" fmla="*/ 142 h 162"/>
              <a:gd name="T6" fmla="*/ 138 w 178"/>
              <a:gd name="T7" fmla="*/ 138 h 162"/>
              <a:gd name="T8" fmla="*/ 126 w 178"/>
              <a:gd name="T9" fmla="*/ 134 h 162"/>
              <a:gd name="T10" fmla="*/ 114 w 178"/>
              <a:gd name="T11" fmla="*/ 138 h 162"/>
              <a:gd name="T12" fmla="*/ 110 w 178"/>
              <a:gd name="T13" fmla="*/ 150 h 162"/>
              <a:gd name="T14" fmla="*/ 96 w 178"/>
              <a:gd name="T15" fmla="*/ 156 h 162"/>
              <a:gd name="T16" fmla="*/ 88 w 178"/>
              <a:gd name="T17" fmla="*/ 150 h 162"/>
              <a:gd name="T18" fmla="*/ 72 w 178"/>
              <a:gd name="T19" fmla="*/ 148 h 162"/>
              <a:gd name="T20" fmla="*/ 38 w 178"/>
              <a:gd name="T21" fmla="*/ 140 h 162"/>
              <a:gd name="T22" fmla="*/ 44 w 178"/>
              <a:gd name="T23" fmla="*/ 136 h 162"/>
              <a:gd name="T24" fmla="*/ 48 w 178"/>
              <a:gd name="T25" fmla="*/ 114 h 162"/>
              <a:gd name="T26" fmla="*/ 48 w 178"/>
              <a:gd name="T27" fmla="*/ 92 h 162"/>
              <a:gd name="T28" fmla="*/ 38 w 178"/>
              <a:gd name="T29" fmla="*/ 68 h 162"/>
              <a:gd name="T30" fmla="*/ 30 w 178"/>
              <a:gd name="T31" fmla="*/ 62 h 162"/>
              <a:gd name="T32" fmla="*/ 8 w 178"/>
              <a:gd name="T33" fmla="*/ 58 h 162"/>
              <a:gd name="T34" fmla="*/ 2 w 178"/>
              <a:gd name="T35" fmla="*/ 50 h 162"/>
              <a:gd name="T36" fmla="*/ 6 w 178"/>
              <a:gd name="T37" fmla="*/ 42 h 162"/>
              <a:gd name="T38" fmla="*/ 16 w 178"/>
              <a:gd name="T39" fmla="*/ 36 h 162"/>
              <a:gd name="T40" fmla="*/ 24 w 178"/>
              <a:gd name="T41" fmla="*/ 36 h 162"/>
              <a:gd name="T42" fmla="*/ 32 w 178"/>
              <a:gd name="T43" fmla="*/ 40 h 162"/>
              <a:gd name="T44" fmla="*/ 42 w 178"/>
              <a:gd name="T45" fmla="*/ 42 h 162"/>
              <a:gd name="T46" fmla="*/ 44 w 178"/>
              <a:gd name="T47" fmla="*/ 36 h 162"/>
              <a:gd name="T48" fmla="*/ 40 w 178"/>
              <a:gd name="T49" fmla="*/ 32 h 162"/>
              <a:gd name="T50" fmla="*/ 46 w 178"/>
              <a:gd name="T51" fmla="*/ 26 h 162"/>
              <a:gd name="T52" fmla="*/ 56 w 178"/>
              <a:gd name="T53" fmla="*/ 30 h 162"/>
              <a:gd name="T54" fmla="*/ 66 w 178"/>
              <a:gd name="T55" fmla="*/ 30 h 162"/>
              <a:gd name="T56" fmla="*/ 68 w 178"/>
              <a:gd name="T57" fmla="*/ 22 h 162"/>
              <a:gd name="T58" fmla="*/ 80 w 178"/>
              <a:gd name="T59" fmla="*/ 14 h 162"/>
              <a:gd name="T60" fmla="*/ 86 w 178"/>
              <a:gd name="T61" fmla="*/ 6 h 162"/>
              <a:gd name="T62" fmla="*/ 98 w 178"/>
              <a:gd name="T63" fmla="*/ 0 h 162"/>
              <a:gd name="T64" fmla="*/ 106 w 178"/>
              <a:gd name="T65" fmla="*/ 8 h 162"/>
              <a:gd name="T66" fmla="*/ 120 w 178"/>
              <a:gd name="T67" fmla="*/ 12 h 162"/>
              <a:gd name="T68" fmla="*/ 122 w 178"/>
              <a:gd name="T69" fmla="*/ 18 h 162"/>
              <a:gd name="T70" fmla="*/ 130 w 178"/>
              <a:gd name="T71" fmla="*/ 20 h 162"/>
              <a:gd name="T72" fmla="*/ 132 w 178"/>
              <a:gd name="T73" fmla="*/ 22 h 162"/>
              <a:gd name="T74" fmla="*/ 140 w 178"/>
              <a:gd name="T75" fmla="*/ 28 h 162"/>
              <a:gd name="T76" fmla="*/ 154 w 178"/>
              <a:gd name="T77" fmla="*/ 30 h 162"/>
              <a:gd name="T78" fmla="*/ 168 w 178"/>
              <a:gd name="T79" fmla="*/ 34 h 162"/>
              <a:gd name="T80" fmla="*/ 174 w 178"/>
              <a:gd name="T81" fmla="*/ 44 h 162"/>
              <a:gd name="T82" fmla="*/ 168 w 178"/>
              <a:gd name="T83" fmla="*/ 60 h 162"/>
              <a:gd name="T84" fmla="*/ 164 w 178"/>
              <a:gd name="T85" fmla="*/ 64 h 162"/>
              <a:gd name="T86" fmla="*/ 158 w 178"/>
              <a:gd name="T87" fmla="*/ 70 h 162"/>
              <a:gd name="T88" fmla="*/ 150 w 178"/>
              <a:gd name="T89" fmla="*/ 82 h 162"/>
              <a:gd name="T90" fmla="*/ 154 w 178"/>
              <a:gd name="T91" fmla="*/ 88 h 162"/>
              <a:gd name="T92" fmla="*/ 154 w 178"/>
              <a:gd name="T93" fmla="*/ 84 h 162"/>
              <a:gd name="T94" fmla="*/ 160 w 178"/>
              <a:gd name="T95" fmla="*/ 84 h 162"/>
              <a:gd name="T96" fmla="*/ 162 w 178"/>
              <a:gd name="T97" fmla="*/ 96 h 162"/>
              <a:gd name="T98" fmla="*/ 166 w 178"/>
              <a:gd name="T99" fmla="*/ 100 h 162"/>
              <a:gd name="T100" fmla="*/ 158 w 178"/>
              <a:gd name="T101" fmla="*/ 108 h 162"/>
              <a:gd name="T102" fmla="*/ 170 w 178"/>
              <a:gd name="T103" fmla="*/ 124 h 162"/>
              <a:gd name="T104" fmla="*/ 178 w 178"/>
              <a:gd name="T105" fmla="*/ 12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3" name="Freeform 162"/>
          <p:cNvSpPr>
            <a:spLocks/>
          </p:cNvSpPr>
          <p:nvPr/>
        </p:nvSpPr>
        <p:spPr bwMode="auto">
          <a:xfrm>
            <a:off x="4104579" y="2322956"/>
            <a:ext cx="100338" cy="63176"/>
          </a:xfrm>
          <a:custGeom>
            <a:avLst/>
            <a:gdLst>
              <a:gd name="T0" fmla="*/ 46 w 54"/>
              <a:gd name="T1" fmla="*/ 34 h 34"/>
              <a:gd name="T2" fmla="*/ 46 w 54"/>
              <a:gd name="T3" fmla="*/ 32 h 34"/>
              <a:gd name="T4" fmla="*/ 46 w 54"/>
              <a:gd name="T5" fmla="*/ 30 h 34"/>
              <a:gd name="T6" fmla="*/ 44 w 54"/>
              <a:gd name="T7" fmla="*/ 28 h 34"/>
              <a:gd name="T8" fmla="*/ 46 w 54"/>
              <a:gd name="T9" fmla="*/ 26 h 34"/>
              <a:gd name="T10" fmla="*/ 48 w 54"/>
              <a:gd name="T11" fmla="*/ 22 h 34"/>
              <a:gd name="T12" fmla="*/ 52 w 54"/>
              <a:gd name="T13" fmla="*/ 20 h 34"/>
              <a:gd name="T14" fmla="*/ 54 w 54"/>
              <a:gd name="T15" fmla="*/ 16 h 34"/>
              <a:gd name="T16" fmla="*/ 52 w 54"/>
              <a:gd name="T17" fmla="*/ 12 h 34"/>
              <a:gd name="T18" fmla="*/ 50 w 54"/>
              <a:gd name="T19" fmla="*/ 10 h 34"/>
              <a:gd name="T20" fmla="*/ 44 w 54"/>
              <a:gd name="T21" fmla="*/ 6 h 34"/>
              <a:gd name="T22" fmla="*/ 30 w 54"/>
              <a:gd name="T23" fmla="*/ 0 h 34"/>
              <a:gd name="T24" fmla="*/ 16 w 54"/>
              <a:gd name="T25" fmla="*/ 4 h 34"/>
              <a:gd name="T26" fmla="*/ 12 w 54"/>
              <a:gd name="T27" fmla="*/ 2 h 34"/>
              <a:gd name="T28" fmla="*/ 10 w 54"/>
              <a:gd name="T29" fmla="*/ 0 h 34"/>
              <a:gd name="T30" fmla="*/ 0 w 54"/>
              <a:gd name="T31" fmla="*/ 6 h 34"/>
              <a:gd name="T32" fmla="*/ 2 w 54"/>
              <a:gd name="T33" fmla="*/ 10 h 34"/>
              <a:gd name="T34" fmla="*/ 8 w 54"/>
              <a:gd name="T35" fmla="*/ 14 h 34"/>
              <a:gd name="T36" fmla="*/ 14 w 54"/>
              <a:gd name="T37" fmla="*/ 16 h 34"/>
              <a:gd name="T38" fmla="*/ 22 w 54"/>
              <a:gd name="T39" fmla="*/ 18 h 34"/>
              <a:gd name="T40" fmla="*/ 22 w 54"/>
              <a:gd name="T41" fmla="*/ 22 h 34"/>
              <a:gd name="T42" fmla="*/ 24 w 54"/>
              <a:gd name="T43" fmla="*/ 24 h 34"/>
              <a:gd name="T44" fmla="*/ 28 w 54"/>
              <a:gd name="T45" fmla="*/ 26 h 34"/>
              <a:gd name="T46" fmla="*/ 32 w 54"/>
              <a:gd name="T47" fmla="*/ 26 h 34"/>
              <a:gd name="T48" fmla="*/ 32 w 54"/>
              <a:gd name="T49" fmla="*/ 28 h 34"/>
              <a:gd name="T50" fmla="*/ 34 w 54"/>
              <a:gd name="T51" fmla="*/ 28 h 34"/>
              <a:gd name="T52" fmla="*/ 38 w 54"/>
              <a:gd name="T53" fmla="*/ 32 h 34"/>
              <a:gd name="T54" fmla="*/ 42 w 54"/>
              <a:gd name="T55" fmla="*/ 34 h 34"/>
              <a:gd name="T56" fmla="*/ 46 w 54"/>
              <a:gd name="T5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4" name="Freeform 163"/>
          <p:cNvSpPr>
            <a:spLocks/>
          </p:cNvSpPr>
          <p:nvPr/>
        </p:nvSpPr>
        <p:spPr bwMode="auto">
          <a:xfrm>
            <a:off x="4123160" y="2244915"/>
            <a:ext cx="92905" cy="92905"/>
          </a:xfrm>
          <a:custGeom>
            <a:avLst/>
            <a:gdLst>
              <a:gd name="T0" fmla="*/ 50 w 50"/>
              <a:gd name="T1" fmla="*/ 0 h 50"/>
              <a:gd name="T2" fmla="*/ 50 w 50"/>
              <a:gd name="T3" fmla="*/ 10 h 50"/>
              <a:gd name="T4" fmla="*/ 48 w 50"/>
              <a:gd name="T5" fmla="*/ 18 h 50"/>
              <a:gd name="T6" fmla="*/ 48 w 50"/>
              <a:gd name="T7" fmla="*/ 24 h 50"/>
              <a:gd name="T8" fmla="*/ 50 w 50"/>
              <a:gd name="T9" fmla="*/ 24 h 50"/>
              <a:gd name="T10" fmla="*/ 46 w 50"/>
              <a:gd name="T11" fmla="*/ 30 h 50"/>
              <a:gd name="T12" fmla="*/ 44 w 50"/>
              <a:gd name="T13" fmla="*/ 34 h 50"/>
              <a:gd name="T14" fmla="*/ 42 w 50"/>
              <a:gd name="T15" fmla="*/ 38 h 50"/>
              <a:gd name="T16" fmla="*/ 40 w 50"/>
              <a:gd name="T17" fmla="*/ 44 h 50"/>
              <a:gd name="T18" fmla="*/ 38 w 50"/>
              <a:gd name="T19" fmla="*/ 48 h 50"/>
              <a:gd name="T20" fmla="*/ 36 w 50"/>
              <a:gd name="T21" fmla="*/ 50 h 50"/>
              <a:gd name="T22" fmla="*/ 26 w 50"/>
              <a:gd name="T23" fmla="*/ 46 h 50"/>
              <a:gd name="T24" fmla="*/ 20 w 50"/>
              <a:gd name="T25" fmla="*/ 42 h 50"/>
              <a:gd name="T26" fmla="*/ 6 w 50"/>
              <a:gd name="T27" fmla="*/ 46 h 50"/>
              <a:gd name="T28" fmla="*/ 2 w 50"/>
              <a:gd name="T29" fmla="*/ 44 h 50"/>
              <a:gd name="T30" fmla="*/ 0 w 50"/>
              <a:gd name="T31" fmla="*/ 42 h 50"/>
              <a:gd name="T32" fmla="*/ 10 w 50"/>
              <a:gd name="T33" fmla="*/ 36 h 50"/>
              <a:gd name="T34" fmla="*/ 14 w 50"/>
              <a:gd name="T35" fmla="*/ 30 h 50"/>
              <a:gd name="T36" fmla="*/ 18 w 50"/>
              <a:gd name="T37" fmla="*/ 24 h 50"/>
              <a:gd name="T38" fmla="*/ 20 w 50"/>
              <a:gd name="T39" fmla="*/ 18 h 50"/>
              <a:gd name="T40" fmla="*/ 22 w 50"/>
              <a:gd name="T41" fmla="*/ 14 h 50"/>
              <a:gd name="T42" fmla="*/ 28 w 50"/>
              <a:gd name="T43" fmla="*/ 14 h 50"/>
              <a:gd name="T44" fmla="*/ 32 w 50"/>
              <a:gd name="T45" fmla="*/ 6 h 50"/>
              <a:gd name="T46" fmla="*/ 38 w 50"/>
              <a:gd name="T47" fmla="*/ 4 h 50"/>
              <a:gd name="T48" fmla="*/ 42 w 50"/>
              <a:gd name="T49" fmla="*/ 2 h 50"/>
              <a:gd name="T50" fmla="*/ 50 w 50"/>
              <a:gd name="T5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415" name="Freeform 164"/>
          <p:cNvSpPr>
            <a:spLocks/>
          </p:cNvSpPr>
          <p:nvPr/>
        </p:nvSpPr>
        <p:spPr bwMode="auto">
          <a:xfrm>
            <a:off x="4245795" y="2114848"/>
            <a:ext cx="59459" cy="96622"/>
          </a:xfrm>
          <a:custGeom>
            <a:avLst/>
            <a:gdLst>
              <a:gd name="T0" fmla="*/ 22 w 32"/>
              <a:gd name="T1" fmla="*/ 52 h 52"/>
              <a:gd name="T2" fmla="*/ 8 w 32"/>
              <a:gd name="T3" fmla="*/ 52 h 52"/>
              <a:gd name="T4" fmla="*/ 10 w 32"/>
              <a:gd name="T5" fmla="*/ 52 h 52"/>
              <a:gd name="T6" fmla="*/ 12 w 32"/>
              <a:gd name="T7" fmla="*/ 50 h 52"/>
              <a:gd name="T8" fmla="*/ 6 w 32"/>
              <a:gd name="T9" fmla="*/ 50 h 52"/>
              <a:gd name="T10" fmla="*/ 6 w 32"/>
              <a:gd name="T11" fmla="*/ 42 h 52"/>
              <a:gd name="T12" fmla="*/ 4 w 32"/>
              <a:gd name="T13" fmla="*/ 38 h 52"/>
              <a:gd name="T14" fmla="*/ 2 w 32"/>
              <a:gd name="T15" fmla="*/ 32 h 52"/>
              <a:gd name="T16" fmla="*/ 0 w 32"/>
              <a:gd name="T17" fmla="*/ 26 h 52"/>
              <a:gd name="T18" fmla="*/ 2 w 32"/>
              <a:gd name="T19" fmla="*/ 22 h 52"/>
              <a:gd name="T20" fmla="*/ 4 w 32"/>
              <a:gd name="T21" fmla="*/ 18 h 52"/>
              <a:gd name="T22" fmla="*/ 12 w 32"/>
              <a:gd name="T23" fmla="*/ 12 h 52"/>
              <a:gd name="T24" fmla="*/ 28 w 32"/>
              <a:gd name="T25" fmla="*/ 0 h 52"/>
              <a:gd name="T26" fmla="*/ 28 w 32"/>
              <a:gd name="T27" fmla="*/ 14 h 52"/>
              <a:gd name="T28" fmla="*/ 26 w 32"/>
              <a:gd name="T29" fmla="*/ 16 h 52"/>
              <a:gd name="T30" fmla="*/ 28 w 32"/>
              <a:gd name="T31" fmla="*/ 18 h 52"/>
              <a:gd name="T32" fmla="*/ 32 w 32"/>
              <a:gd name="T33" fmla="*/ 20 h 52"/>
              <a:gd name="T34" fmla="*/ 30 w 32"/>
              <a:gd name="T35" fmla="*/ 24 h 52"/>
              <a:gd name="T36" fmla="*/ 28 w 32"/>
              <a:gd name="T37" fmla="*/ 28 h 52"/>
              <a:gd name="T38" fmla="*/ 26 w 32"/>
              <a:gd name="T39" fmla="*/ 28 h 52"/>
              <a:gd name="T40" fmla="*/ 22 w 32"/>
              <a:gd name="T41" fmla="*/ 30 h 52"/>
              <a:gd name="T42" fmla="*/ 24 w 32"/>
              <a:gd name="T43" fmla="*/ 36 h 52"/>
              <a:gd name="T44" fmla="*/ 28 w 32"/>
              <a:gd name="T45" fmla="*/ 40 h 52"/>
              <a:gd name="T46" fmla="*/ 22 w 32"/>
              <a:gd name="T47" fmla="*/ 40 h 52"/>
              <a:gd name="T48" fmla="*/ 22 w 32"/>
              <a:gd name="T4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416" name="Freeform 165"/>
          <p:cNvSpPr>
            <a:spLocks/>
          </p:cNvSpPr>
          <p:nvPr/>
        </p:nvSpPr>
        <p:spPr bwMode="auto">
          <a:xfrm>
            <a:off x="4190052" y="2211469"/>
            <a:ext cx="235979" cy="241554"/>
          </a:xfrm>
          <a:custGeom>
            <a:avLst/>
            <a:gdLst>
              <a:gd name="T0" fmla="*/ 22 w 127"/>
              <a:gd name="T1" fmla="*/ 128 h 130"/>
              <a:gd name="T2" fmla="*/ 40 w 127"/>
              <a:gd name="T3" fmla="*/ 126 h 130"/>
              <a:gd name="T4" fmla="*/ 52 w 127"/>
              <a:gd name="T5" fmla="*/ 130 h 130"/>
              <a:gd name="T6" fmla="*/ 62 w 127"/>
              <a:gd name="T7" fmla="*/ 130 h 130"/>
              <a:gd name="T8" fmla="*/ 80 w 127"/>
              <a:gd name="T9" fmla="*/ 130 h 130"/>
              <a:gd name="T10" fmla="*/ 102 w 127"/>
              <a:gd name="T11" fmla="*/ 126 h 130"/>
              <a:gd name="T12" fmla="*/ 102 w 127"/>
              <a:gd name="T13" fmla="*/ 116 h 130"/>
              <a:gd name="T14" fmla="*/ 110 w 127"/>
              <a:gd name="T15" fmla="*/ 110 h 130"/>
              <a:gd name="T16" fmla="*/ 108 w 127"/>
              <a:gd name="T17" fmla="*/ 102 h 130"/>
              <a:gd name="T18" fmla="*/ 92 w 127"/>
              <a:gd name="T19" fmla="*/ 90 h 130"/>
              <a:gd name="T20" fmla="*/ 90 w 127"/>
              <a:gd name="T21" fmla="*/ 80 h 130"/>
              <a:gd name="T22" fmla="*/ 121 w 127"/>
              <a:gd name="T23" fmla="*/ 70 h 130"/>
              <a:gd name="T24" fmla="*/ 127 w 127"/>
              <a:gd name="T25" fmla="*/ 60 h 130"/>
              <a:gd name="T26" fmla="*/ 114 w 127"/>
              <a:gd name="T27" fmla="*/ 34 h 130"/>
              <a:gd name="T28" fmla="*/ 110 w 127"/>
              <a:gd name="T29" fmla="*/ 12 h 130"/>
              <a:gd name="T30" fmla="*/ 102 w 127"/>
              <a:gd name="T31" fmla="*/ 6 h 130"/>
              <a:gd name="T32" fmla="*/ 92 w 127"/>
              <a:gd name="T33" fmla="*/ 4 h 130"/>
              <a:gd name="T34" fmla="*/ 80 w 127"/>
              <a:gd name="T35" fmla="*/ 10 h 130"/>
              <a:gd name="T36" fmla="*/ 70 w 127"/>
              <a:gd name="T37" fmla="*/ 12 h 130"/>
              <a:gd name="T38" fmla="*/ 52 w 127"/>
              <a:gd name="T39" fmla="*/ 0 h 130"/>
              <a:gd name="T40" fmla="*/ 40 w 127"/>
              <a:gd name="T41" fmla="*/ 8 h 130"/>
              <a:gd name="T42" fmla="*/ 50 w 127"/>
              <a:gd name="T43" fmla="*/ 20 h 130"/>
              <a:gd name="T44" fmla="*/ 42 w 127"/>
              <a:gd name="T45" fmla="*/ 16 h 130"/>
              <a:gd name="T46" fmla="*/ 38 w 127"/>
              <a:gd name="T47" fmla="*/ 18 h 130"/>
              <a:gd name="T48" fmla="*/ 34 w 127"/>
              <a:gd name="T49" fmla="*/ 20 h 130"/>
              <a:gd name="T50" fmla="*/ 26 w 127"/>
              <a:gd name="T51" fmla="*/ 18 h 130"/>
              <a:gd name="T52" fmla="*/ 14 w 127"/>
              <a:gd name="T53" fmla="*/ 18 h 130"/>
              <a:gd name="T54" fmla="*/ 12 w 127"/>
              <a:gd name="T55" fmla="*/ 36 h 130"/>
              <a:gd name="T56" fmla="*/ 14 w 127"/>
              <a:gd name="T57" fmla="*/ 42 h 130"/>
              <a:gd name="T58" fmla="*/ 8 w 127"/>
              <a:gd name="T59" fmla="*/ 52 h 130"/>
              <a:gd name="T60" fmla="*/ 4 w 127"/>
              <a:gd name="T61" fmla="*/ 62 h 130"/>
              <a:gd name="T62" fmla="*/ 0 w 127"/>
              <a:gd name="T63" fmla="*/ 68 h 130"/>
              <a:gd name="T64" fmla="*/ 8 w 127"/>
              <a:gd name="T65" fmla="*/ 76 h 130"/>
              <a:gd name="T66" fmla="*/ 6 w 127"/>
              <a:gd name="T67" fmla="*/ 80 h 130"/>
              <a:gd name="T68" fmla="*/ 10 w 127"/>
              <a:gd name="T69" fmla="*/ 92 h 130"/>
              <a:gd name="T70" fmla="*/ 10 w 127"/>
              <a:gd name="T71" fmla="*/ 96 h 130"/>
              <a:gd name="T72" fmla="*/ 24 w 127"/>
              <a:gd name="T73" fmla="*/ 100 h 130"/>
              <a:gd name="T74" fmla="*/ 30 w 127"/>
              <a:gd name="T75" fmla="*/ 112 h 130"/>
              <a:gd name="T76" fmla="*/ 24 w 127"/>
              <a:gd name="T77"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7" name="Freeform 166"/>
          <p:cNvSpPr>
            <a:spLocks/>
          </p:cNvSpPr>
          <p:nvPr/>
        </p:nvSpPr>
        <p:spPr bwMode="auto">
          <a:xfrm>
            <a:off x="4201200" y="2445591"/>
            <a:ext cx="111486" cy="55743"/>
          </a:xfrm>
          <a:custGeom>
            <a:avLst/>
            <a:gdLst>
              <a:gd name="T0" fmla="*/ 50 w 60"/>
              <a:gd name="T1" fmla="*/ 4 h 30"/>
              <a:gd name="T2" fmla="*/ 44 w 60"/>
              <a:gd name="T3" fmla="*/ 2 h 30"/>
              <a:gd name="T4" fmla="*/ 34 w 60"/>
              <a:gd name="T5" fmla="*/ 0 h 30"/>
              <a:gd name="T6" fmla="*/ 26 w 60"/>
              <a:gd name="T7" fmla="*/ 0 h 30"/>
              <a:gd name="T8" fmla="*/ 16 w 60"/>
              <a:gd name="T9" fmla="*/ 2 h 30"/>
              <a:gd name="T10" fmla="*/ 18 w 60"/>
              <a:gd name="T11" fmla="*/ 2 h 30"/>
              <a:gd name="T12" fmla="*/ 18 w 60"/>
              <a:gd name="T13" fmla="*/ 0 h 30"/>
              <a:gd name="T14" fmla="*/ 16 w 60"/>
              <a:gd name="T15" fmla="*/ 2 h 30"/>
              <a:gd name="T16" fmla="*/ 14 w 60"/>
              <a:gd name="T17" fmla="*/ 4 h 30"/>
              <a:gd name="T18" fmla="*/ 12 w 60"/>
              <a:gd name="T19" fmla="*/ 8 h 30"/>
              <a:gd name="T20" fmla="*/ 8 w 60"/>
              <a:gd name="T21" fmla="*/ 10 h 30"/>
              <a:gd name="T22" fmla="*/ 4 w 60"/>
              <a:gd name="T23" fmla="*/ 14 h 30"/>
              <a:gd name="T24" fmla="*/ 0 w 60"/>
              <a:gd name="T25" fmla="*/ 22 h 30"/>
              <a:gd name="T26" fmla="*/ 0 w 60"/>
              <a:gd name="T27" fmla="*/ 28 h 30"/>
              <a:gd name="T28" fmla="*/ 4 w 60"/>
              <a:gd name="T29" fmla="*/ 28 h 30"/>
              <a:gd name="T30" fmla="*/ 4 w 60"/>
              <a:gd name="T31" fmla="*/ 26 h 30"/>
              <a:gd name="T32" fmla="*/ 4 w 60"/>
              <a:gd name="T33" fmla="*/ 24 h 30"/>
              <a:gd name="T34" fmla="*/ 8 w 60"/>
              <a:gd name="T35" fmla="*/ 26 h 30"/>
              <a:gd name="T36" fmla="*/ 10 w 60"/>
              <a:gd name="T37" fmla="*/ 24 h 30"/>
              <a:gd name="T38" fmla="*/ 12 w 60"/>
              <a:gd name="T39" fmla="*/ 30 h 30"/>
              <a:gd name="T40" fmla="*/ 26 w 60"/>
              <a:gd name="T41" fmla="*/ 30 h 30"/>
              <a:gd name="T42" fmla="*/ 28 w 60"/>
              <a:gd name="T43" fmla="*/ 28 h 30"/>
              <a:gd name="T44" fmla="*/ 30 w 60"/>
              <a:gd name="T45" fmla="*/ 26 h 30"/>
              <a:gd name="T46" fmla="*/ 32 w 60"/>
              <a:gd name="T47" fmla="*/ 26 h 30"/>
              <a:gd name="T48" fmla="*/ 36 w 60"/>
              <a:gd name="T49" fmla="*/ 28 h 30"/>
              <a:gd name="T50" fmla="*/ 40 w 60"/>
              <a:gd name="T51" fmla="*/ 30 h 30"/>
              <a:gd name="T52" fmla="*/ 44 w 60"/>
              <a:gd name="T53" fmla="*/ 30 h 30"/>
              <a:gd name="T54" fmla="*/ 44 w 60"/>
              <a:gd name="T55" fmla="*/ 26 h 30"/>
              <a:gd name="T56" fmla="*/ 48 w 60"/>
              <a:gd name="T57" fmla="*/ 24 h 30"/>
              <a:gd name="T58" fmla="*/ 54 w 60"/>
              <a:gd name="T59" fmla="*/ 22 h 30"/>
              <a:gd name="T60" fmla="*/ 60 w 60"/>
              <a:gd name="T61" fmla="*/ 20 h 30"/>
              <a:gd name="T62" fmla="*/ 60 w 60"/>
              <a:gd name="T63" fmla="*/ 14 h 30"/>
              <a:gd name="T64" fmla="*/ 58 w 60"/>
              <a:gd name="T65" fmla="*/ 14 h 30"/>
              <a:gd name="T66" fmla="*/ 54 w 60"/>
              <a:gd name="T67" fmla="*/ 12 h 30"/>
              <a:gd name="T68" fmla="*/ 50 w 60"/>
              <a:gd name="T69" fmla="*/ 8 h 30"/>
              <a:gd name="T70" fmla="*/ 50 w 60"/>
              <a:gd name="T71"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8" name="Freeform 167"/>
          <p:cNvSpPr>
            <a:spLocks/>
          </p:cNvSpPr>
          <p:nvPr/>
        </p:nvSpPr>
        <p:spPr bwMode="auto">
          <a:xfrm>
            <a:off x="4294105" y="2400996"/>
            <a:ext cx="198817" cy="85473"/>
          </a:xfrm>
          <a:custGeom>
            <a:avLst/>
            <a:gdLst>
              <a:gd name="T0" fmla="*/ 65 w 107"/>
              <a:gd name="T1" fmla="*/ 8 h 46"/>
              <a:gd name="T2" fmla="*/ 69 w 107"/>
              <a:gd name="T3" fmla="*/ 6 h 46"/>
              <a:gd name="T4" fmla="*/ 71 w 107"/>
              <a:gd name="T5" fmla="*/ 4 h 46"/>
              <a:gd name="T6" fmla="*/ 75 w 107"/>
              <a:gd name="T7" fmla="*/ 2 h 46"/>
              <a:gd name="T8" fmla="*/ 79 w 107"/>
              <a:gd name="T9" fmla="*/ 0 h 46"/>
              <a:gd name="T10" fmla="*/ 85 w 107"/>
              <a:gd name="T11" fmla="*/ 2 h 46"/>
              <a:gd name="T12" fmla="*/ 91 w 107"/>
              <a:gd name="T13" fmla="*/ 4 h 46"/>
              <a:gd name="T14" fmla="*/ 95 w 107"/>
              <a:gd name="T15" fmla="*/ 6 h 46"/>
              <a:gd name="T16" fmla="*/ 101 w 107"/>
              <a:gd name="T17" fmla="*/ 6 h 46"/>
              <a:gd name="T18" fmla="*/ 103 w 107"/>
              <a:gd name="T19" fmla="*/ 14 h 46"/>
              <a:gd name="T20" fmla="*/ 107 w 107"/>
              <a:gd name="T21" fmla="*/ 18 h 46"/>
              <a:gd name="T22" fmla="*/ 101 w 107"/>
              <a:gd name="T23" fmla="*/ 24 h 46"/>
              <a:gd name="T24" fmla="*/ 99 w 107"/>
              <a:gd name="T25" fmla="*/ 30 h 46"/>
              <a:gd name="T26" fmla="*/ 95 w 107"/>
              <a:gd name="T27" fmla="*/ 38 h 46"/>
              <a:gd name="T28" fmla="*/ 93 w 107"/>
              <a:gd name="T29" fmla="*/ 40 h 46"/>
              <a:gd name="T30" fmla="*/ 79 w 107"/>
              <a:gd name="T31" fmla="*/ 42 h 46"/>
              <a:gd name="T32" fmla="*/ 75 w 107"/>
              <a:gd name="T33" fmla="*/ 44 h 46"/>
              <a:gd name="T34" fmla="*/ 73 w 107"/>
              <a:gd name="T35" fmla="*/ 44 h 46"/>
              <a:gd name="T36" fmla="*/ 65 w 107"/>
              <a:gd name="T37" fmla="*/ 46 h 46"/>
              <a:gd name="T38" fmla="*/ 52 w 107"/>
              <a:gd name="T39" fmla="*/ 44 h 46"/>
              <a:gd name="T40" fmla="*/ 42 w 107"/>
              <a:gd name="T41" fmla="*/ 40 h 46"/>
              <a:gd name="T42" fmla="*/ 36 w 107"/>
              <a:gd name="T43" fmla="*/ 38 h 46"/>
              <a:gd name="T44" fmla="*/ 26 w 107"/>
              <a:gd name="T45" fmla="*/ 36 h 46"/>
              <a:gd name="T46" fmla="*/ 22 w 107"/>
              <a:gd name="T47" fmla="*/ 36 h 46"/>
              <a:gd name="T48" fmla="*/ 22 w 107"/>
              <a:gd name="T49" fmla="*/ 38 h 46"/>
              <a:gd name="T50" fmla="*/ 10 w 107"/>
              <a:gd name="T51" fmla="*/ 38 h 46"/>
              <a:gd name="T52" fmla="*/ 8 w 107"/>
              <a:gd name="T53" fmla="*/ 38 h 46"/>
              <a:gd name="T54" fmla="*/ 4 w 107"/>
              <a:gd name="T55" fmla="*/ 36 h 46"/>
              <a:gd name="T56" fmla="*/ 0 w 107"/>
              <a:gd name="T57" fmla="*/ 32 h 46"/>
              <a:gd name="T58" fmla="*/ 0 w 107"/>
              <a:gd name="T59" fmla="*/ 28 h 46"/>
              <a:gd name="T60" fmla="*/ 6 w 107"/>
              <a:gd name="T61" fmla="*/ 28 h 46"/>
              <a:gd name="T62" fmla="*/ 18 w 107"/>
              <a:gd name="T63" fmla="*/ 28 h 46"/>
              <a:gd name="T64" fmla="*/ 24 w 107"/>
              <a:gd name="T65" fmla="*/ 28 h 46"/>
              <a:gd name="T66" fmla="*/ 32 w 107"/>
              <a:gd name="T67" fmla="*/ 24 h 46"/>
              <a:gd name="T68" fmla="*/ 46 w 107"/>
              <a:gd name="T69" fmla="*/ 24 h 46"/>
              <a:gd name="T70" fmla="*/ 44 w 107"/>
              <a:gd name="T71" fmla="*/ 20 h 46"/>
              <a:gd name="T72" fmla="*/ 46 w 107"/>
              <a:gd name="T73" fmla="*/ 14 h 46"/>
              <a:gd name="T74" fmla="*/ 50 w 107"/>
              <a:gd name="T75" fmla="*/ 12 h 46"/>
              <a:gd name="T76" fmla="*/ 54 w 107"/>
              <a:gd name="T77" fmla="*/ 8 h 46"/>
              <a:gd name="T78" fmla="*/ 58 w 107"/>
              <a:gd name="T79" fmla="*/ 6 h 46"/>
              <a:gd name="T80" fmla="*/ 56 w 107"/>
              <a:gd name="T81" fmla="*/ 6 h 46"/>
              <a:gd name="T82" fmla="*/ 65 w 107"/>
              <a:gd name="T83"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19" name="Freeform 168"/>
          <p:cNvSpPr>
            <a:spLocks/>
          </p:cNvSpPr>
          <p:nvPr/>
        </p:nvSpPr>
        <p:spPr bwMode="auto">
          <a:xfrm>
            <a:off x="4216065" y="2467888"/>
            <a:ext cx="343749" cy="301013"/>
          </a:xfrm>
          <a:custGeom>
            <a:avLst/>
            <a:gdLst>
              <a:gd name="T0" fmla="*/ 12 w 185"/>
              <a:gd name="T1" fmla="*/ 52 h 162"/>
              <a:gd name="T2" fmla="*/ 0 w 185"/>
              <a:gd name="T3" fmla="*/ 36 h 162"/>
              <a:gd name="T4" fmla="*/ 8 w 185"/>
              <a:gd name="T5" fmla="*/ 28 h 162"/>
              <a:gd name="T6" fmla="*/ 4 w 185"/>
              <a:gd name="T7" fmla="*/ 24 h 162"/>
              <a:gd name="T8" fmla="*/ 4 w 185"/>
              <a:gd name="T9" fmla="*/ 18 h 162"/>
              <a:gd name="T10" fmla="*/ 20 w 185"/>
              <a:gd name="T11" fmla="*/ 16 h 162"/>
              <a:gd name="T12" fmla="*/ 24 w 185"/>
              <a:gd name="T13" fmla="*/ 14 h 162"/>
              <a:gd name="T14" fmla="*/ 32 w 185"/>
              <a:gd name="T15" fmla="*/ 18 h 162"/>
              <a:gd name="T16" fmla="*/ 36 w 185"/>
              <a:gd name="T17" fmla="*/ 14 h 162"/>
              <a:gd name="T18" fmla="*/ 46 w 185"/>
              <a:gd name="T19" fmla="*/ 10 h 162"/>
              <a:gd name="T20" fmla="*/ 52 w 185"/>
              <a:gd name="T21" fmla="*/ 2 h 162"/>
              <a:gd name="T22" fmla="*/ 64 w 185"/>
              <a:gd name="T23" fmla="*/ 0 h 162"/>
              <a:gd name="T24" fmla="*/ 74 w 185"/>
              <a:gd name="T25" fmla="*/ 2 h 162"/>
              <a:gd name="T26" fmla="*/ 94 w 185"/>
              <a:gd name="T27" fmla="*/ 8 h 162"/>
              <a:gd name="T28" fmla="*/ 96 w 185"/>
              <a:gd name="T29" fmla="*/ 16 h 162"/>
              <a:gd name="T30" fmla="*/ 86 w 185"/>
              <a:gd name="T31" fmla="*/ 28 h 162"/>
              <a:gd name="T32" fmla="*/ 84 w 185"/>
              <a:gd name="T33" fmla="*/ 38 h 162"/>
              <a:gd name="T34" fmla="*/ 84 w 185"/>
              <a:gd name="T35" fmla="*/ 48 h 162"/>
              <a:gd name="T36" fmla="*/ 96 w 185"/>
              <a:gd name="T37" fmla="*/ 58 h 162"/>
              <a:gd name="T38" fmla="*/ 109 w 185"/>
              <a:gd name="T39" fmla="*/ 64 h 162"/>
              <a:gd name="T40" fmla="*/ 119 w 185"/>
              <a:gd name="T41" fmla="*/ 72 h 162"/>
              <a:gd name="T42" fmla="*/ 125 w 185"/>
              <a:gd name="T43" fmla="*/ 86 h 162"/>
              <a:gd name="T44" fmla="*/ 135 w 185"/>
              <a:gd name="T45" fmla="*/ 92 h 162"/>
              <a:gd name="T46" fmla="*/ 139 w 185"/>
              <a:gd name="T47" fmla="*/ 90 h 162"/>
              <a:gd name="T48" fmla="*/ 145 w 185"/>
              <a:gd name="T49" fmla="*/ 98 h 162"/>
              <a:gd name="T50" fmla="*/ 161 w 185"/>
              <a:gd name="T51" fmla="*/ 108 h 162"/>
              <a:gd name="T52" fmla="*/ 179 w 185"/>
              <a:gd name="T53" fmla="*/ 120 h 162"/>
              <a:gd name="T54" fmla="*/ 179 w 185"/>
              <a:gd name="T55" fmla="*/ 124 h 162"/>
              <a:gd name="T56" fmla="*/ 169 w 185"/>
              <a:gd name="T57" fmla="*/ 122 h 162"/>
              <a:gd name="T58" fmla="*/ 159 w 185"/>
              <a:gd name="T59" fmla="*/ 118 h 162"/>
              <a:gd name="T60" fmla="*/ 153 w 185"/>
              <a:gd name="T61" fmla="*/ 124 h 162"/>
              <a:gd name="T62" fmla="*/ 155 w 185"/>
              <a:gd name="T63" fmla="*/ 128 h 162"/>
              <a:gd name="T64" fmla="*/ 161 w 185"/>
              <a:gd name="T65" fmla="*/ 136 h 162"/>
              <a:gd name="T66" fmla="*/ 163 w 185"/>
              <a:gd name="T67" fmla="*/ 140 h 162"/>
              <a:gd name="T68" fmla="*/ 161 w 185"/>
              <a:gd name="T69" fmla="*/ 146 h 162"/>
              <a:gd name="T70" fmla="*/ 155 w 185"/>
              <a:gd name="T71" fmla="*/ 152 h 162"/>
              <a:gd name="T72" fmla="*/ 151 w 185"/>
              <a:gd name="T73" fmla="*/ 158 h 162"/>
              <a:gd name="T74" fmla="*/ 141 w 185"/>
              <a:gd name="T75" fmla="*/ 162 h 162"/>
              <a:gd name="T76" fmla="*/ 145 w 185"/>
              <a:gd name="T77" fmla="*/ 152 h 162"/>
              <a:gd name="T78" fmla="*/ 147 w 185"/>
              <a:gd name="T79" fmla="*/ 142 h 162"/>
              <a:gd name="T80" fmla="*/ 145 w 185"/>
              <a:gd name="T81" fmla="*/ 132 h 162"/>
              <a:gd name="T82" fmla="*/ 135 w 185"/>
              <a:gd name="T83" fmla="*/ 124 h 162"/>
              <a:gd name="T84" fmla="*/ 119 w 185"/>
              <a:gd name="T85" fmla="*/ 112 h 162"/>
              <a:gd name="T86" fmla="*/ 84 w 185"/>
              <a:gd name="T87" fmla="*/ 92 h 162"/>
              <a:gd name="T88" fmla="*/ 64 w 185"/>
              <a:gd name="T89" fmla="*/ 74 h 162"/>
              <a:gd name="T90" fmla="*/ 52 w 185"/>
              <a:gd name="T91" fmla="*/ 50 h 162"/>
              <a:gd name="T92" fmla="*/ 36 w 185"/>
              <a:gd name="T93" fmla="*/ 44 h 162"/>
              <a:gd name="T94" fmla="*/ 28 w 185"/>
              <a:gd name="T95" fmla="*/ 50 h 162"/>
              <a:gd name="T96" fmla="*/ 20 w 185"/>
              <a:gd name="T97" fmla="*/ 5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0" name="Freeform 169"/>
          <p:cNvSpPr>
            <a:spLocks/>
          </p:cNvSpPr>
          <p:nvPr/>
        </p:nvSpPr>
        <p:spPr bwMode="auto">
          <a:xfrm>
            <a:off x="4401876" y="2207753"/>
            <a:ext cx="261992" cy="185811"/>
          </a:xfrm>
          <a:custGeom>
            <a:avLst/>
            <a:gdLst>
              <a:gd name="T0" fmla="*/ 121 w 141"/>
              <a:gd name="T1" fmla="*/ 100 h 100"/>
              <a:gd name="T2" fmla="*/ 117 w 141"/>
              <a:gd name="T3" fmla="*/ 100 h 100"/>
              <a:gd name="T4" fmla="*/ 111 w 141"/>
              <a:gd name="T5" fmla="*/ 100 h 100"/>
              <a:gd name="T6" fmla="*/ 101 w 141"/>
              <a:gd name="T7" fmla="*/ 98 h 100"/>
              <a:gd name="T8" fmla="*/ 91 w 141"/>
              <a:gd name="T9" fmla="*/ 100 h 100"/>
              <a:gd name="T10" fmla="*/ 85 w 141"/>
              <a:gd name="T11" fmla="*/ 100 h 100"/>
              <a:gd name="T12" fmla="*/ 83 w 141"/>
              <a:gd name="T13" fmla="*/ 100 h 100"/>
              <a:gd name="T14" fmla="*/ 81 w 141"/>
              <a:gd name="T15" fmla="*/ 96 h 100"/>
              <a:gd name="T16" fmla="*/ 75 w 141"/>
              <a:gd name="T17" fmla="*/ 96 h 100"/>
              <a:gd name="T18" fmla="*/ 71 w 141"/>
              <a:gd name="T19" fmla="*/ 96 h 100"/>
              <a:gd name="T20" fmla="*/ 69 w 141"/>
              <a:gd name="T21" fmla="*/ 96 h 100"/>
              <a:gd name="T22" fmla="*/ 67 w 141"/>
              <a:gd name="T23" fmla="*/ 94 h 100"/>
              <a:gd name="T24" fmla="*/ 65 w 141"/>
              <a:gd name="T25" fmla="*/ 88 h 100"/>
              <a:gd name="T26" fmla="*/ 61 w 141"/>
              <a:gd name="T27" fmla="*/ 86 h 100"/>
              <a:gd name="T28" fmla="*/ 55 w 141"/>
              <a:gd name="T29" fmla="*/ 84 h 100"/>
              <a:gd name="T30" fmla="*/ 47 w 141"/>
              <a:gd name="T31" fmla="*/ 82 h 100"/>
              <a:gd name="T32" fmla="*/ 43 w 141"/>
              <a:gd name="T33" fmla="*/ 78 h 100"/>
              <a:gd name="T34" fmla="*/ 41 w 141"/>
              <a:gd name="T35" fmla="*/ 82 h 100"/>
              <a:gd name="T36" fmla="*/ 37 w 141"/>
              <a:gd name="T37" fmla="*/ 82 h 100"/>
              <a:gd name="T38" fmla="*/ 35 w 141"/>
              <a:gd name="T39" fmla="*/ 82 h 100"/>
              <a:gd name="T40" fmla="*/ 35 w 141"/>
              <a:gd name="T41" fmla="*/ 78 h 100"/>
              <a:gd name="T42" fmla="*/ 13 w 141"/>
              <a:gd name="T43" fmla="*/ 72 h 100"/>
              <a:gd name="T44" fmla="*/ 13 w 141"/>
              <a:gd name="T45" fmla="*/ 62 h 100"/>
              <a:gd name="T46" fmla="*/ 7 w 141"/>
              <a:gd name="T47" fmla="*/ 48 h 100"/>
              <a:gd name="T48" fmla="*/ 0 w 141"/>
              <a:gd name="T49" fmla="*/ 36 h 100"/>
              <a:gd name="T50" fmla="*/ 0 w 141"/>
              <a:gd name="T51" fmla="*/ 18 h 100"/>
              <a:gd name="T52" fmla="*/ 5 w 141"/>
              <a:gd name="T53" fmla="*/ 18 h 100"/>
              <a:gd name="T54" fmla="*/ 13 w 141"/>
              <a:gd name="T55" fmla="*/ 16 h 100"/>
              <a:gd name="T56" fmla="*/ 25 w 141"/>
              <a:gd name="T57" fmla="*/ 10 h 100"/>
              <a:gd name="T58" fmla="*/ 41 w 141"/>
              <a:gd name="T59" fmla="*/ 0 h 100"/>
              <a:gd name="T60" fmla="*/ 59 w 141"/>
              <a:gd name="T61" fmla="*/ 0 h 100"/>
              <a:gd name="T62" fmla="*/ 61 w 141"/>
              <a:gd name="T63" fmla="*/ 4 h 100"/>
              <a:gd name="T64" fmla="*/ 61 w 141"/>
              <a:gd name="T65" fmla="*/ 6 h 100"/>
              <a:gd name="T66" fmla="*/ 65 w 141"/>
              <a:gd name="T67" fmla="*/ 8 h 100"/>
              <a:gd name="T68" fmla="*/ 75 w 141"/>
              <a:gd name="T69" fmla="*/ 6 h 100"/>
              <a:gd name="T70" fmla="*/ 113 w 141"/>
              <a:gd name="T71" fmla="*/ 6 h 100"/>
              <a:gd name="T72" fmla="*/ 117 w 141"/>
              <a:gd name="T73" fmla="*/ 10 h 100"/>
              <a:gd name="T74" fmla="*/ 119 w 141"/>
              <a:gd name="T75" fmla="*/ 12 h 100"/>
              <a:gd name="T76" fmla="*/ 123 w 141"/>
              <a:gd name="T77" fmla="*/ 14 h 100"/>
              <a:gd name="T78" fmla="*/ 125 w 141"/>
              <a:gd name="T79" fmla="*/ 16 h 100"/>
              <a:gd name="T80" fmla="*/ 129 w 141"/>
              <a:gd name="T81" fmla="*/ 22 h 100"/>
              <a:gd name="T82" fmla="*/ 131 w 141"/>
              <a:gd name="T83" fmla="*/ 28 h 100"/>
              <a:gd name="T84" fmla="*/ 131 w 141"/>
              <a:gd name="T85" fmla="*/ 34 h 100"/>
              <a:gd name="T86" fmla="*/ 135 w 141"/>
              <a:gd name="T87" fmla="*/ 40 h 100"/>
              <a:gd name="T88" fmla="*/ 129 w 141"/>
              <a:gd name="T89" fmla="*/ 44 h 100"/>
              <a:gd name="T90" fmla="*/ 127 w 141"/>
              <a:gd name="T91" fmla="*/ 46 h 100"/>
              <a:gd name="T92" fmla="*/ 125 w 141"/>
              <a:gd name="T93" fmla="*/ 46 h 100"/>
              <a:gd name="T94" fmla="*/ 125 w 141"/>
              <a:gd name="T95" fmla="*/ 50 h 100"/>
              <a:gd name="T96" fmla="*/ 127 w 141"/>
              <a:gd name="T97" fmla="*/ 54 h 100"/>
              <a:gd name="T98" fmla="*/ 133 w 141"/>
              <a:gd name="T99" fmla="*/ 62 h 100"/>
              <a:gd name="T100" fmla="*/ 141 w 141"/>
              <a:gd name="T101" fmla="*/ 76 h 100"/>
              <a:gd name="T102" fmla="*/ 135 w 141"/>
              <a:gd name="T103" fmla="*/ 80 h 100"/>
              <a:gd name="T104" fmla="*/ 131 w 141"/>
              <a:gd name="T105" fmla="*/ 88 h 100"/>
              <a:gd name="T106" fmla="*/ 121 w 141"/>
              <a:gd name="T107" fmla="*/ 98 h 100"/>
              <a:gd name="T108" fmla="*/ 121 w 141"/>
              <a:gd name="T10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1" name="Freeform 170"/>
          <p:cNvSpPr>
            <a:spLocks/>
          </p:cNvSpPr>
          <p:nvPr/>
        </p:nvSpPr>
        <p:spPr bwMode="auto">
          <a:xfrm>
            <a:off x="4567246" y="2616536"/>
            <a:ext cx="52027" cy="96622"/>
          </a:xfrm>
          <a:custGeom>
            <a:avLst/>
            <a:gdLst>
              <a:gd name="T0" fmla="*/ 28 w 28"/>
              <a:gd name="T1" fmla="*/ 30 h 52"/>
              <a:gd name="T2" fmla="*/ 28 w 28"/>
              <a:gd name="T3" fmla="*/ 38 h 52"/>
              <a:gd name="T4" fmla="*/ 24 w 28"/>
              <a:gd name="T5" fmla="*/ 42 h 52"/>
              <a:gd name="T6" fmla="*/ 20 w 28"/>
              <a:gd name="T7" fmla="*/ 46 h 52"/>
              <a:gd name="T8" fmla="*/ 16 w 28"/>
              <a:gd name="T9" fmla="*/ 52 h 52"/>
              <a:gd name="T10" fmla="*/ 12 w 28"/>
              <a:gd name="T11" fmla="*/ 46 h 52"/>
              <a:gd name="T12" fmla="*/ 8 w 28"/>
              <a:gd name="T13" fmla="*/ 42 h 52"/>
              <a:gd name="T14" fmla="*/ 6 w 28"/>
              <a:gd name="T15" fmla="*/ 26 h 52"/>
              <a:gd name="T16" fmla="*/ 4 w 28"/>
              <a:gd name="T17" fmla="*/ 16 h 52"/>
              <a:gd name="T18" fmla="*/ 0 w 28"/>
              <a:gd name="T19" fmla="*/ 8 h 52"/>
              <a:gd name="T20" fmla="*/ 2 w 28"/>
              <a:gd name="T21" fmla="*/ 6 h 52"/>
              <a:gd name="T22" fmla="*/ 2 w 28"/>
              <a:gd name="T23" fmla="*/ 2 h 52"/>
              <a:gd name="T24" fmla="*/ 2 w 28"/>
              <a:gd name="T25" fmla="*/ 0 h 52"/>
              <a:gd name="T26" fmla="*/ 6 w 28"/>
              <a:gd name="T27" fmla="*/ 0 h 52"/>
              <a:gd name="T28" fmla="*/ 10 w 28"/>
              <a:gd name="T29" fmla="*/ 0 h 52"/>
              <a:gd name="T30" fmla="*/ 12 w 28"/>
              <a:gd name="T31" fmla="*/ 2 h 52"/>
              <a:gd name="T32" fmla="*/ 18 w 28"/>
              <a:gd name="T33" fmla="*/ 8 h 52"/>
              <a:gd name="T34" fmla="*/ 18 w 28"/>
              <a:gd name="T35" fmla="*/ 16 h 52"/>
              <a:gd name="T36" fmla="*/ 18 w 28"/>
              <a:gd name="T37" fmla="*/ 22 h 52"/>
              <a:gd name="T38" fmla="*/ 22 w 28"/>
              <a:gd name="T39" fmla="*/ 28 h 52"/>
              <a:gd name="T40" fmla="*/ 26 w 28"/>
              <a:gd name="T41" fmla="*/ 28 h 52"/>
              <a:gd name="T42" fmla="*/ 28 w 28"/>
              <a:gd name="T43"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422" name="Freeform 171"/>
          <p:cNvSpPr>
            <a:spLocks/>
          </p:cNvSpPr>
          <p:nvPr/>
        </p:nvSpPr>
        <p:spPr bwMode="auto">
          <a:xfrm>
            <a:off x="4596976" y="2646266"/>
            <a:ext cx="174662" cy="182094"/>
          </a:xfrm>
          <a:custGeom>
            <a:avLst/>
            <a:gdLst>
              <a:gd name="T0" fmla="*/ 20 w 94"/>
              <a:gd name="T1" fmla="*/ 12 h 98"/>
              <a:gd name="T2" fmla="*/ 36 w 94"/>
              <a:gd name="T3" fmla="*/ 8 h 98"/>
              <a:gd name="T4" fmla="*/ 38 w 94"/>
              <a:gd name="T5" fmla="*/ 2 h 98"/>
              <a:gd name="T6" fmla="*/ 42 w 94"/>
              <a:gd name="T7" fmla="*/ 4 h 98"/>
              <a:gd name="T8" fmla="*/ 54 w 94"/>
              <a:gd name="T9" fmla="*/ 2 h 98"/>
              <a:gd name="T10" fmla="*/ 64 w 94"/>
              <a:gd name="T11" fmla="*/ 2 h 98"/>
              <a:gd name="T12" fmla="*/ 70 w 94"/>
              <a:gd name="T13" fmla="*/ 6 h 98"/>
              <a:gd name="T14" fmla="*/ 78 w 94"/>
              <a:gd name="T15" fmla="*/ 6 h 98"/>
              <a:gd name="T16" fmla="*/ 84 w 94"/>
              <a:gd name="T17" fmla="*/ 4 h 98"/>
              <a:gd name="T18" fmla="*/ 88 w 94"/>
              <a:gd name="T19" fmla="*/ 0 h 98"/>
              <a:gd name="T20" fmla="*/ 90 w 94"/>
              <a:gd name="T21" fmla="*/ 4 h 98"/>
              <a:gd name="T22" fmla="*/ 94 w 94"/>
              <a:gd name="T23" fmla="*/ 16 h 98"/>
              <a:gd name="T24" fmla="*/ 60 w 94"/>
              <a:gd name="T25" fmla="*/ 20 h 98"/>
              <a:gd name="T26" fmla="*/ 58 w 94"/>
              <a:gd name="T27" fmla="*/ 24 h 98"/>
              <a:gd name="T28" fmla="*/ 56 w 94"/>
              <a:gd name="T29" fmla="*/ 28 h 98"/>
              <a:gd name="T30" fmla="*/ 46 w 94"/>
              <a:gd name="T31" fmla="*/ 26 h 98"/>
              <a:gd name="T32" fmla="*/ 38 w 94"/>
              <a:gd name="T33" fmla="*/ 22 h 98"/>
              <a:gd name="T34" fmla="*/ 40 w 94"/>
              <a:gd name="T35" fmla="*/ 28 h 98"/>
              <a:gd name="T36" fmla="*/ 44 w 94"/>
              <a:gd name="T37" fmla="*/ 38 h 98"/>
              <a:gd name="T38" fmla="*/ 54 w 94"/>
              <a:gd name="T39" fmla="*/ 48 h 98"/>
              <a:gd name="T40" fmla="*/ 70 w 94"/>
              <a:gd name="T41" fmla="*/ 60 h 98"/>
              <a:gd name="T42" fmla="*/ 66 w 94"/>
              <a:gd name="T43" fmla="*/ 64 h 98"/>
              <a:gd name="T44" fmla="*/ 60 w 94"/>
              <a:gd name="T45" fmla="*/ 68 h 98"/>
              <a:gd name="T46" fmla="*/ 52 w 94"/>
              <a:gd name="T47" fmla="*/ 64 h 98"/>
              <a:gd name="T48" fmla="*/ 58 w 94"/>
              <a:gd name="T49" fmla="*/ 74 h 98"/>
              <a:gd name="T50" fmla="*/ 46 w 94"/>
              <a:gd name="T51" fmla="*/ 74 h 98"/>
              <a:gd name="T52" fmla="*/ 50 w 94"/>
              <a:gd name="T53" fmla="*/ 84 h 98"/>
              <a:gd name="T54" fmla="*/ 54 w 94"/>
              <a:gd name="T55" fmla="*/ 98 h 98"/>
              <a:gd name="T56" fmla="*/ 42 w 94"/>
              <a:gd name="T57" fmla="*/ 90 h 98"/>
              <a:gd name="T58" fmla="*/ 38 w 94"/>
              <a:gd name="T59" fmla="*/ 84 h 98"/>
              <a:gd name="T60" fmla="*/ 30 w 94"/>
              <a:gd name="T61" fmla="*/ 82 h 98"/>
              <a:gd name="T62" fmla="*/ 24 w 94"/>
              <a:gd name="T63" fmla="*/ 78 h 98"/>
              <a:gd name="T64" fmla="*/ 18 w 94"/>
              <a:gd name="T65" fmla="*/ 58 h 98"/>
              <a:gd name="T66" fmla="*/ 12 w 94"/>
              <a:gd name="T67" fmla="*/ 46 h 98"/>
              <a:gd name="T68" fmla="*/ 4 w 94"/>
              <a:gd name="T69" fmla="*/ 30 h 98"/>
              <a:gd name="T70" fmla="*/ 12 w 94"/>
              <a:gd name="T71" fmla="*/ 2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noFill/>
          <a:ln w="6350" cmpd="sng">
            <a:solidFill>
              <a:srgbClr val="000000"/>
            </a:solidFill>
            <a:prstDash val="solid"/>
            <a:round/>
            <a:headEnd/>
            <a:tailEnd/>
          </a:ln>
        </p:spPr>
        <p:txBody>
          <a:bodyPr/>
          <a:lstStyle/>
          <a:p>
            <a:endParaRPr lang="en-US" sz="1800">
              <a:solidFill>
                <a:prstClr val="black"/>
              </a:solidFill>
            </a:endParaRPr>
          </a:p>
        </p:txBody>
      </p:sp>
      <p:sp>
        <p:nvSpPr>
          <p:cNvPr id="423" name="Freeform 172"/>
          <p:cNvSpPr>
            <a:spLocks/>
          </p:cNvSpPr>
          <p:nvPr/>
        </p:nvSpPr>
        <p:spPr bwMode="auto">
          <a:xfrm>
            <a:off x="4481774" y="2371266"/>
            <a:ext cx="144932" cy="74324"/>
          </a:xfrm>
          <a:custGeom>
            <a:avLst/>
            <a:gdLst>
              <a:gd name="T0" fmla="*/ 22 w 78"/>
              <a:gd name="T1" fmla="*/ 0 h 40"/>
              <a:gd name="T2" fmla="*/ 24 w 78"/>
              <a:gd name="T3" fmla="*/ 6 h 40"/>
              <a:gd name="T4" fmla="*/ 26 w 78"/>
              <a:gd name="T5" fmla="*/ 8 h 40"/>
              <a:gd name="T6" fmla="*/ 28 w 78"/>
              <a:gd name="T7" fmla="*/ 8 h 40"/>
              <a:gd name="T8" fmla="*/ 32 w 78"/>
              <a:gd name="T9" fmla="*/ 8 h 40"/>
              <a:gd name="T10" fmla="*/ 38 w 78"/>
              <a:gd name="T11" fmla="*/ 8 h 40"/>
              <a:gd name="T12" fmla="*/ 40 w 78"/>
              <a:gd name="T13" fmla="*/ 12 h 40"/>
              <a:gd name="T14" fmla="*/ 42 w 78"/>
              <a:gd name="T15" fmla="*/ 12 h 40"/>
              <a:gd name="T16" fmla="*/ 48 w 78"/>
              <a:gd name="T17" fmla="*/ 12 h 40"/>
              <a:gd name="T18" fmla="*/ 58 w 78"/>
              <a:gd name="T19" fmla="*/ 10 h 40"/>
              <a:gd name="T20" fmla="*/ 68 w 78"/>
              <a:gd name="T21" fmla="*/ 12 h 40"/>
              <a:gd name="T22" fmla="*/ 74 w 78"/>
              <a:gd name="T23" fmla="*/ 12 h 40"/>
              <a:gd name="T24" fmla="*/ 78 w 78"/>
              <a:gd name="T25" fmla="*/ 12 h 40"/>
              <a:gd name="T26" fmla="*/ 78 w 78"/>
              <a:gd name="T27" fmla="*/ 16 h 40"/>
              <a:gd name="T28" fmla="*/ 76 w 78"/>
              <a:gd name="T29" fmla="*/ 24 h 40"/>
              <a:gd name="T30" fmla="*/ 76 w 78"/>
              <a:gd name="T31" fmla="*/ 26 h 40"/>
              <a:gd name="T32" fmla="*/ 72 w 78"/>
              <a:gd name="T33" fmla="*/ 26 h 40"/>
              <a:gd name="T34" fmla="*/ 64 w 78"/>
              <a:gd name="T35" fmla="*/ 24 h 40"/>
              <a:gd name="T36" fmla="*/ 56 w 78"/>
              <a:gd name="T37" fmla="*/ 24 h 40"/>
              <a:gd name="T38" fmla="*/ 52 w 78"/>
              <a:gd name="T39" fmla="*/ 24 h 40"/>
              <a:gd name="T40" fmla="*/ 50 w 78"/>
              <a:gd name="T41" fmla="*/ 26 h 40"/>
              <a:gd name="T42" fmla="*/ 46 w 78"/>
              <a:gd name="T43" fmla="*/ 30 h 40"/>
              <a:gd name="T44" fmla="*/ 36 w 78"/>
              <a:gd name="T45" fmla="*/ 34 h 40"/>
              <a:gd name="T46" fmla="*/ 20 w 78"/>
              <a:gd name="T47" fmla="*/ 40 h 40"/>
              <a:gd name="T48" fmla="*/ 12 w 78"/>
              <a:gd name="T49" fmla="*/ 38 h 40"/>
              <a:gd name="T50" fmla="*/ 6 w 78"/>
              <a:gd name="T51" fmla="*/ 34 h 40"/>
              <a:gd name="T52" fmla="*/ 2 w 78"/>
              <a:gd name="T53" fmla="*/ 30 h 40"/>
              <a:gd name="T54" fmla="*/ 0 w 78"/>
              <a:gd name="T55" fmla="*/ 22 h 40"/>
              <a:gd name="T56" fmla="*/ 6 w 78"/>
              <a:gd name="T57" fmla="*/ 16 h 40"/>
              <a:gd name="T58" fmla="*/ 12 w 78"/>
              <a:gd name="T59" fmla="*/ 14 h 40"/>
              <a:gd name="T60" fmla="*/ 18 w 78"/>
              <a:gd name="T61" fmla="*/ 12 h 40"/>
              <a:gd name="T62" fmla="*/ 18 w 78"/>
              <a:gd name="T63" fmla="*/ 10 h 40"/>
              <a:gd name="T64" fmla="*/ 18 w 78"/>
              <a:gd name="T65" fmla="*/ 6 h 40"/>
              <a:gd name="T66" fmla="*/ 20 w 78"/>
              <a:gd name="T67" fmla="*/ 6 h 40"/>
              <a:gd name="T68" fmla="*/ 22 w 78"/>
              <a:gd name="T6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4" name="Freeform 173"/>
          <p:cNvSpPr>
            <a:spLocks/>
          </p:cNvSpPr>
          <p:nvPr/>
        </p:nvSpPr>
        <p:spPr bwMode="auto">
          <a:xfrm>
            <a:off x="4357281" y="2341537"/>
            <a:ext cx="165371" cy="74324"/>
          </a:xfrm>
          <a:custGeom>
            <a:avLst/>
            <a:gdLst>
              <a:gd name="T0" fmla="*/ 89 w 89"/>
              <a:gd name="T1" fmla="*/ 16 h 40"/>
              <a:gd name="T2" fmla="*/ 85 w 89"/>
              <a:gd name="T3" fmla="*/ 14 h 40"/>
              <a:gd name="T4" fmla="*/ 79 w 89"/>
              <a:gd name="T5" fmla="*/ 12 h 40"/>
              <a:gd name="T6" fmla="*/ 71 w 89"/>
              <a:gd name="T7" fmla="*/ 10 h 40"/>
              <a:gd name="T8" fmla="*/ 67 w 89"/>
              <a:gd name="T9" fmla="*/ 6 h 40"/>
              <a:gd name="T10" fmla="*/ 65 w 89"/>
              <a:gd name="T11" fmla="*/ 10 h 40"/>
              <a:gd name="T12" fmla="*/ 61 w 89"/>
              <a:gd name="T13" fmla="*/ 10 h 40"/>
              <a:gd name="T14" fmla="*/ 59 w 89"/>
              <a:gd name="T15" fmla="*/ 10 h 40"/>
              <a:gd name="T16" fmla="*/ 59 w 89"/>
              <a:gd name="T17" fmla="*/ 6 h 40"/>
              <a:gd name="T18" fmla="*/ 37 w 89"/>
              <a:gd name="T19" fmla="*/ 0 h 40"/>
              <a:gd name="T20" fmla="*/ 31 w 89"/>
              <a:gd name="T21" fmla="*/ 0 h 40"/>
              <a:gd name="T22" fmla="*/ 29 w 89"/>
              <a:gd name="T23" fmla="*/ 0 h 40"/>
              <a:gd name="T24" fmla="*/ 0 w 89"/>
              <a:gd name="T25" fmla="*/ 10 h 40"/>
              <a:gd name="T26" fmla="*/ 2 w 89"/>
              <a:gd name="T27" fmla="*/ 14 h 40"/>
              <a:gd name="T28" fmla="*/ 2 w 89"/>
              <a:gd name="T29" fmla="*/ 20 h 40"/>
              <a:gd name="T30" fmla="*/ 10 w 89"/>
              <a:gd name="T31" fmla="*/ 26 h 40"/>
              <a:gd name="T32" fmla="*/ 18 w 89"/>
              <a:gd name="T33" fmla="*/ 32 h 40"/>
              <a:gd name="T34" fmla="*/ 24 w 89"/>
              <a:gd name="T35" fmla="*/ 38 h 40"/>
              <a:gd name="T36" fmla="*/ 31 w 89"/>
              <a:gd name="T37" fmla="*/ 40 h 40"/>
              <a:gd name="T38" fmla="*/ 35 w 89"/>
              <a:gd name="T39" fmla="*/ 38 h 40"/>
              <a:gd name="T40" fmla="*/ 37 w 89"/>
              <a:gd name="T41" fmla="*/ 36 h 40"/>
              <a:gd name="T42" fmla="*/ 41 w 89"/>
              <a:gd name="T43" fmla="*/ 34 h 40"/>
              <a:gd name="T44" fmla="*/ 45 w 89"/>
              <a:gd name="T45" fmla="*/ 32 h 40"/>
              <a:gd name="T46" fmla="*/ 51 w 89"/>
              <a:gd name="T47" fmla="*/ 34 h 40"/>
              <a:gd name="T48" fmla="*/ 55 w 89"/>
              <a:gd name="T49" fmla="*/ 36 h 40"/>
              <a:gd name="T50" fmla="*/ 61 w 89"/>
              <a:gd name="T51" fmla="*/ 38 h 40"/>
              <a:gd name="T52" fmla="*/ 65 w 89"/>
              <a:gd name="T53" fmla="*/ 38 h 40"/>
              <a:gd name="T54" fmla="*/ 67 w 89"/>
              <a:gd name="T55" fmla="*/ 38 h 40"/>
              <a:gd name="T56" fmla="*/ 73 w 89"/>
              <a:gd name="T57" fmla="*/ 32 h 40"/>
              <a:gd name="T58" fmla="*/ 79 w 89"/>
              <a:gd name="T59" fmla="*/ 30 h 40"/>
              <a:gd name="T60" fmla="*/ 85 w 89"/>
              <a:gd name="T61" fmla="*/ 28 h 40"/>
              <a:gd name="T62" fmla="*/ 85 w 89"/>
              <a:gd name="T63" fmla="*/ 26 h 40"/>
              <a:gd name="T64" fmla="*/ 85 w 89"/>
              <a:gd name="T65" fmla="*/ 22 h 40"/>
              <a:gd name="T66" fmla="*/ 87 w 89"/>
              <a:gd name="T67" fmla="*/ 22 h 40"/>
              <a:gd name="T68" fmla="*/ 89 w 89"/>
              <a:gd name="T69"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5" name="Freeform 174"/>
          <p:cNvSpPr>
            <a:spLocks/>
          </p:cNvSpPr>
          <p:nvPr/>
        </p:nvSpPr>
        <p:spPr bwMode="auto">
          <a:xfrm>
            <a:off x="4745625" y="2412145"/>
            <a:ext cx="92905" cy="92905"/>
          </a:xfrm>
          <a:custGeom>
            <a:avLst/>
            <a:gdLst>
              <a:gd name="T0" fmla="*/ 26 w 50"/>
              <a:gd name="T1" fmla="*/ 50 h 50"/>
              <a:gd name="T2" fmla="*/ 22 w 50"/>
              <a:gd name="T3" fmla="*/ 34 h 50"/>
              <a:gd name="T4" fmla="*/ 18 w 50"/>
              <a:gd name="T5" fmla="*/ 24 h 50"/>
              <a:gd name="T6" fmla="*/ 14 w 50"/>
              <a:gd name="T7" fmla="*/ 16 h 50"/>
              <a:gd name="T8" fmla="*/ 8 w 50"/>
              <a:gd name="T9" fmla="*/ 10 h 50"/>
              <a:gd name="T10" fmla="*/ 0 w 50"/>
              <a:gd name="T11" fmla="*/ 8 h 50"/>
              <a:gd name="T12" fmla="*/ 16 w 50"/>
              <a:gd name="T13" fmla="*/ 0 h 50"/>
              <a:gd name="T14" fmla="*/ 24 w 50"/>
              <a:gd name="T15" fmla="*/ 2 h 50"/>
              <a:gd name="T16" fmla="*/ 32 w 50"/>
              <a:gd name="T17" fmla="*/ 6 h 50"/>
              <a:gd name="T18" fmla="*/ 40 w 50"/>
              <a:gd name="T19" fmla="*/ 18 h 50"/>
              <a:gd name="T20" fmla="*/ 44 w 50"/>
              <a:gd name="T21" fmla="*/ 24 h 50"/>
              <a:gd name="T22" fmla="*/ 50 w 50"/>
              <a:gd name="T23" fmla="*/ 36 h 50"/>
              <a:gd name="T24" fmla="*/ 34 w 50"/>
              <a:gd name="T25" fmla="*/ 34 h 50"/>
              <a:gd name="T26" fmla="*/ 34 w 50"/>
              <a:gd name="T27" fmla="*/ 44 h 50"/>
              <a:gd name="T28" fmla="*/ 26 w 50"/>
              <a:gd name="T29" fmla="*/ 48 h 50"/>
              <a:gd name="T30" fmla="*/ 26 w 50"/>
              <a:gd name="T3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6" name="Freeform 175"/>
          <p:cNvSpPr>
            <a:spLocks/>
          </p:cNvSpPr>
          <p:nvPr/>
        </p:nvSpPr>
        <p:spPr bwMode="auto">
          <a:xfrm>
            <a:off x="4466909" y="2415861"/>
            <a:ext cx="178378" cy="92905"/>
          </a:xfrm>
          <a:custGeom>
            <a:avLst/>
            <a:gdLst>
              <a:gd name="T0" fmla="*/ 58 w 96"/>
              <a:gd name="T1" fmla="*/ 46 h 50"/>
              <a:gd name="T2" fmla="*/ 56 w 96"/>
              <a:gd name="T3" fmla="*/ 44 h 50"/>
              <a:gd name="T4" fmla="*/ 54 w 96"/>
              <a:gd name="T5" fmla="*/ 42 h 50"/>
              <a:gd name="T6" fmla="*/ 44 w 96"/>
              <a:gd name="T7" fmla="*/ 46 h 50"/>
              <a:gd name="T8" fmla="*/ 38 w 96"/>
              <a:gd name="T9" fmla="*/ 48 h 50"/>
              <a:gd name="T10" fmla="*/ 30 w 96"/>
              <a:gd name="T11" fmla="*/ 50 h 50"/>
              <a:gd name="T12" fmla="*/ 26 w 96"/>
              <a:gd name="T13" fmla="*/ 50 h 50"/>
              <a:gd name="T14" fmla="*/ 22 w 96"/>
              <a:gd name="T15" fmla="*/ 48 h 50"/>
              <a:gd name="T16" fmla="*/ 16 w 96"/>
              <a:gd name="T17" fmla="*/ 44 h 50"/>
              <a:gd name="T18" fmla="*/ 8 w 96"/>
              <a:gd name="T19" fmla="*/ 38 h 50"/>
              <a:gd name="T20" fmla="*/ 0 w 96"/>
              <a:gd name="T21" fmla="*/ 32 h 50"/>
              <a:gd name="T22" fmla="*/ 2 w 96"/>
              <a:gd name="T23" fmla="*/ 30 h 50"/>
              <a:gd name="T24" fmla="*/ 6 w 96"/>
              <a:gd name="T25" fmla="*/ 22 h 50"/>
              <a:gd name="T26" fmla="*/ 8 w 96"/>
              <a:gd name="T27" fmla="*/ 16 h 50"/>
              <a:gd name="T28" fmla="*/ 14 w 96"/>
              <a:gd name="T29" fmla="*/ 10 h 50"/>
              <a:gd name="T30" fmla="*/ 20 w 96"/>
              <a:gd name="T31" fmla="*/ 14 h 50"/>
              <a:gd name="T32" fmla="*/ 28 w 96"/>
              <a:gd name="T33" fmla="*/ 16 h 50"/>
              <a:gd name="T34" fmla="*/ 44 w 96"/>
              <a:gd name="T35" fmla="*/ 10 h 50"/>
              <a:gd name="T36" fmla="*/ 54 w 96"/>
              <a:gd name="T37" fmla="*/ 6 h 50"/>
              <a:gd name="T38" fmla="*/ 58 w 96"/>
              <a:gd name="T39" fmla="*/ 2 h 50"/>
              <a:gd name="T40" fmla="*/ 60 w 96"/>
              <a:gd name="T41" fmla="*/ 0 h 50"/>
              <a:gd name="T42" fmla="*/ 64 w 96"/>
              <a:gd name="T43" fmla="*/ 0 h 50"/>
              <a:gd name="T44" fmla="*/ 72 w 96"/>
              <a:gd name="T45" fmla="*/ 0 h 50"/>
              <a:gd name="T46" fmla="*/ 80 w 96"/>
              <a:gd name="T47" fmla="*/ 2 h 50"/>
              <a:gd name="T48" fmla="*/ 84 w 96"/>
              <a:gd name="T49" fmla="*/ 2 h 50"/>
              <a:gd name="T50" fmla="*/ 86 w 96"/>
              <a:gd name="T51" fmla="*/ 4 h 50"/>
              <a:gd name="T52" fmla="*/ 90 w 96"/>
              <a:gd name="T53" fmla="*/ 6 h 50"/>
              <a:gd name="T54" fmla="*/ 96 w 96"/>
              <a:gd name="T55" fmla="*/ 8 h 50"/>
              <a:gd name="T56" fmla="*/ 94 w 96"/>
              <a:gd name="T57" fmla="*/ 14 h 50"/>
              <a:gd name="T58" fmla="*/ 90 w 96"/>
              <a:gd name="T59" fmla="*/ 16 h 50"/>
              <a:gd name="T60" fmla="*/ 86 w 96"/>
              <a:gd name="T61" fmla="*/ 18 h 50"/>
              <a:gd name="T62" fmla="*/ 82 w 96"/>
              <a:gd name="T63" fmla="*/ 22 h 50"/>
              <a:gd name="T64" fmla="*/ 82 w 96"/>
              <a:gd name="T65" fmla="*/ 30 h 50"/>
              <a:gd name="T66" fmla="*/ 80 w 96"/>
              <a:gd name="T67" fmla="*/ 36 h 50"/>
              <a:gd name="T68" fmla="*/ 78 w 96"/>
              <a:gd name="T69" fmla="*/ 38 h 50"/>
              <a:gd name="T70" fmla="*/ 74 w 96"/>
              <a:gd name="T71" fmla="*/ 42 h 50"/>
              <a:gd name="T72" fmla="*/ 68 w 96"/>
              <a:gd name="T73" fmla="*/ 42 h 50"/>
              <a:gd name="T74" fmla="*/ 62 w 96"/>
              <a:gd name="T75" fmla="*/ 42 h 50"/>
              <a:gd name="T76" fmla="*/ 58 w 96"/>
              <a:gd name="T7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7" name="Freeform 176"/>
          <p:cNvSpPr>
            <a:spLocks/>
          </p:cNvSpPr>
          <p:nvPr/>
        </p:nvSpPr>
        <p:spPr bwMode="auto">
          <a:xfrm>
            <a:off x="4622990" y="2274645"/>
            <a:ext cx="483107" cy="275000"/>
          </a:xfrm>
          <a:custGeom>
            <a:avLst/>
            <a:gdLst>
              <a:gd name="T0" fmla="*/ 60 w 260"/>
              <a:gd name="T1" fmla="*/ 84 h 148"/>
              <a:gd name="T2" fmla="*/ 44 w 260"/>
              <a:gd name="T3" fmla="*/ 90 h 148"/>
              <a:gd name="T4" fmla="*/ 26 w 260"/>
              <a:gd name="T5" fmla="*/ 88 h 148"/>
              <a:gd name="T6" fmla="*/ 12 w 260"/>
              <a:gd name="T7" fmla="*/ 84 h 148"/>
              <a:gd name="T8" fmla="*/ 2 w 260"/>
              <a:gd name="T9" fmla="*/ 80 h 148"/>
              <a:gd name="T10" fmla="*/ 2 w 260"/>
              <a:gd name="T11" fmla="*/ 66 h 148"/>
              <a:gd name="T12" fmla="*/ 12 w 260"/>
              <a:gd name="T13" fmla="*/ 52 h 148"/>
              <a:gd name="T14" fmla="*/ 22 w 260"/>
              <a:gd name="T15" fmla="*/ 38 h 148"/>
              <a:gd name="T16" fmla="*/ 8 w 260"/>
              <a:gd name="T17" fmla="*/ 20 h 148"/>
              <a:gd name="T18" fmla="*/ 24 w 260"/>
              <a:gd name="T19" fmla="*/ 10 h 148"/>
              <a:gd name="T20" fmla="*/ 64 w 260"/>
              <a:gd name="T21" fmla="*/ 10 h 148"/>
              <a:gd name="T22" fmla="*/ 96 w 260"/>
              <a:gd name="T23" fmla="*/ 14 h 148"/>
              <a:gd name="T24" fmla="*/ 116 w 260"/>
              <a:gd name="T25" fmla="*/ 8 h 148"/>
              <a:gd name="T26" fmla="*/ 138 w 260"/>
              <a:gd name="T27" fmla="*/ 6 h 148"/>
              <a:gd name="T28" fmla="*/ 166 w 260"/>
              <a:gd name="T29" fmla="*/ 8 h 148"/>
              <a:gd name="T30" fmla="*/ 168 w 260"/>
              <a:gd name="T31" fmla="*/ 22 h 148"/>
              <a:gd name="T32" fmla="*/ 186 w 260"/>
              <a:gd name="T33" fmla="*/ 30 h 148"/>
              <a:gd name="T34" fmla="*/ 198 w 260"/>
              <a:gd name="T35" fmla="*/ 36 h 148"/>
              <a:gd name="T36" fmla="*/ 216 w 260"/>
              <a:gd name="T37" fmla="*/ 36 h 148"/>
              <a:gd name="T38" fmla="*/ 234 w 260"/>
              <a:gd name="T39" fmla="*/ 48 h 148"/>
              <a:gd name="T40" fmla="*/ 260 w 260"/>
              <a:gd name="T41" fmla="*/ 56 h 148"/>
              <a:gd name="T42" fmla="*/ 254 w 260"/>
              <a:gd name="T43" fmla="*/ 64 h 148"/>
              <a:gd name="T44" fmla="*/ 260 w 260"/>
              <a:gd name="T45" fmla="*/ 78 h 148"/>
              <a:gd name="T46" fmla="*/ 244 w 260"/>
              <a:gd name="T47" fmla="*/ 84 h 148"/>
              <a:gd name="T48" fmla="*/ 236 w 260"/>
              <a:gd name="T49" fmla="*/ 92 h 148"/>
              <a:gd name="T50" fmla="*/ 226 w 260"/>
              <a:gd name="T51" fmla="*/ 100 h 148"/>
              <a:gd name="T52" fmla="*/ 208 w 260"/>
              <a:gd name="T53" fmla="*/ 106 h 148"/>
              <a:gd name="T54" fmla="*/ 190 w 260"/>
              <a:gd name="T55" fmla="*/ 112 h 148"/>
              <a:gd name="T56" fmla="*/ 184 w 260"/>
              <a:gd name="T57" fmla="*/ 118 h 148"/>
              <a:gd name="T58" fmla="*/ 194 w 260"/>
              <a:gd name="T59" fmla="*/ 128 h 148"/>
              <a:gd name="T60" fmla="*/ 212 w 260"/>
              <a:gd name="T61" fmla="*/ 138 h 148"/>
              <a:gd name="T62" fmla="*/ 200 w 260"/>
              <a:gd name="T63" fmla="*/ 140 h 148"/>
              <a:gd name="T64" fmla="*/ 186 w 260"/>
              <a:gd name="T65" fmla="*/ 146 h 148"/>
              <a:gd name="T66" fmla="*/ 174 w 260"/>
              <a:gd name="T67" fmla="*/ 138 h 148"/>
              <a:gd name="T68" fmla="*/ 160 w 260"/>
              <a:gd name="T69" fmla="*/ 128 h 148"/>
              <a:gd name="T70" fmla="*/ 172 w 260"/>
              <a:gd name="T71" fmla="*/ 118 h 148"/>
              <a:gd name="T72" fmla="*/ 160 w 260"/>
              <a:gd name="T73" fmla="*/ 118 h 148"/>
              <a:gd name="T74" fmla="*/ 146 w 260"/>
              <a:gd name="T75" fmla="*/ 114 h 148"/>
              <a:gd name="T76" fmla="*/ 140 w 260"/>
              <a:gd name="T77" fmla="*/ 108 h 148"/>
              <a:gd name="T78" fmla="*/ 130 w 260"/>
              <a:gd name="T79" fmla="*/ 112 h 148"/>
              <a:gd name="T80" fmla="*/ 124 w 260"/>
              <a:gd name="T81" fmla="*/ 120 h 148"/>
              <a:gd name="T82" fmla="*/ 114 w 260"/>
              <a:gd name="T83" fmla="*/ 128 h 148"/>
              <a:gd name="T84" fmla="*/ 102 w 260"/>
              <a:gd name="T85" fmla="*/ 128 h 148"/>
              <a:gd name="T86" fmla="*/ 92 w 260"/>
              <a:gd name="T87" fmla="*/ 124 h 148"/>
              <a:gd name="T88" fmla="*/ 100 w 260"/>
              <a:gd name="T89" fmla="*/ 108 h 148"/>
              <a:gd name="T90" fmla="*/ 116 w 260"/>
              <a:gd name="T91" fmla="*/ 110 h 148"/>
              <a:gd name="T92" fmla="*/ 106 w 260"/>
              <a:gd name="T93" fmla="*/ 92 h 148"/>
              <a:gd name="T94" fmla="*/ 90 w 260"/>
              <a:gd name="T95" fmla="*/ 76 h 148"/>
              <a:gd name="T96" fmla="*/ 74 w 260"/>
              <a:gd name="T97" fmla="*/ 7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8" name="Freeform 177"/>
          <p:cNvSpPr>
            <a:spLocks/>
          </p:cNvSpPr>
          <p:nvPr/>
        </p:nvSpPr>
        <p:spPr bwMode="auto">
          <a:xfrm>
            <a:off x="4634138" y="2152010"/>
            <a:ext cx="245270" cy="152365"/>
          </a:xfrm>
          <a:custGeom>
            <a:avLst/>
            <a:gdLst>
              <a:gd name="T0" fmla="*/ 122 w 132"/>
              <a:gd name="T1" fmla="*/ 72 h 82"/>
              <a:gd name="T2" fmla="*/ 110 w 132"/>
              <a:gd name="T3" fmla="*/ 74 h 82"/>
              <a:gd name="T4" fmla="*/ 106 w 132"/>
              <a:gd name="T5" fmla="*/ 82 h 82"/>
              <a:gd name="T6" fmla="*/ 98 w 132"/>
              <a:gd name="T7" fmla="*/ 82 h 82"/>
              <a:gd name="T8" fmla="*/ 90 w 132"/>
              <a:gd name="T9" fmla="*/ 80 h 82"/>
              <a:gd name="T10" fmla="*/ 80 w 132"/>
              <a:gd name="T11" fmla="*/ 82 h 82"/>
              <a:gd name="T12" fmla="*/ 74 w 132"/>
              <a:gd name="T13" fmla="*/ 82 h 82"/>
              <a:gd name="T14" fmla="*/ 62 w 132"/>
              <a:gd name="T15" fmla="*/ 78 h 82"/>
              <a:gd name="T16" fmla="*/ 58 w 132"/>
              <a:gd name="T17" fmla="*/ 76 h 82"/>
              <a:gd name="T18" fmla="*/ 40 w 132"/>
              <a:gd name="T19" fmla="*/ 76 h 82"/>
              <a:gd name="T20" fmla="*/ 30 w 132"/>
              <a:gd name="T21" fmla="*/ 76 h 82"/>
              <a:gd name="T22" fmla="*/ 22 w 132"/>
              <a:gd name="T23" fmla="*/ 76 h 82"/>
              <a:gd name="T24" fmla="*/ 16 w 132"/>
              <a:gd name="T25" fmla="*/ 78 h 82"/>
              <a:gd name="T26" fmla="*/ 0 w 132"/>
              <a:gd name="T27" fmla="*/ 80 h 82"/>
              <a:gd name="T28" fmla="*/ 0 w 132"/>
              <a:gd name="T29" fmla="*/ 76 h 82"/>
              <a:gd name="T30" fmla="*/ 10 w 132"/>
              <a:gd name="T31" fmla="*/ 70 h 82"/>
              <a:gd name="T32" fmla="*/ 6 w 132"/>
              <a:gd name="T33" fmla="*/ 64 h 82"/>
              <a:gd name="T34" fmla="*/ 4 w 132"/>
              <a:gd name="T35" fmla="*/ 52 h 82"/>
              <a:gd name="T36" fmla="*/ 2 w 132"/>
              <a:gd name="T37" fmla="*/ 48 h 82"/>
              <a:gd name="T38" fmla="*/ 12 w 132"/>
              <a:gd name="T39" fmla="*/ 46 h 82"/>
              <a:gd name="T40" fmla="*/ 18 w 132"/>
              <a:gd name="T41" fmla="*/ 34 h 82"/>
              <a:gd name="T42" fmla="*/ 26 w 132"/>
              <a:gd name="T43" fmla="*/ 24 h 82"/>
              <a:gd name="T44" fmla="*/ 26 w 132"/>
              <a:gd name="T45" fmla="*/ 18 h 82"/>
              <a:gd name="T46" fmla="*/ 30 w 132"/>
              <a:gd name="T47" fmla="*/ 18 h 82"/>
              <a:gd name="T48" fmla="*/ 36 w 132"/>
              <a:gd name="T49" fmla="*/ 18 h 82"/>
              <a:gd name="T50" fmla="*/ 46 w 132"/>
              <a:gd name="T51" fmla="*/ 14 h 82"/>
              <a:gd name="T52" fmla="*/ 48 w 132"/>
              <a:gd name="T53" fmla="*/ 6 h 82"/>
              <a:gd name="T54" fmla="*/ 60 w 132"/>
              <a:gd name="T55" fmla="*/ 4 h 82"/>
              <a:gd name="T56" fmla="*/ 68 w 132"/>
              <a:gd name="T57" fmla="*/ 0 h 82"/>
              <a:gd name="T58" fmla="*/ 76 w 132"/>
              <a:gd name="T59" fmla="*/ 4 h 82"/>
              <a:gd name="T60" fmla="*/ 98 w 132"/>
              <a:gd name="T61" fmla="*/ 4 h 82"/>
              <a:gd name="T62" fmla="*/ 106 w 132"/>
              <a:gd name="T63" fmla="*/ 16 h 82"/>
              <a:gd name="T64" fmla="*/ 106 w 132"/>
              <a:gd name="T65" fmla="*/ 24 h 82"/>
              <a:gd name="T66" fmla="*/ 112 w 132"/>
              <a:gd name="T67" fmla="*/ 28 h 82"/>
              <a:gd name="T68" fmla="*/ 116 w 132"/>
              <a:gd name="T69" fmla="*/ 34 h 82"/>
              <a:gd name="T70" fmla="*/ 120 w 132"/>
              <a:gd name="T71" fmla="*/ 40 h 82"/>
              <a:gd name="T72" fmla="*/ 122 w 132"/>
              <a:gd name="T73" fmla="*/ 42 h 82"/>
              <a:gd name="T74" fmla="*/ 130 w 132"/>
              <a:gd name="T75" fmla="*/ 44 h 82"/>
              <a:gd name="T76" fmla="*/ 132 w 132"/>
              <a:gd name="T77" fmla="*/ 50 h 82"/>
              <a:gd name="T78" fmla="*/ 126 w 132"/>
              <a:gd name="T79" fmla="*/ 52 h 82"/>
              <a:gd name="T80" fmla="*/ 114 w 132"/>
              <a:gd name="T81" fmla="*/ 54 h 82"/>
              <a:gd name="T82" fmla="*/ 118 w 132"/>
              <a:gd name="T83" fmla="*/ 62 h 82"/>
              <a:gd name="T84" fmla="*/ 122 w 132"/>
              <a:gd name="T85" fmla="*/ 7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29" name="Freeform 178"/>
          <p:cNvSpPr>
            <a:spLocks/>
          </p:cNvSpPr>
          <p:nvPr/>
        </p:nvSpPr>
        <p:spPr bwMode="auto">
          <a:xfrm>
            <a:off x="4394443" y="2475320"/>
            <a:ext cx="91047" cy="66892"/>
          </a:xfrm>
          <a:custGeom>
            <a:avLst/>
            <a:gdLst>
              <a:gd name="T0" fmla="*/ 0 w 49"/>
              <a:gd name="T1" fmla="*/ 4 h 36"/>
              <a:gd name="T2" fmla="*/ 13 w 49"/>
              <a:gd name="T3" fmla="*/ 6 h 36"/>
              <a:gd name="T4" fmla="*/ 21 w 49"/>
              <a:gd name="T5" fmla="*/ 4 h 36"/>
              <a:gd name="T6" fmla="*/ 25 w 49"/>
              <a:gd name="T7" fmla="*/ 2 h 36"/>
              <a:gd name="T8" fmla="*/ 39 w 49"/>
              <a:gd name="T9" fmla="*/ 0 h 36"/>
              <a:gd name="T10" fmla="*/ 49 w 49"/>
              <a:gd name="T11" fmla="*/ 6 h 36"/>
              <a:gd name="T12" fmla="*/ 35 w 49"/>
              <a:gd name="T13" fmla="*/ 10 h 36"/>
              <a:gd name="T14" fmla="*/ 33 w 49"/>
              <a:gd name="T15" fmla="*/ 16 h 36"/>
              <a:gd name="T16" fmla="*/ 29 w 49"/>
              <a:gd name="T17" fmla="*/ 24 h 36"/>
              <a:gd name="T18" fmla="*/ 21 w 49"/>
              <a:gd name="T19" fmla="*/ 24 h 36"/>
              <a:gd name="T20" fmla="*/ 17 w 49"/>
              <a:gd name="T21" fmla="*/ 28 h 36"/>
              <a:gd name="T22" fmla="*/ 15 w 49"/>
              <a:gd name="T23" fmla="*/ 36 h 36"/>
              <a:gd name="T24" fmla="*/ 11 w 49"/>
              <a:gd name="T25" fmla="*/ 32 h 36"/>
              <a:gd name="T26" fmla="*/ 7 w 49"/>
              <a:gd name="T27" fmla="*/ 26 h 36"/>
              <a:gd name="T28" fmla="*/ 4 w 49"/>
              <a:gd name="T29" fmla="*/ 18 h 36"/>
              <a:gd name="T30" fmla="*/ 0 w 49"/>
              <a:gd name="T31" fmla="*/ 14 h 36"/>
              <a:gd name="T32" fmla="*/ 0 w 49"/>
              <a:gd name="T33"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0" name="Freeform 179"/>
          <p:cNvSpPr>
            <a:spLocks/>
          </p:cNvSpPr>
          <p:nvPr/>
        </p:nvSpPr>
        <p:spPr bwMode="auto">
          <a:xfrm>
            <a:off x="4600692" y="2627685"/>
            <a:ext cx="66892" cy="44595"/>
          </a:xfrm>
          <a:custGeom>
            <a:avLst/>
            <a:gdLst>
              <a:gd name="T0" fmla="*/ 26 w 36"/>
              <a:gd name="T1" fmla="*/ 0 h 24"/>
              <a:gd name="T2" fmla="*/ 36 w 36"/>
              <a:gd name="T3" fmla="*/ 4 h 24"/>
              <a:gd name="T4" fmla="*/ 36 w 36"/>
              <a:gd name="T5" fmla="*/ 16 h 24"/>
              <a:gd name="T6" fmla="*/ 30 w 36"/>
              <a:gd name="T7" fmla="*/ 20 h 24"/>
              <a:gd name="T8" fmla="*/ 10 w 36"/>
              <a:gd name="T9" fmla="*/ 24 h 24"/>
              <a:gd name="T10" fmla="*/ 6 w 36"/>
              <a:gd name="T11" fmla="*/ 22 h 24"/>
              <a:gd name="T12" fmla="*/ 4 w 36"/>
              <a:gd name="T13" fmla="*/ 22 h 24"/>
              <a:gd name="T14" fmla="*/ 0 w 36"/>
              <a:gd name="T15" fmla="*/ 16 h 24"/>
              <a:gd name="T16" fmla="*/ 0 w 36"/>
              <a:gd name="T17" fmla="*/ 2 h 24"/>
              <a:gd name="T18" fmla="*/ 8 w 36"/>
              <a:gd name="T19" fmla="*/ 2 h 24"/>
              <a:gd name="T20" fmla="*/ 12 w 36"/>
              <a:gd name="T21" fmla="*/ 0 h 24"/>
              <a:gd name="T22" fmla="*/ 26 w 36"/>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1" name="Freeform 180"/>
          <p:cNvSpPr>
            <a:spLocks/>
          </p:cNvSpPr>
          <p:nvPr/>
        </p:nvSpPr>
        <p:spPr bwMode="auto">
          <a:xfrm>
            <a:off x="4574679" y="2427010"/>
            <a:ext cx="263851" cy="148648"/>
          </a:xfrm>
          <a:custGeom>
            <a:avLst/>
            <a:gdLst>
              <a:gd name="T0" fmla="*/ 36 w 142"/>
              <a:gd name="T1" fmla="*/ 68 h 80"/>
              <a:gd name="T2" fmla="*/ 28 w 142"/>
              <a:gd name="T3" fmla="*/ 64 h 80"/>
              <a:gd name="T4" fmla="*/ 26 w 142"/>
              <a:gd name="T5" fmla="*/ 64 h 80"/>
              <a:gd name="T6" fmla="*/ 24 w 142"/>
              <a:gd name="T7" fmla="*/ 62 h 80"/>
              <a:gd name="T8" fmla="*/ 22 w 142"/>
              <a:gd name="T9" fmla="*/ 58 h 80"/>
              <a:gd name="T10" fmla="*/ 20 w 142"/>
              <a:gd name="T11" fmla="*/ 54 h 80"/>
              <a:gd name="T12" fmla="*/ 16 w 142"/>
              <a:gd name="T13" fmla="*/ 52 h 80"/>
              <a:gd name="T14" fmla="*/ 14 w 142"/>
              <a:gd name="T15" fmla="*/ 52 h 80"/>
              <a:gd name="T16" fmla="*/ 14 w 142"/>
              <a:gd name="T17" fmla="*/ 48 h 80"/>
              <a:gd name="T18" fmla="*/ 10 w 142"/>
              <a:gd name="T19" fmla="*/ 46 h 80"/>
              <a:gd name="T20" fmla="*/ 8 w 142"/>
              <a:gd name="T21" fmla="*/ 40 h 80"/>
              <a:gd name="T22" fmla="*/ 0 w 142"/>
              <a:gd name="T23" fmla="*/ 40 h 80"/>
              <a:gd name="T24" fmla="*/ 4 w 142"/>
              <a:gd name="T25" fmla="*/ 36 h 80"/>
              <a:gd name="T26" fmla="*/ 10 w 142"/>
              <a:gd name="T27" fmla="*/ 36 h 80"/>
              <a:gd name="T28" fmla="*/ 16 w 142"/>
              <a:gd name="T29" fmla="*/ 36 h 80"/>
              <a:gd name="T30" fmla="*/ 20 w 142"/>
              <a:gd name="T31" fmla="*/ 32 h 80"/>
              <a:gd name="T32" fmla="*/ 22 w 142"/>
              <a:gd name="T33" fmla="*/ 30 h 80"/>
              <a:gd name="T34" fmla="*/ 24 w 142"/>
              <a:gd name="T35" fmla="*/ 24 h 80"/>
              <a:gd name="T36" fmla="*/ 24 w 142"/>
              <a:gd name="T37" fmla="*/ 16 h 80"/>
              <a:gd name="T38" fmla="*/ 28 w 142"/>
              <a:gd name="T39" fmla="*/ 12 h 80"/>
              <a:gd name="T40" fmla="*/ 32 w 142"/>
              <a:gd name="T41" fmla="*/ 10 h 80"/>
              <a:gd name="T42" fmla="*/ 36 w 142"/>
              <a:gd name="T43" fmla="*/ 8 h 80"/>
              <a:gd name="T44" fmla="*/ 38 w 142"/>
              <a:gd name="T45" fmla="*/ 2 h 80"/>
              <a:gd name="T46" fmla="*/ 56 w 142"/>
              <a:gd name="T47" fmla="*/ 6 h 80"/>
              <a:gd name="T48" fmla="*/ 70 w 142"/>
              <a:gd name="T49" fmla="*/ 10 h 80"/>
              <a:gd name="T50" fmla="*/ 76 w 142"/>
              <a:gd name="T51" fmla="*/ 8 h 80"/>
              <a:gd name="T52" fmla="*/ 80 w 142"/>
              <a:gd name="T53" fmla="*/ 6 h 80"/>
              <a:gd name="T54" fmla="*/ 86 w 142"/>
              <a:gd name="T55" fmla="*/ 2 h 80"/>
              <a:gd name="T56" fmla="*/ 92 w 142"/>
              <a:gd name="T57" fmla="*/ 0 h 80"/>
              <a:gd name="T58" fmla="*/ 100 w 142"/>
              <a:gd name="T59" fmla="*/ 2 h 80"/>
              <a:gd name="T60" fmla="*/ 106 w 142"/>
              <a:gd name="T61" fmla="*/ 8 h 80"/>
              <a:gd name="T62" fmla="*/ 108 w 142"/>
              <a:gd name="T63" fmla="*/ 12 h 80"/>
              <a:gd name="T64" fmla="*/ 112 w 142"/>
              <a:gd name="T65" fmla="*/ 20 h 80"/>
              <a:gd name="T66" fmla="*/ 116 w 142"/>
              <a:gd name="T67" fmla="*/ 36 h 80"/>
              <a:gd name="T68" fmla="*/ 118 w 142"/>
              <a:gd name="T69" fmla="*/ 44 h 80"/>
              <a:gd name="T70" fmla="*/ 120 w 142"/>
              <a:gd name="T71" fmla="*/ 50 h 80"/>
              <a:gd name="T72" fmla="*/ 128 w 142"/>
              <a:gd name="T73" fmla="*/ 46 h 80"/>
              <a:gd name="T74" fmla="*/ 136 w 142"/>
              <a:gd name="T75" fmla="*/ 44 h 80"/>
              <a:gd name="T76" fmla="*/ 140 w 142"/>
              <a:gd name="T77" fmla="*/ 46 h 80"/>
              <a:gd name="T78" fmla="*/ 142 w 142"/>
              <a:gd name="T79" fmla="*/ 50 h 80"/>
              <a:gd name="T80" fmla="*/ 142 w 142"/>
              <a:gd name="T81" fmla="*/ 54 h 80"/>
              <a:gd name="T82" fmla="*/ 140 w 142"/>
              <a:gd name="T83" fmla="*/ 56 h 80"/>
              <a:gd name="T84" fmla="*/ 138 w 142"/>
              <a:gd name="T85" fmla="*/ 56 h 80"/>
              <a:gd name="T86" fmla="*/ 132 w 142"/>
              <a:gd name="T87" fmla="*/ 56 h 80"/>
              <a:gd name="T88" fmla="*/ 130 w 142"/>
              <a:gd name="T89" fmla="*/ 68 h 80"/>
              <a:gd name="T90" fmla="*/ 126 w 142"/>
              <a:gd name="T91" fmla="*/ 80 h 80"/>
              <a:gd name="T92" fmla="*/ 116 w 142"/>
              <a:gd name="T93" fmla="*/ 74 h 80"/>
              <a:gd name="T94" fmla="*/ 110 w 142"/>
              <a:gd name="T95" fmla="*/ 72 h 80"/>
              <a:gd name="T96" fmla="*/ 106 w 142"/>
              <a:gd name="T97" fmla="*/ 72 h 80"/>
              <a:gd name="T98" fmla="*/ 100 w 142"/>
              <a:gd name="T99" fmla="*/ 74 h 80"/>
              <a:gd name="T100" fmla="*/ 96 w 142"/>
              <a:gd name="T101" fmla="*/ 76 h 80"/>
              <a:gd name="T102" fmla="*/ 92 w 142"/>
              <a:gd name="T103" fmla="*/ 80 h 80"/>
              <a:gd name="T104" fmla="*/ 86 w 142"/>
              <a:gd name="T105" fmla="*/ 80 h 80"/>
              <a:gd name="T106" fmla="*/ 64 w 142"/>
              <a:gd name="T107" fmla="*/ 80 h 80"/>
              <a:gd name="T108" fmla="*/ 60 w 142"/>
              <a:gd name="T109" fmla="*/ 78 h 80"/>
              <a:gd name="T110" fmla="*/ 54 w 142"/>
              <a:gd name="T111" fmla="*/ 78 h 80"/>
              <a:gd name="T112" fmla="*/ 50 w 142"/>
              <a:gd name="T113" fmla="*/ 78 h 80"/>
              <a:gd name="T114" fmla="*/ 46 w 142"/>
              <a:gd name="T115" fmla="*/ 76 h 80"/>
              <a:gd name="T116" fmla="*/ 44 w 142"/>
              <a:gd name="T117" fmla="*/ 76 h 80"/>
              <a:gd name="T118" fmla="*/ 42 w 142"/>
              <a:gd name="T119" fmla="*/ 74 h 80"/>
              <a:gd name="T120" fmla="*/ 42 w 142"/>
              <a:gd name="T121" fmla="*/ 72 h 80"/>
              <a:gd name="T122" fmla="*/ 36 w 142"/>
              <a:gd name="T12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2" name="Freeform 181"/>
          <p:cNvSpPr>
            <a:spLocks/>
          </p:cNvSpPr>
          <p:nvPr/>
        </p:nvSpPr>
        <p:spPr bwMode="auto">
          <a:xfrm>
            <a:off x="4537517" y="2490185"/>
            <a:ext cx="126351" cy="141216"/>
          </a:xfrm>
          <a:custGeom>
            <a:avLst/>
            <a:gdLst>
              <a:gd name="T0" fmla="*/ 2 w 68"/>
              <a:gd name="T1" fmla="*/ 8 h 76"/>
              <a:gd name="T2" fmla="*/ 6 w 68"/>
              <a:gd name="T3" fmla="*/ 6 h 76"/>
              <a:gd name="T4" fmla="*/ 16 w 68"/>
              <a:gd name="T5" fmla="*/ 0 h 76"/>
              <a:gd name="T6" fmla="*/ 20 w 68"/>
              <a:gd name="T7" fmla="*/ 6 h 76"/>
              <a:gd name="T8" fmla="*/ 28 w 68"/>
              <a:gd name="T9" fmla="*/ 6 h 76"/>
              <a:gd name="T10" fmla="*/ 30 w 68"/>
              <a:gd name="T11" fmla="*/ 12 h 76"/>
              <a:gd name="T12" fmla="*/ 34 w 68"/>
              <a:gd name="T13" fmla="*/ 14 h 76"/>
              <a:gd name="T14" fmla="*/ 34 w 68"/>
              <a:gd name="T15" fmla="*/ 18 h 76"/>
              <a:gd name="T16" fmla="*/ 36 w 68"/>
              <a:gd name="T17" fmla="*/ 18 h 76"/>
              <a:gd name="T18" fmla="*/ 40 w 68"/>
              <a:gd name="T19" fmla="*/ 20 h 76"/>
              <a:gd name="T20" fmla="*/ 42 w 68"/>
              <a:gd name="T21" fmla="*/ 28 h 76"/>
              <a:gd name="T22" fmla="*/ 48 w 68"/>
              <a:gd name="T23" fmla="*/ 30 h 76"/>
              <a:gd name="T24" fmla="*/ 56 w 68"/>
              <a:gd name="T25" fmla="*/ 34 h 76"/>
              <a:gd name="T26" fmla="*/ 62 w 68"/>
              <a:gd name="T27" fmla="*/ 38 h 76"/>
              <a:gd name="T28" fmla="*/ 62 w 68"/>
              <a:gd name="T29" fmla="*/ 44 h 76"/>
              <a:gd name="T30" fmla="*/ 64 w 68"/>
              <a:gd name="T31" fmla="*/ 48 h 76"/>
              <a:gd name="T32" fmla="*/ 68 w 68"/>
              <a:gd name="T33" fmla="*/ 56 h 76"/>
              <a:gd name="T34" fmla="*/ 64 w 68"/>
              <a:gd name="T35" fmla="*/ 62 h 76"/>
              <a:gd name="T36" fmla="*/ 60 w 68"/>
              <a:gd name="T37" fmla="*/ 70 h 76"/>
              <a:gd name="T38" fmla="*/ 60 w 68"/>
              <a:gd name="T39" fmla="*/ 74 h 76"/>
              <a:gd name="T40" fmla="*/ 46 w 68"/>
              <a:gd name="T41" fmla="*/ 74 h 76"/>
              <a:gd name="T42" fmla="*/ 42 w 68"/>
              <a:gd name="T43" fmla="*/ 76 h 76"/>
              <a:gd name="T44" fmla="*/ 34 w 68"/>
              <a:gd name="T45" fmla="*/ 76 h 76"/>
              <a:gd name="T46" fmla="*/ 26 w 68"/>
              <a:gd name="T47" fmla="*/ 68 h 76"/>
              <a:gd name="T48" fmla="*/ 18 w 68"/>
              <a:gd name="T49" fmla="*/ 68 h 76"/>
              <a:gd name="T50" fmla="*/ 18 w 68"/>
              <a:gd name="T51" fmla="*/ 70 h 76"/>
              <a:gd name="T52" fmla="*/ 16 w 68"/>
              <a:gd name="T53" fmla="*/ 74 h 76"/>
              <a:gd name="T54" fmla="*/ 16 w 68"/>
              <a:gd name="T55" fmla="*/ 76 h 76"/>
              <a:gd name="T56" fmla="*/ 10 w 68"/>
              <a:gd name="T57" fmla="*/ 66 h 76"/>
              <a:gd name="T58" fmla="*/ 0 w 68"/>
              <a:gd name="T59" fmla="*/ 60 h 76"/>
              <a:gd name="T60" fmla="*/ 4 w 68"/>
              <a:gd name="T61" fmla="*/ 52 h 76"/>
              <a:gd name="T62" fmla="*/ 12 w 68"/>
              <a:gd name="T63" fmla="*/ 50 h 76"/>
              <a:gd name="T64" fmla="*/ 14 w 68"/>
              <a:gd name="T65" fmla="*/ 44 h 76"/>
              <a:gd name="T66" fmla="*/ 8 w 68"/>
              <a:gd name="T67" fmla="*/ 38 h 76"/>
              <a:gd name="T68" fmla="*/ 6 w 68"/>
              <a:gd name="T69" fmla="*/ 28 h 76"/>
              <a:gd name="T70" fmla="*/ 8 w 68"/>
              <a:gd name="T71" fmla="*/ 22 h 76"/>
              <a:gd name="T72" fmla="*/ 2 w 68"/>
              <a:gd name="T7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3" name="Freeform 182"/>
          <p:cNvSpPr>
            <a:spLocks/>
          </p:cNvSpPr>
          <p:nvPr/>
        </p:nvSpPr>
        <p:spPr bwMode="auto">
          <a:xfrm>
            <a:off x="4649003" y="2560793"/>
            <a:ext cx="163513" cy="96622"/>
          </a:xfrm>
          <a:custGeom>
            <a:avLst/>
            <a:gdLst>
              <a:gd name="T0" fmla="*/ 10 w 88"/>
              <a:gd name="T1" fmla="*/ 48 h 52"/>
              <a:gd name="T2" fmla="*/ 8 w 88"/>
              <a:gd name="T3" fmla="*/ 40 h 52"/>
              <a:gd name="T4" fmla="*/ 6 w 88"/>
              <a:gd name="T5" fmla="*/ 38 h 52"/>
              <a:gd name="T6" fmla="*/ 0 w 88"/>
              <a:gd name="T7" fmla="*/ 36 h 52"/>
              <a:gd name="T8" fmla="*/ 2 w 88"/>
              <a:gd name="T9" fmla="*/ 32 h 52"/>
              <a:gd name="T10" fmla="*/ 4 w 88"/>
              <a:gd name="T11" fmla="*/ 24 h 52"/>
              <a:gd name="T12" fmla="*/ 8 w 88"/>
              <a:gd name="T13" fmla="*/ 18 h 52"/>
              <a:gd name="T14" fmla="*/ 4 w 88"/>
              <a:gd name="T15" fmla="*/ 12 h 52"/>
              <a:gd name="T16" fmla="*/ 2 w 88"/>
              <a:gd name="T17" fmla="*/ 6 h 52"/>
              <a:gd name="T18" fmla="*/ 2 w 88"/>
              <a:gd name="T19" fmla="*/ 4 h 52"/>
              <a:gd name="T20" fmla="*/ 2 w 88"/>
              <a:gd name="T21" fmla="*/ 2 h 52"/>
              <a:gd name="T22" fmla="*/ 4 w 88"/>
              <a:gd name="T23" fmla="*/ 4 h 52"/>
              <a:gd name="T24" fmla="*/ 6 w 88"/>
              <a:gd name="T25" fmla="*/ 4 h 52"/>
              <a:gd name="T26" fmla="*/ 10 w 88"/>
              <a:gd name="T27" fmla="*/ 6 h 52"/>
              <a:gd name="T28" fmla="*/ 14 w 88"/>
              <a:gd name="T29" fmla="*/ 6 h 52"/>
              <a:gd name="T30" fmla="*/ 20 w 88"/>
              <a:gd name="T31" fmla="*/ 6 h 52"/>
              <a:gd name="T32" fmla="*/ 24 w 88"/>
              <a:gd name="T33" fmla="*/ 8 h 52"/>
              <a:gd name="T34" fmla="*/ 46 w 88"/>
              <a:gd name="T35" fmla="*/ 8 h 52"/>
              <a:gd name="T36" fmla="*/ 52 w 88"/>
              <a:gd name="T37" fmla="*/ 8 h 52"/>
              <a:gd name="T38" fmla="*/ 56 w 88"/>
              <a:gd name="T39" fmla="*/ 4 h 52"/>
              <a:gd name="T40" fmla="*/ 60 w 88"/>
              <a:gd name="T41" fmla="*/ 2 h 52"/>
              <a:gd name="T42" fmla="*/ 66 w 88"/>
              <a:gd name="T43" fmla="*/ 0 h 52"/>
              <a:gd name="T44" fmla="*/ 70 w 88"/>
              <a:gd name="T45" fmla="*/ 0 h 52"/>
              <a:gd name="T46" fmla="*/ 76 w 88"/>
              <a:gd name="T47" fmla="*/ 2 h 52"/>
              <a:gd name="T48" fmla="*/ 86 w 88"/>
              <a:gd name="T49" fmla="*/ 8 h 52"/>
              <a:gd name="T50" fmla="*/ 84 w 88"/>
              <a:gd name="T51" fmla="*/ 14 h 52"/>
              <a:gd name="T52" fmla="*/ 84 w 88"/>
              <a:gd name="T53" fmla="*/ 22 h 52"/>
              <a:gd name="T54" fmla="*/ 84 w 88"/>
              <a:gd name="T55" fmla="*/ 30 h 52"/>
              <a:gd name="T56" fmla="*/ 88 w 88"/>
              <a:gd name="T57" fmla="*/ 38 h 52"/>
              <a:gd name="T58" fmla="*/ 70 w 88"/>
              <a:gd name="T59" fmla="*/ 40 h 52"/>
              <a:gd name="T60" fmla="*/ 64 w 88"/>
              <a:gd name="T61" fmla="*/ 42 h 52"/>
              <a:gd name="T62" fmla="*/ 62 w 88"/>
              <a:gd name="T63" fmla="*/ 44 h 52"/>
              <a:gd name="T64" fmla="*/ 60 w 88"/>
              <a:gd name="T65" fmla="*/ 46 h 52"/>
              <a:gd name="T66" fmla="*/ 58 w 88"/>
              <a:gd name="T67" fmla="*/ 46 h 52"/>
              <a:gd name="T68" fmla="*/ 56 w 88"/>
              <a:gd name="T69" fmla="*/ 50 h 52"/>
              <a:gd name="T70" fmla="*/ 52 w 88"/>
              <a:gd name="T71" fmla="*/ 50 h 52"/>
              <a:gd name="T72" fmla="*/ 50 w 88"/>
              <a:gd name="T73" fmla="*/ 52 h 52"/>
              <a:gd name="T74" fmla="*/ 48 w 88"/>
              <a:gd name="T75" fmla="*/ 52 h 52"/>
              <a:gd name="T76" fmla="*/ 42 w 88"/>
              <a:gd name="T77" fmla="*/ 52 h 52"/>
              <a:gd name="T78" fmla="*/ 38 w 88"/>
              <a:gd name="T79" fmla="*/ 50 h 52"/>
              <a:gd name="T80" fmla="*/ 36 w 88"/>
              <a:gd name="T81" fmla="*/ 48 h 52"/>
              <a:gd name="T82" fmla="*/ 32 w 88"/>
              <a:gd name="T83" fmla="*/ 46 h 52"/>
              <a:gd name="T84" fmla="*/ 26 w 88"/>
              <a:gd name="T85" fmla="*/ 48 h 52"/>
              <a:gd name="T86" fmla="*/ 20 w 88"/>
              <a:gd name="T87" fmla="*/ 50 h 52"/>
              <a:gd name="T88" fmla="*/ 14 w 88"/>
              <a:gd name="T89" fmla="*/ 50 h 52"/>
              <a:gd name="T90" fmla="*/ 10 w 88"/>
              <a:gd name="T91" fmla="*/ 50 h 52"/>
              <a:gd name="T92" fmla="*/ 10 w 88"/>
              <a:gd name="T93"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4" name="Freeform 183"/>
          <p:cNvSpPr>
            <a:spLocks/>
          </p:cNvSpPr>
          <p:nvPr/>
        </p:nvSpPr>
        <p:spPr bwMode="auto">
          <a:xfrm>
            <a:off x="4297822" y="2200321"/>
            <a:ext cx="26013" cy="7432"/>
          </a:xfrm>
          <a:custGeom>
            <a:avLst/>
            <a:gdLst>
              <a:gd name="T0" fmla="*/ 0 w 14"/>
              <a:gd name="T1" fmla="*/ 2 h 4"/>
              <a:gd name="T2" fmla="*/ 6 w 14"/>
              <a:gd name="T3" fmla="*/ 4 h 4"/>
              <a:gd name="T4" fmla="*/ 8 w 14"/>
              <a:gd name="T5" fmla="*/ 4 h 4"/>
              <a:gd name="T6" fmla="*/ 14 w 14"/>
              <a:gd name="T7" fmla="*/ 2 h 4"/>
              <a:gd name="T8" fmla="*/ 8 w 14"/>
              <a:gd name="T9" fmla="*/ 0 h 4"/>
              <a:gd name="T10" fmla="*/ 4 w 14"/>
              <a:gd name="T11" fmla="*/ 0 h 4"/>
              <a:gd name="T12" fmla="*/ 0 w 1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4" h="4">
                <a:moveTo>
                  <a:pt x="0" y="2"/>
                </a:moveTo>
                <a:lnTo>
                  <a:pt x="6" y="4"/>
                </a:lnTo>
                <a:lnTo>
                  <a:pt x="8" y="4"/>
                </a:lnTo>
                <a:lnTo>
                  <a:pt x="14" y="2"/>
                </a:lnTo>
                <a:lnTo>
                  <a:pt x="8" y="0"/>
                </a:lnTo>
                <a:lnTo>
                  <a:pt x="4" y="0"/>
                </a:lnTo>
                <a:lnTo>
                  <a:pt x="0"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5" name="Freeform 184"/>
          <p:cNvSpPr>
            <a:spLocks/>
          </p:cNvSpPr>
          <p:nvPr/>
        </p:nvSpPr>
        <p:spPr bwMode="auto">
          <a:xfrm>
            <a:off x="4071133" y="2612820"/>
            <a:ext cx="29730" cy="14865"/>
          </a:xfrm>
          <a:custGeom>
            <a:avLst/>
            <a:gdLst>
              <a:gd name="T0" fmla="*/ 14 w 16"/>
              <a:gd name="T1" fmla="*/ 4 h 8"/>
              <a:gd name="T2" fmla="*/ 12 w 16"/>
              <a:gd name="T3" fmla="*/ 6 h 8"/>
              <a:gd name="T4" fmla="*/ 6 w 16"/>
              <a:gd name="T5" fmla="*/ 8 h 8"/>
              <a:gd name="T6" fmla="*/ 2 w 16"/>
              <a:gd name="T7" fmla="*/ 8 h 8"/>
              <a:gd name="T8" fmla="*/ 0 w 16"/>
              <a:gd name="T9" fmla="*/ 6 h 8"/>
              <a:gd name="T10" fmla="*/ 0 w 16"/>
              <a:gd name="T11" fmla="*/ 4 h 8"/>
              <a:gd name="T12" fmla="*/ 2 w 16"/>
              <a:gd name="T13" fmla="*/ 0 h 8"/>
              <a:gd name="T14" fmla="*/ 6 w 16"/>
              <a:gd name="T15" fmla="*/ 0 h 8"/>
              <a:gd name="T16" fmla="*/ 8 w 16"/>
              <a:gd name="T17" fmla="*/ 0 h 8"/>
              <a:gd name="T18" fmla="*/ 10 w 16"/>
              <a:gd name="T19" fmla="*/ 2 h 8"/>
              <a:gd name="T20" fmla="*/ 16 w 16"/>
              <a:gd name="T21" fmla="*/ 6 h 8"/>
              <a:gd name="T22" fmla="*/ 14 w 16"/>
              <a:gd name="T23"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6" name="Freeform 185"/>
          <p:cNvSpPr>
            <a:spLocks/>
          </p:cNvSpPr>
          <p:nvPr/>
        </p:nvSpPr>
        <p:spPr bwMode="auto">
          <a:xfrm>
            <a:off x="4186335" y="2360118"/>
            <a:ext cx="22297" cy="29730"/>
          </a:xfrm>
          <a:custGeom>
            <a:avLst/>
            <a:gdLst>
              <a:gd name="T0" fmla="*/ 8 w 12"/>
              <a:gd name="T1" fmla="*/ 0 h 16"/>
              <a:gd name="T2" fmla="*/ 6 w 12"/>
              <a:gd name="T3" fmla="*/ 2 h 16"/>
              <a:gd name="T4" fmla="*/ 4 w 12"/>
              <a:gd name="T5" fmla="*/ 4 h 16"/>
              <a:gd name="T6" fmla="*/ 2 w 12"/>
              <a:gd name="T7" fmla="*/ 6 h 16"/>
              <a:gd name="T8" fmla="*/ 0 w 12"/>
              <a:gd name="T9" fmla="*/ 8 h 16"/>
              <a:gd name="T10" fmla="*/ 2 w 12"/>
              <a:gd name="T11" fmla="*/ 12 h 16"/>
              <a:gd name="T12" fmla="*/ 2 w 12"/>
              <a:gd name="T13" fmla="*/ 14 h 16"/>
              <a:gd name="T14" fmla="*/ 8 w 12"/>
              <a:gd name="T15" fmla="*/ 14 h 16"/>
              <a:gd name="T16" fmla="*/ 12 w 12"/>
              <a:gd name="T17" fmla="*/ 16 h 16"/>
              <a:gd name="T18" fmla="*/ 12 w 12"/>
              <a:gd name="T19" fmla="*/ 12 h 16"/>
              <a:gd name="T20" fmla="*/ 12 w 12"/>
              <a:gd name="T21" fmla="*/ 8 h 16"/>
              <a:gd name="T22" fmla="*/ 8 w 1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7" name="Freeform 187"/>
          <p:cNvSpPr>
            <a:spLocks/>
          </p:cNvSpPr>
          <p:nvPr/>
        </p:nvSpPr>
        <p:spPr bwMode="auto">
          <a:xfrm>
            <a:off x="5046638" y="2969577"/>
            <a:ext cx="616891" cy="553716"/>
          </a:xfrm>
          <a:custGeom>
            <a:avLst/>
            <a:gdLst>
              <a:gd name="T0" fmla="*/ 224 w 332"/>
              <a:gd name="T1" fmla="*/ 72 h 298"/>
              <a:gd name="T2" fmla="*/ 230 w 332"/>
              <a:gd name="T3" fmla="*/ 80 h 298"/>
              <a:gd name="T4" fmla="*/ 236 w 332"/>
              <a:gd name="T5" fmla="*/ 88 h 298"/>
              <a:gd name="T6" fmla="*/ 244 w 332"/>
              <a:gd name="T7" fmla="*/ 102 h 298"/>
              <a:gd name="T8" fmla="*/ 254 w 332"/>
              <a:gd name="T9" fmla="*/ 118 h 298"/>
              <a:gd name="T10" fmla="*/ 260 w 332"/>
              <a:gd name="T11" fmla="*/ 130 h 298"/>
              <a:gd name="T12" fmla="*/ 268 w 332"/>
              <a:gd name="T13" fmla="*/ 144 h 298"/>
              <a:gd name="T14" fmla="*/ 280 w 332"/>
              <a:gd name="T15" fmla="*/ 156 h 298"/>
              <a:gd name="T16" fmla="*/ 332 w 332"/>
              <a:gd name="T17" fmla="*/ 164 h 298"/>
              <a:gd name="T18" fmla="*/ 282 w 332"/>
              <a:gd name="T19" fmla="*/ 242 h 298"/>
              <a:gd name="T20" fmla="*/ 190 w 332"/>
              <a:gd name="T21" fmla="*/ 298 h 298"/>
              <a:gd name="T22" fmla="*/ 168 w 332"/>
              <a:gd name="T23" fmla="*/ 270 h 298"/>
              <a:gd name="T24" fmla="*/ 162 w 332"/>
              <a:gd name="T25" fmla="*/ 270 h 298"/>
              <a:gd name="T26" fmla="*/ 152 w 332"/>
              <a:gd name="T27" fmla="*/ 264 h 298"/>
              <a:gd name="T28" fmla="*/ 148 w 332"/>
              <a:gd name="T29" fmla="*/ 270 h 298"/>
              <a:gd name="T30" fmla="*/ 144 w 332"/>
              <a:gd name="T31" fmla="*/ 280 h 298"/>
              <a:gd name="T32" fmla="*/ 134 w 332"/>
              <a:gd name="T33" fmla="*/ 264 h 298"/>
              <a:gd name="T34" fmla="*/ 118 w 332"/>
              <a:gd name="T35" fmla="*/ 248 h 298"/>
              <a:gd name="T36" fmla="*/ 108 w 332"/>
              <a:gd name="T37" fmla="*/ 228 h 298"/>
              <a:gd name="T38" fmla="*/ 98 w 332"/>
              <a:gd name="T39" fmla="*/ 214 h 298"/>
              <a:gd name="T40" fmla="*/ 82 w 332"/>
              <a:gd name="T41" fmla="*/ 200 h 298"/>
              <a:gd name="T42" fmla="*/ 82 w 332"/>
              <a:gd name="T43" fmla="*/ 200 h 298"/>
              <a:gd name="T44" fmla="*/ 76 w 332"/>
              <a:gd name="T45" fmla="*/ 162 h 298"/>
              <a:gd name="T46" fmla="*/ 58 w 332"/>
              <a:gd name="T47" fmla="*/ 142 h 298"/>
              <a:gd name="T48" fmla="*/ 42 w 332"/>
              <a:gd name="T49" fmla="*/ 124 h 298"/>
              <a:gd name="T50" fmla="*/ 16 w 332"/>
              <a:gd name="T51" fmla="*/ 76 h 298"/>
              <a:gd name="T52" fmla="*/ 4 w 332"/>
              <a:gd name="T53" fmla="*/ 66 h 298"/>
              <a:gd name="T54" fmla="*/ 16 w 332"/>
              <a:gd name="T55" fmla="*/ 56 h 298"/>
              <a:gd name="T56" fmla="*/ 24 w 332"/>
              <a:gd name="T57" fmla="*/ 46 h 298"/>
              <a:gd name="T58" fmla="*/ 34 w 332"/>
              <a:gd name="T59" fmla="*/ 42 h 298"/>
              <a:gd name="T60" fmla="*/ 44 w 332"/>
              <a:gd name="T61" fmla="*/ 36 h 298"/>
              <a:gd name="T62" fmla="*/ 62 w 332"/>
              <a:gd name="T63" fmla="*/ 0 h 298"/>
              <a:gd name="T64" fmla="*/ 122 w 332"/>
              <a:gd name="T65" fmla="*/ 26 h 298"/>
              <a:gd name="T66" fmla="*/ 128 w 332"/>
              <a:gd name="T67" fmla="*/ 32 h 298"/>
              <a:gd name="T68" fmla="*/ 134 w 332"/>
              <a:gd name="T69" fmla="*/ 44 h 298"/>
              <a:gd name="T70" fmla="*/ 180 w 332"/>
              <a:gd name="T71" fmla="*/ 54 h 298"/>
              <a:gd name="T72" fmla="*/ 200 w 332"/>
              <a:gd name="T73" fmla="*/ 60 h 298"/>
              <a:gd name="T74" fmla="*/ 222 w 332"/>
              <a:gd name="T75" fmla="*/ 64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8" name="Freeform 188"/>
          <p:cNvSpPr>
            <a:spLocks/>
          </p:cNvSpPr>
          <p:nvPr/>
        </p:nvSpPr>
        <p:spPr bwMode="auto">
          <a:xfrm>
            <a:off x="4964881" y="2843225"/>
            <a:ext cx="37162" cy="22297"/>
          </a:xfrm>
          <a:custGeom>
            <a:avLst/>
            <a:gdLst>
              <a:gd name="T0" fmla="*/ 8 w 20"/>
              <a:gd name="T1" fmla="*/ 12 h 12"/>
              <a:gd name="T2" fmla="*/ 0 w 20"/>
              <a:gd name="T3" fmla="*/ 12 h 12"/>
              <a:gd name="T4" fmla="*/ 0 w 20"/>
              <a:gd name="T5" fmla="*/ 8 h 12"/>
              <a:gd name="T6" fmla="*/ 2 w 20"/>
              <a:gd name="T7" fmla="*/ 6 h 12"/>
              <a:gd name="T8" fmla="*/ 4 w 20"/>
              <a:gd name="T9" fmla="*/ 4 h 12"/>
              <a:gd name="T10" fmla="*/ 6 w 20"/>
              <a:gd name="T11" fmla="*/ 0 h 12"/>
              <a:gd name="T12" fmla="*/ 8 w 20"/>
              <a:gd name="T13" fmla="*/ 4 h 12"/>
              <a:gd name="T14" fmla="*/ 12 w 20"/>
              <a:gd name="T15" fmla="*/ 4 h 12"/>
              <a:gd name="T16" fmla="*/ 20 w 20"/>
              <a:gd name="T17" fmla="*/ 0 h 12"/>
              <a:gd name="T18" fmla="*/ 20 w 20"/>
              <a:gd name="T19" fmla="*/ 4 h 12"/>
              <a:gd name="T20" fmla="*/ 16 w 20"/>
              <a:gd name="T21" fmla="*/ 8 h 12"/>
              <a:gd name="T22" fmla="*/ 8 w 20"/>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39" name="Freeform 189"/>
          <p:cNvSpPr>
            <a:spLocks/>
          </p:cNvSpPr>
          <p:nvPr/>
        </p:nvSpPr>
        <p:spPr bwMode="auto">
          <a:xfrm>
            <a:off x="4760489" y="2631401"/>
            <a:ext cx="59459" cy="44595"/>
          </a:xfrm>
          <a:custGeom>
            <a:avLst/>
            <a:gdLst>
              <a:gd name="T0" fmla="*/ 28 w 32"/>
              <a:gd name="T1" fmla="*/ 0 h 24"/>
              <a:gd name="T2" fmla="*/ 10 w 32"/>
              <a:gd name="T3" fmla="*/ 2 h 24"/>
              <a:gd name="T4" fmla="*/ 4 w 32"/>
              <a:gd name="T5" fmla="*/ 4 h 24"/>
              <a:gd name="T6" fmla="*/ 2 w 32"/>
              <a:gd name="T7" fmla="*/ 6 h 24"/>
              <a:gd name="T8" fmla="*/ 0 w 32"/>
              <a:gd name="T9" fmla="*/ 8 h 24"/>
              <a:gd name="T10" fmla="*/ 2 w 32"/>
              <a:gd name="T11" fmla="*/ 10 h 24"/>
              <a:gd name="T12" fmla="*/ 2 w 32"/>
              <a:gd name="T13" fmla="*/ 12 h 24"/>
              <a:gd name="T14" fmla="*/ 6 w 32"/>
              <a:gd name="T15" fmla="*/ 14 h 24"/>
              <a:gd name="T16" fmla="*/ 6 w 32"/>
              <a:gd name="T17" fmla="*/ 24 h 24"/>
              <a:gd name="T18" fmla="*/ 12 w 32"/>
              <a:gd name="T19" fmla="*/ 22 h 24"/>
              <a:gd name="T20" fmla="*/ 20 w 32"/>
              <a:gd name="T21" fmla="*/ 18 h 24"/>
              <a:gd name="T22" fmla="*/ 32 w 32"/>
              <a:gd name="T23" fmla="*/ 8 h 24"/>
              <a:gd name="T24" fmla="*/ 30 w 32"/>
              <a:gd name="T25" fmla="*/ 6 h 24"/>
              <a:gd name="T26" fmla="*/ 26 w 32"/>
              <a:gd name="T27" fmla="*/ 0 h 24"/>
              <a:gd name="T28" fmla="*/ 28 w 32"/>
              <a:gd name="T2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0" name="Freeform 190"/>
          <p:cNvSpPr>
            <a:spLocks/>
          </p:cNvSpPr>
          <p:nvPr/>
        </p:nvSpPr>
        <p:spPr bwMode="auto">
          <a:xfrm>
            <a:off x="5016908" y="2936131"/>
            <a:ext cx="40878" cy="118919"/>
          </a:xfrm>
          <a:custGeom>
            <a:avLst/>
            <a:gdLst>
              <a:gd name="T0" fmla="*/ 14 w 22"/>
              <a:gd name="T1" fmla="*/ 0 h 64"/>
              <a:gd name="T2" fmla="*/ 20 w 22"/>
              <a:gd name="T3" fmla="*/ 0 h 64"/>
              <a:gd name="T4" fmla="*/ 20 w 22"/>
              <a:gd name="T5" fmla="*/ 8 h 64"/>
              <a:gd name="T6" fmla="*/ 16 w 22"/>
              <a:gd name="T7" fmla="*/ 8 h 64"/>
              <a:gd name="T8" fmla="*/ 12 w 22"/>
              <a:gd name="T9" fmla="*/ 28 h 64"/>
              <a:gd name="T10" fmla="*/ 22 w 22"/>
              <a:gd name="T11" fmla="*/ 28 h 64"/>
              <a:gd name="T12" fmla="*/ 16 w 22"/>
              <a:gd name="T13" fmla="*/ 64 h 64"/>
              <a:gd name="T14" fmla="*/ 10 w 22"/>
              <a:gd name="T15" fmla="*/ 48 h 64"/>
              <a:gd name="T16" fmla="*/ 4 w 22"/>
              <a:gd name="T17" fmla="*/ 40 h 64"/>
              <a:gd name="T18" fmla="*/ 2 w 22"/>
              <a:gd name="T19" fmla="*/ 36 h 64"/>
              <a:gd name="T20" fmla="*/ 0 w 22"/>
              <a:gd name="T21" fmla="*/ 30 h 64"/>
              <a:gd name="T22" fmla="*/ 2 w 22"/>
              <a:gd name="T23" fmla="*/ 26 h 64"/>
              <a:gd name="T24" fmla="*/ 4 w 22"/>
              <a:gd name="T25" fmla="*/ 20 h 64"/>
              <a:gd name="T26" fmla="*/ 10 w 22"/>
              <a:gd name="T27" fmla="*/ 12 h 64"/>
              <a:gd name="T28" fmla="*/ 14 w 22"/>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1" name="Freeform 191"/>
          <p:cNvSpPr>
            <a:spLocks/>
          </p:cNvSpPr>
          <p:nvPr/>
        </p:nvSpPr>
        <p:spPr bwMode="auto">
          <a:xfrm>
            <a:off x="5054070" y="2794915"/>
            <a:ext cx="174662" cy="163513"/>
          </a:xfrm>
          <a:custGeom>
            <a:avLst/>
            <a:gdLst>
              <a:gd name="T0" fmla="*/ 0 w 94"/>
              <a:gd name="T1" fmla="*/ 82 h 88"/>
              <a:gd name="T2" fmla="*/ 10 w 94"/>
              <a:gd name="T3" fmla="*/ 84 h 88"/>
              <a:gd name="T4" fmla="*/ 14 w 94"/>
              <a:gd name="T5" fmla="*/ 88 h 88"/>
              <a:gd name="T6" fmla="*/ 18 w 94"/>
              <a:gd name="T7" fmla="*/ 88 h 88"/>
              <a:gd name="T8" fmla="*/ 20 w 94"/>
              <a:gd name="T9" fmla="*/ 88 h 88"/>
              <a:gd name="T10" fmla="*/ 80 w 94"/>
              <a:gd name="T11" fmla="*/ 54 h 88"/>
              <a:gd name="T12" fmla="*/ 80 w 94"/>
              <a:gd name="T13" fmla="*/ 46 h 88"/>
              <a:gd name="T14" fmla="*/ 80 w 94"/>
              <a:gd name="T15" fmla="*/ 40 h 88"/>
              <a:gd name="T16" fmla="*/ 82 w 94"/>
              <a:gd name="T17" fmla="*/ 34 h 88"/>
              <a:gd name="T18" fmla="*/ 84 w 94"/>
              <a:gd name="T19" fmla="*/ 28 h 88"/>
              <a:gd name="T20" fmla="*/ 82 w 94"/>
              <a:gd name="T21" fmla="*/ 26 h 88"/>
              <a:gd name="T22" fmla="*/ 80 w 94"/>
              <a:gd name="T23" fmla="*/ 22 h 88"/>
              <a:gd name="T24" fmla="*/ 82 w 94"/>
              <a:gd name="T25" fmla="*/ 16 h 88"/>
              <a:gd name="T26" fmla="*/ 84 w 94"/>
              <a:gd name="T27" fmla="*/ 14 h 88"/>
              <a:gd name="T28" fmla="*/ 88 w 94"/>
              <a:gd name="T29" fmla="*/ 14 h 88"/>
              <a:gd name="T30" fmla="*/ 94 w 94"/>
              <a:gd name="T31" fmla="*/ 4 h 88"/>
              <a:gd name="T32" fmla="*/ 94 w 94"/>
              <a:gd name="T33" fmla="*/ 0 h 88"/>
              <a:gd name="T34" fmla="*/ 86 w 94"/>
              <a:gd name="T35" fmla="*/ 2 h 88"/>
              <a:gd name="T36" fmla="*/ 74 w 94"/>
              <a:gd name="T37" fmla="*/ 4 h 88"/>
              <a:gd name="T38" fmla="*/ 68 w 94"/>
              <a:gd name="T39" fmla="*/ 2 h 88"/>
              <a:gd name="T40" fmla="*/ 66 w 94"/>
              <a:gd name="T41" fmla="*/ 2 h 88"/>
              <a:gd name="T42" fmla="*/ 62 w 94"/>
              <a:gd name="T43" fmla="*/ 4 h 88"/>
              <a:gd name="T44" fmla="*/ 56 w 94"/>
              <a:gd name="T45" fmla="*/ 8 h 88"/>
              <a:gd name="T46" fmla="*/ 52 w 94"/>
              <a:gd name="T47" fmla="*/ 10 h 88"/>
              <a:gd name="T48" fmla="*/ 46 w 94"/>
              <a:gd name="T49" fmla="*/ 10 h 88"/>
              <a:gd name="T50" fmla="*/ 40 w 94"/>
              <a:gd name="T51" fmla="*/ 8 h 88"/>
              <a:gd name="T52" fmla="*/ 36 w 94"/>
              <a:gd name="T53" fmla="*/ 6 h 88"/>
              <a:gd name="T54" fmla="*/ 30 w 94"/>
              <a:gd name="T55" fmla="*/ 8 h 88"/>
              <a:gd name="T56" fmla="*/ 24 w 94"/>
              <a:gd name="T57" fmla="*/ 10 h 88"/>
              <a:gd name="T58" fmla="*/ 16 w 94"/>
              <a:gd name="T59" fmla="*/ 8 h 88"/>
              <a:gd name="T60" fmla="*/ 12 w 94"/>
              <a:gd name="T61" fmla="*/ 8 h 88"/>
              <a:gd name="T62" fmla="*/ 12 w 94"/>
              <a:gd name="T63" fmla="*/ 4 h 88"/>
              <a:gd name="T64" fmla="*/ 8 w 94"/>
              <a:gd name="T65" fmla="*/ 4 h 88"/>
              <a:gd name="T66" fmla="*/ 8 w 94"/>
              <a:gd name="T67" fmla="*/ 22 h 88"/>
              <a:gd name="T68" fmla="*/ 4 w 94"/>
              <a:gd name="T69" fmla="*/ 24 h 88"/>
              <a:gd name="T70" fmla="*/ 4 w 94"/>
              <a:gd name="T71" fmla="*/ 30 h 88"/>
              <a:gd name="T72" fmla="*/ 2 w 94"/>
              <a:gd name="T73" fmla="*/ 46 h 88"/>
              <a:gd name="T74" fmla="*/ 12 w 94"/>
              <a:gd name="T75" fmla="*/ 50 h 88"/>
              <a:gd name="T76" fmla="*/ 10 w 94"/>
              <a:gd name="T77" fmla="*/ 58 h 88"/>
              <a:gd name="T78" fmla="*/ 6 w 94"/>
              <a:gd name="T79" fmla="*/ 60 h 88"/>
              <a:gd name="T80" fmla="*/ 2 w 94"/>
              <a:gd name="T81" fmla="*/ 60 h 88"/>
              <a:gd name="T82" fmla="*/ 4 w 94"/>
              <a:gd name="T83" fmla="*/ 64 h 88"/>
              <a:gd name="T84" fmla="*/ 6 w 94"/>
              <a:gd name="T85" fmla="*/ 66 h 88"/>
              <a:gd name="T86" fmla="*/ 4 w 94"/>
              <a:gd name="T87" fmla="*/ 72 h 88"/>
              <a:gd name="T88" fmla="*/ 0 w 94"/>
              <a:gd name="T89" fmla="*/ 76 h 88"/>
              <a:gd name="T90" fmla="*/ 0 w 94"/>
              <a:gd name="T91" fmla="*/ 8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2" name="Freeform 192"/>
          <p:cNvSpPr>
            <a:spLocks/>
          </p:cNvSpPr>
          <p:nvPr/>
        </p:nvSpPr>
        <p:spPr bwMode="auto">
          <a:xfrm>
            <a:off x="5146975" y="2791198"/>
            <a:ext cx="286148" cy="278716"/>
          </a:xfrm>
          <a:custGeom>
            <a:avLst/>
            <a:gdLst>
              <a:gd name="T0" fmla="*/ 48 w 154"/>
              <a:gd name="T1" fmla="*/ 2 h 150"/>
              <a:gd name="T2" fmla="*/ 62 w 154"/>
              <a:gd name="T3" fmla="*/ 2 h 150"/>
              <a:gd name="T4" fmla="*/ 66 w 154"/>
              <a:gd name="T5" fmla="*/ 0 h 150"/>
              <a:gd name="T6" fmla="*/ 70 w 154"/>
              <a:gd name="T7" fmla="*/ 2 h 150"/>
              <a:gd name="T8" fmla="*/ 76 w 154"/>
              <a:gd name="T9" fmla="*/ 2 h 150"/>
              <a:gd name="T10" fmla="*/ 80 w 154"/>
              <a:gd name="T11" fmla="*/ 12 h 150"/>
              <a:gd name="T12" fmla="*/ 88 w 154"/>
              <a:gd name="T13" fmla="*/ 20 h 150"/>
              <a:gd name="T14" fmla="*/ 98 w 154"/>
              <a:gd name="T15" fmla="*/ 24 h 150"/>
              <a:gd name="T16" fmla="*/ 108 w 154"/>
              <a:gd name="T17" fmla="*/ 28 h 150"/>
              <a:gd name="T18" fmla="*/ 102 w 154"/>
              <a:gd name="T19" fmla="*/ 40 h 150"/>
              <a:gd name="T20" fmla="*/ 100 w 154"/>
              <a:gd name="T21" fmla="*/ 48 h 150"/>
              <a:gd name="T22" fmla="*/ 98 w 154"/>
              <a:gd name="T23" fmla="*/ 56 h 150"/>
              <a:gd name="T24" fmla="*/ 100 w 154"/>
              <a:gd name="T25" fmla="*/ 62 h 150"/>
              <a:gd name="T26" fmla="*/ 102 w 154"/>
              <a:gd name="T27" fmla="*/ 68 h 150"/>
              <a:gd name="T28" fmla="*/ 108 w 154"/>
              <a:gd name="T29" fmla="*/ 74 h 150"/>
              <a:gd name="T30" fmla="*/ 112 w 154"/>
              <a:gd name="T31" fmla="*/ 78 h 150"/>
              <a:gd name="T32" fmla="*/ 124 w 154"/>
              <a:gd name="T33" fmla="*/ 86 h 150"/>
              <a:gd name="T34" fmla="*/ 132 w 154"/>
              <a:gd name="T35" fmla="*/ 92 h 150"/>
              <a:gd name="T36" fmla="*/ 136 w 154"/>
              <a:gd name="T37" fmla="*/ 96 h 150"/>
              <a:gd name="T38" fmla="*/ 136 w 154"/>
              <a:gd name="T39" fmla="*/ 102 h 150"/>
              <a:gd name="T40" fmla="*/ 138 w 154"/>
              <a:gd name="T41" fmla="*/ 112 h 150"/>
              <a:gd name="T42" fmla="*/ 142 w 154"/>
              <a:gd name="T43" fmla="*/ 116 h 150"/>
              <a:gd name="T44" fmla="*/ 148 w 154"/>
              <a:gd name="T45" fmla="*/ 122 h 150"/>
              <a:gd name="T46" fmla="*/ 152 w 154"/>
              <a:gd name="T47" fmla="*/ 126 h 150"/>
              <a:gd name="T48" fmla="*/ 154 w 154"/>
              <a:gd name="T49" fmla="*/ 132 h 150"/>
              <a:gd name="T50" fmla="*/ 152 w 154"/>
              <a:gd name="T51" fmla="*/ 134 h 150"/>
              <a:gd name="T52" fmla="*/ 148 w 154"/>
              <a:gd name="T53" fmla="*/ 132 h 150"/>
              <a:gd name="T54" fmla="*/ 142 w 154"/>
              <a:gd name="T55" fmla="*/ 132 h 150"/>
              <a:gd name="T56" fmla="*/ 138 w 154"/>
              <a:gd name="T57" fmla="*/ 132 h 150"/>
              <a:gd name="T58" fmla="*/ 134 w 154"/>
              <a:gd name="T59" fmla="*/ 136 h 150"/>
              <a:gd name="T60" fmla="*/ 130 w 154"/>
              <a:gd name="T61" fmla="*/ 142 h 150"/>
              <a:gd name="T62" fmla="*/ 126 w 154"/>
              <a:gd name="T63" fmla="*/ 150 h 150"/>
              <a:gd name="T64" fmla="*/ 98 w 154"/>
              <a:gd name="T65" fmla="*/ 150 h 150"/>
              <a:gd name="T66" fmla="*/ 80 w 154"/>
              <a:gd name="T67" fmla="*/ 140 h 150"/>
              <a:gd name="T68" fmla="*/ 80 w 154"/>
              <a:gd name="T69" fmla="*/ 130 h 150"/>
              <a:gd name="T70" fmla="*/ 74 w 154"/>
              <a:gd name="T71" fmla="*/ 128 h 150"/>
              <a:gd name="T72" fmla="*/ 70 w 154"/>
              <a:gd name="T73" fmla="*/ 126 h 150"/>
              <a:gd name="T74" fmla="*/ 68 w 154"/>
              <a:gd name="T75" fmla="*/ 122 h 150"/>
              <a:gd name="T76" fmla="*/ 64 w 154"/>
              <a:gd name="T77" fmla="*/ 120 h 150"/>
              <a:gd name="T78" fmla="*/ 8 w 154"/>
              <a:gd name="T79" fmla="*/ 96 h 150"/>
              <a:gd name="T80" fmla="*/ 0 w 154"/>
              <a:gd name="T81" fmla="*/ 74 h 150"/>
              <a:gd name="T82" fmla="*/ 30 w 154"/>
              <a:gd name="T83" fmla="*/ 56 h 150"/>
              <a:gd name="T84" fmla="*/ 30 w 154"/>
              <a:gd name="T85" fmla="*/ 48 h 150"/>
              <a:gd name="T86" fmla="*/ 30 w 154"/>
              <a:gd name="T87" fmla="*/ 42 h 150"/>
              <a:gd name="T88" fmla="*/ 32 w 154"/>
              <a:gd name="T89" fmla="*/ 36 h 150"/>
              <a:gd name="T90" fmla="*/ 34 w 154"/>
              <a:gd name="T91" fmla="*/ 30 h 150"/>
              <a:gd name="T92" fmla="*/ 32 w 154"/>
              <a:gd name="T93" fmla="*/ 28 h 150"/>
              <a:gd name="T94" fmla="*/ 30 w 154"/>
              <a:gd name="T95" fmla="*/ 24 h 150"/>
              <a:gd name="T96" fmla="*/ 32 w 154"/>
              <a:gd name="T97" fmla="*/ 18 h 150"/>
              <a:gd name="T98" fmla="*/ 34 w 154"/>
              <a:gd name="T99" fmla="*/ 16 h 150"/>
              <a:gd name="T100" fmla="*/ 38 w 154"/>
              <a:gd name="T101" fmla="*/ 16 h 150"/>
              <a:gd name="T102" fmla="*/ 44 w 154"/>
              <a:gd name="T103" fmla="*/ 6 h 150"/>
              <a:gd name="T104" fmla="*/ 44 w 154"/>
              <a:gd name="T105" fmla="*/ 2 h 150"/>
              <a:gd name="T106" fmla="*/ 48 w 154"/>
              <a:gd name="T107" fmla="*/ 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3" name="Freeform 193"/>
          <p:cNvSpPr>
            <a:spLocks/>
          </p:cNvSpPr>
          <p:nvPr/>
        </p:nvSpPr>
        <p:spPr bwMode="auto">
          <a:xfrm>
            <a:off x="4760489" y="2623969"/>
            <a:ext cx="516553" cy="215540"/>
          </a:xfrm>
          <a:custGeom>
            <a:avLst/>
            <a:gdLst>
              <a:gd name="T0" fmla="*/ 166 w 278"/>
              <a:gd name="T1" fmla="*/ 96 h 116"/>
              <a:gd name="T2" fmla="*/ 170 w 278"/>
              <a:gd name="T3" fmla="*/ 100 h 116"/>
              <a:gd name="T4" fmla="*/ 182 w 278"/>
              <a:gd name="T5" fmla="*/ 102 h 116"/>
              <a:gd name="T6" fmla="*/ 194 w 278"/>
              <a:gd name="T7" fmla="*/ 98 h 116"/>
              <a:gd name="T8" fmla="*/ 204 w 278"/>
              <a:gd name="T9" fmla="*/ 102 h 116"/>
              <a:gd name="T10" fmla="*/ 214 w 278"/>
              <a:gd name="T11" fmla="*/ 100 h 116"/>
              <a:gd name="T12" fmla="*/ 224 w 278"/>
              <a:gd name="T13" fmla="*/ 94 h 116"/>
              <a:gd name="T14" fmla="*/ 232 w 278"/>
              <a:gd name="T15" fmla="*/ 96 h 116"/>
              <a:gd name="T16" fmla="*/ 252 w 278"/>
              <a:gd name="T17" fmla="*/ 92 h 116"/>
              <a:gd name="T18" fmla="*/ 270 w 278"/>
              <a:gd name="T19" fmla="*/ 92 h 116"/>
              <a:gd name="T20" fmla="*/ 278 w 278"/>
              <a:gd name="T21" fmla="*/ 90 h 116"/>
              <a:gd name="T22" fmla="*/ 274 w 278"/>
              <a:gd name="T23" fmla="*/ 70 h 116"/>
              <a:gd name="T24" fmla="*/ 270 w 278"/>
              <a:gd name="T25" fmla="*/ 52 h 116"/>
              <a:gd name="T26" fmla="*/ 274 w 278"/>
              <a:gd name="T27" fmla="*/ 44 h 116"/>
              <a:gd name="T28" fmla="*/ 268 w 278"/>
              <a:gd name="T29" fmla="*/ 36 h 116"/>
              <a:gd name="T30" fmla="*/ 260 w 278"/>
              <a:gd name="T31" fmla="*/ 32 h 116"/>
              <a:gd name="T32" fmla="*/ 258 w 278"/>
              <a:gd name="T33" fmla="*/ 20 h 116"/>
              <a:gd name="T34" fmla="*/ 252 w 278"/>
              <a:gd name="T35" fmla="*/ 10 h 116"/>
              <a:gd name="T36" fmla="*/ 226 w 278"/>
              <a:gd name="T37" fmla="*/ 10 h 116"/>
              <a:gd name="T38" fmla="*/ 194 w 278"/>
              <a:gd name="T39" fmla="*/ 16 h 116"/>
              <a:gd name="T40" fmla="*/ 170 w 278"/>
              <a:gd name="T41" fmla="*/ 18 h 116"/>
              <a:gd name="T42" fmla="*/ 148 w 278"/>
              <a:gd name="T43" fmla="*/ 10 h 116"/>
              <a:gd name="T44" fmla="*/ 124 w 278"/>
              <a:gd name="T45" fmla="*/ 0 h 116"/>
              <a:gd name="T46" fmla="*/ 102 w 278"/>
              <a:gd name="T47" fmla="*/ 2 h 116"/>
              <a:gd name="T48" fmla="*/ 84 w 278"/>
              <a:gd name="T49" fmla="*/ 12 h 116"/>
              <a:gd name="T50" fmla="*/ 64 w 278"/>
              <a:gd name="T51" fmla="*/ 14 h 116"/>
              <a:gd name="T52" fmla="*/ 60 w 278"/>
              <a:gd name="T53" fmla="*/ 12 h 116"/>
              <a:gd name="T54" fmla="*/ 46 w 278"/>
              <a:gd name="T55" fmla="*/ 12 h 116"/>
              <a:gd name="T56" fmla="*/ 34 w 278"/>
              <a:gd name="T57" fmla="*/ 14 h 116"/>
              <a:gd name="T58" fmla="*/ 44 w 278"/>
              <a:gd name="T59" fmla="*/ 24 h 116"/>
              <a:gd name="T60" fmla="*/ 12 w 278"/>
              <a:gd name="T61" fmla="*/ 28 h 116"/>
              <a:gd name="T62" fmla="*/ 0 w 278"/>
              <a:gd name="T63" fmla="*/ 40 h 116"/>
              <a:gd name="T64" fmla="*/ 4 w 278"/>
              <a:gd name="T65" fmla="*/ 42 h 116"/>
              <a:gd name="T66" fmla="*/ 8 w 278"/>
              <a:gd name="T67" fmla="*/ 46 h 116"/>
              <a:gd name="T68" fmla="*/ 14 w 278"/>
              <a:gd name="T69" fmla="*/ 54 h 116"/>
              <a:gd name="T70" fmla="*/ 10 w 278"/>
              <a:gd name="T71" fmla="*/ 60 h 116"/>
              <a:gd name="T72" fmla="*/ 18 w 278"/>
              <a:gd name="T73" fmla="*/ 66 h 116"/>
              <a:gd name="T74" fmla="*/ 22 w 278"/>
              <a:gd name="T75" fmla="*/ 76 h 116"/>
              <a:gd name="T76" fmla="*/ 30 w 278"/>
              <a:gd name="T77" fmla="*/ 86 h 116"/>
              <a:gd name="T78" fmla="*/ 46 w 278"/>
              <a:gd name="T79" fmla="*/ 96 h 116"/>
              <a:gd name="T80" fmla="*/ 76 w 278"/>
              <a:gd name="T81" fmla="*/ 104 h 116"/>
              <a:gd name="T82" fmla="*/ 78 w 278"/>
              <a:gd name="T83" fmla="*/ 96 h 116"/>
              <a:gd name="T84" fmla="*/ 74 w 278"/>
              <a:gd name="T85" fmla="*/ 94 h 116"/>
              <a:gd name="T86" fmla="*/ 82 w 278"/>
              <a:gd name="T87" fmla="*/ 92 h 116"/>
              <a:gd name="T88" fmla="*/ 90 w 278"/>
              <a:gd name="T89" fmla="*/ 94 h 116"/>
              <a:gd name="T90" fmla="*/ 104 w 278"/>
              <a:gd name="T91" fmla="*/ 106 h 116"/>
              <a:gd name="T92" fmla="*/ 114 w 278"/>
              <a:gd name="T93" fmla="*/ 108 h 116"/>
              <a:gd name="T94" fmla="*/ 120 w 278"/>
              <a:gd name="T95" fmla="*/ 106 h 116"/>
              <a:gd name="T96" fmla="*/ 132 w 278"/>
              <a:gd name="T97" fmla="*/ 94 h 116"/>
              <a:gd name="T98" fmla="*/ 138 w 278"/>
              <a:gd name="T99" fmla="*/ 92 h 116"/>
              <a:gd name="T100" fmla="*/ 142 w 278"/>
              <a:gd name="T101" fmla="*/ 94 h 116"/>
              <a:gd name="T102" fmla="*/ 148 w 278"/>
              <a:gd name="T103" fmla="*/ 96 h 116"/>
              <a:gd name="T104" fmla="*/ 154 w 278"/>
              <a:gd name="T105" fmla="*/ 94 h 116"/>
              <a:gd name="T106" fmla="*/ 162 w 278"/>
              <a:gd name="T107" fmla="*/ 96 h 116"/>
              <a:gd name="T108" fmla="*/ 156 w 278"/>
              <a:gd name="T109" fmla="*/ 98 h 116"/>
              <a:gd name="T110" fmla="*/ 162 w 278"/>
              <a:gd name="T111"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4" name="Freeform 194"/>
          <p:cNvSpPr>
            <a:spLocks/>
          </p:cNvSpPr>
          <p:nvPr/>
        </p:nvSpPr>
        <p:spPr bwMode="auto">
          <a:xfrm>
            <a:off x="5518597" y="3166536"/>
            <a:ext cx="29730" cy="44595"/>
          </a:xfrm>
          <a:custGeom>
            <a:avLst/>
            <a:gdLst>
              <a:gd name="T0" fmla="*/ 0 w 16"/>
              <a:gd name="T1" fmla="*/ 12 h 24"/>
              <a:gd name="T2" fmla="*/ 2 w 16"/>
              <a:gd name="T3" fmla="*/ 10 h 24"/>
              <a:gd name="T4" fmla="*/ 4 w 16"/>
              <a:gd name="T5" fmla="*/ 8 h 24"/>
              <a:gd name="T6" fmla="*/ 2 w 16"/>
              <a:gd name="T7" fmla="*/ 0 h 24"/>
              <a:gd name="T8" fmla="*/ 10 w 16"/>
              <a:gd name="T9" fmla="*/ 0 h 24"/>
              <a:gd name="T10" fmla="*/ 12 w 16"/>
              <a:gd name="T11" fmla="*/ 6 h 24"/>
              <a:gd name="T12" fmla="*/ 14 w 16"/>
              <a:gd name="T13" fmla="*/ 10 h 24"/>
              <a:gd name="T14" fmla="*/ 16 w 16"/>
              <a:gd name="T15" fmla="*/ 12 h 24"/>
              <a:gd name="T16" fmla="*/ 14 w 16"/>
              <a:gd name="T17" fmla="*/ 16 h 24"/>
              <a:gd name="T18" fmla="*/ 10 w 16"/>
              <a:gd name="T19" fmla="*/ 20 h 24"/>
              <a:gd name="T20" fmla="*/ 6 w 16"/>
              <a:gd name="T21" fmla="*/ 24 h 24"/>
              <a:gd name="T22" fmla="*/ 4 w 16"/>
              <a:gd name="T23" fmla="*/ 20 h 24"/>
              <a:gd name="T24" fmla="*/ 0 w 16"/>
              <a:gd name="T25"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5" name="Freeform 195"/>
          <p:cNvSpPr>
            <a:spLocks/>
          </p:cNvSpPr>
          <p:nvPr/>
        </p:nvSpPr>
        <p:spPr bwMode="auto">
          <a:xfrm>
            <a:off x="5570624" y="3199982"/>
            <a:ext cx="222973" cy="278716"/>
          </a:xfrm>
          <a:custGeom>
            <a:avLst/>
            <a:gdLst>
              <a:gd name="T0" fmla="*/ 66 w 120"/>
              <a:gd name="T1" fmla="*/ 4 h 150"/>
              <a:gd name="T2" fmla="*/ 72 w 120"/>
              <a:gd name="T3" fmla="*/ 12 h 150"/>
              <a:gd name="T4" fmla="*/ 76 w 120"/>
              <a:gd name="T5" fmla="*/ 22 h 150"/>
              <a:gd name="T6" fmla="*/ 82 w 120"/>
              <a:gd name="T7" fmla="*/ 26 h 150"/>
              <a:gd name="T8" fmla="*/ 88 w 120"/>
              <a:gd name="T9" fmla="*/ 28 h 150"/>
              <a:gd name="T10" fmla="*/ 102 w 120"/>
              <a:gd name="T11" fmla="*/ 30 h 150"/>
              <a:gd name="T12" fmla="*/ 110 w 120"/>
              <a:gd name="T13" fmla="*/ 34 h 150"/>
              <a:gd name="T14" fmla="*/ 116 w 120"/>
              <a:gd name="T15" fmla="*/ 38 h 150"/>
              <a:gd name="T16" fmla="*/ 118 w 120"/>
              <a:gd name="T17" fmla="*/ 42 h 150"/>
              <a:gd name="T18" fmla="*/ 120 w 120"/>
              <a:gd name="T19" fmla="*/ 50 h 150"/>
              <a:gd name="T20" fmla="*/ 118 w 120"/>
              <a:gd name="T21" fmla="*/ 58 h 150"/>
              <a:gd name="T22" fmla="*/ 116 w 120"/>
              <a:gd name="T23" fmla="*/ 64 h 150"/>
              <a:gd name="T24" fmla="*/ 104 w 120"/>
              <a:gd name="T25" fmla="*/ 76 h 150"/>
              <a:gd name="T26" fmla="*/ 98 w 120"/>
              <a:gd name="T27" fmla="*/ 82 h 150"/>
              <a:gd name="T28" fmla="*/ 94 w 120"/>
              <a:gd name="T29" fmla="*/ 86 h 150"/>
              <a:gd name="T30" fmla="*/ 92 w 120"/>
              <a:gd name="T31" fmla="*/ 90 h 150"/>
              <a:gd name="T32" fmla="*/ 92 w 120"/>
              <a:gd name="T33" fmla="*/ 98 h 150"/>
              <a:gd name="T34" fmla="*/ 92 w 120"/>
              <a:gd name="T35" fmla="*/ 110 h 150"/>
              <a:gd name="T36" fmla="*/ 84 w 120"/>
              <a:gd name="T37" fmla="*/ 112 h 150"/>
              <a:gd name="T38" fmla="*/ 78 w 120"/>
              <a:gd name="T39" fmla="*/ 110 h 150"/>
              <a:gd name="T40" fmla="*/ 78 w 120"/>
              <a:gd name="T41" fmla="*/ 120 h 150"/>
              <a:gd name="T42" fmla="*/ 78 w 120"/>
              <a:gd name="T43" fmla="*/ 122 h 150"/>
              <a:gd name="T44" fmla="*/ 78 w 120"/>
              <a:gd name="T45" fmla="*/ 126 h 150"/>
              <a:gd name="T46" fmla="*/ 72 w 120"/>
              <a:gd name="T47" fmla="*/ 128 h 150"/>
              <a:gd name="T48" fmla="*/ 66 w 120"/>
              <a:gd name="T49" fmla="*/ 130 h 150"/>
              <a:gd name="T50" fmla="*/ 64 w 120"/>
              <a:gd name="T51" fmla="*/ 132 h 150"/>
              <a:gd name="T52" fmla="*/ 62 w 120"/>
              <a:gd name="T53" fmla="*/ 136 h 150"/>
              <a:gd name="T54" fmla="*/ 58 w 120"/>
              <a:gd name="T55" fmla="*/ 140 h 150"/>
              <a:gd name="T56" fmla="*/ 56 w 120"/>
              <a:gd name="T57" fmla="*/ 144 h 150"/>
              <a:gd name="T58" fmla="*/ 44 w 120"/>
              <a:gd name="T59" fmla="*/ 146 h 150"/>
              <a:gd name="T60" fmla="*/ 36 w 120"/>
              <a:gd name="T61" fmla="*/ 148 h 150"/>
              <a:gd name="T62" fmla="*/ 30 w 120"/>
              <a:gd name="T63" fmla="*/ 148 h 150"/>
              <a:gd name="T64" fmla="*/ 20 w 120"/>
              <a:gd name="T65" fmla="*/ 150 h 150"/>
              <a:gd name="T66" fmla="*/ 0 w 120"/>
              <a:gd name="T67" fmla="*/ 126 h 150"/>
              <a:gd name="T68" fmla="*/ 0 w 120"/>
              <a:gd name="T69" fmla="*/ 118 h 150"/>
              <a:gd name="T70" fmla="*/ 50 w 120"/>
              <a:gd name="T71" fmla="*/ 74 h 150"/>
              <a:gd name="T72" fmla="*/ 50 w 120"/>
              <a:gd name="T73" fmla="*/ 40 h 150"/>
              <a:gd name="T74" fmla="*/ 42 w 120"/>
              <a:gd name="T75" fmla="*/ 34 h 150"/>
              <a:gd name="T76" fmla="*/ 66 w 120"/>
              <a:gd name="T77" fmla="*/ 0 h 150"/>
              <a:gd name="T78" fmla="*/ 66 w 120"/>
              <a:gd name="T79" fmla="*/ 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6" name="Freeform 196"/>
          <p:cNvSpPr>
            <a:spLocks/>
          </p:cNvSpPr>
          <p:nvPr/>
        </p:nvSpPr>
        <p:spPr bwMode="auto">
          <a:xfrm>
            <a:off x="5667245" y="3155387"/>
            <a:ext cx="18581" cy="33446"/>
          </a:xfrm>
          <a:custGeom>
            <a:avLst/>
            <a:gdLst>
              <a:gd name="T0" fmla="*/ 0 w 10"/>
              <a:gd name="T1" fmla="*/ 8 h 18"/>
              <a:gd name="T2" fmla="*/ 6 w 10"/>
              <a:gd name="T3" fmla="*/ 0 h 18"/>
              <a:gd name="T4" fmla="*/ 10 w 10"/>
              <a:gd name="T5" fmla="*/ 6 h 18"/>
              <a:gd name="T6" fmla="*/ 10 w 10"/>
              <a:gd name="T7" fmla="*/ 14 h 18"/>
              <a:gd name="T8" fmla="*/ 6 w 10"/>
              <a:gd name="T9" fmla="*/ 18 h 18"/>
              <a:gd name="T10" fmla="*/ 4 w 10"/>
              <a:gd name="T11" fmla="*/ 16 h 18"/>
              <a:gd name="T12" fmla="*/ 2 w 10"/>
              <a:gd name="T13" fmla="*/ 12 h 18"/>
              <a:gd name="T14" fmla="*/ 0 w 10"/>
              <a:gd name="T15" fmla="*/ 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0" y="8"/>
                </a:moveTo>
                <a:lnTo>
                  <a:pt x="6" y="0"/>
                </a:lnTo>
                <a:lnTo>
                  <a:pt x="10" y="6"/>
                </a:lnTo>
                <a:lnTo>
                  <a:pt x="10" y="14"/>
                </a:lnTo>
                <a:lnTo>
                  <a:pt x="6" y="18"/>
                </a:lnTo>
                <a:lnTo>
                  <a:pt x="4" y="16"/>
                </a:lnTo>
                <a:lnTo>
                  <a:pt x="2" y="12"/>
                </a:lnTo>
                <a:lnTo>
                  <a:pt x="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7" name="Freeform 197"/>
          <p:cNvSpPr>
            <a:spLocks/>
          </p:cNvSpPr>
          <p:nvPr/>
        </p:nvSpPr>
        <p:spPr bwMode="auto">
          <a:xfrm>
            <a:off x="5526029" y="3170252"/>
            <a:ext cx="167230" cy="92905"/>
          </a:xfrm>
          <a:custGeom>
            <a:avLst/>
            <a:gdLst>
              <a:gd name="T0" fmla="*/ 66 w 90"/>
              <a:gd name="T1" fmla="*/ 50 h 50"/>
              <a:gd name="T2" fmla="*/ 90 w 90"/>
              <a:gd name="T3" fmla="*/ 16 h 50"/>
              <a:gd name="T4" fmla="*/ 86 w 90"/>
              <a:gd name="T5" fmla="*/ 6 h 50"/>
              <a:gd name="T6" fmla="*/ 82 w 90"/>
              <a:gd name="T7" fmla="*/ 10 h 50"/>
              <a:gd name="T8" fmla="*/ 80 w 90"/>
              <a:gd name="T9" fmla="*/ 8 h 50"/>
              <a:gd name="T10" fmla="*/ 78 w 90"/>
              <a:gd name="T11" fmla="*/ 4 h 50"/>
              <a:gd name="T12" fmla="*/ 76 w 90"/>
              <a:gd name="T13" fmla="*/ 0 h 50"/>
              <a:gd name="T14" fmla="*/ 66 w 90"/>
              <a:gd name="T15" fmla="*/ 12 h 50"/>
              <a:gd name="T16" fmla="*/ 58 w 90"/>
              <a:gd name="T17" fmla="*/ 22 h 50"/>
              <a:gd name="T18" fmla="*/ 52 w 90"/>
              <a:gd name="T19" fmla="*/ 28 h 50"/>
              <a:gd name="T20" fmla="*/ 44 w 90"/>
              <a:gd name="T21" fmla="*/ 30 h 50"/>
              <a:gd name="T22" fmla="*/ 36 w 90"/>
              <a:gd name="T23" fmla="*/ 34 h 50"/>
              <a:gd name="T24" fmla="*/ 26 w 90"/>
              <a:gd name="T25" fmla="*/ 34 h 50"/>
              <a:gd name="T26" fmla="*/ 20 w 90"/>
              <a:gd name="T27" fmla="*/ 34 h 50"/>
              <a:gd name="T28" fmla="*/ 12 w 90"/>
              <a:gd name="T29" fmla="*/ 30 h 50"/>
              <a:gd name="T30" fmla="*/ 2 w 90"/>
              <a:gd name="T31" fmla="*/ 22 h 50"/>
              <a:gd name="T32" fmla="*/ 0 w 90"/>
              <a:gd name="T33" fmla="*/ 28 h 50"/>
              <a:gd name="T34" fmla="*/ 10 w 90"/>
              <a:gd name="T35" fmla="*/ 36 h 50"/>
              <a:gd name="T36" fmla="*/ 22 w 90"/>
              <a:gd name="T37" fmla="*/ 40 h 50"/>
              <a:gd name="T38" fmla="*/ 22 w 90"/>
              <a:gd name="T39" fmla="*/ 48 h 50"/>
              <a:gd name="T40" fmla="*/ 66 w 90"/>
              <a:gd name="T4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48" name="Freeform 198"/>
          <p:cNvSpPr>
            <a:spLocks/>
          </p:cNvSpPr>
          <p:nvPr/>
        </p:nvSpPr>
        <p:spPr bwMode="auto">
          <a:xfrm>
            <a:off x="5303056" y="3419238"/>
            <a:ext cx="304729" cy="196959"/>
          </a:xfrm>
          <a:custGeom>
            <a:avLst/>
            <a:gdLst>
              <a:gd name="T0" fmla="*/ 164 w 164"/>
              <a:gd name="T1" fmla="*/ 32 h 106"/>
              <a:gd name="T2" fmla="*/ 144 w 164"/>
              <a:gd name="T3" fmla="*/ 8 h 106"/>
              <a:gd name="T4" fmla="*/ 144 w 164"/>
              <a:gd name="T5" fmla="*/ 0 h 106"/>
              <a:gd name="T6" fmla="*/ 96 w 164"/>
              <a:gd name="T7" fmla="*/ 12 h 106"/>
              <a:gd name="T8" fmla="*/ 52 w 164"/>
              <a:gd name="T9" fmla="*/ 56 h 106"/>
              <a:gd name="T10" fmla="*/ 50 w 164"/>
              <a:gd name="T11" fmla="*/ 34 h 106"/>
              <a:gd name="T12" fmla="*/ 30 w 164"/>
              <a:gd name="T13" fmla="*/ 28 h 106"/>
              <a:gd name="T14" fmla="*/ 26 w 164"/>
              <a:gd name="T15" fmla="*/ 26 h 106"/>
              <a:gd name="T16" fmla="*/ 24 w 164"/>
              <a:gd name="T17" fmla="*/ 28 h 106"/>
              <a:gd name="T18" fmla="*/ 18 w 164"/>
              <a:gd name="T19" fmla="*/ 26 h 106"/>
              <a:gd name="T20" fmla="*/ 14 w 164"/>
              <a:gd name="T21" fmla="*/ 22 h 106"/>
              <a:gd name="T22" fmla="*/ 12 w 164"/>
              <a:gd name="T23" fmla="*/ 24 h 106"/>
              <a:gd name="T24" fmla="*/ 10 w 164"/>
              <a:gd name="T25" fmla="*/ 28 h 106"/>
              <a:gd name="T26" fmla="*/ 8 w 164"/>
              <a:gd name="T27" fmla="*/ 34 h 106"/>
              <a:gd name="T28" fmla="*/ 6 w 164"/>
              <a:gd name="T29" fmla="*/ 38 h 106"/>
              <a:gd name="T30" fmla="*/ 4 w 164"/>
              <a:gd name="T31" fmla="*/ 46 h 106"/>
              <a:gd name="T32" fmla="*/ 0 w 164"/>
              <a:gd name="T33" fmla="*/ 54 h 106"/>
              <a:gd name="T34" fmla="*/ 10 w 164"/>
              <a:gd name="T35" fmla="*/ 78 h 106"/>
              <a:gd name="T36" fmla="*/ 14 w 164"/>
              <a:gd name="T37" fmla="*/ 92 h 106"/>
              <a:gd name="T38" fmla="*/ 14 w 164"/>
              <a:gd name="T39" fmla="*/ 106 h 106"/>
              <a:gd name="T40" fmla="*/ 20 w 164"/>
              <a:gd name="T41" fmla="*/ 106 h 106"/>
              <a:gd name="T42" fmla="*/ 30 w 164"/>
              <a:gd name="T43" fmla="*/ 106 h 106"/>
              <a:gd name="T44" fmla="*/ 40 w 164"/>
              <a:gd name="T45" fmla="*/ 102 h 106"/>
              <a:gd name="T46" fmla="*/ 44 w 164"/>
              <a:gd name="T47" fmla="*/ 98 h 106"/>
              <a:gd name="T48" fmla="*/ 52 w 164"/>
              <a:gd name="T49" fmla="*/ 94 h 106"/>
              <a:gd name="T50" fmla="*/ 66 w 164"/>
              <a:gd name="T51" fmla="*/ 90 h 106"/>
              <a:gd name="T52" fmla="*/ 76 w 164"/>
              <a:gd name="T53" fmla="*/ 88 h 106"/>
              <a:gd name="T54" fmla="*/ 86 w 164"/>
              <a:gd name="T55" fmla="*/ 84 h 106"/>
              <a:gd name="T56" fmla="*/ 96 w 164"/>
              <a:gd name="T57" fmla="*/ 82 h 106"/>
              <a:gd name="T58" fmla="*/ 100 w 164"/>
              <a:gd name="T59" fmla="*/ 78 h 106"/>
              <a:gd name="T60" fmla="*/ 104 w 164"/>
              <a:gd name="T61" fmla="*/ 76 h 106"/>
              <a:gd name="T62" fmla="*/ 106 w 164"/>
              <a:gd name="T63" fmla="*/ 70 h 106"/>
              <a:gd name="T64" fmla="*/ 112 w 164"/>
              <a:gd name="T65" fmla="*/ 68 h 106"/>
              <a:gd name="T66" fmla="*/ 130 w 164"/>
              <a:gd name="T67" fmla="*/ 64 h 106"/>
              <a:gd name="T68" fmla="*/ 140 w 164"/>
              <a:gd name="T69" fmla="*/ 60 h 106"/>
              <a:gd name="T70" fmla="*/ 150 w 164"/>
              <a:gd name="T71" fmla="*/ 54 h 106"/>
              <a:gd name="T72" fmla="*/ 152 w 164"/>
              <a:gd name="T73" fmla="*/ 50 h 106"/>
              <a:gd name="T74" fmla="*/ 154 w 164"/>
              <a:gd name="T75" fmla="*/ 44 h 106"/>
              <a:gd name="T76" fmla="*/ 158 w 164"/>
              <a:gd name="T77" fmla="*/ 36 h 106"/>
              <a:gd name="T78" fmla="*/ 160 w 164"/>
              <a:gd name="T79" fmla="*/ 34 h 106"/>
              <a:gd name="T80" fmla="*/ 164 w 164"/>
              <a:gd name="T81" fmla="*/ 3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449" name="Freeform 199"/>
          <p:cNvSpPr>
            <a:spLocks/>
          </p:cNvSpPr>
          <p:nvPr/>
        </p:nvSpPr>
        <p:spPr bwMode="auto">
          <a:xfrm>
            <a:off x="5381097" y="3036468"/>
            <a:ext cx="78040" cy="52027"/>
          </a:xfrm>
          <a:custGeom>
            <a:avLst/>
            <a:gdLst>
              <a:gd name="T0" fmla="*/ 42 w 42"/>
              <a:gd name="T1" fmla="*/ 28 h 28"/>
              <a:gd name="T2" fmla="*/ 24 w 42"/>
              <a:gd name="T3" fmla="*/ 28 h 28"/>
              <a:gd name="T4" fmla="*/ 20 w 42"/>
              <a:gd name="T5" fmla="*/ 24 h 28"/>
              <a:gd name="T6" fmla="*/ 16 w 42"/>
              <a:gd name="T7" fmla="*/ 22 h 28"/>
              <a:gd name="T8" fmla="*/ 0 w 42"/>
              <a:gd name="T9" fmla="*/ 18 h 28"/>
              <a:gd name="T10" fmla="*/ 4 w 42"/>
              <a:gd name="T11" fmla="*/ 10 h 28"/>
              <a:gd name="T12" fmla="*/ 8 w 42"/>
              <a:gd name="T13" fmla="*/ 4 h 28"/>
              <a:gd name="T14" fmla="*/ 12 w 42"/>
              <a:gd name="T15" fmla="*/ 0 h 28"/>
              <a:gd name="T16" fmla="*/ 18 w 42"/>
              <a:gd name="T17" fmla="*/ 0 h 28"/>
              <a:gd name="T18" fmla="*/ 22 w 42"/>
              <a:gd name="T19" fmla="*/ 0 h 28"/>
              <a:gd name="T20" fmla="*/ 26 w 42"/>
              <a:gd name="T21" fmla="*/ 2 h 28"/>
              <a:gd name="T22" fmla="*/ 28 w 42"/>
              <a:gd name="T23" fmla="*/ 0 h 28"/>
              <a:gd name="T24" fmla="*/ 30 w 42"/>
              <a:gd name="T25" fmla="*/ 2 h 28"/>
              <a:gd name="T26" fmla="*/ 24 w 42"/>
              <a:gd name="T27" fmla="*/ 4 h 28"/>
              <a:gd name="T28" fmla="*/ 26 w 42"/>
              <a:gd name="T29" fmla="*/ 10 h 28"/>
              <a:gd name="T30" fmla="*/ 28 w 42"/>
              <a:gd name="T31" fmla="*/ 14 h 28"/>
              <a:gd name="T32" fmla="*/ 38 w 42"/>
              <a:gd name="T33" fmla="*/ 20 h 28"/>
              <a:gd name="T34" fmla="*/ 40 w 42"/>
              <a:gd name="T35" fmla="*/ 24 h 28"/>
              <a:gd name="T36" fmla="*/ 42 w 42"/>
              <a:gd name="T37" fmla="*/ 26 h 28"/>
              <a:gd name="T38" fmla="*/ 42 w 42"/>
              <a:gd name="T3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0" name="Freeform 200"/>
          <p:cNvSpPr>
            <a:spLocks/>
          </p:cNvSpPr>
          <p:nvPr/>
        </p:nvSpPr>
        <p:spPr bwMode="auto">
          <a:xfrm>
            <a:off x="5262178" y="2698293"/>
            <a:ext cx="616891" cy="494256"/>
          </a:xfrm>
          <a:custGeom>
            <a:avLst/>
            <a:gdLst>
              <a:gd name="T0" fmla="*/ 100 w 332"/>
              <a:gd name="T1" fmla="*/ 172 h 266"/>
              <a:gd name="T2" fmla="*/ 144 w 332"/>
              <a:gd name="T3" fmla="*/ 212 h 266"/>
              <a:gd name="T4" fmla="*/ 180 w 332"/>
              <a:gd name="T5" fmla="*/ 238 h 266"/>
              <a:gd name="T6" fmla="*/ 206 w 332"/>
              <a:gd name="T7" fmla="*/ 238 h 266"/>
              <a:gd name="T8" fmla="*/ 228 w 332"/>
              <a:gd name="T9" fmla="*/ 228 h 266"/>
              <a:gd name="T10" fmla="*/ 236 w 332"/>
              <a:gd name="T11" fmla="*/ 234 h 266"/>
              <a:gd name="T12" fmla="*/ 240 w 332"/>
              <a:gd name="T13" fmla="*/ 248 h 266"/>
              <a:gd name="T14" fmla="*/ 282 w 332"/>
              <a:gd name="T15" fmla="*/ 264 h 266"/>
              <a:gd name="T16" fmla="*/ 308 w 332"/>
              <a:gd name="T17" fmla="*/ 266 h 266"/>
              <a:gd name="T18" fmla="*/ 312 w 332"/>
              <a:gd name="T19" fmla="*/ 248 h 266"/>
              <a:gd name="T20" fmla="*/ 330 w 332"/>
              <a:gd name="T21" fmla="*/ 238 h 266"/>
              <a:gd name="T22" fmla="*/ 322 w 332"/>
              <a:gd name="T23" fmla="*/ 226 h 266"/>
              <a:gd name="T24" fmla="*/ 314 w 332"/>
              <a:gd name="T25" fmla="*/ 210 h 266"/>
              <a:gd name="T26" fmla="*/ 298 w 332"/>
              <a:gd name="T27" fmla="*/ 196 h 266"/>
              <a:gd name="T28" fmla="*/ 282 w 332"/>
              <a:gd name="T29" fmla="*/ 186 h 266"/>
              <a:gd name="T30" fmla="*/ 288 w 332"/>
              <a:gd name="T31" fmla="*/ 172 h 266"/>
              <a:gd name="T32" fmla="*/ 296 w 332"/>
              <a:gd name="T33" fmla="*/ 158 h 266"/>
              <a:gd name="T34" fmla="*/ 280 w 332"/>
              <a:gd name="T35" fmla="*/ 148 h 266"/>
              <a:gd name="T36" fmla="*/ 270 w 332"/>
              <a:gd name="T37" fmla="*/ 118 h 266"/>
              <a:gd name="T38" fmla="*/ 272 w 332"/>
              <a:gd name="T39" fmla="*/ 94 h 266"/>
              <a:gd name="T40" fmla="*/ 274 w 332"/>
              <a:gd name="T41" fmla="*/ 72 h 266"/>
              <a:gd name="T42" fmla="*/ 264 w 332"/>
              <a:gd name="T43" fmla="*/ 62 h 266"/>
              <a:gd name="T44" fmla="*/ 226 w 332"/>
              <a:gd name="T45" fmla="*/ 40 h 266"/>
              <a:gd name="T46" fmla="*/ 194 w 332"/>
              <a:gd name="T47" fmla="*/ 28 h 266"/>
              <a:gd name="T48" fmla="*/ 162 w 332"/>
              <a:gd name="T49" fmla="*/ 42 h 266"/>
              <a:gd name="T50" fmla="*/ 140 w 332"/>
              <a:gd name="T51" fmla="*/ 54 h 266"/>
              <a:gd name="T52" fmla="*/ 94 w 332"/>
              <a:gd name="T53" fmla="*/ 46 h 266"/>
              <a:gd name="T54" fmla="*/ 78 w 332"/>
              <a:gd name="T55" fmla="*/ 30 h 266"/>
              <a:gd name="T56" fmla="*/ 64 w 332"/>
              <a:gd name="T57" fmla="*/ 18 h 266"/>
              <a:gd name="T58" fmla="*/ 54 w 332"/>
              <a:gd name="T59" fmla="*/ 4 h 266"/>
              <a:gd name="T60" fmla="*/ 32 w 332"/>
              <a:gd name="T61" fmla="*/ 20 h 266"/>
              <a:gd name="T62" fmla="*/ 18 w 332"/>
              <a:gd name="T63" fmla="*/ 18 h 266"/>
              <a:gd name="T64" fmla="*/ 4 w 332"/>
              <a:gd name="T65" fmla="*/ 0 h 266"/>
              <a:gd name="T66" fmla="*/ 0 w 332"/>
              <a:gd name="T67" fmla="*/ 12 h 266"/>
              <a:gd name="T68" fmla="*/ 6 w 332"/>
              <a:gd name="T69" fmla="*/ 40 h 266"/>
              <a:gd name="T70" fmla="*/ 18 w 332"/>
              <a:gd name="T71" fmla="*/ 62 h 266"/>
              <a:gd name="T72" fmla="*/ 46 w 332"/>
              <a:gd name="T73" fmla="*/ 78 h 266"/>
              <a:gd name="T74" fmla="*/ 36 w 332"/>
              <a:gd name="T75" fmla="*/ 106 h 266"/>
              <a:gd name="T76" fmla="*/ 46 w 332"/>
              <a:gd name="T77" fmla="*/ 124 h 266"/>
              <a:gd name="T78" fmla="*/ 70 w 332"/>
              <a:gd name="T79" fmla="*/ 142 h 266"/>
              <a:gd name="T80" fmla="*/ 76 w 332"/>
              <a:gd name="T81" fmla="*/ 162 h 266"/>
              <a:gd name="T82" fmla="*/ 90 w 332"/>
              <a:gd name="T83" fmla="*/ 17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1" name="Freeform 201"/>
          <p:cNvSpPr>
            <a:spLocks/>
          </p:cNvSpPr>
          <p:nvPr/>
        </p:nvSpPr>
        <p:spPr bwMode="auto">
          <a:xfrm>
            <a:off x="5046638" y="2928698"/>
            <a:ext cx="115203" cy="144932"/>
          </a:xfrm>
          <a:custGeom>
            <a:avLst/>
            <a:gdLst>
              <a:gd name="T0" fmla="*/ 0 w 62"/>
              <a:gd name="T1" fmla="*/ 76 h 78"/>
              <a:gd name="T2" fmla="*/ 16 w 62"/>
              <a:gd name="T3" fmla="*/ 78 h 78"/>
              <a:gd name="T4" fmla="*/ 20 w 62"/>
              <a:gd name="T5" fmla="*/ 74 h 78"/>
              <a:gd name="T6" fmla="*/ 24 w 62"/>
              <a:gd name="T7" fmla="*/ 68 h 78"/>
              <a:gd name="T8" fmla="*/ 30 w 62"/>
              <a:gd name="T9" fmla="*/ 64 h 78"/>
              <a:gd name="T10" fmla="*/ 34 w 62"/>
              <a:gd name="T11" fmla="*/ 64 h 78"/>
              <a:gd name="T12" fmla="*/ 38 w 62"/>
              <a:gd name="T13" fmla="*/ 58 h 78"/>
              <a:gd name="T14" fmla="*/ 44 w 62"/>
              <a:gd name="T15" fmla="*/ 58 h 78"/>
              <a:gd name="T16" fmla="*/ 32 w 62"/>
              <a:gd name="T17" fmla="*/ 32 h 78"/>
              <a:gd name="T18" fmla="*/ 62 w 62"/>
              <a:gd name="T19" fmla="*/ 22 h 78"/>
              <a:gd name="T20" fmla="*/ 54 w 62"/>
              <a:gd name="T21" fmla="*/ 0 h 78"/>
              <a:gd name="T22" fmla="*/ 24 w 62"/>
              <a:gd name="T23" fmla="*/ 16 h 78"/>
              <a:gd name="T24" fmla="*/ 22 w 62"/>
              <a:gd name="T25" fmla="*/ 16 h 78"/>
              <a:gd name="T26" fmla="*/ 18 w 62"/>
              <a:gd name="T27" fmla="*/ 16 h 78"/>
              <a:gd name="T28" fmla="*/ 14 w 62"/>
              <a:gd name="T29" fmla="*/ 12 h 78"/>
              <a:gd name="T30" fmla="*/ 4 w 62"/>
              <a:gd name="T31" fmla="*/ 10 h 78"/>
              <a:gd name="T32" fmla="*/ 4 w 62"/>
              <a:gd name="T33" fmla="*/ 12 h 78"/>
              <a:gd name="T34" fmla="*/ 4 w 62"/>
              <a:gd name="T35" fmla="*/ 32 h 78"/>
              <a:gd name="T36" fmla="*/ 6 w 62"/>
              <a:gd name="T37" fmla="*/ 32 h 78"/>
              <a:gd name="T38" fmla="*/ 0 w 62"/>
              <a:gd name="T39" fmla="*/ 68 h 78"/>
              <a:gd name="T40" fmla="*/ 0 w 62"/>
              <a:gd name="T41" fmla="*/ 72 h 78"/>
              <a:gd name="T42" fmla="*/ 0 w 62"/>
              <a:gd name="T43" fmla="*/ 7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2" name="Freeform 202"/>
          <p:cNvSpPr>
            <a:spLocks/>
          </p:cNvSpPr>
          <p:nvPr/>
        </p:nvSpPr>
        <p:spPr bwMode="auto">
          <a:xfrm>
            <a:off x="5042921" y="2880387"/>
            <a:ext cx="33446" cy="55743"/>
          </a:xfrm>
          <a:custGeom>
            <a:avLst/>
            <a:gdLst>
              <a:gd name="T0" fmla="*/ 0 w 18"/>
              <a:gd name="T1" fmla="*/ 30 h 30"/>
              <a:gd name="T2" fmla="*/ 8 w 18"/>
              <a:gd name="T3" fmla="*/ 0 h 30"/>
              <a:gd name="T4" fmla="*/ 18 w 18"/>
              <a:gd name="T5" fmla="*/ 4 h 30"/>
              <a:gd name="T6" fmla="*/ 16 w 18"/>
              <a:gd name="T7" fmla="*/ 12 h 30"/>
              <a:gd name="T8" fmla="*/ 12 w 18"/>
              <a:gd name="T9" fmla="*/ 14 h 30"/>
              <a:gd name="T10" fmla="*/ 8 w 18"/>
              <a:gd name="T11" fmla="*/ 14 h 30"/>
              <a:gd name="T12" fmla="*/ 10 w 18"/>
              <a:gd name="T13" fmla="*/ 18 h 30"/>
              <a:gd name="T14" fmla="*/ 12 w 18"/>
              <a:gd name="T15" fmla="*/ 20 h 30"/>
              <a:gd name="T16" fmla="*/ 10 w 18"/>
              <a:gd name="T17" fmla="*/ 26 h 30"/>
              <a:gd name="T18" fmla="*/ 6 w 18"/>
              <a:gd name="T19" fmla="*/ 30 h 30"/>
              <a:gd name="T20" fmla="*/ 0 w 18"/>
              <a:gd name="T2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3" name="Freeform 203"/>
          <p:cNvSpPr>
            <a:spLocks/>
          </p:cNvSpPr>
          <p:nvPr/>
        </p:nvSpPr>
        <p:spPr bwMode="auto">
          <a:xfrm>
            <a:off x="5039205" y="2950995"/>
            <a:ext cx="18581" cy="37162"/>
          </a:xfrm>
          <a:custGeom>
            <a:avLst/>
            <a:gdLst>
              <a:gd name="T0" fmla="*/ 8 w 10"/>
              <a:gd name="T1" fmla="*/ 20 h 20"/>
              <a:gd name="T2" fmla="*/ 8 w 10"/>
              <a:gd name="T3" fmla="*/ 0 h 20"/>
              <a:gd name="T4" fmla="*/ 4 w 10"/>
              <a:gd name="T5" fmla="*/ 0 h 20"/>
              <a:gd name="T6" fmla="*/ 0 w 10"/>
              <a:gd name="T7" fmla="*/ 20 h 20"/>
              <a:gd name="T8" fmla="*/ 10 w 10"/>
              <a:gd name="T9" fmla="*/ 20 h 20"/>
              <a:gd name="T10" fmla="*/ 8 w 10"/>
              <a:gd name="T11" fmla="*/ 20 h 20"/>
            </a:gdLst>
            <a:ahLst/>
            <a:cxnLst>
              <a:cxn ang="0">
                <a:pos x="T0" y="T1"/>
              </a:cxn>
              <a:cxn ang="0">
                <a:pos x="T2" y="T3"/>
              </a:cxn>
              <a:cxn ang="0">
                <a:pos x="T4" y="T5"/>
              </a:cxn>
              <a:cxn ang="0">
                <a:pos x="T6" y="T7"/>
              </a:cxn>
              <a:cxn ang="0">
                <a:pos x="T8" y="T9"/>
              </a:cxn>
              <a:cxn ang="0">
                <a:pos x="T10" y="T11"/>
              </a:cxn>
            </a:cxnLst>
            <a:rect l="0" t="0" r="r" b="b"/>
            <a:pathLst>
              <a:path w="10" h="20">
                <a:moveTo>
                  <a:pt x="8" y="20"/>
                </a:moveTo>
                <a:lnTo>
                  <a:pt x="8" y="0"/>
                </a:lnTo>
                <a:lnTo>
                  <a:pt x="4" y="0"/>
                </a:lnTo>
                <a:lnTo>
                  <a:pt x="0" y="20"/>
                </a:lnTo>
                <a:lnTo>
                  <a:pt x="10" y="20"/>
                </a:lnTo>
                <a:lnTo>
                  <a:pt x="8" y="2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4" name="Freeform 205"/>
          <p:cNvSpPr>
            <a:spLocks/>
          </p:cNvSpPr>
          <p:nvPr/>
        </p:nvSpPr>
        <p:spPr bwMode="auto">
          <a:xfrm>
            <a:off x="5087516" y="1750659"/>
            <a:ext cx="48311" cy="29730"/>
          </a:xfrm>
          <a:custGeom>
            <a:avLst/>
            <a:gdLst>
              <a:gd name="T0" fmla="*/ 26 w 26"/>
              <a:gd name="T1" fmla="*/ 10 h 16"/>
              <a:gd name="T2" fmla="*/ 20 w 26"/>
              <a:gd name="T3" fmla="*/ 14 h 16"/>
              <a:gd name="T4" fmla="*/ 14 w 26"/>
              <a:gd name="T5" fmla="*/ 16 h 16"/>
              <a:gd name="T6" fmla="*/ 8 w 26"/>
              <a:gd name="T7" fmla="*/ 16 h 16"/>
              <a:gd name="T8" fmla="*/ 4 w 26"/>
              <a:gd name="T9" fmla="*/ 12 h 16"/>
              <a:gd name="T10" fmla="*/ 2 w 26"/>
              <a:gd name="T11" fmla="*/ 8 h 16"/>
              <a:gd name="T12" fmla="*/ 0 w 26"/>
              <a:gd name="T13" fmla="*/ 2 h 16"/>
              <a:gd name="T14" fmla="*/ 8 w 26"/>
              <a:gd name="T15" fmla="*/ 0 h 16"/>
              <a:gd name="T16" fmla="*/ 12 w 26"/>
              <a:gd name="T17" fmla="*/ 2 h 16"/>
              <a:gd name="T18" fmla="*/ 16 w 26"/>
              <a:gd name="T19" fmla="*/ 2 h 16"/>
              <a:gd name="T20" fmla="*/ 20 w 26"/>
              <a:gd name="T21" fmla="*/ 4 h 16"/>
              <a:gd name="T22" fmla="*/ 26 w 26"/>
              <a:gd name="T23"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5" name="Freeform 206"/>
          <p:cNvSpPr>
            <a:spLocks/>
          </p:cNvSpPr>
          <p:nvPr/>
        </p:nvSpPr>
        <p:spPr bwMode="auto">
          <a:xfrm>
            <a:off x="5124678" y="1549984"/>
            <a:ext cx="271283" cy="174662"/>
          </a:xfrm>
          <a:custGeom>
            <a:avLst/>
            <a:gdLst>
              <a:gd name="T0" fmla="*/ 38 w 146"/>
              <a:gd name="T1" fmla="*/ 94 h 94"/>
              <a:gd name="T2" fmla="*/ 34 w 146"/>
              <a:gd name="T3" fmla="*/ 92 h 94"/>
              <a:gd name="T4" fmla="*/ 30 w 146"/>
              <a:gd name="T5" fmla="*/ 86 h 94"/>
              <a:gd name="T6" fmla="*/ 24 w 146"/>
              <a:gd name="T7" fmla="*/ 76 h 94"/>
              <a:gd name="T8" fmla="*/ 16 w 146"/>
              <a:gd name="T9" fmla="*/ 76 h 94"/>
              <a:gd name="T10" fmla="*/ 8 w 146"/>
              <a:gd name="T11" fmla="*/ 76 h 94"/>
              <a:gd name="T12" fmla="*/ 4 w 146"/>
              <a:gd name="T13" fmla="*/ 74 h 94"/>
              <a:gd name="T14" fmla="*/ 0 w 146"/>
              <a:gd name="T15" fmla="*/ 72 h 94"/>
              <a:gd name="T16" fmla="*/ 0 w 146"/>
              <a:gd name="T17" fmla="*/ 70 h 94"/>
              <a:gd name="T18" fmla="*/ 4 w 146"/>
              <a:gd name="T19" fmla="*/ 68 h 94"/>
              <a:gd name="T20" fmla="*/ 6 w 146"/>
              <a:gd name="T21" fmla="*/ 66 h 94"/>
              <a:gd name="T22" fmla="*/ 10 w 146"/>
              <a:gd name="T23" fmla="*/ 60 h 94"/>
              <a:gd name="T24" fmla="*/ 12 w 146"/>
              <a:gd name="T25" fmla="*/ 54 h 94"/>
              <a:gd name="T26" fmla="*/ 16 w 146"/>
              <a:gd name="T27" fmla="*/ 54 h 94"/>
              <a:gd name="T28" fmla="*/ 22 w 146"/>
              <a:gd name="T29" fmla="*/ 52 h 94"/>
              <a:gd name="T30" fmla="*/ 24 w 146"/>
              <a:gd name="T31" fmla="*/ 42 h 94"/>
              <a:gd name="T32" fmla="*/ 26 w 146"/>
              <a:gd name="T33" fmla="*/ 34 h 94"/>
              <a:gd name="T34" fmla="*/ 30 w 146"/>
              <a:gd name="T35" fmla="*/ 28 h 94"/>
              <a:gd name="T36" fmla="*/ 36 w 146"/>
              <a:gd name="T37" fmla="*/ 22 h 94"/>
              <a:gd name="T38" fmla="*/ 52 w 146"/>
              <a:gd name="T39" fmla="*/ 16 h 94"/>
              <a:gd name="T40" fmla="*/ 68 w 146"/>
              <a:gd name="T41" fmla="*/ 10 h 94"/>
              <a:gd name="T42" fmla="*/ 100 w 146"/>
              <a:gd name="T43" fmla="*/ 10 h 94"/>
              <a:gd name="T44" fmla="*/ 114 w 146"/>
              <a:gd name="T45" fmla="*/ 2 h 94"/>
              <a:gd name="T46" fmla="*/ 122 w 146"/>
              <a:gd name="T47" fmla="*/ 0 h 94"/>
              <a:gd name="T48" fmla="*/ 132 w 146"/>
              <a:gd name="T49" fmla="*/ 0 h 94"/>
              <a:gd name="T50" fmla="*/ 140 w 146"/>
              <a:gd name="T51" fmla="*/ 0 h 94"/>
              <a:gd name="T52" fmla="*/ 146 w 146"/>
              <a:gd name="T53" fmla="*/ 2 h 94"/>
              <a:gd name="T54" fmla="*/ 146 w 146"/>
              <a:gd name="T55" fmla="*/ 6 h 94"/>
              <a:gd name="T56" fmla="*/ 144 w 146"/>
              <a:gd name="T57" fmla="*/ 10 h 94"/>
              <a:gd name="T58" fmla="*/ 138 w 146"/>
              <a:gd name="T59" fmla="*/ 12 h 94"/>
              <a:gd name="T60" fmla="*/ 124 w 146"/>
              <a:gd name="T61" fmla="*/ 16 h 94"/>
              <a:gd name="T62" fmla="*/ 86 w 146"/>
              <a:gd name="T63" fmla="*/ 26 h 94"/>
              <a:gd name="T64" fmla="*/ 70 w 146"/>
              <a:gd name="T65" fmla="*/ 32 h 94"/>
              <a:gd name="T66" fmla="*/ 56 w 146"/>
              <a:gd name="T67" fmla="*/ 40 h 94"/>
              <a:gd name="T68" fmla="*/ 52 w 146"/>
              <a:gd name="T69" fmla="*/ 44 h 94"/>
              <a:gd name="T70" fmla="*/ 46 w 146"/>
              <a:gd name="T71" fmla="*/ 50 h 94"/>
              <a:gd name="T72" fmla="*/ 42 w 146"/>
              <a:gd name="T73" fmla="*/ 56 h 94"/>
              <a:gd name="T74" fmla="*/ 40 w 146"/>
              <a:gd name="T75" fmla="*/ 62 h 94"/>
              <a:gd name="T76" fmla="*/ 42 w 146"/>
              <a:gd name="T77" fmla="*/ 70 h 94"/>
              <a:gd name="T78" fmla="*/ 46 w 146"/>
              <a:gd name="T79" fmla="*/ 74 h 94"/>
              <a:gd name="T80" fmla="*/ 50 w 146"/>
              <a:gd name="T81" fmla="*/ 78 h 94"/>
              <a:gd name="T82" fmla="*/ 56 w 146"/>
              <a:gd name="T83" fmla="*/ 80 h 94"/>
              <a:gd name="T84" fmla="*/ 68 w 146"/>
              <a:gd name="T85" fmla="*/ 86 h 94"/>
              <a:gd name="T86" fmla="*/ 74 w 146"/>
              <a:gd name="T87" fmla="*/ 88 h 94"/>
              <a:gd name="T88" fmla="*/ 78 w 146"/>
              <a:gd name="T89" fmla="*/ 92 h 94"/>
              <a:gd name="T90" fmla="*/ 68 w 146"/>
              <a:gd name="T91" fmla="*/ 92 h 94"/>
              <a:gd name="T92" fmla="*/ 58 w 146"/>
              <a:gd name="T93" fmla="*/ 92 h 94"/>
              <a:gd name="T94" fmla="*/ 38 w 146"/>
              <a:gd name="T95"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6" name="Freeform 207"/>
          <p:cNvSpPr>
            <a:spLocks/>
          </p:cNvSpPr>
          <p:nvPr/>
        </p:nvSpPr>
        <p:spPr bwMode="auto">
          <a:xfrm>
            <a:off x="5741569" y="1453362"/>
            <a:ext cx="196959" cy="55743"/>
          </a:xfrm>
          <a:custGeom>
            <a:avLst/>
            <a:gdLst>
              <a:gd name="T0" fmla="*/ 106 w 106"/>
              <a:gd name="T1" fmla="*/ 26 h 30"/>
              <a:gd name="T2" fmla="*/ 98 w 106"/>
              <a:gd name="T3" fmla="*/ 28 h 30"/>
              <a:gd name="T4" fmla="*/ 92 w 106"/>
              <a:gd name="T5" fmla="*/ 28 h 30"/>
              <a:gd name="T6" fmla="*/ 82 w 106"/>
              <a:gd name="T7" fmla="*/ 26 h 30"/>
              <a:gd name="T8" fmla="*/ 80 w 106"/>
              <a:gd name="T9" fmla="*/ 28 h 30"/>
              <a:gd name="T10" fmla="*/ 78 w 106"/>
              <a:gd name="T11" fmla="*/ 30 h 30"/>
              <a:gd name="T12" fmla="*/ 64 w 106"/>
              <a:gd name="T13" fmla="*/ 28 h 30"/>
              <a:gd name="T14" fmla="*/ 50 w 106"/>
              <a:gd name="T15" fmla="*/ 24 h 30"/>
              <a:gd name="T16" fmla="*/ 44 w 106"/>
              <a:gd name="T17" fmla="*/ 22 h 30"/>
              <a:gd name="T18" fmla="*/ 38 w 106"/>
              <a:gd name="T19" fmla="*/ 18 h 30"/>
              <a:gd name="T20" fmla="*/ 36 w 106"/>
              <a:gd name="T21" fmla="*/ 14 h 30"/>
              <a:gd name="T22" fmla="*/ 36 w 106"/>
              <a:gd name="T23" fmla="*/ 10 h 30"/>
              <a:gd name="T24" fmla="*/ 20 w 106"/>
              <a:gd name="T25" fmla="*/ 10 h 30"/>
              <a:gd name="T26" fmla="*/ 10 w 106"/>
              <a:gd name="T27" fmla="*/ 10 h 30"/>
              <a:gd name="T28" fmla="*/ 4 w 106"/>
              <a:gd name="T29" fmla="*/ 8 h 30"/>
              <a:gd name="T30" fmla="*/ 2 w 106"/>
              <a:gd name="T31" fmla="*/ 6 h 30"/>
              <a:gd name="T32" fmla="*/ 0 w 106"/>
              <a:gd name="T33" fmla="*/ 4 h 30"/>
              <a:gd name="T34" fmla="*/ 2 w 106"/>
              <a:gd name="T35" fmla="*/ 2 h 30"/>
              <a:gd name="T36" fmla="*/ 4 w 106"/>
              <a:gd name="T37" fmla="*/ 2 h 30"/>
              <a:gd name="T38" fmla="*/ 12 w 106"/>
              <a:gd name="T39" fmla="*/ 0 h 30"/>
              <a:gd name="T40" fmla="*/ 24 w 106"/>
              <a:gd name="T41" fmla="*/ 0 h 30"/>
              <a:gd name="T42" fmla="*/ 34 w 106"/>
              <a:gd name="T43" fmla="*/ 0 h 30"/>
              <a:gd name="T44" fmla="*/ 44 w 106"/>
              <a:gd name="T45" fmla="*/ 2 h 30"/>
              <a:gd name="T46" fmla="*/ 52 w 106"/>
              <a:gd name="T47" fmla="*/ 4 h 30"/>
              <a:gd name="T48" fmla="*/ 54 w 106"/>
              <a:gd name="T49" fmla="*/ 8 h 30"/>
              <a:gd name="T50" fmla="*/ 54 w 106"/>
              <a:gd name="T51" fmla="*/ 10 h 30"/>
              <a:gd name="T52" fmla="*/ 48 w 106"/>
              <a:gd name="T53" fmla="*/ 10 h 30"/>
              <a:gd name="T54" fmla="*/ 60 w 106"/>
              <a:gd name="T55" fmla="*/ 12 h 30"/>
              <a:gd name="T56" fmla="*/ 66 w 106"/>
              <a:gd name="T57" fmla="*/ 14 h 30"/>
              <a:gd name="T58" fmla="*/ 70 w 106"/>
              <a:gd name="T59" fmla="*/ 14 h 30"/>
              <a:gd name="T60" fmla="*/ 74 w 106"/>
              <a:gd name="T61" fmla="*/ 14 h 30"/>
              <a:gd name="T62" fmla="*/ 78 w 106"/>
              <a:gd name="T63" fmla="*/ 12 h 30"/>
              <a:gd name="T64" fmla="*/ 86 w 106"/>
              <a:gd name="T65" fmla="*/ 14 h 30"/>
              <a:gd name="T66" fmla="*/ 92 w 106"/>
              <a:gd name="T67" fmla="*/ 16 h 30"/>
              <a:gd name="T68" fmla="*/ 102 w 106"/>
              <a:gd name="T69" fmla="*/ 26 h 30"/>
              <a:gd name="T70" fmla="*/ 106 w 106"/>
              <a:gd name="T71"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7" name="Freeform 208"/>
          <p:cNvSpPr>
            <a:spLocks/>
          </p:cNvSpPr>
          <p:nvPr/>
        </p:nvSpPr>
        <p:spPr bwMode="auto">
          <a:xfrm>
            <a:off x="5957110" y="1490524"/>
            <a:ext cx="96621" cy="40878"/>
          </a:xfrm>
          <a:custGeom>
            <a:avLst/>
            <a:gdLst>
              <a:gd name="T0" fmla="*/ 6 w 52"/>
              <a:gd name="T1" fmla="*/ 22 h 22"/>
              <a:gd name="T2" fmla="*/ 4 w 52"/>
              <a:gd name="T3" fmla="*/ 22 h 22"/>
              <a:gd name="T4" fmla="*/ 2 w 52"/>
              <a:gd name="T5" fmla="*/ 20 h 22"/>
              <a:gd name="T6" fmla="*/ 0 w 52"/>
              <a:gd name="T7" fmla="*/ 18 h 22"/>
              <a:gd name="T8" fmla="*/ 0 w 52"/>
              <a:gd name="T9" fmla="*/ 6 h 22"/>
              <a:gd name="T10" fmla="*/ 4 w 52"/>
              <a:gd name="T11" fmla="*/ 2 h 22"/>
              <a:gd name="T12" fmla="*/ 6 w 52"/>
              <a:gd name="T13" fmla="*/ 0 h 22"/>
              <a:gd name="T14" fmla="*/ 14 w 52"/>
              <a:gd name="T15" fmla="*/ 0 h 22"/>
              <a:gd name="T16" fmla="*/ 20 w 52"/>
              <a:gd name="T17" fmla="*/ 4 h 22"/>
              <a:gd name="T18" fmla="*/ 32 w 52"/>
              <a:gd name="T19" fmla="*/ 6 h 22"/>
              <a:gd name="T20" fmla="*/ 52 w 52"/>
              <a:gd name="T21" fmla="*/ 10 h 22"/>
              <a:gd name="T22" fmla="*/ 50 w 52"/>
              <a:gd name="T23" fmla="*/ 14 h 22"/>
              <a:gd name="T24" fmla="*/ 46 w 52"/>
              <a:gd name="T25" fmla="*/ 16 h 22"/>
              <a:gd name="T26" fmla="*/ 40 w 52"/>
              <a:gd name="T27" fmla="*/ 18 h 22"/>
              <a:gd name="T28" fmla="*/ 28 w 52"/>
              <a:gd name="T29" fmla="*/ 18 h 22"/>
              <a:gd name="T30" fmla="*/ 20 w 52"/>
              <a:gd name="T31" fmla="*/ 20 h 22"/>
              <a:gd name="T32" fmla="*/ 14 w 52"/>
              <a:gd name="T33" fmla="*/ 22 h 22"/>
              <a:gd name="T34" fmla="*/ 6 w 52"/>
              <a:gd name="T3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8" name="Freeform 209"/>
          <p:cNvSpPr>
            <a:spLocks/>
          </p:cNvSpPr>
          <p:nvPr/>
        </p:nvSpPr>
        <p:spPr bwMode="auto">
          <a:xfrm>
            <a:off x="6782108" y="1568565"/>
            <a:ext cx="170946" cy="33446"/>
          </a:xfrm>
          <a:custGeom>
            <a:avLst/>
            <a:gdLst>
              <a:gd name="T0" fmla="*/ 72 w 92"/>
              <a:gd name="T1" fmla="*/ 12 h 18"/>
              <a:gd name="T2" fmla="*/ 72 w 92"/>
              <a:gd name="T3" fmla="*/ 18 h 18"/>
              <a:gd name="T4" fmla="*/ 38 w 92"/>
              <a:gd name="T5" fmla="*/ 18 h 18"/>
              <a:gd name="T6" fmla="*/ 28 w 92"/>
              <a:gd name="T7" fmla="*/ 18 h 18"/>
              <a:gd name="T8" fmla="*/ 14 w 92"/>
              <a:gd name="T9" fmla="*/ 18 h 18"/>
              <a:gd name="T10" fmla="*/ 10 w 92"/>
              <a:gd name="T11" fmla="*/ 16 h 18"/>
              <a:gd name="T12" fmla="*/ 4 w 92"/>
              <a:gd name="T13" fmla="*/ 12 h 18"/>
              <a:gd name="T14" fmla="*/ 0 w 92"/>
              <a:gd name="T15" fmla="*/ 10 h 18"/>
              <a:gd name="T16" fmla="*/ 0 w 92"/>
              <a:gd name="T17" fmla="*/ 6 h 18"/>
              <a:gd name="T18" fmla="*/ 0 w 92"/>
              <a:gd name="T19" fmla="*/ 4 h 18"/>
              <a:gd name="T20" fmla="*/ 4 w 92"/>
              <a:gd name="T21" fmla="*/ 2 h 18"/>
              <a:gd name="T22" fmla="*/ 10 w 92"/>
              <a:gd name="T23" fmla="*/ 0 h 18"/>
              <a:gd name="T24" fmla="*/ 14 w 92"/>
              <a:gd name="T25" fmla="*/ 0 h 18"/>
              <a:gd name="T26" fmla="*/ 20 w 92"/>
              <a:gd name="T27" fmla="*/ 4 h 18"/>
              <a:gd name="T28" fmla="*/ 26 w 92"/>
              <a:gd name="T29" fmla="*/ 6 h 18"/>
              <a:gd name="T30" fmla="*/ 32 w 92"/>
              <a:gd name="T31" fmla="*/ 6 h 18"/>
              <a:gd name="T32" fmla="*/ 36 w 92"/>
              <a:gd name="T33" fmla="*/ 6 h 18"/>
              <a:gd name="T34" fmla="*/ 36 w 92"/>
              <a:gd name="T35" fmla="*/ 4 h 18"/>
              <a:gd name="T36" fmla="*/ 38 w 92"/>
              <a:gd name="T37" fmla="*/ 2 h 18"/>
              <a:gd name="T38" fmla="*/ 40 w 92"/>
              <a:gd name="T39" fmla="*/ 2 h 18"/>
              <a:gd name="T40" fmla="*/ 54 w 92"/>
              <a:gd name="T41" fmla="*/ 2 h 18"/>
              <a:gd name="T42" fmla="*/ 68 w 92"/>
              <a:gd name="T43" fmla="*/ 4 h 18"/>
              <a:gd name="T44" fmla="*/ 84 w 92"/>
              <a:gd name="T45" fmla="*/ 6 h 18"/>
              <a:gd name="T46" fmla="*/ 90 w 92"/>
              <a:gd name="T47" fmla="*/ 8 h 18"/>
              <a:gd name="T48" fmla="*/ 92 w 92"/>
              <a:gd name="T49" fmla="*/ 12 h 18"/>
              <a:gd name="T50" fmla="*/ 82 w 92"/>
              <a:gd name="T51" fmla="*/ 16 h 18"/>
              <a:gd name="T52" fmla="*/ 76 w 92"/>
              <a:gd name="T53" fmla="*/ 16 h 18"/>
              <a:gd name="T54" fmla="*/ 72 w 92"/>
              <a:gd name="T55"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59" name="Freeform 210"/>
          <p:cNvSpPr>
            <a:spLocks/>
          </p:cNvSpPr>
          <p:nvPr/>
        </p:nvSpPr>
        <p:spPr bwMode="auto">
          <a:xfrm>
            <a:off x="6979068" y="1579713"/>
            <a:ext cx="96621" cy="29730"/>
          </a:xfrm>
          <a:custGeom>
            <a:avLst/>
            <a:gdLst>
              <a:gd name="T0" fmla="*/ 42 w 52"/>
              <a:gd name="T1" fmla="*/ 16 h 16"/>
              <a:gd name="T2" fmla="*/ 32 w 52"/>
              <a:gd name="T3" fmla="*/ 16 h 16"/>
              <a:gd name="T4" fmla="*/ 18 w 52"/>
              <a:gd name="T5" fmla="*/ 12 h 16"/>
              <a:gd name="T6" fmla="*/ 6 w 52"/>
              <a:gd name="T7" fmla="*/ 8 h 16"/>
              <a:gd name="T8" fmla="*/ 2 w 52"/>
              <a:gd name="T9" fmla="*/ 4 h 16"/>
              <a:gd name="T10" fmla="*/ 0 w 52"/>
              <a:gd name="T11" fmla="*/ 0 h 16"/>
              <a:gd name="T12" fmla="*/ 8 w 52"/>
              <a:gd name="T13" fmla="*/ 0 h 16"/>
              <a:gd name="T14" fmla="*/ 18 w 52"/>
              <a:gd name="T15" fmla="*/ 4 h 16"/>
              <a:gd name="T16" fmla="*/ 30 w 52"/>
              <a:gd name="T17" fmla="*/ 4 h 16"/>
              <a:gd name="T18" fmla="*/ 42 w 52"/>
              <a:gd name="T19" fmla="*/ 6 h 16"/>
              <a:gd name="T20" fmla="*/ 46 w 52"/>
              <a:gd name="T21" fmla="*/ 6 h 16"/>
              <a:gd name="T22" fmla="*/ 52 w 52"/>
              <a:gd name="T23" fmla="*/ 8 h 16"/>
              <a:gd name="T24" fmla="*/ 48 w 52"/>
              <a:gd name="T25" fmla="*/ 14 h 16"/>
              <a:gd name="T26" fmla="*/ 42 w 52"/>
              <a:gd name="T2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0" name="Freeform 211"/>
          <p:cNvSpPr>
            <a:spLocks/>
          </p:cNvSpPr>
          <p:nvPr/>
        </p:nvSpPr>
        <p:spPr bwMode="auto">
          <a:xfrm>
            <a:off x="7841229" y="1691200"/>
            <a:ext cx="70608" cy="26013"/>
          </a:xfrm>
          <a:custGeom>
            <a:avLst/>
            <a:gdLst>
              <a:gd name="T0" fmla="*/ 18 w 38"/>
              <a:gd name="T1" fmla="*/ 10 h 14"/>
              <a:gd name="T2" fmla="*/ 14 w 38"/>
              <a:gd name="T3" fmla="*/ 12 h 14"/>
              <a:gd name="T4" fmla="*/ 10 w 38"/>
              <a:gd name="T5" fmla="*/ 14 h 14"/>
              <a:gd name="T6" fmla="*/ 6 w 38"/>
              <a:gd name="T7" fmla="*/ 14 h 14"/>
              <a:gd name="T8" fmla="*/ 2 w 38"/>
              <a:gd name="T9" fmla="*/ 12 h 14"/>
              <a:gd name="T10" fmla="*/ 0 w 38"/>
              <a:gd name="T11" fmla="*/ 8 h 14"/>
              <a:gd name="T12" fmla="*/ 2 w 38"/>
              <a:gd name="T13" fmla="*/ 6 h 14"/>
              <a:gd name="T14" fmla="*/ 8 w 38"/>
              <a:gd name="T15" fmla="*/ 2 h 14"/>
              <a:gd name="T16" fmla="*/ 14 w 38"/>
              <a:gd name="T17" fmla="*/ 0 h 14"/>
              <a:gd name="T18" fmla="*/ 22 w 38"/>
              <a:gd name="T19" fmla="*/ 0 h 14"/>
              <a:gd name="T20" fmla="*/ 28 w 38"/>
              <a:gd name="T21" fmla="*/ 4 h 14"/>
              <a:gd name="T22" fmla="*/ 38 w 38"/>
              <a:gd name="T23" fmla="*/ 10 h 14"/>
              <a:gd name="T24" fmla="*/ 28 w 38"/>
              <a:gd name="T25" fmla="*/ 12 h 14"/>
              <a:gd name="T26" fmla="*/ 18 w 38"/>
              <a:gd name="T2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1" name="Freeform 212"/>
          <p:cNvSpPr>
            <a:spLocks/>
          </p:cNvSpPr>
          <p:nvPr/>
        </p:nvSpPr>
        <p:spPr bwMode="auto">
          <a:xfrm>
            <a:off x="7644270" y="2226334"/>
            <a:ext cx="222973" cy="271283"/>
          </a:xfrm>
          <a:custGeom>
            <a:avLst/>
            <a:gdLst>
              <a:gd name="T0" fmla="*/ 0 w 120"/>
              <a:gd name="T1" fmla="*/ 0 h 146"/>
              <a:gd name="T2" fmla="*/ 98 w 120"/>
              <a:gd name="T3" fmla="*/ 90 h 146"/>
              <a:gd name="T4" fmla="*/ 94 w 120"/>
              <a:gd name="T5" fmla="*/ 90 h 146"/>
              <a:gd name="T6" fmla="*/ 92 w 120"/>
              <a:gd name="T7" fmla="*/ 90 h 146"/>
              <a:gd name="T8" fmla="*/ 88 w 120"/>
              <a:gd name="T9" fmla="*/ 88 h 146"/>
              <a:gd name="T10" fmla="*/ 82 w 120"/>
              <a:gd name="T11" fmla="*/ 86 h 146"/>
              <a:gd name="T12" fmla="*/ 78 w 120"/>
              <a:gd name="T13" fmla="*/ 88 h 146"/>
              <a:gd name="T14" fmla="*/ 76 w 120"/>
              <a:gd name="T15" fmla="*/ 90 h 146"/>
              <a:gd name="T16" fmla="*/ 78 w 120"/>
              <a:gd name="T17" fmla="*/ 98 h 146"/>
              <a:gd name="T18" fmla="*/ 82 w 120"/>
              <a:gd name="T19" fmla="*/ 106 h 146"/>
              <a:gd name="T20" fmla="*/ 88 w 120"/>
              <a:gd name="T21" fmla="*/ 114 h 146"/>
              <a:gd name="T22" fmla="*/ 92 w 120"/>
              <a:gd name="T23" fmla="*/ 118 h 146"/>
              <a:gd name="T24" fmla="*/ 108 w 120"/>
              <a:gd name="T25" fmla="*/ 130 h 146"/>
              <a:gd name="T26" fmla="*/ 120 w 120"/>
              <a:gd name="T27" fmla="*/ 138 h 146"/>
              <a:gd name="T28" fmla="*/ 112 w 120"/>
              <a:gd name="T29" fmla="*/ 138 h 146"/>
              <a:gd name="T30" fmla="*/ 108 w 120"/>
              <a:gd name="T31" fmla="*/ 136 h 146"/>
              <a:gd name="T32" fmla="*/ 102 w 120"/>
              <a:gd name="T33" fmla="*/ 134 h 146"/>
              <a:gd name="T34" fmla="*/ 102 w 120"/>
              <a:gd name="T35" fmla="*/ 146 h 146"/>
              <a:gd name="T36" fmla="*/ 94 w 120"/>
              <a:gd name="T37" fmla="*/ 140 h 146"/>
              <a:gd name="T38" fmla="*/ 88 w 120"/>
              <a:gd name="T39" fmla="*/ 130 h 146"/>
              <a:gd name="T40" fmla="*/ 76 w 120"/>
              <a:gd name="T41" fmla="*/ 114 h 146"/>
              <a:gd name="T42" fmla="*/ 66 w 120"/>
              <a:gd name="T43" fmla="*/ 94 h 146"/>
              <a:gd name="T44" fmla="*/ 54 w 120"/>
              <a:gd name="T45" fmla="*/ 76 h 146"/>
              <a:gd name="T46" fmla="*/ 44 w 120"/>
              <a:gd name="T47" fmla="*/ 62 h 146"/>
              <a:gd name="T48" fmla="*/ 34 w 120"/>
              <a:gd name="T49" fmla="*/ 50 h 146"/>
              <a:gd name="T50" fmla="*/ 24 w 120"/>
              <a:gd name="T51" fmla="*/ 42 h 146"/>
              <a:gd name="T52" fmla="*/ 12 w 120"/>
              <a:gd name="T53" fmla="*/ 36 h 146"/>
              <a:gd name="T54" fmla="*/ 10 w 120"/>
              <a:gd name="T55" fmla="*/ 32 h 146"/>
              <a:gd name="T56" fmla="*/ 6 w 120"/>
              <a:gd name="T57" fmla="*/ 28 h 146"/>
              <a:gd name="T58" fmla="*/ 4 w 120"/>
              <a:gd name="T59" fmla="*/ 22 h 146"/>
              <a:gd name="T60" fmla="*/ 2 w 120"/>
              <a:gd name="T61" fmla="*/ 16 h 146"/>
              <a:gd name="T62" fmla="*/ 0 w 120"/>
              <a:gd name="T6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2" name="Freeform 213"/>
          <p:cNvSpPr>
            <a:spLocks/>
          </p:cNvSpPr>
          <p:nvPr/>
        </p:nvSpPr>
        <p:spPr bwMode="auto">
          <a:xfrm>
            <a:off x="5492583" y="2612820"/>
            <a:ext cx="427364" cy="241554"/>
          </a:xfrm>
          <a:custGeom>
            <a:avLst/>
            <a:gdLst>
              <a:gd name="T0" fmla="*/ 18 w 230"/>
              <a:gd name="T1" fmla="*/ 6 h 130"/>
              <a:gd name="T2" fmla="*/ 42 w 230"/>
              <a:gd name="T3" fmla="*/ 22 h 130"/>
              <a:gd name="T4" fmla="*/ 66 w 230"/>
              <a:gd name="T5" fmla="*/ 24 h 130"/>
              <a:gd name="T6" fmla="*/ 78 w 230"/>
              <a:gd name="T7" fmla="*/ 4 h 130"/>
              <a:gd name="T8" fmla="*/ 104 w 230"/>
              <a:gd name="T9" fmla="*/ 6 h 130"/>
              <a:gd name="T10" fmla="*/ 112 w 230"/>
              <a:gd name="T11" fmla="*/ 18 h 130"/>
              <a:gd name="T12" fmla="*/ 114 w 230"/>
              <a:gd name="T13" fmla="*/ 26 h 130"/>
              <a:gd name="T14" fmla="*/ 130 w 230"/>
              <a:gd name="T15" fmla="*/ 28 h 130"/>
              <a:gd name="T16" fmla="*/ 146 w 230"/>
              <a:gd name="T17" fmla="*/ 38 h 130"/>
              <a:gd name="T18" fmla="*/ 170 w 230"/>
              <a:gd name="T19" fmla="*/ 60 h 130"/>
              <a:gd name="T20" fmla="*/ 192 w 230"/>
              <a:gd name="T21" fmla="*/ 70 h 130"/>
              <a:gd name="T22" fmla="*/ 216 w 230"/>
              <a:gd name="T23" fmla="*/ 84 h 130"/>
              <a:gd name="T24" fmla="*/ 226 w 230"/>
              <a:gd name="T25" fmla="*/ 86 h 130"/>
              <a:gd name="T26" fmla="*/ 230 w 230"/>
              <a:gd name="T27" fmla="*/ 96 h 130"/>
              <a:gd name="T28" fmla="*/ 220 w 230"/>
              <a:gd name="T29" fmla="*/ 100 h 130"/>
              <a:gd name="T30" fmla="*/ 206 w 230"/>
              <a:gd name="T31" fmla="*/ 92 h 130"/>
              <a:gd name="T32" fmla="*/ 186 w 230"/>
              <a:gd name="T33" fmla="*/ 122 h 130"/>
              <a:gd name="T34" fmla="*/ 170 w 230"/>
              <a:gd name="T35" fmla="*/ 130 h 130"/>
              <a:gd name="T36" fmla="*/ 150 w 230"/>
              <a:gd name="T37" fmla="*/ 128 h 130"/>
              <a:gd name="T38" fmla="*/ 148 w 230"/>
              <a:gd name="T39" fmla="*/ 112 h 130"/>
              <a:gd name="T40" fmla="*/ 132 w 230"/>
              <a:gd name="T41" fmla="*/ 106 h 130"/>
              <a:gd name="T42" fmla="*/ 108 w 230"/>
              <a:gd name="T43" fmla="*/ 92 h 130"/>
              <a:gd name="T44" fmla="*/ 78 w 230"/>
              <a:gd name="T45" fmla="*/ 74 h 130"/>
              <a:gd name="T46" fmla="*/ 54 w 230"/>
              <a:gd name="T47" fmla="*/ 76 h 130"/>
              <a:gd name="T48" fmla="*/ 30 w 230"/>
              <a:gd name="T49" fmla="*/ 92 h 130"/>
              <a:gd name="T50" fmla="*/ 24 w 230"/>
              <a:gd name="T51" fmla="*/ 68 h 130"/>
              <a:gd name="T52" fmla="*/ 8 w 230"/>
              <a:gd name="T53" fmla="*/ 52 h 130"/>
              <a:gd name="T54" fmla="*/ 0 w 230"/>
              <a:gd name="T55" fmla="*/ 36 h 130"/>
              <a:gd name="T56" fmla="*/ 8 w 230"/>
              <a:gd name="T57" fmla="*/ 30 h 130"/>
              <a:gd name="T58" fmla="*/ 22 w 230"/>
              <a:gd name="T59" fmla="*/ 36 h 130"/>
              <a:gd name="T60" fmla="*/ 22 w 230"/>
              <a:gd name="T61" fmla="*/ 22 h 130"/>
              <a:gd name="T62" fmla="*/ 10 w 230"/>
              <a:gd name="T63" fmla="*/ 1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3" name="Freeform 214"/>
          <p:cNvSpPr>
            <a:spLocks/>
          </p:cNvSpPr>
          <p:nvPr/>
        </p:nvSpPr>
        <p:spPr bwMode="auto">
          <a:xfrm>
            <a:off x="5990555" y="2594239"/>
            <a:ext cx="234121" cy="133784"/>
          </a:xfrm>
          <a:custGeom>
            <a:avLst/>
            <a:gdLst>
              <a:gd name="T0" fmla="*/ 12 w 126"/>
              <a:gd name="T1" fmla="*/ 60 h 72"/>
              <a:gd name="T2" fmla="*/ 20 w 126"/>
              <a:gd name="T3" fmla="*/ 58 h 72"/>
              <a:gd name="T4" fmla="*/ 28 w 126"/>
              <a:gd name="T5" fmla="*/ 56 h 72"/>
              <a:gd name="T6" fmla="*/ 36 w 126"/>
              <a:gd name="T7" fmla="*/ 52 h 72"/>
              <a:gd name="T8" fmla="*/ 42 w 126"/>
              <a:gd name="T9" fmla="*/ 44 h 72"/>
              <a:gd name="T10" fmla="*/ 32 w 126"/>
              <a:gd name="T11" fmla="*/ 40 h 72"/>
              <a:gd name="T12" fmla="*/ 20 w 126"/>
              <a:gd name="T13" fmla="*/ 32 h 72"/>
              <a:gd name="T14" fmla="*/ 16 w 126"/>
              <a:gd name="T15" fmla="*/ 36 h 72"/>
              <a:gd name="T16" fmla="*/ 6 w 126"/>
              <a:gd name="T17" fmla="*/ 34 h 72"/>
              <a:gd name="T18" fmla="*/ 0 w 126"/>
              <a:gd name="T19" fmla="*/ 32 h 72"/>
              <a:gd name="T20" fmla="*/ 2 w 126"/>
              <a:gd name="T21" fmla="*/ 28 h 72"/>
              <a:gd name="T22" fmla="*/ 6 w 126"/>
              <a:gd name="T23" fmla="*/ 20 h 72"/>
              <a:gd name="T24" fmla="*/ 6 w 126"/>
              <a:gd name="T25" fmla="*/ 8 h 72"/>
              <a:gd name="T26" fmla="*/ 18 w 126"/>
              <a:gd name="T27" fmla="*/ 6 h 72"/>
              <a:gd name="T28" fmla="*/ 24 w 126"/>
              <a:gd name="T29" fmla="*/ 8 h 72"/>
              <a:gd name="T30" fmla="*/ 30 w 126"/>
              <a:gd name="T31" fmla="*/ 10 h 72"/>
              <a:gd name="T32" fmla="*/ 38 w 126"/>
              <a:gd name="T33" fmla="*/ 12 h 72"/>
              <a:gd name="T34" fmla="*/ 38 w 126"/>
              <a:gd name="T35" fmla="*/ 4 h 72"/>
              <a:gd name="T36" fmla="*/ 48 w 126"/>
              <a:gd name="T37" fmla="*/ 0 h 72"/>
              <a:gd name="T38" fmla="*/ 56 w 126"/>
              <a:gd name="T39" fmla="*/ 2 h 72"/>
              <a:gd name="T40" fmla="*/ 62 w 126"/>
              <a:gd name="T41" fmla="*/ 4 h 72"/>
              <a:gd name="T42" fmla="*/ 68 w 126"/>
              <a:gd name="T43" fmla="*/ 6 h 72"/>
              <a:gd name="T44" fmla="*/ 86 w 126"/>
              <a:gd name="T45" fmla="*/ 6 h 72"/>
              <a:gd name="T46" fmla="*/ 100 w 126"/>
              <a:gd name="T47" fmla="*/ 6 h 72"/>
              <a:gd name="T48" fmla="*/ 112 w 126"/>
              <a:gd name="T49" fmla="*/ 6 h 72"/>
              <a:gd name="T50" fmla="*/ 126 w 126"/>
              <a:gd name="T51" fmla="*/ 12 h 72"/>
              <a:gd name="T52" fmla="*/ 122 w 126"/>
              <a:gd name="T53" fmla="*/ 18 h 72"/>
              <a:gd name="T54" fmla="*/ 118 w 126"/>
              <a:gd name="T55" fmla="*/ 24 h 72"/>
              <a:gd name="T56" fmla="*/ 114 w 126"/>
              <a:gd name="T57" fmla="*/ 30 h 72"/>
              <a:gd name="T58" fmla="*/ 106 w 126"/>
              <a:gd name="T59" fmla="*/ 36 h 72"/>
              <a:gd name="T60" fmla="*/ 100 w 126"/>
              <a:gd name="T61" fmla="*/ 42 h 72"/>
              <a:gd name="T62" fmla="*/ 88 w 126"/>
              <a:gd name="T63" fmla="*/ 50 h 72"/>
              <a:gd name="T64" fmla="*/ 76 w 126"/>
              <a:gd name="T65" fmla="*/ 52 h 72"/>
              <a:gd name="T66" fmla="*/ 68 w 126"/>
              <a:gd name="T67" fmla="*/ 52 h 72"/>
              <a:gd name="T68" fmla="*/ 60 w 126"/>
              <a:gd name="T69" fmla="*/ 56 h 72"/>
              <a:gd name="T70" fmla="*/ 56 w 126"/>
              <a:gd name="T71" fmla="*/ 58 h 72"/>
              <a:gd name="T72" fmla="*/ 50 w 126"/>
              <a:gd name="T73" fmla="*/ 64 h 72"/>
              <a:gd name="T74" fmla="*/ 50 w 126"/>
              <a:gd name="T75" fmla="*/ 68 h 72"/>
              <a:gd name="T76" fmla="*/ 44 w 126"/>
              <a:gd name="T77" fmla="*/ 72 h 72"/>
              <a:gd name="T78" fmla="*/ 38 w 126"/>
              <a:gd name="T79" fmla="*/ 72 h 72"/>
              <a:gd name="T80" fmla="*/ 30 w 126"/>
              <a:gd name="T81" fmla="*/ 72 h 72"/>
              <a:gd name="T82" fmla="*/ 24 w 126"/>
              <a:gd name="T83" fmla="*/ 70 h 72"/>
              <a:gd name="T84" fmla="*/ 18 w 126"/>
              <a:gd name="T85" fmla="*/ 70 h 72"/>
              <a:gd name="T86" fmla="*/ 10 w 126"/>
              <a:gd name="T87" fmla="*/ 70 h 72"/>
              <a:gd name="T88" fmla="*/ 12 w 126"/>
              <a:gd name="T89"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4" name="Freeform 215"/>
          <p:cNvSpPr>
            <a:spLocks/>
          </p:cNvSpPr>
          <p:nvPr/>
        </p:nvSpPr>
        <p:spPr bwMode="auto">
          <a:xfrm>
            <a:off x="5566907" y="2512482"/>
            <a:ext cx="501689" cy="286148"/>
          </a:xfrm>
          <a:custGeom>
            <a:avLst/>
            <a:gdLst>
              <a:gd name="T0" fmla="*/ 0 w 270"/>
              <a:gd name="T1" fmla="*/ 10 h 154"/>
              <a:gd name="T2" fmla="*/ 74 w 270"/>
              <a:gd name="T3" fmla="*/ 18 h 154"/>
              <a:gd name="T4" fmla="*/ 110 w 270"/>
              <a:gd name="T5" fmla="*/ 38 h 154"/>
              <a:gd name="T6" fmla="*/ 136 w 270"/>
              <a:gd name="T7" fmla="*/ 36 h 154"/>
              <a:gd name="T8" fmla="*/ 152 w 270"/>
              <a:gd name="T9" fmla="*/ 50 h 154"/>
              <a:gd name="T10" fmla="*/ 160 w 270"/>
              <a:gd name="T11" fmla="*/ 62 h 154"/>
              <a:gd name="T12" fmla="*/ 170 w 270"/>
              <a:gd name="T13" fmla="*/ 68 h 154"/>
              <a:gd name="T14" fmla="*/ 194 w 270"/>
              <a:gd name="T15" fmla="*/ 82 h 154"/>
              <a:gd name="T16" fmla="*/ 202 w 270"/>
              <a:gd name="T17" fmla="*/ 92 h 154"/>
              <a:gd name="T18" fmla="*/ 214 w 270"/>
              <a:gd name="T19" fmla="*/ 74 h 154"/>
              <a:gd name="T20" fmla="*/ 228 w 270"/>
              <a:gd name="T21" fmla="*/ 64 h 154"/>
              <a:gd name="T22" fmla="*/ 230 w 270"/>
              <a:gd name="T23" fmla="*/ 72 h 154"/>
              <a:gd name="T24" fmla="*/ 232 w 270"/>
              <a:gd name="T25" fmla="*/ 78 h 154"/>
              <a:gd name="T26" fmla="*/ 244 w 270"/>
              <a:gd name="T27" fmla="*/ 80 h 154"/>
              <a:gd name="T28" fmla="*/ 260 w 270"/>
              <a:gd name="T29" fmla="*/ 84 h 154"/>
              <a:gd name="T30" fmla="*/ 264 w 270"/>
              <a:gd name="T31" fmla="*/ 96 h 154"/>
              <a:gd name="T32" fmla="*/ 240 w 270"/>
              <a:gd name="T33" fmla="*/ 104 h 154"/>
              <a:gd name="T34" fmla="*/ 226 w 270"/>
              <a:gd name="T35" fmla="*/ 102 h 154"/>
              <a:gd name="T36" fmla="*/ 238 w 270"/>
              <a:gd name="T37" fmla="*/ 92 h 154"/>
              <a:gd name="T38" fmla="*/ 226 w 270"/>
              <a:gd name="T39" fmla="*/ 92 h 154"/>
              <a:gd name="T40" fmla="*/ 216 w 270"/>
              <a:gd name="T41" fmla="*/ 100 h 154"/>
              <a:gd name="T42" fmla="*/ 208 w 270"/>
              <a:gd name="T43" fmla="*/ 112 h 154"/>
              <a:gd name="T44" fmla="*/ 194 w 270"/>
              <a:gd name="T45" fmla="*/ 118 h 154"/>
              <a:gd name="T46" fmla="*/ 200 w 270"/>
              <a:gd name="T47" fmla="*/ 124 h 154"/>
              <a:gd name="T48" fmla="*/ 210 w 270"/>
              <a:gd name="T49" fmla="*/ 132 h 154"/>
              <a:gd name="T50" fmla="*/ 206 w 270"/>
              <a:gd name="T51" fmla="*/ 152 h 154"/>
              <a:gd name="T52" fmla="*/ 190 w 270"/>
              <a:gd name="T53" fmla="*/ 152 h 154"/>
              <a:gd name="T54" fmla="*/ 182 w 270"/>
              <a:gd name="T55" fmla="*/ 138 h 154"/>
              <a:gd name="T56" fmla="*/ 164 w 270"/>
              <a:gd name="T57" fmla="*/ 134 h 154"/>
              <a:gd name="T58" fmla="*/ 140 w 270"/>
              <a:gd name="T59" fmla="*/ 122 h 154"/>
              <a:gd name="T60" fmla="*/ 118 w 270"/>
              <a:gd name="T61" fmla="*/ 106 h 154"/>
              <a:gd name="T62" fmla="*/ 104 w 270"/>
              <a:gd name="T63" fmla="*/ 88 h 154"/>
              <a:gd name="T64" fmla="*/ 80 w 270"/>
              <a:gd name="T65" fmla="*/ 82 h 154"/>
              <a:gd name="T66" fmla="*/ 72 w 270"/>
              <a:gd name="T67" fmla="*/ 72 h 154"/>
              <a:gd name="T68" fmla="*/ 64 w 270"/>
              <a:gd name="T69" fmla="*/ 60 h 154"/>
              <a:gd name="T70" fmla="*/ 38 w 270"/>
              <a:gd name="T71" fmla="*/ 58 h 154"/>
              <a:gd name="T72" fmla="*/ 26 w 270"/>
              <a:gd name="T73" fmla="*/ 74 h 154"/>
              <a:gd name="T74" fmla="*/ 10 w 270"/>
              <a:gd name="T75" fmla="*/ 7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5" name="Freeform 216"/>
          <p:cNvSpPr>
            <a:spLocks/>
          </p:cNvSpPr>
          <p:nvPr/>
        </p:nvSpPr>
        <p:spPr bwMode="auto">
          <a:xfrm>
            <a:off x="5284475" y="2181740"/>
            <a:ext cx="1059120" cy="501689"/>
          </a:xfrm>
          <a:custGeom>
            <a:avLst/>
            <a:gdLst>
              <a:gd name="T0" fmla="*/ 108 w 570"/>
              <a:gd name="T1" fmla="*/ 248 h 270"/>
              <a:gd name="T2" fmla="*/ 102 w 570"/>
              <a:gd name="T3" fmla="*/ 236 h 270"/>
              <a:gd name="T4" fmla="*/ 84 w 570"/>
              <a:gd name="T5" fmla="*/ 222 h 270"/>
              <a:gd name="T6" fmla="*/ 58 w 570"/>
              <a:gd name="T7" fmla="*/ 194 h 270"/>
              <a:gd name="T8" fmla="*/ 70 w 570"/>
              <a:gd name="T9" fmla="*/ 184 h 270"/>
              <a:gd name="T10" fmla="*/ 92 w 570"/>
              <a:gd name="T11" fmla="*/ 168 h 270"/>
              <a:gd name="T12" fmla="*/ 80 w 570"/>
              <a:gd name="T13" fmla="*/ 152 h 270"/>
              <a:gd name="T14" fmla="*/ 64 w 570"/>
              <a:gd name="T15" fmla="*/ 152 h 270"/>
              <a:gd name="T16" fmla="*/ 36 w 570"/>
              <a:gd name="T17" fmla="*/ 152 h 270"/>
              <a:gd name="T18" fmla="*/ 10 w 570"/>
              <a:gd name="T19" fmla="*/ 126 h 270"/>
              <a:gd name="T20" fmla="*/ 0 w 570"/>
              <a:gd name="T21" fmla="*/ 126 h 270"/>
              <a:gd name="T22" fmla="*/ 10 w 570"/>
              <a:gd name="T23" fmla="*/ 88 h 270"/>
              <a:gd name="T24" fmla="*/ 24 w 570"/>
              <a:gd name="T25" fmla="*/ 82 h 270"/>
              <a:gd name="T26" fmla="*/ 86 w 570"/>
              <a:gd name="T27" fmla="*/ 72 h 270"/>
              <a:gd name="T28" fmla="*/ 122 w 570"/>
              <a:gd name="T29" fmla="*/ 86 h 270"/>
              <a:gd name="T30" fmla="*/ 170 w 570"/>
              <a:gd name="T31" fmla="*/ 86 h 270"/>
              <a:gd name="T32" fmla="*/ 202 w 570"/>
              <a:gd name="T33" fmla="*/ 84 h 270"/>
              <a:gd name="T34" fmla="*/ 184 w 570"/>
              <a:gd name="T35" fmla="*/ 56 h 270"/>
              <a:gd name="T36" fmla="*/ 188 w 570"/>
              <a:gd name="T37" fmla="*/ 36 h 270"/>
              <a:gd name="T38" fmla="*/ 270 w 570"/>
              <a:gd name="T39" fmla="*/ 10 h 270"/>
              <a:gd name="T40" fmla="*/ 320 w 570"/>
              <a:gd name="T41" fmla="*/ 22 h 270"/>
              <a:gd name="T42" fmla="*/ 370 w 570"/>
              <a:gd name="T43" fmla="*/ 32 h 270"/>
              <a:gd name="T44" fmla="*/ 396 w 570"/>
              <a:gd name="T45" fmla="*/ 28 h 270"/>
              <a:gd name="T46" fmla="*/ 472 w 570"/>
              <a:gd name="T47" fmla="*/ 84 h 270"/>
              <a:gd name="T48" fmla="*/ 486 w 570"/>
              <a:gd name="T49" fmla="*/ 84 h 270"/>
              <a:gd name="T50" fmla="*/ 534 w 570"/>
              <a:gd name="T51" fmla="*/ 94 h 270"/>
              <a:gd name="T52" fmla="*/ 564 w 570"/>
              <a:gd name="T53" fmla="*/ 112 h 270"/>
              <a:gd name="T54" fmla="*/ 544 w 570"/>
              <a:gd name="T55" fmla="*/ 130 h 270"/>
              <a:gd name="T56" fmla="*/ 540 w 570"/>
              <a:gd name="T57" fmla="*/ 154 h 270"/>
              <a:gd name="T58" fmla="*/ 522 w 570"/>
              <a:gd name="T59" fmla="*/ 160 h 270"/>
              <a:gd name="T60" fmla="*/ 510 w 570"/>
              <a:gd name="T61" fmla="*/ 186 h 270"/>
              <a:gd name="T62" fmla="*/ 510 w 570"/>
              <a:gd name="T63" fmla="*/ 210 h 270"/>
              <a:gd name="T64" fmla="*/ 492 w 570"/>
              <a:gd name="T65" fmla="*/ 228 h 270"/>
              <a:gd name="T66" fmla="*/ 448 w 570"/>
              <a:gd name="T67" fmla="*/ 228 h 270"/>
              <a:gd name="T68" fmla="*/ 418 w 570"/>
              <a:gd name="T69" fmla="*/ 234 h 270"/>
              <a:gd name="T70" fmla="*/ 386 w 570"/>
              <a:gd name="T71" fmla="*/ 242 h 270"/>
              <a:gd name="T72" fmla="*/ 358 w 570"/>
              <a:gd name="T73" fmla="*/ 264 h 270"/>
              <a:gd name="T74" fmla="*/ 346 w 570"/>
              <a:gd name="T75" fmla="*/ 260 h 270"/>
              <a:gd name="T76" fmla="*/ 314 w 570"/>
              <a:gd name="T77" fmla="*/ 244 h 270"/>
              <a:gd name="T78" fmla="*/ 244 w 570"/>
              <a:gd name="T79" fmla="*/ 218 h 270"/>
              <a:gd name="T80" fmla="*/ 152 w 570"/>
              <a:gd name="T81" fmla="*/ 188 h 270"/>
              <a:gd name="T82" fmla="*/ 140 w 570"/>
              <a:gd name="T83" fmla="*/ 24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6" name="Freeform 217"/>
          <p:cNvSpPr>
            <a:spLocks/>
          </p:cNvSpPr>
          <p:nvPr/>
        </p:nvSpPr>
        <p:spPr bwMode="auto">
          <a:xfrm>
            <a:off x="5284475" y="2713158"/>
            <a:ext cx="44595" cy="26013"/>
          </a:xfrm>
          <a:custGeom>
            <a:avLst/>
            <a:gdLst>
              <a:gd name="T0" fmla="*/ 0 w 24"/>
              <a:gd name="T1" fmla="*/ 2 h 14"/>
              <a:gd name="T2" fmla="*/ 8 w 24"/>
              <a:gd name="T3" fmla="*/ 0 h 14"/>
              <a:gd name="T4" fmla="*/ 18 w 24"/>
              <a:gd name="T5" fmla="*/ 8 h 14"/>
              <a:gd name="T6" fmla="*/ 24 w 24"/>
              <a:gd name="T7" fmla="*/ 12 h 14"/>
              <a:gd name="T8" fmla="*/ 16 w 24"/>
              <a:gd name="T9" fmla="*/ 14 h 14"/>
              <a:gd name="T10" fmla="*/ 12 w 24"/>
              <a:gd name="T11" fmla="*/ 14 h 14"/>
              <a:gd name="T12" fmla="*/ 6 w 24"/>
              <a:gd name="T13" fmla="*/ 10 h 14"/>
              <a:gd name="T14" fmla="*/ 0 w 24"/>
              <a:gd name="T15" fmla="*/ 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
                <a:moveTo>
                  <a:pt x="0" y="2"/>
                </a:moveTo>
                <a:lnTo>
                  <a:pt x="8" y="0"/>
                </a:lnTo>
                <a:lnTo>
                  <a:pt x="18" y="8"/>
                </a:lnTo>
                <a:lnTo>
                  <a:pt x="24" y="12"/>
                </a:lnTo>
                <a:lnTo>
                  <a:pt x="16" y="14"/>
                </a:lnTo>
                <a:lnTo>
                  <a:pt x="12" y="14"/>
                </a:lnTo>
                <a:lnTo>
                  <a:pt x="6" y="10"/>
                </a:lnTo>
                <a:lnTo>
                  <a:pt x="0"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7" name="Freeform 218"/>
          <p:cNvSpPr>
            <a:spLocks/>
          </p:cNvSpPr>
          <p:nvPr/>
        </p:nvSpPr>
        <p:spPr bwMode="auto">
          <a:xfrm>
            <a:off x="4667584" y="1531403"/>
            <a:ext cx="3656752" cy="1126012"/>
          </a:xfrm>
          <a:custGeom>
            <a:avLst/>
            <a:gdLst>
              <a:gd name="T0" fmla="*/ 1020 w 1968"/>
              <a:gd name="T1" fmla="*/ 450 h 606"/>
              <a:gd name="T2" fmla="*/ 1022 w 1968"/>
              <a:gd name="T3" fmla="*/ 414 h 606"/>
              <a:gd name="T4" fmla="*/ 1108 w 1968"/>
              <a:gd name="T5" fmla="*/ 438 h 606"/>
              <a:gd name="T6" fmla="*/ 1252 w 1968"/>
              <a:gd name="T7" fmla="*/ 444 h 606"/>
              <a:gd name="T8" fmla="*/ 1328 w 1968"/>
              <a:gd name="T9" fmla="*/ 436 h 606"/>
              <a:gd name="T10" fmla="*/ 1346 w 1968"/>
              <a:gd name="T11" fmla="*/ 386 h 606"/>
              <a:gd name="T12" fmla="*/ 1506 w 1968"/>
              <a:gd name="T13" fmla="*/ 466 h 606"/>
              <a:gd name="T14" fmla="*/ 1580 w 1968"/>
              <a:gd name="T15" fmla="*/ 496 h 606"/>
              <a:gd name="T16" fmla="*/ 1590 w 1968"/>
              <a:gd name="T17" fmla="*/ 576 h 606"/>
              <a:gd name="T18" fmla="*/ 1642 w 1968"/>
              <a:gd name="T19" fmla="*/ 494 h 606"/>
              <a:gd name="T20" fmla="*/ 1550 w 1968"/>
              <a:gd name="T21" fmla="*/ 376 h 606"/>
              <a:gd name="T22" fmla="*/ 1494 w 1968"/>
              <a:gd name="T23" fmla="*/ 354 h 606"/>
              <a:gd name="T24" fmla="*/ 1534 w 1968"/>
              <a:gd name="T25" fmla="*/ 286 h 606"/>
              <a:gd name="T26" fmla="*/ 1670 w 1968"/>
              <a:gd name="T27" fmla="*/ 286 h 606"/>
              <a:gd name="T28" fmla="*/ 1694 w 1968"/>
              <a:gd name="T29" fmla="*/ 250 h 606"/>
              <a:gd name="T30" fmla="*/ 1750 w 1968"/>
              <a:gd name="T31" fmla="*/ 254 h 606"/>
              <a:gd name="T32" fmla="*/ 1776 w 1968"/>
              <a:gd name="T33" fmla="*/ 378 h 606"/>
              <a:gd name="T34" fmla="*/ 1850 w 1968"/>
              <a:gd name="T35" fmla="*/ 390 h 606"/>
              <a:gd name="T36" fmla="*/ 1846 w 1968"/>
              <a:gd name="T37" fmla="*/ 354 h 606"/>
              <a:gd name="T38" fmla="*/ 1786 w 1968"/>
              <a:gd name="T39" fmla="*/ 274 h 606"/>
              <a:gd name="T40" fmla="*/ 1906 w 1968"/>
              <a:gd name="T41" fmla="*/ 218 h 606"/>
              <a:gd name="T42" fmla="*/ 1868 w 1968"/>
              <a:gd name="T43" fmla="*/ 176 h 606"/>
              <a:gd name="T44" fmla="*/ 1962 w 1968"/>
              <a:gd name="T45" fmla="*/ 182 h 606"/>
              <a:gd name="T46" fmla="*/ 1818 w 1968"/>
              <a:gd name="T47" fmla="*/ 134 h 606"/>
              <a:gd name="T48" fmla="*/ 1660 w 1968"/>
              <a:gd name="T49" fmla="*/ 130 h 606"/>
              <a:gd name="T50" fmla="*/ 1514 w 1968"/>
              <a:gd name="T51" fmla="*/ 108 h 606"/>
              <a:gd name="T52" fmla="*/ 1354 w 1968"/>
              <a:gd name="T53" fmla="*/ 68 h 606"/>
              <a:gd name="T54" fmla="*/ 1260 w 1968"/>
              <a:gd name="T55" fmla="*/ 64 h 606"/>
              <a:gd name="T56" fmla="*/ 1136 w 1968"/>
              <a:gd name="T57" fmla="*/ 94 h 606"/>
              <a:gd name="T58" fmla="*/ 924 w 1968"/>
              <a:gd name="T59" fmla="*/ 56 h 606"/>
              <a:gd name="T60" fmla="*/ 764 w 1968"/>
              <a:gd name="T61" fmla="*/ 0 h 606"/>
              <a:gd name="T62" fmla="*/ 618 w 1968"/>
              <a:gd name="T63" fmla="*/ 32 h 606"/>
              <a:gd name="T64" fmla="*/ 552 w 1968"/>
              <a:gd name="T65" fmla="*/ 76 h 606"/>
              <a:gd name="T66" fmla="*/ 502 w 1968"/>
              <a:gd name="T67" fmla="*/ 68 h 606"/>
              <a:gd name="T68" fmla="*/ 486 w 1968"/>
              <a:gd name="T69" fmla="*/ 82 h 606"/>
              <a:gd name="T70" fmla="*/ 446 w 1968"/>
              <a:gd name="T71" fmla="*/ 114 h 606"/>
              <a:gd name="T72" fmla="*/ 400 w 1968"/>
              <a:gd name="T73" fmla="*/ 116 h 606"/>
              <a:gd name="T74" fmla="*/ 334 w 1968"/>
              <a:gd name="T75" fmla="*/ 128 h 606"/>
              <a:gd name="T76" fmla="*/ 250 w 1968"/>
              <a:gd name="T77" fmla="*/ 142 h 606"/>
              <a:gd name="T78" fmla="*/ 198 w 1968"/>
              <a:gd name="T79" fmla="*/ 166 h 606"/>
              <a:gd name="T80" fmla="*/ 132 w 1968"/>
              <a:gd name="T81" fmla="*/ 210 h 606"/>
              <a:gd name="T82" fmla="*/ 134 w 1968"/>
              <a:gd name="T83" fmla="*/ 172 h 606"/>
              <a:gd name="T84" fmla="*/ 28 w 1968"/>
              <a:gd name="T85" fmla="*/ 114 h 606"/>
              <a:gd name="T86" fmla="*/ 20 w 1968"/>
              <a:gd name="T87" fmla="*/ 148 h 606"/>
              <a:gd name="T88" fmla="*/ 30 w 1968"/>
              <a:gd name="T89" fmla="*/ 192 h 606"/>
              <a:gd name="T90" fmla="*/ 38 w 1968"/>
              <a:gd name="T91" fmla="*/ 246 h 606"/>
              <a:gd name="T92" fmla="*/ 16 w 1968"/>
              <a:gd name="T93" fmla="*/ 300 h 606"/>
              <a:gd name="T94" fmla="*/ 68 w 1968"/>
              <a:gd name="T95" fmla="*/ 338 h 606"/>
              <a:gd name="T96" fmla="*/ 110 w 1968"/>
              <a:gd name="T97" fmla="*/ 386 h 606"/>
              <a:gd name="T98" fmla="*/ 178 w 1968"/>
              <a:gd name="T99" fmla="*/ 440 h 606"/>
              <a:gd name="T100" fmla="*/ 230 w 1968"/>
              <a:gd name="T101" fmla="*/ 464 h 606"/>
              <a:gd name="T102" fmla="*/ 206 w 1968"/>
              <a:gd name="T103" fmla="*/ 520 h 606"/>
              <a:gd name="T104" fmla="*/ 284 w 1968"/>
              <a:gd name="T105" fmla="*/ 570 h 606"/>
              <a:gd name="T106" fmla="*/ 364 w 1968"/>
              <a:gd name="T107" fmla="*/ 606 h 606"/>
              <a:gd name="T108" fmla="*/ 350 w 1968"/>
              <a:gd name="T109" fmla="*/ 526 h 606"/>
              <a:gd name="T110" fmla="*/ 332 w 1968"/>
              <a:gd name="T111" fmla="*/ 478 h 606"/>
              <a:gd name="T112" fmla="*/ 402 w 1968"/>
              <a:gd name="T113" fmla="*/ 416 h 606"/>
              <a:gd name="T114" fmla="*/ 516 w 1968"/>
              <a:gd name="T115" fmla="*/ 406 h 606"/>
              <a:gd name="T116" fmla="*/ 684 w 1968"/>
              <a:gd name="T117" fmla="*/ 382 h 606"/>
              <a:gd name="T118" fmla="*/ 836 w 1968"/>
              <a:gd name="T119" fmla="*/ 43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468" name="Freeform 219"/>
          <p:cNvSpPr>
            <a:spLocks/>
          </p:cNvSpPr>
          <p:nvPr/>
        </p:nvSpPr>
        <p:spPr bwMode="auto">
          <a:xfrm>
            <a:off x="5927380" y="2672280"/>
            <a:ext cx="208108" cy="126351"/>
          </a:xfrm>
          <a:custGeom>
            <a:avLst/>
            <a:gdLst>
              <a:gd name="T0" fmla="*/ 0 w 112"/>
              <a:gd name="T1" fmla="*/ 26 h 68"/>
              <a:gd name="T2" fmla="*/ 14 w 112"/>
              <a:gd name="T3" fmla="*/ 26 h 68"/>
              <a:gd name="T4" fmla="*/ 16 w 112"/>
              <a:gd name="T5" fmla="*/ 16 h 68"/>
              <a:gd name="T6" fmla="*/ 22 w 112"/>
              <a:gd name="T7" fmla="*/ 14 h 68"/>
              <a:gd name="T8" fmla="*/ 22 w 112"/>
              <a:gd name="T9" fmla="*/ 4 h 68"/>
              <a:gd name="T10" fmla="*/ 32 w 112"/>
              <a:gd name="T11" fmla="*/ 6 h 68"/>
              <a:gd name="T12" fmla="*/ 36 w 112"/>
              <a:gd name="T13" fmla="*/ 0 h 68"/>
              <a:gd name="T14" fmla="*/ 44 w 112"/>
              <a:gd name="T15" fmla="*/ 6 h 68"/>
              <a:gd name="T16" fmla="*/ 44 w 112"/>
              <a:gd name="T17" fmla="*/ 10 h 68"/>
              <a:gd name="T18" fmla="*/ 36 w 112"/>
              <a:gd name="T19" fmla="*/ 14 h 68"/>
              <a:gd name="T20" fmla="*/ 32 w 112"/>
              <a:gd name="T21" fmla="*/ 16 h 68"/>
              <a:gd name="T22" fmla="*/ 40 w 112"/>
              <a:gd name="T23" fmla="*/ 16 h 68"/>
              <a:gd name="T24" fmla="*/ 46 w 112"/>
              <a:gd name="T25" fmla="*/ 18 h 68"/>
              <a:gd name="T26" fmla="*/ 44 w 112"/>
              <a:gd name="T27" fmla="*/ 28 h 68"/>
              <a:gd name="T28" fmla="*/ 58 w 112"/>
              <a:gd name="T29" fmla="*/ 28 h 68"/>
              <a:gd name="T30" fmla="*/ 64 w 112"/>
              <a:gd name="T31" fmla="*/ 30 h 68"/>
              <a:gd name="T32" fmla="*/ 78 w 112"/>
              <a:gd name="T33" fmla="*/ 30 h 68"/>
              <a:gd name="T34" fmla="*/ 84 w 112"/>
              <a:gd name="T35" fmla="*/ 26 h 68"/>
              <a:gd name="T36" fmla="*/ 84 w 112"/>
              <a:gd name="T37" fmla="*/ 30 h 68"/>
              <a:gd name="T38" fmla="*/ 88 w 112"/>
              <a:gd name="T39" fmla="*/ 32 h 68"/>
              <a:gd name="T40" fmla="*/ 98 w 112"/>
              <a:gd name="T41" fmla="*/ 38 h 68"/>
              <a:gd name="T42" fmla="*/ 102 w 112"/>
              <a:gd name="T43" fmla="*/ 44 h 68"/>
              <a:gd name="T44" fmla="*/ 108 w 112"/>
              <a:gd name="T45" fmla="*/ 48 h 68"/>
              <a:gd name="T46" fmla="*/ 112 w 112"/>
              <a:gd name="T47" fmla="*/ 58 h 68"/>
              <a:gd name="T48" fmla="*/ 106 w 112"/>
              <a:gd name="T49" fmla="*/ 60 h 68"/>
              <a:gd name="T50" fmla="*/ 98 w 112"/>
              <a:gd name="T51" fmla="*/ 62 h 68"/>
              <a:gd name="T52" fmla="*/ 90 w 112"/>
              <a:gd name="T53" fmla="*/ 64 h 68"/>
              <a:gd name="T54" fmla="*/ 82 w 112"/>
              <a:gd name="T55" fmla="*/ 66 h 68"/>
              <a:gd name="T56" fmla="*/ 76 w 112"/>
              <a:gd name="T57" fmla="*/ 68 h 68"/>
              <a:gd name="T58" fmla="*/ 74 w 112"/>
              <a:gd name="T59" fmla="*/ 68 h 68"/>
              <a:gd name="T60" fmla="*/ 70 w 112"/>
              <a:gd name="T61" fmla="*/ 68 h 68"/>
              <a:gd name="T62" fmla="*/ 66 w 112"/>
              <a:gd name="T63" fmla="*/ 64 h 68"/>
              <a:gd name="T64" fmla="*/ 60 w 112"/>
              <a:gd name="T65" fmla="*/ 58 h 68"/>
              <a:gd name="T66" fmla="*/ 58 w 112"/>
              <a:gd name="T67" fmla="*/ 50 h 68"/>
              <a:gd name="T68" fmla="*/ 54 w 112"/>
              <a:gd name="T69" fmla="*/ 40 h 68"/>
              <a:gd name="T70" fmla="*/ 48 w 112"/>
              <a:gd name="T71" fmla="*/ 40 h 68"/>
              <a:gd name="T72" fmla="*/ 44 w 112"/>
              <a:gd name="T73" fmla="*/ 46 h 68"/>
              <a:gd name="T74" fmla="*/ 40 w 112"/>
              <a:gd name="T75" fmla="*/ 50 h 68"/>
              <a:gd name="T76" fmla="*/ 34 w 112"/>
              <a:gd name="T77" fmla="*/ 56 h 68"/>
              <a:gd name="T78" fmla="*/ 30 w 112"/>
              <a:gd name="T79" fmla="*/ 60 h 68"/>
              <a:gd name="T80" fmla="*/ 20 w 112"/>
              <a:gd name="T81" fmla="*/ 66 h 68"/>
              <a:gd name="T82" fmla="*/ 12 w 112"/>
              <a:gd name="T83" fmla="*/ 66 h 68"/>
              <a:gd name="T84" fmla="*/ 16 w 112"/>
              <a:gd name="T85" fmla="*/ 56 h 68"/>
              <a:gd name="T86" fmla="*/ 16 w 112"/>
              <a:gd name="T87" fmla="*/ 46 h 68"/>
              <a:gd name="T88" fmla="*/ 12 w 112"/>
              <a:gd name="T89" fmla="*/ 42 h 68"/>
              <a:gd name="T90" fmla="*/ 6 w 112"/>
              <a:gd name="T91" fmla="*/ 38 h 68"/>
              <a:gd name="T92" fmla="*/ 0 w 112"/>
              <a:gd name="T93" fmla="*/ 32 h 68"/>
              <a:gd name="T94" fmla="*/ 0 w 112"/>
              <a:gd name="T9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69" name="Freeform 220"/>
          <p:cNvSpPr>
            <a:spLocks/>
          </p:cNvSpPr>
          <p:nvPr/>
        </p:nvSpPr>
        <p:spPr bwMode="auto">
          <a:xfrm>
            <a:off x="5117246" y="2575658"/>
            <a:ext cx="204392" cy="85473"/>
          </a:xfrm>
          <a:custGeom>
            <a:avLst/>
            <a:gdLst>
              <a:gd name="T0" fmla="*/ 36 w 110"/>
              <a:gd name="T1" fmla="*/ 36 h 46"/>
              <a:gd name="T2" fmla="*/ 44 w 110"/>
              <a:gd name="T3" fmla="*/ 34 h 46"/>
              <a:gd name="T4" fmla="*/ 50 w 110"/>
              <a:gd name="T5" fmla="*/ 34 h 46"/>
              <a:gd name="T6" fmla="*/ 60 w 110"/>
              <a:gd name="T7" fmla="*/ 36 h 46"/>
              <a:gd name="T8" fmla="*/ 64 w 110"/>
              <a:gd name="T9" fmla="*/ 40 h 46"/>
              <a:gd name="T10" fmla="*/ 66 w 110"/>
              <a:gd name="T11" fmla="*/ 42 h 46"/>
              <a:gd name="T12" fmla="*/ 66 w 110"/>
              <a:gd name="T13" fmla="*/ 44 h 46"/>
              <a:gd name="T14" fmla="*/ 78 w 110"/>
              <a:gd name="T15" fmla="*/ 44 h 46"/>
              <a:gd name="T16" fmla="*/ 86 w 110"/>
              <a:gd name="T17" fmla="*/ 44 h 46"/>
              <a:gd name="T18" fmla="*/ 88 w 110"/>
              <a:gd name="T19" fmla="*/ 38 h 46"/>
              <a:gd name="T20" fmla="*/ 96 w 110"/>
              <a:gd name="T21" fmla="*/ 42 h 46"/>
              <a:gd name="T22" fmla="*/ 100 w 110"/>
              <a:gd name="T23" fmla="*/ 46 h 46"/>
              <a:gd name="T24" fmla="*/ 110 w 110"/>
              <a:gd name="T25" fmla="*/ 46 h 46"/>
              <a:gd name="T26" fmla="*/ 106 w 110"/>
              <a:gd name="T27" fmla="*/ 40 h 46"/>
              <a:gd name="T28" fmla="*/ 104 w 110"/>
              <a:gd name="T29" fmla="*/ 36 h 46"/>
              <a:gd name="T30" fmla="*/ 108 w 110"/>
              <a:gd name="T31" fmla="*/ 32 h 46"/>
              <a:gd name="T32" fmla="*/ 98 w 110"/>
              <a:gd name="T33" fmla="*/ 30 h 46"/>
              <a:gd name="T34" fmla="*/ 92 w 110"/>
              <a:gd name="T35" fmla="*/ 22 h 46"/>
              <a:gd name="T36" fmla="*/ 76 w 110"/>
              <a:gd name="T37" fmla="*/ 16 h 46"/>
              <a:gd name="T38" fmla="*/ 62 w 110"/>
              <a:gd name="T39" fmla="*/ 16 h 46"/>
              <a:gd name="T40" fmla="*/ 52 w 110"/>
              <a:gd name="T41" fmla="*/ 10 h 46"/>
              <a:gd name="T42" fmla="*/ 40 w 110"/>
              <a:gd name="T43" fmla="*/ 8 h 46"/>
              <a:gd name="T44" fmla="*/ 30 w 110"/>
              <a:gd name="T45" fmla="*/ 6 h 46"/>
              <a:gd name="T46" fmla="*/ 18 w 110"/>
              <a:gd name="T47" fmla="*/ 2 h 46"/>
              <a:gd name="T48" fmla="*/ 0 w 110"/>
              <a:gd name="T49" fmla="*/ 0 h 46"/>
              <a:gd name="T50" fmla="*/ 6 w 110"/>
              <a:gd name="T51" fmla="*/ 4 h 46"/>
              <a:gd name="T52" fmla="*/ 12 w 110"/>
              <a:gd name="T53" fmla="*/ 8 h 46"/>
              <a:gd name="T54" fmla="*/ 20 w 110"/>
              <a:gd name="T55" fmla="*/ 12 h 46"/>
              <a:gd name="T56" fmla="*/ 24 w 110"/>
              <a:gd name="T57" fmla="*/ 14 h 46"/>
              <a:gd name="T58" fmla="*/ 30 w 110"/>
              <a:gd name="T59" fmla="*/ 16 h 46"/>
              <a:gd name="T60" fmla="*/ 32 w 110"/>
              <a:gd name="T61" fmla="*/ 20 h 46"/>
              <a:gd name="T62" fmla="*/ 34 w 110"/>
              <a:gd name="T63" fmla="*/ 24 h 46"/>
              <a:gd name="T64" fmla="*/ 34 w 110"/>
              <a:gd name="T65" fmla="*/ 26 h 46"/>
              <a:gd name="T66" fmla="*/ 36 w 110"/>
              <a:gd name="T67" fmla="*/ 30 h 46"/>
              <a:gd name="T68" fmla="*/ 36 w 110"/>
              <a:gd name="T69" fmla="*/ 32 h 46"/>
              <a:gd name="T70" fmla="*/ 36 w 110"/>
              <a:gd name="T71"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0" name="Freeform 221"/>
          <p:cNvSpPr>
            <a:spLocks/>
          </p:cNvSpPr>
          <p:nvPr/>
        </p:nvSpPr>
        <p:spPr bwMode="auto">
          <a:xfrm>
            <a:off x="5239881" y="2657415"/>
            <a:ext cx="96621" cy="78040"/>
          </a:xfrm>
          <a:custGeom>
            <a:avLst/>
            <a:gdLst>
              <a:gd name="T0" fmla="*/ 0 w 52"/>
              <a:gd name="T1" fmla="*/ 0 h 42"/>
              <a:gd name="T2" fmla="*/ 20 w 52"/>
              <a:gd name="T3" fmla="*/ 0 h 42"/>
              <a:gd name="T4" fmla="*/ 26 w 52"/>
              <a:gd name="T5" fmla="*/ 6 h 42"/>
              <a:gd name="T6" fmla="*/ 28 w 52"/>
              <a:gd name="T7" fmla="*/ 6 h 42"/>
              <a:gd name="T8" fmla="*/ 30 w 52"/>
              <a:gd name="T9" fmla="*/ 10 h 42"/>
              <a:gd name="T10" fmla="*/ 32 w 52"/>
              <a:gd name="T11" fmla="*/ 16 h 42"/>
              <a:gd name="T12" fmla="*/ 38 w 52"/>
              <a:gd name="T13" fmla="*/ 22 h 42"/>
              <a:gd name="T14" fmla="*/ 40 w 52"/>
              <a:gd name="T15" fmla="*/ 22 h 42"/>
              <a:gd name="T16" fmla="*/ 48 w 52"/>
              <a:gd name="T17" fmla="*/ 26 h 42"/>
              <a:gd name="T18" fmla="*/ 52 w 52"/>
              <a:gd name="T19" fmla="*/ 38 h 42"/>
              <a:gd name="T20" fmla="*/ 48 w 52"/>
              <a:gd name="T21" fmla="*/ 42 h 42"/>
              <a:gd name="T22" fmla="*/ 42 w 52"/>
              <a:gd name="T23" fmla="*/ 38 h 42"/>
              <a:gd name="T24" fmla="*/ 38 w 52"/>
              <a:gd name="T25" fmla="*/ 34 h 42"/>
              <a:gd name="T26" fmla="*/ 32 w 52"/>
              <a:gd name="T27" fmla="*/ 30 h 42"/>
              <a:gd name="T28" fmla="*/ 24 w 52"/>
              <a:gd name="T29" fmla="*/ 32 h 42"/>
              <a:gd name="T30" fmla="*/ 20 w 52"/>
              <a:gd name="T31" fmla="*/ 26 h 42"/>
              <a:gd name="T32" fmla="*/ 16 w 52"/>
              <a:gd name="T33" fmla="*/ 22 h 42"/>
              <a:gd name="T34" fmla="*/ 12 w 52"/>
              <a:gd name="T35" fmla="*/ 20 h 42"/>
              <a:gd name="T36" fmla="*/ 2 w 52"/>
              <a:gd name="T37" fmla="*/ 18 h 42"/>
              <a:gd name="T38" fmla="*/ 2 w 52"/>
              <a:gd name="T39" fmla="*/ 10 h 42"/>
              <a:gd name="T40" fmla="*/ 0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1" name="Freeform 222"/>
          <p:cNvSpPr>
            <a:spLocks/>
          </p:cNvSpPr>
          <p:nvPr/>
        </p:nvSpPr>
        <p:spPr bwMode="auto">
          <a:xfrm>
            <a:off x="5277043" y="2635117"/>
            <a:ext cx="144932" cy="111486"/>
          </a:xfrm>
          <a:custGeom>
            <a:avLst/>
            <a:gdLst>
              <a:gd name="T0" fmla="*/ 52 w 78"/>
              <a:gd name="T1" fmla="*/ 2 h 60"/>
              <a:gd name="T2" fmla="*/ 48 w 78"/>
              <a:gd name="T3" fmla="*/ 6 h 60"/>
              <a:gd name="T4" fmla="*/ 42 w 78"/>
              <a:gd name="T5" fmla="*/ 12 h 60"/>
              <a:gd name="T6" fmla="*/ 36 w 78"/>
              <a:gd name="T7" fmla="*/ 12 h 60"/>
              <a:gd name="T8" fmla="*/ 32 w 78"/>
              <a:gd name="T9" fmla="*/ 8 h 60"/>
              <a:gd name="T10" fmla="*/ 28 w 78"/>
              <a:gd name="T11" fmla="*/ 6 h 60"/>
              <a:gd name="T12" fmla="*/ 22 w 78"/>
              <a:gd name="T13" fmla="*/ 0 h 60"/>
              <a:gd name="T14" fmla="*/ 18 w 78"/>
              <a:gd name="T15" fmla="*/ 4 h 60"/>
              <a:gd name="T16" fmla="*/ 20 w 78"/>
              <a:gd name="T17" fmla="*/ 8 h 60"/>
              <a:gd name="T18" fmla="*/ 24 w 78"/>
              <a:gd name="T19" fmla="*/ 14 h 60"/>
              <a:gd name="T20" fmla="*/ 20 w 78"/>
              <a:gd name="T21" fmla="*/ 14 h 60"/>
              <a:gd name="T22" fmla="*/ 14 w 78"/>
              <a:gd name="T23" fmla="*/ 14 h 60"/>
              <a:gd name="T24" fmla="*/ 10 w 78"/>
              <a:gd name="T25" fmla="*/ 10 h 60"/>
              <a:gd name="T26" fmla="*/ 2 w 78"/>
              <a:gd name="T27" fmla="*/ 6 h 60"/>
              <a:gd name="T28" fmla="*/ 0 w 78"/>
              <a:gd name="T29" fmla="*/ 12 h 60"/>
              <a:gd name="T30" fmla="*/ 6 w 78"/>
              <a:gd name="T31" fmla="*/ 18 h 60"/>
              <a:gd name="T32" fmla="*/ 8 w 78"/>
              <a:gd name="T33" fmla="*/ 18 h 60"/>
              <a:gd name="T34" fmla="*/ 10 w 78"/>
              <a:gd name="T35" fmla="*/ 24 h 60"/>
              <a:gd name="T36" fmla="*/ 12 w 78"/>
              <a:gd name="T37" fmla="*/ 28 h 60"/>
              <a:gd name="T38" fmla="*/ 14 w 78"/>
              <a:gd name="T39" fmla="*/ 30 h 60"/>
              <a:gd name="T40" fmla="*/ 20 w 78"/>
              <a:gd name="T41" fmla="*/ 34 h 60"/>
              <a:gd name="T42" fmla="*/ 28 w 78"/>
              <a:gd name="T43" fmla="*/ 38 h 60"/>
              <a:gd name="T44" fmla="*/ 32 w 78"/>
              <a:gd name="T45" fmla="*/ 50 h 60"/>
              <a:gd name="T46" fmla="*/ 36 w 78"/>
              <a:gd name="T47" fmla="*/ 46 h 60"/>
              <a:gd name="T48" fmla="*/ 42 w 78"/>
              <a:gd name="T49" fmla="*/ 42 h 60"/>
              <a:gd name="T50" fmla="*/ 46 w 78"/>
              <a:gd name="T51" fmla="*/ 38 h 60"/>
              <a:gd name="T52" fmla="*/ 54 w 78"/>
              <a:gd name="T53" fmla="*/ 38 h 60"/>
              <a:gd name="T54" fmla="*/ 54 w 78"/>
              <a:gd name="T55" fmla="*/ 44 h 60"/>
              <a:gd name="T56" fmla="*/ 56 w 78"/>
              <a:gd name="T57" fmla="*/ 46 h 60"/>
              <a:gd name="T58" fmla="*/ 56 w 78"/>
              <a:gd name="T59" fmla="*/ 52 h 60"/>
              <a:gd name="T60" fmla="*/ 58 w 78"/>
              <a:gd name="T61" fmla="*/ 54 h 60"/>
              <a:gd name="T62" fmla="*/ 60 w 78"/>
              <a:gd name="T63" fmla="*/ 56 h 60"/>
              <a:gd name="T64" fmla="*/ 64 w 78"/>
              <a:gd name="T65" fmla="*/ 56 h 60"/>
              <a:gd name="T66" fmla="*/ 68 w 78"/>
              <a:gd name="T67" fmla="*/ 60 h 60"/>
              <a:gd name="T68" fmla="*/ 72 w 78"/>
              <a:gd name="T69" fmla="*/ 28 h 60"/>
              <a:gd name="T70" fmla="*/ 78 w 78"/>
              <a:gd name="T71" fmla="*/ 28 h 60"/>
              <a:gd name="T72" fmla="*/ 64 w 78"/>
              <a:gd name="T73" fmla="*/ 18 h 60"/>
              <a:gd name="T74" fmla="*/ 62 w 78"/>
              <a:gd name="T75" fmla="*/ 14 h 60"/>
              <a:gd name="T76" fmla="*/ 56 w 78"/>
              <a:gd name="T77" fmla="*/ 8 h 60"/>
              <a:gd name="T78" fmla="*/ 56 w 78"/>
              <a:gd name="T79" fmla="*/ 6 h 60"/>
              <a:gd name="T80" fmla="*/ 52 w 78"/>
              <a:gd name="T81"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2" name="Freeform 224"/>
          <p:cNvSpPr>
            <a:spLocks/>
          </p:cNvSpPr>
          <p:nvPr/>
        </p:nvSpPr>
        <p:spPr bwMode="auto">
          <a:xfrm>
            <a:off x="8246296" y="4140183"/>
            <a:ext cx="282432" cy="286148"/>
          </a:xfrm>
          <a:custGeom>
            <a:avLst/>
            <a:gdLst>
              <a:gd name="T0" fmla="*/ 4 w 152"/>
              <a:gd name="T1" fmla="*/ 76 h 154"/>
              <a:gd name="T2" fmla="*/ 0 w 152"/>
              <a:gd name="T3" fmla="*/ 84 h 154"/>
              <a:gd name="T4" fmla="*/ 4 w 152"/>
              <a:gd name="T5" fmla="*/ 126 h 154"/>
              <a:gd name="T6" fmla="*/ 24 w 152"/>
              <a:gd name="T7" fmla="*/ 130 h 154"/>
              <a:gd name="T8" fmla="*/ 32 w 152"/>
              <a:gd name="T9" fmla="*/ 126 h 154"/>
              <a:gd name="T10" fmla="*/ 38 w 152"/>
              <a:gd name="T11" fmla="*/ 118 h 154"/>
              <a:gd name="T12" fmla="*/ 42 w 152"/>
              <a:gd name="T13" fmla="*/ 118 h 154"/>
              <a:gd name="T14" fmla="*/ 42 w 152"/>
              <a:gd name="T15" fmla="*/ 104 h 154"/>
              <a:gd name="T16" fmla="*/ 52 w 152"/>
              <a:gd name="T17" fmla="*/ 98 h 154"/>
              <a:gd name="T18" fmla="*/ 82 w 152"/>
              <a:gd name="T19" fmla="*/ 106 h 154"/>
              <a:gd name="T20" fmla="*/ 88 w 152"/>
              <a:gd name="T21" fmla="*/ 114 h 154"/>
              <a:gd name="T22" fmla="*/ 92 w 152"/>
              <a:gd name="T23" fmla="*/ 126 h 154"/>
              <a:gd name="T24" fmla="*/ 92 w 152"/>
              <a:gd name="T25" fmla="*/ 130 h 154"/>
              <a:gd name="T26" fmla="*/ 98 w 152"/>
              <a:gd name="T27" fmla="*/ 138 h 154"/>
              <a:gd name="T28" fmla="*/ 120 w 152"/>
              <a:gd name="T29" fmla="*/ 146 h 154"/>
              <a:gd name="T30" fmla="*/ 136 w 152"/>
              <a:gd name="T31" fmla="*/ 152 h 154"/>
              <a:gd name="T32" fmla="*/ 142 w 152"/>
              <a:gd name="T33" fmla="*/ 154 h 154"/>
              <a:gd name="T34" fmla="*/ 150 w 152"/>
              <a:gd name="T35" fmla="*/ 152 h 154"/>
              <a:gd name="T36" fmla="*/ 150 w 152"/>
              <a:gd name="T37" fmla="*/ 146 h 154"/>
              <a:gd name="T38" fmla="*/ 144 w 152"/>
              <a:gd name="T39" fmla="*/ 138 h 154"/>
              <a:gd name="T40" fmla="*/ 136 w 152"/>
              <a:gd name="T41" fmla="*/ 132 h 154"/>
              <a:gd name="T42" fmla="*/ 130 w 152"/>
              <a:gd name="T43" fmla="*/ 122 h 154"/>
              <a:gd name="T44" fmla="*/ 124 w 152"/>
              <a:gd name="T45" fmla="*/ 118 h 154"/>
              <a:gd name="T46" fmla="*/ 118 w 152"/>
              <a:gd name="T47" fmla="*/ 116 h 154"/>
              <a:gd name="T48" fmla="*/ 112 w 152"/>
              <a:gd name="T49" fmla="*/ 104 h 154"/>
              <a:gd name="T50" fmla="*/ 108 w 152"/>
              <a:gd name="T51" fmla="*/ 98 h 154"/>
              <a:gd name="T52" fmla="*/ 96 w 152"/>
              <a:gd name="T53" fmla="*/ 84 h 154"/>
              <a:gd name="T54" fmla="*/ 112 w 152"/>
              <a:gd name="T55" fmla="*/ 84 h 154"/>
              <a:gd name="T56" fmla="*/ 122 w 152"/>
              <a:gd name="T57" fmla="*/ 82 h 154"/>
              <a:gd name="T58" fmla="*/ 126 w 152"/>
              <a:gd name="T59" fmla="*/ 76 h 154"/>
              <a:gd name="T60" fmla="*/ 116 w 152"/>
              <a:gd name="T61" fmla="*/ 72 h 154"/>
              <a:gd name="T62" fmla="*/ 96 w 152"/>
              <a:gd name="T63" fmla="*/ 62 h 154"/>
              <a:gd name="T64" fmla="*/ 90 w 152"/>
              <a:gd name="T65" fmla="*/ 58 h 154"/>
              <a:gd name="T66" fmla="*/ 82 w 152"/>
              <a:gd name="T67" fmla="*/ 58 h 154"/>
              <a:gd name="T68" fmla="*/ 80 w 152"/>
              <a:gd name="T69" fmla="*/ 52 h 154"/>
              <a:gd name="T70" fmla="*/ 80 w 152"/>
              <a:gd name="T71" fmla="*/ 44 h 154"/>
              <a:gd name="T72" fmla="*/ 56 w 152"/>
              <a:gd name="T73" fmla="*/ 22 h 154"/>
              <a:gd name="T74" fmla="*/ 4 w 152"/>
              <a:gd name="T7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3" name="Freeform 225"/>
          <p:cNvSpPr>
            <a:spLocks/>
          </p:cNvSpPr>
          <p:nvPr/>
        </p:nvSpPr>
        <p:spPr bwMode="auto">
          <a:xfrm>
            <a:off x="6886162" y="3865184"/>
            <a:ext cx="327027" cy="382770"/>
          </a:xfrm>
          <a:custGeom>
            <a:avLst/>
            <a:gdLst>
              <a:gd name="T0" fmla="*/ 36 w 176"/>
              <a:gd name="T1" fmla="*/ 46 h 206"/>
              <a:gd name="T2" fmla="*/ 22 w 176"/>
              <a:gd name="T3" fmla="*/ 28 h 206"/>
              <a:gd name="T4" fmla="*/ 6 w 176"/>
              <a:gd name="T5" fmla="*/ 14 h 206"/>
              <a:gd name="T6" fmla="*/ 0 w 176"/>
              <a:gd name="T7" fmla="*/ 4 h 206"/>
              <a:gd name="T8" fmla="*/ 4 w 176"/>
              <a:gd name="T9" fmla="*/ 0 h 206"/>
              <a:gd name="T10" fmla="*/ 10 w 176"/>
              <a:gd name="T11" fmla="*/ 0 h 206"/>
              <a:gd name="T12" fmla="*/ 18 w 176"/>
              <a:gd name="T13" fmla="*/ 6 h 206"/>
              <a:gd name="T14" fmla="*/ 36 w 176"/>
              <a:gd name="T15" fmla="*/ 6 h 206"/>
              <a:gd name="T16" fmla="*/ 44 w 176"/>
              <a:gd name="T17" fmla="*/ 14 h 206"/>
              <a:gd name="T18" fmla="*/ 52 w 176"/>
              <a:gd name="T19" fmla="*/ 28 h 206"/>
              <a:gd name="T20" fmla="*/ 62 w 176"/>
              <a:gd name="T21" fmla="*/ 34 h 206"/>
              <a:gd name="T22" fmla="*/ 70 w 176"/>
              <a:gd name="T23" fmla="*/ 38 h 206"/>
              <a:gd name="T24" fmla="*/ 82 w 176"/>
              <a:gd name="T25" fmla="*/ 52 h 206"/>
              <a:gd name="T26" fmla="*/ 90 w 176"/>
              <a:gd name="T27" fmla="*/ 62 h 206"/>
              <a:gd name="T28" fmla="*/ 98 w 176"/>
              <a:gd name="T29" fmla="*/ 62 h 206"/>
              <a:gd name="T30" fmla="*/ 108 w 176"/>
              <a:gd name="T31" fmla="*/ 72 h 206"/>
              <a:gd name="T32" fmla="*/ 120 w 176"/>
              <a:gd name="T33" fmla="*/ 82 h 206"/>
              <a:gd name="T34" fmla="*/ 124 w 176"/>
              <a:gd name="T35" fmla="*/ 84 h 206"/>
              <a:gd name="T36" fmla="*/ 128 w 176"/>
              <a:gd name="T37" fmla="*/ 86 h 206"/>
              <a:gd name="T38" fmla="*/ 124 w 176"/>
              <a:gd name="T39" fmla="*/ 94 h 206"/>
              <a:gd name="T40" fmla="*/ 140 w 176"/>
              <a:gd name="T41" fmla="*/ 102 h 206"/>
              <a:gd name="T42" fmla="*/ 138 w 176"/>
              <a:gd name="T43" fmla="*/ 118 h 206"/>
              <a:gd name="T44" fmla="*/ 146 w 176"/>
              <a:gd name="T45" fmla="*/ 122 h 206"/>
              <a:gd name="T46" fmla="*/ 152 w 176"/>
              <a:gd name="T47" fmla="*/ 134 h 206"/>
              <a:gd name="T48" fmla="*/ 152 w 176"/>
              <a:gd name="T49" fmla="*/ 138 h 206"/>
              <a:gd name="T50" fmla="*/ 158 w 176"/>
              <a:gd name="T51" fmla="*/ 138 h 206"/>
              <a:gd name="T52" fmla="*/ 162 w 176"/>
              <a:gd name="T53" fmla="*/ 144 h 206"/>
              <a:gd name="T54" fmla="*/ 174 w 176"/>
              <a:gd name="T55" fmla="*/ 152 h 206"/>
              <a:gd name="T56" fmla="*/ 174 w 176"/>
              <a:gd name="T57" fmla="*/ 192 h 206"/>
              <a:gd name="T58" fmla="*/ 170 w 176"/>
              <a:gd name="T59" fmla="*/ 206 h 206"/>
              <a:gd name="T60" fmla="*/ 160 w 176"/>
              <a:gd name="T61" fmla="*/ 204 h 206"/>
              <a:gd name="T62" fmla="*/ 152 w 176"/>
              <a:gd name="T63" fmla="*/ 206 h 206"/>
              <a:gd name="T64" fmla="*/ 146 w 176"/>
              <a:gd name="T65" fmla="*/ 204 h 206"/>
              <a:gd name="T66" fmla="*/ 140 w 176"/>
              <a:gd name="T67" fmla="*/ 192 h 206"/>
              <a:gd name="T68" fmla="*/ 124 w 176"/>
              <a:gd name="T69" fmla="*/ 180 h 206"/>
              <a:gd name="T70" fmla="*/ 112 w 176"/>
              <a:gd name="T71" fmla="*/ 168 h 206"/>
              <a:gd name="T72" fmla="*/ 98 w 176"/>
              <a:gd name="T73" fmla="*/ 150 h 206"/>
              <a:gd name="T74" fmla="*/ 94 w 176"/>
              <a:gd name="T75" fmla="*/ 138 h 206"/>
              <a:gd name="T76" fmla="*/ 82 w 176"/>
              <a:gd name="T77" fmla="*/ 114 h 206"/>
              <a:gd name="T78" fmla="*/ 66 w 176"/>
              <a:gd name="T79" fmla="*/ 94 h 206"/>
              <a:gd name="T80" fmla="*/ 64 w 176"/>
              <a:gd name="T81" fmla="*/ 82 h 206"/>
              <a:gd name="T82" fmla="*/ 60 w 176"/>
              <a:gd name="T83" fmla="*/ 70 h 206"/>
              <a:gd name="T84" fmla="*/ 48 w 176"/>
              <a:gd name="T85" fmla="*/ 62 h 206"/>
              <a:gd name="T86" fmla="*/ 40 w 176"/>
              <a:gd name="T87" fmla="*/ 5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4" name="Freeform 226"/>
          <p:cNvSpPr>
            <a:spLocks/>
          </p:cNvSpPr>
          <p:nvPr/>
        </p:nvSpPr>
        <p:spPr bwMode="auto">
          <a:xfrm>
            <a:off x="7306094" y="3920927"/>
            <a:ext cx="297297" cy="271283"/>
          </a:xfrm>
          <a:custGeom>
            <a:avLst/>
            <a:gdLst>
              <a:gd name="T0" fmla="*/ 126 w 160"/>
              <a:gd name="T1" fmla="*/ 2 h 146"/>
              <a:gd name="T2" fmla="*/ 114 w 160"/>
              <a:gd name="T3" fmla="*/ 0 h 146"/>
              <a:gd name="T4" fmla="*/ 102 w 160"/>
              <a:gd name="T5" fmla="*/ 4 h 146"/>
              <a:gd name="T6" fmla="*/ 92 w 160"/>
              <a:gd name="T7" fmla="*/ 14 h 146"/>
              <a:gd name="T8" fmla="*/ 84 w 160"/>
              <a:gd name="T9" fmla="*/ 40 h 146"/>
              <a:gd name="T10" fmla="*/ 82 w 160"/>
              <a:gd name="T11" fmla="*/ 52 h 146"/>
              <a:gd name="T12" fmla="*/ 74 w 160"/>
              <a:gd name="T13" fmla="*/ 50 h 146"/>
              <a:gd name="T14" fmla="*/ 66 w 160"/>
              <a:gd name="T15" fmla="*/ 44 h 146"/>
              <a:gd name="T16" fmla="*/ 58 w 160"/>
              <a:gd name="T17" fmla="*/ 42 h 146"/>
              <a:gd name="T18" fmla="*/ 50 w 160"/>
              <a:gd name="T19" fmla="*/ 50 h 146"/>
              <a:gd name="T20" fmla="*/ 40 w 160"/>
              <a:gd name="T21" fmla="*/ 54 h 146"/>
              <a:gd name="T22" fmla="*/ 28 w 160"/>
              <a:gd name="T23" fmla="*/ 54 h 146"/>
              <a:gd name="T24" fmla="*/ 16 w 160"/>
              <a:gd name="T25" fmla="*/ 50 h 146"/>
              <a:gd name="T26" fmla="*/ 14 w 160"/>
              <a:gd name="T27" fmla="*/ 46 h 146"/>
              <a:gd name="T28" fmla="*/ 14 w 160"/>
              <a:gd name="T29" fmla="*/ 34 h 146"/>
              <a:gd name="T30" fmla="*/ 4 w 160"/>
              <a:gd name="T31" fmla="*/ 44 h 146"/>
              <a:gd name="T32" fmla="*/ 0 w 160"/>
              <a:gd name="T33" fmla="*/ 60 h 146"/>
              <a:gd name="T34" fmla="*/ 4 w 160"/>
              <a:gd name="T35" fmla="*/ 72 h 146"/>
              <a:gd name="T36" fmla="*/ 2 w 160"/>
              <a:gd name="T37" fmla="*/ 78 h 146"/>
              <a:gd name="T38" fmla="*/ 8 w 160"/>
              <a:gd name="T39" fmla="*/ 86 h 146"/>
              <a:gd name="T40" fmla="*/ 10 w 160"/>
              <a:gd name="T41" fmla="*/ 92 h 146"/>
              <a:gd name="T42" fmla="*/ 18 w 160"/>
              <a:gd name="T43" fmla="*/ 96 h 146"/>
              <a:gd name="T44" fmla="*/ 18 w 160"/>
              <a:gd name="T45" fmla="*/ 102 h 146"/>
              <a:gd name="T46" fmla="*/ 16 w 160"/>
              <a:gd name="T47" fmla="*/ 108 h 146"/>
              <a:gd name="T48" fmla="*/ 18 w 160"/>
              <a:gd name="T49" fmla="*/ 110 h 146"/>
              <a:gd name="T50" fmla="*/ 20 w 160"/>
              <a:gd name="T51" fmla="*/ 120 h 146"/>
              <a:gd name="T52" fmla="*/ 28 w 160"/>
              <a:gd name="T53" fmla="*/ 126 h 146"/>
              <a:gd name="T54" fmla="*/ 42 w 160"/>
              <a:gd name="T55" fmla="*/ 128 h 146"/>
              <a:gd name="T56" fmla="*/ 44 w 160"/>
              <a:gd name="T57" fmla="*/ 134 h 146"/>
              <a:gd name="T58" fmla="*/ 54 w 160"/>
              <a:gd name="T59" fmla="*/ 134 h 146"/>
              <a:gd name="T60" fmla="*/ 62 w 160"/>
              <a:gd name="T61" fmla="*/ 130 h 146"/>
              <a:gd name="T62" fmla="*/ 72 w 160"/>
              <a:gd name="T63" fmla="*/ 130 h 146"/>
              <a:gd name="T64" fmla="*/ 82 w 160"/>
              <a:gd name="T65" fmla="*/ 134 h 146"/>
              <a:gd name="T66" fmla="*/ 88 w 160"/>
              <a:gd name="T67" fmla="*/ 140 h 146"/>
              <a:gd name="T68" fmla="*/ 88 w 160"/>
              <a:gd name="T69" fmla="*/ 146 h 146"/>
              <a:gd name="T70" fmla="*/ 98 w 160"/>
              <a:gd name="T71" fmla="*/ 144 h 146"/>
              <a:gd name="T72" fmla="*/ 112 w 160"/>
              <a:gd name="T73" fmla="*/ 138 h 146"/>
              <a:gd name="T74" fmla="*/ 120 w 160"/>
              <a:gd name="T75" fmla="*/ 134 h 146"/>
              <a:gd name="T76" fmla="*/ 116 w 160"/>
              <a:gd name="T77" fmla="*/ 130 h 146"/>
              <a:gd name="T78" fmla="*/ 118 w 160"/>
              <a:gd name="T79" fmla="*/ 124 h 146"/>
              <a:gd name="T80" fmla="*/ 122 w 160"/>
              <a:gd name="T81" fmla="*/ 114 h 146"/>
              <a:gd name="T82" fmla="*/ 120 w 160"/>
              <a:gd name="T83" fmla="*/ 106 h 146"/>
              <a:gd name="T84" fmla="*/ 126 w 160"/>
              <a:gd name="T85" fmla="*/ 94 h 146"/>
              <a:gd name="T86" fmla="*/ 136 w 160"/>
              <a:gd name="T87" fmla="*/ 82 h 146"/>
              <a:gd name="T88" fmla="*/ 142 w 160"/>
              <a:gd name="T89" fmla="*/ 60 h 146"/>
              <a:gd name="T90" fmla="*/ 148 w 160"/>
              <a:gd name="T91" fmla="*/ 56 h 146"/>
              <a:gd name="T92" fmla="*/ 160 w 160"/>
              <a:gd name="T93" fmla="*/ 56 h 146"/>
              <a:gd name="T94" fmla="*/ 150 w 160"/>
              <a:gd name="T95" fmla="*/ 46 h 146"/>
              <a:gd name="T96" fmla="*/ 144 w 160"/>
              <a:gd name="T97" fmla="*/ 34 h 146"/>
              <a:gd name="T98" fmla="*/ 148 w 160"/>
              <a:gd name="T99" fmla="*/ 28 h 146"/>
              <a:gd name="T100" fmla="*/ 138 w 160"/>
              <a:gd name="T101" fmla="*/ 22 h 146"/>
              <a:gd name="T102" fmla="*/ 136 w 160"/>
              <a:gd name="T103" fmla="*/ 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5" name="Freeform 227"/>
          <p:cNvSpPr>
            <a:spLocks/>
          </p:cNvSpPr>
          <p:nvPr/>
        </p:nvSpPr>
        <p:spPr bwMode="auto">
          <a:xfrm>
            <a:off x="7302378" y="4426331"/>
            <a:ext cx="1181755" cy="958783"/>
          </a:xfrm>
          <a:custGeom>
            <a:avLst/>
            <a:gdLst>
              <a:gd name="T0" fmla="*/ 194 w 636"/>
              <a:gd name="T1" fmla="*/ 112 h 516"/>
              <a:gd name="T2" fmla="*/ 212 w 636"/>
              <a:gd name="T3" fmla="*/ 114 h 516"/>
              <a:gd name="T4" fmla="*/ 226 w 636"/>
              <a:gd name="T5" fmla="*/ 100 h 516"/>
              <a:gd name="T6" fmla="*/ 242 w 636"/>
              <a:gd name="T7" fmla="*/ 72 h 516"/>
              <a:gd name="T8" fmla="*/ 284 w 636"/>
              <a:gd name="T9" fmla="*/ 62 h 516"/>
              <a:gd name="T10" fmla="*/ 294 w 636"/>
              <a:gd name="T11" fmla="*/ 72 h 516"/>
              <a:gd name="T12" fmla="*/ 310 w 636"/>
              <a:gd name="T13" fmla="*/ 56 h 516"/>
              <a:gd name="T14" fmla="*/ 324 w 636"/>
              <a:gd name="T15" fmla="*/ 38 h 516"/>
              <a:gd name="T16" fmla="*/ 360 w 636"/>
              <a:gd name="T17" fmla="*/ 24 h 516"/>
              <a:gd name="T18" fmla="*/ 358 w 636"/>
              <a:gd name="T19" fmla="*/ 2 h 516"/>
              <a:gd name="T20" fmla="*/ 372 w 636"/>
              <a:gd name="T21" fmla="*/ 12 h 516"/>
              <a:gd name="T22" fmla="*/ 414 w 636"/>
              <a:gd name="T23" fmla="*/ 22 h 516"/>
              <a:gd name="T24" fmla="*/ 428 w 636"/>
              <a:gd name="T25" fmla="*/ 20 h 516"/>
              <a:gd name="T26" fmla="*/ 416 w 636"/>
              <a:gd name="T27" fmla="*/ 42 h 516"/>
              <a:gd name="T28" fmla="*/ 424 w 636"/>
              <a:gd name="T29" fmla="*/ 52 h 516"/>
              <a:gd name="T30" fmla="*/ 418 w 636"/>
              <a:gd name="T31" fmla="*/ 56 h 516"/>
              <a:gd name="T32" fmla="*/ 408 w 636"/>
              <a:gd name="T33" fmla="*/ 80 h 516"/>
              <a:gd name="T34" fmla="*/ 442 w 636"/>
              <a:gd name="T35" fmla="*/ 104 h 516"/>
              <a:gd name="T36" fmla="*/ 468 w 636"/>
              <a:gd name="T37" fmla="*/ 122 h 516"/>
              <a:gd name="T38" fmla="*/ 490 w 636"/>
              <a:gd name="T39" fmla="*/ 92 h 516"/>
              <a:gd name="T40" fmla="*/ 510 w 636"/>
              <a:gd name="T41" fmla="*/ 32 h 516"/>
              <a:gd name="T42" fmla="*/ 532 w 636"/>
              <a:gd name="T43" fmla="*/ 0 h 516"/>
              <a:gd name="T44" fmla="*/ 538 w 636"/>
              <a:gd name="T45" fmla="*/ 56 h 516"/>
              <a:gd name="T46" fmla="*/ 558 w 636"/>
              <a:gd name="T47" fmla="*/ 76 h 516"/>
              <a:gd name="T48" fmla="*/ 560 w 636"/>
              <a:gd name="T49" fmla="*/ 118 h 516"/>
              <a:gd name="T50" fmla="*/ 568 w 636"/>
              <a:gd name="T51" fmla="*/ 152 h 516"/>
              <a:gd name="T52" fmla="*/ 596 w 636"/>
              <a:gd name="T53" fmla="*/ 182 h 516"/>
              <a:gd name="T54" fmla="*/ 604 w 636"/>
              <a:gd name="T55" fmla="*/ 208 h 516"/>
              <a:gd name="T56" fmla="*/ 618 w 636"/>
              <a:gd name="T57" fmla="*/ 234 h 516"/>
              <a:gd name="T58" fmla="*/ 634 w 636"/>
              <a:gd name="T59" fmla="*/ 270 h 516"/>
              <a:gd name="T60" fmla="*/ 626 w 636"/>
              <a:gd name="T61" fmla="*/ 322 h 516"/>
              <a:gd name="T62" fmla="*/ 594 w 636"/>
              <a:gd name="T63" fmla="*/ 378 h 516"/>
              <a:gd name="T64" fmla="*/ 558 w 636"/>
              <a:gd name="T65" fmla="*/ 408 h 516"/>
              <a:gd name="T66" fmla="*/ 500 w 636"/>
              <a:gd name="T67" fmla="*/ 480 h 516"/>
              <a:gd name="T68" fmla="*/ 476 w 636"/>
              <a:gd name="T69" fmla="*/ 490 h 516"/>
              <a:gd name="T70" fmla="*/ 438 w 636"/>
              <a:gd name="T71" fmla="*/ 506 h 516"/>
              <a:gd name="T72" fmla="*/ 416 w 636"/>
              <a:gd name="T73" fmla="*/ 494 h 516"/>
              <a:gd name="T74" fmla="*/ 378 w 636"/>
              <a:gd name="T75" fmla="*/ 504 h 516"/>
              <a:gd name="T76" fmla="*/ 346 w 636"/>
              <a:gd name="T77" fmla="*/ 482 h 516"/>
              <a:gd name="T78" fmla="*/ 348 w 636"/>
              <a:gd name="T79" fmla="*/ 454 h 516"/>
              <a:gd name="T80" fmla="*/ 346 w 636"/>
              <a:gd name="T81" fmla="*/ 428 h 516"/>
              <a:gd name="T82" fmla="*/ 326 w 636"/>
              <a:gd name="T83" fmla="*/ 444 h 516"/>
              <a:gd name="T84" fmla="*/ 346 w 636"/>
              <a:gd name="T85" fmla="*/ 420 h 516"/>
              <a:gd name="T86" fmla="*/ 338 w 636"/>
              <a:gd name="T87" fmla="*/ 416 h 516"/>
              <a:gd name="T88" fmla="*/ 304 w 636"/>
              <a:gd name="T89" fmla="*/ 438 h 516"/>
              <a:gd name="T90" fmla="*/ 304 w 636"/>
              <a:gd name="T91" fmla="*/ 406 h 516"/>
              <a:gd name="T92" fmla="*/ 268 w 636"/>
              <a:gd name="T93" fmla="*/ 380 h 516"/>
              <a:gd name="T94" fmla="*/ 150 w 636"/>
              <a:gd name="T95" fmla="*/ 406 h 516"/>
              <a:gd name="T96" fmla="*/ 74 w 636"/>
              <a:gd name="T97" fmla="*/ 426 h 516"/>
              <a:gd name="T98" fmla="*/ 14 w 636"/>
              <a:gd name="T99" fmla="*/ 436 h 516"/>
              <a:gd name="T100" fmla="*/ 0 w 636"/>
              <a:gd name="T101" fmla="*/ 420 h 516"/>
              <a:gd name="T102" fmla="*/ 30 w 636"/>
              <a:gd name="T103" fmla="*/ 380 h 516"/>
              <a:gd name="T104" fmla="*/ 26 w 636"/>
              <a:gd name="T105" fmla="*/ 304 h 516"/>
              <a:gd name="T106" fmla="*/ 20 w 636"/>
              <a:gd name="T107" fmla="*/ 284 h 516"/>
              <a:gd name="T108" fmla="*/ 30 w 636"/>
              <a:gd name="T109" fmla="*/ 278 h 516"/>
              <a:gd name="T110" fmla="*/ 40 w 636"/>
              <a:gd name="T111" fmla="*/ 214 h 516"/>
              <a:gd name="T112" fmla="*/ 52 w 636"/>
              <a:gd name="T113" fmla="*/ 208 h 516"/>
              <a:gd name="T114" fmla="*/ 76 w 636"/>
              <a:gd name="T115" fmla="*/ 190 h 516"/>
              <a:gd name="T116" fmla="*/ 110 w 636"/>
              <a:gd name="T117" fmla="*/ 174 h 516"/>
              <a:gd name="T118" fmla="*/ 162 w 636"/>
              <a:gd name="T119" fmla="*/ 16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6" name="Freeform 228"/>
          <p:cNvSpPr>
            <a:spLocks/>
          </p:cNvSpPr>
          <p:nvPr/>
        </p:nvSpPr>
        <p:spPr bwMode="auto">
          <a:xfrm>
            <a:off x="7714878" y="4340859"/>
            <a:ext cx="118919" cy="70608"/>
          </a:xfrm>
          <a:custGeom>
            <a:avLst/>
            <a:gdLst>
              <a:gd name="T0" fmla="*/ 64 w 64"/>
              <a:gd name="T1" fmla="*/ 0 h 38"/>
              <a:gd name="T2" fmla="*/ 52 w 64"/>
              <a:gd name="T3" fmla="*/ 10 h 38"/>
              <a:gd name="T4" fmla="*/ 36 w 64"/>
              <a:gd name="T5" fmla="*/ 16 h 38"/>
              <a:gd name="T6" fmla="*/ 32 w 64"/>
              <a:gd name="T7" fmla="*/ 18 h 38"/>
              <a:gd name="T8" fmla="*/ 28 w 64"/>
              <a:gd name="T9" fmla="*/ 20 h 38"/>
              <a:gd name="T10" fmla="*/ 22 w 64"/>
              <a:gd name="T11" fmla="*/ 28 h 38"/>
              <a:gd name="T12" fmla="*/ 14 w 64"/>
              <a:gd name="T13" fmla="*/ 36 h 38"/>
              <a:gd name="T14" fmla="*/ 8 w 64"/>
              <a:gd name="T15" fmla="*/ 38 h 38"/>
              <a:gd name="T16" fmla="*/ 2 w 64"/>
              <a:gd name="T17" fmla="*/ 38 h 38"/>
              <a:gd name="T18" fmla="*/ 0 w 64"/>
              <a:gd name="T19" fmla="*/ 38 h 38"/>
              <a:gd name="T20" fmla="*/ 0 w 64"/>
              <a:gd name="T21" fmla="*/ 34 h 38"/>
              <a:gd name="T22" fmla="*/ 0 w 64"/>
              <a:gd name="T23" fmla="*/ 30 h 38"/>
              <a:gd name="T24" fmla="*/ 2 w 64"/>
              <a:gd name="T25" fmla="*/ 26 h 38"/>
              <a:gd name="T26" fmla="*/ 10 w 64"/>
              <a:gd name="T27" fmla="*/ 20 h 38"/>
              <a:gd name="T28" fmla="*/ 26 w 64"/>
              <a:gd name="T29" fmla="*/ 14 h 38"/>
              <a:gd name="T30" fmla="*/ 28 w 64"/>
              <a:gd name="T31" fmla="*/ 12 h 38"/>
              <a:gd name="T32" fmla="*/ 30 w 64"/>
              <a:gd name="T33" fmla="*/ 8 h 38"/>
              <a:gd name="T34" fmla="*/ 32 w 64"/>
              <a:gd name="T35" fmla="*/ 6 h 38"/>
              <a:gd name="T36" fmla="*/ 36 w 64"/>
              <a:gd name="T37" fmla="*/ 4 h 38"/>
              <a:gd name="T38" fmla="*/ 46 w 64"/>
              <a:gd name="T39" fmla="*/ 2 h 38"/>
              <a:gd name="T40" fmla="*/ 54 w 64"/>
              <a:gd name="T41" fmla="*/ 0 h 38"/>
              <a:gd name="T42" fmla="*/ 64 w 64"/>
              <a:gd name="T43" fmla="*/ 0 h 38"/>
              <a:gd name="T44" fmla="*/ 64 w 64"/>
              <a:gd name="T45" fmla="*/ 2 h 38"/>
              <a:gd name="T46" fmla="*/ 64 w 64"/>
              <a:gd name="T4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7" name="Freeform 229"/>
          <p:cNvSpPr>
            <a:spLocks/>
          </p:cNvSpPr>
          <p:nvPr/>
        </p:nvSpPr>
        <p:spPr bwMode="auto">
          <a:xfrm>
            <a:off x="7614540" y="4333426"/>
            <a:ext cx="92905" cy="18581"/>
          </a:xfrm>
          <a:custGeom>
            <a:avLst/>
            <a:gdLst>
              <a:gd name="T0" fmla="*/ 40 w 50"/>
              <a:gd name="T1" fmla="*/ 8 h 10"/>
              <a:gd name="T2" fmla="*/ 34 w 50"/>
              <a:gd name="T3" fmla="*/ 10 h 10"/>
              <a:gd name="T4" fmla="*/ 28 w 50"/>
              <a:gd name="T5" fmla="*/ 10 h 10"/>
              <a:gd name="T6" fmla="*/ 22 w 50"/>
              <a:gd name="T7" fmla="*/ 8 h 10"/>
              <a:gd name="T8" fmla="*/ 10 w 50"/>
              <a:gd name="T9" fmla="*/ 10 h 10"/>
              <a:gd name="T10" fmla="*/ 4 w 50"/>
              <a:gd name="T11" fmla="*/ 10 h 10"/>
              <a:gd name="T12" fmla="*/ 2 w 50"/>
              <a:gd name="T13" fmla="*/ 8 h 10"/>
              <a:gd name="T14" fmla="*/ 0 w 50"/>
              <a:gd name="T15" fmla="*/ 4 h 10"/>
              <a:gd name="T16" fmla="*/ 6 w 50"/>
              <a:gd name="T17" fmla="*/ 2 h 10"/>
              <a:gd name="T18" fmla="*/ 12 w 50"/>
              <a:gd name="T19" fmla="*/ 0 h 10"/>
              <a:gd name="T20" fmla="*/ 18 w 50"/>
              <a:gd name="T21" fmla="*/ 2 h 10"/>
              <a:gd name="T22" fmla="*/ 24 w 50"/>
              <a:gd name="T23" fmla="*/ 4 h 10"/>
              <a:gd name="T24" fmla="*/ 28 w 50"/>
              <a:gd name="T25" fmla="*/ 6 h 10"/>
              <a:gd name="T26" fmla="*/ 34 w 50"/>
              <a:gd name="T27" fmla="*/ 8 h 10"/>
              <a:gd name="T28" fmla="*/ 42 w 50"/>
              <a:gd name="T29" fmla="*/ 6 h 10"/>
              <a:gd name="T30" fmla="*/ 50 w 50"/>
              <a:gd name="T31" fmla="*/ 4 h 10"/>
              <a:gd name="T32" fmla="*/ 46 w 50"/>
              <a:gd name="T33" fmla="*/ 8 h 10"/>
              <a:gd name="T34" fmla="*/ 44 w 50"/>
              <a:gd name="T35" fmla="*/ 10 h 10"/>
              <a:gd name="T36" fmla="*/ 38 w 50"/>
              <a:gd name="T37" fmla="*/ 10 h 10"/>
              <a:gd name="T38" fmla="*/ 40 w 50"/>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8" name="Freeform 230"/>
          <p:cNvSpPr>
            <a:spLocks/>
          </p:cNvSpPr>
          <p:nvPr/>
        </p:nvSpPr>
        <p:spPr bwMode="auto">
          <a:xfrm>
            <a:off x="7190892" y="4259102"/>
            <a:ext cx="301013" cy="92905"/>
          </a:xfrm>
          <a:custGeom>
            <a:avLst/>
            <a:gdLst>
              <a:gd name="T0" fmla="*/ 8 w 162"/>
              <a:gd name="T1" fmla="*/ 16 h 50"/>
              <a:gd name="T2" fmla="*/ 0 w 162"/>
              <a:gd name="T3" fmla="*/ 12 h 50"/>
              <a:gd name="T4" fmla="*/ 8 w 162"/>
              <a:gd name="T5" fmla="*/ 10 h 50"/>
              <a:gd name="T6" fmla="*/ 10 w 162"/>
              <a:gd name="T7" fmla="*/ 6 h 50"/>
              <a:gd name="T8" fmla="*/ 10 w 162"/>
              <a:gd name="T9" fmla="*/ 2 h 50"/>
              <a:gd name="T10" fmla="*/ 16 w 162"/>
              <a:gd name="T11" fmla="*/ 0 h 50"/>
              <a:gd name="T12" fmla="*/ 36 w 162"/>
              <a:gd name="T13" fmla="*/ 2 h 50"/>
              <a:gd name="T14" fmla="*/ 50 w 162"/>
              <a:gd name="T15" fmla="*/ 6 h 50"/>
              <a:gd name="T16" fmla="*/ 54 w 162"/>
              <a:gd name="T17" fmla="*/ 12 h 50"/>
              <a:gd name="T18" fmla="*/ 62 w 162"/>
              <a:gd name="T19" fmla="*/ 16 h 50"/>
              <a:gd name="T20" fmla="*/ 78 w 162"/>
              <a:gd name="T21" fmla="*/ 14 h 50"/>
              <a:gd name="T22" fmla="*/ 88 w 162"/>
              <a:gd name="T23" fmla="*/ 10 h 50"/>
              <a:gd name="T24" fmla="*/ 92 w 162"/>
              <a:gd name="T25" fmla="*/ 10 h 50"/>
              <a:gd name="T26" fmla="*/ 100 w 162"/>
              <a:gd name="T27" fmla="*/ 12 h 50"/>
              <a:gd name="T28" fmla="*/ 106 w 162"/>
              <a:gd name="T29" fmla="*/ 16 h 50"/>
              <a:gd name="T30" fmla="*/ 118 w 162"/>
              <a:gd name="T31" fmla="*/ 20 h 50"/>
              <a:gd name="T32" fmla="*/ 118 w 162"/>
              <a:gd name="T33" fmla="*/ 30 h 50"/>
              <a:gd name="T34" fmla="*/ 132 w 162"/>
              <a:gd name="T35" fmla="*/ 32 h 50"/>
              <a:gd name="T36" fmla="*/ 150 w 162"/>
              <a:gd name="T37" fmla="*/ 36 h 50"/>
              <a:gd name="T38" fmla="*/ 162 w 162"/>
              <a:gd name="T39" fmla="*/ 42 h 50"/>
              <a:gd name="T40" fmla="*/ 156 w 162"/>
              <a:gd name="T41" fmla="*/ 48 h 50"/>
              <a:gd name="T42" fmla="*/ 150 w 162"/>
              <a:gd name="T43" fmla="*/ 46 h 50"/>
              <a:gd name="T44" fmla="*/ 144 w 162"/>
              <a:gd name="T45" fmla="*/ 46 h 50"/>
              <a:gd name="T46" fmla="*/ 142 w 162"/>
              <a:gd name="T47" fmla="*/ 50 h 50"/>
              <a:gd name="T48" fmla="*/ 130 w 162"/>
              <a:gd name="T49" fmla="*/ 46 h 50"/>
              <a:gd name="T50" fmla="*/ 118 w 162"/>
              <a:gd name="T51" fmla="*/ 42 h 50"/>
              <a:gd name="T52" fmla="*/ 90 w 162"/>
              <a:gd name="T53" fmla="*/ 40 h 50"/>
              <a:gd name="T54" fmla="*/ 82 w 162"/>
              <a:gd name="T55" fmla="*/ 38 h 50"/>
              <a:gd name="T56" fmla="*/ 74 w 162"/>
              <a:gd name="T57" fmla="*/ 34 h 50"/>
              <a:gd name="T58" fmla="*/ 56 w 162"/>
              <a:gd name="T59" fmla="*/ 32 h 50"/>
              <a:gd name="T60" fmla="*/ 40 w 162"/>
              <a:gd name="T61" fmla="*/ 32 h 50"/>
              <a:gd name="T62" fmla="*/ 36 w 162"/>
              <a:gd name="T63" fmla="*/ 30 h 50"/>
              <a:gd name="T64" fmla="*/ 24 w 162"/>
              <a:gd name="T65" fmla="*/ 26 h 50"/>
              <a:gd name="T66" fmla="*/ 18 w 162"/>
              <a:gd name="T67"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79" name="Freeform 231"/>
          <p:cNvSpPr>
            <a:spLocks/>
          </p:cNvSpPr>
          <p:nvPr/>
        </p:nvSpPr>
        <p:spPr bwMode="auto">
          <a:xfrm>
            <a:off x="7190892" y="4110453"/>
            <a:ext cx="44595" cy="48311"/>
          </a:xfrm>
          <a:custGeom>
            <a:avLst/>
            <a:gdLst>
              <a:gd name="T0" fmla="*/ 0 w 24"/>
              <a:gd name="T1" fmla="*/ 6 h 26"/>
              <a:gd name="T2" fmla="*/ 4 w 24"/>
              <a:gd name="T3" fmla="*/ 4 h 26"/>
              <a:gd name="T4" fmla="*/ 6 w 24"/>
              <a:gd name="T5" fmla="*/ 2 h 26"/>
              <a:gd name="T6" fmla="*/ 10 w 24"/>
              <a:gd name="T7" fmla="*/ 0 h 26"/>
              <a:gd name="T8" fmla="*/ 12 w 24"/>
              <a:gd name="T9" fmla="*/ 0 h 26"/>
              <a:gd name="T10" fmla="*/ 14 w 24"/>
              <a:gd name="T11" fmla="*/ 2 h 26"/>
              <a:gd name="T12" fmla="*/ 14 w 24"/>
              <a:gd name="T13" fmla="*/ 6 h 26"/>
              <a:gd name="T14" fmla="*/ 18 w 24"/>
              <a:gd name="T15" fmla="*/ 12 h 26"/>
              <a:gd name="T16" fmla="*/ 24 w 24"/>
              <a:gd name="T17" fmla="*/ 18 h 26"/>
              <a:gd name="T18" fmla="*/ 24 w 24"/>
              <a:gd name="T19" fmla="*/ 24 h 26"/>
              <a:gd name="T20" fmla="*/ 22 w 24"/>
              <a:gd name="T21" fmla="*/ 26 h 26"/>
              <a:gd name="T22" fmla="*/ 14 w 24"/>
              <a:gd name="T23" fmla="*/ 22 h 26"/>
              <a:gd name="T24" fmla="*/ 12 w 24"/>
              <a:gd name="T25" fmla="*/ 18 h 26"/>
              <a:gd name="T26" fmla="*/ 10 w 24"/>
              <a:gd name="T27" fmla="*/ 16 h 26"/>
              <a:gd name="T28" fmla="*/ 12 w 24"/>
              <a:gd name="T29" fmla="*/ 12 h 26"/>
              <a:gd name="T30" fmla="*/ 12 w 24"/>
              <a:gd name="T31" fmla="*/ 10 h 26"/>
              <a:gd name="T32" fmla="*/ 6 w 24"/>
              <a:gd name="T33" fmla="*/ 8 h 26"/>
              <a:gd name="T34" fmla="*/ 2 w 24"/>
              <a:gd name="T35" fmla="*/ 6 h 26"/>
              <a:gd name="T36" fmla="*/ 0 w 24"/>
              <a:gd name="T37"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0" name="Freeform 232"/>
          <p:cNvSpPr>
            <a:spLocks/>
          </p:cNvSpPr>
          <p:nvPr/>
        </p:nvSpPr>
        <p:spPr bwMode="auto">
          <a:xfrm>
            <a:off x="7261500" y="4143899"/>
            <a:ext cx="22297" cy="18581"/>
          </a:xfrm>
          <a:custGeom>
            <a:avLst/>
            <a:gdLst>
              <a:gd name="T0" fmla="*/ 12 w 12"/>
              <a:gd name="T1" fmla="*/ 2 h 10"/>
              <a:gd name="T2" fmla="*/ 10 w 12"/>
              <a:gd name="T3" fmla="*/ 6 h 10"/>
              <a:gd name="T4" fmla="*/ 10 w 12"/>
              <a:gd name="T5" fmla="*/ 10 h 10"/>
              <a:gd name="T6" fmla="*/ 4 w 12"/>
              <a:gd name="T7" fmla="*/ 10 h 10"/>
              <a:gd name="T8" fmla="*/ 2 w 12"/>
              <a:gd name="T9" fmla="*/ 8 h 10"/>
              <a:gd name="T10" fmla="*/ 0 w 12"/>
              <a:gd name="T11" fmla="*/ 4 h 10"/>
              <a:gd name="T12" fmla="*/ 2 w 12"/>
              <a:gd name="T13" fmla="*/ 2 h 10"/>
              <a:gd name="T14" fmla="*/ 4 w 12"/>
              <a:gd name="T15" fmla="*/ 0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10" y="6"/>
                </a:lnTo>
                <a:lnTo>
                  <a:pt x="10" y="10"/>
                </a:lnTo>
                <a:lnTo>
                  <a:pt x="4" y="10"/>
                </a:lnTo>
                <a:lnTo>
                  <a:pt x="2" y="8"/>
                </a:lnTo>
                <a:lnTo>
                  <a:pt x="0" y="4"/>
                </a:lnTo>
                <a:lnTo>
                  <a:pt x="2" y="2"/>
                </a:lnTo>
                <a:lnTo>
                  <a:pt x="4" y="0"/>
                </a:lnTo>
                <a:lnTo>
                  <a:pt x="12"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1" name="Freeform 233"/>
          <p:cNvSpPr>
            <a:spLocks/>
          </p:cNvSpPr>
          <p:nvPr/>
        </p:nvSpPr>
        <p:spPr bwMode="auto">
          <a:xfrm>
            <a:off x="6993933" y="4088156"/>
            <a:ext cx="18581" cy="22297"/>
          </a:xfrm>
          <a:custGeom>
            <a:avLst/>
            <a:gdLst>
              <a:gd name="T0" fmla="*/ 6 w 10"/>
              <a:gd name="T1" fmla="*/ 0 h 12"/>
              <a:gd name="T2" fmla="*/ 6 w 10"/>
              <a:gd name="T3" fmla="*/ 6 h 12"/>
              <a:gd name="T4" fmla="*/ 10 w 10"/>
              <a:gd name="T5" fmla="*/ 8 h 12"/>
              <a:gd name="T6" fmla="*/ 10 w 10"/>
              <a:gd name="T7" fmla="*/ 12 h 12"/>
              <a:gd name="T8" fmla="*/ 6 w 10"/>
              <a:gd name="T9" fmla="*/ 12 h 12"/>
              <a:gd name="T10" fmla="*/ 4 w 10"/>
              <a:gd name="T11" fmla="*/ 10 h 12"/>
              <a:gd name="T12" fmla="*/ 2 w 10"/>
              <a:gd name="T13" fmla="*/ 8 h 12"/>
              <a:gd name="T14" fmla="*/ 0 w 10"/>
              <a:gd name="T15" fmla="*/ 4 h 12"/>
              <a:gd name="T16" fmla="*/ 2 w 10"/>
              <a:gd name="T17" fmla="*/ 0 h 12"/>
              <a:gd name="T18" fmla="*/ 4 w 10"/>
              <a:gd name="T19" fmla="*/ 0 h 12"/>
              <a:gd name="T20" fmla="*/ 6 w 10"/>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2" name="Freeform 234"/>
          <p:cNvSpPr>
            <a:spLocks/>
          </p:cNvSpPr>
          <p:nvPr/>
        </p:nvSpPr>
        <p:spPr bwMode="auto">
          <a:xfrm>
            <a:off x="6953054" y="4006400"/>
            <a:ext cx="22297" cy="26013"/>
          </a:xfrm>
          <a:custGeom>
            <a:avLst/>
            <a:gdLst>
              <a:gd name="T0" fmla="*/ 12 w 12"/>
              <a:gd name="T1" fmla="*/ 8 h 14"/>
              <a:gd name="T2" fmla="*/ 10 w 12"/>
              <a:gd name="T3" fmla="*/ 12 h 14"/>
              <a:gd name="T4" fmla="*/ 8 w 12"/>
              <a:gd name="T5" fmla="*/ 14 h 14"/>
              <a:gd name="T6" fmla="*/ 4 w 12"/>
              <a:gd name="T7" fmla="*/ 12 h 14"/>
              <a:gd name="T8" fmla="*/ 0 w 12"/>
              <a:gd name="T9" fmla="*/ 8 h 14"/>
              <a:gd name="T10" fmla="*/ 0 w 12"/>
              <a:gd name="T11" fmla="*/ 6 h 14"/>
              <a:gd name="T12" fmla="*/ 0 w 12"/>
              <a:gd name="T13" fmla="*/ 0 h 14"/>
              <a:gd name="T14" fmla="*/ 6 w 12"/>
              <a:gd name="T15" fmla="*/ 4 h 14"/>
              <a:gd name="T16" fmla="*/ 10 w 12"/>
              <a:gd name="T17" fmla="*/ 6 h 14"/>
              <a:gd name="T18" fmla="*/ 12 w 12"/>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3" name="Freeform 235"/>
          <p:cNvSpPr>
            <a:spLocks/>
          </p:cNvSpPr>
          <p:nvPr/>
        </p:nvSpPr>
        <p:spPr bwMode="auto">
          <a:xfrm>
            <a:off x="7915553" y="4437480"/>
            <a:ext cx="37162" cy="18581"/>
          </a:xfrm>
          <a:custGeom>
            <a:avLst/>
            <a:gdLst>
              <a:gd name="T0" fmla="*/ 0 w 20"/>
              <a:gd name="T1" fmla="*/ 0 h 10"/>
              <a:gd name="T2" fmla="*/ 0 w 20"/>
              <a:gd name="T3" fmla="*/ 8 h 10"/>
              <a:gd name="T4" fmla="*/ 4 w 20"/>
              <a:gd name="T5" fmla="*/ 10 h 10"/>
              <a:gd name="T6" fmla="*/ 10 w 20"/>
              <a:gd name="T7" fmla="*/ 10 h 10"/>
              <a:gd name="T8" fmla="*/ 14 w 20"/>
              <a:gd name="T9" fmla="*/ 10 h 10"/>
              <a:gd name="T10" fmla="*/ 16 w 20"/>
              <a:gd name="T11" fmla="*/ 6 h 10"/>
              <a:gd name="T12" fmla="*/ 20 w 20"/>
              <a:gd name="T13" fmla="*/ 2 h 10"/>
              <a:gd name="T14" fmla="*/ 16 w 20"/>
              <a:gd name="T15" fmla="*/ 0 h 10"/>
              <a:gd name="T16" fmla="*/ 10 w 20"/>
              <a:gd name="T17" fmla="*/ 0 h 10"/>
              <a:gd name="T18" fmla="*/ 0 w 2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4" name="Freeform 236"/>
          <p:cNvSpPr>
            <a:spLocks/>
          </p:cNvSpPr>
          <p:nvPr/>
        </p:nvSpPr>
        <p:spPr bwMode="auto">
          <a:xfrm>
            <a:off x="7986161" y="5429709"/>
            <a:ext cx="122635" cy="107770"/>
          </a:xfrm>
          <a:custGeom>
            <a:avLst/>
            <a:gdLst>
              <a:gd name="T0" fmla="*/ 18 w 66"/>
              <a:gd name="T1" fmla="*/ 2 h 58"/>
              <a:gd name="T2" fmla="*/ 24 w 66"/>
              <a:gd name="T3" fmla="*/ 8 h 58"/>
              <a:gd name="T4" fmla="*/ 28 w 66"/>
              <a:gd name="T5" fmla="*/ 10 h 58"/>
              <a:gd name="T6" fmla="*/ 32 w 66"/>
              <a:gd name="T7" fmla="*/ 12 h 58"/>
              <a:gd name="T8" fmla="*/ 40 w 66"/>
              <a:gd name="T9" fmla="*/ 12 h 58"/>
              <a:gd name="T10" fmla="*/ 46 w 66"/>
              <a:gd name="T11" fmla="*/ 10 h 58"/>
              <a:gd name="T12" fmla="*/ 58 w 66"/>
              <a:gd name="T13" fmla="*/ 6 h 58"/>
              <a:gd name="T14" fmla="*/ 66 w 66"/>
              <a:gd name="T15" fmla="*/ 6 h 58"/>
              <a:gd name="T16" fmla="*/ 66 w 66"/>
              <a:gd name="T17" fmla="*/ 8 h 58"/>
              <a:gd name="T18" fmla="*/ 64 w 66"/>
              <a:gd name="T19" fmla="*/ 12 h 58"/>
              <a:gd name="T20" fmla="*/ 60 w 66"/>
              <a:gd name="T21" fmla="*/ 16 h 58"/>
              <a:gd name="T22" fmla="*/ 56 w 66"/>
              <a:gd name="T23" fmla="*/ 24 h 58"/>
              <a:gd name="T24" fmla="*/ 54 w 66"/>
              <a:gd name="T25" fmla="*/ 32 h 58"/>
              <a:gd name="T26" fmla="*/ 50 w 66"/>
              <a:gd name="T27" fmla="*/ 34 h 58"/>
              <a:gd name="T28" fmla="*/ 46 w 66"/>
              <a:gd name="T29" fmla="*/ 36 h 58"/>
              <a:gd name="T30" fmla="*/ 42 w 66"/>
              <a:gd name="T31" fmla="*/ 42 h 58"/>
              <a:gd name="T32" fmla="*/ 38 w 66"/>
              <a:gd name="T33" fmla="*/ 48 h 58"/>
              <a:gd name="T34" fmla="*/ 34 w 66"/>
              <a:gd name="T35" fmla="*/ 50 h 58"/>
              <a:gd name="T36" fmla="*/ 32 w 66"/>
              <a:gd name="T37" fmla="*/ 52 h 58"/>
              <a:gd name="T38" fmla="*/ 30 w 66"/>
              <a:gd name="T39" fmla="*/ 50 h 58"/>
              <a:gd name="T40" fmla="*/ 28 w 66"/>
              <a:gd name="T41" fmla="*/ 46 h 58"/>
              <a:gd name="T42" fmla="*/ 18 w 66"/>
              <a:gd name="T43" fmla="*/ 54 h 58"/>
              <a:gd name="T44" fmla="*/ 16 w 66"/>
              <a:gd name="T45" fmla="*/ 56 h 58"/>
              <a:gd name="T46" fmla="*/ 10 w 66"/>
              <a:gd name="T47" fmla="*/ 58 h 58"/>
              <a:gd name="T48" fmla="*/ 4 w 66"/>
              <a:gd name="T49" fmla="*/ 56 h 58"/>
              <a:gd name="T50" fmla="*/ 0 w 66"/>
              <a:gd name="T51" fmla="*/ 52 h 58"/>
              <a:gd name="T52" fmla="*/ 0 w 66"/>
              <a:gd name="T53" fmla="*/ 48 h 58"/>
              <a:gd name="T54" fmla="*/ 0 w 66"/>
              <a:gd name="T55" fmla="*/ 42 h 58"/>
              <a:gd name="T56" fmla="*/ 0 w 66"/>
              <a:gd name="T57" fmla="*/ 38 h 58"/>
              <a:gd name="T58" fmla="*/ 2 w 66"/>
              <a:gd name="T59" fmla="*/ 36 h 58"/>
              <a:gd name="T60" fmla="*/ 6 w 66"/>
              <a:gd name="T61" fmla="*/ 32 h 58"/>
              <a:gd name="T62" fmla="*/ 8 w 66"/>
              <a:gd name="T63" fmla="*/ 32 h 58"/>
              <a:gd name="T64" fmla="*/ 8 w 66"/>
              <a:gd name="T65" fmla="*/ 28 h 58"/>
              <a:gd name="T66" fmla="*/ 6 w 66"/>
              <a:gd name="T67" fmla="*/ 20 h 58"/>
              <a:gd name="T68" fmla="*/ 8 w 66"/>
              <a:gd name="T69" fmla="*/ 16 h 58"/>
              <a:gd name="T70" fmla="*/ 12 w 66"/>
              <a:gd name="T71" fmla="*/ 8 h 58"/>
              <a:gd name="T72" fmla="*/ 18 w 66"/>
              <a:gd name="T73" fmla="*/ 0 h 58"/>
              <a:gd name="T74" fmla="*/ 18 w 66"/>
              <a:gd name="T75" fmla="*/ 4 h 58"/>
              <a:gd name="T76" fmla="*/ 18 w 66"/>
              <a:gd name="T7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5" name="Freeform 237"/>
          <p:cNvSpPr>
            <a:spLocks/>
          </p:cNvSpPr>
          <p:nvPr/>
        </p:nvSpPr>
        <p:spPr bwMode="auto">
          <a:xfrm>
            <a:off x="8476701" y="5437141"/>
            <a:ext cx="341891" cy="211824"/>
          </a:xfrm>
          <a:custGeom>
            <a:avLst/>
            <a:gdLst>
              <a:gd name="T0" fmla="*/ 110 w 184"/>
              <a:gd name="T1" fmla="*/ 42 h 114"/>
              <a:gd name="T2" fmla="*/ 120 w 184"/>
              <a:gd name="T3" fmla="*/ 32 h 114"/>
              <a:gd name="T4" fmla="*/ 132 w 184"/>
              <a:gd name="T5" fmla="*/ 24 h 114"/>
              <a:gd name="T6" fmla="*/ 138 w 184"/>
              <a:gd name="T7" fmla="*/ 22 h 114"/>
              <a:gd name="T8" fmla="*/ 144 w 184"/>
              <a:gd name="T9" fmla="*/ 18 h 114"/>
              <a:gd name="T10" fmla="*/ 154 w 184"/>
              <a:gd name="T11" fmla="*/ 6 h 114"/>
              <a:gd name="T12" fmla="*/ 162 w 184"/>
              <a:gd name="T13" fmla="*/ 2 h 114"/>
              <a:gd name="T14" fmla="*/ 166 w 184"/>
              <a:gd name="T15" fmla="*/ 0 h 114"/>
              <a:gd name="T16" fmla="*/ 172 w 184"/>
              <a:gd name="T17" fmla="*/ 2 h 114"/>
              <a:gd name="T18" fmla="*/ 168 w 184"/>
              <a:gd name="T19" fmla="*/ 6 h 114"/>
              <a:gd name="T20" fmla="*/ 166 w 184"/>
              <a:gd name="T21" fmla="*/ 14 h 114"/>
              <a:gd name="T22" fmla="*/ 172 w 184"/>
              <a:gd name="T23" fmla="*/ 12 h 114"/>
              <a:gd name="T24" fmla="*/ 176 w 184"/>
              <a:gd name="T25" fmla="*/ 10 h 114"/>
              <a:gd name="T26" fmla="*/ 184 w 184"/>
              <a:gd name="T27" fmla="*/ 6 h 114"/>
              <a:gd name="T28" fmla="*/ 184 w 184"/>
              <a:gd name="T29" fmla="*/ 16 h 114"/>
              <a:gd name="T30" fmla="*/ 178 w 184"/>
              <a:gd name="T31" fmla="*/ 18 h 114"/>
              <a:gd name="T32" fmla="*/ 176 w 184"/>
              <a:gd name="T33" fmla="*/ 22 h 114"/>
              <a:gd name="T34" fmla="*/ 172 w 184"/>
              <a:gd name="T35" fmla="*/ 28 h 114"/>
              <a:gd name="T36" fmla="*/ 168 w 184"/>
              <a:gd name="T37" fmla="*/ 32 h 114"/>
              <a:gd name="T38" fmla="*/ 164 w 184"/>
              <a:gd name="T39" fmla="*/ 34 h 114"/>
              <a:gd name="T40" fmla="*/ 158 w 184"/>
              <a:gd name="T41" fmla="*/ 36 h 114"/>
              <a:gd name="T42" fmla="*/ 140 w 184"/>
              <a:gd name="T43" fmla="*/ 46 h 114"/>
              <a:gd name="T44" fmla="*/ 132 w 184"/>
              <a:gd name="T45" fmla="*/ 52 h 114"/>
              <a:gd name="T46" fmla="*/ 130 w 184"/>
              <a:gd name="T47" fmla="*/ 54 h 114"/>
              <a:gd name="T48" fmla="*/ 128 w 184"/>
              <a:gd name="T49" fmla="*/ 56 h 114"/>
              <a:gd name="T50" fmla="*/ 128 w 184"/>
              <a:gd name="T51" fmla="*/ 60 h 114"/>
              <a:gd name="T52" fmla="*/ 122 w 184"/>
              <a:gd name="T53" fmla="*/ 64 h 114"/>
              <a:gd name="T54" fmla="*/ 114 w 184"/>
              <a:gd name="T55" fmla="*/ 64 h 114"/>
              <a:gd name="T56" fmla="*/ 102 w 184"/>
              <a:gd name="T57" fmla="*/ 66 h 114"/>
              <a:gd name="T58" fmla="*/ 94 w 184"/>
              <a:gd name="T59" fmla="*/ 70 h 114"/>
              <a:gd name="T60" fmla="*/ 86 w 184"/>
              <a:gd name="T61" fmla="*/ 78 h 114"/>
              <a:gd name="T62" fmla="*/ 74 w 184"/>
              <a:gd name="T63" fmla="*/ 90 h 114"/>
              <a:gd name="T64" fmla="*/ 70 w 184"/>
              <a:gd name="T65" fmla="*/ 94 h 114"/>
              <a:gd name="T66" fmla="*/ 66 w 184"/>
              <a:gd name="T67" fmla="*/ 98 h 114"/>
              <a:gd name="T68" fmla="*/ 54 w 184"/>
              <a:gd name="T69" fmla="*/ 100 h 114"/>
              <a:gd name="T70" fmla="*/ 50 w 184"/>
              <a:gd name="T71" fmla="*/ 104 h 114"/>
              <a:gd name="T72" fmla="*/ 42 w 184"/>
              <a:gd name="T73" fmla="*/ 110 h 114"/>
              <a:gd name="T74" fmla="*/ 36 w 184"/>
              <a:gd name="T75" fmla="*/ 112 h 114"/>
              <a:gd name="T76" fmla="*/ 28 w 184"/>
              <a:gd name="T77" fmla="*/ 114 h 114"/>
              <a:gd name="T78" fmla="*/ 20 w 184"/>
              <a:gd name="T79" fmla="*/ 112 h 114"/>
              <a:gd name="T80" fmla="*/ 10 w 184"/>
              <a:gd name="T81" fmla="*/ 108 h 114"/>
              <a:gd name="T82" fmla="*/ 2 w 184"/>
              <a:gd name="T83" fmla="*/ 102 h 114"/>
              <a:gd name="T84" fmla="*/ 0 w 184"/>
              <a:gd name="T85" fmla="*/ 100 h 114"/>
              <a:gd name="T86" fmla="*/ 0 w 184"/>
              <a:gd name="T87" fmla="*/ 96 h 114"/>
              <a:gd name="T88" fmla="*/ 8 w 184"/>
              <a:gd name="T89" fmla="*/ 90 h 114"/>
              <a:gd name="T90" fmla="*/ 20 w 184"/>
              <a:gd name="T91" fmla="*/ 84 h 114"/>
              <a:gd name="T92" fmla="*/ 30 w 184"/>
              <a:gd name="T93" fmla="*/ 78 h 114"/>
              <a:gd name="T94" fmla="*/ 40 w 184"/>
              <a:gd name="T95" fmla="*/ 72 h 114"/>
              <a:gd name="T96" fmla="*/ 62 w 184"/>
              <a:gd name="T97" fmla="*/ 60 h 114"/>
              <a:gd name="T98" fmla="*/ 68 w 184"/>
              <a:gd name="T99" fmla="*/ 58 h 114"/>
              <a:gd name="T100" fmla="*/ 72 w 184"/>
              <a:gd name="T101" fmla="*/ 58 h 114"/>
              <a:gd name="T102" fmla="*/ 82 w 184"/>
              <a:gd name="T103" fmla="*/ 58 h 114"/>
              <a:gd name="T104" fmla="*/ 96 w 184"/>
              <a:gd name="T105" fmla="*/ 52 h 114"/>
              <a:gd name="T106" fmla="*/ 110 w 184"/>
              <a:gd name="T107" fmla="*/ 4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6" name="Freeform 238"/>
          <p:cNvSpPr>
            <a:spLocks/>
          </p:cNvSpPr>
          <p:nvPr/>
        </p:nvSpPr>
        <p:spPr bwMode="auto">
          <a:xfrm>
            <a:off x="8826025" y="5232749"/>
            <a:ext cx="196959" cy="245270"/>
          </a:xfrm>
          <a:custGeom>
            <a:avLst/>
            <a:gdLst>
              <a:gd name="T0" fmla="*/ 2 w 106"/>
              <a:gd name="T1" fmla="*/ 130 h 132"/>
              <a:gd name="T2" fmla="*/ 0 w 106"/>
              <a:gd name="T3" fmla="*/ 122 h 132"/>
              <a:gd name="T4" fmla="*/ 6 w 106"/>
              <a:gd name="T5" fmla="*/ 120 h 132"/>
              <a:gd name="T6" fmla="*/ 18 w 106"/>
              <a:gd name="T7" fmla="*/ 114 h 132"/>
              <a:gd name="T8" fmla="*/ 24 w 106"/>
              <a:gd name="T9" fmla="*/ 104 h 132"/>
              <a:gd name="T10" fmla="*/ 12 w 106"/>
              <a:gd name="T11" fmla="*/ 94 h 132"/>
              <a:gd name="T12" fmla="*/ 14 w 106"/>
              <a:gd name="T13" fmla="*/ 86 h 132"/>
              <a:gd name="T14" fmla="*/ 18 w 106"/>
              <a:gd name="T15" fmla="*/ 84 h 132"/>
              <a:gd name="T16" fmla="*/ 26 w 106"/>
              <a:gd name="T17" fmla="*/ 84 h 132"/>
              <a:gd name="T18" fmla="*/ 34 w 106"/>
              <a:gd name="T19" fmla="*/ 78 h 132"/>
              <a:gd name="T20" fmla="*/ 44 w 106"/>
              <a:gd name="T21" fmla="*/ 68 h 132"/>
              <a:gd name="T22" fmla="*/ 52 w 106"/>
              <a:gd name="T23" fmla="*/ 54 h 132"/>
              <a:gd name="T24" fmla="*/ 58 w 106"/>
              <a:gd name="T25" fmla="*/ 34 h 132"/>
              <a:gd name="T26" fmla="*/ 52 w 106"/>
              <a:gd name="T27" fmla="*/ 30 h 132"/>
              <a:gd name="T28" fmla="*/ 52 w 106"/>
              <a:gd name="T29" fmla="*/ 22 h 132"/>
              <a:gd name="T30" fmla="*/ 52 w 106"/>
              <a:gd name="T31" fmla="*/ 16 h 132"/>
              <a:gd name="T32" fmla="*/ 54 w 106"/>
              <a:gd name="T33" fmla="*/ 4 h 132"/>
              <a:gd name="T34" fmla="*/ 58 w 106"/>
              <a:gd name="T35" fmla="*/ 0 h 132"/>
              <a:gd name="T36" fmla="*/ 64 w 106"/>
              <a:gd name="T37" fmla="*/ 8 h 132"/>
              <a:gd name="T38" fmla="*/ 70 w 106"/>
              <a:gd name="T39" fmla="*/ 20 h 132"/>
              <a:gd name="T40" fmla="*/ 68 w 106"/>
              <a:gd name="T41" fmla="*/ 26 h 132"/>
              <a:gd name="T42" fmla="*/ 62 w 106"/>
              <a:gd name="T43" fmla="*/ 30 h 132"/>
              <a:gd name="T44" fmla="*/ 60 w 106"/>
              <a:gd name="T45" fmla="*/ 38 h 132"/>
              <a:gd name="T46" fmla="*/ 60 w 106"/>
              <a:gd name="T47" fmla="*/ 46 h 132"/>
              <a:gd name="T48" fmla="*/ 66 w 106"/>
              <a:gd name="T49" fmla="*/ 46 h 132"/>
              <a:gd name="T50" fmla="*/ 74 w 106"/>
              <a:gd name="T51" fmla="*/ 38 h 132"/>
              <a:gd name="T52" fmla="*/ 74 w 106"/>
              <a:gd name="T53" fmla="*/ 44 h 132"/>
              <a:gd name="T54" fmla="*/ 70 w 106"/>
              <a:gd name="T55" fmla="*/ 52 h 132"/>
              <a:gd name="T56" fmla="*/ 72 w 106"/>
              <a:gd name="T57" fmla="*/ 60 h 132"/>
              <a:gd name="T58" fmla="*/ 78 w 106"/>
              <a:gd name="T59" fmla="*/ 64 h 132"/>
              <a:gd name="T60" fmla="*/ 88 w 106"/>
              <a:gd name="T61" fmla="*/ 60 h 132"/>
              <a:gd name="T62" fmla="*/ 96 w 106"/>
              <a:gd name="T63" fmla="*/ 56 h 132"/>
              <a:gd name="T64" fmla="*/ 104 w 106"/>
              <a:gd name="T65" fmla="*/ 60 h 132"/>
              <a:gd name="T66" fmla="*/ 104 w 106"/>
              <a:gd name="T67" fmla="*/ 64 h 132"/>
              <a:gd name="T68" fmla="*/ 96 w 106"/>
              <a:gd name="T69" fmla="*/ 70 h 132"/>
              <a:gd name="T70" fmla="*/ 76 w 106"/>
              <a:gd name="T71" fmla="*/ 88 h 132"/>
              <a:gd name="T72" fmla="*/ 68 w 106"/>
              <a:gd name="T73" fmla="*/ 86 h 132"/>
              <a:gd name="T74" fmla="*/ 58 w 106"/>
              <a:gd name="T75" fmla="*/ 92 h 132"/>
              <a:gd name="T76" fmla="*/ 44 w 106"/>
              <a:gd name="T77" fmla="*/ 108 h 132"/>
              <a:gd name="T78" fmla="*/ 18 w 106"/>
              <a:gd name="T79" fmla="*/ 128 h 132"/>
              <a:gd name="T80" fmla="*/ 6 w 106"/>
              <a:gd name="T8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7" name="Freeform 239"/>
          <p:cNvSpPr>
            <a:spLocks/>
          </p:cNvSpPr>
          <p:nvPr/>
        </p:nvSpPr>
        <p:spPr bwMode="auto">
          <a:xfrm>
            <a:off x="8863187" y="4745926"/>
            <a:ext cx="70608" cy="81757"/>
          </a:xfrm>
          <a:custGeom>
            <a:avLst/>
            <a:gdLst>
              <a:gd name="T0" fmla="*/ 38 w 38"/>
              <a:gd name="T1" fmla="*/ 42 h 44"/>
              <a:gd name="T2" fmla="*/ 36 w 38"/>
              <a:gd name="T3" fmla="*/ 44 h 44"/>
              <a:gd name="T4" fmla="*/ 32 w 38"/>
              <a:gd name="T5" fmla="*/ 42 h 44"/>
              <a:gd name="T6" fmla="*/ 26 w 38"/>
              <a:gd name="T7" fmla="*/ 40 h 44"/>
              <a:gd name="T8" fmla="*/ 14 w 38"/>
              <a:gd name="T9" fmla="*/ 32 h 44"/>
              <a:gd name="T10" fmla="*/ 6 w 38"/>
              <a:gd name="T11" fmla="*/ 20 h 44"/>
              <a:gd name="T12" fmla="*/ 0 w 38"/>
              <a:gd name="T13" fmla="*/ 12 h 44"/>
              <a:gd name="T14" fmla="*/ 0 w 38"/>
              <a:gd name="T15" fmla="*/ 0 h 44"/>
              <a:gd name="T16" fmla="*/ 8 w 38"/>
              <a:gd name="T17" fmla="*/ 4 h 44"/>
              <a:gd name="T18" fmla="*/ 12 w 38"/>
              <a:gd name="T19" fmla="*/ 10 h 44"/>
              <a:gd name="T20" fmla="*/ 16 w 38"/>
              <a:gd name="T21" fmla="*/ 16 h 44"/>
              <a:gd name="T22" fmla="*/ 20 w 38"/>
              <a:gd name="T23" fmla="*/ 22 h 44"/>
              <a:gd name="T24" fmla="*/ 24 w 38"/>
              <a:gd name="T25" fmla="*/ 24 h 44"/>
              <a:gd name="T26" fmla="*/ 28 w 38"/>
              <a:gd name="T27" fmla="*/ 26 h 44"/>
              <a:gd name="T28" fmla="*/ 32 w 38"/>
              <a:gd name="T29" fmla="*/ 28 h 44"/>
              <a:gd name="T30" fmla="*/ 34 w 38"/>
              <a:gd name="T31" fmla="*/ 32 h 44"/>
              <a:gd name="T32" fmla="*/ 38 w 38"/>
              <a:gd name="T33" fmla="*/ 4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8" name="Freeform 240"/>
          <p:cNvSpPr>
            <a:spLocks/>
          </p:cNvSpPr>
          <p:nvPr/>
        </p:nvSpPr>
        <p:spPr bwMode="auto">
          <a:xfrm>
            <a:off x="8476701" y="4203359"/>
            <a:ext cx="118919" cy="70608"/>
          </a:xfrm>
          <a:custGeom>
            <a:avLst/>
            <a:gdLst>
              <a:gd name="T0" fmla="*/ 36 w 64"/>
              <a:gd name="T1" fmla="*/ 38 h 38"/>
              <a:gd name="T2" fmla="*/ 34 w 64"/>
              <a:gd name="T3" fmla="*/ 38 h 38"/>
              <a:gd name="T4" fmla="*/ 30 w 64"/>
              <a:gd name="T5" fmla="*/ 38 h 38"/>
              <a:gd name="T6" fmla="*/ 22 w 64"/>
              <a:gd name="T7" fmla="*/ 38 h 38"/>
              <a:gd name="T8" fmla="*/ 10 w 64"/>
              <a:gd name="T9" fmla="*/ 36 h 38"/>
              <a:gd name="T10" fmla="*/ 2 w 64"/>
              <a:gd name="T11" fmla="*/ 32 h 38"/>
              <a:gd name="T12" fmla="*/ 0 w 64"/>
              <a:gd name="T13" fmla="*/ 28 h 38"/>
              <a:gd name="T14" fmla="*/ 0 w 64"/>
              <a:gd name="T15" fmla="*/ 26 h 38"/>
              <a:gd name="T16" fmla="*/ 0 w 64"/>
              <a:gd name="T17" fmla="*/ 24 h 38"/>
              <a:gd name="T18" fmla="*/ 2 w 64"/>
              <a:gd name="T19" fmla="*/ 22 h 38"/>
              <a:gd name="T20" fmla="*/ 24 w 64"/>
              <a:gd name="T21" fmla="*/ 22 h 38"/>
              <a:gd name="T22" fmla="*/ 28 w 64"/>
              <a:gd name="T23" fmla="*/ 24 h 38"/>
              <a:gd name="T24" fmla="*/ 30 w 64"/>
              <a:gd name="T25" fmla="*/ 24 h 38"/>
              <a:gd name="T26" fmla="*/ 38 w 64"/>
              <a:gd name="T27" fmla="*/ 22 h 38"/>
              <a:gd name="T28" fmla="*/ 42 w 64"/>
              <a:gd name="T29" fmla="*/ 18 h 38"/>
              <a:gd name="T30" fmla="*/ 46 w 64"/>
              <a:gd name="T31" fmla="*/ 14 h 38"/>
              <a:gd name="T32" fmla="*/ 52 w 64"/>
              <a:gd name="T33" fmla="*/ 10 h 38"/>
              <a:gd name="T34" fmla="*/ 52 w 64"/>
              <a:gd name="T35" fmla="*/ 4 h 38"/>
              <a:gd name="T36" fmla="*/ 52 w 64"/>
              <a:gd name="T37" fmla="*/ 0 h 38"/>
              <a:gd name="T38" fmla="*/ 54 w 64"/>
              <a:gd name="T39" fmla="*/ 0 h 38"/>
              <a:gd name="T40" fmla="*/ 56 w 64"/>
              <a:gd name="T41" fmla="*/ 2 h 38"/>
              <a:gd name="T42" fmla="*/ 60 w 64"/>
              <a:gd name="T43" fmla="*/ 4 h 38"/>
              <a:gd name="T44" fmla="*/ 62 w 64"/>
              <a:gd name="T45" fmla="*/ 8 h 38"/>
              <a:gd name="T46" fmla="*/ 64 w 64"/>
              <a:gd name="T47" fmla="*/ 10 h 38"/>
              <a:gd name="T48" fmla="*/ 62 w 64"/>
              <a:gd name="T49" fmla="*/ 12 h 38"/>
              <a:gd name="T50" fmla="*/ 60 w 64"/>
              <a:gd name="T51" fmla="*/ 16 h 38"/>
              <a:gd name="T52" fmla="*/ 58 w 64"/>
              <a:gd name="T53" fmla="*/ 18 h 38"/>
              <a:gd name="T54" fmla="*/ 58 w 64"/>
              <a:gd name="T55" fmla="*/ 20 h 38"/>
              <a:gd name="T56" fmla="*/ 54 w 64"/>
              <a:gd name="T57" fmla="*/ 26 h 38"/>
              <a:gd name="T58" fmla="*/ 46 w 64"/>
              <a:gd name="T59" fmla="*/ 32 h 38"/>
              <a:gd name="T60" fmla="*/ 40 w 64"/>
              <a:gd name="T61" fmla="*/ 36 h 38"/>
              <a:gd name="T62" fmla="*/ 34 w 64"/>
              <a:gd name="T63" fmla="*/ 38 h 38"/>
              <a:gd name="T64" fmla="*/ 36 w 64"/>
              <a:gd name="T6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89" name="Freeform 241"/>
          <p:cNvSpPr>
            <a:spLocks/>
          </p:cNvSpPr>
          <p:nvPr/>
        </p:nvSpPr>
        <p:spPr bwMode="auto">
          <a:xfrm>
            <a:off x="8049337" y="4244237"/>
            <a:ext cx="22297" cy="29730"/>
          </a:xfrm>
          <a:custGeom>
            <a:avLst/>
            <a:gdLst>
              <a:gd name="T0" fmla="*/ 12 w 12"/>
              <a:gd name="T1" fmla="*/ 10 h 16"/>
              <a:gd name="T2" fmla="*/ 12 w 12"/>
              <a:gd name="T3" fmla="*/ 14 h 16"/>
              <a:gd name="T4" fmla="*/ 12 w 12"/>
              <a:gd name="T5" fmla="*/ 16 h 16"/>
              <a:gd name="T6" fmla="*/ 6 w 12"/>
              <a:gd name="T7" fmla="*/ 16 h 16"/>
              <a:gd name="T8" fmla="*/ 2 w 12"/>
              <a:gd name="T9" fmla="*/ 14 h 16"/>
              <a:gd name="T10" fmla="*/ 0 w 12"/>
              <a:gd name="T11" fmla="*/ 10 h 16"/>
              <a:gd name="T12" fmla="*/ 2 w 12"/>
              <a:gd name="T13" fmla="*/ 4 h 16"/>
              <a:gd name="T14" fmla="*/ 8 w 12"/>
              <a:gd name="T15" fmla="*/ 0 h 16"/>
              <a:gd name="T16" fmla="*/ 10 w 12"/>
              <a:gd name="T17" fmla="*/ 6 h 16"/>
              <a:gd name="T18" fmla="*/ 10 w 12"/>
              <a:gd name="T19" fmla="*/ 8 h 16"/>
              <a:gd name="T20" fmla="*/ 12 w 12"/>
              <a:gd name="T21"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0" name="Freeform 242"/>
          <p:cNvSpPr>
            <a:spLocks/>
          </p:cNvSpPr>
          <p:nvPr/>
        </p:nvSpPr>
        <p:spPr bwMode="auto">
          <a:xfrm>
            <a:off x="7952715" y="4299980"/>
            <a:ext cx="22297" cy="37162"/>
          </a:xfrm>
          <a:custGeom>
            <a:avLst/>
            <a:gdLst>
              <a:gd name="T0" fmla="*/ 6 w 12"/>
              <a:gd name="T1" fmla="*/ 2 h 20"/>
              <a:gd name="T2" fmla="*/ 8 w 12"/>
              <a:gd name="T3" fmla="*/ 2 h 20"/>
              <a:gd name="T4" fmla="*/ 8 w 12"/>
              <a:gd name="T5" fmla="*/ 0 h 20"/>
              <a:gd name="T6" fmla="*/ 10 w 12"/>
              <a:gd name="T7" fmla="*/ 2 h 20"/>
              <a:gd name="T8" fmla="*/ 12 w 12"/>
              <a:gd name="T9" fmla="*/ 4 h 20"/>
              <a:gd name="T10" fmla="*/ 10 w 12"/>
              <a:gd name="T11" fmla="*/ 6 h 20"/>
              <a:gd name="T12" fmla="*/ 8 w 12"/>
              <a:gd name="T13" fmla="*/ 12 h 20"/>
              <a:gd name="T14" fmla="*/ 0 w 12"/>
              <a:gd name="T15" fmla="*/ 20 h 20"/>
              <a:gd name="T16" fmla="*/ 0 w 12"/>
              <a:gd name="T17" fmla="*/ 10 h 20"/>
              <a:gd name="T18" fmla="*/ 2 w 12"/>
              <a:gd name="T19" fmla="*/ 6 h 20"/>
              <a:gd name="T20" fmla="*/ 4 w 12"/>
              <a:gd name="T21" fmla="*/ 4 h 20"/>
              <a:gd name="T22" fmla="*/ 6 w 12"/>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1" name="Freeform 243"/>
          <p:cNvSpPr>
            <a:spLocks/>
          </p:cNvSpPr>
          <p:nvPr/>
        </p:nvSpPr>
        <p:spPr bwMode="auto">
          <a:xfrm>
            <a:off x="7867242" y="4151332"/>
            <a:ext cx="92905" cy="40878"/>
          </a:xfrm>
          <a:custGeom>
            <a:avLst/>
            <a:gdLst>
              <a:gd name="T0" fmla="*/ 42 w 50"/>
              <a:gd name="T1" fmla="*/ 22 h 22"/>
              <a:gd name="T2" fmla="*/ 40 w 50"/>
              <a:gd name="T3" fmla="*/ 20 h 22"/>
              <a:gd name="T4" fmla="*/ 38 w 50"/>
              <a:gd name="T5" fmla="*/ 16 h 22"/>
              <a:gd name="T6" fmla="*/ 34 w 50"/>
              <a:gd name="T7" fmla="*/ 14 h 22"/>
              <a:gd name="T8" fmla="*/ 30 w 50"/>
              <a:gd name="T9" fmla="*/ 14 h 22"/>
              <a:gd name="T10" fmla="*/ 24 w 50"/>
              <a:gd name="T11" fmla="*/ 12 h 22"/>
              <a:gd name="T12" fmla="*/ 16 w 50"/>
              <a:gd name="T13" fmla="*/ 12 h 22"/>
              <a:gd name="T14" fmla="*/ 10 w 50"/>
              <a:gd name="T15" fmla="*/ 12 h 22"/>
              <a:gd name="T16" fmla="*/ 2 w 50"/>
              <a:gd name="T17" fmla="*/ 12 h 22"/>
              <a:gd name="T18" fmla="*/ 0 w 50"/>
              <a:gd name="T19" fmla="*/ 10 h 22"/>
              <a:gd name="T20" fmla="*/ 8 w 50"/>
              <a:gd name="T21" fmla="*/ 4 h 22"/>
              <a:gd name="T22" fmla="*/ 14 w 50"/>
              <a:gd name="T23" fmla="*/ 4 h 22"/>
              <a:gd name="T24" fmla="*/ 18 w 50"/>
              <a:gd name="T25" fmla="*/ 2 h 22"/>
              <a:gd name="T26" fmla="*/ 24 w 50"/>
              <a:gd name="T27" fmla="*/ 2 h 22"/>
              <a:gd name="T28" fmla="*/ 28 w 50"/>
              <a:gd name="T29" fmla="*/ 0 h 22"/>
              <a:gd name="T30" fmla="*/ 28 w 50"/>
              <a:gd name="T31" fmla="*/ 2 h 22"/>
              <a:gd name="T32" fmla="*/ 30 w 50"/>
              <a:gd name="T33" fmla="*/ 2 h 22"/>
              <a:gd name="T34" fmla="*/ 34 w 50"/>
              <a:gd name="T35" fmla="*/ 0 h 22"/>
              <a:gd name="T36" fmla="*/ 38 w 50"/>
              <a:gd name="T37" fmla="*/ 2 h 22"/>
              <a:gd name="T38" fmla="*/ 44 w 50"/>
              <a:gd name="T39" fmla="*/ 6 h 22"/>
              <a:gd name="T40" fmla="*/ 48 w 50"/>
              <a:gd name="T41" fmla="*/ 10 h 22"/>
              <a:gd name="T42" fmla="*/ 50 w 50"/>
              <a:gd name="T43" fmla="*/ 16 h 22"/>
              <a:gd name="T44" fmla="*/ 48 w 50"/>
              <a:gd name="T45" fmla="*/ 18 h 22"/>
              <a:gd name="T46" fmla="*/ 46 w 50"/>
              <a:gd name="T47" fmla="*/ 20 h 22"/>
              <a:gd name="T48" fmla="*/ 42 w 50"/>
              <a:gd name="T4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2" name="Freeform 244"/>
          <p:cNvSpPr>
            <a:spLocks/>
          </p:cNvSpPr>
          <p:nvPr/>
        </p:nvSpPr>
        <p:spPr bwMode="auto">
          <a:xfrm>
            <a:off x="7863526" y="3991535"/>
            <a:ext cx="37162" cy="78040"/>
          </a:xfrm>
          <a:custGeom>
            <a:avLst/>
            <a:gdLst>
              <a:gd name="T0" fmla="*/ 2 w 20"/>
              <a:gd name="T1" fmla="*/ 22 h 42"/>
              <a:gd name="T2" fmla="*/ 2 w 20"/>
              <a:gd name="T3" fmla="*/ 18 h 42"/>
              <a:gd name="T4" fmla="*/ 2 w 20"/>
              <a:gd name="T5" fmla="*/ 14 h 42"/>
              <a:gd name="T6" fmla="*/ 0 w 20"/>
              <a:gd name="T7" fmla="*/ 10 h 42"/>
              <a:gd name="T8" fmla="*/ 2 w 20"/>
              <a:gd name="T9" fmla="*/ 4 h 42"/>
              <a:gd name="T10" fmla="*/ 0 w 20"/>
              <a:gd name="T11" fmla="*/ 0 h 42"/>
              <a:gd name="T12" fmla="*/ 4 w 20"/>
              <a:gd name="T13" fmla="*/ 0 h 42"/>
              <a:gd name="T14" fmla="*/ 6 w 20"/>
              <a:gd name="T15" fmla="*/ 8 h 42"/>
              <a:gd name="T16" fmla="*/ 4 w 20"/>
              <a:gd name="T17" fmla="*/ 16 h 42"/>
              <a:gd name="T18" fmla="*/ 8 w 20"/>
              <a:gd name="T19" fmla="*/ 16 h 42"/>
              <a:gd name="T20" fmla="*/ 8 w 20"/>
              <a:gd name="T21" fmla="*/ 8 h 42"/>
              <a:gd name="T22" fmla="*/ 16 w 20"/>
              <a:gd name="T23" fmla="*/ 8 h 42"/>
              <a:gd name="T24" fmla="*/ 16 w 20"/>
              <a:gd name="T25" fmla="*/ 12 h 42"/>
              <a:gd name="T26" fmla="*/ 16 w 20"/>
              <a:gd name="T27" fmla="*/ 14 h 42"/>
              <a:gd name="T28" fmla="*/ 14 w 20"/>
              <a:gd name="T29" fmla="*/ 16 h 42"/>
              <a:gd name="T30" fmla="*/ 12 w 20"/>
              <a:gd name="T31" fmla="*/ 18 h 42"/>
              <a:gd name="T32" fmla="*/ 12 w 20"/>
              <a:gd name="T33" fmla="*/ 22 h 42"/>
              <a:gd name="T34" fmla="*/ 20 w 20"/>
              <a:gd name="T35" fmla="*/ 32 h 42"/>
              <a:gd name="T36" fmla="*/ 16 w 20"/>
              <a:gd name="T37" fmla="*/ 32 h 42"/>
              <a:gd name="T38" fmla="*/ 14 w 20"/>
              <a:gd name="T39" fmla="*/ 30 h 42"/>
              <a:gd name="T40" fmla="*/ 12 w 20"/>
              <a:gd name="T41" fmla="*/ 28 h 42"/>
              <a:gd name="T42" fmla="*/ 8 w 20"/>
              <a:gd name="T43" fmla="*/ 28 h 42"/>
              <a:gd name="T44" fmla="*/ 6 w 20"/>
              <a:gd name="T45" fmla="*/ 28 h 42"/>
              <a:gd name="T46" fmla="*/ 4 w 20"/>
              <a:gd name="T47" fmla="*/ 30 h 42"/>
              <a:gd name="T48" fmla="*/ 4 w 20"/>
              <a:gd name="T49" fmla="*/ 34 h 42"/>
              <a:gd name="T50" fmla="*/ 4 w 20"/>
              <a:gd name="T51" fmla="*/ 38 h 42"/>
              <a:gd name="T52" fmla="*/ 6 w 20"/>
              <a:gd name="T53" fmla="*/ 42 h 42"/>
              <a:gd name="T54" fmla="*/ 2 w 20"/>
              <a:gd name="T55" fmla="*/ 40 h 42"/>
              <a:gd name="T56" fmla="*/ 2 w 20"/>
              <a:gd name="T57" fmla="*/ 34 h 42"/>
              <a:gd name="T58" fmla="*/ 2 w 20"/>
              <a:gd name="T59" fmla="*/ 2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3" name="Freeform 245"/>
          <p:cNvSpPr>
            <a:spLocks/>
          </p:cNvSpPr>
          <p:nvPr/>
        </p:nvSpPr>
        <p:spPr bwMode="auto">
          <a:xfrm>
            <a:off x="7815215" y="4162480"/>
            <a:ext cx="33446" cy="29730"/>
          </a:xfrm>
          <a:custGeom>
            <a:avLst/>
            <a:gdLst>
              <a:gd name="T0" fmla="*/ 16 w 18"/>
              <a:gd name="T1" fmla="*/ 4 h 16"/>
              <a:gd name="T2" fmla="*/ 18 w 18"/>
              <a:gd name="T3" fmla="*/ 6 h 16"/>
              <a:gd name="T4" fmla="*/ 18 w 18"/>
              <a:gd name="T5" fmla="*/ 10 h 16"/>
              <a:gd name="T6" fmla="*/ 18 w 18"/>
              <a:gd name="T7" fmla="*/ 12 h 16"/>
              <a:gd name="T8" fmla="*/ 16 w 18"/>
              <a:gd name="T9" fmla="*/ 14 h 16"/>
              <a:gd name="T10" fmla="*/ 10 w 18"/>
              <a:gd name="T11" fmla="*/ 16 h 16"/>
              <a:gd name="T12" fmla="*/ 2 w 18"/>
              <a:gd name="T13" fmla="*/ 12 h 16"/>
              <a:gd name="T14" fmla="*/ 0 w 18"/>
              <a:gd name="T15" fmla="*/ 8 h 16"/>
              <a:gd name="T16" fmla="*/ 0 w 18"/>
              <a:gd name="T17" fmla="*/ 4 h 16"/>
              <a:gd name="T18" fmla="*/ 10 w 18"/>
              <a:gd name="T19" fmla="*/ 0 h 16"/>
              <a:gd name="T20" fmla="*/ 18 w 18"/>
              <a:gd name="T21" fmla="*/ 4 h 16"/>
              <a:gd name="T22" fmla="*/ 16 w 18"/>
              <a:gd name="T23"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4" name="Freeform 246"/>
          <p:cNvSpPr>
            <a:spLocks/>
          </p:cNvSpPr>
          <p:nvPr/>
        </p:nvSpPr>
        <p:spPr bwMode="auto">
          <a:xfrm>
            <a:off x="7503053" y="4329710"/>
            <a:ext cx="92905" cy="29730"/>
          </a:xfrm>
          <a:custGeom>
            <a:avLst/>
            <a:gdLst>
              <a:gd name="T0" fmla="*/ 50 w 50"/>
              <a:gd name="T1" fmla="*/ 12 h 16"/>
              <a:gd name="T2" fmla="*/ 48 w 50"/>
              <a:gd name="T3" fmla="*/ 12 h 16"/>
              <a:gd name="T4" fmla="*/ 42 w 50"/>
              <a:gd name="T5" fmla="*/ 12 h 16"/>
              <a:gd name="T6" fmla="*/ 38 w 50"/>
              <a:gd name="T7" fmla="*/ 10 h 16"/>
              <a:gd name="T8" fmla="*/ 34 w 50"/>
              <a:gd name="T9" fmla="*/ 14 h 16"/>
              <a:gd name="T10" fmla="*/ 30 w 50"/>
              <a:gd name="T11" fmla="*/ 16 h 16"/>
              <a:gd name="T12" fmla="*/ 20 w 50"/>
              <a:gd name="T13" fmla="*/ 16 h 16"/>
              <a:gd name="T14" fmla="*/ 16 w 50"/>
              <a:gd name="T15" fmla="*/ 16 h 16"/>
              <a:gd name="T16" fmla="*/ 14 w 50"/>
              <a:gd name="T17" fmla="*/ 14 h 16"/>
              <a:gd name="T18" fmla="*/ 12 w 50"/>
              <a:gd name="T19" fmla="*/ 10 h 16"/>
              <a:gd name="T20" fmla="*/ 8 w 50"/>
              <a:gd name="T21" fmla="*/ 12 h 16"/>
              <a:gd name="T22" fmla="*/ 6 w 50"/>
              <a:gd name="T23" fmla="*/ 14 h 16"/>
              <a:gd name="T24" fmla="*/ 2 w 50"/>
              <a:gd name="T25" fmla="*/ 12 h 16"/>
              <a:gd name="T26" fmla="*/ 0 w 50"/>
              <a:gd name="T27" fmla="*/ 10 h 16"/>
              <a:gd name="T28" fmla="*/ 2 w 50"/>
              <a:gd name="T29" fmla="*/ 6 h 16"/>
              <a:gd name="T30" fmla="*/ 6 w 50"/>
              <a:gd name="T31" fmla="*/ 4 h 16"/>
              <a:gd name="T32" fmla="*/ 10 w 50"/>
              <a:gd name="T33" fmla="*/ 2 h 16"/>
              <a:gd name="T34" fmla="*/ 14 w 50"/>
              <a:gd name="T35" fmla="*/ 2 h 16"/>
              <a:gd name="T36" fmla="*/ 14 w 50"/>
              <a:gd name="T37" fmla="*/ 6 h 16"/>
              <a:gd name="T38" fmla="*/ 32 w 50"/>
              <a:gd name="T39" fmla="*/ 10 h 16"/>
              <a:gd name="T40" fmla="*/ 38 w 50"/>
              <a:gd name="T41" fmla="*/ 10 h 16"/>
              <a:gd name="T42" fmla="*/ 34 w 50"/>
              <a:gd name="T43" fmla="*/ 6 h 16"/>
              <a:gd name="T44" fmla="*/ 32 w 50"/>
              <a:gd name="T45" fmla="*/ 4 h 16"/>
              <a:gd name="T46" fmla="*/ 34 w 50"/>
              <a:gd name="T47" fmla="*/ 2 h 16"/>
              <a:gd name="T48" fmla="*/ 38 w 50"/>
              <a:gd name="T49" fmla="*/ 0 h 16"/>
              <a:gd name="T50" fmla="*/ 42 w 50"/>
              <a:gd name="T51" fmla="*/ 4 h 16"/>
              <a:gd name="T52" fmla="*/ 50 w 50"/>
              <a:gd name="T53" fmla="*/ 8 h 16"/>
              <a:gd name="T54" fmla="*/ 50 w 50"/>
              <a:gd name="T5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5" name="Freeform 247"/>
          <p:cNvSpPr>
            <a:spLocks/>
          </p:cNvSpPr>
          <p:nvPr/>
        </p:nvSpPr>
        <p:spPr bwMode="auto">
          <a:xfrm>
            <a:off x="7685148" y="3720251"/>
            <a:ext cx="141216" cy="144932"/>
          </a:xfrm>
          <a:custGeom>
            <a:avLst/>
            <a:gdLst>
              <a:gd name="T0" fmla="*/ 60 w 76"/>
              <a:gd name="T1" fmla="*/ 52 h 78"/>
              <a:gd name="T2" fmla="*/ 54 w 76"/>
              <a:gd name="T3" fmla="*/ 58 h 78"/>
              <a:gd name="T4" fmla="*/ 58 w 76"/>
              <a:gd name="T5" fmla="*/ 64 h 78"/>
              <a:gd name="T6" fmla="*/ 62 w 76"/>
              <a:gd name="T7" fmla="*/ 72 h 78"/>
              <a:gd name="T8" fmla="*/ 58 w 76"/>
              <a:gd name="T9" fmla="*/ 78 h 78"/>
              <a:gd name="T10" fmla="*/ 52 w 76"/>
              <a:gd name="T11" fmla="*/ 78 h 78"/>
              <a:gd name="T12" fmla="*/ 48 w 76"/>
              <a:gd name="T13" fmla="*/ 76 h 78"/>
              <a:gd name="T14" fmla="*/ 42 w 76"/>
              <a:gd name="T15" fmla="*/ 74 h 78"/>
              <a:gd name="T16" fmla="*/ 34 w 76"/>
              <a:gd name="T17" fmla="*/ 62 h 78"/>
              <a:gd name="T18" fmla="*/ 34 w 76"/>
              <a:gd name="T19" fmla="*/ 52 h 78"/>
              <a:gd name="T20" fmla="*/ 32 w 76"/>
              <a:gd name="T21" fmla="*/ 44 h 78"/>
              <a:gd name="T22" fmla="*/ 24 w 76"/>
              <a:gd name="T23" fmla="*/ 48 h 78"/>
              <a:gd name="T24" fmla="*/ 18 w 76"/>
              <a:gd name="T25" fmla="*/ 46 h 78"/>
              <a:gd name="T26" fmla="*/ 12 w 76"/>
              <a:gd name="T27" fmla="*/ 44 h 78"/>
              <a:gd name="T28" fmla="*/ 8 w 76"/>
              <a:gd name="T29" fmla="*/ 56 h 78"/>
              <a:gd name="T30" fmla="*/ 4 w 76"/>
              <a:gd name="T31" fmla="*/ 66 h 78"/>
              <a:gd name="T32" fmla="*/ 0 w 76"/>
              <a:gd name="T33" fmla="*/ 66 h 78"/>
              <a:gd name="T34" fmla="*/ 2 w 76"/>
              <a:gd name="T35" fmla="*/ 54 h 78"/>
              <a:gd name="T36" fmla="*/ 0 w 76"/>
              <a:gd name="T37" fmla="*/ 42 h 78"/>
              <a:gd name="T38" fmla="*/ 6 w 76"/>
              <a:gd name="T39" fmla="*/ 34 h 78"/>
              <a:gd name="T40" fmla="*/ 14 w 76"/>
              <a:gd name="T41" fmla="*/ 28 h 78"/>
              <a:gd name="T42" fmla="*/ 18 w 76"/>
              <a:gd name="T43" fmla="*/ 24 h 78"/>
              <a:gd name="T44" fmla="*/ 26 w 76"/>
              <a:gd name="T45" fmla="*/ 24 h 78"/>
              <a:gd name="T46" fmla="*/ 30 w 76"/>
              <a:gd name="T47" fmla="*/ 28 h 78"/>
              <a:gd name="T48" fmla="*/ 36 w 76"/>
              <a:gd name="T49" fmla="*/ 30 h 78"/>
              <a:gd name="T50" fmla="*/ 40 w 76"/>
              <a:gd name="T51" fmla="*/ 24 h 78"/>
              <a:gd name="T52" fmla="*/ 44 w 76"/>
              <a:gd name="T53" fmla="*/ 18 h 78"/>
              <a:gd name="T54" fmla="*/ 52 w 76"/>
              <a:gd name="T55" fmla="*/ 14 h 78"/>
              <a:gd name="T56" fmla="*/ 54 w 76"/>
              <a:gd name="T57" fmla="*/ 0 h 78"/>
              <a:gd name="T58" fmla="*/ 62 w 76"/>
              <a:gd name="T59" fmla="*/ 6 h 78"/>
              <a:gd name="T60" fmla="*/ 70 w 76"/>
              <a:gd name="T61" fmla="*/ 26 h 78"/>
              <a:gd name="T62" fmla="*/ 74 w 76"/>
              <a:gd name="T63" fmla="*/ 52 h 78"/>
              <a:gd name="T64" fmla="*/ 70 w 76"/>
              <a:gd name="T65" fmla="*/ 62 h 78"/>
              <a:gd name="T66" fmla="*/ 68 w 76"/>
              <a:gd name="T67" fmla="*/ 66 h 78"/>
              <a:gd name="T68" fmla="*/ 62 w 76"/>
              <a:gd name="T69" fmla="*/ 5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6" name="Freeform 248"/>
          <p:cNvSpPr>
            <a:spLocks/>
          </p:cNvSpPr>
          <p:nvPr/>
        </p:nvSpPr>
        <p:spPr bwMode="auto">
          <a:xfrm>
            <a:off x="7543932" y="3686805"/>
            <a:ext cx="70608" cy="78040"/>
          </a:xfrm>
          <a:custGeom>
            <a:avLst/>
            <a:gdLst>
              <a:gd name="T0" fmla="*/ 4 w 38"/>
              <a:gd name="T1" fmla="*/ 42 h 42"/>
              <a:gd name="T2" fmla="*/ 0 w 38"/>
              <a:gd name="T3" fmla="*/ 42 h 42"/>
              <a:gd name="T4" fmla="*/ 2 w 38"/>
              <a:gd name="T5" fmla="*/ 38 h 42"/>
              <a:gd name="T6" fmla="*/ 6 w 38"/>
              <a:gd name="T7" fmla="*/ 34 h 42"/>
              <a:gd name="T8" fmla="*/ 14 w 38"/>
              <a:gd name="T9" fmla="*/ 24 h 42"/>
              <a:gd name="T10" fmla="*/ 24 w 38"/>
              <a:gd name="T11" fmla="*/ 16 h 42"/>
              <a:gd name="T12" fmla="*/ 30 w 38"/>
              <a:gd name="T13" fmla="*/ 8 h 42"/>
              <a:gd name="T14" fmla="*/ 32 w 38"/>
              <a:gd name="T15" fmla="*/ 4 h 42"/>
              <a:gd name="T16" fmla="*/ 34 w 38"/>
              <a:gd name="T17" fmla="*/ 0 h 42"/>
              <a:gd name="T18" fmla="*/ 34 w 38"/>
              <a:gd name="T19" fmla="*/ 4 h 42"/>
              <a:gd name="T20" fmla="*/ 36 w 38"/>
              <a:gd name="T21" fmla="*/ 6 h 42"/>
              <a:gd name="T22" fmla="*/ 38 w 38"/>
              <a:gd name="T23" fmla="*/ 10 h 42"/>
              <a:gd name="T24" fmla="*/ 36 w 38"/>
              <a:gd name="T25" fmla="*/ 12 h 42"/>
              <a:gd name="T26" fmla="*/ 32 w 38"/>
              <a:gd name="T27" fmla="*/ 14 h 42"/>
              <a:gd name="T28" fmla="*/ 32 w 38"/>
              <a:gd name="T29" fmla="*/ 16 h 42"/>
              <a:gd name="T30" fmla="*/ 30 w 38"/>
              <a:gd name="T31" fmla="*/ 18 h 42"/>
              <a:gd name="T32" fmla="*/ 22 w 38"/>
              <a:gd name="T33" fmla="*/ 18 h 42"/>
              <a:gd name="T34" fmla="*/ 20 w 38"/>
              <a:gd name="T35" fmla="*/ 28 h 42"/>
              <a:gd name="T36" fmla="*/ 14 w 38"/>
              <a:gd name="T37" fmla="*/ 36 h 42"/>
              <a:gd name="T38" fmla="*/ 10 w 38"/>
              <a:gd name="T39" fmla="*/ 40 h 42"/>
              <a:gd name="T40" fmla="*/ 4 w 38"/>
              <a:gd name="T4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7" name="Freeform 249"/>
          <p:cNvSpPr>
            <a:spLocks/>
          </p:cNvSpPr>
          <p:nvPr/>
        </p:nvSpPr>
        <p:spPr bwMode="auto">
          <a:xfrm>
            <a:off x="7595959" y="3426671"/>
            <a:ext cx="137500" cy="204392"/>
          </a:xfrm>
          <a:custGeom>
            <a:avLst/>
            <a:gdLst>
              <a:gd name="T0" fmla="*/ 8 w 74"/>
              <a:gd name="T1" fmla="*/ 38 h 110"/>
              <a:gd name="T2" fmla="*/ 6 w 74"/>
              <a:gd name="T3" fmla="*/ 20 h 110"/>
              <a:gd name="T4" fmla="*/ 6 w 74"/>
              <a:gd name="T5" fmla="*/ 4 h 110"/>
              <a:gd name="T6" fmla="*/ 10 w 74"/>
              <a:gd name="T7" fmla="*/ 0 h 110"/>
              <a:gd name="T8" fmla="*/ 14 w 74"/>
              <a:gd name="T9" fmla="*/ 6 h 110"/>
              <a:gd name="T10" fmla="*/ 20 w 74"/>
              <a:gd name="T11" fmla="*/ 10 h 110"/>
              <a:gd name="T12" fmla="*/ 24 w 74"/>
              <a:gd name="T13" fmla="*/ 8 h 110"/>
              <a:gd name="T14" fmla="*/ 28 w 74"/>
              <a:gd name="T15" fmla="*/ 8 h 110"/>
              <a:gd name="T16" fmla="*/ 32 w 74"/>
              <a:gd name="T17" fmla="*/ 18 h 110"/>
              <a:gd name="T18" fmla="*/ 36 w 74"/>
              <a:gd name="T19" fmla="*/ 30 h 110"/>
              <a:gd name="T20" fmla="*/ 36 w 74"/>
              <a:gd name="T21" fmla="*/ 44 h 110"/>
              <a:gd name="T22" fmla="*/ 28 w 74"/>
              <a:gd name="T23" fmla="*/ 54 h 110"/>
              <a:gd name="T24" fmla="*/ 28 w 74"/>
              <a:gd name="T25" fmla="*/ 70 h 110"/>
              <a:gd name="T26" fmla="*/ 36 w 74"/>
              <a:gd name="T27" fmla="*/ 82 h 110"/>
              <a:gd name="T28" fmla="*/ 40 w 74"/>
              <a:gd name="T29" fmla="*/ 84 h 110"/>
              <a:gd name="T30" fmla="*/ 46 w 74"/>
              <a:gd name="T31" fmla="*/ 80 h 110"/>
              <a:gd name="T32" fmla="*/ 54 w 74"/>
              <a:gd name="T33" fmla="*/ 86 h 110"/>
              <a:gd name="T34" fmla="*/ 60 w 74"/>
              <a:gd name="T35" fmla="*/ 92 h 110"/>
              <a:gd name="T36" fmla="*/ 64 w 74"/>
              <a:gd name="T37" fmla="*/ 88 h 110"/>
              <a:gd name="T38" fmla="*/ 64 w 74"/>
              <a:gd name="T39" fmla="*/ 94 h 110"/>
              <a:gd name="T40" fmla="*/ 64 w 74"/>
              <a:gd name="T41" fmla="*/ 98 h 110"/>
              <a:gd name="T42" fmla="*/ 68 w 74"/>
              <a:gd name="T43" fmla="*/ 100 h 110"/>
              <a:gd name="T44" fmla="*/ 74 w 74"/>
              <a:gd name="T45" fmla="*/ 106 h 110"/>
              <a:gd name="T46" fmla="*/ 72 w 74"/>
              <a:gd name="T47" fmla="*/ 110 h 110"/>
              <a:gd name="T48" fmla="*/ 68 w 74"/>
              <a:gd name="T49" fmla="*/ 106 h 110"/>
              <a:gd name="T50" fmla="*/ 60 w 74"/>
              <a:gd name="T51" fmla="*/ 98 h 110"/>
              <a:gd name="T52" fmla="*/ 50 w 74"/>
              <a:gd name="T53" fmla="*/ 90 h 110"/>
              <a:gd name="T54" fmla="*/ 48 w 74"/>
              <a:gd name="T55" fmla="*/ 96 h 110"/>
              <a:gd name="T56" fmla="*/ 44 w 74"/>
              <a:gd name="T57" fmla="*/ 100 h 110"/>
              <a:gd name="T58" fmla="*/ 38 w 74"/>
              <a:gd name="T59" fmla="*/ 90 h 110"/>
              <a:gd name="T60" fmla="*/ 30 w 74"/>
              <a:gd name="T61" fmla="*/ 90 h 110"/>
              <a:gd name="T62" fmla="*/ 22 w 74"/>
              <a:gd name="T63" fmla="*/ 90 h 110"/>
              <a:gd name="T64" fmla="*/ 16 w 74"/>
              <a:gd name="T65" fmla="*/ 84 h 110"/>
              <a:gd name="T66" fmla="*/ 20 w 74"/>
              <a:gd name="T67" fmla="*/ 76 h 110"/>
              <a:gd name="T68" fmla="*/ 16 w 74"/>
              <a:gd name="T69" fmla="*/ 72 h 110"/>
              <a:gd name="T70" fmla="*/ 12 w 74"/>
              <a:gd name="T71" fmla="*/ 74 h 110"/>
              <a:gd name="T72" fmla="*/ 2 w 74"/>
              <a:gd name="T73" fmla="*/ 70 h 110"/>
              <a:gd name="T74" fmla="*/ 0 w 74"/>
              <a:gd name="T75" fmla="*/ 52 h 110"/>
              <a:gd name="T76" fmla="*/ 4 w 74"/>
              <a:gd name="T77" fmla="*/ 4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8" name="Freeform 250"/>
          <p:cNvSpPr>
            <a:spLocks/>
          </p:cNvSpPr>
          <p:nvPr/>
        </p:nvSpPr>
        <p:spPr bwMode="auto">
          <a:xfrm>
            <a:off x="7740891" y="3634778"/>
            <a:ext cx="44595" cy="78040"/>
          </a:xfrm>
          <a:custGeom>
            <a:avLst/>
            <a:gdLst>
              <a:gd name="T0" fmla="*/ 22 w 24"/>
              <a:gd name="T1" fmla="*/ 28 h 42"/>
              <a:gd name="T2" fmla="*/ 14 w 24"/>
              <a:gd name="T3" fmla="*/ 28 h 42"/>
              <a:gd name="T4" fmla="*/ 14 w 24"/>
              <a:gd name="T5" fmla="*/ 36 h 42"/>
              <a:gd name="T6" fmla="*/ 18 w 24"/>
              <a:gd name="T7" fmla="*/ 40 h 42"/>
              <a:gd name="T8" fmla="*/ 18 w 24"/>
              <a:gd name="T9" fmla="*/ 42 h 42"/>
              <a:gd name="T10" fmla="*/ 14 w 24"/>
              <a:gd name="T11" fmla="*/ 42 h 42"/>
              <a:gd name="T12" fmla="*/ 12 w 24"/>
              <a:gd name="T13" fmla="*/ 42 h 42"/>
              <a:gd name="T14" fmla="*/ 10 w 24"/>
              <a:gd name="T15" fmla="*/ 42 h 42"/>
              <a:gd name="T16" fmla="*/ 10 w 24"/>
              <a:gd name="T17" fmla="*/ 38 h 42"/>
              <a:gd name="T18" fmla="*/ 12 w 24"/>
              <a:gd name="T19" fmla="*/ 36 h 42"/>
              <a:gd name="T20" fmla="*/ 12 w 24"/>
              <a:gd name="T21" fmla="*/ 32 h 42"/>
              <a:gd name="T22" fmla="*/ 8 w 24"/>
              <a:gd name="T23" fmla="*/ 32 h 42"/>
              <a:gd name="T24" fmla="*/ 6 w 24"/>
              <a:gd name="T25" fmla="*/ 30 h 42"/>
              <a:gd name="T26" fmla="*/ 2 w 24"/>
              <a:gd name="T27" fmla="*/ 24 h 42"/>
              <a:gd name="T28" fmla="*/ 2 w 24"/>
              <a:gd name="T29" fmla="*/ 22 h 42"/>
              <a:gd name="T30" fmla="*/ 10 w 24"/>
              <a:gd name="T31" fmla="*/ 22 h 42"/>
              <a:gd name="T32" fmla="*/ 12 w 24"/>
              <a:gd name="T33" fmla="*/ 20 h 42"/>
              <a:gd name="T34" fmla="*/ 14 w 24"/>
              <a:gd name="T35" fmla="*/ 18 h 42"/>
              <a:gd name="T36" fmla="*/ 12 w 24"/>
              <a:gd name="T37" fmla="*/ 14 h 42"/>
              <a:gd name="T38" fmla="*/ 6 w 24"/>
              <a:gd name="T39" fmla="*/ 10 h 42"/>
              <a:gd name="T40" fmla="*/ 2 w 24"/>
              <a:gd name="T41" fmla="*/ 6 h 42"/>
              <a:gd name="T42" fmla="*/ 0 w 24"/>
              <a:gd name="T43" fmla="*/ 2 h 42"/>
              <a:gd name="T44" fmla="*/ 4 w 24"/>
              <a:gd name="T45" fmla="*/ 0 h 42"/>
              <a:gd name="T46" fmla="*/ 12 w 24"/>
              <a:gd name="T47" fmla="*/ 0 h 42"/>
              <a:gd name="T48" fmla="*/ 16 w 24"/>
              <a:gd name="T49" fmla="*/ 2 h 42"/>
              <a:gd name="T50" fmla="*/ 16 w 24"/>
              <a:gd name="T51" fmla="*/ 8 h 42"/>
              <a:gd name="T52" fmla="*/ 20 w 24"/>
              <a:gd name="T53" fmla="*/ 8 h 42"/>
              <a:gd name="T54" fmla="*/ 20 w 24"/>
              <a:gd name="T55" fmla="*/ 16 h 42"/>
              <a:gd name="T56" fmla="*/ 24 w 24"/>
              <a:gd name="T57" fmla="*/ 22 h 42"/>
              <a:gd name="T58" fmla="*/ 22 w 24"/>
              <a:gd name="T5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499" name="Freeform 251"/>
          <p:cNvSpPr>
            <a:spLocks/>
          </p:cNvSpPr>
          <p:nvPr/>
        </p:nvSpPr>
        <p:spPr bwMode="auto">
          <a:xfrm>
            <a:off x="7670283" y="3657076"/>
            <a:ext cx="40878" cy="52027"/>
          </a:xfrm>
          <a:custGeom>
            <a:avLst/>
            <a:gdLst>
              <a:gd name="T0" fmla="*/ 10 w 22"/>
              <a:gd name="T1" fmla="*/ 4 h 28"/>
              <a:gd name="T2" fmla="*/ 12 w 22"/>
              <a:gd name="T3" fmla="*/ 4 h 28"/>
              <a:gd name="T4" fmla="*/ 14 w 22"/>
              <a:gd name="T5" fmla="*/ 4 h 28"/>
              <a:gd name="T6" fmla="*/ 20 w 22"/>
              <a:gd name="T7" fmla="*/ 6 h 28"/>
              <a:gd name="T8" fmla="*/ 22 w 22"/>
              <a:gd name="T9" fmla="*/ 10 h 28"/>
              <a:gd name="T10" fmla="*/ 20 w 22"/>
              <a:gd name="T11" fmla="*/ 16 h 28"/>
              <a:gd name="T12" fmla="*/ 14 w 22"/>
              <a:gd name="T13" fmla="*/ 22 h 28"/>
              <a:gd name="T14" fmla="*/ 2 w 22"/>
              <a:gd name="T15" fmla="*/ 28 h 28"/>
              <a:gd name="T16" fmla="*/ 2 w 22"/>
              <a:gd name="T17" fmla="*/ 14 h 28"/>
              <a:gd name="T18" fmla="*/ 0 w 22"/>
              <a:gd name="T19" fmla="*/ 4 h 28"/>
              <a:gd name="T20" fmla="*/ 2 w 22"/>
              <a:gd name="T21" fmla="*/ 2 h 28"/>
              <a:gd name="T22" fmla="*/ 4 w 22"/>
              <a:gd name="T23" fmla="*/ 0 h 28"/>
              <a:gd name="T24" fmla="*/ 8 w 22"/>
              <a:gd name="T25" fmla="*/ 4 h 28"/>
              <a:gd name="T26" fmla="*/ 10 w 22"/>
              <a:gd name="T2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0" name="Freeform 252"/>
          <p:cNvSpPr>
            <a:spLocks/>
          </p:cNvSpPr>
          <p:nvPr/>
        </p:nvSpPr>
        <p:spPr bwMode="auto">
          <a:xfrm>
            <a:off x="8666228" y="4240521"/>
            <a:ext cx="29730" cy="55743"/>
          </a:xfrm>
          <a:custGeom>
            <a:avLst/>
            <a:gdLst>
              <a:gd name="T0" fmla="*/ 16 w 16"/>
              <a:gd name="T1" fmla="*/ 18 h 30"/>
              <a:gd name="T2" fmla="*/ 16 w 16"/>
              <a:gd name="T3" fmla="*/ 24 h 30"/>
              <a:gd name="T4" fmla="*/ 14 w 16"/>
              <a:gd name="T5" fmla="*/ 28 h 30"/>
              <a:gd name="T6" fmla="*/ 12 w 16"/>
              <a:gd name="T7" fmla="*/ 30 h 30"/>
              <a:gd name="T8" fmla="*/ 10 w 16"/>
              <a:gd name="T9" fmla="*/ 30 h 30"/>
              <a:gd name="T10" fmla="*/ 8 w 16"/>
              <a:gd name="T11" fmla="*/ 30 h 30"/>
              <a:gd name="T12" fmla="*/ 6 w 16"/>
              <a:gd name="T13" fmla="*/ 26 h 30"/>
              <a:gd name="T14" fmla="*/ 4 w 16"/>
              <a:gd name="T15" fmla="*/ 18 h 30"/>
              <a:gd name="T16" fmla="*/ 2 w 16"/>
              <a:gd name="T17" fmla="*/ 12 h 30"/>
              <a:gd name="T18" fmla="*/ 0 w 16"/>
              <a:gd name="T19" fmla="*/ 6 h 30"/>
              <a:gd name="T20" fmla="*/ 0 w 16"/>
              <a:gd name="T21" fmla="*/ 0 h 30"/>
              <a:gd name="T22" fmla="*/ 8 w 16"/>
              <a:gd name="T23" fmla="*/ 12 h 30"/>
              <a:gd name="T24" fmla="*/ 10 w 16"/>
              <a:gd name="T25" fmla="*/ 18 h 30"/>
              <a:gd name="T26" fmla="*/ 14 w 16"/>
              <a:gd name="T27" fmla="*/ 18 h 30"/>
              <a:gd name="T28" fmla="*/ 16 w 16"/>
              <a:gd name="T2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1" name="Freeform 253"/>
          <p:cNvSpPr>
            <a:spLocks/>
          </p:cNvSpPr>
          <p:nvPr/>
        </p:nvSpPr>
        <p:spPr bwMode="auto">
          <a:xfrm>
            <a:off x="8770282" y="4318561"/>
            <a:ext cx="40878" cy="29730"/>
          </a:xfrm>
          <a:custGeom>
            <a:avLst/>
            <a:gdLst>
              <a:gd name="T0" fmla="*/ 22 w 22"/>
              <a:gd name="T1" fmla="*/ 14 h 16"/>
              <a:gd name="T2" fmla="*/ 20 w 22"/>
              <a:gd name="T3" fmla="*/ 16 h 16"/>
              <a:gd name="T4" fmla="*/ 18 w 22"/>
              <a:gd name="T5" fmla="*/ 16 h 16"/>
              <a:gd name="T6" fmla="*/ 12 w 22"/>
              <a:gd name="T7" fmla="*/ 14 h 16"/>
              <a:gd name="T8" fmla="*/ 6 w 22"/>
              <a:gd name="T9" fmla="*/ 10 h 16"/>
              <a:gd name="T10" fmla="*/ 0 w 22"/>
              <a:gd name="T11" fmla="*/ 2 h 16"/>
              <a:gd name="T12" fmla="*/ 0 w 22"/>
              <a:gd name="T13" fmla="*/ 0 h 16"/>
              <a:gd name="T14" fmla="*/ 6 w 22"/>
              <a:gd name="T15" fmla="*/ 2 h 16"/>
              <a:gd name="T16" fmla="*/ 12 w 22"/>
              <a:gd name="T17" fmla="*/ 4 h 16"/>
              <a:gd name="T18" fmla="*/ 20 w 22"/>
              <a:gd name="T19" fmla="*/ 8 h 16"/>
              <a:gd name="T20" fmla="*/ 22 w 22"/>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2" name="Freeform 254"/>
          <p:cNvSpPr>
            <a:spLocks/>
          </p:cNvSpPr>
          <p:nvPr/>
        </p:nvSpPr>
        <p:spPr bwMode="auto">
          <a:xfrm>
            <a:off x="8833457" y="4344575"/>
            <a:ext cx="26013" cy="44595"/>
          </a:xfrm>
          <a:custGeom>
            <a:avLst/>
            <a:gdLst>
              <a:gd name="T0" fmla="*/ 2 w 14"/>
              <a:gd name="T1" fmla="*/ 0 h 24"/>
              <a:gd name="T2" fmla="*/ 6 w 14"/>
              <a:gd name="T3" fmla="*/ 6 h 24"/>
              <a:gd name="T4" fmla="*/ 10 w 14"/>
              <a:gd name="T5" fmla="*/ 12 h 24"/>
              <a:gd name="T6" fmla="*/ 12 w 14"/>
              <a:gd name="T7" fmla="*/ 18 h 24"/>
              <a:gd name="T8" fmla="*/ 14 w 14"/>
              <a:gd name="T9" fmla="*/ 24 h 24"/>
              <a:gd name="T10" fmla="*/ 12 w 14"/>
              <a:gd name="T11" fmla="*/ 24 h 24"/>
              <a:gd name="T12" fmla="*/ 8 w 14"/>
              <a:gd name="T13" fmla="*/ 22 h 24"/>
              <a:gd name="T14" fmla="*/ 2 w 14"/>
              <a:gd name="T15" fmla="*/ 16 h 24"/>
              <a:gd name="T16" fmla="*/ 0 w 14"/>
              <a:gd name="T17" fmla="*/ 12 h 24"/>
              <a:gd name="T18" fmla="*/ 0 w 14"/>
              <a:gd name="T19" fmla="*/ 8 h 24"/>
              <a:gd name="T20" fmla="*/ 0 w 14"/>
              <a:gd name="T21" fmla="*/ 2 h 24"/>
              <a:gd name="T22" fmla="*/ 4 w 14"/>
              <a:gd name="T23" fmla="*/ 2 h 24"/>
              <a:gd name="T24" fmla="*/ 2 w 14"/>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3" name="Freeform 255"/>
          <p:cNvSpPr>
            <a:spLocks/>
          </p:cNvSpPr>
          <p:nvPr/>
        </p:nvSpPr>
        <p:spPr bwMode="auto">
          <a:xfrm>
            <a:off x="8848322" y="4411467"/>
            <a:ext cx="33446" cy="18581"/>
          </a:xfrm>
          <a:custGeom>
            <a:avLst/>
            <a:gdLst>
              <a:gd name="T0" fmla="*/ 18 w 18"/>
              <a:gd name="T1" fmla="*/ 10 h 10"/>
              <a:gd name="T2" fmla="*/ 10 w 18"/>
              <a:gd name="T3" fmla="*/ 10 h 10"/>
              <a:gd name="T4" fmla="*/ 4 w 18"/>
              <a:gd name="T5" fmla="*/ 8 h 10"/>
              <a:gd name="T6" fmla="*/ 0 w 18"/>
              <a:gd name="T7" fmla="*/ 2 h 10"/>
              <a:gd name="T8" fmla="*/ 0 w 18"/>
              <a:gd name="T9" fmla="*/ 0 h 10"/>
              <a:gd name="T10" fmla="*/ 6 w 18"/>
              <a:gd name="T11" fmla="*/ 0 h 10"/>
              <a:gd name="T12" fmla="*/ 12 w 18"/>
              <a:gd name="T13" fmla="*/ 4 h 10"/>
              <a:gd name="T14" fmla="*/ 16 w 18"/>
              <a:gd name="T15" fmla="*/ 6 h 10"/>
              <a:gd name="T16" fmla="*/ 18 w 18"/>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8" y="10"/>
                </a:moveTo>
                <a:lnTo>
                  <a:pt x="10" y="10"/>
                </a:lnTo>
                <a:lnTo>
                  <a:pt x="4" y="8"/>
                </a:lnTo>
                <a:lnTo>
                  <a:pt x="0" y="2"/>
                </a:lnTo>
                <a:lnTo>
                  <a:pt x="0" y="0"/>
                </a:lnTo>
                <a:lnTo>
                  <a:pt x="6" y="0"/>
                </a:lnTo>
                <a:lnTo>
                  <a:pt x="12" y="4"/>
                </a:lnTo>
                <a:lnTo>
                  <a:pt x="16" y="6"/>
                </a:lnTo>
                <a:lnTo>
                  <a:pt x="18" y="1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4" name="Freeform 256"/>
          <p:cNvSpPr>
            <a:spLocks/>
          </p:cNvSpPr>
          <p:nvPr/>
        </p:nvSpPr>
        <p:spPr bwMode="auto">
          <a:xfrm>
            <a:off x="8714538" y="4322278"/>
            <a:ext cx="44595" cy="37162"/>
          </a:xfrm>
          <a:custGeom>
            <a:avLst/>
            <a:gdLst>
              <a:gd name="T0" fmla="*/ 6 w 24"/>
              <a:gd name="T1" fmla="*/ 0 h 20"/>
              <a:gd name="T2" fmla="*/ 6 w 24"/>
              <a:gd name="T3" fmla="*/ 2 h 20"/>
              <a:gd name="T4" fmla="*/ 8 w 24"/>
              <a:gd name="T5" fmla="*/ 4 h 20"/>
              <a:gd name="T6" fmla="*/ 14 w 24"/>
              <a:gd name="T7" fmla="*/ 8 h 20"/>
              <a:gd name="T8" fmla="*/ 20 w 24"/>
              <a:gd name="T9" fmla="*/ 12 h 20"/>
              <a:gd name="T10" fmla="*/ 24 w 24"/>
              <a:gd name="T11" fmla="*/ 14 h 20"/>
              <a:gd name="T12" fmla="*/ 24 w 24"/>
              <a:gd name="T13" fmla="*/ 16 h 20"/>
              <a:gd name="T14" fmla="*/ 22 w 24"/>
              <a:gd name="T15" fmla="*/ 20 h 20"/>
              <a:gd name="T16" fmla="*/ 20 w 24"/>
              <a:gd name="T17" fmla="*/ 20 h 20"/>
              <a:gd name="T18" fmla="*/ 16 w 24"/>
              <a:gd name="T19" fmla="*/ 18 h 20"/>
              <a:gd name="T20" fmla="*/ 14 w 24"/>
              <a:gd name="T21" fmla="*/ 14 h 20"/>
              <a:gd name="T22" fmla="*/ 10 w 24"/>
              <a:gd name="T23" fmla="*/ 14 h 20"/>
              <a:gd name="T24" fmla="*/ 10 w 24"/>
              <a:gd name="T25" fmla="*/ 12 h 20"/>
              <a:gd name="T26" fmla="*/ 8 w 24"/>
              <a:gd name="T27" fmla="*/ 8 h 20"/>
              <a:gd name="T28" fmla="*/ 6 w 24"/>
              <a:gd name="T29" fmla="*/ 8 h 20"/>
              <a:gd name="T30" fmla="*/ 6 w 24"/>
              <a:gd name="T31" fmla="*/ 4 h 20"/>
              <a:gd name="T32" fmla="*/ 0 w 24"/>
              <a:gd name="T33" fmla="*/ 4 h 20"/>
              <a:gd name="T34" fmla="*/ 0 w 24"/>
              <a:gd name="T35" fmla="*/ 0 h 20"/>
              <a:gd name="T36" fmla="*/ 6 w 24"/>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5" name="Freeform 257"/>
          <p:cNvSpPr>
            <a:spLocks/>
          </p:cNvSpPr>
          <p:nvPr/>
        </p:nvSpPr>
        <p:spPr bwMode="auto">
          <a:xfrm>
            <a:off x="8985822" y="4604710"/>
            <a:ext cx="22297" cy="22297"/>
          </a:xfrm>
          <a:custGeom>
            <a:avLst/>
            <a:gdLst>
              <a:gd name="T0" fmla="*/ 12 w 12"/>
              <a:gd name="T1" fmla="*/ 8 h 12"/>
              <a:gd name="T2" fmla="*/ 10 w 12"/>
              <a:gd name="T3" fmla="*/ 10 h 12"/>
              <a:gd name="T4" fmla="*/ 8 w 12"/>
              <a:gd name="T5" fmla="*/ 12 h 12"/>
              <a:gd name="T6" fmla="*/ 4 w 12"/>
              <a:gd name="T7" fmla="*/ 12 h 12"/>
              <a:gd name="T8" fmla="*/ 2 w 12"/>
              <a:gd name="T9" fmla="*/ 8 h 12"/>
              <a:gd name="T10" fmla="*/ 0 w 12"/>
              <a:gd name="T11" fmla="*/ 0 h 12"/>
              <a:gd name="T12" fmla="*/ 2 w 12"/>
              <a:gd name="T13" fmla="*/ 0 h 12"/>
              <a:gd name="T14" fmla="*/ 6 w 12"/>
              <a:gd name="T15" fmla="*/ 2 h 12"/>
              <a:gd name="T16" fmla="*/ 10 w 12"/>
              <a:gd name="T17" fmla="*/ 6 h 12"/>
              <a:gd name="T18" fmla="*/ 12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6" name="Freeform 260"/>
          <p:cNvSpPr>
            <a:spLocks/>
          </p:cNvSpPr>
          <p:nvPr/>
        </p:nvSpPr>
        <p:spPr bwMode="auto">
          <a:xfrm>
            <a:off x="7603391" y="3998967"/>
            <a:ext cx="185811" cy="252702"/>
          </a:xfrm>
          <a:custGeom>
            <a:avLst/>
            <a:gdLst>
              <a:gd name="T0" fmla="*/ 12 w 100"/>
              <a:gd name="T1" fmla="*/ 28 h 136"/>
              <a:gd name="T2" fmla="*/ 18 w 100"/>
              <a:gd name="T3" fmla="*/ 22 h 136"/>
              <a:gd name="T4" fmla="*/ 28 w 100"/>
              <a:gd name="T5" fmla="*/ 10 h 136"/>
              <a:gd name="T6" fmla="*/ 34 w 100"/>
              <a:gd name="T7" fmla="*/ 6 h 136"/>
              <a:gd name="T8" fmla="*/ 38 w 100"/>
              <a:gd name="T9" fmla="*/ 8 h 136"/>
              <a:gd name="T10" fmla="*/ 60 w 100"/>
              <a:gd name="T11" fmla="*/ 12 h 136"/>
              <a:gd name="T12" fmla="*/ 84 w 100"/>
              <a:gd name="T13" fmla="*/ 12 h 136"/>
              <a:gd name="T14" fmla="*/ 90 w 100"/>
              <a:gd name="T15" fmla="*/ 8 h 136"/>
              <a:gd name="T16" fmla="*/ 100 w 100"/>
              <a:gd name="T17" fmla="*/ 0 h 136"/>
              <a:gd name="T18" fmla="*/ 90 w 100"/>
              <a:gd name="T19" fmla="*/ 16 h 136"/>
              <a:gd name="T20" fmla="*/ 82 w 100"/>
              <a:gd name="T21" fmla="*/ 24 h 136"/>
              <a:gd name="T22" fmla="*/ 70 w 100"/>
              <a:gd name="T23" fmla="*/ 24 h 136"/>
              <a:gd name="T24" fmla="*/ 26 w 100"/>
              <a:gd name="T25" fmla="*/ 22 h 136"/>
              <a:gd name="T26" fmla="*/ 22 w 100"/>
              <a:gd name="T27" fmla="*/ 26 h 136"/>
              <a:gd name="T28" fmla="*/ 22 w 100"/>
              <a:gd name="T29" fmla="*/ 38 h 136"/>
              <a:gd name="T30" fmla="*/ 28 w 100"/>
              <a:gd name="T31" fmla="*/ 52 h 136"/>
              <a:gd name="T32" fmla="*/ 34 w 100"/>
              <a:gd name="T33" fmla="*/ 54 h 136"/>
              <a:gd name="T34" fmla="*/ 40 w 100"/>
              <a:gd name="T35" fmla="*/ 50 h 136"/>
              <a:gd name="T36" fmla="*/ 54 w 100"/>
              <a:gd name="T37" fmla="*/ 44 h 136"/>
              <a:gd name="T38" fmla="*/ 68 w 100"/>
              <a:gd name="T39" fmla="*/ 40 h 136"/>
              <a:gd name="T40" fmla="*/ 72 w 100"/>
              <a:gd name="T41" fmla="*/ 42 h 136"/>
              <a:gd name="T42" fmla="*/ 62 w 100"/>
              <a:gd name="T43" fmla="*/ 48 h 136"/>
              <a:gd name="T44" fmla="*/ 50 w 100"/>
              <a:gd name="T45" fmla="*/ 56 h 136"/>
              <a:gd name="T46" fmla="*/ 44 w 100"/>
              <a:gd name="T47" fmla="*/ 66 h 136"/>
              <a:gd name="T48" fmla="*/ 48 w 100"/>
              <a:gd name="T49" fmla="*/ 76 h 136"/>
              <a:gd name="T50" fmla="*/ 54 w 100"/>
              <a:gd name="T51" fmla="*/ 98 h 136"/>
              <a:gd name="T52" fmla="*/ 60 w 100"/>
              <a:gd name="T53" fmla="*/ 104 h 136"/>
              <a:gd name="T54" fmla="*/ 64 w 100"/>
              <a:gd name="T55" fmla="*/ 106 h 136"/>
              <a:gd name="T56" fmla="*/ 54 w 100"/>
              <a:gd name="T57" fmla="*/ 114 h 136"/>
              <a:gd name="T58" fmla="*/ 44 w 100"/>
              <a:gd name="T59" fmla="*/ 118 h 136"/>
              <a:gd name="T60" fmla="*/ 32 w 100"/>
              <a:gd name="T61" fmla="*/ 88 h 136"/>
              <a:gd name="T62" fmla="*/ 32 w 100"/>
              <a:gd name="T63" fmla="*/ 78 h 136"/>
              <a:gd name="T64" fmla="*/ 24 w 100"/>
              <a:gd name="T65" fmla="*/ 78 h 136"/>
              <a:gd name="T66" fmla="*/ 22 w 100"/>
              <a:gd name="T67" fmla="*/ 120 h 136"/>
              <a:gd name="T68" fmla="*/ 18 w 100"/>
              <a:gd name="T69" fmla="*/ 132 h 136"/>
              <a:gd name="T70" fmla="*/ 8 w 100"/>
              <a:gd name="T71" fmla="*/ 136 h 136"/>
              <a:gd name="T72" fmla="*/ 6 w 100"/>
              <a:gd name="T73" fmla="*/ 130 h 136"/>
              <a:gd name="T74" fmla="*/ 6 w 100"/>
              <a:gd name="T75" fmla="*/ 116 h 136"/>
              <a:gd name="T76" fmla="*/ 10 w 100"/>
              <a:gd name="T77" fmla="*/ 102 h 136"/>
              <a:gd name="T78" fmla="*/ 4 w 100"/>
              <a:gd name="T79" fmla="*/ 94 h 136"/>
              <a:gd name="T80" fmla="*/ 0 w 100"/>
              <a:gd name="T81" fmla="*/ 90 h 136"/>
              <a:gd name="T82" fmla="*/ 4 w 100"/>
              <a:gd name="T83" fmla="*/ 66 h 136"/>
              <a:gd name="T84" fmla="*/ 12 w 100"/>
              <a:gd name="T85" fmla="*/ 4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7" name="Freeform 261"/>
          <p:cNvSpPr>
            <a:spLocks/>
          </p:cNvSpPr>
          <p:nvPr/>
        </p:nvSpPr>
        <p:spPr bwMode="auto">
          <a:xfrm>
            <a:off x="7332108" y="3816873"/>
            <a:ext cx="282432" cy="208108"/>
          </a:xfrm>
          <a:custGeom>
            <a:avLst/>
            <a:gdLst>
              <a:gd name="T0" fmla="*/ 68 w 152"/>
              <a:gd name="T1" fmla="*/ 62 h 112"/>
              <a:gd name="T2" fmla="*/ 68 w 152"/>
              <a:gd name="T3" fmla="*/ 58 h 112"/>
              <a:gd name="T4" fmla="*/ 70 w 152"/>
              <a:gd name="T5" fmla="*/ 56 h 112"/>
              <a:gd name="T6" fmla="*/ 74 w 152"/>
              <a:gd name="T7" fmla="*/ 54 h 112"/>
              <a:gd name="T8" fmla="*/ 70 w 152"/>
              <a:gd name="T9" fmla="*/ 48 h 112"/>
              <a:gd name="T10" fmla="*/ 76 w 152"/>
              <a:gd name="T11" fmla="*/ 42 h 112"/>
              <a:gd name="T12" fmla="*/ 86 w 152"/>
              <a:gd name="T13" fmla="*/ 40 h 112"/>
              <a:gd name="T14" fmla="*/ 92 w 152"/>
              <a:gd name="T15" fmla="*/ 26 h 112"/>
              <a:gd name="T16" fmla="*/ 106 w 152"/>
              <a:gd name="T17" fmla="*/ 4 h 112"/>
              <a:gd name="T18" fmla="*/ 114 w 152"/>
              <a:gd name="T19" fmla="*/ 0 h 112"/>
              <a:gd name="T20" fmla="*/ 122 w 152"/>
              <a:gd name="T21" fmla="*/ 8 h 112"/>
              <a:gd name="T22" fmla="*/ 124 w 152"/>
              <a:gd name="T23" fmla="*/ 20 h 112"/>
              <a:gd name="T24" fmla="*/ 138 w 152"/>
              <a:gd name="T25" fmla="*/ 26 h 112"/>
              <a:gd name="T26" fmla="*/ 152 w 152"/>
              <a:gd name="T27" fmla="*/ 28 h 112"/>
              <a:gd name="T28" fmla="*/ 150 w 152"/>
              <a:gd name="T29" fmla="*/ 34 h 112"/>
              <a:gd name="T30" fmla="*/ 140 w 152"/>
              <a:gd name="T31" fmla="*/ 36 h 112"/>
              <a:gd name="T32" fmla="*/ 132 w 152"/>
              <a:gd name="T33" fmla="*/ 38 h 112"/>
              <a:gd name="T34" fmla="*/ 138 w 152"/>
              <a:gd name="T35" fmla="*/ 44 h 112"/>
              <a:gd name="T36" fmla="*/ 132 w 152"/>
              <a:gd name="T37" fmla="*/ 48 h 112"/>
              <a:gd name="T38" fmla="*/ 122 w 152"/>
              <a:gd name="T39" fmla="*/ 60 h 112"/>
              <a:gd name="T40" fmla="*/ 106 w 152"/>
              <a:gd name="T41" fmla="*/ 56 h 112"/>
              <a:gd name="T42" fmla="*/ 94 w 152"/>
              <a:gd name="T43" fmla="*/ 56 h 112"/>
              <a:gd name="T44" fmla="*/ 82 w 152"/>
              <a:gd name="T45" fmla="*/ 64 h 112"/>
              <a:gd name="T46" fmla="*/ 74 w 152"/>
              <a:gd name="T47" fmla="*/ 82 h 112"/>
              <a:gd name="T48" fmla="*/ 70 w 152"/>
              <a:gd name="T49" fmla="*/ 104 h 112"/>
              <a:gd name="T50" fmla="*/ 64 w 152"/>
              <a:gd name="T51" fmla="*/ 108 h 112"/>
              <a:gd name="T52" fmla="*/ 56 w 152"/>
              <a:gd name="T53" fmla="*/ 104 h 112"/>
              <a:gd name="T54" fmla="*/ 48 w 152"/>
              <a:gd name="T55" fmla="*/ 98 h 112"/>
              <a:gd name="T56" fmla="*/ 42 w 152"/>
              <a:gd name="T57" fmla="*/ 100 h 112"/>
              <a:gd name="T58" fmla="*/ 28 w 152"/>
              <a:gd name="T59" fmla="*/ 108 h 112"/>
              <a:gd name="T60" fmla="*/ 20 w 152"/>
              <a:gd name="T61" fmla="*/ 112 h 112"/>
              <a:gd name="T62" fmla="*/ 8 w 152"/>
              <a:gd name="T63" fmla="*/ 108 h 112"/>
              <a:gd name="T64" fmla="*/ 0 w 152"/>
              <a:gd name="T65" fmla="*/ 104 h 112"/>
              <a:gd name="T66" fmla="*/ 0 w 152"/>
              <a:gd name="T67" fmla="*/ 92 h 112"/>
              <a:gd name="T68" fmla="*/ 0 w 152"/>
              <a:gd name="T69" fmla="*/ 94 h 112"/>
              <a:gd name="T70" fmla="*/ 8 w 152"/>
              <a:gd name="T71" fmla="*/ 100 h 112"/>
              <a:gd name="T72" fmla="*/ 20 w 152"/>
              <a:gd name="T73" fmla="*/ 90 h 112"/>
              <a:gd name="T74" fmla="*/ 30 w 152"/>
              <a:gd name="T75" fmla="*/ 78 h 112"/>
              <a:gd name="T76" fmla="*/ 46 w 152"/>
              <a:gd name="T77" fmla="*/ 72 h 112"/>
              <a:gd name="T78" fmla="*/ 54 w 152"/>
              <a:gd name="T79" fmla="*/ 66 h 112"/>
              <a:gd name="T80" fmla="*/ 58 w 152"/>
              <a:gd name="T81" fmla="*/ 5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solidFill>
            <a:schemeClr val="tx2"/>
          </a:solidFill>
          <a:ln w="6350" cmpd="sng">
            <a:solidFill>
              <a:srgbClr val="000000"/>
            </a:solidFill>
            <a:prstDash val="solid"/>
            <a:round/>
            <a:headEnd/>
            <a:tailEnd/>
          </a:ln>
        </p:spPr>
        <p:txBody>
          <a:bodyPr/>
          <a:lstStyle/>
          <a:p>
            <a:endParaRPr lang="en-US" sz="1800">
              <a:solidFill>
                <a:prstClr val="black"/>
              </a:solidFill>
            </a:endParaRPr>
          </a:p>
        </p:txBody>
      </p:sp>
      <p:sp>
        <p:nvSpPr>
          <p:cNvPr id="508" name="Freeform 262"/>
          <p:cNvSpPr>
            <a:spLocks/>
          </p:cNvSpPr>
          <p:nvPr/>
        </p:nvSpPr>
        <p:spPr bwMode="auto">
          <a:xfrm>
            <a:off x="7439878" y="3906062"/>
            <a:ext cx="29730" cy="26013"/>
          </a:xfrm>
          <a:custGeom>
            <a:avLst/>
            <a:gdLst>
              <a:gd name="T0" fmla="*/ 12 w 16"/>
              <a:gd name="T1" fmla="*/ 0 h 14"/>
              <a:gd name="T2" fmla="*/ 12 w 16"/>
              <a:gd name="T3" fmla="*/ 4 h 14"/>
              <a:gd name="T4" fmla="*/ 16 w 16"/>
              <a:gd name="T5" fmla="*/ 6 h 14"/>
              <a:gd name="T6" fmla="*/ 16 w 16"/>
              <a:gd name="T7" fmla="*/ 10 h 14"/>
              <a:gd name="T8" fmla="*/ 12 w 16"/>
              <a:gd name="T9" fmla="*/ 8 h 14"/>
              <a:gd name="T10" fmla="*/ 10 w 16"/>
              <a:gd name="T11" fmla="*/ 6 h 14"/>
              <a:gd name="T12" fmla="*/ 10 w 16"/>
              <a:gd name="T13" fmla="*/ 10 h 14"/>
              <a:gd name="T14" fmla="*/ 12 w 16"/>
              <a:gd name="T15" fmla="*/ 12 h 14"/>
              <a:gd name="T16" fmla="*/ 10 w 16"/>
              <a:gd name="T17" fmla="*/ 14 h 14"/>
              <a:gd name="T18" fmla="*/ 0 w 16"/>
              <a:gd name="T19" fmla="*/ 10 h 14"/>
              <a:gd name="T20" fmla="*/ 10 w 16"/>
              <a:gd name="T21" fmla="*/ 0 h 14"/>
              <a:gd name="T22" fmla="*/ 12 w 1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09" name="Freeform 263"/>
          <p:cNvSpPr>
            <a:spLocks/>
          </p:cNvSpPr>
          <p:nvPr/>
        </p:nvSpPr>
        <p:spPr bwMode="auto">
          <a:xfrm>
            <a:off x="7956431" y="4069575"/>
            <a:ext cx="297297" cy="304729"/>
          </a:xfrm>
          <a:custGeom>
            <a:avLst/>
            <a:gdLst>
              <a:gd name="T0" fmla="*/ 160 w 160"/>
              <a:gd name="T1" fmla="*/ 114 h 164"/>
              <a:gd name="T2" fmla="*/ 156 w 160"/>
              <a:gd name="T3" fmla="*/ 122 h 164"/>
              <a:gd name="T4" fmla="*/ 160 w 160"/>
              <a:gd name="T5" fmla="*/ 164 h 164"/>
              <a:gd name="T6" fmla="*/ 148 w 160"/>
              <a:gd name="T7" fmla="*/ 158 h 164"/>
              <a:gd name="T8" fmla="*/ 144 w 160"/>
              <a:gd name="T9" fmla="*/ 144 h 164"/>
              <a:gd name="T10" fmla="*/ 120 w 160"/>
              <a:gd name="T11" fmla="*/ 148 h 164"/>
              <a:gd name="T12" fmla="*/ 104 w 160"/>
              <a:gd name="T13" fmla="*/ 148 h 164"/>
              <a:gd name="T14" fmla="*/ 102 w 160"/>
              <a:gd name="T15" fmla="*/ 144 h 164"/>
              <a:gd name="T16" fmla="*/ 110 w 160"/>
              <a:gd name="T17" fmla="*/ 134 h 164"/>
              <a:gd name="T18" fmla="*/ 120 w 160"/>
              <a:gd name="T19" fmla="*/ 126 h 164"/>
              <a:gd name="T20" fmla="*/ 118 w 160"/>
              <a:gd name="T21" fmla="*/ 112 h 164"/>
              <a:gd name="T22" fmla="*/ 116 w 160"/>
              <a:gd name="T23" fmla="*/ 100 h 164"/>
              <a:gd name="T24" fmla="*/ 104 w 160"/>
              <a:gd name="T25" fmla="*/ 90 h 164"/>
              <a:gd name="T26" fmla="*/ 74 w 160"/>
              <a:gd name="T27" fmla="*/ 80 h 164"/>
              <a:gd name="T28" fmla="*/ 62 w 160"/>
              <a:gd name="T29" fmla="*/ 70 h 164"/>
              <a:gd name="T30" fmla="*/ 54 w 160"/>
              <a:gd name="T31" fmla="*/ 66 h 164"/>
              <a:gd name="T32" fmla="*/ 46 w 160"/>
              <a:gd name="T33" fmla="*/ 60 h 164"/>
              <a:gd name="T34" fmla="*/ 42 w 160"/>
              <a:gd name="T35" fmla="*/ 66 h 164"/>
              <a:gd name="T36" fmla="*/ 34 w 160"/>
              <a:gd name="T37" fmla="*/ 72 h 164"/>
              <a:gd name="T38" fmla="*/ 32 w 160"/>
              <a:gd name="T39" fmla="*/ 66 h 164"/>
              <a:gd name="T40" fmla="*/ 26 w 160"/>
              <a:gd name="T41" fmla="*/ 54 h 164"/>
              <a:gd name="T42" fmla="*/ 20 w 160"/>
              <a:gd name="T43" fmla="*/ 48 h 164"/>
              <a:gd name="T44" fmla="*/ 20 w 160"/>
              <a:gd name="T45" fmla="*/ 42 h 164"/>
              <a:gd name="T46" fmla="*/ 28 w 160"/>
              <a:gd name="T47" fmla="*/ 42 h 164"/>
              <a:gd name="T48" fmla="*/ 34 w 160"/>
              <a:gd name="T49" fmla="*/ 42 h 164"/>
              <a:gd name="T50" fmla="*/ 46 w 160"/>
              <a:gd name="T51" fmla="*/ 40 h 164"/>
              <a:gd name="T52" fmla="*/ 54 w 160"/>
              <a:gd name="T53" fmla="*/ 36 h 164"/>
              <a:gd name="T54" fmla="*/ 40 w 160"/>
              <a:gd name="T55" fmla="*/ 36 h 164"/>
              <a:gd name="T56" fmla="*/ 26 w 160"/>
              <a:gd name="T57" fmla="*/ 38 h 164"/>
              <a:gd name="T58" fmla="*/ 18 w 160"/>
              <a:gd name="T59" fmla="*/ 32 h 164"/>
              <a:gd name="T60" fmla="*/ 16 w 160"/>
              <a:gd name="T61" fmla="*/ 28 h 164"/>
              <a:gd name="T62" fmla="*/ 6 w 160"/>
              <a:gd name="T63" fmla="*/ 22 h 164"/>
              <a:gd name="T64" fmla="*/ 0 w 160"/>
              <a:gd name="T65" fmla="*/ 12 h 164"/>
              <a:gd name="T66" fmla="*/ 14 w 160"/>
              <a:gd name="T67" fmla="*/ 4 h 164"/>
              <a:gd name="T68" fmla="*/ 30 w 160"/>
              <a:gd name="T69" fmla="*/ 0 h 164"/>
              <a:gd name="T70" fmla="*/ 36 w 160"/>
              <a:gd name="T71" fmla="*/ 2 h 164"/>
              <a:gd name="T72" fmla="*/ 50 w 160"/>
              <a:gd name="T73" fmla="*/ 4 h 164"/>
              <a:gd name="T74" fmla="*/ 56 w 160"/>
              <a:gd name="T75" fmla="*/ 16 h 164"/>
              <a:gd name="T76" fmla="*/ 58 w 160"/>
              <a:gd name="T77" fmla="*/ 38 h 164"/>
              <a:gd name="T78" fmla="*/ 62 w 160"/>
              <a:gd name="T79" fmla="*/ 40 h 164"/>
              <a:gd name="T80" fmla="*/ 66 w 160"/>
              <a:gd name="T81" fmla="*/ 54 h 164"/>
              <a:gd name="T82" fmla="*/ 72 w 160"/>
              <a:gd name="T83" fmla="*/ 54 h 164"/>
              <a:gd name="T84" fmla="*/ 78 w 160"/>
              <a:gd name="T85" fmla="*/ 48 h 164"/>
              <a:gd name="T86" fmla="*/ 88 w 160"/>
              <a:gd name="T87" fmla="*/ 38 h 164"/>
              <a:gd name="T88" fmla="*/ 100 w 160"/>
              <a:gd name="T89" fmla="*/ 28 h 164"/>
              <a:gd name="T90" fmla="*/ 108 w 160"/>
              <a:gd name="T91" fmla="*/ 20 h 164"/>
              <a:gd name="T92" fmla="*/ 116 w 160"/>
              <a:gd name="T93" fmla="*/ 20 h 164"/>
              <a:gd name="T94" fmla="*/ 128 w 160"/>
              <a:gd name="T95" fmla="*/ 26 h 164"/>
              <a:gd name="T96" fmla="*/ 142 w 160"/>
              <a:gd name="T97" fmla="*/ 34 h 164"/>
              <a:gd name="T98" fmla="*/ 160 w 160"/>
              <a:gd name="T99" fmla="*/ 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0" name="Freeform 264"/>
          <p:cNvSpPr>
            <a:spLocks/>
          </p:cNvSpPr>
          <p:nvPr/>
        </p:nvSpPr>
        <p:spPr bwMode="auto">
          <a:xfrm>
            <a:off x="7592243" y="4374304"/>
            <a:ext cx="44595" cy="26013"/>
          </a:xfrm>
          <a:custGeom>
            <a:avLst/>
            <a:gdLst>
              <a:gd name="T0" fmla="*/ 16 w 24"/>
              <a:gd name="T1" fmla="*/ 12 h 14"/>
              <a:gd name="T2" fmla="*/ 8 w 24"/>
              <a:gd name="T3" fmla="*/ 8 h 14"/>
              <a:gd name="T4" fmla="*/ 0 w 24"/>
              <a:gd name="T5" fmla="*/ 2 h 14"/>
              <a:gd name="T6" fmla="*/ 4 w 24"/>
              <a:gd name="T7" fmla="*/ 0 h 14"/>
              <a:gd name="T8" fmla="*/ 10 w 24"/>
              <a:gd name="T9" fmla="*/ 0 h 14"/>
              <a:gd name="T10" fmla="*/ 12 w 24"/>
              <a:gd name="T11" fmla="*/ 0 h 14"/>
              <a:gd name="T12" fmla="*/ 16 w 24"/>
              <a:gd name="T13" fmla="*/ 0 h 14"/>
              <a:gd name="T14" fmla="*/ 18 w 24"/>
              <a:gd name="T15" fmla="*/ 4 h 14"/>
              <a:gd name="T16" fmla="*/ 22 w 24"/>
              <a:gd name="T17" fmla="*/ 4 h 14"/>
              <a:gd name="T18" fmla="*/ 24 w 24"/>
              <a:gd name="T19" fmla="*/ 10 h 14"/>
              <a:gd name="T20" fmla="*/ 22 w 24"/>
              <a:gd name="T21" fmla="*/ 12 h 14"/>
              <a:gd name="T22" fmla="*/ 20 w 24"/>
              <a:gd name="T23" fmla="*/ 14 h 14"/>
              <a:gd name="T24" fmla="*/ 18 w 24"/>
              <a:gd name="T25" fmla="*/ 14 h 14"/>
              <a:gd name="T26" fmla="*/ 16 w 24"/>
              <a:gd name="T2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1" name="Freeform 265"/>
          <p:cNvSpPr>
            <a:spLocks/>
          </p:cNvSpPr>
          <p:nvPr/>
        </p:nvSpPr>
        <p:spPr bwMode="auto">
          <a:xfrm>
            <a:off x="7878391" y="5269911"/>
            <a:ext cx="40878" cy="14865"/>
          </a:xfrm>
          <a:custGeom>
            <a:avLst/>
            <a:gdLst>
              <a:gd name="T0" fmla="*/ 8 w 22"/>
              <a:gd name="T1" fmla="*/ 2 h 8"/>
              <a:gd name="T2" fmla="*/ 4 w 22"/>
              <a:gd name="T3" fmla="*/ 2 h 8"/>
              <a:gd name="T4" fmla="*/ 2 w 22"/>
              <a:gd name="T5" fmla="*/ 4 h 8"/>
              <a:gd name="T6" fmla="*/ 0 w 22"/>
              <a:gd name="T7" fmla="*/ 6 h 8"/>
              <a:gd name="T8" fmla="*/ 4 w 22"/>
              <a:gd name="T9" fmla="*/ 8 h 8"/>
              <a:gd name="T10" fmla="*/ 8 w 22"/>
              <a:gd name="T11" fmla="*/ 8 h 8"/>
              <a:gd name="T12" fmla="*/ 12 w 22"/>
              <a:gd name="T13" fmla="*/ 8 h 8"/>
              <a:gd name="T14" fmla="*/ 16 w 22"/>
              <a:gd name="T15" fmla="*/ 6 h 8"/>
              <a:gd name="T16" fmla="*/ 22 w 22"/>
              <a:gd name="T17" fmla="*/ 2 h 8"/>
              <a:gd name="T18" fmla="*/ 20 w 22"/>
              <a:gd name="T19" fmla="*/ 0 h 8"/>
              <a:gd name="T20" fmla="*/ 16 w 22"/>
              <a:gd name="T21" fmla="*/ 0 h 8"/>
              <a:gd name="T22" fmla="*/ 8 w 22"/>
              <a:gd name="T2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2" name="Freeform 266"/>
          <p:cNvSpPr>
            <a:spLocks/>
          </p:cNvSpPr>
          <p:nvPr/>
        </p:nvSpPr>
        <p:spPr bwMode="auto">
          <a:xfrm>
            <a:off x="8565890" y="4155048"/>
            <a:ext cx="55743" cy="66892"/>
          </a:xfrm>
          <a:custGeom>
            <a:avLst/>
            <a:gdLst>
              <a:gd name="T0" fmla="*/ 30 w 30"/>
              <a:gd name="T1" fmla="*/ 26 h 36"/>
              <a:gd name="T2" fmla="*/ 30 w 30"/>
              <a:gd name="T3" fmla="*/ 36 h 36"/>
              <a:gd name="T4" fmla="*/ 26 w 30"/>
              <a:gd name="T5" fmla="*/ 36 h 36"/>
              <a:gd name="T6" fmla="*/ 22 w 30"/>
              <a:gd name="T7" fmla="*/ 32 h 36"/>
              <a:gd name="T8" fmla="*/ 20 w 30"/>
              <a:gd name="T9" fmla="*/ 26 h 36"/>
              <a:gd name="T10" fmla="*/ 18 w 30"/>
              <a:gd name="T11" fmla="*/ 18 h 36"/>
              <a:gd name="T12" fmla="*/ 14 w 30"/>
              <a:gd name="T13" fmla="*/ 14 h 36"/>
              <a:gd name="T14" fmla="*/ 6 w 30"/>
              <a:gd name="T15" fmla="*/ 8 h 36"/>
              <a:gd name="T16" fmla="*/ 0 w 30"/>
              <a:gd name="T17" fmla="*/ 6 h 36"/>
              <a:gd name="T18" fmla="*/ 0 w 30"/>
              <a:gd name="T19" fmla="*/ 0 h 36"/>
              <a:gd name="T20" fmla="*/ 14 w 30"/>
              <a:gd name="T21" fmla="*/ 12 h 36"/>
              <a:gd name="T22" fmla="*/ 30 w 30"/>
              <a:gd name="T23"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3" name="Freeform 267"/>
          <p:cNvSpPr>
            <a:spLocks/>
          </p:cNvSpPr>
          <p:nvPr/>
        </p:nvSpPr>
        <p:spPr bwMode="auto">
          <a:xfrm>
            <a:off x="8097647" y="4077008"/>
            <a:ext cx="22297" cy="22297"/>
          </a:xfrm>
          <a:custGeom>
            <a:avLst/>
            <a:gdLst>
              <a:gd name="T0" fmla="*/ 12 w 12"/>
              <a:gd name="T1" fmla="*/ 12 h 12"/>
              <a:gd name="T2" fmla="*/ 10 w 12"/>
              <a:gd name="T3" fmla="*/ 12 h 12"/>
              <a:gd name="T4" fmla="*/ 6 w 12"/>
              <a:gd name="T5" fmla="*/ 12 h 12"/>
              <a:gd name="T6" fmla="*/ 4 w 12"/>
              <a:gd name="T7" fmla="*/ 8 h 12"/>
              <a:gd name="T8" fmla="*/ 0 w 12"/>
              <a:gd name="T9" fmla="*/ 4 h 12"/>
              <a:gd name="T10" fmla="*/ 0 w 12"/>
              <a:gd name="T11" fmla="*/ 0 h 12"/>
              <a:gd name="T12" fmla="*/ 4 w 12"/>
              <a:gd name="T13" fmla="*/ 2 h 12"/>
              <a:gd name="T14" fmla="*/ 8 w 12"/>
              <a:gd name="T15" fmla="*/ 4 h 12"/>
              <a:gd name="T16" fmla="*/ 12 w 12"/>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2"/>
                </a:moveTo>
                <a:lnTo>
                  <a:pt x="10" y="12"/>
                </a:lnTo>
                <a:lnTo>
                  <a:pt x="6" y="12"/>
                </a:lnTo>
                <a:lnTo>
                  <a:pt x="4" y="8"/>
                </a:lnTo>
                <a:lnTo>
                  <a:pt x="0" y="4"/>
                </a:lnTo>
                <a:lnTo>
                  <a:pt x="0" y="0"/>
                </a:lnTo>
                <a:lnTo>
                  <a:pt x="4" y="2"/>
                </a:lnTo>
                <a:lnTo>
                  <a:pt x="8" y="4"/>
                </a:lnTo>
                <a:lnTo>
                  <a:pt x="12"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4" name="Freeform 268"/>
          <p:cNvSpPr>
            <a:spLocks/>
          </p:cNvSpPr>
          <p:nvPr/>
        </p:nvSpPr>
        <p:spPr bwMode="auto">
          <a:xfrm>
            <a:off x="8101364" y="4117886"/>
            <a:ext cx="26013" cy="7432"/>
          </a:xfrm>
          <a:custGeom>
            <a:avLst/>
            <a:gdLst>
              <a:gd name="T0" fmla="*/ 14 w 14"/>
              <a:gd name="T1" fmla="*/ 0 h 4"/>
              <a:gd name="T2" fmla="*/ 14 w 14"/>
              <a:gd name="T3" fmla="*/ 4 h 4"/>
              <a:gd name="T4" fmla="*/ 0 w 14"/>
              <a:gd name="T5" fmla="*/ 2 h 4"/>
              <a:gd name="T6" fmla="*/ 0 w 14"/>
              <a:gd name="T7" fmla="*/ 0 h 4"/>
              <a:gd name="T8" fmla="*/ 14 w 14"/>
              <a:gd name="T9" fmla="*/ 0 h 4"/>
            </a:gdLst>
            <a:ahLst/>
            <a:cxnLst>
              <a:cxn ang="0">
                <a:pos x="T0" y="T1"/>
              </a:cxn>
              <a:cxn ang="0">
                <a:pos x="T2" y="T3"/>
              </a:cxn>
              <a:cxn ang="0">
                <a:pos x="T4" y="T5"/>
              </a:cxn>
              <a:cxn ang="0">
                <a:pos x="T6" y="T7"/>
              </a:cxn>
              <a:cxn ang="0">
                <a:pos x="T8" y="T9"/>
              </a:cxn>
            </a:cxnLst>
            <a:rect l="0" t="0" r="r" b="b"/>
            <a:pathLst>
              <a:path w="14" h="4">
                <a:moveTo>
                  <a:pt x="14" y="0"/>
                </a:moveTo>
                <a:lnTo>
                  <a:pt x="14" y="4"/>
                </a:lnTo>
                <a:lnTo>
                  <a:pt x="0" y="2"/>
                </a:lnTo>
                <a:lnTo>
                  <a:pt x="0" y="0"/>
                </a:lnTo>
                <a:lnTo>
                  <a:pt x="1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5" name="Freeform 269"/>
          <p:cNvSpPr>
            <a:spLocks/>
          </p:cNvSpPr>
          <p:nvPr/>
        </p:nvSpPr>
        <p:spPr bwMode="auto">
          <a:xfrm>
            <a:off x="8041904" y="4273967"/>
            <a:ext cx="18581" cy="22297"/>
          </a:xfrm>
          <a:custGeom>
            <a:avLst/>
            <a:gdLst>
              <a:gd name="T0" fmla="*/ 10 w 10"/>
              <a:gd name="T1" fmla="*/ 6 h 12"/>
              <a:gd name="T2" fmla="*/ 8 w 10"/>
              <a:gd name="T3" fmla="*/ 10 h 12"/>
              <a:gd name="T4" fmla="*/ 4 w 10"/>
              <a:gd name="T5" fmla="*/ 12 h 12"/>
              <a:gd name="T6" fmla="*/ 2 w 10"/>
              <a:gd name="T7" fmla="*/ 12 h 12"/>
              <a:gd name="T8" fmla="*/ 0 w 10"/>
              <a:gd name="T9" fmla="*/ 10 h 12"/>
              <a:gd name="T10" fmla="*/ 0 w 10"/>
              <a:gd name="T11" fmla="*/ 6 h 12"/>
              <a:gd name="T12" fmla="*/ 2 w 10"/>
              <a:gd name="T13" fmla="*/ 0 h 12"/>
              <a:gd name="T14" fmla="*/ 10 w 10"/>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6"/>
                </a:moveTo>
                <a:lnTo>
                  <a:pt x="8" y="10"/>
                </a:lnTo>
                <a:lnTo>
                  <a:pt x="4" y="12"/>
                </a:lnTo>
                <a:lnTo>
                  <a:pt x="2" y="12"/>
                </a:lnTo>
                <a:lnTo>
                  <a:pt x="0" y="10"/>
                </a:lnTo>
                <a:lnTo>
                  <a:pt x="0" y="6"/>
                </a:lnTo>
                <a:lnTo>
                  <a:pt x="2" y="0"/>
                </a:lnTo>
                <a:lnTo>
                  <a:pt x="10"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6" name="Freeform 270"/>
          <p:cNvSpPr>
            <a:spLocks/>
          </p:cNvSpPr>
          <p:nvPr/>
        </p:nvSpPr>
        <p:spPr bwMode="auto">
          <a:xfrm>
            <a:off x="7941566" y="4058427"/>
            <a:ext cx="29730" cy="11149"/>
          </a:xfrm>
          <a:custGeom>
            <a:avLst/>
            <a:gdLst>
              <a:gd name="T0" fmla="*/ 16 w 16"/>
              <a:gd name="T1" fmla="*/ 6 h 6"/>
              <a:gd name="T2" fmla="*/ 8 w 16"/>
              <a:gd name="T3" fmla="*/ 6 h 6"/>
              <a:gd name="T4" fmla="*/ 4 w 16"/>
              <a:gd name="T5" fmla="*/ 6 h 6"/>
              <a:gd name="T6" fmla="*/ 0 w 16"/>
              <a:gd name="T7" fmla="*/ 6 h 6"/>
              <a:gd name="T8" fmla="*/ 4 w 16"/>
              <a:gd name="T9" fmla="*/ 2 h 6"/>
              <a:gd name="T10" fmla="*/ 8 w 16"/>
              <a:gd name="T11" fmla="*/ 0 h 6"/>
              <a:gd name="T12" fmla="*/ 12 w 16"/>
              <a:gd name="T13" fmla="*/ 0 h 6"/>
              <a:gd name="T14" fmla="*/ 14 w 16"/>
              <a:gd name="T15" fmla="*/ 2 h 6"/>
              <a:gd name="T16" fmla="*/ 16 w 16"/>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6">
                <a:moveTo>
                  <a:pt x="16" y="6"/>
                </a:moveTo>
                <a:lnTo>
                  <a:pt x="8" y="6"/>
                </a:lnTo>
                <a:lnTo>
                  <a:pt x="4" y="6"/>
                </a:lnTo>
                <a:lnTo>
                  <a:pt x="0" y="6"/>
                </a:lnTo>
                <a:lnTo>
                  <a:pt x="4" y="2"/>
                </a:lnTo>
                <a:lnTo>
                  <a:pt x="8" y="0"/>
                </a:lnTo>
                <a:lnTo>
                  <a:pt x="12" y="0"/>
                </a:lnTo>
                <a:lnTo>
                  <a:pt x="14" y="2"/>
                </a:lnTo>
                <a:lnTo>
                  <a:pt x="16"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7" name="Freeform 271"/>
          <p:cNvSpPr>
            <a:spLocks/>
          </p:cNvSpPr>
          <p:nvPr/>
        </p:nvSpPr>
        <p:spPr bwMode="auto">
          <a:xfrm>
            <a:off x="7766905" y="4121602"/>
            <a:ext cx="18581" cy="7432"/>
          </a:xfrm>
          <a:custGeom>
            <a:avLst/>
            <a:gdLst>
              <a:gd name="T0" fmla="*/ 10 w 10"/>
              <a:gd name="T1" fmla="*/ 0 h 4"/>
              <a:gd name="T2" fmla="*/ 8 w 10"/>
              <a:gd name="T3" fmla="*/ 2 h 4"/>
              <a:gd name="T4" fmla="*/ 4 w 10"/>
              <a:gd name="T5" fmla="*/ 4 h 4"/>
              <a:gd name="T6" fmla="*/ 2 w 10"/>
              <a:gd name="T7" fmla="*/ 2 h 4"/>
              <a:gd name="T8" fmla="*/ 0 w 10"/>
              <a:gd name="T9" fmla="*/ 0 h 4"/>
              <a:gd name="T10" fmla="*/ 6 w 10"/>
              <a:gd name="T11" fmla="*/ 0 h 4"/>
              <a:gd name="T12" fmla="*/ 10 w 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10" y="0"/>
                </a:moveTo>
                <a:lnTo>
                  <a:pt x="8" y="2"/>
                </a:lnTo>
                <a:lnTo>
                  <a:pt x="4" y="4"/>
                </a:lnTo>
                <a:lnTo>
                  <a:pt x="2" y="2"/>
                </a:lnTo>
                <a:lnTo>
                  <a:pt x="0" y="0"/>
                </a:lnTo>
                <a:lnTo>
                  <a:pt x="6" y="0"/>
                </a:lnTo>
                <a:lnTo>
                  <a:pt x="10"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8" name="Freeform 272"/>
          <p:cNvSpPr>
            <a:spLocks/>
          </p:cNvSpPr>
          <p:nvPr/>
        </p:nvSpPr>
        <p:spPr bwMode="auto">
          <a:xfrm>
            <a:off x="7696296" y="3690522"/>
            <a:ext cx="33446" cy="63176"/>
          </a:xfrm>
          <a:custGeom>
            <a:avLst/>
            <a:gdLst>
              <a:gd name="T0" fmla="*/ 18 w 18"/>
              <a:gd name="T1" fmla="*/ 6 h 34"/>
              <a:gd name="T2" fmla="*/ 16 w 18"/>
              <a:gd name="T3" fmla="*/ 12 h 34"/>
              <a:gd name="T4" fmla="*/ 14 w 18"/>
              <a:gd name="T5" fmla="*/ 14 h 34"/>
              <a:gd name="T6" fmla="*/ 12 w 18"/>
              <a:gd name="T7" fmla="*/ 18 h 34"/>
              <a:gd name="T8" fmla="*/ 12 w 18"/>
              <a:gd name="T9" fmla="*/ 24 h 34"/>
              <a:gd name="T10" fmla="*/ 12 w 18"/>
              <a:gd name="T11" fmla="*/ 26 h 34"/>
              <a:gd name="T12" fmla="*/ 12 w 18"/>
              <a:gd name="T13" fmla="*/ 28 h 34"/>
              <a:gd name="T14" fmla="*/ 14 w 18"/>
              <a:gd name="T15" fmla="*/ 32 h 34"/>
              <a:gd name="T16" fmla="*/ 14 w 18"/>
              <a:gd name="T17" fmla="*/ 34 h 34"/>
              <a:gd name="T18" fmla="*/ 10 w 18"/>
              <a:gd name="T19" fmla="*/ 34 h 34"/>
              <a:gd name="T20" fmla="*/ 6 w 18"/>
              <a:gd name="T21" fmla="*/ 28 h 34"/>
              <a:gd name="T22" fmla="*/ 2 w 18"/>
              <a:gd name="T23" fmla="*/ 24 h 34"/>
              <a:gd name="T24" fmla="*/ 0 w 18"/>
              <a:gd name="T25" fmla="*/ 18 h 34"/>
              <a:gd name="T26" fmla="*/ 2 w 18"/>
              <a:gd name="T27" fmla="*/ 16 h 34"/>
              <a:gd name="T28" fmla="*/ 6 w 18"/>
              <a:gd name="T29" fmla="*/ 16 h 34"/>
              <a:gd name="T30" fmla="*/ 6 w 18"/>
              <a:gd name="T31" fmla="*/ 8 h 34"/>
              <a:gd name="T32" fmla="*/ 8 w 18"/>
              <a:gd name="T33" fmla="*/ 2 h 34"/>
              <a:gd name="T34" fmla="*/ 10 w 18"/>
              <a:gd name="T35" fmla="*/ 0 h 34"/>
              <a:gd name="T36" fmla="*/ 12 w 18"/>
              <a:gd name="T37" fmla="*/ 0 h 34"/>
              <a:gd name="T38" fmla="*/ 16 w 18"/>
              <a:gd name="T39" fmla="*/ 2 h 34"/>
              <a:gd name="T40" fmla="*/ 18 w 18"/>
              <a:gd name="T41" fmla="*/ 4 h 34"/>
              <a:gd name="T42" fmla="*/ 18 w 18"/>
              <a:gd name="T43"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19" name="Freeform 273"/>
          <p:cNvSpPr>
            <a:spLocks/>
          </p:cNvSpPr>
          <p:nvPr/>
        </p:nvSpPr>
        <p:spPr bwMode="auto">
          <a:xfrm>
            <a:off x="7733459" y="3716535"/>
            <a:ext cx="26013" cy="22297"/>
          </a:xfrm>
          <a:custGeom>
            <a:avLst/>
            <a:gdLst>
              <a:gd name="T0" fmla="*/ 14 w 14"/>
              <a:gd name="T1" fmla="*/ 0 h 12"/>
              <a:gd name="T2" fmla="*/ 12 w 14"/>
              <a:gd name="T3" fmla="*/ 4 h 12"/>
              <a:gd name="T4" fmla="*/ 10 w 14"/>
              <a:gd name="T5" fmla="*/ 8 h 12"/>
              <a:gd name="T6" fmla="*/ 8 w 14"/>
              <a:gd name="T7" fmla="*/ 10 h 12"/>
              <a:gd name="T8" fmla="*/ 4 w 14"/>
              <a:gd name="T9" fmla="*/ 12 h 12"/>
              <a:gd name="T10" fmla="*/ 2 w 14"/>
              <a:gd name="T11" fmla="*/ 10 h 12"/>
              <a:gd name="T12" fmla="*/ 0 w 14"/>
              <a:gd name="T13" fmla="*/ 8 h 12"/>
              <a:gd name="T14" fmla="*/ 2 w 14"/>
              <a:gd name="T15" fmla="*/ 4 h 12"/>
              <a:gd name="T16" fmla="*/ 6 w 14"/>
              <a:gd name="T17" fmla="*/ 0 h 12"/>
              <a:gd name="T18" fmla="*/ 10 w 14"/>
              <a:gd name="T19" fmla="*/ 0 h 12"/>
              <a:gd name="T20" fmla="*/ 14 w 14"/>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20" name="Freeform 274"/>
          <p:cNvSpPr>
            <a:spLocks/>
          </p:cNvSpPr>
          <p:nvPr/>
        </p:nvSpPr>
        <p:spPr bwMode="auto">
          <a:xfrm>
            <a:off x="7711161" y="3634778"/>
            <a:ext cx="22297" cy="29730"/>
          </a:xfrm>
          <a:custGeom>
            <a:avLst/>
            <a:gdLst>
              <a:gd name="T0" fmla="*/ 0 w 12"/>
              <a:gd name="T1" fmla="*/ 8 h 16"/>
              <a:gd name="T2" fmla="*/ 0 w 12"/>
              <a:gd name="T3" fmla="*/ 0 h 16"/>
              <a:gd name="T4" fmla="*/ 2 w 12"/>
              <a:gd name="T5" fmla="*/ 0 h 16"/>
              <a:gd name="T6" fmla="*/ 6 w 12"/>
              <a:gd name="T7" fmla="*/ 4 h 16"/>
              <a:gd name="T8" fmla="*/ 8 w 12"/>
              <a:gd name="T9" fmla="*/ 6 h 16"/>
              <a:gd name="T10" fmla="*/ 12 w 12"/>
              <a:gd name="T11" fmla="*/ 10 h 16"/>
              <a:gd name="T12" fmla="*/ 12 w 12"/>
              <a:gd name="T13" fmla="*/ 14 h 16"/>
              <a:gd name="T14" fmla="*/ 12 w 12"/>
              <a:gd name="T15" fmla="*/ 16 h 16"/>
              <a:gd name="T16" fmla="*/ 10 w 12"/>
              <a:gd name="T17" fmla="*/ 14 h 16"/>
              <a:gd name="T18" fmla="*/ 6 w 12"/>
              <a:gd name="T19" fmla="*/ 8 h 16"/>
              <a:gd name="T20" fmla="*/ 0 w 12"/>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21" name="Freeform 275"/>
          <p:cNvSpPr>
            <a:spLocks/>
          </p:cNvSpPr>
          <p:nvPr/>
        </p:nvSpPr>
        <p:spPr bwMode="auto">
          <a:xfrm>
            <a:off x="7621972" y="3605049"/>
            <a:ext cx="37162" cy="37162"/>
          </a:xfrm>
          <a:custGeom>
            <a:avLst/>
            <a:gdLst>
              <a:gd name="T0" fmla="*/ 16 w 20"/>
              <a:gd name="T1" fmla="*/ 20 h 20"/>
              <a:gd name="T2" fmla="*/ 12 w 20"/>
              <a:gd name="T3" fmla="*/ 16 h 20"/>
              <a:gd name="T4" fmla="*/ 6 w 20"/>
              <a:gd name="T5" fmla="*/ 10 h 20"/>
              <a:gd name="T6" fmla="*/ 0 w 20"/>
              <a:gd name="T7" fmla="*/ 0 h 20"/>
              <a:gd name="T8" fmla="*/ 6 w 20"/>
              <a:gd name="T9" fmla="*/ 0 h 20"/>
              <a:gd name="T10" fmla="*/ 14 w 20"/>
              <a:gd name="T11" fmla="*/ 4 h 20"/>
              <a:gd name="T12" fmla="*/ 18 w 20"/>
              <a:gd name="T13" fmla="*/ 4 h 20"/>
              <a:gd name="T14" fmla="*/ 20 w 20"/>
              <a:gd name="T15" fmla="*/ 8 h 20"/>
              <a:gd name="T16" fmla="*/ 20 w 20"/>
              <a:gd name="T17" fmla="*/ 12 h 20"/>
              <a:gd name="T18" fmla="*/ 20 w 20"/>
              <a:gd name="T19" fmla="*/ 16 h 20"/>
              <a:gd name="T20" fmla="*/ 18 w 20"/>
              <a:gd name="T21" fmla="*/ 20 h 20"/>
              <a:gd name="T22" fmla="*/ 16 w 20"/>
              <a:gd name="T2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22" name="Freeform 276"/>
          <p:cNvSpPr>
            <a:spLocks/>
          </p:cNvSpPr>
          <p:nvPr/>
        </p:nvSpPr>
        <p:spPr bwMode="auto">
          <a:xfrm>
            <a:off x="8714538" y="4285115"/>
            <a:ext cx="26013" cy="29730"/>
          </a:xfrm>
          <a:custGeom>
            <a:avLst/>
            <a:gdLst>
              <a:gd name="T0" fmla="*/ 14 w 14"/>
              <a:gd name="T1" fmla="*/ 12 h 16"/>
              <a:gd name="T2" fmla="*/ 12 w 14"/>
              <a:gd name="T3" fmla="*/ 14 h 16"/>
              <a:gd name="T4" fmla="*/ 10 w 14"/>
              <a:gd name="T5" fmla="*/ 16 h 16"/>
              <a:gd name="T6" fmla="*/ 8 w 14"/>
              <a:gd name="T7" fmla="*/ 14 h 16"/>
              <a:gd name="T8" fmla="*/ 4 w 14"/>
              <a:gd name="T9" fmla="*/ 12 h 16"/>
              <a:gd name="T10" fmla="*/ 0 w 14"/>
              <a:gd name="T11" fmla="*/ 4 h 16"/>
              <a:gd name="T12" fmla="*/ 0 w 14"/>
              <a:gd name="T13" fmla="*/ 0 h 16"/>
              <a:gd name="T14" fmla="*/ 8 w 14"/>
              <a:gd name="T15" fmla="*/ 4 h 16"/>
              <a:gd name="T16" fmla="*/ 12 w 14"/>
              <a:gd name="T17" fmla="*/ 8 h 16"/>
              <a:gd name="T18" fmla="*/ 14 w 14"/>
              <a:gd name="T19"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23" name="Freeform 277"/>
          <p:cNvSpPr>
            <a:spLocks/>
          </p:cNvSpPr>
          <p:nvPr/>
        </p:nvSpPr>
        <p:spPr bwMode="auto">
          <a:xfrm>
            <a:off x="8796295" y="4378021"/>
            <a:ext cx="37162" cy="22297"/>
          </a:xfrm>
          <a:custGeom>
            <a:avLst/>
            <a:gdLst>
              <a:gd name="T0" fmla="*/ 20 w 20"/>
              <a:gd name="T1" fmla="*/ 8 h 12"/>
              <a:gd name="T2" fmla="*/ 20 w 20"/>
              <a:gd name="T3" fmla="*/ 12 h 12"/>
              <a:gd name="T4" fmla="*/ 16 w 20"/>
              <a:gd name="T5" fmla="*/ 12 h 12"/>
              <a:gd name="T6" fmla="*/ 6 w 20"/>
              <a:gd name="T7" fmla="*/ 10 h 12"/>
              <a:gd name="T8" fmla="*/ 2 w 20"/>
              <a:gd name="T9" fmla="*/ 6 h 12"/>
              <a:gd name="T10" fmla="*/ 0 w 20"/>
              <a:gd name="T11" fmla="*/ 2 h 12"/>
              <a:gd name="T12" fmla="*/ 0 w 20"/>
              <a:gd name="T13" fmla="*/ 0 h 12"/>
              <a:gd name="T14" fmla="*/ 2 w 20"/>
              <a:gd name="T15" fmla="*/ 0 h 12"/>
              <a:gd name="T16" fmla="*/ 10 w 20"/>
              <a:gd name="T17" fmla="*/ 2 h 12"/>
              <a:gd name="T18" fmla="*/ 18 w 20"/>
              <a:gd name="T19" fmla="*/ 4 h 12"/>
              <a:gd name="T20" fmla="*/ 20 w 20"/>
              <a:gd name="T21" fmla="*/ 6 h 12"/>
              <a:gd name="T22" fmla="*/ 20 w 20"/>
              <a:gd name="T23"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24" name="Freeform 278"/>
          <p:cNvSpPr>
            <a:spLocks/>
          </p:cNvSpPr>
          <p:nvPr/>
        </p:nvSpPr>
        <p:spPr bwMode="auto">
          <a:xfrm>
            <a:off x="8978389" y="4563831"/>
            <a:ext cx="14865" cy="26013"/>
          </a:xfrm>
          <a:custGeom>
            <a:avLst/>
            <a:gdLst>
              <a:gd name="T0" fmla="*/ 4 w 8"/>
              <a:gd name="T1" fmla="*/ 0 h 14"/>
              <a:gd name="T2" fmla="*/ 4 w 8"/>
              <a:gd name="T3" fmla="*/ 4 h 14"/>
              <a:gd name="T4" fmla="*/ 6 w 8"/>
              <a:gd name="T5" fmla="*/ 6 h 14"/>
              <a:gd name="T6" fmla="*/ 8 w 8"/>
              <a:gd name="T7" fmla="*/ 6 h 14"/>
              <a:gd name="T8" fmla="*/ 8 w 8"/>
              <a:gd name="T9" fmla="*/ 8 h 14"/>
              <a:gd name="T10" fmla="*/ 6 w 8"/>
              <a:gd name="T11" fmla="*/ 12 h 14"/>
              <a:gd name="T12" fmla="*/ 4 w 8"/>
              <a:gd name="T13" fmla="*/ 14 h 14"/>
              <a:gd name="T14" fmla="*/ 2 w 8"/>
              <a:gd name="T15" fmla="*/ 14 h 14"/>
              <a:gd name="T16" fmla="*/ 0 w 8"/>
              <a:gd name="T17" fmla="*/ 10 h 14"/>
              <a:gd name="T18" fmla="*/ 0 w 8"/>
              <a:gd name="T19" fmla="*/ 6 h 14"/>
              <a:gd name="T20" fmla="*/ 0 w 8"/>
              <a:gd name="T21" fmla="*/ 0 h 14"/>
              <a:gd name="T22" fmla="*/ 4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solidFill>
            <a:schemeClr val="bg1"/>
          </a:solidFill>
          <a:ln w="6350" cmpd="sng">
            <a:solidFill>
              <a:srgbClr val="000000"/>
            </a:solidFill>
            <a:prstDash val="solid"/>
            <a:round/>
            <a:headEnd/>
            <a:tailEnd/>
          </a:ln>
        </p:spPr>
        <p:txBody>
          <a:bodyPr/>
          <a:lstStyle/>
          <a:p>
            <a:endParaRPr lang="en-US" sz="1800">
              <a:solidFill>
                <a:prstClr val="black"/>
              </a:solidFill>
            </a:endParaRPr>
          </a:p>
        </p:txBody>
      </p:sp>
      <p:sp>
        <p:nvSpPr>
          <p:cNvPr id="534" name="TextBox 533"/>
          <p:cNvSpPr txBox="1"/>
          <p:nvPr/>
        </p:nvSpPr>
        <p:spPr>
          <a:xfrm>
            <a:off x="4422891" y="2788431"/>
            <a:ext cx="815708" cy="215444"/>
          </a:xfrm>
          <a:prstGeom prst="rect">
            <a:avLst/>
          </a:prstGeom>
          <a:noFill/>
        </p:spPr>
        <p:txBody>
          <a:bodyPr wrap="square" lIns="72000" rIns="72000" rtlCol="0">
            <a:spAutoFit/>
          </a:bodyPr>
          <a:lstStyle/>
          <a:p>
            <a:r>
              <a:rPr lang="en-GB" sz="800" dirty="0" smtClean="0"/>
              <a:t>Albania</a:t>
            </a:r>
            <a:endParaRPr lang="en-US" sz="800" dirty="0" err="1" smtClean="0"/>
          </a:p>
        </p:txBody>
      </p:sp>
      <p:cxnSp>
        <p:nvCxnSpPr>
          <p:cNvPr id="535" name="Straight Arrow Connector 534"/>
          <p:cNvCxnSpPr/>
          <p:nvPr/>
        </p:nvCxnSpPr>
        <p:spPr>
          <a:xfrm flipV="1">
            <a:off x="4544325" y="2713884"/>
            <a:ext cx="60083" cy="93643"/>
          </a:xfrm>
          <a:prstGeom prst="straightConnector1">
            <a:avLst/>
          </a:prstGeom>
          <a:ln>
            <a:solidFill>
              <a:srgbClr val="0767F3"/>
            </a:solidFill>
            <a:tailEnd type="arrow"/>
          </a:ln>
        </p:spPr>
        <p:style>
          <a:lnRef idx="1">
            <a:schemeClr val="accent1"/>
          </a:lnRef>
          <a:fillRef idx="0">
            <a:schemeClr val="accent1"/>
          </a:fillRef>
          <a:effectRef idx="0">
            <a:schemeClr val="accent1"/>
          </a:effectRef>
          <a:fontRef idx="minor">
            <a:schemeClr val="tx1"/>
          </a:fontRef>
        </p:style>
      </p:cxnSp>
      <p:sp>
        <p:nvSpPr>
          <p:cNvPr id="536" name="TextBox 535"/>
          <p:cNvSpPr txBox="1"/>
          <p:nvPr/>
        </p:nvSpPr>
        <p:spPr>
          <a:xfrm>
            <a:off x="7913880" y="3809537"/>
            <a:ext cx="815708" cy="215444"/>
          </a:xfrm>
          <a:prstGeom prst="rect">
            <a:avLst/>
          </a:prstGeom>
          <a:noFill/>
        </p:spPr>
        <p:txBody>
          <a:bodyPr wrap="square" lIns="72000" rIns="72000" rtlCol="0">
            <a:spAutoFit/>
          </a:bodyPr>
          <a:lstStyle/>
          <a:p>
            <a:r>
              <a:rPr lang="en-GB" sz="800" dirty="0" smtClean="0"/>
              <a:t>Malaysia</a:t>
            </a:r>
            <a:endParaRPr lang="en-US" sz="800" dirty="0" err="1" smtClean="0"/>
          </a:p>
        </p:txBody>
      </p:sp>
      <p:cxnSp>
        <p:nvCxnSpPr>
          <p:cNvPr id="537" name="Straight Arrow Connector 536"/>
          <p:cNvCxnSpPr/>
          <p:nvPr/>
        </p:nvCxnSpPr>
        <p:spPr>
          <a:xfrm flipH="1" flipV="1">
            <a:off x="7613003" y="3906062"/>
            <a:ext cx="336502" cy="11197"/>
          </a:xfrm>
          <a:prstGeom prst="straightConnector1">
            <a:avLst/>
          </a:prstGeom>
          <a:ln>
            <a:solidFill>
              <a:srgbClr val="0767F3"/>
            </a:solidFill>
            <a:tailEnd type="arrow"/>
          </a:ln>
        </p:spPr>
        <p:style>
          <a:lnRef idx="1">
            <a:schemeClr val="accent1"/>
          </a:lnRef>
          <a:fillRef idx="0">
            <a:schemeClr val="accent1"/>
          </a:fillRef>
          <a:effectRef idx="0">
            <a:schemeClr val="accent1"/>
          </a:effectRef>
          <a:fontRef idx="minor">
            <a:schemeClr val="tx1"/>
          </a:fontRef>
        </p:style>
      </p:cxnSp>
      <p:sp>
        <p:nvSpPr>
          <p:cNvPr id="538" name="TextBox 537"/>
          <p:cNvSpPr txBox="1"/>
          <p:nvPr/>
        </p:nvSpPr>
        <p:spPr>
          <a:xfrm>
            <a:off x="3152266" y="2337181"/>
            <a:ext cx="815708" cy="215444"/>
          </a:xfrm>
          <a:prstGeom prst="rect">
            <a:avLst/>
          </a:prstGeom>
          <a:noFill/>
        </p:spPr>
        <p:txBody>
          <a:bodyPr wrap="square" lIns="72000" rIns="72000" rtlCol="0">
            <a:spAutoFit/>
          </a:bodyPr>
          <a:lstStyle/>
          <a:p>
            <a:r>
              <a:rPr lang="en-GB" sz="800" dirty="0" smtClean="0"/>
              <a:t>Netherlands</a:t>
            </a:r>
            <a:endParaRPr lang="en-US" sz="800" dirty="0" err="1" smtClean="0"/>
          </a:p>
        </p:txBody>
      </p:sp>
      <p:cxnSp>
        <p:nvCxnSpPr>
          <p:cNvPr id="40" name="Straight Arrow Connector 39"/>
          <p:cNvCxnSpPr>
            <a:endCxn id="414" idx="11"/>
          </p:cNvCxnSpPr>
          <p:nvPr/>
        </p:nvCxnSpPr>
        <p:spPr>
          <a:xfrm flipV="1">
            <a:off x="3792417" y="2330388"/>
            <a:ext cx="379054" cy="139358"/>
          </a:xfrm>
          <a:prstGeom prst="straightConnector1">
            <a:avLst/>
          </a:prstGeom>
          <a:ln>
            <a:solidFill>
              <a:srgbClr val="0767F3"/>
            </a:solidFill>
            <a:tailEnd type="arrow"/>
          </a:ln>
        </p:spPr>
        <p:style>
          <a:lnRef idx="1">
            <a:schemeClr val="accent1"/>
          </a:lnRef>
          <a:fillRef idx="0">
            <a:schemeClr val="accent1"/>
          </a:fillRef>
          <a:effectRef idx="0">
            <a:schemeClr val="accent1"/>
          </a:effectRef>
          <a:fontRef idx="minor">
            <a:schemeClr val="tx1"/>
          </a:fontRef>
        </p:style>
      </p:cxnSp>
      <p:sp>
        <p:nvSpPr>
          <p:cNvPr id="539" name="TextBox 538"/>
          <p:cNvSpPr txBox="1"/>
          <p:nvPr/>
        </p:nvSpPr>
        <p:spPr>
          <a:xfrm rot="19522381">
            <a:off x="4031016" y="1577181"/>
            <a:ext cx="815708" cy="215444"/>
          </a:xfrm>
          <a:prstGeom prst="rect">
            <a:avLst/>
          </a:prstGeom>
          <a:noFill/>
        </p:spPr>
        <p:txBody>
          <a:bodyPr wrap="square" lIns="72000" rIns="72000" rtlCol="0">
            <a:spAutoFit/>
          </a:bodyPr>
          <a:lstStyle/>
          <a:p>
            <a:r>
              <a:rPr lang="en-GB" sz="800" dirty="0" smtClean="0"/>
              <a:t>Norway</a:t>
            </a:r>
            <a:endParaRPr lang="en-US" sz="800" dirty="0" err="1" smtClean="0"/>
          </a:p>
        </p:txBody>
      </p:sp>
      <p:sp>
        <p:nvSpPr>
          <p:cNvPr id="540" name="TextBox 539"/>
          <p:cNvSpPr txBox="1"/>
          <p:nvPr/>
        </p:nvSpPr>
        <p:spPr>
          <a:xfrm rot="3309368">
            <a:off x="1608251" y="4302545"/>
            <a:ext cx="477345" cy="215444"/>
          </a:xfrm>
          <a:prstGeom prst="rect">
            <a:avLst/>
          </a:prstGeom>
          <a:noFill/>
        </p:spPr>
        <p:txBody>
          <a:bodyPr wrap="square" lIns="72000" rIns="72000" rtlCol="0">
            <a:spAutoFit/>
          </a:bodyPr>
          <a:lstStyle/>
          <a:p>
            <a:r>
              <a:rPr lang="en-GB" sz="800" dirty="0" smtClean="0"/>
              <a:t>Peru</a:t>
            </a:r>
            <a:endParaRPr lang="en-US" sz="800" dirty="0" err="1" smtClean="0"/>
          </a:p>
        </p:txBody>
      </p:sp>
      <p:sp>
        <p:nvSpPr>
          <p:cNvPr id="541" name="TextBox 540"/>
          <p:cNvSpPr txBox="1"/>
          <p:nvPr/>
        </p:nvSpPr>
        <p:spPr>
          <a:xfrm>
            <a:off x="3347520" y="2051720"/>
            <a:ext cx="299965" cy="215444"/>
          </a:xfrm>
          <a:prstGeom prst="rect">
            <a:avLst/>
          </a:prstGeom>
          <a:noFill/>
        </p:spPr>
        <p:txBody>
          <a:bodyPr wrap="square" lIns="72000" rIns="72000" rtlCol="0">
            <a:spAutoFit/>
          </a:bodyPr>
          <a:lstStyle/>
          <a:p>
            <a:r>
              <a:rPr lang="en-GB" sz="800" dirty="0" smtClean="0"/>
              <a:t>UK</a:t>
            </a:r>
            <a:endParaRPr lang="en-US" sz="800" dirty="0" err="1" smtClean="0"/>
          </a:p>
        </p:txBody>
      </p:sp>
      <p:cxnSp>
        <p:nvCxnSpPr>
          <p:cNvPr id="542" name="Straight Arrow Connector 541"/>
          <p:cNvCxnSpPr>
            <a:endCxn id="398" idx="29"/>
          </p:cNvCxnSpPr>
          <p:nvPr/>
        </p:nvCxnSpPr>
        <p:spPr>
          <a:xfrm>
            <a:off x="3593616" y="2138975"/>
            <a:ext cx="310287" cy="1887"/>
          </a:xfrm>
          <a:prstGeom prst="straightConnector1">
            <a:avLst/>
          </a:prstGeom>
          <a:ln>
            <a:solidFill>
              <a:srgbClr val="0767F3"/>
            </a:solidFill>
            <a:tailEnd type="arrow"/>
          </a:ln>
        </p:spPr>
        <p:style>
          <a:lnRef idx="1">
            <a:schemeClr val="accent1"/>
          </a:lnRef>
          <a:fillRef idx="0">
            <a:schemeClr val="accent1"/>
          </a:fillRef>
          <a:effectRef idx="0">
            <a:schemeClr val="accent1"/>
          </a:effectRef>
          <a:fontRef idx="minor">
            <a:schemeClr val="tx1"/>
          </a:fontRef>
        </p:style>
      </p:cxnSp>
      <p:sp>
        <p:nvSpPr>
          <p:cNvPr id="543" name="TextBox 542"/>
          <p:cNvSpPr txBox="1"/>
          <p:nvPr/>
        </p:nvSpPr>
        <p:spPr>
          <a:xfrm rot="19631741">
            <a:off x="5385741" y="3355456"/>
            <a:ext cx="815708" cy="215444"/>
          </a:xfrm>
          <a:prstGeom prst="rect">
            <a:avLst/>
          </a:prstGeom>
          <a:noFill/>
        </p:spPr>
        <p:txBody>
          <a:bodyPr wrap="square" lIns="72000" rIns="72000" rtlCol="0">
            <a:spAutoFit/>
          </a:bodyPr>
          <a:lstStyle/>
          <a:p>
            <a:r>
              <a:rPr lang="en-GB" sz="800" dirty="0" smtClean="0"/>
              <a:t>Yemen</a:t>
            </a:r>
            <a:endParaRPr lang="en-US" sz="800" dirty="0" err="1" smtClean="0"/>
          </a:p>
        </p:txBody>
      </p:sp>
      <p:sp>
        <p:nvSpPr>
          <p:cNvPr id="545" name="TextBox 544"/>
          <p:cNvSpPr txBox="1"/>
          <p:nvPr/>
        </p:nvSpPr>
        <p:spPr>
          <a:xfrm rot="19631741">
            <a:off x="4050415" y="3543390"/>
            <a:ext cx="815708" cy="215444"/>
          </a:xfrm>
          <a:prstGeom prst="rect">
            <a:avLst/>
          </a:prstGeom>
          <a:noFill/>
        </p:spPr>
        <p:txBody>
          <a:bodyPr wrap="square" lIns="72000" rIns="72000" rtlCol="0">
            <a:spAutoFit/>
          </a:bodyPr>
          <a:lstStyle/>
          <a:p>
            <a:r>
              <a:rPr lang="en-GB" sz="800" dirty="0" smtClean="0"/>
              <a:t>Nigeria</a:t>
            </a:r>
            <a:endParaRPr lang="en-US" sz="800" dirty="0" err="1" smtClean="0"/>
          </a:p>
        </p:txBody>
      </p:sp>
      <p:sp>
        <p:nvSpPr>
          <p:cNvPr id="546" name="TextBox 545"/>
          <p:cNvSpPr txBox="1"/>
          <p:nvPr/>
        </p:nvSpPr>
        <p:spPr>
          <a:xfrm rot="18214392">
            <a:off x="5704391" y="2807231"/>
            <a:ext cx="815708" cy="215444"/>
          </a:xfrm>
          <a:prstGeom prst="rect">
            <a:avLst/>
          </a:prstGeom>
          <a:noFill/>
        </p:spPr>
        <p:txBody>
          <a:bodyPr wrap="square" lIns="72000" rIns="72000" rtlCol="0">
            <a:spAutoFit/>
          </a:bodyPr>
          <a:lstStyle/>
          <a:p>
            <a:r>
              <a:rPr lang="en-GB" sz="800" dirty="0" smtClean="0"/>
              <a:t>Pakistan</a:t>
            </a:r>
            <a:endParaRPr lang="en-US" sz="800" dirty="0" err="1" smtClean="0"/>
          </a:p>
        </p:txBody>
      </p:sp>
      <p:sp>
        <p:nvSpPr>
          <p:cNvPr id="547" name="TextBox 546"/>
          <p:cNvSpPr txBox="1"/>
          <p:nvPr/>
        </p:nvSpPr>
        <p:spPr>
          <a:xfrm rot="19830155">
            <a:off x="6665184" y="3421985"/>
            <a:ext cx="815708" cy="215444"/>
          </a:xfrm>
          <a:prstGeom prst="rect">
            <a:avLst/>
          </a:prstGeom>
          <a:noFill/>
        </p:spPr>
        <p:txBody>
          <a:bodyPr wrap="square" lIns="72000" rIns="72000" rtlCol="0">
            <a:spAutoFit/>
          </a:bodyPr>
          <a:lstStyle/>
          <a:p>
            <a:r>
              <a:rPr lang="en-GB" sz="800" dirty="0" smtClean="0"/>
              <a:t>Thailand</a:t>
            </a:r>
            <a:endParaRPr lang="en-US" sz="800" dirty="0" err="1" smtClean="0"/>
          </a:p>
        </p:txBody>
      </p:sp>
      <p:sp>
        <p:nvSpPr>
          <p:cNvPr id="548" name="TextBox 547"/>
          <p:cNvSpPr txBox="1"/>
          <p:nvPr/>
        </p:nvSpPr>
        <p:spPr>
          <a:xfrm>
            <a:off x="5741569" y="1822164"/>
            <a:ext cx="815708" cy="215444"/>
          </a:xfrm>
          <a:prstGeom prst="rect">
            <a:avLst/>
          </a:prstGeom>
          <a:noFill/>
        </p:spPr>
        <p:txBody>
          <a:bodyPr wrap="square" lIns="72000" rIns="72000" rtlCol="0">
            <a:spAutoFit/>
          </a:bodyPr>
          <a:lstStyle/>
          <a:p>
            <a:r>
              <a:rPr lang="en-GB" sz="800" dirty="0" smtClean="0"/>
              <a:t>Russia</a:t>
            </a:r>
            <a:endParaRPr lang="en-US" sz="800" dirty="0" err="1" smtClean="0"/>
          </a:p>
        </p:txBody>
      </p:sp>
      <p:sp>
        <p:nvSpPr>
          <p:cNvPr id="532" name="TextBox 531"/>
          <p:cNvSpPr txBox="1"/>
          <p:nvPr/>
        </p:nvSpPr>
        <p:spPr>
          <a:xfrm>
            <a:off x="3493823" y="1894419"/>
            <a:ext cx="630491" cy="215444"/>
          </a:xfrm>
          <a:prstGeom prst="rect">
            <a:avLst/>
          </a:prstGeom>
          <a:noFill/>
        </p:spPr>
        <p:txBody>
          <a:bodyPr wrap="square" lIns="72000" rIns="72000" rtlCol="0">
            <a:spAutoFit/>
          </a:bodyPr>
          <a:lstStyle/>
          <a:p>
            <a:r>
              <a:rPr lang="en-GB" sz="800" dirty="0" smtClean="0"/>
              <a:t>Denmark</a:t>
            </a:r>
            <a:endParaRPr lang="en-US" sz="800" dirty="0" err="1" smtClean="0"/>
          </a:p>
        </p:txBody>
      </p:sp>
      <p:cxnSp>
        <p:nvCxnSpPr>
          <p:cNvPr id="549" name="Straight Arrow Connector 548"/>
          <p:cNvCxnSpPr/>
          <p:nvPr/>
        </p:nvCxnSpPr>
        <p:spPr>
          <a:xfrm>
            <a:off x="3924141" y="2018250"/>
            <a:ext cx="310287" cy="144909"/>
          </a:xfrm>
          <a:prstGeom prst="straightConnector1">
            <a:avLst/>
          </a:prstGeom>
          <a:ln>
            <a:solidFill>
              <a:srgbClr val="0767F3"/>
            </a:solidFill>
            <a:tailEnd type="arrow"/>
          </a:ln>
        </p:spPr>
        <p:style>
          <a:lnRef idx="1">
            <a:schemeClr val="accent1"/>
          </a:lnRef>
          <a:fillRef idx="0">
            <a:schemeClr val="accent1"/>
          </a:fillRef>
          <a:effectRef idx="0">
            <a:schemeClr val="accent1"/>
          </a:effectRef>
          <a:fontRef idx="minor">
            <a:schemeClr val="tx1"/>
          </a:fontRef>
        </p:style>
      </p:cxnSp>
      <p:sp>
        <p:nvSpPr>
          <p:cNvPr id="550" name="TextBox 549"/>
          <p:cNvSpPr txBox="1"/>
          <p:nvPr/>
        </p:nvSpPr>
        <p:spPr>
          <a:xfrm>
            <a:off x="3086430" y="2694144"/>
            <a:ext cx="815708" cy="215444"/>
          </a:xfrm>
          <a:prstGeom prst="rect">
            <a:avLst/>
          </a:prstGeom>
          <a:noFill/>
        </p:spPr>
        <p:txBody>
          <a:bodyPr wrap="square" lIns="72000" rIns="72000" rtlCol="0">
            <a:spAutoFit/>
          </a:bodyPr>
          <a:lstStyle/>
          <a:p>
            <a:r>
              <a:rPr lang="en-GB" sz="800" dirty="0" smtClean="0"/>
              <a:t>Malta</a:t>
            </a:r>
            <a:endParaRPr lang="en-US" sz="800" dirty="0" err="1" smtClean="0"/>
          </a:p>
        </p:txBody>
      </p:sp>
      <p:cxnSp>
        <p:nvCxnSpPr>
          <p:cNvPr id="551" name="Straight Arrow Connector 550"/>
          <p:cNvCxnSpPr/>
          <p:nvPr/>
        </p:nvCxnSpPr>
        <p:spPr>
          <a:xfrm>
            <a:off x="3410782" y="2814308"/>
            <a:ext cx="984277" cy="29151"/>
          </a:xfrm>
          <a:prstGeom prst="straightConnector1">
            <a:avLst/>
          </a:prstGeom>
          <a:ln>
            <a:solidFill>
              <a:srgbClr val="0767F3"/>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329215" y="2615654"/>
            <a:ext cx="269704" cy="338554"/>
          </a:xfrm>
          <a:prstGeom prst="rect">
            <a:avLst/>
          </a:prstGeom>
          <a:noFill/>
        </p:spPr>
        <p:txBody>
          <a:bodyPr wrap="square" lIns="72000" rIns="72000" rtlCol="0">
            <a:spAutoFit/>
          </a:bodyPr>
          <a:lstStyle/>
          <a:p>
            <a:r>
              <a:rPr lang="en-GB" sz="1600" dirty="0" smtClean="0">
                <a:solidFill>
                  <a:schemeClr val="tx2"/>
                </a:solidFill>
              </a:rPr>
              <a:t>.</a:t>
            </a:r>
            <a:endParaRPr lang="en-US" sz="1600" dirty="0" err="1" smtClean="0">
              <a:solidFill>
                <a:schemeClr val="tx2"/>
              </a:solidFill>
            </a:endParaRPr>
          </a:p>
        </p:txBody>
      </p:sp>
      <p:sp>
        <p:nvSpPr>
          <p:cNvPr id="3" name="TextBox 2"/>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802107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r>
              <a:rPr lang="en-US" dirty="0"/>
              <a:t>of “marginal </a:t>
            </a:r>
            <a:r>
              <a:rPr lang="en-US" dirty="0" smtClean="0"/>
              <a:t>fields” varies </a:t>
            </a:r>
            <a:r>
              <a:rPr lang="en-US" dirty="0"/>
              <a:t>across </a:t>
            </a:r>
            <a:r>
              <a:rPr lang="en-US" dirty="0" smtClean="0"/>
              <a:t>countries and is influenced by the state and objectives of countries’ E&amp;P sector</a:t>
            </a:r>
            <a:endParaRPr lang="en-GB" dirty="0"/>
          </a:p>
        </p:txBody>
      </p:sp>
      <p:sp>
        <p:nvSpPr>
          <p:cNvPr id="5" name="Content Placeholder 4"/>
          <p:cNvSpPr>
            <a:spLocks noGrp="1"/>
          </p:cNvSpPr>
          <p:nvPr>
            <p:ph idx="1"/>
          </p:nvPr>
        </p:nvSpPr>
        <p:spPr>
          <a:xfrm>
            <a:off x="457200" y="1687113"/>
            <a:ext cx="8454788" cy="4752976"/>
          </a:xfrm>
        </p:spPr>
        <p:txBody>
          <a:bodyPr/>
          <a:lstStyle/>
          <a:p>
            <a:pPr algn="just"/>
            <a:r>
              <a:rPr lang="en-GB" sz="1400" dirty="0" smtClean="0"/>
              <a:t>IHS research identified that definition of “marginal fields” varies across different countries:</a:t>
            </a:r>
          </a:p>
          <a:p>
            <a:pPr lvl="1" algn="just">
              <a:spcAft>
                <a:spcPts val="300"/>
              </a:spcAft>
              <a:buFont typeface="Wingdings" panose="05000000000000000000" pitchFamily="2" charset="2"/>
              <a:buChar char="Ø"/>
            </a:pPr>
            <a:r>
              <a:rPr lang="en-US" sz="1400" dirty="0" smtClean="0"/>
              <a:t>Fields below a certain size/ reserves</a:t>
            </a:r>
          </a:p>
          <a:p>
            <a:pPr lvl="1" algn="just">
              <a:spcAft>
                <a:spcPts val="300"/>
              </a:spcAft>
              <a:buFont typeface="Wingdings" panose="05000000000000000000" pitchFamily="2" charset="2"/>
              <a:buChar char="Ø"/>
            </a:pPr>
            <a:r>
              <a:rPr lang="en-US" sz="1400" dirty="0"/>
              <a:t>F</a:t>
            </a:r>
            <a:r>
              <a:rPr lang="en-US" sz="1400" dirty="0" smtClean="0"/>
              <a:t>ields </a:t>
            </a:r>
            <a:r>
              <a:rPr lang="en-US" sz="1400" dirty="0"/>
              <a:t>not being developed </a:t>
            </a:r>
            <a:r>
              <a:rPr lang="en-US" sz="1400" dirty="0" smtClean="0"/>
              <a:t>or abandoned for a certain period</a:t>
            </a:r>
          </a:p>
          <a:p>
            <a:pPr lvl="1" algn="just">
              <a:spcAft>
                <a:spcPts val="300"/>
              </a:spcAft>
              <a:buFont typeface="Wingdings" panose="05000000000000000000" pitchFamily="2" charset="2"/>
              <a:buChar char="Ø"/>
            </a:pPr>
            <a:r>
              <a:rPr lang="en-US" sz="1400" dirty="0"/>
              <a:t>F</a:t>
            </a:r>
            <a:r>
              <a:rPr lang="en-US" sz="1400" dirty="0" smtClean="0"/>
              <a:t>ields </a:t>
            </a:r>
            <a:r>
              <a:rPr lang="en-US" sz="1400" dirty="0"/>
              <a:t>with </a:t>
            </a:r>
            <a:r>
              <a:rPr lang="en-US" sz="1400" dirty="0" smtClean="0"/>
              <a:t>certain technical characteristics – e.g. fields with high gas, </a:t>
            </a:r>
            <a:r>
              <a:rPr lang="en-US" sz="1400" dirty="0"/>
              <a:t>low oil </a:t>
            </a:r>
            <a:r>
              <a:rPr lang="en-US" sz="1400" dirty="0" smtClean="0"/>
              <a:t>content; high temperature / high pressure; heavy and ultra heavy oil</a:t>
            </a:r>
            <a:endParaRPr lang="en-US" sz="1400" dirty="0"/>
          </a:p>
          <a:p>
            <a:pPr lvl="1" algn="just">
              <a:spcAft>
                <a:spcPts val="300"/>
              </a:spcAft>
              <a:buFont typeface="Wingdings" panose="05000000000000000000" pitchFamily="2" charset="2"/>
              <a:buChar char="Ø"/>
            </a:pPr>
            <a:r>
              <a:rPr lang="en-US" sz="1400" dirty="0" smtClean="0"/>
              <a:t>Fields offshore, in certain cases, with no infrastructure available</a:t>
            </a:r>
          </a:p>
          <a:p>
            <a:pPr lvl="1" algn="just">
              <a:spcAft>
                <a:spcPts val="300"/>
              </a:spcAft>
              <a:buFont typeface="Wingdings" panose="05000000000000000000" pitchFamily="2" charset="2"/>
              <a:buChar char="Ø"/>
            </a:pPr>
            <a:r>
              <a:rPr lang="en-GB" sz="1400" dirty="0" smtClean="0"/>
              <a:t>Fields with poor economics</a:t>
            </a:r>
          </a:p>
          <a:p>
            <a:pPr lvl="1" algn="just">
              <a:spcAft>
                <a:spcPts val="300"/>
              </a:spcAft>
              <a:buFont typeface="Wingdings" panose="05000000000000000000" pitchFamily="2" charset="2"/>
              <a:buChar char="Ø"/>
            </a:pPr>
            <a:r>
              <a:rPr lang="en-GB" sz="1400" dirty="0" smtClean="0"/>
              <a:t>Mature fields; fields with declining production</a:t>
            </a:r>
          </a:p>
          <a:p>
            <a:pPr lvl="1" algn="just">
              <a:spcAft>
                <a:spcPts val="300"/>
              </a:spcAft>
              <a:buFont typeface="Wingdings" panose="05000000000000000000" pitchFamily="2" charset="2"/>
              <a:buChar char="Ø"/>
            </a:pPr>
            <a:r>
              <a:rPr lang="en-GB" sz="1400" dirty="0" smtClean="0"/>
              <a:t>Other definitions (including no definition provided at all)</a:t>
            </a:r>
            <a:endParaRPr lang="en-GB" sz="1400" dirty="0"/>
          </a:p>
          <a:p>
            <a:pPr algn="just"/>
            <a:r>
              <a:rPr lang="en-US" sz="1400" dirty="0" smtClean="0"/>
              <a:t>Evolution of special terms for certain types of fields is influenced by the country’s E&amp;P situation and government’s objectives for this sector. For example, recent fiscal changes in the UK are focused on the mature fields, while in Indonesia focus is on the fields that require Enhanced Oil Recovery, in Russia – on mature oil fields and fields in the Arctic, in Norway –  on small, less profitable and “old” fields; and in Nigeria – particular attention is given to the Niger Delta.</a:t>
            </a:r>
          </a:p>
          <a:p>
            <a:pPr marL="0" indent="0" algn="just">
              <a:buNone/>
            </a:pPr>
            <a:endParaRPr lang="en-GB" sz="1400" dirty="0"/>
          </a:p>
        </p:txBody>
      </p:sp>
      <p:sp>
        <p:nvSpPr>
          <p:cNvPr id="4" name="Slide Number Placeholder 3"/>
          <p:cNvSpPr>
            <a:spLocks noGrp="1"/>
          </p:cNvSpPr>
          <p:nvPr>
            <p:ph type="sldNum" sz="quarter" idx="10"/>
          </p:nvPr>
        </p:nvSpPr>
        <p:spPr/>
        <p:txBody>
          <a:bodyPr/>
          <a:lstStyle/>
          <a:p>
            <a:fld id="{24C46141-E31C-41A4-BE53-0A6DFD9041A4}" type="slidenum">
              <a:rPr lang="en-US" smtClean="0"/>
              <a:pPr/>
              <a:t>9</a:t>
            </a:fld>
            <a:endParaRPr lang="en-US" dirty="0"/>
          </a:p>
        </p:txBody>
      </p:sp>
      <p:sp>
        <p:nvSpPr>
          <p:cNvPr id="8" name="TextBox 7"/>
          <p:cNvSpPr txBox="1"/>
          <p:nvPr/>
        </p:nvSpPr>
        <p:spPr>
          <a:xfrm>
            <a:off x="7464117" y="6180969"/>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566152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Incentives for marginal fields may or may not be specifically stipulated in a country’s </a:t>
            </a:r>
            <a:r>
              <a:rPr lang="en-US" dirty="0" smtClean="0"/>
              <a:t>legislation</a:t>
            </a:r>
            <a:endParaRPr lang="en-US" dirty="0"/>
          </a:p>
        </p:txBody>
      </p:sp>
      <p:sp>
        <p:nvSpPr>
          <p:cNvPr id="5" name="Content Placeholder 4"/>
          <p:cNvSpPr>
            <a:spLocks noGrp="1"/>
          </p:cNvSpPr>
          <p:nvPr>
            <p:ph idx="1"/>
          </p:nvPr>
        </p:nvSpPr>
        <p:spPr>
          <a:xfrm>
            <a:off x="457200" y="1441449"/>
            <a:ext cx="8400197" cy="4752976"/>
          </a:xfrm>
        </p:spPr>
        <p:txBody>
          <a:bodyPr/>
          <a:lstStyle/>
          <a:p>
            <a:pPr algn="just"/>
            <a:r>
              <a:rPr lang="en-US" sz="1400" dirty="0" smtClean="0"/>
              <a:t>Special </a:t>
            </a:r>
            <a:r>
              <a:rPr lang="en-US" sz="1400" dirty="0"/>
              <a:t>terms for marginal fields may be stipulated in a country`s Petroleum Law and/or Model Contracts – for example, in </a:t>
            </a:r>
            <a:r>
              <a:rPr lang="en-US" sz="1400" dirty="0" smtClean="0"/>
              <a:t>Albania, Malaysia</a:t>
            </a:r>
            <a:r>
              <a:rPr lang="en-US" sz="1400" dirty="0"/>
              <a:t>, the Netherlands, Pakistan, Peru, Yemen.</a:t>
            </a:r>
          </a:p>
          <a:p>
            <a:pPr algn="just"/>
            <a:r>
              <a:rPr lang="en-GB" sz="1400" dirty="0"/>
              <a:t>In some countries incentives for marginal fields are not stipulated specifically and are part of the existing (generally applicable) fiscal regime*. Such fiscal regimes are designed in a way that benefits one or several of the following types of fields: smaller, marginal, less profitable, complex, mature, deep water fields, etc. Examples of such countries included in this study are Russia, Thailand, the UK (especially before 2015).</a:t>
            </a:r>
          </a:p>
          <a:p>
            <a:pPr algn="just"/>
            <a:r>
              <a:rPr lang="en-US" sz="1400" dirty="0"/>
              <a:t>In some instances the incentives are allowed but not spelled out and are open for negotiation. For example, in Malta, in case of marginal discoveries, investors will be given the opportunity to renegotiate the generally applicable terms to ensure the discovery becomes commercial.  </a:t>
            </a:r>
          </a:p>
          <a:p>
            <a:pPr algn="just"/>
            <a:r>
              <a:rPr lang="en-US" sz="1400" dirty="0" smtClean="0"/>
              <a:t>Often</a:t>
            </a:r>
            <a:r>
              <a:rPr lang="en-US" sz="1400" dirty="0"/>
              <a:t>, special incentives for marginal fields may not be available through legislation, but are directly negotiated </a:t>
            </a:r>
            <a:r>
              <a:rPr lang="en-US" sz="1400" dirty="0" smtClean="0"/>
              <a:t>by companies on </a:t>
            </a:r>
            <a:r>
              <a:rPr lang="en-US" sz="1400" dirty="0"/>
              <a:t>a case by case </a:t>
            </a:r>
            <a:r>
              <a:rPr lang="en-US" sz="1400" dirty="0" smtClean="0"/>
              <a:t>basis</a:t>
            </a:r>
            <a:r>
              <a:rPr lang="en-US" sz="1400" dirty="0"/>
              <a:t>.</a:t>
            </a:r>
            <a:r>
              <a:rPr lang="en-US" sz="1400" dirty="0" smtClean="0"/>
              <a:t> </a:t>
            </a:r>
            <a:r>
              <a:rPr lang="en-US" sz="1400" dirty="0"/>
              <a:t>Such terms are usually not publicly available, and therefore not captured in this report</a:t>
            </a:r>
            <a:r>
              <a:rPr lang="en-US" sz="1400" dirty="0" smtClean="0"/>
              <a:t>. </a:t>
            </a:r>
          </a:p>
          <a:p>
            <a:pPr algn="just"/>
            <a:endParaRPr lang="en-GB" sz="1400" dirty="0" smtClean="0"/>
          </a:p>
          <a:p>
            <a:pPr algn="just"/>
            <a:endParaRPr lang="en-US" sz="1400" dirty="0" smtClean="0"/>
          </a:p>
        </p:txBody>
      </p:sp>
      <p:sp>
        <p:nvSpPr>
          <p:cNvPr id="4" name="Slide Number Placeholder 3"/>
          <p:cNvSpPr>
            <a:spLocks noGrp="1"/>
          </p:cNvSpPr>
          <p:nvPr>
            <p:ph type="sldNum" sz="quarter" idx="10"/>
          </p:nvPr>
        </p:nvSpPr>
        <p:spPr>
          <a:xfrm>
            <a:off x="8359801" y="6510528"/>
            <a:ext cx="576785" cy="219456"/>
          </a:xfrm>
        </p:spPr>
        <p:txBody>
          <a:bodyPr/>
          <a:lstStyle/>
          <a:p>
            <a:fld id="{24C46141-E31C-41A4-BE53-0A6DFD9041A4}" type="slidenum">
              <a:rPr lang="en-US" smtClean="0"/>
              <a:pPr/>
              <a:t>10</a:t>
            </a:fld>
            <a:endParaRPr lang="en-US" dirty="0"/>
          </a:p>
        </p:txBody>
      </p:sp>
      <p:sp>
        <p:nvSpPr>
          <p:cNvPr id="6" name="TextBox 5"/>
          <p:cNvSpPr txBox="1"/>
          <p:nvPr/>
        </p:nvSpPr>
        <p:spPr>
          <a:xfrm>
            <a:off x="7464117" y="6180969"/>
            <a:ext cx="1564525" cy="246221"/>
          </a:xfrm>
          <a:prstGeom prst="rect">
            <a:avLst/>
          </a:prstGeom>
          <a:noFill/>
        </p:spPr>
        <p:txBody>
          <a:bodyPr wrap="square" lIns="72000" rIns="72000" rtlCol="0">
            <a:spAutoFit/>
          </a:bodyPr>
          <a:lstStyle/>
          <a:p>
            <a:pPr algn="r"/>
            <a:r>
              <a:rPr lang="en-GB" sz="1000" dirty="0" smtClean="0"/>
              <a:t>Source: IHS PEPS</a:t>
            </a:r>
          </a:p>
        </p:txBody>
      </p:sp>
      <p:sp>
        <p:nvSpPr>
          <p:cNvPr id="7" name="TextBox 6"/>
          <p:cNvSpPr txBox="1"/>
          <p:nvPr/>
        </p:nvSpPr>
        <p:spPr>
          <a:xfrm>
            <a:off x="600501" y="4825715"/>
            <a:ext cx="8311487" cy="400110"/>
          </a:xfrm>
          <a:prstGeom prst="rect">
            <a:avLst/>
          </a:prstGeom>
          <a:solidFill>
            <a:schemeClr val="bg1"/>
          </a:solidFill>
        </p:spPr>
        <p:txBody>
          <a:bodyPr wrap="square" lIns="72000" rIns="72000" rtlCol="0">
            <a:spAutoFit/>
          </a:bodyPr>
          <a:lstStyle/>
          <a:p>
            <a:r>
              <a:rPr lang="en-GB" sz="1000" i="1" dirty="0" smtClean="0"/>
              <a:t>* A number of fiscal regimes contain profitability based fiscal instruments (e.g. profit sharing based on project profitability). By such mechanism, countries ensure that smaller / high cost/ less profitable projects are not penalised. It was not the objective of this study to focus on these regimes.</a:t>
            </a:r>
            <a:endParaRPr lang="en-US" sz="1000" i="1" dirty="0" err="1" smtClean="0"/>
          </a:p>
        </p:txBody>
      </p:sp>
    </p:spTree>
    <p:extLst>
      <p:ext uri="{BB962C8B-B14F-4D97-AF65-F5344CB8AC3E}">
        <p14:creationId xmlns:p14="http://schemas.microsoft.com/office/powerpoint/2010/main" val="20895117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types of incentives available to E&amp;P investors also vary around the world</a:t>
            </a:r>
            <a:endParaRPr lang="en-GB" dirty="0"/>
          </a:p>
        </p:txBody>
      </p:sp>
      <p:sp>
        <p:nvSpPr>
          <p:cNvPr id="3" name="Content Placeholder 2"/>
          <p:cNvSpPr>
            <a:spLocks noGrp="1"/>
          </p:cNvSpPr>
          <p:nvPr>
            <p:ph idx="1"/>
          </p:nvPr>
        </p:nvSpPr>
        <p:spPr/>
        <p:txBody>
          <a:bodyPr/>
          <a:lstStyle/>
          <a:p>
            <a:pPr algn="just"/>
            <a:r>
              <a:rPr lang="en-GB" sz="1400" dirty="0"/>
              <a:t>To ensure that a marginal field is economically viable, various specific terms for marginal fields may be offered to companies (e.g. higher uplifts, lower taxes and royalties, etc.). These incentives can be sometimes offered simultaneously within the same regime (as summarised on the following slide).</a:t>
            </a:r>
          </a:p>
          <a:p>
            <a:pPr algn="just"/>
            <a:r>
              <a:rPr lang="en-GB" sz="1400" dirty="0"/>
              <a:t>More rarely, it has been observed that some countries (e.g. Nigeria) use the marginal fields as an instrument to develop local companies` expertise.</a:t>
            </a:r>
          </a:p>
          <a:p>
            <a:pPr algn="just"/>
            <a:r>
              <a:rPr lang="en-GB" sz="1400" dirty="0"/>
              <a:t>IHS also identified that in certain countries (e.g. Denmark, Norway) the special terms for marginal fields have evolved over time. However, recent fiscal changes may be less favourable for marginal fields than previously</a:t>
            </a:r>
            <a:r>
              <a:rPr lang="en-GB" sz="1400" dirty="0" smtClean="0"/>
              <a:t>. (Note, these countries are included in the report to demonstrate historic evolution and the types of fiscal mechanisms that may apply).</a:t>
            </a:r>
          </a:p>
          <a:p>
            <a:pPr algn="just"/>
            <a:r>
              <a:rPr lang="en-GB" sz="1400" dirty="0" smtClean="0"/>
              <a:t>Countries can also </a:t>
            </a:r>
            <a:r>
              <a:rPr lang="en-GB" sz="1400" dirty="0"/>
              <a:t>offer  </a:t>
            </a:r>
            <a:r>
              <a:rPr lang="en-GB" sz="1400" dirty="0" smtClean="0"/>
              <a:t>investors some incentives which </a:t>
            </a:r>
            <a:r>
              <a:rPr lang="en-GB" sz="1400" dirty="0"/>
              <a:t>are </a:t>
            </a:r>
            <a:r>
              <a:rPr lang="en-GB" sz="1400" dirty="0" smtClean="0"/>
              <a:t>not necessarily fiscal instruments, such </a:t>
            </a:r>
            <a:r>
              <a:rPr lang="en-GB" sz="1400" dirty="0"/>
              <a:t>as </a:t>
            </a:r>
            <a:r>
              <a:rPr lang="en-GB" sz="1400" dirty="0" smtClean="0"/>
              <a:t>special provisions concerning flaring </a:t>
            </a:r>
            <a:r>
              <a:rPr lang="en-GB" sz="1400" dirty="0"/>
              <a:t>(e.g. </a:t>
            </a:r>
            <a:r>
              <a:rPr lang="en-GB" sz="1400" dirty="0" smtClean="0"/>
              <a:t>Angola – not </a:t>
            </a:r>
            <a:r>
              <a:rPr lang="en-GB" sz="1400" dirty="0" err="1" smtClean="0"/>
              <a:t>analyzed</a:t>
            </a:r>
            <a:r>
              <a:rPr lang="en-GB" sz="1400" dirty="0" smtClean="0"/>
              <a:t> in this report).</a:t>
            </a:r>
            <a:endParaRPr lang="en-GB" sz="1400" dirty="0"/>
          </a:p>
          <a:p>
            <a:pPr algn="just"/>
            <a:endParaRPr lang="en-GB" sz="1400" dirty="0"/>
          </a:p>
          <a:p>
            <a:endParaRPr lang="en-GB" sz="1400" dirty="0"/>
          </a:p>
        </p:txBody>
      </p:sp>
      <p:sp>
        <p:nvSpPr>
          <p:cNvPr id="4" name="Slide Number Placeholder 3"/>
          <p:cNvSpPr>
            <a:spLocks noGrp="1"/>
          </p:cNvSpPr>
          <p:nvPr>
            <p:ph type="sldNum" sz="quarter" idx="10"/>
          </p:nvPr>
        </p:nvSpPr>
        <p:spPr/>
        <p:txBody>
          <a:bodyPr/>
          <a:lstStyle/>
          <a:p>
            <a:fld id="{C1654822-CBA3-4BDF-80A9-3FE33B17E59A}" type="slidenum">
              <a:rPr lang="en-US" smtClean="0"/>
              <a:pPr/>
              <a:t>11</a:t>
            </a:fld>
            <a:endParaRPr lang="en-US" dirty="0"/>
          </a:p>
        </p:txBody>
      </p:sp>
      <p:sp>
        <p:nvSpPr>
          <p:cNvPr id="5" name="TextBox 4"/>
          <p:cNvSpPr txBox="1"/>
          <p:nvPr/>
        </p:nvSpPr>
        <p:spPr>
          <a:xfrm>
            <a:off x="7464117" y="6180969"/>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3365017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 name="Object 48" hidden="1"/>
          <p:cNvGraphicFramePr>
            <a:graphicFrameLocks noChangeAspect="1"/>
          </p:cNvGraphicFramePr>
          <p:nvPr>
            <p:custDataLst>
              <p:tags r:id="rId2"/>
            </p:custDataLst>
            <p:extLst>
              <p:ext uri="{D42A27DB-BD31-4B8C-83A1-F6EECF244321}">
                <p14:modId xmlns:p14="http://schemas.microsoft.com/office/powerpoint/2010/main" val="32687939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1372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466724" y="549274"/>
            <a:ext cx="8677276" cy="448253"/>
          </a:xfrm>
        </p:spPr>
        <p:txBody>
          <a:bodyPr/>
          <a:lstStyle/>
          <a:p>
            <a:r>
              <a:rPr lang="en-GB" dirty="0" smtClean="0"/>
              <a:t>The incentives used more often are reduction of royalties and income taxes as well as increase in uplifts/ allowances</a:t>
            </a:r>
            <a:endParaRPr lang="en-GB" dirty="0"/>
          </a:p>
        </p:txBody>
      </p:sp>
      <p:sp>
        <p:nvSpPr>
          <p:cNvPr id="4" name="Slide Number Placeholder 3"/>
          <p:cNvSpPr>
            <a:spLocks noGrp="1"/>
          </p:cNvSpPr>
          <p:nvPr>
            <p:ph type="sldNum" sz="quarter" idx="10"/>
          </p:nvPr>
        </p:nvSpPr>
        <p:spPr/>
        <p:txBody>
          <a:bodyPr/>
          <a:lstStyle/>
          <a:p>
            <a:fld id="{24C46141-E31C-41A4-BE53-0A6DFD9041A4}" type="slidenum">
              <a:rPr lang="en-US" smtClean="0"/>
              <a:pPr/>
              <a:t>12</a:t>
            </a:fld>
            <a:endParaRPr lang="en-US" dirty="0"/>
          </a:p>
        </p:txBody>
      </p:sp>
      <p:sp>
        <p:nvSpPr>
          <p:cNvPr id="7" name="TextBox 6"/>
          <p:cNvSpPr txBox="1"/>
          <p:nvPr/>
        </p:nvSpPr>
        <p:spPr>
          <a:xfrm>
            <a:off x="307848" y="5923976"/>
            <a:ext cx="8729274" cy="369332"/>
          </a:xfrm>
          <a:prstGeom prst="rect">
            <a:avLst/>
          </a:prstGeom>
          <a:noFill/>
        </p:spPr>
        <p:txBody>
          <a:bodyPr wrap="square" lIns="72000" rIns="72000" rtlCol="0">
            <a:spAutoFit/>
          </a:bodyPr>
          <a:lstStyle/>
          <a:p>
            <a:r>
              <a:rPr lang="en-US" sz="900" i="1" dirty="0" smtClean="0">
                <a:solidFill>
                  <a:prstClr val="black"/>
                </a:solidFill>
              </a:rPr>
              <a:t>Notes: 1) Other special terms for marginal fields may apply. 2) </a:t>
            </a:r>
            <a:r>
              <a:rPr lang="en-US" sz="900" i="1" dirty="0">
                <a:solidFill>
                  <a:prstClr val="black"/>
                </a:solidFill>
              </a:rPr>
              <a:t>Recently introduced terms are less favorable than </a:t>
            </a:r>
            <a:r>
              <a:rPr lang="en-US" sz="900" i="1" dirty="0" smtClean="0">
                <a:solidFill>
                  <a:prstClr val="black"/>
                </a:solidFill>
              </a:rPr>
              <a:t>previously. 3)</a:t>
            </a:r>
            <a:r>
              <a:rPr lang="en-GB" sz="900" i="1" dirty="0" smtClean="0">
                <a:solidFill>
                  <a:prstClr val="black"/>
                </a:solidFill>
              </a:rPr>
              <a:t> It is unclear what terms currently </a:t>
            </a:r>
            <a:r>
              <a:rPr lang="en-GB" sz="900" i="1" dirty="0">
                <a:solidFill>
                  <a:prstClr val="black"/>
                </a:solidFill>
              </a:rPr>
              <a:t>apply due </a:t>
            </a:r>
            <a:r>
              <a:rPr lang="en-GB" sz="900" i="1" dirty="0" smtClean="0">
                <a:solidFill>
                  <a:prstClr val="black"/>
                </a:solidFill>
              </a:rPr>
              <a:t>to the lack of publicly available information. 4) </a:t>
            </a:r>
            <a:r>
              <a:rPr lang="en-US" sz="900" i="1" dirty="0" smtClean="0">
                <a:solidFill>
                  <a:prstClr val="black"/>
                </a:solidFill>
              </a:rPr>
              <a:t>Renegotiation of terms in case of a marginal discovery. </a:t>
            </a:r>
          </a:p>
        </p:txBody>
      </p:sp>
      <p:sp>
        <p:nvSpPr>
          <p:cNvPr id="3" name="TextBox 2"/>
          <p:cNvSpPr txBox="1"/>
          <p:nvPr/>
        </p:nvSpPr>
        <p:spPr>
          <a:xfrm>
            <a:off x="609600" y="1534757"/>
            <a:ext cx="841248" cy="246221"/>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Country</a:t>
            </a:r>
            <a:endParaRPr lang="en-US" sz="1000" dirty="0" err="1" smtClean="0">
              <a:solidFill>
                <a:prstClr val="white"/>
              </a:solidFill>
            </a:endParaRPr>
          </a:p>
        </p:txBody>
      </p:sp>
      <p:sp>
        <p:nvSpPr>
          <p:cNvPr id="23" name="TextBox 22"/>
          <p:cNvSpPr txBox="1"/>
          <p:nvPr/>
        </p:nvSpPr>
        <p:spPr>
          <a:xfrm>
            <a:off x="609600" y="19471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Albania</a:t>
            </a:r>
            <a:r>
              <a:rPr lang="en-GB" sz="1000" baseline="30000" dirty="0" smtClean="0">
                <a:solidFill>
                  <a:prstClr val="black"/>
                </a:solidFill>
              </a:rPr>
              <a:t>1</a:t>
            </a:r>
            <a:endParaRPr lang="en-US" sz="1000" dirty="0" err="1" smtClean="0">
              <a:solidFill>
                <a:prstClr val="black"/>
              </a:solidFill>
            </a:endParaRPr>
          </a:p>
        </p:txBody>
      </p:sp>
      <p:sp>
        <p:nvSpPr>
          <p:cNvPr id="24" name="TextBox 23"/>
          <p:cNvSpPr txBox="1"/>
          <p:nvPr/>
        </p:nvSpPr>
        <p:spPr>
          <a:xfrm>
            <a:off x="609600" y="22519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Denmark</a:t>
            </a:r>
            <a:r>
              <a:rPr lang="en-GB" sz="1000" baseline="30000" dirty="0" smtClean="0">
                <a:solidFill>
                  <a:prstClr val="black"/>
                </a:solidFill>
              </a:rPr>
              <a:t>2</a:t>
            </a:r>
            <a:endParaRPr lang="en-US" sz="1000" baseline="30000" dirty="0" err="1" smtClean="0">
              <a:solidFill>
                <a:prstClr val="black"/>
              </a:solidFill>
            </a:endParaRPr>
          </a:p>
        </p:txBody>
      </p:sp>
      <p:sp>
        <p:nvSpPr>
          <p:cNvPr id="25" name="TextBox 24"/>
          <p:cNvSpPr txBox="1"/>
          <p:nvPr/>
        </p:nvSpPr>
        <p:spPr>
          <a:xfrm>
            <a:off x="609600" y="25567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Malaysia</a:t>
            </a:r>
            <a:r>
              <a:rPr lang="en-GB" sz="1000" baseline="30000" dirty="0">
                <a:solidFill>
                  <a:prstClr val="black"/>
                </a:solidFill>
              </a:rPr>
              <a:t>3</a:t>
            </a:r>
            <a:endParaRPr lang="en-US" sz="1000" baseline="30000" dirty="0" err="1" smtClean="0">
              <a:solidFill>
                <a:prstClr val="black"/>
              </a:solidFill>
            </a:endParaRPr>
          </a:p>
        </p:txBody>
      </p:sp>
      <p:sp>
        <p:nvSpPr>
          <p:cNvPr id="26" name="TextBox 25"/>
          <p:cNvSpPr txBox="1"/>
          <p:nvPr/>
        </p:nvSpPr>
        <p:spPr>
          <a:xfrm>
            <a:off x="609600" y="28615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Malta</a:t>
            </a:r>
            <a:r>
              <a:rPr lang="en-GB" sz="1000" baseline="30000" dirty="0" smtClean="0">
                <a:solidFill>
                  <a:prstClr val="black"/>
                </a:solidFill>
              </a:rPr>
              <a:t>4</a:t>
            </a:r>
            <a:endParaRPr lang="en-US" sz="1000" baseline="30000" dirty="0" err="1" smtClean="0">
              <a:solidFill>
                <a:prstClr val="black"/>
              </a:solidFill>
            </a:endParaRPr>
          </a:p>
        </p:txBody>
      </p:sp>
      <p:sp>
        <p:nvSpPr>
          <p:cNvPr id="27" name="TextBox 26"/>
          <p:cNvSpPr txBox="1"/>
          <p:nvPr/>
        </p:nvSpPr>
        <p:spPr>
          <a:xfrm>
            <a:off x="609600" y="31663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Netherlands</a:t>
            </a:r>
            <a:endParaRPr lang="en-US" sz="1000" dirty="0" err="1" smtClean="0">
              <a:solidFill>
                <a:prstClr val="black"/>
              </a:solidFill>
            </a:endParaRPr>
          </a:p>
        </p:txBody>
      </p:sp>
      <p:sp>
        <p:nvSpPr>
          <p:cNvPr id="28" name="TextBox 27"/>
          <p:cNvSpPr txBox="1"/>
          <p:nvPr/>
        </p:nvSpPr>
        <p:spPr>
          <a:xfrm>
            <a:off x="609600" y="34711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Nigeria</a:t>
            </a:r>
            <a:endParaRPr lang="en-US" sz="1000" dirty="0" err="1" smtClean="0">
              <a:solidFill>
                <a:prstClr val="black"/>
              </a:solidFill>
            </a:endParaRPr>
          </a:p>
        </p:txBody>
      </p:sp>
      <p:sp>
        <p:nvSpPr>
          <p:cNvPr id="29" name="TextBox 28"/>
          <p:cNvSpPr txBox="1"/>
          <p:nvPr/>
        </p:nvSpPr>
        <p:spPr>
          <a:xfrm>
            <a:off x="609600" y="37759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Norway</a:t>
            </a:r>
            <a:r>
              <a:rPr lang="en-GB" sz="1000" baseline="30000" dirty="0" smtClean="0">
                <a:solidFill>
                  <a:prstClr val="black"/>
                </a:solidFill>
              </a:rPr>
              <a:t>2</a:t>
            </a:r>
            <a:endParaRPr lang="en-US" sz="1000" baseline="30000" dirty="0" err="1" smtClean="0">
              <a:solidFill>
                <a:prstClr val="black"/>
              </a:solidFill>
            </a:endParaRPr>
          </a:p>
        </p:txBody>
      </p:sp>
      <p:sp>
        <p:nvSpPr>
          <p:cNvPr id="30" name="TextBox 29"/>
          <p:cNvSpPr txBox="1"/>
          <p:nvPr/>
        </p:nvSpPr>
        <p:spPr>
          <a:xfrm>
            <a:off x="609600" y="40807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Pakistan</a:t>
            </a:r>
            <a:endParaRPr lang="en-US" sz="1000" dirty="0" err="1" smtClean="0">
              <a:solidFill>
                <a:prstClr val="black"/>
              </a:solidFill>
            </a:endParaRPr>
          </a:p>
        </p:txBody>
      </p:sp>
      <p:sp>
        <p:nvSpPr>
          <p:cNvPr id="31" name="TextBox 30"/>
          <p:cNvSpPr txBox="1"/>
          <p:nvPr/>
        </p:nvSpPr>
        <p:spPr>
          <a:xfrm>
            <a:off x="609600" y="43855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Peru</a:t>
            </a:r>
            <a:endParaRPr lang="en-US" sz="1000" dirty="0" err="1" smtClean="0">
              <a:solidFill>
                <a:prstClr val="black"/>
              </a:solidFill>
            </a:endParaRPr>
          </a:p>
        </p:txBody>
      </p:sp>
      <p:sp>
        <p:nvSpPr>
          <p:cNvPr id="32" name="TextBox 31"/>
          <p:cNvSpPr txBox="1"/>
          <p:nvPr/>
        </p:nvSpPr>
        <p:spPr>
          <a:xfrm>
            <a:off x="609600" y="46903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Russia</a:t>
            </a:r>
            <a:endParaRPr lang="en-US" sz="1000" dirty="0" err="1" smtClean="0">
              <a:solidFill>
                <a:prstClr val="black"/>
              </a:solidFill>
            </a:endParaRPr>
          </a:p>
        </p:txBody>
      </p:sp>
      <p:sp>
        <p:nvSpPr>
          <p:cNvPr id="35" name="TextBox 34"/>
          <p:cNvSpPr txBox="1"/>
          <p:nvPr/>
        </p:nvSpPr>
        <p:spPr>
          <a:xfrm>
            <a:off x="609600" y="49951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Thailand</a:t>
            </a:r>
            <a:endParaRPr lang="en-US" sz="1000" dirty="0" err="1" smtClean="0">
              <a:solidFill>
                <a:prstClr val="black"/>
              </a:solidFill>
            </a:endParaRPr>
          </a:p>
        </p:txBody>
      </p:sp>
      <p:sp>
        <p:nvSpPr>
          <p:cNvPr id="43" name="TextBox 42"/>
          <p:cNvSpPr txBox="1"/>
          <p:nvPr/>
        </p:nvSpPr>
        <p:spPr>
          <a:xfrm>
            <a:off x="609600" y="52999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Yemen</a:t>
            </a:r>
            <a:endParaRPr lang="en-US" sz="1000" dirty="0" err="1" smtClean="0">
              <a:solidFill>
                <a:prstClr val="black"/>
              </a:solidFill>
            </a:endParaRPr>
          </a:p>
        </p:txBody>
      </p:sp>
      <p:sp>
        <p:nvSpPr>
          <p:cNvPr id="50" name="TextBox 49"/>
          <p:cNvSpPr txBox="1"/>
          <p:nvPr/>
        </p:nvSpPr>
        <p:spPr>
          <a:xfrm>
            <a:off x="609600" y="5604711"/>
            <a:ext cx="841248" cy="246221"/>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r>
              <a:rPr lang="en-GB" sz="1000" dirty="0" smtClean="0">
                <a:solidFill>
                  <a:prstClr val="black"/>
                </a:solidFill>
              </a:rPr>
              <a:t>UK</a:t>
            </a:r>
            <a:endParaRPr lang="en-US" sz="1000" dirty="0" err="1" smtClean="0">
              <a:solidFill>
                <a:prstClr val="black"/>
              </a:solidFill>
            </a:endParaRPr>
          </a:p>
        </p:txBody>
      </p:sp>
      <p:sp>
        <p:nvSpPr>
          <p:cNvPr id="52" name="TextBox 51"/>
          <p:cNvSpPr txBox="1"/>
          <p:nvPr/>
        </p:nvSpPr>
        <p:spPr>
          <a:xfrm>
            <a:off x="304800" y="19471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1</a:t>
            </a:r>
            <a:endParaRPr lang="en-US" sz="1000" dirty="0" err="1" smtClean="0">
              <a:solidFill>
                <a:prstClr val="white"/>
              </a:solidFill>
            </a:endParaRPr>
          </a:p>
        </p:txBody>
      </p:sp>
      <p:sp>
        <p:nvSpPr>
          <p:cNvPr id="53" name="TextBox 52"/>
          <p:cNvSpPr txBox="1"/>
          <p:nvPr/>
        </p:nvSpPr>
        <p:spPr>
          <a:xfrm>
            <a:off x="304800" y="22519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2</a:t>
            </a:r>
            <a:endParaRPr lang="en-US" sz="1000" dirty="0" err="1" smtClean="0">
              <a:solidFill>
                <a:prstClr val="white"/>
              </a:solidFill>
            </a:endParaRPr>
          </a:p>
        </p:txBody>
      </p:sp>
      <p:sp>
        <p:nvSpPr>
          <p:cNvPr id="54" name="TextBox 53"/>
          <p:cNvSpPr txBox="1"/>
          <p:nvPr/>
        </p:nvSpPr>
        <p:spPr>
          <a:xfrm>
            <a:off x="304800" y="25567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3</a:t>
            </a:r>
            <a:endParaRPr lang="en-US" sz="1000" dirty="0" err="1" smtClean="0">
              <a:solidFill>
                <a:prstClr val="white"/>
              </a:solidFill>
            </a:endParaRPr>
          </a:p>
        </p:txBody>
      </p:sp>
      <p:sp>
        <p:nvSpPr>
          <p:cNvPr id="55" name="TextBox 54"/>
          <p:cNvSpPr txBox="1"/>
          <p:nvPr/>
        </p:nvSpPr>
        <p:spPr>
          <a:xfrm>
            <a:off x="304800" y="28615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4</a:t>
            </a:r>
            <a:endParaRPr lang="en-US" sz="1000" dirty="0" err="1" smtClean="0">
              <a:solidFill>
                <a:prstClr val="white"/>
              </a:solidFill>
            </a:endParaRPr>
          </a:p>
        </p:txBody>
      </p:sp>
      <p:sp>
        <p:nvSpPr>
          <p:cNvPr id="56" name="TextBox 55"/>
          <p:cNvSpPr txBox="1"/>
          <p:nvPr/>
        </p:nvSpPr>
        <p:spPr>
          <a:xfrm>
            <a:off x="304800" y="31663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5</a:t>
            </a:r>
            <a:endParaRPr lang="en-US" sz="1000" dirty="0" err="1" smtClean="0">
              <a:solidFill>
                <a:prstClr val="white"/>
              </a:solidFill>
            </a:endParaRPr>
          </a:p>
        </p:txBody>
      </p:sp>
      <p:sp>
        <p:nvSpPr>
          <p:cNvPr id="57" name="TextBox 56"/>
          <p:cNvSpPr txBox="1"/>
          <p:nvPr/>
        </p:nvSpPr>
        <p:spPr>
          <a:xfrm>
            <a:off x="304800" y="34711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6</a:t>
            </a:r>
            <a:endParaRPr lang="en-US" sz="1000" dirty="0" err="1" smtClean="0">
              <a:solidFill>
                <a:prstClr val="white"/>
              </a:solidFill>
            </a:endParaRPr>
          </a:p>
        </p:txBody>
      </p:sp>
      <p:sp>
        <p:nvSpPr>
          <p:cNvPr id="58" name="TextBox 57"/>
          <p:cNvSpPr txBox="1"/>
          <p:nvPr/>
        </p:nvSpPr>
        <p:spPr>
          <a:xfrm>
            <a:off x="304800" y="37759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7</a:t>
            </a:r>
            <a:endParaRPr lang="en-US" sz="1000" dirty="0" err="1" smtClean="0">
              <a:solidFill>
                <a:prstClr val="white"/>
              </a:solidFill>
            </a:endParaRPr>
          </a:p>
        </p:txBody>
      </p:sp>
      <p:sp>
        <p:nvSpPr>
          <p:cNvPr id="59" name="TextBox 58"/>
          <p:cNvSpPr txBox="1"/>
          <p:nvPr/>
        </p:nvSpPr>
        <p:spPr>
          <a:xfrm>
            <a:off x="304800" y="40807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8</a:t>
            </a:r>
            <a:endParaRPr lang="en-US" sz="1000" dirty="0" err="1" smtClean="0">
              <a:solidFill>
                <a:prstClr val="white"/>
              </a:solidFill>
            </a:endParaRPr>
          </a:p>
        </p:txBody>
      </p:sp>
      <p:sp>
        <p:nvSpPr>
          <p:cNvPr id="60" name="TextBox 59"/>
          <p:cNvSpPr txBox="1"/>
          <p:nvPr/>
        </p:nvSpPr>
        <p:spPr>
          <a:xfrm>
            <a:off x="304800" y="43855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9</a:t>
            </a:r>
            <a:endParaRPr lang="en-US" sz="1000" dirty="0" err="1" smtClean="0">
              <a:solidFill>
                <a:prstClr val="white"/>
              </a:solidFill>
            </a:endParaRPr>
          </a:p>
        </p:txBody>
      </p:sp>
      <p:sp>
        <p:nvSpPr>
          <p:cNvPr id="61" name="TextBox 60"/>
          <p:cNvSpPr txBox="1"/>
          <p:nvPr/>
        </p:nvSpPr>
        <p:spPr>
          <a:xfrm>
            <a:off x="304800" y="46903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10</a:t>
            </a:r>
            <a:endParaRPr lang="en-US" sz="1000" dirty="0" err="1" smtClean="0">
              <a:solidFill>
                <a:prstClr val="white"/>
              </a:solidFill>
            </a:endParaRPr>
          </a:p>
        </p:txBody>
      </p:sp>
      <p:sp>
        <p:nvSpPr>
          <p:cNvPr id="62" name="TextBox 61"/>
          <p:cNvSpPr txBox="1"/>
          <p:nvPr/>
        </p:nvSpPr>
        <p:spPr>
          <a:xfrm>
            <a:off x="307848" y="49951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11</a:t>
            </a:r>
            <a:endParaRPr lang="en-US" sz="1000" dirty="0" err="1" smtClean="0">
              <a:solidFill>
                <a:prstClr val="white"/>
              </a:solidFill>
            </a:endParaRPr>
          </a:p>
        </p:txBody>
      </p:sp>
      <p:sp>
        <p:nvSpPr>
          <p:cNvPr id="63" name="TextBox 62"/>
          <p:cNvSpPr txBox="1"/>
          <p:nvPr/>
        </p:nvSpPr>
        <p:spPr>
          <a:xfrm>
            <a:off x="304800" y="52999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12</a:t>
            </a:r>
            <a:endParaRPr lang="en-US" sz="1000" dirty="0" err="1" smtClean="0">
              <a:solidFill>
                <a:prstClr val="white"/>
              </a:solidFill>
            </a:endParaRPr>
          </a:p>
        </p:txBody>
      </p:sp>
      <p:sp>
        <p:nvSpPr>
          <p:cNvPr id="64" name="TextBox 63"/>
          <p:cNvSpPr txBox="1"/>
          <p:nvPr/>
        </p:nvSpPr>
        <p:spPr>
          <a:xfrm>
            <a:off x="304800" y="5604711"/>
            <a:ext cx="301752" cy="246221"/>
          </a:xfrm>
          <a:prstGeom prst="rect">
            <a:avLst/>
          </a:prstGeom>
          <a:solidFill>
            <a:schemeClr val="bg1">
              <a:lumMod val="50000"/>
            </a:schemeClr>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1000" dirty="0" smtClean="0">
                <a:solidFill>
                  <a:prstClr val="white"/>
                </a:solidFill>
              </a:rPr>
              <a:t>13</a:t>
            </a:r>
            <a:endParaRPr lang="en-US" sz="1000" dirty="0" err="1" smtClean="0">
              <a:solidFill>
                <a:prstClr val="white"/>
              </a:solidFill>
            </a:endParaRPr>
          </a:p>
        </p:txBody>
      </p:sp>
      <p:sp>
        <p:nvSpPr>
          <p:cNvPr id="74" name="TextBox 73"/>
          <p:cNvSpPr txBox="1"/>
          <p:nvPr/>
        </p:nvSpPr>
        <p:spPr>
          <a:xfrm>
            <a:off x="3812975" y="1344968"/>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Signature Bonus</a:t>
            </a:r>
          </a:p>
          <a:p>
            <a:pPr algn="ctr"/>
            <a:r>
              <a:rPr lang="en-GB" sz="800" dirty="0">
                <a:solidFill>
                  <a:prstClr val="white"/>
                </a:solidFill>
              </a:rPr>
              <a:t>reduction/ </a:t>
            </a:r>
            <a:r>
              <a:rPr lang="en-GB" sz="800" dirty="0" smtClean="0">
                <a:solidFill>
                  <a:prstClr val="white"/>
                </a:solidFill>
              </a:rPr>
              <a:t>exemption</a:t>
            </a:r>
            <a:endParaRPr lang="en-US" sz="800" dirty="0">
              <a:solidFill>
                <a:prstClr val="white"/>
              </a:solidFill>
            </a:endParaRPr>
          </a:p>
        </p:txBody>
      </p:sp>
      <p:sp>
        <p:nvSpPr>
          <p:cNvPr id="75" name="TextBox 74"/>
          <p:cNvSpPr txBox="1"/>
          <p:nvPr/>
        </p:nvSpPr>
        <p:spPr>
          <a:xfrm>
            <a:off x="4538399" y="1344968"/>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err="1" smtClean="0">
                <a:solidFill>
                  <a:prstClr val="white"/>
                </a:solidFill>
              </a:rPr>
              <a:t>Prod`n</a:t>
            </a:r>
            <a:r>
              <a:rPr lang="en-GB" sz="800" b="1" dirty="0" smtClean="0">
                <a:solidFill>
                  <a:prstClr val="white"/>
                </a:solidFill>
              </a:rPr>
              <a:t> Bonus</a:t>
            </a:r>
          </a:p>
          <a:p>
            <a:pPr algn="ctr"/>
            <a:r>
              <a:rPr lang="en-GB" sz="800" dirty="0">
                <a:solidFill>
                  <a:prstClr val="white"/>
                </a:solidFill>
              </a:rPr>
              <a:t>reduction/ </a:t>
            </a:r>
            <a:r>
              <a:rPr lang="en-GB" sz="800" dirty="0" smtClean="0">
                <a:solidFill>
                  <a:prstClr val="white"/>
                </a:solidFill>
              </a:rPr>
              <a:t>exemption</a:t>
            </a:r>
            <a:endParaRPr lang="en-US" sz="800" dirty="0">
              <a:solidFill>
                <a:prstClr val="white"/>
              </a:solidFill>
            </a:endParaRPr>
          </a:p>
        </p:txBody>
      </p:sp>
      <p:sp>
        <p:nvSpPr>
          <p:cNvPr id="76" name="TextBox 75"/>
          <p:cNvSpPr txBox="1"/>
          <p:nvPr/>
        </p:nvSpPr>
        <p:spPr>
          <a:xfrm>
            <a:off x="2383975" y="1340909"/>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Royalty</a:t>
            </a:r>
          </a:p>
          <a:p>
            <a:pPr algn="ctr"/>
            <a:r>
              <a:rPr lang="en-GB" sz="800" dirty="0" smtClean="0">
                <a:solidFill>
                  <a:prstClr val="white"/>
                </a:solidFill>
              </a:rPr>
              <a:t>reduction/ exemption</a:t>
            </a:r>
            <a:endParaRPr lang="en-US" sz="800" dirty="0" err="1" smtClean="0">
              <a:solidFill>
                <a:prstClr val="white"/>
              </a:solidFill>
            </a:endParaRPr>
          </a:p>
        </p:txBody>
      </p:sp>
      <p:sp>
        <p:nvSpPr>
          <p:cNvPr id="77" name="TextBox 76"/>
          <p:cNvSpPr txBox="1"/>
          <p:nvPr/>
        </p:nvSpPr>
        <p:spPr>
          <a:xfrm>
            <a:off x="3099461" y="1346521"/>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Income Tax</a:t>
            </a:r>
          </a:p>
          <a:p>
            <a:pPr algn="ctr"/>
            <a:r>
              <a:rPr lang="en-US" sz="800" dirty="0">
                <a:solidFill>
                  <a:prstClr val="white"/>
                </a:solidFill>
              </a:rPr>
              <a:t>reduction/ </a:t>
            </a:r>
            <a:r>
              <a:rPr lang="en-US" sz="800" dirty="0" smtClean="0">
                <a:solidFill>
                  <a:prstClr val="white"/>
                </a:solidFill>
              </a:rPr>
              <a:t>exemption</a:t>
            </a:r>
            <a:endParaRPr lang="en-US" sz="800" b="1" dirty="0" smtClean="0">
              <a:solidFill>
                <a:prstClr val="white"/>
              </a:solidFill>
            </a:endParaRPr>
          </a:p>
        </p:txBody>
      </p:sp>
      <p:sp>
        <p:nvSpPr>
          <p:cNvPr id="78" name="TextBox 77"/>
          <p:cNvSpPr txBox="1"/>
          <p:nvPr/>
        </p:nvSpPr>
        <p:spPr>
          <a:xfrm>
            <a:off x="1659380" y="1345979"/>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Uplift/ Allowance</a:t>
            </a:r>
          </a:p>
          <a:p>
            <a:pPr algn="ctr"/>
            <a:r>
              <a:rPr lang="en-GB" sz="800" dirty="0" smtClean="0">
                <a:solidFill>
                  <a:prstClr val="white"/>
                </a:solidFill>
              </a:rPr>
              <a:t>increase</a:t>
            </a:r>
          </a:p>
        </p:txBody>
      </p:sp>
      <p:sp>
        <p:nvSpPr>
          <p:cNvPr id="80" name="TextBox 79"/>
          <p:cNvSpPr txBox="1"/>
          <p:nvPr/>
        </p:nvSpPr>
        <p:spPr>
          <a:xfrm>
            <a:off x="5265725" y="1335436"/>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Cost Recovery</a:t>
            </a:r>
          </a:p>
          <a:p>
            <a:pPr algn="ctr"/>
            <a:r>
              <a:rPr lang="en-GB" sz="800" dirty="0" smtClean="0">
                <a:solidFill>
                  <a:prstClr val="white"/>
                </a:solidFill>
              </a:rPr>
              <a:t>increase</a:t>
            </a:r>
            <a:endParaRPr lang="en-US" sz="800" dirty="0">
              <a:solidFill>
                <a:prstClr val="white"/>
              </a:solidFill>
            </a:endParaRPr>
          </a:p>
        </p:txBody>
      </p:sp>
      <p:sp>
        <p:nvSpPr>
          <p:cNvPr id="81" name="TextBox 80"/>
          <p:cNvSpPr txBox="1"/>
          <p:nvPr/>
        </p:nvSpPr>
        <p:spPr>
          <a:xfrm>
            <a:off x="6699236" y="1334648"/>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Special Benefit</a:t>
            </a:r>
          </a:p>
          <a:p>
            <a:pPr algn="ctr"/>
            <a:r>
              <a:rPr lang="en-GB" sz="800" dirty="0">
                <a:solidFill>
                  <a:prstClr val="white"/>
                </a:solidFill>
              </a:rPr>
              <a:t>reduction/ </a:t>
            </a:r>
            <a:r>
              <a:rPr lang="en-GB" sz="800" dirty="0" smtClean="0">
                <a:solidFill>
                  <a:prstClr val="white"/>
                </a:solidFill>
              </a:rPr>
              <a:t>exemption</a:t>
            </a:r>
            <a:endParaRPr lang="en-US" sz="800" dirty="0">
              <a:solidFill>
                <a:prstClr val="white"/>
              </a:solidFill>
            </a:endParaRPr>
          </a:p>
        </p:txBody>
      </p:sp>
      <p:sp>
        <p:nvSpPr>
          <p:cNvPr id="82" name="TextBox 81"/>
          <p:cNvSpPr txBox="1"/>
          <p:nvPr/>
        </p:nvSpPr>
        <p:spPr>
          <a:xfrm>
            <a:off x="7411517" y="1335760"/>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Export Duty</a:t>
            </a:r>
          </a:p>
          <a:p>
            <a:pPr algn="ctr"/>
            <a:r>
              <a:rPr lang="en-GB" sz="800" dirty="0" smtClean="0">
                <a:solidFill>
                  <a:prstClr val="white"/>
                </a:solidFill>
              </a:rPr>
              <a:t>reduction/ exemption</a:t>
            </a:r>
            <a:endParaRPr lang="en-US" sz="800" dirty="0">
              <a:solidFill>
                <a:prstClr val="white"/>
              </a:solidFill>
            </a:endParaRPr>
          </a:p>
        </p:txBody>
      </p:sp>
      <p:sp>
        <p:nvSpPr>
          <p:cNvPr id="83" name="TextBox 82"/>
          <p:cNvSpPr txBox="1"/>
          <p:nvPr/>
        </p:nvSpPr>
        <p:spPr>
          <a:xfrm>
            <a:off x="8127992" y="1326064"/>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Asset Tax</a:t>
            </a:r>
          </a:p>
          <a:p>
            <a:pPr algn="ctr"/>
            <a:r>
              <a:rPr lang="en-GB" sz="800" dirty="0">
                <a:solidFill>
                  <a:prstClr val="white"/>
                </a:solidFill>
              </a:rPr>
              <a:t>reduction/ exemption</a:t>
            </a:r>
            <a:endParaRPr lang="en-US" sz="800" dirty="0">
              <a:solidFill>
                <a:prstClr val="white"/>
              </a:solidFill>
            </a:endParaRPr>
          </a:p>
        </p:txBody>
      </p:sp>
      <p:sp>
        <p:nvSpPr>
          <p:cNvPr id="84" name="TextBox 83"/>
          <p:cNvSpPr txBox="1"/>
          <p:nvPr/>
        </p:nvSpPr>
        <p:spPr>
          <a:xfrm>
            <a:off x="3812975" y="1946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85" name="TextBox 84"/>
          <p:cNvSpPr txBox="1"/>
          <p:nvPr/>
        </p:nvSpPr>
        <p:spPr>
          <a:xfrm>
            <a:off x="4538399" y="1946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86" name="TextBox 85"/>
          <p:cNvSpPr txBox="1"/>
          <p:nvPr/>
        </p:nvSpPr>
        <p:spPr>
          <a:xfrm>
            <a:off x="2383975" y="1946443"/>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87" name="TextBox 86"/>
          <p:cNvSpPr txBox="1"/>
          <p:nvPr/>
        </p:nvSpPr>
        <p:spPr>
          <a:xfrm>
            <a:off x="3100375" y="19442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88" name="TextBox 87"/>
          <p:cNvSpPr txBox="1"/>
          <p:nvPr/>
        </p:nvSpPr>
        <p:spPr>
          <a:xfrm>
            <a:off x="1659380" y="19442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90" name="TextBox 89"/>
          <p:cNvSpPr txBox="1"/>
          <p:nvPr/>
        </p:nvSpPr>
        <p:spPr>
          <a:xfrm>
            <a:off x="5265725" y="1946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91" name="TextBox 90"/>
          <p:cNvSpPr txBox="1"/>
          <p:nvPr/>
        </p:nvSpPr>
        <p:spPr>
          <a:xfrm>
            <a:off x="6699236" y="194533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92" name="TextBox 91"/>
          <p:cNvSpPr txBox="1"/>
          <p:nvPr/>
        </p:nvSpPr>
        <p:spPr>
          <a:xfrm>
            <a:off x="7399640" y="1946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95" name="TextBox 94"/>
          <p:cNvSpPr txBox="1"/>
          <p:nvPr/>
        </p:nvSpPr>
        <p:spPr>
          <a:xfrm>
            <a:off x="3812975" y="22519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96" name="TextBox 95"/>
          <p:cNvSpPr txBox="1"/>
          <p:nvPr/>
        </p:nvSpPr>
        <p:spPr>
          <a:xfrm>
            <a:off x="4538399" y="22519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97" name="TextBox 96"/>
          <p:cNvSpPr txBox="1"/>
          <p:nvPr/>
        </p:nvSpPr>
        <p:spPr>
          <a:xfrm>
            <a:off x="2383975" y="2251910"/>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98" name="TextBox 97"/>
          <p:cNvSpPr txBox="1"/>
          <p:nvPr/>
        </p:nvSpPr>
        <p:spPr>
          <a:xfrm>
            <a:off x="3100375" y="22496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99" name="TextBox 98"/>
          <p:cNvSpPr txBox="1"/>
          <p:nvPr/>
        </p:nvSpPr>
        <p:spPr>
          <a:xfrm>
            <a:off x="1659380" y="22496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01" name="TextBox 100"/>
          <p:cNvSpPr txBox="1"/>
          <p:nvPr/>
        </p:nvSpPr>
        <p:spPr>
          <a:xfrm>
            <a:off x="5265725" y="22519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02" name="TextBox 101"/>
          <p:cNvSpPr txBox="1"/>
          <p:nvPr/>
        </p:nvSpPr>
        <p:spPr>
          <a:xfrm>
            <a:off x="6699236" y="225079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03" name="TextBox 102"/>
          <p:cNvSpPr txBox="1"/>
          <p:nvPr/>
        </p:nvSpPr>
        <p:spPr>
          <a:xfrm>
            <a:off x="7399640" y="22519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05" name="TextBox 104"/>
          <p:cNvSpPr txBox="1"/>
          <p:nvPr/>
        </p:nvSpPr>
        <p:spPr>
          <a:xfrm>
            <a:off x="3812975" y="25567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06" name="TextBox 105"/>
          <p:cNvSpPr txBox="1"/>
          <p:nvPr/>
        </p:nvSpPr>
        <p:spPr>
          <a:xfrm>
            <a:off x="4538399" y="25567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07" name="TextBox 106"/>
          <p:cNvSpPr txBox="1"/>
          <p:nvPr/>
        </p:nvSpPr>
        <p:spPr>
          <a:xfrm>
            <a:off x="2383975" y="2556710"/>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08" name="TextBox 107"/>
          <p:cNvSpPr txBox="1"/>
          <p:nvPr/>
        </p:nvSpPr>
        <p:spPr>
          <a:xfrm>
            <a:off x="3100375" y="25544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09" name="TextBox 108"/>
          <p:cNvSpPr txBox="1"/>
          <p:nvPr/>
        </p:nvSpPr>
        <p:spPr>
          <a:xfrm>
            <a:off x="1659380" y="25544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11" name="TextBox 110"/>
          <p:cNvSpPr txBox="1"/>
          <p:nvPr/>
        </p:nvSpPr>
        <p:spPr>
          <a:xfrm>
            <a:off x="5265725" y="25567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12" name="TextBox 111"/>
          <p:cNvSpPr txBox="1"/>
          <p:nvPr/>
        </p:nvSpPr>
        <p:spPr>
          <a:xfrm>
            <a:off x="6699236" y="255559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13" name="TextBox 112"/>
          <p:cNvSpPr txBox="1"/>
          <p:nvPr/>
        </p:nvSpPr>
        <p:spPr>
          <a:xfrm>
            <a:off x="7399640" y="25567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15" name="TextBox 114"/>
          <p:cNvSpPr txBox="1"/>
          <p:nvPr/>
        </p:nvSpPr>
        <p:spPr>
          <a:xfrm>
            <a:off x="3812975" y="28608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16" name="TextBox 115"/>
          <p:cNvSpPr txBox="1"/>
          <p:nvPr/>
        </p:nvSpPr>
        <p:spPr>
          <a:xfrm>
            <a:off x="4538399" y="28608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17" name="TextBox 116"/>
          <p:cNvSpPr txBox="1"/>
          <p:nvPr/>
        </p:nvSpPr>
        <p:spPr>
          <a:xfrm>
            <a:off x="2383975" y="2860843"/>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18" name="TextBox 117"/>
          <p:cNvSpPr txBox="1"/>
          <p:nvPr/>
        </p:nvSpPr>
        <p:spPr>
          <a:xfrm>
            <a:off x="3100375" y="28586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19" name="TextBox 118"/>
          <p:cNvSpPr txBox="1"/>
          <p:nvPr/>
        </p:nvSpPr>
        <p:spPr>
          <a:xfrm>
            <a:off x="1659380" y="28586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21" name="TextBox 120"/>
          <p:cNvSpPr txBox="1"/>
          <p:nvPr/>
        </p:nvSpPr>
        <p:spPr>
          <a:xfrm>
            <a:off x="5265725" y="28608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22" name="TextBox 121"/>
          <p:cNvSpPr txBox="1"/>
          <p:nvPr/>
        </p:nvSpPr>
        <p:spPr>
          <a:xfrm>
            <a:off x="6699236" y="285973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23" name="TextBox 122"/>
          <p:cNvSpPr txBox="1"/>
          <p:nvPr/>
        </p:nvSpPr>
        <p:spPr>
          <a:xfrm>
            <a:off x="7399640" y="28608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25" name="TextBox 124"/>
          <p:cNvSpPr txBox="1"/>
          <p:nvPr/>
        </p:nvSpPr>
        <p:spPr>
          <a:xfrm>
            <a:off x="3812975" y="31656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26" name="TextBox 125"/>
          <p:cNvSpPr txBox="1"/>
          <p:nvPr/>
        </p:nvSpPr>
        <p:spPr>
          <a:xfrm>
            <a:off x="4538399" y="31656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27" name="TextBox 126"/>
          <p:cNvSpPr txBox="1"/>
          <p:nvPr/>
        </p:nvSpPr>
        <p:spPr>
          <a:xfrm>
            <a:off x="2383975" y="3165643"/>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28" name="TextBox 127"/>
          <p:cNvSpPr txBox="1"/>
          <p:nvPr/>
        </p:nvSpPr>
        <p:spPr>
          <a:xfrm>
            <a:off x="3100375" y="31634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29" name="TextBox 128"/>
          <p:cNvSpPr txBox="1"/>
          <p:nvPr/>
        </p:nvSpPr>
        <p:spPr>
          <a:xfrm>
            <a:off x="1659380" y="31634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31" name="TextBox 130"/>
          <p:cNvSpPr txBox="1"/>
          <p:nvPr/>
        </p:nvSpPr>
        <p:spPr>
          <a:xfrm>
            <a:off x="5265725" y="31656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32" name="TextBox 131"/>
          <p:cNvSpPr txBox="1"/>
          <p:nvPr/>
        </p:nvSpPr>
        <p:spPr>
          <a:xfrm>
            <a:off x="6699236" y="316453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33" name="TextBox 132"/>
          <p:cNvSpPr txBox="1"/>
          <p:nvPr/>
        </p:nvSpPr>
        <p:spPr>
          <a:xfrm>
            <a:off x="7399640" y="31656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35" name="TextBox 134"/>
          <p:cNvSpPr txBox="1"/>
          <p:nvPr/>
        </p:nvSpPr>
        <p:spPr>
          <a:xfrm>
            <a:off x="3812975" y="3470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36" name="TextBox 135"/>
          <p:cNvSpPr txBox="1"/>
          <p:nvPr/>
        </p:nvSpPr>
        <p:spPr>
          <a:xfrm>
            <a:off x="4538399" y="3470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37" name="TextBox 136"/>
          <p:cNvSpPr txBox="1"/>
          <p:nvPr/>
        </p:nvSpPr>
        <p:spPr>
          <a:xfrm>
            <a:off x="2383975" y="3470443"/>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38" name="TextBox 137"/>
          <p:cNvSpPr txBox="1"/>
          <p:nvPr/>
        </p:nvSpPr>
        <p:spPr>
          <a:xfrm>
            <a:off x="3100375" y="34682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39" name="TextBox 138"/>
          <p:cNvSpPr txBox="1"/>
          <p:nvPr/>
        </p:nvSpPr>
        <p:spPr>
          <a:xfrm>
            <a:off x="1659380" y="346821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41" name="TextBox 140"/>
          <p:cNvSpPr txBox="1"/>
          <p:nvPr/>
        </p:nvSpPr>
        <p:spPr>
          <a:xfrm>
            <a:off x="5265725" y="3470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42" name="TextBox 141"/>
          <p:cNvSpPr txBox="1"/>
          <p:nvPr/>
        </p:nvSpPr>
        <p:spPr>
          <a:xfrm>
            <a:off x="6699236" y="346933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43" name="TextBox 142"/>
          <p:cNvSpPr txBox="1"/>
          <p:nvPr/>
        </p:nvSpPr>
        <p:spPr>
          <a:xfrm>
            <a:off x="7399640" y="347044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45" name="TextBox 144"/>
          <p:cNvSpPr txBox="1"/>
          <p:nvPr/>
        </p:nvSpPr>
        <p:spPr>
          <a:xfrm>
            <a:off x="3812975" y="37755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46" name="TextBox 145"/>
          <p:cNvSpPr txBox="1"/>
          <p:nvPr/>
        </p:nvSpPr>
        <p:spPr>
          <a:xfrm>
            <a:off x="4538399" y="37755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47" name="TextBox 146"/>
          <p:cNvSpPr txBox="1"/>
          <p:nvPr/>
        </p:nvSpPr>
        <p:spPr>
          <a:xfrm>
            <a:off x="2383975" y="37755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48" name="TextBox 147"/>
          <p:cNvSpPr txBox="1"/>
          <p:nvPr/>
        </p:nvSpPr>
        <p:spPr>
          <a:xfrm>
            <a:off x="3100375" y="377335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49" name="TextBox 148"/>
          <p:cNvSpPr txBox="1"/>
          <p:nvPr/>
        </p:nvSpPr>
        <p:spPr>
          <a:xfrm>
            <a:off x="1659380" y="377335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51" name="TextBox 150"/>
          <p:cNvSpPr txBox="1"/>
          <p:nvPr/>
        </p:nvSpPr>
        <p:spPr>
          <a:xfrm>
            <a:off x="5265725" y="37755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52" name="TextBox 151"/>
          <p:cNvSpPr txBox="1"/>
          <p:nvPr/>
        </p:nvSpPr>
        <p:spPr>
          <a:xfrm>
            <a:off x="6699236" y="377446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53" name="TextBox 152"/>
          <p:cNvSpPr txBox="1"/>
          <p:nvPr/>
        </p:nvSpPr>
        <p:spPr>
          <a:xfrm>
            <a:off x="7399640" y="37755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55" name="TextBox 154"/>
          <p:cNvSpPr txBox="1"/>
          <p:nvPr/>
        </p:nvSpPr>
        <p:spPr>
          <a:xfrm>
            <a:off x="3812975" y="40803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56" name="TextBox 155"/>
          <p:cNvSpPr txBox="1"/>
          <p:nvPr/>
        </p:nvSpPr>
        <p:spPr>
          <a:xfrm>
            <a:off x="4538399" y="40803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57" name="TextBox 156"/>
          <p:cNvSpPr txBox="1"/>
          <p:nvPr/>
        </p:nvSpPr>
        <p:spPr>
          <a:xfrm>
            <a:off x="2383975" y="40803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58" name="TextBox 157"/>
          <p:cNvSpPr txBox="1"/>
          <p:nvPr/>
        </p:nvSpPr>
        <p:spPr>
          <a:xfrm>
            <a:off x="3100375" y="407815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59" name="TextBox 158"/>
          <p:cNvSpPr txBox="1"/>
          <p:nvPr/>
        </p:nvSpPr>
        <p:spPr>
          <a:xfrm>
            <a:off x="1659380" y="407815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61" name="TextBox 160"/>
          <p:cNvSpPr txBox="1"/>
          <p:nvPr/>
        </p:nvSpPr>
        <p:spPr>
          <a:xfrm>
            <a:off x="5265725" y="40803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62" name="TextBox 161"/>
          <p:cNvSpPr txBox="1"/>
          <p:nvPr/>
        </p:nvSpPr>
        <p:spPr>
          <a:xfrm>
            <a:off x="6699236" y="407926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63" name="TextBox 162"/>
          <p:cNvSpPr txBox="1"/>
          <p:nvPr/>
        </p:nvSpPr>
        <p:spPr>
          <a:xfrm>
            <a:off x="7399640" y="40803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85" name="TextBox 184"/>
          <p:cNvSpPr txBox="1"/>
          <p:nvPr/>
        </p:nvSpPr>
        <p:spPr>
          <a:xfrm>
            <a:off x="3812975" y="43851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86" name="TextBox 185"/>
          <p:cNvSpPr txBox="1"/>
          <p:nvPr/>
        </p:nvSpPr>
        <p:spPr>
          <a:xfrm>
            <a:off x="4538399" y="43851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87" name="TextBox 186"/>
          <p:cNvSpPr txBox="1"/>
          <p:nvPr/>
        </p:nvSpPr>
        <p:spPr>
          <a:xfrm>
            <a:off x="2383975" y="43851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88" name="TextBox 187"/>
          <p:cNvSpPr txBox="1"/>
          <p:nvPr/>
        </p:nvSpPr>
        <p:spPr>
          <a:xfrm>
            <a:off x="3100375" y="438295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89" name="TextBox 188"/>
          <p:cNvSpPr txBox="1"/>
          <p:nvPr/>
        </p:nvSpPr>
        <p:spPr>
          <a:xfrm>
            <a:off x="1659380" y="438295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91" name="TextBox 190"/>
          <p:cNvSpPr txBox="1"/>
          <p:nvPr/>
        </p:nvSpPr>
        <p:spPr>
          <a:xfrm>
            <a:off x="5265725" y="43851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92" name="TextBox 191"/>
          <p:cNvSpPr txBox="1"/>
          <p:nvPr/>
        </p:nvSpPr>
        <p:spPr>
          <a:xfrm>
            <a:off x="6699236" y="438406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93" name="TextBox 192"/>
          <p:cNvSpPr txBox="1"/>
          <p:nvPr/>
        </p:nvSpPr>
        <p:spPr>
          <a:xfrm>
            <a:off x="7399640" y="438517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95" name="TextBox 194"/>
          <p:cNvSpPr txBox="1"/>
          <p:nvPr/>
        </p:nvSpPr>
        <p:spPr>
          <a:xfrm>
            <a:off x="3812975" y="46903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96" name="TextBox 195"/>
          <p:cNvSpPr txBox="1"/>
          <p:nvPr/>
        </p:nvSpPr>
        <p:spPr>
          <a:xfrm>
            <a:off x="4538399" y="46903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197" name="TextBox 196"/>
          <p:cNvSpPr txBox="1"/>
          <p:nvPr/>
        </p:nvSpPr>
        <p:spPr>
          <a:xfrm>
            <a:off x="2383975" y="4690310"/>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98" name="TextBox 197"/>
          <p:cNvSpPr txBox="1"/>
          <p:nvPr/>
        </p:nvSpPr>
        <p:spPr>
          <a:xfrm>
            <a:off x="3100375" y="46880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199" name="TextBox 198"/>
          <p:cNvSpPr txBox="1"/>
          <p:nvPr/>
        </p:nvSpPr>
        <p:spPr>
          <a:xfrm>
            <a:off x="1659380" y="46880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01" name="TextBox 200"/>
          <p:cNvSpPr txBox="1"/>
          <p:nvPr/>
        </p:nvSpPr>
        <p:spPr>
          <a:xfrm>
            <a:off x="5265725" y="46903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02" name="TextBox 201"/>
          <p:cNvSpPr txBox="1"/>
          <p:nvPr/>
        </p:nvSpPr>
        <p:spPr>
          <a:xfrm>
            <a:off x="6699236" y="468919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03" name="TextBox 202"/>
          <p:cNvSpPr txBox="1"/>
          <p:nvPr/>
        </p:nvSpPr>
        <p:spPr>
          <a:xfrm>
            <a:off x="7399640" y="46903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05" name="TextBox 204"/>
          <p:cNvSpPr txBox="1"/>
          <p:nvPr/>
        </p:nvSpPr>
        <p:spPr>
          <a:xfrm>
            <a:off x="3812975" y="49951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206" name="TextBox 205"/>
          <p:cNvSpPr txBox="1"/>
          <p:nvPr/>
        </p:nvSpPr>
        <p:spPr>
          <a:xfrm>
            <a:off x="4538399" y="49951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207" name="TextBox 206"/>
          <p:cNvSpPr txBox="1"/>
          <p:nvPr/>
        </p:nvSpPr>
        <p:spPr>
          <a:xfrm>
            <a:off x="2383975" y="4995110"/>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08" name="TextBox 207"/>
          <p:cNvSpPr txBox="1"/>
          <p:nvPr/>
        </p:nvSpPr>
        <p:spPr>
          <a:xfrm>
            <a:off x="3100375" y="49928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09" name="TextBox 208"/>
          <p:cNvSpPr txBox="1"/>
          <p:nvPr/>
        </p:nvSpPr>
        <p:spPr>
          <a:xfrm>
            <a:off x="1659380" y="49928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11" name="TextBox 210"/>
          <p:cNvSpPr txBox="1"/>
          <p:nvPr/>
        </p:nvSpPr>
        <p:spPr>
          <a:xfrm>
            <a:off x="5265725" y="49951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12" name="TextBox 211"/>
          <p:cNvSpPr txBox="1"/>
          <p:nvPr/>
        </p:nvSpPr>
        <p:spPr>
          <a:xfrm>
            <a:off x="6699236" y="499399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13" name="TextBox 212"/>
          <p:cNvSpPr txBox="1"/>
          <p:nvPr/>
        </p:nvSpPr>
        <p:spPr>
          <a:xfrm>
            <a:off x="7399640" y="499511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15" name="TextBox 214"/>
          <p:cNvSpPr txBox="1"/>
          <p:nvPr/>
        </p:nvSpPr>
        <p:spPr>
          <a:xfrm>
            <a:off x="3812975" y="53184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216" name="TextBox 215"/>
          <p:cNvSpPr txBox="1"/>
          <p:nvPr/>
        </p:nvSpPr>
        <p:spPr>
          <a:xfrm>
            <a:off x="4538399" y="53184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217" name="TextBox 216"/>
          <p:cNvSpPr txBox="1"/>
          <p:nvPr/>
        </p:nvSpPr>
        <p:spPr>
          <a:xfrm>
            <a:off x="2383975" y="531847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18" name="TextBox 217"/>
          <p:cNvSpPr txBox="1"/>
          <p:nvPr/>
        </p:nvSpPr>
        <p:spPr>
          <a:xfrm>
            <a:off x="3100375" y="5316250"/>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19" name="TextBox 218"/>
          <p:cNvSpPr txBox="1"/>
          <p:nvPr/>
        </p:nvSpPr>
        <p:spPr>
          <a:xfrm>
            <a:off x="1659380" y="5316250"/>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21" name="TextBox 220"/>
          <p:cNvSpPr txBox="1"/>
          <p:nvPr/>
        </p:nvSpPr>
        <p:spPr>
          <a:xfrm>
            <a:off x="5265725" y="53184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22" name="TextBox 221"/>
          <p:cNvSpPr txBox="1"/>
          <p:nvPr/>
        </p:nvSpPr>
        <p:spPr>
          <a:xfrm>
            <a:off x="6699236" y="5317363"/>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23" name="TextBox 222"/>
          <p:cNvSpPr txBox="1"/>
          <p:nvPr/>
        </p:nvSpPr>
        <p:spPr>
          <a:xfrm>
            <a:off x="7399640" y="531847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25" name="TextBox 224"/>
          <p:cNvSpPr txBox="1"/>
          <p:nvPr/>
        </p:nvSpPr>
        <p:spPr>
          <a:xfrm>
            <a:off x="3812975" y="56251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226" name="TextBox 225"/>
          <p:cNvSpPr txBox="1"/>
          <p:nvPr/>
        </p:nvSpPr>
        <p:spPr>
          <a:xfrm>
            <a:off x="4538399" y="56251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spAutoFit/>
          </a:bodyPr>
          <a:lstStyle/>
          <a:p>
            <a:endParaRPr lang="en-US" sz="1000" dirty="0" err="1" smtClean="0">
              <a:solidFill>
                <a:prstClr val="black"/>
              </a:solidFill>
            </a:endParaRPr>
          </a:p>
        </p:txBody>
      </p:sp>
      <p:sp>
        <p:nvSpPr>
          <p:cNvPr id="227" name="TextBox 226"/>
          <p:cNvSpPr txBox="1"/>
          <p:nvPr/>
        </p:nvSpPr>
        <p:spPr>
          <a:xfrm>
            <a:off x="2383975" y="562518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28" name="TextBox 227"/>
          <p:cNvSpPr txBox="1"/>
          <p:nvPr/>
        </p:nvSpPr>
        <p:spPr>
          <a:xfrm>
            <a:off x="3100375" y="5622959"/>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29" name="TextBox 228"/>
          <p:cNvSpPr txBox="1"/>
          <p:nvPr/>
        </p:nvSpPr>
        <p:spPr>
          <a:xfrm>
            <a:off x="1659380" y="5622959"/>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31" name="TextBox 230"/>
          <p:cNvSpPr txBox="1"/>
          <p:nvPr/>
        </p:nvSpPr>
        <p:spPr>
          <a:xfrm>
            <a:off x="5265725" y="56251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32" name="TextBox 231"/>
          <p:cNvSpPr txBox="1"/>
          <p:nvPr/>
        </p:nvSpPr>
        <p:spPr>
          <a:xfrm>
            <a:off x="6699236" y="5624072"/>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33" name="TextBox 232"/>
          <p:cNvSpPr txBox="1"/>
          <p:nvPr/>
        </p:nvSpPr>
        <p:spPr>
          <a:xfrm>
            <a:off x="7399640" y="562518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50" name="TextBox 249"/>
          <p:cNvSpPr txBox="1"/>
          <p:nvPr/>
        </p:nvSpPr>
        <p:spPr>
          <a:xfrm>
            <a:off x="5980225" y="1338668"/>
            <a:ext cx="658368" cy="585216"/>
          </a:xfrm>
          <a:prstGeom prst="rect">
            <a:avLst/>
          </a:prstGeom>
          <a:solidFill>
            <a:schemeClr val="tx2"/>
          </a:solidFill>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pPr algn="ctr"/>
            <a:r>
              <a:rPr lang="en-GB" sz="800" b="1" dirty="0" smtClean="0">
                <a:solidFill>
                  <a:prstClr val="white"/>
                </a:solidFill>
              </a:rPr>
              <a:t>Windfall Levy </a:t>
            </a:r>
            <a:endParaRPr lang="en-GB" sz="800" b="1" baseline="30000" dirty="0" smtClean="0">
              <a:solidFill>
                <a:prstClr val="white"/>
              </a:solidFill>
            </a:endParaRPr>
          </a:p>
          <a:p>
            <a:pPr algn="ctr"/>
            <a:r>
              <a:rPr lang="en-GB" sz="800" dirty="0" smtClean="0">
                <a:solidFill>
                  <a:prstClr val="white"/>
                </a:solidFill>
              </a:rPr>
              <a:t>Adjustment</a:t>
            </a:r>
            <a:endParaRPr lang="en-US" sz="800" dirty="0">
              <a:solidFill>
                <a:prstClr val="white"/>
              </a:solidFill>
            </a:endParaRPr>
          </a:p>
        </p:txBody>
      </p:sp>
      <p:sp>
        <p:nvSpPr>
          <p:cNvPr id="251" name="TextBox 250"/>
          <p:cNvSpPr txBox="1"/>
          <p:nvPr/>
        </p:nvSpPr>
        <p:spPr>
          <a:xfrm>
            <a:off x="5980225" y="194310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2" name="TextBox 251"/>
          <p:cNvSpPr txBox="1"/>
          <p:nvPr/>
        </p:nvSpPr>
        <p:spPr>
          <a:xfrm>
            <a:off x="5980225" y="2248572"/>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3" name="TextBox 252"/>
          <p:cNvSpPr txBox="1"/>
          <p:nvPr/>
        </p:nvSpPr>
        <p:spPr>
          <a:xfrm>
            <a:off x="5980225" y="2553372"/>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4" name="TextBox 253"/>
          <p:cNvSpPr txBox="1"/>
          <p:nvPr/>
        </p:nvSpPr>
        <p:spPr>
          <a:xfrm>
            <a:off x="5980225" y="285750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5" name="TextBox 254"/>
          <p:cNvSpPr txBox="1"/>
          <p:nvPr/>
        </p:nvSpPr>
        <p:spPr>
          <a:xfrm>
            <a:off x="5980225" y="316230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6" name="TextBox 255"/>
          <p:cNvSpPr txBox="1"/>
          <p:nvPr/>
        </p:nvSpPr>
        <p:spPr>
          <a:xfrm>
            <a:off x="5980225" y="346710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7" name="TextBox 256"/>
          <p:cNvSpPr txBox="1"/>
          <p:nvPr/>
        </p:nvSpPr>
        <p:spPr>
          <a:xfrm>
            <a:off x="5980225" y="377223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8" name="TextBox 257"/>
          <p:cNvSpPr txBox="1"/>
          <p:nvPr/>
        </p:nvSpPr>
        <p:spPr>
          <a:xfrm>
            <a:off x="5980225" y="407703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59" name="TextBox 258"/>
          <p:cNvSpPr txBox="1"/>
          <p:nvPr/>
        </p:nvSpPr>
        <p:spPr>
          <a:xfrm>
            <a:off x="5980225" y="4381838"/>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60" name="TextBox 259"/>
          <p:cNvSpPr txBox="1"/>
          <p:nvPr/>
        </p:nvSpPr>
        <p:spPr>
          <a:xfrm>
            <a:off x="5980225" y="4686972"/>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61" name="TextBox 260"/>
          <p:cNvSpPr txBox="1"/>
          <p:nvPr/>
        </p:nvSpPr>
        <p:spPr>
          <a:xfrm>
            <a:off x="5980225" y="4991772"/>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62" name="TextBox 261"/>
          <p:cNvSpPr txBox="1"/>
          <p:nvPr/>
        </p:nvSpPr>
        <p:spPr>
          <a:xfrm>
            <a:off x="5980225" y="531513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263" name="TextBox 262"/>
          <p:cNvSpPr txBox="1"/>
          <p:nvPr/>
        </p:nvSpPr>
        <p:spPr>
          <a:xfrm>
            <a:off x="5980225" y="562184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GB" sz="1000" dirty="0" smtClean="0">
              <a:solidFill>
                <a:prstClr val="black"/>
              </a:solidFill>
            </a:endParaRPr>
          </a:p>
        </p:txBody>
      </p:sp>
      <p:sp>
        <p:nvSpPr>
          <p:cNvPr id="12" name="Rectangle 11"/>
          <p:cNvSpPr/>
          <p:nvPr/>
        </p:nvSpPr>
        <p:spPr>
          <a:xfrm>
            <a:off x="1842260" y="3132973"/>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10" name="Rectangle 209"/>
          <p:cNvSpPr/>
          <p:nvPr/>
        </p:nvSpPr>
        <p:spPr>
          <a:xfrm>
            <a:off x="1843039" y="374513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48" name="Rectangle 247"/>
          <p:cNvSpPr/>
          <p:nvPr/>
        </p:nvSpPr>
        <p:spPr>
          <a:xfrm>
            <a:off x="1829189" y="559565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64" name="Rectangle 263"/>
          <p:cNvSpPr/>
          <p:nvPr/>
        </p:nvSpPr>
        <p:spPr>
          <a:xfrm>
            <a:off x="2553564" y="344628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65" name="Rectangle 264"/>
          <p:cNvSpPr/>
          <p:nvPr/>
        </p:nvSpPr>
        <p:spPr>
          <a:xfrm>
            <a:off x="2551589" y="434680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69" name="Rectangle 268"/>
          <p:cNvSpPr/>
          <p:nvPr/>
        </p:nvSpPr>
        <p:spPr>
          <a:xfrm>
            <a:off x="2549614" y="464170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0" name="Rectangle 269"/>
          <p:cNvSpPr/>
          <p:nvPr/>
        </p:nvSpPr>
        <p:spPr>
          <a:xfrm>
            <a:off x="3273989" y="496233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1" name="Rectangle 270"/>
          <p:cNvSpPr/>
          <p:nvPr/>
        </p:nvSpPr>
        <p:spPr>
          <a:xfrm>
            <a:off x="3248264" y="190848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2" name="Rectangle 271"/>
          <p:cNvSpPr/>
          <p:nvPr/>
        </p:nvSpPr>
        <p:spPr>
          <a:xfrm>
            <a:off x="3972639" y="344035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3" name="Rectangle 272"/>
          <p:cNvSpPr/>
          <p:nvPr/>
        </p:nvSpPr>
        <p:spPr>
          <a:xfrm>
            <a:off x="4695039" y="404400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4" name="Rectangle 273"/>
          <p:cNvSpPr/>
          <p:nvPr/>
        </p:nvSpPr>
        <p:spPr>
          <a:xfrm>
            <a:off x="5464939" y="528890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5" name="Rectangle 274"/>
          <p:cNvSpPr/>
          <p:nvPr/>
        </p:nvSpPr>
        <p:spPr>
          <a:xfrm>
            <a:off x="6141814" y="404203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6" name="Rectangle 275"/>
          <p:cNvSpPr/>
          <p:nvPr/>
        </p:nvSpPr>
        <p:spPr>
          <a:xfrm>
            <a:off x="7558889" y="463973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8" name="Rectangle 277"/>
          <p:cNvSpPr/>
          <p:nvPr/>
        </p:nvSpPr>
        <p:spPr>
          <a:xfrm>
            <a:off x="6882014" y="4960357"/>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279" name="TextBox 278"/>
          <p:cNvSpPr txBox="1"/>
          <p:nvPr/>
        </p:nvSpPr>
        <p:spPr>
          <a:xfrm>
            <a:off x="8110165" y="193259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0" name="TextBox 279"/>
          <p:cNvSpPr txBox="1"/>
          <p:nvPr/>
        </p:nvSpPr>
        <p:spPr>
          <a:xfrm>
            <a:off x="8110165" y="223806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1" name="TextBox 280"/>
          <p:cNvSpPr txBox="1"/>
          <p:nvPr/>
        </p:nvSpPr>
        <p:spPr>
          <a:xfrm>
            <a:off x="8110165" y="254286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2" name="TextBox 281"/>
          <p:cNvSpPr txBox="1"/>
          <p:nvPr/>
        </p:nvSpPr>
        <p:spPr>
          <a:xfrm>
            <a:off x="8110165" y="284699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3" name="TextBox 282"/>
          <p:cNvSpPr txBox="1"/>
          <p:nvPr/>
        </p:nvSpPr>
        <p:spPr>
          <a:xfrm>
            <a:off x="8110165" y="315179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4" name="TextBox 283"/>
          <p:cNvSpPr txBox="1"/>
          <p:nvPr/>
        </p:nvSpPr>
        <p:spPr>
          <a:xfrm>
            <a:off x="8110165" y="3456594"/>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5" name="TextBox 284"/>
          <p:cNvSpPr txBox="1"/>
          <p:nvPr/>
        </p:nvSpPr>
        <p:spPr>
          <a:xfrm>
            <a:off x="8110165" y="376172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6" name="TextBox 285"/>
          <p:cNvSpPr txBox="1"/>
          <p:nvPr/>
        </p:nvSpPr>
        <p:spPr>
          <a:xfrm>
            <a:off x="8110165" y="406652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7" name="TextBox 286"/>
          <p:cNvSpPr txBox="1"/>
          <p:nvPr/>
        </p:nvSpPr>
        <p:spPr>
          <a:xfrm>
            <a:off x="8110165" y="4371327"/>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8" name="TextBox 287"/>
          <p:cNvSpPr txBox="1"/>
          <p:nvPr/>
        </p:nvSpPr>
        <p:spPr>
          <a:xfrm>
            <a:off x="8110165" y="467646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89" name="TextBox 288"/>
          <p:cNvSpPr txBox="1"/>
          <p:nvPr/>
        </p:nvSpPr>
        <p:spPr>
          <a:xfrm>
            <a:off x="8110165" y="4981261"/>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90" name="TextBox 289"/>
          <p:cNvSpPr txBox="1"/>
          <p:nvPr/>
        </p:nvSpPr>
        <p:spPr>
          <a:xfrm>
            <a:off x="8110165" y="5304626"/>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91" name="TextBox 290"/>
          <p:cNvSpPr txBox="1"/>
          <p:nvPr/>
        </p:nvSpPr>
        <p:spPr>
          <a:xfrm>
            <a:off x="8110165" y="5611335"/>
            <a:ext cx="658368" cy="246888"/>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lIns="72000" rIns="72000" rtlCol="0" anchor="ctr">
            <a:spAutoFit/>
          </a:bodyPr>
          <a:lstStyle/>
          <a:p>
            <a:endParaRPr lang="en-US" sz="1000" dirty="0" err="1" smtClean="0">
              <a:solidFill>
                <a:prstClr val="black"/>
              </a:solidFill>
            </a:endParaRPr>
          </a:p>
        </p:txBody>
      </p:sp>
      <p:sp>
        <p:nvSpPr>
          <p:cNvPr id="292" name="Rectangle 291"/>
          <p:cNvSpPr/>
          <p:nvPr/>
        </p:nvSpPr>
        <p:spPr>
          <a:xfrm>
            <a:off x="8257539" y="4649632"/>
            <a:ext cx="658368" cy="307777"/>
          </a:xfrm>
          <a:prstGeom prst="rect">
            <a:avLst/>
          </a:prstGeom>
        </p:spPr>
        <p:txBody>
          <a:bodyPr wrap="none">
            <a:spAutoFit/>
          </a:bodyPr>
          <a:lstStyle/>
          <a:p>
            <a:r>
              <a:rPr lang="en-US" dirty="0">
                <a:solidFill>
                  <a:srgbClr val="545454"/>
                </a:solidFill>
                <a:latin typeface="arial"/>
              </a:rPr>
              <a:t>✓</a:t>
            </a:r>
            <a:endParaRPr lang="en-US" dirty="0"/>
          </a:p>
        </p:txBody>
      </p:sp>
      <p:sp>
        <p:nvSpPr>
          <p:cNvPr id="194" name="TextBox 193"/>
          <p:cNvSpPr txBox="1"/>
          <p:nvPr/>
        </p:nvSpPr>
        <p:spPr>
          <a:xfrm>
            <a:off x="7464117" y="6180969"/>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36790586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800" dirty="0" smtClean="0">
                <a:solidFill>
                  <a:schemeClr val="bg1">
                    <a:lumMod val="50000"/>
                  </a:schemeClr>
                </a:solidFill>
              </a:rPr>
              <a:t>Objectives</a:t>
            </a:r>
          </a:p>
          <a:p>
            <a:r>
              <a:rPr lang="en-GB" sz="1800" dirty="0" smtClean="0">
                <a:solidFill>
                  <a:schemeClr val="bg1">
                    <a:lumMod val="50000"/>
                  </a:schemeClr>
                </a:solidFill>
              </a:rPr>
              <a:t>Approach</a:t>
            </a:r>
          </a:p>
          <a:p>
            <a:r>
              <a:rPr lang="en-GB" sz="1800" dirty="0" smtClean="0">
                <a:solidFill>
                  <a:schemeClr val="bg1">
                    <a:lumMod val="50000"/>
                  </a:schemeClr>
                </a:solidFill>
              </a:rPr>
              <a:t>Executive summary</a:t>
            </a:r>
          </a:p>
          <a:p>
            <a:r>
              <a:rPr lang="en-GB" sz="1800" b="1" dirty="0" smtClean="0"/>
              <a:t>Analysis by country</a:t>
            </a:r>
          </a:p>
          <a:p>
            <a:r>
              <a:rPr lang="en-GB" sz="1800" dirty="0" smtClean="0">
                <a:solidFill>
                  <a:schemeClr val="bg1">
                    <a:lumMod val="50000"/>
                  </a:schemeClr>
                </a:solidFill>
              </a:rPr>
              <a:t>Appendix</a:t>
            </a:r>
            <a:endParaRPr lang="en-US" sz="1800" dirty="0" smtClean="0">
              <a:solidFill>
                <a:schemeClr val="bg1">
                  <a:lumMod val="50000"/>
                </a:schemeClr>
              </a:solidFill>
            </a:endParaRPr>
          </a:p>
        </p:txBody>
      </p:sp>
      <p:sp>
        <p:nvSpPr>
          <p:cNvPr id="4" name="Slide Number Placeholder 3"/>
          <p:cNvSpPr>
            <a:spLocks noGrp="1"/>
          </p:cNvSpPr>
          <p:nvPr>
            <p:ph type="sldNum" sz="quarter" idx="10"/>
          </p:nvPr>
        </p:nvSpPr>
        <p:spPr/>
        <p:txBody>
          <a:bodyPr/>
          <a:lstStyle/>
          <a:p>
            <a:fld id="{24C46141-E31C-41A4-BE53-0A6DFD9041A4}" type="slidenum">
              <a:rPr lang="en-US" smtClean="0"/>
              <a:pPr/>
              <a:t>13</a:t>
            </a:fld>
            <a:endParaRPr lang="en-US" dirty="0"/>
          </a:p>
        </p:txBody>
      </p:sp>
      <p:sp>
        <p:nvSpPr>
          <p:cNvPr id="6" name="TextBox 5"/>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884357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5955029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201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Albania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14</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521427956"/>
              </p:ext>
            </p:extLst>
          </p:nvPr>
        </p:nvGraphicFramePr>
        <p:xfrm>
          <a:off x="273132" y="2423525"/>
          <a:ext cx="8752115" cy="283083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i="0" dirty="0">
                          <a:effectLst/>
                          <a:latin typeface="+mj-lt"/>
                        </a:rPr>
                        <a:t>Indicative PSA terms with royalty as per amendments to the petroleum fiscal regime introduced in 2008</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smtClean="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Signature Bonus of US$250,000 </a:t>
                      </a:r>
                      <a:r>
                        <a:rPr lang="en-US" sz="900" dirty="0" smtClean="0">
                          <a:effectLst/>
                          <a:latin typeface="+mj-lt"/>
                        </a:rPr>
                        <a:t>* assumed </a:t>
                      </a:r>
                      <a:r>
                        <a:rPr lang="en-US" sz="900" dirty="0">
                          <a:effectLst/>
                          <a:latin typeface="+mj-lt"/>
                        </a:rPr>
                        <a:t/>
                      </a:r>
                      <a:br>
                        <a:rPr lang="en-US" sz="900" dirty="0">
                          <a:effectLst/>
                          <a:latin typeface="+mj-lt"/>
                        </a:rPr>
                      </a:br>
                      <a:r>
                        <a:rPr lang="en-US" sz="900" dirty="0">
                          <a:effectLst/>
                          <a:latin typeface="+mj-lt"/>
                        </a:rPr>
                        <a:t>Production Bonuses of </a:t>
                      </a:r>
                      <a:r>
                        <a:rPr lang="en-US" sz="900" dirty="0" smtClean="0">
                          <a:effectLst/>
                          <a:latin typeface="+mj-lt"/>
                        </a:rPr>
                        <a:t>US$250,000 * </a:t>
                      </a:r>
                      <a:r>
                        <a:rPr lang="en-US" sz="900" dirty="0">
                          <a:effectLst/>
                          <a:latin typeface="+mj-lt"/>
                        </a:rPr>
                        <a:t>payable at 30 and 60 </a:t>
                      </a:r>
                      <a:r>
                        <a:rPr lang="en-US" sz="900" dirty="0" err="1" smtClean="0">
                          <a:effectLst/>
                          <a:latin typeface="+mj-lt"/>
                        </a:rPr>
                        <a:t>Mbbl</a:t>
                      </a:r>
                      <a:r>
                        <a:rPr lang="en-US" sz="900" dirty="0" smtClean="0">
                          <a:effectLst/>
                          <a:latin typeface="+mj-lt"/>
                        </a:rPr>
                        <a:t>/d </a:t>
                      </a:r>
                      <a:r>
                        <a:rPr lang="en-US" sz="900" dirty="0">
                          <a:effectLst/>
                          <a:latin typeface="+mj-lt"/>
                        </a:rPr>
                        <a:t>assumed (oil fields only</a:t>
                      </a:r>
                      <a:r>
                        <a:rPr lang="en-US" sz="900" dirty="0" smtClean="0">
                          <a:effectLst/>
                          <a:latin typeface="+mj-lt"/>
                        </a:rPr>
                        <a:t>)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a:t>
                      </a:r>
                      <a:r>
                        <a:rPr lang="en-US" sz="900" b="1" dirty="0" smtClean="0">
                          <a:effectLst/>
                          <a:latin typeface="+mj-lt"/>
                        </a:rPr>
                        <a:t>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Training and Administrative Fee of US$250,000 per annum during pre-production phase </a:t>
                      </a:r>
                      <a:r>
                        <a:rPr lang="en-US" sz="900" dirty="0" smtClean="0">
                          <a:effectLst/>
                          <a:latin typeface="+mj-lt"/>
                        </a:rPr>
                        <a:t>assumed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10% of gross revenue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a:t>
                      </a:r>
                      <a:r>
                        <a:rPr lang="en-US" sz="900" b="1" dirty="0" smtClean="0">
                          <a:effectLst/>
                          <a:latin typeface="+mj-lt"/>
                        </a:rPr>
                        <a:t>RECOVERY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From 100% </a:t>
                      </a:r>
                      <a:r>
                        <a:rPr lang="en-US" sz="900" dirty="0" smtClean="0">
                          <a:effectLst/>
                          <a:latin typeface="+mj-lt"/>
                        </a:rPr>
                        <a:t>* of </a:t>
                      </a:r>
                      <a:r>
                        <a:rPr lang="en-US" sz="900" dirty="0">
                          <a:effectLst/>
                          <a:latin typeface="+mj-lt"/>
                        </a:rPr>
                        <a:t>gross production less royalty </a:t>
                      </a:r>
                      <a:r>
                        <a:rPr lang="en-US" sz="900" dirty="0" smtClean="0">
                          <a:effectLst/>
                          <a:latin typeface="+mj-lt"/>
                        </a:rPr>
                        <a:t>assumed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a:t>
                      </a:r>
                      <a:r>
                        <a:rPr lang="en-US" sz="900" b="1" dirty="0" smtClean="0">
                          <a:effectLst/>
                          <a:latin typeface="+mj-lt"/>
                        </a:rPr>
                        <a:t>SHARING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100% - 85</a:t>
                      </a:r>
                      <a:r>
                        <a:rPr lang="en-US" sz="900" dirty="0" smtClean="0">
                          <a:effectLst/>
                          <a:latin typeface="+mj-lt"/>
                        </a:rPr>
                        <a:t>%* </a:t>
                      </a:r>
                      <a:r>
                        <a:rPr lang="en-US" sz="900" dirty="0">
                          <a:effectLst/>
                          <a:latin typeface="+mj-lt"/>
                        </a:rPr>
                        <a:t>on a sliding scale linked to R-factor </a:t>
                      </a:r>
                      <a:r>
                        <a:rPr lang="en-US" sz="900" dirty="0" smtClean="0">
                          <a:effectLst/>
                          <a:latin typeface="+mj-lt"/>
                        </a:rPr>
                        <a:t>assumed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50% of profit share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TAXES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Albania:</a:t>
            </a:r>
          </a:p>
          <a:p>
            <a:pPr marL="171450" indent="-171450" fontAlgn="b">
              <a:buFont typeface="Wingdings" panose="05000000000000000000" pitchFamily="2" charset="2"/>
              <a:buChar char="Ø"/>
            </a:pPr>
            <a:r>
              <a:rPr lang="en-US" sz="1200" dirty="0"/>
              <a:t>Indicative PSA Terms</a:t>
            </a:r>
          </a:p>
          <a:p>
            <a:endParaRPr lang="en-GB" sz="1200" b="1" dirty="0" smtClean="0">
              <a:solidFill>
                <a:prstClr val="black"/>
              </a:solidFill>
            </a:endParaRPr>
          </a:p>
          <a:p>
            <a:endParaRPr lang="en-GB" sz="1200" b="1" dirty="0" smtClean="0">
              <a:solidFill>
                <a:prstClr val="black"/>
              </a:solidFill>
            </a:endParaRPr>
          </a:p>
          <a:p>
            <a:endParaRPr lang="en-GB" sz="1200" b="1" dirty="0">
              <a:solidFill>
                <a:prstClr val="black"/>
              </a:solidFill>
            </a:endParaRPr>
          </a:p>
          <a:p>
            <a:endParaRPr lang="en-GB" sz="1200" b="1" dirty="0">
              <a:solidFill>
                <a:prstClr val="black"/>
              </a:solidFill>
            </a:endParaRPr>
          </a:p>
          <a:p>
            <a:r>
              <a:rPr lang="en-GB" sz="1200" b="1" dirty="0" smtClean="0">
                <a:solidFill>
                  <a:prstClr val="black"/>
                </a:solidFill>
              </a:rPr>
              <a:t>Fiscal regime applicable to this study  </a:t>
            </a:r>
            <a:endParaRPr lang="en-GB" sz="1200" u="sng" dirty="0" smtClean="0">
              <a:solidFill>
                <a:prstClr val="black"/>
              </a:solidFill>
            </a:endParaRPr>
          </a:p>
        </p:txBody>
      </p:sp>
      <p:sp>
        <p:nvSpPr>
          <p:cNvPr id="8" name="TextBox 7"/>
          <p:cNvSpPr txBox="1"/>
          <p:nvPr/>
        </p:nvSpPr>
        <p:spPr>
          <a:xfrm>
            <a:off x="44533" y="4094023"/>
            <a:ext cx="409699" cy="400110"/>
          </a:xfrm>
          <a:prstGeom prst="rect">
            <a:avLst/>
          </a:prstGeom>
          <a:noFill/>
        </p:spPr>
        <p:txBody>
          <a:bodyPr wrap="square" lIns="72000" rIns="72000" rtlCol="0">
            <a:spAutoFit/>
          </a:bodyPr>
          <a:lstStyle/>
          <a:p>
            <a:r>
              <a:rPr lang="en-GB" sz="2000" b="1" dirty="0" smtClean="0">
                <a:solidFill>
                  <a:schemeClr val="tx2"/>
                </a:solidFill>
              </a:rPr>
              <a:t>!</a:t>
            </a:r>
            <a:endParaRPr lang="en-US" sz="2000" b="1" dirty="0" err="1" smtClean="0">
              <a:solidFill>
                <a:schemeClr val="tx2"/>
              </a:solidFill>
            </a:endParaRPr>
          </a:p>
        </p:txBody>
      </p:sp>
      <p:sp>
        <p:nvSpPr>
          <p:cNvPr id="19" name="TextBox 18"/>
          <p:cNvSpPr txBox="1"/>
          <p:nvPr/>
        </p:nvSpPr>
        <p:spPr>
          <a:xfrm>
            <a:off x="196933" y="5201178"/>
            <a:ext cx="8947067" cy="369332"/>
          </a:xfrm>
          <a:prstGeom prst="rect">
            <a:avLst/>
          </a:prstGeom>
          <a:noFill/>
        </p:spPr>
        <p:txBody>
          <a:bodyPr wrap="square" lIns="72000" rIns="72000" rtlCol="0">
            <a:spAutoFit/>
          </a:bodyPr>
          <a:lstStyle/>
          <a:p>
            <a:r>
              <a:rPr lang="en-GB" sz="1000" i="1" dirty="0" smtClean="0"/>
              <a:t>Note:  Where special terms for marginal fields may be available they are marked with  </a:t>
            </a:r>
            <a:r>
              <a:rPr lang="en-GB" sz="1800" b="1" i="1" dirty="0">
                <a:solidFill>
                  <a:schemeClr val="tx2"/>
                </a:solidFill>
              </a:rPr>
              <a:t>“!”</a:t>
            </a:r>
            <a:endParaRPr lang="en-US" sz="900" i="1" dirty="0" err="1"/>
          </a:p>
        </p:txBody>
      </p:sp>
      <p:sp>
        <p:nvSpPr>
          <p:cNvPr id="11" name="TextBox 10"/>
          <p:cNvSpPr txBox="1"/>
          <p:nvPr/>
        </p:nvSpPr>
        <p:spPr>
          <a:xfrm>
            <a:off x="201884" y="5460771"/>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15" name="TextBox 14"/>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4283433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6437078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449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Albania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2182597223"/>
              </p:ext>
            </p:extLst>
          </p:nvPr>
        </p:nvGraphicFramePr>
        <p:xfrm>
          <a:off x="265111" y="1143000"/>
          <a:ext cx="8574089" cy="1371600"/>
        </p:xfrm>
        <a:graphic>
          <a:graphicData uri="http://schemas.openxmlformats.org/drawingml/2006/table">
            <a:tbl>
              <a:tblPr firstRow="1" bandRow="1">
                <a:tableStyleId>{5C22544A-7EE6-4342-B048-85BDC9FD1C3A}</a:tableStyleId>
              </a:tblPr>
              <a:tblGrid>
                <a:gridCol w="1436599"/>
                <a:gridCol w="3476346"/>
                <a:gridCol w="3661144"/>
              </a:tblGrid>
              <a:tr h="3405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chemeClr val="lt1"/>
                          </a:solidFill>
                          <a:latin typeface="+mn-lt"/>
                          <a:ea typeface="+mn-ea"/>
                          <a:cs typeface="+mn-cs"/>
                        </a:rPr>
                        <a:t>Model</a:t>
                      </a:r>
                      <a:r>
                        <a:rPr lang="en-GB" sz="900" b="1" i="1" kern="1200" dirty="0" smtClean="0">
                          <a:solidFill>
                            <a:srgbClr val="FFD200"/>
                          </a:solidFill>
                          <a:latin typeface="+mn-lt"/>
                          <a:ea typeface="+mn-ea"/>
                          <a:cs typeface="+mn-cs"/>
                        </a:rPr>
                        <a:t> </a:t>
                      </a:r>
                      <a:r>
                        <a:rPr lang="en-GB" sz="1600" b="1" kern="1200" dirty="0" smtClean="0">
                          <a:solidFill>
                            <a:schemeClr val="lt1"/>
                          </a:solidFill>
                          <a:latin typeface="+mn-lt"/>
                          <a:ea typeface="+mn-ea"/>
                          <a:cs typeface="+mn-cs"/>
                        </a:rPr>
                        <a:t>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Indicative PSA Terms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Special Terms for Marginal Fields</a:t>
                      </a:r>
                      <a:endParaRPr lang="en-US" sz="1400" b="1" kern="1200" dirty="0">
                        <a:solidFill>
                          <a:schemeClr val="lt1"/>
                        </a:solidFill>
                        <a:latin typeface="+mn-lt"/>
                        <a:ea typeface="+mn-ea"/>
                        <a:cs typeface="+mn-cs"/>
                      </a:endParaRPr>
                    </a:p>
                  </a:txBody>
                  <a:tcPr anchor="ctr"/>
                </a:tc>
              </a:tr>
              <a:tr h="7965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dirty="0" smtClean="0">
                          <a:solidFill>
                            <a:schemeClr val="tx1"/>
                          </a:solidFill>
                        </a:rPr>
                        <a:t>Income Tax Rate</a:t>
                      </a:r>
                      <a:endParaRPr lang="en-US" sz="1200" b="1" i="0" dirty="0" smtClean="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effectLst/>
                          <a:latin typeface="+mn-lt"/>
                          <a:ea typeface="+mn-ea"/>
                          <a:cs typeface="+mn-cs"/>
                        </a:rPr>
                        <a:t>The rate of profits tax applicable to the upstream petroleum industry is 50%.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i="1" kern="1200" dirty="0" smtClean="0">
                          <a:solidFill>
                            <a:schemeClr val="dk1"/>
                          </a:solidFill>
                          <a:effectLst/>
                          <a:latin typeface="+mn-lt"/>
                          <a:ea typeface="+mn-ea"/>
                          <a:cs typeface="+mn-cs"/>
                        </a:rPr>
                        <a:t>Note: The generally applicable profits tax (corporate income tax) rate is 10%.</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rPr>
                        <a:t>The Council of Ministers may agree to apply </a:t>
                      </a:r>
                      <a:r>
                        <a:rPr lang="en-US" sz="1000" b="1" i="1" dirty="0" smtClean="0">
                          <a:effectLst/>
                        </a:rPr>
                        <a:t>special terms to marginal fields, including a reduction of the profits tax rate</a:t>
                      </a:r>
                      <a:r>
                        <a:rPr lang="en-US" sz="1000" dirty="0" smtClean="0">
                          <a:effectLst/>
                        </a:rPr>
                        <a:t>.</a:t>
                      </a:r>
                      <a:endParaRPr lang="en-US" sz="1200" kern="1200" baseline="0" dirty="0" smtClean="0">
                        <a:solidFill>
                          <a:schemeClr val="dk1"/>
                        </a:solidFill>
                        <a:latin typeface="+mn-lt"/>
                        <a:ea typeface="+mn-ea"/>
                        <a:cs typeface="+mn-cs"/>
                      </a:endParaRP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15</a:t>
            </a:fld>
            <a:endParaRPr lang="en-US" dirty="0"/>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smtClean="0">
                <a:solidFill>
                  <a:prstClr val="white"/>
                </a:solidFill>
              </a:rPr>
              <a:t>Marginal fields definition</a:t>
            </a:r>
          </a:p>
          <a:p>
            <a:pPr marL="171450" indent="-171450">
              <a:buFont typeface="Arial" panose="020B0604020202020204" pitchFamily="34" charset="0"/>
              <a:buChar char="•"/>
            </a:pPr>
            <a:r>
              <a:rPr lang="en-GB" sz="900" dirty="0" smtClean="0">
                <a:solidFill>
                  <a:schemeClr val="bg1"/>
                </a:solidFill>
              </a:rPr>
              <a:t>No </a:t>
            </a:r>
            <a:r>
              <a:rPr lang="en-GB" sz="900" dirty="0">
                <a:solidFill>
                  <a:schemeClr val="bg1"/>
                </a:solidFill>
              </a:rPr>
              <a:t>definition provided. </a:t>
            </a:r>
            <a:r>
              <a:rPr lang="en-GB" sz="900" dirty="0" smtClean="0">
                <a:solidFill>
                  <a:schemeClr val="bg1"/>
                </a:solidFill>
              </a:rPr>
              <a:t>It is </a:t>
            </a:r>
            <a:r>
              <a:rPr lang="en-GB" sz="900" dirty="0">
                <a:solidFill>
                  <a:schemeClr val="bg1"/>
                </a:solidFill>
              </a:rPr>
              <a:t>u</a:t>
            </a:r>
            <a:r>
              <a:rPr lang="en-GB" sz="900" dirty="0" smtClean="0">
                <a:solidFill>
                  <a:schemeClr val="bg1"/>
                </a:solidFill>
              </a:rPr>
              <a:t>nderstood </a:t>
            </a:r>
            <a:r>
              <a:rPr lang="en-GB" sz="900" dirty="0">
                <a:solidFill>
                  <a:schemeClr val="bg1"/>
                </a:solidFill>
              </a:rPr>
              <a:t>to be  fields </a:t>
            </a:r>
            <a:r>
              <a:rPr lang="en-GB" sz="900" dirty="0" smtClean="0">
                <a:solidFill>
                  <a:schemeClr val="bg1"/>
                </a:solidFill>
              </a:rPr>
              <a:t>requiring additional incentives in order to become profitable</a:t>
            </a:r>
            <a:endParaRPr lang="en-US" sz="900" dirty="0">
              <a:solidFill>
                <a:schemeClr val="bg1"/>
              </a:solidFill>
            </a:endParaRPr>
          </a:p>
        </p:txBody>
      </p:sp>
      <p:sp>
        <p:nvSpPr>
          <p:cNvPr id="9" name="Rectangle 8"/>
          <p:cNvSpPr/>
          <p:nvPr/>
        </p:nvSpPr>
        <p:spPr>
          <a:xfrm>
            <a:off x="217967" y="3009480"/>
            <a:ext cx="8607056" cy="1692771"/>
          </a:xfrm>
          <a:prstGeom prst="rect">
            <a:avLst/>
          </a:prstGeom>
        </p:spPr>
        <p:txBody>
          <a:bodyPr wrap="square">
            <a:spAutoFit/>
          </a:bodyPr>
          <a:lstStyle/>
          <a:p>
            <a:pPr marL="265113" indent="-265113">
              <a:buFont typeface="Arial" pitchFamily="34" charset="0"/>
              <a:buChar char="•"/>
              <a:tabLst>
                <a:tab pos="265113" algn="l"/>
              </a:tabLst>
            </a:pPr>
            <a:r>
              <a:rPr lang="en-US" dirty="0">
                <a:solidFill>
                  <a:srgbClr val="000000"/>
                </a:solidFill>
              </a:rPr>
              <a:t>Previous changes:</a:t>
            </a:r>
          </a:p>
          <a:p>
            <a:pPr lvl="1">
              <a:tabLst>
                <a:tab pos="265113" algn="l"/>
              </a:tabLst>
            </a:pPr>
            <a:r>
              <a:rPr lang="en-US" sz="1000" u="sng" dirty="0" smtClean="0">
                <a:solidFill>
                  <a:srgbClr val="000000"/>
                </a:solidFill>
              </a:rPr>
              <a:t>1995 (2</a:t>
            </a:r>
            <a:r>
              <a:rPr lang="en-US" sz="1000" u="sng" baseline="30000" dirty="0" smtClean="0">
                <a:solidFill>
                  <a:srgbClr val="000000"/>
                </a:solidFill>
              </a:rPr>
              <a:t>nd</a:t>
            </a:r>
            <a:r>
              <a:rPr lang="en-US" sz="1000" u="sng" dirty="0" smtClean="0">
                <a:solidFill>
                  <a:srgbClr val="000000"/>
                </a:solidFill>
              </a:rPr>
              <a:t> bid round)</a:t>
            </a:r>
            <a:r>
              <a:rPr lang="en-US" sz="1000" dirty="0" smtClean="0">
                <a:solidFill>
                  <a:srgbClr val="000000"/>
                </a:solidFill>
              </a:rPr>
              <a:t>:</a:t>
            </a:r>
            <a:endParaRPr lang="en-US" sz="1000" dirty="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The </a:t>
            </a:r>
            <a:r>
              <a:rPr lang="en-US" sz="1000" dirty="0">
                <a:solidFill>
                  <a:srgbClr val="000000"/>
                </a:solidFill>
              </a:rPr>
              <a:t>National Agency of Natural Resources offered increased flexibility of terms by inviting bidders to propose cost recovery and profit sharing arrangements and by offering the possibility of negotiating special tax incentives for marginally economic prospects. </a:t>
            </a:r>
            <a:endParaRPr lang="en-US" sz="1000" dirty="0" smtClean="0">
              <a:solidFill>
                <a:srgbClr val="000000"/>
              </a:solidFill>
            </a:endParaRPr>
          </a:p>
          <a:p>
            <a:pPr marL="722313" lvl="1" indent="-265113">
              <a:buFont typeface="Arial" pitchFamily="34" charset="0"/>
              <a:buChar char="•"/>
              <a:tabLst>
                <a:tab pos="265113" algn="l"/>
              </a:tabLst>
            </a:pPr>
            <a:endParaRPr lang="en-US" sz="1000" dirty="0" smtClean="0">
              <a:solidFill>
                <a:srgbClr val="000000"/>
              </a:solidFill>
            </a:endParaRPr>
          </a:p>
          <a:p>
            <a:pPr lvl="1">
              <a:tabLst>
                <a:tab pos="265113" algn="l"/>
              </a:tabLst>
            </a:pPr>
            <a:r>
              <a:rPr lang="en-US" sz="1000" u="sng" dirty="0" smtClean="0">
                <a:solidFill>
                  <a:srgbClr val="000000"/>
                </a:solidFill>
              </a:rPr>
              <a:t>1994</a:t>
            </a:r>
            <a:r>
              <a:rPr lang="en-US" sz="1000" u="sng" dirty="0">
                <a:solidFill>
                  <a:srgbClr val="000000"/>
                </a:solidFill>
              </a:rPr>
              <a:t>:</a:t>
            </a:r>
          </a:p>
          <a:p>
            <a:pPr marL="722313" lvl="1" indent="-265113">
              <a:buFont typeface="Arial" pitchFamily="34" charset="0"/>
              <a:buChar char="•"/>
              <a:tabLst>
                <a:tab pos="265113" algn="l"/>
              </a:tabLst>
            </a:pPr>
            <a:r>
              <a:rPr lang="en-US" sz="1000" dirty="0" smtClean="0">
                <a:solidFill>
                  <a:srgbClr val="000000"/>
                </a:solidFill>
              </a:rPr>
              <a:t>It </a:t>
            </a:r>
            <a:r>
              <a:rPr lang="en-US" sz="1000" dirty="0">
                <a:solidFill>
                  <a:srgbClr val="000000"/>
                </a:solidFill>
              </a:rPr>
              <a:t>is understood that, in practice, the flexible approach adopted by </a:t>
            </a:r>
            <a:r>
              <a:rPr lang="en-US" sz="1000" dirty="0" smtClean="0">
                <a:solidFill>
                  <a:srgbClr val="000000"/>
                </a:solidFill>
              </a:rPr>
              <a:t>the </a:t>
            </a:r>
            <a:r>
              <a:rPr lang="en-US" sz="1000" dirty="0">
                <a:solidFill>
                  <a:srgbClr val="000000"/>
                </a:solidFill>
              </a:rPr>
              <a:t>National Agency of Natural </a:t>
            </a:r>
            <a:r>
              <a:rPr lang="en-US" sz="1000" dirty="0" smtClean="0">
                <a:solidFill>
                  <a:srgbClr val="000000"/>
                </a:solidFill>
              </a:rPr>
              <a:t>Resources </a:t>
            </a:r>
            <a:r>
              <a:rPr lang="en-US" sz="1000" dirty="0">
                <a:solidFill>
                  <a:srgbClr val="000000"/>
                </a:solidFill>
              </a:rPr>
              <a:t>in negotiations means the terms for more marginal prospects can be quite different from those more generally </a:t>
            </a:r>
            <a:r>
              <a:rPr lang="en-US" sz="1000" dirty="0" smtClean="0">
                <a:solidFill>
                  <a:srgbClr val="000000"/>
                </a:solidFill>
              </a:rPr>
              <a:t>applicable.</a:t>
            </a:r>
          </a:p>
          <a:p>
            <a:pPr marL="722313" lvl="1" indent="-265113">
              <a:buFont typeface="Arial" pitchFamily="34" charset="0"/>
              <a:buChar char="•"/>
              <a:tabLst>
                <a:tab pos="265113" algn="l"/>
              </a:tabLst>
            </a:pPr>
            <a:r>
              <a:rPr lang="en-US" sz="1000" dirty="0" smtClean="0">
                <a:solidFill>
                  <a:srgbClr val="000000"/>
                </a:solidFill>
              </a:rPr>
              <a:t>Fiscal </a:t>
            </a:r>
            <a:r>
              <a:rPr lang="en-US" sz="1000" dirty="0">
                <a:solidFill>
                  <a:srgbClr val="000000"/>
                </a:solidFill>
              </a:rPr>
              <a:t>terms for the contracts awarded for offshore areas in 1991 were re-negotiated during 1995 and are understood to have resulted in a considerable improvement in contractor economics. </a:t>
            </a:r>
            <a:endParaRPr lang="en-US" sz="1000" dirty="0" smtClean="0">
              <a:solidFill>
                <a:srgbClr val="000000"/>
              </a:solidFill>
            </a:endParaRPr>
          </a:p>
        </p:txBody>
      </p:sp>
      <p:sp>
        <p:nvSpPr>
          <p:cNvPr id="11" name="TextBox 10"/>
          <p:cNvSpPr txBox="1"/>
          <p:nvPr/>
        </p:nvSpPr>
        <p:spPr>
          <a:xfrm>
            <a:off x="279343" y="2512025"/>
            <a:ext cx="8545679" cy="400110"/>
          </a:xfrm>
          <a:prstGeom prst="rect">
            <a:avLst/>
          </a:prstGeom>
          <a:noFill/>
        </p:spPr>
        <p:txBody>
          <a:bodyPr wrap="square" lIns="72000" rIns="72000" rtlCol="0">
            <a:spAutoFit/>
          </a:bodyPr>
          <a:lstStyle/>
          <a:p>
            <a:r>
              <a:rPr lang="en-GB" sz="1000" i="1" dirty="0" smtClean="0"/>
              <a:t>Note: Given the lack of precision on the terms offered for marginal fields, IHS did not assess the impact of these terms on Investor IRR and Undiscounted State Take. </a:t>
            </a:r>
            <a:endParaRPr lang="en-US" sz="1000" i="1" dirty="0" err="1" smtClean="0"/>
          </a:p>
        </p:txBody>
      </p:sp>
      <p:sp>
        <p:nvSpPr>
          <p:cNvPr id="10" name="TextBox 9"/>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4155629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29426397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405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a:t>Denmark – </a:t>
            </a:r>
            <a:r>
              <a:rPr lang="en-GB" dirty="0" smtClean="0"/>
              <a:t>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16</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149626898"/>
              </p:ext>
            </p:extLst>
          </p:nvPr>
        </p:nvGraphicFramePr>
        <p:xfrm>
          <a:off x="273132" y="2423525"/>
          <a:ext cx="8752115" cy="296799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20% working interest from day 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The fiscal regime does not provide for production sharing</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The fiscal regime does not provide for production sharing</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Levied at 25% on gross revenue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HYDROCARBON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Levied at 52% on gross revenue less deductions, depreciation, income tax paid, and an annual allowance equal to 5% of pre-production exploration costs per annum for a period of six years and 5% of tangible development costs per annum for a period of six years.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Denmark:</a:t>
            </a:r>
          </a:p>
          <a:p>
            <a:pPr marL="171450" indent="-171450" fontAlgn="b">
              <a:buFont typeface="Wingdings" panose="05000000000000000000" pitchFamily="2" charset="2"/>
              <a:buChar char="Ø"/>
            </a:pPr>
            <a:r>
              <a:rPr lang="en-US" sz="1200" dirty="0"/>
              <a:t>Fixed royalty tax terms</a:t>
            </a:r>
          </a:p>
          <a:p>
            <a:endParaRPr lang="en-GB" sz="1200" b="1" dirty="0" smtClean="0">
              <a:solidFill>
                <a:prstClr val="black"/>
              </a:solidFill>
            </a:endParaRPr>
          </a:p>
          <a:p>
            <a:endParaRPr lang="en-GB" sz="1200" b="1" dirty="0" smtClean="0">
              <a:solidFill>
                <a:prstClr val="black"/>
              </a:solidFill>
            </a:endParaRPr>
          </a:p>
          <a:p>
            <a:endParaRPr lang="en-GB" sz="1200" b="1" dirty="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8" name="TextBox 7"/>
          <p:cNvSpPr txBox="1"/>
          <p:nvPr/>
        </p:nvSpPr>
        <p:spPr>
          <a:xfrm>
            <a:off x="44533" y="4276903"/>
            <a:ext cx="409699" cy="400110"/>
          </a:xfrm>
          <a:prstGeom prst="rect">
            <a:avLst/>
          </a:prstGeom>
          <a:noFill/>
        </p:spPr>
        <p:txBody>
          <a:bodyPr wrap="square" lIns="72000" rIns="72000" rtlCol="0">
            <a:spAutoFit/>
          </a:bodyPr>
          <a:lstStyle/>
          <a:p>
            <a:r>
              <a:rPr lang="en-GB" sz="2000" b="1" dirty="0" smtClean="0">
                <a:solidFill>
                  <a:schemeClr val="tx2"/>
                </a:solidFill>
              </a:rPr>
              <a:t>!</a:t>
            </a:r>
            <a:endParaRPr lang="en-US" sz="2000" b="1" dirty="0" err="1" smtClean="0">
              <a:solidFill>
                <a:schemeClr val="tx2"/>
              </a:solidFill>
            </a:endParaRPr>
          </a:p>
        </p:txBody>
      </p:sp>
      <p:sp>
        <p:nvSpPr>
          <p:cNvPr id="19" name="TextBox 18"/>
          <p:cNvSpPr txBox="1"/>
          <p:nvPr/>
        </p:nvSpPr>
        <p:spPr>
          <a:xfrm>
            <a:off x="196933" y="5323098"/>
            <a:ext cx="8947067" cy="369332"/>
          </a:xfrm>
          <a:prstGeom prst="rect">
            <a:avLst/>
          </a:prstGeom>
          <a:noFill/>
        </p:spPr>
        <p:txBody>
          <a:bodyPr wrap="square" lIns="72000" rIns="72000" rtlCol="0">
            <a:spAutoFit/>
          </a:bodyPr>
          <a:lstStyle/>
          <a:p>
            <a:r>
              <a:rPr lang="en-GB" sz="1000" i="1" dirty="0" smtClean="0"/>
              <a:t>Note:  Where special terms for marginal fields may be available they are marked with  </a:t>
            </a:r>
            <a:r>
              <a:rPr lang="en-GB" sz="1800" b="1" i="1" dirty="0">
                <a:solidFill>
                  <a:schemeClr val="tx2"/>
                </a:solidFill>
              </a:rPr>
              <a:t>“!”</a:t>
            </a:r>
            <a:endParaRPr lang="en-US" sz="900" i="1" dirty="0" err="1"/>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3626424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9208320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1457"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Denmark Marginal </a:t>
            </a:r>
            <a:r>
              <a:rPr lang="en-GB" dirty="0"/>
              <a:t>Fields </a:t>
            </a:r>
            <a:r>
              <a:rPr lang="en-GB" dirty="0" smtClean="0"/>
              <a:t>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17</a:t>
            </a:fld>
            <a:endParaRPr lang="en-US" dirty="0"/>
          </a:p>
        </p:txBody>
      </p:sp>
      <p:sp>
        <p:nvSpPr>
          <p:cNvPr id="10" name="TextBox 9"/>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GB" sz="900" dirty="0">
                <a:solidFill>
                  <a:schemeClr val="bg1"/>
                </a:solidFill>
              </a:rPr>
              <a:t>N</a:t>
            </a:r>
            <a:r>
              <a:rPr lang="en-GB" sz="900" dirty="0" smtClean="0">
                <a:solidFill>
                  <a:schemeClr val="bg1"/>
                </a:solidFill>
              </a:rPr>
              <a:t>o definition provided. It is understood to be  fields with poor economics especially due to high costs</a:t>
            </a:r>
            <a:endParaRPr lang="en-US" sz="900" dirty="0">
              <a:solidFill>
                <a:schemeClr val="bg1"/>
              </a:solidFill>
            </a:endParaRPr>
          </a:p>
        </p:txBody>
      </p:sp>
      <p:sp>
        <p:nvSpPr>
          <p:cNvPr id="3" name="Rectangle 5"/>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3958" tIns="44436" rIns="66654" bIns="88872"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6"/>
          <p:cNvSpPr>
            <a:spLocks noChangeArrowheads="1"/>
          </p:cNvSpPr>
          <p:nvPr/>
        </p:nvSpPr>
        <p:spPr bwMode="auto">
          <a:xfrm>
            <a:off x="152400" y="1524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3958" tIns="44436" rIns="66654" bIns="88872"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304800" y="3048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3958" tIns="44436" rIns="66654" bIns="88872"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457200" y="4572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3958" tIns="44436" rIns="66654" bIns="88872"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Content Placeholder 13"/>
          <p:cNvGraphicFramePr>
            <a:graphicFrameLocks/>
          </p:cNvGraphicFramePr>
          <p:nvPr>
            <p:extLst>
              <p:ext uri="{D42A27DB-BD31-4B8C-83A1-F6EECF244321}">
                <p14:modId xmlns:p14="http://schemas.microsoft.com/office/powerpoint/2010/main" val="2916505756"/>
              </p:ext>
            </p:extLst>
          </p:nvPr>
        </p:nvGraphicFramePr>
        <p:xfrm>
          <a:off x="265111" y="1143000"/>
          <a:ext cx="8574089" cy="1980956"/>
        </p:xfrm>
        <a:graphic>
          <a:graphicData uri="http://schemas.openxmlformats.org/drawingml/2006/table">
            <a:tbl>
              <a:tblPr firstRow="1" bandRow="1">
                <a:tableStyleId>{5C22544A-7EE6-4342-B048-85BDC9FD1C3A}</a:tableStyleId>
              </a:tblPr>
              <a:tblGrid>
                <a:gridCol w="1436599"/>
                <a:gridCol w="3476346"/>
                <a:gridCol w="3661144"/>
              </a:tblGrid>
              <a:tr h="4281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chemeClr val="lt1"/>
                          </a:solidFill>
                          <a:latin typeface="+mn-lt"/>
                          <a:ea typeface="+mn-ea"/>
                          <a:cs typeface="+mn-cs"/>
                        </a:rPr>
                        <a:t>Model</a:t>
                      </a:r>
                      <a:r>
                        <a:rPr lang="en-GB" sz="900" b="1" i="1" kern="1200" dirty="0" smtClean="0">
                          <a:solidFill>
                            <a:srgbClr val="FFD200"/>
                          </a:solidFill>
                          <a:latin typeface="+mn-lt"/>
                          <a:ea typeface="+mn-ea"/>
                          <a:cs typeface="+mn-cs"/>
                        </a:rPr>
                        <a:t> </a:t>
                      </a:r>
                      <a:r>
                        <a:rPr lang="en-GB" sz="1600" b="1" kern="1200" dirty="0" smtClean="0">
                          <a:solidFill>
                            <a:schemeClr val="lt1"/>
                          </a:solidFill>
                          <a:latin typeface="+mn-lt"/>
                          <a:ea typeface="+mn-ea"/>
                          <a:cs typeface="+mn-cs"/>
                        </a:rPr>
                        <a:t>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Fixed royalty tax terms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Special Terms for Marginal Fields</a:t>
                      </a:r>
                      <a:endParaRPr lang="en-US" sz="1400" b="1" kern="1200" dirty="0">
                        <a:solidFill>
                          <a:schemeClr val="lt1"/>
                        </a:solidFill>
                        <a:latin typeface="+mn-lt"/>
                        <a:ea typeface="+mn-ea"/>
                        <a:cs typeface="+mn-cs"/>
                      </a:endParaRPr>
                    </a:p>
                  </a:txBody>
                  <a:tcPr anchor="ctr"/>
                </a:tc>
              </a:tr>
              <a:tr h="6093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dirty="0" smtClean="0">
                          <a:solidFill>
                            <a:schemeClr val="tx1"/>
                          </a:solidFill>
                        </a:rPr>
                        <a:t>Hydrocarbon Tax </a:t>
                      </a:r>
                      <a:endParaRPr lang="en-US" sz="1200" b="1" i="0" dirty="0" smtClean="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00" i="0" kern="1200" dirty="0" smtClean="0">
                          <a:solidFill>
                            <a:schemeClr val="dk1"/>
                          </a:solidFill>
                          <a:effectLst/>
                          <a:latin typeface="+mn-lt"/>
                          <a:ea typeface="+mn-ea"/>
                          <a:cs typeface="+mn-cs"/>
                        </a:rPr>
                        <a:t>The</a:t>
                      </a:r>
                      <a:r>
                        <a:rPr lang="en-US" sz="1000" i="0" kern="1200" baseline="0" dirty="0" smtClean="0">
                          <a:solidFill>
                            <a:schemeClr val="dk1"/>
                          </a:solidFill>
                          <a:effectLst/>
                          <a:latin typeface="+mn-lt"/>
                          <a:ea typeface="+mn-ea"/>
                          <a:cs typeface="+mn-cs"/>
                        </a:rPr>
                        <a:t> hydrocarbon tax is l</a:t>
                      </a:r>
                      <a:r>
                        <a:rPr lang="en-US" sz="1000" i="0" kern="1200" dirty="0" smtClean="0">
                          <a:solidFill>
                            <a:schemeClr val="dk1"/>
                          </a:solidFill>
                          <a:effectLst/>
                          <a:latin typeface="+mn-lt"/>
                          <a:ea typeface="+mn-ea"/>
                          <a:cs typeface="+mn-cs"/>
                        </a:rPr>
                        <a:t>evied at 52% on gross revenue less deductions, depreciation, income tax paid.</a:t>
                      </a:r>
                      <a:endParaRPr lang="en-US" sz="1200" b="0" i="0" kern="1200" dirty="0" smtClean="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000" b="0" i="0" kern="1200" dirty="0" smtClean="0">
                          <a:solidFill>
                            <a:schemeClr val="dk1"/>
                          </a:solidFill>
                          <a:latin typeface="+mn-lt"/>
                          <a:ea typeface="+mn-ea"/>
                          <a:cs typeface="+mn-cs"/>
                        </a:rPr>
                        <a:t>N/A (please</a:t>
                      </a:r>
                      <a:r>
                        <a:rPr lang="en-GB" sz="1000" b="0" i="0" kern="1200" baseline="0" dirty="0" smtClean="0">
                          <a:solidFill>
                            <a:schemeClr val="dk1"/>
                          </a:solidFill>
                          <a:latin typeface="+mn-lt"/>
                          <a:ea typeface="+mn-ea"/>
                          <a:cs typeface="+mn-cs"/>
                        </a:rPr>
                        <a:t> see </a:t>
                      </a:r>
                      <a:r>
                        <a:rPr lang="en-GB" sz="1000" b="0" i="0" kern="1200" dirty="0" smtClean="0">
                          <a:solidFill>
                            <a:schemeClr val="dk1"/>
                          </a:solidFill>
                          <a:latin typeface="+mn-lt"/>
                          <a:ea typeface="+mn-ea"/>
                          <a:cs typeface="+mn-cs"/>
                        </a:rPr>
                        <a:t>further details under</a:t>
                      </a:r>
                      <a:r>
                        <a:rPr lang="en-GB" sz="1000" b="0" i="0" kern="1200" baseline="0" dirty="0" smtClean="0">
                          <a:solidFill>
                            <a:schemeClr val="dk1"/>
                          </a:solidFill>
                          <a:latin typeface="+mn-lt"/>
                          <a:ea typeface="+mn-ea"/>
                          <a:cs typeface="+mn-cs"/>
                        </a:rPr>
                        <a:t> the 2004 changes)</a:t>
                      </a:r>
                      <a:endParaRPr lang="en-US" sz="1000" b="0" i="0" kern="1200" dirty="0" smtClean="0">
                        <a:solidFill>
                          <a:schemeClr val="dk1"/>
                        </a:solidFill>
                        <a:latin typeface="+mn-lt"/>
                        <a:ea typeface="+mn-ea"/>
                        <a:cs typeface="+mn-cs"/>
                      </a:endParaRPr>
                    </a:p>
                  </a:txBody>
                  <a:tcPr anchor="ctr"/>
                </a:tc>
              </a:tr>
              <a:tr h="7051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Hydrocarbon Allowance </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i="0" kern="1200" dirty="0" smtClean="0">
                          <a:solidFill>
                            <a:schemeClr val="dk1"/>
                          </a:solidFill>
                          <a:effectLst/>
                          <a:latin typeface="+mn-lt"/>
                          <a:ea typeface="+mn-ea"/>
                          <a:cs typeface="+mn-cs"/>
                        </a:rPr>
                        <a:t>Annual allowance equal to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i="0" kern="1200" dirty="0" smtClean="0">
                          <a:solidFill>
                            <a:schemeClr val="dk1"/>
                          </a:solidFill>
                          <a:effectLst/>
                          <a:latin typeface="+mn-lt"/>
                          <a:ea typeface="+mn-ea"/>
                          <a:cs typeface="+mn-cs"/>
                        </a:rPr>
                        <a:t>5% of pre-production exploration costs per annum for a period of six years and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i="0" kern="1200" dirty="0" smtClean="0">
                          <a:solidFill>
                            <a:schemeClr val="dk1"/>
                          </a:solidFill>
                          <a:effectLst/>
                          <a:latin typeface="+mn-lt"/>
                          <a:ea typeface="+mn-ea"/>
                          <a:cs typeface="+mn-cs"/>
                        </a:rPr>
                        <a:t>5% of tangible development costs per annum for a period of six years.</a:t>
                      </a:r>
                      <a:endParaRPr lang="en-US" sz="1200" b="0" i="0" kern="1200" dirty="0" smtClean="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latin typeface="+mn-lt"/>
                          <a:ea typeface="+mn-ea"/>
                          <a:cs typeface="+mn-cs"/>
                        </a:rPr>
                        <a:t>N/A (please</a:t>
                      </a:r>
                      <a:r>
                        <a:rPr lang="en-GB" sz="1000" b="0" i="0" kern="1200" baseline="0" dirty="0" smtClean="0">
                          <a:solidFill>
                            <a:schemeClr val="dk1"/>
                          </a:solidFill>
                          <a:latin typeface="+mn-lt"/>
                          <a:ea typeface="+mn-ea"/>
                          <a:cs typeface="+mn-cs"/>
                        </a:rPr>
                        <a:t> see </a:t>
                      </a:r>
                      <a:r>
                        <a:rPr lang="en-GB" sz="1000" b="0" i="0" kern="1200" dirty="0" smtClean="0">
                          <a:solidFill>
                            <a:schemeClr val="dk1"/>
                          </a:solidFill>
                          <a:latin typeface="+mn-lt"/>
                          <a:ea typeface="+mn-ea"/>
                          <a:cs typeface="+mn-cs"/>
                        </a:rPr>
                        <a:t>further details under</a:t>
                      </a:r>
                      <a:r>
                        <a:rPr lang="en-GB" sz="1000" b="0" i="0" kern="1200" baseline="0" dirty="0" smtClean="0">
                          <a:solidFill>
                            <a:schemeClr val="dk1"/>
                          </a:solidFill>
                          <a:latin typeface="+mn-lt"/>
                          <a:ea typeface="+mn-ea"/>
                          <a:cs typeface="+mn-cs"/>
                        </a:rPr>
                        <a:t> the 2004 changes)</a:t>
                      </a:r>
                      <a:endParaRPr lang="en-US" sz="1000" b="0" i="0" kern="1200" dirty="0" smtClean="0">
                        <a:solidFill>
                          <a:schemeClr val="dk1"/>
                        </a:solidFill>
                        <a:latin typeface="+mn-lt"/>
                        <a:ea typeface="+mn-ea"/>
                        <a:cs typeface="+mn-cs"/>
                      </a:endParaRPr>
                    </a:p>
                  </a:txBody>
                  <a:tcPr anchor="ctr"/>
                </a:tc>
              </a:tr>
            </a:tbl>
          </a:graphicData>
        </a:graphic>
      </p:graphicFrame>
      <p:sp>
        <p:nvSpPr>
          <p:cNvPr id="13" name="TextBox 12"/>
          <p:cNvSpPr txBox="1"/>
          <p:nvPr/>
        </p:nvSpPr>
        <p:spPr>
          <a:xfrm>
            <a:off x="197924" y="3135168"/>
            <a:ext cx="8991601" cy="553998"/>
          </a:xfrm>
          <a:prstGeom prst="rect">
            <a:avLst/>
          </a:prstGeom>
          <a:noFill/>
        </p:spPr>
        <p:txBody>
          <a:bodyPr wrap="square" lIns="72000" rIns="72000" rtlCol="0">
            <a:spAutoFit/>
          </a:bodyPr>
          <a:lstStyle/>
          <a:p>
            <a:r>
              <a:rPr lang="en-GB" sz="1000" i="1" dirty="0" smtClean="0"/>
              <a:t>Note: Under the current terms, it is unclear if a special hydrocarbon allowance is still applicable for marginal fields as it was the case under the 2004 terms (see further details under the 2004 notes below). Therefore, Denmark is only illustrated for the insights of the mechanism and the historical evolution of the terms.</a:t>
            </a:r>
            <a:endParaRPr lang="en-US" sz="1000" i="1" dirty="0" err="1" smtClean="0"/>
          </a:p>
        </p:txBody>
      </p:sp>
      <p:sp>
        <p:nvSpPr>
          <p:cNvPr id="14" name="Rectangle 13"/>
          <p:cNvSpPr/>
          <p:nvPr/>
        </p:nvSpPr>
        <p:spPr>
          <a:xfrm>
            <a:off x="217966" y="3658030"/>
            <a:ext cx="8747903" cy="1846659"/>
          </a:xfrm>
          <a:prstGeom prst="rect">
            <a:avLst/>
          </a:prstGeom>
        </p:spPr>
        <p:txBody>
          <a:bodyPr wrap="square">
            <a:spAutoFit/>
          </a:bodyPr>
          <a:lstStyle/>
          <a:p>
            <a:pPr marL="265113" indent="-265113">
              <a:buFont typeface="Arial" pitchFamily="34" charset="0"/>
              <a:buChar char="•"/>
              <a:tabLst>
                <a:tab pos="265113" algn="l"/>
              </a:tabLst>
            </a:pPr>
            <a:r>
              <a:rPr lang="en-US" dirty="0">
                <a:solidFill>
                  <a:srgbClr val="000000"/>
                </a:solidFill>
              </a:rPr>
              <a:t>Previous changes:</a:t>
            </a:r>
          </a:p>
          <a:p>
            <a:pPr lvl="1">
              <a:tabLst>
                <a:tab pos="265113" algn="l"/>
              </a:tabLst>
            </a:pPr>
            <a:r>
              <a:rPr lang="en-US" sz="1000" u="sng" dirty="0" smtClean="0">
                <a:solidFill>
                  <a:srgbClr val="000000"/>
                </a:solidFill>
              </a:rPr>
              <a:t>2004:</a:t>
            </a:r>
            <a:endParaRPr lang="en-US" sz="1000" u="sng" dirty="0">
              <a:solidFill>
                <a:srgbClr val="000000"/>
              </a:solidFill>
            </a:endParaRPr>
          </a:p>
          <a:p>
            <a:pPr marL="722313" lvl="1" indent="-265113">
              <a:buFont typeface="Arial" pitchFamily="34" charset="0"/>
              <a:buChar char="•"/>
              <a:tabLst>
                <a:tab pos="265113" algn="l"/>
              </a:tabLst>
            </a:pPr>
            <a:r>
              <a:rPr lang="en-US" sz="1000" dirty="0" smtClean="0"/>
              <a:t>Hydrocarbon </a:t>
            </a:r>
            <a:r>
              <a:rPr lang="en-US" sz="1000" dirty="0"/>
              <a:t>allowance amounts to 25% of relevant costs per annum for a 10-year </a:t>
            </a:r>
            <a:r>
              <a:rPr lang="en-US" sz="1000" dirty="0" smtClean="0"/>
              <a:t>period. It </a:t>
            </a:r>
            <a:r>
              <a:rPr lang="en-US" sz="1000" dirty="0"/>
              <a:t>is understood that the hydrocarbon allowance plus indexed normal depreciation could result in a </a:t>
            </a:r>
            <a:r>
              <a:rPr lang="en-US" sz="1000" b="1" i="1" dirty="0"/>
              <a:t>total allowance of over 350% of the original investment </a:t>
            </a:r>
            <a:r>
              <a:rPr lang="en-US" sz="1000" b="1" i="1" dirty="0" smtClean="0"/>
              <a:t>outlay for marginal fields</a:t>
            </a:r>
            <a:r>
              <a:rPr lang="en-US" sz="1000" dirty="0" smtClean="0"/>
              <a:t>. Thus</a:t>
            </a:r>
            <a:r>
              <a:rPr lang="en-US" sz="1000" dirty="0"/>
              <a:t>, it is understood that no hydrocarbon tax have </a:t>
            </a:r>
            <a:r>
              <a:rPr lang="en-US" sz="1000" dirty="0" smtClean="0"/>
              <a:t>been </a:t>
            </a:r>
            <a:r>
              <a:rPr lang="en-US" sz="1000" dirty="0"/>
              <a:t>paid for certain fields</a:t>
            </a:r>
            <a:r>
              <a:rPr lang="en-US" sz="1000" dirty="0" smtClean="0"/>
              <a:t>.</a:t>
            </a:r>
          </a:p>
          <a:p>
            <a:pPr marL="722313" lvl="1" indent="-265113">
              <a:buFont typeface="Arial" pitchFamily="34" charset="0"/>
              <a:buChar char="•"/>
              <a:tabLst>
                <a:tab pos="265113" algn="l"/>
              </a:tabLst>
            </a:pPr>
            <a:r>
              <a:rPr lang="en-US" sz="1000" dirty="0" smtClean="0">
                <a:solidFill>
                  <a:schemeClr val="dk1"/>
                </a:solidFill>
              </a:rPr>
              <a:t>Previously</a:t>
            </a:r>
            <a:r>
              <a:rPr lang="en-US" sz="1000" dirty="0">
                <a:solidFill>
                  <a:schemeClr val="dk1"/>
                </a:solidFill>
              </a:rPr>
              <a:t>, a further hydrocarbon allowance could be granted after negotiation between the Minister of Finance and the then-Minister for Transport and Energy if justified by the "regard for sound and suitable extraction". An additional hydrocarbon allowance was granted on one occasion on the following grounds:</a:t>
            </a:r>
          </a:p>
          <a:p>
            <a:pPr marL="1179513" lvl="2" indent="-265113">
              <a:buFont typeface="Wingdings" panose="05000000000000000000" pitchFamily="2" charset="2"/>
              <a:buChar char="Ø"/>
              <a:tabLst>
                <a:tab pos="265113" algn="l"/>
              </a:tabLst>
            </a:pPr>
            <a:r>
              <a:rPr lang="en-US" sz="1000" dirty="0">
                <a:solidFill>
                  <a:srgbClr val="000000"/>
                </a:solidFill>
              </a:rPr>
              <a:t>That the new investment should increase productivity and the total recovery from the field</a:t>
            </a:r>
          </a:p>
          <a:p>
            <a:pPr marL="1179513" lvl="2" indent="-265113">
              <a:buFont typeface="Wingdings" panose="05000000000000000000" pitchFamily="2" charset="2"/>
              <a:buChar char="Ø"/>
              <a:tabLst>
                <a:tab pos="265113" algn="l"/>
              </a:tabLst>
            </a:pPr>
            <a:r>
              <a:rPr lang="en-US" sz="1000" dirty="0">
                <a:solidFill>
                  <a:srgbClr val="000000"/>
                </a:solidFill>
              </a:rPr>
              <a:t>That the investment should secure safe and adequate extraction</a:t>
            </a:r>
          </a:p>
          <a:p>
            <a:pPr marL="1179513" lvl="2" indent="-265113">
              <a:buFont typeface="Wingdings" panose="05000000000000000000" pitchFamily="2" charset="2"/>
              <a:buChar char="Ø"/>
              <a:tabLst>
                <a:tab pos="265113" algn="l"/>
              </a:tabLst>
            </a:pPr>
            <a:r>
              <a:rPr lang="en-US" sz="1000" dirty="0">
                <a:solidFill>
                  <a:srgbClr val="000000"/>
                </a:solidFill>
              </a:rPr>
              <a:t>That a satisfactory return should result for both the state and the </a:t>
            </a:r>
            <a:r>
              <a:rPr lang="en-US" sz="1000" dirty="0" smtClean="0">
                <a:solidFill>
                  <a:srgbClr val="000000"/>
                </a:solidFill>
              </a:rPr>
              <a:t>licensee</a:t>
            </a:r>
          </a:p>
        </p:txBody>
      </p:sp>
      <p:sp>
        <p:nvSpPr>
          <p:cNvPr id="15" name="TextBox 14"/>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583218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0300210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508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Malaysia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18</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939888235"/>
              </p:ext>
            </p:extLst>
          </p:nvPr>
        </p:nvGraphicFramePr>
        <p:xfrm>
          <a:off x="273132" y="2423525"/>
          <a:ext cx="8752115" cy="3105150"/>
        </p:xfrm>
        <a:graphic>
          <a:graphicData uri="http://schemas.openxmlformats.org/drawingml/2006/table">
            <a:tbl>
              <a:tblPr/>
              <a:tblGrid>
                <a:gridCol w="1817435"/>
                <a:gridCol w="6934680"/>
              </a:tblGrid>
              <a:tr h="180975">
                <a:tc>
                  <a:txBody>
                    <a:bodyPr/>
                    <a:lstStyle/>
                    <a:p>
                      <a:pPr algn="r"/>
                      <a:r>
                        <a:rPr lang="en-US" sz="900" b="1" dirty="0" smtClean="0">
                          <a:effectLst/>
                          <a:latin typeface="+mj-lt"/>
                        </a:rPr>
                        <a:t>FISCAL </a:t>
                      </a:r>
                      <a:r>
                        <a:rPr lang="en-US" sz="900" b="1" dirty="0">
                          <a:effectLst/>
                          <a:latin typeface="+mj-lt"/>
                        </a:rPr>
                        <a:t>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Negotiable production sharing terms based on the 1997 Model Contract (Standard R/C PSC) - the latest model contract issued to date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Annual training fee of </a:t>
                      </a:r>
                      <a:r>
                        <a:rPr lang="en-US" sz="900" dirty="0" smtClean="0">
                          <a:effectLst/>
                          <a:latin typeface="+mj-lt"/>
                        </a:rPr>
                        <a:t>US$ 100,000 * </a:t>
                      </a:r>
                      <a:r>
                        <a:rPr lang="en-US" sz="900" dirty="0">
                          <a:effectLst/>
                          <a:latin typeface="+mj-lt"/>
                        </a:rPr>
                        <a:t>during the exploration period is </a:t>
                      </a:r>
                      <a:r>
                        <a:rPr lang="en-US" sz="900" dirty="0" smtClean="0">
                          <a:effectLst/>
                          <a:latin typeface="+mj-lt"/>
                        </a:rPr>
                        <a:t>assumed</a:t>
                      </a:r>
                      <a:r>
                        <a:rPr lang="en-US" sz="900" dirty="0">
                          <a:effectLst/>
                          <a:latin typeface="+mj-lt"/>
                        </a:rPr>
                        <a:t/>
                      </a:r>
                      <a:br>
                        <a:rPr lang="en-US" sz="900" dirty="0">
                          <a:effectLst/>
                          <a:latin typeface="+mj-lt"/>
                        </a:rPr>
                      </a:br>
                      <a:r>
                        <a:rPr lang="en-US" sz="900" dirty="0">
                          <a:effectLst/>
                          <a:latin typeface="+mj-lt"/>
                        </a:rPr>
                        <a:t>Research </a:t>
                      </a:r>
                      <a:r>
                        <a:rPr lang="en-US" sz="900" dirty="0" err="1">
                          <a:effectLst/>
                          <a:latin typeface="+mj-lt"/>
                        </a:rPr>
                        <a:t>cess</a:t>
                      </a:r>
                      <a:r>
                        <a:rPr lang="en-US" sz="900" dirty="0">
                          <a:effectLst/>
                          <a:latin typeface="+mj-lt"/>
                        </a:rPr>
                        <a:t> of 0.5% of contractor's cost oil/gas and profit oil/gas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30% </a:t>
                      </a:r>
                      <a:r>
                        <a:rPr lang="en-US" sz="900" dirty="0" smtClean="0">
                          <a:effectLst/>
                          <a:latin typeface="+mj-lt"/>
                        </a:rPr>
                        <a:t>* carried </a:t>
                      </a:r>
                      <a:r>
                        <a:rPr lang="en-US" sz="900" dirty="0">
                          <a:effectLst/>
                          <a:latin typeface="+mj-lt"/>
                        </a:rPr>
                        <a:t>through to discovery without repayment of carried </a:t>
                      </a:r>
                      <a:r>
                        <a:rPr lang="en-US" sz="900" dirty="0" smtClean="0">
                          <a:effectLst/>
                          <a:latin typeface="+mj-lt"/>
                        </a:rPr>
                        <a:t>costs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10% of gross production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From 70% - 30% of gross production depending on the contractor's R/C ratio</a:t>
                      </a:r>
                      <a:br>
                        <a:rPr lang="en-US" sz="900" dirty="0">
                          <a:effectLst/>
                          <a:latin typeface="+mj-lt"/>
                        </a:rPr>
                      </a:br>
                      <a:r>
                        <a:rPr lang="en-US" sz="900" dirty="0">
                          <a:effectLst/>
                          <a:latin typeface="+mj-lt"/>
                        </a:rPr>
                        <a:t>Excess cost recovery attributable to the contractor: 80% - 20% depending on the contractor's R/C ratio and cumulative production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80% - 10% of gross production after royalty and cost recovery depending on the contractor's R/C ratio and cumulative production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EXPORT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10% of exported profit oil less Excess Profits Payments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EXCESS PROFITS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70% of profit oil/gas in excess of base price (only if contractor's R/C ratio exceeds 1.0)</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38% of income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modelled</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Malaysia:</a:t>
            </a:r>
          </a:p>
          <a:p>
            <a:pPr marL="171450" indent="-171450" fontAlgn="b">
              <a:buFont typeface="Wingdings" panose="05000000000000000000" pitchFamily="2" charset="2"/>
              <a:buChar char="Ø"/>
            </a:pPr>
            <a:r>
              <a:rPr lang="en-US" sz="1200" dirty="0"/>
              <a:t>1997 Model Revenue/Cost (R/C) PSC </a:t>
            </a:r>
            <a:r>
              <a:rPr lang="en-US" sz="1200" dirty="0" smtClean="0"/>
              <a:t>Terms</a:t>
            </a:r>
          </a:p>
          <a:p>
            <a:pPr marL="171450" indent="-171450" fontAlgn="b">
              <a:buFont typeface="Wingdings" panose="05000000000000000000" pitchFamily="2" charset="2"/>
              <a:buChar char="Ø"/>
            </a:pPr>
            <a:endParaRPr lang="en-US" sz="1200" dirty="0"/>
          </a:p>
          <a:p>
            <a:endParaRPr lang="en-GB" sz="1200" b="1" dirty="0" smtClean="0">
              <a:solidFill>
                <a:prstClr val="black"/>
              </a:solidFill>
            </a:endParaRPr>
          </a:p>
          <a:p>
            <a:endParaRPr lang="en-GB" sz="1200" b="1" dirty="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11" name="TextBox 10"/>
          <p:cNvSpPr txBox="1"/>
          <p:nvPr/>
        </p:nvSpPr>
        <p:spPr>
          <a:xfrm>
            <a:off x="201884" y="5509539"/>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8" name="TextBox 7"/>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481934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9534127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61620"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Malaysia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19</a:t>
            </a:fld>
            <a:endParaRPr lang="en-US" dirty="0"/>
          </a:p>
        </p:txBody>
      </p:sp>
      <p:sp>
        <p:nvSpPr>
          <p:cNvPr id="7" name="Rectangle 6"/>
          <p:cNvSpPr/>
          <p:nvPr/>
        </p:nvSpPr>
        <p:spPr>
          <a:xfrm>
            <a:off x="217967" y="1259280"/>
            <a:ext cx="8607056" cy="4278094"/>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It is understood that Malaysia introduced a special model contract for marginal fields in 2011. However, this contract has not been made public and therefore details of the fiscal terms can`t be provided here except for the insights below:</a:t>
            </a:r>
            <a:endParaRPr lang="en-US" sz="1000" dirty="0">
              <a:solidFill>
                <a:srgbClr val="000000"/>
              </a:solidFill>
            </a:endParaRPr>
          </a:p>
          <a:p>
            <a:pPr lvl="1">
              <a:tabLst>
                <a:tab pos="265113" algn="l"/>
              </a:tabLst>
            </a:pPr>
            <a:r>
              <a:rPr lang="en-US" sz="1000" u="sng" dirty="0" smtClean="0">
                <a:solidFill>
                  <a:srgbClr val="000000"/>
                </a:solidFill>
              </a:rPr>
              <a:t>2013:</a:t>
            </a:r>
          </a:p>
          <a:p>
            <a:pPr marL="722313" lvl="1" indent="-265113">
              <a:buFont typeface="Arial" pitchFamily="34" charset="0"/>
              <a:buChar char="•"/>
              <a:tabLst>
                <a:tab pos="265113" algn="l"/>
              </a:tabLst>
            </a:pPr>
            <a:r>
              <a:rPr lang="en-US" sz="1000" dirty="0" smtClean="0">
                <a:solidFill>
                  <a:srgbClr val="000000"/>
                </a:solidFill>
              </a:rPr>
              <a:t>It </a:t>
            </a:r>
            <a:r>
              <a:rPr lang="en-US" sz="1000" dirty="0">
                <a:solidFill>
                  <a:srgbClr val="000000"/>
                </a:solidFill>
              </a:rPr>
              <a:t>was reported that a new business unit has been formed by Petronas </a:t>
            </a:r>
            <a:r>
              <a:rPr lang="en-US" sz="1000" dirty="0" err="1">
                <a:solidFill>
                  <a:srgbClr val="000000"/>
                </a:solidFill>
              </a:rPr>
              <a:t>Carigali</a:t>
            </a:r>
            <a:r>
              <a:rPr lang="en-US" sz="1000" dirty="0">
                <a:solidFill>
                  <a:srgbClr val="000000"/>
                </a:solidFill>
              </a:rPr>
              <a:t> </a:t>
            </a:r>
            <a:r>
              <a:rPr lang="en-US" sz="1000" dirty="0" err="1">
                <a:solidFill>
                  <a:srgbClr val="000000"/>
                </a:solidFill>
              </a:rPr>
              <a:t>Sbn</a:t>
            </a:r>
            <a:r>
              <a:rPr lang="en-US" sz="1000" dirty="0">
                <a:solidFill>
                  <a:srgbClr val="000000"/>
                </a:solidFill>
              </a:rPr>
              <a:t> </a:t>
            </a:r>
            <a:r>
              <a:rPr lang="en-US" sz="1000" dirty="0" err="1">
                <a:solidFill>
                  <a:srgbClr val="000000"/>
                </a:solidFill>
              </a:rPr>
              <a:t>Bhd</a:t>
            </a:r>
            <a:r>
              <a:rPr lang="en-US" sz="1000" dirty="0">
                <a:solidFill>
                  <a:srgbClr val="000000"/>
                </a:solidFill>
              </a:rPr>
              <a:t> (a subsidiary of Petronas) to focus specifically on marginal oilfields being licensed under Risk Service </a:t>
            </a:r>
            <a:r>
              <a:rPr lang="en-US" sz="1000" dirty="0" smtClean="0">
                <a:solidFill>
                  <a:srgbClr val="000000"/>
                </a:solidFill>
              </a:rPr>
              <a:t>Contracts. IHS understands </a:t>
            </a:r>
            <a:r>
              <a:rPr lang="en-US" sz="1000" dirty="0">
                <a:solidFill>
                  <a:srgbClr val="000000"/>
                </a:solidFill>
              </a:rPr>
              <a:t>that the new unit is being named </a:t>
            </a:r>
            <a:r>
              <a:rPr lang="en-US" sz="1000" dirty="0" err="1">
                <a:solidFill>
                  <a:srgbClr val="000000"/>
                </a:solidFill>
              </a:rPr>
              <a:t>Vestigo</a:t>
            </a:r>
            <a:r>
              <a:rPr lang="en-US" sz="1000" dirty="0" smtClean="0">
                <a:solidFill>
                  <a:srgbClr val="000000"/>
                </a:solidFill>
              </a:rPr>
              <a:t>. However</a:t>
            </a:r>
            <a:r>
              <a:rPr lang="en-US" sz="1000" dirty="0">
                <a:solidFill>
                  <a:srgbClr val="000000"/>
                </a:solidFill>
              </a:rPr>
              <a:t>, as far as we are aware it is still Petronas who will act as the licensing authority. </a:t>
            </a:r>
            <a:endParaRPr lang="en-US" sz="1000" dirty="0" smtClean="0">
              <a:solidFill>
                <a:srgbClr val="000000"/>
              </a:solidFill>
            </a:endParaRPr>
          </a:p>
          <a:p>
            <a:pPr marL="722313" lvl="1" indent="-265113">
              <a:buFont typeface="Arial" pitchFamily="34" charset="0"/>
              <a:buChar char="•"/>
              <a:tabLst>
                <a:tab pos="265113" algn="l"/>
              </a:tabLst>
            </a:pPr>
            <a:endParaRPr lang="en-US" sz="1000" dirty="0">
              <a:solidFill>
                <a:srgbClr val="000000"/>
              </a:solidFill>
            </a:endParaRPr>
          </a:p>
          <a:p>
            <a:pPr lvl="1">
              <a:tabLst>
                <a:tab pos="265113" algn="l"/>
              </a:tabLst>
            </a:pPr>
            <a:r>
              <a:rPr lang="en-US" sz="1000" u="sng" dirty="0" smtClean="0">
                <a:solidFill>
                  <a:srgbClr val="000000"/>
                </a:solidFill>
              </a:rPr>
              <a:t>2011:</a:t>
            </a:r>
          </a:p>
          <a:p>
            <a:pPr marL="722313" lvl="1" indent="-265113">
              <a:buFont typeface="Arial" pitchFamily="34" charset="0"/>
              <a:buChar char="•"/>
              <a:tabLst>
                <a:tab pos="265113" algn="l"/>
              </a:tabLst>
            </a:pPr>
            <a:r>
              <a:rPr lang="en-US" sz="1000" b="1" i="1" dirty="0">
                <a:solidFill>
                  <a:srgbClr val="000000"/>
                </a:solidFill>
              </a:rPr>
              <a:t>Risk Service Contract (</a:t>
            </a:r>
            <a:r>
              <a:rPr lang="en-US" sz="1000" b="1" i="1" dirty="0" smtClean="0">
                <a:solidFill>
                  <a:srgbClr val="000000"/>
                </a:solidFill>
              </a:rPr>
              <a:t>RSC) is </a:t>
            </a:r>
            <a:r>
              <a:rPr lang="en-US" sz="1000" b="1" i="1" dirty="0">
                <a:solidFill>
                  <a:srgbClr val="000000"/>
                </a:solidFill>
              </a:rPr>
              <a:t>a contract specifically for marginal field </a:t>
            </a:r>
            <a:r>
              <a:rPr lang="en-US" sz="1000" b="1" i="1" dirty="0" smtClean="0">
                <a:solidFill>
                  <a:srgbClr val="000000"/>
                </a:solidFill>
              </a:rPr>
              <a:t>development</a:t>
            </a:r>
            <a:r>
              <a:rPr lang="en-US" sz="1000" dirty="0" smtClean="0">
                <a:solidFill>
                  <a:srgbClr val="000000"/>
                </a:solidFill>
              </a:rPr>
              <a:t>. </a:t>
            </a:r>
            <a:r>
              <a:rPr lang="en-US" sz="1000" dirty="0">
                <a:solidFill>
                  <a:srgbClr val="000000"/>
                </a:solidFill>
              </a:rPr>
              <a:t>Under the terms of such </a:t>
            </a:r>
            <a:r>
              <a:rPr lang="en-US" sz="1000" dirty="0" smtClean="0">
                <a:solidFill>
                  <a:srgbClr val="000000"/>
                </a:solidFill>
              </a:rPr>
              <a:t>contracts:</a:t>
            </a:r>
          </a:p>
          <a:p>
            <a:pPr marL="1179513" lvl="2" indent="-265113">
              <a:buFont typeface="Wingdings" panose="05000000000000000000" pitchFamily="2" charset="2"/>
              <a:buChar char="Ø"/>
              <a:tabLst>
                <a:tab pos="265113" algn="l"/>
              </a:tabLst>
            </a:pPr>
            <a:r>
              <a:rPr lang="en-US" sz="1000" dirty="0">
                <a:solidFill>
                  <a:srgbClr val="000000"/>
                </a:solidFill>
              </a:rPr>
              <a:t>Petronas remains the project owner and owns the oil and gas produced from the field. </a:t>
            </a:r>
            <a:endParaRPr lang="en-US" sz="1000" dirty="0" smtClean="0">
              <a:solidFill>
                <a:srgbClr val="000000"/>
              </a:solidFill>
            </a:endParaRPr>
          </a:p>
          <a:p>
            <a:pPr marL="1179513" lvl="2" indent="-265113">
              <a:buFont typeface="Wingdings" panose="05000000000000000000" pitchFamily="2" charset="2"/>
              <a:buChar char="Ø"/>
              <a:tabLst>
                <a:tab pos="265113" algn="l"/>
              </a:tabLst>
            </a:pPr>
            <a:r>
              <a:rPr lang="en-US" sz="1000" dirty="0" smtClean="0">
                <a:solidFill>
                  <a:srgbClr val="000000"/>
                </a:solidFill>
              </a:rPr>
              <a:t>Contractors </a:t>
            </a:r>
            <a:r>
              <a:rPr lang="en-US" sz="1000" dirty="0">
                <a:solidFill>
                  <a:srgbClr val="000000"/>
                </a:solidFill>
              </a:rPr>
              <a:t>with equity shares in the asset provide services. A foreign company is required to be the main contractor and that company is required to have a local partner or partners with at least a 30% interest.</a:t>
            </a:r>
            <a:endParaRPr lang="en-US" sz="1000" dirty="0" smtClean="0">
              <a:solidFill>
                <a:srgbClr val="000000"/>
              </a:solidFill>
            </a:endParaRPr>
          </a:p>
          <a:p>
            <a:pPr marL="722313" lvl="1" indent="-265113">
              <a:buFont typeface="Arial" pitchFamily="34" charset="0"/>
              <a:buChar char="•"/>
              <a:tabLst>
                <a:tab pos="265113" algn="l"/>
              </a:tabLst>
            </a:pPr>
            <a:r>
              <a:rPr lang="en-US" sz="1000" dirty="0">
                <a:solidFill>
                  <a:srgbClr val="000000"/>
                </a:solidFill>
              </a:rPr>
              <a:t>Upfront capital investment is required according to equity share and contractors only receive payment upon first production. </a:t>
            </a:r>
            <a:endParaRPr lang="en-US" sz="1000" dirty="0" smtClean="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It </a:t>
            </a:r>
            <a:r>
              <a:rPr lang="en-US" sz="1000" dirty="0">
                <a:solidFill>
                  <a:srgbClr val="000000"/>
                </a:solidFill>
              </a:rPr>
              <a:t>is estimated that, in comparison with a production sharing contract, the RSC will offer a return of about 15%. </a:t>
            </a:r>
            <a:endParaRPr lang="en-US" sz="1000" dirty="0" smtClean="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The </a:t>
            </a:r>
            <a:r>
              <a:rPr lang="en-US" sz="1000" dirty="0">
                <a:solidFill>
                  <a:srgbClr val="000000"/>
                </a:solidFill>
              </a:rPr>
              <a:t>primary risk is that reserves are lower than estimated to determine appropriate development costs ahead of the bid for the field. Such costs must be absorbed by the contractor</a:t>
            </a:r>
            <a:r>
              <a:rPr lang="en-US" sz="1000" dirty="0" smtClean="0">
                <a:solidFill>
                  <a:srgbClr val="000000"/>
                </a:solidFill>
              </a:rPr>
              <a:t>.</a:t>
            </a:r>
          </a:p>
          <a:p>
            <a:pPr marL="722313" lvl="1" indent="-265113">
              <a:buFont typeface="Arial" pitchFamily="34" charset="0"/>
              <a:buChar char="•"/>
              <a:tabLst>
                <a:tab pos="265113" algn="l"/>
              </a:tabLst>
            </a:pPr>
            <a:endParaRPr lang="en-US" sz="1000" dirty="0" smtClean="0">
              <a:solidFill>
                <a:srgbClr val="000000"/>
              </a:solidFill>
            </a:endParaRPr>
          </a:p>
          <a:p>
            <a:pPr lvl="1" indent="-265113">
              <a:buFont typeface="Arial" pitchFamily="34" charset="0"/>
              <a:buChar char="•"/>
              <a:tabLst>
                <a:tab pos="265113" algn="l"/>
              </a:tabLst>
            </a:pPr>
            <a:r>
              <a:rPr lang="en-GB" sz="1000" u="sng" dirty="0">
                <a:solidFill>
                  <a:srgbClr val="000000"/>
                </a:solidFill>
              </a:rPr>
              <a:t>2010</a:t>
            </a:r>
          </a:p>
          <a:p>
            <a:pPr marL="722313" lvl="1" indent="-265113">
              <a:buFont typeface="Arial" pitchFamily="34" charset="0"/>
              <a:buChar char="•"/>
              <a:tabLst>
                <a:tab pos="265113" algn="l"/>
              </a:tabLst>
            </a:pPr>
            <a:r>
              <a:rPr lang="en-US" sz="1000" dirty="0">
                <a:solidFill>
                  <a:srgbClr val="000000"/>
                </a:solidFill>
              </a:rPr>
              <a:t>Malaysian government announced that it planned to introduce new tax incentives to help develop the country’s oil and gas </a:t>
            </a:r>
            <a:r>
              <a:rPr lang="en-US" sz="1000" dirty="0" smtClean="0">
                <a:solidFill>
                  <a:srgbClr val="000000"/>
                </a:solidFill>
              </a:rPr>
              <a:t>resources. Among these incentives, several addressed marginal fields:</a:t>
            </a:r>
            <a:endParaRPr lang="en-US" sz="1000" dirty="0">
              <a:solidFill>
                <a:srgbClr val="000000"/>
              </a:solidFill>
            </a:endParaRPr>
          </a:p>
          <a:p>
            <a:pPr marL="1179513" lvl="2" indent="-265113">
              <a:buFont typeface="Wingdings" panose="05000000000000000000" pitchFamily="2" charset="2"/>
              <a:buChar char="Ø"/>
              <a:tabLst>
                <a:tab pos="265113" algn="l"/>
              </a:tabLst>
            </a:pPr>
            <a:r>
              <a:rPr lang="en-US" sz="1000" dirty="0" smtClean="0">
                <a:solidFill>
                  <a:srgbClr val="000000"/>
                </a:solidFill>
              </a:rPr>
              <a:t>a </a:t>
            </a:r>
            <a:r>
              <a:rPr lang="en-US" sz="1000" b="1" i="1" dirty="0">
                <a:solidFill>
                  <a:srgbClr val="000000"/>
                </a:solidFill>
              </a:rPr>
              <a:t>reduced tax rate from 38% to 25% for marginal oil field developments </a:t>
            </a:r>
            <a:endParaRPr lang="en-US" sz="1000" b="1" i="1" dirty="0" smtClean="0">
              <a:solidFill>
                <a:srgbClr val="000000"/>
              </a:solidFill>
            </a:endParaRPr>
          </a:p>
          <a:p>
            <a:pPr marL="1179513" lvl="2" indent="-265113">
              <a:buFont typeface="Wingdings" panose="05000000000000000000" pitchFamily="2" charset="2"/>
              <a:buChar char="Ø"/>
              <a:tabLst>
                <a:tab pos="265113" algn="l"/>
              </a:tabLst>
            </a:pPr>
            <a:r>
              <a:rPr lang="en-US" sz="1000" dirty="0" smtClean="0">
                <a:solidFill>
                  <a:srgbClr val="000000"/>
                </a:solidFill>
              </a:rPr>
              <a:t>an </a:t>
            </a:r>
            <a:r>
              <a:rPr lang="en-US" sz="1000" b="1" i="1" dirty="0">
                <a:solidFill>
                  <a:srgbClr val="000000"/>
                </a:solidFill>
              </a:rPr>
              <a:t>accelerated capital allowance to five years from ten years </a:t>
            </a:r>
            <a:r>
              <a:rPr lang="en-US" sz="1000" dirty="0">
                <a:solidFill>
                  <a:srgbClr val="000000"/>
                </a:solidFill>
              </a:rPr>
              <a:t>for marginal oil field developments where the full </a:t>
            </a:r>
            <a:r>
              <a:rPr lang="en-US" sz="1000" dirty="0" err="1">
                <a:solidFill>
                  <a:srgbClr val="000000"/>
                </a:solidFill>
              </a:rPr>
              <a:t>utilisation</a:t>
            </a:r>
            <a:r>
              <a:rPr lang="en-US" sz="1000" dirty="0">
                <a:solidFill>
                  <a:srgbClr val="000000"/>
                </a:solidFill>
              </a:rPr>
              <a:t> of capital costs deducted could improve project viability</a:t>
            </a:r>
          </a:p>
          <a:p>
            <a:pPr marL="1179513" lvl="2" indent="-265113">
              <a:buFont typeface="Wingdings" panose="05000000000000000000" pitchFamily="2" charset="2"/>
              <a:buChar char="Ø"/>
              <a:tabLst>
                <a:tab pos="265113" algn="l"/>
              </a:tabLst>
            </a:pPr>
            <a:r>
              <a:rPr lang="en-US" sz="1000" dirty="0" smtClean="0">
                <a:solidFill>
                  <a:srgbClr val="000000"/>
                </a:solidFill>
              </a:rPr>
              <a:t>a </a:t>
            </a:r>
            <a:r>
              <a:rPr lang="en-US" sz="1000" b="1" i="1" dirty="0">
                <a:solidFill>
                  <a:srgbClr val="000000"/>
                </a:solidFill>
              </a:rPr>
              <a:t>waiver of export duty on oil produced and exported from marginal field developments </a:t>
            </a:r>
            <a:r>
              <a:rPr lang="en-US" sz="1000" dirty="0">
                <a:solidFill>
                  <a:srgbClr val="000000"/>
                </a:solidFill>
              </a:rPr>
              <a:t>aimed at improving project </a:t>
            </a:r>
            <a:r>
              <a:rPr lang="en-US" sz="1000" dirty="0" smtClean="0">
                <a:solidFill>
                  <a:srgbClr val="000000"/>
                </a:solidFill>
              </a:rPr>
              <a:t>commerciality</a:t>
            </a:r>
            <a:endParaRPr lang="en-US" sz="1000" dirty="0">
              <a:solidFill>
                <a:srgbClr val="000000"/>
              </a:solidFill>
            </a:endParaRPr>
          </a:p>
        </p:txBody>
      </p:sp>
      <p:sp>
        <p:nvSpPr>
          <p:cNvPr id="14" name="TextBox 13"/>
          <p:cNvSpPr txBox="1"/>
          <p:nvPr/>
        </p:nvSpPr>
        <p:spPr>
          <a:xfrm>
            <a:off x="5759533" y="403761"/>
            <a:ext cx="2624446" cy="5078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smtClean="0">
                <a:solidFill>
                  <a:prstClr val="white"/>
                </a:solidFill>
              </a:rPr>
              <a:t>Marginal fields definition</a:t>
            </a:r>
          </a:p>
          <a:p>
            <a:pPr marL="171450" indent="-171450">
              <a:buFont typeface="Arial" panose="020B0604020202020204" pitchFamily="34" charset="0"/>
              <a:buChar char="•"/>
            </a:pPr>
            <a:r>
              <a:rPr lang="en-US" sz="900" dirty="0">
                <a:solidFill>
                  <a:schemeClr val="bg1"/>
                </a:solidFill>
              </a:rPr>
              <a:t>Fields estimated to contain reserves of 30 </a:t>
            </a:r>
            <a:r>
              <a:rPr lang="en-US" sz="900" dirty="0" err="1">
                <a:solidFill>
                  <a:schemeClr val="bg1"/>
                </a:solidFill>
              </a:rPr>
              <a:t>MMbbl</a:t>
            </a:r>
            <a:r>
              <a:rPr lang="en-US" sz="900" dirty="0">
                <a:solidFill>
                  <a:schemeClr val="bg1"/>
                </a:solidFill>
              </a:rPr>
              <a:t> or less</a:t>
            </a:r>
            <a:endParaRPr lang="en-US" sz="900" dirty="0">
              <a:solidFill>
                <a:prstClr val="white"/>
              </a:solidFill>
            </a:endParaRPr>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794691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14365147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610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Malta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20</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075777051"/>
              </p:ext>
            </p:extLst>
          </p:nvPr>
        </p:nvGraphicFramePr>
        <p:xfrm>
          <a:off x="273132" y="2423525"/>
          <a:ext cx="8752115" cy="310515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Negotiable production sharing terms for offshore areas greater than 200m based on the 2001 Model PSC is understood to be the most recent model contract published by the Maltese authorities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Signature Bonus of </a:t>
                      </a:r>
                      <a:r>
                        <a:rPr lang="en-US" sz="900" dirty="0" smtClean="0">
                          <a:effectLst/>
                          <a:latin typeface="+mj-lt"/>
                        </a:rPr>
                        <a:t>US$ </a:t>
                      </a:r>
                      <a:r>
                        <a:rPr lang="en-US" sz="900" dirty="0">
                          <a:effectLst/>
                          <a:latin typeface="+mj-lt"/>
                        </a:rPr>
                        <a:t>1 </a:t>
                      </a:r>
                      <a:r>
                        <a:rPr lang="en-US" sz="900" dirty="0" smtClean="0">
                          <a:effectLst/>
                          <a:latin typeface="+mj-lt"/>
                        </a:rPr>
                        <a:t>million *</a:t>
                      </a:r>
                      <a:r>
                        <a:rPr lang="en-US" sz="900" dirty="0">
                          <a:effectLst/>
                          <a:latin typeface="+mj-lt"/>
                        </a:rPr>
                        <a:t/>
                      </a:r>
                      <a:br>
                        <a:rPr lang="en-US" sz="900" dirty="0">
                          <a:effectLst/>
                          <a:latin typeface="+mj-lt"/>
                        </a:rPr>
                      </a:br>
                      <a:r>
                        <a:rPr lang="en-US" sz="900" dirty="0">
                          <a:effectLst/>
                          <a:latin typeface="+mj-lt"/>
                        </a:rPr>
                        <a:t>Production Bonuses of </a:t>
                      </a:r>
                      <a:r>
                        <a:rPr lang="en-US" sz="900" dirty="0" smtClean="0">
                          <a:effectLst/>
                          <a:latin typeface="+mj-lt"/>
                        </a:rPr>
                        <a:t>US$ </a:t>
                      </a:r>
                      <a:r>
                        <a:rPr lang="en-US" sz="900" dirty="0">
                          <a:effectLst/>
                          <a:latin typeface="+mj-lt"/>
                        </a:rPr>
                        <a:t>2 </a:t>
                      </a:r>
                      <a:r>
                        <a:rPr lang="en-US" sz="900" dirty="0" smtClean="0">
                          <a:effectLst/>
                          <a:latin typeface="+mj-lt"/>
                        </a:rPr>
                        <a:t>million *, US$ </a:t>
                      </a:r>
                      <a:r>
                        <a:rPr lang="en-US" sz="900" dirty="0">
                          <a:effectLst/>
                          <a:latin typeface="+mj-lt"/>
                        </a:rPr>
                        <a:t>5 </a:t>
                      </a:r>
                      <a:r>
                        <a:rPr lang="en-US" sz="900" dirty="0" smtClean="0">
                          <a:effectLst/>
                          <a:latin typeface="+mj-lt"/>
                        </a:rPr>
                        <a:t>million *, </a:t>
                      </a:r>
                      <a:r>
                        <a:rPr lang="en-US" sz="900" dirty="0">
                          <a:effectLst/>
                          <a:latin typeface="+mj-lt"/>
                        </a:rPr>
                        <a:t>and </a:t>
                      </a:r>
                      <a:r>
                        <a:rPr lang="en-US" sz="900" dirty="0" smtClean="0">
                          <a:effectLst/>
                          <a:latin typeface="+mj-lt"/>
                        </a:rPr>
                        <a:t>US$ </a:t>
                      </a:r>
                      <a:r>
                        <a:rPr lang="en-US" sz="900" dirty="0">
                          <a:effectLst/>
                          <a:latin typeface="+mj-lt"/>
                        </a:rPr>
                        <a:t>10 </a:t>
                      </a:r>
                      <a:r>
                        <a:rPr lang="en-US" sz="900" dirty="0" smtClean="0">
                          <a:effectLst/>
                          <a:latin typeface="+mj-lt"/>
                        </a:rPr>
                        <a:t>million * </a:t>
                      </a:r>
                      <a:r>
                        <a:rPr lang="en-US" sz="900" dirty="0">
                          <a:effectLst/>
                          <a:latin typeface="+mj-lt"/>
                        </a:rPr>
                        <a:t>at 50,000 b/d, 100,000 b/d and 150,000 b/d </a:t>
                      </a:r>
                      <a:r>
                        <a:rPr lang="en-US" sz="900" dirty="0" smtClean="0">
                          <a:effectLst/>
                          <a:latin typeface="+mj-lt"/>
                        </a:rPr>
                        <a:t>respectively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Annual Training fee of </a:t>
                      </a:r>
                      <a:r>
                        <a:rPr lang="en-US" sz="900" dirty="0" smtClean="0">
                          <a:effectLst/>
                          <a:latin typeface="+mj-lt"/>
                        </a:rPr>
                        <a:t>US$ </a:t>
                      </a:r>
                      <a:r>
                        <a:rPr lang="en-US" sz="900" dirty="0">
                          <a:effectLst/>
                          <a:latin typeface="+mj-lt"/>
                        </a:rPr>
                        <a:t>50,000 during exploration phase and </a:t>
                      </a:r>
                      <a:r>
                        <a:rPr lang="en-US" sz="900" dirty="0" smtClean="0">
                          <a:effectLst/>
                          <a:latin typeface="+mj-lt"/>
                        </a:rPr>
                        <a:t>US$ </a:t>
                      </a:r>
                      <a:r>
                        <a:rPr lang="en-US" sz="900" dirty="0">
                          <a:effectLst/>
                          <a:latin typeface="+mj-lt"/>
                        </a:rPr>
                        <a:t>100,000 during production phase</a:t>
                      </a:r>
                      <a:br>
                        <a:rPr lang="en-US" sz="900" dirty="0">
                          <a:effectLst/>
                          <a:latin typeface="+mj-lt"/>
                        </a:rPr>
                      </a:br>
                      <a:r>
                        <a:rPr lang="en-US" sz="900" dirty="0">
                          <a:effectLst/>
                          <a:latin typeface="+mj-lt"/>
                        </a:rPr>
                        <a:t>Annual Contract Administration fee of </a:t>
                      </a:r>
                      <a:r>
                        <a:rPr lang="en-US" sz="900" dirty="0" smtClean="0">
                          <a:effectLst/>
                          <a:latin typeface="+mj-lt"/>
                        </a:rPr>
                        <a:t>US$ </a:t>
                      </a:r>
                      <a:r>
                        <a:rPr lang="en-US" sz="900" dirty="0">
                          <a:effectLst/>
                          <a:latin typeface="+mj-lt"/>
                        </a:rPr>
                        <a:t>100,000</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From 75</a:t>
                      </a:r>
                      <a:r>
                        <a:rPr lang="en-US" sz="900" dirty="0" smtClean="0">
                          <a:effectLst/>
                          <a:latin typeface="+mj-lt"/>
                        </a:rPr>
                        <a:t>% * </a:t>
                      </a:r>
                      <a:r>
                        <a:rPr lang="en-US" sz="900" dirty="0">
                          <a:effectLst/>
                          <a:latin typeface="+mj-lt"/>
                        </a:rPr>
                        <a:t>of gross </a:t>
                      </a:r>
                      <a:r>
                        <a:rPr lang="en-US" sz="900" dirty="0" smtClean="0">
                          <a:effectLst/>
                          <a:latin typeface="+mj-lt"/>
                        </a:rPr>
                        <a:t>production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30% - 80</a:t>
                      </a:r>
                      <a:r>
                        <a:rPr lang="en-US" sz="900" dirty="0" smtClean="0">
                          <a:effectLst/>
                          <a:latin typeface="+mj-lt"/>
                        </a:rPr>
                        <a:t>% * </a:t>
                      </a:r>
                      <a:r>
                        <a:rPr lang="en-US" sz="900" dirty="0">
                          <a:effectLst/>
                          <a:latin typeface="+mj-lt"/>
                        </a:rPr>
                        <a:t>of gross production based on an incremental sliding scale linked to average daily production and </a:t>
                      </a:r>
                      <a:r>
                        <a:rPr lang="en-US" sz="900" dirty="0" smtClean="0">
                          <a:effectLst/>
                          <a:latin typeface="+mj-lt"/>
                        </a:rPr>
                        <a:t>R-factor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35% of income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Malta:</a:t>
            </a:r>
          </a:p>
          <a:p>
            <a:pPr marL="171450" indent="-171450" fontAlgn="b">
              <a:buFont typeface="Wingdings" panose="05000000000000000000" pitchFamily="2" charset="2"/>
              <a:buChar char="Ø"/>
            </a:pPr>
            <a:r>
              <a:rPr lang="en-US" sz="1200" dirty="0"/>
              <a:t>2001 Model PSC Terms for DW greater than 200m</a:t>
            </a:r>
          </a:p>
          <a:p>
            <a:pPr marL="171450" indent="-171450" fontAlgn="b">
              <a:buFont typeface="Wingdings" panose="05000000000000000000" pitchFamily="2" charset="2"/>
              <a:buChar char="Ø"/>
            </a:pPr>
            <a:r>
              <a:rPr lang="en-US" sz="1200" dirty="0"/>
              <a:t>2001 Model PSC Terms for On &amp; Off-shore less than 200m</a:t>
            </a:r>
          </a:p>
          <a:p>
            <a:pPr marL="171450" indent="-171450" fontAlgn="b">
              <a:buFont typeface="Wingdings" panose="05000000000000000000" pitchFamily="2" charset="2"/>
              <a:buChar char="Ø"/>
            </a:pPr>
            <a:endParaRPr lang="en-GB" sz="1200" dirty="0"/>
          </a:p>
          <a:p>
            <a:pPr marL="171450" indent="-171450" fontAlgn="b">
              <a:buFont typeface="Wingdings" panose="05000000000000000000" pitchFamily="2" charset="2"/>
              <a:buChar char="Ø"/>
            </a:pPr>
            <a:endParaRPr lang="en-GB" sz="1200" dirty="0"/>
          </a:p>
          <a:p>
            <a:endParaRPr lang="en-GB" sz="1200" b="1" dirty="0">
              <a:solidFill>
                <a:prstClr val="black"/>
              </a:solidFill>
            </a:endParaRPr>
          </a:p>
          <a:p>
            <a:r>
              <a:rPr lang="en-GB" sz="1200" b="1" dirty="0">
                <a:solidFill>
                  <a:prstClr val="black"/>
                </a:solidFill>
              </a:rPr>
              <a:t>Fiscal regime applicable to this </a:t>
            </a:r>
            <a:r>
              <a:rPr lang="en-GB" sz="1200" b="1" dirty="0" smtClean="0">
                <a:solidFill>
                  <a:prstClr val="black"/>
                </a:solidFill>
              </a:rPr>
              <a:t>study </a:t>
            </a:r>
            <a:endParaRPr lang="en-GB" sz="1200" u="sng" dirty="0" smtClean="0">
              <a:solidFill>
                <a:prstClr val="black"/>
              </a:solidFill>
            </a:endParaRPr>
          </a:p>
        </p:txBody>
      </p:sp>
      <p:sp>
        <p:nvSpPr>
          <p:cNvPr id="11" name="TextBox 10"/>
          <p:cNvSpPr txBox="1"/>
          <p:nvPr/>
        </p:nvSpPr>
        <p:spPr>
          <a:xfrm>
            <a:off x="201884" y="5509539"/>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8" name="TextBox 7"/>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987925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6775732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0425"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Malta Marginal </a:t>
            </a:r>
            <a:r>
              <a:rPr lang="en-GB" dirty="0"/>
              <a:t>Fields </a:t>
            </a:r>
            <a:r>
              <a:rPr lang="en-GB" dirty="0" smtClean="0"/>
              <a:t>Terms </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21</a:t>
            </a:fld>
            <a:endParaRPr lang="en-US" dirty="0"/>
          </a:p>
        </p:txBody>
      </p:sp>
      <p:sp>
        <p:nvSpPr>
          <p:cNvPr id="10" name="TextBox 9"/>
          <p:cNvSpPr txBox="1"/>
          <p:nvPr/>
        </p:nvSpPr>
        <p:spPr>
          <a:xfrm>
            <a:off x="5759533" y="403761"/>
            <a:ext cx="2624446" cy="369332"/>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GB" sz="900" dirty="0">
                <a:solidFill>
                  <a:schemeClr val="bg1"/>
                </a:solidFill>
              </a:rPr>
              <a:t>F</a:t>
            </a:r>
            <a:r>
              <a:rPr lang="en-GB" sz="900" dirty="0" smtClean="0">
                <a:solidFill>
                  <a:schemeClr val="bg1"/>
                </a:solidFill>
              </a:rPr>
              <a:t>ields that are not commercial</a:t>
            </a:r>
            <a:endParaRPr lang="en-US" sz="900" dirty="0">
              <a:solidFill>
                <a:schemeClr val="bg1"/>
              </a:solidFill>
            </a:endParaRPr>
          </a:p>
        </p:txBody>
      </p:sp>
      <p:sp>
        <p:nvSpPr>
          <p:cNvPr id="12" name="Rectangle 11"/>
          <p:cNvSpPr/>
          <p:nvPr/>
        </p:nvSpPr>
        <p:spPr>
          <a:xfrm>
            <a:off x="217966" y="1164280"/>
            <a:ext cx="8747903" cy="3323987"/>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The Maltese Government has stipulated in the 2001 Model contract (latest contract available) that in certain situations it might consider renegotiating the terms. The lack of precision on these specific terms has not allowed IHS to compare the terms with the general ones. However, available indications relevant for marginal fields are provided below :</a:t>
            </a:r>
            <a:endParaRPr lang="en-US" sz="1000" dirty="0" smtClean="0">
              <a:solidFill>
                <a:srgbClr val="000000"/>
              </a:solidFill>
            </a:endParaRPr>
          </a:p>
          <a:p>
            <a:pPr>
              <a:defRPr/>
            </a:pPr>
            <a:endParaRPr lang="en-GB" sz="1000" i="1" dirty="0" smtClean="0">
              <a:solidFill>
                <a:schemeClr val="dk1"/>
              </a:solidFill>
            </a:endParaRPr>
          </a:p>
          <a:p>
            <a:pPr marL="722313" lvl="1" indent="-265113">
              <a:buFont typeface="Arial" pitchFamily="34" charset="0"/>
              <a:buChar char="•"/>
              <a:tabLst>
                <a:tab pos="265113" algn="l"/>
              </a:tabLst>
            </a:pPr>
            <a:r>
              <a:rPr lang="en-US" sz="1000" dirty="0" smtClean="0">
                <a:solidFill>
                  <a:srgbClr val="000000"/>
                </a:solidFill>
              </a:rPr>
              <a:t>If </a:t>
            </a:r>
            <a:r>
              <a:rPr lang="en-US" sz="1000" dirty="0">
                <a:solidFill>
                  <a:srgbClr val="000000"/>
                </a:solidFill>
              </a:rPr>
              <a:t>within the three year appraisal period the contractor notifies the government that the discovery is marginal, then the parties will – within three months of the notification – meet to </a:t>
            </a:r>
            <a:r>
              <a:rPr lang="en-US" sz="1000" dirty="0" smtClean="0">
                <a:solidFill>
                  <a:srgbClr val="000000"/>
                </a:solidFill>
              </a:rPr>
              <a:t>endeavor </a:t>
            </a:r>
            <a:r>
              <a:rPr lang="en-US" sz="1000" dirty="0">
                <a:solidFill>
                  <a:srgbClr val="000000"/>
                </a:solidFill>
              </a:rPr>
              <a:t>to </a:t>
            </a:r>
            <a:r>
              <a:rPr lang="en-US" sz="1000" b="1" i="1" dirty="0">
                <a:solidFill>
                  <a:srgbClr val="000000"/>
                </a:solidFill>
              </a:rPr>
              <a:t>agree new contract terms as would make the discovery a ‘commercial petroleum field</a:t>
            </a:r>
            <a:r>
              <a:rPr lang="en-US" sz="1000" dirty="0">
                <a:solidFill>
                  <a:srgbClr val="000000"/>
                </a:solidFill>
              </a:rPr>
              <a:t>’. In the event of a failure to agree, the contractor must surrender to the government the part of the contract area corresponding to the field. </a:t>
            </a:r>
          </a:p>
          <a:p>
            <a:pPr lvl="1">
              <a:tabLst>
                <a:tab pos="265113" algn="l"/>
              </a:tabLst>
            </a:pPr>
            <a:endParaRPr lang="en-GB" sz="1000" dirty="0" smtClean="0">
              <a:solidFill>
                <a:srgbClr val="000000"/>
              </a:solidFill>
            </a:endParaRPr>
          </a:p>
          <a:p>
            <a:pPr marL="265113" lvl="0" indent="-265113">
              <a:buFont typeface="Arial" pitchFamily="34" charset="0"/>
              <a:buChar char="•"/>
              <a:tabLst>
                <a:tab pos="265113" algn="l"/>
              </a:tabLst>
            </a:pPr>
            <a:r>
              <a:rPr lang="en-GB" dirty="0">
                <a:solidFill>
                  <a:srgbClr val="000000"/>
                </a:solidFill>
              </a:rPr>
              <a:t>Other remarks:</a:t>
            </a:r>
            <a:endParaRPr lang="en-US" dirty="0">
              <a:solidFill>
                <a:srgbClr val="000000"/>
              </a:solidFill>
            </a:endParaRPr>
          </a:p>
          <a:p>
            <a:pPr marL="722313" lvl="1" indent="-265113">
              <a:buFont typeface="Arial" pitchFamily="34" charset="0"/>
              <a:buChar char="•"/>
              <a:tabLst>
                <a:tab pos="265113" algn="l"/>
              </a:tabLst>
            </a:pPr>
            <a:endParaRPr lang="en-GB" sz="1000" dirty="0" smtClean="0">
              <a:solidFill>
                <a:srgbClr val="000000"/>
              </a:solidFill>
            </a:endParaRPr>
          </a:p>
          <a:p>
            <a:pPr marL="722313" lvl="1" indent="-265113">
              <a:buFont typeface="Arial" pitchFamily="34" charset="0"/>
              <a:buChar char="•"/>
              <a:tabLst>
                <a:tab pos="265113" algn="l"/>
              </a:tabLst>
            </a:pPr>
            <a:r>
              <a:rPr lang="en-US" sz="1000" dirty="0">
                <a:solidFill>
                  <a:srgbClr val="000000"/>
                </a:solidFill>
              </a:rPr>
              <a:t>The government may accept a proposal from the contractor to carry out an additional agreed work </a:t>
            </a:r>
            <a:r>
              <a:rPr lang="en-US" sz="1000" dirty="0" err="1">
                <a:solidFill>
                  <a:srgbClr val="000000"/>
                </a:solidFill>
              </a:rPr>
              <a:t>programme</a:t>
            </a:r>
            <a:r>
              <a:rPr lang="en-US" sz="1000" dirty="0">
                <a:solidFill>
                  <a:srgbClr val="000000"/>
                </a:solidFill>
              </a:rPr>
              <a:t> on the field to determine conclusively whether or not the field is commercial. </a:t>
            </a:r>
          </a:p>
          <a:p>
            <a:pPr marL="1179513" lvl="2" indent="-265113">
              <a:buFont typeface="Wingdings" panose="05000000000000000000" pitchFamily="2" charset="2"/>
              <a:buChar char="Ø"/>
              <a:tabLst>
                <a:tab pos="265113" algn="l"/>
              </a:tabLst>
            </a:pPr>
            <a:r>
              <a:rPr lang="en-GB" sz="1000" dirty="0">
                <a:solidFill>
                  <a:srgbClr val="000000"/>
                </a:solidFill>
              </a:rPr>
              <a:t>In the absence of such a proposal up to three years after the completion of the appraisal, the contractor must relinquish the area.</a:t>
            </a:r>
          </a:p>
          <a:p>
            <a:pPr marL="1179513" lvl="2" indent="-265113">
              <a:buFont typeface="Wingdings" panose="05000000000000000000" pitchFamily="2" charset="2"/>
              <a:buChar char="Ø"/>
              <a:tabLst>
                <a:tab pos="265113" algn="l"/>
              </a:tabLst>
            </a:pPr>
            <a:r>
              <a:rPr lang="en-US" sz="1000" dirty="0">
                <a:solidFill>
                  <a:srgbClr val="000000"/>
                </a:solidFill>
              </a:rPr>
              <a:t>This provision is new to the 2001 model contract, there having been no similar provision in the 1997 model contract.</a:t>
            </a:r>
          </a:p>
          <a:p>
            <a:pPr marL="722313" lvl="1" indent="-265113">
              <a:buFont typeface="Arial" pitchFamily="34" charset="0"/>
              <a:buChar char="•"/>
              <a:tabLst>
                <a:tab pos="265113" algn="l"/>
              </a:tabLst>
            </a:pPr>
            <a:endParaRPr lang="en-GB" sz="1000" dirty="0" smtClean="0">
              <a:solidFill>
                <a:srgbClr val="000000"/>
              </a:solidFill>
            </a:endParaRPr>
          </a:p>
          <a:p>
            <a:pPr marL="722313" lvl="1" indent="-265113">
              <a:buFont typeface="Arial" pitchFamily="34" charset="0"/>
              <a:buChar char="•"/>
              <a:tabLst>
                <a:tab pos="265113" algn="l"/>
              </a:tabLst>
            </a:pPr>
            <a:r>
              <a:rPr lang="en-US" sz="1000" dirty="0" smtClean="0"/>
              <a:t>There </a:t>
            </a:r>
            <a:r>
              <a:rPr lang="en-US" sz="1000" dirty="0"/>
              <a:t>is no retention period for oil. In the event of a non-associated gas discovery large enough to justify export, the exploration period relative to the area of the discovery is to be at least five years from the date of such discovery. </a:t>
            </a:r>
            <a:endParaRPr lang="en-US" sz="1000" dirty="0">
              <a:solidFill>
                <a:srgbClr val="000000"/>
              </a:solidFill>
            </a:endParaRPr>
          </a:p>
        </p:txBody>
      </p:sp>
      <p:sp>
        <p:nvSpPr>
          <p:cNvPr id="7" name="TextBox 6"/>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886804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741317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896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Netherlands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22</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528988916"/>
              </p:ext>
            </p:extLst>
          </p:nvPr>
        </p:nvGraphicFramePr>
        <p:xfrm>
          <a:off x="273132" y="2423525"/>
          <a:ext cx="8752115" cy="283083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 </a:t>
                      </a:r>
                      <a:r>
                        <a:rPr lang="en-US" sz="900" b="1" dirty="0" smtClean="0">
                          <a:effectLst/>
                          <a:latin typeface="+mj-lt"/>
                        </a:rPr>
                        <a:t>for offshore under </a:t>
                      </a:r>
                      <a:r>
                        <a:rPr lang="en-US" sz="900" b="1" dirty="0">
                          <a:effectLst/>
                          <a:latin typeface="+mj-lt"/>
                        </a:rPr>
                        <a:t>the </a:t>
                      </a:r>
                      <a:r>
                        <a:rPr lang="en-US" sz="900" b="1" i="1" dirty="0">
                          <a:effectLst/>
                          <a:latin typeface="+mj-lt"/>
                        </a:rPr>
                        <a:t>Mining Industry Act (</a:t>
                      </a:r>
                      <a:r>
                        <a:rPr lang="en-US" sz="900" b="1" i="1" dirty="0" err="1">
                          <a:effectLst/>
                          <a:latin typeface="+mj-lt"/>
                        </a:rPr>
                        <a:t>Mijnbouwwet</a:t>
                      </a:r>
                      <a:r>
                        <a:rPr lang="en-US" sz="900" b="1" i="1" dirty="0">
                          <a:effectLst/>
                          <a:latin typeface="+mj-lt"/>
                        </a:rPr>
                        <a:t>) </a:t>
                      </a:r>
                      <a:r>
                        <a:rPr lang="en-US" sz="900" b="1" dirty="0">
                          <a:effectLst/>
                          <a:latin typeface="+mj-lt"/>
                        </a:rPr>
                        <a:t>effective as of 1 January </a:t>
                      </a:r>
                      <a:r>
                        <a:rPr lang="en-US" sz="900" b="1" dirty="0" smtClean="0">
                          <a:effectLst/>
                          <a:latin typeface="+mj-lt"/>
                        </a:rPr>
                        <a:t>2003</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effectLst/>
                          <a:latin typeface="+mj-lt"/>
                        </a:rPr>
                        <a:t>STATE PARTICIPATION</a:t>
                      </a:r>
                      <a:endParaRPr lang="en-US" sz="90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40% interest from the project start</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effectLst/>
                          <a:latin typeface="+mj-lt"/>
                        </a:rPr>
                        <a:t>ROYALTY</a:t>
                      </a:r>
                      <a:endParaRPr lang="en-US" sz="90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0%</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effectLst/>
                          <a:latin typeface="+mj-lt"/>
                        </a:rPr>
                        <a:t>COST RECOVERY</a:t>
                      </a:r>
                      <a:endParaRPr lang="en-US" sz="90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effectLst/>
                          <a:latin typeface="+mj-lt"/>
                        </a:rPr>
                        <a:t>PROFIT SHARING</a:t>
                      </a:r>
                      <a:endParaRPr lang="en-US" sz="90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solidFill>
                            <a:schemeClr val="tx1"/>
                          </a:solidFill>
                          <a:effectLst/>
                          <a:latin typeface="+mj-lt"/>
                        </a:rPr>
                        <a:t>INCOME TAX</a:t>
                      </a:r>
                      <a:endParaRPr lang="en-US" sz="900" dirty="0">
                        <a:solidFill>
                          <a:schemeClr val="tx1"/>
                        </a:solidFill>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solidFill>
                            <a:schemeClr val="tx1"/>
                          </a:solidFill>
                          <a:effectLst/>
                          <a:latin typeface="+mj-lt"/>
                        </a:rPr>
                        <a:t>2</a:t>
                      </a:r>
                      <a:r>
                        <a:rPr lang="en-US" sz="900" i="0" dirty="0">
                          <a:solidFill>
                            <a:schemeClr val="tx1"/>
                          </a:solidFill>
                          <a:effectLst/>
                          <a:latin typeface="+mj-lt"/>
                        </a:rPr>
                        <a:t>5% of gross revenue less deductions (including SPS) and depreciation</a:t>
                      </a:r>
                      <a:endParaRPr lang="en-US" sz="900" dirty="0">
                        <a:solidFill>
                          <a:schemeClr val="tx1"/>
                        </a:solidFill>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solidFill>
                            <a:schemeClr val="tx1"/>
                          </a:solidFill>
                          <a:effectLst/>
                          <a:latin typeface="+mj-lt"/>
                        </a:rPr>
                        <a:t>ADDITIONAL PROFITS TAX (SPS)</a:t>
                      </a:r>
                      <a:endParaRPr lang="en-US" sz="900">
                        <a:solidFill>
                          <a:schemeClr val="tx1"/>
                        </a:solidFill>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solidFill>
                            <a:schemeClr val="tx1"/>
                          </a:solidFill>
                          <a:effectLst/>
                          <a:latin typeface="+mj-lt"/>
                        </a:rPr>
                        <a:t>50% of gross revenue less deduction and depreciation (including 10% uplift on </a:t>
                      </a:r>
                      <a:r>
                        <a:rPr lang="en-US" sz="900" dirty="0" err="1">
                          <a:solidFill>
                            <a:schemeClr val="tx1"/>
                          </a:solidFill>
                          <a:effectLst/>
                          <a:latin typeface="+mj-lt"/>
                        </a:rPr>
                        <a:t>opex</a:t>
                      </a:r>
                      <a:r>
                        <a:rPr lang="en-US" sz="900" dirty="0">
                          <a:solidFill>
                            <a:schemeClr val="tx1"/>
                          </a:solidFill>
                          <a:effectLst/>
                          <a:latin typeface="+mj-lt"/>
                        </a:rPr>
                        <a:t> and </a:t>
                      </a:r>
                      <a:r>
                        <a:rPr lang="en-US" sz="900" dirty="0" smtClean="0">
                          <a:solidFill>
                            <a:schemeClr val="tx1"/>
                          </a:solidFill>
                          <a:effectLst/>
                          <a:latin typeface="+mj-lt"/>
                        </a:rPr>
                        <a:t>capex) </a:t>
                      </a:r>
                      <a:r>
                        <a:rPr lang="en-US" sz="900" dirty="0">
                          <a:solidFill>
                            <a:schemeClr val="tx1"/>
                          </a:solidFill>
                          <a:effectLst/>
                          <a:latin typeface="+mj-lt"/>
                        </a:rPr>
                        <a:t>and income tax credit</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effectLst/>
                          <a:latin typeface="+mj-lt"/>
                        </a:rPr>
                        <a:t>DOMESTIC SUPPLY OBLIGATION</a:t>
                      </a:r>
                      <a:endParaRPr lang="en-US" sz="90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a:effectLst/>
                          <a:latin typeface="+mj-lt"/>
                        </a:rPr>
                        <a:t>WITHHOLDING TAX</a:t>
                      </a:r>
                      <a:endParaRPr lang="en-US" sz="90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15%</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Netherlands:</a:t>
            </a:r>
          </a:p>
          <a:p>
            <a:pPr marL="171450" indent="-171450" fontAlgn="b">
              <a:buFont typeface="Wingdings" panose="05000000000000000000" pitchFamily="2" charset="2"/>
              <a:buChar char="Ø"/>
            </a:pPr>
            <a:r>
              <a:rPr lang="en-US" sz="1200" dirty="0" smtClean="0"/>
              <a:t>2003 </a:t>
            </a:r>
            <a:r>
              <a:rPr lang="en-US" sz="1200" dirty="0"/>
              <a:t>Mining Act Royalty Tax Terms Offshore</a:t>
            </a:r>
            <a:endParaRPr lang="en-US" sz="3600" dirty="0"/>
          </a:p>
          <a:p>
            <a:pPr marL="171450" indent="-171450" fontAlgn="b">
              <a:buFont typeface="Wingdings" panose="05000000000000000000" pitchFamily="2" charset="2"/>
              <a:buChar char="Ø"/>
            </a:pPr>
            <a:r>
              <a:rPr lang="en-US" sz="1200" dirty="0" smtClean="0"/>
              <a:t>2003 </a:t>
            </a:r>
            <a:r>
              <a:rPr lang="en-US" sz="1200" dirty="0"/>
              <a:t>Mining Act Royalty Tax Terms </a:t>
            </a:r>
            <a:r>
              <a:rPr lang="en-US" sz="1200" dirty="0" smtClean="0"/>
              <a:t>Onshore</a:t>
            </a:r>
          </a:p>
          <a:p>
            <a:endParaRPr lang="en-GB" sz="1200" b="1" dirty="0" smtClean="0">
              <a:solidFill>
                <a:prstClr val="black"/>
              </a:solidFill>
            </a:endParaRPr>
          </a:p>
          <a:p>
            <a:endParaRPr lang="en-GB" sz="1200" b="1" dirty="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8" name="TextBox 7"/>
          <p:cNvSpPr txBox="1"/>
          <p:nvPr/>
        </p:nvSpPr>
        <p:spPr>
          <a:xfrm>
            <a:off x="44533" y="4276903"/>
            <a:ext cx="409699" cy="400110"/>
          </a:xfrm>
          <a:prstGeom prst="rect">
            <a:avLst/>
          </a:prstGeom>
          <a:noFill/>
        </p:spPr>
        <p:txBody>
          <a:bodyPr wrap="square" lIns="72000" rIns="72000" rtlCol="0">
            <a:spAutoFit/>
          </a:bodyPr>
          <a:lstStyle/>
          <a:p>
            <a:r>
              <a:rPr lang="en-GB" sz="2000" b="1" dirty="0" smtClean="0">
                <a:solidFill>
                  <a:schemeClr val="tx2"/>
                </a:solidFill>
              </a:rPr>
              <a:t>!</a:t>
            </a:r>
            <a:endParaRPr lang="en-US" sz="2000" b="1" dirty="0" err="1" smtClean="0">
              <a:solidFill>
                <a:schemeClr val="tx2"/>
              </a:solidFill>
            </a:endParaRPr>
          </a:p>
        </p:txBody>
      </p:sp>
      <p:sp>
        <p:nvSpPr>
          <p:cNvPr id="19" name="TextBox 18"/>
          <p:cNvSpPr txBox="1"/>
          <p:nvPr/>
        </p:nvSpPr>
        <p:spPr>
          <a:xfrm>
            <a:off x="196933" y="5201178"/>
            <a:ext cx="8947067" cy="369332"/>
          </a:xfrm>
          <a:prstGeom prst="rect">
            <a:avLst/>
          </a:prstGeom>
          <a:noFill/>
        </p:spPr>
        <p:txBody>
          <a:bodyPr wrap="square" lIns="72000" rIns="72000" rtlCol="0">
            <a:spAutoFit/>
          </a:bodyPr>
          <a:lstStyle/>
          <a:p>
            <a:r>
              <a:rPr lang="en-GB" sz="1000" i="1" dirty="0" smtClean="0"/>
              <a:t>Note:  Where special terms for marginal fields may be available they are marked with  </a:t>
            </a:r>
            <a:r>
              <a:rPr lang="en-GB" sz="1800" b="1" i="1" dirty="0">
                <a:solidFill>
                  <a:schemeClr val="tx2"/>
                </a:solidFill>
              </a:rPr>
              <a:t>“!”</a:t>
            </a:r>
            <a:endParaRPr lang="en-US" sz="900" i="1" dirty="0" err="1"/>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418817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0585561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003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Netherlands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3803466560"/>
              </p:ext>
            </p:extLst>
          </p:nvPr>
        </p:nvGraphicFramePr>
        <p:xfrm>
          <a:off x="265111" y="1143000"/>
          <a:ext cx="8574089" cy="1463040"/>
        </p:xfrm>
        <a:graphic>
          <a:graphicData uri="http://schemas.openxmlformats.org/drawingml/2006/table">
            <a:tbl>
              <a:tblPr firstRow="1" bandRow="1">
                <a:tableStyleId>{5C22544A-7EE6-4342-B048-85BDC9FD1C3A}</a:tableStyleId>
              </a:tblPr>
              <a:tblGrid>
                <a:gridCol w="1436599"/>
                <a:gridCol w="3476346"/>
                <a:gridCol w="3661144"/>
              </a:tblGrid>
              <a:tr h="288413">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2003 Mining Act Royalty Tax Terms Offshore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812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t>Additional</a:t>
                      </a:r>
                      <a:r>
                        <a:rPr lang="en-GB" sz="1400" b="1" baseline="0" dirty="0" smtClean="0"/>
                        <a:t> Profits Tax</a:t>
                      </a:r>
                    </a:p>
                    <a:p>
                      <a:pPr marL="0" marR="0" indent="0" algn="l" defTabSz="914400" rtl="0" eaLnBrk="1" fontAlgn="auto" latinLnBrk="0" hangingPunct="1">
                        <a:lnSpc>
                          <a:spcPct val="100000"/>
                        </a:lnSpc>
                        <a:spcBef>
                          <a:spcPts val="0"/>
                        </a:spcBef>
                        <a:spcAft>
                          <a:spcPts val="0"/>
                        </a:spcAft>
                        <a:buClrTx/>
                        <a:buSzTx/>
                        <a:buFontTx/>
                        <a:buNone/>
                        <a:tabLst/>
                        <a:defRPr/>
                      </a:pPr>
                      <a:r>
                        <a:rPr lang="en-GB" sz="1400" kern="1200" dirty="0" smtClean="0"/>
                        <a:t>(State Profit Share - SPS)</a:t>
                      </a:r>
                      <a:endParaRPr lang="en-US" sz="1400" b="1" dirty="0" smtClean="0">
                        <a:solidFill>
                          <a:schemeClr val="tx1"/>
                        </a:solidFill>
                      </a:endParaRPr>
                    </a:p>
                  </a:txBody>
                  <a:tcPr anchor="ctr"/>
                </a:tc>
                <a:tc>
                  <a:txBody>
                    <a:bodyPr/>
                    <a:lstStyle/>
                    <a:p>
                      <a:pPr marL="0" indent="0" algn="l" defTabSz="914400" rtl="0" eaLnBrk="1" latinLnBrk="0" hangingPunct="1">
                        <a:buFont typeface="Arial" pitchFamily="34" charset="0"/>
                        <a:buNone/>
                      </a:pPr>
                      <a:r>
                        <a:rPr lang="en-GB" sz="1000" kern="1200" dirty="0" smtClean="0"/>
                        <a:t>The</a:t>
                      </a:r>
                      <a:r>
                        <a:rPr lang="en-GB" sz="1000" kern="1200" baseline="0" dirty="0" smtClean="0"/>
                        <a:t> SPS is</a:t>
                      </a:r>
                      <a:r>
                        <a:rPr lang="en-GB" sz="1000" kern="1200" dirty="0" smtClean="0"/>
                        <a:t> 50% of gross revenue less deduction and depreciation including:</a:t>
                      </a:r>
                    </a:p>
                    <a:p>
                      <a:pPr marL="285750" indent="-285750" algn="l" defTabSz="914400" rtl="0" eaLnBrk="1" latinLnBrk="0" hangingPunct="1">
                        <a:buFont typeface="Wingdings" panose="05000000000000000000" pitchFamily="2" charset="2"/>
                        <a:buChar char="Ø"/>
                      </a:pPr>
                      <a:r>
                        <a:rPr lang="en-GB" sz="1000" kern="1200" dirty="0" smtClean="0"/>
                        <a:t>10% uplift on OPEX</a:t>
                      </a:r>
                      <a:endParaRPr lang="en-US" sz="1000" kern="1200" dirty="0" smtClean="0"/>
                    </a:p>
                    <a:p>
                      <a:pPr marL="285750" indent="-285750" algn="l" defTabSz="914400" rtl="0" eaLnBrk="1" latinLnBrk="0" hangingPunct="1">
                        <a:buFont typeface="Wingdings" panose="05000000000000000000" pitchFamily="2" charset="2"/>
                        <a:buChar char="Ø"/>
                      </a:pPr>
                      <a:r>
                        <a:rPr lang="en-GB" sz="1000" kern="1200" baseline="0" dirty="0" smtClean="0"/>
                        <a:t>10% uplift on CAPEX </a:t>
                      </a:r>
                    </a:p>
                    <a:p>
                      <a:pPr marL="285750" indent="-285750" algn="l" defTabSz="914400" rtl="0" eaLnBrk="1" latinLnBrk="0" hangingPunct="1">
                        <a:buFont typeface="Wingdings" panose="05000000000000000000" pitchFamily="2" charset="2"/>
                        <a:buChar char="Ø"/>
                      </a:pPr>
                      <a:r>
                        <a:rPr lang="en-GB" sz="1000" kern="1200" baseline="0" dirty="0" smtClean="0"/>
                        <a:t>25% income tax</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1" i="1" kern="1200" dirty="0" smtClean="0">
                          <a:solidFill>
                            <a:schemeClr val="dk1"/>
                          </a:solidFill>
                          <a:latin typeface="+mn-lt"/>
                          <a:ea typeface="+mn-ea"/>
                          <a:cs typeface="+mn-cs"/>
                        </a:rPr>
                        <a:t>Additional 25% uplift on CAPEX </a:t>
                      </a:r>
                      <a:r>
                        <a:rPr lang="en-GB" sz="1000" kern="1200" dirty="0" smtClean="0">
                          <a:solidFill>
                            <a:schemeClr val="dk1"/>
                          </a:solidFill>
                          <a:latin typeface="+mn-lt"/>
                          <a:ea typeface="+mn-ea"/>
                          <a:cs typeface="+mn-cs"/>
                        </a:rPr>
                        <a:t>for the calculation of the SPS</a:t>
                      </a:r>
                      <a:endParaRPr lang="en-US" sz="1000" kern="1200" dirty="0" smtClean="0">
                        <a:solidFill>
                          <a:schemeClr val="dk1"/>
                        </a:solidFill>
                        <a:latin typeface="+mn-lt"/>
                        <a:ea typeface="+mn-ea"/>
                        <a:cs typeface="+mn-cs"/>
                      </a:endParaRPr>
                    </a:p>
                  </a:txBody>
                  <a:tcPr anchor="ctr"/>
                </a:tc>
              </a:tr>
            </a:tbl>
          </a:graphicData>
        </a:graphic>
      </p:graphicFrame>
      <p:sp>
        <p:nvSpPr>
          <p:cNvPr id="7" name="Rectangle 6"/>
          <p:cNvSpPr/>
          <p:nvPr/>
        </p:nvSpPr>
        <p:spPr>
          <a:xfrm>
            <a:off x="217967" y="2719905"/>
            <a:ext cx="8607056" cy="1231106"/>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Previous changes:</a:t>
            </a:r>
          </a:p>
          <a:p>
            <a:pPr lvl="1">
              <a:tabLst>
                <a:tab pos="265113" algn="l"/>
              </a:tabLst>
            </a:pPr>
            <a:r>
              <a:rPr lang="en-GB" sz="1000" u="sng" dirty="0" smtClean="0">
                <a:solidFill>
                  <a:srgbClr val="000000"/>
                </a:solidFill>
              </a:rPr>
              <a:t>2010:</a:t>
            </a:r>
          </a:p>
          <a:p>
            <a:pPr marL="722313" lvl="1" indent="-265113">
              <a:buFont typeface="Arial" pitchFamily="34" charset="0"/>
              <a:buChar char="•"/>
              <a:tabLst>
                <a:tab pos="265113" algn="l"/>
              </a:tabLst>
            </a:pPr>
            <a:r>
              <a:rPr lang="en-GB" sz="1000" b="1" i="1" dirty="0" smtClean="0">
                <a:solidFill>
                  <a:srgbClr val="000000"/>
                </a:solidFill>
              </a:rPr>
              <a:t>Increase capital cost uplift for Additional Profits Tax </a:t>
            </a:r>
            <a:r>
              <a:rPr lang="en-GB" sz="1000" dirty="0" smtClean="0">
                <a:solidFill>
                  <a:srgbClr val="000000"/>
                </a:solidFill>
              </a:rPr>
              <a:t>(SPS) calculation</a:t>
            </a:r>
          </a:p>
          <a:p>
            <a:pPr marL="722313" lvl="1" indent="-265113">
              <a:buFont typeface="Arial" pitchFamily="34" charset="0"/>
              <a:buChar char="•"/>
              <a:tabLst>
                <a:tab pos="265113" algn="l"/>
              </a:tabLst>
            </a:pPr>
            <a:endParaRPr lang="en-US" sz="1000" dirty="0" smtClean="0">
              <a:solidFill>
                <a:srgbClr val="000000"/>
              </a:solidFill>
            </a:endParaRPr>
          </a:p>
          <a:p>
            <a:pPr lvl="1">
              <a:tabLst>
                <a:tab pos="265113" algn="l"/>
              </a:tabLst>
            </a:pPr>
            <a:r>
              <a:rPr lang="en-GB" sz="1000" u="sng" dirty="0" smtClean="0">
                <a:solidFill>
                  <a:srgbClr val="000000"/>
                </a:solidFill>
              </a:rPr>
              <a:t>1994:</a:t>
            </a:r>
            <a:r>
              <a:rPr lang="en-GB" sz="1000" dirty="0" smtClean="0">
                <a:solidFill>
                  <a:srgbClr val="000000"/>
                </a:solidFill>
              </a:rPr>
              <a:t> </a:t>
            </a:r>
          </a:p>
          <a:p>
            <a:pPr marL="722313" lvl="1" indent="-265113">
              <a:buFont typeface="Arial" pitchFamily="34" charset="0"/>
              <a:buChar char="•"/>
              <a:tabLst>
                <a:tab pos="265113" algn="l"/>
              </a:tabLst>
            </a:pPr>
            <a:r>
              <a:rPr lang="en-US" sz="1000" b="1" i="1" dirty="0" smtClean="0">
                <a:solidFill>
                  <a:srgbClr val="000000"/>
                </a:solidFill>
              </a:rPr>
              <a:t>Reduced royalty payment to zero for marginal fields </a:t>
            </a:r>
            <a:r>
              <a:rPr lang="en-US" sz="1000" dirty="0" smtClean="0">
                <a:solidFill>
                  <a:srgbClr val="000000"/>
                </a:solidFill>
              </a:rPr>
              <a:t>with annual production of  800,000 cubic </a:t>
            </a:r>
            <a:r>
              <a:rPr lang="en-US" sz="1000" dirty="0" err="1" smtClean="0">
                <a:solidFill>
                  <a:srgbClr val="000000"/>
                </a:solidFill>
              </a:rPr>
              <a:t>metres</a:t>
            </a:r>
            <a:r>
              <a:rPr lang="en-US" sz="1000" dirty="0" smtClean="0">
                <a:solidFill>
                  <a:srgbClr val="000000"/>
                </a:solidFill>
              </a:rPr>
              <a:t> and gas of 800 million cubic </a:t>
            </a:r>
            <a:r>
              <a:rPr lang="en-US" sz="1000" dirty="0" err="1" smtClean="0">
                <a:solidFill>
                  <a:srgbClr val="000000"/>
                </a:solidFill>
              </a:rPr>
              <a:t>metres</a:t>
            </a:r>
            <a:r>
              <a:rPr lang="en-US" sz="1000" dirty="0" smtClean="0">
                <a:solidFill>
                  <a:srgbClr val="000000"/>
                </a:solidFill>
              </a:rPr>
              <a:t>  (instead of 1% - 15% for generic offshore concessions) when the oil price is less than US$23 per barrel</a:t>
            </a:r>
            <a:endParaRPr lang="en-US" sz="1200" dirty="0" smtClean="0">
              <a:solidFill>
                <a:srgbClr val="000000"/>
              </a:solidFill>
            </a:endParaRPr>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23</a:t>
            </a:fld>
            <a:endParaRPr lang="en-US" dirty="0"/>
          </a:p>
        </p:txBody>
      </p:sp>
      <p:sp>
        <p:nvSpPr>
          <p:cNvPr id="9" name="TextBox 8"/>
          <p:cNvSpPr txBox="1"/>
          <p:nvPr/>
        </p:nvSpPr>
        <p:spPr>
          <a:xfrm>
            <a:off x="5759533" y="510636"/>
            <a:ext cx="2624446" cy="369332"/>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smtClean="0">
                <a:solidFill>
                  <a:schemeClr val="bg1"/>
                </a:solidFill>
              </a:rPr>
              <a:t>Small fields</a:t>
            </a:r>
          </a:p>
        </p:txBody>
      </p:sp>
      <p:sp>
        <p:nvSpPr>
          <p:cNvPr id="10" name="TextBox 9"/>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484671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0076981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0247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02326" name="Picture 18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688" y="2023045"/>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24</a:t>
            </a:fld>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24</a:t>
            </a:fld>
            <a:endParaRPr lang="en-US" dirty="0"/>
          </a:p>
        </p:txBody>
      </p:sp>
      <p:pic>
        <p:nvPicPr>
          <p:cNvPr id="902319" name="Picture 17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696" y="2023047"/>
            <a:ext cx="388302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584754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24233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3814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Nigeria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25</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725807845"/>
              </p:ext>
            </p:extLst>
          </p:nvPr>
        </p:nvGraphicFramePr>
        <p:xfrm>
          <a:off x="273132" y="2423525"/>
          <a:ext cx="8752115" cy="324231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 except for bonuses</a:t>
                      </a:r>
                      <a:br>
                        <a:rPr lang="en-US" sz="900" b="1" dirty="0">
                          <a:effectLst/>
                          <a:latin typeface="+mj-lt"/>
                        </a:rPr>
                      </a:br>
                      <a:r>
                        <a:rPr lang="en-US" sz="900" b="1" dirty="0">
                          <a:effectLst/>
                          <a:latin typeface="+mj-lt"/>
                        </a:rPr>
                        <a:t>Assumptions for signature bonuses are based on the </a:t>
                      </a:r>
                      <a:r>
                        <a:rPr lang="en-US" sz="900" b="1" u="sng" dirty="0">
                          <a:effectLst/>
                          <a:latin typeface="+mj-lt"/>
                        </a:rPr>
                        <a:t>minimum</a:t>
                      </a:r>
                      <a:r>
                        <a:rPr lang="en-US" sz="900" b="1" dirty="0">
                          <a:effectLst/>
                          <a:latin typeface="+mj-lt"/>
                        </a:rPr>
                        <a:t> signature bonus specified for blocks in water depths between 100m and 200m in the year 2000 Licensing Round; production bonuses are indicative of those agreed in the 1990s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Signature bonus of US$10 </a:t>
                      </a:r>
                      <a:r>
                        <a:rPr lang="en-US" sz="900" dirty="0" smtClean="0">
                          <a:effectLst/>
                          <a:latin typeface="+mj-lt"/>
                        </a:rPr>
                        <a:t>million *</a:t>
                      </a:r>
                      <a:r>
                        <a:rPr lang="en-US" sz="900" dirty="0">
                          <a:effectLst/>
                          <a:latin typeface="+mj-lt"/>
                        </a:rPr>
                        <a:t/>
                      </a:r>
                      <a:br>
                        <a:rPr lang="en-US" sz="900" dirty="0">
                          <a:effectLst/>
                          <a:latin typeface="+mj-lt"/>
                        </a:rPr>
                      </a:br>
                      <a:r>
                        <a:rPr lang="en-US" sz="900" dirty="0">
                          <a:effectLst/>
                          <a:latin typeface="+mj-lt"/>
                        </a:rPr>
                        <a:t>Production bonuses of US$5 </a:t>
                      </a:r>
                      <a:r>
                        <a:rPr lang="en-US" sz="900" dirty="0" smtClean="0">
                          <a:effectLst/>
                          <a:latin typeface="+mj-lt"/>
                        </a:rPr>
                        <a:t>million * </a:t>
                      </a:r>
                      <a:r>
                        <a:rPr lang="en-US" sz="900" dirty="0">
                          <a:effectLst/>
                          <a:latin typeface="+mj-lt"/>
                        </a:rPr>
                        <a:t>at 50 </a:t>
                      </a:r>
                      <a:r>
                        <a:rPr lang="en-US" sz="900" dirty="0" err="1" smtClean="0">
                          <a:effectLst/>
                          <a:latin typeface="+mj-lt"/>
                        </a:rPr>
                        <a:t>Mbbl</a:t>
                      </a:r>
                      <a:r>
                        <a:rPr lang="en-US" sz="900" dirty="0" smtClean="0">
                          <a:effectLst/>
                          <a:latin typeface="+mj-lt"/>
                        </a:rPr>
                        <a:t>/d </a:t>
                      </a:r>
                      <a:r>
                        <a:rPr lang="en-US" sz="900" dirty="0">
                          <a:effectLst/>
                          <a:latin typeface="+mj-lt"/>
                        </a:rPr>
                        <a:t>(300 </a:t>
                      </a:r>
                      <a:r>
                        <a:rPr lang="en-US" sz="900" dirty="0" err="1" smtClean="0">
                          <a:effectLst/>
                          <a:latin typeface="+mj-lt"/>
                        </a:rPr>
                        <a:t>MMcf</a:t>
                      </a:r>
                      <a:r>
                        <a:rPr lang="en-US" sz="900" dirty="0" smtClean="0">
                          <a:effectLst/>
                          <a:latin typeface="+mj-lt"/>
                        </a:rPr>
                        <a:t>/d) </a:t>
                      </a:r>
                      <a:r>
                        <a:rPr lang="en-US" sz="900" dirty="0">
                          <a:effectLst/>
                          <a:latin typeface="+mj-lt"/>
                        </a:rPr>
                        <a:t>and 100 </a:t>
                      </a:r>
                      <a:r>
                        <a:rPr lang="en-US" sz="900" dirty="0" err="1" smtClean="0">
                          <a:effectLst/>
                          <a:latin typeface="+mj-lt"/>
                        </a:rPr>
                        <a:t>Mbbl</a:t>
                      </a:r>
                      <a:r>
                        <a:rPr lang="en-US" sz="900" dirty="0" smtClean="0">
                          <a:effectLst/>
                          <a:latin typeface="+mj-lt"/>
                        </a:rPr>
                        <a:t>/d </a:t>
                      </a:r>
                      <a:r>
                        <a:rPr lang="en-US" sz="900" dirty="0">
                          <a:effectLst/>
                          <a:latin typeface="+mj-lt"/>
                        </a:rPr>
                        <a:t>(600 </a:t>
                      </a:r>
                      <a:r>
                        <a:rPr lang="en-US" sz="900" dirty="0" err="1" smtClean="0">
                          <a:effectLst/>
                          <a:latin typeface="+mj-lt"/>
                        </a:rPr>
                        <a:t>MMcf</a:t>
                      </a:r>
                      <a:r>
                        <a:rPr lang="en-US" sz="900" dirty="0" smtClean="0">
                          <a:effectLst/>
                          <a:latin typeface="+mj-lt"/>
                        </a:rPr>
                        <a:t>/d)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Local Content Development Levy equal to 1% of </a:t>
                      </a:r>
                      <a:r>
                        <a:rPr lang="en-US" sz="900" dirty="0" err="1">
                          <a:effectLst/>
                          <a:latin typeface="+mj-lt"/>
                        </a:rPr>
                        <a:t>opex</a:t>
                      </a:r>
                      <a:r>
                        <a:rPr lang="en-US" sz="900" dirty="0">
                          <a:effectLst/>
                          <a:latin typeface="+mj-lt"/>
                        </a:rPr>
                        <a:t> and capex (except bonuses) payable to the Nigerian Content Development Fund</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smtClean="0">
                          <a:effectLst/>
                          <a:latin typeface="+mj-lt"/>
                        </a:rPr>
                        <a:t>None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18.5% of gross revenue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MINOR &amp; INDIRECT TAXES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Oil projects only: 5% VAT%; 20% Import Duties; 6% Port Development Fee; 1% Inspection Fee</a:t>
                      </a:r>
                      <a:br>
                        <a:rPr lang="en-US" sz="900" dirty="0">
                          <a:effectLst/>
                          <a:latin typeface="+mj-lt"/>
                        </a:rPr>
                      </a:br>
                      <a:r>
                        <a:rPr lang="en-US" sz="900" dirty="0">
                          <a:effectLst/>
                          <a:latin typeface="+mj-lt"/>
                        </a:rPr>
                        <a:t>Education Tax: 2% of assessable profit (gross revenue less royalty and contract "Operating Costs")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65.75% (increasing to 85% after 5 years of production) of income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a:t>
            </a:r>
            <a:r>
              <a:rPr lang="en-GB" sz="1200" b="1" dirty="0">
                <a:solidFill>
                  <a:prstClr val="black"/>
                </a:solidFill>
              </a:rPr>
              <a:t>Nigeria:</a:t>
            </a:r>
            <a:endParaRPr lang="en-GB" sz="1200" b="1" dirty="0" smtClean="0">
              <a:solidFill>
                <a:prstClr val="black"/>
              </a:solidFill>
            </a:endParaRPr>
          </a:p>
          <a:p>
            <a:pPr marL="171450" indent="-171450" fontAlgn="b">
              <a:buFont typeface="Wingdings" panose="05000000000000000000" pitchFamily="2" charset="2"/>
              <a:buChar char="Ø"/>
            </a:pPr>
            <a:r>
              <a:rPr lang="en-US" sz="1200" dirty="0" smtClean="0">
                <a:solidFill>
                  <a:prstClr val="black"/>
                </a:solidFill>
              </a:rPr>
              <a:t>2000 </a:t>
            </a:r>
            <a:r>
              <a:rPr lang="en-US" sz="1200" dirty="0">
                <a:solidFill>
                  <a:prstClr val="black"/>
                </a:solidFill>
              </a:rPr>
              <a:t>PSA Terms for Inland Basins</a:t>
            </a:r>
          </a:p>
          <a:p>
            <a:pPr marL="171450" indent="-171450" fontAlgn="b">
              <a:buFont typeface="Wingdings" panose="05000000000000000000" pitchFamily="2" charset="2"/>
              <a:buChar char="Ø"/>
            </a:pPr>
            <a:r>
              <a:rPr lang="en-US" sz="1200" dirty="0" smtClean="0">
                <a:solidFill>
                  <a:prstClr val="black"/>
                </a:solidFill>
              </a:rPr>
              <a:t>2000 </a:t>
            </a:r>
            <a:r>
              <a:rPr lang="en-US" sz="1200" dirty="0">
                <a:solidFill>
                  <a:prstClr val="black"/>
                </a:solidFill>
              </a:rPr>
              <a:t>Royalty Tax Terms On &amp; Off-shore less than 200m</a:t>
            </a:r>
          </a:p>
          <a:p>
            <a:pPr marL="171450" indent="-171450" fontAlgn="b">
              <a:buFont typeface="Wingdings" panose="05000000000000000000" pitchFamily="2" charset="2"/>
              <a:buChar char="Ø"/>
            </a:pPr>
            <a:r>
              <a:rPr lang="en-US" sz="1200" dirty="0" smtClean="0">
                <a:solidFill>
                  <a:prstClr val="black"/>
                </a:solidFill>
              </a:rPr>
              <a:t>2007 </a:t>
            </a:r>
            <a:r>
              <a:rPr lang="en-US" sz="1200" dirty="0">
                <a:solidFill>
                  <a:prstClr val="black"/>
                </a:solidFill>
              </a:rPr>
              <a:t>Bid Round PSA Terms for Deep Offshore</a:t>
            </a:r>
          </a:p>
          <a:p>
            <a:pPr marL="171450" indent="-171450" fontAlgn="b">
              <a:buFont typeface="Wingdings" panose="05000000000000000000" pitchFamily="2" charset="2"/>
              <a:buChar char="Ø"/>
            </a:pPr>
            <a:r>
              <a:rPr lang="en-US" sz="1200" dirty="0" smtClean="0">
                <a:solidFill>
                  <a:prstClr val="black"/>
                </a:solidFill>
              </a:rPr>
              <a:t>2007 </a:t>
            </a:r>
            <a:r>
              <a:rPr lang="en-US" sz="1200" dirty="0">
                <a:solidFill>
                  <a:prstClr val="black"/>
                </a:solidFill>
              </a:rPr>
              <a:t>Bid Round PSA Terms for Niger Delta</a:t>
            </a: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8" name="TextBox 7"/>
          <p:cNvSpPr txBox="1"/>
          <p:nvPr/>
        </p:nvSpPr>
        <p:spPr>
          <a:xfrm>
            <a:off x="44533" y="3691687"/>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9" name="TextBox 18"/>
          <p:cNvSpPr txBox="1"/>
          <p:nvPr/>
        </p:nvSpPr>
        <p:spPr>
          <a:xfrm>
            <a:off x="196933" y="5591322"/>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1" name="TextBox 10"/>
          <p:cNvSpPr txBox="1"/>
          <p:nvPr/>
        </p:nvSpPr>
        <p:spPr>
          <a:xfrm>
            <a:off x="201884" y="5875299"/>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15" name="TextBox 14"/>
          <p:cNvSpPr txBox="1"/>
          <p:nvPr/>
        </p:nvSpPr>
        <p:spPr>
          <a:xfrm>
            <a:off x="50629" y="2905303"/>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6" name="TextBox 15"/>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711994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3386181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4311"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Nigeria Marginal Fields Terms (1/2)</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275171435"/>
              </p:ext>
            </p:extLst>
          </p:nvPr>
        </p:nvGraphicFramePr>
        <p:xfrm>
          <a:off x="265111" y="1143000"/>
          <a:ext cx="8574089" cy="1889760"/>
        </p:xfrm>
        <a:graphic>
          <a:graphicData uri="http://schemas.openxmlformats.org/drawingml/2006/table">
            <a:tbl>
              <a:tblPr firstRow="1" bandRow="1">
                <a:tableStyleId>{5C22544A-7EE6-4342-B048-85BDC9FD1C3A}</a:tableStyleId>
              </a:tblPr>
              <a:tblGrid>
                <a:gridCol w="1436599"/>
                <a:gridCol w="3476346"/>
                <a:gridCol w="3661144"/>
              </a:tblGrid>
              <a:tr h="304393">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2000 Royalty Tax Terms On &amp; Off-shore less than 200m</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4170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i="0" dirty="0" smtClean="0">
                          <a:solidFill>
                            <a:schemeClr val="tx1"/>
                          </a:solidFill>
                        </a:rPr>
                        <a:t>Signature</a:t>
                      </a:r>
                      <a:r>
                        <a:rPr lang="en-GB" sz="1400" b="1" i="0" baseline="0" dirty="0" smtClean="0">
                          <a:solidFill>
                            <a:schemeClr val="tx1"/>
                          </a:solidFill>
                        </a:rPr>
                        <a:t> B</a:t>
                      </a:r>
                      <a:r>
                        <a:rPr lang="en-GB" sz="1400" b="1" i="0" dirty="0" smtClean="0">
                          <a:solidFill>
                            <a:schemeClr val="tx1"/>
                          </a:solidFill>
                        </a:rPr>
                        <a:t>onus</a:t>
                      </a:r>
                      <a:endParaRPr lang="en-US" sz="1400" b="1" i="0" dirty="0" smtClean="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00" kern="1200" dirty="0" smtClean="0">
                          <a:solidFill>
                            <a:schemeClr val="dk1"/>
                          </a:solidFill>
                          <a:effectLst/>
                          <a:latin typeface="+mn-lt"/>
                          <a:ea typeface="+mn-ea"/>
                          <a:cs typeface="+mn-cs"/>
                        </a:rPr>
                        <a:t>US$10,000,000</a:t>
                      </a:r>
                      <a:endParaRPr lang="en-GB" sz="1000" i="0" kern="1200" baseline="0" dirty="0" smtClean="0"/>
                    </a:p>
                  </a:txBody>
                  <a:tcPr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kern="1200" dirty="0" smtClean="0">
                          <a:solidFill>
                            <a:schemeClr val="dk1"/>
                          </a:solidFill>
                          <a:latin typeface="+mn-lt"/>
                          <a:ea typeface="+mn-ea"/>
                          <a:cs typeface="+mn-cs"/>
                        </a:rPr>
                        <a:t>US$300,000 </a:t>
                      </a:r>
                      <a:endParaRPr lang="en-GB" sz="1000" kern="1200" dirty="0" smtClean="0">
                        <a:solidFill>
                          <a:schemeClr val="dk1"/>
                        </a:solidFill>
                        <a:latin typeface="+mn-lt"/>
                        <a:ea typeface="+mn-ea"/>
                        <a:cs typeface="+mn-cs"/>
                      </a:endParaRPr>
                    </a:p>
                  </a:txBody>
                  <a:tcPr anchor="ctr"/>
                </a:tc>
              </a:tr>
              <a:tr h="6241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i="0" dirty="0" smtClean="0">
                          <a:solidFill>
                            <a:schemeClr val="tx1"/>
                          </a:solidFill>
                        </a:rPr>
                        <a:t>Royalty</a:t>
                      </a:r>
                      <a:endParaRPr lang="en-US" sz="1400" b="1" i="0" dirty="0" smtClean="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00" b="0" i="0" kern="1200" dirty="0" smtClean="0">
                          <a:solidFill>
                            <a:schemeClr val="dk1"/>
                          </a:solidFill>
                          <a:latin typeface="+mn-lt"/>
                          <a:ea typeface="+mn-ea"/>
                          <a:cs typeface="+mn-cs"/>
                        </a:rPr>
                        <a:t>18.5% of gross revenue</a:t>
                      </a:r>
                      <a:endParaRPr lang="en-GB" sz="1000" i="0" kern="1200" baseline="0" dirty="0" smtClean="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1" kern="1200" dirty="0" smtClean="0">
                          <a:solidFill>
                            <a:schemeClr val="dk1"/>
                          </a:solidFill>
                          <a:latin typeface="+mn-lt"/>
                          <a:ea typeface="+mn-ea"/>
                          <a:cs typeface="+mn-cs"/>
                        </a:rPr>
                        <a:t>Royalty based on production level</a:t>
                      </a:r>
                      <a:r>
                        <a:rPr lang="en-US" sz="1000" kern="1200" dirty="0" smtClean="0">
                          <a:solidFill>
                            <a:schemeClr val="dk1"/>
                          </a:solidFill>
                          <a:latin typeface="+mn-lt"/>
                          <a:ea typeface="+mn-ea"/>
                          <a:cs typeface="+mn-cs"/>
                        </a:rPr>
                        <a:t>:</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000" kern="1200" baseline="0" dirty="0" smtClean="0">
                          <a:solidFill>
                            <a:schemeClr val="dk1"/>
                          </a:solidFill>
                          <a:latin typeface="+mn-lt"/>
                          <a:ea typeface="+mn-ea"/>
                          <a:cs typeface="+mn-cs"/>
                        </a:rPr>
                        <a:t>2.5% (production&lt;5,000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000" kern="1200" baseline="0" dirty="0" smtClean="0">
                          <a:solidFill>
                            <a:schemeClr val="dk1"/>
                          </a:solidFill>
                          <a:latin typeface="+mn-lt"/>
                          <a:ea typeface="+mn-ea"/>
                          <a:cs typeface="+mn-cs"/>
                        </a:rPr>
                        <a:t>7.5% (5,000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/d&lt;production&lt;10,000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000" kern="1200" baseline="0" dirty="0" smtClean="0">
                          <a:solidFill>
                            <a:schemeClr val="dk1"/>
                          </a:solidFill>
                          <a:latin typeface="+mn-lt"/>
                          <a:ea typeface="+mn-ea"/>
                          <a:cs typeface="+mn-cs"/>
                        </a:rPr>
                        <a:t>12.5% (10,000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/d&lt;production&lt;15,000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000" kern="1200" baseline="0" dirty="0" smtClean="0">
                          <a:solidFill>
                            <a:schemeClr val="dk1"/>
                          </a:solidFill>
                          <a:latin typeface="+mn-lt"/>
                          <a:ea typeface="+mn-ea"/>
                          <a:cs typeface="+mn-cs"/>
                        </a:rPr>
                        <a:t>18.5% (15,000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/d&lt;production&lt;25,000 </a:t>
                      </a:r>
                      <a:r>
                        <a:rPr lang="en-GB" sz="1000" kern="1200" baseline="0" dirty="0" err="1" smtClean="0">
                          <a:solidFill>
                            <a:schemeClr val="dk1"/>
                          </a:solidFill>
                          <a:latin typeface="+mn-lt"/>
                          <a:ea typeface="+mn-ea"/>
                          <a:cs typeface="+mn-cs"/>
                        </a:rPr>
                        <a:t>bbl</a:t>
                      </a:r>
                      <a:r>
                        <a:rPr lang="en-GB" sz="1000" kern="1200" baseline="0" dirty="0" smtClean="0">
                          <a:solidFill>
                            <a:schemeClr val="dk1"/>
                          </a:solidFill>
                          <a:latin typeface="+mn-lt"/>
                          <a:ea typeface="+mn-ea"/>
                          <a:cs typeface="+mn-cs"/>
                        </a:rPr>
                        <a:t>/d)</a:t>
                      </a: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26</a:t>
            </a:fld>
            <a:endParaRPr lang="en-US" dirty="0"/>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smtClean="0">
                <a:solidFill>
                  <a:prstClr val="white"/>
                </a:solidFill>
              </a:rPr>
              <a:t>Marginal </a:t>
            </a:r>
            <a:r>
              <a:rPr lang="en-GB" sz="900" b="1" dirty="0">
                <a:solidFill>
                  <a:prstClr val="white"/>
                </a:solidFill>
              </a:rPr>
              <a:t>fields definition</a:t>
            </a:r>
          </a:p>
          <a:p>
            <a:pPr marL="171450" indent="-171450">
              <a:buFont typeface="Arial" panose="020B0604020202020204" pitchFamily="34" charset="0"/>
              <a:buChar char="•"/>
            </a:pPr>
            <a:r>
              <a:rPr lang="en-US" sz="900" dirty="0" smtClean="0">
                <a:solidFill>
                  <a:prstClr val="white"/>
                </a:solidFill>
              </a:rPr>
              <a:t>A field that has reserves booked and reported annually and remained un-produced for more than 10 </a:t>
            </a:r>
            <a:r>
              <a:rPr lang="en-US" sz="900" dirty="0">
                <a:solidFill>
                  <a:prstClr val="white"/>
                </a:solidFill>
              </a:rPr>
              <a:t>years (onshore &amp; shallow</a:t>
            </a:r>
            <a:r>
              <a:rPr lang="en-US" sz="900" dirty="0" smtClean="0">
                <a:solidFill>
                  <a:prstClr val="white"/>
                </a:solidFill>
              </a:rPr>
              <a:t>)</a:t>
            </a:r>
            <a:endParaRPr lang="en-US" sz="900" dirty="0">
              <a:solidFill>
                <a:prstClr val="white"/>
              </a:solidFill>
            </a:endParaRPr>
          </a:p>
        </p:txBody>
      </p:sp>
      <p:sp>
        <p:nvSpPr>
          <p:cNvPr id="11" name="Rectangle 10"/>
          <p:cNvSpPr/>
          <p:nvPr/>
        </p:nvSpPr>
        <p:spPr>
          <a:xfrm>
            <a:off x="253606" y="3097407"/>
            <a:ext cx="8607056" cy="2677656"/>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Other fees, not modelled here, have been stipulated for marginal fields. It is not clear weather these payments also apply under the general terms:</a:t>
            </a:r>
          </a:p>
          <a:p>
            <a:pPr marL="722313" lvl="1" indent="-265113">
              <a:buFont typeface="Arial" pitchFamily="34" charset="0"/>
              <a:buChar char="•"/>
              <a:tabLst>
                <a:tab pos="265113" algn="l"/>
              </a:tabLst>
            </a:pPr>
            <a:r>
              <a:rPr lang="en-US" sz="1000" dirty="0">
                <a:solidFill>
                  <a:srgbClr val="000000"/>
                </a:solidFill>
              </a:rPr>
              <a:t>Indigenous companies (non-refundable)</a:t>
            </a:r>
          </a:p>
          <a:p>
            <a:pPr marL="1179513" lvl="2" indent="-265113">
              <a:buFont typeface="Wingdings" panose="05000000000000000000" pitchFamily="2" charset="2"/>
              <a:buChar char="Ø"/>
              <a:tabLst>
                <a:tab pos="265113" algn="l"/>
              </a:tabLst>
            </a:pPr>
            <a:r>
              <a:rPr lang="en-US" sz="1000" dirty="0">
                <a:solidFill>
                  <a:srgbClr val="000000"/>
                </a:solidFill>
              </a:rPr>
              <a:t>Application fee 200,000 naira/ field</a:t>
            </a:r>
          </a:p>
          <a:p>
            <a:pPr marL="1179513" lvl="2" indent="-265113">
              <a:buFont typeface="Wingdings" panose="05000000000000000000" pitchFamily="2" charset="2"/>
              <a:buChar char="Ø"/>
              <a:tabLst>
                <a:tab pos="265113" algn="l"/>
              </a:tabLst>
            </a:pPr>
            <a:r>
              <a:rPr lang="en-US" sz="1000" dirty="0">
                <a:solidFill>
                  <a:srgbClr val="000000"/>
                </a:solidFill>
              </a:rPr>
              <a:t>Bid processing fee 300,000 naira/ field</a:t>
            </a:r>
          </a:p>
          <a:p>
            <a:pPr marL="722313" lvl="1" indent="-265113">
              <a:buFont typeface="Arial" pitchFamily="34" charset="0"/>
              <a:buChar char="•"/>
              <a:tabLst>
                <a:tab pos="265113" algn="l"/>
              </a:tabLst>
            </a:pPr>
            <a:endParaRPr lang="en-US" sz="1000" dirty="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Foreign </a:t>
            </a:r>
            <a:r>
              <a:rPr lang="en-US" sz="1000" dirty="0">
                <a:solidFill>
                  <a:srgbClr val="000000"/>
                </a:solidFill>
              </a:rPr>
              <a:t>companies (non-refundable)</a:t>
            </a:r>
          </a:p>
          <a:p>
            <a:pPr marL="1179513" lvl="2" indent="-265113">
              <a:buFont typeface="Wingdings" panose="05000000000000000000" pitchFamily="2" charset="2"/>
              <a:buChar char="Ø"/>
              <a:tabLst>
                <a:tab pos="265113" algn="l"/>
              </a:tabLst>
            </a:pPr>
            <a:r>
              <a:rPr lang="en-US" sz="1000" dirty="0">
                <a:solidFill>
                  <a:srgbClr val="000000"/>
                </a:solidFill>
              </a:rPr>
              <a:t>Application fee </a:t>
            </a:r>
            <a:r>
              <a:rPr lang="en-US" sz="1000" dirty="0" smtClean="0">
                <a:solidFill>
                  <a:srgbClr val="000000"/>
                </a:solidFill>
              </a:rPr>
              <a:t>US$1,600</a:t>
            </a:r>
            <a:endParaRPr lang="en-US" sz="1000" dirty="0">
              <a:solidFill>
                <a:srgbClr val="000000"/>
              </a:solidFill>
            </a:endParaRPr>
          </a:p>
          <a:p>
            <a:pPr marL="1179513" lvl="2" indent="-265113">
              <a:buFont typeface="Wingdings" panose="05000000000000000000" pitchFamily="2" charset="2"/>
              <a:buChar char="Ø"/>
              <a:tabLst>
                <a:tab pos="265113" algn="l"/>
              </a:tabLst>
            </a:pPr>
            <a:r>
              <a:rPr lang="en-US" sz="1000" dirty="0">
                <a:solidFill>
                  <a:srgbClr val="000000"/>
                </a:solidFill>
              </a:rPr>
              <a:t>Processing fee </a:t>
            </a:r>
            <a:r>
              <a:rPr lang="en-US" sz="1000" dirty="0" smtClean="0">
                <a:solidFill>
                  <a:srgbClr val="000000"/>
                </a:solidFill>
              </a:rPr>
              <a:t>US$3,200</a:t>
            </a:r>
            <a:endParaRPr lang="en-US" sz="1000" dirty="0">
              <a:solidFill>
                <a:srgbClr val="000000"/>
              </a:solidFill>
            </a:endParaRPr>
          </a:p>
          <a:p>
            <a:pPr marL="722313" lvl="1" indent="-265113">
              <a:buFont typeface="Arial" pitchFamily="34" charset="0"/>
              <a:buChar char="•"/>
              <a:tabLst>
                <a:tab pos="265113" algn="l"/>
              </a:tabLst>
            </a:pPr>
            <a:endParaRPr lang="en-US" sz="1000" dirty="0">
              <a:solidFill>
                <a:srgbClr val="000000"/>
              </a:solidFill>
            </a:endParaRPr>
          </a:p>
          <a:p>
            <a:pPr marL="722313" lvl="1" indent="-265113">
              <a:buFont typeface="Arial" pitchFamily="34" charset="0"/>
              <a:buChar char="•"/>
              <a:tabLst>
                <a:tab pos="265113" algn="l"/>
              </a:tabLst>
            </a:pPr>
            <a:r>
              <a:rPr lang="en-US" sz="1000" dirty="0">
                <a:solidFill>
                  <a:srgbClr val="000000"/>
                </a:solidFill>
              </a:rPr>
              <a:t>Pre-qualified bidder</a:t>
            </a:r>
          </a:p>
          <a:p>
            <a:pPr marL="722313" lvl="1" indent="-265113">
              <a:buFont typeface="Arial" pitchFamily="34" charset="0"/>
              <a:buChar char="•"/>
              <a:tabLst>
                <a:tab pos="265113" algn="l"/>
              </a:tabLst>
            </a:pPr>
            <a:r>
              <a:rPr lang="en-US" sz="1000" dirty="0">
                <a:solidFill>
                  <a:srgbClr val="000000"/>
                </a:solidFill>
              </a:rPr>
              <a:t>Data prying fee: </a:t>
            </a:r>
            <a:r>
              <a:rPr lang="en-US" sz="1000" dirty="0" smtClean="0">
                <a:solidFill>
                  <a:srgbClr val="000000"/>
                </a:solidFill>
              </a:rPr>
              <a:t>US$3,000</a:t>
            </a:r>
            <a:endParaRPr lang="en-US" sz="1000" dirty="0">
              <a:solidFill>
                <a:srgbClr val="000000"/>
              </a:solidFill>
            </a:endParaRPr>
          </a:p>
          <a:p>
            <a:pPr marL="722313" lvl="1" indent="-265113">
              <a:buFont typeface="Arial" pitchFamily="34" charset="0"/>
              <a:buChar char="•"/>
              <a:tabLst>
                <a:tab pos="265113" algn="l"/>
              </a:tabLst>
            </a:pPr>
            <a:endParaRPr lang="en-US" sz="1000" dirty="0">
              <a:solidFill>
                <a:srgbClr val="000000"/>
              </a:solidFill>
            </a:endParaRPr>
          </a:p>
          <a:p>
            <a:pPr marL="722313" lvl="1" indent="-265113">
              <a:buFont typeface="Arial" pitchFamily="34" charset="0"/>
              <a:buChar char="•"/>
              <a:tabLst>
                <a:tab pos="265113" algn="l"/>
              </a:tabLst>
            </a:pPr>
            <a:r>
              <a:rPr lang="en-US" sz="1000" dirty="0">
                <a:solidFill>
                  <a:srgbClr val="000000"/>
                </a:solidFill>
              </a:rPr>
              <a:t>Access to data </a:t>
            </a:r>
          </a:p>
          <a:p>
            <a:pPr marL="1179513" lvl="2" indent="-265113">
              <a:buFont typeface="Wingdings" panose="05000000000000000000" pitchFamily="2" charset="2"/>
              <a:buChar char="Ø"/>
              <a:tabLst>
                <a:tab pos="265113" algn="l"/>
              </a:tabLst>
            </a:pPr>
            <a:r>
              <a:rPr lang="en-US" sz="1000" dirty="0">
                <a:solidFill>
                  <a:srgbClr val="000000"/>
                </a:solidFill>
              </a:rPr>
              <a:t>Data leasing fee </a:t>
            </a:r>
            <a:r>
              <a:rPr lang="en-US" sz="1000" dirty="0" smtClean="0">
                <a:solidFill>
                  <a:srgbClr val="000000"/>
                </a:solidFill>
              </a:rPr>
              <a:t>US$15,000</a:t>
            </a:r>
            <a:r>
              <a:rPr lang="en-US" sz="1000" dirty="0">
                <a:solidFill>
                  <a:srgbClr val="000000"/>
                </a:solidFill>
              </a:rPr>
              <a:t>/ field </a:t>
            </a:r>
          </a:p>
          <a:p>
            <a:pPr marL="1179513" lvl="2" indent="-265113">
              <a:buFont typeface="Wingdings" panose="05000000000000000000" pitchFamily="2" charset="2"/>
              <a:buChar char="Ø"/>
              <a:tabLst>
                <a:tab pos="265113" algn="l"/>
              </a:tabLst>
            </a:pPr>
            <a:r>
              <a:rPr lang="en-US" sz="1000" dirty="0">
                <a:solidFill>
                  <a:srgbClr val="000000"/>
                </a:solidFill>
              </a:rPr>
              <a:t>Data services fee </a:t>
            </a:r>
            <a:r>
              <a:rPr lang="en-US" sz="1000" dirty="0" smtClean="0">
                <a:solidFill>
                  <a:srgbClr val="000000"/>
                </a:solidFill>
              </a:rPr>
              <a:t>US$2,000 </a:t>
            </a:r>
            <a:r>
              <a:rPr lang="en-US" sz="1000" dirty="0">
                <a:solidFill>
                  <a:srgbClr val="000000"/>
                </a:solidFill>
              </a:rPr>
              <a:t>(optional, for assistance with the leased data)</a:t>
            </a:r>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621209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9117651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329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Nigeria Marginal Fields Terms (2/2)</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27</a:t>
            </a:fld>
            <a:endParaRPr lang="en-US" dirty="0"/>
          </a:p>
        </p:txBody>
      </p:sp>
      <p:sp>
        <p:nvSpPr>
          <p:cNvPr id="7" name="Rectangle 6"/>
          <p:cNvSpPr/>
          <p:nvPr/>
        </p:nvSpPr>
        <p:spPr>
          <a:xfrm>
            <a:off x="217967" y="1069280"/>
            <a:ext cx="8607056" cy="5232202"/>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Previous changes:</a:t>
            </a:r>
          </a:p>
          <a:p>
            <a:pPr lvl="1">
              <a:tabLst>
                <a:tab pos="265113" algn="l"/>
              </a:tabLst>
            </a:pPr>
            <a:r>
              <a:rPr lang="en-GB" sz="1000" u="sng" dirty="0" smtClean="0">
                <a:solidFill>
                  <a:srgbClr val="000000"/>
                </a:solidFill>
              </a:rPr>
              <a:t>2013:</a:t>
            </a:r>
          </a:p>
          <a:p>
            <a:pPr marL="722313" lvl="1" indent="-265113">
              <a:buFont typeface="Arial" pitchFamily="34" charset="0"/>
              <a:buChar char="•"/>
              <a:tabLst>
                <a:tab pos="265113" algn="l"/>
              </a:tabLst>
            </a:pPr>
            <a:r>
              <a:rPr lang="en-GB" sz="1000" dirty="0" smtClean="0">
                <a:solidFill>
                  <a:srgbClr val="000000"/>
                </a:solidFill>
              </a:rPr>
              <a:t>Marginal Fields Guidelines (2</a:t>
            </a:r>
            <a:r>
              <a:rPr lang="en-GB" sz="1000" baseline="30000" dirty="0" smtClean="0">
                <a:solidFill>
                  <a:srgbClr val="000000"/>
                </a:solidFill>
              </a:rPr>
              <a:t>nd</a:t>
            </a:r>
            <a:r>
              <a:rPr lang="en-GB" sz="1000" dirty="0" smtClean="0">
                <a:solidFill>
                  <a:srgbClr val="000000"/>
                </a:solidFill>
              </a:rPr>
              <a:t> Marginal Fields Licensing Round which is not yet</a:t>
            </a:r>
            <a:r>
              <a:rPr lang="en-US" sz="1000" dirty="0" smtClean="0"/>
              <a:t> </a:t>
            </a:r>
            <a:r>
              <a:rPr lang="en-US" sz="1000" dirty="0" err="1" smtClean="0"/>
              <a:t>finalised</a:t>
            </a:r>
            <a:r>
              <a:rPr lang="en-US" sz="1000" dirty="0" smtClean="0"/>
              <a:t>; further </a:t>
            </a:r>
            <a:r>
              <a:rPr lang="en-US" sz="1000" dirty="0"/>
              <a:t>information </a:t>
            </a:r>
            <a:r>
              <a:rPr lang="en-US" sz="1000" dirty="0" smtClean="0"/>
              <a:t>not expected until after 2015 elections):</a:t>
            </a:r>
            <a:endParaRPr lang="en-GB" sz="1000" dirty="0" smtClean="0">
              <a:solidFill>
                <a:srgbClr val="000000"/>
              </a:solidFill>
            </a:endParaRPr>
          </a:p>
          <a:p>
            <a:pPr marL="1179513" lvl="2" indent="-265113">
              <a:buFont typeface="Wingdings" panose="05000000000000000000" pitchFamily="2" charset="2"/>
              <a:buChar char="Ø"/>
              <a:tabLst>
                <a:tab pos="265113" algn="l"/>
              </a:tabLst>
            </a:pPr>
            <a:r>
              <a:rPr lang="en-GB" sz="1000" dirty="0" smtClean="0">
                <a:solidFill>
                  <a:srgbClr val="000000"/>
                </a:solidFill>
              </a:rPr>
              <a:t>Objectives: grow production/ expand the upstream sector, increase reserves (especially in deeper plays), promote indigenous  participation, increase technological transfer to indigenous companies</a:t>
            </a:r>
          </a:p>
          <a:p>
            <a:pPr marL="1179513" lvl="2" indent="-265113">
              <a:buFont typeface="Wingdings" panose="05000000000000000000" pitchFamily="2" charset="2"/>
              <a:buChar char="Ø"/>
              <a:tabLst>
                <a:tab pos="265113" algn="l"/>
              </a:tabLst>
            </a:pPr>
            <a:r>
              <a:rPr lang="en-GB" sz="1000" dirty="0" smtClean="0">
                <a:solidFill>
                  <a:srgbClr val="000000"/>
                </a:solidFill>
              </a:rPr>
              <a:t>Application for 3 fields maximum</a:t>
            </a:r>
          </a:p>
          <a:p>
            <a:pPr marL="1179513" lvl="2" indent="-265113">
              <a:buFont typeface="Wingdings" panose="05000000000000000000" pitchFamily="2" charset="2"/>
              <a:buChar char="Ø"/>
              <a:tabLst>
                <a:tab pos="265113" algn="l"/>
              </a:tabLst>
            </a:pPr>
            <a:r>
              <a:rPr lang="en-GB" sz="1000" dirty="0" smtClean="0">
                <a:solidFill>
                  <a:srgbClr val="000000"/>
                </a:solidFill>
              </a:rPr>
              <a:t>Applicants need to have </a:t>
            </a:r>
            <a:r>
              <a:rPr lang="en-GB" sz="1000" dirty="0" err="1" smtClean="0">
                <a:solidFill>
                  <a:srgbClr val="000000"/>
                </a:solidFill>
              </a:rPr>
              <a:t>i</a:t>
            </a:r>
            <a:r>
              <a:rPr lang="en-GB" sz="1000" dirty="0" smtClean="0">
                <a:solidFill>
                  <a:srgbClr val="000000"/>
                </a:solidFill>
              </a:rPr>
              <a:t>) Exploration and Production of Oil &amp; Gas as one or the only area of activity, ii) 51% of the company to be owned by Nigerian nationals (incentive for indigenous companies but </a:t>
            </a:r>
            <a:r>
              <a:rPr lang="en-US" sz="1000" dirty="0">
                <a:solidFill>
                  <a:srgbClr val="000000"/>
                </a:solidFill>
              </a:rPr>
              <a:t>foreign companies to take part in the </a:t>
            </a:r>
            <a:r>
              <a:rPr lang="en-US" sz="1000" dirty="0" smtClean="0">
                <a:solidFill>
                  <a:srgbClr val="000000"/>
                </a:solidFill>
              </a:rPr>
              <a:t>round by creating Nigerian companies)</a:t>
            </a:r>
            <a:r>
              <a:rPr lang="en-GB" sz="1000" dirty="0" smtClean="0">
                <a:solidFill>
                  <a:srgbClr val="000000"/>
                </a:solidFill>
              </a:rPr>
              <a:t>, iii) participation of single partner in the consortia no higher than 25%, iv) experience in the O&amp;G sector (at least one consortia member)</a:t>
            </a:r>
          </a:p>
          <a:p>
            <a:pPr marL="1179513" lvl="2" indent="-265113">
              <a:buFont typeface="Wingdings" panose="05000000000000000000" pitchFamily="2" charset="2"/>
              <a:buChar char="Ø"/>
              <a:tabLst>
                <a:tab pos="265113" algn="l"/>
              </a:tabLst>
            </a:pPr>
            <a:r>
              <a:rPr lang="en-GB" sz="1000" dirty="0" smtClean="0">
                <a:solidFill>
                  <a:srgbClr val="000000"/>
                </a:solidFill>
              </a:rPr>
              <a:t>Preferred presence of a technical partner (which can support more than one bidder)</a:t>
            </a:r>
          </a:p>
          <a:p>
            <a:pPr marL="1179513" lvl="2" indent="-265113">
              <a:buFont typeface="Wingdings" panose="05000000000000000000" pitchFamily="2" charset="2"/>
              <a:buChar char="Ø"/>
              <a:tabLst>
                <a:tab pos="265113" algn="l"/>
              </a:tabLst>
            </a:pPr>
            <a:r>
              <a:rPr lang="en-US" sz="1000" dirty="0">
                <a:solidFill>
                  <a:srgbClr val="000000"/>
                </a:solidFill>
              </a:rPr>
              <a:t>In the bid terms for the Marginal Bid Round 2013, the government reserves the right to participate at any time. </a:t>
            </a:r>
            <a:endParaRPr lang="en-GB" sz="1000" dirty="0" smtClean="0">
              <a:solidFill>
                <a:srgbClr val="000000"/>
              </a:solidFill>
            </a:endParaRPr>
          </a:p>
          <a:p>
            <a:pPr lvl="1">
              <a:tabLst>
                <a:tab pos="265113" algn="l"/>
              </a:tabLst>
            </a:pPr>
            <a:endParaRPr lang="en-GB" sz="1000" u="sng" dirty="0" smtClean="0">
              <a:solidFill>
                <a:srgbClr val="000000"/>
              </a:solidFill>
            </a:endParaRPr>
          </a:p>
          <a:p>
            <a:pPr lvl="1">
              <a:tabLst>
                <a:tab pos="265113" algn="l"/>
              </a:tabLst>
            </a:pPr>
            <a:r>
              <a:rPr lang="en-GB" sz="1000" u="sng" dirty="0" smtClean="0">
                <a:solidFill>
                  <a:srgbClr val="000000"/>
                </a:solidFill>
              </a:rPr>
              <a:t>2001:</a:t>
            </a:r>
            <a:r>
              <a:rPr lang="en-GB" sz="1000" dirty="0" smtClean="0">
                <a:solidFill>
                  <a:srgbClr val="000000"/>
                </a:solidFill>
              </a:rPr>
              <a:t> </a:t>
            </a:r>
          </a:p>
          <a:p>
            <a:pPr marL="722313" lvl="1" indent="-265113">
              <a:buFont typeface="Arial" pitchFamily="34" charset="0"/>
              <a:buChar char="•"/>
              <a:tabLst>
                <a:tab pos="265113" algn="l"/>
              </a:tabLst>
            </a:pPr>
            <a:r>
              <a:rPr lang="en-GB" sz="1000" dirty="0" smtClean="0">
                <a:solidFill>
                  <a:srgbClr val="000000"/>
                </a:solidFill>
              </a:rPr>
              <a:t>1</a:t>
            </a:r>
            <a:r>
              <a:rPr lang="en-GB" sz="1000" baseline="30000" dirty="0" smtClean="0">
                <a:solidFill>
                  <a:srgbClr val="000000"/>
                </a:solidFill>
              </a:rPr>
              <a:t>st</a:t>
            </a:r>
            <a:r>
              <a:rPr lang="en-GB" sz="1000" dirty="0" smtClean="0">
                <a:solidFill>
                  <a:srgbClr val="000000"/>
                </a:solidFill>
              </a:rPr>
              <a:t> </a:t>
            </a:r>
            <a:r>
              <a:rPr lang="en-US" sz="1000" dirty="0" smtClean="0"/>
              <a:t>marginal </a:t>
            </a:r>
            <a:r>
              <a:rPr lang="en-US" sz="1000" dirty="0"/>
              <a:t>fields round </a:t>
            </a:r>
          </a:p>
          <a:p>
            <a:pPr lvl="1">
              <a:tabLst>
                <a:tab pos="265113" algn="l"/>
              </a:tabLst>
            </a:pPr>
            <a:endParaRPr lang="en-GB" sz="1000" u="sng" dirty="0" smtClean="0">
              <a:solidFill>
                <a:srgbClr val="000000"/>
              </a:solidFill>
            </a:endParaRPr>
          </a:p>
          <a:p>
            <a:pPr lvl="1">
              <a:tabLst>
                <a:tab pos="265113" algn="l"/>
              </a:tabLst>
            </a:pPr>
            <a:r>
              <a:rPr lang="en-GB" sz="1000" u="sng" dirty="0" smtClean="0">
                <a:solidFill>
                  <a:srgbClr val="000000"/>
                </a:solidFill>
              </a:rPr>
              <a:t>1996:</a:t>
            </a:r>
            <a:r>
              <a:rPr lang="en-GB" sz="1000" dirty="0" smtClean="0">
                <a:solidFill>
                  <a:srgbClr val="000000"/>
                </a:solidFill>
              </a:rPr>
              <a:t> </a:t>
            </a:r>
          </a:p>
          <a:p>
            <a:pPr marL="722313" lvl="1" indent="-265113">
              <a:buFont typeface="Arial" pitchFamily="34" charset="0"/>
              <a:buChar char="•"/>
              <a:tabLst>
                <a:tab pos="265113" algn="l"/>
              </a:tabLst>
            </a:pPr>
            <a:r>
              <a:rPr lang="en-GB" sz="1000" dirty="0" smtClean="0">
                <a:solidFill>
                  <a:srgbClr val="000000"/>
                </a:solidFill>
              </a:rPr>
              <a:t>Petroleum Act granting access, specifically to </a:t>
            </a:r>
            <a:r>
              <a:rPr lang="en-GB" sz="1000" b="1" i="1" dirty="0" smtClean="0">
                <a:solidFill>
                  <a:srgbClr val="000000"/>
                </a:solidFill>
              </a:rPr>
              <a:t>indigenous companies</a:t>
            </a:r>
            <a:r>
              <a:rPr lang="en-GB" sz="1000" dirty="0" smtClean="0">
                <a:solidFill>
                  <a:srgbClr val="000000"/>
                </a:solidFill>
              </a:rPr>
              <a:t>, to operate “un-attended” oil and gas fields in the country (especially in the Nigeria Delta). It is mentioned that, in many cases, these fields remained unproduced or only partially appraised. </a:t>
            </a:r>
            <a:endParaRPr lang="en-GB" sz="1000" dirty="0">
              <a:solidFill>
                <a:srgbClr val="000000"/>
              </a:solidFill>
            </a:endParaRPr>
          </a:p>
          <a:p>
            <a:pPr marL="1179513" lvl="2" indent="-265113">
              <a:buFont typeface="Wingdings" panose="05000000000000000000" pitchFamily="2" charset="2"/>
              <a:buChar char="Ø"/>
              <a:tabLst>
                <a:tab pos="265113" algn="l"/>
              </a:tabLst>
            </a:pPr>
            <a:endParaRPr lang="en-US" sz="1600" dirty="0" smtClean="0">
              <a:solidFill>
                <a:srgbClr val="000000"/>
              </a:solidFill>
            </a:endParaRPr>
          </a:p>
          <a:p>
            <a:pPr marL="265113" indent="-265113">
              <a:buFont typeface="Arial" pitchFamily="34" charset="0"/>
              <a:buChar char="•"/>
              <a:tabLst>
                <a:tab pos="265113" algn="l"/>
              </a:tabLst>
            </a:pPr>
            <a:r>
              <a:rPr lang="en-GB" dirty="0" smtClean="0">
                <a:solidFill>
                  <a:srgbClr val="000000"/>
                </a:solidFill>
              </a:rPr>
              <a:t>Other remarks:</a:t>
            </a:r>
          </a:p>
          <a:p>
            <a:pPr marL="722313" lvl="1" indent="-265113">
              <a:buFont typeface="Arial" pitchFamily="34" charset="0"/>
              <a:buChar char="•"/>
              <a:tabLst>
                <a:tab pos="265113" algn="l"/>
              </a:tabLst>
            </a:pPr>
            <a:r>
              <a:rPr lang="en-US" sz="1000" dirty="0" smtClean="0">
                <a:solidFill>
                  <a:srgbClr val="000000"/>
                </a:solidFill>
              </a:rPr>
              <a:t>Specifically, marginal fields shall have some or all of the following characteristics:</a:t>
            </a:r>
          </a:p>
          <a:p>
            <a:pPr marL="1179513" lvl="2" indent="-265113">
              <a:buFont typeface="Wingdings" panose="05000000000000000000" pitchFamily="2" charset="2"/>
              <a:buChar char="Ø"/>
              <a:tabLst>
                <a:tab pos="265113" algn="l"/>
              </a:tabLst>
            </a:pPr>
            <a:r>
              <a:rPr lang="en-US" sz="1000" dirty="0" smtClean="0">
                <a:solidFill>
                  <a:srgbClr val="000000"/>
                </a:solidFill>
              </a:rPr>
              <a:t>Field </a:t>
            </a:r>
            <a:r>
              <a:rPr lang="en-US" sz="1000" dirty="0">
                <a:solidFill>
                  <a:srgbClr val="000000"/>
                </a:solidFill>
              </a:rPr>
              <a:t>remains undeveloped due to uncertain economic conditions</a:t>
            </a:r>
          </a:p>
          <a:p>
            <a:pPr marL="1179513" lvl="2" indent="-265113">
              <a:buFont typeface="Wingdings" panose="05000000000000000000" pitchFamily="2" charset="2"/>
              <a:buChar char="Ø"/>
              <a:tabLst>
                <a:tab pos="265113" algn="l"/>
              </a:tabLst>
            </a:pPr>
            <a:r>
              <a:rPr lang="en-US" sz="1000" dirty="0" smtClean="0">
                <a:solidFill>
                  <a:srgbClr val="000000"/>
                </a:solidFill>
              </a:rPr>
              <a:t>No </a:t>
            </a:r>
            <a:r>
              <a:rPr lang="en-US" sz="1000" dirty="0">
                <a:solidFill>
                  <a:srgbClr val="000000"/>
                </a:solidFill>
              </a:rPr>
              <a:t>attempt at appraisal and development</a:t>
            </a:r>
          </a:p>
          <a:p>
            <a:pPr marL="1179513" lvl="2" indent="-265113">
              <a:buFont typeface="Wingdings" panose="05000000000000000000" pitchFamily="2" charset="2"/>
              <a:buChar char="Ø"/>
              <a:tabLst>
                <a:tab pos="265113" algn="l"/>
              </a:tabLst>
            </a:pPr>
            <a:r>
              <a:rPr lang="en-US" sz="1000" dirty="0" smtClean="0">
                <a:solidFill>
                  <a:srgbClr val="000000"/>
                </a:solidFill>
              </a:rPr>
              <a:t>Field </a:t>
            </a:r>
            <a:r>
              <a:rPr lang="en-US" sz="1000" dirty="0">
                <a:solidFill>
                  <a:srgbClr val="000000"/>
                </a:solidFill>
              </a:rPr>
              <a:t>not profitable with current technology</a:t>
            </a:r>
          </a:p>
          <a:p>
            <a:pPr marL="1179513" lvl="2" indent="-265113">
              <a:buFont typeface="Wingdings" panose="05000000000000000000" pitchFamily="2" charset="2"/>
              <a:buChar char="Ø"/>
              <a:tabLst>
                <a:tab pos="265113" algn="l"/>
              </a:tabLst>
            </a:pPr>
            <a:r>
              <a:rPr lang="en-US" sz="1000" dirty="0" smtClean="0">
                <a:solidFill>
                  <a:srgbClr val="000000"/>
                </a:solidFill>
              </a:rPr>
              <a:t>Fields </a:t>
            </a:r>
            <a:r>
              <a:rPr lang="en-US" sz="1000" dirty="0">
                <a:solidFill>
                  <a:srgbClr val="000000"/>
                </a:solidFill>
              </a:rPr>
              <a:t>with more gas than oil</a:t>
            </a:r>
          </a:p>
          <a:p>
            <a:pPr marL="1179513" lvl="2" indent="-265113">
              <a:buFont typeface="Wingdings" panose="05000000000000000000" pitchFamily="2" charset="2"/>
              <a:buChar char="Ø"/>
              <a:tabLst>
                <a:tab pos="265113" algn="l"/>
              </a:tabLst>
            </a:pPr>
            <a:r>
              <a:rPr lang="en-US" sz="1000" dirty="0" smtClean="0">
                <a:solidFill>
                  <a:srgbClr val="000000"/>
                </a:solidFill>
              </a:rPr>
              <a:t>Fields </a:t>
            </a:r>
            <a:r>
              <a:rPr lang="en-US" sz="1000" dirty="0">
                <a:solidFill>
                  <a:srgbClr val="000000"/>
                </a:solidFill>
              </a:rPr>
              <a:t>abandoned for more than three years</a:t>
            </a:r>
          </a:p>
          <a:p>
            <a:pPr marL="1179513" lvl="2" indent="-265113">
              <a:buFont typeface="Wingdings" panose="05000000000000000000" pitchFamily="2" charset="2"/>
              <a:buChar char="Ø"/>
              <a:tabLst>
                <a:tab pos="265113" algn="l"/>
              </a:tabLst>
            </a:pPr>
            <a:r>
              <a:rPr lang="en-US" sz="1000" dirty="0" smtClean="0">
                <a:solidFill>
                  <a:srgbClr val="000000"/>
                </a:solidFill>
              </a:rPr>
              <a:t>Fields </a:t>
            </a:r>
            <a:r>
              <a:rPr lang="en-US" sz="1000" dirty="0">
                <a:solidFill>
                  <a:srgbClr val="000000"/>
                </a:solidFill>
              </a:rPr>
              <a:t>available due to rationalization</a:t>
            </a:r>
          </a:p>
          <a:p>
            <a:pPr marL="1179513" lvl="2" indent="-265113">
              <a:buFont typeface="Wingdings" panose="05000000000000000000" pitchFamily="2" charset="2"/>
              <a:buChar char="Ø"/>
              <a:tabLst>
                <a:tab pos="265113" algn="l"/>
              </a:tabLst>
            </a:pPr>
            <a:r>
              <a:rPr lang="en-US" sz="1000" dirty="0" smtClean="0">
                <a:solidFill>
                  <a:srgbClr val="000000"/>
                </a:solidFill>
              </a:rPr>
              <a:t>It </a:t>
            </a:r>
            <a:r>
              <a:rPr lang="en-US" sz="1000" dirty="0">
                <a:solidFill>
                  <a:srgbClr val="000000"/>
                </a:solidFill>
              </a:rPr>
              <a:t>should be noted that un-produced discoveries in open leases (blocks) do not qualify for farm-out as they would constitute part of the whole acreage that would be awarded in new license </a:t>
            </a:r>
            <a:r>
              <a:rPr lang="en-US" sz="1000" dirty="0" smtClean="0">
                <a:solidFill>
                  <a:srgbClr val="000000"/>
                </a:solidFill>
              </a:rPr>
              <a:t>rounds.</a:t>
            </a:r>
            <a:endParaRPr lang="en-US" sz="1000" dirty="0">
              <a:solidFill>
                <a:srgbClr val="000000"/>
              </a:solidFill>
            </a:endParaRPr>
          </a:p>
          <a:p>
            <a:pPr marL="1179513" lvl="2" indent="-265113">
              <a:buFont typeface="Wingdings" panose="05000000000000000000" pitchFamily="2" charset="2"/>
              <a:buChar char="Ø"/>
              <a:tabLst>
                <a:tab pos="265113" algn="l"/>
              </a:tabLst>
            </a:pPr>
            <a:endParaRPr lang="en-US" sz="1000" dirty="0">
              <a:solidFill>
                <a:srgbClr val="000000"/>
              </a:solidFill>
            </a:endParaRPr>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smtClean="0">
                <a:solidFill>
                  <a:prstClr val="white"/>
                </a:solidFill>
              </a:rPr>
              <a:t>A field that has reserves booked and reported annually and remained un-produced for more than 10 years (onshore &amp; shallow)</a:t>
            </a:r>
            <a:endParaRPr lang="en-US" sz="900" dirty="0">
              <a:solidFill>
                <a:prstClr val="white"/>
              </a:solidFill>
            </a:endParaRPr>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814877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4400858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0426"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609" y="2019724"/>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28</a:t>
            </a:fld>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28</a:t>
            </a:fld>
            <a:endParaRPr lang="en-US" dirty="0"/>
          </a:p>
        </p:txBody>
      </p:sp>
      <p:sp>
        <p:nvSpPr>
          <p:cNvPr id="16" name="TextBox 15"/>
          <p:cNvSpPr txBox="1"/>
          <p:nvPr/>
        </p:nvSpPr>
        <p:spPr>
          <a:xfrm>
            <a:off x="500508" y="4701426"/>
            <a:ext cx="8030780" cy="400110"/>
          </a:xfrm>
          <a:prstGeom prst="rect">
            <a:avLst/>
          </a:prstGeom>
          <a:noFill/>
        </p:spPr>
        <p:txBody>
          <a:bodyPr wrap="square" lIns="72000" rIns="72000" rtlCol="0">
            <a:spAutoFit/>
          </a:bodyPr>
          <a:lstStyle/>
          <a:p>
            <a:r>
              <a:rPr lang="en-GB" sz="1000" i="1" dirty="0" smtClean="0"/>
              <a:t>Note: Projects </a:t>
            </a:r>
            <a:r>
              <a:rPr lang="en-US" sz="1000" i="1" dirty="0" smtClean="0"/>
              <a:t>are not </a:t>
            </a:r>
            <a:r>
              <a:rPr lang="en-US" sz="1000" i="1" dirty="0"/>
              <a:t>economic under these set of parameters and fiscal terms </a:t>
            </a:r>
            <a:r>
              <a:rPr lang="en-US" sz="1000" i="1" dirty="0" smtClean="0"/>
              <a:t>for the two gas field sizes that have been selected for this study (600 </a:t>
            </a:r>
            <a:r>
              <a:rPr lang="en-US" sz="1000" i="1" dirty="0" err="1" smtClean="0"/>
              <a:t>bcf</a:t>
            </a:r>
            <a:r>
              <a:rPr lang="en-US" sz="1000" i="1" dirty="0" smtClean="0"/>
              <a:t> and 1.5 </a:t>
            </a:r>
            <a:r>
              <a:rPr lang="en-US" sz="1000" i="1" dirty="0" err="1" smtClean="0"/>
              <a:t>tcf</a:t>
            </a:r>
            <a:r>
              <a:rPr lang="en-US" sz="1000" i="1" dirty="0" smtClean="0"/>
              <a:t>).</a:t>
            </a:r>
          </a:p>
        </p:txBody>
      </p:sp>
      <p:pic>
        <p:nvPicPr>
          <p:cNvPr id="1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123" y="2019724"/>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149096" y="2447334"/>
            <a:ext cx="371078" cy="215444"/>
          </a:xfrm>
          <a:prstGeom prst="rect">
            <a:avLst/>
          </a:prstGeom>
          <a:solidFill>
            <a:schemeClr val="bg1"/>
          </a:solidFill>
        </p:spPr>
        <p:txBody>
          <a:bodyPr wrap="square" lIns="72000" rIns="72000" rtlCol="0">
            <a:spAutoFit/>
          </a:bodyPr>
          <a:lstStyle/>
          <a:p>
            <a:r>
              <a:rPr lang="en-GB" sz="800" dirty="0" smtClean="0"/>
              <a:t>N/A  </a:t>
            </a:r>
            <a:endParaRPr lang="en-US" sz="800" dirty="0" err="1" smtClean="0"/>
          </a:p>
        </p:txBody>
      </p:sp>
      <p:sp>
        <p:nvSpPr>
          <p:cNvPr id="20" name="TextBox 19"/>
          <p:cNvSpPr txBox="1"/>
          <p:nvPr/>
        </p:nvSpPr>
        <p:spPr>
          <a:xfrm>
            <a:off x="1152634" y="2621000"/>
            <a:ext cx="371078" cy="215444"/>
          </a:xfrm>
          <a:prstGeom prst="rect">
            <a:avLst/>
          </a:prstGeom>
          <a:solidFill>
            <a:schemeClr val="bg1"/>
          </a:solidFill>
        </p:spPr>
        <p:txBody>
          <a:bodyPr wrap="square" lIns="72000" rIns="72000" rtlCol="0">
            <a:spAutoFit/>
          </a:bodyPr>
          <a:lstStyle/>
          <a:p>
            <a:r>
              <a:rPr lang="en-GB" sz="800" dirty="0" smtClean="0"/>
              <a:t>N/A  </a:t>
            </a:r>
            <a:endParaRPr lang="en-US" sz="800" dirty="0" err="1" smtClean="0"/>
          </a:p>
        </p:txBody>
      </p:sp>
      <p:sp>
        <p:nvSpPr>
          <p:cNvPr id="21" name="TextBox 20"/>
          <p:cNvSpPr txBox="1"/>
          <p:nvPr/>
        </p:nvSpPr>
        <p:spPr>
          <a:xfrm>
            <a:off x="1149096" y="3174795"/>
            <a:ext cx="371078" cy="215444"/>
          </a:xfrm>
          <a:prstGeom prst="rect">
            <a:avLst/>
          </a:prstGeom>
          <a:solidFill>
            <a:schemeClr val="bg1"/>
          </a:solidFill>
        </p:spPr>
        <p:txBody>
          <a:bodyPr wrap="square" lIns="72000" rIns="72000" rtlCol="0">
            <a:spAutoFit/>
          </a:bodyPr>
          <a:lstStyle/>
          <a:p>
            <a:r>
              <a:rPr lang="en-GB" sz="800" dirty="0" smtClean="0"/>
              <a:t>N/A  </a:t>
            </a:r>
            <a:endParaRPr lang="en-US" sz="800" dirty="0" err="1" smtClean="0"/>
          </a:p>
        </p:txBody>
      </p:sp>
      <p:sp>
        <p:nvSpPr>
          <p:cNvPr id="22" name="TextBox 21"/>
          <p:cNvSpPr txBox="1"/>
          <p:nvPr/>
        </p:nvSpPr>
        <p:spPr>
          <a:xfrm>
            <a:off x="1152634" y="3348461"/>
            <a:ext cx="371078" cy="215444"/>
          </a:xfrm>
          <a:prstGeom prst="rect">
            <a:avLst/>
          </a:prstGeom>
          <a:solidFill>
            <a:schemeClr val="bg1"/>
          </a:solidFill>
        </p:spPr>
        <p:txBody>
          <a:bodyPr wrap="square" lIns="72000" rIns="72000" rtlCol="0">
            <a:spAutoFit/>
          </a:bodyPr>
          <a:lstStyle/>
          <a:p>
            <a:r>
              <a:rPr lang="en-GB" sz="800" dirty="0" smtClean="0"/>
              <a:t>N/A  </a:t>
            </a:r>
            <a:endParaRPr lang="en-US" sz="800" dirty="0" err="1" smtClean="0"/>
          </a:p>
        </p:txBody>
      </p:sp>
      <p:sp>
        <p:nvSpPr>
          <p:cNvPr id="13" name="TextBox 12"/>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677068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41461957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019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Norway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29</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962083573"/>
              </p:ext>
            </p:extLst>
          </p:nvPr>
        </p:nvGraphicFramePr>
        <p:xfrm>
          <a:off x="273132" y="2423525"/>
          <a:ext cx="8752115" cy="310515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 except for state participation, which is variable - indicative rate from APA 2010 - APA 2012 Rounds is assumed</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State participates from day one as a working interest partner</a:t>
                      </a:r>
                      <a:br>
                        <a:rPr lang="en-US" sz="900" dirty="0">
                          <a:effectLst/>
                          <a:latin typeface="+mj-lt"/>
                        </a:rPr>
                      </a:br>
                      <a:r>
                        <a:rPr lang="en-US" sz="900" dirty="0">
                          <a:effectLst/>
                          <a:latin typeface="+mj-lt"/>
                        </a:rPr>
                        <a:t>20% </a:t>
                      </a:r>
                      <a:r>
                        <a:rPr lang="en-US" sz="900" dirty="0" smtClean="0">
                          <a:effectLst/>
                          <a:latin typeface="+mj-lt"/>
                        </a:rPr>
                        <a:t>* is </a:t>
                      </a:r>
                      <a:r>
                        <a:rPr lang="en-US" sz="900" dirty="0">
                          <a:effectLst/>
                          <a:latin typeface="+mj-lt"/>
                        </a:rPr>
                        <a:t>assumed </a:t>
                      </a:r>
                      <a:r>
                        <a:rPr lang="en-US" sz="900" dirty="0" smtClean="0">
                          <a:effectLst/>
                          <a:latin typeface="+mj-lt"/>
                        </a:rPr>
                        <a:t>here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Known as corporate income tax and levied at a rate of 27% on gross revenue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Known as special petroleum tax and levied at a rate of 51% on gross revenue less deductions and depreciation, including 22% uplift on development capex (5.5% over 4 years)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0" dirty="0">
                          <a:effectLst/>
                          <a:latin typeface="+mj-lt"/>
                        </a:rPr>
                        <a:t>None</a:t>
                      </a:r>
                      <a:endParaRPr lang="en-US" sz="900" b="1"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Norway:</a:t>
            </a:r>
          </a:p>
          <a:p>
            <a:pPr marL="171450" indent="-171450" fontAlgn="b">
              <a:buFont typeface="Wingdings" panose="05000000000000000000" pitchFamily="2" charset="2"/>
              <a:buChar char="Ø"/>
            </a:pPr>
            <a:r>
              <a:rPr lang="en-US" sz="1200" dirty="0">
                <a:solidFill>
                  <a:prstClr val="black"/>
                </a:solidFill>
              </a:rPr>
              <a:t>Royalty Tax Terms</a:t>
            </a:r>
          </a:p>
          <a:p>
            <a:endParaRPr lang="en-GB" sz="1200" b="1" dirty="0" smtClean="0">
              <a:solidFill>
                <a:prstClr val="black"/>
              </a:solidFill>
            </a:endParaRPr>
          </a:p>
          <a:p>
            <a:endParaRPr lang="en-GB" sz="1200" b="1" dirty="0">
              <a:solidFill>
                <a:prstClr val="black"/>
              </a:solidFill>
            </a:endParaRPr>
          </a:p>
          <a:p>
            <a:endParaRPr lang="en-GB" sz="1200" b="1" dirty="0" smtClean="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8" name="TextBox 7"/>
          <p:cNvSpPr txBox="1"/>
          <p:nvPr/>
        </p:nvSpPr>
        <p:spPr>
          <a:xfrm>
            <a:off x="44533" y="4240327"/>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9" name="TextBox 18"/>
          <p:cNvSpPr txBox="1"/>
          <p:nvPr/>
        </p:nvSpPr>
        <p:spPr>
          <a:xfrm>
            <a:off x="196933" y="5457210"/>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1" name="TextBox 10"/>
          <p:cNvSpPr txBox="1"/>
          <p:nvPr/>
        </p:nvSpPr>
        <p:spPr>
          <a:xfrm>
            <a:off x="201884" y="5741187"/>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15" name="TextBox 14"/>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523681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932163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7989"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Norway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963470123"/>
              </p:ext>
            </p:extLst>
          </p:nvPr>
        </p:nvGraphicFramePr>
        <p:xfrm>
          <a:off x="265111" y="1143000"/>
          <a:ext cx="8574089" cy="1676400"/>
        </p:xfrm>
        <a:graphic>
          <a:graphicData uri="http://schemas.openxmlformats.org/drawingml/2006/table">
            <a:tbl>
              <a:tblPr firstRow="1" bandRow="1">
                <a:tableStyleId>{5C22544A-7EE6-4342-B048-85BDC9FD1C3A}</a:tableStyleId>
              </a:tblPr>
              <a:tblGrid>
                <a:gridCol w="1436599"/>
                <a:gridCol w="3476346"/>
                <a:gridCol w="3661144"/>
              </a:tblGrid>
              <a:tr h="288413">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Royalty Tax Terms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812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tx1"/>
                          </a:solidFill>
                        </a:rPr>
                        <a:t>Special Petroleum Tax (SPT)</a:t>
                      </a:r>
                    </a:p>
                  </a:txBody>
                  <a:tcPr anchor="ctr"/>
                </a:tc>
                <a:tc gridSpan="2">
                  <a:txBody>
                    <a:bodyPr/>
                    <a:lstStyle/>
                    <a:p>
                      <a:pPr marL="0" algn="l" defTabSz="914400" rtl="0" eaLnBrk="1" latinLnBrk="0" hangingPunct="1"/>
                      <a:r>
                        <a:rPr lang="en-US" sz="1000" kern="1200" baseline="0" dirty="0" smtClean="0"/>
                        <a:t>The SPT uplift (an additional deduction to the taxable base for SPT) was reduced in May 2013 for new investments, from </a:t>
                      </a:r>
                      <a:r>
                        <a:rPr lang="en-US" sz="1000" b="1" i="1" kern="1200" baseline="0" dirty="0" smtClean="0"/>
                        <a:t>7.5% per annum of the original cost price of depreciable operating assets to 5.5%</a:t>
                      </a:r>
                      <a:r>
                        <a:rPr lang="en-US" sz="1000" kern="1200" baseline="0" dirty="0" smtClean="0"/>
                        <a:t> (i.e. from 30% to 22% nominally over the four year period for which it is available). </a:t>
                      </a:r>
                    </a:p>
                    <a:p>
                      <a:pPr marL="0" algn="l" defTabSz="914400" rtl="0" eaLnBrk="1" latinLnBrk="0" hangingPunct="1"/>
                      <a:endParaRPr lang="en-US" sz="1000" kern="1200" baseline="0" dirty="0" smtClean="0"/>
                    </a:p>
                    <a:p>
                      <a:pPr marL="0" algn="l" defTabSz="914400" rtl="0" eaLnBrk="1" latinLnBrk="0" hangingPunct="1"/>
                      <a:r>
                        <a:rPr lang="en-US" sz="1000" i="1" kern="1200" baseline="0" dirty="0" smtClean="0"/>
                        <a:t>Note: The Ministry of Finance stated that this change is intended to ‘lead to more efficient use of resources and over time lead to increased tax revenues’. However, concerns have been raised by the industry with regards to the profitability of marginal fields (previously the 7.5% uplift was considered an incentive for the development of the marginal fields).</a:t>
                      </a:r>
                    </a:p>
                  </a:txBody>
                  <a:tcPr anchor="ctr"/>
                </a:tc>
                <a:tc hMerge="1">
                  <a:txBody>
                    <a:bodyPr/>
                    <a:lstStyle/>
                    <a:p>
                      <a:pPr marL="0" algn="l" defTabSz="914400" rtl="0" eaLnBrk="1" latinLnBrk="0" hangingPunct="1"/>
                      <a:endParaRPr lang="en-US" sz="1400" kern="1200" dirty="0">
                        <a:solidFill>
                          <a:schemeClr val="dk1"/>
                        </a:solidFill>
                        <a:latin typeface="+mn-lt"/>
                        <a:ea typeface="+mn-ea"/>
                        <a:cs typeface="+mn-cs"/>
                      </a:endParaRPr>
                    </a:p>
                  </a:txBody>
                  <a:tcPr anchor="ctr"/>
                </a:tc>
              </a:tr>
            </a:tbl>
          </a:graphicData>
        </a:graphic>
      </p:graphicFrame>
      <p:sp>
        <p:nvSpPr>
          <p:cNvPr id="7" name="Rectangle 6"/>
          <p:cNvSpPr/>
          <p:nvPr/>
        </p:nvSpPr>
        <p:spPr>
          <a:xfrm>
            <a:off x="217967" y="3247477"/>
            <a:ext cx="8607056" cy="2677656"/>
          </a:xfrm>
          <a:prstGeom prst="rect">
            <a:avLst/>
          </a:prstGeom>
        </p:spPr>
        <p:txBody>
          <a:bodyPr wrap="square">
            <a:spAutoFit/>
          </a:bodyPr>
          <a:lstStyle/>
          <a:p>
            <a:pPr marL="265113" indent="-265113">
              <a:buFont typeface="Arial" pitchFamily="34" charset="0"/>
              <a:buChar char="•"/>
              <a:tabLst>
                <a:tab pos="265113" algn="l"/>
              </a:tabLst>
            </a:pPr>
            <a:r>
              <a:rPr lang="en-US" sz="1400" dirty="0" smtClean="0">
                <a:solidFill>
                  <a:srgbClr val="000000"/>
                </a:solidFill>
              </a:rPr>
              <a:t>Previous changes:</a:t>
            </a:r>
          </a:p>
          <a:p>
            <a:pPr lvl="1">
              <a:tabLst>
                <a:tab pos="265113" algn="l"/>
              </a:tabLst>
            </a:pPr>
            <a:r>
              <a:rPr lang="en-US" sz="1000" u="sng" dirty="0" smtClean="0">
                <a:solidFill>
                  <a:srgbClr val="000000"/>
                </a:solidFill>
              </a:rPr>
              <a:t>2004:</a:t>
            </a:r>
          </a:p>
          <a:p>
            <a:pPr marL="722313" lvl="1" indent="-265113">
              <a:buFont typeface="Arial" pitchFamily="34" charset="0"/>
              <a:buChar char="•"/>
              <a:tabLst>
                <a:tab pos="265113" algn="l"/>
              </a:tabLst>
            </a:pPr>
            <a:r>
              <a:rPr lang="en-US" sz="1000" dirty="0" smtClean="0">
                <a:solidFill>
                  <a:srgbClr val="000000"/>
                </a:solidFill>
              </a:rPr>
              <a:t>Stimulate exploration activity and </a:t>
            </a:r>
            <a:r>
              <a:rPr lang="en-US" sz="1000" dirty="0">
                <a:solidFill>
                  <a:srgbClr val="000000"/>
                </a:solidFill>
              </a:rPr>
              <a:t>development </a:t>
            </a:r>
            <a:r>
              <a:rPr lang="en-US" sz="1000" dirty="0" smtClean="0">
                <a:solidFill>
                  <a:srgbClr val="000000"/>
                </a:solidFill>
              </a:rPr>
              <a:t>of marginal fields by cash payments by the state deficits related to exploration activities or if a company increases its activities in </a:t>
            </a:r>
            <a:r>
              <a:rPr lang="en-US" sz="1000" dirty="0">
                <a:solidFill>
                  <a:srgbClr val="000000"/>
                </a:solidFill>
              </a:rPr>
              <a:t>the Norwegian Continental Shelf, </a:t>
            </a:r>
            <a:r>
              <a:rPr lang="en-US" sz="1000" b="1" i="1" dirty="0" smtClean="0">
                <a:solidFill>
                  <a:srgbClr val="000000"/>
                </a:solidFill>
              </a:rPr>
              <a:t>acceleration </a:t>
            </a:r>
            <a:r>
              <a:rPr lang="en-US" sz="1000" b="1" i="1" dirty="0">
                <a:solidFill>
                  <a:srgbClr val="000000"/>
                </a:solidFill>
              </a:rPr>
              <a:t>of uplift on acquisition </a:t>
            </a:r>
            <a:r>
              <a:rPr lang="en-US" sz="1000" b="1" i="1" dirty="0" smtClean="0">
                <a:solidFill>
                  <a:srgbClr val="000000"/>
                </a:solidFill>
              </a:rPr>
              <a:t>costs (to 7.5% over 4 years from 5% over 6 years)</a:t>
            </a:r>
            <a:r>
              <a:rPr lang="en-US" sz="1000" dirty="0" smtClean="0">
                <a:solidFill>
                  <a:srgbClr val="000000"/>
                </a:solidFill>
              </a:rPr>
              <a:t> </a:t>
            </a:r>
            <a:r>
              <a:rPr lang="en-US" sz="1000" dirty="0">
                <a:solidFill>
                  <a:srgbClr val="000000"/>
                </a:solidFill>
              </a:rPr>
              <a:t>and simplification of tax treatment </a:t>
            </a:r>
            <a:r>
              <a:rPr lang="en-US" sz="1000" dirty="0" smtClean="0">
                <a:solidFill>
                  <a:srgbClr val="000000"/>
                </a:solidFill>
              </a:rPr>
              <a:t>related </a:t>
            </a:r>
            <a:r>
              <a:rPr lang="en-US" sz="1000" dirty="0">
                <a:solidFill>
                  <a:srgbClr val="000000"/>
                </a:solidFill>
              </a:rPr>
              <a:t>to license </a:t>
            </a:r>
            <a:r>
              <a:rPr lang="en-US" sz="1000" dirty="0" smtClean="0">
                <a:solidFill>
                  <a:srgbClr val="000000"/>
                </a:solidFill>
              </a:rPr>
              <a:t>transactions.</a:t>
            </a:r>
            <a:endParaRPr lang="en-US" sz="1000" dirty="0">
              <a:solidFill>
                <a:srgbClr val="000000"/>
              </a:solidFill>
            </a:endParaRPr>
          </a:p>
          <a:p>
            <a:pPr lvl="1">
              <a:tabLst>
                <a:tab pos="265113" algn="l"/>
              </a:tabLst>
            </a:pPr>
            <a:endParaRPr lang="en-US" sz="1000" u="sng" dirty="0" smtClean="0">
              <a:solidFill>
                <a:srgbClr val="000000"/>
              </a:solidFill>
            </a:endParaRPr>
          </a:p>
          <a:p>
            <a:pPr lvl="1">
              <a:tabLst>
                <a:tab pos="265113" algn="l"/>
              </a:tabLst>
            </a:pPr>
            <a:r>
              <a:rPr lang="en-US" sz="1000" u="sng" dirty="0" smtClean="0">
                <a:solidFill>
                  <a:srgbClr val="000000"/>
                </a:solidFill>
              </a:rPr>
              <a:t>1999</a:t>
            </a:r>
            <a:r>
              <a:rPr lang="en-US" sz="1000" u="sng" dirty="0">
                <a:solidFill>
                  <a:srgbClr val="000000"/>
                </a:solidFill>
              </a:rPr>
              <a:t>:</a:t>
            </a:r>
            <a:r>
              <a:rPr lang="en-US" sz="1000" dirty="0">
                <a:solidFill>
                  <a:srgbClr val="000000"/>
                </a:solidFill>
              </a:rPr>
              <a:t> </a:t>
            </a:r>
            <a:endParaRPr lang="en-US" sz="1000" dirty="0" smtClean="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No </a:t>
            </a:r>
            <a:r>
              <a:rPr lang="en-US" sz="1000" dirty="0">
                <a:solidFill>
                  <a:srgbClr val="000000"/>
                </a:solidFill>
              </a:rPr>
              <a:t>state participation </a:t>
            </a:r>
            <a:r>
              <a:rPr lang="en-US" sz="1000" dirty="0" smtClean="0">
                <a:solidFill>
                  <a:srgbClr val="000000"/>
                </a:solidFill>
              </a:rPr>
              <a:t>stipulated in </a:t>
            </a:r>
            <a:r>
              <a:rPr lang="en-US" sz="1000" dirty="0">
                <a:solidFill>
                  <a:srgbClr val="000000"/>
                </a:solidFill>
              </a:rPr>
              <a:t>licenses for which the resource potential is considered small and profitability likely to be </a:t>
            </a:r>
            <a:r>
              <a:rPr lang="en-US" sz="1000" dirty="0" smtClean="0">
                <a:solidFill>
                  <a:srgbClr val="000000"/>
                </a:solidFill>
              </a:rPr>
              <a:t>low</a:t>
            </a:r>
            <a:r>
              <a:rPr lang="en-US" sz="1000" dirty="0">
                <a:solidFill>
                  <a:srgbClr val="000000"/>
                </a:solidFill>
              </a:rPr>
              <a:t>. Otherwise the government will </a:t>
            </a:r>
            <a:r>
              <a:rPr lang="en-US" sz="1000" dirty="0" smtClean="0">
                <a:solidFill>
                  <a:srgbClr val="000000"/>
                </a:solidFill>
              </a:rPr>
              <a:t>take </a:t>
            </a:r>
            <a:r>
              <a:rPr lang="en-US" sz="1000" dirty="0">
                <a:solidFill>
                  <a:srgbClr val="000000"/>
                </a:solidFill>
              </a:rPr>
              <a:t>an </a:t>
            </a:r>
            <a:r>
              <a:rPr lang="en-US" sz="1000" dirty="0" smtClean="0">
                <a:solidFill>
                  <a:srgbClr val="000000"/>
                </a:solidFill>
              </a:rPr>
              <a:t>interest of 25%.</a:t>
            </a:r>
          </a:p>
          <a:p>
            <a:pPr lvl="1">
              <a:tabLst>
                <a:tab pos="265113" algn="l"/>
              </a:tabLst>
            </a:pPr>
            <a:endParaRPr lang="en-US" sz="1000" u="sng" dirty="0" smtClean="0">
              <a:solidFill>
                <a:srgbClr val="000000"/>
              </a:solidFill>
            </a:endParaRPr>
          </a:p>
          <a:p>
            <a:pPr lvl="1">
              <a:tabLst>
                <a:tab pos="265113" algn="l"/>
              </a:tabLst>
            </a:pPr>
            <a:r>
              <a:rPr lang="en-US" sz="1000" u="sng" dirty="0" smtClean="0">
                <a:solidFill>
                  <a:srgbClr val="000000"/>
                </a:solidFill>
              </a:rPr>
              <a:t>1992:</a:t>
            </a:r>
            <a:r>
              <a:rPr lang="en-US" sz="1000" dirty="0" smtClean="0">
                <a:solidFill>
                  <a:srgbClr val="000000"/>
                </a:solidFill>
              </a:rPr>
              <a:t> </a:t>
            </a:r>
          </a:p>
          <a:p>
            <a:pPr marL="722313" lvl="1" indent="-265113">
              <a:buFont typeface="Arial" pitchFamily="34" charset="0"/>
              <a:buChar char="•"/>
              <a:tabLst>
                <a:tab pos="265113" algn="l"/>
              </a:tabLst>
            </a:pPr>
            <a:r>
              <a:rPr lang="en-US" sz="1000" dirty="0" smtClean="0">
                <a:solidFill>
                  <a:srgbClr val="000000"/>
                </a:solidFill>
              </a:rPr>
              <a:t>"</a:t>
            </a:r>
            <a:r>
              <a:rPr lang="en-US" sz="1000" dirty="0">
                <a:solidFill>
                  <a:srgbClr val="000000"/>
                </a:solidFill>
              </a:rPr>
              <a:t>Old fields" (i.e. those developed before 1986), which were not eligible for the production allowance, received an </a:t>
            </a:r>
            <a:r>
              <a:rPr lang="en-US" sz="1000" b="1" i="1" dirty="0">
                <a:solidFill>
                  <a:srgbClr val="000000"/>
                </a:solidFill>
              </a:rPr>
              <a:t>uplift on capital costs </a:t>
            </a:r>
            <a:r>
              <a:rPr lang="en-US" sz="1000" dirty="0">
                <a:solidFill>
                  <a:srgbClr val="000000"/>
                </a:solidFill>
              </a:rPr>
              <a:t>of </a:t>
            </a:r>
            <a:r>
              <a:rPr lang="en-US" sz="1000" dirty="0" smtClean="0">
                <a:solidFill>
                  <a:srgbClr val="000000"/>
                </a:solidFill>
              </a:rPr>
              <a:t>16.667% </a:t>
            </a:r>
            <a:r>
              <a:rPr lang="en-US" sz="1000" dirty="0">
                <a:solidFill>
                  <a:srgbClr val="000000"/>
                </a:solidFill>
              </a:rPr>
              <a:t>for 15 years (i.e. a multiple of 2.5 uplift). </a:t>
            </a:r>
            <a:endParaRPr lang="en-US" sz="1000" dirty="0" smtClean="0">
              <a:solidFill>
                <a:srgbClr val="000000"/>
              </a:solidFill>
            </a:endParaRPr>
          </a:p>
          <a:p>
            <a:pPr marL="722313" lvl="1" indent="-265113">
              <a:buFont typeface="Arial" pitchFamily="34" charset="0"/>
              <a:buChar char="•"/>
              <a:tabLst>
                <a:tab pos="265113" algn="l"/>
              </a:tabLst>
            </a:pPr>
            <a:endParaRPr lang="en-US" sz="1000" dirty="0" smtClean="0">
              <a:solidFill>
                <a:srgbClr val="000000"/>
              </a:solidFill>
            </a:endParaRPr>
          </a:p>
          <a:p>
            <a:pPr marL="265113" indent="-265113">
              <a:buFont typeface="Arial" pitchFamily="34" charset="0"/>
              <a:buChar char="•"/>
              <a:tabLst>
                <a:tab pos="265113" algn="l"/>
              </a:tabLst>
            </a:pPr>
            <a:r>
              <a:rPr lang="en-GB" dirty="0" smtClean="0">
                <a:solidFill>
                  <a:srgbClr val="000000"/>
                </a:solidFill>
              </a:rPr>
              <a:t>Other remarks:</a:t>
            </a:r>
            <a:endParaRPr lang="en-US" dirty="0" smtClean="0">
              <a:solidFill>
                <a:srgbClr val="000000"/>
              </a:solidFill>
            </a:endParaRPr>
          </a:p>
          <a:p>
            <a:pPr marL="722313" lvl="1" indent="-265113">
              <a:buFont typeface="Arial" pitchFamily="34" charset="0"/>
              <a:buChar char="•"/>
              <a:tabLst>
                <a:tab pos="265113" algn="l"/>
              </a:tabLst>
            </a:pPr>
            <a:r>
              <a:rPr lang="en-US" sz="1000" dirty="0" smtClean="0">
                <a:solidFill>
                  <a:schemeClr val="dk1"/>
                </a:solidFill>
              </a:rPr>
              <a:t>All </a:t>
            </a:r>
            <a:r>
              <a:rPr lang="en-US" sz="1000" dirty="0">
                <a:solidFill>
                  <a:schemeClr val="dk1"/>
                </a:solidFill>
              </a:rPr>
              <a:t>costs relating to decommissioning activities </a:t>
            </a:r>
            <a:r>
              <a:rPr lang="en-US" sz="1000" dirty="0" smtClean="0">
                <a:solidFill>
                  <a:schemeClr val="dk1"/>
                </a:solidFill>
              </a:rPr>
              <a:t>are </a:t>
            </a:r>
            <a:r>
              <a:rPr lang="en-US" sz="1000" dirty="0">
                <a:solidFill>
                  <a:schemeClr val="dk1"/>
                </a:solidFill>
              </a:rPr>
              <a:t>deductible for income tax. </a:t>
            </a:r>
            <a:endParaRPr lang="en-US" sz="1000" dirty="0" smtClean="0">
              <a:solidFill>
                <a:srgbClr val="000000"/>
              </a:solidFill>
            </a:endParaRPr>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30</a:t>
            </a:fld>
            <a:endParaRPr lang="en-US" dirty="0"/>
          </a:p>
        </p:txBody>
      </p:sp>
      <p:sp>
        <p:nvSpPr>
          <p:cNvPr id="10" name="TextBox 9"/>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a:solidFill>
                  <a:schemeClr val="bg1"/>
                </a:solidFill>
              </a:rPr>
              <a:t>R</a:t>
            </a:r>
            <a:r>
              <a:rPr lang="en-US" sz="900" dirty="0" smtClean="0">
                <a:solidFill>
                  <a:schemeClr val="bg1"/>
                </a:solidFill>
              </a:rPr>
              <a:t>esource </a:t>
            </a:r>
            <a:r>
              <a:rPr lang="en-US" sz="900" dirty="0">
                <a:solidFill>
                  <a:schemeClr val="bg1"/>
                </a:solidFill>
              </a:rPr>
              <a:t>potential </a:t>
            </a:r>
            <a:r>
              <a:rPr lang="en-US" sz="900" dirty="0" smtClean="0">
                <a:solidFill>
                  <a:schemeClr val="bg1"/>
                </a:solidFill>
              </a:rPr>
              <a:t>considered </a:t>
            </a:r>
            <a:r>
              <a:rPr lang="en-US" sz="900" dirty="0">
                <a:solidFill>
                  <a:schemeClr val="bg1"/>
                </a:solidFill>
              </a:rPr>
              <a:t>small </a:t>
            </a:r>
            <a:endParaRPr lang="en-US" sz="900" dirty="0" smtClean="0">
              <a:solidFill>
                <a:schemeClr val="bg1"/>
              </a:solidFill>
            </a:endParaRPr>
          </a:p>
          <a:p>
            <a:pPr marL="171450" indent="-171450">
              <a:buFont typeface="Arial" panose="020B0604020202020204" pitchFamily="34" charset="0"/>
              <a:buChar char="•"/>
            </a:pPr>
            <a:r>
              <a:rPr lang="en-US" sz="900" dirty="0" smtClean="0">
                <a:solidFill>
                  <a:schemeClr val="bg1"/>
                </a:solidFill>
              </a:rPr>
              <a:t>Profitability </a:t>
            </a:r>
            <a:r>
              <a:rPr lang="en-US" sz="900" dirty="0">
                <a:solidFill>
                  <a:schemeClr val="bg1"/>
                </a:solidFill>
              </a:rPr>
              <a:t>likely to be </a:t>
            </a:r>
            <a:r>
              <a:rPr lang="en-US" sz="900" dirty="0" smtClean="0">
                <a:solidFill>
                  <a:schemeClr val="bg1"/>
                </a:solidFill>
              </a:rPr>
              <a:t>low</a:t>
            </a:r>
          </a:p>
          <a:p>
            <a:pPr marL="171450" indent="-171450">
              <a:buFont typeface="Arial" panose="020B0604020202020204" pitchFamily="34" charset="0"/>
              <a:buChar char="•"/>
            </a:pPr>
            <a:r>
              <a:rPr lang="en-US" sz="900" dirty="0" smtClean="0">
                <a:solidFill>
                  <a:schemeClr val="bg1"/>
                </a:solidFill>
              </a:rPr>
              <a:t>“Old </a:t>
            </a:r>
            <a:r>
              <a:rPr lang="en-US" sz="900" dirty="0">
                <a:solidFill>
                  <a:schemeClr val="bg1"/>
                </a:solidFill>
              </a:rPr>
              <a:t>fields" </a:t>
            </a:r>
            <a:r>
              <a:rPr lang="en-US" sz="900" dirty="0" smtClean="0">
                <a:solidFill>
                  <a:schemeClr val="bg1"/>
                </a:solidFill>
              </a:rPr>
              <a:t>(those </a:t>
            </a:r>
            <a:r>
              <a:rPr lang="en-US" sz="900" dirty="0">
                <a:solidFill>
                  <a:schemeClr val="bg1"/>
                </a:solidFill>
              </a:rPr>
              <a:t>developed before </a:t>
            </a:r>
            <a:r>
              <a:rPr lang="en-US" sz="900" dirty="0" smtClean="0">
                <a:solidFill>
                  <a:schemeClr val="bg1"/>
                </a:solidFill>
              </a:rPr>
              <a:t>1986)</a:t>
            </a:r>
          </a:p>
        </p:txBody>
      </p:sp>
      <p:sp>
        <p:nvSpPr>
          <p:cNvPr id="9" name="TextBox 8"/>
          <p:cNvSpPr txBox="1"/>
          <p:nvPr/>
        </p:nvSpPr>
        <p:spPr>
          <a:xfrm>
            <a:off x="279343" y="2820775"/>
            <a:ext cx="8545679" cy="400110"/>
          </a:xfrm>
          <a:prstGeom prst="rect">
            <a:avLst/>
          </a:prstGeom>
          <a:noFill/>
        </p:spPr>
        <p:txBody>
          <a:bodyPr wrap="square" lIns="72000" rIns="72000" rtlCol="0">
            <a:spAutoFit/>
          </a:bodyPr>
          <a:lstStyle/>
          <a:p>
            <a:r>
              <a:rPr lang="en-GB" sz="1000" i="1" dirty="0" smtClean="0"/>
              <a:t>Note: Investor IRR and Undiscounted State Take have been calculated here for the 2004 and 2013 uplift to illustrate the previous impact of this incentive. </a:t>
            </a:r>
            <a:endParaRPr lang="en-US" sz="1000" i="1" dirty="0" err="1" smtClean="0"/>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748686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9618687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1451"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512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688"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12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346" y="2023046"/>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31</a:t>
            </a:fld>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31</a:t>
            </a:fld>
            <a:endParaRPr lang="en-US" dirty="0"/>
          </a:p>
        </p:txBody>
      </p:sp>
      <p:pic>
        <p:nvPicPr>
          <p:cNvPr id="10" name="Picture 182"/>
          <p:cNvPicPr>
            <a:picLocks noChangeAspect="1" noChangeArrowheads="1"/>
          </p:cNvPicPr>
          <p:nvPr/>
        </p:nvPicPr>
        <p:blipFill rotWithShape="1">
          <a:blip r:embed="rId8">
            <a:extLst>
              <a:ext uri="{28A0092B-C50C-407E-A947-70E740481C1C}">
                <a14:useLocalDpi xmlns:a14="http://schemas.microsoft.com/office/drawing/2010/main" val="0"/>
              </a:ext>
            </a:extLst>
          </a:blip>
          <a:srcRect b="93775"/>
          <a:stretch/>
        </p:blipFill>
        <p:spPr bwMode="auto">
          <a:xfrm>
            <a:off x="4496713" y="2035239"/>
            <a:ext cx="3889375" cy="165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78346" y="4680522"/>
            <a:ext cx="8545679" cy="246221"/>
          </a:xfrm>
          <a:prstGeom prst="rect">
            <a:avLst/>
          </a:prstGeom>
          <a:noFill/>
        </p:spPr>
        <p:txBody>
          <a:bodyPr wrap="square" lIns="72000" rIns="72000" rtlCol="0">
            <a:spAutoFit/>
          </a:bodyPr>
          <a:lstStyle/>
          <a:p>
            <a:r>
              <a:rPr lang="en-GB" sz="1000" i="1" dirty="0" smtClean="0"/>
              <a:t>Note: The terms for marginal fields considered in the calculations are those from 2004. </a:t>
            </a:r>
            <a:endParaRPr lang="en-US" sz="1000" i="1" dirty="0" err="1" smtClean="0"/>
          </a:p>
        </p:txBody>
      </p:sp>
      <p:sp>
        <p:nvSpPr>
          <p:cNvPr id="12" name="TextBox 11"/>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221464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1306062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121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a:t>Pakistan </a:t>
            </a:r>
            <a:r>
              <a:rPr lang="en-GB" dirty="0" smtClean="0"/>
              <a:t>–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32</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578168419"/>
              </p:ext>
            </p:extLst>
          </p:nvPr>
        </p:nvGraphicFramePr>
        <p:xfrm>
          <a:off x="273132" y="2423525"/>
          <a:ext cx="8752115" cy="351663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Concession terms for onshore E&amp;P under the </a:t>
                      </a:r>
                      <a:r>
                        <a:rPr lang="en-US" sz="900" b="1" i="1" dirty="0">
                          <a:effectLst/>
                          <a:latin typeface="+mj-lt"/>
                        </a:rPr>
                        <a:t>2012 Petroleum Policy and 2013 Model Concession Agreement</a:t>
                      </a:r>
                      <a:br>
                        <a:rPr lang="en-US" sz="900" b="1" i="1" dirty="0">
                          <a:effectLst/>
                          <a:latin typeface="+mj-lt"/>
                        </a:rPr>
                      </a:br>
                      <a:r>
                        <a:rPr lang="en-US" sz="900" b="1" i="0" dirty="0">
                          <a:effectLst/>
                          <a:latin typeface="+mj-lt"/>
                        </a:rPr>
                        <a:t>Minimum social welfare amounts for Zones II &amp; III</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Production bonuses of </a:t>
                      </a:r>
                      <a:r>
                        <a:rPr lang="en-US" sz="900" dirty="0" smtClean="0">
                          <a:effectLst/>
                          <a:latin typeface="+mj-lt"/>
                        </a:rPr>
                        <a:t>US$ </a:t>
                      </a:r>
                      <a:r>
                        <a:rPr lang="en-US" sz="900" dirty="0">
                          <a:effectLst/>
                          <a:latin typeface="+mj-lt"/>
                        </a:rPr>
                        <a:t>0.6 million - </a:t>
                      </a:r>
                      <a:r>
                        <a:rPr lang="en-US" sz="900" dirty="0" smtClean="0">
                          <a:effectLst/>
                          <a:latin typeface="+mj-lt"/>
                        </a:rPr>
                        <a:t>US$ </a:t>
                      </a:r>
                      <a:r>
                        <a:rPr lang="en-US" sz="900" dirty="0">
                          <a:effectLst/>
                          <a:latin typeface="+mj-lt"/>
                        </a:rPr>
                        <a:t>7 million linked to cumulative production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Annual Training Fee </a:t>
                      </a:r>
                      <a:r>
                        <a:rPr lang="en-US" sz="900" dirty="0">
                          <a:effectLst/>
                          <a:latin typeface="+mj-lt"/>
                        </a:rPr>
                        <a:t>of </a:t>
                      </a:r>
                      <a:r>
                        <a:rPr lang="en-US" sz="900" dirty="0" smtClean="0">
                          <a:effectLst/>
                          <a:latin typeface="+mj-lt"/>
                        </a:rPr>
                        <a:t>US$ </a:t>
                      </a:r>
                      <a:r>
                        <a:rPr lang="en-US" sz="900" dirty="0">
                          <a:effectLst/>
                          <a:latin typeface="+mj-lt"/>
                        </a:rPr>
                        <a:t>25,000 </a:t>
                      </a:r>
                      <a:r>
                        <a:rPr lang="en-US" sz="900" dirty="0" smtClean="0">
                          <a:effectLst/>
                          <a:latin typeface="+mj-lt"/>
                        </a:rPr>
                        <a:t>* during </a:t>
                      </a:r>
                      <a:r>
                        <a:rPr lang="en-US" sz="900" dirty="0">
                          <a:effectLst/>
                          <a:latin typeface="+mj-lt"/>
                        </a:rPr>
                        <a:t>exploration phase rising to </a:t>
                      </a:r>
                      <a:r>
                        <a:rPr lang="en-US" sz="900" dirty="0" smtClean="0">
                          <a:effectLst/>
                          <a:latin typeface="+mj-lt"/>
                        </a:rPr>
                        <a:t>US$ 50,000 </a:t>
                      </a:r>
                      <a:r>
                        <a:rPr lang="en-US" sz="900" dirty="0">
                          <a:effectLst/>
                          <a:latin typeface="+mj-lt"/>
                        </a:rPr>
                        <a:t>during development and production </a:t>
                      </a:r>
                      <a:r>
                        <a:rPr lang="en-US" sz="900" dirty="0" smtClean="0">
                          <a:effectLst/>
                          <a:latin typeface="+mj-lt"/>
                        </a:rPr>
                        <a:t>phases </a:t>
                      </a:r>
                      <a:r>
                        <a:rPr lang="en-US" sz="900" dirty="0">
                          <a:effectLst/>
                          <a:latin typeface="+mj-lt"/>
                        </a:rPr>
                        <a:t/>
                      </a:r>
                      <a:br>
                        <a:rPr lang="en-US" sz="900" dirty="0">
                          <a:effectLst/>
                          <a:latin typeface="+mj-lt"/>
                        </a:rPr>
                      </a:br>
                      <a:r>
                        <a:rPr lang="en-US" sz="900" b="1" dirty="0">
                          <a:effectLst/>
                          <a:latin typeface="+mj-lt"/>
                        </a:rPr>
                        <a:t>Annual Social Welfare </a:t>
                      </a:r>
                      <a:r>
                        <a:rPr lang="en-US" sz="900" dirty="0">
                          <a:effectLst/>
                          <a:latin typeface="+mj-lt"/>
                        </a:rPr>
                        <a:t>contributions of </a:t>
                      </a:r>
                      <a:r>
                        <a:rPr lang="en-US" sz="900" dirty="0" smtClean="0">
                          <a:effectLst/>
                          <a:latin typeface="+mj-lt"/>
                        </a:rPr>
                        <a:t>US$ 30,000 * </a:t>
                      </a:r>
                      <a:r>
                        <a:rPr lang="en-US" sz="900" dirty="0">
                          <a:effectLst/>
                          <a:latin typeface="+mj-lt"/>
                        </a:rPr>
                        <a:t>during pre-production phase rising to </a:t>
                      </a:r>
                      <a:r>
                        <a:rPr lang="en-US" sz="900" dirty="0" smtClean="0">
                          <a:effectLst/>
                          <a:latin typeface="+mj-lt"/>
                        </a:rPr>
                        <a:t>US$ </a:t>
                      </a:r>
                      <a:r>
                        <a:rPr lang="en-US" sz="900" dirty="0">
                          <a:effectLst/>
                          <a:latin typeface="+mj-lt"/>
                        </a:rPr>
                        <a:t>37,500 - </a:t>
                      </a:r>
                      <a:r>
                        <a:rPr lang="en-US" sz="900" dirty="0" smtClean="0">
                          <a:effectLst/>
                          <a:latin typeface="+mj-lt"/>
                        </a:rPr>
                        <a:t>US$ </a:t>
                      </a:r>
                      <a:r>
                        <a:rPr lang="en-US" sz="900" dirty="0">
                          <a:effectLst/>
                          <a:latin typeface="+mj-lt"/>
                        </a:rPr>
                        <a:t>525,000 depending on daily production rate during production </a:t>
                      </a:r>
                      <a:r>
                        <a:rPr lang="en-US" sz="900" dirty="0" smtClean="0">
                          <a:effectLst/>
                          <a:latin typeface="+mj-lt"/>
                        </a:rPr>
                        <a:t>phase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12.5% of gross revenue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40% of revenue less deductions (including depletion allowance) and depreciation</a:t>
                      </a:r>
                      <a:br>
                        <a:rPr lang="en-US" sz="900" dirty="0">
                          <a:effectLst/>
                          <a:latin typeface="+mj-lt"/>
                        </a:rPr>
                      </a:br>
                      <a:r>
                        <a:rPr lang="en-US" sz="900" dirty="0">
                          <a:effectLst/>
                          <a:latin typeface="+mj-lt"/>
                        </a:rPr>
                        <a:t>Depletion Allowance: 15% of gross revenue but not exceeding 50% of profits before the deduction of such allowance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WINDFALL LEVY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Oil: 40</a:t>
                      </a:r>
                      <a:r>
                        <a:rPr lang="en-US" sz="900" dirty="0" smtClean="0">
                          <a:effectLst/>
                          <a:latin typeface="+mj-lt"/>
                        </a:rPr>
                        <a:t>% </a:t>
                      </a:r>
                      <a:r>
                        <a:rPr lang="en-US" sz="900" dirty="0">
                          <a:effectLst/>
                          <a:latin typeface="+mj-lt"/>
                        </a:rPr>
                        <a:t>of windfall profits if sale price exceeds base price of </a:t>
                      </a:r>
                      <a:r>
                        <a:rPr lang="en-US" sz="900" dirty="0" smtClean="0">
                          <a:effectLst/>
                          <a:latin typeface="+mj-lt"/>
                        </a:rPr>
                        <a:t>US$ </a:t>
                      </a:r>
                      <a:r>
                        <a:rPr lang="en-US" sz="900" dirty="0">
                          <a:effectLst/>
                          <a:latin typeface="+mj-lt"/>
                        </a:rPr>
                        <a:t>40/</a:t>
                      </a:r>
                      <a:r>
                        <a:rPr lang="en-US" sz="900" dirty="0" err="1">
                          <a:effectLst/>
                          <a:latin typeface="+mj-lt"/>
                        </a:rPr>
                        <a:t>bbl</a:t>
                      </a:r>
                      <a:r>
                        <a:rPr lang="en-US" sz="900" dirty="0">
                          <a:effectLst/>
                          <a:latin typeface="+mj-lt"/>
                        </a:rPr>
                        <a:t> (escalated by </a:t>
                      </a:r>
                      <a:r>
                        <a:rPr lang="en-US" sz="900" dirty="0" smtClean="0">
                          <a:effectLst/>
                          <a:latin typeface="+mj-lt"/>
                        </a:rPr>
                        <a:t>US$ </a:t>
                      </a:r>
                      <a:r>
                        <a:rPr lang="en-US" sz="900" dirty="0">
                          <a:effectLst/>
                          <a:latin typeface="+mj-lt"/>
                        </a:rPr>
                        <a:t>0.5/</a:t>
                      </a:r>
                      <a:r>
                        <a:rPr lang="en-US" sz="900" dirty="0" err="1">
                          <a:effectLst/>
                          <a:latin typeface="+mj-lt"/>
                        </a:rPr>
                        <a:t>bbl</a:t>
                      </a:r>
                      <a:r>
                        <a:rPr lang="en-US" sz="900" dirty="0">
                          <a:effectLst/>
                          <a:latin typeface="+mj-lt"/>
                        </a:rPr>
                        <a:t> p.a. from production start date); Gas: 40% of windfall profits if 3rd party sale price exceeds base price (zone price for government-nominated buyers linked to Reference Crude Price)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IMPORT DUTY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Assumed at 5</a:t>
                      </a:r>
                      <a:r>
                        <a:rPr lang="en-US" sz="900" dirty="0" smtClean="0">
                          <a:effectLst/>
                          <a:latin typeface="+mj-lt"/>
                        </a:rPr>
                        <a:t>% * </a:t>
                      </a:r>
                      <a:r>
                        <a:rPr lang="en-US" sz="900" dirty="0">
                          <a:effectLst/>
                          <a:latin typeface="+mj-lt"/>
                        </a:rPr>
                        <a:t>(weighted average) of tangible development </a:t>
                      </a:r>
                      <a:r>
                        <a:rPr lang="en-US" sz="900" dirty="0" smtClean="0">
                          <a:effectLst/>
                          <a:latin typeface="+mj-lt"/>
                        </a:rPr>
                        <a:t>costs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 modelled</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a:t>
            </a:r>
            <a:r>
              <a:rPr lang="en-GB" sz="1200" b="1" dirty="0">
                <a:solidFill>
                  <a:prstClr val="black"/>
                </a:solidFill>
              </a:rPr>
              <a:t>Pakistan :</a:t>
            </a:r>
            <a:endParaRPr lang="en-GB" sz="1200" b="1" dirty="0" smtClean="0">
              <a:solidFill>
                <a:prstClr val="black"/>
              </a:solidFill>
            </a:endParaRPr>
          </a:p>
          <a:p>
            <a:pPr marL="171450" indent="-171450" fontAlgn="b">
              <a:buFont typeface="Wingdings" panose="05000000000000000000" pitchFamily="2" charset="2"/>
              <a:buChar char="Ø"/>
            </a:pPr>
            <a:r>
              <a:rPr lang="en-US" sz="1200" dirty="0" smtClean="0">
                <a:solidFill>
                  <a:prstClr val="black"/>
                </a:solidFill>
              </a:rPr>
              <a:t>2012 </a:t>
            </a:r>
            <a:r>
              <a:rPr lang="en-US" sz="1200" dirty="0">
                <a:solidFill>
                  <a:prstClr val="black"/>
                </a:solidFill>
              </a:rPr>
              <a:t>Petroleum Policy Concession Terms Onshore</a:t>
            </a:r>
          </a:p>
          <a:p>
            <a:pPr marL="171450" indent="-171450" fontAlgn="b">
              <a:buFont typeface="Wingdings" panose="05000000000000000000" pitchFamily="2" charset="2"/>
              <a:buChar char="Ø"/>
            </a:pPr>
            <a:r>
              <a:rPr lang="en-US" sz="1200" dirty="0" smtClean="0">
                <a:solidFill>
                  <a:prstClr val="black"/>
                </a:solidFill>
              </a:rPr>
              <a:t>2012 </a:t>
            </a:r>
            <a:r>
              <a:rPr lang="en-US" sz="1200" dirty="0">
                <a:solidFill>
                  <a:prstClr val="black"/>
                </a:solidFill>
              </a:rPr>
              <a:t>Petroleum Policy PSA Terms Offshore less than 200m</a:t>
            </a:r>
          </a:p>
          <a:p>
            <a:pPr marL="171450" indent="-171450" fontAlgn="b">
              <a:buFont typeface="Wingdings" panose="05000000000000000000" pitchFamily="2" charset="2"/>
              <a:buChar char="Ø"/>
            </a:pPr>
            <a:r>
              <a:rPr lang="en-US" sz="1200" dirty="0" smtClean="0">
                <a:solidFill>
                  <a:prstClr val="black"/>
                </a:solidFill>
              </a:rPr>
              <a:t>2012 </a:t>
            </a:r>
            <a:r>
              <a:rPr lang="en-US" sz="1200" dirty="0">
                <a:solidFill>
                  <a:prstClr val="black"/>
                </a:solidFill>
              </a:rPr>
              <a:t>Petroleum Policy PSA Terms Deep Water 200m-1000m</a:t>
            </a:r>
          </a:p>
          <a:p>
            <a:pPr marL="171450" indent="-171450" fontAlgn="b">
              <a:buFont typeface="Wingdings" panose="05000000000000000000" pitchFamily="2" charset="2"/>
              <a:buChar char="Ø"/>
            </a:pPr>
            <a:r>
              <a:rPr lang="en-US" sz="1200" dirty="0" smtClean="0">
                <a:solidFill>
                  <a:prstClr val="black"/>
                </a:solidFill>
              </a:rPr>
              <a:t>2012 </a:t>
            </a:r>
            <a:r>
              <a:rPr lang="en-US" sz="1200" dirty="0">
                <a:solidFill>
                  <a:prstClr val="black"/>
                </a:solidFill>
              </a:rPr>
              <a:t>Petroleum Policy PSA Terms Ultra Deep Water greater than 1000m</a:t>
            </a: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8" name="TextBox 7"/>
          <p:cNvSpPr txBox="1"/>
          <p:nvPr/>
        </p:nvSpPr>
        <p:spPr>
          <a:xfrm>
            <a:off x="44533" y="4898695"/>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9" name="TextBox 18"/>
          <p:cNvSpPr txBox="1"/>
          <p:nvPr/>
        </p:nvSpPr>
        <p:spPr>
          <a:xfrm>
            <a:off x="196933" y="5883930"/>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1" name="TextBox 10"/>
          <p:cNvSpPr txBox="1"/>
          <p:nvPr/>
        </p:nvSpPr>
        <p:spPr>
          <a:xfrm>
            <a:off x="201884" y="6167907"/>
            <a:ext cx="8823362" cy="230832"/>
          </a:xfrm>
          <a:prstGeom prst="rect">
            <a:avLst/>
          </a:prstGeom>
          <a:noFill/>
        </p:spPr>
        <p:txBody>
          <a:bodyPr wrap="square" lIns="72000" rIns="72000" rtlCol="0">
            <a:spAutoFit/>
          </a:bodyPr>
          <a:lstStyle/>
          <a:p>
            <a:r>
              <a:rPr lang="en-GB" sz="900" i="1" dirty="0" smtClean="0">
                <a:solidFill>
                  <a:prstClr val="black"/>
                </a:solidFill>
              </a:rPr>
              <a:t>* </a:t>
            </a:r>
            <a:r>
              <a:rPr lang="en-US" sz="900" i="1" dirty="0">
                <a:solidFill>
                  <a:prstClr val="black"/>
                </a:solidFill>
              </a:rPr>
              <a:t>Where terms are </a:t>
            </a:r>
            <a:r>
              <a:rPr lang="en-US" sz="900" i="1" dirty="0" smtClean="0">
                <a:solidFill>
                  <a:prstClr val="black"/>
                </a:solidFill>
              </a:rPr>
              <a:t>negotiable/ biddable/ variable, this </a:t>
            </a:r>
            <a:r>
              <a:rPr lang="en-US" sz="900" i="1" dirty="0">
                <a:solidFill>
                  <a:prstClr val="black"/>
                </a:solidFill>
              </a:rPr>
              <a:t>analysis makes assumptions about those </a:t>
            </a:r>
            <a:r>
              <a:rPr lang="en-US" sz="900" i="1" dirty="0" smtClean="0">
                <a:solidFill>
                  <a:prstClr val="black"/>
                </a:solidFill>
              </a:rPr>
              <a:t>terms </a:t>
            </a:r>
            <a:r>
              <a:rPr lang="en-US" sz="900" i="1" dirty="0">
                <a:solidFill>
                  <a:prstClr val="black"/>
                </a:solidFill>
              </a:rPr>
              <a:t>which IHS believe are "indicative" of terms </a:t>
            </a:r>
            <a:r>
              <a:rPr lang="en-US" sz="900" i="1" dirty="0" smtClean="0">
                <a:solidFill>
                  <a:prstClr val="black"/>
                </a:solidFill>
              </a:rPr>
              <a:t>negotiated </a:t>
            </a:r>
            <a:r>
              <a:rPr lang="en-GB" sz="900" i="1" dirty="0" smtClean="0">
                <a:solidFill>
                  <a:prstClr val="black"/>
                </a:solidFill>
              </a:rPr>
              <a:t>recently.</a:t>
            </a:r>
          </a:p>
        </p:txBody>
      </p:sp>
      <p:sp>
        <p:nvSpPr>
          <p:cNvPr id="15" name="TextBox 14"/>
          <p:cNvSpPr txBox="1"/>
          <p:nvPr/>
        </p:nvSpPr>
        <p:spPr>
          <a:xfrm>
            <a:off x="50629" y="2734615"/>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6" name="TextBox 15"/>
          <p:cNvSpPr txBox="1"/>
          <p:nvPr/>
        </p:nvSpPr>
        <p:spPr>
          <a:xfrm>
            <a:off x="7460721" y="5945485"/>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9743630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4364116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5140"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Pakistan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1067678779"/>
              </p:ext>
            </p:extLst>
          </p:nvPr>
        </p:nvGraphicFramePr>
        <p:xfrm>
          <a:off x="265111" y="1143001"/>
          <a:ext cx="8574089" cy="2499360"/>
        </p:xfrm>
        <a:graphic>
          <a:graphicData uri="http://schemas.openxmlformats.org/drawingml/2006/table">
            <a:tbl>
              <a:tblPr firstRow="1" bandRow="1">
                <a:tableStyleId>{5C22544A-7EE6-4342-B048-85BDC9FD1C3A}</a:tableStyleId>
              </a:tblPr>
              <a:tblGrid>
                <a:gridCol w="1436599"/>
                <a:gridCol w="3476346"/>
                <a:gridCol w="3661144"/>
              </a:tblGrid>
              <a:tr h="394939">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2012 Petroleum Policy Concession Terms Onshore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3949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solidFill>
                            <a:schemeClr val="tx1"/>
                          </a:solidFill>
                        </a:rPr>
                        <a:t>Production Bonus</a:t>
                      </a:r>
                      <a:endParaRPr lang="en-US" sz="1400" b="1" dirty="0" smtClean="0">
                        <a:solidFill>
                          <a:schemeClr val="tx1"/>
                        </a:solidFill>
                      </a:endParaRPr>
                    </a:p>
                  </a:txBody>
                  <a:tcPr anchor="ctr"/>
                </a:tc>
                <a:tc>
                  <a:txBody>
                    <a:bodyPr/>
                    <a:lstStyle/>
                    <a:p>
                      <a:pPr marL="0" indent="0" algn="l" defTabSz="914400" rtl="0" eaLnBrk="1" latinLnBrk="0" hangingPunct="1">
                        <a:buFont typeface="Arial" pitchFamily="34" charset="0"/>
                        <a:buNone/>
                      </a:pPr>
                      <a:r>
                        <a:rPr lang="en-US" sz="1000" kern="1200" dirty="0" smtClean="0">
                          <a:solidFill>
                            <a:schemeClr val="dk1"/>
                          </a:solidFill>
                          <a:latin typeface="+mn-lt"/>
                          <a:ea typeface="+mn-ea"/>
                          <a:cs typeface="+mn-cs"/>
                        </a:rPr>
                        <a:t>Production bonuses of US$ 0.6 million at start of commercial production.</a:t>
                      </a:r>
                      <a:endParaRPr lang="en-US" sz="1000"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1" kern="1200" baseline="0" dirty="0" smtClean="0"/>
                        <a:t>No first production bonus</a:t>
                      </a:r>
                      <a:r>
                        <a:rPr lang="en-US" sz="1000" kern="1200" baseline="0" dirty="0" smtClean="0"/>
                        <a:t>.</a:t>
                      </a:r>
                    </a:p>
                  </a:txBody>
                  <a:tcPr anchor="ctr"/>
                </a:tc>
              </a:tr>
              <a:tr h="11151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solidFill>
                            <a:schemeClr val="tx1"/>
                          </a:solidFill>
                        </a:rPr>
                        <a:t>Windfall Levy (Third Parties Gas Sale)</a:t>
                      </a:r>
                      <a:endParaRPr lang="en-US" sz="1400" b="1" dirty="0" smtClean="0">
                        <a:solidFill>
                          <a:schemeClr val="tx1"/>
                        </a:solidFill>
                      </a:endParaRPr>
                    </a:p>
                  </a:txBody>
                  <a:tcPr anchor="ctr"/>
                </a:tc>
                <a:tc>
                  <a:txBody>
                    <a:bodyPr/>
                    <a:lstStyle/>
                    <a:p>
                      <a:pPr marL="0" indent="0" algn="l" defTabSz="914400" rtl="0" eaLnBrk="1" latinLnBrk="0" hangingPunct="1">
                        <a:buFont typeface="Arial" pitchFamily="34" charset="0"/>
                        <a:buNone/>
                      </a:pPr>
                      <a:r>
                        <a:rPr lang="en-US" sz="1000" kern="1200" dirty="0" smtClean="0">
                          <a:solidFill>
                            <a:schemeClr val="dk1"/>
                          </a:solidFill>
                          <a:latin typeface="+mn-lt"/>
                          <a:ea typeface="+mn-ea"/>
                          <a:cs typeface="+mn-cs"/>
                        </a:rPr>
                        <a:t>For sales of gas to parties other than government, a 40% windfall levy is applicable if the third party sale price exceeds the base price: </a:t>
                      </a:r>
                    </a:p>
                    <a:p>
                      <a:pPr marL="0" indent="0" algn="ctr" defTabSz="914400" rtl="0" eaLnBrk="1" latinLnBrk="0" hangingPunct="1">
                        <a:buFont typeface="Arial" pitchFamily="34" charset="0"/>
                        <a:buNone/>
                      </a:pPr>
                      <a:r>
                        <a:rPr lang="en-US" sz="1000" b="0" kern="1200" baseline="0" dirty="0" smtClean="0">
                          <a:solidFill>
                            <a:schemeClr val="dk1"/>
                          </a:solidFill>
                          <a:latin typeface="+mn-lt"/>
                          <a:ea typeface="+mn-ea"/>
                          <a:cs typeface="+mn-cs"/>
                        </a:rPr>
                        <a:t>Windfall Levy (WLG) = 40% x (Third Party Sale Price - Base Price) x (Volume of Gas sold to Third Party excluding Royalty)</a:t>
                      </a:r>
                    </a:p>
                    <a:p>
                      <a:pPr marL="0" indent="0" algn="l" defTabSz="914400" rtl="0" eaLnBrk="1" latinLnBrk="0" hangingPunct="1">
                        <a:buFont typeface="Arial" pitchFamily="34" charset="0"/>
                        <a:buNone/>
                      </a:pPr>
                      <a:r>
                        <a:rPr lang="en-GB" sz="1000" i="1" kern="1200" baseline="0" dirty="0" smtClean="0">
                          <a:solidFill>
                            <a:schemeClr val="dk1"/>
                          </a:solidFill>
                          <a:latin typeface="+mn-lt"/>
                          <a:ea typeface="+mn-ea"/>
                          <a:cs typeface="+mn-cs"/>
                        </a:rPr>
                        <a:t>Note: </a:t>
                      </a:r>
                      <a:r>
                        <a:rPr lang="en-US" sz="1000" i="1" kern="1200" baseline="0" dirty="0" smtClean="0">
                          <a:solidFill>
                            <a:schemeClr val="dk1"/>
                          </a:solidFill>
                          <a:latin typeface="+mn-lt"/>
                          <a:ea typeface="+mn-ea"/>
                          <a:cs typeface="+mn-cs"/>
                        </a:rPr>
                        <a:t>Pricing of gas is indexed to the cost and freight price of a basket of Arabian/Persian crude oil imported into Pakistan.</a:t>
                      </a:r>
                      <a:endParaRPr lang="en-US" sz="1000" b="0" kern="1200" baseline="0" dirty="0" smtClean="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smtClean="0"/>
                        <a:t>For </a:t>
                      </a:r>
                      <a:r>
                        <a:rPr lang="en-US" sz="1000" b="1" i="1" kern="1200" baseline="0" dirty="0" smtClean="0"/>
                        <a:t>sale of gas to third parties</a:t>
                      </a:r>
                      <a:r>
                        <a:rPr lang="en-US" sz="1000" kern="1200" baseline="0" dirty="0" smtClean="0"/>
                        <a:t>, a windfall levy of 50% is applicable: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b="0" kern="1200" baseline="0" dirty="0" smtClean="0"/>
                        <a:t>Windfall Levy = 50% x</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b="0" kern="1200" baseline="0" dirty="0" smtClean="0"/>
                        <a:t>(</a:t>
                      </a:r>
                      <a:r>
                        <a:rPr lang="en-US" sz="1000" b="0" kern="1200" baseline="0" dirty="0" smtClean="0">
                          <a:solidFill>
                            <a:schemeClr val="dk1"/>
                          </a:solidFill>
                          <a:latin typeface="+mn-lt"/>
                          <a:ea typeface="+mn-ea"/>
                          <a:cs typeface="+mn-cs"/>
                        </a:rPr>
                        <a:t>Third Party Sale Price – Base Price</a:t>
                      </a:r>
                      <a:r>
                        <a:rPr lang="en-US" sz="1000" b="0" kern="1200" baseline="0" dirty="0" smtClean="0"/>
                        <a:t>) x Volume of gas sold to third party</a:t>
                      </a:r>
                      <a:endParaRPr lang="en-US" sz="1000" b="0" kern="1200" baseline="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i="1" kern="1200" baseline="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i="1" kern="1200" baseline="0" dirty="0" smtClean="0">
                          <a:solidFill>
                            <a:schemeClr val="dk1"/>
                          </a:solidFill>
                          <a:latin typeface="+mn-lt"/>
                          <a:ea typeface="+mn-ea"/>
                          <a:cs typeface="+mn-cs"/>
                        </a:rPr>
                        <a:t>Note: 1) B</a:t>
                      </a:r>
                      <a:r>
                        <a:rPr lang="en-US" sz="1000" i="1" kern="1200" baseline="0" dirty="0" err="1" smtClean="0">
                          <a:solidFill>
                            <a:schemeClr val="dk1"/>
                          </a:solidFill>
                          <a:latin typeface="+mn-lt"/>
                          <a:ea typeface="+mn-ea"/>
                          <a:cs typeface="+mn-cs"/>
                        </a:rPr>
                        <a:t>ase</a:t>
                      </a:r>
                      <a:r>
                        <a:rPr lang="en-US" sz="1000" i="1" kern="1200" baseline="0" dirty="0" smtClean="0">
                          <a:solidFill>
                            <a:schemeClr val="dk1"/>
                          </a:solidFill>
                          <a:latin typeface="+mn-lt"/>
                          <a:ea typeface="+mn-ea"/>
                          <a:cs typeface="+mn-cs"/>
                        </a:rPr>
                        <a:t> price =  US$ 8/</a:t>
                      </a:r>
                      <a:r>
                        <a:rPr lang="en-US" sz="1000" i="1" kern="1200" baseline="0" dirty="0" err="1" smtClean="0">
                          <a:solidFill>
                            <a:schemeClr val="dk1"/>
                          </a:solidFill>
                          <a:latin typeface="+mn-lt"/>
                          <a:ea typeface="+mn-ea"/>
                          <a:cs typeface="+mn-cs"/>
                        </a:rPr>
                        <a:t>MMBtu</a:t>
                      </a:r>
                      <a:r>
                        <a:rPr lang="en-US" sz="1000" i="1" kern="1200" baseline="0" dirty="0" smtClean="0">
                          <a:solidFill>
                            <a:schemeClr val="dk1"/>
                          </a:solidFill>
                          <a:latin typeface="+mn-lt"/>
                          <a:ea typeface="+mn-ea"/>
                          <a:cs typeface="+mn-cs"/>
                        </a:rPr>
                        <a:t>. 2) It is unclear in the terms for marginal fields if the Royalty is excluded from the volume of gas sold as in the case of the general terms. </a:t>
                      </a: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33</a:t>
            </a:fld>
            <a:endParaRPr lang="en-US" dirty="0"/>
          </a:p>
        </p:txBody>
      </p:sp>
      <p:sp>
        <p:nvSpPr>
          <p:cNvPr id="9" name="TextBox 8"/>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a:t>O</a:t>
            </a:r>
            <a:r>
              <a:rPr lang="en-US" sz="900" dirty="0" smtClean="0"/>
              <a:t>il </a:t>
            </a:r>
            <a:r>
              <a:rPr lang="en-US" sz="900" dirty="0"/>
              <a:t>or gas reservoir that cannot be exploited </a:t>
            </a:r>
            <a:r>
              <a:rPr lang="en-US" sz="900" dirty="0" smtClean="0"/>
              <a:t>economically (re-development &amp; discoveries). More details provided on the following slide</a:t>
            </a:r>
            <a:endParaRPr lang="en-US" sz="900" b="1" dirty="0" smtClean="0">
              <a:solidFill>
                <a:prstClr val="white"/>
              </a:solidFill>
            </a:endParaRPr>
          </a:p>
        </p:txBody>
      </p:sp>
      <p:sp>
        <p:nvSpPr>
          <p:cNvPr id="11" name="Rectangle 10"/>
          <p:cNvSpPr/>
          <p:nvPr/>
        </p:nvSpPr>
        <p:spPr>
          <a:xfrm>
            <a:off x="217967" y="3909624"/>
            <a:ext cx="8607056" cy="2554545"/>
          </a:xfrm>
          <a:prstGeom prst="rect">
            <a:avLst/>
          </a:prstGeom>
        </p:spPr>
        <p:txBody>
          <a:bodyPr wrap="square">
            <a:spAutoFit/>
          </a:bodyPr>
          <a:lstStyle/>
          <a:p>
            <a:pPr marL="265113" indent="-265113">
              <a:buFont typeface="Arial" pitchFamily="34" charset="0"/>
              <a:buChar char="•"/>
              <a:tabLst>
                <a:tab pos="265113" algn="l"/>
              </a:tabLst>
            </a:pPr>
            <a:r>
              <a:rPr lang="en-GB" dirty="0" smtClean="0">
                <a:solidFill>
                  <a:srgbClr val="000000"/>
                </a:solidFill>
              </a:rPr>
              <a:t>Other remarks:</a:t>
            </a:r>
            <a:endParaRPr lang="en-US" dirty="0" smtClean="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Under </a:t>
            </a:r>
            <a:r>
              <a:rPr lang="en-US" sz="1000" dirty="0">
                <a:solidFill>
                  <a:srgbClr val="000000"/>
                </a:solidFill>
              </a:rPr>
              <a:t>the 2013 Marginal/Stranded Gas </a:t>
            </a:r>
            <a:r>
              <a:rPr lang="en-US" sz="1000" dirty="0" smtClean="0">
                <a:solidFill>
                  <a:srgbClr val="000000"/>
                </a:solidFill>
              </a:rPr>
              <a:t>Guidelines other terms, relevant for this study, have been stipulated:</a:t>
            </a:r>
            <a:endParaRPr lang="en-US" sz="1000" dirty="0">
              <a:solidFill>
                <a:srgbClr val="000000"/>
              </a:solidFill>
            </a:endParaRPr>
          </a:p>
          <a:p>
            <a:pPr marL="1179513" lvl="2" indent="-265113">
              <a:buFont typeface="Wingdings" panose="05000000000000000000" pitchFamily="2" charset="2"/>
              <a:buChar char="Ø"/>
              <a:tabLst>
                <a:tab pos="265113" algn="l"/>
              </a:tabLst>
            </a:pPr>
            <a:r>
              <a:rPr lang="en-US" sz="1000" dirty="0">
                <a:solidFill>
                  <a:srgbClr val="000000"/>
                </a:solidFill>
              </a:rPr>
              <a:t>The 2012 Petroleum Policy and the 2013 model agreement provide for a Windfall Levy on gas in case gas is sold to a third party other than the government</a:t>
            </a:r>
            <a:r>
              <a:rPr lang="en-US" sz="1000" dirty="0" smtClean="0">
                <a:solidFill>
                  <a:srgbClr val="000000"/>
                </a:solidFill>
              </a:rPr>
              <a:t>. </a:t>
            </a:r>
            <a:r>
              <a:rPr lang="en-US" sz="1000" dirty="0">
                <a:solidFill>
                  <a:srgbClr val="000000"/>
                </a:solidFill>
              </a:rPr>
              <a:t>For the sale of gas to parties other than government, a Windfall Levy is applicable on the difference between the applicable government zonal gas price and the third party sale </a:t>
            </a:r>
            <a:r>
              <a:rPr lang="en-US" sz="1000" dirty="0" smtClean="0">
                <a:solidFill>
                  <a:srgbClr val="000000"/>
                </a:solidFill>
              </a:rPr>
              <a:t>price.</a:t>
            </a:r>
          </a:p>
          <a:p>
            <a:pPr marL="1179513" lvl="2" indent="-265113">
              <a:buFont typeface="Wingdings" panose="05000000000000000000" pitchFamily="2" charset="2"/>
              <a:buChar char="Ø"/>
              <a:tabLst>
                <a:tab pos="265113" algn="l"/>
              </a:tabLst>
            </a:pPr>
            <a:endParaRPr lang="en-US" sz="400" dirty="0" smtClean="0">
              <a:solidFill>
                <a:srgbClr val="000000"/>
              </a:solidFill>
            </a:endParaRPr>
          </a:p>
          <a:p>
            <a:pPr marL="1179513" lvl="2" indent="-265113">
              <a:buFont typeface="Wingdings" panose="05000000000000000000" pitchFamily="2" charset="2"/>
              <a:buChar char="Ø"/>
              <a:tabLst>
                <a:tab pos="265113" algn="l"/>
              </a:tabLst>
            </a:pPr>
            <a:r>
              <a:rPr lang="en-US" sz="1000" dirty="0" smtClean="0">
                <a:solidFill>
                  <a:srgbClr val="000000"/>
                </a:solidFill>
              </a:rPr>
              <a:t>Gas </a:t>
            </a:r>
            <a:r>
              <a:rPr lang="en-US" sz="1000" dirty="0">
                <a:solidFill>
                  <a:srgbClr val="000000"/>
                </a:solidFill>
              </a:rPr>
              <a:t>price is set according to the 2012 Petroleum Policy with an additional premium of </a:t>
            </a:r>
            <a:r>
              <a:rPr lang="en-US" sz="1000" dirty="0" smtClean="0">
                <a:solidFill>
                  <a:srgbClr val="000000"/>
                </a:solidFill>
              </a:rPr>
              <a:t>US$ </a:t>
            </a:r>
            <a:r>
              <a:rPr lang="en-US" sz="1000" dirty="0">
                <a:solidFill>
                  <a:srgbClr val="000000"/>
                </a:solidFill>
              </a:rPr>
              <a:t>0.25/</a:t>
            </a:r>
            <a:r>
              <a:rPr lang="en-US" sz="1000" dirty="0" err="1">
                <a:solidFill>
                  <a:srgbClr val="000000"/>
                </a:solidFill>
              </a:rPr>
              <a:t>MMBtu</a:t>
            </a:r>
            <a:r>
              <a:rPr lang="en-US" sz="1000" dirty="0">
                <a:solidFill>
                  <a:srgbClr val="000000"/>
                </a:solidFill>
              </a:rPr>
              <a:t> for the three zones (Zone I, II and III).</a:t>
            </a:r>
          </a:p>
          <a:p>
            <a:pPr marL="1179513" lvl="2" indent="-265113">
              <a:buFont typeface="Wingdings" panose="05000000000000000000" pitchFamily="2" charset="2"/>
              <a:buChar char="Ø"/>
              <a:tabLst>
                <a:tab pos="265113" algn="l"/>
              </a:tabLst>
              <a:defRPr/>
            </a:pPr>
            <a:endParaRPr lang="en-US" sz="400" dirty="0" smtClean="0">
              <a:solidFill>
                <a:srgbClr val="000000"/>
              </a:solidFill>
            </a:endParaRPr>
          </a:p>
          <a:p>
            <a:pPr marL="1179513" lvl="2" indent="-265113">
              <a:buFont typeface="Wingdings" panose="05000000000000000000" pitchFamily="2" charset="2"/>
              <a:buChar char="Ø"/>
              <a:tabLst>
                <a:tab pos="265113" algn="l"/>
              </a:tabLst>
              <a:defRPr/>
            </a:pPr>
            <a:r>
              <a:rPr lang="en-US" sz="1000" dirty="0" smtClean="0">
                <a:solidFill>
                  <a:srgbClr val="000000"/>
                </a:solidFill>
              </a:rPr>
              <a:t>The </a:t>
            </a:r>
            <a:r>
              <a:rPr lang="en-US" sz="1000" dirty="0">
                <a:solidFill>
                  <a:srgbClr val="000000"/>
                </a:solidFill>
              </a:rPr>
              <a:t>government has the first right to purchase pipeline marginal gas that has been converted to pipeline quality gas. </a:t>
            </a:r>
            <a:r>
              <a:rPr lang="en-US" sz="1000" dirty="0" smtClean="0">
                <a:solidFill>
                  <a:srgbClr val="000000"/>
                </a:solidFill>
              </a:rPr>
              <a:t>If </a:t>
            </a:r>
            <a:r>
              <a:rPr lang="en-US" sz="1000" dirty="0">
                <a:solidFill>
                  <a:srgbClr val="000000"/>
                </a:solidFill>
              </a:rPr>
              <a:t>the government does not exercise its right within 90 days, then working interest owners are free to sell the gas to a third party. </a:t>
            </a:r>
          </a:p>
          <a:p>
            <a:pPr marL="1179513" lvl="2" indent="-265113">
              <a:buFont typeface="Wingdings" panose="05000000000000000000" pitchFamily="2" charset="2"/>
              <a:buChar char="Ø"/>
              <a:tabLst>
                <a:tab pos="265113" algn="l"/>
              </a:tabLst>
              <a:defRPr/>
            </a:pPr>
            <a:endParaRPr lang="en-US" sz="400" dirty="0" smtClean="0">
              <a:solidFill>
                <a:srgbClr val="000000"/>
              </a:solidFill>
            </a:endParaRPr>
          </a:p>
          <a:p>
            <a:pPr marL="1179513" lvl="2" indent="-265113">
              <a:buFont typeface="Wingdings" panose="05000000000000000000" pitchFamily="2" charset="2"/>
              <a:buChar char="Ø"/>
              <a:tabLst>
                <a:tab pos="265113" algn="l"/>
              </a:tabLst>
              <a:defRPr/>
            </a:pPr>
            <a:r>
              <a:rPr lang="en-US" sz="1000" dirty="0" smtClean="0">
                <a:solidFill>
                  <a:srgbClr val="000000"/>
                </a:solidFill>
              </a:rPr>
              <a:t>The </a:t>
            </a:r>
            <a:r>
              <a:rPr lang="en-US" sz="1000" dirty="0">
                <a:solidFill>
                  <a:srgbClr val="000000"/>
                </a:solidFill>
              </a:rPr>
              <a:t>gas is to be delivered at the outlet flange (i.e. field gate or delivery point) which may be anywhere within a 3km radius from the outlet flange of the production facility. </a:t>
            </a:r>
            <a:r>
              <a:rPr lang="en-US" sz="1000" dirty="0" smtClean="0">
                <a:solidFill>
                  <a:srgbClr val="000000"/>
                </a:solidFill>
              </a:rPr>
              <a:t>For </a:t>
            </a:r>
            <a:r>
              <a:rPr lang="en-US" sz="1000" dirty="0">
                <a:solidFill>
                  <a:srgbClr val="000000"/>
                </a:solidFill>
              </a:rPr>
              <a:t>sale of gas to third parties where the Sui Gas Pipelines (SSGCL and SNGPL) are not available, a real or virtual pipeline may be laid or used. </a:t>
            </a:r>
            <a:endParaRPr lang="en-US" sz="1000" dirty="0" smtClean="0">
              <a:solidFill>
                <a:srgbClr val="000000"/>
              </a:solidFill>
            </a:endParaRPr>
          </a:p>
          <a:p>
            <a:pPr marL="1179513" lvl="2" indent="-265113">
              <a:buFont typeface="Wingdings" panose="05000000000000000000" pitchFamily="2" charset="2"/>
              <a:buChar char="Ø"/>
              <a:tabLst>
                <a:tab pos="265113" algn="l"/>
              </a:tabLst>
              <a:defRPr/>
            </a:pPr>
            <a:endParaRPr lang="en-US" sz="400" dirty="0" smtClean="0">
              <a:solidFill>
                <a:srgbClr val="000000"/>
              </a:solidFill>
            </a:endParaRPr>
          </a:p>
          <a:p>
            <a:pPr marL="1179513" lvl="2" indent="-265113">
              <a:buFont typeface="Wingdings" panose="05000000000000000000" pitchFamily="2" charset="2"/>
              <a:buChar char="Ø"/>
              <a:tabLst>
                <a:tab pos="265113" algn="l"/>
              </a:tabLst>
              <a:defRPr/>
            </a:pPr>
            <a:r>
              <a:rPr lang="en-US" sz="1000" dirty="0" smtClean="0">
                <a:solidFill>
                  <a:srgbClr val="000000"/>
                </a:solidFill>
              </a:rPr>
              <a:t>Subject </a:t>
            </a:r>
            <a:r>
              <a:rPr lang="en-US" sz="1000" dirty="0">
                <a:solidFill>
                  <a:srgbClr val="000000"/>
                </a:solidFill>
              </a:rPr>
              <a:t>to internal market requirements, </a:t>
            </a:r>
            <a:r>
              <a:rPr lang="en-US" sz="1000" dirty="0" err="1">
                <a:solidFill>
                  <a:srgbClr val="000000"/>
                </a:solidFill>
              </a:rPr>
              <a:t>rightholders</a:t>
            </a:r>
            <a:r>
              <a:rPr lang="en-US" sz="1000" dirty="0">
                <a:solidFill>
                  <a:srgbClr val="000000"/>
                </a:solidFill>
              </a:rPr>
              <a:t> may request the government to purchase 90% of their pipeline specification gas. The remaining 10% may be offered to transmission and distribution companies and third parties. </a:t>
            </a:r>
          </a:p>
        </p:txBody>
      </p:sp>
      <p:sp>
        <p:nvSpPr>
          <p:cNvPr id="10" name="TextBox 9"/>
          <p:cNvSpPr txBox="1"/>
          <p:nvPr/>
        </p:nvSpPr>
        <p:spPr>
          <a:xfrm>
            <a:off x="276446" y="3575206"/>
            <a:ext cx="8559209" cy="400110"/>
          </a:xfrm>
          <a:prstGeom prst="rect">
            <a:avLst/>
          </a:prstGeom>
          <a:noFill/>
        </p:spPr>
        <p:txBody>
          <a:bodyPr wrap="square" lIns="72000" rIns="72000" rtlCol="0">
            <a:spAutoFit/>
          </a:bodyPr>
          <a:lstStyle/>
          <a:p>
            <a:r>
              <a:rPr lang="en-GB" sz="1000" i="1" dirty="0" smtClean="0"/>
              <a:t>Note: The impact of the windfall levy has not been considered in the calculation of the Investor IRR and the Undisclosed State Take due to the lack of information on the pricing applied by the Government. However, the impact of the production bonus has been assessed.</a:t>
            </a:r>
            <a:endParaRPr lang="en-US" sz="1000" i="1" dirty="0" err="1" smtClean="0"/>
          </a:p>
        </p:txBody>
      </p:sp>
      <p:sp>
        <p:nvSpPr>
          <p:cNvPr id="12" name="TextBox 11"/>
          <p:cNvSpPr txBox="1"/>
          <p:nvPr/>
        </p:nvSpPr>
        <p:spPr>
          <a:xfrm>
            <a:off x="7571078" y="618704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997795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48773283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411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Pakistan Marginal Fields - Definition</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34</a:t>
            </a:fld>
            <a:endParaRPr lang="en-US" dirty="0"/>
          </a:p>
        </p:txBody>
      </p:sp>
      <p:sp>
        <p:nvSpPr>
          <p:cNvPr id="10" name="Rectangle 9"/>
          <p:cNvSpPr/>
          <p:nvPr/>
        </p:nvSpPr>
        <p:spPr>
          <a:xfrm>
            <a:off x="217967" y="1116780"/>
            <a:ext cx="8607056" cy="3970318"/>
          </a:xfrm>
          <a:prstGeom prst="rect">
            <a:avLst/>
          </a:prstGeom>
        </p:spPr>
        <p:txBody>
          <a:bodyPr wrap="square">
            <a:spAutoFit/>
          </a:bodyPr>
          <a:lstStyle/>
          <a:p>
            <a:pPr>
              <a:tabLst>
                <a:tab pos="265113" algn="l"/>
              </a:tabLst>
            </a:pPr>
            <a:r>
              <a:rPr lang="en-US" dirty="0" smtClean="0">
                <a:solidFill>
                  <a:srgbClr val="000000"/>
                </a:solidFill>
              </a:rPr>
              <a:t>1. Reservoir </a:t>
            </a:r>
            <a:r>
              <a:rPr lang="en-US" dirty="0">
                <a:solidFill>
                  <a:srgbClr val="000000"/>
                </a:solidFill>
              </a:rPr>
              <a:t>sizes considered for stranded fields are: </a:t>
            </a:r>
            <a:endParaRPr lang="en-US" dirty="0" smtClean="0">
              <a:solidFill>
                <a:srgbClr val="000000"/>
              </a:solidFill>
            </a:endParaRPr>
          </a:p>
          <a:p>
            <a:pPr marL="265113" indent="-265113">
              <a:buFont typeface="Arial" pitchFamily="34" charset="0"/>
              <a:buChar char="•"/>
              <a:tabLst>
                <a:tab pos="265113" algn="l"/>
              </a:tabLst>
            </a:pPr>
            <a:endParaRPr lang="en-GB" dirty="0">
              <a:solidFill>
                <a:srgbClr val="000000"/>
              </a:solidFill>
            </a:endParaRPr>
          </a:p>
          <a:p>
            <a:pPr marL="265113" indent="-265113">
              <a:buFont typeface="Arial" pitchFamily="34" charset="0"/>
              <a:buChar char="•"/>
              <a:tabLst>
                <a:tab pos="265113" algn="l"/>
              </a:tabLst>
            </a:pPr>
            <a:endParaRPr lang="en-GB" dirty="0" smtClean="0">
              <a:solidFill>
                <a:srgbClr val="000000"/>
              </a:solidFill>
            </a:endParaRPr>
          </a:p>
          <a:p>
            <a:pPr marL="265113" indent="-265113">
              <a:buFont typeface="Arial" pitchFamily="34" charset="0"/>
              <a:buChar char="•"/>
              <a:tabLst>
                <a:tab pos="265113" algn="l"/>
              </a:tabLst>
            </a:pPr>
            <a:endParaRPr lang="en-US" dirty="0" smtClean="0">
              <a:solidFill>
                <a:srgbClr val="000000"/>
              </a:solidFill>
            </a:endParaRPr>
          </a:p>
          <a:p>
            <a:pPr marL="265113" indent="-265113">
              <a:buFont typeface="Arial" pitchFamily="34" charset="0"/>
              <a:buChar char="•"/>
              <a:tabLst>
                <a:tab pos="265113" algn="l"/>
              </a:tabLst>
            </a:pPr>
            <a:endParaRPr lang="en-US" dirty="0">
              <a:solidFill>
                <a:srgbClr val="000000"/>
              </a:solidFill>
            </a:endParaRPr>
          </a:p>
          <a:p>
            <a:pPr marL="265113" indent="-265113">
              <a:buFont typeface="Arial" pitchFamily="34" charset="0"/>
              <a:buChar char="•"/>
              <a:tabLst>
                <a:tab pos="265113" algn="l"/>
              </a:tabLst>
            </a:pPr>
            <a:endParaRPr lang="en-US" dirty="0">
              <a:solidFill>
                <a:srgbClr val="000000"/>
              </a:solidFill>
            </a:endParaRPr>
          </a:p>
          <a:p>
            <a:pPr>
              <a:tabLst>
                <a:tab pos="265113" algn="l"/>
              </a:tabLst>
            </a:pPr>
            <a:r>
              <a:rPr lang="en-US" dirty="0" smtClean="0">
                <a:solidFill>
                  <a:srgbClr val="000000"/>
                </a:solidFill>
              </a:rPr>
              <a:t>2. </a:t>
            </a:r>
            <a:r>
              <a:rPr lang="en-US" dirty="0">
                <a:solidFill>
                  <a:srgbClr val="000000"/>
                </a:solidFill>
              </a:rPr>
              <a:t>Also considered are reservoirs that are certified to be compartmentalized and for which the size of the individual </a:t>
            </a:r>
            <a:r>
              <a:rPr lang="en-US" dirty="0" smtClean="0">
                <a:solidFill>
                  <a:srgbClr val="000000"/>
                </a:solidFill>
              </a:rPr>
              <a:t>marginal/stranded compartments </a:t>
            </a:r>
            <a:r>
              <a:rPr lang="en-US" dirty="0">
                <a:solidFill>
                  <a:srgbClr val="000000"/>
                </a:solidFill>
              </a:rPr>
              <a:t>is smaller than the reservoir size mentioned above; and</a:t>
            </a:r>
          </a:p>
          <a:p>
            <a:pPr marL="265113" indent="-265113">
              <a:buFont typeface="Arial" pitchFamily="34" charset="0"/>
              <a:buChar char="•"/>
              <a:tabLst>
                <a:tab pos="265113" algn="l"/>
              </a:tabLst>
            </a:pPr>
            <a:endParaRPr lang="en-US" dirty="0">
              <a:solidFill>
                <a:srgbClr val="000000"/>
              </a:solidFill>
            </a:endParaRPr>
          </a:p>
          <a:p>
            <a:pPr>
              <a:tabLst>
                <a:tab pos="265113" algn="l"/>
              </a:tabLst>
            </a:pPr>
            <a:r>
              <a:rPr lang="en-US" dirty="0" smtClean="0">
                <a:solidFill>
                  <a:srgbClr val="000000"/>
                </a:solidFill>
              </a:rPr>
              <a:t>3. Depleting </a:t>
            </a:r>
            <a:r>
              <a:rPr lang="en-US" dirty="0">
                <a:solidFill>
                  <a:srgbClr val="000000"/>
                </a:solidFill>
              </a:rPr>
              <a:t>fields that are nearly at the end of their economical production life and that require secondary/tertiary recovery methods. </a:t>
            </a:r>
          </a:p>
          <a:p>
            <a:pPr marL="265113" indent="-265113">
              <a:buFont typeface="Arial" pitchFamily="34" charset="0"/>
              <a:buChar char="•"/>
              <a:tabLst>
                <a:tab pos="265113" algn="l"/>
              </a:tabLst>
            </a:pPr>
            <a:endParaRPr lang="en-US" dirty="0">
              <a:solidFill>
                <a:srgbClr val="000000"/>
              </a:solidFill>
            </a:endParaRPr>
          </a:p>
          <a:p>
            <a:pPr>
              <a:tabLst>
                <a:tab pos="265113" algn="l"/>
              </a:tabLst>
            </a:pPr>
            <a:r>
              <a:rPr lang="en-US" dirty="0">
                <a:solidFill>
                  <a:srgbClr val="000000"/>
                </a:solidFill>
              </a:rPr>
              <a:t>The government may also approve </a:t>
            </a:r>
            <a:r>
              <a:rPr lang="en-US" dirty="0" smtClean="0">
                <a:solidFill>
                  <a:srgbClr val="000000"/>
                </a:solidFill>
              </a:rPr>
              <a:t>fields </a:t>
            </a:r>
            <a:r>
              <a:rPr lang="en-US" dirty="0">
                <a:solidFill>
                  <a:srgbClr val="000000"/>
                </a:solidFill>
              </a:rPr>
              <a:t>or discoveries as marginal by considering the following:</a:t>
            </a:r>
          </a:p>
          <a:p>
            <a:pPr marL="265113" indent="-265113">
              <a:buFont typeface="Arial" pitchFamily="34" charset="0"/>
              <a:buChar char="•"/>
              <a:tabLst>
                <a:tab pos="265113" algn="l"/>
              </a:tabLst>
            </a:pPr>
            <a:r>
              <a:rPr lang="en-US" sz="1000" dirty="0" smtClean="0">
                <a:solidFill>
                  <a:srgbClr val="000000"/>
                </a:solidFill>
              </a:rPr>
              <a:t>Initial </a:t>
            </a:r>
            <a:r>
              <a:rPr lang="en-US" sz="1000" dirty="0">
                <a:solidFill>
                  <a:srgbClr val="000000"/>
                </a:solidFill>
              </a:rPr>
              <a:t>well Productivity</a:t>
            </a:r>
          </a:p>
          <a:p>
            <a:pPr marL="265113" indent="-265113">
              <a:buFont typeface="Arial" pitchFamily="34" charset="0"/>
              <a:buChar char="•"/>
              <a:tabLst>
                <a:tab pos="265113" algn="l"/>
              </a:tabLst>
            </a:pPr>
            <a:r>
              <a:rPr lang="en-US" sz="1000" dirty="0" smtClean="0">
                <a:solidFill>
                  <a:srgbClr val="000000"/>
                </a:solidFill>
              </a:rPr>
              <a:t>Recoverable </a:t>
            </a:r>
            <a:r>
              <a:rPr lang="en-US" sz="1000" dirty="0">
                <a:solidFill>
                  <a:srgbClr val="000000"/>
                </a:solidFill>
              </a:rPr>
              <a:t>Volume</a:t>
            </a:r>
          </a:p>
          <a:p>
            <a:pPr marL="265113" indent="-265113">
              <a:buFont typeface="Arial" pitchFamily="34" charset="0"/>
              <a:buChar char="•"/>
              <a:tabLst>
                <a:tab pos="265113" algn="l"/>
              </a:tabLst>
            </a:pPr>
            <a:r>
              <a:rPr lang="en-US" sz="1000" dirty="0" smtClean="0">
                <a:solidFill>
                  <a:srgbClr val="000000"/>
                </a:solidFill>
              </a:rPr>
              <a:t>Lack </a:t>
            </a:r>
            <a:r>
              <a:rPr lang="en-US" sz="1000" dirty="0">
                <a:solidFill>
                  <a:srgbClr val="000000"/>
                </a:solidFill>
              </a:rPr>
              <a:t>of appropriate technology</a:t>
            </a:r>
          </a:p>
          <a:p>
            <a:pPr marL="265113" indent="-265113">
              <a:buFont typeface="Arial" pitchFamily="34" charset="0"/>
              <a:buChar char="•"/>
              <a:tabLst>
                <a:tab pos="265113" algn="l"/>
              </a:tabLst>
            </a:pPr>
            <a:r>
              <a:rPr lang="en-US" sz="1000" dirty="0" smtClean="0">
                <a:solidFill>
                  <a:srgbClr val="000000"/>
                </a:solidFill>
              </a:rPr>
              <a:t>Remoteness </a:t>
            </a:r>
            <a:r>
              <a:rPr lang="en-US" sz="1000" dirty="0">
                <a:solidFill>
                  <a:srgbClr val="000000"/>
                </a:solidFill>
              </a:rPr>
              <a:t>of the Area</a:t>
            </a:r>
          </a:p>
          <a:p>
            <a:pPr marL="265113" indent="-265113">
              <a:buFont typeface="Arial" pitchFamily="34" charset="0"/>
              <a:buChar char="•"/>
              <a:tabLst>
                <a:tab pos="265113" algn="l"/>
              </a:tabLst>
            </a:pPr>
            <a:r>
              <a:rPr lang="en-US" sz="1000" dirty="0" smtClean="0">
                <a:solidFill>
                  <a:srgbClr val="000000"/>
                </a:solidFill>
              </a:rPr>
              <a:t>Distance </a:t>
            </a:r>
            <a:r>
              <a:rPr lang="en-US" sz="1000" dirty="0">
                <a:solidFill>
                  <a:srgbClr val="000000"/>
                </a:solidFill>
              </a:rPr>
              <a:t>to infrastructure and</a:t>
            </a:r>
          </a:p>
          <a:p>
            <a:pPr marL="265113" indent="-265113">
              <a:buFont typeface="Arial" pitchFamily="34" charset="0"/>
              <a:buChar char="•"/>
              <a:tabLst>
                <a:tab pos="265113" algn="l"/>
              </a:tabLst>
            </a:pPr>
            <a:r>
              <a:rPr lang="en-US" sz="1000" dirty="0" smtClean="0">
                <a:solidFill>
                  <a:srgbClr val="000000"/>
                </a:solidFill>
              </a:rPr>
              <a:t>Economics </a:t>
            </a:r>
            <a:r>
              <a:rPr lang="en-US" sz="1000" dirty="0">
                <a:solidFill>
                  <a:srgbClr val="000000"/>
                </a:solidFill>
              </a:rPr>
              <a:t>of field development at current price</a:t>
            </a:r>
          </a:p>
          <a:p>
            <a:pPr marL="722313" lvl="1" indent="-265113">
              <a:buFont typeface="Arial" pitchFamily="34" charset="0"/>
              <a:buChar char="•"/>
              <a:tabLst>
                <a:tab pos="265113" algn="l"/>
              </a:tabLst>
            </a:pPr>
            <a:endParaRPr lang="en-US" sz="1000" dirty="0" smtClean="0">
              <a:solidFill>
                <a:srgbClr val="000000"/>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1927809497"/>
              </p:ext>
            </p:extLst>
          </p:nvPr>
        </p:nvGraphicFramePr>
        <p:xfrm>
          <a:off x="1045302" y="1518228"/>
          <a:ext cx="4553571" cy="847344"/>
        </p:xfrm>
        <a:graphic>
          <a:graphicData uri="http://schemas.openxmlformats.org/drawingml/2006/table">
            <a:tbl>
              <a:tblPr firstRow="1" firstCol="1" bandRow="1">
                <a:tableStyleId>{4F348D8D-2592-4D36-8BCA-CF58A03317E7}</a:tableStyleId>
              </a:tblPr>
              <a:tblGrid>
                <a:gridCol w="2222143"/>
                <a:gridCol w="2331428"/>
              </a:tblGrid>
              <a:tr h="172085">
                <a:tc>
                  <a:txBody>
                    <a:bodyPr/>
                    <a:lstStyle/>
                    <a:p>
                      <a:pPr algn="ctr">
                        <a:lnSpc>
                          <a:spcPct val="115000"/>
                        </a:lnSpc>
                        <a:spcAft>
                          <a:spcPts val="0"/>
                        </a:spcAft>
                      </a:pPr>
                      <a:r>
                        <a:rPr lang="en-US" sz="1100" dirty="0" smtClean="0">
                          <a:effectLst/>
                        </a:rPr>
                        <a:t>Zones</a:t>
                      </a:r>
                      <a:endParaRPr lang="en-US" dirty="0">
                        <a:effectLst/>
                      </a:endParaRPr>
                    </a:p>
                  </a:txBody>
                  <a:tcPr marL="9525" marR="9525" marT="9525" marB="9525" anchor="ctr"/>
                </a:tc>
                <a:tc>
                  <a:txBody>
                    <a:bodyPr/>
                    <a:lstStyle/>
                    <a:p>
                      <a:pPr algn="ctr">
                        <a:lnSpc>
                          <a:spcPct val="115000"/>
                        </a:lnSpc>
                        <a:spcAft>
                          <a:spcPts val="0"/>
                        </a:spcAft>
                      </a:pPr>
                      <a:r>
                        <a:rPr lang="en-US" sz="1100" dirty="0">
                          <a:effectLst/>
                        </a:rPr>
                        <a:t>Reservoir Size (</a:t>
                      </a:r>
                      <a:r>
                        <a:rPr lang="en-US" sz="1100" dirty="0" err="1">
                          <a:effectLst/>
                        </a:rPr>
                        <a:t>Bcf</a:t>
                      </a:r>
                      <a:r>
                        <a:rPr lang="en-US" sz="1100" dirty="0" smtClean="0">
                          <a:effectLst/>
                        </a:rPr>
                        <a:t>)</a:t>
                      </a:r>
                      <a:endParaRPr lang="en-US" dirty="0">
                        <a:effectLst/>
                      </a:endParaRPr>
                    </a:p>
                  </a:txBody>
                  <a:tcPr marL="9525" marR="9525" marT="9525" marB="9525" anchor="ctr"/>
                </a:tc>
              </a:tr>
              <a:tr h="172085">
                <a:tc>
                  <a:txBody>
                    <a:bodyPr/>
                    <a:lstStyle/>
                    <a:p>
                      <a:pPr algn="ctr">
                        <a:lnSpc>
                          <a:spcPct val="115000"/>
                        </a:lnSpc>
                        <a:spcAft>
                          <a:spcPts val="0"/>
                        </a:spcAft>
                      </a:pPr>
                      <a:r>
                        <a:rPr lang="en-US" sz="1100">
                          <a:effectLst/>
                        </a:rPr>
                        <a:t>Zone I</a:t>
                      </a:r>
                      <a:endParaRPr lang="en-US">
                        <a:effectLst/>
                      </a:endParaRPr>
                    </a:p>
                  </a:txBody>
                  <a:tcPr marL="9525" marR="9525" marT="9525" marB="9525" anchor="ctr"/>
                </a:tc>
                <a:tc>
                  <a:txBody>
                    <a:bodyPr/>
                    <a:lstStyle/>
                    <a:p>
                      <a:pPr algn="ctr">
                        <a:lnSpc>
                          <a:spcPct val="115000"/>
                        </a:lnSpc>
                        <a:spcAft>
                          <a:spcPts val="0"/>
                        </a:spcAft>
                      </a:pPr>
                      <a:r>
                        <a:rPr lang="en-US" sz="1100" dirty="0">
                          <a:effectLst/>
                        </a:rPr>
                        <a:t>25</a:t>
                      </a:r>
                      <a:endParaRPr lang="en-US" dirty="0">
                        <a:effectLst/>
                      </a:endParaRPr>
                    </a:p>
                  </a:txBody>
                  <a:tcPr marL="9525" marR="9525" marT="9525" marB="9525" anchor="ctr"/>
                </a:tc>
              </a:tr>
              <a:tr h="172085">
                <a:tc>
                  <a:txBody>
                    <a:bodyPr/>
                    <a:lstStyle/>
                    <a:p>
                      <a:pPr algn="ctr">
                        <a:lnSpc>
                          <a:spcPct val="115000"/>
                        </a:lnSpc>
                        <a:spcAft>
                          <a:spcPts val="0"/>
                        </a:spcAft>
                      </a:pPr>
                      <a:r>
                        <a:rPr lang="en-US" sz="1100">
                          <a:effectLst/>
                        </a:rPr>
                        <a:t>Zone II</a:t>
                      </a:r>
                      <a:endParaRPr lang="en-US">
                        <a:effectLst/>
                      </a:endParaRPr>
                    </a:p>
                  </a:txBody>
                  <a:tcPr marL="9525" marR="9525" marT="9525" marB="9525" anchor="ctr"/>
                </a:tc>
                <a:tc>
                  <a:txBody>
                    <a:bodyPr/>
                    <a:lstStyle/>
                    <a:p>
                      <a:pPr algn="ctr">
                        <a:spcAft>
                          <a:spcPts val="0"/>
                        </a:spcAft>
                      </a:pPr>
                      <a:r>
                        <a:rPr lang="en-US" dirty="0">
                          <a:effectLst/>
                        </a:rPr>
                        <a:t>20</a:t>
                      </a:r>
                    </a:p>
                  </a:txBody>
                  <a:tcPr marL="9525" marR="9525" marT="9525" marB="9525" anchor="ctr"/>
                </a:tc>
              </a:tr>
              <a:tr h="172085">
                <a:tc>
                  <a:txBody>
                    <a:bodyPr/>
                    <a:lstStyle/>
                    <a:p>
                      <a:pPr algn="ctr">
                        <a:lnSpc>
                          <a:spcPct val="115000"/>
                        </a:lnSpc>
                        <a:spcAft>
                          <a:spcPts val="0"/>
                        </a:spcAft>
                      </a:pPr>
                      <a:r>
                        <a:rPr lang="en-US" sz="1100">
                          <a:effectLst/>
                        </a:rPr>
                        <a:t>Zone III</a:t>
                      </a:r>
                      <a:endParaRPr lang="en-US">
                        <a:effectLst/>
                      </a:endParaRPr>
                    </a:p>
                  </a:txBody>
                  <a:tcPr marL="9525" marR="9525" marT="9525" marB="9525" anchor="ctr"/>
                </a:tc>
                <a:tc>
                  <a:txBody>
                    <a:bodyPr/>
                    <a:lstStyle/>
                    <a:p>
                      <a:pPr algn="ctr">
                        <a:spcAft>
                          <a:spcPts val="0"/>
                        </a:spcAft>
                      </a:pPr>
                      <a:r>
                        <a:rPr lang="en-US" dirty="0">
                          <a:effectLst/>
                        </a:rPr>
                        <a:t>15</a:t>
                      </a:r>
                    </a:p>
                  </a:txBody>
                  <a:tcPr marL="9525" marR="9525" marT="9525" marB="9525" anchor="ctr"/>
                </a:tc>
              </a:tr>
            </a:tbl>
          </a:graphicData>
        </a:graphic>
      </p:graphicFrame>
      <p:pic>
        <p:nvPicPr>
          <p:cNvPr id="833540" name="Picture 4" descr="C:\Users\zde34895\Desktop\pakD1l01.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7968" y="250973"/>
            <a:ext cx="2142874" cy="22264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751077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285909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2474"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523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4336"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23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345"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35</a:t>
            </a:fld>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35</a:t>
            </a:fld>
            <a:endParaRPr lang="en-US" dirty="0"/>
          </a:p>
        </p:txBody>
      </p:sp>
      <p:pic>
        <p:nvPicPr>
          <p:cNvPr id="10" name="Picture 182"/>
          <p:cNvPicPr>
            <a:picLocks noChangeAspect="1" noChangeArrowheads="1"/>
          </p:cNvPicPr>
          <p:nvPr/>
        </p:nvPicPr>
        <p:blipFill rotWithShape="1">
          <a:blip r:embed="rId8">
            <a:extLst>
              <a:ext uri="{28A0092B-C50C-407E-A947-70E740481C1C}">
                <a14:useLocalDpi xmlns:a14="http://schemas.microsoft.com/office/drawing/2010/main" val="0"/>
              </a:ext>
            </a:extLst>
          </a:blip>
          <a:srcRect b="93775"/>
          <a:stretch/>
        </p:blipFill>
        <p:spPr bwMode="auto">
          <a:xfrm>
            <a:off x="4474336" y="2035239"/>
            <a:ext cx="3889375" cy="165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207893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5642584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326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Peru – Fiscal environment (1/2)</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36</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726194427"/>
              </p:ext>
            </p:extLst>
          </p:nvPr>
        </p:nvGraphicFramePr>
        <p:xfrm>
          <a:off x="273132" y="2423525"/>
          <a:ext cx="8752115" cy="324231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 based on 2010 Model Contract and 2003 Royalty Regulations</a:t>
                      </a:r>
                      <a:br>
                        <a:rPr lang="en-US" sz="900" b="1" dirty="0">
                          <a:effectLst/>
                          <a:latin typeface="+mj-lt"/>
                        </a:rPr>
                      </a:br>
                      <a:r>
                        <a:rPr lang="en-US" sz="900" b="1" dirty="0">
                          <a:effectLst/>
                          <a:latin typeface="+mj-lt"/>
                        </a:rPr>
                        <a:t>Royalty rates on a sliding scale linked to </a:t>
                      </a:r>
                      <a:r>
                        <a:rPr lang="en-US" sz="900" b="1" u="sng" dirty="0">
                          <a:effectLst/>
                          <a:latin typeface="+mj-lt"/>
                        </a:rPr>
                        <a:t>average daily production</a:t>
                      </a:r>
                      <a:endParaRPr lang="en-US" sz="900" u="sng"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Annual training fee of </a:t>
                      </a:r>
                      <a:r>
                        <a:rPr lang="en-US" sz="900" dirty="0" smtClean="0">
                          <a:effectLst/>
                          <a:latin typeface="+mj-lt"/>
                        </a:rPr>
                        <a:t>US$ </a:t>
                      </a:r>
                      <a:r>
                        <a:rPr lang="en-US" sz="900" dirty="0">
                          <a:effectLst/>
                          <a:latin typeface="+mj-lt"/>
                        </a:rPr>
                        <a:t>50,000 during the pre-production phase rising to a maximum of </a:t>
                      </a:r>
                      <a:r>
                        <a:rPr lang="en-US" sz="900" dirty="0" smtClean="0">
                          <a:effectLst/>
                          <a:latin typeface="+mj-lt"/>
                        </a:rPr>
                        <a:t>US$ </a:t>
                      </a:r>
                      <a:r>
                        <a:rPr lang="en-US" sz="900" dirty="0">
                          <a:effectLst/>
                          <a:latin typeface="+mj-lt"/>
                        </a:rPr>
                        <a:t>180,000 when production exceeds 50 </a:t>
                      </a:r>
                      <a:r>
                        <a:rPr lang="en-US" sz="900" dirty="0" err="1" smtClean="0">
                          <a:effectLst/>
                          <a:latin typeface="+mj-lt"/>
                        </a:rPr>
                        <a:t>Mbbl</a:t>
                      </a:r>
                      <a:r>
                        <a:rPr lang="en-US" sz="900" dirty="0" smtClean="0">
                          <a:effectLst/>
                          <a:latin typeface="+mj-lt"/>
                        </a:rPr>
                        <a:t>/d</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5% when production &lt; 5Mbbl/d rising by 0.1575% for each additional </a:t>
                      </a:r>
                      <a:r>
                        <a:rPr lang="en-US" sz="900" dirty="0" err="1">
                          <a:effectLst/>
                          <a:latin typeface="+mj-lt"/>
                        </a:rPr>
                        <a:t>Mbbl</a:t>
                      </a:r>
                      <a:r>
                        <a:rPr lang="en-US" sz="900" dirty="0">
                          <a:effectLst/>
                          <a:latin typeface="+mj-lt"/>
                        </a:rPr>
                        <a:t>/d of production to a maximum of 20% when production &gt; 100 </a:t>
                      </a:r>
                      <a:r>
                        <a:rPr lang="en-US" sz="900" dirty="0" err="1">
                          <a:effectLst/>
                          <a:latin typeface="+mj-lt"/>
                        </a:rPr>
                        <a:t>Mbbl</a:t>
                      </a:r>
                      <a:r>
                        <a:rPr lang="en-US" sz="900" dirty="0">
                          <a:effectLst/>
                          <a:latin typeface="+mj-lt"/>
                        </a:rPr>
                        <a:t>/d</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err="1">
                          <a:effectLst/>
                          <a:latin typeface="+mj-lt"/>
                        </a:rPr>
                        <a:t>Labour</a:t>
                      </a:r>
                      <a:r>
                        <a:rPr lang="en-US" sz="900" dirty="0">
                          <a:effectLst/>
                          <a:latin typeface="+mj-lt"/>
                        </a:rPr>
                        <a:t> Participation Share: 5% of income less deductions and depreciation</a:t>
                      </a:r>
                      <a:br>
                        <a:rPr lang="en-US" sz="900" dirty="0">
                          <a:effectLst/>
                          <a:latin typeface="+mj-lt"/>
                        </a:rPr>
                      </a:br>
                      <a:r>
                        <a:rPr lang="en-US" sz="900" dirty="0">
                          <a:effectLst/>
                          <a:latin typeface="+mj-lt"/>
                        </a:rPr>
                        <a:t>Income Tax: 30% of income less deductions, depreciation, and </a:t>
                      </a:r>
                      <a:r>
                        <a:rPr lang="en-US" sz="900" dirty="0" err="1">
                          <a:effectLst/>
                          <a:latin typeface="+mj-lt"/>
                        </a:rPr>
                        <a:t>labour</a:t>
                      </a:r>
                      <a:r>
                        <a:rPr lang="en-US" sz="900" dirty="0">
                          <a:effectLst/>
                          <a:latin typeface="+mj-lt"/>
                        </a:rPr>
                        <a:t> participation share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Peru </a:t>
            </a:r>
            <a:r>
              <a:rPr lang="en-GB" sz="1200" b="1" dirty="0">
                <a:solidFill>
                  <a:prstClr val="black"/>
                </a:solidFill>
              </a:rPr>
              <a:t>:</a:t>
            </a:r>
            <a:endParaRPr lang="en-GB" sz="1200" b="1" dirty="0" smtClean="0">
              <a:solidFill>
                <a:prstClr val="black"/>
              </a:solidFill>
            </a:endParaRPr>
          </a:p>
          <a:p>
            <a:pPr marL="171450" indent="-171450" fontAlgn="b">
              <a:buFont typeface="Wingdings" panose="05000000000000000000" pitchFamily="2" charset="2"/>
              <a:buChar char="Ø"/>
            </a:pPr>
            <a:r>
              <a:rPr lang="en-US" sz="1200" dirty="0" smtClean="0">
                <a:solidFill>
                  <a:prstClr val="black"/>
                </a:solidFill>
              </a:rPr>
              <a:t>2010 </a:t>
            </a:r>
            <a:r>
              <a:rPr lang="en-US" sz="1200" dirty="0">
                <a:solidFill>
                  <a:prstClr val="black"/>
                </a:solidFill>
              </a:rPr>
              <a:t>Model Contract with Production-based Royalty under 2003 Royalty </a:t>
            </a:r>
            <a:r>
              <a:rPr lang="en-US" sz="1200" dirty="0" err="1">
                <a:solidFill>
                  <a:prstClr val="black"/>
                </a:solidFill>
              </a:rPr>
              <a:t>Regs</a:t>
            </a:r>
            <a:endParaRPr lang="en-US" sz="1200" dirty="0">
              <a:solidFill>
                <a:prstClr val="black"/>
              </a:solidFill>
            </a:endParaRPr>
          </a:p>
          <a:p>
            <a:pPr marL="171450" indent="-171450" fontAlgn="b">
              <a:buFont typeface="Wingdings" panose="05000000000000000000" pitchFamily="2" charset="2"/>
              <a:buChar char="Ø"/>
            </a:pPr>
            <a:r>
              <a:rPr lang="en-US" sz="1200" dirty="0" smtClean="0">
                <a:solidFill>
                  <a:prstClr val="black"/>
                </a:solidFill>
              </a:rPr>
              <a:t>2010 </a:t>
            </a:r>
            <a:r>
              <a:rPr lang="en-US" sz="1200" dirty="0">
                <a:solidFill>
                  <a:prstClr val="black"/>
                </a:solidFill>
              </a:rPr>
              <a:t>Model Contract with R-factor Royalty under 2003 Royalty </a:t>
            </a:r>
            <a:r>
              <a:rPr lang="en-US" sz="1200" dirty="0" err="1">
                <a:solidFill>
                  <a:prstClr val="black"/>
                </a:solidFill>
              </a:rPr>
              <a:t>Regs</a:t>
            </a:r>
            <a:endParaRPr lang="en-US" sz="1200" dirty="0">
              <a:solidFill>
                <a:prstClr val="black"/>
              </a:solidFill>
            </a:endParaRPr>
          </a:p>
          <a:p>
            <a:pPr marL="171450" indent="-171450" fontAlgn="b">
              <a:buFont typeface="Wingdings" panose="05000000000000000000" pitchFamily="2" charset="2"/>
              <a:buChar char="Ø"/>
            </a:pPr>
            <a:endParaRPr lang="en-GB" sz="1200" dirty="0" smtClean="0">
              <a:solidFill>
                <a:prstClr val="black"/>
              </a:solidFill>
            </a:endParaRPr>
          </a:p>
          <a:p>
            <a:pPr marL="171450" indent="-171450" fontAlgn="b">
              <a:buFont typeface="Wingdings" panose="05000000000000000000" pitchFamily="2" charset="2"/>
              <a:buChar char="Ø"/>
            </a:pPr>
            <a:endParaRPr lang="en-GB" sz="1200" dirty="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19" name="TextBox 18"/>
          <p:cNvSpPr txBox="1"/>
          <p:nvPr/>
        </p:nvSpPr>
        <p:spPr>
          <a:xfrm>
            <a:off x="196933" y="5615706"/>
            <a:ext cx="8947067" cy="523220"/>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smtClean="0">
                <a:solidFill>
                  <a:srgbClr val="0097D1"/>
                </a:solidFill>
              </a:rPr>
              <a:t>“!”</a:t>
            </a:r>
          </a:p>
          <a:p>
            <a:r>
              <a:rPr lang="en-GB" sz="1000" i="1" dirty="0">
                <a:solidFill>
                  <a:prstClr val="black"/>
                </a:solidFill>
              </a:rPr>
              <a:t>Both fiscal regimes could </a:t>
            </a:r>
            <a:r>
              <a:rPr lang="en-GB" sz="1000" i="1" dirty="0" smtClean="0">
                <a:solidFill>
                  <a:prstClr val="black"/>
                </a:solidFill>
              </a:rPr>
              <a:t>apply to a field, </a:t>
            </a:r>
            <a:r>
              <a:rPr lang="en-GB" sz="1000" i="1" dirty="0">
                <a:solidFill>
                  <a:prstClr val="black"/>
                </a:solidFill>
              </a:rPr>
              <a:t>hence both are </a:t>
            </a:r>
            <a:r>
              <a:rPr lang="en-GB" sz="1000" i="1" dirty="0" err="1">
                <a:solidFill>
                  <a:prstClr val="black"/>
                </a:solidFill>
              </a:rPr>
              <a:t>analyzed</a:t>
            </a:r>
            <a:r>
              <a:rPr lang="en-GB" sz="1000" i="1" dirty="0">
                <a:solidFill>
                  <a:prstClr val="black"/>
                </a:solidFill>
              </a:rPr>
              <a:t> in this study and included in the quantitative analysis</a:t>
            </a:r>
            <a:endParaRPr lang="en-US" sz="1000" i="1" dirty="0" err="1">
              <a:solidFill>
                <a:prstClr val="black"/>
              </a:solidFill>
            </a:endParaRPr>
          </a:p>
        </p:txBody>
      </p:sp>
      <p:sp>
        <p:nvSpPr>
          <p:cNvPr id="15" name="TextBox 14"/>
          <p:cNvSpPr txBox="1"/>
          <p:nvPr/>
        </p:nvSpPr>
        <p:spPr>
          <a:xfrm>
            <a:off x="50629" y="3624631"/>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30357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117760417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428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Peru – Fiscal environment (2/2)</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37</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059365152"/>
              </p:ext>
            </p:extLst>
          </p:nvPr>
        </p:nvGraphicFramePr>
        <p:xfrm>
          <a:off x="273132" y="1350629"/>
          <a:ext cx="8752115" cy="310515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 based on 2010 Model Contract and 2003 Royalty Regulations</a:t>
                      </a:r>
                      <a:br>
                        <a:rPr lang="en-US" sz="900" b="1" dirty="0">
                          <a:effectLst/>
                          <a:latin typeface="+mj-lt"/>
                        </a:rPr>
                      </a:br>
                      <a:r>
                        <a:rPr lang="en-US" sz="900" b="1" u="none" dirty="0">
                          <a:effectLst/>
                          <a:latin typeface="+mj-lt"/>
                        </a:rPr>
                        <a:t>Royalty rates on a sliding scale linked to </a:t>
                      </a:r>
                      <a:r>
                        <a:rPr lang="en-US" sz="900" b="1" u="sng" dirty="0">
                          <a:effectLst/>
                          <a:latin typeface="+mj-lt"/>
                        </a:rPr>
                        <a:t>economic results (as measured by an R-factor)</a:t>
                      </a:r>
                      <a:endParaRPr lang="en-US" sz="900" u="sng"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Annual training fee of </a:t>
                      </a:r>
                      <a:r>
                        <a:rPr lang="en-US" sz="900" dirty="0" smtClean="0">
                          <a:effectLst/>
                          <a:latin typeface="+mj-lt"/>
                        </a:rPr>
                        <a:t>US$ </a:t>
                      </a:r>
                      <a:r>
                        <a:rPr lang="en-US" sz="900" dirty="0">
                          <a:effectLst/>
                          <a:latin typeface="+mj-lt"/>
                        </a:rPr>
                        <a:t>50,000 during the pre-production phase rising to a maximum of </a:t>
                      </a:r>
                      <a:r>
                        <a:rPr lang="en-US" sz="900" dirty="0" smtClean="0">
                          <a:effectLst/>
                          <a:latin typeface="+mj-lt"/>
                        </a:rPr>
                        <a:t>US$ </a:t>
                      </a:r>
                      <a:r>
                        <a:rPr lang="en-US" sz="900" dirty="0">
                          <a:effectLst/>
                          <a:latin typeface="+mj-lt"/>
                        </a:rPr>
                        <a:t>180,000 when production exceeds 50 </a:t>
                      </a:r>
                      <a:r>
                        <a:rPr lang="en-US" sz="900" dirty="0" err="1">
                          <a:effectLst/>
                          <a:latin typeface="+mj-lt"/>
                        </a:rPr>
                        <a:t>Mbbl</a:t>
                      </a:r>
                      <a:r>
                        <a:rPr lang="en-US" sz="900" dirty="0">
                          <a:effectLst/>
                          <a:latin typeface="+mj-lt"/>
                        </a:rPr>
                        <a:t>/d</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Fixed royalty of 5% plus variable royalty in the range 0% to 20% depending on R-factor after R </a:t>
                      </a:r>
                      <a:r>
                        <a:rPr lang="en-US" sz="900" u="sng" dirty="0">
                          <a:effectLst/>
                          <a:latin typeface="+mj-lt"/>
                        </a:rPr>
                        <a:t>&gt;</a:t>
                      </a:r>
                      <a:r>
                        <a:rPr lang="en-US" sz="900" dirty="0">
                          <a:effectLst/>
                          <a:latin typeface="+mj-lt"/>
                        </a:rPr>
                        <a:t> 1.15</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err="1">
                          <a:effectLst/>
                          <a:latin typeface="+mj-lt"/>
                        </a:rPr>
                        <a:t>Labour</a:t>
                      </a:r>
                      <a:r>
                        <a:rPr lang="en-US" sz="900" dirty="0">
                          <a:effectLst/>
                          <a:latin typeface="+mj-lt"/>
                        </a:rPr>
                        <a:t> Participation Share: 5% of income less deductions and depreciation</a:t>
                      </a:r>
                      <a:br>
                        <a:rPr lang="en-US" sz="900" dirty="0">
                          <a:effectLst/>
                          <a:latin typeface="+mj-lt"/>
                        </a:rPr>
                      </a:br>
                      <a:r>
                        <a:rPr lang="en-US" sz="900" dirty="0">
                          <a:effectLst/>
                          <a:latin typeface="+mj-lt"/>
                        </a:rPr>
                        <a:t>Income Tax: 30% of income less deductions, depreciation, and </a:t>
                      </a:r>
                      <a:r>
                        <a:rPr lang="en-US" sz="900" dirty="0" err="1">
                          <a:effectLst/>
                          <a:latin typeface="+mj-lt"/>
                        </a:rPr>
                        <a:t>labour</a:t>
                      </a:r>
                      <a:r>
                        <a:rPr lang="en-US" sz="900" dirty="0">
                          <a:effectLst/>
                          <a:latin typeface="+mj-lt"/>
                        </a:rPr>
                        <a:t> participation share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4" name="TextBox 13"/>
          <p:cNvSpPr txBox="1"/>
          <p:nvPr/>
        </p:nvSpPr>
        <p:spPr>
          <a:xfrm>
            <a:off x="201883" y="1080698"/>
            <a:ext cx="8823363" cy="276999"/>
          </a:xfrm>
          <a:prstGeom prst="rect">
            <a:avLst/>
          </a:prstGeom>
          <a:noFill/>
        </p:spPr>
        <p:txBody>
          <a:bodyPr wrap="square" lIns="72000" rIns="72000" rtlCol="0">
            <a:spAutoFit/>
          </a:bodyPr>
          <a:lstStyle/>
          <a:p>
            <a:r>
              <a:rPr lang="en-GB" sz="1200" b="1" dirty="0" smtClean="0">
                <a:solidFill>
                  <a:prstClr val="black"/>
                </a:solidFill>
              </a:rPr>
              <a:t>Fiscal regime applicable to this study </a:t>
            </a:r>
            <a:endParaRPr lang="en-GB" sz="1200" u="sng" dirty="0" smtClean="0">
              <a:solidFill>
                <a:prstClr val="black"/>
              </a:solidFill>
            </a:endParaRPr>
          </a:p>
        </p:txBody>
      </p:sp>
      <p:sp>
        <p:nvSpPr>
          <p:cNvPr id="19" name="TextBox 18"/>
          <p:cNvSpPr txBox="1"/>
          <p:nvPr/>
        </p:nvSpPr>
        <p:spPr>
          <a:xfrm>
            <a:off x="196933" y="4433082"/>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5" name="TextBox 14"/>
          <p:cNvSpPr txBox="1"/>
          <p:nvPr/>
        </p:nvSpPr>
        <p:spPr>
          <a:xfrm>
            <a:off x="50629" y="2490775"/>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420807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25767613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026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Peru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107305985"/>
              </p:ext>
            </p:extLst>
          </p:nvPr>
        </p:nvGraphicFramePr>
        <p:xfrm>
          <a:off x="265111" y="1143000"/>
          <a:ext cx="8574089" cy="2042160"/>
        </p:xfrm>
        <a:graphic>
          <a:graphicData uri="http://schemas.openxmlformats.org/drawingml/2006/table">
            <a:tbl>
              <a:tblPr firstRow="1" bandRow="1">
                <a:tableStyleId>{5C22544A-7EE6-4342-B048-85BDC9FD1C3A}</a:tableStyleId>
              </a:tblPr>
              <a:tblGrid>
                <a:gridCol w="1436599"/>
                <a:gridCol w="3476346"/>
                <a:gridCol w="3661144"/>
              </a:tblGrid>
              <a:tr h="635748">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2010 Model Contract with Production-based Royalty under 2003 Royalty Regulations /</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2010 Model Contract with R-factor Royalty under 2003 Royalty Regulations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9763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dirty="0" smtClean="0">
                          <a:solidFill>
                            <a:schemeClr val="tx1"/>
                          </a:solidFill>
                        </a:rPr>
                        <a:t>Royalty</a:t>
                      </a:r>
                      <a:endParaRPr lang="en-US" sz="1200" b="1" i="0" dirty="0" smtClean="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900" b="0" i="0" kern="1200" dirty="0" smtClean="0">
                          <a:solidFill>
                            <a:schemeClr val="dk1"/>
                          </a:solidFill>
                          <a:latin typeface="+mn-lt"/>
                          <a:ea typeface="+mn-ea"/>
                          <a:cs typeface="+mn-cs"/>
                        </a:rPr>
                        <a:t>R-factor Royalty Contract</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900" i="0" kern="1200" dirty="0" smtClean="0">
                          <a:solidFill>
                            <a:schemeClr val="dk1"/>
                          </a:solidFill>
                          <a:effectLst/>
                          <a:latin typeface="+mn-lt"/>
                          <a:ea typeface="+mn-ea"/>
                          <a:cs typeface="+mn-cs"/>
                        </a:rPr>
                        <a:t>5% plus variable royalty in the range 0% to 20% depending on R-factor after R </a:t>
                      </a:r>
                      <a:r>
                        <a:rPr lang="en-US" sz="900" i="0" u="sng" kern="1200" dirty="0" smtClean="0">
                          <a:solidFill>
                            <a:schemeClr val="dk1"/>
                          </a:solidFill>
                          <a:effectLst/>
                          <a:latin typeface="+mn-lt"/>
                          <a:ea typeface="+mn-ea"/>
                          <a:cs typeface="+mn-cs"/>
                        </a:rPr>
                        <a:t>&gt;</a:t>
                      </a:r>
                      <a:r>
                        <a:rPr lang="en-US" sz="900" i="0" kern="1200" dirty="0" smtClean="0">
                          <a:solidFill>
                            <a:schemeClr val="dk1"/>
                          </a:solidFill>
                          <a:effectLst/>
                          <a:latin typeface="+mn-lt"/>
                          <a:ea typeface="+mn-ea"/>
                          <a:cs typeface="+mn-cs"/>
                        </a:rPr>
                        <a:t> 1.15</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900" i="0" dirty="0" smtClean="0">
                        <a:effectLst/>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900" b="0" i="0" kern="1200" dirty="0" smtClean="0">
                          <a:solidFill>
                            <a:schemeClr val="dk1"/>
                          </a:solidFill>
                          <a:latin typeface="+mn-lt"/>
                          <a:ea typeface="+mn-ea"/>
                          <a:cs typeface="+mn-cs"/>
                        </a:rPr>
                        <a:t>Production-based Royalty Contract</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900" i="0" kern="1200" dirty="0" smtClean="0">
                          <a:solidFill>
                            <a:schemeClr val="dk1"/>
                          </a:solidFill>
                          <a:effectLst/>
                          <a:latin typeface="+mn-lt"/>
                          <a:ea typeface="+mn-ea"/>
                          <a:cs typeface="+mn-cs"/>
                        </a:rPr>
                        <a:t>5% when production &lt; 5Mbbl/d rising by 0.1575% for each additional </a:t>
                      </a:r>
                      <a:r>
                        <a:rPr lang="en-US" sz="900" i="0" kern="1200" dirty="0" err="1" smtClean="0">
                          <a:solidFill>
                            <a:schemeClr val="dk1"/>
                          </a:solidFill>
                          <a:effectLst/>
                          <a:latin typeface="+mn-lt"/>
                          <a:ea typeface="+mn-ea"/>
                          <a:cs typeface="+mn-cs"/>
                        </a:rPr>
                        <a:t>Mbbl</a:t>
                      </a:r>
                      <a:r>
                        <a:rPr lang="en-US" sz="900" i="0" kern="1200" dirty="0" smtClean="0">
                          <a:solidFill>
                            <a:schemeClr val="dk1"/>
                          </a:solidFill>
                          <a:effectLst/>
                          <a:latin typeface="+mn-lt"/>
                          <a:ea typeface="+mn-ea"/>
                          <a:cs typeface="+mn-cs"/>
                        </a:rPr>
                        <a:t>/d of production to a maximum of 20% when production &gt; 100 </a:t>
                      </a:r>
                      <a:r>
                        <a:rPr lang="en-US" sz="900" i="0" kern="1200" dirty="0" err="1" smtClean="0">
                          <a:solidFill>
                            <a:schemeClr val="dk1"/>
                          </a:solidFill>
                          <a:effectLst/>
                          <a:latin typeface="+mn-lt"/>
                          <a:ea typeface="+mn-ea"/>
                          <a:cs typeface="+mn-cs"/>
                        </a:rPr>
                        <a:t>Mbbl</a:t>
                      </a:r>
                      <a:r>
                        <a:rPr lang="en-US" sz="900" i="0" kern="1200" dirty="0" smtClean="0">
                          <a:solidFill>
                            <a:schemeClr val="dk1"/>
                          </a:solidFill>
                          <a:effectLst/>
                          <a:latin typeface="+mn-lt"/>
                          <a:ea typeface="+mn-ea"/>
                          <a:cs typeface="+mn-cs"/>
                        </a:rPr>
                        <a:t>/d</a:t>
                      </a:r>
                      <a:endParaRPr lang="en-GB" sz="900" i="0" kern="1200" baseline="0" dirty="0" smtClean="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kern="1200" dirty="0" smtClean="0">
                          <a:solidFill>
                            <a:schemeClr val="dk1"/>
                          </a:solidFill>
                          <a:latin typeface="+mn-lt"/>
                          <a:ea typeface="+mn-ea"/>
                          <a:cs typeface="+mn-cs"/>
                        </a:rPr>
                        <a:t>The November 2003 Law on Marginal Field Incentives </a:t>
                      </a:r>
                      <a:r>
                        <a:rPr lang="en-US" sz="900" b="1" i="1" kern="1200" dirty="0" smtClean="0">
                          <a:solidFill>
                            <a:schemeClr val="dk1"/>
                          </a:solidFill>
                          <a:latin typeface="+mn-lt"/>
                          <a:ea typeface="+mn-ea"/>
                          <a:cs typeface="+mn-cs"/>
                        </a:rPr>
                        <a:t>stipulated that lower royalty rates may be agreed </a:t>
                      </a:r>
                      <a:r>
                        <a:rPr lang="en-US" sz="900" kern="1200" dirty="0" smtClean="0">
                          <a:solidFill>
                            <a:schemeClr val="dk1"/>
                          </a:solidFill>
                          <a:latin typeface="+mn-lt"/>
                          <a:ea typeface="+mn-ea"/>
                          <a:cs typeface="+mn-cs"/>
                        </a:rPr>
                        <a:t>in</a:t>
                      </a:r>
                      <a:r>
                        <a:rPr lang="en-US" sz="900" kern="1200" baseline="0" dirty="0" smtClean="0">
                          <a:solidFill>
                            <a:schemeClr val="dk1"/>
                          </a:solidFill>
                          <a:latin typeface="+mn-lt"/>
                          <a:ea typeface="+mn-ea"/>
                          <a:cs typeface="+mn-cs"/>
                        </a:rPr>
                        <a:t> the case of lack of transportation infrastructure, heavy oil fields and marginal fields (existing fields with reduced or declining production).</a:t>
                      </a: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38</a:t>
            </a:fld>
            <a:endParaRPr lang="en-US" dirty="0"/>
          </a:p>
        </p:txBody>
      </p:sp>
      <p:sp>
        <p:nvSpPr>
          <p:cNvPr id="7" name="Rectangle 6"/>
          <p:cNvSpPr/>
          <p:nvPr/>
        </p:nvSpPr>
        <p:spPr>
          <a:xfrm>
            <a:off x="217967" y="3361155"/>
            <a:ext cx="8607056" cy="3139321"/>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Previous changes:</a:t>
            </a:r>
          </a:p>
          <a:p>
            <a:pPr lvl="1">
              <a:tabLst>
                <a:tab pos="265113" algn="l"/>
              </a:tabLst>
            </a:pPr>
            <a:r>
              <a:rPr lang="en-GB" sz="1000" u="sng" dirty="0" smtClean="0">
                <a:solidFill>
                  <a:srgbClr val="000000"/>
                </a:solidFill>
              </a:rPr>
              <a:t>2002:</a:t>
            </a:r>
            <a:r>
              <a:rPr lang="en-GB" sz="1000" dirty="0" smtClean="0">
                <a:solidFill>
                  <a:srgbClr val="000000"/>
                </a:solidFill>
              </a:rPr>
              <a:t> </a:t>
            </a:r>
          </a:p>
          <a:p>
            <a:pPr marL="722313" lvl="1" indent="-265113">
              <a:buFont typeface="Arial" pitchFamily="34" charset="0"/>
              <a:buChar char="•"/>
              <a:tabLst>
                <a:tab pos="265113" algn="l"/>
              </a:tabLst>
            </a:pPr>
            <a:r>
              <a:rPr lang="en-US" sz="1000" dirty="0" smtClean="0">
                <a:solidFill>
                  <a:srgbClr val="000000"/>
                </a:solidFill>
              </a:rPr>
              <a:t>Decree providing </a:t>
            </a:r>
            <a:r>
              <a:rPr lang="en-US" sz="1000" dirty="0">
                <a:solidFill>
                  <a:srgbClr val="000000"/>
                </a:solidFill>
              </a:rPr>
              <a:t>for a 30% </a:t>
            </a:r>
            <a:r>
              <a:rPr lang="en-US" sz="1000" b="1" i="1" dirty="0">
                <a:solidFill>
                  <a:srgbClr val="000000"/>
                </a:solidFill>
              </a:rPr>
              <a:t>reduction in royalty </a:t>
            </a:r>
            <a:r>
              <a:rPr lang="en-US" sz="1000" b="1" i="1" dirty="0" smtClean="0">
                <a:solidFill>
                  <a:srgbClr val="000000"/>
                </a:solidFill>
              </a:rPr>
              <a:t>rates </a:t>
            </a:r>
            <a:r>
              <a:rPr lang="en-US" sz="1000" dirty="0" smtClean="0">
                <a:solidFill>
                  <a:srgbClr val="000000"/>
                </a:solidFill>
              </a:rPr>
              <a:t>(however</a:t>
            </a:r>
            <a:r>
              <a:rPr lang="en-US" sz="1000" dirty="0">
                <a:solidFill>
                  <a:srgbClr val="000000"/>
                </a:solidFill>
              </a:rPr>
              <a:t>, </a:t>
            </a:r>
            <a:r>
              <a:rPr lang="en-US" sz="1000" dirty="0" smtClean="0">
                <a:solidFill>
                  <a:srgbClr val="000000"/>
                </a:solidFill>
              </a:rPr>
              <a:t>not lower </a:t>
            </a:r>
            <a:r>
              <a:rPr lang="en-US" sz="1000" dirty="0">
                <a:solidFill>
                  <a:srgbClr val="000000"/>
                </a:solidFill>
              </a:rPr>
              <a:t>than 13.8</a:t>
            </a:r>
            <a:r>
              <a:rPr lang="en-US" sz="1000" dirty="0" smtClean="0">
                <a:solidFill>
                  <a:srgbClr val="000000"/>
                </a:solidFill>
              </a:rPr>
              <a:t>%) to </a:t>
            </a:r>
            <a:r>
              <a:rPr lang="en-US" sz="1000" dirty="0" err="1" smtClean="0">
                <a:solidFill>
                  <a:srgbClr val="000000"/>
                </a:solidFill>
              </a:rPr>
              <a:t>incentivise</a:t>
            </a:r>
            <a:r>
              <a:rPr lang="en-US" sz="1000" dirty="0" smtClean="0">
                <a:solidFill>
                  <a:srgbClr val="000000"/>
                </a:solidFill>
              </a:rPr>
              <a:t> investors for a commercial </a:t>
            </a:r>
            <a:r>
              <a:rPr lang="en-US" sz="1000" dirty="0">
                <a:solidFill>
                  <a:srgbClr val="000000"/>
                </a:solidFill>
              </a:rPr>
              <a:t>discovery </a:t>
            </a:r>
            <a:r>
              <a:rPr lang="en-US" sz="1000" dirty="0" smtClean="0">
                <a:solidFill>
                  <a:srgbClr val="000000"/>
                </a:solidFill>
              </a:rPr>
              <a:t>made </a:t>
            </a:r>
            <a:r>
              <a:rPr lang="en-US" sz="1000" dirty="0">
                <a:solidFill>
                  <a:srgbClr val="000000"/>
                </a:solidFill>
              </a:rPr>
              <a:t>within the first </a:t>
            </a:r>
            <a:r>
              <a:rPr lang="en-US" sz="1000" dirty="0" smtClean="0">
                <a:solidFill>
                  <a:srgbClr val="000000"/>
                </a:solidFill>
              </a:rPr>
              <a:t>4 years of </a:t>
            </a:r>
            <a:r>
              <a:rPr lang="en-US" sz="1000" dirty="0">
                <a:solidFill>
                  <a:srgbClr val="000000"/>
                </a:solidFill>
              </a:rPr>
              <a:t>the </a:t>
            </a:r>
            <a:r>
              <a:rPr lang="en-US" sz="1000" dirty="0" smtClean="0">
                <a:solidFill>
                  <a:srgbClr val="000000"/>
                </a:solidFill>
              </a:rPr>
              <a:t>contract. Effective </a:t>
            </a:r>
            <a:r>
              <a:rPr lang="en-US" sz="1000" dirty="0">
                <a:solidFill>
                  <a:srgbClr val="000000"/>
                </a:solidFill>
              </a:rPr>
              <a:t>until the R-factor </a:t>
            </a:r>
            <a:r>
              <a:rPr lang="en-US" sz="1000" dirty="0" smtClean="0">
                <a:solidFill>
                  <a:srgbClr val="000000"/>
                </a:solidFill>
              </a:rPr>
              <a:t>= 1.3</a:t>
            </a:r>
            <a:r>
              <a:rPr lang="en-US" sz="1000" dirty="0">
                <a:solidFill>
                  <a:srgbClr val="000000"/>
                </a:solidFill>
              </a:rPr>
              <a:t>. </a:t>
            </a:r>
            <a:endParaRPr lang="en-US" sz="1000" dirty="0" smtClean="0">
              <a:solidFill>
                <a:srgbClr val="000000"/>
              </a:solidFill>
            </a:endParaRPr>
          </a:p>
          <a:p>
            <a:pPr lvl="1">
              <a:tabLst>
                <a:tab pos="265113" algn="l"/>
              </a:tabLst>
            </a:pPr>
            <a:endParaRPr lang="en-GB" sz="1000" u="sng" dirty="0" smtClean="0">
              <a:solidFill>
                <a:srgbClr val="000000"/>
              </a:solidFill>
            </a:endParaRPr>
          </a:p>
          <a:p>
            <a:pPr lvl="1">
              <a:tabLst>
                <a:tab pos="265113" algn="l"/>
              </a:tabLst>
            </a:pPr>
            <a:r>
              <a:rPr lang="en-GB" sz="1000" u="sng" dirty="0" smtClean="0">
                <a:solidFill>
                  <a:srgbClr val="000000"/>
                </a:solidFill>
              </a:rPr>
              <a:t>2001:</a:t>
            </a:r>
            <a:r>
              <a:rPr lang="en-GB" sz="1000" dirty="0" smtClean="0">
                <a:solidFill>
                  <a:srgbClr val="000000"/>
                </a:solidFill>
              </a:rPr>
              <a:t> </a:t>
            </a:r>
          </a:p>
          <a:p>
            <a:pPr marL="722313" lvl="1" indent="-265113">
              <a:buFont typeface="Arial" pitchFamily="34" charset="0"/>
              <a:buChar char="•"/>
              <a:tabLst>
                <a:tab pos="265113" algn="l"/>
              </a:tabLst>
            </a:pPr>
            <a:r>
              <a:rPr lang="en-US" sz="1000" dirty="0" smtClean="0">
                <a:solidFill>
                  <a:srgbClr val="000000"/>
                </a:solidFill>
              </a:rPr>
              <a:t>Decree providing for a </a:t>
            </a:r>
            <a:r>
              <a:rPr lang="en-US" sz="1000" b="1" i="1" dirty="0">
                <a:solidFill>
                  <a:srgbClr val="000000"/>
                </a:solidFill>
              </a:rPr>
              <a:t>royalty </a:t>
            </a:r>
            <a:r>
              <a:rPr lang="en-US" sz="1000" b="1" i="1" dirty="0" smtClean="0">
                <a:solidFill>
                  <a:srgbClr val="000000"/>
                </a:solidFill>
              </a:rPr>
              <a:t>rate reduction </a:t>
            </a:r>
            <a:r>
              <a:rPr lang="en-US" sz="1000" b="1" i="1" dirty="0">
                <a:solidFill>
                  <a:srgbClr val="000000"/>
                </a:solidFill>
              </a:rPr>
              <a:t>applicable to incremental </a:t>
            </a:r>
            <a:r>
              <a:rPr lang="en-US" sz="1000" b="1" i="1" dirty="0" smtClean="0">
                <a:solidFill>
                  <a:srgbClr val="000000"/>
                </a:solidFill>
              </a:rPr>
              <a:t>production</a:t>
            </a:r>
            <a:r>
              <a:rPr lang="en-US" sz="1000" dirty="0" smtClean="0">
                <a:solidFill>
                  <a:srgbClr val="000000"/>
                </a:solidFill>
              </a:rPr>
              <a:t> from </a:t>
            </a:r>
            <a:r>
              <a:rPr lang="en-US" sz="1000" dirty="0">
                <a:solidFill>
                  <a:srgbClr val="000000"/>
                </a:solidFill>
              </a:rPr>
              <a:t>areas with reduced or significantly declining production rates and which would require new and significant investments to increase production. This Decree </a:t>
            </a:r>
            <a:r>
              <a:rPr lang="en-US" sz="1000" dirty="0" smtClean="0">
                <a:solidFill>
                  <a:srgbClr val="000000"/>
                </a:solidFill>
              </a:rPr>
              <a:t>was revoked in November </a:t>
            </a:r>
            <a:r>
              <a:rPr lang="en-US" sz="1000" dirty="0">
                <a:solidFill>
                  <a:srgbClr val="000000"/>
                </a:solidFill>
              </a:rPr>
              <a:t>2003.</a:t>
            </a:r>
            <a:endParaRPr lang="en-US" sz="1000" dirty="0" smtClean="0">
              <a:solidFill>
                <a:srgbClr val="000000"/>
              </a:solidFill>
            </a:endParaRPr>
          </a:p>
          <a:p>
            <a:pPr lvl="1">
              <a:tabLst>
                <a:tab pos="265113" algn="l"/>
              </a:tabLst>
            </a:pPr>
            <a:endParaRPr lang="en-GB" sz="1000" u="sng" dirty="0" smtClean="0">
              <a:solidFill>
                <a:srgbClr val="000000"/>
              </a:solidFill>
            </a:endParaRPr>
          </a:p>
          <a:p>
            <a:pPr lvl="1">
              <a:tabLst>
                <a:tab pos="265113" algn="l"/>
              </a:tabLst>
            </a:pPr>
            <a:r>
              <a:rPr lang="en-GB" sz="1000" u="sng" dirty="0" smtClean="0">
                <a:solidFill>
                  <a:srgbClr val="000000"/>
                </a:solidFill>
              </a:rPr>
              <a:t>2000:</a:t>
            </a:r>
            <a:r>
              <a:rPr lang="en-GB" sz="1000" dirty="0" smtClean="0">
                <a:solidFill>
                  <a:srgbClr val="000000"/>
                </a:solidFill>
              </a:rPr>
              <a:t> </a:t>
            </a:r>
          </a:p>
          <a:p>
            <a:pPr marL="722313" lvl="1" indent="-265113">
              <a:buFont typeface="Arial" pitchFamily="34" charset="0"/>
              <a:buChar char="•"/>
              <a:tabLst>
                <a:tab pos="265113" algn="l"/>
              </a:tabLst>
            </a:pPr>
            <a:r>
              <a:rPr lang="en-GB" sz="1000" dirty="0" smtClean="0">
                <a:solidFill>
                  <a:srgbClr val="000000"/>
                </a:solidFill>
              </a:rPr>
              <a:t>Decree providing for </a:t>
            </a:r>
            <a:r>
              <a:rPr lang="en-US" sz="1000" dirty="0" smtClean="0">
                <a:solidFill>
                  <a:srgbClr val="000000"/>
                </a:solidFill>
              </a:rPr>
              <a:t>a </a:t>
            </a:r>
            <a:r>
              <a:rPr lang="en-US" sz="1000" b="1" i="1" dirty="0">
                <a:solidFill>
                  <a:srgbClr val="000000"/>
                </a:solidFill>
              </a:rPr>
              <a:t>10% minimum </a:t>
            </a:r>
            <a:r>
              <a:rPr lang="en-US" sz="1000" b="1" i="1" dirty="0" smtClean="0">
                <a:solidFill>
                  <a:srgbClr val="000000"/>
                </a:solidFill>
              </a:rPr>
              <a:t>royalty rate </a:t>
            </a:r>
            <a:r>
              <a:rPr lang="en-US" sz="1000" dirty="0" smtClean="0">
                <a:solidFill>
                  <a:srgbClr val="000000"/>
                </a:solidFill>
              </a:rPr>
              <a:t>(water </a:t>
            </a:r>
            <a:r>
              <a:rPr lang="en-US" sz="1000" dirty="0">
                <a:solidFill>
                  <a:srgbClr val="000000"/>
                </a:solidFill>
              </a:rPr>
              <a:t>depths </a:t>
            </a:r>
            <a:r>
              <a:rPr lang="en-US" sz="1000" dirty="0" smtClean="0">
                <a:solidFill>
                  <a:srgbClr val="000000"/>
                </a:solidFill>
              </a:rPr>
              <a:t>200 - </a:t>
            </a:r>
            <a:r>
              <a:rPr lang="en-US" sz="1000" dirty="0">
                <a:solidFill>
                  <a:srgbClr val="000000"/>
                </a:solidFill>
              </a:rPr>
              <a:t>400 </a:t>
            </a:r>
            <a:r>
              <a:rPr lang="en-US" sz="1000" dirty="0" smtClean="0">
                <a:solidFill>
                  <a:srgbClr val="000000"/>
                </a:solidFill>
              </a:rPr>
              <a:t>m) </a:t>
            </a:r>
            <a:r>
              <a:rPr lang="en-US" sz="1000" dirty="0">
                <a:solidFill>
                  <a:srgbClr val="000000"/>
                </a:solidFill>
              </a:rPr>
              <a:t>and a 5% minimum </a:t>
            </a:r>
            <a:r>
              <a:rPr lang="en-US" sz="1000" dirty="0" smtClean="0">
                <a:solidFill>
                  <a:srgbClr val="000000"/>
                </a:solidFill>
              </a:rPr>
              <a:t>rate (water </a:t>
            </a:r>
            <a:r>
              <a:rPr lang="en-US" sz="1000" dirty="0">
                <a:solidFill>
                  <a:srgbClr val="000000"/>
                </a:solidFill>
              </a:rPr>
              <a:t>depths greater than 400 </a:t>
            </a:r>
            <a:r>
              <a:rPr lang="en-US" sz="1000" dirty="0" smtClean="0">
                <a:solidFill>
                  <a:srgbClr val="000000"/>
                </a:solidFill>
              </a:rPr>
              <a:t>m). These royalties were established to be lower than </a:t>
            </a:r>
            <a:r>
              <a:rPr lang="en-US" sz="1000" dirty="0">
                <a:solidFill>
                  <a:srgbClr val="000000"/>
                </a:solidFill>
              </a:rPr>
              <a:t>those described by the 1993 Royalty </a:t>
            </a:r>
            <a:r>
              <a:rPr lang="en-US" sz="1000" dirty="0" smtClean="0">
                <a:solidFill>
                  <a:srgbClr val="000000"/>
                </a:solidFill>
              </a:rPr>
              <a:t>Regulations. </a:t>
            </a:r>
            <a:r>
              <a:rPr lang="en-US" sz="1000" dirty="0">
                <a:solidFill>
                  <a:srgbClr val="000000"/>
                </a:solidFill>
              </a:rPr>
              <a:t>This Decree was revoked in </a:t>
            </a:r>
            <a:r>
              <a:rPr lang="en-US" sz="1000" dirty="0" smtClean="0">
                <a:solidFill>
                  <a:srgbClr val="000000"/>
                </a:solidFill>
              </a:rPr>
              <a:t>May 2003.</a:t>
            </a:r>
          </a:p>
          <a:p>
            <a:pPr marL="722313" lvl="1" indent="-265113">
              <a:buFont typeface="Arial" pitchFamily="34" charset="0"/>
              <a:buChar char="•"/>
              <a:tabLst>
                <a:tab pos="265113" algn="l"/>
              </a:tabLst>
            </a:pPr>
            <a:endParaRPr lang="en-US" sz="1000" dirty="0" smtClean="0">
              <a:solidFill>
                <a:srgbClr val="000000"/>
              </a:solidFill>
            </a:endParaRPr>
          </a:p>
          <a:p>
            <a:pPr marL="265113" indent="-265113">
              <a:buFont typeface="Arial" pitchFamily="34" charset="0"/>
              <a:buChar char="•"/>
              <a:tabLst>
                <a:tab pos="265113" algn="l"/>
              </a:tabLst>
            </a:pPr>
            <a:r>
              <a:rPr lang="en-GB" dirty="0" smtClean="0">
                <a:solidFill>
                  <a:srgbClr val="000000"/>
                </a:solidFill>
              </a:rPr>
              <a:t>Other remarks:</a:t>
            </a:r>
          </a:p>
          <a:p>
            <a:pPr lvl="1">
              <a:tabLst>
                <a:tab pos="265113" algn="l"/>
              </a:tabLst>
            </a:pPr>
            <a:r>
              <a:rPr lang="en-US" sz="1000" u="sng" dirty="0" smtClean="0">
                <a:solidFill>
                  <a:srgbClr val="000000"/>
                </a:solidFill>
              </a:rPr>
              <a:t>2003:</a:t>
            </a:r>
            <a:r>
              <a:rPr lang="en-US" sz="1000" dirty="0" smtClean="0">
                <a:solidFill>
                  <a:srgbClr val="000000"/>
                </a:solidFill>
              </a:rPr>
              <a:t> </a:t>
            </a:r>
          </a:p>
          <a:p>
            <a:pPr marL="722313" lvl="1" indent="-265113">
              <a:buFont typeface="Arial" pitchFamily="34" charset="0"/>
              <a:buChar char="•"/>
              <a:tabLst>
                <a:tab pos="265113" algn="l"/>
              </a:tabLst>
            </a:pPr>
            <a:r>
              <a:rPr lang="en-US" sz="1000" dirty="0" smtClean="0">
                <a:solidFill>
                  <a:srgbClr val="000000"/>
                </a:solidFill>
              </a:rPr>
              <a:t>Royalty </a:t>
            </a:r>
            <a:r>
              <a:rPr lang="en-US" sz="1000" dirty="0">
                <a:solidFill>
                  <a:srgbClr val="000000"/>
                </a:solidFill>
              </a:rPr>
              <a:t>Regulations provide the investor with the option to choose between a royalty rate based on daily production or an R-factor. The </a:t>
            </a:r>
            <a:r>
              <a:rPr lang="en-US" sz="1000" dirty="0" smtClean="0">
                <a:solidFill>
                  <a:srgbClr val="000000"/>
                </a:solidFill>
              </a:rPr>
              <a:t>choice </a:t>
            </a:r>
            <a:r>
              <a:rPr lang="en-US" sz="1000" dirty="0">
                <a:solidFill>
                  <a:srgbClr val="000000"/>
                </a:solidFill>
              </a:rPr>
              <a:t>is to be made </a:t>
            </a:r>
            <a:r>
              <a:rPr lang="en-US" sz="1000" dirty="0" smtClean="0">
                <a:solidFill>
                  <a:srgbClr val="000000"/>
                </a:solidFill>
              </a:rPr>
              <a:t>upon </a:t>
            </a:r>
            <a:r>
              <a:rPr lang="en-US" sz="1000" dirty="0">
                <a:solidFill>
                  <a:srgbClr val="000000"/>
                </a:solidFill>
              </a:rPr>
              <a:t>the declaration of a commercial discovery. </a:t>
            </a:r>
            <a:endParaRPr lang="en-US" sz="1000" dirty="0" smtClean="0">
              <a:solidFill>
                <a:srgbClr val="000000"/>
              </a:solidFill>
            </a:endParaRPr>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a:solidFill>
                  <a:prstClr val="white"/>
                </a:solidFill>
              </a:rPr>
              <a:t>R</a:t>
            </a:r>
            <a:r>
              <a:rPr lang="en-US" sz="900" dirty="0" smtClean="0">
                <a:solidFill>
                  <a:prstClr val="white"/>
                </a:solidFill>
              </a:rPr>
              <a:t>educed </a:t>
            </a:r>
            <a:r>
              <a:rPr lang="en-US" sz="900" dirty="0">
                <a:solidFill>
                  <a:prstClr val="white"/>
                </a:solidFill>
              </a:rPr>
              <a:t>or significantly declining production rates requiring investments to increase production</a:t>
            </a:r>
          </a:p>
        </p:txBody>
      </p:sp>
      <p:sp>
        <p:nvSpPr>
          <p:cNvPr id="11" name="TextBox 10"/>
          <p:cNvSpPr txBox="1"/>
          <p:nvPr/>
        </p:nvSpPr>
        <p:spPr>
          <a:xfrm>
            <a:off x="276446" y="3156411"/>
            <a:ext cx="8559209" cy="246221"/>
          </a:xfrm>
          <a:prstGeom prst="rect">
            <a:avLst/>
          </a:prstGeom>
          <a:noFill/>
        </p:spPr>
        <p:txBody>
          <a:bodyPr wrap="square" lIns="72000" rIns="72000" rtlCol="0">
            <a:spAutoFit/>
          </a:bodyPr>
          <a:lstStyle/>
          <a:p>
            <a:r>
              <a:rPr lang="en-GB" sz="1000" i="1" dirty="0" smtClean="0"/>
              <a:t>Note: In the calculation of the Investor IRR and the Undisclosed State Take , IHS has assumed that the royalty has been reduced to 5%. </a:t>
            </a:r>
            <a:endParaRPr lang="en-US" sz="1000" i="1" dirty="0" err="1" smtClean="0"/>
          </a:p>
        </p:txBody>
      </p:sp>
      <p:sp>
        <p:nvSpPr>
          <p:cNvPr id="9" name="TextBox 8"/>
          <p:cNvSpPr txBox="1"/>
          <p:nvPr/>
        </p:nvSpPr>
        <p:spPr>
          <a:xfrm>
            <a:off x="7571078" y="62107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73984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849796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3498"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533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4335"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334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344"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39</a:t>
            </a:fld>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39</a:t>
            </a:fld>
            <a:endParaRPr lang="en-US" dirty="0"/>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42473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2784060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633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Russia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40</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528028778"/>
              </p:ext>
            </p:extLst>
          </p:nvPr>
        </p:nvGraphicFramePr>
        <p:xfrm>
          <a:off x="273132" y="2423525"/>
          <a:ext cx="8752115" cy="351663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royalty tax terms applicable from 1 January 2002</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Signature bonus of </a:t>
                      </a:r>
                      <a:r>
                        <a:rPr lang="en-US" sz="900" dirty="0" smtClean="0">
                          <a:effectLst/>
                          <a:latin typeface="+mj-lt"/>
                        </a:rPr>
                        <a:t>US$ </a:t>
                      </a:r>
                      <a:r>
                        <a:rPr lang="en-US" sz="900" dirty="0">
                          <a:effectLst/>
                          <a:latin typeface="+mj-lt"/>
                        </a:rPr>
                        <a:t>1 </a:t>
                      </a:r>
                      <a:r>
                        <a:rPr lang="en-US" sz="900" dirty="0" smtClean="0">
                          <a:effectLst/>
                          <a:latin typeface="+mj-lt"/>
                        </a:rPr>
                        <a:t>million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VAT</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Levied at 18% on sales to the domestic market; sales to the export market are zero-rated</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EXPORT DUTY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Levied on production exported from Russia:</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900" kern="1200" dirty="0" smtClean="0">
                          <a:solidFill>
                            <a:schemeClr val="tx1"/>
                          </a:solidFill>
                          <a:effectLst/>
                          <a:latin typeface="+mj-lt"/>
                          <a:ea typeface="+mn-ea"/>
                          <a:cs typeface="+mn-cs"/>
                        </a:rPr>
                        <a:t>Regular </a:t>
                      </a:r>
                      <a:r>
                        <a:rPr lang="en-US" sz="900" kern="1200" dirty="0">
                          <a:solidFill>
                            <a:schemeClr val="tx1"/>
                          </a:solidFill>
                          <a:effectLst/>
                          <a:latin typeface="+mj-lt"/>
                          <a:ea typeface="+mn-ea"/>
                          <a:cs typeface="+mn-cs"/>
                        </a:rPr>
                        <a:t>rate of </a:t>
                      </a:r>
                      <a:r>
                        <a:rPr lang="en-US" sz="900" kern="1200" dirty="0" smtClean="0">
                          <a:solidFill>
                            <a:schemeClr val="tx1"/>
                          </a:solidFill>
                          <a:effectLst/>
                          <a:latin typeface="+mj-lt"/>
                          <a:ea typeface="+mn-ea"/>
                          <a:cs typeface="+mn-cs"/>
                        </a:rPr>
                        <a:t>105.8.7 US$ </a:t>
                      </a:r>
                      <a:r>
                        <a:rPr lang="en-US" sz="900" kern="1200" dirty="0">
                          <a:solidFill>
                            <a:schemeClr val="tx1"/>
                          </a:solidFill>
                          <a:effectLst/>
                          <a:latin typeface="+mj-lt"/>
                          <a:ea typeface="+mn-ea"/>
                          <a:cs typeface="+mn-cs"/>
                        </a:rPr>
                        <a:t>per </a:t>
                      </a:r>
                      <a:r>
                        <a:rPr lang="en-US" sz="900" kern="1200" dirty="0" err="1">
                          <a:solidFill>
                            <a:schemeClr val="tx1"/>
                          </a:solidFill>
                          <a:effectLst/>
                          <a:latin typeface="+mj-lt"/>
                          <a:ea typeface="+mn-ea"/>
                          <a:cs typeface="+mn-cs"/>
                        </a:rPr>
                        <a:t>tonne</a:t>
                      </a:r>
                      <a:r>
                        <a:rPr lang="en-US" sz="900" kern="1200" dirty="0">
                          <a:solidFill>
                            <a:schemeClr val="tx1"/>
                          </a:solidFill>
                          <a:effectLst/>
                          <a:latin typeface="+mj-lt"/>
                          <a:ea typeface="+mn-ea"/>
                          <a:cs typeface="+mn-cs"/>
                        </a:rPr>
                        <a:t> </a:t>
                      </a:r>
                      <a:r>
                        <a:rPr lang="en-US" sz="900" kern="1200" dirty="0" smtClean="0">
                          <a:solidFill>
                            <a:schemeClr val="tx1"/>
                          </a:solidFill>
                          <a:effectLst/>
                          <a:latin typeface="+mj-lt"/>
                          <a:ea typeface="+mn-ea"/>
                          <a:cs typeface="+mn-cs"/>
                        </a:rPr>
                        <a:t>(14.499 US$/</a:t>
                      </a:r>
                      <a:r>
                        <a:rPr lang="en-US" sz="900" kern="1200" dirty="0">
                          <a:solidFill>
                            <a:schemeClr val="tx1"/>
                          </a:solidFill>
                          <a:effectLst/>
                          <a:latin typeface="+mj-lt"/>
                          <a:ea typeface="+mn-ea"/>
                          <a:cs typeface="+mn-cs"/>
                        </a:rPr>
                        <a:t>bbl) applies to crude oil exports in the month of </a:t>
                      </a:r>
                      <a:r>
                        <a:rPr lang="en-US" sz="900" kern="1200" dirty="0" smtClean="0">
                          <a:solidFill>
                            <a:schemeClr val="tx1"/>
                          </a:solidFill>
                          <a:effectLst/>
                          <a:latin typeface="+mj-lt"/>
                          <a:ea typeface="+mn-ea"/>
                          <a:cs typeface="+mn-cs"/>
                        </a:rPr>
                        <a:t>March 2015 </a:t>
                      </a:r>
                      <a:r>
                        <a:rPr lang="en-US" sz="900" kern="1200" dirty="0">
                          <a:solidFill>
                            <a:schemeClr val="tx1"/>
                          </a:solidFill>
                          <a:effectLst/>
                          <a:latin typeface="+mj-lt"/>
                          <a:ea typeface="+mn-ea"/>
                          <a:cs typeface="+mn-cs"/>
                        </a:rPr>
                        <a:t>(a lower rate of </a:t>
                      </a:r>
                      <a:r>
                        <a:rPr lang="en-US" sz="900" kern="1200" dirty="0" smtClean="0">
                          <a:solidFill>
                            <a:schemeClr val="tx1"/>
                          </a:solidFill>
                          <a:effectLst/>
                          <a:latin typeface="+mj-lt"/>
                          <a:ea typeface="+mn-ea"/>
                          <a:cs typeface="+mn-cs"/>
                        </a:rPr>
                        <a:t>13.3 US$ </a:t>
                      </a:r>
                      <a:r>
                        <a:rPr lang="en-US" sz="900" kern="1200" dirty="0">
                          <a:solidFill>
                            <a:schemeClr val="tx1"/>
                          </a:solidFill>
                          <a:effectLst/>
                          <a:latin typeface="+mj-lt"/>
                          <a:ea typeface="+mn-ea"/>
                          <a:cs typeface="+mn-cs"/>
                        </a:rPr>
                        <a:t>per </a:t>
                      </a:r>
                      <a:r>
                        <a:rPr lang="en-US" sz="900" kern="1200" dirty="0" err="1">
                          <a:solidFill>
                            <a:schemeClr val="tx1"/>
                          </a:solidFill>
                          <a:effectLst/>
                          <a:latin typeface="+mj-lt"/>
                          <a:ea typeface="+mn-ea"/>
                          <a:cs typeface="+mn-cs"/>
                        </a:rPr>
                        <a:t>tonne</a:t>
                      </a:r>
                      <a:r>
                        <a:rPr lang="en-US" sz="900" kern="1200" dirty="0">
                          <a:solidFill>
                            <a:schemeClr val="tx1"/>
                          </a:solidFill>
                          <a:effectLst/>
                          <a:latin typeface="+mj-lt"/>
                          <a:ea typeface="+mn-ea"/>
                          <a:cs typeface="+mn-cs"/>
                        </a:rPr>
                        <a:t> </a:t>
                      </a:r>
                      <a:r>
                        <a:rPr lang="en-US" sz="900" kern="1200" dirty="0" smtClean="0">
                          <a:solidFill>
                            <a:schemeClr val="tx1"/>
                          </a:solidFill>
                          <a:effectLst/>
                          <a:latin typeface="+mj-lt"/>
                          <a:ea typeface="+mn-ea"/>
                          <a:cs typeface="+mn-cs"/>
                        </a:rPr>
                        <a:t>(1.82 US$/</a:t>
                      </a:r>
                      <a:r>
                        <a:rPr lang="en-US" sz="900" kern="1200" dirty="0">
                          <a:solidFill>
                            <a:schemeClr val="tx1"/>
                          </a:solidFill>
                          <a:effectLst/>
                          <a:latin typeface="+mj-lt"/>
                          <a:ea typeface="+mn-ea"/>
                          <a:cs typeface="+mn-cs"/>
                        </a:rPr>
                        <a:t>bbl</a:t>
                      </a:r>
                      <a:r>
                        <a:rPr lang="en-US" sz="900" kern="1200" dirty="0" smtClean="0">
                          <a:solidFill>
                            <a:schemeClr val="tx1"/>
                          </a:solidFill>
                          <a:effectLst/>
                          <a:latin typeface="+mj-lt"/>
                          <a:ea typeface="+mn-ea"/>
                          <a:cs typeface="+mn-cs"/>
                        </a:rPr>
                        <a:t>)) </a:t>
                      </a:r>
                      <a:r>
                        <a:rPr lang="en-US" sz="900" kern="1200" dirty="0">
                          <a:solidFill>
                            <a:schemeClr val="tx1"/>
                          </a:solidFill>
                          <a:effectLst/>
                          <a:latin typeface="+mj-lt"/>
                          <a:ea typeface="+mn-ea"/>
                          <a:cs typeface="+mn-cs"/>
                        </a:rPr>
                        <a:t>applies to </a:t>
                      </a:r>
                      <a:r>
                        <a:rPr lang="en-US" sz="900" kern="1200" dirty="0" err="1" smtClean="0">
                          <a:solidFill>
                            <a:schemeClr val="tx1"/>
                          </a:solidFill>
                          <a:effectLst/>
                          <a:latin typeface="+mj-lt"/>
                          <a:ea typeface="+mn-ea"/>
                          <a:cs typeface="+mn-cs"/>
                        </a:rPr>
                        <a:t>superviscous</a:t>
                      </a:r>
                      <a:r>
                        <a:rPr lang="en-US" sz="900" kern="1200" dirty="0" smtClean="0">
                          <a:solidFill>
                            <a:schemeClr val="tx1"/>
                          </a:solidFill>
                          <a:effectLst/>
                          <a:latin typeface="+mj-lt"/>
                          <a:ea typeface="+mn-ea"/>
                          <a:cs typeface="+mn-cs"/>
                        </a:rPr>
                        <a:t> oil ;</a:t>
                      </a:r>
                      <a:r>
                        <a:rPr lang="en-US" sz="900" kern="1200" dirty="0">
                          <a:solidFill>
                            <a:schemeClr val="tx1"/>
                          </a:solidFill>
                          <a:effectLst/>
                          <a:latin typeface="+mj-lt"/>
                          <a:ea typeface="+mn-ea"/>
                          <a:cs typeface="+mn-cs"/>
                        </a:rPr>
                        <a:t>  the rate for crude oil is set every </a:t>
                      </a:r>
                      <a:r>
                        <a:rPr lang="en-US" sz="900" kern="1200" dirty="0" smtClean="0">
                          <a:solidFill>
                            <a:schemeClr val="tx1"/>
                          </a:solidFill>
                          <a:effectLst/>
                          <a:latin typeface="+mj-lt"/>
                          <a:ea typeface="+mn-ea"/>
                          <a:cs typeface="+mn-cs"/>
                        </a:rPr>
                        <a:t>month</a:t>
                      </a:r>
                      <a:endParaRPr lang="en-US" sz="900" kern="1200" dirty="0">
                        <a:solidFill>
                          <a:schemeClr val="tx1"/>
                        </a:solidFill>
                        <a:effectLst/>
                        <a:latin typeface="+mj-lt"/>
                        <a:ea typeface="+mn-ea"/>
                        <a:cs typeface="+mn-cs"/>
                      </a:endParaRP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900" kern="1200" dirty="0" smtClean="0">
                          <a:solidFill>
                            <a:schemeClr val="tx1"/>
                          </a:solidFill>
                          <a:effectLst/>
                          <a:latin typeface="+mj-lt"/>
                          <a:ea typeface="+mn-ea"/>
                          <a:cs typeface="+mn-cs"/>
                        </a:rPr>
                        <a:t>Rate </a:t>
                      </a:r>
                      <a:r>
                        <a:rPr lang="en-US" sz="900" kern="1200" dirty="0">
                          <a:solidFill>
                            <a:schemeClr val="tx1"/>
                          </a:solidFill>
                          <a:effectLst/>
                          <a:latin typeface="+mj-lt"/>
                          <a:ea typeface="+mn-ea"/>
                          <a:cs typeface="+mn-cs"/>
                        </a:rPr>
                        <a:t>for natural </a:t>
                      </a:r>
                      <a:r>
                        <a:rPr lang="en-US" sz="900" kern="1200" dirty="0" smtClean="0">
                          <a:solidFill>
                            <a:schemeClr val="tx1"/>
                          </a:solidFill>
                          <a:effectLst/>
                          <a:latin typeface="+mj-lt"/>
                          <a:ea typeface="+mn-ea"/>
                          <a:cs typeface="+mn-cs"/>
                        </a:rPr>
                        <a:t>gas is </a:t>
                      </a:r>
                      <a:r>
                        <a:rPr lang="en-US" sz="900" kern="1200" dirty="0">
                          <a:solidFill>
                            <a:schemeClr val="tx1"/>
                          </a:solidFill>
                          <a:effectLst/>
                          <a:latin typeface="+mj-lt"/>
                          <a:ea typeface="+mn-ea"/>
                          <a:cs typeface="+mn-cs"/>
                        </a:rPr>
                        <a:t>not modelled as we assume all gas is sold domestically to Gazprom which has a monopoly on the export of natural gas from Russia and therefore will assume liability for the export duty on natural gas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Known as Minerals Production Tax (</a:t>
                      </a:r>
                      <a:r>
                        <a:rPr lang="en-US" sz="900" dirty="0" smtClean="0">
                          <a:effectLst/>
                          <a:latin typeface="+mj-lt"/>
                        </a:rPr>
                        <a:t>MPT) and </a:t>
                      </a:r>
                      <a:r>
                        <a:rPr lang="en-US" sz="900" dirty="0">
                          <a:effectLst/>
                          <a:latin typeface="+mj-lt"/>
                        </a:rPr>
                        <a:t>levied on physical </a:t>
                      </a:r>
                      <a:r>
                        <a:rPr lang="en-US" sz="900" dirty="0" smtClean="0">
                          <a:effectLst/>
                          <a:latin typeface="+mj-lt"/>
                        </a:rPr>
                        <a:t>production.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20% of revenue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TAXES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Property Tax: 2% of cumulative capex less cumulative capex depreciation</a:t>
                      </a:r>
                    </a:p>
                    <a:p>
                      <a:r>
                        <a:rPr lang="en-US" sz="900" dirty="0">
                          <a:effectLst/>
                          <a:latin typeface="+mj-lt"/>
                        </a:rPr>
                        <a:t>Land Pollution Tax: 0.1% of </a:t>
                      </a:r>
                      <a:r>
                        <a:rPr lang="en-US" sz="900" dirty="0" err="1">
                          <a:effectLst/>
                          <a:latin typeface="+mj-lt"/>
                        </a:rPr>
                        <a:t>opex</a:t>
                      </a:r>
                      <a:endParaRPr lang="en-US" sz="900" dirty="0">
                        <a:effectLst/>
                        <a:latin typeface="+mj-lt"/>
                      </a:endParaRPr>
                    </a:p>
                    <a:p>
                      <a:r>
                        <a:rPr lang="en-US" sz="900" dirty="0">
                          <a:effectLst/>
                          <a:latin typeface="+mj-lt"/>
                        </a:rPr>
                        <a:t>Unified </a:t>
                      </a:r>
                      <a:r>
                        <a:rPr lang="en-US" sz="900" kern="1200" dirty="0">
                          <a:solidFill>
                            <a:schemeClr val="tx1"/>
                          </a:solidFill>
                          <a:effectLst/>
                          <a:latin typeface="+mj-lt"/>
                          <a:ea typeface="+mn-ea"/>
                          <a:cs typeface="+mn-cs"/>
                        </a:rPr>
                        <a:t>Social Tax: 21% of 'salary fund'; salary fund assumed to be equal to 6% of </a:t>
                      </a:r>
                      <a:r>
                        <a:rPr lang="en-US" sz="900" kern="1200" dirty="0" err="1" smtClean="0">
                          <a:solidFill>
                            <a:schemeClr val="tx1"/>
                          </a:solidFill>
                          <a:effectLst/>
                          <a:latin typeface="+mj-lt"/>
                          <a:ea typeface="+mn-ea"/>
                          <a:cs typeface="+mn-cs"/>
                        </a:rPr>
                        <a:t>opex</a:t>
                      </a:r>
                      <a:r>
                        <a:rPr lang="en-US" sz="900" kern="1200" dirty="0" smtClean="0">
                          <a:solidFill>
                            <a:schemeClr val="tx1"/>
                          </a:solidFill>
                          <a:effectLst/>
                          <a:latin typeface="+mj-lt"/>
                          <a:ea typeface="+mn-ea"/>
                          <a:cs typeface="+mn-cs"/>
                        </a:rPr>
                        <a:t/>
                      </a:r>
                      <a:br>
                        <a:rPr lang="en-US" sz="900" kern="1200" dirty="0" smtClean="0">
                          <a:solidFill>
                            <a:schemeClr val="tx1"/>
                          </a:solidFill>
                          <a:effectLst/>
                          <a:latin typeface="+mj-lt"/>
                          <a:ea typeface="+mn-ea"/>
                          <a:cs typeface="+mn-cs"/>
                        </a:rPr>
                      </a:br>
                      <a:r>
                        <a:rPr lang="en-US" sz="900" kern="1200" dirty="0" smtClean="0">
                          <a:solidFill>
                            <a:schemeClr val="tx1"/>
                          </a:solidFill>
                          <a:effectLst/>
                          <a:latin typeface="+mj-lt"/>
                          <a:ea typeface="+mn-ea"/>
                          <a:cs typeface="+mn-cs"/>
                        </a:rPr>
                        <a:t>Excise Tax: 30% of gas sales under international agreements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Russia </a:t>
            </a:r>
            <a:r>
              <a:rPr lang="en-GB" sz="1200" b="1" dirty="0">
                <a:solidFill>
                  <a:prstClr val="black"/>
                </a:solidFill>
              </a:rPr>
              <a:t>:</a:t>
            </a:r>
            <a:endParaRPr lang="en-GB" sz="1200" b="1" dirty="0" smtClean="0">
              <a:solidFill>
                <a:prstClr val="black"/>
              </a:solidFill>
            </a:endParaRPr>
          </a:p>
          <a:p>
            <a:pPr marL="171450" indent="-171450" fontAlgn="b">
              <a:buFont typeface="Wingdings" panose="05000000000000000000" pitchFamily="2" charset="2"/>
              <a:buChar char="Ø"/>
            </a:pPr>
            <a:r>
              <a:rPr lang="en-US" sz="1200" dirty="0">
                <a:solidFill>
                  <a:prstClr val="black"/>
                </a:solidFill>
              </a:rPr>
              <a:t>Royalty/Tax Joint Ventures </a:t>
            </a:r>
          </a:p>
          <a:p>
            <a:pPr fontAlgn="b"/>
            <a:endParaRPr lang="en-US" sz="1200" dirty="0">
              <a:solidFill>
                <a:prstClr val="black"/>
              </a:solidFill>
            </a:endParaRPr>
          </a:p>
          <a:p>
            <a:pPr marL="171450" indent="-171450" fontAlgn="b">
              <a:buFont typeface="Wingdings" panose="05000000000000000000" pitchFamily="2" charset="2"/>
              <a:buChar char="Ø"/>
            </a:pPr>
            <a:endParaRPr lang="en-GB" sz="1200" dirty="0" smtClean="0">
              <a:solidFill>
                <a:prstClr val="black"/>
              </a:solidFill>
            </a:endParaRPr>
          </a:p>
          <a:p>
            <a:pPr marL="171450" indent="-171450" fontAlgn="b">
              <a:buFont typeface="Wingdings" panose="05000000000000000000" pitchFamily="2" charset="2"/>
              <a:buChar char="Ø"/>
            </a:pPr>
            <a:endParaRPr lang="en-GB" sz="1200" dirty="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19" name="TextBox 18"/>
          <p:cNvSpPr txBox="1"/>
          <p:nvPr/>
        </p:nvSpPr>
        <p:spPr>
          <a:xfrm>
            <a:off x="196933" y="5896122"/>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5" name="TextBox 14"/>
          <p:cNvSpPr txBox="1"/>
          <p:nvPr/>
        </p:nvSpPr>
        <p:spPr>
          <a:xfrm>
            <a:off x="50629" y="3685591"/>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1" name="TextBox 10"/>
          <p:cNvSpPr txBox="1"/>
          <p:nvPr/>
        </p:nvSpPr>
        <p:spPr>
          <a:xfrm>
            <a:off x="201884" y="6143523"/>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16" name="TextBox 15"/>
          <p:cNvSpPr txBox="1"/>
          <p:nvPr/>
        </p:nvSpPr>
        <p:spPr>
          <a:xfrm>
            <a:off x="44533" y="5374183"/>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7" name="TextBox 16"/>
          <p:cNvSpPr txBox="1"/>
          <p:nvPr/>
        </p:nvSpPr>
        <p:spPr>
          <a:xfrm>
            <a:off x="44533" y="4276903"/>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8" name="TextBox 17"/>
          <p:cNvSpPr txBox="1"/>
          <p:nvPr/>
        </p:nvSpPr>
        <p:spPr>
          <a:xfrm>
            <a:off x="7460721" y="5957677"/>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895905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3684275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7384"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Russia Marginal Fields Terms (1/3)</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2988858675"/>
              </p:ext>
            </p:extLst>
          </p:nvPr>
        </p:nvGraphicFramePr>
        <p:xfrm>
          <a:off x="265111" y="1143000"/>
          <a:ext cx="8574089" cy="4816019"/>
        </p:xfrm>
        <a:graphic>
          <a:graphicData uri="http://schemas.openxmlformats.org/drawingml/2006/table">
            <a:tbl>
              <a:tblPr firstRow="1" bandRow="1">
                <a:tableStyleId>{5C22544A-7EE6-4342-B048-85BDC9FD1C3A}</a:tableStyleId>
              </a:tblPr>
              <a:tblGrid>
                <a:gridCol w="1436599"/>
                <a:gridCol w="3476346"/>
                <a:gridCol w="3661144"/>
              </a:tblGrid>
              <a:tr h="514338">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Royalty/Tax Joint Ventures </a:t>
                      </a:r>
                      <a:endParaRPr lang="en-US" sz="1400" i="1" dirty="0">
                        <a:solidFill>
                          <a:srgbClr val="FFD20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14522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solidFill>
                            <a:schemeClr val="tx1"/>
                          </a:solidFill>
                        </a:rPr>
                        <a:t>Export Duty</a:t>
                      </a:r>
                      <a:endParaRPr lang="en-US" sz="1400" b="1" dirty="0" smtClean="0">
                        <a:solidFill>
                          <a:schemeClr val="tx1"/>
                        </a:solidFill>
                      </a:endParaRPr>
                    </a:p>
                  </a:txBody>
                  <a:tcPr anchor="ctr"/>
                </a:tc>
                <a:tc>
                  <a:txBody>
                    <a:bodyPr/>
                    <a:lstStyle/>
                    <a:p>
                      <a:pPr marL="0" indent="0">
                        <a:buFont typeface="Wingdings" panose="05000000000000000000" pitchFamily="2" charset="2"/>
                        <a:buNone/>
                      </a:pPr>
                      <a:r>
                        <a:rPr lang="en-US" sz="900" b="0" i="0" kern="1200" dirty="0" smtClean="0">
                          <a:solidFill>
                            <a:schemeClr val="dk1"/>
                          </a:solidFill>
                          <a:effectLst/>
                          <a:latin typeface="+mn-lt"/>
                          <a:ea typeface="+mn-ea"/>
                          <a:cs typeface="+mn-cs"/>
                        </a:rPr>
                        <a:t>Regular rate of oil export duty is applicable if oil price exceeds US$ 25/bbl. </a:t>
                      </a:r>
                    </a:p>
                  </a:txBody>
                  <a:tcPr anchor="ctr"/>
                </a:tc>
                <a:tc>
                  <a:txBody>
                    <a:bodyPr/>
                    <a:lstStyle/>
                    <a:p>
                      <a:pPr marL="0" lvl="1" indent="0" algn="l" defTabSz="914400" rtl="0" eaLnBrk="1" latinLnBrk="0" hangingPunct="1">
                        <a:buFont typeface="Wingdings" panose="05000000000000000000" pitchFamily="2" charset="2"/>
                        <a:buNone/>
                        <a:tabLst>
                          <a:tab pos="265113" algn="l"/>
                        </a:tabLst>
                      </a:pPr>
                      <a:r>
                        <a:rPr lang="en-US" sz="900" b="0" i="0" kern="1200" dirty="0" smtClean="0">
                          <a:solidFill>
                            <a:schemeClr val="dk1"/>
                          </a:solidFill>
                          <a:effectLst/>
                          <a:latin typeface="+mn-lt"/>
                          <a:ea typeface="+mn-ea"/>
                          <a:cs typeface="+mn-cs"/>
                        </a:rPr>
                        <a:t>Oil with viscosity greater than 10,000 mPa s qualifies for a reduced </a:t>
                      </a:r>
                      <a:r>
                        <a:rPr lang="en-US" sz="900" b="1" i="1" kern="1200" dirty="0" smtClean="0">
                          <a:solidFill>
                            <a:schemeClr val="dk1"/>
                          </a:solidFill>
                          <a:effectLst/>
                          <a:latin typeface="+mn-lt"/>
                          <a:ea typeface="+mn-ea"/>
                          <a:cs typeface="+mn-cs"/>
                        </a:rPr>
                        <a:t>export duty rate at 10% of the regular rate.</a:t>
                      </a:r>
                    </a:p>
                    <a:p>
                      <a:pPr marL="0" lvl="1" indent="0" algn="l" defTabSz="914400" rtl="0" eaLnBrk="1" latinLnBrk="0" hangingPunct="1">
                        <a:buFont typeface="Wingdings" panose="05000000000000000000" pitchFamily="2" charset="2"/>
                        <a:buNone/>
                        <a:tabLst>
                          <a:tab pos="265113" algn="l"/>
                        </a:tabLst>
                      </a:pPr>
                      <a:endParaRPr lang="en-GB" sz="900" b="0" i="0" kern="1200" dirty="0" smtClean="0">
                        <a:solidFill>
                          <a:schemeClr val="dk1"/>
                        </a:solidFill>
                        <a:effectLst/>
                        <a:latin typeface="+mn-lt"/>
                        <a:ea typeface="+mn-ea"/>
                        <a:cs typeface="+mn-cs"/>
                      </a:endParaRPr>
                    </a:p>
                    <a:p>
                      <a:pPr marL="0" lvl="1" indent="0" algn="l" defTabSz="914400" rtl="0" eaLnBrk="1" latinLnBrk="0" hangingPunct="1">
                        <a:buFont typeface="Wingdings" panose="05000000000000000000" pitchFamily="2" charset="2"/>
                        <a:buNone/>
                        <a:tabLst>
                          <a:tab pos="265113" algn="l"/>
                        </a:tabLst>
                      </a:pPr>
                      <a:r>
                        <a:rPr lang="en-US" sz="900" b="0" i="0" kern="1200" dirty="0" smtClean="0">
                          <a:solidFill>
                            <a:schemeClr val="dk1"/>
                          </a:solidFill>
                          <a:effectLst/>
                          <a:latin typeface="+mn-lt"/>
                          <a:ea typeface="+mn-ea"/>
                          <a:cs typeface="+mn-cs"/>
                        </a:rPr>
                        <a:t>Certain crudes from producing fields which have reached 80% depletion or produced from fields located fully or partially</a:t>
                      </a:r>
                      <a:r>
                        <a:rPr lang="en-US" sz="900" b="0" i="0" kern="1200" baseline="0" dirty="0" smtClean="0">
                          <a:solidFill>
                            <a:schemeClr val="dk1"/>
                          </a:solidFill>
                          <a:effectLst/>
                          <a:latin typeface="+mn-lt"/>
                          <a:ea typeface="+mn-ea"/>
                          <a:cs typeface="+mn-cs"/>
                        </a:rPr>
                        <a:t> in certain regions benefit from a </a:t>
                      </a:r>
                      <a:r>
                        <a:rPr lang="en-US" sz="900" b="1" i="1" kern="1200" dirty="0" smtClean="0">
                          <a:solidFill>
                            <a:schemeClr val="dk1"/>
                          </a:solidFill>
                          <a:effectLst/>
                          <a:latin typeface="+mn-lt"/>
                          <a:ea typeface="+mn-ea"/>
                          <a:cs typeface="+mn-cs"/>
                        </a:rPr>
                        <a:t>reduced export duty rate.</a:t>
                      </a:r>
                    </a:p>
                    <a:p>
                      <a:pPr marL="0" lvl="1" indent="0" algn="l" defTabSz="914400" rtl="0" eaLnBrk="1" latinLnBrk="0" hangingPunct="1">
                        <a:buFont typeface="Wingdings" panose="05000000000000000000" pitchFamily="2" charset="2"/>
                        <a:buNone/>
                        <a:tabLst>
                          <a:tab pos="265113" algn="l"/>
                        </a:tabLst>
                      </a:pPr>
                      <a:endParaRPr lang="en-GB" sz="900" b="0" i="0" kern="1200" dirty="0" smtClean="0">
                        <a:solidFill>
                          <a:schemeClr val="dk1"/>
                        </a:solidFill>
                        <a:effectLst/>
                        <a:latin typeface="+mn-lt"/>
                        <a:ea typeface="+mn-ea"/>
                        <a:cs typeface="+mn-cs"/>
                      </a:endParaRPr>
                    </a:p>
                    <a:p>
                      <a:pPr marL="0" lvl="1" indent="0" algn="l" defTabSz="914400" rtl="0" eaLnBrk="1" latinLnBrk="0" hangingPunct="1">
                        <a:buFont typeface="Wingdings" panose="05000000000000000000" pitchFamily="2" charset="2"/>
                        <a:buNone/>
                        <a:tabLst>
                          <a:tab pos="265113" algn="l"/>
                        </a:tabLst>
                      </a:pPr>
                      <a:r>
                        <a:rPr lang="en-US" sz="900" b="0" i="0" kern="1200" dirty="0" smtClean="0">
                          <a:solidFill>
                            <a:schemeClr val="dk1"/>
                          </a:solidFill>
                          <a:effectLst/>
                          <a:latin typeface="+mn-lt"/>
                          <a:ea typeface="+mn-ea"/>
                          <a:cs typeface="+mn-cs"/>
                        </a:rPr>
                        <a:t>“New offshore fields” with at least 50% of the area located in Kara Sea, northern part of Barents Sea and eastern Arctic qualify for </a:t>
                      </a:r>
                      <a:r>
                        <a:rPr lang="en-US" sz="900" b="1" i="1" kern="1200" dirty="0" smtClean="0">
                          <a:solidFill>
                            <a:schemeClr val="dk1"/>
                          </a:solidFill>
                          <a:effectLst/>
                          <a:latin typeface="+mn-lt"/>
                          <a:ea typeface="+mn-ea"/>
                          <a:cs typeface="+mn-cs"/>
                        </a:rPr>
                        <a:t>export duty exemptions </a:t>
                      </a:r>
                      <a:r>
                        <a:rPr lang="en-US" sz="900" b="0" i="0" kern="1200" dirty="0" smtClean="0">
                          <a:solidFill>
                            <a:schemeClr val="dk1"/>
                          </a:solidFill>
                          <a:effectLst/>
                          <a:latin typeface="+mn-lt"/>
                          <a:ea typeface="+mn-ea"/>
                          <a:cs typeface="+mn-cs"/>
                        </a:rPr>
                        <a:t>.</a:t>
                      </a:r>
                    </a:p>
                  </a:txBody>
                  <a:tcPr anchor="ctr"/>
                </a:tc>
              </a:tr>
              <a:tr h="19204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tx1"/>
                          </a:solidFill>
                          <a:latin typeface="+mn-lt"/>
                          <a:ea typeface="+mn-ea"/>
                          <a:cs typeface="+mn-cs"/>
                        </a:rPr>
                        <a:t>Royalty</a:t>
                      </a:r>
                    </a:p>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tx1"/>
                          </a:solidFill>
                          <a:latin typeface="+mn-lt"/>
                          <a:ea typeface="+mn-ea"/>
                          <a:cs typeface="+mn-cs"/>
                        </a:rPr>
                        <a:t>(</a:t>
                      </a:r>
                      <a:r>
                        <a:rPr lang="en-US" sz="1400" b="1" kern="1200" dirty="0" smtClean="0">
                          <a:solidFill>
                            <a:schemeClr val="tx1"/>
                          </a:solidFill>
                          <a:latin typeface="+mn-lt"/>
                          <a:ea typeface="+mn-ea"/>
                          <a:cs typeface="+mn-cs"/>
                        </a:rPr>
                        <a:t>Minerals Production Tax – MPT)</a:t>
                      </a:r>
                    </a:p>
                  </a:txBody>
                  <a:tcPr anchor="ctr"/>
                </a:tc>
                <a:tc>
                  <a:txBody>
                    <a:bodyPr/>
                    <a:lstStyle/>
                    <a:p>
                      <a:r>
                        <a:rPr lang="en-US" sz="900" b="0" i="0" kern="1200" dirty="0" smtClean="0">
                          <a:solidFill>
                            <a:schemeClr val="dk1"/>
                          </a:solidFill>
                          <a:effectLst/>
                          <a:latin typeface="+mn-lt"/>
                          <a:ea typeface="+mn-ea"/>
                          <a:cs typeface="+mn-cs"/>
                        </a:rPr>
                        <a:t>MPT rate for crude oil introduced</a:t>
                      </a:r>
                      <a:r>
                        <a:rPr lang="en-US" sz="900" b="0" i="0" kern="1200" baseline="0" dirty="0" smtClean="0">
                          <a:solidFill>
                            <a:schemeClr val="dk1"/>
                          </a:solidFill>
                          <a:effectLst/>
                          <a:latin typeface="+mn-lt"/>
                          <a:ea typeface="+mn-ea"/>
                          <a:cs typeface="+mn-cs"/>
                        </a:rPr>
                        <a:t> by presidential amendment in November 2014</a:t>
                      </a:r>
                      <a:r>
                        <a:rPr lang="en-US" sz="900" b="0" i="0" kern="1200" dirty="0" smtClean="0">
                          <a:solidFill>
                            <a:schemeClr val="dk1"/>
                          </a:solidFill>
                          <a:effectLst/>
                          <a:latin typeface="+mn-lt"/>
                          <a:ea typeface="+mn-ea"/>
                          <a:cs typeface="+mn-cs"/>
                        </a:rPr>
                        <a:t>: </a:t>
                      </a:r>
                      <a:r>
                        <a:rPr lang="en-US" sz="900" b="0" i="0" kern="1200" baseline="0" dirty="0" smtClean="0">
                          <a:solidFill>
                            <a:schemeClr val="dk1"/>
                          </a:solidFill>
                          <a:effectLst/>
                          <a:latin typeface="+mn-lt"/>
                          <a:ea typeface="+mn-ea"/>
                          <a:cs typeface="+mn-cs"/>
                        </a:rPr>
                        <a:t> </a:t>
                      </a:r>
                      <a:r>
                        <a:rPr lang="en-US" sz="900" b="1" i="0" kern="1200" dirty="0" smtClean="0">
                          <a:solidFill>
                            <a:schemeClr val="dk1"/>
                          </a:solidFill>
                          <a:effectLst/>
                          <a:latin typeface="+mn-lt"/>
                          <a:ea typeface="+mn-ea"/>
                          <a:cs typeface="+mn-cs"/>
                        </a:rPr>
                        <a:t>K * C</a:t>
                      </a:r>
                      <a:r>
                        <a:rPr lang="en-US" sz="900" b="1" i="0" kern="1200" baseline="-25000" dirty="0" smtClean="0">
                          <a:solidFill>
                            <a:schemeClr val="dk1"/>
                          </a:solidFill>
                          <a:effectLst/>
                          <a:latin typeface="+mn-lt"/>
                          <a:ea typeface="+mn-ea"/>
                          <a:cs typeface="+mn-cs"/>
                        </a:rPr>
                        <a:t>P</a:t>
                      </a:r>
                      <a:r>
                        <a:rPr lang="en-US" sz="900" b="1" i="0" kern="1200" dirty="0" smtClean="0">
                          <a:solidFill>
                            <a:schemeClr val="dk1"/>
                          </a:solidFill>
                          <a:effectLst/>
                          <a:latin typeface="+mn-lt"/>
                          <a:ea typeface="+mn-ea"/>
                          <a:cs typeface="+mn-cs"/>
                        </a:rPr>
                        <a:t> - E</a:t>
                      </a:r>
                      <a:r>
                        <a:rPr lang="en-US" sz="900" b="1" i="0" kern="1200" baseline="-25000" dirty="0" smtClean="0">
                          <a:solidFill>
                            <a:schemeClr val="dk1"/>
                          </a:solidFill>
                          <a:effectLst/>
                          <a:latin typeface="+mn-lt"/>
                          <a:ea typeface="+mn-ea"/>
                          <a:cs typeface="+mn-cs"/>
                        </a:rPr>
                        <a:t>M</a:t>
                      </a:r>
                      <a:endParaRPr lang="en-US" sz="900" b="1" i="0" kern="1200" dirty="0" smtClean="0">
                        <a:solidFill>
                          <a:schemeClr val="dk1"/>
                        </a:solidFill>
                        <a:effectLst/>
                        <a:latin typeface="+mn-lt"/>
                        <a:ea typeface="+mn-ea"/>
                        <a:cs typeface="+mn-cs"/>
                      </a:endParaRPr>
                    </a:p>
                    <a:p>
                      <a:pPr marL="171450" indent="-171450">
                        <a:buFont typeface="Wingdings" panose="05000000000000000000" pitchFamily="2" charset="2"/>
                        <a:buChar char="Ø"/>
                      </a:pPr>
                      <a:r>
                        <a:rPr lang="en-US" sz="900" b="1" i="0" kern="1200" dirty="0" smtClean="0">
                          <a:solidFill>
                            <a:schemeClr val="dk1"/>
                          </a:solidFill>
                          <a:effectLst/>
                          <a:latin typeface="+mn-lt"/>
                          <a:ea typeface="+mn-ea"/>
                          <a:cs typeface="+mn-cs"/>
                        </a:rPr>
                        <a:t>K</a:t>
                      </a:r>
                      <a:r>
                        <a:rPr lang="en-US" sz="900" b="0" i="0" kern="1200" dirty="0" smtClean="0">
                          <a:solidFill>
                            <a:schemeClr val="dk1"/>
                          </a:solidFill>
                          <a:effectLst/>
                          <a:latin typeface="+mn-lt"/>
                          <a:ea typeface="+mn-ea"/>
                          <a:cs typeface="+mn-cs"/>
                        </a:rPr>
                        <a:t> is a constant (Ruble/</a:t>
                      </a:r>
                      <a:r>
                        <a:rPr lang="en-US" sz="900" b="0" i="0" kern="1200" baseline="0" dirty="0" smtClean="0">
                          <a:solidFill>
                            <a:schemeClr val="dk1"/>
                          </a:solidFill>
                          <a:effectLst/>
                          <a:latin typeface="+mn-lt"/>
                          <a:ea typeface="+mn-ea"/>
                          <a:cs typeface="+mn-cs"/>
                        </a:rPr>
                        <a:t> </a:t>
                      </a:r>
                      <a:r>
                        <a:rPr lang="en-US" sz="900" b="0" i="0" kern="1200" baseline="0" dirty="0" err="1" smtClean="0">
                          <a:solidFill>
                            <a:schemeClr val="dk1"/>
                          </a:solidFill>
                          <a:effectLst/>
                          <a:latin typeface="+mn-lt"/>
                          <a:ea typeface="+mn-ea"/>
                          <a:cs typeface="+mn-cs"/>
                        </a:rPr>
                        <a:t>tonne</a:t>
                      </a:r>
                      <a:r>
                        <a:rPr lang="en-US" sz="900" b="0" i="0" kern="1200" dirty="0" smtClean="0">
                          <a:solidFill>
                            <a:schemeClr val="dk1"/>
                          </a:solidFill>
                          <a:effectLst/>
                          <a:latin typeface="+mn-lt"/>
                          <a:ea typeface="+mn-ea"/>
                          <a:cs typeface="+mn-cs"/>
                        </a:rPr>
                        <a:t>) </a:t>
                      </a:r>
                    </a:p>
                    <a:p>
                      <a:pPr marL="171450" indent="-171450">
                        <a:buFont typeface="Wingdings" panose="05000000000000000000" pitchFamily="2" charset="2"/>
                        <a:buChar char="Ø"/>
                      </a:pPr>
                      <a:r>
                        <a:rPr lang="en-US" sz="900" b="1" i="0" kern="1200" dirty="0" smtClean="0">
                          <a:solidFill>
                            <a:schemeClr val="dk1"/>
                          </a:solidFill>
                          <a:effectLst/>
                          <a:latin typeface="+mn-lt"/>
                          <a:ea typeface="+mn-ea"/>
                          <a:cs typeface="+mn-cs"/>
                        </a:rPr>
                        <a:t>C</a:t>
                      </a:r>
                      <a:r>
                        <a:rPr lang="en-US" sz="900" b="1" i="0" kern="1200" baseline="-25000" dirty="0" smtClean="0">
                          <a:solidFill>
                            <a:schemeClr val="dk1"/>
                          </a:solidFill>
                          <a:effectLst/>
                          <a:latin typeface="+mn-lt"/>
                          <a:ea typeface="+mn-ea"/>
                          <a:cs typeface="+mn-cs"/>
                        </a:rPr>
                        <a:t>P</a:t>
                      </a:r>
                      <a:r>
                        <a:rPr lang="en-US" sz="900" b="0" i="0" kern="1200" dirty="0" smtClean="0">
                          <a:solidFill>
                            <a:schemeClr val="dk1"/>
                          </a:solidFill>
                          <a:effectLst/>
                          <a:latin typeface="+mn-lt"/>
                          <a:ea typeface="+mn-ea"/>
                          <a:cs typeface="+mn-cs"/>
                        </a:rPr>
                        <a:t> is a factor reflecting the level of world oil prices (“price coefficient”) </a:t>
                      </a:r>
                    </a:p>
                    <a:p>
                      <a:pPr marL="171450" indent="-171450">
                        <a:buFont typeface="Wingdings" panose="05000000000000000000" pitchFamily="2" charset="2"/>
                        <a:buChar char="Ø"/>
                      </a:pPr>
                      <a:r>
                        <a:rPr lang="en-US" sz="900" b="1" i="0" kern="1200" dirty="0" smtClean="0">
                          <a:solidFill>
                            <a:schemeClr val="dk1"/>
                          </a:solidFill>
                          <a:effectLst/>
                          <a:latin typeface="+mn-lt"/>
                          <a:ea typeface="+mn-ea"/>
                          <a:cs typeface="+mn-cs"/>
                        </a:rPr>
                        <a:t>E</a:t>
                      </a:r>
                      <a:r>
                        <a:rPr lang="en-US" sz="900" b="1" i="0" kern="1200" baseline="-25000" dirty="0" smtClean="0">
                          <a:solidFill>
                            <a:schemeClr val="dk1"/>
                          </a:solidFill>
                          <a:effectLst/>
                          <a:latin typeface="+mn-lt"/>
                          <a:ea typeface="+mn-ea"/>
                          <a:cs typeface="+mn-cs"/>
                        </a:rPr>
                        <a:t>M</a:t>
                      </a:r>
                      <a:r>
                        <a:rPr lang="en-US" sz="900" b="0" i="0" kern="1200" dirty="0" smtClean="0">
                          <a:solidFill>
                            <a:schemeClr val="dk1"/>
                          </a:solidFill>
                          <a:effectLst/>
                          <a:latin typeface="+mn-lt"/>
                          <a:ea typeface="+mn-ea"/>
                          <a:cs typeface="+mn-cs"/>
                        </a:rPr>
                        <a:t> is a new factor reflecting specific aspects of oil extraction </a:t>
                      </a:r>
                    </a:p>
                    <a:p>
                      <a:r>
                        <a:rPr lang="en-US" sz="900" b="0" i="0" kern="1200" dirty="0" smtClean="0">
                          <a:solidFill>
                            <a:schemeClr val="dk1"/>
                          </a:solidFill>
                          <a:effectLst/>
                          <a:latin typeface="+mn-lt"/>
                          <a:ea typeface="+mn-ea"/>
                          <a:cs typeface="+mn-cs"/>
                        </a:rPr>
                        <a:t>The new factor </a:t>
                      </a:r>
                      <a:r>
                        <a:rPr lang="en-US" sz="900" b="1" i="0" kern="1200" dirty="0" smtClean="0">
                          <a:solidFill>
                            <a:schemeClr val="dk1"/>
                          </a:solidFill>
                          <a:effectLst/>
                          <a:latin typeface="+mn-lt"/>
                          <a:ea typeface="+mn-ea"/>
                          <a:cs typeface="+mn-cs"/>
                        </a:rPr>
                        <a:t>E</a:t>
                      </a:r>
                      <a:r>
                        <a:rPr lang="en-US" sz="900" b="1" i="0" kern="1200" baseline="-25000" dirty="0" smtClean="0">
                          <a:solidFill>
                            <a:schemeClr val="dk1"/>
                          </a:solidFill>
                          <a:effectLst/>
                          <a:latin typeface="+mn-lt"/>
                          <a:ea typeface="+mn-ea"/>
                          <a:cs typeface="+mn-cs"/>
                        </a:rPr>
                        <a:t>M</a:t>
                      </a:r>
                      <a:r>
                        <a:rPr lang="en-US" sz="900" b="1" i="0" kern="1200" dirty="0" smtClean="0">
                          <a:solidFill>
                            <a:schemeClr val="dk1"/>
                          </a:solidFill>
                          <a:effectLst/>
                          <a:latin typeface="+mn-lt"/>
                          <a:ea typeface="+mn-ea"/>
                          <a:cs typeface="+mn-cs"/>
                        </a:rPr>
                        <a:t> </a:t>
                      </a:r>
                      <a:r>
                        <a:rPr lang="en-US" sz="900" b="0" i="0" kern="1200" dirty="0" smtClean="0">
                          <a:solidFill>
                            <a:schemeClr val="dk1"/>
                          </a:solidFill>
                          <a:effectLst/>
                          <a:latin typeface="+mn-lt"/>
                          <a:ea typeface="+mn-ea"/>
                          <a:cs typeface="+mn-cs"/>
                        </a:rPr>
                        <a:t>will be calculated as follows:</a:t>
                      </a:r>
                    </a:p>
                    <a:p>
                      <a:r>
                        <a:rPr lang="en-US" sz="900" b="1" i="0" kern="1200" dirty="0" smtClean="0">
                          <a:solidFill>
                            <a:schemeClr val="dk1"/>
                          </a:solidFill>
                          <a:effectLst/>
                          <a:latin typeface="+mn-lt"/>
                          <a:ea typeface="+mn-ea"/>
                          <a:cs typeface="+mn-cs"/>
                        </a:rPr>
                        <a:t>E</a:t>
                      </a:r>
                      <a:r>
                        <a:rPr lang="en-US" sz="900" b="1" i="0" kern="1200" baseline="-25000" dirty="0" smtClean="0">
                          <a:solidFill>
                            <a:schemeClr val="dk1"/>
                          </a:solidFill>
                          <a:effectLst/>
                          <a:latin typeface="+mn-lt"/>
                          <a:ea typeface="+mn-ea"/>
                          <a:cs typeface="+mn-cs"/>
                        </a:rPr>
                        <a:t>M</a:t>
                      </a:r>
                      <a:r>
                        <a:rPr lang="en-US" sz="900" b="1" i="0" kern="1200" dirty="0" smtClean="0">
                          <a:solidFill>
                            <a:schemeClr val="dk1"/>
                          </a:solidFill>
                          <a:effectLst/>
                          <a:latin typeface="+mn-lt"/>
                          <a:ea typeface="+mn-ea"/>
                          <a:cs typeface="+mn-cs"/>
                        </a:rPr>
                        <a:t> = K</a:t>
                      </a:r>
                      <a:r>
                        <a:rPr lang="en-US" sz="900" b="1" i="0" kern="1200" baseline="-25000" dirty="0" smtClean="0">
                          <a:solidFill>
                            <a:schemeClr val="dk1"/>
                          </a:solidFill>
                          <a:effectLst/>
                          <a:latin typeface="+mn-lt"/>
                          <a:ea typeface="+mn-ea"/>
                          <a:cs typeface="+mn-cs"/>
                        </a:rPr>
                        <a:t>MPT </a:t>
                      </a:r>
                      <a:r>
                        <a:rPr lang="en-US" sz="900" b="1" i="0" kern="1200" dirty="0" smtClean="0">
                          <a:solidFill>
                            <a:schemeClr val="dk1"/>
                          </a:solidFill>
                          <a:effectLst/>
                          <a:latin typeface="+mn-lt"/>
                          <a:ea typeface="+mn-ea"/>
                          <a:cs typeface="+mn-cs"/>
                        </a:rPr>
                        <a:t>* C</a:t>
                      </a:r>
                      <a:r>
                        <a:rPr lang="en-US" sz="900" b="1" i="0" kern="1200" baseline="-25000" dirty="0" smtClean="0">
                          <a:solidFill>
                            <a:schemeClr val="dk1"/>
                          </a:solidFill>
                          <a:effectLst/>
                          <a:latin typeface="+mn-lt"/>
                          <a:ea typeface="+mn-ea"/>
                          <a:cs typeface="+mn-cs"/>
                        </a:rPr>
                        <a:t>P</a:t>
                      </a:r>
                      <a:r>
                        <a:rPr lang="en-US" sz="900" b="1" i="0" kern="1200" dirty="0" smtClean="0">
                          <a:solidFill>
                            <a:schemeClr val="dk1"/>
                          </a:solidFill>
                          <a:effectLst/>
                          <a:latin typeface="+mn-lt"/>
                          <a:ea typeface="+mn-ea"/>
                          <a:cs typeface="+mn-cs"/>
                        </a:rPr>
                        <a:t> * (1 - C</a:t>
                      </a:r>
                      <a:r>
                        <a:rPr lang="en-US" sz="900" b="1" i="0" kern="1200" baseline="-25000" dirty="0" smtClean="0">
                          <a:solidFill>
                            <a:schemeClr val="dk1"/>
                          </a:solidFill>
                          <a:effectLst/>
                          <a:latin typeface="+mn-lt"/>
                          <a:ea typeface="+mn-ea"/>
                          <a:cs typeface="+mn-cs"/>
                        </a:rPr>
                        <a:t>D</a:t>
                      </a:r>
                      <a:r>
                        <a:rPr lang="en-US" sz="900" b="1" i="0" kern="1200" dirty="0" smtClean="0">
                          <a:solidFill>
                            <a:schemeClr val="dk1"/>
                          </a:solidFill>
                          <a:effectLst/>
                          <a:latin typeface="+mn-lt"/>
                          <a:ea typeface="+mn-ea"/>
                          <a:cs typeface="+mn-cs"/>
                        </a:rPr>
                        <a:t> * C</a:t>
                      </a:r>
                      <a:r>
                        <a:rPr lang="en-US" sz="900" b="1" i="0" kern="1200" baseline="-25000" dirty="0" smtClean="0">
                          <a:solidFill>
                            <a:schemeClr val="dk1"/>
                          </a:solidFill>
                          <a:effectLst/>
                          <a:latin typeface="+mn-lt"/>
                          <a:ea typeface="+mn-ea"/>
                          <a:cs typeface="+mn-cs"/>
                        </a:rPr>
                        <a:t>R</a:t>
                      </a:r>
                      <a:r>
                        <a:rPr lang="en-US" sz="900" b="1" i="0" kern="1200" dirty="0" smtClean="0">
                          <a:solidFill>
                            <a:schemeClr val="dk1"/>
                          </a:solidFill>
                          <a:effectLst/>
                          <a:latin typeface="+mn-lt"/>
                          <a:ea typeface="+mn-ea"/>
                          <a:cs typeface="+mn-cs"/>
                        </a:rPr>
                        <a:t> * C</a:t>
                      </a:r>
                      <a:r>
                        <a:rPr lang="en-US" sz="900" b="1" i="0" kern="1200" baseline="-25000" dirty="0" smtClean="0">
                          <a:solidFill>
                            <a:schemeClr val="dk1"/>
                          </a:solidFill>
                          <a:effectLst/>
                          <a:latin typeface="+mn-lt"/>
                          <a:ea typeface="+mn-ea"/>
                          <a:cs typeface="+mn-cs"/>
                        </a:rPr>
                        <a:t>DIF</a:t>
                      </a:r>
                      <a:r>
                        <a:rPr lang="en-US" sz="900" b="1" i="0" kern="1200" dirty="0" smtClean="0">
                          <a:solidFill>
                            <a:schemeClr val="dk1"/>
                          </a:solidFill>
                          <a:effectLst/>
                          <a:latin typeface="+mn-lt"/>
                          <a:ea typeface="+mn-ea"/>
                          <a:cs typeface="+mn-cs"/>
                        </a:rPr>
                        <a:t> * C</a:t>
                      </a:r>
                      <a:r>
                        <a:rPr lang="en-US" sz="900" b="1" i="0" kern="1200" baseline="-25000" dirty="0" smtClean="0">
                          <a:solidFill>
                            <a:schemeClr val="dk1"/>
                          </a:solidFill>
                          <a:effectLst/>
                          <a:latin typeface="+mn-lt"/>
                          <a:ea typeface="+mn-ea"/>
                          <a:cs typeface="+mn-cs"/>
                        </a:rPr>
                        <a:t>DD</a:t>
                      </a:r>
                      <a:r>
                        <a:rPr lang="en-US" sz="900" b="1" i="0" kern="1200" dirty="0" smtClean="0">
                          <a:solidFill>
                            <a:schemeClr val="dk1"/>
                          </a:solidFill>
                          <a:effectLst/>
                          <a:latin typeface="+mn-lt"/>
                          <a:ea typeface="+mn-ea"/>
                          <a:cs typeface="+mn-cs"/>
                        </a:rPr>
                        <a:t> * C</a:t>
                      </a:r>
                      <a:r>
                        <a:rPr lang="en-US" sz="900" b="1" i="0" kern="1200" baseline="-25000" dirty="0" smtClean="0">
                          <a:solidFill>
                            <a:schemeClr val="dk1"/>
                          </a:solidFill>
                          <a:effectLst/>
                          <a:latin typeface="+mn-lt"/>
                          <a:ea typeface="+mn-ea"/>
                          <a:cs typeface="+mn-cs"/>
                        </a:rPr>
                        <a:t>CAN</a:t>
                      </a:r>
                      <a:r>
                        <a:rPr lang="en-US" sz="900" b="1" i="0" kern="1200" dirty="0" smtClean="0">
                          <a:solidFill>
                            <a:schemeClr val="dk1"/>
                          </a:solidFill>
                          <a:effectLst/>
                          <a:latin typeface="+mn-lt"/>
                          <a:ea typeface="+mn-ea"/>
                          <a:cs typeface="+mn-cs"/>
                        </a:rPr>
                        <a:t>)</a:t>
                      </a:r>
                    </a:p>
                    <a:p>
                      <a:pPr marL="171450" indent="-171450">
                        <a:buFont typeface="Wingdings" panose="05000000000000000000" pitchFamily="2" charset="2"/>
                        <a:buChar char="Ø"/>
                      </a:pPr>
                      <a:r>
                        <a:rPr lang="en-US" sz="900" b="1" i="0" kern="1200" dirty="0" smtClean="0">
                          <a:solidFill>
                            <a:schemeClr val="dk1"/>
                          </a:solidFill>
                          <a:effectLst/>
                          <a:latin typeface="+mn-lt"/>
                          <a:ea typeface="+mn-ea"/>
                          <a:cs typeface="+mn-cs"/>
                        </a:rPr>
                        <a:t>K</a:t>
                      </a:r>
                      <a:r>
                        <a:rPr lang="en-US" sz="900" b="1" i="0" kern="1200" baseline="-25000" dirty="0" smtClean="0">
                          <a:solidFill>
                            <a:schemeClr val="dk1"/>
                          </a:solidFill>
                          <a:effectLst/>
                          <a:latin typeface="+mn-lt"/>
                          <a:ea typeface="+mn-ea"/>
                          <a:cs typeface="+mn-cs"/>
                        </a:rPr>
                        <a:t>MPT</a:t>
                      </a:r>
                      <a:r>
                        <a:rPr lang="en-US" sz="900" b="0" i="0" kern="1200" baseline="-25000" dirty="0" smtClean="0">
                          <a:solidFill>
                            <a:schemeClr val="dk1"/>
                          </a:solidFill>
                          <a:effectLst/>
                          <a:latin typeface="+mn-lt"/>
                          <a:ea typeface="+mn-ea"/>
                          <a:cs typeface="+mn-cs"/>
                        </a:rPr>
                        <a:t> </a:t>
                      </a:r>
                      <a:r>
                        <a:rPr lang="en-US" sz="900" b="0" i="0" kern="1200" dirty="0" smtClean="0">
                          <a:solidFill>
                            <a:schemeClr val="dk1"/>
                          </a:solidFill>
                          <a:effectLst/>
                          <a:latin typeface="+mn-lt"/>
                          <a:ea typeface="+mn-ea"/>
                          <a:cs typeface="+mn-cs"/>
                        </a:rPr>
                        <a:t>is set at RUR 766/</a:t>
                      </a:r>
                      <a:r>
                        <a:rPr lang="en-US" sz="900" b="0" i="0" kern="1200" dirty="0" err="1" smtClean="0">
                          <a:solidFill>
                            <a:schemeClr val="dk1"/>
                          </a:solidFill>
                          <a:effectLst/>
                          <a:latin typeface="+mn-lt"/>
                          <a:ea typeface="+mn-ea"/>
                          <a:cs typeface="+mn-cs"/>
                        </a:rPr>
                        <a:t>tonne</a:t>
                      </a:r>
                      <a:r>
                        <a:rPr lang="en-US" sz="900" b="0" i="0" kern="1200" dirty="0" smtClean="0">
                          <a:solidFill>
                            <a:schemeClr val="dk1"/>
                          </a:solidFill>
                          <a:effectLst/>
                          <a:latin typeface="+mn-lt"/>
                          <a:ea typeface="+mn-ea"/>
                          <a:cs typeface="+mn-cs"/>
                        </a:rPr>
                        <a:t> in 2015 and RUR 857/</a:t>
                      </a:r>
                      <a:r>
                        <a:rPr lang="en-US" sz="900" b="0" i="0" kern="1200" dirty="0" err="1" smtClean="0">
                          <a:solidFill>
                            <a:schemeClr val="dk1"/>
                          </a:solidFill>
                          <a:effectLst/>
                          <a:latin typeface="+mn-lt"/>
                          <a:ea typeface="+mn-ea"/>
                          <a:cs typeface="+mn-cs"/>
                        </a:rPr>
                        <a:t>tonne</a:t>
                      </a:r>
                      <a:r>
                        <a:rPr lang="en-US" sz="900" b="0" i="0" kern="1200" dirty="0" smtClean="0">
                          <a:solidFill>
                            <a:schemeClr val="dk1"/>
                          </a:solidFill>
                          <a:effectLst/>
                          <a:latin typeface="+mn-lt"/>
                          <a:ea typeface="+mn-ea"/>
                          <a:cs typeface="+mn-cs"/>
                        </a:rPr>
                        <a:t> in 2016 and RUR 919/</a:t>
                      </a:r>
                      <a:r>
                        <a:rPr lang="en-US" sz="900" b="0" i="0" kern="1200" dirty="0" err="1" smtClean="0">
                          <a:solidFill>
                            <a:schemeClr val="dk1"/>
                          </a:solidFill>
                          <a:effectLst/>
                          <a:latin typeface="+mn-lt"/>
                          <a:ea typeface="+mn-ea"/>
                          <a:cs typeface="+mn-cs"/>
                        </a:rPr>
                        <a:t>tonne</a:t>
                      </a:r>
                      <a:r>
                        <a:rPr lang="en-US" sz="900" b="0" i="0" kern="1200" dirty="0" smtClean="0">
                          <a:solidFill>
                            <a:schemeClr val="dk1"/>
                          </a:solidFill>
                          <a:effectLst/>
                          <a:latin typeface="+mn-lt"/>
                          <a:ea typeface="+mn-ea"/>
                          <a:cs typeface="+mn-cs"/>
                        </a:rPr>
                        <a:t> in 2017 and thereafter</a:t>
                      </a:r>
                    </a:p>
                    <a:p>
                      <a:pPr marL="171450" indent="-171450">
                        <a:buFont typeface="Wingdings" panose="05000000000000000000" pitchFamily="2" charset="2"/>
                        <a:buChar char="Ø"/>
                      </a:pPr>
                      <a:r>
                        <a:rPr lang="en-US" sz="900" b="1" i="0" kern="1200" dirty="0" smtClean="0">
                          <a:solidFill>
                            <a:schemeClr val="dk1"/>
                          </a:solidFill>
                          <a:effectLst/>
                          <a:latin typeface="+mn-lt"/>
                          <a:ea typeface="+mn-ea"/>
                          <a:cs typeface="+mn-cs"/>
                        </a:rPr>
                        <a:t>C</a:t>
                      </a:r>
                      <a:r>
                        <a:rPr lang="en-US" sz="900" b="1" i="0" kern="1200" baseline="-25000" dirty="0" smtClean="0">
                          <a:solidFill>
                            <a:schemeClr val="dk1"/>
                          </a:solidFill>
                          <a:effectLst/>
                          <a:latin typeface="+mn-lt"/>
                          <a:ea typeface="+mn-ea"/>
                          <a:cs typeface="+mn-cs"/>
                        </a:rPr>
                        <a:t>D</a:t>
                      </a:r>
                      <a:r>
                        <a:rPr lang="en-US" sz="900" b="1" i="0" kern="1200" dirty="0" smtClean="0">
                          <a:solidFill>
                            <a:schemeClr val="dk1"/>
                          </a:solidFill>
                          <a:effectLst/>
                          <a:latin typeface="+mn-lt"/>
                          <a:ea typeface="+mn-ea"/>
                          <a:cs typeface="+mn-cs"/>
                        </a:rPr>
                        <a:t>, C</a:t>
                      </a:r>
                      <a:r>
                        <a:rPr lang="en-US" sz="900" b="1" i="0" kern="1200" baseline="-25000" dirty="0" smtClean="0">
                          <a:solidFill>
                            <a:schemeClr val="dk1"/>
                          </a:solidFill>
                          <a:effectLst/>
                          <a:latin typeface="+mn-lt"/>
                          <a:ea typeface="+mn-ea"/>
                          <a:cs typeface="+mn-cs"/>
                        </a:rPr>
                        <a:t>R</a:t>
                      </a:r>
                      <a:r>
                        <a:rPr lang="en-US" sz="900" b="1" i="0" kern="1200" dirty="0" smtClean="0">
                          <a:solidFill>
                            <a:schemeClr val="dk1"/>
                          </a:solidFill>
                          <a:effectLst/>
                          <a:latin typeface="+mn-lt"/>
                          <a:ea typeface="+mn-ea"/>
                          <a:cs typeface="+mn-cs"/>
                        </a:rPr>
                        <a:t>, C</a:t>
                      </a:r>
                      <a:r>
                        <a:rPr lang="en-US" sz="900" b="1" i="0" kern="1200" baseline="-25000" dirty="0" smtClean="0">
                          <a:solidFill>
                            <a:schemeClr val="dk1"/>
                          </a:solidFill>
                          <a:effectLst/>
                          <a:latin typeface="+mn-lt"/>
                          <a:ea typeface="+mn-ea"/>
                          <a:cs typeface="+mn-cs"/>
                        </a:rPr>
                        <a:t>DIF</a:t>
                      </a:r>
                      <a:r>
                        <a:rPr lang="en-US" sz="900" b="0" i="0" kern="1200" dirty="0" smtClean="0">
                          <a:solidFill>
                            <a:schemeClr val="dk1"/>
                          </a:solidFill>
                          <a:effectLst/>
                          <a:latin typeface="+mn-lt"/>
                          <a:ea typeface="+mn-ea"/>
                          <a:cs typeface="+mn-cs"/>
                        </a:rPr>
                        <a:t> and </a:t>
                      </a:r>
                      <a:r>
                        <a:rPr lang="en-US" sz="900" b="1" i="0" kern="1200" dirty="0" smtClean="0">
                          <a:solidFill>
                            <a:schemeClr val="dk1"/>
                          </a:solidFill>
                          <a:effectLst/>
                          <a:latin typeface="+mn-lt"/>
                          <a:ea typeface="+mn-ea"/>
                          <a:cs typeface="+mn-cs"/>
                        </a:rPr>
                        <a:t>C</a:t>
                      </a:r>
                      <a:r>
                        <a:rPr lang="en-US" sz="900" b="1" i="0" kern="1200" baseline="-25000" dirty="0" smtClean="0">
                          <a:solidFill>
                            <a:schemeClr val="dk1"/>
                          </a:solidFill>
                          <a:effectLst/>
                          <a:latin typeface="+mn-lt"/>
                          <a:ea typeface="+mn-ea"/>
                          <a:cs typeface="+mn-cs"/>
                        </a:rPr>
                        <a:t>DD</a:t>
                      </a:r>
                      <a:r>
                        <a:rPr lang="en-US" sz="900" b="0" i="0" kern="1200" baseline="-25000" dirty="0" smtClean="0">
                          <a:solidFill>
                            <a:schemeClr val="dk1"/>
                          </a:solidFill>
                          <a:effectLst/>
                          <a:latin typeface="+mn-lt"/>
                          <a:ea typeface="+mn-ea"/>
                          <a:cs typeface="+mn-cs"/>
                        </a:rPr>
                        <a:t> </a:t>
                      </a:r>
                      <a:r>
                        <a:rPr lang="en-US" sz="900" b="0" i="0" kern="1200" dirty="0" smtClean="0">
                          <a:solidFill>
                            <a:schemeClr val="dk1"/>
                          </a:solidFill>
                          <a:effectLst/>
                          <a:latin typeface="+mn-lt"/>
                          <a:ea typeface="+mn-ea"/>
                          <a:cs typeface="+mn-cs"/>
                        </a:rPr>
                        <a:t>(see next slide for more details)</a:t>
                      </a:r>
                    </a:p>
                    <a:p>
                      <a:pPr marL="171450" indent="-171450">
                        <a:buFont typeface="Wingdings" panose="05000000000000000000" pitchFamily="2" charset="2"/>
                        <a:buChar char="Ø"/>
                      </a:pPr>
                      <a:r>
                        <a:rPr lang="en-US" sz="900" b="1" i="0" kern="1200" dirty="0" smtClean="0">
                          <a:solidFill>
                            <a:schemeClr val="dk1"/>
                          </a:solidFill>
                          <a:effectLst/>
                          <a:latin typeface="+mn-lt"/>
                          <a:ea typeface="+mn-ea"/>
                          <a:cs typeface="+mn-cs"/>
                        </a:rPr>
                        <a:t>C</a:t>
                      </a:r>
                      <a:r>
                        <a:rPr lang="en-US" sz="900" b="1" i="0" kern="1200" baseline="-25000" dirty="0" smtClean="0">
                          <a:solidFill>
                            <a:schemeClr val="dk1"/>
                          </a:solidFill>
                          <a:effectLst/>
                          <a:latin typeface="+mn-lt"/>
                          <a:ea typeface="+mn-ea"/>
                          <a:cs typeface="+mn-cs"/>
                        </a:rPr>
                        <a:t>CAN</a:t>
                      </a:r>
                      <a:r>
                        <a:rPr lang="en-US" sz="900" b="0" i="0" kern="1200" baseline="-25000" dirty="0" smtClean="0">
                          <a:solidFill>
                            <a:schemeClr val="dk1"/>
                          </a:solidFill>
                          <a:effectLst/>
                          <a:latin typeface="+mn-lt"/>
                          <a:ea typeface="+mn-ea"/>
                          <a:cs typeface="+mn-cs"/>
                        </a:rPr>
                        <a:t> </a:t>
                      </a:r>
                      <a:r>
                        <a:rPr lang="en-US" sz="900" b="0" i="0" kern="1200" dirty="0" smtClean="0">
                          <a:solidFill>
                            <a:schemeClr val="dk1"/>
                          </a:solidFill>
                          <a:effectLst/>
                          <a:latin typeface="+mn-lt"/>
                          <a:ea typeface="+mn-ea"/>
                          <a:cs typeface="+mn-cs"/>
                        </a:rPr>
                        <a:t>is a new factor reflecting the geography and quality of oil</a:t>
                      </a:r>
                    </a:p>
                  </a:txBody>
                  <a:tcPr anchor="ctr"/>
                </a:tc>
                <a:tc>
                  <a:txBody>
                    <a:bodyPr/>
                    <a:lstStyle/>
                    <a:p>
                      <a:r>
                        <a:rPr lang="en-US" sz="900" b="0" i="0" kern="1200" dirty="0" smtClean="0">
                          <a:solidFill>
                            <a:schemeClr val="dk1"/>
                          </a:solidFill>
                          <a:effectLst/>
                          <a:latin typeface="+mn-lt"/>
                          <a:ea typeface="+mn-ea"/>
                          <a:cs typeface="+mn-cs"/>
                        </a:rPr>
                        <a:t>Certain oil fields qualify for a zero-rate MPT: heavy oilfields</a:t>
                      </a:r>
                      <a:r>
                        <a:rPr lang="en-US" sz="900" b="0" i="0" kern="1200" baseline="0" dirty="0" smtClean="0">
                          <a:solidFill>
                            <a:schemeClr val="dk1"/>
                          </a:solidFill>
                          <a:effectLst/>
                          <a:latin typeface="+mn-lt"/>
                          <a:ea typeface="+mn-ea"/>
                          <a:cs typeface="+mn-cs"/>
                        </a:rPr>
                        <a:t> (</a:t>
                      </a:r>
                      <a:r>
                        <a:rPr lang="en-US" sz="900" b="0" i="0" kern="1200" dirty="0" smtClean="0">
                          <a:solidFill>
                            <a:schemeClr val="dk1"/>
                          </a:solidFill>
                          <a:effectLst/>
                          <a:latin typeface="+mn-lt"/>
                          <a:ea typeface="+mn-ea"/>
                          <a:cs typeface="+mn-cs"/>
                        </a:rPr>
                        <a:t>viscosity</a:t>
                      </a:r>
                      <a:r>
                        <a:rPr lang="en-US" sz="900" b="0" i="0" kern="1200" baseline="0" dirty="0" smtClean="0">
                          <a:solidFill>
                            <a:schemeClr val="dk1"/>
                          </a:solidFill>
                          <a:effectLst/>
                          <a:latin typeface="+mn-lt"/>
                          <a:ea typeface="+mn-ea"/>
                          <a:cs typeface="+mn-cs"/>
                        </a:rPr>
                        <a:t> over </a:t>
                      </a:r>
                      <a:r>
                        <a:rPr lang="en-US" sz="900" b="0" i="0" kern="1200" dirty="0" smtClean="0">
                          <a:solidFill>
                            <a:schemeClr val="dk1"/>
                          </a:solidFill>
                          <a:effectLst/>
                          <a:latin typeface="+mn-lt"/>
                          <a:ea typeface="+mn-ea"/>
                          <a:cs typeface="+mn-cs"/>
                        </a:rPr>
                        <a:t>10,000 mPa),</a:t>
                      </a:r>
                      <a:r>
                        <a:rPr lang="en-US" sz="900" b="0" i="0" kern="1200" baseline="0" dirty="0" smtClean="0">
                          <a:solidFill>
                            <a:schemeClr val="dk1"/>
                          </a:solidFill>
                          <a:effectLst/>
                          <a:latin typeface="+mn-lt"/>
                          <a:ea typeface="+mn-ea"/>
                          <a:cs typeface="+mn-cs"/>
                        </a:rPr>
                        <a:t> oil</a:t>
                      </a:r>
                      <a:r>
                        <a:rPr lang="en-US" sz="900" b="0" i="0" kern="1200" dirty="0" smtClean="0">
                          <a:solidFill>
                            <a:schemeClr val="dk1"/>
                          </a:solidFill>
                          <a:effectLst/>
                          <a:latin typeface="+mn-lt"/>
                          <a:ea typeface="+mn-ea"/>
                          <a:cs typeface="+mn-cs"/>
                        </a:rPr>
                        <a:t> fields located entirely or partially in certain</a:t>
                      </a:r>
                      <a:r>
                        <a:rPr lang="en-US" sz="900" b="0" i="0" kern="1200" baseline="0" dirty="0" smtClean="0">
                          <a:solidFill>
                            <a:schemeClr val="dk1"/>
                          </a:solidFill>
                          <a:effectLst/>
                          <a:latin typeface="+mn-lt"/>
                          <a:ea typeface="+mn-ea"/>
                          <a:cs typeface="+mn-cs"/>
                        </a:rPr>
                        <a:t> regions. </a:t>
                      </a:r>
                      <a:r>
                        <a:rPr lang="en-US" sz="900" b="0" i="0" kern="1200" dirty="0" smtClean="0">
                          <a:solidFill>
                            <a:schemeClr val="dk1"/>
                          </a:solidFill>
                          <a:effectLst/>
                          <a:latin typeface="+mn-lt"/>
                          <a:ea typeface="+mn-ea"/>
                          <a:cs typeface="+mn-cs"/>
                        </a:rPr>
                        <a:t>The </a:t>
                      </a:r>
                      <a:r>
                        <a:rPr lang="en-US" sz="900" b="1" i="1" kern="1200" dirty="0" smtClean="0">
                          <a:solidFill>
                            <a:schemeClr val="dk1"/>
                          </a:solidFill>
                          <a:effectLst/>
                          <a:latin typeface="+mn-lt"/>
                          <a:ea typeface="+mn-ea"/>
                          <a:cs typeface="+mn-cs"/>
                        </a:rPr>
                        <a:t>reduced MPT rate </a:t>
                      </a:r>
                      <a:r>
                        <a:rPr lang="en-US" sz="900" b="0" i="0" kern="1200" dirty="0" smtClean="0">
                          <a:solidFill>
                            <a:schemeClr val="dk1"/>
                          </a:solidFill>
                          <a:effectLst/>
                          <a:latin typeface="+mn-lt"/>
                          <a:ea typeface="+mn-ea"/>
                          <a:cs typeface="+mn-cs"/>
                        </a:rPr>
                        <a:t>will be calculated by assigning the factor C</a:t>
                      </a:r>
                      <a:r>
                        <a:rPr lang="en-US" sz="900" b="0" i="0" kern="1200" baseline="-25000" dirty="0" smtClean="0">
                          <a:solidFill>
                            <a:schemeClr val="dk1"/>
                          </a:solidFill>
                          <a:effectLst/>
                          <a:latin typeface="+mn-lt"/>
                          <a:ea typeface="+mn-ea"/>
                          <a:cs typeface="+mn-cs"/>
                        </a:rPr>
                        <a:t>CAN </a:t>
                      </a:r>
                      <a:r>
                        <a:rPr lang="en-US" sz="900" b="0" i="0" kern="1200" dirty="0" smtClean="0">
                          <a:solidFill>
                            <a:schemeClr val="dk1"/>
                          </a:solidFill>
                          <a:effectLst/>
                          <a:latin typeface="+mn-lt"/>
                          <a:ea typeface="+mn-ea"/>
                          <a:cs typeface="+mn-cs"/>
                        </a:rPr>
                        <a:t>a value of zero. </a:t>
                      </a:r>
                      <a:endParaRPr lang="en-US" sz="900" b="0" i="0" kern="1200" baseline="0" dirty="0" smtClean="0">
                        <a:solidFill>
                          <a:schemeClr val="dk1"/>
                        </a:solidFill>
                        <a:effectLst/>
                        <a:latin typeface="+mn-lt"/>
                        <a:ea typeface="+mn-ea"/>
                        <a:cs typeface="+mn-cs"/>
                      </a:endParaRPr>
                    </a:p>
                    <a:p>
                      <a:endParaRPr lang="en-US" sz="900" b="0" i="0" kern="1200" dirty="0" smtClean="0">
                        <a:solidFill>
                          <a:schemeClr val="dk1"/>
                        </a:solidFill>
                        <a:effectLst/>
                        <a:latin typeface="+mn-lt"/>
                        <a:ea typeface="+mn-ea"/>
                        <a:cs typeface="+mn-cs"/>
                      </a:endParaRPr>
                    </a:p>
                    <a:p>
                      <a:r>
                        <a:rPr lang="en-US" sz="900" b="0" i="0" kern="1200" dirty="0" smtClean="0">
                          <a:solidFill>
                            <a:schemeClr val="dk1"/>
                          </a:solidFill>
                          <a:effectLst/>
                          <a:latin typeface="+mn-lt"/>
                          <a:ea typeface="+mn-ea"/>
                          <a:cs typeface="+mn-cs"/>
                        </a:rPr>
                        <a:t>Natural gas produced by Gazprom and its affiliates (with Gazprom’s share of over 50%) from fields located entirely or partially in certain regions and placed in commercial production after 1 January 2018 qualify for </a:t>
                      </a:r>
                      <a:r>
                        <a:rPr lang="en-US" sz="900" b="1" i="1" kern="1200" dirty="0" smtClean="0">
                          <a:solidFill>
                            <a:schemeClr val="dk1"/>
                          </a:solidFill>
                          <a:effectLst/>
                          <a:latin typeface="+mn-lt"/>
                          <a:ea typeface="+mn-ea"/>
                          <a:cs typeface="+mn-cs"/>
                        </a:rPr>
                        <a:t>zero-rate MPT for 15 years from the commencement of commercial production</a:t>
                      </a:r>
                      <a:r>
                        <a:rPr lang="en-US" sz="900" b="0" i="0" kern="1200" dirty="0" smtClean="0">
                          <a:solidFill>
                            <a:schemeClr val="dk1"/>
                          </a:solidFill>
                          <a:effectLst/>
                          <a:latin typeface="+mn-lt"/>
                          <a:ea typeface="+mn-ea"/>
                          <a:cs typeface="+mn-cs"/>
                        </a:rPr>
                        <a:t>. After 15 years, MPT will increase gradually until reaching the full rate in the 25</a:t>
                      </a:r>
                      <a:r>
                        <a:rPr lang="en-US" sz="900" b="0" i="0" kern="1200" baseline="30000" dirty="0" smtClean="0">
                          <a:solidFill>
                            <a:schemeClr val="dk1"/>
                          </a:solidFill>
                          <a:effectLst/>
                          <a:latin typeface="+mn-lt"/>
                          <a:ea typeface="+mn-ea"/>
                          <a:cs typeface="+mn-cs"/>
                        </a:rPr>
                        <a:t>th</a:t>
                      </a:r>
                      <a:r>
                        <a:rPr lang="en-US" sz="900" b="0" i="0" kern="1200" dirty="0" smtClean="0">
                          <a:solidFill>
                            <a:schemeClr val="dk1"/>
                          </a:solidFill>
                          <a:effectLst/>
                          <a:latin typeface="+mn-lt"/>
                          <a:ea typeface="+mn-ea"/>
                          <a:cs typeface="+mn-cs"/>
                        </a:rPr>
                        <a:t> year from the commencement of commercial production.</a:t>
                      </a:r>
                      <a:endParaRPr lang="en-US" sz="900" b="0" i="0" kern="1200" baseline="0" dirty="0" smtClean="0">
                        <a:solidFill>
                          <a:schemeClr val="dk1"/>
                        </a:solidFill>
                        <a:effectLst/>
                        <a:latin typeface="+mn-lt"/>
                        <a:ea typeface="+mn-ea"/>
                        <a:cs typeface="+mn-cs"/>
                      </a:endParaRPr>
                    </a:p>
                  </a:txBody>
                  <a:tcPr anchor="ctr"/>
                </a:tc>
              </a:tr>
              <a:tr h="9076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solidFill>
                            <a:schemeClr val="tx1"/>
                          </a:solidFill>
                        </a:rPr>
                        <a:t>Assets Tax</a:t>
                      </a:r>
                      <a:endParaRPr lang="en-US" sz="1400" b="1" dirty="0" smtClean="0">
                        <a:solidFill>
                          <a:schemeClr val="tx1"/>
                        </a:solidFill>
                      </a:endParaRPr>
                    </a:p>
                  </a:txBody>
                  <a:tcPr anchor="ctr"/>
                </a:tc>
                <a:tc>
                  <a:txBody>
                    <a:bodyPr/>
                    <a:lstStyle/>
                    <a:p>
                      <a:pPr marL="0" indent="0">
                        <a:buFont typeface="Wingdings" panose="05000000000000000000" pitchFamily="2" charset="2"/>
                        <a:buNone/>
                      </a:pPr>
                      <a:r>
                        <a:rPr lang="en-US" sz="900" b="0" i="0" kern="1200" dirty="0" smtClean="0">
                          <a:solidFill>
                            <a:schemeClr val="dk1"/>
                          </a:solidFill>
                          <a:effectLst/>
                          <a:latin typeface="+mn-lt"/>
                          <a:ea typeface="+mn-ea"/>
                          <a:cs typeface="+mn-cs"/>
                        </a:rPr>
                        <a:t>This is a regional tax set by the regions subject to a maximum of 2.2%. However, with effect from January 2013, rates of assets tax set by regions for certain types of assets including, </a:t>
                      </a:r>
                      <a:r>
                        <a:rPr lang="en-US" sz="900" b="0" i="1" kern="1200" dirty="0" smtClean="0">
                          <a:solidFill>
                            <a:schemeClr val="dk1"/>
                          </a:solidFill>
                          <a:effectLst/>
                          <a:latin typeface="+mn-lt"/>
                          <a:ea typeface="+mn-ea"/>
                          <a:cs typeface="+mn-cs"/>
                        </a:rPr>
                        <a:t>inter alia</a:t>
                      </a:r>
                      <a:r>
                        <a:rPr lang="en-US" sz="900" b="0" i="0" kern="1200" dirty="0" smtClean="0">
                          <a:solidFill>
                            <a:schemeClr val="dk1"/>
                          </a:solidFill>
                          <a:effectLst/>
                          <a:latin typeface="+mn-lt"/>
                          <a:ea typeface="+mn-ea"/>
                          <a:cs typeface="+mn-cs"/>
                        </a:rPr>
                        <a:t>, cross-country pipelines may not exceed: 1.0% in 2015, 1.3% in 2016, 1.6% in 2017 and 1.9% in 2018. </a:t>
                      </a:r>
                    </a:p>
                  </a:txBody>
                  <a:tcPr anchor="ctr"/>
                </a:tc>
                <a:tc>
                  <a:txBody>
                    <a:bodyPr/>
                    <a:lstStyle/>
                    <a:p>
                      <a:pPr marL="0" lvl="1" indent="0" algn="l" defTabSz="914400" rtl="0" eaLnBrk="1" latinLnBrk="0" hangingPunct="1">
                        <a:buFont typeface="Wingdings" panose="05000000000000000000" pitchFamily="2" charset="2"/>
                        <a:buNone/>
                        <a:tabLst>
                          <a:tab pos="265113" algn="l"/>
                        </a:tabLst>
                      </a:pPr>
                      <a:r>
                        <a:rPr lang="en-US" sz="900" b="0" i="0" kern="1200" dirty="0" smtClean="0">
                          <a:solidFill>
                            <a:schemeClr val="dk1"/>
                          </a:solidFill>
                          <a:effectLst/>
                          <a:latin typeface="+mn-lt"/>
                          <a:ea typeface="+mn-ea"/>
                          <a:cs typeface="+mn-cs"/>
                        </a:rPr>
                        <a:t>Tangible assets of cross-country pipelines and gas extraction facilities of Gazprom and its affiliates (with Gazprom’s share of over 50%) located in certain regions and commissioned after 1 January 2015 will be </a:t>
                      </a:r>
                      <a:r>
                        <a:rPr lang="en-US" sz="900" b="1" i="1" kern="1200" dirty="0" smtClean="0">
                          <a:solidFill>
                            <a:schemeClr val="dk1"/>
                          </a:solidFill>
                          <a:effectLst/>
                          <a:latin typeface="+mn-lt"/>
                          <a:ea typeface="+mn-ea"/>
                          <a:cs typeface="+mn-cs"/>
                        </a:rPr>
                        <a:t>exempt from assets tax</a:t>
                      </a:r>
                      <a:r>
                        <a:rPr lang="en-US" sz="900" b="0" i="0" kern="1200" dirty="0" smtClean="0">
                          <a:solidFill>
                            <a:schemeClr val="dk1"/>
                          </a:solidFill>
                          <a:effectLst/>
                          <a:latin typeface="+mn-lt"/>
                          <a:ea typeface="+mn-ea"/>
                          <a:cs typeface="+mn-cs"/>
                        </a:rPr>
                        <a:t>. It is understood this incentive is aimed at Gazprom’s pipeline Power of Siberia intended for export of natural gas to China.</a:t>
                      </a: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41</a:t>
            </a:fld>
            <a:endParaRPr lang="en-US" dirty="0"/>
          </a:p>
        </p:txBody>
      </p:sp>
      <p:sp>
        <p:nvSpPr>
          <p:cNvPr id="9" name="TextBox 8"/>
          <p:cNvSpPr txBox="1"/>
          <p:nvPr/>
        </p:nvSpPr>
        <p:spPr>
          <a:xfrm>
            <a:off x="5759533" y="403761"/>
            <a:ext cx="2651760"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a:solidFill>
                  <a:schemeClr val="bg1"/>
                </a:solidFill>
              </a:rPr>
              <a:t>N</a:t>
            </a:r>
            <a:r>
              <a:rPr lang="en-US" sz="900" dirty="0" smtClean="0">
                <a:solidFill>
                  <a:schemeClr val="bg1"/>
                </a:solidFill>
              </a:rPr>
              <a:t>o definition provided but special terms are applicable to heavy oil fields, mature fields, fields located in less accessible regions</a:t>
            </a:r>
          </a:p>
        </p:txBody>
      </p:sp>
      <p:sp>
        <p:nvSpPr>
          <p:cNvPr id="10" name="TextBox 9"/>
          <p:cNvSpPr txBox="1"/>
          <p:nvPr/>
        </p:nvSpPr>
        <p:spPr>
          <a:xfrm>
            <a:off x="276446" y="5994536"/>
            <a:ext cx="8559209" cy="400110"/>
          </a:xfrm>
          <a:prstGeom prst="rect">
            <a:avLst/>
          </a:prstGeom>
          <a:noFill/>
        </p:spPr>
        <p:txBody>
          <a:bodyPr wrap="square" lIns="72000" rIns="72000" rtlCol="0">
            <a:spAutoFit/>
          </a:bodyPr>
          <a:lstStyle/>
          <a:p>
            <a:r>
              <a:rPr lang="en-GB" sz="1000" i="1" dirty="0" smtClean="0"/>
              <a:t>Note: Incentives are directed towards marginal OIL fields. The main focus of this study is gas fields (given </a:t>
            </a:r>
            <a:r>
              <a:rPr lang="en-GB" sz="1000" i="1" dirty="0" err="1" smtClean="0"/>
              <a:t>Karish</a:t>
            </a:r>
            <a:r>
              <a:rPr lang="en-GB" sz="1000" i="1" dirty="0" smtClean="0"/>
              <a:t> and </a:t>
            </a:r>
            <a:r>
              <a:rPr lang="en-GB" sz="1000" i="1" dirty="0" err="1" smtClean="0"/>
              <a:t>Tanin</a:t>
            </a:r>
            <a:r>
              <a:rPr lang="en-GB" sz="1000" i="1" dirty="0" smtClean="0"/>
              <a:t> are gas discoveries), hence the summary on Russia is included for reference only. </a:t>
            </a:r>
            <a:endParaRPr lang="en-US" sz="1000" i="1" dirty="0" err="1" smtClean="0"/>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382526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5253431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9412"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a:t>Russia Marginal Fields </a:t>
            </a:r>
            <a:r>
              <a:rPr lang="en-GB" dirty="0" smtClean="0"/>
              <a:t>Terms (2/3)</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42</a:t>
            </a:fld>
            <a:endParaRPr lang="en-US" dirty="0"/>
          </a:p>
        </p:txBody>
      </p:sp>
      <p:sp>
        <p:nvSpPr>
          <p:cNvPr id="10" name="TextBox 9"/>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smtClean="0">
                <a:solidFill>
                  <a:schemeClr val="bg1"/>
                </a:solidFill>
              </a:rPr>
              <a:t>No </a:t>
            </a:r>
            <a:r>
              <a:rPr lang="en-US" sz="900" dirty="0">
                <a:solidFill>
                  <a:schemeClr val="bg1"/>
                </a:solidFill>
              </a:rPr>
              <a:t>definition provided but special terms are applicable to heavy oil fields, mature fields, fields located in less accessible </a:t>
            </a:r>
            <a:r>
              <a:rPr lang="en-US" sz="900" dirty="0" smtClean="0">
                <a:solidFill>
                  <a:schemeClr val="bg1"/>
                </a:solidFill>
              </a:rPr>
              <a:t>regions</a:t>
            </a:r>
            <a:endParaRPr lang="en-US" sz="900" dirty="0">
              <a:solidFill>
                <a:schemeClr val="bg1"/>
              </a:solidFill>
            </a:endParaRPr>
          </a:p>
        </p:txBody>
      </p:sp>
      <p:sp>
        <p:nvSpPr>
          <p:cNvPr id="12" name="Rectangle 11"/>
          <p:cNvSpPr/>
          <p:nvPr/>
        </p:nvSpPr>
        <p:spPr>
          <a:xfrm>
            <a:off x="217966" y="1021780"/>
            <a:ext cx="8926034" cy="5386090"/>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Previous changes:</a:t>
            </a:r>
          </a:p>
          <a:p>
            <a:pPr lvl="1">
              <a:tabLst>
                <a:tab pos="265113" algn="l"/>
              </a:tabLst>
            </a:pPr>
            <a:r>
              <a:rPr lang="en-US" sz="1000" u="sng" dirty="0">
                <a:solidFill>
                  <a:srgbClr val="000000"/>
                </a:solidFill>
              </a:rPr>
              <a:t>2013 (with </a:t>
            </a:r>
            <a:r>
              <a:rPr lang="en-US" sz="1000" u="sng" dirty="0" smtClean="0">
                <a:solidFill>
                  <a:srgbClr val="000000"/>
                </a:solidFill>
              </a:rPr>
              <a:t>effect </a:t>
            </a:r>
            <a:r>
              <a:rPr lang="en-US" sz="1000" u="sng" dirty="0">
                <a:solidFill>
                  <a:srgbClr val="000000"/>
                </a:solidFill>
              </a:rPr>
              <a:t>from January </a:t>
            </a:r>
            <a:r>
              <a:rPr lang="en-US" sz="1000" u="sng" dirty="0" smtClean="0">
                <a:solidFill>
                  <a:srgbClr val="000000"/>
                </a:solidFill>
              </a:rPr>
              <a:t>1st, </a:t>
            </a:r>
            <a:r>
              <a:rPr lang="en-US" sz="1000" u="sng" dirty="0">
                <a:solidFill>
                  <a:srgbClr val="000000"/>
                </a:solidFill>
              </a:rPr>
              <a:t>2014</a:t>
            </a:r>
            <a:r>
              <a:rPr lang="en-US" sz="1000" u="sng" dirty="0" smtClean="0">
                <a:solidFill>
                  <a:srgbClr val="000000"/>
                </a:solidFill>
              </a:rPr>
              <a:t>)</a:t>
            </a:r>
            <a:r>
              <a:rPr lang="en-US" sz="1000" dirty="0" smtClean="0">
                <a:solidFill>
                  <a:srgbClr val="000000"/>
                </a:solidFill>
              </a:rPr>
              <a:t>:</a:t>
            </a:r>
          </a:p>
          <a:p>
            <a:pPr marL="722313" lvl="1" indent="-265113">
              <a:buFont typeface="Arial" pitchFamily="34" charset="0"/>
              <a:buChar char="•"/>
              <a:tabLst>
                <a:tab pos="265113" algn="l"/>
              </a:tabLst>
            </a:pPr>
            <a:r>
              <a:rPr lang="en-GB" sz="1000" dirty="0">
                <a:solidFill>
                  <a:srgbClr val="000000"/>
                </a:solidFill>
              </a:rPr>
              <a:t>MPT </a:t>
            </a:r>
            <a:r>
              <a:rPr lang="en-GB" sz="1000" dirty="0" smtClean="0">
                <a:solidFill>
                  <a:srgbClr val="000000"/>
                </a:solidFill>
              </a:rPr>
              <a:t>rates:</a:t>
            </a:r>
            <a:endParaRPr lang="en-US" sz="1000" dirty="0">
              <a:solidFill>
                <a:srgbClr val="000000"/>
              </a:solidFill>
            </a:endParaRPr>
          </a:p>
          <a:p>
            <a:pPr marL="1179513" lvl="2" indent="-265113">
              <a:buFont typeface="Wingdings" panose="05000000000000000000" pitchFamily="2" charset="2"/>
              <a:buChar char="Ø"/>
              <a:tabLst>
                <a:tab pos="265113" algn="l"/>
              </a:tabLst>
            </a:pPr>
            <a:r>
              <a:rPr lang="en-US" sz="1000" dirty="0" smtClean="0">
                <a:solidFill>
                  <a:srgbClr val="000000"/>
                </a:solidFill>
              </a:rPr>
              <a:t>Approximately </a:t>
            </a:r>
            <a:r>
              <a:rPr lang="en-US" sz="1000" dirty="0">
                <a:solidFill>
                  <a:srgbClr val="000000"/>
                </a:solidFill>
              </a:rPr>
              <a:t>20% of the value of crude oil when oil prices are greater than 50 </a:t>
            </a:r>
            <a:r>
              <a:rPr lang="en-US" sz="1000" dirty="0" smtClean="0">
                <a:solidFill>
                  <a:srgbClr val="000000"/>
                </a:solidFill>
              </a:rPr>
              <a:t>US$/</a:t>
            </a:r>
            <a:r>
              <a:rPr lang="en-US" sz="1000" dirty="0" err="1" smtClean="0">
                <a:solidFill>
                  <a:srgbClr val="000000"/>
                </a:solidFill>
              </a:rPr>
              <a:t>bbl</a:t>
            </a:r>
            <a:endParaRPr lang="en-US" sz="1000" dirty="0" smtClean="0">
              <a:solidFill>
                <a:srgbClr val="000000"/>
              </a:solidFill>
            </a:endParaRPr>
          </a:p>
          <a:p>
            <a:pPr marL="1179513" lvl="2" indent="-265113">
              <a:buFont typeface="Wingdings" panose="05000000000000000000" pitchFamily="2" charset="2"/>
              <a:buChar char="Ø"/>
              <a:tabLst>
                <a:tab pos="265113" algn="l"/>
              </a:tabLst>
            </a:pPr>
            <a:r>
              <a:rPr lang="en-US" sz="1000" dirty="0" smtClean="0">
                <a:solidFill>
                  <a:srgbClr val="000000"/>
                </a:solidFill>
              </a:rPr>
              <a:t>Approximately </a:t>
            </a:r>
            <a:r>
              <a:rPr lang="en-US" sz="1000" dirty="0">
                <a:solidFill>
                  <a:srgbClr val="000000"/>
                </a:solidFill>
              </a:rPr>
              <a:t>2.69 </a:t>
            </a:r>
            <a:r>
              <a:rPr lang="en-US" sz="1000" dirty="0" smtClean="0">
                <a:solidFill>
                  <a:srgbClr val="000000"/>
                </a:solidFill>
              </a:rPr>
              <a:t>US$/</a:t>
            </a:r>
            <a:r>
              <a:rPr lang="en-US" sz="1000" dirty="0" err="1">
                <a:solidFill>
                  <a:srgbClr val="000000"/>
                </a:solidFill>
              </a:rPr>
              <a:t>bbl</a:t>
            </a:r>
            <a:r>
              <a:rPr lang="en-US" sz="1000" dirty="0">
                <a:solidFill>
                  <a:srgbClr val="000000"/>
                </a:solidFill>
              </a:rPr>
              <a:t> for condensate in 2013 rising to 3.10 </a:t>
            </a:r>
            <a:r>
              <a:rPr lang="en-US" sz="1000" dirty="0" smtClean="0">
                <a:solidFill>
                  <a:srgbClr val="000000"/>
                </a:solidFill>
              </a:rPr>
              <a:t>US$/</a:t>
            </a:r>
            <a:r>
              <a:rPr lang="en-US" sz="1000" dirty="0" err="1">
                <a:solidFill>
                  <a:srgbClr val="000000"/>
                </a:solidFill>
              </a:rPr>
              <a:t>bbl</a:t>
            </a:r>
            <a:r>
              <a:rPr lang="en-US" sz="1000" dirty="0">
                <a:solidFill>
                  <a:srgbClr val="000000"/>
                </a:solidFill>
              </a:rPr>
              <a:t> in 2015 and </a:t>
            </a:r>
            <a:r>
              <a:rPr lang="en-US" sz="1000" dirty="0" smtClean="0">
                <a:solidFill>
                  <a:srgbClr val="000000"/>
                </a:solidFill>
              </a:rPr>
              <a:t>thereafter</a:t>
            </a:r>
          </a:p>
          <a:p>
            <a:pPr marL="1179513" lvl="2" indent="-265113">
              <a:buFont typeface="Wingdings" panose="05000000000000000000" pitchFamily="2" charset="2"/>
              <a:buChar char="Ø"/>
              <a:tabLst>
                <a:tab pos="265113" algn="l"/>
              </a:tabLst>
            </a:pPr>
            <a:r>
              <a:rPr lang="en-US" sz="1000" dirty="0" smtClean="0">
                <a:solidFill>
                  <a:srgbClr val="000000"/>
                </a:solidFill>
              </a:rPr>
              <a:t>Approximately </a:t>
            </a:r>
            <a:r>
              <a:rPr lang="en-US" sz="1000" dirty="0">
                <a:solidFill>
                  <a:srgbClr val="000000"/>
                </a:solidFill>
              </a:rPr>
              <a:t>0.38 </a:t>
            </a:r>
            <a:r>
              <a:rPr lang="en-US" sz="1000" dirty="0" smtClean="0">
                <a:solidFill>
                  <a:srgbClr val="000000"/>
                </a:solidFill>
              </a:rPr>
              <a:t>US$/</a:t>
            </a:r>
            <a:r>
              <a:rPr lang="en-US" sz="1000" dirty="0" err="1">
                <a:solidFill>
                  <a:srgbClr val="000000"/>
                </a:solidFill>
              </a:rPr>
              <a:t>Mcf</a:t>
            </a:r>
            <a:r>
              <a:rPr lang="en-US" sz="1000" dirty="0">
                <a:solidFill>
                  <a:srgbClr val="000000"/>
                </a:solidFill>
              </a:rPr>
              <a:t> on natural gas in late 2013 rising to 0.44 </a:t>
            </a:r>
            <a:r>
              <a:rPr lang="en-US" sz="1000" dirty="0" smtClean="0">
                <a:solidFill>
                  <a:srgbClr val="000000"/>
                </a:solidFill>
              </a:rPr>
              <a:t>US$/</a:t>
            </a:r>
            <a:r>
              <a:rPr lang="en-US" sz="1000" dirty="0" err="1">
                <a:solidFill>
                  <a:srgbClr val="000000"/>
                </a:solidFill>
              </a:rPr>
              <a:t>Mcf</a:t>
            </a:r>
            <a:r>
              <a:rPr lang="en-US" sz="1000" dirty="0">
                <a:solidFill>
                  <a:srgbClr val="000000"/>
                </a:solidFill>
              </a:rPr>
              <a:t> in 2014 and 0.52 </a:t>
            </a:r>
            <a:r>
              <a:rPr lang="en-US" sz="1000" dirty="0" smtClean="0">
                <a:solidFill>
                  <a:srgbClr val="000000"/>
                </a:solidFill>
              </a:rPr>
              <a:t>US$/</a:t>
            </a:r>
            <a:r>
              <a:rPr lang="en-US" sz="1000" dirty="0" err="1">
                <a:solidFill>
                  <a:srgbClr val="000000"/>
                </a:solidFill>
              </a:rPr>
              <a:t>Mcf</a:t>
            </a:r>
            <a:r>
              <a:rPr lang="en-US" sz="1000" dirty="0">
                <a:solidFill>
                  <a:srgbClr val="000000"/>
                </a:solidFill>
              </a:rPr>
              <a:t> in 2015 </a:t>
            </a:r>
          </a:p>
          <a:p>
            <a:pPr>
              <a:defRPr/>
            </a:pPr>
            <a:endParaRPr lang="en-GB" sz="1000" i="1" dirty="0" smtClean="0">
              <a:solidFill>
                <a:schemeClr val="dk1"/>
              </a:solidFill>
            </a:endParaRPr>
          </a:p>
          <a:p>
            <a:pPr marL="722313" lvl="1" indent="-265113">
              <a:buFont typeface="Arial" pitchFamily="34" charset="0"/>
              <a:buChar char="•"/>
              <a:tabLst>
                <a:tab pos="265113" algn="l"/>
              </a:tabLst>
            </a:pPr>
            <a:r>
              <a:rPr lang="en-US" sz="1000" dirty="0">
                <a:solidFill>
                  <a:srgbClr val="000000"/>
                </a:solidFill>
              </a:rPr>
              <a:t>The MPT rate for crude oil is a product of a constant (base rate) and factors which reflect the level of world oil prices, depletion, size of the field reserves and degree of difficulty in extracting the resource: </a:t>
            </a:r>
            <a:r>
              <a:rPr lang="en-US" sz="1000" b="1" dirty="0">
                <a:solidFill>
                  <a:srgbClr val="000000"/>
                </a:solidFill>
              </a:rPr>
              <a:t>K * </a:t>
            </a:r>
            <a:r>
              <a:rPr lang="en-US" sz="1000" b="1" dirty="0" err="1">
                <a:solidFill>
                  <a:srgbClr val="000000"/>
                </a:solidFill>
              </a:rPr>
              <a:t>Cp</a:t>
            </a:r>
            <a:r>
              <a:rPr lang="en-US" sz="1000" b="1" dirty="0">
                <a:solidFill>
                  <a:srgbClr val="000000"/>
                </a:solidFill>
              </a:rPr>
              <a:t> * Cd * Cr * </a:t>
            </a:r>
            <a:r>
              <a:rPr lang="en-US" sz="1000" b="1" dirty="0" err="1">
                <a:solidFill>
                  <a:srgbClr val="000000"/>
                </a:solidFill>
              </a:rPr>
              <a:t>Cdif</a:t>
            </a:r>
            <a:r>
              <a:rPr lang="en-US" sz="1000" b="1" dirty="0">
                <a:solidFill>
                  <a:srgbClr val="000000"/>
                </a:solidFill>
              </a:rPr>
              <a:t> * </a:t>
            </a:r>
            <a:r>
              <a:rPr lang="en-US" sz="1000" b="1" dirty="0" err="1">
                <a:solidFill>
                  <a:srgbClr val="000000"/>
                </a:solidFill>
              </a:rPr>
              <a:t>Cdd</a:t>
            </a:r>
            <a:endParaRPr lang="en-US" sz="1000" b="1" dirty="0">
              <a:solidFill>
                <a:srgbClr val="000000"/>
              </a:solidFill>
            </a:endParaRPr>
          </a:p>
          <a:p>
            <a:pPr>
              <a:defRPr/>
            </a:pPr>
            <a:endParaRPr lang="en-US" sz="1000" i="1" dirty="0">
              <a:solidFill>
                <a:schemeClr val="dk1"/>
              </a:solidFill>
            </a:endParaRPr>
          </a:p>
          <a:p>
            <a:pPr marL="722313" lvl="1" indent="-265113">
              <a:buFont typeface="Arial" pitchFamily="34" charset="0"/>
              <a:buChar char="•"/>
              <a:tabLst>
                <a:tab pos="265113" algn="l"/>
              </a:tabLst>
            </a:pPr>
            <a:r>
              <a:rPr lang="en-US" sz="1000" b="1" dirty="0">
                <a:solidFill>
                  <a:srgbClr val="000000"/>
                </a:solidFill>
              </a:rPr>
              <a:t>Cd</a:t>
            </a:r>
            <a:r>
              <a:rPr lang="en-US" sz="1000" dirty="0">
                <a:solidFill>
                  <a:srgbClr val="000000"/>
                </a:solidFill>
              </a:rPr>
              <a:t> is a factor reflecting the </a:t>
            </a:r>
            <a:r>
              <a:rPr lang="en-US" sz="1000" b="1" i="1" dirty="0">
                <a:solidFill>
                  <a:srgbClr val="000000"/>
                </a:solidFill>
              </a:rPr>
              <a:t>level of depletion </a:t>
            </a:r>
            <a:r>
              <a:rPr lang="en-US" sz="1000" dirty="0">
                <a:solidFill>
                  <a:srgbClr val="000000"/>
                </a:solidFill>
              </a:rPr>
              <a:t>of reserves located within the subsoil block (“depletion coefficient”). It is assigned a value in the range from 0.3 to 1.0 once the recoverable reserves in the development plan are more than 80% </a:t>
            </a:r>
            <a:r>
              <a:rPr lang="en-US" sz="1000" dirty="0" smtClean="0">
                <a:solidFill>
                  <a:srgbClr val="000000"/>
                </a:solidFill>
              </a:rPr>
              <a:t>depleted. </a:t>
            </a:r>
          </a:p>
          <a:p>
            <a:pPr marL="1179513" lvl="2" indent="-265113">
              <a:buFont typeface="Wingdings" panose="05000000000000000000" pitchFamily="2" charset="2"/>
              <a:buChar char="Ø"/>
              <a:tabLst>
                <a:tab pos="265113" algn="l"/>
              </a:tabLst>
            </a:pPr>
            <a:r>
              <a:rPr lang="en-US" sz="1000" dirty="0">
                <a:solidFill>
                  <a:srgbClr val="000000"/>
                </a:solidFill>
              </a:rPr>
              <a:t>If an oilfield contains “difficult to recover”’ oil deposits (i.e. </a:t>
            </a:r>
            <a:r>
              <a:rPr lang="en-US" sz="1000" dirty="0" err="1">
                <a:solidFill>
                  <a:srgbClr val="000000"/>
                </a:solidFill>
              </a:rPr>
              <a:t>Cdif</a:t>
            </a:r>
            <a:r>
              <a:rPr lang="en-US" sz="1000" dirty="0">
                <a:solidFill>
                  <a:srgbClr val="000000"/>
                </a:solidFill>
              </a:rPr>
              <a:t> &lt; 1.0), Cd = 1.0 (see below for the definition of </a:t>
            </a:r>
            <a:r>
              <a:rPr lang="en-US" sz="1000" dirty="0" err="1">
                <a:solidFill>
                  <a:srgbClr val="000000"/>
                </a:solidFill>
              </a:rPr>
              <a:t>Cdif</a:t>
            </a:r>
            <a:r>
              <a:rPr lang="en-US" sz="1000" dirty="0">
                <a:solidFill>
                  <a:srgbClr val="000000"/>
                </a:solidFill>
              </a:rPr>
              <a:t>).</a:t>
            </a:r>
          </a:p>
          <a:p>
            <a:pPr marL="722313" lvl="1" indent="-265113">
              <a:buFont typeface="Arial" pitchFamily="34" charset="0"/>
              <a:buChar char="•"/>
              <a:tabLst>
                <a:tab pos="265113" algn="l"/>
              </a:tabLst>
            </a:pPr>
            <a:endParaRPr lang="en-US" sz="1000" dirty="0">
              <a:solidFill>
                <a:srgbClr val="000000"/>
              </a:solidFill>
            </a:endParaRPr>
          </a:p>
          <a:p>
            <a:pPr marL="722313" lvl="1" indent="-265113">
              <a:buFont typeface="Arial" pitchFamily="34" charset="0"/>
              <a:buChar char="•"/>
              <a:tabLst>
                <a:tab pos="265113" algn="l"/>
              </a:tabLst>
            </a:pPr>
            <a:r>
              <a:rPr lang="en-US" sz="1000" b="1" dirty="0">
                <a:solidFill>
                  <a:srgbClr val="000000"/>
                </a:solidFill>
              </a:rPr>
              <a:t>Cr</a:t>
            </a:r>
            <a:r>
              <a:rPr lang="en-US" sz="1000" dirty="0">
                <a:solidFill>
                  <a:srgbClr val="000000"/>
                </a:solidFill>
              </a:rPr>
              <a:t> is a factor reflecting the </a:t>
            </a:r>
            <a:r>
              <a:rPr lang="en-US" sz="1000" b="1" i="1" dirty="0">
                <a:solidFill>
                  <a:srgbClr val="000000"/>
                </a:solidFill>
              </a:rPr>
              <a:t>size of reserves </a:t>
            </a:r>
            <a:r>
              <a:rPr lang="en-US" sz="1000" dirty="0">
                <a:solidFill>
                  <a:srgbClr val="000000"/>
                </a:solidFill>
              </a:rPr>
              <a:t>(“reserves coefficient”) in the early years of a project. It is assigned a value of less than 1.0 for oilfields with initial recoverable reserves of less than 5 million </a:t>
            </a:r>
            <a:r>
              <a:rPr lang="en-US" sz="1000" dirty="0" err="1">
                <a:solidFill>
                  <a:srgbClr val="000000"/>
                </a:solidFill>
              </a:rPr>
              <a:t>tonnes</a:t>
            </a:r>
            <a:r>
              <a:rPr lang="en-US" sz="1000" dirty="0">
                <a:solidFill>
                  <a:srgbClr val="000000"/>
                </a:solidFill>
              </a:rPr>
              <a:t> providing cumulative production has not exceeded 5% of the recoverable reserves as follows: Cr = 0.125 * R + 0.375 ( R = initial recoverable reserves expressed in million </a:t>
            </a:r>
            <a:r>
              <a:rPr lang="en-US" sz="1000" dirty="0" err="1">
                <a:solidFill>
                  <a:srgbClr val="000000"/>
                </a:solidFill>
              </a:rPr>
              <a:t>tonnes</a:t>
            </a:r>
            <a:r>
              <a:rPr lang="en-US" sz="1000" dirty="0">
                <a:solidFill>
                  <a:srgbClr val="000000"/>
                </a:solidFill>
              </a:rPr>
              <a:t>). </a:t>
            </a:r>
          </a:p>
          <a:p>
            <a:pPr marL="1179513" lvl="2" indent="-265113">
              <a:buFont typeface="Wingdings" panose="05000000000000000000" pitchFamily="2" charset="2"/>
              <a:buChar char="Ø"/>
              <a:tabLst>
                <a:tab pos="265113" algn="l"/>
              </a:tabLst>
            </a:pPr>
            <a:r>
              <a:rPr lang="en-US" sz="1000" dirty="0" smtClean="0">
                <a:solidFill>
                  <a:srgbClr val="000000"/>
                </a:solidFill>
              </a:rPr>
              <a:t>For </a:t>
            </a:r>
            <a:r>
              <a:rPr lang="en-US" sz="1000" dirty="0">
                <a:solidFill>
                  <a:srgbClr val="000000"/>
                </a:solidFill>
              </a:rPr>
              <a:t>oilfields with initial recoverable reserves equal to or greater than 5 million </a:t>
            </a:r>
            <a:r>
              <a:rPr lang="en-US" sz="1000" dirty="0" err="1">
                <a:solidFill>
                  <a:srgbClr val="000000"/>
                </a:solidFill>
              </a:rPr>
              <a:t>tonnes</a:t>
            </a:r>
            <a:r>
              <a:rPr lang="en-US" sz="1000" dirty="0">
                <a:solidFill>
                  <a:srgbClr val="000000"/>
                </a:solidFill>
              </a:rPr>
              <a:t> and/or with cumulative production in excess of 5% of the reserve size, Cr = 1.0</a:t>
            </a:r>
            <a:r>
              <a:rPr lang="en-US" sz="1000" dirty="0" smtClean="0">
                <a:solidFill>
                  <a:srgbClr val="000000"/>
                </a:solidFill>
              </a:rPr>
              <a:t>.</a:t>
            </a:r>
          </a:p>
          <a:p>
            <a:pPr marL="1179513" lvl="2" indent="-265113">
              <a:buFont typeface="Wingdings" panose="05000000000000000000" pitchFamily="2" charset="2"/>
              <a:buChar char="Ø"/>
              <a:tabLst>
                <a:tab pos="265113" algn="l"/>
              </a:tabLst>
            </a:pPr>
            <a:r>
              <a:rPr lang="en-US" sz="1000" dirty="0">
                <a:solidFill>
                  <a:srgbClr val="000000"/>
                </a:solidFill>
              </a:rPr>
              <a:t>Small oilfields (i.e. fields with recoverable reserves of up to 5 million </a:t>
            </a:r>
            <a:r>
              <a:rPr lang="en-US" sz="1000" dirty="0" err="1" smtClean="0">
                <a:solidFill>
                  <a:srgbClr val="000000"/>
                </a:solidFill>
              </a:rPr>
              <a:t>tonnes</a:t>
            </a:r>
            <a:r>
              <a:rPr lang="en-US" sz="1000" dirty="0" smtClean="0">
                <a:solidFill>
                  <a:srgbClr val="000000"/>
                </a:solidFill>
              </a:rPr>
              <a:t>) </a:t>
            </a:r>
            <a:r>
              <a:rPr lang="en-US" sz="1000" dirty="0">
                <a:solidFill>
                  <a:srgbClr val="000000"/>
                </a:solidFill>
              </a:rPr>
              <a:t>will benefit from the reduced MPT </a:t>
            </a:r>
            <a:r>
              <a:rPr lang="en-US" sz="1000" dirty="0" smtClean="0">
                <a:solidFill>
                  <a:srgbClr val="000000"/>
                </a:solidFill>
              </a:rPr>
              <a:t>at </a:t>
            </a:r>
            <a:r>
              <a:rPr lang="en-US" sz="1000" dirty="0">
                <a:solidFill>
                  <a:srgbClr val="000000"/>
                </a:solidFill>
              </a:rPr>
              <a:t>the beginning of their production stage.</a:t>
            </a:r>
          </a:p>
          <a:p>
            <a:pPr marL="722313" lvl="1" indent="-265113">
              <a:buFont typeface="Arial" pitchFamily="34" charset="0"/>
              <a:buChar char="•"/>
              <a:tabLst>
                <a:tab pos="265113" algn="l"/>
              </a:tabLst>
            </a:pPr>
            <a:endParaRPr lang="en-US" sz="1000" dirty="0">
              <a:solidFill>
                <a:srgbClr val="000000"/>
              </a:solidFill>
            </a:endParaRPr>
          </a:p>
          <a:p>
            <a:pPr marL="722313" lvl="1" indent="-265113">
              <a:buFont typeface="Arial" pitchFamily="34" charset="0"/>
              <a:buChar char="•"/>
              <a:tabLst>
                <a:tab pos="265113" algn="l"/>
              </a:tabLst>
            </a:pPr>
            <a:r>
              <a:rPr lang="en-US" sz="1000" b="1" dirty="0" err="1">
                <a:solidFill>
                  <a:srgbClr val="000000"/>
                </a:solidFill>
              </a:rPr>
              <a:t>Cdif</a:t>
            </a:r>
            <a:r>
              <a:rPr lang="en-US" sz="1000" dirty="0">
                <a:solidFill>
                  <a:srgbClr val="000000"/>
                </a:solidFill>
              </a:rPr>
              <a:t> is a factor reflecting the </a:t>
            </a:r>
            <a:r>
              <a:rPr lang="en-US" sz="1000" b="1" i="1" dirty="0">
                <a:solidFill>
                  <a:srgbClr val="000000"/>
                </a:solidFill>
              </a:rPr>
              <a:t>degree of difficulty of oil </a:t>
            </a:r>
            <a:r>
              <a:rPr lang="en-US" sz="1000" b="1" i="1" dirty="0" smtClean="0">
                <a:solidFill>
                  <a:srgbClr val="000000"/>
                </a:solidFill>
              </a:rPr>
              <a:t>recovery.</a:t>
            </a:r>
          </a:p>
          <a:p>
            <a:pPr marL="722313" lvl="1" indent="-265113">
              <a:buFont typeface="Arial" pitchFamily="34" charset="0"/>
              <a:buChar char="•"/>
              <a:tabLst>
                <a:tab pos="265113" algn="l"/>
              </a:tabLst>
            </a:pPr>
            <a:endParaRPr lang="en-GB" sz="1000" dirty="0">
              <a:solidFill>
                <a:srgbClr val="000000"/>
              </a:solidFill>
            </a:endParaRPr>
          </a:p>
          <a:p>
            <a:pPr marL="722313" lvl="1" indent="-265113">
              <a:buFont typeface="Arial" pitchFamily="34" charset="0"/>
              <a:buChar char="•"/>
              <a:tabLst>
                <a:tab pos="265113" algn="l"/>
              </a:tabLst>
            </a:pPr>
            <a:r>
              <a:rPr lang="en-US" sz="1000" b="1" dirty="0" err="1">
                <a:solidFill>
                  <a:srgbClr val="000000"/>
                </a:solidFill>
              </a:rPr>
              <a:t>Cdd</a:t>
            </a:r>
            <a:r>
              <a:rPr lang="en-US" sz="1000" dirty="0">
                <a:solidFill>
                  <a:srgbClr val="000000"/>
                </a:solidFill>
              </a:rPr>
              <a:t> is a factor reflecting the </a:t>
            </a:r>
            <a:r>
              <a:rPr lang="en-US" sz="1000" b="1" i="1" dirty="0">
                <a:solidFill>
                  <a:srgbClr val="000000"/>
                </a:solidFill>
              </a:rPr>
              <a:t>level of depletion of a particular hydrocarbon deposit</a:t>
            </a:r>
            <a:r>
              <a:rPr lang="en-US" sz="1000" dirty="0">
                <a:solidFill>
                  <a:srgbClr val="000000"/>
                </a:solidFill>
              </a:rPr>
              <a:t>. For subsoil plots that contain “difficult to recover” oil deposits (i.e. </a:t>
            </a:r>
            <a:r>
              <a:rPr lang="en-US" sz="1000" dirty="0" err="1">
                <a:solidFill>
                  <a:srgbClr val="000000"/>
                </a:solidFill>
              </a:rPr>
              <a:t>Cdif</a:t>
            </a:r>
            <a:r>
              <a:rPr lang="en-US" sz="1000" dirty="0">
                <a:solidFill>
                  <a:srgbClr val="000000"/>
                </a:solidFill>
              </a:rPr>
              <a:t> &lt; 1.0), </a:t>
            </a:r>
            <a:r>
              <a:rPr lang="en-US" sz="1000" dirty="0" err="1">
                <a:solidFill>
                  <a:srgbClr val="000000"/>
                </a:solidFill>
              </a:rPr>
              <a:t>Cdd</a:t>
            </a:r>
            <a:r>
              <a:rPr lang="en-US" sz="1000" dirty="0">
                <a:solidFill>
                  <a:srgbClr val="000000"/>
                </a:solidFill>
              </a:rPr>
              <a:t> is assigned a value in the range from 0.3 to </a:t>
            </a:r>
            <a:r>
              <a:rPr lang="en-US" sz="1000" dirty="0" smtClean="0">
                <a:solidFill>
                  <a:srgbClr val="000000"/>
                </a:solidFill>
              </a:rPr>
              <a:t>1.0.</a:t>
            </a:r>
          </a:p>
          <a:p>
            <a:pPr marL="722313" lvl="1" indent="-265113">
              <a:buFont typeface="Arial" pitchFamily="34" charset="0"/>
              <a:buChar char="•"/>
              <a:tabLst>
                <a:tab pos="265113" algn="l"/>
              </a:tabLst>
            </a:pPr>
            <a:endParaRPr lang="en-US" sz="1000" dirty="0" smtClean="0">
              <a:solidFill>
                <a:srgbClr val="000000"/>
              </a:solidFill>
            </a:endParaRPr>
          </a:p>
          <a:p>
            <a:pPr lvl="1">
              <a:tabLst>
                <a:tab pos="265113" algn="l"/>
              </a:tabLst>
            </a:pPr>
            <a:r>
              <a:rPr lang="en-GB" sz="1000" u="sng" dirty="0">
                <a:solidFill>
                  <a:srgbClr val="000000"/>
                </a:solidFill>
              </a:rPr>
              <a:t>2012</a:t>
            </a:r>
            <a:r>
              <a:rPr lang="en-GB" sz="1000" dirty="0">
                <a:solidFill>
                  <a:srgbClr val="000000"/>
                </a:solidFill>
              </a:rPr>
              <a:t>: </a:t>
            </a:r>
            <a:endParaRPr lang="en-GB" sz="1000" dirty="0" smtClean="0">
              <a:solidFill>
                <a:srgbClr val="000000"/>
              </a:solidFill>
            </a:endParaRPr>
          </a:p>
          <a:p>
            <a:pPr marL="1179513" lvl="2" indent="-265113">
              <a:buFont typeface="Wingdings" panose="05000000000000000000" pitchFamily="2" charset="2"/>
              <a:buChar char="Ø"/>
              <a:tabLst>
                <a:tab pos="265113" algn="l"/>
              </a:tabLst>
            </a:pPr>
            <a:r>
              <a:rPr lang="en-GB" sz="1000" dirty="0">
                <a:solidFill>
                  <a:srgbClr val="000000"/>
                </a:solidFill>
              </a:rPr>
              <a:t>Introduction of the </a:t>
            </a:r>
            <a:r>
              <a:rPr lang="en-GB" sz="1000" dirty="0" smtClean="0">
                <a:solidFill>
                  <a:srgbClr val="000000"/>
                </a:solidFill>
              </a:rPr>
              <a:t>MPT</a:t>
            </a:r>
            <a:endParaRPr lang="en-GB" sz="1000" dirty="0">
              <a:solidFill>
                <a:srgbClr val="000000"/>
              </a:solidFill>
            </a:endParaRPr>
          </a:p>
          <a:p>
            <a:pPr marL="1179513" lvl="2" indent="-265113">
              <a:buFont typeface="Wingdings" panose="05000000000000000000" pitchFamily="2" charset="2"/>
              <a:buChar char="Ø"/>
              <a:tabLst>
                <a:tab pos="265113" algn="l"/>
              </a:tabLst>
            </a:pPr>
            <a:r>
              <a:rPr lang="en-US" sz="1000" b="1" i="1" dirty="0" smtClean="0">
                <a:solidFill>
                  <a:srgbClr val="000000"/>
                </a:solidFill>
              </a:rPr>
              <a:t>Introduction </a:t>
            </a:r>
            <a:r>
              <a:rPr lang="en-US" sz="1000" b="1" i="1" dirty="0">
                <a:solidFill>
                  <a:srgbClr val="000000"/>
                </a:solidFill>
              </a:rPr>
              <a:t>of Cr, a factor reflecting the size of reserves</a:t>
            </a:r>
            <a:r>
              <a:rPr lang="en-US" sz="1000" dirty="0">
                <a:solidFill>
                  <a:srgbClr val="000000"/>
                </a:solidFill>
              </a:rPr>
              <a:t>. As a result, small oilfields (fields with recoverable reserves of up to 5 million </a:t>
            </a:r>
            <a:r>
              <a:rPr lang="en-US" sz="1000" dirty="0" err="1">
                <a:solidFill>
                  <a:srgbClr val="000000"/>
                </a:solidFill>
              </a:rPr>
              <a:t>tonnes</a:t>
            </a:r>
            <a:r>
              <a:rPr lang="en-US" sz="1000" dirty="0">
                <a:solidFill>
                  <a:srgbClr val="000000"/>
                </a:solidFill>
              </a:rPr>
              <a:t>) are set to benefit from reduced MPT rate at the beginning of their production stage.</a:t>
            </a:r>
            <a:endParaRPr lang="en-GB" sz="1000" dirty="0">
              <a:solidFill>
                <a:srgbClr val="000000"/>
              </a:solidFill>
            </a:endParaRPr>
          </a:p>
          <a:p>
            <a:pPr lvl="1">
              <a:tabLst>
                <a:tab pos="265113" algn="l"/>
              </a:tabLst>
            </a:pPr>
            <a:r>
              <a:rPr lang="en-GB" sz="1000" u="sng" dirty="0">
                <a:solidFill>
                  <a:srgbClr val="000000"/>
                </a:solidFill>
              </a:rPr>
              <a:t>2011</a:t>
            </a:r>
            <a:r>
              <a:rPr lang="en-GB" sz="1000" dirty="0">
                <a:solidFill>
                  <a:srgbClr val="000000"/>
                </a:solidFill>
              </a:rPr>
              <a:t>: </a:t>
            </a:r>
            <a:endParaRPr lang="en-GB" sz="1000" dirty="0" smtClean="0">
              <a:solidFill>
                <a:srgbClr val="000000"/>
              </a:solidFill>
            </a:endParaRPr>
          </a:p>
          <a:p>
            <a:pPr marL="1179513" lvl="2" indent="-265113">
              <a:buFont typeface="Wingdings" panose="05000000000000000000" pitchFamily="2" charset="2"/>
              <a:buChar char="Ø"/>
              <a:tabLst>
                <a:tab pos="265113" algn="l"/>
              </a:tabLst>
            </a:pPr>
            <a:r>
              <a:rPr lang="en-GB" sz="1000" dirty="0">
                <a:solidFill>
                  <a:srgbClr val="000000"/>
                </a:solidFill>
              </a:rPr>
              <a:t>R</a:t>
            </a:r>
            <a:r>
              <a:rPr lang="en-GB" sz="1000" dirty="0" smtClean="0">
                <a:solidFill>
                  <a:srgbClr val="000000"/>
                </a:solidFill>
              </a:rPr>
              <a:t>educed </a:t>
            </a:r>
            <a:r>
              <a:rPr lang="en-GB" sz="1000" dirty="0">
                <a:solidFill>
                  <a:srgbClr val="000000"/>
                </a:solidFill>
              </a:rPr>
              <a:t>export duty for oil mature fields </a:t>
            </a:r>
            <a:r>
              <a:rPr lang="en-GB" sz="1000" dirty="0" smtClean="0">
                <a:solidFill>
                  <a:srgbClr val="000000"/>
                </a:solidFill>
              </a:rPr>
              <a:t>applicable </a:t>
            </a:r>
            <a:r>
              <a:rPr lang="en-GB" sz="1000" dirty="0">
                <a:solidFill>
                  <a:srgbClr val="000000"/>
                </a:solidFill>
              </a:rPr>
              <a:t>bet</a:t>
            </a:r>
            <a:r>
              <a:rPr lang="en-US" sz="1000" dirty="0" smtClean="0">
                <a:solidFill>
                  <a:srgbClr val="000000"/>
                </a:solidFill>
              </a:rPr>
              <a:t>wen</a:t>
            </a:r>
            <a:r>
              <a:rPr lang="en-US" sz="1000" dirty="0">
                <a:solidFill>
                  <a:srgbClr val="000000"/>
                </a:solidFill>
              </a:rPr>
              <a:t> October 2011 and January </a:t>
            </a:r>
            <a:r>
              <a:rPr lang="en-US" sz="1000" dirty="0" smtClean="0">
                <a:solidFill>
                  <a:srgbClr val="000000"/>
                </a:solidFill>
              </a:rPr>
              <a:t>2014 (part </a:t>
            </a:r>
            <a:r>
              <a:rPr lang="en-US" sz="1000" dirty="0">
                <a:solidFill>
                  <a:srgbClr val="000000"/>
                </a:solidFill>
              </a:rPr>
              <a:t>of the so called “60-66” </a:t>
            </a:r>
            <a:r>
              <a:rPr lang="en-US" sz="1000" dirty="0" smtClean="0">
                <a:solidFill>
                  <a:srgbClr val="000000"/>
                </a:solidFill>
              </a:rPr>
              <a:t>regime)</a:t>
            </a:r>
            <a:endParaRPr lang="en-GB" sz="1000" dirty="0" smtClean="0">
              <a:solidFill>
                <a:srgbClr val="000000"/>
              </a:solidFill>
            </a:endParaRPr>
          </a:p>
          <a:p>
            <a:pPr marL="722313" lvl="1" indent="-265113">
              <a:buFont typeface="Arial" pitchFamily="34" charset="0"/>
              <a:buChar char="•"/>
              <a:tabLst>
                <a:tab pos="265113" algn="l"/>
              </a:tabLst>
            </a:pPr>
            <a:endParaRPr lang="en-US" sz="1000" dirty="0">
              <a:solidFill>
                <a:srgbClr val="000000"/>
              </a:solidFill>
            </a:endParaRPr>
          </a:p>
        </p:txBody>
      </p:sp>
      <p:sp>
        <p:nvSpPr>
          <p:cNvPr id="3" name="TextBox 2"/>
          <p:cNvSpPr txBox="1"/>
          <p:nvPr/>
        </p:nvSpPr>
        <p:spPr>
          <a:xfrm>
            <a:off x="358813" y="6083117"/>
            <a:ext cx="8607056" cy="369332"/>
          </a:xfrm>
          <a:prstGeom prst="rect">
            <a:avLst/>
          </a:prstGeom>
          <a:noFill/>
        </p:spPr>
        <p:txBody>
          <a:bodyPr wrap="square" lIns="72000" rIns="72000" rtlCol="0">
            <a:spAutoFit/>
          </a:bodyPr>
          <a:lstStyle/>
          <a:p>
            <a:r>
              <a:rPr lang="en-GB" sz="900" i="1" dirty="0" smtClean="0"/>
              <a:t>Note: </a:t>
            </a:r>
            <a:r>
              <a:rPr lang="en-US" sz="900" i="1" dirty="0">
                <a:solidFill>
                  <a:srgbClr val="000000"/>
                </a:solidFill>
              </a:rPr>
              <a:t>MPT is levied on de-watered </a:t>
            </a:r>
            <a:r>
              <a:rPr lang="en-US" sz="900" i="1" dirty="0" err="1">
                <a:solidFill>
                  <a:srgbClr val="000000"/>
                </a:solidFill>
              </a:rPr>
              <a:t>stabilised</a:t>
            </a:r>
            <a:r>
              <a:rPr lang="en-US" sz="900" i="1" dirty="0">
                <a:solidFill>
                  <a:srgbClr val="000000"/>
                </a:solidFill>
              </a:rPr>
              <a:t> oil, gas condensate and non-associated natural gas. Separation of light fractions and other impurities from gas condensate is permitted prior to the calculation of MPT.</a:t>
            </a:r>
            <a:endParaRPr lang="en-US" sz="900" i="1" dirty="0" smtClean="0"/>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939998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08588546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8389"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a:t>Russia Marginal Fields Terms </a:t>
            </a:r>
            <a:r>
              <a:rPr lang="en-GB" dirty="0" smtClean="0"/>
              <a:t>(3/3</a:t>
            </a:r>
            <a:r>
              <a:rPr lang="en-GB" dirty="0"/>
              <a:t>)</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43</a:t>
            </a:fld>
            <a:endParaRPr lang="en-US" dirty="0"/>
          </a:p>
        </p:txBody>
      </p:sp>
      <p:sp>
        <p:nvSpPr>
          <p:cNvPr id="10" name="TextBox 9"/>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smtClean="0">
                <a:solidFill>
                  <a:schemeClr val="bg1"/>
                </a:solidFill>
              </a:rPr>
              <a:t>No </a:t>
            </a:r>
            <a:r>
              <a:rPr lang="en-US" sz="900" dirty="0">
                <a:solidFill>
                  <a:schemeClr val="bg1"/>
                </a:solidFill>
              </a:rPr>
              <a:t>definition provided but special terms are applicable to heavy oil fields, mature fields, fields located in less accessible </a:t>
            </a:r>
            <a:r>
              <a:rPr lang="en-US" sz="900" dirty="0" smtClean="0">
                <a:solidFill>
                  <a:schemeClr val="bg1"/>
                </a:solidFill>
              </a:rPr>
              <a:t>regions</a:t>
            </a:r>
            <a:endParaRPr lang="en-US" sz="900" dirty="0">
              <a:solidFill>
                <a:schemeClr val="bg1"/>
              </a:solidFill>
            </a:endParaRPr>
          </a:p>
        </p:txBody>
      </p:sp>
      <p:sp>
        <p:nvSpPr>
          <p:cNvPr id="12" name="Rectangle 11"/>
          <p:cNvSpPr/>
          <p:nvPr/>
        </p:nvSpPr>
        <p:spPr>
          <a:xfrm>
            <a:off x="217967" y="1199905"/>
            <a:ext cx="8607056" cy="1231106"/>
          </a:xfrm>
          <a:prstGeom prst="rect">
            <a:avLst/>
          </a:prstGeom>
        </p:spPr>
        <p:txBody>
          <a:bodyPr wrap="square">
            <a:spAutoFit/>
          </a:bodyPr>
          <a:lstStyle/>
          <a:p>
            <a:pPr marL="265113" indent="-265113">
              <a:buFont typeface="Arial" pitchFamily="34" charset="0"/>
              <a:buChar char="•"/>
              <a:tabLst>
                <a:tab pos="265113" algn="l"/>
              </a:tabLst>
            </a:pPr>
            <a:r>
              <a:rPr lang="en-GB" dirty="0" smtClean="0">
                <a:solidFill>
                  <a:srgbClr val="000000"/>
                </a:solidFill>
              </a:rPr>
              <a:t>Other remarks:</a:t>
            </a:r>
            <a:endParaRPr lang="en-US" dirty="0">
              <a:solidFill>
                <a:srgbClr val="000000"/>
              </a:solidFill>
            </a:endParaRPr>
          </a:p>
          <a:p>
            <a:pPr marL="722313" lvl="1" indent="-265113">
              <a:buFont typeface="Arial" pitchFamily="34" charset="0"/>
              <a:buChar char="•"/>
              <a:tabLst>
                <a:tab pos="265113" algn="l"/>
              </a:tabLst>
            </a:pPr>
            <a:r>
              <a:rPr lang="en-US" sz="1000" dirty="0">
                <a:solidFill>
                  <a:srgbClr val="000000"/>
                </a:solidFill>
              </a:rPr>
              <a:t>VAT levied at 18% on sales to the domestic market; sales to the export market are </a:t>
            </a:r>
            <a:r>
              <a:rPr lang="en-US" sz="1000" dirty="0" smtClean="0">
                <a:solidFill>
                  <a:srgbClr val="000000"/>
                </a:solidFill>
              </a:rPr>
              <a:t>zero-rated.</a:t>
            </a:r>
            <a:endParaRPr lang="en-US" sz="1000" dirty="0">
              <a:solidFill>
                <a:srgbClr val="000000"/>
              </a:solidFill>
            </a:endParaRPr>
          </a:p>
          <a:p>
            <a:pPr marL="722313" lvl="1" indent="-265113">
              <a:buFont typeface="Arial" pitchFamily="34" charset="0"/>
              <a:buChar char="•"/>
              <a:tabLst>
                <a:tab pos="265113" algn="l"/>
              </a:tabLst>
            </a:pPr>
            <a:r>
              <a:rPr lang="en-US" sz="1000" dirty="0">
                <a:solidFill>
                  <a:srgbClr val="000000"/>
                </a:solidFill>
              </a:rPr>
              <a:t>There is no provision in the legislation for the licensee to supply any portion of its crude oil or natural gas production to the domestic </a:t>
            </a:r>
            <a:r>
              <a:rPr lang="en-US" sz="1000" dirty="0" smtClean="0">
                <a:solidFill>
                  <a:srgbClr val="000000"/>
                </a:solidFill>
              </a:rPr>
              <a:t>market. </a:t>
            </a:r>
          </a:p>
          <a:p>
            <a:pPr marL="1179513" lvl="2" indent="-265113">
              <a:buFont typeface="Wingdings" panose="05000000000000000000" pitchFamily="2" charset="2"/>
              <a:buChar char="Ø"/>
              <a:tabLst>
                <a:tab pos="265113" algn="l"/>
              </a:tabLst>
            </a:pPr>
            <a:r>
              <a:rPr lang="en-US" sz="1000" dirty="0">
                <a:solidFill>
                  <a:srgbClr val="000000"/>
                </a:solidFill>
              </a:rPr>
              <a:t>Production from most concession licenses is sold into both export and domestic markets, with production sold to the latter being priced at a significant discount to the export price. </a:t>
            </a:r>
          </a:p>
          <a:p>
            <a:pPr marL="1179513" lvl="2" indent="-265113">
              <a:buFont typeface="Wingdings" panose="05000000000000000000" pitchFamily="2" charset="2"/>
              <a:buChar char="Ø"/>
              <a:tabLst>
                <a:tab pos="265113" algn="l"/>
              </a:tabLst>
            </a:pPr>
            <a:endParaRPr lang="en-US" sz="1000" dirty="0">
              <a:solidFill>
                <a:srgbClr val="000000"/>
              </a:solidFill>
            </a:endParaRPr>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652799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22377959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735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Thailand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44</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206775737"/>
              </p:ext>
            </p:extLst>
          </p:nvPr>
        </p:nvGraphicFramePr>
        <p:xfrm>
          <a:off x="273132" y="2423525"/>
          <a:ext cx="8752115" cy="324231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i="0" dirty="0">
                          <a:effectLst/>
                          <a:latin typeface="+mj-lt"/>
                        </a:rPr>
                        <a:t>Fixed royalty tax terms for deep water areas (&gt;200 m) based on the 2007 Model Concession Agreement issued in connection with the 20th Licensing Round</a:t>
                      </a:r>
                      <a:br>
                        <a:rPr lang="en-US" sz="900" b="1" i="0" dirty="0">
                          <a:effectLst/>
                          <a:latin typeface="+mj-lt"/>
                        </a:rPr>
                      </a:br>
                      <a:r>
                        <a:rPr lang="en-US" sz="900" b="1" i="0" dirty="0">
                          <a:effectLst/>
                          <a:latin typeface="+mj-lt"/>
                        </a:rPr>
                        <a:t>SRB calculations ("K" factor) for Andaman Sea deep water blocks offered in the 19th Licensing Round in 2005</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Training fee of </a:t>
                      </a:r>
                      <a:r>
                        <a:rPr lang="en-US" sz="900" dirty="0" smtClean="0">
                          <a:effectLst/>
                          <a:latin typeface="+mj-lt"/>
                        </a:rPr>
                        <a:t>US$ </a:t>
                      </a:r>
                      <a:r>
                        <a:rPr lang="en-US" sz="900" dirty="0">
                          <a:effectLst/>
                          <a:latin typeface="+mj-lt"/>
                        </a:rPr>
                        <a:t>50,000 p.a.</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3.5% - 10.5% of gross production on an incremental sliding scale linked to average daily production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50% of gross revenue less deduction and depreciation</a:t>
                      </a:r>
                      <a:br>
                        <a:rPr lang="en-US" sz="900" dirty="0">
                          <a:effectLst/>
                          <a:latin typeface="+mj-lt"/>
                        </a:rPr>
                      </a:br>
                      <a:r>
                        <a:rPr lang="en-US" sz="900" dirty="0">
                          <a:effectLst/>
                          <a:latin typeface="+mj-lt"/>
                        </a:rPr>
                        <a:t>Special discount applies to the revenue for tax purposes during the first 9 years of production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cap="all" dirty="0">
                          <a:effectLst/>
                          <a:latin typeface="+mj-lt"/>
                        </a:rPr>
                        <a:t>SPECIAL REMUNERATORY BENEFIT</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Levied on pre-tax "annual petroleum profit"</a:t>
                      </a:r>
                      <a:br>
                        <a:rPr lang="en-US" sz="900" dirty="0">
                          <a:effectLst/>
                          <a:latin typeface="+mj-lt"/>
                        </a:rPr>
                      </a:br>
                      <a:r>
                        <a:rPr lang="en-US" sz="900" dirty="0">
                          <a:effectLst/>
                          <a:latin typeface="+mj-lt"/>
                        </a:rPr>
                        <a:t>0% - 75% on an incremental scale linked to annual revenue per </a:t>
                      </a:r>
                      <a:r>
                        <a:rPr lang="en-US" sz="900" dirty="0" err="1">
                          <a:effectLst/>
                          <a:latin typeface="+mj-lt"/>
                        </a:rPr>
                        <a:t>metre</a:t>
                      </a:r>
                      <a:r>
                        <a:rPr lang="en-US" sz="900" dirty="0">
                          <a:effectLst/>
                          <a:latin typeface="+mj-lt"/>
                        </a:rPr>
                        <a:t> depth of well</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20188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Thailand </a:t>
            </a:r>
            <a:r>
              <a:rPr lang="en-GB" sz="1200" b="1" dirty="0">
                <a:solidFill>
                  <a:prstClr val="black"/>
                </a:solidFill>
              </a:rPr>
              <a:t>:</a:t>
            </a:r>
            <a:endParaRPr lang="en-GB" sz="1200" b="1" dirty="0" smtClean="0">
              <a:solidFill>
                <a:prstClr val="black"/>
              </a:solidFill>
            </a:endParaRPr>
          </a:p>
          <a:p>
            <a:pPr marL="171450" indent="-171450" fontAlgn="b">
              <a:buFont typeface="Wingdings" panose="05000000000000000000" pitchFamily="2" charset="2"/>
              <a:buChar char="Ø"/>
            </a:pPr>
            <a:r>
              <a:rPr lang="en-US" sz="1200" dirty="0" smtClean="0">
                <a:solidFill>
                  <a:prstClr val="black"/>
                </a:solidFill>
              </a:rPr>
              <a:t>Thai </a:t>
            </a:r>
            <a:r>
              <a:rPr lang="en-US" sz="1200" dirty="0">
                <a:solidFill>
                  <a:prstClr val="black"/>
                </a:solidFill>
              </a:rPr>
              <a:t>III Royalty Tax Terms Deep Water greater than 200m</a:t>
            </a:r>
          </a:p>
          <a:p>
            <a:pPr marL="171450" indent="-171450" fontAlgn="b">
              <a:buFont typeface="Wingdings" panose="05000000000000000000" pitchFamily="2" charset="2"/>
              <a:buChar char="Ø"/>
            </a:pPr>
            <a:r>
              <a:rPr lang="en-US" sz="1200" dirty="0" smtClean="0">
                <a:solidFill>
                  <a:prstClr val="black"/>
                </a:solidFill>
              </a:rPr>
              <a:t>Thai </a:t>
            </a:r>
            <a:r>
              <a:rPr lang="en-US" sz="1200" dirty="0">
                <a:solidFill>
                  <a:prstClr val="black"/>
                </a:solidFill>
              </a:rPr>
              <a:t>III Royalty Tax Terms Offshore less than 200m</a:t>
            </a:r>
          </a:p>
          <a:p>
            <a:pPr marL="171450" indent="-171450" fontAlgn="b">
              <a:buFont typeface="Wingdings" panose="05000000000000000000" pitchFamily="2" charset="2"/>
              <a:buChar char="Ø"/>
            </a:pPr>
            <a:r>
              <a:rPr lang="en-US" sz="1200" dirty="0" smtClean="0">
                <a:solidFill>
                  <a:prstClr val="black"/>
                </a:solidFill>
              </a:rPr>
              <a:t>Thai </a:t>
            </a:r>
            <a:r>
              <a:rPr lang="en-US" sz="1200" dirty="0">
                <a:solidFill>
                  <a:prstClr val="black"/>
                </a:solidFill>
              </a:rPr>
              <a:t>III Royalty Tax Terms Onshore</a:t>
            </a:r>
          </a:p>
          <a:p>
            <a:pPr marL="171450" indent="-171450" fontAlgn="b">
              <a:buFont typeface="Wingdings" panose="05000000000000000000" pitchFamily="2" charset="2"/>
              <a:buChar char="Ø"/>
            </a:pPr>
            <a:endParaRPr lang="en-US" sz="1200" dirty="0">
              <a:solidFill>
                <a:prstClr val="black"/>
              </a:solidFill>
            </a:endParaRPr>
          </a:p>
          <a:p>
            <a:endParaRPr lang="en-GB" sz="1200" b="1"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19" name="TextBox 18"/>
          <p:cNvSpPr txBox="1"/>
          <p:nvPr/>
        </p:nvSpPr>
        <p:spPr>
          <a:xfrm>
            <a:off x="196933" y="5615706"/>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5" name="TextBox 14"/>
          <p:cNvSpPr txBox="1"/>
          <p:nvPr/>
        </p:nvSpPr>
        <p:spPr>
          <a:xfrm>
            <a:off x="50629" y="4331767"/>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6" name="TextBox 15"/>
          <p:cNvSpPr txBox="1"/>
          <p:nvPr/>
        </p:nvSpPr>
        <p:spPr>
          <a:xfrm>
            <a:off x="44533" y="4667047"/>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365538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7397713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753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Thailand Marginal Fields Terms (1/2)</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1692569481"/>
              </p:ext>
            </p:extLst>
          </p:nvPr>
        </p:nvGraphicFramePr>
        <p:xfrm>
          <a:off x="265111" y="1143000"/>
          <a:ext cx="8574089" cy="3444240"/>
        </p:xfrm>
        <a:graphic>
          <a:graphicData uri="http://schemas.openxmlformats.org/drawingml/2006/table">
            <a:tbl>
              <a:tblPr firstRow="1" bandRow="1">
                <a:tableStyleId>{5C22544A-7EE6-4342-B048-85BDC9FD1C3A}</a:tableStyleId>
              </a:tblPr>
              <a:tblGrid>
                <a:gridCol w="1436599"/>
                <a:gridCol w="3476346"/>
                <a:gridCol w="3661144"/>
              </a:tblGrid>
              <a:tr h="3405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chemeClr val="lt1"/>
                          </a:solidFill>
                          <a:latin typeface="+mn-lt"/>
                          <a:ea typeface="+mn-ea"/>
                          <a:cs typeface="+mn-cs"/>
                        </a:rPr>
                        <a:t>Model</a:t>
                      </a:r>
                      <a:r>
                        <a:rPr lang="en-GB" sz="900" b="1" i="1" kern="1200" dirty="0" smtClean="0">
                          <a:solidFill>
                            <a:srgbClr val="FFD200"/>
                          </a:solidFill>
                          <a:latin typeface="+mn-lt"/>
                          <a:ea typeface="+mn-ea"/>
                          <a:cs typeface="+mn-cs"/>
                        </a:rPr>
                        <a:t> </a:t>
                      </a:r>
                      <a:r>
                        <a:rPr lang="en-GB" sz="1600" b="1" kern="1200" dirty="0" smtClean="0">
                          <a:solidFill>
                            <a:schemeClr val="lt1"/>
                          </a:solidFill>
                          <a:latin typeface="+mn-lt"/>
                          <a:ea typeface="+mn-ea"/>
                          <a:cs typeface="+mn-cs"/>
                        </a:rPr>
                        <a:t>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Thai III Royalty Tax Terms Deep Water greater than 200m</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Special Terms for Marginal Fields</a:t>
                      </a:r>
                      <a:endParaRPr lang="en-US" sz="1400" b="1" kern="1200" dirty="0">
                        <a:solidFill>
                          <a:schemeClr val="lt1"/>
                        </a:solidFill>
                        <a:latin typeface="+mn-lt"/>
                        <a:ea typeface="+mn-ea"/>
                        <a:cs typeface="+mn-cs"/>
                      </a:endParaRPr>
                    </a:p>
                  </a:txBody>
                  <a:tcPr anchor="ctr"/>
                </a:tc>
              </a:tr>
              <a:tr h="7965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dirty="0" smtClean="0">
                          <a:solidFill>
                            <a:schemeClr val="tx1"/>
                          </a:solidFill>
                        </a:rPr>
                        <a:t>Income</a:t>
                      </a:r>
                      <a:r>
                        <a:rPr lang="en-GB" sz="1200" b="1" i="0" baseline="0" dirty="0" smtClean="0">
                          <a:solidFill>
                            <a:schemeClr val="tx1"/>
                          </a:solidFill>
                        </a:rPr>
                        <a:t> Tax</a:t>
                      </a:r>
                      <a:endParaRPr lang="en-US" sz="1200" b="1" i="0" dirty="0" smtClean="0">
                        <a:solidFill>
                          <a:schemeClr val="tx1"/>
                        </a:solidFill>
                      </a:endParaRPr>
                    </a:p>
                  </a:txBody>
                  <a:tcPr anchor="ct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1" kern="1200" dirty="0" smtClean="0">
                          <a:solidFill>
                            <a:schemeClr val="dk1"/>
                          </a:solidFill>
                          <a:effectLst/>
                          <a:latin typeface="+mn-lt"/>
                          <a:ea typeface="+mn-ea"/>
                          <a:cs typeface="+mn-cs"/>
                        </a:rPr>
                        <a:t>Special discount applies </a:t>
                      </a:r>
                      <a:r>
                        <a:rPr lang="en-US" sz="1000" kern="1200" dirty="0" smtClean="0">
                          <a:solidFill>
                            <a:schemeClr val="dk1"/>
                          </a:solidFill>
                          <a:effectLst/>
                          <a:latin typeface="+mn-lt"/>
                          <a:ea typeface="+mn-ea"/>
                          <a:cs typeface="+mn-cs"/>
                        </a:rPr>
                        <a:t>to the revenue for tax purposes during the first nine</a:t>
                      </a:r>
                      <a:r>
                        <a:rPr lang="en-US" sz="1000" kern="1200" baseline="0" dirty="0" smtClean="0">
                          <a:solidFill>
                            <a:schemeClr val="dk1"/>
                          </a:solidFill>
                          <a:effectLst/>
                          <a:latin typeface="+mn-lt"/>
                          <a:ea typeface="+mn-ea"/>
                          <a:cs typeface="+mn-cs"/>
                        </a:rPr>
                        <a:t> </a:t>
                      </a:r>
                      <a:r>
                        <a:rPr lang="en-US" sz="1000" kern="1200" dirty="0" smtClean="0">
                          <a:solidFill>
                            <a:schemeClr val="dk1"/>
                          </a:solidFill>
                          <a:effectLst/>
                          <a:latin typeface="+mn-lt"/>
                          <a:ea typeface="+mn-ea"/>
                          <a:cs typeface="+mn-cs"/>
                        </a:rPr>
                        <a:t>years of production.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i="1" kern="1200" dirty="0" smtClean="0">
                        <a:solidFill>
                          <a:schemeClr val="dk1"/>
                        </a:solidFill>
                        <a:effectLst/>
                        <a:latin typeface="+mn-lt"/>
                        <a:ea typeface="+mn-ea"/>
                        <a:cs typeface="+mn-cs"/>
                      </a:endParaRPr>
                    </a:p>
                    <a:p>
                      <a:r>
                        <a:rPr lang="en-US" sz="1000" kern="1200" dirty="0" smtClean="0">
                          <a:solidFill>
                            <a:schemeClr val="dk1"/>
                          </a:solidFill>
                          <a:latin typeface="+mn-lt"/>
                          <a:ea typeface="+mn-ea"/>
                          <a:cs typeface="+mn-cs"/>
                        </a:rPr>
                        <a:t>Discount Rate = (Basic Discount Rate x Volume of Standard Daily Production)</a:t>
                      </a:r>
                      <a:r>
                        <a:rPr lang="en-US" sz="1000" b="1" kern="1200" dirty="0" smtClean="0">
                          <a:solidFill>
                            <a:schemeClr val="dk1"/>
                          </a:solidFill>
                          <a:latin typeface="+mn-lt"/>
                          <a:ea typeface="+mn-ea"/>
                          <a:cs typeface="+mn-cs"/>
                        </a:rPr>
                        <a:t> </a:t>
                      </a:r>
                      <a:r>
                        <a:rPr lang="en-US" sz="1000" kern="1200" dirty="0" smtClean="0">
                          <a:solidFill>
                            <a:schemeClr val="dk1"/>
                          </a:solidFill>
                          <a:latin typeface="+mn-lt"/>
                          <a:ea typeface="+mn-ea"/>
                          <a:cs typeface="+mn-cs"/>
                        </a:rPr>
                        <a:t>/ Average Actual Daily Production</a:t>
                      </a:r>
                      <a:endParaRPr lang="en-US" dirty="0" smtClean="0"/>
                    </a:p>
                    <a:p>
                      <a:r>
                        <a:rPr lang="en-US" sz="1000" kern="1200" dirty="0" smtClean="0">
                          <a:solidFill>
                            <a:schemeClr val="dk1"/>
                          </a:solidFill>
                          <a:latin typeface="+mn-lt"/>
                          <a:ea typeface="+mn-ea"/>
                          <a:cs typeface="+mn-cs"/>
                        </a:rPr>
                        <a:t>where</a:t>
                      </a:r>
                      <a:endParaRPr lang="en-US" dirty="0" smtClean="0"/>
                    </a:p>
                    <a:p>
                      <a:r>
                        <a:rPr lang="en-US" sz="1000" kern="1200" dirty="0" smtClean="0">
                          <a:solidFill>
                            <a:schemeClr val="dk1"/>
                          </a:solidFill>
                          <a:latin typeface="+mn-lt"/>
                          <a:ea typeface="+mn-ea"/>
                          <a:cs typeface="+mn-cs"/>
                        </a:rPr>
                        <a:t>Basic Discount Rate = (1.05% x Average Water Depth in </a:t>
                      </a:r>
                      <a:r>
                        <a:rPr lang="en-US" sz="1000" kern="1200" dirty="0" err="1" smtClean="0">
                          <a:solidFill>
                            <a:schemeClr val="dk1"/>
                          </a:solidFill>
                          <a:latin typeface="+mn-lt"/>
                          <a:ea typeface="+mn-ea"/>
                          <a:cs typeface="+mn-cs"/>
                        </a:rPr>
                        <a:t>Metres</a:t>
                      </a:r>
                      <a:r>
                        <a:rPr lang="en-US" sz="1000" kern="1200" dirty="0" smtClean="0">
                          <a:solidFill>
                            <a:schemeClr val="dk1"/>
                          </a:solidFill>
                          <a:latin typeface="+mn-lt"/>
                          <a:ea typeface="+mn-ea"/>
                          <a:cs typeface="+mn-cs"/>
                        </a:rPr>
                        <a:t>) / 30; and</a:t>
                      </a:r>
                      <a:br>
                        <a:rPr lang="en-US" sz="1000" kern="1200" dirty="0" smtClean="0">
                          <a:solidFill>
                            <a:schemeClr val="dk1"/>
                          </a:solidFill>
                          <a:latin typeface="+mn-lt"/>
                          <a:ea typeface="+mn-ea"/>
                          <a:cs typeface="+mn-cs"/>
                        </a:rPr>
                      </a:br>
                      <a:r>
                        <a:rPr lang="en-US" sz="1000" kern="1200" dirty="0" smtClean="0">
                          <a:solidFill>
                            <a:schemeClr val="dk1"/>
                          </a:solidFill>
                          <a:latin typeface="+mn-lt"/>
                          <a:ea typeface="+mn-ea"/>
                          <a:cs typeface="+mn-cs"/>
                        </a:rPr>
                        <a:t>Volume of Standard Daily Production = [(150 </a:t>
                      </a:r>
                      <a:r>
                        <a:rPr lang="en-US" sz="1000" kern="1200" dirty="0" err="1" smtClean="0">
                          <a:solidFill>
                            <a:schemeClr val="dk1"/>
                          </a:solidFill>
                          <a:latin typeface="+mn-lt"/>
                          <a:ea typeface="+mn-ea"/>
                          <a:cs typeface="+mn-cs"/>
                        </a:rPr>
                        <a:t>bbl</a:t>
                      </a:r>
                      <a:r>
                        <a:rPr lang="en-US" sz="1000" kern="1200" dirty="0" smtClean="0">
                          <a:solidFill>
                            <a:schemeClr val="dk1"/>
                          </a:solidFill>
                          <a:latin typeface="+mn-lt"/>
                          <a:ea typeface="+mn-ea"/>
                          <a:cs typeface="+mn-cs"/>
                        </a:rPr>
                        <a:t> x Number of Production Wells) x Average Water Depth in </a:t>
                      </a:r>
                      <a:r>
                        <a:rPr lang="en-US" sz="1000" kern="1200" dirty="0" err="1" smtClean="0">
                          <a:solidFill>
                            <a:schemeClr val="dk1"/>
                          </a:solidFill>
                          <a:latin typeface="+mn-lt"/>
                          <a:ea typeface="+mn-ea"/>
                          <a:cs typeface="+mn-cs"/>
                        </a:rPr>
                        <a:t>Metres</a:t>
                      </a:r>
                      <a:r>
                        <a:rPr lang="en-US" sz="1000" kern="1200" dirty="0" smtClean="0">
                          <a:solidFill>
                            <a:schemeClr val="dk1"/>
                          </a:solidFill>
                          <a:latin typeface="+mn-lt"/>
                          <a:ea typeface="+mn-ea"/>
                          <a:cs typeface="+mn-cs"/>
                        </a:rPr>
                        <a:t>] / 30.</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i="1"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i="1" kern="1200" dirty="0" smtClean="0">
                          <a:solidFill>
                            <a:schemeClr val="dk1"/>
                          </a:solidFill>
                          <a:effectLst/>
                          <a:latin typeface="+mn-lt"/>
                          <a:ea typeface="+mn-ea"/>
                          <a:cs typeface="+mn-cs"/>
                        </a:rPr>
                        <a:t>Note: IHS</a:t>
                      </a:r>
                      <a:r>
                        <a:rPr lang="en-GB" sz="1000" i="1" kern="1200" baseline="0" dirty="0" smtClean="0">
                          <a:solidFill>
                            <a:schemeClr val="dk1"/>
                          </a:solidFill>
                          <a:effectLst/>
                          <a:latin typeface="+mn-lt"/>
                          <a:ea typeface="+mn-ea"/>
                          <a:cs typeface="+mn-cs"/>
                        </a:rPr>
                        <a:t> assumes that similar formula applies for gas.</a:t>
                      </a:r>
                      <a:endParaRPr lang="en-US" sz="1000" i="1" kern="1200" dirty="0" smtClean="0">
                        <a:solidFill>
                          <a:schemeClr val="dk1"/>
                        </a:solidFill>
                        <a:effectLst/>
                        <a:latin typeface="+mn-lt"/>
                        <a:ea typeface="+mn-ea"/>
                        <a:cs typeface="+mn-cs"/>
                      </a:endParaRPr>
                    </a:p>
                  </a:txBody>
                  <a:tcPr anchor="ct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dk1"/>
                        </a:solidFill>
                        <a:latin typeface="+mn-lt"/>
                        <a:ea typeface="+mn-ea"/>
                        <a:cs typeface="+mn-cs"/>
                      </a:endParaRPr>
                    </a:p>
                  </a:txBody>
                  <a:tcPr anchor="ctr"/>
                </a:tc>
              </a:tr>
              <a:tr h="7965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dirty="0" smtClean="0">
                          <a:solidFill>
                            <a:schemeClr val="tx1"/>
                          </a:solidFill>
                        </a:rPr>
                        <a:t>Special Remuneration Benefit</a:t>
                      </a:r>
                      <a:r>
                        <a:rPr lang="en-GB" sz="1200" b="1" i="0" baseline="0" dirty="0" smtClean="0">
                          <a:solidFill>
                            <a:schemeClr val="tx1"/>
                          </a:solidFill>
                        </a:rPr>
                        <a:t>  (SRB)</a:t>
                      </a:r>
                      <a:endParaRPr lang="en-US" sz="1200" b="1" i="0" dirty="0" smtClean="0">
                        <a:solidFill>
                          <a:schemeClr val="tx1"/>
                        </a:solidFill>
                      </a:endParaRPr>
                    </a:p>
                  </a:txBody>
                  <a:tcPr anchor="ct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mn-lt"/>
                          <a:ea typeface="+mn-ea"/>
                          <a:cs typeface="+mn-cs"/>
                        </a:rPr>
                        <a:t>The SRB rate levied depends on the "</a:t>
                      </a:r>
                      <a:r>
                        <a:rPr lang="en-US" sz="1000" b="1" i="1" kern="1200" dirty="0" smtClean="0">
                          <a:solidFill>
                            <a:schemeClr val="dk1"/>
                          </a:solidFill>
                          <a:latin typeface="+mn-lt"/>
                          <a:ea typeface="+mn-ea"/>
                          <a:cs typeface="+mn-cs"/>
                        </a:rPr>
                        <a:t>annual revenue (in Thai Baht) per one </a:t>
                      </a:r>
                      <a:r>
                        <a:rPr lang="en-US" sz="1000" b="1" i="1" kern="1200" dirty="0" err="1" smtClean="0">
                          <a:solidFill>
                            <a:schemeClr val="dk1"/>
                          </a:solidFill>
                          <a:latin typeface="+mn-lt"/>
                          <a:ea typeface="+mn-ea"/>
                          <a:cs typeface="+mn-cs"/>
                        </a:rPr>
                        <a:t>metre</a:t>
                      </a:r>
                      <a:r>
                        <a:rPr lang="en-US" sz="1000" b="1" i="1" kern="1200" dirty="0" smtClean="0">
                          <a:solidFill>
                            <a:schemeClr val="dk1"/>
                          </a:solidFill>
                          <a:latin typeface="+mn-lt"/>
                          <a:ea typeface="+mn-ea"/>
                          <a:cs typeface="+mn-cs"/>
                        </a:rPr>
                        <a:t> depth of well</a:t>
                      </a:r>
                      <a:r>
                        <a:rPr lang="en-US" sz="1000" kern="1200" dirty="0" smtClean="0">
                          <a:solidFill>
                            <a:schemeClr val="dk1"/>
                          </a:solidFill>
                          <a:latin typeface="+mn-lt"/>
                          <a:ea typeface="+mn-ea"/>
                          <a:cs typeface="+mn-cs"/>
                        </a:rPr>
                        <a:t>". The SRB rate is:</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i="0" kern="1200" dirty="0" smtClean="0">
                          <a:solidFill>
                            <a:schemeClr val="dk1"/>
                          </a:solidFill>
                          <a:effectLst/>
                          <a:latin typeface="+mn-lt"/>
                          <a:ea typeface="+mn-ea"/>
                          <a:cs typeface="+mn-cs"/>
                        </a:rPr>
                        <a:t>0% when the annual revenue per </a:t>
                      </a:r>
                      <a:r>
                        <a:rPr lang="en-US" sz="1000" i="0" kern="1200" dirty="0" err="1" smtClean="0">
                          <a:solidFill>
                            <a:schemeClr val="dk1"/>
                          </a:solidFill>
                          <a:effectLst/>
                          <a:latin typeface="+mn-lt"/>
                          <a:ea typeface="+mn-ea"/>
                          <a:cs typeface="+mn-cs"/>
                        </a:rPr>
                        <a:t>metre</a:t>
                      </a:r>
                      <a:r>
                        <a:rPr lang="en-US" sz="1000" i="0" kern="1200" dirty="0" smtClean="0">
                          <a:solidFill>
                            <a:schemeClr val="dk1"/>
                          </a:solidFill>
                          <a:effectLst/>
                          <a:latin typeface="+mn-lt"/>
                          <a:ea typeface="+mn-ea"/>
                          <a:cs typeface="+mn-cs"/>
                        </a:rPr>
                        <a:t> depth of well &lt; THB 4,800 (US$ 145.5) rising to a maximum of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i="0" kern="1200" dirty="0" smtClean="0">
                          <a:solidFill>
                            <a:schemeClr val="dk1"/>
                          </a:solidFill>
                          <a:effectLst/>
                          <a:latin typeface="+mn-lt"/>
                          <a:ea typeface="+mn-ea"/>
                          <a:cs typeface="+mn-cs"/>
                        </a:rPr>
                        <a:t>75% when the annual revenue per </a:t>
                      </a:r>
                      <a:r>
                        <a:rPr lang="en-US" sz="1000" i="0" kern="1200" dirty="0" err="1" smtClean="0">
                          <a:solidFill>
                            <a:schemeClr val="dk1"/>
                          </a:solidFill>
                          <a:effectLst/>
                          <a:latin typeface="+mn-lt"/>
                          <a:ea typeface="+mn-ea"/>
                          <a:cs typeface="+mn-cs"/>
                        </a:rPr>
                        <a:t>metre</a:t>
                      </a:r>
                      <a:r>
                        <a:rPr lang="en-US" sz="1000" i="0" kern="1200" dirty="0" smtClean="0">
                          <a:solidFill>
                            <a:schemeClr val="dk1"/>
                          </a:solidFill>
                          <a:effectLst/>
                          <a:latin typeface="+mn-lt"/>
                          <a:ea typeface="+mn-ea"/>
                          <a:cs typeface="+mn-cs"/>
                        </a:rPr>
                        <a:t> &gt; THB 87,360 (US$ 2,647)</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kern="1200" dirty="0" smtClean="0">
                        <a:solidFill>
                          <a:schemeClr val="dk1"/>
                        </a:solidFill>
                        <a:latin typeface="+mn-lt"/>
                        <a:ea typeface="+mn-ea"/>
                        <a:cs typeface="+mn-cs"/>
                      </a:endParaRPr>
                    </a:p>
                    <a:p>
                      <a:r>
                        <a:rPr lang="en-US" sz="1000" i="1" kern="1200" dirty="0" smtClean="0">
                          <a:solidFill>
                            <a:schemeClr val="dk1"/>
                          </a:solidFill>
                          <a:latin typeface="+mn-lt"/>
                          <a:ea typeface="+mn-ea"/>
                          <a:cs typeface="+mn-cs"/>
                        </a:rPr>
                        <a:t>Note: K is a depth in </a:t>
                      </a:r>
                      <a:r>
                        <a:rPr lang="en-US" sz="1000" i="1" kern="1200" dirty="0" err="1" smtClean="0">
                          <a:solidFill>
                            <a:schemeClr val="dk1"/>
                          </a:solidFill>
                          <a:latin typeface="+mn-lt"/>
                          <a:ea typeface="+mn-ea"/>
                          <a:cs typeface="+mn-cs"/>
                        </a:rPr>
                        <a:t>metres</a:t>
                      </a:r>
                      <a:r>
                        <a:rPr lang="en-US" sz="1000" i="1" kern="1200" dirty="0" smtClean="0">
                          <a:solidFill>
                            <a:schemeClr val="dk1"/>
                          </a:solidFill>
                          <a:latin typeface="+mn-lt"/>
                          <a:ea typeface="+mn-ea"/>
                          <a:cs typeface="+mn-cs"/>
                        </a:rPr>
                        <a:t> of wells drilled in the exploration block which the Government allows the concessionaire to apply as a factor in calculation in order to reduce the payment of Special </a:t>
                      </a:r>
                      <a:r>
                        <a:rPr lang="en-US" sz="1000" i="1" kern="1200" dirty="0" err="1" smtClean="0">
                          <a:solidFill>
                            <a:schemeClr val="dk1"/>
                          </a:solidFill>
                          <a:latin typeface="+mn-lt"/>
                          <a:ea typeface="+mn-ea"/>
                          <a:cs typeface="+mn-cs"/>
                        </a:rPr>
                        <a:t>Remuneratory</a:t>
                      </a:r>
                      <a:r>
                        <a:rPr lang="en-US" sz="1000" i="1" kern="1200" dirty="0" smtClean="0">
                          <a:solidFill>
                            <a:schemeClr val="dk1"/>
                          </a:solidFill>
                          <a:latin typeface="+mn-lt"/>
                          <a:ea typeface="+mn-ea"/>
                          <a:cs typeface="+mn-cs"/>
                        </a:rPr>
                        <a:t> Benefit. K is based on the geological conditions of the exploration block and the statistical data on petroleum exploration and production expenditure required for areas with similar geological conditions to the exploration block concerned. K is subject to a minimum value of 150,000. Wells which have produced an aggregate of more than 100,000 </a:t>
                      </a:r>
                      <a:r>
                        <a:rPr lang="en-US" sz="1000" i="1" kern="1200" dirty="0" err="1" smtClean="0">
                          <a:solidFill>
                            <a:schemeClr val="dk1"/>
                          </a:solidFill>
                          <a:latin typeface="+mn-lt"/>
                          <a:ea typeface="+mn-ea"/>
                          <a:cs typeface="+mn-cs"/>
                        </a:rPr>
                        <a:t>bbl</a:t>
                      </a:r>
                      <a:r>
                        <a:rPr lang="en-US" sz="1000" i="1" kern="1200" dirty="0" smtClean="0">
                          <a:solidFill>
                            <a:schemeClr val="dk1"/>
                          </a:solidFill>
                          <a:latin typeface="+mn-lt"/>
                          <a:ea typeface="+mn-ea"/>
                          <a:cs typeface="+mn-cs"/>
                        </a:rPr>
                        <a:t> or which have been abandoned by the concessionaire may not be counted in the total of cumulative </a:t>
                      </a:r>
                      <a:r>
                        <a:rPr lang="en-US" sz="1000" i="1" kern="1200" dirty="0" err="1" smtClean="0">
                          <a:solidFill>
                            <a:schemeClr val="dk1"/>
                          </a:solidFill>
                          <a:latin typeface="+mn-lt"/>
                          <a:ea typeface="+mn-ea"/>
                          <a:cs typeface="+mn-cs"/>
                        </a:rPr>
                        <a:t>metres</a:t>
                      </a:r>
                      <a:r>
                        <a:rPr lang="en-US" sz="1000" i="1" kern="1200" dirty="0" smtClean="0">
                          <a:solidFill>
                            <a:schemeClr val="dk1"/>
                          </a:solidFill>
                          <a:latin typeface="+mn-lt"/>
                          <a:ea typeface="+mn-ea"/>
                          <a:cs typeface="+mn-cs"/>
                        </a:rPr>
                        <a:t> drilled.</a:t>
                      </a:r>
                      <a:endParaRPr lang="en-US" sz="1200" dirty="0" smtClean="0"/>
                    </a:p>
                  </a:txBody>
                  <a:tcPr anchor="ctr"/>
                </a:tc>
                <a:tc hMerge="1">
                  <a:txBody>
                    <a:bodyPr/>
                    <a:lstStyle/>
                    <a:p>
                      <a:endParaRPr lang="en-US" sz="1200" kern="1200" baseline="0" dirty="0" smtClean="0">
                        <a:solidFill>
                          <a:schemeClr val="dk1"/>
                        </a:solidFill>
                        <a:latin typeface="+mn-lt"/>
                        <a:ea typeface="+mn-ea"/>
                        <a:cs typeface="+mn-cs"/>
                      </a:endParaRP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45</a:t>
            </a:fld>
            <a:endParaRPr lang="en-US" dirty="0"/>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smtClean="0">
                <a:solidFill>
                  <a:prstClr val="white"/>
                </a:solidFill>
              </a:rPr>
              <a:t>Marginal fields definition</a:t>
            </a:r>
          </a:p>
          <a:p>
            <a:pPr marL="171450" indent="-171450">
              <a:buFont typeface="Arial" panose="020B0604020202020204" pitchFamily="34" charset="0"/>
              <a:buChar char="•"/>
            </a:pPr>
            <a:r>
              <a:rPr lang="en-US" sz="900" dirty="0">
                <a:solidFill>
                  <a:schemeClr val="bg1"/>
                </a:solidFill>
              </a:rPr>
              <a:t>T</a:t>
            </a:r>
            <a:r>
              <a:rPr lang="en-US" sz="900" dirty="0" smtClean="0">
                <a:solidFill>
                  <a:schemeClr val="bg1"/>
                </a:solidFill>
              </a:rPr>
              <a:t>erms designed </a:t>
            </a:r>
            <a:r>
              <a:rPr lang="en-US" sz="900" dirty="0">
                <a:solidFill>
                  <a:schemeClr val="bg1"/>
                </a:solidFill>
              </a:rPr>
              <a:t>such </a:t>
            </a:r>
            <a:r>
              <a:rPr lang="en-US" sz="900" dirty="0" smtClean="0">
                <a:solidFill>
                  <a:schemeClr val="bg1"/>
                </a:solidFill>
              </a:rPr>
              <a:t>that </a:t>
            </a:r>
            <a:r>
              <a:rPr lang="en-US" sz="900" dirty="0">
                <a:solidFill>
                  <a:schemeClr val="bg1"/>
                </a:solidFill>
              </a:rPr>
              <a:t>unprofitable fields, fields with </a:t>
            </a:r>
            <a:r>
              <a:rPr lang="en-US" sz="900" dirty="0" smtClean="0">
                <a:solidFill>
                  <a:schemeClr val="bg1"/>
                </a:solidFill>
              </a:rPr>
              <a:t>unfavorable </a:t>
            </a:r>
            <a:r>
              <a:rPr lang="en-US" sz="900" dirty="0">
                <a:solidFill>
                  <a:schemeClr val="bg1"/>
                </a:solidFill>
              </a:rPr>
              <a:t>geology </a:t>
            </a:r>
            <a:r>
              <a:rPr lang="en-US" sz="900" dirty="0" smtClean="0">
                <a:solidFill>
                  <a:schemeClr val="bg1"/>
                </a:solidFill>
              </a:rPr>
              <a:t>&amp; deep </a:t>
            </a:r>
            <a:r>
              <a:rPr lang="en-US" sz="900" dirty="0">
                <a:solidFill>
                  <a:schemeClr val="bg1"/>
                </a:solidFill>
              </a:rPr>
              <a:t>water </a:t>
            </a:r>
            <a:r>
              <a:rPr lang="en-US" sz="900" dirty="0" smtClean="0">
                <a:solidFill>
                  <a:schemeClr val="bg1"/>
                </a:solidFill>
              </a:rPr>
              <a:t>fields benefit from </a:t>
            </a:r>
            <a:r>
              <a:rPr lang="en-US" sz="900" dirty="0">
                <a:solidFill>
                  <a:schemeClr val="bg1"/>
                </a:solidFill>
              </a:rPr>
              <a:t>more attractive </a:t>
            </a:r>
            <a:r>
              <a:rPr lang="en-US" sz="900" dirty="0" smtClean="0">
                <a:solidFill>
                  <a:schemeClr val="bg1"/>
                </a:solidFill>
              </a:rPr>
              <a:t>terms</a:t>
            </a:r>
            <a:endParaRPr lang="en-US" sz="900" dirty="0">
              <a:solidFill>
                <a:schemeClr val="bg1"/>
              </a:solidFill>
            </a:endParaRPr>
          </a:p>
        </p:txBody>
      </p:sp>
      <p:sp>
        <p:nvSpPr>
          <p:cNvPr id="11" name="Rectangle 10"/>
          <p:cNvSpPr/>
          <p:nvPr/>
        </p:nvSpPr>
        <p:spPr>
          <a:xfrm>
            <a:off x="368132" y="4592466"/>
            <a:ext cx="8490860" cy="553998"/>
          </a:xfrm>
          <a:prstGeom prst="rect">
            <a:avLst/>
          </a:prstGeom>
        </p:spPr>
        <p:txBody>
          <a:bodyPr wrap="square">
            <a:spAutoFit/>
          </a:bodyPr>
          <a:lstStyle/>
          <a:p>
            <a:r>
              <a:rPr lang="en-GB" sz="1000" i="1" dirty="0" smtClean="0"/>
              <a:t>Note: Given the nature of the incentives (linked to the meters of wells drilled) and the limitations of the methodology (hypothetical gas fields) IHS cannot assess quantitative impact  of the marginal fields terms in Thailand on economic indicators. </a:t>
            </a:r>
            <a:r>
              <a:rPr lang="en-GB" sz="1000" i="1" dirty="0"/>
              <a:t>These terms are illustrated here as an example of </a:t>
            </a:r>
            <a:r>
              <a:rPr lang="en-GB" sz="1000" i="1" dirty="0" smtClean="0"/>
              <a:t>a country </a:t>
            </a:r>
            <a:r>
              <a:rPr lang="en-GB" sz="1000" i="1" dirty="0"/>
              <a:t>where </a:t>
            </a:r>
            <a:r>
              <a:rPr lang="en-GB" sz="1000" i="1" dirty="0" smtClean="0"/>
              <a:t>the generally applicable fiscal regime also has mechanism catering for marginal fields.</a:t>
            </a:r>
            <a:endParaRPr lang="en-US" sz="1000" i="1" dirty="0"/>
          </a:p>
        </p:txBody>
      </p:sp>
      <p:sp>
        <p:nvSpPr>
          <p:cNvPr id="9" name="TextBox 8"/>
          <p:cNvSpPr txBox="1"/>
          <p:nvPr/>
        </p:nvSpPr>
        <p:spPr>
          <a:xfrm>
            <a:off x="7199603"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97691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2185613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957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Thailand Marginal Fields Terms (2/2)</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46</a:t>
            </a:fld>
            <a:endParaRPr lang="en-US" dirty="0"/>
          </a:p>
        </p:txBody>
      </p:sp>
      <p:sp>
        <p:nvSpPr>
          <p:cNvPr id="7" name="Rectangle 6"/>
          <p:cNvSpPr/>
          <p:nvPr/>
        </p:nvSpPr>
        <p:spPr>
          <a:xfrm>
            <a:off x="217967" y="1259280"/>
            <a:ext cx="8607056" cy="3385542"/>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Previous changes:</a:t>
            </a:r>
          </a:p>
          <a:p>
            <a:pPr lvl="1">
              <a:tabLst>
                <a:tab pos="265113" algn="l"/>
              </a:tabLst>
            </a:pPr>
            <a:r>
              <a:rPr lang="en-US" sz="1000" u="sng" dirty="0" smtClean="0">
                <a:solidFill>
                  <a:srgbClr val="000000"/>
                </a:solidFill>
              </a:rPr>
              <a:t>2007:</a:t>
            </a:r>
          </a:p>
          <a:p>
            <a:pPr marL="722313" lvl="1" indent="-265113">
              <a:buFont typeface="Arial" pitchFamily="34" charset="0"/>
              <a:buChar char="•"/>
              <a:tabLst>
                <a:tab pos="265113" algn="l"/>
              </a:tabLst>
            </a:pPr>
            <a:r>
              <a:rPr lang="en-US" sz="1000" b="1" i="1" dirty="0">
                <a:solidFill>
                  <a:srgbClr val="000000"/>
                </a:solidFill>
              </a:rPr>
              <a:t>Increasing the ceiling rate from 30% to 90% and the term to five years for royalty reductions </a:t>
            </a:r>
            <a:r>
              <a:rPr lang="en-US" sz="1000" dirty="0">
                <a:solidFill>
                  <a:srgbClr val="000000"/>
                </a:solidFill>
              </a:rPr>
              <a:t>in fields with </a:t>
            </a:r>
            <a:r>
              <a:rPr lang="en-US" sz="1000" dirty="0" err="1">
                <a:solidFill>
                  <a:srgbClr val="000000"/>
                </a:solidFill>
              </a:rPr>
              <a:t>unfavourable</a:t>
            </a:r>
            <a:r>
              <a:rPr lang="en-US" sz="1000" dirty="0">
                <a:solidFill>
                  <a:srgbClr val="000000"/>
                </a:solidFill>
              </a:rPr>
              <a:t> geological conditions, where production rates are falling or where the cost of production is abnormally </a:t>
            </a:r>
            <a:r>
              <a:rPr lang="en-US" sz="1000" dirty="0" smtClean="0">
                <a:solidFill>
                  <a:srgbClr val="000000"/>
                </a:solidFill>
              </a:rPr>
              <a:t>high.</a:t>
            </a:r>
          </a:p>
          <a:p>
            <a:pPr marL="722313" lvl="1" indent="-265113">
              <a:buFont typeface="Arial" pitchFamily="34" charset="0"/>
              <a:buChar char="•"/>
              <a:tabLst>
                <a:tab pos="265113" algn="l"/>
              </a:tabLst>
            </a:pPr>
            <a:endParaRPr lang="en-US" sz="1000" dirty="0">
              <a:solidFill>
                <a:srgbClr val="000000"/>
              </a:solidFill>
            </a:endParaRPr>
          </a:p>
          <a:p>
            <a:pPr lvl="1">
              <a:tabLst>
                <a:tab pos="265113" algn="l"/>
              </a:tabLst>
            </a:pPr>
            <a:r>
              <a:rPr lang="en-US" sz="1000" u="sng" dirty="0" smtClean="0">
                <a:solidFill>
                  <a:srgbClr val="000000"/>
                </a:solidFill>
              </a:rPr>
              <a:t>2000-2002 (18</a:t>
            </a:r>
            <a:r>
              <a:rPr lang="en-US" sz="1000" u="sng" baseline="30000" dirty="0" smtClean="0">
                <a:solidFill>
                  <a:srgbClr val="000000"/>
                </a:solidFill>
              </a:rPr>
              <a:t>th</a:t>
            </a:r>
            <a:r>
              <a:rPr lang="en-US" sz="1000" u="sng" dirty="0" smtClean="0">
                <a:solidFill>
                  <a:srgbClr val="000000"/>
                </a:solidFill>
              </a:rPr>
              <a:t> bid round):</a:t>
            </a:r>
          </a:p>
          <a:p>
            <a:pPr marL="722313" lvl="1" indent="-265113">
              <a:buFont typeface="Arial" pitchFamily="34" charset="0"/>
              <a:buChar char="•"/>
              <a:tabLst>
                <a:tab pos="265113" algn="l"/>
              </a:tabLst>
            </a:pPr>
            <a:r>
              <a:rPr lang="en-US" sz="1000" dirty="0">
                <a:solidFill>
                  <a:srgbClr val="000000"/>
                </a:solidFill>
              </a:rPr>
              <a:t>New incentives were introduced in the form of a fixed </a:t>
            </a:r>
            <a:r>
              <a:rPr lang="en-US" sz="1000" b="1" i="1" dirty="0">
                <a:solidFill>
                  <a:srgbClr val="000000"/>
                </a:solidFill>
              </a:rPr>
              <a:t>35% special reduction rate and (generally) higher K factors for calculation of the Special </a:t>
            </a:r>
            <a:r>
              <a:rPr lang="en-US" sz="1000" b="1" i="1" dirty="0" err="1">
                <a:solidFill>
                  <a:srgbClr val="000000"/>
                </a:solidFill>
              </a:rPr>
              <a:t>Remuneratory</a:t>
            </a:r>
            <a:r>
              <a:rPr lang="en-US" sz="1000" b="1" i="1" dirty="0">
                <a:solidFill>
                  <a:srgbClr val="000000"/>
                </a:solidFill>
              </a:rPr>
              <a:t> Benefit</a:t>
            </a:r>
            <a:r>
              <a:rPr lang="en-US" sz="1000" dirty="0">
                <a:solidFill>
                  <a:srgbClr val="000000"/>
                </a:solidFill>
              </a:rPr>
              <a:t> (600,000 for the Gulf of Thailand and up to 1,200,000 for deep water blocks in the Andaman Sea). Otherwise the Thai III fiscal regime remained unchanged. </a:t>
            </a:r>
          </a:p>
          <a:p>
            <a:pPr lvl="1">
              <a:tabLst>
                <a:tab pos="265113" algn="l"/>
              </a:tabLst>
            </a:pPr>
            <a:endParaRPr lang="en-US" sz="1000" u="sng" dirty="0" smtClean="0">
              <a:solidFill>
                <a:srgbClr val="000000"/>
              </a:solidFill>
            </a:endParaRPr>
          </a:p>
          <a:p>
            <a:pPr lvl="1">
              <a:tabLst>
                <a:tab pos="265113" algn="l"/>
              </a:tabLst>
            </a:pPr>
            <a:r>
              <a:rPr lang="en-US" sz="1000" u="sng" dirty="0" smtClean="0">
                <a:solidFill>
                  <a:srgbClr val="000000"/>
                </a:solidFill>
              </a:rPr>
              <a:t>1995:</a:t>
            </a:r>
          </a:p>
          <a:p>
            <a:pPr marL="722313" lvl="1" indent="-265113">
              <a:buFont typeface="Arial" pitchFamily="34" charset="0"/>
              <a:buChar char="•"/>
              <a:tabLst>
                <a:tab pos="265113" algn="l"/>
              </a:tabLst>
            </a:pPr>
            <a:r>
              <a:rPr lang="en-US" sz="1000" dirty="0">
                <a:solidFill>
                  <a:srgbClr val="000000"/>
                </a:solidFill>
              </a:rPr>
              <a:t>Several changes to </a:t>
            </a:r>
            <a:r>
              <a:rPr lang="en-US" sz="1000" dirty="0" err="1">
                <a:solidFill>
                  <a:srgbClr val="000000"/>
                </a:solidFill>
              </a:rPr>
              <a:t>licence</a:t>
            </a:r>
            <a:r>
              <a:rPr lang="en-US" sz="1000" dirty="0">
                <a:solidFill>
                  <a:srgbClr val="000000"/>
                </a:solidFill>
              </a:rPr>
              <a:t> and fiscal terms were introduced for the 14th and subsequent rounds though still within the Thai III </a:t>
            </a:r>
            <a:r>
              <a:rPr lang="en-US" sz="1000" dirty="0" smtClean="0">
                <a:solidFill>
                  <a:srgbClr val="000000"/>
                </a:solidFill>
              </a:rPr>
              <a:t>framework.: </a:t>
            </a:r>
          </a:p>
          <a:p>
            <a:pPr marL="1179513" lvl="2" indent="-265113">
              <a:buFont typeface="Wingdings" panose="05000000000000000000" pitchFamily="2" charset="2"/>
              <a:buChar char="Ø"/>
              <a:tabLst>
                <a:tab pos="265113" algn="l"/>
              </a:tabLst>
            </a:pPr>
            <a:r>
              <a:rPr lang="en-US" sz="1000" dirty="0">
                <a:solidFill>
                  <a:srgbClr val="000000"/>
                </a:solidFill>
              </a:rPr>
              <a:t>Increase in the SRB special reduction to 10% onshore, 25% offshore Gulf of Thailand and shallow waters of the Andaman Sea and 35% in the deep waters of the Andaman Sea</a:t>
            </a:r>
          </a:p>
          <a:p>
            <a:pPr marL="1179513" lvl="2" indent="-265113">
              <a:buFont typeface="Wingdings" panose="05000000000000000000" pitchFamily="2" charset="2"/>
              <a:buChar char="Ø"/>
              <a:tabLst>
                <a:tab pos="265113" algn="l"/>
              </a:tabLst>
            </a:pPr>
            <a:r>
              <a:rPr lang="en-US" sz="1000" dirty="0">
                <a:solidFill>
                  <a:srgbClr val="000000"/>
                </a:solidFill>
              </a:rPr>
              <a:t>Increasing the SRB geological constant (K factor) from a range of 150,000 - 180,000 </a:t>
            </a:r>
            <a:r>
              <a:rPr lang="en-US" sz="1000" dirty="0" err="1">
                <a:solidFill>
                  <a:srgbClr val="000000"/>
                </a:solidFill>
              </a:rPr>
              <a:t>metres</a:t>
            </a:r>
            <a:r>
              <a:rPr lang="en-US" sz="1000" dirty="0">
                <a:solidFill>
                  <a:srgbClr val="000000"/>
                </a:solidFill>
              </a:rPr>
              <a:t> (depending on the area) to 150,000 - 1,200,000 </a:t>
            </a:r>
            <a:r>
              <a:rPr lang="en-US" sz="1000" dirty="0" err="1">
                <a:solidFill>
                  <a:srgbClr val="000000"/>
                </a:solidFill>
              </a:rPr>
              <a:t>metres</a:t>
            </a:r>
            <a:endParaRPr lang="en-US" sz="1000" dirty="0">
              <a:solidFill>
                <a:srgbClr val="000000"/>
              </a:solidFill>
            </a:endParaRPr>
          </a:p>
          <a:p>
            <a:pPr lvl="1">
              <a:tabLst>
                <a:tab pos="265113" algn="l"/>
              </a:tabLst>
            </a:pPr>
            <a:endParaRPr lang="en-US" sz="1000" u="sng" dirty="0" smtClean="0">
              <a:solidFill>
                <a:srgbClr val="000000"/>
              </a:solidFill>
            </a:endParaRPr>
          </a:p>
          <a:p>
            <a:pPr lvl="1">
              <a:tabLst>
                <a:tab pos="265113" algn="l"/>
              </a:tabLst>
            </a:pPr>
            <a:r>
              <a:rPr lang="en-US" sz="1000" u="sng" dirty="0" smtClean="0">
                <a:solidFill>
                  <a:srgbClr val="000000"/>
                </a:solidFill>
              </a:rPr>
              <a:t>1989</a:t>
            </a:r>
            <a:r>
              <a:rPr lang="en-US" sz="1000" dirty="0" smtClean="0">
                <a:solidFill>
                  <a:srgbClr val="000000"/>
                </a:solidFill>
              </a:rPr>
              <a:t>:</a:t>
            </a:r>
            <a:endParaRPr lang="en-US" sz="1000" dirty="0">
              <a:solidFill>
                <a:srgbClr val="000000"/>
              </a:solidFill>
            </a:endParaRPr>
          </a:p>
          <a:p>
            <a:pPr marL="722313" lvl="1" indent="-265113">
              <a:buFont typeface="Arial" pitchFamily="34" charset="0"/>
              <a:buChar char="•"/>
              <a:tabLst>
                <a:tab pos="265113" algn="l"/>
              </a:tabLst>
            </a:pPr>
            <a:r>
              <a:rPr lang="en-US" sz="1000" dirty="0">
                <a:solidFill>
                  <a:srgbClr val="000000"/>
                </a:solidFill>
              </a:rPr>
              <a:t>Thai III Terms</a:t>
            </a:r>
            <a:r>
              <a:rPr lang="en-US" sz="1000" dirty="0" smtClean="0">
                <a:solidFill>
                  <a:srgbClr val="000000"/>
                </a:solidFill>
              </a:rPr>
              <a:t>: The </a:t>
            </a:r>
            <a:r>
              <a:rPr lang="en-US" sz="1000" dirty="0">
                <a:solidFill>
                  <a:srgbClr val="000000"/>
                </a:solidFill>
              </a:rPr>
              <a:t>revision of terms was intended to make exploration in Thailand more attractive to companies. The general intention was to </a:t>
            </a:r>
            <a:r>
              <a:rPr lang="en-US" sz="1000" b="1" i="1" dirty="0">
                <a:solidFill>
                  <a:srgbClr val="000000"/>
                </a:solidFill>
              </a:rPr>
              <a:t>make the marginal fields characteristic of Thailand more attractive </a:t>
            </a:r>
            <a:r>
              <a:rPr lang="en-US" sz="1000" dirty="0">
                <a:solidFill>
                  <a:srgbClr val="000000"/>
                </a:solidFill>
              </a:rPr>
              <a:t>while </a:t>
            </a:r>
            <a:r>
              <a:rPr lang="en-US" sz="1000" dirty="0" err="1">
                <a:solidFill>
                  <a:srgbClr val="000000"/>
                </a:solidFill>
              </a:rPr>
              <a:t>penalising</a:t>
            </a:r>
            <a:r>
              <a:rPr lang="en-US" sz="1000" dirty="0">
                <a:solidFill>
                  <a:srgbClr val="000000"/>
                </a:solidFill>
              </a:rPr>
              <a:t> profitable fields more heavily. </a:t>
            </a:r>
            <a:endParaRPr lang="en-GB" dirty="0" smtClean="0">
              <a:solidFill>
                <a:srgbClr val="000000"/>
              </a:solidFill>
            </a:endParaRPr>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smtClean="0">
                <a:solidFill>
                  <a:prstClr val="white"/>
                </a:solidFill>
              </a:rPr>
              <a:t>Marginal fields definition</a:t>
            </a:r>
          </a:p>
          <a:p>
            <a:pPr marL="171450" indent="-171450">
              <a:buFont typeface="Arial" panose="020B0604020202020204" pitchFamily="34" charset="0"/>
              <a:buChar char="•"/>
            </a:pPr>
            <a:r>
              <a:rPr lang="en-US" sz="900" dirty="0">
                <a:solidFill>
                  <a:schemeClr val="bg1"/>
                </a:solidFill>
              </a:rPr>
              <a:t>Terms designed such that unprofitable fields, fields with unfavorable geology &amp; deep water fields benefit from more attractive terms</a:t>
            </a:r>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4512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41488326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838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Yemen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47</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204038664"/>
              </p:ext>
            </p:extLst>
          </p:nvPr>
        </p:nvGraphicFramePr>
        <p:xfrm>
          <a:off x="273132" y="2423525"/>
          <a:ext cx="8752115" cy="3516630"/>
        </p:xfrm>
        <a:graphic>
          <a:graphicData uri="http://schemas.openxmlformats.org/drawingml/2006/table">
            <a:tbl>
              <a:tblPr/>
              <a:tblGrid>
                <a:gridCol w="1817435"/>
                <a:gridCol w="6934680"/>
              </a:tblGrid>
              <a:tr h="180975">
                <a:tc>
                  <a:txBody>
                    <a:bodyPr/>
                    <a:lstStyle/>
                    <a:p>
                      <a:pPr algn="r"/>
                      <a:r>
                        <a:rPr lang="en-US" sz="900" b="1" dirty="0" smtClean="0">
                          <a:effectLst/>
                          <a:latin typeface="+mj-lt"/>
                        </a:rPr>
                        <a:t>FISCAL </a:t>
                      </a:r>
                      <a:r>
                        <a:rPr lang="en-US" sz="900" b="1" dirty="0">
                          <a:effectLst/>
                          <a:latin typeface="+mj-lt"/>
                        </a:rPr>
                        <a:t>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Negotiable production sharing terms based on the 2008 model contract</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Negotiable signature bonus - </a:t>
                      </a:r>
                      <a:r>
                        <a:rPr lang="en-US" sz="900" dirty="0" smtClean="0">
                          <a:effectLst/>
                          <a:latin typeface="+mj-lt"/>
                        </a:rPr>
                        <a:t>US$ </a:t>
                      </a:r>
                      <a:r>
                        <a:rPr lang="en-US" sz="900" dirty="0">
                          <a:effectLst/>
                          <a:latin typeface="+mj-lt"/>
                        </a:rPr>
                        <a:t>1 </a:t>
                      </a:r>
                      <a:r>
                        <a:rPr lang="en-US" sz="900" dirty="0" smtClean="0">
                          <a:effectLst/>
                          <a:latin typeface="+mj-lt"/>
                        </a:rPr>
                        <a:t>million *</a:t>
                      </a:r>
                      <a:endParaRPr lang="en-US" sz="900" dirty="0">
                        <a:effectLst/>
                        <a:latin typeface="+mj-lt"/>
                      </a:endParaRPr>
                    </a:p>
                    <a:p>
                      <a:r>
                        <a:rPr lang="en-US" sz="900" dirty="0">
                          <a:effectLst/>
                          <a:latin typeface="+mj-lt"/>
                        </a:rPr>
                        <a:t>Negotiable discovery bonus - </a:t>
                      </a:r>
                      <a:r>
                        <a:rPr lang="en-US" sz="900" dirty="0" smtClean="0">
                          <a:effectLst/>
                          <a:latin typeface="+mj-lt"/>
                        </a:rPr>
                        <a:t>US$ </a:t>
                      </a:r>
                      <a:r>
                        <a:rPr lang="en-US" sz="900" dirty="0">
                          <a:effectLst/>
                          <a:latin typeface="+mj-lt"/>
                        </a:rPr>
                        <a:t>1 </a:t>
                      </a:r>
                      <a:r>
                        <a:rPr lang="en-US" sz="900" dirty="0" smtClean="0">
                          <a:effectLst/>
                          <a:latin typeface="+mj-lt"/>
                        </a:rPr>
                        <a:t>million *</a:t>
                      </a:r>
                      <a:endParaRPr lang="en-US" sz="900" dirty="0">
                        <a:effectLst/>
                        <a:latin typeface="+mj-lt"/>
                      </a:endParaRPr>
                    </a:p>
                    <a:p>
                      <a:r>
                        <a:rPr lang="en-US" sz="900" dirty="0">
                          <a:effectLst/>
                          <a:latin typeface="+mj-lt"/>
                        </a:rPr>
                        <a:t>Negotiable production bonuses at 25, 50, 75, 100, &amp; 150 </a:t>
                      </a:r>
                      <a:r>
                        <a:rPr lang="en-US" sz="900" dirty="0" err="1">
                          <a:effectLst/>
                          <a:latin typeface="+mj-lt"/>
                        </a:rPr>
                        <a:t>Mbbl</a:t>
                      </a:r>
                      <a:r>
                        <a:rPr lang="en-US" sz="900" dirty="0">
                          <a:effectLst/>
                          <a:latin typeface="+mj-lt"/>
                        </a:rPr>
                        <a:t>/d and 150, 300, 450, 600, &amp; 900 </a:t>
                      </a:r>
                      <a:r>
                        <a:rPr lang="en-US" sz="900" dirty="0" err="1">
                          <a:effectLst/>
                          <a:latin typeface="+mj-lt"/>
                        </a:rPr>
                        <a:t>MMcf</a:t>
                      </a:r>
                      <a:r>
                        <a:rPr lang="en-US" sz="900" dirty="0">
                          <a:effectLst/>
                          <a:latin typeface="+mj-lt"/>
                        </a:rPr>
                        <a:t>/d: bonuses ranging from </a:t>
                      </a:r>
                      <a:r>
                        <a:rPr lang="en-US" sz="900" dirty="0" smtClean="0">
                          <a:effectLst/>
                          <a:latin typeface="+mj-lt"/>
                        </a:rPr>
                        <a:t>US$ </a:t>
                      </a:r>
                      <a:r>
                        <a:rPr lang="en-US" sz="900" dirty="0">
                          <a:effectLst/>
                          <a:latin typeface="+mj-lt"/>
                        </a:rPr>
                        <a:t>1 million to </a:t>
                      </a:r>
                      <a:r>
                        <a:rPr lang="en-US" sz="900" dirty="0" smtClean="0">
                          <a:effectLst/>
                          <a:latin typeface="+mj-lt"/>
                        </a:rPr>
                        <a:t>US$ </a:t>
                      </a:r>
                      <a:r>
                        <a:rPr lang="en-US" sz="900" dirty="0">
                          <a:effectLst/>
                          <a:latin typeface="+mj-lt"/>
                        </a:rPr>
                        <a:t>5 </a:t>
                      </a:r>
                      <a:r>
                        <a:rPr lang="en-US" sz="900" dirty="0" smtClean="0">
                          <a:effectLst/>
                          <a:latin typeface="+mj-lt"/>
                        </a:rPr>
                        <a:t>million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Five different biddable annual fees - a total of </a:t>
                      </a:r>
                      <a:r>
                        <a:rPr lang="en-US" sz="900" dirty="0" smtClean="0">
                          <a:effectLst/>
                          <a:latin typeface="+mj-lt"/>
                        </a:rPr>
                        <a:t>US$ </a:t>
                      </a:r>
                      <a:r>
                        <a:rPr lang="en-US" sz="900" dirty="0">
                          <a:effectLst/>
                          <a:latin typeface="+mj-lt"/>
                        </a:rPr>
                        <a:t>1 million per </a:t>
                      </a:r>
                      <a:r>
                        <a:rPr lang="en-US" sz="900" dirty="0" smtClean="0">
                          <a:effectLst/>
                          <a:latin typeface="+mj-lt"/>
                        </a:rPr>
                        <a:t>annum *</a:t>
                      </a:r>
                      <a:r>
                        <a:rPr lang="en-US" sz="900" dirty="0">
                          <a:effectLst/>
                          <a:latin typeface="+mj-lt"/>
                        </a:rPr>
                        <a:t/>
                      </a:r>
                      <a:br>
                        <a:rPr lang="en-US" sz="900" dirty="0">
                          <a:effectLst/>
                          <a:latin typeface="+mj-lt"/>
                        </a:rPr>
                      </a:br>
                      <a:r>
                        <a:rPr lang="en-US" sz="900" dirty="0">
                          <a:effectLst/>
                          <a:latin typeface="+mj-lt"/>
                        </a:rPr>
                        <a:t>Fixed tax of 3% of exploration </a:t>
                      </a:r>
                      <a:r>
                        <a:rPr lang="en-US" sz="900" dirty="0" smtClean="0">
                          <a:effectLst/>
                          <a:latin typeface="+mj-lt"/>
                        </a:rPr>
                        <a:t>expenditures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Yemen Oil and Gas Company has negotiable interest carried through the project without repayment of its share of carried costs; 10</a:t>
                      </a:r>
                      <a:r>
                        <a:rPr lang="en-US" sz="900" dirty="0" smtClean="0">
                          <a:effectLst/>
                          <a:latin typeface="+mj-lt"/>
                        </a:rPr>
                        <a:t>% * </a:t>
                      </a:r>
                      <a:r>
                        <a:rPr lang="en-US" sz="900" dirty="0">
                          <a:effectLst/>
                          <a:latin typeface="+mj-lt"/>
                        </a:rPr>
                        <a:t>carried </a:t>
                      </a:r>
                      <a:r>
                        <a:rPr lang="en-US" sz="900" dirty="0" smtClean="0">
                          <a:effectLst/>
                          <a:latin typeface="+mj-lt"/>
                        </a:rPr>
                        <a:t>interest</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Oil: 6.5% - 15% on an incremental sliding scale tied to average daily production</a:t>
                      </a:r>
                    </a:p>
                    <a:p>
                      <a:r>
                        <a:rPr lang="en-US" sz="900" dirty="0">
                          <a:effectLst/>
                          <a:latin typeface="+mj-lt"/>
                        </a:rPr>
                        <a:t>Gas: 15% once cumulative production has reached 1 </a:t>
                      </a:r>
                      <a:r>
                        <a:rPr lang="en-US" sz="900" dirty="0" err="1">
                          <a:effectLst/>
                          <a:latin typeface="+mj-lt"/>
                        </a:rPr>
                        <a:t>MMcf</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From a maximum of 35</a:t>
                      </a:r>
                      <a:r>
                        <a:rPr lang="en-US" sz="900" dirty="0" smtClean="0">
                          <a:effectLst/>
                          <a:latin typeface="+mj-lt"/>
                        </a:rPr>
                        <a:t>% * </a:t>
                      </a:r>
                      <a:r>
                        <a:rPr lang="en-US" sz="900" dirty="0">
                          <a:effectLst/>
                          <a:latin typeface="+mj-lt"/>
                        </a:rPr>
                        <a:t>of gross production less </a:t>
                      </a:r>
                      <a:r>
                        <a:rPr lang="en-US" sz="900" dirty="0" smtClean="0">
                          <a:effectLst/>
                          <a:latin typeface="+mj-lt"/>
                        </a:rPr>
                        <a:t>royalty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35% - 15% </a:t>
                      </a:r>
                      <a:r>
                        <a:rPr lang="en-US" sz="900" dirty="0" smtClean="0">
                          <a:effectLst/>
                          <a:latin typeface="+mj-lt"/>
                        </a:rPr>
                        <a:t>* on </a:t>
                      </a:r>
                      <a:r>
                        <a:rPr lang="en-US" sz="900" dirty="0">
                          <a:effectLst/>
                          <a:latin typeface="+mj-lt"/>
                        </a:rPr>
                        <a:t>an incremental sliding scale based on average daily </a:t>
                      </a:r>
                      <a:r>
                        <a:rPr lang="en-US" sz="900" dirty="0" smtClean="0">
                          <a:effectLst/>
                          <a:latin typeface="+mj-lt"/>
                        </a:rPr>
                        <a:t>production </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Paid by the state from its share of revenue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Exempt</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196933" y="1080698"/>
            <a:ext cx="8823363" cy="1200329"/>
          </a:xfrm>
          <a:prstGeom prst="rect">
            <a:avLst/>
          </a:prstGeom>
          <a:noFill/>
        </p:spPr>
        <p:txBody>
          <a:bodyPr wrap="square" lIns="72000" rIns="72000" rtlCol="0">
            <a:spAutoFit/>
          </a:bodyPr>
          <a:lstStyle/>
          <a:p>
            <a:r>
              <a:rPr lang="en-GB" sz="1200" b="1" dirty="0" smtClean="0">
                <a:solidFill>
                  <a:prstClr val="black"/>
                </a:solidFill>
              </a:rPr>
              <a:t>Fiscal regimes applicable in the Yemen:</a:t>
            </a:r>
          </a:p>
          <a:p>
            <a:pPr marL="171450" indent="-171450" fontAlgn="b">
              <a:buFont typeface="Wingdings" panose="05000000000000000000" pitchFamily="2" charset="2"/>
              <a:buChar char="Ø"/>
            </a:pPr>
            <a:r>
              <a:rPr lang="en-US" sz="1200" dirty="0" smtClean="0">
                <a:solidFill>
                  <a:prstClr val="black"/>
                </a:solidFill>
              </a:rPr>
              <a:t>2008 </a:t>
            </a:r>
            <a:r>
              <a:rPr lang="en-US" sz="1200" dirty="0">
                <a:solidFill>
                  <a:prstClr val="black"/>
                </a:solidFill>
              </a:rPr>
              <a:t>PSA Terms</a:t>
            </a:r>
          </a:p>
          <a:p>
            <a:pPr marL="171450" indent="-171450" fontAlgn="b">
              <a:buFont typeface="Wingdings" panose="05000000000000000000" pitchFamily="2" charset="2"/>
              <a:buChar char="Ø"/>
            </a:pPr>
            <a:endParaRPr lang="en-GB" sz="1200" dirty="0" smtClean="0">
              <a:solidFill>
                <a:prstClr val="black"/>
              </a:solidFill>
            </a:endParaRPr>
          </a:p>
          <a:p>
            <a:pPr marL="171450" indent="-171450" fontAlgn="b">
              <a:buFont typeface="Wingdings" panose="05000000000000000000" pitchFamily="2" charset="2"/>
              <a:buChar char="Ø"/>
            </a:pPr>
            <a:endParaRPr lang="en-GB" sz="1200" dirty="0">
              <a:solidFill>
                <a:prstClr val="black"/>
              </a:solidFill>
            </a:endParaRPr>
          </a:p>
          <a:p>
            <a:pPr marL="171450" indent="-171450" fontAlgn="b">
              <a:buFont typeface="Wingdings" panose="05000000000000000000" pitchFamily="2" charset="2"/>
              <a:buChar char="Ø"/>
            </a:pPr>
            <a:endParaRPr lang="en-GB" sz="1200" dirty="0" smtClean="0">
              <a:solidFill>
                <a:prstClr val="black"/>
              </a:solidFill>
            </a:endParaRPr>
          </a:p>
          <a:p>
            <a:pPr fontAlgn="b"/>
            <a:r>
              <a:rPr lang="en-GB" sz="1200" b="1" dirty="0">
                <a:solidFill>
                  <a:prstClr val="black"/>
                </a:solidFill>
              </a:rPr>
              <a:t>Fiscal regime applicable to this study</a:t>
            </a:r>
            <a:endParaRPr lang="en-GB" sz="1200" dirty="0">
              <a:solidFill>
                <a:prstClr val="black"/>
              </a:solidFill>
            </a:endParaRPr>
          </a:p>
        </p:txBody>
      </p:sp>
      <p:sp>
        <p:nvSpPr>
          <p:cNvPr id="19" name="TextBox 18"/>
          <p:cNvSpPr txBox="1"/>
          <p:nvPr/>
        </p:nvSpPr>
        <p:spPr>
          <a:xfrm>
            <a:off x="196933" y="5883930"/>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5" name="TextBox 14"/>
          <p:cNvSpPr txBox="1"/>
          <p:nvPr/>
        </p:nvSpPr>
        <p:spPr>
          <a:xfrm>
            <a:off x="50629" y="4331767"/>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1" name="TextBox 10"/>
          <p:cNvSpPr txBox="1"/>
          <p:nvPr/>
        </p:nvSpPr>
        <p:spPr>
          <a:xfrm>
            <a:off x="201884" y="6143523"/>
            <a:ext cx="8823362" cy="230832"/>
          </a:xfrm>
          <a:prstGeom prst="rect">
            <a:avLst/>
          </a:prstGeom>
          <a:noFill/>
        </p:spPr>
        <p:txBody>
          <a:bodyPr wrap="square" lIns="72000" rIns="72000" rtlCol="0">
            <a:spAutoFit/>
          </a:bodyPr>
          <a:lstStyle/>
          <a:p>
            <a:r>
              <a:rPr lang="en-GB" sz="900" i="1" dirty="0" smtClean="0"/>
              <a:t>* </a:t>
            </a:r>
            <a:r>
              <a:rPr lang="en-US" sz="900" i="1" dirty="0"/>
              <a:t>Where terms are </a:t>
            </a:r>
            <a:r>
              <a:rPr lang="en-US" sz="900" i="1" dirty="0" smtClean="0"/>
              <a:t>negotiable/ biddable/ variable, this </a:t>
            </a:r>
            <a:r>
              <a:rPr lang="en-US" sz="900" i="1" dirty="0"/>
              <a:t>analysis makes assumptions about those </a:t>
            </a:r>
            <a:r>
              <a:rPr lang="en-US" sz="900" i="1" dirty="0" smtClean="0"/>
              <a:t>terms </a:t>
            </a:r>
            <a:r>
              <a:rPr lang="en-US" sz="900" i="1" dirty="0"/>
              <a:t>which IHS believe are "indicative" of terms </a:t>
            </a:r>
            <a:r>
              <a:rPr lang="en-US" sz="900" i="1" dirty="0" smtClean="0"/>
              <a:t>negotiated </a:t>
            </a:r>
            <a:r>
              <a:rPr lang="en-GB" sz="900" i="1" dirty="0" smtClean="0"/>
              <a:t>recently.</a:t>
            </a:r>
          </a:p>
        </p:txBody>
      </p:sp>
      <p:sp>
        <p:nvSpPr>
          <p:cNvPr id="16" name="TextBox 15"/>
          <p:cNvSpPr txBox="1"/>
          <p:nvPr/>
        </p:nvSpPr>
        <p:spPr>
          <a:xfrm>
            <a:off x="7455771" y="5917073"/>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672085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9976715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3484"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Yemen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411971289"/>
              </p:ext>
            </p:extLst>
          </p:nvPr>
        </p:nvGraphicFramePr>
        <p:xfrm>
          <a:off x="265111" y="1143000"/>
          <a:ext cx="8574089" cy="1231335"/>
        </p:xfrm>
        <a:graphic>
          <a:graphicData uri="http://schemas.openxmlformats.org/drawingml/2006/table">
            <a:tbl>
              <a:tblPr firstRow="1" bandRow="1">
                <a:tableStyleId>{5C22544A-7EE6-4342-B048-85BDC9FD1C3A}</a:tableStyleId>
              </a:tblPr>
              <a:tblGrid>
                <a:gridCol w="1436599"/>
                <a:gridCol w="3476346"/>
                <a:gridCol w="3661144"/>
              </a:tblGrid>
              <a:tr h="4639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chemeClr val="lt1"/>
                          </a:solidFill>
                          <a:latin typeface="+mn-lt"/>
                          <a:ea typeface="+mn-ea"/>
                          <a:cs typeface="+mn-cs"/>
                        </a:rPr>
                        <a:t>Model</a:t>
                      </a:r>
                      <a:r>
                        <a:rPr lang="en-GB" sz="900" b="1" i="1" kern="1200" dirty="0" smtClean="0">
                          <a:solidFill>
                            <a:srgbClr val="FFD200"/>
                          </a:solidFill>
                          <a:latin typeface="+mn-lt"/>
                          <a:ea typeface="+mn-ea"/>
                          <a:cs typeface="+mn-cs"/>
                        </a:rPr>
                        <a:t> </a:t>
                      </a:r>
                      <a:r>
                        <a:rPr lang="en-GB" sz="1600" b="1" kern="1200" dirty="0" smtClean="0">
                          <a:solidFill>
                            <a:schemeClr val="lt1"/>
                          </a:solidFill>
                          <a:latin typeface="+mn-lt"/>
                          <a:ea typeface="+mn-ea"/>
                          <a:cs typeface="+mn-cs"/>
                        </a:rPr>
                        <a:t>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2008 PSA Terms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lt1"/>
                          </a:solidFill>
                          <a:latin typeface="+mn-lt"/>
                          <a:ea typeface="+mn-ea"/>
                          <a:cs typeface="+mn-cs"/>
                        </a:rPr>
                        <a:t>Special Terms for Marginal Fields</a:t>
                      </a:r>
                      <a:endParaRPr lang="en-US" sz="1400" b="1" kern="1200" dirty="0">
                        <a:solidFill>
                          <a:schemeClr val="lt1"/>
                        </a:solidFill>
                        <a:latin typeface="+mn-lt"/>
                        <a:ea typeface="+mn-ea"/>
                        <a:cs typeface="+mn-cs"/>
                      </a:endParaRPr>
                    </a:p>
                  </a:txBody>
                  <a:tcPr anchor="ctr"/>
                </a:tc>
              </a:tr>
              <a:tr h="7131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dirty="0" smtClean="0">
                          <a:solidFill>
                            <a:schemeClr val="tx1"/>
                          </a:solidFill>
                        </a:rPr>
                        <a:t>Cost Recovery</a:t>
                      </a:r>
                      <a:endParaRPr lang="en-US" sz="1200" b="1" i="0" dirty="0" smtClean="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effectLst/>
                          <a:latin typeface="+mn-lt"/>
                          <a:ea typeface="+mn-ea"/>
                          <a:cs typeface="+mn-cs"/>
                        </a:rPr>
                        <a:t>From a maximum of 35% of gross production less royalty.</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effectLst/>
                          <a:latin typeface="+mn-lt"/>
                          <a:ea typeface="+mn-ea"/>
                          <a:cs typeface="+mn-cs"/>
                        </a:rPr>
                        <a:t>A</a:t>
                      </a:r>
                      <a:r>
                        <a:rPr lang="en-US" sz="1000" kern="1200" baseline="0" dirty="0" smtClean="0">
                          <a:solidFill>
                            <a:schemeClr val="dk1"/>
                          </a:solidFill>
                          <a:effectLst/>
                          <a:latin typeface="+mn-lt"/>
                          <a:ea typeface="+mn-ea"/>
                          <a:cs typeface="+mn-cs"/>
                        </a:rPr>
                        <a:t> maximum of </a:t>
                      </a:r>
                      <a:r>
                        <a:rPr lang="en-US" sz="1000" kern="1200" dirty="0" smtClean="0">
                          <a:solidFill>
                            <a:schemeClr val="dk1"/>
                          </a:solidFill>
                          <a:effectLst/>
                          <a:latin typeface="+mn-lt"/>
                          <a:ea typeface="+mn-ea"/>
                          <a:cs typeface="+mn-cs"/>
                        </a:rPr>
                        <a:t>70% cost recovery ceiling it is understood to be applied for marginal fields.</a:t>
                      </a: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48</a:t>
            </a:fld>
            <a:endParaRPr lang="en-US" dirty="0"/>
          </a:p>
        </p:txBody>
      </p:sp>
      <p:sp>
        <p:nvSpPr>
          <p:cNvPr id="7" name="Rectangle 6"/>
          <p:cNvSpPr/>
          <p:nvPr/>
        </p:nvSpPr>
        <p:spPr>
          <a:xfrm>
            <a:off x="217967" y="3092360"/>
            <a:ext cx="8607056" cy="769441"/>
          </a:xfrm>
          <a:prstGeom prst="rect">
            <a:avLst/>
          </a:prstGeom>
        </p:spPr>
        <p:txBody>
          <a:bodyPr wrap="square">
            <a:spAutoFit/>
          </a:bodyPr>
          <a:lstStyle/>
          <a:p>
            <a:pPr marL="265113" indent="-265113">
              <a:buFont typeface="Arial" pitchFamily="34" charset="0"/>
              <a:buChar char="•"/>
              <a:tabLst>
                <a:tab pos="265113" algn="l"/>
              </a:tabLst>
            </a:pPr>
            <a:r>
              <a:rPr lang="en-GB" dirty="0" smtClean="0">
                <a:solidFill>
                  <a:srgbClr val="000000"/>
                </a:solidFill>
              </a:rPr>
              <a:t>Other remarks:</a:t>
            </a:r>
          </a:p>
          <a:p>
            <a:pPr marL="722313" lvl="1" indent="-265113">
              <a:buFont typeface="Arial" pitchFamily="34" charset="0"/>
              <a:buChar char="•"/>
              <a:tabLst>
                <a:tab pos="265113" algn="l"/>
              </a:tabLst>
            </a:pPr>
            <a:r>
              <a:rPr lang="en-US" sz="1000" dirty="0"/>
              <a:t>The contractor's income tax (i.e. any taxes that are measured by income, profit or turnover) is paid by the Ministry of Oil and Minerals (MOM) out of the state's share of crude oil under the 2008 model contract. </a:t>
            </a:r>
            <a:r>
              <a:rPr lang="en-US" sz="1000" dirty="0" smtClean="0"/>
              <a:t>The </a:t>
            </a:r>
            <a:r>
              <a:rPr lang="en-US" sz="1000" dirty="0"/>
              <a:t>contractor must nonetheless file income tax </a:t>
            </a:r>
            <a:r>
              <a:rPr lang="en-US" sz="1000" dirty="0" smtClean="0"/>
              <a:t>statements.</a:t>
            </a:r>
            <a:endParaRPr lang="en-US" sz="1000" dirty="0"/>
          </a:p>
          <a:p>
            <a:pPr marL="722313" lvl="1" indent="-265113">
              <a:buFont typeface="Arial" pitchFamily="34" charset="0"/>
              <a:buChar char="•"/>
              <a:tabLst>
                <a:tab pos="265113" algn="l"/>
              </a:tabLst>
            </a:pPr>
            <a:r>
              <a:rPr lang="en-US" sz="1000" dirty="0" smtClean="0"/>
              <a:t>The contractor may export crude oil free of export duties. </a:t>
            </a:r>
            <a:endParaRPr lang="en-US" sz="1000" dirty="0" smtClean="0">
              <a:solidFill>
                <a:srgbClr val="000000"/>
              </a:solidFill>
            </a:endParaRPr>
          </a:p>
        </p:txBody>
      </p:sp>
      <p:sp>
        <p:nvSpPr>
          <p:cNvPr id="14" name="TextBox 13"/>
          <p:cNvSpPr txBox="1"/>
          <p:nvPr/>
        </p:nvSpPr>
        <p:spPr>
          <a:xfrm>
            <a:off x="5759533" y="403761"/>
            <a:ext cx="2624446" cy="646331"/>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smtClean="0">
                <a:solidFill>
                  <a:prstClr val="white"/>
                </a:solidFill>
              </a:rPr>
              <a:t>Marginal fields definition</a:t>
            </a:r>
          </a:p>
          <a:p>
            <a:pPr marL="171450" indent="-171450">
              <a:buFont typeface="Arial" panose="020B0604020202020204" pitchFamily="34" charset="0"/>
              <a:buChar char="•"/>
            </a:pPr>
            <a:r>
              <a:rPr lang="en-GB" sz="900" dirty="0" smtClean="0">
                <a:solidFill>
                  <a:schemeClr val="bg1"/>
                </a:solidFill>
              </a:rPr>
              <a:t>No </a:t>
            </a:r>
            <a:r>
              <a:rPr lang="en-GB" sz="900" dirty="0">
                <a:solidFill>
                  <a:schemeClr val="bg1"/>
                </a:solidFill>
              </a:rPr>
              <a:t>definition provided. </a:t>
            </a:r>
            <a:r>
              <a:rPr lang="en-GB" sz="900" dirty="0" smtClean="0">
                <a:solidFill>
                  <a:schemeClr val="bg1"/>
                </a:solidFill>
              </a:rPr>
              <a:t>It is </a:t>
            </a:r>
            <a:r>
              <a:rPr lang="en-GB" sz="900" dirty="0">
                <a:solidFill>
                  <a:schemeClr val="bg1"/>
                </a:solidFill>
              </a:rPr>
              <a:t>u</a:t>
            </a:r>
            <a:r>
              <a:rPr lang="en-GB" sz="900" dirty="0" smtClean="0">
                <a:solidFill>
                  <a:schemeClr val="bg1"/>
                </a:solidFill>
              </a:rPr>
              <a:t>nderstood </a:t>
            </a:r>
            <a:r>
              <a:rPr lang="en-GB" sz="900" dirty="0">
                <a:solidFill>
                  <a:schemeClr val="bg1"/>
                </a:solidFill>
              </a:rPr>
              <a:t>to be  fields </a:t>
            </a:r>
            <a:r>
              <a:rPr lang="en-GB" sz="900" dirty="0" smtClean="0">
                <a:solidFill>
                  <a:schemeClr val="bg1"/>
                </a:solidFill>
              </a:rPr>
              <a:t>requiring additional incentives in order to become </a:t>
            </a:r>
            <a:r>
              <a:rPr lang="en-GB" sz="900" dirty="0">
                <a:solidFill>
                  <a:schemeClr val="bg1"/>
                </a:solidFill>
              </a:rPr>
              <a:t>profitable</a:t>
            </a:r>
            <a:endParaRPr lang="en-US" sz="900" dirty="0">
              <a:solidFill>
                <a:schemeClr val="bg1"/>
              </a:solidFill>
            </a:endParaRPr>
          </a:p>
        </p:txBody>
      </p:sp>
      <p:sp>
        <p:nvSpPr>
          <p:cNvPr id="3" name="Rectangle 2"/>
          <p:cNvSpPr/>
          <p:nvPr/>
        </p:nvSpPr>
        <p:spPr>
          <a:xfrm>
            <a:off x="217967" y="2381655"/>
            <a:ext cx="8607056" cy="553998"/>
          </a:xfrm>
          <a:prstGeom prst="rect">
            <a:avLst/>
          </a:prstGeom>
        </p:spPr>
        <p:txBody>
          <a:bodyPr wrap="square">
            <a:spAutoFit/>
          </a:bodyPr>
          <a:lstStyle/>
          <a:p>
            <a:pPr>
              <a:defRPr/>
            </a:pPr>
            <a:r>
              <a:rPr lang="en-GB" sz="1000" i="1" dirty="0"/>
              <a:t>Note: </a:t>
            </a:r>
            <a:r>
              <a:rPr lang="en-US" sz="1000" i="1" dirty="0"/>
              <a:t>This incentive has been introduced following the impact of both disappointing exploration results and the 1993 civil war which led to the re-negotiation of some contracts in late 1994/early 1995. It is unclear if this ceiling is currently </a:t>
            </a:r>
            <a:r>
              <a:rPr lang="en-US" sz="1000" i="1" dirty="0" smtClean="0"/>
              <a:t>applicable. However </a:t>
            </a:r>
            <a:r>
              <a:rPr lang="en-US" sz="1000" i="1" dirty="0"/>
              <a:t>for the purpose of the </a:t>
            </a:r>
            <a:r>
              <a:rPr lang="en-US" sz="1000" i="1" dirty="0" smtClean="0"/>
              <a:t>illustration, a </a:t>
            </a:r>
            <a:r>
              <a:rPr lang="en-US" sz="1000" i="1" dirty="0"/>
              <a:t>70% cost recovery </a:t>
            </a:r>
            <a:r>
              <a:rPr lang="en-US" sz="1000" i="1" dirty="0" smtClean="0"/>
              <a:t>is considered in the calculation of the Investor IRR and the Undiscounted State Take..</a:t>
            </a:r>
            <a:endParaRPr lang="en-US" sz="1000" i="1" dirty="0"/>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761113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9536152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656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553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4333"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43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344" y="2023047"/>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49</a:t>
            </a:fld>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49</a:t>
            </a:fld>
            <a:endParaRPr lang="en-US" dirty="0"/>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3522831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521201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940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United Kingdom – Fiscal environment</a:t>
            </a:r>
            <a:endParaRPr lang="en-US" dirty="0"/>
          </a:p>
        </p:txBody>
      </p:sp>
      <p:sp>
        <p:nvSpPr>
          <p:cNvPr id="9"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50</a:t>
            </a:fld>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1478074721"/>
              </p:ext>
            </p:extLst>
          </p:nvPr>
        </p:nvGraphicFramePr>
        <p:xfrm>
          <a:off x="273132" y="2423525"/>
          <a:ext cx="8752115" cy="2693670"/>
        </p:xfrm>
        <a:graphic>
          <a:graphicData uri="http://schemas.openxmlformats.org/drawingml/2006/table">
            <a:tbl>
              <a:tblPr/>
              <a:tblGrid>
                <a:gridCol w="1817435"/>
                <a:gridCol w="6934680"/>
              </a:tblGrid>
              <a:tr h="180975">
                <a:tc>
                  <a:txBody>
                    <a:bodyPr/>
                    <a:lstStyle/>
                    <a:p>
                      <a:pPr algn="r"/>
                      <a:r>
                        <a:rPr lang="en-US" sz="900" b="1" dirty="0">
                          <a:effectLst/>
                          <a:latin typeface="+mj-lt"/>
                        </a:rPr>
                        <a:t>FISCAL REGIME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b="1" dirty="0">
                          <a:effectLst/>
                          <a:latin typeface="+mj-lt"/>
                        </a:rPr>
                        <a:t>Fixed terms including Budget 2015 proposals regarding supplementary charge (not including basin allowance)</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r>
              <a:tr h="180975">
                <a:tc>
                  <a:txBody>
                    <a:bodyPr/>
                    <a:lstStyle/>
                    <a:p>
                      <a:pPr algn="r"/>
                      <a:r>
                        <a:rPr lang="en-US" sz="900" b="1" dirty="0">
                          <a:effectLst/>
                          <a:latin typeface="+mj-lt"/>
                        </a:rPr>
                        <a:t>BONUSES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OTHER PAYMENTS</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STATE PARTICIPATION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ROYALTY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COST RECOVERY</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PROFIT SHARING</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Not applicable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INCOME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30% of gross revenue less deductions and depreciation.</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ADDITIONAL PROFITS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Supplementary charge levied at 20% on the same taxable base as for income tax (except for financing costs)</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DOMESTIC SUPPLY OBLIGATION</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r h="180975">
                <a:tc>
                  <a:txBody>
                    <a:bodyPr/>
                    <a:lstStyle/>
                    <a:p>
                      <a:pPr algn="r"/>
                      <a:r>
                        <a:rPr lang="en-US" sz="900" b="1" dirty="0">
                          <a:effectLst/>
                          <a:latin typeface="+mj-lt"/>
                        </a:rPr>
                        <a:t>WITHHOLDING TAX</a:t>
                      </a:r>
                      <a:endParaRPr lang="en-US" sz="900" dirty="0">
                        <a:effectLst/>
                        <a:latin typeface="+mj-lt"/>
                      </a:endParaRP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CCAEA"/>
                    </a:solidFill>
                  </a:tcPr>
                </a:tc>
                <a:tc>
                  <a:txBody>
                    <a:bodyPr/>
                    <a:lstStyle/>
                    <a:p>
                      <a:r>
                        <a:rPr lang="en-US" sz="900" dirty="0">
                          <a:effectLst/>
                          <a:latin typeface="+mj-lt"/>
                        </a:rPr>
                        <a:t>None</a:t>
                      </a:r>
                    </a:p>
                  </a:txBody>
                  <a:tcPr marL="47625" marR="47625" marT="47625" marB="476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6EFF9"/>
                    </a:solidFill>
                  </a:tcPr>
                </a:tc>
              </a:tr>
            </a:tbl>
          </a:graphicData>
        </a:graphic>
      </p:graphicFrame>
      <p:sp>
        <p:nvSpPr>
          <p:cNvPr id="13" name="Rectangle 2"/>
          <p:cNvSpPr>
            <a:spLocks noChangeArrowheads="1"/>
          </p:cNvSpPr>
          <p:nvPr/>
        </p:nvSpPr>
        <p:spPr bwMode="auto">
          <a:xfrm>
            <a:off x="466725" y="2595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en-US" altLang="en-US" sz="1800" smtClean="0">
              <a:solidFill>
                <a:prstClr val="black"/>
              </a:solidFill>
              <a:cs typeface="Arial" pitchFamily="34" charset="0"/>
            </a:endParaRPr>
          </a:p>
        </p:txBody>
      </p:sp>
      <p:sp>
        <p:nvSpPr>
          <p:cNvPr id="14" name="TextBox 13"/>
          <p:cNvSpPr txBox="1"/>
          <p:nvPr/>
        </p:nvSpPr>
        <p:spPr>
          <a:xfrm>
            <a:off x="196933" y="1080698"/>
            <a:ext cx="8823363" cy="1384995"/>
          </a:xfrm>
          <a:prstGeom prst="rect">
            <a:avLst/>
          </a:prstGeom>
          <a:noFill/>
        </p:spPr>
        <p:txBody>
          <a:bodyPr wrap="square" lIns="72000" rIns="72000" rtlCol="0">
            <a:spAutoFit/>
          </a:bodyPr>
          <a:lstStyle/>
          <a:p>
            <a:r>
              <a:rPr lang="en-GB" sz="1200" b="1" dirty="0" smtClean="0">
                <a:solidFill>
                  <a:prstClr val="black"/>
                </a:solidFill>
              </a:rPr>
              <a:t>Fiscal regimes applicable in the </a:t>
            </a:r>
            <a:r>
              <a:rPr lang="en-GB" sz="1200" b="1" dirty="0">
                <a:solidFill>
                  <a:prstClr val="black"/>
                </a:solidFill>
              </a:rPr>
              <a:t>United </a:t>
            </a:r>
            <a:r>
              <a:rPr lang="en-GB" sz="1200" b="1" dirty="0" smtClean="0">
                <a:solidFill>
                  <a:prstClr val="black"/>
                </a:solidFill>
              </a:rPr>
              <a:t>Kingdom:</a:t>
            </a:r>
          </a:p>
          <a:p>
            <a:pPr marL="171450" indent="-171450" fontAlgn="b">
              <a:buFont typeface="Wingdings" panose="05000000000000000000" pitchFamily="2" charset="2"/>
              <a:buChar char="Ø"/>
            </a:pPr>
            <a:r>
              <a:rPr lang="en-US" sz="1200" dirty="0">
                <a:solidFill>
                  <a:prstClr val="black"/>
                </a:solidFill>
              </a:rPr>
              <a:t>2015 Royalty Tax </a:t>
            </a:r>
            <a:r>
              <a:rPr lang="en-US" sz="1200" dirty="0" smtClean="0">
                <a:solidFill>
                  <a:prstClr val="black"/>
                </a:solidFill>
              </a:rPr>
              <a:t>Terms</a:t>
            </a:r>
          </a:p>
          <a:p>
            <a:pPr marL="171450" indent="-171450" fontAlgn="b">
              <a:buFont typeface="Wingdings" panose="05000000000000000000" pitchFamily="2" charset="2"/>
              <a:buChar char="Ø"/>
            </a:pPr>
            <a:endParaRPr lang="en-GB" sz="1200" dirty="0" smtClean="0">
              <a:solidFill>
                <a:prstClr val="black"/>
              </a:solidFill>
            </a:endParaRPr>
          </a:p>
          <a:p>
            <a:pPr marL="171450" indent="-171450" fontAlgn="b">
              <a:buFont typeface="Wingdings" panose="05000000000000000000" pitchFamily="2" charset="2"/>
              <a:buChar char="Ø"/>
            </a:pPr>
            <a:endParaRPr lang="en-GB" sz="1200" dirty="0">
              <a:solidFill>
                <a:prstClr val="black"/>
              </a:solidFill>
            </a:endParaRPr>
          </a:p>
          <a:p>
            <a:pPr marL="171450" indent="-171450" fontAlgn="b">
              <a:buFont typeface="Wingdings" panose="05000000000000000000" pitchFamily="2" charset="2"/>
              <a:buChar char="Ø"/>
            </a:pPr>
            <a:endParaRPr lang="en-GB" sz="1200" dirty="0" smtClean="0">
              <a:solidFill>
                <a:prstClr val="black"/>
              </a:solidFill>
            </a:endParaRPr>
          </a:p>
          <a:p>
            <a:pPr marL="171450" indent="-171450" fontAlgn="b">
              <a:buFont typeface="Wingdings" panose="05000000000000000000" pitchFamily="2" charset="2"/>
              <a:buChar char="Ø"/>
            </a:pPr>
            <a:endParaRPr lang="en-GB" sz="1200" dirty="0">
              <a:solidFill>
                <a:prstClr val="black"/>
              </a:solidFill>
            </a:endParaRPr>
          </a:p>
          <a:p>
            <a:r>
              <a:rPr lang="en-GB" sz="1200" b="1" dirty="0">
                <a:solidFill>
                  <a:prstClr val="black"/>
                </a:solidFill>
              </a:rPr>
              <a:t>Fiscal regime applicable to this study</a:t>
            </a:r>
            <a:endParaRPr lang="en-GB" sz="1200" u="sng" dirty="0" smtClean="0">
              <a:solidFill>
                <a:prstClr val="black"/>
              </a:solidFill>
            </a:endParaRPr>
          </a:p>
        </p:txBody>
      </p:sp>
      <p:sp>
        <p:nvSpPr>
          <p:cNvPr id="19" name="TextBox 18"/>
          <p:cNvSpPr txBox="1"/>
          <p:nvPr/>
        </p:nvSpPr>
        <p:spPr>
          <a:xfrm>
            <a:off x="196933" y="5091450"/>
            <a:ext cx="8947067" cy="369332"/>
          </a:xfrm>
          <a:prstGeom prst="rect">
            <a:avLst/>
          </a:prstGeom>
          <a:noFill/>
        </p:spPr>
        <p:txBody>
          <a:bodyPr wrap="square" lIns="72000" rIns="72000" rtlCol="0">
            <a:spAutoFit/>
          </a:bodyPr>
          <a:lstStyle/>
          <a:p>
            <a:r>
              <a:rPr lang="en-GB" sz="1000" i="1" dirty="0" smtClean="0">
                <a:solidFill>
                  <a:prstClr val="black"/>
                </a:solidFill>
              </a:rPr>
              <a:t>Note:  Where special terms for marginal fields may be available they are marked with  </a:t>
            </a:r>
            <a:r>
              <a:rPr lang="en-GB" sz="1800" b="1" i="1" dirty="0">
                <a:solidFill>
                  <a:srgbClr val="0097D1"/>
                </a:solidFill>
              </a:rPr>
              <a:t>“!”</a:t>
            </a:r>
            <a:endParaRPr lang="en-US" sz="900" i="1" dirty="0" err="1">
              <a:solidFill>
                <a:prstClr val="black"/>
              </a:solidFill>
            </a:endParaRPr>
          </a:p>
        </p:txBody>
      </p:sp>
      <p:sp>
        <p:nvSpPr>
          <p:cNvPr id="15" name="TextBox 14"/>
          <p:cNvSpPr txBox="1"/>
          <p:nvPr/>
        </p:nvSpPr>
        <p:spPr>
          <a:xfrm>
            <a:off x="50629" y="4222039"/>
            <a:ext cx="409699" cy="400110"/>
          </a:xfrm>
          <a:prstGeom prst="rect">
            <a:avLst/>
          </a:prstGeom>
          <a:noFill/>
        </p:spPr>
        <p:txBody>
          <a:bodyPr wrap="square" lIns="72000" rIns="72000" rtlCol="0">
            <a:spAutoFit/>
          </a:bodyPr>
          <a:lstStyle/>
          <a:p>
            <a:r>
              <a:rPr lang="en-GB" sz="2000" b="1" dirty="0" smtClean="0">
                <a:solidFill>
                  <a:srgbClr val="0097D1"/>
                </a:solidFill>
              </a:rPr>
              <a:t>!</a:t>
            </a:r>
            <a:endParaRPr lang="en-US" sz="2000" b="1" dirty="0" err="1" smtClean="0">
              <a:solidFill>
                <a:srgbClr val="0097D1"/>
              </a:solidFill>
            </a:endParaRPr>
          </a:p>
        </p:txBody>
      </p:sp>
      <p:sp>
        <p:nvSpPr>
          <p:cNvPr id="11" name="TextBox 10"/>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049948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7347220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532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UK Marginal Fields Terms</a:t>
            </a:r>
            <a:endParaRPr lang="en-US" dirty="0"/>
          </a:p>
        </p:txBody>
      </p:sp>
      <p:graphicFrame>
        <p:nvGraphicFramePr>
          <p:cNvPr id="5" name="Content Placeholder 13"/>
          <p:cNvGraphicFramePr>
            <a:graphicFrameLocks/>
          </p:cNvGraphicFramePr>
          <p:nvPr>
            <p:extLst>
              <p:ext uri="{D42A27DB-BD31-4B8C-83A1-F6EECF244321}">
                <p14:modId xmlns:p14="http://schemas.microsoft.com/office/powerpoint/2010/main" val="4188235668"/>
              </p:ext>
            </p:extLst>
          </p:nvPr>
        </p:nvGraphicFramePr>
        <p:xfrm>
          <a:off x="265111" y="1143000"/>
          <a:ext cx="8574089" cy="1676400"/>
        </p:xfrm>
        <a:graphic>
          <a:graphicData uri="http://schemas.openxmlformats.org/drawingml/2006/table">
            <a:tbl>
              <a:tblPr firstRow="1" bandRow="1">
                <a:tableStyleId>{5C22544A-7EE6-4342-B048-85BDC9FD1C3A}</a:tableStyleId>
              </a:tblPr>
              <a:tblGrid>
                <a:gridCol w="1539938"/>
                <a:gridCol w="3373007"/>
                <a:gridCol w="3661144"/>
              </a:tblGrid>
              <a:tr h="306851">
                <a:tc>
                  <a:txBody>
                    <a:bodyPr/>
                    <a:lstStyle/>
                    <a:p>
                      <a:pPr algn="ctr"/>
                      <a:r>
                        <a:rPr lang="en-GB" sz="1400" b="1" kern="1200" dirty="0" smtClean="0">
                          <a:solidFill>
                            <a:schemeClr val="lt1"/>
                          </a:solidFill>
                          <a:latin typeface="+mn-lt"/>
                          <a:ea typeface="+mn-ea"/>
                          <a:cs typeface="+mn-cs"/>
                        </a:rPr>
                        <a:t>Fiscal instrument(s)</a:t>
                      </a:r>
                      <a:endParaRPr lang="en-US" sz="1400" b="1" kern="1200" dirty="0">
                        <a:solidFill>
                          <a:schemeClr val="lt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Model Terms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900" b="1" i="1" kern="1200" dirty="0" smtClean="0">
                          <a:solidFill>
                            <a:srgbClr val="FFD200"/>
                          </a:solidFill>
                          <a:latin typeface="+mn-lt"/>
                          <a:ea typeface="+mn-ea"/>
                          <a:cs typeface="+mn-cs"/>
                        </a:rPr>
                        <a:t>2015 Royalty Tax Terms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Special Terms for Marginal Fields</a:t>
                      </a:r>
                      <a:endParaRPr lang="en-US" sz="1400" dirty="0">
                        <a:solidFill>
                          <a:schemeClr val="tx1"/>
                        </a:solidFill>
                      </a:endParaRPr>
                    </a:p>
                  </a:txBody>
                  <a:tcPr anchor="ctr"/>
                </a:tc>
              </a:tr>
              <a:tr h="10624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i="0" dirty="0" smtClean="0">
                          <a:solidFill>
                            <a:schemeClr val="tx1"/>
                          </a:solidFill>
                        </a:rPr>
                        <a:t>Additional Profits </a:t>
                      </a:r>
                      <a:r>
                        <a:rPr lang="en-GB" sz="1400" b="1" i="0" baseline="0" dirty="0" smtClean="0">
                          <a:solidFill>
                            <a:schemeClr val="tx1"/>
                          </a:solidFill>
                        </a:rPr>
                        <a:t>Tax   (Supplementary Charge - SC)</a:t>
                      </a:r>
                      <a:endParaRPr lang="en-US" sz="1400" b="1" i="0" dirty="0" smtClean="0">
                        <a:solidFill>
                          <a:schemeClr val="tx1"/>
                        </a:solidFill>
                      </a:endParaRPr>
                    </a:p>
                  </a:txBody>
                  <a:tcPr anchor="ctr"/>
                </a:tc>
                <a:tc gridSpan="2">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000" i="0" kern="1200" baseline="0" dirty="0" smtClean="0">
                          <a:solidFill>
                            <a:schemeClr val="tx1"/>
                          </a:solidFill>
                        </a:rPr>
                        <a:t>With effect from 1 April 2015, the previous system of field allowances (see below) is replaced by a </a:t>
                      </a:r>
                      <a:r>
                        <a:rPr lang="en-GB" sz="1000" b="1" i="1" kern="1200" baseline="0" dirty="0" smtClean="0">
                          <a:solidFill>
                            <a:schemeClr val="tx1"/>
                          </a:solidFill>
                        </a:rPr>
                        <a:t>basin allowance</a:t>
                      </a:r>
                      <a:r>
                        <a:rPr lang="en-GB" sz="1000" i="0" kern="1200" baseline="0" dirty="0" smtClean="0">
                          <a:solidFill>
                            <a:schemeClr val="tx1"/>
                          </a:solidFill>
                        </a:rPr>
                        <a:t>. Like the field allowances before it, the basin allowance is deductible from the taxable income subject to supplementary charge. The basin allowance is equal to </a:t>
                      </a:r>
                      <a:r>
                        <a:rPr lang="en-GB" sz="1000" b="1" i="1" kern="1200" baseline="0" dirty="0" smtClean="0">
                          <a:solidFill>
                            <a:schemeClr val="tx1"/>
                          </a:solidFill>
                        </a:rPr>
                        <a:t>62.5% of 'qualifying investment capital expenditure'</a:t>
                      </a:r>
                      <a:r>
                        <a:rPr lang="en-GB" sz="1000" i="0" kern="1200" baseline="0" dirty="0" smtClean="0">
                          <a:solidFill>
                            <a:schemeClr val="tx1"/>
                          </a:solidFill>
                        </a:rPr>
                        <a:t> incurred on or after 1 April 2015.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000" i="0" kern="1200" baseline="0" dirty="0" smtClean="0">
                        <a:solidFill>
                          <a:schemeClr val="tx1"/>
                        </a:solidFill>
                      </a:endParaRPr>
                    </a:p>
                    <a:p>
                      <a:pPr rtl="0"/>
                      <a:r>
                        <a:rPr lang="en-GB" sz="1000" b="0" i="1" u="none" strike="noStrike" baseline="0" dirty="0" smtClean="0">
                          <a:solidFill>
                            <a:srgbClr val="000000"/>
                          </a:solidFill>
                          <a:latin typeface="+mn-lt"/>
                        </a:rPr>
                        <a:t>Note: The new basin allowance aims to provide tax relief to (mostly mature) UK fields. To evaluate the effect of this incentive, this study will compare the currently applicable fiscal terms with a set of general model terms which </a:t>
                      </a:r>
                      <a:r>
                        <a:rPr lang="en-GB" sz="1000" b="1" i="1" u="none" strike="noStrike" baseline="0" dirty="0" smtClean="0">
                          <a:solidFill>
                            <a:srgbClr val="000000"/>
                          </a:solidFill>
                          <a:latin typeface="+mn-lt"/>
                        </a:rPr>
                        <a:t>exclude</a:t>
                      </a:r>
                      <a:r>
                        <a:rPr lang="en-GB" sz="1000" b="0" i="1" u="none" strike="noStrike" baseline="0" dirty="0" smtClean="0">
                          <a:solidFill>
                            <a:srgbClr val="000000"/>
                          </a:solidFill>
                          <a:latin typeface="+mn-lt"/>
                        </a:rPr>
                        <a:t> the allowance.</a:t>
                      </a:r>
                      <a:endParaRPr lang="en-GB" sz="1000" i="1" kern="1200" baseline="0" dirty="0" smtClean="0">
                        <a:solidFill>
                          <a:schemeClr val="tx1"/>
                        </a:solidFill>
                      </a:endParaRPr>
                    </a:p>
                  </a:txBody>
                  <a:tcPr anchor="ctr"/>
                </a:tc>
                <a:tc hMerge="1">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000" i="0" kern="1200" baseline="0" dirty="0" smtClean="0">
                        <a:solidFill>
                          <a:schemeClr val="tx1"/>
                        </a:solidFill>
                      </a:endParaRPr>
                    </a:p>
                  </a:txBody>
                  <a:tcPr anchor="ctr"/>
                </a:tc>
              </a:tr>
            </a:tbl>
          </a:graphicData>
        </a:graphic>
      </p:graphicFrame>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51</a:t>
            </a:fld>
            <a:endParaRPr lang="en-US" dirty="0"/>
          </a:p>
        </p:txBody>
      </p:sp>
      <p:sp>
        <p:nvSpPr>
          <p:cNvPr id="14" name="TextBox 13"/>
          <p:cNvSpPr txBox="1"/>
          <p:nvPr/>
        </p:nvSpPr>
        <p:spPr>
          <a:xfrm>
            <a:off x="5747658" y="142511"/>
            <a:ext cx="2624446" cy="923330"/>
          </a:xfrm>
          <a:prstGeom prst="rect">
            <a:avLst/>
          </a:prstGeom>
          <a:solidFill>
            <a:schemeClr val="accent5">
              <a:lumMod val="75000"/>
            </a:schemeClr>
          </a:solidFill>
        </p:spPr>
        <p:style>
          <a:lnRef idx="0">
            <a:schemeClr val="accent5"/>
          </a:lnRef>
          <a:fillRef idx="3">
            <a:schemeClr val="accent5"/>
          </a:fillRef>
          <a:effectRef idx="3">
            <a:schemeClr val="accent5"/>
          </a:effectRef>
          <a:fontRef idx="minor">
            <a:schemeClr val="lt1"/>
          </a:fontRef>
        </p:style>
        <p:txBody>
          <a:bodyPr wrap="square" lIns="72000" rIns="72000" rtlCol="0">
            <a:spAutoFit/>
          </a:bodyPr>
          <a:lstStyle/>
          <a:p>
            <a:r>
              <a:rPr lang="en-GB" sz="900" b="1" dirty="0">
                <a:solidFill>
                  <a:prstClr val="white"/>
                </a:solidFill>
              </a:rPr>
              <a:t>Marginal fields definition</a:t>
            </a:r>
          </a:p>
          <a:p>
            <a:pPr marL="171450" indent="-171450">
              <a:buFont typeface="Arial" panose="020B0604020202020204" pitchFamily="34" charset="0"/>
              <a:buChar char="•"/>
            </a:pPr>
            <a:r>
              <a:rPr lang="en-US" sz="900" dirty="0" smtClean="0">
                <a:solidFill>
                  <a:prstClr val="white"/>
                </a:solidFill>
              </a:rPr>
              <a:t>Prior to 2015, small fields, ultra heavy oil fields, </a:t>
            </a:r>
            <a:r>
              <a:rPr lang="en-GB" sz="900" dirty="0">
                <a:solidFill>
                  <a:prstClr val="white"/>
                </a:solidFill>
              </a:rPr>
              <a:t>ultra high temperature/high pressure fields </a:t>
            </a:r>
            <a:r>
              <a:rPr lang="en-GB" sz="900" dirty="0" smtClean="0">
                <a:solidFill>
                  <a:prstClr val="white"/>
                </a:solidFill>
              </a:rPr>
              <a:t>, deep water gas fields, large deep water oil fields, and large shallow water gas fields.</a:t>
            </a:r>
            <a:r>
              <a:rPr lang="en-US" sz="900" dirty="0" smtClean="0">
                <a:solidFill>
                  <a:prstClr val="white"/>
                </a:solidFill>
              </a:rPr>
              <a:t> </a:t>
            </a:r>
            <a:endParaRPr lang="en-US" sz="900" dirty="0">
              <a:solidFill>
                <a:prstClr val="white"/>
              </a:solidFill>
            </a:endParaRPr>
          </a:p>
        </p:txBody>
      </p:sp>
      <p:sp>
        <p:nvSpPr>
          <p:cNvPr id="12" name="Rectangle 11"/>
          <p:cNvSpPr/>
          <p:nvPr/>
        </p:nvSpPr>
        <p:spPr>
          <a:xfrm>
            <a:off x="217967" y="2816447"/>
            <a:ext cx="8607056" cy="3385542"/>
          </a:xfrm>
          <a:prstGeom prst="rect">
            <a:avLst/>
          </a:prstGeom>
        </p:spPr>
        <p:txBody>
          <a:bodyPr wrap="square">
            <a:spAutoFit/>
          </a:bodyPr>
          <a:lstStyle/>
          <a:p>
            <a:pPr marL="265113" indent="-265113">
              <a:buFont typeface="Arial" pitchFamily="34" charset="0"/>
              <a:buChar char="•"/>
              <a:tabLst>
                <a:tab pos="265113" algn="l"/>
              </a:tabLst>
            </a:pPr>
            <a:r>
              <a:rPr lang="en-GB" dirty="0" smtClean="0">
                <a:solidFill>
                  <a:srgbClr val="000000"/>
                </a:solidFill>
              </a:rPr>
              <a:t>Previous changes:</a:t>
            </a:r>
          </a:p>
          <a:p>
            <a:pPr lvl="1">
              <a:tabLst>
                <a:tab pos="265113" algn="l"/>
              </a:tabLst>
            </a:pPr>
            <a:r>
              <a:rPr lang="en-US" sz="1000" u="sng" dirty="0" smtClean="0"/>
              <a:t>2012:</a:t>
            </a:r>
          </a:p>
          <a:p>
            <a:pPr marL="722313" lvl="1" indent="-265113">
              <a:buFont typeface="Arial" pitchFamily="34" charset="0"/>
              <a:buChar char="•"/>
              <a:tabLst>
                <a:tab pos="265113" algn="l"/>
              </a:tabLst>
            </a:pPr>
            <a:r>
              <a:rPr lang="en-US" sz="1000" dirty="0" smtClean="0">
                <a:solidFill>
                  <a:srgbClr val="000000"/>
                </a:solidFill>
              </a:rPr>
              <a:t>The definition of small fields is amended to </a:t>
            </a:r>
            <a:r>
              <a:rPr lang="en-US" sz="1000" dirty="0">
                <a:solidFill>
                  <a:srgbClr val="000000"/>
                </a:solidFill>
              </a:rPr>
              <a:t>include </a:t>
            </a:r>
            <a:r>
              <a:rPr lang="en-US" sz="1000" dirty="0" smtClean="0">
                <a:solidFill>
                  <a:srgbClr val="000000"/>
                </a:solidFill>
              </a:rPr>
              <a:t>fields with </a:t>
            </a:r>
            <a:r>
              <a:rPr lang="en-US" sz="1000" dirty="0">
                <a:solidFill>
                  <a:srgbClr val="000000"/>
                </a:solidFill>
              </a:rPr>
              <a:t>recoverable reserves </a:t>
            </a:r>
            <a:r>
              <a:rPr lang="en-US" sz="1000" dirty="0" smtClean="0">
                <a:solidFill>
                  <a:srgbClr val="000000"/>
                </a:solidFill>
              </a:rPr>
              <a:t>below 50 MMboe </a:t>
            </a:r>
            <a:r>
              <a:rPr lang="en-GB" sz="1000" dirty="0" smtClean="0">
                <a:solidFill>
                  <a:srgbClr val="000000"/>
                </a:solidFill>
              </a:rPr>
              <a:t>given </a:t>
            </a:r>
            <a:r>
              <a:rPr lang="en-GB" sz="1000" dirty="0">
                <a:solidFill>
                  <a:srgbClr val="000000"/>
                </a:solidFill>
              </a:rPr>
              <a:t>development consent on or after 21 March </a:t>
            </a:r>
            <a:r>
              <a:rPr lang="en-GB" sz="1000" dirty="0" smtClean="0">
                <a:solidFill>
                  <a:srgbClr val="000000"/>
                </a:solidFill>
              </a:rPr>
              <a:t>2012.</a:t>
            </a:r>
            <a:endParaRPr lang="en-GB" sz="1000" dirty="0">
              <a:solidFill>
                <a:srgbClr val="000000"/>
              </a:solidFill>
            </a:endParaRPr>
          </a:p>
          <a:p>
            <a:pPr marL="722313" lvl="1" indent="-265113">
              <a:buFont typeface="Arial" pitchFamily="34" charset="0"/>
              <a:buChar char="•"/>
              <a:tabLst>
                <a:tab pos="265113" algn="l"/>
              </a:tabLst>
            </a:pPr>
            <a:r>
              <a:rPr lang="en-US" sz="1000" dirty="0" smtClean="0">
                <a:solidFill>
                  <a:srgbClr val="000000"/>
                </a:solidFill>
              </a:rPr>
              <a:t>Field allowance is granted to large deep water oil fields (</a:t>
            </a:r>
            <a:r>
              <a:rPr lang="en-GB" sz="1000" dirty="0">
                <a:solidFill>
                  <a:srgbClr val="000000"/>
                </a:solidFill>
              </a:rPr>
              <a:t>recoverable reserves &lt; </a:t>
            </a:r>
            <a:r>
              <a:rPr lang="en-GB" sz="1000" dirty="0" smtClean="0">
                <a:solidFill>
                  <a:srgbClr val="000000"/>
                </a:solidFill>
              </a:rPr>
              <a:t>400 MMboe; water </a:t>
            </a:r>
            <a:r>
              <a:rPr lang="en-GB" sz="1000" dirty="0">
                <a:solidFill>
                  <a:srgbClr val="000000"/>
                </a:solidFill>
              </a:rPr>
              <a:t>depth &gt; 1,000m) given development consent after 20 March </a:t>
            </a:r>
            <a:r>
              <a:rPr lang="en-GB" sz="1000" dirty="0" smtClean="0">
                <a:solidFill>
                  <a:srgbClr val="000000"/>
                </a:solidFill>
              </a:rPr>
              <a:t>2012.</a:t>
            </a:r>
          </a:p>
          <a:p>
            <a:pPr marL="722313" lvl="1" indent="-265113">
              <a:buFont typeface="Arial" pitchFamily="34" charset="0"/>
              <a:buChar char="•"/>
              <a:tabLst>
                <a:tab pos="265113" algn="l"/>
              </a:tabLst>
            </a:pPr>
            <a:r>
              <a:rPr lang="en-GB" sz="1000" dirty="0" smtClean="0">
                <a:solidFill>
                  <a:srgbClr val="000000"/>
                </a:solidFill>
              </a:rPr>
              <a:t>Field allowance is granted </a:t>
            </a:r>
            <a:r>
              <a:rPr lang="en-GB" sz="1000" dirty="0">
                <a:solidFill>
                  <a:srgbClr val="000000"/>
                </a:solidFill>
              </a:rPr>
              <a:t>to </a:t>
            </a:r>
            <a:r>
              <a:rPr lang="en-GB" sz="1000" dirty="0" smtClean="0">
                <a:solidFill>
                  <a:srgbClr val="000000"/>
                </a:solidFill>
              </a:rPr>
              <a:t>large shallow water gas fields (</a:t>
            </a:r>
            <a:r>
              <a:rPr lang="en-GB" sz="1000" dirty="0">
                <a:solidFill>
                  <a:srgbClr val="000000"/>
                </a:solidFill>
              </a:rPr>
              <a:t>recoverable reserves &gt; </a:t>
            </a:r>
            <a:r>
              <a:rPr lang="en-GB" sz="1000" dirty="0" smtClean="0">
                <a:solidFill>
                  <a:srgbClr val="000000"/>
                </a:solidFill>
              </a:rPr>
              <a:t>350 Bcf; water </a:t>
            </a:r>
            <a:r>
              <a:rPr lang="en-GB" sz="1000" dirty="0">
                <a:solidFill>
                  <a:srgbClr val="000000"/>
                </a:solidFill>
              </a:rPr>
              <a:t>depth &lt; 30 </a:t>
            </a:r>
            <a:r>
              <a:rPr lang="en-GB" sz="1000" dirty="0" smtClean="0">
                <a:solidFill>
                  <a:srgbClr val="000000"/>
                </a:solidFill>
              </a:rPr>
              <a:t>m) given </a:t>
            </a:r>
            <a:r>
              <a:rPr lang="en-GB" sz="1000" dirty="0">
                <a:solidFill>
                  <a:srgbClr val="000000"/>
                </a:solidFill>
              </a:rPr>
              <a:t>development consent after </a:t>
            </a:r>
            <a:r>
              <a:rPr lang="en-GB" sz="1000" dirty="0" smtClean="0">
                <a:solidFill>
                  <a:srgbClr val="000000"/>
                </a:solidFill>
              </a:rPr>
              <a:t>23 </a:t>
            </a:r>
            <a:r>
              <a:rPr lang="en-GB" sz="1000" dirty="0">
                <a:solidFill>
                  <a:srgbClr val="000000"/>
                </a:solidFill>
              </a:rPr>
              <a:t>July </a:t>
            </a:r>
            <a:r>
              <a:rPr lang="en-GB" sz="1000" dirty="0" smtClean="0">
                <a:solidFill>
                  <a:srgbClr val="000000"/>
                </a:solidFill>
              </a:rPr>
              <a:t>2012.</a:t>
            </a:r>
            <a:endParaRPr lang="en-GB" sz="1000" dirty="0">
              <a:solidFill>
                <a:srgbClr val="000000"/>
              </a:solidFill>
            </a:endParaRPr>
          </a:p>
          <a:p>
            <a:pPr marL="722313" lvl="1" indent="-265113">
              <a:buFont typeface="Arial" pitchFamily="34" charset="0"/>
              <a:buChar char="•"/>
              <a:tabLst>
                <a:tab pos="265113" algn="l"/>
              </a:tabLst>
            </a:pPr>
            <a:endParaRPr lang="en-US" sz="1000" dirty="0" smtClean="0"/>
          </a:p>
          <a:p>
            <a:pPr lvl="1">
              <a:tabLst>
                <a:tab pos="265113" algn="l"/>
              </a:tabLst>
            </a:pPr>
            <a:r>
              <a:rPr lang="en-US" sz="1000" u="sng" dirty="0" smtClean="0">
                <a:solidFill>
                  <a:srgbClr val="000000"/>
                </a:solidFill>
              </a:rPr>
              <a:t>2010:</a:t>
            </a:r>
          </a:p>
          <a:p>
            <a:pPr marL="722313" lvl="1" indent="-265113">
              <a:buFont typeface="Arial" pitchFamily="34" charset="0"/>
              <a:buChar char="•"/>
              <a:tabLst>
                <a:tab pos="265113" algn="l"/>
              </a:tabLst>
            </a:pPr>
            <a:r>
              <a:rPr lang="en-GB" sz="1000" dirty="0">
                <a:solidFill>
                  <a:srgbClr val="000000"/>
                </a:solidFill>
              </a:rPr>
              <a:t>Field allowance </a:t>
            </a:r>
            <a:r>
              <a:rPr lang="en-GB" sz="1000" dirty="0" smtClean="0">
                <a:solidFill>
                  <a:srgbClr val="000000"/>
                </a:solidFill>
              </a:rPr>
              <a:t>is granted </a:t>
            </a:r>
            <a:r>
              <a:rPr lang="en-GB" sz="1000" dirty="0">
                <a:solidFill>
                  <a:srgbClr val="000000"/>
                </a:solidFill>
              </a:rPr>
              <a:t>to gas fields located in deep water (&gt;300 m) more than 60 km from pipeline infrastructure and given </a:t>
            </a:r>
            <a:r>
              <a:rPr lang="en-GB" sz="1000" dirty="0" smtClean="0">
                <a:solidFill>
                  <a:srgbClr val="000000"/>
                </a:solidFill>
              </a:rPr>
              <a:t>development </a:t>
            </a:r>
            <a:r>
              <a:rPr lang="en-GB" sz="1000" dirty="0">
                <a:solidFill>
                  <a:srgbClr val="000000"/>
                </a:solidFill>
              </a:rPr>
              <a:t>consent after 3 March 2010.</a:t>
            </a:r>
          </a:p>
          <a:p>
            <a:pPr lvl="1">
              <a:tabLst>
                <a:tab pos="265113" algn="l"/>
              </a:tabLst>
            </a:pPr>
            <a:endParaRPr lang="en-US" sz="1000" u="sng" dirty="0" smtClean="0">
              <a:solidFill>
                <a:srgbClr val="000000"/>
              </a:solidFill>
            </a:endParaRPr>
          </a:p>
          <a:p>
            <a:pPr lvl="1">
              <a:tabLst>
                <a:tab pos="265113" algn="l"/>
              </a:tabLst>
            </a:pPr>
            <a:r>
              <a:rPr lang="en-US" sz="1000" u="sng" dirty="0" smtClean="0">
                <a:solidFill>
                  <a:srgbClr val="000000"/>
                </a:solidFill>
              </a:rPr>
              <a:t>2009:</a:t>
            </a:r>
          </a:p>
          <a:p>
            <a:pPr marL="722313" lvl="1" indent="-265113">
              <a:buFont typeface="Arial" pitchFamily="34" charset="0"/>
              <a:buChar char="•"/>
              <a:tabLst>
                <a:tab pos="265113" algn="l"/>
              </a:tabLst>
            </a:pPr>
            <a:r>
              <a:rPr lang="en-US" sz="1000" dirty="0" smtClean="0">
                <a:solidFill>
                  <a:srgbClr val="000000"/>
                </a:solidFill>
              </a:rPr>
              <a:t>Small </a:t>
            </a:r>
            <a:r>
              <a:rPr lang="en-US" sz="1000" dirty="0">
                <a:solidFill>
                  <a:srgbClr val="000000"/>
                </a:solidFill>
              </a:rPr>
              <a:t>oil and gas fields (recoverable reserves  &lt; 25.55 MMboe), ultra heavy oil fields, ultra </a:t>
            </a:r>
            <a:r>
              <a:rPr lang="en-US" sz="1000" dirty="0" smtClean="0">
                <a:solidFill>
                  <a:srgbClr val="000000"/>
                </a:solidFill>
              </a:rPr>
              <a:t>high </a:t>
            </a:r>
            <a:r>
              <a:rPr lang="en-US" sz="1000" dirty="0">
                <a:solidFill>
                  <a:srgbClr val="000000"/>
                </a:solidFill>
              </a:rPr>
              <a:t>temperature/high pressure fields given development approval on or after 22 April 2009 </a:t>
            </a:r>
            <a:r>
              <a:rPr lang="en-US" sz="1000" dirty="0" smtClean="0">
                <a:solidFill>
                  <a:srgbClr val="000000"/>
                </a:solidFill>
              </a:rPr>
              <a:t>benefit </a:t>
            </a:r>
            <a:r>
              <a:rPr lang="en-US" sz="1000" dirty="0">
                <a:solidFill>
                  <a:srgbClr val="000000"/>
                </a:solidFill>
              </a:rPr>
              <a:t>from an allowance (</a:t>
            </a:r>
            <a:r>
              <a:rPr lang="en-US" sz="1000" b="1" i="1" dirty="0">
                <a:solidFill>
                  <a:srgbClr val="000000"/>
                </a:solidFill>
              </a:rPr>
              <a:t>field allowance</a:t>
            </a:r>
            <a:r>
              <a:rPr lang="en-US" sz="1000" dirty="0">
                <a:solidFill>
                  <a:srgbClr val="000000"/>
                </a:solidFill>
              </a:rPr>
              <a:t>) which </a:t>
            </a:r>
            <a:r>
              <a:rPr lang="en-US" sz="1000" dirty="0" smtClean="0">
                <a:solidFill>
                  <a:srgbClr val="000000"/>
                </a:solidFill>
              </a:rPr>
              <a:t>is deductible </a:t>
            </a:r>
            <a:r>
              <a:rPr lang="en-US" sz="1000" dirty="0">
                <a:solidFill>
                  <a:srgbClr val="000000"/>
                </a:solidFill>
              </a:rPr>
              <a:t>from the taxable base subject to supplementary charge. </a:t>
            </a:r>
            <a:endParaRPr lang="en-US" sz="1000" dirty="0" smtClean="0">
              <a:solidFill>
                <a:srgbClr val="000000"/>
              </a:solidFill>
            </a:endParaRPr>
          </a:p>
          <a:p>
            <a:pPr marL="1179513" lvl="2" indent="-265113">
              <a:buFont typeface="Wingdings" panose="05000000000000000000" pitchFamily="2" charset="2"/>
              <a:buChar char="Ø"/>
              <a:tabLst>
                <a:tab pos="265113" algn="l"/>
              </a:tabLst>
            </a:pPr>
            <a:r>
              <a:rPr lang="en-US" sz="1000" dirty="0">
                <a:solidFill>
                  <a:srgbClr val="000000"/>
                </a:solidFill>
              </a:rPr>
              <a:t>The field allowance for offshore fields is a fixed amount per field and is subject to an annual limit. </a:t>
            </a:r>
          </a:p>
          <a:p>
            <a:pPr marL="1179513" lvl="2" indent="-265113">
              <a:buFont typeface="Wingdings" panose="05000000000000000000" pitchFamily="2" charset="2"/>
              <a:buChar char="Ø"/>
              <a:tabLst>
                <a:tab pos="265113" algn="l"/>
              </a:tabLst>
            </a:pPr>
            <a:r>
              <a:rPr lang="en-US" sz="1000" dirty="0">
                <a:solidFill>
                  <a:srgbClr val="000000"/>
                </a:solidFill>
              </a:rPr>
              <a:t>The field allowance is distributed among the field's licensees in proportion to their working interests in the field</a:t>
            </a:r>
            <a:r>
              <a:rPr lang="en-US" sz="1000" dirty="0" smtClean="0">
                <a:solidFill>
                  <a:srgbClr val="000000"/>
                </a:solidFill>
              </a:rPr>
              <a:t>.</a:t>
            </a:r>
          </a:p>
          <a:p>
            <a:pPr marL="1179513" lvl="2" indent="-265113">
              <a:buFont typeface="Wingdings" panose="05000000000000000000" pitchFamily="2" charset="2"/>
              <a:buChar char="Ø"/>
              <a:tabLst>
                <a:tab pos="265113" algn="l"/>
              </a:tabLst>
            </a:pPr>
            <a:r>
              <a:rPr lang="en-US" sz="1000" dirty="0" smtClean="0">
                <a:solidFill>
                  <a:srgbClr val="000000"/>
                </a:solidFill>
              </a:rPr>
              <a:t>The </a:t>
            </a:r>
            <a:r>
              <a:rPr lang="en-US" sz="1000" dirty="0">
                <a:solidFill>
                  <a:srgbClr val="000000"/>
                </a:solidFill>
              </a:rPr>
              <a:t>field allowance is accessed over a minimum period of 5 years meaning the maximum annual amount of field allowance is equal to 20% of the total field allowance</a:t>
            </a:r>
            <a:r>
              <a:rPr lang="en-US" sz="1000" dirty="0" smtClean="0">
                <a:solidFill>
                  <a:srgbClr val="000000"/>
                </a:solidFill>
              </a:rPr>
              <a:t>.</a:t>
            </a:r>
          </a:p>
        </p:txBody>
      </p:sp>
      <p:sp>
        <p:nvSpPr>
          <p:cNvPr id="9" name="TextBox 8"/>
          <p:cNvSpPr txBox="1"/>
          <p:nvPr/>
        </p:nvSpPr>
        <p:spPr>
          <a:xfrm>
            <a:off x="7571078" y="6163294"/>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2500639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01368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851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55425" name="Picture 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5311" y="2023046"/>
            <a:ext cx="38893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5424" name="Picture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694" y="2023047"/>
            <a:ext cx="388302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66724" y="549274"/>
            <a:ext cx="8601076" cy="792163"/>
          </a:xfrm>
        </p:spPr>
        <p:txBody>
          <a:bodyPr/>
          <a:lstStyle/>
          <a:p>
            <a:r>
              <a:rPr lang="en-GB" dirty="0" smtClean="0"/>
              <a:t>Impact of the Marginal Fields Terms</a:t>
            </a:r>
            <a:endParaRPr lang="en-US" dirty="0"/>
          </a:p>
        </p:txBody>
      </p:sp>
      <p:sp>
        <p:nvSpPr>
          <p:cNvPr id="11" name="Slide Number Placeholder 3"/>
          <p:cNvSpPr txBox="1">
            <a:spLocks/>
          </p:cNvSpPr>
          <p:nvPr/>
        </p:nvSpPr>
        <p:spPr>
          <a:xfrm>
            <a:off x="8109888" y="6521730"/>
            <a:ext cx="576785" cy="219456"/>
          </a:xfrm>
          <a:prstGeom prst="rect">
            <a:avLst/>
          </a:prstGeom>
        </p:spPr>
        <p:txBody>
          <a:bodyPr vert="horz" lIns="0" tIns="0" rIns="0" bIns="0" rtlCol="0" anchor="ctr"/>
          <a:lstStyle>
            <a:defPPr>
              <a:defRPr lang="en-US"/>
            </a:defPPr>
            <a:lvl1pPr marL="0" algn="r" defTabSz="914400" rtl="0" eaLnBrk="1" latinLnBrk="0" hangingPunct="1">
              <a:defRPr sz="800" kern="1200">
                <a:solidFill>
                  <a:srgbClr val="495965"/>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a:lstStyle>
          <a:p>
            <a:fld id="{24C46141-E31C-41A4-BE53-0A6DFD9041A4}" type="slidenum">
              <a:rPr lang="en-US" smtClean="0"/>
              <a:pPr/>
              <a:t>52</a:t>
            </a:fld>
            <a:endParaRPr lang="en-US" dirty="0"/>
          </a:p>
        </p:txBody>
      </p:sp>
      <p:sp>
        <p:nvSpPr>
          <p:cNvPr id="3" name="Rectangle 2"/>
          <p:cNvSpPr/>
          <p:nvPr/>
        </p:nvSpPr>
        <p:spPr>
          <a:xfrm>
            <a:off x="484694" y="4680521"/>
            <a:ext cx="7879992" cy="461665"/>
          </a:xfrm>
          <a:prstGeom prst="rect">
            <a:avLst/>
          </a:prstGeom>
        </p:spPr>
        <p:txBody>
          <a:bodyPr wrap="square">
            <a:spAutoFit/>
          </a:bodyPr>
          <a:lstStyle/>
          <a:p>
            <a:r>
              <a:rPr lang="en-GB" sz="1200" i="1" dirty="0">
                <a:solidFill>
                  <a:srgbClr val="000000"/>
                </a:solidFill>
              </a:rPr>
              <a:t>Note: </a:t>
            </a:r>
            <a:r>
              <a:rPr lang="en-GB" sz="1200" i="1" dirty="0" smtClean="0">
                <a:solidFill>
                  <a:srgbClr val="000000"/>
                </a:solidFill>
              </a:rPr>
              <a:t>the assumed 2015 Royalty Tax Terms used in the analysis </a:t>
            </a:r>
            <a:r>
              <a:rPr lang="en-GB" sz="1200" b="1" i="1" dirty="0" smtClean="0">
                <a:solidFill>
                  <a:srgbClr val="000000"/>
                </a:solidFill>
              </a:rPr>
              <a:t>exclude</a:t>
            </a:r>
            <a:r>
              <a:rPr lang="en-GB" sz="1200" i="1" dirty="0" smtClean="0">
                <a:solidFill>
                  <a:srgbClr val="000000"/>
                </a:solidFill>
              </a:rPr>
              <a:t> the new basin allowance, while the Marginal Fields Terms include it. This is done purely to illustrate the impact of the new basin allowance.</a:t>
            </a:r>
            <a:endParaRPr lang="en-GB" sz="1200" i="1" dirty="0"/>
          </a:p>
        </p:txBody>
      </p:sp>
    </p:spTree>
    <p:extLst>
      <p:ext uri="{BB962C8B-B14F-4D97-AF65-F5344CB8AC3E}">
        <p14:creationId xmlns:p14="http://schemas.microsoft.com/office/powerpoint/2010/main" val="4241930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1046415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5502"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466724" y="549274"/>
            <a:ext cx="8601076" cy="792163"/>
          </a:xfrm>
        </p:spPr>
        <p:txBody>
          <a:bodyPr/>
          <a:lstStyle/>
          <a:p>
            <a:r>
              <a:rPr lang="en-GB" dirty="0" smtClean="0"/>
              <a:t>Other examples of countries offering special terms for marginal fields</a:t>
            </a:r>
            <a:endParaRPr lang="en-US" dirty="0"/>
          </a:p>
        </p:txBody>
      </p:sp>
      <p:sp>
        <p:nvSpPr>
          <p:cNvPr id="8" name="Slide Number Placeholder 3"/>
          <p:cNvSpPr>
            <a:spLocks noGrp="1"/>
          </p:cNvSpPr>
          <p:nvPr>
            <p:ph type="sldNum" sz="quarter" idx="10"/>
          </p:nvPr>
        </p:nvSpPr>
        <p:spPr>
          <a:xfrm>
            <a:off x="8100489" y="6510528"/>
            <a:ext cx="576785" cy="219456"/>
          </a:xfrm>
        </p:spPr>
        <p:txBody>
          <a:bodyPr/>
          <a:lstStyle/>
          <a:p>
            <a:fld id="{24C46141-E31C-41A4-BE53-0A6DFD9041A4}" type="slidenum">
              <a:rPr lang="en-US" smtClean="0"/>
              <a:pPr/>
              <a:t>53</a:t>
            </a:fld>
            <a:endParaRPr lang="en-US" dirty="0"/>
          </a:p>
        </p:txBody>
      </p:sp>
      <p:sp>
        <p:nvSpPr>
          <p:cNvPr id="12" name="Rectangle 11"/>
          <p:cNvSpPr/>
          <p:nvPr/>
        </p:nvSpPr>
        <p:spPr>
          <a:xfrm>
            <a:off x="217966" y="1330530"/>
            <a:ext cx="8831031" cy="5370701"/>
          </a:xfrm>
          <a:prstGeom prst="rect">
            <a:avLst/>
          </a:prstGeom>
        </p:spPr>
        <p:txBody>
          <a:bodyPr wrap="square">
            <a:spAutoFit/>
          </a:bodyPr>
          <a:lstStyle/>
          <a:p>
            <a:pPr marL="265113" indent="-265113">
              <a:buFont typeface="Arial" pitchFamily="34" charset="0"/>
              <a:buChar char="•"/>
              <a:tabLst>
                <a:tab pos="265113" algn="l"/>
              </a:tabLst>
            </a:pPr>
            <a:r>
              <a:rPr lang="en-US" dirty="0" smtClean="0">
                <a:solidFill>
                  <a:srgbClr val="000000"/>
                </a:solidFill>
              </a:rPr>
              <a:t>Scarce information on marginal fields has been tracked on the countries below. Therefore it is unclear what incentive packages are proposed for investors and whether these incentives still apply. These countries have been also selected to illustrate a variety of definitions for marginal fields: certain water depths, reserves volumes, depleting fields or fields requiring enhanced oil recovery etc. :</a:t>
            </a:r>
          </a:p>
          <a:p>
            <a:pPr marL="722313" lvl="1" indent="-265113">
              <a:buFont typeface="Arial" pitchFamily="34" charset="0"/>
              <a:buChar char="•"/>
              <a:tabLst>
                <a:tab pos="265113" algn="l"/>
              </a:tabLst>
            </a:pPr>
            <a:endParaRPr lang="en-US" sz="1000" dirty="0">
              <a:solidFill>
                <a:srgbClr val="000000"/>
              </a:solidFill>
            </a:endParaRPr>
          </a:p>
          <a:p>
            <a:pPr marL="722313" lvl="1" indent="-265113">
              <a:buFont typeface="Arial" pitchFamily="34" charset="0"/>
              <a:buChar char="•"/>
              <a:tabLst>
                <a:tab pos="265113" algn="l"/>
              </a:tabLst>
            </a:pPr>
            <a:r>
              <a:rPr lang="en-US" sz="1100" u="sng" dirty="0" smtClean="0">
                <a:solidFill>
                  <a:srgbClr val="000000"/>
                </a:solidFill>
              </a:rPr>
              <a:t>Angola: </a:t>
            </a:r>
            <a:r>
              <a:rPr lang="en-US" sz="1100" dirty="0">
                <a:solidFill>
                  <a:schemeClr val="dk1"/>
                </a:solidFill>
              </a:rPr>
              <a:t>The 2004 Petroleum Tax Law makes provision for the payment of a tax on production (i.e. royalty) at a rate of 20%. The </a:t>
            </a:r>
            <a:r>
              <a:rPr lang="en-US" sz="1100" b="1" i="1" dirty="0">
                <a:solidFill>
                  <a:schemeClr val="dk1"/>
                </a:solidFill>
              </a:rPr>
              <a:t>rate of royalty may be reduced </a:t>
            </a:r>
            <a:r>
              <a:rPr lang="en-US" sz="1100" dirty="0">
                <a:solidFill>
                  <a:schemeClr val="dk1"/>
                </a:solidFill>
              </a:rPr>
              <a:t>to 10% at the discretion of the NOC, in the case of production </a:t>
            </a:r>
            <a:r>
              <a:rPr lang="en-US" sz="1100" dirty="0" smtClean="0">
                <a:solidFill>
                  <a:schemeClr val="dk1"/>
                </a:solidFill>
              </a:rPr>
              <a:t>from marginal fields, offshore </a:t>
            </a:r>
            <a:r>
              <a:rPr lang="en-US" sz="1100" dirty="0">
                <a:solidFill>
                  <a:schemeClr val="dk1"/>
                </a:solidFill>
              </a:rPr>
              <a:t>areas (water depths &gt; 750 </a:t>
            </a:r>
            <a:r>
              <a:rPr lang="en-US" sz="1100" dirty="0" err="1">
                <a:solidFill>
                  <a:schemeClr val="dk1"/>
                </a:solidFill>
              </a:rPr>
              <a:t>metres</a:t>
            </a:r>
            <a:r>
              <a:rPr lang="en-US" sz="1100" dirty="0" smtClean="0">
                <a:solidFill>
                  <a:schemeClr val="dk1"/>
                </a:solidFill>
              </a:rPr>
              <a:t>) and onshore </a:t>
            </a:r>
            <a:r>
              <a:rPr lang="en-US" sz="1100" dirty="0">
                <a:solidFill>
                  <a:schemeClr val="dk1"/>
                </a:solidFill>
              </a:rPr>
              <a:t>frontier areas which are difficult to </a:t>
            </a:r>
            <a:r>
              <a:rPr lang="en-US" sz="1100" dirty="0" smtClean="0">
                <a:solidFill>
                  <a:schemeClr val="dk1"/>
                </a:solidFill>
              </a:rPr>
              <a:t>access</a:t>
            </a:r>
            <a:r>
              <a:rPr lang="en-US" sz="1100" dirty="0">
                <a:solidFill>
                  <a:schemeClr val="dk1"/>
                </a:solidFill>
              </a:rPr>
              <a:t>. </a:t>
            </a:r>
            <a:r>
              <a:rPr lang="en-US" sz="1100" dirty="0" smtClean="0">
                <a:solidFill>
                  <a:schemeClr val="dk1"/>
                </a:solidFill>
              </a:rPr>
              <a:t>Also, the </a:t>
            </a:r>
            <a:r>
              <a:rPr lang="en-US" sz="1100" dirty="0">
                <a:solidFill>
                  <a:schemeClr val="dk1"/>
                </a:solidFill>
              </a:rPr>
              <a:t>Ministry may </a:t>
            </a:r>
            <a:r>
              <a:rPr lang="en-US" sz="1100" dirty="0" err="1">
                <a:solidFill>
                  <a:schemeClr val="dk1"/>
                </a:solidFill>
              </a:rPr>
              <a:t>authorise</a:t>
            </a:r>
            <a:r>
              <a:rPr lang="en-US" sz="1100" dirty="0">
                <a:solidFill>
                  <a:schemeClr val="dk1"/>
                </a:solidFill>
              </a:rPr>
              <a:t> the </a:t>
            </a:r>
            <a:r>
              <a:rPr lang="en-US" sz="1100" b="1" i="1" dirty="0">
                <a:solidFill>
                  <a:schemeClr val="dk1"/>
                </a:solidFill>
              </a:rPr>
              <a:t>flaring</a:t>
            </a:r>
            <a:r>
              <a:rPr lang="en-US" sz="1100" dirty="0">
                <a:solidFill>
                  <a:schemeClr val="dk1"/>
                </a:solidFill>
              </a:rPr>
              <a:t> of associated gas in case of marginal or small discoveries in order to make the exploitation of the discoveries viable. </a:t>
            </a:r>
            <a:endParaRPr lang="en-US" sz="1100" dirty="0" smtClean="0">
              <a:solidFill>
                <a:schemeClr val="dk1"/>
              </a:solidFill>
            </a:endParaRPr>
          </a:p>
          <a:p>
            <a:pPr lvl="1">
              <a:tabLst>
                <a:tab pos="265113" algn="l"/>
              </a:tabLst>
            </a:pPr>
            <a:r>
              <a:rPr lang="en-GB" sz="1000" dirty="0" smtClean="0">
                <a:solidFill>
                  <a:schemeClr val="dk1"/>
                </a:solidFill>
              </a:rPr>
              <a:t>       </a:t>
            </a:r>
            <a:r>
              <a:rPr lang="en-US" sz="1000" i="1" dirty="0">
                <a:solidFill>
                  <a:schemeClr val="dk1"/>
                </a:solidFill>
              </a:rPr>
              <a:t>Note: Petroleum produced under the terms of production sharing contract is specifically exempt from the PPT therefore IHS </a:t>
            </a:r>
            <a:r>
              <a:rPr lang="en-US" sz="1000" i="1" dirty="0" smtClean="0">
                <a:solidFill>
                  <a:schemeClr val="dk1"/>
                </a:solidFill>
              </a:rPr>
              <a:t> does </a:t>
            </a:r>
            <a:r>
              <a:rPr lang="en-US" sz="1000" i="1" dirty="0">
                <a:solidFill>
                  <a:schemeClr val="dk1"/>
                </a:solidFill>
              </a:rPr>
              <a:t>not model  </a:t>
            </a:r>
            <a:r>
              <a:rPr lang="en-US" sz="1000" i="1" dirty="0" smtClean="0">
                <a:solidFill>
                  <a:schemeClr val="dk1"/>
                </a:solidFill>
              </a:rPr>
              <a:t>   	this tax </a:t>
            </a:r>
            <a:r>
              <a:rPr lang="en-US" sz="1000" i="1" dirty="0">
                <a:solidFill>
                  <a:schemeClr val="dk1"/>
                </a:solidFill>
              </a:rPr>
              <a:t>in the fiscal </a:t>
            </a:r>
            <a:r>
              <a:rPr lang="en-US" sz="1000" i="1" dirty="0" smtClean="0">
                <a:solidFill>
                  <a:schemeClr val="dk1"/>
                </a:solidFill>
              </a:rPr>
              <a:t>regime available.</a:t>
            </a:r>
            <a:endParaRPr lang="en-US" sz="1000" i="1" dirty="0">
              <a:solidFill>
                <a:schemeClr val="dk1"/>
              </a:solidFill>
            </a:endParaRPr>
          </a:p>
          <a:p>
            <a:pPr lvl="1">
              <a:tabLst>
                <a:tab pos="265113" algn="l"/>
              </a:tabLst>
            </a:pPr>
            <a:endParaRPr lang="en-US" sz="1100" dirty="0">
              <a:solidFill>
                <a:schemeClr val="dk1"/>
              </a:solidFill>
            </a:endParaRPr>
          </a:p>
          <a:p>
            <a:pPr marL="722313" lvl="1" indent="-265113">
              <a:buFont typeface="Arial" pitchFamily="34" charset="0"/>
              <a:buChar char="•"/>
              <a:tabLst>
                <a:tab pos="265113" algn="l"/>
              </a:tabLst>
            </a:pPr>
            <a:r>
              <a:rPr lang="en-US" sz="1100" u="sng" dirty="0" smtClean="0">
                <a:solidFill>
                  <a:srgbClr val="000000"/>
                </a:solidFill>
              </a:rPr>
              <a:t>Cameroon</a:t>
            </a:r>
            <a:r>
              <a:rPr lang="en-US" sz="1100" dirty="0" smtClean="0">
                <a:solidFill>
                  <a:srgbClr val="000000"/>
                </a:solidFill>
              </a:rPr>
              <a:t>: A </a:t>
            </a:r>
            <a:r>
              <a:rPr lang="en-US" sz="1100" b="1" i="1" dirty="0">
                <a:solidFill>
                  <a:srgbClr val="000000"/>
                </a:solidFill>
              </a:rPr>
              <a:t>special package of incentives for marginal field development</a:t>
            </a:r>
            <a:r>
              <a:rPr lang="en-US" sz="1100" dirty="0">
                <a:solidFill>
                  <a:srgbClr val="000000"/>
                </a:solidFill>
              </a:rPr>
              <a:t> </a:t>
            </a:r>
            <a:r>
              <a:rPr lang="en-US" sz="1100" dirty="0" smtClean="0">
                <a:solidFill>
                  <a:srgbClr val="000000"/>
                </a:solidFill>
              </a:rPr>
              <a:t>(reserves </a:t>
            </a:r>
            <a:r>
              <a:rPr lang="en-US" sz="1100" dirty="0">
                <a:solidFill>
                  <a:srgbClr val="000000"/>
                </a:solidFill>
              </a:rPr>
              <a:t>of up to 20 million </a:t>
            </a:r>
            <a:r>
              <a:rPr lang="en-US" sz="1100" dirty="0" smtClean="0">
                <a:solidFill>
                  <a:srgbClr val="000000"/>
                </a:solidFill>
              </a:rPr>
              <a:t>barrels) was introduced in 1995 in an attempt to attract investment in shut-in discoveries. The package effectively permitted the parties to tailor-make fiscal terms. In </a:t>
            </a:r>
            <a:r>
              <a:rPr lang="en-US" sz="1100" dirty="0">
                <a:solidFill>
                  <a:srgbClr val="000000"/>
                </a:solidFill>
              </a:rPr>
              <a:t>1998 further fiscal measures were introduced on a basin-by-basin basis. </a:t>
            </a:r>
            <a:endParaRPr lang="en-US" sz="1100" dirty="0" smtClean="0">
              <a:solidFill>
                <a:srgbClr val="000000"/>
              </a:solidFill>
            </a:endParaRPr>
          </a:p>
          <a:p>
            <a:pPr marL="722313" lvl="1" indent="-265113">
              <a:buFont typeface="Arial" pitchFamily="34" charset="0"/>
              <a:buChar char="•"/>
              <a:tabLst>
                <a:tab pos="265113" algn="l"/>
              </a:tabLst>
            </a:pPr>
            <a:endParaRPr lang="en-US" sz="1100" dirty="0" smtClean="0">
              <a:solidFill>
                <a:srgbClr val="000000"/>
              </a:solidFill>
            </a:endParaRPr>
          </a:p>
          <a:p>
            <a:pPr marL="722313" lvl="1" indent="-265113">
              <a:buFont typeface="Arial" pitchFamily="34" charset="0"/>
              <a:buChar char="•"/>
              <a:tabLst>
                <a:tab pos="265113" algn="l"/>
              </a:tabLst>
            </a:pPr>
            <a:r>
              <a:rPr lang="en-US" sz="1100" u="sng" dirty="0" smtClean="0">
                <a:solidFill>
                  <a:srgbClr val="000000"/>
                </a:solidFill>
              </a:rPr>
              <a:t>Colombia</a:t>
            </a:r>
            <a:r>
              <a:rPr lang="en-US" sz="1100" dirty="0" smtClean="0">
                <a:solidFill>
                  <a:srgbClr val="000000"/>
                </a:solidFill>
              </a:rPr>
              <a:t>: introduction </a:t>
            </a:r>
            <a:r>
              <a:rPr lang="en-US" sz="1100" dirty="0">
                <a:solidFill>
                  <a:srgbClr val="000000"/>
                </a:solidFill>
              </a:rPr>
              <a:t>in 1997/ 1998 a </a:t>
            </a:r>
            <a:r>
              <a:rPr lang="en-US" sz="1100" b="1" i="1" dirty="0">
                <a:solidFill>
                  <a:srgbClr val="000000"/>
                </a:solidFill>
              </a:rPr>
              <a:t>small-fields contract </a:t>
            </a:r>
            <a:r>
              <a:rPr lang="en-US" sz="1100" dirty="0">
                <a:solidFill>
                  <a:srgbClr val="000000"/>
                </a:solidFill>
              </a:rPr>
              <a:t>for existing marginal discoveries. </a:t>
            </a:r>
            <a:endParaRPr lang="en-US" sz="1100" dirty="0" smtClean="0">
              <a:solidFill>
                <a:srgbClr val="000000"/>
              </a:solidFill>
            </a:endParaRPr>
          </a:p>
          <a:p>
            <a:pPr marL="722313" lvl="1" indent="-265113">
              <a:buFont typeface="Arial" pitchFamily="34" charset="0"/>
              <a:buChar char="•"/>
              <a:tabLst>
                <a:tab pos="265113" algn="l"/>
              </a:tabLst>
            </a:pPr>
            <a:endParaRPr lang="en-GB" sz="1100" dirty="0">
              <a:solidFill>
                <a:srgbClr val="000000"/>
              </a:solidFill>
            </a:endParaRPr>
          </a:p>
          <a:p>
            <a:pPr marL="722313" lvl="1" indent="-265113">
              <a:buFont typeface="Arial" pitchFamily="34" charset="0"/>
              <a:buChar char="•"/>
              <a:tabLst>
                <a:tab pos="265113" algn="l"/>
              </a:tabLst>
            </a:pPr>
            <a:r>
              <a:rPr lang="en-GB" sz="1100" u="sng" dirty="0" smtClean="0">
                <a:solidFill>
                  <a:srgbClr val="000000"/>
                </a:solidFill>
              </a:rPr>
              <a:t>Indonesia</a:t>
            </a:r>
            <a:r>
              <a:rPr lang="en-GB" sz="1100" dirty="0" smtClean="0">
                <a:solidFill>
                  <a:srgbClr val="000000"/>
                </a:solidFill>
              </a:rPr>
              <a:t>: </a:t>
            </a:r>
            <a:r>
              <a:rPr lang="en-US" sz="1100" dirty="0">
                <a:solidFill>
                  <a:srgbClr val="000000"/>
                </a:solidFill>
              </a:rPr>
              <a:t>there </a:t>
            </a:r>
            <a:r>
              <a:rPr lang="en-US" sz="1100" dirty="0" smtClean="0">
                <a:solidFill>
                  <a:srgbClr val="000000"/>
                </a:solidFill>
              </a:rPr>
              <a:t>are </a:t>
            </a:r>
            <a:r>
              <a:rPr lang="en-US" sz="1100" b="1" i="1" dirty="0" smtClean="0">
                <a:solidFill>
                  <a:srgbClr val="000000"/>
                </a:solidFill>
              </a:rPr>
              <a:t>two </a:t>
            </a:r>
            <a:r>
              <a:rPr lang="en-US" sz="1100" b="1" i="1" dirty="0">
                <a:solidFill>
                  <a:srgbClr val="000000"/>
                </a:solidFill>
              </a:rPr>
              <a:t>types of contractual arrangements for the re-development of existing fields</a:t>
            </a:r>
            <a:r>
              <a:rPr lang="en-US" sz="1100" dirty="0">
                <a:solidFill>
                  <a:srgbClr val="000000"/>
                </a:solidFill>
              </a:rPr>
              <a:t>:</a:t>
            </a:r>
          </a:p>
          <a:p>
            <a:pPr marL="1179513" lvl="2" indent="-265113">
              <a:buFont typeface="Wingdings" panose="05000000000000000000" pitchFamily="2" charset="2"/>
              <a:buChar char="Ø"/>
              <a:tabLst>
                <a:tab pos="265113" algn="l"/>
              </a:tabLst>
            </a:pPr>
            <a:r>
              <a:rPr lang="en-US" sz="1000" u="sng" dirty="0" smtClean="0">
                <a:solidFill>
                  <a:srgbClr val="000000"/>
                </a:solidFill>
              </a:rPr>
              <a:t>Enhanced </a:t>
            </a:r>
            <a:r>
              <a:rPr lang="en-US" sz="1000" u="sng" dirty="0">
                <a:solidFill>
                  <a:srgbClr val="000000"/>
                </a:solidFill>
              </a:rPr>
              <a:t>Oil Recovery (EOR) Contract </a:t>
            </a:r>
            <a:r>
              <a:rPr lang="en-US" sz="1000" dirty="0">
                <a:solidFill>
                  <a:srgbClr val="000000"/>
                </a:solidFill>
              </a:rPr>
              <a:t>introduced in 1987 to encourage enhanced recovery in oil fields operated by </a:t>
            </a:r>
            <a:r>
              <a:rPr lang="en-US" sz="1000" dirty="0" err="1">
                <a:solidFill>
                  <a:srgbClr val="000000"/>
                </a:solidFill>
              </a:rPr>
              <a:t>Pertamina</a:t>
            </a:r>
            <a:r>
              <a:rPr lang="en-US" sz="1000" dirty="0">
                <a:solidFill>
                  <a:srgbClr val="000000"/>
                </a:solidFill>
              </a:rPr>
              <a:t>. EOR operations are those carried out for the recovery of incremental oil by employing EOR techniques.</a:t>
            </a:r>
          </a:p>
          <a:p>
            <a:pPr marL="1179513" lvl="2" indent="-265113">
              <a:buFont typeface="Wingdings" panose="05000000000000000000" pitchFamily="2" charset="2"/>
              <a:buChar char="Ø"/>
              <a:tabLst>
                <a:tab pos="265113" algn="l"/>
              </a:tabLst>
            </a:pPr>
            <a:r>
              <a:rPr lang="en-US" sz="1000" u="sng" dirty="0">
                <a:solidFill>
                  <a:srgbClr val="000000"/>
                </a:solidFill>
              </a:rPr>
              <a:t>Technical Assistance Contract (TAC)</a:t>
            </a:r>
            <a:r>
              <a:rPr lang="en-US" sz="1000" dirty="0">
                <a:solidFill>
                  <a:srgbClr val="000000"/>
                </a:solidFill>
              </a:rPr>
              <a:t> used in the late 1960s and re-introduced in the early 1990s for depleting and shut-in oil and gas fields operated by </a:t>
            </a:r>
            <a:r>
              <a:rPr lang="en-US" sz="1000" dirty="0" err="1">
                <a:solidFill>
                  <a:srgbClr val="000000"/>
                </a:solidFill>
              </a:rPr>
              <a:t>Pertamina</a:t>
            </a:r>
            <a:r>
              <a:rPr lang="en-US" sz="1000" dirty="0">
                <a:solidFill>
                  <a:srgbClr val="000000"/>
                </a:solidFill>
              </a:rPr>
              <a:t>. TACs are based on the contractor having a 100 </a:t>
            </a:r>
            <a:r>
              <a:rPr lang="en-US" sz="1000" dirty="0" smtClean="0">
                <a:solidFill>
                  <a:srgbClr val="000000"/>
                </a:solidFill>
              </a:rPr>
              <a:t>% interest </a:t>
            </a:r>
            <a:r>
              <a:rPr lang="en-US" sz="1000" dirty="0">
                <a:solidFill>
                  <a:srgbClr val="000000"/>
                </a:solidFill>
              </a:rPr>
              <a:t>in the field and is the most common type of field re-development contract awarded in recent years. TAC operations are those carried out for the recovery of incremental oil and gas by rehabilitating producing and shut-in fields. </a:t>
            </a:r>
            <a:endParaRPr lang="en-US" sz="1000" dirty="0" smtClean="0">
              <a:solidFill>
                <a:srgbClr val="000000"/>
              </a:solidFill>
            </a:endParaRPr>
          </a:p>
          <a:p>
            <a:pPr marL="1179513" lvl="2" indent="-265113">
              <a:buFont typeface="Wingdings" panose="05000000000000000000" pitchFamily="2" charset="2"/>
              <a:buChar char="Ø"/>
              <a:tabLst>
                <a:tab pos="265113" algn="l"/>
              </a:tabLst>
            </a:pPr>
            <a:endParaRPr lang="en-GB" sz="1000" dirty="0">
              <a:solidFill>
                <a:srgbClr val="000000"/>
              </a:solidFill>
            </a:endParaRPr>
          </a:p>
          <a:p>
            <a:pPr marL="722313" lvl="1" indent="-265113">
              <a:buFont typeface="Arial" pitchFamily="34" charset="0"/>
              <a:buChar char="•"/>
              <a:tabLst>
                <a:tab pos="265113" algn="l"/>
              </a:tabLst>
            </a:pPr>
            <a:r>
              <a:rPr lang="en-GB" sz="1100" u="sng" dirty="0" smtClean="0">
                <a:solidFill>
                  <a:srgbClr val="000000"/>
                </a:solidFill>
              </a:rPr>
              <a:t>Trinidad &amp; Tobago: </a:t>
            </a:r>
            <a:r>
              <a:rPr lang="en-US" sz="1100" dirty="0" smtClean="0">
                <a:solidFill>
                  <a:srgbClr val="000000"/>
                </a:solidFill>
              </a:rPr>
              <a:t>According to the 2006 model contract for deep water (not applicable to onshore or shallow), the contractor must notify the Minister whether it considers the discovery of crude oil to be a marginal discovery. </a:t>
            </a:r>
            <a:r>
              <a:rPr lang="en-US" sz="1100" dirty="0">
                <a:solidFill>
                  <a:srgbClr val="000000"/>
                </a:solidFill>
              </a:rPr>
              <a:t>Under </a:t>
            </a:r>
            <a:r>
              <a:rPr lang="en-US" sz="1100" dirty="0" smtClean="0">
                <a:solidFill>
                  <a:srgbClr val="000000"/>
                </a:solidFill>
              </a:rPr>
              <a:t>this contract, the </a:t>
            </a:r>
            <a:r>
              <a:rPr lang="en-US" sz="1100" dirty="0">
                <a:solidFill>
                  <a:srgbClr val="000000"/>
                </a:solidFill>
              </a:rPr>
              <a:t>Minister </a:t>
            </a:r>
            <a:r>
              <a:rPr lang="en-US" sz="1100" dirty="0" smtClean="0">
                <a:solidFill>
                  <a:srgbClr val="000000"/>
                </a:solidFill>
              </a:rPr>
              <a:t>may </a:t>
            </a:r>
            <a:r>
              <a:rPr lang="en-US" sz="1100" dirty="0">
                <a:solidFill>
                  <a:srgbClr val="000000"/>
                </a:solidFill>
              </a:rPr>
              <a:t>approve the </a:t>
            </a:r>
            <a:r>
              <a:rPr lang="en-US" sz="1100" b="1" i="1" dirty="0">
                <a:solidFill>
                  <a:srgbClr val="000000"/>
                </a:solidFill>
              </a:rPr>
              <a:t>retention of a "marginal" discovery for up to </a:t>
            </a:r>
            <a:r>
              <a:rPr lang="en-US" sz="1100" b="1" i="1" dirty="0" smtClean="0">
                <a:solidFill>
                  <a:srgbClr val="000000"/>
                </a:solidFill>
              </a:rPr>
              <a:t>3 years </a:t>
            </a:r>
            <a:r>
              <a:rPr lang="en-US" sz="1100" b="1" i="1" dirty="0">
                <a:solidFill>
                  <a:srgbClr val="000000"/>
                </a:solidFill>
              </a:rPr>
              <a:t>from the date of </a:t>
            </a:r>
            <a:r>
              <a:rPr lang="en-US" sz="1100" b="1" i="1" dirty="0" smtClean="0">
                <a:solidFill>
                  <a:srgbClr val="000000"/>
                </a:solidFill>
              </a:rPr>
              <a:t>discovery</a:t>
            </a:r>
            <a:r>
              <a:rPr lang="en-US" sz="1100" dirty="0" smtClean="0">
                <a:solidFill>
                  <a:srgbClr val="000000"/>
                </a:solidFill>
              </a:rPr>
              <a:t>. This </a:t>
            </a:r>
            <a:r>
              <a:rPr lang="en-US" sz="1100" dirty="0">
                <a:solidFill>
                  <a:srgbClr val="000000"/>
                </a:solidFill>
              </a:rPr>
              <a:t>retention duration has been stipulated in previous contracts. If a gas discovery is made, the retention period may be up to </a:t>
            </a:r>
            <a:r>
              <a:rPr lang="en-US" sz="1100" dirty="0" smtClean="0">
                <a:solidFill>
                  <a:srgbClr val="000000"/>
                </a:solidFill>
              </a:rPr>
              <a:t>7 years</a:t>
            </a:r>
            <a:r>
              <a:rPr lang="en-US" sz="1100" dirty="0">
                <a:solidFill>
                  <a:srgbClr val="000000"/>
                </a:solidFill>
              </a:rPr>
              <a:t>. </a:t>
            </a:r>
          </a:p>
        </p:txBody>
      </p:sp>
      <p:sp>
        <p:nvSpPr>
          <p:cNvPr id="7" name="TextBox 6"/>
          <p:cNvSpPr txBox="1"/>
          <p:nvPr/>
        </p:nvSpPr>
        <p:spPr>
          <a:xfrm>
            <a:off x="6925056" y="6455010"/>
            <a:ext cx="1564525" cy="246221"/>
          </a:xfrm>
          <a:prstGeom prst="rect">
            <a:avLst/>
          </a:prstGeom>
          <a:noFill/>
        </p:spPr>
        <p:txBody>
          <a:bodyPr wrap="square" lIns="72000" rIns="72000" rtlCol="0">
            <a:spAutoFit/>
          </a:bodyPr>
          <a:lstStyle/>
          <a:p>
            <a:pPr algn="r"/>
            <a:r>
              <a:rPr lang="en-GB" sz="1000" dirty="0" smtClean="0"/>
              <a:t>Source: IHS PEPS</a:t>
            </a:r>
          </a:p>
        </p:txBody>
      </p:sp>
    </p:spTree>
    <p:extLst>
      <p:ext uri="{BB962C8B-B14F-4D97-AF65-F5344CB8AC3E}">
        <p14:creationId xmlns:p14="http://schemas.microsoft.com/office/powerpoint/2010/main" val="1338626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800" dirty="0" smtClean="0">
                <a:solidFill>
                  <a:schemeClr val="bg1">
                    <a:lumMod val="50000"/>
                  </a:schemeClr>
                </a:solidFill>
              </a:rPr>
              <a:t>Objectives</a:t>
            </a:r>
          </a:p>
          <a:p>
            <a:r>
              <a:rPr lang="en-GB" sz="1800" dirty="0" smtClean="0">
                <a:solidFill>
                  <a:schemeClr val="bg1">
                    <a:lumMod val="50000"/>
                  </a:schemeClr>
                </a:solidFill>
              </a:rPr>
              <a:t>Approach</a:t>
            </a:r>
          </a:p>
          <a:p>
            <a:r>
              <a:rPr lang="en-GB" sz="1800" dirty="0" smtClean="0">
                <a:solidFill>
                  <a:schemeClr val="bg1">
                    <a:lumMod val="50000"/>
                  </a:schemeClr>
                </a:solidFill>
              </a:rPr>
              <a:t>Executive summary</a:t>
            </a:r>
          </a:p>
          <a:p>
            <a:r>
              <a:rPr lang="en-GB" sz="1800" dirty="0" smtClean="0">
                <a:solidFill>
                  <a:schemeClr val="bg1">
                    <a:lumMod val="50000"/>
                  </a:schemeClr>
                </a:solidFill>
              </a:rPr>
              <a:t>Analysis by country</a:t>
            </a:r>
          </a:p>
          <a:p>
            <a:r>
              <a:rPr lang="en-GB" sz="1800" b="1" dirty="0" smtClean="0"/>
              <a:t>Appendix</a:t>
            </a:r>
            <a:endParaRPr lang="en-US" sz="1800" b="1" dirty="0" smtClean="0"/>
          </a:p>
        </p:txBody>
      </p:sp>
      <p:sp>
        <p:nvSpPr>
          <p:cNvPr id="4" name="Slide Number Placeholder 3"/>
          <p:cNvSpPr>
            <a:spLocks noGrp="1"/>
          </p:cNvSpPr>
          <p:nvPr>
            <p:ph type="sldNum" sz="quarter" idx="10"/>
          </p:nvPr>
        </p:nvSpPr>
        <p:spPr/>
        <p:txBody>
          <a:bodyPr/>
          <a:lstStyle/>
          <a:p>
            <a:fld id="{24C46141-E31C-41A4-BE53-0A6DFD9041A4}" type="slidenum">
              <a:rPr lang="en-US" smtClean="0"/>
              <a:pPr/>
              <a:t>54</a:t>
            </a:fld>
            <a:endParaRPr lang="en-US" dirty="0"/>
          </a:p>
        </p:txBody>
      </p:sp>
    </p:spTree>
    <p:extLst>
      <p:ext uri="{BB962C8B-B14F-4D97-AF65-F5344CB8AC3E}">
        <p14:creationId xmlns:p14="http://schemas.microsoft.com/office/powerpoint/2010/main" val="26238483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Petroleum Economics &amp; Policy Solutions</a:t>
            </a:r>
            <a:br>
              <a:rPr lang="en-US" dirty="0"/>
            </a:br>
            <a:r>
              <a:rPr lang="en-US" sz="2000" dirty="0"/>
              <a:t>Legal, </a:t>
            </a:r>
            <a:r>
              <a:rPr lang="en-US" sz="2000" dirty="0" smtClean="0"/>
              <a:t>fiscal</a:t>
            </a:r>
            <a:r>
              <a:rPr lang="en-US" sz="2000" dirty="0"/>
              <a:t>, </a:t>
            </a:r>
            <a:r>
              <a:rPr lang="en-US" sz="2000" dirty="0" smtClean="0"/>
              <a:t>political </a:t>
            </a:r>
            <a:r>
              <a:rPr lang="en-US" sz="2000" dirty="0"/>
              <a:t>and </a:t>
            </a:r>
            <a:r>
              <a:rPr lang="en-US" sz="2000" dirty="0" smtClean="0"/>
              <a:t>regulatory analysis</a:t>
            </a:r>
            <a:endParaRPr lang="en-US" sz="2000" dirty="0"/>
          </a:p>
        </p:txBody>
      </p:sp>
      <p:sp>
        <p:nvSpPr>
          <p:cNvPr id="5" name="Content Placeholder 4"/>
          <p:cNvSpPr>
            <a:spLocks noGrp="1"/>
          </p:cNvSpPr>
          <p:nvPr>
            <p:ph idx="1"/>
          </p:nvPr>
        </p:nvSpPr>
        <p:spPr>
          <a:xfrm>
            <a:off x="457200" y="1441449"/>
            <a:ext cx="8358188" cy="4752976"/>
          </a:xfrm>
        </p:spPr>
        <p:txBody>
          <a:bodyPr/>
          <a:lstStyle/>
          <a:p>
            <a:r>
              <a:rPr lang="en-US" sz="1600" dirty="0"/>
              <a:t>High-level introduction to above ground risks in E&amp;P:</a:t>
            </a:r>
          </a:p>
          <a:p>
            <a:pPr lvl="1">
              <a:buFont typeface="Wingdings" panose="05000000000000000000" pitchFamily="2" charset="2"/>
              <a:buChar char="Ø"/>
            </a:pPr>
            <a:r>
              <a:rPr lang="en-US" sz="1400" dirty="0"/>
              <a:t>Legal, fiscal &amp; contractual terms</a:t>
            </a:r>
          </a:p>
          <a:p>
            <a:pPr lvl="1">
              <a:buFont typeface="Wingdings" panose="05000000000000000000" pitchFamily="2" charset="2"/>
              <a:buChar char="Ø"/>
            </a:pPr>
            <a:r>
              <a:rPr lang="en-US" sz="1400" dirty="0"/>
              <a:t>Business environment (Transactions analysis &amp; political risk)</a:t>
            </a:r>
          </a:p>
          <a:p>
            <a:pPr lvl="1">
              <a:buFont typeface="Wingdings" panose="05000000000000000000" pitchFamily="2" charset="2"/>
              <a:buChar char="Ø"/>
            </a:pPr>
            <a:r>
              <a:rPr lang="en-US" sz="1400" dirty="0"/>
              <a:t>Environmental terms</a:t>
            </a:r>
          </a:p>
          <a:p>
            <a:pPr lvl="1">
              <a:buFont typeface="Wingdings" panose="05000000000000000000" pitchFamily="2" charset="2"/>
              <a:buChar char="Ø"/>
            </a:pPr>
            <a:r>
              <a:rPr lang="en-US" sz="1400" dirty="0"/>
              <a:t>E&amp;P statistics (trends over 10 years)</a:t>
            </a:r>
          </a:p>
          <a:p>
            <a:pPr lvl="1">
              <a:buFont typeface="Wingdings" panose="05000000000000000000" pitchFamily="2" charset="2"/>
              <a:buChar char="Ø"/>
            </a:pPr>
            <a:r>
              <a:rPr lang="en-US" sz="1400" dirty="0"/>
              <a:t>Rating &amp; Ranking Index</a:t>
            </a:r>
          </a:p>
          <a:p>
            <a:r>
              <a:rPr lang="en-US" sz="1600" dirty="0" smtClean="0"/>
              <a:t>“</a:t>
            </a:r>
            <a:r>
              <a:rPr lang="en-US" sz="1600" dirty="0"/>
              <a:t>One-stop shop” for information on current terms for new entrants in 180 countries</a:t>
            </a:r>
          </a:p>
        </p:txBody>
      </p:sp>
      <p:sp>
        <p:nvSpPr>
          <p:cNvPr id="4" name="Slide Number Placeholder 3"/>
          <p:cNvSpPr>
            <a:spLocks noGrp="1"/>
          </p:cNvSpPr>
          <p:nvPr>
            <p:ph type="sldNum" sz="quarter" idx="10"/>
          </p:nvPr>
        </p:nvSpPr>
        <p:spPr/>
        <p:txBody>
          <a:bodyPr/>
          <a:lstStyle/>
          <a:p>
            <a:fld id="{24C46141-E31C-41A4-BE53-0A6DFD9041A4}" type="slidenum">
              <a:rPr lang="en-US" smtClean="0"/>
              <a:pPr/>
              <a:t>55</a:t>
            </a:fld>
            <a:endParaRPr lang="en-US" dirty="0"/>
          </a:p>
        </p:txBody>
      </p:sp>
      <p:sp>
        <p:nvSpPr>
          <p:cNvPr id="6" name="Rounded Rectangle 5"/>
          <p:cNvSpPr/>
          <p:nvPr/>
        </p:nvSpPr>
        <p:spPr>
          <a:xfrm>
            <a:off x="1123624" y="3694383"/>
            <a:ext cx="4248758" cy="510778"/>
          </a:xfrm>
          <a:prstGeom prst="roundRect">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GB" sz="1200" b="1" dirty="0" smtClean="0">
                <a:solidFill>
                  <a:srgbClr val="003399"/>
                </a:solidFill>
              </a:rPr>
              <a:t>Laws, Contracts &amp; Bid Round Information database</a:t>
            </a:r>
          </a:p>
          <a:p>
            <a:r>
              <a:rPr lang="en-GB" sz="1200" dirty="0" smtClean="0">
                <a:solidFill>
                  <a:srgbClr val="003399"/>
                </a:solidFill>
              </a:rPr>
              <a:t>3,500 online; 13,000 in archive</a:t>
            </a:r>
            <a:endParaRPr lang="en-GB" sz="1200" dirty="0">
              <a:solidFill>
                <a:srgbClr val="003399"/>
              </a:solidFill>
            </a:endParaRPr>
          </a:p>
        </p:txBody>
      </p:sp>
      <p:sp>
        <p:nvSpPr>
          <p:cNvPr id="7" name="Rounded Rectangle 6"/>
          <p:cNvSpPr/>
          <p:nvPr/>
        </p:nvSpPr>
        <p:spPr>
          <a:xfrm>
            <a:off x="1915712" y="4309926"/>
            <a:ext cx="4652793" cy="715089"/>
          </a:xfrm>
          <a:prstGeom prst="roundRect">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GB" sz="1200" b="1" dirty="0" smtClean="0">
                <a:solidFill>
                  <a:srgbClr val="003399"/>
                </a:solidFill>
              </a:rPr>
              <a:t>Standardised reports </a:t>
            </a:r>
          </a:p>
          <a:p>
            <a:r>
              <a:rPr lang="en-GB" sz="1200" dirty="0" smtClean="0">
                <a:solidFill>
                  <a:srgbClr val="003399"/>
                </a:solidFill>
              </a:rPr>
              <a:t>legal, fiscal, contractual, environmental and commercial terms </a:t>
            </a:r>
          </a:p>
          <a:p>
            <a:r>
              <a:rPr lang="en-GB" sz="1200" dirty="0" smtClean="0">
                <a:solidFill>
                  <a:srgbClr val="003399"/>
                </a:solidFill>
              </a:rPr>
              <a:t>130 detail; 180 summary</a:t>
            </a:r>
            <a:endParaRPr lang="en-GB" sz="1200" dirty="0">
              <a:solidFill>
                <a:srgbClr val="003399"/>
              </a:solidFill>
            </a:endParaRPr>
          </a:p>
        </p:txBody>
      </p:sp>
      <p:sp>
        <p:nvSpPr>
          <p:cNvPr id="8" name="Rounded Rectangle 7"/>
          <p:cNvSpPr/>
          <p:nvPr/>
        </p:nvSpPr>
        <p:spPr>
          <a:xfrm>
            <a:off x="2995832" y="5133805"/>
            <a:ext cx="4112241" cy="919401"/>
          </a:xfrm>
          <a:prstGeom prst="roundRect">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GB" sz="1200" b="1" dirty="0" smtClean="0">
                <a:solidFill>
                  <a:srgbClr val="003399"/>
                </a:solidFill>
              </a:rPr>
              <a:t>Comparative analysis of 200+ fiscal regimes</a:t>
            </a:r>
          </a:p>
          <a:p>
            <a:r>
              <a:rPr lang="en-GB" sz="1200" dirty="0" smtClean="0">
                <a:solidFill>
                  <a:srgbClr val="003399"/>
                </a:solidFill>
              </a:rPr>
              <a:t>Bonuses, State Participation, Royalty, </a:t>
            </a:r>
          </a:p>
          <a:p>
            <a:r>
              <a:rPr lang="en-GB" sz="1200" dirty="0" smtClean="0">
                <a:solidFill>
                  <a:srgbClr val="003399"/>
                </a:solidFill>
              </a:rPr>
              <a:t>Production Sharing, Income Tax, Additional Profits Tax, </a:t>
            </a:r>
          </a:p>
          <a:p>
            <a:r>
              <a:rPr lang="en-GB" sz="1200" dirty="0" smtClean="0">
                <a:solidFill>
                  <a:srgbClr val="003399"/>
                </a:solidFill>
              </a:rPr>
              <a:t>Domestic Supply Obligation, Dividend Withholding Tax</a:t>
            </a:r>
            <a:endParaRPr lang="en-GB" sz="1200" dirty="0">
              <a:solidFill>
                <a:srgbClr val="003399"/>
              </a:solidFill>
            </a:endParaRPr>
          </a:p>
        </p:txBody>
      </p:sp>
      <p:sp>
        <p:nvSpPr>
          <p:cNvPr id="9" name="Down Arrow 8"/>
          <p:cNvSpPr/>
          <p:nvPr/>
        </p:nvSpPr>
        <p:spPr>
          <a:xfrm>
            <a:off x="4796032" y="4136614"/>
            <a:ext cx="360040" cy="36004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9"/>
          <p:cNvSpPr/>
          <p:nvPr/>
        </p:nvSpPr>
        <p:spPr>
          <a:xfrm>
            <a:off x="5516112" y="4959415"/>
            <a:ext cx="360040" cy="36004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30451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PEPS Fiscal Benchmarking Methodology</a:t>
            </a:r>
            <a:endParaRPr lang="en-GB" dirty="0"/>
          </a:p>
        </p:txBody>
      </p:sp>
      <p:sp>
        <p:nvSpPr>
          <p:cNvPr id="5" name="Content Placeholder 4"/>
          <p:cNvSpPr>
            <a:spLocks noGrp="1"/>
          </p:cNvSpPr>
          <p:nvPr>
            <p:ph idx="1"/>
          </p:nvPr>
        </p:nvSpPr>
        <p:spPr>
          <a:xfrm>
            <a:off x="457200" y="1441449"/>
            <a:ext cx="8358188" cy="4752976"/>
          </a:xfrm>
        </p:spPr>
        <p:txBody>
          <a:bodyPr/>
          <a:lstStyle/>
          <a:p>
            <a:r>
              <a:rPr lang="en-GB" sz="1400" dirty="0" smtClean="0">
                <a:solidFill>
                  <a:schemeClr val="tx1">
                    <a:lumMod val="95000"/>
                    <a:lumOff val="5000"/>
                  </a:schemeClr>
                </a:solidFill>
              </a:rPr>
              <a:t>IHS has developed a number of analytical methodologies and tools for the effective comparison of fiscal regimes. In </a:t>
            </a:r>
            <a:r>
              <a:rPr lang="en-GB" sz="1400" dirty="0">
                <a:solidFill>
                  <a:schemeClr val="tx1">
                    <a:lumMod val="95000"/>
                    <a:lumOff val="5000"/>
                  </a:schemeClr>
                </a:solidFill>
              </a:rPr>
              <a:t>this report, </a:t>
            </a:r>
            <a:r>
              <a:rPr lang="en-GB" sz="1400" b="1" dirty="0">
                <a:solidFill>
                  <a:schemeClr val="tx1">
                    <a:lumMod val="95000"/>
                    <a:lumOff val="5000"/>
                  </a:schemeClr>
                </a:solidFill>
              </a:rPr>
              <a:t>the methodology has been applied to compare two fiscal regimes within the same country: generally applicable terms and special terms for marginal fields. </a:t>
            </a:r>
          </a:p>
          <a:p>
            <a:pPr marL="177800" lvl="2" indent="-177800">
              <a:spcBef>
                <a:spcPts val="600"/>
              </a:spcBef>
              <a:spcAft>
                <a:spcPts val="400"/>
              </a:spcAft>
            </a:pPr>
            <a:r>
              <a:rPr lang="en-US" sz="1400" dirty="0">
                <a:solidFill>
                  <a:schemeClr val="tx1">
                    <a:lumMod val="95000"/>
                    <a:lumOff val="5000"/>
                  </a:schemeClr>
                </a:solidFill>
              </a:rPr>
              <a:t>Analysis is done on a consistent basis with the only variable being the fiscal regimes </a:t>
            </a:r>
            <a:r>
              <a:rPr lang="en-US" sz="1400" dirty="0" smtClean="0">
                <a:solidFill>
                  <a:schemeClr val="tx1">
                    <a:lumMod val="95000"/>
                    <a:lumOff val="5000"/>
                  </a:schemeClr>
                </a:solidFill>
              </a:rPr>
              <a:t>themselves.</a:t>
            </a:r>
          </a:p>
          <a:p>
            <a:pPr marL="177800" lvl="2" indent="-177800">
              <a:spcBef>
                <a:spcPts val="600"/>
              </a:spcBef>
              <a:spcAft>
                <a:spcPts val="400"/>
              </a:spcAft>
            </a:pPr>
            <a:r>
              <a:rPr lang="en-GB" sz="1400" dirty="0" smtClean="0">
                <a:solidFill>
                  <a:schemeClr val="tx1">
                    <a:lumMod val="95000"/>
                    <a:lumOff val="5000"/>
                  </a:schemeClr>
                </a:solidFill>
              </a:rPr>
              <a:t>This </a:t>
            </a:r>
            <a:r>
              <a:rPr lang="en-GB" sz="1400" dirty="0">
                <a:solidFill>
                  <a:schemeClr val="tx1">
                    <a:lumMod val="95000"/>
                    <a:lumOff val="5000"/>
                  </a:schemeClr>
                </a:solidFill>
              </a:rPr>
              <a:t>fiscal analysis methodology is intended to allow the comparison of upstream petroleum fiscal regimes around the world (or in this report – two fiscal regimes within the same country), rather than model any particular known field developments themselves. It is, therefore, provided in this report only for quantitative illustration of how marginal fields’ incentives could impact project economics within a given country</a:t>
            </a:r>
            <a:r>
              <a:rPr lang="en-GB" sz="1400" dirty="0" smtClean="0">
                <a:solidFill>
                  <a:schemeClr val="tx1">
                    <a:lumMod val="95000"/>
                    <a:lumOff val="5000"/>
                  </a:schemeClr>
                </a:solidFill>
              </a:rPr>
              <a:t>.</a:t>
            </a:r>
          </a:p>
          <a:p>
            <a:pPr marL="177800" lvl="2" indent="-177800">
              <a:spcBef>
                <a:spcPts val="600"/>
              </a:spcBef>
              <a:spcAft>
                <a:spcPts val="400"/>
              </a:spcAft>
            </a:pPr>
            <a:r>
              <a:rPr lang="en-US" sz="1400" dirty="0">
                <a:solidFill>
                  <a:schemeClr val="tx1">
                    <a:lumMod val="95000"/>
                    <a:lumOff val="5000"/>
                  </a:schemeClr>
                </a:solidFill>
              </a:rPr>
              <a:t>This methodology has been adopted in order to reflect the impact of the fiscal terms only (general and specific to marginal fields) and do not </a:t>
            </a:r>
            <a:r>
              <a:rPr lang="en-US" sz="1400" dirty="0" smtClean="0">
                <a:solidFill>
                  <a:schemeClr val="tx1">
                    <a:lumMod val="95000"/>
                    <a:lumOff val="5000"/>
                  </a:schemeClr>
                </a:solidFill>
              </a:rPr>
              <a:t>reflect true value that an investor </a:t>
            </a:r>
            <a:r>
              <a:rPr lang="en-US" sz="1400" dirty="0">
                <a:solidFill>
                  <a:schemeClr val="tx1">
                    <a:lumMod val="95000"/>
                    <a:lumOff val="5000"/>
                  </a:schemeClr>
                </a:solidFill>
              </a:rPr>
              <a:t>company could obtain in a marginal field in these countries.</a:t>
            </a:r>
          </a:p>
          <a:p>
            <a:pPr marL="177800" lvl="2" indent="-177800">
              <a:spcBef>
                <a:spcPts val="600"/>
              </a:spcBef>
              <a:spcAft>
                <a:spcPts val="400"/>
              </a:spcAft>
            </a:pPr>
            <a:endParaRPr lang="en-GB" sz="1400" dirty="0">
              <a:solidFill>
                <a:schemeClr val="tx1">
                  <a:lumMod val="95000"/>
                  <a:lumOff val="5000"/>
                </a:schemeClr>
              </a:solidFill>
            </a:endParaRPr>
          </a:p>
          <a:p>
            <a:endParaRPr lang="en-GB" sz="1400" b="1" dirty="0" smtClean="0">
              <a:solidFill>
                <a:schemeClr val="tx1">
                  <a:lumMod val="95000"/>
                  <a:lumOff val="5000"/>
                </a:schemeClr>
              </a:solidFill>
            </a:endParaRPr>
          </a:p>
        </p:txBody>
      </p:sp>
      <p:sp>
        <p:nvSpPr>
          <p:cNvPr id="4" name="Slide Number Placeholder 3"/>
          <p:cNvSpPr>
            <a:spLocks noGrp="1"/>
          </p:cNvSpPr>
          <p:nvPr>
            <p:ph type="sldNum" sz="quarter" idx="10"/>
          </p:nvPr>
        </p:nvSpPr>
        <p:spPr/>
        <p:txBody>
          <a:bodyPr/>
          <a:lstStyle/>
          <a:p>
            <a:fld id="{24C46141-E31C-41A4-BE53-0A6DFD9041A4}" type="slidenum">
              <a:rPr lang="en-US" smtClean="0"/>
              <a:pPr/>
              <a:t>56</a:t>
            </a:fld>
            <a:endParaRPr lang="en-US" dirty="0"/>
          </a:p>
        </p:txBody>
      </p:sp>
    </p:spTree>
    <p:extLst>
      <p:ext uri="{BB962C8B-B14F-4D97-AF65-F5344CB8AC3E}">
        <p14:creationId xmlns:p14="http://schemas.microsoft.com/office/powerpoint/2010/main" val="17808018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24164354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59586"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1588" y="1588"/>
                        <a:ext cx="1587" cy="1587"/>
                      </a:xfrm>
                      <a:prstGeom prst="rect">
                        <a:avLst/>
                      </a:prstGeom>
                    </p:spPr>
                  </p:pic>
                </p:oleObj>
              </mc:Fallback>
            </mc:AlternateContent>
          </a:graphicData>
        </a:graphic>
      </p:graphicFrame>
      <p:sp>
        <p:nvSpPr>
          <p:cNvPr id="7" name="Rectangle 6" hidden="1"/>
          <p:cNvSpPr/>
          <p:nvPr>
            <p:custDataLst>
              <p:tags r:id="rId3"/>
            </p:custDataLst>
          </p:nvPr>
        </p:nvSpPr>
        <p:spPr bwMode="auto">
          <a:xfrm>
            <a:off x="0" y="0"/>
            <a:ext cx="158750" cy="158750"/>
          </a:xfrm>
          <a:prstGeom prst="rect">
            <a:avLst/>
          </a:prstGeom>
          <a:solidFill>
            <a:srgbClr val="707C8A"/>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GB" sz="1200" spc="20" dirty="0" smtClean="0">
              <a:solidFill>
                <a:schemeClr val="bg1"/>
              </a:solidFill>
              <a:latin typeface="Arial"/>
              <a:sym typeface="Arial"/>
            </a:endParaRPr>
          </a:p>
        </p:txBody>
      </p:sp>
      <p:sp>
        <p:nvSpPr>
          <p:cNvPr id="2" name="Title 1"/>
          <p:cNvSpPr>
            <a:spLocks noGrp="1"/>
          </p:cNvSpPr>
          <p:nvPr>
            <p:ph type="title"/>
          </p:nvPr>
        </p:nvSpPr>
        <p:spPr/>
        <p:txBody>
          <a:bodyPr/>
          <a:lstStyle/>
          <a:p>
            <a:r>
              <a:rPr lang="en-GB" dirty="0"/>
              <a:t>The key comparison criteria presented in the report are Undiscounted State Take (%) and Investor IRR </a:t>
            </a:r>
            <a:r>
              <a:rPr lang="en-GB" dirty="0" smtClean="0"/>
              <a:t>(%)</a:t>
            </a:r>
            <a:endParaRPr lang="en-GB" dirty="0"/>
          </a:p>
        </p:txBody>
      </p:sp>
      <p:sp>
        <p:nvSpPr>
          <p:cNvPr id="3" name="Content Placeholder 2"/>
          <p:cNvSpPr>
            <a:spLocks noGrp="1"/>
          </p:cNvSpPr>
          <p:nvPr>
            <p:ph idx="1"/>
          </p:nvPr>
        </p:nvSpPr>
        <p:spPr/>
        <p:txBody>
          <a:bodyPr/>
          <a:lstStyle/>
          <a:p>
            <a:r>
              <a:rPr lang="en-GB" sz="1400" dirty="0" smtClean="0"/>
              <a:t>The </a:t>
            </a:r>
            <a:r>
              <a:rPr lang="en-GB" sz="1400" dirty="0"/>
              <a:t>comparison is provided as an </a:t>
            </a:r>
            <a:r>
              <a:rPr lang="en-GB" sz="1400" b="1" dirty="0"/>
              <a:t>illustration of the  impact that incentives for marginal fields can have on a project’s economic indicators.</a:t>
            </a:r>
          </a:p>
          <a:p>
            <a:r>
              <a:rPr lang="en-GB" sz="1400" dirty="0"/>
              <a:t>Undiscounted State Take (%) and Investor IRR (%) were calculated on hypothetical gas projects and have been compared under the generally applicable terms and under special terms for marginal fields. </a:t>
            </a:r>
            <a:endParaRPr lang="en-US" sz="1400" b="1" dirty="0"/>
          </a:p>
          <a:p>
            <a:pPr lvl="1" algn="just">
              <a:spcBef>
                <a:spcPts val="400"/>
              </a:spcBef>
            </a:pPr>
            <a:r>
              <a:rPr lang="en-US" sz="1400" dirty="0" smtClean="0"/>
              <a:t>The </a:t>
            </a:r>
            <a:r>
              <a:rPr lang="en-US" sz="1400" dirty="0"/>
              <a:t>analysis considers the distribution of the Gross Project cash flow between the state and the </a:t>
            </a:r>
            <a:r>
              <a:rPr lang="en-US" sz="1400" dirty="0" smtClean="0"/>
              <a:t>investor. State Take</a:t>
            </a:r>
            <a:r>
              <a:rPr lang="en-GB" sz="1400" b="1" dirty="0" smtClean="0"/>
              <a:t> </a:t>
            </a:r>
            <a:r>
              <a:rPr lang="en-GB" sz="1400" dirty="0"/>
              <a:t>is a figure that expresses the Total State Cash Flow as a percentage of the Gross Project Cash </a:t>
            </a:r>
            <a:r>
              <a:rPr lang="en-GB" sz="1400" dirty="0" smtClean="0"/>
              <a:t>Flow</a:t>
            </a:r>
            <a:r>
              <a:rPr lang="en-GB" sz="1400" dirty="0"/>
              <a:t>:</a:t>
            </a:r>
          </a:p>
          <a:p>
            <a:pPr marL="552450" lvl="3" indent="-180975" algn="just">
              <a:spcBef>
                <a:spcPts val="400"/>
              </a:spcBef>
              <a:spcAft>
                <a:spcPts val="400"/>
              </a:spcAft>
            </a:pPr>
            <a:r>
              <a:rPr lang="en-GB" sz="1400" b="1" dirty="0"/>
              <a:t>State Take % = 1 – Investor Cash Flow / Gross Project Cash Flow</a:t>
            </a:r>
          </a:p>
          <a:p>
            <a:pPr marL="552450" lvl="3" indent="-180975" algn="just">
              <a:spcBef>
                <a:spcPts val="400"/>
              </a:spcBef>
              <a:spcAft>
                <a:spcPts val="400"/>
              </a:spcAft>
            </a:pPr>
            <a:r>
              <a:rPr lang="en-GB" sz="1400" dirty="0"/>
              <a:t>Gross Project Cash Flow =  Gross Project Revenue - Gross Project E&amp;A costs – Gross Project Development Costs – Gross Project </a:t>
            </a:r>
            <a:r>
              <a:rPr lang="en-GB" sz="1400" dirty="0" err="1"/>
              <a:t>Opex</a:t>
            </a:r>
            <a:r>
              <a:rPr lang="en-GB" sz="1400" dirty="0"/>
              <a:t>. In other words, Gross Project Cash Flow = State Cash Flow + Investor(s) Cash Flow</a:t>
            </a:r>
          </a:p>
          <a:p>
            <a:pPr marL="552450" lvl="3" indent="-180975" algn="just">
              <a:spcBef>
                <a:spcPts val="400"/>
              </a:spcBef>
              <a:spcAft>
                <a:spcPts val="400"/>
              </a:spcAft>
            </a:pPr>
            <a:r>
              <a:rPr lang="en-GB" sz="1400" dirty="0" smtClean="0"/>
              <a:t>State Cash Flow includes Government Cash Flow, i.e. Cash attributable </a:t>
            </a:r>
            <a:r>
              <a:rPr lang="en-GB" sz="1400" dirty="0"/>
              <a:t>to any State participation in a project (directly or as NOC). </a:t>
            </a:r>
          </a:p>
          <a:p>
            <a:pPr marL="731838" lvl="4" indent="-180975" algn="just">
              <a:spcBef>
                <a:spcPts val="400"/>
              </a:spcBef>
              <a:spcAft>
                <a:spcPts val="400"/>
              </a:spcAft>
            </a:pPr>
            <a:endParaRPr lang="en-GB" sz="1400" dirty="0"/>
          </a:p>
          <a:p>
            <a:endParaRPr lang="en-GB" dirty="0"/>
          </a:p>
        </p:txBody>
      </p:sp>
      <p:sp>
        <p:nvSpPr>
          <p:cNvPr id="4" name="Slide Number Placeholder 3"/>
          <p:cNvSpPr>
            <a:spLocks noGrp="1"/>
          </p:cNvSpPr>
          <p:nvPr>
            <p:ph type="sldNum" sz="quarter" idx="10"/>
          </p:nvPr>
        </p:nvSpPr>
        <p:spPr/>
        <p:txBody>
          <a:bodyPr/>
          <a:lstStyle/>
          <a:p>
            <a:fld id="{C1654822-CBA3-4BDF-80A9-3FE33B17E59A}" type="slidenum">
              <a:rPr lang="en-US" smtClean="0"/>
              <a:pPr/>
              <a:t>57</a:t>
            </a:fld>
            <a:endParaRPr lang="en-US" dirty="0"/>
          </a:p>
        </p:txBody>
      </p:sp>
      <p:graphicFrame>
        <p:nvGraphicFramePr>
          <p:cNvPr id="5" name="Object 4"/>
          <p:cNvGraphicFramePr>
            <a:graphicFrameLocks/>
          </p:cNvGraphicFramePr>
          <p:nvPr>
            <p:custDataLst>
              <p:tags r:id="rId4"/>
            </p:custDataLst>
            <p:extLst>
              <p:ext uri="{D42A27DB-BD31-4B8C-83A1-F6EECF244321}">
                <p14:modId xmlns:p14="http://schemas.microsoft.com/office/powerpoint/2010/main" val="3213461251"/>
              </p:ext>
            </p:extLst>
          </p:nvPr>
        </p:nvGraphicFramePr>
        <p:xfrm>
          <a:off x="4953000" y="5067300"/>
          <a:ext cx="2333639" cy="1333472"/>
        </p:xfrm>
        <a:graphic>
          <a:graphicData uri="http://schemas.openxmlformats.org/presentationml/2006/ole">
            <mc:AlternateContent xmlns:mc="http://schemas.openxmlformats.org/markup-compatibility/2006">
              <mc:Choice xmlns:v="urn:schemas-microsoft-com:vml" Requires="v">
                <p:oleObj spid="_x0000_s959587" name="Chart" r:id="rId12" imgW="2333639" imgH="1333472" progId="MSGraph.Chart.8">
                  <p:embed followColorScheme="full"/>
                </p:oleObj>
              </mc:Choice>
              <mc:Fallback>
                <p:oleObj name="Chart" r:id="rId12" imgW="2333639" imgH="1333472" progId="MSGraph.Chart.8">
                  <p:embed followColorScheme="full"/>
                  <p:pic>
                    <p:nvPicPr>
                      <p:cNvPr id="0" name=""/>
                      <p:cNvPicPr/>
                      <p:nvPr/>
                    </p:nvPicPr>
                    <p:blipFill>
                      <a:blip r:embed="rId13"/>
                      <a:stretch>
                        <a:fillRect/>
                      </a:stretch>
                    </p:blipFill>
                    <p:spPr>
                      <a:xfrm>
                        <a:off x="4953000" y="5067300"/>
                        <a:ext cx="2333639" cy="1333472"/>
                      </a:xfrm>
                      <a:prstGeom prst="rect">
                        <a:avLst/>
                      </a:prstGeom>
                    </p:spPr>
                  </p:pic>
                </p:oleObj>
              </mc:Fallback>
            </mc:AlternateContent>
          </a:graphicData>
        </a:graphic>
      </p:graphicFrame>
      <p:sp>
        <p:nvSpPr>
          <p:cNvPr id="6" name="Text Placeholder 3"/>
          <p:cNvSpPr>
            <a:spLocks noGrp="1"/>
          </p:cNvSpPr>
          <p:nvPr>
            <p:custDataLst>
              <p:tags r:id="rId5"/>
            </p:custDataLst>
          </p:nvPr>
        </p:nvSpPr>
        <p:spPr bwMode="auto">
          <a:xfrm>
            <a:off x="1685925" y="5372100"/>
            <a:ext cx="3270250" cy="182563"/>
          </a:xfrm>
          <a:prstGeom prst="rect">
            <a:avLst/>
          </a:prstGeom>
          <a:noFill/>
          <a:extLst>
            <a:ext uri="{909E8E84-426E-40DD-AFC4-6F175D3DCCD1}">
              <a14:hiddenFill xmlns:a14="http://schemas.microsoft.com/office/drawing/2010/main">
                <a:solidFill>
                  <a:scrgbClr r="0" g="0" b="0"/>
                </a:solidFill>
              </a14:hiddenFill>
            </a:ext>
          </a:extLst>
        </p:spPr>
        <p:txBody>
          <a:bodyPr wrap="none" lIns="0" tIns="0" rIns="0" bIns="0" numCol="1" spc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F16C4A3E-21BD-47D1-82FF-C8646D74D00A}" type="datetime'Investor IRR'' und''er Ge''nerally Applica''ble'''' Term''s'''">
              <a:rPr lang="en-US"/>
              <a:pPr/>
              <a:t>Investor IRR under Generally Applicable Terms</a:t>
            </a:fld>
            <a:endParaRPr lang="en-GB" dirty="0">
              <a:sym typeface="+mn-lt"/>
            </a:endParaRPr>
          </a:p>
        </p:txBody>
      </p:sp>
      <p:sp>
        <p:nvSpPr>
          <p:cNvPr id="8" name="Text Placeholder 4"/>
          <p:cNvSpPr>
            <a:spLocks noGrp="1"/>
          </p:cNvSpPr>
          <p:nvPr>
            <p:custDataLst>
              <p:tags r:id="rId6"/>
            </p:custDataLst>
          </p:nvPr>
        </p:nvSpPr>
        <p:spPr bwMode="auto">
          <a:xfrm>
            <a:off x="1260475" y="5929313"/>
            <a:ext cx="3695700" cy="182563"/>
          </a:xfrm>
          <a:prstGeom prst="rect">
            <a:avLst/>
          </a:prstGeom>
          <a:noFill/>
          <a:extLst>
            <a:ext uri="{909E8E84-426E-40DD-AFC4-6F175D3DCCD1}">
              <a14:hiddenFill xmlns:a14="http://schemas.microsoft.com/office/drawing/2010/main">
                <a:solidFill>
                  <a:scrgbClr r="0" g="0" b="0"/>
                </a:solidFill>
              </a14:hiddenFill>
            </a:ext>
          </a:extLst>
        </p:spPr>
        <p:txBody>
          <a:bodyPr wrap="none" lIns="0" tIns="0" rIns="0" bIns="0" numCol="1" spc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ct val="0"/>
              </a:spcBef>
              <a:spcAft>
                <a:spcPct val="0"/>
              </a:spcAft>
              <a:buNone/>
            </a:pPr>
            <a:fld id="{25B52686-0D09-4241-A3DF-88C7593C58A4}" type="datetime'Investor'''' IRR under Special'' Terms for Marginal Fie''lds'">
              <a:rPr lang="en-US"/>
              <a:pPr/>
              <a:t>Investor IRR under Special Terms for Marginal Fields</a:t>
            </a:fld>
            <a:endParaRPr lang="en-GB" dirty="0">
              <a:sym typeface="+mn-lt"/>
            </a:endParaRPr>
          </a:p>
        </p:txBody>
      </p:sp>
      <p:sp>
        <p:nvSpPr>
          <p:cNvPr id="13" name="Text Placeholder 7"/>
          <p:cNvSpPr>
            <a:spLocks noGrp="1"/>
          </p:cNvSpPr>
          <p:nvPr>
            <p:custDataLst>
              <p:tags r:id="rId7"/>
            </p:custDataLst>
          </p:nvPr>
        </p:nvSpPr>
        <p:spPr bwMode="gray">
          <a:xfrm>
            <a:off x="6635750" y="5372100"/>
            <a:ext cx="268288" cy="182563"/>
          </a:xfrm>
          <a:prstGeom prst="rect">
            <a:avLst/>
          </a:prstGeom>
          <a:noFill/>
          <a:extLst>
            <a:ext uri="{909E8E84-426E-40DD-AFC4-6F175D3DCCD1}">
              <a14:hiddenFill xmlns:a14="http://schemas.microsoft.com/office/drawing/2010/main">
                <a:solidFill>
                  <a:scrgbClr r="0" g="0" b="0"/>
                </a:solidFill>
              </a14:hiddenFill>
            </a:ext>
          </a:extLst>
        </p:spPr>
        <p:txBody>
          <a:bodyPr wrap="none" lIns="22225" tIns="0" rIns="22225" bIns="0" numCol="1" spc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BF73C242-01C0-4276-AB1C-ED897E821D51}" type="datetime'''8''''''''''''''''''''''''''''''''''''''''''''''''%'''''''">
              <a:rPr lang="en-US"/>
              <a:pPr/>
              <a:t>8%</a:t>
            </a:fld>
            <a:endParaRPr lang="en-GB" dirty="0">
              <a:sym typeface="+mn-lt"/>
            </a:endParaRPr>
          </a:p>
        </p:txBody>
      </p:sp>
      <p:sp>
        <p:nvSpPr>
          <p:cNvPr id="14" name="Text Placeholder 8"/>
          <p:cNvSpPr>
            <a:spLocks noGrp="1"/>
          </p:cNvSpPr>
          <p:nvPr>
            <p:custDataLst>
              <p:tags r:id="rId8"/>
            </p:custDataLst>
          </p:nvPr>
        </p:nvSpPr>
        <p:spPr bwMode="gray">
          <a:xfrm>
            <a:off x="7207250" y="5929313"/>
            <a:ext cx="344488" cy="182563"/>
          </a:xfrm>
          <a:prstGeom prst="rect">
            <a:avLst/>
          </a:prstGeom>
          <a:noFill/>
          <a:extLst>
            <a:ext uri="{909E8E84-426E-40DD-AFC4-6F175D3DCCD1}">
              <a14:hiddenFill xmlns:a14="http://schemas.microsoft.com/office/drawing/2010/main">
                <a:solidFill>
                  <a:scrgbClr r="0" g="0" b="0"/>
                </a:solidFill>
              </a14:hiddenFill>
            </a:ext>
          </a:extLst>
        </p:spPr>
        <p:txBody>
          <a:bodyPr wrap="none" lIns="22225" tIns="0" rIns="22225" bIns="0" numCol="1" spcCol="0" anchor="ctr" anchorCtr="0">
            <a:noAutofit/>
          </a:bodyPr>
          <a:lstStyle>
            <a:lvl1pPr marL="177800" indent="-177800" algn="l" defTabSz="914400" rtl="0" eaLnBrk="1" latinLnBrk="0" hangingPunct="1">
              <a:spcBef>
                <a:spcPts val="600"/>
              </a:spcBef>
              <a:spcAft>
                <a:spcPts val="400"/>
              </a:spcAft>
              <a:buClrTx/>
              <a:buSzPct val="90000"/>
              <a:buFont typeface="Arial" pitchFamily="34" charset="0"/>
              <a:buChar char="•"/>
              <a:defRPr lang="en-US" sz="1200" b="0" kern="1200" baseline="0" dirty="0" smtClean="0">
                <a:solidFill>
                  <a:schemeClr val="tx1"/>
                </a:solidFill>
                <a:latin typeface="+mn-lt"/>
                <a:ea typeface="+mn-ea"/>
                <a:cs typeface="+mn-cs"/>
              </a:defRPr>
            </a:lvl1pPr>
            <a:lvl2pPr marL="355600" indent="-177800"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2pPr>
            <a:lvl3pPr marL="533400"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3pPr>
            <a:lvl4pPr marL="727075"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4pPr>
            <a:lvl5pPr marL="906463" indent="-179388" algn="l" defTabSz="914400" rtl="0" eaLnBrk="1" latinLnBrk="0" hangingPunct="1">
              <a:spcBef>
                <a:spcPts val="0"/>
              </a:spcBef>
              <a:spcAft>
                <a:spcPts val="600"/>
              </a:spcAft>
              <a:buClrTx/>
              <a:buSzPct val="90000"/>
              <a:buFont typeface="Arial" pitchFamily="34" charset="0"/>
              <a:buChar char="•"/>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ct val="0"/>
              </a:spcAft>
              <a:buNone/>
            </a:pPr>
            <a:fld id="{804AAED5-8791-464D-BCAC-2C39944096E0}" type="datetime'''''''''''1''''''''''''''''''''''''''1''%'''''''''''''''''''''">
              <a:rPr lang="en-US" smtClean="0"/>
              <a:pPr/>
              <a:t>11%</a:t>
            </a:fld>
            <a:endParaRPr lang="en-GB" dirty="0">
              <a:sym typeface="+mn-lt"/>
            </a:endParaRPr>
          </a:p>
        </p:txBody>
      </p:sp>
      <p:sp>
        <p:nvSpPr>
          <p:cNvPr id="12" name="Oval 11"/>
          <p:cNvSpPr/>
          <p:nvPr/>
        </p:nvSpPr>
        <p:spPr>
          <a:xfrm>
            <a:off x="6407255" y="5617030"/>
            <a:ext cx="799995" cy="771892"/>
          </a:xfrm>
          <a:prstGeom prst="ellipse">
            <a:avLst/>
          </a:prstGeom>
          <a:noFill/>
          <a:ln>
            <a:solidFill>
              <a:srgbClr val="0097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00" b="1" spc="20" dirty="0" smtClean="0">
              <a:solidFill>
                <a:schemeClr val="bg1"/>
              </a:solidFill>
            </a:endParaRPr>
          </a:p>
        </p:txBody>
      </p:sp>
      <p:sp>
        <p:nvSpPr>
          <p:cNvPr id="15" name="TextBox 14"/>
          <p:cNvSpPr txBox="1"/>
          <p:nvPr/>
        </p:nvSpPr>
        <p:spPr>
          <a:xfrm>
            <a:off x="7588332" y="5150518"/>
            <a:ext cx="1383537" cy="861774"/>
          </a:xfrm>
          <a:prstGeom prst="rect">
            <a:avLst/>
          </a:prstGeom>
          <a:noFill/>
        </p:spPr>
        <p:txBody>
          <a:bodyPr wrap="square" lIns="72000" rIns="72000" rtlCol="0">
            <a:spAutoFit/>
          </a:bodyPr>
          <a:lstStyle/>
          <a:p>
            <a:r>
              <a:rPr lang="en-GB" sz="1000" dirty="0" smtClean="0"/>
              <a:t>Investor IRR improved by 3% as a result of the special terms for marginal fields</a:t>
            </a:r>
          </a:p>
        </p:txBody>
      </p:sp>
      <p:sp>
        <p:nvSpPr>
          <p:cNvPr id="16" name="TextBox 15"/>
          <p:cNvSpPr txBox="1"/>
          <p:nvPr/>
        </p:nvSpPr>
        <p:spPr>
          <a:xfrm>
            <a:off x="1891375" y="4928262"/>
            <a:ext cx="6072718" cy="307777"/>
          </a:xfrm>
          <a:prstGeom prst="rect">
            <a:avLst/>
          </a:prstGeom>
          <a:noFill/>
        </p:spPr>
        <p:txBody>
          <a:bodyPr wrap="square" lIns="72000" rIns="72000" rtlCol="0">
            <a:spAutoFit/>
          </a:bodyPr>
          <a:lstStyle/>
          <a:p>
            <a:r>
              <a:rPr lang="en-GB" b="1" dirty="0" smtClean="0"/>
              <a:t>Illustration of Investor IRR in a country under two fiscal regimes</a:t>
            </a:r>
          </a:p>
        </p:txBody>
      </p:sp>
      <p:cxnSp>
        <p:nvCxnSpPr>
          <p:cNvPr id="11" name="Straight Arrow Connector 10"/>
          <p:cNvCxnSpPr>
            <a:stCxn id="15" idx="1"/>
          </p:cNvCxnSpPr>
          <p:nvPr/>
        </p:nvCxnSpPr>
        <p:spPr>
          <a:xfrm flipH="1">
            <a:off x="7207250" y="5581405"/>
            <a:ext cx="381082" cy="228845"/>
          </a:xfrm>
          <a:prstGeom prst="straightConnector1">
            <a:avLst/>
          </a:prstGeom>
          <a:ln>
            <a:solidFill>
              <a:srgbClr val="495965"/>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9862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Assumptions used in the calculation of economic indicators</a:t>
            </a:r>
            <a:endParaRPr lang="en-GB" dirty="0"/>
          </a:p>
        </p:txBody>
      </p:sp>
      <p:sp>
        <p:nvSpPr>
          <p:cNvPr id="5" name="Content Placeholder 4"/>
          <p:cNvSpPr>
            <a:spLocks noGrp="1"/>
          </p:cNvSpPr>
          <p:nvPr>
            <p:ph idx="1"/>
          </p:nvPr>
        </p:nvSpPr>
        <p:spPr>
          <a:xfrm>
            <a:off x="457199" y="1314233"/>
            <a:ext cx="8461169" cy="4752976"/>
          </a:xfrm>
        </p:spPr>
        <p:txBody>
          <a:bodyPr/>
          <a:lstStyle/>
          <a:p>
            <a:pPr marL="358775" lvl="2" indent="-180975" algn="just">
              <a:spcBef>
                <a:spcPts val="400"/>
              </a:spcBef>
              <a:spcAft>
                <a:spcPts val="400"/>
              </a:spcAft>
            </a:pPr>
            <a:r>
              <a:rPr lang="en-GB" sz="1200" dirty="0" smtClean="0"/>
              <a:t>Investor IRR and Undiscounted State Take were calculated using the following standard assumptions in each of the </a:t>
            </a:r>
            <a:r>
              <a:rPr lang="en-GB" sz="1200" dirty="0" err="1" smtClean="0"/>
              <a:t>analyzed</a:t>
            </a:r>
            <a:r>
              <a:rPr lang="en-GB" sz="1200" dirty="0" smtClean="0"/>
              <a:t> countries:</a:t>
            </a:r>
          </a:p>
          <a:p>
            <a:pPr marL="552450" lvl="3" indent="-180975" algn="just">
              <a:spcBef>
                <a:spcPts val="400"/>
              </a:spcBef>
              <a:spcAft>
                <a:spcPts val="400"/>
              </a:spcAft>
            </a:pPr>
            <a:r>
              <a:rPr lang="en-GB" sz="1200" dirty="0" smtClean="0"/>
              <a:t>Two hypothetical gas fields sizes of 600bcm </a:t>
            </a:r>
            <a:r>
              <a:rPr lang="en-GB" sz="1200" dirty="0"/>
              <a:t>and 1.5 </a:t>
            </a:r>
            <a:r>
              <a:rPr lang="en-GB" sz="1200" dirty="0" err="1"/>
              <a:t>tcf</a:t>
            </a:r>
            <a:r>
              <a:rPr lang="en-GB" sz="1200" dirty="0"/>
              <a:t>. These field sizes were selected </a:t>
            </a:r>
            <a:r>
              <a:rPr lang="en-GB" sz="1200" dirty="0" smtClean="0"/>
              <a:t>to be in line with </a:t>
            </a:r>
            <a:r>
              <a:rPr lang="en-GB" sz="1200" dirty="0" err="1" smtClean="0"/>
              <a:t>Karish</a:t>
            </a:r>
            <a:r>
              <a:rPr lang="en-GB" sz="1200" dirty="0" smtClean="0"/>
              <a:t> and </a:t>
            </a:r>
            <a:r>
              <a:rPr lang="en-GB" sz="1200" dirty="0" err="1" smtClean="0"/>
              <a:t>Tanin</a:t>
            </a:r>
            <a:r>
              <a:rPr lang="en-GB" sz="1200" dirty="0" smtClean="0"/>
              <a:t> volumes.</a:t>
            </a:r>
            <a:endParaRPr lang="en-GB" sz="1200" dirty="0"/>
          </a:p>
          <a:p>
            <a:pPr marL="552450" lvl="3" indent="-180975" algn="just">
              <a:spcBef>
                <a:spcPts val="400"/>
              </a:spcBef>
              <a:spcAft>
                <a:spcPts val="400"/>
              </a:spcAft>
            </a:pPr>
            <a:r>
              <a:rPr lang="en-GB" sz="1200" dirty="0"/>
              <a:t>Gas price is assumed at $6/</a:t>
            </a:r>
            <a:r>
              <a:rPr lang="en-GB" sz="1200" dirty="0" err="1"/>
              <a:t>mcf</a:t>
            </a:r>
            <a:endParaRPr lang="en-GB" sz="1200" dirty="0"/>
          </a:p>
          <a:p>
            <a:pPr marL="552450" lvl="3" indent="-180975" algn="just">
              <a:spcBef>
                <a:spcPts val="400"/>
              </a:spcBef>
              <a:spcAft>
                <a:spcPts val="400"/>
              </a:spcAft>
            </a:pPr>
            <a:r>
              <a:rPr lang="en-GB" sz="1200" dirty="0" smtClean="0"/>
              <a:t>Each hypothetical field is assumed to be developed at the costs summarized in Table 1 below.</a:t>
            </a:r>
          </a:p>
          <a:p>
            <a:pPr marL="552450" lvl="3" indent="-180975" algn="just">
              <a:spcBef>
                <a:spcPts val="400"/>
              </a:spcBef>
              <a:spcAft>
                <a:spcPts val="400"/>
              </a:spcAft>
            </a:pPr>
            <a:r>
              <a:rPr lang="en-GB" sz="1200" dirty="0" smtClean="0"/>
              <a:t>Inflation </a:t>
            </a:r>
            <a:r>
              <a:rPr lang="en-GB" sz="1200" dirty="0"/>
              <a:t>rate of 3% per annum is applied to costs and prices</a:t>
            </a:r>
            <a:r>
              <a:rPr lang="en-GB" sz="1200" dirty="0" smtClean="0"/>
              <a:t>.</a:t>
            </a:r>
          </a:p>
          <a:p>
            <a:pPr marL="552450" lvl="3" indent="-180975" algn="just">
              <a:spcBef>
                <a:spcPts val="400"/>
              </a:spcBef>
              <a:spcAft>
                <a:spcPts val="400"/>
              </a:spcAft>
            </a:pPr>
            <a:r>
              <a:rPr lang="en-GB" sz="1200" dirty="0" smtClean="0"/>
              <a:t>No </a:t>
            </a:r>
            <a:r>
              <a:rPr lang="en-GB" sz="1200" dirty="0"/>
              <a:t>economic limit is assumed, i.e. all fields produce their recoverable reserves, even if this means negative annual </a:t>
            </a:r>
            <a:r>
              <a:rPr lang="en-GB" sz="1200" dirty="0" err="1"/>
              <a:t>cashflow</a:t>
            </a:r>
            <a:r>
              <a:rPr lang="en-GB" sz="1200" dirty="0"/>
              <a:t> towards the end of project life – this ensures the full economic impact of each fiscal regime is properly reflected in the analysis</a:t>
            </a:r>
            <a:r>
              <a:rPr lang="en-GB" sz="1200" dirty="0" smtClean="0"/>
              <a:t>.</a:t>
            </a:r>
          </a:p>
          <a:p>
            <a:pPr marL="552450" lvl="3" indent="-180975" algn="just">
              <a:spcBef>
                <a:spcPts val="400"/>
              </a:spcBef>
              <a:spcAft>
                <a:spcPts val="400"/>
              </a:spcAft>
            </a:pPr>
            <a:r>
              <a:rPr lang="en-GB" sz="1200" dirty="0"/>
              <a:t>This analysis assumes the investor is a non-resident company of the country in which it is investing and that all net after-tax profits are repatriated as dividends (subject to withholding tax where applicable) to a non-resident parent company. </a:t>
            </a:r>
            <a:endParaRPr lang="en-GB" sz="1200" dirty="0" smtClean="0"/>
          </a:p>
          <a:p>
            <a:pPr marL="552450" lvl="3" indent="-180975" algn="just">
              <a:spcBef>
                <a:spcPts val="400"/>
              </a:spcBef>
              <a:spcAft>
                <a:spcPts val="400"/>
              </a:spcAft>
            </a:pPr>
            <a:r>
              <a:rPr lang="en-US" sz="1200" dirty="0"/>
              <a:t>Where </a:t>
            </a:r>
            <a:r>
              <a:rPr lang="en-US" sz="1200" dirty="0" smtClean="0"/>
              <a:t>fiscal terms </a:t>
            </a:r>
            <a:r>
              <a:rPr lang="en-US" sz="1200" dirty="0"/>
              <a:t>are negotiable, biddable or variable, PEPS analysts make assumptions about those terms, which IHS believe are "indicative" of terms negotiated in the most recent contracts in each country. </a:t>
            </a:r>
            <a:r>
              <a:rPr lang="en-US" sz="1200" dirty="0" smtClean="0"/>
              <a:t> For the generally applicable terms, IHS chose the fiscal regime currently available in a country, and where possible – offshore (as such comparison is more relevant for the two Israeli fields).</a:t>
            </a:r>
            <a:endParaRPr lang="en-US" sz="1200" dirty="0"/>
          </a:p>
          <a:p>
            <a:pPr marL="552450" lvl="3" indent="-180975" algn="just">
              <a:spcBef>
                <a:spcPts val="400"/>
              </a:spcBef>
              <a:spcAft>
                <a:spcPts val="400"/>
              </a:spcAft>
            </a:pPr>
            <a:endParaRPr lang="en-GB" sz="1200" dirty="0"/>
          </a:p>
          <a:p>
            <a:pPr marL="552450" lvl="3" indent="-180975" algn="just">
              <a:spcBef>
                <a:spcPts val="400"/>
              </a:spcBef>
              <a:spcAft>
                <a:spcPts val="400"/>
              </a:spcAft>
            </a:pPr>
            <a:endParaRPr lang="en-GB" sz="1200" dirty="0" smtClean="0"/>
          </a:p>
          <a:p>
            <a:pPr marL="552450" lvl="3" indent="-180975" algn="just">
              <a:spcBef>
                <a:spcPts val="400"/>
              </a:spcBef>
              <a:spcAft>
                <a:spcPts val="400"/>
              </a:spcAft>
            </a:pPr>
            <a:endParaRPr lang="en-GB" sz="1200" dirty="0"/>
          </a:p>
          <a:p>
            <a:pPr marL="552450" lvl="3" indent="-180975" algn="just">
              <a:spcBef>
                <a:spcPts val="400"/>
              </a:spcBef>
              <a:spcAft>
                <a:spcPts val="400"/>
              </a:spcAft>
            </a:pPr>
            <a:endParaRPr lang="en-GB" sz="1200" dirty="0"/>
          </a:p>
          <a:p>
            <a:pPr marL="552450" lvl="3" indent="-180975" algn="just">
              <a:spcBef>
                <a:spcPts val="400"/>
              </a:spcBef>
              <a:spcAft>
                <a:spcPts val="400"/>
              </a:spcAft>
            </a:pPr>
            <a:endParaRPr lang="en-GB" sz="1200" dirty="0" smtClean="0"/>
          </a:p>
          <a:p>
            <a:pPr marL="552450" lvl="3" indent="-180975" algn="just">
              <a:spcBef>
                <a:spcPts val="400"/>
              </a:spcBef>
              <a:spcAft>
                <a:spcPts val="400"/>
              </a:spcAft>
            </a:pPr>
            <a:endParaRPr lang="en-GB" sz="1200" dirty="0"/>
          </a:p>
          <a:p>
            <a:pPr marL="552450" lvl="3" indent="-180975" algn="just">
              <a:spcBef>
                <a:spcPts val="400"/>
              </a:spcBef>
              <a:spcAft>
                <a:spcPts val="400"/>
              </a:spcAft>
            </a:pPr>
            <a:endParaRPr lang="en-GB" sz="1200" dirty="0"/>
          </a:p>
          <a:p>
            <a:pPr marL="552450" lvl="3" indent="-180975" algn="just">
              <a:spcBef>
                <a:spcPts val="400"/>
              </a:spcBef>
              <a:spcAft>
                <a:spcPts val="400"/>
              </a:spcAft>
            </a:pPr>
            <a:endParaRPr lang="en-GB" sz="1200" dirty="0" smtClean="0"/>
          </a:p>
        </p:txBody>
      </p:sp>
      <p:sp>
        <p:nvSpPr>
          <p:cNvPr id="4" name="Slide Number Placeholder 3"/>
          <p:cNvSpPr>
            <a:spLocks noGrp="1"/>
          </p:cNvSpPr>
          <p:nvPr>
            <p:ph type="sldNum" sz="quarter" idx="10"/>
          </p:nvPr>
        </p:nvSpPr>
        <p:spPr/>
        <p:txBody>
          <a:bodyPr/>
          <a:lstStyle/>
          <a:p>
            <a:fld id="{24C46141-E31C-41A4-BE53-0A6DFD9041A4}" type="slidenum">
              <a:rPr lang="en-US" smtClean="0"/>
              <a:pPr/>
              <a:t>58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93790876"/>
              </p:ext>
            </p:extLst>
          </p:nvPr>
        </p:nvGraphicFramePr>
        <p:xfrm>
          <a:off x="1012810" y="5342767"/>
          <a:ext cx="7794752" cy="1074723"/>
        </p:xfrm>
        <a:graphic>
          <a:graphicData uri="http://schemas.openxmlformats.org/drawingml/2006/table">
            <a:tbl>
              <a:tblPr/>
              <a:tblGrid>
                <a:gridCol w="861217"/>
                <a:gridCol w="1265687"/>
                <a:gridCol w="1416962"/>
                <a:gridCol w="1416962"/>
                <a:gridCol w="1347033"/>
                <a:gridCol w="1486891"/>
              </a:tblGrid>
              <a:tr h="544287">
                <a:tc>
                  <a:txBody>
                    <a:bodyPr/>
                    <a:lstStyle/>
                    <a:p>
                      <a:pPr algn="ctr"/>
                      <a:r>
                        <a:rPr lang="en-GB" sz="1000" b="0" dirty="0">
                          <a:latin typeface="+mn-lt"/>
                          <a:ea typeface="Times New Roman"/>
                          <a:cs typeface="Times New Roman"/>
                        </a:rPr>
                        <a:t>Reserves</a:t>
                      </a:r>
                      <a:br>
                        <a:rPr lang="en-GB" sz="1000" b="0" dirty="0">
                          <a:latin typeface="+mn-lt"/>
                          <a:ea typeface="Times New Roman"/>
                          <a:cs typeface="Times New Roman"/>
                        </a:rPr>
                      </a:br>
                      <a:r>
                        <a:rPr lang="en-GB" sz="1000" b="0" dirty="0">
                          <a:latin typeface="+mn-lt"/>
                          <a:ea typeface="Times New Roman"/>
                          <a:cs typeface="Times New Roman"/>
                        </a:rPr>
                        <a:t>(</a:t>
                      </a:r>
                      <a:r>
                        <a:rPr lang="en-GB" sz="1000" b="0" dirty="0" err="1">
                          <a:latin typeface="+mn-lt"/>
                          <a:ea typeface="Times New Roman"/>
                          <a:cs typeface="Times New Roman"/>
                        </a:rPr>
                        <a:t>Bcf</a:t>
                      </a:r>
                      <a:r>
                        <a:rPr lang="en-GB" sz="1000" b="0" dirty="0">
                          <a:latin typeface="+mn-lt"/>
                          <a:ea typeface="Times New Roman"/>
                          <a:cs typeface="Times New Roman"/>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a:latin typeface="+mn-lt"/>
                          <a:ea typeface="Times New Roman"/>
                          <a:cs typeface="Times New Roman"/>
                        </a:rPr>
                        <a:t>Total E&amp;A </a:t>
                      </a:r>
                      <a:r>
                        <a:rPr lang="en-GB" sz="1000" b="0" dirty="0" smtClean="0">
                          <a:latin typeface="+mn-lt"/>
                          <a:ea typeface="Times New Roman"/>
                          <a:cs typeface="Times New Roman"/>
                        </a:rPr>
                        <a:t>Costs, $million</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Total Development Costs, </a:t>
                      </a:r>
                    </a:p>
                    <a:p>
                      <a:pPr algn="ctr"/>
                      <a:r>
                        <a:rPr lang="en-GB" sz="1000" b="0" dirty="0" smtClean="0">
                          <a:latin typeface="+mn-lt"/>
                          <a:ea typeface="Times New Roman"/>
                          <a:cs typeface="Times New Roman"/>
                        </a:rPr>
                        <a:t>$million</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Annual fixed</a:t>
                      </a:r>
                      <a:r>
                        <a:rPr lang="en-GB" sz="1000" b="0" baseline="0" dirty="0" smtClean="0">
                          <a:latin typeface="+mn-lt"/>
                          <a:ea typeface="Times New Roman"/>
                          <a:cs typeface="Times New Roman"/>
                        </a:rPr>
                        <a:t> </a:t>
                      </a:r>
                      <a:r>
                        <a:rPr lang="en-GB" sz="1000" b="0" baseline="0" dirty="0" err="1" smtClean="0">
                          <a:latin typeface="+mn-lt"/>
                          <a:ea typeface="Times New Roman"/>
                          <a:cs typeface="Times New Roman"/>
                        </a:rPr>
                        <a:t>opex</a:t>
                      </a:r>
                      <a:r>
                        <a:rPr lang="en-GB" sz="1000" b="0" baseline="0" dirty="0" smtClean="0">
                          <a:latin typeface="+mn-lt"/>
                          <a:ea typeface="Times New Roman"/>
                          <a:cs typeface="Times New Roman"/>
                        </a:rPr>
                        <a:t>, as % of cumulative development costs</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000" b="0" dirty="0" smtClean="0">
                          <a:latin typeface="+mn-lt"/>
                          <a:ea typeface="Times New Roman"/>
                          <a:cs typeface="Times New Roman"/>
                        </a:rPr>
                        <a:t>Annual variable </a:t>
                      </a:r>
                      <a:r>
                        <a:rPr lang="en-GB" sz="1000" b="0" baseline="0" dirty="0" err="1" smtClean="0">
                          <a:latin typeface="+mn-lt"/>
                          <a:ea typeface="Times New Roman"/>
                          <a:cs typeface="Times New Roman"/>
                        </a:rPr>
                        <a:t>opex</a:t>
                      </a:r>
                      <a:r>
                        <a:rPr lang="en-GB" sz="1000" b="0" baseline="0" dirty="0" smtClean="0">
                          <a:latin typeface="+mn-lt"/>
                          <a:ea typeface="Times New Roman"/>
                          <a:cs typeface="Times New Roman"/>
                        </a:rPr>
                        <a:t>,</a:t>
                      </a:r>
                    </a:p>
                    <a:p>
                      <a:pPr marL="0" marR="0" indent="0" algn="ctr" defTabSz="914400" rtl="0" eaLnBrk="1" fontAlgn="auto" latinLnBrk="0" hangingPunct="1">
                        <a:lnSpc>
                          <a:spcPct val="100000"/>
                        </a:lnSpc>
                        <a:spcBef>
                          <a:spcPts val="0"/>
                        </a:spcBef>
                        <a:spcAft>
                          <a:spcPts val="0"/>
                        </a:spcAft>
                        <a:buClrTx/>
                        <a:buSzTx/>
                        <a:buFontTx/>
                        <a:buNone/>
                        <a:tabLst/>
                        <a:defRPr/>
                      </a:pPr>
                      <a:r>
                        <a:rPr lang="en-GB" sz="1000" b="0" baseline="0" dirty="0" smtClean="0">
                          <a:latin typeface="+mn-lt"/>
                          <a:ea typeface="Times New Roman"/>
                          <a:cs typeface="Times New Roman"/>
                        </a:rPr>
                        <a:t> $/</a:t>
                      </a:r>
                      <a:r>
                        <a:rPr lang="en-GB" sz="1000" b="0" baseline="0" dirty="0" err="1" smtClean="0">
                          <a:latin typeface="+mn-lt"/>
                          <a:ea typeface="Times New Roman"/>
                          <a:cs typeface="Times New Roman"/>
                        </a:rPr>
                        <a:t>mcf</a:t>
                      </a:r>
                      <a:endParaRPr lang="en-GB" sz="1000" b="0" dirty="0" smtClean="0">
                        <a:latin typeface="+mn-lt"/>
                        <a:ea typeface="Times New Roman"/>
                        <a:cs typeface="Times New Roman"/>
                      </a:endParaRPr>
                    </a:p>
                    <a:p>
                      <a:pPr algn="ct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Total Full Cycle cost (E&amp;A cost + Development cost + </a:t>
                      </a:r>
                      <a:r>
                        <a:rPr lang="en-GB" sz="1000" b="0" dirty="0" err="1" smtClean="0">
                          <a:latin typeface="+mn-lt"/>
                          <a:ea typeface="Times New Roman"/>
                          <a:cs typeface="Times New Roman"/>
                        </a:rPr>
                        <a:t>Opex</a:t>
                      </a:r>
                      <a:r>
                        <a:rPr lang="en-GB" sz="1000" b="0" dirty="0" smtClean="0">
                          <a:latin typeface="+mn-lt"/>
                          <a:ea typeface="Times New Roman"/>
                          <a:cs typeface="Times New Roman"/>
                        </a:rPr>
                        <a:t>) cost,</a:t>
                      </a:r>
                    </a:p>
                    <a:p>
                      <a:pPr algn="ctr"/>
                      <a:r>
                        <a:rPr lang="en-GB" sz="1000" b="0" dirty="0" smtClean="0">
                          <a:latin typeface="+mn-lt"/>
                          <a:ea typeface="Times New Roman"/>
                          <a:cs typeface="Times New Roman"/>
                        </a:rPr>
                        <a:t> $/</a:t>
                      </a:r>
                      <a:r>
                        <a:rPr lang="en-GB" sz="1000" b="0" dirty="0" err="1" smtClean="0">
                          <a:latin typeface="+mn-lt"/>
                          <a:ea typeface="Times New Roman"/>
                          <a:cs typeface="Times New Roman"/>
                        </a:rPr>
                        <a:t>mcf</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171">
                <a:tc>
                  <a:txBody>
                    <a:bodyPr/>
                    <a:lstStyle/>
                    <a:p>
                      <a:pPr algn="ctr"/>
                      <a:r>
                        <a:rPr lang="en-GB" sz="1000" b="0" dirty="0" smtClean="0">
                          <a:latin typeface="+mn-lt"/>
                          <a:ea typeface="Times New Roman"/>
                          <a:cs typeface="Times New Roman"/>
                        </a:rPr>
                        <a:t>600</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42.00</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840.00</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3%</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0.40</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2.54</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323">
                <a:tc>
                  <a:txBody>
                    <a:bodyPr/>
                    <a:lstStyle/>
                    <a:p>
                      <a:pPr algn="ctr"/>
                      <a:r>
                        <a:rPr lang="en-GB" sz="1000" b="0" dirty="0">
                          <a:latin typeface="+mn-lt"/>
                          <a:ea typeface="Times New Roman"/>
                          <a:cs typeface="Times New Roman"/>
                        </a:rPr>
                        <a:t>1,500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a:latin typeface="+mn-lt"/>
                          <a:ea typeface="Times New Roman"/>
                          <a:cs typeface="Times New Roman"/>
                        </a:rPr>
                        <a:t>54.00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1,800.00</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3%</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0.40</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000" b="0" dirty="0" smtClean="0">
                          <a:latin typeface="+mn-lt"/>
                          <a:ea typeface="Times New Roman"/>
                          <a:cs typeface="Times New Roman"/>
                        </a:rPr>
                        <a:t>2.31</a:t>
                      </a:r>
                      <a:endParaRPr lang="en-GB" sz="1000" b="0" dirty="0">
                        <a:latin typeface="+mn-lt"/>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953435" y="5127956"/>
            <a:ext cx="699715" cy="246221"/>
          </a:xfrm>
          <a:prstGeom prst="rect">
            <a:avLst/>
          </a:prstGeom>
          <a:noFill/>
        </p:spPr>
        <p:txBody>
          <a:bodyPr wrap="square" lIns="72000" rIns="72000" rtlCol="0">
            <a:spAutoFit/>
          </a:bodyPr>
          <a:lstStyle/>
          <a:p>
            <a:r>
              <a:rPr lang="en-GB" sz="1000" b="1" i="1" dirty="0" smtClean="0"/>
              <a:t>Table 1.</a:t>
            </a:r>
          </a:p>
        </p:txBody>
      </p:sp>
    </p:spTree>
    <p:extLst>
      <p:ext uri="{BB962C8B-B14F-4D97-AF65-F5344CB8AC3E}">
        <p14:creationId xmlns:p14="http://schemas.microsoft.com/office/powerpoint/2010/main" val="27627344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Main characteristics of the </a:t>
            </a:r>
            <a:r>
              <a:rPr lang="en-GB" dirty="0" err="1" smtClean="0"/>
              <a:t>Tanin</a:t>
            </a:r>
            <a:r>
              <a:rPr lang="en-GB" dirty="0" smtClean="0"/>
              <a:t> and </a:t>
            </a:r>
            <a:r>
              <a:rPr lang="en-GB" dirty="0" err="1" smtClean="0"/>
              <a:t>Karish</a:t>
            </a:r>
            <a:r>
              <a:rPr lang="en-GB" dirty="0" smtClean="0"/>
              <a:t> fields</a:t>
            </a:r>
            <a:endParaRPr lang="en-GB" dirty="0"/>
          </a:p>
        </p:txBody>
      </p:sp>
      <p:sp>
        <p:nvSpPr>
          <p:cNvPr id="4" name="Slide Number Placeholder 3"/>
          <p:cNvSpPr>
            <a:spLocks noGrp="1"/>
          </p:cNvSpPr>
          <p:nvPr>
            <p:ph type="sldNum" sz="quarter" idx="10"/>
          </p:nvPr>
        </p:nvSpPr>
        <p:spPr/>
        <p:txBody>
          <a:bodyPr/>
          <a:lstStyle/>
          <a:p>
            <a:fld id="{24C46141-E31C-41A4-BE53-0A6DFD9041A4}" type="slidenum">
              <a:rPr lang="en-US" smtClean="0"/>
              <a:pPr/>
              <a:t>59</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52955825"/>
              </p:ext>
            </p:extLst>
          </p:nvPr>
        </p:nvGraphicFramePr>
        <p:xfrm>
          <a:off x="844269" y="1694305"/>
          <a:ext cx="7439119" cy="3483660"/>
        </p:xfrm>
        <a:graphic>
          <a:graphicData uri="http://schemas.openxmlformats.org/drawingml/2006/table">
            <a:tbl>
              <a:tblPr>
                <a:tableStyleId>{D113A9D2-9D6B-4929-AA2D-F23B5EE8CBE7}</a:tableStyleId>
              </a:tblPr>
              <a:tblGrid>
                <a:gridCol w="2840226"/>
                <a:gridCol w="2340337"/>
                <a:gridCol w="2258556"/>
              </a:tblGrid>
              <a:tr h="351030">
                <a:tc>
                  <a:txBody>
                    <a:bodyPr/>
                    <a:lstStyle/>
                    <a:p>
                      <a:pPr algn="l" fontAlgn="ctr"/>
                      <a:r>
                        <a:rPr lang="en-US" sz="1600" b="1" u="none" strike="noStrike" dirty="0">
                          <a:effectLst/>
                        </a:rPr>
                        <a:t>Field Name</a:t>
                      </a:r>
                      <a:endParaRPr lang="en-US" sz="1600" b="1"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err="1">
                          <a:effectLst/>
                        </a:rPr>
                        <a:t>Tanin</a:t>
                      </a:r>
                      <a:r>
                        <a:rPr lang="en-US" sz="1600" b="1" u="none" strike="noStrike" dirty="0">
                          <a:effectLst/>
                        </a:rPr>
                        <a:t> 1</a:t>
                      </a:r>
                      <a:endParaRPr lang="en-US" sz="16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err="1">
                          <a:effectLst/>
                        </a:rPr>
                        <a:t>Karish</a:t>
                      </a:r>
                      <a:r>
                        <a:rPr lang="en-US" sz="1600" b="1" u="none" strike="noStrike" dirty="0">
                          <a:effectLst/>
                        </a:rPr>
                        <a:t> 1</a:t>
                      </a:r>
                      <a:endParaRPr lang="en-US" sz="1600" b="1"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34900">
                <a:tc>
                  <a:txBody>
                    <a:bodyPr/>
                    <a:lstStyle/>
                    <a:p>
                      <a:pPr algn="l" fontAlgn="ctr"/>
                      <a:r>
                        <a:rPr lang="en-US" sz="1050" u="none" strike="noStrike" dirty="0">
                          <a:effectLst/>
                        </a:rPr>
                        <a:t>Disc Date Year</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a:effectLst/>
                        </a:rPr>
                        <a:t>2012</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a:effectLst/>
                        </a:rPr>
                        <a:t>2013</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34900">
                <a:tc>
                  <a:txBody>
                    <a:bodyPr/>
                    <a:lstStyle/>
                    <a:p>
                      <a:pPr algn="l" fontAlgn="ctr"/>
                      <a:r>
                        <a:rPr lang="en-US" sz="1050" u="none" strike="noStrike" dirty="0">
                          <a:effectLst/>
                        </a:rPr>
                        <a:t>Main </a:t>
                      </a:r>
                      <a:r>
                        <a:rPr lang="en-US" sz="1050" u="none" strike="noStrike" dirty="0" smtClean="0">
                          <a:effectLst/>
                        </a:rPr>
                        <a:t>Basin </a:t>
                      </a:r>
                      <a:r>
                        <a:rPr lang="en-US" sz="1050" u="none" strike="noStrike" dirty="0">
                          <a:effectLst/>
                        </a:rPr>
                        <a:t>Name</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a:effectLst/>
                        </a:rPr>
                        <a:t>Levantine </a:t>
                      </a:r>
                      <a:r>
                        <a:rPr lang="en-US" sz="1050" u="none" strike="noStrike" dirty="0" smtClean="0">
                          <a:effectLst/>
                        </a:rPr>
                        <a:t>Basin</a:t>
                      </a:r>
                      <a:endParaRPr lang="en-US" sz="1050" b="0" i="0" u="none" strike="noStrike" dirty="0" smtClean="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smtClean="0">
                          <a:effectLst/>
                        </a:rPr>
                        <a:t>Levantine Basin</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34900">
                <a:tc>
                  <a:txBody>
                    <a:bodyPr/>
                    <a:lstStyle/>
                    <a:p>
                      <a:pPr algn="l" fontAlgn="ctr"/>
                      <a:r>
                        <a:rPr lang="en-US" sz="1050" u="none" strike="noStrike" dirty="0">
                          <a:effectLst/>
                        </a:rPr>
                        <a:t>Prod Status</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a:effectLst/>
                        </a:rPr>
                        <a:t>Appraising</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a:effectLst/>
                        </a:rPr>
                        <a:t>Appraising</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34900">
                <a:tc>
                  <a:txBody>
                    <a:bodyPr/>
                    <a:lstStyle/>
                    <a:p>
                      <a:pPr algn="l" fontAlgn="ctr"/>
                      <a:r>
                        <a:rPr lang="en-US" sz="1050" u="none" strike="noStrike" dirty="0">
                          <a:effectLst/>
                        </a:rPr>
                        <a:t>HC Type</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a:effectLst/>
                        </a:rPr>
                        <a:t>Gas</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err="1">
                          <a:effectLst/>
                        </a:rPr>
                        <a:t>Gas,condensate</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34900">
                <a:tc>
                  <a:txBody>
                    <a:bodyPr/>
                    <a:lstStyle/>
                    <a:p>
                      <a:pPr algn="l" fontAlgn="ctr"/>
                      <a:r>
                        <a:rPr lang="en-US" sz="1050" u="none" strike="noStrike">
                          <a:effectLst/>
                        </a:rPr>
                        <a:t>Terrain</a:t>
                      </a:r>
                      <a:endParaRPr lang="en-US" sz="1050" b="0" i="0" u="none" strike="noStrike">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a:effectLst/>
                        </a:rPr>
                        <a:t>Deep Water</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a:effectLst/>
                        </a:rPr>
                        <a:t>Deep Water</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48055">
                <a:tc>
                  <a:txBody>
                    <a:bodyPr/>
                    <a:lstStyle/>
                    <a:p>
                      <a:pPr algn="l" fontAlgn="ctr"/>
                      <a:r>
                        <a:rPr lang="en-US" sz="1050" u="none" strike="noStrike" dirty="0">
                          <a:effectLst/>
                        </a:rPr>
                        <a:t>Gas In Place PP (</a:t>
                      </a:r>
                      <a:r>
                        <a:rPr lang="en-US" sz="1050" u="none" strike="noStrike" dirty="0" err="1">
                          <a:effectLst/>
                        </a:rPr>
                        <a:t>MMscf</a:t>
                      </a:r>
                      <a:r>
                        <a:rPr lang="en-US" sz="1050" u="none" strike="noStrike" dirty="0">
                          <a:effectLst/>
                        </a:rPr>
                        <a:t>)</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                                            </a:t>
                      </a:r>
                      <a:r>
                        <a:rPr lang="en-US" sz="1050" u="none" strike="noStrike" dirty="0">
                          <a:effectLst/>
                        </a:rPr>
                        <a:t>850,000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a:effectLst/>
                        </a:rPr>
                        <a:t>  </a:t>
                      </a:r>
                      <a:r>
                        <a:rPr lang="en-US" sz="1050" u="none" strike="noStrike" dirty="0" smtClean="0">
                          <a:effectLst/>
                        </a:rPr>
                        <a:t>                                    </a:t>
                      </a:r>
                      <a:r>
                        <a:rPr lang="en-US" sz="1050" u="none" strike="noStrike" dirty="0">
                          <a:effectLst/>
                        </a:rPr>
                        <a:t>2,500,000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48055">
                <a:tc>
                  <a:txBody>
                    <a:bodyPr/>
                    <a:lstStyle/>
                    <a:p>
                      <a:pPr algn="l" fontAlgn="ctr"/>
                      <a:r>
                        <a:rPr lang="en-US" sz="1050" u="none" strike="noStrike" dirty="0">
                          <a:effectLst/>
                        </a:rPr>
                        <a:t>Gas Recoverable PP (</a:t>
                      </a:r>
                      <a:r>
                        <a:rPr lang="en-US" sz="1050" u="none" strike="noStrike" dirty="0" err="1">
                          <a:effectLst/>
                        </a:rPr>
                        <a:t>MMscf</a:t>
                      </a:r>
                      <a:r>
                        <a:rPr lang="en-US" sz="1050" u="none" strike="noStrike" dirty="0">
                          <a:effectLst/>
                        </a:rPr>
                        <a:t>)</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592,000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1,282,000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34900">
                <a:tc>
                  <a:txBody>
                    <a:bodyPr/>
                    <a:lstStyle/>
                    <a:p>
                      <a:pPr algn="l" fontAlgn="ctr"/>
                      <a:r>
                        <a:rPr lang="en-US" sz="1050" u="none" strike="noStrike">
                          <a:effectLst/>
                        </a:rPr>
                        <a:t>Cond In Place PP (MMbbl)</a:t>
                      </a:r>
                      <a:endParaRPr lang="en-US" sz="1050" b="0" i="0" u="none" strike="noStrike">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smtClean="0">
                          <a:effectLst/>
                        </a:rPr>
                        <a:t>N/A</a:t>
                      </a:r>
                      <a:r>
                        <a:rPr lang="en-US" sz="1050" u="none" strike="noStrike" dirty="0">
                          <a:effectLst/>
                        </a:rPr>
                        <a:t> </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b"/>
                      <a:r>
                        <a:rPr lang="en-US" sz="1050" u="none" strike="noStrike" dirty="0" smtClean="0">
                          <a:effectLst/>
                        </a:rPr>
                        <a:t>10.8 – 14.7 *</a:t>
                      </a:r>
                      <a:r>
                        <a:rPr lang="en-US" sz="1050" u="none" strike="noStrike" dirty="0">
                          <a:effectLst/>
                        </a:rPr>
                        <a:t> </a:t>
                      </a:r>
                      <a:endParaRPr lang="en-US" sz="1050" b="0" i="0" u="none" strike="noStrike" dirty="0">
                        <a:solidFill>
                          <a:srgbClr val="000000"/>
                        </a:solidFill>
                        <a:effectLst/>
                        <a:latin typeface="Calibri"/>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48055">
                <a:tc>
                  <a:txBody>
                    <a:bodyPr/>
                    <a:lstStyle/>
                    <a:p>
                      <a:pPr algn="l" fontAlgn="ctr"/>
                      <a:r>
                        <a:rPr lang="en-US" sz="1050" u="none" strike="noStrike">
                          <a:effectLst/>
                        </a:rPr>
                        <a:t>Cond Recoverable PP (MMbbl)</a:t>
                      </a:r>
                      <a:endParaRPr lang="en-US" sz="1050" b="0" i="0" u="none" strike="noStrike">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0.791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13.700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48055">
                <a:tc>
                  <a:txBody>
                    <a:bodyPr/>
                    <a:lstStyle/>
                    <a:p>
                      <a:pPr algn="l" fontAlgn="ctr"/>
                      <a:r>
                        <a:rPr lang="en-US" sz="1050" u="none" strike="noStrike">
                          <a:effectLst/>
                        </a:rPr>
                        <a:t>Gas Remaining PP (MMscf)</a:t>
                      </a:r>
                      <a:endParaRPr lang="en-US" sz="1050" b="0" i="0" u="none" strike="noStrike">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592,000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1,282,000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48055">
                <a:tc>
                  <a:txBody>
                    <a:bodyPr/>
                    <a:lstStyle/>
                    <a:p>
                      <a:pPr algn="l" fontAlgn="ctr"/>
                      <a:r>
                        <a:rPr lang="en-US" sz="1050" u="none" strike="noStrike">
                          <a:effectLst/>
                        </a:rPr>
                        <a:t>Cond Remaining PP (MMbbl)</a:t>
                      </a:r>
                      <a:endParaRPr lang="en-US" sz="1050" b="0" i="0" u="none" strike="noStrike">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1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14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48055">
                <a:tc>
                  <a:txBody>
                    <a:bodyPr/>
                    <a:lstStyle/>
                    <a:p>
                      <a:pPr algn="l" fontAlgn="ctr"/>
                      <a:r>
                        <a:rPr lang="en-US" sz="1050" u="none" strike="noStrike" dirty="0">
                          <a:effectLst/>
                        </a:rPr>
                        <a:t>Total Hydrocarbon Remaining PP (</a:t>
                      </a:r>
                      <a:r>
                        <a:rPr lang="en-US" sz="1050" u="none" strike="noStrike" dirty="0" err="1" smtClean="0">
                          <a:effectLst/>
                        </a:rPr>
                        <a:t>MMboe</a:t>
                      </a:r>
                      <a:r>
                        <a:rPr lang="en-US" sz="1050" u="none" strike="noStrike" dirty="0">
                          <a:effectLst/>
                        </a:rPr>
                        <a:t>)</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99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smtClean="0">
                          <a:effectLst/>
                        </a:rPr>
                        <a:t>227 </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234900">
                <a:tc>
                  <a:txBody>
                    <a:bodyPr/>
                    <a:lstStyle/>
                    <a:p>
                      <a:pPr algn="l" fontAlgn="ctr"/>
                      <a:r>
                        <a:rPr lang="en-US" sz="1050" u="none" strike="noStrike" dirty="0">
                          <a:effectLst/>
                        </a:rPr>
                        <a:t>Numb Wells</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a:effectLst/>
                        </a:rPr>
                        <a:t>1</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r" fontAlgn="ctr"/>
                      <a:r>
                        <a:rPr lang="en-US" sz="1050" u="none" strike="noStrike" dirty="0">
                          <a:effectLst/>
                        </a:rPr>
                        <a:t>1</a:t>
                      </a:r>
                      <a:endParaRPr lang="en-US" sz="1050" b="0" i="0" u="none" strike="noStrike" dirty="0">
                        <a:solidFill>
                          <a:srgbClr val="000000"/>
                        </a:solidFill>
                        <a:effectLst/>
                        <a:latin typeface="Calibri"/>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bl>
          </a:graphicData>
        </a:graphic>
      </p:graphicFrame>
      <p:sp>
        <p:nvSpPr>
          <p:cNvPr id="7" name="TextBox 6"/>
          <p:cNvSpPr txBox="1"/>
          <p:nvPr/>
        </p:nvSpPr>
        <p:spPr>
          <a:xfrm>
            <a:off x="806825" y="5211535"/>
            <a:ext cx="7482152" cy="246221"/>
          </a:xfrm>
          <a:prstGeom prst="rect">
            <a:avLst/>
          </a:prstGeom>
          <a:noFill/>
        </p:spPr>
        <p:txBody>
          <a:bodyPr wrap="square" lIns="72000" rIns="72000" rtlCol="0">
            <a:spAutoFit/>
          </a:bodyPr>
          <a:lstStyle/>
          <a:p>
            <a:r>
              <a:rPr lang="en-GB" sz="1000" i="1" dirty="0" smtClean="0"/>
              <a:t>Source: IHS EDIN, * </a:t>
            </a:r>
            <a:r>
              <a:rPr lang="en-GB" sz="1000" i="1" dirty="0" err="1" smtClean="0"/>
              <a:t>Delek</a:t>
            </a:r>
            <a:r>
              <a:rPr lang="en-GB" sz="1000" i="1" dirty="0" smtClean="0"/>
              <a:t> Energy (contingent resources)</a:t>
            </a:r>
            <a:endParaRPr lang="en-US" sz="1000" i="1" dirty="0" err="1" smtClean="0"/>
          </a:p>
        </p:txBody>
      </p:sp>
    </p:spTree>
    <p:extLst>
      <p:ext uri="{BB962C8B-B14F-4D97-AF65-F5344CB8AC3E}">
        <p14:creationId xmlns:p14="http://schemas.microsoft.com/office/powerpoint/2010/main" val="39110044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957502"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74" name="Picture 2"/>
          <p:cNvPicPr>
            <a:picLocks noChangeAspect="1" noChangeArrowheads="1"/>
          </p:cNvPicPr>
          <p:nvPr/>
        </p:nvPicPr>
        <p:blipFill>
          <a:blip r:embed="rId6" cstate="print"/>
          <a:srcRect/>
          <a:stretch>
            <a:fillRect/>
          </a:stretch>
        </p:blipFill>
        <p:spPr bwMode="auto">
          <a:xfrm>
            <a:off x="1612853" y="1295400"/>
            <a:ext cx="5702347" cy="4953000"/>
          </a:xfrm>
          <a:prstGeom prst="rect">
            <a:avLst/>
          </a:prstGeom>
          <a:noFill/>
          <a:ln w="9525">
            <a:solidFill>
              <a:schemeClr val="tx1"/>
            </a:solidFill>
            <a:miter lim="800000"/>
            <a:headEnd/>
            <a:tailEnd/>
          </a:ln>
        </p:spPr>
      </p:pic>
      <p:sp>
        <p:nvSpPr>
          <p:cNvPr id="2" name="Title 1"/>
          <p:cNvSpPr>
            <a:spLocks noGrp="1"/>
          </p:cNvSpPr>
          <p:nvPr>
            <p:ph type="title"/>
          </p:nvPr>
        </p:nvSpPr>
        <p:spPr/>
        <p:txBody>
          <a:bodyPr/>
          <a:lstStyle/>
          <a:p>
            <a:r>
              <a:rPr lang="en-GB" dirty="0" smtClean="0"/>
              <a:t>Location and infrastructure available </a:t>
            </a:r>
            <a:endParaRPr lang="en-US" dirty="0"/>
          </a:p>
        </p:txBody>
      </p:sp>
      <p:sp>
        <p:nvSpPr>
          <p:cNvPr id="4" name="Slide Number Placeholder 3"/>
          <p:cNvSpPr>
            <a:spLocks noGrp="1"/>
          </p:cNvSpPr>
          <p:nvPr>
            <p:ph type="sldNum" sz="quarter" idx="10"/>
          </p:nvPr>
        </p:nvSpPr>
        <p:spPr/>
        <p:txBody>
          <a:bodyPr/>
          <a:lstStyle/>
          <a:p>
            <a:fld id="{C1654822-CBA3-4BDF-80A9-3FE33B17E59A}" type="slidenum">
              <a:rPr lang="en-US" smtClean="0"/>
              <a:pPr/>
              <a:t>60</a:t>
            </a:fld>
            <a:endParaRPr lang="en-US" dirty="0"/>
          </a:p>
        </p:txBody>
      </p:sp>
      <p:sp>
        <p:nvSpPr>
          <p:cNvPr id="6" name="TextBox 5"/>
          <p:cNvSpPr txBox="1"/>
          <p:nvPr/>
        </p:nvSpPr>
        <p:spPr>
          <a:xfrm>
            <a:off x="4432253" y="1371600"/>
            <a:ext cx="685800" cy="246221"/>
          </a:xfrm>
          <a:prstGeom prst="rect">
            <a:avLst/>
          </a:prstGeom>
          <a:solidFill>
            <a:schemeClr val="bg1">
              <a:lumMod val="85000"/>
            </a:schemeClr>
          </a:solidFill>
        </p:spPr>
        <p:txBody>
          <a:bodyPr wrap="square" lIns="72000" rIns="72000" rtlCol="0">
            <a:spAutoFit/>
          </a:bodyPr>
          <a:lstStyle/>
          <a:p>
            <a:r>
              <a:rPr lang="en-GB" sz="1000" dirty="0" err="1" smtClean="0">
                <a:solidFill>
                  <a:prstClr val="black"/>
                </a:solidFill>
              </a:rPr>
              <a:t>Karish</a:t>
            </a:r>
            <a:r>
              <a:rPr lang="en-GB" sz="1000" dirty="0" smtClean="0">
                <a:solidFill>
                  <a:prstClr val="black"/>
                </a:solidFill>
              </a:rPr>
              <a:t> 1</a:t>
            </a:r>
            <a:endParaRPr lang="en-US" sz="1000" dirty="0" err="1" smtClean="0">
              <a:solidFill>
                <a:prstClr val="black"/>
              </a:solidFill>
            </a:endParaRPr>
          </a:p>
        </p:txBody>
      </p:sp>
      <p:cxnSp>
        <p:nvCxnSpPr>
          <p:cNvPr id="8" name="Straight Arrow Connector 7"/>
          <p:cNvCxnSpPr>
            <a:stCxn id="6" idx="2"/>
          </p:cNvCxnSpPr>
          <p:nvPr/>
        </p:nvCxnSpPr>
        <p:spPr>
          <a:xfrm flipH="1">
            <a:off x="4127453" y="1617821"/>
            <a:ext cx="647700" cy="2871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603453" y="1524000"/>
            <a:ext cx="685800" cy="246221"/>
          </a:xfrm>
          <a:prstGeom prst="rect">
            <a:avLst/>
          </a:prstGeom>
          <a:solidFill>
            <a:schemeClr val="bg1">
              <a:lumMod val="85000"/>
            </a:schemeClr>
          </a:solidFill>
        </p:spPr>
        <p:txBody>
          <a:bodyPr wrap="square" lIns="72000" rIns="72000" rtlCol="0">
            <a:spAutoFit/>
          </a:bodyPr>
          <a:lstStyle/>
          <a:p>
            <a:r>
              <a:rPr lang="en-GB" sz="1000" dirty="0" smtClean="0">
                <a:solidFill>
                  <a:prstClr val="black"/>
                </a:solidFill>
              </a:rPr>
              <a:t>Tanin1</a:t>
            </a:r>
            <a:endParaRPr lang="en-US" sz="1000" dirty="0" err="1" smtClean="0">
              <a:solidFill>
                <a:prstClr val="black"/>
              </a:solidFill>
            </a:endParaRPr>
          </a:p>
        </p:txBody>
      </p:sp>
      <p:cxnSp>
        <p:nvCxnSpPr>
          <p:cNvPr id="13" name="Straight Arrow Connector 12"/>
          <p:cNvCxnSpPr>
            <a:stCxn id="12" idx="2"/>
          </p:cNvCxnSpPr>
          <p:nvPr/>
        </p:nvCxnSpPr>
        <p:spPr>
          <a:xfrm>
            <a:off x="2946353" y="1770221"/>
            <a:ext cx="190500" cy="2871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24000" y="6230779"/>
            <a:ext cx="2823882" cy="246221"/>
          </a:xfrm>
          <a:prstGeom prst="rect">
            <a:avLst/>
          </a:prstGeom>
          <a:noFill/>
        </p:spPr>
        <p:txBody>
          <a:bodyPr wrap="square" lIns="72000" rIns="72000" rtlCol="0">
            <a:spAutoFit/>
          </a:bodyPr>
          <a:lstStyle/>
          <a:p>
            <a:r>
              <a:rPr lang="en-GB" sz="1000" i="1" dirty="0">
                <a:solidFill>
                  <a:prstClr val="black"/>
                </a:solidFill>
              </a:rPr>
              <a:t>Source: IHS EDIN</a:t>
            </a:r>
            <a:endParaRPr lang="en-US" sz="1000" i="1" dirty="0" err="1">
              <a:solidFill>
                <a:prstClr val="black"/>
              </a:solidFill>
            </a:endParaRPr>
          </a:p>
        </p:txBody>
      </p:sp>
    </p:spTree>
    <p:extLst>
      <p:ext uri="{BB962C8B-B14F-4D97-AF65-F5344CB8AC3E}">
        <p14:creationId xmlns:p14="http://schemas.microsoft.com/office/powerpoint/2010/main" val="215169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248&quot;/&gt;&lt;CPresentation id=&quot;1&quot;&gt;&lt;m_precDefaultNumber&gt;&lt;m_bNumberIsYear val=&quot;1&quot;/&gt;&lt;m_chMinusSymbol&gt;-&lt;/m_chMinusSymbol&gt;&lt;m_chDecimalSymbol17909&gt;.&lt;/m_chDecimalSymbol17909&gt;&lt;m_nGroupingDigits17909 val=&quot;2147483647&quo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precDefaultPercent&gt;&lt;m_precDefaultDate&gt;&lt;m_bNumberIsYear val=&quot;0&quot;/&gt;&lt;m_strFormatTime&gt;%d/%m/%Y&lt;/m_strFormatTime&gt;&lt;/m_precDefaultDate&gt;&lt;m_precDefaultYear&gt;&lt;m_bNumberIsYear val=&quot;0&quot;/&gt;&lt;m_strFormatTime&gt;%Y&lt;/m_strFormatTime&gt;&lt;/m_precDefaultYear&gt;&lt;m_precDefaultQuarter&gt;&lt;m_bNumberIsYear val=&quot;0&quot;/&gt;&lt;m_strFormatTime&gt;Q%5&lt;/m_strFormatTime&gt;&lt;/m_precDefaultQuarter&gt;&lt;m_precDefaultMonth&gt;&lt;m_bNumberIsYear val=&quot;0&quot;/&gt;&lt;m_strFormatTime&gt;%1&lt;/m_strFormatTime&gt;&lt;/m_precDefaultMonth&gt;&lt;m_precDefaultWeek&gt;&lt;m_bNumberIsYear val=&quot;0&quot;/&gt;&lt;m_strFormatTime&gt;%4&lt;/m_strFormatTime&gt;&lt;/m_precDefaultWeek&gt;&lt;m_precDefaultDay&gt;&lt;m_bNumberIsYear val=&quot;0&quot;/&gt;&lt;m_strFormatTime&gt;%#d&lt;/m_strFormatTime&gt;&lt;/m_precDefaultDay&gt;&lt;m_mruColor&gt;&lt;m_vecMRU length=&quot;12&quot;&gt;&lt;elem m_fUsage=&quot;4.22242709145764030000E+000&quot;&gt;&lt;m_msothmcolidx val=&quot;0&quot;/&gt;&lt;m_rgb r=&quot;ec&quot; g=&quot;42&quot; b=&quot;11&quot;/&gt;&lt;m_ppcolschidx tagver0=&quot;23004&quot; tagname0=&quot;m_ppcolschidxUNRECOGNIZED&quot; val=&quot;0&quot;/&gt;&lt;m_nBrightness val=&quot;0&quot;/&gt;&lt;/elem&gt;&lt;elem m_fUsage=&quot;4.08530280912266890000E+000&quot;&gt;&lt;m_msothmcolidx val=&quot;0&quot;/&gt;&lt;m_rgb r=&quot;51&quot; g=&quot;91&quot; b=&quot;61&quot;/&gt;&lt;m_ppcolschidx tagver0=&quot;23004&quot; tagname0=&quot;m_ppcolschidxUNRECOGNIZED&quot; val=&quot;0&quot;/&gt;&lt;m_nBrightness val=&quot;0&quot;/&gt;&lt;/elem&gt;&lt;elem m_fUsage=&quot;8.10000000000000050000E-001&quot;&gt;&lt;m_msothmcolidx val=&quot;0&quot;/&gt;&lt;m_rgb r=&quot;2b&quot; g=&quot;87&quot; b=&quot;3&quot;/&gt;&lt;m_ppcolschidx tagver0=&quot;23004&quot; tagname0=&quot;m_ppcolschidxUNRECOGNIZED&quot; val=&quot;0&quot;/&gt;&lt;m_nBrightness val=&quot;0&quot;/&gt;&lt;/elem&gt;&lt;elem m_fUsage=&quot;2.34401253347779390000E-001&quot;&gt;&lt;m_msothmcolidx val=&quot;0&quot;/&gt;&lt;m_rgb r=&quot;81&quot; g=&quot;1f&quot; b=&quot;ab&quot;/&gt;&lt;m_ppcolschidx tagver0=&quot;23004&quot; tagname0=&quot;m_ppcolschidxUNRECOGNIZED&quot; val=&quot;0&quot;/&gt;&lt;m_nBrightness val=&quot;0&quot;/&gt;&lt;/elem&gt;&lt;elem m_fUsage=&quot;2.16167060738324670000E-001&quot;&gt;&lt;m_msothmcolidx val=&quot;0&quot;/&gt;&lt;m_rgb r=&quot;6c&quot; g=&quot;28&quot; b=&quot;66&quot;/&gt;&lt;m_ppcolschidx tagver0=&quot;23004&quot; tagname0=&quot;m_ppcolschidxUNRECOGNIZED&quot; val=&quot;0&quot;/&gt;&lt;m_nBrightness val=&quot;0&quot;/&gt;&lt;/elem&gt;&lt;elem m_fUsage=&quot;1.89968782616342700000E-001&quot;&gt;&lt;m_msothmcolidx val=&quot;0&quot;/&gt;&lt;m_rgb r=&quot;1f&quot; g=&quot;9&quot; b=&quot;9b&quot;/&gt;&lt;m_ppcolschidx tagver0=&quot;23004&quot; tagname0=&quot;m_ppcolschidxUNRECOGNIZED&quot; val=&quot;0&quot;/&gt;&lt;m_nBrightness val=&quot;0&quot;/&gt;&lt;/elem&gt;&lt;elem m_fUsage=&quot;1.16637971981633340000E-001&quot;&gt;&lt;m_msothmcolidx val=&quot;0&quot;/&gt;&lt;m_rgb r=&quot;f4&quot; g=&quot;c5&quot; b=&quot;6&quot;/&gt;&lt;m_ppcolschidx tagver0=&quot;23004&quot; tagname0=&quot;m_ppcolschidxUNRECOGNIZED&quot; val=&quot;0&quot;/&gt;&lt;m_nBrightness val=&quot;0&quot;/&gt;&lt;/elem&gt;&lt;elem m_fUsage=&quot;1.15225908939872930000E-001&quot;&gt;&lt;m_msothmcolidx val=&quot;0&quot;/&gt;&lt;m_rgb r=&quot;1&quot; g=&quot;be&quot; b=&quot;e7&quot;/&gt;&lt;m_ppcolschidx tagver0=&quot;23004&quot; tagname0=&quot;m_ppcolschidxUNRECOGNIZED&quot; val=&quot;0&quot;/&gt;&lt;m_nBrightness val=&quot;0&quot;/&gt;&lt;/elem&gt;&lt;elem m_fUsage=&quot;4.93227901542900820000E-003&quot;&gt;&lt;m_msothmcolidx val=&quot;0&quot;/&gt;&lt;m_rgb r=&quot;ff&quot; g=&quot;0&quot; b=&quot;0&quot;/&gt;&lt;m_ppcolschidx tagver0=&quot;23004&quot; tagname0=&quot;m_ppcolschidxUNRECOGNIZED&quot; val=&quot;0&quot;/&gt;&lt;m_nBrightness val=&quot;0&quot;/&gt;&lt;/elem&gt;&lt;elem m_fUsage=&quot;3.39090683598645710000E-003&quot;&gt;&lt;m_msothmcolidx val=&quot;0&quot;/&gt;&lt;m_rgb r=&quot;7&quot; g=&quot;c9&quot; b=&quot;24&quot;/&gt;&lt;m_ppcolschidx tagver0=&quot;23004&quot; tagname0=&quot;m_ppcolschidxUNRECOGNIZED&quot; val=&quot;0&quot;/&gt;&lt;m_nBrightness val=&quot;0&quot;/&gt;&lt;/elem&gt;&lt;elem m_fUsage=&quot;9.38832605088169900000E-004&quot;&gt;&lt;m_msothmcolidx val=&quot;0&quot;/&gt;&lt;m_rgb r=&quot;b&quot; g=&quot;5c&quot; b=&quot;bf&quot;/&gt;&lt;m_ppcolschidx tagver0=&quot;23004&quot; tagname0=&quot;m_ppcolschidxUNRECOGNIZED&quot; val=&quot;0&quot;/&gt;&lt;m_nBrightness val=&quot;0&quot;/&gt;&lt;/elem&gt;&lt;elem m_fUsage=&quot;2.42749445031547230000E-004&quot;&gt;&lt;m_msothmcolidx val=&quot;0&quot;/&gt;&lt;m_rgb r=&quot;e0&quot; g=&quot;f0&quot; b=&quot;1e&quot;/&gt;&lt;m_ppcolschidx tagver0=&quot;23004&quot; tagname0=&quot;m_ppcolschidxUNRECOGNIZED&quot; val=&quot;0&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bX2IdKKnxkOjtPIYP97Lj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1mzCltU.ZEaVusVtx_tPr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l.6D9OR3V06Dbr2y.0izh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NINxip0LGUSC.ksphteev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7sEsYe.cLE.ffj3sh0sPI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QCsmUBzNAEqX4PbHj_F4W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2.xml><?xml version="1.0" encoding="utf-8"?>
<a:theme xmlns:a="http://schemas.openxmlformats.org/drawingml/2006/main" name="IHS_Energy_Insight_PPT_Template_v37">
  <a:themeElements>
    <a:clrScheme name="CERA, Electronics and Media, Herold, Automotive">
      <a:dk1>
        <a:sysClr val="windowText" lastClr="000000"/>
      </a:dk1>
      <a:lt1>
        <a:sysClr val="window" lastClr="FFFFFF"/>
      </a:lt1>
      <a:dk2>
        <a:srgbClr val="009DDC"/>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5EAEC"/>
        </a:solidFill>
        <a:ln w="3175">
          <a:noFill/>
        </a:ln>
      </a:spPr>
      <a:bodyPr wrap="square" lIns="108000" tIns="72000" rIns="108000" bIns="72000" rtlCol="0" anchor="ctr">
        <a:noAutofit/>
      </a:bodyPr>
      <a:lstStyle>
        <a:defPPr algn="ctr">
          <a:defRPr sz="13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cap="rnd">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lIns="72000" tIns="72000" rIns="72000" bIns="72000" rtlCol="0">
        <a:noAutofit/>
      </a:bodyPr>
      <a:lstStyle>
        <a:defPPr>
          <a:defRPr sz="800" dirty="0" err="1" smtClean="0"/>
        </a:defPPr>
      </a:lstStyle>
    </a:txDef>
  </a:objectDefaults>
  <a:extraClrSchemeLst>
    <a:extraClrScheme>
      <a:clrScheme name="CERA, Electronics and Media, Herold, Automotive">
        <a:dk1>
          <a:sysClr val="windowText" lastClr="000000"/>
        </a:dk1>
        <a:lt1>
          <a:sysClr val="window" lastClr="FFFFFF"/>
        </a:lt1>
        <a:dk2>
          <a:srgbClr val="009DDC"/>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extraClrScheme>
    <a:extraClrScheme>
      <a:clrScheme name="Chemical, Global Insight">
        <a:dk1>
          <a:sysClr val="windowText" lastClr="000000"/>
        </a:dk1>
        <a:lt1>
          <a:sysClr val="window" lastClr="FFFFFF"/>
        </a:lt1>
        <a:dk2>
          <a:srgbClr val="132361"/>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extraClrScheme>
  </a:extraClrSchemeLst>
  <a:custClrLst>
    <a:custClr name="IHS Dark Blue">
      <a:srgbClr val="133D8D"/>
    </a:custClr>
    <a:custClr name="IHS Bright Blue">
      <a:srgbClr val="009DDC"/>
    </a:custClr>
    <a:custClr name="IHS Light Blue">
      <a:srgbClr val="71D0F6"/>
    </a:custClr>
    <a:custClr name="IHS Dark Grey">
      <a:srgbClr val="606970"/>
    </a:custClr>
    <a:custClr name="IHS Grey">
      <a:srgbClr val="8A9298"/>
    </a:custClr>
    <a:custClr name="IHS Light Grey">
      <a:srgbClr val="CFD4D8"/>
    </a:custClr>
    <a:custClr name="IHS Dark Green2">
      <a:srgbClr val="265B3F"/>
    </a:custClr>
    <a:custClr name="IHS Green">
      <a:srgbClr val="6F9B7D"/>
    </a:custClr>
    <a:custClr name="IHS Dark Green">
      <a:srgbClr val="49A942"/>
    </a:custClr>
    <a:custClr name="IHS Bright Green">
      <a:srgbClr val="8DC63F"/>
    </a:custClr>
    <a:custClr name="IHS Light Green">
      <a:srgbClr val="C1D82F"/>
    </a:custClr>
    <a:custClr name="IHS Dark Orange">
      <a:srgbClr val="F58025"/>
    </a:custClr>
    <a:custClr name="IHS Bright Yellow">
      <a:srgbClr val="FDB913"/>
    </a:custClr>
    <a:custClr name="IHS Light Yellow">
      <a:srgbClr val="FFD200"/>
    </a:custClr>
    <a:custClr name="IHS Blue Tint 1">
      <a:srgbClr val="5DCAF5"/>
    </a:custClr>
    <a:custClr name="IHS Blue Tint 2">
      <a:srgbClr val="9DDFF9"/>
    </a:custClr>
    <a:custClr name="IHS Blue Tint 3">
      <a:srgbClr val="C6ECFB"/>
    </a:custClr>
    <a:custClr name="IHS Grey Tint 1">
      <a:srgbClr val="587988"/>
    </a:custClr>
    <a:custClr name="IHS Grey Tint 2">
      <a:srgbClr val="96AFBB"/>
    </a:custClr>
    <a:custClr name="IHS Box Grey">
      <a:srgbClr val="DAE3E7"/>
    </a:custClr>
    <a:custClr name="IHS Blue">
      <a:srgbClr val="0066B3"/>
    </a:custClr>
    <a:custClr name="IHS FP Dark Blue">
      <a:srgbClr val="1B415A"/>
    </a:custClr>
    <a:custClr name="IHS Dark Blue2">
      <a:srgbClr val="132361"/>
    </a:custClr>
    <a:custClr name="IHS FP Blue">
      <a:srgbClr val="699BBB"/>
    </a:custClr>
    <a:custClr name="IHS Purple">
      <a:srgbClr val="4B254C"/>
    </a:custClr>
    <a:custClr name="IHS Burnt Orange">
      <a:srgbClr val="C84623"/>
    </a:custClr>
    <a:custClr name="IHS Light Yellow2">
      <a:srgbClr val="FFEA82"/>
    </a:custClr>
    <a:custClr name="IHS Light Land">
      <a:srgbClr val="F2F1EC"/>
    </a:custClr>
    <a:custClr name="IHS Land">
      <a:srgbClr val="D3D2C2"/>
    </a:custClr>
    <a:custClr name="IHS Dark Land">
      <a:srgbClr val="A8A89D"/>
    </a:custClr>
    <a:custClr name="IHS Dark Land 2 - Line only">
      <a:srgbClr val="6D6E67"/>
    </a:custClr>
    <a:custClr name="IHS Sea">
      <a:srgbClr val="D1DFE7"/>
    </a:custClr>
    <a:custClr name="IHS Sea Text">
      <a:srgbClr val="467082"/>
    </a:custClr>
  </a:custClrLst>
</a:theme>
</file>

<file path=ppt/theme/theme3.xml><?xml version="1.0" encoding="utf-8"?>
<a:theme xmlns:a="http://schemas.openxmlformats.org/drawingml/2006/main" name="1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4.xml><?xml version="1.0" encoding="utf-8"?>
<a:theme xmlns:a="http://schemas.openxmlformats.org/drawingml/2006/main" name="2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5.xml><?xml version="1.0" encoding="utf-8"?>
<a:theme xmlns:a="http://schemas.openxmlformats.org/drawingml/2006/main" name="3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6.xml><?xml version="1.0" encoding="utf-8"?>
<a:theme xmlns:a="http://schemas.openxmlformats.org/drawingml/2006/main" name="5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7.xml><?xml version="1.0" encoding="utf-8"?>
<a:theme xmlns:a="http://schemas.openxmlformats.org/drawingml/2006/main" name="6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8.xml><?xml version="1.0" encoding="utf-8"?>
<a:theme xmlns:a="http://schemas.openxmlformats.org/drawingml/2006/main" name="7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9.xml><?xml version="1.0" encoding="utf-8"?>
<a:theme xmlns:a="http://schemas.openxmlformats.org/drawingml/2006/main" name="8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0.xml><?xml version="1.0" encoding="utf-8"?>
<a:theme xmlns:a="http://schemas.openxmlformats.org/drawingml/2006/main" name="20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1.xml><?xml version="1.0" encoding="utf-8"?>
<a:theme xmlns:a="http://schemas.openxmlformats.org/drawingml/2006/main" name="21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2.xml><?xml version="1.0" encoding="utf-8"?>
<a:theme xmlns:a="http://schemas.openxmlformats.org/drawingml/2006/main" name="22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3.xml><?xml version="1.0" encoding="utf-8"?>
<a:theme xmlns:a="http://schemas.openxmlformats.org/drawingml/2006/main" name="24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4.xml><?xml version="1.0" encoding="utf-8"?>
<a:theme xmlns:a="http://schemas.openxmlformats.org/drawingml/2006/main" name="27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5.xml><?xml version="1.0" encoding="utf-8"?>
<a:theme xmlns:a="http://schemas.openxmlformats.org/drawingml/2006/main" name="28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6.xml><?xml version="1.0" encoding="utf-8"?>
<a:theme xmlns:a="http://schemas.openxmlformats.org/drawingml/2006/main" name="29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7.xml><?xml version="1.0" encoding="utf-8"?>
<a:theme xmlns:a="http://schemas.openxmlformats.org/drawingml/2006/main" name="30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8.xml><?xml version="1.0" encoding="utf-8"?>
<a:theme xmlns:a="http://schemas.openxmlformats.org/drawingml/2006/main" name="34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19.xml><?xml version="1.0" encoding="utf-8"?>
<a:theme xmlns:a="http://schemas.openxmlformats.org/drawingml/2006/main" name="35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20.xml><?xml version="1.0" encoding="utf-8"?>
<a:theme xmlns:a="http://schemas.openxmlformats.org/drawingml/2006/main" name="9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21.xml><?xml version="1.0" encoding="utf-8"?>
<a:theme xmlns:a="http://schemas.openxmlformats.org/drawingml/2006/main" name="10_North Carnarvon_Case Study_Draft">
  <a:themeElements>
    <a:clrScheme name="Brand Theme">
      <a:dk1>
        <a:sysClr val="windowText" lastClr="000000"/>
      </a:dk1>
      <a:lt1>
        <a:sysClr val="window" lastClr="FFFFFF"/>
      </a:lt1>
      <a:dk2>
        <a:srgbClr val="0097D1"/>
      </a:dk2>
      <a:lt2>
        <a:srgbClr val="F1F2F2"/>
      </a:lt2>
      <a:accent1>
        <a:srgbClr val="0097D1"/>
      </a:accent1>
      <a:accent2>
        <a:srgbClr val="99D6EA"/>
      </a:accent2>
      <a:accent3>
        <a:srgbClr val="96BC33"/>
      </a:accent3>
      <a:accent4>
        <a:srgbClr val="ECEE9A"/>
      </a:accent4>
      <a:accent5>
        <a:srgbClr val="E98756"/>
      </a:accent5>
      <a:accent6>
        <a:srgbClr val="FDBA4D"/>
      </a:accent6>
      <a:hlink>
        <a:srgbClr val="0097D1"/>
      </a:hlink>
      <a:folHlink>
        <a:srgbClr val="103C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7C8A"/>
        </a:solidFill>
        <a:ln>
          <a:noFill/>
        </a:ln>
      </a:spPr>
      <a:bodyPr rtlCol="0" anchor="ctr"/>
      <a:lstStyle>
        <a:defPPr algn="ctr">
          <a:defRPr sz="1300" b="1" spc="2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49596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Corporate blue">
      <a:srgbClr val="0097D1"/>
    </a:custClr>
    <a:custClr name="Grey 2">
      <a:srgbClr val="A1ABB2"/>
    </a:custClr>
    <a:custClr name="Blue 1">
      <a:srgbClr val="103C68"/>
    </a:custClr>
    <a:custClr name="Green 2">
      <a:srgbClr val="BED158"/>
    </a:custClr>
    <a:custClr name="Blue 2">
      <a:srgbClr val="2A78A8"/>
    </a:custClr>
    <a:custClr name="Orange 2">
      <a:srgbClr val="FDBA4D"/>
    </a:custClr>
    <a:custClr name="CLF Purple">
      <a:srgbClr val="4B254C"/>
    </a:custClr>
    <a:custClr name="Red 3">
      <a:srgbClr val="F7BFAD"/>
    </a:custClr>
    <a:custClr name="CLF Burnt Orange">
      <a:srgbClr val="C84623"/>
    </a:custClr>
    <a:custClr name="Blue 3">
      <a:srgbClr val="A2CAEC"/>
    </a:custClr>
    <a:custClr name="CLF Dark Green 2">
      <a:srgbClr val="265B3F"/>
    </a:custClr>
    <a:custClr name="CLF Light Yellow">
      <a:srgbClr val="FFD200"/>
    </a:custClr>
    <a:custClr name="Grey 1">
      <a:srgbClr val="707C8A"/>
    </a:custClr>
    <a:custClr name="Grey 3">
      <a:srgbClr val="D8DCDB"/>
    </a:custClr>
    <a:custClr name="Green 1">
      <a:srgbClr val="96BC33"/>
    </a:custClr>
    <a:custClr name="Orange 1">
      <a:srgbClr val="F7941D"/>
    </a:custClr>
    <a:custClr name="Red 1">
      <a:srgbClr val="F04E23"/>
    </a:custClr>
    <a:custClr name="Orange 3">
      <a:srgbClr val="FFDD7F"/>
    </a:custClr>
    <a:custClr name="Green 3">
      <a:srgbClr val="ECEE9A"/>
    </a:custClr>
    <a:custClr name="Corporate grey">
      <a:srgbClr val="F1F2F2"/>
    </a:custClr>
    <a:custClr name="Red 2">
      <a:srgbClr val="E98756"/>
    </a:custClr>
    <a:custClr name="Light Land Fill">
      <a:srgbClr val="F2F1EC"/>
    </a:custClr>
    <a:custClr name="Land Fill">
      <a:srgbClr val="D3D2C2"/>
    </a:custClr>
    <a:custClr name="Dark Land Fill">
      <a:srgbClr val="A8A89D"/>
    </a:custClr>
    <a:custClr name="Land Borders">
      <a:srgbClr val="6D6E67"/>
    </a:custClr>
    <a:custClr name="Sea Fill">
      <a:srgbClr val="D1DFE7"/>
    </a:custClr>
    <a:custClr name="Sea Text">
      <a:srgbClr val="467082"/>
    </a:custClr>
    <a:custClr name="Countries Text">
      <a:srgbClr val="606A70"/>
    </a:custClr>
    <a:custClr name="Cities/Towns Text">
      <a:srgbClr val="231F20"/>
    </a:custClr>
  </a:custClrLst>
</a:theme>
</file>

<file path=ppt/theme/theme22.xml><?xml version="1.0" encoding="utf-8"?>
<a:theme xmlns:a="http://schemas.openxmlformats.org/drawingml/2006/main" name="Office Theme">
  <a:themeElements>
    <a:clrScheme name="Auto, EM, Herold, CERA">
      <a:dk1>
        <a:sysClr val="windowText" lastClr="000000"/>
      </a:dk1>
      <a:lt1>
        <a:sysClr val="window" lastClr="FFFFFF"/>
      </a:lt1>
      <a:dk2>
        <a:srgbClr val="009DDC"/>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Office Theme">
  <a:themeElements>
    <a:clrScheme name="Auto, EM, Herold, CERA">
      <a:dk1>
        <a:sysClr val="windowText" lastClr="000000"/>
      </a:dk1>
      <a:lt1>
        <a:sysClr val="window" lastClr="FFFFFF"/>
      </a:lt1>
      <a:dk2>
        <a:srgbClr val="009DDC"/>
      </a:dk2>
      <a:lt2>
        <a:srgbClr val="DAE3E7"/>
      </a:lt2>
      <a:accent1>
        <a:srgbClr val="009DDC"/>
      </a:accent1>
      <a:accent2>
        <a:srgbClr val="71D0F6"/>
      </a:accent2>
      <a:accent3>
        <a:srgbClr val="49A942"/>
      </a:accent3>
      <a:accent4>
        <a:srgbClr val="8DC63F"/>
      </a:accent4>
      <a:accent5>
        <a:srgbClr val="F58025"/>
      </a:accent5>
      <a:accent6>
        <a:srgbClr val="FDB913"/>
      </a:accent6>
      <a:hlink>
        <a:srgbClr val="0066B3"/>
      </a:hlink>
      <a:folHlink>
        <a:srgbClr val="133D8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j92457fac7d145f98e698f5712f6a6a4 xmlns="a46656d4-8850-49b3-aebd-68bd05f7f43d">
      <Terms xmlns="http://schemas.microsoft.com/office/infopath/2007/PartnerControls"/>
    </j92457fac7d145f98e698f5712f6a6a4>
    <TaxCatchAll xmlns="a46656d4-8850-49b3-aebd-68bd05f7f43d"/>
    <e4b5484c9c824b148c38bfcb2bd74c0d xmlns="a46656d4-8850-49b3-aebd-68bd05f7f43d">
      <Terms xmlns="http://schemas.microsoft.com/office/infopath/2007/PartnerControls"/>
    </e4b5484c9c824b148c38bfcb2bd74c0d>
    <o68cd33f8d3a45abb273b6e406faee3d xmlns="a46656d4-8850-49b3-aebd-68bd05f7f43d">
      <Terms xmlns="http://schemas.microsoft.com/office/infopath/2007/PartnerControls"/>
    </o68cd33f8d3a45abb273b6e406faee3d>
    <kb4cc1381c4248d7a2dfa3f1be0c86c0 xmlns="a46656d4-8850-49b3-aebd-68bd05f7f43d">
      <Terms xmlns="http://schemas.microsoft.com/office/infopath/2007/PartnerControls"/>
    </kb4cc1381c4248d7a2dfa3f1be0c86c0>
    <o80fb9e8b9d445b0bb174fdcd68ee89c xmlns="a46656d4-8850-49b3-aebd-68bd05f7f43d">
      <Terms xmlns="http://schemas.microsoft.com/office/infopath/2007/PartnerControls"/>
    </o80fb9e8b9d445b0bb174fdcd68ee89c>
    <n612d9597dc7466f957352ce79be86f3 xmlns="a46656d4-8850-49b3-aebd-68bd05f7f43d">
      <Terms xmlns="http://schemas.microsoft.com/office/infopath/2007/PartnerControls"/>
    </n612d9597dc7466f957352ce79be86f3>
    <aa1c885e8039426686f6c49672b09953 xmlns="a46656d4-8850-49b3-aebd-68bd05f7f43d">
      <Terms xmlns="http://schemas.microsoft.com/office/infopath/2007/PartnerControls"/>
    </aa1c885e8039426686f6c49672b09953>
    <e09eddfac2354f9ab04a226e27f86f1f xmlns="a46656d4-8850-49b3-aebd-68bd05f7f43d">
      <Terms xmlns="http://schemas.microsoft.com/office/infopath/2007/PartnerControls"/>
    </e09eddfac2354f9ab04a226e27f86f1f>
    <PublishingExpirationDate xmlns="http://schemas.microsoft.com/sharepoint/v3" xsi:nil="true"/>
    <PublishingStartDate xmlns="http://schemas.microsoft.com/sharepoint/v3" xsi:nil="true"/>
    <l34dc5595392493c8311535275827f74 xmlns="a46656d4-8850-49b3-aebd-68bd05f7f43d">
      <Terms xmlns="http://schemas.microsoft.com/office/infopath/2007/PartnerControls"/>
    </l34dc5595392493c8311535275827f74>
    <ia53b9f18d984e01914f4b79710425b7 xmlns="a46656d4-8850-49b3-aebd-68bd05f7f43d">
      <Terms xmlns="http://schemas.microsoft.com/office/infopath/2007/PartnerControls"/>
    </ia53b9f18d984e01914f4b79710425b7>
    <b76e59bb9f5947a781773f53cc6e9460 xmlns="a46656d4-8850-49b3-aebd-68bd05f7f43d">
      <Terms xmlns="http://schemas.microsoft.com/office/infopath/2007/PartnerControls"/>
    </b76e59bb9f5947a781773f53cc6e9460>
  </documentManagement>
</p:properties>
</file>

<file path=customXml/item3.xml><?xml version="1.0" encoding="utf-8"?>
<ct:contentTypeSchema xmlns:ct="http://schemas.microsoft.com/office/2006/metadata/contentType" xmlns:ma="http://schemas.microsoft.com/office/2006/metadata/properties/metaAttributes" ct:_="" ma:_="" ma:contentTypeName="מסמך" ma:contentTypeID="0x010100B459AEF5C9E0AE4FBF5063F435F09156" ma:contentTypeVersion="2" ma:contentTypeDescription="צור מסמך חדש." ma:contentTypeScope="" ma:versionID="6c6526ef4b23a532858e46f5e0cadac5">
  <xsd:schema xmlns:xsd="http://www.w3.org/2001/XMLSchema" xmlns:xs="http://www.w3.org/2001/XMLSchema" xmlns:p="http://schemas.microsoft.com/office/2006/metadata/properties" xmlns:ns1="http://schemas.microsoft.com/sharepoint/v3" xmlns:ns2="a46656d4-8850-49b3-aebd-68bd05f7f43d" targetNamespace="http://schemas.microsoft.com/office/2006/metadata/properties" ma:root="true" ma:fieldsID="094053036dc23bcf5e07ae68c7632bfb" ns1:_="" ns2:_="">
    <xsd:import namespace="http://schemas.microsoft.com/sharepoint/v3"/>
    <xsd:import namespace="a46656d4-8850-49b3-aebd-68bd05f7f43d"/>
    <xsd:element name="properties">
      <xsd:complexType>
        <xsd:sequence>
          <xsd:element name="documentManagement">
            <xsd:complexType>
              <xsd:all>
                <xsd:element ref="ns1:PublishingStartDate" minOccurs="0"/>
                <xsd:element ref="ns1:PublishingExpirationDate" minOccurs="0"/>
                <xsd:element ref="ns2:ia53b9f18d984e01914f4b79710425b7" minOccurs="0"/>
                <xsd:element ref="ns2:TaxCatchAll" minOccurs="0"/>
                <xsd:element ref="ns2:TaxCatchAllLabel" minOccurs="0"/>
                <xsd:element ref="ns2:e4b5484c9c824b148c38bfcb2bd74c0d" minOccurs="0"/>
                <xsd:element ref="ns2:kb4cc1381c4248d7a2dfa3f1be0c86c0" minOccurs="0"/>
                <xsd:element ref="ns2:o80fb9e8b9d445b0bb174fdcd68ee89c" minOccurs="0"/>
                <xsd:element ref="ns2:l34dc5595392493c8311535275827f74" minOccurs="0"/>
                <xsd:element ref="ns2:j92457fac7d145f98e698f5712f6a6a4" minOccurs="0"/>
                <xsd:element ref="ns2:o68cd33f8d3a45abb273b6e406faee3d" minOccurs="0"/>
                <xsd:element ref="ns2:b76e59bb9f5947a781773f53cc6e9460" minOccurs="0"/>
                <xsd:element ref="ns2:e09eddfac2354f9ab04a226e27f86f1f" minOccurs="0"/>
                <xsd:element ref="ns2:aa1c885e8039426686f6c49672b09953" minOccurs="0"/>
                <xsd:element ref="ns2:n612d9597dc7466f957352ce79be86f3"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מתזמן תאריך התחלה" ma:description="'מתזמן תאריך התחלה' הוא עמודת אתר שיוצרת תכונת הפרסום. היא משמשת לציון התאריך והשעה שבהם יופיע הדף לראשונה בפני מבקרי האתר." ma:hidden="true" ma:internalName="PublishingStartDate">
      <xsd:simpleType>
        <xsd:restriction base="dms:Unknown"/>
      </xsd:simpleType>
    </xsd:element>
    <xsd:element name="PublishingExpirationDate" ma:index="9" nillable="true" ma:displayName="מתזמן תאריך סיום" ma:description="'תזמון תאריך הסיום' הוא עמודת אתר שיוצרת תכונת הפרסום. היא משמשת לציון התאריך והשעה שבהם הדף לא יופיע עוד בפני מבקרי האתר."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46656d4-8850-49b3-aebd-68bd05f7f43d" elementFormDefault="qualified">
    <xsd:import namespace="http://schemas.microsoft.com/office/2006/documentManagement/types"/>
    <xsd:import namespace="http://schemas.microsoft.com/office/infopath/2007/PartnerControls"/>
    <xsd:element name="ia53b9f18d984e01914f4b79710425b7" ma:index="10" nillable="true" ma:taxonomy="true" ma:internalName="ia53b9f18d984e01914f4b79710425b7" ma:taxonomyFieldName="MMDAudience" ma:displayName="MMDAudience" ma:default="" ma:fieldId="{2a53b9f1-8d98-4e01-914f-4b79710425b7}" ma:taxonomyMulti="true" ma:sspId="d827811f-dea7-4a29-b54a-c9228db73c39" ma:termSetId="81e45943-23c2-4109-8875-059bec4079da" ma:anchorId="34070f2b-4092-41f2-8b6e-c220ee347e21" ma:open="false" ma:isKeyword="false">
      <xsd:complexType>
        <xsd:sequence>
          <xsd:element ref="pc:Terms" minOccurs="0" maxOccurs="1"/>
        </xsd:sequence>
      </xsd:complexType>
    </xsd:element>
    <xsd:element name="TaxCatchAll" ma:index="11" nillable="true" ma:displayName="עמודת 'תפוס הכל' של טקסונומיה" ma:description="" ma:hidden="true" ma:list="{e12108e9-b676-4047-af95-0a4967b3603a}" ma:internalName="TaxCatchAll" ma:showField="CatchAllData" ma:web="a46656d4-8850-49b3-aebd-68bd05f7f43d">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עמודת 'תפוס הכל' של טקסונומיה1" ma:description="" ma:hidden="true" ma:list="{e12108e9-b676-4047-af95-0a4967b3603a}" ma:internalName="TaxCatchAllLabel" ma:readOnly="true" ma:showField="CatchAllDataLabel" ma:web="a46656d4-8850-49b3-aebd-68bd05f7f43d">
      <xsd:complexType>
        <xsd:complexContent>
          <xsd:extension base="dms:MultiChoiceLookup">
            <xsd:sequence>
              <xsd:element name="Value" type="dms:Lookup" maxOccurs="unbounded" minOccurs="0" nillable="true"/>
            </xsd:sequence>
          </xsd:extension>
        </xsd:complexContent>
      </xsd:complexType>
    </xsd:element>
    <xsd:element name="e4b5484c9c824b148c38bfcb2bd74c0d" ma:index="14" nillable="true" ma:taxonomy="true" ma:internalName="e4b5484c9c824b148c38bfcb2bd74c0d" ma:taxonomyFieldName="MMDJobDescription" ma:displayName="MMDJobDescription" ma:default="" ma:fieldId="{e4b5484c-9c82-4b14-8c38-bfcb2bd74c0d}" ma:sspId="d827811f-dea7-4a29-b54a-c9228db73c39" ma:termSetId="81e45943-23c2-4109-8875-059bec4079da" ma:anchorId="1a909479-0b01-4d8f-8fb7-cbbc1687e8f1" ma:open="false" ma:isKeyword="false">
      <xsd:complexType>
        <xsd:sequence>
          <xsd:element ref="pc:Terms" minOccurs="0" maxOccurs="1"/>
        </xsd:sequence>
      </xsd:complexType>
    </xsd:element>
    <xsd:element name="kb4cc1381c4248d7a2dfa3f1be0c86c0" ma:index="16" nillable="true" ma:taxonomy="true" ma:internalName="kb4cc1381c4248d7a2dfa3f1be0c86c0" ma:taxonomyFieldName="MMDKeywords" ma:displayName="MMDKeywords" ma:default="" ma:fieldId="{4b4cc138-1c42-48d7-a2df-a3f1be0c86c0}" ma:taxonomyMulti="true" ma:sspId="d827811f-dea7-4a29-b54a-c9228db73c39" ma:termSetId="81e45943-23c2-4109-8875-059bec4079da" ma:anchorId="15d331fa-6baa-448e-8759-7c342d8402ea" ma:open="false" ma:isKeyword="false">
      <xsd:complexType>
        <xsd:sequence>
          <xsd:element ref="pc:Terms" minOccurs="0" maxOccurs="1"/>
        </xsd:sequence>
      </xsd:complexType>
    </xsd:element>
    <xsd:element name="o80fb9e8b9d445b0bb174fdcd68ee89c" ma:index="18" nillable="true" ma:taxonomy="true" ma:internalName="o80fb9e8b9d445b0bb174fdcd68ee89c" ma:taxonomyFieldName="MMDLiveEvent" ma:displayName="MMDLiveEvent" ma:default="" ma:fieldId="{880fb9e8-b9d4-45b0-bb17-4fdcd68ee89c}" ma:sspId="d827811f-dea7-4a29-b54a-c9228db73c39" ma:termSetId="81e45943-23c2-4109-8875-059bec4079da" ma:anchorId="5e8b8ad0-eeb0-4bda-9bef-7517a1f3340f" ma:open="false" ma:isKeyword="false">
      <xsd:complexType>
        <xsd:sequence>
          <xsd:element ref="pc:Terms" minOccurs="0" maxOccurs="1"/>
        </xsd:sequence>
      </xsd:complexType>
    </xsd:element>
    <xsd:element name="l34dc5595392493c8311535275827f74" ma:index="20" nillable="true" ma:taxonomy="true" ma:internalName="l34dc5595392493c8311535275827f74" ma:taxonomyFieldName="MMDResponsibleOffice" ma:displayName="MMDResponsibleOffice" ma:default="" ma:fieldId="{534dc559-5392-493c-8311-535275827f74}" ma:sspId="d827811f-dea7-4a29-b54a-c9228db73c39" ma:termSetId="81e45943-23c2-4109-8875-059bec4079da" ma:anchorId="23eeccfc-9988-4d51-b789-d1a77ea8348c" ma:open="false" ma:isKeyword="false">
      <xsd:complexType>
        <xsd:sequence>
          <xsd:element ref="pc:Terms" minOccurs="0" maxOccurs="1"/>
        </xsd:sequence>
      </xsd:complexType>
    </xsd:element>
    <xsd:element name="j92457fac7d145f98e698f5712f6a6a4" ma:index="22" nillable="true" ma:taxonomy="true" ma:internalName="j92457fac7d145f98e698f5712f6a6a4" ma:taxonomyFieldName="MMDResponsibleUnit" ma:displayName="MMDResponsibleUnit" ma:default="" ma:fieldId="{392457fa-c7d1-45f9-8e69-8f5712f6a6a4}" ma:sspId="d827811f-dea7-4a29-b54a-c9228db73c39" ma:termSetId="81e45943-23c2-4109-8875-059bec4079da" ma:anchorId="3bdf475d-e38d-4b34-8299-73c2066d8322" ma:open="false" ma:isKeyword="false">
      <xsd:complexType>
        <xsd:sequence>
          <xsd:element ref="pc:Terms" minOccurs="0" maxOccurs="1"/>
        </xsd:sequence>
      </xsd:complexType>
    </xsd:element>
    <xsd:element name="o68cd33f8d3a45abb273b6e406faee3d" ma:index="24" nillable="true" ma:taxonomy="true" ma:internalName="o68cd33f8d3a45abb273b6e406faee3d" ma:taxonomyFieldName="MMDServiceLang" ma:displayName="MMDServiceLang" ma:default="" ma:fieldId="{868cd33f-8d3a-45ab-b273-b6e406faee3d}" ma:sspId="d827811f-dea7-4a29-b54a-c9228db73c39" ma:termSetId="81e45943-23c2-4109-8875-059bec4079da" ma:anchorId="f399919e-8697-409a-aaea-d4e5d2844d8b" ma:open="false" ma:isKeyword="false">
      <xsd:complexType>
        <xsd:sequence>
          <xsd:element ref="pc:Terms" minOccurs="0" maxOccurs="1"/>
        </xsd:sequence>
      </xsd:complexType>
    </xsd:element>
    <xsd:element name="b76e59bb9f5947a781773f53cc6e9460" ma:index="26" nillable="true" ma:taxonomy="true" ma:internalName="b76e59bb9f5947a781773f53cc6e9460" ma:taxonomyFieldName="MMDStatus" ma:displayName="MMDStatus" ma:default="" ma:fieldId="{b76e59bb-9f59-47a7-8177-3f53cc6e9460}" ma:sspId="d827811f-dea7-4a29-b54a-c9228db73c39" ma:termSetId="81e45943-23c2-4109-8875-059bec4079da" ma:anchorId="16fb90fa-07e3-45cb-b262-12779a7ad9f7" ma:open="false" ma:isKeyword="false">
      <xsd:complexType>
        <xsd:sequence>
          <xsd:element ref="pc:Terms" minOccurs="0" maxOccurs="1"/>
        </xsd:sequence>
      </xsd:complexType>
    </xsd:element>
    <xsd:element name="e09eddfac2354f9ab04a226e27f86f1f" ma:index="28" nillable="true" ma:taxonomy="true" ma:internalName="e09eddfac2354f9ab04a226e27f86f1f" ma:taxonomyFieldName="MMDSubjects" ma:displayName="MMD נושאים" ma:default="" ma:fieldId="{e09eddfa-c235-4f9a-b04a-226e27f86f1f}" ma:taxonomyMulti="true" ma:sspId="d827811f-dea7-4a29-b54a-c9228db73c39" ma:termSetId="81e45943-23c2-4109-8875-059bec4079da" ma:anchorId="fe51dda7-6a1b-4b64-af2c-7200e1ef7e7a" ma:open="false" ma:isKeyword="false">
      <xsd:complexType>
        <xsd:sequence>
          <xsd:element ref="pc:Terms" minOccurs="0" maxOccurs="1"/>
        </xsd:sequence>
      </xsd:complexType>
    </xsd:element>
    <xsd:element name="aa1c885e8039426686f6c49672b09953" ma:index="30" nillable="true" ma:taxonomy="true" ma:internalName="aa1c885e8039426686f6c49672b09953" ma:taxonomyFieldName="MMDTypes" ma:displayName="MMDTypes" ma:default="" ma:fieldId="{aa1c885e-8039-4266-86f6-c49672b09953}" ma:sspId="d827811f-dea7-4a29-b54a-c9228db73c39" ma:termSetId="81e45943-23c2-4109-8875-059bec4079da" ma:anchorId="226f2308-be0c-4e06-b36e-423ee4befb74" ma:open="false" ma:isKeyword="false">
      <xsd:complexType>
        <xsd:sequence>
          <xsd:element ref="pc:Terms" minOccurs="0" maxOccurs="1"/>
        </xsd:sequence>
      </xsd:complexType>
    </xsd:element>
    <xsd:element name="n612d9597dc7466f957352ce79be86f3" ma:index="32" nillable="true" ma:taxonomy="true" ma:internalName="n612d9597dc7466f957352ce79be86f3" ma:taxonomyFieldName="MMDUnitsName" ma:displayName="MMDUnitsName" ma:default="" ma:fieldId="{7612d959-7dc7-466f-9573-52ce79be86f3}" ma:sspId="d827811f-dea7-4a29-b54a-c9228db73c39" ma:termSetId="81e45943-23c2-4109-8875-059bec4079da" ma:anchorId="625c2686-859d-4ced-94f0-7dded8208e47"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62C99B-05D1-4A31-BB11-E3F2ED8B0AB4}"/>
</file>

<file path=customXml/itemProps2.xml><?xml version="1.0" encoding="utf-8"?>
<ds:datastoreItem xmlns:ds="http://schemas.openxmlformats.org/officeDocument/2006/customXml" ds:itemID="{04FFADC7-8E8C-47C1-8711-EEEB363E8B0A}"/>
</file>

<file path=customXml/itemProps3.xml><?xml version="1.0" encoding="utf-8"?>
<ds:datastoreItem xmlns:ds="http://schemas.openxmlformats.org/officeDocument/2006/customXml" ds:itemID="{98C70332-94CF-41D8-A57B-2B73C38752BD}"/>
</file>

<file path=docProps/app.xml><?xml version="1.0" encoding="utf-8"?>
<Properties xmlns="http://schemas.openxmlformats.org/officeDocument/2006/extended-properties" xmlns:vt="http://schemas.openxmlformats.org/officeDocument/2006/docPropsVTypes">
  <Template>North Carnarvon_Case Study_Draft</Template>
  <TotalTime>57722</TotalTime>
  <Words>10780</Words>
  <Application>Microsoft Office PowerPoint</Application>
  <PresentationFormat>On-screen Show (4:3)</PresentationFormat>
  <Paragraphs>1336</Paragraphs>
  <Slides>60</Slides>
  <Notes>11</Notes>
  <HiddenSlides>0</HiddenSlides>
  <MMClips>0</MMClips>
  <ScaleCrop>false</ScaleCrop>
  <HeadingPairs>
    <vt:vector size="6" baseType="variant">
      <vt:variant>
        <vt:lpstr>Theme</vt:lpstr>
      </vt:variant>
      <vt:variant>
        <vt:i4>21</vt:i4>
      </vt:variant>
      <vt:variant>
        <vt:lpstr>Embedded OLE Servers</vt:lpstr>
      </vt:variant>
      <vt:variant>
        <vt:i4>2</vt:i4>
      </vt:variant>
      <vt:variant>
        <vt:lpstr>Slide Titles</vt:lpstr>
      </vt:variant>
      <vt:variant>
        <vt:i4>60</vt:i4>
      </vt:variant>
    </vt:vector>
  </HeadingPairs>
  <TitlesOfParts>
    <vt:vector size="83" baseType="lpstr">
      <vt:lpstr>North Carnarvon_Case Study_Draft</vt:lpstr>
      <vt:lpstr>IHS_Energy_Insight_PPT_Template_v37</vt:lpstr>
      <vt:lpstr>1_North Carnarvon_Case Study_Draft</vt:lpstr>
      <vt:lpstr>2_North Carnarvon_Case Study_Draft</vt:lpstr>
      <vt:lpstr>3_North Carnarvon_Case Study_Draft</vt:lpstr>
      <vt:lpstr>5_North Carnarvon_Case Study_Draft</vt:lpstr>
      <vt:lpstr>6_North Carnarvon_Case Study_Draft</vt:lpstr>
      <vt:lpstr>7_North Carnarvon_Case Study_Draft</vt:lpstr>
      <vt:lpstr>8_North Carnarvon_Case Study_Draft</vt:lpstr>
      <vt:lpstr>20_North Carnarvon_Case Study_Draft</vt:lpstr>
      <vt:lpstr>21_North Carnarvon_Case Study_Draft</vt:lpstr>
      <vt:lpstr>22_North Carnarvon_Case Study_Draft</vt:lpstr>
      <vt:lpstr>24_North Carnarvon_Case Study_Draft</vt:lpstr>
      <vt:lpstr>27_North Carnarvon_Case Study_Draft</vt:lpstr>
      <vt:lpstr>28_North Carnarvon_Case Study_Draft</vt:lpstr>
      <vt:lpstr>29_North Carnarvon_Case Study_Draft</vt:lpstr>
      <vt:lpstr>30_North Carnarvon_Case Study_Draft</vt:lpstr>
      <vt:lpstr>34_North Carnarvon_Case Study_Draft</vt:lpstr>
      <vt:lpstr>35_North Carnarvon_Case Study_Draft</vt:lpstr>
      <vt:lpstr>9_North Carnarvon_Case Study_Draft</vt:lpstr>
      <vt:lpstr>10_North Carnarvon_Case Study_Draft</vt:lpstr>
      <vt:lpstr>think-cell Slide</vt:lpstr>
      <vt:lpstr>Chart</vt:lpstr>
      <vt:lpstr>Fiscal incentives for Marginal Fields</vt:lpstr>
      <vt:lpstr>Content</vt:lpstr>
      <vt:lpstr>Objectives</vt:lpstr>
      <vt:lpstr>Content</vt:lpstr>
      <vt:lpstr>Approach (1/2) </vt:lpstr>
      <vt:lpstr>Approach (2/2)</vt:lpstr>
      <vt:lpstr>Content</vt:lpstr>
      <vt:lpstr>This report analyzes special terms for marginal fields offered worldwide</vt:lpstr>
      <vt:lpstr>Definition of “marginal fields” varies across countries and is influenced by the state and objectives of countries’ E&amp;P sector</vt:lpstr>
      <vt:lpstr>Incentives for marginal fields may or may not be specifically stipulated in a country’s legislation</vt:lpstr>
      <vt:lpstr>The types of incentives available to E&amp;P investors also vary around the world</vt:lpstr>
      <vt:lpstr>The incentives used more often are reduction of royalties and income taxes as well as increase in uplifts/ allowances</vt:lpstr>
      <vt:lpstr>Content</vt:lpstr>
      <vt:lpstr>Albania – Fiscal environment</vt:lpstr>
      <vt:lpstr>Albania Marginal Fields Terms</vt:lpstr>
      <vt:lpstr>Denmark – Fiscal environment</vt:lpstr>
      <vt:lpstr>Denmark Marginal Fields Terms</vt:lpstr>
      <vt:lpstr>Malaysia – Fiscal environment</vt:lpstr>
      <vt:lpstr>Malaysia Marginal Fields Terms</vt:lpstr>
      <vt:lpstr>Malta – Fiscal environment</vt:lpstr>
      <vt:lpstr>Malta Marginal Fields Terms </vt:lpstr>
      <vt:lpstr>Netherlands – Fiscal environment</vt:lpstr>
      <vt:lpstr>Netherlands Marginal Fields Terms</vt:lpstr>
      <vt:lpstr>Impact of the Marginal Fields Terms</vt:lpstr>
      <vt:lpstr>Nigeria – Fiscal environment</vt:lpstr>
      <vt:lpstr>Nigeria Marginal Fields Terms (1/2)</vt:lpstr>
      <vt:lpstr>Nigeria Marginal Fields Terms (2/2)</vt:lpstr>
      <vt:lpstr>Impact of the Marginal Fields Terms</vt:lpstr>
      <vt:lpstr>Norway – Fiscal environment</vt:lpstr>
      <vt:lpstr>Norway Marginal Fields Terms</vt:lpstr>
      <vt:lpstr>Impact of the Marginal Fields Terms</vt:lpstr>
      <vt:lpstr>Pakistan – Fiscal environment</vt:lpstr>
      <vt:lpstr>Pakistan Marginal Fields Terms</vt:lpstr>
      <vt:lpstr>Pakistan Marginal Fields - Definition</vt:lpstr>
      <vt:lpstr>Impact of the Marginal Fields Terms</vt:lpstr>
      <vt:lpstr>Peru – Fiscal environment (1/2)</vt:lpstr>
      <vt:lpstr>Peru – Fiscal environment (2/2)</vt:lpstr>
      <vt:lpstr>Peru Marginal Fields Terms</vt:lpstr>
      <vt:lpstr>Impact of the Marginal Fields Terms</vt:lpstr>
      <vt:lpstr>Russia – Fiscal environment</vt:lpstr>
      <vt:lpstr>Russia Marginal Fields Terms (1/3)</vt:lpstr>
      <vt:lpstr>Russia Marginal Fields Terms (2/3)</vt:lpstr>
      <vt:lpstr>Russia Marginal Fields Terms (3/3)</vt:lpstr>
      <vt:lpstr>Thailand – Fiscal environment</vt:lpstr>
      <vt:lpstr>Thailand Marginal Fields Terms (1/2)</vt:lpstr>
      <vt:lpstr>Thailand Marginal Fields Terms (2/2)</vt:lpstr>
      <vt:lpstr>Yemen – Fiscal environment</vt:lpstr>
      <vt:lpstr>Yemen Marginal Fields Terms</vt:lpstr>
      <vt:lpstr>Impact of the Marginal Fields Terms</vt:lpstr>
      <vt:lpstr>United Kingdom – Fiscal environment</vt:lpstr>
      <vt:lpstr>UK Marginal Fields Terms</vt:lpstr>
      <vt:lpstr>Impact of the Marginal Fields Terms</vt:lpstr>
      <vt:lpstr>Other examples of countries offering special terms for marginal fields</vt:lpstr>
      <vt:lpstr>Content</vt:lpstr>
      <vt:lpstr>Petroleum Economics &amp; Policy Solutions Legal, fiscal, political and regulatory analysis</vt:lpstr>
      <vt:lpstr>PEPS Fiscal Benchmarking Methodology</vt:lpstr>
      <vt:lpstr>The key comparison criteria presented in the report are Undiscounted State Take (%) and Investor IRR (%)</vt:lpstr>
      <vt:lpstr>Assumptions used in the calculation of economic indicators</vt:lpstr>
      <vt:lpstr>Main characteristics of the Tanin and Karish fields</vt:lpstr>
      <vt:lpstr>Location and infrastructure available </vt:lpstr>
    </vt:vector>
  </TitlesOfParts>
  <Company>IHS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נספח טו - מצגת לעידוד מאגרים קטנים, חברת IHS המייעצת למשרד התשתיות הלאומיות האנרגיה והמים</dc:title>
  <dc:creator>Shamsutdinova, Inga</dc:creator>
  <cp:lastModifiedBy>Thomas, Jim</cp:lastModifiedBy>
  <cp:revision>1793</cp:revision>
  <cp:lastPrinted>2015-02-05T13:50:49Z</cp:lastPrinted>
  <dcterms:created xsi:type="dcterms:W3CDTF">2014-08-06T08:33:29Z</dcterms:created>
  <dcterms:modified xsi:type="dcterms:W3CDTF">2015-04-09T07:43:19Z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0x010100B459AEF5C9E0AE4FBF5063F435F09156</vt:lpwstr>
  </property>
  <property fmtid="{D5CDD505-2E9C-101B-9397-08002B2CF9AE}" pid="3" name="MMDUnitsName">
    <vt:lpwstr/>
  </property>
  <property fmtid="{D5CDD505-2E9C-101B-9397-08002B2CF9AE}" pid="4" name="MMDResponsibleUnit">
    <vt:lpwstr/>
  </property>
  <property fmtid="{D5CDD505-2E9C-101B-9397-08002B2CF9AE}" pid="5" name="MMDServiceLang">
    <vt:lpwstr/>
  </property>
  <property fmtid="{D5CDD505-2E9C-101B-9397-08002B2CF9AE}" pid="6" name="MMDJobDescription">
    <vt:lpwstr/>
  </property>
  <property fmtid="{D5CDD505-2E9C-101B-9397-08002B2CF9AE}" pid="7" name="MMDKeywords">
    <vt:lpwstr/>
  </property>
  <property fmtid="{D5CDD505-2E9C-101B-9397-08002B2CF9AE}" pid="8" name="MMDStatus">
    <vt:lpwstr/>
  </property>
  <property fmtid="{D5CDD505-2E9C-101B-9397-08002B2CF9AE}" pid="9" name="MMDAudience">
    <vt:lpwstr/>
  </property>
  <property fmtid="{D5CDD505-2E9C-101B-9397-08002B2CF9AE}" pid="10" name="MMDLiveEvent">
    <vt:lpwstr/>
  </property>
  <property fmtid="{D5CDD505-2E9C-101B-9397-08002B2CF9AE}" pid="11" name="MMDSubjects">
    <vt:lpwstr/>
  </property>
  <property fmtid="{D5CDD505-2E9C-101B-9397-08002B2CF9AE}" pid="12" name="MMDTypes">
    <vt:lpwstr/>
  </property>
  <property fmtid="{D5CDD505-2E9C-101B-9397-08002B2CF9AE}" pid="13" name="MMDResponsibleOffice">
    <vt:lpwstr/>
  </property>
</Properties>
</file>