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5"/>
  </p:notesMasterIdLst>
  <p:sldIdLst>
    <p:sldId id="258" r:id="rId2"/>
    <p:sldId id="259" r:id="rId3"/>
    <p:sldId id="274" r:id="rId4"/>
    <p:sldId id="269" r:id="rId5"/>
    <p:sldId id="257" r:id="rId6"/>
    <p:sldId id="263" r:id="rId7"/>
    <p:sldId id="261" r:id="rId8"/>
    <p:sldId id="264" r:id="rId9"/>
    <p:sldId id="266" r:id="rId10"/>
    <p:sldId id="273" r:id="rId11"/>
    <p:sldId id="272" r:id="rId12"/>
    <p:sldId id="265" r:id="rId13"/>
    <p:sldId id="267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נורדן שלאבנה" initials="נורדן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3284" autoAdjust="0"/>
  </p:normalViewPr>
  <p:slideViewPr>
    <p:cSldViewPr>
      <p:cViewPr>
        <p:scale>
          <a:sx n="75" d="100"/>
          <a:sy n="75" d="100"/>
        </p:scale>
        <p:origin x="-1014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4472A7-3519-4A09-B599-8FA98B428866}" type="doc">
      <dgm:prSet loTypeId="urn:microsoft.com/office/officeart/2005/8/layout/arrow4" loCatId="relationship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pPr rtl="1"/>
          <a:endParaRPr lang="he-IL"/>
        </a:p>
      </dgm:t>
    </dgm:pt>
    <dgm:pt modelId="{919AC4E4-4A43-471B-9B0B-6EBCE3929E85}">
      <dgm:prSet phldrT="[טקסט]" custT="1"/>
      <dgm:spPr/>
      <dgm:t>
        <a:bodyPr/>
        <a:lstStyle/>
        <a:p>
          <a:pPr algn="r" rtl="1"/>
          <a:r>
            <a:rPr lang="he-IL" sz="2200" dirty="0" smtClean="0"/>
            <a:t>מתווה יצוא דיפרנציאלי כך שחובת האספקה למשק המקומי קטנה ככל שהמאגר קטן יותר</a:t>
          </a:r>
        </a:p>
        <a:p>
          <a:pPr algn="r" rtl="1"/>
          <a:endParaRPr lang="he-IL" sz="2200" dirty="0" smtClean="0"/>
        </a:p>
        <a:p>
          <a:pPr algn="r" rtl="1"/>
          <a:r>
            <a:rPr lang="he-IL" sz="2200" dirty="0" smtClean="0"/>
            <a:t>מבנה </a:t>
          </a:r>
          <a:r>
            <a:rPr lang="he-IL" sz="2200" dirty="0" smtClean="0"/>
            <a:t>היטל ששינסקי מותאם לגודל רווחיות המאגר הן בגובה שיעור המס והן במועד תחילת התשלום בפועל.</a:t>
          </a:r>
        </a:p>
        <a:p>
          <a:pPr algn="r" rtl="1"/>
          <a:endParaRPr lang="he-IL" sz="2200" dirty="0" smtClean="0"/>
        </a:p>
        <a:p>
          <a:pPr rtl="1"/>
          <a:endParaRPr lang="he-IL" dirty="0"/>
        </a:p>
      </dgm:t>
    </dgm:pt>
    <dgm:pt modelId="{EF8A977F-E5A7-441D-8DC9-E56653DF4BB8}" type="parTrans" cxnId="{F73E5DA0-23F8-4DA0-A4D4-DB63D6AD45B5}">
      <dgm:prSet/>
      <dgm:spPr/>
      <dgm:t>
        <a:bodyPr/>
        <a:lstStyle/>
        <a:p>
          <a:pPr rtl="1"/>
          <a:endParaRPr lang="he-IL"/>
        </a:p>
      </dgm:t>
    </dgm:pt>
    <dgm:pt modelId="{7F467A46-751F-4A58-83B9-0CB4B76A552F}" type="sibTrans" cxnId="{F73E5DA0-23F8-4DA0-A4D4-DB63D6AD45B5}">
      <dgm:prSet/>
      <dgm:spPr/>
      <dgm:t>
        <a:bodyPr/>
        <a:lstStyle/>
        <a:p>
          <a:pPr rtl="1"/>
          <a:endParaRPr lang="he-IL"/>
        </a:p>
      </dgm:t>
    </dgm:pt>
    <dgm:pt modelId="{71AD126B-C303-4CB5-AEF6-AABD2DE155C4}">
      <dgm:prSet phldrT="[טקסט]"/>
      <dgm:spPr/>
      <dgm:t>
        <a:bodyPr/>
        <a:lstStyle/>
        <a:p>
          <a:pPr rtl="1"/>
          <a:endParaRPr lang="he-IL" dirty="0"/>
        </a:p>
      </dgm:t>
    </dgm:pt>
    <dgm:pt modelId="{98D3606F-3C37-404D-84E4-0D0B313AD324}" type="parTrans" cxnId="{14243769-6753-4A66-A50A-A18CCB37B169}">
      <dgm:prSet/>
      <dgm:spPr/>
      <dgm:t>
        <a:bodyPr/>
        <a:lstStyle/>
        <a:p>
          <a:pPr rtl="1"/>
          <a:endParaRPr lang="he-IL"/>
        </a:p>
      </dgm:t>
    </dgm:pt>
    <dgm:pt modelId="{5692D7E2-E60F-4539-859E-E7A5D4E2ECB6}" type="sibTrans" cxnId="{14243769-6753-4A66-A50A-A18CCB37B169}">
      <dgm:prSet/>
      <dgm:spPr/>
      <dgm:t>
        <a:bodyPr/>
        <a:lstStyle/>
        <a:p>
          <a:pPr rtl="1"/>
          <a:endParaRPr lang="he-IL"/>
        </a:p>
      </dgm:t>
    </dgm:pt>
    <dgm:pt modelId="{2DF381E4-7CC7-458C-9639-52E2381700FC}">
      <dgm:prSet phldrT="[טקסט]" custT="1"/>
      <dgm:spPr/>
      <dgm:t>
        <a:bodyPr anchor="ctr"/>
        <a:lstStyle/>
        <a:p>
          <a:pPr rtl="1"/>
          <a:r>
            <a:rPr lang="he-IL" sz="2200" dirty="0" smtClean="0"/>
            <a:t>חובת חיבור של כלל המאגרים, ללא קשר לגודלם, לחופי ישראל</a:t>
          </a:r>
          <a:endParaRPr lang="he-IL" sz="2200" dirty="0"/>
        </a:p>
      </dgm:t>
    </dgm:pt>
    <dgm:pt modelId="{10349195-9E94-4002-AD80-6092385E6B0F}" type="sibTrans" cxnId="{44E9DB51-ED16-450A-9F23-E86C69BB95D0}">
      <dgm:prSet/>
      <dgm:spPr/>
      <dgm:t>
        <a:bodyPr/>
        <a:lstStyle/>
        <a:p>
          <a:pPr rtl="1"/>
          <a:endParaRPr lang="he-IL"/>
        </a:p>
      </dgm:t>
    </dgm:pt>
    <dgm:pt modelId="{3EFB66F0-56FC-410F-9892-3AFD70DD5565}" type="parTrans" cxnId="{44E9DB51-ED16-450A-9F23-E86C69BB95D0}">
      <dgm:prSet/>
      <dgm:spPr/>
      <dgm:t>
        <a:bodyPr/>
        <a:lstStyle/>
        <a:p>
          <a:pPr rtl="1"/>
          <a:endParaRPr lang="he-IL"/>
        </a:p>
      </dgm:t>
    </dgm:pt>
    <dgm:pt modelId="{44146DB3-107D-492E-AE44-6AAD7B95ED65}" type="pres">
      <dgm:prSet presAssocID="{ED4472A7-3519-4A09-B599-8FA98B42886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6DB8209A-74DF-47BB-A5A7-8AB3B0A3BE56}" type="pres">
      <dgm:prSet presAssocID="{919AC4E4-4A43-471B-9B0B-6EBCE3929E85}" presName="upArrow" presStyleLbl="node1" presStyleIdx="0" presStyleCnt="2" custScaleX="57340"/>
      <dgm:spPr/>
    </dgm:pt>
    <dgm:pt modelId="{F5DCCA53-7CC3-442D-A0F0-F23C1A5EBA19}" type="pres">
      <dgm:prSet presAssocID="{919AC4E4-4A43-471B-9B0B-6EBCE3929E85}" presName="upArrowText" presStyleLbl="revTx" presStyleIdx="0" presStyleCnt="2" custScaleX="129176" custLinFactNeighborX="-1564" custLinFactNeighborY="14468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5BEC5CB-199D-4434-8A37-35EB73EE5597}" type="pres">
      <dgm:prSet presAssocID="{71AD126B-C303-4CB5-AEF6-AABD2DE155C4}" presName="downArrow" presStyleLbl="node1" presStyleIdx="1" presStyleCnt="2" custScaleX="61586"/>
      <dgm:spPr/>
    </dgm:pt>
    <dgm:pt modelId="{17D4EFE8-075C-44D8-89CF-F77E6C20690F}" type="pres">
      <dgm:prSet presAssocID="{71AD126B-C303-4CB5-AEF6-AABD2DE155C4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12139160-A465-4E55-A30B-CB49DDA9506E}" type="presOf" srcId="{71AD126B-C303-4CB5-AEF6-AABD2DE155C4}" destId="{17D4EFE8-075C-44D8-89CF-F77E6C20690F}" srcOrd="0" destOrd="0" presId="urn:microsoft.com/office/officeart/2005/8/layout/arrow4"/>
    <dgm:cxn modelId="{A32FE42C-9C1A-4C3A-9CF3-E9C9B9F427C6}" type="presOf" srcId="{2DF381E4-7CC7-458C-9639-52E2381700FC}" destId="{17D4EFE8-075C-44D8-89CF-F77E6C20690F}" srcOrd="0" destOrd="1" presId="urn:microsoft.com/office/officeart/2005/8/layout/arrow4"/>
    <dgm:cxn modelId="{CD1E4E46-A95A-4581-890C-B31A5110E901}" type="presOf" srcId="{ED4472A7-3519-4A09-B599-8FA98B428866}" destId="{44146DB3-107D-492E-AE44-6AAD7B95ED65}" srcOrd="0" destOrd="0" presId="urn:microsoft.com/office/officeart/2005/8/layout/arrow4"/>
    <dgm:cxn modelId="{F73E5DA0-23F8-4DA0-A4D4-DB63D6AD45B5}" srcId="{ED4472A7-3519-4A09-B599-8FA98B428866}" destId="{919AC4E4-4A43-471B-9B0B-6EBCE3929E85}" srcOrd="0" destOrd="0" parTransId="{EF8A977F-E5A7-441D-8DC9-E56653DF4BB8}" sibTransId="{7F467A46-751F-4A58-83B9-0CB4B76A552F}"/>
    <dgm:cxn modelId="{2151657B-07A3-41B7-92DC-674A6F57EF25}" type="presOf" srcId="{919AC4E4-4A43-471B-9B0B-6EBCE3929E85}" destId="{F5DCCA53-7CC3-442D-A0F0-F23C1A5EBA19}" srcOrd="0" destOrd="0" presId="urn:microsoft.com/office/officeart/2005/8/layout/arrow4"/>
    <dgm:cxn modelId="{44E9DB51-ED16-450A-9F23-E86C69BB95D0}" srcId="{71AD126B-C303-4CB5-AEF6-AABD2DE155C4}" destId="{2DF381E4-7CC7-458C-9639-52E2381700FC}" srcOrd="0" destOrd="0" parTransId="{3EFB66F0-56FC-410F-9892-3AFD70DD5565}" sibTransId="{10349195-9E94-4002-AD80-6092385E6B0F}"/>
    <dgm:cxn modelId="{14243769-6753-4A66-A50A-A18CCB37B169}" srcId="{ED4472A7-3519-4A09-B599-8FA98B428866}" destId="{71AD126B-C303-4CB5-AEF6-AABD2DE155C4}" srcOrd="1" destOrd="0" parTransId="{98D3606F-3C37-404D-84E4-0D0B313AD324}" sibTransId="{5692D7E2-E60F-4539-859E-E7A5D4E2ECB6}"/>
    <dgm:cxn modelId="{E16D4705-B91A-4481-97D3-A092FD4D2ED2}" type="presParOf" srcId="{44146DB3-107D-492E-AE44-6AAD7B95ED65}" destId="{6DB8209A-74DF-47BB-A5A7-8AB3B0A3BE56}" srcOrd="0" destOrd="0" presId="urn:microsoft.com/office/officeart/2005/8/layout/arrow4"/>
    <dgm:cxn modelId="{9C407ADA-E9B1-40C6-A970-6773CE4D5DF8}" type="presParOf" srcId="{44146DB3-107D-492E-AE44-6AAD7B95ED65}" destId="{F5DCCA53-7CC3-442D-A0F0-F23C1A5EBA19}" srcOrd="1" destOrd="0" presId="urn:microsoft.com/office/officeart/2005/8/layout/arrow4"/>
    <dgm:cxn modelId="{4980EF99-6FD0-4048-BB86-E89E86E5B981}" type="presParOf" srcId="{44146DB3-107D-492E-AE44-6AAD7B95ED65}" destId="{F5BEC5CB-199D-4434-8A37-35EB73EE5597}" srcOrd="2" destOrd="0" presId="urn:microsoft.com/office/officeart/2005/8/layout/arrow4"/>
    <dgm:cxn modelId="{0398A613-A0E1-4194-B3CB-F4F8B0577226}" type="presParOf" srcId="{44146DB3-107D-492E-AE44-6AAD7B95ED65}" destId="{17D4EFE8-075C-44D8-89CF-F77E6C20690F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8209A-74DF-47BB-A5A7-8AB3B0A3BE56}">
      <dsp:nvSpPr>
        <dsp:cNvPr id="0" name=""/>
        <dsp:cNvSpPr/>
      </dsp:nvSpPr>
      <dsp:spPr>
        <a:xfrm>
          <a:off x="288275" y="0"/>
          <a:ext cx="1526055" cy="2488596"/>
        </a:xfrm>
        <a:prstGeom prst="upArrow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DCCA53-7CC3-442D-A0F0-F23C1A5EBA19}">
      <dsp:nvSpPr>
        <dsp:cNvPr id="0" name=""/>
        <dsp:cNvSpPr/>
      </dsp:nvSpPr>
      <dsp:spPr>
        <a:xfrm>
          <a:off x="1732374" y="360050"/>
          <a:ext cx="5834029" cy="248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מתווה יצוא דיפרנציאלי כך שחובת האספקה למשק המקומי קטנה ככל שהמאגר קטן יותר</a:t>
          </a:r>
        </a:p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2200" kern="1200" dirty="0" smtClean="0"/>
        </a:p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 smtClean="0"/>
            <a:t>מבנה </a:t>
          </a:r>
          <a:r>
            <a:rPr lang="he-IL" sz="2200" kern="1200" dirty="0" smtClean="0"/>
            <a:t>היטל ששינסקי מותאם לגודל רווחיות המאגר הן בגובה שיעור המס והן במועד תחילת התשלום בפועל.</a:t>
          </a:r>
        </a:p>
        <a:p>
          <a:pPr lvl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2200" kern="1200" dirty="0" smtClean="0"/>
        </a:p>
        <a:p>
          <a:pPr lvl="0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kern="1200" dirty="0"/>
        </a:p>
      </dsp:txBody>
      <dsp:txXfrm>
        <a:off x="1732374" y="360050"/>
        <a:ext cx="5834029" cy="2488596"/>
      </dsp:txXfrm>
    </dsp:sp>
    <dsp:sp modelId="{F5BEC5CB-199D-4434-8A37-35EB73EE5597}">
      <dsp:nvSpPr>
        <dsp:cNvPr id="0" name=""/>
        <dsp:cNvSpPr/>
      </dsp:nvSpPr>
      <dsp:spPr>
        <a:xfrm>
          <a:off x="1030198" y="2695979"/>
          <a:ext cx="1639059" cy="2488596"/>
        </a:xfrm>
        <a:prstGeom prst="downArrow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7D4EFE8-075C-44D8-89CF-F77E6C20690F}">
      <dsp:nvSpPr>
        <dsp:cNvPr id="0" name=""/>
        <dsp:cNvSpPr/>
      </dsp:nvSpPr>
      <dsp:spPr>
        <a:xfrm>
          <a:off x="3260278" y="2695979"/>
          <a:ext cx="4516341" cy="2488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lvl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3600" kern="1200" dirty="0"/>
        </a:p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2200" kern="1200" dirty="0" smtClean="0"/>
            <a:t>חובת חיבור של כלל המאגרים, ללא קשר לגודלם, לחופי ישראל</a:t>
          </a:r>
          <a:endParaRPr lang="he-IL" sz="2200" kern="1200" dirty="0"/>
        </a:p>
      </dsp:txBody>
      <dsp:txXfrm>
        <a:off x="3260278" y="2695979"/>
        <a:ext cx="4516341" cy="2488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5FB03A2-855D-41C7-992C-EA6DD980D065}" type="datetimeFigureOut">
              <a:rPr lang="he-IL" smtClean="0"/>
              <a:t>י"ג/תמוז/תשע"ה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3CD4291-6C51-4800-8049-8272CCC45F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3674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7664A-E8CE-474F-9BC0-EB08C2494E15}" type="slidenum">
              <a:rPr lang="he-IL">
                <a:solidFill>
                  <a:prstClr val="black"/>
                </a:solidFill>
              </a:rPr>
              <a:pPr/>
              <a:t>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47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D4291-6C51-4800-8049-8272CCC45F78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8054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D4291-6C51-4800-8049-8272CCC45F78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580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0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43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41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5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9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8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39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672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03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49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133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 userDrawn="1"/>
        </p:nvSpPr>
        <p:spPr>
          <a:xfrm>
            <a:off x="0" y="0"/>
            <a:ext cx="9144000" cy="5768868"/>
          </a:xfrm>
          <a:prstGeom prst="rect">
            <a:avLst/>
          </a:prstGeom>
          <a:gradFill flip="none" rotWithShape="1">
            <a:gsLst>
              <a:gs pos="0">
                <a:srgbClr val="E6EEF1"/>
              </a:gs>
              <a:gs pos="85000">
                <a:sysClr val="window" lastClr="FFFFFF">
                  <a:alpha val="50000"/>
                </a:sysClr>
              </a:gs>
            </a:gsLst>
            <a:lin ang="5400000" scaled="1"/>
            <a:tileRect/>
          </a:gradFill>
          <a:ln w="6350" cap="flat" cmpd="sng" algn="ctr">
            <a:noFill/>
            <a:prstDash val="solid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 dirty="0">
              <a:solidFill>
                <a:sysClr val="window" lastClr="FFFFFF"/>
              </a:solidFill>
            </a:endParaRPr>
          </a:p>
        </p:txBody>
      </p:sp>
      <p:sp>
        <p:nvSpPr>
          <p:cNvPr id="6" name="Rectangle 3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gradFill flip="none" rotWithShape="1">
            <a:gsLst>
              <a:gs pos="10000">
                <a:srgbClr val="D7DDE3"/>
              </a:gs>
              <a:gs pos="42000">
                <a:srgbClr val="E6EEF1"/>
              </a:gs>
              <a:gs pos="94000">
                <a:srgbClr val="D7DDE3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wrap="square" lIns="72000" tIns="36000" rIns="72000" bIns="36000" anchor="ctr" anchorCtr="0">
            <a:noAutofit/>
          </a:bodyPr>
          <a:lstStyle/>
          <a:p>
            <a:pPr algn="ctr">
              <a:defRPr/>
            </a:pPr>
            <a:endParaRPr lang="en-US" sz="1100" kern="0" dirty="0">
              <a:solidFill>
                <a:srgbClr val="404040"/>
              </a:solidFill>
            </a:endParaRPr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0" y="1694688"/>
            <a:ext cx="9144000" cy="1440000"/>
          </a:xfrm>
        </p:spPr>
        <p:txBody>
          <a:bodyPr/>
          <a:lstStyle>
            <a:lvl1pPr algn="ctr" rtl="1">
              <a:defRPr sz="3200"/>
            </a:lvl1pPr>
          </a:lstStyle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74328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שקופית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9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0"/>
            <a:ext cx="913765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מציין מיקום תוכן 2"/>
          <p:cNvSpPr>
            <a:spLocks noGrp="1"/>
          </p:cNvSpPr>
          <p:nvPr>
            <p:ph idx="12"/>
          </p:nvPr>
        </p:nvSpPr>
        <p:spPr>
          <a:xfrm>
            <a:off x="467544" y="1340768"/>
            <a:ext cx="8219256" cy="5328592"/>
          </a:xfrm>
        </p:spPr>
        <p:txBody>
          <a:bodyPr/>
          <a:lstStyle>
            <a:lvl1pPr marL="216000" indent="-216000" algn="r" rtl="1">
              <a:lnSpc>
                <a:spcPts val="26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itchFamily="2" charset="2"/>
              <a:buChar char="§"/>
              <a:defRPr sz="2400" baseline="0"/>
            </a:lvl1pPr>
            <a:lvl2pPr marL="432000" indent="-216000" algn="r" rtl="1">
              <a:lnSpc>
                <a:spcPts val="2200"/>
              </a:lnSpc>
              <a:spcBef>
                <a:spcPts val="600"/>
              </a:spcBef>
              <a:buClr>
                <a:srgbClr val="003D81"/>
              </a:buClr>
              <a:buFont typeface="Wingdings" pitchFamily="2" charset="2"/>
              <a:buChar char="§"/>
              <a:defRPr sz="2000" baseline="0">
                <a:solidFill>
                  <a:srgbClr val="003D81"/>
                </a:solidFill>
              </a:defRPr>
            </a:lvl2pPr>
            <a:lvl3pPr marL="648000" indent="-216000" algn="r" rtl="1">
              <a:lnSpc>
                <a:spcPts val="2000"/>
              </a:lnSpc>
              <a:spcBef>
                <a:spcPts val="600"/>
              </a:spcBef>
              <a:buFont typeface="Wingdings" pitchFamily="2" charset="2"/>
              <a:buChar char="§"/>
              <a:defRPr sz="1800" baseline="0"/>
            </a:lvl3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</p:txBody>
      </p:sp>
      <p:sp>
        <p:nvSpPr>
          <p:cNvPr id="13" name="כותרת 1"/>
          <p:cNvSpPr>
            <a:spLocks noGrp="1"/>
          </p:cNvSpPr>
          <p:nvPr>
            <p:ph type="title"/>
          </p:nvPr>
        </p:nvSpPr>
        <p:spPr>
          <a:xfrm>
            <a:off x="251520" y="13990"/>
            <a:ext cx="8435280" cy="966738"/>
          </a:xfrm>
        </p:spPr>
        <p:txBody>
          <a:bodyPr anchor="b">
            <a:noAutofit/>
          </a:bodyPr>
          <a:lstStyle>
            <a:lvl1pPr algn="r" rtl="1">
              <a:lnSpc>
                <a:spcPts val="3600"/>
              </a:lnSpc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A3A17D7-21FB-4207-9CBD-7905DAE658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יוני 15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A578BD1-2179-42EF-83A4-9D29FCE83064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22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4B764-F2AD-4A56-8BCF-8C19D4E406F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/>
              <a:t>י"ג/תמוז/תשע"ה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FFD75-1544-4C58-B3FF-A0FB52199563}" type="slidenum">
              <a:rPr lang="he-IL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71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2060848"/>
            <a:ext cx="914400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25000"/>
              </a:lnSpc>
            </a:pPr>
            <a:endParaRPr lang="he-IL" sz="2400" dirty="0">
              <a:solidFill>
                <a:srgbClr val="404040"/>
              </a:solidFill>
            </a:endParaRP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he-IL" sz="40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עידוד פיתוח מאגרים קטנים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he-IL" sz="2800" dirty="0">
                <a:solidFill>
                  <a:srgbClr val="404040"/>
                </a:solidFill>
              </a:rPr>
              <a:t>רקע וחלופות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57702" y="6309320"/>
            <a:ext cx="14285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e-IL" sz="2000" dirty="0">
                <a:solidFill>
                  <a:srgbClr val="1F497D">
                    <a:lumMod val="40000"/>
                    <a:lumOff val="60000"/>
                  </a:srgbClr>
                </a:solidFill>
              </a:rPr>
              <a:t>אפריל 2015</a:t>
            </a:r>
            <a:endParaRPr lang="en-US" sz="2000" dirty="0">
              <a:solidFill>
                <a:srgbClr val="1F497D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2050" name="Picture 2" descr="http://www.humorsoffice.com/images/2010/08/BigFishLittleBow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t="-2731" r="6563" b="7962"/>
          <a:stretch/>
        </p:blipFill>
        <p:spPr bwMode="auto">
          <a:xfrm>
            <a:off x="3888915" y="4108862"/>
            <a:ext cx="1259149" cy="1547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97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1440000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1" anchor="ctr">
            <a:normAutofit/>
          </a:bodyPr>
          <a:lstStyle/>
          <a:p>
            <a:pPr>
              <a:lnSpc>
                <a:spcPct val="125000"/>
              </a:lnSpc>
            </a:pPr>
            <a: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רקע ומטרות</a:t>
            </a:r>
            <a:endParaRPr lang="he-IL" dirty="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763" y="3356992"/>
            <a:ext cx="3105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50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13990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000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מהן מטרות הממשלה במדיניות משק הגז?</a:t>
            </a:r>
            <a:endParaRPr lang="he-IL" sz="3000" dirty="0">
              <a:solidFill>
                <a:srgbClr val="C0000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sp>
        <p:nvSpPr>
          <p:cNvPr id="2" name="חץ למטה 1"/>
          <p:cNvSpPr/>
          <p:nvPr/>
        </p:nvSpPr>
        <p:spPr>
          <a:xfrm rot="19079705">
            <a:off x="5201422" y="1038147"/>
            <a:ext cx="504195" cy="1397374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חץ למטה 4"/>
          <p:cNvSpPr/>
          <p:nvPr/>
        </p:nvSpPr>
        <p:spPr>
          <a:xfrm rot="2774635">
            <a:off x="3983216" y="967166"/>
            <a:ext cx="504457" cy="1403669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6052" y="2420888"/>
            <a:ext cx="2356267" cy="1200329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solidFill>
                  <a:schemeClr val="tx2"/>
                </a:solidFill>
              </a:rPr>
              <a:t>משק גז מפותח לצורך מקסום המשאב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6325" y="2372687"/>
            <a:ext cx="2356267" cy="1200329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solidFill>
                  <a:schemeClr val="tx2"/>
                </a:solidFill>
              </a:rPr>
              <a:t>הבטחת המשאב לצרכי המשק הישראלי</a:t>
            </a:r>
          </a:p>
        </p:txBody>
      </p:sp>
      <p:sp>
        <p:nvSpPr>
          <p:cNvPr id="8" name="חץ למטה 7"/>
          <p:cNvSpPr/>
          <p:nvPr/>
        </p:nvSpPr>
        <p:spPr>
          <a:xfrm>
            <a:off x="6156176" y="3717032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 למטה 8"/>
          <p:cNvSpPr/>
          <p:nvPr/>
        </p:nvSpPr>
        <p:spPr>
          <a:xfrm>
            <a:off x="3138110" y="3645024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5437321" y="4509120"/>
            <a:ext cx="1798975" cy="430887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200" dirty="0" smtClean="0">
                <a:solidFill>
                  <a:schemeClr val="tx2"/>
                </a:solidFill>
              </a:rPr>
              <a:t>עידוד ייצוא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2638" y="4509120"/>
            <a:ext cx="1798975" cy="430887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200" dirty="0" smtClean="0">
                <a:solidFill>
                  <a:schemeClr val="tx2"/>
                </a:solidFill>
              </a:rPr>
              <a:t>ייצוא הוא מס</a:t>
            </a:r>
          </a:p>
        </p:txBody>
      </p:sp>
      <p:sp>
        <p:nvSpPr>
          <p:cNvPr id="12" name="חץ למטה 11"/>
          <p:cNvSpPr/>
          <p:nvPr/>
        </p:nvSpPr>
        <p:spPr>
          <a:xfrm>
            <a:off x="6192792" y="5085184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 למטה 12"/>
          <p:cNvSpPr/>
          <p:nvPr/>
        </p:nvSpPr>
        <p:spPr>
          <a:xfrm>
            <a:off x="3131840" y="5085184"/>
            <a:ext cx="2880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436096" y="5877272"/>
            <a:ext cx="1798975" cy="646331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עידוד כל מאגר בעל ערך כלכלי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9360" y="5877272"/>
            <a:ext cx="1798975" cy="646331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dirty="0" smtClean="0">
                <a:solidFill>
                  <a:schemeClr val="tx2"/>
                </a:solidFill>
              </a:rPr>
              <a:t>עידוד מאגרים להם זקוק המשק</a:t>
            </a:r>
          </a:p>
        </p:txBody>
      </p:sp>
    </p:spTree>
    <p:extLst>
      <p:ext uri="{BB962C8B-B14F-4D97-AF65-F5344CB8AC3E}">
        <p14:creationId xmlns:p14="http://schemas.microsoft.com/office/powerpoint/2010/main" val="83824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44624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000" dirty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מנגנוני </a:t>
            </a:r>
            <a:r>
              <a:rPr lang="he-IL" sz="3000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הנוגעים לגודל המאגר </a:t>
            </a:r>
            <a:r>
              <a:rPr lang="he-IL" sz="3000" dirty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הקיימים בישראל</a:t>
            </a:r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val="1731893456"/>
              </p:ext>
            </p:extLst>
          </p:nvPr>
        </p:nvGraphicFramePr>
        <p:xfrm>
          <a:off x="539552" y="1268760"/>
          <a:ext cx="806489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5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000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יצוא על-פי מתווה החלטה 442</a:t>
            </a:r>
            <a:endParaRPr lang="he-IL" sz="3000" dirty="0">
              <a:solidFill>
                <a:srgbClr val="C0000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graphicFrame>
        <p:nvGraphicFramePr>
          <p:cNvPr id="4" name="מציין מיקום תוכן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388470"/>
              </p:ext>
            </p:extLst>
          </p:nvPr>
        </p:nvGraphicFramePr>
        <p:xfrm>
          <a:off x="827583" y="1340768"/>
          <a:ext cx="7499175" cy="4370562"/>
        </p:xfrm>
        <a:graphic>
          <a:graphicData uri="http://schemas.openxmlformats.org/drawingml/2006/table">
            <a:tbl>
              <a:tblPr rtl="1" firstRow="1" bandRow="1">
                <a:tableStyleId>{3B4B98B0-60AC-42C2-AFA5-B58CD77FA1E5}</a:tableStyleId>
              </a:tblPr>
              <a:tblGrid>
                <a:gridCol w="1796142"/>
                <a:gridCol w="1127178"/>
                <a:gridCol w="2701061"/>
                <a:gridCol w="1874794"/>
              </a:tblGrid>
              <a:tr h="26637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>
                          <a:solidFill>
                            <a:sysClr val="windowText" lastClr="000000"/>
                          </a:solidFill>
                        </a:rPr>
                        <a:t>מאגר</a:t>
                      </a:r>
                      <a:endParaRPr lang="he-I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>
                          <a:solidFill>
                            <a:sysClr val="windowText" lastClr="000000"/>
                          </a:solidFill>
                        </a:rPr>
                        <a:t>הנחה</a:t>
                      </a:r>
                      <a:r>
                        <a:rPr lang="he-IL" baseline="0" dirty="0" smtClean="0">
                          <a:solidFill>
                            <a:sysClr val="windowText" lastClr="000000"/>
                          </a:solidFill>
                        </a:rPr>
                        <a:t> לכמות ייצוא</a:t>
                      </a:r>
                      <a:endParaRPr lang="he-I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>
                          <a:solidFill>
                            <a:sysClr val="windowText" lastClr="000000"/>
                          </a:solidFill>
                        </a:rPr>
                        <a:t>הנחה לאספקה למשק</a:t>
                      </a:r>
                      <a:endParaRPr lang="he-I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24635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baseline="0" dirty="0" smtClean="0"/>
                        <a:t>לוויתן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560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/>
                        <a:t>280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280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/>
                        <a:t>תמר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282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/>
                        <a:t>50 </a:t>
                      </a:r>
                      <a:r>
                        <a:rPr lang="en-US" dirty="0" smtClean="0"/>
                        <a:t>BCM</a:t>
                      </a:r>
                      <a:r>
                        <a:rPr lang="he-IL" dirty="0" smtClean="0"/>
                        <a:t>*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182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תמר</a:t>
                      </a:r>
                      <a:r>
                        <a:rPr lang="he-IL" baseline="0" dirty="0" smtClean="0"/>
                        <a:t> </a:t>
                      </a:r>
                      <a:r>
                        <a:rPr lang="en-US" baseline="0" dirty="0" smtClean="0"/>
                        <a:t>SW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28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21 </a:t>
                      </a:r>
                      <a:r>
                        <a:rPr lang="en-US" dirty="0" smtClean="0"/>
                        <a:t>BCM</a:t>
                      </a:r>
                      <a:r>
                        <a:rPr lang="he-IL" dirty="0" smtClean="0"/>
                        <a:t>**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7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/>
                        <a:t>דלית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8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sz="1200" dirty="0" smtClean="0"/>
                        <a:t>כמות</a:t>
                      </a:r>
                      <a:r>
                        <a:rPr lang="he-IL" sz="1200" baseline="0" dirty="0" smtClean="0"/>
                        <a:t> מינימאלית שתיקבע ע"י הממונה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dirty="0"/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/>
                    <a:p>
                      <a:pPr algn="ctr" rtl="1"/>
                      <a:r>
                        <a:rPr lang="he-IL" i="1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דולפין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2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/>
                        <a:t>כמות</a:t>
                      </a:r>
                      <a:r>
                        <a:rPr lang="he-IL" sz="1200" baseline="0" dirty="0" smtClean="0"/>
                        <a:t> מינימאלית שתיקבע ע"י הממונה</a:t>
                      </a:r>
                      <a:endParaRPr lang="he-IL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sz="1200" dirty="0"/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i="1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תנין</a:t>
                      </a:r>
                      <a:endParaRPr lang="he-IL" i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24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כמות מינימאלית שתיקבע ע"י הממונה</a:t>
                      </a: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4635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i="1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כריש</a:t>
                      </a:r>
                      <a:endParaRPr lang="he-IL" i="1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36-57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he-IL" dirty="0" smtClean="0"/>
                        <a:t>27-43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9-14 </a:t>
                      </a:r>
                      <a:r>
                        <a:rPr lang="en-US" dirty="0" smtClean="0"/>
                        <a:t>BCM</a:t>
                      </a:r>
                      <a:endParaRPr lang="he-IL" dirty="0"/>
                    </a:p>
                  </a:txBody>
                  <a:tcPr anchor="ctr"/>
                </a:tc>
              </a:tr>
              <a:tr h="585081">
                <a:tc>
                  <a:txBody>
                    <a:bodyPr/>
                    <a:lstStyle/>
                    <a:p>
                      <a:pPr algn="ctr"/>
                      <a:r>
                        <a:rPr lang="he-IL" i="1" u="non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שמשון</a:t>
                      </a:r>
                      <a:endParaRPr lang="he-IL" i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16</a:t>
                      </a:r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כמות מינימאלית שתיקבע ע"י הממונה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85081"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>
                          <a:solidFill>
                            <a:schemeClr val="tx1"/>
                          </a:solidFill>
                        </a:rPr>
                        <a:t>סה"כ</a:t>
                      </a:r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956-977</a:t>
                      </a:r>
                      <a:endParaRPr lang="he-IL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378-394 </a:t>
                      </a:r>
                      <a:r>
                        <a:rPr lang="en-US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BCM</a:t>
                      </a:r>
                      <a:endParaRPr lang="he-IL" sz="1800" kern="120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478-483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BCM</a:t>
                      </a:r>
                      <a:endParaRPr kumimoji="0" lang="he-IL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381327"/>
            <a:ext cx="864096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 dirty="0" smtClean="0"/>
              <a:t>* החלת מתווה היצוא על כמות הגז שתשוחרר מהחוזים במאגר "תמר" תגדיל את הכמות ליצוא ומנגד תקטין את הכמות הנקובה באספקה למשק המקומי.</a:t>
            </a:r>
          </a:p>
          <a:p>
            <a:r>
              <a:rPr lang="he-IL" sz="1000" dirty="0" smtClean="0"/>
              <a:t>** מחושב כמאגר נפרד.</a:t>
            </a:r>
            <a:endParaRPr lang="he-IL" sz="1000" dirty="0"/>
          </a:p>
        </p:txBody>
      </p:sp>
      <p:sp>
        <p:nvSpPr>
          <p:cNvPr id="7" name="מלבן מעוגל 6"/>
          <p:cNvSpPr/>
          <p:nvPr/>
        </p:nvSpPr>
        <p:spPr>
          <a:xfrm>
            <a:off x="2699792" y="980728"/>
            <a:ext cx="2592288" cy="5112568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938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158006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000" dirty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מטרות התומכות בקידום המהלך</a:t>
            </a:r>
          </a:p>
        </p:txBody>
      </p:sp>
      <p:sp>
        <p:nvSpPr>
          <p:cNvPr id="4" name="מלבן 3"/>
          <p:cNvSpPr/>
          <p:nvPr/>
        </p:nvSpPr>
        <p:spPr>
          <a:xfrm>
            <a:off x="179512" y="1290299"/>
            <a:ext cx="8784976" cy="379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הקדמת הכנסות ממכירת הגז</a:t>
            </a:r>
          </a:p>
          <a:p>
            <a:pPr marL="34290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הגדלת יתרונה האזורי של ישראל</a:t>
            </a:r>
          </a:p>
          <a:p>
            <a:pPr marL="34290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משיכת משקיעים זרים </a:t>
            </a:r>
          </a:p>
          <a:p>
            <a:pPr marL="342900" lvl="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בניית </a:t>
            </a:r>
            <a:r>
              <a:rPr lang="he-IL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תעשיית גז נרחבת ככל האפשר </a:t>
            </a:r>
            <a:endParaRPr lang="he-IL" sz="2400" dirty="0" smtClean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פיתוח </a:t>
            </a:r>
            <a:r>
              <a:rPr lang="he-IL" sz="2400" dirty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שוק העבודה בשוק הגז </a:t>
            </a:r>
            <a:r>
              <a:rPr lang="he-IL" sz="24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בישראל</a:t>
            </a:r>
          </a:p>
          <a:p>
            <a:pPr marL="342900" indent="-342900">
              <a:lnSpc>
                <a:spcPct val="1150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prstClr val="black"/>
                </a:solidFill>
                <a:latin typeface="Calibri"/>
                <a:ea typeface="Calibri"/>
                <a:cs typeface="Arial"/>
              </a:rPr>
              <a:t>שיפור מומחיות של חברות תשתית ישראליות </a:t>
            </a:r>
            <a:endParaRPr lang="he-IL" sz="24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673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061008"/>
            <a:ext cx="9144000" cy="1440000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1" anchor="ctr">
            <a:normAutofit/>
          </a:bodyPr>
          <a:lstStyle/>
          <a:p>
            <a:pPr>
              <a:lnSpc>
                <a:spcPct val="125000"/>
              </a:lnSpc>
            </a:pPr>
            <a: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סקירה- שיטות לעידוד מאגרים קטנים</a:t>
            </a:r>
            <a:b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endParaRPr lang="he-IL" sz="2400" dirty="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40968"/>
            <a:ext cx="1272727" cy="114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90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-99392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כלים לעידוד המקובלים בעולם</a:t>
            </a:r>
            <a:endParaRPr lang="he-IL" dirty="0">
              <a:solidFill>
                <a:srgbClr val="C0000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sp>
        <p:nvSpPr>
          <p:cNvPr id="4" name="מציין מיקום תוכן 1"/>
          <p:cNvSpPr>
            <a:spLocks noGrp="1"/>
          </p:cNvSpPr>
          <p:nvPr>
            <p:ph idx="12"/>
          </p:nvPr>
        </p:nvSpPr>
        <p:spPr>
          <a:xfrm>
            <a:off x="4603607" y="1529408"/>
            <a:ext cx="4387994" cy="5328592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תמריצי מס- תשואה גבוהה יותר בהיטל ששינסקי (איחור מועד התשלום)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הורדת שיעור התמלוגים או ביטולם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חוק עידוד במס חברות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הטבות מס נוספות (מכסים, מע"מ ועוד)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ביטול תשלום האגרה בגין החזקה (</a:t>
            </a:r>
            <a:r>
              <a:rPr lang="en-US" sz="1800" dirty="0" smtClean="0">
                <a:latin typeface="Calibri"/>
                <a:ea typeface="Calibri"/>
                <a:cs typeface="Arial"/>
              </a:rPr>
              <a:t>Signature Bonus</a:t>
            </a:r>
            <a:r>
              <a:rPr lang="he-IL" sz="1800" dirty="0" smtClean="0">
                <a:latin typeface="Calibri"/>
                <a:ea typeface="Calibri"/>
                <a:cs typeface="Arial"/>
              </a:rPr>
              <a:t>) או מתן מענק בעת ההפקה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המדינה נכנסת כשותפה בחברות הגז </a:t>
            </a:r>
            <a:endParaRPr lang="en-US" sz="1800" dirty="0" smtClean="0">
              <a:latin typeface="Calibri"/>
              <a:ea typeface="Calibri"/>
              <a:cs typeface="Arial"/>
            </a:endParaRPr>
          </a:p>
        </p:txBody>
      </p:sp>
      <p:cxnSp>
        <p:nvCxnSpPr>
          <p:cNvPr id="5" name="מחבר ישר 4"/>
          <p:cNvCxnSpPr/>
          <p:nvPr/>
        </p:nvCxnSpPr>
        <p:spPr>
          <a:xfrm>
            <a:off x="4572000" y="1268760"/>
            <a:ext cx="0" cy="558924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מציין מיקום תוכן 1"/>
          <p:cNvSpPr txBox="1">
            <a:spLocks/>
          </p:cNvSpPr>
          <p:nvPr/>
        </p:nvSpPr>
        <p:spPr>
          <a:xfrm>
            <a:off x="-36512" y="1556792"/>
            <a:ext cx="4496103" cy="532859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216000" indent="-216000" algn="r" defTabSz="914400" rtl="1" eaLnBrk="1" latinLnBrk="0" hangingPunct="1">
              <a:lnSpc>
                <a:spcPts val="2600"/>
              </a:lnSpc>
              <a:spcBef>
                <a:spcPts val="1800"/>
              </a:spcBef>
              <a:buClr>
                <a:srgbClr val="003D81"/>
              </a:buClr>
              <a:buSzPct val="120000"/>
              <a:buFont typeface="Wingdings" pitchFamily="2" charset="2"/>
              <a:buChar char="§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r" defTabSz="914400" rtl="1" eaLnBrk="1" latinLnBrk="0" hangingPunct="1">
              <a:lnSpc>
                <a:spcPts val="2200"/>
              </a:lnSpc>
              <a:spcBef>
                <a:spcPts val="600"/>
              </a:spcBef>
              <a:buClr>
                <a:srgbClr val="003D81"/>
              </a:buClr>
              <a:buFont typeface="Wingdings" pitchFamily="2" charset="2"/>
              <a:buChar char="§"/>
              <a:defRPr sz="2000" kern="1200" baseline="0">
                <a:solidFill>
                  <a:srgbClr val="003D81"/>
                </a:solidFill>
                <a:latin typeface="+mn-lt"/>
                <a:ea typeface="+mn-ea"/>
                <a:cs typeface="+mn-cs"/>
              </a:defRPr>
            </a:lvl2pPr>
            <a:lvl3pPr marL="648000" indent="-216000" algn="r" defTabSz="914400" rtl="1" eaLnBrk="1" latinLnBrk="0" hangingPunct="1">
              <a:lnSpc>
                <a:spcPts val="2000"/>
              </a:lnSpc>
              <a:spcBef>
                <a:spcPts val="600"/>
              </a:spcBef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תשתיות צנרת ומתקן קבלה </a:t>
            </a:r>
            <a:r>
              <a:rPr lang="en-US" sz="1800" dirty="0" smtClean="0">
                <a:latin typeface="Calibri"/>
                <a:ea typeface="Calibri"/>
                <a:cs typeface="Arial"/>
              </a:rPr>
              <a:t>offshore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(</a:t>
            </a:r>
            <a:r>
              <a:rPr lang="en-US" sz="1800" dirty="0" smtClean="0">
                <a:latin typeface="Calibri"/>
                <a:ea typeface="Calibri"/>
                <a:cs typeface="Arial"/>
              </a:rPr>
              <a:t>Signature Bonus</a:t>
            </a:r>
            <a:r>
              <a:rPr lang="he-IL" sz="1800" dirty="0" smtClean="0">
                <a:latin typeface="Calibri"/>
                <a:ea typeface="Calibri"/>
                <a:cs typeface="Arial"/>
              </a:rPr>
              <a:t>) או מענק בעת ההפקה</a:t>
            </a:r>
            <a:endParaRPr lang="en-US" sz="1800" dirty="0" smtClean="0">
              <a:latin typeface="Calibri"/>
              <a:ea typeface="Calibri"/>
              <a:cs typeface="Arial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התרת יצוא של כל הכמות במאגר מול מתן הטבות מס למכירה למשק המקומי</a:t>
            </a:r>
            <a:endParaRPr lang="en-US" sz="1800" dirty="0" smtClean="0">
              <a:latin typeface="Calibri"/>
              <a:ea typeface="Calibri"/>
              <a:cs typeface="Arial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המאגר לא יחויב בחיבור לחוף </a:t>
            </a:r>
            <a:r>
              <a:rPr lang="he-IL" sz="1800" dirty="0" err="1" smtClean="0">
                <a:latin typeface="Calibri"/>
                <a:ea typeface="Calibri"/>
                <a:cs typeface="Arial"/>
              </a:rPr>
              <a:t>בקונסטליה</a:t>
            </a:r>
            <a:r>
              <a:rPr lang="he-IL" sz="1800" dirty="0" smtClean="0">
                <a:latin typeface="Calibri"/>
                <a:ea typeface="Calibri"/>
                <a:cs typeface="Arial"/>
              </a:rPr>
              <a:t> בהתאם לגודל המאגר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השתתפות מסחרית בסיכון- הבטחת רכישה על ידי </a:t>
            </a:r>
            <a:r>
              <a:rPr lang="en-US" sz="1800" dirty="0" smtClean="0">
                <a:latin typeface="Calibri"/>
                <a:ea typeface="Calibri"/>
                <a:cs typeface="Arial"/>
              </a:rPr>
              <a:t>Single Buyer</a:t>
            </a:r>
            <a:endParaRPr lang="he-IL" sz="1800" dirty="0" smtClean="0">
              <a:latin typeface="Calibri"/>
              <a:ea typeface="Calibri"/>
              <a:cs typeface="Arial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he-IL" sz="1800" dirty="0" smtClean="0">
                <a:latin typeface="Calibri"/>
                <a:ea typeface="Calibri"/>
                <a:cs typeface="Arial"/>
              </a:rPr>
              <a:t>התדיינות ספציפית עם הספקים עבור סיוע אשר יהפוך את המאגר לכלכלי (בניתוח </a:t>
            </a:r>
            <a:r>
              <a:rPr lang="en-US" sz="1800" dirty="0" smtClean="0">
                <a:latin typeface="Calibri"/>
                <a:ea typeface="Calibri"/>
                <a:cs typeface="Arial"/>
              </a:rPr>
              <a:t>PIRR</a:t>
            </a:r>
            <a:r>
              <a:rPr lang="he-IL" sz="1800" dirty="0" smtClean="0">
                <a:latin typeface="Calibri"/>
                <a:ea typeface="Calibri"/>
                <a:cs typeface="Arial"/>
              </a:rPr>
              <a:t>)</a:t>
            </a:r>
          </a:p>
        </p:txBody>
      </p:sp>
      <p:sp>
        <p:nvSpPr>
          <p:cNvPr id="10" name="כותרת 2"/>
          <p:cNvSpPr txBox="1">
            <a:spLocks/>
          </p:cNvSpPr>
          <p:nvPr/>
        </p:nvSpPr>
        <p:spPr>
          <a:xfrm>
            <a:off x="390159" y="620688"/>
            <a:ext cx="3592016" cy="96673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3000" dirty="0" smtClean="0">
                <a:solidFill>
                  <a:srgbClr val="0070C0"/>
                </a:solidFill>
                <a:latin typeface="Gisha" panose="020B0502040204020203" pitchFamily="34" charset="-79"/>
                <a:ea typeface="+mn-ea"/>
                <a:cs typeface="+mn-cs"/>
              </a:rPr>
              <a:t>תשתיתי- מסחרי</a:t>
            </a:r>
            <a:endParaRPr lang="he-IL" sz="3000" dirty="0">
              <a:solidFill>
                <a:srgbClr val="0070C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sp>
        <p:nvSpPr>
          <p:cNvPr id="11" name="כותרת 2"/>
          <p:cNvSpPr txBox="1">
            <a:spLocks/>
          </p:cNvSpPr>
          <p:nvPr/>
        </p:nvSpPr>
        <p:spPr>
          <a:xfrm>
            <a:off x="5004048" y="620688"/>
            <a:ext cx="3987552" cy="96673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3000" dirty="0" smtClean="0">
                <a:solidFill>
                  <a:srgbClr val="0070C0"/>
                </a:solidFill>
                <a:latin typeface="Gisha" panose="020B0502040204020203" pitchFamily="34" charset="-79"/>
                <a:ea typeface="+mn-ea"/>
                <a:cs typeface="+mn-cs"/>
              </a:rPr>
              <a:t>פיסקאלי</a:t>
            </a:r>
            <a:endParaRPr lang="he-IL" sz="3000" dirty="0">
              <a:solidFill>
                <a:srgbClr val="0070C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9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230014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000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קריטריונים אפשריים למאגרים </a:t>
            </a:r>
            <a:r>
              <a:rPr lang="he-IL" sz="3000" dirty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הזכאים להטבות עידוד</a:t>
            </a:r>
          </a:p>
        </p:txBody>
      </p:sp>
      <p:sp>
        <p:nvSpPr>
          <p:cNvPr id="2" name="מציין מיקום תוכן 1"/>
          <p:cNvSpPr>
            <a:spLocks noGrp="1"/>
          </p:cNvSpPr>
          <p:nvPr>
            <p:ph idx="12"/>
          </p:nvPr>
        </p:nvSpPr>
        <p:spPr>
          <a:xfrm>
            <a:off x="467544" y="1052736"/>
            <a:ext cx="8219256" cy="56166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נפח מתחת לגודל מסוים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נמצאים במים עמוקים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/>
              <a:t>נמצאים באזור ללא תשתית </a:t>
            </a:r>
            <a:r>
              <a:rPr lang="he-IL" sz="2000" dirty="0" smtClean="0"/>
              <a:t>זמינה</a:t>
            </a:r>
            <a:endParaRPr lang="he-IL" sz="20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מכילים גז באיכות ירודה וללא מוצרים נלווים בכמות מספקת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אינם </a:t>
            </a:r>
            <a:r>
              <a:rPr lang="he-IL" sz="2000" dirty="0"/>
              <a:t>מפותחים מסיבה כלשהי תקופה ארוכה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כדאיות כלכלית נמוכה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על פי החלטת המדינה בהתאם לשיקולים כלכליים ו</a:t>
            </a:r>
            <a:r>
              <a:rPr lang="en-US" sz="2000" dirty="0" smtClean="0"/>
              <a:t>Public Benefit-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על פי שיקול דעת המדינה למתן תמריץ/סיוע נקודתי (אשר לא מופיע בחקיקה)</a:t>
            </a:r>
          </a:p>
        </p:txBody>
      </p:sp>
    </p:spTree>
    <p:extLst>
      <p:ext uri="{BB962C8B-B14F-4D97-AF65-F5344CB8AC3E}">
        <p14:creationId xmlns:p14="http://schemas.microsoft.com/office/powerpoint/2010/main" val="265019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2061008"/>
            <a:ext cx="9144000" cy="1440000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1" anchor="ctr">
            <a:normAutofit/>
          </a:bodyPr>
          <a:lstStyle/>
          <a:p>
            <a:pPr>
              <a:lnSpc>
                <a:spcPct val="125000"/>
              </a:lnSpc>
            </a:pPr>
            <a: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חלופות לפתרון ונקודות לדיון</a:t>
            </a:r>
            <a:endParaRPr lang="he-IL" sz="2400" dirty="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60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158006"/>
            <a:ext cx="8435280" cy="966738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sz="3600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הצעה לדיון</a:t>
            </a:r>
            <a:endParaRPr lang="he-IL" sz="3600" dirty="0">
              <a:solidFill>
                <a:srgbClr val="C0000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484450"/>
              </p:ext>
            </p:extLst>
          </p:nvPr>
        </p:nvGraphicFramePr>
        <p:xfrm>
          <a:off x="539552" y="1268760"/>
          <a:ext cx="7920879" cy="4719191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2853987"/>
                <a:gridCol w="2868094"/>
                <a:gridCol w="2198798"/>
              </a:tblGrid>
              <a:tr h="1061591"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smtClean="0"/>
                        <a:t>פיסקאלי </a:t>
                      </a:r>
                      <a:endParaRPr lang="he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b="1" dirty="0" smtClean="0"/>
                        <a:t>    </a:t>
                      </a:r>
                      <a:r>
                        <a:rPr lang="he-IL" b="1" dirty="0" smtClean="0"/>
                        <a:t>מסחרי</a:t>
                      </a:r>
                      <a:endParaRPr lang="he-I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b="1" dirty="0" smtClean="0"/>
                        <a:t>    תשתיתי</a:t>
                      </a:r>
                      <a:endParaRPr lang="he-IL" b="1" dirty="0"/>
                    </a:p>
                  </a:txBody>
                  <a:tcPr/>
                </a:tc>
              </a:tr>
              <a:tr h="3402905">
                <a:tc>
                  <a:txBody>
                    <a:bodyPr/>
                    <a:lstStyle/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dirty="0" smtClean="0"/>
                        <a:t>היטל </a:t>
                      </a:r>
                      <a:r>
                        <a:rPr lang="he-IL" dirty="0" err="1" smtClean="0"/>
                        <a:t>ששינסקי</a:t>
                      </a:r>
                      <a:r>
                        <a:rPr lang="he-IL" baseline="0" dirty="0" smtClean="0"/>
                        <a:t> כבר מעניק הטבות למענקים קטנים לפיכך אין מקום להעניק הטבות מס נוספות.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endParaRPr lang="he-IL" baseline="0" dirty="0" smtClean="0"/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baseline="0" dirty="0" smtClean="0"/>
                        <a:t>מענק כניסה המותנה בנתח שוק (סלולר)</a:t>
                      </a:r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endParaRPr lang="he-IL" baseline="0" dirty="0" smtClean="0"/>
                    </a:p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baseline="0" dirty="0" smtClean="0"/>
                        <a:t>כניסה של המדינה כשותפה. </a:t>
                      </a:r>
                      <a:endParaRPr lang="he-IL" dirty="0" smtClean="0"/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מתן רשת בטחון באמצעות הבטחת רכישה ממאגר או מתן ערבויות.</a:t>
                      </a: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he-IL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הורדת הסעיף המחייב כל מאגר להתחבר לישראל. </a:t>
                      </a: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he-IL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הקמת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single buyer </a:t>
                      </a:r>
                      <a:r>
                        <a:rPr kumimoji="0" lang="he-IL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אשר מפלה בין מאגרים במחיר הקנייה בהתאם ליעילות שלהם.</a:t>
                      </a:r>
                      <a:endParaRPr kumimoji="0" lang="he-IL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e-IL" baseline="0" dirty="0" smtClean="0">
                        <a:latin typeface="Arial"/>
                        <a:cs typeface="Arial"/>
                      </a:endParaRP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e-IL" dirty="0" smtClean="0"/>
                    </a:p>
                    <a:p>
                      <a:pPr algn="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dirty="0" smtClean="0"/>
                        <a:t>העברת מתקן הקליטה מהיבשה</a:t>
                      </a:r>
                      <a:r>
                        <a:rPr lang="he-IL" baseline="0" dirty="0" smtClean="0"/>
                        <a:t> אל </a:t>
                      </a:r>
                      <a:r>
                        <a:rPr lang="he-IL" baseline="0" dirty="0" err="1" smtClean="0"/>
                        <a:t>איזור</a:t>
                      </a:r>
                      <a:r>
                        <a:rPr lang="he-IL" baseline="0" dirty="0" smtClean="0"/>
                        <a:t> המדף היבשתי על מנת להקל על חיבורם של מאגרים חדשים (בעיקר קטנים).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מחבר ישר 6"/>
          <p:cNvCxnSpPr/>
          <p:nvPr/>
        </p:nvCxnSpPr>
        <p:spPr>
          <a:xfrm flipH="1">
            <a:off x="755576" y="1844824"/>
            <a:ext cx="7920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/>
        </p:nvCxnSpPr>
        <p:spPr>
          <a:xfrm>
            <a:off x="1151620" y="2060848"/>
            <a:ext cx="712879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54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51520" y="-27384"/>
            <a:ext cx="8435280" cy="822722"/>
          </a:xfrm>
        </p:spPr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he-IL" dirty="0" smtClean="0">
                <a:solidFill>
                  <a:srgbClr val="C00000"/>
                </a:solidFill>
                <a:latin typeface="Gisha" panose="020B0502040204020203" pitchFamily="34" charset="-79"/>
                <a:ea typeface="+mn-ea"/>
                <a:cs typeface="+mn-cs"/>
              </a:rPr>
              <a:t>אפשרות למתן רשת בטחון</a:t>
            </a:r>
            <a:endParaRPr lang="he-IL" dirty="0">
              <a:solidFill>
                <a:srgbClr val="C00000"/>
              </a:solidFill>
              <a:latin typeface="Gisha" panose="020B0502040204020203" pitchFamily="34" charset="-79"/>
              <a:ea typeface="+mn-ea"/>
              <a:cs typeface="+mn-cs"/>
            </a:endParaRPr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316523"/>
              </p:ext>
            </p:extLst>
          </p:nvPr>
        </p:nvGraphicFramePr>
        <p:xfrm>
          <a:off x="323529" y="692696"/>
          <a:ext cx="8496943" cy="6036126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1447576"/>
                <a:gridCol w="2349789"/>
                <a:gridCol w="2349789"/>
                <a:gridCol w="2349789"/>
              </a:tblGrid>
              <a:tr h="824046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רכישה</a:t>
                      </a:r>
                      <a:r>
                        <a:rPr lang="he-IL" baseline="0" dirty="0" smtClean="0"/>
                        <a:t> על ידי המדינה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רכישה על ידי חברת החשמל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מתן רשת בטחון </a:t>
                      </a:r>
                      <a:endParaRPr lang="he-IL" dirty="0"/>
                    </a:p>
                  </a:txBody>
                  <a:tcPr/>
                </a:tc>
              </a:tr>
              <a:tr h="824046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פירוט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המדינה תבטיח רכישת כמות שנתית מסוימת מהמאגר במחיר שייקבע ותמכור אותו לשחקנים השונים במשק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חברת החשמל תתחייב לחוזה רכישה ותעשה חוזים משניים</a:t>
                      </a:r>
                      <a:r>
                        <a:rPr lang="he-IL" baseline="0" dirty="0" smtClean="0"/>
                        <a:t> מול יצרני החשמל הפרטיים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המדינה תבטיח רשת</a:t>
                      </a:r>
                      <a:r>
                        <a:rPr lang="he-IL" baseline="0" dirty="0" smtClean="0"/>
                        <a:t> בטחון כספית במידה וסך המכירות קטן מסכום מסוים או תבטיח לקנות את הגז במחיר נמוך יחסית במידה ולאחר תק' מסוימת היזם לא מצליח למכור</a:t>
                      </a:r>
                      <a:endParaRPr lang="he-IL" dirty="0"/>
                    </a:p>
                  </a:txBody>
                  <a:tcPr/>
                </a:tc>
              </a:tr>
              <a:tr h="824046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יתרונות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המדינה נכנסת כספק ויכולה להוריד</a:t>
                      </a:r>
                      <a:r>
                        <a:rPr lang="he-IL" baseline="0" dirty="0" smtClean="0"/>
                        <a:t> את רמת המחירים.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הסכם בין שתי</a:t>
                      </a:r>
                      <a:r>
                        <a:rPr lang="he-IL" baseline="0" dirty="0" smtClean="0"/>
                        <a:t> חברות מסחריות ואינו מצריך תקציב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לא</a:t>
                      </a:r>
                      <a:r>
                        <a:rPr lang="he-IL" baseline="0" dirty="0" smtClean="0"/>
                        <a:t> נדרשת התערבות של המדינה כבר בשלב הראשון</a:t>
                      </a:r>
                      <a:endParaRPr lang="he-IL" dirty="0"/>
                    </a:p>
                  </a:txBody>
                  <a:tcPr/>
                </a:tc>
              </a:tr>
              <a:tr h="824046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חסרונות</a:t>
                      </a:r>
                      <a:r>
                        <a:rPr lang="he-IL" baseline="0" dirty="0" smtClean="0"/>
                        <a:t>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dirty="0" smtClean="0"/>
                        <a:t>קושי</a:t>
                      </a:r>
                      <a:r>
                        <a:rPr lang="he-IL" baseline="0" dirty="0" smtClean="0"/>
                        <a:t> של המדינה להקצות את הגז והליכים ארוכים לשם כך.</a:t>
                      </a:r>
                    </a:p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baseline="0" dirty="0" smtClean="0"/>
                        <a:t>המדינה איננה מומחית במכירת גז 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dirty="0" smtClean="0"/>
                        <a:t>ניגוד</a:t>
                      </a:r>
                      <a:r>
                        <a:rPr lang="he-IL" baseline="0" dirty="0" smtClean="0"/>
                        <a:t> עניינים: חברת החשמל הינה מנהל מערכת ויצרנית חשמל. </a:t>
                      </a:r>
                    </a:p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baseline="0" dirty="0" smtClean="0"/>
                        <a:t>יהיה צורך בגזר לחברת החשמל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dirty="0" smtClean="0"/>
                        <a:t>חשיפה תקציבית גבוהה מאוד</a:t>
                      </a:r>
                      <a:r>
                        <a:rPr lang="he-IL" baseline="0" dirty="0" smtClean="0"/>
                        <a:t> </a:t>
                      </a:r>
                    </a:p>
                    <a:p>
                      <a:pPr marL="285750" indent="-285750" algn="ctr" rtl="1">
                        <a:buFontTx/>
                        <a:buChar char="-"/>
                      </a:pPr>
                      <a:r>
                        <a:rPr lang="he-IL" baseline="0" dirty="0" smtClean="0"/>
                        <a:t>חשש להקטנת התמריצים לחתום על חוזים.</a:t>
                      </a:r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" name="מחבר ישר 3"/>
          <p:cNvCxnSpPr/>
          <p:nvPr/>
        </p:nvCxnSpPr>
        <p:spPr>
          <a:xfrm>
            <a:off x="7596336" y="1268760"/>
            <a:ext cx="0" cy="547260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23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1916992"/>
            <a:ext cx="9144000" cy="1440000"/>
          </a:xfr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1" anchor="ctr">
            <a:normAutofit/>
          </a:bodyPr>
          <a:lstStyle/>
          <a:p>
            <a:pPr>
              <a:lnSpc>
                <a:spcPct val="125000"/>
              </a:lnSpc>
            </a:pPr>
            <a: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/>
            </a:r>
            <a:b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he-IL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תודה רבה</a:t>
            </a:r>
            <a:endParaRPr lang="he-IL" sz="2400" dirty="0">
              <a:solidFill>
                <a:srgbClr val="40404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34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התלהבות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92457fac7d145f98e698f5712f6a6a4 xmlns="a46656d4-8850-49b3-aebd-68bd05f7f43d">
      <Terms xmlns="http://schemas.microsoft.com/office/infopath/2007/PartnerControls"/>
    </j92457fac7d145f98e698f5712f6a6a4>
    <TaxCatchAll xmlns="a46656d4-8850-49b3-aebd-68bd05f7f43d"/>
    <e4b5484c9c824b148c38bfcb2bd74c0d xmlns="a46656d4-8850-49b3-aebd-68bd05f7f43d">
      <Terms xmlns="http://schemas.microsoft.com/office/infopath/2007/PartnerControls"/>
    </e4b5484c9c824b148c38bfcb2bd74c0d>
    <o68cd33f8d3a45abb273b6e406faee3d xmlns="a46656d4-8850-49b3-aebd-68bd05f7f43d">
      <Terms xmlns="http://schemas.microsoft.com/office/infopath/2007/PartnerControls"/>
    </o68cd33f8d3a45abb273b6e406faee3d>
    <kb4cc1381c4248d7a2dfa3f1be0c86c0 xmlns="a46656d4-8850-49b3-aebd-68bd05f7f43d">
      <Terms xmlns="http://schemas.microsoft.com/office/infopath/2007/PartnerControls"/>
    </kb4cc1381c4248d7a2dfa3f1be0c86c0>
    <o80fb9e8b9d445b0bb174fdcd68ee89c xmlns="a46656d4-8850-49b3-aebd-68bd05f7f43d">
      <Terms xmlns="http://schemas.microsoft.com/office/infopath/2007/PartnerControls"/>
    </o80fb9e8b9d445b0bb174fdcd68ee89c>
    <n612d9597dc7466f957352ce79be86f3 xmlns="a46656d4-8850-49b3-aebd-68bd05f7f43d">
      <Terms xmlns="http://schemas.microsoft.com/office/infopath/2007/PartnerControls"/>
    </n612d9597dc7466f957352ce79be86f3>
    <aa1c885e8039426686f6c49672b09953 xmlns="a46656d4-8850-49b3-aebd-68bd05f7f43d">
      <Terms xmlns="http://schemas.microsoft.com/office/infopath/2007/PartnerControls"/>
    </aa1c885e8039426686f6c49672b09953>
    <e09eddfac2354f9ab04a226e27f86f1f xmlns="a46656d4-8850-49b3-aebd-68bd05f7f43d">
      <Terms xmlns="http://schemas.microsoft.com/office/infopath/2007/PartnerControls"/>
    </e09eddfac2354f9ab04a226e27f86f1f>
    <PublishingExpirationDate xmlns="http://schemas.microsoft.com/sharepoint/v3" xsi:nil="true"/>
    <PublishingStartDate xmlns="http://schemas.microsoft.com/sharepoint/v3" xsi:nil="true"/>
    <l34dc5595392493c8311535275827f74 xmlns="a46656d4-8850-49b3-aebd-68bd05f7f43d">
      <Terms xmlns="http://schemas.microsoft.com/office/infopath/2007/PartnerControls"/>
    </l34dc5595392493c8311535275827f74>
    <ia53b9f18d984e01914f4b79710425b7 xmlns="a46656d4-8850-49b3-aebd-68bd05f7f43d">
      <Terms xmlns="http://schemas.microsoft.com/office/infopath/2007/PartnerControls"/>
    </ia53b9f18d984e01914f4b79710425b7>
    <b76e59bb9f5947a781773f53cc6e9460 xmlns="a46656d4-8850-49b3-aebd-68bd05f7f43d">
      <Terms xmlns="http://schemas.microsoft.com/office/infopath/2007/PartnerControls"/>
    </b76e59bb9f5947a781773f53cc6e9460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B459AEF5C9E0AE4FBF5063F435F09156" ma:contentTypeVersion="2" ma:contentTypeDescription="צור מסמך חדש." ma:contentTypeScope="" ma:versionID="6c6526ef4b23a532858e46f5e0cadac5">
  <xsd:schema xmlns:xsd="http://www.w3.org/2001/XMLSchema" xmlns:xs="http://www.w3.org/2001/XMLSchema" xmlns:p="http://schemas.microsoft.com/office/2006/metadata/properties" xmlns:ns1="http://schemas.microsoft.com/sharepoint/v3" xmlns:ns2="a46656d4-8850-49b3-aebd-68bd05f7f43d" targetNamespace="http://schemas.microsoft.com/office/2006/metadata/properties" ma:root="true" ma:fieldsID="094053036dc23bcf5e07ae68c7632bfb" ns1:_="" ns2:_="">
    <xsd:import namespace="http://schemas.microsoft.com/sharepoint/v3"/>
    <xsd:import namespace="a46656d4-8850-49b3-aebd-68bd05f7f43d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a53b9f18d984e01914f4b79710425b7" minOccurs="0"/>
                <xsd:element ref="ns2:TaxCatchAll" minOccurs="0"/>
                <xsd:element ref="ns2:TaxCatchAllLabel" minOccurs="0"/>
                <xsd:element ref="ns2:e4b5484c9c824b148c38bfcb2bd74c0d" minOccurs="0"/>
                <xsd:element ref="ns2:kb4cc1381c4248d7a2dfa3f1be0c86c0" minOccurs="0"/>
                <xsd:element ref="ns2:o80fb9e8b9d445b0bb174fdcd68ee89c" minOccurs="0"/>
                <xsd:element ref="ns2:l34dc5595392493c8311535275827f74" minOccurs="0"/>
                <xsd:element ref="ns2:j92457fac7d145f98e698f5712f6a6a4" minOccurs="0"/>
                <xsd:element ref="ns2:o68cd33f8d3a45abb273b6e406faee3d" minOccurs="0"/>
                <xsd:element ref="ns2:b76e59bb9f5947a781773f53cc6e9460" minOccurs="0"/>
                <xsd:element ref="ns2:e09eddfac2354f9ab04a226e27f86f1f" minOccurs="0"/>
                <xsd:element ref="ns2:aa1c885e8039426686f6c49672b09953" minOccurs="0"/>
                <xsd:element ref="ns2:n612d9597dc7466f957352ce79be86f3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6656d4-8850-49b3-aebd-68bd05f7f43d" elementFormDefault="qualified">
    <xsd:import namespace="http://schemas.microsoft.com/office/2006/documentManagement/types"/>
    <xsd:import namespace="http://schemas.microsoft.com/office/infopath/2007/PartnerControls"/>
    <xsd:element name="ia53b9f18d984e01914f4b79710425b7" ma:index="10" nillable="true" ma:taxonomy="true" ma:internalName="ia53b9f18d984e01914f4b79710425b7" ma:taxonomyFieldName="MMDAudience" ma:displayName="MMDAudience" ma:default="" ma:fieldId="{2a53b9f1-8d98-4e01-914f-4b79710425b7}" ma:taxonomyMulti="true" ma:sspId="d827811f-dea7-4a29-b54a-c9228db73c39" ma:termSetId="81e45943-23c2-4109-8875-059bec4079da" ma:anchorId="34070f2b-4092-41f2-8b6e-c220ee347e21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עמודת 'תפוס הכל' של טקסונומיה" ma:description="" ma:hidden="true" ma:list="{e12108e9-b676-4047-af95-0a4967b3603a}" ma:internalName="TaxCatchAll" ma:showField="CatchAllData" ma:web="a46656d4-8850-49b3-aebd-68bd05f7f4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עמודת 'תפוס הכל' של טקסונומיה1" ma:description="" ma:hidden="true" ma:list="{e12108e9-b676-4047-af95-0a4967b3603a}" ma:internalName="TaxCatchAllLabel" ma:readOnly="true" ma:showField="CatchAllDataLabel" ma:web="a46656d4-8850-49b3-aebd-68bd05f7f4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4b5484c9c824b148c38bfcb2bd74c0d" ma:index="14" nillable="true" ma:taxonomy="true" ma:internalName="e4b5484c9c824b148c38bfcb2bd74c0d" ma:taxonomyFieldName="MMDJobDescription" ma:displayName="MMDJobDescription" ma:default="" ma:fieldId="{e4b5484c-9c82-4b14-8c38-bfcb2bd74c0d}" ma:sspId="d827811f-dea7-4a29-b54a-c9228db73c39" ma:termSetId="81e45943-23c2-4109-8875-059bec4079da" ma:anchorId="1a909479-0b01-4d8f-8fb7-cbbc1687e8f1" ma:open="false" ma:isKeyword="false">
      <xsd:complexType>
        <xsd:sequence>
          <xsd:element ref="pc:Terms" minOccurs="0" maxOccurs="1"/>
        </xsd:sequence>
      </xsd:complexType>
    </xsd:element>
    <xsd:element name="kb4cc1381c4248d7a2dfa3f1be0c86c0" ma:index="16" nillable="true" ma:taxonomy="true" ma:internalName="kb4cc1381c4248d7a2dfa3f1be0c86c0" ma:taxonomyFieldName="MMDKeywords" ma:displayName="MMDKeywords" ma:default="" ma:fieldId="{4b4cc138-1c42-48d7-a2df-a3f1be0c86c0}" ma:taxonomyMulti="true" ma:sspId="d827811f-dea7-4a29-b54a-c9228db73c39" ma:termSetId="81e45943-23c2-4109-8875-059bec4079da" ma:anchorId="15d331fa-6baa-448e-8759-7c342d8402ea" ma:open="false" ma:isKeyword="false">
      <xsd:complexType>
        <xsd:sequence>
          <xsd:element ref="pc:Terms" minOccurs="0" maxOccurs="1"/>
        </xsd:sequence>
      </xsd:complexType>
    </xsd:element>
    <xsd:element name="o80fb9e8b9d445b0bb174fdcd68ee89c" ma:index="18" nillable="true" ma:taxonomy="true" ma:internalName="o80fb9e8b9d445b0bb174fdcd68ee89c" ma:taxonomyFieldName="MMDLiveEvent" ma:displayName="MMDLiveEvent" ma:default="" ma:fieldId="{880fb9e8-b9d4-45b0-bb17-4fdcd68ee89c}" ma:sspId="d827811f-dea7-4a29-b54a-c9228db73c39" ma:termSetId="81e45943-23c2-4109-8875-059bec4079da" ma:anchorId="5e8b8ad0-eeb0-4bda-9bef-7517a1f3340f" ma:open="false" ma:isKeyword="false">
      <xsd:complexType>
        <xsd:sequence>
          <xsd:element ref="pc:Terms" minOccurs="0" maxOccurs="1"/>
        </xsd:sequence>
      </xsd:complexType>
    </xsd:element>
    <xsd:element name="l34dc5595392493c8311535275827f74" ma:index="20" nillable="true" ma:taxonomy="true" ma:internalName="l34dc5595392493c8311535275827f74" ma:taxonomyFieldName="MMDResponsibleOffice" ma:displayName="MMDResponsibleOffice" ma:default="" ma:fieldId="{534dc559-5392-493c-8311-535275827f74}" ma:sspId="d827811f-dea7-4a29-b54a-c9228db73c39" ma:termSetId="81e45943-23c2-4109-8875-059bec4079da" ma:anchorId="23eeccfc-9988-4d51-b789-d1a77ea8348c" ma:open="false" ma:isKeyword="false">
      <xsd:complexType>
        <xsd:sequence>
          <xsd:element ref="pc:Terms" minOccurs="0" maxOccurs="1"/>
        </xsd:sequence>
      </xsd:complexType>
    </xsd:element>
    <xsd:element name="j92457fac7d145f98e698f5712f6a6a4" ma:index="22" nillable="true" ma:taxonomy="true" ma:internalName="j92457fac7d145f98e698f5712f6a6a4" ma:taxonomyFieldName="MMDResponsibleUnit" ma:displayName="MMDResponsibleUnit" ma:default="" ma:fieldId="{392457fa-c7d1-45f9-8e69-8f5712f6a6a4}" ma:sspId="d827811f-dea7-4a29-b54a-c9228db73c39" ma:termSetId="81e45943-23c2-4109-8875-059bec4079da" ma:anchorId="3bdf475d-e38d-4b34-8299-73c2066d8322" ma:open="false" ma:isKeyword="false">
      <xsd:complexType>
        <xsd:sequence>
          <xsd:element ref="pc:Terms" minOccurs="0" maxOccurs="1"/>
        </xsd:sequence>
      </xsd:complexType>
    </xsd:element>
    <xsd:element name="o68cd33f8d3a45abb273b6e406faee3d" ma:index="24" nillable="true" ma:taxonomy="true" ma:internalName="o68cd33f8d3a45abb273b6e406faee3d" ma:taxonomyFieldName="MMDServiceLang" ma:displayName="MMDServiceLang" ma:default="" ma:fieldId="{868cd33f-8d3a-45ab-b273-b6e406faee3d}" ma:sspId="d827811f-dea7-4a29-b54a-c9228db73c39" ma:termSetId="81e45943-23c2-4109-8875-059bec4079da" ma:anchorId="f399919e-8697-409a-aaea-d4e5d2844d8b" ma:open="false" ma:isKeyword="false">
      <xsd:complexType>
        <xsd:sequence>
          <xsd:element ref="pc:Terms" minOccurs="0" maxOccurs="1"/>
        </xsd:sequence>
      </xsd:complexType>
    </xsd:element>
    <xsd:element name="b76e59bb9f5947a781773f53cc6e9460" ma:index="26" nillable="true" ma:taxonomy="true" ma:internalName="b76e59bb9f5947a781773f53cc6e9460" ma:taxonomyFieldName="MMDStatus" ma:displayName="MMDStatus" ma:default="" ma:fieldId="{b76e59bb-9f59-47a7-8177-3f53cc6e9460}" ma:sspId="d827811f-dea7-4a29-b54a-c9228db73c39" ma:termSetId="81e45943-23c2-4109-8875-059bec4079da" ma:anchorId="16fb90fa-07e3-45cb-b262-12779a7ad9f7" ma:open="false" ma:isKeyword="false">
      <xsd:complexType>
        <xsd:sequence>
          <xsd:element ref="pc:Terms" minOccurs="0" maxOccurs="1"/>
        </xsd:sequence>
      </xsd:complexType>
    </xsd:element>
    <xsd:element name="e09eddfac2354f9ab04a226e27f86f1f" ma:index="28" nillable="true" ma:taxonomy="true" ma:internalName="e09eddfac2354f9ab04a226e27f86f1f" ma:taxonomyFieldName="MMDSubjects" ma:displayName="MMD נושאים" ma:default="" ma:fieldId="{e09eddfa-c235-4f9a-b04a-226e27f86f1f}" ma:taxonomyMulti="true" ma:sspId="d827811f-dea7-4a29-b54a-c9228db73c39" ma:termSetId="81e45943-23c2-4109-8875-059bec4079da" ma:anchorId="fe51dda7-6a1b-4b64-af2c-7200e1ef7e7a" ma:open="false" ma:isKeyword="false">
      <xsd:complexType>
        <xsd:sequence>
          <xsd:element ref="pc:Terms" minOccurs="0" maxOccurs="1"/>
        </xsd:sequence>
      </xsd:complexType>
    </xsd:element>
    <xsd:element name="aa1c885e8039426686f6c49672b09953" ma:index="30" nillable="true" ma:taxonomy="true" ma:internalName="aa1c885e8039426686f6c49672b09953" ma:taxonomyFieldName="MMDTypes" ma:displayName="MMDTypes" ma:default="" ma:fieldId="{aa1c885e-8039-4266-86f6-c49672b09953}" ma:sspId="d827811f-dea7-4a29-b54a-c9228db73c39" ma:termSetId="81e45943-23c2-4109-8875-059bec4079da" ma:anchorId="226f2308-be0c-4e06-b36e-423ee4befb74" ma:open="false" ma:isKeyword="false">
      <xsd:complexType>
        <xsd:sequence>
          <xsd:element ref="pc:Terms" minOccurs="0" maxOccurs="1"/>
        </xsd:sequence>
      </xsd:complexType>
    </xsd:element>
    <xsd:element name="n612d9597dc7466f957352ce79be86f3" ma:index="32" nillable="true" ma:taxonomy="true" ma:internalName="n612d9597dc7466f957352ce79be86f3" ma:taxonomyFieldName="MMDUnitsName" ma:displayName="MMDUnitsName" ma:default="" ma:fieldId="{7612d959-7dc7-466f-9573-52ce79be86f3}" ma:sspId="d827811f-dea7-4a29-b54a-c9228db73c39" ma:termSetId="81e45943-23c2-4109-8875-059bec4079da" ma:anchorId="625c2686-859d-4ced-94f0-7dded8208e47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8CB406-7122-4E98-AC67-78E42702444D}"/>
</file>

<file path=customXml/itemProps2.xml><?xml version="1.0" encoding="utf-8"?>
<ds:datastoreItem xmlns:ds="http://schemas.openxmlformats.org/officeDocument/2006/customXml" ds:itemID="{550A09D8-5F71-4B72-A6D6-067678D4B99D}"/>
</file>

<file path=customXml/itemProps3.xml><?xml version="1.0" encoding="utf-8"?>
<ds:datastoreItem xmlns:ds="http://schemas.openxmlformats.org/officeDocument/2006/customXml" ds:itemID="{E3724146-A869-4BF7-BCD5-DE7CEC1E340E}"/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646</Words>
  <Application>Microsoft Office PowerPoint</Application>
  <PresentationFormat>‫הצגה על המסך (4:3)</PresentationFormat>
  <Paragraphs>127</Paragraphs>
  <Slides>13</Slides>
  <Notes>3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4" baseType="lpstr">
      <vt:lpstr>1_ערכת נושא Office</vt:lpstr>
      <vt:lpstr>מצגת של PowerPoint</vt:lpstr>
      <vt:lpstr>רקע ומטרות</vt:lpstr>
      <vt:lpstr>מהן מטרות הממשלה במדיניות משק הגז?</vt:lpstr>
      <vt:lpstr>מנגנוני הנוגעים לגודל המאגר הקיימים בישראל</vt:lpstr>
      <vt:lpstr>יצוא על-פי מתווה החלטה 442</vt:lpstr>
      <vt:lpstr>מטרות התומכות בקידום המהלך</vt:lpstr>
      <vt:lpstr>סקירה- שיטות לעידוד מאגרים קטנים </vt:lpstr>
      <vt:lpstr>כלים לעידוד המקובלים בעולם</vt:lpstr>
      <vt:lpstr>קריטריונים אפשריים למאגרים הזכאים להטבות עידוד</vt:lpstr>
      <vt:lpstr>חלופות לפתרון ונקודות לדיון</vt:lpstr>
      <vt:lpstr>הצעה לדיון</vt:lpstr>
      <vt:lpstr>אפשרות למתן רשת בטחון</vt:lpstr>
      <vt:lpstr> תודה רבה</vt:lpstr>
    </vt:vector>
  </TitlesOfParts>
  <Company>MOF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נספח יד  - מצגת ישיבה מיום 19.4.2015</dc:title>
  <dc:creator>נורדן שלאבנה</dc:creator>
  <cp:lastModifiedBy>אורית פרקש</cp:lastModifiedBy>
  <cp:revision>80</cp:revision>
  <dcterms:created xsi:type="dcterms:W3CDTF">2015-04-12T11:40:57Z</dcterms:created>
  <dcterms:modified xsi:type="dcterms:W3CDTF">2015-06-30T07:39:31Z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0x010100B459AEF5C9E0AE4FBF5063F435F09156</vt:lpwstr>
  </property>
  <property fmtid="{D5CDD505-2E9C-101B-9397-08002B2CF9AE}" pid="3" name="MMDUnitsName">
    <vt:lpwstr/>
  </property>
  <property fmtid="{D5CDD505-2E9C-101B-9397-08002B2CF9AE}" pid="4" name="MMDResponsibleUnit">
    <vt:lpwstr/>
  </property>
  <property fmtid="{D5CDD505-2E9C-101B-9397-08002B2CF9AE}" pid="5" name="MMDServiceLang">
    <vt:lpwstr/>
  </property>
  <property fmtid="{D5CDD505-2E9C-101B-9397-08002B2CF9AE}" pid="6" name="MMDJobDescription">
    <vt:lpwstr/>
  </property>
  <property fmtid="{D5CDD505-2E9C-101B-9397-08002B2CF9AE}" pid="7" name="MMDKeywords">
    <vt:lpwstr/>
  </property>
  <property fmtid="{D5CDD505-2E9C-101B-9397-08002B2CF9AE}" pid="8" name="MMDStatus">
    <vt:lpwstr/>
  </property>
  <property fmtid="{D5CDD505-2E9C-101B-9397-08002B2CF9AE}" pid="9" name="MMDAudience">
    <vt:lpwstr/>
  </property>
  <property fmtid="{D5CDD505-2E9C-101B-9397-08002B2CF9AE}" pid="10" name="MMDLiveEvent">
    <vt:lpwstr/>
  </property>
  <property fmtid="{D5CDD505-2E9C-101B-9397-08002B2CF9AE}" pid="11" name="MMDSubjects">
    <vt:lpwstr/>
  </property>
  <property fmtid="{D5CDD505-2E9C-101B-9397-08002B2CF9AE}" pid="12" name="MMDTypes">
    <vt:lpwstr/>
  </property>
  <property fmtid="{D5CDD505-2E9C-101B-9397-08002B2CF9AE}" pid="13" name="MMDResponsibleOffice">
    <vt:lpwstr/>
  </property>
</Properties>
</file>