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1234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26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7143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951680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712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117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6824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2835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117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86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550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198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EDB56-4790-4509-A521-DC458A9B3CFB}" type="datetimeFigureOut">
              <a:rPr lang="he-IL" smtClean="0"/>
              <a:t>י"א/כסלו/תשפ"ב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E4C15-F370-4F09-94F6-5F79128072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8950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1"/>
          <p:cNvSpPr txBox="1">
            <a:spLocks/>
          </p:cNvSpPr>
          <p:nvPr/>
        </p:nvSpPr>
        <p:spPr>
          <a:xfrm>
            <a:off x="147145" y="228710"/>
            <a:ext cx="11929241" cy="114830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he-IL" sz="1400" b="1" dirty="0" smtClean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מבנה ארגוני</a:t>
            </a:r>
            <a:r>
              <a:rPr lang="he-IL" sz="1400" b="1" dirty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he-IL" sz="1400" b="1" dirty="0" smtClean="0">
                <a:solidFill>
                  <a:srgbClr val="002060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חטיבת תפעול ולוגיסטיקה משרד המשפטים</a:t>
            </a:r>
            <a:endParaRPr lang="he-IL" sz="1400" b="1" dirty="0">
              <a:solidFill>
                <a:srgbClr val="002060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grpSp>
        <p:nvGrpSpPr>
          <p:cNvPr id="59" name="קבוצה 58" title="מנהל אגף א' רכש ומכרזים"/>
          <p:cNvGrpSpPr/>
          <p:nvPr/>
        </p:nvGrpSpPr>
        <p:grpSpPr>
          <a:xfrm>
            <a:off x="1263989" y="1377015"/>
            <a:ext cx="9287893" cy="5011496"/>
            <a:chOff x="2248657" y="862720"/>
            <a:chExt cx="6156683" cy="4230963"/>
          </a:xfrm>
        </p:grpSpPr>
        <p:cxnSp>
          <p:nvCxnSpPr>
            <p:cNvPr id="104" name="מחבר ישר 103"/>
            <p:cNvCxnSpPr/>
            <p:nvPr/>
          </p:nvCxnSpPr>
          <p:spPr>
            <a:xfrm flipH="1" flipV="1">
              <a:off x="6795888" y="3696590"/>
              <a:ext cx="213058" cy="1"/>
            </a:xfrm>
            <a:prstGeom prst="lin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grpSp>
          <p:nvGrpSpPr>
            <p:cNvPr id="105" name="קבוצה 104"/>
            <p:cNvGrpSpPr/>
            <p:nvPr/>
          </p:nvGrpSpPr>
          <p:grpSpPr>
            <a:xfrm>
              <a:off x="2248657" y="862720"/>
              <a:ext cx="6156683" cy="4230963"/>
              <a:chOff x="154731" y="943341"/>
              <a:chExt cx="8890150" cy="4112686"/>
            </a:xfrm>
          </p:grpSpPr>
          <p:cxnSp>
            <p:nvCxnSpPr>
              <p:cNvPr id="109" name="מחבר ישר 108"/>
              <p:cNvCxnSpPr/>
              <p:nvPr/>
            </p:nvCxnSpPr>
            <p:spPr>
              <a:xfrm>
                <a:off x="179512" y="3112966"/>
                <a:ext cx="21633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10" name="מחבר ישר 109"/>
              <p:cNvCxnSpPr/>
              <p:nvPr/>
            </p:nvCxnSpPr>
            <p:spPr>
              <a:xfrm>
                <a:off x="179512" y="3545014"/>
                <a:ext cx="21633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11" name="מחבר ישר 110"/>
              <p:cNvCxnSpPr/>
              <p:nvPr/>
            </p:nvCxnSpPr>
            <p:spPr>
              <a:xfrm>
                <a:off x="179512" y="2626912"/>
                <a:ext cx="21633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12" name="מחבר ישר 111"/>
              <p:cNvCxnSpPr/>
              <p:nvPr/>
            </p:nvCxnSpPr>
            <p:spPr>
              <a:xfrm flipH="1" flipV="1">
                <a:off x="6519442" y="2626912"/>
                <a:ext cx="500830" cy="1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13" name="מחבר ישר 112"/>
              <p:cNvCxnSpPr/>
              <p:nvPr/>
            </p:nvCxnSpPr>
            <p:spPr>
              <a:xfrm flipV="1">
                <a:off x="8278185" y="2032846"/>
                <a:ext cx="765396" cy="1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sp>
            <p:nvSpPr>
              <p:cNvPr id="114" name="מציין מיקום תוכן 9"/>
              <p:cNvSpPr txBox="1">
                <a:spLocks/>
              </p:cNvSpPr>
              <p:nvPr/>
            </p:nvSpPr>
            <p:spPr>
              <a:xfrm>
                <a:off x="280988" y="1275792"/>
                <a:ext cx="8353425" cy="3780235"/>
              </a:xfrm>
              <a:prstGeom prst="rect">
                <a:avLst/>
              </a:prstGeom>
            </p:spPr>
            <p:txBody>
              <a:bodyPr/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defTabSz="685800" latinLnBrk="1">
                  <a:spcBef>
                    <a:spcPct val="20000"/>
                  </a:spcBef>
                  <a:buClrTx/>
                  <a:defRPr/>
                </a:pPr>
                <a:r>
                  <a:rPr lang="he-IL" sz="1000" kern="1200" dirty="0">
                    <a:solidFill>
                      <a:prstClr val="black"/>
                    </a:solidFill>
                    <a:ea typeface="Arial Unicode MS"/>
                    <a:cs typeface="+mn-cs"/>
                  </a:rPr>
                  <a:t> </a:t>
                </a:r>
              </a:p>
            </p:txBody>
          </p:sp>
          <p:sp>
            <p:nvSpPr>
              <p:cNvPr id="115" name="Rounded Rectangle 97" title="מנהלת מרחב לוגיסטי ירושלים"/>
              <p:cNvSpPr/>
              <p:nvPr/>
            </p:nvSpPr>
            <p:spPr>
              <a:xfrm>
                <a:off x="7545583" y="4475444"/>
                <a:ext cx="1287884" cy="365714"/>
              </a:xfrm>
              <a:prstGeom prst="round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lIns="0" tIns="37795" rIns="0" bIns="37795" rtlCol="1" anchor="ctr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algn="ctr" defTabSz="755889" fontAlgn="base">
                  <a:buClrTx/>
                  <a:defRPr/>
                </a:pPr>
                <a:r>
                  <a: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מנהלת מרחב לוגיסטי </a:t>
                </a:r>
                <a:r>
                  <a:rPr lang="he-IL" sz="1000" dirty="0" smtClean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ירושלים</a:t>
                </a:r>
                <a:endParaRPr lang="he-IL" sz="1000" dirty="0">
                  <a:solidFill>
                    <a:sysClr val="windowText" lastClr="000000"/>
                  </a:solidFill>
                  <a:latin typeface="Times New Roman"/>
                  <a:ea typeface="Tahoma"/>
                  <a:cs typeface="Tahoma"/>
                </a:endParaRPr>
              </a:p>
            </p:txBody>
          </p:sp>
          <p:sp>
            <p:nvSpPr>
              <p:cNvPr id="116" name="Rounded Rectangle 84" title="מנהלת תחום הצעות מחיר ודרישות רכש"/>
              <p:cNvSpPr/>
              <p:nvPr/>
            </p:nvSpPr>
            <p:spPr>
              <a:xfrm>
                <a:off x="395537" y="4313426"/>
                <a:ext cx="1338972" cy="581738"/>
              </a:xfrm>
              <a:prstGeom prst="roundRect">
                <a:avLst/>
              </a:prstGeom>
              <a:solidFill>
                <a:srgbClr val="1F497D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wrap="square" lIns="0" tIns="37795" rIns="0" bIns="37795" rtlCol="1" anchor="ctr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algn="ctr" defTabSz="755889" fontAlgn="base">
                  <a:buClrTx/>
                  <a:defRPr/>
                </a:pPr>
                <a:r>
                  <a:rPr lang="he-IL" sz="1000" dirty="0" smtClean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מנהלת תחום הצעות </a:t>
                </a:r>
                <a:r>
                  <a: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מחיר ודרישות </a:t>
                </a:r>
                <a:r>
                  <a:rPr lang="he-IL" sz="1000" dirty="0" smtClean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רכש</a:t>
                </a:r>
                <a:endParaRPr lang="he-IL" sz="1000" dirty="0">
                  <a:solidFill>
                    <a:sysClr val="windowText" lastClr="000000"/>
                  </a:solidFill>
                  <a:latin typeface="Times New Roman"/>
                  <a:ea typeface="Tahoma"/>
                  <a:cs typeface="Tahoma"/>
                </a:endParaRPr>
              </a:p>
            </p:txBody>
          </p:sp>
          <p:cxnSp>
            <p:nvCxnSpPr>
              <p:cNvPr id="117" name="מחבר ישר 116" title="קווים שמחברים את עץ התרשים"/>
              <p:cNvCxnSpPr/>
              <p:nvPr/>
            </p:nvCxnSpPr>
            <p:spPr>
              <a:xfrm flipV="1">
                <a:off x="179512" y="2080804"/>
                <a:ext cx="0" cy="2490324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grpSp>
            <p:nvGrpSpPr>
              <p:cNvPr id="118" name="קבוצה 117"/>
              <p:cNvGrpSpPr/>
              <p:nvPr/>
            </p:nvGrpSpPr>
            <p:grpSpPr>
              <a:xfrm>
                <a:off x="154731" y="943341"/>
                <a:ext cx="8661042" cy="3403428"/>
                <a:chOff x="438352" y="327133"/>
                <a:chExt cx="6051209" cy="9099624"/>
              </a:xfrm>
            </p:grpSpPr>
            <p:sp>
              <p:nvSpPr>
                <p:cNvPr id="130" name="Rounded Rectangle 26" title="מ&quot;מ סמנכ&quot;ל בכיר לתפעול ולוגיסטיקה"/>
                <p:cNvSpPr/>
                <p:nvPr/>
              </p:nvSpPr>
              <p:spPr>
                <a:xfrm>
                  <a:off x="2280986" y="327133"/>
                  <a:ext cx="2604198" cy="1302340"/>
                </a:xfrm>
                <a:prstGeom prst="roundRect">
                  <a:avLst/>
                </a:prstGeom>
                <a:solidFill>
                  <a:srgbClr val="1F497D">
                    <a:lumMod val="50000"/>
                  </a:srgbClr>
                </a:solidFill>
                <a:ln w="28575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prstClr val="white"/>
                      </a:solidFill>
                      <a:latin typeface="Times New Roman"/>
                      <a:ea typeface="Tahoma"/>
                      <a:cs typeface="Tahoma"/>
                    </a:rPr>
                    <a:t>מ"מ סמנכ"ל בכיר לתפעול ולוגיסטיקה</a:t>
                  </a:r>
                  <a:endParaRPr lang="en-US" sz="1000" dirty="0">
                    <a:solidFill>
                      <a:prstClr val="white"/>
                    </a:solidFill>
                    <a:latin typeface="Times New Roman"/>
                    <a:ea typeface="Times New Roman"/>
                    <a:cs typeface="+mn-cs"/>
                  </a:endParaRPr>
                </a:p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prstClr val="white"/>
                      </a:solidFill>
                      <a:latin typeface="Times New Roman"/>
                      <a:ea typeface="Tahoma"/>
                      <a:cs typeface="Tahoma"/>
                    </a:rPr>
                    <a:t> ויו"ר ועדת מכרזים </a:t>
                  </a:r>
                  <a:r>
                    <a:rPr lang="he-IL" sz="1000" dirty="0" smtClean="0">
                      <a:solidFill>
                        <a:prstClr val="white"/>
                      </a:solidFill>
                      <a:latin typeface="Times New Roman"/>
                      <a:ea typeface="Tahoma"/>
                      <a:cs typeface="Tahoma"/>
                    </a:rPr>
                    <a:t>ורכישות</a:t>
                  </a:r>
                  <a:endParaRPr lang="he-IL" sz="1000" dirty="0">
                    <a:solidFill>
                      <a:prstClr val="white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31" name="Rounded Rectangle 27" title="מנהל אגף א' תפעול ולוגיסטיקה"/>
                <p:cNvSpPr/>
                <p:nvPr/>
              </p:nvSpPr>
              <p:spPr>
                <a:xfrm>
                  <a:off x="5574905" y="2589356"/>
                  <a:ext cx="899806" cy="1413358"/>
                </a:xfrm>
                <a:prstGeom prst="roundRect">
                  <a:avLst/>
                </a:prstGeom>
                <a:solidFill>
                  <a:srgbClr val="1F497D">
                    <a:lumMod val="60000"/>
                    <a:lumOff val="4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מנהל אגף א' תפעול </a:t>
                  </a:r>
                  <a:r>
                    <a:rPr lang="he-IL" sz="1000" dirty="0" smtClean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ולוגיסטיקה</a:t>
                  </a:r>
                  <a:endParaRPr lang="he-IL" sz="1000" dirty="0">
                    <a:solidFill>
                      <a:prstClr val="black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32" name="Rounded Rectangle 27" title="מנהל תחום בכיר כנסים, טקסים והשתלמויות"/>
                <p:cNvSpPr/>
                <p:nvPr/>
              </p:nvSpPr>
              <p:spPr>
                <a:xfrm>
                  <a:off x="3489940" y="2595127"/>
                  <a:ext cx="982431" cy="1413355"/>
                </a:xfrm>
                <a:prstGeom prst="roundRect">
                  <a:avLst/>
                </a:prstGeom>
                <a:solidFill>
                  <a:srgbClr val="1F497D">
                    <a:lumMod val="60000"/>
                    <a:lumOff val="4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מנהל תחום בכיר כנסים, טקסים </a:t>
                  </a:r>
                  <a:r>
                    <a:rPr lang="he-IL" sz="1000" dirty="0" smtClean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והשתלמויות</a:t>
                  </a:r>
                  <a:endParaRPr lang="he-IL" sz="1000" dirty="0">
                    <a:solidFill>
                      <a:prstClr val="black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33" name="Rounded Rectangle 27" title="מנהל אגף דיור"/>
                <p:cNvSpPr/>
                <p:nvPr/>
              </p:nvSpPr>
              <p:spPr>
                <a:xfrm>
                  <a:off x="2249506" y="2596088"/>
                  <a:ext cx="823730" cy="1413355"/>
                </a:xfrm>
                <a:prstGeom prst="roundRect">
                  <a:avLst/>
                </a:prstGeom>
                <a:solidFill>
                  <a:srgbClr val="1F497D">
                    <a:lumMod val="60000"/>
                    <a:lumOff val="4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מנהל אגף דיור</a:t>
                  </a:r>
                </a:p>
                <a:p>
                  <a:pPr algn="ctr" defTabSz="755889" fontAlgn="base">
                    <a:buClrTx/>
                    <a:defRPr/>
                  </a:pPr>
                  <a:r>
                    <a:rPr lang="he-IL" sz="1000" dirty="0" smtClean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ותשתיות</a:t>
                  </a:r>
                  <a:endParaRPr lang="he-IL" sz="1000" dirty="0">
                    <a:solidFill>
                      <a:prstClr val="black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34" name="Rounded Rectangle 27" descr="מנהל אגף א' רכש ומכרזים" title="מנהל אגף א' רכש ומכרזים"/>
                <p:cNvSpPr/>
                <p:nvPr/>
              </p:nvSpPr>
              <p:spPr>
                <a:xfrm>
                  <a:off x="589282" y="2610508"/>
                  <a:ext cx="1207223" cy="1471044"/>
                </a:xfrm>
                <a:prstGeom prst="roundRect">
                  <a:avLst/>
                </a:prstGeom>
                <a:solidFill>
                  <a:srgbClr val="1F497D">
                    <a:lumMod val="60000"/>
                    <a:lumOff val="4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מנהל אגף א' רכש ומכרזים</a:t>
                  </a:r>
                  <a:endParaRPr lang="en-US" sz="1000" dirty="0">
                    <a:solidFill>
                      <a:prstClr val="black"/>
                    </a:solidFill>
                    <a:latin typeface="Times New Roman"/>
                    <a:ea typeface="Times New Roman"/>
                    <a:cs typeface="+mn-cs"/>
                  </a:endParaRPr>
                </a:p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וסגן ומ"מ סמנכ"ל בכיר לתפעול </a:t>
                  </a:r>
                  <a:r>
                    <a:rPr lang="he-IL" sz="1000" dirty="0" smtClean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ולוגיסטיקה</a:t>
                  </a:r>
                  <a:endParaRPr lang="he-IL" sz="1000" dirty="0">
                    <a:solidFill>
                      <a:prstClr val="black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35" name="Rounded Rectangle 84" title="מנהל תחום לוגיסטיקה"/>
                <p:cNvSpPr/>
                <p:nvPr/>
              </p:nvSpPr>
              <p:spPr>
                <a:xfrm>
                  <a:off x="5579855" y="4503980"/>
                  <a:ext cx="905577" cy="1008238"/>
                </a:xfrm>
                <a:prstGeom prst="roundRect">
                  <a:avLst/>
                </a:prstGeom>
                <a:solidFill>
                  <a:srgbClr val="1F497D">
                    <a:lumMod val="20000"/>
                    <a:lumOff val="8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מנהל תחום </a:t>
                  </a:r>
                  <a:r>
                    <a:rPr lang="he-IL" sz="1000" dirty="0" smtClean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לוגיסטיקה</a:t>
                  </a:r>
                  <a:endPara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36" name="Rounded Rectangle 97" title="מנהל מרחב לוגיסטי באר-שבע"/>
                <p:cNvSpPr/>
                <p:nvPr/>
              </p:nvSpPr>
              <p:spPr>
                <a:xfrm>
                  <a:off x="5589755" y="7146514"/>
                  <a:ext cx="899806" cy="980697"/>
                </a:xfrm>
                <a:prstGeom prst="roundRect">
                  <a:avLst/>
                </a:prstGeom>
                <a:solidFill>
                  <a:sysClr val="window" lastClr="FFFFFF"/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מנהל מרחב לוגיסטי </a:t>
                  </a:r>
                  <a:r>
                    <a:rPr lang="he-IL" sz="1000" dirty="0" smtClean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באר-שבע</a:t>
                  </a:r>
                  <a:endPara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37" name="Rounded Rectangle 97" title="מנהל מרחב לוגיסטי חיפה"/>
                <p:cNvSpPr/>
                <p:nvPr/>
              </p:nvSpPr>
              <p:spPr>
                <a:xfrm>
                  <a:off x="5589755" y="8474905"/>
                  <a:ext cx="899806" cy="951852"/>
                </a:xfrm>
                <a:prstGeom prst="roundRect">
                  <a:avLst/>
                </a:prstGeom>
                <a:solidFill>
                  <a:sysClr val="window" lastClr="FFFFFF"/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מנהל מרחב לוגיסטי </a:t>
                  </a:r>
                  <a:r>
                    <a:rPr lang="he-IL" sz="1000" dirty="0" smtClean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חיפה</a:t>
                  </a:r>
                  <a:endPara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38" name="Rounded Rectangle 84" title="מנהלת תחום תחבורה"/>
                <p:cNvSpPr/>
                <p:nvPr/>
              </p:nvSpPr>
              <p:spPr>
                <a:xfrm>
                  <a:off x="2821020" y="4619014"/>
                  <a:ext cx="887472" cy="1053496"/>
                </a:xfrm>
                <a:prstGeom prst="roundRect">
                  <a:avLst/>
                </a:prstGeom>
                <a:solidFill>
                  <a:srgbClr val="1F497D">
                    <a:lumMod val="60000"/>
                    <a:lumOff val="4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 smtClean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מנהלת תחום תחבורה</a:t>
                  </a:r>
                  <a:endParaRPr lang="he-IL" sz="1000" dirty="0">
                    <a:solidFill>
                      <a:prstClr val="black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39" name="Rounded Rectangle 97" title="מנהל מרחב לוגיסטי ת&quot;א והמרכז"/>
                <p:cNvSpPr/>
                <p:nvPr/>
              </p:nvSpPr>
              <p:spPr>
                <a:xfrm>
                  <a:off x="1645788" y="4605550"/>
                  <a:ext cx="918905" cy="1211349"/>
                </a:xfrm>
                <a:prstGeom prst="roundRect">
                  <a:avLst/>
                </a:prstGeom>
                <a:solidFill>
                  <a:srgbClr val="1F497D">
                    <a:lumMod val="60000"/>
                    <a:lumOff val="4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מנהל מרחב לוגיסטי ת"א </a:t>
                  </a:r>
                  <a:r>
                    <a:rPr lang="he-IL" sz="1000" dirty="0" smtClean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והמרכז</a:t>
                  </a:r>
                  <a:endParaRPr lang="he-IL" sz="1000" dirty="0">
                    <a:solidFill>
                      <a:prstClr val="black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40" name="Rounded Rectangle 84" title="מנהלת תחום רכש"/>
                <p:cNvSpPr/>
                <p:nvPr/>
              </p:nvSpPr>
              <p:spPr>
                <a:xfrm>
                  <a:off x="589283" y="4492267"/>
                  <a:ext cx="953132" cy="747060"/>
                </a:xfrm>
                <a:prstGeom prst="roundRect">
                  <a:avLst/>
                </a:prstGeom>
                <a:solidFill>
                  <a:srgbClr val="1F497D">
                    <a:lumMod val="20000"/>
                    <a:lumOff val="8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מנהלת תחום </a:t>
                  </a:r>
                  <a:r>
                    <a:rPr lang="he-IL" sz="1000" dirty="0" smtClean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רכש</a:t>
                  </a:r>
                  <a:endPara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41" name="Rounded Rectangle 84" title="מנהלת תחום ארגון ותקצוב"/>
                <p:cNvSpPr/>
                <p:nvPr/>
              </p:nvSpPr>
              <p:spPr>
                <a:xfrm>
                  <a:off x="589282" y="5512216"/>
                  <a:ext cx="935499" cy="1026657"/>
                </a:xfrm>
                <a:prstGeom prst="roundRect">
                  <a:avLst/>
                </a:prstGeom>
                <a:solidFill>
                  <a:srgbClr val="1F497D">
                    <a:lumMod val="20000"/>
                    <a:lumOff val="8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מנהלת תחום ארגון </a:t>
                  </a:r>
                  <a:r>
                    <a:rPr lang="he-IL" sz="1000" dirty="0" smtClean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ותקצוב</a:t>
                  </a:r>
                  <a:endPara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sp>
              <p:nvSpPr>
                <p:cNvPr id="142" name="Rounded Rectangle 84" title="מנהלת תחום מכרזים"/>
                <p:cNvSpPr/>
                <p:nvPr/>
              </p:nvSpPr>
              <p:spPr>
                <a:xfrm>
                  <a:off x="589282" y="6827662"/>
                  <a:ext cx="935499" cy="764365"/>
                </a:xfrm>
                <a:prstGeom prst="roundRect">
                  <a:avLst/>
                </a:prstGeom>
                <a:solidFill>
                  <a:srgbClr val="1F497D">
                    <a:lumMod val="20000"/>
                    <a:lumOff val="8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מנהלת תחום </a:t>
                  </a:r>
                  <a:r>
                    <a:rPr lang="he-IL" sz="1000" dirty="0" smtClean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מכרזים</a:t>
                  </a:r>
                  <a:endPara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cxnSp>
              <p:nvCxnSpPr>
                <p:cNvPr id="143" name="מחבר ישר 142"/>
                <p:cNvCxnSpPr/>
                <p:nvPr/>
              </p:nvCxnSpPr>
              <p:spPr>
                <a:xfrm>
                  <a:off x="3557955" y="2092279"/>
                  <a:ext cx="2274706" cy="0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144" name="מחבר ישר 143"/>
                <p:cNvCxnSpPr/>
                <p:nvPr/>
              </p:nvCxnSpPr>
              <p:spPr>
                <a:xfrm>
                  <a:off x="5833164" y="2092278"/>
                  <a:ext cx="0" cy="504771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145" name="מחבר ישר 144"/>
                <p:cNvCxnSpPr/>
                <p:nvPr/>
              </p:nvCxnSpPr>
              <p:spPr>
                <a:xfrm flipV="1">
                  <a:off x="3603801" y="1674041"/>
                  <a:ext cx="0" cy="418238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</p:cxnSp>
            <p:cxnSp>
              <p:nvCxnSpPr>
                <p:cNvPr id="146" name="מחבר ישר 145" title="קווים שמחברים את עץ התרשים"/>
                <p:cNvCxnSpPr/>
                <p:nvPr/>
              </p:nvCxnSpPr>
              <p:spPr>
                <a:xfrm>
                  <a:off x="1570926" y="2092279"/>
                  <a:ext cx="1987533" cy="0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147" name="מחבר ישר 146"/>
                <p:cNvCxnSpPr/>
                <p:nvPr/>
              </p:nvCxnSpPr>
              <p:spPr>
                <a:xfrm flipV="1">
                  <a:off x="1570925" y="2092279"/>
                  <a:ext cx="0" cy="518230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148" name="מחבר ישר 147"/>
                <p:cNvCxnSpPr/>
                <p:nvPr/>
              </p:nvCxnSpPr>
              <p:spPr>
                <a:xfrm flipV="1">
                  <a:off x="2651985" y="2093242"/>
                  <a:ext cx="0" cy="518229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149" name="מחבר ישר 148"/>
                <p:cNvCxnSpPr/>
                <p:nvPr/>
              </p:nvCxnSpPr>
              <p:spPr>
                <a:xfrm flipV="1">
                  <a:off x="3940850" y="2093241"/>
                  <a:ext cx="0" cy="518230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150" name="מחבר ישר 149"/>
                <p:cNvCxnSpPr>
                  <a:stCxn id="135" idx="0"/>
                </p:cNvCxnSpPr>
                <p:nvPr/>
              </p:nvCxnSpPr>
              <p:spPr>
                <a:xfrm flipV="1">
                  <a:off x="6032644" y="4041176"/>
                  <a:ext cx="1" cy="462804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151" name="מחבר ישר 150" title="קווים שמחברים את עץ התרשים"/>
                <p:cNvCxnSpPr/>
                <p:nvPr/>
              </p:nvCxnSpPr>
              <p:spPr>
                <a:xfrm flipV="1">
                  <a:off x="3255703" y="2092279"/>
                  <a:ext cx="0" cy="2508467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152" name="מחבר ישר 151" title="קווים שמחברים את עץ התרשים"/>
                <p:cNvCxnSpPr/>
                <p:nvPr/>
              </p:nvCxnSpPr>
              <p:spPr>
                <a:xfrm flipV="1">
                  <a:off x="2098577" y="2093242"/>
                  <a:ext cx="0" cy="2508467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cxnSp>
              <p:nvCxnSpPr>
                <p:cNvPr id="153" name="מחבר ישר 152"/>
                <p:cNvCxnSpPr/>
                <p:nvPr/>
              </p:nvCxnSpPr>
              <p:spPr>
                <a:xfrm>
                  <a:off x="438352" y="3362203"/>
                  <a:ext cx="151143" cy="0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sp>
              <p:nvSpPr>
                <p:cNvPr id="154" name="Rounded Rectangle 27" title="מנהל אגף פרויקטים"/>
                <p:cNvSpPr/>
                <p:nvPr/>
              </p:nvSpPr>
              <p:spPr>
                <a:xfrm>
                  <a:off x="4568095" y="2598010"/>
                  <a:ext cx="823730" cy="1413356"/>
                </a:xfrm>
                <a:prstGeom prst="roundRect">
                  <a:avLst/>
                </a:prstGeom>
                <a:solidFill>
                  <a:srgbClr val="1F497D">
                    <a:lumMod val="60000"/>
                    <a:lumOff val="4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מנהל אגף </a:t>
                  </a:r>
                  <a:r>
                    <a:rPr lang="he-IL" sz="1000" dirty="0" smtClean="0">
                      <a:solidFill>
                        <a:prstClr val="black"/>
                      </a:solidFill>
                      <a:latin typeface="Times New Roman"/>
                      <a:ea typeface="Tahoma"/>
                      <a:cs typeface="Tahoma"/>
                    </a:rPr>
                    <a:t>פרויקטים</a:t>
                  </a:r>
                  <a:endParaRPr lang="he-IL" sz="1000" dirty="0">
                    <a:solidFill>
                      <a:prstClr val="black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cxnSp>
              <p:nvCxnSpPr>
                <p:cNvPr id="155" name="מחבר ישר 154"/>
                <p:cNvCxnSpPr/>
                <p:nvPr/>
              </p:nvCxnSpPr>
              <p:spPr>
                <a:xfrm flipV="1">
                  <a:off x="4963586" y="2094202"/>
                  <a:ext cx="0" cy="518230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  <p:sp>
              <p:nvSpPr>
                <p:cNvPr id="156" name="Rounded Rectangle 84" title="מנהל תחום רשומות"/>
                <p:cNvSpPr/>
                <p:nvPr/>
              </p:nvSpPr>
              <p:spPr>
                <a:xfrm>
                  <a:off x="4195082" y="4366317"/>
                  <a:ext cx="845440" cy="1184427"/>
                </a:xfrm>
                <a:prstGeom prst="roundRect">
                  <a:avLst/>
                </a:prstGeom>
                <a:solidFill>
                  <a:srgbClr val="1F497D">
                    <a:lumMod val="20000"/>
                    <a:lumOff val="80000"/>
                  </a:srgbClr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wrap="square" lIns="0" tIns="37795" rIns="0" bIns="37795" rtlCol="1" anchor="ctr">
                  <a:no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728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 algn="ctr" defTabSz="755889" fontAlgn="base">
                    <a:buClrTx/>
                    <a:defRPr/>
                  </a:pPr>
                  <a:r>
                    <a:rPr lang="he-IL" sz="1000" dirty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מנהל תחום </a:t>
                  </a:r>
                  <a:r>
                    <a:rPr lang="he-IL" sz="1000" dirty="0" smtClean="0">
                      <a:solidFill>
                        <a:sysClr val="windowText" lastClr="000000"/>
                      </a:solidFill>
                      <a:latin typeface="Times New Roman"/>
                      <a:ea typeface="Tahoma"/>
                      <a:cs typeface="Tahoma"/>
                    </a:rPr>
                    <a:t>רשומות</a:t>
                  </a:r>
                  <a:endPara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endParaRPr>
                </a:p>
              </p:txBody>
            </p:sp>
            <p:cxnSp>
              <p:nvCxnSpPr>
                <p:cNvPr id="157" name="מחבר ישר 156"/>
                <p:cNvCxnSpPr/>
                <p:nvPr/>
              </p:nvCxnSpPr>
              <p:spPr>
                <a:xfrm flipH="1">
                  <a:off x="5133381" y="6434702"/>
                  <a:ext cx="101718" cy="4897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ysClr val="windowText" lastClr="0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</p:grpSp>
          <p:cxnSp>
            <p:nvCxnSpPr>
              <p:cNvPr id="119" name="מחבר ישר 118"/>
              <p:cNvCxnSpPr/>
              <p:nvPr/>
            </p:nvCxnSpPr>
            <p:spPr>
              <a:xfrm flipH="1" flipV="1">
                <a:off x="9036497" y="2032847"/>
                <a:ext cx="8384" cy="2646293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20" name="מחבר ישר 119" title="קווים שמחברים את עץ התרשים"/>
              <p:cNvCxnSpPr/>
              <p:nvPr/>
            </p:nvCxnSpPr>
            <p:spPr>
              <a:xfrm>
                <a:off x="8820472" y="3166972"/>
                <a:ext cx="20764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21" name="מחבר ישר 120"/>
              <p:cNvCxnSpPr/>
              <p:nvPr/>
            </p:nvCxnSpPr>
            <p:spPr>
              <a:xfrm>
                <a:off x="8820472" y="3707032"/>
                <a:ext cx="20764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22" name="מחבר ישר 121"/>
              <p:cNvCxnSpPr/>
              <p:nvPr/>
            </p:nvCxnSpPr>
            <p:spPr>
              <a:xfrm>
                <a:off x="8820472" y="4193086"/>
                <a:ext cx="20764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23" name="מחבר ישר 122"/>
              <p:cNvCxnSpPr/>
              <p:nvPr/>
            </p:nvCxnSpPr>
            <p:spPr>
              <a:xfrm>
                <a:off x="179512" y="3977062"/>
                <a:ext cx="21633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sp>
            <p:nvSpPr>
              <p:cNvPr id="124" name="Rounded Rectangle 84" title="מנהלת תחום מכרזים"/>
              <p:cNvSpPr/>
              <p:nvPr/>
            </p:nvSpPr>
            <p:spPr>
              <a:xfrm>
                <a:off x="395537" y="3799187"/>
                <a:ext cx="1338971" cy="447905"/>
              </a:xfrm>
              <a:prstGeom prst="roundRect">
                <a:avLst/>
              </a:prstGeom>
              <a:solidFill>
                <a:srgbClr val="1F497D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wrap="square" lIns="0" tIns="37795" rIns="0" bIns="37795" rtlCol="1" anchor="ctr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algn="ctr" defTabSz="755889" fontAlgn="base">
                  <a:buClrTx/>
                  <a:defRPr/>
                </a:pPr>
                <a:r>
                  <a: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מנהלת תחום מכרזים</a:t>
                </a:r>
                <a:endParaRPr lang="he-IL" sz="1000" dirty="0">
                  <a:solidFill>
                    <a:sysClr val="windowText" lastClr="000000"/>
                  </a:solidFill>
                  <a:latin typeface="Times New Roman"/>
                  <a:ea typeface="Tahoma"/>
                  <a:cs typeface="Tahoma"/>
                </a:endParaRPr>
              </a:p>
            </p:txBody>
          </p:sp>
          <p:cxnSp>
            <p:nvCxnSpPr>
              <p:cNvPr id="125" name="מחבר ישר 124"/>
              <p:cNvCxnSpPr/>
              <p:nvPr/>
            </p:nvCxnSpPr>
            <p:spPr>
              <a:xfrm>
                <a:off x="179512" y="4571128"/>
                <a:ext cx="21633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sp>
            <p:nvSpPr>
              <p:cNvPr id="126" name="Rounded Rectangle 84" title="ממונה (נכסים, רכש ולוגיסטיקה)"/>
              <p:cNvSpPr/>
              <p:nvPr/>
            </p:nvSpPr>
            <p:spPr>
              <a:xfrm>
                <a:off x="7524328" y="3005897"/>
                <a:ext cx="1296144" cy="377099"/>
              </a:xfrm>
              <a:prstGeom prst="roundRect">
                <a:avLst/>
              </a:prstGeom>
              <a:solidFill>
                <a:srgbClr val="1F497D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wrap="square" lIns="0" tIns="37795" rIns="0" bIns="37795" rtlCol="1" anchor="ctr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algn="ctr" defTabSz="755889" fontAlgn="base">
                  <a:buClrTx/>
                  <a:defRPr/>
                </a:pPr>
                <a:r>
                  <a: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ממונה (נכסים, רכש ולוגיסטיקה</a:t>
                </a:r>
                <a:r>
                  <a:rPr lang="he-IL" sz="1000" dirty="0" smtClean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)</a:t>
                </a:r>
                <a:endParaRPr lang="he-IL" sz="1000" dirty="0">
                  <a:solidFill>
                    <a:sysClr val="windowText" lastClr="000000"/>
                  </a:solidFill>
                  <a:latin typeface="Times New Roman"/>
                  <a:ea typeface="Tahoma"/>
                  <a:cs typeface="Tahoma"/>
                </a:endParaRPr>
              </a:p>
            </p:txBody>
          </p:sp>
          <p:cxnSp>
            <p:nvCxnSpPr>
              <p:cNvPr id="127" name="מחבר ישר 126"/>
              <p:cNvCxnSpPr/>
              <p:nvPr/>
            </p:nvCxnSpPr>
            <p:spPr>
              <a:xfrm>
                <a:off x="8820472" y="4679140"/>
                <a:ext cx="207640" cy="0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sp>
            <p:nvSpPr>
              <p:cNvPr id="128" name="Rounded Rectangle 84" title="מרכז בכיר בקרה ומעקב"/>
              <p:cNvSpPr/>
              <p:nvPr/>
            </p:nvSpPr>
            <p:spPr>
              <a:xfrm>
                <a:off x="5293503" y="2989610"/>
                <a:ext cx="1572797" cy="442997"/>
              </a:xfrm>
              <a:prstGeom prst="roundRect">
                <a:avLst/>
              </a:prstGeom>
              <a:solidFill>
                <a:srgbClr val="1F497D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wrap="square" lIns="0" tIns="37795" rIns="0" bIns="37795" rtlCol="1" anchor="ctr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728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algn="ctr" defTabSz="685800" fontAlgn="base" latinLnBrk="1">
                  <a:buClrTx/>
                  <a:defRPr/>
                </a:pPr>
                <a:r>
                  <a:rPr lang="he-IL" sz="1000" kern="12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מרכז בכיר בקרה </a:t>
                </a:r>
                <a:r>
                  <a:rPr lang="he-IL" sz="1000" dirty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ו</a:t>
                </a:r>
                <a:r>
                  <a:rPr lang="he-IL" sz="1000" kern="1200" dirty="0" smtClean="0">
                    <a:solidFill>
                      <a:sysClr val="windowText" lastClr="000000"/>
                    </a:solidFill>
                    <a:latin typeface="Times New Roman"/>
                    <a:ea typeface="Tahoma"/>
                    <a:cs typeface="Tahoma"/>
                  </a:rPr>
                  <a:t>מעקב</a:t>
                </a:r>
                <a:endParaRPr lang="he-IL" sz="1000" kern="1200" dirty="0">
                  <a:solidFill>
                    <a:sysClr val="windowText" lastClr="000000"/>
                  </a:solidFill>
                  <a:latin typeface="Times New Roman"/>
                  <a:ea typeface="Tahoma"/>
                  <a:cs typeface="Tahoma"/>
                </a:endParaRPr>
              </a:p>
            </p:txBody>
          </p:sp>
          <p:cxnSp>
            <p:nvCxnSpPr>
              <p:cNvPr id="129" name="מחבר ישר 128" title="קווים שמחברים את עץ התרשים"/>
              <p:cNvCxnSpPr/>
              <p:nvPr/>
            </p:nvCxnSpPr>
            <p:spPr>
              <a:xfrm flipH="1" flipV="1">
                <a:off x="7020272" y="2337398"/>
                <a:ext cx="0" cy="1369634"/>
              </a:xfrm>
              <a:prstGeom prst="line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</p:grpSp>
        <p:sp>
          <p:nvSpPr>
            <p:cNvPr id="106" name="Rounded Rectangle 84" title="מרכז בכיר בינוי ותשתיות"/>
            <p:cNvSpPr/>
            <p:nvPr/>
          </p:nvSpPr>
          <p:spPr>
            <a:xfrm>
              <a:off x="3959551" y="3234867"/>
              <a:ext cx="997330" cy="312773"/>
            </a:xfrm>
            <a:prstGeom prst="roundRect">
              <a:avLst/>
            </a:prstGeom>
            <a:solidFill>
              <a:srgbClr val="1F497D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0" tIns="37795" rIns="0" bIns="37795" rtlCol="1" anchor="ctr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ctr" defTabSz="755889" fontAlgn="base">
                <a:buClrTx/>
                <a:defRPr/>
              </a:pPr>
              <a:r>
                <a:rPr lang="he-IL" sz="1000" dirty="0">
                  <a:solidFill>
                    <a:sysClr val="windowText" lastClr="000000"/>
                  </a:solidFill>
                  <a:latin typeface="Times New Roman"/>
                  <a:ea typeface="Tahoma"/>
                  <a:cs typeface="Tahoma"/>
                </a:rPr>
                <a:t>מרכז בכיר בינוי </a:t>
              </a:r>
              <a:r>
                <a:rPr lang="he-IL" sz="1000" dirty="0" smtClean="0">
                  <a:solidFill>
                    <a:sysClr val="windowText" lastClr="000000"/>
                  </a:solidFill>
                  <a:latin typeface="Times New Roman"/>
                  <a:ea typeface="Tahoma"/>
                  <a:cs typeface="Tahoma"/>
                </a:rPr>
                <a:t>ותשתיות</a:t>
              </a:r>
              <a:endParaRPr lang="he-IL" sz="1000" dirty="0">
                <a:solidFill>
                  <a:sysClr val="windowText" lastClr="000000"/>
                </a:solidFill>
                <a:latin typeface="Times New Roman"/>
                <a:ea typeface="Tahoma"/>
                <a:cs typeface="Tahoma"/>
              </a:endParaRPr>
            </a:p>
          </p:txBody>
        </p:sp>
        <p:cxnSp>
          <p:nvCxnSpPr>
            <p:cNvPr id="107" name="מחבר ישר 106" title="קווים שמחברים את עץ התרשים"/>
            <p:cNvCxnSpPr>
              <a:stCxn id="106" idx="0"/>
            </p:cNvCxnSpPr>
            <p:nvPr/>
          </p:nvCxnSpPr>
          <p:spPr>
            <a:xfrm flipV="1">
              <a:off x="4458217" y="2308017"/>
              <a:ext cx="962" cy="926850"/>
            </a:xfrm>
            <a:prstGeom prst="lin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108" name="Rounded Rectangle 84" title="מרכזת בכירה דואר"/>
            <p:cNvSpPr/>
            <p:nvPr/>
          </p:nvSpPr>
          <p:spPr>
            <a:xfrm>
              <a:off x="5972368" y="3492566"/>
              <a:ext cx="839451" cy="455737"/>
            </a:xfrm>
            <a:prstGeom prst="roundRect">
              <a:avLst/>
            </a:prstGeom>
            <a:solidFill>
              <a:srgbClr val="1F497D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0" tIns="37795" rIns="0" bIns="37795" rtlCol="1" anchor="ctr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728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ctr" defTabSz="685800" fontAlgn="base" latinLnBrk="1">
                <a:buClrTx/>
                <a:defRPr/>
              </a:pPr>
              <a:r>
                <a:rPr lang="he-IL" sz="1000" kern="1200" dirty="0">
                  <a:solidFill>
                    <a:sysClr val="windowText" lastClr="000000"/>
                  </a:solidFill>
                  <a:latin typeface="Times New Roman"/>
                  <a:ea typeface="Tahoma"/>
                  <a:cs typeface="Tahoma"/>
                </a:rPr>
                <a:t>מרכזת בכירה </a:t>
              </a:r>
              <a:r>
                <a:rPr lang="he-IL" sz="1000" kern="1200" dirty="0" smtClean="0">
                  <a:solidFill>
                    <a:sysClr val="windowText" lastClr="000000"/>
                  </a:solidFill>
                  <a:latin typeface="Times New Roman"/>
                  <a:ea typeface="Tahoma"/>
                  <a:cs typeface="Tahoma"/>
                </a:rPr>
                <a:t>דואר</a:t>
              </a:r>
              <a:endParaRPr lang="he-IL" sz="1000" kern="1200" dirty="0">
                <a:solidFill>
                  <a:sysClr val="windowText" lastClr="000000"/>
                </a:solidFill>
                <a:latin typeface="Times New Roman"/>
                <a:ea typeface="Tahoma"/>
                <a:cs typeface="Tahom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15954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113</Words>
  <Application>Microsoft Office PowerPoint</Application>
  <PresentationFormat>מסך רחב</PresentationFormat>
  <Paragraphs>27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9" baseType="lpstr">
      <vt:lpstr>맑은 고딕</vt:lpstr>
      <vt:lpstr>Arial</vt:lpstr>
      <vt:lpstr>Arial Unicode MS</vt:lpstr>
      <vt:lpstr>Calibri</vt:lpstr>
      <vt:lpstr>Calibri Light</vt:lpstr>
      <vt:lpstr>Tahoma</vt:lpstr>
      <vt:lpstr>Times New Roman</vt:lpstr>
      <vt:lpstr>ערכת נושא Office</vt:lpstr>
      <vt:lpstr>מצגת של PowerPoint‏</vt:lpstr>
    </vt:vector>
  </TitlesOfParts>
  <Company>MOJ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מבנה ארגוני חטיבת תפעול ולוגיסטיקה משרד המשפטים</dc:title>
  <dc:creator>Netanela Ben david</dc:creator>
  <cp:lastModifiedBy>Nir Levioff</cp:lastModifiedBy>
  <cp:revision>6</cp:revision>
  <dcterms:created xsi:type="dcterms:W3CDTF">2021-11-14T08:57:07Z</dcterms:created>
  <dcterms:modified xsi:type="dcterms:W3CDTF">2021-11-15T08:49:13Z</dcterms:modified>
</cp:coreProperties>
</file>