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968" r:id="rId3"/>
    <p:sldId id="942" r:id="rId4"/>
    <p:sldId id="974" r:id="rId5"/>
    <p:sldId id="966" r:id="rId6"/>
    <p:sldId id="967" r:id="rId7"/>
    <p:sldId id="972" r:id="rId8"/>
    <p:sldId id="973" r:id="rId9"/>
    <p:sldId id="945" r:id="rId10"/>
    <p:sldId id="969" r:id="rId11"/>
    <p:sldId id="875" r:id="rId12"/>
    <p:sldId id="874" r:id="rId13"/>
    <p:sldId id="970" r:id="rId14"/>
    <p:sldId id="947" r:id="rId15"/>
    <p:sldId id="965" r:id="rId16"/>
    <p:sldId id="722" r:id="rId17"/>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B135"/>
    <a:srgbClr val="00ABBD"/>
    <a:srgbClr val="2412AC"/>
    <a:srgbClr val="FF6A05"/>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37" autoAdjust="0"/>
    <p:restoredTop sz="83043" autoAdjust="0"/>
  </p:normalViewPr>
  <p:slideViewPr>
    <p:cSldViewPr>
      <p:cViewPr varScale="1">
        <p:scale>
          <a:sx n="92" d="100"/>
          <a:sy n="92" d="100"/>
        </p:scale>
        <p:origin x="10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9F2BE05-DB85-41D5-9CA9-B11D9C63F944}" type="datetimeFigureOut">
              <a:rPr lang="en-US"/>
              <a:pPr>
                <a:defRPr/>
              </a:pPr>
              <a:t>7/17/2018</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C949304-D25D-4EEF-8C0F-CB68D6E052CD}" type="slidenum">
              <a:rPr lang="en-US" altLang="he-IL"/>
              <a:pPr>
                <a:defRPr/>
              </a:pPr>
              <a:t>‹#›</a:t>
            </a:fld>
            <a:endParaRPr lang="en-US" altLang="he-I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4097CFA-02A5-40E1-BDE2-952ED8E16EEC}" type="datetimeFigureOut">
              <a:rPr lang="en-US"/>
              <a:pPr>
                <a:defRPr/>
              </a:pPr>
              <a:t>7/17/2018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CFEC4AE-FA59-448D-85FF-2DF330BD7152}" type="slidenum">
              <a:rPr lang="en-US" altLang="he-IL"/>
              <a:pPr>
                <a:defRPr/>
              </a:pPr>
              <a:t>‹#›</a:t>
            </a:fld>
            <a:endParaRPr lang="en-US" altLang="he-I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he-IL"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9D0455-B9B0-44FE-85F1-877ABEA2FAF1}" type="slidenum">
              <a:rPr lang="en-US" altLang="he-IL" smtClean="0">
                <a:solidFill>
                  <a:srgbClr val="000000"/>
                </a:solidFill>
                <a:latin typeface="Calibri" panose="020F0502020204030204" pitchFamily="34" charset="0"/>
              </a:rPr>
              <a:pPr/>
              <a:t>1</a:t>
            </a:fld>
            <a:endParaRPr lang="en-US" altLang="he-IL" smtClean="0">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1294A2-A230-4DFB-A50D-CDF5D3F5E8C1}" type="slidenum">
              <a:rPr lang="en-US" altLang="he-IL" smtClean="0">
                <a:latin typeface="Calibri" panose="020F0502020204030204" pitchFamily="34" charset="0"/>
              </a:rPr>
              <a:pPr/>
              <a:t>10</a:t>
            </a:fld>
            <a:endParaRPr lang="en-US" altLang="he-IL" smtClean="0">
              <a:latin typeface="Calibri" panose="020F0502020204030204"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he-IL"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he-IL"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6E09D6-1342-42C6-AB7A-560ECFC4E753}" type="slidenum">
              <a:rPr lang="en-US" altLang="he-IL" smtClean="0">
                <a:latin typeface="Calibri" panose="020F0502020204030204" pitchFamily="34" charset="0"/>
              </a:rPr>
              <a:pPr/>
              <a:t>11</a:t>
            </a:fld>
            <a:endParaRPr lang="en-US" altLang="he-IL" smtClean="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he-IL" smtClean="0"/>
          </a:p>
        </p:txBody>
      </p:sp>
      <p:sp>
        <p:nvSpPr>
          <p:cNvPr id="28676" name="Slide Number Placeholder 3"/>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0B61F13A-28DD-4FC4-9F7E-22D41C34B723}" type="slidenum">
              <a:rPr lang="en-US" altLang="he-IL" sz="1200">
                <a:latin typeface="Calibri" panose="020F0502020204030204" pitchFamily="34" charset="0"/>
              </a:rPr>
              <a:pPr algn="r" eaLnBrk="1" hangingPunct="1"/>
              <a:t>12</a:t>
            </a:fld>
            <a:endParaRPr lang="en-US" altLang="he-IL"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he-IL" smtClean="0"/>
          </a:p>
        </p:txBody>
      </p:sp>
      <p:sp>
        <p:nvSpPr>
          <p:cNvPr id="3072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BBD583-110A-42A0-9173-51ABA61D7FF9}" type="slidenum">
              <a:rPr lang="ar-SA" altLang="he-IL" smtClean="0">
                <a:latin typeface="Calibri" panose="020F0502020204030204" pitchFamily="34" charset="0"/>
              </a:rPr>
              <a:pPr/>
              <a:t>13</a:t>
            </a:fld>
            <a:endParaRPr lang="he-IL" altLang="he-IL" smtClean="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he-IL" smtClean="0"/>
          </a:p>
        </p:txBody>
      </p:sp>
      <p:sp>
        <p:nvSpPr>
          <p:cNvPr id="3277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DB63BA-76DF-4E45-A25C-8FD4C6F5B0D6}" type="slidenum">
              <a:rPr lang="ar-SA" altLang="he-IL" smtClean="0">
                <a:latin typeface="Calibri" panose="020F0502020204030204" pitchFamily="34" charset="0"/>
              </a:rPr>
              <a:pPr/>
              <a:t>14</a:t>
            </a:fld>
            <a:endParaRPr lang="he-IL" altLang="he-IL" smtClean="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he-IL" smtClean="0"/>
          </a:p>
        </p:txBody>
      </p:sp>
      <p:sp>
        <p:nvSpPr>
          <p:cNvPr id="3482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3301EB-2095-42C3-BDA0-0E41EC3EBBD4}" type="slidenum">
              <a:rPr lang="ar-SA" altLang="he-IL" smtClean="0">
                <a:latin typeface="Calibri" panose="020F0502020204030204" pitchFamily="34" charset="0"/>
              </a:rPr>
              <a:pPr/>
              <a:t>15</a:t>
            </a:fld>
            <a:endParaRPr lang="he-IL" altLang="he-IL"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he-IL"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3B5843-ACCB-4F62-8F1F-C20078BEACDF}" type="slidenum">
              <a:rPr lang="en-US" altLang="he-IL" smtClean="0">
                <a:latin typeface="Calibri" panose="020F0502020204030204" pitchFamily="34" charset="0"/>
              </a:rPr>
              <a:pPr/>
              <a:t>2</a:t>
            </a:fld>
            <a:endParaRPr lang="en-US" altLang="he-IL"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C917B3-87BD-4CD5-9458-D819B9FEF8FE}" type="slidenum">
              <a:rPr lang="en-US" altLang="he-IL" smtClean="0">
                <a:latin typeface="Calibri" panose="020F0502020204030204" pitchFamily="34" charset="0"/>
              </a:rPr>
              <a:pPr/>
              <a:t>3</a:t>
            </a:fld>
            <a:endParaRPr lang="en-US" altLang="he-IL"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he-IL"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8B769F-8613-4A4B-88BF-991005901172}" type="slidenum">
              <a:rPr lang="en-US" altLang="he-IL" smtClean="0">
                <a:latin typeface="Calibri" panose="020F0502020204030204" pitchFamily="34" charset="0"/>
              </a:rPr>
              <a:pPr/>
              <a:t>4</a:t>
            </a:fld>
            <a:endParaRPr lang="en-US" altLang="he-IL"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he-IL"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B322D7-CCBF-4F76-8676-2A58044934F3}" type="slidenum">
              <a:rPr lang="en-US" altLang="he-IL" smtClean="0">
                <a:latin typeface="Calibri" panose="020F0502020204030204" pitchFamily="34" charset="0"/>
              </a:rPr>
              <a:pPr/>
              <a:t>5</a:t>
            </a:fld>
            <a:endParaRPr lang="en-US" altLang="he-IL"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3AD6E1-9FDF-4F6F-9F42-B242164FD988}" type="slidenum">
              <a:rPr lang="en-US" altLang="he-IL" smtClean="0">
                <a:latin typeface="Calibri" panose="020F0502020204030204" pitchFamily="34" charset="0"/>
              </a:rPr>
              <a:pPr/>
              <a:t>6</a:t>
            </a:fld>
            <a:endParaRPr lang="en-US" altLang="he-IL" smtClean="0">
              <a:latin typeface="Calibri" panose="020F050202020403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he-IL"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7D3837-4692-40A8-804F-3BCDFA4FFC8A}" type="slidenum">
              <a:rPr lang="en-US" altLang="he-IL" smtClean="0">
                <a:latin typeface="Calibri" panose="020F0502020204030204" pitchFamily="34" charset="0"/>
              </a:rPr>
              <a:pPr/>
              <a:t>7</a:t>
            </a:fld>
            <a:endParaRPr lang="en-US" altLang="he-IL" smtClean="0">
              <a:latin typeface="Calibri" panose="020F050202020403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he-IL"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3502EF-AFEC-4CD1-852A-283F5A9FF36B}" type="slidenum">
              <a:rPr lang="en-US" altLang="he-IL" smtClean="0">
                <a:latin typeface="Calibri" panose="020F0502020204030204" pitchFamily="34" charset="0"/>
              </a:rPr>
              <a:pPr/>
              <a:t>8</a:t>
            </a:fld>
            <a:endParaRPr lang="en-US" altLang="he-IL"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B95C98-5EF3-4200-B45D-BD30560F4D43}" type="slidenum">
              <a:rPr lang="en-US" altLang="he-IL" smtClean="0">
                <a:latin typeface="Calibri" panose="020F0502020204030204" pitchFamily="34" charset="0"/>
              </a:rPr>
              <a:pPr/>
              <a:t>9</a:t>
            </a:fld>
            <a:endParaRPr lang="en-US" altLang="he-IL" smtClean="0">
              <a:latin typeface="Calibri" panose="020F0502020204030204"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he-IL"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94A8710-3BD2-4D0A-BF3B-8B0B2DFF3153}"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DD474D-15C0-4EEC-9865-7E34448A5E2E}" type="slidenum">
              <a:rPr lang="en-US" altLang="he-IL"/>
              <a:pPr>
                <a:defRPr/>
              </a:pPr>
              <a:t>‹#›</a:t>
            </a:fld>
            <a:endParaRPr lang="en-US" altLang="he-IL"/>
          </a:p>
        </p:txBody>
      </p:sp>
    </p:spTree>
    <p:extLst>
      <p:ext uri="{BB962C8B-B14F-4D97-AF65-F5344CB8AC3E}">
        <p14:creationId xmlns:p14="http://schemas.microsoft.com/office/powerpoint/2010/main" val="358817513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789B66-835D-4213-8928-BF481324E4F6}"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610C2E-47FF-40E2-A663-2E7A63BFFC54}" type="slidenum">
              <a:rPr lang="en-US" altLang="he-IL"/>
              <a:pPr>
                <a:defRPr/>
              </a:pPr>
              <a:t>‹#›</a:t>
            </a:fld>
            <a:endParaRPr lang="en-US" altLang="he-IL"/>
          </a:p>
        </p:txBody>
      </p:sp>
    </p:spTree>
    <p:extLst>
      <p:ext uri="{BB962C8B-B14F-4D97-AF65-F5344CB8AC3E}">
        <p14:creationId xmlns:p14="http://schemas.microsoft.com/office/powerpoint/2010/main" val="70636621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FF99D3-CB9E-44CE-B2DB-7C87FCE8264E}"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E44D4B-26AA-4349-B6E8-84056A65CA45}" type="slidenum">
              <a:rPr lang="en-US" altLang="he-IL"/>
              <a:pPr>
                <a:defRPr/>
              </a:pPr>
              <a:t>‹#›</a:t>
            </a:fld>
            <a:endParaRPr lang="en-US" altLang="he-IL"/>
          </a:p>
        </p:txBody>
      </p:sp>
    </p:spTree>
    <p:extLst>
      <p:ext uri="{BB962C8B-B14F-4D97-AF65-F5344CB8AC3E}">
        <p14:creationId xmlns:p14="http://schemas.microsoft.com/office/powerpoint/2010/main" val="406457651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0C04F7E-1047-4BAC-8F78-B17197808DFD}"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7B4BFA-6BDB-4A61-B90F-5275C732793B}" type="slidenum">
              <a:rPr lang="en-US" altLang="he-IL"/>
              <a:pPr>
                <a:defRPr/>
              </a:pPr>
              <a:t>‹#›</a:t>
            </a:fld>
            <a:endParaRPr lang="en-US" altLang="he-IL"/>
          </a:p>
        </p:txBody>
      </p:sp>
    </p:spTree>
    <p:extLst>
      <p:ext uri="{BB962C8B-B14F-4D97-AF65-F5344CB8AC3E}">
        <p14:creationId xmlns:p14="http://schemas.microsoft.com/office/powerpoint/2010/main" val="1246948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AB71292-8037-4F49-ACC8-0D42BCD28585}"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672ABF-FF24-4766-BE11-3EAF469DF5C6}" type="slidenum">
              <a:rPr lang="en-US" altLang="he-IL"/>
              <a:pPr>
                <a:defRPr/>
              </a:pPr>
              <a:t>‹#›</a:t>
            </a:fld>
            <a:endParaRPr lang="en-US" altLang="he-IL"/>
          </a:p>
        </p:txBody>
      </p:sp>
    </p:spTree>
    <p:extLst>
      <p:ext uri="{BB962C8B-B14F-4D97-AF65-F5344CB8AC3E}">
        <p14:creationId xmlns:p14="http://schemas.microsoft.com/office/powerpoint/2010/main" val="3644299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44CB84F-B7F9-4A0E-81A3-AB0D284452C5}"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91ABF9-24C9-4790-B2BC-DE33A0677021}" type="slidenum">
              <a:rPr lang="en-US" altLang="he-IL"/>
              <a:pPr>
                <a:defRPr/>
              </a:pPr>
              <a:t>‹#›</a:t>
            </a:fld>
            <a:endParaRPr lang="en-US" altLang="he-IL"/>
          </a:p>
        </p:txBody>
      </p:sp>
    </p:spTree>
    <p:extLst>
      <p:ext uri="{BB962C8B-B14F-4D97-AF65-F5344CB8AC3E}">
        <p14:creationId xmlns:p14="http://schemas.microsoft.com/office/powerpoint/2010/main" val="2052572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A685D7-E645-4F23-8777-1E40D840CB48}" type="datetimeFigureOut">
              <a:rPr lang="en-US"/>
              <a:pPr>
                <a:defRPr/>
              </a:pPr>
              <a:t>7/17/2018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C57FE7-57B0-4517-BB99-97B462EF6849}" type="slidenum">
              <a:rPr lang="en-US" altLang="he-IL"/>
              <a:pPr>
                <a:defRPr/>
              </a:pPr>
              <a:t>‹#›</a:t>
            </a:fld>
            <a:endParaRPr lang="en-US" altLang="he-IL"/>
          </a:p>
        </p:txBody>
      </p:sp>
    </p:spTree>
    <p:extLst>
      <p:ext uri="{BB962C8B-B14F-4D97-AF65-F5344CB8AC3E}">
        <p14:creationId xmlns:p14="http://schemas.microsoft.com/office/powerpoint/2010/main" val="4123933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032743C-BD73-4CA5-B289-62FF49ED9435}" type="datetimeFigureOut">
              <a:rPr lang="en-US"/>
              <a:pPr>
                <a:defRPr/>
              </a:pPr>
              <a:t>7/17/2018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504A54-687E-4E48-9485-0190C5C57D73}" type="slidenum">
              <a:rPr lang="en-US" altLang="he-IL"/>
              <a:pPr>
                <a:defRPr/>
              </a:pPr>
              <a:t>‹#›</a:t>
            </a:fld>
            <a:endParaRPr lang="en-US" altLang="he-IL"/>
          </a:p>
        </p:txBody>
      </p:sp>
    </p:spTree>
    <p:extLst>
      <p:ext uri="{BB962C8B-B14F-4D97-AF65-F5344CB8AC3E}">
        <p14:creationId xmlns:p14="http://schemas.microsoft.com/office/powerpoint/2010/main" val="5203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D66BBC9-7F98-45A6-8650-A90E03690138}" type="datetimeFigureOut">
              <a:rPr lang="en-US"/>
              <a:pPr>
                <a:defRPr/>
              </a:pPr>
              <a:t>7/17/2018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8C79297-4F78-4939-A08C-B817D993662B}" type="slidenum">
              <a:rPr lang="en-US" altLang="he-IL"/>
              <a:pPr>
                <a:defRPr/>
              </a:pPr>
              <a:t>‹#›</a:t>
            </a:fld>
            <a:endParaRPr lang="en-US" altLang="he-IL"/>
          </a:p>
        </p:txBody>
      </p:sp>
    </p:spTree>
    <p:extLst>
      <p:ext uri="{BB962C8B-B14F-4D97-AF65-F5344CB8AC3E}">
        <p14:creationId xmlns:p14="http://schemas.microsoft.com/office/powerpoint/2010/main" val="3664375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2DCDEA-1B8F-4487-95CA-9400E2208F0B}" type="datetimeFigureOut">
              <a:rPr lang="en-US"/>
              <a:pPr>
                <a:defRPr/>
              </a:pPr>
              <a:t>7/17/2018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477F21D-79C6-495B-85D4-66BD2BBFD9F1}" type="slidenum">
              <a:rPr lang="en-US" altLang="he-IL"/>
              <a:pPr>
                <a:defRPr/>
              </a:pPr>
              <a:t>‹#›</a:t>
            </a:fld>
            <a:endParaRPr lang="en-US" altLang="he-IL"/>
          </a:p>
        </p:txBody>
      </p:sp>
    </p:spTree>
    <p:extLst>
      <p:ext uri="{BB962C8B-B14F-4D97-AF65-F5344CB8AC3E}">
        <p14:creationId xmlns:p14="http://schemas.microsoft.com/office/powerpoint/2010/main" val="2686198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CEEFA86-38B9-43E5-8BD6-7B8DF94BFB72}" type="datetimeFigureOut">
              <a:rPr lang="en-US"/>
              <a:pPr>
                <a:defRPr/>
              </a:pPr>
              <a:t>7/17/2018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664D3C-C626-4BE5-9750-F4A996ADCA5C}" type="slidenum">
              <a:rPr lang="en-US" altLang="he-IL"/>
              <a:pPr>
                <a:defRPr/>
              </a:pPr>
              <a:t>‹#›</a:t>
            </a:fld>
            <a:endParaRPr lang="en-US" altLang="he-IL"/>
          </a:p>
        </p:txBody>
      </p:sp>
    </p:spTree>
    <p:extLst>
      <p:ext uri="{BB962C8B-B14F-4D97-AF65-F5344CB8AC3E}">
        <p14:creationId xmlns:p14="http://schemas.microsoft.com/office/powerpoint/2010/main" val="61492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F786E6-A45F-4613-A537-D611873BCA6C}"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C56952-08C9-49A7-AC71-CCA9D1D66880}" type="slidenum">
              <a:rPr lang="en-US" altLang="he-IL"/>
              <a:pPr>
                <a:defRPr/>
              </a:pPr>
              <a:t>‹#›</a:t>
            </a:fld>
            <a:endParaRPr lang="en-US" altLang="he-IL"/>
          </a:p>
        </p:txBody>
      </p:sp>
    </p:spTree>
    <p:extLst>
      <p:ext uri="{BB962C8B-B14F-4D97-AF65-F5344CB8AC3E}">
        <p14:creationId xmlns:p14="http://schemas.microsoft.com/office/powerpoint/2010/main" val="60163840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13A396E-6802-4E00-A189-8E9D330D5ABB}" type="datetimeFigureOut">
              <a:rPr lang="en-US"/>
              <a:pPr>
                <a:defRPr/>
              </a:pPr>
              <a:t>7/17/2018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A56D0D-DA31-47E6-A280-02A91DCB7E98}" type="slidenum">
              <a:rPr lang="en-US" altLang="he-IL"/>
              <a:pPr>
                <a:defRPr/>
              </a:pPr>
              <a:t>‹#›</a:t>
            </a:fld>
            <a:endParaRPr lang="en-US" altLang="he-IL"/>
          </a:p>
        </p:txBody>
      </p:sp>
    </p:spTree>
    <p:extLst>
      <p:ext uri="{BB962C8B-B14F-4D97-AF65-F5344CB8AC3E}">
        <p14:creationId xmlns:p14="http://schemas.microsoft.com/office/powerpoint/2010/main" val="3193662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CB587A-7911-4A13-B4DF-E3816F81CA9E}"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10BF9E-E944-4DEF-BD39-E42F714404A2}" type="slidenum">
              <a:rPr lang="en-US" altLang="he-IL"/>
              <a:pPr>
                <a:defRPr/>
              </a:pPr>
              <a:t>‹#›</a:t>
            </a:fld>
            <a:endParaRPr lang="en-US" altLang="he-IL"/>
          </a:p>
        </p:txBody>
      </p:sp>
    </p:spTree>
    <p:extLst>
      <p:ext uri="{BB962C8B-B14F-4D97-AF65-F5344CB8AC3E}">
        <p14:creationId xmlns:p14="http://schemas.microsoft.com/office/powerpoint/2010/main" val="635300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89410F-C838-40A5-B941-9968F2A65B90}"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D883EC-2001-4566-96BA-925F118C6B59}" type="slidenum">
              <a:rPr lang="en-US" altLang="he-IL"/>
              <a:pPr>
                <a:defRPr/>
              </a:pPr>
              <a:t>‹#›</a:t>
            </a:fld>
            <a:endParaRPr lang="en-US" altLang="he-IL"/>
          </a:p>
        </p:txBody>
      </p:sp>
    </p:spTree>
    <p:extLst>
      <p:ext uri="{BB962C8B-B14F-4D97-AF65-F5344CB8AC3E}">
        <p14:creationId xmlns:p14="http://schemas.microsoft.com/office/powerpoint/2010/main" val="356699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FCE7FBF-7201-4BF5-8839-7F93F900DE52}"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3B1F8D-07F7-4D9E-BA0E-A27A4145AC2E}" type="slidenum">
              <a:rPr lang="en-US" altLang="he-IL"/>
              <a:pPr>
                <a:defRPr/>
              </a:pPr>
              <a:t>‹#›</a:t>
            </a:fld>
            <a:endParaRPr lang="en-US" altLang="he-IL"/>
          </a:p>
        </p:txBody>
      </p:sp>
    </p:spTree>
    <p:extLst>
      <p:ext uri="{BB962C8B-B14F-4D97-AF65-F5344CB8AC3E}">
        <p14:creationId xmlns:p14="http://schemas.microsoft.com/office/powerpoint/2010/main" val="28395611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FED89F-00C8-4388-B720-FAA29E547927}" type="datetimeFigureOut">
              <a:rPr lang="en-US"/>
              <a:pPr>
                <a:defRPr/>
              </a:pPr>
              <a:t>7/17/2018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C05577-150E-4DA6-BAFA-9EDBE799CAAB}" type="slidenum">
              <a:rPr lang="en-US" altLang="he-IL"/>
              <a:pPr>
                <a:defRPr/>
              </a:pPr>
              <a:t>‹#›</a:t>
            </a:fld>
            <a:endParaRPr lang="en-US" altLang="he-IL"/>
          </a:p>
        </p:txBody>
      </p:sp>
    </p:spTree>
    <p:extLst>
      <p:ext uri="{BB962C8B-B14F-4D97-AF65-F5344CB8AC3E}">
        <p14:creationId xmlns:p14="http://schemas.microsoft.com/office/powerpoint/2010/main" val="9015685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BCB9F40-31C5-498A-BC3C-91FF7135FF4D}" type="datetimeFigureOut">
              <a:rPr lang="en-US"/>
              <a:pPr>
                <a:defRPr/>
              </a:pPr>
              <a:t>7/17/2018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5B803FA-5FDB-4500-B21C-648E405F38E4}" type="slidenum">
              <a:rPr lang="en-US" altLang="he-IL"/>
              <a:pPr>
                <a:defRPr/>
              </a:pPr>
              <a:t>‹#›</a:t>
            </a:fld>
            <a:endParaRPr lang="en-US" altLang="he-IL"/>
          </a:p>
        </p:txBody>
      </p:sp>
    </p:spTree>
    <p:extLst>
      <p:ext uri="{BB962C8B-B14F-4D97-AF65-F5344CB8AC3E}">
        <p14:creationId xmlns:p14="http://schemas.microsoft.com/office/powerpoint/2010/main" val="38195083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8C754FC-3CAA-40DC-9194-BAD07B78221D}" type="datetimeFigureOut">
              <a:rPr lang="en-US"/>
              <a:pPr>
                <a:defRPr/>
              </a:pPr>
              <a:t>7/17/2018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26024B2-4D88-4542-A48E-B48643FEA0F2}" type="slidenum">
              <a:rPr lang="en-US" altLang="he-IL"/>
              <a:pPr>
                <a:defRPr/>
              </a:pPr>
              <a:t>‹#›</a:t>
            </a:fld>
            <a:endParaRPr lang="en-US" altLang="he-IL"/>
          </a:p>
        </p:txBody>
      </p:sp>
    </p:spTree>
    <p:extLst>
      <p:ext uri="{BB962C8B-B14F-4D97-AF65-F5344CB8AC3E}">
        <p14:creationId xmlns:p14="http://schemas.microsoft.com/office/powerpoint/2010/main" val="5518547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616C8D-33E1-42DC-B5B6-B8A6C8DC36DF}" type="datetimeFigureOut">
              <a:rPr lang="en-US"/>
              <a:pPr>
                <a:defRPr/>
              </a:pPr>
              <a:t>7/17/2018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DE0E0E-C111-483B-8617-49501226DAA4}" type="slidenum">
              <a:rPr lang="en-US" altLang="he-IL"/>
              <a:pPr>
                <a:defRPr/>
              </a:pPr>
              <a:t>‹#›</a:t>
            </a:fld>
            <a:endParaRPr lang="en-US" altLang="he-IL"/>
          </a:p>
        </p:txBody>
      </p:sp>
    </p:spTree>
    <p:extLst>
      <p:ext uri="{BB962C8B-B14F-4D97-AF65-F5344CB8AC3E}">
        <p14:creationId xmlns:p14="http://schemas.microsoft.com/office/powerpoint/2010/main" val="7537738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07F62A0-B16F-43C3-B657-1E61764BDF0A}" type="datetimeFigureOut">
              <a:rPr lang="en-US"/>
              <a:pPr>
                <a:defRPr/>
              </a:pPr>
              <a:t>7/17/2018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DAF8C3-AC35-431B-8773-B9C955EAE64B}" type="slidenum">
              <a:rPr lang="en-US" altLang="he-IL"/>
              <a:pPr>
                <a:defRPr/>
              </a:pPr>
              <a:t>‹#›</a:t>
            </a:fld>
            <a:endParaRPr lang="en-US" altLang="he-IL"/>
          </a:p>
        </p:txBody>
      </p:sp>
    </p:spTree>
    <p:extLst>
      <p:ext uri="{BB962C8B-B14F-4D97-AF65-F5344CB8AC3E}">
        <p14:creationId xmlns:p14="http://schemas.microsoft.com/office/powerpoint/2010/main" val="17880388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DBE347-E45F-4844-BC97-350D3113F985}" type="datetimeFigureOut">
              <a:rPr lang="en-US"/>
              <a:pPr>
                <a:defRPr/>
              </a:pPr>
              <a:t>7/17/2018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9D7BA5-9675-4205-A779-53BE1C6C6BA3}" type="slidenum">
              <a:rPr lang="en-US" altLang="he-IL"/>
              <a:pPr>
                <a:defRPr/>
              </a:pPr>
              <a:t>‹#›</a:t>
            </a:fld>
            <a:endParaRPr lang="en-US" altLang="he-IL"/>
          </a:p>
        </p:txBody>
      </p:sp>
    </p:spTree>
    <p:extLst>
      <p:ext uri="{BB962C8B-B14F-4D97-AF65-F5344CB8AC3E}">
        <p14:creationId xmlns:p14="http://schemas.microsoft.com/office/powerpoint/2010/main" val="35304441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smtClean="0"/>
              <a:t>Click to edit Master text styles</a:t>
            </a:r>
          </a:p>
          <a:p>
            <a:pPr lvl="1"/>
            <a:r>
              <a:rPr lang="en-US" altLang="he-IL" smtClean="0"/>
              <a:t>Second level</a:t>
            </a:r>
          </a:p>
          <a:p>
            <a:pPr lvl="2"/>
            <a:r>
              <a:rPr lang="en-US" altLang="he-IL" smtClean="0"/>
              <a:t>Third level</a:t>
            </a:r>
          </a:p>
          <a:p>
            <a:pPr lvl="3"/>
            <a:r>
              <a:rPr lang="en-US" altLang="he-IL" smtClean="0"/>
              <a:t>Fourth level</a:t>
            </a:r>
          </a:p>
          <a:p>
            <a:pPr lvl="4"/>
            <a:r>
              <a:rPr lang="en-US" altLang="he-IL"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1B82960-94B6-4E95-8813-ACF1AFB308BA}" type="datetimeFigureOut">
              <a:rPr lang="en-US"/>
              <a:pPr>
                <a:defRPr/>
              </a:pPr>
              <a:t>7/17/2018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C5D0"/>
                </a:solidFill>
                <a:latin typeface="Verdana" panose="020B0604030504040204" pitchFamily="34" charset="0"/>
              </a:defRPr>
            </a:lvl1pPr>
          </a:lstStyle>
          <a:p>
            <a:pPr>
              <a:defRPr/>
            </a:pPr>
            <a:fld id="{9C419193-FC18-43CA-9C62-8AE16351F0A2}" type="slidenum">
              <a:rPr lang="en-US" altLang="he-IL"/>
              <a:pPr>
                <a:defRPr/>
              </a:pPr>
              <a:t>‹#›</a:t>
            </a:fld>
            <a:endParaRPr lang="en-US" alt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Verdana" panose="020B0604030504040204" pitchFamily="34" charset="0"/>
        </a:defRPr>
      </a:lvl2pPr>
      <a:lvl3pPr algn="ctr" rtl="1" eaLnBrk="0" fontAlgn="base" hangingPunct="0">
        <a:spcBef>
          <a:spcPct val="0"/>
        </a:spcBef>
        <a:spcAft>
          <a:spcPct val="0"/>
        </a:spcAft>
        <a:defRPr sz="4400">
          <a:solidFill>
            <a:schemeClr val="tx1"/>
          </a:solidFill>
          <a:latin typeface="Verdana" panose="020B0604030504040204" pitchFamily="34" charset="0"/>
        </a:defRPr>
      </a:lvl3pPr>
      <a:lvl4pPr algn="ctr" rtl="1" eaLnBrk="0" fontAlgn="base" hangingPunct="0">
        <a:spcBef>
          <a:spcPct val="0"/>
        </a:spcBef>
        <a:spcAft>
          <a:spcPct val="0"/>
        </a:spcAft>
        <a:defRPr sz="4400">
          <a:solidFill>
            <a:schemeClr val="tx1"/>
          </a:solidFill>
          <a:latin typeface="Verdana" panose="020B0604030504040204" pitchFamily="34" charset="0"/>
        </a:defRPr>
      </a:lvl4pPr>
      <a:lvl5pPr algn="ctr" rtl="1" eaLnBrk="0" fontAlgn="base" hangingPunct="0">
        <a:spcBef>
          <a:spcPct val="0"/>
        </a:spcBef>
        <a:spcAft>
          <a:spcPct val="0"/>
        </a:spcAft>
        <a:defRPr sz="4400">
          <a:solidFill>
            <a:schemeClr val="tx1"/>
          </a:solidFill>
          <a:latin typeface="Verdana" panose="020B0604030504040204" pitchFamily="34" charset="0"/>
        </a:defRPr>
      </a:lvl5pPr>
      <a:lvl6pPr marL="457200" algn="ctr" rtl="1" fontAlgn="base">
        <a:spcBef>
          <a:spcPct val="0"/>
        </a:spcBef>
        <a:spcAft>
          <a:spcPct val="0"/>
        </a:spcAft>
        <a:defRPr sz="4400">
          <a:solidFill>
            <a:schemeClr val="tx1"/>
          </a:solidFill>
          <a:latin typeface="Verdana" panose="020B0604030504040204" pitchFamily="34" charset="0"/>
        </a:defRPr>
      </a:lvl6pPr>
      <a:lvl7pPr marL="914400" algn="ctr" rtl="1" fontAlgn="base">
        <a:spcBef>
          <a:spcPct val="0"/>
        </a:spcBef>
        <a:spcAft>
          <a:spcPct val="0"/>
        </a:spcAft>
        <a:defRPr sz="4400">
          <a:solidFill>
            <a:schemeClr val="tx1"/>
          </a:solidFill>
          <a:latin typeface="Verdana" panose="020B0604030504040204" pitchFamily="34" charset="0"/>
        </a:defRPr>
      </a:lvl7pPr>
      <a:lvl8pPr marL="1371600" algn="ctr" rtl="1" fontAlgn="base">
        <a:spcBef>
          <a:spcPct val="0"/>
        </a:spcBef>
        <a:spcAft>
          <a:spcPct val="0"/>
        </a:spcAft>
        <a:defRPr sz="4400">
          <a:solidFill>
            <a:schemeClr val="tx1"/>
          </a:solidFill>
          <a:latin typeface="Verdana" panose="020B0604030504040204" pitchFamily="34" charset="0"/>
        </a:defRPr>
      </a:lvl8pPr>
      <a:lvl9pPr marL="1828800" algn="ctr" rtl="1" fontAlgn="base">
        <a:spcBef>
          <a:spcPct val="0"/>
        </a:spcBef>
        <a:spcAft>
          <a:spcPct val="0"/>
        </a:spcAft>
        <a:defRPr sz="4400">
          <a:solidFill>
            <a:schemeClr val="tx1"/>
          </a:solidFill>
          <a:latin typeface="Verdana" panose="020B0604030504040204"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smtClean="0"/>
              <a:t>Click to edit Master text styles</a:t>
            </a:r>
          </a:p>
          <a:p>
            <a:pPr lvl="1"/>
            <a:r>
              <a:rPr lang="en-US" altLang="he-IL" smtClean="0"/>
              <a:t>Second level</a:t>
            </a:r>
          </a:p>
          <a:p>
            <a:pPr lvl="2"/>
            <a:r>
              <a:rPr lang="en-US" altLang="he-IL" smtClean="0"/>
              <a:t>Third level</a:t>
            </a:r>
          </a:p>
          <a:p>
            <a:pPr lvl="3"/>
            <a:r>
              <a:rPr lang="en-US" altLang="he-IL" smtClean="0"/>
              <a:t>Fourth level</a:t>
            </a:r>
          </a:p>
          <a:p>
            <a:pPr lvl="4"/>
            <a:r>
              <a:rPr lang="en-US" altLang="he-IL"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ABBD">
                    <a:tint val="75000"/>
                  </a:srgbClr>
                </a:solidFill>
                <a:latin typeface="+mn-lt"/>
                <a:cs typeface="+mn-cs"/>
              </a:defRPr>
            </a:lvl1pPr>
          </a:lstStyle>
          <a:p>
            <a:pPr>
              <a:defRPr/>
            </a:pPr>
            <a:fld id="{502B9068-CD8A-4670-B136-10701D31081B}" type="datetimeFigureOut">
              <a:rPr lang="en-US"/>
              <a:pPr>
                <a:defRPr/>
              </a:pPr>
              <a:t>7/17/2018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ABBD">
                    <a:tint val="75000"/>
                  </a:srgb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C5D0"/>
                </a:solidFill>
                <a:latin typeface="Verdana" panose="020B0604030504040204" pitchFamily="34" charset="0"/>
              </a:defRPr>
            </a:lvl1pPr>
          </a:lstStyle>
          <a:p>
            <a:pPr>
              <a:defRPr/>
            </a:pPr>
            <a:fld id="{5491B951-589C-496E-B9B0-0CC378AAAB29}" type="slidenum">
              <a:rPr lang="en-US" altLang="he-IL"/>
              <a:pPr>
                <a:defRPr/>
              </a:pPr>
              <a:t>‹#›</a:t>
            </a:fld>
            <a:endParaRPr lang="en-US" altLang="he-IL"/>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Verdana" panose="020B0604030504040204" pitchFamily="34" charset="0"/>
        </a:defRPr>
      </a:lvl2pPr>
      <a:lvl3pPr algn="ctr" rtl="1" eaLnBrk="0" fontAlgn="base" hangingPunct="0">
        <a:spcBef>
          <a:spcPct val="0"/>
        </a:spcBef>
        <a:spcAft>
          <a:spcPct val="0"/>
        </a:spcAft>
        <a:defRPr sz="4400">
          <a:solidFill>
            <a:schemeClr val="tx1"/>
          </a:solidFill>
          <a:latin typeface="Verdana" panose="020B0604030504040204" pitchFamily="34" charset="0"/>
        </a:defRPr>
      </a:lvl3pPr>
      <a:lvl4pPr algn="ctr" rtl="1" eaLnBrk="0" fontAlgn="base" hangingPunct="0">
        <a:spcBef>
          <a:spcPct val="0"/>
        </a:spcBef>
        <a:spcAft>
          <a:spcPct val="0"/>
        </a:spcAft>
        <a:defRPr sz="4400">
          <a:solidFill>
            <a:schemeClr val="tx1"/>
          </a:solidFill>
          <a:latin typeface="Verdana" panose="020B0604030504040204" pitchFamily="34" charset="0"/>
        </a:defRPr>
      </a:lvl4pPr>
      <a:lvl5pPr algn="ctr" rtl="1" eaLnBrk="0" fontAlgn="base" hangingPunct="0">
        <a:spcBef>
          <a:spcPct val="0"/>
        </a:spcBef>
        <a:spcAft>
          <a:spcPct val="0"/>
        </a:spcAft>
        <a:defRPr sz="4400">
          <a:solidFill>
            <a:schemeClr val="tx1"/>
          </a:solidFill>
          <a:latin typeface="Verdana" panose="020B0604030504040204" pitchFamily="34" charset="0"/>
        </a:defRPr>
      </a:lvl5pPr>
      <a:lvl6pPr marL="457200" algn="ctr" rtl="1" fontAlgn="base">
        <a:spcBef>
          <a:spcPct val="0"/>
        </a:spcBef>
        <a:spcAft>
          <a:spcPct val="0"/>
        </a:spcAft>
        <a:defRPr sz="4400">
          <a:solidFill>
            <a:schemeClr val="tx1"/>
          </a:solidFill>
          <a:latin typeface="Verdana" panose="020B0604030504040204" pitchFamily="34" charset="0"/>
        </a:defRPr>
      </a:lvl6pPr>
      <a:lvl7pPr marL="914400" algn="ctr" rtl="1" fontAlgn="base">
        <a:spcBef>
          <a:spcPct val="0"/>
        </a:spcBef>
        <a:spcAft>
          <a:spcPct val="0"/>
        </a:spcAft>
        <a:defRPr sz="4400">
          <a:solidFill>
            <a:schemeClr val="tx1"/>
          </a:solidFill>
          <a:latin typeface="Verdana" panose="020B0604030504040204" pitchFamily="34" charset="0"/>
        </a:defRPr>
      </a:lvl7pPr>
      <a:lvl8pPr marL="1371600" algn="ctr" rtl="1" fontAlgn="base">
        <a:spcBef>
          <a:spcPct val="0"/>
        </a:spcBef>
        <a:spcAft>
          <a:spcPct val="0"/>
        </a:spcAft>
        <a:defRPr sz="4400">
          <a:solidFill>
            <a:schemeClr val="tx1"/>
          </a:solidFill>
          <a:latin typeface="Verdana" panose="020B0604030504040204" pitchFamily="34" charset="0"/>
        </a:defRPr>
      </a:lvl8pPr>
      <a:lvl9pPr marL="1828800" algn="ctr" rtl="1" fontAlgn="base">
        <a:spcBef>
          <a:spcPct val="0"/>
        </a:spcBef>
        <a:spcAft>
          <a:spcPct val="0"/>
        </a:spcAft>
        <a:defRPr sz="4400">
          <a:solidFill>
            <a:schemeClr val="tx1"/>
          </a:solidFill>
          <a:latin typeface="Verdana" panose="020B0604030504040204"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תמונה של ים המלח"/>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2388" y="1778000"/>
            <a:ext cx="9110662" cy="701675"/>
          </a:xfrm>
          <a:prstGeom prst="rect">
            <a:avLst/>
          </a:prstGeom>
          <a:solidFill>
            <a:srgbClr val="679E2A"/>
          </a:solidFill>
          <a:ln>
            <a:solidFill>
              <a:srgbClr val="679E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Title 1"/>
          <p:cNvSpPr txBox="1">
            <a:spLocks/>
          </p:cNvSpPr>
          <p:nvPr/>
        </p:nvSpPr>
        <p:spPr>
          <a:xfrm>
            <a:off x="107950" y="1844675"/>
            <a:ext cx="9110663" cy="544513"/>
          </a:xfrm>
          <a:prstGeom prst="rect">
            <a:avLst/>
          </a:prstGeom>
        </p:spPr>
        <p:txBody>
          <a:bodyPr anchor="ctr"/>
          <a:lstStyle/>
          <a:p>
            <a:pPr algn="ctr" rtl="1" eaLnBrk="1" fontAlgn="auto" hangingPunct="1">
              <a:spcAft>
                <a:spcPts val="0"/>
              </a:spcAft>
              <a:defRPr/>
            </a:pPr>
            <a:r>
              <a:rPr lang="he-IL" sz="3200" b="1" dirty="0">
                <a:ln w="3175">
                  <a:noFill/>
                </a:ln>
                <a:solidFill>
                  <a:schemeClr val="bg1"/>
                </a:solidFill>
                <a:effectLst>
                  <a:outerShdw blurRad="38100" dist="38100" dir="2700000" algn="tl">
                    <a:srgbClr val="000000">
                      <a:alpha val="43137"/>
                    </a:srgbClr>
                  </a:outerShdw>
                </a:effectLst>
              </a:rPr>
              <a:t>עמדת אדם טבע ודין</a:t>
            </a:r>
            <a:endParaRPr lang="en-US" sz="3200" b="1" dirty="0">
              <a:ln w="3175">
                <a:noFill/>
              </a:ln>
              <a:solidFill>
                <a:schemeClr val="bg1"/>
              </a:solidFill>
              <a:effectLst>
                <a:outerShdw blurRad="38100" dist="38100" dir="2700000" algn="tl">
                  <a:srgbClr val="000000">
                    <a:alpha val="43137"/>
                  </a:srgbClr>
                </a:outerShdw>
              </a:effectLst>
            </a:endParaRPr>
          </a:p>
        </p:txBody>
      </p:sp>
      <p:pic>
        <p:nvPicPr>
          <p:cNvPr id="5125" name="Picture 4" descr="H:\גיוס כספים בינ''ל\2013 HAYLEY\Website\Website 2013\Photos\Graphics\New logo\hebrew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1275" y="188913"/>
            <a:ext cx="12842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Subtitle 2"/>
          <p:cNvSpPr txBox="1">
            <a:spLocks/>
          </p:cNvSpPr>
          <p:nvPr/>
        </p:nvSpPr>
        <p:spPr bwMode="auto">
          <a:xfrm>
            <a:off x="0" y="5949950"/>
            <a:ext cx="91106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buFontTx/>
              <a:buNone/>
            </a:pPr>
            <a:r>
              <a:rPr lang="he-IL" altLang="he-IL" sz="1600" b="1">
                <a:solidFill>
                  <a:srgbClr val="FFFFFF"/>
                </a:solidFill>
                <a:latin typeface="Arial" panose="020B0604020202020204" pitchFamily="34" charset="0"/>
              </a:rPr>
              <a:t>עו"ד לי-היא גולדנברג - ראש תחום כלכלה ומשאבי טבע</a:t>
            </a:r>
          </a:p>
          <a:p>
            <a:pPr algn="ctr" eaLnBrk="1" hangingPunct="1">
              <a:buFontTx/>
              <a:buNone/>
            </a:pPr>
            <a:r>
              <a:rPr lang="he-IL" altLang="he-IL" sz="1600" b="1">
                <a:solidFill>
                  <a:srgbClr val="FFFFFF"/>
                </a:solidFill>
                <a:latin typeface="Arial" panose="020B0604020202020204" pitchFamily="34" charset="0"/>
              </a:rPr>
              <a:t>שרית כספי-אורון, ראש תחום מים, אדם טבע ודין</a:t>
            </a:r>
            <a:endParaRPr lang="en-US" altLang="he-IL" sz="1600" b="1">
              <a:solidFill>
                <a:srgbClr val="FFFFFF"/>
              </a:solidFill>
              <a:latin typeface="Arial" panose="020B0604020202020204" pitchFamily="34" charset="0"/>
            </a:endParaRPr>
          </a:p>
        </p:txBody>
      </p:sp>
      <p:sp>
        <p:nvSpPr>
          <p:cNvPr id="2" name="מלבן 1"/>
          <p:cNvSpPr/>
          <p:nvPr/>
        </p:nvSpPr>
        <p:spPr>
          <a:xfrm>
            <a:off x="755650" y="2967038"/>
            <a:ext cx="7704138" cy="1570037"/>
          </a:xfrm>
          <a:prstGeom prst="rect">
            <a:avLst/>
          </a:prstGeom>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r>
              <a:rPr lang="he-IL" altLang="he-IL" sz="3200" b="1" smtClean="0">
                <a:solidFill>
                  <a:schemeClr val="bg1"/>
                </a:solidFill>
                <a:effectLst>
                  <a:outerShdw blurRad="38100" dist="38100" dir="2700000" algn="tl">
                    <a:srgbClr val="C0C0C0"/>
                  </a:outerShdw>
                </a:effectLst>
                <a:latin typeface="Arial" panose="020B0604020202020204" pitchFamily="34" charset="0"/>
              </a:rPr>
              <a:t>דו"ח הביניים לשימוע ציבורי הצוות לעניין פעולות הממשלה הנדרשות לקראת תום תקופת זיכיון ים המלח</a:t>
            </a:r>
            <a:endParaRPr lang="he-IL" altLang="he-IL" sz="3200" smtClean="0"/>
          </a:p>
        </p:txBody>
      </p:sp>
      <p:sp>
        <p:nvSpPr>
          <p:cNvPr id="3" name="כותרת 2" hidden="1"/>
          <p:cNvSpPr>
            <a:spLocks noGrp="1"/>
          </p:cNvSpPr>
          <p:nvPr>
            <p:ph type="title"/>
          </p:nvPr>
        </p:nvSpPr>
        <p:spPr/>
        <p:txBody>
          <a:bodyPr/>
          <a:lstStyle/>
          <a:p>
            <a:r>
              <a:rPr lang="he-IL" dirty="0" smtClean="0"/>
              <a:t>עמדת אדם טבע ודין</a:t>
            </a:r>
            <a:endParaRPr lang="he-I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9"/>
          <p:cNvSpPr txBox="1">
            <a:spLocks noChangeArrowheads="1"/>
          </p:cNvSpPr>
          <p:nvPr/>
        </p:nvSpPr>
        <p:spPr bwMode="auto">
          <a:xfrm>
            <a:off x="47625" y="1463675"/>
            <a:ext cx="9009063"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rtl="1" eaLnBrk="1" hangingPunct="1">
              <a:spcBef>
                <a:spcPts val="600"/>
              </a:spcBef>
              <a:buFont typeface="Arial" panose="020B0604020202020204" pitchFamily="34" charset="0"/>
              <a:buChar char="•"/>
              <a:defRPr/>
            </a:pPr>
            <a:r>
              <a:rPr lang="he-IL" altLang="he-IL" sz="3200" b="1" u="sng" dirty="0" smtClean="0">
                <a:solidFill>
                  <a:srgbClr val="92D050"/>
                </a:solidFill>
                <a:effectLst>
                  <a:outerShdw blurRad="38100" dist="38100" dir="2700000" algn="tl">
                    <a:srgbClr val="C0C0C0"/>
                  </a:outerShdw>
                </a:effectLst>
                <a:latin typeface="Arial" panose="020B0604020202020204" pitchFamily="34" charset="0"/>
              </a:rPr>
              <a:t>הקצאת הזכויות להפקת המשאבים כמקשה אחת</a:t>
            </a:r>
          </a:p>
          <a:p>
            <a:pPr lvl="1" algn="r" rtl="1" eaLnBrk="1" hangingPunct="1">
              <a:spcBef>
                <a:spcPts val="600"/>
              </a:spcBef>
              <a:buFont typeface="Arial" panose="020B0604020202020204" pitchFamily="34" charset="0"/>
              <a:buChar char="•"/>
              <a:defRPr/>
            </a:pPr>
            <a:r>
              <a:rPr lang="he-IL" altLang="he-IL" sz="2800" b="1" dirty="0" smtClean="0">
                <a:solidFill>
                  <a:srgbClr val="002060"/>
                </a:solidFill>
                <a:latin typeface="Arial" panose="020B0604020202020204" pitchFamily="34" charset="0"/>
              </a:rPr>
              <a:t>מהם אותם משאבים?</a:t>
            </a:r>
          </a:p>
          <a:p>
            <a:pPr lvl="1" algn="r" rtl="1" eaLnBrk="1" hangingPunct="1">
              <a:spcBef>
                <a:spcPts val="600"/>
              </a:spcBef>
              <a:buFont typeface="Arial" panose="020B0604020202020204" pitchFamily="34" charset="0"/>
              <a:buChar char="•"/>
              <a:defRPr/>
            </a:pPr>
            <a:r>
              <a:rPr lang="he-IL" altLang="he-IL" sz="2800" b="1" dirty="0" smtClean="0">
                <a:solidFill>
                  <a:srgbClr val="002060"/>
                </a:solidFill>
                <a:latin typeface="Arial" panose="020B0604020202020204" pitchFamily="34" charset="0"/>
              </a:rPr>
              <a:t>מה היחס לחוק מיסוי רווחים ממשאבי טבע, תשע"א-2011 </a:t>
            </a:r>
          </a:p>
          <a:p>
            <a:pPr algn="r" rtl="1" eaLnBrk="1" hangingPunct="1">
              <a:spcBef>
                <a:spcPts val="600"/>
              </a:spcBef>
              <a:buFont typeface="Arial" panose="020B0604020202020204" pitchFamily="34" charset="0"/>
              <a:buChar char="•"/>
              <a:defRPr/>
            </a:pPr>
            <a:r>
              <a:rPr lang="he-IL" altLang="he-IL" sz="3200" b="1" u="sng" dirty="0" smtClean="0">
                <a:solidFill>
                  <a:srgbClr val="92D050"/>
                </a:solidFill>
                <a:effectLst>
                  <a:outerShdw blurRad="38100" dist="38100" dir="2700000" algn="tl">
                    <a:srgbClr val="C0C0C0"/>
                  </a:outerShdw>
                </a:effectLst>
                <a:latin typeface="Arial" panose="020B0604020202020204" pitchFamily="34" charset="0"/>
              </a:rPr>
              <a:t>צמצום שטח הפעילות</a:t>
            </a:r>
          </a:p>
          <a:p>
            <a:pPr lvl="1" algn="r" rtl="1" eaLnBrk="1" hangingPunct="1">
              <a:spcBef>
                <a:spcPts val="600"/>
              </a:spcBef>
              <a:buFont typeface="Arial" panose="020B0604020202020204" pitchFamily="34" charset="0"/>
              <a:buChar char="•"/>
              <a:defRPr/>
            </a:pPr>
            <a:r>
              <a:rPr lang="he-IL" altLang="he-IL" sz="2800" b="1" dirty="0" smtClean="0">
                <a:solidFill>
                  <a:srgbClr val="002060"/>
                </a:solidFill>
                <a:latin typeface="Arial" panose="020B0604020202020204" pitchFamily="34" charset="0"/>
              </a:rPr>
              <a:t>יש לצמצם את שטח הזיכיון ככל שניתן </a:t>
            </a:r>
          </a:p>
          <a:p>
            <a:pPr lvl="1" algn="r" rtl="1" eaLnBrk="1" hangingPunct="1">
              <a:spcBef>
                <a:spcPts val="600"/>
              </a:spcBef>
              <a:buFont typeface="Arial" panose="020B0604020202020204" pitchFamily="34" charset="0"/>
              <a:buChar char="•"/>
              <a:defRPr/>
            </a:pPr>
            <a:r>
              <a:rPr lang="he-IL" altLang="he-IL" sz="2800" b="1" dirty="0" smtClean="0">
                <a:solidFill>
                  <a:srgbClr val="002060"/>
                </a:solidFill>
                <a:latin typeface="Arial" panose="020B0604020202020204" pitchFamily="34" charset="0"/>
              </a:rPr>
              <a:t>הוצאת שטחים בעלי ערך סביבתי ייחודי כגון הר סדום</a:t>
            </a:r>
          </a:p>
          <a:p>
            <a:pPr algn="r" rtl="1" eaLnBrk="1" hangingPunct="1">
              <a:spcBef>
                <a:spcPts val="600"/>
              </a:spcBef>
              <a:buFont typeface="Arial" panose="020B0604020202020204" pitchFamily="34" charset="0"/>
              <a:buChar char="•"/>
              <a:defRPr/>
            </a:pPr>
            <a:endParaRPr lang="he-IL" altLang="he-IL" sz="2800" b="1" dirty="0" smtClean="0">
              <a:solidFill>
                <a:srgbClr val="002060"/>
              </a:solidFill>
              <a:latin typeface="Arial" panose="020B0604020202020204" pitchFamily="34" charset="0"/>
            </a:endParaRPr>
          </a:p>
        </p:txBody>
      </p:sp>
      <p:sp>
        <p:nvSpPr>
          <p:cNvPr id="11" name="מלבן 10"/>
          <p:cNvSpPr/>
          <p:nvPr/>
        </p:nvSpPr>
        <p:spPr>
          <a:xfrm>
            <a:off x="1547813" y="87313"/>
            <a:ext cx="7596187" cy="585787"/>
          </a:xfrm>
          <a:prstGeom prst="rect">
            <a:avLst/>
          </a:prstGeom>
        </p:spPr>
        <p:txBody>
          <a:bodyPr>
            <a:spAutoFit/>
          </a:bodyPr>
          <a:lstStyle/>
          <a:p>
            <a:pPr algn="ctr" eaLnBrk="1" fontAlgn="auto" hangingPunct="1">
              <a:spcBef>
                <a:spcPts val="0"/>
              </a:spcBef>
              <a:spcAft>
                <a:spcPts val="0"/>
              </a:spcAft>
              <a:defRPr/>
            </a:pPr>
            <a:r>
              <a:rPr lang="he-IL" sz="3200" b="1" dirty="0">
                <a:solidFill>
                  <a:schemeClr val="bg1"/>
                </a:solidFill>
                <a:effectLst>
                  <a:outerShdw blurRad="38100" dist="38100" dir="2700000" algn="tl">
                    <a:srgbClr val="000000">
                      <a:alpha val="43137"/>
                    </a:srgbClr>
                  </a:outerShdw>
                </a:effectLst>
              </a:rPr>
              <a:t>תנאים חדשים לפעילות ההפקה העתידית </a:t>
            </a:r>
            <a:endParaRPr lang="en-US" sz="3200" b="1" dirty="0">
              <a:solidFill>
                <a:schemeClr val="bg1"/>
              </a:solidFill>
              <a:effectLst>
                <a:outerShdw blurRad="38100" dist="38100" dir="2700000" algn="tl">
                  <a:srgbClr val="000000">
                    <a:alpha val="43137"/>
                  </a:srgbClr>
                </a:outerShdw>
              </a:effectLst>
            </a:endParaRPr>
          </a:p>
        </p:txBody>
      </p:sp>
      <p:sp>
        <p:nvSpPr>
          <p:cNvPr id="2" name="כותרת 1" hidden="1"/>
          <p:cNvSpPr>
            <a:spLocks noGrp="1"/>
          </p:cNvSpPr>
          <p:nvPr>
            <p:ph type="title"/>
          </p:nvPr>
        </p:nvSpPr>
        <p:spPr/>
        <p:txBody>
          <a:bodyPr/>
          <a:lstStyle/>
          <a:p>
            <a:r>
              <a:rPr lang="he-IL" b="1" dirty="0">
                <a:solidFill>
                  <a:schemeClr val="bg1"/>
                </a:solidFill>
                <a:effectLst>
                  <a:outerShdw blurRad="38100" dist="38100" dir="2700000" algn="tl">
                    <a:srgbClr val="000000">
                      <a:alpha val="43137"/>
                    </a:srgbClr>
                  </a:outerShdw>
                </a:effectLst>
              </a:rPr>
              <a:t>תנאים חדשים לפעילות ההפקה העתידית </a:t>
            </a:r>
            <a:r>
              <a:rPr lang="en-US" b="1" dirty="0">
                <a:solidFill>
                  <a:schemeClr val="bg1"/>
                </a:solidFill>
                <a:effectLst>
                  <a:outerShdw blurRad="38100" dist="38100" dir="2700000" algn="tl">
                    <a:srgbClr val="000000">
                      <a:alpha val="43137"/>
                    </a:srgbClr>
                  </a:outerShdw>
                </a:effectLst>
              </a:rPr>
              <a:t/>
            </a:r>
            <a:br>
              <a:rPr lang="en-US" b="1" dirty="0">
                <a:solidFill>
                  <a:schemeClr val="bg1"/>
                </a:solidFill>
                <a:effectLst>
                  <a:outerShdw blurRad="38100" dist="38100" dir="2700000" algn="tl">
                    <a:srgbClr val="000000">
                      <a:alpha val="43137"/>
                    </a:srgbClr>
                  </a:outerShdw>
                </a:effectLst>
              </a:rPr>
            </a:br>
            <a:endParaRPr lang="he-IL"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hidden="1"/>
          <p:cNvSpPr>
            <a:spLocks noGrp="1"/>
          </p:cNvSpPr>
          <p:nvPr>
            <p:ph type="title"/>
          </p:nvPr>
        </p:nvSpPr>
        <p:spPr/>
        <p:txBody>
          <a:bodyPr/>
          <a:lstStyle/>
          <a:p>
            <a:r>
              <a:rPr lang="he-IL" b="1" dirty="0">
                <a:solidFill>
                  <a:schemeClr val="bg1"/>
                </a:solidFill>
                <a:effectLst>
                  <a:outerShdw blurRad="38100" dist="38100" dir="2700000" algn="tl">
                    <a:srgbClr val="000000">
                      <a:alpha val="43137"/>
                    </a:srgbClr>
                  </a:outerShdw>
                </a:effectLst>
              </a:rPr>
              <a:t>תנאים חדשים לפעילות ההפקה העתידית </a:t>
            </a:r>
            <a:r>
              <a:rPr lang="en-US" b="1" dirty="0">
                <a:solidFill>
                  <a:schemeClr val="bg1"/>
                </a:solidFill>
                <a:effectLst>
                  <a:outerShdw blurRad="38100" dist="38100" dir="2700000" algn="tl">
                    <a:srgbClr val="000000">
                      <a:alpha val="43137"/>
                    </a:srgbClr>
                  </a:outerShdw>
                </a:effectLst>
              </a:rPr>
              <a:t/>
            </a:r>
            <a:br>
              <a:rPr lang="en-US" b="1" dirty="0">
                <a:solidFill>
                  <a:schemeClr val="bg1"/>
                </a:solidFill>
                <a:effectLst>
                  <a:outerShdw blurRad="38100" dist="38100" dir="2700000" algn="tl">
                    <a:srgbClr val="000000">
                      <a:alpha val="43137"/>
                    </a:srgbClr>
                  </a:outerShdw>
                </a:effectLst>
              </a:rPr>
            </a:br>
            <a:endParaRPr lang="he-IL" dirty="0"/>
          </a:p>
        </p:txBody>
      </p:sp>
      <p:sp>
        <p:nvSpPr>
          <p:cNvPr id="46081" name="Content Placeholder 2"/>
          <p:cNvSpPr>
            <a:spLocks noGrp="1"/>
          </p:cNvSpPr>
          <p:nvPr>
            <p:ph idx="4294967295"/>
          </p:nvPr>
        </p:nvSpPr>
        <p:spPr>
          <a:xfrm>
            <a:off x="0" y="1014413"/>
            <a:ext cx="9107488" cy="5229225"/>
          </a:xfrm>
        </p:spPr>
        <p:txBody>
          <a:bodyPr/>
          <a:lstStyle/>
          <a:p>
            <a:pPr eaLnBrk="1" hangingPunct="1">
              <a:spcBef>
                <a:spcPts val="600"/>
              </a:spcBef>
              <a:spcAft>
                <a:spcPts val="600"/>
              </a:spcAft>
              <a:defRPr/>
            </a:pPr>
            <a:r>
              <a:rPr lang="he-IL" altLang="he-IL" b="1" u="sng" dirty="0" smtClean="0">
                <a:solidFill>
                  <a:srgbClr val="92D050"/>
                </a:solidFill>
                <a:effectLst>
                  <a:outerShdw blurRad="38100" dist="38100" dir="2700000" algn="tl">
                    <a:srgbClr val="C0C0C0"/>
                  </a:outerShdw>
                </a:effectLst>
                <a:latin typeface="Arial" panose="020B0604020202020204" pitchFamily="34" charset="0"/>
                <a:cs typeface="Arial" panose="020B0604020202020204" pitchFamily="34" charset="0"/>
              </a:rPr>
              <a:t>החלת דיני התכנון ודיני הגנת הסביבה</a:t>
            </a:r>
          </a:p>
          <a:p>
            <a:pPr lvl="1" eaLnBrk="1" hangingPunct="1">
              <a:spcBef>
                <a:spcPts val="600"/>
              </a:spcBef>
              <a:buFont typeface="Arial" panose="020B0604020202020204" pitchFamily="34" charset="0"/>
              <a:buChar char="•"/>
              <a:defRPr/>
            </a:pPr>
            <a:r>
              <a:rPr lang="he-IL" altLang="he-IL" b="1" dirty="0" smtClean="0">
                <a:solidFill>
                  <a:srgbClr val="002060"/>
                </a:solidFill>
                <a:cs typeface="Arial" panose="020B0604020202020204" pitchFamily="34" charset="0"/>
              </a:rPr>
              <a:t>נקודת המוצא לכל רישיון הפקה עתידי חייבת להיות כי בעל רישיון ההפקה ופעילותו יהיו בכפוף לכל רגולציה מחייבת</a:t>
            </a:r>
          </a:p>
          <a:p>
            <a:pPr lvl="1" eaLnBrk="1" hangingPunct="1">
              <a:spcBef>
                <a:spcPts val="600"/>
              </a:spcBef>
              <a:buFont typeface="Arial" panose="020B0604020202020204" pitchFamily="34" charset="0"/>
              <a:buChar char="•"/>
              <a:defRPr/>
            </a:pPr>
            <a:r>
              <a:rPr lang="he-IL" altLang="he-IL" b="1" dirty="0" smtClean="0">
                <a:solidFill>
                  <a:srgbClr val="002060"/>
                </a:solidFill>
                <a:cs typeface="Arial" panose="020B0604020202020204" pitchFamily="34" charset="0"/>
              </a:rPr>
              <a:t>תיקון חוק </a:t>
            </a:r>
            <a:r>
              <a:rPr lang="he-IL" altLang="he-IL" b="1" dirty="0" err="1" smtClean="0">
                <a:solidFill>
                  <a:srgbClr val="002060"/>
                </a:solidFill>
                <a:cs typeface="Arial" panose="020B0604020202020204" pitchFamily="34" charset="0"/>
              </a:rPr>
              <a:t>התו"ב</a:t>
            </a:r>
            <a:r>
              <a:rPr lang="he-IL" altLang="he-IL" b="1" dirty="0" smtClean="0">
                <a:solidFill>
                  <a:srgbClr val="002060"/>
                </a:solidFill>
                <a:cs typeface="Arial" panose="020B0604020202020204" pitchFamily="34" charset="0"/>
              </a:rPr>
              <a:t> כדי שישקף את עיקרון שלטון החוק</a:t>
            </a:r>
            <a:endParaRPr lang="he-IL" altLang="he-IL" b="1" u="sng" dirty="0" smtClean="0">
              <a:solidFill>
                <a:srgbClr val="92D050"/>
              </a:solidFill>
              <a:effectLst>
                <a:outerShdw blurRad="38100" dist="38100" dir="2700000" algn="tl">
                  <a:srgbClr val="C0C0C0"/>
                </a:outerShdw>
              </a:effectLst>
              <a:latin typeface="Arial" panose="020B0604020202020204" pitchFamily="34" charset="0"/>
              <a:cs typeface="Arial" panose="020B0604020202020204" pitchFamily="34" charset="0"/>
            </a:endParaRPr>
          </a:p>
          <a:p>
            <a:pPr eaLnBrk="1" hangingPunct="1">
              <a:spcBef>
                <a:spcPts val="600"/>
              </a:spcBef>
              <a:spcAft>
                <a:spcPts val="600"/>
              </a:spcAft>
              <a:defRPr/>
            </a:pPr>
            <a:r>
              <a:rPr lang="he-IL" altLang="he-IL" b="1" u="sng" dirty="0" smtClean="0">
                <a:solidFill>
                  <a:srgbClr val="92D050"/>
                </a:solidFill>
                <a:effectLst>
                  <a:outerShdw blurRad="38100" dist="38100" dir="2700000" algn="tl">
                    <a:srgbClr val="C0C0C0"/>
                  </a:outerShdw>
                </a:effectLst>
                <a:latin typeface="Arial" panose="020B0604020202020204" pitchFamily="34" charset="0"/>
                <a:cs typeface="Arial" panose="020B0604020202020204" pitchFamily="34" charset="0"/>
              </a:rPr>
              <a:t>מניעת מפגעי סביבה עתידיים ובחינת אפשרות לטיפול במפגעים קיימים </a:t>
            </a:r>
            <a:endParaRPr lang="he-IL" altLang="he-IL" b="1" u="sng" dirty="0">
              <a:solidFill>
                <a:srgbClr val="92D050"/>
              </a:solidFill>
              <a:effectLst>
                <a:outerShdw blurRad="38100" dist="38100" dir="2700000" algn="tl">
                  <a:srgbClr val="C0C0C0"/>
                </a:outerShdw>
              </a:effectLst>
              <a:latin typeface="Arial" panose="020B0604020202020204" pitchFamily="34" charset="0"/>
              <a:cs typeface="Arial" panose="020B0604020202020204" pitchFamily="34" charset="0"/>
            </a:endParaRPr>
          </a:p>
          <a:p>
            <a:pPr lvl="1" eaLnBrk="1" hangingPunct="1">
              <a:spcBef>
                <a:spcPts val="600"/>
              </a:spcBef>
              <a:spcAft>
                <a:spcPts val="600"/>
              </a:spcAft>
              <a:buFont typeface="Arial" panose="020B0604020202020204" pitchFamily="34" charset="0"/>
              <a:buChar char="•"/>
              <a:defRPr/>
            </a:pPr>
            <a:r>
              <a:rPr lang="he-IL" b="1" dirty="0" smtClean="0">
                <a:solidFill>
                  <a:srgbClr val="002060"/>
                </a:solidFill>
                <a:cs typeface="Arial" panose="020B0604020202020204" pitchFamily="34" charset="0"/>
              </a:rPr>
              <a:t>יישום עיקרון </a:t>
            </a:r>
            <a:r>
              <a:rPr lang="he-IL" b="1" dirty="0">
                <a:solidFill>
                  <a:srgbClr val="002060"/>
                </a:solidFill>
                <a:cs typeface="Arial" panose="020B0604020202020204" pitchFamily="34" charset="0"/>
              </a:rPr>
              <a:t>המזהם משלם </a:t>
            </a:r>
            <a:endParaRPr lang="he-IL" b="1" dirty="0" smtClean="0">
              <a:solidFill>
                <a:srgbClr val="002060"/>
              </a:solidFill>
              <a:cs typeface="Arial" panose="020B0604020202020204" pitchFamily="34" charset="0"/>
            </a:endParaRPr>
          </a:p>
          <a:p>
            <a:pPr lvl="1" eaLnBrk="1" hangingPunct="1">
              <a:spcBef>
                <a:spcPts val="600"/>
              </a:spcBef>
              <a:spcAft>
                <a:spcPts val="600"/>
              </a:spcAft>
              <a:buFont typeface="Arial" panose="020B0604020202020204" pitchFamily="34" charset="0"/>
              <a:buChar char="•"/>
              <a:defRPr/>
            </a:pPr>
            <a:r>
              <a:rPr lang="he-IL" altLang="he-IL" b="1" dirty="0">
                <a:solidFill>
                  <a:srgbClr val="002060"/>
                </a:solidFill>
                <a:cs typeface="Arial" panose="020B0604020202020204" pitchFamily="34" charset="0"/>
              </a:rPr>
              <a:t>אחריות לדאוג לשיקום ים המלח חלה גם על </a:t>
            </a:r>
            <a:r>
              <a:rPr lang="he-IL" altLang="he-IL" b="1" dirty="0" smtClean="0">
                <a:solidFill>
                  <a:srgbClr val="002060"/>
                </a:solidFill>
                <a:cs typeface="Arial" panose="020B0604020202020204" pitchFamily="34" charset="0"/>
              </a:rPr>
              <a:t>המדינה</a:t>
            </a:r>
            <a:endParaRPr lang="he-IL" altLang="he-IL" b="1" dirty="0">
              <a:solidFill>
                <a:srgbClr val="002060"/>
              </a:solidFill>
              <a:cs typeface="Arial" panose="020B0604020202020204" pitchFamily="34" charset="0"/>
            </a:endParaRPr>
          </a:p>
          <a:p>
            <a:pPr lvl="1" eaLnBrk="1" hangingPunct="1">
              <a:spcBef>
                <a:spcPts val="600"/>
              </a:spcBef>
              <a:spcAft>
                <a:spcPts val="600"/>
              </a:spcAft>
              <a:defRPr/>
            </a:pPr>
            <a:endParaRPr lang="he-IL" altLang="he-IL" b="1" u="sng" dirty="0" smtClean="0">
              <a:solidFill>
                <a:srgbClr val="92D05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9" name="מלבן 8"/>
          <p:cNvSpPr/>
          <p:nvPr/>
        </p:nvSpPr>
        <p:spPr>
          <a:xfrm>
            <a:off x="1547813" y="87313"/>
            <a:ext cx="7596187" cy="585787"/>
          </a:xfrm>
          <a:prstGeom prst="rect">
            <a:avLst/>
          </a:prstGeom>
        </p:spPr>
        <p:txBody>
          <a:bodyPr>
            <a:spAutoFit/>
          </a:bodyPr>
          <a:lstStyle/>
          <a:p>
            <a:pPr algn="ctr" eaLnBrk="1" fontAlgn="auto" hangingPunct="1">
              <a:spcBef>
                <a:spcPts val="0"/>
              </a:spcBef>
              <a:spcAft>
                <a:spcPts val="0"/>
              </a:spcAft>
              <a:defRPr/>
            </a:pPr>
            <a:r>
              <a:rPr lang="he-IL" sz="3200" b="1" dirty="0">
                <a:solidFill>
                  <a:schemeClr val="bg1"/>
                </a:solidFill>
                <a:effectLst>
                  <a:outerShdw blurRad="38100" dist="38100" dir="2700000" algn="tl">
                    <a:srgbClr val="000000">
                      <a:alpha val="43137"/>
                    </a:srgbClr>
                  </a:outerShdw>
                </a:effectLst>
              </a:rPr>
              <a:t>תנאים חדשים לפעילות ההפקה העתידית </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hidden="1"/>
          <p:cNvSpPr>
            <a:spLocks noGrp="1"/>
          </p:cNvSpPr>
          <p:nvPr>
            <p:ph type="title"/>
          </p:nvPr>
        </p:nvSpPr>
        <p:spPr/>
        <p:txBody>
          <a:bodyPr/>
          <a:lstStyle/>
          <a:p>
            <a:r>
              <a:rPr lang="he-IL" b="1" dirty="0">
                <a:solidFill>
                  <a:schemeClr val="bg1"/>
                </a:solidFill>
                <a:effectLst>
                  <a:outerShdw blurRad="38100" dist="38100" dir="2700000" algn="tl">
                    <a:srgbClr val="000000">
                      <a:alpha val="43137"/>
                    </a:srgbClr>
                  </a:outerShdw>
                </a:effectLst>
              </a:rPr>
              <a:t>תנאים חדשים לפעילות ההפקה העתידית </a:t>
            </a:r>
            <a:r>
              <a:rPr lang="en-US" b="1" dirty="0">
                <a:solidFill>
                  <a:schemeClr val="bg1"/>
                </a:solidFill>
                <a:effectLst>
                  <a:outerShdw blurRad="38100" dist="38100" dir="2700000" algn="tl">
                    <a:srgbClr val="000000">
                      <a:alpha val="43137"/>
                    </a:srgbClr>
                  </a:outerShdw>
                </a:effectLst>
              </a:rPr>
              <a:t/>
            </a:r>
            <a:br>
              <a:rPr lang="en-US" b="1" dirty="0">
                <a:solidFill>
                  <a:schemeClr val="bg1"/>
                </a:solidFill>
                <a:effectLst>
                  <a:outerShdw blurRad="38100" dist="38100" dir="2700000" algn="tl">
                    <a:srgbClr val="000000">
                      <a:alpha val="43137"/>
                    </a:srgbClr>
                  </a:outerShdw>
                </a:effectLst>
              </a:rPr>
            </a:br>
            <a:endParaRPr lang="he-IL" dirty="0"/>
          </a:p>
        </p:txBody>
      </p:sp>
      <p:sp>
        <p:nvSpPr>
          <p:cNvPr id="103426" name="Content Placeholder 2"/>
          <p:cNvSpPr>
            <a:spLocks noGrp="1"/>
          </p:cNvSpPr>
          <p:nvPr>
            <p:ph idx="4294967295"/>
          </p:nvPr>
        </p:nvSpPr>
        <p:spPr>
          <a:xfrm>
            <a:off x="0" y="1014413"/>
            <a:ext cx="9107488" cy="5229225"/>
          </a:xfrm>
        </p:spPr>
        <p:txBody>
          <a:bodyPr/>
          <a:lstStyle/>
          <a:p>
            <a:pPr eaLnBrk="1" hangingPunct="1">
              <a:spcBef>
                <a:spcPts val="600"/>
              </a:spcBef>
              <a:spcAft>
                <a:spcPts val="600"/>
              </a:spcAft>
              <a:defRPr/>
            </a:pPr>
            <a:r>
              <a:rPr lang="he-IL" altLang="he-IL" b="1" u="sng" dirty="0" smtClean="0">
                <a:solidFill>
                  <a:srgbClr val="92D050"/>
                </a:solidFill>
                <a:effectLst>
                  <a:outerShdw blurRad="38100" dist="38100" dir="2700000" algn="tl">
                    <a:srgbClr val="C0C0C0"/>
                  </a:outerShdw>
                </a:effectLst>
                <a:latin typeface="Arial" panose="020B0604020202020204" pitchFamily="34" charset="0"/>
                <a:cs typeface="Arial" panose="020B0604020202020204" pitchFamily="34" charset="0"/>
              </a:rPr>
              <a:t>אורך תקופת רישיון ההפקה העתידי</a:t>
            </a:r>
          </a:p>
          <a:p>
            <a:pPr lvl="1" eaLnBrk="1" hangingPunct="1">
              <a:spcBef>
                <a:spcPts val="600"/>
              </a:spcBef>
              <a:buFont typeface="Arial" panose="020B0604020202020204" pitchFamily="34" charset="0"/>
              <a:buChar char="•"/>
              <a:defRPr/>
            </a:pPr>
            <a:r>
              <a:rPr lang="he-IL" altLang="he-IL" b="1" dirty="0" smtClean="0">
                <a:solidFill>
                  <a:srgbClr val="002060"/>
                </a:solidFill>
                <a:cs typeface="Arial" panose="020B0604020202020204" pitchFamily="34" charset="0"/>
              </a:rPr>
              <a:t>יש לשאוף לצמצום התקופה ככל שניתן </a:t>
            </a:r>
          </a:p>
          <a:p>
            <a:pPr lvl="1" eaLnBrk="1" hangingPunct="1">
              <a:spcBef>
                <a:spcPts val="600"/>
              </a:spcBef>
              <a:buFont typeface="Arial" panose="020B0604020202020204" pitchFamily="34" charset="0"/>
              <a:buChar char="•"/>
              <a:defRPr/>
            </a:pPr>
            <a:r>
              <a:rPr lang="he-IL" altLang="he-IL" b="1" dirty="0" smtClean="0">
                <a:solidFill>
                  <a:srgbClr val="002060"/>
                </a:solidFill>
                <a:cs typeface="Arial" panose="020B0604020202020204" pitchFamily="34" charset="0"/>
              </a:rPr>
              <a:t>תקופה של 20-30 שנה היא נפוצה בהרבה מתקופה של 30-40 שנה</a:t>
            </a:r>
          </a:p>
          <a:p>
            <a:pPr lvl="1" eaLnBrk="1" hangingPunct="1">
              <a:spcBef>
                <a:spcPts val="600"/>
              </a:spcBef>
              <a:buFont typeface="Arial" panose="020B0604020202020204" pitchFamily="34" charset="0"/>
              <a:buChar char="•"/>
              <a:defRPr/>
            </a:pPr>
            <a:r>
              <a:rPr lang="he-IL" altLang="he-IL" b="1" u="sng" dirty="0" smtClean="0">
                <a:solidFill>
                  <a:srgbClr val="002060"/>
                </a:solidFill>
                <a:cs typeface="Arial" panose="020B0604020202020204" pitchFamily="34" charset="0"/>
              </a:rPr>
              <a:t>קביעת תנאים להתערבות של המדינה</a:t>
            </a:r>
            <a:r>
              <a:rPr lang="he-IL" altLang="he-IL" b="1" dirty="0" smtClean="0">
                <a:solidFill>
                  <a:srgbClr val="002060"/>
                </a:solidFill>
                <a:cs typeface="Arial" panose="020B0604020202020204" pitchFamily="34" charset="0"/>
              </a:rPr>
              <a:t>: </a:t>
            </a:r>
          </a:p>
          <a:p>
            <a:pPr lvl="2" eaLnBrk="1" hangingPunct="1">
              <a:spcBef>
                <a:spcPts val="600"/>
              </a:spcBef>
              <a:defRPr/>
            </a:pPr>
            <a:r>
              <a:rPr lang="he-IL" altLang="he-IL" b="1" dirty="0" smtClean="0">
                <a:solidFill>
                  <a:srgbClr val="002060"/>
                </a:solidFill>
                <a:cs typeface="Arial" panose="020B0604020202020204" pitchFamily="34" charset="0"/>
              </a:rPr>
              <a:t>הפרת תנאים סביבתיים ברישיון ההפקה</a:t>
            </a:r>
          </a:p>
          <a:p>
            <a:pPr lvl="2" eaLnBrk="1" hangingPunct="1">
              <a:spcBef>
                <a:spcPts val="600"/>
              </a:spcBef>
              <a:defRPr/>
            </a:pPr>
            <a:r>
              <a:rPr lang="he-IL" altLang="he-IL" b="1" dirty="0" smtClean="0">
                <a:solidFill>
                  <a:srgbClr val="002060"/>
                </a:solidFill>
                <a:cs typeface="Arial" panose="020B0604020202020204" pitchFamily="34" charset="0"/>
              </a:rPr>
              <a:t>שינוי זהות בעל רישיון ההפקה</a:t>
            </a:r>
          </a:p>
          <a:p>
            <a:pPr lvl="1" eaLnBrk="1" hangingPunct="1">
              <a:spcBef>
                <a:spcPts val="600"/>
              </a:spcBef>
              <a:buFont typeface="Arial" panose="020B0604020202020204" pitchFamily="34" charset="0"/>
              <a:buChar char="•"/>
              <a:defRPr/>
            </a:pPr>
            <a:r>
              <a:rPr lang="he-IL" altLang="he-IL" b="1" dirty="0" smtClean="0">
                <a:solidFill>
                  <a:srgbClr val="002060"/>
                </a:solidFill>
                <a:cs typeface="Arial" panose="020B0604020202020204" pitchFamily="34" charset="0"/>
              </a:rPr>
              <a:t>הארכת תקופת הזיכיון?</a:t>
            </a:r>
          </a:p>
          <a:p>
            <a:pPr lvl="1" eaLnBrk="1" hangingPunct="1">
              <a:spcBef>
                <a:spcPts val="600"/>
              </a:spcBef>
              <a:spcAft>
                <a:spcPts val="600"/>
              </a:spcAft>
              <a:defRPr/>
            </a:pPr>
            <a:endParaRPr lang="he-IL" altLang="he-IL" b="1" dirty="0" smtClean="0">
              <a:solidFill>
                <a:srgbClr val="002060"/>
              </a:solidFill>
              <a:cs typeface="Arial" panose="020B0604020202020204" pitchFamily="34" charset="0"/>
            </a:endParaRPr>
          </a:p>
        </p:txBody>
      </p:sp>
      <p:sp>
        <p:nvSpPr>
          <p:cNvPr id="9" name="מלבן 8"/>
          <p:cNvSpPr/>
          <p:nvPr/>
        </p:nvSpPr>
        <p:spPr>
          <a:xfrm>
            <a:off x="1547813" y="87313"/>
            <a:ext cx="7596187" cy="585787"/>
          </a:xfrm>
          <a:prstGeom prst="rect">
            <a:avLst/>
          </a:prstGeom>
        </p:spPr>
        <p:txBody>
          <a:bodyPr>
            <a:spAutoFit/>
          </a:bodyPr>
          <a:lstStyle/>
          <a:p>
            <a:pPr algn="ctr" eaLnBrk="1" fontAlgn="auto" hangingPunct="1">
              <a:spcBef>
                <a:spcPts val="0"/>
              </a:spcBef>
              <a:spcAft>
                <a:spcPts val="0"/>
              </a:spcAft>
              <a:defRPr/>
            </a:pPr>
            <a:r>
              <a:rPr lang="he-IL" sz="3200" b="1" dirty="0">
                <a:solidFill>
                  <a:schemeClr val="bg1"/>
                </a:solidFill>
                <a:effectLst>
                  <a:outerShdw blurRad="38100" dist="38100" dir="2700000" algn="tl">
                    <a:srgbClr val="000000">
                      <a:alpha val="43137"/>
                    </a:srgbClr>
                  </a:outerShdw>
                </a:effectLst>
              </a:rPr>
              <a:t>תנאים חדשים לפעילות ההפקה העתידית </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34925" y="63500"/>
            <a:ext cx="9094788" cy="646113"/>
          </a:xfrm>
          <a:prstGeom prst="rect">
            <a:avLst/>
          </a:prstGeom>
        </p:spPr>
        <p:txBody>
          <a:bodyPr/>
          <a:lstStyle/>
          <a:p>
            <a:pPr algn="r" eaLnBrk="1" fontAlgn="auto" hangingPunct="1">
              <a:spcBef>
                <a:spcPct val="50000"/>
              </a:spcBef>
              <a:spcAft>
                <a:spcPts val="0"/>
              </a:spcAft>
              <a:defRPr/>
            </a:pPr>
            <a:r>
              <a:rPr lang="he-IL" altLang="en-US" sz="4000" b="1" dirty="0">
                <a:solidFill>
                  <a:schemeClr val="bg1"/>
                </a:solidFill>
                <a:effectLst>
                  <a:outerShdw blurRad="38100" dist="38100" dir="2700000" algn="tl">
                    <a:srgbClr val="000000">
                      <a:alpha val="43137"/>
                    </a:srgbClr>
                  </a:outerShdw>
                </a:effectLst>
              </a:rPr>
              <a:t>פעולות הממשלה טרם שנת 2030</a:t>
            </a:r>
          </a:p>
        </p:txBody>
      </p:sp>
      <p:sp>
        <p:nvSpPr>
          <p:cNvPr id="29699" name="TextBox 6"/>
          <p:cNvSpPr txBox="1">
            <a:spLocks noChangeArrowheads="1"/>
          </p:cNvSpPr>
          <p:nvPr/>
        </p:nvSpPr>
        <p:spPr bwMode="auto">
          <a:xfrm>
            <a:off x="395288" y="1052513"/>
            <a:ext cx="8724900"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 typeface="Verdana" panose="020B0604030504040204" pitchFamily="34" charset="0"/>
              <a:buAutoNum type="arabicPeriod"/>
            </a:pPr>
            <a:r>
              <a:rPr lang="he-IL" altLang="he-IL" sz="2800" b="1">
                <a:solidFill>
                  <a:srgbClr val="C00000"/>
                </a:solidFill>
              </a:rPr>
              <a:t>תנאים במכרז</a:t>
            </a:r>
            <a:r>
              <a:rPr lang="he-IL" altLang="he-IL" sz="2800" b="1">
                <a:solidFill>
                  <a:srgbClr val="002060"/>
                </a:solidFill>
              </a:rPr>
              <a:t>:</a:t>
            </a:r>
            <a:r>
              <a:rPr lang="ar-SA" altLang="he-IL" sz="2800" b="1">
                <a:solidFill>
                  <a:srgbClr val="002060"/>
                </a:solidFill>
              </a:rPr>
              <a:t>	</a:t>
            </a:r>
            <a:r>
              <a:rPr lang="he-IL" altLang="he-IL" sz="2800" b="1">
                <a:solidFill>
                  <a:srgbClr val="002060"/>
                </a:solidFill>
              </a:rPr>
              <a:t>יש להתחשב בהיבטים סביבתיים כולל התנהלות סביבתית בעבר ובפרט העבירות הסביבתיות בתהליך קבלת ההחלטות במכרז</a:t>
            </a:r>
          </a:p>
          <a:p>
            <a:pPr algn="r" rtl="1" eaLnBrk="1" hangingPunct="1">
              <a:buFont typeface="Verdana" panose="020B0604030504040204" pitchFamily="34" charset="0"/>
              <a:buAutoNum type="arabicPeriod"/>
            </a:pPr>
            <a:r>
              <a:rPr lang="he-IL" altLang="he-IL" sz="2800" b="1">
                <a:solidFill>
                  <a:srgbClr val="002060"/>
                </a:solidFill>
              </a:rPr>
              <a:t>על הממשלה לפעול באופן דחוף לשם מניעת "שדידת" ים המלח </a:t>
            </a:r>
            <a:r>
              <a:rPr lang="he-IL" altLang="he-IL" sz="2800" b="1">
                <a:solidFill>
                  <a:srgbClr val="C00000"/>
                </a:solidFill>
              </a:rPr>
              <a:t>– החלת חוק המים על פעילות מי"ה</a:t>
            </a:r>
          </a:p>
          <a:p>
            <a:pPr algn="r" rtl="1" eaLnBrk="1" hangingPunct="1">
              <a:buFont typeface="Verdana" panose="020B0604030504040204" pitchFamily="34" charset="0"/>
              <a:buAutoNum type="arabicPeriod"/>
            </a:pPr>
            <a:r>
              <a:rPr lang="he-IL" altLang="he-IL" sz="2800" b="1">
                <a:solidFill>
                  <a:srgbClr val="C00000"/>
                </a:solidFill>
              </a:rPr>
              <a:t>יישום הסכם הקציר כבר היום</a:t>
            </a:r>
          </a:p>
          <a:p>
            <a:pPr algn="r" rtl="1" eaLnBrk="1" hangingPunct="1">
              <a:buFont typeface="Verdana" panose="020B0604030504040204" pitchFamily="34" charset="0"/>
              <a:buAutoNum type="arabicPeriod"/>
            </a:pPr>
            <a:r>
              <a:rPr lang="he-IL" altLang="he-IL" sz="2800" b="1">
                <a:solidFill>
                  <a:srgbClr val="C00000"/>
                </a:solidFill>
              </a:rPr>
              <a:t>יש להבטיח נציגות מורחבת של המשרד להגנת הסביבה </a:t>
            </a:r>
            <a:r>
              <a:rPr lang="he-IL" altLang="he-IL" sz="2800" b="1">
                <a:solidFill>
                  <a:srgbClr val="002060"/>
                </a:solidFill>
              </a:rPr>
              <a:t>בצוות הבוחן השקעות משנת 2020 בים המלח</a:t>
            </a:r>
          </a:p>
          <a:p>
            <a:pPr algn="r" rtl="1" eaLnBrk="1" hangingPunct="1">
              <a:buFont typeface="Verdana" panose="020B0604030504040204" pitchFamily="34" charset="0"/>
              <a:buAutoNum type="arabicPeriod"/>
            </a:pPr>
            <a:r>
              <a:rPr lang="he-IL" altLang="he-IL" sz="2800" b="1">
                <a:solidFill>
                  <a:srgbClr val="C00000"/>
                </a:solidFill>
              </a:rPr>
              <a:t>להכין תכנית רחבה, אשר תעוגן במסמך סטטוטורי, לשם שיקום ארוך טווח, הן של האגן הצפוני והן של האגן הדרומי</a:t>
            </a:r>
          </a:p>
        </p:txBody>
      </p:sp>
      <p:sp>
        <p:nvSpPr>
          <p:cNvPr id="2" name="כותרת 1" hidden="1"/>
          <p:cNvSpPr>
            <a:spLocks noGrp="1"/>
          </p:cNvSpPr>
          <p:nvPr>
            <p:ph type="title"/>
          </p:nvPr>
        </p:nvSpPr>
        <p:spPr/>
        <p:txBody>
          <a:bodyPr/>
          <a:lstStyle/>
          <a:p>
            <a:r>
              <a:rPr lang="he-IL" altLang="en-US" b="1" dirty="0">
                <a:solidFill>
                  <a:schemeClr val="bg1"/>
                </a:solidFill>
                <a:effectLst>
                  <a:outerShdw blurRad="38100" dist="38100" dir="2700000" algn="tl">
                    <a:srgbClr val="000000">
                      <a:alpha val="43137"/>
                    </a:srgbClr>
                  </a:outerShdw>
                </a:effectLst>
              </a:rPr>
              <a:t>פעולות הממשלה טרם שנת 2030</a:t>
            </a:r>
            <a:br>
              <a:rPr lang="he-IL" altLang="en-US" b="1" dirty="0">
                <a:solidFill>
                  <a:schemeClr val="bg1"/>
                </a:solidFill>
                <a:effectLst>
                  <a:outerShdw blurRad="38100" dist="38100" dir="2700000" algn="tl">
                    <a:srgbClr val="000000">
                      <a:alpha val="43137"/>
                    </a:srgbClr>
                  </a:outerShdw>
                </a:effectLst>
              </a:rPr>
            </a:br>
            <a:endParaRPr lang="he-IL"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1763713" y="63500"/>
            <a:ext cx="7366000" cy="646113"/>
          </a:xfrm>
          <a:prstGeom prst="rect">
            <a:avLst/>
          </a:prstGeom>
        </p:spPr>
        <p:txBody>
          <a:bodyPr/>
          <a:lstStyle/>
          <a:p>
            <a:pPr algn="ctr" eaLnBrk="1" fontAlgn="auto" hangingPunct="1">
              <a:spcBef>
                <a:spcPct val="50000"/>
              </a:spcBef>
              <a:spcAft>
                <a:spcPts val="0"/>
              </a:spcAft>
              <a:defRPr/>
            </a:pPr>
            <a:r>
              <a:rPr lang="he-IL" sz="3600" b="1" dirty="0">
                <a:solidFill>
                  <a:schemeClr val="bg1"/>
                </a:solidFill>
                <a:effectLst>
                  <a:outerShdw blurRad="38100" dist="38100" dir="2700000" algn="tl">
                    <a:srgbClr val="000000">
                      <a:alpha val="43137"/>
                    </a:srgbClr>
                  </a:outerShdw>
                </a:effectLst>
              </a:rPr>
              <a:t>הצורך בראייה לאומית כוללת ורחבה</a:t>
            </a:r>
            <a:endParaRPr lang="he-IL" altLang="en-US" sz="3600" b="1" dirty="0">
              <a:solidFill>
                <a:schemeClr val="bg1"/>
              </a:solidFill>
              <a:effectLst>
                <a:outerShdw blurRad="38100" dist="38100" dir="2700000" algn="tl">
                  <a:srgbClr val="000000">
                    <a:alpha val="43137"/>
                  </a:srgbClr>
                </a:outerShdw>
              </a:effectLst>
            </a:endParaRPr>
          </a:p>
        </p:txBody>
      </p:sp>
      <p:sp>
        <p:nvSpPr>
          <p:cNvPr id="12" name="TextBox 6"/>
          <p:cNvSpPr txBox="1">
            <a:spLocks noChangeArrowheads="1"/>
          </p:cNvSpPr>
          <p:nvPr/>
        </p:nvSpPr>
        <p:spPr bwMode="auto">
          <a:xfrm>
            <a:off x="323850" y="1341438"/>
            <a:ext cx="8424863" cy="830262"/>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he-IL" sz="2400" b="1" dirty="0">
                <a:solidFill>
                  <a:srgbClr val="C00000"/>
                </a:solidFill>
                <a:effectLst>
                  <a:outerShdw blurRad="38100" dist="38100" dir="2700000" algn="tl">
                    <a:srgbClr val="000000">
                      <a:alpha val="43137"/>
                    </a:srgbClr>
                  </a:outerShdw>
                </a:effectLst>
              </a:rPr>
              <a:t>קיים פער אדיר בין ההכרה הלאומית הרחבה בחשיבות שימורו של ים המלח לבין מידת ההגנה שמספקת לו מדינת ישראל בפועל </a:t>
            </a:r>
          </a:p>
        </p:txBody>
      </p:sp>
      <p:sp>
        <p:nvSpPr>
          <p:cNvPr id="4" name="כותרת 3" hidden="1"/>
          <p:cNvSpPr>
            <a:spLocks noGrp="1"/>
          </p:cNvSpPr>
          <p:nvPr>
            <p:ph type="title"/>
          </p:nvPr>
        </p:nvSpPr>
        <p:spPr/>
        <p:txBody>
          <a:bodyPr/>
          <a:lstStyle/>
          <a:p>
            <a:r>
              <a:rPr lang="he-IL" b="1" dirty="0">
                <a:solidFill>
                  <a:schemeClr val="bg1"/>
                </a:solidFill>
                <a:effectLst>
                  <a:outerShdw blurRad="38100" dist="38100" dir="2700000" algn="tl">
                    <a:srgbClr val="000000">
                      <a:alpha val="43137"/>
                    </a:srgbClr>
                  </a:outerShdw>
                </a:effectLst>
              </a:rPr>
              <a:t>הצורך בראייה לאומית כוללת ורחבה</a:t>
            </a:r>
            <a:r>
              <a:rPr lang="he-IL" altLang="en-US" b="1" dirty="0">
                <a:solidFill>
                  <a:schemeClr val="bg1"/>
                </a:solidFill>
                <a:effectLst>
                  <a:outerShdw blurRad="38100" dist="38100" dir="2700000" algn="tl">
                    <a:srgbClr val="000000">
                      <a:alpha val="43137"/>
                    </a:srgbClr>
                  </a:outerShdw>
                </a:effectLst>
              </a:rPr>
              <a:t/>
            </a:r>
            <a:br>
              <a:rPr lang="he-IL" altLang="en-US" b="1" dirty="0">
                <a:solidFill>
                  <a:schemeClr val="bg1"/>
                </a:solidFill>
                <a:effectLst>
                  <a:outerShdw blurRad="38100" dist="38100" dir="2700000" algn="tl">
                    <a:srgbClr val="000000">
                      <a:alpha val="43137"/>
                    </a:srgbClr>
                  </a:outerShdw>
                </a:effectLst>
              </a:rPr>
            </a:br>
            <a:endParaRPr lang="he-IL" dirty="0"/>
          </a:p>
        </p:txBody>
      </p:sp>
      <p:sp>
        <p:nvSpPr>
          <p:cNvPr id="31748" name="Content Placeholder 5"/>
          <p:cNvSpPr>
            <a:spLocks noGrp="1"/>
          </p:cNvSpPr>
          <p:nvPr>
            <p:ph sz="half" idx="4294967295"/>
          </p:nvPr>
        </p:nvSpPr>
        <p:spPr>
          <a:xfrm>
            <a:off x="1217613" y="5140325"/>
            <a:ext cx="7926387" cy="811213"/>
          </a:xfrm>
        </p:spPr>
        <p:txBody>
          <a:bodyPr/>
          <a:lstStyle/>
          <a:p>
            <a:pPr marL="0" indent="0" algn="ctr" rtl="0" eaLnBrk="1" hangingPunct="1">
              <a:lnSpc>
                <a:spcPct val="115000"/>
              </a:lnSpc>
              <a:buFont typeface="Arial" panose="020B0604020202020204" pitchFamily="34" charset="0"/>
              <a:buNone/>
            </a:pPr>
            <a:r>
              <a:rPr lang="he-IL" altLang="he-IL" b="1" smtClean="0">
                <a:solidFill>
                  <a:srgbClr val="002060"/>
                </a:solidFill>
                <a:latin typeface="Arial" panose="020B0604020202020204" pitchFamily="34" charset="0"/>
                <a:cs typeface="Arial" panose="020B0604020202020204" pitchFamily="34" charset="0"/>
              </a:rPr>
              <a:t>היה על הצוות לגבש מדיניות ארוכת טווח לשני אגני הים כאשר האינטרס הציבורי הרחב, ולא האינטרס הכלכלי בלבד, עומד בראש מעייניו</a:t>
            </a:r>
          </a:p>
          <a:p>
            <a:pPr marL="457200" lvl="1" indent="0" eaLnBrk="1" hangingPunct="1">
              <a:lnSpc>
                <a:spcPct val="115000"/>
              </a:lnSpc>
              <a:buFont typeface="Arial" panose="020B0604020202020204" pitchFamily="34" charset="0"/>
              <a:buNone/>
            </a:pPr>
            <a:endParaRPr lang="he-IL" altLang="he-IL" sz="2800" b="1" smtClean="0">
              <a:latin typeface="Arial" panose="020B0604020202020204" pitchFamily="34" charset="0"/>
              <a:cs typeface="Arial" panose="020B0604020202020204" pitchFamily="34" charset="0"/>
            </a:endParaRPr>
          </a:p>
          <a:p>
            <a:pPr marL="0" indent="0" eaLnBrk="1" hangingPunct="1">
              <a:lnSpc>
                <a:spcPct val="115000"/>
              </a:lnSpc>
              <a:buFont typeface="Arial" panose="020B0604020202020204" pitchFamily="34" charset="0"/>
              <a:buNone/>
            </a:pPr>
            <a:endParaRPr lang="en-US" altLang="he-IL" smtClean="0">
              <a:latin typeface="Arial" panose="020B0604020202020204" pitchFamily="34" charset="0"/>
              <a:cs typeface="Arial" panose="020B0604020202020204" pitchFamily="34" charset="0"/>
            </a:endParaRPr>
          </a:p>
        </p:txBody>
      </p:sp>
      <p:sp>
        <p:nvSpPr>
          <p:cNvPr id="2" name="חץ למטה 1"/>
          <p:cNvSpPr/>
          <p:nvPr/>
        </p:nvSpPr>
        <p:spPr>
          <a:xfrm>
            <a:off x="4391025" y="2276475"/>
            <a:ext cx="541338" cy="522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he-IL" altLang="he-IL" smtClean="0">
              <a:solidFill>
                <a:srgbClr val="FFFFFF"/>
              </a:solidFill>
            </a:endParaRPr>
          </a:p>
        </p:txBody>
      </p:sp>
      <p:sp>
        <p:nvSpPr>
          <p:cNvPr id="3" name="מלבן 2"/>
          <p:cNvSpPr/>
          <p:nvPr/>
        </p:nvSpPr>
        <p:spPr>
          <a:xfrm>
            <a:off x="688975" y="2781300"/>
            <a:ext cx="7945438" cy="481013"/>
          </a:xfrm>
          <a:prstGeom prst="rect">
            <a:avLst/>
          </a:prstGeom>
        </p:spPr>
        <p:txBody>
          <a:bodyPr wrap="none">
            <a:spAutoFit/>
          </a:bodyPr>
          <a:lstStyle/>
          <a:p>
            <a:pPr eaLnBrk="1" fontAlgn="auto" hangingPunct="1">
              <a:lnSpc>
                <a:spcPct val="115000"/>
              </a:lnSpc>
              <a:spcBef>
                <a:spcPts val="0"/>
              </a:spcBef>
              <a:spcAft>
                <a:spcPts val="0"/>
              </a:spcAft>
              <a:defRPr/>
            </a:pPr>
            <a:r>
              <a:rPr lang="he-IL" sz="2400" b="1" dirty="0">
                <a:solidFill>
                  <a:srgbClr val="C00000"/>
                </a:solidFill>
                <a:effectLst>
                  <a:outerShdw blurRad="38100" dist="38100" dir="2700000" algn="tl">
                    <a:srgbClr val="000000">
                      <a:alpha val="43137"/>
                    </a:srgbClr>
                  </a:outerShdw>
                </a:effectLst>
              </a:rPr>
              <a:t>הצוות אימץ מנדט צר תוך התמקדות בערך הכלכלי של ים המלח</a:t>
            </a:r>
          </a:p>
        </p:txBody>
      </p:sp>
      <p:sp>
        <p:nvSpPr>
          <p:cNvPr id="8" name="חץ למטה 7"/>
          <p:cNvSpPr/>
          <p:nvPr/>
        </p:nvSpPr>
        <p:spPr>
          <a:xfrm>
            <a:off x="4391025" y="3419475"/>
            <a:ext cx="541338" cy="51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he-IL" altLang="he-IL" smtClean="0">
              <a:solidFill>
                <a:srgbClr val="FFFFFF"/>
              </a:solidFill>
            </a:endParaRPr>
          </a:p>
        </p:txBody>
      </p:sp>
      <p:sp>
        <p:nvSpPr>
          <p:cNvPr id="9" name="מלבן 8"/>
          <p:cNvSpPr/>
          <p:nvPr/>
        </p:nvSpPr>
        <p:spPr>
          <a:xfrm>
            <a:off x="395288" y="3933825"/>
            <a:ext cx="8353425" cy="941388"/>
          </a:xfrm>
          <a:prstGeom prst="rect">
            <a:avLst/>
          </a:prstGeom>
        </p:spPr>
        <p:txBody>
          <a:bodyPr>
            <a:spAutoFit/>
          </a:bodyPr>
          <a:lstStyle/>
          <a:p>
            <a:pPr algn="ctr" eaLnBrk="1" fontAlgn="auto" hangingPunct="1">
              <a:lnSpc>
                <a:spcPct val="115000"/>
              </a:lnSpc>
              <a:spcBef>
                <a:spcPts val="0"/>
              </a:spcBef>
              <a:spcAft>
                <a:spcPts val="0"/>
              </a:spcAft>
              <a:defRPr/>
            </a:pPr>
            <a:r>
              <a:rPr lang="he-IL" sz="2400" b="1" dirty="0">
                <a:solidFill>
                  <a:srgbClr val="C00000"/>
                </a:solidFill>
                <a:effectLst>
                  <a:outerShdw blurRad="38100" dist="38100" dir="2700000" algn="tl">
                    <a:srgbClr val="000000">
                      <a:alpha val="43137"/>
                    </a:srgbClr>
                  </a:outerShdw>
                </a:effectLst>
              </a:rPr>
              <a:t>החלטת ממשלה 3742 – מקימה צוות לגיבוש מדיניות ארוכת טווח לאזור האגן הצפוני של ים המלח</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107950" y="117475"/>
            <a:ext cx="9093200" cy="647700"/>
          </a:xfrm>
          <a:prstGeom prst="rect">
            <a:avLst/>
          </a:prstGeom>
        </p:spPr>
        <p:txBody>
          <a:bodyPr/>
          <a:lstStyle/>
          <a:p>
            <a:pPr algn="r" rtl="1" eaLnBrk="1" fontAlgn="auto" hangingPunct="1">
              <a:spcBef>
                <a:spcPts val="0"/>
              </a:spcBef>
              <a:spcAft>
                <a:spcPts val="0"/>
              </a:spcAft>
              <a:defRPr/>
            </a:pPr>
            <a:r>
              <a:rPr lang="he-IL" sz="3600" b="1" dirty="0">
                <a:solidFill>
                  <a:schemeClr val="bg1"/>
                </a:solidFill>
                <a:effectLst>
                  <a:outerShdw blurRad="38100" dist="38100" dir="2700000" algn="tl">
                    <a:srgbClr val="000000">
                      <a:alpha val="43137"/>
                    </a:srgbClr>
                  </a:outerShdw>
                </a:effectLst>
              </a:rPr>
              <a:t>תודה על ההקשבה</a:t>
            </a:r>
          </a:p>
        </p:txBody>
      </p:sp>
      <p:sp>
        <p:nvSpPr>
          <p:cNvPr id="33795" name="Text Box 5"/>
          <p:cNvSpPr txBox="1">
            <a:spLocks noChangeArrowheads="1"/>
          </p:cNvSpPr>
          <p:nvPr/>
        </p:nvSpPr>
        <p:spPr bwMode="auto">
          <a:xfrm>
            <a:off x="1390650" y="5084763"/>
            <a:ext cx="6362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en-US" altLang="he-IL" sz="1600" b="1">
                <a:solidFill>
                  <a:srgbClr val="00ABBD"/>
                </a:solidFill>
                <a:latin typeface="Arial" panose="020B0604020202020204" pitchFamily="34" charset="0"/>
              </a:rPr>
              <a:t>sarit@adamteva.org.il</a:t>
            </a:r>
            <a:r>
              <a:rPr lang="he-IL" altLang="he-IL" sz="1600" b="1">
                <a:solidFill>
                  <a:srgbClr val="00ABBD"/>
                </a:solidFill>
                <a:latin typeface="Arial" panose="020B0604020202020204" pitchFamily="34" charset="0"/>
              </a:rPr>
              <a:t> ~ </a:t>
            </a:r>
            <a:r>
              <a:rPr lang="en-US" altLang="he-IL" sz="1600" b="1">
                <a:solidFill>
                  <a:srgbClr val="00ABBD"/>
                </a:solidFill>
                <a:latin typeface="Arial" panose="020B0604020202020204" pitchFamily="34" charset="0"/>
              </a:rPr>
              <a:t>leehee@adamteva.org.il</a:t>
            </a:r>
            <a:r>
              <a:rPr lang="he-IL" altLang="he-IL" sz="1600" b="1">
                <a:solidFill>
                  <a:srgbClr val="00ABBD"/>
                </a:solidFill>
                <a:latin typeface="Arial" panose="020B0604020202020204" pitchFamily="34" charset="0"/>
              </a:rPr>
              <a:t> </a:t>
            </a:r>
            <a:endParaRPr lang="en-US" altLang="he-IL" sz="1600" b="1">
              <a:solidFill>
                <a:srgbClr val="00ABBD"/>
              </a:solidFill>
              <a:latin typeface="Arial" panose="020B0604020202020204" pitchFamily="34" charset="0"/>
            </a:endParaRPr>
          </a:p>
        </p:txBody>
      </p:sp>
      <p:sp>
        <p:nvSpPr>
          <p:cNvPr id="2" name="כותרת 1" hidden="1"/>
          <p:cNvSpPr>
            <a:spLocks noGrp="1"/>
          </p:cNvSpPr>
          <p:nvPr>
            <p:ph type="title"/>
          </p:nvPr>
        </p:nvSpPr>
        <p:spPr/>
        <p:txBody>
          <a:bodyPr/>
          <a:lstStyle/>
          <a:p>
            <a:r>
              <a:rPr lang="he-IL" b="1" dirty="0">
                <a:solidFill>
                  <a:schemeClr val="bg1"/>
                </a:solidFill>
                <a:effectLst>
                  <a:outerShdw blurRad="38100" dist="38100" dir="2700000" algn="tl">
                    <a:srgbClr val="000000">
                      <a:alpha val="43137"/>
                    </a:srgbClr>
                  </a:outerShdw>
                </a:effectLst>
              </a:rPr>
              <a:t>הצורך בראייה לאומית כוללת ורחבה</a:t>
            </a:r>
            <a:r>
              <a:rPr lang="he-IL" altLang="en-US" b="1" dirty="0">
                <a:solidFill>
                  <a:schemeClr val="bg1"/>
                </a:solidFill>
                <a:effectLst>
                  <a:outerShdw blurRad="38100" dist="38100" dir="2700000" algn="tl">
                    <a:srgbClr val="000000">
                      <a:alpha val="43137"/>
                    </a:srgbClr>
                  </a:outerShdw>
                </a:effectLst>
              </a:rPr>
              <a:t/>
            </a:r>
            <a:br>
              <a:rPr lang="he-IL" altLang="en-US" b="1" dirty="0">
                <a:solidFill>
                  <a:schemeClr val="bg1"/>
                </a:solidFill>
                <a:effectLst>
                  <a:outerShdw blurRad="38100" dist="38100" dir="2700000" algn="tl">
                    <a:srgbClr val="000000">
                      <a:alpha val="43137"/>
                    </a:srgbClr>
                  </a:outerShdw>
                </a:effectLst>
              </a:rPr>
            </a:br>
            <a:endParaRPr lang="he-IL" dirty="0"/>
          </a:p>
        </p:txBody>
      </p:sp>
      <p:pic>
        <p:nvPicPr>
          <p:cNvPr id="33796" name="Picture 2" descr="תמונה שממחישה את הנזקים שנגרמים בעקבות נסיגת מפלס הים"/>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1998663"/>
            <a:ext cx="3570288" cy="2676525"/>
          </a:xfrm>
        </p:spPr>
      </p:pic>
      <p:pic>
        <p:nvPicPr>
          <p:cNvPr id="33797" name="Picture 10" descr="תמונה של ים המלח"/>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998663"/>
            <a:ext cx="3816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31913" y="-185738"/>
            <a:ext cx="8135937" cy="1143001"/>
          </a:xfrm>
        </p:spPr>
        <p:txBody>
          <a:bodyPr rtlCol="0">
            <a:noAutofit/>
          </a:bodyPr>
          <a:lstStyle/>
          <a:p>
            <a:pPr eaLnBrk="1" fontAlgn="auto" hangingPunct="1">
              <a:spcAft>
                <a:spcPts val="0"/>
              </a:spcAft>
              <a:defRPr/>
            </a:pPr>
            <a:r>
              <a:rPr lang="he-IL" sz="3600" b="1" dirty="0">
                <a:solidFill>
                  <a:schemeClr val="bg1"/>
                </a:solidFill>
                <a:effectLst>
                  <a:outerShdw blurRad="38100" dist="38100" dir="2700000" algn="tl">
                    <a:srgbClr val="000000">
                      <a:alpha val="43137"/>
                    </a:srgbClr>
                  </a:outerShdw>
                </a:effectLst>
                <a:latin typeface="Arial" pitchFamily="34" charset="0"/>
                <a:cs typeface="Arial" pitchFamily="34" charset="0"/>
              </a:rPr>
              <a:t>ים המלח – אוצר טבע שהולך ונעלם</a:t>
            </a:r>
          </a:p>
        </p:txBody>
      </p:sp>
      <p:sp>
        <p:nvSpPr>
          <p:cNvPr id="6" name="Content Placeholder 5"/>
          <p:cNvSpPr>
            <a:spLocks noGrp="1"/>
          </p:cNvSpPr>
          <p:nvPr>
            <p:ph sz="half" idx="2"/>
          </p:nvPr>
        </p:nvSpPr>
        <p:spPr>
          <a:xfrm>
            <a:off x="831850" y="957263"/>
            <a:ext cx="7926388" cy="1824037"/>
          </a:xfrm>
        </p:spPr>
        <p:txBody>
          <a:bodyPr rtlCol="0">
            <a:noAutofit/>
          </a:bodyPr>
          <a:lstStyle/>
          <a:p>
            <a:pPr eaLnBrk="1" fontAlgn="auto" hangingPunct="1">
              <a:lnSpc>
                <a:spcPct val="115000"/>
              </a:lnSpc>
              <a:spcAft>
                <a:spcPts val="0"/>
              </a:spcAft>
              <a:buFont typeface="Arial" charset="0"/>
              <a:buChar char="•"/>
              <a:defRPr/>
            </a:pPr>
            <a:r>
              <a:rPr lang="he-IL" sz="2000" b="1" dirty="0" smtClean="0">
                <a:latin typeface="Arial" panose="020B0604020202020204" pitchFamily="34" charset="0"/>
                <a:cs typeface="Arial" panose="020B0604020202020204" pitchFamily="34" charset="0"/>
              </a:rPr>
              <a:t>קצב </a:t>
            </a:r>
            <a:r>
              <a:rPr lang="he-IL" sz="2000" b="1" dirty="0">
                <a:latin typeface="Arial" panose="020B0604020202020204" pitchFamily="34" charset="0"/>
                <a:cs typeface="Arial" panose="020B0604020202020204" pitchFamily="34" charset="0"/>
              </a:rPr>
              <a:t>ירידת המפלס מסתכמת בירידה ממוצעת </a:t>
            </a:r>
            <a:r>
              <a:rPr lang="he-IL" sz="2000" b="1" dirty="0" smtClean="0">
                <a:latin typeface="Arial" panose="020B0604020202020204" pitchFamily="34" charset="0"/>
                <a:cs typeface="Arial" panose="020B0604020202020204" pitchFamily="34" charset="0"/>
              </a:rPr>
              <a:t>של </a:t>
            </a:r>
            <a:r>
              <a:rPr lang="he-IL" sz="24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כ- 1.2 מטר בשנה</a:t>
            </a:r>
          </a:p>
          <a:p>
            <a:pPr eaLnBrk="1" fontAlgn="auto" hangingPunct="1">
              <a:lnSpc>
                <a:spcPct val="115000"/>
              </a:lnSpc>
              <a:spcAft>
                <a:spcPts val="0"/>
              </a:spcAft>
              <a:buFont typeface="Arial" charset="0"/>
              <a:buChar char="•"/>
              <a:defRPr/>
            </a:pPr>
            <a:r>
              <a:rPr lang="he-IL" sz="2000" b="1" dirty="0" smtClean="0">
                <a:latin typeface="Arial" panose="020B0604020202020204" pitchFamily="34" charset="0"/>
                <a:cs typeface="Arial" panose="020B0604020202020204" pitchFamily="34" charset="0"/>
              </a:rPr>
              <a:t>גריעה </a:t>
            </a:r>
            <a:r>
              <a:rPr lang="he-IL" sz="2000" b="1" dirty="0">
                <a:latin typeface="Arial" panose="020B0604020202020204" pitchFamily="34" charset="0"/>
                <a:cs typeface="Arial" panose="020B0604020202020204" pitchFamily="34" charset="0"/>
              </a:rPr>
              <a:t>כוללת של מעל </a:t>
            </a:r>
            <a:r>
              <a:rPr lang="he-IL" sz="24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a:t>
            </a:r>
            <a:r>
              <a:rPr lang="he-IL" sz="2400" b="1" dirty="0">
                <a:latin typeface="Arial" panose="020B0604020202020204" pitchFamily="34" charset="0"/>
                <a:cs typeface="Arial" panose="020B0604020202020204" pitchFamily="34" charset="0"/>
              </a:rPr>
              <a:t> </a:t>
            </a:r>
            <a:r>
              <a:rPr lang="he-IL" sz="24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מטר מאז </a:t>
            </a:r>
            <a:r>
              <a:rPr lang="he-IL" sz="2400" b="1" dirty="0" smtClean="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1976</a:t>
            </a:r>
            <a:endParaRPr lang="he-IL" sz="24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fontAlgn="auto" hangingPunct="1">
              <a:lnSpc>
                <a:spcPct val="115000"/>
              </a:lnSpc>
              <a:spcAft>
                <a:spcPts val="0"/>
              </a:spcAft>
              <a:buFont typeface="Arial" charset="0"/>
              <a:buChar char="•"/>
              <a:defRPr/>
            </a:pPr>
            <a:r>
              <a:rPr lang="he-IL" sz="2400" b="1" dirty="0" smtClean="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הגורמים לירידת המפלס: </a:t>
            </a:r>
            <a:r>
              <a:rPr lang="he-IL" sz="2000" b="1" dirty="0">
                <a:latin typeface="Arial" panose="020B0604020202020204" pitchFamily="34" charset="0"/>
                <a:cs typeface="Arial" panose="020B0604020202020204" pitchFamily="34" charset="0"/>
              </a:rPr>
              <a:t>הקמת סכרים</a:t>
            </a:r>
            <a:r>
              <a:rPr lang="he-IL" sz="2000" b="1" dirty="0" smtClean="0">
                <a:latin typeface="Arial" panose="020B0604020202020204" pitchFamily="34" charset="0"/>
                <a:cs typeface="Arial" panose="020B0604020202020204" pitchFamily="34" charset="0"/>
              </a:rPr>
              <a:t>, שאיבת מים על ידי המפעלים הישראלים והירדנים ושינוי אקלים  </a:t>
            </a:r>
            <a:endParaRPr lang="he-IL" sz="2000" b="1" dirty="0">
              <a:latin typeface="Arial" panose="020B0604020202020204" pitchFamily="34" charset="0"/>
              <a:cs typeface="Arial" panose="020B0604020202020204" pitchFamily="34" charset="0"/>
            </a:endParaRPr>
          </a:p>
          <a:p>
            <a:pPr marL="457200" lvl="1" indent="0" eaLnBrk="1" fontAlgn="auto" hangingPunct="1">
              <a:lnSpc>
                <a:spcPct val="115000"/>
              </a:lnSpc>
              <a:spcAft>
                <a:spcPts val="0"/>
              </a:spcAft>
              <a:buFont typeface="Arial" panose="020B0604020202020204" pitchFamily="34" charset="0"/>
              <a:buNone/>
              <a:defRPr/>
            </a:pPr>
            <a:endParaRPr lang="he-IL" sz="1800" b="1" dirty="0" smtClean="0">
              <a:latin typeface="Arial" panose="020B0604020202020204" pitchFamily="34" charset="0"/>
              <a:cs typeface="Arial" panose="020B0604020202020204" pitchFamily="34" charset="0"/>
            </a:endParaRPr>
          </a:p>
          <a:p>
            <a:pPr marL="0" indent="0" eaLnBrk="1" fontAlgn="auto" hangingPunct="1">
              <a:lnSpc>
                <a:spcPct val="115000"/>
              </a:lnSpc>
              <a:spcAft>
                <a:spcPts val="0"/>
              </a:spcAft>
              <a:buFont typeface="Arial" panose="020B0604020202020204" pitchFamily="34" charset="0"/>
              <a:buNone/>
              <a:defRPr/>
            </a:pPr>
            <a:endParaRPr lang="en-US" sz="2000" dirty="0">
              <a:latin typeface="Arial" panose="020B0604020202020204" pitchFamily="34" charset="0"/>
              <a:cs typeface="Arial" panose="020B0604020202020204" pitchFamily="34" charset="0"/>
            </a:endParaRPr>
          </a:p>
        </p:txBody>
      </p:sp>
      <p:pic>
        <p:nvPicPr>
          <p:cNvPr id="7172" name="Picture 2" descr="Image result for â«×× ×××× ××× ××¢×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200" y="2997200"/>
            <a:ext cx="5761038"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תמונה 3" descr="תמונה של ים המלח"/>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492375"/>
            <a:ext cx="228917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19250" y="63500"/>
            <a:ext cx="7510463" cy="646113"/>
          </a:xfrm>
        </p:spPr>
        <p:txBody>
          <a:bodyPr rtlCol="0">
            <a:noAutofit/>
          </a:bodyPr>
          <a:lstStyle/>
          <a:p>
            <a:pPr eaLnBrk="1" hangingPunct="1">
              <a:spcBef>
                <a:spcPts val="600"/>
              </a:spcBef>
              <a:defRPr/>
            </a:pPr>
            <a:r>
              <a:rPr lang="he-IL" altLang="he-IL" sz="2800" b="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נדרש קן בסיס אחיד לשם בחינת הגבלת השאיבה</a:t>
            </a:r>
          </a:p>
        </p:txBody>
      </p:sp>
      <p:sp>
        <p:nvSpPr>
          <p:cNvPr id="3" name="Content Placeholder 2"/>
          <p:cNvSpPr>
            <a:spLocks noGrp="1"/>
          </p:cNvSpPr>
          <p:nvPr>
            <p:ph idx="1"/>
          </p:nvPr>
        </p:nvSpPr>
        <p:spPr>
          <a:xfrm>
            <a:off x="0" y="1052513"/>
            <a:ext cx="9129713" cy="1508125"/>
          </a:xfrm>
          <a:solidFill>
            <a:schemeClr val="bg1">
              <a:alpha val="86000"/>
            </a:schemeClr>
          </a:solidFill>
        </p:spPr>
        <p:txBody>
          <a:bodyPr rtlCol="0">
            <a:normAutofit fontScale="55000" lnSpcReduction="20000"/>
          </a:bodyPr>
          <a:lstStyle/>
          <a:p>
            <a:pPr eaLnBrk="1" fontAlgn="auto" hangingPunct="1">
              <a:lnSpc>
                <a:spcPct val="115000"/>
              </a:lnSpc>
              <a:spcAft>
                <a:spcPts val="0"/>
              </a:spcAft>
              <a:defRPr/>
            </a:pPr>
            <a:r>
              <a:rPr lang="he-IL" b="1" dirty="0" err="1" smtClean="0">
                <a:latin typeface="Arial" panose="020B0604020202020204" pitchFamily="34" charset="0"/>
                <a:cs typeface="Arial" panose="020B0604020202020204" pitchFamily="34" charset="0"/>
              </a:rPr>
              <a:t>מי"ה</a:t>
            </a:r>
            <a:r>
              <a:rPr lang="he-IL" b="1" dirty="0" smtClean="0">
                <a:latin typeface="Arial" panose="020B0604020202020204" pitchFamily="34" charset="0"/>
                <a:cs typeface="Arial" panose="020B0604020202020204" pitchFamily="34" charset="0"/>
              </a:rPr>
              <a:t> אחראית על </a:t>
            </a:r>
            <a:r>
              <a:rPr lang="he-IL" sz="4600" b="1" u="sng"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כ-20%</a:t>
            </a:r>
            <a:r>
              <a:rPr lang="he-IL" b="1" dirty="0" smtClean="0">
                <a:latin typeface="Arial" panose="020B0604020202020204" pitchFamily="34" charset="0"/>
                <a:cs typeface="Arial" panose="020B0604020202020204" pitchFamily="34" charset="0"/>
              </a:rPr>
              <a:t> מירידת המפלס (</a:t>
            </a:r>
            <a:r>
              <a:rPr lang="he-IL" b="1" dirty="0" err="1" smtClean="0">
                <a:latin typeface="Arial" panose="020B0604020202020204" pitchFamily="34" charset="0"/>
                <a:cs typeface="Arial" panose="020B0604020202020204" pitchFamily="34" charset="0"/>
              </a:rPr>
              <a:t>חוו"ד</a:t>
            </a:r>
            <a:r>
              <a:rPr lang="he-IL" b="1" dirty="0" smtClean="0">
                <a:latin typeface="Arial" panose="020B0604020202020204" pitchFamily="34" charset="0"/>
                <a:cs typeface="Arial" panose="020B0604020202020204" pitchFamily="34" charset="0"/>
              </a:rPr>
              <a:t> </a:t>
            </a:r>
            <a:r>
              <a:rPr lang="he-IL" b="1" dirty="0" err="1" smtClean="0">
                <a:latin typeface="Arial" panose="020B0604020202020204" pitchFamily="34" charset="0"/>
                <a:cs typeface="Arial" panose="020B0604020202020204" pitchFamily="34" charset="0"/>
              </a:rPr>
              <a:t>ליכט</a:t>
            </a:r>
            <a:r>
              <a:rPr lang="he-IL" b="1" dirty="0" smtClean="0">
                <a:latin typeface="Arial" panose="020B0604020202020204" pitchFamily="34" charset="0"/>
                <a:cs typeface="Arial" panose="020B0604020202020204" pitchFamily="34" charset="0"/>
              </a:rPr>
              <a:t>)</a:t>
            </a:r>
          </a:p>
          <a:p>
            <a:pPr eaLnBrk="1" fontAlgn="auto" hangingPunct="1">
              <a:lnSpc>
                <a:spcPct val="115000"/>
              </a:lnSpc>
              <a:spcAft>
                <a:spcPts val="0"/>
              </a:spcAft>
              <a:defRPr/>
            </a:pPr>
            <a:r>
              <a:rPr lang="he-IL" b="1" dirty="0" smtClean="0">
                <a:latin typeface="Arial" panose="020B0604020202020204" pitchFamily="34" charset="0"/>
                <a:cs typeface="Arial" panose="020B0604020202020204" pitchFamily="34" charset="0"/>
              </a:rPr>
              <a:t>בדו"ח רשום שהשאיבה נטו נע בין </a:t>
            </a:r>
            <a:r>
              <a:rPr lang="he-IL" sz="4600" b="1" u="sng"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150 – 200 </a:t>
            </a:r>
            <a:r>
              <a:rPr lang="he-IL" sz="4600" b="1" u="sng" dirty="0" err="1">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מלמ"ק</a:t>
            </a:r>
            <a:endParaRPr lang="he-IL" sz="4600" b="1" u="sng"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fontAlgn="auto" hangingPunct="1">
              <a:lnSpc>
                <a:spcPct val="115000"/>
              </a:lnSpc>
              <a:spcAft>
                <a:spcPts val="0"/>
              </a:spcAft>
              <a:defRPr/>
            </a:pPr>
            <a:r>
              <a:rPr lang="he-IL" altLang="he-IL" b="1" dirty="0">
                <a:latin typeface="Arial" panose="020B0604020202020204" pitchFamily="34" charset="0"/>
                <a:cs typeface="Arial" panose="020B0604020202020204" pitchFamily="34" charset="0"/>
              </a:rPr>
              <a:t>נתונים מהיתר ההזרמה לים של </a:t>
            </a:r>
            <a:r>
              <a:rPr lang="he-IL" altLang="he-IL" b="1" dirty="0" err="1" smtClean="0">
                <a:latin typeface="Arial" panose="020B0604020202020204" pitchFamily="34" charset="0"/>
                <a:cs typeface="Arial" panose="020B0604020202020204" pitchFamily="34" charset="0"/>
              </a:rPr>
              <a:t>מי"ה</a:t>
            </a:r>
            <a:r>
              <a:rPr lang="he-IL" altLang="he-IL" b="1" smtClean="0">
                <a:latin typeface="Arial" panose="020B0604020202020204" pitchFamily="34" charset="0"/>
                <a:cs typeface="Arial" panose="020B0604020202020204" pitchFamily="34" charset="0"/>
              </a:rPr>
              <a:t>  </a:t>
            </a:r>
            <a:r>
              <a:rPr lang="he-IL" altLang="he-IL" b="1" dirty="0">
                <a:latin typeface="Arial" panose="020B0604020202020204" pitchFamily="34" charset="0"/>
                <a:cs typeface="Arial" panose="020B0604020202020204" pitchFamily="34" charset="0"/>
              </a:rPr>
              <a:t>- </a:t>
            </a:r>
            <a:r>
              <a:rPr lang="he-IL" b="1" dirty="0">
                <a:latin typeface="Arial" panose="020B0604020202020204" pitchFamily="34" charset="0"/>
                <a:cs typeface="Arial" panose="020B0604020202020204" pitchFamily="34" charset="0"/>
              </a:rPr>
              <a:t>שהשאיבה נטו נע בין </a:t>
            </a:r>
            <a:r>
              <a:rPr lang="he-IL" sz="4400" b="1" u="sng"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229 </a:t>
            </a:r>
            <a:r>
              <a:rPr lang="he-IL" sz="4500" b="1" u="sng"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314 </a:t>
            </a:r>
            <a:r>
              <a:rPr lang="he-IL" sz="4500" b="1" u="sng" dirty="0" err="1">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מלמ"ק</a:t>
            </a:r>
            <a:endParaRPr lang="en-US" altLang="he-IL" sz="4500" b="1" u="sng"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fontAlgn="auto" hangingPunct="1">
              <a:lnSpc>
                <a:spcPct val="115000"/>
              </a:lnSpc>
              <a:spcAft>
                <a:spcPts val="0"/>
              </a:spcAft>
              <a:defRPr/>
            </a:pPr>
            <a:endParaRPr lang="he-IL"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fontAlgn="auto" hangingPunct="1">
              <a:lnSpc>
                <a:spcPct val="115000"/>
              </a:lnSpc>
              <a:spcAft>
                <a:spcPts val="0"/>
              </a:spcAft>
              <a:defRPr/>
            </a:pPr>
            <a:endParaRPr lang="he-IL" sz="2000" dirty="0" smtClean="0">
              <a:latin typeface="Arial" panose="020B0604020202020204" pitchFamily="34" charset="0"/>
              <a:cs typeface="Arial" panose="020B0604020202020204" pitchFamily="34" charset="0"/>
            </a:endParaRPr>
          </a:p>
        </p:txBody>
      </p:sp>
      <p:graphicFrame>
        <p:nvGraphicFramePr>
          <p:cNvPr id="6" name="Table 6" descr="נפח השאיבה מים המלח והזרמה חזרה של תמלחת בשנים האחרונות על ידי מפעלי ים המלח"/>
          <p:cNvGraphicFramePr>
            <a:graphicFrameLocks noGrp="1"/>
          </p:cNvGraphicFramePr>
          <p:nvPr>
            <p:extLst>
              <p:ext uri="{D42A27DB-BD31-4B8C-83A1-F6EECF244321}">
                <p14:modId xmlns:p14="http://schemas.microsoft.com/office/powerpoint/2010/main" val="269694456"/>
              </p:ext>
            </p:extLst>
          </p:nvPr>
        </p:nvGraphicFramePr>
        <p:xfrm>
          <a:off x="1116014" y="3430588"/>
          <a:ext cx="7032624" cy="3238500"/>
        </p:xfrm>
        <a:graphic>
          <a:graphicData uri="http://schemas.openxmlformats.org/drawingml/2006/table">
            <a:tbl>
              <a:tblPr rtl="1" firstRow="1"/>
              <a:tblGrid>
                <a:gridCol w="1758156">
                  <a:extLst>
                    <a:ext uri="{9D8B030D-6E8A-4147-A177-3AD203B41FA5}">
                      <a16:colId xmlns:a16="http://schemas.microsoft.com/office/drawing/2014/main" val="20000"/>
                    </a:ext>
                  </a:extLst>
                </a:gridCol>
                <a:gridCol w="1758156">
                  <a:extLst>
                    <a:ext uri="{9D8B030D-6E8A-4147-A177-3AD203B41FA5}">
                      <a16:colId xmlns:a16="http://schemas.microsoft.com/office/drawing/2014/main" val="20001"/>
                    </a:ext>
                  </a:extLst>
                </a:gridCol>
                <a:gridCol w="1758156">
                  <a:extLst>
                    <a:ext uri="{9D8B030D-6E8A-4147-A177-3AD203B41FA5}">
                      <a16:colId xmlns:a16="http://schemas.microsoft.com/office/drawing/2014/main" val="20002"/>
                    </a:ext>
                  </a:extLst>
                </a:gridCol>
                <a:gridCol w="1758156">
                  <a:extLst>
                    <a:ext uri="{9D8B030D-6E8A-4147-A177-3AD203B41FA5}">
                      <a16:colId xmlns:a16="http://schemas.microsoft.com/office/drawing/2014/main" val="20003"/>
                    </a:ext>
                  </a:extLst>
                </a:gridCol>
              </a:tblGrid>
              <a:tr h="723855">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dirty="0" smtClean="0">
                          <a:ln>
                            <a:noFill/>
                          </a:ln>
                          <a:solidFill>
                            <a:srgbClr val="FFFFFF"/>
                          </a:solidFill>
                          <a:effectLst/>
                          <a:latin typeface="Verdana" panose="020B0604030504040204" pitchFamily="34" charset="0"/>
                          <a:cs typeface="Arial" panose="020B0604020202020204" pitchFamily="34" charset="0"/>
                        </a:rPr>
                        <a:t>שנה</a:t>
                      </a:r>
                    </a:p>
                  </a:txBody>
                  <a:tcPr marL="91445" marR="9144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dirty="0" smtClean="0">
                          <a:ln>
                            <a:noFill/>
                          </a:ln>
                          <a:solidFill>
                            <a:srgbClr val="FFFFFF"/>
                          </a:solidFill>
                          <a:effectLst/>
                          <a:latin typeface="Verdana" panose="020B0604030504040204" pitchFamily="34" charset="0"/>
                          <a:cs typeface="Arial" panose="020B0604020202020204" pitchFamily="34" charset="0"/>
                        </a:rPr>
                        <a:t>שאיבה</a:t>
                      </a:r>
                    </a:p>
                  </a:txBody>
                  <a:tcPr marL="91445" marR="9144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dirty="0" smtClean="0">
                          <a:ln>
                            <a:noFill/>
                          </a:ln>
                          <a:solidFill>
                            <a:srgbClr val="FFFFFF"/>
                          </a:solidFill>
                          <a:effectLst/>
                          <a:latin typeface="Verdana" panose="020B0604030504040204" pitchFamily="34" charset="0"/>
                          <a:cs typeface="Arial" panose="020B0604020202020204" pitchFamily="34" charset="0"/>
                        </a:rPr>
                        <a:t>החזרת </a:t>
                      </a:r>
                      <a:r>
                        <a:rPr kumimoji="0" lang="he-IL" altLang="he-IL" sz="2000" b="1" i="0" u="none" strike="noStrike" cap="none" normalizeH="0" baseline="0" dirty="0" err="1" smtClean="0">
                          <a:ln>
                            <a:noFill/>
                          </a:ln>
                          <a:solidFill>
                            <a:srgbClr val="FFFFFF"/>
                          </a:solidFill>
                          <a:effectLst/>
                          <a:latin typeface="Verdana" panose="020B0604030504040204" pitchFamily="34" charset="0"/>
                          <a:cs typeface="Arial" panose="020B0604020202020204" pitchFamily="34" charset="0"/>
                        </a:rPr>
                        <a:t>תמלחת</a:t>
                      </a:r>
                      <a:endParaRPr kumimoji="0" lang="he-IL" altLang="he-IL" sz="2000" b="1" i="0" u="none" strike="noStrike" cap="none" normalizeH="0" baseline="0" dirty="0" smtClean="0">
                        <a:ln>
                          <a:noFill/>
                        </a:ln>
                        <a:solidFill>
                          <a:srgbClr val="FFFFFF"/>
                        </a:solidFill>
                        <a:effectLst/>
                        <a:latin typeface="Verdana" panose="020B0604030504040204" pitchFamily="34" charset="0"/>
                        <a:cs typeface="Arial" panose="020B0604020202020204" pitchFamily="34" charset="0"/>
                      </a:endParaRPr>
                    </a:p>
                  </a:txBody>
                  <a:tcPr marL="91445" marR="9144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dirty="0" smtClean="0">
                          <a:ln>
                            <a:noFill/>
                          </a:ln>
                          <a:solidFill>
                            <a:srgbClr val="FFFFFF"/>
                          </a:solidFill>
                          <a:effectLst/>
                          <a:latin typeface="Verdana" panose="020B0604030504040204" pitchFamily="34" charset="0"/>
                          <a:cs typeface="Arial" panose="020B0604020202020204" pitchFamily="34" charset="0"/>
                        </a:rPr>
                        <a:t>הפרש</a:t>
                      </a:r>
                    </a:p>
                  </a:txBody>
                  <a:tcPr marL="91445" marR="9144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418843">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dirty="0" smtClean="0">
                          <a:ln>
                            <a:noFill/>
                          </a:ln>
                          <a:solidFill>
                            <a:schemeClr val="tx1">
                              <a:lumMod val="75000"/>
                            </a:schemeClr>
                          </a:solidFill>
                          <a:effectLst/>
                          <a:latin typeface="Verdana" panose="020B0604030504040204" pitchFamily="34" charset="0"/>
                          <a:cs typeface="Arial" panose="020B0604020202020204" pitchFamily="34" charset="0"/>
                        </a:rPr>
                        <a:t>2012</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2E8"/>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dirty="0" smtClean="0">
                          <a:ln>
                            <a:noFill/>
                          </a:ln>
                          <a:solidFill>
                            <a:schemeClr val="tx1">
                              <a:lumMod val="75000"/>
                            </a:schemeClr>
                          </a:solidFill>
                          <a:effectLst/>
                          <a:latin typeface="Verdana" panose="020B0604030504040204" pitchFamily="34" charset="0"/>
                          <a:cs typeface="Arial" panose="020B0604020202020204" pitchFamily="34" charset="0"/>
                        </a:rPr>
                        <a:t>460,990,000</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2E8"/>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he-IL" sz="1600" b="1" i="0" u="none" strike="noStrike" cap="none" normalizeH="0" baseline="0" dirty="0" smtClean="0">
                          <a:ln>
                            <a:noFill/>
                          </a:ln>
                          <a:solidFill>
                            <a:schemeClr val="tx1">
                              <a:lumMod val="75000"/>
                            </a:schemeClr>
                          </a:solidFill>
                          <a:effectLst/>
                          <a:latin typeface="Verdana" panose="020B0604030504040204" pitchFamily="34" charset="0"/>
                          <a:cs typeface="Arial" panose="020B0604020202020204" pitchFamily="34" charset="0"/>
                        </a:rPr>
                        <a:t> </a:t>
                      </a:r>
                      <a:r>
                        <a:rPr kumimoji="0" lang="he-IL" altLang="he-IL" sz="1600" b="1" i="0" u="none" strike="noStrike" cap="none" normalizeH="0" baseline="0" dirty="0" smtClean="0">
                          <a:ln>
                            <a:noFill/>
                          </a:ln>
                          <a:solidFill>
                            <a:schemeClr val="tx1">
                              <a:lumMod val="75000"/>
                            </a:schemeClr>
                          </a:solidFill>
                          <a:effectLst/>
                          <a:latin typeface="Verdana" panose="020B0604030504040204" pitchFamily="34" charset="0"/>
                          <a:cs typeface="Arial" panose="020B0604020202020204" pitchFamily="34" charset="0"/>
                        </a:rPr>
                        <a:t>   146,001,965 </a:t>
                      </a:r>
                      <a:r>
                        <a:rPr kumimoji="0" lang="en-US" altLang="he-IL" sz="1600" b="1" i="0" u="none" strike="noStrike" cap="none" normalizeH="0" baseline="0" dirty="0" smtClean="0">
                          <a:ln>
                            <a:noFill/>
                          </a:ln>
                          <a:solidFill>
                            <a:schemeClr val="tx1">
                              <a:lumMod val="75000"/>
                            </a:schemeClr>
                          </a:solidFill>
                          <a:effectLst/>
                          <a:latin typeface="Verdana" panose="020B0604030504040204" pitchFamily="34" charset="0"/>
                          <a:cs typeface="Arial" panose="020B0604020202020204" pitchFamily="34" charset="0"/>
                        </a:rPr>
                        <a:t> </a:t>
                      </a:r>
                      <a:endParaRPr kumimoji="0" lang="he-IL" altLang="he-IL" sz="1600" b="1" i="0" u="none" strike="noStrike" cap="none" normalizeH="0" baseline="0" dirty="0" smtClean="0">
                        <a:ln>
                          <a:noFill/>
                        </a:ln>
                        <a:solidFill>
                          <a:schemeClr val="tx1">
                            <a:lumMod val="75000"/>
                          </a:schemeClr>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2E8"/>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smtClean="0">
                          <a:ln>
                            <a:noFill/>
                          </a:ln>
                          <a:solidFill>
                            <a:schemeClr val="tx1">
                              <a:lumMod val="75000"/>
                            </a:schemeClr>
                          </a:solidFill>
                          <a:effectLst/>
                          <a:latin typeface="Verdana" panose="020B0604030504040204" pitchFamily="34" charset="0"/>
                          <a:cs typeface="Arial" panose="020B0604020202020204" pitchFamily="34" charset="0"/>
                        </a:rPr>
                        <a:t> 314,988,035 </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2E8"/>
                    </a:solidFill>
                  </a:tcPr>
                </a:tc>
                <a:extLst>
                  <a:ext uri="{0D108BD9-81ED-4DB2-BD59-A6C34878D82A}">
                    <a16:rowId xmlns:a16="http://schemas.microsoft.com/office/drawing/2014/main" val="10001"/>
                  </a:ext>
                </a:extLst>
              </a:tr>
              <a:tr h="418843">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dirty="0" smtClean="0">
                          <a:ln>
                            <a:noFill/>
                          </a:ln>
                          <a:solidFill>
                            <a:schemeClr val="tx1">
                              <a:lumMod val="75000"/>
                            </a:schemeClr>
                          </a:solidFill>
                          <a:effectLst/>
                          <a:latin typeface="Verdana" panose="020B0604030504040204" pitchFamily="34" charset="0"/>
                          <a:cs typeface="Arial" panose="020B0604020202020204" pitchFamily="34" charset="0"/>
                        </a:rPr>
                        <a:t>2013</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4"/>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smtClean="0">
                          <a:ln>
                            <a:noFill/>
                          </a:ln>
                          <a:solidFill>
                            <a:schemeClr val="tx1">
                              <a:lumMod val="75000"/>
                            </a:schemeClr>
                          </a:solidFill>
                          <a:effectLst/>
                          <a:latin typeface="Verdana" panose="020B0604030504040204" pitchFamily="34" charset="0"/>
                          <a:cs typeface="Arial" panose="020B0604020202020204" pitchFamily="34" charset="0"/>
                        </a:rPr>
                        <a:t>412,890,000 </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4"/>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smtClean="0">
                          <a:ln>
                            <a:noFill/>
                          </a:ln>
                          <a:solidFill>
                            <a:schemeClr val="tx1">
                              <a:lumMod val="75000"/>
                            </a:schemeClr>
                          </a:solidFill>
                          <a:effectLst/>
                          <a:latin typeface="Verdana" panose="020B0604030504040204" pitchFamily="34" charset="0"/>
                          <a:cs typeface="Arial" panose="020B0604020202020204" pitchFamily="34" charset="0"/>
                        </a:rPr>
                        <a:t> 163,112,929 </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4"/>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smtClean="0">
                          <a:ln>
                            <a:noFill/>
                          </a:ln>
                          <a:solidFill>
                            <a:schemeClr val="tx1">
                              <a:lumMod val="75000"/>
                            </a:schemeClr>
                          </a:solidFill>
                          <a:effectLst/>
                          <a:latin typeface="Verdana" panose="020B0604030504040204" pitchFamily="34" charset="0"/>
                          <a:cs typeface="Arial" panose="020B0604020202020204" pitchFamily="34" charset="0"/>
                        </a:rPr>
                        <a:t> 249,777,071</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4"/>
                    </a:solidFill>
                  </a:tcPr>
                </a:tc>
                <a:extLst>
                  <a:ext uri="{0D108BD9-81ED-4DB2-BD59-A6C34878D82A}">
                    <a16:rowId xmlns:a16="http://schemas.microsoft.com/office/drawing/2014/main" val="10002"/>
                  </a:ext>
                </a:extLst>
              </a:tr>
              <a:tr h="418843">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smtClean="0">
                          <a:ln>
                            <a:noFill/>
                          </a:ln>
                          <a:solidFill>
                            <a:schemeClr val="tx1">
                              <a:lumMod val="75000"/>
                            </a:schemeClr>
                          </a:solidFill>
                          <a:effectLst/>
                          <a:latin typeface="Verdana" panose="020B0604030504040204" pitchFamily="34" charset="0"/>
                          <a:cs typeface="Arial" panose="020B0604020202020204" pitchFamily="34" charset="0"/>
                        </a:rPr>
                        <a:t>2014</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2E8"/>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dirty="0" smtClean="0">
                          <a:ln>
                            <a:noFill/>
                          </a:ln>
                          <a:solidFill>
                            <a:schemeClr val="tx1">
                              <a:lumMod val="75000"/>
                            </a:schemeClr>
                          </a:solidFill>
                          <a:effectLst/>
                          <a:latin typeface="Verdana" panose="020B0604030504040204" pitchFamily="34" charset="0"/>
                          <a:cs typeface="Arial" panose="020B0604020202020204" pitchFamily="34" charset="0"/>
                        </a:rPr>
                        <a:t>377,170,000 </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2E8"/>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smtClean="0">
                          <a:ln>
                            <a:noFill/>
                          </a:ln>
                          <a:solidFill>
                            <a:schemeClr val="tx1">
                              <a:lumMod val="75000"/>
                            </a:schemeClr>
                          </a:solidFill>
                          <a:effectLst/>
                          <a:latin typeface="Verdana" panose="020B0604030504040204" pitchFamily="34" charset="0"/>
                          <a:cs typeface="Arial" panose="020B0604020202020204" pitchFamily="34" charset="0"/>
                        </a:rPr>
                        <a:t> 138,742,159 </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2E8"/>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dirty="0" smtClean="0">
                          <a:ln>
                            <a:noFill/>
                          </a:ln>
                          <a:solidFill>
                            <a:schemeClr val="tx1">
                              <a:lumMod val="75000"/>
                            </a:schemeClr>
                          </a:solidFill>
                          <a:effectLst/>
                          <a:latin typeface="Verdana" panose="020B0604030504040204" pitchFamily="34" charset="0"/>
                          <a:cs typeface="Arial" panose="020B0604020202020204" pitchFamily="34" charset="0"/>
                        </a:rPr>
                        <a:t> 238,427,841</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2E8"/>
                    </a:solidFill>
                  </a:tcPr>
                </a:tc>
                <a:extLst>
                  <a:ext uri="{0D108BD9-81ED-4DB2-BD59-A6C34878D82A}">
                    <a16:rowId xmlns:a16="http://schemas.microsoft.com/office/drawing/2014/main" val="10003"/>
                  </a:ext>
                </a:extLst>
              </a:tr>
              <a:tr h="418843">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smtClean="0">
                          <a:ln>
                            <a:noFill/>
                          </a:ln>
                          <a:solidFill>
                            <a:schemeClr val="tx1">
                              <a:lumMod val="75000"/>
                            </a:schemeClr>
                          </a:solidFill>
                          <a:effectLst/>
                          <a:latin typeface="Verdana" panose="020B0604030504040204" pitchFamily="34" charset="0"/>
                          <a:cs typeface="Arial" panose="020B0604020202020204" pitchFamily="34" charset="0"/>
                        </a:rPr>
                        <a:t>2015</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4"/>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dirty="0" smtClean="0">
                          <a:ln>
                            <a:noFill/>
                          </a:ln>
                          <a:solidFill>
                            <a:schemeClr val="tx1">
                              <a:lumMod val="75000"/>
                            </a:schemeClr>
                          </a:solidFill>
                          <a:effectLst/>
                          <a:latin typeface="Verdana" panose="020B0604030504040204" pitchFamily="34" charset="0"/>
                          <a:cs typeface="Arial" panose="020B0604020202020204" pitchFamily="34" charset="0"/>
                        </a:rPr>
                        <a:t>374,490,000 </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4"/>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smtClean="0">
                          <a:ln>
                            <a:noFill/>
                          </a:ln>
                          <a:solidFill>
                            <a:schemeClr val="tx1">
                              <a:lumMod val="75000"/>
                            </a:schemeClr>
                          </a:solidFill>
                          <a:effectLst/>
                          <a:latin typeface="Verdana" panose="020B0604030504040204" pitchFamily="34" charset="0"/>
                          <a:cs typeface="Arial" panose="020B0604020202020204" pitchFamily="34" charset="0"/>
                        </a:rPr>
                        <a:t> 144,767,132 </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4"/>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smtClean="0">
                          <a:ln>
                            <a:noFill/>
                          </a:ln>
                          <a:solidFill>
                            <a:schemeClr val="tx1">
                              <a:lumMod val="75000"/>
                            </a:schemeClr>
                          </a:solidFill>
                          <a:effectLst/>
                          <a:latin typeface="Verdana" panose="020B0604030504040204" pitchFamily="34" charset="0"/>
                          <a:cs typeface="Arial" panose="020B0604020202020204" pitchFamily="34" charset="0"/>
                        </a:rPr>
                        <a:t> 229,722,868</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4"/>
                    </a:solidFill>
                  </a:tcPr>
                </a:tc>
                <a:extLst>
                  <a:ext uri="{0D108BD9-81ED-4DB2-BD59-A6C34878D82A}">
                    <a16:rowId xmlns:a16="http://schemas.microsoft.com/office/drawing/2014/main" val="10004"/>
                  </a:ext>
                </a:extLst>
              </a:tr>
              <a:tr h="420430">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smtClean="0">
                          <a:ln>
                            <a:noFill/>
                          </a:ln>
                          <a:solidFill>
                            <a:schemeClr val="tx1">
                              <a:lumMod val="75000"/>
                            </a:schemeClr>
                          </a:solidFill>
                          <a:effectLst/>
                          <a:latin typeface="Verdana" panose="020B0604030504040204" pitchFamily="34" charset="0"/>
                          <a:cs typeface="Arial" panose="020B0604020202020204" pitchFamily="34" charset="0"/>
                        </a:rPr>
                        <a:t>2016</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2E8"/>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dirty="0" smtClean="0">
                          <a:ln>
                            <a:noFill/>
                          </a:ln>
                          <a:solidFill>
                            <a:schemeClr val="tx1">
                              <a:lumMod val="75000"/>
                            </a:schemeClr>
                          </a:solidFill>
                          <a:effectLst/>
                          <a:latin typeface="Verdana" panose="020B0604030504040204" pitchFamily="34" charset="0"/>
                          <a:cs typeface="Arial" panose="020B0604020202020204" pitchFamily="34" charset="0"/>
                        </a:rPr>
                        <a:t>419,760,000 </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2E8"/>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dirty="0" smtClean="0">
                          <a:ln>
                            <a:noFill/>
                          </a:ln>
                          <a:solidFill>
                            <a:schemeClr val="tx1">
                              <a:lumMod val="75000"/>
                            </a:schemeClr>
                          </a:solidFill>
                          <a:effectLst/>
                          <a:latin typeface="Verdana" panose="020B0604030504040204" pitchFamily="34" charset="0"/>
                          <a:cs typeface="Arial" panose="020B0604020202020204" pitchFamily="34" charset="0"/>
                        </a:rPr>
                        <a:t> 176,473,684 </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2E8"/>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dirty="0" smtClean="0">
                          <a:ln>
                            <a:noFill/>
                          </a:ln>
                          <a:solidFill>
                            <a:schemeClr val="tx1">
                              <a:lumMod val="75000"/>
                            </a:schemeClr>
                          </a:solidFill>
                          <a:effectLst/>
                          <a:latin typeface="Verdana" panose="020B0604030504040204" pitchFamily="34" charset="0"/>
                          <a:cs typeface="Arial" panose="020B0604020202020204" pitchFamily="34" charset="0"/>
                        </a:rPr>
                        <a:t> 243,286,316 </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2E8"/>
                    </a:solidFill>
                  </a:tcPr>
                </a:tc>
                <a:extLst>
                  <a:ext uri="{0D108BD9-81ED-4DB2-BD59-A6C34878D82A}">
                    <a16:rowId xmlns:a16="http://schemas.microsoft.com/office/drawing/2014/main" val="10005"/>
                  </a:ext>
                </a:extLst>
              </a:tr>
              <a:tr h="418843">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smtClean="0">
                          <a:ln>
                            <a:noFill/>
                          </a:ln>
                          <a:solidFill>
                            <a:schemeClr val="tx1">
                              <a:lumMod val="75000"/>
                            </a:schemeClr>
                          </a:solidFill>
                          <a:effectLst/>
                          <a:latin typeface="Verdana" panose="020B0604030504040204" pitchFamily="34" charset="0"/>
                          <a:cs typeface="Arial" panose="020B0604020202020204" pitchFamily="34" charset="0"/>
                        </a:rPr>
                        <a:t>עד 9/2017</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4"/>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smtClean="0">
                          <a:ln>
                            <a:noFill/>
                          </a:ln>
                          <a:solidFill>
                            <a:schemeClr val="tx1">
                              <a:lumMod val="75000"/>
                            </a:schemeClr>
                          </a:solidFill>
                          <a:effectLst/>
                          <a:latin typeface="Verdana" panose="020B0604030504040204" pitchFamily="34" charset="0"/>
                          <a:cs typeface="Arial" panose="020B0604020202020204" pitchFamily="34" charset="0"/>
                        </a:rPr>
                        <a:t>344,600,000 </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4"/>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smtClean="0">
                          <a:ln>
                            <a:noFill/>
                          </a:ln>
                          <a:solidFill>
                            <a:schemeClr val="tx1">
                              <a:lumMod val="75000"/>
                            </a:schemeClr>
                          </a:solidFill>
                          <a:effectLst/>
                          <a:latin typeface="Verdana" panose="020B0604030504040204" pitchFamily="34" charset="0"/>
                          <a:cs typeface="Arial" panose="020B0604020202020204" pitchFamily="34" charset="0"/>
                        </a:rPr>
                        <a:t> 121,784,017 </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4"/>
                    </a:solidFill>
                  </a:tcPr>
                </a:tc>
                <a:tc>
                  <a:txBody>
                    <a:bodyPr/>
                    <a:lstStyle>
                      <a:lvl1pPr algn="r" rtl="1">
                        <a:spcBef>
                          <a:spcPct val="20000"/>
                        </a:spcBef>
                        <a:buFont typeface="Arial" panose="020B0604020202020204" pitchFamily="34" charset="0"/>
                        <a:defRPr sz="2800">
                          <a:solidFill>
                            <a:schemeClr val="tx1"/>
                          </a:solidFill>
                          <a:latin typeface="Verdana" panose="020B0604030504040204" pitchFamily="34" charset="0"/>
                        </a:defRPr>
                      </a:lvl1pPr>
                      <a:lvl2pPr marL="742950" indent="-285750" algn="r" rtl="1">
                        <a:spcBef>
                          <a:spcPct val="20000"/>
                        </a:spcBef>
                        <a:buFont typeface="Arial" panose="020B0604020202020204" pitchFamily="34" charset="0"/>
                        <a:defRPr sz="24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defRPr sz="20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defRPr>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defRPr>
                          <a:solidFill>
                            <a:schemeClr val="tx1"/>
                          </a:solidFill>
                          <a:latin typeface="Verdana" panose="020B060403050404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Verdana" panose="020B060403050404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600" b="1" i="0" u="none" strike="noStrike" cap="none" normalizeH="0" baseline="0" dirty="0" smtClean="0">
                          <a:ln>
                            <a:noFill/>
                          </a:ln>
                          <a:solidFill>
                            <a:schemeClr val="tx1">
                              <a:lumMod val="75000"/>
                            </a:schemeClr>
                          </a:solidFill>
                          <a:effectLst/>
                          <a:latin typeface="Verdana" panose="020B0604030504040204" pitchFamily="34" charset="0"/>
                          <a:cs typeface="Arial" panose="020B0604020202020204" pitchFamily="34" charset="0"/>
                        </a:rPr>
                        <a:t> 222,815,983 </a:t>
                      </a:r>
                    </a:p>
                  </a:txBody>
                  <a:tcPr marL="91445" marR="9144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4"/>
                    </a:solidFill>
                  </a:tcPr>
                </a:tc>
                <a:extLst>
                  <a:ext uri="{0D108BD9-81ED-4DB2-BD59-A6C34878D82A}">
                    <a16:rowId xmlns:a16="http://schemas.microsoft.com/office/drawing/2014/main" val="10006"/>
                  </a:ext>
                </a:extLst>
              </a:tr>
            </a:tbl>
          </a:graphicData>
        </a:graphic>
      </p:graphicFrame>
      <p:sp>
        <p:nvSpPr>
          <p:cNvPr id="7" name="TextBox 4" descr="נפח השאיבה מים המלח והזרמה חזרה של תמלחת בשנים האחרונות על ידי מפעלי ים המלח"/>
          <p:cNvSpPr txBox="1">
            <a:spLocks noChangeArrowheads="1"/>
          </p:cNvSpPr>
          <p:nvPr/>
        </p:nvSpPr>
        <p:spPr bwMode="auto">
          <a:xfrm>
            <a:off x="1116013" y="2784475"/>
            <a:ext cx="7032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eaLnBrk="1" hangingPunct="1">
              <a:defRPr/>
            </a:pPr>
            <a:r>
              <a:rPr lang="he-IL" altLang="he-IL" b="1" dirty="0" smtClean="0">
                <a:solidFill>
                  <a:schemeClr val="tx1">
                    <a:lumMod val="75000"/>
                  </a:schemeClr>
                </a:solidFill>
              </a:rPr>
              <a:t>נפח השאיבה מים המלח והזרמה חזרה של </a:t>
            </a:r>
            <a:r>
              <a:rPr lang="he-IL" altLang="he-IL" b="1" dirty="0" err="1" smtClean="0">
                <a:solidFill>
                  <a:schemeClr val="tx1">
                    <a:lumMod val="75000"/>
                  </a:schemeClr>
                </a:solidFill>
              </a:rPr>
              <a:t>תמלחת</a:t>
            </a:r>
            <a:r>
              <a:rPr lang="he-IL" altLang="he-IL" b="1" dirty="0" smtClean="0">
                <a:solidFill>
                  <a:schemeClr val="tx1">
                    <a:lumMod val="75000"/>
                  </a:schemeClr>
                </a:solidFill>
              </a:rPr>
              <a:t> בשנים האחרונות על ידי מפעלי ים המלח (ב-מ"ק)</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31913" y="-185738"/>
            <a:ext cx="8135937" cy="1143001"/>
          </a:xfrm>
        </p:spPr>
        <p:txBody>
          <a:bodyPr rtlCol="0">
            <a:noAutofit/>
          </a:bodyPr>
          <a:lstStyle/>
          <a:p>
            <a:pPr eaLnBrk="1" fontAlgn="auto" hangingPunct="1">
              <a:spcAft>
                <a:spcPts val="0"/>
              </a:spcAft>
              <a:defRPr/>
            </a:pPr>
            <a:r>
              <a:rPr lang="he-IL" sz="3600" b="1" dirty="0">
                <a:solidFill>
                  <a:schemeClr val="bg1"/>
                </a:solidFill>
                <a:effectLst>
                  <a:outerShdw blurRad="38100" dist="38100" dir="2700000" algn="tl">
                    <a:srgbClr val="000000">
                      <a:alpha val="43137"/>
                    </a:srgbClr>
                  </a:outerShdw>
                </a:effectLst>
                <a:latin typeface="Arial" pitchFamily="34" charset="0"/>
                <a:cs typeface="Arial" pitchFamily="34" charset="0"/>
              </a:rPr>
              <a:t>ים המלח – אוצר טבע שהולך ונעלם</a:t>
            </a:r>
          </a:p>
        </p:txBody>
      </p:sp>
      <p:sp>
        <p:nvSpPr>
          <p:cNvPr id="6" name="Content Placeholder 5"/>
          <p:cNvSpPr>
            <a:spLocks noGrp="1"/>
          </p:cNvSpPr>
          <p:nvPr>
            <p:ph sz="half" idx="2"/>
          </p:nvPr>
        </p:nvSpPr>
        <p:spPr>
          <a:xfrm>
            <a:off x="1116013" y="957263"/>
            <a:ext cx="7642225" cy="1319212"/>
          </a:xfrm>
        </p:spPr>
        <p:txBody>
          <a:bodyPr rtlCol="0">
            <a:noAutofit/>
          </a:bodyPr>
          <a:lstStyle/>
          <a:p>
            <a:pPr marL="0" indent="0" algn="ctr" eaLnBrk="1" fontAlgn="auto" hangingPunct="1">
              <a:lnSpc>
                <a:spcPct val="115000"/>
              </a:lnSpc>
              <a:spcAft>
                <a:spcPts val="0"/>
              </a:spcAft>
              <a:buFont typeface="Arial" panose="020B0604020202020204" pitchFamily="34" charset="0"/>
              <a:buNone/>
              <a:defRPr/>
            </a:pPr>
            <a:r>
              <a:rPr lang="he-IL" sz="3200" b="1" u="sng" dirty="0" smtClean="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נזקי ירידת מפלס האגן הצפוני</a:t>
            </a:r>
          </a:p>
          <a:p>
            <a:pPr marL="457200" lvl="1" indent="0" algn="ctr" eaLnBrk="1" fontAlgn="auto" hangingPunct="1">
              <a:lnSpc>
                <a:spcPct val="115000"/>
              </a:lnSpc>
              <a:spcAft>
                <a:spcPts val="0"/>
              </a:spcAft>
              <a:buFont typeface="Arial" panose="020B0604020202020204" pitchFamily="34" charset="0"/>
              <a:buNone/>
              <a:defRPr/>
            </a:pPr>
            <a:r>
              <a:rPr lang="he-IL" sz="2000" b="1" dirty="0" smtClean="0">
                <a:latin typeface="Arial" panose="020B0604020202020204" pitchFamily="34" charset="0"/>
                <a:cs typeface="Arial" panose="020B0604020202020204" pitchFamily="34" charset="0"/>
              </a:rPr>
              <a:t>הרחקת חוף הים</a:t>
            </a:r>
          </a:p>
          <a:p>
            <a:pPr marL="457200" lvl="1" indent="0" algn="ctr" eaLnBrk="1" fontAlgn="auto" hangingPunct="1">
              <a:lnSpc>
                <a:spcPct val="115000"/>
              </a:lnSpc>
              <a:spcAft>
                <a:spcPts val="0"/>
              </a:spcAft>
              <a:buFont typeface="Arial" panose="020B0604020202020204" pitchFamily="34" charset="0"/>
              <a:buNone/>
              <a:defRPr/>
            </a:pPr>
            <a:r>
              <a:rPr lang="he-IL" sz="2000" b="1" dirty="0" err="1" smtClean="0">
                <a:latin typeface="Arial" panose="020B0604020202020204" pitchFamily="34" charset="0"/>
                <a:cs typeface="Arial" panose="020B0604020202020204" pitchFamily="34" charset="0"/>
              </a:rPr>
              <a:t>בולענים</a:t>
            </a:r>
            <a:endParaRPr lang="he-IL" sz="2000" b="1" dirty="0" smtClean="0">
              <a:latin typeface="Arial" panose="020B0604020202020204" pitchFamily="34" charset="0"/>
              <a:cs typeface="Arial" panose="020B0604020202020204" pitchFamily="34" charset="0"/>
            </a:endParaRPr>
          </a:p>
          <a:p>
            <a:pPr marL="457200" lvl="1" indent="0" algn="ctr" eaLnBrk="1" fontAlgn="auto" hangingPunct="1">
              <a:lnSpc>
                <a:spcPct val="115000"/>
              </a:lnSpc>
              <a:spcAft>
                <a:spcPts val="0"/>
              </a:spcAft>
              <a:buFont typeface="Arial" panose="020B0604020202020204" pitchFamily="34" charset="0"/>
              <a:buNone/>
              <a:defRPr/>
            </a:pPr>
            <a:r>
              <a:rPr lang="he-IL" sz="2000" b="1" dirty="0" smtClean="0">
                <a:latin typeface="Arial" panose="020B0604020202020204" pitchFamily="34" charset="0"/>
                <a:cs typeface="Arial" panose="020B0604020202020204" pitchFamily="34" charset="0"/>
              </a:rPr>
              <a:t>התחתרות נחלים</a:t>
            </a:r>
          </a:p>
          <a:p>
            <a:pPr marL="457200" lvl="1" indent="0" algn="ctr" eaLnBrk="1" fontAlgn="auto" hangingPunct="1">
              <a:lnSpc>
                <a:spcPct val="115000"/>
              </a:lnSpc>
              <a:spcAft>
                <a:spcPts val="0"/>
              </a:spcAft>
              <a:buFont typeface="Arial" panose="020B0604020202020204" pitchFamily="34" charset="0"/>
              <a:buNone/>
              <a:defRPr/>
            </a:pPr>
            <a:r>
              <a:rPr lang="he-IL" sz="2000" b="1" dirty="0" smtClean="0">
                <a:latin typeface="Arial" panose="020B0604020202020204" pitchFamily="34" charset="0"/>
                <a:cs typeface="Arial" panose="020B0604020202020204" pitchFamily="34" charset="0"/>
              </a:rPr>
              <a:t>פגיעה </a:t>
            </a:r>
            <a:r>
              <a:rPr lang="he-IL" sz="2000" b="1" dirty="0">
                <a:latin typeface="Arial" panose="020B0604020202020204" pitchFamily="34" charset="0"/>
                <a:cs typeface="Arial" panose="020B0604020202020204" pitchFamily="34" charset="0"/>
              </a:rPr>
              <a:t>במי תהום </a:t>
            </a:r>
            <a:r>
              <a:rPr lang="he-IL" sz="2000" b="1" dirty="0" smtClean="0">
                <a:latin typeface="Arial" panose="020B0604020202020204" pitchFamily="34" charset="0"/>
                <a:cs typeface="Arial" panose="020B0604020202020204" pitchFamily="34" charset="0"/>
              </a:rPr>
              <a:t>ובנביעות </a:t>
            </a:r>
            <a:r>
              <a:rPr lang="he-IL" sz="2000" b="1" dirty="0">
                <a:latin typeface="Arial" panose="020B0604020202020204" pitchFamily="34" charset="0"/>
                <a:cs typeface="Arial" panose="020B0604020202020204" pitchFamily="34" charset="0"/>
              </a:rPr>
              <a:t>מים </a:t>
            </a:r>
            <a:r>
              <a:rPr lang="he-IL" sz="2000" b="1" dirty="0" smtClean="0">
                <a:latin typeface="Arial" panose="020B0604020202020204" pitchFamily="34" charset="0"/>
                <a:cs typeface="Arial" panose="020B0604020202020204" pitchFamily="34" charset="0"/>
              </a:rPr>
              <a:t>מתוקים</a:t>
            </a:r>
          </a:p>
          <a:p>
            <a:pPr marL="457200" lvl="1" indent="0" eaLnBrk="1" fontAlgn="auto" hangingPunct="1">
              <a:lnSpc>
                <a:spcPct val="115000"/>
              </a:lnSpc>
              <a:spcAft>
                <a:spcPts val="0"/>
              </a:spcAft>
              <a:buFont typeface="Arial" panose="020B0604020202020204" pitchFamily="34" charset="0"/>
              <a:buNone/>
              <a:defRPr/>
            </a:pPr>
            <a:endParaRPr lang="he-IL" sz="2000" b="1" dirty="0" smtClean="0">
              <a:latin typeface="Arial" panose="020B0604020202020204" pitchFamily="34" charset="0"/>
              <a:cs typeface="Arial" panose="020B0604020202020204" pitchFamily="34" charset="0"/>
            </a:endParaRPr>
          </a:p>
          <a:p>
            <a:pPr marL="457200" lvl="1" indent="0" eaLnBrk="1" fontAlgn="auto" hangingPunct="1">
              <a:lnSpc>
                <a:spcPct val="115000"/>
              </a:lnSpc>
              <a:spcAft>
                <a:spcPts val="0"/>
              </a:spcAft>
              <a:buFont typeface="Arial" panose="020B0604020202020204" pitchFamily="34" charset="0"/>
              <a:buNone/>
              <a:defRPr/>
            </a:pPr>
            <a:endParaRPr lang="he-IL" sz="1800" b="1" dirty="0" smtClean="0">
              <a:latin typeface="Arial" panose="020B0604020202020204" pitchFamily="34" charset="0"/>
              <a:cs typeface="Arial" panose="020B0604020202020204" pitchFamily="34" charset="0"/>
            </a:endParaRPr>
          </a:p>
          <a:p>
            <a:pPr marL="0" indent="0" eaLnBrk="1" fontAlgn="auto" hangingPunct="1">
              <a:lnSpc>
                <a:spcPct val="115000"/>
              </a:lnSpc>
              <a:spcAft>
                <a:spcPts val="0"/>
              </a:spcAft>
              <a:buFont typeface="Arial" panose="020B0604020202020204" pitchFamily="34" charset="0"/>
              <a:buNone/>
              <a:defRPr/>
            </a:pPr>
            <a:endParaRPr lang="en-US" sz="2000" dirty="0">
              <a:latin typeface="Arial" panose="020B0604020202020204" pitchFamily="34" charset="0"/>
              <a:cs typeface="Arial" panose="020B0604020202020204" pitchFamily="34" charset="0"/>
            </a:endParaRPr>
          </a:p>
        </p:txBody>
      </p:sp>
      <p:pic>
        <p:nvPicPr>
          <p:cNvPr id="11268" name="תמונה 3" descr="תמונה של ים המלח"/>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573463"/>
            <a:ext cx="395605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תמונה 8" descr="תמונה של בולענים להמחשה"/>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573463"/>
            <a:ext cx="38877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63713" y="-185738"/>
            <a:ext cx="7704137" cy="1143001"/>
          </a:xfrm>
        </p:spPr>
        <p:txBody>
          <a:bodyPr rtlCol="0">
            <a:noAutofit/>
          </a:bodyPr>
          <a:lstStyle/>
          <a:p>
            <a:pPr eaLnBrk="1" fontAlgn="auto" hangingPunct="1">
              <a:spcAft>
                <a:spcPts val="0"/>
              </a:spcAft>
              <a:defRPr/>
            </a:pPr>
            <a:r>
              <a:rPr lang="he-IL" sz="3600" b="1" dirty="0">
                <a:solidFill>
                  <a:schemeClr val="bg1"/>
                </a:solidFill>
                <a:effectLst>
                  <a:outerShdw blurRad="38100" dist="38100" dir="2700000" algn="tl">
                    <a:srgbClr val="000000">
                      <a:alpha val="43137"/>
                    </a:srgbClr>
                  </a:outerShdw>
                </a:effectLst>
                <a:latin typeface="Arial" pitchFamily="34" charset="0"/>
                <a:cs typeface="Arial" pitchFamily="34" charset="0"/>
              </a:rPr>
              <a:t>ים </a:t>
            </a:r>
            <a:r>
              <a:rPr lang="he-IL"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המלח - </a:t>
            </a:r>
            <a:r>
              <a:rPr lang="he-IL" sz="3600" b="1" dirty="0">
                <a:solidFill>
                  <a:schemeClr val="bg1"/>
                </a:solidFill>
                <a:effectLst>
                  <a:outerShdw blurRad="38100" dist="38100" dir="2700000" algn="tl">
                    <a:srgbClr val="000000">
                      <a:alpha val="43137"/>
                    </a:srgbClr>
                  </a:outerShdw>
                </a:effectLst>
                <a:latin typeface="Arial" pitchFamily="34" charset="0"/>
                <a:cs typeface="Arial" pitchFamily="34" charset="0"/>
              </a:rPr>
              <a:t>אגם בסכנת הכחדה חמורה</a:t>
            </a:r>
          </a:p>
        </p:txBody>
      </p:sp>
      <p:sp>
        <p:nvSpPr>
          <p:cNvPr id="6" name="Content Placeholder 5"/>
          <p:cNvSpPr>
            <a:spLocks noGrp="1"/>
          </p:cNvSpPr>
          <p:nvPr>
            <p:ph sz="half" idx="2"/>
          </p:nvPr>
        </p:nvSpPr>
        <p:spPr>
          <a:xfrm>
            <a:off x="107950" y="836613"/>
            <a:ext cx="9036050" cy="1319212"/>
          </a:xfrm>
        </p:spPr>
        <p:txBody>
          <a:bodyPr rtlCol="0">
            <a:noAutofit/>
          </a:bodyPr>
          <a:lstStyle/>
          <a:p>
            <a:pPr marL="0" indent="0" algn="ctr" eaLnBrk="1" fontAlgn="auto" hangingPunct="1">
              <a:lnSpc>
                <a:spcPct val="115000"/>
              </a:lnSpc>
              <a:spcAft>
                <a:spcPts val="0"/>
              </a:spcAft>
              <a:buFont typeface="Arial" panose="020B0604020202020204" pitchFamily="34" charset="0"/>
              <a:buNone/>
              <a:defRPr/>
            </a:pPr>
            <a:r>
              <a:rPr lang="he-IL" sz="3200" b="1" u="sng" dirty="0" smtClean="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נזקים </a:t>
            </a:r>
            <a:r>
              <a:rPr lang="he-IL" sz="3200" b="1" u="sng"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ישירים </a:t>
            </a:r>
            <a:r>
              <a:rPr lang="he-IL" sz="3200" b="1" u="sng" dirty="0" smtClean="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בשל פעילות </a:t>
            </a:r>
            <a:r>
              <a:rPr lang="he-IL" sz="3200" b="1" u="sng"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הכרייה</a:t>
            </a:r>
          </a:p>
          <a:p>
            <a:pPr marL="457200" lvl="1" indent="0" eaLnBrk="1" fontAlgn="auto" hangingPunct="1">
              <a:lnSpc>
                <a:spcPct val="115000"/>
              </a:lnSpc>
              <a:spcAft>
                <a:spcPts val="0"/>
              </a:spcAft>
              <a:buFont typeface="Arial" panose="020B0604020202020204" pitchFamily="34" charset="0"/>
              <a:buNone/>
              <a:defRPr/>
            </a:pPr>
            <a:r>
              <a:rPr lang="he-IL"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ים המלח הפך ל"חצר האחורית" של </a:t>
            </a:r>
            <a:r>
              <a:rPr lang="he-IL" sz="2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מי"ה</a:t>
            </a:r>
            <a:r>
              <a:rPr lang="he-IL" sz="1800" b="1" dirty="0">
                <a:latin typeface="Arial" panose="020B0604020202020204" pitchFamily="34" charset="0"/>
                <a:cs typeface="Arial" panose="020B0604020202020204" pitchFamily="34" charset="0"/>
              </a:rPr>
              <a:t>: מרכיבי ההפרה כוללים: פריצת דרכים רבות, עבודות עפר וכלים הנדסיים בשטחים גדולים, </a:t>
            </a:r>
            <a:r>
              <a:rPr lang="he-IL" sz="1800" b="1" dirty="0" smtClean="0">
                <a:latin typeface="Arial" panose="020B0604020202020204" pitchFamily="34" charset="0"/>
                <a:cs typeface="Arial" panose="020B0604020202020204" pitchFamily="34" charset="0"/>
              </a:rPr>
              <a:t>כריית חלוקי נחל ופגיעה בנחלי האזור, הנחת </a:t>
            </a:r>
            <a:r>
              <a:rPr lang="he-IL" sz="1800" b="1" dirty="0">
                <a:latin typeface="Arial" panose="020B0604020202020204" pitchFamily="34" charset="0"/>
                <a:cs typeface="Arial" panose="020B0604020202020204" pitchFamily="34" charset="0"/>
              </a:rPr>
              <a:t>צנרות בהיקף גדול ללא התייחסות לשיקולים נופיים, עיצוב סוללות הבריכות כולל סוללות מלח פנימיות ללא התייחסות לשיקול החזותי, הקמת מתקנים שונים, עבודות עפר בהיקף נרחב הקשורות להסדרת ניקוז ומניעת פריצת מי נגר </a:t>
            </a:r>
            <a:r>
              <a:rPr lang="he-IL" sz="1800" b="1" dirty="0" smtClean="0">
                <a:latin typeface="Arial" panose="020B0604020202020204" pitchFamily="34" charset="0"/>
                <a:cs typeface="Arial" panose="020B0604020202020204" pitchFamily="34" charset="0"/>
              </a:rPr>
              <a:t>לבריכות (תמ"א 13)</a:t>
            </a:r>
            <a:endParaRPr lang="he-IL" sz="1800" b="1" dirty="0">
              <a:latin typeface="Arial" panose="020B0604020202020204" pitchFamily="34" charset="0"/>
              <a:cs typeface="Arial" panose="020B0604020202020204" pitchFamily="34" charset="0"/>
            </a:endParaRPr>
          </a:p>
          <a:p>
            <a:pPr marL="457200" lvl="1" indent="0" eaLnBrk="1" fontAlgn="auto" hangingPunct="1">
              <a:lnSpc>
                <a:spcPct val="115000"/>
              </a:lnSpc>
              <a:spcAft>
                <a:spcPts val="0"/>
              </a:spcAft>
              <a:buFont typeface="Arial" panose="020B0604020202020204" pitchFamily="34" charset="0"/>
              <a:buNone/>
              <a:defRPr/>
            </a:pPr>
            <a:endParaRPr lang="he-IL" sz="1800" b="1" dirty="0" smtClean="0">
              <a:latin typeface="Arial" panose="020B0604020202020204" pitchFamily="34" charset="0"/>
              <a:cs typeface="Arial" panose="020B0604020202020204" pitchFamily="34" charset="0"/>
            </a:endParaRPr>
          </a:p>
          <a:p>
            <a:pPr marL="0" indent="0" eaLnBrk="1" fontAlgn="auto" hangingPunct="1">
              <a:lnSpc>
                <a:spcPct val="115000"/>
              </a:lnSpc>
              <a:spcAft>
                <a:spcPts val="0"/>
              </a:spcAft>
              <a:buFont typeface="Arial" panose="020B0604020202020204" pitchFamily="34" charset="0"/>
              <a:buNone/>
              <a:defRPr/>
            </a:pPr>
            <a:endParaRPr lang="en-US" sz="2000" dirty="0">
              <a:latin typeface="Arial" panose="020B0604020202020204" pitchFamily="34" charset="0"/>
              <a:cs typeface="Arial" panose="020B0604020202020204" pitchFamily="34" charset="0"/>
            </a:endParaRPr>
          </a:p>
        </p:txBody>
      </p:sp>
      <p:pic>
        <p:nvPicPr>
          <p:cNvPr id="13316" name="תמונה 8" descr="תמונה של המפעלים"/>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25" y="5157788"/>
            <a:ext cx="27447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תמונה 9" descr="תמונה של המפעלים"/>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5157788"/>
            <a:ext cx="27352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תמונה 10" descr="תמונה של המפעלים"/>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275" y="3316288"/>
            <a:ext cx="2713038"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תמונה 11" descr="תמונה של המפעלים"/>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48013" y="3284538"/>
            <a:ext cx="27559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תמונה 12" descr="תמונה של המפעלים"/>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48013" y="5157788"/>
            <a:ext cx="27559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 descr="תמונה של המפעלים"/>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3273425"/>
            <a:ext cx="273685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9"/>
          <p:cNvSpPr txBox="1">
            <a:spLocks noChangeArrowheads="1"/>
          </p:cNvSpPr>
          <p:nvPr/>
        </p:nvSpPr>
        <p:spPr bwMode="auto">
          <a:xfrm>
            <a:off x="134938" y="765175"/>
            <a:ext cx="9009062"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Verdana" panose="020B0604030504040204" pitchFamily="34" charset="0"/>
                <a:cs typeface="Arial" panose="020B0604020202020204" pitchFamily="34" charset="0"/>
              </a:defRPr>
            </a:lvl1pPr>
            <a:lvl2pPr marL="800100" indent="-34290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indent="0" algn="ctr" rtl="1" eaLnBrk="1" hangingPunct="1">
              <a:spcBef>
                <a:spcPts val="600"/>
              </a:spcBef>
              <a:defRPr/>
            </a:pPr>
            <a:r>
              <a:rPr lang="he-IL" altLang="he-IL" sz="2400" b="1" u="sng" dirty="0" smtClean="0">
                <a:latin typeface="Arial" panose="020B0604020202020204" pitchFamily="34" charset="0"/>
              </a:rPr>
              <a:t>בדו"ח חסרה בחינת חלופות להגבלת נפח השאיבה</a:t>
            </a:r>
          </a:p>
          <a:p>
            <a:pPr marL="457200" lvl="1" indent="0" algn="ctr" rtl="1" eaLnBrk="1" hangingPunct="1">
              <a:spcBef>
                <a:spcPts val="600"/>
              </a:spcBef>
              <a:defRPr/>
            </a:pPr>
            <a:r>
              <a:rPr lang="he-IL" altLang="he-IL" sz="2800" b="1" dirty="0" smtClean="0">
                <a:solidFill>
                  <a:srgbClr val="C00000"/>
                </a:solidFill>
                <a:effectLst>
                  <a:outerShdw blurRad="38100" dist="38100" dir="2700000" algn="tl">
                    <a:srgbClr val="C0C0C0"/>
                  </a:outerShdw>
                </a:effectLst>
                <a:latin typeface="Arial" panose="020B0604020202020204" pitchFamily="34" charset="0"/>
              </a:rPr>
              <a:t>לא ניתן לקבל את "ההגבלה" המוצעת בדו"ח המאמצת את השאיבה הנוכחית </a:t>
            </a:r>
            <a:r>
              <a:rPr lang="he-IL" altLang="he-IL" sz="2000" b="1" dirty="0" smtClean="0">
                <a:solidFill>
                  <a:srgbClr val="C00000"/>
                </a:solidFill>
                <a:effectLst>
                  <a:outerShdw blurRad="38100" dist="38100" dir="2700000" algn="tl">
                    <a:srgbClr val="C0C0C0"/>
                  </a:outerShdw>
                </a:effectLst>
                <a:latin typeface="Arial" panose="020B0604020202020204" pitchFamily="34" charset="0"/>
              </a:rPr>
              <a:t>(ה.ש. 9)</a:t>
            </a:r>
            <a:r>
              <a:rPr lang="he-IL" altLang="he-IL" sz="2800" b="1" dirty="0" smtClean="0">
                <a:solidFill>
                  <a:srgbClr val="C00000"/>
                </a:solidFill>
                <a:effectLst>
                  <a:outerShdw blurRad="38100" dist="38100" dir="2700000" algn="tl">
                    <a:srgbClr val="C0C0C0"/>
                  </a:outerShdw>
                </a:effectLst>
                <a:latin typeface="Arial" panose="020B0604020202020204" pitchFamily="34" charset="0"/>
              </a:rPr>
              <a:t>!!</a:t>
            </a:r>
          </a:p>
          <a:p>
            <a:pPr marL="0" indent="0" algn="r" rtl="1" eaLnBrk="1" hangingPunct="1">
              <a:spcBef>
                <a:spcPts val="600"/>
              </a:spcBef>
              <a:defRPr/>
            </a:pPr>
            <a:r>
              <a:rPr lang="he-IL" altLang="he-IL" sz="2400" b="1" dirty="0" smtClean="0">
                <a:latin typeface="Arial" panose="020B0604020202020204" pitchFamily="34" charset="0"/>
              </a:rPr>
              <a:t>נדרש לבחון חלופות נפח רבות, כולל חלופת ה-0 לפי הפרמטרים הבאים:</a:t>
            </a:r>
          </a:p>
          <a:p>
            <a:pPr marL="914400" lvl="1" indent="-457200" algn="r" rtl="1" eaLnBrk="1" hangingPunct="1">
              <a:spcBef>
                <a:spcPts val="600"/>
              </a:spcBef>
              <a:buFont typeface="Wingdings" panose="05000000000000000000" pitchFamily="2" charset="2"/>
              <a:buChar char="ü"/>
              <a:defRPr/>
            </a:pPr>
            <a:r>
              <a:rPr lang="he-IL" altLang="he-IL" sz="2800" b="1" dirty="0" smtClean="0">
                <a:solidFill>
                  <a:srgbClr val="55B135"/>
                </a:solidFill>
                <a:latin typeface="Arial" panose="020B0604020202020204" pitchFamily="34" charset="0"/>
              </a:rPr>
              <a:t>השפעה על המשך ירידת מפלס ים המלח</a:t>
            </a:r>
          </a:p>
          <a:p>
            <a:pPr marL="914400" lvl="1" indent="-457200" algn="r" rtl="1" eaLnBrk="1" hangingPunct="1">
              <a:spcBef>
                <a:spcPts val="600"/>
              </a:spcBef>
              <a:buFont typeface="Wingdings" panose="05000000000000000000" pitchFamily="2" charset="2"/>
              <a:buChar char="ü"/>
              <a:defRPr/>
            </a:pPr>
            <a:r>
              <a:rPr lang="he-IL" altLang="he-IL" sz="2800" b="1" dirty="0" smtClean="0">
                <a:solidFill>
                  <a:srgbClr val="55B135"/>
                </a:solidFill>
                <a:latin typeface="Arial" panose="020B0604020202020204" pitchFamily="34" charset="0"/>
              </a:rPr>
              <a:t>האפשרות להמשיך לקיים גוף מים לתיירות במתחם המלונות</a:t>
            </a:r>
          </a:p>
          <a:p>
            <a:pPr marL="914400" lvl="1" indent="-457200" algn="r" rtl="1" eaLnBrk="1" hangingPunct="1">
              <a:spcBef>
                <a:spcPts val="600"/>
              </a:spcBef>
              <a:buFont typeface="Wingdings" panose="05000000000000000000" pitchFamily="2" charset="2"/>
              <a:buChar char="ü"/>
              <a:defRPr/>
            </a:pPr>
            <a:r>
              <a:rPr lang="he-IL" altLang="he-IL" sz="2800" b="1" dirty="0" smtClean="0">
                <a:solidFill>
                  <a:srgbClr val="55B135"/>
                </a:solidFill>
                <a:latin typeface="Arial" panose="020B0604020202020204" pitchFamily="34" charset="0"/>
              </a:rPr>
              <a:t>השפעות סביבתיות באגן ים המלח</a:t>
            </a:r>
          </a:p>
          <a:p>
            <a:pPr marL="914400" lvl="1" indent="-457200" algn="r" rtl="1" eaLnBrk="1" hangingPunct="1">
              <a:spcBef>
                <a:spcPts val="600"/>
              </a:spcBef>
              <a:buFont typeface="Wingdings" panose="05000000000000000000" pitchFamily="2" charset="2"/>
              <a:buChar char="ü"/>
              <a:defRPr/>
            </a:pPr>
            <a:r>
              <a:rPr lang="he-IL" altLang="he-IL" sz="2800" b="1" dirty="0" smtClean="0">
                <a:solidFill>
                  <a:srgbClr val="55B135"/>
                </a:solidFill>
                <a:latin typeface="Arial" panose="020B0604020202020204" pitchFamily="34" charset="0"/>
              </a:rPr>
              <a:t>האפשרות לפצות את האגן הצפוני במים חליפיים</a:t>
            </a:r>
          </a:p>
          <a:p>
            <a:pPr marL="914400" lvl="1" indent="-457200" algn="r" rtl="1" eaLnBrk="1" hangingPunct="1">
              <a:spcBef>
                <a:spcPts val="600"/>
              </a:spcBef>
              <a:buFont typeface="Wingdings" panose="05000000000000000000" pitchFamily="2" charset="2"/>
              <a:buChar char="ü"/>
              <a:defRPr/>
            </a:pPr>
            <a:r>
              <a:rPr lang="he-IL" altLang="he-IL" sz="2800" b="1" dirty="0" smtClean="0">
                <a:solidFill>
                  <a:srgbClr val="55B135"/>
                </a:solidFill>
                <a:latin typeface="Arial" panose="020B0604020202020204" pitchFamily="34" charset="0"/>
              </a:rPr>
              <a:t>היקף התפוקה של מוצרי המפעל</a:t>
            </a:r>
          </a:p>
          <a:p>
            <a:pPr marL="914400" lvl="1" indent="-457200" algn="r" rtl="1" eaLnBrk="1" hangingPunct="1">
              <a:spcBef>
                <a:spcPts val="600"/>
              </a:spcBef>
              <a:buFont typeface="Wingdings" panose="05000000000000000000" pitchFamily="2" charset="2"/>
              <a:buChar char="ü"/>
              <a:defRPr/>
            </a:pPr>
            <a:r>
              <a:rPr lang="he-IL" altLang="he-IL" sz="2800" b="1" dirty="0" smtClean="0">
                <a:solidFill>
                  <a:srgbClr val="55B135"/>
                </a:solidFill>
                <a:latin typeface="Arial" panose="020B0604020202020204" pitchFamily="34" charset="0"/>
              </a:rPr>
              <a:t>השפעה על התעסוקה באזור</a:t>
            </a:r>
          </a:p>
          <a:p>
            <a:pPr marL="914400" lvl="1" indent="-457200" algn="r" rtl="1" eaLnBrk="1" hangingPunct="1">
              <a:spcBef>
                <a:spcPts val="600"/>
              </a:spcBef>
              <a:buFont typeface="Wingdings" panose="05000000000000000000" pitchFamily="2" charset="2"/>
              <a:buChar char="ü"/>
              <a:defRPr/>
            </a:pPr>
            <a:r>
              <a:rPr lang="he-IL" altLang="he-IL" sz="2800" b="1" dirty="0" smtClean="0">
                <a:solidFill>
                  <a:srgbClr val="55B135"/>
                </a:solidFill>
                <a:latin typeface="Arial" panose="020B0604020202020204" pitchFamily="34" charset="0"/>
              </a:rPr>
              <a:t>השפעה על המשק</a:t>
            </a:r>
            <a:endParaRPr lang="en-US" altLang="he-IL" sz="2800" b="1" dirty="0" smtClean="0">
              <a:solidFill>
                <a:srgbClr val="55B135"/>
              </a:solidFill>
              <a:latin typeface="Arial" panose="020B0604020202020204" pitchFamily="34" charset="0"/>
            </a:endParaRPr>
          </a:p>
        </p:txBody>
      </p:sp>
      <p:sp>
        <p:nvSpPr>
          <p:cNvPr id="11" name="מלבן 10"/>
          <p:cNvSpPr/>
          <p:nvPr/>
        </p:nvSpPr>
        <p:spPr>
          <a:xfrm>
            <a:off x="1547813" y="87313"/>
            <a:ext cx="7596187" cy="585787"/>
          </a:xfrm>
          <a:prstGeom prst="rect">
            <a:avLst/>
          </a:prstGeom>
        </p:spPr>
        <p:txBody>
          <a:bodyPr>
            <a:spAutoFit/>
          </a:bodyPr>
          <a:lstStyle/>
          <a:p>
            <a:pPr algn="ctr" eaLnBrk="1" fontAlgn="auto" hangingPunct="1">
              <a:spcBef>
                <a:spcPts val="0"/>
              </a:spcBef>
              <a:spcAft>
                <a:spcPts val="0"/>
              </a:spcAft>
              <a:defRPr/>
            </a:pPr>
            <a:r>
              <a:rPr lang="he-IL" sz="3200" b="1" dirty="0">
                <a:solidFill>
                  <a:schemeClr val="bg1"/>
                </a:solidFill>
                <a:effectLst>
                  <a:outerShdw blurRad="38100" dist="38100" dir="2700000" algn="tl">
                    <a:srgbClr val="000000">
                      <a:alpha val="43137"/>
                    </a:srgbClr>
                  </a:outerShdw>
                </a:effectLst>
              </a:rPr>
              <a:t>תנאים חדשים לפעילות ההפקה העתידית </a:t>
            </a:r>
            <a:endParaRPr lang="en-US" sz="3200" b="1" dirty="0">
              <a:solidFill>
                <a:schemeClr val="bg1"/>
              </a:solidFill>
              <a:effectLst>
                <a:outerShdw blurRad="38100" dist="38100" dir="2700000" algn="tl">
                  <a:srgbClr val="000000">
                    <a:alpha val="43137"/>
                  </a:srgbClr>
                </a:outerShdw>
              </a:effectLst>
            </a:endParaRPr>
          </a:p>
        </p:txBody>
      </p:sp>
      <p:sp>
        <p:nvSpPr>
          <p:cNvPr id="2" name="כותרת 1" hidden="1"/>
          <p:cNvSpPr>
            <a:spLocks noGrp="1"/>
          </p:cNvSpPr>
          <p:nvPr>
            <p:ph type="title"/>
          </p:nvPr>
        </p:nvSpPr>
        <p:spPr/>
        <p:txBody>
          <a:bodyPr/>
          <a:lstStyle/>
          <a:p>
            <a:pPr eaLnBrk="1" fontAlgn="auto" hangingPunct="1">
              <a:spcBef>
                <a:spcPts val="0"/>
              </a:spcBef>
              <a:spcAft>
                <a:spcPts val="0"/>
              </a:spcAft>
              <a:defRPr/>
            </a:pPr>
            <a:r>
              <a:rPr lang="he-IL" b="1" dirty="0">
                <a:solidFill>
                  <a:schemeClr val="bg1"/>
                </a:solidFill>
                <a:effectLst>
                  <a:outerShdw blurRad="38100" dist="38100" dir="2700000" algn="tl">
                    <a:srgbClr val="000000">
                      <a:alpha val="43137"/>
                    </a:srgbClr>
                  </a:outerShdw>
                </a:effectLst>
              </a:rPr>
              <a:t>תנאים חדשים לפעילות ההפקה העתידית </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p:cNvSpPr/>
          <p:nvPr/>
        </p:nvSpPr>
        <p:spPr>
          <a:xfrm>
            <a:off x="1547813" y="87313"/>
            <a:ext cx="7596187" cy="585787"/>
          </a:xfrm>
          <a:prstGeom prst="rect">
            <a:avLst/>
          </a:prstGeom>
        </p:spPr>
        <p:txBody>
          <a:bodyPr>
            <a:spAutoFit/>
          </a:bodyPr>
          <a:lstStyle/>
          <a:p>
            <a:pPr algn="ctr" eaLnBrk="1" fontAlgn="auto" hangingPunct="1">
              <a:spcBef>
                <a:spcPts val="0"/>
              </a:spcBef>
              <a:spcAft>
                <a:spcPts val="0"/>
              </a:spcAft>
              <a:defRPr/>
            </a:pPr>
            <a:r>
              <a:rPr lang="he-IL" sz="3200" b="1" dirty="0">
                <a:solidFill>
                  <a:schemeClr val="bg1"/>
                </a:solidFill>
                <a:effectLst>
                  <a:outerShdw blurRad="38100" dist="38100" dir="2700000" algn="tl">
                    <a:srgbClr val="000000">
                      <a:alpha val="43137"/>
                    </a:srgbClr>
                  </a:outerShdw>
                </a:effectLst>
              </a:rPr>
              <a:t>חלופות גודל לבריכה 5 - הדגמה</a:t>
            </a:r>
            <a:endParaRPr lang="en-US" sz="3200" b="1" dirty="0">
              <a:solidFill>
                <a:schemeClr val="bg1"/>
              </a:solidFill>
              <a:effectLst>
                <a:outerShdw blurRad="38100" dist="38100" dir="2700000" algn="tl">
                  <a:srgbClr val="000000">
                    <a:alpha val="43137"/>
                  </a:srgbClr>
                </a:outerShdw>
              </a:effectLst>
            </a:endParaRPr>
          </a:p>
        </p:txBody>
      </p:sp>
      <p:pic>
        <p:nvPicPr>
          <p:cNvPr id="17411" name="Picture 1" descr="תמונה להמחשת הפיתרונות החלופיים המוצעים לקיום התיירות בים המלח בהיעדר תעשיה."/>
          <p:cNvPicPr>
            <a:picLocks noChangeAspect="1"/>
          </p:cNvPicPr>
          <p:nvPr/>
        </p:nvPicPr>
        <p:blipFill>
          <a:blip r:embed="rId3">
            <a:extLst>
              <a:ext uri="{28A0092B-C50C-407E-A947-70E740481C1C}">
                <a14:useLocalDpi xmlns:a14="http://schemas.microsoft.com/office/drawing/2010/main" val="0"/>
              </a:ext>
            </a:extLst>
          </a:blip>
          <a:srcRect l="36749" t="7681" r="8525" b="9160"/>
          <a:stretch>
            <a:fillRect/>
          </a:stretch>
        </p:blipFill>
        <p:spPr bwMode="auto">
          <a:xfrm>
            <a:off x="395288" y="973138"/>
            <a:ext cx="6196012" cy="588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הסבר לתמונה שליד"/>
          <p:cNvPicPr>
            <a:picLocks noChangeAspect="1"/>
          </p:cNvPicPr>
          <p:nvPr/>
        </p:nvPicPr>
        <p:blipFill rotWithShape="1">
          <a:blip r:embed="rId3"/>
          <a:srcRect t="22263" r="81564" b="39097"/>
          <a:stretch/>
        </p:blipFill>
        <p:spPr>
          <a:xfrm>
            <a:off x="6227763" y="973138"/>
            <a:ext cx="2528887" cy="3313112"/>
          </a:xfrm>
          <a:prstGeom prst="rect">
            <a:avLst/>
          </a:prstGeom>
          <a:ln>
            <a:solidFill>
              <a:schemeClr val="bg2">
                <a:lumMod val="10000"/>
              </a:schemeClr>
            </a:solidFill>
          </a:ln>
        </p:spPr>
      </p:pic>
      <p:sp>
        <p:nvSpPr>
          <p:cNvPr id="2" name="כותרת 1" hidden="1"/>
          <p:cNvSpPr>
            <a:spLocks noGrp="1"/>
          </p:cNvSpPr>
          <p:nvPr>
            <p:ph type="title"/>
          </p:nvPr>
        </p:nvSpPr>
        <p:spPr>
          <a:xfrm>
            <a:off x="426770" y="815975"/>
            <a:ext cx="8229600" cy="1143000"/>
          </a:xfrm>
        </p:spPr>
        <p:txBody>
          <a:bodyPr/>
          <a:lstStyle/>
          <a:p>
            <a:pPr eaLnBrk="1" fontAlgn="auto" hangingPunct="1">
              <a:spcBef>
                <a:spcPts val="0"/>
              </a:spcBef>
              <a:spcAft>
                <a:spcPts val="0"/>
              </a:spcAft>
              <a:defRPr/>
            </a:pPr>
            <a:r>
              <a:rPr lang="he-IL" b="1" dirty="0">
                <a:solidFill>
                  <a:schemeClr val="bg1"/>
                </a:solidFill>
                <a:effectLst>
                  <a:outerShdw blurRad="38100" dist="38100" dir="2700000" algn="tl">
                    <a:srgbClr val="000000">
                      <a:alpha val="43137"/>
                    </a:srgbClr>
                  </a:outerShdw>
                </a:effectLst>
              </a:rPr>
              <a:t>חלופות גודל לבריכה 5 - הדגמה</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63713" y="63500"/>
            <a:ext cx="7366000" cy="646113"/>
          </a:xfrm>
        </p:spPr>
        <p:txBody>
          <a:bodyPr rtlCol="0">
            <a:noAutofit/>
          </a:bodyPr>
          <a:lstStyle/>
          <a:p>
            <a:pPr eaLnBrk="1" fontAlgn="auto" hangingPunct="1">
              <a:spcAft>
                <a:spcPts val="0"/>
              </a:spcAft>
              <a:defRPr/>
            </a:pPr>
            <a:r>
              <a:rPr lang="he-IL" sz="4000" b="1" dirty="0" smtClean="0">
                <a:solidFill>
                  <a:schemeClr val="bg1"/>
                </a:solidFill>
                <a:effectLst>
                  <a:outerShdw blurRad="38100" dist="38100" dir="2700000" algn="tl">
                    <a:srgbClr val="000000">
                      <a:alpha val="43137"/>
                    </a:srgbClr>
                  </a:outerShdw>
                </a:effectLst>
                <a:latin typeface="Arial" pitchFamily="34" charset="0"/>
                <a:cs typeface="Arial" panose="020B0604020202020204" pitchFamily="34" charset="0"/>
              </a:rPr>
              <a:t>הצורך בשיקום ים המלח</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113" y="900113"/>
            <a:ext cx="9144000" cy="935037"/>
          </a:xfrm>
          <a:solidFill>
            <a:schemeClr val="bg1">
              <a:alpha val="86000"/>
            </a:schemeClr>
          </a:solidFill>
        </p:spPr>
        <p:txBody>
          <a:bodyPr>
            <a:noAutofit/>
          </a:bodyPr>
          <a:lstStyle/>
          <a:p>
            <a:pPr marL="0" indent="0" algn="ctr" eaLnBrk="1" hangingPunct="1">
              <a:lnSpc>
                <a:spcPct val="115000"/>
              </a:lnSpc>
              <a:buFont typeface="Arial" panose="020B0604020202020204" pitchFamily="34" charset="0"/>
              <a:buNone/>
              <a:defRPr/>
            </a:pPr>
            <a:r>
              <a:rPr lang="he-IL" altLang="he-IL" b="1"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כריכת המשך הפעילות התעשייתית בשיקום ים</a:t>
            </a:r>
            <a:r>
              <a:rPr lang="he-IL" altLang="he-IL" sz="3400" b="1" dirty="0" smtClean="0">
                <a:solidFill>
                  <a:srgbClr val="00ABBD"/>
                </a:solidFill>
                <a:latin typeface="Arial" panose="020B0604020202020204" pitchFamily="34" charset="0"/>
                <a:cs typeface="Arial" panose="020B0604020202020204" pitchFamily="34" charset="0"/>
              </a:rPr>
              <a:t> </a:t>
            </a:r>
            <a:r>
              <a:rPr lang="he-IL" altLang="he-IL" b="1"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המפלס וייצוב המפלס</a:t>
            </a:r>
          </a:p>
          <a:p>
            <a:pPr marL="444500" indent="-444500" eaLnBrk="1" hangingPunct="1">
              <a:lnSpc>
                <a:spcPct val="115000"/>
              </a:lnSpc>
              <a:defRPr/>
            </a:pPr>
            <a:r>
              <a:rPr lang="he-IL" altLang="he-IL" sz="2600" b="1" dirty="0" smtClean="0">
                <a:solidFill>
                  <a:srgbClr val="00ABBD"/>
                </a:solidFill>
                <a:latin typeface="Arial" panose="020B0604020202020204" pitchFamily="34" charset="0"/>
                <a:cs typeface="Arial" panose="020B0604020202020204" pitchFamily="34" charset="0"/>
              </a:rPr>
              <a:t>הצגת תכנית אשר תמנע </a:t>
            </a:r>
            <a:r>
              <a:rPr lang="he-IL" altLang="he-IL" sz="2600" b="1" u="sng" dirty="0" smtClean="0">
                <a:solidFill>
                  <a:srgbClr val="00ABBD"/>
                </a:solidFill>
                <a:latin typeface="Arial" panose="020B0604020202020204" pitchFamily="34" charset="0"/>
                <a:cs typeface="Arial" panose="020B0604020202020204" pitchFamily="34" charset="0"/>
              </a:rPr>
              <a:t>לחלוטין</a:t>
            </a:r>
            <a:r>
              <a:rPr lang="he-IL" altLang="he-IL" sz="2600" b="1" dirty="0" smtClean="0">
                <a:solidFill>
                  <a:srgbClr val="00ABBD"/>
                </a:solidFill>
                <a:latin typeface="Arial" panose="020B0604020202020204" pitchFamily="34" charset="0"/>
                <a:cs typeface="Arial" panose="020B0604020202020204" pitchFamily="34" charset="0"/>
              </a:rPr>
              <a:t> את ירידת מפלס האגן הצפוני אשר נובעת מפעולת הכרייה </a:t>
            </a:r>
          </a:p>
          <a:p>
            <a:pPr marL="444500" indent="-444500" eaLnBrk="1" hangingPunct="1">
              <a:lnSpc>
                <a:spcPct val="115000"/>
              </a:lnSpc>
              <a:defRPr/>
            </a:pPr>
            <a:r>
              <a:rPr lang="he-IL" altLang="he-IL" sz="2600" b="1" dirty="0" smtClean="0">
                <a:solidFill>
                  <a:srgbClr val="00ABBD"/>
                </a:solidFill>
                <a:latin typeface="Arial" panose="020B0604020202020204" pitchFamily="34" charset="0"/>
                <a:cs typeface="Arial" panose="020B0604020202020204" pitchFamily="34" charset="0"/>
              </a:rPr>
              <a:t>ללא תכנית כזאת - בעל רישיון ההפקה העתידי יישא בעלויות השיקום לפי חלקו בירידת המפלס</a:t>
            </a:r>
          </a:p>
          <a:p>
            <a:pPr marL="844550" lvl="1" indent="-444500" eaLnBrk="1" hangingPunct="1">
              <a:lnSpc>
                <a:spcPct val="115000"/>
              </a:lnSpc>
              <a:buFont typeface="Wingdings" panose="05000000000000000000" pitchFamily="2" charset="2"/>
              <a:buChar char="§"/>
              <a:defRPr/>
            </a:pPr>
            <a:r>
              <a:rPr lang="he-IL" altLang="he-IL" sz="2000" b="1" dirty="0">
                <a:solidFill>
                  <a:srgbClr val="002060"/>
                </a:solidFill>
                <a:latin typeface="Arial" panose="020B0604020202020204" pitchFamily="34" charset="0"/>
                <a:cs typeface="Arial" panose="020B0604020202020204" pitchFamily="34" charset="0"/>
              </a:rPr>
              <a:t>מנגנון </a:t>
            </a:r>
            <a:r>
              <a:rPr lang="he-IL" altLang="he-IL" sz="2000" b="1" dirty="0" err="1">
                <a:solidFill>
                  <a:srgbClr val="002060"/>
                </a:solidFill>
                <a:latin typeface="Arial" panose="020B0604020202020204" pitchFamily="34" charset="0"/>
                <a:cs typeface="Arial" panose="020B0604020202020204" pitchFamily="34" charset="0"/>
              </a:rPr>
              <a:t>לתמרוץ</a:t>
            </a:r>
            <a:r>
              <a:rPr lang="he-IL" altLang="he-IL" sz="2000" b="1" dirty="0">
                <a:solidFill>
                  <a:srgbClr val="002060"/>
                </a:solidFill>
                <a:latin typeface="Arial" panose="020B0604020202020204" pitchFamily="34" charset="0"/>
                <a:cs typeface="Arial" panose="020B0604020202020204" pitchFamily="34" charset="0"/>
              </a:rPr>
              <a:t> צמצום השימוש ועידוד שימוש יעיל במים</a:t>
            </a:r>
          </a:p>
          <a:p>
            <a:pPr marL="844550" lvl="1" indent="-444500" eaLnBrk="1" hangingPunct="1">
              <a:lnSpc>
                <a:spcPct val="115000"/>
              </a:lnSpc>
              <a:buFont typeface="Wingdings" panose="05000000000000000000" pitchFamily="2" charset="2"/>
              <a:buChar char="§"/>
              <a:defRPr/>
            </a:pPr>
            <a:r>
              <a:rPr lang="he-IL" altLang="he-IL" sz="2000" b="1" dirty="0">
                <a:solidFill>
                  <a:srgbClr val="002060"/>
                </a:solidFill>
                <a:latin typeface="Arial" panose="020B0604020202020204" pitchFamily="34" charset="0"/>
                <a:cs typeface="Arial" panose="020B0604020202020204" pitchFamily="34" charset="0"/>
              </a:rPr>
              <a:t>כלי נוסף לפיקוח ובקרה על הפקת המים</a:t>
            </a:r>
          </a:p>
          <a:p>
            <a:pPr marL="844550" lvl="1" indent="-444500" eaLnBrk="1" hangingPunct="1">
              <a:lnSpc>
                <a:spcPct val="115000"/>
              </a:lnSpc>
              <a:buFont typeface="Wingdings" panose="05000000000000000000" pitchFamily="2" charset="2"/>
              <a:buChar char="§"/>
              <a:defRPr/>
            </a:pPr>
            <a:r>
              <a:rPr lang="he-IL" altLang="he-IL" sz="2000" b="1" dirty="0">
                <a:solidFill>
                  <a:srgbClr val="002060"/>
                </a:solidFill>
                <a:latin typeface="Arial" panose="020B0604020202020204" pitchFamily="34" charset="0"/>
                <a:cs typeface="Arial" panose="020B0604020202020204" pitchFamily="34" charset="0"/>
              </a:rPr>
              <a:t>קרן ייעודית שכספיה ישמשו לשיקום ים המלח </a:t>
            </a:r>
          </a:p>
          <a:p>
            <a:pPr marL="0" indent="0" eaLnBrk="1" hangingPunct="1">
              <a:lnSpc>
                <a:spcPct val="115000"/>
              </a:lnSpc>
              <a:defRPr/>
            </a:pPr>
            <a:endParaRPr lang="he-IL" altLang="he-IL" sz="2600" b="1" dirty="0" smtClean="0">
              <a:solidFill>
                <a:srgbClr val="00ABBD"/>
              </a:solidFill>
              <a:latin typeface="Arial" panose="020B0604020202020204" pitchFamily="34" charset="0"/>
              <a:cs typeface="Arial" panose="020B0604020202020204" pitchFamily="34" charset="0"/>
            </a:endParaRPr>
          </a:p>
          <a:p>
            <a:pPr marL="0" indent="0" algn="ctr" eaLnBrk="1" hangingPunct="1">
              <a:lnSpc>
                <a:spcPct val="115000"/>
              </a:lnSpc>
              <a:defRPr/>
            </a:pPr>
            <a:endParaRPr lang="he-IL" altLang="he-IL" sz="2600" dirty="0" smtClean="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47625" y="1052513"/>
            <a:ext cx="9009063"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Font typeface="Arial" panose="020B0604020202020204" pitchFamily="34" charset="0"/>
              <a:buChar char="•"/>
              <a:defRPr sz="3200">
                <a:solidFill>
                  <a:schemeClr val="tx1"/>
                </a:solidFill>
                <a:latin typeface="Verdana" panose="020B0604030504040204" pitchFamily="34" charset="0"/>
              </a:defRPr>
            </a:lvl1pPr>
            <a:lvl2pPr marL="800100" indent="-342900" algn="r" rtl="1">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lgn="r" rtl="1">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lgn="r" rtl="1">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lgn="r" rtl="1">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ts val="600"/>
              </a:spcBef>
            </a:pPr>
            <a:r>
              <a:rPr lang="he-IL" altLang="he-IL" sz="2600" b="1">
                <a:solidFill>
                  <a:srgbClr val="00ABBD"/>
                </a:solidFill>
                <a:latin typeface="Arial" panose="020B0604020202020204" pitchFamily="34" charset="0"/>
              </a:rPr>
              <a:t>אימוץ מנגנון של רכישת רישיון ההפקה במחיר "מוזל" וזאת בתמורה לפעולות שיקום על חשבונו של בעל רישיון ההפקה החדש </a:t>
            </a:r>
          </a:p>
          <a:p>
            <a:pPr eaLnBrk="1" hangingPunct="1">
              <a:spcBef>
                <a:spcPts val="600"/>
              </a:spcBef>
            </a:pPr>
            <a:r>
              <a:rPr lang="he-IL" altLang="he-IL" sz="2600" b="1">
                <a:solidFill>
                  <a:srgbClr val="00ABBD"/>
                </a:solidFill>
                <a:latin typeface="Arial" panose="020B0604020202020204" pitchFamily="34" charset="0"/>
              </a:rPr>
              <a:t>בעל רישיון ההפקה העתידי שיבחר צריך להיות זה שיציע את התכנית הטובה ביותר לשיקום ים המלח </a:t>
            </a:r>
          </a:p>
        </p:txBody>
      </p:sp>
      <p:sp>
        <p:nvSpPr>
          <p:cNvPr id="11" name="מלבן 10"/>
          <p:cNvSpPr/>
          <p:nvPr/>
        </p:nvSpPr>
        <p:spPr>
          <a:xfrm>
            <a:off x="1547813" y="87313"/>
            <a:ext cx="7596187" cy="708025"/>
          </a:xfrm>
          <a:prstGeom prst="rect">
            <a:avLst/>
          </a:prstGeom>
        </p:spPr>
        <p:txBody>
          <a:bodyPr>
            <a:spAutoFit/>
          </a:bodyPr>
          <a:lstStyle/>
          <a:p>
            <a:pPr algn="ctr" eaLnBrk="1" fontAlgn="auto" hangingPunct="1">
              <a:spcBef>
                <a:spcPts val="0"/>
              </a:spcBef>
              <a:spcAft>
                <a:spcPts val="0"/>
              </a:spcAft>
              <a:defRPr/>
            </a:pPr>
            <a:r>
              <a:rPr lang="he-IL" sz="4000" b="1" dirty="0">
                <a:solidFill>
                  <a:schemeClr val="bg1"/>
                </a:solidFill>
                <a:effectLst>
                  <a:outerShdw blurRad="38100" dist="38100" dir="2700000" algn="tl">
                    <a:srgbClr val="000000">
                      <a:alpha val="43137"/>
                    </a:srgbClr>
                  </a:outerShdw>
                </a:effectLst>
              </a:rPr>
              <a:t>הצורך בשיקום ים המלח</a:t>
            </a:r>
            <a:endParaRPr lang="en-US" sz="4000" b="1" dirty="0">
              <a:solidFill>
                <a:schemeClr val="bg1"/>
              </a:solidFill>
              <a:effectLst>
                <a:outerShdw blurRad="38100" dist="38100" dir="2700000" algn="tl">
                  <a:srgbClr val="000000">
                    <a:alpha val="43137"/>
                  </a:srgbClr>
                </a:outerShdw>
              </a:effectLst>
            </a:endParaRPr>
          </a:p>
        </p:txBody>
      </p:sp>
      <p:sp>
        <p:nvSpPr>
          <p:cNvPr id="2" name="כותרת 1" hidden="1"/>
          <p:cNvSpPr>
            <a:spLocks noGrp="1"/>
          </p:cNvSpPr>
          <p:nvPr>
            <p:ph type="title"/>
          </p:nvPr>
        </p:nvSpPr>
        <p:spPr/>
        <p:txBody>
          <a:bodyPr/>
          <a:lstStyle/>
          <a:p>
            <a:r>
              <a:rPr lang="he-IL" b="1" dirty="0">
                <a:solidFill>
                  <a:schemeClr val="bg1"/>
                </a:solidFill>
                <a:effectLst>
                  <a:outerShdw blurRad="38100" dist="38100" dir="2700000" algn="tl">
                    <a:srgbClr val="000000">
                      <a:alpha val="43137"/>
                    </a:srgbClr>
                  </a:outerShdw>
                </a:effectLst>
              </a:rPr>
              <a:t>הצורך בשיקום ים המלח</a:t>
            </a:r>
            <a:r>
              <a:rPr lang="en-US" b="1" dirty="0">
                <a:solidFill>
                  <a:schemeClr val="bg1"/>
                </a:solidFill>
                <a:effectLst>
                  <a:outerShdw blurRad="38100" dist="38100" dir="2700000" algn="tl">
                    <a:srgbClr val="000000">
                      <a:alpha val="43137"/>
                    </a:srgbClr>
                  </a:outerShdw>
                </a:effectLst>
              </a:rPr>
              <a:t/>
            </a:r>
            <a:br>
              <a:rPr lang="en-US" b="1" dirty="0">
                <a:solidFill>
                  <a:schemeClr val="bg1"/>
                </a:solidFill>
                <a:effectLst>
                  <a:outerShdw blurRad="38100" dist="38100" dir="2700000" algn="tl">
                    <a:srgbClr val="000000">
                      <a:alpha val="43137"/>
                    </a:srgbClr>
                  </a:outerShdw>
                </a:effectLst>
              </a:rPr>
            </a:br>
            <a:endParaRPr lang="he-IL"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ABBD"/>
      </a:dk1>
      <a:lt1>
        <a:sysClr val="window" lastClr="FFFFFF"/>
      </a:lt1>
      <a:dk2>
        <a:srgbClr val="72BF44"/>
      </a:dk2>
      <a:lt2>
        <a:srgbClr val="EEECE1"/>
      </a:lt2>
      <a:accent1>
        <a:srgbClr val="4F81BD"/>
      </a:accent1>
      <a:accent2>
        <a:srgbClr val="008000"/>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ABBD"/>
      </a:dk1>
      <a:lt1>
        <a:sysClr val="window" lastClr="FFFFFF"/>
      </a:lt1>
      <a:dk2>
        <a:srgbClr val="72BF44"/>
      </a:dk2>
      <a:lt2>
        <a:srgbClr val="EEECE1"/>
      </a:lt2>
      <a:accent1>
        <a:srgbClr val="4F81BD"/>
      </a:accent1>
      <a:accent2>
        <a:srgbClr val="008000"/>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מסמך" ma:contentTypeID="0x010100A777BF7CBD9C41448FE92A1821A74E59" ma:contentTypeVersion="1" ma:contentTypeDescription="צור מסמך חדש." ma:contentTypeScope="" ma:versionID="a2eb132c05f93f91af0a6e2c9eda60e7">
  <xsd:schema xmlns:xsd="http://www.w3.org/2001/XMLSchema" xmlns:xs="http://www.w3.org/2001/XMLSchema" xmlns:p="http://schemas.microsoft.com/office/2006/metadata/properties" xmlns:ns2="a46656d4-8850-49b3-aebd-68bd05f7f43d" xmlns:ns3="95f8ccfe-c605-45f1-9628-253e24bf3ee7" targetNamespace="http://schemas.microsoft.com/office/2006/metadata/properties" ma:root="true" ma:fieldsID="e0d4678485c7f122dfa249a380901426" ns2:_="" ns3:_="">
    <xsd:import namespace="a46656d4-8850-49b3-aebd-68bd05f7f43d"/>
    <xsd:import namespace="95f8ccfe-c605-45f1-9628-253e24bf3ee7"/>
    <xsd:element name="properties">
      <xsd:complexType>
        <xsd:sequence>
          <xsd:element name="documentManagement">
            <xsd:complexType>
              <xsd:all>
                <xsd:element ref="ns2:ia53b9f18d984e01914f4b79710425b7" minOccurs="0"/>
                <xsd:element ref="ns2:TaxCatchAll" minOccurs="0"/>
                <xsd:element ref="ns2:TaxCatchAllLabel" minOccurs="0"/>
                <xsd:element ref="ns2:e4b5484c9c824b148c38bfcb2bd74c0d" minOccurs="0"/>
                <xsd:element ref="ns2:kb4cc1381c4248d7a2dfa3f1be0c86c0" minOccurs="0"/>
                <xsd:element ref="ns2:o80fb9e8b9d445b0bb174fdcd68ee89c" minOccurs="0"/>
                <xsd:element ref="ns2:l34dc5595392493c8311535275827f74" minOccurs="0"/>
                <xsd:element ref="ns2:j92457fac7d145f98e698f5712f6a6a4" minOccurs="0"/>
                <xsd:element ref="ns2:o68cd33f8d3a45abb273b6e406faee3d" minOccurs="0"/>
                <xsd:element ref="ns2:b76e59bb9f5947a781773f53cc6e9460" minOccurs="0"/>
                <xsd:element ref="ns2:e09eddfac2354f9ab04a226e27f86f1f" minOccurs="0"/>
                <xsd:element ref="ns2:aa1c885e8039426686f6c49672b09953" minOccurs="0"/>
                <xsd:element ref="ns2:n612d9597dc7466f957352ce79be86f3" minOccurs="0"/>
                <xsd:element ref="ns3:_x05e9__x05d9__x05d5__x05da__x0020__x05dc__x05e0__x05d5__x05e9__x05d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656d4-8850-49b3-aebd-68bd05f7f43d" elementFormDefault="qualified">
    <xsd:import namespace="http://schemas.microsoft.com/office/2006/documentManagement/types"/>
    <xsd:import namespace="http://schemas.microsoft.com/office/infopath/2007/PartnerControls"/>
    <xsd:element name="ia53b9f18d984e01914f4b79710425b7" ma:index="8" nillable="true" ma:taxonomy="true" ma:internalName="ia53b9f18d984e01914f4b79710425b7" ma:taxonomyFieldName="MMDAudience" ma:displayName="MMDAudience" ma:default="" ma:fieldId="{2a53b9f1-8d98-4e01-914f-4b79710425b7}" ma:taxonomyMulti="true" ma:sspId="d827811f-dea7-4a29-b54a-c9228db73c39" ma:termSetId="81e45943-23c2-4109-8875-059bec4079da" ma:anchorId="34070f2b-4092-41f2-8b6e-c220ee347e21" ma:open="false" ma:isKeyword="false">
      <xsd:complexType>
        <xsd:sequence>
          <xsd:element ref="pc:Terms" minOccurs="0" maxOccurs="1"/>
        </xsd:sequence>
      </xsd:complexType>
    </xsd:element>
    <xsd:element name="TaxCatchAll" ma:index="9" nillable="true" ma:displayName="עמודת 'תפוס הכל' של טקסונומיה" ma:hidden="true" ma:list="{e12108e9-b676-4047-af95-0a4967b3603a}" ma:internalName="TaxCatchAll" ma:showField="CatchAllData" ma:web="a46656d4-8850-49b3-aebd-68bd05f7f43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עמודת 'תפוס הכל' של טקסונומיה1" ma:hidden="true" ma:list="{e12108e9-b676-4047-af95-0a4967b3603a}" ma:internalName="TaxCatchAllLabel" ma:readOnly="true" ma:showField="CatchAllDataLabel" ma:web="a46656d4-8850-49b3-aebd-68bd05f7f43d">
      <xsd:complexType>
        <xsd:complexContent>
          <xsd:extension base="dms:MultiChoiceLookup">
            <xsd:sequence>
              <xsd:element name="Value" type="dms:Lookup" maxOccurs="unbounded" minOccurs="0" nillable="true"/>
            </xsd:sequence>
          </xsd:extension>
        </xsd:complexContent>
      </xsd:complexType>
    </xsd:element>
    <xsd:element name="e4b5484c9c824b148c38bfcb2bd74c0d" ma:index="12" nillable="true" ma:taxonomy="true" ma:internalName="e4b5484c9c824b148c38bfcb2bd74c0d" ma:taxonomyFieldName="MMDJobDescription" ma:displayName="MMDJobDescription" ma:default="" ma:fieldId="{e4b5484c-9c82-4b14-8c38-bfcb2bd74c0d}" ma:sspId="d827811f-dea7-4a29-b54a-c9228db73c39" ma:termSetId="81e45943-23c2-4109-8875-059bec4079da" ma:anchorId="1a909479-0b01-4d8f-8fb7-cbbc1687e8f1" ma:open="false" ma:isKeyword="false">
      <xsd:complexType>
        <xsd:sequence>
          <xsd:element ref="pc:Terms" minOccurs="0" maxOccurs="1"/>
        </xsd:sequence>
      </xsd:complexType>
    </xsd:element>
    <xsd:element name="kb4cc1381c4248d7a2dfa3f1be0c86c0" ma:index="14" nillable="true" ma:taxonomy="true" ma:internalName="kb4cc1381c4248d7a2dfa3f1be0c86c0" ma:taxonomyFieldName="MMDKeywords" ma:displayName="MMDKeywords" ma:default="" ma:fieldId="{4b4cc138-1c42-48d7-a2df-a3f1be0c86c0}" ma:taxonomyMulti="true" ma:sspId="d827811f-dea7-4a29-b54a-c9228db73c39" ma:termSetId="81e45943-23c2-4109-8875-059bec4079da" ma:anchorId="15d331fa-6baa-448e-8759-7c342d8402ea" ma:open="false" ma:isKeyword="false">
      <xsd:complexType>
        <xsd:sequence>
          <xsd:element ref="pc:Terms" minOccurs="0" maxOccurs="1"/>
        </xsd:sequence>
      </xsd:complexType>
    </xsd:element>
    <xsd:element name="o80fb9e8b9d445b0bb174fdcd68ee89c" ma:index="16" nillable="true" ma:taxonomy="true" ma:internalName="o80fb9e8b9d445b0bb174fdcd68ee89c" ma:taxonomyFieldName="MMDLiveEvent" ma:displayName="MMDLiveEvent" ma:default="" ma:fieldId="{880fb9e8-b9d4-45b0-bb17-4fdcd68ee89c}" ma:sspId="d827811f-dea7-4a29-b54a-c9228db73c39" ma:termSetId="81e45943-23c2-4109-8875-059bec4079da" ma:anchorId="5e8b8ad0-eeb0-4bda-9bef-7517a1f3340f" ma:open="false" ma:isKeyword="false">
      <xsd:complexType>
        <xsd:sequence>
          <xsd:element ref="pc:Terms" minOccurs="0" maxOccurs="1"/>
        </xsd:sequence>
      </xsd:complexType>
    </xsd:element>
    <xsd:element name="l34dc5595392493c8311535275827f74" ma:index="18" nillable="true" ma:taxonomy="true" ma:internalName="l34dc5595392493c8311535275827f74" ma:taxonomyFieldName="MMDResponsibleOffice" ma:displayName="MMDResponsibleOffice" ma:default="" ma:fieldId="{534dc559-5392-493c-8311-535275827f74}" ma:sspId="d827811f-dea7-4a29-b54a-c9228db73c39" ma:termSetId="81e45943-23c2-4109-8875-059bec4079da" ma:anchorId="23eeccfc-9988-4d51-b789-d1a77ea8348c" ma:open="false" ma:isKeyword="false">
      <xsd:complexType>
        <xsd:sequence>
          <xsd:element ref="pc:Terms" minOccurs="0" maxOccurs="1"/>
        </xsd:sequence>
      </xsd:complexType>
    </xsd:element>
    <xsd:element name="j92457fac7d145f98e698f5712f6a6a4" ma:index="20" nillable="true" ma:taxonomy="true" ma:internalName="j92457fac7d145f98e698f5712f6a6a4" ma:taxonomyFieldName="MMDResponsibleUnit" ma:displayName="MMDResponsibleUnit" ma:default="" ma:fieldId="{392457fa-c7d1-45f9-8e69-8f5712f6a6a4}" ma:sspId="d827811f-dea7-4a29-b54a-c9228db73c39" ma:termSetId="81e45943-23c2-4109-8875-059bec4079da" ma:anchorId="3bdf475d-e38d-4b34-8299-73c2066d8322" ma:open="false" ma:isKeyword="false">
      <xsd:complexType>
        <xsd:sequence>
          <xsd:element ref="pc:Terms" minOccurs="0" maxOccurs="1"/>
        </xsd:sequence>
      </xsd:complexType>
    </xsd:element>
    <xsd:element name="o68cd33f8d3a45abb273b6e406faee3d" ma:index="22" nillable="true" ma:taxonomy="true" ma:internalName="o68cd33f8d3a45abb273b6e406faee3d" ma:taxonomyFieldName="MMDServiceLang" ma:displayName="MMDServiceLang" ma:default="" ma:fieldId="{868cd33f-8d3a-45ab-b273-b6e406faee3d}" ma:sspId="d827811f-dea7-4a29-b54a-c9228db73c39" ma:termSetId="81e45943-23c2-4109-8875-059bec4079da" ma:anchorId="f399919e-8697-409a-aaea-d4e5d2844d8b" ma:open="false" ma:isKeyword="false">
      <xsd:complexType>
        <xsd:sequence>
          <xsd:element ref="pc:Terms" minOccurs="0" maxOccurs="1"/>
        </xsd:sequence>
      </xsd:complexType>
    </xsd:element>
    <xsd:element name="b76e59bb9f5947a781773f53cc6e9460" ma:index="24" nillable="true" ma:taxonomy="true" ma:internalName="b76e59bb9f5947a781773f53cc6e9460" ma:taxonomyFieldName="MMDStatus" ma:displayName="MMDStatus" ma:default="" ma:fieldId="{b76e59bb-9f59-47a7-8177-3f53cc6e9460}" ma:sspId="d827811f-dea7-4a29-b54a-c9228db73c39" ma:termSetId="81e45943-23c2-4109-8875-059bec4079da" ma:anchorId="16fb90fa-07e3-45cb-b262-12779a7ad9f7" ma:open="false" ma:isKeyword="false">
      <xsd:complexType>
        <xsd:sequence>
          <xsd:element ref="pc:Terms" minOccurs="0" maxOccurs="1"/>
        </xsd:sequence>
      </xsd:complexType>
    </xsd:element>
    <xsd:element name="e09eddfac2354f9ab04a226e27f86f1f" ma:index="26" nillable="true" ma:taxonomy="true" ma:internalName="e09eddfac2354f9ab04a226e27f86f1f" ma:taxonomyFieldName="MMDSubjects" ma:displayName="MMD נושאים" ma:default="" ma:fieldId="{e09eddfa-c235-4f9a-b04a-226e27f86f1f}" ma:taxonomyMulti="true" ma:sspId="d827811f-dea7-4a29-b54a-c9228db73c39" ma:termSetId="81e45943-23c2-4109-8875-059bec4079da" ma:anchorId="fe51dda7-6a1b-4b64-af2c-7200e1ef7e7a" ma:open="true" ma:isKeyword="false">
      <xsd:complexType>
        <xsd:sequence>
          <xsd:element ref="pc:Terms" minOccurs="0" maxOccurs="1"/>
        </xsd:sequence>
      </xsd:complexType>
    </xsd:element>
    <xsd:element name="aa1c885e8039426686f6c49672b09953" ma:index="28" nillable="true" ma:taxonomy="true" ma:internalName="aa1c885e8039426686f6c49672b09953" ma:taxonomyFieldName="MMDTypes" ma:displayName="MMDTypes" ma:default="" ma:fieldId="{aa1c885e-8039-4266-86f6-c49672b09953}" ma:sspId="d827811f-dea7-4a29-b54a-c9228db73c39" ma:termSetId="81e45943-23c2-4109-8875-059bec4079da" ma:anchorId="226f2308-be0c-4e06-b36e-423ee4befb74" ma:open="false" ma:isKeyword="false">
      <xsd:complexType>
        <xsd:sequence>
          <xsd:element ref="pc:Terms" minOccurs="0" maxOccurs="1"/>
        </xsd:sequence>
      </xsd:complexType>
    </xsd:element>
    <xsd:element name="n612d9597dc7466f957352ce79be86f3" ma:index="30" nillable="true" ma:taxonomy="true" ma:internalName="n612d9597dc7466f957352ce79be86f3" ma:taxonomyFieldName="MMDUnitsName" ma:displayName="MMDUnitsName" ma:default="" ma:fieldId="{7612d959-7dc7-466f-9573-52ce79be86f3}" ma:sspId="d827811f-dea7-4a29-b54a-c9228db73c39" ma:termSetId="81e45943-23c2-4109-8875-059bec4079da" ma:anchorId="625c2686-859d-4ced-94f0-7dded8208e4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f8ccfe-c605-45f1-9628-253e24bf3ee7" elementFormDefault="qualified">
    <xsd:import namespace="http://schemas.microsoft.com/office/2006/documentManagement/types"/>
    <xsd:import namespace="http://schemas.microsoft.com/office/infopath/2007/PartnerControls"/>
    <xsd:element name="_x05e9__x05d9__x05d5__x05da__x0020__x05dc__x05e0__x05d5__x05e9__x05d0_" ma:index="32" nillable="true" ma:displayName="שיוך לנושא" ma:default="כתב מינוי" ma:format="Dropdown" ma:internalName="_x05e9__x05d9__x05d5__x05da__x0020__x05dc__x05e0__x05d5__x05e9__x05d0_">
      <xsd:simpleType>
        <xsd:restriction base="dms:Choice">
          <xsd:enumeration value="כתב מינוי"/>
          <xsd:enumeration value="פניה להצגת עמדות"/>
          <xsd:enumeration value="דוחות"/>
          <xsd:enumeration value="שימוע ראשון"/>
          <xsd:enumeration value="מצגות"/>
          <xsd:enumeration value="דוחות היועצים"/>
          <xsd:enumeration value="תגובות הציבור לשימוע על מסקנות הצוות"/>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j92457fac7d145f98e698f5712f6a6a4 xmlns="a46656d4-8850-49b3-aebd-68bd05f7f43d">
      <Terms xmlns="http://schemas.microsoft.com/office/infopath/2007/PartnerControls"/>
    </j92457fac7d145f98e698f5712f6a6a4>
    <TaxCatchAll xmlns="a46656d4-8850-49b3-aebd-68bd05f7f43d"/>
    <e4b5484c9c824b148c38bfcb2bd74c0d xmlns="a46656d4-8850-49b3-aebd-68bd05f7f43d">
      <Terms xmlns="http://schemas.microsoft.com/office/infopath/2007/PartnerControls"/>
    </e4b5484c9c824b148c38bfcb2bd74c0d>
    <o68cd33f8d3a45abb273b6e406faee3d xmlns="a46656d4-8850-49b3-aebd-68bd05f7f43d">
      <Terms xmlns="http://schemas.microsoft.com/office/infopath/2007/PartnerControls"/>
    </o68cd33f8d3a45abb273b6e406faee3d>
    <kb4cc1381c4248d7a2dfa3f1be0c86c0 xmlns="a46656d4-8850-49b3-aebd-68bd05f7f43d">
      <Terms xmlns="http://schemas.microsoft.com/office/infopath/2007/PartnerControls"/>
    </kb4cc1381c4248d7a2dfa3f1be0c86c0>
    <o80fb9e8b9d445b0bb174fdcd68ee89c xmlns="a46656d4-8850-49b3-aebd-68bd05f7f43d">
      <Terms xmlns="http://schemas.microsoft.com/office/infopath/2007/PartnerControls"/>
    </o80fb9e8b9d445b0bb174fdcd68ee89c>
    <n612d9597dc7466f957352ce79be86f3 xmlns="a46656d4-8850-49b3-aebd-68bd05f7f43d">
      <Terms xmlns="http://schemas.microsoft.com/office/infopath/2007/PartnerControls"/>
    </n612d9597dc7466f957352ce79be86f3>
    <aa1c885e8039426686f6c49672b09953 xmlns="a46656d4-8850-49b3-aebd-68bd05f7f43d">
      <Terms xmlns="http://schemas.microsoft.com/office/infopath/2007/PartnerControls"/>
    </aa1c885e8039426686f6c49672b09953>
    <_x05e9__x05d9__x05d5__x05da__x0020__x05dc__x05e0__x05d5__x05e9__x05d0_ xmlns="95f8ccfe-c605-45f1-9628-253e24bf3ee7">תגובות הציבור לשימוע על מסקנות הצוות</_x05e9__x05d9__x05d5__x05da__x0020__x05dc__x05e0__x05d5__x05e9__x05d0_>
    <e09eddfac2354f9ab04a226e27f86f1f xmlns="a46656d4-8850-49b3-aebd-68bd05f7f43d">
      <Terms xmlns="http://schemas.microsoft.com/office/infopath/2007/PartnerControls"/>
    </e09eddfac2354f9ab04a226e27f86f1f>
    <l34dc5595392493c8311535275827f74 xmlns="a46656d4-8850-49b3-aebd-68bd05f7f43d">
      <Terms xmlns="http://schemas.microsoft.com/office/infopath/2007/PartnerControls"/>
    </l34dc5595392493c8311535275827f74>
    <ia53b9f18d984e01914f4b79710425b7 xmlns="a46656d4-8850-49b3-aebd-68bd05f7f43d">
      <Terms xmlns="http://schemas.microsoft.com/office/infopath/2007/PartnerControls"/>
    </ia53b9f18d984e01914f4b79710425b7>
    <b76e59bb9f5947a781773f53cc6e9460 xmlns="a46656d4-8850-49b3-aebd-68bd05f7f43d">
      <Terms xmlns="http://schemas.microsoft.com/office/infopath/2007/PartnerControls"/>
    </b76e59bb9f5947a781773f53cc6e9460>
  </documentManagement>
</p:properties>
</file>

<file path=customXml/itemProps1.xml><?xml version="1.0" encoding="utf-8"?>
<ds:datastoreItem xmlns:ds="http://schemas.openxmlformats.org/officeDocument/2006/customXml" ds:itemID="{D0C82B8F-1C5F-4787-85D6-EF207557F544}"/>
</file>

<file path=customXml/itemProps2.xml><?xml version="1.0" encoding="utf-8"?>
<ds:datastoreItem xmlns:ds="http://schemas.openxmlformats.org/officeDocument/2006/customXml" ds:itemID="{CF589A02-9D43-497F-9D44-9E81AB50A5F6}"/>
</file>

<file path=customXml/itemProps3.xml><?xml version="1.0" encoding="utf-8"?>
<ds:datastoreItem xmlns:ds="http://schemas.openxmlformats.org/officeDocument/2006/customXml" ds:itemID="{844FF609-1115-42BD-8B6F-FE0EAA2A9E9E}"/>
</file>

<file path=docProps/app.xml><?xml version="1.0" encoding="utf-8"?>
<Properties xmlns="http://schemas.openxmlformats.org/officeDocument/2006/extended-properties" xmlns:vt="http://schemas.openxmlformats.org/officeDocument/2006/docPropsVTypes">
  <Template>Median</Template>
  <TotalTime>70005</TotalTime>
  <Words>788</Words>
  <Application>Microsoft Office PowerPoint</Application>
  <PresentationFormat>‫הצגה על המסך (4:3)</PresentationFormat>
  <Paragraphs>133</Paragraphs>
  <Slides>15</Slides>
  <Notes>15</Notes>
  <HiddenSlides>0</HiddenSlides>
  <MMClips>0</MMClips>
  <ScaleCrop>false</ScaleCrop>
  <HeadingPairs>
    <vt:vector size="6" baseType="variant">
      <vt:variant>
        <vt:lpstr>גופנים בשימוש</vt:lpstr>
      </vt:variant>
      <vt:variant>
        <vt:i4>4</vt:i4>
      </vt:variant>
      <vt:variant>
        <vt:lpstr>ערכת נושא</vt:lpstr>
      </vt:variant>
      <vt:variant>
        <vt:i4>2</vt:i4>
      </vt:variant>
      <vt:variant>
        <vt:lpstr>כותרות שקופיות</vt:lpstr>
      </vt:variant>
      <vt:variant>
        <vt:i4>15</vt:i4>
      </vt:variant>
    </vt:vector>
  </HeadingPairs>
  <TitlesOfParts>
    <vt:vector size="21" baseType="lpstr">
      <vt:lpstr>Arial</vt:lpstr>
      <vt:lpstr>Verdana</vt:lpstr>
      <vt:lpstr>Calibri</vt:lpstr>
      <vt:lpstr>Wingdings</vt:lpstr>
      <vt:lpstr>Office Theme</vt:lpstr>
      <vt:lpstr>1_Office Theme</vt:lpstr>
      <vt:lpstr>עמדת אדם טבע ודין</vt:lpstr>
      <vt:lpstr>ים המלח – אוצר טבע שהולך ונעלם</vt:lpstr>
      <vt:lpstr>נדרש קן בסיס אחיד לשם בחינת הגבלת השאיבה</vt:lpstr>
      <vt:lpstr>ים המלח – אוצר טבע שהולך ונעלם</vt:lpstr>
      <vt:lpstr>ים המלח - אגם בסכנת הכחדה חמורה</vt:lpstr>
      <vt:lpstr>תנאים חדשים לפעילות ההפקה העתידית </vt:lpstr>
      <vt:lpstr>חלופות גודל לבריכה 5 - הדגמה</vt:lpstr>
      <vt:lpstr>הצורך בשיקום ים המלח</vt:lpstr>
      <vt:lpstr>הצורך בשיקום ים המלח </vt:lpstr>
      <vt:lpstr>תנאים חדשים לפעילות ההפקה העתידית  </vt:lpstr>
      <vt:lpstr>תנאים חדשים לפעילות ההפקה העתידית  </vt:lpstr>
      <vt:lpstr>תנאים חדשים לפעילות ההפקה העתידית  </vt:lpstr>
      <vt:lpstr>פעולות הממשלה טרם שנת 2030 </vt:lpstr>
      <vt:lpstr>הצורך בראייה לאומית כוללת ורחבה </vt:lpstr>
      <vt:lpstr>הצורך בראייה לאומית כוללת ורחבה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אדם טבע ודין - מצגת לשימוע הציבורי 12.7.18</dc:title>
  <dc:creator>sarit</dc:creator>
  <cp:lastModifiedBy>קוסאי עאסי</cp:lastModifiedBy>
  <cp:revision>2660</cp:revision>
  <cp:lastPrinted>2018-05-27T14:13:44Z</cp:lastPrinted>
  <dcterms:created xsi:type="dcterms:W3CDTF">2016-06-26T07:44:38Z</dcterms:created>
  <dcterms:modified xsi:type="dcterms:W3CDTF">2018-07-17T09:42:19Z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0x010100A777BF7CBD9C41448FE92A1821A74E59</vt:lpwstr>
  </property>
  <property fmtid="{D5CDD505-2E9C-101B-9397-08002B2CF9AE}" pid="3" name="MMDUnitsName">
    <vt:lpwstr/>
  </property>
  <property fmtid="{D5CDD505-2E9C-101B-9397-08002B2CF9AE}" pid="4" name="MMDResponsibleUnit">
    <vt:lpwstr/>
  </property>
  <property fmtid="{D5CDD505-2E9C-101B-9397-08002B2CF9AE}" pid="5" name="MMDServiceLang">
    <vt:lpwstr/>
  </property>
  <property fmtid="{D5CDD505-2E9C-101B-9397-08002B2CF9AE}" pid="6" name="MMDJobDescription">
    <vt:lpwstr/>
  </property>
  <property fmtid="{D5CDD505-2E9C-101B-9397-08002B2CF9AE}" pid="7" name="MMDKeywords">
    <vt:lpwstr/>
  </property>
  <property fmtid="{D5CDD505-2E9C-101B-9397-08002B2CF9AE}" pid="8" name="MMDStatus">
    <vt:lpwstr/>
  </property>
  <property fmtid="{D5CDD505-2E9C-101B-9397-08002B2CF9AE}" pid="9" name="MMDAudience">
    <vt:lpwstr/>
  </property>
  <property fmtid="{D5CDD505-2E9C-101B-9397-08002B2CF9AE}" pid="10" name="MMDLiveEvent">
    <vt:lpwstr/>
  </property>
  <property fmtid="{D5CDD505-2E9C-101B-9397-08002B2CF9AE}" pid="11" name="MMDSubjects">
    <vt:lpwstr/>
  </property>
  <property fmtid="{D5CDD505-2E9C-101B-9397-08002B2CF9AE}" pid="12" name="MMDTypes">
    <vt:lpwstr/>
  </property>
  <property fmtid="{D5CDD505-2E9C-101B-9397-08002B2CF9AE}" pid="13" name="MMDResponsibleOffice">
    <vt:lpwstr/>
  </property>
</Properties>
</file>