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Default Extension="jpeg" ContentType="image/jpeg"/>
  <Default Extension="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7" r:id="rId2"/>
    <p:sldId id="262" r:id="rId3"/>
    <p:sldId id="276" r:id="rId4"/>
    <p:sldId id="278" r:id="rId5"/>
    <p:sldId id="277" r:id="rId6"/>
    <p:sldId id="280" r:id="rId7"/>
    <p:sldId id="269" r:id="rId8"/>
    <p:sldId id="279" r:id="rId9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סגנון בהיר 3 - הדגשה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סגנון ביניים 4 - הדגשה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279" autoAdjust="0"/>
    <p:restoredTop sz="94660"/>
  </p:normalViewPr>
  <p:slideViewPr>
    <p:cSldViewPr>
      <p:cViewPr>
        <p:scale>
          <a:sx n="100" d="100"/>
          <a:sy n="100" d="100"/>
        </p:scale>
        <p:origin x="-21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418096F-072C-4812-A2A7-6289F83D3A96}" type="datetimeFigureOut">
              <a:rPr lang="he-IL" smtClean="0"/>
              <a:pPr/>
              <a:t>י"ח/חשון/תשע"ד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CA38A23-80E2-42C9-94BA-2AEFE5512844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1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286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r" defTabSz="914400" rtl="1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683568" y="1556792"/>
            <a:ext cx="8064896" cy="4536504"/>
          </a:xfr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he-IL" sz="5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הרשות הממשלתית למים ולביוב</a:t>
            </a:r>
          </a:p>
          <a:p>
            <a:pPr algn="ctr"/>
            <a:endParaRPr lang="he-IL" sz="5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he-IL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עמדת הרשות הממשלתית למים ולביוב לעניין גביית תמלוגים ושימוש במשאבי מים </a:t>
            </a:r>
            <a:r>
              <a:rPr lang="he-IL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טבעיים</a:t>
            </a:r>
          </a:p>
          <a:p>
            <a:pPr algn="ctr"/>
            <a:endParaRPr lang="he-IL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he-IL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מצגת לוועדת </a:t>
            </a:r>
            <a:r>
              <a:rPr lang="he-IL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שישינסקי</a:t>
            </a:r>
            <a:r>
              <a:rPr lang="he-IL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 20.10.2013</a:t>
            </a:r>
          </a:p>
          <a:p>
            <a:pPr algn="ctr"/>
            <a:endParaRPr lang="he-IL" sz="8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he-IL" sz="66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920880" cy="1755576"/>
          </a:xfrm>
        </p:spPr>
        <p:txBody>
          <a:bodyPr>
            <a:normAutofit fontScale="90000"/>
          </a:bodyPr>
          <a:lstStyle/>
          <a:p>
            <a: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he-IL" sz="7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תמונה 3" descr="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8"/>
            <a:ext cx="7848872" cy="925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920880" cy="1755576"/>
          </a:xfrm>
        </p:spPr>
        <p:txBody>
          <a:bodyPr>
            <a:normAutofit fontScale="90000"/>
          </a:bodyPr>
          <a:lstStyle/>
          <a:p>
            <a: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he-IL" sz="7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תמונה 3" descr="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8"/>
            <a:ext cx="7848872" cy="925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323528" y="247294"/>
            <a:ext cx="8352928" cy="683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endParaRPr lang="he-IL" sz="2800" b="1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r>
              <a:rPr lang="he-IL" sz="2800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היבטים </a:t>
            </a:r>
            <a:r>
              <a:rPr lang="he-IL" sz="2800" b="1" u="sng" dirty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עקרוניים בראי משק המים </a:t>
            </a:r>
            <a:r>
              <a:rPr lang="he-IL" sz="2800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והביוב</a:t>
            </a:r>
          </a:p>
          <a:p>
            <a:pPr marL="457200" lvl="0" indent="-457200" algn="just">
              <a:buFont typeface="Wingdings" pitchFamily="2" charset="2"/>
              <a:buChar char="v"/>
            </a:pP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סך 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הפקת המים המינרלים על ידי 3 החברות שעוסקות בתחום בארץ נאמד ב- 1 מיליון מ"ק לשנה לערך, המהווים פחות מפרומיל מכלל המים השפירים המופקים בארץ (כ- 1.2-1.3 מיליארד מ"ק לשנה). </a:t>
            </a:r>
            <a:endParaRPr lang="he-IL" sz="2200" dirty="0" smtClean="0">
              <a:solidFill>
                <a:srgbClr val="002060"/>
              </a:solidFill>
              <a:latin typeface="David" pitchFamily="34" charset="-79"/>
              <a:cs typeface="David" pitchFamily="34" charset="-79"/>
            </a:endParaRPr>
          </a:p>
          <a:p>
            <a:pPr marL="457200" lvl="0" indent="-457200" algn="just">
              <a:buFont typeface="Wingdings" pitchFamily="2" charset="2"/>
              <a:buChar char="v"/>
            </a:pP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מקורות מספקת  את המים לנביעות ולמי </a:t>
            </a: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עדן. 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קיבוץ עין גדי מספק למי עין גדי בהתאם לרישיון ההפקה שקיבל מרשות המים.</a:t>
            </a:r>
          </a:p>
          <a:p>
            <a:pPr marL="457200" lvl="0" indent="-457200" algn="just">
              <a:buFont typeface="Wingdings" pitchFamily="2" charset="2"/>
              <a:buChar char="v"/>
            </a:pP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המפעלים  עומדים בתנאים לקבלת הקצאת מים בסיווג תעשייתי ובהתאם התעריף שהם </a:t>
            </a: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משלמים כיום  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כ- </a:t>
            </a: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7.1 ₪ </a:t>
            </a:r>
            <a:r>
              <a:rPr lang="he-IL" sz="2200" dirty="0" err="1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למ"ק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 (לפני מע"מ</a:t>
            </a: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), וקיבוץ 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עין גדי משלם היטלי הפקה.</a:t>
            </a:r>
          </a:p>
          <a:p>
            <a:pPr marL="457200" lvl="0" indent="-457200" algn="just">
              <a:buFont typeface="Wingdings" pitchFamily="2" charset="2"/>
              <a:buChar char="v"/>
            </a:pP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אין 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לצרכנים זכות קנויה להמשיך לעשות שימוש במקור </a:t>
            </a: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הספציפי.</a:t>
            </a:r>
          </a:p>
          <a:p>
            <a:pPr marL="457200" lvl="0" indent="-457200" algn="just">
              <a:buFont typeface="Wingdings" pitchFamily="2" charset="2"/>
              <a:buChar char="v"/>
            </a:pP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חובת תשלום כזו או אחרת בגין הזכות לעשות שימוש במשאב, </a:t>
            </a: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תגביר 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את מידת המחויבות של המדינה לבעלי ההקצאה. </a:t>
            </a: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יודגש כי מים 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מינראליים הם מים שאינם מטופלים ולכן הרגישות שלהם לזיהום היא </a:t>
            </a: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גבוהה 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הרבה </a:t>
            </a: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יותר מאשר מקורות אחרים של מים (בשנת </a:t>
            </a:r>
            <a:r>
              <a:rPr lang="he-IL" sz="22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2009 הוגשה נגד המדינה תביעה של אחת מן היצרניות בגין זיהום במקור המים שהיא עושה בו שימוש. התביעה עדיין תלויה </a:t>
            </a:r>
            <a:r>
              <a:rPr lang="he-IL" sz="22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ועומדת).</a:t>
            </a:r>
            <a:endParaRPr lang="en-US" sz="2200" dirty="0">
              <a:solidFill>
                <a:srgbClr val="002060"/>
              </a:solidFill>
              <a:latin typeface="David" pitchFamily="34" charset="-79"/>
              <a:cs typeface="David" pitchFamily="34" charset="-79"/>
            </a:endParaRPr>
          </a:p>
          <a:p>
            <a:pPr marL="457200" indent="-457200">
              <a:buFont typeface="Wingdings" pitchFamily="2" charset="2"/>
              <a:buChar char="v"/>
            </a:pPr>
            <a:endParaRPr lang="he-IL" sz="2400" dirty="0" smtClean="0">
              <a:solidFill>
                <a:srgbClr val="002060"/>
              </a:solidFill>
              <a:latin typeface="David" pitchFamily="34" charset="-79"/>
              <a:cs typeface="David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920880" cy="1755576"/>
          </a:xfrm>
        </p:spPr>
        <p:txBody>
          <a:bodyPr>
            <a:normAutofit fontScale="90000"/>
          </a:bodyPr>
          <a:lstStyle/>
          <a:p>
            <a: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he-IL" sz="7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תמונה 3" descr="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8"/>
            <a:ext cx="7848872" cy="925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323528" y="756291"/>
            <a:ext cx="8352928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r>
              <a:rPr lang="he-IL" sz="2800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משאב ציבורי בר מיסוי</a:t>
            </a:r>
          </a:p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lvl="0" algn="just"/>
            <a:r>
              <a:rPr lang="he-IL" sz="2400" b="1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לעניין זה 3 היבטים מרכזיים בעניין המים: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בשונה ממחצבים אחרים, מקור מים, בשימוש מושכל, הינו מקור מתחדש שאינו כלה ואף אינו מחייב "תפיסת" מעיין.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מהו </a:t>
            </a:r>
            <a:r>
              <a:rPr lang="he-IL" sz="2400" u="sng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מקור מים ייחודי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, הראוי להסדרה שונה מזו החלה על כלל ההפקה והצריכה של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מים (כתלות במקור ולא כתלות בשימוש).</a:t>
            </a:r>
          </a:p>
          <a:p>
            <a:pPr marL="457200" indent="-457200">
              <a:buFont typeface="+mj-lt"/>
              <a:buAutoNum type="arabicPeriod"/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המים המסופקים ליצרני המים המינראליים מסופקים גם לצריכה ביתית שוטפת בישובים בסביבה. כלומר, מקור המים משמש הן </a:t>
            </a:r>
            <a:r>
              <a:rPr lang="he-IL" sz="2400" dirty="0" err="1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לביקבוק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 ושווק מים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מינראליים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והן לצריכה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רגילה.</a:t>
            </a:r>
          </a:p>
        </p:txBody>
      </p:sp>
    </p:spTree>
    <p:extLst>
      <p:ext uri="{BB962C8B-B14F-4D97-AF65-F5344CB8AC3E}">
        <p14:creationId xmlns:p14="http://schemas.microsoft.com/office/powerpoint/2010/main" val="68875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920880" cy="1755576"/>
          </a:xfrm>
        </p:spPr>
        <p:txBody>
          <a:bodyPr>
            <a:normAutofit fontScale="90000"/>
          </a:bodyPr>
          <a:lstStyle/>
          <a:p>
            <a: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he-IL" sz="7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תמונה 3" descr="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8"/>
            <a:ext cx="7848872" cy="925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323528" y="-1028811"/>
            <a:ext cx="8352928" cy="790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endParaRPr lang="he-IL" sz="2800" b="1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endParaRPr lang="he-IL" sz="2800" b="1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r>
              <a:rPr lang="he-IL" sz="2800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ההיבט הכלכלי של מים מינראליים</a:t>
            </a:r>
          </a:p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lvl="0" algn="just"/>
            <a:r>
              <a:rPr lang="he-IL" sz="2400" b="1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ההיבט הכלכלי </a:t>
            </a:r>
            <a:r>
              <a:rPr lang="he-IL" sz="2400" b="1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של </a:t>
            </a:r>
            <a:r>
              <a:rPr lang="he-IL" sz="2400" b="1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הסוגיה מתמצה לעיתים בטענה </a:t>
            </a:r>
            <a:r>
              <a:rPr lang="he-IL" sz="2400" b="1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לפיה מים מינראליים נמכרים במחיר הגבוה בפי 1,000 מעלותם </a:t>
            </a:r>
            <a:r>
              <a:rPr lang="he-IL" sz="2400" b="1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(ובמשתמע מדובר "במכרה זהב", כביכול) :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ההשוואה בין תעריף "מי ברז" למחיר בקבוק מים מינראליים קטן בקיוסק, אינה נכונה כיוון שלא מביאה בחשבון את עיקר העלויות של מים מינראליים – מעבר לעלות הזניחה יחסית של רכישת מים על ידי היצרן -  עלות ייצור, הולכה, שיווק פרסום וכיו"ב של מים אלו. 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התחרות למים המינראליים הינה בעיקר מכיוון של מתקני הטיפול הביתיים (בריטה, תמי 4, אלקטרה בר ודומיהם). פער מחירים של פי 10 לערך בין שני סוגי מים אלו.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עיון בדוחות כספיים של יצרן המפרסם את נתוניו הכספיים אינו מעלה ממצאים המצביעים על רווחיות שונה מהמקובל בענף;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אין יזמים אשר ביקשו מרשות המים רישיון הפקה דומה – </a:t>
            </a:r>
            <a:r>
              <a:rPr lang="he-IL" sz="2400" dirty="0" err="1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וסורבו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261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920880" cy="1755576"/>
          </a:xfrm>
        </p:spPr>
        <p:txBody>
          <a:bodyPr>
            <a:normAutofit fontScale="90000"/>
          </a:bodyPr>
          <a:lstStyle/>
          <a:p>
            <a: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he-IL" sz="7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תמונה 3" descr="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8"/>
            <a:ext cx="7848872" cy="925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323528" y="-1028811"/>
            <a:ext cx="8352928" cy="7909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endParaRPr lang="he-IL" sz="2800" b="1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endParaRPr lang="he-IL" sz="2800" b="1" u="sng" dirty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algn="ctr"/>
            <a:r>
              <a:rPr lang="he-IL" sz="2800" b="1" u="sng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היבטים מעשיים במודל של מיסוי מים מינראליים</a:t>
            </a:r>
          </a:p>
          <a:p>
            <a:pPr algn="ctr"/>
            <a:endParaRPr lang="he-IL" sz="2800" b="1" u="sng" dirty="0" smtClean="0">
              <a:solidFill>
                <a:srgbClr val="0070C0"/>
              </a:solidFill>
              <a:latin typeface="David" pitchFamily="34" charset="-79"/>
              <a:cs typeface="David" pitchFamily="34" charset="-79"/>
            </a:endParaRPr>
          </a:p>
          <a:p>
            <a:pPr lvl="0" algn="just"/>
            <a:r>
              <a:rPr lang="he-IL" sz="2400" b="1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פרישת השיקולים המעשיים טרם החלטה בנושא המיסוי: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אם יוטלו תמלוגים על מים אלו –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סביר כי תקבולי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המדינה מהם יסתכמו במיליוני ₪ בודדים לשנה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. יש להביא בחשבון את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החסרונות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שבהטלת תמלוגים ובהם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: הבטחת מקור מים ספציפי לטובת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המפעלים - חלף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רישיון שנתי ואספקה שאינם מובטחים ליזם אך מבטיחים גמישות תפעולית למדינה, חובה מוגברת לשמירה איכותית של מקור המים, השלכה אפשרית על התעשייה בפריפריה. </a:t>
            </a:r>
            <a:endParaRPr lang="he-IL" sz="2400" dirty="0" smtClean="0">
              <a:solidFill>
                <a:srgbClr val="002060"/>
              </a:solidFill>
              <a:latin typeface="David" pitchFamily="34" charset="-79"/>
              <a:cs typeface="David" pitchFamily="34" charset="-79"/>
            </a:endParaRPr>
          </a:p>
          <a:p>
            <a:pPr marL="457200" lvl="0" indent="-457200" algn="just">
              <a:buFont typeface="+mj-lt"/>
              <a:buAutoNum type="arabicPeriod"/>
            </a:pP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מהו </a:t>
            </a:r>
            <a:r>
              <a:rPr lang="he-IL" sz="2400" u="sng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מקור מים ייחודי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, הראוי להסדרה שונה מזו החלה על כלל ההפקה והצריכה של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מים  - דווקא למים מינראליים? ואולי </a:t>
            </a:r>
            <a:r>
              <a:rPr lang="he-IL" sz="2400" u="sng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מקור מים ייחודי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לשתייה קלה או לתעשייה אחרת (ייצור שבבים, ייצור נייר וכדומה) .</a:t>
            </a:r>
          </a:p>
          <a:p>
            <a:pPr marL="457200" lvl="0" indent="-457200" algn="just">
              <a:buFont typeface="+mj-lt"/>
              <a:buAutoNum type="arabicPeriod"/>
            </a:pP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כמות המים המינראליים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הינה פחות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מפרומיל מצריכת המים השפירים, עלול להיווצר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מצב בו העיסוק המנהלי </a:t>
            </a:r>
            <a:r>
              <a:rPr lang="he-IL" sz="2400" dirty="0" err="1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באסדרת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 המשאב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יגזול </a:t>
            </a:r>
            <a:r>
              <a:rPr lang="he-IL" sz="24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משאבים לא פרופורציונאליים </a:t>
            </a:r>
            <a:r>
              <a:rPr lang="he-IL" sz="24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מרשות המים.</a:t>
            </a:r>
          </a:p>
        </p:txBody>
      </p:sp>
    </p:spTree>
    <p:extLst>
      <p:ext uri="{BB962C8B-B14F-4D97-AF65-F5344CB8AC3E}">
        <p14:creationId xmlns:p14="http://schemas.microsoft.com/office/powerpoint/2010/main" val="73959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920880" cy="1755576"/>
          </a:xfrm>
        </p:spPr>
        <p:txBody>
          <a:bodyPr>
            <a:normAutofit fontScale="90000"/>
          </a:bodyPr>
          <a:lstStyle/>
          <a:p>
            <a: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he-IL" sz="7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תמונה 3" descr="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8"/>
            <a:ext cx="7848872" cy="925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539552" y="1622706"/>
            <a:ext cx="8064896" cy="4524315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5094288" algn="ctr"/>
              </a:tabLst>
            </a:pPr>
            <a:r>
              <a:rPr lang="he-IL" sz="3600" b="1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מקור מים מסוים</a:t>
            </a:r>
            <a:r>
              <a:rPr lang="en-US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/>
            </a:r>
            <a:br>
              <a:rPr lang="en-US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</a:br>
            <a:endParaRPr lang="he-IL" sz="2800" dirty="0" smtClean="0">
              <a:solidFill>
                <a:srgbClr val="002060"/>
              </a:solidFill>
              <a:latin typeface="David" pitchFamily="34" charset="-79"/>
              <a:cs typeface="David" pitchFamily="34" charset="-79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he-IL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ישנם סוגי מים נוספים, שאותם מעוניינים צרכנים שונים להבטיח, עקב תכונות המים המתאימות לשימושם (ייצור תעשייתי, מרחצאות וכיו"ב).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he-IL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על כן יש לסוגיה 2 היבטים מרכזיים: עלויות לשם ייחוד מקור המים לצרכן, וכן עצם השימוש במשאב הציבורי (דוגמת שימושי מים נחותים הפטורים מהיטל הפקה).</a:t>
            </a:r>
            <a:r>
              <a:rPr lang="en-US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/>
            </a:r>
            <a:br>
              <a:rPr lang="en-US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</a:br>
            <a:endParaRPr lang="he-IL" sz="2800" dirty="0" smtClean="0">
              <a:solidFill>
                <a:srgbClr val="002060"/>
              </a:solidFill>
              <a:latin typeface="David" pitchFamily="34" charset="-79"/>
              <a:cs typeface="David" pitchFamily="34" charset="-79"/>
            </a:endParaRPr>
          </a:p>
          <a:p>
            <a:pPr marL="457200" indent="-457200"/>
            <a:r>
              <a:rPr lang="he-IL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	</a:t>
            </a:r>
            <a:endParaRPr lang="en-US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4199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920880" cy="1755576"/>
          </a:xfrm>
        </p:spPr>
        <p:txBody>
          <a:bodyPr>
            <a:normAutofit fontScale="90000"/>
          </a:bodyPr>
          <a:lstStyle/>
          <a:p>
            <a: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he-IL" sz="7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תמונה 3" descr="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8"/>
            <a:ext cx="7848872" cy="925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539552" y="1838147"/>
            <a:ext cx="8064896" cy="409342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5094288" algn="ctr"/>
              </a:tabLst>
            </a:pPr>
            <a:r>
              <a:rPr lang="he-IL" sz="3600" b="1" dirty="0" smtClean="0">
                <a:solidFill>
                  <a:srgbClr val="0070C0"/>
                </a:solidFill>
                <a:latin typeface="David" pitchFamily="34" charset="-79"/>
                <a:cs typeface="David" pitchFamily="34" charset="-79"/>
              </a:rPr>
              <a:t>סיכום</a:t>
            </a:r>
            <a:r>
              <a:rPr lang="he-IL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/>
            </a:r>
            <a:br>
              <a:rPr lang="en-US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</a:br>
            <a:endParaRPr lang="he-IL" sz="2800" dirty="0" smtClean="0">
              <a:solidFill>
                <a:srgbClr val="002060"/>
              </a:solidFill>
              <a:latin typeface="David" pitchFamily="34" charset="-79"/>
              <a:cs typeface="David" pitchFamily="34" charset="-79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he-IL" sz="28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ככל שיוחלט כי יש לקבל תמורה נוספת לציבור ממשאב זה, נכון להימנע משיטות מורכבות </a:t>
            </a:r>
            <a:r>
              <a:rPr lang="he-IL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של </a:t>
            </a:r>
            <a:r>
              <a:rPr lang="he-IL" sz="2800" dirty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תמלוגים ויש להשאיר לרשות המים לקבוע תמחור ריאלי לייחוד המקור באמצעות היטל הפקה או תעריף ייחודי אשר ישמשו להפחתת תעריף לכלל </a:t>
            </a:r>
            <a:r>
              <a:rPr lang="he-IL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הצרכנים.</a:t>
            </a:r>
            <a:r>
              <a:rPr lang="en-US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/>
            </a:r>
            <a:br>
              <a:rPr lang="en-US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</a:br>
            <a:endParaRPr lang="he-IL" sz="2800" dirty="0" smtClean="0">
              <a:solidFill>
                <a:srgbClr val="002060"/>
              </a:solidFill>
              <a:latin typeface="David" pitchFamily="34" charset="-79"/>
              <a:cs typeface="David" pitchFamily="34" charset="-79"/>
            </a:endParaRPr>
          </a:p>
          <a:p>
            <a:pPr marL="457200" indent="-457200"/>
            <a:r>
              <a:rPr lang="he-IL" sz="2800" dirty="0" smtClean="0">
                <a:solidFill>
                  <a:srgbClr val="002060"/>
                </a:solidFill>
                <a:latin typeface="David" pitchFamily="34" charset="-79"/>
                <a:cs typeface="David" pitchFamily="34" charset="-79"/>
              </a:rPr>
              <a:t>	</a:t>
            </a:r>
            <a:endParaRPr lang="en-US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David" pitchFamily="34" charset="-79"/>
              <a:cs typeface="David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7920880" cy="1755576"/>
          </a:xfrm>
        </p:spPr>
        <p:txBody>
          <a:bodyPr>
            <a:normAutofit fontScale="90000"/>
          </a:bodyPr>
          <a:lstStyle/>
          <a:p>
            <a: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he-IL" sz="72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he-IL" sz="7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תמונה 3" descr="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60648"/>
            <a:ext cx="7848872" cy="925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763688" y="2544416"/>
            <a:ext cx="5904656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5400" b="1" dirty="0" smtClean="0">
                <a:solidFill>
                  <a:srgbClr val="7030A0"/>
                </a:solidFill>
              </a:rPr>
              <a:t>תודה על ההקשבה</a:t>
            </a:r>
            <a:endParaRPr lang="he-IL" sz="5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8240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זרם מדחף">
  <a:themeElements>
    <a:clrScheme name="זרם מדחף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זרם מדחף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זרם מדחף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3DC01C99E5F32344AE3B1C852A4A6D08" ma:contentTypeVersion="1" ma:contentTypeDescription="צור מסמך חדש." ma:contentTypeScope="" ma:versionID="a682f775689564d2407f5a1c4da25ac5">
  <xsd:schema xmlns:xsd="http://www.w3.org/2001/XMLSchema" xmlns:xs="http://www.w3.org/2001/XMLSchema" xmlns:p="http://schemas.microsoft.com/office/2006/metadata/properties" xmlns:ns2="a46656d4-8850-49b3-aebd-68bd05f7f43d" xmlns:ns3="166091f6-72ce-4163-bcb2-009aac66ca07" targetNamespace="http://schemas.microsoft.com/office/2006/metadata/properties" ma:root="true" ma:fieldsID="e88a9cc345a985269647b707c0a89994" ns2:_="" ns3:_="">
    <xsd:import namespace="a46656d4-8850-49b3-aebd-68bd05f7f43d"/>
    <xsd:import namespace="166091f6-72ce-4163-bcb2-009aac66ca07"/>
    <xsd:element name="properties">
      <xsd:complexType>
        <xsd:sequence>
          <xsd:element name="documentManagement">
            <xsd:complexType>
              <xsd:all>
                <xsd:element ref="ns2:ia53b9f18d984e01914f4b79710425b7" minOccurs="0"/>
                <xsd:element ref="ns2:TaxCatchAll" minOccurs="0"/>
                <xsd:element ref="ns2:TaxCatchAllLabel" minOccurs="0"/>
                <xsd:element ref="ns2:e4b5484c9c824b148c38bfcb2bd74c0d" minOccurs="0"/>
                <xsd:element ref="ns2:kb4cc1381c4248d7a2dfa3f1be0c86c0" minOccurs="0"/>
                <xsd:element ref="ns2:o80fb9e8b9d445b0bb174fdcd68ee89c" minOccurs="0"/>
                <xsd:element ref="ns2:l34dc5595392493c8311535275827f74" minOccurs="0"/>
                <xsd:element ref="ns2:j92457fac7d145f98e698f5712f6a6a4" minOccurs="0"/>
                <xsd:element ref="ns2:o68cd33f8d3a45abb273b6e406faee3d" minOccurs="0"/>
                <xsd:element ref="ns2:b76e59bb9f5947a781773f53cc6e9460" minOccurs="0"/>
                <xsd:element ref="ns2:e09eddfac2354f9ab04a226e27f86f1f" minOccurs="0"/>
                <xsd:element ref="ns2:aa1c885e8039426686f6c49672b09953" minOccurs="0"/>
                <xsd:element ref="ns2:n612d9597dc7466f957352ce79be86f3" minOccurs="0"/>
                <xsd:element ref="ns3:_x05e9__x05d9__x05d5__x05da__x0020__x05e7__x05d5__x05d1__x05e5__x0020__x05dc__x05e0__x05d5__x05e9__x05d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6656d4-8850-49b3-aebd-68bd05f7f43d" elementFormDefault="qualified">
    <xsd:import namespace="http://schemas.microsoft.com/office/2006/documentManagement/types"/>
    <xsd:import namespace="http://schemas.microsoft.com/office/infopath/2007/PartnerControls"/>
    <xsd:element name="ia53b9f18d984e01914f4b79710425b7" ma:index="8" nillable="true" ma:taxonomy="true" ma:internalName="ia53b9f18d984e01914f4b79710425b7" ma:taxonomyFieldName="MMDAudience" ma:displayName="MMDAudience" ma:default="" ma:fieldId="{2a53b9f1-8d98-4e01-914f-4b79710425b7}" ma:taxonomyMulti="true" ma:sspId="d827811f-dea7-4a29-b54a-c9228db73c39" ma:termSetId="81e45943-23c2-4109-8875-059bec4079da" ma:anchorId="34070f2b-4092-41f2-8b6e-c220ee347e21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עמודת 'תפוס הכל' של טקסונומיה" ma:hidden="true" ma:list="{e12108e9-b676-4047-af95-0a4967b3603a}" ma:internalName="TaxCatchAll" ma:showField="CatchAllData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עמודת 'תפוס הכל' של טקסונומיה1" ma:hidden="true" ma:list="{e12108e9-b676-4047-af95-0a4967b3603a}" ma:internalName="TaxCatchAllLabel" ma:readOnly="true" ma:showField="CatchAllDataLabel" ma:web="a46656d4-8850-49b3-aebd-68bd05f7f43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4b5484c9c824b148c38bfcb2bd74c0d" ma:index="12" nillable="true" ma:taxonomy="true" ma:internalName="e4b5484c9c824b148c38bfcb2bd74c0d" ma:taxonomyFieldName="MMDJobDescription" ma:displayName="MMDJobDescription" ma:default="" ma:fieldId="{e4b5484c-9c82-4b14-8c38-bfcb2bd74c0d}" ma:sspId="d827811f-dea7-4a29-b54a-c9228db73c39" ma:termSetId="81e45943-23c2-4109-8875-059bec4079da" ma:anchorId="1a909479-0b01-4d8f-8fb7-cbbc1687e8f1" ma:open="false" ma:isKeyword="false">
      <xsd:complexType>
        <xsd:sequence>
          <xsd:element ref="pc:Terms" minOccurs="0" maxOccurs="1"/>
        </xsd:sequence>
      </xsd:complexType>
    </xsd:element>
    <xsd:element name="kb4cc1381c4248d7a2dfa3f1be0c86c0" ma:index="14" nillable="true" ma:taxonomy="true" ma:internalName="kb4cc1381c4248d7a2dfa3f1be0c86c0" ma:taxonomyFieldName="MMDKeywords" ma:displayName="MMDKeywords" ma:default="" ma:fieldId="{4b4cc138-1c42-48d7-a2df-a3f1be0c86c0}" ma:taxonomyMulti="true" ma:sspId="d827811f-dea7-4a29-b54a-c9228db73c39" ma:termSetId="81e45943-23c2-4109-8875-059bec4079da" ma:anchorId="15d331fa-6baa-448e-8759-7c342d8402ea" ma:open="false" ma:isKeyword="false">
      <xsd:complexType>
        <xsd:sequence>
          <xsd:element ref="pc:Terms" minOccurs="0" maxOccurs="1"/>
        </xsd:sequence>
      </xsd:complexType>
    </xsd:element>
    <xsd:element name="o80fb9e8b9d445b0bb174fdcd68ee89c" ma:index="16" nillable="true" ma:taxonomy="true" ma:internalName="o80fb9e8b9d445b0bb174fdcd68ee89c" ma:taxonomyFieldName="MMDLiveEvent" ma:displayName="MMDLiveEvent" ma:default="" ma:fieldId="{880fb9e8-b9d4-45b0-bb17-4fdcd68ee89c}" ma:sspId="d827811f-dea7-4a29-b54a-c9228db73c39" ma:termSetId="81e45943-23c2-4109-8875-059bec4079da" ma:anchorId="5e8b8ad0-eeb0-4bda-9bef-7517a1f3340f" ma:open="false" ma:isKeyword="false">
      <xsd:complexType>
        <xsd:sequence>
          <xsd:element ref="pc:Terms" minOccurs="0" maxOccurs="1"/>
        </xsd:sequence>
      </xsd:complexType>
    </xsd:element>
    <xsd:element name="l34dc5595392493c8311535275827f74" ma:index="18" nillable="true" ma:taxonomy="true" ma:internalName="l34dc5595392493c8311535275827f74" ma:taxonomyFieldName="MMDResponsibleOffice" ma:displayName="MMDResponsibleOffice" ma:default="" ma:fieldId="{534dc559-5392-493c-8311-535275827f74}" ma:sspId="d827811f-dea7-4a29-b54a-c9228db73c39" ma:termSetId="81e45943-23c2-4109-8875-059bec4079da" ma:anchorId="23eeccfc-9988-4d51-b789-d1a77ea8348c" ma:open="false" ma:isKeyword="false">
      <xsd:complexType>
        <xsd:sequence>
          <xsd:element ref="pc:Terms" minOccurs="0" maxOccurs="1"/>
        </xsd:sequence>
      </xsd:complexType>
    </xsd:element>
    <xsd:element name="j92457fac7d145f98e698f5712f6a6a4" ma:index="20" nillable="true" ma:taxonomy="true" ma:internalName="j92457fac7d145f98e698f5712f6a6a4" ma:taxonomyFieldName="MMDResponsibleUnit" ma:displayName="MMDResponsibleUnit" ma:default="" ma:fieldId="{392457fa-c7d1-45f9-8e69-8f5712f6a6a4}" ma:sspId="d827811f-dea7-4a29-b54a-c9228db73c39" ma:termSetId="81e45943-23c2-4109-8875-059bec4079da" ma:anchorId="3bdf475d-e38d-4b34-8299-73c2066d8322" ma:open="false" ma:isKeyword="false">
      <xsd:complexType>
        <xsd:sequence>
          <xsd:element ref="pc:Terms" minOccurs="0" maxOccurs="1"/>
        </xsd:sequence>
      </xsd:complexType>
    </xsd:element>
    <xsd:element name="o68cd33f8d3a45abb273b6e406faee3d" ma:index="22" nillable="true" ma:taxonomy="true" ma:internalName="o68cd33f8d3a45abb273b6e406faee3d" ma:taxonomyFieldName="MMDServiceLang" ma:displayName="MMDServiceLang" ma:default="" ma:fieldId="{868cd33f-8d3a-45ab-b273-b6e406faee3d}" ma:sspId="d827811f-dea7-4a29-b54a-c9228db73c39" ma:termSetId="81e45943-23c2-4109-8875-059bec4079da" ma:anchorId="f399919e-8697-409a-aaea-d4e5d2844d8b" ma:open="false" ma:isKeyword="false">
      <xsd:complexType>
        <xsd:sequence>
          <xsd:element ref="pc:Terms" minOccurs="0" maxOccurs="1"/>
        </xsd:sequence>
      </xsd:complexType>
    </xsd:element>
    <xsd:element name="b76e59bb9f5947a781773f53cc6e9460" ma:index="24" nillable="true" ma:taxonomy="true" ma:internalName="b76e59bb9f5947a781773f53cc6e9460" ma:taxonomyFieldName="MMDStatus" ma:displayName="MMDStatus" ma:default="" ma:fieldId="{b76e59bb-9f59-47a7-8177-3f53cc6e9460}" ma:sspId="d827811f-dea7-4a29-b54a-c9228db73c39" ma:termSetId="81e45943-23c2-4109-8875-059bec4079da" ma:anchorId="16fb90fa-07e3-45cb-b262-12779a7ad9f7" ma:open="false" ma:isKeyword="false">
      <xsd:complexType>
        <xsd:sequence>
          <xsd:element ref="pc:Terms" minOccurs="0" maxOccurs="1"/>
        </xsd:sequence>
      </xsd:complexType>
    </xsd:element>
    <xsd:element name="e09eddfac2354f9ab04a226e27f86f1f" ma:index="26" nillable="true" ma:taxonomy="true" ma:internalName="e09eddfac2354f9ab04a226e27f86f1f" ma:taxonomyFieldName="MMDSubjects" ma:displayName="MMD נושאים" ma:default="" ma:fieldId="{e09eddfa-c235-4f9a-b04a-226e27f86f1f}" ma:taxonomyMulti="true" ma:sspId="d827811f-dea7-4a29-b54a-c9228db73c39" ma:termSetId="81e45943-23c2-4109-8875-059bec4079da" ma:anchorId="fe51dda7-6a1b-4b64-af2c-7200e1ef7e7a" ma:open="true" ma:isKeyword="false">
      <xsd:complexType>
        <xsd:sequence>
          <xsd:element ref="pc:Terms" minOccurs="0" maxOccurs="1"/>
        </xsd:sequence>
      </xsd:complexType>
    </xsd:element>
    <xsd:element name="aa1c885e8039426686f6c49672b09953" ma:index="28" nillable="true" ma:taxonomy="true" ma:internalName="aa1c885e8039426686f6c49672b09953" ma:taxonomyFieldName="MMDTypes" ma:displayName="MMDTypes" ma:default="" ma:fieldId="{aa1c885e-8039-4266-86f6-c49672b09953}" ma:sspId="d827811f-dea7-4a29-b54a-c9228db73c39" ma:termSetId="81e45943-23c2-4109-8875-059bec4079da" ma:anchorId="226f2308-be0c-4e06-b36e-423ee4befb74" ma:open="false" ma:isKeyword="false">
      <xsd:complexType>
        <xsd:sequence>
          <xsd:element ref="pc:Terms" minOccurs="0" maxOccurs="1"/>
        </xsd:sequence>
      </xsd:complexType>
    </xsd:element>
    <xsd:element name="n612d9597dc7466f957352ce79be86f3" ma:index="30" nillable="true" ma:taxonomy="true" ma:internalName="n612d9597dc7466f957352ce79be86f3" ma:taxonomyFieldName="MMDUnitsName" ma:displayName="MMDUnitsName" ma:default="" ma:fieldId="{7612d959-7dc7-466f-9573-52ce79be86f3}" ma:sspId="d827811f-dea7-4a29-b54a-c9228db73c39" ma:termSetId="81e45943-23c2-4109-8875-059bec4079da" ma:anchorId="625c2686-859d-4ced-94f0-7dded8208e47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6091f6-72ce-4163-bcb2-009aac66ca07" elementFormDefault="qualified">
    <xsd:import namespace="http://schemas.microsoft.com/office/2006/documentManagement/types"/>
    <xsd:import namespace="http://schemas.microsoft.com/office/infopath/2007/PartnerControls"/>
    <xsd:element name="_x05e9__x05d9__x05d5__x05da__x0020__x05e7__x05d5__x05d1__x05e5__x0020__x05dc__x05e0__x05d5__x05e9__x05d0_" ma:index="32" nillable="true" ma:displayName="שיוך קובץ לנושא" ma:default="סבב השימועים הראשון" ma:format="Dropdown" ma:internalName="_x05e9__x05d9__x05d5__x05da__x0020__x05e7__x05d5__x05d1__x05e5__x0020__x05dc__x05e0__x05d5__x05e9__x05d0_">
      <xsd:simpleType>
        <xsd:restriction base="dms:Choice">
          <xsd:enumeration value="הדוח הסופי"/>
          <xsd:enumeration value="סבב השימועים הראשון"/>
          <xsd:enumeration value="טיוטת המלצות הועדה"/>
          <xsd:enumeration value="סבב השימועים השני"/>
          <xsd:enumeration value="ישיבה מספר 1"/>
          <xsd:enumeration value="ישיבה מספר 2"/>
          <xsd:enumeration value="ישיבה מספר 3"/>
          <xsd:enumeration value="ישיבה מספר 4"/>
          <xsd:enumeration value="ישיבה מספר 5"/>
          <xsd:enumeration value="ישיבה מספר 6"/>
          <xsd:enumeration value="ישיבה מספר 7"/>
          <xsd:enumeration value="ישיבה מספר 8"/>
          <xsd:enumeration value="ישיבה מספר 9"/>
          <xsd:enumeration value="ישיבה מספר 10"/>
          <xsd:enumeration value="ישיבה מספר 11"/>
          <xsd:enumeration value="ישיבה מספר 12"/>
          <xsd:enumeration value="ישיבה מספר 13"/>
          <xsd:enumeration value="ישיבה מספר 14"/>
          <xsd:enumeration value="ישיבה מספר 15"/>
          <xsd:enumeration value="ישיבה מספר 16"/>
          <xsd:enumeration value="ישיבה מספר 17"/>
          <xsd:enumeration value="ישיבה מספר 18"/>
          <xsd:enumeration value="ישיבה מספר 19"/>
          <xsd:enumeration value="ישיבה מספר 20"/>
          <xsd:enumeration value="ישיבה מספר 21"/>
          <xsd:enumeration value="ישיבה מספר 22"/>
          <xsd:enumeration value="יום סדנא"/>
          <xsd:enumeration value="המלצות הוועדה"/>
          <xsd:enumeration value="דוחות מלאים"/>
          <xsd:enumeration value="מתווה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j92457fac7d145f98e698f5712f6a6a4 xmlns="a46656d4-8850-49b3-aebd-68bd05f7f43d">
      <Terms xmlns="http://schemas.microsoft.com/office/infopath/2007/PartnerControls"/>
    </j92457fac7d145f98e698f5712f6a6a4>
    <TaxCatchAll xmlns="a46656d4-8850-49b3-aebd-68bd05f7f43d"/>
    <e4b5484c9c824b148c38bfcb2bd74c0d xmlns="a46656d4-8850-49b3-aebd-68bd05f7f43d">
      <Terms xmlns="http://schemas.microsoft.com/office/infopath/2007/PartnerControls"/>
    </e4b5484c9c824b148c38bfcb2bd74c0d>
    <o68cd33f8d3a45abb273b6e406faee3d xmlns="a46656d4-8850-49b3-aebd-68bd05f7f43d">
      <Terms xmlns="http://schemas.microsoft.com/office/infopath/2007/PartnerControls"/>
    </o68cd33f8d3a45abb273b6e406faee3d>
    <kb4cc1381c4248d7a2dfa3f1be0c86c0 xmlns="a46656d4-8850-49b3-aebd-68bd05f7f43d">
      <Terms xmlns="http://schemas.microsoft.com/office/infopath/2007/PartnerControls"/>
    </kb4cc1381c4248d7a2dfa3f1be0c86c0>
    <_x05e9__x05d9__x05d5__x05da__x0020__x05e7__x05d5__x05d1__x05e5__x0020__x05dc__x05e0__x05d5__x05e9__x05d0_ xmlns="166091f6-72ce-4163-bcb2-009aac66ca07">ישיבה מספר 6</_x05e9__x05d9__x05d5__x05da__x0020__x05e7__x05d5__x05d1__x05e5__x0020__x05dc__x05e0__x05d5__x05e9__x05d0_>
    <o80fb9e8b9d445b0bb174fdcd68ee89c xmlns="a46656d4-8850-49b3-aebd-68bd05f7f43d">
      <Terms xmlns="http://schemas.microsoft.com/office/infopath/2007/PartnerControls"/>
    </o80fb9e8b9d445b0bb174fdcd68ee89c>
    <n612d9597dc7466f957352ce79be86f3 xmlns="a46656d4-8850-49b3-aebd-68bd05f7f43d">
      <Terms xmlns="http://schemas.microsoft.com/office/infopath/2007/PartnerControls"/>
    </n612d9597dc7466f957352ce79be86f3>
    <aa1c885e8039426686f6c49672b09953 xmlns="a46656d4-8850-49b3-aebd-68bd05f7f43d">
      <Terms xmlns="http://schemas.microsoft.com/office/infopath/2007/PartnerControls"/>
    </aa1c885e8039426686f6c49672b09953>
    <e09eddfac2354f9ab04a226e27f86f1f xmlns="a46656d4-8850-49b3-aebd-68bd05f7f43d">
      <Terms xmlns="http://schemas.microsoft.com/office/infopath/2007/PartnerControls"/>
    </e09eddfac2354f9ab04a226e27f86f1f>
    <l34dc5595392493c8311535275827f74 xmlns="a46656d4-8850-49b3-aebd-68bd05f7f43d">
      <Terms xmlns="http://schemas.microsoft.com/office/infopath/2007/PartnerControls"/>
    </l34dc5595392493c8311535275827f74>
    <ia53b9f18d984e01914f4b79710425b7 xmlns="a46656d4-8850-49b3-aebd-68bd05f7f43d">
      <Terms xmlns="http://schemas.microsoft.com/office/infopath/2007/PartnerControls"/>
    </ia53b9f18d984e01914f4b79710425b7>
    <b76e59bb9f5947a781773f53cc6e9460 xmlns="a46656d4-8850-49b3-aebd-68bd05f7f43d">
      <Terms xmlns="http://schemas.microsoft.com/office/infopath/2007/PartnerControls"/>
    </b76e59bb9f5947a781773f53cc6e9460>
  </documentManagement>
</p:properties>
</file>

<file path=customXml/itemProps1.xml><?xml version="1.0" encoding="utf-8"?>
<ds:datastoreItem xmlns:ds="http://schemas.openxmlformats.org/officeDocument/2006/customXml" ds:itemID="{AF1AE84B-E9D2-490A-A394-CD50DACBCBC5}"/>
</file>

<file path=customXml/itemProps2.xml><?xml version="1.0" encoding="utf-8"?>
<ds:datastoreItem xmlns:ds="http://schemas.openxmlformats.org/officeDocument/2006/customXml" ds:itemID="{20BCF593-BEEB-4007-8C0D-D8D6379A19F2}"/>
</file>

<file path=customXml/itemProps3.xml><?xml version="1.0" encoding="utf-8"?>
<ds:datastoreItem xmlns:ds="http://schemas.openxmlformats.org/officeDocument/2006/customXml" ds:itemID="{03F63506-45D9-4F80-B4D5-1C0CCC223370}"/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822</TotalTime>
  <Words>563</Words>
  <Application>Microsoft Office PowerPoint</Application>
  <PresentationFormat>‫הצגה על המסך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9" baseType="lpstr">
      <vt:lpstr>זרם מדחף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רשות המים - 20.10.2013</dc:title>
  <dc:creator>galit</dc:creator>
  <cp:lastModifiedBy>מעבדה טכני</cp:lastModifiedBy>
  <cp:revision>313</cp:revision>
  <dcterms:created xsi:type="dcterms:W3CDTF">2013-07-18T11:12:24Z</dcterms:created>
  <dcterms:modified xsi:type="dcterms:W3CDTF">2013-10-22T11:18:43Z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0x0101003DC01C99E5F32344AE3B1C852A4A6D08</vt:lpwstr>
  </property>
  <property fmtid="{D5CDD505-2E9C-101B-9397-08002B2CF9AE}" pid="4" name="MMDUnitsName">
    <vt:lpwstr/>
  </property>
  <property fmtid="{D5CDD505-2E9C-101B-9397-08002B2CF9AE}" pid="5" name="MMDResponsibleUnit">
    <vt:lpwstr/>
  </property>
  <property fmtid="{D5CDD505-2E9C-101B-9397-08002B2CF9AE}" pid="6" name="MMDServiceLang">
    <vt:lpwstr/>
  </property>
  <property fmtid="{D5CDD505-2E9C-101B-9397-08002B2CF9AE}" pid="7" name="MMDJobDescription">
    <vt:lpwstr/>
  </property>
  <property fmtid="{D5CDD505-2E9C-101B-9397-08002B2CF9AE}" pid="8" name="MMDKeywords">
    <vt:lpwstr/>
  </property>
  <property fmtid="{D5CDD505-2E9C-101B-9397-08002B2CF9AE}" pid="9" name="MMDStatus">
    <vt:lpwstr/>
  </property>
  <property fmtid="{D5CDD505-2E9C-101B-9397-08002B2CF9AE}" pid="10" name="MMDAudience">
    <vt:lpwstr/>
  </property>
  <property fmtid="{D5CDD505-2E9C-101B-9397-08002B2CF9AE}" pid="11" name="MMDLiveEvent">
    <vt:lpwstr/>
  </property>
  <property fmtid="{D5CDD505-2E9C-101B-9397-08002B2CF9AE}" pid="12" name="MMDSubjects">
    <vt:lpwstr/>
  </property>
  <property fmtid="{D5CDD505-2E9C-101B-9397-08002B2CF9AE}" pid="13" name="MMDTypes">
    <vt:lpwstr/>
  </property>
  <property fmtid="{D5CDD505-2E9C-101B-9397-08002B2CF9AE}" pid="14" name="MMDResponsibleOffice">
    <vt:lpwstr/>
  </property>
</Properties>
</file>