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Slides/notesSlide12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13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diagrams/drawing1.xml" ContentType="application/vnd.ms-office.drawingml.diagramDrawing+xml"/>
  <Override PartName="/ppt/commentAuthors.xml" ContentType="application/vnd.openxmlformats-officedocument.presentationml.commentAuthors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layout1.xml" ContentType="application/vnd.openxmlformats-officedocument.drawingml.diagramLayout+xml"/>
  <Override PartName="/ppt/charts/chart4.xml" ContentType="application/vnd.openxmlformats-officedocument.drawingml.chart+xml"/>
  <Override PartName="/ppt/charts/chart1.xml" ContentType="application/vnd.openxmlformats-officedocument.drawingml.chart+xml"/>
  <Override PartName="/ppt/diagrams/layout2.xml" ContentType="application/vnd.openxmlformats-officedocument.drawingml.diagramLayout+xml"/>
  <Override PartName="/ppt/charts/chart3.xml" ContentType="application/vnd.openxmlformats-officedocument.drawingml.chart+xml"/>
  <Override PartName="/ppt/charts/chart2.xml" ContentType="application/vnd.openxmlformats-officedocument.drawingml.chart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82" r:id="rId4"/>
    <p:sldId id="278" r:id="rId5"/>
    <p:sldId id="259" r:id="rId6"/>
    <p:sldId id="260" r:id="rId7"/>
    <p:sldId id="261" r:id="rId8"/>
    <p:sldId id="262" r:id="rId9"/>
    <p:sldId id="283" r:id="rId10"/>
    <p:sldId id="266" r:id="rId11"/>
    <p:sldId id="264" r:id="rId12"/>
    <p:sldId id="279" r:id="rId13"/>
    <p:sldId id="265" r:id="rId14"/>
    <p:sldId id="267" r:id="rId15"/>
    <p:sldId id="281" r:id="rId16"/>
    <p:sldId id="271" r:id="rId17"/>
    <p:sldId id="276" r:id="rId18"/>
    <p:sldId id="272" r:id="rId19"/>
  </p:sldIdLst>
  <p:sldSz cx="9144000" cy="6858000" type="screen4x3"/>
  <p:notesSz cx="6946900" cy="92202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enachem Perlman" initials="MP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81695" autoAdjust="0"/>
  </p:normalViewPr>
  <p:slideViewPr>
    <p:cSldViewPr>
      <p:cViewPr>
        <p:scale>
          <a:sx n="71" d="100"/>
          <a:sy n="71" d="100"/>
        </p:scale>
        <p:origin x="-1134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2568" y="-108"/>
      </p:cViewPr>
      <p:guideLst>
        <p:guide orient="horz" pos="2904"/>
        <p:guide pos="218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he-IL" smtClean="0"/>
                      <a:t>48%</a:t>
                    </a:r>
                    <a:endParaRPr lang="he-IL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he-IL" smtClean="0"/>
                      <a:t>52%</a:t>
                    </a:r>
                    <a:endParaRPr lang="he-IL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Sheet1!$A$2:$A$5</c:f>
              <c:strCache>
                <c:ptCount val="2"/>
                <c:pt idx="0">
                  <c:v>הכנסות מישראל</c:v>
                </c:pt>
                <c:pt idx="1">
                  <c:v>הכנסות מחו"ל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2364498</c:v>
                </c:pt>
                <c:pt idx="1">
                  <c:v>3000000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he-I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dLbl>
              <c:idx val="1"/>
              <c:layout>
                <c:manualLayout>
                  <c:x val="0.13391942937271248"/>
                  <c:y val="-0.1913595084828060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3859496092025811"/>
                  <c:y val="0.1179498242864491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7.798176328756265E-2"/>
                  <c:y val="0.1981389627371892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2342288</c:v>
                </c:pt>
                <c:pt idx="1">
                  <c:v>1381082</c:v>
                </c:pt>
                <c:pt idx="2">
                  <c:v>649304</c:v>
                </c:pt>
                <c:pt idx="3">
                  <c:v>498403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he-I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97355055787452"/>
          <c:y val="4.1975347220552836E-2"/>
          <c:w val="0.75605289888425098"/>
          <c:h val="0.9160493055588955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25"/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4.2</c:v>
                </c:pt>
                <c:pt idx="1">
                  <c:v>95.8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he-I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25"/>
          <c:cat>
            <c:numRef>
              <c:f>Sheet1!$A$2:$A$5</c:f>
              <c:numCache>
                <c:formatCode>General</c:formatCode>
                <c:ptCount val="4"/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0.30000000000000032</c:v>
                </c:pt>
                <c:pt idx="1">
                  <c:v>99.7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he-IL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DE4D41-BAF0-43C4-A820-713964442551}" type="doc">
      <dgm:prSet loTypeId="urn:microsoft.com/office/officeart/2005/8/layout/radial6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pPr rtl="1"/>
          <a:endParaRPr lang="he-IL"/>
        </a:p>
      </dgm:t>
    </dgm:pt>
    <dgm:pt modelId="{0B4568EA-39A3-4B7A-B62E-B6C1F1D4260B}">
      <dgm:prSet phldrT="[Text]" custT="1"/>
      <dgm:spPr/>
      <dgm:t>
        <a:bodyPr/>
        <a:lstStyle/>
        <a:p>
          <a:pPr rtl="1"/>
          <a:r>
            <a:rPr lang="he-IL" sz="2400" b="1" dirty="0" smtClean="0"/>
            <a:t>תחרותיות</a:t>
          </a:r>
          <a:endParaRPr lang="he-IL" sz="2400" b="1" dirty="0"/>
        </a:p>
      </dgm:t>
    </dgm:pt>
    <dgm:pt modelId="{FA9DB069-A840-49D5-8C78-4E22270F9C4F}" type="parTrans" cxnId="{2828B5A5-51CC-4108-8B78-05ED6F6234ED}">
      <dgm:prSet/>
      <dgm:spPr/>
      <dgm:t>
        <a:bodyPr/>
        <a:lstStyle/>
        <a:p>
          <a:pPr rtl="1"/>
          <a:endParaRPr lang="he-IL"/>
        </a:p>
      </dgm:t>
    </dgm:pt>
    <dgm:pt modelId="{BA19AB55-DF12-46C8-8483-7298645E4BEA}" type="sibTrans" cxnId="{2828B5A5-51CC-4108-8B78-05ED6F6234ED}">
      <dgm:prSet/>
      <dgm:spPr/>
      <dgm:t>
        <a:bodyPr/>
        <a:lstStyle/>
        <a:p>
          <a:pPr rtl="1"/>
          <a:endParaRPr lang="he-IL"/>
        </a:p>
      </dgm:t>
    </dgm:pt>
    <dgm:pt modelId="{88A62DD6-DA00-40FC-8C59-B1C59D1B516F}">
      <dgm:prSet phldrT="[Text]"/>
      <dgm:spPr/>
      <dgm:t>
        <a:bodyPr/>
        <a:lstStyle/>
        <a:p>
          <a:pPr rtl="1"/>
          <a:r>
            <a:rPr lang="he-IL" b="1" dirty="0" smtClean="0"/>
            <a:t>חסמי כניסה</a:t>
          </a:r>
          <a:endParaRPr lang="he-IL" b="1" dirty="0"/>
        </a:p>
      </dgm:t>
    </dgm:pt>
    <dgm:pt modelId="{E8E517CA-E5BD-4681-AC77-DAF290370014}" type="parTrans" cxnId="{450AA131-6E2C-47E9-A066-F830E8E06947}">
      <dgm:prSet/>
      <dgm:spPr/>
      <dgm:t>
        <a:bodyPr/>
        <a:lstStyle/>
        <a:p>
          <a:pPr rtl="1"/>
          <a:endParaRPr lang="he-IL"/>
        </a:p>
      </dgm:t>
    </dgm:pt>
    <dgm:pt modelId="{AFC9732D-FEEB-4587-A15E-516D6D02DE25}" type="sibTrans" cxnId="{450AA131-6E2C-47E9-A066-F830E8E06947}">
      <dgm:prSet/>
      <dgm:spPr/>
      <dgm:t>
        <a:bodyPr/>
        <a:lstStyle/>
        <a:p>
          <a:pPr rtl="1"/>
          <a:endParaRPr lang="he-IL"/>
        </a:p>
      </dgm:t>
    </dgm:pt>
    <dgm:pt modelId="{1FAEC727-A33B-4353-B928-31361F34706E}">
      <dgm:prSet phldrT="[Text]"/>
      <dgm:spPr/>
      <dgm:t>
        <a:bodyPr/>
        <a:lstStyle/>
        <a:p>
          <a:pPr rtl="1"/>
          <a:r>
            <a:rPr lang="he-IL" b="1" dirty="0" smtClean="0"/>
            <a:t>נתח שוק</a:t>
          </a:r>
          <a:endParaRPr lang="he-IL" b="1" dirty="0"/>
        </a:p>
      </dgm:t>
    </dgm:pt>
    <dgm:pt modelId="{897920D7-955C-490E-8E29-8485C45C9838}" type="parTrans" cxnId="{5DADEDA3-A090-43FE-9A9C-3073EB118E2D}">
      <dgm:prSet/>
      <dgm:spPr/>
      <dgm:t>
        <a:bodyPr/>
        <a:lstStyle/>
        <a:p>
          <a:pPr rtl="1"/>
          <a:endParaRPr lang="he-IL"/>
        </a:p>
      </dgm:t>
    </dgm:pt>
    <dgm:pt modelId="{F8222AA1-0D46-4D00-A17F-299926F52C43}" type="sibTrans" cxnId="{5DADEDA3-A090-43FE-9A9C-3073EB118E2D}">
      <dgm:prSet/>
      <dgm:spPr/>
      <dgm:t>
        <a:bodyPr/>
        <a:lstStyle/>
        <a:p>
          <a:pPr rtl="1"/>
          <a:endParaRPr lang="he-IL"/>
        </a:p>
      </dgm:t>
    </dgm:pt>
    <dgm:pt modelId="{C5BD068C-1794-425E-A9FD-B3B4523F743D}">
      <dgm:prSet phldrT="[Text]"/>
      <dgm:spPr/>
      <dgm:t>
        <a:bodyPr/>
        <a:lstStyle/>
        <a:p>
          <a:pPr rtl="1"/>
          <a:r>
            <a:rPr lang="he-IL" b="1" dirty="0" smtClean="0"/>
            <a:t>מספר מתחרים</a:t>
          </a:r>
          <a:endParaRPr lang="he-IL" b="1" dirty="0"/>
        </a:p>
      </dgm:t>
    </dgm:pt>
    <dgm:pt modelId="{2B1D042E-619D-4CA7-8C78-310A938DA786}" type="parTrans" cxnId="{9D20EB4C-4566-4A18-AB63-9B705656DF09}">
      <dgm:prSet/>
      <dgm:spPr/>
      <dgm:t>
        <a:bodyPr/>
        <a:lstStyle/>
        <a:p>
          <a:pPr rtl="1"/>
          <a:endParaRPr lang="he-IL"/>
        </a:p>
      </dgm:t>
    </dgm:pt>
    <dgm:pt modelId="{18A9A429-D0A4-4593-A230-018E8B421ED6}" type="sibTrans" cxnId="{9D20EB4C-4566-4A18-AB63-9B705656DF09}">
      <dgm:prSet/>
      <dgm:spPr/>
      <dgm:t>
        <a:bodyPr/>
        <a:lstStyle/>
        <a:p>
          <a:pPr rtl="1"/>
          <a:endParaRPr lang="he-IL"/>
        </a:p>
      </dgm:t>
    </dgm:pt>
    <dgm:pt modelId="{0079E995-2E5F-4F71-A134-E30089E6A89E}">
      <dgm:prSet phldrT="[Text]"/>
      <dgm:spPr/>
      <dgm:t>
        <a:bodyPr/>
        <a:lstStyle/>
        <a:p>
          <a:pPr rtl="1"/>
          <a:r>
            <a:rPr lang="he-IL" b="1" dirty="0" smtClean="0"/>
            <a:t>מקורות אשראי</a:t>
          </a:r>
          <a:endParaRPr lang="he-IL" b="1" dirty="0"/>
        </a:p>
      </dgm:t>
    </dgm:pt>
    <dgm:pt modelId="{7F8020C7-D9AB-48AE-8501-025A8C53D2D3}" type="parTrans" cxnId="{293426C8-339F-4250-8332-7D9C8187C782}">
      <dgm:prSet/>
      <dgm:spPr/>
      <dgm:t>
        <a:bodyPr/>
        <a:lstStyle/>
        <a:p>
          <a:pPr rtl="1"/>
          <a:endParaRPr lang="he-IL"/>
        </a:p>
      </dgm:t>
    </dgm:pt>
    <dgm:pt modelId="{5273F62B-A579-42FA-BEB5-E2E23D1DC61E}" type="sibTrans" cxnId="{293426C8-339F-4250-8332-7D9C8187C782}">
      <dgm:prSet/>
      <dgm:spPr/>
      <dgm:t>
        <a:bodyPr/>
        <a:lstStyle/>
        <a:p>
          <a:pPr rtl="1"/>
          <a:endParaRPr lang="he-IL"/>
        </a:p>
      </dgm:t>
    </dgm:pt>
    <dgm:pt modelId="{B22FAAF4-45B7-411F-97EA-01E99A3614DE}" type="pres">
      <dgm:prSet presAssocID="{C6DE4D41-BAF0-43C4-A820-71396444255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DE2D28C0-1981-487E-ACB7-221E778050AF}" type="pres">
      <dgm:prSet presAssocID="{0B4568EA-39A3-4B7A-B62E-B6C1F1D4260B}" presName="centerShape" presStyleLbl="node0" presStyleIdx="0" presStyleCnt="1" custScaleX="108415"/>
      <dgm:spPr/>
      <dgm:t>
        <a:bodyPr/>
        <a:lstStyle/>
        <a:p>
          <a:pPr rtl="1"/>
          <a:endParaRPr lang="he-IL"/>
        </a:p>
      </dgm:t>
    </dgm:pt>
    <dgm:pt modelId="{93C4A02C-B156-4E4F-8506-8D1F6A962BC1}" type="pres">
      <dgm:prSet presAssocID="{88A62DD6-DA00-40FC-8C59-B1C59D1B516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24C4D11E-823B-4C31-B809-B19E154B72C3}" type="pres">
      <dgm:prSet presAssocID="{88A62DD6-DA00-40FC-8C59-B1C59D1B516F}" presName="dummy" presStyleCnt="0"/>
      <dgm:spPr/>
    </dgm:pt>
    <dgm:pt modelId="{A0EF93BD-E5E2-471E-9CC8-7E4D7E91E0AC}" type="pres">
      <dgm:prSet presAssocID="{AFC9732D-FEEB-4587-A15E-516D6D02DE25}" presName="sibTrans" presStyleLbl="sibTrans2D1" presStyleIdx="0" presStyleCnt="4"/>
      <dgm:spPr/>
      <dgm:t>
        <a:bodyPr/>
        <a:lstStyle/>
        <a:p>
          <a:pPr rtl="1"/>
          <a:endParaRPr lang="he-IL"/>
        </a:p>
      </dgm:t>
    </dgm:pt>
    <dgm:pt modelId="{F15F5C33-76DB-437E-9AD3-1207F00941D2}" type="pres">
      <dgm:prSet presAssocID="{1FAEC727-A33B-4353-B928-31361F34706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57F3B44C-251D-42B3-A952-D4ABCF6961F1}" type="pres">
      <dgm:prSet presAssocID="{1FAEC727-A33B-4353-B928-31361F34706E}" presName="dummy" presStyleCnt="0"/>
      <dgm:spPr/>
    </dgm:pt>
    <dgm:pt modelId="{36B17F9D-8A14-4295-82B2-6D107A4FD9F3}" type="pres">
      <dgm:prSet presAssocID="{F8222AA1-0D46-4D00-A17F-299926F52C43}" presName="sibTrans" presStyleLbl="sibTrans2D1" presStyleIdx="1" presStyleCnt="4"/>
      <dgm:spPr/>
      <dgm:t>
        <a:bodyPr/>
        <a:lstStyle/>
        <a:p>
          <a:pPr rtl="1"/>
          <a:endParaRPr lang="he-IL"/>
        </a:p>
      </dgm:t>
    </dgm:pt>
    <dgm:pt modelId="{757F50B1-A05D-4E04-9178-679238D59F0C}" type="pres">
      <dgm:prSet presAssocID="{C5BD068C-1794-425E-A9FD-B3B4523F743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C169BEC0-164B-4ED4-A23C-189821CDDB3E}" type="pres">
      <dgm:prSet presAssocID="{C5BD068C-1794-425E-A9FD-B3B4523F743D}" presName="dummy" presStyleCnt="0"/>
      <dgm:spPr/>
    </dgm:pt>
    <dgm:pt modelId="{520113E3-AA19-49AC-AEDA-0AC659F3E2A9}" type="pres">
      <dgm:prSet presAssocID="{18A9A429-D0A4-4593-A230-018E8B421ED6}" presName="sibTrans" presStyleLbl="sibTrans2D1" presStyleIdx="2" presStyleCnt="4"/>
      <dgm:spPr/>
      <dgm:t>
        <a:bodyPr/>
        <a:lstStyle/>
        <a:p>
          <a:pPr rtl="1"/>
          <a:endParaRPr lang="he-IL"/>
        </a:p>
      </dgm:t>
    </dgm:pt>
    <dgm:pt modelId="{16A873CD-A1F5-4445-B855-4A7DE14A6413}" type="pres">
      <dgm:prSet presAssocID="{0079E995-2E5F-4F71-A134-E30089E6A89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95C0A92E-B074-4814-A6FC-86AF7C2C835C}" type="pres">
      <dgm:prSet presAssocID="{0079E995-2E5F-4F71-A134-E30089E6A89E}" presName="dummy" presStyleCnt="0"/>
      <dgm:spPr/>
    </dgm:pt>
    <dgm:pt modelId="{D8081C6D-F814-4A21-B8BC-DF4E12B2E486}" type="pres">
      <dgm:prSet presAssocID="{5273F62B-A579-42FA-BEB5-E2E23D1DC61E}" presName="sibTrans" presStyleLbl="sibTrans2D1" presStyleIdx="3" presStyleCnt="4"/>
      <dgm:spPr/>
      <dgm:t>
        <a:bodyPr/>
        <a:lstStyle/>
        <a:p>
          <a:pPr rtl="1"/>
          <a:endParaRPr lang="he-IL"/>
        </a:p>
      </dgm:t>
    </dgm:pt>
  </dgm:ptLst>
  <dgm:cxnLst>
    <dgm:cxn modelId="{A33D801A-8962-4E2C-8B8C-FD726F5F9F73}" type="presOf" srcId="{C5BD068C-1794-425E-A9FD-B3B4523F743D}" destId="{757F50B1-A05D-4E04-9178-679238D59F0C}" srcOrd="0" destOrd="0" presId="urn:microsoft.com/office/officeart/2005/8/layout/radial6"/>
    <dgm:cxn modelId="{293426C8-339F-4250-8332-7D9C8187C782}" srcId="{0B4568EA-39A3-4B7A-B62E-B6C1F1D4260B}" destId="{0079E995-2E5F-4F71-A134-E30089E6A89E}" srcOrd="3" destOrd="0" parTransId="{7F8020C7-D9AB-48AE-8501-025A8C53D2D3}" sibTransId="{5273F62B-A579-42FA-BEB5-E2E23D1DC61E}"/>
    <dgm:cxn modelId="{89FBC1B7-0443-4535-BC4B-6D9704837C58}" type="presOf" srcId="{AFC9732D-FEEB-4587-A15E-516D6D02DE25}" destId="{A0EF93BD-E5E2-471E-9CC8-7E4D7E91E0AC}" srcOrd="0" destOrd="0" presId="urn:microsoft.com/office/officeart/2005/8/layout/radial6"/>
    <dgm:cxn modelId="{E10D5522-0622-4B7D-8E79-270E4C53E612}" type="presOf" srcId="{C6DE4D41-BAF0-43C4-A820-713964442551}" destId="{B22FAAF4-45B7-411F-97EA-01E99A3614DE}" srcOrd="0" destOrd="0" presId="urn:microsoft.com/office/officeart/2005/8/layout/radial6"/>
    <dgm:cxn modelId="{D58BD2A4-04DE-4666-9669-E2A8A94BD0CA}" type="presOf" srcId="{F8222AA1-0D46-4D00-A17F-299926F52C43}" destId="{36B17F9D-8A14-4295-82B2-6D107A4FD9F3}" srcOrd="0" destOrd="0" presId="urn:microsoft.com/office/officeart/2005/8/layout/radial6"/>
    <dgm:cxn modelId="{931DC86B-5A62-48FB-93BE-8C795574104D}" type="presOf" srcId="{18A9A429-D0A4-4593-A230-018E8B421ED6}" destId="{520113E3-AA19-49AC-AEDA-0AC659F3E2A9}" srcOrd="0" destOrd="0" presId="urn:microsoft.com/office/officeart/2005/8/layout/radial6"/>
    <dgm:cxn modelId="{5DADEDA3-A090-43FE-9A9C-3073EB118E2D}" srcId="{0B4568EA-39A3-4B7A-B62E-B6C1F1D4260B}" destId="{1FAEC727-A33B-4353-B928-31361F34706E}" srcOrd="1" destOrd="0" parTransId="{897920D7-955C-490E-8E29-8485C45C9838}" sibTransId="{F8222AA1-0D46-4D00-A17F-299926F52C43}"/>
    <dgm:cxn modelId="{9D20EB4C-4566-4A18-AB63-9B705656DF09}" srcId="{0B4568EA-39A3-4B7A-B62E-B6C1F1D4260B}" destId="{C5BD068C-1794-425E-A9FD-B3B4523F743D}" srcOrd="2" destOrd="0" parTransId="{2B1D042E-619D-4CA7-8C78-310A938DA786}" sibTransId="{18A9A429-D0A4-4593-A230-018E8B421ED6}"/>
    <dgm:cxn modelId="{8C76BC6B-E3D8-49F2-B948-31EBFA83EBFD}" type="presOf" srcId="{88A62DD6-DA00-40FC-8C59-B1C59D1B516F}" destId="{93C4A02C-B156-4E4F-8506-8D1F6A962BC1}" srcOrd="0" destOrd="0" presId="urn:microsoft.com/office/officeart/2005/8/layout/radial6"/>
    <dgm:cxn modelId="{2828B5A5-51CC-4108-8B78-05ED6F6234ED}" srcId="{C6DE4D41-BAF0-43C4-A820-713964442551}" destId="{0B4568EA-39A3-4B7A-B62E-B6C1F1D4260B}" srcOrd="0" destOrd="0" parTransId="{FA9DB069-A840-49D5-8C78-4E22270F9C4F}" sibTransId="{BA19AB55-DF12-46C8-8483-7298645E4BEA}"/>
    <dgm:cxn modelId="{E962182D-CFAD-4BA8-ABE4-93E510CC05A6}" type="presOf" srcId="{0079E995-2E5F-4F71-A134-E30089E6A89E}" destId="{16A873CD-A1F5-4445-B855-4A7DE14A6413}" srcOrd="0" destOrd="0" presId="urn:microsoft.com/office/officeart/2005/8/layout/radial6"/>
    <dgm:cxn modelId="{6D03243C-88B9-4281-B1BE-1AC5426D444C}" type="presOf" srcId="{1FAEC727-A33B-4353-B928-31361F34706E}" destId="{F15F5C33-76DB-437E-9AD3-1207F00941D2}" srcOrd="0" destOrd="0" presId="urn:microsoft.com/office/officeart/2005/8/layout/radial6"/>
    <dgm:cxn modelId="{450AA131-6E2C-47E9-A066-F830E8E06947}" srcId="{0B4568EA-39A3-4B7A-B62E-B6C1F1D4260B}" destId="{88A62DD6-DA00-40FC-8C59-B1C59D1B516F}" srcOrd="0" destOrd="0" parTransId="{E8E517CA-E5BD-4681-AC77-DAF290370014}" sibTransId="{AFC9732D-FEEB-4587-A15E-516D6D02DE25}"/>
    <dgm:cxn modelId="{160E6511-0190-4EBD-8511-3434A480F222}" type="presOf" srcId="{5273F62B-A579-42FA-BEB5-E2E23D1DC61E}" destId="{D8081C6D-F814-4A21-B8BC-DF4E12B2E486}" srcOrd="0" destOrd="0" presId="urn:microsoft.com/office/officeart/2005/8/layout/radial6"/>
    <dgm:cxn modelId="{CF84CEF8-9F7D-4ADE-B50B-5B81FDB0EDF0}" type="presOf" srcId="{0B4568EA-39A3-4B7A-B62E-B6C1F1D4260B}" destId="{DE2D28C0-1981-487E-ACB7-221E778050AF}" srcOrd="0" destOrd="0" presId="urn:microsoft.com/office/officeart/2005/8/layout/radial6"/>
    <dgm:cxn modelId="{F9A86350-EF06-4FA7-A597-5B7B0FB36FD4}" type="presParOf" srcId="{B22FAAF4-45B7-411F-97EA-01E99A3614DE}" destId="{DE2D28C0-1981-487E-ACB7-221E778050AF}" srcOrd="0" destOrd="0" presId="urn:microsoft.com/office/officeart/2005/8/layout/radial6"/>
    <dgm:cxn modelId="{B44027C4-A3B1-4154-A720-5EBCCE90FE97}" type="presParOf" srcId="{B22FAAF4-45B7-411F-97EA-01E99A3614DE}" destId="{93C4A02C-B156-4E4F-8506-8D1F6A962BC1}" srcOrd="1" destOrd="0" presId="urn:microsoft.com/office/officeart/2005/8/layout/radial6"/>
    <dgm:cxn modelId="{C2901B59-2B30-40E4-9344-48EEDD56BEBC}" type="presParOf" srcId="{B22FAAF4-45B7-411F-97EA-01E99A3614DE}" destId="{24C4D11E-823B-4C31-B809-B19E154B72C3}" srcOrd="2" destOrd="0" presId="urn:microsoft.com/office/officeart/2005/8/layout/radial6"/>
    <dgm:cxn modelId="{E0B122A6-FB2F-498C-B2D4-E01EB5DA0933}" type="presParOf" srcId="{B22FAAF4-45B7-411F-97EA-01E99A3614DE}" destId="{A0EF93BD-E5E2-471E-9CC8-7E4D7E91E0AC}" srcOrd="3" destOrd="0" presId="urn:microsoft.com/office/officeart/2005/8/layout/radial6"/>
    <dgm:cxn modelId="{62140E7E-1960-43A3-A01F-52A182DAEF6D}" type="presParOf" srcId="{B22FAAF4-45B7-411F-97EA-01E99A3614DE}" destId="{F15F5C33-76DB-437E-9AD3-1207F00941D2}" srcOrd="4" destOrd="0" presId="urn:microsoft.com/office/officeart/2005/8/layout/radial6"/>
    <dgm:cxn modelId="{2FE0F5F3-499C-4AB6-A124-5E423C52FD6B}" type="presParOf" srcId="{B22FAAF4-45B7-411F-97EA-01E99A3614DE}" destId="{57F3B44C-251D-42B3-A952-D4ABCF6961F1}" srcOrd="5" destOrd="0" presId="urn:microsoft.com/office/officeart/2005/8/layout/radial6"/>
    <dgm:cxn modelId="{4436A972-516E-4CA7-A024-0E635CC7A799}" type="presParOf" srcId="{B22FAAF4-45B7-411F-97EA-01E99A3614DE}" destId="{36B17F9D-8A14-4295-82B2-6D107A4FD9F3}" srcOrd="6" destOrd="0" presId="urn:microsoft.com/office/officeart/2005/8/layout/radial6"/>
    <dgm:cxn modelId="{60FAEB7A-6D48-4781-8DBF-B254D813BB85}" type="presParOf" srcId="{B22FAAF4-45B7-411F-97EA-01E99A3614DE}" destId="{757F50B1-A05D-4E04-9178-679238D59F0C}" srcOrd="7" destOrd="0" presId="urn:microsoft.com/office/officeart/2005/8/layout/radial6"/>
    <dgm:cxn modelId="{1269BE5B-DB0C-401D-858B-A379AF71EC1C}" type="presParOf" srcId="{B22FAAF4-45B7-411F-97EA-01E99A3614DE}" destId="{C169BEC0-164B-4ED4-A23C-189821CDDB3E}" srcOrd="8" destOrd="0" presId="urn:microsoft.com/office/officeart/2005/8/layout/radial6"/>
    <dgm:cxn modelId="{F12B968F-11AD-4AD9-89B9-ADDCD4490E8A}" type="presParOf" srcId="{B22FAAF4-45B7-411F-97EA-01E99A3614DE}" destId="{520113E3-AA19-49AC-AEDA-0AC659F3E2A9}" srcOrd="9" destOrd="0" presId="urn:microsoft.com/office/officeart/2005/8/layout/radial6"/>
    <dgm:cxn modelId="{CDFCF668-88F2-41AB-B761-2CDB672F41ED}" type="presParOf" srcId="{B22FAAF4-45B7-411F-97EA-01E99A3614DE}" destId="{16A873CD-A1F5-4445-B855-4A7DE14A6413}" srcOrd="10" destOrd="0" presId="urn:microsoft.com/office/officeart/2005/8/layout/radial6"/>
    <dgm:cxn modelId="{5E693742-DD67-4CB2-8142-43152784DC89}" type="presParOf" srcId="{B22FAAF4-45B7-411F-97EA-01E99A3614DE}" destId="{95C0A92E-B074-4814-A6FC-86AF7C2C835C}" srcOrd="11" destOrd="0" presId="urn:microsoft.com/office/officeart/2005/8/layout/radial6"/>
    <dgm:cxn modelId="{6BAC17FE-0DFA-4187-A2DC-6988927A4F8B}" type="presParOf" srcId="{B22FAAF4-45B7-411F-97EA-01E99A3614DE}" destId="{D8081C6D-F814-4A21-B8BC-DF4E12B2E486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701B2A-3000-4439-A170-94340BC5B064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E051CEE2-A1E4-4B29-B713-276707AA3E90}">
      <dgm:prSet phldrT="[Text]" custT="1"/>
      <dgm:spPr/>
      <dgm:t>
        <a:bodyPr/>
        <a:lstStyle/>
        <a:p>
          <a:pPr rtl="1"/>
          <a:r>
            <a:rPr lang="he-IL" sz="2800" dirty="0" smtClean="0">
              <a:latin typeface="Aharoni" pitchFamily="2" charset="-79"/>
              <a:cs typeface="Aharoni" pitchFamily="2" charset="-79"/>
            </a:rPr>
            <a:t>קשרי בעלות בין תאגיד ריאלי לפיננסי - קשר קונגלומרטי</a:t>
          </a:r>
          <a:endParaRPr lang="he-IL" sz="2800" dirty="0">
            <a:latin typeface="Aharoni" pitchFamily="2" charset="-79"/>
            <a:cs typeface="Aharoni" pitchFamily="2" charset="-79"/>
          </a:endParaRPr>
        </a:p>
      </dgm:t>
    </dgm:pt>
    <dgm:pt modelId="{4ADBC92D-5A01-4560-89A1-9A4275412DCD}" type="parTrans" cxnId="{4229D4CB-D3B6-4A37-BF89-078386002633}">
      <dgm:prSet/>
      <dgm:spPr/>
      <dgm:t>
        <a:bodyPr/>
        <a:lstStyle/>
        <a:p>
          <a:pPr rtl="1"/>
          <a:endParaRPr lang="he-IL"/>
        </a:p>
      </dgm:t>
    </dgm:pt>
    <dgm:pt modelId="{C46D2E39-AE15-4779-AEDE-FF19DC795914}" type="sibTrans" cxnId="{4229D4CB-D3B6-4A37-BF89-078386002633}">
      <dgm:prSet/>
      <dgm:spPr/>
      <dgm:t>
        <a:bodyPr/>
        <a:lstStyle/>
        <a:p>
          <a:pPr rtl="1"/>
          <a:endParaRPr lang="he-IL"/>
        </a:p>
      </dgm:t>
    </dgm:pt>
    <dgm:pt modelId="{5C385058-58B4-4C6E-AA30-B196433647F2}">
      <dgm:prSet phldrT="[Text]" custT="1"/>
      <dgm:spPr>
        <a:ln w="41275">
          <a:solidFill>
            <a:schemeClr val="tx1">
              <a:lumMod val="85000"/>
              <a:lumOff val="15000"/>
            </a:schemeClr>
          </a:solidFill>
        </a:ln>
      </dgm:spPr>
      <dgm:t>
        <a:bodyPr/>
        <a:lstStyle/>
        <a:p>
          <a:pPr rtl="1"/>
          <a:r>
            <a:rPr lang="he-IL" sz="2400" b="1" dirty="0" smtClean="0"/>
            <a:t> השוק בו פועלת שיכון ובינוי מאופיין ב-</a:t>
          </a:r>
          <a:endParaRPr lang="he-IL" sz="2400" b="1" dirty="0"/>
        </a:p>
      </dgm:t>
    </dgm:pt>
    <dgm:pt modelId="{AA28DBAC-4342-4A28-89A6-3A97B40FDC86}" type="parTrans" cxnId="{6DAD479B-66D1-4ADD-A55B-448EBA1F928D}">
      <dgm:prSet/>
      <dgm:spPr/>
      <dgm:t>
        <a:bodyPr/>
        <a:lstStyle/>
        <a:p>
          <a:pPr rtl="1"/>
          <a:endParaRPr lang="he-IL"/>
        </a:p>
      </dgm:t>
    </dgm:pt>
    <dgm:pt modelId="{96147FCD-8D1C-4C81-AFF0-C626626C8AA1}" type="sibTrans" cxnId="{6DAD479B-66D1-4ADD-A55B-448EBA1F928D}">
      <dgm:prSet/>
      <dgm:spPr/>
      <dgm:t>
        <a:bodyPr/>
        <a:lstStyle/>
        <a:p>
          <a:pPr rtl="1"/>
          <a:endParaRPr lang="he-IL"/>
        </a:p>
      </dgm:t>
    </dgm:pt>
    <dgm:pt modelId="{BCB874C4-06A5-4A29-A5F6-299FFBE5B374}">
      <dgm:prSet phldrT="[Text]" custT="1"/>
      <dgm:spPr>
        <a:ln>
          <a:solidFill>
            <a:schemeClr val="tx1">
              <a:lumMod val="65000"/>
              <a:lumOff val="35000"/>
              <a:alpha val="90000"/>
            </a:schemeClr>
          </a:solidFill>
        </a:ln>
      </dgm:spPr>
      <dgm:t>
        <a:bodyPr/>
        <a:lstStyle/>
        <a:p>
          <a:pPr rtl="1"/>
          <a:r>
            <a:rPr lang="he-IL" sz="2000" b="1" dirty="0" smtClean="0"/>
            <a:t>חסמי כניסה מינורים</a:t>
          </a:r>
          <a:endParaRPr lang="he-IL" sz="2000" b="1" dirty="0"/>
        </a:p>
      </dgm:t>
    </dgm:pt>
    <dgm:pt modelId="{04E1678E-BBCD-49BD-832B-53DE08FB5051}" type="parTrans" cxnId="{1C88DA3B-265D-40DE-AB9A-723A6F4823C2}">
      <dgm:prSet/>
      <dgm:spPr/>
      <dgm:t>
        <a:bodyPr/>
        <a:lstStyle/>
        <a:p>
          <a:pPr rtl="1"/>
          <a:endParaRPr lang="he-IL"/>
        </a:p>
      </dgm:t>
    </dgm:pt>
    <dgm:pt modelId="{0CD818E9-A410-4D73-8CB6-36E43B9DE96B}" type="sibTrans" cxnId="{1C88DA3B-265D-40DE-AB9A-723A6F4823C2}">
      <dgm:prSet/>
      <dgm:spPr/>
      <dgm:t>
        <a:bodyPr/>
        <a:lstStyle/>
        <a:p>
          <a:pPr rtl="1"/>
          <a:endParaRPr lang="he-IL"/>
        </a:p>
      </dgm:t>
    </dgm:pt>
    <dgm:pt modelId="{9DAF7213-AEDD-41FD-B6C0-76A85F9CB1F0}">
      <dgm:prSet phldrT="[Text]" custT="1"/>
      <dgm:spPr>
        <a:ln>
          <a:solidFill>
            <a:schemeClr val="tx1">
              <a:lumMod val="65000"/>
              <a:lumOff val="35000"/>
              <a:alpha val="90000"/>
            </a:schemeClr>
          </a:solidFill>
        </a:ln>
      </dgm:spPr>
      <dgm:t>
        <a:bodyPr/>
        <a:lstStyle/>
        <a:p>
          <a:pPr rtl="1"/>
          <a:r>
            <a:rPr lang="he-IL" sz="2000" b="1" dirty="0" smtClean="0"/>
            <a:t>נתח שוק נמוך</a:t>
          </a:r>
        </a:p>
      </dgm:t>
    </dgm:pt>
    <dgm:pt modelId="{40231EBA-1115-44F7-B905-9C4183FFCF7D}" type="parTrans" cxnId="{A5B48365-C2C1-4E21-9A50-0965C42A5E31}">
      <dgm:prSet/>
      <dgm:spPr/>
      <dgm:t>
        <a:bodyPr/>
        <a:lstStyle/>
        <a:p>
          <a:pPr rtl="1"/>
          <a:endParaRPr lang="he-IL"/>
        </a:p>
      </dgm:t>
    </dgm:pt>
    <dgm:pt modelId="{7516F994-48C7-4142-B4C9-5A6DD5AB94F1}" type="sibTrans" cxnId="{A5B48365-C2C1-4E21-9A50-0965C42A5E31}">
      <dgm:prSet/>
      <dgm:spPr/>
      <dgm:t>
        <a:bodyPr/>
        <a:lstStyle/>
        <a:p>
          <a:pPr rtl="1"/>
          <a:endParaRPr lang="he-IL"/>
        </a:p>
      </dgm:t>
    </dgm:pt>
    <dgm:pt modelId="{6B1DC5B6-D920-40BB-9C21-8191B94A7527}">
      <dgm:prSet phldrT="[Text]" custT="1"/>
      <dgm:spPr>
        <a:ln>
          <a:solidFill>
            <a:schemeClr val="tx1">
              <a:lumMod val="65000"/>
              <a:lumOff val="35000"/>
              <a:alpha val="90000"/>
            </a:schemeClr>
          </a:solidFill>
        </a:ln>
      </dgm:spPr>
      <dgm:t>
        <a:bodyPr/>
        <a:lstStyle/>
        <a:p>
          <a:pPr rtl="1"/>
          <a:r>
            <a:rPr lang="he-IL" sz="2000" b="1" dirty="0" smtClean="0"/>
            <a:t>בריכוזיות נמוכה </a:t>
          </a:r>
        </a:p>
      </dgm:t>
    </dgm:pt>
    <dgm:pt modelId="{C84C349A-08C6-4D21-B030-885EF59E51D5}" type="parTrans" cxnId="{7662BB13-1C2E-4971-8065-2A8CEBFA5868}">
      <dgm:prSet/>
      <dgm:spPr/>
      <dgm:t>
        <a:bodyPr/>
        <a:lstStyle/>
        <a:p>
          <a:pPr rtl="1"/>
          <a:endParaRPr lang="he-IL"/>
        </a:p>
      </dgm:t>
    </dgm:pt>
    <dgm:pt modelId="{8B8BA29C-8643-43EC-93C6-4CE88C0E6615}" type="sibTrans" cxnId="{7662BB13-1C2E-4971-8065-2A8CEBFA5868}">
      <dgm:prSet/>
      <dgm:spPr/>
      <dgm:t>
        <a:bodyPr/>
        <a:lstStyle/>
        <a:p>
          <a:pPr rtl="1"/>
          <a:endParaRPr lang="he-IL"/>
        </a:p>
      </dgm:t>
    </dgm:pt>
    <dgm:pt modelId="{04B7757B-7F90-4E3D-8B5E-91F2305F1C42}">
      <dgm:prSet phldrT="[Text]" custT="1"/>
      <dgm:spPr>
        <a:ln w="41275">
          <a:solidFill>
            <a:schemeClr val="tx1"/>
          </a:solidFill>
        </a:ln>
      </dgm:spPr>
      <dgm:t>
        <a:bodyPr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e-IL" sz="2400" b="1" dirty="0" smtClean="0"/>
            <a:t>החזקה ריאלית ופיננסית, אינה מעלה חשש תחרותי </a:t>
          </a:r>
          <a:r>
            <a:rPr lang="he-IL" sz="2400" b="1" u="sng" dirty="0" smtClean="0"/>
            <a:t>כשלעצמה</a:t>
          </a:r>
        </a:p>
        <a:p>
          <a:pPr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e-IL" sz="1000" dirty="0"/>
        </a:p>
      </dgm:t>
    </dgm:pt>
    <dgm:pt modelId="{9D0D8F6B-591A-4D8A-9028-CDA7FAF611FD}" type="parTrans" cxnId="{ED165840-7444-4113-A190-75B8BAB9F635}">
      <dgm:prSet/>
      <dgm:spPr/>
      <dgm:t>
        <a:bodyPr/>
        <a:lstStyle/>
        <a:p>
          <a:pPr rtl="1"/>
          <a:endParaRPr lang="he-IL"/>
        </a:p>
      </dgm:t>
    </dgm:pt>
    <dgm:pt modelId="{46C9EE0E-2AF0-4CA8-94AC-34EECF2C7269}" type="sibTrans" cxnId="{ED165840-7444-4113-A190-75B8BAB9F635}">
      <dgm:prSet/>
      <dgm:spPr/>
      <dgm:t>
        <a:bodyPr/>
        <a:lstStyle/>
        <a:p>
          <a:pPr rtl="1"/>
          <a:endParaRPr lang="he-IL"/>
        </a:p>
      </dgm:t>
    </dgm:pt>
    <dgm:pt modelId="{8BB5E348-F90F-4F80-AAE4-30EB557B3EA3}">
      <dgm:prSet phldrT="[Text]" custT="1"/>
      <dgm:spPr>
        <a:ln>
          <a:solidFill>
            <a:schemeClr val="tx1">
              <a:lumMod val="65000"/>
              <a:lumOff val="35000"/>
              <a:alpha val="90000"/>
            </a:schemeClr>
          </a:solidFill>
        </a:ln>
      </dgm:spPr>
      <dgm:t>
        <a:bodyPr/>
        <a:lstStyle/>
        <a:p>
          <a:pPr rtl="1"/>
          <a:r>
            <a:rPr lang="he-IL" sz="2500" b="1" dirty="0" smtClean="0">
              <a:latin typeface="Aharoni" pitchFamily="2" charset="-79"/>
              <a:cs typeface="Aharoni" pitchFamily="2" charset="-79"/>
            </a:rPr>
            <a:t>החשש - האחד יעמיד לשני כלים להנצחת כוח השוק או הרתעה הדדית  </a:t>
          </a:r>
          <a:endParaRPr lang="he-IL" sz="2500" b="1" dirty="0">
            <a:latin typeface="Aharoni" pitchFamily="2" charset="-79"/>
            <a:cs typeface="Aharoni" pitchFamily="2" charset="-79"/>
          </a:endParaRPr>
        </a:p>
      </dgm:t>
    </dgm:pt>
    <dgm:pt modelId="{B8E2840F-E5CD-40E8-A582-84B045203433}" type="parTrans" cxnId="{8B54BD9F-0697-4AAC-9859-F40596327ACD}">
      <dgm:prSet/>
      <dgm:spPr/>
      <dgm:t>
        <a:bodyPr/>
        <a:lstStyle/>
        <a:p>
          <a:pPr rtl="1"/>
          <a:endParaRPr lang="he-IL"/>
        </a:p>
      </dgm:t>
    </dgm:pt>
    <dgm:pt modelId="{DD23D32C-6AB0-4677-BBDB-2BBF8614B9E5}" type="sibTrans" cxnId="{8B54BD9F-0697-4AAC-9859-F40596327ACD}">
      <dgm:prSet/>
      <dgm:spPr/>
      <dgm:t>
        <a:bodyPr/>
        <a:lstStyle/>
        <a:p>
          <a:pPr rtl="1"/>
          <a:endParaRPr lang="he-IL"/>
        </a:p>
      </dgm:t>
    </dgm:pt>
    <dgm:pt modelId="{CC4A55B4-928C-475D-AF2E-7E05C762B896}">
      <dgm:prSet custT="1"/>
      <dgm:spPr>
        <a:ln w="41275">
          <a:solidFill>
            <a:schemeClr val="tx1"/>
          </a:solidFill>
        </a:ln>
      </dgm:spPr>
      <dgm:t>
        <a:bodyPr/>
        <a:lstStyle/>
        <a:p>
          <a:pPr rtl="1"/>
          <a:r>
            <a:rPr lang="he-IL" sz="2400" b="1" dirty="0" smtClean="0"/>
            <a:t>הבדיקה צריכה להיעשות בשים לב למאפייני השוק הרלוונטי</a:t>
          </a:r>
          <a:endParaRPr lang="he-IL" sz="2400" b="1" dirty="0"/>
        </a:p>
      </dgm:t>
    </dgm:pt>
    <dgm:pt modelId="{A25CC372-A164-473B-966C-ECEFAB2297AA}" type="parTrans" cxnId="{7C670B77-BF68-4173-9F43-B34E160BA0F4}">
      <dgm:prSet/>
      <dgm:spPr/>
      <dgm:t>
        <a:bodyPr/>
        <a:lstStyle/>
        <a:p>
          <a:pPr rtl="1"/>
          <a:endParaRPr lang="he-IL"/>
        </a:p>
      </dgm:t>
    </dgm:pt>
    <dgm:pt modelId="{1C0147FE-789C-4DB2-ACC5-CEA06C391E1A}" type="sibTrans" cxnId="{7C670B77-BF68-4173-9F43-B34E160BA0F4}">
      <dgm:prSet/>
      <dgm:spPr/>
      <dgm:t>
        <a:bodyPr/>
        <a:lstStyle/>
        <a:p>
          <a:pPr rtl="1"/>
          <a:endParaRPr lang="he-IL"/>
        </a:p>
      </dgm:t>
    </dgm:pt>
    <dgm:pt modelId="{A0C99BF6-BE29-4F4D-BFD6-FB384177DD85}">
      <dgm:prSet phldrT="[Text]" custT="1"/>
      <dgm:spPr>
        <a:ln w="38100"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a:ln>
      </dgm:spPr>
      <dgm:t>
        <a:bodyPr/>
        <a:lstStyle/>
        <a:p>
          <a:pPr rtl="1"/>
          <a:r>
            <a:rPr lang="he-IL" sz="2400" b="1" dirty="0" smtClean="0">
              <a:solidFill>
                <a:schemeClr val="bg1"/>
              </a:solidFill>
            </a:rPr>
            <a:t>מפאת המאפיינים השונים – יש להקנות סמכות רחבה לממונה להגבלים העסקיים</a:t>
          </a:r>
        </a:p>
      </dgm:t>
    </dgm:pt>
    <dgm:pt modelId="{44FFBBC1-8862-45D0-8074-26C7CC136C0E}" type="parTrans" cxnId="{BA85D6D2-7FF9-4641-980C-59387CE51B63}">
      <dgm:prSet/>
      <dgm:spPr/>
      <dgm:t>
        <a:bodyPr/>
        <a:lstStyle/>
        <a:p>
          <a:pPr rtl="1"/>
          <a:endParaRPr lang="he-IL"/>
        </a:p>
      </dgm:t>
    </dgm:pt>
    <dgm:pt modelId="{5D0C7F6A-E050-429F-BE9C-CA29903E35BA}" type="sibTrans" cxnId="{BA85D6D2-7FF9-4641-980C-59387CE51B63}">
      <dgm:prSet/>
      <dgm:spPr/>
      <dgm:t>
        <a:bodyPr/>
        <a:lstStyle/>
        <a:p>
          <a:pPr rtl="1"/>
          <a:endParaRPr lang="he-IL"/>
        </a:p>
      </dgm:t>
    </dgm:pt>
    <dgm:pt modelId="{4149A287-A42F-4C14-922C-61C34A42FBE3}">
      <dgm:prSet phldrT="[Text]" custT="1"/>
      <dgm:spPr>
        <a:ln w="44450"/>
      </dgm:spPr>
      <dgm:t>
        <a:bodyPr/>
        <a:lstStyle/>
        <a:p>
          <a:pPr rtl="1"/>
          <a:r>
            <a:rPr lang="he-IL" sz="2000" b="1" dirty="0" smtClean="0"/>
            <a:t>הוראות למכירת אחזקות צולבות</a:t>
          </a:r>
          <a:endParaRPr lang="he-IL" sz="2000" b="1" dirty="0"/>
        </a:p>
      </dgm:t>
    </dgm:pt>
    <dgm:pt modelId="{1CECB80B-C34B-4722-9EA5-54308EF667F4}" type="parTrans" cxnId="{AA373A41-763F-4915-9744-3569B0D61815}">
      <dgm:prSet/>
      <dgm:spPr/>
      <dgm:t>
        <a:bodyPr/>
        <a:lstStyle/>
        <a:p>
          <a:pPr rtl="1"/>
          <a:endParaRPr lang="he-IL"/>
        </a:p>
      </dgm:t>
    </dgm:pt>
    <dgm:pt modelId="{B39E0967-5D96-4CAF-857C-485A90C17EB3}" type="sibTrans" cxnId="{AA373A41-763F-4915-9744-3569B0D61815}">
      <dgm:prSet/>
      <dgm:spPr/>
      <dgm:t>
        <a:bodyPr/>
        <a:lstStyle/>
        <a:p>
          <a:pPr rtl="1"/>
          <a:endParaRPr lang="he-IL"/>
        </a:p>
      </dgm:t>
    </dgm:pt>
    <dgm:pt modelId="{371CF171-D049-48FD-B7F9-96AAFF537800}">
      <dgm:prSet phldrT="[Text]" custT="1"/>
      <dgm:spPr>
        <a:ln w="44450"/>
      </dgm:spPr>
      <dgm:t>
        <a:bodyPr/>
        <a:lstStyle/>
        <a:p>
          <a:pPr rtl="1"/>
          <a:r>
            <a:rPr lang="he-IL" sz="2000" b="1" dirty="0" smtClean="0"/>
            <a:t> הוראות לקבוצה </a:t>
          </a:r>
          <a:r>
            <a:rPr lang="he-IL" sz="2000" b="1" smtClean="0"/>
            <a:t>למניעת הפגיעה</a:t>
          </a:r>
          <a:endParaRPr lang="he-IL" sz="2000" b="1" dirty="0"/>
        </a:p>
      </dgm:t>
    </dgm:pt>
    <dgm:pt modelId="{8AC35442-8899-4B02-86FC-4498D62AC0D3}" type="parTrans" cxnId="{2970C9D2-F89E-4506-9134-74614125A70E}">
      <dgm:prSet/>
      <dgm:spPr/>
      <dgm:t>
        <a:bodyPr/>
        <a:lstStyle/>
        <a:p>
          <a:pPr rtl="1"/>
          <a:endParaRPr lang="he-IL"/>
        </a:p>
      </dgm:t>
    </dgm:pt>
    <dgm:pt modelId="{28411A65-49EF-41F5-A743-1E37B85EFD90}" type="sibTrans" cxnId="{2970C9D2-F89E-4506-9134-74614125A70E}">
      <dgm:prSet/>
      <dgm:spPr/>
      <dgm:t>
        <a:bodyPr/>
        <a:lstStyle/>
        <a:p>
          <a:pPr rtl="1"/>
          <a:endParaRPr lang="he-IL"/>
        </a:p>
      </dgm:t>
    </dgm:pt>
    <dgm:pt modelId="{D81F1C25-628B-498B-B330-E311DDB31B34}">
      <dgm:prSet phldrT="[Text]" custT="1"/>
      <dgm:spPr>
        <a:ln w="44450"/>
      </dgm:spPr>
      <dgm:t>
        <a:bodyPr/>
        <a:lstStyle/>
        <a:p>
          <a:pPr rtl="1"/>
          <a:r>
            <a:rPr lang="he-IL" sz="2000" b="1" dirty="0" smtClean="0"/>
            <a:t>בחינה מראש של מיזוג ריאלי/פינס'</a:t>
          </a:r>
          <a:endParaRPr lang="he-IL" sz="2000" b="1" dirty="0"/>
        </a:p>
      </dgm:t>
    </dgm:pt>
    <dgm:pt modelId="{278DC97F-74CA-4633-9558-4EFB805FF5DB}" type="parTrans" cxnId="{C8A8275F-1672-43EC-8FF3-C866546397E3}">
      <dgm:prSet/>
      <dgm:spPr/>
      <dgm:t>
        <a:bodyPr/>
        <a:lstStyle/>
        <a:p>
          <a:pPr rtl="1"/>
          <a:endParaRPr lang="he-IL"/>
        </a:p>
      </dgm:t>
    </dgm:pt>
    <dgm:pt modelId="{9E6C9C53-C7EA-4209-AA78-970E60C5A278}" type="sibTrans" cxnId="{C8A8275F-1672-43EC-8FF3-C866546397E3}">
      <dgm:prSet/>
      <dgm:spPr/>
      <dgm:t>
        <a:bodyPr/>
        <a:lstStyle/>
        <a:p>
          <a:pPr rtl="1"/>
          <a:endParaRPr lang="he-IL"/>
        </a:p>
      </dgm:t>
    </dgm:pt>
    <dgm:pt modelId="{50168998-A2B8-46C1-8816-01380B5356E1}">
      <dgm:prSet phldrT="[Text]" custT="1"/>
      <dgm:spPr>
        <a:ln w="44450"/>
      </dgm:spPr>
      <dgm:t>
        <a:bodyPr/>
        <a:lstStyle/>
        <a:p>
          <a:pPr rtl="1"/>
          <a:r>
            <a:rPr lang="he-IL" sz="2000" b="1" dirty="0" smtClean="0"/>
            <a:t>הוראה למכור חברה בענף אחר</a:t>
          </a:r>
          <a:endParaRPr lang="he-IL" sz="2000" b="1" dirty="0"/>
        </a:p>
      </dgm:t>
    </dgm:pt>
    <dgm:pt modelId="{4699EA7F-83CB-4BF2-BE0F-CA5BF62AE02E}" type="parTrans" cxnId="{5D21C61B-240D-44B6-AB49-33041D28EEFF}">
      <dgm:prSet/>
      <dgm:spPr/>
      <dgm:t>
        <a:bodyPr/>
        <a:lstStyle/>
        <a:p>
          <a:pPr rtl="1"/>
          <a:endParaRPr lang="he-IL"/>
        </a:p>
      </dgm:t>
    </dgm:pt>
    <dgm:pt modelId="{2839C8C7-F7E4-49BD-8B59-AC7C013211D2}" type="sibTrans" cxnId="{5D21C61B-240D-44B6-AB49-33041D28EEFF}">
      <dgm:prSet/>
      <dgm:spPr/>
      <dgm:t>
        <a:bodyPr/>
        <a:lstStyle/>
        <a:p>
          <a:pPr rtl="1"/>
          <a:endParaRPr lang="he-IL"/>
        </a:p>
      </dgm:t>
    </dgm:pt>
    <dgm:pt modelId="{BABC31BA-FA5F-462B-B421-AF5EC20054C7}" type="pres">
      <dgm:prSet presAssocID="{95701B2A-3000-4439-A170-94340BC5B06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  <dgm:pt modelId="{A43F5F6C-647C-4463-B268-A4F15F8EEA0E}" type="pres">
      <dgm:prSet presAssocID="{A0C99BF6-BE29-4F4D-BFD6-FB384177DD85}" presName="boxAndChildren" presStyleCnt="0"/>
      <dgm:spPr/>
      <dgm:t>
        <a:bodyPr/>
        <a:lstStyle/>
        <a:p>
          <a:pPr rtl="1"/>
          <a:endParaRPr lang="he-IL"/>
        </a:p>
      </dgm:t>
    </dgm:pt>
    <dgm:pt modelId="{2206994C-1AB5-4AE1-A56B-9AA23E0AA9FF}" type="pres">
      <dgm:prSet presAssocID="{A0C99BF6-BE29-4F4D-BFD6-FB384177DD85}" presName="parentTextBox" presStyleLbl="node1" presStyleIdx="0" presStyleCnt="5"/>
      <dgm:spPr/>
      <dgm:t>
        <a:bodyPr/>
        <a:lstStyle/>
        <a:p>
          <a:pPr rtl="1"/>
          <a:endParaRPr lang="he-IL"/>
        </a:p>
      </dgm:t>
    </dgm:pt>
    <dgm:pt modelId="{2552081D-0476-46E6-8A06-117F805B97FE}" type="pres">
      <dgm:prSet presAssocID="{A0C99BF6-BE29-4F4D-BFD6-FB384177DD85}" presName="entireBox" presStyleLbl="node1" presStyleIdx="0" presStyleCnt="5" custScaleY="193358"/>
      <dgm:spPr/>
      <dgm:t>
        <a:bodyPr/>
        <a:lstStyle/>
        <a:p>
          <a:pPr rtl="1"/>
          <a:endParaRPr lang="he-IL"/>
        </a:p>
      </dgm:t>
    </dgm:pt>
    <dgm:pt modelId="{A358AF06-A2ED-4EF1-88E3-5DD4756524A6}" type="pres">
      <dgm:prSet presAssocID="{A0C99BF6-BE29-4F4D-BFD6-FB384177DD85}" presName="descendantBox" presStyleCnt="0"/>
      <dgm:spPr/>
      <dgm:t>
        <a:bodyPr/>
        <a:lstStyle/>
        <a:p>
          <a:pPr rtl="1"/>
          <a:endParaRPr lang="he-IL"/>
        </a:p>
      </dgm:t>
    </dgm:pt>
    <dgm:pt modelId="{9B61B3C9-505A-497D-A961-8B744AD099DA}" type="pres">
      <dgm:prSet presAssocID="{4149A287-A42F-4C14-922C-61C34A42FBE3}" presName="childTextBox" presStyleLbl="fgAccFollowNode1" presStyleIdx="0" presStyleCnt="8" custScaleY="122868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B8FEC9A7-6D9E-4190-AA44-13C4D7BE42A6}" type="pres">
      <dgm:prSet presAssocID="{371CF171-D049-48FD-B7F9-96AAFF537800}" presName="childTextBox" presStyleLbl="fgAccFollowNode1" presStyleIdx="1" presStyleCnt="8" custScaleY="122868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7B55C951-486F-4AB7-8177-6686209A3899}" type="pres">
      <dgm:prSet presAssocID="{D81F1C25-628B-498B-B330-E311DDB31B34}" presName="childTextBox" presStyleLbl="fgAccFollowNode1" presStyleIdx="2" presStyleCnt="8" custScaleY="122868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0A112C4F-729B-40D9-A868-E66E78956A6B}" type="pres">
      <dgm:prSet presAssocID="{50168998-A2B8-46C1-8816-01380B5356E1}" presName="childTextBox" presStyleLbl="fgAccFollowNode1" presStyleIdx="3" presStyleCnt="8" custScaleY="122868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5E02460C-1F73-44A2-AD7A-ABDF4FFC5F1A}" type="pres">
      <dgm:prSet presAssocID="{96147FCD-8D1C-4C81-AFF0-C626626C8AA1}" presName="sp" presStyleCnt="0"/>
      <dgm:spPr/>
      <dgm:t>
        <a:bodyPr/>
        <a:lstStyle/>
        <a:p>
          <a:pPr rtl="1"/>
          <a:endParaRPr lang="he-IL"/>
        </a:p>
      </dgm:t>
    </dgm:pt>
    <dgm:pt modelId="{59DF9681-CDCF-420E-8791-E9844EFF2164}" type="pres">
      <dgm:prSet presAssocID="{5C385058-58B4-4C6E-AA30-B196433647F2}" presName="arrowAndChildren" presStyleCnt="0"/>
      <dgm:spPr/>
      <dgm:t>
        <a:bodyPr/>
        <a:lstStyle/>
        <a:p>
          <a:pPr rtl="1"/>
          <a:endParaRPr lang="he-IL"/>
        </a:p>
      </dgm:t>
    </dgm:pt>
    <dgm:pt modelId="{41A05733-2DBC-459D-B1D0-5FAB249ADC32}" type="pres">
      <dgm:prSet presAssocID="{5C385058-58B4-4C6E-AA30-B196433647F2}" presName="parentTextArrow" presStyleLbl="node1" presStyleIdx="0" presStyleCnt="5"/>
      <dgm:spPr/>
      <dgm:t>
        <a:bodyPr/>
        <a:lstStyle/>
        <a:p>
          <a:pPr rtl="1"/>
          <a:endParaRPr lang="he-IL"/>
        </a:p>
      </dgm:t>
    </dgm:pt>
    <dgm:pt modelId="{FB8036CF-1EF3-4183-AFD7-40A9DC7FAA4C}" type="pres">
      <dgm:prSet presAssocID="{5C385058-58B4-4C6E-AA30-B196433647F2}" presName="arrow" presStyleLbl="node1" presStyleIdx="1" presStyleCnt="5"/>
      <dgm:spPr/>
      <dgm:t>
        <a:bodyPr/>
        <a:lstStyle/>
        <a:p>
          <a:pPr rtl="1"/>
          <a:endParaRPr lang="he-IL"/>
        </a:p>
      </dgm:t>
    </dgm:pt>
    <dgm:pt modelId="{ABFCC88E-E9D4-40E4-890D-F4CBCDC54FB6}" type="pres">
      <dgm:prSet presAssocID="{5C385058-58B4-4C6E-AA30-B196433647F2}" presName="descendantArrow" presStyleCnt="0"/>
      <dgm:spPr/>
      <dgm:t>
        <a:bodyPr/>
        <a:lstStyle/>
        <a:p>
          <a:pPr rtl="1"/>
          <a:endParaRPr lang="he-IL"/>
        </a:p>
      </dgm:t>
    </dgm:pt>
    <dgm:pt modelId="{CC62F269-B444-4BF6-8446-1ADC5F765353}" type="pres">
      <dgm:prSet presAssocID="{BCB874C4-06A5-4A29-A5F6-299FFBE5B374}" presName="childTextArrow" presStyleLbl="fgAccFollowNode1" presStyleIdx="4" presStyleCnt="8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4678492C-96C5-404D-8EF9-21DAE9442C64}" type="pres">
      <dgm:prSet presAssocID="{9DAF7213-AEDD-41FD-B6C0-76A85F9CB1F0}" presName="childTextArrow" presStyleLbl="fgAccFollowNode1" presStyleIdx="5" presStyleCnt="8" custLinFactNeighborX="-49" custLinFactNeighborY="329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5B0665CF-6B71-4BA2-80F5-F632104D91E1}" type="pres">
      <dgm:prSet presAssocID="{6B1DC5B6-D920-40BB-9C21-8191B94A7527}" presName="childTextArrow" presStyleLbl="fgAccFollowNode1" presStyleIdx="6" presStyleCnt="8" custScaleY="104786" custLinFactNeighborX="-345" custLinFactNeighborY="1509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3148F867-BD8B-4ADC-96B9-97ADEC69F4F4}" type="pres">
      <dgm:prSet presAssocID="{1C0147FE-789C-4DB2-ACC5-CEA06C391E1A}" presName="sp" presStyleCnt="0"/>
      <dgm:spPr/>
      <dgm:t>
        <a:bodyPr/>
        <a:lstStyle/>
        <a:p>
          <a:pPr rtl="1"/>
          <a:endParaRPr lang="he-IL"/>
        </a:p>
      </dgm:t>
    </dgm:pt>
    <dgm:pt modelId="{15DDB081-7AA9-4276-B678-532429FB808A}" type="pres">
      <dgm:prSet presAssocID="{CC4A55B4-928C-475D-AF2E-7E05C762B896}" presName="arrowAndChildren" presStyleCnt="0"/>
      <dgm:spPr/>
      <dgm:t>
        <a:bodyPr/>
        <a:lstStyle/>
        <a:p>
          <a:pPr rtl="1"/>
          <a:endParaRPr lang="he-IL"/>
        </a:p>
      </dgm:t>
    </dgm:pt>
    <dgm:pt modelId="{B9AC58F3-93C8-4F7F-B746-F8B4031D23A6}" type="pres">
      <dgm:prSet presAssocID="{CC4A55B4-928C-475D-AF2E-7E05C762B896}" presName="parentTextArrow" presStyleLbl="node1" presStyleIdx="2" presStyleCnt="5" custScaleY="49036"/>
      <dgm:spPr/>
      <dgm:t>
        <a:bodyPr/>
        <a:lstStyle/>
        <a:p>
          <a:pPr rtl="1"/>
          <a:endParaRPr lang="he-IL"/>
        </a:p>
      </dgm:t>
    </dgm:pt>
    <dgm:pt modelId="{57189098-93B6-46AB-B5BE-7C0645B7F3C5}" type="pres">
      <dgm:prSet presAssocID="{46C9EE0E-2AF0-4CA8-94AC-34EECF2C7269}" presName="sp" presStyleCnt="0"/>
      <dgm:spPr/>
      <dgm:t>
        <a:bodyPr/>
        <a:lstStyle/>
        <a:p>
          <a:pPr rtl="1"/>
          <a:endParaRPr lang="he-IL"/>
        </a:p>
      </dgm:t>
    </dgm:pt>
    <dgm:pt modelId="{1874B596-3A9D-4A94-B6DD-0AB9714E6E62}" type="pres">
      <dgm:prSet presAssocID="{04B7757B-7F90-4E3D-8B5E-91F2305F1C42}" presName="arrowAndChildren" presStyleCnt="0"/>
      <dgm:spPr/>
      <dgm:t>
        <a:bodyPr/>
        <a:lstStyle/>
        <a:p>
          <a:pPr rtl="1"/>
          <a:endParaRPr lang="he-IL"/>
        </a:p>
      </dgm:t>
    </dgm:pt>
    <dgm:pt modelId="{D17F6550-61A1-4250-AF33-A8C0A288F14B}" type="pres">
      <dgm:prSet presAssocID="{04B7757B-7F90-4E3D-8B5E-91F2305F1C42}" presName="parentTextArrow" presStyleLbl="node1" presStyleIdx="3" presStyleCnt="5" custScaleY="48185" custLinFactNeighborY="900"/>
      <dgm:spPr/>
      <dgm:t>
        <a:bodyPr/>
        <a:lstStyle/>
        <a:p>
          <a:pPr rtl="1"/>
          <a:endParaRPr lang="he-IL"/>
        </a:p>
      </dgm:t>
    </dgm:pt>
    <dgm:pt modelId="{BBBAE593-4BD8-458F-925A-35BC1F137C87}" type="pres">
      <dgm:prSet presAssocID="{C46D2E39-AE15-4779-AEDE-FF19DC795914}" presName="sp" presStyleCnt="0"/>
      <dgm:spPr/>
      <dgm:t>
        <a:bodyPr/>
        <a:lstStyle/>
        <a:p>
          <a:pPr rtl="1"/>
          <a:endParaRPr lang="he-IL"/>
        </a:p>
      </dgm:t>
    </dgm:pt>
    <dgm:pt modelId="{BC23B5C4-0BB3-4998-AAEE-D64336FFAD0D}" type="pres">
      <dgm:prSet presAssocID="{E051CEE2-A1E4-4B29-B713-276707AA3E90}" presName="arrowAndChildren" presStyleCnt="0"/>
      <dgm:spPr/>
      <dgm:t>
        <a:bodyPr/>
        <a:lstStyle/>
        <a:p>
          <a:pPr rtl="1"/>
          <a:endParaRPr lang="he-IL"/>
        </a:p>
      </dgm:t>
    </dgm:pt>
    <dgm:pt modelId="{53B41AB7-EA35-4A1E-A622-09A2891E6CDB}" type="pres">
      <dgm:prSet presAssocID="{E051CEE2-A1E4-4B29-B713-276707AA3E90}" presName="parentTextArrow" presStyleLbl="node1" presStyleIdx="3" presStyleCnt="5"/>
      <dgm:spPr/>
      <dgm:t>
        <a:bodyPr/>
        <a:lstStyle/>
        <a:p>
          <a:pPr rtl="1"/>
          <a:endParaRPr lang="he-IL"/>
        </a:p>
      </dgm:t>
    </dgm:pt>
    <dgm:pt modelId="{EA4EBBA8-1264-4DF0-9E69-BBFB6A37152B}" type="pres">
      <dgm:prSet presAssocID="{E051CEE2-A1E4-4B29-B713-276707AA3E90}" presName="arrow" presStyleLbl="node1" presStyleIdx="4" presStyleCnt="5" custScaleY="87818"/>
      <dgm:spPr/>
      <dgm:t>
        <a:bodyPr/>
        <a:lstStyle/>
        <a:p>
          <a:pPr rtl="1"/>
          <a:endParaRPr lang="he-IL"/>
        </a:p>
      </dgm:t>
    </dgm:pt>
    <dgm:pt modelId="{A62B7E47-F138-40EB-BDDD-CF89D3CBE1F1}" type="pres">
      <dgm:prSet presAssocID="{E051CEE2-A1E4-4B29-B713-276707AA3E90}" presName="descendantArrow" presStyleCnt="0"/>
      <dgm:spPr/>
      <dgm:t>
        <a:bodyPr/>
        <a:lstStyle/>
        <a:p>
          <a:pPr rtl="1"/>
          <a:endParaRPr lang="he-IL"/>
        </a:p>
      </dgm:t>
    </dgm:pt>
    <dgm:pt modelId="{511F9932-555A-4941-AD88-134690183931}" type="pres">
      <dgm:prSet presAssocID="{8BB5E348-F90F-4F80-AAE4-30EB557B3EA3}" presName="childTextArrow" presStyleLbl="fgAccFollowNode1" presStyleIdx="7" presStyleCnt="8" custScaleY="115902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4DF83C4E-EC7B-4771-9F3E-23C59E20311B}" type="presOf" srcId="{A0C99BF6-BE29-4F4D-BFD6-FB384177DD85}" destId="{2206994C-1AB5-4AE1-A56B-9AA23E0AA9FF}" srcOrd="0" destOrd="0" presId="urn:microsoft.com/office/officeart/2005/8/layout/process4"/>
    <dgm:cxn modelId="{09380891-0ABD-4CBE-B92D-B4DE083FA39D}" type="presOf" srcId="{95701B2A-3000-4439-A170-94340BC5B064}" destId="{BABC31BA-FA5F-462B-B421-AF5EC20054C7}" srcOrd="0" destOrd="0" presId="urn:microsoft.com/office/officeart/2005/8/layout/process4"/>
    <dgm:cxn modelId="{69AE42D4-F6DC-4700-9F46-DCA44303BF51}" type="presOf" srcId="{6B1DC5B6-D920-40BB-9C21-8191B94A7527}" destId="{5B0665CF-6B71-4BA2-80F5-F632104D91E1}" srcOrd="0" destOrd="0" presId="urn:microsoft.com/office/officeart/2005/8/layout/process4"/>
    <dgm:cxn modelId="{A5B48365-C2C1-4E21-9A50-0965C42A5E31}" srcId="{5C385058-58B4-4C6E-AA30-B196433647F2}" destId="{9DAF7213-AEDD-41FD-B6C0-76A85F9CB1F0}" srcOrd="1" destOrd="0" parTransId="{40231EBA-1115-44F7-B905-9C4183FFCF7D}" sibTransId="{7516F994-48C7-4142-B4C9-5A6DD5AB94F1}"/>
    <dgm:cxn modelId="{7662BB13-1C2E-4971-8065-2A8CEBFA5868}" srcId="{5C385058-58B4-4C6E-AA30-B196433647F2}" destId="{6B1DC5B6-D920-40BB-9C21-8191B94A7527}" srcOrd="2" destOrd="0" parTransId="{C84C349A-08C6-4D21-B030-885EF59E51D5}" sibTransId="{8B8BA29C-8643-43EC-93C6-4CE88C0E6615}"/>
    <dgm:cxn modelId="{4229D4CB-D3B6-4A37-BF89-078386002633}" srcId="{95701B2A-3000-4439-A170-94340BC5B064}" destId="{E051CEE2-A1E4-4B29-B713-276707AA3E90}" srcOrd="0" destOrd="0" parTransId="{4ADBC92D-5A01-4560-89A1-9A4275412DCD}" sibTransId="{C46D2E39-AE15-4779-AEDE-FF19DC795914}"/>
    <dgm:cxn modelId="{6DAD479B-66D1-4ADD-A55B-448EBA1F928D}" srcId="{95701B2A-3000-4439-A170-94340BC5B064}" destId="{5C385058-58B4-4C6E-AA30-B196433647F2}" srcOrd="3" destOrd="0" parTransId="{AA28DBAC-4342-4A28-89A6-3A97B40FDC86}" sibTransId="{96147FCD-8D1C-4C81-AFF0-C626626C8AA1}"/>
    <dgm:cxn modelId="{5D21C61B-240D-44B6-AB49-33041D28EEFF}" srcId="{A0C99BF6-BE29-4F4D-BFD6-FB384177DD85}" destId="{50168998-A2B8-46C1-8816-01380B5356E1}" srcOrd="3" destOrd="0" parTransId="{4699EA7F-83CB-4BF2-BE0F-CA5BF62AE02E}" sibTransId="{2839C8C7-F7E4-49BD-8B59-AC7C013211D2}"/>
    <dgm:cxn modelId="{31203CB6-F51C-447E-B0CC-9339AC57300F}" type="presOf" srcId="{4149A287-A42F-4C14-922C-61C34A42FBE3}" destId="{9B61B3C9-505A-497D-A961-8B744AD099DA}" srcOrd="0" destOrd="0" presId="urn:microsoft.com/office/officeart/2005/8/layout/process4"/>
    <dgm:cxn modelId="{5B2335DC-BCB2-4D8F-9026-4C1C7BB31DF8}" type="presOf" srcId="{CC4A55B4-928C-475D-AF2E-7E05C762B896}" destId="{B9AC58F3-93C8-4F7F-B746-F8B4031D23A6}" srcOrd="0" destOrd="0" presId="urn:microsoft.com/office/officeart/2005/8/layout/process4"/>
    <dgm:cxn modelId="{851D3E77-899B-4CF4-B4B2-62990429E250}" type="presOf" srcId="{D81F1C25-628B-498B-B330-E311DDB31B34}" destId="{7B55C951-486F-4AB7-8177-6686209A3899}" srcOrd="0" destOrd="0" presId="urn:microsoft.com/office/officeart/2005/8/layout/process4"/>
    <dgm:cxn modelId="{7616E98B-0E79-4208-AA1F-3C5F4D188B88}" type="presOf" srcId="{A0C99BF6-BE29-4F4D-BFD6-FB384177DD85}" destId="{2552081D-0476-46E6-8A06-117F805B97FE}" srcOrd="1" destOrd="0" presId="urn:microsoft.com/office/officeart/2005/8/layout/process4"/>
    <dgm:cxn modelId="{16F4A3F9-D21D-44A1-95DC-6C44E41472A0}" type="presOf" srcId="{8BB5E348-F90F-4F80-AAE4-30EB557B3EA3}" destId="{511F9932-555A-4941-AD88-134690183931}" srcOrd="0" destOrd="0" presId="urn:microsoft.com/office/officeart/2005/8/layout/process4"/>
    <dgm:cxn modelId="{ED165840-7444-4113-A190-75B8BAB9F635}" srcId="{95701B2A-3000-4439-A170-94340BC5B064}" destId="{04B7757B-7F90-4E3D-8B5E-91F2305F1C42}" srcOrd="1" destOrd="0" parTransId="{9D0D8F6B-591A-4D8A-9028-CDA7FAF611FD}" sibTransId="{46C9EE0E-2AF0-4CA8-94AC-34EECF2C7269}"/>
    <dgm:cxn modelId="{2970C9D2-F89E-4506-9134-74614125A70E}" srcId="{A0C99BF6-BE29-4F4D-BFD6-FB384177DD85}" destId="{371CF171-D049-48FD-B7F9-96AAFF537800}" srcOrd="1" destOrd="0" parTransId="{8AC35442-8899-4B02-86FC-4498D62AC0D3}" sibTransId="{28411A65-49EF-41F5-A743-1E37B85EFD90}"/>
    <dgm:cxn modelId="{082BAD94-CF88-4BE8-9713-778C5D824D6F}" type="presOf" srcId="{BCB874C4-06A5-4A29-A5F6-299FFBE5B374}" destId="{CC62F269-B444-4BF6-8446-1ADC5F765353}" srcOrd="0" destOrd="0" presId="urn:microsoft.com/office/officeart/2005/8/layout/process4"/>
    <dgm:cxn modelId="{5133FC64-A031-491F-8F89-AA1F154F7373}" type="presOf" srcId="{5C385058-58B4-4C6E-AA30-B196433647F2}" destId="{FB8036CF-1EF3-4183-AFD7-40A9DC7FAA4C}" srcOrd="1" destOrd="0" presId="urn:microsoft.com/office/officeart/2005/8/layout/process4"/>
    <dgm:cxn modelId="{F96E0A83-9BC4-4572-B30D-65F9A11A2FD1}" type="presOf" srcId="{371CF171-D049-48FD-B7F9-96AAFF537800}" destId="{B8FEC9A7-6D9E-4190-AA44-13C4D7BE42A6}" srcOrd="0" destOrd="0" presId="urn:microsoft.com/office/officeart/2005/8/layout/process4"/>
    <dgm:cxn modelId="{5A415B83-D597-4395-8609-17FABED5A283}" type="presOf" srcId="{E051CEE2-A1E4-4B29-B713-276707AA3E90}" destId="{EA4EBBA8-1264-4DF0-9E69-BBFB6A37152B}" srcOrd="1" destOrd="0" presId="urn:microsoft.com/office/officeart/2005/8/layout/process4"/>
    <dgm:cxn modelId="{8B54BD9F-0697-4AAC-9859-F40596327ACD}" srcId="{E051CEE2-A1E4-4B29-B713-276707AA3E90}" destId="{8BB5E348-F90F-4F80-AAE4-30EB557B3EA3}" srcOrd="0" destOrd="0" parTransId="{B8E2840F-E5CD-40E8-A582-84B045203433}" sibTransId="{DD23D32C-6AB0-4677-BBDB-2BBF8614B9E5}"/>
    <dgm:cxn modelId="{1C88DA3B-265D-40DE-AB9A-723A6F4823C2}" srcId="{5C385058-58B4-4C6E-AA30-B196433647F2}" destId="{BCB874C4-06A5-4A29-A5F6-299FFBE5B374}" srcOrd="0" destOrd="0" parTransId="{04E1678E-BBCD-49BD-832B-53DE08FB5051}" sibTransId="{0CD818E9-A410-4D73-8CB6-36E43B9DE96B}"/>
    <dgm:cxn modelId="{D102405F-5B4B-4164-A39A-1B99E34CE00B}" type="presOf" srcId="{5C385058-58B4-4C6E-AA30-B196433647F2}" destId="{41A05733-2DBC-459D-B1D0-5FAB249ADC32}" srcOrd="0" destOrd="0" presId="urn:microsoft.com/office/officeart/2005/8/layout/process4"/>
    <dgm:cxn modelId="{A86DEC33-17B0-40B9-BABC-F594888E7751}" type="presOf" srcId="{E051CEE2-A1E4-4B29-B713-276707AA3E90}" destId="{53B41AB7-EA35-4A1E-A622-09A2891E6CDB}" srcOrd="0" destOrd="0" presId="urn:microsoft.com/office/officeart/2005/8/layout/process4"/>
    <dgm:cxn modelId="{4648B357-BB67-46D4-9364-34F9C4EE174E}" type="presOf" srcId="{50168998-A2B8-46C1-8816-01380B5356E1}" destId="{0A112C4F-729B-40D9-A868-E66E78956A6B}" srcOrd="0" destOrd="0" presId="urn:microsoft.com/office/officeart/2005/8/layout/process4"/>
    <dgm:cxn modelId="{CEDD1AAC-92BE-4422-B3BD-0EB22441AC7C}" type="presOf" srcId="{04B7757B-7F90-4E3D-8B5E-91F2305F1C42}" destId="{D17F6550-61A1-4250-AF33-A8C0A288F14B}" srcOrd="0" destOrd="0" presId="urn:microsoft.com/office/officeart/2005/8/layout/process4"/>
    <dgm:cxn modelId="{C8A8275F-1672-43EC-8FF3-C866546397E3}" srcId="{A0C99BF6-BE29-4F4D-BFD6-FB384177DD85}" destId="{D81F1C25-628B-498B-B330-E311DDB31B34}" srcOrd="2" destOrd="0" parTransId="{278DC97F-74CA-4633-9558-4EFB805FF5DB}" sibTransId="{9E6C9C53-C7EA-4209-AA78-970E60C5A278}"/>
    <dgm:cxn modelId="{7C670B77-BF68-4173-9F43-B34E160BA0F4}" srcId="{95701B2A-3000-4439-A170-94340BC5B064}" destId="{CC4A55B4-928C-475D-AF2E-7E05C762B896}" srcOrd="2" destOrd="0" parTransId="{A25CC372-A164-473B-966C-ECEFAB2297AA}" sibTransId="{1C0147FE-789C-4DB2-ACC5-CEA06C391E1A}"/>
    <dgm:cxn modelId="{BA85D6D2-7FF9-4641-980C-59387CE51B63}" srcId="{95701B2A-3000-4439-A170-94340BC5B064}" destId="{A0C99BF6-BE29-4F4D-BFD6-FB384177DD85}" srcOrd="4" destOrd="0" parTransId="{44FFBBC1-8862-45D0-8074-26C7CC136C0E}" sibTransId="{5D0C7F6A-E050-429F-BE9C-CA29903E35BA}"/>
    <dgm:cxn modelId="{F5A47858-F213-49FE-9876-557FB370C493}" type="presOf" srcId="{9DAF7213-AEDD-41FD-B6C0-76A85F9CB1F0}" destId="{4678492C-96C5-404D-8EF9-21DAE9442C64}" srcOrd="0" destOrd="0" presId="urn:microsoft.com/office/officeart/2005/8/layout/process4"/>
    <dgm:cxn modelId="{AA373A41-763F-4915-9744-3569B0D61815}" srcId="{A0C99BF6-BE29-4F4D-BFD6-FB384177DD85}" destId="{4149A287-A42F-4C14-922C-61C34A42FBE3}" srcOrd="0" destOrd="0" parTransId="{1CECB80B-C34B-4722-9EA5-54308EF667F4}" sibTransId="{B39E0967-5D96-4CAF-857C-485A90C17EB3}"/>
    <dgm:cxn modelId="{5D5966BD-57B6-47A2-BF5E-9A140D4FED2F}" type="presParOf" srcId="{BABC31BA-FA5F-462B-B421-AF5EC20054C7}" destId="{A43F5F6C-647C-4463-B268-A4F15F8EEA0E}" srcOrd="0" destOrd="0" presId="urn:microsoft.com/office/officeart/2005/8/layout/process4"/>
    <dgm:cxn modelId="{6E0AD030-59BB-4BC1-9C73-2690FC904D3D}" type="presParOf" srcId="{A43F5F6C-647C-4463-B268-A4F15F8EEA0E}" destId="{2206994C-1AB5-4AE1-A56B-9AA23E0AA9FF}" srcOrd="0" destOrd="0" presId="urn:microsoft.com/office/officeart/2005/8/layout/process4"/>
    <dgm:cxn modelId="{6D3D53B8-CD37-44C9-84E3-7E89681F2100}" type="presParOf" srcId="{A43F5F6C-647C-4463-B268-A4F15F8EEA0E}" destId="{2552081D-0476-46E6-8A06-117F805B97FE}" srcOrd="1" destOrd="0" presId="urn:microsoft.com/office/officeart/2005/8/layout/process4"/>
    <dgm:cxn modelId="{06D2CA2A-8905-4475-BE74-FF72D1D23BE2}" type="presParOf" srcId="{A43F5F6C-647C-4463-B268-A4F15F8EEA0E}" destId="{A358AF06-A2ED-4EF1-88E3-5DD4756524A6}" srcOrd="2" destOrd="0" presId="urn:microsoft.com/office/officeart/2005/8/layout/process4"/>
    <dgm:cxn modelId="{66DCC649-9249-4094-933B-F636A3DC9B00}" type="presParOf" srcId="{A358AF06-A2ED-4EF1-88E3-5DD4756524A6}" destId="{9B61B3C9-505A-497D-A961-8B744AD099DA}" srcOrd="0" destOrd="0" presId="urn:microsoft.com/office/officeart/2005/8/layout/process4"/>
    <dgm:cxn modelId="{55BF7170-73B5-4FFE-B821-36DA0E23CB3C}" type="presParOf" srcId="{A358AF06-A2ED-4EF1-88E3-5DD4756524A6}" destId="{B8FEC9A7-6D9E-4190-AA44-13C4D7BE42A6}" srcOrd="1" destOrd="0" presId="urn:microsoft.com/office/officeart/2005/8/layout/process4"/>
    <dgm:cxn modelId="{B07DA056-986F-4017-A1E8-0CF2FFE9E13E}" type="presParOf" srcId="{A358AF06-A2ED-4EF1-88E3-5DD4756524A6}" destId="{7B55C951-486F-4AB7-8177-6686209A3899}" srcOrd="2" destOrd="0" presId="urn:microsoft.com/office/officeart/2005/8/layout/process4"/>
    <dgm:cxn modelId="{25095D88-A060-4142-9B11-4D4ACB8DC4A8}" type="presParOf" srcId="{A358AF06-A2ED-4EF1-88E3-5DD4756524A6}" destId="{0A112C4F-729B-40D9-A868-E66E78956A6B}" srcOrd="3" destOrd="0" presId="urn:microsoft.com/office/officeart/2005/8/layout/process4"/>
    <dgm:cxn modelId="{962B4D18-D15F-47FE-B096-0CD8E1DF7ABE}" type="presParOf" srcId="{BABC31BA-FA5F-462B-B421-AF5EC20054C7}" destId="{5E02460C-1F73-44A2-AD7A-ABDF4FFC5F1A}" srcOrd="1" destOrd="0" presId="urn:microsoft.com/office/officeart/2005/8/layout/process4"/>
    <dgm:cxn modelId="{C8D2299E-C7B9-4D04-ABC6-D7803457B685}" type="presParOf" srcId="{BABC31BA-FA5F-462B-B421-AF5EC20054C7}" destId="{59DF9681-CDCF-420E-8791-E9844EFF2164}" srcOrd="2" destOrd="0" presId="urn:microsoft.com/office/officeart/2005/8/layout/process4"/>
    <dgm:cxn modelId="{D889F4B6-D35A-401F-A437-EC1FAD294B37}" type="presParOf" srcId="{59DF9681-CDCF-420E-8791-E9844EFF2164}" destId="{41A05733-2DBC-459D-B1D0-5FAB249ADC32}" srcOrd="0" destOrd="0" presId="urn:microsoft.com/office/officeart/2005/8/layout/process4"/>
    <dgm:cxn modelId="{437A1DF1-C25F-4BFF-A41B-0B99066A0D50}" type="presParOf" srcId="{59DF9681-CDCF-420E-8791-E9844EFF2164}" destId="{FB8036CF-1EF3-4183-AFD7-40A9DC7FAA4C}" srcOrd="1" destOrd="0" presId="urn:microsoft.com/office/officeart/2005/8/layout/process4"/>
    <dgm:cxn modelId="{3D82D81A-0B34-4A76-A5B9-F9B1E5433B74}" type="presParOf" srcId="{59DF9681-CDCF-420E-8791-E9844EFF2164}" destId="{ABFCC88E-E9D4-40E4-890D-F4CBCDC54FB6}" srcOrd="2" destOrd="0" presId="urn:microsoft.com/office/officeart/2005/8/layout/process4"/>
    <dgm:cxn modelId="{15E769FC-B678-4F61-A0D5-C98FCF294725}" type="presParOf" srcId="{ABFCC88E-E9D4-40E4-890D-F4CBCDC54FB6}" destId="{CC62F269-B444-4BF6-8446-1ADC5F765353}" srcOrd="0" destOrd="0" presId="urn:microsoft.com/office/officeart/2005/8/layout/process4"/>
    <dgm:cxn modelId="{FC676788-E12C-4A58-937F-95589E8A62C8}" type="presParOf" srcId="{ABFCC88E-E9D4-40E4-890D-F4CBCDC54FB6}" destId="{4678492C-96C5-404D-8EF9-21DAE9442C64}" srcOrd="1" destOrd="0" presId="urn:microsoft.com/office/officeart/2005/8/layout/process4"/>
    <dgm:cxn modelId="{C3B57880-3450-462D-9C83-3CFDC11BF8A2}" type="presParOf" srcId="{ABFCC88E-E9D4-40E4-890D-F4CBCDC54FB6}" destId="{5B0665CF-6B71-4BA2-80F5-F632104D91E1}" srcOrd="2" destOrd="0" presId="urn:microsoft.com/office/officeart/2005/8/layout/process4"/>
    <dgm:cxn modelId="{70A11418-F17E-41C7-AD23-B92AEAD9CDCB}" type="presParOf" srcId="{BABC31BA-FA5F-462B-B421-AF5EC20054C7}" destId="{3148F867-BD8B-4ADC-96B9-97ADEC69F4F4}" srcOrd="3" destOrd="0" presId="urn:microsoft.com/office/officeart/2005/8/layout/process4"/>
    <dgm:cxn modelId="{445CF179-12E0-4FE6-BF74-5A1834DC291F}" type="presParOf" srcId="{BABC31BA-FA5F-462B-B421-AF5EC20054C7}" destId="{15DDB081-7AA9-4276-B678-532429FB808A}" srcOrd="4" destOrd="0" presId="urn:microsoft.com/office/officeart/2005/8/layout/process4"/>
    <dgm:cxn modelId="{3663CEA4-74C9-4C39-BD82-60FF4078CE5A}" type="presParOf" srcId="{15DDB081-7AA9-4276-B678-532429FB808A}" destId="{B9AC58F3-93C8-4F7F-B746-F8B4031D23A6}" srcOrd="0" destOrd="0" presId="urn:microsoft.com/office/officeart/2005/8/layout/process4"/>
    <dgm:cxn modelId="{75CEBBF9-1E40-4544-B73F-2757AF0378CA}" type="presParOf" srcId="{BABC31BA-FA5F-462B-B421-AF5EC20054C7}" destId="{57189098-93B6-46AB-B5BE-7C0645B7F3C5}" srcOrd="5" destOrd="0" presId="urn:microsoft.com/office/officeart/2005/8/layout/process4"/>
    <dgm:cxn modelId="{AAAD86DE-E321-45DB-AA5B-3DAD20C95342}" type="presParOf" srcId="{BABC31BA-FA5F-462B-B421-AF5EC20054C7}" destId="{1874B596-3A9D-4A94-B6DD-0AB9714E6E62}" srcOrd="6" destOrd="0" presId="urn:microsoft.com/office/officeart/2005/8/layout/process4"/>
    <dgm:cxn modelId="{9514B846-E5BB-40E9-B5B1-77D41DBCD0A9}" type="presParOf" srcId="{1874B596-3A9D-4A94-B6DD-0AB9714E6E62}" destId="{D17F6550-61A1-4250-AF33-A8C0A288F14B}" srcOrd="0" destOrd="0" presId="urn:microsoft.com/office/officeart/2005/8/layout/process4"/>
    <dgm:cxn modelId="{9AE8AFB6-984E-47C8-9363-D026415F9CD4}" type="presParOf" srcId="{BABC31BA-FA5F-462B-B421-AF5EC20054C7}" destId="{BBBAE593-4BD8-458F-925A-35BC1F137C87}" srcOrd="7" destOrd="0" presId="urn:microsoft.com/office/officeart/2005/8/layout/process4"/>
    <dgm:cxn modelId="{827FCF43-9B22-4895-8C78-0A476ECAC37F}" type="presParOf" srcId="{BABC31BA-FA5F-462B-B421-AF5EC20054C7}" destId="{BC23B5C4-0BB3-4998-AAEE-D64336FFAD0D}" srcOrd="8" destOrd="0" presId="urn:microsoft.com/office/officeart/2005/8/layout/process4"/>
    <dgm:cxn modelId="{75601E6D-55A3-4EDE-B74F-94A43B5AC490}" type="presParOf" srcId="{BC23B5C4-0BB3-4998-AAEE-D64336FFAD0D}" destId="{53B41AB7-EA35-4A1E-A622-09A2891E6CDB}" srcOrd="0" destOrd="0" presId="urn:microsoft.com/office/officeart/2005/8/layout/process4"/>
    <dgm:cxn modelId="{3ED31337-7C28-4268-9B32-86B5499BDCA5}" type="presParOf" srcId="{BC23B5C4-0BB3-4998-AAEE-D64336FFAD0D}" destId="{EA4EBBA8-1264-4DF0-9E69-BBFB6A37152B}" srcOrd="1" destOrd="0" presId="urn:microsoft.com/office/officeart/2005/8/layout/process4"/>
    <dgm:cxn modelId="{E9DD7666-A448-4EF6-84B4-8FA55836122B}" type="presParOf" srcId="{BC23B5C4-0BB3-4998-AAEE-D64336FFAD0D}" destId="{A62B7E47-F138-40EB-BDDD-CF89D3CBE1F1}" srcOrd="2" destOrd="0" presId="urn:microsoft.com/office/officeart/2005/8/layout/process4"/>
    <dgm:cxn modelId="{5CE7EB47-0BB8-44AA-A8F9-43E22E0E3387}" type="presParOf" srcId="{A62B7E47-F138-40EB-BDDD-CF89D3CBE1F1}" destId="{511F9932-555A-4941-AD88-134690183931}" srcOrd="0" destOrd="0" presId="urn:microsoft.com/office/officeart/2005/8/layout/process4"/>
  </dgm:cxnLst>
  <dgm:bg/>
  <dgm:whole>
    <a:ln w="50800" cmpd="sng">
      <a:gradFill>
        <a:gsLst>
          <a:gs pos="0">
            <a:schemeClr val="tx1"/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081C6D-F814-4A21-B8BC-DF4E12B2E486}">
      <dsp:nvSpPr>
        <dsp:cNvPr id="0" name=""/>
        <dsp:cNvSpPr/>
      </dsp:nvSpPr>
      <dsp:spPr>
        <a:xfrm>
          <a:off x="2570415" y="572447"/>
          <a:ext cx="3823657" cy="3823657"/>
        </a:xfrm>
        <a:prstGeom prst="blockArc">
          <a:avLst>
            <a:gd name="adj1" fmla="val 10800000"/>
            <a:gd name="adj2" fmla="val 16200000"/>
            <a:gd name="adj3" fmla="val 4639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0113E3-AA19-49AC-AEDA-0AC659F3E2A9}">
      <dsp:nvSpPr>
        <dsp:cNvPr id="0" name=""/>
        <dsp:cNvSpPr/>
      </dsp:nvSpPr>
      <dsp:spPr>
        <a:xfrm>
          <a:off x="2570415" y="572447"/>
          <a:ext cx="3823657" cy="3823657"/>
        </a:xfrm>
        <a:prstGeom prst="blockArc">
          <a:avLst>
            <a:gd name="adj1" fmla="val 5400000"/>
            <a:gd name="adj2" fmla="val 10800000"/>
            <a:gd name="adj3" fmla="val 4639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B17F9D-8A14-4295-82B2-6D107A4FD9F3}">
      <dsp:nvSpPr>
        <dsp:cNvPr id="0" name=""/>
        <dsp:cNvSpPr/>
      </dsp:nvSpPr>
      <dsp:spPr>
        <a:xfrm>
          <a:off x="2570415" y="572447"/>
          <a:ext cx="3823657" cy="3823657"/>
        </a:xfrm>
        <a:prstGeom prst="blockArc">
          <a:avLst>
            <a:gd name="adj1" fmla="val 0"/>
            <a:gd name="adj2" fmla="val 5400000"/>
            <a:gd name="adj3" fmla="val 463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EF93BD-E5E2-471E-9CC8-7E4D7E91E0AC}">
      <dsp:nvSpPr>
        <dsp:cNvPr id="0" name=""/>
        <dsp:cNvSpPr/>
      </dsp:nvSpPr>
      <dsp:spPr>
        <a:xfrm>
          <a:off x="2570415" y="572447"/>
          <a:ext cx="3823657" cy="3823657"/>
        </a:xfrm>
        <a:prstGeom prst="blockArc">
          <a:avLst>
            <a:gd name="adj1" fmla="val 16200000"/>
            <a:gd name="adj2" fmla="val 0"/>
            <a:gd name="adj3" fmla="val 463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2D28C0-1981-487E-ACB7-221E778050AF}">
      <dsp:nvSpPr>
        <dsp:cNvPr id="0" name=""/>
        <dsp:cNvSpPr/>
      </dsp:nvSpPr>
      <dsp:spPr>
        <a:xfrm>
          <a:off x="3528392" y="1604460"/>
          <a:ext cx="1907703" cy="17596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2400" b="1" kern="1200" dirty="0" smtClean="0"/>
            <a:t>תחרותיות</a:t>
          </a:r>
          <a:endParaRPr lang="he-IL" sz="2400" b="1" kern="1200" dirty="0"/>
        </a:p>
      </dsp:txBody>
      <dsp:txXfrm>
        <a:off x="3807769" y="1862152"/>
        <a:ext cx="1348949" cy="1244246"/>
      </dsp:txXfrm>
    </dsp:sp>
    <dsp:sp modelId="{93C4A02C-B156-4E4F-8506-8D1F6A962BC1}">
      <dsp:nvSpPr>
        <dsp:cNvPr id="0" name=""/>
        <dsp:cNvSpPr/>
      </dsp:nvSpPr>
      <dsp:spPr>
        <a:xfrm>
          <a:off x="3866373" y="919"/>
          <a:ext cx="1231741" cy="123174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900" b="1" kern="1200" dirty="0" smtClean="0"/>
            <a:t>חסמי כניסה</a:t>
          </a:r>
          <a:endParaRPr lang="he-IL" sz="1900" b="1" kern="1200" dirty="0"/>
        </a:p>
      </dsp:txBody>
      <dsp:txXfrm>
        <a:off x="4046757" y="181303"/>
        <a:ext cx="870973" cy="870973"/>
      </dsp:txXfrm>
    </dsp:sp>
    <dsp:sp modelId="{F15F5C33-76DB-437E-9AD3-1207F00941D2}">
      <dsp:nvSpPr>
        <dsp:cNvPr id="0" name=""/>
        <dsp:cNvSpPr/>
      </dsp:nvSpPr>
      <dsp:spPr>
        <a:xfrm>
          <a:off x="5733858" y="1868405"/>
          <a:ext cx="1231741" cy="123174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900" b="1" kern="1200" dirty="0" smtClean="0"/>
            <a:t>נתח שוק</a:t>
          </a:r>
          <a:endParaRPr lang="he-IL" sz="1900" b="1" kern="1200" dirty="0"/>
        </a:p>
      </dsp:txBody>
      <dsp:txXfrm>
        <a:off x="5914242" y="2048789"/>
        <a:ext cx="870973" cy="870973"/>
      </dsp:txXfrm>
    </dsp:sp>
    <dsp:sp modelId="{757F50B1-A05D-4E04-9178-679238D59F0C}">
      <dsp:nvSpPr>
        <dsp:cNvPr id="0" name=""/>
        <dsp:cNvSpPr/>
      </dsp:nvSpPr>
      <dsp:spPr>
        <a:xfrm>
          <a:off x="3866373" y="3735890"/>
          <a:ext cx="1231741" cy="123174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900" b="1" kern="1200" dirty="0" smtClean="0"/>
            <a:t>מספר מתחרים</a:t>
          </a:r>
          <a:endParaRPr lang="he-IL" sz="1900" b="1" kern="1200" dirty="0"/>
        </a:p>
      </dsp:txBody>
      <dsp:txXfrm>
        <a:off x="4046757" y="3916274"/>
        <a:ext cx="870973" cy="870973"/>
      </dsp:txXfrm>
    </dsp:sp>
    <dsp:sp modelId="{16A873CD-A1F5-4445-B855-4A7DE14A6413}">
      <dsp:nvSpPr>
        <dsp:cNvPr id="0" name=""/>
        <dsp:cNvSpPr/>
      </dsp:nvSpPr>
      <dsp:spPr>
        <a:xfrm>
          <a:off x="1998887" y="1868405"/>
          <a:ext cx="1231741" cy="123174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1900" b="1" kern="1200" dirty="0" smtClean="0"/>
            <a:t>מקורות אשראי</a:t>
          </a:r>
          <a:endParaRPr lang="he-IL" sz="1900" b="1" kern="1200" dirty="0"/>
        </a:p>
      </dsp:txBody>
      <dsp:txXfrm>
        <a:off x="2179271" y="2048789"/>
        <a:ext cx="870973" cy="8709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937000" y="0"/>
            <a:ext cx="3009900" cy="46037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3009900" cy="46037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D2D4B3D-D26D-4DD3-8D6B-99FA0E8482D4}" type="datetimeFigureOut">
              <a:rPr lang="he-IL" smtClean="0"/>
              <a:pPr/>
              <a:t>ב'/חשון/תשע"ב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937000" y="8758238"/>
            <a:ext cx="3009900" cy="4603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758238"/>
            <a:ext cx="3009900" cy="4603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585B38B-992D-42D2-8D98-B04DA380B99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605393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936577" y="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609" y="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1"/>
          <a:lstStyle>
            <a:lvl1pPr algn="l">
              <a:defRPr sz="1200"/>
            </a:lvl1pPr>
          </a:lstStyle>
          <a:p>
            <a:fld id="{B6129492-1642-4489-8FE6-002297A72B2D}" type="datetimeFigureOut">
              <a:rPr lang="he-IL" smtClean="0"/>
              <a:pPr/>
              <a:t>ב'/חשון/תשע"ב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82" tIns="46191" rIns="92382" bIns="46191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4690" y="4379595"/>
            <a:ext cx="5557520" cy="4149090"/>
          </a:xfrm>
          <a:prstGeom prst="rect">
            <a:avLst/>
          </a:prstGeom>
        </p:spPr>
        <p:txBody>
          <a:bodyPr vert="horz" lIns="92382" tIns="46191" rIns="92382" bIns="46191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936577" y="875759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609" y="875759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1" anchor="b"/>
          <a:lstStyle>
            <a:lvl1pPr algn="l">
              <a:defRPr sz="1200"/>
            </a:lvl1pPr>
          </a:lstStyle>
          <a:p>
            <a:fld id="{4F75C3C4-98E9-43D4-9306-9C9BC8449A51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64547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5C3C4-98E9-43D4-9306-9C9BC8449A51}" type="slidenum">
              <a:rPr lang="he-IL" smtClean="0"/>
              <a:pPr/>
              <a:t>1</a:t>
            </a:fld>
            <a:endParaRPr lang="he-I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5C3C4-98E9-43D4-9306-9C9BC8449A51}" type="slidenum">
              <a:rPr lang="he-IL" smtClean="0"/>
              <a:pPr/>
              <a:t>10</a:t>
            </a:fld>
            <a:endParaRPr lang="he-I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5C3C4-98E9-43D4-9306-9C9BC8449A51}" type="slidenum">
              <a:rPr lang="he-IL" smtClean="0"/>
              <a:pPr/>
              <a:t>11</a:t>
            </a:fld>
            <a:endParaRPr lang="he-I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5C3C4-98E9-43D4-9306-9C9BC8449A51}" type="slidenum">
              <a:rPr lang="he-IL" smtClean="0"/>
              <a:pPr/>
              <a:t>12</a:t>
            </a:fld>
            <a:endParaRPr lang="he-I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5C3C4-98E9-43D4-9306-9C9BC8449A51}" type="slidenum">
              <a:rPr lang="he-IL" smtClean="0"/>
              <a:pPr/>
              <a:t>13</a:t>
            </a:fld>
            <a:endParaRPr lang="he-I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5C3C4-98E9-43D4-9306-9C9BC8449A51}" type="slidenum">
              <a:rPr lang="he-IL" smtClean="0"/>
              <a:pPr/>
              <a:t>14</a:t>
            </a:fld>
            <a:endParaRPr lang="he-I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760E12-F482-40B0-9641-FAC6DCB1CA7C}" type="slidenum">
              <a:rPr lang="he-IL" smtClean="0"/>
              <a:pPr/>
              <a:t>15</a:t>
            </a:fld>
            <a:endParaRPr lang="he-I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5C3C4-98E9-43D4-9306-9C9BC8449A51}" type="slidenum">
              <a:rPr lang="he-IL" smtClean="0"/>
              <a:pPr/>
              <a:t>16</a:t>
            </a:fld>
            <a:endParaRPr lang="he-I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מציין מיקום של הערות 2"/>
          <p:cNvSpPr>
            <a:spLocks noGrp="1"/>
          </p:cNvSpPr>
          <p:nvPr>
            <p:ph type="body" idx="1"/>
          </p:nvPr>
        </p:nvSpPr>
        <p:spPr bwMode="auto">
          <a:xfrm>
            <a:off x="695325" y="4250060"/>
            <a:ext cx="5556250" cy="3902595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3038" indent="-173038" eaLnBrk="1" hangingPunct="1">
              <a:spcBef>
                <a:spcPct val="0"/>
              </a:spcBef>
            </a:pPr>
            <a:endParaRPr lang="he-IL" dirty="0" smtClean="0"/>
          </a:p>
        </p:txBody>
      </p:sp>
      <p:sp>
        <p:nvSpPr>
          <p:cNvPr id="15364" name="מציין מיקום של מספר שקופית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01F1E45-4D57-4D0C-A07A-A876211D14EB}" type="slidenum">
              <a:rPr lang="he-I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he-IL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5C3C4-98E9-43D4-9306-9C9BC8449A51}" type="slidenum">
              <a:rPr lang="he-IL" smtClean="0"/>
              <a:pPr/>
              <a:t>18</a:t>
            </a:fld>
            <a:endParaRPr lang="he-I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5C3C4-98E9-43D4-9306-9C9BC8449A51}" type="slidenum">
              <a:rPr lang="he-IL" smtClean="0"/>
              <a:pPr/>
              <a:t>2</a:t>
            </a:fld>
            <a:endParaRPr lang="he-I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5C3C4-98E9-43D4-9306-9C9BC8449A51}" type="slidenum">
              <a:rPr lang="he-IL" smtClean="0"/>
              <a:pPr/>
              <a:t>3</a:t>
            </a:fld>
            <a:endParaRPr lang="he-I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5C3C4-98E9-43D4-9306-9C9BC8449A51}" type="slidenum">
              <a:rPr lang="he-IL" smtClean="0"/>
              <a:pPr/>
              <a:t>4</a:t>
            </a:fld>
            <a:endParaRPr lang="he-I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5C3C4-98E9-43D4-9306-9C9BC8449A51}" type="slidenum">
              <a:rPr lang="he-IL" smtClean="0"/>
              <a:pPr/>
              <a:t>5</a:t>
            </a:fld>
            <a:endParaRPr lang="he-I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5C3C4-98E9-43D4-9306-9C9BC8449A51}" type="slidenum">
              <a:rPr lang="he-IL" smtClean="0"/>
              <a:pPr/>
              <a:t>6</a:t>
            </a:fld>
            <a:endParaRPr lang="he-I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5C3C4-98E9-43D4-9306-9C9BC8449A51}" type="slidenum">
              <a:rPr lang="he-IL" smtClean="0"/>
              <a:pPr/>
              <a:t>7</a:t>
            </a:fld>
            <a:endParaRPr lang="he-I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5C3C4-98E9-43D4-9306-9C9BC8449A51}" type="slidenum">
              <a:rPr lang="he-IL" smtClean="0"/>
              <a:pPr/>
              <a:t>8</a:t>
            </a:fld>
            <a:endParaRPr lang="he-I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5C3C4-98E9-43D4-9306-9C9BC8449A51}" type="slidenum">
              <a:rPr lang="he-IL" smtClean="0"/>
              <a:pPr/>
              <a:t>9</a:t>
            </a:fld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FC0E-8824-48CB-ABCF-C638B447315E}" type="datetimeFigureOut">
              <a:rPr lang="he-IL" smtClean="0"/>
              <a:pPr/>
              <a:t>ב'/חשון/תשע"ב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130-A5E3-43E9-9240-B8D8BD30794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FC0E-8824-48CB-ABCF-C638B447315E}" type="datetimeFigureOut">
              <a:rPr lang="he-IL" smtClean="0"/>
              <a:pPr/>
              <a:t>ב'/חשון/תשע"ב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130-A5E3-43E9-9240-B8D8BD30794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FC0E-8824-48CB-ABCF-C638B447315E}" type="datetimeFigureOut">
              <a:rPr lang="he-IL" smtClean="0"/>
              <a:pPr/>
              <a:t>ב'/חשון/תשע"ב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130-A5E3-43E9-9240-B8D8BD30794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FC0E-8824-48CB-ABCF-C638B447315E}" type="datetimeFigureOut">
              <a:rPr lang="he-IL" smtClean="0"/>
              <a:pPr/>
              <a:t>ב'/חשון/תשע"ב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130-A5E3-43E9-9240-B8D8BD30794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FC0E-8824-48CB-ABCF-C638B447315E}" type="datetimeFigureOut">
              <a:rPr lang="he-IL" smtClean="0"/>
              <a:pPr/>
              <a:t>ב'/חשון/תשע"ב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130-A5E3-43E9-9240-B8D8BD30794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FC0E-8824-48CB-ABCF-C638B447315E}" type="datetimeFigureOut">
              <a:rPr lang="he-IL" smtClean="0"/>
              <a:pPr/>
              <a:t>ב'/חשון/תשע"ב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130-A5E3-43E9-9240-B8D8BD30794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FC0E-8824-48CB-ABCF-C638B447315E}" type="datetimeFigureOut">
              <a:rPr lang="he-IL" smtClean="0"/>
              <a:pPr/>
              <a:t>ב'/חשון/תשע"ב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130-A5E3-43E9-9240-B8D8BD30794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FC0E-8824-48CB-ABCF-C638B447315E}" type="datetimeFigureOut">
              <a:rPr lang="he-IL" smtClean="0"/>
              <a:pPr/>
              <a:t>ב'/חשון/תשע"ב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130-A5E3-43E9-9240-B8D8BD30794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FC0E-8824-48CB-ABCF-C638B447315E}" type="datetimeFigureOut">
              <a:rPr lang="he-IL" smtClean="0"/>
              <a:pPr/>
              <a:t>ב'/חשון/תשע"ב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130-A5E3-43E9-9240-B8D8BD30794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FC0E-8824-48CB-ABCF-C638B447315E}" type="datetimeFigureOut">
              <a:rPr lang="he-IL" smtClean="0"/>
              <a:pPr/>
              <a:t>ב'/חשון/תשע"ב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130-A5E3-43E9-9240-B8D8BD30794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CFC0E-8824-48CB-ABCF-C638B447315E}" type="datetimeFigureOut">
              <a:rPr lang="he-IL" smtClean="0"/>
              <a:pPr/>
              <a:t>ב'/חשון/תשע"ב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14130-A5E3-43E9-9240-B8D8BD30794B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CFC0E-8824-48CB-ABCF-C638B447315E}" type="datetimeFigureOut">
              <a:rPr lang="he-IL" smtClean="0"/>
              <a:pPr/>
              <a:t>ב'/חשון/תשע"ב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14130-A5E3-43E9-9240-B8D8BD30794B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 smtClean="0">
                <a:latin typeface="Consolas" pitchFamily="49" charset="0"/>
                <a:cs typeface="Aharoni" pitchFamily="2" charset="-79"/>
              </a:rPr>
              <a:t>הועדה להגברת התחרותיות במשק</a:t>
            </a:r>
            <a:endParaRPr lang="he-IL" dirty="0">
              <a:latin typeface="Consolas" pitchFamily="49" charset="0"/>
              <a:cs typeface="Aharoni" pitchFamily="2" charset="-79"/>
            </a:endParaRPr>
          </a:p>
        </p:txBody>
      </p:sp>
      <p:pic>
        <p:nvPicPr>
          <p:cNvPr id="6" name="תמונה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0"/>
            <a:ext cx="3114724" cy="7325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9552" y="836712"/>
            <a:ext cx="7992888" cy="1470025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סיכום פרק ההחזקה הבנקאית</a:t>
            </a:r>
            <a:r>
              <a:rPr kumimoji="0" lang="he-IL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וריאלית </a:t>
            </a:r>
            <a:r>
              <a:rPr kumimoji="0" lang="he-IL" sz="4400" b="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באספקלריית היציבות</a:t>
            </a:r>
            <a:endParaRPr kumimoji="0" lang="he-IL" sz="44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11560" y="2564904"/>
            <a:ext cx="8064896" cy="2376264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10000"/>
          </a:bodyPr>
          <a:lstStyle/>
          <a:p>
            <a:pPr marL="514350" marR="0" lvl="0" indent="-51435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he-IL" sz="30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המצב</a:t>
            </a:r>
            <a:r>
              <a:rPr kumimoji="0" lang="he-IL" sz="3000" b="1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החקיקתי והרגולטורי הקיים, בכל הנוגע </a:t>
            </a:r>
            <a:r>
              <a:rPr kumimoji="0" lang="he-IL" sz="30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לבנקים</a:t>
            </a:r>
            <a:r>
              <a:rPr lang="he-IL" sz="3000" b="1" dirty="0" smtClean="0">
                <a:latin typeface="Consolas" pitchFamily="49" charset="0"/>
                <a:ea typeface="+mj-ea"/>
                <a:cs typeface="Aharoni" pitchFamily="2" charset="-79"/>
              </a:rPr>
              <a:t>,</a:t>
            </a:r>
            <a:r>
              <a:rPr kumimoji="0" lang="he-IL" sz="3000" b="1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נותן מענה מלא לחשש מפני ההחזקה הצולבת.</a:t>
            </a:r>
          </a:p>
          <a:p>
            <a:pPr marL="514350" marR="0" lvl="0" indent="-51435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AutoNum type="arabicPeriod"/>
              <a:tabLst/>
              <a:defRPr/>
            </a:pPr>
            <a:r>
              <a:rPr lang="he-IL" sz="3000" b="1" noProof="0" dirty="0" smtClean="0">
                <a:latin typeface="Consolas" pitchFamily="49" charset="0"/>
                <a:ea typeface="+mj-ea"/>
                <a:cs typeface="Aharoni" pitchFamily="2" charset="-79"/>
              </a:rPr>
              <a:t>בידי בנק ישראל ארגז כלים מגוון – שכבר מופעל על ידו.</a:t>
            </a:r>
          </a:p>
          <a:p>
            <a:pPr marL="514350" marR="0" lvl="0" indent="-51435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he-IL" sz="3000" b="1" noProof="0" dirty="0" smtClean="0">
                <a:latin typeface="Consolas" pitchFamily="49" charset="0"/>
                <a:ea typeface="+mj-ea"/>
                <a:cs typeface="Aharoni" pitchFamily="2" charset="-79"/>
              </a:rPr>
              <a:t>המורכבות והרגישות של הנושאים מחייבים טיפול נקודתי ובמשורה, כפי שמתחייב בעת העיסוק בנושאים קנייניים.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9552" y="2130425"/>
            <a:ext cx="7992888" cy="1470025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החזקה בנקאית</a:t>
            </a:r>
            <a:r>
              <a:rPr kumimoji="0" lang="he-IL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וריאלית – האם פגיעה בתחרות?</a:t>
            </a:r>
            <a:endParaRPr kumimoji="0" lang="he-IL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 noGrp="1"/>
          </p:cNvSpPr>
          <p:nvPr>
            <p:ph idx="1"/>
          </p:nvPr>
        </p:nvSpPr>
        <p:spPr>
          <a:xfrm>
            <a:off x="467544" y="260648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85000" lnSpcReduction="10000"/>
          </a:bodyPr>
          <a:lstStyle/>
          <a:p>
            <a:pPr marL="0" lvl="0" indent="0" algn="ctr">
              <a:spcBef>
                <a:spcPct val="0"/>
              </a:spcBef>
              <a:buNone/>
            </a:pPr>
            <a:r>
              <a:rPr kumimoji="0" lang="he-IL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ראשית יש לבדוק האם השוק הרלוונטי </a:t>
            </a:r>
            <a:r>
              <a:rPr kumimoji="0" lang="he-IL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תחרותי?</a:t>
            </a:r>
            <a:endParaRPr kumimoji="0" lang="he-IL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  <p:graphicFrame>
        <p:nvGraphicFramePr>
          <p:cNvPr id="10" name="Diagram 9"/>
          <p:cNvGraphicFramePr/>
          <p:nvPr/>
        </p:nvGraphicFramePr>
        <p:xfrm>
          <a:off x="179512" y="1196752"/>
          <a:ext cx="8964488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827584" y="260648"/>
            <a:ext cx="7632848" cy="836712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200" b="1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אם אין בעיית</a:t>
            </a:r>
            <a:r>
              <a:rPr kumimoji="0" lang="he-IL" sz="3200" b="1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תחרותיות בשוק הרלוונטי, הרי שאין פסול בהחזקה הפיננסית</a:t>
            </a:r>
            <a:endParaRPr kumimoji="0" lang="he-IL" sz="3200" b="1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23528" y="1772816"/>
          <a:ext cx="8496944" cy="397224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4454080"/>
                <a:gridCol w="4042864"/>
              </a:tblGrid>
              <a:tr h="515865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2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האם ענף הבנייה למגורים ותשתיות ריכוזי?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2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יש המון מתחרים</a:t>
                      </a:r>
                    </a:p>
                  </a:txBody>
                  <a:tcPr/>
                </a:tc>
              </a:tr>
              <a:tr h="803897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2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מהו גודלו של השוק, ומה נתח השוק של התאגיד הריאלי?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2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שיכון ובינוי - מהווה </a:t>
                      </a:r>
                      <a:r>
                        <a:rPr lang="he-IL" sz="2300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פחות מ- 4%</a:t>
                      </a:r>
                      <a:r>
                        <a:rPr lang="he-IL" sz="2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 משוק הנדל"ן </a:t>
                      </a:r>
                    </a:p>
                  </a:txBody>
                  <a:tcPr/>
                </a:tc>
              </a:tr>
              <a:tr h="803897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2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מה מקור ההכנסות התאגיד הריאלי?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2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מעל </a:t>
                      </a:r>
                      <a:r>
                        <a:rPr lang="he-IL" sz="2300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50%</a:t>
                      </a:r>
                      <a:r>
                        <a:rPr lang="he-IL" sz="2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 מההכנסות של שיכון ובינוי מקורן בחו"ל</a:t>
                      </a:r>
                    </a:p>
                  </a:txBody>
                  <a:tcPr/>
                </a:tc>
              </a:tr>
              <a:tr h="517021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2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האם יש חסמי כניסה לשוק?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2300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אין חסמי כניסה</a:t>
                      </a:r>
                      <a:r>
                        <a:rPr lang="he-IL" sz="230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 </a:t>
                      </a:r>
                      <a:r>
                        <a:rPr lang="he-IL" sz="2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לשוק הנדל"ן</a:t>
                      </a:r>
                    </a:p>
                  </a:txBody>
                  <a:tcPr/>
                </a:tc>
              </a:tr>
              <a:tr h="527672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2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האם יש בעיית מקורות אשראי בשוק?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2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ישנם </a:t>
                      </a:r>
                      <a:r>
                        <a:rPr lang="he-IL" sz="2300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מקורות אשראי מגוונים</a:t>
                      </a:r>
                      <a:r>
                        <a:rPr lang="he-IL" sz="230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 </a:t>
                      </a:r>
                      <a:r>
                        <a:rPr lang="he-IL" sz="2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בנדל"ן</a:t>
                      </a:r>
                    </a:p>
                  </a:txBody>
                  <a:tcPr/>
                </a:tc>
              </a:tr>
              <a:tr h="803897"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2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האם הממונה להגבלים עסקיים קבע כי יש בעיית תחרותיות בשוק?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1" eaLnBrk="1" latinLnBrk="0" hangingPunct="1"/>
                      <a:r>
                        <a:rPr lang="he-IL" sz="2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החלטות הממונה מעידות כי שוררת </a:t>
                      </a:r>
                      <a:r>
                        <a:rPr lang="he-IL" sz="2300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תחרות</a:t>
                      </a:r>
                      <a:r>
                        <a:rPr lang="he-IL" sz="2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haroni" pitchFamily="2" charset="-79"/>
                        </a:rPr>
                        <a:t> בענפים הרלוונטים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9552" y="260648"/>
            <a:ext cx="7992888" cy="1224136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ובכל מקרה, הרגולציה </a:t>
            </a:r>
            <a:r>
              <a:rPr kumimoji="0" lang="he-IL" sz="4400" b="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הבנקאית</a:t>
            </a:r>
            <a:r>
              <a:rPr kumimoji="0" lang="he-IL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מונעת מהתאגיד הבנקאי להיטיב עם הריאלי</a:t>
            </a:r>
            <a:endParaRPr kumimoji="0" lang="he-IL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11560" y="2348880"/>
            <a:ext cx="7992888" cy="792088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lvl="0" algn="just">
              <a:spcBef>
                <a:spcPct val="0"/>
              </a:spcBef>
            </a:pP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"</a:t>
            </a:r>
            <a:r>
              <a:rPr lang="he-IL" sz="2400" dirty="0">
                <a:solidFill>
                  <a:schemeClr val="accent1">
                    <a:lumMod val="75000"/>
                  </a:schemeClr>
                </a:solidFill>
                <a:latin typeface="Consolas" pitchFamily="49" charset="0"/>
                <a:cs typeface="Aharoni" pitchFamily="2" charset="-79"/>
              </a:rPr>
              <a:t>דירקטור בזיקה לתאגיד בענף המשנה </a:t>
            </a:r>
            <a:r>
              <a:rPr lang="he-IL" sz="2400" u="sng" dirty="0">
                <a:solidFill>
                  <a:schemeClr val="accent1">
                    <a:lumMod val="75000"/>
                  </a:schemeClr>
                </a:solidFill>
                <a:latin typeface="Consolas" pitchFamily="49" charset="0"/>
                <a:cs typeface="Aharoni" pitchFamily="2" charset="-79"/>
              </a:rPr>
              <a:t>לא יהיה נוכח </a:t>
            </a:r>
            <a:r>
              <a:rPr lang="he-IL" sz="2400" dirty="0">
                <a:solidFill>
                  <a:schemeClr val="accent1">
                    <a:lumMod val="75000"/>
                  </a:schemeClr>
                </a:solidFill>
                <a:latin typeface="Consolas" pitchFamily="49" charset="0"/>
                <a:cs typeface="Aharoni" pitchFamily="2" charset="-79"/>
              </a:rPr>
              <a:t>בדיוני </a:t>
            </a:r>
            <a:r>
              <a:rPr lang="he-IL" sz="2400" dirty="0" smtClean="0">
                <a:solidFill>
                  <a:schemeClr val="accent1">
                    <a:lumMod val="75000"/>
                  </a:schemeClr>
                </a:solidFill>
                <a:latin typeface="Consolas" pitchFamily="49" charset="0"/>
                <a:cs typeface="Aharoni" pitchFamily="2" charset="-79"/>
              </a:rPr>
              <a:t>הדירקטוריון... </a:t>
            </a:r>
            <a:r>
              <a:rPr lang="he-IL" sz="2400" u="sng" dirty="0">
                <a:solidFill>
                  <a:schemeClr val="accent1">
                    <a:lumMod val="75000"/>
                  </a:schemeClr>
                </a:solidFill>
                <a:latin typeface="Consolas" pitchFamily="49" charset="0"/>
                <a:cs typeface="Aharoni" pitchFamily="2" charset="-79"/>
              </a:rPr>
              <a:t>ולא יקבל מהתאגיד הבנקאי מידע</a:t>
            </a:r>
            <a:r>
              <a:rPr lang="he-IL" sz="2400" dirty="0">
                <a:solidFill>
                  <a:schemeClr val="accent1">
                    <a:lumMod val="75000"/>
                  </a:schemeClr>
                </a:solidFill>
                <a:latin typeface="Consolas" pitchFamily="49" charset="0"/>
                <a:cs typeface="Aharoni" pitchFamily="2" charset="-79"/>
              </a:rPr>
              <a:t> ודוחות ביחס לאותו </a:t>
            </a:r>
            <a:r>
              <a:rPr lang="he-IL" sz="2400" dirty="0" smtClean="0">
                <a:solidFill>
                  <a:schemeClr val="accent1">
                    <a:lumMod val="75000"/>
                  </a:schemeClr>
                </a:solidFill>
                <a:latin typeface="Consolas" pitchFamily="49" charset="0"/>
                <a:cs typeface="Aharoni" pitchFamily="2" charset="-79"/>
              </a:rPr>
              <a:t>לקוח</a:t>
            </a:r>
            <a:r>
              <a:rPr kumimoji="0" lang="he-IL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"</a:t>
            </a:r>
          </a:p>
          <a:p>
            <a:pPr lvl="0" algn="just">
              <a:spcBef>
                <a:spcPct val="0"/>
              </a:spcBef>
              <a:spcAft>
                <a:spcPts val="600"/>
              </a:spcAft>
            </a:pPr>
            <a:r>
              <a:rPr lang="he-IL" sz="2400" dirty="0" smtClean="0">
                <a:latin typeface="Consolas" pitchFamily="49" charset="0"/>
                <a:ea typeface="+mj-ea"/>
                <a:cs typeface="Aharoni" pitchFamily="2" charset="-79"/>
              </a:rPr>
              <a:t>...</a:t>
            </a:r>
            <a:endParaRPr kumimoji="0" lang="he-IL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  <a:p>
            <a:pPr lvl="0" algn="just">
              <a:spcBef>
                <a:spcPct val="0"/>
              </a:spcBef>
              <a:spcAft>
                <a:spcPts val="600"/>
              </a:spcAft>
            </a:pPr>
            <a:endParaRPr kumimoji="0" lang="he-IL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203848" y="1268760"/>
            <a:ext cx="5400600" cy="936104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0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הוראת ניהול בנקאי תקין</a:t>
            </a:r>
            <a:r>
              <a:rPr kumimoji="0" lang="he-IL" sz="30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(301)</a:t>
            </a:r>
            <a:endParaRPr kumimoji="0" lang="he-IL" sz="30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11560" y="3356992"/>
            <a:ext cx="7992888" cy="792088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lvl="0" algn="just">
              <a:spcBef>
                <a:spcPct val="0"/>
              </a:spcBef>
            </a:pPr>
            <a:r>
              <a:rPr lang="he-IL" sz="2400" dirty="0" smtClean="0">
                <a:solidFill>
                  <a:schemeClr val="accent1">
                    <a:lumMod val="75000"/>
                  </a:schemeClr>
                </a:solidFill>
                <a:latin typeface="Consolas" pitchFamily="49" charset="0"/>
                <a:ea typeface="+mj-ea"/>
                <a:cs typeface="Aharoni" pitchFamily="2" charset="-79"/>
              </a:rPr>
              <a:t>"דירקטור </a:t>
            </a:r>
            <a:r>
              <a:rPr lang="he-IL" sz="2400" u="sng" dirty="0" smtClean="0">
                <a:solidFill>
                  <a:schemeClr val="accent1">
                    <a:lumMod val="75000"/>
                  </a:schemeClr>
                </a:solidFill>
                <a:latin typeface="Consolas" pitchFamily="49" charset="0"/>
                <a:ea typeface="+mj-ea"/>
                <a:cs typeface="Aharoni" pitchFamily="2" charset="-79"/>
              </a:rPr>
              <a:t>לא יפנה בנושאים עסקיים לעובד של התאגיד הבנקאי</a:t>
            </a:r>
            <a:r>
              <a:rPr lang="he-IL" sz="2400" dirty="0" smtClean="0">
                <a:solidFill>
                  <a:schemeClr val="accent1">
                    <a:lumMod val="75000"/>
                  </a:schemeClr>
                </a:solidFill>
                <a:latin typeface="Consolas" pitchFamily="49" charset="0"/>
                <a:ea typeface="+mj-ea"/>
                <a:cs typeface="Aharoni" pitchFamily="2" charset="-79"/>
              </a:rPr>
              <a:t> שלא במסגרת ישיבות הדירקטוריון ... </a:t>
            </a:r>
            <a:r>
              <a:rPr lang="he-IL" sz="2400" u="sng" dirty="0" smtClean="0">
                <a:solidFill>
                  <a:schemeClr val="accent1">
                    <a:lumMod val="75000"/>
                  </a:schemeClr>
                </a:solidFill>
                <a:latin typeface="Consolas" pitchFamily="49" charset="0"/>
                <a:ea typeface="+mj-ea"/>
                <a:cs typeface="Aharoni" pitchFamily="2" charset="-79"/>
              </a:rPr>
              <a:t>ובפרט בעניינים עסקיים</a:t>
            </a:r>
            <a:r>
              <a:rPr lang="he-IL" sz="2400" dirty="0" smtClean="0">
                <a:solidFill>
                  <a:schemeClr val="accent1">
                    <a:lumMod val="75000"/>
                  </a:schemeClr>
                </a:solidFill>
                <a:latin typeface="Consolas" pitchFamily="49" charset="0"/>
                <a:ea typeface="+mj-ea"/>
                <a:cs typeface="Aharoni" pitchFamily="2" charset="-79"/>
              </a:rPr>
              <a:t> של לקוחות ...</a:t>
            </a:r>
            <a:r>
              <a:rPr kumimoji="0" lang="he-IL" sz="24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"</a:t>
            </a:r>
          </a:p>
          <a:p>
            <a:pPr lvl="0" algn="just">
              <a:spcBef>
                <a:spcPct val="0"/>
              </a:spcBef>
            </a:pPr>
            <a:r>
              <a:rPr lang="he-IL" sz="2400" dirty="0" smtClean="0">
                <a:latin typeface="Consolas" pitchFamily="49" charset="0"/>
                <a:ea typeface="+mj-ea"/>
                <a:cs typeface="Aharoni" pitchFamily="2" charset="-79"/>
              </a:rPr>
              <a:t>...</a:t>
            </a:r>
          </a:p>
          <a:p>
            <a:pPr lvl="0" algn="just">
              <a:spcBef>
                <a:spcPct val="0"/>
              </a:spcBef>
              <a:spcAft>
                <a:spcPts val="600"/>
              </a:spcAft>
            </a:pPr>
            <a:r>
              <a:rPr kumimoji="0" lang="he-IL" sz="24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דירקטור </a:t>
            </a:r>
            <a:r>
              <a:rPr kumimoji="0" lang="he-IL" sz="2400" b="0" i="0" u="sng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לא יהיה נוכח </a:t>
            </a:r>
            <a:r>
              <a:rPr kumimoji="0" lang="he-IL" sz="24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בדיונים של ההנהלה...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11560" y="4725144"/>
            <a:ext cx="7992888" cy="792088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lvl="0" algn="just">
              <a:spcBef>
                <a:spcPct val="0"/>
              </a:spcBef>
            </a:pPr>
            <a:r>
              <a:rPr lang="he-IL" sz="2400" dirty="0" smtClean="0">
                <a:latin typeface="Consolas" pitchFamily="49" charset="0"/>
                <a:ea typeface="+mj-ea"/>
                <a:cs typeface="Aharoni" pitchFamily="2" charset="-79"/>
              </a:rPr>
              <a:t>...</a:t>
            </a:r>
          </a:p>
          <a:p>
            <a:pPr lvl="0" algn="just">
              <a:spcBef>
                <a:spcPct val="0"/>
              </a:spcBef>
            </a:pPr>
            <a:r>
              <a:rPr lang="he-IL" sz="2400" dirty="0" smtClean="0">
                <a:solidFill>
                  <a:schemeClr val="accent1">
                    <a:lumMod val="75000"/>
                  </a:schemeClr>
                </a:solidFill>
                <a:latin typeface="Consolas" pitchFamily="49" charset="0"/>
                <a:ea typeface="+mj-ea"/>
                <a:cs typeface="Aharoni" pitchFamily="2" charset="-79"/>
              </a:rPr>
              <a:t>"אשראי - עיסוק הדירקטוריון יהיה מצומצם </a:t>
            </a:r>
            <a:r>
              <a:rPr lang="he-IL" sz="2400" u="sng" dirty="0" smtClean="0">
                <a:solidFill>
                  <a:schemeClr val="accent1">
                    <a:lumMod val="75000"/>
                  </a:schemeClr>
                </a:solidFill>
                <a:latin typeface="Consolas" pitchFamily="49" charset="0"/>
                <a:ea typeface="+mj-ea"/>
                <a:cs typeface="Aharoni" pitchFamily="2" charset="-79"/>
              </a:rPr>
              <a:t>ויתמקד באישור עסקאות החורגות</a:t>
            </a:r>
            <a:r>
              <a:rPr lang="he-IL" sz="2400" dirty="0" smtClean="0">
                <a:solidFill>
                  <a:schemeClr val="accent1">
                    <a:lumMod val="75000"/>
                  </a:schemeClr>
                </a:solidFill>
                <a:latin typeface="Consolas" pitchFamily="49" charset="0"/>
                <a:ea typeface="+mj-ea"/>
                <a:cs typeface="Aharoni" pitchFamily="2" charset="-79"/>
              </a:rPr>
              <a:t> מהמדיניות שנקבעה</a:t>
            </a:r>
            <a:r>
              <a:rPr kumimoji="0" lang="he-IL" sz="24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... (דברי ההסבר להוראה 301)</a:t>
            </a:r>
          </a:p>
          <a:p>
            <a:pPr lvl="0" algn="just">
              <a:spcBef>
                <a:spcPct val="0"/>
              </a:spcBef>
              <a:spcAft>
                <a:spcPts val="600"/>
              </a:spcAft>
            </a:pPr>
            <a:endParaRPr lang="he-IL" sz="2400" dirty="0" smtClean="0">
              <a:solidFill>
                <a:schemeClr val="accent1">
                  <a:lumMod val="75000"/>
                </a:schemeClr>
              </a:solidFill>
              <a:latin typeface="Consolas" pitchFamily="49" charset="0"/>
              <a:ea typeface="+mj-ea"/>
              <a:cs typeface="Aharoni" pitchFamily="2" charset="-79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39552" y="5517232"/>
            <a:ext cx="81003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u="sng" dirty="0">
                <a:latin typeface="Consolas" pitchFamily="49" charset="0"/>
                <a:cs typeface="Aharoni" pitchFamily="2" charset="-79"/>
              </a:rPr>
              <a:t>התוצאה</a:t>
            </a:r>
            <a:r>
              <a:rPr lang="he-IL" sz="2400" dirty="0">
                <a:latin typeface="Consolas" pitchFamily="49" charset="0"/>
                <a:cs typeface="Aharoni" pitchFamily="2" charset="-79"/>
              </a:rPr>
              <a:t>: </a:t>
            </a:r>
            <a:r>
              <a:rPr lang="he-IL" sz="2400" dirty="0" smtClean="0">
                <a:latin typeface="Consolas" pitchFamily="49" charset="0"/>
                <a:cs typeface="Aharoni" pitchFamily="2" charset="-79"/>
              </a:rPr>
              <a:t>הוראה 301 שעודכנה ע"י המפקח על הבנקים לאחרונה יצרה חיץ בין הדירקטוריון לדרג הניהולי - ככלל, ובפרט בכל הנוגע לעיסוק באשראים. </a:t>
            </a:r>
            <a:endParaRPr lang="he-I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467544" y="332656"/>
          <a:ext cx="8208912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220072" y="6237312"/>
            <a:ext cx="72008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smtClean="0">
                <a:solidFill>
                  <a:schemeClr val="bg1"/>
                </a:solidFill>
              </a:rPr>
              <a:t>קיים</a:t>
            </a:r>
            <a:endParaRPr lang="he-IL" sz="2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7784" y="6237312"/>
            <a:ext cx="15121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smtClean="0">
                <a:solidFill>
                  <a:schemeClr val="bg1"/>
                </a:solidFill>
              </a:rPr>
              <a:t>תיקון 11</a:t>
            </a:r>
            <a:endParaRPr lang="he-IL" sz="2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6237312"/>
            <a:ext cx="15121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smtClean="0">
                <a:solidFill>
                  <a:schemeClr val="bg1"/>
                </a:solidFill>
              </a:rPr>
              <a:t>תיקון 11</a:t>
            </a:r>
            <a:endParaRPr lang="he-IL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48264" y="6237312"/>
            <a:ext cx="11521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smtClean="0">
                <a:solidFill>
                  <a:schemeClr val="bg1"/>
                </a:solidFill>
              </a:rPr>
              <a:t>לא קיים</a:t>
            </a:r>
            <a:endParaRPr lang="he-IL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9552" y="260648"/>
            <a:ext cx="7992888" cy="1224136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מענה קיים לחשש מפני הפגיעה בתחרות</a:t>
            </a:r>
            <a:endParaRPr kumimoji="0" lang="he-IL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323528" y="1628800"/>
            <a:ext cx="8568952" cy="4752528"/>
          </a:xfrm>
          <a:custGeom>
            <a:avLst/>
            <a:gdLst>
              <a:gd name="connsiteX0" fmla="*/ 0 w 8568952"/>
              <a:gd name="connsiteY0" fmla="*/ 4752528 h 4752528"/>
              <a:gd name="connsiteX1" fmla="*/ 4284476 w 8568952"/>
              <a:gd name="connsiteY1" fmla="*/ 0 h 4752528"/>
              <a:gd name="connsiteX2" fmla="*/ 8568952 w 8568952"/>
              <a:gd name="connsiteY2" fmla="*/ 4752528 h 4752528"/>
              <a:gd name="connsiteX3" fmla="*/ 0 w 8568952"/>
              <a:gd name="connsiteY3" fmla="*/ 4752528 h 4752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68952" h="4752528">
                <a:moveTo>
                  <a:pt x="0" y="4752528"/>
                </a:moveTo>
                <a:lnTo>
                  <a:pt x="4284476" y="0"/>
                </a:lnTo>
                <a:lnTo>
                  <a:pt x="8568952" y="4752528"/>
                </a:lnTo>
                <a:lnTo>
                  <a:pt x="0" y="4752528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1115616" y="5550331"/>
            <a:ext cx="698477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u="sng" dirty="0" smtClean="0">
                <a:cs typeface="Aharoni" pitchFamily="2" charset="-79"/>
              </a:rPr>
              <a:t>חוק החברות </a:t>
            </a:r>
            <a:r>
              <a:rPr lang="he-IL" sz="2400" dirty="0" smtClean="0">
                <a:cs typeface="Aharoni" pitchFamily="2" charset="-79"/>
              </a:rPr>
              <a:t>– גילוי עניין אישי בעסקה, חובות אמונים ואישור עסקאות בעלי שליטה באמצעות הסכמת </a:t>
            </a:r>
            <a:r>
              <a:rPr lang="he-IL" sz="2400" u="sng" dirty="0" smtClean="0">
                <a:cs typeface="Aharoni" pitchFamily="2" charset="-79"/>
              </a:rPr>
              <a:t>רוב</a:t>
            </a:r>
            <a:r>
              <a:rPr lang="he-IL" sz="2400" dirty="0" smtClean="0">
                <a:cs typeface="Aharoni" pitchFamily="2" charset="-79"/>
              </a:rPr>
              <a:t> מבעלי מניות המיעוט</a:t>
            </a:r>
            <a:endParaRPr lang="he-IL" sz="2400" dirty="0">
              <a:cs typeface="Aharoni" pitchFamily="2" charset="-79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115616" y="5517232"/>
            <a:ext cx="6984776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627784" y="4221088"/>
            <a:ext cx="36724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u="sng" dirty="0" smtClean="0">
                <a:cs typeface="Aharoni" pitchFamily="2" charset="-79"/>
              </a:rPr>
              <a:t>הממונה להגבלים עסקיים</a:t>
            </a:r>
            <a:endParaRPr lang="he-IL" sz="2400" dirty="0">
              <a:cs typeface="Aharoni" pitchFamily="2" charset="-79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547664" y="4581128"/>
            <a:ext cx="576064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200" b="1" dirty="0" smtClean="0">
                <a:cs typeface="Aharoni" pitchFamily="2" charset="-79"/>
              </a:rPr>
              <a:t>סמכות להתנגד למיזוג תאגיד ריאלי ופיננסי, ולתת הוראות</a:t>
            </a:r>
            <a:endParaRPr lang="he-IL" sz="2200" b="1" dirty="0">
              <a:cs typeface="Aharoni" pitchFamily="2" charset="-79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2267744" y="4221088"/>
            <a:ext cx="4680520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419872" y="2535287"/>
            <a:ext cx="23042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u="sng" dirty="0" smtClean="0">
                <a:cs typeface="Aharoni" pitchFamily="2" charset="-79"/>
              </a:rPr>
              <a:t>הפיקוח על הבנקים</a:t>
            </a:r>
            <a:endParaRPr lang="he-IL" sz="2400" dirty="0">
              <a:cs typeface="Aharoni" pitchFamily="2" charset="-79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915816" y="3140968"/>
            <a:ext cx="352839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200" dirty="0" smtClean="0">
                <a:cs typeface="Aharoni" pitchFamily="2" charset="-79"/>
              </a:rPr>
              <a:t>מגבלות נוקשות למניעת ניגוד</a:t>
            </a:r>
            <a:endParaRPr lang="he-IL" sz="2200" dirty="0">
              <a:cs typeface="Aharoni" pitchFamily="2" charset="-79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87824" y="2852936"/>
            <a:ext cx="324036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100" dirty="0" smtClean="0">
                <a:cs typeface="Aharoni" pitchFamily="2" charset="-79"/>
              </a:rPr>
              <a:t>הוראות גילוי נרחבות יחד עם</a:t>
            </a:r>
            <a:endParaRPr lang="he-IL" sz="2100" dirty="0">
              <a:cs typeface="Aharoni" pitchFamily="2" charset="-79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15816" y="3430161"/>
            <a:ext cx="352839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200" dirty="0" smtClean="0">
                <a:cs typeface="Aharoni" pitchFamily="2" charset="-79"/>
              </a:rPr>
              <a:t>עניינים. איסור בחוק הבנקאות</a:t>
            </a:r>
            <a:endParaRPr lang="he-IL" sz="2200" dirty="0">
              <a:cs typeface="Aharoni" pitchFamily="2" charset="-79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15816" y="3790201"/>
            <a:ext cx="352839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200" dirty="0" smtClean="0">
                <a:cs typeface="Aharoni" pitchFamily="2" charset="-79"/>
              </a:rPr>
              <a:t>מהתניית שירות ועסקאות חבילה</a:t>
            </a:r>
            <a:endParaRPr lang="he-IL" sz="2200" dirty="0">
              <a:cs typeface="Aharoni" pitchFamily="2" charset="-79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691680" y="4942329"/>
            <a:ext cx="576064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200" b="1" dirty="0" smtClean="0">
                <a:cs typeface="Aharoni" pitchFamily="2" charset="-79"/>
              </a:rPr>
              <a:t>לחברי קבוצת ריכוז, לרבות התרת קשרי בעלות (תיקון 11)</a:t>
            </a:r>
            <a:endParaRPr lang="he-IL" sz="2200" b="1" dirty="0"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 rtlCol="1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e-IL" sz="6000" dirty="0" smtClean="0">
                <a:latin typeface="Consolas" pitchFamily="49" charset="0"/>
                <a:cs typeface="Aharoni" pitchFamily="2" charset="-79"/>
              </a:rPr>
              <a:t>שיקולים מקרו-כלכליים</a:t>
            </a:r>
            <a:endParaRPr lang="he-IL" sz="6000" dirty="0">
              <a:latin typeface="Consolas" pitchFamily="49" charset="0"/>
              <a:cs typeface="Aharoni" pitchFamily="2" charset="-79"/>
            </a:endParaRP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7F331E-4E08-4787-911F-870173341350}" type="slidenum">
              <a:rPr lang="he-IL"/>
              <a:pPr>
                <a:defRPr/>
              </a:pPr>
              <a:t>17</a:t>
            </a:fld>
            <a:endParaRPr lang="he-IL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9552" y="2130425"/>
            <a:ext cx="7992888" cy="2018655"/>
          </a:xfrm>
          <a:prstGeom prst="rect">
            <a:avLst/>
          </a:prstGeom>
        </p:spPr>
        <p:txBody>
          <a:bodyPr vert="horz" lIns="91440" tIns="45720" rIns="91440" bIns="45720" rtlCol="1" anchor="ctr">
            <a:normAutofit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הועדה צריכה לקחת</a:t>
            </a:r>
            <a:r>
              <a:rPr kumimoji="0" lang="he-IL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בחשבון שיקולים מקרו-כלכליים בעת העיסוק בנושא הפרדת נכסים </a:t>
            </a:r>
            <a:r>
              <a:rPr kumimoji="0" lang="he-IL" sz="4400" b="0" i="0" u="none" strike="noStrike" kern="120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ריאלים ובנקאיים</a:t>
            </a:r>
            <a:endParaRPr kumimoji="0" lang="he-IL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539552" y="836712"/>
            <a:ext cx="7992888" cy="1470025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סיכום פרק ההחזקה הבנקאית</a:t>
            </a:r>
            <a:r>
              <a:rPr kumimoji="0" lang="he-IL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וריאלית </a:t>
            </a:r>
            <a:r>
              <a:rPr kumimoji="0" lang="he-IL" sz="4400" b="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באספקלריית התחרות</a:t>
            </a:r>
            <a:endParaRPr kumimoji="0" lang="he-IL" sz="44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95536" y="2564904"/>
            <a:ext cx="8280920" cy="3528392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20000"/>
          </a:bodyPr>
          <a:lstStyle/>
          <a:p>
            <a:pPr marL="514350" indent="-514350" algn="just">
              <a:spcBef>
                <a:spcPct val="0"/>
              </a:spcBef>
              <a:spcAft>
                <a:spcPts val="1200"/>
              </a:spcAft>
              <a:buFontTx/>
              <a:buAutoNum type="arabicPeriod"/>
            </a:pPr>
            <a:r>
              <a:rPr lang="he-IL" sz="3000" b="1" dirty="0" smtClean="0">
                <a:solidFill>
                  <a:schemeClr val="bg2">
                    <a:lumMod val="10000"/>
                  </a:schemeClr>
                </a:solidFill>
                <a:latin typeface="Consolas" pitchFamily="49" charset="0"/>
                <a:ea typeface="+mj-ea"/>
                <a:cs typeface="Aharoni" pitchFamily="2" charset="-79"/>
              </a:rPr>
              <a:t>החקיקה הרחבה הקיימת נותנת מענה לחששות מפני הפגיעה בתחרות.</a:t>
            </a:r>
          </a:p>
          <a:p>
            <a:pPr marL="514350" indent="-514350" algn="just">
              <a:spcBef>
                <a:spcPct val="0"/>
              </a:spcBef>
              <a:spcAft>
                <a:spcPts val="1200"/>
              </a:spcAft>
              <a:buAutoNum type="arabicPeriod"/>
            </a:pPr>
            <a:r>
              <a:rPr lang="he-IL" sz="3000" b="1" dirty="0" smtClean="0">
                <a:solidFill>
                  <a:schemeClr val="bg2">
                    <a:lumMod val="10000"/>
                  </a:schemeClr>
                </a:solidFill>
                <a:latin typeface="Consolas" pitchFamily="49" charset="0"/>
                <a:ea typeface="+mj-ea"/>
                <a:cs typeface="Aharoni" pitchFamily="2" charset="-79"/>
              </a:rPr>
              <a:t>המורכבות של נושא התחרותיות מצריכה בדיקה לגופו של כל עניין, ולא התייחסות כללית גורפת.</a:t>
            </a:r>
          </a:p>
          <a:p>
            <a:pPr marL="514350" indent="-514350" algn="just">
              <a:spcBef>
                <a:spcPct val="0"/>
              </a:spcBef>
              <a:buAutoNum type="arabicPeriod"/>
            </a:pPr>
            <a:r>
              <a:rPr lang="he-IL" sz="3000" b="1" dirty="0" smtClean="0">
                <a:solidFill>
                  <a:schemeClr val="bg2">
                    <a:lumMod val="10000"/>
                  </a:schemeClr>
                </a:solidFill>
                <a:latin typeface="Consolas" pitchFamily="49" charset="0"/>
                <a:ea typeface="+mj-ea"/>
                <a:cs typeface="Aharoni" pitchFamily="2" charset="-79"/>
              </a:rPr>
              <a:t>הפיכתו של המשק לשוק חופשי היתה הקטליזטור לצמיחה הכלכלית של העשורים האחרונים. התערבות קניינית בשוק צריכה להיעשות – כמתחייב גם מחוקי היסוד – באופן מידתי ועל הועדה לשקול מהי הפגיעה הקניינית המינימאלית (אם בכלל) לצורך השגת מטרותיה.   </a:t>
            </a:r>
            <a:endParaRPr kumimoji="0" lang="he-IL" sz="3000" b="1" i="0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מלבן מעוגל 121"/>
          <p:cNvSpPr>
            <a:spLocks noGrp="1"/>
          </p:cNvSpPr>
          <p:nvPr>
            <p:ph idx="1"/>
          </p:nvPr>
        </p:nvSpPr>
        <p:spPr>
          <a:xfrm>
            <a:off x="3347864" y="692696"/>
            <a:ext cx="3024336" cy="504056"/>
          </a:xfrm>
          <a:prstGeom prst="roundRect">
            <a:avLst>
              <a:gd name="adj" fmla="val 16667"/>
            </a:avLst>
          </a:prstGeom>
          <a:solidFill>
            <a:schemeClr val="tx1">
              <a:lumMod val="65000"/>
              <a:lumOff val="3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normAutofit fontScale="25000" lnSpcReduction="20000"/>
          </a:bodyPr>
          <a:lstStyle/>
          <a:p>
            <a:pPr algn="ctr" rtl="0" fontAlgn="base">
              <a:lnSpc>
                <a:spcPts val="700"/>
              </a:lnSpc>
              <a:spcBef>
                <a:spcPct val="50000"/>
              </a:spcBef>
              <a:spcAft>
                <a:spcPct val="0"/>
              </a:spcAft>
            </a:pPr>
            <a:endParaRPr lang="he-IL" sz="1000" b="1" dirty="0" smtClean="0">
              <a:solidFill>
                <a:schemeClr val="bg1"/>
              </a:solidFill>
              <a:latin typeface="Georgia" pitchFamily="18" charset="0"/>
            </a:endParaRPr>
          </a:p>
          <a:p>
            <a:pPr algn="ctr" fontAlgn="base">
              <a:lnSpc>
                <a:spcPts val="700"/>
              </a:lnSpc>
              <a:spcBef>
                <a:spcPct val="50000"/>
              </a:spcBef>
              <a:spcAft>
                <a:spcPts val="600"/>
              </a:spcAft>
              <a:buNone/>
            </a:pPr>
            <a:r>
              <a:rPr lang="he-IL" sz="5600" b="1" dirty="0" smtClean="0">
                <a:solidFill>
                  <a:schemeClr val="bg1"/>
                </a:solidFill>
                <a:latin typeface="Georgia" pitchFamily="18" charset="0"/>
              </a:rPr>
              <a:t>קבוצת </a:t>
            </a:r>
            <a:r>
              <a:rPr lang="he-IL" sz="5600" b="1" dirty="0" err="1" smtClean="0">
                <a:solidFill>
                  <a:schemeClr val="bg1"/>
                </a:solidFill>
                <a:latin typeface="Georgia" pitchFamily="18" charset="0"/>
              </a:rPr>
              <a:t>אריסון</a:t>
            </a:r>
            <a:r>
              <a:rPr lang="he-IL" sz="5600" b="1" dirty="0" smtClean="0">
                <a:solidFill>
                  <a:schemeClr val="bg1"/>
                </a:solidFill>
                <a:latin typeface="Georgia" pitchFamily="18" charset="0"/>
              </a:rPr>
              <a:t> השקעות</a:t>
            </a:r>
            <a:endParaRPr lang="en-US" sz="5600" b="1" dirty="0" smtClean="0">
              <a:solidFill>
                <a:schemeClr val="bg1"/>
              </a:solidFill>
              <a:latin typeface="Georgia" pitchFamily="18" charset="0"/>
            </a:endParaRPr>
          </a:p>
          <a:p>
            <a:pPr algn="ctr" rtl="0" fontAlgn="base">
              <a:lnSpc>
                <a:spcPts val="700"/>
              </a:lnSpc>
              <a:spcBef>
                <a:spcPct val="50000"/>
              </a:spcBef>
              <a:spcAft>
                <a:spcPct val="0"/>
              </a:spcAft>
            </a:pPr>
            <a:r>
              <a:rPr lang="he-IL" sz="1000" b="1" dirty="0" smtClean="0">
                <a:solidFill>
                  <a:schemeClr val="bg1"/>
                </a:solidFill>
                <a:latin typeface="Georgia" pitchFamily="18" charset="0"/>
              </a:rPr>
              <a:t> </a:t>
            </a:r>
            <a:endParaRPr lang="en-US" sz="1000" b="1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39" name="מלבן מעוגל 51"/>
          <p:cNvSpPr/>
          <p:nvPr/>
        </p:nvSpPr>
        <p:spPr>
          <a:xfrm>
            <a:off x="1187624" y="1628800"/>
            <a:ext cx="1728192" cy="533327"/>
          </a:xfrm>
          <a:prstGeom prst="roundRect">
            <a:avLst>
              <a:gd name="adj" fmla="val 16667"/>
            </a:avLst>
          </a:prstGeom>
          <a:solidFill>
            <a:schemeClr val="bg1">
              <a:lumMod val="6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he-IL" sz="1100" b="1" dirty="0" smtClean="0">
                <a:solidFill>
                  <a:schemeClr val="bg1"/>
                </a:solidFill>
                <a:latin typeface="Georgia" pitchFamily="18" charset="0"/>
              </a:rPr>
              <a:t>אריסון החזקות</a:t>
            </a:r>
            <a:endParaRPr lang="en-US" sz="1100" b="1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40" name="מלבן מעוגל 51"/>
          <p:cNvSpPr/>
          <p:nvPr/>
        </p:nvSpPr>
        <p:spPr>
          <a:xfrm>
            <a:off x="3995936" y="1628800"/>
            <a:ext cx="1728192" cy="533327"/>
          </a:xfrm>
          <a:prstGeom prst="roundRect">
            <a:avLst>
              <a:gd name="adj" fmla="val 16667"/>
            </a:avLst>
          </a:prstGeom>
          <a:solidFill>
            <a:schemeClr val="bg1">
              <a:lumMod val="6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he-IL" sz="1100" b="1" dirty="0" smtClean="0">
                <a:solidFill>
                  <a:schemeClr val="bg1"/>
                </a:solidFill>
                <a:latin typeface="Georgia" pitchFamily="18" charset="0"/>
              </a:rPr>
              <a:t>אריסון קיימות</a:t>
            </a:r>
            <a:endParaRPr lang="en-US" sz="1100" b="1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41" name="מלבן מעוגל 51"/>
          <p:cNvSpPr/>
          <p:nvPr/>
        </p:nvSpPr>
        <p:spPr>
          <a:xfrm>
            <a:off x="6300192" y="1628800"/>
            <a:ext cx="1728192" cy="533327"/>
          </a:xfrm>
          <a:prstGeom prst="roundRect">
            <a:avLst>
              <a:gd name="adj" fmla="val 16667"/>
            </a:avLst>
          </a:prstGeom>
          <a:solidFill>
            <a:schemeClr val="bg1">
              <a:lumMod val="6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he-IL" sz="1100" b="1" dirty="0" err="1" smtClean="0">
                <a:solidFill>
                  <a:schemeClr val="bg1"/>
                </a:solidFill>
                <a:latin typeface="Georgia" pitchFamily="18" charset="0"/>
              </a:rPr>
              <a:t>אריסון</a:t>
            </a:r>
            <a:r>
              <a:rPr lang="he-IL" sz="1100" b="1" dirty="0" smtClean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US" sz="1100" b="1" dirty="0" smtClean="0">
                <a:solidFill>
                  <a:schemeClr val="bg1"/>
                </a:solidFill>
                <a:latin typeface="Georgia" pitchFamily="18" charset="0"/>
              </a:rPr>
              <a:t>USA</a:t>
            </a:r>
            <a:r>
              <a:rPr lang="he-IL" sz="1100" b="1" dirty="0" smtClean="0">
                <a:solidFill>
                  <a:schemeClr val="bg1"/>
                </a:solidFill>
                <a:latin typeface="Georgia" pitchFamily="18" charset="0"/>
              </a:rPr>
              <a:t>*</a:t>
            </a:r>
          </a:p>
        </p:txBody>
      </p:sp>
      <p:sp>
        <p:nvSpPr>
          <p:cNvPr id="142" name="מלבן מעוגל 51"/>
          <p:cNvSpPr/>
          <p:nvPr/>
        </p:nvSpPr>
        <p:spPr>
          <a:xfrm>
            <a:off x="3995936" y="2751657"/>
            <a:ext cx="1728192" cy="533327"/>
          </a:xfrm>
          <a:prstGeom prst="roundRect">
            <a:avLst>
              <a:gd name="adj" fmla="val 16667"/>
            </a:avLst>
          </a:prstGeom>
          <a:solidFill>
            <a:schemeClr val="bg1">
              <a:lumMod val="6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he-IL" sz="1100" b="1" dirty="0" smtClean="0">
                <a:solidFill>
                  <a:schemeClr val="bg1"/>
                </a:solidFill>
                <a:latin typeface="Georgia" pitchFamily="18" charset="0"/>
              </a:rPr>
              <a:t>אריסון השקעות</a:t>
            </a:r>
            <a:endParaRPr lang="en-US" sz="1100" b="1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43" name="מלבן מעוגל 53"/>
          <p:cNvSpPr/>
          <p:nvPr/>
        </p:nvSpPr>
        <p:spPr>
          <a:xfrm>
            <a:off x="1403648" y="3861522"/>
            <a:ext cx="1152128" cy="93563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600">
              <a:latin typeface="Georgia" pitchFamily="18" charset="0"/>
            </a:endParaRPr>
          </a:p>
        </p:txBody>
      </p:sp>
      <p:sp>
        <p:nvSpPr>
          <p:cNvPr id="144" name="מלבן מעוגל 53"/>
          <p:cNvSpPr/>
          <p:nvPr/>
        </p:nvSpPr>
        <p:spPr>
          <a:xfrm>
            <a:off x="3635896" y="3861522"/>
            <a:ext cx="1152128" cy="93563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600">
              <a:latin typeface="Georgia" pitchFamily="18" charset="0"/>
            </a:endParaRPr>
          </a:p>
        </p:txBody>
      </p:sp>
      <p:sp>
        <p:nvSpPr>
          <p:cNvPr id="145" name="מלבן מעוגל 53"/>
          <p:cNvSpPr/>
          <p:nvPr/>
        </p:nvSpPr>
        <p:spPr>
          <a:xfrm>
            <a:off x="5220072" y="3861522"/>
            <a:ext cx="1152128" cy="93563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600">
              <a:latin typeface="Georgia" pitchFamily="18" charset="0"/>
            </a:endParaRPr>
          </a:p>
        </p:txBody>
      </p:sp>
      <p:sp>
        <p:nvSpPr>
          <p:cNvPr id="146" name="מלבן מעוגל 53"/>
          <p:cNvSpPr/>
          <p:nvPr/>
        </p:nvSpPr>
        <p:spPr>
          <a:xfrm>
            <a:off x="6804248" y="3861522"/>
            <a:ext cx="1152128" cy="93563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1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600">
              <a:latin typeface="Georgia" pitchFamily="18" charset="0"/>
            </a:endParaRPr>
          </a:p>
        </p:txBody>
      </p:sp>
      <p:cxnSp>
        <p:nvCxnSpPr>
          <p:cNvPr id="147" name="מחבר ישר 89"/>
          <p:cNvCxnSpPr/>
          <p:nvPr/>
        </p:nvCxnSpPr>
        <p:spPr>
          <a:xfrm>
            <a:off x="2051720" y="1412776"/>
            <a:ext cx="5112568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rot="5400000">
            <a:off x="4752020" y="130476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 rot="5400000">
            <a:off x="1943708" y="1520788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 rot="5400000">
            <a:off x="7056276" y="1520788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 rot="5400000">
            <a:off x="4608004" y="2456892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40" idx="0"/>
          </p:cNvCxnSpPr>
          <p:nvPr/>
        </p:nvCxnSpPr>
        <p:spPr>
          <a:xfrm rot="5400000" flipH="1" flipV="1">
            <a:off x="4752020" y="1520788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 rot="5400000" flipH="1" flipV="1">
            <a:off x="3995699" y="3573253"/>
            <a:ext cx="5765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 rot="5400000">
            <a:off x="5148064" y="3573016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/>
          <p:cNvCxnSpPr>
            <a:stCxn id="146" idx="0"/>
          </p:cNvCxnSpPr>
          <p:nvPr/>
        </p:nvCxnSpPr>
        <p:spPr>
          <a:xfrm rot="5400000" flipH="1" flipV="1">
            <a:off x="6515979" y="2997189"/>
            <a:ext cx="1728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>
            <a:stCxn id="139" idx="2"/>
          </p:cNvCxnSpPr>
          <p:nvPr/>
        </p:nvCxnSpPr>
        <p:spPr>
          <a:xfrm rot="5400000">
            <a:off x="1202260" y="3011587"/>
            <a:ext cx="16989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5" name="תמונה 1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2838" y="4027877"/>
            <a:ext cx="715506" cy="553251"/>
          </a:xfrm>
          <a:prstGeom prst="rect">
            <a:avLst/>
          </a:prstGeom>
        </p:spPr>
      </p:pic>
      <p:sp>
        <p:nvSpPr>
          <p:cNvPr id="176" name="TextBox 175"/>
          <p:cNvSpPr txBox="1"/>
          <p:nvPr/>
        </p:nvSpPr>
        <p:spPr>
          <a:xfrm>
            <a:off x="1691680" y="4566320"/>
            <a:ext cx="543739" cy="2308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9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22.6%</a:t>
            </a:r>
            <a:endParaRPr lang="he-IL" sz="9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3995936" y="4566320"/>
            <a:ext cx="502061" cy="2308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9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100%</a:t>
            </a:r>
            <a:endParaRPr lang="he-IL" sz="9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5572616" y="4566320"/>
            <a:ext cx="439544" cy="2308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9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48%</a:t>
            </a:r>
            <a:endParaRPr lang="he-IL" sz="9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80" name="TextBox 179"/>
          <p:cNvSpPr txBox="1"/>
          <p:nvPr/>
        </p:nvSpPr>
        <p:spPr>
          <a:xfrm>
            <a:off x="4956363" y="6237312"/>
            <a:ext cx="4092787" cy="71558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/>
            <a:r>
              <a:rPr lang="he-IL" sz="105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*   חברה זרה </a:t>
            </a:r>
          </a:p>
          <a:p>
            <a:pPr algn="r"/>
            <a:r>
              <a:rPr lang="he-IL" sz="105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** מוחזק במישרין ובעקיפין על ידי חברות פרטיות בבעלות מלאה של אריסון</a:t>
            </a:r>
            <a:r>
              <a:rPr lang="en-US" sz="105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he-IL" sz="105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</a:p>
          <a:p>
            <a:pPr algn="r">
              <a:buFont typeface="Arial" pitchFamily="34" charset="0"/>
              <a:buChar char="•"/>
            </a:pPr>
            <a:endParaRPr lang="he-IL" sz="105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he-IL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4251078" y="3284984"/>
            <a:ext cx="320922" cy="2769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*</a:t>
            </a:r>
            <a:r>
              <a:rPr lang="en-US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*</a:t>
            </a:r>
            <a:endParaRPr lang="he-IL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5385573" y="3296017"/>
            <a:ext cx="338555" cy="2769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**</a:t>
            </a:r>
            <a:endParaRPr lang="he-IL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4427984" y="2492896"/>
            <a:ext cx="502061" cy="2308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9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100%</a:t>
            </a:r>
            <a:endParaRPr lang="he-IL" sz="9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7092280" y="4566320"/>
            <a:ext cx="502061" cy="2308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9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100%</a:t>
            </a:r>
            <a:endParaRPr lang="he-IL" sz="9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 l="30595" r="10137" b="46335"/>
          <a:stretch>
            <a:fillRect/>
          </a:stretch>
        </p:blipFill>
        <p:spPr bwMode="auto">
          <a:xfrm>
            <a:off x="1547664" y="4005064"/>
            <a:ext cx="86409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 l="9672" t="8342" r="14281" b="58789"/>
          <a:stretch>
            <a:fillRect/>
          </a:stretch>
        </p:blipFill>
        <p:spPr bwMode="auto">
          <a:xfrm>
            <a:off x="3707904" y="4005064"/>
            <a:ext cx="936104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20072" y="3933056"/>
            <a:ext cx="108012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9" name="TextBox 188"/>
          <p:cNvSpPr txBox="1"/>
          <p:nvPr/>
        </p:nvSpPr>
        <p:spPr>
          <a:xfrm>
            <a:off x="4427984" y="1397968"/>
            <a:ext cx="502061" cy="2308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9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100%</a:t>
            </a:r>
            <a:endParaRPr lang="he-IL" sz="9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1621667" y="1397968"/>
            <a:ext cx="502061" cy="2308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9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100%</a:t>
            </a:r>
            <a:endParaRPr lang="he-IL" sz="9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6734235" y="1397968"/>
            <a:ext cx="502061" cy="2308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9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100%</a:t>
            </a:r>
            <a:endParaRPr lang="he-IL" sz="9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1004374" y="3645024"/>
            <a:ext cx="1104790" cy="2308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9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20% גרעין השליטה</a:t>
            </a:r>
            <a:endParaRPr lang="he-IL" sz="9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cxnSp>
        <p:nvCxnSpPr>
          <p:cNvPr id="37" name="Straight Connector 36"/>
          <p:cNvCxnSpPr>
            <a:stCxn id="144" idx="1"/>
            <a:endCxn id="143" idx="3"/>
          </p:cNvCxnSpPr>
          <p:nvPr/>
        </p:nvCxnSpPr>
        <p:spPr>
          <a:xfrm rot="10800000">
            <a:off x="2555776" y="4329337"/>
            <a:ext cx="1080120" cy="0"/>
          </a:xfrm>
          <a:prstGeom prst="line">
            <a:avLst/>
          </a:prstGeom>
          <a:ln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586233" y="3933056"/>
            <a:ext cx="471604" cy="2308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9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eorgia" pitchFamily="18" charset="0"/>
              </a:rPr>
              <a:t>2.6%</a:t>
            </a:r>
            <a:endParaRPr lang="he-IL" sz="900" b="1" dirty="0">
              <a:solidFill>
                <a:schemeClr val="tx1">
                  <a:lumMod val="85000"/>
                  <a:lumOff val="15000"/>
                </a:schemeClr>
              </a:solidFill>
              <a:latin typeface="Georgia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974686" y="4520153"/>
            <a:ext cx="261610" cy="2769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*</a:t>
            </a:r>
            <a:endParaRPr lang="he-IL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043608" y="5373216"/>
            <a:ext cx="7200800" cy="646331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dirty="0" smtClean="0">
                <a:solidFill>
                  <a:schemeClr val="bg1"/>
                </a:solidFill>
                <a:latin typeface="Consolas" pitchFamily="49" charset="0"/>
                <a:ea typeface="+mj-ea"/>
                <a:cs typeface="Aharoni" pitchFamily="2" charset="-79"/>
              </a:rPr>
              <a:t>הקבוצה פועלת ב- 38 מדינות, בעיקר בתחומי הבנקאות, נדל"ן ותשתיות, ומים. שווי חברות הקבוצה מהווה פחות מ- 4% ממדד ת"א 100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95536" y="404664"/>
            <a:ext cx="8496944" cy="1080119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שיכון ובינוי </a:t>
            </a:r>
            <a:r>
              <a:rPr kumimoji="0" lang="he-IL" sz="48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– נתוני הכנסות</a:t>
            </a:r>
          </a:p>
          <a:p>
            <a:pPr lvl="0" algn="ctr">
              <a:spcBef>
                <a:spcPct val="0"/>
              </a:spcBef>
              <a:defRPr/>
            </a:pPr>
            <a:r>
              <a:rPr lang="he-IL" sz="2400" dirty="0" smtClean="0">
                <a:solidFill>
                  <a:schemeClr val="bg1"/>
                </a:solidFill>
                <a:latin typeface="Consolas" pitchFamily="49" charset="0"/>
                <a:cs typeface="Aharoni" pitchFamily="2" charset="-79"/>
              </a:rPr>
              <a:t>(31 בדצמבר 2010 – על בסיס דוחות כספיים שפורסמו)</a:t>
            </a:r>
            <a:r>
              <a:rPr kumimoji="0" lang="he-IL" sz="24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</a:t>
            </a:r>
            <a:endParaRPr kumimoji="0" lang="he-I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539552" y="1916832"/>
          <a:ext cx="4032448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9552" y="1916832"/>
            <a:ext cx="37444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u="sng" dirty="0" smtClean="0">
                <a:solidFill>
                  <a:schemeClr val="bg1">
                    <a:lumMod val="95000"/>
                  </a:schemeClr>
                </a:solidFill>
                <a:cs typeface="Aharoni" pitchFamily="2" charset="-79"/>
              </a:rPr>
              <a:t>סה"כ הכנסות: כ- 5 מליארד</a:t>
            </a:r>
            <a:endParaRPr lang="he-IL" sz="2400" u="sng" dirty="0">
              <a:solidFill>
                <a:schemeClr val="bg1">
                  <a:lumMod val="95000"/>
                </a:schemeClr>
              </a:solidFill>
              <a:cs typeface="Aharoni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672" y="3140968"/>
            <a:ext cx="79208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 smtClean="0">
                <a:solidFill>
                  <a:schemeClr val="bg1">
                    <a:lumMod val="95000"/>
                  </a:schemeClr>
                </a:solidFill>
                <a:cs typeface="Aharoni" pitchFamily="2" charset="-79"/>
              </a:rPr>
              <a:t>חו"ל</a:t>
            </a:r>
            <a:endParaRPr lang="he-IL" sz="2000" dirty="0">
              <a:solidFill>
                <a:schemeClr val="bg1">
                  <a:lumMod val="95000"/>
                </a:schemeClr>
              </a:solidFill>
              <a:cs typeface="Aharoni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27784" y="3140968"/>
            <a:ext cx="79208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 smtClean="0">
                <a:solidFill>
                  <a:schemeClr val="bg1">
                    <a:lumMod val="95000"/>
                  </a:schemeClr>
                </a:solidFill>
                <a:cs typeface="Aharoni" pitchFamily="2" charset="-79"/>
              </a:rPr>
              <a:t>ישראל</a:t>
            </a:r>
            <a:endParaRPr lang="he-IL" sz="2000" dirty="0">
              <a:solidFill>
                <a:schemeClr val="bg1">
                  <a:lumMod val="95000"/>
                </a:schemeClr>
              </a:solidFill>
              <a:cs typeface="Aharoni" pitchFamily="2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32040" y="1916832"/>
            <a:ext cx="37444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u="sng" dirty="0" smtClean="0">
                <a:solidFill>
                  <a:schemeClr val="bg1">
                    <a:lumMod val="95000"/>
                  </a:schemeClr>
                </a:solidFill>
                <a:cs typeface="Aharoni" pitchFamily="2" charset="-79"/>
              </a:rPr>
              <a:t>פילוח הכנסות לפי תחומים</a:t>
            </a:r>
            <a:endParaRPr lang="he-IL" sz="2400" u="sng" dirty="0">
              <a:solidFill>
                <a:schemeClr val="bg1">
                  <a:lumMod val="95000"/>
                </a:schemeClr>
              </a:solidFill>
              <a:cs typeface="Aharoni" pitchFamily="2" charset="-79"/>
            </a:endParaRPr>
          </a:p>
        </p:txBody>
      </p:sp>
      <p:graphicFrame>
        <p:nvGraphicFramePr>
          <p:cNvPr id="11" name="Chart 10"/>
          <p:cNvGraphicFramePr/>
          <p:nvPr/>
        </p:nvGraphicFramePr>
        <p:xfrm>
          <a:off x="4067944" y="2132856"/>
          <a:ext cx="5328592" cy="3328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940152" y="2434335"/>
            <a:ext cx="79208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000" dirty="0" smtClean="0">
                <a:solidFill>
                  <a:schemeClr val="bg1">
                    <a:lumMod val="95000"/>
                  </a:schemeClr>
                </a:solidFill>
                <a:cs typeface="Aharoni" pitchFamily="2" charset="-79"/>
              </a:rPr>
              <a:t>אחר</a:t>
            </a:r>
            <a:endParaRPr lang="he-IL" sz="2000" dirty="0">
              <a:solidFill>
                <a:schemeClr val="bg1">
                  <a:lumMod val="95000"/>
                </a:schemeClr>
              </a:solidFill>
              <a:cs typeface="Aharoni" pitchFamily="2" charset="-79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66775" y="2939534"/>
            <a:ext cx="93610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000" dirty="0" smtClean="0">
                <a:solidFill>
                  <a:schemeClr val="bg1">
                    <a:lumMod val="95000"/>
                  </a:schemeClr>
                </a:solidFill>
                <a:cs typeface="Aharoni" pitchFamily="2" charset="-79"/>
              </a:rPr>
              <a:t>תשתיות ישראל</a:t>
            </a:r>
            <a:endParaRPr lang="he-IL" sz="2000" dirty="0">
              <a:solidFill>
                <a:schemeClr val="bg1">
                  <a:lumMod val="95000"/>
                </a:schemeClr>
              </a:solidFill>
              <a:cs typeface="Aharoni" pitchFamily="2" charset="-79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04048" y="4881354"/>
            <a:ext cx="93610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000" dirty="0" smtClean="0">
                <a:solidFill>
                  <a:schemeClr val="bg1">
                    <a:lumMod val="95000"/>
                  </a:schemeClr>
                </a:solidFill>
                <a:cs typeface="Aharoni" pitchFamily="2" charset="-79"/>
              </a:rPr>
              <a:t>נדל"ן ישראל</a:t>
            </a:r>
            <a:endParaRPr lang="he-IL" sz="2000" dirty="0">
              <a:solidFill>
                <a:schemeClr val="bg1">
                  <a:lumMod val="95000"/>
                </a:schemeClr>
              </a:solidFill>
              <a:cs typeface="Aharoni" pitchFamily="2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911262" y="3636350"/>
            <a:ext cx="93610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000" dirty="0" smtClean="0">
                <a:solidFill>
                  <a:schemeClr val="bg1">
                    <a:lumMod val="95000"/>
                  </a:schemeClr>
                </a:solidFill>
                <a:cs typeface="Aharoni" pitchFamily="2" charset="-79"/>
              </a:rPr>
              <a:t>תשתיות חו"ל</a:t>
            </a:r>
            <a:endParaRPr lang="he-IL" sz="2000" dirty="0">
              <a:solidFill>
                <a:schemeClr val="bg1">
                  <a:lumMod val="95000"/>
                </a:schemeClr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95536" y="404665"/>
            <a:ext cx="8496944" cy="1080119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החזקה בנקאית</a:t>
            </a:r>
            <a:r>
              <a:rPr kumimoji="0" lang="he-IL" sz="4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וריאלית – הטענות להפרדה </a:t>
            </a:r>
            <a:endParaRPr kumimoji="0" lang="he-IL" sz="4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2721114"/>
            <a:ext cx="82089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dirty="0" smtClean="0">
                <a:latin typeface="Consolas" pitchFamily="49" charset="0"/>
                <a:ea typeface="+mj-ea"/>
                <a:cs typeface="Aharoni" pitchFamily="2" charset="-79"/>
              </a:rPr>
              <a:t>ההחזקה המשותפת מסכנת את יציבות הבנק.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067944" y="1916832"/>
            <a:ext cx="4464496" cy="1008112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סיכון</a:t>
            </a:r>
            <a:r>
              <a:rPr kumimoji="0" lang="he-IL" sz="4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</a:t>
            </a:r>
            <a:r>
              <a:rPr lang="he-IL" sz="4400" b="1" u="sng" dirty="0" smtClean="0">
                <a:latin typeface="Consolas" pitchFamily="49" charset="0"/>
                <a:ea typeface="+mj-ea"/>
                <a:cs typeface="Aharoni" pitchFamily="2" charset="-79"/>
              </a:rPr>
              <a:t>מערכתי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067944" y="3645024"/>
            <a:ext cx="4464496" cy="1008112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פגיעה בתחרות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1520" y="4521314"/>
            <a:ext cx="82809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dirty="0" smtClean="0">
                <a:latin typeface="Consolas" pitchFamily="49" charset="0"/>
                <a:ea typeface="+mj-ea"/>
                <a:cs typeface="Aharoni" pitchFamily="2" charset="-79"/>
              </a:rPr>
              <a:t>ההחזקה המשותפת גורמת לפגיעה בתחרותיות.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51520" y="2130425"/>
            <a:ext cx="8496944" cy="1470025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החזקה בנקאית</a:t>
            </a:r>
            <a:r>
              <a:rPr kumimoji="0" lang="he-IL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וריאלית – חשש ליציבות?</a:t>
            </a:r>
            <a:endParaRPr kumimoji="0" lang="he-IL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4437112"/>
            <a:ext cx="2376264" cy="936104"/>
          </a:xfrm>
          <a:prstGeom prst="rect">
            <a:avLst/>
          </a:prstGeom>
          <a:solidFill>
            <a:srgbClr val="FF0000"/>
          </a:solidFill>
          <a:ln w="1270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467544" y="4653136"/>
            <a:ext cx="244827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800" dirty="0" smtClean="0">
                <a:solidFill>
                  <a:schemeClr val="bg1"/>
                </a:solidFill>
                <a:cs typeface="Aharoni" pitchFamily="2" charset="-79"/>
              </a:rPr>
              <a:t>התאגיד הבנקאי</a:t>
            </a:r>
            <a:endParaRPr lang="he-IL" sz="2800" dirty="0">
              <a:solidFill>
                <a:schemeClr val="bg1"/>
              </a:solidFill>
              <a:cs typeface="Aharoni" pitchFamily="2" charset="-79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3568" y="2420888"/>
            <a:ext cx="1944216" cy="936104"/>
          </a:xfrm>
          <a:prstGeom prst="rect">
            <a:avLst/>
          </a:prstGeom>
          <a:solidFill>
            <a:srgbClr val="92D050"/>
          </a:solidFill>
          <a:ln w="12700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xtBox 7"/>
          <p:cNvSpPr txBox="1"/>
          <p:nvPr/>
        </p:nvSpPr>
        <p:spPr>
          <a:xfrm>
            <a:off x="467544" y="2636912"/>
            <a:ext cx="244827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800" dirty="0" smtClean="0">
                <a:solidFill>
                  <a:schemeClr val="bg1"/>
                </a:solidFill>
                <a:cs typeface="Aharoni" pitchFamily="2" charset="-79"/>
              </a:rPr>
              <a:t>בעל השליטה</a:t>
            </a:r>
            <a:endParaRPr lang="he-IL" sz="2800" dirty="0">
              <a:solidFill>
                <a:schemeClr val="bg1"/>
              </a:solidFill>
              <a:cs typeface="Aharoni" pitchFamily="2" charset="-79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23528" y="188640"/>
            <a:ext cx="8424936" cy="1224136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דוגמאות (חלקיות) להוראות להבטחת היציבות בתאגידים בנקאיים</a:t>
            </a:r>
            <a:endParaRPr kumimoji="0" lang="he-IL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95536" y="4005064"/>
            <a:ext cx="820891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itle 1"/>
          <p:cNvSpPr txBox="1">
            <a:spLocks/>
          </p:cNvSpPr>
          <p:nvPr/>
        </p:nvSpPr>
        <p:spPr>
          <a:xfrm>
            <a:off x="3203848" y="1556792"/>
            <a:ext cx="5400600" cy="2232248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77500" lnSpcReduction="20000"/>
          </a:bodyPr>
          <a:lstStyle/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he-IL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הוכחת חוסן פיננסי </a:t>
            </a:r>
            <a:r>
              <a:rPr kumimoji="0" lang="he-IL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(יחס</a:t>
            </a:r>
            <a:r>
              <a:rPr kumimoji="0" lang="he-IL" sz="31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2:1 על ההון)</a:t>
            </a:r>
            <a:endParaRPr kumimoji="0" lang="he-IL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he-IL" sz="3600" dirty="0">
                <a:latin typeface="Consolas" pitchFamily="49" charset="0"/>
                <a:ea typeface="+mj-ea"/>
                <a:cs typeface="Aharoni" pitchFamily="2" charset="-79"/>
              </a:rPr>
              <a:t> </a:t>
            </a:r>
            <a:r>
              <a:rPr lang="he-IL" sz="3600" u="sng" dirty="0" smtClean="0">
                <a:latin typeface="Consolas" pitchFamily="49" charset="0"/>
                <a:ea typeface="+mj-ea"/>
                <a:cs typeface="Aharoni" pitchFamily="2" charset="-79"/>
              </a:rPr>
              <a:t>יחס </a:t>
            </a:r>
            <a:r>
              <a:rPr lang="he-IL" sz="3600" u="sng" dirty="0">
                <a:latin typeface="Consolas" pitchFamily="49" charset="0"/>
                <a:ea typeface="+mj-ea"/>
                <a:cs typeface="Aharoni" pitchFamily="2" charset="-79"/>
              </a:rPr>
              <a:t>הון</a:t>
            </a:r>
            <a:r>
              <a:rPr lang="he-IL" sz="3600" u="sng" dirty="0" smtClean="0">
                <a:latin typeface="Consolas" pitchFamily="49" charset="0"/>
                <a:ea typeface="+mj-ea"/>
                <a:cs typeface="Aharoni" pitchFamily="2" charset="-79"/>
              </a:rPr>
              <a:t> </a:t>
            </a:r>
            <a:r>
              <a:rPr lang="he-IL" sz="3600" dirty="0" smtClean="0">
                <a:latin typeface="Consolas" pitchFamily="49" charset="0"/>
                <a:ea typeface="+mj-ea"/>
                <a:cs typeface="Aharoni" pitchFamily="2" charset="-79"/>
              </a:rPr>
              <a:t>למאזן </a:t>
            </a:r>
            <a:r>
              <a:rPr lang="he-IL" sz="3100" dirty="0" smtClean="0">
                <a:latin typeface="Consolas" pitchFamily="49" charset="0"/>
                <a:ea typeface="+mj-ea"/>
                <a:cs typeface="Aharoni" pitchFamily="2" charset="-79"/>
              </a:rPr>
              <a:t>(80% - 60%)</a:t>
            </a:r>
          </a:p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he-IL" sz="3600" dirty="0">
                <a:latin typeface="Consolas" pitchFamily="49" charset="0"/>
                <a:ea typeface="+mj-ea"/>
                <a:cs typeface="Aharoni" pitchFamily="2" charset="-79"/>
              </a:rPr>
              <a:t> </a:t>
            </a:r>
            <a:r>
              <a:rPr kumimoji="0" lang="he-IL" sz="3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איסור</a:t>
            </a:r>
            <a:r>
              <a:rPr kumimoji="0" lang="he-IL" sz="3600" b="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שעבוד</a:t>
            </a:r>
            <a:r>
              <a:rPr kumimoji="0" lang="he-IL" sz="36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</a:t>
            </a:r>
            <a:r>
              <a:rPr kumimoji="0" lang="he-IL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מניות והפקדה בידי נאמן</a:t>
            </a:r>
          </a:p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he-IL" sz="3600" dirty="0">
                <a:latin typeface="Consolas" pitchFamily="49" charset="0"/>
                <a:ea typeface="+mj-ea"/>
                <a:cs typeface="Aharoni" pitchFamily="2" charset="-79"/>
              </a:rPr>
              <a:t> </a:t>
            </a:r>
            <a:r>
              <a:rPr lang="he-IL" sz="3600" u="sng" baseline="0" dirty="0" smtClean="0">
                <a:latin typeface="Consolas" pitchFamily="49" charset="0"/>
                <a:ea typeface="+mj-ea"/>
                <a:cs typeface="Aharoni" pitchFamily="2" charset="-79"/>
              </a:rPr>
              <a:t>איסור</a:t>
            </a:r>
            <a:r>
              <a:rPr lang="he-IL" sz="3600" baseline="0" dirty="0" smtClean="0">
                <a:latin typeface="Consolas" pitchFamily="49" charset="0"/>
                <a:ea typeface="+mj-ea"/>
                <a:cs typeface="Aharoni" pitchFamily="2" charset="-79"/>
              </a:rPr>
              <a:t> קבלת דמי ניהול</a:t>
            </a:r>
            <a:r>
              <a:rPr lang="he-IL" sz="3600" dirty="0" smtClean="0">
                <a:latin typeface="Consolas" pitchFamily="49" charset="0"/>
                <a:ea typeface="+mj-ea"/>
                <a:cs typeface="Aharoni" pitchFamily="2" charset="-79"/>
              </a:rPr>
              <a:t> או תמורה/הטבה</a:t>
            </a:r>
          </a:p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he-IL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סמכות למפקח</a:t>
            </a:r>
            <a:r>
              <a:rPr kumimoji="0" lang="he-IL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לקבוע תנאים למתן היתר</a:t>
            </a:r>
            <a:endParaRPr kumimoji="0" lang="he-IL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2987824" y="4005064"/>
            <a:ext cx="5616624" cy="2376264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85000" lnSpcReduction="10000"/>
          </a:bodyPr>
          <a:lstStyle/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he-IL" sz="3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הגבלת חבות</a:t>
            </a:r>
            <a:r>
              <a:rPr kumimoji="0" lang="he-IL" sz="33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</a:t>
            </a:r>
            <a:r>
              <a:rPr kumimoji="0" lang="he-IL" sz="3300" b="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כל</a:t>
            </a:r>
            <a:r>
              <a:rPr kumimoji="0" lang="he-IL" sz="33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הצדדים הקשורים (10%)</a:t>
            </a:r>
            <a:endParaRPr kumimoji="0" lang="he-IL" sz="3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he-IL" sz="3600" dirty="0">
                <a:latin typeface="Consolas" pitchFamily="49" charset="0"/>
                <a:ea typeface="+mj-ea"/>
                <a:cs typeface="Aharoni" pitchFamily="2" charset="-79"/>
              </a:rPr>
              <a:t> </a:t>
            </a:r>
            <a:r>
              <a:rPr lang="he-IL" sz="3300" u="sng" dirty="0">
                <a:latin typeface="Consolas" pitchFamily="49" charset="0"/>
                <a:ea typeface="+mj-ea"/>
                <a:cs typeface="Aharoni" pitchFamily="2" charset="-79"/>
              </a:rPr>
              <a:t>איסור</a:t>
            </a:r>
            <a:r>
              <a:rPr lang="he-IL" sz="3300" dirty="0">
                <a:latin typeface="Consolas" pitchFamily="49" charset="0"/>
                <a:ea typeface="+mj-ea"/>
                <a:cs typeface="Aharoni" pitchFamily="2" charset="-79"/>
              </a:rPr>
              <a:t> ביצוע עסקאות בתנאים מועדפים</a:t>
            </a:r>
          </a:p>
          <a:p>
            <a:pPr algn="just">
              <a:spcBef>
                <a:spcPct val="0"/>
              </a:spcBef>
              <a:spcAft>
                <a:spcPts val="400"/>
              </a:spcAft>
              <a:buFont typeface="Wingdings" pitchFamily="2" charset="2"/>
              <a:buChar char="§"/>
            </a:pPr>
            <a:r>
              <a:rPr lang="he-IL" sz="3300" dirty="0" smtClean="0">
                <a:latin typeface="Consolas" pitchFamily="49" charset="0"/>
                <a:ea typeface="+mj-ea"/>
                <a:cs typeface="Aharoni" pitchFamily="2" charset="-79"/>
              </a:rPr>
              <a:t> הגבלת </a:t>
            </a:r>
            <a:r>
              <a:rPr lang="he-IL" sz="3300" dirty="0">
                <a:latin typeface="Consolas" pitchFamily="49" charset="0"/>
                <a:ea typeface="+mj-ea"/>
                <a:cs typeface="Aharoni" pitchFamily="2" charset="-79"/>
              </a:rPr>
              <a:t>החזקות </a:t>
            </a:r>
            <a:r>
              <a:rPr lang="he-IL" sz="3300" dirty="0" smtClean="0">
                <a:latin typeface="Consolas" pitchFamily="49" charset="0"/>
                <a:ea typeface="+mj-ea"/>
                <a:cs typeface="Aharoni" pitchFamily="2" charset="-79"/>
              </a:rPr>
              <a:t>תאגידים ריאליים בבנק</a:t>
            </a:r>
            <a:endParaRPr lang="he-IL" sz="3300" dirty="0">
              <a:latin typeface="Consolas" pitchFamily="49" charset="0"/>
              <a:ea typeface="+mj-ea"/>
              <a:cs typeface="Aharoni" pitchFamily="2" charset="-79"/>
            </a:endParaRPr>
          </a:p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he-IL" sz="3600" dirty="0">
                <a:latin typeface="Consolas" pitchFamily="49" charset="0"/>
                <a:ea typeface="+mj-ea"/>
                <a:cs typeface="Aharoni" pitchFamily="2" charset="-79"/>
              </a:rPr>
              <a:t> </a:t>
            </a:r>
            <a:r>
              <a:rPr lang="he-IL" sz="3300" dirty="0">
                <a:latin typeface="Consolas" pitchFamily="49" charset="0"/>
                <a:ea typeface="+mj-ea"/>
                <a:cs typeface="Aharoni" pitchFamily="2" charset="-79"/>
              </a:rPr>
              <a:t>חוק החברות </a:t>
            </a:r>
            <a:r>
              <a:rPr lang="he-IL" sz="3300" dirty="0" smtClean="0">
                <a:latin typeface="Consolas" pitchFamily="49" charset="0"/>
                <a:ea typeface="+mj-ea"/>
                <a:cs typeface="Aharoni" pitchFamily="2" charset="-79"/>
              </a:rPr>
              <a:t>– עסקאות </a:t>
            </a:r>
            <a:r>
              <a:rPr lang="he-IL" sz="3300" dirty="0">
                <a:latin typeface="Consolas" pitchFamily="49" charset="0"/>
                <a:ea typeface="+mj-ea"/>
                <a:cs typeface="Aharoni" pitchFamily="2" charset="-79"/>
              </a:rPr>
              <a:t>בעלי שליטה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95536" y="1988840"/>
            <a:ext cx="8136904" cy="1152128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lvl="0" algn="just">
              <a:spcBef>
                <a:spcPct val="0"/>
              </a:spcBef>
              <a:spcAft>
                <a:spcPts val="600"/>
              </a:spcAft>
            </a:pPr>
            <a:r>
              <a:rPr lang="he-IL" sz="2400" dirty="0" smtClean="0">
                <a:solidFill>
                  <a:schemeClr val="accent1">
                    <a:lumMod val="75000"/>
                  </a:schemeClr>
                </a:solidFill>
                <a:latin typeface="Consolas" pitchFamily="49" charset="0"/>
                <a:cs typeface="Aharoni" pitchFamily="2" charset="-79"/>
              </a:rPr>
              <a:t>קיימת דרישת סף לגבי אחוז הנכסים המאזניים מההון</a:t>
            </a:r>
            <a:endParaRPr kumimoji="0" lang="he-IL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  <a:p>
            <a:pPr lvl="0" algn="just">
              <a:spcBef>
                <a:spcPct val="0"/>
              </a:spcBef>
            </a:pPr>
            <a:r>
              <a:rPr kumimoji="0" lang="he-IL" sz="2400" b="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התוצאה</a:t>
            </a:r>
            <a:r>
              <a:rPr kumimoji="0" lang="he-IL" sz="24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:</a:t>
            </a:r>
            <a:r>
              <a:rPr lang="he-IL" sz="2400" noProof="0" dirty="0" smtClean="0">
                <a:latin typeface="Consolas" pitchFamily="49" charset="0"/>
                <a:ea typeface="+mj-ea"/>
                <a:cs typeface="Aharoni" pitchFamily="2" charset="-79"/>
              </a:rPr>
              <a:t> חברה בעלת איתנות פיננסית משמעותית, בעלת מגבלות מינוף</a:t>
            </a:r>
            <a:endParaRPr kumimoji="0" lang="he-I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139952" y="1268760"/>
            <a:ext cx="4464496" cy="1008112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0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הוראות היתר שליטה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55576" y="3140968"/>
            <a:ext cx="7848872" cy="864096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0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מתוך התנאים המוקדמים למתן היתר שליטה בתאגיד בנקאי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39552" y="3789040"/>
            <a:ext cx="7992888" cy="1152128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lvl="0" algn="just">
              <a:spcBef>
                <a:spcPct val="0"/>
              </a:spcBef>
              <a:spcAft>
                <a:spcPts val="600"/>
              </a:spcAft>
            </a:pP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בעל השליטה נדרש להציג</a:t>
            </a:r>
            <a:r>
              <a:rPr kumimoji="0" lang="he-IL" sz="24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חוסן פיננסי </a:t>
            </a:r>
            <a:r>
              <a:rPr kumimoji="0" lang="he-IL" sz="2400" b="0" i="0" u="sng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ביחס של 200%</a:t>
            </a:r>
            <a:r>
              <a:rPr kumimoji="0" lang="he-IL" sz="24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משווי מניות הגרעין</a:t>
            </a:r>
            <a:endParaRPr kumimoji="0" lang="he-IL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  <a:p>
            <a:pPr lvl="0" algn="just">
              <a:spcBef>
                <a:spcPct val="0"/>
              </a:spcBef>
            </a:pPr>
            <a:r>
              <a:rPr kumimoji="0" lang="he-IL" sz="2400" b="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התוצאה</a:t>
            </a:r>
            <a:r>
              <a:rPr kumimoji="0" lang="he-IL" sz="24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:</a:t>
            </a:r>
            <a:r>
              <a:rPr lang="he-IL" sz="2400" noProof="0" dirty="0" smtClean="0">
                <a:latin typeface="Consolas" pitchFamily="49" charset="0"/>
                <a:ea typeface="+mj-ea"/>
                <a:cs typeface="Aharoni" pitchFamily="2" charset="-79"/>
              </a:rPr>
              <a:t> רק בעלי שליטה אמידים (ויציבים) יכולים לרכוש שליטה בבנק</a:t>
            </a:r>
            <a:endParaRPr kumimoji="0" lang="he-I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539552" y="4869160"/>
            <a:ext cx="7992888" cy="1152128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lvl="0" algn="just">
              <a:spcBef>
                <a:spcPct val="0"/>
              </a:spcBef>
              <a:spcAft>
                <a:spcPts val="600"/>
              </a:spcAft>
            </a:pP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סך שיעור ההחזקות של תאגידים ריאלים לא יעלה על 25% ממניות</a:t>
            </a:r>
            <a:r>
              <a:rPr kumimoji="0" lang="he-IL" sz="24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הגרעין</a:t>
            </a:r>
            <a:endParaRPr kumimoji="0" lang="he-IL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  <a:p>
            <a:pPr lvl="0" algn="just">
              <a:spcBef>
                <a:spcPct val="0"/>
              </a:spcBef>
            </a:pPr>
            <a:r>
              <a:rPr kumimoji="0" lang="he-IL" sz="2400" b="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התוצאה</a:t>
            </a:r>
            <a:r>
              <a:rPr kumimoji="0" lang="he-IL" sz="24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:</a:t>
            </a:r>
            <a:r>
              <a:rPr lang="he-IL" sz="2400" noProof="0" dirty="0" smtClean="0">
                <a:latin typeface="Consolas" pitchFamily="49" charset="0"/>
                <a:ea typeface="+mj-ea"/>
                <a:cs typeface="Aharoni" pitchFamily="2" charset="-79"/>
              </a:rPr>
              <a:t> </a:t>
            </a:r>
            <a:r>
              <a:rPr lang="he-IL" sz="2400" dirty="0" smtClean="0">
                <a:latin typeface="Consolas" pitchFamily="49" charset="0"/>
                <a:ea typeface="+mj-ea"/>
                <a:cs typeface="Aharoni" pitchFamily="2" charset="-79"/>
              </a:rPr>
              <a:t>ל</a:t>
            </a:r>
            <a:r>
              <a:rPr lang="he-IL" sz="2400" noProof="0" dirty="0" smtClean="0">
                <a:latin typeface="Consolas" pitchFamily="49" charset="0"/>
                <a:ea typeface="+mj-ea"/>
                <a:cs typeface="Aharoni" pitchFamily="2" charset="-79"/>
              </a:rPr>
              <a:t>רגולטור יש כבר סמכות ליתן הוראות להבטחת היציבות ולקבוע תנאים למתן היתרים – סמכות שמופעלת ומפוקחת על ידו  </a:t>
            </a:r>
            <a:endParaRPr kumimoji="0" lang="he-I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539552" y="188640"/>
            <a:ext cx="7992888" cy="1224136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בעל השליטה בבנק – מבט מקרוב על חלק מהמגבלות להבטחת יציבות</a:t>
            </a:r>
            <a:endParaRPr kumimoji="0" lang="he-IL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39552" y="260648"/>
            <a:ext cx="7992888" cy="1224136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התאגיד הבנקאי– מבט מקרוב על חלק מהמגבלות להבטחת היציבות</a:t>
            </a:r>
            <a:endParaRPr kumimoji="0" lang="he-IL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9552" y="2204864"/>
            <a:ext cx="7992888" cy="1368152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lvl="0" algn="just">
              <a:spcBef>
                <a:spcPct val="0"/>
              </a:spcBef>
              <a:spcAft>
                <a:spcPts val="600"/>
              </a:spcAft>
            </a:pP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"</a:t>
            </a:r>
            <a:r>
              <a:rPr lang="he-IL" sz="2400" dirty="0" smtClean="0">
                <a:solidFill>
                  <a:schemeClr val="accent1">
                    <a:lumMod val="75000"/>
                  </a:schemeClr>
                </a:solidFill>
                <a:latin typeface="Consolas" pitchFamily="49" charset="0"/>
                <a:cs typeface="Aharoni" pitchFamily="2" charset="-79"/>
              </a:rPr>
              <a:t>סך </a:t>
            </a:r>
            <a:r>
              <a:rPr lang="he-IL" sz="2400" dirty="0">
                <a:solidFill>
                  <a:schemeClr val="accent1">
                    <a:lumMod val="75000"/>
                  </a:schemeClr>
                </a:solidFill>
                <a:latin typeface="Consolas" pitchFamily="49" charset="0"/>
                <a:cs typeface="Aharoni" pitchFamily="2" charset="-79"/>
              </a:rPr>
              <a:t>כל החבויות לתאגיד הבנקאי של </a:t>
            </a:r>
            <a:r>
              <a:rPr lang="he-IL" sz="2400" u="dbl" dirty="0">
                <a:solidFill>
                  <a:schemeClr val="accent1">
                    <a:lumMod val="75000"/>
                  </a:schemeClr>
                </a:solidFill>
                <a:latin typeface="Consolas" pitchFamily="49" charset="0"/>
                <a:cs typeface="Aharoni" pitchFamily="2" charset="-79"/>
              </a:rPr>
              <a:t>כלל האנשים הקשורים</a:t>
            </a:r>
            <a:r>
              <a:rPr lang="he-IL" sz="2400" dirty="0">
                <a:solidFill>
                  <a:schemeClr val="accent1">
                    <a:lumMod val="75000"/>
                  </a:schemeClr>
                </a:solidFill>
                <a:latin typeface="Consolas" pitchFamily="49" charset="0"/>
                <a:cs typeface="Aharoni" pitchFamily="2" charset="-79"/>
              </a:rPr>
              <a:t> לא יעלה בכל עת על 10% מהונו של התאגיד </a:t>
            </a:r>
            <a:r>
              <a:rPr lang="he-IL" sz="2400" dirty="0" smtClean="0">
                <a:solidFill>
                  <a:schemeClr val="accent1">
                    <a:lumMod val="75000"/>
                  </a:schemeClr>
                </a:solidFill>
                <a:latin typeface="Consolas" pitchFamily="49" charset="0"/>
                <a:cs typeface="Aharoni" pitchFamily="2" charset="-79"/>
              </a:rPr>
              <a:t>הבנקאי</a:t>
            </a:r>
            <a:r>
              <a:rPr kumimoji="0" lang="he-IL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"</a:t>
            </a:r>
          </a:p>
          <a:p>
            <a:pPr lvl="0" algn="just">
              <a:spcBef>
                <a:spcPct val="0"/>
              </a:spcBef>
            </a:pPr>
            <a:r>
              <a:rPr kumimoji="0" lang="he-IL" sz="2400" b="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התוצאה</a:t>
            </a:r>
            <a:r>
              <a:rPr kumimoji="0" lang="he-IL" sz="24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:</a:t>
            </a:r>
            <a:r>
              <a:rPr lang="he-IL" sz="2400" noProof="0" dirty="0" smtClean="0">
                <a:latin typeface="Consolas" pitchFamily="49" charset="0"/>
                <a:ea typeface="+mj-ea"/>
                <a:cs typeface="Aharoni" pitchFamily="2" charset="-79"/>
              </a:rPr>
              <a:t> מגבלה קשיחה (הרבה יותר) ממגבלת לווה בודד (15% ללווה בודד ו- 30% לקבוצת לווים), אשר </a:t>
            </a:r>
            <a:r>
              <a:rPr lang="he-IL" sz="2400" u="sng" noProof="0" dirty="0" smtClean="0">
                <a:latin typeface="Consolas" pitchFamily="49" charset="0"/>
                <a:ea typeface="+mj-ea"/>
                <a:cs typeface="Aharoni" pitchFamily="2" charset="-79"/>
              </a:rPr>
              <a:t>מנטרלת</a:t>
            </a:r>
            <a:r>
              <a:rPr lang="he-IL" sz="2400" noProof="0" dirty="0" smtClean="0">
                <a:latin typeface="Consolas" pitchFamily="49" charset="0"/>
                <a:ea typeface="+mj-ea"/>
                <a:cs typeface="Aharoni" pitchFamily="2" charset="-79"/>
              </a:rPr>
              <a:t> סיכון מערכתי</a:t>
            </a:r>
            <a:endParaRPr kumimoji="0" lang="he-I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203848" y="1268760"/>
            <a:ext cx="5400600" cy="1008112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0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הוראת ניהול בנקאי תקין</a:t>
            </a:r>
            <a:r>
              <a:rPr kumimoji="0" lang="he-IL" sz="30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(312)</a:t>
            </a:r>
            <a:endParaRPr kumimoji="0" lang="he-IL" sz="30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39552" y="4077072"/>
            <a:ext cx="7992888" cy="1152128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pPr lvl="0" algn="just">
              <a:spcBef>
                <a:spcPct val="0"/>
              </a:spcBef>
              <a:spcAft>
                <a:spcPts val="600"/>
              </a:spcAft>
            </a:pPr>
            <a:r>
              <a:rPr kumimoji="0" lang="he-I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תאגיד בנקאי לא יעשה עסקה</a:t>
            </a:r>
            <a:r>
              <a:rPr kumimoji="0" lang="he-IL" sz="24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 עם איש קשור בתנאים מועדפים על אלה שהוא עושה בעסקה דומה עם אחרים"</a:t>
            </a:r>
            <a:endParaRPr kumimoji="0" lang="he-IL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  <a:p>
            <a:pPr lvl="0" algn="just">
              <a:spcBef>
                <a:spcPct val="0"/>
              </a:spcBef>
            </a:pPr>
            <a:r>
              <a:rPr kumimoji="0" lang="he-IL" sz="2400" b="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התוצאה</a:t>
            </a:r>
            <a:r>
              <a:rPr kumimoji="0" lang="he-IL" sz="24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:</a:t>
            </a:r>
            <a:r>
              <a:rPr lang="he-IL" sz="2400" noProof="0" dirty="0" smtClean="0">
                <a:latin typeface="Consolas" pitchFamily="49" charset="0"/>
                <a:ea typeface="+mj-ea"/>
                <a:cs typeface="Aharoni" pitchFamily="2" charset="-79"/>
              </a:rPr>
              <a:t> מעבר למגבלה הפיננסית לעיל, הרי שבכל מקרה יש איסור ליצור קשר עסקי מועדף</a:t>
            </a:r>
            <a:endParaRPr kumimoji="0" lang="he-I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1" anchor="ctr">
            <a:normAutofit fontScale="9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חשיפת אשראי שיכון ובינוי – בנק הפועלים</a:t>
            </a:r>
            <a:br>
              <a:rPr kumimoji="0" lang="he-IL" sz="44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</a:br>
            <a:r>
              <a:rPr kumimoji="0" lang="he-IL" sz="27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nsolas" pitchFamily="49" charset="0"/>
                <a:ea typeface="+mj-ea"/>
                <a:cs typeface="Aharoni" pitchFamily="2" charset="-79"/>
              </a:rPr>
              <a:t>(</a:t>
            </a:r>
            <a:r>
              <a:rPr lang="he-IL" sz="2700" noProof="0" dirty="0" smtClean="0">
                <a:solidFill>
                  <a:schemeClr val="bg1"/>
                </a:solidFill>
                <a:latin typeface="Consolas" pitchFamily="49" charset="0"/>
                <a:cs typeface="Aharoni" pitchFamily="2" charset="-79"/>
              </a:rPr>
              <a:t>31 בדצמבר 2010 – על בסיס דוחות כספיים שפורסמו</a:t>
            </a:r>
            <a:r>
              <a:rPr lang="he-IL" sz="2700" dirty="0" smtClean="0">
                <a:solidFill>
                  <a:schemeClr val="bg1"/>
                </a:solidFill>
                <a:latin typeface="Consolas" pitchFamily="49" charset="0"/>
                <a:cs typeface="Aharoni" pitchFamily="2" charset="-79"/>
              </a:rPr>
              <a:t>)</a:t>
            </a:r>
            <a:endParaRPr kumimoji="0" lang="he-IL" sz="27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onsolas" pitchFamily="49" charset="0"/>
              <a:ea typeface="+mj-ea"/>
              <a:cs typeface="Aharoni" pitchFamily="2" charset="-79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4932040" y="2780928"/>
          <a:ext cx="4032448" cy="3328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868144" y="5301208"/>
            <a:ext cx="18002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smtClean="0">
                <a:solidFill>
                  <a:schemeClr val="bg1"/>
                </a:solidFill>
                <a:cs typeface="Aharoni" pitchFamily="2" charset="-79"/>
              </a:rPr>
              <a:t> 39.0 </a:t>
            </a:r>
            <a:r>
              <a:rPr lang="he-IL" sz="1600" dirty="0" smtClean="0">
                <a:solidFill>
                  <a:schemeClr val="bg1"/>
                </a:solidFill>
                <a:cs typeface="Aharoni" pitchFamily="2" charset="-79"/>
              </a:rPr>
              <a:t>מיליארד</a:t>
            </a:r>
            <a:endParaRPr lang="he-IL" sz="2400" dirty="0">
              <a:solidFill>
                <a:schemeClr val="bg1"/>
              </a:solidFill>
              <a:cs typeface="Aharoni" pitchFamily="2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48064" y="1640994"/>
            <a:ext cx="367240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000" dirty="0" smtClean="0">
                <a:solidFill>
                  <a:schemeClr val="bg1"/>
                </a:solidFill>
                <a:cs typeface="Aharoni" pitchFamily="2" charset="-79"/>
              </a:rPr>
              <a:t>אשראי של שיכון ובינוי מתוך ההון של בנק הפועלים</a:t>
            </a:r>
            <a:endParaRPr lang="he-IL" sz="2000" dirty="0">
              <a:solidFill>
                <a:schemeClr val="bg1"/>
              </a:solidFill>
              <a:cs typeface="Aharoni" pitchFamily="2" charset="-79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022256" y="2564904"/>
            <a:ext cx="5757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 smtClean="0">
                <a:solidFill>
                  <a:schemeClr val="bg1"/>
                </a:solidFill>
                <a:cs typeface="Aharoni" pitchFamily="2" charset="-79"/>
              </a:rPr>
              <a:t>4.2%</a:t>
            </a:r>
            <a:endParaRPr lang="en-US" dirty="0"/>
          </a:p>
        </p:txBody>
      </p:sp>
      <p:graphicFrame>
        <p:nvGraphicFramePr>
          <p:cNvPr id="16" name="Chart 15"/>
          <p:cNvGraphicFramePr/>
          <p:nvPr/>
        </p:nvGraphicFramePr>
        <p:xfrm>
          <a:off x="0" y="2780928"/>
          <a:ext cx="4968552" cy="3271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755576" y="1628800"/>
            <a:ext cx="367240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defRPr sz="2000" b="1" i="0" u="none" strike="noStrike" kern="1200" baseline="0">
                <a:solidFill>
                  <a:prstClr val="white"/>
                </a:solidFill>
                <a:latin typeface="+mn-lt"/>
                <a:ea typeface="+mn-ea"/>
                <a:cs typeface="Aharoni" pitchFamily="2" charset="-79"/>
              </a:defRPr>
            </a:pPr>
            <a:r>
              <a:rPr lang="he-IL" sz="2000" b="1" dirty="0" smtClean="0">
                <a:solidFill>
                  <a:schemeClr val="bg1"/>
                </a:solidFill>
                <a:cs typeface="Aharoni" pitchFamily="2" charset="-79"/>
              </a:rPr>
              <a:t>חלק שיכון ובינוי מתיק האשראי המאזני של בנק הפועלים</a:t>
            </a:r>
            <a:endParaRPr lang="en-US" sz="2000" b="1" dirty="0">
              <a:solidFill>
                <a:schemeClr val="bg1"/>
              </a:solidFill>
              <a:cs typeface="Aharoni" pitchFamily="2" charset="-79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123728" y="2348880"/>
            <a:ext cx="5757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 smtClean="0">
                <a:solidFill>
                  <a:schemeClr val="bg1"/>
                </a:solidFill>
                <a:cs typeface="Aharoni" pitchFamily="2" charset="-79"/>
              </a:rPr>
              <a:t>0.3%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331640" y="5301208"/>
            <a:ext cx="18002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smtClean="0">
                <a:solidFill>
                  <a:schemeClr val="bg1"/>
                </a:solidFill>
                <a:cs typeface="Aharoni" pitchFamily="2" charset="-79"/>
              </a:rPr>
              <a:t> 225.2 </a:t>
            </a:r>
            <a:r>
              <a:rPr lang="he-IL" sz="1600" dirty="0" smtClean="0">
                <a:solidFill>
                  <a:schemeClr val="bg1"/>
                </a:solidFill>
                <a:cs typeface="Aharoni" pitchFamily="2" charset="-79"/>
              </a:rPr>
              <a:t>מיליארד</a:t>
            </a:r>
            <a:endParaRPr lang="he-IL" sz="2400" dirty="0">
              <a:solidFill>
                <a:schemeClr val="bg1"/>
              </a:solidFill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3DC01C99E5F32344AE3B1C852A4A6D08" ma:contentTypeVersion="1" ma:contentTypeDescription="צור מסמך חדש." ma:contentTypeScope="" ma:versionID="a682f775689564d2407f5a1c4da25ac5">
  <xsd:schema xmlns:xsd="http://www.w3.org/2001/XMLSchema" xmlns:xs="http://www.w3.org/2001/XMLSchema" xmlns:p="http://schemas.microsoft.com/office/2006/metadata/properties" xmlns:ns2="a46656d4-8850-49b3-aebd-68bd05f7f43d" xmlns:ns3="166091f6-72ce-4163-bcb2-009aac66ca07" targetNamespace="http://schemas.microsoft.com/office/2006/metadata/properties" ma:root="true" ma:fieldsID="e88a9cc345a985269647b707c0a89994" ns2:_="" ns3:_="">
    <xsd:import namespace="a46656d4-8850-49b3-aebd-68bd05f7f43d"/>
    <xsd:import namespace="166091f6-72ce-4163-bcb2-009aac66ca07"/>
    <xsd:element name="properties">
      <xsd:complexType>
        <xsd:sequence>
          <xsd:element name="documentManagement">
            <xsd:complexType>
              <xsd:all>
                <xsd:element ref="ns2:ia53b9f18d984e01914f4b79710425b7" minOccurs="0"/>
                <xsd:element ref="ns2:TaxCatchAll" minOccurs="0"/>
                <xsd:element ref="ns2:TaxCatchAllLabel" minOccurs="0"/>
                <xsd:element ref="ns2:e4b5484c9c824b148c38bfcb2bd74c0d" minOccurs="0"/>
                <xsd:element ref="ns2:kb4cc1381c4248d7a2dfa3f1be0c86c0" minOccurs="0"/>
                <xsd:element ref="ns2:o80fb9e8b9d445b0bb174fdcd68ee89c" minOccurs="0"/>
                <xsd:element ref="ns2:l34dc5595392493c8311535275827f74" minOccurs="0"/>
                <xsd:element ref="ns2:j92457fac7d145f98e698f5712f6a6a4" minOccurs="0"/>
                <xsd:element ref="ns2:o68cd33f8d3a45abb273b6e406faee3d" minOccurs="0"/>
                <xsd:element ref="ns2:b76e59bb9f5947a781773f53cc6e9460" minOccurs="0"/>
                <xsd:element ref="ns2:e09eddfac2354f9ab04a226e27f86f1f" minOccurs="0"/>
                <xsd:element ref="ns2:aa1c885e8039426686f6c49672b09953" minOccurs="0"/>
                <xsd:element ref="ns2:n612d9597dc7466f957352ce79be86f3" minOccurs="0"/>
                <xsd:element ref="ns3:_x05e9__x05d9__x05d5__x05da__x0020__x05e7__x05d5__x05d1__x05e5__x0020__x05dc__x05e0__x05d5__x05e9__x05d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6656d4-8850-49b3-aebd-68bd05f7f43d" elementFormDefault="qualified">
    <xsd:import namespace="http://schemas.microsoft.com/office/2006/documentManagement/types"/>
    <xsd:import namespace="http://schemas.microsoft.com/office/infopath/2007/PartnerControls"/>
    <xsd:element name="ia53b9f18d984e01914f4b79710425b7" ma:index="8" nillable="true" ma:taxonomy="true" ma:internalName="ia53b9f18d984e01914f4b79710425b7" ma:taxonomyFieldName="MMDAudience" ma:displayName="MMDAudience" ma:default="" ma:fieldId="{2a53b9f1-8d98-4e01-914f-4b79710425b7}" ma:taxonomyMulti="true" ma:sspId="d827811f-dea7-4a29-b54a-c9228db73c39" ma:termSetId="81e45943-23c2-4109-8875-059bec4079da" ma:anchorId="34070f2b-4092-41f2-8b6e-c220ee347e21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עמודת 'תפוס הכל' של טקסונומיה" ma:hidden="true" ma:list="{e12108e9-b676-4047-af95-0a4967b3603a}" ma:internalName="TaxCatchAll" ma:showField="CatchAllData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עמודת 'תפוס הכל' של טקסונומיה1" ma:hidden="true" ma:list="{e12108e9-b676-4047-af95-0a4967b3603a}" ma:internalName="TaxCatchAllLabel" ma:readOnly="true" ma:showField="CatchAllDataLabel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4b5484c9c824b148c38bfcb2bd74c0d" ma:index="12" nillable="true" ma:taxonomy="true" ma:internalName="e4b5484c9c824b148c38bfcb2bd74c0d" ma:taxonomyFieldName="MMDJobDescription" ma:displayName="MMDJobDescription" ma:default="" ma:fieldId="{e4b5484c-9c82-4b14-8c38-bfcb2bd74c0d}" ma:sspId="d827811f-dea7-4a29-b54a-c9228db73c39" ma:termSetId="81e45943-23c2-4109-8875-059bec4079da" ma:anchorId="1a909479-0b01-4d8f-8fb7-cbbc1687e8f1" ma:open="false" ma:isKeyword="false">
      <xsd:complexType>
        <xsd:sequence>
          <xsd:element ref="pc:Terms" minOccurs="0" maxOccurs="1"/>
        </xsd:sequence>
      </xsd:complexType>
    </xsd:element>
    <xsd:element name="kb4cc1381c4248d7a2dfa3f1be0c86c0" ma:index="14" nillable="true" ma:taxonomy="true" ma:internalName="kb4cc1381c4248d7a2dfa3f1be0c86c0" ma:taxonomyFieldName="MMDKeywords" ma:displayName="MMDKeywords" ma:default="" ma:fieldId="{4b4cc138-1c42-48d7-a2df-a3f1be0c86c0}" ma:taxonomyMulti="true" ma:sspId="d827811f-dea7-4a29-b54a-c9228db73c39" ma:termSetId="81e45943-23c2-4109-8875-059bec4079da" ma:anchorId="15d331fa-6baa-448e-8759-7c342d8402ea" ma:open="false" ma:isKeyword="false">
      <xsd:complexType>
        <xsd:sequence>
          <xsd:element ref="pc:Terms" minOccurs="0" maxOccurs="1"/>
        </xsd:sequence>
      </xsd:complexType>
    </xsd:element>
    <xsd:element name="o80fb9e8b9d445b0bb174fdcd68ee89c" ma:index="16" nillable="true" ma:taxonomy="true" ma:internalName="o80fb9e8b9d445b0bb174fdcd68ee89c" ma:taxonomyFieldName="MMDLiveEvent" ma:displayName="MMDLiveEvent" ma:default="" ma:fieldId="{880fb9e8-b9d4-45b0-bb17-4fdcd68ee89c}" ma:sspId="d827811f-dea7-4a29-b54a-c9228db73c39" ma:termSetId="81e45943-23c2-4109-8875-059bec4079da" ma:anchorId="5e8b8ad0-eeb0-4bda-9bef-7517a1f3340f" ma:open="false" ma:isKeyword="false">
      <xsd:complexType>
        <xsd:sequence>
          <xsd:element ref="pc:Terms" minOccurs="0" maxOccurs="1"/>
        </xsd:sequence>
      </xsd:complexType>
    </xsd:element>
    <xsd:element name="l34dc5595392493c8311535275827f74" ma:index="18" nillable="true" ma:taxonomy="true" ma:internalName="l34dc5595392493c8311535275827f74" ma:taxonomyFieldName="MMDResponsibleOffice" ma:displayName="MMDResponsibleOffice" ma:default="" ma:fieldId="{534dc559-5392-493c-8311-535275827f74}" ma:sspId="d827811f-dea7-4a29-b54a-c9228db73c39" ma:termSetId="81e45943-23c2-4109-8875-059bec4079da" ma:anchorId="23eeccfc-9988-4d51-b789-d1a77ea8348c" ma:open="false" ma:isKeyword="false">
      <xsd:complexType>
        <xsd:sequence>
          <xsd:element ref="pc:Terms" minOccurs="0" maxOccurs="1"/>
        </xsd:sequence>
      </xsd:complexType>
    </xsd:element>
    <xsd:element name="j92457fac7d145f98e698f5712f6a6a4" ma:index="20" nillable="true" ma:taxonomy="true" ma:internalName="j92457fac7d145f98e698f5712f6a6a4" ma:taxonomyFieldName="MMDResponsibleUnit" ma:displayName="MMDResponsibleUnit" ma:default="" ma:fieldId="{392457fa-c7d1-45f9-8e69-8f5712f6a6a4}" ma:sspId="d827811f-dea7-4a29-b54a-c9228db73c39" ma:termSetId="81e45943-23c2-4109-8875-059bec4079da" ma:anchorId="3bdf475d-e38d-4b34-8299-73c2066d8322" ma:open="false" ma:isKeyword="false">
      <xsd:complexType>
        <xsd:sequence>
          <xsd:element ref="pc:Terms" minOccurs="0" maxOccurs="1"/>
        </xsd:sequence>
      </xsd:complexType>
    </xsd:element>
    <xsd:element name="o68cd33f8d3a45abb273b6e406faee3d" ma:index="22" nillable="true" ma:taxonomy="true" ma:internalName="o68cd33f8d3a45abb273b6e406faee3d" ma:taxonomyFieldName="MMDServiceLang" ma:displayName="MMDServiceLang" ma:default="" ma:fieldId="{868cd33f-8d3a-45ab-b273-b6e406faee3d}" ma:sspId="d827811f-dea7-4a29-b54a-c9228db73c39" ma:termSetId="81e45943-23c2-4109-8875-059bec4079da" ma:anchorId="f399919e-8697-409a-aaea-d4e5d2844d8b" ma:open="false" ma:isKeyword="false">
      <xsd:complexType>
        <xsd:sequence>
          <xsd:element ref="pc:Terms" minOccurs="0" maxOccurs="1"/>
        </xsd:sequence>
      </xsd:complexType>
    </xsd:element>
    <xsd:element name="b76e59bb9f5947a781773f53cc6e9460" ma:index="24" nillable="true" ma:taxonomy="true" ma:internalName="b76e59bb9f5947a781773f53cc6e9460" ma:taxonomyFieldName="MMDStatus" ma:displayName="MMDStatus" ma:default="" ma:fieldId="{b76e59bb-9f59-47a7-8177-3f53cc6e9460}" ma:sspId="d827811f-dea7-4a29-b54a-c9228db73c39" ma:termSetId="81e45943-23c2-4109-8875-059bec4079da" ma:anchorId="16fb90fa-07e3-45cb-b262-12779a7ad9f7" ma:open="false" ma:isKeyword="false">
      <xsd:complexType>
        <xsd:sequence>
          <xsd:element ref="pc:Terms" minOccurs="0" maxOccurs="1"/>
        </xsd:sequence>
      </xsd:complexType>
    </xsd:element>
    <xsd:element name="e09eddfac2354f9ab04a226e27f86f1f" ma:index="26" nillable="true" ma:taxonomy="true" ma:internalName="e09eddfac2354f9ab04a226e27f86f1f" ma:taxonomyFieldName="MMDSubjects" ma:displayName="MMD נושאים" ma:default="" ma:fieldId="{e09eddfa-c235-4f9a-b04a-226e27f86f1f}" ma:taxonomyMulti="true" ma:sspId="d827811f-dea7-4a29-b54a-c9228db73c39" ma:termSetId="81e45943-23c2-4109-8875-059bec4079da" ma:anchorId="fe51dda7-6a1b-4b64-af2c-7200e1ef7e7a" ma:open="true" ma:isKeyword="false">
      <xsd:complexType>
        <xsd:sequence>
          <xsd:element ref="pc:Terms" minOccurs="0" maxOccurs="1"/>
        </xsd:sequence>
      </xsd:complexType>
    </xsd:element>
    <xsd:element name="aa1c885e8039426686f6c49672b09953" ma:index="28" nillable="true" ma:taxonomy="true" ma:internalName="aa1c885e8039426686f6c49672b09953" ma:taxonomyFieldName="MMDTypes" ma:displayName="MMDTypes" ma:default="" ma:fieldId="{aa1c885e-8039-4266-86f6-c49672b09953}" ma:sspId="d827811f-dea7-4a29-b54a-c9228db73c39" ma:termSetId="81e45943-23c2-4109-8875-059bec4079da" ma:anchorId="226f2308-be0c-4e06-b36e-423ee4befb74" ma:open="false" ma:isKeyword="false">
      <xsd:complexType>
        <xsd:sequence>
          <xsd:element ref="pc:Terms" minOccurs="0" maxOccurs="1"/>
        </xsd:sequence>
      </xsd:complexType>
    </xsd:element>
    <xsd:element name="n612d9597dc7466f957352ce79be86f3" ma:index="30" nillable="true" ma:taxonomy="true" ma:internalName="n612d9597dc7466f957352ce79be86f3" ma:taxonomyFieldName="MMDUnitsName" ma:displayName="MMDUnitsName" ma:default="" ma:fieldId="{7612d959-7dc7-466f-9573-52ce79be86f3}" ma:sspId="d827811f-dea7-4a29-b54a-c9228db73c39" ma:termSetId="81e45943-23c2-4109-8875-059bec4079da" ma:anchorId="625c2686-859d-4ced-94f0-7dded8208e47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6091f6-72ce-4163-bcb2-009aac66ca07" elementFormDefault="qualified">
    <xsd:import namespace="http://schemas.microsoft.com/office/2006/documentManagement/types"/>
    <xsd:import namespace="http://schemas.microsoft.com/office/infopath/2007/PartnerControls"/>
    <xsd:element name="_x05e9__x05d9__x05d5__x05da__x0020__x05e7__x05d5__x05d1__x05e5__x0020__x05dc__x05e0__x05d5__x05e9__x05d0_" ma:index="32" nillable="true" ma:displayName="שיוך קובץ לנושא" ma:default="סבב השימועים הראשון" ma:format="Dropdown" ma:internalName="_x05e9__x05d9__x05d5__x05da__x0020__x05e7__x05d5__x05d1__x05e5__x0020__x05dc__x05e0__x05d5__x05e9__x05d0_">
      <xsd:simpleType>
        <xsd:restriction base="dms:Choice">
          <xsd:enumeration value="הדוח הסופי"/>
          <xsd:enumeration value="סבב השימועים הראשון"/>
          <xsd:enumeration value="טיוטת המלצות הועדה"/>
          <xsd:enumeration value="סבב השימועים השני"/>
          <xsd:enumeration value="ישיבה מספר 1"/>
          <xsd:enumeration value="ישיבה מספר 2"/>
          <xsd:enumeration value="ישיבה מספר 3"/>
          <xsd:enumeration value="ישיבה מספר 4"/>
          <xsd:enumeration value="ישיבה מספר 5"/>
          <xsd:enumeration value="ישיבה מספר 6"/>
          <xsd:enumeration value="ישיבה מספר 7"/>
          <xsd:enumeration value="ישיבה מספר 8"/>
          <xsd:enumeration value="ישיבה מספר 9"/>
          <xsd:enumeration value="ישיבה מספר 10"/>
          <xsd:enumeration value="ישיבה מספר 11"/>
          <xsd:enumeration value="ישיבה מספר 12"/>
          <xsd:enumeration value="ישיבה מספר 13"/>
          <xsd:enumeration value="ישיבה מספר 14"/>
          <xsd:enumeration value="ישיבה מספר 15"/>
          <xsd:enumeration value="ישיבה מספר 16"/>
          <xsd:enumeration value="ישיבה מספר 17"/>
          <xsd:enumeration value="ישיבה מספר 18"/>
          <xsd:enumeration value="ישיבה מספר 19"/>
          <xsd:enumeration value="ישיבה מספר 20"/>
          <xsd:enumeration value="ישיבה מספר 21"/>
          <xsd:enumeration value="ישיבה מספר 22"/>
          <xsd:enumeration value="יום סדנא"/>
          <xsd:enumeration value="המלצות הוועדה"/>
          <xsd:enumeration value="דוחות מלאים"/>
          <xsd:enumeration value="מתווה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j92457fac7d145f98e698f5712f6a6a4 xmlns="a46656d4-8850-49b3-aebd-68bd05f7f43d">
      <Terms xmlns="http://schemas.microsoft.com/office/infopath/2007/PartnerControls"/>
    </j92457fac7d145f98e698f5712f6a6a4>
    <TaxCatchAll xmlns="a46656d4-8850-49b3-aebd-68bd05f7f43d"/>
    <e4b5484c9c824b148c38bfcb2bd74c0d xmlns="a46656d4-8850-49b3-aebd-68bd05f7f43d">
      <Terms xmlns="http://schemas.microsoft.com/office/infopath/2007/PartnerControls"/>
    </e4b5484c9c824b148c38bfcb2bd74c0d>
    <o68cd33f8d3a45abb273b6e406faee3d xmlns="a46656d4-8850-49b3-aebd-68bd05f7f43d">
      <Terms xmlns="http://schemas.microsoft.com/office/infopath/2007/PartnerControls"/>
    </o68cd33f8d3a45abb273b6e406faee3d>
    <kb4cc1381c4248d7a2dfa3f1be0c86c0 xmlns="a46656d4-8850-49b3-aebd-68bd05f7f43d">
      <Terms xmlns="http://schemas.microsoft.com/office/infopath/2007/PartnerControls"/>
    </kb4cc1381c4248d7a2dfa3f1be0c86c0>
    <_x05e9__x05d9__x05d5__x05da__x0020__x05e7__x05d5__x05d1__x05e5__x0020__x05dc__x05e0__x05d5__x05e9__x05d0_ xmlns="166091f6-72ce-4163-bcb2-009aac66ca07">סבב השימועים הראשון</_x05e9__x05d9__x05d5__x05da__x0020__x05e7__x05d5__x05d1__x05e5__x0020__x05dc__x05e0__x05d5__x05e9__x05d0_>
    <o80fb9e8b9d445b0bb174fdcd68ee89c xmlns="a46656d4-8850-49b3-aebd-68bd05f7f43d">
      <Terms xmlns="http://schemas.microsoft.com/office/infopath/2007/PartnerControls"/>
    </o80fb9e8b9d445b0bb174fdcd68ee89c>
    <n612d9597dc7466f957352ce79be86f3 xmlns="a46656d4-8850-49b3-aebd-68bd05f7f43d">
      <Terms xmlns="http://schemas.microsoft.com/office/infopath/2007/PartnerControls"/>
    </n612d9597dc7466f957352ce79be86f3>
    <aa1c885e8039426686f6c49672b09953 xmlns="a46656d4-8850-49b3-aebd-68bd05f7f43d">
      <Terms xmlns="http://schemas.microsoft.com/office/infopath/2007/PartnerControls"/>
    </aa1c885e8039426686f6c49672b09953>
    <e09eddfac2354f9ab04a226e27f86f1f xmlns="a46656d4-8850-49b3-aebd-68bd05f7f43d">
      <Terms xmlns="http://schemas.microsoft.com/office/infopath/2007/PartnerControls"/>
    </e09eddfac2354f9ab04a226e27f86f1f>
    <l34dc5595392493c8311535275827f74 xmlns="a46656d4-8850-49b3-aebd-68bd05f7f43d">
      <Terms xmlns="http://schemas.microsoft.com/office/infopath/2007/PartnerControls"/>
    </l34dc5595392493c8311535275827f74>
    <ia53b9f18d984e01914f4b79710425b7 xmlns="a46656d4-8850-49b3-aebd-68bd05f7f43d">
      <Terms xmlns="http://schemas.microsoft.com/office/infopath/2007/PartnerControls"/>
    </ia53b9f18d984e01914f4b79710425b7>
    <b76e59bb9f5947a781773f53cc6e9460 xmlns="a46656d4-8850-49b3-aebd-68bd05f7f43d">
      <Terms xmlns="http://schemas.microsoft.com/office/infopath/2007/PartnerControls"/>
    </b76e59bb9f5947a781773f53cc6e9460>
  </documentManagement>
</p:properties>
</file>

<file path=customXml/itemProps1.xml><?xml version="1.0" encoding="utf-8"?>
<ds:datastoreItem xmlns:ds="http://schemas.openxmlformats.org/officeDocument/2006/customXml" ds:itemID="{B38E157B-6234-4924-8541-9EBBB9644C29}"/>
</file>

<file path=customXml/itemProps2.xml><?xml version="1.0" encoding="utf-8"?>
<ds:datastoreItem xmlns:ds="http://schemas.openxmlformats.org/officeDocument/2006/customXml" ds:itemID="{317FA2F8-A7C9-4C08-A735-5056EE647F63}"/>
</file>

<file path=customXml/itemProps3.xml><?xml version="1.0" encoding="utf-8"?>
<ds:datastoreItem xmlns:ds="http://schemas.openxmlformats.org/officeDocument/2006/customXml" ds:itemID="{BFA6631E-CD26-47C5-9053-DE9421240A11}"/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3029</TotalTime>
  <Words>1044</Words>
  <Application>Microsoft Office PowerPoint</Application>
  <PresentationFormat>‫הצגה על המסך (4:3)</PresentationFormat>
  <Paragraphs>167</Paragraphs>
  <Slides>18</Slides>
  <Notes>18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18</vt:i4>
      </vt:variant>
    </vt:vector>
  </HeadingPairs>
  <TitlesOfParts>
    <vt:vector size="19" baseType="lpstr">
      <vt:lpstr>Office Theme</vt:lpstr>
      <vt:lpstr>הועדה להגברת התחרותיות במשק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חשיפת אשראי שיכון ובינוי – בנק הפועלים (31 בדצמבר 2010 – על בסיס דוחות כספיים שפורסמו)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שיקולים מקרו-כלכליים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מצגת- קבוצת אריסון</dc:title>
  <cp:lastModifiedBy>ליאור תבורי</cp:lastModifiedBy>
  <cp:revision>1</cp:revision>
  <dcterms:modified xsi:type="dcterms:W3CDTF">2011-10-30T10:13:11Z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0x0101003DC01C99E5F32344AE3B1C852A4A6D08</vt:lpwstr>
  </property>
  <property fmtid="{D5CDD505-2E9C-101B-9397-08002B2CF9AE}" pid="3" name="MMDUnitsName">
    <vt:lpwstr/>
  </property>
  <property fmtid="{D5CDD505-2E9C-101B-9397-08002B2CF9AE}" pid="4" name="MMDResponsibleUnit">
    <vt:lpwstr/>
  </property>
  <property fmtid="{D5CDD505-2E9C-101B-9397-08002B2CF9AE}" pid="5" name="MMDServiceLang">
    <vt:lpwstr/>
  </property>
  <property fmtid="{D5CDD505-2E9C-101B-9397-08002B2CF9AE}" pid="6" name="MMDJobDescription">
    <vt:lpwstr/>
  </property>
  <property fmtid="{D5CDD505-2E9C-101B-9397-08002B2CF9AE}" pid="7" name="MMDKeywords">
    <vt:lpwstr/>
  </property>
  <property fmtid="{D5CDD505-2E9C-101B-9397-08002B2CF9AE}" pid="8" name="MMDStatus">
    <vt:lpwstr/>
  </property>
  <property fmtid="{D5CDD505-2E9C-101B-9397-08002B2CF9AE}" pid="9" name="MMDAudience">
    <vt:lpwstr/>
  </property>
  <property fmtid="{D5CDD505-2E9C-101B-9397-08002B2CF9AE}" pid="10" name="MMDLiveEvent">
    <vt:lpwstr/>
  </property>
  <property fmtid="{D5CDD505-2E9C-101B-9397-08002B2CF9AE}" pid="11" name="MMDSubjects">
    <vt:lpwstr/>
  </property>
  <property fmtid="{D5CDD505-2E9C-101B-9397-08002B2CF9AE}" pid="12" name="MMDTypes">
    <vt:lpwstr/>
  </property>
  <property fmtid="{D5CDD505-2E9C-101B-9397-08002B2CF9AE}" pid="13" name="MMDResponsibleOffice">
    <vt:lpwstr/>
  </property>
</Properties>
</file>