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9" r:id="rId5"/>
  </p:sldMasterIdLst>
  <p:notesMasterIdLst>
    <p:notesMasterId r:id="rId27"/>
  </p:notesMasterIdLst>
  <p:handoutMasterIdLst>
    <p:handoutMasterId r:id="rId28"/>
  </p:handoutMasterIdLst>
  <p:sldIdLst>
    <p:sldId id="261" r:id="rId6"/>
    <p:sldId id="323" r:id="rId7"/>
    <p:sldId id="307" r:id="rId8"/>
    <p:sldId id="301" r:id="rId9"/>
    <p:sldId id="308" r:id="rId10"/>
    <p:sldId id="336" r:id="rId11"/>
    <p:sldId id="304" r:id="rId12"/>
    <p:sldId id="324" r:id="rId13"/>
    <p:sldId id="325" r:id="rId14"/>
    <p:sldId id="318" r:id="rId15"/>
    <p:sldId id="327" r:id="rId16"/>
    <p:sldId id="328" r:id="rId17"/>
    <p:sldId id="330" r:id="rId18"/>
    <p:sldId id="331" r:id="rId19"/>
    <p:sldId id="322" r:id="rId20"/>
    <p:sldId id="309" r:id="rId21"/>
    <p:sldId id="315" r:id="rId22"/>
    <p:sldId id="311" r:id="rId23"/>
    <p:sldId id="333" r:id="rId24"/>
    <p:sldId id="334" r:id="rId25"/>
    <p:sldId id="337" r:id="rId26"/>
  </p:sldIdLst>
  <p:sldSz cx="9144000" cy="6858000" type="screen4x3"/>
  <p:notesSz cx="6662738" cy="9926638"/>
  <p:defaultTextStyle>
    <a:defPPr>
      <a:defRPr lang="he-IL"/>
    </a:defPPr>
    <a:lvl1pPr algn="ct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339966"/>
    <a:srgbClr val="006600"/>
    <a:srgbClr val="00FF00"/>
    <a:srgbClr val="0099FF"/>
    <a:srgbClr val="99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6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3775075" y="0"/>
            <a:ext cx="28876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he-IL"/>
          </a:p>
        </p:txBody>
      </p:sp>
      <p:sp>
        <p:nvSpPr>
          <p:cNvPr id="150531" name="Rectangle 3"/>
          <p:cNvSpPr>
            <a:spLocks noGrp="1" noChangeArrowheads="1"/>
          </p:cNvSpPr>
          <p:nvPr>
            <p:ph type="dt" sz="quarter" idx="1"/>
          </p:nvPr>
        </p:nvSpPr>
        <p:spPr bwMode="auto">
          <a:xfrm>
            <a:off x="1588" y="0"/>
            <a:ext cx="28876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he-IL"/>
          </a:p>
        </p:txBody>
      </p:sp>
      <p:sp>
        <p:nvSpPr>
          <p:cNvPr id="150532" name="Rectangle 4"/>
          <p:cNvSpPr>
            <a:spLocks noGrp="1" noChangeArrowheads="1"/>
          </p:cNvSpPr>
          <p:nvPr>
            <p:ph type="ftr" sz="quarter" idx="2"/>
          </p:nvPr>
        </p:nvSpPr>
        <p:spPr bwMode="auto">
          <a:xfrm>
            <a:off x="3775075" y="9429750"/>
            <a:ext cx="28876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endParaRPr lang="en-US" altLang="he-IL"/>
          </a:p>
        </p:txBody>
      </p:sp>
      <p:sp>
        <p:nvSpPr>
          <p:cNvPr id="150533" name="Rectangle 5"/>
          <p:cNvSpPr>
            <a:spLocks noGrp="1" noChangeArrowheads="1"/>
          </p:cNvSpPr>
          <p:nvPr>
            <p:ph type="sldNum" sz="quarter" idx="3"/>
          </p:nvPr>
        </p:nvSpPr>
        <p:spPr bwMode="auto">
          <a:xfrm>
            <a:off x="1588" y="9429750"/>
            <a:ext cx="28876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3939E0F2-16FB-4865-8F53-F6E16A0F2170}" type="slidenum">
              <a:rPr lang="he-IL" altLang="he-IL"/>
              <a:pPr/>
              <a:t>‹#›</a:t>
            </a:fld>
            <a:endParaRPr lang="en-US" altLang="he-IL"/>
          </a:p>
        </p:txBody>
      </p:sp>
    </p:spTree>
    <p:extLst>
      <p:ext uri="{BB962C8B-B14F-4D97-AF65-F5344CB8AC3E}">
        <p14:creationId xmlns:p14="http://schemas.microsoft.com/office/powerpoint/2010/main" val="165425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3775075" y="0"/>
            <a:ext cx="28876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he-IL"/>
          </a:p>
        </p:txBody>
      </p:sp>
      <p:sp>
        <p:nvSpPr>
          <p:cNvPr id="134147" name="Rectangle 3"/>
          <p:cNvSpPr>
            <a:spLocks noGrp="1" noChangeArrowheads="1"/>
          </p:cNvSpPr>
          <p:nvPr>
            <p:ph type="dt" idx="1"/>
          </p:nvPr>
        </p:nvSpPr>
        <p:spPr bwMode="auto">
          <a:xfrm>
            <a:off x="1588" y="0"/>
            <a:ext cx="28876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he-IL"/>
          </a:p>
        </p:txBody>
      </p:sp>
      <p:sp>
        <p:nvSpPr>
          <p:cNvPr id="134148" name="Rectangle 4"/>
          <p:cNvSpPr>
            <a:spLocks noRot="1" noChangeArrowheads="1" noTextEdit="1"/>
          </p:cNvSpPr>
          <p:nvPr>
            <p:ph type="sldImg" idx="2"/>
          </p:nvPr>
        </p:nvSpPr>
        <p:spPr bwMode="auto">
          <a:xfrm>
            <a:off x="849313"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4149" name="Rectangle 5"/>
          <p:cNvSpPr>
            <a:spLocks noGrp="1" noChangeArrowheads="1"/>
          </p:cNvSpPr>
          <p:nvPr>
            <p:ph type="body" sz="quarter" idx="3"/>
          </p:nvPr>
        </p:nvSpPr>
        <p:spPr bwMode="auto">
          <a:xfrm>
            <a:off x="666750" y="4714875"/>
            <a:ext cx="532923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34150" name="Rectangle 6"/>
          <p:cNvSpPr>
            <a:spLocks noGrp="1" noChangeArrowheads="1"/>
          </p:cNvSpPr>
          <p:nvPr>
            <p:ph type="ftr" sz="quarter" idx="4"/>
          </p:nvPr>
        </p:nvSpPr>
        <p:spPr bwMode="auto">
          <a:xfrm>
            <a:off x="3775075" y="9429750"/>
            <a:ext cx="28876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endParaRPr lang="en-US" altLang="he-IL"/>
          </a:p>
        </p:txBody>
      </p:sp>
      <p:sp>
        <p:nvSpPr>
          <p:cNvPr id="134151" name="Rectangle 7"/>
          <p:cNvSpPr>
            <a:spLocks noGrp="1" noChangeArrowheads="1"/>
          </p:cNvSpPr>
          <p:nvPr>
            <p:ph type="sldNum" sz="quarter" idx="5"/>
          </p:nvPr>
        </p:nvSpPr>
        <p:spPr bwMode="auto">
          <a:xfrm>
            <a:off x="1588" y="9429750"/>
            <a:ext cx="28876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DD255C43-7B13-47C9-B234-548626783F47}" type="slidenum">
              <a:rPr lang="he-IL" altLang="he-IL"/>
              <a:pPr/>
              <a:t>‹#›</a:t>
            </a:fld>
            <a:endParaRPr lang="en-US" altLang="he-IL"/>
          </a:p>
        </p:txBody>
      </p:sp>
    </p:spTree>
    <p:extLst>
      <p:ext uri="{BB962C8B-B14F-4D97-AF65-F5344CB8AC3E}">
        <p14:creationId xmlns:p14="http://schemas.microsoft.com/office/powerpoint/2010/main" val="147397324"/>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A4FB6-0396-4944-9994-54E51AD7BAB6}" type="slidenum">
              <a:rPr lang="he-IL" altLang="he-IL"/>
              <a:pPr/>
              <a:t>1</a:t>
            </a:fld>
            <a:endParaRPr lang="en-US" altLang="he-IL"/>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53504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CC670-A09D-46C0-97C1-806834724DA7}" type="slidenum">
              <a:rPr lang="he-IL" altLang="he-IL"/>
              <a:pPr/>
              <a:t>10</a:t>
            </a:fld>
            <a:endParaRPr lang="en-US" altLang="he-IL"/>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123566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DA395-BEB0-4561-9796-A6F9E7C78DFB}" type="slidenum">
              <a:rPr lang="he-IL" altLang="he-IL"/>
              <a:pPr/>
              <a:t>11</a:t>
            </a:fld>
            <a:endParaRPr lang="en-US" altLang="he-IL"/>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68554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F83EA-CD16-4914-8974-94BABF4F5F33}" type="slidenum">
              <a:rPr lang="he-IL" altLang="he-IL"/>
              <a:pPr/>
              <a:t>12</a:t>
            </a:fld>
            <a:endParaRPr lang="en-US" altLang="he-IL"/>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06167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7802B-39FE-4D97-825A-BD92764F8328}" type="slidenum">
              <a:rPr lang="he-IL" altLang="he-IL"/>
              <a:pPr/>
              <a:t>13</a:t>
            </a:fld>
            <a:endParaRPr lang="en-US" altLang="he-IL"/>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24694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52FF1-DB25-47B2-8E1F-36FA404C3292}" type="slidenum">
              <a:rPr lang="he-IL" altLang="he-IL"/>
              <a:pPr/>
              <a:t>14</a:t>
            </a:fld>
            <a:endParaRPr lang="en-US" altLang="he-IL"/>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9028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54E02-43B6-4FC4-9597-0BCCEF26EA59}" type="slidenum">
              <a:rPr lang="he-IL" altLang="he-IL"/>
              <a:pPr/>
              <a:t>15</a:t>
            </a:fld>
            <a:endParaRPr lang="en-US" altLang="he-IL"/>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135631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22384-FB0C-4141-8400-12F13F22AC2C}" type="slidenum">
              <a:rPr lang="he-IL" altLang="he-IL"/>
              <a:pPr/>
              <a:t>16</a:t>
            </a:fld>
            <a:endParaRPr lang="en-US" altLang="he-IL"/>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94400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B6600-224D-4B8D-888D-5D8EE97657EE}" type="slidenum">
              <a:rPr lang="he-IL" altLang="he-IL"/>
              <a:pPr/>
              <a:t>17</a:t>
            </a:fld>
            <a:endParaRPr lang="en-US" altLang="he-IL"/>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51060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75375-D313-4EEF-A164-C80EDCDCEFD0}" type="slidenum">
              <a:rPr lang="he-IL" altLang="he-IL"/>
              <a:pPr/>
              <a:t>18</a:t>
            </a:fld>
            <a:endParaRPr lang="en-US" altLang="he-IL"/>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428460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BD0D0-1D11-418B-AD92-7A5AB447D2B2}" type="slidenum">
              <a:rPr lang="he-IL" altLang="he-IL"/>
              <a:pPr/>
              <a:t>19</a:t>
            </a:fld>
            <a:endParaRPr lang="en-US" altLang="he-IL"/>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77234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2DC29-0848-447E-B0E1-CDFE61D152C7}" type="slidenum">
              <a:rPr lang="he-IL" altLang="he-IL"/>
              <a:pPr/>
              <a:t>2</a:t>
            </a:fld>
            <a:endParaRPr lang="en-US" altLang="he-IL"/>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74774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DFCCB-2FB8-4E80-9B51-8759D013E7F1}" type="slidenum">
              <a:rPr lang="he-IL" altLang="he-IL"/>
              <a:pPr/>
              <a:t>20</a:t>
            </a:fld>
            <a:endParaRPr lang="en-US" altLang="he-IL"/>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127045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9D700-79CB-454C-BCF5-40FC04852104}" type="slidenum">
              <a:rPr lang="he-IL" altLang="he-IL"/>
              <a:pPr/>
              <a:t>21</a:t>
            </a:fld>
            <a:endParaRPr lang="en-US" altLang="he-IL"/>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3361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4E080-1C4B-4EEA-96FB-468E8784E921}" type="slidenum">
              <a:rPr lang="he-IL" altLang="he-IL"/>
              <a:pPr/>
              <a:t>3</a:t>
            </a:fld>
            <a:endParaRPr lang="en-US" altLang="he-IL"/>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47026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91FEB-06CB-4769-8388-35E57D0E485A}" type="slidenum">
              <a:rPr lang="he-IL" altLang="he-IL"/>
              <a:pPr/>
              <a:t>4</a:t>
            </a:fld>
            <a:endParaRPr lang="en-US" altLang="he-IL"/>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3797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51A63-6DA4-419C-9842-27F00F3A2828}" type="slidenum">
              <a:rPr lang="he-IL" altLang="he-IL"/>
              <a:pPr/>
              <a:t>5</a:t>
            </a:fld>
            <a:endParaRPr lang="en-US" altLang="he-IL"/>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70469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50D26-1F12-4A11-9AE5-971613CD45F4}" type="slidenum">
              <a:rPr lang="he-IL" altLang="he-IL"/>
              <a:pPr/>
              <a:t>6</a:t>
            </a:fld>
            <a:endParaRPr lang="en-US" altLang="he-IL"/>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101610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E511D-659A-4F7B-A5BD-A94A75CECB2A}" type="slidenum">
              <a:rPr lang="he-IL" altLang="he-IL"/>
              <a:pPr/>
              <a:t>7</a:t>
            </a:fld>
            <a:endParaRPr lang="en-US" altLang="he-IL"/>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185449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026EA-BFCD-4CFC-B252-09252EB202A3}" type="slidenum">
              <a:rPr lang="he-IL" altLang="he-IL"/>
              <a:pPr/>
              <a:t>8</a:t>
            </a:fld>
            <a:endParaRPr lang="en-US" altLang="he-IL"/>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234762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D8C26-EC4D-4137-A449-8C2203BCE8D0}" type="slidenum">
              <a:rPr lang="he-IL" altLang="he-IL"/>
              <a:pPr/>
              <a:t>9</a:t>
            </a:fld>
            <a:endParaRPr lang="en-US" altLang="he-IL"/>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he-IL"/>
          </a:p>
        </p:txBody>
      </p:sp>
    </p:spTree>
    <p:extLst>
      <p:ext uri="{BB962C8B-B14F-4D97-AF65-F5344CB8AC3E}">
        <p14:creationId xmlns:p14="http://schemas.microsoft.com/office/powerpoint/2010/main" val="344410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44000" cy="6858000"/>
            <a:chOff x="0" y="0"/>
            <a:chExt cx="5760" cy="4320"/>
          </a:xfrm>
        </p:grpSpPr>
        <p:sp>
          <p:nvSpPr>
            <p:cNvPr id="5017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en-US" altLang="he-IL" sz="2400">
                <a:latin typeface="Times New Roman" panose="02020603050405020304" pitchFamily="18" charset="0"/>
              </a:endParaRPr>
            </a:p>
          </p:txBody>
        </p:sp>
        <p:sp>
          <p:nvSpPr>
            <p:cNvPr id="50180"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grpSp>
          <p:nvGrpSpPr>
            <p:cNvPr id="50181" name="Group 5"/>
            <p:cNvGrpSpPr>
              <a:grpSpLocks/>
            </p:cNvGrpSpPr>
            <p:nvPr/>
          </p:nvGrpSpPr>
          <p:grpSpPr bwMode="auto">
            <a:xfrm>
              <a:off x="0" y="672"/>
              <a:ext cx="1806" cy="1989"/>
              <a:chOff x="0" y="672"/>
              <a:chExt cx="1806" cy="1989"/>
            </a:xfrm>
          </p:grpSpPr>
          <p:sp>
            <p:nvSpPr>
              <p:cNvPr id="50182"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3"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4"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5"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6"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7"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8"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8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9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5019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grpSp>
      </p:grpSp>
      <p:sp>
        <p:nvSpPr>
          <p:cNvPr id="50192" name="Rectangle 16"/>
          <p:cNvSpPr>
            <a:spLocks noGrp="1" noChangeArrowheads="1"/>
          </p:cNvSpPr>
          <p:nvPr>
            <p:ph type="dt" sz="half" idx="2"/>
          </p:nvPr>
        </p:nvSpPr>
        <p:spPr>
          <a:xfrm>
            <a:off x="457200" y="6248400"/>
            <a:ext cx="2133600" cy="457200"/>
          </a:xfrm>
        </p:spPr>
        <p:txBody>
          <a:bodyPr/>
          <a:lstStyle>
            <a:lvl1pPr>
              <a:defRPr/>
            </a:lvl1pPr>
          </a:lstStyle>
          <a:p>
            <a:endParaRPr lang="en-US" altLang="he-IL"/>
          </a:p>
        </p:txBody>
      </p:sp>
      <p:sp>
        <p:nvSpPr>
          <p:cNvPr id="50193" name="Rectangle 17"/>
          <p:cNvSpPr>
            <a:spLocks noGrp="1" noChangeArrowheads="1"/>
          </p:cNvSpPr>
          <p:nvPr>
            <p:ph type="ftr" sz="quarter" idx="3"/>
          </p:nvPr>
        </p:nvSpPr>
        <p:spPr/>
        <p:txBody>
          <a:bodyPr/>
          <a:lstStyle>
            <a:lvl1pPr>
              <a:defRPr/>
            </a:lvl1pPr>
          </a:lstStyle>
          <a:p>
            <a:endParaRPr lang="en-US" altLang="he-IL"/>
          </a:p>
        </p:txBody>
      </p:sp>
      <p:sp>
        <p:nvSpPr>
          <p:cNvPr id="50194" name="Rectangle 18"/>
          <p:cNvSpPr>
            <a:spLocks noGrp="1" noChangeArrowheads="1"/>
          </p:cNvSpPr>
          <p:nvPr>
            <p:ph type="sldNum" sz="quarter" idx="4"/>
          </p:nvPr>
        </p:nvSpPr>
        <p:spPr/>
        <p:txBody>
          <a:bodyPr/>
          <a:lstStyle>
            <a:lvl1pPr>
              <a:defRPr/>
            </a:lvl1pPr>
          </a:lstStyle>
          <a:p>
            <a:fld id="{37D79F7C-BCC2-4C8C-B92E-590614F9392D}" type="slidenum">
              <a:rPr lang="he-IL" altLang="he-IL"/>
              <a:pPr/>
              <a:t>‹#›</a:t>
            </a:fld>
            <a:endParaRPr lang="en-US" altLang="he-IL"/>
          </a:p>
        </p:txBody>
      </p:sp>
      <p:sp>
        <p:nvSpPr>
          <p:cNvPr id="50195" name="Rectangle 19"/>
          <p:cNvSpPr>
            <a:spLocks noGrp="1" noChangeArrowheads="1"/>
          </p:cNvSpPr>
          <p:nvPr>
            <p:ph type="ctrTitle"/>
          </p:nvPr>
        </p:nvSpPr>
        <p:spPr>
          <a:xfrm>
            <a:off x="2971800" y="1828800"/>
            <a:ext cx="6019800" cy="2209800"/>
          </a:xfrm>
        </p:spPr>
        <p:txBody>
          <a:bodyPr/>
          <a:lstStyle>
            <a:lvl1pPr>
              <a:defRPr sz="3300">
                <a:solidFill>
                  <a:srgbClr val="FFFFFF"/>
                </a:solidFill>
              </a:defRPr>
            </a:lvl1pPr>
          </a:lstStyle>
          <a:p>
            <a:pPr lvl="0"/>
            <a:r>
              <a:rPr lang="he-IL" altLang="he-IL" noProof="0" smtClean="0"/>
              <a:t>לחץ כדי לערוך סגנון כותרת של תבנית בסיס</a:t>
            </a:r>
          </a:p>
        </p:txBody>
      </p:sp>
      <p:sp>
        <p:nvSpPr>
          <p:cNvPr id="50196"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he-IL" altLang="he-IL" noProof="0" smtClean="0"/>
              <a:t>לחץ כדי לערוך סגנון כותרת משנה של תבנית בסיס</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Footer Placeholder 3"/>
          <p:cNvSpPr>
            <a:spLocks noGrp="1"/>
          </p:cNvSpPr>
          <p:nvPr>
            <p:ph type="ftr" sz="quarter" idx="10"/>
          </p:nvPr>
        </p:nvSpPr>
        <p:spPr/>
        <p:txBody>
          <a:bodyPr/>
          <a:lstStyle>
            <a:lvl1pPr>
              <a:defRPr/>
            </a:lvl1pPr>
          </a:lstStyle>
          <a:p>
            <a:endParaRPr lang="en-US" altLang="he-IL"/>
          </a:p>
        </p:txBody>
      </p:sp>
      <p:sp>
        <p:nvSpPr>
          <p:cNvPr id="5" name="Slide Number Placeholder 4"/>
          <p:cNvSpPr>
            <a:spLocks noGrp="1"/>
          </p:cNvSpPr>
          <p:nvPr>
            <p:ph type="sldNum" sz="quarter" idx="11"/>
          </p:nvPr>
        </p:nvSpPr>
        <p:spPr/>
        <p:txBody>
          <a:bodyPr/>
          <a:lstStyle>
            <a:lvl1pPr>
              <a:defRPr/>
            </a:lvl1pPr>
          </a:lstStyle>
          <a:p>
            <a:fld id="{F01312C5-7CA0-4B21-858C-05401A418CD9}" type="slidenum">
              <a:rPr lang="he-IL" altLang="he-IL"/>
              <a:pPr/>
              <a:t>‹#›</a:t>
            </a:fld>
            <a:endParaRPr lang="en-US" altLang="he-IL"/>
          </a:p>
        </p:txBody>
      </p:sp>
      <p:sp>
        <p:nvSpPr>
          <p:cNvPr id="6" name="Date Placeholder 5"/>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290897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9700"/>
            <a:ext cx="2057400" cy="57277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1397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Footer Placeholder 3"/>
          <p:cNvSpPr>
            <a:spLocks noGrp="1"/>
          </p:cNvSpPr>
          <p:nvPr>
            <p:ph type="ftr" sz="quarter" idx="10"/>
          </p:nvPr>
        </p:nvSpPr>
        <p:spPr/>
        <p:txBody>
          <a:bodyPr/>
          <a:lstStyle>
            <a:lvl1pPr>
              <a:defRPr/>
            </a:lvl1pPr>
          </a:lstStyle>
          <a:p>
            <a:endParaRPr lang="en-US" altLang="he-IL"/>
          </a:p>
        </p:txBody>
      </p:sp>
      <p:sp>
        <p:nvSpPr>
          <p:cNvPr id="5" name="Slide Number Placeholder 4"/>
          <p:cNvSpPr>
            <a:spLocks noGrp="1"/>
          </p:cNvSpPr>
          <p:nvPr>
            <p:ph type="sldNum" sz="quarter" idx="11"/>
          </p:nvPr>
        </p:nvSpPr>
        <p:spPr/>
        <p:txBody>
          <a:bodyPr/>
          <a:lstStyle>
            <a:lvl1pPr>
              <a:defRPr/>
            </a:lvl1pPr>
          </a:lstStyle>
          <a:p>
            <a:fld id="{F87DFF65-A7F6-499A-976B-BA15C51FA00C}" type="slidenum">
              <a:rPr lang="he-IL" altLang="he-IL"/>
              <a:pPr/>
              <a:t>‹#›</a:t>
            </a:fld>
            <a:endParaRPr lang="en-US" altLang="he-IL"/>
          </a:p>
        </p:txBody>
      </p:sp>
      <p:sp>
        <p:nvSpPr>
          <p:cNvPr id="6" name="Date Placeholder 5"/>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302891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9725" y="139700"/>
            <a:ext cx="6707188" cy="739775"/>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457200" y="1341438"/>
            <a:ext cx="8229600" cy="4525962"/>
          </a:xfrm>
        </p:spPr>
        <p:txBody>
          <a:bodyPr/>
          <a:lstStyle/>
          <a:p>
            <a:endParaRPr lang="he-IL"/>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ltLang="he-IL"/>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B473ECDD-BB67-41F5-939A-762FED80F4A1}" type="slidenum">
              <a:rPr lang="he-IL" altLang="he-IL"/>
              <a:pPr/>
              <a:t>‹#›</a:t>
            </a:fld>
            <a:endParaRPr lang="en-US" altLang="he-IL"/>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ltLang="he-IL"/>
          </a:p>
        </p:txBody>
      </p:sp>
    </p:spTree>
    <p:extLst>
      <p:ext uri="{BB962C8B-B14F-4D97-AF65-F5344CB8AC3E}">
        <p14:creationId xmlns:p14="http://schemas.microsoft.com/office/powerpoint/2010/main" val="14538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9725" y="139700"/>
            <a:ext cx="6707188" cy="739775"/>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3414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36798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ltLang="he-IL"/>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C065D772-5823-4117-9E71-F1D62E4CDA25}" type="slidenum">
              <a:rPr lang="he-IL" altLang="he-IL"/>
              <a:pPr/>
              <a:t>‹#›</a:t>
            </a:fld>
            <a:endParaRPr lang="en-US" altLang="he-IL"/>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ltLang="he-IL"/>
          </a:p>
        </p:txBody>
      </p:sp>
    </p:spTree>
    <p:extLst>
      <p:ext uri="{BB962C8B-B14F-4D97-AF65-F5344CB8AC3E}">
        <p14:creationId xmlns:p14="http://schemas.microsoft.com/office/powerpoint/2010/main" val="339214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Footer Placeholder 3"/>
          <p:cNvSpPr>
            <a:spLocks noGrp="1"/>
          </p:cNvSpPr>
          <p:nvPr>
            <p:ph type="ftr" sz="quarter" idx="10"/>
          </p:nvPr>
        </p:nvSpPr>
        <p:spPr/>
        <p:txBody>
          <a:bodyPr/>
          <a:lstStyle>
            <a:lvl1pPr>
              <a:defRPr/>
            </a:lvl1pPr>
          </a:lstStyle>
          <a:p>
            <a:endParaRPr lang="en-US" altLang="he-IL"/>
          </a:p>
        </p:txBody>
      </p:sp>
      <p:sp>
        <p:nvSpPr>
          <p:cNvPr id="5" name="Slide Number Placeholder 4"/>
          <p:cNvSpPr>
            <a:spLocks noGrp="1"/>
          </p:cNvSpPr>
          <p:nvPr>
            <p:ph type="sldNum" sz="quarter" idx="11"/>
          </p:nvPr>
        </p:nvSpPr>
        <p:spPr/>
        <p:txBody>
          <a:bodyPr/>
          <a:lstStyle>
            <a:lvl1pPr>
              <a:defRPr/>
            </a:lvl1pPr>
          </a:lstStyle>
          <a:p>
            <a:fld id="{C3C6A808-ECF5-402D-BC5C-81C715B8B8BB}" type="slidenum">
              <a:rPr lang="he-IL" altLang="he-IL"/>
              <a:pPr/>
              <a:t>‹#›</a:t>
            </a:fld>
            <a:endParaRPr lang="en-US" altLang="he-IL"/>
          </a:p>
        </p:txBody>
      </p:sp>
      <p:sp>
        <p:nvSpPr>
          <p:cNvPr id="6" name="Date Placeholder 5"/>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380297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he-IL"/>
          </a:p>
        </p:txBody>
      </p:sp>
      <p:sp>
        <p:nvSpPr>
          <p:cNvPr id="5" name="Slide Number Placeholder 4"/>
          <p:cNvSpPr>
            <a:spLocks noGrp="1"/>
          </p:cNvSpPr>
          <p:nvPr>
            <p:ph type="sldNum" sz="quarter" idx="11"/>
          </p:nvPr>
        </p:nvSpPr>
        <p:spPr/>
        <p:txBody>
          <a:bodyPr/>
          <a:lstStyle>
            <a:lvl1pPr>
              <a:defRPr/>
            </a:lvl1pPr>
          </a:lstStyle>
          <a:p>
            <a:fld id="{C832D670-9D12-45EF-9658-622A69603183}" type="slidenum">
              <a:rPr lang="he-IL" altLang="he-IL"/>
              <a:pPr/>
              <a:t>‹#›</a:t>
            </a:fld>
            <a:endParaRPr lang="en-US" altLang="he-IL"/>
          </a:p>
        </p:txBody>
      </p:sp>
      <p:sp>
        <p:nvSpPr>
          <p:cNvPr id="6" name="Date Placeholder 5"/>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129541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Footer Placeholder 4"/>
          <p:cNvSpPr>
            <a:spLocks noGrp="1"/>
          </p:cNvSpPr>
          <p:nvPr>
            <p:ph type="ftr" sz="quarter" idx="10"/>
          </p:nvPr>
        </p:nvSpPr>
        <p:spPr/>
        <p:txBody>
          <a:bodyPr/>
          <a:lstStyle>
            <a:lvl1pPr>
              <a:defRPr/>
            </a:lvl1pPr>
          </a:lstStyle>
          <a:p>
            <a:endParaRPr lang="en-US" altLang="he-IL"/>
          </a:p>
        </p:txBody>
      </p:sp>
      <p:sp>
        <p:nvSpPr>
          <p:cNvPr id="6" name="Slide Number Placeholder 5"/>
          <p:cNvSpPr>
            <a:spLocks noGrp="1"/>
          </p:cNvSpPr>
          <p:nvPr>
            <p:ph type="sldNum" sz="quarter" idx="11"/>
          </p:nvPr>
        </p:nvSpPr>
        <p:spPr/>
        <p:txBody>
          <a:bodyPr/>
          <a:lstStyle>
            <a:lvl1pPr>
              <a:defRPr/>
            </a:lvl1pPr>
          </a:lstStyle>
          <a:p>
            <a:fld id="{13575FAA-2AAA-4BF0-AEF1-AEA4324085F2}" type="slidenum">
              <a:rPr lang="he-IL" altLang="he-IL"/>
              <a:pPr/>
              <a:t>‹#›</a:t>
            </a:fld>
            <a:endParaRPr lang="en-US" altLang="he-IL"/>
          </a:p>
        </p:txBody>
      </p:sp>
      <p:sp>
        <p:nvSpPr>
          <p:cNvPr id="7" name="Date Placeholder 6"/>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170083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Footer Placeholder 6"/>
          <p:cNvSpPr>
            <a:spLocks noGrp="1"/>
          </p:cNvSpPr>
          <p:nvPr>
            <p:ph type="ftr" sz="quarter" idx="10"/>
          </p:nvPr>
        </p:nvSpPr>
        <p:spPr/>
        <p:txBody>
          <a:bodyPr/>
          <a:lstStyle>
            <a:lvl1pPr>
              <a:defRPr/>
            </a:lvl1pPr>
          </a:lstStyle>
          <a:p>
            <a:endParaRPr lang="en-US" altLang="he-IL"/>
          </a:p>
        </p:txBody>
      </p:sp>
      <p:sp>
        <p:nvSpPr>
          <p:cNvPr id="8" name="Slide Number Placeholder 7"/>
          <p:cNvSpPr>
            <a:spLocks noGrp="1"/>
          </p:cNvSpPr>
          <p:nvPr>
            <p:ph type="sldNum" sz="quarter" idx="11"/>
          </p:nvPr>
        </p:nvSpPr>
        <p:spPr/>
        <p:txBody>
          <a:bodyPr/>
          <a:lstStyle>
            <a:lvl1pPr>
              <a:defRPr/>
            </a:lvl1pPr>
          </a:lstStyle>
          <a:p>
            <a:fld id="{3E520C74-36E5-4D4F-B746-E0DD15C8A3BC}" type="slidenum">
              <a:rPr lang="he-IL" altLang="he-IL"/>
              <a:pPr/>
              <a:t>‹#›</a:t>
            </a:fld>
            <a:endParaRPr lang="en-US" altLang="he-IL"/>
          </a:p>
        </p:txBody>
      </p:sp>
      <p:sp>
        <p:nvSpPr>
          <p:cNvPr id="9" name="Date Placeholder 8"/>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229513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2"/>
          <p:cNvSpPr>
            <a:spLocks noGrp="1"/>
          </p:cNvSpPr>
          <p:nvPr>
            <p:ph type="ftr" sz="quarter" idx="10"/>
          </p:nvPr>
        </p:nvSpPr>
        <p:spPr/>
        <p:txBody>
          <a:bodyPr/>
          <a:lstStyle>
            <a:lvl1pPr>
              <a:defRPr/>
            </a:lvl1pPr>
          </a:lstStyle>
          <a:p>
            <a:endParaRPr lang="en-US" altLang="he-IL"/>
          </a:p>
        </p:txBody>
      </p:sp>
      <p:sp>
        <p:nvSpPr>
          <p:cNvPr id="4" name="Slide Number Placeholder 3"/>
          <p:cNvSpPr>
            <a:spLocks noGrp="1"/>
          </p:cNvSpPr>
          <p:nvPr>
            <p:ph type="sldNum" sz="quarter" idx="11"/>
          </p:nvPr>
        </p:nvSpPr>
        <p:spPr/>
        <p:txBody>
          <a:bodyPr/>
          <a:lstStyle>
            <a:lvl1pPr>
              <a:defRPr/>
            </a:lvl1pPr>
          </a:lstStyle>
          <a:p>
            <a:fld id="{C7C5AF89-2CD4-44CF-B843-8750E8E99C2B}" type="slidenum">
              <a:rPr lang="he-IL" altLang="he-IL"/>
              <a:pPr/>
              <a:t>‹#›</a:t>
            </a:fld>
            <a:endParaRPr lang="en-US" altLang="he-IL"/>
          </a:p>
        </p:txBody>
      </p:sp>
      <p:sp>
        <p:nvSpPr>
          <p:cNvPr id="5" name="Date Placeholder 4"/>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260684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he-IL"/>
          </a:p>
        </p:txBody>
      </p:sp>
      <p:sp>
        <p:nvSpPr>
          <p:cNvPr id="3" name="Slide Number Placeholder 2"/>
          <p:cNvSpPr>
            <a:spLocks noGrp="1"/>
          </p:cNvSpPr>
          <p:nvPr>
            <p:ph type="sldNum" sz="quarter" idx="11"/>
          </p:nvPr>
        </p:nvSpPr>
        <p:spPr/>
        <p:txBody>
          <a:bodyPr/>
          <a:lstStyle>
            <a:lvl1pPr>
              <a:defRPr/>
            </a:lvl1pPr>
          </a:lstStyle>
          <a:p>
            <a:fld id="{7F87A432-AC76-4636-94A5-64A7840554C3}" type="slidenum">
              <a:rPr lang="he-IL" altLang="he-IL"/>
              <a:pPr/>
              <a:t>‹#›</a:t>
            </a:fld>
            <a:endParaRPr lang="en-US" altLang="he-IL"/>
          </a:p>
        </p:txBody>
      </p:sp>
      <p:sp>
        <p:nvSpPr>
          <p:cNvPr id="4" name="Date Placeholder 3"/>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128200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he-IL"/>
          </a:p>
        </p:txBody>
      </p:sp>
      <p:sp>
        <p:nvSpPr>
          <p:cNvPr id="6" name="Slide Number Placeholder 5"/>
          <p:cNvSpPr>
            <a:spLocks noGrp="1"/>
          </p:cNvSpPr>
          <p:nvPr>
            <p:ph type="sldNum" sz="quarter" idx="11"/>
          </p:nvPr>
        </p:nvSpPr>
        <p:spPr/>
        <p:txBody>
          <a:bodyPr/>
          <a:lstStyle>
            <a:lvl1pPr>
              <a:defRPr/>
            </a:lvl1pPr>
          </a:lstStyle>
          <a:p>
            <a:fld id="{B7590651-20F2-4FA7-A60A-500FE6D18762}" type="slidenum">
              <a:rPr lang="he-IL" altLang="he-IL"/>
              <a:pPr/>
              <a:t>‹#›</a:t>
            </a:fld>
            <a:endParaRPr lang="en-US" altLang="he-IL"/>
          </a:p>
        </p:txBody>
      </p:sp>
      <p:sp>
        <p:nvSpPr>
          <p:cNvPr id="7" name="Date Placeholder 6"/>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7210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he-IL"/>
          </a:p>
        </p:txBody>
      </p:sp>
      <p:sp>
        <p:nvSpPr>
          <p:cNvPr id="6" name="Slide Number Placeholder 5"/>
          <p:cNvSpPr>
            <a:spLocks noGrp="1"/>
          </p:cNvSpPr>
          <p:nvPr>
            <p:ph type="sldNum" sz="quarter" idx="11"/>
          </p:nvPr>
        </p:nvSpPr>
        <p:spPr/>
        <p:txBody>
          <a:bodyPr/>
          <a:lstStyle>
            <a:lvl1pPr>
              <a:defRPr/>
            </a:lvl1pPr>
          </a:lstStyle>
          <a:p>
            <a:fld id="{C1BC5F2F-B332-4F3B-AA37-0B70E8B102D0}" type="slidenum">
              <a:rPr lang="he-IL" altLang="he-IL"/>
              <a:pPr/>
              <a:t>‹#›</a:t>
            </a:fld>
            <a:endParaRPr lang="en-US" altLang="he-IL"/>
          </a:p>
        </p:txBody>
      </p:sp>
      <p:sp>
        <p:nvSpPr>
          <p:cNvPr id="7" name="Date Placeholder 6"/>
          <p:cNvSpPr>
            <a:spLocks noGrp="1"/>
          </p:cNvSpPr>
          <p:nvPr>
            <p:ph type="dt" sz="half" idx="12"/>
          </p:nvPr>
        </p:nvSpPr>
        <p:spPr/>
        <p:txBody>
          <a:bodyPr/>
          <a:lstStyle>
            <a:lvl1pPr>
              <a:defRPr/>
            </a:lvl1pPr>
          </a:lstStyle>
          <a:p>
            <a:endParaRPr lang="en-US" altLang="he-IL"/>
          </a:p>
        </p:txBody>
      </p:sp>
    </p:spTree>
    <p:extLst>
      <p:ext uri="{BB962C8B-B14F-4D97-AF65-F5344CB8AC3E}">
        <p14:creationId xmlns:p14="http://schemas.microsoft.com/office/powerpoint/2010/main" val="142487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lvl1pPr>
          </a:lstStyle>
          <a:p>
            <a:endParaRPr lang="en-US" altLang="he-IL"/>
          </a:p>
        </p:txBody>
      </p:sp>
      <p:sp>
        <p:nvSpPr>
          <p:cNvPr id="4915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200">
                <a:latin typeface="Arial Black" panose="020B0A04020102020204" pitchFamily="34" charset="0"/>
              </a:defRPr>
            </a:lvl1pPr>
          </a:lstStyle>
          <a:p>
            <a:fld id="{79A7A73D-CB88-4D79-809E-67073641834A}" type="slidenum">
              <a:rPr lang="he-IL" altLang="he-IL"/>
              <a:pPr/>
              <a:t>‹#›</a:t>
            </a:fld>
            <a:endParaRPr lang="en-US" altLang="he-IL"/>
          </a:p>
        </p:txBody>
      </p:sp>
      <p:sp>
        <p:nvSpPr>
          <p:cNvPr id="49157" name="Rectangle 5"/>
          <p:cNvSpPr>
            <a:spLocks noChangeArrowheads="1"/>
          </p:cNvSpPr>
          <p:nvPr/>
        </p:nvSpPr>
        <p:spPr bwMode="auto">
          <a:xfrm>
            <a:off x="0" y="0"/>
            <a:ext cx="285750" cy="10287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en-US" altLang="he-IL" sz="2400">
              <a:latin typeface="Times New Roman" panose="02020603050405020304" pitchFamily="18" charset="0"/>
            </a:endParaRPr>
          </a:p>
        </p:txBody>
      </p:sp>
      <p:sp>
        <p:nvSpPr>
          <p:cNvPr id="49158" name="Rectangle 6"/>
          <p:cNvSpPr>
            <a:spLocks noChangeArrowheads="1"/>
          </p:cNvSpPr>
          <p:nvPr/>
        </p:nvSpPr>
        <p:spPr bwMode="auto">
          <a:xfrm>
            <a:off x="412750" y="260350"/>
            <a:ext cx="8731250" cy="528638"/>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49159" name="Rectangle 7"/>
          <p:cNvSpPr>
            <a:spLocks noChangeArrowheads="1"/>
          </p:cNvSpPr>
          <p:nvPr/>
        </p:nvSpPr>
        <p:spPr bwMode="auto">
          <a:xfrm>
            <a:off x="409575" y="260350"/>
            <a:ext cx="138113" cy="2714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a:solidFill>
                <a:schemeClr val="hlink"/>
              </a:solidFill>
            </a:endParaRPr>
          </a:p>
        </p:txBody>
      </p:sp>
      <p:sp>
        <p:nvSpPr>
          <p:cNvPr id="49160" name="Rectangle 8"/>
          <p:cNvSpPr>
            <a:spLocks noChangeArrowheads="1"/>
          </p:cNvSpPr>
          <p:nvPr/>
        </p:nvSpPr>
        <p:spPr bwMode="auto">
          <a:xfrm>
            <a:off x="547688" y="0"/>
            <a:ext cx="139700" cy="2667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a:solidFill>
                <a:schemeClr val="hlink"/>
              </a:solidFill>
            </a:endParaRPr>
          </a:p>
        </p:txBody>
      </p:sp>
      <p:sp>
        <p:nvSpPr>
          <p:cNvPr id="49161" name="Rectangle 9"/>
          <p:cNvSpPr>
            <a:spLocks noChangeArrowheads="1"/>
          </p:cNvSpPr>
          <p:nvPr/>
        </p:nvSpPr>
        <p:spPr bwMode="auto">
          <a:xfrm>
            <a:off x="547688" y="260350"/>
            <a:ext cx="139700" cy="271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a:solidFill>
                <a:schemeClr val="accent2"/>
              </a:solidFill>
            </a:endParaRPr>
          </a:p>
        </p:txBody>
      </p:sp>
      <p:sp>
        <p:nvSpPr>
          <p:cNvPr id="49162" name="Rectangle 10"/>
          <p:cNvSpPr>
            <a:spLocks noChangeArrowheads="1"/>
          </p:cNvSpPr>
          <p:nvPr/>
        </p:nvSpPr>
        <p:spPr bwMode="auto">
          <a:xfrm>
            <a:off x="274638" y="528638"/>
            <a:ext cx="136525" cy="2667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a:solidFill>
                <a:schemeClr val="hlink"/>
              </a:solidFill>
            </a:endParaRPr>
          </a:p>
        </p:txBody>
      </p:sp>
      <p:sp>
        <p:nvSpPr>
          <p:cNvPr id="49163" name="Rectangle 11"/>
          <p:cNvSpPr>
            <a:spLocks noChangeArrowheads="1"/>
          </p:cNvSpPr>
          <p:nvPr/>
        </p:nvSpPr>
        <p:spPr bwMode="auto">
          <a:xfrm>
            <a:off x="131763" y="263525"/>
            <a:ext cx="141287" cy="265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sz="2400">
              <a:latin typeface="Times New Roman" panose="02020603050405020304" pitchFamily="18" charset="0"/>
            </a:endParaRPr>
          </a:p>
        </p:txBody>
      </p:sp>
      <p:sp>
        <p:nvSpPr>
          <p:cNvPr id="49164" name="Rectangle 12"/>
          <p:cNvSpPr>
            <a:spLocks noChangeArrowheads="1"/>
          </p:cNvSpPr>
          <p:nvPr/>
        </p:nvSpPr>
        <p:spPr bwMode="auto">
          <a:xfrm>
            <a:off x="409575" y="523875"/>
            <a:ext cx="138113" cy="265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a:solidFill>
                <a:schemeClr val="accent2"/>
              </a:solidFill>
            </a:endParaRPr>
          </a:p>
        </p:txBody>
      </p:sp>
      <p:sp>
        <p:nvSpPr>
          <p:cNvPr id="49165" name="Rectangle 13"/>
          <p:cNvSpPr>
            <a:spLocks noChangeArrowheads="1"/>
          </p:cNvSpPr>
          <p:nvPr/>
        </p:nvSpPr>
        <p:spPr bwMode="auto">
          <a:xfrm>
            <a:off x="274638" y="788988"/>
            <a:ext cx="136525" cy="263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he-IL">
              <a:solidFill>
                <a:schemeClr val="accent2"/>
              </a:solidFill>
            </a:endParaRPr>
          </a:p>
        </p:txBody>
      </p:sp>
      <p:sp>
        <p:nvSpPr>
          <p:cNvPr id="49166" name="Rectangle 14"/>
          <p:cNvSpPr>
            <a:spLocks noGrp="1" noChangeArrowheads="1"/>
          </p:cNvSpPr>
          <p:nvPr>
            <p:ph type="title"/>
          </p:nvPr>
        </p:nvSpPr>
        <p:spPr bwMode="auto">
          <a:xfrm>
            <a:off x="1609725" y="139700"/>
            <a:ext cx="670718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49167" name="Rectangle 15"/>
          <p:cNvSpPr>
            <a:spLocks noGrp="1" noChangeArrowheads="1"/>
          </p:cNvSpPr>
          <p:nvPr>
            <p:ph type="body" idx="1"/>
          </p:nvPr>
        </p:nvSpPr>
        <p:spPr bwMode="auto">
          <a:xfrm>
            <a:off x="457200" y="1341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916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vl1pPr>
          </a:lstStyle>
          <a:p>
            <a:endParaRPr lang="en-US" altLang="he-IL"/>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id="1" dur="indefinite" restart="never" nodeType="tmRoot"/>
      </p:par>
    </p:tnLst>
  </p:timing>
  <p:hf hdr="0" ftr="0" dt="0"/>
  <p:txStyles>
    <p:titleStyle>
      <a:lvl1pPr algn="r" rtl="1" fontAlgn="base">
        <a:spcBef>
          <a:spcPct val="0"/>
        </a:spcBef>
        <a:spcAft>
          <a:spcPct val="0"/>
        </a:spcAft>
        <a:defRPr sz="2700" b="1" kern="1200">
          <a:solidFill>
            <a:schemeClr val="tx1"/>
          </a:solidFill>
          <a:latin typeface="+mj-lt"/>
          <a:ea typeface="+mj-ea"/>
          <a:cs typeface="+mj-cs"/>
        </a:defRPr>
      </a:lvl1pPr>
      <a:lvl2pPr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2pPr>
      <a:lvl3pPr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3pPr>
      <a:lvl4pPr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4pPr>
      <a:lvl5pPr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5pPr>
      <a:lvl6pPr marL="457200"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6pPr>
      <a:lvl7pPr marL="914400"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7pPr>
      <a:lvl8pPr marL="1371600"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8pPr>
      <a:lvl9pPr marL="1828800" algn="r" rtl="1"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r" rtl="1"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r" rtl="1"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r" rtl="1"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a:spLocks noGrp="1" noChangeArrowheads="1"/>
          </p:cNvSpPr>
          <p:nvPr>
            <p:ph type="sldNum" sz="quarter" idx="4"/>
          </p:nvPr>
        </p:nvSpPr>
        <p:spPr/>
        <p:txBody>
          <a:bodyPr/>
          <a:lstStyle/>
          <a:p>
            <a:fld id="{5D2A1380-18A6-4D92-A652-7529B19FE5E7}" type="slidenum">
              <a:rPr lang="he-IL" altLang="he-IL"/>
              <a:pPr/>
              <a:t>1</a:t>
            </a:fld>
            <a:endParaRPr lang="en-US" altLang="he-IL"/>
          </a:p>
        </p:txBody>
      </p:sp>
      <p:sp>
        <p:nvSpPr>
          <p:cNvPr id="66562" name="Rectangle 2"/>
          <p:cNvSpPr>
            <a:spLocks noGrp="1" noChangeArrowheads="1"/>
          </p:cNvSpPr>
          <p:nvPr>
            <p:ph type="ctrTitle"/>
          </p:nvPr>
        </p:nvSpPr>
        <p:spPr>
          <a:xfrm>
            <a:off x="1908175" y="2060575"/>
            <a:ext cx="7011988" cy="2209800"/>
          </a:xfrm>
        </p:spPr>
        <p:txBody>
          <a:bodyPr/>
          <a:lstStyle/>
          <a:p>
            <a:pPr algn="ctr" rtl="0"/>
            <a:r>
              <a:rPr lang="en-US" altLang="he-IL" sz="3000">
                <a:latin typeface="Verdana" panose="020B0604030504040204" pitchFamily="34" charset="0"/>
              </a:rPr>
              <a:t>The Government’s Plan to Strengthen the North and Haifa</a:t>
            </a:r>
          </a:p>
        </p:txBody>
      </p:sp>
      <p:sp>
        <p:nvSpPr>
          <p:cNvPr id="66568" name="Text Box 8"/>
          <p:cNvSpPr txBox="1">
            <a:spLocks noChangeArrowheads="1"/>
          </p:cNvSpPr>
          <p:nvPr/>
        </p:nvSpPr>
        <p:spPr bwMode="auto">
          <a:xfrm>
            <a:off x="425450" y="4310063"/>
            <a:ext cx="8245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e-IL" sz="2000" b="1">
                <a:latin typeface="Verdana" panose="020B0604030504040204" pitchFamily="34" charset="0"/>
              </a:rPr>
              <a:t>Education, Employment, Quality of Life and Community, </a:t>
            </a:r>
            <a:br>
              <a:rPr lang="en-US" altLang="he-IL" sz="2000" b="1">
                <a:latin typeface="Verdana" panose="020B0604030504040204" pitchFamily="34" charset="0"/>
              </a:rPr>
            </a:br>
            <a:r>
              <a:rPr lang="en-US" altLang="he-IL" sz="2000" b="1">
                <a:latin typeface="Verdana" panose="020B0604030504040204" pitchFamily="34" charset="0"/>
              </a:rPr>
              <a:t>Populations with Special Needs</a:t>
            </a:r>
          </a:p>
        </p:txBody>
      </p:sp>
      <p:pic>
        <p:nvPicPr>
          <p:cNvPr id="66569" name="Picture 9" descr="PMO-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927100"/>
          </a:xfrm>
          <a:prstGeom prst="rect">
            <a:avLst/>
          </a:prstGeom>
          <a:noFill/>
          <a:extLst>
            <a:ext uri="{909E8E84-426E-40DD-AFC4-6F175D3DCCD1}">
              <a14:hiddenFill xmlns:a14="http://schemas.microsoft.com/office/drawing/2010/main">
                <a:solidFill>
                  <a:srgbClr val="FFFFFF"/>
                </a:solidFill>
              </a14:hiddenFill>
            </a:ext>
          </a:extLst>
        </p:spPr>
      </p:pic>
      <p:sp>
        <p:nvSpPr>
          <p:cNvPr id="66570" name="Text Box 10"/>
          <p:cNvSpPr txBox="1">
            <a:spLocks noChangeArrowheads="1"/>
          </p:cNvSpPr>
          <p:nvPr/>
        </p:nvSpPr>
        <p:spPr bwMode="auto">
          <a:xfrm>
            <a:off x="795338" y="5189538"/>
            <a:ext cx="7561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r>
              <a:rPr lang="en-US" altLang="he-IL" sz="1600" b="1">
                <a:latin typeface="Verdana" panose="020B0604030504040204" pitchFamily="34" charset="0"/>
              </a:rPr>
              <a:t>Coordinating Committee between the Government of Israel and the Jewish Agency, 2 Heshvan 5767, October 24, 2006</a:t>
            </a:r>
            <a:endParaRPr lang="en-US" altLang="he-IL" sz="2000" b="1">
              <a:latin typeface="Verdana" panose="020B0604030504040204" pitchFamily="34" charset="0"/>
            </a:endParaRPr>
          </a:p>
        </p:txBody>
      </p:sp>
      <p:sp>
        <p:nvSpPr>
          <p:cNvPr id="66571" name="Rectangle 11"/>
          <p:cNvSpPr>
            <a:spLocks noChangeArrowheads="1"/>
          </p:cNvSpPr>
          <p:nvPr/>
        </p:nvSpPr>
        <p:spPr bwMode="auto">
          <a:xfrm>
            <a:off x="8027988" y="6381750"/>
            <a:ext cx="792162"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66566" name="Text Box 6"/>
          <p:cNvSpPr txBox="1">
            <a:spLocks noChangeArrowheads="1"/>
          </p:cNvSpPr>
          <p:nvPr/>
        </p:nvSpPr>
        <p:spPr bwMode="auto">
          <a:xfrm>
            <a:off x="611188" y="6551613"/>
            <a:ext cx="8081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r>
              <a:rPr lang="en-US" altLang="he-IL" sz="1000">
                <a:latin typeface="Verdana" panose="020B0604030504040204" pitchFamily="34" charset="0"/>
              </a:rPr>
              <a:t>(First presented before the Israeli Cabinet for Strengthening the North and Haifa, 21 Elul 5766, September 14, 2006)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p:cNvSpPr>
            <a:spLocks noGrp="1"/>
          </p:cNvSpPr>
          <p:nvPr>
            <p:ph type="sldNum" sz="quarter" idx="11"/>
          </p:nvPr>
        </p:nvSpPr>
        <p:spPr/>
        <p:txBody>
          <a:bodyPr/>
          <a:lstStyle/>
          <a:p>
            <a:fld id="{ED346B62-7D5C-4DEB-8160-7F47DDB39095}" type="slidenum">
              <a:rPr lang="he-IL" altLang="he-IL"/>
              <a:pPr/>
              <a:t>10</a:t>
            </a:fld>
            <a:endParaRPr lang="en-US" altLang="he-IL"/>
          </a:p>
        </p:txBody>
      </p:sp>
      <p:sp>
        <p:nvSpPr>
          <p:cNvPr id="145461" name="Text Box 53"/>
          <p:cNvSpPr txBox="1">
            <a:spLocks noChangeArrowheads="1"/>
          </p:cNvSpPr>
          <p:nvPr/>
        </p:nvSpPr>
        <p:spPr bwMode="auto">
          <a:xfrm>
            <a:off x="468313" y="6381750"/>
            <a:ext cx="7273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e-IL" sz="1600" b="1">
                <a:latin typeface="Garamond" panose="02020404030301010803" pitchFamily="18" charset="0"/>
              </a:rPr>
              <a:t>** including the Gaza Envelope and Ashkelon</a:t>
            </a:r>
          </a:p>
        </p:txBody>
      </p:sp>
      <p:graphicFrame>
        <p:nvGraphicFramePr>
          <p:cNvPr id="145708" name="Group 300"/>
          <p:cNvGraphicFramePr>
            <a:graphicFrameLocks noGrp="1"/>
          </p:cNvGraphicFramePr>
          <p:nvPr>
            <p:ph type="tbl" idx="1"/>
          </p:nvPr>
        </p:nvGraphicFramePr>
        <p:xfrm>
          <a:off x="457200" y="1341438"/>
          <a:ext cx="8229600" cy="4967287"/>
        </p:xfrm>
        <a:graphic>
          <a:graphicData uri="http://schemas.openxmlformats.org/drawingml/2006/table">
            <a:tbl>
              <a:tblPr rtl="1"/>
              <a:tblGrid>
                <a:gridCol w="2968625"/>
                <a:gridCol w="911225"/>
                <a:gridCol w="1179512"/>
                <a:gridCol w="1550988"/>
                <a:gridCol w="1619250"/>
              </a:tblGrid>
              <a:tr h="9794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Activities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Total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Addition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 Existing Budget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Government Office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8921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Marketing + infrastructure (including 30 to Ashkelon)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124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82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Tourism</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921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“Lighting Up the North” – events to attract internal and foreign tourism</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Events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937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Grants for sewage in accordance with the plan – the existing budget includes an additional NIS 50 million which will be allocated by the Ministry of Finance</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170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50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120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Infrastructure</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857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Urban roads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145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100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Transportation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45711" name="Rectangle 303"/>
          <p:cNvSpPr>
            <a:spLocks noGrp="1" noChangeArrowheads="1"/>
          </p:cNvSpPr>
          <p:nvPr>
            <p:ph type="title"/>
          </p:nvPr>
        </p:nvSpPr>
        <p:spPr>
          <a:xfrm>
            <a:off x="755650" y="139700"/>
            <a:ext cx="8208963" cy="739775"/>
          </a:xfrm>
          <a:noFill/>
          <a:ln/>
        </p:spPr>
        <p:txBody>
          <a:bodyPr/>
          <a:lstStyle/>
          <a:p>
            <a:pPr algn="l" rtl="0"/>
            <a:r>
              <a:rPr lang="en-US" altLang="he-IL" sz="2400">
                <a:latin typeface="Verdana" panose="020B0604030504040204" pitchFamily="34" charset="0"/>
              </a:rPr>
              <a:t>Government Budgets in the Plan </a:t>
            </a:r>
            <a:br>
              <a:rPr lang="en-US" altLang="he-IL" sz="2400">
                <a:latin typeface="Verdana" panose="020B0604030504040204" pitchFamily="34" charset="0"/>
              </a:rPr>
            </a:br>
            <a:r>
              <a:rPr lang="en-US" altLang="he-IL" sz="1400">
                <a:latin typeface="Verdana" panose="020B0604030504040204" pitchFamily="34" charset="0"/>
              </a:rPr>
              <a:t>(in NIS millions)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1"/>
          </p:nvPr>
        </p:nvSpPr>
        <p:spPr/>
        <p:txBody>
          <a:bodyPr/>
          <a:lstStyle/>
          <a:p>
            <a:fld id="{65A3930F-FAF9-4482-B67D-04E49CAD2F1F}" type="slidenum">
              <a:rPr lang="he-IL" altLang="he-IL"/>
              <a:pPr/>
              <a:t>11</a:t>
            </a:fld>
            <a:endParaRPr lang="en-US" altLang="he-IL"/>
          </a:p>
        </p:txBody>
      </p:sp>
      <p:graphicFrame>
        <p:nvGraphicFramePr>
          <p:cNvPr id="181477" name="Group 229"/>
          <p:cNvGraphicFramePr>
            <a:graphicFrameLocks noGrp="1"/>
          </p:cNvGraphicFramePr>
          <p:nvPr>
            <p:ph type="tbl" idx="1"/>
          </p:nvPr>
        </p:nvGraphicFramePr>
        <p:xfrm>
          <a:off x="395288" y="1125538"/>
          <a:ext cx="8229600" cy="4500562"/>
        </p:xfrm>
        <a:graphic>
          <a:graphicData uri="http://schemas.openxmlformats.org/drawingml/2006/table">
            <a:tbl>
              <a:tblPr rtl="1"/>
              <a:tblGrid>
                <a:gridCol w="2968625"/>
                <a:gridCol w="911225"/>
                <a:gridCol w="1179513"/>
                <a:gridCol w="1550987"/>
                <a:gridCol w="1619250"/>
              </a:tblGrid>
              <a:tr h="10096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Activities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Total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Addition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 Existing Budget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Government Office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9191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8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Infrastructure, tourism, employment, agriculture and initiatives</a:t>
                      </a:r>
                      <a:endParaRPr kumimoji="0" lang="he-IL" altLang="he-IL" sz="18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36</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6</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The Department for Settlement</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668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8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Rehabilitating neighborhoods, public buildings</a:t>
                      </a:r>
                      <a:endParaRPr kumimoji="0" lang="he-IL" altLang="he-IL" sz="18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136</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55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81</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Housing</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4049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8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Special needs population + construction + intensive care ambulance</a:t>
                      </a:r>
                      <a:endParaRPr kumimoji="0" lang="he-IL" altLang="he-IL" sz="18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162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69.9</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92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Health</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81459" name="Rectangle 211"/>
          <p:cNvSpPr>
            <a:spLocks noChangeArrowheads="1"/>
          </p:cNvSpPr>
          <p:nvPr/>
        </p:nvSpPr>
        <p:spPr bwMode="auto">
          <a:xfrm>
            <a:off x="323850" y="5876925"/>
            <a:ext cx="415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e-IL" sz="1600" b="1">
                <a:latin typeface="Garamond" panose="02020404030301010803" pitchFamily="18" charset="0"/>
              </a:rPr>
              <a:t>** including the Gaza Envelope and Ashkelon</a:t>
            </a:r>
          </a:p>
        </p:txBody>
      </p:sp>
      <p:sp>
        <p:nvSpPr>
          <p:cNvPr id="181462" name="Rectangle 214"/>
          <p:cNvSpPr>
            <a:spLocks noGrp="1" noChangeArrowheads="1"/>
          </p:cNvSpPr>
          <p:nvPr>
            <p:ph type="title"/>
          </p:nvPr>
        </p:nvSpPr>
        <p:spPr>
          <a:xfrm>
            <a:off x="755650" y="139700"/>
            <a:ext cx="8208963" cy="739775"/>
          </a:xfrm>
          <a:noFill/>
          <a:ln/>
        </p:spPr>
        <p:txBody>
          <a:bodyPr/>
          <a:lstStyle/>
          <a:p>
            <a:pPr algn="l" rtl="0"/>
            <a:r>
              <a:rPr lang="en-US" altLang="he-IL" sz="2400">
                <a:latin typeface="Verdana" panose="020B0604030504040204" pitchFamily="34" charset="0"/>
              </a:rPr>
              <a:t>Government Budgets in the Plan </a:t>
            </a:r>
            <a:br>
              <a:rPr lang="en-US" altLang="he-IL" sz="2400">
                <a:latin typeface="Verdana" panose="020B0604030504040204" pitchFamily="34" charset="0"/>
              </a:rPr>
            </a:br>
            <a:r>
              <a:rPr lang="en-US" altLang="he-IL" sz="1400">
                <a:latin typeface="Verdana" panose="020B0604030504040204" pitchFamily="34" charset="0"/>
              </a:rPr>
              <a:t>(in NIS millions)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
          <p:cNvSpPr>
            <a:spLocks noGrp="1"/>
          </p:cNvSpPr>
          <p:nvPr>
            <p:ph type="sldNum" sz="quarter" idx="11"/>
          </p:nvPr>
        </p:nvSpPr>
        <p:spPr/>
        <p:txBody>
          <a:bodyPr/>
          <a:lstStyle/>
          <a:p>
            <a:fld id="{4607AFAE-5203-43C7-98F1-0D12E146ECFD}" type="slidenum">
              <a:rPr lang="he-IL" altLang="he-IL"/>
              <a:pPr/>
              <a:t>12</a:t>
            </a:fld>
            <a:endParaRPr lang="en-US" altLang="he-IL"/>
          </a:p>
        </p:txBody>
      </p:sp>
      <p:graphicFrame>
        <p:nvGraphicFramePr>
          <p:cNvPr id="183575" name="Group 279"/>
          <p:cNvGraphicFramePr>
            <a:graphicFrameLocks noGrp="1"/>
          </p:cNvGraphicFramePr>
          <p:nvPr>
            <p:ph type="tbl" idx="1"/>
          </p:nvPr>
        </p:nvGraphicFramePr>
        <p:xfrm>
          <a:off x="457200" y="1174750"/>
          <a:ext cx="8229600" cy="4027488"/>
        </p:xfrm>
        <a:graphic>
          <a:graphicData uri="http://schemas.openxmlformats.org/drawingml/2006/table">
            <a:tbl>
              <a:tblPr rtl="1"/>
              <a:tblGrid>
                <a:gridCol w="2968625"/>
                <a:gridCol w="911225"/>
                <a:gridCol w="1179512"/>
                <a:gridCol w="1550988"/>
                <a:gridCol w="1619250"/>
              </a:tblGrid>
              <a:tr h="8413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Activities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Total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Addition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 Existing Budget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Government Office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7651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Rehabilitating streams, the Kinneret, waste treatment</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51.5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39</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12.5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Environmental Protection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683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Encouraging the creative arts, sports and science in the North</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79.3</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64.3</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Science, Culture and Sport</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445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Development of services for the community</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43.7</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23.7</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Welfare</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096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 addition, donations in the scope of NIS 340 million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324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244.3</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80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Education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83576" name="Rectangle 280"/>
          <p:cNvSpPr>
            <a:spLocks noChangeArrowheads="1"/>
          </p:cNvSpPr>
          <p:nvPr/>
        </p:nvSpPr>
        <p:spPr bwMode="auto">
          <a:xfrm>
            <a:off x="468313" y="5516563"/>
            <a:ext cx="415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e-IL" sz="1600" b="1">
                <a:latin typeface="Garamond" panose="02020404030301010803" pitchFamily="18" charset="0"/>
              </a:rPr>
              <a:t>** including the Gaza Envelope and Ashkelon</a:t>
            </a:r>
          </a:p>
        </p:txBody>
      </p:sp>
      <p:sp>
        <p:nvSpPr>
          <p:cNvPr id="183580" name="Rectangle 284"/>
          <p:cNvSpPr>
            <a:spLocks noGrp="1" noChangeArrowheads="1"/>
          </p:cNvSpPr>
          <p:nvPr>
            <p:ph type="title"/>
          </p:nvPr>
        </p:nvSpPr>
        <p:spPr>
          <a:xfrm>
            <a:off x="755650" y="139700"/>
            <a:ext cx="8208963" cy="739775"/>
          </a:xfrm>
          <a:noFill/>
          <a:ln/>
        </p:spPr>
        <p:txBody>
          <a:bodyPr/>
          <a:lstStyle/>
          <a:p>
            <a:pPr algn="l" rtl="0"/>
            <a:r>
              <a:rPr lang="en-US" altLang="he-IL" sz="2400">
                <a:latin typeface="Verdana" panose="020B0604030504040204" pitchFamily="34" charset="0"/>
              </a:rPr>
              <a:t>Government Budgets in the Plan </a:t>
            </a:r>
            <a:br>
              <a:rPr lang="en-US" altLang="he-IL" sz="2400">
                <a:latin typeface="Verdana" panose="020B0604030504040204" pitchFamily="34" charset="0"/>
              </a:rPr>
            </a:br>
            <a:r>
              <a:rPr lang="en-US" altLang="he-IL" sz="1400">
                <a:latin typeface="Verdana" panose="020B0604030504040204" pitchFamily="34" charset="0"/>
              </a:rPr>
              <a:t>(in NIS millions)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
          <p:cNvSpPr>
            <a:spLocks noGrp="1"/>
          </p:cNvSpPr>
          <p:nvPr>
            <p:ph type="sldNum" sz="quarter" idx="11"/>
          </p:nvPr>
        </p:nvSpPr>
        <p:spPr/>
        <p:txBody>
          <a:bodyPr/>
          <a:lstStyle/>
          <a:p>
            <a:fld id="{DF9A34A8-B3BB-4BE1-90CC-B2C66C54BDE4}" type="slidenum">
              <a:rPr lang="he-IL" altLang="he-IL"/>
              <a:pPr/>
              <a:t>13</a:t>
            </a:fld>
            <a:endParaRPr lang="en-US" altLang="he-IL"/>
          </a:p>
        </p:txBody>
      </p:sp>
      <p:sp>
        <p:nvSpPr>
          <p:cNvPr id="187439" name="Text Box 47"/>
          <p:cNvSpPr txBox="1">
            <a:spLocks noChangeArrowheads="1"/>
          </p:cNvSpPr>
          <p:nvPr/>
        </p:nvSpPr>
        <p:spPr bwMode="auto">
          <a:xfrm>
            <a:off x="971550" y="6446838"/>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endParaRPr lang="en-US" altLang="he-IL" b="1"/>
          </a:p>
        </p:txBody>
      </p:sp>
      <p:graphicFrame>
        <p:nvGraphicFramePr>
          <p:cNvPr id="187583" name="Group 191"/>
          <p:cNvGraphicFramePr>
            <a:graphicFrameLocks noGrp="1"/>
          </p:cNvGraphicFramePr>
          <p:nvPr>
            <p:ph type="tbl" idx="1"/>
          </p:nvPr>
        </p:nvGraphicFramePr>
        <p:xfrm>
          <a:off x="457200" y="1341438"/>
          <a:ext cx="8229600" cy="4533900"/>
        </p:xfrm>
        <a:graphic>
          <a:graphicData uri="http://schemas.openxmlformats.org/drawingml/2006/table">
            <a:tbl>
              <a:tblPr rtl="1"/>
              <a:tblGrid>
                <a:gridCol w="2968625"/>
                <a:gridCol w="911225"/>
                <a:gridCol w="1179512"/>
                <a:gridCol w="1550988"/>
                <a:gridCol w="1619250"/>
              </a:tblGrid>
              <a:tr h="9461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Activities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Total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Addition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 Existing Budget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Government Office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8588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Operating the “Violence-Free City” plan in 54 cities in the North</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Internal Security</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747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Strengthening local authorities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650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450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200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Interior</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366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Legal assistance</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30.8</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4.8</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26</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Justice</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9096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Including treatment for special needs populations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Pensioners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87584" name="Rectangle 192"/>
          <p:cNvSpPr>
            <a:spLocks noChangeArrowheads="1"/>
          </p:cNvSpPr>
          <p:nvPr/>
        </p:nvSpPr>
        <p:spPr bwMode="auto">
          <a:xfrm>
            <a:off x="395288" y="6092825"/>
            <a:ext cx="4159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e-IL" sz="1600" b="1">
                <a:latin typeface="Garamond" panose="02020404030301010803" pitchFamily="18" charset="0"/>
              </a:rPr>
              <a:t>** including the Gaza Envelope and Ashkelon</a:t>
            </a:r>
          </a:p>
        </p:txBody>
      </p:sp>
      <p:sp>
        <p:nvSpPr>
          <p:cNvPr id="187587" name="Rectangle 195"/>
          <p:cNvSpPr>
            <a:spLocks noGrp="1" noChangeArrowheads="1"/>
          </p:cNvSpPr>
          <p:nvPr>
            <p:ph type="title"/>
          </p:nvPr>
        </p:nvSpPr>
        <p:spPr>
          <a:xfrm>
            <a:off x="755650" y="139700"/>
            <a:ext cx="8208963" cy="739775"/>
          </a:xfrm>
          <a:noFill/>
          <a:ln/>
        </p:spPr>
        <p:txBody>
          <a:bodyPr/>
          <a:lstStyle/>
          <a:p>
            <a:pPr algn="l" rtl="0"/>
            <a:r>
              <a:rPr lang="en-US" altLang="he-IL" sz="2400">
                <a:latin typeface="Verdana" panose="020B0604030504040204" pitchFamily="34" charset="0"/>
              </a:rPr>
              <a:t>Government Budgets in the Plan </a:t>
            </a:r>
            <a:br>
              <a:rPr lang="en-US" altLang="he-IL" sz="2400">
                <a:latin typeface="Verdana" panose="020B0604030504040204" pitchFamily="34" charset="0"/>
              </a:rPr>
            </a:br>
            <a:r>
              <a:rPr lang="en-US" altLang="he-IL" sz="1400">
                <a:latin typeface="Verdana" panose="020B0604030504040204" pitchFamily="34" charset="0"/>
              </a:rPr>
              <a:t>(in NIS millions)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4"/>
          <p:cNvSpPr>
            <a:spLocks noGrp="1"/>
          </p:cNvSpPr>
          <p:nvPr>
            <p:ph type="sldNum" sz="quarter" idx="11"/>
          </p:nvPr>
        </p:nvSpPr>
        <p:spPr/>
        <p:txBody>
          <a:bodyPr/>
          <a:lstStyle/>
          <a:p>
            <a:fld id="{E7945F75-2F48-4314-976D-7FE521F43763}" type="slidenum">
              <a:rPr lang="he-IL" altLang="he-IL"/>
              <a:pPr/>
              <a:t>14</a:t>
            </a:fld>
            <a:endParaRPr lang="en-US" altLang="he-IL"/>
          </a:p>
        </p:txBody>
      </p:sp>
      <p:sp>
        <p:nvSpPr>
          <p:cNvPr id="189487" name="Text Box 47"/>
          <p:cNvSpPr txBox="1">
            <a:spLocks noChangeArrowheads="1"/>
          </p:cNvSpPr>
          <p:nvPr/>
        </p:nvSpPr>
        <p:spPr bwMode="auto">
          <a:xfrm>
            <a:off x="971550" y="6446838"/>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e-IL" altLang="he-IL" b="1"/>
              <a:t>**  כולל עוטף עזה ואשקלון</a:t>
            </a:r>
            <a:endParaRPr lang="en-US" altLang="he-IL" b="1"/>
          </a:p>
        </p:txBody>
      </p:sp>
      <p:graphicFrame>
        <p:nvGraphicFramePr>
          <p:cNvPr id="189790" name="Group 350"/>
          <p:cNvGraphicFramePr>
            <a:graphicFrameLocks noGrp="1"/>
          </p:cNvGraphicFramePr>
          <p:nvPr/>
        </p:nvGraphicFramePr>
        <p:xfrm>
          <a:off x="468313" y="5876925"/>
          <a:ext cx="8316912" cy="576263"/>
        </p:xfrm>
        <a:graphic>
          <a:graphicData uri="http://schemas.openxmlformats.org/drawingml/2006/table">
            <a:tbl>
              <a:tblPr rtl="1"/>
              <a:tblGrid>
                <a:gridCol w="3060700"/>
                <a:gridCol w="865187"/>
                <a:gridCol w="1223963"/>
                <a:gridCol w="1511300"/>
                <a:gridCol w="1655762"/>
              </a:tblGrid>
              <a:tr h="5762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he-IL" altLang="he-IL" sz="19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6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2,762</a:t>
                      </a:r>
                      <a:endParaRPr kumimoji="0" lang="he-IL" altLang="he-IL" sz="16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6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1,570</a:t>
                      </a:r>
                      <a:endParaRPr kumimoji="0" lang="he-IL" altLang="he-IL" sz="16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6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1,192</a:t>
                      </a:r>
                      <a:endParaRPr kumimoji="0" lang="he-IL" altLang="he-IL" sz="16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9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Total</a:t>
                      </a:r>
                      <a:endParaRPr kumimoji="0" lang="he-IL" altLang="he-IL" sz="19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bl>
          </a:graphicData>
        </a:graphic>
      </p:graphicFrame>
      <p:graphicFrame>
        <p:nvGraphicFramePr>
          <p:cNvPr id="189782" name="Group 342"/>
          <p:cNvGraphicFramePr>
            <a:graphicFrameLocks noGrp="1"/>
          </p:cNvGraphicFramePr>
          <p:nvPr>
            <p:ph type="tbl" idx="1"/>
          </p:nvPr>
        </p:nvGraphicFramePr>
        <p:xfrm>
          <a:off x="468313" y="1052513"/>
          <a:ext cx="8229600" cy="4606925"/>
        </p:xfrm>
        <a:graphic>
          <a:graphicData uri="http://schemas.openxmlformats.org/drawingml/2006/table">
            <a:tbl>
              <a:tblPr rtl="1"/>
              <a:tblGrid>
                <a:gridCol w="2968625"/>
                <a:gridCol w="911225"/>
                <a:gridCol w="1179513"/>
                <a:gridCol w="1550987"/>
                <a:gridCol w="1619250"/>
              </a:tblGrid>
              <a:tr h="118110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Activities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Total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Addition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 Existing Budget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Government Office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10826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Plan to treat the special needs population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2.6</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2.6</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National Insurance Institute</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2176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Various projects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75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45</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30</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Vice Prime Minister</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0445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Schmidt Report (NIS 40 million), Haifa Plan (NIS 90 million), internal and publicity (NIS 14 million)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144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144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Prime Minister</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89804" name="Rectangle 364"/>
          <p:cNvSpPr>
            <a:spLocks noGrp="1" noChangeArrowheads="1"/>
          </p:cNvSpPr>
          <p:nvPr>
            <p:ph type="title"/>
          </p:nvPr>
        </p:nvSpPr>
        <p:spPr>
          <a:xfrm>
            <a:off x="755650" y="139700"/>
            <a:ext cx="8208963" cy="739775"/>
          </a:xfrm>
          <a:noFill/>
          <a:ln/>
        </p:spPr>
        <p:txBody>
          <a:bodyPr/>
          <a:lstStyle/>
          <a:p>
            <a:pPr algn="l" rtl="0"/>
            <a:r>
              <a:rPr lang="en-US" altLang="he-IL" sz="2400">
                <a:latin typeface="Verdana" panose="020B0604030504040204" pitchFamily="34" charset="0"/>
              </a:rPr>
              <a:t>Government Budgets in the Plan </a:t>
            </a:r>
            <a:br>
              <a:rPr lang="en-US" altLang="he-IL" sz="2400">
                <a:latin typeface="Verdana" panose="020B0604030504040204" pitchFamily="34" charset="0"/>
              </a:rPr>
            </a:br>
            <a:r>
              <a:rPr lang="en-US" altLang="he-IL" sz="1400">
                <a:latin typeface="Verdana" panose="020B0604030504040204" pitchFamily="34" charset="0"/>
              </a:rPr>
              <a:t>(in NIS millions)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1"/>
          </p:nvPr>
        </p:nvSpPr>
        <p:spPr/>
        <p:txBody>
          <a:bodyPr/>
          <a:lstStyle/>
          <a:p>
            <a:fld id="{78927CD2-798A-4EC3-AAFB-3F83909585B4}" type="slidenum">
              <a:rPr lang="he-IL" altLang="he-IL"/>
              <a:pPr/>
              <a:t>15</a:t>
            </a:fld>
            <a:endParaRPr lang="en-US" altLang="he-IL"/>
          </a:p>
        </p:txBody>
      </p:sp>
      <p:graphicFrame>
        <p:nvGraphicFramePr>
          <p:cNvPr id="149507" name="Group 3"/>
          <p:cNvGraphicFramePr>
            <a:graphicFrameLocks noGrp="1"/>
          </p:cNvGraphicFramePr>
          <p:nvPr>
            <p:ph sz="half" idx="1"/>
          </p:nvPr>
        </p:nvGraphicFramePr>
        <p:xfrm>
          <a:off x="457200" y="1341438"/>
          <a:ext cx="4038600" cy="4525962"/>
        </p:xfrm>
        <a:graphic>
          <a:graphicData uri="http://schemas.openxmlformats.org/drawingml/2006/table">
            <a:tbl>
              <a:tblPr rtl="1"/>
              <a:tblGrid>
                <a:gridCol w="4038600"/>
              </a:tblGrid>
              <a:tr h="45259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49653" name="Group 149"/>
          <p:cNvGraphicFramePr>
            <a:graphicFrameLocks noGrp="1"/>
          </p:cNvGraphicFramePr>
          <p:nvPr>
            <p:ph sz="half" idx="2"/>
          </p:nvPr>
        </p:nvGraphicFramePr>
        <p:xfrm>
          <a:off x="555625" y="1179513"/>
          <a:ext cx="8218488" cy="5068887"/>
        </p:xfrm>
        <a:graphic>
          <a:graphicData uri="http://schemas.openxmlformats.org/drawingml/2006/table">
            <a:tbl>
              <a:tblPr rtl="1"/>
              <a:tblGrid>
                <a:gridCol w="2027238"/>
                <a:gridCol w="2016125"/>
                <a:gridCol w="2016125"/>
                <a:gridCol w="2159000"/>
              </a:tblGrid>
              <a:tr h="8048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Total Budget of the Office</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2007 Budget in NIS millions</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2006 Budget in NIS millions</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Government Office</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r>
              <a:tr h="5984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17.96</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10.40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7.56</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Ministry of Health</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953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4.32</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2.32</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2.00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Ministry of Education</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937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0.30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0.15</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0.15</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Ministry of Immigrant Absorption</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984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6.90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4.90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2.00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Ministry of Pensioner Affairs</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921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2.60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1.60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1.00</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National Insurance Institute</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984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32.08</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19.37</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12.71</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Total annual budget in NIS million</a:t>
                      </a:r>
                      <a:endParaRPr kumimoji="0" lang="he-IL"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r>
            </a:tbl>
          </a:graphicData>
        </a:graphic>
      </p:graphicFrame>
      <p:sp>
        <p:nvSpPr>
          <p:cNvPr id="149628" name="Rectangle 124"/>
          <p:cNvSpPr>
            <a:spLocks noChangeArrowheads="1"/>
          </p:cNvSpPr>
          <p:nvPr/>
        </p:nvSpPr>
        <p:spPr bwMode="auto">
          <a:xfrm>
            <a:off x="792163" y="188913"/>
            <a:ext cx="7772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a:defRPr sz="3300" b="1">
                <a:solidFill>
                  <a:srgbClr val="FFFFFF"/>
                </a:solidFill>
                <a:latin typeface="Arial" panose="020B0604020202020204" pitchFamily="34" charset="0"/>
                <a:cs typeface="Arial" panose="020B0604020202020204" pitchFamily="34" charset="0"/>
              </a:defRPr>
            </a:lvl1pPr>
            <a:lvl2pPr algn="r">
              <a:defRPr sz="3300" b="1">
                <a:solidFill>
                  <a:srgbClr val="FFFFFF"/>
                </a:solidFill>
                <a:latin typeface="Arial" panose="020B0604020202020204" pitchFamily="34" charset="0"/>
                <a:cs typeface="Arial" panose="020B0604020202020204" pitchFamily="34" charset="0"/>
              </a:defRPr>
            </a:lvl2pPr>
            <a:lvl3pPr algn="r">
              <a:defRPr sz="3300" b="1">
                <a:solidFill>
                  <a:srgbClr val="FFFFFF"/>
                </a:solidFill>
                <a:latin typeface="Arial" panose="020B0604020202020204" pitchFamily="34" charset="0"/>
                <a:cs typeface="Arial" panose="020B0604020202020204" pitchFamily="34" charset="0"/>
              </a:defRPr>
            </a:lvl3pPr>
            <a:lvl4pPr algn="r">
              <a:defRPr sz="3300" b="1">
                <a:solidFill>
                  <a:srgbClr val="FFFFFF"/>
                </a:solidFill>
                <a:latin typeface="Arial" panose="020B0604020202020204" pitchFamily="34" charset="0"/>
                <a:cs typeface="Arial" panose="020B0604020202020204" pitchFamily="34" charset="0"/>
              </a:defRPr>
            </a:lvl4pPr>
            <a:lvl5pPr algn="r">
              <a:defRPr sz="3300" b="1">
                <a:solidFill>
                  <a:srgbClr val="FFFFFF"/>
                </a:solidFill>
                <a:latin typeface="Arial" panose="020B0604020202020204" pitchFamily="34" charset="0"/>
                <a:cs typeface="Arial" panose="020B0604020202020204" pitchFamily="34" charset="0"/>
              </a:defRPr>
            </a:lvl5pPr>
            <a:lvl6pPr marL="457200" fontAlgn="base">
              <a:spcBef>
                <a:spcPct val="0"/>
              </a:spcBef>
              <a:spcAft>
                <a:spcPct val="0"/>
              </a:spcAft>
              <a:defRPr sz="3300" b="1">
                <a:solidFill>
                  <a:srgbClr val="FFFFFF"/>
                </a:solidFill>
                <a:latin typeface="Arial" panose="020B0604020202020204" pitchFamily="34" charset="0"/>
                <a:cs typeface="Arial" panose="020B0604020202020204" pitchFamily="34" charset="0"/>
              </a:defRPr>
            </a:lvl6pPr>
            <a:lvl7pPr marL="914400" fontAlgn="base">
              <a:spcBef>
                <a:spcPct val="0"/>
              </a:spcBef>
              <a:spcAft>
                <a:spcPct val="0"/>
              </a:spcAft>
              <a:defRPr sz="3300" b="1">
                <a:solidFill>
                  <a:srgbClr val="FFFFFF"/>
                </a:solidFill>
                <a:latin typeface="Arial" panose="020B0604020202020204" pitchFamily="34" charset="0"/>
                <a:cs typeface="Arial" panose="020B0604020202020204" pitchFamily="34" charset="0"/>
              </a:defRPr>
            </a:lvl7pPr>
            <a:lvl8pPr marL="1371600" fontAlgn="base">
              <a:spcBef>
                <a:spcPct val="0"/>
              </a:spcBef>
              <a:spcAft>
                <a:spcPct val="0"/>
              </a:spcAft>
              <a:defRPr sz="3300" b="1">
                <a:solidFill>
                  <a:srgbClr val="FFFFFF"/>
                </a:solidFill>
                <a:latin typeface="Arial" panose="020B0604020202020204" pitchFamily="34" charset="0"/>
                <a:cs typeface="Arial" panose="020B0604020202020204" pitchFamily="34" charset="0"/>
              </a:defRPr>
            </a:lvl8pPr>
            <a:lvl9pPr marL="1828800" fontAlgn="base">
              <a:spcBef>
                <a:spcPct val="0"/>
              </a:spcBef>
              <a:spcAft>
                <a:spcPct val="0"/>
              </a:spcAft>
              <a:defRPr sz="3300" b="1">
                <a:solidFill>
                  <a:srgbClr val="FFFFFF"/>
                </a:solidFill>
                <a:latin typeface="Arial" panose="020B0604020202020204" pitchFamily="34" charset="0"/>
                <a:cs typeface="Arial" panose="020B0604020202020204" pitchFamily="34" charset="0"/>
              </a:defRPr>
            </a:lvl9pPr>
          </a:lstStyle>
          <a:p>
            <a:pPr algn="l"/>
            <a:r>
              <a:rPr lang="en-US" altLang="he-IL" sz="2400">
                <a:solidFill>
                  <a:schemeClr val="tx1"/>
                </a:solidFill>
                <a:latin typeface="Verdana" panose="020B0604030504040204" pitchFamily="34" charset="0"/>
              </a:rPr>
              <a:t>Plan for the Treatment of the Population with Special Needs and Trauma Victims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40D6C73-E7A5-4582-857E-DFE6D7E2B5A8}" type="slidenum">
              <a:rPr lang="he-IL" altLang="he-IL"/>
              <a:pPr/>
              <a:t>16</a:t>
            </a:fld>
            <a:endParaRPr lang="en-US" altLang="he-IL"/>
          </a:p>
        </p:txBody>
      </p:sp>
      <p:sp>
        <p:nvSpPr>
          <p:cNvPr id="130050" name="Rectangle 2"/>
          <p:cNvSpPr>
            <a:spLocks noGrp="1" noChangeArrowheads="1"/>
          </p:cNvSpPr>
          <p:nvPr>
            <p:ph type="title"/>
          </p:nvPr>
        </p:nvSpPr>
        <p:spPr>
          <a:xfrm>
            <a:off x="827088" y="139700"/>
            <a:ext cx="7921625" cy="739775"/>
          </a:xfrm>
        </p:spPr>
        <p:txBody>
          <a:bodyPr/>
          <a:lstStyle/>
          <a:p>
            <a:pPr algn="l" rtl="0"/>
            <a:r>
              <a:rPr lang="en-US" altLang="he-IL" sz="2400">
                <a:latin typeface="Verdana" panose="020B0604030504040204" pitchFamily="34" charset="0"/>
              </a:rPr>
              <a:t>Gaza Envelope Communities and Ashkelon</a:t>
            </a:r>
          </a:p>
        </p:txBody>
      </p:sp>
      <p:sp>
        <p:nvSpPr>
          <p:cNvPr id="130051" name="Rectangle 3"/>
          <p:cNvSpPr>
            <a:spLocks noGrp="1" noChangeArrowheads="1"/>
          </p:cNvSpPr>
          <p:nvPr>
            <p:ph type="body" idx="1"/>
          </p:nvPr>
        </p:nvSpPr>
        <p:spPr>
          <a:xfrm>
            <a:off x="395288" y="1268413"/>
            <a:ext cx="8569325" cy="4824412"/>
          </a:xfrm>
        </p:spPr>
        <p:txBody>
          <a:bodyPr/>
          <a:lstStyle/>
          <a:p>
            <a:pPr algn="l" rtl="0"/>
            <a:r>
              <a:rPr lang="en-US" altLang="he-IL" sz="2200" b="1">
                <a:latin typeface="Verdana" panose="020B0604030504040204" pitchFamily="34" charset="0"/>
              </a:rPr>
              <a:t>Assistance for the Gaza Envelope Regional Council</a:t>
            </a:r>
            <a:br>
              <a:rPr lang="en-US" altLang="he-IL" sz="2200" b="1">
                <a:latin typeface="Verdana" panose="020B0604030504040204" pitchFamily="34" charset="0"/>
              </a:rPr>
            </a:br>
            <a:r>
              <a:rPr lang="en-US" altLang="he-IL" sz="2000">
                <a:latin typeface="Verdana" panose="020B0604030504040204" pitchFamily="34" charset="0"/>
              </a:rPr>
              <a:t>allocation of NIS 4.5 million to finance the expenses resulting from the security situation in the Gaza Envelope Council during 2006</a:t>
            </a:r>
          </a:p>
          <a:p>
            <a:pPr algn="l" rtl="0">
              <a:buFont typeface="Wingdings" panose="05000000000000000000" pitchFamily="2" charset="2"/>
              <a:buNone/>
            </a:pPr>
            <a:endParaRPr lang="en-US" altLang="he-IL" sz="2000">
              <a:latin typeface="Verdana" panose="020B0604030504040204" pitchFamily="34" charset="0"/>
            </a:endParaRPr>
          </a:p>
          <a:p>
            <a:pPr algn="l" rtl="0"/>
            <a:r>
              <a:rPr lang="en-US" altLang="he-IL" sz="2200" b="1">
                <a:latin typeface="Verdana" panose="020B0604030504040204" pitchFamily="34" charset="0"/>
              </a:rPr>
              <a:t>Strategic Plan for the Development of Tourism</a:t>
            </a:r>
            <a:br>
              <a:rPr lang="en-US" altLang="he-IL" sz="2200" b="1">
                <a:latin typeface="Verdana" panose="020B0604030504040204" pitchFamily="34" charset="0"/>
              </a:rPr>
            </a:br>
            <a:r>
              <a:rPr lang="en-US" altLang="he-IL" sz="2000">
                <a:latin typeface="Verdana" panose="020B0604030504040204" pitchFamily="34" charset="0"/>
              </a:rPr>
              <a:t>allocation of NIS 30 million to strengthen and advance tourism in Ashkelon</a:t>
            </a:r>
          </a:p>
          <a:p>
            <a:pPr algn="l" rtl="0">
              <a:buFont typeface="Wingdings" panose="05000000000000000000" pitchFamily="2" charset="2"/>
              <a:buNone/>
            </a:pPr>
            <a:endParaRPr lang="en-US" altLang="he-IL" sz="2000">
              <a:latin typeface="Verdana" panose="020B0604030504040204" pitchFamily="34" charset="0"/>
            </a:endParaRPr>
          </a:p>
          <a:p>
            <a:pPr algn="l" rtl="0"/>
            <a:r>
              <a:rPr lang="en-US" altLang="he-IL" sz="2200" b="1">
                <a:latin typeface="Verdana" panose="020B0604030504040204" pitchFamily="34" charset="0"/>
              </a:rPr>
              <a:t>Property Tax</a:t>
            </a:r>
            <a:br>
              <a:rPr lang="en-US" altLang="he-IL" sz="2200" b="1">
                <a:latin typeface="Verdana" panose="020B0604030504040204" pitchFamily="34" charset="0"/>
              </a:rPr>
            </a:br>
            <a:r>
              <a:rPr lang="en-US" altLang="he-IL" sz="2000">
                <a:latin typeface="Verdana" panose="020B0604030504040204" pitchFamily="34" charset="0"/>
              </a:rPr>
              <a:t>discount of 25% for 2007: for industry, government offices, services, trade and crafts, agriculture and homes in Sderot and the Gaza Envelope communities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892E0AF-6466-42BC-967E-20A34FC23301}" type="slidenum">
              <a:rPr lang="he-IL" altLang="he-IL"/>
              <a:pPr/>
              <a:t>17</a:t>
            </a:fld>
            <a:endParaRPr lang="en-US" altLang="he-IL"/>
          </a:p>
        </p:txBody>
      </p:sp>
      <p:sp>
        <p:nvSpPr>
          <p:cNvPr id="139266" name="Rectangle 2"/>
          <p:cNvSpPr>
            <a:spLocks noGrp="1" noChangeArrowheads="1"/>
          </p:cNvSpPr>
          <p:nvPr>
            <p:ph type="title"/>
          </p:nvPr>
        </p:nvSpPr>
        <p:spPr>
          <a:xfrm>
            <a:off x="827088" y="168275"/>
            <a:ext cx="6191250" cy="739775"/>
          </a:xfrm>
        </p:spPr>
        <p:txBody>
          <a:bodyPr/>
          <a:lstStyle/>
          <a:p>
            <a:pPr algn="l" rtl="0"/>
            <a:r>
              <a:rPr lang="en-US" altLang="he-IL" sz="2400">
                <a:latin typeface="Verdana" panose="020B0604030504040204" pitchFamily="34" charset="0"/>
              </a:rPr>
              <a:t>Haifa</a:t>
            </a:r>
          </a:p>
        </p:txBody>
      </p:sp>
      <p:sp>
        <p:nvSpPr>
          <p:cNvPr id="139267" name="Rectangle 3"/>
          <p:cNvSpPr>
            <a:spLocks noGrp="1" noChangeArrowheads="1"/>
          </p:cNvSpPr>
          <p:nvPr>
            <p:ph type="body" idx="1"/>
          </p:nvPr>
        </p:nvSpPr>
        <p:spPr>
          <a:xfrm>
            <a:off x="457200" y="1484313"/>
            <a:ext cx="8229600" cy="3733800"/>
          </a:xfrm>
        </p:spPr>
        <p:txBody>
          <a:bodyPr/>
          <a:lstStyle/>
          <a:p>
            <a:pPr marL="0" indent="0" algn="l" rtl="0">
              <a:buFont typeface="Wingdings" panose="05000000000000000000" pitchFamily="2" charset="2"/>
              <a:buNone/>
            </a:pPr>
            <a:r>
              <a:rPr lang="en-US" altLang="he-IL" sz="2200" b="1">
                <a:latin typeface="Verdana" panose="020B0604030504040204" pitchFamily="34" charset="0"/>
              </a:rPr>
              <a:t>Plan for Economic Development in the Scope of No Less Than NIS 90 Million:</a:t>
            </a:r>
          </a:p>
          <a:p>
            <a:pPr marL="0" indent="0" algn="l" rtl="0">
              <a:buFont typeface="Wingdings" panose="05000000000000000000" pitchFamily="2" charset="2"/>
              <a:buNone/>
            </a:pPr>
            <a:endParaRPr lang="en-US" altLang="he-IL" sz="2200" b="1">
              <a:latin typeface="Verdana" panose="020B0604030504040204" pitchFamily="34" charset="0"/>
            </a:endParaRPr>
          </a:p>
          <a:p>
            <a:pPr marL="0" indent="0" algn="l" rtl="0"/>
            <a:r>
              <a:rPr lang="en-US" altLang="he-IL" sz="2000">
                <a:latin typeface="Verdana" panose="020B0604030504040204" pitchFamily="34" charset="0"/>
              </a:rPr>
              <a:t> Encouraging employment</a:t>
            </a:r>
          </a:p>
          <a:p>
            <a:pPr marL="0" indent="0" algn="l" rtl="0"/>
            <a:endParaRPr lang="en-US" altLang="he-IL" sz="2000">
              <a:latin typeface="Verdana" panose="020B0604030504040204" pitchFamily="34" charset="0"/>
            </a:endParaRPr>
          </a:p>
          <a:p>
            <a:pPr marL="0" indent="0" algn="l" rtl="0"/>
            <a:r>
              <a:rPr lang="en-US" altLang="he-IL" sz="2000">
                <a:latin typeface="Verdana" panose="020B0604030504040204" pitchFamily="34" charset="0"/>
              </a:rPr>
              <a:t> Industry</a:t>
            </a:r>
          </a:p>
          <a:p>
            <a:pPr marL="0" indent="0" algn="l" rtl="0"/>
            <a:endParaRPr lang="en-US" altLang="he-IL" sz="2000">
              <a:latin typeface="Verdana" panose="020B0604030504040204" pitchFamily="34" charset="0"/>
            </a:endParaRPr>
          </a:p>
          <a:p>
            <a:pPr marL="0" indent="0" algn="l" rtl="0"/>
            <a:r>
              <a:rPr lang="en-US" altLang="he-IL" sz="2000">
                <a:latin typeface="Verdana" panose="020B0604030504040204" pitchFamily="34" charset="0"/>
              </a:rPr>
              <a:t> Tourism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4C9C84C6-4EC1-4BB0-A89D-D1B3CFAC99F6}" type="slidenum">
              <a:rPr lang="he-IL" altLang="he-IL"/>
              <a:pPr/>
              <a:t>18</a:t>
            </a:fld>
            <a:endParaRPr lang="en-US" altLang="he-IL"/>
          </a:p>
        </p:txBody>
      </p:sp>
      <p:sp>
        <p:nvSpPr>
          <p:cNvPr id="132098" name="Rectangle 2"/>
          <p:cNvSpPr>
            <a:spLocks noGrp="1" noChangeArrowheads="1"/>
          </p:cNvSpPr>
          <p:nvPr>
            <p:ph type="title"/>
          </p:nvPr>
        </p:nvSpPr>
        <p:spPr>
          <a:xfrm>
            <a:off x="847725" y="153988"/>
            <a:ext cx="7354888" cy="739775"/>
          </a:xfrm>
        </p:spPr>
        <p:txBody>
          <a:bodyPr/>
          <a:lstStyle/>
          <a:p>
            <a:pPr algn="l" rtl="0"/>
            <a:r>
              <a:rPr lang="en-US" altLang="he-IL" sz="2400">
                <a:latin typeface="Verdana" panose="020B0604030504040204" pitchFamily="34" charset="0"/>
              </a:rPr>
              <a:t>Coordination of Follow-Up and Oversight </a:t>
            </a:r>
          </a:p>
        </p:txBody>
      </p:sp>
      <p:sp>
        <p:nvSpPr>
          <p:cNvPr id="132099" name="Rectangle 3"/>
          <p:cNvSpPr>
            <a:spLocks noGrp="1" noChangeArrowheads="1"/>
          </p:cNvSpPr>
          <p:nvPr>
            <p:ph type="body" idx="1"/>
          </p:nvPr>
        </p:nvSpPr>
        <p:spPr>
          <a:xfrm>
            <a:off x="395288" y="1143000"/>
            <a:ext cx="8229600" cy="4884738"/>
          </a:xfrm>
        </p:spPr>
        <p:txBody>
          <a:bodyPr/>
          <a:lstStyle/>
          <a:p>
            <a:pPr algn="l" rtl="0"/>
            <a:r>
              <a:rPr lang="en-US" altLang="he-IL" sz="2200" b="1">
                <a:latin typeface="Verdana" panose="020B0604030504040204" pitchFamily="34" charset="0"/>
              </a:rPr>
              <a:t>Formulating a Community-Based Plan</a:t>
            </a:r>
            <a:br>
              <a:rPr lang="en-US" altLang="he-IL" sz="2200" b="1">
                <a:latin typeface="Verdana" panose="020B0604030504040204" pitchFamily="34" charset="0"/>
              </a:rPr>
            </a:br>
            <a:r>
              <a:rPr lang="en-US" altLang="he-IL" sz="2000">
                <a:latin typeface="Verdana" panose="020B0604030504040204" pitchFamily="34" charset="0"/>
              </a:rPr>
              <a:t>under the responsibility of the Director General of the Vice Prime Minister’s Office</a:t>
            </a:r>
          </a:p>
          <a:p>
            <a:pPr algn="l" rtl="0">
              <a:buFont typeface="Wingdings" panose="05000000000000000000" pitchFamily="2" charset="2"/>
              <a:buNone/>
            </a:pPr>
            <a:endParaRPr lang="en-US" altLang="he-IL" sz="2000">
              <a:latin typeface="Verdana" panose="020B0604030504040204" pitchFamily="34" charset="0"/>
            </a:endParaRPr>
          </a:p>
          <a:p>
            <a:pPr algn="l" rtl="0"/>
            <a:r>
              <a:rPr lang="en-US" altLang="he-IL" sz="2200" b="1">
                <a:latin typeface="Verdana" panose="020B0604030504040204" pitchFamily="34" charset="0"/>
              </a:rPr>
              <a:t>Oversight of the Plan by Steering Committee</a:t>
            </a:r>
          </a:p>
          <a:p>
            <a:pPr algn="l" rtl="0">
              <a:buFont typeface="Wingdings" panose="05000000000000000000" pitchFamily="2" charset="2"/>
              <a:buNone/>
            </a:pPr>
            <a:endParaRPr lang="en-US" altLang="he-IL" sz="2200" b="1">
              <a:latin typeface="Verdana" panose="020B0604030504040204" pitchFamily="34" charset="0"/>
            </a:endParaRPr>
          </a:p>
          <a:p>
            <a:pPr algn="l" rtl="0"/>
            <a:r>
              <a:rPr lang="en-US" altLang="he-IL" sz="2200" b="1">
                <a:latin typeface="Verdana" panose="020B0604030504040204" pitchFamily="34" charset="0"/>
              </a:rPr>
              <a:t>Follow-Up and Oversight</a:t>
            </a:r>
            <a:r>
              <a:rPr lang="en-US" altLang="he-IL" sz="2400" b="1">
                <a:latin typeface="Verdana" panose="020B0604030504040204" pitchFamily="34" charset="0"/>
              </a:rPr>
              <a:t> </a:t>
            </a:r>
            <a:br>
              <a:rPr lang="en-US" altLang="he-IL" sz="2400" b="1">
                <a:latin typeface="Verdana" panose="020B0604030504040204" pitchFamily="34" charset="0"/>
              </a:rPr>
            </a:br>
            <a:r>
              <a:rPr lang="en-US" altLang="he-IL" sz="2000">
                <a:latin typeface="Verdana" panose="020B0604030504040204" pitchFamily="34" charset="0"/>
              </a:rPr>
              <a:t>by the Prime Minister’s Office Department for Policy Implementation </a:t>
            </a:r>
          </a:p>
          <a:p>
            <a:pPr algn="l" rtl="0">
              <a:buFont typeface="Wingdings" panose="05000000000000000000" pitchFamily="2" charset="2"/>
              <a:buNone/>
            </a:pPr>
            <a:endParaRPr lang="en-US" altLang="he-IL" sz="2000">
              <a:latin typeface="Verdana" panose="020B0604030504040204" pitchFamily="34" charset="0"/>
            </a:endParaRPr>
          </a:p>
          <a:p>
            <a:pPr algn="l" rtl="0"/>
            <a:r>
              <a:rPr lang="en-US" altLang="he-IL" sz="2200" b="1">
                <a:latin typeface="Verdana" panose="020B0604030504040204" pitchFamily="34" charset="0"/>
              </a:rPr>
              <a:t>Quarterly Reports</a:t>
            </a:r>
            <a:r>
              <a:rPr lang="en-US" altLang="he-IL" sz="2400" b="1">
                <a:latin typeface="Verdana" panose="020B0604030504040204" pitchFamily="34" charset="0"/>
              </a:rPr>
              <a:t> </a:t>
            </a:r>
            <a:br>
              <a:rPr lang="en-US" altLang="he-IL" sz="2400" b="1">
                <a:latin typeface="Verdana" panose="020B0604030504040204" pitchFamily="34" charset="0"/>
              </a:rPr>
            </a:br>
            <a:r>
              <a:rPr lang="en-US" altLang="he-IL" sz="2000">
                <a:latin typeface="Verdana" panose="020B0604030504040204" pitchFamily="34" charset="0"/>
              </a:rPr>
              <a:t>to the Cabinet for the North and Haifa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1"/>
          </p:nvPr>
        </p:nvSpPr>
        <p:spPr/>
        <p:txBody>
          <a:bodyPr/>
          <a:lstStyle/>
          <a:p>
            <a:fld id="{8D49C571-430B-4424-8BB5-ED80A787061B}" type="slidenum">
              <a:rPr lang="he-IL" altLang="he-IL"/>
              <a:pPr/>
              <a:t>19</a:t>
            </a:fld>
            <a:endParaRPr lang="en-US" altLang="he-IL"/>
          </a:p>
        </p:txBody>
      </p:sp>
      <p:grpSp>
        <p:nvGrpSpPr>
          <p:cNvPr id="194604" name="Group 44"/>
          <p:cNvGrpSpPr>
            <a:grpSpLocks/>
          </p:cNvGrpSpPr>
          <p:nvPr/>
        </p:nvGrpSpPr>
        <p:grpSpPr bwMode="auto">
          <a:xfrm>
            <a:off x="611188" y="3149600"/>
            <a:ext cx="2016125" cy="860425"/>
            <a:chOff x="3923" y="1984"/>
            <a:chExt cx="726" cy="542"/>
          </a:xfrm>
        </p:grpSpPr>
        <p:sp>
          <p:nvSpPr>
            <p:cNvPr id="194563" name="AutoShape 3"/>
            <p:cNvSpPr>
              <a:spLocks noChangeArrowheads="1"/>
            </p:cNvSpPr>
            <p:nvPr/>
          </p:nvSpPr>
          <p:spPr bwMode="auto">
            <a:xfrm>
              <a:off x="3923" y="1984"/>
              <a:ext cx="726" cy="542"/>
            </a:xfrm>
            <a:prstGeom prst="flowChartAlternateProcess">
              <a:avLst/>
            </a:prstGeom>
            <a:solidFill>
              <a:srgbClr val="FFCC99"/>
            </a:solidFill>
            <a:ln w="38100">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603" name="Rectangle 43"/>
            <p:cNvSpPr>
              <a:spLocks noChangeArrowheads="1"/>
            </p:cNvSpPr>
            <p:nvPr/>
          </p:nvSpPr>
          <p:spPr bwMode="auto">
            <a:xfrm>
              <a:off x="3934" y="2205"/>
              <a:ext cx="672" cy="9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194564" name="AutoShape 4"/>
          <p:cNvSpPr>
            <a:spLocks noChangeArrowheads="1"/>
          </p:cNvSpPr>
          <p:nvPr/>
        </p:nvSpPr>
        <p:spPr bwMode="auto">
          <a:xfrm>
            <a:off x="514350" y="3557588"/>
            <a:ext cx="8208963" cy="2535237"/>
          </a:xfrm>
          <a:prstGeom prst="roundRect">
            <a:avLst>
              <a:gd name="adj" fmla="val 16667"/>
            </a:avLst>
          </a:prstGeom>
          <a:solidFill>
            <a:srgbClr val="FFCC99"/>
          </a:solidFill>
          <a:ln w="57150">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592" name="Text Box 32"/>
          <p:cNvSpPr txBox="1">
            <a:spLocks noChangeArrowheads="1"/>
          </p:cNvSpPr>
          <p:nvPr/>
        </p:nvSpPr>
        <p:spPr bwMode="auto">
          <a:xfrm>
            <a:off x="539750" y="3757613"/>
            <a:ext cx="815181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882650" indent="-342900" algn="r">
              <a:defRPr>
                <a:solidFill>
                  <a:schemeClr val="tx1"/>
                </a:solidFill>
                <a:latin typeface="Arial" panose="020B0604020202020204" pitchFamily="34" charset="0"/>
                <a:cs typeface="Arial" panose="020B0604020202020204" pitchFamily="34" charset="0"/>
              </a:defRPr>
            </a:lvl2pPr>
            <a:lvl3pPr marL="1404938" indent="-342900" algn="r">
              <a:defRPr>
                <a:solidFill>
                  <a:schemeClr val="tx1"/>
                </a:solidFill>
                <a:latin typeface="Arial" panose="020B0604020202020204" pitchFamily="34" charset="0"/>
                <a:cs typeface="Arial" panose="020B0604020202020204" pitchFamily="34" charset="0"/>
              </a:defRPr>
            </a:lvl3pPr>
            <a:lvl4pPr marL="1927225" indent="-342900" algn="r">
              <a:defRPr>
                <a:solidFill>
                  <a:schemeClr val="tx1"/>
                </a:solidFill>
                <a:latin typeface="Arial" panose="020B0604020202020204" pitchFamily="34" charset="0"/>
                <a:cs typeface="Arial" panose="020B0604020202020204" pitchFamily="34" charset="0"/>
              </a:defRPr>
            </a:lvl4pPr>
            <a:lvl5pPr marL="2449513" indent="-342900" algn="r">
              <a:defRPr>
                <a:solidFill>
                  <a:schemeClr val="tx1"/>
                </a:solidFill>
                <a:latin typeface="Arial" panose="020B0604020202020204" pitchFamily="34" charset="0"/>
                <a:cs typeface="Arial" panose="020B0604020202020204" pitchFamily="34" charset="0"/>
              </a:defRPr>
            </a:lvl5pPr>
            <a:lvl6pPr marL="290671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36391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82111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27831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en-US" altLang="he-IL" sz="1600" b="1" u="sng">
                <a:latin typeface="Verdana" panose="020B0604030504040204" pitchFamily="34" charset="0"/>
              </a:rPr>
              <a:t>From the end of the holidays through the first half of December 2006</a:t>
            </a:r>
            <a:r>
              <a:rPr lang="en-US" altLang="he-IL" sz="1600" b="1">
                <a:latin typeface="Verdana" panose="020B0604030504040204" pitchFamily="34" charset="0"/>
              </a:rPr>
              <a:t> – under the responsibility of the Director General of the Vice Prime Minister’s Office and in coordination with the Prime Minister’s Office and the Steering Committee, approval of the detailed plan for each community:</a:t>
            </a:r>
          </a:p>
          <a:p>
            <a:pPr lvl="1" algn="l" rtl="0">
              <a:buFontTx/>
              <a:buChar char="•"/>
            </a:pPr>
            <a:r>
              <a:rPr lang="en-US" altLang="he-IL" sz="1600" b="1">
                <a:latin typeface="Verdana" panose="020B0604030504040204" pitchFamily="34" charset="0"/>
              </a:rPr>
              <a:t>In accordance with the size of the community</a:t>
            </a:r>
          </a:p>
          <a:p>
            <a:pPr lvl="1" algn="l" rtl="0">
              <a:buFontTx/>
              <a:buChar char="•"/>
            </a:pPr>
            <a:r>
              <a:rPr lang="en-US" altLang="he-IL" sz="1600" b="1">
                <a:latin typeface="Verdana" panose="020B0604030504040204" pitchFamily="34" charset="0"/>
              </a:rPr>
              <a:t>In accordance with the level of need for immediate intervention</a:t>
            </a:r>
          </a:p>
        </p:txBody>
      </p:sp>
      <p:sp>
        <p:nvSpPr>
          <p:cNvPr id="194612" name="Rectangle 52"/>
          <p:cNvSpPr>
            <a:spLocks noGrp="1" noChangeArrowheads="1"/>
          </p:cNvSpPr>
          <p:nvPr>
            <p:ph type="title"/>
          </p:nvPr>
        </p:nvSpPr>
        <p:spPr>
          <a:xfrm>
            <a:off x="800100" y="139700"/>
            <a:ext cx="6707188" cy="739775"/>
          </a:xfrm>
          <a:noFill/>
          <a:ln/>
        </p:spPr>
        <p:txBody>
          <a:bodyPr/>
          <a:lstStyle/>
          <a:p>
            <a:pPr algn="l"/>
            <a:r>
              <a:rPr lang="en-US" altLang="he-IL" sz="2400">
                <a:latin typeface="Verdana" panose="020B0604030504040204" pitchFamily="34" charset="0"/>
              </a:rPr>
              <a:t>Timetable </a:t>
            </a:r>
          </a:p>
        </p:txBody>
      </p:sp>
      <p:grpSp>
        <p:nvGrpSpPr>
          <p:cNvPr id="194649" name="Group 89"/>
          <p:cNvGrpSpPr>
            <a:grpSpLocks/>
          </p:cNvGrpSpPr>
          <p:nvPr/>
        </p:nvGrpSpPr>
        <p:grpSpPr bwMode="auto">
          <a:xfrm>
            <a:off x="230188" y="1052513"/>
            <a:ext cx="8701087" cy="2143125"/>
            <a:chOff x="145" y="663"/>
            <a:chExt cx="5481" cy="1350"/>
          </a:xfrm>
        </p:grpSpPr>
        <p:sp>
          <p:nvSpPr>
            <p:cNvPr id="194650" name="AutoShape 90"/>
            <p:cNvSpPr>
              <a:spLocks noChangeArrowheads="1"/>
            </p:cNvSpPr>
            <p:nvPr/>
          </p:nvSpPr>
          <p:spPr bwMode="auto">
            <a:xfrm>
              <a:off x="158" y="663"/>
              <a:ext cx="5443" cy="816"/>
            </a:xfrm>
            <a:prstGeom prst="wedgeRoundRectCallout">
              <a:avLst>
                <a:gd name="adj1" fmla="val -48602"/>
                <a:gd name="adj2" fmla="val 89583"/>
                <a:gd name="adj3" fmla="val 1666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he-IL"/>
            </a:p>
          </p:txBody>
        </p:sp>
        <p:sp>
          <p:nvSpPr>
            <p:cNvPr id="194651" name="Line 91"/>
            <p:cNvSpPr>
              <a:spLocks noChangeShapeType="1"/>
            </p:cNvSpPr>
            <p:nvPr/>
          </p:nvSpPr>
          <p:spPr bwMode="auto">
            <a:xfrm>
              <a:off x="190" y="891"/>
              <a:ext cx="541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52" name="Line 92"/>
            <p:cNvSpPr>
              <a:spLocks noChangeShapeType="1"/>
            </p:cNvSpPr>
            <p:nvPr/>
          </p:nvSpPr>
          <p:spPr bwMode="auto">
            <a:xfrm>
              <a:off x="5104"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53" name="Text Box 93"/>
            <p:cNvSpPr txBox="1">
              <a:spLocks noChangeArrowheads="1"/>
            </p:cNvSpPr>
            <p:nvPr/>
          </p:nvSpPr>
          <p:spPr bwMode="auto">
            <a:xfrm>
              <a:off x="4932" y="970"/>
              <a:ext cx="3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14/9</a:t>
              </a:r>
            </a:p>
          </p:txBody>
        </p:sp>
        <p:sp>
          <p:nvSpPr>
            <p:cNvPr id="194654" name="Text Box 94"/>
            <p:cNvSpPr txBox="1">
              <a:spLocks noChangeArrowheads="1"/>
            </p:cNvSpPr>
            <p:nvPr/>
          </p:nvSpPr>
          <p:spPr bwMode="auto">
            <a:xfrm>
              <a:off x="4662" y="1130"/>
              <a:ext cx="964"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Government discussion</a:t>
              </a:r>
            </a:p>
            <a:p>
              <a:pPr rtl="0"/>
              <a:r>
                <a:rPr lang="en-US" altLang="he-IL" sz="900">
                  <a:latin typeface="Verdana" panose="020B0604030504040204" pitchFamily="34" charset="0"/>
                </a:rPr>
                <a:t>on the budget </a:t>
              </a:r>
            </a:p>
            <a:p>
              <a:pPr rtl="0"/>
              <a:r>
                <a:rPr lang="en-US" altLang="he-IL" sz="900">
                  <a:latin typeface="Verdana" panose="020B0604030504040204" pitchFamily="34" charset="0"/>
                </a:rPr>
                <a:t>for the North</a:t>
              </a:r>
            </a:p>
          </p:txBody>
        </p:sp>
        <p:sp>
          <p:nvSpPr>
            <p:cNvPr id="194655" name="Line 95"/>
            <p:cNvSpPr>
              <a:spLocks noChangeShapeType="1"/>
            </p:cNvSpPr>
            <p:nvPr/>
          </p:nvSpPr>
          <p:spPr bwMode="auto">
            <a:xfrm>
              <a:off x="4205"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56" name="Text Box 96"/>
            <p:cNvSpPr txBox="1">
              <a:spLocks noChangeArrowheads="1"/>
            </p:cNvSpPr>
            <p:nvPr/>
          </p:nvSpPr>
          <p:spPr bwMode="auto">
            <a:xfrm>
              <a:off x="4032"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12/9</a:t>
              </a:r>
            </a:p>
          </p:txBody>
        </p:sp>
        <p:sp>
          <p:nvSpPr>
            <p:cNvPr id="194657" name="Text Box 97"/>
            <p:cNvSpPr txBox="1">
              <a:spLocks noChangeArrowheads="1"/>
            </p:cNvSpPr>
            <p:nvPr/>
          </p:nvSpPr>
          <p:spPr bwMode="auto">
            <a:xfrm>
              <a:off x="3768" y="1130"/>
              <a:ext cx="964"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Government discussion</a:t>
              </a:r>
            </a:p>
            <a:p>
              <a:pPr rtl="0"/>
              <a:r>
                <a:rPr lang="en-US" altLang="he-IL" sz="900">
                  <a:latin typeface="Verdana" panose="020B0604030504040204" pitchFamily="34" charset="0"/>
                </a:rPr>
                <a:t>on the </a:t>
              </a:r>
            </a:p>
            <a:p>
              <a:pPr rtl="0"/>
              <a:r>
                <a:rPr lang="en-US" altLang="he-IL" sz="900">
                  <a:latin typeface="Verdana" panose="020B0604030504040204" pitchFamily="34" charset="0"/>
                </a:rPr>
                <a:t>State Budget</a:t>
              </a:r>
            </a:p>
          </p:txBody>
        </p:sp>
        <p:sp>
          <p:nvSpPr>
            <p:cNvPr id="194658" name="Line 98"/>
            <p:cNvSpPr>
              <a:spLocks noChangeShapeType="1"/>
            </p:cNvSpPr>
            <p:nvPr/>
          </p:nvSpPr>
          <p:spPr bwMode="auto">
            <a:xfrm>
              <a:off x="3127"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59" name="Text Box 99"/>
            <p:cNvSpPr txBox="1">
              <a:spLocks noChangeArrowheads="1"/>
            </p:cNvSpPr>
            <p:nvPr/>
          </p:nvSpPr>
          <p:spPr bwMode="auto">
            <a:xfrm>
              <a:off x="2948"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29/8</a:t>
              </a:r>
            </a:p>
          </p:txBody>
        </p:sp>
        <p:sp>
          <p:nvSpPr>
            <p:cNvPr id="194660" name="Text Box 100"/>
            <p:cNvSpPr txBox="1">
              <a:spLocks noChangeArrowheads="1"/>
            </p:cNvSpPr>
            <p:nvPr/>
          </p:nvSpPr>
          <p:spPr bwMode="auto">
            <a:xfrm>
              <a:off x="2879" y="1135"/>
              <a:ext cx="49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r>
                <a:rPr lang="en-US" altLang="he-IL" sz="900">
                  <a:latin typeface="Verdana" panose="020B0604030504040204" pitchFamily="34" charset="0"/>
                </a:rPr>
                <a:t>Cabinet </a:t>
              </a:r>
            </a:p>
            <a:p>
              <a:pPr rtl="0"/>
              <a:r>
                <a:rPr lang="en-US" altLang="he-IL" sz="900">
                  <a:latin typeface="Verdana" panose="020B0604030504040204" pitchFamily="34" charset="0"/>
                </a:rPr>
                <a:t>Meeting</a:t>
              </a:r>
            </a:p>
          </p:txBody>
        </p:sp>
        <p:sp>
          <p:nvSpPr>
            <p:cNvPr id="194661" name="Line 101"/>
            <p:cNvSpPr>
              <a:spLocks noChangeShapeType="1"/>
            </p:cNvSpPr>
            <p:nvPr/>
          </p:nvSpPr>
          <p:spPr bwMode="auto">
            <a:xfrm>
              <a:off x="1196"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62" name="Text Box 102"/>
            <p:cNvSpPr txBox="1">
              <a:spLocks noChangeArrowheads="1"/>
            </p:cNvSpPr>
            <p:nvPr/>
          </p:nvSpPr>
          <p:spPr bwMode="auto">
            <a:xfrm>
              <a:off x="1024"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20/8</a:t>
              </a:r>
            </a:p>
          </p:txBody>
        </p:sp>
        <p:sp>
          <p:nvSpPr>
            <p:cNvPr id="194663" name="Text Box 103"/>
            <p:cNvSpPr txBox="1">
              <a:spLocks noChangeArrowheads="1"/>
            </p:cNvSpPr>
            <p:nvPr/>
          </p:nvSpPr>
          <p:spPr bwMode="auto">
            <a:xfrm>
              <a:off x="698" y="1130"/>
              <a:ext cx="995"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Government Resolution </a:t>
              </a:r>
            </a:p>
            <a:p>
              <a:pPr rtl="0"/>
              <a:r>
                <a:rPr lang="en-US" altLang="he-IL" sz="900">
                  <a:latin typeface="Verdana" panose="020B0604030504040204" pitchFamily="34" charset="0"/>
                </a:rPr>
                <a:t>to strengthen</a:t>
              </a:r>
            </a:p>
            <a:p>
              <a:pPr rtl="0"/>
              <a:r>
                <a:rPr lang="en-US" altLang="he-IL" sz="900">
                  <a:latin typeface="Verdana" panose="020B0604030504040204" pitchFamily="34" charset="0"/>
                </a:rPr>
                <a:t> the North and Haifa</a:t>
              </a:r>
            </a:p>
          </p:txBody>
        </p:sp>
        <p:sp>
          <p:nvSpPr>
            <p:cNvPr id="194664" name="Text Box 104"/>
            <p:cNvSpPr txBox="1">
              <a:spLocks noChangeArrowheads="1"/>
            </p:cNvSpPr>
            <p:nvPr/>
          </p:nvSpPr>
          <p:spPr bwMode="auto">
            <a:xfrm>
              <a:off x="296"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14/8</a:t>
              </a:r>
            </a:p>
          </p:txBody>
        </p:sp>
        <p:sp>
          <p:nvSpPr>
            <p:cNvPr id="194665" name="Text Box 105"/>
            <p:cNvSpPr txBox="1">
              <a:spLocks noChangeArrowheads="1"/>
            </p:cNvSpPr>
            <p:nvPr/>
          </p:nvSpPr>
          <p:spPr bwMode="auto">
            <a:xfrm>
              <a:off x="212" y="1130"/>
              <a:ext cx="47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Cease fire</a:t>
              </a:r>
            </a:p>
          </p:txBody>
        </p:sp>
        <p:sp>
          <p:nvSpPr>
            <p:cNvPr id="194666" name="Line 106"/>
            <p:cNvSpPr>
              <a:spLocks noChangeShapeType="1"/>
            </p:cNvSpPr>
            <p:nvPr/>
          </p:nvSpPr>
          <p:spPr bwMode="auto">
            <a:xfrm>
              <a:off x="480"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67" name="Line 107"/>
            <p:cNvSpPr>
              <a:spLocks noChangeShapeType="1"/>
            </p:cNvSpPr>
            <p:nvPr/>
          </p:nvSpPr>
          <p:spPr bwMode="auto">
            <a:xfrm>
              <a:off x="1869"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68" name="Text Box 108"/>
            <p:cNvSpPr txBox="1">
              <a:spLocks noChangeArrowheads="1"/>
            </p:cNvSpPr>
            <p:nvPr/>
          </p:nvSpPr>
          <p:spPr bwMode="auto">
            <a:xfrm>
              <a:off x="1673"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23/8</a:t>
              </a:r>
            </a:p>
          </p:txBody>
        </p:sp>
        <p:sp>
          <p:nvSpPr>
            <p:cNvPr id="194669" name="Text Box 109"/>
            <p:cNvSpPr txBox="1">
              <a:spLocks noChangeArrowheads="1"/>
            </p:cNvSpPr>
            <p:nvPr/>
          </p:nvSpPr>
          <p:spPr bwMode="auto">
            <a:xfrm>
              <a:off x="1668" y="1130"/>
              <a:ext cx="41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Cabinet </a:t>
              </a:r>
            </a:p>
            <a:p>
              <a:pPr rtl="0"/>
              <a:r>
                <a:rPr lang="en-US" altLang="he-IL" sz="900">
                  <a:latin typeface="Verdana" panose="020B0604030504040204" pitchFamily="34" charset="0"/>
                </a:rPr>
                <a:t>Meeting</a:t>
              </a:r>
              <a:endParaRPr lang="he-IL" altLang="he-IL" sz="900">
                <a:latin typeface="Verdana" panose="020B0604030504040204" pitchFamily="34" charset="0"/>
              </a:endParaRPr>
            </a:p>
          </p:txBody>
        </p:sp>
        <p:sp>
          <p:nvSpPr>
            <p:cNvPr id="194670" name="Line 110"/>
            <p:cNvSpPr>
              <a:spLocks noChangeShapeType="1"/>
            </p:cNvSpPr>
            <p:nvPr/>
          </p:nvSpPr>
          <p:spPr bwMode="auto">
            <a:xfrm>
              <a:off x="2468"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71" name="Text Box 111"/>
            <p:cNvSpPr txBox="1">
              <a:spLocks noChangeArrowheads="1"/>
            </p:cNvSpPr>
            <p:nvPr/>
          </p:nvSpPr>
          <p:spPr bwMode="auto">
            <a:xfrm>
              <a:off x="2294"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27/8</a:t>
              </a:r>
            </a:p>
          </p:txBody>
        </p:sp>
        <p:sp>
          <p:nvSpPr>
            <p:cNvPr id="194672" name="Text Box 112"/>
            <p:cNvSpPr txBox="1">
              <a:spLocks noChangeArrowheads="1"/>
            </p:cNvSpPr>
            <p:nvPr/>
          </p:nvSpPr>
          <p:spPr bwMode="auto">
            <a:xfrm>
              <a:off x="2044" y="1130"/>
              <a:ext cx="909"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Ministerial discussion </a:t>
              </a:r>
            </a:p>
            <a:p>
              <a:pPr rtl="0"/>
              <a:r>
                <a:rPr lang="en-US" altLang="he-IL" sz="900">
                  <a:latin typeface="Verdana" panose="020B0604030504040204" pitchFamily="34" charset="0"/>
                </a:rPr>
                <a:t>regarding emergency</a:t>
              </a:r>
            </a:p>
            <a:p>
              <a:pPr rtl="0"/>
              <a:r>
                <a:rPr lang="en-US" altLang="he-IL" sz="900">
                  <a:latin typeface="Verdana" panose="020B0604030504040204" pitchFamily="34" charset="0"/>
                </a:rPr>
                <a:t> preparedness</a:t>
              </a:r>
            </a:p>
            <a:p>
              <a:pPr rtl="0"/>
              <a:r>
                <a:rPr lang="he-IL" altLang="he-IL" sz="900">
                  <a:latin typeface="Verdana" panose="020B0604030504040204" pitchFamily="34" charset="0"/>
                </a:rPr>
                <a:t> </a:t>
              </a:r>
            </a:p>
          </p:txBody>
        </p:sp>
        <p:sp>
          <p:nvSpPr>
            <p:cNvPr id="194673" name="Line 113"/>
            <p:cNvSpPr>
              <a:spLocks noChangeShapeType="1"/>
            </p:cNvSpPr>
            <p:nvPr/>
          </p:nvSpPr>
          <p:spPr bwMode="auto">
            <a:xfrm>
              <a:off x="3571"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4674" name="Text Box 114"/>
            <p:cNvSpPr txBox="1">
              <a:spLocks noChangeArrowheads="1"/>
            </p:cNvSpPr>
            <p:nvPr/>
          </p:nvSpPr>
          <p:spPr bwMode="auto">
            <a:xfrm>
              <a:off x="3427" y="970"/>
              <a:ext cx="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3/9</a:t>
              </a:r>
            </a:p>
          </p:txBody>
        </p:sp>
        <p:sp>
          <p:nvSpPr>
            <p:cNvPr id="194675" name="Text Box 115"/>
            <p:cNvSpPr txBox="1">
              <a:spLocks noChangeArrowheads="1"/>
            </p:cNvSpPr>
            <p:nvPr/>
          </p:nvSpPr>
          <p:spPr bwMode="auto">
            <a:xfrm>
              <a:off x="3304" y="1130"/>
              <a:ext cx="537"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Opening of </a:t>
              </a:r>
            </a:p>
            <a:p>
              <a:pPr rtl="0"/>
              <a:r>
                <a:rPr lang="en-US" altLang="he-IL" sz="900">
                  <a:latin typeface="Verdana" panose="020B0604030504040204" pitchFamily="34" charset="0"/>
                </a:rPr>
                <a:t>the school </a:t>
              </a:r>
            </a:p>
            <a:p>
              <a:pPr rtl="0"/>
              <a:r>
                <a:rPr lang="en-US" altLang="he-IL" sz="900">
                  <a:latin typeface="Verdana" panose="020B0604030504040204" pitchFamily="34" charset="0"/>
                </a:rPr>
                <a:t>year</a:t>
              </a:r>
              <a:endParaRPr lang="he-IL" altLang="he-IL" sz="900">
                <a:latin typeface="Verdana" panose="020B0604030504040204" pitchFamily="34" charset="0"/>
              </a:endParaRPr>
            </a:p>
          </p:txBody>
        </p:sp>
        <p:grpSp>
          <p:nvGrpSpPr>
            <p:cNvPr id="194676" name="Group 116"/>
            <p:cNvGrpSpPr>
              <a:grpSpLocks/>
            </p:cNvGrpSpPr>
            <p:nvPr/>
          </p:nvGrpSpPr>
          <p:grpSpPr bwMode="auto">
            <a:xfrm>
              <a:off x="145" y="1830"/>
              <a:ext cx="5443" cy="183"/>
              <a:chOff x="145" y="1830"/>
              <a:chExt cx="5443" cy="183"/>
            </a:xfrm>
          </p:grpSpPr>
          <p:sp>
            <p:nvSpPr>
              <p:cNvPr id="194677" name="Rectangle 117"/>
              <p:cNvSpPr>
                <a:spLocks noChangeArrowheads="1"/>
              </p:cNvSpPr>
              <p:nvPr/>
            </p:nvSpPr>
            <p:spPr bwMode="auto">
              <a:xfrm>
                <a:off x="3402"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April</a:t>
                </a:r>
              </a:p>
            </p:txBody>
          </p:sp>
          <p:sp>
            <p:nvSpPr>
              <p:cNvPr id="194678" name="Rectangle 118"/>
              <p:cNvSpPr>
                <a:spLocks noChangeArrowheads="1"/>
              </p:cNvSpPr>
              <p:nvPr/>
            </p:nvSpPr>
            <p:spPr bwMode="auto">
              <a:xfrm>
                <a:off x="2858"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March</a:t>
                </a:r>
              </a:p>
            </p:txBody>
          </p:sp>
          <p:sp>
            <p:nvSpPr>
              <p:cNvPr id="194679" name="Rectangle 119"/>
              <p:cNvSpPr>
                <a:spLocks noChangeArrowheads="1"/>
              </p:cNvSpPr>
              <p:nvPr/>
            </p:nvSpPr>
            <p:spPr bwMode="auto">
              <a:xfrm>
                <a:off x="2314"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February</a:t>
                </a:r>
              </a:p>
            </p:txBody>
          </p:sp>
          <p:sp>
            <p:nvSpPr>
              <p:cNvPr id="194680" name="Rectangle 120"/>
              <p:cNvSpPr>
                <a:spLocks noChangeArrowheads="1"/>
              </p:cNvSpPr>
              <p:nvPr/>
            </p:nvSpPr>
            <p:spPr bwMode="auto">
              <a:xfrm>
                <a:off x="1770"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January</a:t>
                </a:r>
              </a:p>
            </p:txBody>
          </p:sp>
          <p:sp>
            <p:nvSpPr>
              <p:cNvPr id="194681" name="Rectangle 121"/>
              <p:cNvSpPr>
                <a:spLocks noChangeArrowheads="1"/>
              </p:cNvSpPr>
              <p:nvPr/>
            </p:nvSpPr>
            <p:spPr bwMode="auto">
              <a:xfrm>
                <a:off x="1229"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December</a:t>
                </a:r>
              </a:p>
            </p:txBody>
          </p:sp>
          <p:sp>
            <p:nvSpPr>
              <p:cNvPr id="194682" name="Rectangle 122"/>
              <p:cNvSpPr>
                <a:spLocks noChangeArrowheads="1"/>
              </p:cNvSpPr>
              <p:nvPr/>
            </p:nvSpPr>
            <p:spPr bwMode="auto">
              <a:xfrm>
                <a:off x="690"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November</a:t>
                </a:r>
              </a:p>
            </p:txBody>
          </p:sp>
          <p:sp>
            <p:nvSpPr>
              <p:cNvPr id="194683" name="Rectangle 123"/>
              <p:cNvSpPr>
                <a:spLocks noChangeArrowheads="1"/>
              </p:cNvSpPr>
              <p:nvPr/>
            </p:nvSpPr>
            <p:spPr bwMode="auto">
              <a:xfrm>
                <a:off x="145"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October</a:t>
                </a:r>
              </a:p>
            </p:txBody>
          </p:sp>
          <p:sp>
            <p:nvSpPr>
              <p:cNvPr id="194684" name="Rectangle 124"/>
              <p:cNvSpPr>
                <a:spLocks noChangeArrowheads="1"/>
              </p:cNvSpPr>
              <p:nvPr/>
            </p:nvSpPr>
            <p:spPr bwMode="auto">
              <a:xfrm>
                <a:off x="3947" y="1830"/>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May</a:t>
                </a:r>
              </a:p>
            </p:txBody>
          </p:sp>
          <p:sp>
            <p:nvSpPr>
              <p:cNvPr id="194685" name="Rectangle 125"/>
              <p:cNvSpPr>
                <a:spLocks noChangeArrowheads="1"/>
              </p:cNvSpPr>
              <p:nvPr/>
            </p:nvSpPr>
            <p:spPr bwMode="auto">
              <a:xfrm>
                <a:off x="4498"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June</a:t>
                </a:r>
              </a:p>
            </p:txBody>
          </p:sp>
          <p:sp>
            <p:nvSpPr>
              <p:cNvPr id="194686" name="Rectangle 126"/>
              <p:cNvSpPr>
                <a:spLocks noChangeArrowheads="1"/>
              </p:cNvSpPr>
              <p:nvPr/>
            </p:nvSpPr>
            <p:spPr bwMode="auto">
              <a:xfrm>
                <a:off x="5043"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July</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C3C51ED-930F-45E5-A66C-38C2981ABAE0}" type="slidenum">
              <a:rPr lang="he-IL" altLang="he-IL"/>
              <a:pPr/>
              <a:t>2</a:t>
            </a:fld>
            <a:endParaRPr lang="en-US" altLang="he-IL"/>
          </a:p>
        </p:txBody>
      </p:sp>
      <p:sp>
        <p:nvSpPr>
          <p:cNvPr id="173058" name="Rectangle 2"/>
          <p:cNvSpPr>
            <a:spLocks noGrp="1" noChangeArrowheads="1"/>
          </p:cNvSpPr>
          <p:nvPr>
            <p:ph type="title"/>
          </p:nvPr>
        </p:nvSpPr>
        <p:spPr>
          <a:xfrm>
            <a:off x="847725" y="150813"/>
            <a:ext cx="6707188" cy="739775"/>
          </a:xfrm>
        </p:spPr>
        <p:txBody>
          <a:bodyPr/>
          <a:lstStyle/>
          <a:p>
            <a:pPr algn="l" rtl="0"/>
            <a:r>
              <a:rPr lang="en-US" altLang="he-IL" sz="2400">
                <a:latin typeface="Verdana" panose="020B0604030504040204" pitchFamily="34" charset="0"/>
              </a:rPr>
              <a:t>Goals of the Plan</a:t>
            </a:r>
            <a:r>
              <a:rPr lang="en-US" altLang="he-IL" sz="2400"/>
              <a:t> </a:t>
            </a:r>
          </a:p>
        </p:txBody>
      </p:sp>
      <p:sp>
        <p:nvSpPr>
          <p:cNvPr id="173059" name="Rectangle 3"/>
          <p:cNvSpPr>
            <a:spLocks noGrp="1" noChangeArrowheads="1"/>
          </p:cNvSpPr>
          <p:nvPr>
            <p:ph type="body" idx="1"/>
          </p:nvPr>
        </p:nvSpPr>
        <p:spPr>
          <a:xfrm>
            <a:off x="593725" y="1341438"/>
            <a:ext cx="8229600" cy="4895850"/>
          </a:xfrm>
        </p:spPr>
        <p:txBody>
          <a:bodyPr/>
          <a:lstStyle/>
          <a:p>
            <a:pPr algn="l" rtl="0">
              <a:lnSpc>
                <a:spcPct val="80000"/>
              </a:lnSpc>
            </a:pPr>
            <a:r>
              <a:rPr lang="en-US" altLang="he-IL" sz="2200" b="1">
                <a:latin typeface="Verdana" panose="020B0604030504040204" pitchFamily="34" charset="0"/>
              </a:rPr>
              <a:t>Strengthening the </a:t>
            </a:r>
            <a:r>
              <a:rPr lang="en-US" altLang="he-IL" sz="2200" b="1">
                <a:solidFill>
                  <a:srgbClr val="FF0000"/>
                </a:solidFill>
                <a:latin typeface="Verdana" panose="020B0604030504040204" pitchFamily="34" charset="0"/>
              </a:rPr>
              <a:t>education system</a:t>
            </a:r>
            <a:r>
              <a:rPr lang="en-US" altLang="he-IL" sz="2200" b="1">
                <a:latin typeface="Verdana" panose="020B0604030504040204" pitchFamily="34" charset="0"/>
              </a:rPr>
              <a:t> in the northern communities</a:t>
            </a:r>
          </a:p>
          <a:p>
            <a:pPr algn="l" rtl="0">
              <a:lnSpc>
                <a:spcPct val="80000"/>
              </a:lnSpc>
              <a:buFont typeface="Wingdings" panose="05000000000000000000" pitchFamily="2" charset="2"/>
              <a:buNone/>
            </a:pPr>
            <a:r>
              <a:rPr lang="en-US" altLang="he-IL" sz="2000">
                <a:latin typeface="Verdana" panose="020B0604030504040204" pitchFamily="34" charset="0"/>
              </a:rPr>
              <a:t>	Indicator: Advancing and improving educational accomplishments.</a:t>
            </a:r>
            <a:br>
              <a:rPr lang="en-US" altLang="he-IL" sz="2000">
                <a:latin typeface="Verdana" panose="020B0604030504040204" pitchFamily="34" charset="0"/>
              </a:rPr>
            </a:br>
            <a:endParaRPr lang="en-US" altLang="he-IL" sz="2000">
              <a:latin typeface="Verdana" panose="020B0604030504040204" pitchFamily="34" charset="0"/>
            </a:endParaRPr>
          </a:p>
          <a:p>
            <a:pPr algn="l" rtl="0">
              <a:lnSpc>
                <a:spcPct val="80000"/>
              </a:lnSpc>
            </a:pPr>
            <a:r>
              <a:rPr lang="en-US" altLang="he-IL" sz="2200" b="1">
                <a:solidFill>
                  <a:srgbClr val="FF0000"/>
                </a:solidFill>
                <a:latin typeface="Verdana" panose="020B0604030504040204" pitchFamily="34" charset="0"/>
              </a:rPr>
              <a:t>Employment</a:t>
            </a:r>
            <a:r>
              <a:rPr lang="en-US" altLang="he-IL" sz="2200" b="1">
                <a:latin typeface="Verdana" panose="020B0604030504040204" pitchFamily="34" charset="0"/>
              </a:rPr>
              <a:t> as a tool to narrow social gaps</a:t>
            </a:r>
          </a:p>
          <a:p>
            <a:pPr algn="l" rtl="0">
              <a:lnSpc>
                <a:spcPct val="80000"/>
              </a:lnSpc>
              <a:buFont typeface="Wingdings" panose="05000000000000000000" pitchFamily="2" charset="2"/>
              <a:buNone/>
            </a:pPr>
            <a:r>
              <a:rPr lang="en-US" altLang="he-IL" sz="2000">
                <a:latin typeface="Verdana" panose="020B0604030504040204" pitchFamily="34" charset="0"/>
              </a:rPr>
              <a:t>	Indicator: Increasing the number of employees and raising the rate of participation in the labor force.</a:t>
            </a:r>
            <a:br>
              <a:rPr lang="en-US" altLang="he-IL" sz="2000">
                <a:latin typeface="Verdana" panose="020B0604030504040204" pitchFamily="34" charset="0"/>
              </a:rPr>
            </a:br>
            <a:endParaRPr lang="en-US" altLang="he-IL" sz="2000">
              <a:latin typeface="Verdana" panose="020B0604030504040204" pitchFamily="34" charset="0"/>
            </a:endParaRPr>
          </a:p>
          <a:p>
            <a:pPr algn="l" rtl="0">
              <a:lnSpc>
                <a:spcPct val="80000"/>
              </a:lnSpc>
            </a:pPr>
            <a:r>
              <a:rPr lang="en-US" altLang="he-IL" sz="2200" b="1">
                <a:solidFill>
                  <a:srgbClr val="FF0000"/>
                </a:solidFill>
                <a:latin typeface="Verdana" panose="020B0604030504040204" pitchFamily="34" charset="0"/>
              </a:rPr>
              <a:t>Quality of life</a:t>
            </a:r>
            <a:r>
              <a:rPr lang="en-US" altLang="he-IL" sz="2200" b="1">
                <a:latin typeface="Verdana" panose="020B0604030504040204" pitchFamily="34" charset="0"/>
              </a:rPr>
              <a:t> and community</a:t>
            </a:r>
          </a:p>
          <a:p>
            <a:pPr algn="l" rtl="0">
              <a:lnSpc>
                <a:spcPct val="80000"/>
              </a:lnSpc>
              <a:buFont typeface="Wingdings" panose="05000000000000000000" pitchFamily="2" charset="2"/>
              <a:buNone/>
            </a:pPr>
            <a:r>
              <a:rPr lang="en-US" altLang="he-IL" sz="2000">
                <a:latin typeface="Verdana" panose="020B0604030504040204" pitchFamily="34" charset="0"/>
              </a:rPr>
              <a:t>	Indicator: Adding to the population in the North </a:t>
            </a:r>
            <a:br>
              <a:rPr lang="en-US" altLang="he-IL" sz="2000">
                <a:latin typeface="Verdana" panose="020B0604030504040204" pitchFamily="34" charset="0"/>
              </a:rPr>
            </a:br>
            <a:endParaRPr lang="en-US" altLang="he-IL" sz="2000">
              <a:latin typeface="Verdana" panose="020B0604030504040204" pitchFamily="34" charset="0"/>
            </a:endParaRPr>
          </a:p>
          <a:p>
            <a:pPr algn="l" rtl="0">
              <a:lnSpc>
                <a:spcPct val="80000"/>
              </a:lnSpc>
            </a:pPr>
            <a:r>
              <a:rPr lang="en-US" altLang="he-IL" sz="2200" b="1">
                <a:latin typeface="Verdana" panose="020B0604030504040204" pitchFamily="34" charset="0"/>
              </a:rPr>
              <a:t>Treatment of the </a:t>
            </a:r>
            <a:r>
              <a:rPr lang="en-US" altLang="he-IL" sz="2200" b="1">
                <a:solidFill>
                  <a:srgbClr val="FF0000"/>
                </a:solidFill>
                <a:latin typeface="Verdana" panose="020B0604030504040204" pitchFamily="34" charset="0"/>
              </a:rPr>
              <a:t>special needs population</a:t>
            </a:r>
          </a:p>
          <a:p>
            <a:pPr algn="l" rtl="0">
              <a:lnSpc>
                <a:spcPct val="80000"/>
              </a:lnSpc>
              <a:buFont typeface="Wingdings" panose="05000000000000000000" pitchFamily="2" charset="2"/>
              <a:buNone/>
            </a:pPr>
            <a:r>
              <a:rPr lang="en-US" altLang="he-IL" sz="2000">
                <a:latin typeface="Verdana" panose="020B0604030504040204" pitchFamily="34" charset="0"/>
              </a:rPr>
              <a:t>	Indicator: Strengthening these populations and reducing their dependency on allowance payments.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1"/>
          </p:nvPr>
        </p:nvSpPr>
        <p:spPr/>
        <p:txBody>
          <a:bodyPr/>
          <a:lstStyle/>
          <a:p>
            <a:fld id="{7722A6BD-E907-47EB-80CD-55690B28E759}" type="slidenum">
              <a:rPr lang="he-IL" altLang="he-IL"/>
              <a:pPr/>
              <a:t>20</a:t>
            </a:fld>
            <a:endParaRPr lang="en-US" altLang="he-IL"/>
          </a:p>
        </p:txBody>
      </p:sp>
      <p:grpSp>
        <p:nvGrpSpPr>
          <p:cNvPr id="196754" name="Group 146"/>
          <p:cNvGrpSpPr>
            <a:grpSpLocks/>
          </p:cNvGrpSpPr>
          <p:nvPr/>
        </p:nvGrpSpPr>
        <p:grpSpPr bwMode="auto">
          <a:xfrm>
            <a:off x="2555875" y="3149600"/>
            <a:ext cx="5761038" cy="860425"/>
            <a:chOff x="3923" y="1984"/>
            <a:chExt cx="726" cy="542"/>
          </a:xfrm>
        </p:grpSpPr>
        <p:sp>
          <p:nvSpPr>
            <p:cNvPr id="196755" name="AutoShape 147"/>
            <p:cNvSpPr>
              <a:spLocks noChangeArrowheads="1"/>
            </p:cNvSpPr>
            <p:nvPr/>
          </p:nvSpPr>
          <p:spPr bwMode="auto">
            <a:xfrm>
              <a:off x="3923" y="1984"/>
              <a:ext cx="726" cy="542"/>
            </a:xfrm>
            <a:prstGeom prst="flowChartAlternateProcess">
              <a:avLst/>
            </a:prstGeom>
            <a:solidFill>
              <a:srgbClr val="FFCC99"/>
            </a:solidFill>
            <a:ln w="38100">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6756" name="Rectangle 148"/>
            <p:cNvSpPr>
              <a:spLocks noChangeArrowheads="1"/>
            </p:cNvSpPr>
            <p:nvPr/>
          </p:nvSpPr>
          <p:spPr bwMode="auto">
            <a:xfrm>
              <a:off x="3934" y="2205"/>
              <a:ext cx="672" cy="9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196757" name="AutoShape 149"/>
          <p:cNvSpPr>
            <a:spLocks noChangeArrowheads="1"/>
          </p:cNvSpPr>
          <p:nvPr/>
        </p:nvSpPr>
        <p:spPr bwMode="auto">
          <a:xfrm>
            <a:off x="514350" y="3557588"/>
            <a:ext cx="8208963" cy="1958975"/>
          </a:xfrm>
          <a:prstGeom prst="roundRect">
            <a:avLst>
              <a:gd name="adj" fmla="val 16667"/>
            </a:avLst>
          </a:prstGeom>
          <a:solidFill>
            <a:srgbClr val="FFCC99"/>
          </a:solidFill>
          <a:ln w="57150">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6642" name="Text Box 34"/>
          <p:cNvSpPr txBox="1">
            <a:spLocks noChangeArrowheads="1"/>
          </p:cNvSpPr>
          <p:nvPr/>
        </p:nvSpPr>
        <p:spPr bwMode="auto">
          <a:xfrm>
            <a:off x="1116013" y="3684588"/>
            <a:ext cx="7440612"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800100" indent="-342900" algn="r">
              <a:defRPr>
                <a:solidFill>
                  <a:schemeClr val="tx1"/>
                </a:solidFill>
                <a:latin typeface="Arial" panose="020B0604020202020204" pitchFamily="34" charset="0"/>
                <a:cs typeface="Arial" panose="020B0604020202020204" pitchFamily="34" charset="0"/>
              </a:defRPr>
            </a:lvl2pPr>
            <a:lvl3pPr marL="1314450" indent="-342900" algn="r">
              <a:defRPr>
                <a:solidFill>
                  <a:schemeClr val="tx1"/>
                </a:solidFill>
                <a:latin typeface="Arial" panose="020B0604020202020204" pitchFamily="34" charset="0"/>
                <a:cs typeface="Arial" panose="020B0604020202020204" pitchFamily="34" charset="0"/>
              </a:defRPr>
            </a:lvl3pPr>
            <a:lvl4pPr marL="1836738" indent="-342900" algn="r">
              <a:defRPr>
                <a:solidFill>
                  <a:schemeClr val="tx1"/>
                </a:solidFill>
                <a:latin typeface="Arial" panose="020B0604020202020204" pitchFamily="34" charset="0"/>
                <a:cs typeface="Arial" panose="020B0604020202020204" pitchFamily="34" charset="0"/>
              </a:defRPr>
            </a:lvl4pPr>
            <a:lvl5pPr marL="2359025" indent="-342900" algn="r">
              <a:defRPr>
                <a:solidFill>
                  <a:schemeClr val="tx1"/>
                </a:solidFill>
                <a:latin typeface="Arial" panose="020B0604020202020204" pitchFamily="34" charset="0"/>
                <a:cs typeface="Arial" panose="020B0604020202020204" pitchFamily="34" charset="0"/>
              </a:defRPr>
            </a:lvl5pPr>
            <a:lvl6pPr marL="28162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734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7306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878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en-US" altLang="he-IL" sz="1600" b="1" u="sng">
                <a:latin typeface="Verdana" panose="020B0604030504040204" pitchFamily="34" charset="0"/>
              </a:rPr>
              <a:t>From December 2006 and Beyond</a:t>
            </a:r>
            <a:r>
              <a:rPr lang="en-US" altLang="he-IL" sz="1600" b="1">
                <a:latin typeface="Verdana" panose="020B0604030504040204" pitchFamily="34" charset="0"/>
              </a:rPr>
              <a:t> – meeting of the Cabinet once per quarter to follow-up on and oversee progress</a:t>
            </a:r>
          </a:p>
          <a:p>
            <a:pPr algn="l" rtl="0"/>
            <a:endParaRPr lang="en-US" altLang="he-IL" sz="1600" b="1" u="sng">
              <a:latin typeface="Verdana" panose="020B0604030504040204" pitchFamily="34" charset="0"/>
            </a:endParaRPr>
          </a:p>
          <a:p>
            <a:pPr algn="l" rtl="0"/>
            <a:r>
              <a:rPr lang="en-US" altLang="he-IL" sz="1600" b="1" u="sng">
                <a:latin typeface="Verdana" panose="020B0604030504040204" pitchFamily="34" charset="0"/>
              </a:rPr>
              <a:t>In the first half of 2007</a:t>
            </a:r>
            <a:r>
              <a:rPr lang="en-US" altLang="he-IL" sz="1600" b="1">
                <a:latin typeface="Verdana" panose="020B0604030504040204" pitchFamily="34" charset="0"/>
              </a:rPr>
              <a:t> – the plan for the Strengthening of the North and Haifa for 2008-2010 will be brought before the Cabinet for its approval</a:t>
            </a:r>
          </a:p>
        </p:txBody>
      </p:sp>
      <p:sp>
        <p:nvSpPr>
          <p:cNvPr id="196667" name="Rectangle 59"/>
          <p:cNvSpPr>
            <a:spLocks noGrp="1" noChangeArrowheads="1"/>
          </p:cNvSpPr>
          <p:nvPr>
            <p:ph type="title"/>
          </p:nvPr>
        </p:nvSpPr>
        <p:spPr>
          <a:xfrm>
            <a:off x="800100" y="139700"/>
            <a:ext cx="6707188" cy="739775"/>
          </a:xfrm>
          <a:noFill/>
          <a:ln/>
        </p:spPr>
        <p:txBody>
          <a:bodyPr/>
          <a:lstStyle/>
          <a:p>
            <a:pPr algn="l"/>
            <a:r>
              <a:rPr lang="en-US" altLang="he-IL"/>
              <a:t>Timetable </a:t>
            </a:r>
          </a:p>
        </p:txBody>
      </p:sp>
      <p:grpSp>
        <p:nvGrpSpPr>
          <p:cNvPr id="196758" name="Group 150"/>
          <p:cNvGrpSpPr>
            <a:grpSpLocks/>
          </p:cNvGrpSpPr>
          <p:nvPr/>
        </p:nvGrpSpPr>
        <p:grpSpPr bwMode="auto">
          <a:xfrm>
            <a:off x="230188" y="1052513"/>
            <a:ext cx="8701087" cy="2143125"/>
            <a:chOff x="145" y="663"/>
            <a:chExt cx="5481" cy="1350"/>
          </a:xfrm>
        </p:grpSpPr>
        <p:sp>
          <p:nvSpPr>
            <p:cNvPr id="196759" name="AutoShape 151"/>
            <p:cNvSpPr>
              <a:spLocks noChangeArrowheads="1"/>
            </p:cNvSpPr>
            <p:nvPr/>
          </p:nvSpPr>
          <p:spPr bwMode="auto">
            <a:xfrm>
              <a:off x="158" y="663"/>
              <a:ext cx="5443" cy="816"/>
            </a:xfrm>
            <a:prstGeom prst="wedgeRoundRectCallout">
              <a:avLst>
                <a:gd name="adj1" fmla="val -48602"/>
                <a:gd name="adj2" fmla="val 89583"/>
                <a:gd name="adj3" fmla="val 16667"/>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he-IL"/>
            </a:p>
          </p:txBody>
        </p:sp>
        <p:sp>
          <p:nvSpPr>
            <p:cNvPr id="196760" name="Line 152"/>
            <p:cNvSpPr>
              <a:spLocks noChangeShapeType="1"/>
            </p:cNvSpPr>
            <p:nvPr/>
          </p:nvSpPr>
          <p:spPr bwMode="auto">
            <a:xfrm>
              <a:off x="190" y="891"/>
              <a:ext cx="541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61" name="Line 153"/>
            <p:cNvSpPr>
              <a:spLocks noChangeShapeType="1"/>
            </p:cNvSpPr>
            <p:nvPr/>
          </p:nvSpPr>
          <p:spPr bwMode="auto">
            <a:xfrm>
              <a:off x="5104"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62" name="Text Box 154"/>
            <p:cNvSpPr txBox="1">
              <a:spLocks noChangeArrowheads="1"/>
            </p:cNvSpPr>
            <p:nvPr/>
          </p:nvSpPr>
          <p:spPr bwMode="auto">
            <a:xfrm>
              <a:off x="4932" y="970"/>
              <a:ext cx="3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14/9</a:t>
              </a:r>
            </a:p>
          </p:txBody>
        </p:sp>
        <p:sp>
          <p:nvSpPr>
            <p:cNvPr id="196763" name="Text Box 155"/>
            <p:cNvSpPr txBox="1">
              <a:spLocks noChangeArrowheads="1"/>
            </p:cNvSpPr>
            <p:nvPr/>
          </p:nvSpPr>
          <p:spPr bwMode="auto">
            <a:xfrm>
              <a:off x="4662" y="1130"/>
              <a:ext cx="964"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Government discussion</a:t>
              </a:r>
            </a:p>
            <a:p>
              <a:pPr rtl="0"/>
              <a:r>
                <a:rPr lang="en-US" altLang="he-IL" sz="900">
                  <a:latin typeface="Verdana" panose="020B0604030504040204" pitchFamily="34" charset="0"/>
                </a:rPr>
                <a:t>on the budget </a:t>
              </a:r>
            </a:p>
            <a:p>
              <a:pPr rtl="0"/>
              <a:r>
                <a:rPr lang="en-US" altLang="he-IL" sz="900">
                  <a:latin typeface="Verdana" panose="020B0604030504040204" pitchFamily="34" charset="0"/>
                </a:rPr>
                <a:t>for the North</a:t>
              </a:r>
            </a:p>
          </p:txBody>
        </p:sp>
        <p:sp>
          <p:nvSpPr>
            <p:cNvPr id="196764" name="Line 156"/>
            <p:cNvSpPr>
              <a:spLocks noChangeShapeType="1"/>
            </p:cNvSpPr>
            <p:nvPr/>
          </p:nvSpPr>
          <p:spPr bwMode="auto">
            <a:xfrm>
              <a:off x="4205"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65" name="Text Box 157"/>
            <p:cNvSpPr txBox="1">
              <a:spLocks noChangeArrowheads="1"/>
            </p:cNvSpPr>
            <p:nvPr/>
          </p:nvSpPr>
          <p:spPr bwMode="auto">
            <a:xfrm>
              <a:off x="4032"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12/9</a:t>
              </a:r>
            </a:p>
          </p:txBody>
        </p:sp>
        <p:sp>
          <p:nvSpPr>
            <p:cNvPr id="196766" name="Text Box 158"/>
            <p:cNvSpPr txBox="1">
              <a:spLocks noChangeArrowheads="1"/>
            </p:cNvSpPr>
            <p:nvPr/>
          </p:nvSpPr>
          <p:spPr bwMode="auto">
            <a:xfrm>
              <a:off x="3768" y="1130"/>
              <a:ext cx="964"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Government discussion</a:t>
              </a:r>
            </a:p>
            <a:p>
              <a:pPr rtl="0"/>
              <a:r>
                <a:rPr lang="en-US" altLang="he-IL" sz="900">
                  <a:latin typeface="Verdana" panose="020B0604030504040204" pitchFamily="34" charset="0"/>
                </a:rPr>
                <a:t>on the </a:t>
              </a:r>
            </a:p>
            <a:p>
              <a:pPr rtl="0"/>
              <a:r>
                <a:rPr lang="en-US" altLang="he-IL" sz="900">
                  <a:latin typeface="Verdana" panose="020B0604030504040204" pitchFamily="34" charset="0"/>
                </a:rPr>
                <a:t>State Budget</a:t>
              </a:r>
            </a:p>
          </p:txBody>
        </p:sp>
        <p:sp>
          <p:nvSpPr>
            <p:cNvPr id="196767" name="Line 159"/>
            <p:cNvSpPr>
              <a:spLocks noChangeShapeType="1"/>
            </p:cNvSpPr>
            <p:nvPr/>
          </p:nvSpPr>
          <p:spPr bwMode="auto">
            <a:xfrm>
              <a:off x="3127"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68" name="Text Box 160"/>
            <p:cNvSpPr txBox="1">
              <a:spLocks noChangeArrowheads="1"/>
            </p:cNvSpPr>
            <p:nvPr/>
          </p:nvSpPr>
          <p:spPr bwMode="auto">
            <a:xfrm>
              <a:off x="2948"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29/8</a:t>
              </a:r>
            </a:p>
          </p:txBody>
        </p:sp>
        <p:sp>
          <p:nvSpPr>
            <p:cNvPr id="196769" name="Text Box 161"/>
            <p:cNvSpPr txBox="1">
              <a:spLocks noChangeArrowheads="1"/>
            </p:cNvSpPr>
            <p:nvPr/>
          </p:nvSpPr>
          <p:spPr bwMode="auto">
            <a:xfrm>
              <a:off x="2879" y="1135"/>
              <a:ext cx="49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r>
                <a:rPr lang="en-US" altLang="he-IL" sz="900">
                  <a:latin typeface="Verdana" panose="020B0604030504040204" pitchFamily="34" charset="0"/>
                </a:rPr>
                <a:t>Cabinet </a:t>
              </a:r>
            </a:p>
            <a:p>
              <a:pPr rtl="0"/>
              <a:r>
                <a:rPr lang="en-US" altLang="he-IL" sz="900">
                  <a:latin typeface="Verdana" panose="020B0604030504040204" pitchFamily="34" charset="0"/>
                </a:rPr>
                <a:t>Meeting</a:t>
              </a:r>
            </a:p>
          </p:txBody>
        </p:sp>
        <p:sp>
          <p:nvSpPr>
            <p:cNvPr id="196770" name="Line 162"/>
            <p:cNvSpPr>
              <a:spLocks noChangeShapeType="1"/>
            </p:cNvSpPr>
            <p:nvPr/>
          </p:nvSpPr>
          <p:spPr bwMode="auto">
            <a:xfrm>
              <a:off x="1196"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71" name="Text Box 163"/>
            <p:cNvSpPr txBox="1">
              <a:spLocks noChangeArrowheads="1"/>
            </p:cNvSpPr>
            <p:nvPr/>
          </p:nvSpPr>
          <p:spPr bwMode="auto">
            <a:xfrm>
              <a:off x="1024"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20/8</a:t>
              </a:r>
            </a:p>
          </p:txBody>
        </p:sp>
        <p:sp>
          <p:nvSpPr>
            <p:cNvPr id="196772" name="Text Box 164"/>
            <p:cNvSpPr txBox="1">
              <a:spLocks noChangeArrowheads="1"/>
            </p:cNvSpPr>
            <p:nvPr/>
          </p:nvSpPr>
          <p:spPr bwMode="auto">
            <a:xfrm>
              <a:off x="698" y="1130"/>
              <a:ext cx="995"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Government Resolution </a:t>
              </a:r>
            </a:p>
            <a:p>
              <a:pPr rtl="0"/>
              <a:r>
                <a:rPr lang="en-US" altLang="he-IL" sz="900">
                  <a:latin typeface="Verdana" panose="020B0604030504040204" pitchFamily="34" charset="0"/>
                </a:rPr>
                <a:t>to strengthen</a:t>
              </a:r>
            </a:p>
            <a:p>
              <a:pPr rtl="0"/>
              <a:r>
                <a:rPr lang="en-US" altLang="he-IL" sz="900">
                  <a:latin typeface="Verdana" panose="020B0604030504040204" pitchFamily="34" charset="0"/>
                </a:rPr>
                <a:t> the North and Haifa</a:t>
              </a:r>
            </a:p>
          </p:txBody>
        </p:sp>
        <p:sp>
          <p:nvSpPr>
            <p:cNvPr id="196773" name="Text Box 165"/>
            <p:cNvSpPr txBox="1">
              <a:spLocks noChangeArrowheads="1"/>
            </p:cNvSpPr>
            <p:nvPr/>
          </p:nvSpPr>
          <p:spPr bwMode="auto">
            <a:xfrm>
              <a:off x="296"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14/8</a:t>
              </a:r>
            </a:p>
          </p:txBody>
        </p:sp>
        <p:sp>
          <p:nvSpPr>
            <p:cNvPr id="196774" name="Text Box 166"/>
            <p:cNvSpPr txBox="1">
              <a:spLocks noChangeArrowheads="1"/>
            </p:cNvSpPr>
            <p:nvPr/>
          </p:nvSpPr>
          <p:spPr bwMode="auto">
            <a:xfrm>
              <a:off x="212" y="1130"/>
              <a:ext cx="47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Cease fire</a:t>
              </a:r>
            </a:p>
          </p:txBody>
        </p:sp>
        <p:sp>
          <p:nvSpPr>
            <p:cNvPr id="196775" name="Line 167"/>
            <p:cNvSpPr>
              <a:spLocks noChangeShapeType="1"/>
            </p:cNvSpPr>
            <p:nvPr/>
          </p:nvSpPr>
          <p:spPr bwMode="auto">
            <a:xfrm>
              <a:off x="480"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76" name="Line 168"/>
            <p:cNvSpPr>
              <a:spLocks noChangeShapeType="1"/>
            </p:cNvSpPr>
            <p:nvPr/>
          </p:nvSpPr>
          <p:spPr bwMode="auto">
            <a:xfrm>
              <a:off x="1869"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77" name="Text Box 169"/>
            <p:cNvSpPr txBox="1">
              <a:spLocks noChangeArrowheads="1"/>
            </p:cNvSpPr>
            <p:nvPr/>
          </p:nvSpPr>
          <p:spPr bwMode="auto">
            <a:xfrm>
              <a:off x="1673"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23/8</a:t>
              </a:r>
            </a:p>
          </p:txBody>
        </p:sp>
        <p:sp>
          <p:nvSpPr>
            <p:cNvPr id="196778" name="Text Box 170"/>
            <p:cNvSpPr txBox="1">
              <a:spLocks noChangeArrowheads="1"/>
            </p:cNvSpPr>
            <p:nvPr/>
          </p:nvSpPr>
          <p:spPr bwMode="auto">
            <a:xfrm>
              <a:off x="1668" y="1130"/>
              <a:ext cx="41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Cabinet </a:t>
              </a:r>
            </a:p>
            <a:p>
              <a:pPr rtl="0"/>
              <a:r>
                <a:rPr lang="en-US" altLang="he-IL" sz="900">
                  <a:latin typeface="Verdana" panose="020B0604030504040204" pitchFamily="34" charset="0"/>
                </a:rPr>
                <a:t>Meeting</a:t>
              </a:r>
              <a:endParaRPr lang="he-IL" altLang="he-IL" sz="900">
                <a:latin typeface="Verdana" panose="020B0604030504040204" pitchFamily="34" charset="0"/>
              </a:endParaRPr>
            </a:p>
          </p:txBody>
        </p:sp>
        <p:sp>
          <p:nvSpPr>
            <p:cNvPr id="196779" name="Line 171"/>
            <p:cNvSpPr>
              <a:spLocks noChangeShapeType="1"/>
            </p:cNvSpPr>
            <p:nvPr/>
          </p:nvSpPr>
          <p:spPr bwMode="auto">
            <a:xfrm>
              <a:off x="2468"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80" name="Text Box 172"/>
            <p:cNvSpPr txBox="1">
              <a:spLocks noChangeArrowheads="1"/>
            </p:cNvSpPr>
            <p:nvPr/>
          </p:nvSpPr>
          <p:spPr bwMode="auto">
            <a:xfrm>
              <a:off x="2294" y="970"/>
              <a:ext cx="3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27/8</a:t>
              </a:r>
            </a:p>
          </p:txBody>
        </p:sp>
        <p:sp>
          <p:nvSpPr>
            <p:cNvPr id="196781" name="Text Box 173"/>
            <p:cNvSpPr txBox="1">
              <a:spLocks noChangeArrowheads="1"/>
            </p:cNvSpPr>
            <p:nvPr/>
          </p:nvSpPr>
          <p:spPr bwMode="auto">
            <a:xfrm>
              <a:off x="2044" y="1130"/>
              <a:ext cx="909"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Ministerial discussion </a:t>
              </a:r>
            </a:p>
            <a:p>
              <a:pPr rtl="0"/>
              <a:r>
                <a:rPr lang="en-US" altLang="he-IL" sz="900">
                  <a:latin typeface="Verdana" panose="020B0604030504040204" pitchFamily="34" charset="0"/>
                </a:rPr>
                <a:t>regarding emergency</a:t>
              </a:r>
            </a:p>
            <a:p>
              <a:pPr rtl="0"/>
              <a:r>
                <a:rPr lang="en-US" altLang="he-IL" sz="900">
                  <a:latin typeface="Verdana" panose="020B0604030504040204" pitchFamily="34" charset="0"/>
                </a:rPr>
                <a:t> preparedness</a:t>
              </a:r>
            </a:p>
            <a:p>
              <a:pPr rtl="0"/>
              <a:r>
                <a:rPr lang="he-IL" altLang="he-IL" sz="900">
                  <a:latin typeface="Verdana" panose="020B0604030504040204" pitchFamily="34" charset="0"/>
                </a:rPr>
                <a:t> </a:t>
              </a:r>
            </a:p>
          </p:txBody>
        </p:sp>
        <p:sp>
          <p:nvSpPr>
            <p:cNvPr id="196782" name="Line 174"/>
            <p:cNvSpPr>
              <a:spLocks noChangeShapeType="1"/>
            </p:cNvSpPr>
            <p:nvPr/>
          </p:nvSpPr>
          <p:spPr bwMode="auto">
            <a:xfrm>
              <a:off x="3571" y="79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96783" name="Text Box 175"/>
            <p:cNvSpPr txBox="1">
              <a:spLocks noChangeArrowheads="1"/>
            </p:cNvSpPr>
            <p:nvPr/>
          </p:nvSpPr>
          <p:spPr bwMode="auto">
            <a:xfrm>
              <a:off x="3427" y="970"/>
              <a:ext cx="2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1400">
                  <a:solidFill>
                    <a:srgbClr val="5F5F5F"/>
                  </a:solidFill>
                </a:rPr>
                <a:t>3/9</a:t>
              </a:r>
            </a:p>
          </p:txBody>
        </p:sp>
        <p:sp>
          <p:nvSpPr>
            <p:cNvPr id="196784" name="Text Box 176"/>
            <p:cNvSpPr txBox="1">
              <a:spLocks noChangeArrowheads="1"/>
            </p:cNvSpPr>
            <p:nvPr/>
          </p:nvSpPr>
          <p:spPr bwMode="auto">
            <a:xfrm>
              <a:off x="3304" y="1130"/>
              <a:ext cx="537"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altLang="he-IL" sz="900">
                  <a:latin typeface="Verdana" panose="020B0604030504040204" pitchFamily="34" charset="0"/>
                </a:rPr>
                <a:t>Opening of </a:t>
              </a:r>
            </a:p>
            <a:p>
              <a:pPr rtl="0"/>
              <a:r>
                <a:rPr lang="en-US" altLang="he-IL" sz="900">
                  <a:latin typeface="Verdana" panose="020B0604030504040204" pitchFamily="34" charset="0"/>
                </a:rPr>
                <a:t>the school </a:t>
              </a:r>
            </a:p>
            <a:p>
              <a:pPr rtl="0"/>
              <a:r>
                <a:rPr lang="en-US" altLang="he-IL" sz="900">
                  <a:latin typeface="Verdana" panose="020B0604030504040204" pitchFamily="34" charset="0"/>
                </a:rPr>
                <a:t>year</a:t>
              </a:r>
              <a:endParaRPr lang="he-IL" altLang="he-IL" sz="900">
                <a:latin typeface="Verdana" panose="020B0604030504040204" pitchFamily="34" charset="0"/>
              </a:endParaRPr>
            </a:p>
          </p:txBody>
        </p:sp>
        <p:grpSp>
          <p:nvGrpSpPr>
            <p:cNvPr id="196785" name="Group 177"/>
            <p:cNvGrpSpPr>
              <a:grpSpLocks/>
            </p:cNvGrpSpPr>
            <p:nvPr/>
          </p:nvGrpSpPr>
          <p:grpSpPr bwMode="auto">
            <a:xfrm>
              <a:off x="145" y="1830"/>
              <a:ext cx="5443" cy="183"/>
              <a:chOff x="145" y="1830"/>
              <a:chExt cx="5443" cy="183"/>
            </a:xfrm>
          </p:grpSpPr>
          <p:sp>
            <p:nvSpPr>
              <p:cNvPr id="196786" name="Rectangle 178"/>
              <p:cNvSpPr>
                <a:spLocks noChangeArrowheads="1"/>
              </p:cNvSpPr>
              <p:nvPr/>
            </p:nvSpPr>
            <p:spPr bwMode="auto">
              <a:xfrm>
                <a:off x="3402"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April</a:t>
                </a:r>
              </a:p>
            </p:txBody>
          </p:sp>
          <p:sp>
            <p:nvSpPr>
              <p:cNvPr id="196787" name="Rectangle 179"/>
              <p:cNvSpPr>
                <a:spLocks noChangeArrowheads="1"/>
              </p:cNvSpPr>
              <p:nvPr/>
            </p:nvSpPr>
            <p:spPr bwMode="auto">
              <a:xfrm>
                <a:off x="2858"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March</a:t>
                </a:r>
              </a:p>
            </p:txBody>
          </p:sp>
          <p:sp>
            <p:nvSpPr>
              <p:cNvPr id="196788" name="Rectangle 180"/>
              <p:cNvSpPr>
                <a:spLocks noChangeArrowheads="1"/>
              </p:cNvSpPr>
              <p:nvPr/>
            </p:nvSpPr>
            <p:spPr bwMode="auto">
              <a:xfrm>
                <a:off x="2314"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February</a:t>
                </a:r>
              </a:p>
            </p:txBody>
          </p:sp>
          <p:sp>
            <p:nvSpPr>
              <p:cNvPr id="196789" name="Rectangle 181"/>
              <p:cNvSpPr>
                <a:spLocks noChangeArrowheads="1"/>
              </p:cNvSpPr>
              <p:nvPr/>
            </p:nvSpPr>
            <p:spPr bwMode="auto">
              <a:xfrm>
                <a:off x="1770"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January</a:t>
                </a:r>
              </a:p>
            </p:txBody>
          </p:sp>
          <p:sp>
            <p:nvSpPr>
              <p:cNvPr id="196790" name="Rectangle 182"/>
              <p:cNvSpPr>
                <a:spLocks noChangeArrowheads="1"/>
              </p:cNvSpPr>
              <p:nvPr/>
            </p:nvSpPr>
            <p:spPr bwMode="auto">
              <a:xfrm>
                <a:off x="1229"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December</a:t>
                </a:r>
              </a:p>
            </p:txBody>
          </p:sp>
          <p:sp>
            <p:nvSpPr>
              <p:cNvPr id="196791" name="Rectangle 183"/>
              <p:cNvSpPr>
                <a:spLocks noChangeArrowheads="1"/>
              </p:cNvSpPr>
              <p:nvPr/>
            </p:nvSpPr>
            <p:spPr bwMode="auto">
              <a:xfrm>
                <a:off x="690"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November</a:t>
                </a:r>
              </a:p>
            </p:txBody>
          </p:sp>
          <p:sp>
            <p:nvSpPr>
              <p:cNvPr id="196792" name="Rectangle 184"/>
              <p:cNvSpPr>
                <a:spLocks noChangeArrowheads="1"/>
              </p:cNvSpPr>
              <p:nvPr/>
            </p:nvSpPr>
            <p:spPr bwMode="auto">
              <a:xfrm>
                <a:off x="145"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October</a:t>
                </a:r>
              </a:p>
            </p:txBody>
          </p:sp>
          <p:sp>
            <p:nvSpPr>
              <p:cNvPr id="196793" name="Rectangle 185"/>
              <p:cNvSpPr>
                <a:spLocks noChangeArrowheads="1"/>
              </p:cNvSpPr>
              <p:nvPr/>
            </p:nvSpPr>
            <p:spPr bwMode="auto">
              <a:xfrm>
                <a:off x="3947" y="1830"/>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May</a:t>
                </a:r>
              </a:p>
            </p:txBody>
          </p:sp>
          <p:sp>
            <p:nvSpPr>
              <p:cNvPr id="196794" name="Rectangle 186"/>
              <p:cNvSpPr>
                <a:spLocks noChangeArrowheads="1"/>
              </p:cNvSpPr>
              <p:nvPr/>
            </p:nvSpPr>
            <p:spPr bwMode="auto">
              <a:xfrm>
                <a:off x="4498"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June</a:t>
                </a:r>
              </a:p>
            </p:txBody>
          </p:sp>
          <p:sp>
            <p:nvSpPr>
              <p:cNvPr id="196795" name="Rectangle 187"/>
              <p:cNvSpPr>
                <a:spLocks noChangeArrowheads="1"/>
              </p:cNvSpPr>
              <p:nvPr/>
            </p:nvSpPr>
            <p:spPr bwMode="auto">
              <a:xfrm>
                <a:off x="5043" y="1831"/>
                <a:ext cx="545" cy="182"/>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he-IL" sz="1500" b="1">
                    <a:latin typeface="Garamond" panose="02020404030301010803" pitchFamily="18" charset="0"/>
                  </a:rPr>
                  <a:t>July</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a:spLocks noGrp="1" noChangeArrowheads="1"/>
          </p:cNvSpPr>
          <p:nvPr>
            <p:ph type="sldNum" sz="quarter" idx="4"/>
          </p:nvPr>
        </p:nvSpPr>
        <p:spPr/>
        <p:txBody>
          <a:bodyPr/>
          <a:lstStyle/>
          <a:p>
            <a:fld id="{FBE970C1-B44D-4C6B-A0A4-823AE2840EEE}" type="slidenum">
              <a:rPr lang="he-IL" altLang="he-IL"/>
              <a:pPr/>
              <a:t>21</a:t>
            </a:fld>
            <a:endParaRPr lang="en-US" altLang="he-IL"/>
          </a:p>
        </p:txBody>
      </p:sp>
      <p:sp>
        <p:nvSpPr>
          <p:cNvPr id="212994" name="Rectangle 2"/>
          <p:cNvSpPr>
            <a:spLocks noGrp="1" noChangeArrowheads="1"/>
          </p:cNvSpPr>
          <p:nvPr>
            <p:ph type="ctrTitle"/>
          </p:nvPr>
        </p:nvSpPr>
        <p:spPr>
          <a:xfrm>
            <a:off x="1908175" y="2060575"/>
            <a:ext cx="7011988" cy="2209800"/>
          </a:xfrm>
        </p:spPr>
        <p:txBody>
          <a:bodyPr/>
          <a:lstStyle/>
          <a:p>
            <a:pPr algn="ctr" rtl="0"/>
            <a:r>
              <a:rPr lang="en-US" altLang="he-IL" sz="3000">
                <a:latin typeface="Verdana" panose="020B0604030504040204" pitchFamily="34" charset="0"/>
              </a:rPr>
              <a:t>The Government’s Plan to Strengthen the North and Haifa</a:t>
            </a:r>
          </a:p>
        </p:txBody>
      </p:sp>
      <p:sp>
        <p:nvSpPr>
          <p:cNvPr id="212995" name="Text Box 3"/>
          <p:cNvSpPr txBox="1">
            <a:spLocks noChangeArrowheads="1"/>
          </p:cNvSpPr>
          <p:nvPr/>
        </p:nvSpPr>
        <p:spPr bwMode="auto">
          <a:xfrm>
            <a:off x="425450" y="4310063"/>
            <a:ext cx="8245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he-IL" sz="2000" b="1">
                <a:latin typeface="Verdana" panose="020B0604030504040204" pitchFamily="34" charset="0"/>
              </a:rPr>
              <a:t>Education, Employment, Quality of Life and Community, </a:t>
            </a:r>
            <a:br>
              <a:rPr lang="en-US" altLang="he-IL" sz="2000" b="1">
                <a:latin typeface="Verdana" panose="020B0604030504040204" pitchFamily="34" charset="0"/>
              </a:rPr>
            </a:br>
            <a:r>
              <a:rPr lang="en-US" altLang="he-IL" sz="2000" b="1">
                <a:latin typeface="Verdana" panose="020B0604030504040204" pitchFamily="34" charset="0"/>
              </a:rPr>
              <a:t>Populations with Special Needs</a:t>
            </a:r>
          </a:p>
        </p:txBody>
      </p:sp>
      <p:pic>
        <p:nvPicPr>
          <p:cNvPr id="212996" name="Picture 4" descr="PMO-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927100"/>
          </a:xfrm>
          <a:prstGeom prst="rect">
            <a:avLst/>
          </a:prstGeom>
          <a:noFill/>
          <a:extLst>
            <a:ext uri="{909E8E84-426E-40DD-AFC4-6F175D3DCCD1}">
              <a14:hiddenFill xmlns:a14="http://schemas.microsoft.com/office/drawing/2010/main">
                <a:solidFill>
                  <a:srgbClr val="FFFFFF"/>
                </a:solidFill>
              </a14:hiddenFill>
            </a:ext>
          </a:extLst>
        </p:spPr>
      </p:pic>
      <p:sp>
        <p:nvSpPr>
          <p:cNvPr id="212997" name="Text Box 5"/>
          <p:cNvSpPr txBox="1">
            <a:spLocks noChangeArrowheads="1"/>
          </p:cNvSpPr>
          <p:nvPr/>
        </p:nvSpPr>
        <p:spPr bwMode="auto">
          <a:xfrm>
            <a:off x="795338" y="5189538"/>
            <a:ext cx="7561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r>
              <a:rPr lang="en-US" altLang="he-IL" sz="1600" b="1">
                <a:latin typeface="Verdana" panose="020B0604030504040204" pitchFamily="34" charset="0"/>
              </a:rPr>
              <a:t>Coordinating Committee between the Government of Israel and the Jewish Agency, 2 Heshvan 5767, October 24, 2006</a:t>
            </a:r>
            <a:endParaRPr lang="en-US" altLang="he-IL" sz="2000" b="1">
              <a:latin typeface="Verdana" panose="020B0604030504040204" pitchFamily="34" charset="0"/>
            </a:endParaRPr>
          </a:p>
        </p:txBody>
      </p:sp>
      <p:sp>
        <p:nvSpPr>
          <p:cNvPr id="212998" name="Rectangle 6"/>
          <p:cNvSpPr>
            <a:spLocks noChangeArrowheads="1"/>
          </p:cNvSpPr>
          <p:nvPr/>
        </p:nvSpPr>
        <p:spPr bwMode="auto">
          <a:xfrm>
            <a:off x="8027988" y="6381750"/>
            <a:ext cx="792162" cy="476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2999" name="Text Box 7"/>
          <p:cNvSpPr txBox="1">
            <a:spLocks noChangeArrowheads="1"/>
          </p:cNvSpPr>
          <p:nvPr/>
        </p:nvSpPr>
        <p:spPr bwMode="auto">
          <a:xfrm>
            <a:off x="611188" y="6551613"/>
            <a:ext cx="8081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r>
              <a:rPr lang="en-US" altLang="he-IL" sz="1000">
                <a:latin typeface="Verdana" panose="020B0604030504040204" pitchFamily="34" charset="0"/>
              </a:rPr>
              <a:t>(First presented before the Israeli Cabinet for Strengthening the North and Haifa, 21 Elul 5766, September 14, 2006)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p:cNvSpPr>
            <a:spLocks noGrp="1"/>
          </p:cNvSpPr>
          <p:nvPr>
            <p:ph type="sldNum" sz="quarter" idx="11"/>
          </p:nvPr>
        </p:nvSpPr>
        <p:spPr/>
        <p:txBody>
          <a:bodyPr/>
          <a:lstStyle/>
          <a:p>
            <a:fld id="{181FCA17-87D3-4C1B-95A1-0E96536818C7}" type="slidenum">
              <a:rPr lang="he-IL" altLang="he-IL"/>
              <a:pPr/>
              <a:t>3</a:t>
            </a:fld>
            <a:endParaRPr lang="en-US" altLang="he-IL"/>
          </a:p>
        </p:txBody>
      </p:sp>
      <p:sp>
        <p:nvSpPr>
          <p:cNvPr id="126978" name="Rectangle 2"/>
          <p:cNvSpPr>
            <a:spLocks noGrp="1" noChangeArrowheads="1"/>
          </p:cNvSpPr>
          <p:nvPr>
            <p:ph type="title"/>
          </p:nvPr>
        </p:nvSpPr>
        <p:spPr>
          <a:xfrm>
            <a:off x="1023938" y="133350"/>
            <a:ext cx="8208962" cy="739775"/>
          </a:xfrm>
        </p:spPr>
        <p:txBody>
          <a:bodyPr/>
          <a:lstStyle/>
          <a:p>
            <a:pPr algn="l" rtl="0"/>
            <a:r>
              <a:rPr lang="en-US" altLang="he-IL" sz="2400">
                <a:latin typeface="Verdana" panose="020B0604030504040204" pitchFamily="34" charset="0"/>
              </a:rPr>
              <a:t>Implementation of Government Resolution</a:t>
            </a:r>
            <a:br>
              <a:rPr lang="en-US" altLang="he-IL" sz="2400">
                <a:latin typeface="Verdana" panose="020B0604030504040204" pitchFamily="34" charset="0"/>
              </a:rPr>
            </a:br>
            <a:r>
              <a:rPr lang="en-US" altLang="he-IL" sz="1400">
                <a:latin typeface="Verdana" panose="020B0604030504040204" pitchFamily="34" charset="0"/>
              </a:rPr>
              <a:t>(No. 393 of August 20, 2006)</a:t>
            </a:r>
            <a:endParaRPr lang="en-US" altLang="he-IL" sz="1400"/>
          </a:p>
        </p:txBody>
      </p:sp>
      <p:graphicFrame>
        <p:nvGraphicFramePr>
          <p:cNvPr id="127081" name="Group 105"/>
          <p:cNvGraphicFramePr>
            <a:graphicFrameLocks noGrp="1"/>
          </p:cNvGraphicFramePr>
          <p:nvPr>
            <p:ph idx="1"/>
          </p:nvPr>
        </p:nvGraphicFramePr>
        <p:xfrm>
          <a:off x="468313" y="1412875"/>
          <a:ext cx="8229600" cy="4752975"/>
        </p:xfrm>
        <a:graphic>
          <a:graphicData uri="http://schemas.openxmlformats.org/drawingml/2006/table">
            <a:tbl>
              <a:tblPr rtl="1"/>
              <a:tblGrid>
                <a:gridCol w="3241675"/>
                <a:gridCol w="4987925"/>
              </a:tblGrid>
              <a:tr h="6508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8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Additional </a:t>
                      </a:r>
                      <a:br>
                        <a:rPr kumimoji="0" lang="en-US" altLang="he-IL" sz="18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br>
                      <a:r>
                        <a:rPr kumimoji="0" lang="en-US" altLang="he-IL" sz="18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Government Budget</a:t>
                      </a:r>
                      <a:r>
                        <a:rPr kumimoji="0" lang="en-US" altLang="he-IL"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8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Professional Task Force</a:t>
                      </a:r>
                      <a:r>
                        <a:rPr kumimoji="0" lang="en-US" altLang="he-IL"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7159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22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525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Government Activities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Ms. Efrat Duvdevani</a:t>
                      </a: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22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280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Economic and Financial Tools</a:t>
                      </a:r>
                    </a:p>
                    <a:p>
                      <a:pPr marL="0" marR="0" lvl="0" indent="0" algn="ctr" defTabSz="914400" rtl="0"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16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Dr. Yossi Bachar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22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450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Local Authorities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Mr. Ram Belinkov</a:t>
                      </a: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22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75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Treatment of Special Needs Populations and Trauma Victims and Implementation of the Schmid Report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Prof. Avi Yisraeli</a:t>
                      </a: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22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240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10000"/>
                        </a:spcBef>
                        <a:spcAft>
                          <a:spcPct val="1000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The Education System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22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1,570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Total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p:cNvSpPr>
            <a:spLocks noGrp="1"/>
          </p:cNvSpPr>
          <p:nvPr>
            <p:ph type="sldNum" sz="quarter" idx="11"/>
          </p:nvPr>
        </p:nvSpPr>
        <p:spPr/>
        <p:txBody>
          <a:bodyPr/>
          <a:lstStyle/>
          <a:p>
            <a:fld id="{3F917692-1057-40CC-9D73-3A77CB7809BF}" type="slidenum">
              <a:rPr lang="he-IL" altLang="he-IL"/>
              <a:pPr/>
              <a:t>4</a:t>
            </a:fld>
            <a:endParaRPr lang="en-US" altLang="he-IL"/>
          </a:p>
        </p:txBody>
      </p:sp>
      <p:sp>
        <p:nvSpPr>
          <p:cNvPr id="119810" name="Rectangle 2"/>
          <p:cNvSpPr>
            <a:spLocks noGrp="1" noChangeArrowheads="1"/>
          </p:cNvSpPr>
          <p:nvPr>
            <p:ph type="title"/>
          </p:nvPr>
        </p:nvSpPr>
        <p:spPr>
          <a:xfrm>
            <a:off x="950913" y="-73025"/>
            <a:ext cx="8229600" cy="1143000"/>
          </a:xfrm>
        </p:spPr>
        <p:txBody>
          <a:bodyPr/>
          <a:lstStyle/>
          <a:p>
            <a:pPr algn="l" rtl="0"/>
            <a:r>
              <a:rPr lang="en-US" altLang="he-IL" sz="2400">
                <a:latin typeface="Verdana" panose="020B0604030504040204" pitchFamily="34" charset="0"/>
              </a:rPr>
              <a:t>Strengthening the North and Haifa* </a:t>
            </a:r>
            <a:br>
              <a:rPr lang="en-US" altLang="he-IL" sz="2400">
                <a:latin typeface="Verdana" panose="020B0604030504040204" pitchFamily="34" charset="0"/>
              </a:rPr>
            </a:br>
            <a:r>
              <a:rPr lang="en-US" altLang="he-IL" sz="1400">
                <a:latin typeface="Verdana" panose="020B0604030504040204" pitchFamily="34" charset="0"/>
              </a:rPr>
              <a:t>Macro Data</a:t>
            </a:r>
          </a:p>
        </p:txBody>
      </p:sp>
      <p:graphicFrame>
        <p:nvGraphicFramePr>
          <p:cNvPr id="119888" name="Group 80"/>
          <p:cNvGraphicFramePr>
            <a:graphicFrameLocks noGrp="1"/>
          </p:cNvGraphicFramePr>
          <p:nvPr>
            <p:ph idx="1"/>
          </p:nvPr>
        </p:nvGraphicFramePr>
        <p:xfrm>
          <a:off x="539750" y="4310063"/>
          <a:ext cx="8134350" cy="919162"/>
        </p:xfrm>
        <a:graphic>
          <a:graphicData uri="http://schemas.openxmlformats.org/drawingml/2006/table">
            <a:tbl>
              <a:tblPr rtl="1"/>
              <a:tblGrid>
                <a:gridCol w="1779587"/>
                <a:gridCol w="1673225"/>
                <a:gridCol w="2339975"/>
                <a:gridCol w="2341563"/>
              </a:tblGrid>
              <a:tr h="3190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10000"/>
                        </a:spcBef>
                        <a:spcAft>
                          <a:spcPct val="10000"/>
                        </a:spcAft>
                        <a:buClr>
                          <a:schemeClr val="bg2"/>
                        </a:buClr>
                        <a:buSzPct val="75000"/>
                        <a:buFont typeface="Wingdings" panose="05000000000000000000" pitchFamily="2" charset="2"/>
                        <a:buNone/>
                        <a:tabLst/>
                      </a:pPr>
                      <a:r>
                        <a:rPr kumimoji="0" lang="en-US"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 of: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10000"/>
                        </a:spcBef>
                        <a:spcAft>
                          <a:spcPct val="1000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Added Budget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66"/>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10000"/>
                        </a:spcBef>
                        <a:spcAft>
                          <a:spcPct val="1000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Normal Budget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10000"/>
                        </a:spcBef>
                        <a:spcAft>
                          <a:spcPct val="10000"/>
                        </a:spcAft>
                        <a:buClr>
                          <a:schemeClr val="bg2"/>
                        </a:buClr>
                        <a:buSzPct val="75000"/>
                        <a:buFont typeface="Wingdings" panose="05000000000000000000" pitchFamily="2" charset="2"/>
                        <a:buNone/>
                        <a:tabLst/>
                      </a:pPr>
                      <a:r>
                        <a:rPr kumimoji="0" lang="en-US" altLang="he-IL"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External Budgets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r>
              <a:tr h="6000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25000"/>
                        </a:spcBef>
                        <a:spcAft>
                          <a:spcPct val="0"/>
                        </a:spcAft>
                        <a:buClr>
                          <a:schemeClr val="bg2"/>
                        </a:buClr>
                        <a:buSzPct val="75000"/>
                        <a:buFont typeface="Wingdings" panose="05000000000000000000" pitchFamily="2" charset="2"/>
                        <a:buNone/>
                        <a:tabLst/>
                      </a:pPr>
                      <a:r>
                        <a:rPr kumimoji="0" lang="he-IL"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4,262.7</a:t>
                      </a:r>
                      <a:endParaRPr kumimoji="0" lang="en-US" altLang="he-I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25000"/>
                        </a:spcBef>
                        <a:spcAft>
                          <a:spcPct val="0"/>
                        </a:spcAft>
                        <a:buClr>
                          <a:schemeClr val="bg2"/>
                        </a:buClr>
                        <a:buSzPct val="75000"/>
                        <a:buFont typeface="Wingdings" panose="05000000000000000000" pitchFamily="2" charset="2"/>
                        <a:buNone/>
                        <a:tabLst/>
                      </a:pPr>
                      <a:r>
                        <a:rPr kumimoji="0" lang="he-IL"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1,570</a:t>
                      </a:r>
                      <a:endParaRPr kumimoji="0" lang="en-US"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25000"/>
                        </a:spcBef>
                        <a:spcAft>
                          <a:spcPct val="0"/>
                        </a:spcAft>
                        <a:buClr>
                          <a:schemeClr val="bg2"/>
                        </a:buClr>
                        <a:buSzPct val="75000"/>
                        <a:buFont typeface="Wingdings" panose="05000000000000000000" pitchFamily="2" charset="2"/>
                        <a:buNone/>
                        <a:tabLst/>
                      </a:pPr>
                      <a:r>
                        <a:rPr kumimoji="0" lang="he-IL"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1,192.7^</a:t>
                      </a:r>
                      <a:endParaRPr kumimoji="0" lang="en-US"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0000"/>
                        </a:lnSpc>
                        <a:spcBef>
                          <a:spcPct val="25000"/>
                        </a:spcBef>
                        <a:spcAft>
                          <a:spcPct val="0"/>
                        </a:spcAft>
                        <a:buClr>
                          <a:schemeClr val="bg2"/>
                        </a:buClr>
                        <a:buSzPct val="75000"/>
                        <a:buFont typeface="Wingdings" panose="05000000000000000000" pitchFamily="2" charset="2"/>
                        <a:buNone/>
                        <a:tabLst/>
                      </a:pPr>
                      <a:r>
                        <a:rPr kumimoji="0" lang="he-IL"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(1,350^^ + 150^^^)</a:t>
                      </a:r>
                    </a:p>
                    <a:p>
                      <a:pPr marL="0" marR="0" lvl="0" indent="0" algn="ctr" defTabSz="914400" rtl="0" eaLnBrk="1" fontAlgn="base" latinLnBrk="0" hangingPunct="1">
                        <a:lnSpc>
                          <a:spcPct val="80000"/>
                        </a:lnSpc>
                        <a:spcBef>
                          <a:spcPct val="25000"/>
                        </a:spcBef>
                        <a:spcAft>
                          <a:spcPct val="0"/>
                        </a:spcAft>
                        <a:buClr>
                          <a:schemeClr val="bg2"/>
                        </a:buClr>
                        <a:buSzPct val="75000"/>
                        <a:buFont typeface="Wingdings" panose="05000000000000000000" pitchFamily="2" charset="2"/>
                        <a:buNone/>
                        <a:tabLst/>
                      </a:pPr>
                      <a:r>
                        <a:rPr kumimoji="0" lang="he-IL"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1,500</a:t>
                      </a:r>
                      <a:endParaRPr kumimoji="0" lang="en-US" altLang="he-I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r>
            </a:tbl>
          </a:graphicData>
        </a:graphic>
      </p:graphicFrame>
      <p:sp>
        <p:nvSpPr>
          <p:cNvPr id="119828" name="Text Box 20"/>
          <p:cNvSpPr txBox="1">
            <a:spLocks noChangeArrowheads="1"/>
          </p:cNvSpPr>
          <p:nvPr/>
        </p:nvSpPr>
        <p:spPr bwMode="auto">
          <a:xfrm>
            <a:off x="468313" y="5946775"/>
            <a:ext cx="6192837"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r">
              <a:defRPr>
                <a:solidFill>
                  <a:schemeClr val="tx1"/>
                </a:solidFill>
                <a:latin typeface="Arial" panose="020B0604020202020204" pitchFamily="34" charset="0"/>
                <a:cs typeface="Arial" panose="020B0604020202020204" pitchFamily="34" charset="0"/>
              </a:defRPr>
            </a:lvl1pPr>
            <a:lvl2pPr marL="800100" indent="-342900" algn="r">
              <a:defRPr>
                <a:solidFill>
                  <a:schemeClr val="tx1"/>
                </a:solidFill>
                <a:latin typeface="Arial" panose="020B0604020202020204" pitchFamily="34" charset="0"/>
                <a:cs typeface="Arial" panose="020B0604020202020204" pitchFamily="34" charset="0"/>
              </a:defRPr>
            </a:lvl2pPr>
            <a:lvl3pPr marL="1257300" indent="-342900" algn="r">
              <a:defRPr>
                <a:solidFill>
                  <a:schemeClr val="tx1"/>
                </a:solidFill>
                <a:latin typeface="Arial" panose="020B0604020202020204" pitchFamily="34" charset="0"/>
                <a:cs typeface="Arial" panose="020B0604020202020204" pitchFamily="34" charset="0"/>
              </a:defRPr>
            </a:lvl3pPr>
            <a:lvl4pPr marL="1714500" indent="-342900" algn="r">
              <a:defRPr>
                <a:solidFill>
                  <a:schemeClr val="tx1"/>
                </a:solidFill>
                <a:latin typeface="Arial" panose="020B0604020202020204" pitchFamily="34" charset="0"/>
                <a:cs typeface="Arial" panose="020B0604020202020204" pitchFamily="34" charset="0"/>
              </a:defRPr>
            </a:lvl4pPr>
            <a:lvl5pPr marL="2171700" indent="-342900" algn="r">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he-IL" sz="1200">
                <a:latin typeface="Verdana" panose="020B0604030504040204" pitchFamily="34" charset="0"/>
              </a:rPr>
              <a:t>* Including the Gaza Envelope communities and Ashkelon</a:t>
            </a:r>
          </a:p>
          <a:p>
            <a:pPr algn="l"/>
            <a:r>
              <a:rPr lang="en-US" altLang="he-IL" sz="1200">
                <a:latin typeface="Verdana" panose="020B0604030504040204" pitchFamily="34" charset="0"/>
              </a:rPr>
              <a:t>^ New projects + acceleration of existing projects</a:t>
            </a:r>
          </a:p>
          <a:p>
            <a:pPr algn="l"/>
            <a:r>
              <a:rPr lang="en-US" altLang="he-IL" sz="1200">
                <a:latin typeface="Verdana" panose="020B0604030504040204" pitchFamily="34" charset="0"/>
              </a:rPr>
              <a:t>^^ $300 million according to an exchange rate of 4.5</a:t>
            </a:r>
          </a:p>
          <a:p>
            <a:pPr algn="l"/>
            <a:r>
              <a:rPr lang="en-US" altLang="he-IL" sz="1200">
                <a:latin typeface="Verdana" panose="020B0604030504040204" pitchFamily="34" charset="0"/>
              </a:rPr>
              <a:t>^^^ The Council for the Regularization of Sports Betting + Mifal HaPayis</a:t>
            </a:r>
          </a:p>
          <a:p>
            <a:pPr algn="l"/>
            <a:r>
              <a:rPr lang="en-US" altLang="he-IL" sz="1200">
                <a:latin typeface="Verdana" panose="020B0604030504040204" pitchFamily="34" charset="0"/>
              </a:rPr>
              <a:t/>
            </a:r>
            <a:br>
              <a:rPr lang="en-US" altLang="he-IL" sz="1200">
                <a:latin typeface="Verdana" panose="020B0604030504040204" pitchFamily="34" charset="0"/>
              </a:rPr>
            </a:br>
            <a:endParaRPr lang="en-US" altLang="he-IL" sz="1200">
              <a:latin typeface="Verdana" panose="020B0604030504040204" pitchFamily="34" charset="0"/>
            </a:endParaRPr>
          </a:p>
        </p:txBody>
      </p:sp>
      <p:sp>
        <p:nvSpPr>
          <p:cNvPr id="119830" name="Rectangle 22"/>
          <p:cNvSpPr>
            <a:spLocks noChangeArrowheads="1"/>
          </p:cNvSpPr>
          <p:nvPr/>
        </p:nvSpPr>
        <p:spPr bwMode="auto">
          <a:xfrm>
            <a:off x="250825" y="5229225"/>
            <a:ext cx="87852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he-IL" sz="1300">
                <a:latin typeface="Verdana" panose="020B0604030504040204" pitchFamily="34" charset="0"/>
              </a:rPr>
              <a:t>Fields of Activity: education, employment, welfare, health, infrastructure, authorities and leisure.</a:t>
            </a:r>
            <a:endParaRPr lang="he-IL" altLang="he-IL" sz="1300">
              <a:latin typeface="Verdana" panose="020B0604030504040204" pitchFamily="34" charset="0"/>
            </a:endParaRPr>
          </a:p>
        </p:txBody>
      </p:sp>
      <p:sp>
        <p:nvSpPr>
          <p:cNvPr id="119838" name="Line 30"/>
          <p:cNvSpPr>
            <a:spLocks noChangeShapeType="1"/>
          </p:cNvSpPr>
          <p:nvPr/>
        </p:nvSpPr>
        <p:spPr bwMode="auto">
          <a:xfrm>
            <a:off x="4660900" y="5859463"/>
            <a:ext cx="4105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pic>
        <p:nvPicPr>
          <p:cNvPr id="119864" name="Picture 56"/>
          <p:cNvPicPr>
            <a:picLocks noChangeAspect="1" noChangeArrowheads="1"/>
          </p:cNvPicPr>
          <p:nvPr/>
        </p:nvPicPr>
        <p:blipFill>
          <a:blip r:embed="rId3">
            <a:extLst>
              <a:ext uri="{28A0092B-C50C-407E-A947-70E740481C1C}">
                <a14:useLocalDpi xmlns:a14="http://schemas.microsoft.com/office/drawing/2010/main" val="0"/>
              </a:ext>
            </a:extLst>
          </a:blip>
          <a:srcRect t="16556"/>
          <a:stretch>
            <a:fillRect/>
          </a:stretch>
        </p:blipFill>
        <p:spPr bwMode="auto">
          <a:xfrm>
            <a:off x="539750" y="1268413"/>
            <a:ext cx="8315325" cy="3384550"/>
          </a:xfrm>
          <a:prstGeom prst="rect">
            <a:avLst/>
          </a:prstGeom>
          <a:noFill/>
          <a:extLst>
            <a:ext uri="{909E8E84-426E-40DD-AFC4-6F175D3DCCD1}">
              <a14:hiddenFill xmlns:a14="http://schemas.microsoft.com/office/drawing/2010/main">
                <a:solidFill>
                  <a:srgbClr val="FFFFFF"/>
                </a:solidFill>
              </a14:hiddenFill>
            </a:ext>
          </a:extLst>
        </p:spPr>
      </p:pic>
      <p:sp>
        <p:nvSpPr>
          <p:cNvPr id="119867" name="Rectangle 59"/>
          <p:cNvSpPr>
            <a:spLocks noChangeArrowheads="1"/>
          </p:cNvSpPr>
          <p:nvPr/>
        </p:nvSpPr>
        <p:spPr bwMode="auto">
          <a:xfrm>
            <a:off x="1116013" y="1012825"/>
            <a:ext cx="665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e-IL" sz="1400" b="1">
                <a:latin typeface="Verdana" panose="020B0604030504040204" pitchFamily="34" charset="0"/>
              </a:rPr>
              <a:t>The Plan for the North: Sources of Funding (in billions of NIS)</a:t>
            </a:r>
          </a:p>
        </p:txBody>
      </p:sp>
      <p:sp>
        <p:nvSpPr>
          <p:cNvPr id="119874" name="Text Box 66"/>
          <p:cNvSpPr txBox="1">
            <a:spLocks noChangeArrowheads="1"/>
          </p:cNvSpPr>
          <p:nvPr/>
        </p:nvSpPr>
        <p:spPr bwMode="auto">
          <a:xfrm>
            <a:off x="6873875" y="1735138"/>
            <a:ext cx="19462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r>
              <a:rPr lang="en-US" altLang="he-IL"/>
              <a:t>External Budget</a:t>
            </a:r>
          </a:p>
        </p:txBody>
      </p:sp>
      <p:sp>
        <p:nvSpPr>
          <p:cNvPr id="119875" name="Text Box 67"/>
          <p:cNvSpPr txBox="1">
            <a:spLocks noChangeArrowheads="1"/>
          </p:cNvSpPr>
          <p:nvPr/>
        </p:nvSpPr>
        <p:spPr bwMode="auto">
          <a:xfrm>
            <a:off x="6873875" y="2060575"/>
            <a:ext cx="1708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a:t>Normal Budget</a:t>
            </a:r>
          </a:p>
        </p:txBody>
      </p:sp>
      <p:sp>
        <p:nvSpPr>
          <p:cNvPr id="119876" name="Text Box 68"/>
          <p:cNvSpPr txBox="1">
            <a:spLocks noChangeArrowheads="1"/>
          </p:cNvSpPr>
          <p:nvPr/>
        </p:nvSpPr>
        <p:spPr bwMode="auto">
          <a:xfrm>
            <a:off x="6873875" y="2420938"/>
            <a:ext cx="16319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a:t>Added Budget</a:t>
            </a:r>
          </a:p>
        </p:txBody>
      </p:sp>
      <p:sp>
        <p:nvSpPr>
          <p:cNvPr id="119877" name="Rectangle 69"/>
          <p:cNvSpPr>
            <a:spLocks noChangeArrowheads="1"/>
          </p:cNvSpPr>
          <p:nvPr/>
        </p:nvSpPr>
        <p:spPr bwMode="auto">
          <a:xfrm>
            <a:off x="6605588" y="1752600"/>
            <a:ext cx="2124075" cy="10429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6"/>
          <p:cNvSpPr>
            <a:spLocks noGrp="1"/>
          </p:cNvSpPr>
          <p:nvPr>
            <p:ph type="sldNum" sz="quarter" idx="11"/>
          </p:nvPr>
        </p:nvSpPr>
        <p:spPr/>
        <p:txBody>
          <a:bodyPr/>
          <a:lstStyle/>
          <a:p>
            <a:fld id="{08921901-1F8E-4831-BD54-60326D760626}" type="slidenum">
              <a:rPr lang="he-IL" altLang="he-IL"/>
              <a:pPr/>
              <a:t>5</a:t>
            </a:fld>
            <a:endParaRPr lang="en-US" altLang="he-IL"/>
          </a:p>
        </p:txBody>
      </p:sp>
      <p:sp>
        <p:nvSpPr>
          <p:cNvPr id="129026" name="Rectangle 2"/>
          <p:cNvSpPr>
            <a:spLocks noGrp="1" noChangeArrowheads="1"/>
          </p:cNvSpPr>
          <p:nvPr>
            <p:ph type="title"/>
          </p:nvPr>
        </p:nvSpPr>
        <p:spPr>
          <a:xfrm>
            <a:off x="865188" y="139700"/>
            <a:ext cx="6707187" cy="739775"/>
          </a:xfrm>
        </p:spPr>
        <p:txBody>
          <a:bodyPr/>
          <a:lstStyle/>
          <a:p>
            <a:pPr algn="l" rtl="0"/>
            <a:r>
              <a:rPr lang="en-US" altLang="he-IL" sz="2400">
                <a:latin typeface="Verdana" panose="020B0604030504040204" pitchFamily="34" charset="0"/>
              </a:rPr>
              <a:t>Content of the Resolution (North)</a:t>
            </a:r>
          </a:p>
        </p:txBody>
      </p:sp>
      <p:sp>
        <p:nvSpPr>
          <p:cNvPr id="129027" name="Rectangle 3"/>
          <p:cNvSpPr>
            <a:spLocks noGrp="1" noChangeArrowheads="1"/>
          </p:cNvSpPr>
          <p:nvPr>
            <p:ph type="body" sz="half" idx="1"/>
          </p:nvPr>
        </p:nvSpPr>
        <p:spPr>
          <a:xfrm>
            <a:off x="633413" y="1050925"/>
            <a:ext cx="8137525" cy="719138"/>
          </a:xfrm>
        </p:spPr>
        <p:txBody>
          <a:bodyPr/>
          <a:lstStyle/>
          <a:p>
            <a:pPr marL="0" indent="0" algn="ctr" rtl="0">
              <a:lnSpc>
                <a:spcPct val="95000"/>
              </a:lnSpc>
              <a:buFont typeface="Wingdings" panose="05000000000000000000" pitchFamily="2" charset="2"/>
              <a:buNone/>
            </a:pPr>
            <a:r>
              <a:rPr lang="en-US" altLang="he-IL" sz="1600" u="sng">
                <a:latin typeface="Verdana" panose="020B0604030504040204" pitchFamily="34" charset="0"/>
              </a:rPr>
              <a:t>Definition:</a:t>
            </a:r>
            <a:r>
              <a:rPr lang="en-US" altLang="he-IL" sz="1600">
                <a:latin typeface="Verdana" panose="020B0604030504040204" pitchFamily="34" charset="0"/>
              </a:rPr>
              <a:t> the area included in the boundary of the Northern District and Haifa Sub-District, according to the Ministry of Interior (6 sub-districts)</a:t>
            </a:r>
            <a:r>
              <a:rPr lang="he-IL" altLang="he-IL" sz="1600">
                <a:latin typeface="Verdana" panose="020B0604030504040204" pitchFamily="34" charset="0"/>
              </a:rPr>
              <a:t>		</a:t>
            </a:r>
          </a:p>
        </p:txBody>
      </p:sp>
      <p:graphicFrame>
        <p:nvGraphicFramePr>
          <p:cNvPr id="129098" name="Group 74"/>
          <p:cNvGraphicFramePr>
            <a:graphicFrameLocks noGrp="1"/>
          </p:cNvGraphicFramePr>
          <p:nvPr>
            <p:ph sz="quarter" idx="2"/>
          </p:nvPr>
        </p:nvGraphicFramePr>
        <p:xfrm>
          <a:off x="179388" y="1989138"/>
          <a:ext cx="4321175" cy="3771900"/>
        </p:xfrm>
        <a:graphic>
          <a:graphicData uri="http://schemas.openxmlformats.org/drawingml/2006/table">
            <a:tbl>
              <a:tblPr rtl="1"/>
              <a:tblGrid>
                <a:gridCol w="1296988"/>
                <a:gridCol w="1371600"/>
                <a:gridCol w="1652587"/>
              </a:tblGrid>
              <a:tr h="9890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Sub-District Name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Sub-District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District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86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Safed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he-IL"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21</a:t>
                      </a:r>
                      <a:endPar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Northern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86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Kinneret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he-IL"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22</a:t>
                      </a:r>
                      <a:endPar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Northern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70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Jezreel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he-IL"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23</a:t>
                      </a:r>
                      <a:endPar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Northern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86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Acre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he-IL"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24</a:t>
                      </a:r>
                      <a:endPar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Northern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413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Golan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he-IL"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29</a:t>
                      </a:r>
                      <a:endPar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Northern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86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Haifa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he-IL"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31</a:t>
                      </a:r>
                      <a:endParaRPr kumimoji="0" lang="en-US" altLang="he-IL" sz="15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500" b="1"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Haifa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29071" name="Text Box 47"/>
          <p:cNvSpPr txBox="1">
            <a:spLocks noChangeArrowheads="1"/>
          </p:cNvSpPr>
          <p:nvPr/>
        </p:nvSpPr>
        <p:spPr bwMode="auto">
          <a:xfrm>
            <a:off x="3059113" y="472440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he-IL"/>
          </a:p>
        </p:txBody>
      </p:sp>
      <p:grpSp>
        <p:nvGrpSpPr>
          <p:cNvPr id="129073" name="Group 49"/>
          <p:cNvGrpSpPr>
            <a:grpSpLocks/>
          </p:cNvGrpSpPr>
          <p:nvPr/>
        </p:nvGrpSpPr>
        <p:grpSpPr bwMode="auto">
          <a:xfrm>
            <a:off x="4643438" y="1773238"/>
            <a:ext cx="3673475" cy="3856037"/>
            <a:chOff x="2700" y="3600"/>
            <a:chExt cx="6840" cy="6670"/>
          </a:xfrm>
        </p:grpSpPr>
        <p:graphicFrame>
          <p:nvGraphicFramePr>
            <p:cNvPr id="129074" name="Object 50"/>
            <p:cNvGraphicFramePr>
              <a:graphicFrameLocks noChangeAspect="1"/>
            </p:cNvGraphicFramePr>
            <p:nvPr/>
          </p:nvGraphicFramePr>
          <p:xfrm>
            <a:off x="2700" y="3600"/>
            <a:ext cx="6840" cy="6670"/>
          </p:xfrm>
          <a:graphic>
            <a:graphicData uri="http://schemas.openxmlformats.org/presentationml/2006/ole">
              <mc:AlternateContent xmlns:mc="http://schemas.openxmlformats.org/markup-compatibility/2006">
                <mc:Choice xmlns:v="urn:schemas-microsoft-com:vml" Requires="v">
                  <p:oleObj spid="_x0000_s129100" name="צילום של Photo Editor" r:id="rId4" imgW="2180952" imgH="2123810" progId="MSPhotoEd.3">
                    <p:embed/>
                  </p:oleObj>
                </mc:Choice>
                <mc:Fallback>
                  <p:oleObj name="צילום של Photo Editor" r:id="rId4" imgW="2180952" imgH="2123810" progId="MSPhotoEd.3">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 y="3600"/>
                          <a:ext cx="6840" cy="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75" name="Oval 51"/>
            <p:cNvSpPr>
              <a:spLocks noChangeArrowheads="1"/>
            </p:cNvSpPr>
            <p:nvPr/>
          </p:nvSpPr>
          <p:spPr bwMode="auto">
            <a:xfrm>
              <a:off x="5220" y="6120"/>
              <a:ext cx="540" cy="360"/>
            </a:xfrm>
            <a:prstGeom prst="ellipse">
              <a:avLst/>
            </a:prstGeom>
            <a:solidFill>
              <a:srgbClr val="FFFF00"/>
            </a:solidFill>
            <a:ln w="9525">
              <a:solidFill>
                <a:srgbClr val="000000"/>
              </a:solidFill>
              <a:round/>
              <a:headEnd/>
              <a:tailEnd/>
            </a:ln>
          </p:spPr>
          <p:txBody>
            <a:bodyPr lIns="18000" tIns="10800" rIns="18000" bIns="10800"/>
            <a:lstStyle/>
            <a:p>
              <a:r>
                <a:rPr lang="en-US" altLang="he-IL" sz="1000" b="1">
                  <a:latin typeface="Times New Roman" panose="02020603050405020304" pitchFamily="18" charset="0"/>
                </a:rPr>
                <a:t>24</a:t>
              </a:r>
              <a:endParaRPr lang="en-US" altLang="he-IL"/>
            </a:p>
          </p:txBody>
        </p:sp>
        <p:sp>
          <p:nvSpPr>
            <p:cNvPr id="129076" name="Oval 52"/>
            <p:cNvSpPr>
              <a:spLocks noChangeArrowheads="1"/>
            </p:cNvSpPr>
            <p:nvPr/>
          </p:nvSpPr>
          <p:spPr bwMode="auto">
            <a:xfrm>
              <a:off x="5760" y="8640"/>
              <a:ext cx="540" cy="360"/>
            </a:xfrm>
            <a:prstGeom prst="ellipse">
              <a:avLst/>
            </a:prstGeom>
            <a:solidFill>
              <a:srgbClr val="FFFF00"/>
            </a:solidFill>
            <a:ln w="9525">
              <a:solidFill>
                <a:srgbClr val="000000"/>
              </a:solidFill>
              <a:round/>
              <a:headEnd/>
              <a:tailEnd/>
            </a:ln>
          </p:spPr>
          <p:txBody>
            <a:bodyPr lIns="18000" tIns="10800" rIns="18000" bIns="10800"/>
            <a:lstStyle/>
            <a:p>
              <a:r>
                <a:rPr lang="en-US" altLang="he-IL" sz="1000" b="1">
                  <a:latin typeface="Times New Roman" panose="02020603050405020304" pitchFamily="18" charset="0"/>
                </a:rPr>
                <a:t>23</a:t>
              </a:r>
              <a:endParaRPr lang="en-US" altLang="he-IL"/>
            </a:p>
          </p:txBody>
        </p:sp>
        <p:sp>
          <p:nvSpPr>
            <p:cNvPr id="129077" name="Oval 53"/>
            <p:cNvSpPr>
              <a:spLocks noChangeArrowheads="1"/>
            </p:cNvSpPr>
            <p:nvPr/>
          </p:nvSpPr>
          <p:spPr bwMode="auto">
            <a:xfrm>
              <a:off x="6660" y="7560"/>
              <a:ext cx="540" cy="360"/>
            </a:xfrm>
            <a:prstGeom prst="ellipse">
              <a:avLst/>
            </a:prstGeom>
            <a:solidFill>
              <a:srgbClr val="FFFF00"/>
            </a:solidFill>
            <a:ln w="9525">
              <a:solidFill>
                <a:srgbClr val="000000"/>
              </a:solidFill>
              <a:round/>
              <a:headEnd/>
              <a:tailEnd/>
            </a:ln>
          </p:spPr>
          <p:txBody>
            <a:bodyPr lIns="18000" tIns="10800" rIns="18000" bIns="10800"/>
            <a:lstStyle/>
            <a:p>
              <a:r>
                <a:rPr lang="en-US" altLang="he-IL" sz="1000" b="1">
                  <a:latin typeface="Times New Roman" panose="02020603050405020304" pitchFamily="18" charset="0"/>
                </a:rPr>
                <a:t>22</a:t>
              </a:r>
              <a:endParaRPr lang="en-US" altLang="he-IL"/>
            </a:p>
          </p:txBody>
        </p:sp>
        <p:sp>
          <p:nvSpPr>
            <p:cNvPr id="129078" name="Oval 54"/>
            <p:cNvSpPr>
              <a:spLocks noChangeArrowheads="1"/>
            </p:cNvSpPr>
            <p:nvPr/>
          </p:nvSpPr>
          <p:spPr bwMode="auto">
            <a:xfrm>
              <a:off x="4317" y="7380"/>
              <a:ext cx="540" cy="360"/>
            </a:xfrm>
            <a:prstGeom prst="ellipse">
              <a:avLst/>
            </a:prstGeom>
            <a:solidFill>
              <a:srgbClr val="FF99CC"/>
            </a:solidFill>
            <a:ln w="9525">
              <a:solidFill>
                <a:srgbClr val="000000"/>
              </a:solidFill>
              <a:round/>
              <a:headEnd/>
              <a:tailEnd/>
            </a:ln>
          </p:spPr>
          <p:txBody>
            <a:bodyPr lIns="18000" tIns="10800" rIns="18000" bIns="10800"/>
            <a:lstStyle/>
            <a:p>
              <a:r>
                <a:rPr lang="en-US" altLang="he-IL" sz="1000" b="1">
                  <a:latin typeface="Times New Roman" panose="02020603050405020304" pitchFamily="18" charset="0"/>
                </a:rPr>
                <a:t>31</a:t>
              </a:r>
              <a:endParaRPr lang="en-US" altLang="he-IL"/>
            </a:p>
          </p:txBody>
        </p:sp>
        <p:sp>
          <p:nvSpPr>
            <p:cNvPr id="129079" name="Oval 55"/>
            <p:cNvSpPr>
              <a:spLocks noChangeArrowheads="1"/>
            </p:cNvSpPr>
            <p:nvPr/>
          </p:nvSpPr>
          <p:spPr bwMode="auto">
            <a:xfrm>
              <a:off x="7020" y="5760"/>
              <a:ext cx="540" cy="360"/>
            </a:xfrm>
            <a:prstGeom prst="ellipse">
              <a:avLst/>
            </a:prstGeom>
            <a:solidFill>
              <a:srgbClr val="FFFF00"/>
            </a:solidFill>
            <a:ln w="9525">
              <a:solidFill>
                <a:srgbClr val="000000"/>
              </a:solidFill>
              <a:round/>
              <a:headEnd/>
              <a:tailEnd/>
            </a:ln>
          </p:spPr>
          <p:txBody>
            <a:bodyPr lIns="18000" tIns="10800" rIns="18000" bIns="10800"/>
            <a:lstStyle/>
            <a:p>
              <a:r>
                <a:rPr lang="en-US" altLang="he-IL" sz="1000" b="1">
                  <a:latin typeface="Times New Roman" panose="02020603050405020304" pitchFamily="18" charset="0"/>
                </a:rPr>
                <a:t>21</a:t>
              </a:r>
              <a:endParaRPr lang="en-US" altLang="he-IL"/>
            </a:p>
          </p:txBody>
        </p:sp>
        <p:sp>
          <p:nvSpPr>
            <p:cNvPr id="129080" name="Oval 56"/>
            <p:cNvSpPr>
              <a:spLocks noChangeArrowheads="1"/>
            </p:cNvSpPr>
            <p:nvPr/>
          </p:nvSpPr>
          <p:spPr bwMode="auto">
            <a:xfrm>
              <a:off x="8280" y="5760"/>
              <a:ext cx="540" cy="360"/>
            </a:xfrm>
            <a:prstGeom prst="ellipse">
              <a:avLst/>
            </a:prstGeom>
            <a:solidFill>
              <a:srgbClr val="FFFF00"/>
            </a:solidFill>
            <a:ln w="9525">
              <a:solidFill>
                <a:srgbClr val="000000"/>
              </a:solidFill>
              <a:round/>
              <a:headEnd/>
              <a:tailEnd/>
            </a:ln>
          </p:spPr>
          <p:txBody>
            <a:bodyPr lIns="18000" tIns="36000" rIns="18000" bIns="10800"/>
            <a:lstStyle/>
            <a:p>
              <a:r>
                <a:rPr lang="en-US" altLang="he-IL" sz="1000" b="1">
                  <a:latin typeface="Times New Roman" panose="02020603050405020304" pitchFamily="18" charset="0"/>
                </a:rPr>
                <a:t>29</a:t>
              </a:r>
              <a:endParaRPr lang="en-US" altLang="he-IL"/>
            </a:p>
          </p:txBody>
        </p:sp>
      </p:grpSp>
      <p:sp>
        <p:nvSpPr>
          <p:cNvPr id="129099" name="Text Box 75"/>
          <p:cNvSpPr txBox="1">
            <a:spLocks noChangeArrowheads="1"/>
          </p:cNvSpPr>
          <p:nvPr/>
        </p:nvSpPr>
        <p:spPr bwMode="auto">
          <a:xfrm>
            <a:off x="4356100" y="5756275"/>
            <a:ext cx="4464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sz="1600" b="1"/>
              <a:t>Map of the Northern District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6"/>
          <p:cNvSpPr>
            <a:spLocks noGrp="1"/>
          </p:cNvSpPr>
          <p:nvPr>
            <p:ph type="sldNum" sz="quarter" idx="11"/>
          </p:nvPr>
        </p:nvSpPr>
        <p:spPr/>
        <p:txBody>
          <a:bodyPr/>
          <a:lstStyle/>
          <a:p>
            <a:fld id="{1926E7CC-C79F-462D-B1B2-5A96EFBB7008}" type="slidenum">
              <a:rPr lang="he-IL" altLang="he-IL"/>
              <a:pPr/>
              <a:t>6</a:t>
            </a:fld>
            <a:endParaRPr lang="en-US" altLang="he-IL"/>
          </a:p>
        </p:txBody>
      </p:sp>
      <p:sp>
        <p:nvSpPr>
          <p:cNvPr id="200742" name="Text Box 38"/>
          <p:cNvSpPr txBox="1">
            <a:spLocks noChangeArrowheads="1"/>
          </p:cNvSpPr>
          <p:nvPr/>
        </p:nvSpPr>
        <p:spPr bwMode="auto">
          <a:xfrm>
            <a:off x="3059113" y="472440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he-IL"/>
          </a:p>
        </p:txBody>
      </p:sp>
      <p:sp>
        <p:nvSpPr>
          <p:cNvPr id="200803" name="Text Box 99"/>
          <p:cNvSpPr txBox="1">
            <a:spLocks noChangeArrowheads="1"/>
          </p:cNvSpPr>
          <p:nvPr/>
        </p:nvSpPr>
        <p:spPr bwMode="auto">
          <a:xfrm>
            <a:off x="376238" y="2328863"/>
            <a:ext cx="4011612" cy="304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he-IL" sz="1600" b="1" u="sng">
                <a:latin typeface="Garamond" panose="02020404030301010803" pitchFamily="18" charset="0"/>
              </a:rPr>
              <a:t>List of Communities</a:t>
            </a:r>
            <a:r>
              <a:rPr lang="en-US" altLang="he-IL" sz="1600" u="sng">
                <a:latin typeface="Garamond" panose="02020404030301010803" pitchFamily="18" charset="0"/>
              </a:rPr>
              <a:t>:</a:t>
            </a:r>
            <a:br>
              <a:rPr lang="en-US" altLang="he-IL" sz="1600" u="sng">
                <a:latin typeface="Garamond" panose="02020404030301010803" pitchFamily="18" charset="0"/>
              </a:rPr>
            </a:br>
            <a:r>
              <a:rPr lang="en-US" altLang="he-IL" sz="1600">
                <a:latin typeface="Garamond" panose="02020404030301010803" pitchFamily="18" charset="0"/>
              </a:rPr>
              <a:t>Sderot ♦ Gvar’am, Zikim, Yad Mordechai, Carmiya, Nativ Ha’Asara ♦ Or HaNer, Ivim, Erez, Gevim, Yechini, Kfar Aza, Mifalsim, Nahal Oz, Nir Am ♦ Sa’ad, Alumim, Kfar Maimon, Zimrat, Shokda, Shuva, Toshia, Tkuma ♦ Avshalom Be’eri, Holit, Dekel, Y'vul, Yesha, Yated, Kissufim, Kerem Shalom, Mivtahim, Magen, Nir Yitzhak, Nir Oz, Nirim, Sufa, Ein HaBasor, Ein Hashlosha, Ami’Oz, Pri Gan, Ra’im, S'dei Avraham, Talme Yosef</a:t>
            </a:r>
          </a:p>
        </p:txBody>
      </p:sp>
      <p:sp>
        <p:nvSpPr>
          <p:cNvPr id="200850" name="Text Box 146"/>
          <p:cNvSpPr txBox="1">
            <a:spLocks noChangeArrowheads="1"/>
          </p:cNvSpPr>
          <p:nvPr/>
        </p:nvSpPr>
        <p:spPr bwMode="auto">
          <a:xfrm>
            <a:off x="107950" y="1479550"/>
            <a:ext cx="4464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sz="1600">
                <a:latin typeface="Verdana" panose="020B0604030504040204" pitchFamily="34" charset="0"/>
              </a:rPr>
              <a:t>Sderot and 44 other communities</a:t>
            </a:r>
          </a:p>
          <a:p>
            <a:r>
              <a:rPr lang="en-US" altLang="he-IL" sz="1600">
                <a:latin typeface="Verdana" panose="020B0604030504040204" pitchFamily="34" charset="0"/>
              </a:rPr>
              <a:t>Located up to 7 km from the border</a:t>
            </a:r>
          </a:p>
        </p:txBody>
      </p:sp>
      <p:grpSp>
        <p:nvGrpSpPr>
          <p:cNvPr id="200851" name="Group 147"/>
          <p:cNvGrpSpPr>
            <a:grpSpLocks/>
          </p:cNvGrpSpPr>
          <p:nvPr/>
        </p:nvGrpSpPr>
        <p:grpSpPr bwMode="auto">
          <a:xfrm>
            <a:off x="4648200" y="836613"/>
            <a:ext cx="3595688" cy="5303837"/>
            <a:chOff x="2928" y="527"/>
            <a:chExt cx="2265" cy="3341"/>
          </a:xfrm>
        </p:grpSpPr>
        <p:pic>
          <p:nvPicPr>
            <p:cNvPr id="200852" name="Picture 148" descr="מפת סובב עז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527"/>
              <a:ext cx="2265" cy="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853" name="Group 149"/>
            <p:cNvGrpSpPr>
              <a:grpSpLocks/>
            </p:cNvGrpSpPr>
            <p:nvPr/>
          </p:nvGrpSpPr>
          <p:grpSpPr bwMode="auto">
            <a:xfrm>
              <a:off x="3091" y="880"/>
              <a:ext cx="1879" cy="2662"/>
              <a:chOff x="3091" y="880"/>
              <a:chExt cx="1879" cy="2662"/>
            </a:xfrm>
          </p:grpSpPr>
          <p:sp>
            <p:nvSpPr>
              <p:cNvPr id="200854" name="AutoShape 150"/>
              <p:cNvSpPr>
                <a:spLocks noChangeArrowheads="1"/>
              </p:cNvSpPr>
              <p:nvPr/>
            </p:nvSpPr>
            <p:spPr bwMode="auto">
              <a:xfrm>
                <a:off x="3568" y="3226"/>
                <a:ext cx="86" cy="91"/>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55" name="AutoShape 151"/>
              <p:cNvSpPr>
                <a:spLocks noChangeArrowheads="1"/>
              </p:cNvSpPr>
              <p:nvPr/>
            </p:nvSpPr>
            <p:spPr bwMode="auto">
              <a:xfrm>
                <a:off x="3785" y="2279"/>
                <a:ext cx="86" cy="90"/>
              </a:xfrm>
              <a:prstGeom prst="star5">
                <a:avLst/>
              </a:prstGeom>
              <a:solidFill>
                <a:srgbClr val="0000FF">
                  <a:alpha val="56000"/>
                </a:srgbClr>
              </a:solidFill>
              <a:ln w="9525">
                <a:solidFill>
                  <a:srgbClr val="000000"/>
                </a:solidFill>
                <a:miter lim="800000"/>
                <a:headEnd/>
                <a:tailEnd/>
              </a:ln>
            </p:spPr>
            <p:txBody>
              <a:bodyPr/>
              <a:lstStyle/>
              <a:p>
                <a:endParaRPr lang="he-IL"/>
              </a:p>
            </p:txBody>
          </p:sp>
          <p:sp>
            <p:nvSpPr>
              <p:cNvPr id="200856" name="AutoShape 152"/>
              <p:cNvSpPr>
                <a:spLocks noChangeArrowheads="1"/>
              </p:cNvSpPr>
              <p:nvPr/>
            </p:nvSpPr>
            <p:spPr bwMode="auto">
              <a:xfrm>
                <a:off x="3741" y="2730"/>
                <a:ext cx="87" cy="90"/>
              </a:xfrm>
              <a:prstGeom prst="star5">
                <a:avLst/>
              </a:prstGeom>
              <a:solidFill>
                <a:srgbClr val="0000FF">
                  <a:alpha val="53999"/>
                </a:srgbClr>
              </a:solidFill>
              <a:ln w="9525">
                <a:solidFill>
                  <a:srgbClr val="000000"/>
                </a:solidFill>
                <a:miter lim="800000"/>
                <a:headEnd/>
                <a:tailEnd/>
              </a:ln>
            </p:spPr>
            <p:txBody>
              <a:bodyPr/>
              <a:lstStyle/>
              <a:p>
                <a:endParaRPr lang="he-IL"/>
              </a:p>
            </p:txBody>
          </p:sp>
          <p:sp>
            <p:nvSpPr>
              <p:cNvPr id="200857" name="AutoShape 153"/>
              <p:cNvSpPr>
                <a:spLocks noChangeArrowheads="1"/>
              </p:cNvSpPr>
              <p:nvPr/>
            </p:nvSpPr>
            <p:spPr bwMode="auto">
              <a:xfrm>
                <a:off x="3828" y="2775"/>
                <a:ext cx="87" cy="90"/>
              </a:xfrm>
              <a:prstGeom prst="star5">
                <a:avLst/>
              </a:prstGeom>
              <a:solidFill>
                <a:srgbClr val="0000FF">
                  <a:alpha val="53999"/>
                </a:srgbClr>
              </a:solidFill>
              <a:ln w="9525">
                <a:solidFill>
                  <a:srgbClr val="000000"/>
                </a:solidFill>
                <a:miter lim="800000"/>
                <a:headEnd/>
                <a:tailEnd/>
              </a:ln>
            </p:spPr>
            <p:txBody>
              <a:bodyPr/>
              <a:lstStyle/>
              <a:p>
                <a:endParaRPr lang="he-IL"/>
              </a:p>
            </p:txBody>
          </p:sp>
          <p:sp>
            <p:nvSpPr>
              <p:cNvPr id="200858" name="AutoShape 154"/>
              <p:cNvSpPr>
                <a:spLocks noChangeArrowheads="1"/>
              </p:cNvSpPr>
              <p:nvPr/>
            </p:nvSpPr>
            <p:spPr bwMode="auto">
              <a:xfrm>
                <a:off x="4652" y="1421"/>
                <a:ext cx="87" cy="91"/>
              </a:xfrm>
              <a:prstGeom prst="star5">
                <a:avLst/>
              </a:prstGeom>
              <a:solidFill>
                <a:srgbClr val="0000FF">
                  <a:alpha val="53999"/>
                </a:srgbClr>
              </a:solidFill>
              <a:ln w="9525">
                <a:solidFill>
                  <a:srgbClr val="000000"/>
                </a:solidFill>
                <a:miter lim="800000"/>
                <a:headEnd/>
                <a:tailEnd/>
              </a:ln>
            </p:spPr>
            <p:txBody>
              <a:bodyPr/>
              <a:lstStyle/>
              <a:p>
                <a:endParaRPr lang="he-IL"/>
              </a:p>
            </p:txBody>
          </p:sp>
          <p:sp>
            <p:nvSpPr>
              <p:cNvPr id="200859" name="AutoShape 155"/>
              <p:cNvSpPr>
                <a:spLocks noChangeArrowheads="1"/>
              </p:cNvSpPr>
              <p:nvPr/>
            </p:nvSpPr>
            <p:spPr bwMode="auto">
              <a:xfrm>
                <a:off x="4478" y="1106"/>
                <a:ext cx="87" cy="90"/>
              </a:xfrm>
              <a:prstGeom prst="star5">
                <a:avLst/>
              </a:prstGeom>
              <a:solidFill>
                <a:srgbClr val="0000FF">
                  <a:alpha val="53999"/>
                </a:srgbClr>
              </a:solidFill>
              <a:ln w="9525">
                <a:solidFill>
                  <a:srgbClr val="000000"/>
                </a:solidFill>
                <a:miter lim="800000"/>
                <a:headEnd/>
                <a:tailEnd/>
              </a:ln>
            </p:spPr>
            <p:txBody>
              <a:bodyPr/>
              <a:lstStyle/>
              <a:p>
                <a:endParaRPr lang="he-IL"/>
              </a:p>
            </p:txBody>
          </p:sp>
          <p:sp>
            <p:nvSpPr>
              <p:cNvPr id="200860" name="AutoShape 156"/>
              <p:cNvSpPr>
                <a:spLocks noChangeArrowheads="1"/>
              </p:cNvSpPr>
              <p:nvPr/>
            </p:nvSpPr>
            <p:spPr bwMode="auto">
              <a:xfrm>
                <a:off x="4349" y="880"/>
                <a:ext cx="86" cy="90"/>
              </a:xfrm>
              <a:prstGeom prst="star5">
                <a:avLst/>
              </a:prstGeom>
              <a:solidFill>
                <a:srgbClr val="0000FF">
                  <a:alpha val="53999"/>
                </a:srgbClr>
              </a:solidFill>
              <a:ln w="9525">
                <a:solidFill>
                  <a:srgbClr val="000000"/>
                </a:solidFill>
                <a:miter lim="800000"/>
                <a:headEnd/>
                <a:tailEnd/>
              </a:ln>
            </p:spPr>
            <p:txBody>
              <a:bodyPr/>
              <a:lstStyle/>
              <a:p>
                <a:endParaRPr lang="he-IL"/>
              </a:p>
            </p:txBody>
          </p:sp>
          <p:sp>
            <p:nvSpPr>
              <p:cNvPr id="200861" name="AutoShape 157"/>
              <p:cNvSpPr>
                <a:spLocks noChangeArrowheads="1"/>
              </p:cNvSpPr>
              <p:nvPr/>
            </p:nvSpPr>
            <p:spPr bwMode="auto">
              <a:xfrm>
                <a:off x="4522" y="1015"/>
                <a:ext cx="87" cy="91"/>
              </a:xfrm>
              <a:prstGeom prst="star5">
                <a:avLst/>
              </a:prstGeom>
              <a:solidFill>
                <a:srgbClr val="0000FF">
                  <a:alpha val="55000"/>
                </a:srgbClr>
              </a:solidFill>
              <a:ln w="9525">
                <a:solidFill>
                  <a:srgbClr val="000000"/>
                </a:solidFill>
                <a:miter lim="800000"/>
                <a:headEnd/>
                <a:tailEnd/>
              </a:ln>
            </p:spPr>
            <p:txBody>
              <a:bodyPr/>
              <a:lstStyle/>
              <a:p>
                <a:endParaRPr lang="he-IL"/>
              </a:p>
            </p:txBody>
          </p:sp>
          <p:sp>
            <p:nvSpPr>
              <p:cNvPr id="200862" name="AutoShape 158"/>
              <p:cNvSpPr>
                <a:spLocks noChangeArrowheads="1"/>
              </p:cNvSpPr>
              <p:nvPr/>
            </p:nvSpPr>
            <p:spPr bwMode="auto">
              <a:xfrm>
                <a:off x="4435" y="880"/>
                <a:ext cx="87" cy="90"/>
              </a:xfrm>
              <a:prstGeom prst="star5">
                <a:avLst/>
              </a:prstGeom>
              <a:solidFill>
                <a:srgbClr val="0000FF">
                  <a:alpha val="55000"/>
                </a:srgbClr>
              </a:solidFill>
              <a:ln w="9525">
                <a:solidFill>
                  <a:srgbClr val="000000"/>
                </a:solidFill>
                <a:miter lim="800000"/>
                <a:headEnd/>
                <a:tailEnd/>
              </a:ln>
            </p:spPr>
            <p:txBody>
              <a:bodyPr/>
              <a:lstStyle/>
              <a:p>
                <a:endParaRPr lang="he-IL"/>
              </a:p>
            </p:txBody>
          </p:sp>
          <p:sp>
            <p:nvSpPr>
              <p:cNvPr id="200863" name="AutoShape 159"/>
              <p:cNvSpPr>
                <a:spLocks noChangeArrowheads="1"/>
              </p:cNvSpPr>
              <p:nvPr/>
            </p:nvSpPr>
            <p:spPr bwMode="auto">
              <a:xfrm>
                <a:off x="4869" y="970"/>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64" name="AutoShape 160"/>
              <p:cNvSpPr>
                <a:spLocks noChangeArrowheads="1"/>
              </p:cNvSpPr>
              <p:nvPr/>
            </p:nvSpPr>
            <p:spPr bwMode="auto">
              <a:xfrm>
                <a:off x="3915" y="2910"/>
                <a:ext cx="86" cy="91"/>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65" name="AutoShape 161"/>
              <p:cNvSpPr>
                <a:spLocks noChangeArrowheads="1"/>
              </p:cNvSpPr>
              <p:nvPr/>
            </p:nvSpPr>
            <p:spPr bwMode="auto">
              <a:xfrm>
                <a:off x="4826" y="1286"/>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66" name="AutoShape 162"/>
              <p:cNvSpPr>
                <a:spLocks noChangeArrowheads="1"/>
              </p:cNvSpPr>
              <p:nvPr/>
            </p:nvSpPr>
            <p:spPr bwMode="auto">
              <a:xfrm>
                <a:off x="4782" y="1376"/>
                <a:ext cx="188" cy="166"/>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67" name="AutoShape 163"/>
              <p:cNvSpPr>
                <a:spLocks noChangeArrowheads="1"/>
              </p:cNvSpPr>
              <p:nvPr/>
            </p:nvSpPr>
            <p:spPr bwMode="auto">
              <a:xfrm>
                <a:off x="3785" y="3136"/>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68" name="AutoShape 164"/>
              <p:cNvSpPr>
                <a:spLocks noChangeArrowheads="1"/>
              </p:cNvSpPr>
              <p:nvPr/>
            </p:nvSpPr>
            <p:spPr bwMode="auto">
              <a:xfrm>
                <a:off x="3698" y="3136"/>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69" name="AutoShape 165"/>
              <p:cNvSpPr>
                <a:spLocks noChangeArrowheads="1"/>
              </p:cNvSpPr>
              <p:nvPr/>
            </p:nvSpPr>
            <p:spPr bwMode="auto">
              <a:xfrm>
                <a:off x="4478" y="1828"/>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0" name="AutoShape 166"/>
              <p:cNvSpPr>
                <a:spLocks noChangeArrowheads="1"/>
              </p:cNvSpPr>
              <p:nvPr/>
            </p:nvSpPr>
            <p:spPr bwMode="auto">
              <a:xfrm>
                <a:off x="3785" y="3091"/>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1" name="AutoShape 167"/>
              <p:cNvSpPr>
                <a:spLocks noChangeArrowheads="1"/>
              </p:cNvSpPr>
              <p:nvPr/>
            </p:nvSpPr>
            <p:spPr bwMode="auto">
              <a:xfrm>
                <a:off x="4565" y="1557"/>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2" name="AutoShape 168"/>
              <p:cNvSpPr>
                <a:spLocks noChangeArrowheads="1"/>
              </p:cNvSpPr>
              <p:nvPr/>
            </p:nvSpPr>
            <p:spPr bwMode="auto">
              <a:xfrm>
                <a:off x="4782" y="1512"/>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3" name="AutoShape 169"/>
              <p:cNvSpPr>
                <a:spLocks noChangeArrowheads="1"/>
              </p:cNvSpPr>
              <p:nvPr/>
            </p:nvSpPr>
            <p:spPr bwMode="auto">
              <a:xfrm>
                <a:off x="4826" y="1151"/>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4" name="AutoShape 170"/>
              <p:cNvSpPr>
                <a:spLocks noChangeArrowheads="1"/>
              </p:cNvSpPr>
              <p:nvPr/>
            </p:nvSpPr>
            <p:spPr bwMode="auto">
              <a:xfrm>
                <a:off x="4782" y="1647"/>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5" name="AutoShape 171"/>
              <p:cNvSpPr>
                <a:spLocks noChangeArrowheads="1"/>
              </p:cNvSpPr>
              <p:nvPr/>
            </p:nvSpPr>
            <p:spPr bwMode="auto">
              <a:xfrm>
                <a:off x="4392" y="1647"/>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6" name="AutoShape 172"/>
              <p:cNvSpPr>
                <a:spLocks noChangeArrowheads="1"/>
              </p:cNvSpPr>
              <p:nvPr/>
            </p:nvSpPr>
            <p:spPr bwMode="auto">
              <a:xfrm>
                <a:off x="4218" y="1692"/>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7" name="AutoShape 173"/>
              <p:cNvSpPr>
                <a:spLocks noChangeArrowheads="1"/>
              </p:cNvSpPr>
              <p:nvPr/>
            </p:nvSpPr>
            <p:spPr bwMode="auto">
              <a:xfrm>
                <a:off x="4435" y="1737"/>
                <a:ext cx="87" cy="91"/>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8" name="AutoShape 174"/>
              <p:cNvSpPr>
                <a:spLocks noChangeArrowheads="1"/>
              </p:cNvSpPr>
              <p:nvPr/>
            </p:nvSpPr>
            <p:spPr bwMode="auto">
              <a:xfrm>
                <a:off x="4349" y="1828"/>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79" name="AutoShape 175"/>
              <p:cNvSpPr>
                <a:spLocks noChangeArrowheads="1"/>
              </p:cNvSpPr>
              <p:nvPr/>
            </p:nvSpPr>
            <p:spPr bwMode="auto">
              <a:xfrm>
                <a:off x="4652" y="1873"/>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0" name="AutoShape 176"/>
              <p:cNvSpPr>
                <a:spLocks noChangeArrowheads="1"/>
              </p:cNvSpPr>
              <p:nvPr/>
            </p:nvSpPr>
            <p:spPr bwMode="auto">
              <a:xfrm>
                <a:off x="4565" y="1828"/>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1" name="AutoShape 177"/>
              <p:cNvSpPr>
                <a:spLocks noChangeArrowheads="1"/>
              </p:cNvSpPr>
              <p:nvPr/>
            </p:nvSpPr>
            <p:spPr bwMode="auto">
              <a:xfrm>
                <a:off x="4522" y="1918"/>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2" name="AutoShape 178"/>
              <p:cNvSpPr>
                <a:spLocks noChangeArrowheads="1"/>
              </p:cNvSpPr>
              <p:nvPr/>
            </p:nvSpPr>
            <p:spPr bwMode="auto">
              <a:xfrm>
                <a:off x="4435" y="1918"/>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3" name="AutoShape 179"/>
              <p:cNvSpPr>
                <a:spLocks noChangeArrowheads="1"/>
              </p:cNvSpPr>
              <p:nvPr/>
            </p:nvSpPr>
            <p:spPr bwMode="auto">
              <a:xfrm>
                <a:off x="4349" y="2053"/>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4" name="AutoShape 180"/>
              <p:cNvSpPr>
                <a:spLocks noChangeArrowheads="1"/>
              </p:cNvSpPr>
              <p:nvPr/>
            </p:nvSpPr>
            <p:spPr bwMode="auto">
              <a:xfrm>
                <a:off x="4218" y="2008"/>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5" name="AutoShape 181"/>
              <p:cNvSpPr>
                <a:spLocks noChangeArrowheads="1"/>
              </p:cNvSpPr>
              <p:nvPr/>
            </p:nvSpPr>
            <p:spPr bwMode="auto">
              <a:xfrm>
                <a:off x="4088" y="2234"/>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6" name="AutoShape 182"/>
              <p:cNvSpPr>
                <a:spLocks noChangeArrowheads="1"/>
              </p:cNvSpPr>
              <p:nvPr/>
            </p:nvSpPr>
            <p:spPr bwMode="auto">
              <a:xfrm>
                <a:off x="3741" y="2459"/>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7" name="AutoShape 183"/>
              <p:cNvSpPr>
                <a:spLocks noChangeArrowheads="1"/>
              </p:cNvSpPr>
              <p:nvPr/>
            </p:nvSpPr>
            <p:spPr bwMode="auto">
              <a:xfrm>
                <a:off x="3698" y="2549"/>
                <a:ext cx="87" cy="91"/>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8" name="AutoShape 184"/>
              <p:cNvSpPr>
                <a:spLocks noChangeArrowheads="1"/>
              </p:cNvSpPr>
              <p:nvPr/>
            </p:nvSpPr>
            <p:spPr bwMode="auto">
              <a:xfrm>
                <a:off x="3481" y="3136"/>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89" name="AutoShape 185"/>
              <p:cNvSpPr>
                <a:spLocks noChangeArrowheads="1"/>
              </p:cNvSpPr>
              <p:nvPr/>
            </p:nvSpPr>
            <p:spPr bwMode="auto">
              <a:xfrm>
                <a:off x="3351" y="3226"/>
                <a:ext cx="87" cy="91"/>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0" name="AutoShape 186"/>
              <p:cNvSpPr>
                <a:spLocks noChangeArrowheads="1"/>
              </p:cNvSpPr>
              <p:nvPr/>
            </p:nvSpPr>
            <p:spPr bwMode="auto">
              <a:xfrm>
                <a:off x="3351" y="3317"/>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1" name="AutoShape 187"/>
              <p:cNvSpPr>
                <a:spLocks noChangeArrowheads="1"/>
              </p:cNvSpPr>
              <p:nvPr/>
            </p:nvSpPr>
            <p:spPr bwMode="auto">
              <a:xfrm>
                <a:off x="3438" y="3317"/>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2" name="AutoShape 188"/>
              <p:cNvSpPr>
                <a:spLocks noChangeArrowheads="1"/>
              </p:cNvSpPr>
              <p:nvPr/>
            </p:nvSpPr>
            <p:spPr bwMode="auto">
              <a:xfrm>
                <a:off x="3351" y="3407"/>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3" name="AutoShape 189"/>
              <p:cNvSpPr>
                <a:spLocks noChangeArrowheads="1"/>
              </p:cNvSpPr>
              <p:nvPr/>
            </p:nvSpPr>
            <p:spPr bwMode="auto">
              <a:xfrm>
                <a:off x="3091" y="3226"/>
                <a:ext cx="86" cy="91"/>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4" name="AutoShape 190"/>
              <p:cNvSpPr>
                <a:spLocks noChangeArrowheads="1"/>
              </p:cNvSpPr>
              <p:nvPr/>
            </p:nvSpPr>
            <p:spPr bwMode="auto">
              <a:xfrm>
                <a:off x="3264" y="3452"/>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5" name="AutoShape 191"/>
              <p:cNvSpPr>
                <a:spLocks noChangeArrowheads="1"/>
              </p:cNvSpPr>
              <p:nvPr/>
            </p:nvSpPr>
            <p:spPr bwMode="auto">
              <a:xfrm>
                <a:off x="3438" y="3407"/>
                <a:ext cx="87" cy="90"/>
              </a:xfrm>
              <a:prstGeom prst="star5">
                <a:avLst/>
              </a:prstGeom>
              <a:solidFill>
                <a:srgbClr val="0000FF">
                  <a:alpha val="53000"/>
                </a:srgbClr>
              </a:solidFill>
              <a:ln w="9525">
                <a:solidFill>
                  <a:srgbClr val="000000"/>
                </a:solidFill>
                <a:miter lim="800000"/>
                <a:headEnd/>
                <a:tailEnd/>
              </a:ln>
            </p:spPr>
            <p:txBody>
              <a:bodyPr/>
              <a:lstStyle/>
              <a:p>
                <a:endParaRPr lang="he-IL"/>
              </a:p>
            </p:txBody>
          </p:sp>
          <p:sp>
            <p:nvSpPr>
              <p:cNvPr id="200896" name="AutoShape 192"/>
              <p:cNvSpPr>
                <a:spLocks noChangeArrowheads="1"/>
              </p:cNvSpPr>
              <p:nvPr/>
            </p:nvSpPr>
            <p:spPr bwMode="auto">
              <a:xfrm>
                <a:off x="3568" y="3362"/>
                <a:ext cx="86" cy="90"/>
              </a:xfrm>
              <a:prstGeom prst="star5">
                <a:avLst/>
              </a:prstGeom>
              <a:solidFill>
                <a:srgbClr val="0000FF">
                  <a:alpha val="53000"/>
                </a:srgbClr>
              </a:solidFill>
              <a:ln w="9525">
                <a:solidFill>
                  <a:srgbClr val="000000"/>
                </a:solidFill>
                <a:miter lim="800000"/>
                <a:headEnd/>
                <a:tailEnd/>
              </a:ln>
            </p:spPr>
            <p:txBody>
              <a:bodyPr/>
              <a:lstStyle/>
              <a:p>
                <a:endParaRPr lang="he-IL"/>
              </a:p>
            </p:txBody>
          </p:sp>
        </p:grpSp>
      </p:grpSp>
      <p:sp>
        <p:nvSpPr>
          <p:cNvPr id="200898" name="Rectangle 194"/>
          <p:cNvSpPr>
            <a:spLocks noGrp="1" noChangeArrowheads="1"/>
          </p:cNvSpPr>
          <p:nvPr>
            <p:ph type="title"/>
          </p:nvPr>
        </p:nvSpPr>
        <p:spPr>
          <a:xfrm>
            <a:off x="900113" y="139700"/>
            <a:ext cx="6707187" cy="739775"/>
          </a:xfrm>
          <a:noFill/>
          <a:ln/>
        </p:spPr>
        <p:txBody>
          <a:bodyPr/>
          <a:lstStyle/>
          <a:p>
            <a:pPr algn="l" rtl="0"/>
            <a:r>
              <a:rPr lang="en-US" altLang="he-IL" sz="2400">
                <a:latin typeface="Verdana" panose="020B0604030504040204" pitchFamily="34" charset="0"/>
              </a:rPr>
              <a:t>Content of the Resolution (South)</a:t>
            </a:r>
          </a:p>
        </p:txBody>
      </p:sp>
      <p:sp>
        <p:nvSpPr>
          <p:cNvPr id="200899" name="Text Box 195"/>
          <p:cNvSpPr txBox="1">
            <a:spLocks noChangeArrowheads="1"/>
          </p:cNvSpPr>
          <p:nvPr/>
        </p:nvSpPr>
        <p:spPr bwMode="auto">
          <a:xfrm>
            <a:off x="4192588" y="6261100"/>
            <a:ext cx="4464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sz="1600" b="1"/>
              <a:t>Map of the Gaza Envelope Communities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4"/>
          <p:cNvSpPr>
            <a:spLocks noGrp="1"/>
          </p:cNvSpPr>
          <p:nvPr>
            <p:ph type="sldNum" sz="quarter" idx="11"/>
          </p:nvPr>
        </p:nvSpPr>
        <p:spPr/>
        <p:txBody>
          <a:bodyPr/>
          <a:lstStyle/>
          <a:p>
            <a:fld id="{DA7C894F-2C80-45C9-BC26-8519FCB15E8E}" type="slidenum">
              <a:rPr lang="he-IL" altLang="he-IL"/>
              <a:pPr/>
              <a:t>7</a:t>
            </a:fld>
            <a:endParaRPr lang="en-US" altLang="he-IL"/>
          </a:p>
        </p:txBody>
      </p:sp>
      <p:sp>
        <p:nvSpPr>
          <p:cNvPr id="122882" name="Rectangle 2"/>
          <p:cNvSpPr>
            <a:spLocks noGrp="1" noChangeArrowheads="1"/>
          </p:cNvSpPr>
          <p:nvPr>
            <p:ph type="title"/>
          </p:nvPr>
        </p:nvSpPr>
        <p:spPr>
          <a:xfrm>
            <a:off x="847725" y="157163"/>
            <a:ext cx="8243888" cy="739775"/>
          </a:xfrm>
        </p:spPr>
        <p:txBody>
          <a:bodyPr/>
          <a:lstStyle/>
          <a:p>
            <a:pPr algn="l" rtl="0"/>
            <a:r>
              <a:rPr lang="en-US" altLang="he-IL" sz="2400">
                <a:latin typeface="Verdana" panose="020B0604030504040204" pitchFamily="34" charset="0"/>
              </a:rPr>
              <a:t>Fields of Activity &amp; Government Ministries </a:t>
            </a:r>
          </a:p>
        </p:txBody>
      </p:sp>
      <p:graphicFrame>
        <p:nvGraphicFramePr>
          <p:cNvPr id="123043" name="Group 163"/>
          <p:cNvGraphicFramePr>
            <a:graphicFrameLocks noGrp="1"/>
          </p:cNvGraphicFramePr>
          <p:nvPr>
            <p:ph idx="1"/>
          </p:nvPr>
        </p:nvGraphicFramePr>
        <p:xfrm>
          <a:off x="358775" y="1303338"/>
          <a:ext cx="8496300" cy="4957762"/>
        </p:xfrm>
        <a:graphic>
          <a:graphicData uri="http://schemas.openxmlformats.org/drawingml/2006/table">
            <a:tbl>
              <a:tblPr rtl="1"/>
              <a:tblGrid>
                <a:gridCol w="1639887"/>
                <a:gridCol w="2001838"/>
                <a:gridCol w="1771650"/>
                <a:gridCol w="1355725"/>
                <a:gridCol w="1727200"/>
              </a:tblGrid>
              <a:tr h="7350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Quality of Life and Community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Employment Encouragement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Special Needs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Government Ministry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44450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Health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97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Housing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13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Industry, Trade and Labor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13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Immigrant Absorption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450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Justice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81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Environmental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159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Science, Culture and Sport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048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Transportation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4"/>
          <p:cNvSpPr>
            <a:spLocks noGrp="1"/>
          </p:cNvSpPr>
          <p:nvPr>
            <p:ph type="sldNum" sz="quarter" idx="11"/>
          </p:nvPr>
        </p:nvSpPr>
        <p:spPr/>
        <p:txBody>
          <a:bodyPr/>
          <a:lstStyle/>
          <a:p>
            <a:fld id="{36F922C4-F26B-4440-B7A9-2BF8217982F9}" type="slidenum">
              <a:rPr lang="he-IL" altLang="he-IL"/>
              <a:pPr/>
              <a:t>8</a:t>
            </a:fld>
            <a:endParaRPr lang="en-US" altLang="he-IL"/>
          </a:p>
        </p:txBody>
      </p:sp>
      <p:graphicFrame>
        <p:nvGraphicFramePr>
          <p:cNvPr id="175612" name="Group 508"/>
          <p:cNvGraphicFramePr>
            <a:graphicFrameLocks noGrp="1"/>
          </p:cNvGraphicFramePr>
          <p:nvPr>
            <p:ph type="tbl" idx="1"/>
          </p:nvPr>
        </p:nvGraphicFramePr>
        <p:xfrm>
          <a:off x="250825" y="1411288"/>
          <a:ext cx="8569325" cy="4392612"/>
        </p:xfrm>
        <a:graphic>
          <a:graphicData uri="http://schemas.openxmlformats.org/drawingml/2006/table">
            <a:tbl>
              <a:tblPr rtl="1"/>
              <a:tblGrid>
                <a:gridCol w="1652587"/>
                <a:gridCol w="2020888"/>
                <a:gridCol w="1785937"/>
                <a:gridCol w="1363663"/>
                <a:gridCol w="1746250"/>
              </a:tblGrid>
              <a:tr h="7318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Quality of Life and Community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Employment Encouragement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Special Needs Population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Government Ministry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5191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Infrastructure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7306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Welfare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603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338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Tourism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76238">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Agriculture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191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endParaRPr kumimoji="0" lang="en-US" altLang="he-IL" sz="1400" b="1" i="0" u="none" strike="noStrike" cap="none" normalizeH="0" baseline="-2500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Internal Security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6037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Pensioners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191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400" b="1"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Vice Prime Minister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75614" name="Rectangle 510"/>
          <p:cNvSpPr>
            <a:spLocks noGrp="1" noChangeArrowheads="1"/>
          </p:cNvSpPr>
          <p:nvPr>
            <p:ph type="title"/>
          </p:nvPr>
        </p:nvSpPr>
        <p:spPr>
          <a:xfrm>
            <a:off x="827088" y="139700"/>
            <a:ext cx="7489825" cy="739775"/>
          </a:xfrm>
          <a:noFill/>
          <a:ln/>
        </p:spPr>
        <p:txBody>
          <a:bodyPr/>
          <a:lstStyle/>
          <a:p>
            <a:pPr algn="l" rtl="0"/>
            <a:r>
              <a:rPr lang="en-US" altLang="he-IL" sz="2400">
                <a:latin typeface="Verdana" panose="020B0604030504040204" pitchFamily="34" charset="0"/>
              </a:rPr>
              <a:t>Fields of Activity &amp; Government Ministries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1"/>
          </p:nvPr>
        </p:nvSpPr>
        <p:spPr/>
        <p:txBody>
          <a:bodyPr/>
          <a:lstStyle/>
          <a:p>
            <a:fld id="{DD0D28A5-5D77-40E6-A853-02E8B14FFAF7}" type="slidenum">
              <a:rPr lang="he-IL" altLang="he-IL"/>
              <a:pPr/>
              <a:t>9</a:t>
            </a:fld>
            <a:endParaRPr lang="en-US" altLang="he-IL"/>
          </a:p>
        </p:txBody>
      </p:sp>
      <p:sp>
        <p:nvSpPr>
          <p:cNvPr id="177154" name="Rectangle 2"/>
          <p:cNvSpPr>
            <a:spLocks noGrp="1" noChangeArrowheads="1"/>
          </p:cNvSpPr>
          <p:nvPr>
            <p:ph type="title"/>
          </p:nvPr>
        </p:nvSpPr>
        <p:spPr>
          <a:xfrm>
            <a:off x="755650" y="139700"/>
            <a:ext cx="8208963" cy="739775"/>
          </a:xfrm>
        </p:spPr>
        <p:txBody>
          <a:bodyPr/>
          <a:lstStyle/>
          <a:p>
            <a:pPr algn="l" rtl="0"/>
            <a:r>
              <a:rPr lang="en-US" altLang="he-IL" sz="2400">
                <a:latin typeface="Verdana" panose="020B0604030504040204" pitchFamily="34" charset="0"/>
              </a:rPr>
              <a:t>Government Budgets in the Plan </a:t>
            </a:r>
            <a:br>
              <a:rPr lang="en-US" altLang="he-IL" sz="2400">
                <a:latin typeface="Verdana" panose="020B0604030504040204" pitchFamily="34" charset="0"/>
              </a:rPr>
            </a:br>
            <a:r>
              <a:rPr lang="en-US" altLang="he-IL" sz="1400">
                <a:latin typeface="Verdana" panose="020B0604030504040204" pitchFamily="34" charset="0"/>
              </a:rPr>
              <a:t>(in NIS millions) **</a:t>
            </a:r>
          </a:p>
        </p:txBody>
      </p:sp>
      <p:graphicFrame>
        <p:nvGraphicFramePr>
          <p:cNvPr id="177258" name="Group 106"/>
          <p:cNvGraphicFramePr>
            <a:graphicFrameLocks noGrp="1"/>
          </p:cNvGraphicFramePr>
          <p:nvPr>
            <p:ph idx="1"/>
          </p:nvPr>
        </p:nvGraphicFramePr>
        <p:xfrm>
          <a:off x="201613" y="1214438"/>
          <a:ext cx="8785225" cy="4989512"/>
        </p:xfrm>
        <a:graphic>
          <a:graphicData uri="http://schemas.openxmlformats.org/drawingml/2006/table">
            <a:tbl>
              <a:tblPr rtl="1"/>
              <a:tblGrid>
                <a:gridCol w="3168650"/>
                <a:gridCol w="973138"/>
                <a:gridCol w="1258887"/>
                <a:gridCol w="1655763"/>
                <a:gridCol w="1728787"/>
              </a:tblGrid>
              <a:tr h="107950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Activities</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Total</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Addition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 Existing Budget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he-IL" sz="1700" b="1" i="0" u="none" strike="noStrike" cap="none" normalizeH="0" baseline="0" smtClean="0">
                          <a:ln>
                            <a:noFill/>
                          </a:ln>
                          <a:solidFill>
                            <a:srgbClr val="000000"/>
                          </a:solidFill>
                          <a:effectLst/>
                          <a:latin typeface="Garamond" panose="02020404030301010803" pitchFamily="18" charset="0"/>
                          <a:cs typeface="Times New Roman" panose="02020603050405020304" pitchFamily="18" charset="0"/>
                        </a:rPr>
                        <a:t>Government Office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FF"/>
                    </a:solidFill>
                  </a:tcPr>
                </a:tc>
              </a:tr>
              <a:tr h="1428750">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Employment track, capital grants, small businesses, anchoring plant in the employment track, industrial areas, exporters, employment in hotels and construction, day care centers, scholarships, professional training</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363</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184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234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Industry, Trade and Labor</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73125">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Employment and welfare for new immigrants and treating the special needs population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12.4</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8.2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Immigrant Absorption</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874713">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Infrastructure, grants for producers</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98.2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46.2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52</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lgn="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algn="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algn="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r">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rPr>
                        <a:t>Agriculture and Rural Development</a:t>
                      </a:r>
                      <a:endParaRPr kumimoji="0" lang="he-IL" altLang="he-IL" sz="1700" b="1" i="0" u="none" strike="noStrike" cap="none" normalizeH="0" baseline="0" smtClean="0">
                        <a:ln>
                          <a:noFill/>
                        </a:ln>
                        <a:solidFill>
                          <a:schemeClr val="tx1"/>
                        </a:solidFill>
                        <a:effectLst/>
                        <a:latin typeface="Garamond" panose="02020404030301010803" pitchFamily="18"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77217" name="Text Box 65"/>
          <p:cNvSpPr txBox="1">
            <a:spLocks noChangeArrowheads="1"/>
          </p:cNvSpPr>
          <p:nvPr/>
        </p:nvSpPr>
        <p:spPr bwMode="auto">
          <a:xfrm>
            <a:off x="395288" y="6180138"/>
            <a:ext cx="7994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he-IL" sz="1600" b="1">
                <a:latin typeface="Garamond" panose="02020404030301010803" pitchFamily="18" charset="0"/>
              </a:rPr>
              <a:t>** including the Gaza Envelope and Ashkelon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he-IL"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C18F67E5B8A9DC4D970E760AB713FE5C" ma:contentTypeVersion="1" ma:contentTypeDescription="צור מסמך חדש." ma:contentTypeScope="" ma:versionID="74f61096e7f46b26897f84b6e95a49d7">
  <xsd:schema xmlns:xsd="http://www.w3.org/2001/XMLSchema" xmlns:xs="http://www.w3.org/2001/XMLSchema" xmlns:p="http://schemas.microsoft.com/office/2006/metadata/properties" xmlns:ns1="http://schemas.microsoft.com/sharepoint/v3" targetNamespace="http://schemas.microsoft.com/office/2006/metadata/properties" ma:root="true" ma:fieldsID="b77f4b718aa743763192b049d48d59a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 ma:hidden="true" ma:internalName="PublishingStartDate">
      <xsd:simpleType>
        <xsd:restriction base="dms:Unknown"/>
      </xsd:simpleType>
    </xsd:element>
    <xsd:element name="PublishingExpirationDate" ma:index="9" nillable="true" ma:displayName="מתזמן תאריך סיום"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B9A08F-C15E-43B5-974A-4F1070842FA9}">
  <ds:schemaRefs>
    <ds:schemaRef ds:uri="http://schemas.microsoft.com/sharepoint/v3/contenttype/forms"/>
  </ds:schemaRefs>
</ds:datastoreItem>
</file>

<file path=customXml/itemProps2.xml><?xml version="1.0" encoding="utf-8"?>
<ds:datastoreItem xmlns:ds="http://schemas.openxmlformats.org/officeDocument/2006/customXml" ds:itemID="{A3A3EFDC-0493-47BC-AC4D-0365CDE3F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34B2F3-E7F0-490D-8ED9-D0D93E032999}">
  <ds:schemaRefs>
    <ds:schemaRef ds:uri="http://schemas.microsoft.com/office/2006/metadata/longProperties"/>
  </ds:schemaRefs>
</ds:datastoreItem>
</file>

<file path=customXml/itemProps4.xml><?xml version="1.0" encoding="utf-8"?>
<ds:datastoreItem xmlns:ds="http://schemas.openxmlformats.org/officeDocument/2006/customXml" ds:itemID="{1E8313EB-2D80-4A0E-B1FA-74A7EFC8113C}">
  <ds:schemaRefs>
    <ds:schemaRef ds:uri="http://schemas.microsoft.com/sharepoint/v3"/>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3476</TotalTime>
  <Words>1325</Words>
  <Application>Microsoft Office PowerPoint</Application>
  <PresentationFormat>On-screen Show (4:3)</PresentationFormat>
  <Paragraphs>477</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Times New Roman</vt:lpstr>
      <vt:lpstr>Wingdings</vt:lpstr>
      <vt:lpstr>Arial Black</vt:lpstr>
      <vt:lpstr>Verdana</vt:lpstr>
      <vt:lpstr>Garamond</vt:lpstr>
      <vt:lpstr>Pixel</vt:lpstr>
      <vt:lpstr>צילום של Microsoft Photo Editor 3.0</vt:lpstr>
      <vt:lpstr>The Government’s Plan to Strengthen the North and Haifa</vt:lpstr>
      <vt:lpstr>Goals of the Plan </vt:lpstr>
      <vt:lpstr>Implementation of Government Resolution (No. 393 of August 20, 2006)</vt:lpstr>
      <vt:lpstr>Strengthening the North and Haifa*  Macro Data</vt:lpstr>
      <vt:lpstr>Content of the Resolution (North)</vt:lpstr>
      <vt:lpstr>Content of the Resolution (South)</vt:lpstr>
      <vt:lpstr>Fields of Activity &amp; Government Ministries </vt:lpstr>
      <vt:lpstr>Fields of Activity &amp; Government Ministries </vt:lpstr>
      <vt:lpstr>Government Budgets in the Plan  (in NIS millions) **</vt:lpstr>
      <vt:lpstr>Government Budgets in the Plan  (in NIS millions) **</vt:lpstr>
      <vt:lpstr>Government Budgets in the Plan  (in NIS millions) **</vt:lpstr>
      <vt:lpstr>Government Budgets in the Plan  (in NIS millions) **</vt:lpstr>
      <vt:lpstr>Government Budgets in the Plan  (in NIS millions) **</vt:lpstr>
      <vt:lpstr>Government Budgets in the Plan  (in NIS millions) **</vt:lpstr>
      <vt:lpstr>PowerPoint Presentation</vt:lpstr>
      <vt:lpstr>Gaza Envelope Communities and Ashkelon</vt:lpstr>
      <vt:lpstr>Haifa</vt:lpstr>
      <vt:lpstr>Coordination of Follow-Up and Oversight </vt:lpstr>
      <vt:lpstr>Timetable </vt:lpstr>
      <vt:lpstr>Timetable </vt:lpstr>
      <vt:lpstr>The Government’s Plan to Strengthen the North and Haifa</vt:lpstr>
    </vt:vector>
  </TitlesOfParts>
  <Company>PMO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Governments Plan to Strengthen the North and Haifa</dc:title>
  <dc:creator>Compaq nx9010</dc:creator>
  <cp:lastModifiedBy>Noa Shamir</cp:lastModifiedBy>
  <cp:revision>272</cp:revision>
  <dcterms:created xsi:type="dcterms:W3CDTF">2004-09-23T14:04:27Z</dcterms:created>
  <dcterms:modified xsi:type="dcterms:W3CDTF">2017-11-07T15:31:52Z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חשבון מערכת</vt:lpwstr>
  </property>
  <property fmtid="{D5CDD505-2E9C-101B-9397-08002B2CF9AE}" pid="3" name="display_urn:schemas-microsoft-com:office:office#Author">
    <vt:lpwstr>חשבון מערכת</vt:lpwstr>
  </property>
  <property fmtid="{D5CDD505-2E9C-101B-9397-08002B2CF9AE}" pid="4" name="xd_Signature">
    <vt:lpwstr/>
  </property>
  <property fmtid="{D5CDD505-2E9C-101B-9397-08002B2CF9AE}" pid="5" name="TemplateUrl">
    <vt:lpwstr/>
  </property>
  <property fmtid="{D5CDD505-2E9C-101B-9397-08002B2CF9AE}" pid="6" name="xd_ProgID">
    <vt:lpwstr/>
  </property>
  <property fmtid="{D5CDD505-2E9C-101B-9397-08002B2CF9AE}" pid="7" name="ContentTypeId">
    <vt:lpwstr>0x01010041A67FF648DCD94283C87884BD7561BC</vt:lpwstr>
  </property>
  <property fmtid="{D5CDD505-2E9C-101B-9397-08002B2CF9AE}" pid="8" name="_SourceUrl">
    <vt:lpwstr/>
  </property>
  <property fmtid="{D5CDD505-2E9C-101B-9397-08002B2CF9AE}" pid="9" name="_SharedFileIndex">
    <vt:lpwstr/>
  </property>
</Properties>
</file>