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5" r:id="rId3"/>
    <p:sldMasterId id="2147483679" r:id="rId4"/>
    <p:sldMasterId id="2147483683" r:id="rId5"/>
  </p:sldMasterIdLst>
  <p:notesMasterIdLst>
    <p:notesMasterId r:id="rId22"/>
  </p:notesMasterIdLst>
  <p:handoutMasterIdLst>
    <p:handoutMasterId r:id="rId23"/>
  </p:handoutMasterIdLst>
  <p:sldIdLst>
    <p:sldId id="533" r:id="rId6"/>
    <p:sldId id="1041" r:id="rId7"/>
    <p:sldId id="1138" r:id="rId8"/>
    <p:sldId id="1102" r:id="rId9"/>
    <p:sldId id="1076" r:id="rId10"/>
    <p:sldId id="1131" r:id="rId11"/>
    <p:sldId id="1095" r:id="rId12"/>
    <p:sldId id="1038" r:id="rId13"/>
    <p:sldId id="1115" r:id="rId14"/>
    <p:sldId id="1089" r:id="rId15"/>
    <p:sldId id="1088" r:id="rId16"/>
    <p:sldId id="987" r:id="rId17"/>
    <p:sldId id="1132" r:id="rId18"/>
    <p:sldId id="1016" r:id="rId19"/>
    <p:sldId id="1019" r:id="rId20"/>
    <p:sldId id="1037" r:id="rId21"/>
  </p:sldIdLst>
  <p:sldSz cx="12192000" cy="6858000"/>
  <p:notesSz cx="6888163" cy="100187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לישיב ממן" initials="אמ" lastIdx="1" clrIdx="5"/>
  <p:cmAuthor id="2" name="יובל אביגדור" initials="יא" lastIdx="3" clrIdx="1">
    <p:extLst>
      <p:ext uri="{19B8F6BF-5375-455C-9EA6-DF929625EA0E}">
        <p15:presenceInfo xmlns:p15="http://schemas.microsoft.com/office/powerpoint/2012/main" userId="יובל אביגדור" providerId="None"/>
      </p:ext>
    </p:extLst>
  </p:cmAuthor>
  <p:cmAuthor id="3" name="יובל אביגדור" initials="יא [2]" lastIdx="7" clrIdx="2">
    <p:extLst>
      <p:ext uri="{19B8F6BF-5375-455C-9EA6-DF929625EA0E}">
        <p15:presenceInfo xmlns:p15="http://schemas.microsoft.com/office/powerpoint/2012/main" userId="S-1-5-21-4095300847-3676161812-2035912457-110143" providerId="AD"/>
      </p:ext>
    </p:extLst>
  </p:cmAuthor>
  <p:cmAuthor id="4" name="תמיר כהן" initials="תכ [2]" lastIdx="3" clrIdx="3">
    <p:extLst>
      <p:ext uri="{19B8F6BF-5375-455C-9EA6-DF929625EA0E}">
        <p15:presenceInfo xmlns:p15="http://schemas.microsoft.com/office/powerpoint/2012/main" userId="תמיר כהן" providerId="None"/>
      </p:ext>
    </p:extLst>
  </p:cmAuthor>
  <p:cmAuthor id="5" name="user" initials="u" lastIdx="2" clrIdx="4">
    <p:extLst>
      <p:ext uri="{19B8F6BF-5375-455C-9EA6-DF929625EA0E}">
        <p15:presenceInfo xmlns:p15="http://schemas.microsoft.com/office/powerpoint/2012/main" userId="user" providerId="None"/>
      </p:ext>
    </p:extLst>
  </p:cmAuthor>
  <p:cmAuthor id="6" name="אירנה פלקוביץ" initials="אפ" lastIdx="5" clrIdx="6">
    <p:extLst>
      <p:ext uri="{19B8F6BF-5375-455C-9EA6-DF929625EA0E}">
        <p15:presenceInfo xmlns:p15="http://schemas.microsoft.com/office/powerpoint/2012/main" userId="S-1-5-21-1100618270-1646335006-475923621-70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A40"/>
    <a:srgbClr val="D46B4A"/>
    <a:srgbClr val="D96545"/>
    <a:srgbClr val="D67448"/>
    <a:srgbClr val="E1878D"/>
    <a:srgbClr val="F0A894"/>
    <a:srgbClr val="AC0000"/>
    <a:srgbClr val="E93C1F"/>
    <a:srgbClr val="E62410"/>
    <a:srgbClr val="CC2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48" autoAdjust="0"/>
    <p:restoredTop sz="90399" autoAdjust="0"/>
  </p:normalViewPr>
  <p:slideViewPr>
    <p:cSldViewPr snapToGrid="0" showGuides="1">
      <p:cViewPr varScale="1">
        <p:scale>
          <a:sx n="94" d="100"/>
          <a:sy n="94" d="100"/>
        </p:scale>
        <p:origin x="90" y="63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xfile\users\irenap\&#1492;&#1499;&#1504;&#1505;&#1493;&#1514;\&#1504;&#1514;&#1493;&#1504;&#1497;%20&#1492;&#1499;&#1504;&#1505;&#1493;&#1514;\&#1504;&#1497;&#1514;&#1493;&#1495;\&#1502;&#1505;%20&#1492;&#1499;&#1504;&#1505;&#1492;\&#1502;&#1511;&#1491;&#1502;&#1493;&#1514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xfile\users\irenap\&#1492;&#1499;&#1504;&#1505;&#1493;&#1514;\&#1504;&#1514;&#1493;&#1504;&#1497;%20&#1492;&#1499;&#1504;&#1505;&#1493;&#1514;\&#1492;&#1499;&#1504;&#1505;&#1493;&#1514;%20&#1502;&#1514;&#1511;&#1510;&#1497;&#1489;\&#1492;&#1499;&#1504;&#1505;&#1493;&#1514;%20&#1502;&#1514;&#1511;&#1510;&#1497;&#1489;%202024\23&#1502;&#1506;&#1502;%20&#1502;&#1511;&#1493;&#1502;&#1497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xfile\users\irenap\&#1492;&#1499;&#1504;&#1505;&#1493;&#1514;\&#1504;&#1514;&#1493;&#1504;&#1497;%20&#1492;&#1499;&#1504;&#1505;&#1493;&#1514;\&#1504;&#1496;&#1500;&#1497;&#1492;\&#1502;&#1490;&#1502;&#1493;&#1514;\2024\&#8207;&#8207;&#8207;&#8207;&#8207;&#8207;&#8207;&#8207;&#8207;&#8207;&#8207;&#8207;&#8207;&#8207;&#8207;&#8207;&#8207;&#8207;&#8207;&#8207;&#1502;&#1490;&#1502;&#1493;&#1514;%20&#1502;&#1512;&#150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xfile\users\irenap\&#1492;&#1499;&#1504;&#1505;&#1493;&#1514;\&#1504;&#1514;&#1493;&#1504;&#1497;%20&#1492;&#1499;&#1504;&#1505;&#1493;&#1514;\&#1504;&#1497;&#1514;&#1493;&#1495;\&#1502;&#1505;%20&#1492;&#1499;&#1504;&#1505;&#1492;\&#1506;&#1493;&#1514;&#1511;%20&#1513;&#1500;%20&#1512;&#1497;&#1499;&#1493;&#1494;%20&#1512;&#1493;&#1493;&#1495;&#1497;%20&#1492;&#1493;&#1503;%20&#1500;&#1508;&#1497;%20&#1513;&#1504;&#1497;&#1501;%205.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xfile\users\irenap\&#1492;&#1499;&#1504;&#1505;&#1493;&#1514;\&#1504;&#1514;&#1493;&#1504;&#1497;%20&#1492;&#1499;&#1504;&#1505;&#1493;&#1514;\&#1504;&#1497;&#1514;&#1493;&#1495;\&#1502;&#1505;%20&#1492;&#1499;&#1504;&#1505;&#1492;\&#1506;&#1493;&#1514;&#1511;%20&#1513;&#1500;%20&#1514;&#1513;&#1500;&#1493;&#1502;&#1497;%20&#1504;&#1497;&#1499;&#1493;&#1497;&#1497;&#1501;%20%2019%20&#1506;&#1491;%202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xfile\users\irenap\&#1492;&#1499;&#1504;&#1505;&#1493;&#1514;\&#1504;&#1514;&#1493;&#1504;&#1497;%20&#1492;&#1499;&#1504;&#1505;&#1493;&#1514;\&#1502;&#1505;&#1502;&#1511;\&#1492;&#1499;&#1504;&#1505;&#1493;&#1514;%20&#1497;&#1493;&#1500;&#1497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xfile\users\irenap\&#1492;&#1499;&#1504;&#1505;&#1493;&#1514;\&#1504;&#1514;&#1493;&#1504;&#1497;%20&#1492;&#1499;&#1504;&#1505;&#1493;&#1514;\&#1502;&#1505;&#1502;&#1511;\&#1492;&#1499;&#1504;&#1505;&#1493;&#1514;%20&#1497;&#1493;&#1500;&#1497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xfile\users\irenap\&#1492;&#1499;&#1504;&#1505;&#1493;&#1514;\&#1504;&#1514;&#1493;&#1504;&#1497;%20&#1492;&#1499;&#1504;&#1505;&#1493;&#1514;\&#1502;&#1505;&#1502;&#1511;\&#1502;&#1505;&#1508;&#1512;%20&#1502;&#1513;&#1500;&#1502;&#1497;&#1501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xfile\users\irenap\&#1492;&#1499;&#1504;&#1505;&#1493;&#1514;\&#1504;&#1514;&#1493;&#1504;&#1497;%20&#1492;&#1499;&#1504;&#1505;&#1493;&#1514;\&#1502;&#1505;&#1502;&#1511;\&#1502;&#1505;&#1508;&#1512;%20&#1502;&#1513;&#1500;&#1502;&#1497;&#1501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xfile\users\irenap\&#1492;&#1499;&#1504;&#1505;&#1493;&#1514;\&#1504;&#1514;&#1493;&#1504;&#1497;%20&#1492;&#1499;&#1504;&#1505;&#1493;&#1514;\&#1492;&#1499;&#1504;&#1505;&#1493;&#1514;%20&#1502;&#1514;&#1511;&#1510;&#1497;&#1489;\&#1492;&#1499;&#1504;&#1505;&#1493;&#1514;%20&#1502;&#1514;&#1511;&#1510;&#1497;&#1489;%202024\23&#1502;&#1506;&#1502;%20&#1502;&#1511;&#1493;&#1502;&#1497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xfile\users\irenap\&#1492;&#1499;&#1504;&#1505;&#1493;&#1514;\&#1504;&#1514;&#1493;&#1504;&#1497;%20&#1492;&#1499;&#1504;&#1505;&#1493;&#1514;\&#1492;&#1499;&#1504;&#1505;&#1493;&#1514;%20&#1502;&#1514;&#1511;&#1510;&#1497;&#1489;\&#1492;&#1499;&#1504;&#1505;&#1493;&#1514;%20&#1502;&#1514;&#1511;&#1510;&#1497;&#1489;%202024\23&#1502;&#1506;&#1502;%20&#1502;&#1511;&#1493;&#1502;&#149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849026856799461E-2"/>
          <c:y val="5.9462539320549547E-2"/>
          <c:w val="0.88190522044866915"/>
          <c:h val="0.636580832801305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גיליון1!$J$3</c:f>
              <c:strCache>
                <c:ptCount val="1"/>
                <c:pt idx="0">
                  <c:v>שיעור השינוי ללא חריג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C963-4585-A1E1-75B156E987CB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8-C963-4585-A1E1-75B156E987CB}"/>
              </c:ext>
            </c:extLst>
          </c:dPt>
          <c:dPt>
            <c:idx val="2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A-C963-4585-A1E1-75B156E987CB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C-C963-4585-A1E1-75B156E987CB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E-C963-4585-A1E1-75B156E987CB}"/>
              </c:ext>
            </c:extLst>
          </c:dPt>
          <c:dPt>
            <c:idx val="5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0-C963-4585-A1E1-75B156E987CB}"/>
              </c:ext>
            </c:extLst>
          </c:dPt>
          <c:dPt>
            <c:idx val="6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2-C963-4585-A1E1-75B156E987CB}"/>
              </c:ext>
            </c:extLst>
          </c:dPt>
          <c:dPt>
            <c:idx val="7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4-C963-4585-A1E1-75B156E987CB}"/>
              </c:ext>
            </c:extLst>
          </c:dPt>
          <c:dPt>
            <c:idx val="8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6-C963-4585-A1E1-75B156E987CB}"/>
              </c:ext>
            </c:extLst>
          </c:dPt>
          <c:dPt>
            <c:idx val="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8-C963-4585-A1E1-75B156E987CB}"/>
              </c:ext>
            </c:extLst>
          </c:dPt>
          <c:dPt>
            <c:idx val="1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A-C963-4585-A1E1-75B156E987CB}"/>
              </c:ext>
            </c:extLst>
          </c:dPt>
          <c:dPt>
            <c:idx val="11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C-C963-4585-A1E1-75B156E987CB}"/>
              </c:ext>
            </c:extLst>
          </c:dPt>
          <c:dPt>
            <c:idx val="12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1E-C963-4585-A1E1-75B156E987CB}"/>
              </c:ext>
            </c:extLst>
          </c:dPt>
          <c:dPt>
            <c:idx val="13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0-C963-4585-A1E1-75B156E987CB}"/>
              </c:ext>
            </c:extLst>
          </c:dPt>
          <c:dPt>
            <c:idx val="14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2-C963-4585-A1E1-75B156E987CB}"/>
              </c:ext>
            </c:extLst>
          </c:dPt>
          <c:dPt>
            <c:idx val="15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4-C963-4585-A1E1-75B156E987CB}"/>
              </c:ext>
            </c:extLst>
          </c:dPt>
          <c:dPt>
            <c:idx val="16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6-C963-4585-A1E1-75B156E987CB}"/>
              </c:ext>
            </c:extLst>
          </c:dPt>
          <c:dPt>
            <c:idx val="17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8-C963-4585-A1E1-75B156E987CB}"/>
              </c:ext>
            </c:extLst>
          </c:dPt>
          <c:dPt>
            <c:idx val="18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A-C963-4585-A1E1-75B156E987CB}"/>
              </c:ext>
            </c:extLst>
          </c:dPt>
          <c:dPt>
            <c:idx val="19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2C-C963-4585-A1E1-75B156E987C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63-4585-A1E1-75B156E987C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63-4585-A1E1-75B156E987C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63-4585-A1E1-75B156E987C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63-4585-A1E1-75B156E987C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63-4585-A1E1-75B156E987C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963-4585-A1E1-75B156E987C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963-4585-A1E1-75B156E987C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963-4585-A1E1-75B156E987C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963-4585-A1E1-75B156E987C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963-4585-A1E1-75B156E987C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963-4585-A1E1-75B156E987C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963-4585-A1E1-75B156E987C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963-4585-A1E1-75B156E987CB}"/>
                </c:ext>
              </c:extLst>
            </c:dLbl>
            <c:dLbl>
              <c:idx val="18"/>
              <c:layout>
                <c:manualLayout>
                  <c:x val="1.5065913370997932E-2"/>
                  <c:y val="4.0040040040040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963-4585-A1E1-75B156E987CB}"/>
                </c:ext>
              </c:extLst>
            </c:dLbl>
            <c:dLbl>
              <c:idx val="19"/>
              <c:layout>
                <c:manualLayout>
                  <c:x val="2.5109855618330196E-3"/>
                  <c:y val="2.8028343303933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963-4585-A1E1-75B156E987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גיליון1!$E$8:$F$28</c:f>
              <c:multiLvlStrCache>
                <c:ptCount val="21"/>
                <c:lvl>
                  <c:pt idx="0">
                    <c:v>רבעון 1</c:v>
                  </c:pt>
                  <c:pt idx="1">
                    <c:v>רבעון 2</c:v>
                  </c:pt>
                  <c:pt idx="2">
                    <c:v>רבעון 3</c:v>
                  </c:pt>
                  <c:pt idx="3">
                    <c:v>רבעון 4</c:v>
                  </c:pt>
                  <c:pt idx="4">
                    <c:v>רבעון 1</c:v>
                  </c:pt>
                  <c:pt idx="5">
                    <c:v>רבעון 2</c:v>
                  </c:pt>
                  <c:pt idx="6">
                    <c:v>רבעון 3</c:v>
                  </c:pt>
                  <c:pt idx="7">
                    <c:v>רבעון 4</c:v>
                  </c:pt>
                  <c:pt idx="8">
                    <c:v>רבעון 1</c:v>
                  </c:pt>
                  <c:pt idx="9">
                    <c:v>רבעון 2</c:v>
                  </c:pt>
                  <c:pt idx="10">
                    <c:v>רבעון 3</c:v>
                  </c:pt>
                  <c:pt idx="11">
                    <c:v>רבעון 4</c:v>
                  </c:pt>
                  <c:pt idx="12">
                    <c:v>רבעון 1</c:v>
                  </c:pt>
                  <c:pt idx="13">
                    <c:v>רבעון 2</c:v>
                  </c:pt>
                  <c:pt idx="14">
                    <c:v>רבעון 3</c:v>
                  </c:pt>
                  <c:pt idx="15">
                    <c:v>רבעון 4</c:v>
                  </c:pt>
                  <c:pt idx="16">
                    <c:v>רבעון 1</c:v>
                  </c:pt>
                  <c:pt idx="17">
                    <c:v>רבעון 2</c:v>
                  </c:pt>
                  <c:pt idx="18">
                    <c:v>רבעון 3</c:v>
                  </c:pt>
                  <c:pt idx="19">
                    <c:v>רבעון 4</c:v>
                  </c:pt>
                  <c:pt idx="20">
                    <c:v>ינואר - פברואר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</c:lvl>
              </c:multiLvlStrCache>
            </c:multiLvlStrRef>
          </c:cat>
          <c:val>
            <c:numRef>
              <c:f>גיליון1!$J$8:$J$28</c:f>
              <c:numCache>
                <c:formatCode>0%</c:formatCode>
                <c:ptCount val="21"/>
                <c:pt idx="0">
                  <c:v>0.115303376144541</c:v>
                </c:pt>
                <c:pt idx="1">
                  <c:v>0.13584269283453487</c:v>
                </c:pt>
                <c:pt idx="2">
                  <c:v>0.13417905247866302</c:v>
                </c:pt>
                <c:pt idx="3">
                  <c:v>-2.9387240944954374E-2</c:v>
                </c:pt>
                <c:pt idx="4">
                  <c:v>-6.7871455401085523E-2</c:v>
                </c:pt>
                <c:pt idx="5">
                  <c:v>-0.18992380643677942</c:v>
                </c:pt>
                <c:pt idx="6">
                  <c:v>-9.264508417153916E-2</c:v>
                </c:pt>
                <c:pt idx="7">
                  <c:v>0.12020509812774627</c:v>
                </c:pt>
                <c:pt idx="8">
                  <c:v>6.0283892390050164E-2</c:v>
                </c:pt>
                <c:pt idx="9">
                  <c:v>0.38781253221160683</c:v>
                </c:pt>
                <c:pt idx="10">
                  <c:v>0.2980715667318925</c:v>
                </c:pt>
                <c:pt idx="11">
                  <c:v>0.32249932376466184</c:v>
                </c:pt>
                <c:pt idx="12">
                  <c:v>0.21442731899978673</c:v>
                </c:pt>
                <c:pt idx="13">
                  <c:v>0.1539613187900517</c:v>
                </c:pt>
                <c:pt idx="14">
                  <c:v>0.15077885675986891</c:v>
                </c:pt>
                <c:pt idx="15">
                  <c:v>-4.0415010612147362E-2</c:v>
                </c:pt>
                <c:pt idx="16">
                  <c:v>0.14809480004053199</c:v>
                </c:pt>
                <c:pt idx="17">
                  <c:v>0.12392238805923261</c:v>
                </c:pt>
                <c:pt idx="18">
                  <c:v>-5.724908652985139E-3</c:v>
                </c:pt>
                <c:pt idx="19">
                  <c:v>-9.938284436827749E-2</c:v>
                </c:pt>
                <c:pt idx="20">
                  <c:v>-3.1441973025463255E-2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C963-4585-A1E1-75B156E98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454212111"/>
        <c:axId val="1101689071"/>
      </c:barChart>
      <c:catAx>
        <c:axId val="1454212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01689071"/>
        <c:crosses val="autoZero"/>
        <c:auto val="1"/>
        <c:lblAlgn val="ctr"/>
        <c:lblOffset val="100"/>
        <c:noMultiLvlLbl val="0"/>
      </c:catAx>
      <c:valAx>
        <c:axId val="1101689071"/>
        <c:scaling>
          <c:orientation val="minMax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54212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ענפים!$N$2</c:f>
              <c:strCache>
                <c:ptCount val="1"/>
                <c:pt idx="0">
                  <c:v>מסחר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dLbl>
              <c:idx val="5"/>
              <c:layout>
                <c:manualLayout>
                  <c:x val="-8.3333333333332309E-3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75-4E96-B067-465BAFBF1F75}"/>
                </c:ext>
              </c:extLst>
            </c:dLbl>
            <c:dLbl>
              <c:idx val="7"/>
              <c:layout>
                <c:manualLayout>
                  <c:x val="0"/>
                  <c:y val="2.6890751557687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75-4E96-B067-465BAFBF1F75}"/>
                </c:ext>
              </c:extLst>
            </c:dLbl>
            <c:dLbl>
              <c:idx val="8"/>
              <c:layout>
                <c:manualLayout>
                  <c:x val="0"/>
                  <c:y val="1.7927167705124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75-4E96-B067-465BAFBF1F75}"/>
                </c:ext>
              </c:extLst>
            </c:dLbl>
            <c:dLbl>
              <c:idx val="9"/>
              <c:layout>
                <c:manualLayout>
                  <c:x val="-1.5279182546890549E-3"/>
                  <c:y val="1.8106166290167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75-4E96-B067-465BAFBF1F75}"/>
                </c:ext>
              </c:extLst>
            </c:dLbl>
            <c:dLbl>
              <c:idx val="10"/>
              <c:layout>
                <c:manualLayout>
                  <c:x val="-1.5279182546890549E-3"/>
                  <c:y val="2.7159249435251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75-4E96-B067-465BAFBF1F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ענפים!$A$59:$B$75</c:f>
              <c:multiLvlStrCache>
                <c:ptCount val="17"/>
                <c:lvl>
                  <c:pt idx="0">
                    <c:v>רבעון 1</c:v>
                  </c:pt>
                  <c:pt idx="1">
                    <c:v>רבעון 2</c:v>
                  </c:pt>
                  <c:pt idx="2">
                    <c:v>רבעון 3</c:v>
                  </c:pt>
                  <c:pt idx="3">
                    <c:v>רבעון 4</c:v>
                  </c:pt>
                  <c:pt idx="4">
                    <c:v>רבעון 1</c:v>
                  </c:pt>
                  <c:pt idx="5">
                    <c:v>רבעון 2</c:v>
                  </c:pt>
                  <c:pt idx="6">
                    <c:v>רבעון 3</c:v>
                  </c:pt>
                  <c:pt idx="7">
                    <c:v>רבעון 4</c:v>
                  </c:pt>
                  <c:pt idx="8">
                    <c:v>רבעון 1</c:v>
                  </c:pt>
                  <c:pt idx="9">
                    <c:v>רבעון 2</c:v>
                  </c:pt>
                  <c:pt idx="10">
                    <c:v>רבעון 3</c:v>
                  </c:pt>
                  <c:pt idx="11">
                    <c:v>רבעון 4</c:v>
                  </c:pt>
                  <c:pt idx="12">
                    <c:v>רבעון 1</c:v>
                  </c:pt>
                  <c:pt idx="13">
                    <c:v>רבעון 2</c:v>
                  </c:pt>
                  <c:pt idx="14">
                    <c:v>רבעון 3</c:v>
                  </c:pt>
                  <c:pt idx="15">
                    <c:v>רבעון 4</c:v>
                  </c:pt>
                  <c:pt idx="16">
                    <c:v>רבעון 1</c:v>
                  </c:pt>
                </c:lvl>
                <c:lvl>
                  <c:pt idx="0">
                    <c:v>20/19</c:v>
                  </c:pt>
                  <c:pt idx="4">
                    <c:v>21/20</c:v>
                  </c:pt>
                  <c:pt idx="5">
                    <c:v>21/19</c:v>
                  </c:pt>
                  <c:pt idx="8">
                    <c:v>22/21</c:v>
                  </c:pt>
                  <c:pt idx="12">
                    <c:v>23/22</c:v>
                  </c:pt>
                  <c:pt idx="16">
                    <c:v>24/23</c:v>
                  </c:pt>
                </c:lvl>
              </c:multiLvlStrCache>
            </c:multiLvlStrRef>
          </c:cat>
          <c:val>
            <c:numRef>
              <c:f>ענפים!$M$59:$M$75</c:f>
              <c:numCache>
                <c:formatCode>0.0</c:formatCode>
                <c:ptCount val="17"/>
                <c:pt idx="0">
                  <c:v>6.7071220694447042</c:v>
                </c:pt>
                <c:pt idx="1">
                  <c:v>6.2007402285053193</c:v>
                </c:pt>
                <c:pt idx="2">
                  <c:v>24.173202042731056</c:v>
                </c:pt>
                <c:pt idx="3">
                  <c:v>10.153298034869064</c:v>
                </c:pt>
                <c:pt idx="4">
                  <c:v>7.6429025985875088</c:v>
                </c:pt>
                <c:pt idx="5">
                  <c:v>14.964762748737503</c:v>
                </c:pt>
                <c:pt idx="6">
                  <c:v>14.3943412398168</c:v>
                </c:pt>
                <c:pt idx="7">
                  <c:v>12.025179003473308</c:v>
                </c:pt>
                <c:pt idx="8" formatCode="#,##0.0">
                  <c:v>4.7674718848501971</c:v>
                </c:pt>
                <c:pt idx="9" formatCode="#,##0.0">
                  <c:v>-7.0404655481785499</c:v>
                </c:pt>
                <c:pt idx="10" formatCode="#,##0.0">
                  <c:v>-7.5048707803013563</c:v>
                </c:pt>
                <c:pt idx="11" formatCode="#,##0.0">
                  <c:v>-6.9202209722121086</c:v>
                </c:pt>
                <c:pt idx="12" formatCode="#,##0.0">
                  <c:v>1.2244621412678049</c:v>
                </c:pt>
                <c:pt idx="13" formatCode="#,##0.0">
                  <c:v>-2.7115042736742279</c:v>
                </c:pt>
                <c:pt idx="14" formatCode="#,##0.0">
                  <c:v>4.518743051282728</c:v>
                </c:pt>
                <c:pt idx="15" formatCode="#,##0.0">
                  <c:v>-11.694989802993442</c:v>
                </c:pt>
                <c:pt idx="16" formatCode="#,##0.0">
                  <c:v>17.02176120324631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75-4E96-B067-465BAFBF1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911255567"/>
        <c:axId val="911256399"/>
      </c:barChart>
      <c:catAx>
        <c:axId val="911255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11256399"/>
        <c:crosses val="autoZero"/>
        <c:auto val="1"/>
        <c:lblAlgn val="ctr"/>
        <c:lblOffset val="100"/>
        <c:noMultiLvlLbl val="0"/>
      </c:catAx>
      <c:valAx>
        <c:axId val="911256399"/>
        <c:scaling>
          <c:orientation val="minMax"/>
          <c:max val="35"/>
          <c:min val="-2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11255567"/>
        <c:crossesAt val="1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435576292773626"/>
          <c:y val="0.12979645906881856"/>
          <c:w val="0.79004725624457517"/>
          <c:h val="0.61021665568468497"/>
        </c:manualLayout>
      </c:layout>
      <c:lineChart>
        <c:grouping val="standard"/>
        <c:varyColors val="0"/>
        <c:ser>
          <c:idx val="1"/>
          <c:order val="0"/>
          <c:tx>
            <c:v>יבוא ללא יהלומים נתוני מגמה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'יבוא (ARIMA) '!$A$195:$B$245</c:f>
              <c:multiLvlStrCache>
                <c:ptCount val="51"/>
                <c:lvl>
                  <c:pt idx="0">
                    <c:v>ינואר</c:v>
                  </c:pt>
                  <c:pt idx="1">
                    <c:v>פברואר</c:v>
                  </c:pt>
                  <c:pt idx="2">
                    <c:v>מרץ</c:v>
                  </c:pt>
                  <c:pt idx="3">
                    <c:v>אפריל</c:v>
                  </c:pt>
                  <c:pt idx="4">
                    <c:v>מאי</c:v>
                  </c:pt>
                  <c:pt idx="5">
                    <c:v>יוני</c:v>
                  </c:pt>
                  <c:pt idx="6">
                    <c:v>יולי</c:v>
                  </c:pt>
                  <c:pt idx="7">
                    <c:v>אוגוסט</c:v>
                  </c:pt>
                  <c:pt idx="8">
                    <c:v>ספטמבר</c:v>
                  </c:pt>
                  <c:pt idx="9">
                    <c:v>אוקטובר</c:v>
                  </c:pt>
                  <c:pt idx="10">
                    <c:v>נובמבר</c:v>
                  </c:pt>
                  <c:pt idx="11">
                    <c:v>דצמבר</c:v>
                  </c:pt>
                  <c:pt idx="12">
                    <c:v>ינואר</c:v>
                  </c:pt>
                  <c:pt idx="13">
                    <c:v>פברואר</c:v>
                  </c:pt>
                  <c:pt idx="14">
                    <c:v>מרץ</c:v>
                  </c:pt>
                  <c:pt idx="15">
                    <c:v>אפריל</c:v>
                  </c:pt>
                  <c:pt idx="16">
                    <c:v>מאי</c:v>
                  </c:pt>
                  <c:pt idx="17">
                    <c:v>יוני</c:v>
                  </c:pt>
                  <c:pt idx="18">
                    <c:v>יולי</c:v>
                  </c:pt>
                  <c:pt idx="19">
                    <c:v>אוגוסט</c:v>
                  </c:pt>
                  <c:pt idx="20">
                    <c:v>ספטמבר</c:v>
                  </c:pt>
                  <c:pt idx="21">
                    <c:v>אוקטובר</c:v>
                  </c:pt>
                  <c:pt idx="22">
                    <c:v>נובמבר</c:v>
                  </c:pt>
                  <c:pt idx="23">
                    <c:v>דצמבר</c:v>
                  </c:pt>
                  <c:pt idx="24">
                    <c:v>ינואר</c:v>
                  </c:pt>
                  <c:pt idx="25">
                    <c:v>פברואר</c:v>
                  </c:pt>
                  <c:pt idx="26">
                    <c:v>מרץ</c:v>
                  </c:pt>
                  <c:pt idx="27">
                    <c:v>אפריל</c:v>
                  </c:pt>
                  <c:pt idx="28">
                    <c:v>מאי</c:v>
                  </c:pt>
                  <c:pt idx="29">
                    <c:v>יוני</c:v>
                  </c:pt>
                  <c:pt idx="30">
                    <c:v>יולי</c:v>
                  </c:pt>
                  <c:pt idx="31">
                    <c:v>אוגוסט</c:v>
                  </c:pt>
                  <c:pt idx="32">
                    <c:v>ספטמבר</c:v>
                  </c:pt>
                  <c:pt idx="33">
                    <c:v>אוקטובר</c:v>
                  </c:pt>
                  <c:pt idx="34">
                    <c:v>נובמבר</c:v>
                  </c:pt>
                  <c:pt idx="35">
                    <c:v>דצמבר</c:v>
                  </c:pt>
                  <c:pt idx="36">
                    <c:v>ינואר</c:v>
                  </c:pt>
                  <c:pt idx="37">
                    <c:v>פברואר</c:v>
                  </c:pt>
                  <c:pt idx="38">
                    <c:v>מרץ</c:v>
                  </c:pt>
                  <c:pt idx="39">
                    <c:v>אפריל</c:v>
                  </c:pt>
                  <c:pt idx="40">
                    <c:v>מאי</c:v>
                  </c:pt>
                  <c:pt idx="41">
                    <c:v>יוני</c:v>
                  </c:pt>
                  <c:pt idx="42">
                    <c:v>יולי</c:v>
                  </c:pt>
                  <c:pt idx="43">
                    <c:v>אוגוסט</c:v>
                  </c:pt>
                  <c:pt idx="44">
                    <c:v>ספטמבר</c:v>
                  </c:pt>
                  <c:pt idx="45">
                    <c:v>אוקטובר</c:v>
                  </c:pt>
                  <c:pt idx="46">
                    <c:v>נובמבר</c:v>
                  </c:pt>
                  <c:pt idx="47">
                    <c:v>דצמבר</c:v>
                  </c:pt>
                  <c:pt idx="48">
                    <c:v>ינואר</c:v>
                  </c:pt>
                  <c:pt idx="49">
                    <c:v>פברואר</c:v>
                  </c:pt>
                  <c:pt idx="50">
                    <c:v>מרץ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  <c:pt idx="36">
                    <c:v>2023</c:v>
                  </c:pt>
                  <c:pt idx="48">
                    <c:v>2024</c:v>
                  </c:pt>
                </c:lvl>
              </c:multiLvlStrCache>
            </c:multiLvlStrRef>
          </c:cat>
          <c:val>
            <c:numRef>
              <c:f>'יבוא (ARIMA) '!$E$195:$E$245</c:f>
              <c:numCache>
                <c:formatCode>0</c:formatCode>
                <c:ptCount val="51"/>
                <c:pt idx="0">
                  <c:v>5632.24471119589</c:v>
                </c:pt>
                <c:pt idx="1">
                  <c:v>5457.1610819617599</c:v>
                </c:pt>
                <c:pt idx="2">
                  <c:v>5270.4784742229103</c:v>
                </c:pt>
                <c:pt idx="3">
                  <c:v>5136.8384388433096</c:v>
                </c:pt>
                <c:pt idx="4">
                  <c:v>5087.4843453962403</c:v>
                </c:pt>
                <c:pt idx="5" formatCode="_ * #,##0_ ;_ * \-#,##0_ ;_ * &quot;-&quot;??_ ;_ @_ ">
                  <c:v>5124.7560553168096</c:v>
                </c:pt>
                <c:pt idx="6" formatCode="_ * #,##0_ ;_ * \-#,##0_ ;_ * &quot;-&quot;??_ ;_ @_ ">
                  <c:v>5239.3048117674598</c:v>
                </c:pt>
                <c:pt idx="7" formatCode="_ * #,##0_ ;_ * \-#,##0_ ;_ * &quot;-&quot;??_ ;_ @_ ">
                  <c:v>5392.8133377081704</c:v>
                </c:pt>
                <c:pt idx="8" formatCode="_ * #,##0_ ;_ * \-#,##0_ ;_ * &quot;-&quot;??_ ;_ @_ ">
                  <c:v>5557.2868679795602</c:v>
                </c:pt>
                <c:pt idx="9" formatCode="_ * #,##0_ ;_ * \-#,##0_ ;_ * &quot;-&quot;??_ ;_ @_ ">
                  <c:v>5717.5175788569404</c:v>
                </c:pt>
                <c:pt idx="10" formatCode="_ * #,##0_ ;_ * \-#,##0_ ;_ * &quot;-&quot;??_ ;_ @_ ">
                  <c:v>5890.2868063210399</c:v>
                </c:pt>
                <c:pt idx="11" formatCode="_ * #,##0_ ;_ * \-#,##0_ ;_ * &quot;-&quot;??_ ;_ @_ ">
                  <c:v>6091.71757779977</c:v>
                </c:pt>
                <c:pt idx="12" formatCode="_ * #,##0_ ;_ * \-#,##0_ ;_ * &quot;-&quot;??_ ;_ @_ ">
                  <c:v>6322.3740914393802</c:v>
                </c:pt>
                <c:pt idx="13" formatCode="_ * #,##0_ ;_ * \-#,##0_ ;_ * &quot;-&quot;??_ ;_ @_ ">
                  <c:v>6543.8632284914602</c:v>
                </c:pt>
                <c:pt idx="14" formatCode="_ * #,##0_ ;_ * \-#,##0_ ;_ * &quot;-&quot;??_ ;_ @_ ">
                  <c:v>6739.5051591146903</c:v>
                </c:pt>
                <c:pt idx="15" formatCode="_ * #,##0_ ;_ * \-#,##0_ ;_ * &quot;-&quot;??_ ;_ @_ ">
                  <c:v>6892.5391155110901</c:v>
                </c:pt>
                <c:pt idx="16" formatCode="_ * #,##0_ ;_ * \-#,##0_ ;_ * &quot;-&quot;??_ ;_ @_ ">
                  <c:v>7005.3404090295899</c:v>
                </c:pt>
                <c:pt idx="17" formatCode="_ * #,##0_ ;_ * \-#,##0_ ;_ * &quot;-&quot;??_ ;_ @_ ">
                  <c:v>7122.3933857862003</c:v>
                </c:pt>
                <c:pt idx="18" formatCode="_ * #,##0_ ;_ * \-#,##0_ ;_ * &quot;-&quot;??_ ;_ @_ ">
                  <c:v>7263.5240683840602</c:v>
                </c:pt>
                <c:pt idx="19" formatCode="_ * #,##0_ ;_ * \-#,##0_ ;_ * &quot;-&quot;??_ ;_ @_ ">
                  <c:v>7429.7140315447396</c:v>
                </c:pt>
                <c:pt idx="20" formatCode="_ * #,##0_ ;_ * \-#,##0_ ;_ * &quot;-&quot;??_ ;_ @_ ">
                  <c:v>7611.7011345151604</c:v>
                </c:pt>
                <c:pt idx="21" formatCode="_ * #,##0_ ;_ * \-#,##0_ ;_ * &quot;-&quot;??_ ;_ @_ ">
                  <c:v>7784.5731609287204</c:v>
                </c:pt>
                <c:pt idx="22" formatCode="_ * #,##0_ ;_ * \-#,##0_ ;_ * &quot;-&quot;??_ ;_ @_ ">
                  <c:v>7931.0923727869804</c:v>
                </c:pt>
                <c:pt idx="23" formatCode="_ * #,##0_ ;_ * \-#,##0_ ;_ * &quot;-&quot;??_ ;_ @_ ">
                  <c:v>8049.4691262912102</c:v>
                </c:pt>
                <c:pt idx="24" formatCode="_ * #,##0_ ;_ * \-#,##0_ ;_ * &quot;-&quot;??_ ;_ @_ ">
                  <c:v>8170.0498384660896</c:v>
                </c:pt>
                <c:pt idx="25" formatCode="_ * #,##0_ ;_ * \-#,##0_ ;_ * &quot;-&quot;??_ ;_ @_ ">
                  <c:v>8302.5721611421104</c:v>
                </c:pt>
                <c:pt idx="26" formatCode="_ * #,##0_ ;_ * \-#,##0_ ;_ * &quot;-&quot;??_ ;_ @_ ">
                  <c:v>8446.5449406401804</c:v>
                </c:pt>
                <c:pt idx="27" formatCode="_ * #,##0_ ;_ * \-#,##0_ ;_ * &quot;-&quot;??_ ;_ @_ ">
                  <c:v>8571.29768819335</c:v>
                </c:pt>
                <c:pt idx="28" formatCode="_ * #,##0_ ;_ * \-#,##0_ ;_ * &quot;-&quot;??_ ;_ @_ ">
                  <c:v>8636.91774862489</c:v>
                </c:pt>
                <c:pt idx="29" formatCode="_ * #,##0_ ;_ * \-#,##0_ ;_ * &quot;-&quot;??_ ;_ @_ ">
                  <c:v>8613.0626626613903</c:v>
                </c:pt>
                <c:pt idx="30" formatCode="_ * #,##0_ ;_ * \-#,##0_ ;_ * &quot;-&quot;??_ ;_ @_ ">
                  <c:v>8501.0855546114399</c:v>
                </c:pt>
                <c:pt idx="31" formatCode="_ * #,##0_ ;_ * \-#,##0_ ;_ * &quot;-&quot;??_ ;_ @_ ">
                  <c:v>8353.1891172014002</c:v>
                </c:pt>
                <c:pt idx="32" formatCode="_ * #,##0_ ;_ * \-#,##0_ ;_ * &quot;-&quot;??_ ;_ @_ ">
                  <c:v>8210.7761035362801</c:v>
                </c:pt>
                <c:pt idx="33" formatCode="_ * #,##0_ ;_ * \-#,##0_ ;_ * &quot;-&quot;??_ ;_ @_ ">
                  <c:v>8090.8358084435804</c:v>
                </c:pt>
                <c:pt idx="34" formatCode="_ * #,##0_ ;_ * \-#,##0_ ;_ * &quot;-&quot;??_ ;_ @_ ">
                  <c:v>7972.5666425444697</c:v>
                </c:pt>
                <c:pt idx="35" formatCode="_ * #,##0_ ;_ * \-#,##0_ ;_ * &quot;-&quot;??_ ;_ @_ ">
                  <c:v>7858.5113264031697</c:v>
                </c:pt>
                <c:pt idx="36" formatCode="_ * #,##0_ ;_ * \-#,##0_ ;_ * &quot;-&quot;??_ ;_ @_ ">
                  <c:v>7737.5799442645302</c:v>
                </c:pt>
                <c:pt idx="37" formatCode="_ * #,##0_ ;_ * \-#,##0_ ;_ * &quot;-&quot;??_ ;_ @_ ">
                  <c:v>7616.7677837856299</c:v>
                </c:pt>
                <c:pt idx="38" formatCode="_ * #,##0_ ;_ * \-#,##0_ ;_ * &quot;-&quot;??_ ;_ @_ ">
                  <c:v>7522.4338649841002</c:v>
                </c:pt>
                <c:pt idx="39" formatCode="_ * #,##0_ ;_ * \-#,##0_ ;_ * &quot;-&quot;??_ ;_ @_ ">
                  <c:v>7454.4831173576304</c:v>
                </c:pt>
                <c:pt idx="40" formatCode="_ * #,##0_ ;_ * \-#,##0_ ;_ * &quot;-&quot;??_ ;_ @_ ">
                  <c:v>7420.4900645678499</c:v>
                </c:pt>
                <c:pt idx="41" formatCode="_ * #,##0_ ;_ * \-#,##0_ ;_ * &quot;-&quot;??_ ;_ @_ ">
                  <c:v>7413.6850089751397</c:v>
                </c:pt>
                <c:pt idx="42" formatCode="_ * #,##0_ ;_ * \-#,##0_ ;_ * &quot;-&quot;??_ ;_ @_ ">
                  <c:v>7408.2935984975502</c:v>
                </c:pt>
                <c:pt idx="43" formatCode="_ * #,##0_ ;_ * \-#,##0_ ;_ * &quot;-&quot;??_ ;_ @_ ">
                  <c:v>7381.7921993575601</c:v>
                </c:pt>
                <c:pt idx="44" formatCode="_ * #,##0_ ;_ * \-#,##0_ ;_ * &quot;-&quot;??_ ;_ @_ ">
                  <c:v>7326.3127528681498</c:v>
                </c:pt>
                <c:pt idx="45" formatCode="_ * #,##0_ ;_ * \-#,##0_ ;_ * &quot;-&quot;??_ ;_ @_ ">
                  <c:v>7269.8209708139502</c:v>
                </c:pt>
                <c:pt idx="46" formatCode="_ * #,##0_ ;_ * \-#,##0_ ;_ * &quot;-&quot;??_ ;_ @_ ">
                  <c:v>7230.1992109966004</c:v>
                </c:pt>
                <c:pt idx="47" formatCode="_ * #,##0_ ;_ * \-#,##0_ ;_ * &quot;-&quot;??_ ;_ @_ ">
                  <c:v>7213.4596668165896</c:v>
                </c:pt>
                <c:pt idx="48" formatCode="_ * #,##0_ ;_ * \-#,##0_ ;_ * &quot;-&quot;??_ ;_ @_ ">
                  <c:v>7209.2466618919298</c:v>
                </c:pt>
                <c:pt idx="49" formatCode="_ * #,##0_ ;_ * \-#,##0_ ;_ * &quot;-&quot;??_ ;_ @_ ">
                  <c:v>7224.7424324467902</c:v>
                </c:pt>
                <c:pt idx="50" formatCode="_ * #,##0_ ;_ * \-#,##0_ ;_ * &quot;-&quot;??_ ;_ @_ ">
                  <c:v>7233.1006072626396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95-430E-8581-FBD9F4E11F4D}"/>
            </c:ext>
          </c:extLst>
        </c:ser>
        <c:ser>
          <c:idx val="0"/>
          <c:order val="1"/>
          <c:tx>
            <c:v>יבוא ללא יהלומים נתונים מקוריים</c:v>
          </c:tx>
          <c:spPr>
            <a:ln w="2222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'יבוא (ARIMA) '!$A$195:$B$245</c:f>
              <c:multiLvlStrCache>
                <c:ptCount val="51"/>
                <c:lvl>
                  <c:pt idx="0">
                    <c:v>ינואר</c:v>
                  </c:pt>
                  <c:pt idx="1">
                    <c:v>פברואר</c:v>
                  </c:pt>
                  <c:pt idx="2">
                    <c:v>מרץ</c:v>
                  </c:pt>
                  <c:pt idx="3">
                    <c:v>אפריל</c:v>
                  </c:pt>
                  <c:pt idx="4">
                    <c:v>מאי</c:v>
                  </c:pt>
                  <c:pt idx="5">
                    <c:v>יוני</c:v>
                  </c:pt>
                  <c:pt idx="6">
                    <c:v>יולי</c:v>
                  </c:pt>
                  <c:pt idx="7">
                    <c:v>אוגוסט</c:v>
                  </c:pt>
                  <c:pt idx="8">
                    <c:v>ספטמבר</c:v>
                  </c:pt>
                  <c:pt idx="9">
                    <c:v>אוקטובר</c:v>
                  </c:pt>
                  <c:pt idx="10">
                    <c:v>נובמבר</c:v>
                  </c:pt>
                  <c:pt idx="11">
                    <c:v>דצמבר</c:v>
                  </c:pt>
                  <c:pt idx="12">
                    <c:v>ינואר</c:v>
                  </c:pt>
                  <c:pt idx="13">
                    <c:v>פברואר</c:v>
                  </c:pt>
                  <c:pt idx="14">
                    <c:v>מרץ</c:v>
                  </c:pt>
                  <c:pt idx="15">
                    <c:v>אפריל</c:v>
                  </c:pt>
                  <c:pt idx="16">
                    <c:v>מאי</c:v>
                  </c:pt>
                  <c:pt idx="17">
                    <c:v>יוני</c:v>
                  </c:pt>
                  <c:pt idx="18">
                    <c:v>יולי</c:v>
                  </c:pt>
                  <c:pt idx="19">
                    <c:v>אוגוסט</c:v>
                  </c:pt>
                  <c:pt idx="20">
                    <c:v>ספטמבר</c:v>
                  </c:pt>
                  <c:pt idx="21">
                    <c:v>אוקטובר</c:v>
                  </c:pt>
                  <c:pt idx="22">
                    <c:v>נובמבר</c:v>
                  </c:pt>
                  <c:pt idx="23">
                    <c:v>דצמבר</c:v>
                  </c:pt>
                  <c:pt idx="24">
                    <c:v>ינואר</c:v>
                  </c:pt>
                  <c:pt idx="25">
                    <c:v>פברואר</c:v>
                  </c:pt>
                  <c:pt idx="26">
                    <c:v>מרץ</c:v>
                  </c:pt>
                  <c:pt idx="27">
                    <c:v>אפריל</c:v>
                  </c:pt>
                  <c:pt idx="28">
                    <c:v>מאי</c:v>
                  </c:pt>
                  <c:pt idx="29">
                    <c:v>יוני</c:v>
                  </c:pt>
                  <c:pt idx="30">
                    <c:v>יולי</c:v>
                  </c:pt>
                  <c:pt idx="31">
                    <c:v>אוגוסט</c:v>
                  </c:pt>
                  <c:pt idx="32">
                    <c:v>ספטמבר</c:v>
                  </c:pt>
                  <c:pt idx="33">
                    <c:v>אוקטובר</c:v>
                  </c:pt>
                  <c:pt idx="34">
                    <c:v>נובמבר</c:v>
                  </c:pt>
                  <c:pt idx="35">
                    <c:v>דצמבר</c:v>
                  </c:pt>
                  <c:pt idx="36">
                    <c:v>ינואר</c:v>
                  </c:pt>
                  <c:pt idx="37">
                    <c:v>פברואר</c:v>
                  </c:pt>
                  <c:pt idx="38">
                    <c:v>מרץ</c:v>
                  </c:pt>
                  <c:pt idx="39">
                    <c:v>אפריל</c:v>
                  </c:pt>
                  <c:pt idx="40">
                    <c:v>מאי</c:v>
                  </c:pt>
                  <c:pt idx="41">
                    <c:v>יוני</c:v>
                  </c:pt>
                  <c:pt idx="42">
                    <c:v>יולי</c:v>
                  </c:pt>
                  <c:pt idx="43">
                    <c:v>אוגוסט</c:v>
                  </c:pt>
                  <c:pt idx="44">
                    <c:v>ספטמבר</c:v>
                  </c:pt>
                  <c:pt idx="45">
                    <c:v>אוקטובר</c:v>
                  </c:pt>
                  <c:pt idx="46">
                    <c:v>נובמבר</c:v>
                  </c:pt>
                  <c:pt idx="47">
                    <c:v>דצמבר</c:v>
                  </c:pt>
                  <c:pt idx="48">
                    <c:v>ינואר</c:v>
                  </c:pt>
                  <c:pt idx="49">
                    <c:v>פברואר</c:v>
                  </c:pt>
                  <c:pt idx="50">
                    <c:v>מרץ</c:v>
                  </c:pt>
                </c:lvl>
                <c:lvl>
                  <c:pt idx="0">
                    <c:v>2020</c:v>
                  </c:pt>
                  <c:pt idx="12">
                    <c:v>2021</c:v>
                  </c:pt>
                  <c:pt idx="24">
                    <c:v>2022</c:v>
                  </c:pt>
                  <c:pt idx="36">
                    <c:v>2023</c:v>
                  </c:pt>
                  <c:pt idx="48">
                    <c:v>2024</c:v>
                  </c:pt>
                </c:lvl>
              </c:multiLvlStrCache>
            </c:multiLvlStrRef>
          </c:cat>
          <c:val>
            <c:numRef>
              <c:f>'יבוא (ARIMA) '!$C$195:$C$245</c:f>
              <c:numCache>
                <c:formatCode>#,##0</c:formatCode>
                <c:ptCount val="51"/>
                <c:pt idx="0">
                  <c:v>6094</c:v>
                </c:pt>
                <c:pt idx="1">
                  <c:v>5456</c:v>
                </c:pt>
                <c:pt idx="2">
                  <c:v>5606</c:v>
                </c:pt>
                <c:pt idx="3">
                  <c:v>4559</c:v>
                </c:pt>
                <c:pt idx="4">
                  <c:v>4730</c:v>
                </c:pt>
                <c:pt idx="5">
                  <c:v>5370</c:v>
                </c:pt>
                <c:pt idx="6">
                  <c:v>5569</c:v>
                </c:pt>
                <c:pt idx="7">
                  <c:v>5526</c:v>
                </c:pt>
                <c:pt idx="8">
                  <c:v>5170</c:v>
                </c:pt>
                <c:pt idx="9">
                  <c:v>5484</c:v>
                </c:pt>
                <c:pt idx="10">
                  <c:v>5704</c:v>
                </c:pt>
                <c:pt idx="11">
                  <c:v>6492</c:v>
                </c:pt>
                <c:pt idx="12">
                  <c:v>6421</c:v>
                </c:pt>
                <c:pt idx="13">
                  <c:v>6407</c:v>
                </c:pt>
                <c:pt idx="14">
                  <c:v>7063</c:v>
                </c:pt>
                <c:pt idx="15">
                  <c:v>6818</c:v>
                </c:pt>
                <c:pt idx="16">
                  <c:v>6829</c:v>
                </c:pt>
                <c:pt idx="17">
                  <c:v>7281</c:v>
                </c:pt>
                <c:pt idx="18">
                  <c:v>7083</c:v>
                </c:pt>
                <c:pt idx="19">
                  <c:v>7921</c:v>
                </c:pt>
                <c:pt idx="20">
                  <c:v>6133</c:v>
                </c:pt>
                <c:pt idx="21">
                  <c:v>8093</c:v>
                </c:pt>
                <c:pt idx="22">
                  <c:v>8027</c:v>
                </c:pt>
                <c:pt idx="23">
                  <c:v>7978</c:v>
                </c:pt>
                <c:pt idx="24">
                  <c:v>8272</c:v>
                </c:pt>
                <c:pt idx="25">
                  <c:v>8094</c:v>
                </c:pt>
                <c:pt idx="26">
                  <c:v>9009</c:v>
                </c:pt>
                <c:pt idx="27">
                  <c:v>8191</c:v>
                </c:pt>
                <c:pt idx="28">
                  <c:v>9943</c:v>
                </c:pt>
                <c:pt idx="29">
                  <c:v>8694</c:v>
                </c:pt>
                <c:pt idx="30">
                  <c:v>8566</c:v>
                </c:pt>
                <c:pt idx="31">
                  <c:v>8911</c:v>
                </c:pt>
                <c:pt idx="32">
                  <c:v>7363</c:v>
                </c:pt>
                <c:pt idx="33">
                  <c:v>7951</c:v>
                </c:pt>
                <c:pt idx="34">
                  <c:v>7954</c:v>
                </c:pt>
                <c:pt idx="35">
                  <c:v>7750</c:v>
                </c:pt>
                <c:pt idx="36">
                  <c:v>8371</c:v>
                </c:pt>
                <c:pt idx="37">
                  <c:v>7455</c:v>
                </c:pt>
                <c:pt idx="38">
                  <c:v>7723</c:v>
                </c:pt>
                <c:pt idx="39">
                  <c:v>6826</c:v>
                </c:pt>
                <c:pt idx="40">
                  <c:v>7968</c:v>
                </c:pt>
                <c:pt idx="41">
                  <c:v>7071</c:v>
                </c:pt>
                <c:pt idx="42">
                  <c:v>7852</c:v>
                </c:pt>
                <c:pt idx="43">
                  <c:v>7964</c:v>
                </c:pt>
                <c:pt idx="44">
                  <c:v>6288</c:v>
                </c:pt>
                <c:pt idx="45">
                  <c:v>7810</c:v>
                </c:pt>
                <c:pt idx="46">
                  <c:v>6402</c:v>
                </c:pt>
                <c:pt idx="47">
                  <c:v>7196</c:v>
                </c:pt>
                <c:pt idx="48">
                  <c:v>6443</c:v>
                </c:pt>
                <c:pt idx="49">
                  <c:v>7346</c:v>
                </c:pt>
                <c:pt idx="50">
                  <c:v>7478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95-430E-8581-FBD9F4E11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513792"/>
        <c:axId val="70515328"/>
      </c:lineChart>
      <c:catAx>
        <c:axId val="7051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05153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0515328"/>
        <c:scaling>
          <c:orientation val="minMax"/>
          <c:max val="10000"/>
          <c:min val="3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/>
                  <a:t>יבוא (מיל' $ ארה"ב)</a:t>
                </a:r>
              </a:p>
            </c:rich>
          </c:tx>
          <c:layout>
            <c:manualLayout>
              <c:xMode val="edge"/>
              <c:yMode val="edge"/>
              <c:x val="2.3328205030196468E-2"/>
              <c:y val="0.314517111608337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0513792"/>
        <c:crosses val="autoZero"/>
        <c:crossBetween val="between"/>
        <c:majorUnit val="100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 prstMaterial="matte">
      <a:bevelT w="127000" h="63500"/>
    </a:sp3d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66250688315917"/>
          <c:y val="2.5508664827736519E-2"/>
          <c:w val="0.88524143643259168"/>
          <c:h val="0.92953603887424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יחידים!$J$35</c:f>
              <c:strCache>
                <c:ptCount val="1"/>
                <c:pt idx="0">
                  <c:v>2019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0672E7C-2328-4131-A601-48F9158B211B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3AE-4EB5-B8CB-86F0F8172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יחידים!$I$36</c:f>
              <c:strCache>
                <c:ptCount val="1"/>
                <c:pt idx="0">
                  <c:v>ינואר - מרץ</c:v>
                </c:pt>
              </c:strCache>
            </c:strRef>
          </c:cat>
          <c:val>
            <c:numRef>
              <c:f>יחידים!$J$36</c:f>
              <c:numCache>
                <c:formatCode>#,##0</c:formatCode>
                <c:ptCount val="1"/>
                <c:pt idx="0">
                  <c:v>283.13799999999998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יחידים!$J$45:$J$46</c15:f>
                <c15:dlblRangeCache>
                  <c:ptCount val="2"/>
                  <c:pt idx="0">
                    <c:v>6</c:v>
                  </c:pt>
                  <c:pt idx="1">
                    <c:v>48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3AE-4EB5-B8CB-86F0F81729FB}"/>
            </c:ext>
          </c:extLst>
        </c:ser>
        <c:ser>
          <c:idx val="1"/>
          <c:order val="1"/>
          <c:tx>
            <c:strRef>
              <c:f>יחידים!$K$35</c:f>
              <c:strCache>
                <c:ptCount val="1"/>
                <c:pt idx="0">
                  <c:v>2020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B9CE8E0-A821-4766-AC20-F174D686F7E8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3AE-4EB5-B8CB-86F0F8172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יחידים!$I$36</c:f>
              <c:strCache>
                <c:ptCount val="1"/>
                <c:pt idx="0">
                  <c:v>ינואר - מרץ</c:v>
                </c:pt>
              </c:strCache>
            </c:strRef>
          </c:cat>
          <c:val>
            <c:numRef>
              <c:f>יחידים!$K$36</c:f>
              <c:numCache>
                <c:formatCode>#,##0</c:formatCode>
                <c:ptCount val="1"/>
                <c:pt idx="0">
                  <c:v>363.964631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יחידים!$K$45:$K$46</c15:f>
                <c15:dlblRangeCache>
                  <c:ptCount val="2"/>
                  <c:pt idx="0">
                    <c:v>12</c:v>
                  </c:pt>
                  <c:pt idx="1">
                    <c:v>51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B3AE-4EB5-B8CB-86F0F81729FB}"/>
            </c:ext>
          </c:extLst>
        </c:ser>
        <c:ser>
          <c:idx val="2"/>
          <c:order val="2"/>
          <c:tx>
            <c:strRef>
              <c:f>יחידים!$L$35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C624716-3759-4E28-BE42-5EE15E155592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3AE-4EB5-B8CB-86F0F8172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יחידים!$I$36</c:f>
              <c:strCache>
                <c:ptCount val="1"/>
                <c:pt idx="0">
                  <c:v>ינואר - מרץ</c:v>
                </c:pt>
              </c:strCache>
            </c:strRef>
          </c:cat>
          <c:val>
            <c:numRef>
              <c:f>יחידים!$L$36</c:f>
              <c:numCache>
                <c:formatCode>#,##0</c:formatCode>
                <c:ptCount val="1"/>
                <c:pt idx="0">
                  <c:v>1325.6718839999999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יחידים!$L$45:$L$46</c15:f>
                <c15:dlblRangeCache>
                  <c:ptCount val="2"/>
                  <c:pt idx="0">
                    <c:v>24</c:v>
                  </c:pt>
                  <c:pt idx="1">
                    <c:v>128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3AE-4EB5-B8CB-86F0F81729FB}"/>
            </c:ext>
          </c:extLst>
        </c:ser>
        <c:ser>
          <c:idx val="3"/>
          <c:order val="3"/>
          <c:tx>
            <c:strRef>
              <c:f>יחידים!$M$35</c:f>
              <c:strCache>
                <c:ptCount val="1"/>
                <c:pt idx="0">
                  <c:v>2022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33133F1-6A51-4743-A378-26689177DBF7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B3AE-4EB5-B8CB-86F0F8172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יחידים!$I$36</c:f>
              <c:strCache>
                <c:ptCount val="1"/>
                <c:pt idx="0">
                  <c:v>ינואר - מרץ</c:v>
                </c:pt>
              </c:strCache>
            </c:strRef>
          </c:cat>
          <c:val>
            <c:numRef>
              <c:f>יחידים!$M$36</c:f>
              <c:numCache>
                <c:formatCode>#,##0</c:formatCode>
                <c:ptCount val="1"/>
                <c:pt idx="0">
                  <c:v>443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יחידים!$M$45:$M$46</c15:f>
                <c15:dlblRangeCache>
                  <c:ptCount val="2"/>
                  <c:pt idx="0">
                    <c:v>21</c:v>
                  </c:pt>
                  <c:pt idx="1">
                    <c:v>49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B3AE-4EB5-B8CB-86F0F81729FB}"/>
            </c:ext>
          </c:extLst>
        </c:ser>
        <c:ser>
          <c:idx val="4"/>
          <c:order val="4"/>
          <c:tx>
            <c:strRef>
              <c:f>יחידים!$N$35</c:f>
              <c:strCache>
                <c:ptCount val="1"/>
                <c:pt idx="0">
                  <c:v>2023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16C117A-BD53-42ED-A3C6-A35A67EAF61C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B3AE-4EB5-B8CB-86F0F8172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יחידים!$I$36</c:f>
              <c:strCache>
                <c:ptCount val="1"/>
                <c:pt idx="0">
                  <c:v>ינואר - מרץ</c:v>
                </c:pt>
              </c:strCache>
            </c:strRef>
          </c:cat>
          <c:val>
            <c:numRef>
              <c:f>יחידים!$N$36</c:f>
              <c:numCache>
                <c:formatCode>#,##0</c:formatCode>
                <c:ptCount val="1"/>
                <c:pt idx="0">
                  <c:v>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יחידים!$N$45:$N$47</c15:f>
                <c15:dlblRangeCache>
                  <c:ptCount val="3"/>
                  <c:pt idx="0">
                    <c:v>4</c:v>
                  </c:pt>
                  <c:pt idx="1">
                    <c:v>32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9-B3AE-4EB5-B8CB-86F0F81729FB}"/>
            </c:ext>
          </c:extLst>
        </c:ser>
        <c:ser>
          <c:idx val="5"/>
          <c:order val="5"/>
          <c:tx>
            <c:strRef>
              <c:f>יחידים!$O$35</c:f>
              <c:strCache>
                <c:ptCount val="1"/>
                <c:pt idx="0">
                  <c:v>2024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C572BF-EF41-49D1-B61F-8016E790F50D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B3AE-4EB5-B8CB-86F0F8172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יחידים!$I$36</c:f>
              <c:strCache>
                <c:ptCount val="1"/>
                <c:pt idx="0">
                  <c:v>ינואר - מרץ</c:v>
                </c:pt>
              </c:strCache>
            </c:strRef>
          </c:cat>
          <c:val>
            <c:numRef>
              <c:f>יחידים!$O$36</c:f>
              <c:numCache>
                <c:formatCode>#,##0</c:formatCode>
                <c:ptCount val="1"/>
                <c:pt idx="0">
                  <c:v>376.18392399999999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יחידים!$O$45</c15:f>
                <c15:dlblRangeCache>
                  <c:ptCount val="1"/>
                  <c:pt idx="0">
                    <c:v>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B3AE-4EB5-B8CB-86F0F8172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742567519"/>
        <c:axId val="1592658095"/>
      </c:barChart>
      <c:catAx>
        <c:axId val="174256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592658095"/>
        <c:crosses val="autoZero"/>
        <c:auto val="1"/>
        <c:lblAlgn val="ctr"/>
        <c:lblOffset val="100"/>
        <c:noMultiLvlLbl val="0"/>
      </c:catAx>
      <c:valAx>
        <c:axId val="1592658095"/>
        <c:scaling>
          <c:orientation val="minMax"/>
          <c:max val="135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4256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9297035782122764"/>
          <c:y val="2.032067813005874E-2"/>
          <c:w val="0.34914984948902106"/>
          <c:h val="4.8987691932119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multiLvlStrRef>
              <c:f>גיליון4!$F$20:$G$66</c:f>
              <c:multiLvlStrCache>
                <c:ptCount val="47"/>
                <c:lvl>
                  <c:pt idx="0">
                    <c:v>מאי</c:v>
                  </c:pt>
                  <c:pt idx="1">
                    <c:v>יוני</c:v>
                  </c:pt>
                  <c:pt idx="2">
                    <c:v>יולי</c:v>
                  </c:pt>
                  <c:pt idx="3">
                    <c:v>אוגוסט</c:v>
                  </c:pt>
                  <c:pt idx="4">
                    <c:v>ספטמבר</c:v>
                  </c:pt>
                  <c:pt idx="5">
                    <c:v>אוקטובר</c:v>
                  </c:pt>
                  <c:pt idx="6">
                    <c:v>נובמבר</c:v>
                  </c:pt>
                  <c:pt idx="7">
                    <c:v>דצמבר</c:v>
                  </c:pt>
                  <c:pt idx="8">
                    <c:v>ינואר</c:v>
                  </c:pt>
                  <c:pt idx="9">
                    <c:v>פברואר</c:v>
                  </c:pt>
                  <c:pt idx="10">
                    <c:v>מרץ</c:v>
                  </c:pt>
                  <c:pt idx="11">
                    <c:v>אפריל</c:v>
                  </c:pt>
                  <c:pt idx="12">
                    <c:v>מאי</c:v>
                  </c:pt>
                  <c:pt idx="13">
                    <c:v>יוני</c:v>
                  </c:pt>
                  <c:pt idx="14">
                    <c:v>יולי</c:v>
                  </c:pt>
                  <c:pt idx="15">
                    <c:v>אוגוסט</c:v>
                  </c:pt>
                  <c:pt idx="16">
                    <c:v>ספטמבר</c:v>
                  </c:pt>
                  <c:pt idx="17">
                    <c:v>אוקטובר</c:v>
                  </c:pt>
                  <c:pt idx="18">
                    <c:v>נובמבר</c:v>
                  </c:pt>
                  <c:pt idx="19">
                    <c:v>דצמבר</c:v>
                  </c:pt>
                  <c:pt idx="20">
                    <c:v>ינואר</c:v>
                  </c:pt>
                  <c:pt idx="21">
                    <c:v>פברואר</c:v>
                  </c:pt>
                  <c:pt idx="22">
                    <c:v>מרץ</c:v>
                  </c:pt>
                  <c:pt idx="23">
                    <c:v>אפריל</c:v>
                  </c:pt>
                  <c:pt idx="24">
                    <c:v>מאי</c:v>
                  </c:pt>
                  <c:pt idx="25">
                    <c:v>יוני</c:v>
                  </c:pt>
                  <c:pt idx="26">
                    <c:v>יולי</c:v>
                  </c:pt>
                  <c:pt idx="27">
                    <c:v>אוגוסט</c:v>
                  </c:pt>
                  <c:pt idx="28">
                    <c:v>ספטמבר</c:v>
                  </c:pt>
                  <c:pt idx="29">
                    <c:v>אוקטובר</c:v>
                  </c:pt>
                  <c:pt idx="30">
                    <c:v>נובמבר</c:v>
                  </c:pt>
                  <c:pt idx="31">
                    <c:v>דצמבר</c:v>
                  </c:pt>
                  <c:pt idx="32">
                    <c:v>ינואר</c:v>
                  </c:pt>
                  <c:pt idx="33">
                    <c:v>פברואר</c:v>
                  </c:pt>
                  <c:pt idx="34">
                    <c:v>מרץ</c:v>
                  </c:pt>
                  <c:pt idx="35">
                    <c:v>אפריל</c:v>
                  </c:pt>
                  <c:pt idx="36">
                    <c:v>מאי</c:v>
                  </c:pt>
                  <c:pt idx="37">
                    <c:v>יוני</c:v>
                  </c:pt>
                  <c:pt idx="38">
                    <c:v>יולי</c:v>
                  </c:pt>
                  <c:pt idx="39">
                    <c:v>אוגוסט</c:v>
                  </c:pt>
                  <c:pt idx="40">
                    <c:v>ספטמבר</c:v>
                  </c:pt>
                  <c:pt idx="41">
                    <c:v>אוקטובר</c:v>
                  </c:pt>
                  <c:pt idx="42">
                    <c:v>נובמבר</c:v>
                  </c:pt>
                  <c:pt idx="43">
                    <c:v>דצמבר</c:v>
                  </c:pt>
                  <c:pt idx="44">
                    <c:v>ינואר</c:v>
                  </c:pt>
                  <c:pt idx="45">
                    <c:v>פברואר</c:v>
                  </c:pt>
                  <c:pt idx="46">
                    <c:v>מרץ</c:v>
                  </c:pt>
                </c:lvl>
                <c:lvl>
                  <c:pt idx="0">
                    <c:v>2020</c:v>
                  </c:pt>
                  <c:pt idx="8">
                    <c:v>2021</c:v>
                  </c:pt>
                  <c:pt idx="20">
                    <c:v>2022</c:v>
                  </c:pt>
                  <c:pt idx="32">
                    <c:v>2023</c:v>
                  </c:pt>
                  <c:pt idx="44">
                    <c:v>2024</c:v>
                  </c:pt>
                </c:lvl>
              </c:multiLvlStrCache>
            </c:multiLvlStrRef>
          </c:cat>
          <c:val>
            <c:numRef>
              <c:f>גיליון4!$H$20:$H$66</c:f>
              <c:numCache>
                <c:formatCode>_ * #,##0_ ;_ * \-#,##0_ ;_ * "-"??_ ;_ @_ </c:formatCode>
                <c:ptCount val="47"/>
                <c:pt idx="0">
                  <c:v>204227514</c:v>
                </c:pt>
                <c:pt idx="1">
                  <c:v>93681636</c:v>
                </c:pt>
                <c:pt idx="2">
                  <c:v>148775962</c:v>
                </c:pt>
                <c:pt idx="3">
                  <c:v>192400563</c:v>
                </c:pt>
                <c:pt idx="4">
                  <c:v>207902540</c:v>
                </c:pt>
                <c:pt idx="5">
                  <c:v>222956469</c:v>
                </c:pt>
                <c:pt idx="6">
                  <c:v>177989030</c:v>
                </c:pt>
                <c:pt idx="7">
                  <c:v>140150342</c:v>
                </c:pt>
                <c:pt idx="8">
                  <c:v>369967941</c:v>
                </c:pt>
                <c:pt idx="9">
                  <c:v>178806045</c:v>
                </c:pt>
                <c:pt idx="10">
                  <c:v>304169551</c:v>
                </c:pt>
                <c:pt idx="11">
                  <c:v>465060782</c:v>
                </c:pt>
                <c:pt idx="12">
                  <c:v>312856662</c:v>
                </c:pt>
                <c:pt idx="13">
                  <c:v>261761028</c:v>
                </c:pt>
                <c:pt idx="14">
                  <c:v>310521765</c:v>
                </c:pt>
                <c:pt idx="15">
                  <c:v>862789539</c:v>
                </c:pt>
                <c:pt idx="16">
                  <c:v>292625184</c:v>
                </c:pt>
                <c:pt idx="17">
                  <c:v>254836647</c:v>
                </c:pt>
                <c:pt idx="18">
                  <c:v>446631059</c:v>
                </c:pt>
                <c:pt idx="19">
                  <c:v>395616632</c:v>
                </c:pt>
                <c:pt idx="20">
                  <c:v>1607807289</c:v>
                </c:pt>
                <c:pt idx="21">
                  <c:v>244316073</c:v>
                </c:pt>
                <c:pt idx="22">
                  <c:v>316098087</c:v>
                </c:pt>
                <c:pt idx="23">
                  <c:v>397825278</c:v>
                </c:pt>
                <c:pt idx="24">
                  <c:v>205910605</c:v>
                </c:pt>
                <c:pt idx="25">
                  <c:v>227976822</c:v>
                </c:pt>
                <c:pt idx="26">
                  <c:v>248372603</c:v>
                </c:pt>
                <c:pt idx="27">
                  <c:v>209614350</c:v>
                </c:pt>
                <c:pt idx="28">
                  <c:v>159603644</c:v>
                </c:pt>
                <c:pt idx="29">
                  <c:v>171904468</c:v>
                </c:pt>
                <c:pt idx="30">
                  <c:v>409206690</c:v>
                </c:pt>
                <c:pt idx="31">
                  <c:v>1023638885</c:v>
                </c:pt>
                <c:pt idx="32">
                  <c:v>574334702</c:v>
                </c:pt>
                <c:pt idx="33">
                  <c:v>99004148</c:v>
                </c:pt>
                <c:pt idx="34">
                  <c:v>58525289</c:v>
                </c:pt>
                <c:pt idx="35">
                  <c:v>194163891</c:v>
                </c:pt>
                <c:pt idx="36">
                  <c:v>149700013</c:v>
                </c:pt>
                <c:pt idx="37">
                  <c:v>346083608</c:v>
                </c:pt>
                <c:pt idx="38">
                  <c:v>187120471</c:v>
                </c:pt>
                <c:pt idx="39">
                  <c:v>196064024</c:v>
                </c:pt>
                <c:pt idx="40">
                  <c:v>521128854</c:v>
                </c:pt>
                <c:pt idx="41">
                  <c:v>194003376</c:v>
                </c:pt>
                <c:pt idx="42">
                  <c:v>347927047</c:v>
                </c:pt>
                <c:pt idx="43">
                  <c:v>183385291</c:v>
                </c:pt>
                <c:pt idx="44">
                  <c:v>392620947</c:v>
                </c:pt>
                <c:pt idx="45">
                  <c:v>136197176</c:v>
                </c:pt>
                <c:pt idx="46">
                  <c:v>277991967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5B-408E-98C9-8633966EC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929087"/>
        <c:axId val="1034984463"/>
      </c:lineChart>
      <c:catAx>
        <c:axId val="172792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34984463"/>
        <c:crosses val="autoZero"/>
        <c:auto val="1"/>
        <c:lblAlgn val="ctr"/>
        <c:lblOffset val="100"/>
        <c:noMultiLvlLbl val="0"/>
      </c:catAx>
      <c:valAx>
        <c:axId val="1034984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72792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>
                <a:cs typeface="+mj-cs"/>
              </a:rPr>
              <a:t>מס שבח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רבעוני!$H$2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רבעוני!$G$3:$G$6</c:f>
              <c:strCache>
                <c:ptCount val="4"/>
                <c:pt idx="0">
                  <c:v> רבעון 1 </c:v>
                </c:pt>
                <c:pt idx="1">
                  <c:v> רבעון 2 </c:v>
                </c:pt>
                <c:pt idx="2">
                  <c:v> רבעון 3 </c:v>
                </c:pt>
                <c:pt idx="3">
                  <c:v> רבעון 4 </c:v>
                </c:pt>
              </c:strCache>
              <c:extLst/>
            </c:strRef>
          </c:cat>
          <c:val>
            <c:numRef>
              <c:f>רבעוני!$H$3:$H$6</c:f>
              <c:numCache>
                <c:formatCode>_ * #,##0_ ;_ * \-#,##0_ ;_ * "-"??_ ;_ @_ </c:formatCode>
                <c:ptCount val="4"/>
                <c:pt idx="0">
                  <c:v>1160.68</c:v>
                </c:pt>
                <c:pt idx="1">
                  <c:v>1069.2550000000001</c:v>
                </c:pt>
                <c:pt idx="2">
                  <c:v>1168.885</c:v>
                </c:pt>
                <c:pt idx="3">
                  <c:v>1081.646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0E8-4997-8C4A-A8DEBC561122}"/>
            </c:ext>
          </c:extLst>
        </c:ser>
        <c:ser>
          <c:idx val="1"/>
          <c:order val="1"/>
          <c:tx>
            <c:strRef>
              <c:f>רבעוני!$I$2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רבעוני!$G$3:$G$6</c:f>
              <c:strCache>
                <c:ptCount val="4"/>
                <c:pt idx="0">
                  <c:v> רבעון 1 </c:v>
                </c:pt>
                <c:pt idx="1">
                  <c:v> רבעון 2 </c:v>
                </c:pt>
                <c:pt idx="2">
                  <c:v> רבעון 3 </c:v>
                </c:pt>
                <c:pt idx="3">
                  <c:v> רבעון 4 </c:v>
                </c:pt>
              </c:strCache>
              <c:extLst/>
            </c:strRef>
          </c:cat>
          <c:val>
            <c:numRef>
              <c:f>רבעוני!$I$3:$I$6</c:f>
              <c:numCache>
                <c:formatCode>_ * #,##0_ ;_ * \-#,##0_ ;_ * "-"??_ ;_ @_ </c:formatCode>
                <c:ptCount val="4"/>
                <c:pt idx="0">
                  <c:v>1353.0889999999999</c:v>
                </c:pt>
                <c:pt idx="1">
                  <c:v>805.56500000000005</c:v>
                </c:pt>
                <c:pt idx="2">
                  <c:v>1147.1019999999999</c:v>
                </c:pt>
                <c:pt idx="3">
                  <c:v>1202.883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0E8-4997-8C4A-A8DEBC561122}"/>
            </c:ext>
          </c:extLst>
        </c:ser>
        <c:ser>
          <c:idx val="2"/>
          <c:order val="2"/>
          <c:tx>
            <c:strRef>
              <c:f>רבעוני!$J$2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רבעוני!$G$3:$G$6</c:f>
              <c:strCache>
                <c:ptCount val="4"/>
                <c:pt idx="0">
                  <c:v> רבעון 1 </c:v>
                </c:pt>
                <c:pt idx="1">
                  <c:v> רבעון 2 </c:v>
                </c:pt>
                <c:pt idx="2">
                  <c:v> רבעון 3 </c:v>
                </c:pt>
                <c:pt idx="3">
                  <c:v> רבעון 4 </c:v>
                </c:pt>
              </c:strCache>
              <c:extLst/>
            </c:strRef>
          </c:cat>
          <c:val>
            <c:numRef>
              <c:f>רבעוני!$J$3:$J$6</c:f>
              <c:numCache>
                <c:formatCode>_ * #,##0_ ;_ * \-#,##0_ ;_ * "-"??_ ;_ @_ </c:formatCode>
                <c:ptCount val="4"/>
                <c:pt idx="0">
                  <c:v>1283.837</c:v>
                </c:pt>
                <c:pt idx="1">
                  <c:v>1876.0170000000001</c:v>
                </c:pt>
                <c:pt idx="2">
                  <c:v>2132.2020000000002</c:v>
                </c:pt>
                <c:pt idx="3">
                  <c:v>2852.3789999999999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0E8-4997-8C4A-A8DEBC561122}"/>
            </c:ext>
          </c:extLst>
        </c:ser>
        <c:ser>
          <c:idx val="3"/>
          <c:order val="3"/>
          <c:tx>
            <c:strRef>
              <c:f>רבעוני!$K$2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רבעוני!$G$3:$G$6</c:f>
              <c:strCache>
                <c:ptCount val="4"/>
                <c:pt idx="0">
                  <c:v> רבעון 1 </c:v>
                </c:pt>
                <c:pt idx="1">
                  <c:v> רבעון 2 </c:v>
                </c:pt>
                <c:pt idx="2">
                  <c:v> רבעון 3 </c:v>
                </c:pt>
                <c:pt idx="3">
                  <c:v> רבעון 4 </c:v>
                </c:pt>
              </c:strCache>
              <c:extLst/>
            </c:strRef>
          </c:cat>
          <c:val>
            <c:numRef>
              <c:f>רבעוני!$K$3:$K$7</c:f>
              <c:numCache>
                <c:formatCode>_ * #,##0_ ;_ * \-#,##0_ ;_ * "-"??_ ;_ @_ </c:formatCode>
                <c:ptCount val="4"/>
                <c:pt idx="0">
                  <c:v>2963.5320000000002</c:v>
                </c:pt>
                <c:pt idx="1">
                  <c:v>3008.2690000000002</c:v>
                </c:pt>
                <c:pt idx="2">
                  <c:v>2527.4690000000001</c:v>
                </c:pt>
                <c:pt idx="3">
                  <c:v>2423.60664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0E8-4997-8C4A-A8DEBC561122}"/>
            </c:ext>
          </c:extLst>
        </c:ser>
        <c:ser>
          <c:idx val="4"/>
          <c:order val="4"/>
          <c:tx>
            <c:strRef>
              <c:f>רבעוני!$L$2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444444444444445E-2"/>
                  <c:y val="-4.2437781360066642E-17"/>
                </c:manualLayout>
              </c:layout>
              <c:tx>
                <c:rich>
                  <a:bodyPr/>
                  <a:lstStyle/>
                  <a:p>
                    <a:fld id="{AA9DF03D-29D8-40DA-8954-3074E7DDC4E3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0E8-4997-8C4A-A8DEBC561122}"/>
                </c:ext>
              </c:extLst>
            </c:dLbl>
            <c:dLbl>
              <c:idx val="1"/>
              <c:layout>
                <c:manualLayout>
                  <c:x val="2.2222222222222223E-2"/>
                  <c:y val="-8.4875562720133283E-17"/>
                </c:manualLayout>
              </c:layout>
              <c:tx>
                <c:rich>
                  <a:bodyPr/>
                  <a:lstStyle/>
                  <a:p>
                    <a:fld id="{56F87732-D477-44B6-B1F1-9F4C432C2E52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0E8-4997-8C4A-A8DEBC561122}"/>
                </c:ext>
              </c:extLst>
            </c:dLbl>
            <c:dLbl>
              <c:idx val="2"/>
              <c:layout>
                <c:manualLayout>
                  <c:x val="2.2222222222222119E-2"/>
                  <c:y val="-8.4875562720133283E-17"/>
                </c:manualLayout>
              </c:layout>
              <c:tx>
                <c:rich>
                  <a:bodyPr/>
                  <a:lstStyle/>
                  <a:p>
                    <a:fld id="{BD906BD4-DEDB-46A1-99DD-FA68CA885B48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0E8-4997-8C4A-A8DEBC561122}"/>
                </c:ext>
              </c:extLst>
            </c:dLbl>
            <c:dLbl>
              <c:idx val="3"/>
              <c:layout>
                <c:manualLayout>
                  <c:x val="2.4999999999999897E-2"/>
                  <c:y val="-8.4875562720133283E-17"/>
                </c:manualLayout>
              </c:layout>
              <c:tx>
                <c:rich>
                  <a:bodyPr/>
                  <a:lstStyle/>
                  <a:p>
                    <a:fld id="{4E1CECB9-A9F3-441C-95D9-6FE15F4BFC7C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0E8-4997-8C4A-A8DEBC5611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רבעוני!$G$3:$G$6</c:f>
              <c:strCache>
                <c:ptCount val="4"/>
                <c:pt idx="0">
                  <c:v> רבעון 1 </c:v>
                </c:pt>
                <c:pt idx="1">
                  <c:v> רבעון 2 </c:v>
                </c:pt>
                <c:pt idx="2">
                  <c:v> רבעון 3 </c:v>
                </c:pt>
                <c:pt idx="3">
                  <c:v> רבעון 4 </c:v>
                </c:pt>
              </c:strCache>
              <c:extLst/>
            </c:strRef>
          </c:cat>
          <c:val>
            <c:numRef>
              <c:f>רבעוני!$L$3:$L$6</c:f>
              <c:numCache>
                <c:formatCode>_ * #,##0_ ;_ * \-#,##0_ ;_ * "-"??_ ;_ @_ </c:formatCode>
                <c:ptCount val="4"/>
                <c:pt idx="0">
                  <c:v>2040.7420000000002</c:v>
                </c:pt>
                <c:pt idx="1">
                  <c:v>1506.663</c:v>
                </c:pt>
                <c:pt idx="2">
                  <c:v>1288.527564</c:v>
                </c:pt>
                <c:pt idx="3">
                  <c:v>1051.5948840000001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רבעוני!$L$13:$L$16</c15:f>
                <c15:dlblRangeCache>
                  <c:ptCount val="4"/>
                  <c:pt idx="0">
                    <c:v>-34.2%</c:v>
                  </c:pt>
                  <c:pt idx="1">
                    <c:v>-54.7%</c:v>
                  </c:pt>
                  <c:pt idx="2">
                    <c:v>-50.9%</c:v>
                  </c:pt>
                  <c:pt idx="3">
                    <c:v>-58.0%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D0E8-4997-8C4A-A8DEBC561122}"/>
            </c:ext>
          </c:extLst>
        </c:ser>
        <c:ser>
          <c:idx val="5"/>
          <c:order val="5"/>
          <c:tx>
            <c:strRef>
              <c:f>רבעוני!$M$2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0E8-4997-8C4A-A8DEBC561122}"/>
              </c:ext>
            </c:extLst>
          </c:dPt>
          <c:dLbls>
            <c:dLbl>
              <c:idx val="0"/>
              <c:layout>
                <c:manualLayout>
                  <c:x val="5.5555555555555558E-3"/>
                  <c:y val="0"/>
                </c:manualLayout>
              </c:layout>
              <c:tx>
                <c:rich>
                  <a:bodyPr/>
                  <a:lstStyle/>
                  <a:p>
                    <a:fld id="{AA12EF7B-F271-4B80-BA3D-4BFE97B3CB89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D0E8-4997-8C4A-A8DEBC5611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E8-4997-8C4A-A8DEBC56112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0E8-4997-8C4A-A8DEBC56112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E8-4997-8C4A-A8DEBC5611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רבעוני!$G$3:$G$6</c:f>
              <c:strCache>
                <c:ptCount val="4"/>
                <c:pt idx="0">
                  <c:v> רבעון 1 </c:v>
                </c:pt>
                <c:pt idx="1">
                  <c:v> רבעון 2 </c:v>
                </c:pt>
                <c:pt idx="2">
                  <c:v> רבעון 3 </c:v>
                </c:pt>
                <c:pt idx="3">
                  <c:v> רבעון 4 </c:v>
                </c:pt>
              </c:strCache>
              <c:extLst/>
            </c:strRef>
          </c:cat>
          <c:val>
            <c:numRef>
              <c:f>רבעוני!$M$3:$M$6</c:f>
              <c:numCache>
                <c:formatCode>General</c:formatCode>
                <c:ptCount val="4"/>
                <c:pt idx="0" formatCode="_ * #,##0_ ;_ * \-#,##0_ ;_ * &quot;-&quot;??_ ;_ @_ ">
                  <c:v>1420.9580000000001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datalabelsRange>
                <c15:f>רבעוני!$M$13</c15:f>
                <c15:dlblRangeCache>
                  <c:ptCount val="1"/>
                  <c:pt idx="0">
                    <c:v>-32.1%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E-D0E8-4997-8C4A-A8DEBC5611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944671"/>
        <c:axId val="553761519"/>
      </c:barChart>
      <c:catAx>
        <c:axId val="36594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53761519"/>
        <c:crosses val="autoZero"/>
        <c:auto val="1"/>
        <c:lblAlgn val="ctr"/>
        <c:lblOffset val="100"/>
        <c:noMultiLvlLbl val="0"/>
      </c:catAx>
      <c:valAx>
        <c:axId val="553761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65944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>
          <a:lumMod val="40000"/>
          <a:lumOff val="60000"/>
        </a:schemeClr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he-IL"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j-cs"/>
              </a:defRPr>
            </a:pPr>
            <a:r>
              <a:rPr lang="he-IL"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j-cs"/>
              </a:rPr>
              <a:t>מס רכישה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lang="he-IL" sz="16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j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רבעוני!$H$2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רבעוני!$G$8:$G$11</c:f>
              <c:strCache>
                <c:ptCount val="4"/>
                <c:pt idx="0">
                  <c:v> רבעון 1 </c:v>
                </c:pt>
                <c:pt idx="1">
                  <c:v> רבעון 2 </c:v>
                </c:pt>
                <c:pt idx="2">
                  <c:v> רבעון 3 </c:v>
                </c:pt>
                <c:pt idx="3">
                  <c:v> רבעון 4 </c:v>
                </c:pt>
              </c:strCache>
            </c:strRef>
          </c:cat>
          <c:val>
            <c:numRef>
              <c:f>רבעוני!$H$8:$H$11</c:f>
              <c:numCache>
                <c:formatCode>_ * #,##0_ ;_ * \-#,##0_ ;_ * "-"??_ ;_ @_ </c:formatCode>
                <c:ptCount val="4"/>
                <c:pt idx="0">
                  <c:v>1765.0759999999998</c:v>
                </c:pt>
                <c:pt idx="1">
                  <c:v>1719.202</c:v>
                </c:pt>
                <c:pt idx="2">
                  <c:v>1751.33</c:v>
                </c:pt>
                <c:pt idx="3">
                  <c:v>1678.8390000000002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5D-454C-9661-D685105FBEC5}"/>
            </c:ext>
          </c:extLst>
        </c:ser>
        <c:ser>
          <c:idx val="1"/>
          <c:order val="1"/>
          <c:tx>
            <c:strRef>
              <c:f>רבעוני!$I$2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רבעוני!$G$8:$G$11</c:f>
              <c:strCache>
                <c:ptCount val="4"/>
                <c:pt idx="0">
                  <c:v> רבעון 1 </c:v>
                </c:pt>
                <c:pt idx="1">
                  <c:v> רבעון 2 </c:v>
                </c:pt>
                <c:pt idx="2">
                  <c:v> רבעון 3 </c:v>
                </c:pt>
                <c:pt idx="3">
                  <c:v> רבעון 4 </c:v>
                </c:pt>
              </c:strCache>
            </c:strRef>
          </c:cat>
          <c:val>
            <c:numRef>
              <c:f>רבעוני!$I$8:$I$11</c:f>
              <c:numCache>
                <c:formatCode>_ * #,##0_ ;_ * \-#,##0_ ;_ * "-"??_ ;_ @_ </c:formatCode>
                <c:ptCount val="4"/>
                <c:pt idx="0">
                  <c:v>2241.94</c:v>
                </c:pt>
                <c:pt idx="1">
                  <c:v>1235.924</c:v>
                </c:pt>
                <c:pt idx="2">
                  <c:v>1638.5719999999999</c:v>
                </c:pt>
                <c:pt idx="3">
                  <c:v>1797.086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5D-454C-9661-D685105FBEC5}"/>
            </c:ext>
          </c:extLst>
        </c:ser>
        <c:ser>
          <c:idx val="2"/>
          <c:order val="2"/>
          <c:tx>
            <c:strRef>
              <c:f>רבעוני!$J$2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רבעוני!$G$8:$G$11</c:f>
              <c:strCache>
                <c:ptCount val="4"/>
                <c:pt idx="0">
                  <c:v> רבעון 1 </c:v>
                </c:pt>
                <c:pt idx="1">
                  <c:v> רבעון 2 </c:v>
                </c:pt>
                <c:pt idx="2">
                  <c:v> רבעון 3 </c:v>
                </c:pt>
                <c:pt idx="3">
                  <c:v> רבעון 4 </c:v>
                </c:pt>
              </c:strCache>
            </c:strRef>
          </c:cat>
          <c:val>
            <c:numRef>
              <c:f>רבעוני!$J$8:$J$11</c:f>
              <c:numCache>
                <c:formatCode>_ * #,##0_ ;_ * \-#,##0_ ;_ * "-"??_ ;_ @_ </c:formatCode>
                <c:ptCount val="4"/>
                <c:pt idx="0">
                  <c:v>2352.0929999999998</c:v>
                </c:pt>
                <c:pt idx="1">
                  <c:v>2752.7799999999997</c:v>
                </c:pt>
                <c:pt idx="2">
                  <c:v>3327.018</c:v>
                </c:pt>
                <c:pt idx="3">
                  <c:v>4208.0429999999997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5D-454C-9661-D685105FBEC5}"/>
            </c:ext>
          </c:extLst>
        </c:ser>
        <c:ser>
          <c:idx val="3"/>
          <c:order val="3"/>
          <c:tx>
            <c:strRef>
              <c:f>רבעוני!$K$2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רבעוני!$G$8:$G$11</c:f>
              <c:strCache>
                <c:ptCount val="4"/>
                <c:pt idx="0">
                  <c:v> רבעון 1 </c:v>
                </c:pt>
                <c:pt idx="1">
                  <c:v> רבעון 2 </c:v>
                </c:pt>
                <c:pt idx="2">
                  <c:v> רבעון 3 </c:v>
                </c:pt>
                <c:pt idx="3">
                  <c:v> רבעון 4 </c:v>
                </c:pt>
              </c:strCache>
            </c:strRef>
          </c:cat>
          <c:val>
            <c:numRef>
              <c:f>רבעוני!$K$8:$K$11</c:f>
              <c:numCache>
                <c:formatCode>_ * #,##0_ ;_ * \-#,##0_ ;_ * "-"??_ ;_ @_ </c:formatCode>
                <c:ptCount val="4"/>
                <c:pt idx="0">
                  <c:v>4114.3729999999996</c:v>
                </c:pt>
                <c:pt idx="1">
                  <c:v>3969.9040000000005</c:v>
                </c:pt>
                <c:pt idx="2">
                  <c:v>3575.8599999999997</c:v>
                </c:pt>
                <c:pt idx="3">
                  <c:v>2737.1725140000003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5D-454C-9661-D685105FBEC5}"/>
            </c:ext>
          </c:extLst>
        </c:ser>
        <c:ser>
          <c:idx val="4"/>
          <c:order val="4"/>
          <c:tx>
            <c:strRef>
              <c:f>רבעוני!$L$2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6E-2"/>
                  <c:y val="1.3888888888888846E-2"/>
                </c:manualLayout>
              </c:layout>
              <c:tx>
                <c:rich>
                  <a:bodyPr/>
                  <a:lstStyle/>
                  <a:p>
                    <a:fld id="{D30C4CAE-0C9C-4009-9295-6C6828BEBDBD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B5D-454C-9661-D685105FBEC5}"/>
                </c:ext>
              </c:extLst>
            </c:dLbl>
            <c:dLbl>
              <c:idx val="1"/>
              <c:layout>
                <c:manualLayout>
                  <c:x val="2.5000000000000001E-2"/>
                  <c:y val="4.6296296296296294E-3"/>
                </c:manualLayout>
              </c:layout>
              <c:tx>
                <c:rich>
                  <a:bodyPr/>
                  <a:lstStyle/>
                  <a:p>
                    <a:fld id="{D926CAB9-E40A-4789-89A8-70469B61CF13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B5D-454C-9661-D685105FBEC5}"/>
                </c:ext>
              </c:extLst>
            </c:dLbl>
            <c:dLbl>
              <c:idx val="2"/>
              <c:layout>
                <c:manualLayout>
                  <c:x val="1.6666666666666566E-2"/>
                  <c:y val="4.6296296296296294E-3"/>
                </c:manualLayout>
              </c:layout>
              <c:tx>
                <c:rich>
                  <a:bodyPr/>
                  <a:lstStyle/>
                  <a:p>
                    <a:fld id="{6DCF5DB2-13AC-4DEE-980A-7D6ACD18868A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0B5D-454C-9661-D685105FBEC5}"/>
                </c:ext>
              </c:extLst>
            </c:dLbl>
            <c:dLbl>
              <c:idx val="3"/>
              <c:layout>
                <c:manualLayout>
                  <c:x val="2.2222222222222223E-2"/>
                  <c:y val="4.6296296296295444E-3"/>
                </c:manualLayout>
              </c:layout>
              <c:tx>
                <c:rich>
                  <a:bodyPr/>
                  <a:lstStyle/>
                  <a:p>
                    <a:fld id="{D6757CCC-85D2-4413-BE4C-EF489853EABD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B5D-454C-9661-D685105FBE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רבעוני!$G$8:$G$11</c:f>
              <c:strCache>
                <c:ptCount val="4"/>
                <c:pt idx="0">
                  <c:v> רבעון 1 </c:v>
                </c:pt>
                <c:pt idx="1">
                  <c:v> רבעון 2 </c:v>
                </c:pt>
                <c:pt idx="2">
                  <c:v> רבעון 3 </c:v>
                </c:pt>
                <c:pt idx="3">
                  <c:v> רבעון 4 </c:v>
                </c:pt>
              </c:strCache>
            </c:strRef>
          </c:cat>
          <c:val>
            <c:numRef>
              <c:f>רבעוני!$L$8:$L$11</c:f>
              <c:numCache>
                <c:formatCode>_ * #,##0_ ;_ * \-#,##0_ ;_ * "-"??_ ;_ @_ </c:formatCode>
                <c:ptCount val="4"/>
                <c:pt idx="0">
                  <c:v>3083.96</c:v>
                </c:pt>
                <c:pt idx="1">
                  <c:v>1957.6320000000001</c:v>
                </c:pt>
                <c:pt idx="2">
                  <c:v>1862.3758120000002</c:v>
                </c:pt>
                <c:pt idx="3">
                  <c:v>1514.6260590000002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רבעוני!$L$18:$L$21</c15:f>
                <c15:dlblRangeCache>
                  <c:ptCount val="4"/>
                  <c:pt idx="0">
                    <c:v>-28.4%</c:v>
                  </c:pt>
                  <c:pt idx="1">
                    <c:v>-55.4%</c:v>
                  </c:pt>
                  <c:pt idx="2">
                    <c:v>-49.8%</c:v>
                  </c:pt>
                  <c:pt idx="3">
                    <c:v>-46.5%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0B5D-454C-9661-D685105FBEC5}"/>
            </c:ext>
          </c:extLst>
        </c:ser>
        <c:ser>
          <c:idx val="5"/>
          <c:order val="5"/>
          <c:tx>
            <c:strRef>
              <c:f>רבעוני!$M$2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333333333333284E-2"/>
                  <c:y val="1.8518518518518517E-2"/>
                </c:manualLayout>
              </c:layout>
              <c:tx>
                <c:rich>
                  <a:bodyPr/>
                  <a:lstStyle/>
                  <a:p>
                    <a:fld id="{11A229AC-DE1B-4307-8717-BA99C4820B70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B5D-454C-9661-D685105FBE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5D-454C-9661-D685105FBE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5D-454C-9661-D685105FBE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B5D-454C-9661-D685105FBE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רבעוני!$G$8:$G$11</c:f>
              <c:strCache>
                <c:ptCount val="4"/>
                <c:pt idx="0">
                  <c:v> רבעון 1 </c:v>
                </c:pt>
                <c:pt idx="1">
                  <c:v> רבעון 2 </c:v>
                </c:pt>
                <c:pt idx="2">
                  <c:v> רבעון 3 </c:v>
                </c:pt>
                <c:pt idx="3">
                  <c:v> רבעון 4 </c:v>
                </c:pt>
              </c:strCache>
            </c:strRef>
          </c:cat>
          <c:val>
            <c:numRef>
              <c:f>רבעוני!$M$8:$M$11</c:f>
              <c:numCache>
                <c:formatCode>General</c:formatCode>
                <c:ptCount val="4"/>
                <c:pt idx="0" formatCode="_ * #,##0_ ;_ * \-#,##0_ ;_ * &quot;-&quot;??_ ;_ @_ ">
                  <c:v>2224.6390000000001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רבעוני!$M$18</c15:f>
                <c15:dlblRangeCache>
                  <c:ptCount val="1"/>
                  <c:pt idx="0">
                    <c:v>-29.7%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0B5D-454C-9661-D685105FB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944671"/>
        <c:axId val="553761519"/>
      </c:barChart>
      <c:catAx>
        <c:axId val="36594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53761519"/>
        <c:crosses val="autoZero"/>
        <c:auto val="1"/>
        <c:lblAlgn val="ctr"/>
        <c:lblOffset val="100"/>
        <c:noMultiLvlLbl val="0"/>
      </c:catAx>
      <c:valAx>
        <c:axId val="553761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65944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>
          <a:lumMod val="40000"/>
          <a:lumOff val="60000"/>
        </a:schemeClr>
      </a:solidFill>
      <a:round/>
    </a:ln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מס רכישה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רכישה!$A$22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רכישה!$B$21:$M$21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רכישה!$B$22:$M$22</c:f>
              <c:numCache>
                <c:formatCode>#,##0</c:formatCode>
                <c:ptCount val="12"/>
                <c:pt idx="0">
                  <c:v>14709</c:v>
                </c:pt>
                <c:pt idx="1">
                  <c:v>14034</c:v>
                </c:pt>
                <c:pt idx="2">
                  <c:v>13259</c:v>
                </c:pt>
                <c:pt idx="3">
                  <c:v>11124</c:v>
                </c:pt>
                <c:pt idx="4">
                  <c:v>13595</c:v>
                </c:pt>
                <c:pt idx="5">
                  <c:v>12579</c:v>
                </c:pt>
                <c:pt idx="6">
                  <c:v>13790</c:v>
                </c:pt>
                <c:pt idx="7">
                  <c:v>13078</c:v>
                </c:pt>
                <c:pt idx="8">
                  <c:v>11842</c:v>
                </c:pt>
                <c:pt idx="9">
                  <c:v>10468</c:v>
                </c:pt>
                <c:pt idx="10">
                  <c:v>12584</c:v>
                </c:pt>
                <c:pt idx="11">
                  <c:v>13214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97-4C57-9B4C-FFC79F01C141}"/>
            </c:ext>
          </c:extLst>
        </c:ser>
        <c:ser>
          <c:idx val="1"/>
          <c:order val="1"/>
          <c:tx>
            <c:strRef>
              <c:f>רכישה!$A$24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רכישה!$B$21:$M$21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רכישה!$B$24:$M$24</c:f>
              <c:numCache>
                <c:formatCode>#,##0</c:formatCode>
                <c:ptCount val="12"/>
                <c:pt idx="0">
                  <c:v>14733</c:v>
                </c:pt>
                <c:pt idx="1">
                  <c:v>15319</c:v>
                </c:pt>
                <c:pt idx="2">
                  <c:v>14920</c:v>
                </c:pt>
                <c:pt idx="3">
                  <c:v>15322</c:v>
                </c:pt>
                <c:pt idx="4">
                  <c:v>16301</c:v>
                </c:pt>
                <c:pt idx="5">
                  <c:v>18533</c:v>
                </c:pt>
                <c:pt idx="6">
                  <c:v>18131</c:v>
                </c:pt>
                <c:pt idx="7">
                  <c:v>20286</c:v>
                </c:pt>
                <c:pt idx="8">
                  <c:v>13336</c:v>
                </c:pt>
                <c:pt idx="9">
                  <c:v>19348</c:v>
                </c:pt>
                <c:pt idx="10">
                  <c:v>19774</c:v>
                </c:pt>
                <c:pt idx="11">
                  <c:v>22122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97-4C57-9B4C-FFC79F01C141}"/>
            </c:ext>
          </c:extLst>
        </c:ser>
        <c:ser>
          <c:idx val="0"/>
          <c:order val="2"/>
          <c:tx>
            <c:strRef>
              <c:f>רכישה!$A$25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רכישה!$B$21:$M$21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רכישה!$B$25:$M$25</c:f>
              <c:numCache>
                <c:formatCode>#,##0</c:formatCode>
                <c:ptCount val="12"/>
                <c:pt idx="0">
                  <c:v>20676</c:v>
                </c:pt>
                <c:pt idx="1">
                  <c:v>17179</c:v>
                </c:pt>
                <c:pt idx="2">
                  <c:v>18998</c:v>
                </c:pt>
                <c:pt idx="3">
                  <c:v>14579</c:v>
                </c:pt>
                <c:pt idx="4">
                  <c:v>18563</c:v>
                </c:pt>
                <c:pt idx="5">
                  <c:v>17465</c:v>
                </c:pt>
                <c:pt idx="6">
                  <c:v>18317</c:v>
                </c:pt>
                <c:pt idx="7">
                  <c:v>17701</c:v>
                </c:pt>
                <c:pt idx="8">
                  <c:v>15309</c:v>
                </c:pt>
                <c:pt idx="9">
                  <c:v>13870</c:v>
                </c:pt>
                <c:pt idx="10">
                  <c:v>16769</c:v>
                </c:pt>
                <c:pt idx="11">
                  <c:v>15840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97-4C57-9B4C-FFC79F01C141}"/>
            </c:ext>
          </c:extLst>
        </c:ser>
        <c:ser>
          <c:idx val="2"/>
          <c:order val="3"/>
          <c:tx>
            <c:strRef>
              <c:f>רכישה!$A$26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A54DFCFD-743B-4BEC-BD40-C4FEECD71A14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F97-4C57-9B4C-FFC79F01C1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12E9DB7-529A-4AAB-A20B-BE81A410D54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F97-4C57-9B4C-FFC79F01C14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593AB2D-728C-43A6-AC91-D859E8849677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F97-4C57-9B4C-FFC79F01C14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96BE107-A8D4-42A9-A905-539B8485E43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4F97-4C57-9B4C-FFC79F01C14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8A69642-DC5B-405A-A024-2D00280AB13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4F97-4C57-9B4C-FFC79F01C14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70429F5-DB57-476E-A826-FE0C433132D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4F97-4C57-9B4C-FFC79F01C14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FEDFAAA-3A89-45C6-B20D-4C0287BD3DF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4F97-4C57-9B4C-FFC79F01C14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2D75A72-3E7F-4C87-854C-BE90A48C8C4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4F97-4C57-9B4C-FFC79F01C14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BE34891-8DBF-45A6-B0E3-D5CDCF12139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4F97-4C57-9B4C-FFC79F01C14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BD07CE8-7310-4B07-9D5B-1249357262AA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4F97-4C57-9B4C-FFC79F01C14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630257A-2587-405E-AFF7-6BD12F3CADB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4F97-4C57-9B4C-FFC79F01C14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5351B792-6B8F-479F-AF29-00B85C3ED3D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4F97-4C57-9B4C-FFC79F01C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רכישה!$B$21:$M$21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רכישה!$B$26:$M$26</c:f>
              <c:numCache>
                <c:formatCode>#,##0</c:formatCode>
                <c:ptCount val="12"/>
                <c:pt idx="0">
                  <c:v>16591</c:v>
                </c:pt>
                <c:pt idx="1">
                  <c:v>15614</c:v>
                </c:pt>
                <c:pt idx="2">
                  <c:v>15644</c:v>
                </c:pt>
                <c:pt idx="3">
                  <c:v>10922</c:v>
                </c:pt>
                <c:pt idx="4" formatCode="_ * #,##0_ ;_ * \-#,##0_ ;_ * &quot;-&quot;??_ ;_ @_ ">
                  <c:v>15589.380920539395</c:v>
                </c:pt>
                <c:pt idx="5">
                  <c:v>13138</c:v>
                </c:pt>
                <c:pt idx="6">
                  <c:v>13986</c:v>
                </c:pt>
                <c:pt idx="7">
                  <c:v>14513</c:v>
                </c:pt>
                <c:pt idx="8">
                  <c:v>11661</c:v>
                </c:pt>
                <c:pt idx="9">
                  <c:v>10790</c:v>
                </c:pt>
                <c:pt idx="10">
                  <c:v>10590</c:v>
                </c:pt>
                <c:pt idx="11">
                  <c:v>10362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רכישה!$B$31:$M$31</c15:f>
                <c15:dlblRangeCache>
                  <c:ptCount val="12"/>
                  <c:pt idx="0">
                    <c:v>-20%</c:v>
                  </c:pt>
                  <c:pt idx="1">
                    <c:v>-9%</c:v>
                  </c:pt>
                  <c:pt idx="2">
                    <c:v>-18%</c:v>
                  </c:pt>
                  <c:pt idx="3">
                    <c:v>-25%</c:v>
                  </c:pt>
                  <c:pt idx="4">
                    <c:v>-16%</c:v>
                  </c:pt>
                  <c:pt idx="5">
                    <c:v>-25%</c:v>
                  </c:pt>
                  <c:pt idx="6">
                    <c:v>-24%</c:v>
                  </c:pt>
                  <c:pt idx="7">
                    <c:v>-18%</c:v>
                  </c:pt>
                  <c:pt idx="8">
                    <c:v>-24%</c:v>
                  </c:pt>
                  <c:pt idx="9">
                    <c:v>-22%</c:v>
                  </c:pt>
                  <c:pt idx="10">
                    <c:v>-37%</c:v>
                  </c:pt>
                  <c:pt idx="11">
                    <c:v>-35%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4F97-4C57-9B4C-FFC79F01C141}"/>
            </c:ext>
          </c:extLst>
        </c:ser>
        <c:ser>
          <c:idx val="4"/>
          <c:order val="4"/>
          <c:tx>
            <c:strRef>
              <c:f>רכישה!$A$27</c:f>
              <c:strCache>
                <c:ptCount val="1"/>
                <c:pt idx="0">
                  <c:v>2024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6">
                  <a:lumMod val="75000"/>
                </a:schemeClr>
              </a:solidFill>
              <a:ln w="34925">
                <a:solidFill>
                  <a:schemeClr val="accent6">
                    <a:lumMod val="75000"/>
                    <a:alpha val="96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111111111111135E-2"/>
                  <c:y val="3.2407407407407406E-2"/>
                </c:manualLayout>
              </c:layout>
              <c:tx>
                <c:rich>
                  <a:bodyPr/>
                  <a:lstStyle/>
                  <a:p>
                    <a:fld id="{2F6D0AFB-EF58-436B-92B2-347FFF7E4631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4F97-4C57-9B4C-FFC79F01C141}"/>
                </c:ext>
              </c:extLst>
            </c:dLbl>
            <c:dLbl>
              <c:idx val="1"/>
              <c:layout>
                <c:manualLayout>
                  <c:x val="-5.2777777777777805E-2"/>
                  <c:y val="4.1666666666666664E-2"/>
                </c:manualLayout>
              </c:layout>
              <c:tx>
                <c:rich>
                  <a:bodyPr/>
                  <a:lstStyle/>
                  <a:p>
                    <a:fld id="{EE0A3EB2-BCFE-4E76-B2E6-F8E2F0D1D2E7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4F97-4C57-9B4C-FFC79F01C141}"/>
                </c:ext>
              </c:extLst>
            </c:dLbl>
            <c:dLbl>
              <c:idx val="2"/>
              <c:layout>
                <c:manualLayout>
                  <c:x val="-4.4444444444444446E-2"/>
                  <c:y val="4.1666666666666664E-2"/>
                </c:manualLayout>
              </c:layout>
              <c:tx>
                <c:rich>
                  <a:bodyPr/>
                  <a:lstStyle/>
                  <a:p>
                    <a:fld id="{25E88B39-E67B-427D-9D32-335F4AB2569F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4F97-4C57-9B4C-FFC79F01C14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F97-4C57-9B4C-FFC79F01C14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F97-4C57-9B4C-FFC79F01C14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F97-4C57-9B4C-FFC79F01C14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F97-4C57-9B4C-FFC79F01C14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F97-4C57-9B4C-FFC79F01C14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F97-4C57-9B4C-FFC79F01C14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F97-4C57-9B4C-FFC79F01C14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F97-4C57-9B4C-FFC79F01C14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F97-4C57-9B4C-FFC79F01C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רכישה!$B$21:$M$21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רכישה!$B$27:$M$27</c:f>
              <c:numCache>
                <c:formatCode>#,##0</c:formatCode>
                <c:ptCount val="12"/>
                <c:pt idx="0">
                  <c:v>14007</c:v>
                </c:pt>
                <c:pt idx="1">
                  <c:v>13565</c:v>
                </c:pt>
                <c:pt idx="2">
                  <c:v>14066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רכישה!$B$32:$D$32</c15:f>
                <c15:dlblRangeCache>
                  <c:ptCount val="3"/>
                  <c:pt idx="0">
                    <c:v>-16%</c:v>
                  </c:pt>
                  <c:pt idx="1">
                    <c:v>-13%</c:v>
                  </c:pt>
                  <c:pt idx="2">
                    <c:v>-10%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4F97-4C57-9B4C-FFC79F01C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0800832"/>
        <c:axId val="117901040"/>
      </c:lineChart>
      <c:catAx>
        <c:axId val="37080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7901040"/>
        <c:crosses val="autoZero"/>
        <c:auto val="1"/>
        <c:lblAlgn val="ctr"/>
        <c:lblOffset val="100"/>
        <c:noMultiLvlLbl val="0"/>
      </c:catAx>
      <c:valAx>
        <c:axId val="11790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7080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/>
      </a:solidFill>
      <a:round/>
    </a:ln>
    <a:effectLst/>
    <a:scene3d>
      <a:camera prst="orthographicFront"/>
      <a:lightRig rig="threePt" dir="t"/>
    </a:scene3d>
    <a:sp3d prstMaterial="matte">
      <a:bevelT w="127000" h="63500"/>
    </a:sp3d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מס שבח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8.6580613320770813E-2"/>
          <c:y val="0.17565726864787065"/>
          <c:w val="0.87453045292415366"/>
          <c:h val="0.68807755482177635"/>
        </c:manualLayout>
      </c:layout>
      <c:lineChart>
        <c:grouping val="standard"/>
        <c:varyColors val="0"/>
        <c:ser>
          <c:idx val="3"/>
          <c:order val="0"/>
          <c:tx>
            <c:strRef>
              <c:f>שבח!$A$2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שבח!$B$1:$M$1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שבח!$B$2:$M$2</c:f>
              <c:numCache>
                <c:formatCode>#,##0</c:formatCode>
                <c:ptCount val="12"/>
                <c:pt idx="0">
                  <c:v>9579</c:v>
                </c:pt>
                <c:pt idx="1">
                  <c:v>9115</c:v>
                </c:pt>
                <c:pt idx="2">
                  <c:v>8575</c:v>
                </c:pt>
                <c:pt idx="3">
                  <c:v>7213</c:v>
                </c:pt>
                <c:pt idx="4">
                  <c:v>8832</c:v>
                </c:pt>
                <c:pt idx="5">
                  <c:v>7859</c:v>
                </c:pt>
                <c:pt idx="6">
                  <c:v>8360</c:v>
                </c:pt>
                <c:pt idx="7">
                  <c:v>8235</c:v>
                </c:pt>
                <c:pt idx="8">
                  <c:v>7641</c:v>
                </c:pt>
                <c:pt idx="9">
                  <c:v>6034</c:v>
                </c:pt>
                <c:pt idx="10">
                  <c:v>8087</c:v>
                </c:pt>
                <c:pt idx="11">
                  <c:v>8589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8F-493A-ADFF-E9D9E455A4A0}"/>
            </c:ext>
          </c:extLst>
        </c:ser>
        <c:ser>
          <c:idx val="2"/>
          <c:order val="1"/>
          <c:tx>
            <c:strRef>
              <c:f>שבח!$A$4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שבח!$B$1:$M$1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שבח!$B$4:$M$4</c:f>
              <c:numCache>
                <c:formatCode>#,##0</c:formatCode>
                <c:ptCount val="12"/>
                <c:pt idx="0">
                  <c:v>8308</c:v>
                </c:pt>
                <c:pt idx="1">
                  <c:v>8892</c:v>
                </c:pt>
                <c:pt idx="2">
                  <c:v>8598</c:v>
                </c:pt>
                <c:pt idx="3">
                  <c:v>8981</c:v>
                </c:pt>
                <c:pt idx="4">
                  <c:v>9413</c:v>
                </c:pt>
                <c:pt idx="5">
                  <c:v>11081</c:v>
                </c:pt>
                <c:pt idx="6">
                  <c:v>10213</c:v>
                </c:pt>
                <c:pt idx="7">
                  <c:v>11451</c:v>
                </c:pt>
                <c:pt idx="8">
                  <c:v>6565</c:v>
                </c:pt>
                <c:pt idx="9">
                  <c:v>11467</c:v>
                </c:pt>
                <c:pt idx="10">
                  <c:v>11765</c:v>
                </c:pt>
                <c:pt idx="11">
                  <c:v>13077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8F-493A-ADFF-E9D9E455A4A0}"/>
            </c:ext>
          </c:extLst>
        </c:ser>
        <c:ser>
          <c:idx val="0"/>
          <c:order val="2"/>
          <c:tx>
            <c:strRef>
              <c:f>שבח!$A$5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שבח!$B$1:$M$1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שבח!$B$5:$M$5</c:f>
              <c:numCache>
                <c:formatCode>#,##0</c:formatCode>
                <c:ptCount val="12"/>
                <c:pt idx="0">
                  <c:v>11824</c:v>
                </c:pt>
                <c:pt idx="1">
                  <c:v>11088</c:v>
                </c:pt>
                <c:pt idx="2">
                  <c:v>12143</c:v>
                </c:pt>
                <c:pt idx="3">
                  <c:v>9230</c:v>
                </c:pt>
                <c:pt idx="4">
                  <c:v>11397</c:v>
                </c:pt>
                <c:pt idx="5">
                  <c:v>12374</c:v>
                </c:pt>
                <c:pt idx="6">
                  <c:v>11329</c:v>
                </c:pt>
                <c:pt idx="7">
                  <c:v>12403</c:v>
                </c:pt>
                <c:pt idx="8">
                  <c:v>10106</c:v>
                </c:pt>
                <c:pt idx="9">
                  <c:v>8295</c:v>
                </c:pt>
                <c:pt idx="10">
                  <c:v>11890</c:v>
                </c:pt>
                <c:pt idx="11">
                  <c:v>11246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8F-493A-ADFF-E9D9E455A4A0}"/>
            </c:ext>
          </c:extLst>
        </c:ser>
        <c:ser>
          <c:idx val="1"/>
          <c:order val="3"/>
          <c:tx>
            <c:strRef>
              <c:f>שבח!$A$6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AE31C099-EF4B-4F7A-AE34-3B7C9CA61140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E8F-493A-ADFF-E9D9E455A4A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2F17D90-C498-4E5F-A20B-ABBBB1A9D2F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5E8F-493A-ADFF-E9D9E455A4A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0876383-5DE2-4DB7-A0B0-4D52EA67D35A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5E8F-493A-ADFF-E9D9E455A4A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C3EE0EE-4E78-47AD-A3C1-05594EBCFEA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5E8F-493A-ADFF-E9D9E455A4A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6300370-FC0A-4F7E-AC0E-4A0200284E9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5E8F-493A-ADFF-E9D9E455A4A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9DED038-923F-4286-B0DA-E5B6EB7A5CD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5E8F-493A-ADFF-E9D9E455A4A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E59A128-3F40-489E-B821-FD6AA2FCED5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5E8F-493A-ADFF-E9D9E455A4A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CE66004-8F3F-4232-B814-F24D59FA865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5E8F-493A-ADFF-E9D9E455A4A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F4269D9-0620-48BF-B853-830EB3EC98C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5E8F-493A-ADFF-E9D9E455A4A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C904D82-997C-4665-9066-4598F5A0CCA7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5E8F-493A-ADFF-E9D9E455A4A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F4F3228-F821-4353-A0D8-F41A6E40257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5E8F-493A-ADFF-E9D9E455A4A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9561309-667A-4CA0-98F0-1405279E07C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5E8F-493A-ADFF-E9D9E455A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שבח!$B$1:$M$1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שבח!$B$6:$M$6</c:f>
              <c:numCache>
                <c:formatCode>#,##0</c:formatCode>
                <c:ptCount val="12"/>
                <c:pt idx="0">
                  <c:v>11901</c:v>
                </c:pt>
                <c:pt idx="1">
                  <c:v>10325</c:v>
                </c:pt>
                <c:pt idx="2">
                  <c:v>10830</c:v>
                </c:pt>
                <c:pt idx="3">
                  <c:v>7024</c:v>
                </c:pt>
                <c:pt idx="4" formatCode="_ * #,##0_ ;_ * \-#,##0_ ;_ * &quot;-&quot;??_ ;_ @_ ">
                  <c:v>10025.619079460605</c:v>
                </c:pt>
                <c:pt idx="5">
                  <c:v>10103</c:v>
                </c:pt>
                <c:pt idx="6">
                  <c:v>9726</c:v>
                </c:pt>
                <c:pt idx="7">
                  <c:v>10177</c:v>
                </c:pt>
                <c:pt idx="8">
                  <c:v>7704</c:v>
                </c:pt>
                <c:pt idx="9">
                  <c:v>7474</c:v>
                </c:pt>
                <c:pt idx="10">
                  <c:v>7680</c:v>
                </c:pt>
                <c:pt idx="11">
                  <c:v>7304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שבח!$B$11:$M$11</c15:f>
                <c15:dlblRangeCache>
                  <c:ptCount val="12"/>
                  <c:pt idx="0">
                    <c:v>1%</c:v>
                  </c:pt>
                  <c:pt idx="1">
                    <c:v>-7%</c:v>
                  </c:pt>
                  <c:pt idx="2">
                    <c:v>-11%</c:v>
                  </c:pt>
                  <c:pt idx="3">
                    <c:v>-24%</c:v>
                  </c:pt>
                  <c:pt idx="4">
                    <c:v>-12%</c:v>
                  </c:pt>
                  <c:pt idx="5">
                    <c:v>-18%</c:v>
                  </c:pt>
                  <c:pt idx="6">
                    <c:v>-14%</c:v>
                  </c:pt>
                  <c:pt idx="7">
                    <c:v>-18%</c:v>
                  </c:pt>
                  <c:pt idx="8">
                    <c:v>-24%</c:v>
                  </c:pt>
                  <c:pt idx="9">
                    <c:v>-10%</c:v>
                  </c:pt>
                  <c:pt idx="10">
                    <c:v>-35%</c:v>
                  </c:pt>
                  <c:pt idx="11">
                    <c:v>-35%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5E8F-493A-ADFF-E9D9E455A4A0}"/>
            </c:ext>
          </c:extLst>
        </c:ser>
        <c:ser>
          <c:idx val="4"/>
          <c:order val="4"/>
          <c:tx>
            <c:strRef>
              <c:f>שבח!$A$7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863247863247874E-2"/>
                  <c:y val="5.1612903225806452E-2"/>
                </c:manualLayout>
              </c:layout>
              <c:tx>
                <c:rich>
                  <a:bodyPr/>
                  <a:lstStyle/>
                  <a:p>
                    <a:fld id="{88D1266E-3030-4A99-B7EC-859430F1FB88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5E8F-493A-ADFF-E9D9E455A4A0}"/>
                </c:ext>
              </c:extLst>
            </c:dLbl>
            <c:dLbl>
              <c:idx val="1"/>
              <c:layout>
                <c:manualLayout>
                  <c:x val="-4.7863247863247867E-2"/>
                  <c:y val="5.1612903225806452E-2"/>
                </c:manualLayout>
              </c:layout>
              <c:tx>
                <c:rich>
                  <a:bodyPr/>
                  <a:lstStyle/>
                  <a:p>
                    <a:fld id="{C1F4AA72-FDD5-434B-8D0A-BEDEA1E4F8F5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5E8F-493A-ADFF-E9D9E455A4A0}"/>
                </c:ext>
              </c:extLst>
            </c:dLbl>
            <c:dLbl>
              <c:idx val="2"/>
              <c:layout>
                <c:manualLayout>
                  <c:x val="-5.014245014245014E-2"/>
                  <c:y val="7.7419354838709681E-2"/>
                </c:manualLayout>
              </c:layout>
              <c:tx>
                <c:rich>
                  <a:bodyPr/>
                  <a:lstStyle/>
                  <a:p>
                    <a:fld id="{F59D4870-28F7-4DE1-831C-B9377295C7AC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5E8F-493A-ADFF-E9D9E455A4A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E8F-493A-ADFF-E9D9E455A4A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E8F-493A-ADFF-E9D9E455A4A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E8F-493A-ADFF-E9D9E455A4A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E8F-493A-ADFF-E9D9E455A4A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E8F-493A-ADFF-E9D9E455A4A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E8F-493A-ADFF-E9D9E455A4A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E8F-493A-ADFF-E9D9E455A4A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E8F-493A-ADFF-E9D9E455A4A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E8F-493A-ADFF-E9D9E455A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שבח!$B$1:$M$1</c:f>
              <c:strCache>
                <c:ptCount val="12"/>
                <c:pt idx="0">
                  <c:v>ינואר</c:v>
                </c:pt>
                <c:pt idx="1">
                  <c:v>פברואר</c:v>
                </c:pt>
                <c:pt idx="2">
                  <c:v>מרץ</c:v>
                </c:pt>
                <c:pt idx="3">
                  <c:v>אפריל</c:v>
                </c:pt>
                <c:pt idx="4">
                  <c:v>מאי</c:v>
                </c:pt>
                <c:pt idx="5">
                  <c:v>יוני</c:v>
                </c:pt>
                <c:pt idx="6">
                  <c:v>יולי</c:v>
                </c:pt>
                <c:pt idx="7">
                  <c:v>אוגוסט</c:v>
                </c:pt>
                <c:pt idx="8">
                  <c:v>ספטמבר</c:v>
                </c:pt>
                <c:pt idx="9">
                  <c:v>אוקטובר</c:v>
                </c:pt>
                <c:pt idx="10">
                  <c:v>נובמבר</c:v>
                </c:pt>
                <c:pt idx="11">
                  <c:v>דצמבר</c:v>
                </c:pt>
              </c:strCache>
            </c:strRef>
          </c:cat>
          <c:val>
            <c:numRef>
              <c:f>שבח!$B$7:$M$7</c:f>
              <c:numCache>
                <c:formatCode>#,##0</c:formatCode>
                <c:ptCount val="12"/>
                <c:pt idx="0">
                  <c:v>8930</c:v>
                </c:pt>
                <c:pt idx="1">
                  <c:v>8691</c:v>
                </c:pt>
                <c:pt idx="2">
                  <c:v>8876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שבח!$B$12:$D$12</c15:f>
                <c15:dlblRangeCache>
                  <c:ptCount val="3"/>
                  <c:pt idx="0">
                    <c:v>-25%</c:v>
                  </c:pt>
                  <c:pt idx="1">
                    <c:v>-16%</c:v>
                  </c:pt>
                  <c:pt idx="2">
                    <c:v>-18%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5E8F-493A-ADFF-E9D9E455A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0800832"/>
        <c:axId val="117901040"/>
      </c:lineChart>
      <c:catAx>
        <c:axId val="37080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7901040"/>
        <c:crosses val="autoZero"/>
        <c:auto val="1"/>
        <c:lblAlgn val="ctr"/>
        <c:lblOffset val="100"/>
        <c:noMultiLvlLbl val="0"/>
      </c:catAx>
      <c:valAx>
        <c:axId val="11790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37080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45005271776925"/>
          <c:y val="0.92741884683769371"/>
          <c:w val="0.60198290598290594"/>
          <c:h val="7.2581153162306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accent1"/>
      </a:solidFill>
      <a:round/>
    </a:ln>
    <a:effectLst/>
    <a:scene3d>
      <a:camera prst="orthographicFront"/>
      <a:lightRig rig="threePt" dir="t"/>
    </a:scene3d>
    <a:sp3d prstMaterial="matte">
      <a:bevelT w="127000" h="63500"/>
    </a:sp3d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509623797025375E-2"/>
          <c:y val="3.7037037037037035E-2"/>
          <c:w val="0.88821894138232727"/>
          <c:h val="0.7755646923444914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'מרץ 24'!$X$59</c:f>
              <c:strCache>
                <c:ptCount val="1"/>
                <c:pt idx="0">
                  <c:v>מרץ22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2DD0EAD-4A5B-4DDA-84A6-560956022A07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1C9-4A13-84F1-33992A2FFD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F76E96-C38D-4259-93CA-87A1C25F561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1C9-4A13-84F1-33992A2FFD3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7F3BADF-BC10-4F90-9CF5-FE643DC132CA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F1C9-4A13-84F1-33992A2FFD3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A43B1A6-0A36-4575-B946-B898B51BDB2B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1C9-4A13-84F1-33992A2FFD3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16B7738-63F5-41A0-A438-4558408DDB6B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F1C9-4A13-84F1-33992A2FFD3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3EA8B68-DC3B-4C14-B56A-C24F6D63A03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1C9-4A13-84F1-33992A2FFD3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5FCCA12-24FB-4841-B6A1-8EF6001E1D5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F1C9-4A13-84F1-33992A2FFD3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1D7814D-79FE-439A-8DF9-7AA055BF6D59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1C9-4A13-84F1-33992A2FFD3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6995A88-3476-4955-9300-DBD30C97D6F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F1C9-4A13-84F1-33992A2FFD3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387F160-953D-4B65-873F-4E2D9F8554E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F1C9-4A13-84F1-33992A2FFD3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B6F2163-3825-4FB8-8D78-258FD85144D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F1C9-4A13-84F1-33992A2FF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 rtl="0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'מרץ 24'!$R$60:$R$70</c:f>
              <c:strCache>
                <c:ptCount val="11"/>
                <c:pt idx="0">
                  <c:v>סחר סיטוני G</c:v>
                </c:pt>
                <c:pt idx="1">
                  <c:v>שירותים מקצועים</c:v>
                </c:pt>
                <c:pt idx="2">
                  <c:v>בינוי F</c:v>
                </c:pt>
                <c:pt idx="3">
                  <c:v>תעשייה וחרושת C</c:v>
                </c:pt>
                <c:pt idx="4">
                  <c:v>מידע ותקשורת</c:v>
                </c:pt>
                <c:pt idx="5">
                  <c:v>פעילות בנדל"ן</c:v>
                </c:pt>
                <c:pt idx="6">
                  <c:v>שירותי בריאות</c:v>
                </c:pt>
                <c:pt idx="7">
                  <c:v>שירותי תחבורה H</c:v>
                </c:pt>
                <c:pt idx="8">
                  <c:v>שירותי אירוח I</c:v>
                </c:pt>
                <c:pt idx="9">
                  <c:v>שירותים פיננסיים</c:v>
                </c:pt>
                <c:pt idx="10">
                  <c:v>בידור,אמנות</c:v>
                </c:pt>
              </c:strCache>
            </c:strRef>
          </c:cat>
          <c:val>
            <c:numRef>
              <c:f>'מרץ 24'!$X$60:$X$70</c:f>
              <c:numCache>
                <c:formatCode>#,##0.00</c:formatCode>
                <c:ptCount val="11"/>
                <c:pt idx="0">
                  <c:v>1.858513002922582</c:v>
                </c:pt>
                <c:pt idx="1">
                  <c:v>1.783097560218371</c:v>
                </c:pt>
                <c:pt idx="2">
                  <c:v>1.9160526078179809</c:v>
                </c:pt>
                <c:pt idx="3">
                  <c:v>0.78254792469630119</c:v>
                </c:pt>
                <c:pt idx="4">
                  <c:v>0.70717340881209423</c:v>
                </c:pt>
                <c:pt idx="5">
                  <c:v>1.7658747609142369</c:v>
                </c:pt>
                <c:pt idx="6">
                  <c:v>0.66465948382704454</c:v>
                </c:pt>
                <c:pt idx="7">
                  <c:v>0.44344180524548821</c:v>
                </c:pt>
                <c:pt idx="8">
                  <c:v>0.35406390287116613</c:v>
                </c:pt>
                <c:pt idx="9">
                  <c:v>0.44269034722788841</c:v>
                </c:pt>
                <c:pt idx="10">
                  <c:v>0.18525596056209942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'מרץ 24'!$Y$60:$Y$70</c15:f>
                <c15:dlblRangeCache>
                  <c:ptCount val="11"/>
                  <c:pt idx="0">
                    <c:v>23.9%</c:v>
                  </c:pt>
                  <c:pt idx="1">
                    <c:v>-1.9%</c:v>
                  </c:pt>
                  <c:pt idx="2">
                    <c:v>-24.7%</c:v>
                  </c:pt>
                  <c:pt idx="3">
                    <c:v>23.5%</c:v>
                  </c:pt>
                  <c:pt idx="4">
                    <c:v>14.3%</c:v>
                  </c:pt>
                  <c:pt idx="5">
                    <c:v>-56.4%</c:v>
                  </c:pt>
                  <c:pt idx="6">
                    <c:v>5.6%</c:v>
                  </c:pt>
                  <c:pt idx="7">
                    <c:v>4.3%</c:v>
                  </c:pt>
                  <c:pt idx="8">
                    <c:v>21.3%</c:v>
                  </c:pt>
                  <c:pt idx="9">
                    <c:v>-11.4%</c:v>
                  </c:pt>
                  <c:pt idx="10">
                    <c:v>1.3%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F1C9-4A13-84F1-33992A2FFD3F}"/>
            </c:ext>
          </c:extLst>
        </c:ser>
        <c:ser>
          <c:idx val="2"/>
          <c:order val="1"/>
          <c:tx>
            <c:strRef>
              <c:f>'מרץ 24'!$T$59</c:f>
              <c:strCache>
                <c:ptCount val="1"/>
                <c:pt idx="0">
                  <c:v>מרץ23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'מרץ 24'!$R$60:$R$70</c:f>
              <c:strCache>
                <c:ptCount val="11"/>
                <c:pt idx="0">
                  <c:v>סחר סיטוני G</c:v>
                </c:pt>
                <c:pt idx="1">
                  <c:v>שירותים מקצועים</c:v>
                </c:pt>
                <c:pt idx="2">
                  <c:v>בינוי F</c:v>
                </c:pt>
                <c:pt idx="3">
                  <c:v>תעשייה וחרושת C</c:v>
                </c:pt>
                <c:pt idx="4">
                  <c:v>מידע ותקשורת</c:v>
                </c:pt>
                <c:pt idx="5">
                  <c:v>פעילות בנדל"ן</c:v>
                </c:pt>
                <c:pt idx="6">
                  <c:v>שירותי בריאות</c:v>
                </c:pt>
                <c:pt idx="7">
                  <c:v>שירותי תחבורה H</c:v>
                </c:pt>
                <c:pt idx="8">
                  <c:v>שירותי אירוח I</c:v>
                </c:pt>
                <c:pt idx="9">
                  <c:v>שירותים פיננסיים</c:v>
                </c:pt>
                <c:pt idx="10">
                  <c:v>בידור,אמנות</c:v>
                </c:pt>
              </c:strCache>
            </c:strRef>
          </c:cat>
          <c:val>
            <c:numRef>
              <c:f>'מרץ 24'!$T$60:$T$70</c:f>
              <c:numCache>
                <c:formatCode>#,##0.00</c:formatCode>
                <c:ptCount val="11"/>
                <c:pt idx="0">
                  <c:v>1.7782537130251359</c:v>
                </c:pt>
                <c:pt idx="1">
                  <c:v>1.7623823205904738</c:v>
                </c:pt>
                <c:pt idx="2">
                  <c:v>1.429051917012957</c:v>
                </c:pt>
                <c:pt idx="3">
                  <c:v>0.93228318115899778</c:v>
                </c:pt>
                <c:pt idx="4">
                  <c:v>0.72485621812282575</c:v>
                </c:pt>
                <c:pt idx="5">
                  <c:v>0.99500767097910847</c:v>
                </c:pt>
                <c:pt idx="6">
                  <c:v>0.66164236080081984</c:v>
                </c:pt>
                <c:pt idx="7">
                  <c:v>0.46560113880241416</c:v>
                </c:pt>
                <c:pt idx="8">
                  <c:v>0.32754894599274947</c:v>
                </c:pt>
                <c:pt idx="9">
                  <c:v>0.36679425708041175</c:v>
                </c:pt>
                <c:pt idx="10">
                  <c:v>0.20302071910050989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C9-4A13-84F1-33992A2FFD3F}"/>
            </c:ext>
          </c:extLst>
        </c:ser>
        <c:ser>
          <c:idx val="0"/>
          <c:order val="2"/>
          <c:tx>
            <c:strRef>
              <c:f>'מרץ 24'!$S$59</c:f>
              <c:strCache>
                <c:ptCount val="1"/>
                <c:pt idx="0">
                  <c:v>מרץ24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8B31BA5-2A97-41AB-8F9A-3E6029220F10}" type="CELLRANGE">
                      <a:rPr lang="en-US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F1C9-4A13-84F1-33992A2FFD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0B63620-A16F-45D4-B3BA-FF23A1F6C05B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F1C9-4A13-84F1-33992A2FFD3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63CF433-8BAE-489E-AD30-D20005C3A59D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F1C9-4A13-84F1-33992A2FFD3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A6C2944-BE4B-42AA-B828-F6B924786CA0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F1C9-4A13-84F1-33992A2FFD3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CAB63A9-7752-4556-B541-592CC17888A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F1C9-4A13-84F1-33992A2FFD3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91C5173-7105-48DD-A80A-1642B88BF9D8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F1C9-4A13-84F1-33992A2FFD3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67442EE-3060-4703-8D5D-CFC17C39F8C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F1C9-4A13-84F1-33992A2FFD3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49F39B1-2F40-41D0-A63D-D324E745045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F1C9-4A13-84F1-33992A2FFD3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11DA016-A555-4CBF-B0B7-A69B7CB64D1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F1C9-4A13-84F1-33992A2FFD3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78C6A7A-9D7C-4329-BAA5-E19FC303239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F1C9-4A13-84F1-33992A2FFD3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4EF926D-ADBC-46AF-8594-141367316FCA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F1C9-4A13-84F1-33992A2FF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'מרץ 24'!$R$60:$R$70</c:f>
              <c:strCache>
                <c:ptCount val="11"/>
                <c:pt idx="0">
                  <c:v>סחר סיטוני G</c:v>
                </c:pt>
                <c:pt idx="1">
                  <c:v>שירותים מקצועים</c:v>
                </c:pt>
                <c:pt idx="2">
                  <c:v>בינוי F</c:v>
                </c:pt>
                <c:pt idx="3">
                  <c:v>תעשייה וחרושת C</c:v>
                </c:pt>
                <c:pt idx="4">
                  <c:v>מידע ותקשורת</c:v>
                </c:pt>
                <c:pt idx="5">
                  <c:v>פעילות בנדל"ן</c:v>
                </c:pt>
                <c:pt idx="6">
                  <c:v>שירותי בריאות</c:v>
                </c:pt>
                <c:pt idx="7">
                  <c:v>שירותי תחבורה H</c:v>
                </c:pt>
                <c:pt idx="8">
                  <c:v>שירותי אירוח I</c:v>
                </c:pt>
                <c:pt idx="9">
                  <c:v>שירותים פיננסיים</c:v>
                </c:pt>
                <c:pt idx="10">
                  <c:v>בידור,אמנות</c:v>
                </c:pt>
              </c:strCache>
            </c:strRef>
          </c:cat>
          <c:val>
            <c:numRef>
              <c:f>'מרץ 24'!$S$60:$S$70</c:f>
              <c:numCache>
                <c:formatCode>#,##0.00</c:formatCode>
                <c:ptCount val="11"/>
                <c:pt idx="0">
                  <c:v>2.3023098480000002</c:v>
                </c:pt>
                <c:pt idx="1">
                  <c:v>1.7494626550000001</c:v>
                </c:pt>
                <c:pt idx="2">
                  <c:v>1.4431282080000001</c:v>
                </c:pt>
                <c:pt idx="3">
                  <c:v>0.96674774100000005</c:v>
                </c:pt>
                <c:pt idx="4">
                  <c:v>0.80811283600000006</c:v>
                </c:pt>
                <c:pt idx="5">
                  <c:v>0.76955570900000003</c:v>
                </c:pt>
                <c:pt idx="6">
                  <c:v>0.70211922400000004</c:v>
                </c:pt>
                <c:pt idx="7">
                  <c:v>0.46229627200000001</c:v>
                </c:pt>
                <c:pt idx="8">
                  <c:v>0.42939022399999999</c:v>
                </c:pt>
                <c:pt idx="9">
                  <c:v>0.39238620200000002</c:v>
                </c:pt>
                <c:pt idx="10">
                  <c:v>0.187682343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'מרץ 24'!$V$60:$V$70</c15:f>
                <c15:dlblRangeCache>
                  <c:ptCount val="11"/>
                  <c:pt idx="0">
                    <c:v>29.5%</c:v>
                  </c:pt>
                  <c:pt idx="1">
                    <c:v>-0.7%</c:v>
                  </c:pt>
                  <c:pt idx="2">
                    <c:v>1.0%</c:v>
                  </c:pt>
                  <c:pt idx="3">
                    <c:v>3.7%</c:v>
                  </c:pt>
                  <c:pt idx="4">
                    <c:v>11.5%</c:v>
                  </c:pt>
                  <c:pt idx="5">
                    <c:v>-22.7%</c:v>
                  </c:pt>
                  <c:pt idx="6">
                    <c:v>6.1%</c:v>
                  </c:pt>
                  <c:pt idx="7">
                    <c:v>-0.7%</c:v>
                  </c:pt>
                  <c:pt idx="8">
                    <c:v>31.1%</c:v>
                  </c:pt>
                  <c:pt idx="9">
                    <c:v>7.0%</c:v>
                  </c:pt>
                  <c:pt idx="10">
                    <c:v>-7.6%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F1C9-4A13-84F1-33992A2FF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65794784"/>
        <c:axId val="265795200"/>
      </c:barChart>
      <c:catAx>
        <c:axId val="2657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65795200"/>
        <c:crosses val="autoZero"/>
        <c:auto val="1"/>
        <c:lblAlgn val="ctr"/>
        <c:lblOffset val="100"/>
        <c:noMultiLvlLbl val="0"/>
      </c:catAx>
      <c:valAx>
        <c:axId val="265795200"/>
        <c:scaling>
          <c:orientation val="minMax"/>
          <c:max val="2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/>
                  <a:t>הכנסות ממע"מ במיליארדי ש"ח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6579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913666466375694"/>
          <c:y val="0.93684184643131752"/>
          <c:w val="0.35940952424275596"/>
          <c:h val="5.9210924378802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73693403278345E-2"/>
          <c:y val="3.5139456100581848E-2"/>
          <c:w val="0.93950555485361942"/>
          <c:h val="0.768425702059670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ענפים!$R$2</c:f>
              <c:strCache>
                <c:ptCount val="1"/>
                <c:pt idx="0">
                  <c:v>בינוי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dLbls>
            <c:dLbl>
              <c:idx val="6"/>
              <c:layout>
                <c:manualLayout>
                  <c:x val="-4.2328042328042331E-3"/>
                  <c:y val="1.3445375778843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22-4501-90E0-692BECE3A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ענפים!$A$61:$B$75</c:f>
              <c:multiLvlStrCache>
                <c:ptCount val="15"/>
                <c:lvl>
                  <c:pt idx="0">
                    <c:v>רבעון 3</c:v>
                  </c:pt>
                  <c:pt idx="1">
                    <c:v>רבעון 4</c:v>
                  </c:pt>
                  <c:pt idx="2">
                    <c:v>רבעון 1</c:v>
                  </c:pt>
                  <c:pt idx="3">
                    <c:v>רבעון 2</c:v>
                  </c:pt>
                  <c:pt idx="4">
                    <c:v>רבעון 3</c:v>
                  </c:pt>
                  <c:pt idx="5">
                    <c:v>רבעון 4</c:v>
                  </c:pt>
                  <c:pt idx="6">
                    <c:v>רבעון 1</c:v>
                  </c:pt>
                  <c:pt idx="7">
                    <c:v>רבעון 2</c:v>
                  </c:pt>
                  <c:pt idx="8">
                    <c:v>רבעון 3</c:v>
                  </c:pt>
                  <c:pt idx="9">
                    <c:v>רבעון 4</c:v>
                  </c:pt>
                  <c:pt idx="10">
                    <c:v>רבעון 1</c:v>
                  </c:pt>
                  <c:pt idx="11">
                    <c:v>רבעון 2</c:v>
                  </c:pt>
                  <c:pt idx="12">
                    <c:v>רבעון 3</c:v>
                  </c:pt>
                  <c:pt idx="13">
                    <c:v>רבעון 4</c:v>
                  </c:pt>
                  <c:pt idx="14">
                    <c:v>רבעון 1</c:v>
                  </c:pt>
                </c:lvl>
                <c:lvl>
                  <c:pt idx="2">
                    <c:v>21/20</c:v>
                  </c:pt>
                  <c:pt idx="3">
                    <c:v>21/19</c:v>
                  </c:pt>
                  <c:pt idx="6">
                    <c:v>22/21</c:v>
                  </c:pt>
                  <c:pt idx="10">
                    <c:v>23/22</c:v>
                  </c:pt>
                  <c:pt idx="14">
                    <c:v>24/23</c:v>
                  </c:pt>
                </c:lvl>
              </c:multiLvlStrCache>
            </c:multiLvlStrRef>
          </c:cat>
          <c:val>
            <c:numRef>
              <c:f>ענפים!$Q$61:$Q$75</c:f>
              <c:numCache>
                <c:formatCode>0.0</c:formatCode>
                <c:ptCount val="15"/>
                <c:pt idx="0">
                  <c:v>2.3307265608280225</c:v>
                </c:pt>
                <c:pt idx="1">
                  <c:v>16.244651280697077</c:v>
                </c:pt>
                <c:pt idx="2">
                  <c:v>2.9082905980462703</c:v>
                </c:pt>
                <c:pt idx="3">
                  <c:v>14.66229506037353</c:v>
                </c:pt>
                <c:pt idx="4">
                  <c:v>39.070220883130659</c:v>
                </c:pt>
                <c:pt idx="5">
                  <c:v>52.354979913564769</c:v>
                </c:pt>
                <c:pt idx="6">
                  <c:v>31.5</c:v>
                </c:pt>
                <c:pt idx="7" formatCode="#,##0.0">
                  <c:v>20.243442979278353</c:v>
                </c:pt>
                <c:pt idx="8" formatCode="#,##0.0">
                  <c:v>-7.5382261108854456</c:v>
                </c:pt>
                <c:pt idx="9" formatCode="#,##0.0">
                  <c:v>-17.249476510290993</c:v>
                </c:pt>
                <c:pt idx="10" formatCode="#,##0.0">
                  <c:v>-17.443437961520011</c:v>
                </c:pt>
                <c:pt idx="11" formatCode="#,##0.0">
                  <c:v>-26.847120256822286</c:v>
                </c:pt>
                <c:pt idx="12" formatCode="#,##0.0">
                  <c:v>-7.0791700238306721</c:v>
                </c:pt>
                <c:pt idx="13" formatCode="#,##0.0">
                  <c:v>-18.330031927242395</c:v>
                </c:pt>
                <c:pt idx="14" formatCode="#,##0.0">
                  <c:v>-4.3883448261151994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22-4501-90E0-692BECE3A440}"/>
            </c:ext>
          </c:extLst>
        </c:ser>
        <c:ser>
          <c:idx val="4"/>
          <c:order val="1"/>
          <c:tx>
            <c:strRef>
              <c:f>ענפים!$Z$2</c:f>
              <c:strCache>
                <c:ptCount val="1"/>
                <c:pt idx="0">
                  <c:v>פעילות בנדל"ן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6"/>
              <c:layout>
                <c:manualLayout>
                  <c:x val="8.4656084656084662E-3"/>
                  <c:y val="-1.7927167705124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22-4501-90E0-692BECE3A440}"/>
                </c:ext>
              </c:extLst>
            </c:dLbl>
            <c:dLbl>
              <c:idx val="10"/>
              <c:layout>
                <c:manualLayout>
                  <c:x val="1.19221194586980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22-4501-90E0-692BECE3A440}"/>
                </c:ext>
              </c:extLst>
            </c:dLbl>
            <c:dLbl>
              <c:idx val="11"/>
              <c:layout>
                <c:manualLayout>
                  <c:x val="7.9480796391320045E-3"/>
                  <c:y val="8.6936818838044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A22-4501-90E0-692BECE3A440}"/>
                </c:ext>
              </c:extLst>
            </c:dLbl>
            <c:dLbl>
              <c:idx val="12"/>
              <c:layout>
                <c:manualLayout>
                  <c:x val="1.7883179188047341E-2"/>
                  <c:y val="1.7387363767609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22-4501-90E0-692BECE3A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ענפים!$A$61:$B$75</c:f>
              <c:multiLvlStrCache>
                <c:ptCount val="15"/>
                <c:lvl>
                  <c:pt idx="0">
                    <c:v>רבעון 3</c:v>
                  </c:pt>
                  <c:pt idx="1">
                    <c:v>רבעון 4</c:v>
                  </c:pt>
                  <c:pt idx="2">
                    <c:v>רבעון 1</c:v>
                  </c:pt>
                  <c:pt idx="3">
                    <c:v>רבעון 2</c:v>
                  </c:pt>
                  <c:pt idx="4">
                    <c:v>רבעון 3</c:v>
                  </c:pt>
                  <c:pt idx="5">
                    <c:v>רבעון 4</c:v>
                  </c:pt>
                  <c:pt idx="6">
                    <c:v>רבעון 1</c:v>
                  </c:pt>
                  <c:pt idx="7">
                    <c:v>רבעון 2</c:v>
                  </c:pt>
                  <c:pt idx="8">
                    <c:v>רבעון 3</c:v>
                  </c:pt>
                  <c:pt idx="9">
                    <c:v>רבעון 4</c:v>
                  </c:pt>
                  <c:pt idx="10">
                    <c:v>רבעון 1</c:v>
                  </c:pt>
                  <c:pt idx="11">
                    <c:v>רבעון 2</c:v>
                  </c:pt>
                  <c:pt idx="12">
                    <c:v>רבעון 3</c:v>
                  </c:pt>
                  <c:pt idx="13">
                    <c:v>רבעון 4</c:v>
                  </c:pt>
                  <c:pt idx="14">
                    <c:v>רבעון 1</c:v>
                  </c:pt>
                </c:lvl>
                <c:lvl>
                  <c:pt idx="2">
                    <c:v>21/20</c:v>
                  </c:pt>
                  <c:pt idx="3">
                    <c:v>21/19</c:v>
                  </c:pt>
                  <c:pt idx="6">
                    <c:v>22/21</c:v>
                  </c:pt>
                  <c:pt idx="10">
                    <c:v>23/22</c:v>
                  </c:pt>
                  <c:pt idx="14">
                    <c:v>24/23</c:v>
                  </c:pt>
                </c:lvl>
              </c:multiLvlStrCache>
            </c:multiLvlStrRef>
          </c:cat>
          <c:val>
            <c:numRef>
              <c:f>ענפים!$Y$61:$Y$75</c:f>
              <c:numCache>
                <c:formatCode>0.0</c:formatCode>
                <c:ptCount val="15"/>
                <c:pt idx="0">
                  <c:v>-5.4920325266701209</c:v>
                </c:pt>
                <c:pt idx="1">
                  <c:v>-4.3190610428635594</c:v>
                </c:pt>
                <c:pt idx="2">
                  <c:v>-10.358041051121303</c:v>
                </c:pt>
                <c:pt idx="3">
                  <c:v>92.19264844224746</c:v>
                </c:pt>
                <c:pt idx="4">
                  <c:v>79.396487559858926</c:v>
                </c:pt>
                <c:pt idx="5">
                  <c:v>141.52132847022142</c:v>
                </c:pt>
                <c:pt idx="6">
                  <c:v>81.400000000000006</c:v>
                </c:pt>
                <c:pt idx="7" formatCode="#,##0.0">
                  <c:v>29.889420967228158</c:v>
                </c:pt>
                <c:pt idx="8" formatCode="#,##0.0">
                  <c:v>16.405784059330102</c:v>
                </c:pt>
                <c:pt idx="9" formatCode="#,##0.0">
                  <c:v>-35.230623050649839</c:v>
                </c:pt>
                <c:pt idx="10" formatCode="#,##0.0">
                  <c:v>-24.859005536095776</c:v>
                </c:pt>
                <c:pt idx="11" formatCode="#,##0.0">
                  <c:v>-18.476327283553037</c:v>
                </c:pt>
                <c:pt idx="12" formatCode="#,##0.0">
                  <c:v>-38.535690386102225</c:v>
                </c:pt>
                <c:pt idx="13" formatCode="#,##0.0">
                  <c:v>-40.194547526359905</c:v>
                </c:pt>
                <c:pt idx="14" formatCode="#,##0.0">
                  <c:v>-25.556265194335065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22-4501-90E0-692BECE3A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911255567"/>
        <c:axId val="911256399"/>
      </c:barChart>
      <c:catAx>
        <c:axId val="911255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11256399"/>
        <c:crosses val="autoZero"/>
        <c:auto val="1"/>
        <c:lblAlgn val="ctr"/>
        <c:lblOffset val="100"/>
        <c:noMultiLvlLbl val="0"/>
      </c:catAx>
      <c:valAx>
        <c:axId val="911256399"/>
        <c:scaling>
          <c:orientation val="minMax"/>
          <c:max val="150"/>
          <c:min val="-5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11255567"/>
        <c:crossesAt val="1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3" y="0"/>
            <a:ext cx="2984870" cy="502676"/>
          </a:xfrm>
          <a:prstGeom prst="rect">
            <a:avLst/>
          </a:prstGeom>
        </p:spPr>
        <p:txBody>
          <a:bodyPr vert="horz" lIns="92434" tIns="46215" rIns="92434" bIns="4621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99" y="0"/>
            <a:ext cx="2984870" cy="502676"/>
          </a:xfrm>
          <a:prstGeom prst="rect">
            <a:avLst/>
          </a:prstGeom>
        </p:spPr>
        <p:txBody>
          <a:bodyPr vert="horz" lIns="92434" tIns="46215" rIns="92434" bIns="46215" rtlCol="1"/>
          <a:lstStyle>
            <a:lvl1pPr algn="l">
              <a:defRPr sz="1200"/>
            </a:lvl1pPr>
          </a:lstStyle>
          <a:p>
            <a:fld id="{E2B6B88B-3F84-4C93-A52C-EE504A0F69EC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3293" y="9516043"/>
            <a:ext cx="2984870" cy="502675"/>
          </a:xfrm>
          <a:prstGeom prst="rect">
            <a:avLst/>
          </a:prstGeom>
        </p:spPr>
        <p:txBody>
          <a:bodyPr vert="horz" lIns="92434" tIns="46215" rIns="92434" bIns="4621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99" y="9516043"/>
            <a:ext cx="2984870" cy="502675"/>
          </a:xfrm>
          <a:prstGeom prst="rect">
            <a:avLst/>
          </a:prstGeom>
        </p:spPr>
        <p:txBody>
          <a:bodyPr vert="horz" lIns="92434" tIns="46215" rIns="92434" bIns="46215" rtlCol="1" anchor="b"/>
          <a:lstStyle>
            <a:lvl1pPr algn="l">
              <a:defRPr sz="1200"/>
            </a:lvl1pPr>
          </a:lstStyle>
          <a:p>
            <a:fld id="{256AA673-9515-41F4-88B1-53E18E3DE9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7122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3" y="0"/>
            <a:ext cx="2984870" cy="502676"/>
          </a:xfrm>
          <a:prstGeom prst="rect">
            <a:avLst/>
          </a:prstGeom>
        </p:spPr>
        <p:txBody>
          <a:bodyPr vert="horz" lIns="92434" tIns="46215" rIns="92434" bIns="4621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9" y="0"/>
            <a:ext cx="2984870" cy="502676"/>
          </a:xfrm>
          <a:prstGeom prst="rect">
            <a:avLst/>
          </a:prstGeom>
        </p:spPr>
        <p:txBody>
          <a:bodyPr vert="horz" lIns="92434" tIns="46215" rIns="92434" bIns="46215" rtlCol="1"/>
          <a:lstStyle>
            <a:lvl1pPr algn="l">
              <a:defRPr sz="1200"/>
            </a:lvl1pPr>
          </a:lstStyle>
          <a:p>
            <a:fld id="{42998235-5449-4AE4-A9D1-E7AC4BA8A645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4" tIns="46215" rIns="92434" bIns="46215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817" y="4821508"/>
            <a:ext cx="5510530" cy="3944869"/>
          </a:xfrm>
          <a:prstGeom prst="rect">
            <a:avLst/>
          </a:prstGeom>
        </p:spPr>
        <p:txBody>
          <a:bodyPr vert="horz" lIns="92434" tIns="46215" rIns="92434" bIns="46215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293" y="9516043"/>
            <a:ext cx="2984870" cy="502675"/>
          </a:xfrm>
          <a:prstGeom prst="rect">
            <a:avLst/>
          </a:prstGeom>
        </p:spPr>
        <p:txBody>
          <a:bodyPr vert="horz" lIns="92434" tIns="46215" rIns="92434" bIns="4621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9" y="9516043"/>
            <a:ext cx="2984870" cy="502675"/>
          </a:xfrm>
          <a:prstGeom prst="rect">
            <a:avLst/>
          </a:prstGeom>
        </p:spPr>
        <p:txBody>
          <a:bodyPr vert="horz" lIns="92434" tIns="46215" rIns="92434" bIns="46215" rtlCol="1" anchor="b"/>
          <a:lstStyle>
            <a:lvl1pPr algn="l">
              <a:defRPr sz="1200"/>
            </a:lvl1pPr>
          </a:lstStyle>
          <a:p>
            <a:fld id="{ECACAC44-BDE2-48D9-BAFC-CAFC8023A01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234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318">
              <a:defRPr/>
            </a:pPr>
            <a:fld id="{13B7ED79-E985-4B2B-83F8-0B2490181DDB}" type="slidenum">
              <a:rPr lang="he-IL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defTabSz="924318">
                <a:defRPr/>
              </a:pPr>
              <a:t>1</a:t>
            </a:fld>
            <a:endParaRPr lang="he-IL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6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318">
              <a:defRPr/>
            </a:pPr>
            <a:fld id="{CB1D57F7-3A2C-45C2-92F9-BA5CC9D5612A}" type="slidenum">
              <a:rPr lang="he-IL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defTabSz="924318">
                <a:defRPr/>
              </a:pPr>
              <a:t>8</a:t>
            </a:fld>
            <a:endParaRPr lang="he-IL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1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318">
              <a:defRPr/>
            </a:pPr>
            <a:fld id="{CB1D57F7-3A2C-45C2-92F9-BA5CC9D5612A}" type="slidenum">
              <a:rPr lang="he-IL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defTabSz="924318">
                <a:defRPr/>
              </a:pPr>
              <a:t>12</a:t>
            </a:fld>
            <a:endParaRPr lang="he-IL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7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318">
              <a:defRPr/>
            </a:pPr>
            <a:fld id="{CB1D57F7-3A2C-45C2-92F9-BA5CC9D5612A}" type="slidenum">
              <a:rPr lang="he-IL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pPr defTabSz="924318">
                <a:defRPr/>
              </a:pPr>
              <a:t>16</a:t>
            </a:fld>
            <a:endParaRPr lang="he-IL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3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850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012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534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ltGray">
          <a:xfrm>
            <a:off x="1" y="4724400"/>
            <a:ext cx="12192003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/>
            </a:pPr>
            <a:endParaRPr kumimoji="0" lang="he-IL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מלבן 5"/>
          <p:cNvSpPr/>
          <p:nvPr/>
        </p:nvSpPr>
        <p:spPr bwMode="white">
          <a:xfrm>
            <a:off x="-128" y="4724400"/>
            <a:ext cx="12188827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2413" y="4800600"/>
            <a:ext cx="9144003" cy="1143000"/>
          </a:xfrm>
        </p:spPr>
        <p:txBody>
          <a:bodyPr anchor="b">
            <a:noAutofit/>
          </a:bodyPr>
          <a:lstStyle>
            <a:lvl1pPr algn="ctr" latinLnBrk="0">
              <a:defRPr lang="he-IL" sz="2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he-IL" sz="15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 latinLnBrk="0">
              <a:buNone/>
              <a:defRPr lang="he-IL" sz="2100"/>
            </a:lvl2pPr>
            <a:lvl3pPr marL="685800" indent="0" algn="r" latinLnBrk="0">
              <a:buNone/>
              <a:defRPr lang="he-IL" sz="1800"/>
            </a:lvl3pPr>
            <a:lvl4pPr marL="1028700" indent="0" algn="r" latinLnBrk="0">
              <a:buNone/>
              <a:defRPr lang="he-IL" sz="1500"/>
            </a:lvl4pPr>
            <a:lvl5pPr marL="1371600" indent="0" algn="r" latinLnBrk="0">
              <a:buNone/>
              <a:defRPr lang="he-IL" sz="1500"/>
            </a:lvl5pPr>
            <a:lvl6pPr marL="1714500" indent="0" algn="r" latinLnBrk="0">
              <a:buNone/>
              <a:defRPr lang="he-IL" sz="1500"/>
            </a:lvl6pPr>
            <a:lvl7pPr marL="2057400" indent="0" algn="r" latinLnBrk="0">
              <a:buNone/>
              <a:defRPr lang="he-IL" sz="1500"/>
            </a:lvl7pPr>
            <a:lvl8pPr marL="2400300" indent="0" algn="r" latinLnBrk="0">
              <a:buNone/>
              <a:defRPr lang="he-IL" sz="1500"/>
            </a:lvl8pPr>
            <a:lvl9pPr marL="2743200" indent="0" algn="r" latinLnBrk="0">
              <a:buNone/>
              <a:defRPr lang="he-IL" sz="1500"/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pic>
        <p:nvPicPr>
          <p:cNvPr id="7" name="Picture 2" descr="P:\תמיר - שוטף\תרבות וספורט\יעול ההימורים בספורט\תמונות\Emblem_of_Israel.sv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48" y="3448050"/>
            <a:ext cx="1566029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ציין מיקום טקסט 11"/>
          <p:cNvSpPr>
            <a:spLocks noGrp="1"/>
          </p:cNvSpPr>
          <p:nvPr>
            <p:ph type="body" sz="quarter" idx="10"/>
          </p:nvPr>
        </p:nvSpPr>
        <p:spPr>
          <a:xfrm>
            <a:off x="2099525" y="489696"/>
            <a:ext cx="8270875" cy="2728912"/>
          </a:xfrm>
          <a:prstGeom prst="rect">
            <a:avLst/>
          </a:prstGeom>
        </p:spPr>
        <p:txBody>
          <a:bodyPr anchor="ctr"/>
          <a:lstStyle>
            <a:lvl1pPr marL="34290" indent="0" algn="ctr">
              <a:buFontTx/>
              <a:buNone/>
              <a:defRPr sz="6600">
                <a:solidFill>
                  <a:schemeClr val="accent5">
                    <a:lumMod val="50000"/>
                  </a:schemeClr>
                </a:solidFill>
              </a:defRPr>
            </a:lvl1pPr>
            <a:lvl2pPr marL="274320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5438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he-IL" dirty="0"/>
              <a:t>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574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1120" y="351696"/>
            <a:ext cx="9509760" cy="785442"/>
          </a:xfrm>
        </p:spPr>
        <p:txBody>
          <a:bodyPr anchor="ctr">
            <a:normAutofit/>
          </a:bodyPr>
          <a:lstStyle>
            <a:lvl1pPr algn="ctr">
              <a:defRPr sz="27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9" name="כותרת משנה 2"/>
          <p:cNvSpPr>
            <a:spLocks noGrp="1"/>
          </p:cNvSpPr>
          <p:nvPr>
            <p:ph type="subTitle" idx="1"/>
          </p:nvPr>
        </p:nvSpPr>
        <p:spPr>
          <a:xfrm>
            <a:off x="1663089" y="6606188"/>
            <a:ext cx="9144003" cy="279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latinLnBrk="0">
              <a:spcBef>
                <a:spcPts val="0"/>
              </a:spcBef>
              <a:buNone/>
              <a:defRPr lang="he-IL" sz="9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 latinLnBrk="0">
              <a:buNone/>
              <a:defRPr lang="he-IL" sz="2100"/>
            </a:lvl2pPr>
            <a:lvl3pPr marL="685800" indent="0" algn="r" latinLnBrk="0">
              <a:buNone/>
              <a:defRPr lang="he-IL" sz="1800"/>
            </a:lvl3pPr>
            <a:lvl4pPr marL="1028700" indent="0" algn="r" latinLnBrk="0">
              <a:buNone/>
              <a:defRPr lang="he-IL" sz="1500"/>
            </a:lvl4pPr>
            <a:lvl5pPr marL="1371600" indent="0" algn="r" latinLnBrk="0">
              <a:buNone/>
              <a:defRPr lang="he-IL" sz="1500"/>
            </a:lvl5pPr>
            <a:lvl6pPr marL="1714500" indent="0" algn="r" latinLnBrk="0">
              <a:buNone/>
              <a:defRPr lang="he-IL" sz="1500"/>
            </a:lvl6pPr>
            <a:lvl7pPr marL="2057400" indent="0" algn="r" latinLnBrk="0">
              <a:buNone/>
              <a:defRPr lang="he-IL" sz="1500"/>
            </a:lvl7pPr>
            <a:lvl8pPr marL="2400300" indent="0" algn="r" latinLnBrk="0">
              <a:buNone/>
              <a:defRPr lang="he-IL" sz="1500"/>
            </a:lvl8pPr>
            <a:lvl9pPr marL="2743200" indent="0" algn="r" latinLnBrk="0">
              <a:buNone/>
              <a:defRPr lang="he-IL" sz="1500"/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8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1746827" y="6611816"/>
            <a:ext cx="556132" cy="2360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5" name="מחבר ישר 4"/>
          <p:cNvCxnSpPr/>
          <p:nvPr userDrawn="1"/>
        </p:nvCxnSpPr>
        <p:spPr>
          <a:xfrm>
            <a:off x="719403" y="1124744"/>
            <a:ext cx="108492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D794-059_a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137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2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עליונה חלופית של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 anchorCtr="1">
            <a:normAutofit/>
          </a:bodyPr>
          <a:lstStyle>
            <a:lvl1pPr algn="ctr" latinLnBrk="0">
              <a:defRPr lang="he-IL" sz="39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2" descr="P:\תמיר - שוטף\תרבות וספורט\יעול ההימורים בספורט\תמונות\Emblem_of_Israel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83" y="4636429"/>
            <a:ext cx="1207636" cy="120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מחבר ישר 3"/>
          <p:cNvCxnSpPr/>
          <p:nvPr userDrawn="1"/>
        </p:nvCxnSpPr>
        <p:spPr>
          <a:xfrm>
            <a:off x="719403" y="1124744"/>
            <a:ext cx="108492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5" descr="D794-059_a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137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96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>
          <a:xfrm>
            <a:off x="2294252" y="6601968"/>
            <a:ext cx="96012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845873" y="4956048"/>
            <a:ext cx="7159752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/>
              <a:t>מקור:</a:t>
            </a:r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1341120" y="6601968"/>
            <a:ext cx="64008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538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חלופי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 bwMode="ltGray">
          <a:xfrm>
            <a:off x="7318248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/>
            </a:pPr>
            <a:endParaRPr kumimoji="0" lang="he-IL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078660" y="2362204"/>
            <a:ext cx="3200400" cy="1990725"/>
          </a:xfrm>
        </p:spPr>
        <p:txBody>
          <a:bodyPr anchor="b">
            <a:normAutofit/>
          </a:bodyPr>
          <a:lstStyle>
            <a:lvl1pPr algn="r" latinLnBrk="0">
              <a:defRPr lang="he-IL" sz="255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5968" y="685800"/>
            <a:ext cx="6370320" cy="5486400"/>
          </a:xfrm>
          <a:prstGeom prst="rect">
            <a:avLst/>
          </a:prstGeom>
        </p:spPr>
        <p:txBody>
          <a:bodyPr>
            <a:normAutofit/>
          </a:bodyPr>
          <a:lstStyle>
            <a:lvl1pPr algn="r" latinLnBrk="0">
              <a:defRPr lang="he-IL" sz="1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latinLnBrk="0">
              <a:defRPr lang="he-IL"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latinLnBrk="0">
              <a:defRPr lang="he-IL"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latinLnBrk="0">
              <a:defRPr lang="he-IL"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latinLnBrk="0">
              <a:defRPr lang="he-IL"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algn="r" latinLnBrk="0">
              <a:defRPr lang="he-IL" sz="1050"/>
            </a:lvl6pPr>
            <a:lvl7pPr algn="r" latinLnBrk="0">
              <a:defRPr lang="he-IL" sz="1050"/>
            </a:lvl7pPr>
            <a:lvl8pPr algn="r" latinLnBrk="0">
              <a:defRPr lang="he-IL" sz="1050"/>
            </a:lvl8pPr>
            <a:lvl9pPr algn="r" latinLnBrk="0">
              <a:defRPr lang="he-IL" sz="1050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078660" y="4367308"/>
            <a:ext cx="3200400" cy="1622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latinLnBrk="0">
              <a:spcBef>
                <a:spcPts val="900"/>
              </a:spcBef>
              <a:buNone/>
              <a:defRPr lang="he-IL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 latinLnBrk="0">
              <a:buNone/>
              <a:defRPr lang="he-IL" sz="900"/>
            </a:lvl2pPr>
            <a:lvl3pPr marL="685800" indent="0" algn="r" latinLnBrk="0">
              <a:buNone/>
              <a:defRPr lang="he-IL" sz="750"/>
            </a:lvl3pPr>
            <a:lvl4pPr marL="1028700" indent="0" algn="r" latinLnBrk="0">
              <a:buNone/>
              <a:defRPr lang="he-IL" sz="675"/>
            </a:lvl4pPr>
            <a:lvl5pPr marL="1371600" indent="0" algn="r" latinLnBrk="0">
              <a:buNone/>
              <a:defRPr lang="he-IL" sz="675"/>
            </a:lvl5pPr>
            <a:lvl6pPr marL="1714500" indent="0" algn="r" latinLnBrk="0">
              <a:buNone/>
              <a:defRPr lang="he-IL" sz="675"/>
            </a:lvl6pPr>
            <a:lvl7pPr marL="2057400" indent="0" algn="r" latinLnBrk="0">
              <a:buNone/>
              <a:defRPr lang="he-IL" sz="675"/>
            </a:lvl7pPr>
            <a:lvl8pPr marL="2400300" indent="0" algn="r" latinLnBrk="0">
              <a:buNone/>
              <a:defRPr lang="he-IL" sz="675"/>
            </a:lvl8pPr>
            <a:lvl9pPr marL="2743200" indent="0" algn="r" latinLnBrk="0">
              <a:buNone/>
              <a:defRPr lang="he-IL" sz="675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>
          <a:xfrm>
            <a:off x="2294252" y="6601968"/>
            <a:ext cx="96012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845873" y="4956048"/>
            <a:ext cx="7159752" cy="23774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/>
              <a:t>מקור:</a:t>
            </a:r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41120" y="6601968"/>
            <a:ext cx="64008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384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64BC-472D-4BD4-B8AC-5D40B6C663ED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8E75-A461-45B2-A0A6-D6247958F2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1111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רכזית - 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9197" y="6597352"/>
            <a:ext cx="518187" cy="260648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 david"/>
                <a:cs typeface="David" panose="020E0502060401010101" pitchFamily="34" charset="-79"/>
              </a:defRPr>
            </a:lvl1pPr>
          </a:lstStyle>
          <a:p>
            <a:fld id="{947B60B7-44CA-410A-A9B6-29F8D133F861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12192000" cy="706090"/>
          </a:xfrm>
        </p:spPr>
        <p:txBody>
          <a:bodyPr>
            <a:noAutofit/>
          </a:bodyPr>
          <a:lstStyle>
            <a:lvl1pPr>
              <a:defRPr sz="1800">
                <a:latin typeface=" david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6" name="מציין מיקום טקסט 2"/>
          <p:cNvSpPr>
            <a:spLocks noGrp="1"/>
          </p:cNvSpPr>
          <p:nvPr>
            <p:ph idx="1"/>
          </p:nvPr>
        </p:nvSpPr>
        <p:spPr>
          <a:xfrm>
            <a:off x="143341" y="1772820"/>
            <a:ext cx="11905323" cy="468051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>
              <a:defRPr>
                <a:latin typeface=" david"/>
                <a:cs typeface="David" panose="020E0502060401010101" pitchFamily="34" charset="-79"/>
              </a:defRPr>
            </a:lvl1pPr>
            <a:lvl2pPr>
              <a:defRPr>
                <a:latin typeface=" david"/>
                <a:cs typeface="David" panose="020E0502060401010101" pitchFamily="34" charset="-79"/>
              </a:defRPr>
            </a:lvl2pPr>
            <a:lvl3pPr>
              <a:defRPr>
                <a:latin typeface=" david"/>
                <a:cs typeface="David" panose="020E0502060401010101" pitchFamily="34" charset="-79"/>
              </a:defRPr>
            </a:lvl3pPr>
            <a:lvl4pPr>
              <a:defRPr>
                <a:latin typeface=" david"/>
                <a:cs typeface="David" panose="020E0502060401010101" pitchFamily="34" charset="-79"/>
              </a:defRPr>
            </a:lvl4pPr>
            <a:lvl5pPr>
              <a:defRPr>
                <a:latin typeface=" david"/>
                <a:cs typeface="David" panose="020E0502060401010101" pitchFamily="34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7" name="מציין מיקום טקסט 3"/>
          <p:cNvSpPr>
            <a:spLocks noGrp="1"/>
          </p:cNvSpPr>
          <p:nvPr>
            <p:ph type="body" sz="quarter" idx="13" hasCustomPrompt="1"/>
          </p:nvPr>
        </p:nvSpPr>
        <p:spPr>
          <a:xfrm>
            <a:off x="6576487" y="6381750"/>
            <a:ext cx="5615516" cy="4762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50">
                <a:latin typeface=" david"/>
                <a:cs typeface="David" panose="020E0502060401010101" pitchFamily="34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e-IL" dirty="0"/>
              <a:t>מקור:  </a:t>
            </a:r>
          </a:p>
        </p:txBody>
      </p:sp>
    </p:spTree>
    <p:extLst>
      <p:ext uri="{BB962C8B-B14F-4D97-AF65-F5344CB8AC3E}">
        <p14:creationId xmlns:p14="http://schemas.microsoft.com/office/powerpoint/2010/main" val="164936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836712"/>
            <a:ext cx="12192000" cy="706090"/>
          </a:xfrm>
        </p:spPr>
        <p:txBody>
          <a:bodyPr/>
          <a:lstStyle>
            <a:lvl1pPr rtl="0">
              <a:defRPr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03200" y="1828805"/>
            <a:ext cx="5760000" cy="4525963"/>
          </a:xfrm>
        </p:spPr>
        <p:txBody>
          <a:bodyPr/>
          <a:lstStyle>
            <a:lvl1pPr algn="l" rtl="0">
              <a:defRPr sz="2100"/>
            </a:lvl1pPr>
            <a:lvl2pPr algn="l" rtl="0">
              <a:defRPr sz="1800"/>
            </a:lvl2pPr>
            <a:lvl3pPr algn="l" rtl="0">
              <a:defRPr sz="1500"/>
            </a:lvl3pPr>
            <a:lvl4pPr algn="l" rtl="0">
              <a:defRPr sz="1350"/>
            </a:lvl4pPr>
            <a:lvl5pPr algn="l" rtl="0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828805"/>
            <a:ext cx="5760000" cy="4525963"/>
          </a:xfrm>
        </p:spPr>
        <p:txBody>
          <a:bodyPr/>
          <a:lstStyle>
            <a:lvl1pPr algn="l" rtl="0">
              <a:defRPr sz="2100"/>
            </a:lvl1pPr>
            <a:lvl2pPr algn="l" rtl="0">
              <a:defRPr sz="1800"/>
            </a:lvl2pPr>
            <a:lvl3pPr algn="l" rtl="0">
              <a:defRPr sz="1500"/>
            </a:lvl3pPr>
            <a:lvl4pPr algn="l" rtl="0">
              <a:defRPr sz="1350"/>
            </a:lvl4pPr>
            <a:lvl5pPr algn="l" rtl="0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8" name="מציין מיקום טקסט 3"/>
          <p:cNvSpPr>
            <a:spLocks noGrp="1"/>
          </p:cNvSpPr>
          <p:nvPr>
            <p:ph type="body" sz="quarter" idx="13" hasCustomPrompt="1"/>
          </p:nvPr>
        </p:nvSpPr>
        <p:spPr>
          <a:xfrm>
            <a:off x="3" y="6381750"/>
            <a:ext cx="5615516" cy="476250"/>
          </a:xfrm>
        </p:spPr>
        <p:txBody>
          <a:bodyPr anchor="b">
            <a:normAutofit/>
          </a:bodyPr>
          <a:lstStyle>
            <a:lvl1pPr marL="0" indent="0" algn="l" rtl="0">
              <a:buNone/>
              <a:defRPr sz="750">
                <a:latin typeface=" david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Source: </a:t>
            </a:r>
            <a:endParaRPr lang="he-IL" dirty="0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1582400" y="6597352"/>
            <a:ext cx="609600" cy="260648"/>
          </a:xfrm>
          <a:prstGeom prst="rect">
            <a:avLst/>
          </a:prstGeom>
        </p:spPr>
        <p:txBody>
          <a:bodyPr/>
          <a:lstStyle>
            <a:lvl1pPr algn="r" rtl="0">
              <a:defRPr sz="900" b="0">
                <a:latin typeface=" david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7B60B7-44CA-410A-A9B6-29F8D133F86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96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20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12192000" cy="706090"/>
          </a:xfrm>
        </p:spPr>
        <p:txBody>
          <a:bodyPr wrap="square">
            <a:noAutofit/>
          </a:bodyPr>
          <a:lstStyle>
            <a:lvl1pPr rtl="0">
              <a:defRPr sz="180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3"/>
          </p:nvPr>
        </p:nvSpPr>
        <p:spPr>
          <a:xfrm>
            <a:off x="431" y="6381750"/>
            <a:ext cx="5615516" cy="476250"/>
          </a:xfrm>
        </p:spPr>
        <p:txBody>
          <a:bodyPr anchor="b">
            <a:normAutofit/>
          </a:bodyPr>
          <a:lstStyle>
            <a:lvl1pPr marL="0" indent="0" algn="l" rtl="0">
              <a:buNone/>
              <a:defRPr sz="90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4"/>
          </p:nvPr>
        </p:nvSpPr>
        <p:spPr>
          <a:xfrm>
            <a:off x="11582400" y="6597650"/>
            <a:ext cx="609600" cy="260350"/>
          </a:xfrm>
        </p:spPr>
        <p:txBody>
          <a:bodyPr/>
          <a:lstStyle>
            <a:lvl1pPr algn="r" rtl="0">
              <a:defRPr sz="900" b="0" smtClean="0">
                <a:latin typeface="David" pitchFamily="34" charset="-79"/>
                <a:ea typeface="Tahoma" pitchFamily="34" charset="0"/>
              </a:defRPr>
            </a:lvl1pPr>
          </a:lstStyle>
          <a:p>
            <a:pPr>
              <a:defRPr/>
            </a:pPr>
            <a:fld id="{AC670548-EB8F-4DB5-BDC4-F864BC94D7AB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04419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  <a:latin typeface="David" panose="020E0502060401010101" pitchFamily="34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avid" panose="020E0502060401010101" pitchFamily="34" charset="-79"/>
              </a:defRPr>
            </a:lvl1pPr>
            <a:lvl2pPr>
              <a:defRPr>
                <a:latin typeface="David" panose="020E0502060401010101" pitchFamily="34" charset="-79"/>
              </a:defRPr>
            </a:lvl2pPr>
            <a:lvl3pPr>
              <a:defRPr>
                <a:latin typeface="David" panose="020E0502060401010101" pitchFamily="34" charset="-79"/>
              </a:defRPr>
            </a:lvl3pPr>
            <a:lvl4pPr>
              <a:defRPr>
                <a:latin typeface="David" panose="020E0502060401010101" pitchFamily="34" charset="-79"/>
              </a:defRPr>
            </a:lvl4pPr>
            <a:lvl5pPr>
              <a:defRPr>
                <a:latin typeface="David" panose="020E0502060401010101" pitchFamily="34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>
                <a:solidFill>
                  <a:srgbClr val="000000"/>
                </a:solidFill>
              </a:rPr>
              <a:t>MMMM/YY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3200" y="6443663"/>
            <a:ext cx="3860800" cy="290512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0" y="6446838"/>
            <a:ext cx="2844800" cy="258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fld id="{AC3D3B90-7E1F-48A9-A22A-B1BF99E0A7A3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3"/>
          </p:nvPr>
        </p:nvSpPr>
        <p:spPr>
          <a:xfrm>
            <a:off x="13872633" y="8685213"/>
            <a:ext cx="1219200" cy="9144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753701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3754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12192000" cy="7060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מספר שקופית 5"/>
          <p:cNvSpPr>
            <a:spLocks noGrp="1"/>
          </p:cNvSpPr>
          <p:nvPr>
            <p:ph type="sldNum" sz="quarter" idx="10"/>
          </p:nvPr>
        </p:nvSpPr>
        <p:spPr>
          <a:xfrm>
            <a:off x="11582400" y="6597650"/>
            <a:ext cx="609600" cy="260350"/>
          </a:xfrm>
        </p:spPr>
        <p:txBody>
          <a:bodyPr/>
          <a:lstStyle>
            <a:lvl1pPr algn="r" rtl="0">
              <a:defRPr sz="900" b="0" smtClean="0">
                <a:cs typeface="Tahoma" pitchFamily="34" charset="0"/>
              </a:defRPr>
            </a:lvl1pPr>
          </a:lstStyle>
          <a:p>
            <a:pPr>
              <a:defRPr/>
            </a:pPr>
            <a:fld id="{4597B7CE-09DA-43FA-8973-E1EACD2E9CB6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644362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12192000" cy="706090"/>
          </a:xfrm>
        </p:spPr>
        <p:txBody>
          <a:bodyPr wrap="square">
            <a:noAutofit/>
          </a:bodyPr>
          <a:lstStyle>
            <a:lvl1pPr rtl="0">
              <a:defRPr sz="1800">
                <a:latin typeface=" david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1582400" y="6597352"/>
            <a:ext cx="609600" cy="260648"/>
          </a:xfrm>
          <a:prstGeom prst="rect">
            <a:avLst/>
          </a:prstGeom>
        </p:spPr>
        <p:txBody>
          <a:bodyPr/>
          <a:lstStyle>
            <a:lvl1pPr algn="r" rtl="0">
              <a:defRPr sz="900" b="0">
                <a:latin typeface=" david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7B60B7-44CA-410A-A9B6-29F8D133F86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3" hasCustomPrompt="1"/>
          </p:nvPr>
        </p:nvSpPr>
        <p:spPr>
          <a:xfrm>
            <a:off x="431" y="6381750"/>
            <a:ext cx="5615516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rtl="0">
              <a:buNone/>
              <a:defRPr sz="900">
                <a:latin typeface=" david"/>
                <a:ea typeface="Tahoma" panose="020B0604030504040204" pitchFamily="34" charset="0"/>
                <a:cs typeface="David" panose="020E0502060401010101" pitchFamily="34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Source: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391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12192000" cy="706090"/>
          </a:xfrm>
        </p:spPr>
        <p:txBody>
          <a:bodyPr wrap="square">
            <a:noAutofit/>
          </a:bodyPr>
          <a:lstStyle>
            <a:lvl1pPr rtl="0">
              <a:defRPr sz="1800">
                <a:latin typeface=" david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1582400" y="6597352"/>
            <a:ext cx="609600" cy="260648"/>
          </a:xfrm>
          <a:prstGeom prst="rect">
            <a:avLst/>
          </a:prstGeom>
        </p:spPr>
        <p:txBody>
          <a:bodyPr/>
          <a:lstStyle>
            <a:lvl1pPr algn="r" rtl="0">
              <a:defRPr sz="900" b="0">
                <a:latin typeface=" david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7B60B7-44CA-410A-A9B6-29F8D133F86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3" hasCustomPrompt="1"/>
          </p:nvPr>
        </p:nvSpPr>
        <p:spPr>
          <a:xfrm>
            <a:off x="431" y="6381750"/>
            <a:ext cx="5615516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rtl="0">
              <a:buNone/>
              <a:defRPr sz="900">
                <a:latin typeface=" david"/>
                <a:ea typeface="Tahoma" panose="020B0604030504040204" pitchFamily="34" charset="0"/>
                <a:cs typeface="David" panose="020E0502060401010101" pitchFamily="34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Source: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0624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3817-EFA1-F341-923C-1DF0A28D0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28" y="137359"/>
            <a:ext cx="11698515" cy="809698"/>
          </a:xfrm>
        </p:spPr>
        <p:txBody>
          <a:bodyPr anchor="b">
            <a:normAutofit/>
          </a:bodyPr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38EB9-CFD7-364F-AF5C-13BC0943B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228" y="5660571"/>
            <a:ext cx="11698515" cy="489858"/>
          </a:xfrm>
        </p:spPr>
        <p:txBody>
          <a:bodyPr anchor="ctr"/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78248-FA8A-9C4D-B698-F43EE9A0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8B5C2-67A4-A341-9C4A-0C375CED9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1162" y="6332459"/>
            <a:ext cx="530289" cy="365125"/>
          </a:xfrm>
        </p:spPr>
        <p:txBody>
          <a:bodyPr/>
          <a:lstStyle/>
          <a:p>
            <a:fld id="{57816DE1-8A18-6747-B798-2D831F47B751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40114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3C960-EA52-4D76-BFDE-FEC8BCD4FCC4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57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2DB6-2DCC-D044-8EF9-4AF430C4F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505" y="140586"/>
            <a:ext cx="11729987" cy="802690"/>
          </a:xfrm>
        </p:spPr>
        <p:txBody>
          <a:bodyPr anchor="b">
            <a:normAutofit/>
          </a:bodyPr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CCBCF5-1AAD-174D-9694-FC16A03DB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66" y="6334880"/>
            <a:ext cx="529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88F990E-3285-2140-B68D-B88566CE23B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58972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2DB6-2DCC-D044-8EF9-4AF430C4F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505" y="140586"/>
            <a:ext cx="11729987" cy="802690"/>
          </a:xfrm>
        </p:spPr>
        <p:txBody>
          <a:bodyPr anchor="b">
            <a:normAutofit/>
          </a:bodyPr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CCBCF5-1AAD-174D-9694-FC16A03DB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66" y="6334880"/>
            <a:ext cx="529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88F990E-3285-2140-B68D-B88566CE23B5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0461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0568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3C960-EA52-4D76-BFDE-FEC8BCD4FCC4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7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727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1683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3818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26288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3804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790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040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3639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159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6042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8522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576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904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349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17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921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239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 bwMode="ltGray">
          <a:xfrm>
            <a:off x="1588" y="6591821"/>
            <a:ext cx="12188827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מלבן 7"/>
          <p:cNvSpPr/>
          <p:nvPr/>
        </p:nvSpPr>
        <p:spPr bwMode="white">
          <a:xfrm>
            <a:off x="1588" y="6583680"/>
            <a:ext cx="12188827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350"/>
          </a:p>
        </p:txBody>
      </p:sp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341120" y="323560"/>
            <a:ext cx="9509760" cy="78544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11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1746827" y="6639952"/>
            <a:ext cx="556132" cy="2360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031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dt="0"/>
  <p:txStyles>
    <p:titleStyle>
      <a:lvl1pPr marL="0" indent="0" algn="ctr" defTabSz="685800" rtl="1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he-IL" sz="2700" kern="1200">
          <a:solidFill>
            <a:schemeClr val="accent5">
              <a:lumMod val="50000"/>
            </a:schemeClr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</p:titleStyle>
    <p:bodyStyle>
      <a:lvl1pPr marL="205740" indent="-171450" algn="r" defTabSz="685800" rtl="1" eaLnBrk="1" latinLnBrk="0" hangingPunct="1">
        <a:lnSpc>
          <a:spcPct val="90000"/>
        </a:lnSpc>
        <a:spcBef>
          <a:spcPts val="1350"/>
        </a:spcBef>
        <a:buClr>
          <a:schemeClr val="tx2"/>
        </a:buClr>
        <a:buSzPct val="80000"/>
        <a:buFont typeface="Wingdings" pitchFamily="2" charset="2"/>
        <a:buChar char="§"/>
        <a:defRPr lang="he-IL" sz="900" kern="1200">
          <a:solidFill>
            <a:schemeClr val="bg1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  <a:lvl2pPr marL="445770" indent="-171450" algn="r" defTabSz="685800" rtl="1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80000"/>
        <a:buFont typeface="Wingdings" pitchFamily="2" charset="2"/>
        <a:buChar char="§"/>
        <a:defRPr lang="he-IL" sz="135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2pPr>
      <a:lvl3pPr marL="685800" indent="-171450" algn="r" defTabSz="685800" rtl="1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lang="he-IL" sz="120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3pPr>
      <a:lvl4pPr marL="925830" indent="-171450" algn="r" defTabSz="685800" rtl="1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lang="he-IL" sz="105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4pPr>
      <a:lvl5pPr marL="1165860" indent="-171450" algn="r" defTabSz="685800" rtl="1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lang="he-IL" sz="105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5pPr>
      <a:lvl6pPr marL="1405890" indent="-171450" algn="r" defTabSz="685800" rtl="1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he-IL" sz="105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6pPr>
      <a:lvl7pPr marL="1645920" indent="-171450" algn="r" defTabSz="685800" rtl="1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he-IL" sz="1050" kern="1200" baseline="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7pPr>
      <a:lvl8pPr marL="1885950" indent="-171450" algn="r" defTabSz="685800" rtl="1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he-IL" sz="1050" kern="1200" baseline="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8pPr>
      <a:lvl9pPr marL="2125980" indent="-171450" algn="r" defTabSz="685800" rtl="1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he-IL" sz="1050" kern="1200" baseline="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9pPr>
    </p:bodyStyle>
    <p:otherStyle>
      <a:defPPr>
        <a:defRPr lang="he-IL"/>
      </a:defPPr>
      <a:lvl1pPr marL="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303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A711AC-4444-CC46-A230-FEDBB5E2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3" y="152401"/>
            <a:ext cx="11734339" cy="791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00A46-DD85-A144-84BF-D9811004E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813" y="5662387"/>
            <a:ext cx="11734339" cy="503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253E6-841C-FC44-8C62-F1F3C9268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2972" y="6334880"/>
            <a:ext cx="9517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 rtl="0"/>
            <a:endParaRPr lang="he-I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30002-B415-914B-9B42-A5D386584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66" y="6334880"/>
            <a:ext cx="5302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7816DE1-8A18-6747-B798-2D831F47B751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8C5F50-02E3-CF46-8270-45AD8C952F0F}"/>
              </a:ext>
            </a:extLst>
          </p:cNvPr>
          <p:cNvCxnSpPr/>
          <p:nvPr userDrawn="1"/>
        </p:nvCxnSpPr>
        <p:spPr>
          <a:xfrm>
            <a:off x="11741161" y="6377560"/>
            <a:ext cx="0" cy="27976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Documents and Settings\motil\Desktop\New Logo\tasc_new_logo.png">
            <a:extLst>
              <a:ext uri="{FF2B5EF4-FFF2-40B4-BE49-F238E27FC236}">
                <a16:creationId xmlns:a16="http://schemas.microsoft.com/office/drawing/2014/main" id="{96AD902F-8550-1348-9D14-7FC1C62F8A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47" y="6358313"/>
            <a:ext cx="944053" cy="318261"/>
          </a:xfrm>
          <a:prstGeom prst="rect">
            <a:avLst/>
          </a:prstGeom>
          <a:noFill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CD35FA-3DBF-924D-8614-DACE296D6CE4}"/>
              </a:ext>
            </a:extLst>
          </p:cNvPr>
          <p:cNvCxnSpPr>
            <a:cxnSpLocks/>
          </p:cNvCxnSpPr>
          <p:nvPr userDrawn="1"/>
        </p:nvCxnSpPr>
        <p:spPr>
          <a:xfrm>
            <a:off x="190813" y="944224"/>
            <a:ext cx="11734339" cy="0"/>
          </a:xfrm>
          <a:prstGeom prst="line">
            <a:avLst/>
          </a:prstGeom>
          <a:ln w="12700">
            <a:solidFill>
              <a:srgbClr val="8A0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BCBD70-B3C8-0E43-8792-5605E965A377}"/>
              </a:ext>
            </a:extLst>
          </p:cNvPr>
          <p:cNvCxnSpPr>
            <a:cxnSpLocks/>
          </p:cNvCxnSpPr>
          <p:nvPr userDrawn="1"/>
        </p:nvCxnSpPr>
        <p:spPr>
          <a:xfrm>
            <a:off x="190813" y="5662387"/>
            <a:ext cx="11734339" cy="0"/>
          </a:xfrm>
          <a:prstGeom prst="line">
            <a:avLst/>
          </a:prstGeom>
          <a:ln w="12700">
            <a:solidFill>
              <a:srgbClr val="8A0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3999F9-57FD-914E-BCD3-47E3991E0649}"/>
              </a:ext>
            </a:extLst>
          </p:cNvPr>
          <p:cNvCxnSpPr>
            <a:cxnSpLocks/>
          </p:cNvCxnSpPr>
          <p:nvPr userDrawn="1"/>
        </p:nvCxnSpPr>
        <p:spPr>
          <a:xfrm>
            <a:off x="190813" y="6165577"/>
            <a:ext cx="11734339" cy="0"/>
          </a:xfrm>
          <a:prstGeom prst="line">
            <a:avLst/>
          </a:prstGeom>
          <a:ln w="12700">
            <a:solidFill>
              <a:srgbClr val="8A0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41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CE9FC-535F-6740-8817-12552EE4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3" y="163630"/>
            <a:ext cx="11734339" cy="780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57D83A-801E-4949-BBFF-465F29989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0066" y="6334880"/>
            <a:ext cx="529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88F990E-3285-2140-B68D-B88566CE23B5}" type="slidenum">
              <a:rPr lang="he-IL" smtClean="0"/>
              <a:pPr/>
              <a:t>‹#›</a:t>
            </a:fld>
            <a:endParaRPr lang="he-IL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5094EA-1981-054B-895E-7D0BC6E6ECEC}"/>
              </a:ext>
            </a:extLst>
          </p:cNvPr>
          <p:cNvCxnSpPr>
            <a:cxnSpLocks/>
          </p:cNvCxnSpPr>
          <p:nvPr userDrawn="1"/>
        </p:nvCxnSpPr>
        <p:spPr>
          <a:xfrm>
            <a:off x="190813" y="944224"/>
            <a:ext cx="11734339" cy="0"/>
          </a:xfrm>
          <a:prstGeom prst="line">
            <a:avLst/>
          </a:prstGeom>
          <a:ln w="12700">
            <a:solidFill>
              <a:srgbClr val="8A0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544475-0647-9F4E-9CA0-026646EAED10}"/>
              </a:ext>
            </a:extLst>
          </p:cNvPr>
          <p:cNvCxnSpPr>
            <a:cxnSpLocks/>
          </p:cNvCxnSpPr>
          <p:nvPr userDrawn="1"/>
        </p:nvCxnSpPr>
        <p:spPr>
          <a:xfrm>
            <a:off x="190813" y="5662387"/>
            <a:ext cx="11734339" cy="0"/>
          </a:xfrm>
          <a:prstGeom prst="line">
            <a:avLst/>
          </a:prstGeom>
          <a:ln w="12700">
            <a:solidFill>
              <a:srgbClr val="8A0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2F3037-846A-4C4B-810B-C77976933AA9}"/>
              </a:ext>
            </a:extLst>
          </p:cNvPr>
          <p:cNvCxnSpPr/>
          <p:nvPr userDrawn="1"/>
        </p:nvCxnSpPr>
        <p:spPr>
          <a:xfrm>
            <a:off x="11741161" y="6377560"/>
            <a:ext cx="0" cy="27976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Documents and Settings\motil\Desktop\New Logo\tasc_new_logo.png">
            <a:extLst>
              <a:ext uri="{FF2B5EF4-FFF2-40B4-BE49-F238E27FC236}">
                <a16:creationId xmlns:a16="http://schemas.microsoft.com/office/drawing/2014/main" id="{13C2B2E7-6A93-904B-A4BE-D2205083B2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47" y="6358313"/>
            <a:ext cx="944053" cy="318261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93909-508D-46C0-8CE3-6C08FA6C926D}"/>
              </a:ext>
            </a:extLst>
          </p:cNvPr>
          <p:cNvCxnSpPr>
            <a:cxnSpLocks/>
          </p:cNvCxnSpPr>
          <p:nvPr userDrawn="1"/>
        </p:nvCxnSpPr>
        <p:spPr>
          <a:xfrm>
            <a:off x="190813" y="6165577"/>
            <a:ext cx="11734339" cy="0"/>
          </a:xfrm>
          <a:prstGeom prst="line">
            <a:avLst/>
          </a:prstGeom>
          <a:ln w="12700">
            <a:solidFill>
              <a:srgbClr val="8A0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73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E46FF-F544-440D-A1E6-2ACD74705B72}" type="datetimeFigureOut">
              <a:rPr lang="he-IL" smtClean="0"/>
              <a:t>כ"ג/ניסן/תשפ"ד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B7195-689E-4F7A-B660-8FDB9A5568F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322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36" descr="ייצוגים דיגיטליים של לוח מעגלים עם מספרים וקווים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9"/>
          <a:stretch>
            <a:fillRect/>
          </a:stretch>
        </p:blipFill>
        <p:spPr bwMode="auto">
          <a:xfrm>
            <a:off x="2249058" y="1383965"/>
            <a:ext cx="2049109" cy="1507961"/>
          </a:xfrm>
          <a:prstGeom prst="hexagon">
            <a:avLst/>
          </a:prstGeom>
          <a:ln w="3175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תמונה 3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418" y="54812"/>
            <a:ext cx="584569" cy="59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מס רווחי הון- כל המידע שתצטרך | Atrade">
            <a:extLst>
              <a:ext uri="{FF2B5EF4-FFF2-40B4-BE49-F238E27FC236}">
                <a16:creationId xmlns:a16="http://schemas.microsoft.com/office/drawing/2014/main" id="{628E3124-B619-41B4-83C5-882240175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83" y="4068301"/>
            <a:ext cx="2102431" cy="1577638"/>
          </a:xfrm>
          <a:prstGeom prst="hexagon">
            <a:avLst>
              <a:gd name="adj" fmla="val 26171"/>
              <a:gd name="vf" fmla="val 115470"/>
            </a:avLst>
          </a:prstGeom>
          <a:solidFill>
            <a:schemeClr val="bg2">
              <a:lumMod val="90000"/>
              <a:alpha val="54000"/>
            </a:schemeClr>
          </a:solidFill>
          <a:ln w="3175" cap="sq">
            <a:noFill/>
            <a:prstDash val="solid"/>
            <a:miter lim="800000"/>
          </a:ln>
          <a:effectLst>
            <a:outerShdw blurRad="50800" dist="50800" dir="5400000" algn="ctr" rotWithShape="0">
              <a:schemeClr val="bg1"/>
            </a:outerShdw>
          </a:effectLst>
          <a:extLst/>
        </p:spPr>
      </p:pic>
      <p:grpSp>
        <p:nvGrpSpPr>
          <p:cNvPr id="5" name="קבוצה 4" descr="אלו תמונות בשקף הפתיחה ">
            <a:extLst>
              <a:ext uri="{FF2B5EF4-FFF2-40B4-BE49-F238E27FC236}">
                <a16:creationId xmlns:a16="http://schemas.microsoft.com/office/drawing/2014/main" id="{47911514-A96A-4500-92BD-5681E731F42F}"/>
              </a:ext>
            </a:extLst>
          </p:cNvPr>
          <p:cNvGrpSpPr/>
          <p:nvPr/>
        </p:nvGrpSpPr>
        <p:grpSpPr>
          <a:xfrm>
            <a:off x="2209615" y="2986840"/>
            <a:ext cx="2102430" cy="1715198"/>
            <a:chOff x="3990969" y="3930741"/>
            <a:chExt cx="2102431" cy="1742606"/>
          </a:xfrm>
        </p:grpSpPr>
        <p:sp>
          <p:nvSpPr>
            <p:cNvPr id="4" name="משושה 3">
              <a:extLst>
                <a:ext uri="{FF2B5EF4-FFF2-40B4-BE49-F238E27FC236}">
                  <a16:creationId xmlns:a16="http://schemas.microsoft.com/office/drawing/2014/main" id="{E23AF799-B2C9-405F-AB77-01ED717273F4}"/>
                </a:ext>
              </a:extLst>
            </p:cNvPr>
            <p:cNvSpPr/>
            <p:nvPr/>
          </p:nvSpPr>
          <p:spPr>
            <a:xfrm>
              <a:off x="3990969" y="3930741"/>
              <a:ext cx="2102431" cy="1742606"/>
            </a:xfrm>
            <a:prstGeom prst="hexagon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2"/>
                </a:solidFill>
              </a:endParaRPr>
            </a:p>
          </p:txBody>
        </p:sp>
        <p:pic>
          <p:nvPicPr>
            <p:cNvPr id="3" name="תמונה 2" descr="תמונה בשקף פתיחה">
              <a:extLst>
                <a:ext uri="{FF2B5EF4-FFF2-40B4-BE49-F238E27FC236}">
                  <a16:creationId xmlns:a16="http://schemas.microsoft.com/office/drawing/2014/main" id="{CA7FDF09-087C-46B1-8DCD-567882FAE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06979" y="4364855"/>
              <a:ext cx="1659566" cy="802825"/>
            </a:xfrm>
            <a:prstGeom prst="rect">
              <a:avLst/>
            </a:prstGeom>
          </p:spPr>
        </p:pic>
      </p:grpSp>
      <p:grpSp>
        <p:nvGrpSpPr>
          <p:cNvPr id="10" name="קבוצה 9" descr="עיצוב לכותרת: נתוני הכנסות - מרץ 2024"/>
          <p:cNvGrpSpPr/>
          <p:nvPr/>
        </p:nvGrpSpPr>
        <p:grpSpPr>
          <a:xfrm>
            <a:off x="4161062" y="2833117"/>
            <a:ext cx="7824994" cy="1384996"/>
            <a:chOff x="4435519" y="2311984"/>
            <a:chExt cx="7209991" cy="510766"/>
          </a:xfrm>
        </p:grpSpPr>
        <p:sp>
          <p:nvSpPr>
            <p:cNvPr id="14" name="מלבן 13" descr="נתוני הכנסות – מרץ 2024"/>
            <p:cNvSpPr/>
            <p:nvPr/>
          </p:nvSpPr>
          <p:spPr>
            <a:xfrm>
              <a:off x="4435519" y="2311984"/>
              <a:ext cx="7209991" cy="5107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6" name="כותרת משנה 2"/>
            <p:cNvSpPr txBox="1">
              <a:spLocks/>
            </p:cNvSpPr>
            <p:nvPr/>
          </p:nvSpPr>
          <p:spPr>
            <a:xfrm>
              <a:off x="5716541" y="2565540"/>
              <a:ext cx="4429518" cy="16009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lIns="0" tIns="36000" rIns="0" bIns="72000" rtlCol="1" anchor="ctr">
              <a:noAutofit/>
            </a:bodyPr>
            <a:lstStyle>
              <a:lvl1pPr marL="228600" indent="-228600" algn="r" defTabSz="914400" rtl="1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he-IL" sz="1800" kern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רשות המסים</a:t>
              </a: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כותרת 5">
            <a:extLst>
              <a:ext uri="{FF2B5EF4-FFF2-40B4-BE49-F238E27FC236}">
                <a16:creationId xmlns:a16="http://schemas.microsoft.com/office/drawing/2014/main" id="{374C50D0-C80F-4A95-8D4B-8B52DF87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49" y="2751344"/>
            <a:ext cx="10515600" cy="1325563"/>
          </a:xfrm>
        </p:spPr>
        <p:txBody>
          <a:bodyPr/>
          <a:lstStyle/>
          <a:p>
            <a:r>
              <a:rPr lang="he-IL" b="1" dirty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נתוני הכנסות – מרץ 2024</a:t>
            </a:r>
            <a:br>
              <a:rPr lang="he-IL" b="1" dirty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</a:br>
            <a:endParaRPr lang="he-IL" dirty="0"/>
          </a:p>
        </p:txBody>
      </p:sp>
      <p:pic>
        <p:nvPicPr>
          <p:cNvPr id="12" name="Picture 2" descr="קורס מיסים | לימודי מבוא למיסים בכפר סבא - מכללת חשב בשרון">
            <a:extLst>
              <a:ext uri="{FF2B5EF4-FFF2-40B4-BE49-F238E27FC236}">
                <a16:creationId xmlns:a16="http://schemas.microsoft.com/office/drawing/2014/main" id="{A9640D00-9F9E-404A-9BEC-1CFAE0E5F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1" y="2153971"/>
            <a:ext cx="1997364" cy="1715198"/>
          </a:xfrm>
          <a:prstGeom prst="hexagon">
            <a:avLst/>
          </a:prstGeom>
          <a:ln w="3175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9252285" y="121869"/>
            <a:ext cx="1983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רשות המסים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4027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3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1" y="98671"/>
            <a:ext cx="8540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4B9FB2E0-BA8F-44D4-8945-8221C96C0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61" y="5705083"/>
            <a:ext cx="110855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e-IL" altLang="he-IL" sz="1400" dirty="0"/>
              <a:t>(*) פעילות בנדל"ן – כ- 40% מהווה פעילות בנדל"ן בבעלות עצמית (ירידה של 5% במרץ 24) והיתר פעילות על בסיס עמלה או חוזה (ירידה של 34%). </a:t>
            </a:r>
          </a:p>
        </p:txBody>
      </p:sp>
      <p:graphicFrame>
        <p:nvGraphicFramePr>
          <p:cNvPr id="11" name="תרשים 10" descr="שיעורי השינוי בהכנסות ממע&quot;מ בענף הבינוי ופעילות בנדל&quot;ן – לפי רבעונים כל רבעון לעומת הרבעון המקביל אשתקד">
            <a:extLst>
              <a:ext uri="{FF2B5EF4-FFF2-40B4-BE49-F238E27FC236}">
                <a16:creationId xmlns:a16="http://schemas.microsoft.com/office/drawing/2014/main" id="{C32FEB45-2EFE-4705-B2A2-DD35CDE615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672103"/>
              </p:ext>
            </p:extLst>
          </p:nvPr>
        </p:nvGraphicFramePr>
        <p:xfrm>
          <a:off x="1035781" y="1551272"/>
          <a:ext cx="10154453" cy="3975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כותרת 2">
            <a:extLst>
              <a:ext uri="{FF2B5EF4-FFF2-40B4-BE49-F238E27FC236}">
                <a16:creationId xmlns:a16="http://schemas.microsoft.com/office/drawing/2014/main" id="{9E7BC56B-6BBF-4AA3-ABA2-BC4C652D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2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שיעורי השינוי בהכנסות ממע"מ בענף הבינוי ופעילות בנדל"ן – לפי רבעונים כל רבעון לעומת הרבעון המקביל אשתקד (*)</a:t>
            </a:r>
            <a:br>
              <a:rPr lang="he-IL" sz="32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13199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801859" y="5896413"/>
            <a:ext cx="10803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e-IL" altLang="he-IL" sz="1400" dirty="0"/>
              <a:t>(*) במרץ 2024 מסחר בכלי רכב נמצא בעליה של 66% ושאר המסחר בעליה של כ- 20%.</a:t>
            </a:r>
          </a:p>
        </p:txBody>
      </p:sp>
      <p:pic>
        <p:nvPicPr>
          <p:cNvPr id="5" name="תמונה 3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1" y="98671"/>
            <a:ext cx="8540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תרשים 9" descr="שיעורי השינוי הריאליים בהכנסות ממע&quot;מ בענף המסחר – לפי רבעונים, &#10;כל רבעון לעומת הרבעון המקביל אשתקד">
            <a:extLst>
              <a:ext uri="{FF2B5EF4-FFF2-40B4-BE49-F238E27FC236}">
                <a16:creationId xmlns:a16="http://schemas.microsoft.com/office/drawing/2014/main" id="{14A60FDA-D8EB-425F-A251-A5C811FF5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96288"/>
              </p:ext>
            </p:extLst>
          </p:nvPr>
        </p:nvGraphicFramePr>
        <p:xfrm>
          <a:off x="598811" y="1383738"/>
          <a:ext cx="11007035" cy="4296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כותרת 2">
            <a:extLst>
              <a:ext uri="{FF2B5EF4-FFF2-40B4-BE49-F238E27FC236}">
                <a16:creationId xmlns:a16="http://schemas.microsoft.com/office/drawing/2014/main" id="{1B31291A-F58A-44C6-923A-C583FE1C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שיעורי השינוי הריאליים בהכנסות ממע"מ בענף המסחר – לפי רבעונים, </a:t>
            </a:r>
            <a:b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 רבעון לעומת הרבעון המקביל אשתקד(*)</a:t>
            </a:r>
            <a:b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3772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מחבר ישר 3" descr="קו עיצוב בדף מעבר לנושא ניתוח נתוני יבוא"/>
          <p:cNvCxnSpPr/>
          <p:nvPr/>
        </p:nvCxnSpPr>
        <p:spPr>
          <a:xfrm>
            <a:off x="0" y="860426"/>
            <a:ext cx="12192000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כותרת 1"/>
          <p:cNvSpPr txBox="1">
            <a:spLocks/>
          </p:cNvSpPr>
          <p:nvPr/>
        </p:nvSpPr>
        <p:spPr bwMode="auto">
          <a:xfrm>
            <a:off x="460311" y="35169"/>
            <a:ext cx="115792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9pPr>
          </a:lstStyle>
          <a:p>
            <a:pPr lvl="0" algn="r">
              <a:defRPr/>
            </a:pPr>
            <a:r>
              <a:rPr lang="he-IL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רשות המיסים</a:t>
            </a:r>
          </a:p>
        </p:txBody>
      </p:sp>
      <p:grpSp>
        <p:nvGrpSpPr>
          <p:cNvPr id="6" name="קבוצה 5" descr="תמונה בדף מעבר לנושא ניתוח נתוני יבוא"/>
          <p:cNvGrpSpPr/>
          <p:nvPr/>
        </p:nvGrpSpPr>
        <p:grpSpPr>
          <a:xfrm>
            <a:off x="1210183" y="1520747"/>
            <a:ext cx="9352208" cy="1935545"/>
            <a:chOff x="2908436" y="1254966"/>
            <a:chExt cx="8994446" cy="1935545"/>
          </a:xfrm>
        </p:grpSpPr>
        <p:pic>
          <p:nvPicPr>
            <p:cNvPr id="10" name="תמונה 9" descr="תמונה בדף מעבר לנושא ניתוח נתוני יבוא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080" r="5341" b="4773"/>
            <a:stretch/>
          </p:blipFill>
          <p:spPr>
            <a:xfrm>
              <a:off x="6802997" y="1254966"/>
              <a:ext cx="1398961" cy="1330522"/>
            </a:xfrm>
            <a:prstGeom prst="rect">
              <a:avLst/>
            </a:prstGeom>
          </p:spPr>
        </p:pic>
        <p:sp>
          <p:nvSpPr>
            <p:cNvPr id="9" name="Rectangle 47">
              <a:extLst>
                <a:ext uri="{FF2B5EF4-FFF2-40B4-BE49-F238E27FC236}">
                  <a16:creationId xmlns:a16="http://schemas.microsoft.com/office/drawing/2014/main" id="{0AD6D0AF-0829-44E4-92DB-1ACD50647B2B}"/>
                </a:ext>
              </a:extLst>
            </p:cNvPr>
            <p:cNvSpPr>
              <a:spLocks/>
            </p:cNvSpPr>
            <p:nvPr/>
          </p:nvSpPr>
          <p:spPr>
            <a:xfrm>
              <a:off x="2908436" y="2743946"/>
              <a:ext cx="8994446" cy="446565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prstDash val="solid"/>
            </a:ln>
          </p:spPr>
          <p:txBody>
            <a:bodyPr vert="horz" wrap="square" lIns="73472" tIns="73472" rIns="73472" bIns="73472" rtlCol="0" anchor="ctr" anchorCtr="0">
              <a:noAutofit/>
            </a:bodyPr>
            <a:lstStyle/>
            <a:p>
              <a:pPr marL="0" marR="0" lvl="0" indent="0" algn="ctr" defTabSz="913526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מלבן מעוגל 13" descr="תיבת תיאור כותרת ניתוח נתוני יבוא " title="ניתוח נתוני יבוא כותרת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210183" y="3614750"/>
            <a:ext cx="9337203" cy="14965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כותרת 1" descr="תיבת כותרת ניתוח נתוני יבוא" title="כותרת ניתוח נתוני יבוא">
            <a:extLst>
              <a:ext uri="{FF2B5EF4-FFF2-40B4-BE49-F238E27FC236}">
                <a16:creationId xmlns:a16="http://schemas.microsoft.com/office/drawing/2014/main" id="{767B273E-013B-46DE-BE4F-2851979E0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183" y="3924206"/>
            <a:ext cx="9144000" cy="877599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ניתוח נתוני יבוא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>
            <a:extLst>
              <a:ext uri="{FF2B5EF4-FFF2-40B4-BE49-F238E27FC236}">
                <a16:creationId xmlns:a16="http://schemas.microsoft.com/office/drawing/2014/main" id="{C70383B3-A9CB-4E52-B7B1-05E671FAA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07" y="5953545"/>
            <a:ext cx="103213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(*) 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יבוא כלי הרכב בחודש ינואר 2024, היה נמוך יותר אלמלא העיכוב ביבוא הסחורות עקב הסיכון הביטחוני הכרוך בהעברת סחורות בים האדום במהלך מלחמת חרבות ברזל.</a:t>
            </a:r>
          </a:p>
        </p:txBody>
      </p:sp>
      <p:pic>
        <p:nvPicPr>
          <p:cNvPr id="2" name="תמונה 1" descr="יבוא מצטבר כלי רכב נוסעים לישראל&#10;אחוז שינוי מול 2023">
            <a:extLst>
              <a:ext uri="{FF2B5EF4-FFF2-40B4-BE49-F238E27FC236}">
                <a16:creationId xmlns:a16="http://schemas.microsoft.com/office/drawing/2014/main" id="{48460890-3996-46A8-9D57-CB8FA072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22" y="1228153"/>
            <a:ext cx="9736156" cy="4401693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476353B4-15B4-4D75-8207-997318598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968"/>
            <a:ext cx="10515600" cy="904454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he-IL" sz="24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יבוא מצטבר כלי רכב נוסעים לישראל</a:t>
            </a:r>
            <a:br>
              <a:rPr lang="he-IL" sz="24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4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אחוז שינוי מול 2023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71208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3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1" y="98671"/>
            <a:ext cx="8540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188169" y="5611840"/>
            <a:ext cx="102798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(*) רכב חשמלי ופלאג-אין ביחד מהווים כ- 29% מיבוא כלי רכב בשנת 2023.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altLang="he-IL" sz="1200" dirty="0">
                <a:solidFill>
                  <a:prstClr val="black"/>
                </a:solidFill>
              </a:rPr>
              <a:t>(**) ב</a:t>
            </a:r>
            <a:r>
              <a:rPr kumimoji="0" lang="he-IL" alt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שנת 2023 עליה של 59% לעומת שנת 2022.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(***) בדצמבר 2023 היה יבוא גבוה במיוחד של כלי רכב חשמליים ערב צמצום ההטבה במס קניה יבוא מ- 20% ל-35%.</a:t>
            </a:r>
          </a:p>
          <a:p>
            <a:pPr lvl="0">
              <a:defRPr/>
            </a:pPr>
            <a:r>
              <a:rPr lang="he-IL" altLang="he-IL" sz="1200" dirty="0">
                <a:solidFill>
                  <a:prstClr val="black"/>
                </a:solidFill>
              </a:rPr>
              <a:t>(****) </a:t>
            </a:r>
            <a:r>
              <a:rPr lang="he-IL" sz="1200" dirty="0">
                <a:solidFill>
                  <a:prstClr val="black"/>
                </a:solidFill>
              </a:rPr>
              <a:t>נתוני יבוא כלי הרכב החשמלי היו נמוכים יותר בחודש ינואר 2024 אלמלא </a:t>
            </a:r>
            <a:r>
              <a:rPr lang="he-IL" altLang="he-IL" sz="1200" dirty="0">
                <a:solidFill>
                  <a:prstClr val="black"/>
                </a:solidFill>
              </a:rPr>
              <a:t>העיכוב ביבוא הסחורות עקב</a:t>
            </a:r>
            <a:r>
              <a:rPr lang="he-IL" sz="1200" dirty="0">
                <a:solidFill>
                  <a:prstClr val="black"/>
                </a:solidFill>
              </a:rPr>
              <a:t> </a:t>
            </a:r>
            <a:r>
              <a:rPr lang="he-IL" altLang="he-IL" sz="1200" dirty="0">
                <a:solidFill>
                  <a:prstClr val="black"/>
                </a:solidFill>
              </a:rPr>
              <a:t>האיום הביטחוני בהעברת כלי רכב דרך הים האדום</a:t>
            </a:r>
            <a:r>
              <a:rPr lang="he-IL" sz="1200" dirty="0">
                <a:solidFill>
                  <a:prstClr val="black"/>
                </a:solidFill>
              </a:rPr>
              <a:t>. בפברואר – מרץ 2024 הייתה ירידה לעומת פברואר – מרץ 2023 בגלל ההקדמה בדצמבר 2023. בפברואר – מרץ 2023 היה יבוא בהיקף דומה לממוצע של חודש רגיל למרות ההקדמה בדצמבר 2022 כתוצאה מגידול בהיצע לאחר מחסור בחודשים קודמים.</a:t>
            </a:r>
            <a:endParaRPr lang="he-IL" altLang="he-IL" sz="1200" dirty="0">
              <a:solidFill>
                <a:prstClr val="black"/>
              </a:solidFill>
            </a:endParaRPr>
          </a:p>
        </p:txBody>
      </p:sp>
      <p:pic>
        <p:nvPicPr>
          <p:cNvPr id="4" name="תמונה 3" descr="יבוא כלי רכב חשמליים – מצטבר&#10;אחוזי שינוי מול 2023">
            <a:extLst>
              <a:ext uri="{FF2B5EF4-FFF2-40B4-BE49-F238E27FC236}">
                <a16:creationId xmlns:a16="http://schemas.microsoft.com/office/drawing/2014/main" id="{628B6D3F-6CAD-4327-BE33-47764340A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522" y="1223905"/>
            <a:ext cx="9912955" cy="4218798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0B56985-32D4-499D-8B43-A663D68FE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736" y="-234472"/>
            <a:ext cx="9144000" cy="1289241"/>
          </a:xfrm>
        </p:spPr>
        <p:txBody>
          <a:bodyPr>
            <a:noAutofit/>
          </a:bodyPr>
          <a:lstStyle/>
          <a:p>
            <a:pPr lvl="0" algn="r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he-IL" sz="28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יבוא כלי רכב חשמליים – מצטבר</a:t>
            </a:r>
            <a:br>
              <a:rPr lang="he-IL" sz="28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אחוזי שינוי מול 2023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94483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3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1" y="98671"/>
            <a:ext cx="8540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תרשים 7" descr="גרף נתוני מגמה סה&quot;כ ערך יבוא ללא יהלומים, במיליוני $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144780"/>
              </p:ext>
            </p:extLst>
          </p:nvPr>
        </p:nvGraphicFramePr>
        <p:xfrm>
          <a:off x="1234440" y="1076533"/>
          <a:ext cx="9845040" cy="518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D6C6C0E8-60C8-454C-9C03-0DD46D534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6773"/>
            <a:ext cx="9144000" cy="477837"/>
          </a:xfrm>
        </p:spPr>
        <p:txBody>
          <a:bodyPr>
            <a:normAutofit/>
          </a:bodyPr>
          <a:lstStyle/>
          <a:p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נתוני מגמה סה"כ ערך יבוא ללא יהלומים, במיליוני $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3128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מחבר ישר 3" descr="קו עיצוב בשקף תודה רבה"/>
          <p:cNvCxnSpPr/>
          <p:nvPr/>
        </p:nvCxnSpPr>
        <p:spPr>
          <a:xfrm>
            <a:off x="0" y="860426"/>
            <a:ext cx="12192000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כותרת 1"/>
          <p:cNvSpPr txBox="1">
            <a:spLocks/>
          </p:cNvSpPr>
          <p:nvPr/>
        </p:nvSpPr>
        <p:spPr bwMode="auto">
          <a:xfrm>
            <a:off x="460311" y="35169"/>
            <a:ext cx="115792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9pPr>
          </a:lstStyle>
          <a:p>
            <a:pPr lvl="0" algn="r">
              <a:defRPr/>
            </a:pPr>
            <a:r>
              <a:rPr lang="he-IL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רשות המיסים</a:t>
            </a:r>
          </a:p>
        </p:txBody>
      </p:sp>
      <p:grpSp>
        <p:nvGrpSpPr>
          <p:cNvPr id="6" name="קבוצה 5" descr="תמונה בשקף תודה רבה"/>
          <p:cNvGrpSpPr/>
          <p:nvPr/>
        </p:nvGrpSpPr>
        <p:grpSpPr>
          <a:xfrm>
            <a:off x="1210183" y="1520747"/>
            <a:ext cx="9352208" cy="1935545"/>
            <a:chOff x="2908436" y="1254966"/>
            <a:chExt cx="8994446" cy="1935545"/>
          </a:xfrm>
        </p:grpSpPr>
        <p:pic>
          <p:nvPicPr>
            <p:cNvPr id="10" name="תמונה 9" descr="תמונה בשקף תודה רבה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080" r="5341" b="4773"/>
            <a:stretch/>
          </p:blipFill>
          <p:spPr>
            <a:xfrm>
              <a:off x="6802997" y="1254966"/>
              <a:ext cx="1398961" cy="1330522"/>
            </a:xfrm>
            <a:prstGeom prst="rect">
              <a:avLst/>
            </a:prstGeom>
          </p:spPr>
        </p:pic>
        <p:sp>
          <p:nvSpPr>
            <p:cNvPr id="9" name="Rectangle 47">
              <a:extLst>
                <a:ext uri="{FF2B5EF4-FFF2-40B4-BE49-F238E27FC236}">
                  <a16:creationId xmlns:a16="http://schemas.microsoft.com/office/drawing/2014/main" id="{0AD6D0AF-0829-44E4-92DB-1ACD50647B2B}"/>
                </a:ext>
              </a:extLst>
            </p:cNvPr>
            <p:cNvSpPr>
              <a:spLocks/>
            </p:cNvSpPr>
            <p:nvPr/>
          </p:nvSpPr>
          <p:spPr>
            <a:xfrm>
              <a:off x="2908436" y="2743946"/>
              <a:ext cx="8994446" cy="446565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prstDash val="solid"/>
            </a:ln>
          </p:spPr>
          <p:txBody>
            <a:bodyPr vert="horz" wrap="square" lIns="73472" tIns="73472" rIns="73472" bIns="73472" rtlCol="0" anchor="ctr" anchorCtr="0">
              <a:noAutofit/>
            </a:bodyPr>
            <a:lstStyle/>
            <a:p>
              <a:pPr marL="0" marR="0" lvl="0" indent="0" algn="ctr" defTabSz="913526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קבוצה 12" descr="מסגרת לתודה רבה"/>
          <p:cNvGrpSpPr/>
          <p:nvPr/>
        </p:nvGrpSpPr>
        <p:grpSpPr>
          <a:xfrm>
            <a:off x="1210183" y="3614750"/>
            <a:ext cx="9560265" cy="1496512"/>
            <a:chOff x="0" y="1223565"/>
            <a:chExt cx="7050787" cy="1673100"/>
          </a:xfrm>
        </p:grpSpPr>
        <p:sp>
          <p:nvSpPr>
            <p:cNvPr id="14" name="מלבן מעוגל 13"/>
            <p:cNvSpPr/>
            <p:nvPr/>
          </p:nvSpPr>
          <p:spPr>
            <a:xfrm>
              <a:off x="0" y="1223565"/>
              <a:ext cx="6886277" cy="16731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327858" y="1305239"/>
              <a:ext cx="6722929" cy="1509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0" tIns="304800" rIns="304800" bIns="304800" numCol="1" spcCol="1270" anchor="ctr" anchorCtr="0">
              <a:noAutofit/>
            </a:bodyPr>
            <a:lstStyle/>
            <a:p>
              <a:pPr lvl="0" algn="ctr" defTabSz="3556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7200" b="1" kern="1200" dirty="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9B5F0BC6-7983-4F02-892B-D2D6E8C81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0183" y="3933442"/>
            <a:ext cx="9144000" cy="859127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תודה רבה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2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3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1" y="98671"/>
            <a:ext cx="8540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3094" y="292051"/>
            <a:ext cx="10282844" cy="1143000"/>
          </a:xfrm>
        </p:spPr>
        <p:txBody>
          <a:bodyPr>
            <a:noAutofit/>
          </a:bodyPr>
          <a:lstStyle/>
          <a:p>
            <a:pPr rtl="0">
              <a:defRPr/>
            </a:pP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מקדמות חברות לתקופה ינואר 2019 – פברואר 2024</a:t>
            </a:r>
            <a:b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</a:b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אחוז שינוי ריאלי לעומת רבעון מקביל אשתקד</a:t>
            </a:r>
          </a:p>
        </p:txBody>
      </p:sp>
      <p:graphicFrame>
        <p:nvGraphicFramePr>
          <p:cNvPr id="8" name="תרשים 7" descr="מקדמות חברות לתקופה ינואר 2019 – פברואר 2024&#10;אחוז שינוי ריאלי לעומת רבעון מקביל אשתקד">
            <a:extLst>
              <a:ext uri="{FF2B5EF4-FFF2-40B4-BE49-F238E27FC236}">
                <a16:creationId xmlns:a16="http://schemas.microsoft.com/office/drawing/2014/main" id="{0D3F1AEA-8653-478D-A7A1-C790294CB1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66977"/>
              </p:ext>
            </p:extLst>
          </p:nvPr>
        </p:nvGraphicFramePr>
        <p:xfrm>
          <a:off x="655320" y="1600201"/>
          <a:ext cx="10759440" cy="440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475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3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1" y="98671"/>
            <a:ext cx="8540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מלבן מעוגל 10" descr="מסגרת להערות לגרף ניכויים משכר">
            <a:extLst>
              <a:ext uri="{FF2B5EF4-FFF2-40B4-BE49-F238E27FC236}">
                <a16:creationId xmlns:a16="http://schemas.microsoft.com/office/drawing/2014/main" id="{40F72273-DEE0-4D66-A7E1-1F1C24C9F180}"/>
              </a:ext>
            </a:extLst>
          </p:cNvPr>
          <p:cNvSpPr/>
          <p:nvPr/>
        </p:nvSpPr>
        <p:spPr>
          <a:xfrm>
            <a:off x="1422565" y="5529479"/>
            <a:ext cx="9602340" cy="1239069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 descr="(*) ביולי - אוגוסט 2023 נרשמה עליה חדה בתשלומים בענף ההייטק הנובעת ברובה ממימוש מניות ע&quot;י עובדים. &#10;(**) החל ממרץ 2022 נוספה נקודת זיכוי להורים לילדים בגילאים 6-12. השינוי נכנס לתוקף באמצע שנת 2022 רטרואקטיבית מתחילת השנה. ברוב העסקים דיווחי השכר לחודש יוני כוללים זיכוי בגין חצי שנה (מרץ – יוני 2022). &#10;     בנטרול מימוש מניות והוספת נקודת זיכוי באוגוסט 22 , מתקבל שיעור עליה של כ- 3% באוגוסט 2023 לעומת אוגוסט 2022.&#10;(***) עדכון מדרגות מס ונקודות זיכוי מביא לירידה של כ- 2.5% ב- 2023 לעומת 2022.&#10;">
            <a:extLst>
              <a:ext uri="{FF2B5EF4-FFF2-40B4-BE49-F238E27FC236}">
                <a16:creationId xmlns:a16="http://schemas.microsoft.com/office/drawing/2014/main" id="{E4FA4262-3A50-42A9-8D6B-88131AD79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563" y="5529478"/>
            <a:ext cx="9602342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(*) </a:t>
            </a:r>
            <a:r>
              <a:rPr kumimoji="0" lang="he-IL" altLang="he-I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ביולי - אוגוסט 2023 </a:t>
            </a:r>
            <a:r>
              <a:rPr kumimoji="0" lang="he-I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נרשמה עליה חדה בתשלומים בענף ההייטק הנובעת ברובה ממימוש מניות ע"י עובדים.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(**) החל ממרץ 2022 נוספה נקודת זיכוי להורים לילדים בגילאים 6-12. השינוי נכנס לתוקף באמצע שנת 2022 רטרואקטיבית מתחילת השנה. ברוב העסקים דיווחי השכר לחודש יוני כוללים זיכוי בגין חצי שנה (מרץ – יוני 2022).</a:t>
            </a:r>
            <a:r>
              <a:rPr kumimoji="0" lang="he-I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he-IL" sz="13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בנטרול מימוש מניות והוספת נקודת זיכוי באוגוסט 22 , מתקבל שיעור עליה של כ- 3% באוגוסט 2023 לעומת אוגוסט 2022.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(***) עדכון מדרגות מס ונקודות זיכוי מביא לירידה של כ- 2.5% ב- 2023 לעומת 2022.</a:t>
            </a:r>
          </a:p>
        </p:txBody>
      </p:sp>
      <p:pic>
        <p:nvPicPr>
          <p:cNvPr id="3" name="תמונה 2" descr="ניכויים משכר לשנים 2020-2023 &#10;אחוז השינוי הריאלי לעומת תקופה מקבילה אשתקד">
            <a:extLst>
              <a:ext uri="{FF2B5EF4-FFF2-40B4-BE49-F238E27FC236}">
                <a16:creationId xmlns:a16="http://schemas.microsoft.com/office/drawing/2014/main" id="{FB9D681B-7F6E-4D11-8800-61A3CEDFF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35" y="1499025"/>
            <a:ext cx="9608129" cy="3810330"/>
          </a:xfrm>
          <a:prstGeom prst="rect">
            <a:avLst/>
          </a:prstGeom>
        </p:spPr>
      </p:pic>
      <p:sp>
        <p:nvSpPr>
          <p:cNvPr id="2" name="כותרת 1" descr="ניכויים משכר לשנים 2020-2023 &#10;אחוז השינוי הריאלי לעומת תקופה מקבילה אשתקד"/>
          <p:cNvSpPr>
            <a:spLocks noGrp="1"/>
          </p:cNvSpPr>
          <p:nvPr>
            <p:ph type="title"/>
          </p:nvPr>
        </p:nvSpPr>
        <p:spPr>
          <a:xfrm>
            <a:off x="4687662" y="287017"/>
            <a:ext cx="6985000" cy="991885"/>
          </a:xfrm>
        </p:spPr>
        <p:txBody>
          <a:bodyPr>
            <a:noAutofit/>
          </a:bodyPr>
          <a:lstStyle/>
          <a:p>
            <a:pPr rtl="0">
              <a:defRPr/>
            </a:pP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ניכויים משכר לשנים 2020-2023 </a:t>
            </a:r>
            <a:b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</a:b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אחוז השינוי הריאלי לעומת תקופה מקבילה אשתקד</a:t>
            </a:r>
            <a:endParaRPr lang="he-IL" sz="2800" b="1" dirty="0">
              <a:solidFill>
                <a:schemeClr val="accent1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16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3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1" y="98671"/>
            <a:ext cx="8540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טבלה 2" descr="טבלה עם נתוני רווחי הון של יחידים לינואר - מרץ 2019 - 2024 ולשנים 2019 - 2023.">
            <a:extLst>
              <a:ext uri="{FF2B5EF4-FFF2-40B4-BE49-F238E27FC236}">
                <a16:creationId xmlns:a16="http://schemas.microsoft.com/office/drawing/2014/main" id="{5AE93C96-D15C-4EF0-BDEE-825B90361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10324"/>
              </p:ext>
            </p:extLst>
          </p:nvPr>
        </p:nvGraphicFramePr>
        <p:xfrm>
          <a:off x="3319671" y="5808706"/>
          <a:ext cx="5762335" cy="714375"/>
        </p:xfrm>
        <a:graphic>
          <a:graphicData uri="http://schemas.openxmlformats.org/drawingml/2006/table">
            <a:tbl>
              <a:tblPr rtl="1" first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55390">
                  <a:extLst>
                    <a:ext uri="{9D8B030D-6E8A-4147-A177-3AD203B41FA5}">
                      <a16:colId xmlns:a16="http://schemas.microsoft.com/office/drawing/2014/main" val="2788655439"/>
                    </a:ext>
                  </a:extLst>
                </a:gridCol>
                <a:gridCol w="789322">
                  <a:extLst>
                    <a:ext uri="{9D8B030D-6E8A-4147-A177-3AD203B41FA5}">
                      <a16:colId xmlns:a16="http://schemas.microsoft.com/office/drawing/2014/main" val="1880476186"/>
                    </a:ext>
                  </a:extLst>
                </a:gridCol>
                <a:gridCol w="887506">
                  <a:extLst>
                    <a:ext uri="{9D8B030D-6E8A-4147-A177-3AD203B41FA5}">
                      <a16:colId xmlns:a16="http://schemas.microsoft.com/office/drawing/2014/main" val="3417725382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3408603758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1814943492"/>
                    </a:ext>
                  </a:extLst>
                </a:gridCol>
                <a:gridCol w="654424">
                  <a:extLst>
                    <a:ext uri="{9D8B030D-6E8A-4147-A177-3AD203B41FA5}">
                      <a16:colId xmlns:a16="http://schemas.microsoft.com/office/drawing/2014/main" val="42084489"/>
                    </a:ext>
                  </a:extLst>
                </a:gridCol>
                <a:gridCol w="777199">
                  <a:extLst>
                    <a:ext uri="{9D8B030D-6E8A-4147-A177-3AD203B41FA5}">
                      <a16:colId xmlns:a16="http://schemas.microsoft.com/office/drawing/2014/main" val="1300180488"/>
                    </a:ext>
                  </a:extLst>
                </a:gridCol>
              </a:tblGrid>
              <a:tr h="23086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תקופה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650550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ינואר - מרץ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1,326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e-IL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094287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he-IL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שנתי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355577"/>
                  </a:ext>
                </a:extLst>
              </a:tr>
            </a:tbl>
          </a:graphicData>
        </a:graphic>
      </p:graphicFrame>
      <p:graphicFrame>
        <p:nvGraphicFramePr>
          <p:cNvPr id="7" name="תרשים 6" descr="רווחי הון של יחידים למרץ 2019-2024, תשלומים מעל 10 מיליון ש&quot;ח ומספר מקרים&#10;">
            <a:extLst>
              <a:ext uri="{FF2B5EF4-FFF2-40B4-BE49-F238E27FC236}">
                <a16:creationId xmlns:a16="http://schemas.microsoft.com/office/drawing/2014/main" id="{69AE238D-0285-48C0-B20A-2BF3B49FE5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584550"/>
              </p:ext>
            </p:extLst>
          </p:nvPr>
        </p:nvGraphicFramePr>
        <p:xfrm>
          <a:off x="2179840" y="1241573"/>
          <a:ext cx="7832319" cy="437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09991" y="190241"/>
            <a:ext cx="6985000" cy="1143000"/>
          </a:xfrm>
        </p:spPr>
        <p:txBody>
          <a:bodyPr>
            <a:noAutofit/>
          </a:bodyPr>
          <a:lstStyle/>
          <a:p>
            <a:pPr rtl="0">
              <a:defRPr/>
            </a:pP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רווחי הון של יחידים למרץ 2019-2024</a:t>
            </a:r>
            <a:b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</a:b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מיליון ש"ח ומספר מקרים</a:t>
            </a:r>
            <a:r>
              <a:rPr lang="en-US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תשלומים מעל 10 </a:t>
            </a:r>
          </a:p>
        </p:txBody>
      </p:sp>
    </p:spTree>
    <p:extLst>
      <p:ext uri="{BB962C8B-B14F-4D97-AF65-F5344CB8AC3E}">
        <p14:creationId xmlns:p14="http://schemas.microsoft.com/office/powerpoint/2010/main" val="12377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3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1" y="98671"/>
            <a:ext cx="8540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תרשים 7" descr="מגמות בניכויים מאופציות לעובדים לתקופה מאי 2020 – מרץ 2024&#10;(תשלומים מעל 10 מ', בש&quot;ח )">
            <a:extLst>
              <a:ext uri="{FF2B5EF4-FFF2-40B4-BE49-F238E27FC236}">
                <a16:creationId xmlns:a16="http://schemas.microsoft.com/office/drawing/2014/main" id="{C41D1401-327A-4354-9600-4D98347E00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118015"/>
              </p:ext>
            </p:extLst>
          </p:nvPr>
        </p:nvGraphicFramePr>
        <p:xfrm>
          <a:off x="1189529" y="1519096"/>
          <a:ext cx="9891037" cy="382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3094" y="292051"/>
            <a:ext cx="10282844" cy="1143000"/>
          </a:xfrm>
        </p:spPr>
        <p:txBody>
          <a:bodyPr>
            <a:noAutofit/>
          </a:bodyPr>
          <a:lstStyle/>
          <a:p>
            <a:pPr rtl="0">
              <a:defRPr/>
            </a:pP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מגמות בניכויים מאופציות לעובדים לתקופה מאי 2020 – מרץ 2024</a:t>
            </a:r>
            <a:b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</a:br>
            <a:r>
              <a:rPr lang="he-IL" sz="26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(תשלומים מעל 10 מ', בש"ח )</a:t>
            </a:r>
          </a:p>
        </p:txBody>
      </p:sp>
    </p:spTree>
    <p:extLst>
      <p:ext uri="{BB962C8B-B14F-4D97-AF65-F5344CB8AC3E}">
        <p14:creationId xmlns:p14="http://schemas.microsoft.com/office/powerpoint/2010/main" val="273114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3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1" y="98671"/>
            <a:ext cx="8540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3">
            <a:extLst>
              <a:ext uri="{FF2B5EF4-FFF2-40B4-BE49-F238E27FC236}">
                <a16:creationId xmlns:a16="http://schemas.microsoft.com/office/drawing/2014/main" id="{902AA960-F153-45E3-9AB4-C016705C5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54" y="5258348"/>
            <a:ext cx="6559520" cy="292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he-IL" altLang="he-IL" sz="1300" dirty="0"/>
              <a:t>(*) </a:t>
            </a:r>
            <a:r>
              <a:rPr lang="he-IL" altLang="he-IL" sz="1100" dirty="0"/>
              <a:t>ירידה ריאלית של 6% במס שבח ושל 11% במס רכישה ברבעון ראשון 2024 לעומת הרבעון המקביל 2020.</a:t>
            </a:r>
          </a:p>
        </p:txBody>
      </p:sp>
      <p:graphicFrame>
        <p:nvGraphicFramePr>
          <p:cNvPr id="8" name="תרשים 7" descr="מס שבח">
            <a:extLst>
              <a:ext uri="{FF2B5EF4-FFF2-40B4-BE49-F238E27FC236}">
                <a16:creationId xmlns:a16="http://schemas.microsoft.com/office/drawing/2014/main" id="{E829FFEC-8D4D-4601-8B57-B30018DDC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38041"/>
              </p:ext>
            </p:extLst>
          </p:nvPr>
        </p:nvGraphicFramePr>
        <p:xfrm>
          <a:off x="6095999" y="1810939"/>
          <a:ext cx="5781675" cy="318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תרשים 8" descr="מס רכישה">
            <a:extLst>
              <a:ext uri="{FF2B5EF4-FFF2-40B4-BE49-F238E27FC236}">
                <a16:creationId xmlns:a16="http://schemas.microsoft.com/office/drawing/2014/main" id="{8B12230B-B0A4-4DBE-92FD-3E66563B1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577422"/>
              </p:ext>
            </p:extLst>
          </p:nvPr>
        </p:nvGraphicFramePr>
        <p:xfrm>
          <a:off x="314326" y="1810938"/>
          <a:ext cx="5665668" cy="318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86101" y="116631"/>
            <a:ext cx="8527776" cy="1143000"/>
          </a:xfrm>
        </p:spPr>
        <p:txBody>
          <a:bodyPr>
            <a:noAutofit/>
          </a:bodyPr>
          <a:lstStyle/>
          <a:p>
            <a:pPr rtl="0">
              <a:defRPr/>
            </a:pP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הכנסות ממס שבח ומס רכישה בשנים 2019 – 2024 </a:t>
            </a: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לפי רבעון</a:t>
            </a: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/>
            </a:r>
            <a:b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</a:br>
            <a:r>
              <a:rPr lang="he-IL" sz="2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ושיעורי השינוי ריאליים לעומת רבעון מקביל אשתקד</a:t>
            </a:r>
            <a:endParaRPr lang="he-IL" sz="2600" b="1" dirty="0">
              <a:solidFill>
                <a:srgbClr val="00206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410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3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1" y="98671"/>
            <a:ext cx="8540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תרשים 5" descr="מספר משלמים בעסקאות חייבות במס רכישה">
            <a:extLst>
              <a:ext uri="{FF2B5EF4-FFF2-40B4-BE49-F238E27FC236}">
                <a16:creationId xmlns:a16="http://schemas.microsoft.com/office/drawing/2014/main" id="{7253F960-7B54-4123-80DC-653E00CF5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32020"/>
              </p:ext>
            </p:extLst>
          </p:nvPr>
        </p:nvGraphicFramePr>
        <p:xfrm>
          <a:off x="257176" y="1465631"/>
          <a:ext cx="5759221" cy="362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תרשים 7" descr="מספר משלמים בעסקאות חייבות במס שבח">
            <a:extLst>
              <a:ext uri="{FF2B5EF4-FFF2-40B4-BE49-F238E27FC236}">
                <a16:creationId xmlns:a16="http://schemas.microsoft.com/office/drawing/2014/main" id="{65C0DE11-BF0D-49CF-BE05-EB350724A0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906288"/>
              </p:ext>
            </p:extLst>
          </p:nvPr>
        </p:nvGraphicFramePr>
        <p:xfrm>
          <a:off x="6096000" y="1465631"/>
          <a:ext cx="5838824" cy="362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28875" y="116631"/>
            <a:ext cx="6985000" cy="1143000"/>
          </a:xfrm>
        </p:spPr>
        <p:txBody>
          <a:bodyPr>
            <a:noAutofit/>
          </a:bodyPr>
          <a:lstStyle/>
          <a:p>
            <a:pPr rtl="0">
              <a:defRPr/>
            </a:pP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מספר משלמים במס רכישה ומס שבח</a:t>
            </a:r>
            <a:b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</a:b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(</a:t>
            </a:r>
            <a:r>
              <a:rPr lang="he-IL" sz="2600" b="1" dirty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ללא עסקאות פטורות ממס)</a:t>
            </a:r>
          </a:p>
        </p:txBody>
      </p:sp>
    </p:spTree>
    <p:extLst>
      <p:ext uri="{BB962C8B-B14F-4D97-AF65-F5344CB8AC3E}">
        <p14:creationId xmlns:p14="http://schemas.microsoft.com/office/powerpoint/2010/main" val="344526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מחבר ישר 3" descr="עיצוב דף מעבר לנושא ניתוח נתוני מע&quot;מ"/>
          <p:cNvCxnSpPr/>
          <p:nvPr/>
        </p:nvCxnSpPr>
        <p:spPr>
          <a:xfrm>
            <a:off x="0" y="860426"/>
            <a:ext cx="12192000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כותרת 1"/>
          <p:cNvSpPr txBox="1">
            <a:spLocks/>
          </p:cNvSpPr>
          <p:nvPr/>
        </p:nvSpPr>
        <p:spPr bwMode="auto">
          <a:xfrm>
            <a:off x="460311" y="35169"/>
            <a:ext cx="1157928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9pPr>
          </a:lstStyle>
          <a:p>
            <a:pPr lvl="0" algn="r">
              <a:defRPr/>
            </a:pPr>
            <a:r>
              <a:rPr lang="he-IL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רשות המיסים</a:t>
            </a:r>
          </a:p>
        </p:txBody>
      </p:sp>
      <p:grpSp>
        <p:nvGrpSpPr>
          <p:cNvPr id="6" name="קבוצה 5" descr="תמונה בדף מעבר לנושא ניתוח נתוני מע&quot;מ"/>
          <p:cNvGrpSpPr/>
          <p:nvPr/>
        </p:nvGrpSpPr>
        <p:grpSpPr>
          <a:xfrm>
            <a:off x="1210183" y="1520747"/>
            <a:ext cx="9352208" cy="1935545"/>
            <a:chOff x="2908436" y="1254966"/>
            <a:chExt cx="8994446" cy="1935545"/>
          </a:xfrm>
        </p:grpSpPr>
        <p:pic>
          <p:nvPicPr>
            <p:cNvPr id="10" name="תמונה 9" descr="תמונה בדף מעבר לנושא ניתוח נתוני מע&quot;מ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8FAFB"/>
                </a:clrFrom>
                <a:clrTo>
                  <a:srgbClr val="F8FAFB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7080" r="5341" b="4773"/>
            <a:stretch/>
          </p:blipFill>
          <p:spPr>
            <a:xfrm>
              <a:off x="6802997" y="1254966"/>
              <a:ext cx="1398961" cy="1330522"/>
            </a:xfrm>
            <a:prstGeom prst="rect">
              <a:avLst/>
            </a:prstGeom>
          </p:spPr>
        </p:pic>
        <p:sp>
          <p:nvSpPr>
            <p:cNvPr id="9" name="Rectangle 47">
              <a:extLst>
                <a:ext uri="{FF2B5EF4-FFF2-40B4-BE49-F238E27FC236}">
                  <a16:creationId xmlns:a16="http://schemas.microsoft.com/office/drawing/2014/main" id="{0AD6D0AF-0829-44E4-92DB-1ACD50647B2B}"/>
                </a:ext>
              </a:extLst>
            </p:cNvPr>
            <p:cNvSpPr>
              <a:spLocks/>
            </p:cNvSpPr>
            <p:nvPr/>
          </p:nvSpPr>
          <p:spPr>
            <a:xfrm>
              <a:off x="2908436" y="2743946"/>
              <a:ext cx="8994446" cy="446565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prstDash val="solid"/>
            </a:ln>
          </p:spPr>
          <p:txBody>
            <a:bodyPr vert="horz" wrap="square" lIns="73472" tIns="73472" rIns="73472" bIns="73472" rtlCol="0" anchor="ctr" anchorCtr="0">
              <a:noAutofit/>
            </a:bodyPr>
            <a:lstStyle/>
            <a:p>
              <a:pPr marL="0" marR="0" lvl="0" indent="0" algn="ctr" defTabSz="913526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Pct val="100000"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מלבן מעוגל 13" title="כותרת ניתוח נתוני מע&quot;מ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210183" y="3614750"/>
            <a:ext cx="9337203" cy="14965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8F7243F-CBE5-48A8-B324-5A5CAC89F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784" y="3777674"/>
            <a:ext cx="9144000" cy="1006908"/>
          </a:xfrm>
        </p:spPr>
        <p:txBody>
          <a:bodyPr/>
          <a:lstStyle/>
          <a:p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ניתוח נתוני מע"מ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3" descr="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1" y="98671"/>
            <a:ext cx="8540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תרשים 4" descr="הכנסות ממע&quot;מ ייצור מקומי במרץ 2022 – 2024, במחירי מרץ 2024&#10;ושיעורי השינוי הריאלי בהשוואה לתקופה מקבילה 2023 ו- 2022 לפי ענפים">
            <a:extLst>
              <a:ext uri="{FF2B5EF4-FFF2-40B4-BE49-F238E27FC236}">
                <a16:creationId xmlns:a16="http://schemas.microsoft.com/office/drawing/2014/main" id="{23C19432-70E6-4145-9B79-EBED34D80F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50110"/>
              </p:ext>
            </p:extLst>
          </p:nvPr>
        </p:nvGraphicFramePr>
        <p:xfrm>
          <a:off x="1012094" y="1707739"/>
          <a:ext cx="10167812" cy="4271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כותרת 1">
            <a:extLst>
              <a:ext uri="{FF2B5EF4-FFF2-40B4-BE49-F238E27FC236}">
                <a16:creationId xmlns:a16="http://schemas.microsoft.com/office/drawing/2014/main" id="{10DB931D-1B1D-4D68-9D08-1B34181A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>
              <a:defRPr/>
            </a:pP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הכנסות ממע"מ ייצור מקומי במרץ 2022 – 2024, במחירי מרץ 2024</a:t>
            </a:r>
            <a:b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ושיעורי השינוי הריאלי בהשוואה לתקופה מקבילה 2023 ו- 2022 לפי ענפים</a:t>
            </a:r>
            <a:br>
              <a:rPr lang="he-IL" sz="28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3158480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spcFirstLastPara="0" vert="horz" wrap="square" lIns="304800" tIns="304800" rIns="304800" bIns="304800" numCol="1" spcCol="1270" anchor="ctr" anchorCtr="0">
        <a:noAutofit/>
      </a:bodyPr>
      <a:lstStyle>
        <a:defPPr algn="ctr">
          <a:defRPr sz="7200" b="1" dirty="0">
            <a:latin typeface="David" panose="020E0502060401010101" pitchFamily="34" charset="-79"/>
            <a:cs typeface="David" panose="020E0502060401010101" pitchFamily="34" charset="-79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 Design Blue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2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se Slide- WITHOUT Client Logo">
  <a:themeElements>
    <a:clrScheme name="Custom 38">
      <a:dk1>
        <a:srgbClr val="000000"/>
      </a:dk1>
      <a:lt1>
        <a:srgbClr val="FFFFFF"/>
      </a:lt1>
      <a:dk2>
        <a:srgbClr val="7F7F7F"/>
      </a:dk2>
      <a:lt2>
        <a:srgbClr val="8A0F3B"/>
      </a:lt2>
      <a:accent1>
        <a:srgbClr val="0F789A"/>
      </a:accent1>
      <a:accent2>
        <a:srgbClr val="6FAFB9"/>
      </a:accent2>
      <a:accent3>
        <a:srgbClr val="7993B7"/>
      </a:accent3>
      <a:accent4>
        <a:srgbClr val="B7C3D7"/>
      </a:accent4>
      <a:accent5>
        <a:srgbClr val="F7BC06"/>
      </a:accent5>
      <a:accent6>
        <a:srgbClr val="FAD769"/>
      </a:accent6>
      <a:hlink>
        <a:srgbClr val="149084"/>
      </a:hlink>
      <a:folHlink>
        <a:srgbClr val="1490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se Slide- Just Two Lines">
  <a:themeElements>
    <a:clrScheme name="Custom 38">
      <a:dk1>
        <a:srgbClr val="000000"/>
      </a:dk1>
      <a:lt1>
        <a:srgbClr val="FFFFFF"/>
      </a:lt1>
      <a:dk2>
        <a:srgbClr val="7F7F7F"/>
      </a:dk2>
      <a:lt2>
        <a:srgbClr val="8A0F3B"/>
      </a:lt2>
      <a:accent1>
        <a:srgbClr val="0F789A"/>
      </a:accent1>
      <a:accent2>
        <a:srgbClr val="6FAFB9"/>
      </a:accent2>
      <a:accent3>
        <a:srgbClr val="7993B7"/>
      </a:accent3>
      <a:accent4>
        <a:srgbClr val="B7C3D7"/>
      </a:accent4>
      <a:accent5>
        <a:srgbClr val="F7BC06"/>
      </a:accent5>
      <a:accent6>
        <a:srgbClr val="FAD769"/>
      </a:accent6>
      <a:hlink>
        <a:srgbClr val="149084"/>
      </a:hlink>
      <a:folHlink>
        <a:srgbClr val="1490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499033</TotalTime>
  <Words>641</Words>
  <Application>Microsoft Office PowerPoint</Application>
  <PresentationFormat>מסך רחב</PresentationFormat>
  <Paragraphs>134</Paragraphs>
  <Slides>16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16</vt:i4>
      </vt:variant>
    </vt:vector>
  </HeadingPairs>
  <TitlesOfParts>
    <vt:vector size="30" baseType="lpstr">
      <vt:lpstr> david</vt:lpstr>
      <vt:lpstr>Arial</vt:lpstr>
      <vt:lpstr>Calibri</vt:lpstr>
      <vt:lpstr>Calibri Light</vt:lpstr>
      <vt:lpstr>David</vt:lpstr>
      <vt:lpstr>Euphemia</vt:lpstr>
      <vt:lpstr>Tahoma</vt:lpstr>
      <vt:lpstr>Times New Roman</vt:lpstr>
      <vt:lpstr>Wingdings</vt:lpstr>
      <vt:lpstr>ערכת נושא Office</vt:lpstr>
      <vt:lpstr>Banded Design Blue 16x9</vt:lpstr>
      <vt:lpstr>Base Slide- WITHOUT Client Logo</vt:lpstr>
      <vt:lpstr>Base Slide- Just Two Lines</vt:lpstr>
      <vt:lpstr>1_ערכת נושא Office</vt:lpstr>
      <vt:lpstr>נתוני הכנסות – מרץ 2024 </vt:lpstr>
      <vt:lpstr>מקדמות חברות לתקופה ינואר 2019 – פברואר 2024 אחוז שינוי ריאלי לעומת רבעון מקביל אשתקד</vt:lpstr>
      <vt:lpstr>ניכויים משכר לשנים 2020-2023  אחוז השינוי הריאלי לעומת תקופה מקבילה אשתקד</vt:lpstr>
      <vt:lpstr>רווחי הון של יחידים למרץ 2019-2024 מיליון ש"ח ומספר מקרים תשלומים מעל 10 </vt:lpstr>
      <vt:lpstr>מגמות בניכויים מאופציות לעובדים לתקופה מאי 2020 – מרץ 2024 (תשלומים מעל 10 מ', בש"ח )</vt:lpstr>
      <vt:lpstr>הכנסות ממס שבח ומס רכישה בשנים 2019 – 2024 לפי רבעון ושיעורי השינוי ריאליים לעומת רבעון מקביל אשתקד</vt:lpstr>
      <vt:lpstr>מספר משלמים במס רכישה ומס שבח (ללא עסקאות פטורות ממס)</vt:lpstr>
      <vt:lpstr> ניתוח נתוני מע"מ</vt:lpstr>
      <vt:lpstr>הכנסות ממע"מ ייצור מקומי במרץ 2022 – 2024, במחירי מרץ 2024 ושיעורי השינוי הריאלי בהשוואה לתקופה מקבילה 2023 ו- 2022 לפי ענפים </vt:lpstr>
      <vt:lpstr>שיעורי השינוי בהכנסות ממע"מ בענף הבינוי ופעילות בנדל"ן – לפי רבעונים כל רבעון לעומת הרבעון המקביל אשתקד (*) </vt:lpstr>
      <vt:lpstr>שיעורי השינוי הריאליים בהכנסות ממע"מ בענף המסחר – לפי רבעונים,  כל רבעון לעומת הרבעון המקביל אשתקד(*) </vt:lpstr>
      <vt:lpstr> ניתוח נתוני יבוא</vt:lpstr>
      <vt:lpstr>יבוא מצטבר כלי רכב נוסעים לישראל אחוז שינוי מול 2023</vt:lpstr>
      <vt:lpstr>יבוא כלי רכב חשמליים – מצטבר אחוזי שינוי מול 2023</vt:lpstr>
      <vt:lpstr>נתוני מגמה סה"כ ערך יבוא ללא יהלומים, במיליוני $</vt:lpstr>
      <vt:lpstr> תודה רבה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יובל אביגדור</dc:creator>
  <cp:lastModifiedBy>עומר מור</cp:lastModifiedBy>
  <cp:revision>5943</cp:revision>
  <cp:lastPrinted>2024-04-08T06:54:04Z</cp:lastPrinted>
  <dcterms:created xsi:type="dcterms:W3CDTF">2019-05-06T14:38:17Z</dcterms:created>
  <dcterms:modified xsi:type="dcterms:W3CDTF">2024-05-01T11:28:36Z</dcterms:modified>
</cp:coreProperties>
</file>