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10"/>
  </p:notesMasterIdLst>
  <p:sldIdLst>
    <p:sldId id="256" r:id="rId2"/>
    <p:sldId id="482" r:id="rId3"/>
    <p:sldId id="483" r:id="rId4"/>
    <p:sldId id="484" r:id="rId5"/>
    <p:sldId id="485" r:id="rId6"/>
    <p:sldId id="486" r:id="rId7"/>
    <p:sldId id="487" r:id="rId8"/>
    <p:sldId id="481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25" autoAdjust="0"/>
    <p:restoredTop sz="94672" autoAdjust="0"/>
  </p:normalViewPr>
  <p:slideViewPr>
    <p:cSldViewPr snapToGrid="0">
      <p:cViewPr varScale="1">
        <p:scale>
          <a:sx n="108" d="100"/>
          <a:sy n="108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70B997B-9954-423C-B091-459D045EE837}" type="datetimeFigureOut">
              <a:rPr lang="he-IL" smtClean="0"/>
              <a:t>ל'/ניסן/תשפ"ה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5E44D0-8824-43F4-8073-12729DE610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103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E44D0-8824-43F4-8073-12729DE61015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220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E44D0-8824-43F4-8073-12729DE61015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298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58B738-1D57-486F-8A03-E9644C803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24E0DA9-9321-4D75-B4D9-ACB25AB4E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4AF0D7E-6B99-4B45-927A-3A3C972F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6E45-F84F-4AF3-8B62-3167EB349D7E}" type="datetime8">
              <a:rPr lang="he-IL" smtClean="0"/>
              <a:t>28 אפריל 25</a:t>
            </a:fld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CA5D1F1-72CD-49EE-B69D-ECE98B16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B776CAD-8281-4507-87A0-88025BB8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D68-E6B3-41D7-A6A8-F6DA9AB86B5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7749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2C7CC1-783E-4B1B-AB2D-F8CE0809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CA2F676-B948-4F1E-A752-6A984EF6B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3303824-ECCA-493A-80AA-3506D727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AA2F-2325-4B77-AFF1-9E2AB3DB523A}" type="datetime8">
              <a:rPr lang="he-IL" smtClean="0"/>
              <a:t>28 אפריל 25</a:t>
            </a:fld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0AF1AAF-6A35-46D7-931C-CF73E921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E994C7E-DD9A-49E4-9D88-FD161775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D68-E6B3-41D7-A6A8-F6DA9AB86B5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840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45C897D-3683-4654-AB44-B0037CFCB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63815D7-EB60-442E-AFD8-7277665C0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293676E-315A-4699-9875-AB703212A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A73B-23A4-4FC2-9A98-1C5458B8EABA}" type="datetime8">
              <a:rPr lang="he-IL" smtClean="0"/>
              <a:t>28 אפריל 25</a:t>
            </a:fld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FE8D8AC-E72C-4246-9EE7-C1C0DA2F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85EB198-76CC-4958-BEBC-EC49CCD6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D68-E6B3-41D7-A6A8-F6DA9AB86B5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7349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46BB0D0-A47A-43D9-B7BE-68C96DB1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39DB7EA-CAA6-4BE7-90AD-F979667AC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80A5BBD-6390-46DF-BEF8-1B0B5C1D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B06C-BF5E-49FB-AC44-45D7FAC1D366}" type="datetime8">
              <a:rPr lang="he-IL" smtClean="0"/>
              <a:t>28 אפריל 25</a:t>
            </a:fld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8196ADF-B23B-486C-A03E-96645B7D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9809C51-779F-4CAF-818C-12054026C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D68-E6B3-41D7-A6A8-F6DA9AB86B5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7763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97253C-2977-4713-B253-780A21A91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0458798-07A3-4E63-A151-AF9E29EFC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44ED59-CBBB-45A5-92D0-6224937C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F117-BB4A-434E-81BB-60565098D9AD}" type="datetime8">
              <a:rPr lang="he-IL" smtClean="0"/>
              <a:t>28 אפריל 25</a:t>
            </a:fld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E3A64A8-8959-40B3-8BC3-BF6A1B44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224C9A1-89C2-4EE8-9FA9-89BC43B0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D68-E6B3-41D7-A6A8-F6DA9AB86B5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940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503CAA-3196-4C90-92E3-D01D55F0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242606D-2EA7-4B17-B375-3A5A0E014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1A1CF0C-51FB-4BED-A1A3-883E6BF92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C0D16D7-474E-4CAD-8677-B4186348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BA67-FECF-4ECD-A2AF-8F2A2B1D23BD}" type="datetime8">
              <a:rPr lang="he-IL" smtClean="0"/>
              <a:t>28 אפריל 25</a:t>
            </a:fld>
            <a:endParaRPr lang="he-IL" dirty="0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83A444D-312F-4868-8A7D-CABA1D22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CDD2C81-BF92-4A09-887B-64130C01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D68-E6B3-41D7-A6A8-F6DA9AB86B5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784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DB6B80-5352-4EF3-B28C-7426B40F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01320D0-FC1C-4E95-A326-6B05C3A42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FF4F0DF-168D-40C6-8837-35E278276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34A6678-9BC4-4C64-85EC-ECC8BAC8D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5B6FED3-93B9-493F-AE09-71100C3C4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BBCEFEE-20C8-48EB-AFD0-2AA2B71B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608E-7954-4CA2-AFA9-2FFE01106EF5}" type="datetime8">
              <a:rPr lang="he-IL" smtClean="0"/>
              <a:t>28 אפריל 25</a:t>
            </a:fld>
            <a:endParaRPr lang="he-IL" dirty="0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8FA57C3-61BE-4BE4-BFDE-5083992D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FA6A539-5526-4CAA-B744-E7EE6A9F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D68-E6B3-41D7-A6A8-F6DA9AB86B5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7401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13CD572-7033-4834-AF9D-EE89F6C5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63C9074-8C8E-4499-B2B7-46E6D665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F90D-344C-4A66-8894-8FC1BC9D666A}" type="datetime8">
              <a:rPr lang="he-IL" smtClean="0"/>
              <a:t>28 אפריל 25</a:t>
            </a:fld>
            <a:endParaRPr lang="he-IL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18F7C10-772E-4F73-9A26-62DD8B04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1144671-EBA5-4349-A7A1-1DBA498E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D68-E6B3-41D7-A6A8-F6DA9AB86B5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3160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F9BBF7E-FAEB-42AD-9176-5DBC60C9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33C5-7CF0-4241-BD02-FE000A674033}" type="datetime8">
              <a:rPr lang="he-IL" smtClean="0"/>
              <a:t>28 אפריל 25</a:t>
            </a:fld>
            <a:endParaRPr lang="he-IL" dirty="0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C6673EC-3132-48C1-9E34-5AF0980F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5377B92-BB4A-4B20-8D33-3106D64F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D68-E6B3-41D7-A6A8-F6DA9AB86B5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8487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F8EE14B-B52E-4E6E-9266-908899BC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7C235C0-4C10-492B-85E9-74CDA35FB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D9D820F-4278-495E-9A0D-2EDA50C91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C8953F3-7948-4450-B90E-D3B8F1276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D4D-FFAC-48D3-AA84-BF6FEACEF22E}" type="datetime8">
              <a:rPr lang="he-IL" smtClean="0"/>
              <a:t>28 אפריל 25</a:t>
            </a:fld>
            <a:endParaRPr lang="he-IL" dirty="0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3A60797-F6C8-459C-96AA-F6B8EA85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B911EB2-7393-43D1-9585-7B904F93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D68-E6B3-41D7-A6A8-F6DA9AB86B5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228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6CC7BBF-336E-4C4A-8F56-E6E78E23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158C701A-81EA-40B1-B55C-BB0E1010D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158457D-F2ED-42B2-B933-C573D387E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DE04606-BED7-4442-9B5B-69711FB1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6859-DCA5-4F40-A96B-F224E31B5CD5}" type="datetime8">
              <a:rPr lang="he-IL" smtClean="0"/>
              <a:t>28 אפריל 25</a:t>
            </a:fld>
            <a:endParaRPr lang="he-IL" dirty="0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39DF7E5-8D60-46BF-9EF2-FFA961C57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91B1000-A064-4BDD-B6F7-BB12E428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D68-E6B3-41D7-A6A8-F6DA9AB86B5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354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CEB849BC-FF40-40DE-95E3-C114E3BA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FC326F4-49B4-45B3-91CC-9FCC42402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E135BD1-3AEE-4F4A-AFC9-0E94AF430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564F7-C17C-4981-AEC5-A3D67CFD2FA8}" type="datetime8">
              <a:rPr lang="he-IL" smtClean="0"/>
              <a:t>28 אפריל 25</a:t>
            </a:fld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CA05A41-7953-4701-9BA2-793A94DD7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7FBDA77-2C9A-4671-A917-E0B9A4115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5FD68-E6B3-41D7-A6A8-F6DA9AB86B5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49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7DE16F-D602-4660-A696-8E0808F4C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514350"/>
            <a:ext cx="11020425" cy="4141626"/>
          </a:xfrm>
        </p:spPr>
        <p:txBody>
          <a:bodyPr>
            <a:noAutofit/>
          </a:bodyPr>
          <a:lstStyle/>
          <a:p>
            <a:r>
              <a:rPr lang="he-IL" dirty="0"/>
              <a:t>חשבוניות ישראל:</a:t>
            </a:r>
            <a:br>
              <a:rPr lang="he-IL" dirty="0"/>
            </a:br>
            <a:r>
              <a:rPr lang="he-IL" dirty="0"/>
              <a:t>דרכי פעולת הספק והלקוח </a:t>
            </a:r>
            <a:br>
              <a:rPr lang="he-IL" dirty="0"/>
            </a:br>
            <a:r>
              <a:rPr lang="he-IL" dirty="0"/>
              <a:t>בעת סירוב בקשת מספר הקצאה</a:t>
            </a:r>
            <a:br>
              <a:rPr lang="he-IL" dirty="0"/>
            </a:br>
            <a:r>
              <a:rPr lang="he-IL" dirty="0"/>
              <a:t>ובחירת חלופת "היפוך חיוב"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52B73A0-BDA0-4A58-8840-E805AA64D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73613"/>
            <a:ext cx="9144000" cy="1655762"/>
          </a:xfrm>
        </p:spPr>
        <p:txBody>
          <a:bodyPr/>
          <a:lstStyle/>
          <a:p>
            <a:r>
              <a:rPr lang="he-IL" dirty="0"/>
              <a:t>4/2025</a:t>
            </a:r>
          </a:p>
        </p:txBody>
      </p:sp>
    </p:spTree>
    <p:extLst>
      <p:ext uri="{BB962C8B-B14F-4D97-AF65-F5344CB8AC3E}">
        <p14:creationId xmlns:p14="http://schemas.microsoft.com/office/powerpoint/2010/main" val="7396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964157-2BCB-459C-A4BB-9DFE1A08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90" y="84054"/>
            <a:ext cx="11775882" cy="596983"/>
          </a:xfrm>
        </p:spPr>
        <p:txBody>
          <a:bodyPr>
            <a:normAutofit fontScale="90000"/>
          </a:bodyPr>
          <a:lstStyle/>
          <a:p>
            <a:r>
              <a:rPr lang="he-IL" dirty="0"/>
              <a:t>הודעת המערכת על סירוב בקשת ההקצאה</a:t>
            </a:r>
          </a:p>
        </p:txBody>
      </p:sp>
      <p:pic>
        <p:nvPicPr>
          <p:cNvPr id="4" name="תמונה 3" descr="הודעת הסירוב">
            <a:extLst>
              <a:ext uri="{FF2B5EF4-FFF2-40B4-BE49-F238E27FC236}">
                <a16:creationId xmlns:a16="http://schemas.microsoft.com/office/drawing/2014/main" id="{B2A8E8EB-846C-4087-9FDD-184496A06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03" y="638505"/>
            <a:ext cx="11696369" cy="60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9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964157-2BCB-459C-A4BB-9DFE1A08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90" y="84054"/>
            <a:ext cx="11775882" cy="596983"/>
          </a:xfrm>
        </p:spPr>
        <p:txBody>
          <a:bodyPr>
            <a:noAutofit/>
          </a:bodyPr>
          <a:lstStyle/>
          <a:p>
            <a:r>
              <a:rPr lang="he-IL" sz="3600" b="1" u="sng" dirty="0"/>
              <a:t>בחירת החשבונית ל"היפוך חיוב" מתוך רשימת ההקצאות שקיבל הספק</a:t>
            </a:r>
          </a:p>
        </p:txBody>
      </p:sp>
      <p:pic>
        <p:nvPicPr>
          <p:cNvPr id="3" name="תמונה 2" descr="בחירת החשבונית">
            <a:extLst>
              <a:ext uri="{FF2B5EF4-FFF2-40B4-BE49-F238E27FC236}">
                <a16:creationId xmlns:a16="http://schemas.microsoft.com/office/drawing/2014/main" id="{913D8A90-4B2D-413B-B385-DE4149A40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0" y="681037"/>
            <a:ext cx="11775882" cy="57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2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964157-2BCB-459C-A4BB-9DFE1A08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90" y="84054"/>
            <a:ext cx="11775882" cy="596983"/>
          </a:xfrm>
        </p:spPr>
        <p:txBody>
          <a:bodyPr>
            <a:noAutofit/>
          </a:bodyPr>
          <a:lstStyle/>
          <a:p>
            <a:r>
              <a:rPr lang="he-IL" sz="3600" b="1" u="sng" dirty="0"/>
              <a:t>בחירת החלופה - "היפוך חיוב"</a:t>
            </a:r>
          </a:p>
        </p:txBody>
      </p:sp>
      <p:pic>
        <p:nvPicPr>
          <p:cNvPr id="4" name="תמונה 3" descr="בחירת החלופה">
            <a:extLst>
              <a:ext uri="{FF2B5EF4-FFF2-40B4-BE49-F238E27FC236}">
                <a16:creationId xmlns:a16="http://schemas.microsoft.com/office/drawing/2014/main" id="{B8D88E0C-69C3-483C-9E29-A64C0A2D6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8" y="681037"/>
            <a:ext cx="11847443" cy="572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4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964157-2BCB-459C-A4BB-9DFE1A08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6" y="84054"/>
            <a:ext cx="11926956" cy="596983"/>
          </a:xfrm>
        </p:spPr>
        <p:txBody>
          <a:bodyPr>
            <a:noAutofit/>
          </a:bodyPr>
          <a:lstStyle/>
          <a:p>
            <a:r>
              <a:rPr lang="he-IL" sz="3200" b="1" u="sng" dirty="0"/>
              <a:t>הזנת בקשת מספר הקצאה לחשבונית שמחליפה את החשבונית המקורית (שסורבה)</a:t>
            </a:r>
          </a:p>
        </p:txBody>
      </p:sp>
      <p:pic>
        <p:nvPicPr>
          <p:cNvPr id="3" name="תמונה 2" descr="בקשת הקצאה לחשבונית חלופית">
            <a:extLst>
              <a:ext uri="{FF2B5EF4-FFF2-40B4-BE49-F238E27FC236}">
                <a16:creationId xmlns:a16="http://schemas.microsoft.com/office/drawing/2014/main" id="{ED28BBEC-B0CB-44D6-8148-6EADEAD21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744647"/>
            <a:ext cx="11863346" cy="558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6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964157-2BCB-459C-A4BB-9DFE1A08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6" y="84054"/>
            <a:ext cx="11926956" cy="596983"/>
          </a:xfrm>
        </p:spPr>
        <p:txBody>
          <a:bodyPr>
            <a:noAutofit/>
          </a:bodyPr>
          <a:lstStyle/>
          <a:p>
            <a:r>
              <a:rPr lang="he-IL" sz="3200" b="1" u="sng" dirty="0"/>
              <a:t>דיווח והתנהלות הספק (מפיק החשבונית)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DBD25DA8-7AD5-4BCD-8EFC-3364FA478A4A}"/>
              </a:ext>
            </a:extLst>
          </p:cNvPr>
          <p:cNvSpPr/>
          <p:nvPr/>
        </p:nvSpPr>
        <p:spPr>
          <a:xfrm>
            <a:off x="0" y="738938"/>
            <a:ext cx="120223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600" dirty="0"/>
              <a:t>יבטל את החשבונית המקורית (שלא קיבלה מספר הקצאה) וישמור את המקור.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600" dirty="0"/>
              <a:t>במקום החשבוניות שבוטלה, יפיק "חשבונית אפס" ללא מע"מ.</a:t>
            </a:r>
            <a:br>
              <a:rPr lang="en-US" sz="2600" dirty="0"/>
            </a:br>
            <a:r>
              <a:rPr lang="he-IL" sz="2600" dirty="0"/>
              <a:t>כולל הנחיה ללקוח להפיק "חשבונית עצמית".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600" dirty="0"/>
              <a:t>הספק ידווח למע"מ (לרבות בקובץ </a:t>
            </a:r>
            <a:r>
              <a:rPr lang="en-US" sz="2600" dirty="0"/>
              <a:t>PCN</a:t>
            </a:r>
            <a:r>
              <a:rPr lang="he-IL" sz="2600" dirty="0"/>
              <a:t>) רק את החשבונית החלופית כעסקה בשיעור אפס.</a:t>
            </a:r>
          </a:p>
        </p:txBody>
      </p:sp>
      <p:pic>
        <p:nvPicPr>
          <p:cNvPr id="5" name="תמונה 4" descr="החשבונית שסורבה - תבוטל">
            <a:extLst>
              <a:ext uri="{FF2B5EF4-FFF2-40B4-BE49-F238E27FC236}">
                <a16:creationId xmlns:a16="http://schemas.microsoft.com/office/drawing/2014/main" id="{27728A91-5D4D-4982-BC13-44E836346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422" y="3429000"/>
            <a:ext cx="3790950" cy="2886075"/>
          </a:xfrm>
          <a:prstGeom prst="rect">
            <a:avLst/>
          </a:prstGeom>
        </p:spPr>
      </p:pic>
      <p:pic>
        <p:nvPicPr>
          <p:cNvPr id="6" name="תמונה 5" descr="החשבונית המחליפה">
            <a:extLst>
              <a:ext uri="{FF2B5EF4-FFF2-40B4-BE49-F238E27FC236}">
                <a16:creationId xmlns:a16="http://schemas.microsoft.com/office/drawing/2014/main" id="{F0525224-856E-42D6-98D7-40E7B1FD7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85" y="2456468"/>
            <a:ext cx="5097491" cy="3858607"/>
          </a:xfrm>
          <a:prstGeom prst="rect">
            <a:avLst/>
          </a:prstGeom>
        </p:spPr>
      </p:pic>
      <p:sp>
        <p:nvSpPr>
          <p:cNvPr id="7" name="בועת דיבור: מלבן עם פינות מעוגלות 6">
            <a:extLst>
              <a:ext uri="{FF2B5EF4-FFF2-40B4-BE49-F238E27FC236}">
                <a16:creationId xmlns:a16="http://schemas.microsoft.com/office/drawing/2014/main" id="{DEC86C34-A5D1-47D8-9703-5F4B8BA4D118}"/>
              </a:ext>
            </a:extLst>
          </p:cNvPr>
          <p:cNvSpPr/>
          <p:nvPr/>
        </p:nvSpPr>
        <p:spPr>
          <a:xfrm>
            <a:off x="5516139" y="2766624"/>
            <a:ext cx="2338249" cy="1330108"/>
          </a:xfrm>
          <a:prstGeom prst="wedgeRoundRectCallout">
            <a:avLst>
              <a:gd name="adj1" fmla="val 98632"/>
              <a:gd name="adj2" fmla="val 107749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/>
              <a:t>1. החשבונית שהוציא הספק, </a:t>
            </a:r>
            <a:br>
              <a:rPr lang="en-US" sz="2000" dirty="0"/>
            </a:br>
            <a:r>
              <a:rPr lang="he-IL" sz="2000" dirty="0"/>
              <a:t>לא קיבלה הקצאה </a:t>
            </a:r>
            <a:r>
              <a:rPr lang="he-IL" sz="2800" b="1" dirty="0">
                <a:solidFill>
                  <a:srgbClr val="FFFF00"/>
                </a:solidFill>
              </a:rPr>
              <a:t>ותבוטל</a:t>
            </a:r>
            <a:endParaRPr lang="he-IL" sz="2000" b="1" dirty="0">
              <a:solidFill>
                <a:srgbClr val="FFFF00"/>
              </a:solidFill>
            </a:endParaRPr>
          </a:p>
        </p:txBody>
      </p:sp>
      <p:sp>
        <p:nvSpPr>
          <p:cNvPr id="8" name="בועת דיבור: מלבן עם פינות מעוגלות 7">
            <a:extLst>
              <a:ext uri="{FF2B5EF4-FFF2-40B4-BE49-F238E27FC236}">
                <a16:creationId xmlns:a16="http://schemas.microsoft.com/office/drawing/2014/main" id="{D80713FE-B6B6-4362-84E9-1D258D46C077}"/>
              </a:ext>
            </a:extLst>
          </p:cNvPr>
          <p:cNvSpPr/>
          <p:nvPr/>
        </p:nvSpPr>
        <p:spPr>
          <a:xfrm>
            <a:off x="5029406" y="4898010"/>
            <a:ext cx="2416797" cy="1417065"/>
          </a:xfrm>
          <a:prstGeom prst="wedgeRoundRectCallout">
            <a:avLst>
              <a:gd name="adj1" fmla="val -188429"/>
              <a:gd name="adj2" fmla="val -5181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2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</a:rPr>
              <a:t>2. החשבונית </a:t>
            </a:r>
            <a:r>
              <a:rPr lang="he-IL" sz="2000" b="1" dirty="0">
                <a:solidFill>
                  <a:schemeClr val="tx1"/>
                </a:solidFill>
              </a:rPr>
              <a:t>החלופית</a:t>
            </a:r>
            <a:r>
              <a:rPr lang="he-IL" sz="2000" dirty="0">
                <a:solidFill>
                  <a:schemeClr val="tx1"/>
                </a:solidFill>
              </a:rPr>
              <a:t>, </a:t>
            </a:r>
            <a:r>
              <a:rPr lang="he-IL" sz="2000" b="1" dirty="0">
                <a:solidFill>
                  <a:schemeClr val="tx1"/>
                </a:solidFill>
              </a:rPr>
              <a:t>ללא מע"מ 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מקבלת הקצאה </a:t>
            </a:r>
            <a:r>
              <a:rPr lang="he-IL" sz="2000" dirty="0">
                <a:solidFill>
                  <a:schemeClr val="tx1"/>
                </a:solidFill>
              </a:rPr>
              <a:t>ונמסרת</a:t>
            </a:r>
            <a:r>
              <a:rPr lang="he-IL" sz="2000" dirty="0"/>
              <a:t> </a:t>
            </a:r>
            <a:r>
              <a:rPr lang="he-IL" sz="2000" dirty="0">
                <a:solidFill>
                  <a:schemeClr val="tx1"/>
                </a:solidFill>
              </a:rPr>
              <a:t>ללקוח</a:t>
            </a:r>
            <a:endParaRPr lang="he-IL" sz="2000" b="1" dirty="0">
              <a:solidFill>
                <a:schemeClr val="tx1"/>
              </a:solidFill>
            </a:endParaRPr>
          </a:p>
        </p:txBody>
      </p:sp>
      <p:sp>
        <p:nvSpPr>
          <p:cNvPr id="9" name="סימן כפל 8">
            <a:extLst>
              <a:ext uri="{FF2B5EF4-FFF2-40B4-BE49-F238E27FC236}">
                <a16:creationId xmlns:a16="http://schemas.microsoft.com/office/drawing/2014/main" id="{73D30BD3-B4A2-4C5E-9384-F64C3B401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00144" y="4028322"/>
            <a:ext cx="1560090" cy="218131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7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964157-2BCB-459C-A4BB-9DFE1A08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6" y="84054"/>
            <a:ext cx="11926956" cy="596983"/>
          </a:xfrm>
        </p:spPr>
        <p:txBody>
          <a:bodyPr>
            <a:noAutofit/>
          </a:bodyPr>
          <a:lstStyle/>
          <a:p>
            <a:r>
              <a:rPr lang="he-IL" sz="3200" b="1" u="sng" dirty="0"/>
              <a:t>התנהלות ודיווח הלקוח (מקבל החשבונית)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DBD25DA8-7AD5-4BCD-8EFC-3364FA478A4A}"/>
              </a:ext>
            </a:extLst>
          </p:cNvPr>
          <p:cNvSpPr/>
          <p:nvPr/>
        </p:nvSpPr>
        <p:spPr>
          <a:xfrm>
            <a:off x="0" y="738938"/>
            <a:ext cx="120223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יפיק חשבונית עצמית </a:t>
            </a:r>
            <a:r>
              <a:rPr lang="he-IL" sz="2000" dirty="0"/>
              <a:t>(כאילו מכר לעצמו) </a:t>
            </a:r>
            <a:r>
              <a:rPr lang="he-IL" sz="2800" dirty="0"/>
              <a:t>- בה ערך המע"מ יחושב ע"ס סכום העסקה בחשבונית האפס שקיבל, ויצמיד אליה את החשבונית שקיבל מהספק.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יכלול בקובץ </a:t>
            </a:r>
            <a:r>
              <a:rPr lang="en-US" sz="2800" dirty="0"/>
              <a:t>PCN</a:t>
            </a:r>
            <a:r>
              <a:rPr lang="he-IL" sz="2800" dirty="0"/>
              <a:t> את החשבונית העצמית כעסקה - וכתשומה </a:t>
            </a:r>
            <a:r>
              <a:rPr lang="he-IL" sz="2000" dirty="0"/>
              <a:t>(ככל שמותר בחוק).</a:t>
            </a:r>
            <a:endParaRPr lang="he-I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ככל שנדרש מס התשומות - יציין את מספר ההקצאה שנכלל בחשבונית מהספק</a:t>
            </a:r>
            <a:r>
              <a:rPr lang="he-IL" sz="2600" dirty="0"/>
              <a:t>.</a:t>
            </a:r>
          </a:p>
        </p:txBody>
      </p:sp>
      <p:pic>
        <p:nvPicPr>
          <p:cNvPr id="10" name="תמונה 9" descr="החשבונית העצמית">
            <a:extLst>
              <a:ext uri="{FF2B5EF4-FFF2-40B4-BE49-F238E27FC236}">
                <a16:creationId xmlns:a16="http://schemas.microsoft.com/office/drawing/2014/main" id="{5BA84D1E-9ACB-44B4-B21C-4F051326C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32" y="2580662"/>
            <a:ext cx="5097715" cy="3858421"/>
          </a:xfrm>
          <a:prstGeom prst="rect">
            <a:avLst/>
          </a:prstGeom>
        </p:spPr>
      </p:pic>
      <p:pic>
        <p:nvPicPr>
          <p:cNvPr id="11" name="תמונה 10" descr="החשבונית שנמסרה">
            <a:extLst>
              <a:ext uri="{FF2B5EF4-FFF2-40B4-BE49-F238E27FC236}">
                <a16:creationId xmlns:a16="http://schemas.microsoft.com/office/drawing/2014/main" id="{B2B8C0E0-06E2-43E3-A792-26E8CE385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597" y="3343458"/>
            <a:ext cx="3867150" cy="3019425"/>
          </a:xfrm>
          <a:prstGeom prst="rect">
            <a:avLst/>
          </a:prstGeom>
        </p:spPr>
      </p:pic>
      <p:sp>
        <p:nvSpPr>
          <p:cNvPr id="12" name="בועת דיבור: מלבן עם פינות מעוגלות 11">
            <a:extLst>
              <a:ext uri="{FF2B5EF4-FFF2-40B4-BE49-F238E27FC236}">
                <a16:creationId xmlns:a16="http://schemas.microsoft.com/office/drawing/2014/main" id="{3D101C0F-B591-4EAD-A899-FC1EE15D062F}"/>
              </a:ext>
            </a:extLst>
          </p:cNvPr>
          <p:cNvSpPr/>
          <p:nvPr/>
        </p:nvSpPr>
        <p:spPr>
          <a:xfrm>
            <a:off x="5462165" y="4288495"/>
            <a:ext cx="2479314" cy="1971479"/>
          </a:xfrm>
          <a:prstGeom prst="wedgeRoundRectCallout">
            <a:avLst>
              <a:gd name="adj1" fmla="val -196925"/>
              <a:gd name="adj2" fmla="val 19840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/>
              <a:t>3. החשבונית </a:t>
            </a:r>
            <a:r>
              <a:rPr lang="he-IL" sz="2400" b="1" dirty="0">
                <a:solidFill>
                  <a:srgbClr val="FFFF00"/>
                </a:solidFill>
              </a:rPr>
              <a:t>העצמית</a:t>
            </a:r>
            <a:r>
              <a:rPr lang="he-IL" sz="2000" dirty="0"/>
              <a:t>  שמוציא הלקוח ע"ס חשבונית הספק כוללת מע"מ (100,000</a:t>
            </a:r>
            <a:r>
              <a:rPr lang="en-US" sz="2000" dirty="0"/>
              <a:t>X</a:t>
            </a:r>
            <a:r>
              <a:rPr lang="he-IL" sz="2000" dirty="0"/>
              <a:t>18%) ומס' הקצאה</a:t>
            </a:r>
            <a:endParaRPr lang="he-IL" sz="2000" b="1" dirty="0">
              <a:solidFill>
                <a:srgbClr val="FFFF00"/>
              </a:solidFill>
            </a:endParaRPr>
          </a:p>
        </p:txBody>
      </p:sp>
      <p:sp>
        <p:nvSpPr>
          <p:cNvPr id="13" name="בועת דיבור: מלבן עם פינות מעוגלות 12">
            <a:extLst>
              <a:ext uri="{FF2B5EF4-FFF2-40B4-BE49-F238E27FC236}">
                <a16:creationId xmlns:a16="http://schemas.microsoft.com/office/drawing/2014/main" id="{C1371E3B-101A-407A-8304-0C4AFFFAB41A}"/>
              </a:ext>
            </a:extLst>
          </p:cNvPr>
          <p:cNvSpPr/>
          <p:nvPr/>
        </p:nvSpPr>
        <p:spPr>
          <a:xfrm>
            <a:off x="5972056" y="2667085"/>
            <a:ext cx="2274073" cy="1227705"/>
          </a:xfrm>
          <a:prstGeom prst="wedgeRoundRectCallout">
            <a:avLst>
              <a:gd name="adj1" fmla="val 114543"/>
              <a:gd name="adj2" fmla="val 1666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2. החשבונית </a:t>
            </a:r>
            <a:r>
              <a:rPr lang="he-IL" b="1" dirty="0"/>
              <a:t>החלופית</a:t>
            </a:r>
            <a:r>
              <a:rPr lang="he-IL" dirty="0"/>
              <a:t>, </a:t>
            </a:r>
            <a:r>
              <a:rPr lang="he-IL" b="1" dirty="0">
                <a:solidFill>
                  <a:srgbClr val="FFFF00"/>
                </a:solidFill>
              </a:rPr>
              <a:t>ללא מע"מ </a:t>
            </a:r>
          </a:p>
          <a:p>
            <a:pPr algn="ctr"/>
            <a:r>
              <a:rPr lang="he-IL" b="1" dirty="0">
                <a:solidFill>
                  <a:srgbClr val="FFFF00"/>
                </a:solidFill>
              </a:rPr>
              <a:t>שקיבלה הקצאה </a:t>
            </a:r>
            <a:r>
              <a:rPr lang="he-IL" dirty="0"/>
              <a:t>שמקבל הלקוח</a:t>
            </a:r>
            <a:endParaRPr lang="he-IL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DFC3921-142D-483F-9E12-EC7E66B4E8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בהצלחה</a:t>
            </a:r>
          </a:p>
        </p:txBody>
      </p:sp>
    </p:spTree>
    <p:extLst>
      <p:ext uri="{BB962C8B-B14F-4D97-AF65-F5344CB8AC3E}">
        <p14:creationId xmlns:p14="http://schemas.microsoft.com/office/powerpoint/2010/main" val="300725431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231</Words>
  <Application>Microsoft Office PowerPoint</Application>
  <PresentationFormat>מסך רחב</PresentationFormat>
  <Paragraphs>23</Paragraphs>
  <Slides>8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ערכת נושא Office</vt:lpstr>
      <vt:lpstr>חשבוניות ישראל: דרכי פעולת הספק והלקוח  בעת סירוב בקשת מספר הקצאה ובחירת חלופת "היפוך חיוב"</vt:lpstr>
      <vt:lpstr>הודעת המערכת על סירוב בקשת ההקצאה</vt:lpstr>
      <vt:lpstr>בחירת החשבונית ל"היפוך חיוב" מתוך רשימת ההקצאות שקיבל הספק</vt:lpstr>
      <vt:lpstr>בחירת החלופה - "היפוך חיוב"</vt:lpstr>
      <vt:lpstr>הזנת בקשת מספר הקצאה לחשבונית שמחליפה את החשבונית המקורית (שסורבה)</vt:lpstr>
      <vt:lpstr>דיווח והתנהלות הספק (מפיק החשבונית)</vt:lpstr>
      <vt:lpstr>התנהלות ודיווח הלקוח (מקבל החשבונית)</vt:lpstr>
      <vt:lpstr>בהצלחה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אמיר בר עוז</dc:creator>
  <cp:lastModifiedBy>נסים קלימי</cp:lastModifiedBy>
  <cp:revision>59</cp:revision>
  <dcterms:created xsi:type="dcterms:W3CDTF">2025-04-24T12:13:05Z</dcterms:created>
  <dcterms:modified xsi:type="dcterms:W3CDTF">2025-04-28T10:36:42Z</dcterms:modified>
</cp:coreProperties>
</file>