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8" r:id="rId10"/>
    <p:sldId id="276" r:id="rId11"/>
    <p:sldId id="264" r:id="rId12"/>
    <p:sldId id="275" r:id="rId13"/>
    <p:sldId id="265" r:id="rId14"/>
    <p:sldId id="266" r:id="rId15"/>
    <p:sldId id="273" r:id="rId16"/>
    <p:sldId id="274" r:id="rId17"/>
    <p:sldId id="267" r:id="rId18"/>
    <p:sldId id="269" r:id="rId19"/>
    <p:sldId id="270" r:id="rId20"/>
    <p:sldId id="271" r:id="rId21"/>
    <p:sldId id="272" r:id="rId22"/>
  </p:sldIdLst>
  <p:sldSz cx="18288000" cy="10287000"/>
  <p:notesSz cx="6858000" cy="9144000"/>
  <p:embeddedFontLst>
    <p:embeddedFont>
      <p:font typeface="Heebo" pitchFamily="2" charset="-79"/>
      <p:regular r:id="rId23"/>
      <p:bold r:id="rId24"/>
    </p:embeddedFont>
    <p:embeddedFont>
      <p:font typeface="Heebo Bold" pitchFamily="2" charset="-79"/>
      <p:regular r:id="rId25"/>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B0663B-B37E-421B-A644-B91C61A35057}" v="18" dt="2025-12-08T10:32:37.8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3" d="100"/>
          <a:sy n="43" d="100"/>
        </p:scale>
        <p:origin x="57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svg"/><Relationship Id="rId3" Type="http://schemas.openxmlformats.org/officeDocument/2006/relationships/image" Target="../media/image6.sv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4.svg"/><Relationship Id="rId3" Type="http://schemas.openxmlformats.org/officeDocument/2006/relationships/image" Target="../media/image6.svg"/><Relationship Id="rId7" Type="http://schemas.openxmlformats.org/officeDocument/2006/relationships/image" Target="../media/image37.svg"/><Relationship Id="rId12" Type="http://schemas.openxmlformats.org/officeDocument/2006/relationships/image" Target="../media/image43.png"/><Relationship Id="rId17" Type="http://schemas.openxmlformats.org/officeDocument/2006/relationships/image" Target="../media/image22.svg"/><Relationship Id="rId2" Type="http://schemas.openxmlformats.org/officeDocument/2006/relationships/image" Target="../media/image5.png"/><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7.png"/><Relationship Id="rId5" Type="http://schemas.openxmlformats.org/officeDocument/2006/relationships/image" Target="../media/image4.svg"/><Relationship Id="rId15" Type="http://schemas.openxmlformats.org/officeDocument/2006/relationships/image" Target="../media/image41.svg"/><Relationship Id="rId10" Type="http://schemas.openxmlformats.org/officeDocument/2006/relationships/image" Target="../media/image46.png"/><Relationship Id="rId4" Type="http://schemas.openxmlformats.org/officeDocument/2006/relationships/image" Target="../media/image3.png"/><Relationship Id="rId9" Type="http://schemas.openxmlformats.org/officeDocument/2006/relationships/image" Target="../media/image39.svg"/><Relationship Id="rId14" Type="http://schemas.openxmlformats.org/officeDocument/2006/relationships/image" Target="../media/image40.pn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svg"/><Relationship Id="rId7" Type="http://schemas.openxmlformats.org/officeDocument/2006/relationships/image" Target="../media/image37.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4.svg"/><Relationship Id="rId10" Type="http://schemas.openxmlformats.org/officeDocument/2006/relationships/image" Target="../media/image48.png"/><Relationship Id="rId4" Type="http://schemas.openxmlformats.org/officeDocument/2006/relationships/image" Target="../media/image3.png"/><Relationship Id="rId9" Type="http://schemas.openxmlformats.org/officeDocument/2006/relationships/image" Target="../media/image39.sv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svg"/><Relationship Id="rId7" Type="http://schemas.openxmlformats.org/officeDocument/2006/relationships/image" Target="../media/image39.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svg"/><Relationship Id="rId10" Type="http://schemas.openxmlformats.org/officeDocument/2006/relationships/image" Target="../media/image49.png"/><Relationship Id="rId4" Type="http://schemas.openxmlformats.org/officeDocument/2006/relationships/image" Target="../media/image36.png"/><Relationship Id="rId9" Type="http://schemas.openxmlformats.org/officeDocument/2006/relationships/image" Target="../media/image4.sv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svg"/><Relationship Id="rId7" Type="http://schemas.openxmlformats.org/officeDocument/2006/relationships/image" Target="../media/image37.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6.svg"/><Relationship Id="rId10" Type="http://schemas.openxmlformats.org/officeDocument/2006/relationships/image" Target="../media/image50.png"/><Relationship Id="rId4" Type="http://schemas.openxmlformats.org/officeDocument/2006/relationships/image" Target="../media/image5.png"/><Relationship Id="rId9" Type="http://schemas.openxmlformats.org/officeDocument/2006/relationships/image" Target="../media/image39.svg"/></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6.svg"/><Relationship Id="rId7" Type="http://schemas.openxmlformats.org/officeDocument/2006/relationships/image" Target="../media/image39.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7.svg"/><Relationship Id="rId3" Type="http://schemas.openxmlformats.org/officeDocument/2006/relationships/image" Target="../media/image6.svg"/><Relationship Id="rId7" Type="http://schemas.openxmlformats.org/officeDocument/2006/relationships/image" Target="../media/image53.png"/><Relationship Id="rId12" Type="http://schemas.openxmlformats.org/officeDocument/2006/relationships/image" Target="../media/image56.png"/><Relationship Id="rId17" Type="http://schemas.openxmlformats.org/officeDocument/2006/relationships/image" Target="../media/image61.png"/><Relationship Id="rId2" Type="http://schemas.openxmlformats.org/officeDocument/2006/relationships/image" Target="../media/image5.png"/><Relationship Id="rId16" Type="http://schemas.openxmlformats.org/officeDocument/2006/relationships/image" Target="../media/image60.sv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41.svg"/><Relationship Id="rId5" Type="http://schemas.openxmlformats.org/officeDocument/2006/relationships/image" Target="../media/image14.svg"/><Relationship Id="rId15" Type="http://schemas.openxmlformats.org/officeDocument/2006/relationships/image" Target="../media/image59.png"/><Relationship Id="rId10" Type="http://schemas.openxmlformats.org/officeDocument/2006/relationships/image" Target="../media/image40.png"/><Relationship Id="rId4" Type="http://schemas.openxmlformats.org/officeDocument/2006/relationships/image" Target="../media/image13.png"/><Relationship Id="rId9" Type="http://schemas.openxmlformats.org/officeDocument/2006/relationships/image" Target="../media/image55.svg"/><Relationship Id="rId14" Type="http://schemas.openxmlformats.org/officeDocument/2006/relationships/image" Target="../media/image58.png"/></Relationships>
</file>

<file path=ppt/slides/_rels/slide18.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svg"/><Relationship Id="rId3" Type="http://schemas.openxmlformats.org/officeDocument/2006/relationships/image" Target="../media/image6.svg"/><Relationship Id="rId7" Type="http://schemas.openxmlformats.org/officeDocument/2006/relationships/image" Target="../media/image22.svg"/><Relationship Id="rId12" Type="http://schemas.openxmlformats.org/officeDocument/2006/relationships/image" Target="../media/image6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67.svg"/><Relationship Id="rId5" Type="http://schemas.openxmlformats.org/officeDocument/2006/relationships/image" Target="../media/image63.png"/><Relationship Id="rId10" Type="http://schemas.openxmlformats.org/officeDocument/2006/relationships/image" Target="../media/image66.png"/><Relationship Id="rId4" Type="http://schemas.openxmlformats.org/officeDocument/2006/relationships/image" Target="../media/image62.png"/><Relationship Id="rId9" Type="http://schemas.openxmlformats.org/officeDocument/2006/relationships/image" Target="../media/image65.png"/></Relationships>
</file>

<file path=ppt/slides/_rels/slide19.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7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hyperlink" Target="https://www.gov.il/he/departments/legalInfo/prtr_law_2012" TargetMode="External"/><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6.svg"/><Relationship Id="rId7" Type="http://schemas.openxmlformats.org/officeDocument/2006/relationships/image" Target="../media/image22.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72.png"/><Relationship Id="rId4" Type="http://schemas.openxmlformats.org/officeDocument/2006/relationships/image" Target="../media/image74.png"/></Relationships>
</file>

<file path=ppt/slides/_rels/slide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mailto:mirsham@sviva.gov.il" TargetMode="External"/><Relationship Id="rId4" Type="http://schemas.openxmlformats.org/officeDocument/2006/relationships/hyperlink" Target="mailto:moesupport@sviva.gov.i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s://www.gov.il/BlobFolder/service/registration-form-users-portal-industries/he/prtr_registration-and_removal.docx" TargetMode="External"/><Relationship Id="rId3" Type="http://schemas.openxmlformats.org/officeDocument/2006/relationships/image" Target="../media/image6.svg"/><Relationship Id="rId7" Type="http://schemas.openxmlformats.org/officeDocument/2006/relationships/hyperlink" Target="mailto:moesupport@sviva.gov.il"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www.gov.il/BlobFolder/service/registration-form-users-portal-industries/he/prtr_1st_registration-and_removal.docx" TargetMode="External"/><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hyperlink" Target="https://www.gov.il/he/departments/general/industry_portal"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svg"/><Relationship Id="rId7" Type="http://schemas.openxmlformats.org/officeDocument/2006/relationships/image" Target="../media/image9.svg"/><Relationship Id="rId12" Type="http://schemas.openxmlformats.org/officeDocument/2006/relationships/image" Target="../media/image14.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hyperlink" Target="https://industry.sviva.gov.il/" TargetMode="External"/><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6.svg"/><Relationship Id="rId7" Type="http://schemas.openxmlformats.org/officeDocument/2006/relationships/image" Target="../media/image13.png"/><Relationship Id="rId12" Type="http://schemas.openxmlformats.org/officeDocument/2006/relationships/image" Target="../media/image12.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11.png"/><Relationship Id="rId5" Type="http://schemas.openxmlformats.org/officeDocument/2006/relationships/image" Target="../media/image15.png"/><Relationship Id="rId10" Type="http://schemas.openxmlformats.org/officeDocument/2006/relationships/image" Target="../media/image18.svg"/><Relationship Id="rId4" Type="http://schemas.openxmlformats.org/officeDocument/2006/relationships/hyperlink" Target="https://industry.sviva.gov.il/" TargetMode="External"/><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22.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4.png"/><Relationship Id="rId5" Type="http://schemas.openxmlformats.org/officeDocument/2006/relationships/image" Target="../media/image20.png"/><Relationship Id="rId10" Type="http://schemas.openxmlformats.org/officeDocument/2006/relationships/image" Target="../media/image23.png"/><Relationship Id="rId4" Type="http://schemas.openxmlformats.org/officeDocument/2006/relationships/image" Target="../media/image19.png"/><Relationship Id="rId9"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13.png"/><Relationship Id="rId3" Type="http://schemas.openxmlformats.org/officeDocument/2006/relationships/image" Target="../media/image6.svg"/><Relationship Id="rId7" Type="http://schemas.openxmlformats.org/officeDocument/2006/relationships/image" Target="../media/image21.png"/><Relationship Id="rId12"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1.png"/><Relationship Id="rId5" Type="http://schemas.openxmlformats.org/officeDocument/2006/relationships/image" Target="../media/image27.png"/><Relationship Id="rId10" Type="http://schemas.openxmlformats.org/officeDocument/2006/relationships/image" Target="../media/image30.png"/><Relationship Id="rId4" Type="http://schemas.openxmlformats.org/officeDocument/2006/relationships/image" Target="../media/image26.png"/><Relationship Id="rId9" Type="http://schemas.openxmlformats.org/officeDocument/2006/relationships/image" Target="../media/image29.png"/><Relationship Id="rId1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E7E0"/>
        </a:solidFill>
        <a:effectLst/>
      </p:bgPr>
    </p:bg>
    <p:spTree>
      <p:nvGrpSpPr>
        <p:cNvPr id="1" name=""/>
        <p:cNvGrpSpPr/>
        <p:nvPr/>
      </p:nvGrpSpPr>
      <p:grpSpPr>
        <a:xfrm>
          <a:off x="0" y="0"/>
          <a:ext cx="0" cy="0"/>
          <a:chOff x="0" y="0"/>
          <a:chExt cx="0" cy="0"/>
        </a:xfrm>
      </p:grpSpPr>
      <p:sp>
        <p:nvSpPr>
          <p:cNvPr id="2" name="TextBox 2"/>
          <p:cNvSpPr txBox="1">
            <a:spLocks noGrp="1"/>
          </p:cNvSpPr>
          <p:nvPr>
            <p:ph type="title" idx="4294967295"/>
          </p:nvPr>
        </p:nvSpPr>
        <p:spPr>
          <a:xfrm>
            <a:off x="575631" y="3134767"/>
            <a:ext cx="16840200" cy="284693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1" eaLnBrk="1" fontAlgn="auto" latinLnBrk="0" hangingPunct="1">
              <a:lnSpc>
                <a:spcPts val="11070"/>
              </a:lnSpc>
              <a:spcBef>
                <a:spcPct val="0"/>
              </a:spcBef>
              <a:spcAft>
                <a:spcPts val="0"/>
              </a:spcAft>
              <a:buClrTx/>
              <a:buSzTx/>
              <a:buFontTx/>
              <a:buNone/>
              <a:tabLst/>
              <a:defRPr/>
            </a:pPr>
            <a:r>
              <a:rPr kumimoji="0" lang="he-IL" sz="9000" b="1" i="0" u="none" strike="noStrike" kern="1200" cap="none" spc="0" normalizeH="0" baseline="0" noProof="0" dirty="0">
                <a:ln>
                  <a:noFill/>
                </a:ln>
                <a:solidFill>
                  <a:srgbClr val="000000"/>
                </a:solidFill>
                <a:effectLst/>
                <a:uLnTx/>
                <a:uFillTx/>
                <a:latin typeface="Heebo Bold"/>
                <a:ea typeface="Heebo Bold"/>
                <a:cs typeface="+mn-cs"/>
                <a:sym typeface="Heebo Bold"/>
                <a:rtl/>
              </a:rPr>
              <a:t>דיווח מרשם הפליטות לסביבה </a:t>
            </a:r>
            <a:r>
              <a:rPr kumimoji="0" lang="en-US" sz="9000" b="1" i="0" u="none" strike="noStrike" kern="1200" cap="none" spc="0" normalizeH="0" baseline="0" noProof="0" dirty="0">
                <a:ln>
                  <a:noFill/>
                </a:ln>
                <a:solidFill>
                  <a:srgbClr val="000000"/>
                </a:solidFill>
                <a:effectLst/>
                <a:uLnTx/>
                <a:uFillTx/>
                <a:latin typeface="Heebo Bold"/>
                <a:ea typeface="Heebo Bold"/>
                <a:cs typeface="+mn-cs"/>
                <a:sym typeface="Heebo Bold"/>
              </a:rPr>
              <a:t>PRTR</a:t>
            </a:r>
            <a:endParaRPr kumimoji="0" lang="ar-EG" sz="9000" b="1" i="0" u="none" strike="noStrike" kern="1200" cap="none" spc="0" normalizeH="0" baseline="0" noProof="0" dirty="0">
              <a:ln>
                <a:noFill/>
              </a:ln>
              <a:solidFill>
                <a:srgbClr val="000000"/>
              </a:solidFill>
              <a:effectLst/>
              <a:uLnTx/>
              <a:uFillTx/>
              <a:latin typeface="Heebo Bold"/>
              <a:ea typeface="Heebo Bold"/>
              <a:cs typeface="+mn-cs"/>
              <a:sym typeface="Heebo Bold"/>
              <a:rtl/>
            </a:endParaRPr>
          </a:p>
        </p:txBody>
      </p:sp>
      <p:sp>
        <p:nvSpPr>
          <p:cNvPr id="3" name="Freeform 3">
            <a:extLst>
              <a:ext uri="{C183D7F6-B498-43B3-948B-1728B52AA6E4}">
                <adec:decorative xmlns:adec="http://schemas.microsoft.com/office/drawing/2017/decorative" val="1"/>
              </a:ext>
            </a:extLst>
          </p:cNvPr>
          <p:cNvSpPr/>
          <p:nvPr/>
        </p:nvSpPr>
        <p:spPr>
          <a:xfrm flipH="1">
            <a:off x="180116" y="-722311"/>
            <a:ext cx="3524694" cy="3014226"/>
          </a:xfrm>
          <a:custGeom>
            <a:avLst/>
            <a:gdLst/>
            <a:ahLst/>
            <a:cxnLst/>
            <a:rect l="l" t="t" r="r" b="b"/>
            <a:pathLst>
              <a:path w="3524694" h="3014226">
                <a:moveTo>
                  <a:pt x="3524694" y="0"/>
                </a:moveTo>
                <a:lnTo>
                  <a:pt x="0" y="0"/>
                </a:lnTo>
                <a:lnTo>
                  <a:pt x="0" y="3014226"/>
                </a:lnTo>
                <a:lnTo>
                  <a:pt x="3524694" y="3014226"/>
                </a:lnTo>
                <a:lnTo>
                  <a:pt x="3524694" y="0"/>
                </a:lnTo>
                <a:close/>
              </a:path>
            </a:pathLst>
          </a:custGeom>
          <a:blipFill>
            <a:blip r:embed="rId2"/>
            <a:stretch>
              <a:fillRect t="-115391"/>
            </a:stretch>
          </a:blipFill>
        </p:spPr>
        <p:txBody>
          <a:bodyPr/>
          <a:lstStyle/>
          <a:p>
            <a:endParaRPr lang="he-IL"/>
          </a:p>
        </p:txBody>
      </p:sp>
      <p:grpSp>
        <p:nvGrpSpPr>
          <p:cNvPr id="4" name="Group 4" descr="סמליל המשרד להגנת הסביבה"/>
          <p:cNvGrpSpPr/>
          <p:nvPr/>
        </p:nvGrpSpPr>
        <p:grpSpPr>
          <a:xfrm>
            <a:off x="575631" y="-959674"/>
            <a:ext cx="3129179" cy="2879097"/>
            <a:chOff x="0" y="0"/>
            <a:chExt cx="1582088" cy="1455648"/>
          </a:xfrm>
        </p:grpSpPr>
        <p:sp>
          <p:nvSpPr>
            <p:cNvPr id="5" name="Freeform 5"/>
            <p:cNvSpPr/>
            <p:nvPr/>
          </p:nvSpPr>
          <p:spPr>
            <a:xfrm>
              <a:off x="0" y="0"/>
              <a:ext cx="1582088" cy="1455649"/>
            </a:xfrm>
            <a:custGeom>
              <a:avLst/>
              <a:gdLst/>
              <a:ahLst/>
              <a:cxnLst/>
              <a:rect l="l" t="t" r="r" b="b"/>
              <a:pathLst>
                <a:path w="1582088" h="1455649">
                  <a:moveTo>
                    <a:pt x="1457628" y="1455648"/>
                  </a:moveTo>
                  <a:lnTo>
                    <a:pt x="124460" y="1455648"/>
                  </a:lnTo>
                  <a:cubicBezTo>
                    <a:pt x="55880" y="1455648"/>
                    <a:pt x="0" y="1399768"/>
                    <a:pt x="0" y="1331188"/>
                  </a:cubicBezTo>
                  <a:lnTo>
                    <a:pt x="0" y="124460"/>
                  </a:lnTo>
                  <a:cubicBezTo>
                    <a:pt x="0" y="55880"/>
                    <a:pt x="55880" y="0"/>
                    <a:pt x="124460" y="0"/>
                  </a:cubicBezTo>
                  <a:lnTo>
                    <a:pt x="1457628" y="0"/>
                  </a:lnTo>
                  <a:cubicBezTo>
                    <a:pt x="1526208" y="0"/>
                    <a:pt x="1582088" y="55880"/>
                    <a:pt x="1582088" y="124460"/>
                  </a:cubicBezTo>
                  <a:lnTo>
                    <a:pt x="1582088" y="1331189"/>
                  </a:lnTo>
                  <a:cubicBezTo>
                    <a:pt x="1582088" y="1399768"/>
                    <a:pt x="1526208" y="1455649"/>
                    <a:pt x="1457628" y="1455649"/>
                  </a:cubicBezTo>
                  <a:close/>
                </a:path>
              </a:pathLst>
            </a:custGeom>
            <a:solidFill>
              <a:srgbClr val="FFFFFF"/>
            </a:solidFill>
          </p:spPr>
          <p:txBody>
            <a:bodyPr/>
            <a:lstStyle/>
            <a:p>
              <a:endParaRPr lang="he-IL"/>
            </a:p>
          </p:txBody>
        </p:sp>
      </p:grpSp>
      <p:sp>
        <p:nvSpPr>
          <p:cNvPr id="6" name="Freeform 6">
            <a:extLst>
              <a:ext uri="{C183D7F6-B498-43B3-948B-1728B52AA6E4}">
                <adec:decorative xmlns:adec="http://schemas.microsoft.com/office/drawing/2017/decorative" val="1"/>
              </a:ext>
            </a:extLst>
          </p:cNvPr>
          <p:cNvSpPr/>
          <p:nvPr/>
        </p:nvSpPr>
        <p:spPr>
          <a:xfrm>
            <a:off x="359595" y="141802"/>
            <a:ext cx="3470336" cy="1579003"/>
          </a:xfrm>
          <a:custGeom>
            <a:avLst/>
            <a:gdLst/>
            <a:ahLst/>
            <a:cxnLst/>
            <a:rect l="l" t="t" r="r" b="b"/>
            <a:pathLst>
              <a:path w="3470336" h="1579003">
                <a:moveTo>
                  <a:pt x="0" y="0"/>
                </a:moveTo>
                <a:lnTo>
                  <a:pt x="3470336" y="0"/>
                </a:lnTo>
                <a:lnTo>
                  <a:pt x="3470336" y="1579003"/>
                </a:lnTo>
                <a:lnTo>
                  <a:pt x="0" y="1579003"/>
                </a:lnTo>
                <a:lnTo>
                  <a:pt x="0" y="0"/>
                </a:lnTo>
                <a:close/>
              </a:path>
            </a:pathLst>
          </a:custGeom>
          <a:blipFill>
            <a:blip r:embed="rId3"/>
            <a:stretch>
              <a:fillRect/>
            </a:stretch>
          </a:blipFill>
        </p:spPr>
        <p:txBody>
          <a:bodyPr/>
          <a:lstStyle/>
          <a:p>
            <a:endParaRPr lang="he-IL"/>
          </a:p>
        </p:txBody>
      </p:sp>
      <p:sp>
        <p:nvSpPr>
          <p:cNvPr id="7" name="TextBox 7"/>
          <p:cNvSpPr txBox="1"/>
          <p:nvPr/>
        </p:nvSpPr>
        <p:spPr>
          <a:xfrm>
            <a:off x="5222379" y="6574185"/>
            <a:ext cx="7884021" cy="1769715"/>
          </a:xfrm>
          <a:prstGeom prst="rect">
            <a:avLst/>
          </a:prstGeom>
        </p:spPr>
        <p:txBody>
          <a:bodyPr wrap="square" lIns="0" tIns="0" rIns="0" bIns="0" rtlCol="0" anchor="t">
            <a:spAutoFit/>
          </a:bodyPr>
          <a:lstStyle/>
          <a:p>
            <a:pPr algn="ctr" rtl="1">
              <a:lnSpc>
                <a:spcPts val="6917"/>
              </a:lnSpc>
              <a:spcBef>
                <a:spcPct val="0"/>
              </a:spcBef>
            </a:pPr>
            <a:r>
              <a:rPr lang="he-IL" sz="5624" b="1" dirty="0">
                <a:solidFill>
                  <a:srgbClr val="000000"/>
                </a:solidFill>
                <a:latin typeface="Heebo Bold"/>
                <a:ea typeface="Heebo Bold"/>
                <a:sym typeface="Heebo Bold"/>
                <a:rtl/>
              </a:rPr>
              <a:t>פורטל תעשייה</a:t>
            </a:r>
          </a:p>
          <a:p>
            <a:pPr algn="ctr" rtl="1">
              <a:lnSpc>
                <a:spcPts val="6917"/>
              </a:lnSpc>
              <a:spcBef>
                <a:spcPct val="0"/>
              </a:spcBef>
            </a:pPr>
            <a:r>
              <a:rPr lang="he-IL" sz="5624" b="1" dirty="0">
                <a:solidFill>
                  <a:srgbClr val="000000"/>
                </a:solidFill>
                <a:latin typeface="Heebo Bold"/>
                <a:ea typeface="Heebo Bold"/>
                <a:sym typeface="Heebo Bold"/>
                <a:rtl/>
              </a:rPr>
              <a:t>המשרד להגנת הסביבה</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BE7E0"/>
        </a:solidFill>
        <a:effectLst/>
      </p:bgPr>
    </p:bg>
    <p:spTree>
      <p:nvGrpSpPr>
        <p:cNvPr id="1" name="">
          <a:extLst>
            <a:ext uri="{FF2B5EF4-FFF2-40B4-BE49-F238E27FC236}">
              <a16:creationId xmlns:a16="http://schemas.microsoft.com/office/drawing/2014/main" id="{1FACBC61-EC6C-0545-FDFA-7C4D2C550366}"/>
            </a:ext>
          </a:extLst>
        </p:cNvPr>
        <p:cNvGrpSpPr/>
        <p:nvPr/>
      </p:nvGrpSpPr>
      <p:grpSpPr>
        <a:xfrm>
          <a:off x="0" y="0"/>
          <a:ext cx="0" cy="0"/>
          <a:chOff x="0" y="0"/>
          <a:chExt cx="0" cy="0"/>
        </a:xfrm>
      </p:grpSpPr>
      <p:sp>
        <p:nvSpPr>
          <p:cNvPr id="7" name="Freeform 7">
            <a:extLst>
              <a:ext uri="{FF2B5EF4-FFF2-40B4-BE49-F238E27FC236}">
                <a16:creationId xmlns:a16="http://schemas.microsoft.com/office/drawing/2014/main" id="{D3481CD5-E8D7-684A-4A76-F1EE94C46AED}"/>
              </a:ext>
              <a:ext uri="{C183D7F6-B498-43B3-948B-1728B52AA6E4}">
                <adec:decorative xmlns:adec="http://schemas.microsoft.com/office/drawing/2017/decorative" val="1"/>
              </a:ext>
            </a:extLst>
          </p:cNvPr>
          <p:cNvSpPr/>
          <p:nvPr/>
        </p:nvSpPr>
        <p:spPr>
          <a:xfrm>
            <a:off x="12707988" y="476683"/>
            <a:ext cx="5441589" cy="1117999"/>
          </a:xfrm>
          <a:custGeom>
            <a:avLst/>
            <a:gdLst/>
            <a:ahLst/>
            <a:cxnLst/>
            <a:rect l="l" t="t" r="r" b="b"/>
            <a:pathLst>
              <a:path w="5441589" h="1117999">
                <a:moveTo>
                  <a:pt x="0" y="0"/>
                </a:moveTo>
                <a:lnTo>
                  <a:pt x="5441589" y="0"/>
                </a:lnTo>
                <a:lnTo>
                  <a:pt x="5441589" y="1117999"/>
                </a:lnTo>
                <a:lnTo>
                  <a:pt x="0" y="1117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he-IL"/>
          </a:p>
        </p:txBody>
      </p:sp>
      <p:sp>
        <p:nvSpPr>
          <p:cNvPr id="25" name="TextBox 25">
            <a:extLst>
              <a:ext uri="{FF2B5EF4-FFF2-40B4-BE49-F238E27FC236}">
                <a16:creationId xmlns:a16="http://schemas.microsoft.com/office/drawing/2014/main" id="{DD54D289-737D-8A36-55D4-103EF6ED53E7}"/>
              </a:ext>
            </a:extLst>
          </p:cNvPr>
          <p:cNvSpPr txBox="1">
            <a:spLocks noGrp="1"/>
          </p:cNvSpPr>
          <p:nvPr>
            <p:ph type="title" idx="4294967295"/>
          </p:nvPr>
        </p:nvSpPr>
        <p:spPr>
          <a:xfrm>
            <a:off x="12909888" y="687353"/>
            <a:ext cx="5037788" cy="6826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1" eaLnBrk="1" fontAlgn="auto" latinLnBrk="0" hangingPunct="1">
              <a:lnSpc>
                <a:spcPts val="5664"/>
              </a:lnSpc>
              <a:spcBef>
                <a:spcPct val="0"/>
              </a:spcBef>
              <a:spcAft>
                <a:spcPts val="0"/>
              </a:spcAft>
              <a:buClrTx/>
              <a:buSzTx/>
              <a:buFontTx/>
              <a:buNone/>
              <a:tabLst/>
              <a:defRPr/>
            </a:pPr>
            <a:r>
              <a:rPr kumimoji="0" lang="he-IL" sz="4605" b="1" i="0" u="none" strike="noStrike" kern="1200" cap="none" spc="0" normalizeH="0" baseline="0" noProof="0" dirty="0">
                <a:ln>
                  <a:noFill/>
                </a:ln>
                <a:solidFill>
                  <a:srgbClr val="FFFFFF"/>
                </a:solidFill>
                <a:effectLst/>
                <a:uLnTx/>
                <a:uFillTx/>
                <a:latin typeface="Heebo Bold"/>
                <a:ea typeface="Heebo Bold"/>
                <a:cs typeface="+mn-cs"/>
                <a:sym typeface="Heebo Bold"/>
                <a:rtl/>
              </a:rPr>
              <a:t>סינונים בלשוניות</a:t>
            </a:r>
          </a:p>
        </p:txBody>
      </p:sp>
      <p:sp>
        <p:nvSpPr>
          <p:cNvPr id="24" name="TextBox 24">
            <a:extLst>
              <a:ext uri="{FF2B5EF4-FFF2-40B4-BE49-F238E27FC236}">
                <a16:creationId xmlns:a16="http://schemas.microsoft.com/office/drawing/2014/main" id="{69A10044-8C49-103F-1A65-3B2374426527}"/>
              </a:ext>
            </a:extLst>
          </p:cNvPr>
          <p:cNvSpPr txBox="1"/>
          <p:nvPr/>
        </p:nvSpPr>
        <p:spPr>
          <a:xfrm>
            <a:off x="109696" y="1714500"/>
            <a:ext cx="17993452" cy="1051570"/>
          </a:xfrm>
          <a:prstGeom prst="rect">
            <a:avLst/>
          </a:prstGeom>
        </p:spPr>
        <p:txBody>
          <a:bodyPr lIns="0" tIns="0" rIns="0" bIns="0" rtlCol="0" anchor="t">
            <a:spAutoFit/>
          </a:bodyPr>
          <a:lstStyle/>
          <a:p>
            <a:pPr algn="r" rtl="1">
              <a:lnSpc>
                <a:spcPts val="4083"/>
              </a:lnSpc>
            </a:pPr>
            <a:r>
              <a:rPr lang="he-IL" sz="3320" dirty="0">
                <a:solidFill>
                  <a:srgbClr val="000000"/>
                </a:solidFill>
                <a:latin typeface="Heebo"/>
                <a:ea typeface="Heebo"/>
                <a:sym typeface="Heebo"/>
                <a:rtl/>
              </a:rPr>
              <a:t>בכמה מלשוניות הדיווח יש מסננים שנועדו להקל את ההזנה בטופס. אפשר להשתמש ברשימה הנפתחת </a:t>
            </a:r>
          </a:p>
          <a:p>
            <a:pPr algn="r" rtl="1">
              <a:lnSpc>
                <a:spcPts val="4083"/>
              </a:lnSpc>
            </a:pPr>
            <a:r>
              <a:rPr lang="he-IL" sz="3320" dirty="0">
                <a:solidFill>
                  <a:srgbClr val="000000"/>
                </a:solidFill>
                <a:latin typeface="Heebo"/>
                <a:ea typeface="Heebo"/>
                <a:sym typeface="Heebo"/>
                <a:rtl/>
              </a:rPr>
              <a:t>בלחיצה על שדה הסינון ולבחור רשומה או להקליד טקסט שיקפיץ הצעות מתאימות למלל.</a:t>
            </a:r>
          </a:p>
        </p:txBody>
      </p:sp>
      <p:pic>
        <p:nvPicPr>
          <p:cNvPr id="31" name="Picture 30">
            <a:extLst>
              <a:ext uri="{FF2B5EF4-FFF2-40B4-BE49-F238E27FC236}">
                <a16:creationId xmlns:a16="http://schemas.microsoft.com/office/drawing/2014/main" id="{60B88616-8F13-7550-3933-BC79125F9CE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3639800" y="3009900"/>
            <a:ext cx="4362654" cy="7048559"/>
          </a:xfrm>
          <a:prstGeom prst="rect">
            <a:avLst/>
          </a:prstGeom>
          <a:ln>
            <a:noFill/>
          </a:ln>
          <a:effectLst>
            <a:outerShdw blurRad="292100" dist="139700" dir="2700000" algn="tl" rotWithShape="0">
              <a:srgbClr val="333333">
                <a:alpha val="65000"/>
              </a:srgbClr>
            </a:outerShdw>
          </a:effectLst>
        </p:spPr>
      </p:pic>
      <p:grpSp>
        <p:nvGrpSpPr>
          <p:cNvPr id="17" name="Group 17">
            <a:extLst>
              <a:ext uri="{FF2B5EF4-FFF2-40B4-BE49-F238E27FC236}">
                <a16:creationId xmlns:a16="http://schemas.microsoft.com/office/drawing/2014/main" id="{A9875C18-F1EA-BC9E-261D-226EA116A197}"/>
              </a:ext>
              <a:ext uri="{C183D7F6-B498-43B3-948B-1728B52AA6E4}">
                <adec:decorative xmlns:adec="http://schemas.microsoft.com/office/drawing/2017/decorative" val="1"/>
              </a:ext>
            </a:extLst>
          </p:cNvPr>
          <p:cNvGrpSpPr/>
          <p:nvPr/>
        </p:nvGrpSpPr>
        <p:grpSpPr>
          <a:xfrm>
            <a:off x="14859000" y="4631866"/>
            <a:ext cx="2812556" cy="5396432"/>
            <a:chOff x="0" y="0"/>
            <a:chExt cx="957185" cy="129095"/>
          </a:xfrm>
        </p:grpSpPr>
        <p:sp>
          <p:nvSpPr>
            <p:cNvPr id="18" name="Freeform 18">
              <a:extLst>
                <a:ext uri="{FF2B5EF4-FFF2-40B4-BE49-F238E27FC236}">
                  <a16:creationId xmlns:a16="http://schemas.microsoft.com/office/drawing/2014/main" id="{8A1D1037-1C75-7D68-4350-94B9DB950E73}"/>
                </a:ext>
              </a:extLst>
            </p:cNvPr>
            <p:cNvSpPr/>
            <p:nvPr/>
          </p:nvSpPr>
          <p:spPr>
            <a:xfrm>
              <a:off x="0" y="0"/>
              <a:ext cx="957185" cy="129095"/>
            </a:xfrm>
            <a:custGeom>
              <a:avLst/>
              <a:gdLst/>
              <a:ahLst/>
              <a:cxnLst/>
              <a:rect l="l" t="t" r="r" b="b"/>
              <a:pathLst>
                <a:path w="957185" h="129095">
                  <a:moveTo>
                    <a:pt x="0" y="0"/>
                  </a:moveTo>
                  <a:lnTo>
                    <a:pt x="957185" y="0"/>
                  </a:lnTo>
                  <a:lnTo>
                    <a:pt x="957185" y="129095"/>
                  </a:lnTo>
                  <a:lnTo>
                    <a:pt x="0" y="129095"/>
                  </a:lnTo>
                  <a:close/>
                </a:path>
              </a:pathLst>
            </a:custGeom>
            <a:solidFill>
              <a:srgbClr val="000000">
                <a:alpha val="0"/>
              </a:srgbClr>
            </a:solidFill>
            <a:ln w="57150" cap="sq">
              <a:solidFill>
                <a:srgbClr val="467299"/>
              </a:solidFill>
              <a:prstDash val="solid"/>
              <a:miter/>
            </a:ln>
          </p:spPr>
          <p:txBody>
            <a:bodyPr/>
            <a:lstStyle/>
            <a:p>
              <a:endParaRPr lang="he-IL"/>
            </a:p>
          </p:txBody>
        </p:sp>
        <p:sp>
          <p:nvSpPr>
            <p:cNvPr id="19" name="TextBox 19">
              <a:extLst>
                <a:ext uri="{FF2B5EF4-FFF2-40B4-BE49-F238E27FC236}">
                  <a16:creationId xmlns:a16="http://schemas.microsoft.com/office/drawing/2014/main" id="{6E0B533B-B903-96AB-08D5-B64FD4C6C26A}"/>
                </a:ext>
              </a:extLst>
            </p:cNvPr>
            <p:cNvSpPr txBox="1"/>
            <p:nvPr/>
          </p:nvSpPr>
          <p:spPr>
            <a:xfrm>
              <a:off x="0" y="-57150"/>
              <a:ext cx="957185" cy="186245"/>
            </a:xfrm>
            <a:prstGeom prst="rect">
              <a:avLst/>
            </a:prstGeom>
          </p:spPr>
          <p:txBody>
            <a:bodyPr lIns="50800" tIns="50800" rIns="50800" bIns="50800" rtlCol="0" anchor="ctr"/>
            <a:lstStyle/>
            <a:p>
              <a:pPr algn="ctr">
                <a:lnSpc>
                  <a:spcPts val="3220"/>
                </a:lnSpc>
              </a:pPr>
              <a:endParaRPr/>
            </a:p>
          </p:txBody>
        </p:sp>
      </p:grpSp>
      <p:pic>
        <p:nvPicPr>
          <p:cNvPr id="33" name="Picture 32">
            <a:extLst>
              <a:ext uri="{FF2B5EF4-FFF2-40B4-BE49-F238E27FC236}">
                <a16:creationId xmlns:a16="http://schemas.microsoft.com/office/drawing/2014/main" id="{E3F10D09-A8D1-CA15-E991-F183878EF17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133601" y="3060686"/>
            <a:ext cx="11049000" cy="7117648"/>
          </a:xfrm>
          <a:prstGeom prst="rect">
            <a:avLst/>
          </a:prstGeom>
        </p:spPr>
      </p:pic>
      <p:grpSp>
        <p:nvGrpSpPr>
          <p:cNvPr id="34" name="Group 17">
            <a:extLst>
              <a:ext uri="{FF2B5EF4-FFF2-40B4-BE49-F238E27FC236}">
                <a16:creationId xmlns:a16="http://schemas.microsoft.com/office/drawing/2014/main" id="{B60144FE-1DC8-549D-C8AB-8A7B80BB78C4}"/>
              </a:ext>
              <a:ext uri="{C183D7F6-B498-43B3-948B-1728B52AA6E4}">
                <adec:decorative xmlns:adec="http://schemas.microsoft.com/office/drawing/2017/decorative" val="1"/>
              </a:ext>
            </a:extLst>
          </p:cNvPr>
          <p:cNvGrpSpPr/>
          <p:nvPr/>
        </p:nvGrpSpPr>
        <p:grpSpPr>
          <a:xfrm>
            <a:off x="2161257" y="4755093"/>
            <a:ext cx="10703458" cy="1074207"/>
            <a:chOff x="0" y="0"/>
            <a:chExt cx="957185" cy="129095"/>
          </a:xfrm>
        </p:grpSpPr>
        <p:sp>
          <p:nvSpPr>
            <p:cNvPr id="35" name="Freeform 18">
              <a:extLst>
                <a:ext uri="{FF2B5EF4-FFF2-40B4-BE49-F238E27FC236}">
                  <a16:creationId xmlns:a16="http://schemas.microsoft.com/office/drawing/2014/main" id="{B3A9DDD9-D2A7-CD76-3AFE-809C701EC01C}"/>
                </a:ext>
              </a:extLst>
            </p:cNvPr>
            <p:cNvSpPr/>
            <p:nvPr/>
          </p:nvSpPr>
          <p:spPr>
            <a:xfrm>
              <a:off x="0" y="0"/>
              <a:ext cx="957185" cy="129095"/>
            </a:xfrm>
            <a:custGeom>
              <a:avLst/>
              <a:gdLst/>
              <a:ahLst/>
              <a:cxnLst/>
              <a:rect l="l" t="t" r="r" b="b"/>
              <a:pathLst>
                <a:path w="957185" h="129095">
                  <a:moveTo>
                    <a:pt x="0" y="0"/>
                  </a:moveTo>
                  <a:lnTo>
                    <a:pt x="957185" y="0"/>
                  </a:lnTo>
                  <a:lnTo>
                    <a:pt x="957185" y="129095"/>
                  </a:lnTo>
                  <a:lnTo>
                    <a:pt x="0" y="129095"/>
                  </a:lnTo>
                  <a:close/>
                </a:path>
              </a:pathLst>
            </a:custGeom>
            <a:solidFill>
              <a:srgbClr val="000000">
                <a:alpha val="0"/>
              </a:srgbClr>
            </a:solidFill>
            <a:ln w="57150" cap="sq">
              <a:solidFill>
                <a:srgbClr val="467299"/>
              </a:solidFill>
              <a:prstDash val="solid"/>
              <a:miter/>
            </a:ln>
          </p:spPr>
          <p:txBody>
            <a:bodyPr/>
            <a:lstStyle/>
            <a:p>
              <a:endParaRPr lang="he-IL"/>
            </a:p>
          </p:txBody>
        </p:sp>
        <p:sp>
          <p:nvSpPr>
            <p:cNvPr id="36" name="TextBox 19">
              <a:extLst>
                <a:ext uri="{FF2B5EF4-FFF2-40B4-BE49-F238E27FC236}">
                  <a16:creationId xmlns:a16="http://schemas.microsoft.com/office/drawing/2014/main" id="{76137342-5AA8-F7FC-18AE-39613CA3803F}"/>
                </a:ext>
              </a:extLst>
            </p:cNvPr>
            <p:cNvSpPr txBox="1"/>
            <p:nvPr/>
          </p:nvSpPr>
          <p:spPr>
            <a:xfrm>
              <a:off x="0" y="-57150"/>
              <a:ext cx="957185" cy="186245"/>
            </a:xfrm>
            <a:prstGeom prst="rect">
              <a:avLst/>
            </a:prstGeom>
          </p:spPr>
          <p:txBody>
            <a:bodyPr lIns="50800" tIns="50800" rIns="50800" bIns="50800" rtlCol="0" anchor="ctr"/>
            <a:lstStyle/>
            <a:p>
              <a:pPr algn="ctr">
                <a:lnSpc>
                  <a:spcPts val="3220"/>
                </a:lnSpc>
              </a:pPr>
              <a:endParaRPr/>
            </a:p>
          </p:txBody>
        </p:sp>
      </p:grpSp>
    </p:spTree>
    <p:extLst>
      <p:ext uri="{BB962C8B-B14F-4D97-AF65-F5344CB8AC3E}">
        <p14:creationId xmlns:p14="http://schemas.microsoft.com/office/powerpoint/2010/main" val="4268730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BE7E0"/>
        </a:solidFill>
        <a:effectLst/>
      </p:bgPr>
    </p:bg>
    <p:spTree>
      <p:nvGrpSpPr>
        <p:cNvPr id="1" name=""/>
        <p:cNvGrpSpPr/>
        <p:nvPr/>
      </p:nvGrpSpPr>
      <p:grpSpPr>
        <a:xfrm>
          <a:off x="0" y="0"/>
          <a:ext cx="0" cy="0"/>
          <a:chOff x="0" y="0"/>
          <a:chExt cx="0" cy="0"/>
        </a:xfrm>
      </p:grpSpPr>
      <p:sp>
        <p:nvSpPr>
          <p:cNvPr id="5" name="Freeform 5">
            <a:extLst>
              <a:ext uri="{C183D7F6-B498-43B3-948B-1728B52AA6E4}">
                <adec:decorative xmlns:adec="http://schemas.microsoft.com/office/drawing/2017/decorative" val="1"/>
              </a:ext>
            </a:extLst>
          </p:cNvPr>
          <p:cNvSpPr/>
          <p:nvPr/>
        </p:nvSpPr>
        <p:spPr>
          <a:xfrm>
            <a:off x="11598850" y="423331"/>
            <a:ext cx="6550727" cy="1345877"/>
          </a:xfrm>
          <a:custGeom>
            <a:avLst/>
            <a:gdLst/>
            <a:ahLst/>
            <a:cxnLst/>
            <a:rect l="l" t="t" r="r" b="b"/>
            <a:pathLst>
              <a:path w="6550727" h="1345877">
                <a:moveTo>
                  <a:pt x="0" y="0"/>
                </a:moveTo>
                <a:lnTo>
                  <a:pt x="6550727" y="0"/>
                </a:lnTo>
                <a:lnTo>
                  <a:pt x="6550727" y="1345876"/>
                </a:lnTo>
                <a:lnTo>
                  <a:pt x="0" y="13458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he-IL"/>
          </a:p>
        </p:txBody>
      </p:sp>
      <p:sp>
        <p:nvSpPr>
          <p:cNvPr id="12" name="TextBox 12"/>
          <p:cNvSpPr txBox="1">
            <a:spLocks noGrp="1"/>
          </p:cNvSpPr>
          <p:nvPr>
            <p:ph type="title" idx="4294967295"/>
          </p:nvPr>
        </p:nvSpPr>
        <p:spPr>
          <a:xfrm>
            <a:off x="11709356" y="736756"/>
            <a:ext cx="6440221" cy="73096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1" eaLnBrk="1" fontAlgn="auto" latinLnBrk="0" hangingPunct="1">
              <a:lnSpc>
                <a:spcPts val="5664"/>
              </a:lnSpc>
              <a:spcBef>
                <a:spcPct val="0"/>
              </a:spcBef>
              <a:spcAft>
                <a:spcPts val="0"/>
              </a:spcAft>
              <a:buClrTx/>
              <a:buSzTx/>
              <a:buFontTx/>
              <a:buNone/>
              <a:tabLst/>
              <a:defRPr/>
            </a:pPr>
            <a:r>
              <a:rPr kumimoji="0" lang="he-IL" sz="4605" b="1" i="0" u="none" strike="noStrike" kern="1200" cap="none" spc="0" normalizeH="0" baseline="0" noProof="0" dirty="0">
                <a:ln>
                  <a:noFill/>
                </a:ln>
                <a:solidFill>
                  <a:srgbClr val="FFFFFF"/>
                </a:solidFill>
                <a:effectLst/>
                <a:uLnTx/>
                <a:uFillTx/>
                <a:latin typeface="Heebo Bold"/>
                <a:ea typeface="Heebo Bold"/>
                <a:cs typeface="+mn-cs"/>
                <a:sym typeface="Heebo Bold"/>
                <a:rtl/>
              </a:rPr>
              <a:t>חידושים בטופס -</a:t>
            </a:r>
            <a:r>
              <a:rPr kumimoji="0" lang="en-US" sz="4605" b="1" i="0" u="none" strike="noStrike" kern="1200" cap="none" spc="0" normalizeH="0" baseline="0" noProof="0" dirty="0">
                <a:ln>
                  <a:noFill/>
                </a:ln>
                <a:solidFill>
                  <a:srgbClr val="FFFFFF"/>
                </a:solidFill>
                <a:effectLst/>
                <a:uLnTx/>
                <a:uFillTx/>
                <a:latin typeface="Heebo Bold"/>
                <a:ea typeface="Heebo Bold"/>
                <a:cs typeface="+mn-cs"/>
                <a:sym typeface="Heebo Bold"/>
              </a:rPr>
              <a:t>1</a:t>
            </a:r>
          </a:p>
        </p:txBody>
      </p:sp>
      <p:pic>
        <p:nvPicPr>
          <p:cNvPr id="17" name="Picture 16">
            <a:extLst>
              <a:ext uri="{FF2B5EF4-FFF2-40B4-BE49-F238E27FC236}">
                <a16:creationId xmlns:a16="http://schemas.microsoft.com/office/drawing/2014/main" id="{D2B9638B-8E75-3968-8141-D04124ACFC1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72671" y="4888133"/>
            <a:ext cx="17476905" cy="5123279"/>
          </a:xfrm>
          <a:prstGeom prst="rect">
            <a:avLst/>
          </a:prstGeom>
          <a:ln>
            <a:noFill/>
          </a:ln>
          <a:effectLst>
            <a:outerShdw blurRad="292100" dist="139700" dir="2700000" algn="tl" rotWithShape="0">
              <a:srgbClr val="333333">
                <a:alpha val="65000"/>
              </a:srgbClr>
            </a:outerShdw>
          </a:effectLst>
        </p:spPr>
      </p:pic>
      <p:grpSp>
        <p:nvGrpSpPr>
          <p:cNvPr id="6" name="Group 6">
            <a:extLst>
              <a:ext uri="{C183D7F6-B498-43B3-948B-1728B52AA6E4}">
                <adec:decorative xmlns:adec="http://schemas.microsoft.com/office/drawing/2017/decorative" val="1"/>
              </a:ext>
            </a:extLst>
          </p:cNvPr>
          <p:cNvGrpSpPr/>
          <p:nvPr/>
        </p:nvGrpSpPr>
        <p:grpSpPr>
          <a:xfrm rot="519430">
            <a:off x="17513042" y="1946854"/>
            <a:ext cx="446944" cy="609091"/>
            <a:chOff x="0" y="0"/>
            <a:chExt cx="595925" cy="812121"/>
          </a:xfrm>
        </p:grpSpPr>
        <p:sp>
          <p:nvSpPr>
            <p:cNvPr id="7" name="Freeform 7"/>
            <p:cNvSpPr/>
            <p:nvPr/>
          </p:nvSpPr>
          <p:spPr>
            <a:xfrm>
              <a:off x="0" y="0"/>
              <a:ext cx="577344" cy="812121"/>
            </a:xfrm>
            <a:custGeom>
              <a:avLst/>
              <a:gdLst/>
              <a:ahLst/>
              <a:cxnLst/>
              <a:rect l="l" t="t" r="r" b="b"/>
              <a:pathLst>
                <a:path w="577344" h="812121">
                  <a:moveTo>
                    <a:pt x="0" y="0"/>
                  </a:moveTo>
                  <a:lnTo>
                    <a:pt x="577344" y="0"/>
                  </a:lnTo>
                  <a:lnTo>
                    <a:pt x="577344" y="812121"/>
                  </a:lnTo>
                  <a:lnTo>
                    <a:pt x="0" y="8121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he-IL"/>
            </a:p>
          </p:txBody>
        </p:sp>
        <p:sp>
          <p:nvSpPr>
            <p:cNvPr id="8" name="Freeform 8"/>
            <p:cNvSpPr/>
            <p:nvPr/>
          </p:nvSpPr>
          <p:spPr>
            <a:xfrm>
              <a:off x="9290" y="0"/>
              <a:ext cx="577344" cy="812121"/>
            </a:xfrm>
            <a:custGeom>
              <a:avLst/>
              <a:gdLst/>
              <a:ahLst/>
              <a:cxnLst/>
              <a:rect l="l" t="t" r="r" b="b"/>
              <a:pathLst>
                <a:path w="577344" h="812121">
                  <a:moveTo>
                    <a:pt x="0" y="0"/>
                  </a:moveTo>
                  <a:lnTo>
                    <a:pt x="577344" y="0"/>
                  </a:lnTo>
                  <a:lnTo>
                    <a:pt x="577344" y="812121"/>
                  </a:lnTo>
                  <a:lnTo>
                    <a:pt x="0" y="8121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he-IL"/>
            </a:p>
          </p:txBody>
        </p:sp>
        <p:sp>
          <p:nvSpPr>
            <p:cNvPr id="9" name="Freeform 9"/>
            <p:cNvSpPr/>
            <p:nvPr/>
          </p:nvSpPr>
          <p:spPr>
            <a:xfrm>
              <a:off x="18581" y="0"/>
              <a:ext cx="577344" cy="812121"/>
            </a:xfrm>
            <a:custGeom>
              <a:avLst/>
              <a:gdLst/>
              <a:ahLst/>
              <a:cxnLst/>
              <a:rect l="l" t="t" r="r" b="b"/>
              <a:pathLst>
                <a:path w="577344" h="812121">
                  <a:moveTo>
                    <a:pt x="0" y="0"/>
                  </a:moveTo>
                  <a:lnTo>
                    <a:pt x="577344" y="0"/>
                  </a:lnTo>
                  <a:lnTo>
                    <a:pt x="577344" y="812121"/>
                  </a:lnTo>
                  <a:lnTo>
                    <a:pt x="0" y="81212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he-IL"/>
            </a:p>
          </p:txBody>
        </p:sp>
      </p:grpSp>
      <p:sp>
        <p:nvSpPr>
          <p:cNvPr id="4" name="TextBox 4"/>
          <p:cNvSpPr txBox="1"/>
          <p:nvPr/>
        </p:nvSpPr>
        <p:spPr>
          <a:xfrm>
            <a:off x="156124" y="2014208"/>
            <a:ext cx="17993452" cy="2103140"/>
          </a:xfrm>
          <a:prstGeom prst="rect">
            <a:avLst/>
          </a:prstGeom>
        </p:spPr>
        <p:txBody>
          <a:bodyPr lIns="0" tIns="0" rIns="0" bIns="0" rtlCol="0" anchor="t">
            <a:spAutoFit/>
          </a:bodyPr>
          <a:lstStyle/>
          <a:p>
            <a:pPr algn="r" rtl="1">
              <a:lnSpc>
                <a:spcPts val="4083"/>
              </a:lnSpc>
            </a:pPr>
            <a:r>
              <a:rPr lang="he-IL" sz="3320" b="1" dirty="0">
                <a:solidFill>
                  <a:srgbClr val="000000"/>
                </a:solidFill>
                <a:latin typeface="Heebo Bold"/>
                <a:ea typeface="Heebo Bold"/>
                <a:sym typeface="Heebo Bold"/>
                <a:rtl/>
              </a:rPr>
              <a:t>       הורדה כטיוטה: </a:t>
            </a:r>
            <a:r>
              <a:rPr lang="he-IL" sz="3320" dirty="0">
                <a:solidFill>
                  <a:srgbClr val="000000"/>
                </a:solidFill>
                <a:latin typeface="Heebo"/>
                <a:ea typeface="Heebo"/>
                <a:sym typeface="Heebo"/>
                <a:rtl/>
              </a:rPr>
              <a:t>לאחר מילוי הלשונית הראשונה (נתוני הדיווח) ולחיצה על "המשך" יהיה כפתור "הורדה כטיוטה" זמין. לחיצה על הכפתור תקפיץ חלונית המבהירה כי בעת הורדת קובץ נתוני הדיווח יישמרו כטיוטה. לחיצה על המשך תשמור את טיוטת הדיווח וגם תוריד קובץ </a:t>
            </a:r>
            <a:r>
              <a:rPr lang="en-US" sz="3320" dirty="0">
                <a:solidFill>
                  <a:srgbClr val="000000"/>
                </a:solidFill>
                <a:latin typeface="Heebo"/>
                <a:ea typeface="Heebo"/>
                <a:sym typeface="Heebo"/>
                <a:rtl/>
              </a:rPr>
              <a:t>PDF</a:t>
            </a:r>
            <a:r>
              <a:rPr lang="he-IL" sz="3320" dirty="0">
                <a:solidFill>
                  <a:srgbClr val="000000"/>
                </a:solidFill>
                <a:latin typeface="Heebo"/>
                <a:ea typeface="Heebo"/>
                <a:sym typeface="Heebo"/>
                <a:rtl/>
              </a:rPr>
              <a:t> שיאפשר לשלוח אותו לגורמים נוספים (למשל לשם התייעצות).</a:t>
            </a:r>
          </a:p>
        </p:txBody>
      </p:sp>
      <p:sp>
        <p:nvSpPr>
          <p:cNvPr id="14" name="Freeform 14">
            <a:extLst>
              <a:ext uri="{C183D7F6-B498-43B3-948B-1728B52AA6E4}">
                <adec:decorative xmlns:adec="http://schemas.microsoft.com/office/drawing/2017/decorative" val="1"/>
              </a:ext>
            </a:extLst>
          </p:cNvPr>
          <p:cNvSpPr/>
          <p:nvPr/>
        </p:nvSpPr>
        <p:spPr>
          <a:xfrm>
            <a:off x="672670" y="4888133"/>
            <a:ext cx="698929" cy="755735"/>
          </a:xfrm>
          <a:custGeom>
            <a:avLst/>
            <a:gdLst/>
            <a:ahLst/>
            <a:cxnLst/>
            <a:rect l="l" t="t" r="r" b="b"/>
            <a:pathLst>
              <a:path w="528466" h="582599">
                <a:moveTo>
                  <a:pt x="0" y="0"/>
                </a:moveTo>
                <a:lnTo>
                  <a:pt x="528466" y="0"/>
                </a:lnTo>
                <a:lnTo>
                  <a:pt x="528466" y="582599"/>
                </a:lnTo>
                <a:lnTo>
                  <a:pt x="0" y="58259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he-IL"/>
          </a:p>
        </p:txBody>
      </p:sp>
      <p:pic>
        <p:nvPicPr>
          <p:cNvPr id="19" name="Picture 18">
            <a:extLst>
              <a:ext uri="{FF2B5EF4-FFF2-40B4-BE49-F238E27FC236}">
                <a16:creationId xmlns:a16="http://schemas.microsoft.com/office/drawing/2014/main" id="{61C9D937-3539-C263-FF4C-AD6F251998A0}"/>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2285999" y="5829300"/>
            <a:ext cx="6068243" cy="3572193"/>
          </a:xfrm>
          <a:prstGeom prst="rect">
            <a:avLst/>
          </a:prstGeom>
          <a:ln>
            <a:noFill/>
          </a:ln>
          <a:effectLst>
            <a:outerShdw blurRad="292100" dist="139700" dir="2700000" algn="tl" rotWithShape="0">
              <a:srgbClr val="333333">
                <a:alpha val="65000"/>
              </a:srgbClr>
            </a:outerShdw>
          </a:effectLst>
        </p:spPr>
      </p:pic>
      <p:sp>
        <p:nvSpPr>
          <p:cNvPr id="20" name="Freeform 13">
            <a:extLst>
              <a:ext uri="{FF2B5EF4-FFF2-40B4-BE49-F238E27FC236}">
                <a16:creationId xmlns:a16="http://schemas.microsoft.com/office/drawing/2014/main" id="{9EBB937F-0849-EB94-1C9D-F7451B61B33B}"/>
              </a:ext>
              <a:ext uri="{C183D7F6-B498-43B3-948B-1728B52AA6E4}">
                <adec:decorative xmlns:adec="http://schemas.microsoft.com/office/drawing/2017/decorative" val="1"/>
              </a:ext>
            </a:extLst>
          </p:cNvPr>
          <p:cNvSpPr/>
          <p:nvPr/>
        </p:nvSpPr>
        <p:spPr>
          <a:xfrm rot="20949457" flipV="1">
            <a:off x="7838334" y="7553280"/>
            <a:ext cx="1565672" cy="421074"/>
          </a:xfrm>
          <a:custGeom>
            <a:avLst/>
            <a:gdLst/>
            <a:ahLst/>
            <a:cxnLst/>
            <a:rect l="l" t="t" r="r" b="b"/>
            <a:pathLst>
              <a:path w="992629" h="310197">
                <a:moveTo>
                  <a:pt x="0" y="0"/>
                </a:moveTo>
                <a:lnTo>
                  <a:pt x="992630" y="0"/>
                </a:lnTo>
                <a:lnTo>
                  <a:pt x="992630" y="310196"/>
                </a:lnTo>
                <a:lnTo>
                  <a:pt x="0" y="31019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he-IL"/>
          </a:p>
        </p:txBody>
      </p:sp>
      <p:pic>
        <p:nvPicPr>
          <p:cNvPr id="22" name="Picture 21">
            <a:extLst>
              <a:ext uri="{FF2B5EF4-FFF2-40B4-BE49-F238E27FC236}">
                <a16:creationId xmlns:a16="http://schemas.microsoft.com/office/drawing/2014/main" id="{3AD8E36A-CBD1-10BC-0B5D-54BF8B77C691}"/>
              </a:ext>
              <a:ext uri="{C183D7F6-B498-43B3-948B-1728B52AA6E4}">
                <adec:decorative xmlns:adec="http://schemas.microsoft.com/office/drawing/2017/decorative" val="1"/>
              </a:ext>
            </a:extLst>
          </p:cNvPr>
          <p:cNvPicPr>
            <a:picLocks noChangeAspect="1"/>
          </p:cNvPicPr>
          <p:nvPr/>
        </p:nvPicPr>
        <p:blipFill>
          <a:blip r:embed="rId14"/>
          <a:stretch>
            <a:fillRect/>
          </a:stretch>
        </p:blipFill>
        <p:spPr>
          <a:xfrm>
            <a:off x="9411123" y="4223961"/>
            <a:ext cx="7400925" cy="5191125"/>
          </a:xfrm>
          <a:prstGeom prst="rect">
            <a:avLst/>
          </a:prstGeom>
          <a:ln>
            <a:noFill/>
          </a:ln>
          <a:effectLst>
            <a:outerShdw blurRad="292100" dist="139700" dir="2700000" algn="tl" rotWithShape="0">
              <a:srgbClr val="333333">
                <a:alpha val="65000"/>
              </a:srgbClr>
            </a:outerShdw>
          </a:effectLst>
        </p:spPr>
      </p:pic>
      <p:sp>
        <p:nvSpPr>
          <p:cNvPr id="23" name="Freeform 13">
            <a:extLst>
              <a:ext uri="{FF2B5EF4-FFF2-40B4-BE49-F238E27FC236}">
                <a16:creationId xmlns:a16="http://schemas.microsoft.com/office/drawing/2014/main" id="{66B2B037-BF3F-975C-013D-06A816FC977A}"/>
              </a:ext>
              <a:ext uri="{C183D7F6-B498-43B3-948B-1728B52AA6E4}">
                <adec:decorative xmlns:adec="http://schemas.microsoft.com/office/drawing/2017/decorative" val="1"/>
              </a:ext>
            </a:extLst>
          </p:cNvPr>
          <p:cNvSpPr/>
          <p:nvPr/>
        </p:nvSpPr>
        <p:spPr>
          <a:xfrm rot="1540232" flipV="1">
            <a:off x="1233138" y="5766642"/>
            <a:ext cx="1565672" cy="421074"/>
          </a:xfrm>
          <a:custGeom>
            <a:avLst/>
            <a:gdLst/>
            <a:ahLst/>
            <a:cxnLst/>
            <a:rect l="l" t="t" r="r" b="b"/>
            <a:pathLst>
              <a:path w="992629" h="310197">
                <a:moveTo>
                  <a:pt x="0" y="0"/>
                </a:moveTo>
                <a:lnTo>
                  <a:pt x="992630" y="0"/>
                </a:lnTo>
                <a:lnTo>
                  <a:pt x="992630" y="310196"/>
                </a:lnTo>
                <a:lnTo>
                  <a:pt x="0" y="31019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he-IL"/>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BE7E0"/>
        </a:solidFill>
        <a:effectLst/>
      </p:bgPr>
    </p:bg>
    <p:spTree>
      <p:nvGrpSpPr>
        <p:cNvPr id="1" name="">
          <a:extLst>
            <a:ext uri="{FF2B5EF4-FFF2-40B4-BE49-F238E27FC236}">
              <a16:creationId xmlns:a16="http://schemas.microsoft.com/office/drawing/2014/main" id="{4D1400FE-39B9-87D7-0439-228202BCD87D}"/>
            </a:ext>
          </a:extLst>
        </p:cNvPr>
        <p:cNvGrpSpPr/>
        <p:nvPr/>
      </p:nvGrpSpPr>
      <p:grpSpPr>
        <a:xfrm>
          <a:off x="0" y="0"/>
          <a:ext cx="0" cy="0"/>
          <a:chOff x="0" y="0"/>
          <a:chExt cx="0" cy="0"/>
        </a:xfrm>
      </p:grpSpPr>
      <p:sp>
        <p:nvSpPr>
          <p:cNvPr id="5" name="Freeform 5">
            <a:extLst>
              <a:ext uri="{FF2B5EF4-FFF2-40B4-BE49-F238E27FC236}">
                <a16:creationId xmlns:a16="http://schemas.microsoft.com/office/drawing/2014/main" id="{8DF3D102-15B1-BE73-7D13-38729AC91124}"/>
              </a:ext>
              <a:ext uri="{C183D7F6-B498-43B3-948B-1728B52AA6E4}">
                <adec:decorative xmlns:adec="http://schemas.microsoft.com/office/drawing/2017/decorative" val="1"/>
              </a:ext>
            </a:extLst>
          </p:cNvPr>
          <p:cNvSpPr/>
          <p:nvPr/>
        </p:nvSpPr>
        <p:spPr>
          <a:xfrm>
            <a:off x="11598850" y="423331"/>
            <a:ext cx="6550727" cy="1345877"/>
          </a:xfrm>
          <a:custGeom>
            <a:avLst/>
            <a:gdLst/>
            <a:ahLst/>
            <a:cxnLst/>
            <a:rect l="l" t="t" r="r" b="b"/>
            <a:pathLst>
              <a:path w="6550727" h="1345877">
                <a:moveTo>
                  <a:pt x="0" y="0"/>
                </a:moveTo>
                <a:lnTo>
                  <a:pt x="6550727" y="0"/>
                </a:lnTo>
                <a:lnTo>
                  <a:pt x="6550727" y="1345876"/>
                </a:lnTo>
                <a:lnTo>
                  <a:pt x="0" y="13458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he-IL"/>
          </a:p>
        </p:txBody>
      </p:sp>
      <p:sp>
        <p:nvSpPr>
          <p:cNvPr id="12" name="TextBox 12">
            <a:extLst>
              <a:ext uri="{FF2B5EF4-FFF2-40B4-BE49-F238E27FC236}">
                <a16:creationId xmlns:a16="http://schemas.microsoft.com/office/drawing/2014/main" id="{ABFF0E5A-B484-D161-7B79-B32CA12D3E5E}"/>
              </a:ext>
            </a:extLst>
          </p:cNvPr>
          <p:cNvSpPr txBox="1">
            <a:spLocks noGrp="1"/>
          </p:cNvSpPr>
          <p:nvPr>
            <p:ph type="title" idx="4294967295"/>
          </p:nvPr>
        </p:nvSpPr>
        <p:spPr>
          <a:xfrm>
            <a:off x="11709356" y="736756"/>
            <a:ext cx="6440221" cy="73096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1" eaLnBrk="1" fontAlgn="auto" latinLnBrk="0" hangingPunct="1">
              <a:lnSpc>
                <a:spcPts val="5664"/>
              </a:lnSpc>
              <a:spcBef>
                <a:spcPct val="0"/>
              </a:spcBef>
              <a:spcAft>
                <a:spcPts val="0"/>
              </a:spcAft>
              <a:buClrTx/>
              <a:buSzTx/>
              <a:buFontTx/>
              <a:buNone/>
              <a:tabLst/>
              <a:defRPr/>
            </a:pPr>
            <a:r>
              <a:rPr kumimoji="0" lang="he-IL" sz="4605" b="1" i="0" u="none" strike="noStrike" kern="1200" cap="none" spc="0" normalizeH="0" baseline="0" noProof="0" dirty="0">
                <a:ln>
                  <a:noFill/>
                </a:ln>
                <a:solidFill>
                  <a:srgbClr val="FFFFFF"/>
                </a:solidFill>
                <a:effectLst/>
                <a:uLnTx/>
                <a:uFillTx/>
                <a:latin typeface="Heebo Bold"/>
                <a:ea typeface="Heebo Bold"/>
                <a:cs typeface="+mn-cs"/>
                <a:sym typeface="Heebo Bold"/>
                <a:rtl/>
              </a:rPr>
              <a:t>חידושים בטופס -</a:t>
            </a:r>
            <a:r>
              <a:rPr kumimoji="0" lang="en-US" sz="4605" b="1" i="0" u="none" strike="noStrike" kern="1200" cap="none" spc="0" normalizeH="0" baseline="0" noProof="0" dirty="0">
                <a:ln>
                  <a:noFill/>
                </a:ln>
                <a:solidFill>
                  <a:srgbClr val="FFFFFF"/>
                </a:solidFill>
                <a:effectLst/>
                <a:uLnTx/>
                <a:uFillTx/>
                <a:latin typeface="Heebo Bold"/>
                <a:ea typeface="Heebo Bold"/>
                <a:cs typeface="+mn-cs"/>
                <a:sym typeface="Heebo Bold"/>
              </a:rPr>
              <a:t>2</a:t>
            </a:r>
          </a:p>
        </p:txBody>
      </p:sp>
      <p:sp>
        <p:nvSpPr>
          <p:cNvPr id="2" name="Freeform 2">
            <a:extLst>
              <a:ext uri="{FF2B5EF4-FFF2-40B4-BE49-F238E27FC236}">
                <a16:creationId xmlns:a16="http://schemas.microsoft.com/office/drawing/2014/main" id="{9BA60211-D2BC-0EF3-BE41-1739CF754BB6}"/>
              </a:ext>
              <a:ext uri="{C183D7F6-B498-43B3-948B-1728B52AA6E4}">
                <adec:decorative xmlns:adec="http://schemas.microsoft.com/office/drawing/2017/decorative" val="1"/>
              </a:ext>
            </a:extLst>
          </p:cNvPr>
          <p:cNvSpPr/>
          <p:nvPr/>
        </p:nvSpPr>
        <p:spPr>
          <a:xfrm>
            <a:off x="5425872" y="1916687"/>
            <a:ext cx="1743429" cy="699551"/>
          </a:xfrm>
          <a:custGeom>
            <a:avLst/>
            <a:gdLst/>
            <a:ahLst/>
            <a:cxnLst/>
            <a:rect l="l" t="t" r="r" b="b"/>
            <a:pathLst>
              <a:path w="1743429" h="699551">
                <a:moveTo>
                  <a:pt x="0" y="0"/>
                </a:moveTo>
                <a:lnTo>
                  <a:pt x="1743429" y="0"/>
                </a:lnTo>
                <a:lnTo>
                  <a:pt x="1743429" y="699550"/>
                </a:lnTo>
                <a:lnTo>
                  <a:pt x="0" y="6995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
        <p:nvSpPr>
          <p:cNvPr id="3" name="Freeform 3">
            <a:extLst>
              <a:ext uri="{FF2B5EF4-FFF2-40B4-BE49-F238E27FC236}">
                <a16:creationId xmlns:a16="http://schemas.microsoft.com/office/drawing/2014/main" id="{6519FDBB-F974-1C23-9B67-92430DB1828E}"/>
              </a:ext>
              <a:ext uri="{C183D7F6-B498-43B3-948B-1728B52AA6E4}">
                <adec:decorative xmlns:adec="http://schemas.microsoft.com/office/drawing/2017/decorative" val="1"/>
              </a:ext>
            </a:extLst>
          </p:cNvPr>
          <p:cNvSpPr/>
          <p:nvPr/>
        </p:nvSpPr>
        <p:spPr>
          <a:xfrm>
            <a:off x="3459937" y="1916687"/>
            <a:ext cx="1743429" cy="699551"/>
          </a:xfrm>
          <a:custGeom>
            <a:avLst/>
            <a:gdLst/>
            <a:ahLst/>
            <a:cxnLst/>
            <a:rect l="l" t="t" r="r" b="b"/>
            <a:pathLst>
              <a:path w="1743429" h="699551">
                <a:moveTo>
                  <a:pt x="0" y="0"/>
                </a:moveTo>
                <a:lnTo>
                  <a:pt x="1743429" y="0"/>
                </a:lnTo>
                <a:lnTo>
                  <a:pt x="1743429" y="699550"/>
                </a:lnTo>
                <a:lnTo>
                  <a:pt x="0" y="6995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grpSp>
        <p:nvGrpSpPr>
          <p:cNvPr id="6" name="Group 6">
            <a:extLst>
              <a:ext uri="{FF2B5EF4-FFF2-40B4-BE49-F238E27FC236}">
                <a16:creationId xmlns:a16="http://schemas.microsoft.com/office/drawing/2014/main" id="{1DAAD4F6-D63B-EB7D-2D3C-8C185B0501E7}"/>
              </a:ext>
              <a:ext uri="{C183D7F6-B498-43B3-948B-1728B52AA6E4}">
                <adec:decorative xmlns:adec="http://schemas.microsoft.com/office/drawing/2017/decorative" val="1"/>
              </a:ext>
            </a:extLst>
          </p:cNvPr>
          <p:cNvGrpSpPr/>
          <p:nvPr/>
        </p:nvGrpSpPr>
        <p:grpSpPr>
          <a:xfrm rot="519430">
            <a:off x="17513042" y="1946854"/>
            <a:ext cx="446944" cy="609091"/>
            <a:chOff x="0" y="0"/>
            <a:chExt cx="595925" cy="812121"/>
          </a:xfrm>
        </p:grpSpPr>
        <p:sp>
          <p:nvSpPr>
            <p:cNvPr id="7" name="Freeform 7">
              <a:extLst>
                <a:ext uri="{FF2B5EF4-FFF2-40B4-BE49-F238E27FC236}">
                  <a16:creationId xmlns:a16="http://schemas.microsoft.com/office/drawing/2014/main" id="{CAB5FEA2-27CD-A68E-2C54-9A4B605FD6B9}"/>
                </a:ext>
              </a:extLst>
            </p:cNvPr>
            <p:cNvSpPr/>
            <p:nvPr/>
          </p:nvSpPr>
          <p:spPr>
            <a:xfrm>
              <a:off x="0" y="0"/>
              <a:ext cx="577344" cy="812121"/>
            </a:xfrm>
            <a:custGeom>
              <a:avLst/>
              <a:gdLst/>
              <a:ahLst/>
              <a:cxnLst/>
              <a:rect l="l" t="t" r="r" b="b"/>
              <a:pathLst>
                <a:path w="577344" h="812121">
                  <a:moveTo>
                    <a:pt x="0" y="0"/>
                  </a:moveTo>
                  <a:lnTo>
                    <a:pt x="577344" y="0"/>
                  </a:lnTo>
                  <a:lnTo>
                    <a:pt x="577344" y="812121"/>
                  </a:lnTo>
                  <a:lnTo>
                    <a:pt x="0" y="81212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he-IL"/>
            </a:p>
          </p:txBody>
        </p:sp>
        <p:sp>
          <p:nvSpPr>
            <p:cNvPr id="8" name="Freeform 8">
              <a:extLst>
                <a:ext uri="{FF2B5EF4-FFF2-40B4-BE49-F238E27FC236}">
                  <a16:creationId xmlns:a16="http://schemas.microsoft.com/office/drawing/2014/main" id="{8D5B288D-556E-B6C1-F768-AC2257DEB04B}"/>
                </a:ext>
              </a:extLst>
            </p:cNvPr>
            <p:cNvSpPr/>
            <p:nvPr/>
          </p:nvSpPr>
          <p:spPr>
            <a:xfrm>
              <a:off x="9290" y="0"/>
              <a:ext cx="577344" cy="812121"/>
            </a:xfrm>
            <a:custGeom>
              <a:avLst/>
              <a:gdLst/>
              <a:ahLst/>
              <a:cxnLst/>
              <a:rect l="l" t="t" r="r" b="b"/>
              <a:pathLst>
                <a:path w="577344" h="812121">
                  <a:moveTo>
                    <a:pt x="0" y="0"/>
                  </a:moveTo>
                  <a:lnTo>
                    <a:pt x="577344" y="0"/>
                  </a:lnTo>
                  <a:lnTo>
                    <a:pt x="577344" y="812121"/>
                  </a:lnTo>
                  <a:lnTo>
                    <a:pt x="0" y="81212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he-IL"/>
            </a:p>
          </p:txBody>
        </p:sp>
        <p:sp>
          <p:nvSpPr>
            <p:cNvPr id="9" name="Freeform 9">
              <a:extLst>
                <a:ext uri="{FF2B5EF4-FFF2-40B4-BE49-F238E27FC236}">
                  <a16:creationId xmlns:a16="http://schemas.microsoft.com/office/drawing/2014/main" id="{BE2F6425-2D75-192E-6EC9-C16275917457}"/>
                </a:ext>
              </a:extLst>
            </p:cNvPr>
            <p:cNvSpPr/>
            <p:nvPr/>
          </p:nvSpPr>
          <p:spPr>
            <a:xfrm>
              <a:off x="18581" y="0"/>
              <a:ext cx="577344" cy="812121"/>
            </a:xfrm>
            <a:custGeom>
              <a:avLst/>
              <a:gdLst/>
              <a:ahLst/>
              <a:cxnLst/>
              <a:rect l="l" t="t" r="r" b="b"/>
              <a:pathLst>
                <a:path w="577344" h="812121">
                  <a:moveTo>
                    <a:pt x="0" y="0"/>
                  </a:moveTo>
                  <a:lnTo>
                    <a:pt x="577344" y="0"/>
                  </a:lnTo>
                  <a:lnTo>
                    <a:pt x="577344" y="812121"/>
                  </a:lnTo>
                  <a:lnTo>
                    <a:pt x="0" y="81212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he-IL"/>
            </a:p>
          </p:txBody>
        </p:sp>
      </p:grpSp>
      <p:sp>
        <p:nvSpPr>
          <p:cNvPr id="4" name="TextBox 4">
            <a:extLst>
              <a:ext uri="{FF2B5EF4-FFF2-40B4-BE49-F238E27FC236}">
                <a16:creationId xmlns:a16="http://schemas.microsoft.com/office/drawing/2014/main" id="{4F9C5C6E-1E97-3320-5204-83075315818C}"/>
              </a:ext>
            </a:extLst>
          </p:cNvPr>
          <p:cNvSpPr txBox="1"/>
          <p:nvPr/>
        </p:nvSpPr>
        <p:spPr>
          <a:xfrm>
            <a:off x="156124" y="2014208"/>
            <a:ext cx="17993452" cy="2628925"/>
          </a:xfrm>
          <a:prstGeom prst="rect">
            <a:avLst/>
          </a:prstGeom>
        </p:spPr>
        <p:txBody>
          <a:bodyPr lIns="0" tIns="0" rIns="0" bIns="0" rtlCol="0" anchor="t">
            <a:spAutoFit/>
          </a:bodyPr>
          <a:lstStyle/>
          <a:p>
            <a:pPr algn="r" rtl="1">
              <a:lnSpc>
                <a:spcPts val="4083"/>
              </a:lnSpc>
            </a:pPr>
            <a:r>
              <a:rPr lang="he-IL" sz="3320" b="1" dirty="0">
                <a:solidFill>
                  <a:srgbClr val="000000"/>
                </a:solidFill>
                <a:latin typeface="Heebo Bold"/>
                <a:ea typeface="Heebo Bold"/>
                <a:sym typeface="Heebo Bold"/>
                <a:rtl/>
              </a:rPr>
              <a:t>       חשוב לציין: </a:t>
            </a:r>
            <a:r>
              <a:rPr lang="he-IL" sz="3320" dirty="0">
                <a:solidFill>
                  <a:srgbClr val="000000"/>
                </a:solidFill>
                <a:latin typeface="Heebo"/>
                <a:ea typeface="Heebo"/>
                <a:sym typeface="Heebo"/>
                <a:rtl/>
              </a:rPr>
              <a:t>כאשר במערכות המשרד קיימים נתונים של דיגומי ארובות ושפכי תעשייה בשנת הדיווח יופיעו שמות המזהמים בלשונית המתאימה בצבע אפור. כדי להסיר את שם המזהם אפשר ללחוץ על כפתור האשפה ולתת הסבר בשורה הנפתחת.</a:t>
            </a:r>
          </a:p>
          <a:p>
            <a:pPr algn="r" rtl="1">
              <a:lnSpc>
                <a:spcPts val="4083"/>
              </a:lnSpc>
            </a:pPr>
            <a:endParaRPr lang="he-IL" sz="3320" dirty="0">
              <a:solidFill>
                <a:srgbClr val="000000"/>
              </a:solidFill>
              <a:latin typeface="Heebo"/>
              <a:ea typeface="Heebo"/>
              <a:sym typeface="Heebo"/>
              <a:rtl/>
            </a:endParaRPr>
          </a:p>
          <a:p>
            <a:pPr algn="r" rtl="1">
              <a:lnSpc>
                <a:spcPts val="4083"/>
              </a:lnSpc>
              <a:spcBef>
                <a:spcPct val="0"/>
              </a:spcBef>
            </a:pPr>
            <a:endParaRPr lang="he-IL" sz="3320" dirty="0">
              <a:solidFill>
                <a:srgbClr val="000000"/>
              </a:solidFill>
              <a:latin typeface="Heebo"/>
              <a:ea typeface="Heebo"/>
              <a:sym typeface="Heebo"/>
              <a:rtl/>
            </a:endParaRPr>
          </a:p>
        </p:txBody>
      </p:sp>
      <p:sp>
        <p:nvSpPr>
          <p:cNvPr id="10" name="Freeform 10">
            <a:extLst>
              <a:ext uri="{FF2B5EF4-FFF2-40B4-BE49-F238E27FC236}">
                <a16:creationId xmlns:a16="http://schemas.microsoft.com/office/drawing/2014/main" id="{8772A50D-F976-EE24-D210-495B6FE7F34C}"/>
              </a:ext>
              <a:ext uri="{C183D7F6-B498-43B3-948B-1728B52AA6E4}">
                <adec:decorative xmlns:adec="http://schemas.microsoft.com/office/drawing/2017/decorative" val="1"/>
              </a:ext>
            </a:extLst>
          </p:cNvPr>
          <p:cNvSpPr/>
          <p:nvPr/>
        </p:nvSpPr>
        <p:spPr>
          <a:xfrm>
            <a:off x="4062221" y="3341383"/>
            <a:ext cx="14259959" cy="7094330"/>
          </a:xfrm>
          <a:custGeom>
            <a:avLst/>
            <a:gdLst/>
            <a:ahLst/>
            <a:cxnLst/>
            <a:rect l="l" t="t" r="r" b="b"/>
            <a:pathLst>
              <a:path w="14259959" h="7094330">
                <a:moveTo>
                  <a:pt x="0" y="0"/>
                </a:moveTo>
                <a:lnTo>
                  <a:pt x="14259959" y="0"/>
                </a:lnTo>
                <a:lnTo>
                  <a:pt x="14259959" y="7094330"/>
                </a:lnTo>
                <a:lnTo>
                  <a:pt x="0" y="7094330"/>
                </a:lnTo>
                <a:lnTo>
                  <a:pt x="0" y="0"/>
                </a:lnTo>
                <a:close/>
              </a:path>
            </a:pathLst>
          </a:custGeom>
          <a:blipFill>
            <a:blip r:embed="rId10"/>
            <a:stretch>
              <a:fillRect/>
            </a:stretch>
          </a:blipFill>
        </p:spPr>
        <p:txBody>
          <a:bodyPr/>
          <a:lstStyle/>
          <a:p>
            <a:endParaRPr lang="he-IL"/>
          </a:p>
        </p:txBody>
      </p:sp>
      <p:sp>
        <p:nvSpPr>
          <p:cNvPr id="11" name="Freeform 11">
            <a:extLst>
              <a:ext uri="{FF2B5EF4-FFF2-40B4-BE49-F238E27FC236}">
                <a16:creationId xmlns:a16="http://schemas.microsoft.com/office/drawing/2014/main" id="{41A20B8A-838A-01DF-29F4-B6AECCEAF14D}"/>
              </a:ext>
              <a:ext uri="{C183D7F6-B498-43B3-948B-1728B52AA6E4}">
                <adec:decorative xmlns:adec="http://schemas.microsoft.com/office/drawing/2017/decorative" val="1"/>
              </a:ext>
            </a:extLst>
          </p:cNvPr>
          <p:cNvSpPr/>
          <p:nvPr/>
        </p:nvSpPr>
        <p:spPr>
          <a:xfrm>
            <a:off x="156124" y="7001415"/>
            <a:ext cx="15343672" cy="1841241"/>
          </a:xfrm>
          <a:custGeom>
            <a:avLst/>
            <a:gdLst/>
            <a:ahLst/>
            <a:cxnLst/>
            <a:rect l="l" t="t" r="r" b="b"/>
            <a:pathLst>
              <a:path w="15343672" h="1841241">
                <a:moveTo>
                  <a:pt x="0" y="0"/>
                </a:moveTo>
                <a:lnTo>
                  <a:pt x="15343672" y="0"/>
                </a:lnTo>
                <a:lnTo>
                  <a:pt x="15343672" y="1841241"/>
                </a:lnTo>
                <a:lnTo>
                  <a:pt x="0" y="1841241"/>
                </a:lnTo>
                <a:lnTo>
                  <a:pt x="0" y="0"/>
                </a:lnTo>
                <a:close/>
              </a:path>
            </a:pathLst>
          </a:custGeom>
          <a:blipFill>
            <a:blip r:embed="rId11"/>
            <a:stretch>
              <a:fillRect/>
            </a:stretch>
          </a:blipFill>
          <a:ln w="28575" cap="sq">
            <a:solidFill>
              <a:srgbClr val="467299"/>
            </a:solidFill>
            <a:prstDash val="solid"/>
            <a:miter/>
          </a:ln>
        </p:spPr>
        <p:txBody>
          <a:bodyPr/>
          <a:lstStyle/>
          <a:p>
            <a:endParaRPr lang="he-IL"/>
          </a:p>
        </p:txBody>
      </p:sp>
      <p:sp>
        <p:nvSpPr>
          <p:cNvPr id="13" name="Freeform 13">
            <a:extLst>
              <a:ext uri="{FF2B5EF4-FFF2-40B4-BE49-F238E27FC236}">
                <a16:creationId xmlns:a16="http://schemas.microsoft.com/office/drawing/2014/main" id="{CE4AC1AD-9D64-16CF-565A-F92038E7F1DE}"/>
              </a:ext>
              <a:ext uri="{C183D7F6-B498-43B3-948B-1728B52AA6E4}">
                <adec:decorative xmlns:adec="http://schemas.microsoft.com/office/drawing/2017/decorative" val="1"/>
              </a:ext>
            </a:extLst>
          </p:cNvPr>
          <p:cNvSpPr/>
          <p:nvPr/>
        </p:nvSpPr>
        <p:spPr>
          <a:xfrm rot="3487422">
            <a:off x="5100856" y="6609435"/>
            <a:ext cx="992629" cy="310197"/>
          </a:xfrm>
          <a:custGeom>
            <a:avLst/>
            <a:gdLst/>
            <a:ahLst/>
            <a:cxnLst/>
            <a:rect l="l" t="t" r="r" b="b"/>
            <a:pathLst>
              <a:path w="992629" h="310197">
                <a:moveTo>
                  <a:pt x="0" y="0"/>
                </a:moveTo>
                <a:lnTo>
                  <a:pt x="992630" y="0"/>
                </a:lnTo>
                <a:lnTo>
                  <a:pt x="992630" y="310196"/>
                </a:lnTo>
                <a:lnTo>
                  <a:pt x="0" y="31019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he-IL"/>
          </a:p>
        </p:txBody>
      </p:sp>
      <p:sp>
        <p:nvSpPr>
          <p:cNvPr id="14" name="Freeform 14">
            <a:extLst>
              <a:ext uri="{FF2B5EF4-FFF2-40B4-BE49-F238E27FC236}">
                <a16:creationId xmlns:a16="http://schemas.microsoft.com/office/drawing/2014/main" id="{AAABA73D-6E2E-A184-350A-B51B2A5AD1D4}"/>
              </a:ext>
              <a:ext uri="{C183D7F6-B498-43B3-948B-1728B52AA6E4}">
                <adec:decorative xmlns:adec="http://schemas.microsoft.com/office/drawing/2017/decorative" val="1"/>
              </a:ext>
            </a:extLst>
          </p:cNvPr>
          <p:cNvSpPr/>
          <p:nvPr/>
        </p:nvSpPr>
        <p:spPr>
          <a:xfrm>
            <a:off x="4897406" y="5969863"/>
            <a:ext cx="528466" cy="582599"/>
          </a:xfrm>
          <a:custGeom>
            <a:avLst/>
            <a:gdLst/>
            <a:ahLst/>
            <a:cxnLst/>
            <a:rect l="l" t="t" r="r" b="b"/>
            <a:pathLst>
              <a:path w="528466" h="582599">
                <a:moveTo>
                  <a:pt x="0" y="0"/>
                </a:moveTo>
                <a:lnTo>
                  <a:pt x="528466" y="0"/>
                </a:lnTo>
                <a:lnTo>
                  <a:pt x="528466" y="582599"/>
                </a:lnTo>
                <a:lnTo>
                  <a:pt x="0" y="58259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he-IL"/>
          </a:p>
        </p:txBody>
      </p:sp>
      <p:sp>
        <p:nvSpPr>
          <p:cNvPr id="15" name="Freeform 15">
            <a:extLst>
              <a:ext uri="{FF2B5EF4-FFF2-40B4-BE49-F238E27FC236}">
                <a16:creationId xmlns:a16="http://schemas.microsoft.com/office/drawing/2014/main" id="{29EE5F92-3323-8E2F-CEFA-86C42039AB44}"/>
              </a:ext>
              <a:ext uri="{C183D7F6-B498-43B3-948B-1728B52AA6E4}">
                <adec:decorative xmlns:adec="http://schemas.microsoft.com/office/drawing/2017/decorative" val="1"/>
              </a:ext>
            </a:extLst>
          </p:cNvPr>
          <p:cNvSpPr/>
          <p:nvPr/>
        </p:nvSpPr>
        <p:spPr>
          <a:xfrm>
            <a:off x="13782382" y="8110608"/>
            <a:ext cx="1717414" cy="732048"/>
          </a:xfrm>
          <a:custGeom>
            <a:avLst/>
            <a:gdLst/>
            <a:ahLst/>
            <a:cxnLst/>
            <a:rect l="l" t="t" r="r" b="b"/>
            <a:pathLst>
              <a:path w="1717414" h="732048">
                <a:moveTo>
                  <a:pt x="0" y="0"/>
                </a:moveTo>
                <a:lnTo>
                  <a:pt x="1717414" y="0"/>
                </a:lnTo>
                <a:lnTo>
                  <a:pt x="1717414" y="732048"/>
                </a:lnTo>
                <a:lnTo>
                  <a:pt x="0" y="732048"/>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he-IL"/>
          </a:p>
        </p:txBody>
      </p:sp>
    </p:spTree>
    <p:extLst>
      <p:ext uri="{BB962C8B-B14F-4D97-AF65-F5344CB8AC3E}">
        <p14:creationId xmlns:p14="http://schemas.microsoft.com/office/powerpoint/2010/main" val="2092152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BE7E0"/>
        </a:solidFill>
        <a:effectLst/>
      </p:bgPr>
    </p:bg>
    <p:spTree>
      <p:nvGrpSpPr>
        <p:cNvPr id="1" name=""/>
        <p:cNvGrpSpPr/>
        <p:nvPr/>
      </p:nvGrpSpPr>
      <p:grpSpPr>
        <a:xfrm>
          <a:off x="0" y="0"/>
          <a:ext cx="0" cy="0"/>
          <a:chOff x="0" y="0"/>
          <a:chExt cx="0" cy="0"/>
        </a:xfrm>
      </p:grpSpPr>
      <p:sp>
        <p:nvSpPr>
          <p:cNvPr id="5" name="Freeform 5">
            <a:extLst>
              <a:ext uri="{C183D7F6-B498-43B3-948B-1728B52AA6E4}">
                <adec:decorative xmlns:adec="http://schemas.microsoft.com/office/drawing/2017/decorative" val="1"/>
              </a:ext>
            </a:extLst>
          </p:cNvPr>
          <p:cNvSpPr/>
          <p:nvPr/>
        </p:nvSpPr>
        <p:spPr>
          <a:xfrm>
            <a:off x="11598850" y="423331"/>
            <a:ext cx="6550727" cy="1345877"/>
          </a:xfrm>
          <a:custGeom>
            <a:avLst/>
            <a:gdLst/>
            <a:ahLst/>
            <a:cxnLst/>
            <a:rect l="l" t="t" r="r" b="b"/>
            <a:pathLst>
              <a:path w="6550727" h="1345877">
                <a:moveTo>
                  <a:pt x="0" y="0"/>
                </a:moveTo>
                <a:lnTo>
                  <a:pt x="6550727" y="0"/>
                </a:lnTo>
                <a:lnTo>
                  <a:pt x="6550727" y="1345876"/>
                </a:lnTo>
                <a:lnTo>
                  <a:pt x="0" y="13458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he-IL"/>
          </a:p>
        </p:txBody>
      </p:sp>
      <p:sp>
        <p:nvSpPr>
          <p:cNvPr id="10" name="TextBox 10"/>
          <p:cNvSpPr txBox="1">
            <a:spLocks noGrp="1"/>
          </p:cNvSpPr>
          <p:nvPr>
            <p:ph type="title" idx="4294967295"/>
          </p:nvPr>
        </p:nvSpPr>
        <p:spPr>
          <a:xfrm>
            <a:off x="11709356" y="736756"/>
            <a:ext cx="6440221" cy="73096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1" eaLnBrk="1" fontAlgn="auto" latinLnBrk="0" hangingPunct="1">
              <a:lnSpc>
                <a:spcPts val="5664"/>
              </a:lnSpc>
              <a:spcBef>
                <a:spcPct val="0"/>
              </a:spcBef>
              <a:spcAft>
                <a:spcPts val="0"/>
              </a:spcAft>
              <a:buClrTx/>
              <a:buSzTx/>
              <a:buFontTx/>
              <a:buNone/>
              <a:tabLst/>
              <a:defRPr/>
            </a:pPr>
            <a:r>
              <a:rPr kumimoji="0" lang="he-IL" sz="4605" b="1" i="0" u="none" strike="noStrike" kern="1200" cap="none" spc="0" normalizeH="0" baseline="0" noProof="0" dirty="0">
                <a:ln>
                  <a:noFill/>
                </a:ln>
                <a:solidFill>
                  <a:srgbClr val="FFFFFF"/>
                </a:solidFill>
                <a:effectLst/>
                <a:uLnTx/>
                <a:uFillTx/>
                <a:latin typeface="Heebo Bold"/>
                <a:ea typeface="Heebo Bold"/>
                <a:cs typeface="+mn-cs"/>
                <a:sym typeface="Heebo Bold"/>
                <a:rtl/>
              </a:rPr>
              <a:t>חידושים בטופס - </a:t>
            </a:r>
            <a:r>
              <a:rPr kumimoji="0" lang="en-US" sz="4605" b="1" i="0" u="none" strike="noStrike" kern="1200" cap="none" spc="0" normalizeH="0" baseline="0" noProof="0" dirty="0">
                <a:ln>
                  <a:noFill/>
                </a:ln>
                <a:solidFill>
                  <a:srgbClr val="FFFFFF"/>
                </a:solidFill>
                <a:effectLst/>
                <a:uLnTx/>
                <a:uFillTx/>
                <a:latin typeface="Heebo Bold"/>
                <a:ea typeface="Heebo Bold"/>
                <a:cs typeface="+mn-cs"/>
                <a:sym typeface="Heebo Bold"/>
              </a:rPr>
              <a:t>3</a:t>
            </a:r>
          </a:p>
        </p:txBody>
      </p:sp>
      <p:sp>
        <p:nvSpPr>
          <p:cNvPr id="3" name="Freeform 3">
            <a:extLst>
              <a:ext uri="{C183D7F6-B498-43B3-948B-1728B52AA6E4}">
                <adec:decorative xmlns:adec="http://schemas.microsoft.com/office/drawing/2017/decorative" val="1"/>
              </a:ext>
            </a:extLst>
          </p:cNvPr>
          <p:cNvSpPr/>
          <p:nvPr/>
        </p:nvSpPr>
        <p:spPr>
          <a:xfrm>
            <a:off x="8534400" y="1926212"/>
            <a:ext cx="1743429" cy="699551"/>
          </a:xfrm>
          <a:custGeom>
            <a:avLst/>
            <a:gdLst/>
            <a:ahLst/>
            <a:cxnLst/>
            <a:rect l="l" t="t" r="r" b="b"/>
            <a:pathLst>
              <a:path w="1743429" h="699551">
                <a:moveTo>
                  <a:pt x="0" y="0"/>
                </a:moveTo>
                <a:lnTo>
                  <a:pt x="1743429" y="0"/>
                </a:lnTo>
                <a:lnTo>
                  <a:pt x="1743429" y="699550"/>
                </a:lnTo>
                <a:lnTo>
                  <a:pt x="0" y="69955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grpSp>
        <p:nvGrpSpPr>
          <p:cNvPr id="6" name="Group 6">
            <a:extLst>
              <a:ext uri="{C183D7F6-B498-43B3-948B-1728B52AA6E4}">
                <adec:decorative xmlns:adec="http://schemas.microsoft.com/office/drawing/2017/decorative" val="1"/>
              </a:ext>
            </a:extLst>
          </p:cNvPr>
          <p:cNvGrpSpPr/>
          <p:nvPr/>
        </p:nvGrpSpPr>
        <p:grpSpPr>
          <a:xfrm rot="519430">
            <a:off x="17513042" y="1946854"/>
            <a:ext cx="446944" cy="609091"/>
            <a:chOff x="0" y="0"/>
            <a:chExt cx="595925" cy="812121"/>
          </a:xfrm>
        </p:grpSpPr>
        <p:sp>
          <p:nvSpPr>
            <p:cNvPr id="7" name="Freeform 7"/>
            <p:cNvSpPr/>
            <p:nvPr/>
          </p:nvSpPr>
          <p:spPr>
            <a:xfrm>
              <a:off x="0" y="0"/>
              <a:ext cx="577344" cy="812121"/>
            </a:xfrm>
            <a:custGeom>
              <a:avLst/>
              <a:gdLst/>
              <a:ahLst/>
              <a:cxnLst/>
              <a:rect l="l" t="t" r="r" b="b"/>
              <a:pathLst>
                <a:path w="577344" h="812121">
                  <a:moveTo>
                    <a:pt x="0" y="0"/>
                  </a:moveTo>
                  <a:lnTo>
                    <a:pt x="577344" y="0"/>
                  </a:lnTo>
                  <a:lnTo>
                    <a:pt x="577344" y="812121"/>
                  </a:lnTo>
                  <a:lnTo>
                    <a:pt x="0" y="81212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he-IL"/>
            </a:p>
          </p:txBody>
        </p:sp>
        <p:sp>
          <p:nvSpPr>
            <p:cNvPr id="8" name="Freeform 8"/>
            <p:cNvSpPr/>
            <p:nvPr/>
          </p:nvSpPr>
          <p:spPr>
            <a:xfrm>
              <a:off x="9290" y="0"/>
              <a:ext cx="577344" cy="812121"/>
            </a:xfrm>
            <a:custGeom>
              <a:avLst/>
              <a:gdLst/>
              <a:ahLst/>
              <a:cxnLst/>
              <a:rect l="l" t="t" r="r" b="b"/>
              <a:pathLst>
                <a:path w="577344" h="812121">
                  <a:moveTo>
                    <a:pt x="0" y="0"/>
                  </a:moveTo>
                  <a:lnTo>
                    <a:pt x="577344" y="0"/>
                  </a:lnTo>
                  <a:lnTo>
                    <a:pt x="577344" y="812121"/>
                  </a:lnTo>
                  <a:lnTo>
                    <a:pt x="0" y="81212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he-IL"/>
            </a:p>
          </p:txBody>
        </p:sp>
        <p:sp>
          <p:nvSpPr>
            <p:cNvPr id="9" name="Freeform 9"/>
            <p:cNvSpPr/>
            <p:nvPr/>
          </p:nvSpPr>
          <p:spPr>
            <a:xfrm>
              <a:off x="18581" y="0"/>
              <a:ext cx="577344" cy="812121"/>
            </a:xfrm>
            <a:custGeom>
              <a:avLst/>
              <a:gdLst/>
              <a:ahLst/>
              <a:cxnLst/>
              <a:rect l="l" t="t" r="r" b="b"/>
              <a:pathLst>
                <a:path w="577344" h="812121">
                  <a:moveTo>
                    <a:pt x="0" y="0"/>
                  </a:moveTo>
                  <a:lnTo>
                    <a:pt x="577344" y="0"/>
                  </a:lnTo>
                  <a:lnTo>
                    <a:pt x="577344" y="812121"/>
                  </a:lnTo>
                  <a:lnTo>
                    <a:pt x="0" y="81212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he-IL"/>
            </a:p>
          </p:txBody>
        </p:sp>
      </p:grpSp>
      <p:sp>
        <p:nvSpPr>
          <p:cNvPr id="4" name="TextBox 4"/>
          <p:cNvSpPr txBox="1"/>
          <p:nvPr/>
        </p:nvSpPr>
        <p:spPr>
          <a:xfrm>
            <a:off x="156124" y="2014208"/>
            <a:ext cx="17993452" cy="3154710"/>
          </a:xfrm>
          <a:prstGeom prst="rect">
            <a:avLst/>
          </a:prstGeom>
        </p:spPr>
        <p:txBody>
          <a:bodyPr lIns="0" tIns="0" rIns="0" bIns="0" rtlCol="0" anchor="t">
            <a:spAutoFit/>
          </a:bodyPr>
          <a:lstStyle/>
          <a:p>
            <a:pPr algn="r" rtl="1">
              <a:lnSpc>
                <a:spcPts val="4083"/>
              </a:lnSpc>
            </a:pPr>
            <a:r>
              <a:rPr lang="he-IL" sz="3320" b="1" dirty="0">
                <a:solidFill>
                  <a:srgbClr val="000000"/>
                </a:solidFill>
                <a:latin typeface="Heebo Bold"/>
                <a:ea typeface="Heebo Bold"/>
                <a:sym typeface="Heebo Bold"/>
                <a:rtl/>
              </a:rPr>
              <a:t>       בעבור מדווח שהוא מפעל לטיהור שפכים (מט”ש)</a:t>
            </a:r>
            <a:r>
              <a:rPr lang="he-IL" sz="3320" dirty="0">
                <a:solidFill>
                  <a:srgbClr val="000000"/>
                </a:solidFill>
                <a:latin typeface="Heebo"/>
                <a:ea typeface="Heebo"/>
                <a:sym typeface="Heebo"/>
                <a:rtl/>
              </a:rPr>
              <a:t>  כאשר במערכות המשרד קיימים נתונים של דיגומים חודשיים של קולחי המט”ש בשנת הדיווח, תינתן אפשרות לחישוב כמויות ההזרמה השנתיות בקולחים, על פי הדיגום החודשי. כמו כן, אפשר להסיר את שם המזהם בלחיצה על כפתור האשפה ולתת הסבר בשורה הנפתחת. לחלופין אפשר לשנות את הכמות השנתית ולנמק זאת.</a:t>
            </a:r>
          </a:p>
          <a:p>
            <a:pPr algn="r" rtl="1">
              <a:lnSpc>
                <a:spcPts val="4083"/>
              </a:lnSpc>
            </a:pPr>
            <a:endParaRPr lang="he-IL" sz="3320" dirty="0">
              <a:solidFill>
                <a:srgbClr val="000000"/>
              </a:solidFill>
              <a:latin typeface="Heebo"/>
              <a:ea typeface="Heebo"/>
              <a:sym typeface="Heebo"/>
              <a:rtl/>
            </a:endParaRPr>
          </a:p>
          <a:p>
            <a:pPr algn="r" rtl="1">
              <a:lnSpc>
                <a:spcPts val="4083"/>
              </a:lnSpc>
              <a:spcBef>
                <a:spcPct val="0"/>
              </a:spcBef>
            </a:pPr>
            <a:endParaRPr lang="he-IL" sz="3320" dirty="0">
              <a:solidFill>
                <a:srgbClr val="000000"/>
              </a:solidFill>
              <a:latin typeface="Heebo"/>
              <a:ea typeface="Heebo"/>
              <a:sym typeface="Heebo"/>
              <a:rtl/>
            </a:endParaRPr>
          </a:p>
        </p:txBody>
      </p:sp>
      <p:sp>
        <p:nvSpPr>
          <p:cNvPr id="2" name="Freeform 2">
            <a:extLst>
              <a:ext uri="{C183D7F6-B498-43B3-948B-1728B52AA6E4}">
                <adec:decorative xmlns:adec="http://schemas.microsoft.com/office/drawing/2017/decorative" val="1"/>
              </a:ext>
            </a:extLst>
          </p:cNvPr>
          <p:cNvSpPr/>
          <p:nvPr/>
        </p:nvSpPr>
        <p:spPr>
          <a:xfrm>
            <a:off x="-429147" y="4212757"/>
            <a:ext cx="19577222" cy="5261378"/>
          </a:xfrm>
          <a:custGeom>
            <a:avLst/>
            <a:gdLst/>
            <a:ahLst/>
            <a:cxnLst/>
            <a:rect l="l" t="t" r="r" b="b"/>
            <a:pathLst>
              <a:path w="19577222" h="5261378">
                <a:moveTo>
                  <a:pt x="0" y="0"/>
                </a:moveTo>
                <a:lnTo>
                  <a:pt x="19577222" y="0"/>
                </a:lnTo>
                <a:lnTo>
                  <a:pt x="19577222" y="5261379"/>
                </a:lnTo>
                <a:lnTo>
                  <a:pt x="0" y="5261379"/>
                </a:lnTo>
                <a:lnTo>
                  <a:pt x="0" y="0"/>
                </a:lnTo>
                <a:close/>
              </a:path>
            </a:pathLst>
          </a:custGeom>
          <a:blipFill>
            <a:blip r:embed="rId10"/>
            <a:stretch>
              <a:fillRect/>
            </a:stretch>
          </a:blipFill>
        </p:spPr>
        <p:txBody>
          <a:bodyPr/>
          <a:lstStyle/>
          <a:p>
            <a:endParaRPr lang="he-IL"/>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BE7E0"/>
        </a:solidFill>
        <a:effectLst/>
      </p:bgPr>
    </p:bg>
    <p:spTree>
      <p:nvGrpSpPr>
        <p:cNvPr id="1" name=""/>
        <p:cNvGrpSpPr/>
        <p:nvPr/>
      </p:nvGrpSpPr>
      <p:grpSpPr>
        <a:xfrm>
          <a:off x="0" y="0"/>
          <a:ext cx="0" cy="0"/>
          <a:chOff x="0" y="0"/>
          <a:chExt cx="0" cy="0"/>
        </a:xfrm>
      </p:grpSpPr>
      <p:sp>
        <p:nvSpPr>
          <p:cNvPr id="6" name="Freeform 6">
            <a:extLst>
              <a:ext uri="{C183D7F6-B498-43B3-948B-1728B52AA6E4}">
                <adec:decorative xmlns:adec="http://schemas.microsoft.com/office/drawing/2017/decorative" val="1"/>
              </a:ext>
            </a:extLst>
          </p:cNvPr>
          <p:cNvSpPr/>
          <p:nvPr/>
        </p:nvSpPr>
        <p:spPr>
          <a:xfrm>
            <a:off x="11598850" y="423331"/>
            <a:ext cx="6550727" cy="1345877"/>
          </a:xfrm>
          <a:custGeom>
            <a:avLst/>
            <a:gdLst/>
            <a:ahLst/>
            <a:cxnLst/>
            <a:rect l="l" t="t" r="r" b="b"/>
            <a:pathLst>
              <a:path w="6550727" h="1345877">
                <a:moveTo>
                  <a:pt x="0" y="0"/>
                </a:moveTo>
                <a:lnTo>
                  <a:pt x="6550727" y="0"/>
                </a:lnTo>
                <a:lnTo>
                  <a:pt x="6550727" y="1345876"/>
                </a:lnTo>
                <a:lnTo>
                  <a:pt x="0" y="13458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he-IL" dirty="0"/>
          </a:p>
        </p:txBody>
      </p:sp>
      <p:sp>
        <p:nvSpPr>
          <p:cNvPr id="12" name="TextBox 12"/>
          <p:cNvSpPr txBox="1">
            <a:spLocks noGrp="1"/>
          </p:cNvSpPr>
          <p:nvPr>
            <p:ph type="title" idx="4294967295"/>
          </p:nvPr>
        </p:nvSpPr>
        <p:spPr>
          <a:xfrm>
            <a:off x="11709356" y="736756"/>
            <a:ext cx="6440221" cy="73096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1" eaLnBrk="1" fontAlgn="auto" latinLnBrk="0" hangingPunct="1">
              <a:lnSpc>
                <a:spcPts val="5664"/>
              </a:lnSpc>
              <a:spcBef>
                <a:spcPct val="0"/>
              </a:spcBef>
              <a:spcAft>
                <a:spcPts val="0"/>
              </a:spcAft>
              <a:buClrTx/>
              <a:buSzTx/>
              <a:buFontTx/>
              <a:buNone/>
              <a:tabLst/>
              <a:defRPr/>
            </a:pPr>
            <a:r>
              <a:rPr kumimoji="0" lang="he-IL" sz="4605" b="1" i="0" u="none" strike="noStrike" kern="1200" cap="none" spc="0" normalizeH="0" baseline="0" noProof="0" dirty="0">
                <a:ln>
                  <a:noFill/>
                </a:ln>
                <a:solidFill>
                  <a:srgbClr val="FFFFFF"/>
                </a:solidFill>
                <a:effectLst/>
                <a:uLnTx/>
                <a:uFillTx/>
                <a:latin typeface="Heebo Bold"/>
                <a:ea typeface="Heebo Bold"/>
                <a:cs typeface="+mn-cs"/>
                <a:sym typeface="Heebo Bold"/>
                <a:rtl/>
              </a:rPr>
              <a:t>חידושים בטופס - </a:t>
            </a:r>
            <a:r>
              <a:rPr kumimoji="0" lang="en-US" sz="4605" b="1" i="0" u="none" strike="noStrike" kern="1200" cap="none" spc="0" normalizeH="0" baseline="0" noProof="0" dirty="0">
                <a:ln>
                  <a:noFill/>
                </a:ln>
                <a:solidFill>
                  <a:srgbClr val="FFFFFF"/>
                </a:solidFill>
                <a:effectLst/>
                <a:uLnTx/>
                <a:uFillTx/>
                <a:latin typeface="Heebo Bold"/>
                <a:ea typeface="Heebo Bold"/>
                <a:cs typeface="+mn-cs"/>
                <a:sym typeface="Heebo Bold"/>
              </a:rPr>
              <a:t>4</a:t>
            </a:r>
          </a:p>
        </p:txBody>
      </p:sp>
      <p:grpSp>
        <p:nvGrpSpPr>
          <p:cNvPr id="7" name="Group 7">
            <a:extLst>
              <a:ext uri="{C183D7F6-B498-43B3-948B-1728B52AA6E4}">
                <adec:decorative xmlns:adec="http://schemas.microsoft.com/office/drawing/2017/decorative" val="1"/>
              </a:ext>
            </a:extLst>
          </p:cNvPr>
          <p:cNvGrpSpPr/>
          <p:nvPr/>
        </p:nvGrpSpPr>
        <p:grpSpPr>
          <a:xfrm rot="519430">
            <a:off x="17513042" y="1946854"/>
            <a:ext cx="446944" cy="609091"/>
            <a:chOff x="0" y="0"/>
            <a:chExt cx="595925" cy="812121"/>
          </a:xfrm>
        </p:grpSpPr>
        <p:sp>
          <p:nvSpPr>
            <p:cNvPr id="8" name="Freeform 8"/>
            <p:cNvSpPr/>
            <p:nvPr/>
          </p:nvSpPr>
          <p:spPr>
            <a:xfrm>
              <a:off x="0" y="0"/>
              <a:ext cx="577344" cy="812121"/>
            </a:xfrm>
            <a:custGeom>
              <a:avLst/>
              <a:gdLst/>
              <a:ahLst/>
              <a:cxnLst/>
              <a:rect l="l" t="t" r="r" b="b"/>
              <a:pathLst>
                <a:path w="577344" h="812121">
                  <a:moveTo>
                    <a:pt x="0" y="0"/>
                  </a:moveTo>
                  <a:lnTo>
                    <a:pt x="577344" y="0"/>
                  </a:lnTo>
                  <a:lnTo>
                    <a:pt x="577344" y="812121"/>
                  </a:lnTo>
                  <a:lnTo>
                    <a:pt x="0" y="8121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
          <p:nvSpPr>
            <p:cNvPr id="9" name="Freeform 9"/>
            <p:cNvSpPr/>
            <p:nvPr/>
          </p:nvSpPr>
          <p:spPr>
            <a:xfrm>
              <a:off x="9290" y="0"/>
              <a:ext cx="577344" cy="812121"/>
            </a:xfrm>
            <a:custGeom>
              <a:avLst/>
              <a:gdLst/>
              <a:ahLst/>
              <a:cxnLst/>
              <a:rect l="l" t="t" r="r" b="b"/>
              <a:pathLst>
                <a:path w="577344" h="812121">
                  <a:moveTo>
                    <a:pt x="0" y="0"/>
                  </a:moveTo>
                  <a:lnTo>
                    <a:pt x="577344" y="0"/>
                  </a:lnTo>
                  <a:lnTo>
                    <a:pt x="577344" y="812121"/>
                  </a:lnTo>
                  <a:lnTo>
                    <a:pt x="0" y="8121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
          <p:nvSpPr>
            <p:cNvPr id="10" name="Freeform 10"/>
            <p:cNvSpPr/>
            <p:nvPr/>
          </p:nvSpPr>
          <p:spPr>
            <a:xfrm>
              <a:off x="18581" y="0"/>
              <a:ext cx="577344" cy="812121"/>
            </a:xfrm>
            <a:custGeom>
              <a:avLst/>
              <a:gdLst/>
              <a:ahLst/>
              <a:cxnLst/>
              <a:rect l="l" t="t" r="r" b="b"/>
              <a:pathLst>
                <a:path w="577344" h="812121">
                  <a:moveTo>
                    <a:pt x="0" y="0"/>
                  </a:moveTo>
                  <a:lnTo>
                    <a:pt x="577344" y="0"/>
                  </a:lnTo>
                  <a:lnTo>
                    <a:pt x="577344" y="812121"/>
                  </a:lnTo>
                  <a:lnTo>
                    <a:pt x="0" y="81212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he-IL"/>
            </a:p>
          </p:txBody>
        </p:sp>
      </p:grpSp>
      <p:grpSp>
        <p:nvGrpSpPr>
          <p:cNvPr id="2" name="Group 2">
            <a:extLst>
              <a:ext uri="{C183D7F6-B498-43B3-948B-1728B52AA6E4}">
                <adec:decorative xmlns:adec="http://schemas.microsoft.com/office/drawing/2017/decorative" val="1"/>
              </a:ext>
            </a:extLst>
          </p:cNvPr>
          <p:cNvGrpSpPr/>
          <p:nvPr/>
        </p:nvGrpSpPr>
        <p:grpSpPr>
          <a:xfrm>
            <a:off x="7010400" y="1919228"/>
            <a:ext cx="2577492" cy="751717"/>
            <a:chOff x="0" y="0"/>
            <a:chExt cx="3436655" cy="1002290"/>
          </a:xfrm>
        </p:grpSpPr>
        <p:sp>
          <p:nvSpPr>
            <p:cNvPr id="3" name="Freeform 3"/>
            <p:cNvSpPr/>
            <p:nvPr/>
          </p:nvSpPr>
          <p:spPr>
            <a:xfrm flipH="1">
              <a:off x="938737" y="0"/>
              <a:ext cx="2497918" cy="1002290"/>
            </a:xfrm>
            <a:custGeom>
              <a:avLst/>
              <a:gdLst/>
              <a:ahLst/>
              <a:cxnLst/>
              <a:rect l="l" t="t" r="r" b="b"/>
              <a:pathLst>
                <a:path w="2497918" h="1002290">
                  <a:moveTo>
                    <a:pt x="2497918" y="0"/>
                  </a:moveTo>
                  <a:lnTo>
                    <a:pt x="0" y="0"/>
                  </a:lnTo>
                  <a:lnTo>
                    <a:pt x="0" y="1002290"/>
                  </a:lnTo>
                  <a:lnTo>
                    <a:pt x="2497918" y="1002290"/>
                  </a:lnTo>
                  <a:lnTo>
                    <a:pt x="2497918"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he-IL"/>
            </a:p>
          </p:txBody>
        </p:sp>
        <p:sp>
          <p:nvSpPr>
            <p:cNvPr id="4" name="Freeform 4"/>
            <p:cNvSpPr/>
            <p:nvPr/>
          </p:nvSpPr>
          <p:spPr>
            <a:xfrm>
              <a:off x="0" y="0"/>
              <a:ext cx="2497918" cy="1002290"/>
            </a:xfrm>
            <a:custGeom>
              <a:avLst/>
              <a:gdLst/>
              <a:ahLst/>
              <a:cxnLst/>
              <a:rect l="l" t="t" r="r" b="b"/>
              <a:pathLst>
                <a:path w="2497918" h="1002290">
                  <a:moveTo>
                    <a:pt x="0" y="0"/>
                  </a:moveTo>
                  <a:lnTo>
                    <a:pt x="2497918" y="0"/>
                  </a:lnTo>
                  <a:lnTo>
                    <a:pt x="2497918" y="1002290"/>
                  </a:lnTo>
                  <a:lnTo>
                    <a:pt x="0" y="100229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he-IL"/>
            </a:p>
          </p:txBody>
        </p:sp>
      </p:grpSp>
      <p:sp>
        <p:nvSpPr>
          <p:cNvPr id="5" name="TextBox 5"/>
          <p:cNvSpPr txBox="1"/>
          <p:nvPr/>
        </p:nvSpPr>
        <p:spPr>
          <a:xfrm>
            <a:off x="156124" y="2014208"/>
            <a:ext cx="17993452" cy="2103140"/>
          </a:xfrm>
          <a:prstGeom prst="rect">
            <a:avLst/>
          </a:prstGeom>
        </p:spPr>
        <p:txBody>
          <a:bodyPr lIns="0" tIns="0" rIns="0" bIns="0" rtlCol="0" anchor="t">
            <a:spAutoFit/>
          </a:bodyPr>
          <a:lstStyle/>
          <a:p>
            <a:pPr algn="r" rtl="1">
              <a:lnSpc>
                <a:spcPts val="4083"/>
              </a:lnSpc>
            </a:pPr>
            <a:r>
              <a:rPr lang="he-IL" sz="3320" b="1" dirty="0">
                <a:solidFill>
                  <a:srgbClr val="000000"/>
                </a:solidFill>
                <a:latin typeface="Heebo Bold"/>
                <a:ea typeface="Heebo Bold"/>
                <a:sym typeface="Heebo Bold"/>
                <a:rtl/>
              </a:rPr>
              <a:t>       בעבור מדווח שבהיתר הרעלים שלו</a:t>
            </a:r>
            <a:r>
              <a:rPr lang="ar-EG" sz="3320" dirty="0">
                <a:solidFill>
                  <a:srgbClr val="000000"/>
                </a:solidFill>
                <a:latin typeface="Heebo"/>
                <a:ea typeface="Heebo"/>
                <a:sym typeface="Heebo"/>
                <a:rtl/>
              </a:rPr>
              <a:t> </a:t>
            </a:r>
            <a:r>
              <a:rPr lang="he-IL" sz="3320" b="1" dirty="0">
                <a:solidFill>
                  <a:srgbClr val="000000"/>
                </a:solidFill>
                <a:latin typeface="Heebo Bold"/>
                <a:ea typeface="Heebo Bold"/>
                <a:sym typeface="Heebo Bold"/>
                <a:rtl/>
              </a:rPr>
              <a:t>מפורטת פסולת מסוכנת</a:t>
            </a:r>
            <a:r>
              <a:rPr lang="he-IL" sz="3320" dirty="0">
                <a:solidFill>
                  <a:srgbClr val="000000"/>
                </a:solidFill>
                <a:latin typeface="Heebo"/>
                <a:ea typeface="Heebo"/>
                <a:sym typeface="Heebo"/>
                <a:rtl/>
              </a:rPr>
              <a:t>, יוצגו סוגי הפסולת בלשונית המתאימה.</a:t>
            </a:r>
          </a:p>
          <a:p>
            <a:pPr algn="r" rtl="1">
              <a:lnSpc>
                <a:spcPts val="4083"/>
              </a:lnSpc>
            </a:pPr>
            <a:r>
              <a:rPr lang="he-IL" sz="3320" dirty="0">
                <a:solidFill>
                  <a:srgbClr val="000000"/>
                </a:solidFill>
                <a:latin typeface="Heebo"/>
                <a:ea typeface="Heebo"/>
                <a:sym typeface="Heebo"/>
                <a:rtl/>
              </a:rPr>
              <a:t>אפשר להסיר את שם הפסולת בלחיצה על כפתור האשפה ולתת הסבר בשורה הנפתחת.</a:t>
            </a:r>
          </a:p>
          <a:p>
            <a:pPr algn="r" rtl="1">
              <a:lnSpc>
                <a:spcPts val="4083"/>
              </a:lnSpc>
            </a:pPr>
            <a:endParaRPr lang="he-IL" sz="3320" dirty="0">
              <a:solidFill>
                <a:srgbClr val="000000"/>
              </a:solidFill>
              <a:latin typeface="Heebo"/>
              <a:ea typeface="Heebo"/>
              <a:sym typeface="Heebo"/>
              <a:rtl/>
            </a:endParaRPr>
          </a:p>
          <a:p>
            <a:pPr algn="r" rtl="1">
              <a:lnSpc>
                <a:spcPts val="4083"/>
              </a:lnSpc>
              <a:spcBef>
                <a:spcPct val="0"/>
              </a:spcBef>
            </a:pPr>
            <a:endParaRPr lang="he-IL" sz="3320" dirty="0">
              <a:solidFill>
                <a:srgbClr val="000000"/>
              </a:solidFill>
              <a:latin typeface="Heebo"/>
              <a:ea typeface="Heebo"/>
              <a:sym typeface="Heebo"/>
              <a:rtl/>
            </a:endParaRPr>
          </a:p>
        </p:txBody>
      </p:sp>
      <p:sp>
        <p:nvSpPr>
          <p:cNvPr id="11" name="Freeform 11">
            <a:extLst>
              <a:ext uri="{C183D7F6-B498-43B3-948B-1728B52AA6E4}">
                <adec:decorative xmlns:adec="http://schemas.microsoft.com/office/drawing/2017/decorative" val="1"/>
              </a:ext>
            </a:extLst>
          </p:cNvPr>
          <p:cNvSpPr/>
          <p:nvPr/>
        </p:nvSpPr>
        <p:spPr>
          <a:xfrm>
            <a:off x="-1056564" y="5027663"/>
            <a:ext cx="20384388" cy="5452824"/>
          </a:xfrm>
          <a:custGeom>
            <a:avLst/>
            <a:gdLst/>
            <a:ahLst/>
            <a:cxnLst/>
            <a:rect l="l" t="t" r="r" b="b"/>
            <a:pathLst>
              <a:path w="20384388" h="5452824">
                <a:moveTo>
                  <a:pt x="0" y="0"/>
                </a:moveTo>
                <a:lnTo>
                  <a:pt x="20384388" y="0"/>
                </a:lnTo>
                <a:lnTo>
                  <a:pt x="20384388" y="5452823"/>
                </a:lnTo>
                <a:lnTo>
                  <a:pt x="0" y="5452823"/>
                </a:lnTo>
                <a:lnTo>
                  <a:pt x="0" y="0"/>
                </a:lnTo>
                <a:close/>
              </a:path>
            </a:pathLst>
          </a:custGeom>
          <a:blipFill>
            <a:blip r:embed="rId10"/>
            <a:stretch>
              <a:fillRect/>
            </a:stretch>
          </a:blipFill>
        </p:spPr>
        <p:txBody>
          <a:bodyPr/>
          <a:lstStyle/>
          <a:p>
            <a:endParaRPr lang="he-IL"/>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BE7E0"/>
        </a:solidFill>
        <a:effectLst/>
      </p:bgPr>
    </p:bg>
    <p:spTree>
      <p:nvGrpSpPr>
        <p:cNvPr id="1" name="">
          <a:extLst>
            <a:ext uri="{FF2B5EF4-FFF2-40B4-BE49-F238E27FC236}">
              <a16:creationId xmlns:a16="http://schemas.microsoft.com/office/drawing/2014/main" id="{B103B38C-C85E-5900-4CAC-BF1D686DDCB0}"/>
            </a:ext>
          </a:extLst>
        </p:cNvPr>
        <p:cNvGrpSpPr/>
        <p:nvPr/>
      </p:nvGrpSpPr>
      <p:grpSpPr>
        <a:xfrm>
          <a:off x="0" y="0"/>
          <a:ext cx="0" cy="0"/>
          <a:chOff x="0" y="0"/>
          <a:chExt cx="0" cy="0"/>
        </a:xfrm>
      </p:grpSpPr>
      <p:grpSp>
        <p:nvGrpSpPr>
          <p:cNvPr id="15" name="Group 2">
            <a:extLst>
              <a:ext uri="{FF2B5EF4-FFF2-40B4-BE49-F238E27FC236}">
                <a16:creationId xmlns:a16="http://schemas.microsoft.com/office/drawing/2014/main" id="{3A0BA66D-5065-BF1B-DB3A-233DA4C92C6D}"/>
              </a:ext>
              <a:ext uri="{C183D7F6-B498-43B3-948B-1728B52AA6E4}">
                <adec:decorative xmlns:adec="http://schemas.microsoft.com/office/drawing/2017/decorative" val="1"/>
              </a:ext>
            </a:extLst>
          </p:cNvPr>
          <p:cNvGrpSpPr/>
          <p:nvPr/>
        </p:nvGrpSpPr>
        <p:grpSpPr>
          <a:xfrm>
            <a:off x="5575359" y="1874491"/>
            <a:ext cx="2577492" cy="751717"/>
            <a:chOff x="0" y="0"/>
            <a:chExt cx="3436655" cy="1002290"/>
          </a:xfrm>
        </p:grpSpPr>
        <p:sp>
          <p:nvSpPr>
            <p:cNvPr id="16" name="Freeform 3">
              <a:extLst>
                <a:ext uri="{FF2B5EF4-FFF2-40B4-BE49-F238E27FC236}">
                  <a16:creationId xmlns:a16="http://schemas.microsoft.com/office/drawing/2014/main" id="{DD5876AC-1792-EC75-F249-EEB0A70A6631}"/>
                </a:ext>
              </a:extLst>
            </p:cNvPr>
            <p:cNvSpPr/>
            <p:nvPr/>
          </p:nvSpPr>
          <p:spPr>
            <a:xfrm flipH="1">
              <a:off x="938737" y="0"/>
              <a:ext cx="2497918" cy="1002290"/>
            </a:xfrm>
            <a:custGeom>
              <a:avLst/>
              <a:gdLst/>
              <a:ahLst/>
              <a:cxnLst/>
              <a:rect l="l" t="t" r="r" b="b"/>
              <a:pathLst>
                <a:path w="2497918" h="1002290">
                  <a:moveTo>
                    <a:pt x="2497918" y="0"/>
                  </a:moveTo>
                  <a:lnTo>
                    <a:pt x="0" y="0"/>
                  </a:lnTo>
                  <a:lnTo>
                    <a:pt x="0" y="1002290"/>
                  </a:lnTo>
                  <a:lnTo>
                    <a:pt x="2497918" y="1002290"/>
                  </a:lnTo>
                  <a:lnTo>
                    <a:pt x="2497918"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he-IL"/>
            </a:p>
          </p:txBody>
        </p:sp>
        <p:sp>
          <p:nvSpPr>
            <p:cNvPr id="17" name="Freeform 4">
              <a:extLst>
                <a:ext uri="{FF2B5EF4-FFF2-40B4-BE49-F238E27FC236}">
                  <a16:creationId xmlns:a16="http://schemas.microsoft.com/office/drawing/2014/main" id="{EF70D7E3-5206-AC7E-DEE8-B7FC7802234A}"/>
                </a:ext>
              </a:extLst>
            </p:cNvPr>
            <p:cNvSpPr/>
            <p:nvPr/>
          </p:nvSpPr>
          <p:spPr>
            <a:xfrm>
              <a:off x="0" y="0"/>
              <a:ext cx="2497918" cy="1002290"/>
            </a:xfrm>
            <a:custGeom>
              <a:avLst/>
              <a:gdLst/>
              <a:ahLst/>
              <a:cxnLst/>
              <a:rect l="l" t="t" r="r" b="b"/>
              <a:pathLst>
                <a:path w="2497918" h="1002290">
                  <a:moveTo>
                    <a:pt x="0" y="0"/>
                  </a:moveTo>
                  <a:lnTo>
                    <a:pt x="2497918" y="0"/>
                  </a:lnTo>
                  <a:lnTo>
                    <a:pt x="2497918" y="1002290"/>
                  </a:lnTo>
                  <a:lnTo>
                    <a:pt x="0" y="10022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he-IL"/>
            </a:p>
          </p:txBody>
        </p:sp>
      </p:grpSp>
      <p:sp>
        <p:nvSpPr>
          <p:cNvPr id="6" name="Freeform 6">
            <a:extLst>
              <a:ext uri="{FF2B5EF4-FFF2-40B4-BE49-F238E27FC236}">
                <a16:creationId xmlns:a16="http://schemas.microsoft.com/office/drawing/2014/main" id="{E5496FCB-93B8-3CE1-D9C3-34B795254D7D}"/>
              </a:ext>
              <a:ext uri="{C183D7F6-B498-43B3-948B-1728B52AA6E4}">
                <adec:decorative xmlns:adec="http://schemas.microsoft.com/office/drawing/2017/decorative" val="1"/>
              </a:ext>
            </a:extLst>
          </p:cNvPr>
          <p:cNvSpPr/>
          <p:nvPr/>
        </p:nvSpPr>
        <p:spPr>
          <a:xfrm>
            <a:off x="11598850" y="423331"/>
            <a:ext cx="6550727" cy="1345877"/>
          </a:xfrm>
          <a:custGeom>
            <a:avLst/>
            <a:gdLst/>
            <a:ahLst/>
            <a:cxnLst/>
            <a:rect l="l" t="t" r="r" b="b"/>
            <a:pathLst>
              <a:path w="6550727" h="1345877">
                <a:moveTo>
                  <a:pt x="0" y="0"/>
                </a:moveTo>
                <a:lnTo>
                  <a:pt x="6550727" y="0"/>
                </a:lnTo>
                <a:lnTo>
                  <a:pt x="6550727" y="1345876"/>
                </a:lnTo>
                <a:lnTo>
                  <a:pt x="0" y="13458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
        <p:nvSpPr>
          <p:cNvPr id="12" name="TextBox 12">
            <a:extLst>
              <a:ext uri="{FF2B5EF4-FFF2-40B4-BE49-F238E27FC236}">
                <a16:creationId xmlns:a16="http://schemas.microsoft.com/office/drawing/2014/main" id="{8AE10516-9AAD-C5F0-C358-94716700E35D}"/>
              </a:ext>
            </a:extLst>
          </p:cNvPr>
          <p:cNvSpPr txBox="1">
            <a:spLocks noGrp="1"/>
          </p:cNvSpPr>
          <p:nvPr>
            <p:ph type="title" idx="4294967295"/>
          </p:nvPr>
        </p:nvSpPr>
        <p:spPr>
          <a:xfrm>
            <a:off x="11709356" y="736756"/>
            <a:ext cx="6440221" cy="73096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1" eaLnBrk="1" fontAlgn="auto" latinLnBrk="0" hangingPunct="1">
              <a:lnSpc>
                <a:spcPts val="5664"/>
              </a:lnSpc>
              <a:spcBef>
                <a:spcPct val="0"/>
              </a:spcBef>
              <a:spcAft>
                <a:spcPts val="0"/>
              </a:spcAft>
              <a:buClrTx/>
              <a:buSzTx/>
              <a:buFontTx/>
              <a:buNone/>
              <a:tabLst/>
              <a:defRPr/>
            </a:pPr>
            <a:r>
              <a:rPr kumimoji="0" lang="he-IL" sz="4605" b="1" i="0" u="none" strike="noStrike" kern="1200" cap="none" spc="0" normalizeH="0" baseline="0" noProof="0" dirty="0">
                <a:ln>
                  <a:noFill/>
                </a:ln>
                <a:solidFill>
                  <a:srgbClr val="FFFFFF"/>
                </a:solidFill>
                <a:effectLst/>
                <a:uLnTx/>
                <a:uFillTx/>
                <a:latin typeface="Heebo Bold"/>
                <a:ea typeface="Heebo Bold"/>
                <a:cs typeface="+mn-cs"/>
                <a:sym typeface="Heebo Bold"/>
                <a:rtl/>
              </a:rPr>
              <a:t>חידושים בטופס - </a:t>
            </a:r>
            <a:r>
              <a:rPr kumimoji="0" lang="en-US" sz="4605" b="1" i="0" u="none" strike="noStrike" kern="1200" cap="none" spc="0" normalizeH="0" baseline="0" noProof="0" dirty="0">
                <a:ln>
                  <a:noFill/>
                </a:ln>
                <a:solidFill>
                  <a:srgbClr val="FFFFFF"/>
                </a:solidFill>
                <a:effectLst/>
                <a:uLnTx/>
                <a:uFillTx/>
                <a:latin typeface="Heebo Bold"/>
                <a:ea typeface="Heebo Bold"/>
                <a:cs typeface="+mn-cs"/>
                <a:sym typeface="Heebo Bold"/>
              </a:rPr>
              <a:t>5</a:t>
            </a:r>
          </a:p>
        </p:txBody>
      </p:sp>
      <p:grpSp>
        <p:nvGrpSpPr>
          <p:cNvPr id="7" name="Group 7">
            <a:extLst>
              <a:ext uri="{FF2B5EF4-FFF2-40B4-BE49-F238E27FC236}">
                <a16:creationId xmlns:a16="http://schemas.microsoft.com/office/drawing/2014/main" id="{B0E3DFE8-BB92-7A4C-7AA8-35E3642E2085}"/>
              </a:ext>
              <a:ext uri="{C183D7F6-B498-43B3-948B-1728B52AA6E4}">
                <adec:decorative xmlns:adec="http://schemas.microsoft.com/office/drawing/2017/decorative" val="1"/>
              </a:ext>
            </a:extLst>
          </p:cNvPr>
          <p:cNvGrpSpPr/>
          <p:nvPr/>
        </p:nvGrpSpPr>
        <p:grpSpPr>
          <a:xfrm rot="519430">
            <a:off x="17513042" y="1946854"/>
            <a:ext cx="446944" cy="609091"/>
            <a:chOff x="0" y="0"/>
            <a:chExt cx="595925" cy="812121"/>
          </a:xfrm>
        </p:grpSpPr>
        <p:sp>
          <p:nvSpPr>
            <p:cNvPr id="8" name="Freeform 8">
              <a:extLst>
                <a:ext uri="{FF2B5EF4-FFF2-40B4-BE49-F238E27FC236}">
                  <a16:creationId xmlns:a16="http://schemas.microsoft.com/office/drawing/2014/main" id="{79E28433-4FAD-8280-9687-7E45C4EAF58C}"/>
                </a:ext>
              </a:extLst>
            </p:cNvPr>
            <p:cNvSpPr/>
            <p:nvPr/>
          </p:nvSpPr>
          <p:spPr>
            <a:xfrm>
              <a:off x="0" y="0"/>
              <a:ext cx="577344" cy="812121"/>
            </a:xfrm>
            <a:custGeom>
              <a:avLst/>
              <a:gdLst/>
              <a:ahLst/>
              <a:cxnLst/>
              <a:rect l="l" t="t" r="r" b="b"/>
              <a:pathLst>
                <a:path w="577344" h="812121">
                  <a:moveTo>
                    <a:pt x="0" y="0"/>
                  </a:moveTo>
                  <a:lnTo>
                    <a:pt x="577344" y="0"/>
                  </a:lnTo>
                  <a:lnTo>
                    <a:pt x="577344" y="812121"/>
                  </a:lnTo>
                  <a:lnTo>
                    <a:pt x="0" y="81212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he-IL"/>
            </a:p>
          </p:txBody>
        </p:sp>
        <p:sp>
          <p:nvSpPr>
            <p:cNvPr id="9" name="Freeform 9">
              <a:extLst>
                <a:ext uri="{FF2B5EF4-FFF2-40B4-BE49-F238E27FC236}">
                  <a16:creationId xmlns:a16="http://schemas.microsoft.com/office/drawing/2014/main" id="{D903872B-CAAD-E584-9920-F1C87A34FF17}"/>
                </a:ext>
              </a:extLst>
            </p:cNvPr>
            <p:cNvSpPr/>
            <p:nvPr/>
          </p:nvSpPr>
          <p:spPr>
            <a:xfrm>
              <a:off x="9290" y="0"/>
              <a:ext cx="577344" cy="812121"/>
            </a:xfrm>
            <a:custGeom>
              <a:avLst/>
              <a:gdLst/>
              <a:ahLst/>
              <a:cxnLst/>
              <a:rect l="l" t="t" r="r" b="b"/>
              <a:pathLst>
                <a:path w="577344" h="812121">
                  <a:moveTo>
                    <a:pt x="0" y="0"/>
                  </a:moveTo>
                  <a:lnTo>
                    <a:pt x="577344" y="0"/>
                  </a:lnTo>
                  <a:lnTo>
                    <a:pt x="577344" y="812121"/>
                  </a:lnTo>
                  <a:lnTo>
                    <a:pt x="0" y="81212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he-IL"/>
            </a:p>
          </p:txBody>
        </p:sp>
        <p:sp>
          <p:nvSpPr>
            <p:cNvPr id="10" name="Freeform 10">
              <a:extLst>
                <a:ext uri="{FF2B5EF4-FFF2-40B4-BE49-F238E27FC236}">
                  <a16:creationId xmlns:a16="http://schemas.microsoft.com/office/drawing/2014/main" id="{27EFA817-5309-56CA-20F9-762753E1FC0F}"/>
                </a:ext>
              </a:extLst>
            </p:cNvPr>
            <p:cNvSpPr/>
            <p:nvPr/>
          </p:nvSpPr>
          <p:spPr>
            <a:xfrm>
              <a:off x="18581" y="0"/>
              <a:ext cx="577344" cy="812121"/>
            </a:xfrm>
            <a:custGeom>
              <a:avLst/>
              <a:gdLst/>
              <a:ahLst/>
              <a:cxnLst/>
              <a:rect l="l" t="t" r="r" b="b"/>
              <a:pathLst>
                <a:path w="577344" h="812121">
                  <a:moveTo>
                    <a:pt x="0" y="0"/>
                  </a:moveTo>
                  <a:lnTo>
                    <a:pt x="577344" y="0"/>
                  </a:lnTo>
                  <a:lnTo>
                    <a:pt x="577344" y="812121"/>
                  </a:lnTo>
                  <a:lnTo>
                    <a:pt x="0" y="81212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he-IL"/>
            </a:p>
          </p:txBody>
        </p:sp>
      </p:grpSp>
      <p:grpSp>
        <p:nvGrpSpPr>
          <p:cNvPr id="2" name="Group 2">
            <a:extLst>
              <a:ext uri="{FF2B5EF4-FFF2-40B4-BE49-F238E27FC236}">
                <a16:creationId xmlns:a16="http://schemas.microsoft.com/office/drawing/2014/main" id="{1D0E82F2-DB5F-C207-C1F9-055F349F3B80}"/>
              </a:ext>
              <a:ext uri="{C183D7F6-B498-43B3-948B-1728B52AA6E4}">
                <adec:decorative xmlns:adec="http://schemas.microsoft.com/office/drawing/2017/decorative" val="1"/>
              </a:ext>
            </a:extLst>
          </p:cNvPr>
          <p:cNvGrpSpPr/>
          <p:nvPr/>
        </p:nvGrpSpPr>
        <p:grpSpPr>
          <a:xfrm>
            <a:off x="7010400" y="1919228"/>
            <a:ext cx="2577492" cy="751717"/>
            <a:chOff x="0" y="0"/>
            <a:chExt cx="3436655" cy="1002290"/>
          </a:xfrm>
        </p:grpSpPr>
        <p:sp>
          <p:nvSpPr>
            <p:cNvPr id="3" name="Freeform 3">
              <a:extLst>
                <a:ext uri="{FF2B5EF4-FFF2-40B4-BE49-F238E27FC236}">
                  <a16:creationId xmlns:a16="http://schemas.microsoft.com/office/drawing/2014/main" id="{DE5F676A-3568-91CF-CF27-3DF40A4DFF17}"/>
                </a:ext>
              </a:extLst>
            </p:cNvPr>
            <p:cNvSpPr/>
            <p:nvPr/>
          </p:nvSpPr>
          <p:spPr>
            <a:xfrm flipH="1">
              <a:off x="938737" y="0"/>
              <a:ext cx="2497918" cy="1002290"/>
            </a:xfrm>
            <a:custGeom>
              <a:avLst/>
              <a:gdLst/>
              <a:ahLst/>
              <a:cxnLst/>
              <a:rect l="l" t="t" r="r" b="b"/>
              <a:pathLst>
                <a:path w="2497918" h="1002290">
                  <a:moveTo>
                    <a:pt x="2497918" y="0"/>
                  </a:moveTo>
                  <a:lnTo>
                    <a:pt x="0" y="0"/>
                  </a:lnTo>
                  <a:lnTo>
                    <a:pt x="0" y="1002290"/>
                  </a:lnTo>
                  <a:lnTo>
                    <a:pt x="2497918" y="1002290"/>
                  </a:lnTo>
                  <a:lnTo>
                    <a:pt x="2497918"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he-IL"/>
            </a:p>
          </p:txBody>
        </p:sp>
        <p:sp>
          <p:nvSpPr>
            <p:cNvPr id="4" name="Freeform 4">
              <a:extLst>
                <a:ext uri="{FF2B5EF4-FFF2-40B4-BE49-F238E27FC236}">
                  <a16:creationId xmlns:a16="http://schemas.microsoft.com/office/drawing/2014/main" id="{9AD76186-2778-1B87-24F3-B5057BC0C102}"/>
                </a:ext>
              </a:extLst>
            </p:cNvPr>
            <p:cNvSpPr/>
            <p:nvPr/>
          </p:nvSpPr>
          <p:spPr>
            <a:xfrm>
              <a:off x="0" y="0"/>
              <a:ext cx="2497918" cy="1002290"/>
            </a:xfrm>
            <a:custGeom>
              <a:avLst/>
              <a:gdLst/>
              <a:ahLst/>
              <a:cxnLst/>
              <a:rect l="l" t="t" r="r" b="b"/>
              <a:pathLst>
                <a:path w="2497918" h="1002290">
                  <a:moveTo>
                    <a:pt x="0" y="0"/>
                  </a:moveTo>
                  <a:lnTo>
                    <a:pt x="2497918" y="0"/>
                  </a:lnTo>
                  <a:lnTo>
                    <a:pt x="2497918" y="1002290"/>
                  </a:lnTo>
                  <a:lnTo>
                    <a:pt x="0" y="10022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he-IL"/>
            </a:p>
          </p:txBody>
        </p:sp>
      </p:grpSp>
      <p:sp>
        <p:nvSpPr>
          <p:cNvPr id="5" name="TextBox 5">
            <a:extLst>
              <a:ext uri="{FF2B5EF4-FFF2-40B4-BE49-F238E27FC236}">
                <a16:creationId xmlns:a16="http://schemas.microsoft.com/office/drawing/2014/main" id="{E93C4A37-28D7-3D4F-31C4-2B9F26D86B57}"/>
              </a:ext>
            </a:extLst>
          </p:cNvPr>
          <p:cNvSpPr txBox="1"/>
          <p:nvPr/>
        </p:nvSpPr>
        <p:spPr>
          <a:xfrm>
            <a:off x="76200" y="2014208"/>
            <a:ext cx="18073376" cy="1542795"/>
          </a:xfrm>
          <a:prstGeom prst="rect">
            <a:avLst/>
          </a:prstGeom>
        </p:spPr>
        <p:txBody>
          <a:bodyPr wrap="square" lIns="0" tIns="0" rIns="0" bIns="0" rtlCol="0" anchor="t">
            <a:spAutoFit/>
          </a:bodyPr>
          <a:lstStyle/>
          <a:p>
            <a:pPr algn="r" rtl="1">
              <a:lnSpc>
                <a:spcPts val="4083"/>
              </a:lnSpc>
            </a:pPr>
            <a:r>
              <a:rPr lang="he-IL" sz="3320" b="1" dirty="0">
                <a:solidFill>
                  <a:srgbClr val="000000"/>
                </a:solidFill>
                <a:latin typeface="Heebo Bold"/>
                <a:ea typeface="Heebo Bold"/>
                <a:sym typeface="Heebo Bold"/>
                <a:rtl/>
              </a:rPr>
              <a:t>       בעבור מדווח שסוג הפעילות של האתר קשור למערכת מידע פסולת:</a:t>
            </a:r>
            <a:r>
              <a:rPr lang="he-IL" sz="3320" dirty="0">
                <a:solidFill>
                  <a:srgbClr val="000000"/>
                </a:solidFill>
                <a:latin typeface="Heebo"/>
                <a:ea typeface="Heebo"/>
                <a:sym typeface="Heebo"/>
                <a:rtl/>
              </a:rPr>
              <a:t> לאחר בחירת סוג הפעילות תיפתח אוטומטית בלשונית המתאימה בדיווח שורה ובה שאלה על שאיבת נתוני השקילות. המדווח יסמן "כן" או "לא". </a:t>
            </a:r>
          </a:p>
          <a:p>
            <a:pPr algn="r" rtl="1">
              <a:lnSpc>
                <a:spcPts val="4083"/>
              </a:lnSpc>
              <a:spcBef>
                <a:spcPct val="0"/>
              </a:spcBef>
            </a:pPr>
            <a:endParaRPr lang="he-IL" sz="3320" dirty="0">
              <a:solidFill>
                <a:srgbClr val="000000"/>
              </a:solidFill>
              <a:latin typeface="Heebo"/>
              <a:ea typeface="Heebo"/>
              <a:sym typeface="Heebo"/>
              <a:rtl/>
            </a:endParaRPr>
          </a:p>
        </p:txBody>
      </p:sp>
      <p:pic>
        <p:nvPicPr>
          <p:cNvPr id="14" name="Picture 13" descr="לשונית ראשונה של הדיווח בה יש לבחור את סוג פעילות האתר הסביבתי">
            <a:extLst>
              <a:ext uri="{FF2B5EF4-FFF2-40B4-BE49-F238E27FC236}">
                <a16:creationId xmlns:a16="http://schemas.microsoft.com/office/drawing/2014/main" id="{546BB72E-9C0F-562A-340C-945ABAA0761C}"/>
              </a:ext>
            </a:extLst>
          </p:cNvPr>
          <p:cNvPicPr>
            <a:picLocks noChangeAspect="1"/>
          </p:cNvPicPr>
          <p:nvPr/>
        </p:nvPicPr>
        <p:blipFill>
          <a:blip r:embed="rId10"/>
          <a:stretch>
            <a:fillRect/>
          </a:stretch>
        </p:blipFill>
        <p:spPr>
          <a:xfrm>
            <a:off x="523639" y="4561573"/>
            <a:ext cx="17537701" cy="53020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7705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BE7E0"/>
        </a:solidFill>
        <a:effectLst/>
      </p:bgPr>
    </p:bg>
    <p:spTree>
      <p:nvGrpSpPr>
        <p:cNvPr id="1" name="">
          <a:extLst>
            <a:ext uri="{FF2B5EF4-FFF2-40B4-BE49-F238E27FC236}">
              <a16:creationId xmlns:a16="http://schemas.microsoft.com/office/drawing/2014/main" id="{3AA087C7-BC96-CF26-C04D-EABC7E3934AC}"/>
            </a:ext>
          </a:extLst>
        </p:cNvPr>
        <p:cNvGrpSpPr/>
        <p:nvPr/>
      </p:nvGrpSpPr>
      <p:grpSpPr>
        <a:xfrm>
          <a:off x="0" y="0"/>
          <a:ext cx="0" cy="0"/>
          <a:chOff x="0" y="0"/>
          <a:chExt cx="0" cy="0"/>
        </a:xfrm>
      </p:grpSpPr>
      <p:sp>
        <p:nvSpPr>
          <p:cNvPr id="6" name="Freeform 6">
            <a:extLst>
              <a:ext uri="{FF2B5EF4-FFF2-40B4-BE49-F238E27FC236}">
                <a16:creationId xmlns:a16="http://schemas.microsoft.com/office/drawing/2014/main" id="{35BFD20D-422E-D3C7-FAFB-36AEB5A0E731}"/>
              </a:ext>
              <a:ext uri="{C183D7F6-B498-43B3-948B-1728B52AA6E4}">
                <adec:decorative xmlns:adec="http://schemas.microsoft.com/office/drawing/2017/decorative" val="1"/>
              </a:ext>
            </a:extLst>
          </p:cNvPr>
          <p:cNvSpPr/>
          <p:nvPr/>
        </p:nvSpPr>
        <p:spPr>
          <a:xfrm>
            <a:off x="11598850" y="423331"/>
            <a:ext cx="6550727" cy="1345877"/>
          </a:xfrm>
          <a:custGeom>
            <a:avLst/>
            <a:gdLst/>
            <a:ahLst/>
            <a:cxnLst/>
            <a:rect l="l" t="t" r="r" b="b"/>
            <a:pathLst>
              <a:path w="6550727" h="1345877">
                <a:moveTo>
                  <a:pt x="0" y="0"/>
                </a:moveTo>
                <a:lnTo>
                  <a:pt x="6550727" y="0"/>
                </a:lnTo>
                <a:lnTo>
                  <a:pt x="6550727" y="1345876"/>
                </a:lnTo>
                <a:lnTo>
                  <a:pt x="0" y="13458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he-IL"/>
          </a:p>
        </p:txBody>
      </p:sp>
      <p:sp>
        <p:nvSpPr>
          <p:cNvPr id="12" name="TextBox 12">
            <a:extLst>
              <a:ext uri="{FF2B5EF4-FFF2-40B4-BE49-F238E27FC236}">
                <a16:creationId xmlns:a16="http://schemas.microsoft.com/office/drawing/2014/main" id="{F156960A-9CCC-0DDB-873F-931B4A37B460}"/>
              </a:ext>
            </a:extLst>
          </p:cNvPr>
          <p:cNvSpPr txBox="1">
            <a:spLocks noGrp="1"/>
          </p:cNvSpPr>
          <p:nvPr>
            <p:ph type="title" idx="4294967295"/>
          </p:nvPr>
        </p:nvSpPr>
        <p:spPr>
          <a:xfrm>
            <a:off x="11709356" y="736756"/>
            <a:ext cx="6440221" cy="73096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1" eaLnBrk="1" fontAlgn="auto" latinLnBrk="0" hangingPunct="1">
              <a:lnSpc>
                <a:spcPts val="5664"/>
              </a:lnSpc>
              <a:spcBef>
                <a:spcPct val="0"/>
              </a:spcBef>
              <a:spcAft>
                <a:spcPts val="0"/>
              </a:spcAft>
              <a:buClrTx/>
              <a:buSzTx/>
              <a:buFontTx/>
              <a:buNone/>
              <a:tabLst/>
              <a:defRPr/>
            </a:pPr>
            <a:r>
              <a:rPr kumimoji="0" lang="he-IL" sz="4605" b="1" i="0" u="none" strike="noStrike" kern="1200" cap="none" spc="0" normalizeH="0" baseline="0" noProof="0" dirty="0">
                <a:ln>
                  <a:noFill/>
                </a:ln>
                <a:solidFill>
                  <a:srgbClr val="FFFFFF"/>
                </a:solidFill>
                <a:effectLst/>
                <a:uLnTx/>
                <a:uFillTx/>
                <a:latin typeface="Heebo Bold"/>
                <a:ea typeface="Heebo Bold"/>
                <a:cs typeface="+mn-cs"/>
                <a:sym typeface="Heebo Bold"/>
                <a:rtl/>
              </a:rPr>
              <a:t>חידושים בטופס – </a:t>
            </a:r>
            <a:r>
              <a:rPr lang="he-IL" sz="4605" b="1" dirty="0">
                <a:solidFill>
                  <a:srgbClr val="FFFFFF"/>
                </a:solidFill>
                <a:latin typeface="Heebo Bold"/>
                <a:ea typeface="Heebo Bold"/>
                <a:cs typeface="+mn-cs"/>
                <a:sym typeface="Heebo Bold"/>
                <a:rtl/>
              </a:rPr>
              <a:t>ממ"פ</a:t>
            </a:r>
            <a:endParaRPr kumimoji="0" lang="en-US" sz="4605" b="1" i="0" u="none" strike="noStrike" kern="1200" cap="none" spc="0" normalizeH="0" baseline="0" noProof="0" dirty="0">
              <a:ln>
                <a:noFill/>
              </a:ln>
              <a:solidFill>
                <a:srgbClr val="FFFFFF"/>
              </a:solidFill>
              <a:effectLst/>
              <a:uLnTx/>
              <a:uFillTx/>
              <a:latin typeface="Heebo Bold"/>
              <a:ea typeface="Heebo Bold"/>
              <a:cs typeface="+mn-cs"/>
              <a:sym typeface="Heebo Bold"/>
            </a:endParaRPr>
          </a:p>
        </p:txBody>
      </p:sp>
      <p:grpSp>
        <p:nvGrpSpPr>
          <p:cNvPr id="7" name="Group 7">
            <a:extLst>
              <a:ext uri="{FF2B5EF4-FFF2-40B4-BE49-F238E27FC236}">
                <a16:creationId xmlns:a16="http://schemas.microsoft.com/office/drawing/2014/main" id="{D474D1F9-322E-86F8-2140-96FD920832BA}"/>
              </a:ext>
              <a:ext uri="{C183D7F6-B498-43B3-948B-1728B52AA6E4}">
                <adec:decorative xmlns:adec="http://schemas.microsoft.com/office/drawing/2017/decorative" val="1"/>
              </a:ext>
            </a:extLst>
          </p:cNvPr>
          <p:cNvGrpSpPr/>
          <p:nvPr/>
        </p:nvGrpSpPr>
        <p:grpSpPr>
          <a:xfrm rot="519430">
            <a:off x="17513042" y="1946854"/>
            <a:ext cx="446944" cy="609091"/>
            <a:chOff x="0" y="0"/>
            <a:chExt cx="595925" cy="812121"/>
          </a:xfrm>
        </p:grpSpPr>
        <p:sp>
          <p:nvSpPr>
            <p:cNvPr id="8" name="Freeform 8">
              <a:extLst>
                <a:ext uri="{FF2B5EF4-FFF2-40B4-BE49-F238E27FC236}">
                  <a16:creationId xmlns:a16="http://schemas.microsoft.com/office/drawing/2014/main" id="{DF99EC75-4D5E-673A-90DF-64FFAD55BA61}"/>
                </a:ext>
              </a:extLst>
            </p:cNvPr>
            <p:cNvSpPr/>
            <p:nvPr/>
          </p:nvSpPr>
          <p:spPr>
            <a:xfrm>
              <a:off x="0" y="0"/>
              <a:ext cx="577344" cy="812121"/>
            </a:xfrm>
            <a:custGeom>
              <a:avLst/>
              <a:gdLst/>
              <a:ahLst/>
              <a:cxnLst/>
              <a:rect l="l" t="t" r="r" b="b"/>
              <a:pathLst>
                <a:path w="577344" h="812121">
                  <a:moveTo>
                    <a:pt x="0" y="0"/>
                  </a:moveTo>
                  <a:lnTo>
                    <a:pt x="577344" y="0"/>
                  </a:lnTo>
                  <a:lnTo>
                    <a:pt x="577344" y="812121"/>
                  </a:lnTo>
                  <a:lnTo>
                    <a:pt x="0" y="8121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
          <p:nvSpPr>
            <p:cNvPr id="9" name="Freeform 9">
              <a:extLst>
                <a:ext uri="{FF2B5EF4-FFF2-40B4-BE49-F238E27FC236}">
                  <a16:creationId xmlns:a16="http://schemas.microsoft.com/office/drawing/2014/main" id="{10EDF904-EFA1-7E3E-62AE-2F345C688A78}"/>
                </a:ext>
              </a:extLst>
            </p:cNvPr>
            <p:cNvSpPr/>
            <p:nvPr/>
          </p:nvSpPr>
          <p:spPr>
            <a:xfrm>
              <a:off x="9290" y="0"/>
              <a:ext cx="577344" cy="812121"/>
            </a:xfrm>
            <a:custGeom>
              <a:avLst/>
              <a:gdLst/>
              <a:ahLst/>
              <a:cxnLst/>
              <a:rect l="l" t="t" r="r" b="b"/>
              <a:pathLst>
                <a:path w="577344" h="812121">
                  <a:moveTo>
                    <a:pt x="0" y="0"/>
                  </a:moveTo>
                  <a:lnTo>
                    <a:pt x="577344" y="0"/>
                  </a:lnTo>
                  <a:lnTo>
                    <a:pt x="577344" y="812121"/>
                  </a:lnTo>
                  <a:lnTo>
                    <a:pt x="0" y="8121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
          <p:nvSpPr>
            <p:cNvPr id="10" name="Freeform 10">
              <a:extLst>
                <a:ext uri="{FF2B5EF4-FFF2-40B4-BE49-F238E27FC236}">
                  <a16:creationId xmlns:a16="http://schemas.microsoft.com/office/drawing/2014/main" id="{AEC32942-A21F-D558-E275-48223D828197}"/>
                </a:ext>
              </a:extLst>
            </p:cNvPr>
            <p:cNvSpPr/>
            <p:nvPr/>
          </p:nvSpPr>
          <p:spPr>
            <a:xfrm>
              <a:off x="18581" y="0"/>
              <a:ext cx="577344" cy="812121"/>
            </a:xfrm>
            <a:custGeom>
              <a:avLst/>
              <a:gdLst/>
              <a:ahLst/>
              <a:cxnLst/>
              <a:rect l="l" t="t" r="r" b="b"/>
              <a:pathLst>
                <a:path w="577344" h="812121">
                  <a:moveTo>
                    <a:pt x="0" y="0"/>
                  </a:moveTo>
                  <a:lnTo>
                    <a:pt x="577344" y="0"/>
                  </a:lnTo>
                  <a:lnTo>
                    <a:pt x="577344" y="812121"/>
                  </a:lnTo>
                  <a:lnTo>
                    <a:pt x="0" y="81212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he-IL"/>
            </a:p>
          </p:txBody>
        </p:sp>
      </p:grpSp>
      <p:sp>
        <p:nvSpPr>
          <p:cNvPr id="5" name="TextBox 5">
            <a:extLst>
              <a:ext uri="{FF2B5EF4-FFF2-40B4-BE49-F238E27FC236}">
                <a16:creationId xmlns:a16="http://schemas.microsoft.com/office/drawing/2014/main" id="{9E142510-3BF5-2ADE-C83A-8B8AB5FD2C55}"/>
              </a:ext>
            </a:extLst>
          </p:cNvPr>
          <p:cNvSpPr txBox="1"/>
          <p:nvPr/>
        </p:nvSpPr>
        <p:spPr>
          <a:xfrm>
            <a:off x="-152400" y="1790700"/>
            <a:ext cx="18301976" cy="2103140"/>
          </a:xfrm>
          <a:prstGeom prst="rect">
            <a:avLst/>
          </a:prstGeom>
        </p:spPr>
        <p:txBody>
          <a:bodyPr wrap="square" lIns="0" tIns="0" rIns="0" bIns="0" rtlCol="0" anchor="t">
            <a:spAutoFit/>
          </a:bodyPr>
          <a:lstStyle/>
          <a:p>
            <a:pPr algn="r" rtl="1">
              <a:lnSpc>
                <a:spcPts val="4083"/>
              </a:lnSpc>
            </a:pPr>
            <a:r>
              <a:rPr lang="he-IL" sz="3320" b="1" dirty="0">
                <a:solidFill>
                  <a:srgbClr val="000000"/>
                </a:solidFill>
                <a:latin typeface="Heebo Bold"/>
                <a:ea typeface="Heebo Bold"/>
                <a:sym typeface="Heebo Bold"/>
                <a:rtl/>
              </a:rPr>
              <a:t>       </a:t>
            </a:r>
            <a:r>
              <a:rPr lang="he-IL" sz="3320" dirty="0">
                <a:solidFill>
                  <a:srgbClr val="000000"/>
                </a:solidFill>
                <a:latin typeface="Heebo" pitchFamily="2" charset="-79"/>
                <a:ea typeface="Heebo Bold"/>
                <a:sym typeface="Heebo Bold"/>
                <a:rtl/>
              </a:rPr>
              <a:t>בהמשך</a:t>
            </a:r>
            <a:r>
              <a:rPr lang="he-IL" sz="3320" b="1" dirty="0">
                <a:solidFill>
                  <a:srgbClr val="000000"/>
                </a:solidFill>
                <a:latin typeface="Heebo" pitchFamily="2" charset="-79"/>
                <a:ea typeface="Heebo Bold"/>
                <a:sym typeface="Heebo Bold"/>
                <a:rtl/>
              </a:rPr>
              <a:t> </a:t>
            </a:r>
            <a:r>
              <a:rPr lang="he-IL" sz="3320" dirty="0">
                <a:solidFill>
                  <a:srgbClr val="000000"/>
                </a:solidFill>
                <a:latin typeface="Heebo" pitchFamily="2" charset="-79"/>
                <a:ea typeface="Heebo Bold"/>
                <a:sym typeface="Heebo Bold"/>
                <a:rtl/>
              </a:rPr>
              <a:t>לעמוד הקודם, אם נבחר "כן" בחיבור למערכת מידע פסולת, יוצג תחת לשונית "העברות פסולת"</a:t>
            </a:r>
          </a:p>
          <a:p>
            <a:pPr algn="r" rtl="1">
              <a:lnSpc>
                <a:spcPts val="4083"/>
              </a:lnSpc>
            </a:pPr>
            <a:r>
              <a:rPr lang="he-IL" sz="3320" dirty="0">
                <a:solidFill>
                  <a:srgbClr val="000000"/>
                </a:solidFill>
                <a:latin typeface="Heebo" pitchFamily="2" charset="-79"/>
                <a:ea typeface="Heebo Bold"/>
                <a:sym typeface="Heebo Bold"/>
                <a:rtl/>
              </a:rPr>
              <a:t>מידע על דיווחי שקילות של האתר, סוגי פסולת, פירוט יעד, כמויות ועוד. בלחיצה על שלוש הנקודות </a:t>
            </a:r>
          </a:p>
          <a:p>
            <a:pPr algn="r" rtl="1">
              <a:lnSpc>
                <a:spcPts val="4083"/>
              </a:lnSpc>
            </a:pPr>
            <a:r>
              <a:rPr lang="he-IL" sz="3320" dirty="0">
                <a:solidFill>
                  <a:srgbClr val="000000"/>
                </a:solidFill>
                <a:latin typeface="Heebo" pitchFamily="2" charset="-79"/>
                <a:ea typeface="Heebo Bold"/>
                <a:sym typeface="Heebo Bold"/>
                <a:rtl/>
              </a:rPr>
              <a:t>ברשומה אפשר למחוק שורת רשומה כפוף למתן הסבר לסיבת המחיקה, כך גם בשינוי כמות פסולת שהועברה.  </a:t>
            </a:r>
            <a:endParaRPr lang="he-IL" sz="3320" dirty="0">
              <a:solidFill>
                <a:srgbClr val="000000"/>
              </a:solidFill>
              <a:latin typeface="Heebo" pitchFamily="2" charset="-79"/>
              <a:ea typeface="Heebo"/>
              <a:sym typeface="Heebo"/>
              <a:rtl/>
            </a:endParaRPr>
          </a:p>
          <a:p>
            <a:pPr algn="r" rtl="1">
              <a:lnSpc>
                <a:spcPts val="4083"/>
              </a:lnSpc>
              <a:spcBef>
                <a:spcPct val="0"/>
              </a:spcBef>
            </a:pPr>
            <a:endParaRPr lang="he-IL" sz="3320" dirty="0">
              <a:solidFill>
                <a:srgbClr val="000000"/>
              </a:solidFill>
              <a:latin typeface="Heebo"/>
              <a:ea typeface="Heebo"/>
              <a:sym typeface="Heebo"/>
              <a:rtl/>
            </a:endParaRPr>
          </a:p>
        </p:txBody>
      </p:sp>
      <p:pic>
        <p:nvPicPr>
          <p:cNvPr id="13" name="Picture 12" descr="לשונית העברות פסולת בדיווח">
            <a:extLst>
              <a:ext uri="{FF2B5EF4-FFF2-40B4-BE49-F238E27FC236}">
                <a16:creationId xmlns:a16="http://schemas.microsoft.com/office/drawing/2014/main" id="{59974339-878F-9813-229A-AC1FA5F4213D}"/>
              </a:ext>
            </a:extLst>
          </p:cNvPr>
          <p:cNvPicPr>
            <a:picLocks noChangeAspect="1"/>
          </p:cNvPicPr>
          <p:nvPr/>
        </p:nvPicPr>
        <p:blipFill>
          <a:blip r:embed="rId8"/>
          <a:stretch>
            <a:fillRect/>
          </a:stretch>
        </p:blipFill>
        <p:spPr>
          <a:xfrm>
            <a:off x="2551651" y="3619500"/>
            <a:ext cx="15661286" cy="6468378"/>
          </a:xfrm>
          <a:prstGeom prst="rect">
            <a:avLst/>
          </a:prstGeom>
          <a:ln>
            <a:noFill/>
          </a:ln>
          <a:effectLst>
            <a:outerShdw blurRad="292100" dist="139700" dir="2700000" algn="tl" rotWithShape="0">
              <a:srgbClr val="333333">
                <a:alpha val="65000"/>
              </a:srgbClr>
            </a:outerShdw>
          </a:effectLst>
        </p:spPr>
      </p:pic>
      <p:sp>
        <p:nvSpPr>
          <p:cNvPr id="18" name="Rectangle 17">
            <a:extLst>
              <a:ext uri="{FF2B5EF4-FFF2-40B4-BE49-F238E27FC236}">
                <a16:creationId xmlns:a16="http://schemas.microsoft.com/office/drawing/2014/main" id="{95479C32-857E-275E-4ECA-D913C49CE814}"/>
              </a:ext>
              <a:ext uri="{C183D7F6-B498-43B3-948B-1728B52AA6E4}">
                <adec:decorative xmlns:adec="http://schemas.microsoft.com/office/drawing/2017/decorative" val="1"/>
              </a:ext>
            </a:extLst>
          </p:cNvPr>
          <p:cNvSpPr/>
          <p:nvPr/>
        </p:nvSpPr>
        <p:spPr>
          <a:xfrm>
            <a:off x="2743200" y="7581900"/>
            <a:ext cx="15260081" cy="533400"/>
          </a:xfrm>
          <a:prstGeom prst="rect">
            <a:avLst/>
          </a:prstGeom>
          <a:noFill/>
        </p:spPr>
        <p:style>
          <a:lnRef idx="2">
            <a:schemeClr val="accent1"/>
          </a:lnRef>
          <a:fillRef idx="1">
            <a:schemeClr val="lt1"/>
          </a:fillRef>
          <a:effectRef idx="0">
            <a:schemeClr val="accent1"/>
          </a:effectRef>
          <a:fontRef idx="minor">
            <a:schemeClr val="dk1"/>
          </a:fontRef>
        </p:style>
        <p:txBody>
          <a:bodyPr rtlCol="1" anchor="ctr"/>
          <a:lstStyle/>
          <a:p>
            <a:pPr algn="ctr"/>
            <a:endParaRPr lang="he-IL">
              <a:noFill/>
            </a:endParaRPr>
          </a:p>
        </p:txBody>
      </p:sp>
      <p:sp>
        <p:nvSpPr>
          <p:cNvPr id="19" name="Rectangle 18">
            <a:extLst>
              <a:ext uri="{FF2B5EF4-FFF2-40B4-BE49-F238E27FC236}">
                <a16:creationId xmlns:a16="http://schemas.microsoft.com/office/drawing/2014/main" id="{92D39039-55D7-7F3E-066D-D862560A6CD5}"/>
              </a:ext>
              <a:ext uri="{C183D7F6-B498-43B3-948B-1728B52AA6E4}">
                <adec:decorative xmlns:adec="http://schemas.microsoft.com/office/drawing/2017/decorative" val="1"/>
              </a:ext>
            </a:extLst>
          </p:cNvPr>
          <p:cNvSpPr/>
          <p:nvPr/>
        </p:nvSpPr>
        <p:spPr>
          <a:xfrm>
            <a:off x="3027919" y="6569212"/>
            <a:ext cx="1239281" cy="533401"/>
          </a:xfrm>
          <a:prstGeom prst="rect">
            <a:avLst/>
          </a:prstGeom>
          <a:noFill/>
        </p:spPr>
        <p:style>
          <a:lnRef idx="2">
            <a:schemeClr val="accent1"/>
          </a:lnRef>
          <a:fillRef idx="1">
            <a:schemeClr val="lt1"/>
          </a:fillRef>
          <a:effectRef idx="0">
            <a:schemeClr val="accent1"/>
          </a:effectRef>
          <a:fontRef idx="minor">
            <a:schemeClr val="dk1"/>
          </a:fontRef>
        </p:style>
        <p:txBody>
          <a:bodyPr rtlCol="1" anchor="ctr"/>
          <a:lstStyle/>
          <a:p>
            <a:pPr algn="ctr"/>
            <a:endParaRPr lang="he-IL"/>
          </a:p>
        </p:txBody>
      </p:sp>
    </p:spTree>
    <p:extLst>
      <p:ext uri="{BB962C8B-B14F-4D97-AF65-F5344CB8AC3E}">
        <p14:creationId xmlns:p14="http://schemas.microsoft.com/office/powerpoint/2010/main" val="1533529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BE7E0"/>
        </a:solidFill>
        <a:effectLst/>
      </p:bgPr>
    </p:bg>
    <p:spTree>
      <p:nvGrpSpPr>
        <p:cNvPr id="1" name=""/>
        <p:cNvGrpSpPr/>
        <p:nvPr/>
      </p:nvGrpSpPr>
      <p:grpSpPr>
        <a:xfrm>
          <a:off x="0" y="0"/>
          <a:ext cx="0" cy="0"/>
          <a:chOff x="0" y="0"/>
          <a:chExt cx="0" cy="0"/>
        </a:xfrm>
      </p:grpSpPr>
      <p:sp>
        <p:nvSpPr>
          <p:cNvPr id="8" name="Freeform 8">
            <a:extLst>
              <a:ext uri="{C183D7F6-B498-43B3-948B-1728B52AA6E4}">
                <adec:decorative xmlns:adec="http://schemas.microsoft.com/office/drawing/2017/decorative" val="1"/>
              </a:ext>
            </a:extLst>
          </p:cNvPr>
          <p:cNvSpPr/>
          <p:nvPr/>
        </p:nvSpPr>
        <p:spPr>
          <a:xfrm>
            <a:off x="12940050" y="476683"/>
            <a:ext cx="5209526" cy="1070321"/>
          </a:xfrm>
          <a:custGeom>
            <a:avLst/>
            <a:gdLst/>
            <a:ahLst/>
            <a:cxnLst/>
            <a:rect l="l" t="t" r="r" b="b"/>
            <a:pathLst>
              <a:path w="5209526" h="1070321">
                <a:moveTo>
                  <a:pt x="0" y="0"/>
                </a:moveTo>
                <a:lnTo>
                  <a:pt x="5209527" y="0"/>
                </a:lnTo>
                <a:lnTo>
                  <a:pt x="5209527" y="1070321"/>
                </a:lnTo>
                <a:lnTo>
                  <a:pt x="0" y="10703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he-IL"/>
          </a:p>
        </p:txBody>
      </p:sp>
      <p:sp>
        <p:nvSpPr>
          <p:cNvPr id="19" name="TextBox 19">
            <a:extLst>
              <a:ext uri="{C183D7F6-B498-43B3-948B-1728B52AA6E4}">
                <adec:decorative xmlns:adec="http://schemas.microsoft.com/office/drawing/2017/decorative" val="0"/>
              </a:ext>
            </a:extLst>
          </p:cNvPr>
          <p:cNvSpPr txBox="1">
            <a:spLocks noGrp="1"/>
          </p:cNvSpPr>
          <p:nvPr>
            <p:ph type="title" idx="4294967295"/>
          </p:nvPr>
        </p:nvSpPr>
        <p:spPr>
          <a:xfrm>
            <a:off x="13025919" y="702120"/>
            <a:ext cx="5037788" cy="73096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1" eaLnBrk="1" fontAlgn="auto" latinLnBrk="0" hangingPunct="1">
              <a:lnSpc>
                <a:spcPts val="5664"/>
              </a:lnSpc>
              <a:spcBef>
                <a:spcPct val="0"/>
              </a:spcBef>
              <a:spcAft>
                <a:spcPts val="0"/>
              </a:spcAft>
              <a:buClrTx/>
              <a:buSzTx/>
              <a:buFontTx/>
              <a:buNone/>
              <a:tabLst/>
              <a:defRPr/>
            </a:pPr>
            <a:r>
              <a:rPr kumimoji="0" lang="he-IL" sz="4605" b="1" i="0" u="none" strike="noStrike" kern="1200" cap="none" spc="0" normalizeH="0" baseline="0" noProof="0" dirty="0">
                <a:ln>
                  <a:noFill/>
                </a:ln>
                <a:solidFill>
                  <a:srgbClr val="FFFFFF"/>
                </a:solidFill>
                <a:effectLst/>
                <a:uLnTx/>
                <a:uFillTx/>
                <a:latin typeface="Heebo Bold"/>
                <a:ea typeface="Heebo Bold"/>
                <a:cs typeface="+mn-cs"/>
                <a:sym typeface="Heebo Bold"/>
                <a:rtl/>
              </a:rPr>
              <a:t>חידושים בטופס - </a:t>
            </a:r>
            <a:r>
              <a:rPr kumimoji="0" lang="en-US" sz="4605" b="1" i="0" u="none" strike="noStrike" kern="1200" cap="none" spc="0" normalizeH="0" baseline="0" noProof="0" dirty="0">
                <a:ln>
                  <a:noFill/>
                </a:ln>
                <a:solidFill>
                  <a:srgbClr val="FFFFFF"/>
                </a:solidFill>
                <a:effectLst/>
                <a:uLnTx/>
                <a:uFillTx/>
                <a:latin typeface="Heebo Bold"/>
                <a:ea typeface="Heebo Bold"/>
                <a:cs typeface="+mn-cs"/>
                <a:sym typeface="Heebo Bold"/>
              </a:rPr>
              <a:t>6</a:t>
            </a:r>
          </a:p>
        </p:txBody>
      </p:sp>
      <p:sp>
        <p:nvSpPr>
          <p:cNvPr id="2" name="TextBox 2"/>
          <p:cNvSpPr txBox="1"/>
          <p:nvPr/>
        </p:nvSpPr>
        <p:spPr>
          <a:xfrm>
            <a:off x="609600" y="1866900"/>
            <a:ext cx="17331365" cy="1577355"/>
          </a:xfrm>
          <a:prstGeom prst="rect">
            <a:avLst/>
          </a:prstGeom>
        </p:spPr>
        <p:txBody>
          <a:bodyPr lIns="0" tIns="0" rIns="0" bIns="0" rtlCol="0" anchor="t">
            <a:spAutoFit/>
          </a:bodyPr>
          <a:lstStyle/>
          <a:p>
            <a:pPr algn="r" rtl="1">
              <a:lnSpc>
                <a:spcPts val="4083"/>
              </a:lnSpc>
            </a:pPr>
            <a:r>
              <a:rPr lang="he-IL" sz="3320" dirty="0">
                <a:solidFill>
                  <a:srgbClr val="000000"/>
                </a:solidFill>
                <a:latin typeface="Heebo"/>
                <a:ea typeface="Heebo"/>
                <a:sym typeface="Heebo"/>
                <a:rtl/>
              </a:rPr>
              <a:t>בלשונית השנייה בדיווח (אנשי קשר וצירוף קבצים) אפשר מעתה לצרף גם את קובצי החישובים בלחיצה על כפתור העלאת קבצים למידע נוסף (על פי דרישת הרשם). </a:t>
            </a:r>
          </a:p>
          <a:p>
            <a:pPr algn="r" rtl="1">
              <a:lnSpc>
                <a:spcPts val="4083"/>
              </a:lnSpc>
              <a:spcBef>
                <a:spcPct val="0"/>
              </a:spcBef>
            </a:pPr>
            <a:r>
              <a:rPr lang="he-IL" sz="3320" dirty="0">
                <a:solidFill>
                  <a:srgbClr val="000000"/>
                </a:solidFill>
                <a:latin typeface="Heebo"/>
                <a:ea typeface="Heebo"/>
                <a:sym typeface="Heebo"/>
                <a:rtl/>
              </a:rPr>
              <a:t>אפשר להעלות צרופות עד לגודל </a:t>
            </a:r>
            <a:r>
              <a:rPr lang="en-US" sz="3320" dirty="0">
                <a:solidFill>
                  <a:srgbClr val="000000"/>
                </a:solidFill>
                <a:latin typeface="Heebo"/>
                <a:ea typeface="Heebo"/>
                <a:sym typeface="Heebo"/>
              </a:rPr>
              <a:t>100</a:t>
            </a:r>
            <a:r>
              <a:rPr lang="ar-EG" sz="3320" dirty="0">
                <a:solidFill>
                  <a:srgbClr val="000000"/>
                </a:solidFill>
                <a:latin typeface="Heebo"/>
                <a:ea typeface="Heebo"/>
                <a:sym typeface="Heebo"/>
                <a:rtl/>
              </a:rPr>
              <a:t> </a:t>
            </a:r>
            <a:r>
              <a:rPr lang="en-US" sz="3320" dirty="0">
                <a:solidFill>
                  <a:srgbClr val="000000"/>
                </a:solidFill>
                <a:latin typeface="Heebo"/>
                <a:ea typeface="Heebo"/>
                <a:sym typeface="Heebo"/>
              </a:rPr>
              <a:t>MB</a:t>
            </a:r>
            <a:r>
              <a:rPr lang="ar-EG" sz="3320" dirty="0">
                <a:solidFill>
                  <a:srgbClr val="000000"/>
                </a:solidFill>
                <a:latin typeface="Heebo"/>
                <a:ea typeface="Heebo"/>
                <a:sym typeface="Heebo"/>
                <a:rtl/>
              </a:rPr>
              <a:t>.</a:t>
            </a:r>
          </a:p>
        </p:txBody>
      </p:sp>
      <p:grpSp>
        <p:nvGrpSpPr>
          <p:cNvPr id="3" name="Group 3" descr="ריבוע הדגשה לנושא הטיפול בשגיאת העלאת קבצים."/>
          <p:cNvGrpSpPr/>
          <p:nvPr/>
        </p:nvGrpSpPr>
        <p:grpSpPr>
          <a:xfrm>
            <a:off x="129856" y="3727497"/>
            <a:ext cx="6935277" cy="6559503"/>
            <a:chOff x="0" y="0"/>
            <a:chExt cx="1683930" cy="1592689"/>
          </a:xfrm>
        </p:grpSpPr>
        <p:sp>
          <p:nvSpPr>
            <p:cNvPr id="4" name="Freeform 4"/>
            <p:cNvSpPr/>
            <p:nvPr/>
          </p:nvSpPr>
          <p:spPr>
            <a:xfrm>
              <a:off x="0" y="0"/>
              <a:ext cx="1683930" cy="1592689"/>
            </a:xfrm>
            <a:custGeom>
              <a:avLst/>
              <a:gdLst/>
              <a:ahLst/>
              <a:cxnLst/>
              <a:rect l="l" t="t" r="r" b="b"/>
              <a:pathLst>
                <a:path w="1683930" h="1592689">
                  <a:moveTo>
                    <a:pt x="56932" y="0"/>
                  </a:moveTo>
                  <a:lnTo>
                    <a:pt x="1626998" y="0"/>
                  </a:lnTo>
                  <a:cubicBezTo>
                    <a:pt x="1642097" y="0"/>
                    <a:pt x="1656578" y="5998"/>
                    <a:pt x="1667255" y="16675"/>
                  </a:cubicBezTo>
                  <a:cubicBezTo>
                    <a:pt x="1677932" y="27352"/>
                    <a:pt x="1683930" y="41833"/>
                    <a:pt x="1683930" y="56932"/>
                  </a:cubicBezTo>
                  <a:lnTo>
                    <a:pt x="1683930" y="1535757"/>
                  </a:lnTo>
                  <a:cubicBezTo>
                    <a:pt x="1683930" y="1567200"/>
                    <a:pt x="1658441" y="1592689"/>
                    <a:pt x="1626998" y="1592689"/>
                  </a:cubicBezTo>
                  <a:lnTo>
                    <a:pt x="56932" y="1592689"/>
                  </a:lnTo>
                  <a:cubicBezTo>
                    <a:pt x="41833" y="1592689"/>
                    <a:pt x="27352" y="1586691"/>
                    <a:pt x="16675" y="1576014"/>
                  </a:cubicBezTo>
                  <a:cubicBezTo>
                    <a:pt x="5998" y="1565337"/>
                    <a:pt x="0" y="1550857"/>
                    <a:pt x="0" y="1535757"/>
                  </a:cubicBezTo>
                  <a:lnTo>
                    <a:pt x="0" y="56932"/>
                  </a:lnTo>
                  <a:cubicBezTo>
                    <a:pt x="0" y="41833"/>
                    <a:pt x="5998" y="27352"/>
                    <a:pt x="16675" y="16675"/>
                  </a:cubicBezTo>
                  <a:cubicBezTo>
                    <a:pt x="27352" y="5998"/>
                    <a:pt x="41833" y="0"/>
                    <a:pt x="56932" y="0"/>
                  </a:cubicBezTo>
                  <a:close/>
                </a:path>
              </a:pathLst>
            </a:custGeom>
            <a:solidFill>
              <a:srgbClr val="8AB7D3">
                <a:alpha val="19608"/>
              </a:srgbClr>
            </a:solidFill>
            <a:ln w="38100" cap="rnd">
              <a:solidFill>
                <a:srgbClr val="467299">
                  <a:alpha val="19608"/>
                </a:srgbClr>
              </a:solidFill>
              <a:prstDash val="solid"/>
              <a:round/>
            </a:ln>
          </p:spPr>
          <p:txBody>
            <a:bodyPr/>
            <a:lstStyle/>
            <a:p>
              <a:endParaRPr lang="he-IL"/>
            </a:p>
          </p:txBody>
        </p:sp>
        <p:sp>
          <p:nvSpPr>
            <p:cNvPr id="5" name="TextBox 5"/>
            <p:cNvSpPr txBox="1"/>
            <p:nvPr/>
          </p:nvSpPr>
          <p:spPr>
            <a:xfrm>
              <a:off x="0" y="-57150"/>
              <a:ext cx="1683930" cy="1649839"/>
            </a:xfrm>
            <a:prstGeom prst="rect">
              <a:avLst/>
            </a:prstGeom>
          </p:spPr>
          <p:txBody>
            <a:bodyPr lIns="55103" tIns="55103" rIns="55103" bIns="55103" rtlCol="0" anchor="ctr"/>
            <a:lstStyle/>
            <a:p>
              <a:pPr algn="ctr">
                <a:lnSpc>
                  <a:spcPts val="3220"/>
                </a:lnSpc>
              </a:pPr>
              <a:endParaRPr/>
            </a:p>
          </p:txBody>
        </p:sp>
      </p:grpSp>
      <p:sp>
        <p:nvSpPr>
          <p:cNvPr id="6" name="Freeform 6">
            <a:extLst>
              <a:ext uri="{C183D7F6-B498-43B3-948B-1728B52AA6E4}">
                <adec:decorative xmlns:adec="http://schemas.microsoft.com/office/drawing/2017/decorative" val="1"/>
              </a:ext>
            </a:extLst>
          </p:cNvPr>
          <p:cNvSpPr/>
          <p:nvPr/>
        </p:nvSpPr>
        <p:spPr>
          <a:xfrm>
            <a:off x="3181260" y="4017517"/>
            <a:ext cx="1027715" cy="1125983"/>
          </a:xfrm>
          <a:custGeom>
            <a:avLst/>
            <a:gdLst/>
            <a:ahLst/>
            <a:cxnLst/>
            <a:rect l="l" t="t" r="r" b="b"/>
            <a:pathLst>
              <a:path w="1027715" h="1125983">
                <a:moveTo>
                  <a:pt x="0" y="0"/>
                </a:moveTo>
                <a:lnTo>
                  <a:pt x="1027715" y="0"/>
                </a:lnTo>
                <a:lnTo>
                  <a:pt x="1027715" y="1125983"/>
                </a:lnTo>
                <a:lnTo>
                  <a:pt x="0" y="11259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
        <p:nvSpPr>
          <p:cNvPr id="9" name="Freeform 9">
            <a:extLst>
              <a:ext uri="{C183D7F6-B498-43B3-948B-1728B52AA6E4}">
                <adec:decorative xmlns:adec="http://schemas.microsoft.com/office/drawing/2017/decorative" val="1"/>
              </a:ext>
            </a:extLst>
          </p:cNvPr>
          <p:cNvSpPr/>
          <p:nvPr/>
        </p:nvSpPr>
        <p:spPr>
          <a:xfrm>
            <a:off x="10465019" y="3560301"/>
            <a:ext cx="7822981" cy="6726699"/>
          </a:xfrm>
          <a:custGeom>
            <a:avLst/>
            <a:gdLst/>
            <a:ahLst/>
            <a:cxnLst/>
            <a:rect l="l" t="t" r="r" b="b"/>
            <a:pathLst>
              <a:path w="7822981" h="6726699">
                <a:moveTo>
                  <a:pt x="0" y="0"/>
                </a:moveTo>
                <a:lnTo>
                  <a:pt x="7822981" y="0"/>
                </a:lnTo>
                <a:lnTo>
                  <a:pt x="7822981" y="6726699"/>
                </a:lnTo>
                <a:lnTo>
                  <a:pt x="0" y="6726699"/>
                </a:lnTo>
                <a:lnTo>
                  <a:pt x="0" y="0"/>
                </a:lnTo>
                <a:close/>
              </a:path>
            </a:pathLst>
          </a:custGeom>
          <a:blipFill>
            <a:blip r:embed="rId6"/>
            <a:stretch>
              <a:fillRect/>
            </a:stretch>
          </a:blipFill>
        </p:spPr>
        <p:txBody>
          <a:bodyPr/>
          <a:lstStyle/>
          <a:p>
            <a:endParaRPr lang="he-IL"/>
          </a:p>
        </p:txBody>
      </p:sp>
      <p:sp>
        <p:nvSpPr>
          <p:cNvPr id="10" name="Freeform 10">
            <a:extLst>
              <a:ext uri="{C183D7F6-B498-43B3-948B-1728B52AA6E4}">
                <adec:decorative xmlns:adec="http://schemas.microsoft.com/office/drawing/2017/decorative" val="1"/>
              </a:ext>
            </a:extLst>
          </p:cNvPr>
          <p:cNvSpPr/>
          <p:nvPr/>
        </p:nvSpPr>
        <p:spPr>
          <a:xfrm>
            <a:off x="7065134" y="4442677"/>
            <a:ext cx="8479680" cy="3985450"/>
          </a:xfrm>
          <a:custGeom>
            <a:avLst/>
            <a:gdLst/>
            <a:ahLst/>
            <a:cxnLst/>
            <a:rect l="l" t="t" r="r" b="b"/>
            <a:pathLst>
              <a:path w="8479680" h="3985450">
                <a:moveTo>
                  <a:pt x="0" y="0"/>
                </a:moveTo>
                <a:lnTo>
                  <a:pt x="8479680" y="0"/>
                </a:lnTo>
                <a:lnTo>
                  <a:pt x="8479680" y="3985450"/>
                </a:lnTo>
                <a:lnTo>
                  <a:pt x="0" y="3985450"/>
                </a:lnTo>
                <a:lnTo>
                  <a:pt x="0" y="0"/>
                </a:lnTo>
                <a:close/>
              </a:path>
            </a:pathLst>
          </a:custGeom>
          <a:blipFill>
            <a:blip r:embed="rId7"/>
            <a:stretch>
              <a:fillRect/>
            </a:stretch>
          </a:blipFill>
        </p:spPr>
        <p:txBody>
          <a:bodyPr/>
          <a:lstStyle/>
          <a:p>
            <a:endParaRPr lang="he-IL"/>
          </a:p>
        </p:txBody>
      </p:sp>
      <p:sp>
        <p:nvSpPr>
          <p:cNvPr id="11" name="Freeform 11">
            <a:extLst>
              <a:ext uri="{C183D7F6-B498-43B3-948B-1728B52AA6E4}">
                <adec:decorative xmlns:adec="http://schemas.microsoft.com/office/drawing/2017/decorative" val="1"/>
              </a:ext>
            </a:extLst>
          </p:cNvPr>
          <p:cNvSpPr/>
          <p:nvPr/>
        </p:nvSpPr>
        <p:spPr>
          <a:xfrm rot="4590752">
            <a:off x="14248403" y="6405697"/>
            <a:ext cx="3449054" cy="3365701"/>
          </a:xfrm>
          <a:custGeom>
            <a:avLst/>
            <a:gdLst/>
            <a:ahLst/>
            <a:cxnLst/>
            <a:rect l="l" t="t" r="r" b="b"/>
            <a:pathLst>
              <a:path w="3449054" h="3365701">
                <a:moveTo>
                  <a:pt x="0" y="0"/>
                </a:moveTo>
                <a:lnTo>
                  <a:pt x="3449053" y="0"/>
                </a:lnTo>
                <a:lnTo>
                  <a:pt x="3449053" y="3365701"/>
                </a:lnTo>
                <a:lnTo>
                  <a:pt x="0" y="336570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he-IL"/>
          </a:p>
        </p:txBody>
      </p:sp>
      <p:sp>
        <p:nvSpPr>
          <p:cNvPr id="12" name="Freeform 12">
            <a:extLst>
              <a:ext uri="{C183D7F6-B498-43B3-948B-1728B52AA6E4}">
                <adec:decorative xmlns:adec="http://schemas.microsoft.com/office/drawing/2017/decorative" val="1"/>
              </a:ext>
            </a:extLst>
          </p:cNvPr>
          <p:cNvSpPr/>
          <p:nvPr/>
        </p:nvSpPr>
        <p:spPr>
          <a:xfrm rot="5400000">
            <a:off x="17439118" y="9312370"/>
            <a:ext cx="618055" cy="681366"/>
          </a:xfrm>
          <a:custGeom>
            <a:avLst/>
            <a:gdLst/>
            <a:ahLst/>
            <a:cxnLst/>
            <a:rect l="l" t="t" r="r" b="b"/>
            <a:pathLst>
              <a:path w="618055" h="681366">
                <a:moveTo>
                  <a:pt x="0" y="0"/>
                </a:moveTo>
                <a:lnTo>
                  <a:pt x="618056" y="0"/>
                </a:lnTo>
                <a:lnTo>
                  <a:pt x="618056" y="681365"/>
                </a:lnTo>
                <a:lnTo>
                  <a:pt x="0" y="6813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he-IL"/>
          </a:p>
        </p:txBody>
      </p:sp>
      <p:sp>
        <p:nvSpPr>
          <p:cNvPr id="13" name="TextBox 13"/>
          <p:cNvSpPr txBox="1"/>
          <p:nvPr/>
        </p:nvSpPr>
        <p:spPr>
          <a:xfrm>
            <a:off x="1169138" y="5310257"/>
            <a:ext cx="4893208" cy="1795363"/>
          </a:xfrm>
          <a:prstGeom prst="rect">
            <a:avLst/>
          </a:prstGeom>
        </p:spPr>
        <p:txBody>
          <a:bodyPr lIns="0" tIns="0" rIns="0" bIns="0" rtlCol="0" anchor="t">
            <a:spAutoFit/>
          </a:bodyPr>
          <a:lstStyle/>
          <a:p>
            <a:pPr algn="ctr" rtl="1">
              <a:lnSpc>
                <a:spcPts val="2807"/>
              </a:lnSpc>
            </a:pPr>
            <a:r>
              <a:rPr lang="he-IL" sz="2282" b="1" dirty="0">
                <a:solidFill>
                  <a:srgbClr val="000000"/>
                </a:solidFill>
                <a:latin typeface="Heebo Bold"/>
                <a:ea typeface="Heebo Bold"/>
                <a:sym typeface="Heebo Bold"/>
                <a:rtl/>
              </a:rPr>
              <a:t>יש לשים לב ל-       המאשר את צירוף הקובץ בהצלחה.</a:t>
            </a:r>
          </a:p>
          <a:p>
            <a:pPr algn="ctr" rtl="1">
              <a:lnSpc>
                <a:spcPts val="2807"/>
              </a:lnSpc>
              <a:spcBef>
                <a:spcPct val="0"/>
              </a:spcBef>
            </a:pPr>
            <a:r>
              <a:rPr lang="he-IL" sz="2282" b="1" dirty="0">
                <a:solidFill>
                  <a:srgbClr val="000000"/>
                </a:solidFill>
                <a:latin typeface="Heebo Bold"/>
                <a:ea typeface="Heebo Bold"/>
                <a:sym typeface="Heebo Bold"/>
                <a:rtl/>
              </a:rPr>
              <a:t>אם ישנה בעיה בקובץ תוצג הודעת שגיאה. יש ללחוץ על ה-      כדי להסיר את הקובץ ולהעלות מחדש קובץ תקין.</a:t>
            </a:r>
          </a:p>
        </p:txBody>
      </p:sp>
      <p:sp>
        <p:nvSpPr>
          <p:cNvPr id="14" name="Freeform 14">
            <a:extLst>
              <a:ext uri="{C183D7F6-B498-43B3-948B-1728B52AA6E4}">
                <adec:decorative xmlns:adec="http://schemas.microsoft.com/office/drawing/2017/decorative" val="1"/>
              </a:ext>
            </a:extLst>
          </p:cNvPr>
          <p:cNvSpPr/>
          <p:nvPr/>
        </p:nvSpPr>
        <p:spPr>
          <a:xfrm>
            <a:off x="3581400" y="5295900"/>
            <a:ext cx="367408" cy="336680"/>
          </a:xfrm>
          <a:custGeom>
            <a:avLst/>
            <a:gdLst/>
            <a:ahLst/>
            <a:cxnLst/>
            <a:rect l="l" t="t" r="r" b="b"/>
            <a:pathLst>
              <a:path w="367408" h="336680">
                <a:moveTo>
                  <a:pt x="0" y="0"/>
                </a:moveTo>
                <a:lnTo>
                  <a:pt x="367409" y="0"/>
                </a:lnTo>
                <a:lnTo>
                  <a:pt x="367409" y="336680"/>
                </a:lnTo>
                <a:lnTo>
                  <a:pt x="0" y="33668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he-IL"/>
          </a:p>
        </p:txBody>
      </p:sp>
      <p:sp>
        <p:nvSpPr>
          <p:cNvPr id="15" name="Freeform 15">
            <a:extLst>
              <a:ext uri="{C183D7F6-B498-43B3-948B-1728B52AA6E4}">
                <adec:decorative xmlns:adec="http://schemas.microsoft.com/office/drawing/2017/decorative" val="1"/>
              </a:ext>
            </a:extLst>
          </p:cNvPr>
          <p:cNvSpPr/>
          <p:nvPr/>
        </p:nvSpPr>
        <p:spPr>
          <a:xfrm>
            <a:off x="440816" y="7254187"/>
            <a:ext cx="6286761" cy="2631429"/>
          </a:xfrm>
          <a:custGeom>
            <a:avLst/>
            <a:gdLst/>
            <a:ahLst/>
            <a:cxnLst/>
            <a:rect l="l" t="t" r="r" b="b"/>
            <a:pathLst>
              <a:path w="6286761" h="2631429">
                <a:moveTo>
                  <a:pt x="0" y="0"/>
                </a:moveTo>
                <a:lnTo>
                  <a:pt x="6286761" y="0"/>
                </a:lnTo>
                <a:lnTo>
                  <a:pt x="6286761" y="2631429"/>
                </a:lnTo>
                <a:lnTo>
                  <a:pt x="0" y="2631429"/>
                </a:lnTo>
                <a:lnTo>
                  <a:pt x="0" y="0"/>
                </a:lnTo>
                <a:close/>
              </a:path>
            </a:pathLst>
          </a:custGeom>
          <a:blipFill>
            <a:blip r:embed="rId14"/>
            <a:stretch>
              <a:fillRect/>
            </a:stretch>
          </a:blipFill>
          <a:ln w="19050" cap="sq">
            <a:solidFill>
              <a:srgbClr val="000000"/>
            </a:solidFill>
            <a:prstDash val="solid"/>
            <a:miter/>
          </a:ln>
        </p:spPr>
        <p:txBody>
          <a:bodyPr/>
          <a:lstStyle/>
          <a:p>
            <a:endParaRPr lang="he-IL"/>
          </a:p>
        </p:txBody>
      </p:sp>
      <p:sp>
        <p:nvSpPr>
          <p:cNvPr id="16" name="Freeform 16">
            <a:extLst>
              <a:ext uri="{C183D7F6-B498-43B3-948B-1728B52AA6E4}">
                <adec:decorative xmlns:adec="http://schemas.microsoft.com/office/drawing/2017/decorative" val="1"/>
              </a:ext>
            </a:extLst>
          </p:cNvPr>
          <p:cNvSpPr/>
          <p:nvPr/>
        </p:nvSpPr>
        <p:spPr>
          <a:xfrm rot="-1238619">
            <a:off x="31473" y="9422145"/>
            <a:ext cx="979889" cy="276819"/>
          </a:xfrm>
          <a:custGeom>
            <a:avLst/>
            <a:gdLst/>
            <a:ahLst/>
            <a:cxnLst/>
            <a:rect l="l" t="t" r="r" b="b"/>
            <a:pathLst>
              <a:path w="979889" h="276819">
                <a:moveTo>
                  <a:pt x="0" y="0"/>
                </a:moveTo>
                <a:lnTo>
                  <a:pt x="979889" y="0"/>
                </a:lnTo>
                <a:lnTo>
                  <a:pt x="979889" y="276819"/>
                </a:lnTo>
                <a:lnTo>
                  <a:pt x="0" y="27681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he-IL"/>
          </a:p>
        </p:txBody>
      </p:sp>
      <p:sp>
        <p:nvSpPr>
          <p:cNvPr id="17" name="Freeform 17">
            <a:extLst>
              <a:ext uri="{C183D7F6-B498-43B3-948B-1728B52AA6E4}">
                <adec:decorative xmlns:adec="http://schemas.microsoft.com/office/drawing/2017/decorative" val="1"/>
              </a:ext>
            </a:extLst>
          </p:cNvPr>
          <p:cNvSpPr/>
          <p:nvPr/>
        </p:nvSpPr>
        <p:spPr>
          <a:xfrm rot="1578794" flipH="1">
            <a:off x="5572402" y="9678350"/>
            <a:ext cx="979889" cy="276819"/>
          </a:xfrm>
          <a:custGeom>
            <a:avLst/>
            <a:gdLst/>
            <a:ahLst/>
            <a:cxnLst/>
            <a:rect l="l" t="t" r="r" b="b"/>
            <a:pathLst>
              <a:path w="979889" h="276819">
                <a:moveTo>
                  <a:pt x="979889" y="0"/>
                </a:moveTo>
                <a:lnTo>
                  <a:pt x="0" y="0"/>
                </a:lnTo>
                <a:lnTo>
                  <a:pt x="0" y="276819"/>
                </a:lnTo>
                <a:lnTo>
                  <a:pt x="979889" y="276819"/>
                </a:lnTo>
                <a:lnTo>
                  <a:pt x="979889"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he-IL"/>
          </a:p>
        </p:txBody>
      </p:sp>
      <p:sp>
        <p:nvSpPr>
          <p:cNvPr id="18" name="Freeform 18">
            <a:extLst>
              <a:ext uri="{C183D7F6-B498-43B3-948B-1728B52AA6E4}">
                <adec:decorative xmlns:adec="http://schemas.microsoft.com/office/drawing/2017/decorative" val="1"/>
              </a:ext>
            </a:extLst>
          </p:cNvPr>
          <p:cNvSpPr/>
          <p:nvPr/>
        </p:nvSpPr>
        <p:spPr>
          <a:xfrm>
            <a:off x="3763202" y="6439408"/>
            <a:ext cx="371211" cy="380492"/>
          </a:xfrm>
          <a:custGeom>
            <a:avLst/>
            <a:gdLst/>
            <a:ahLst/>
            <a:cxnLst/>
            <a:rect l="l" t="t" r="r" b="b"/>
            <a:pathLst>
              <a:path w="371211" h="380492">
                <a:moveTo>
                  <a:pt x="0" y="0"/>
                </a:moveTo>
                <a:lnTo>
                  <a:pt x="371211" y="0"/>
                </a:lnTo>
                <a:lnTo>
                  <a:pt x="371211" y="380492"/>
                </a:lnTo>
                <a:lnTo>
                  <a:pt x="0" y="380492"/>
                </a:lnTo>
                <a:lnTo>
                  <a:pt x="0" y="0"/>
                </a:lnTo>
                <a:close/>
              </a:path>
            </a:pathLst>
          </a:custGeom>
          <a:blipFill>
            <a:blip r:embed="rId17"/>
            <a:stretch>
              <a:fillRect/>
            </a:stretch>
          </a:blipFill>
        </p:spPr>
        <p:txBody>
          <a:bodyPr/>
          <a:lstStyle/>
          <a:p>
            <a:endParaRPr lang="he-IL"/>
          </a:p>
        </p:txBody>
      </p:sp>
      <p:grpSp>
        <p:nvGrpSpPr>
          <p:cNvPr id="20" name="Group 20">
            <a:extLst>
              <a:ext uri="{C183D7F6-B498-43B3-948B-1728B52AA6E4}">
                <adec:decorative xmlns:adec="http://schemas.microsoft.com/office/drawing/2017/decorative" val="1"/>
              </a:ext>
            </a:extLst>
          </p:cNvPr>
          <p:cNvGrpSpPr/>
          <p:nvPr/>
        </p:nvGrpSpPr>
        <p:grpSpPr>
          <a:xfrm>
            <a:off x="16344385" y="3780501"/>
            <a:ext cx="1667199" cy="361165"/>
            <a:chOff x="0" y="0"/>
            <a:chExt cx="439098" cy="95122"/>
          </a:xfrm>
        </p:grpSpPr>
        <p:sp>
          <p:nvSpPr>
            <p:cNvPr id="21" name="Freeform 21"/>
            <p:cNvSpPr/>
            <p:nvPr/>
          </p:nvSpPr>
          <p:spPr>
            <a:xfrm>
              <a:off x="0" y="0"/>
              <a:ext cx="439098" cy="95122"/>
            </a:xfrm>
            <a:custGeom>
              <a:avLst/>
              <a:gdLst/>
              <a:ahLst/>
              <a:cxnLst/>
              <a:rect l="l" t="t" r="r" b="b"/>
              <a:pathLst>
                <a:path w="439098" h="95122">
                  <a:moveTo>
                    <a:pt x="0" y="0"/>
                  </a:moveTo>
                  <a:lnTo>
                    <a:pt x="439098" y="0"/>
                  </a:lnTo>
                  <a:lnTo>
                    <a:pt x="439098" y="95122"/>
                  </a:lnTo>
                  <a:lnTo>
                    <a:pt x="0" y="95122"/>
                  </a:lnTo>
                  <a:close/>
                </a:path>
              </a:pathLst>
            </a:custGeom>
            <a:solidFill>
              <a:srgbClr val="000000">
                <a:alpha val="0"/>
              </a:srgbClr>
            </a:solidFill>
            <a:ln w="38100" cap="sq">
              <a:solidFill>
                <a:srgbClr val="6E9FCC"/>
              </a:solidFill>
              <a:prstDash val="solid"/>
              <a:miter/>
            </a:ln>
          </p:spPr>
          <p:txBody>
            <a:bodyPr/>
            <a:lstStyle/>
            <a:p>
              <a:endParaRPr lang="he-IL"/>
            </a:p>
          </p:txBody>
        </p:sp>
        <p:sp>
          <p:nvSpPr>
            <p:cNvPr id="22" name="TextBox 22"/>
            <p:cNvSpPr txBox="1"/>
            <p:nvPr/>
          </p:nvSpPr>
          <p:spPr>
            <a:xfrm>
              <a:off x="0" y="-57150"/>
              <a:ext cx="439098" cy="152272"/>
            </a:xfrm>
            <a:prstGeom prst="rect">
              <a:avLst/>
            </a:prstGeom>
          </p:spPr>
          <p:txBody>
            <a:bodyPr lIns="50800" tIns="50800" rIns="50800" bIns="50800" rtlCol="0" anchor="ctr"/>
            <a:lstStyle/>
            <a:p>
              <a:pPr algn="ctr">
                <a:lnSpc>
                  <a:spcPts val="3220"/>
                </a:lnSpc>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BE7E0"/>
        </a:solidFill>
        <a:effectLst/>
      </p:bgPr>
    </p:bg>
    <p:spTree>
      <p:nvGrpSpPr>
        <p:cNvPr id="1" name=""/>
        <p:cNvGrpSpPr/>
        <p:nvPr/>
      </p:nvGrpSpPr>
      <p:grpSpPr>
        <a:xfrm>
          <a:off x="0" y="0"/>
          <a:ext cx="0" cy="0"/>
          <a:chOff x="0" y="0"/>
          <a:chExt cx="0" cy="0"/>
        </a:xfrm>
      </p:grpSpPr>
      <p:sp>
        <p:nvSpPr>
          <p:cNvPr id="3" name="Freeform 3">
            <a:extLst>
              <a:ext uri="{C183D7F6-B498-43B3-948B-1728B52AA6E4}">
                <adec:decorative xmlns:adec="http://schemas.microsoft.com/office/drawing/2017/decorative" val="1"/>
              </a:ext>
            </a:extLst>
          </p:cNvPr>
          <p:cNvSpPr/>
          <p:nvPr/>
        </p:nvSpPr>
        <p:spPr>
          <a:xfrm>
            <a:off x="11844663" y="390961"/>
            <a:ext cx="6267336" cy="1287653"/>
          </a:xfrm>
          <a:custGeom>
            <a:avLst/>
            <a:gdLst/>
            <a:ahLst/>
            <a:cxnLst/>
            <a:rect l="l" t="t" r="r" b="b"/>
            <a:pathLst>
              <a:path w="6267336" h="1287653">
                <a:moveTo>
                  <a:pt x="0" y="0"/>
                </a:moveTo>
                <a:lnTo>
                  <a:pt x="6267337" y="0"/>
                </a:lnTo>
                <a:lnTo>
                  <a:pt x="6267337" y="1287653"/>
                </a:lnTo>
                <a:lnTo>
                  <a:pt x="0" y="12876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he-IL"/>
          </a:p>
        </p:txBody>
      </p:sp>
      <p:sp>
        <p:nvSpPr>
          <p:cNvPr id="11" name="TextBox 11"/>
          <p:cNvSpPr txBox="1">
            <a:spLocks noGrp="1"/>
          </p:cNvSpPr>
          <p:nvPr>
            <p:ph type="title" idx="4294967295"/>
          </p:nvPr>
        </p:nvSpPr>
        <p:spPr>
          <a:xfrm>
            <a:off x="11889890" y="736756"/>
            <a:ext cx="6259687" cy="70950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1" eaLnBrk="1" fontAlgn="auto" latinLnBrk="0" hangingPunct="1">
              <a:lnSpc>
                <a:spcPts val="5664"/>
              </a:lnSpc>
              <a:spcBef>
                <a:spcPct val="0"/>
              </a:spcBef>
              <a:spcAft>
                <a:spcPts val="0"/>
              </a:spcAft>
              <a:buClrTx/>
              <a:buSzTx/>
              <a:buFontTx/>
              <a:buNone/>
              <a:tabLst/>
              <a:defRPr/>
            </a:pPr>
            <a:r>
              <a:rPr kumimoji="0" lang="he-IL" sz="4605" b="1" i="0" u="none" strike="noStrike" kern="1200" cap="none" spc="0" normalizeH="0" baseline="0" noProof="0" dirty="0">
                <a:ln>
                  <a:noFill/>
                </a:ln>
                <a:solidFill>
                  <a:srgbClr val="FFFFFF"/>
                </a:solidFill>
                <a:effectLst/>
                <a:uLnTx/>
                <a:uFillTx/>
                <a:latin typeface="Heebo Bold"/>
                <a:ea typeface="Heebo Bold"/>
                <a:cs typeface="+mn-cs"/>
                <a:sym typeface="Heebo Bold"/>
                <a:rtl/>
              </a:rPr>
              <a:t>שליחת הטופס וסימוכין</a:t>
            </a:r>
          </a:p>
        </p:txBody>
      </p:sp>
      <p:sp>
        <p:nvSpPr>
          <p:cNvPr id="10" name="TextBox 10"/>
          <p:cNvSpPr txBox="1"/>
          <p:nvPr/>
        </p:nvSpPr>
        <p:spPr>
          <a:xfrm>
            <a:off x="-76200" y="2118345"/>
            <a:ext cx="18002303" cy="1577355"/>
          </a:xfrm>
          <a:prstGeom prst="rect">
            <a:avLst/>
          </a:prstGeom>
        </p:spPr>
        <p:txBody>
          <a:bodyPr lIns="0" tIns="0" rIns="0" bIns="0" rtlCol="0" anchor="t">
            <a:spAutoFit/>
          </a:bodyPr>
          <a:lstStyle/>
          <a:p>
            <a:pPr algn="r" rtl="1">
              <a:lnSpc>
                <a:spcPts val="4083"/>
              </a:lnSpc>
            </a:pPr>
            <a:r>
              <a:rPr lang="he-IL" sz="3320" dirty="0">
                <a:solidFill>
                  <a:srgbClr val="000000"/>
                </a:solidFill>
                <a:latin typeface="Heebo"/>
                <a:ea typeface="Heebo"/>
                <a:sym typeface="Heebo"/>
                <a:rtl/>
              </a:rPr>
              <a:t>בסיום מילוי כלל הלשוניות הרלוונטיות, יש לגלול לתחתית הטופס וללחוץ על כפתור </a:t>
            </a:r>
            <a:r>
              <a:rPr lang="he-IL" sz="3320" b="1" dirty="0">
                <a:solidFill>
                  <a:srgbClr val="000000"/>
                </a:solidFill>
                <a:latin typeface="Heebo"/>
                <a:ea typeface="Heebo"/>
                <a:sym typeface="Heebo"/>
                <a:rtl/>
              </a:rPr>
              <a:t>שליחת הדיווח</a:t>
            </a:r>
            <a:r>
              <a:rPr lang="he-IL" sz="3320" dirty="0">
                <a:solidFill>
                  <a:srgbClr val="000000"/>
                </a:solidFill>
                <a:latin typeface="Heebo"/>
                <a:ea typeface="Heebo"/>
                <a:sym typeface="Heebo"/>
                <a:rtl/>
              </a:rPr>
              <a:t>.</a:t>
            </a:r>
          </a:p>
          <a:p>
            <a:pPr algn="r" rtl="1">
              <a:lnSpc>
                <a:spcPts val="4083"/>
              </a:lnSpc>
              <a:spcBef>
                <a:spcPct val="0"/>
              </a:spcBef>
            </a:pPr>
            <a:r>
              <a:rPr lang="he-IL" sz="3320" dirty="0">
                <a:solidFill>
                  <a:srgbClr val="000000"/>
                </a:solidFill>
                <a:latin typeface="Heebo"/>
                <a:ea typeface="Heebo"/>
                <a:sym typeface="Heebo"/>
                <a:rtl/>
              </a:rPr>
              <a:t>אם לא מולאו כל שדות החובה, תקפוץ התראה לחזור לשדות המסומנים באדום. </a:t>
            </a:r>
          </a:p>
          <a:p>
            <a:pPr algn="r" rtl="1">
              <a:lnSpc>
                <a:spcPts val="4083"/>
              </a:lnSpc>
              <a:spcBef>
                <a:spcPct val="0"/>
              </a:spcBef>
            </a:pPr>
            <a:r>
              <a:rPr lang="he-IL" sz="3320" dirty="0">
                <a:solidFill>
                  <a:srgbClr val="000000"/>
                </a:solidFill>
                <a:latin typeface="Heebo"/>
                <a:ea typeface="Heebo"/>
                <a:sym typeface="Heebo"/>
                <a:rtl/>
              </a:rPr>
              <a:t>אם מולאו כל שדות החובה, תקפוץ הודעה עם חיווי ירוק המעיד שהדיווח נשלח בהצלחה. </a:t>
            </a:r>
          </a:p>
        </p:txBody>
      </p:sp>
      <p:sp>
        <p:nvSpPr>
          <p:cNvPr id="4" name="Freeform 4">
            <a:extLst>
              <a:ext uri="{C183D7F6-B498-43B3-948B-1728B52AA6E4}">
                <adec:decorative xmlns:adec="http://schemas.microsoft.com/office/drawing/2017/decorative" val="1"/>
              </a:ext>
            </a:extLst>
          </p:cNvPr>
          <p:cNvSpPr/>
          <p:nvPr/>
        </p:nvSpPr>
        <p:spPr>
          <a:xfrm>
            <a:off x="10472602" y="4203098"/>
            <a:ext cx="7639397" cy="5517342"/>
          </a:xfrm>
          <a:custGeom>
            <a:avLst/>
            <a:gdLst/>
            <a:ahLst/>
            <a:cxnLst/>
            <a:rect l="l" t="t" r="r" b="b"/>
            <a:pathLst>
              <a:path w="7639397" h="5517342">
                <a:moveTo>
                  <a:pt x="0" y="0"/>
                </a:moveTo>
                <a:lnTo>
                  <a:pt x="7639397" y="0"/>
                </a:lnTo>
                <a:lnTo>
                  <a:pt x="7639397" y="5517342"/>
                </a:lnTo>
                <a:lnTo>
                  <a:pt x="0" y="5517342"/>
                </a:lnTo>
                <a:lnTo>
                  <a:pt x="0" y="0"/>
                </a:lnTo>
                <a:close/>
              </a:path>
            </a:pathLst>
          </a:custGeom>
          <a:blipFill>
            <a:blip r:embed="rId4"/>
            <a:stretch>
              <a:fillRect/>
            </a:stretch>
          </a:blipFill>
        </p:spPr>
        <p:txBody>
          <a:bodyPr/>
          <a:lstStyle/>
          <a:p>
            <a:endParaRPr lang="he-IL"/>
          </a:p>
        </p:txBody>
      </p:sp>
      <p:sp>
        <p:nvSpPr>
          <p:cNvPr id="5" name="Freeform 5">
            <a:extLst>
              <a:ext uri="{C183D7F6-B498-43B3-948B-1728B52AA6E4}">
                <adec:decorative xmlns:adec="http://schemas.microsoft.com/office/drawing/2017/decorative" val="1"/>
              </a:ext>
            </a:extLst>
          </p:cNvPr>
          <p:cNvSpPr/>
          <p:nvPr/>
        </p:nvSpPr>
        <p:spPr>
          <a:xfrm>
            <a:off x="10979885" y="7599047"/>
            <a:ext cx="1820009" cy="624003"/>
          </a:xfrm>
          <a:custGeom>
            <a:avLst/>
            <a:gdLst/>
            <a:ahLst/>
            <a:cxnLst/>
            <a:rect l="l" t="t" r="r" b="b"/>
            <a:pathLst>
              <a:path w="1820009" h="624003">
                <a:moveTo>
                  <a:pt x="0" y="0"/>
                </a:moveTo>
                <a:lnTo>
                  <a:pt x="1820009" y="0"/>
                </a:lnTo>
                <a:lnTo>
                  <a:pt x="1820009" y="624003"/>
                </a:lnTo>
                <a:lnTo>
                  <a:pt x="0" y="624003"/>
                </a:lnTo>
                <a:lnTo>
                  <a:pt x="0" y="0"/>
                </a:lnTo>
                <a:close/>
              </a:path>
            </a:pathLst>
          </a:custGeom>
          <a:blipFill>
            <a:blip r:embed="rId5"/>
            <a:stretch>
              <a:fillRect/>
            </a:stretch>
          </a:blipFill>
          <a:ln w="19050" cap="sq">
            <a:solidFill>
              <a:srgbClr val="000000"/>
            </a:solidFill>
            <a:prstDash val="solid"/>
            <a:miter/>
          </a:ln>
        </p:spPr>
        <p:txBody>
          <a:bodyPr/>
          <a:lstStyle/>
          <a:p>
            <a:endParaRPr lang="he-IL"/>
          </a:p>
        </p:txBody>
      </p:sp>
      <p:sp>
        <p:nvSpPr>
          <p:cNvPr id="6" name="Freeform 6">
            <a:extLst>
              <a:ext uri="{C183D7F6-B498-43B3-948B-1728B52AA6E4}">
                <adec:decorative xmlns:adec="http://schemas.microsoft.com/office/drawing/2017/decorative" val="1"/>
              </a:ext>
            </a:extLst>
          </p:cNvPr>
          <p:cNvSpPr/>
          <p:nvPr/>
        </p:nvSpPr>
        <p:spPr>
          <a:xfrm>
            <a:off x="10666910" y="7389753"/>
            <a:ext cx="2430661" cy="1036069"/>
          </a:xfrm>
          <a:custGeom>
            <a:avLst/>
            <a:gdLst/>
            <a:ahLst/>
            <a:cxnLst/>
            <a:rect l="l" t="t" r="r" b="b"/>
            <a:pathLst>
              <a:path w="2430661" h="1036069">
                <a:moveTo>
                  <a:pt x="0" y="0"/>
                </a:moveTo>
                <a:lnTo>
                  <a:pt x="2430661" y="0"/>
                </a:lnTo>
                <a:lnTo>
                  <a:pt x="2430661" y="1036070"/>
                </a:lnTo>
                <a:lnTo>
                  <a:pt x="0" y="103607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he-IL"/>
          </a:p>
        </p:txBody>
      </p:sp>
      <p:sp>
        <p:nvSpPr>
          <p:cNvPr id="7" name="Freeform 7">
            <a:extLst>
              <a:ext uri="{C183D7F6-B498-43B3-948B-1728B52AA6E4}">
                <adec:decorative xmlns:adec="http://schemas.microsoft.com/office/drawing/2017/decorative" val="1"/>
              </a:ext>
            </a:extLst>
          </p:cNvPr>
          <p:cNvSpPr/>
          <p:nvPr/>
        </p:nvSpPr>
        <p:spPr>
          <a:xfrm>
            <a:off x="6957951" y="3942914"/>
            <a:ext cx="3365818" cy="3218859"/>
          </a:xfrm>
          <a:custGeom>
            <a:avLst/>
            <a:gdLst/>
            <a:ahLst/>
            <a:cxnLst/>
            <a:rect l="l" t="t" r="r" b="b"/>
            <a:pathLst>
              <a:path w="3365818" h="3218859">
                <a:moveTo>
                  <a:pt x="0" y="0"/>
                </a:moveTo>
                <a:lnTo>
                  <a:pt x="3365817" y="0"/>
                </a:lnTo>
                <a:lnTo>
                  <a:pt x="3365817" y="3218859"/>
                </a:lnTo>
                <a:lnTo>
                  <a:pt x="0" y="3218859"/>
                </a:lnTo>
                <a:lnTo>
                  <a:pt x="0" y="0"/>
                </a:lnTo>
                <a:close/>
              </a:path>
            </a:pathLst>
          </a:custGeom>
          <a:blipFill>
            <a:blip r:embed="rId8"/>
            <a:stretch>
              <a:fillRect/>
            </a:stretch>
          </a:blipFill>
          <a:ln w="19050" cap="rnd">
            <a:solidFill>
              <a:srgbClr val="000000"/>
            </a:solidFill>
            <a:prstDash val="solid"/>
            <a:round/>
          </a:ln>
        </p:spPr>
        <p:txBody>
          <a:bodyPr/>
          <a:lstStyle/>
          <a:p>
            <a:endParaRPr lang="he-IL"/>
          </a:p>
        </p:txBody>
      </p:sp>
      <p:sp>
        <p:nvSpPr>
          <p:cNvPr id="8" name="Freeform 8">
            <a:extLst>
              <a:ext uri="{C183D7F6-B498-43B3-948B-1728B52AA6E4}">
                <adec:decorative xmlns:adec="http://schemas.microsoft.com/office/drawing/2017/decorative" val="1"/>
              </a:ext>
            </a:extLst>
          </p:cNvPr>
          <p:cNvSpPr/>
          <p:nvPr/>
        </p:nvSpPr>
        <p:spPr>
          <a:xfrm>
            <a:off x="898301" y="5713923"/>
            <a:ext cx="5910816" cy="4420900"/>
          </a:xfrm>
          <a:custGeom>
            <a:avLst/>
            <a:gdLst/>
            <a:ahLst/>
            <a:cxnLst/>
            <a:rect l="l" t="t" r="r" b="b"/>
            <a:pathLst>
              <a:path w="5910816" h="4420900">
                <a:moveTo>
                  <a:pt x="0" y="0"/>
                </a:moveTo>
                <a:lnTo>
                  <a:pt x="5910816" y="0"/>
                </a:lnTo>
                <a:lnTo>
                  <a:pt x="5910816" y="4420900"/>
                </a:lnTo>
                <a:lnTo>
                  <a:pt x="0" y="4420900"/>
                </a:lnTo>
                <a:lnTo>
                  <a:pt x="0" y="0"/>
                </a:lnTo>
                <a:close/>
              </a:path>
            </a:pathLst>
          </a:custGeom>
          <a:blipFill>
            <a:blip r:embed="rId9"/>
            <a:stretch>
              <a:fillRect/>
            </a:stretch>
          </a:blipFill>
          <a:ln w="19050" cap="sq">
            <a:solidFill>
              <a:srgbClr val="000000"/>
            </a:solidFill>
            <a:prstDash val="solid"/>
            <a:miter/>
          </a:ln>
        </p:spPr>
        <p:txBody>
          <a:bodyPr/>
          <a:lstStyle/>
          <a:p>
            <a:endParaRPr lang="he-IL"/>
          </a:p>
        </p:txBody>
      </p:sp>
      <p:sp>
        <p:nvSpPr>
          <p:cNvPr id="9" name="Freeform 9">
            <a:extLst>
              <a:ext uri="{C183D7F6-B498-43B3-948B-1728B52AA6E4}">
                <adec:decorative xmlns:adec="http://schemas.microsoft.com/office/drawing/2017/decorative" val="1"/>
              </a:ext>
            </a:extLst>
          </p:cNvPr>
          <p:cNvSpPr/>
          <p:nvPr/>
        </p:nvSpPr>
        <p:spPr>
          <a:xfrm rot="2624667">
            <a:off x="7435586" y="6525792"/>
            <a:ext cx="2510656" cy="3468955"/>
          </a:xfrm>
          <a:custGeom>
            <a:avLst/>
            <a:gdLst/>
            <a:ahLst/>
            <a:cxnLst/>
            <a:rect l="l" t="t" r="r" b="b"/>
            <a:pathLst>
              <a:path w="2510656" h="3468955">
                <a:moveTo>
                  <a:pt x="0" y="0"/>
                </a:moveTo>
                <a:lnTo>
                  <a:pt x="2510656" y="0"/>
                </a:lnTo>
                <a:lnTo>
                  <a:pt x="2510656" y="3468956"/>
                </a:lnTo>
                <a:lnTo>
                  <a:pt x="0" y="346895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he-IL"/>
          </a:p>
        </p:txBody>
      </p:sp>
      <p:sp>
        <p:nvSpPr>
          <p:cNvPr id="12" name="Freeform 12">
            <a:extLst>
              <a:ext uri="{C183D7F6-B498-43B3-948B-1728B52AA6E4}">
                <adec:decorative xmlns:adec="http://schemas.microsoft.com/office/drawing/2017/decorative" val="1"/>
              </a:ext>
            </a:extLst>
          </p:cNvPr>
          <p:cNvSpPr/>
          <p:nvPr/>
        </p:nvSpPr>
        <p:spPr>
          <a:xfrm rot="5941281">
            <a:off x="9943565" y="6230972"/>
            <a:ext cx="1058073" cy="1461931"/>
          </a:xfrm>
          <a:custGeom>
            <a:avLst/>
            <a:gdLst/>
            <a:ahLst/>
            <a:cxnLst/>
            <a:rect l="l" t="t" r="r" b="b"/>
            <a:pathLst>
              <a:path w="1058073" h="1461931">
                <a:moveTo>
                  <a:pt x="0" y="0"/>
                </a:moveTo>
                <a:lnTo>
                  <a:pt x="1058073" y="0"/>
                </a:lnTo>
                <a:lnTo>
                  <a:pt x="1058073" y="1461931"/>
                </a:lnTo>
                <a:lnTo>
                  <a:pt x="0" y="146193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he-IL"/>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BE7E0"/>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1330078" y="424533"/>
            <a:ext cx="6550727" cy="1345877"/>
          </a:xfrm>
          <a:custGeom>
            <a:avLst/>
            <a:gdLst/>
            <a:ahLst/>
            <a:cxnLst/>
            <a:rect l="l" t="t" r="r" b="b"/>
            <a:pathLst>
              <a:path w="6550727" h="1345877">
                <a:moveTo>
                  <a:pt x="0" y="0"/>
                </a:moveTo>
                <a:lnTo>
                  <a:pt x="6550727" y="0"/>
                </a:lnTo>
                <a:lnTo>
                  <a:pt x="6550727" y="1345876"/>
                </a:lnTo>
                <a:lnTo>
                  <a:pt x="0" y="13458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he-IL"/>
          </a:p>
        </p:txBody>
      </p:sp>
      <p:sp>
        <p:nvSpPr>
          <p:cNvPr id="9" name="TextBox 9"/>
          <p:cNvSpPr txBox="1">
            <a:spLocks noGrp="1"/>
          </p:cNvSpPr>
          <p:nvPr>
            <p:ph type="title" idx="4294967295"/>
          </p:nvPr>
        </p:nvSpPr>
        <p:spPr>
          <a:xfrm>
            <a:off x="11136311" y="736756"/>
            <a:ext cx="6938262" cy="70950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1" eaLnBrk="1" fontAlgn="auto" latinLnBrk="0" hangingPunct="1">
              <a:lnSpc>
                <a:spcPts val="5664"/>
              </a:lnSpc>
              <a:spcBef>
                <a:spcPct val="0"/>
              </a:spcBef>
              <a:spcAft>
                <a:spcPts val="0"/>
              </a:spcAft>
              <a:buClrTx/>
              <a:buSzTx/>
              <a:buFontTx/>
              <a:buNone/>
              <a:tabLst/>
              <a:defRPr/>
            </a:pPr>
            <a:r>
              <a:rPr kumimoji="0" lang="he-IL" sz="4605" b="1" i="0" u="none" strike="noStrike" kern="1200" cap="none" spc="0" normalizeH="0" baseline="0" noProof="0" dirty="0">
                <a:ln>
                  <a:noFill/>
                </a:ln>
                <a:solidFill>
                  <a:srgbClr val="FFFFFF"/>
                </a:solidFill>
                <a:effectLst/>
                <a:uLnTx/>
                <a:uFillTx/>
                <a:latin typeface="Heebo Bold"/>
                <a:ea typeface="Heebo Bold"/>
                <a:cs typeface="+mn-cs"/>
                <a:sym typeface="Heebo Bold"/>
                <a:rtl/>
              </a:rPr>
              <a:t>צפייה בהיסטוריית דיווחים</a:t>
            </a:r>
          </a:p>
        </p:txBody>
      </p:sp>
      <p:sp>
        <p:nvSpPr>
          <p:cNvPr id="8" name="TextBox 8"/>
          <p:cNvSpPr txBox="1"/>
          <p:nvPr/>
        </p:nvSpPr>
        <p:spPr>
          <a:xfrm>
            <a:off x="109696" y="1997166"/>
            <a:ext cx="17993452" cy="2103140"/>
          </a:xfrm>
          <a:prstGeom prst="rect">
            <a:avLst/>
          </a:prstGeom>
        </p:spPr>
        <p:txBody>
          <a:bodyPr lIns="0" tIns="0" rIns="0" bIns="0" rtlCol="0" anchor="t">
            <a:spAutoFit/>
          </a:bodyPr>
          <a:lstStyle/>
          <a:p>
            <a:pPr algn="r" rtl="1">
              <a:lnSpc>
                <a:spcPts val="4083"/>
              </a:lnSpc>
            </a:pPr>
            <a:r>
              <a:rPr lang="he-IL" sz="3320" dirty="0">
                <a:solidFill>
                  <a:srgbClr val="000000"/>
                </a:solidFill>
                <a:latin typeface="Heebo"/>
                <a:ea typeface="Heebo"/>
                <a:sym typeface="Heebo"/>
                <a:rtl/>
              </a:rPr>
              <a:t>לאחר השליחה יופיע הדיווח ב</a:t>
            </a:r>
            <a:r>
              <a:rPr lang="he-IL" sz="3320" b="1" dirty="0">
                <a:solidFill>
                  <a:srgbClr val="000000"/>
                </a:solidFill>
                <a:latin typeface="Heebo"/>
                <a:ea typeface="Heebo"/>
                <a:sym typeface="Heebo"/>
                <a:rtl/>
              </a:rPr>
              <a:t>פירוט דיווחים שהוגשו</a:t>
            </a:r>
            <a:r>
              <a:rPr lang="he-IL" sz="3320" dirty="0">
                <a:solidFill>
                  <a:srgbClr val="000000"/>
                </a:solidFill>
                <a:latin typeface="Heebo"/>
                <a:ea typeface="Heebo"/>
                <a:sym typeface="Heebo"/>
                <a:rtl/>
              </a:rPr>
              <a:t> תחת לשונית </a:t>
            </a:r>
            <a:r>
              <a:rPr lang="he-IL" sz="3320" b="1" dirty="0">
                <a:solidFill>
                  <a:srgbClr val="000000"/>
                </a:solidFill>
                <a:latin typeface="Heebo"/>
                <a:ea typeface="Heebo"/>
                <a:sym typeface="Heebo"/>
                <a:rtl/>
              </a:rPr>
              <a:t>דיווחים</a:t>
            </a:r>
            <a:r>
              <a:rPr lang="he-IL" sz="3320" dirty="0">
                <a:solidFill>
                  <a:srgbClr val="000000"/>
                </a:solidFill>
                <a:latin typeface="Heebo"/>
                <a:ea typeface="Heebo"/>
                <a:sym typeface="Heebo"/>
                <a:rtl/>
              </a:rPr>
              <a:t>.</a:t>
            </a:r>
          </a:p>
          <a:p>
            <a:pPr algn="r" rtl="1">
              <a:lnSpc>
                <a:spcPts val="4083"/>
              </a:lnSpc>
              <a:spcBef>
                <a:spcPct val="0"/>
              </a:spcBef>
            </a:pPr>
            <a:r>
              <a:rPr lang="he-IL" sz="3320" dirty="0">
                <a:solidFill>
                  <a:srgbClr val="000000"/>
                </a:solidFill>
                <a:latin typeface="Heebo"/>
                <a:ea typeface="Heebo"/>
                <a:sym typeface="Heebo"/>
                <a:rtl/>
              </a:rPr>
              <a:t>כל עוד הגורם האחראי במשרד להגנת הסביבה לא בדק את הדיווח אפשר ללחוץ על שלוש הנקודות ברשומת הדיווח ולעדכן את הדיווח בלחיצה על </a:t>
            </a:r>
            <a:r>
              <a:rPr lang="he-IL" sz="3320" b="1" dirty="0">
                <a:solidFill>
                  <a:srgbClr val="000000"/>
                </a:solidFill>
                <a:latin typeface="Heebo"/>
                <a:ea typeface="Heebo"/>
                <a:sym typeface="Heebo"/>
                <a:rtl/>
              </a:rPr>
              <a:t>עריכה</a:t>
            </a:r>
            <a:r>
              <a:rPr lang="he-IL" sz="3320" dirty="0">
                <a:solidFill>
                  <a:srgbClr val="000000"/>
                </a:solidFill>
                <a:latin typeface="Heebo"/>
                <a:ea typeface="Heebo"/>
                <a:sym typeface="Heebo"/>
                <a:rtl/>
              </a:rPr>
              <a:t>. אפשר גם לצפות בדיווח, למחוק אותו במידת הצורך או להוריד אותו למחשב בקובץ </a:t>
            </a:r>
            <a:r>
              <a:rPr lang="en-US" sz="3320" dirty="0">
                <a:solidFill>
                  <a:srgbClr val="000000"/>
                </a:solidFill>
                <a:latin typeface="Heebo"/>
                <a:ea typeface="Heebo"/>
                <a:sym typeface="Heebo"/>
              </a:rPr>
              <a:t>PDF</a:t>
            </a:r>
            <a:r>
              <a:rPr lang="ar-EG" sz="3320" dirty="0">
                <a:solidFill>
                  <a:srgbClr val="000000"/>
                </a:solidFill>
                <a:latin typeface="Heebo"/>
                <a:ea typeface="Heebo"/>
                <a:sym typeface="Heebo"/>
                <a:rtl/>
              </a:rPr>
              <a:t>.</a:t>
            </a:r>
          </a:p>
        </p:txBody>
      </p:sp>
      <p:sp>
        <p:nvSpPr>
          <p:cNvPr id="4" name="Freeform 4">
            <a:extLst>
              <a:ext uri="{C183D7F6-B498-43B3-948B-1728B52AA6E4}">
                <adec:decorative xmlns:adec="http://schemas.microsoft.com/office/drawing/2017/decorative" val="1"/>
              </a:ext>
            </a:extLst>
          </p:cNvPr>
          <p:cNvSpPr/>
          <p:nvPr/>
        </p:nvSpPr>
        <p:spPr>
          <a:xfrm>
            <a:off x="0" y="4156288"/>
            <a:ext cx="18863728" cy="6130712"/>
          </a:xfrm>
          <a:custGeom>
            <a:avLst/>
            <a:gdLst/>
            <a:ahLst/>
            <a:cxnLst/>
            <a:rect l="l" t="t" r="r" b="b"/>
            <a:pathLst>
              <a:path w="18863728" h="6130712">
                <a:moveTo>
                  <a:pt x="0" y="0"/>
                </a:moveTo>
                <a:lnTo>
                  <a:pt x="18863728" y="0"/>
                </a:lnTo>
                <a:lnTo>
                  <a:pt x="18863728" y="6130712"/>
                </a:lnTo>
                <a:lnTo>
                  <a:pt x="0" y="6130712"/>
                </a:lnTo>
                <a:lnTo>
                  <a:pt x="0" y="0"/>
                </a:lnTo>
                <a:close/>
              </a:path>
            </a:pathLst>
          </a:custGeom>
          <a:blipFill>
            <a:blip r:embed="rId4"/>
            <a:stretch>
              <a:fillRect/>
            </a:stretch>
          </a:blipFill>
        </p:spPr>
        <p:txBody>
          <a:bodyPr/>
          <a:lstStyle/>
          <a:p>
            <a:endParaRPr lang="he-IL"/>
          </a:p>
        </p:txBody>
      </p:sp>
      <p:sp>
        <p:nvSpPr>
          <p:cNvPr id="5" name="Freeform 5">
            <a:extLst>
              <a:ext uri="{C183D7F6-B498-43B3-948B-1728B52AA6E4}">
                <adec:decorative xmlns:adec="http://schemas.microsoft.com/office/drawing/2017/decorative" val="1"/>
              </a:ext>
            </a:extLst>
          </p:cNvPr>
          <p:cNvSpPr/>
          <p:nvPr/>
        </p:nvSpPr>
        <p:spPr>
          <a:xfrm>
            <a:off x="843203" y="6031877"/>
            <a:ext cx="14957003" cy="729154"/>
          </a:xfrm>
          <a:custGeom>
            <a:avLst/>
            <a:gdLst/>
            <a:ahLst/>
            <a:cxnLst/>
            <a:rect l="l" t="t" r="r" b="b"/>
            <a:pathLst>
              <a:path w="14957003" h="729154">
                <a:moveTo>
                  <a:pt x="0" y="0"/>
                </a:moveTo>
                <a:lnTo>
                  <a:pt x="14957003" y="0"/>
                </a:lnTo>
                <a:lnTo>
                  <a:pt x="14957003" y="729154"/>
                </a:lnTo>
                <a:lnTo>
                  <a:pt x="0" y="729154"/>
                </a:lnTo>
                <a:lnTo>
                  <a:pt x="0" y="0"/>
                </a:lnTo>
                <a:close/>
              </a:path>
            </a:pathLst>
          </a:custGeom>
          <a:blipFill>
            <a:blip r:embed="rId5"/>
            <a:stretch>
              <a:fillRect/>
            </a:stretch>
          </a:blipFill>
          <a:ln w="19050" cap="sq">
            <a:solidFill>
              <a:srgbClr val="000000"/>
            </a:solidFill>
            <a:prstDash val="solid"/>
            <a:miter/>
          </a:ln>
        </p:spPr>
        <p:txBody>
          <a:bodyPr/>
          <a:lstStyle/>
          <a:p>
            <a:endParaRPr lang="he-IL"/>
          </a:p>
        </p:txBody>
      </p:sp>
      <p:sp>
        <p:nvSpPr>
          <p:cNvPr id="6" name="Freeform 6">
            <a:extLst>
              <a:ext uri="{C183D7F6-B498-43B3-948B-1728B52AA6E4}">
                <adec:decorative xmlns:adec="http://schemas.microsoft.com/office/drawing/2017/decorative" val="1"/>
              </a:ext>
            </a:extLst>
          </p:cNvPr>
          <p:cNvSpPr/>
          <p:nvPr/>
        </p:nvSpPr>
        <p:spPr>
          <a:xfrm>
            <a:off x="843203" y="6588264"/>
            <a:ext cx="1339377" cy="3053781"/>
          </a:xfrm>
          <a:custGeom>
            <a:avLst/>
            <a:gdLst/>
            <a:ahLst/>
            <a:cxnLst/>
            <a:rect l="l" t="t" r="r" b="b"/>
            <a:pathLst>
              <a:path w="1339377" h="3053781">
                <a:moveTo>
                  <a:pt x="0" y="0"/>
                </a:moveTo>
                <a:lnTo>
                  <a:pt x="1339377" y="0"/>
                </a:lnTo>
                <a:lnTo>
                  <a:pt x="1339377" y="3053781"/>
                </a:lnTo>
                <a:lnTo>
                  <a:pt x="0" y="3053781"/>
                </a:lnTo>
                <a:lnTo>
                  <a:pt x="0" y="0"/>
                </a:lnTo>
                <a:close/>
              </a:path>
            </a:pathLst>
          </a:custGeom>
          <a:blipFill>
            <a:blip r:embed="rId6"/>
            <a:stretch>
              <a:fillRect/>
            </a:stretch>
          </a:blipFill>
          <a:ln w="9525" cap="sq">
            <a:solidFill>
              <a:srgbClr val="000000"/>
            </a:solidFill>
            <a:prstDash val="solid"/>
            <a:miter/>
          </a:ln>
        </p:spPr>
        <p:txBody>
          <a:bodyPr/>
          <a:lstStyle/>
          <a:p>
            <a:endParaRPr lang="he-IL"/>
          </a:p>
        </p:txBody>
      </p:sp>
      <p:sp>
        <p:nvSpPr>
          <p:cNvPr id="7" name="Freeform 7">
            <a:extLst>
              <a:ext uri="{C183D7F6-B498-43B3-948B-1728B52AA6E4}">
                <adec:decorative xmlns:adec="http://schemas.microsoft.com/office/drawing/2017/decorative" val="1"/>
              </a:ext>
            </a:extLst>
          </p:cNvPr>
          <p:cNvSpPr/>
          <p:nvPr/>
        </p:nvSpPr>
        <p:spPr>
          <a:xfrm>
            <a:off x="16006696" y="7058176"/>
            <a:ext cx="2133356" cy="430414"/>
          </a:xfrm>
          <a:custGeom>
            <a:avLst/>
            <a:gdLst/>
            <a:ahLst/>
            <a:cxnLst/>
            <a:rect l="l" t="t" r="r" b="b"/>
            <a:pathLst>
              <a:path w="2133356" h="430414">
                <a:moveTo>
                  <a:pt x="0" y="0"/>
                </a:moveTo>
                <a:lnTo>
                  <a:pt x="2133356" y="0"/>
                </a:lnTo>
                <a:lnTo>
                  <a:pt x="2133356" y="430413"/>
                </a:lnTo>
                <a:lnTo>
                  <a:pt x="0" y="430413"/>
                </a:lnTo>
                <a:lnTo>
                  <a:pt x="0" y="0"/>
                </a:lnTo>
                <a:close/>
              </a:path>
            </a:pathLst>
          </a:custGeom>
          <a:blipFill>
            <a:blip r:embed="rId7"/>
            <a:stretch>
              <a:fillRect/>
            </a:stretch>
          </a:blipFill>
          <a:ln w="19050" cap="sq">
            <a:solidFill>
              <a:srgbClr val="000000"/>
            </a:solidFill>
            <a:prstDash val="solid"/>
            <a:miter/>
          </a:ln>
        </p:spPr>
        <p:txBody>
          <a:bodyPr/>
          <a:lstStyle/>
          <a:p>
            <a:endParaRPr lang="he-IL"/>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BE7E0"/>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6249617" y="8191500"/>
            <a:ext cx="1899960" cy="762359"/>
          </a:xfrm>
          <a:custGeom>
            <a:avLst/>
            <a:gdLst/>
            <a:ahLst/>
            <a:cxnLst/>
            <a:rect l="l" t="t" r="r" b="b"/>
            <a:pathLst>
              <a:path w="1899960" h="762359">
                <a:moveTo>
                  <a:pt x="0" y="0"/>
                </a:moveTo>
                <a:lnTo>
                  <a:pt x="1899960" y="0"/>
                </a:lnTo>
                <a:lnTo>
                  <a:pt x="1899960" y="762359"/>
                </a:lnTo>
                <a:lnTo>
                  <a:pt x="0" y="76235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he-IL"/>
          </a:p>
        </p:txBody>
      </p:sp>
      <p:sp>
        <p:nvSpPr>
          <p:cNvPr id="4" name="Freeform 4">
            <a:extLst>
              <a:ext uri="{C183D7F6-B498-43B3-948B-1728B52AA6E4}">
                <adec:decorative xmlns:adec="http://schemas.microsoft.com/office/drawing/2017/decorative" val="1"/>
              </a:ext>
            </a:extLst>
          </p:cNvPr>
          <p:cNvSpPr/>
          <p:nvPr/>
        </p:nvSpPr>
        <p:spPr>
          <a:xfrm>
            <a:off x="11598850" y="423331"/>
            <a:ext cx="6550727" cy="1345877"/>
          </a:xfrm>
          <a:custGeom>
            <a:avLst/>
            <a:gdLst/>
            <a:ahLst/>
            <a:cxnLst/>
            <a:rect l="l" t="t" r="r" b="b"/>
            <a:pathLst>
              <a:path w="6550727" h="1345877">
                <a:moveTo>
                  <a:pt x="0" y="0"/>
                </a:moveTo>
                <a:lnTo>
                  <a:pt x="6550727" y="0"/>
                </a:lnTo>
                <a:lnTo>
                  <a:pt x="6550727" y="1345876"/>
                </a:lnTo>
                <a:lnTo>
                  <a:pt x="0" y="13458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
        <p:nvSpPr>
          <p:cNvPr id="5" name="TextBox 5"/>
          <p:cNvSpPr txBox="1">
            <a:spLocks noGrp="1"/>
          </p:cNvSpPr>
          <p:nvPr>
            <p:ph type="title" idx="4294967295"/>
          </p:nvPr>
        </p:nvSpPr>
        <p:spPr>
          <a:xfrm>
            <a:off x="11709356" y="736756"/>
            <a:ext cx="6440221" cy="70950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1" eaLnBrk="1" fontAlgn="auto" latinLnBrk="0" hangingPunct="1">
              <a:lnSpc>
                <a:spcPts val="5664"/>
              </a:lnSpc>
              <a:spcBef>
                <a:spcPct val="0"/>
              </a:spcBef>
              <a:spcAft>
                <a:spcPts val="0"/>
              </a:spcAft>
              <a:buClrTx/>
              <a:buSzTx/>
              <a:buFontTx/>
              <a:buNone/>
              <a:tabLst/>
              <a:defRPr/>
            </a:pPr>
            <a:r>
              <a:rPr kumimoji="0" lang="he-IL" sz="4605" b="1" i="0" u="none" strike="noStrike" kern="1200" cap="none" spc="0" normalizeH="0" baseline="0" noProof="0" dirty="0">
                <a:ln>
                  <a:noFill/>
                </a:ln>
                <a:solidFill>
                  <a:srgbClr val="FFFFFF"/>
                </a:solidFill>
                <a:effectLst/>
                <a:uLnTx/>
                <a:uFillTx/>
                <a:latin typeface="Heebo Bold"/>
                <a:ea typeface="Heebo Bold"/>
                <a:cs typeface="+mn-cs"/>
                <a:sym typeface="Heebo Bold"/>
                <a:rtl/>
              </a:rPr>
              <a:t>מהו מפל”ס?</a:t>
            </a:r>
          </a:p>
        </p:txBody>
      </p:sp>
      <p:sp>
        <p:nvSpPr>
          <p:cNvPr id="3" name="TextBox 3"/>
          <p:cNvSpPr txBox="1"/>
          <p:nvPr/>
        </p:nvSpPr>
        <p:spPr>
          <a:xfrm>
            <a:off x="147274" y="1979009"/>
            <a:ext cx="17393449" cy="6617196"/>
          </a:xfrm>
          <a:prstGeom prst="rect">
            <a:avLst/>
          </a:prstGeom>
        </p:spPr>
        <p:txBody>
          <a:bodyPr lIns="0" tIns="0" rIns="0" bIns="0" rtlCol="0" anchor="t">
            <a:spAutoFit/>
          </a:bodyPr>
          <a:lstStyle/>
          <a:p>
            <a:pPr algn="r" rtl="1">
              <a:lnSpc>
                <a:spcPts val="5212"/>
              </a:lnSpc>
            </a:pPr>
            <a:r>
              <a:rPr lang="he-IL" sz="3300" dirty="0">
                <a:solidFill>
                  <a:srgbClr val="000000"/>
                </a:solidFill>
                <a:latin typeface="Heebo"/>
                <a:ea typeface="Heebo"/>
                <a:sym typeface="Heebo"/>
                <a:rtl/>
              </a:rPr>
              <a:t>מרשם הפליטות לסביבה – מפל"ס (</a:t>
            </a:r>
            <a:r>
              <a:rPr lang="en-US" sz="3300" dirty="0">
                <a:solidFill>
                  <a:srgbClr val="000000"/>
                </a:solidFill>
                <a:latin typeface="Heebo"/>
                <a:ea typeface="Heebo"/>
                <a:sym typeface="Heebo"/>
              </a:rPr>
              <a:t>PRTR</a:t>
            </a:r>
            <a:r>
              <a:rPr lang="he-IL" sz="3300" dirty="0">
                <a:solidFill>
                  <a:srgbClr val="000000"/>
                </a:solidFill>
                <a:latin typeface="Heebo"/>
                <a:ea typeface="Heebo"/>
                <a:sym typeface="Heebo"/>
                <a:rtl/>
              </a:rPr>
              <a:t>) הוקם מתוקף חוק הגנת הסביבה (פליטות והעברות לסביבה – חובות דיווח ומרשם), התשע"ב-</a:t>
            </a:r>
            <a:r>
              <a:rPr lang="en-US" sz="3300" dirty="0">
                <a:solidFill>
                  <a:srgbClr val="000000"/>
                </a:solidFill>
                <a:latin typeface="Heebo"/>
                <a:ea typeface="Heebo"/>
                <a:sym typeface="Heebo"/>
              </a:rPr>
              <a:t>2012</a:t>
            </a:r>
            <a:r>
              <a:rPr lang="ar-EG" sz="3300" dirty="0">
                <a:solidFill>
                  <a:srgbClr val="000000"/>
                </a:solidFill>
                <a:latin typeface="Heebo"/>
                <a:ea typeface="Heebo"/>
                <a:sym typeface="Heebo"/>
                <a:rtl/>
              </a:rPr>
              <a:t>.</a:t>
            </a:r>
            <a:r>
              <a:rPr lang="he-IL" sz="3300" dirty="0">
                <a:solidFill>
                  <a:srgbClr val="000000"/>
                </a:solidFill>
                <a:latin typeface="Heebo"/>
                <a:ea typeface="Heebo"/>
                <a:sym typeface="Heebo"/>
                <a:rtl/>
              </a:rPr>
              <a:t> בכך הצטרפה ישראל למדינות ה-</a:t>
            </a:r>
            <a:r>
              <a:rPr lang="en-US" sz="3300" dirty="0">
                <a:solidFill>
                  <a:srgbClr val="000000"/>
                </a:solidFill>
                <a:latin typeface="Heebo"/>
                <a:ea typeface="Heebo"/>
                <a:sym typeface="Heebo"/>
              </a:rPr>
              <a:t>OECD</a:t>
            </a:r>
            <a:r>
              <a:rPr lang="he-IL" sz="3300" dirty="0">
                <a:solidFill>
                  <a:srgbClr val="000000"/>
                </a:solidFill>
                <a:latin typeface="Heebo"/>
                <a:ea typeface="Heebo"/>
                <a:sym typeface="Heebo"/>
                <a:rtl/>
              </a:rPr>
              <a:t> המנהלות מרשם של פליטות והעברות של חומרים מזהמים ופסולת לסביבה ומעמידות מרשם זה לעיון הציבור. הכללים המנחים למרשם נקבעו בפרוטוקול קייב שחתמו עליו יותר מ-36 מדינות להטמעת שיקולי סביבה ובריאות בהחלטות מדיניות וחקיקה.</a:t>
            </a:r>
          </a:p>
          <a:p>
            <a:pPr algn="r" rtl="1">
              <a:lnSpc>
                <a:spcPts val="5212"/>
              </a:lnSpc>
            </a:pPr>
            <a:r>
              <a:rPr lang="he-IL" sz="3300" dirty="0">
                <a:solidFill>
                  <a:srgbClr val="000000"/>
                </a:solidFill>
                <a:latin typeface="Heebo"/>
                <a:ea typeface="Heebo"/>
                <a:sym typeface="Heebo"/>
                <a:rtl/>
              </a:rPr>
              <a:t>הבעלים של כל מפעל המקיים פעילות מסוג הפעילויות המופיעות </a:t>
            </a:r>
            <a:r>
              <a:rPr lang="he-IL" sz="3300" u="sng" dirty="0">
                <a:solidFill>
                  <a:srgbClr val="000000"/>
                </a:solidFill>
                <a:latin typeface="Heebo"/>
                <a:ea typeface="Heebo"/>
                <a:sym typeface="Heebo"/>
                <a:hlinkClick r:id="rId6" tooltip="https://www.gov.il/he/departments/legalInfo/prtr_law_2012"/>
                <a:rtl/>
              </a:rPr>
              <a:t>בתוספת השנייה לחוק</a:t>
            </a:r>
            <a:r>
              <a:rPr lang="he-IL" sz="3300" dirty="0">
                <a:solidFill>
                  <a:srgbClr val="000000"/>
                </a:solidFill>
                <a:latin typeface="Heebo"/>
                <a:ea typeface="Heebo"/>
                <a:sym typeface="Heebo"/>
                <a:rtl/>
              </a:rPr>
              <a:t> צריך לדווח. סוגי פעילויות שונים אשר להם פוטנציאל השפעה על הסביבה, לרבות זיקוק גז ודלקים או הפקתם, מתקנים כימיים תעשייתיים, תחנות מעבר, מתקני התפלה, מתקנים לגידול עופות, דגים או חזירים (בעלי היקף פעילות מעל סף המופיע בתוספת השנייה לחוק) ועוד רבים אחרים.</a:t>
            </a:r>
          </a:p>
          <a:p>
            <a:pPr algn="r" rtl="1">
              <a:lnSpc>
                <a:spcPts val="5212"/>
              </a:lnSpc>
            </a:pPr>
            <a:endParaRPr lang="he-IL" sz="3000" dirty="0">
              <a:solidFill>
                <a:srgbClr val="000000"/>
              </a:solidFill>
              <a:latin typeface="Heebo"/>
              <a:ea typeface="Heebo"/>
              <a:sym typeface="Heebo"/>
              <a:rtl/>
            </a:endParaRPr>
          </a:p>
        </p:txBody>
      </p:sp>
      <p:sp>
        <p:nvSpPr>
          <p:cNvPr id="6" name="TextBox 6"/>
          <p:cNvSpPr txBox="1"/>
          <p:nvPr/>
        </p:nvSpPr>
        <p:spPr>
          <a:xfrm>
            <a:off x="566941" y="8280832"/>
            <a:ext cx="17393449" cy="1282268"/>
          </a:xfrm>
          <a:prstGeom prst="rect">
            <a:avLst/>
          </a:prstGeom>
        </p:spPr>
        <p:txBody>
          <a:bodyPr lIns="0" tIns="0" rIns="0" bIns="0" rtlCol="0" anchor="t">
            <a:spAutoFit/>
          </a:bodyPr>
          <a:lstStyle/>
          <a:p>
            <a:pPr algn="r" rtl="1">
              <a:lnSpc>
                <a:spcPts val="5212"/>
              </a:lnSpc>
            </a:pPr>
            <a:r>
              <a:rPr lang="he-IL" sz="3320" dirty="0">
                <a:solidFill>
                  <a:srgbClr val="000000"/>
                </a:solidFill>
                <a:latin typeface="Heebo"/>
                <a:ea typeface="Heebo"/>
                <a:sym typeface="Heebo"/>
                <a:rtl/>
              </a:rPr>
              <a:t>שימו לב - עד שנת </a:t>
            </a:r>
            <a:r>
              <a:rPr lang="en-US" sz="3320" dirty="0">
                <a:solidFill>
                  <a:srgbClr val="000000"/>
                </a:solidFill>
                <a:latin typeface="Heebo"/>
                <a:ea typeface="Heebo"/>
                <a:sym typeface="Heebo"/>
              </a:rPr>
              <a:t>2024</a:t>
            </a:r>
            <a:r>
              <a:rPr lang="he-IL" sz="3320" dirty="0">
                <a:solidFill>
                  <a:srgbClr val="000000"/>
                </a:solidFill>
                <a:latin typeface="Heebo"/>
                <a:ea typeface="Heebo"/>
                <a:sym typeface="Heebo"/>
                <a:rtl/>
              </a:rPr>
              <a:t> (כולל) התבצעו הדיווחים דרך טופס ממשלתי באתר </a:t>
            </a:r>
            <a:r>
              <a:rPr lang="en-US" sz="3320" dirty="0">
                <a:solidFill>
                  <a:srgbClr val="000000"/>
                </a:solidFill>
                <a:latin typeface="Heebo"/>
                <a:ea typeface="Heebo"/>
                <a:sym typeface="Heebo"/>
              </a:rPr>
              <a:t>gov.il</a:t>
            </a:r>
            <a:r>
              <a:rPr lang="he-IL" sz="3320" dirty="0">
                <a:solidFill>
                  <a:srgbClr val="000000"/>
                </a:solidFill>
                <a:latin typeface="Heebo"/>
                <a:ea typeface="Heebo"/>
                <a:sym typeface="Heebo"/>
                <a:rtl/>
              </a:rPr>
              <a:t>. כיום עבר הדיווח לפורטל תעשייה של המשרד להגנת הסביבה.</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BE7E0"/>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0708573" y="423331"/>
            <a:ext cx="6550727" cy="1345877"/>
          </a:xfrm>
          <a:custGeom>
            <a:avLst/>
            <a:gdLst/>
            <a:ahLst/>
            <a:cxnLst/>
            <a:rect l="l" t="t" r="r" b="b"/>
            <a:pathLst>
              <a:path w="6550727" h="1345877">
                <a:moveTo>
                  <a:pt x="0" y="0"/>
                </a:moveTo>
                <a:lnTo>
                  <a:pt x="6550727" y="0"/>
                </a:lnTo>
                <a:lnTo>
                  <a:pt x="6550727" y="1345876"/>
                </a:lnTo>
                <a:lnTo>
                  <a:pt x="0" y="13458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he-IL"/>
          </a:p>
        </p:txBody>
      </p:sp>
      <p:sp>
        <p:nvSpPr>
          <p:cNvPr id="7" name="TextBox 7"/>
          <p:cNvSpPr txBox="1">
            <a:spLocks noGrp="1"/>
          </p:cNvSpPr>
          <p:nvPr>
            <p:ph type="title" idx="4294967295"/>
          </p:nvPr>
        </p:nvSpPr>
        <p:spPr>
          <a:xfrm>
            <a:off x="10694718" y="741518"/>
            <a:ext cx="6374082" cy="6826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1" eaLnBrk="1" fontAlgn="auto" latinLnBrk="0" hangingPunct="1">
              <a:lnSpc>
                <a:spcPts val="5664"/>
              </a:lnSpc>
              <a:spcBef>
                <a:spcPct val="0"/>
              </a:spcBef>
              <a:spcAft>
                <a:spcPts val="0"/>
              </a:spcAft>
              <a:buClrTx/>
              <a:buSzTx/>
              <a:buFontTx/>
              <a:buNone/>
              <a:tabLst/>
              <a:defRPr/>
            </a:pPr>
            <a:r>
              <a:rPr kumimoji="0" lang="he-IL" sz="4605" b="1" i="0" u="none" strike="noStrike" kern="1200" cap="none" spc="0" normalizeH="0" baseline="0" noProof="0" dirty="0">
                <a:ln>
                  <a:noFill/>
                </a:ln>
                <a:solidFill>
                  <a:srgbClr val="FFFFFF"/>
                </a:solidFill>
                <a:effectLst/>
                <a:uLnTx/>
                <a:uFillTx/>
                <a:latin typeface="Heebo Bold"/>
                <a:ea typeface="Heebo Bold"/>
                <a:cs typeface="+mn-cs"/>
                <a:sym typeface="Heebo Bold"/>
                <a:rtl/>
              </a:rPr>
              <a:t>קבלת הערות לדיווח</a:t>
            </a:r>
          </a:p>
        </p:txBody>
      </p:sp>
      <p:sp>
        <p:nvSpPr>
          <p:cNvPr id="6" name="TextBox 6"/>
          <p:cNvSpPr txBox="1"/>
          <p:nvPr/>
        </p:nvSpPr>
        <p:spPr>
          <a:xfrm>
            <a:off x="0" y="2170160"/>
            <a:ext cx="17993452" cy="1577355"/>
          </a:xfrm>
          <a:prstGeom prst="rect">
            <a:avLst/>
          </a:prstGeom>
        </p:spPr>
        <p:txBody>
          <a:bodyPr lIns="0" tIns="0" rIns="0" bIns="0" rtlCol="0" anchor="t">
            <a:spAutoFit/>
          </a:bodyPr>
          <a:lstStyle/>
          <a:p>
            <a:pPr algn="r" rtl="1">
              <a:lnSpc>
                <a:spcPts val="4083"/>
              </a:lnSpc>
              <a:spcBef>
                <a:spcPct val="0"/>
              </a:spcBef>
            </a:pPr>
            <a:r>
              <a:rPr lang="he-IL" sz="3320" dirty="0">
                <a:solidFill>
                  <a:srgbClr val="000000"/>
                </a:solidFill>
                <a:latin typeface="Heebo"/>
                <a:ea typeface="Heebo"/>
                <a:sym typeface="Heebo"/>
                <a:rtl/>
              </a:rPr>
              <a:t>אם בודק הדיווח העביר הערות למדווח, תישלח הודעת דוא”ל למדווח בטופס, ובאותה עת יוצג הדיווח בפורטל תעשייה במסגרת אדומה בתיוג שהדיווח אינו תקין. בלחיצה על האייקון         תיפתח חלונית מענה ובה הערה של נציג המשרד. כדי לערוך את הדיווח ולשלוח מחדש יש ללחוץ על שלוש הנקודות ועל </a:t>
            </a:r>
            <a:r>
              <a:rPr lang="he-IL" sz="3320" b="1" dirty="0">
                <a:solidFill>
                  <a:srgbClr val="000000"/>
                </a:solidFill>
                <a:latin typeface="Heebo"/>
                <a:ea typeface="Heebo"/>
                <a:sym typeface="Heebo"/>
                <a:rtl/>
              </a:rPr>
              <a:t>עריכה</a:t>
            </a:r>
            <a:r>
              <a:rPr lang="he-IL" sz="3320" dirty="0">
                <a:solidFill>
                  <a:srgbClr val="000000"/>
                </a:solidFill>
                <a:latin typeface="Heebo"/>
                <a:ea typeface="Heebo"/>
                <a:sym typeface="Heebo"/>
                <a:rtl/>
              </a:rPr>
              <a:t>.</a:t>
            </a:r>
          </a:p>
        </p:txBody>
      </p:sp>
      <p:sp>
        <p:nvSpPr>
          <p:cNvPr id="4" name="Freeform 4">
            <a:extLst>
              <a:ext uri="{C183D7F6-B498-43B3-948B-1728B52AA6E4}">
                <adec:decorative xmlns:adec="http://schemas.microsoft.com/office/drawing/2017/decorative" val="1"/>
              </a:ext>
            </a:extLst>
          </p:cNvPr>
          <p:cNvSpPr/>
          <p:nvPr/>
        </p:nvSpPr>
        <p:spPr>
          <a:xfrm>
            <a:off x="-679299" y="5001434"/>
            <a:ext cx="20135491" cy="5285566"/>
          </a:xfrm>
          <a:custGeom>
            <a:avLst/>
            <a:gdLst/>
            <a:ahLst/>
            <a:cxnLst/>
            <a:rect l="l" t="t" r="r" b="b"/>
            <a:pathLst>
              <a:path w="20135491" h="5285566">
                <a:moveTo>
                  <a:pt x="0" y="0"/>
                </a:moveTo>
                <a:lnTo>
                  <a:pt x="20135492" y="0"/>
                </a:lnTo>
                <a:lnTo>
                  <a:pt x="20135492" y="5285566"/>
                </a:lnTo>
                <a:lnTo>
                  <a:pt x="0" y="5285566"/>
                </a:lnTo>
                <a:lnTo>
                  <a:pt x="0" y="0"/>
                </a:lnTo>
                <a:close/>
              </a:path>
            </a:pathLst>
          </a:custGeom>
          <a:blipFill>
            <a:blip r:embed="rId4"/>
            <a:stretch>
              <a:fillRect/>
            </a:stretch>
          </a:blipFill>
        </p:spPr>
        <p:txBody>
          <a:bodyPr/>
          <a:lstStyle/>
          <a:p>
            <a:endParaRPr lang="he-IL"/>
          </a:p>
        </p:txBody>
      </p:sp>
      <p:sp>
        <p:nvSpPr>
          <p:cNvPr id="8" name="Freeform 8">
            <a:extLst>
              <a:ext uri="{C183D7F6-B498-43B3-948B-1728B52AA6E4}">
                <adec:decorative xmlns:adec="http://schemas.microsoft.com/office/drawing/2017/decorative" val="1"/>
              </a:ext>
            </a:extLst>
          </p:cNvPr>
          <p:cNvSpPr/>
          <p:nvPr/>
        </p:nvSpPr>
        <p:spPr>
          <a:xfrm>
            <a:off x="1028700" y="7783731"/>
            <a:ext cx="988619" cy="2254051"/>
          </a:xfrm>
          <a:custGeom>
            <a:avLst/>
            <a:gdLst/>
            <a:ahLst/>
            <a:cxnLst/>
            <a:rect l="l" t="t" r="r" b="b"/>
            <a:pathLst>
              <a:path w="988619" h="2254051">
                <a:moveTo>
                  <a:pt x="0" y="0"/>
                </a:moveTo>
                <a:lnTo>
                  <a:pt x="988619" y="0"/>
                </a:lnTo>
                <a:lnTo>
                  <a:pt x="988619" y="2254051"/>
                </a:lnTo>
                <a:lnTo>
                  <a:pt x="0" y="2254051"/>
                </a:lnTo>
                <a:lnTo>
                  <a:pt x="0" y="0"/>
                </a:lnTo>
                <a:close/>
              </a:path>
            </a:pathLst>
          </a:custGeom>
          <a:blipFill>
            <a:blip r:embed="rId5"/>
            <a:stretch>
              <a:fillRect/>
            </a:stretch>
          </a:blipFill>
          <a:ln w="9525" cap="sq">
            <a:solidFill>
              <a:srgbClr val="000000"/>
            </a:solidFill>
            <a:prstDash val="solid"/>
            <a:miter/>
          </a:ln>
        </p:spPr>
        <p:txBody>
          <a:bodyPr/>
          <a:lstStyle/>
          <a:p>
            <a:endParaRPr lang="he-IL"/>
          </a:p>
        </p:txBody>
      </p:sp>
      <p:sp>
        <p:nvSpPr>
          <p:cNvPr id="9" name="Freeform 9">
            <a:extLst>
              <a:ext uri="{C183D7F6-B498-43B3-948B-1728B52AA6E4}">
                <adec:decorative xmlns:adec="http://schemas.microsoft.com/office/drawing/2017/decorative" val="1"/>
              </a:ext>
            </a:extLst>
          </p:cNvPr>
          <p:cNvSpPr/>
          <p:nvPr/>
        </p:nvSpPr>
        <p:spPr>
          <a:xfrm>
            <a:off x="1222022" y="8292690"/>
            <a:ext cx="924288" cy="393978"/>
          </a:xfrm>
          <a:custGeom>
            <a:avLst/>
            <a:gdLst/>
            <a:ahLst/>
            <a:cxnLst/>
            <a:rect l="l" t="t" r="r" b="b"/>
            <a:pathLst>
              <a:path w="924288" h="393978">
                <a:moveTo>
                  <a:pt x="0" y="0"/>
                </a:moveTo>
                <a:lnTo>
                  <a:pt x="924288" y="0"/>
                </a:lnTo>
                <a:lnTo>
                  <a:pt x="924288" y="393978"/>
                </a:lnTo>
                <a:lnTo>
                  <a:pt x="0" y="3939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he-IL"/>
          </a:p>
        </p:txBody>
      </p:sp>
      <p:sp>
        <p:nvSpPr>
          <p:cNvPr id="10" name="Freeform 10">
            <a:extLst>
              <a:ext uri="{C183D7F6-B498-43B3-948B-1728B52AA6E4}">
                <adec:decorative xmlns:adec="http://schemas.microsoft.com/office/drawing/2017/decorative" val="1"/>
              </a:ext>
            </a:extLst>
          </p:cNvPr>
          <p:cNvSpPr/>
          <p:nvPr/>
        </p:nvSpPr>
        <p:spPr>
          <a:xfrm rot="5400000">
            <a:off x="1037588" y="7500535"/>
            <a:ext cx="410477" cy="174966"/>
          </a:xfrm>
          <a:custGeom>
            <a:avLst/>
            <a:gdLst/>
            <a:ahLst/>
            <a:cxnLst/>
            <a:rect l="l" t="t" r="r" b="b"/>
            <a:pathLst>
              <a:path w="410477" h="174966">
                <a:moveTo>
                  <a:pt x="0" y="0"/>
                </a:moveTo>
                <a:lnTo>
                  <a:pt x="410477" y="0"/>
                </a:lnTo>
                <a:lnTo>
                  <a:pt x="410477" y="174966"/>
                </a:lnTo>
                <a:lnTo>
                  <a:pt x="0" y="1749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he-IL"/>
          </a:p>
        </p:txBody>
      </p:sp>
      <p:sp>
        <p:nvSpPr>
          <p:cNvPr id="11" name="Freeform 5">
            <a:extLst>
              <a:ext uri="{C183D7F6-B498-43B3-948B-1728B52AA6E4}">
                <adec:decorative xmlns:adec="http://schemas.microsoft.com/office/drawing/2017/decorative" val="1"/>
              </a:ext>
            </a:extLst>
          </p:cNvPr>
          <p:cNvSpPr/>
          <p:nvPr/>
        </p:nvSpPr>
        <p:spPr>
          <a:xfrm>
            <a:off x="6067592" y="2697305"/>
            <a:ext cx="561808" cy="523063"/>
          </a:xfrm>
          <a:custGeom>
            <a:avLst/>
            <a:gdLst/>
            <a:ahLst/>
            <a:cxnLst/>
            <a:rect l="l" t="t" r="r" b="b"/>
            <a:pathLst>
              <a:path w="561808" h="523063">
                <a:moveTo>
                  <a:pt x="0" y="0"/>
                </a:moveTo>
                <a:lnTo>
                  <a:pt x="561809" y="0"/>
                </a:lnTo>
                <a:lnTo>
                  <a:pt x="561809" y="523063"/>
                </a:lnTo>
                <a:lnTo>
                  <a:pt x="0" y="523063"/>
                </a:lnTo>
                <a:lnTo>
                  <a:pt x="0" y="0"/>
                </a:lnTo>
                <a:close/>
              </a:path>
            </a:pathLst>
          </a:custGeom>
          <a:blipFill>
            <a:blip r:embed="rId8"/>
            <a:stretch>
              <a:fillRect/>
            </a:stretch>
          </a:blipFill>
        </p:spPr>
        <p:txBody>
          <a:bodyPr/>
          <a:lstStyle/>
          <a:p>
            <a:endParaRPr lang="he-IL"/>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BE7E0"/>
        </a:solidFill>
        <a:effectLst/>
      </p:bgPr>
    </p:bg>
    <p:spTree>
      <p:nvGrpSpPr>
        <p:cNvPr id="1" name=""/>
        <p:cNvGrpSpPr/>
        <p:nvPr/>
      </p:nvGrpSpPr>
      <p:grpSpPr>
        <a:xfrm>
          <a:off x="0" y="0"/>
          <a:ext cx="0" cy="0"/>
          <a:chOff x="0" y="0"/>
          <a:chExt cx="0" cy="0"/>
        </a:xfrm>
      </p:grpSpPr>
      <p:grpSp>
        <p:nvGrpSpPr>
          <p:cNvPr id="6" name="Group 6">
            <a:extLst>
              <a:ext uri="{C183D7F6-B498-43B3-948B-1728B52AA6E4}">
                <adec:decorative xmlns:adec="http://schemas.microsoft.com/office/drawing/2017/decorative" val="1"/>
              </a:ext>
            </a:extLst>
          </p:cNvPr>
          <p:cNvGrpSpPr/>
          <p:nvPr/>
        </p:nvGrpSpPr>
        <p:grpSpPr>
          <a:xfrm>
            <a:off x="283344" y="-475102"/>
            <a:ext cx="1856485" cy="1708116"/>
            <a:chOff x="0" y="0"/>
            <a:chExt cx="1582088" cy="1455648"/>
          </a:xfrm>
        </p:grpSpPr>
        <p:sp>
          <p:nvSpPr>
            <p:cNvPr id="7" name="Freeform 7"/>
            <p:cNvSpPr/>
            <p:nvPr/>
          </p:nvSpPr>
          <p:spPr>
            <a:xfrm>
              <a:off x="0" y="0"/>
              <a:ext cx="1582088" cy="1455649"/>
            </a:xfrm>
            <a:custGeom>
              <a:avLst/>
              <a:gdLst/>
              <a:ahLst/>
              <a:cxnLst/>
              <a:rect l="l" t="t" r="r" b="b"/>
              <a:pathLst>
                <a:path w="1582088" h="1455649">
                  <a:moveTo>
                    <a:pt x="1457628" y="1455648"/>
                  </a:moveTo>
                  <a:lnTo>
                    <a:pt x="124460" y="1455648"/>
                  </a:lnTo>
                  <a:cubicBezTo>
                    <a:pt x="55880" y="1455648"/>
                    <a:pt x="0" y="1399768"/>
                    <a:pt x="0" y="1331188"/>
                  </a:cubicBezTo>
                  <a:lnTo>
                    <a:pt x="0" y="124460"/>
                  </a:lnTo>
                  <a:cubicBezTo>
                    <a:pt x="0" y="55880"/>
                    <a:pt x="55880" y="0"/>
                    <a:pt x="124460" y="0"/>
                  </a:cubicBezTo>
                  <a:lnTo>
                    <a:pt x="1457628" y="0"/>
                  </a:lnTo>
                  <a:cubicBezTo>
                    <a:pt x="1526208" y="0"/>
                    <a:pt x="1582088" y="55880"/>
                    <a:pt x="1582088" y="124460"/>
                  </a:cubicBezTo>
                  <a:lnTo>
                    <a:pt x="1582088" y="1331189"/>
                  </a:lnTo>
                  <a:cubicBezTo>
                    <a:pt x="1582088" y="1399768"/>
                    <a:pt x="1526208" y="1455649"/>
                    <a:pt x="1457628" y="1455649"/>
                  </a:cubicBezTo>
                  <a:close/>
                </a:path>
              </a:pathLst>
            </a:custGeom>
            <a:solidFill>
              <a:srgbClr val="FFFFFF"/>
            </a:solidFill>
          </p:spPr>
          <p:txBody>
            <a:bodyPr/>
            <a:lstStyle/>
            <a:p>
              <a:endParaRPr lang="he-IL"/>
            </a:p>
          </p:txBody>
        </p:sp>
      </p:grpSp>
      <p:sp>
        <p:nvSpPr>
          <p:cNvPr id="10" name="Freeform 10">
            <a:extLst>
              <a:ext uri="{C183D7F6-B498-43B3-948B-1728B52AA6E4}">
                <adec:decorative xmlns:adec="http://schemas.microsoft.com/office/drawing/2017/decorative" val="1"/>
              </a:ext>
            </a:extLst>
          </p:cNvPr>
          <p:cNvSpPr/>
          <p:nvPr/>
        </p:nvSpPr>
        <p:spPr>
          <a:xfrm>
            <a:off x="12940050" y="476683"/>
            <a:ext cx="5209526" cy="1070321"/>
          </a:xfrm>
          <a:custGeom>
            <a:avLst/>
            <a:gdLst/>
            <a:ahLst/>
            <a:cxnLst/>
            <a:rect l="l" t="t" r="r" b="b"/>
            <a:pathLst>
              <a:path w="5209526" h="1070321">
                <a:moveTo>
                  <a:pt x="0" y="0"/>
                </a:moveTo>
                <a:lnTo>
                  <a:pt x="5209527" y="0"/>
                </a:lnTo>
                <a:lnTo>
                  <a:pt x="5209527" y="1070321"/>
                </a:lnTo>
                <a:lnTo>
                  <a:pt x="0" y="107032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he-IL"/>
          </a:p>
        </p:txBody>
      </p:sp>
      <p:sp>
        <p:nvSpPr>
          <p:cNvPr id="11" name="TextBox 11"/>
          <p:cNvSpPr txBox="1">
            <a:spLocks noGrp="1"/>
          </p:cNvSpPr>
          <p:nvPr>
            <p:ph type="title" idx="4294967295"/>
          </p:nvPr>
        </p:nvSpPr>
        <p:spPr>
          <a:xfrm>
            <a:off x="12966868" y="657092"/>
            <a:ext cx="5037788" cy="70950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1" eaLnBrk="1" fontAlgn="auto" latinLnBrk="0" hangingPunct="1">
              <a:lnSpc>
                <a:spcPts val="5664"/>
              </a:lnSpc>
              <a:spcBef>
                <a:spcPct val="0"/>
              </a:spcBef>
              <a:spcAft>
                <a:spcPts val="0"/>
              </a:spcAft>
              <a:buClrTx/>
              <a:buSzTx/>
              <a:buFontTx/>
              <a:buNone/>
              <a:tabLst/>
              <a:defRPr/>
            </a:pPr>
            <a:r>
              <a:rPr kumimoji="0" lang="he-IL" sz="4605" b="1" i="0" u="none" strike="noStrike" kern="1200" cap="none" spc="0" normalizeH="0" baseline="0" noProof="0" dirty="0">
                <a:ln>
                  <a:noFill/>
                </a:ln>
                <a:solidFill>
                  <a:srgbClr val="FFFFFF"/>
                </a:solidFill>
                <a:effectLst/>
                <a:uLnTx/>
                <a:uFillTx/>
                <a:latin typeface="Heebo Bold"/>
                <a:ea typeface="Heebo Bold"/>
                <a:cs typeface="+mn-cs"/>
                <a:sym typeface="Heebo Bold"/>
                <a:rtl/>
              </a:rPr>
              <a:t>דרכי פנייה</a:t>
            </a:r>
          </a:p>
        </p:txBody>
      </p:sp>
      <p:sp>
        <p:nvSpPr>
          <p:cNvPr id="2" name="TextBox 2"/>
          <p:cNvSpPr txBox="1"/>
          <p:nvPr/>
        </p:nvSpPr>
        <p:spPr>
          <a:xfrm>
            <a:off x="294896" y="1278266"/>
            <a:ext cx="17808252" cy="6374181"/>
          </a:xfrm>
          <a:prstGeom prst="rect">
            <a:avLst/>
          </a:prstGeom>
        </p:spPr>
        <p:txBody>
          <a:bodyPr lIns="0" tIns="0" rIns="0" bIns="0" rtlCol="0" anchor="t">
            <a:spAutoFit/>
          </a:bodyPr>
          <a:lstStyle/>
          <a:p>
            <a:pPr algn="r" rtl="1">
              <a:lnSpc>
                <a:spcPts val="5027"/>
              </a:lnSpc>
            </a:pPr>
            <a:endParaRPr dirty="0"/>
          </a:p>
          <a:p>
            <a:pPr algn="r" rtl="1">
              <a:lnSpc>
                <a:spcPts val="5027"/>
              </a:lnSpc>
            </a:pPr>
            <a:r>
              <a:rPr lang="he-IL" sz="3182" dirty="0">
                <a:solidFill>
                  <a:srgbClr val="000000"/>
                </a:solidFill>
                <a:latin typeface="Heebo"/>
                <a:ea typeface="Heebo"/>
                <a:sym typeface="Heebo"/>
                <a:rtl/>
              </a:rPr>
              <a:t>בכל מקרה של בעיה או שאלה בנוגע להזדהות הממשלתית, אפשר לפנות אל התמיכה הטכנית של ממשל זמין בטלפון מספר </a:t>
            </a:r>
            <a:r>
              <a:rPr lang="en-US" sz="3182" dirty="0">
                <a:solidFill>
                  <a:srgbClr val="000000"/>
                </a:solidFill>
                <a:latin typeface="Heebo"/>
                <a:ea typeface="Heebo"/>
                <a:sym typeface="Heebo"/>
              </a:rPr>
              <a:t>1299</a:t>
            </a:r>
            <a:r>
              <a:rPr lang="he-IL" sz="3182" dirty="0">
                <a:solidFill>
                  <a:srgbClr val="000000"/>
                </a:solidFill>
                <a:latin typeface="Heebo"/>
                <a:ea typeface="Heebo"/>
                <a:sym typeface="Heebo"/>
                <a:rtl/>
              </a:rPr>
              <a:t>, בימים ראשון עד חמישי מ-</a:t>
            </a:r>
            <a:r>
              <a:rPr lang="en-US" sz="3182" dirty="0">
                <a:solidFill>
                  <a:srgbClr val="000000"/>
                </a:solidFill>
                <a:latin typeface="Heebo"/>
                <a:ea typeface="Heebo"/>
                <a:sym typeface="Heebo"/>
              </a:rPr>
              <a:t>08:00</a:t>
            </a:r>
            <a:r>
              <a:rPr lang="he-IL" sz="3182" dirty="0">
                <a:solidFill>
                  <a:srgbClr val="000000"/>
                </a:solidFill>
                <a:latin typeface="Heebo"/>
                <a:ea typeface="Heebo"/>
                <a:sym typeface="Heebo"/>
                <a:rtl/>
              </a:rPr>
              <a:t> עד </a:t>
            </a:r>
            <a:r>
              <a:rPr lang="en-US" sz="3182" dirty="0">
                <a:solidFill>
                  <a:srgbClr val="000000"/>
                </a:solidFill>
                <a:latin typeface="Heebo"/>
                <a:ea typeface="Heebo"/>
                <a:sym typeface="Heebo"/>
              </a:rPr>
              <a:t>19:00</a:t>
            </a:r>
            <a:r>
              <a:rPr lang="ar-EG" sz="3182" dirty="0">
                <a:solidFill>
                  <a:srgbClr val="000000"/>
                </a:solidFill>
                <a:latin typeface="Heebo"/>
                <a:ea typeface="Heebo"/>
                <a:sym typeface="Heebo"/>
                <a:rtl/>
              </a:rPr>
              <a:t>.</a:t>
            </a:r>
          </a:p>
          <a:p>
            <a:pPr algn="r" rtl="1">
              <a:lnSpc>
                <a:spcPts val="5027"/>
              </a:lnSpc>
            </a:pPr>
            <a:endParaRPr lang="ar-EG" sz="3182" dirty="0">
              <a:solidFill>
                <a:srgbClr val="000000"/>
              </a:solidFill>
              <a:latin typeface="Heebo"/>
              <a:ea typeface="Heebo"/>
              <a:sym typeface="Heebo"/>
              <a:rtl/>
            </a:endParaRPr>
          </a:p>
          <a:p>
            <a:pPr algn="r" rtl="1">
              <a:lnSpc>
                <a:spcPts val="5027"/>
              </a:lnSpc>
            </a:pPr>
            <a:r>
              <a:rPr lang="he-IL" sz="3182" dirty="0">
                <a:solidFill>
                  <a:srgbClr val="000000"/>
                </a:solidFill>
                <a:latin typeface="Heebo"/>
                <a:ea typeface="Heebo"/>
                <a:sym typeface="Heebo"/>
                <a:rtl/>
              </a:rPr>
              <a:t>בכל מקרה של בעיה או שאלה בנוגע להתחברות לפורטל תעשייה וכניסה לדיווח, יש לפנות אל מוקד התמיכה של המשרד להגנת הסביבה לטלפון </a:t>
            </a:r>
            <a:r>
              <a:rPr lang="en-US" sz="3182" dirty="0">
                <a:solidFill>
                  <a:srgbClr val="000000"/>
                </a:solidFill>
                <a:latin typeface="Heebo"/>
                <a:ea typeface="Heebo"/>
                <a:sym typeface="Heebo"/>
              </a:rPr>
              <a:t>073-2733002</a:t>
            </a:r>
            <a:r>
              <a:rPr lang="he-IL" sz="3182" dirty="0">
                <a:solidFill>
                  <a:srgbClr val="000000"/>
                </a:solidFill>
                <a:latin typeface="Heebo"/>
                <a:ea typeface="Heebo"/>
                <a:sym typeface="Heebo"/>
                <a:rtl/>
              </a:rPr>
              <a:t> או בדואר אלקטרוני </a:t>
            </a:r>
            <a:r>
              <a:rPr lang="en-US" sz="3182" u="sng" dirty="0">
                <a:solidFill>
                  <a:srgbClr val="000000"/>
                </a:solidFill>
                <a:latin typeface="Heebo"/>
                <a:ea typeface="Heebo"/>
                <a:sym typeface="Heebo"/>
                <a:hlinkClick r:id="rId4" tooltip="mailto:moesupport@sviva.gov.il"/>
              </a:rPr>
              <a:t>moesupport@sviva.gov.il</a:t>
            </a:r>
            <a:endParaRPr lang="ar-EG" sz="3182" dirty="0">
              <a:solidFill>
                <a:srgbClr val="000000"/>
              </a:solidFill>
              <a:latin typeface="Heebo"/>
              <a:ea typeface="Heebo"/>
              <a:sym typeface="Heebo"/>
              <a:rtl/>
            </a:endParaRPr>
          </a:p>
          <a:p>
            <a:pPr algn="r" rtl="1">
              <a:lnSpc>
                <a:spcPts val="5027"/>
              </a:lnSpc>
            </a:pPr>
            <a:r>
              <a:rPr lang="he-IL" sz="3182" dirty="0">
                <a:solidFill>
                  <a:srgbClr val="000000"/>
                </a:solidFill>
                <a:latin typeface="Heebo"/>
                <a:ea typeface="Heebo"/>
                <a:sym typeface="Heebo"/>
                <a:rtl/>
              </a:rPr>
              <a:t>המוקד פועל בימים ראשון עד חמישי מ-</a:t>
            </a:r>
            <a:r>
              <a:rPr lang="en-US" sz="3182" dirty="0">
                <a:solidFill>
                  <a:srgbClr val="000000"/>
                </a:solidFill>
                <a:latin typeface="Heebo"/>
                <a:ea typeface="Heebo"/>
                <a:sym typeface="Heebo"/>
              </a:rPr>
              <a:t>08:00</a:t>
            </a:r>
            <a:r>
              <a:rPr lang="he-IL" sz="3182" dirty="0">
                <a:solidFill>
                  <a:srgbClr val="000000"/>
                </a:solidFill>
                <a:latin typeface="Heebo"/>
                <a:ea typeface="Heebo"/>
                <a:sym typeface="Heebo"/>
                <a:rtl/>
              </a:rPr>
              <a:t> עד </a:t>
            </a:r>
            <a:r>
              <a:rPr lang="en-US" sz="3182" dirty="0">
                <a:solidFill>
                  <a:srgbClr val="000000"/>
                </a:solidFill>
                <a:latin typeface="Heebo"/>
                <a:ea typeface="Heebo"/>
                <a:sym typeface="Heebo"/>
              </a:rPr>
              <a:t>17:00</a:t>
            </a:r>
            <a:r>
              <a:rPr lang="ar-EG" sz="3182" dirty="0">
                <a:solidFill>
                  <a:srgbClr val="000000"/>
                </a:solidFill>
                <a:latin typeface="Heebo"/>
                <a:ea typeface="Heebo"/>
                <a:sym typeface="Heebo"/>
                <a:rtl/>
              </a:rPr>
              <a:t>.</a:t>
            </a:r>
          </a:p>
          <a:p>
            <a:pPr algn="r" rtl="1">
              <a:lnSpc>
                <a:spcPts val="5027"/>
              </a:lnSpc>
            </a:pPr>
            <a:endParaRPr lang="ar-EG" sz="3182" dirty="0">
              <a:solidFill>
                <a:srgbClr val="000000"/>
              </a:solidFill>
              <a:latin typeface="Heebo"/>
              <a:ea typeface="Heebo"/>
              <a:sym typeface="Heebo"/>
              <a:rtl/>
            </a:endParaRPr>
          </a:p>
          <a:p>
            <a:pPr algn="r" rtl="1">
              <a:lnSpc>
                <a:spcPts val="5027"/>
              </a:lnSpc>
            </a:pPr>
            <a:r>
              <a:rPr lang="he-IL" sz="3182" dirty="0">
                <a:solidFill>
                  <a:srgbClr val="000000"/>
                </a:solidFill>
                <a:latin typeface="Heebo"/>
                <a:ea typeface="Heebo"/>
                <a:sym typeface="Heebo"/>
                <a:rtl/>
              </a:rPr>
              <a:t>לשאלות מקצועיות לגבי הדיווח פנו בדואר אלקטרוני אל </a:t>
            </a:r>
            <a:r>
              <a:rPr lang="en-US" sz="3182" u="sng" dirty="0">
                <a:solidFill>
                  <a:srgbClr val="000000"/>
                </a:solidFill>
                <a:latin typeface="Heebo"/>
                <a:ea typeface="Heebo"/>
                <a:sym typeface="Heebo"/>
                <a:hlinkClick r:id="rId5" tooltip="mailto:mirsham@sviva.gov.il"/>
              </a:rPr>
              <a:t>mirsham@sviva.gov.il</a:t>
            </a:r>
          </a:p>
          <a:p>
            <a:pPr algn="r" rtl="1">
              <a:lnSpc>
                <a:spcPts val="5027"/>
              </a:lnSpc>
            </a:pPr>
            <a:endParaRPr lang="en-US" sz="3182" u="sng" dirty="0">
              <a:solidFill>
                <a:srgbClr val="000000"/>
              </a:solidFill>
              <a:latin typeface="Heebo"/>
              <a:ea typeface="Heebo"/>
              <a:sym typeface="Heebo"/>
              <a:hlinkClick r:id="rId5" tooltip="mailto:mirsham@sviva.gov.il"/>
            </a:endParaRPr>
          </a:p>
        </p:txBody>
      </p:sp>
      <p:sp>
        <p:nvSpPr>
          <p:cNvPr id="8" name="Freeform 8">
            <a:extLst>
              <a:ext uri="{C183D7F6-B498-43B3-948B-1728B52AA6E4}">
                <adec:decorative xmlns:adec="http://schemas.microsoft.com/office/drawing/2017/decorative" val="1"/>
              </a:ext>
            </a:extLst>
          </p:cNvPr>
          <p:cNvSpPr/>
          <p:nvPr/>
        </p:nvSpPr>
        <p:spPr>
          <a:xfrm>
            <a:off x="182143" y="178384"/>
            <a:ext cx="2058888" cy="936794"/>
          </a:xfrm>
          <a:custGeom>
            <a:avLst/>
            <a:gdLst/>
            <a:ahLst/>
            <a:cxnLst/>
            <a:rect l="l" t="t" r="r" b="b"/>
            <a:pathLst>
              <a:path w="2058888" h="936794">
                <a:moveTo>
                  <a:pt x="0" y="0"/>
                </a:moveTo>
                <a:lnTo>
                  <a:pt x="2058888" y="0"/>
                </a:lnTo>
                <a:lnTo>
                  <a:pt x="2058888" y="936794"/>
                </a:lnTo>
                <a:lnTo>
                  <a:pt x="0" y="936794"/>
                </a:lnTo>
                <a:lnTo>
                  <a:pt x="0" y="0"/>
                </a:lnTo>
                <a:close/>
              </a:path>
            </a:pathLst>
          </a:custGeom>
          <a:blipFill>
            <a:blip r:embed="rId6"/>
            <a:stretch>
              <a:fillRect/>
            </a:stretch>
          </a:blipFill>
        </p:spPr>
        <p:txBody>
          <a:bodyPr/>
          <a:lstStyle/>
          <a:p>
            <a:endParaRPr lang="he-IL"/>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BE7E0"/>
        </a:solidFill>
        <a:effectLst/>
      </p:bgPr>
    </p:bg>
    <p:spTree>
      <p:nvGrpSpPr>
        <p:cNvPr id="1" name=""/>
        <p:cNvGrpSpPr/>
        <p:nvPr/>
      </p:nvGrpSpPr>
      <p:grpSpPr>
        <a:xfrm>
          <a:off x="0" y="0"/>
          <a:ext cx="0" cy="0"/>
          <a:chOff x="0" y="0"/>
          <a:chExt cx="0" cy="0"/>
        </a:xfrm>
      </p:grpSpPr>
      <p:sp>
        <p:nvSpPr>
          <p:cNvPr id="3" name="Freeform 3">
            <a:extLst>
              <a:ext uri="{C183D7F6-B498-43B3-948B-1728B52AA6E4}">
                <adec:decorative xmlns:adec="http://schemas.microsoft.com/office/drawing/2017/decorative" val="1"/>
              </a:ext>
            </a:extLst>
          </p:cNvPr>
          <p:cNvSpPr/>
          <p:nvPr/>
        </p:nvSpPr>
        <p:spPr>
          <a:xfrm>
            <a:off x="11598850" y="423331"/>
            <a:ext cx="6550727" cy="1345877"/>
          </a:xfrm>
          <a:custGeom>
            <a:avLst/>
            <a:gdLst/>
            <a:ahLst/>
            <a:cxnLst/>
            <a:rect l="l" t="t" r="r" b="b"/>
            <a:pathLst>
              <a:path w="6550727" h="1345877">
                <a:moveTo>
                  <a:pt x="0" y="0"/>
                </a:moveTo>
                <a:lnTo>
                  <a:pt x="6550727" y="0"/>
                </a:lnTo>
                <a:lnTo>
                  <a:pt x="6550727" y="1345876"/>
                </a:lnTo>
                <a:lnTo>
                  <a:pt x="0" y="13458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he-IL"/>
          </a:p>
        </p:txBody>
      </p:sp>
      <p:sp>
        <p:nvSpPr>
          <p:cNvPr id="4" name="TextBox 4"/>
          <p:cNvSpPr txBox="1">
            <a:spLocks noGrp="1"/>
          </p:cNvSpPr>
          <p:nvPr>
            <p:ph type="title" idx="4294967295"/>
          </p:nvPr>
        </p:nvSpPr>
        <p:spPr>
          <a:xfrm>
            <a:off x="11709356" y="736756"/>
            <a:ext cx="6440221" cy="70950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1" eaLnBrk="1" fontAlgn="auto" latinLnBrk="0" hangingPunct="1">
              <a:lnSpc>
                <a:spcPts val="5664"/>
              </a:lnSpc>
              <a:spcBef>
                <a:spcPct val="0"/>
              </a:spcBef>
              <a:spcAft>
                <a:spcPts val="0"/>
              </a:spcAft>
              <a:buClrTx/>
              <a:buSzTx/>
              <a:buFontTx/>
              <a:buNone/>
              <a:tabLst/>
              <a:defRPr/>
            </a:pPr>
            <a:r>
              <a:rPr kumimoji="0" lang="he-IL" sz="4605" b="1" i="0" u="none" strike="noStrike" kern="1200" cap="none" spc="0" normalizeH="0" baseline="0" noProof="0" dirty="0">
                <a:ln>
                  <a:noFill/>
                </a:ln>
                <a:solidFill>
                  <a:srgbClr val="FFFFFF"/>
                </a:solidFill>
                <a:effectLst/>
                <a:uLnTx/>
                <a:uFillTx/>
                <a:latin typeface="Heebo Bold"/>
                <a:ea typeface="Heebo Bold"/>
                <a:cs typeface="+mn-cs"/>
                <a:sym typeface="Heebo Bold"/>
                <a:rtl/>
              </a:rPr>
              <a:t>מהו פורטל תעשייה?</a:t>
            </a:r>
          </a:p>
        </p:txBody>
      </p:sp>
      <p:sp>
        <p:nvSpPr>
          <p:cNvPr id="2" name="TextBox 2"/>
          <p:cNvSpPr txBox="1"/>
          <p:nvPr/>
        </p:nvSpPr>
        <p:spPr>
          <a:xfrm>
            <a:off x="147274" y="1979009"/>
            <a:ext cx="17393449" cy="5962658"/>
          </a:xfrm>
          <a:prstGeom prst="rect">
            <a:avLst/>
          </a:prstGeom>
        </p:spPr>
        <p:txBody>
          <a:bodyPr lIns="0" tIns="0" rIns="0" bIns="0" rtlCol="0" anchor="t">
            <a:spAutoFit/>
          </a:bodyPr>
          <a:lstStyle/>
          <a:p>
            <a:pPr algn="r" rtl="1">
              <a:lnSpc>
                <a:spcPts val="5212"/>
              </a:lnSpc>
            </a:pPr>
            <a:r>
              <a:rPr lang="he-IL" sz="3320" dirty="0">
                <a:solidFill>
                  <a:srgbClr val="000000"/>
                </a:solidFill>
                <a:latin typeface="Heebo"/>
                <a:ea typeface="Heebo"/>
                <a:sym typeface="Heebo"/>
                <a:rtl/>
              </a:rPr>
              <a:t>פורטל תעשייה משמש מפעלי תעשייה וגורמים אחרים המפוקחים על ידי המשרד להגנת הסביבה להגשת דיווחים שונים, לדיווח על הטמנת פסולת, לצ</a:t>
            </a:r>
            <a:r>
              <a:rPr lang="he-IL" sz="3320" u="none" dirty="0">
                <a:solidFill>
                  <a:srgbClr val="000000"/>
                </a:solidFill>
                <a:latin typeface="Heebo"/>
                <a:ea typeface="Heebo"/>
                <a:sym typeface="Heebo"/>
                <a:rtl/>
              </a:rPr>
              <a:t>פייה </a:t>
            </a:r>
            <a:r>
              <a:rPr lang="he-IL" sz="3320" dirty="0">
                <a:solidFill>
                  <a:srgbClr val="000000"/>
                </a:solidFill>
                <a:latin typeface="Heebo"/>
                <a:ea typeface="Heebo"/>
                <a:sym typeface="Heebo"/>
                <a:rtl/>
              </a:rPr>
              <a:t>בדרישות שעלו בסיור פיקוח של המשרד ולמענה עליהן, לצפייה בסטטוס הגשת דיווחי דיגום ארובות, שפכי תעשייה ועוד.</a:t>
            </a:r>
          </a:p>
          <a:p>
            <a:pPr algn="r" rtl="1">
              <a:lnSpc>
                <a:spcPts val="5212"/>
              </a:lnSpc>
            </a:pPr>
            <a:endParaRPr lang="he-IL" sz="3320" dirty="0">
              <a:solidFill>
                <a:srgbClr val="000000"/>
              </a:solidFill>
              <a:latin typeface="Heebo"/>
              <a:ea typeface="Heebo"/>
              <a:sym typeface="Heebo"/>
              <a:rtl/>
            </a:endParaRPr>
          </a:p>
          <a:p>
            <a:pPr algn="r" rtl="1">
              <a:lnSpc>
                <a:spcPts val="5212"/>
              </a:lnSpc>
            </a:pPr>
            <a:r>
              <a:rPr lang="he-IL" sz="3320" dirty="0">
                <a:solidFill>
                  <a:srgbClr val="000000"/>
                </a:solidFill>
                <a:latin typeface="Heebo"/>
                <a:ea typeface="Heebo"/>
                <a:sym typeface="Heebo"/>
                <a:rtl/>
              </a:rPr>
              <a:t>הקשר בין המשרד להגנת הסביבה לבין המדווחים מתאפשר דרך הפורטל גם לצורך תיעוד ושקיפות.</a:t>
            </a:r>
          </a:p>
          <a:p>
            <a:pPr algn="r" rtl="1">
              <a:lnSpc>
                <a:spcPts val="5212"/>
              </a:lnSpc>
            </a:pPr>
            <a:r>
              <a:rPr lang="he-IL" sz="3320" dirty="0">
                <a:solidFill>
                  <a:srgbClr val="000000"/>
                </a:solidFill>
                <a:latin typeface="Heebo"/>
                <a:ea typeface="Heebo"/>
                <a:sym typeface="Heebo"/>
                <a:rtl/>
              </a:rPr>
              <a:t>כך שכל דיווח מוצג בהיסטוריה למדווח, כולל התכתבויות בין הגורם המדווח לגורמים הרלוונטיים במשרד.</a:t>
            </a:r>
          </a:p>
          <a:p>
            <a:pPr algn="r" rtl="1">
              <a:lnSpc>
                <a:spcPts val="5212"/>
              </a:lnSpc>
            </a:pPr>
            <a:endParaRPr lang="he-IL" sz="3320" dirty="0">
              <a:solidFill>
                <a:srgbClr val="000000"/>
              </a:solidFill>
              <a:latin typeface="Heebo"/>
              <a:ea typeface="Heebo"/>
              <a:sym typeface="Heebo"/>
              <a:rtl/>
            </a:endParaRPr>
          </a:p>
          <a:p>
            <a:pPr algn="r" rtl="1">
              <a:lnSpc>
                <a:spcPts val="5212"/>
              </a:lnSpc>
            </a:pPr>
            <a:r>
              <a:rPr lang="he-IL" sz="3320" dirty="0">
                <a:solidFill>
                  <a:srgbClr val="000000"/>
                </a:solidFill>
                <a:latin typeface="Heebo"/>
                <a:ea typeface="Heebo"/>
                <a:sym typeface="Heebo"/>
                <a:rtl/>
              </a:rPr>
              <a:t>בעמוד הבא תוצג דרך ההתחברות.</a:t>
            </a:r>
          </a:p>
          <a:p>
            <a:pPr algn="r" rtl="1">
              <a:lnSpc>
                <a:spcPts val="5212"/>
              </a:lnSpc>
            </a:pPr>
            <a:endParaRPr lang="he-IL" sz="3320" dirty="0">
              <a:solidFill>
                <a:srgbClr val="000000"/>
              </a:solidFill>
              <a:latin typeface="Heebo"/>
              <a:ea typeface="Heebo"/>
              <a:sym typeface="Heebo"/>
              <a:rt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E7E0"/>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2294760" y="423331"/>
            <a:ext cx="5854817" cy="1202899"/>
          </a:xfrm>
          <a:custGeom>
            <a:avLst/>
            <a:gdLst/>
            <a:ahLst/>
            <a:cxnLst/>
            <a:rect l="l" t="t" r="r" b="b"/>
            <a:pathLst>
              <a:path w="5854817" h="1202899">
                <a:moveTo>
                  <a:pt x="0" y="0"/>
                </a:moveTo>
                <a:lnTo>
                  <a:pt x="5854817" y="0"/>
                </a:lnTo>
                <a:lnTo>
                  <a:pt x="5854817" y="1202899"/>
                </a:lnTo>
                <a:lnTo>
                  <a:pt x="0" y="12028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he-IL"/>
          </a:p>
        </p:txBody>
      </p:sp>
      <p:sp>
        <p:nvSpPr>
          <p:cNvPr id="5" name="TextBox 5"/>
          <p:cNvSpPr txBox="1">
            <a:spLocks noGrp="1"/>
          </p:cNvSpPr>
          <p:nvPr>
            <p:ph type="title" idx="4294967295"/>
          </p:nvPr>
        </p:nvSpPr>
        <p:spPr>
          <a:xfrm>
            <a:off x="12294761" y="688886"/>
            <a:ext cx="5841230" cy="6826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1" eaLnBrk="1" fontAlgn="auto" latinLnBrk="0" hangingPunct="1">
              <a:lnSpc>
                <a:spcPts val="5664"/>
              </a:lnSpc>
              <a:spcBef>
                <a:spcPct val="0"/>
              </a:spcBef>
              <a:spcAft>
                <a:spcPts val="0"/>
              </a:spcAft>
              <a:buClrTx/>
              <a:buSzTx/>
              <a:buFontTx/>
              <a:buNone/>
              <a:tabLst/>
              <a:defRPr/>
            </a:pPr>
            <a:r>
              <a:rPr kumimoji="0" lang="he-IL" sz="4605" b="1" i="0" u="none" strike="noStrike" kern="1200" cap="none" spc="0" normalizeH="0" baseline="0" noProof="0" dirty="0">
                <a:ln>
                  <a:noFill/>
                </a:ln>
                <a:solidFill>
                  <a:srgbClr val="FFFFFF"/>
                </a:solidFill>
                <a:effectLst/>
                <a:uLnTx/>
                <a:uFillTx/>
                <a:latin typeface="Heebo Bold"/>
                <a:ea typeface="Heebo Bold"/>
                <a:cs typeface="+mn-cs"/>
                <a:sym typeface="Heebo Bold"/>
                <a:rtl/>
              </a:rPr>
              <a:t>כניסה לפורטל תעשייה</a:t>
            </a:r>
          </a:p>
        </p:txBody>
      </p:sp>
      <p:sp>
        <p:nvSpPr>
          <p:cNvPr id="3" name="Freeform 3">
            <a:extLst>
              <a:ext uri="{C183D7F6-B498-43B3-948B-1728B52AA6E4}">
                <adec:decorative xmlns:adec="http://schemas.microsoft.com/office/drawing/2017/decorative" val="1"/>
              </a:ext>
            </a:extLst>
          </p:cNvPr>
          <p:cNvSpPr/>
          <p:nvPr/>
        </p:nvSpPr>
        <p:spPr>
          <a:xfrm>
            <a:off x="16032809" y="7245202"/>
            <a:ext cx="2255191" cy="904895"/>
          </a:xfrm>
          <a:custGeom>
            <a:avLst/>
            <a:gdLst/>
            <a:ahLst/>
            <a:cxnLst/>
            <a:rect l="l" t="t" r="r" b="b"/>
            <a:pathLst>
              <a:path w="2255191" h="904895">
                <a:moveTo>
                  <a:pt x="0" y="0"/>
                </a:moveTo>
                <a:lnTo>
                  <a:pt x="2255191" y="0"/>
                </a:lnTo>
                <a:lnTo>
                  <a:pt x="2255191" y="904895"/>
                </a:lnTo>
                <a:lnTo>
                  <a:pt x="0" y="9048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
        <p:nvSpPr>
          <p:cNvPr id="4" name="TextBox 4"/>
          <p:cNvSpPr txBox="1"/>
          <p:nvPr/>
        </p:nvSpPr>
        <p:spPr>
          <a:xfrm>
            <a:off x="303055" y="1962683"/>
            <a:ext cx="17732399" cy="7360669"/>
          </a:xfrm>
          <a:prstGeom prst="rect">
            <a:avLst/>
          </a:prstGeom>
        </p:spPr>
        <p:txBody>
          <a:bodyPr lIns="0" tIns="0" rIns="0" bIns="0" rtlCol="0" anchor="t">
            <a:spAutoFit/>
          </a:bodyPr>
          <a:lstStyle/>
          <a:p>
            <a:pPr algn="just" rtl="1">
              <a:lnSpc>
                <a:spcPts val="4786"/>
              </a:lnSpc>
            </a:pPr>
            <a:r>
              <a:rPr lang="he-IL" sz="3324" b="1" dirty="0">
                <a:solidFill>
                  <a:srgbClr val="000000"/>
                </a:solidFill>
                <a:latin typeface="Heebo Bold"/>
                <a:ea typeface="Heebo Bold"/>
                <a:sym typeface="Heebo Bold"/>
                <a:rtl/>
              </a:rPr>
              <a:t>התחברות ראשונית</a:t>
            </a:r>
          </a:p>
          <a:p>
            <a:pPr algn="just" rtl="1">
              <a:lnSpc>
                <a:spcPts val="4786"/>
              </a:lnSpc>
            </a:pPr>
            <a:r>
              <a:rPr lang="he-IL" sz="3324" dirty="0">
                <a:solidFill>
                  <a:srgbClr val="000000"/>
                </a:solidFill>
                <a:latin typeface="Heebo"/>
                <a:ea typeface="Heebo"/>
                <a:sym typeface="Heebo"/>
                <a:rtl/>
              </a:rPr>
              <a:t>בעת התחברות ראשונית לפורטל, יש למלא את </a:t>
            </a:r>
            <a:r>
              <a:rPr lang="he-IL" sz="3324" u="sng" dirty="0">
                <a:solidFill>
                  <a:srgbClr val="000000"/>
                </a:solidFill>
                <a:latin typeface="Heebo"/>
                <a:ea typeface="Heebo"/>
                <a:sym typeface="Heebo"/>
                <a:hlinkClick r:id="rId6" tooltip="https://www.gov.il/BlobFolder/service/registration-form-users-portal-industries/he/prtr_1st_registration-and_removal.docx"/>
                <a:rtl/>
              </a:rPr>
              <a:t>הטופס בקישור </a:t>
            </a:r>
            <a:r>
              <a:rPr lang="he-IL" sz="3324" dirty="0">
                <a:solidFill>
                  <a:srgbClr val="000000"/>
                </a:solidFill>
                <a:latin typeface="Heebo"/>
                <a:ea typeface="Heebo"/>
                <a:sym typeface="Heebo"/>
                <a:hlinkClick r:id="rId6" tooltip="https://www.gov.il/BlobFolder/service/registration-form-users-portal-industries/he/prtr_1st_registration-and_removal.docx"/>
                <a:rtl/>
              </a:rPr>
              <a:t>זה</a:t>
            </a:r>
            <a:r>
              <a:rPr lang="he-IL" sz="3324" dirty="0">
                <a:solidFill>
                  <a:srgbClr val="000000"/>
                </a:solidFill>
                <a:latin typeface="Heebo"/>
                <a:ea typeface="Heebo"/>
                <a:sym typeface="Heebo"/>
                <a:rtl/>
              </a:rPr>
              <a:t> לקבלת הרשאות.</a:t>
            </a:r>
          </a:p>
          <a:p>
            <a:pPr algn="r" rtl="1">
              <a:lnSpc>
                <a:spcPts val="4786"/>
              </a:lnSpc>
            </a:pPr>
            <a:r>
              <a:rPr lang="he-IL" sz="3324" dirty="0">
                <a:solidFill>
                  <a:srgbClr val="000000"/>
                </a:solidFill>
                <a:latin typeface="Heebo"/>
                <a:ea typeface="Heebo"/>
                <a:sym typeface="Heebo"/>
                <a:rtl/>
              </a:rPr>
              <a:t>את הטופס המלא על כל פרטיו יש לשלוח בדואר אלקטרוני לכתובת </a:t>
            </a:r>
            <a:r>
              <a:rPr lang="en-US" sz="3324" u="sng" dirty="0">
                <a:solidFill>
                  <a:srgbClr val="000000"/>
                </a:solidFill>
                <a:latin typeface="Heebo"/>
                <a:ea typeface="Heebo"/>
                <a:sym typeface="Heebo"/>
                <a:hlinkClick r:id="rId7" tooltip="mailto:moesupport@sviva.gov.il"/>
              </a:rPr>
              <a:t>moesupport@sviva.gov.il</a:t>
            </a:r>
          </a:p>
          <a:p>
            <a:pPr algn="just" rtl="1">
              <a:lnSpc>
                <a:spcPts val="4786"/>
              </a:lnSpc>
            </a:pPr>
            <a:endParaRPr lang="en-US" sz="3324" u="sng" dirty="0">
              <a:solidFill>
                <a:srgbClr val="000000"/>
              </a:solidFill>
              <a:latin typeface="Heebo"/>
              <a:ea typeface="Heebo"/>
              <a:sym typeface="Heebo"/>
              <a:hlinkClick r:id="rId7" tooltip="mailto:moesupport@sviva.gov.il"/>
            </a:endParaRPr>
          </a:p>
          <a:p>
            <a:pPr algn="just" rtl="1">
              <a:lnSpc>
                <a:spcPts val="4786"/>
              </a:lnSpc>
            </a:pPr>
            <a:r>
              <a:rPr lang="he-IL" sz="3324" b="1" dirty="0">
                <a:solidFill>
                  <a:srgbClr val="000000"/>
                </a:solidFill>
                <a:latin typeface="Heebo Bold"/>
                <a:ea typeface="Heebo Bold"/>
                <a:sym typeface="Heebo Bold"/>
                <a:rtl/>
              </a:rPr>
              <a:t>הוספה או הסרה של משתמשים מורשים </a:t>
            </a:r>
          </a:p>
          <a:p>
            <a:pPr algn="r" rtl="1">
              <a:lnSpc>
                <a:spcPts val="4786"/>
              </a:lnSpc>
            </a:pPr>
            <a:r>
              <a:rPr lang="he-IL" sz="3324" dirty="0">
                <a:solidFill>
                  <a:srgbClr val="000000"/>
                </a:solidFill>
                <a:latin typeface="Heebo"/>
                <a:ea typeface="Heebo"/>
                <a:sym typeface="Heebo"/>
                <a:rtl/>
              </a:rPr>
              <a:t>אם האתר הסביבתי כבר מדווח בפורטל ונדרשת רק הוספה או הסרה של משתמשים מורשים,                   </a:t>
            </a:r>
          </a:p>
          <a:p>
            <a:pPr algn="r" rtl="1">
              <a:lnSpc>
                <a:spcPts val="4786"/>
              </a:lnSpc>
            </a:pPr>
            <a:r>
              <a:rPr lang="he-IL" sz="3324" dirty="0">
                <a:solidFill>
                  <a:srgbClr val="000000"/>
                </a:solidFill>
                <a:latin typeface="Heebo"/>
                <a:ea typeface="Heebo"/>
                <a:sym typeface="Heebo"/>
                <a:rtl/>
              </a:rPr>
              <a:t>יש למלא את </a:t>
            </a:r>
            <a:r>
              <a:rPr lang="he-IL" sz="3324" u="sng" dirty="0">
                <a:solidFill>
                  <a:srgbClr val="000000"/>
                </a:solidFill>
                <a:latin typeface="Heebo"/>
                <a:ea typeface="Heebo"/>
                <a:sym typeface="Heebo"/>
                <a:hlinkClick r:id="rId8" tooltip="https://www.gov.il/BlobFolder/service/registration-form-users-portal-industries/he/prtr_registration-and_removal.docx"/>
                <a:rtl/>
              </a:rPr>
              <a:t>הטופס בקישור זה</a:t>
            </a:r>
            <a:r>
              <a:rPr lang="ar-EG" sz="3324" dirty="0">
                <a:solidFill>
                  <a:srgbClr val="000000"/>
                </a:solidFill>
                <a:latin typeface="Heebo"/>
                <a:ea typeface="Heebo"/>
                <a:sym typeface="Heebo"/>
                <a:rtl/>
              </a:rPr>
              <a:t>. </a:t>
            </a:r>
          </a:p>
          <a:p>
            <a:pPr algn="r" rtl="1">
              <a:lnSpc>
                <a:spcPts val="4786"/>
              </a:lnSpc>
            </a:pPr>
            <a:r>
              <a:rPr lang="he-IL" sz="3324" dirty="0">
                <a:solidFill>
                  <a:srgbClr val="000000"/>
                </a:solidFill>
                <a:latin typeface="Heebo"/>
                <a:ea typeface="Heebo"/>
                <a:sym typeface="Heebo"/>
                <a:rtl/>
              </a:rPr>
              <a:t>את הטופס המלא על כל פרטיו יש לשלוח בדואר אלקטרוני לכתובת </a:t>
            </a:r>
            <a:r>
              <a:rPr lang="en-US" sz="3324" u="sng" dirty="0">
                <a:solidFill>
                  <a:srgbClr val="000000"/>
                </a:solidFill>
                <a:latin typeface="Heebo"/>
                <a:ea typeface="Heebo"/>
                <a:sym typeface="Heebo"/>
                <a:hlinkClick r:id="rId7" tooltip="mailto:moesupport@sviva.gov.il"/>
              </a:rPr>
              <a:t>moesupport@sviva.gov.il</a:t>
            </a:r>
          </a:p>
          <a:p>
            <a:pPr algn="just" rtl="1">
              <a:lnSpc>
                <a:spcPts val="4786"/>
              </a:lnSpc>
            </a:pPr>
            <a:endParaRPr lang="en-US" sz="3324" u="sng" dirty="0">
              <a:solidFill>
                <a:srgbClr val="000000"/>
              </a:solidFill>
              <a:latin typeface="Heebo"/>
              <a:ea typeface="Heebo"/>
              <a:sym typeface="Heebo"/>
              <a:hlinkClick r:id="rId7" tooltip="mailto:moesupport@sviva.gov.il"/>
            </a:endParaRPr>
          </a:p>
          <a:p>
            <a:pPr algn="just" rtl="1">
              <a:lnSpc>
                <a:spcPts val="4786"/>
              </a:lnSpc>
            </a:pPr>
            <a:r>
              <a:rPr lang="he-IL" sz="3324" b="1" dirty="0">
                <a:solidFill>
                  <a:srgbClr val="000000"/>
                </a:solidFill>
                <a:latin typeface="Heebo Bold"/>
                <a:ea typeface="Heebo Bold"/>
                <a:sym typeface="Heebo Bold"/>
                <a:rtl/>
              </a:rPr>
              <a:t>שימו לב!  </a:t>
            </a:r>
            <a:r>
              <a:rPr lang="he-IL" sz="3324" dirty="0">
                <a:solidFill>
                  <a:srgbClr val="000000"/>
                </a:solidFill>
                <a:latin typeface="Heebo"/>
                <a:ea typeface="Heebo"/>
                <a:sym typeface="Heebo"/>
                <a:rtl/>
              </a:rPr>
              <a:t>אפשר לשלוח טופס אחד בעבור כמה משתמשים.</a:t>
            </a:r>
          </a:p>
          <a:p>
            <a:pPr algn="just" rtl="1">
              <a:lnSpc>
                <a:spcPts val="4786"/>
              </a:lnSpc>
            </a:pPr>
            <a:endParaRPr lang="he-IL" sz="3324" dirty="0">
              <a:solidFill>
                <a:srgbClr val="000000"/>
              </a:solidFill>
              <a:latin typeface="Heebo"/>
              <a:ea typeface="Heebo"/>
              <a:sym typeface="Heebo"/>
              <a:rtl/>
            </a:endParaRPr>
          </a:p>
          <a:p>
            <a:pPr algn="just" rtl="1">
              <a:lnSpc>
                <a:spcPts val="4786"/>
              </a:lnSpc>
            </a:pPr>
            <a:r>
              <a:rPr lang="he-IL" sz="3324" dirty="0">
                <a:solidFill>
                  <a:srgbClr val="000000"/>
                </a:solidFill>
                <a:latin typeface="Heebo"/>
                <a:ea typeface="Heebo"/>
                <a:sym typeface="Heebo"/>
                <a:rtl/>
              </a:rPr>
              <a:t>הנחיות נוספות להתחברות לפורטל אפשר למצוא בעמוד </a:t>
            </a:r>
            <a:r>
              <a:rPr lang="he-IL" sz="3324" u="sng" dirty="0">
                <a:solidFill>
                  <a:srgbClr val="000000"/>
                </a:solidFill>
                <a:latin typeface="Heebo"/>
                <a:ea typeface="Heebo"/>
                <a:sym typeface="Heebo"/>
                <a:hlinkClick r:id="rId9" tooltip="https://www.gov.il/he/departments/general/industry_portal"/>
                <a:rtl/>
              </a:rPr>
              <a:t>כניסה לפורטל תעשייה</a:t>
            </a:r>
            <a:r>
              <a:rPr lang="he-IL" sz="3324" dirty="0">
                <a:solidFill>
                  <a:srgbClr val="000000"/>
                </a:solidFill>
                <a:latin typeface="Heebo"/>
                <a:ea typeface="Heebo"/>
                <a:sym typeface="Heebo"/>
                <a:rtl/>
              </a:rPr>
              <a:t>.</a:t>
            </a:r>
            <a:endParaRPr lang="he-IL" sz="3324" dirty="0">
              <a:solidFill>
                <a:srgbClr val="000000"/>
              </a:solidFill>
              <a:latin typeface="Heebo"/>
              <a:ea typeface="Heebo"/>
              <a:sym typeface="Heebo"/>
              <a:hlinkClick r:id="rId9" tooltip="https://www.gov.il/he/departments/general/industry_portal"/>
              <a:rt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BE7E0"/>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0058400" y="423331"/>
            <a:ext cx="8091177" cy="1202899"/>
          </a:xfrm>
          <a:custGeom>
            <a:avLst/>
            <a:gdLst/>
            <a:ahLst/>
            <a:cxnLst/>
            <a:rect l="l" t="t" r="r" b="b"/>
            <a:pathLst>
              <a:path w="5854817" h="1202899">
                <a:moveTo>
                  <a:pt x="0" y="0"/>
                </a:moveTo>
                <a:lnTo>
                  <a:pt x="5854817" y="0"/>
                </a:lnTo>
                <a:lnTo>
                  <a:pt x="5854817" y="1202899"/>
                </a:lnTo>
                <a:lnTo>
                  <a:pt x="0" y="12028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he-IL"/>
          </a:p>
        </p:txBody>
      </p:sp>
      <p:sp>
        <p:nvSpPr>
          <p:cNvPr id="10" name="TextBox 10"/>
          <p:cNvSpPr txBox="1">
            <a:spLocks noGrp="1"/>
          </p:cNvSpPr>
          <p:nvPr>
            <p:ph type="title" idx="4294967295"/>
          </p:nvPr>
        </p:nvSpPr>
        <p:spPr>
          <a:xfrm>
            <a:off x="10134600" y="688886"/>
            <a:ext cx="8001391" cy="6826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1" eaLnBrk="1" fontAlgn="auto" latinLnBrk="0" hangingPunct="1">
              <a:lnSpc>
                <a:spcPts val="5664"/>
              </a:lnSpc>
              <a:spcBef>
                <a:spcPct val="0"/>
              </a:spcBef>
              <a:spcAft>
                <a:spcPts val="0"/>
              </a:spcAft>
              <a:buClrTx/>
              <a:buSzTx/>
              <a:buFontTx/>
              <a:buNone/>
              <a:tabLst/>
              <a:defRPr/>
            </a:pPr>
            <a:r>
              <a:rPr kumimoji="0" lang="he-IL" sz="4605" b="1" i="0" u="none" strike="noStrike" kern="1200" cap="none" spc="0" normalizeH="0" baseline="0" noProof="0" dirty="0">
                <a:ln>
                  <a:noFill/>
                </a:ln>
                <a:solidFill>
                  <a:srgbClr val="FFFFFF"/>
                </a:solidFill>
                <a:effectLst/>
                <a:uLnTx/>
                <a:uFillTx/>
                <a:latin typeface="Heebo Bold"/>
                <a:ea typeface="Heebo Bold"/>
                <a:cs typeface="+mn-cs"/>
                <a:sym typeface="Heebo Bold"/>
                <a:rtl/>
              </a:rPr>
              <a:t>דרכי התחברות לפורטל תעשייה</a:t>
            </a:r>
          </a:p>
        </p:txBody>
      </p:sp>
      <p:sp>
        <p:nvSpPr>
          <p:cNvPr id="8" name="TextBox 8"/>
          <p:cNvSpPr txBox="1"/>
          <p:nvPr/>
        </p:nvSpPr>
        <p:spPr>
          <a:xfrm>
            <a:off x="303055" y="1962683"/>
            <a:ext cx="17732399" cy="1205138"/>
          </a:xfrm>
          <a:prstGeom prst="rect">
            <a:avLst/>
          </a:prstGeom>
        </p:spPr>
        <p:txBody>
          <a:bodyPr lIns="0" tIns="0" rIns="0" bIns="0" rtlCol="0" anchor="t">
            <a:spAutoFit/>
          </a:bodyPr>
          <a:lstStyle/>
          <a:p>
            <a:pPr algn="just" rtl="1">
              <a:lnSpc>
                <a:spcPts val="4786"/>
              </a:lnSpc>
            </a:pPr>
            <a:r>
              <a:rPr lang="he-IL" sz="3324" dirty="0">
                <a:solidFill>
                  <a:srgbClr val="000000"/>
                </a:solidFill>
                <a:latin typeface="Heebo"/>
                <a:ea typeface="Heebo"/>
                <a:sym typeface="Heebo"/>
                <a:rtl/>
              </a:rPr>
              <a:t>זהו הקישור לכניסה לפורטל תעשייה </a:t>
            </a:r>
            <a:r>
              <a:rPr lang="en-US" sz="3324" u="sng" dirty="0">
                <a:solidFill>
                  <a:srgbClr val="000000"/>
                </a:solidFill>
                <a:latin typeface="Heebo"/>
                <a:ea typeface="Heebo"/>
                <a:sym typeface="Heebo"/>
                <a:hlinkClick r:id="rId4" tooltip="https://industry.sviva.gov.il/"/>
              </a:rPr>
              <a:t>https://industry.sviva.gov.il</a:t>
            </a:r>
          </a:p>
          <a:p>
            <a:pPr algn="just" rtl="1">
              <a:lnSpc>
                <a:spcPts val="4786"/>
              </a:lnSpc>
            </a:pPr>
            <a:endParaRPr lang="en-US" sz="3324" u="sng" dirty="0">
              <a:solidFill>
                <a:srgbClr val="000000"/>
              </a:solidFill>
              <a:latin typeface="Heebo"/>
              <a:ea typeface="Heebo"/>
              <a:sym typeface="Heebo"/>
              <a:hlinkClick r:id="rId4" tooltip="https://industry.sviva.gov.il/"/>
            </a:endParaRPr>
          </a:p>
        </p:txBody>
      </p:sp>
      <p:sp>
        <p:nvSpPr>
          <p:cNvPr id="9" name="TextBox 9"/>
          <p:cNvSpPr txBox="1"/>
          <p:nvPr/>
        </p:nvSpPr>
        <p:spPr>
          <a:xfrm>
            <a:off x="6746097" y="2768270"/>
            <a:ext cx="11289357" cy="1959635"/>
          </a:xfrm>
          <a:prstGeom prst="rect">
            <a:avLst/>
          </a:prstGeom>
        </p:spPr>
        <p:txBody>
          <a:bodyPr lIns="0" tIns="0" rIns="0" bIns="0" rtlCol="0" anchor="t">
            <a:spAutoFit/>
          </a:bodyPr>
          <a:lstStyle/>
          <a:p>
            <a:pPr algn="r" rtl="1">
              <a:lnSpc>
                <a:spcPts val="5278"/>
              </a:lnSpc>
            </a:pPr>
            <a:r>
              <a:rPr lang="he-IL" sz="3320" dirty="0">
                <a:solidFill>
                  <a:srgbClr val="000000"/>
                </a:solidFill>
                <a:latin typeface="Heebo"/>
                <a:ea typeface="Heebo"/>
                <a:sym typeface="Heebo"/>
                <a:rtl/>
              </a:rPr>
              <a:t>הכניסה מותנית בהזדהות באחת מארבע דרכי ההזדהות הממשלתית:</a:t>
            </a:r>
          </a:p>
          <a:p>
            <a:pPr algn="r" rtl="1">
              <a:lnSpc>
                <a:spcPts val="5278"/>
              </a:lnSpc>
            </a:pPr>
            <a:r>
              <a:rPr lang="he-IL" sz="3320" dirty="0">
                <a:solidFill>
                  <a:srgbClr val="000000"/>
                </a:solidFill>
                <a:latin typeface="Heebo"/>
                <a:ea typeface="Heebo"/>
                <a:sym typeface="Heebo"/>
                <a:rtl/>
              </a:rPr>
              <a:t>סיסמה, יישומון (אפליקציה), תעודת זהות ביומטרית או כרטיס חכם.</a:t>
            </a:r>
          </a:p>
          <a:p>
            <a:pPr algn="r" rtl="1">
              <a:lnSpc>
                <a:spcPts val="5278"/>
              </a:lnSpc>
            </a:pPr>
            <a:endParaRPr lang="he-IL" sz="3320" dirty="0">
              <a:solidFill>
                <a:srgbClr val="000000"/>
              </a:solidFill>
              <a:latin typeface="Heebo"/>
              <a:ea typeface="Heebo"/>
              <a:sym typeface="Heebo"/>
              <a:rtl/>
            </a:endParaRPr>
          </a:p>
        </p:txBody>
      </p:sp>
      <p:sp>
        <p:nvSpPr>
          <p:cNvPr id="3" name="Freeform 3">
            <a:extLst>
              <a:ext uri="{C183D7F6-B498-43B3-948B-1728B52AA6E4}">
                <adec:decorative xmlns:adec="http://schemas.microsoft.com/office/drawing/2017/decorative" val="1"/>
              </a:ext>
            </a:extLst>
          </p:cNvPr>
          <p:cNvSpPr/>
          <p:nvPr/>
        </p:nvSpPr>
        <p:spPr>
          <a:xfrm>
            <a:off x="8391478" y="4727905"/>
            <a:ext cx="9643976" cy="5192910"/>
          </a:xfrm>
          <a:custGeom>
            <a:avLst/>
            <a:gdLst/>
            <a:ahLst/>
            <a:cxnLst/>
            <a:rect l="l" t="t" r="r" b="b"/>
            <a:pathLst>
              <a:path w="9643976" h="5192910">
                <a:moveTo>
                  <a:pt x="0" y="0"/>
                </a:moveTo>
                <a:lnTo>
                  <a:pt x="9643976" y="0"/>
                </a:lnTo>
                <a:lnTo>
                  <a:pt x="9643976" y="5192911"/>
                </a:lnTo>
                <a:lnTo>
                  <a:pt x="0" y="5192911"/>
                </a:lnTo>
                <a:lnTo>
                  <a:pt x="0" y="0"/>
                </a:lnTo>
                <a:close/>
              </a:path>
            </a:pathLst>
          </a:custGeom>
          <a:blipFill>
            <a:blip r:embed="rId5"/>
            <a:stretch>
              <a:fillRect/>
            </a:stretch>
          </a:blipFill>
        </p:spPr>
        <p:txBody>
          <a:bodyPr/>
          <a:lstStyle/>
          <a:p>
            <a:endParaRPr lang="he-IL"/>
          </a:p>
        </p:txBody>
      </p:sp>
      <p:sp>
        <p:nvSpPr>
          <p:cNvPr id="5" name="Freeform 5">
            <a:extLst>
              <a:ext uri="{C183D7F6-B498-43B3-948B-1728B52AA6E4}">
                <adec:decorative xmlns:adec="http://schemas.microsoft.com/office/drawing/2017/decorative" val="1"/>
              </a:ext>
            </a:extLst>
          </p:cNvPr>
          <p:cNvSpPr/>
          <p:nvPr/>
        </p:nvSpPr>
        <p:spPr>
          <a:xfrm>
            <a:off x="8732612" y="4516460"/>
            <a:ext cx="1618168" cy="1254080"/>
          </a:xfrm>
          <a:custGeom>
            <a:avLst/>
            <a:gdLst/>
            <a:ahLst/>
            <a:cxnLst/>
            <a:rect l="l" t="t" r="r" b="b"/>
            <a:pathLst>
              <a:path w="1618168" h="1254080">
                <a:moveTo>
                  <a:pt x="0" y="0"/>
                </a:moveTo>
                <a:lnTo>
                  <a:pt x="1618168" y="0"/>
                </a:lnTo>
                <a:lnTo>
                  <a:pt x="1618168" y="1254080"/>
                </a:lnTo>
                <a:lnTo>
                  <a:pt x="0" y="12540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he-IL"/>
          </a:p>
        </p:txBody>
      </p:sp>
      <p:sp>
        <p:nvSpPr>
          <p:cNvPr id="4" name="Freeform 4">
            <a:extLst>
              <a:ext uri="{C183D7F6-B498-43B3-948B-1728B52AA6E4}">
                <adec:decorative xmlns:adec="http://schemas.microsoft.com/office/drawing/2017/decorative" val="1"/>
              </a:ext>
            </a:extLst>
          </p:cNvPr>
          <p:cNvSpPr/>
          <p:nvPr/>
        </p:nvSpPr>
        <p:spPr>
          <a:xfrm>
            <a:off x="3788202" y="4898156"/>
            <a:ext cx="3861352" cy="4635423"/>
          </a:xfrm>
          <a:custGeom>
            <a:avLst/>
            <a:gdLst/>
            <a:ahLst/>
            <a:cxnLst/>
            <a:rect l="l" t="t" r="r" b="b"/>
            <a:pathLst>
              <a:path w="3861352" h="4635423">
                <a:moveTo>
                  <a:pt x="0" y="0"/>
                </a:moveTo>
                <a:lnTo>
                  <a:pt x="3861352" y="0"/>
                </a:lnTo>
                <a:lnTo>
                  <a:pt x="3861352" y="4635423"/>
                </a:lnTo>
                <a:lnTo>
                  <a:pt x="0" y="4635423"/>
                </a:lnTo>
                <a:lnTo>
                  <a:pt x="0" y="0"/>
                </a:lnTo>
                <a:close/>
              </a:path>
            </a:pathLst>
          </a:custGeom>
          <a:blipFill>
            <a:blip r:embed="rId8"/>
            <a:stretch>
              <a:fillRect/>
            </a:stretch>
          </a:blipFill>
        </p:spPr>
        <p:txBody>
          <a:bodyPr/>
          <a:lstStyle/>
          <a:p>
            <a:endParaRPr lang="he-IL"/>
          </a:p>
        </p:txBody>
      </p:sp>
      <p:sp>
        <p:nvSpPr>
          <p:cNvPr id="6" name="Freeform 6">
            <a:extLst>
              <a:ext uri="{C183D7F6-B498-43B3-948B-1728B52AA6E4}">
                <adec:decorative xmlns:adec="http://schemas.microsoft.com/office/drawing/2017/decorative" val="1"/>
              </a:ext>
            </a:extLst>
          </p:cNvPr>
          <p:cNvSpPr/>
          <p:nvPr/>
        </p:nvSpPr>
        <p:spPr>
          <a:xfrm rot="-4363336" flipH="1">
            <a:off x="6707966" y="4382502"/>
            <a:ext cx="1607344" cy="2057400"/>
          </a:xfrm>
          <a:custGeom>
            <a:avLst/>
            <a:gdLst/>
            <a:ahLst/>
            <a:cxnLst/>
            <a:rect l="l" t="t" r="r" b="b"/>
            <a:pathLst>
              <a:path w="1607344" h="2057400">
                <a:moveTo>
                  <a:pt x="1607344" y="0"/>
                </a:moveTo>
                <a:lnTo>
                  <a:pt x="0" y="0"/>
                </a:lnTo>
                <a:lnTo>
                  <a:pt x="0" y="2057400"/>
                </a:lnTo>
                <a:lnTo>
                  <a:pt x="1607344" y="2057400"/>
                </a:lnTo>
                <a:lnTo>
                  <a:pt x="1607344"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he-IL"/>
          </a:p>
        </p:txBody>
      </p:sp>
      <p:sp>
        <p:nvSpPr>
          <p:cNvPr id="7" name="Freeform 7">
            <a:extLst>
              <a:ext uri="{C183D7F6-B498-43B3-948B-1728B52AA6E4}">
                <adec:decorative xmlns:adec="http://schemas.microsoft.com/office/drawing/2017/decorative" val="1"/>
              </a:ext>
            </a:extLst>
          </p:cNvPr>
          <p:cNvSpPr/>
          <p:nvPr/>
        </p:nvSpPr>
        <p:spPr>
          <a:xfrm>
            <a:off x="1396823" y="4516460"/>
            <a:ext cx="1305529" cy="1430360"/>
          </a:xfrm>
          <a:custGeom>
            <a:avLst/>
            <a:gdLst/>
            <a:ahLst/>
            <a:cxnLst/>
            <a:rect l="l" t="t" r="r" b="b"/>
            <a:pathLst>
              <a:path w="1305529" h="1430360">
                <a:moveTo>
                  <a:pt x="0" y="0"/>
                </a:moveTo>
                <a:lnTo>
                  <a:pt x="1305529" y="0"/>
                </a:lnTo>
                <a:lnTo>
                  <a:pt x="1305529" y="1430360"/>
                </a:lnTo>
                <a:lnTo>
                  <a:pt x="0" y="14303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he-IL"/>
          </a:p>
        </p:txBody>
      </p:sp>
      <p:sp>
        <p:nvSpPr>
          <p:cNvPr id="11" name="TextBox 11"/>
          <p:cNvSpPr txBox="1"/>
          <p:nvPr/>
        </p:nvSpPr>
        <p:spPr>
          <a:xfrm>
            <a:off x="264955" y="6118246"/>
            <a:ext cx="3439629" cy="1432684"/>
          </a:xfrm>
          <a:prstGeom prst="rect">
            <a:avLst/>
          </a:prstGeom>
        </p:spPr>
        <p:txBody>
          <a:bodyPr lIns="0" tIns="0" rIns="0" bIns="0" rtlCol="0" anchor="t">
            <a:spAutoFit/>
          </a:bodyPr>
          <a:lstStyle/>
          <a:p>
            <a:pPr algn="ctr" rtl="1">
              <a:lnSpc>
                <a:spcPts val="2807"/>
              </a:lnSpc>
              <a:spcBef>
                <a:spcPct val="0"/>
              </a:spcBef>
            </a:pPr>
            <a:r>
              <a:rPr lang="he-IL" sz="2282" b="1" dirty="0">
                <a:solidFill>
                  <a:srgbClr val="000000"/>
                </a:solidFill>
                <a:latin typeface="Heebo Bold"/>
                <a:ea typeface="Heebo Bold"/>
                <a:sym typeface="Heebo Bold"/>
                <a:rtl/>
              </a:rPr>
              <a:t>בעת הזדהות בכרטיס חכם, </a:t>
            </a:r>
          </a:p>
          <a:p>
            <a:pPr algn="ctr" rtl="1">
              <a:lnSpc>
                <a:spcPts val="2807"/>
              </a:lnSpc>
              <a:spcBef>
                <a:spcPct val="0"/>
              </a:spcBef>
            </a:pPr>
            <a:r>
              <a:rPr lang="he-IL" sz="2282" b="1" dirty="0">
                <a:solidFill>
                  <a:srgbClr val="000000"/>
                </a:solidFill>
                <a:latin typeface="Heebo Bold"/>
                <a:ea typeface="Heebo Bold"/>
                <a:sym typeface="Heebo Bold"/>
                <a:rtl/>
              </a:rPr>
              <a:t>יש להזין את קוד ה-</a:t>
            </a:r>
            <a:r>
              <a:rPr lang="en-US" sz="2282" b="1" dirty="0">
                <a:solidFill>
                  <a:srgbClr val="000000"/>
                </a:solidFill>
                <a:latin typeface="Heebo Bold"/>
                <a:ea typeface="Heebo Bold"/>
                <a:sym typeface="Heebo Bold"/>
              </a:rPr>
              <a:t>PIN</a:t>
            </a:r>
            <a:r>
              <a:rPr lang="he-IL" sz="2282" b="1" dirty="0">
                <a:solidFill>
                  <a:srgbClr val="000000"/>
                </a:solidFill>
                <a:latin typeface="Heebo Bold"/>
                <a:ea typeface="Heebo Bold"/>
                <a:sym typeface="Heebo Bold"/>
                <a:rtl/>
              </a:rPr>
              <a:t> של </a:t>
            </a:r>
          </a:p>
          <a:p>
            <a:pPr algn="ctr" rtl="1">
              <a:lnSpc>
                <a:spcPts val="2807"/>
              </a:lnSpc>
              <a:spcBef>
                <a:spcPct val="0"/>
              </a:spcBef>
            </a:pPr>
            <a:r>
              <a:rPr lang="he-IL" sz="2282" b="1" dirty="0">
                <a:solidFill>
                  <a:srgbClr val="000000"/>
                </a:solidFill>
                <a:latin typeface="Heebo Bold"/>
                <a:ea typeface="Heebo Bold"/>
                <a:sym typeface="Heebo Bold"/>
                <a:rtl/>
              </a:rPr>
              <a:t>הכרטיס שהתקבל </a:t>
            </a:r>
          </a:p>
          <a:p>
            <a:pPr algn="ctr" rtl="1">
              <a:lnSpc>
                <a:spcPts val="2807"/>
              </a:lnSpc>
              <a:spcBef>
                <a:spcPct val="0"/>
              </a:spcBef>
            </a:pPr>
            <a:r>
              <a:rPr lang="he-IL" sz="2282" b="1" dirty="0">
                <a:solidFill>
                  <a:srgbClr val="000000"/>
                </a:solidFill>
                <a:latin typeface="Heebo Bold"/>
                <a:ea typeface="Heebo Bold"/>
                <a:sym typeface="Heebo Bold"/>
                <a:rtl/>
              </a:rPr>
              <a:t>מהחברה המנפיקה.</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E7E0"/>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0156048" y="423331"/>
            <a:ext cx="7993529" cy="1202899"/>
          </a:xfrm>
          <a:custGeom>
            <a:avLst/>
            <a:gdLst/>
            <a:ahLst/>
            <a:cxnLst/>
            <a:rect l="l" t="t" r="r" b="b"/>
            <a:pathLst>
              <a:path w="5854817" h="1202899">
                <a:moveTo>
                  <a:pt x="0" y="0"/>
                </a:moveTo>
                <a:lnTo>
                  <a:pt x="5854817" y="0"/>
                </a:lnTo>
                <a:lnTo>
                  <a:pt x="5854817" y="1202899"/>
                </a:lnTo>
                <a:lnTo>
                  <a:pt x="0" y="12028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he-IL"/>
          </a:p>
        </p:txBody>
      </p:sp>
      <p:sp>
        <p:nvSpPr>
          <p:cNvPr id="10" name="TextBox 10"/>
          <p:cNvSpPr txBox="1">
            <a:spLocks noGrp="1"/>
          </p:cNvSpPr>
          <p:nvPr>
            <p:ph type="title" idx="4294967295"/>
          </p:nvPr>
        </p:nvSpPr>
        <p:spPr>
          <a:xfrm>
            <a:off x="10439400" y="688886"/>
            <a:ext cx="7696591" cy="6826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1" eaLnBrk="1" fontAlgn="auto" latinLnBrk="0" hangingPunct="1">
              <a:lnSpc>
                <a:spcPts val="5664"/>
              </a:lnSpc>
              <a:spcBef>
                <a:spcPct val="0"/>
              </a:spcBef>
              <a:spcAft>
                <a:spcPts val="0"/>
              </a:spcAft>
              <a:buClrTx/>
              <a:buSzTx/>
              <a:buFontTx/>
              <a:buNone/>
              <a:tabLst/>
              <a:defRPr/>
            </a:pPr>
            <a:r>
              <a:rPr kumimoji="0" lang="he-IL" sz="4605" b="1" i="0" u="none" strike="noStrike" kern="1200" cap="none" spc="0" normalizeH="0" baseline="0" noProof="0" dirty="0">
                <a:ln>
                  <a:noFill/>
                </a:ln>
                <a:solidFill>
                  <a:srgbClr val="FFFFFF"/>
                </a:solidFill>
                <a:effectLst/>
                <a:uLnTx/>
                <a:uFillTx/>
                <a:latin typeface="Heebo Bold"/>
                <a:ea typeface="Heebo Bold"/>
                <a:cs typeface="+mn-cs"/>
                <a:sym typeface="Heebo Bold"/>
                <a:rtl/>
              </a:rPr>
              <a:t>כניסה דרך ההזדהות הלאומית</a:t>
            </a:r>
          </a:p>
        </p:txBody>
      </p:sp>
      <p:sp>
        <p:nvSpPr>
          <p:cNvPr id="3" name="TextBox 3"/>
          <p:cNvSpPr txBox="1"/>
          <p:nvPr/>
        </p:nvSpPr>
        <p:spPr>
          <a:xfrm>
            <a:off x="0" y="1931750"/>
            <a:ext cx="18035454" cy="2676502"/>
          </a:xfrm>
          <a:prstGeom prst="rect">
            <a:avLst/>
          </a:prstGeom>
        </p:spPr>
        <p:txBody>
          <a:bodyPr lIns="0" tIns="0" rIns="0" bIns="0" rtlCol="0" anchor="t">
            <a:spAutoFit/>
          </a:bodyPr>
          <a:lstStyle/>
          <a:p>
            <a:pPr algn="r" rtl="1">
              <a:lnSpc>
                <a:spcPts val="5278"/>
              </a:lnSpc>
            </a:pPr>
            <a:r>
              <a:rPr lang="he-IL" sz="3320" dirty="0">
                <a:solidFill>
                  <a:srgbClr val="000000"/>
                </a:solidFill>
                <a:latin typeface="Heebo"/>
                <a:ea typeface="Heebo"/>
                <a:sym typeface="Heebo"/>
                <a:rtl/>
              </a:rPr>
              <a:t>הכניסה ל</a:t>
            </a:r>
            <a:r>
              <a:rPr lang="he-IL" sz="3320" u="sng" dirty="0">
                <a:solidFill>
                  <a:srgbClr val="000000"/>
                </a:solidFill>
                <a:latin typeface="Heebo"/>
                <a:ea typeface="Heebo"/>
                <a:sym typeface="Heebo"/>
                <a:hlinkClick r:id="rId4" tooltip="https://industry.sviva.gov.il"/>
                <a:rtl/>
              </a:rPr>
              <a:t>פורטל תעשייה</a:t>
            </a:r>
            <a:r>
              <a:rPr lang="he-IL" sz="3320" dirty="0">
                <a:solidFill>
                  <a:srgbClr val="000000"/>
                </a:solidFill>
                <a:latin typeface="Heebo"/>
                <a:ea typeface="Heebo"/>
                <a:sym typeface="Heebo"/>
                <a:rtl/>
              </a:rPr>
              <a:t> דרך סיסמה נעשית באמצעות ההזדהות הממשלתית. בצידו השמאלי של ראש העמוד תמצאו כפתור עזרה המוביל להסברים מפורטים ולמדריכים.</a:t>
            </a:r>
          </a:p>
          <a:p>
            <a:pPr algn="r" rtl="1">
              <a:lnSpc>
                <a:spcPts val="5278"/>
              </a:lnSpc>
            </a:pPr>
            <a:endParaRPr lang="he-IL" sz="3320" dirty="0">
              <a:solidFill>
                <a:srgbClr val="000000"/>
              </a:solidFill>
              <a:latin typeface="Heebo"/>
              <a:ea typeface="Heebo"/>
              <a:sym typeface="Heebo"/>
              <a:rtl/>
            </a:endParaRPr>
          </a:p>
          <a:p>
            <a:pPr algn="r" rtl="1">
              <a:lnSpc>
                <a:spcPts val="5278"/>
              </a:lnSpc>
            </a:pPr>
            <a:endParaRPr lang="he-IL" sz="3320" dirty="0">
              <a:solidFill>
                <a:srgbClr val="000000"/>
              </a:solidFill>
              <a:latin typeface="Heebo"/>
              <a:ea typeface="Heebo"/>
              <a:sym typeface="Heebo"/>
              <a:rtl/>
            </a:endParaRPr>
          </a:p>
        </p:txBody>
      </p:sp>
      <p:sp>
        <p:nvSpPr>
          <p:cNvPr id="9" name="Freeform 9">
            <a:extLst>
              <a:ext uri="{C183D7F6-B498-43B3-948B-1728B52AA6E4}">
                <adec:decorative xmlns:adec="http://schemas.microsoft.com/office/drawing/2017/decorative" val="1"/>
              </a:ext>
            </a:extLst>
          </p:cNvPr>
          <p:cNvSpPr/>
          <p:nvPr/>
        </p:nvSpPr>
        <p:spPr>
          <a:xfrm>
            <a:off x="7164150" y="3306855"/>
            <a:ext cx="1853577" cy="698101"/>
          </a:xfrm>
          <a:custGeom>
            <a:avLst/>
            <a:gdLst/>
            <a:ahLst/>
            <a:cxnLst/>
            <a:rect l="l" t="t" r="r" b="b"/>
            <a:pathLst>
              <a:path w="1853577" h="698101">
                <a:moveTo>
                  <a:pt x="0" y="0"/>
                </a:moveTo>
                <a:lnTo>
                  <a:pt x="1853577" y="0"/>
                </a:lnTo>
                <a:lnTo>
                  <a:pt x="1853577" y="698100"/>
                </a:lnTo>
                <a:lnTo>
                  <a:pt x="0" y="698100"/>
                </a:lnTo>
                <a:lnTo>
                  <a:pt x="0" y="0"/>
                </a:lnTo>
                <a:close/>
              </a:path>
            </a:pathLst>
          </a:custGeom>
          <a:blipFill>
            <a:blip r:embed="rId5"/>
            <a:stretch>
              <a:fillRect/>
            </a:stretch>
          </a:blipFill>
        </p:spPr>
        <p:txBody>
          <a:bodyPr/>
          <a:lstStyle/>
          <a:p>
            <a:endParaRPr lang="he-IL"/>
          </a:p>
        </p:txBody>
      </p:sp>
      <p:sp>
        <p:nvSpPr>
          <p:cNvPr id="4" name="Freeform 4">
            <a:extLst>
              <a:ext uri="{C183D7F6-B498-43B3-948B-1728B52AA6E4}">
                <adec:decorative xmlns:adec="http://schemas.microsoft.com/office/drawing/2017/decorative" val="1"/>
              </a:ext>
            </a:extLst>
          </p:cNvPr>
          <p:cNvSpPr/>
          <p:nvPr/>
        </p:nvSpPr>
        <p:spPr>
          <a:xfrm>
            <a:off x="9339748" y="3306855"/>
            <a:ext cx="8695706" cy="6728303"/>
          </a:xfrm>
          <a:custGeom>
            <a:avLst/>
            <a:gdLst/>
            <a:ahLst/>
            <a:cxnLst/>
            <a:rect l="l" t="t" r="r" b="b"/>
            <a:pathLst>
              <a:path w="8695706" h="6728303">
                <a:moveTo>
                  <a:pt x="0" y="0"/>
                </a:moveTo>
                <a:lnTo>
                  <a:pt x="8695706" y="0"/>
                </a:lnTo>
                <a:lnTo>
                  <a:pt x="8695706" y="6728302"/>
                </a:lnTo>
                <a:lnTo>
                  <a:pt x="0" y="6728302"/>
                </a:lnTo>
                <a:lnTo>
                  <a:pt x="0" y="0"/>
                </a:lnTo>
                <a:close/>
              </a:path>
            </a:pathLst>
          </a:custGeom>
          <a:blipFill>
            <a:blip r:embed="rId6"/>
            <a:stretch>
              <a:fillRect/>
            </a:stretch>
          </a:blipFill>
        </p:spPr>
        <p:txBody>
          <a:bodyPr/>
          <a:lstStyle/>
          <a:p>
            <a:endParaRPr lang="he-IL"/>
          </a:p>
        </p:txBody>
      </p:sp>
      <p:sp>
        <p:nvSpPr>
          <p:cNvPr id="5" name="Freeform 5">
            <a:extLst>
              <a:ext uri="{C183D7F6-B498-43B3-948B-1728B52AA6E4}">
                <adec:decorative xmlns:adec="http://schemas.microsoft.com/office/drawing/2017/decorative" val="1"/>
              </a:ext>
            </a:extLst>
          </p:cNvPr>
          <p:cNvSpPr/>
          <p:nvPr/>
        </p:nvSpPr>
        <p:spPr>
          <a:xfrm>
            <a:off x="6094507" y="4729999"/>
            <a:ext cx="1305529" cy="1430360"/>
          </a:xfrm>
          <a:custGeom>
            <a:avLst/>
            <a:gdLst/>
            <a:ahLst/>
            <a:cxnLst/>
            <a:rect l="l" t="t" r="r" b="b"/>
            <a:pathLst>
              <a:path w="1305529" h="1430360">
                <a:moveTo>
                  <a:pt x="0" y="0"/>
                </a:moveTo>
                <a:lnTo>
                  <a:pt x="1305529" y="0"/>
                </a:lnTo>
                <a:lnTo>
                  <a:pt x="1305529" y="1430360"/>
                </a:lnTo>
                <a:lnTo>
                  <a:pt x="0" y="143036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he-IL"/>
          </a:p>
        </p:txBody>
      </p:sp>
      <p:sp>
        <p:nvSpPr>
          <p:cNvPr id="6" name="Freeform 6">
            <a:extLst>
              <a:ext uri="{C183D7F6-B498-43B3-948B-1728B52AA6E4}">
                <adec:decorative xmlns:adec="http://schemas.microsoft.com/office/drawing/2017/decorative" val="1"/>
              </a:ext>
            </a:extLst>
          </p:cNvPr>
          <p:cNvSpPr/>
          <p:nvPr/>
        </p:nvSpPr>
        <p:spPr>
          <a:xfrm rot="492883">
            <a:off x="10205091" y="6802409"/>
            <a:ext cx="2512789" cy="866912"/>
          </a:xfrm>
          <a:custGeom>
            <a:avLst/>
            <a:gdLst/>
            <a:ahLst/>
            <a:cxnLst/>
            <a:rect l="l" t="t" r="r" b="b"/>
            <a:pathLst>
              <a:path w="2512789" h="866912">
                <a:moveTo>
                  <a:pt x="0" y="0"/>
                </a:moveTo>
                <a:lnTo>
                  <a:pt x="2512789" y="0"/>
                </a:lnTo>
                <a:lnTo>
                  <a:pt x="2512789" y="866912"/>
                </a:lnTo>
                <a:lnTo>
                  <a:pt x="0" y="86691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he-IL"/>
          </a:p>
        </p:txBody>
      </p:sp>
      <p:sp>
        <p:nvSpPr>
          <p:cNvPr id="7" name="TextBox 7"/>
          <p:cNvSpPr txBox="1"/>
          <p:nvPr/>
        </p:nvSpPr>
        <p:spPr>
          <a:xfrm>
            <a:off x="3801107" y="6359150"/>
            <a:ext cx="5102260" cy="1961306"/>
          </a:xfrm>
          <a:prstGeom prst="rect">
            <a:avLst/>
          </a:prstGeom>
        </p:spPr>
        <p:txBody>
          <a:bodyPr lIns="0" tIns="0" rIns="0" bIns="0" rtlCol="0" anchor="t">
            <a:spAutoFit/>
          </a:bodyPr>
          <a:lstStyle/>
          <a:p>
            <a:pPr algn="ctr" rtl="1">
              <a:lnSpc>
                <a:spcPts val="3074"/>
              </a:lnSpc>
              <a:spcBef>
                <a:spcPct val="0"/>
              </a:spcBef>
            </a:pPr>
            <a:r>
              <a:rPr lang="he-IL" sz="2499" b="1" dirty="0">
                <a:solidFill>
                  <a:srgbClr val="000000"/>
                </a:solidFill>
                <a:latin typeface="Heebo Bold"/>
                <a:ea typeface="Heebo Bold"/>
                <a:sym typeface="Heebo Bold"/>
                <a:rtl/>
              </a:rPr>
              <a:t> יצירת חשבון במערכת ההזדהות הלאומית תאפשר לבצע פעולות דיגיטליות רבות מול הממשלה והרשויות המקומיות, היא תאפשר גם כניסה לפורטל תעשייה ברמת אבטחה גבוהה.</a:t>
            </a:r>
          </a:p>
        </p:txBody>
      </p:sp>
      <p:sp>
        <p:nvSpPr>
          <p:cNvPr id="8" name="Freeform 8">
            <a:extLst>
              <a:ext uri="{C183D7F6-B498-43B3-948B-1728B52AA6E4}">
                <adec:decorative xmlns:adec="http://schemas.microsoft.com/office/drawing/2017/decorative" val="1"/>
              </a:ext>
            </a:extLst>
          </p:cNvPr>
          <p:cNvSpPr/>
          <p:nvPr/>
        </p:nvSpPr>
        <p:spPr>
          <a:xfrm rot="-3584126" flipH="1">
            <a:off x="9029377" y="6179080"/>
            <a:ext cx="1245612" cy="1594383"/>
          </a:xfrm>
          <a:custGeom>
            <a:avLst/>
            <a:gdLst/>
            <a:ahLst/>
            <a:cxnLst/>
            <a:rect l="l" t="t" r="r" b="b"/>
            <a:pathLst>
              <a:path w="1245612" h="1594383">
                <a:moveTo>
                  <a:pt x="1245612" y="0"/>
                </a:moveTo>
                <a:lnTo>
                  <a:pt x="0" y="0"/>
                </a:lnTo>
                <a:lnTo>
                  <a:pt x="0" y="1594384"/>
                </a:lnTo>
                <a:lnTo>
                  <a:pt x="1245612" y="1594384"/>
                </a:lnTo>
                <a:lnTo>
                  <a:pt x="1245612"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he-IL"/>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BE7E0"/>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1598850" y="423331"/>
            <a:ext cx="6550727" cy="1345877"/>
          </a:xfrm>
          <a:custGeom>
            <a:avLst/>
            <a:gdLst/>
            <a:ahLst/>
            <a:cxnLst/>
            <a:rect l="l" t="t" r="r" b="b"/>
            <a:pathLst>
              <a:path w="6550727" h="1345877">
                <a:moveTo>
                  <a:pt x="0" y="0"/>
                </a:moveTo>
                <a:lnTo>
                  <a:pt x="6550727" y="0"/>
                </a:lnTo>
                <a:lnTo>
                  <a:pt x="6550727" y="1345876"/>
                </a:lnTo>
                <a:lnTo>
                  <a:pt x="0" y="13458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he-IL"/>
          </a:p>
        </p:txBody>
      </p:sp>
      <p:sp>
        <p:nvSpPr>
          <p:cNvPr id="11" name="TextBox 11"/>
          <p:cNvSpPr txBox="1">
            <a:spLocks noGrp="1"/>
          </p:cNvSpPr>
          <p:nvPr>
            <p:ph type="title" idx="4294967295"/>
          </p:nvPr>
        </p:nvSpPr>
        <p:spPr>
          <a:xfrm>
            <a:off x="11709356" y="736756"/>
            <a:ext cx="6440221" cy="70950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1" eaLnBrk="1" fontAlgn="auto" latinLnBrk="0" hangingPunct="1">
              <a:lnSpc>
                <a:spcPts val="5664"/>
              </a:lnSpc>
              <a:spcBef>
                <a:spcPct val="0"/>
              </a:spcBef>
              <a:spcAft>
                <a:spcPts val="0"/>
              </a:spcAft>
              <a:buClrTx/>
              <a:buSzTx/>
              <a:buFontTx/>
              <a:buNone/>
              <a:tabLst/>
              <a:defRPr/>
            </a:pPr>
            <a:r>
              <a:rPr kumimoji="0" lang="he-IL" sz="4605" b="1" i="0" u="none" strike="noStrike" kern="1200" cap="none" spc="0" normalizeH="0" baseline="0" noProof="0" dirty="0">
                <a:ln>
                  <a:noFill/>
                </a:ln>
                <a:solidFill>
                  <a:srgbClr val="FFFFFF"/>
                </a:solidFill>
                <a:effectLst/>
                <a:uLnTx/>
                <a:uFillTx/>
                <a:latin typeface="Heebo Bold"/>
                <a:ea typeface="Heebo Bold"/>
                <a:cs typeface="+mn-cs"/>
                <a:sym typeface="Heebo Bold"/>
                <a:rtl/>
              </a:rPr>
              <a:t>כניסה לדיווח מפל”ס</a:t>
            </a:r>
          </a:p>
        </p:txBody>
      </p:sp>
      <p:sp>
        <p:nvSpPr>
          <p:cNvPr id="10" name="TextBox 10"/>
          <p:cNvSpPr txBox="1"/>
          <p:nvPr/>
        </p:nvSpPr>
        <p:spPr>
          <a:xfrm>
            <a:off x="56802" y="2037520"/>
            <a:ext cx="17993452" cy="1051570"/>
          </a:xfrm>
          <a:prstGeom prst="rect">
            <a:avLst/>
          </a:prstGeom>
        </p:spPr>
        <p:txBody>
          <a:bodyPr lIns="0" tIns="0" rIns="0" bIns="0" rtlCol="0" anchor="t">
            <a:spAutoFit/>
          </a:bodyPr>
          <a:lstStyle/>
          <a:p>
            <a:pPr algn="r" rtl="1">
              <a:lnSpc>
                <a:spcPts val="4083"/>
              </a:lnSpc>
              <a:spcBef>
                <a:spcPct val="0"/>
              </a:spcBef>
            </a:pPr>
            <a:r>
              <a:rPr lang="he-IL" sz="3320" dirty="0">
                <a:solidFill>
                  <a:srgbClr val="000000"/>
                </a:solidFill>
                <a:latin typeface="Heebo"/>
                <a:ea typeface="Heebo"/>
                <a:sym typeface="Heebo"/>
                <a:rtl/>
              </a:rPr>
              <a:t>לאחר ההתחברות, בעמוד הבית של הפורטל יש לבחור תחת שם האתר את האתר הרצוי לדיווח (אם יש יותר מאחד). לאחר מכן בקובייה </a:t>
            </a:r>
            <a:r>
              <a:rPr lang="he-IL" sz="3320" b="1" dirty="0">
                <a:solidFill>
                  <a:srgbClr val="000000"/>
                </a:solidFill>
                <a:latin typeface="Heebo"/>
                <a:ea typeface="Heebo"/>
                <a:sym typeface="Heebo"/>
                <a:rtl/>
              </a:rPr>
              <a:t>מפלס </a:t>
            </a:r>
            <a:r>
              <a:rPr lang="en-US" sz="3320" b="1" dirty="0">
                <a:solidFill>
                  <a:srgbClr val="000000"/>
                </a:solidFill>
                <a:latin typeface="Heebo"/>
                <a:ea typeface="Heebo"/>
                <a:sym typeface="Heebo"/>
              </a:rPr>
              <a:t>PRTR</a:t>
            </a:r>
            <a:r>
              <a:rPr lang="he-IL" sz="3320" b="1" dirty="0">
                <a:solidFill>
                  <a:srgbClr val="000000"/>
                </a:solidFill>
                <a:latin typeface="Heebo"/>
                <a:ea typeface="Heebo"/>
                <a:sym typeface="Heebo"/>
                <a:rtl/>
              </a:rPr>
              <a:t> </a:t>
            </a:r>
            <a:r>
              <a:rPr lang="he-IL" sz="3320" dirty="0">
                <a:solidFill>
                  <a:srgbClr val="000000"/>
                </a:solidFill>
                <a:latin typeface="Heebo"/>
                <a:ea typeface="Heebo"/>
                <a:sym typeface="Heebo"/>
                <a:rtl/>
              </a:rPr>
              <a:t>יש ללחוץ על הכפתור הכתום </a:t>
            </a:r>
            <a:r>
              <a:rPr lang="he-IL" sz="3320" b="1" dirty="0">
                <a:solidFill>
                  <a:srgbClr val="000000"/>
                </a:solidFill>
                <a:latin typeface="Heebo"/>
                <a:ea typeface="Heebo"/>
                <a:sym typeface="Heebo"/>
                <a:rtl/>
              </a:rPr>
              <a:t>דיווח </a:t>
            </a:r>
            <a:r>
              <a:rPr lang="en-US" sz="3320" b="1" dirty="0">
                <a:solidFill>
                  <a:srgbClr val="000000"/>
                </a:solidFill>
                <a:latin typeface="Heebo"/>
                <a:ea typeface="Heebo"/>
                <a:sym typeface="Heebo"/>
              </a:rPr>
              <a:t>PRTR</a:t>
            </a:r>
            <a:r>
              <a:rPr lang="he-IL" sz="3320" dirty="0">
                <a:solidFill>
                  <a:srgbClr val="000000"/>
                </a:solidFill>
                <a:latin typeface="Heebo"/>
                <a:ea typeface="Heebo"/>
                <a:sym typeface="Heebo"/>
              </a:rPr>
              <a:t>.</a:t>
            </a:r>
            <a:endParaRPr lang="ar-EG" sz="3320" dirty="0">
              <a:solidFill>
                <a:srgbClr val="000000"/>
              </a:solidFill>
              <a:latin typeface="Heebo"/>
              <a:ea typeface="Heebo"/>
              <a:sym typeface="Heebo"/>
              <a:rtl/>
            </a:endParaRPr>
          </a:p>
        </p:txBody>
      </p:sp>
      <p:sp>
        <p:nvSpPr>
          <p:cNvPr id="3" name="Freeform 3">
            <a:extLst>
              <a:ext uri="{C183D7F6-B498-43B3-948B-1728B52AA6E4}">
                <adec:decorative xmlns:adec="http://schemas.microsoft.com/office/drawing/2017/decorative" val="1"/>
              </a:ext>
            </a:extLst>
          </p:cNvPr>
          <p:cNvSpPr/>
          <p:nvPr/>
        </p:nvSpPr>
        <p:spPr>
          <a:xfrm>
            <a:off x="7016277" y="3577446"/>
            <a:ext cx="6701167" cy="6709554"/>
          </a:xfrm>
          <a:custGeom>
            <a:avLst/>
            <a:gdLst/>
            <a:ahLst/>
            <a:cxnLst/>
            <a:rect l="l" t="t" r="r" b="b"/>
            <a:pathLst>
              <a:path w="6701167" h="6709554">
                <a:moveTo>
                  <a:pt x="0" y="0"/>
                </a:moveTo>
                <a:lnTo>
                  <a:pt x="6701167" y="0"/>
                </a:lnTo>
                <a:lnTo>
                  <a:pt x="6701167" y="6709554"/>
                </a:lnTo>
                <a:lnTo>
                  <a:pt x="0" y="6709554"/>
                </a:lnTo>
                <a:lnTo>
                  <a:pt x="0" y="0"/>
                </a:lnTo>
                <a:close/>
              </a:path>
            </a:pathLst>
          </a:custGeom>
          <a:blipFill>
            <a:blip r:embed="rId4"/>
            <a:stretch>
              <a:fillRect/>
            </a:stretch>
          </a:blipFill>
        </p:spPr>
        <p:txBody>
          <a:bodyPr/>
          <a:lstStyle/>
          <a:p>
            <a:endParaRPr lang="he-IL"/>
          </a:p>
        </p:txBody>
      </p:sp>
      <p:sp>
        <p:nvSpPr>
          <p:cNvPr id="4" name="Freeform 4">
            <a:extLst>
              <a:ext uri="{C183D7F6-B498-43B3-948B-1728B52AA6E4}">
                <adec:decorative xmlns:adec="http://schemas.microsoft.com/office/drawing/2017/decorative" val="1"/>
              </a:ext>
            </a:extLst>
          </p:cNvPr>
          <p:cNvSpPr/>
          <p:nvPr/>
        </p:nvSpPr>
        <p:spPr>
          <a:xfrm>
            <a:off x="13417275" y="4405711"/>
            <a:ext cx="5139583" cy="3258602"/>
          </a:xfrm>
          <a:custGeom>
            <a:avLst/>
            <a:gdLst/>
            <a:ahLst/>
            <a:cxnLst/>
            <a:rect l="l" t="t" r="r" b="b"/>
            <a:pathLst>
              <a:path w="5139583" h="3258602">
                <a:moveTo>
                  <a:pt x="0" y="0"/>
                </a:moveTo>
                <a:lnTo>
                  <a:pt x="5139583" y="0"/>
                </a:lnTo>
                <a:lnTo>
                  <a:pt x="5139583" y="3258602"/>
                </a:lnTo>
                <a:lnTo>
                  <a:pt x="0" y="3258602"/>
                </a:lnTo>
                <a:lnTo>
                  <a:pt x="0" y="0"/>
                </a:lnTo>
                <a:close/>
              </a:path>
            </a:pathLst>
          </a:custGeom>
          <a:blipFill>
            <a:blip r:embed="rId5"/>
            <a:stretch>
              <a:fillRect/>
            </a:stretch>
          </a:blipFill>
        </p:spPr>
        <p:txBody>
          <a:bodyPr/>
          <a:lstStyle/>
          <a:p>
            <a:endParaRPr lang="he-IL"/>
          </a:p>
        </p:txBody>
      </p:sp>
      <p:sp>
        <p:nvSpPr>
          <p:cNvPr id="5" name="Freeform 5">
            <a:extLst>
              <a:ext uri="{C183D7F6-B498-43B3-948B-1728B52AA6E4}">
                <adec:decorative xmlns:adec="http://schemas.microsoft.com/office/drawing/2017/decorative" val="1"/>
              </a:ext>
            </a:extLst>
          </p:cNvPr>
          <p:cNvSpPr/>
          <p:nvPr/>
        </p:nvSpPr>
        <p:spPr>
          <a:xfrm>
            <a:off x="15409505" y="5108696"/>
            <a:ext cx="2878495" cy="1226958"/>
          </a:xfrm>
          <a:custGeom>
            <a:avLst/>
            <a:gdLst/>
            <a:ahLst/>
            <a:cxnLst/>
            <a:rect l="l" t="t" r="r" b="b"/>
            <a:pathLst>
              <a:path w="2878495" h="1226958">
                <a:moveTo>
                  <a:pt x="0" y="0"/>
                </a:moveTo>
                <a:lnTo>
                  <a:pt x="2878495" y="0"/>
                </a:lnTo>
                <a:lnTo>
                  <a:pt x="2878495" y="1226958"/>
                </a:lnTo>
                <a:lnTo>
                  <a:pt x="0" y="12269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he-IL"/>
          </a:p>
        </p:txBody>
      </p:sp>
      <p:sp>
        <p:nvSpPr>
          <p:cNvPr id="6" name="Freeform 6">
            <a:extLst>
              <a:ext uri="{C183D7F6-B498-43B3-948B-1728B52AA6E4}">
                <adec:decorative xmlns:adec="http://schemas.microsoft.com/office/drawing/2017/decorative" val="1"/>
              </a:ext>
            </a:extLst>
          </p:cNvPr>
          <p:cNvSpPr/>
          <p:nvPr/>
        </p:nvSpPr>
        <p:spPr>
          <a:xfrm rot="3252740">
            <a:off x="12485609" y="3651892"/>
            <a:ext cx="1863331" cy="2385064"/>
          </a:xfrm>
          <a:custGeom>
            <a:avLst/>
            <a:gdLst/>
            <a:ahLst/>
            <a:cxnLst/>
            <a:rect l="l" t="t" r="r" b="b"/>
            <a:pathLst>
              <a:path w="1863331" h="2385064">
                <a:moveTo>
                  <a:pt x="0" y="0"/>
                </a:moveTo>
                <a:lnTo>
                  <a:pt x="1863331" y="0"/>
                </a:lnTo>
                <a:lnTo>
                  <a:pt x="1863331" y="2385064"/>
                </a:lnTo>
                <a:lnTo>
                  <a:pt x="0" y="238506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he-IL"/>
          </a:p>
        </p:txBody>
      </p:sp>
      <p:sp>
        <p:nvSpPr>
          <p:cNvPr id="7" name="Freeform 7">
            <a:extLst>
              <a:ext uri="{C183D7F6-B498-43B3-948B-1728B52AA6E4}">
                <adec:decorative xmlns:adec="http://schemas.microsoft.com/office/drawing/2017/decorative" val="1"/>
              </a:ext>
            </a:extLst>
          </p:cNvPr>
          <p:cNvSpPr/>
          <p:nvPr/>
        </p:nvSpPr>
        <p:spPr>
          <a:xfrm>
            <a:off x="7281654" y="4679734"/>
            <a:ext cx="2145990" cy="2553728"/>
          </a:xfrm>
          <a:custGeom>
            <a:avLst/>
            <a:gdLst/>
            <a:ahLst/>
            <a:cxnLst/>
            <a:rect l="l" t="t" r="r" b="b"/>
            <a:pathLst>
              <a:path w="2145990" h="2553728">
                <a:moveTo>
                  <a:pt x="0" y="0"/>
                </a:moveTo>
                <a:lnTo>
                  <a:pt x="2145990" y="0"/>
                </a:lnTo>
                <a:lnTo>
                  <a:pt x="2145990" y="2553728"/>
                </a:lnTo>
                <a:lnTo>
                  <a:pt x="0" y="2553728"/>
                </a:lnTo>
                <a:lnTo>
                  <a:pt x="0" y="0"/>
                </a:lnTo>
                <a:close/>
              </a:path>
            </a:pathLst>
          </a:custGeom>
          <a:blipFill>
            <a:blip r:embed="rId10"/>
            <a:stretch>
              <a:fillRect/>
            </a:stretch>
          </a:blipFill>
        </p:spPr>
        <p:txBody>
          <a:bodyPr/>
          <a:lstStyle/>
          <a:p>
            <a:endParaRPr lang="he-IL"/>
          </a:p>
        </p:txBody>
      </p:sp>
      <p:sp>
        <p:nvSpPr>
          <p:cNvPr id="8" name="Freeform 8">
            <a:extLst>
              <a:ext uri="{C183D7F6-B498-43B3-948B-1728B52AA6E4}">
                <adec:decorative xmlns:adec="http://schemas.microsoft.com/office/drawing/2017/decorative" val="1"/>
              </a:ext>
            </a:extLst>
          </p:cNvPr>
          <p:cNvSpPr/>
          <p:nvPr/>
        </p:nvSpPr>
        <p:spPr>
          <a:xfrm>
            <a:off x="1687670" y="3885502"/>
            <a:ext cx="4335399" cy="5372798"/>
          </a:xfrm>
          <a:custGeom>
            <a:avLst/>
            <a:gdLst/>
            <a:ahLst/>
            <a:cxnLst/>
            <a:rect l="l" t="t" r="r" b="b"/>
            <a:pathLst>
              <a:path w="4335399" h="5372798">
                <a:moveTo>
                  <a:pt x="0" y="0"/>
                </a:moveTo>
                <a:lnTo>
                  <a:pt x="4335399" y="0"/>
                </a:lnTo>
                <a:lnTo>
                  <a:pt x="4335399" y="5372798"/>
                </a:lnTo>
                <a:lnTo>
                  <a:pt x="0" y="5372798"/>
                </a:lnTo>
                <a:lnTo>
                  <a:pt x="0" y="0"/>
                </a:lnTo>
                <a:close/>
              </a:path>
            </a:pathLst>
          </a:custGeom>
          <a:blipFill>
            <a:blip r:embed="rId11"/>
            <a:stretch>
              <a:fillRect/>
            </a:stretch>
          </a:blipFill>
        </p:spPr>
        <p:txBody>
          <a:bodyPr/>
          <a:lstStyle/>
          <a:p>
            <a:endParaRPr lang="he-IL"/>
          </a:p>
        </p:txBody>
      </p:sp>
      <p:sp>
        <p:nvSpPr>
          <p:cNvPr id="9" name="Freeform 9">
            <a:extLst>
              <a:ext uri="{C183D7F6-B498-43B3-948B-1728B52AA6E4}">
                <adec:decorative xmlns:adec="http://schemas.microsoft.com/office/drawing/2017/decorative" val="1"/>
              </a:ext>
            </a:extLst>
          </p:cNvPr>
          <p:cNvSpPr/>
          <p:nvPr/>
        </p:nvSpPr>
        <p:spPr>
          <a:xfrm>
            <a:off x="2899358" y="8291781"/>
            <a:ext cx="1912022" cy="815000"/>
          </a:xfrm>
          <a:custGeom>
            <a:avLst/>
            <a:gdLst/>
            <a:ahLst/>
            <a:cxnLst/>
            <a:rect l="l" t="t" r="r" b="b"/>
            <a:pathLst>
              <a:path w="1912022" h="815000">
                <a:moveTo>
                  <a:pt x="0" y="0"/>
                </a:moveTo>
                <a:lnTo>
                  <a:pt x="1912023" y="0"/>
                </a:lnTo>
                <a:lnTo>
                  <a:pt x="1912023" y="815000"/>
                </a:lnTo>
                <a:lnTo>
                  <a:pt x="0" y="815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he-IL"/>
          </a:p>
        </p:txBody>
      </p:sp>
      <p:sp>
        <p:nvSpPr>
          <p:cNvPr id="12" name="Freeform 12">
            <a:extLst>
              <a:ext uri="{C183D7F6-B498-43B3-948B-1728B52AA6E4}">
                <adec:decorative xmlns:adec="http://schemas.microsoft.com/office/drawing/2017/decorative" val="1"/>
              </a:ext>
            </a:extLst>
          </p:cNvPr>
          <p:cNvSpPr/>
          <p:nvPr/>
        </p:nvSpPr>
        <p:spPr>
          <a:xfrm rot="-2804199" flipH="1">
            <a:off x="5916049" y="3487202"/>
            <a:ext cx="1863331" cy="2385064"/>
          </a:xfrm>
          <a:custGeom>
            <a:avLst/>
            <a:gdLst/>
            <a:ahLst/>
            <a:cxnLst/>
            <a:rect l="l" t="t" r="r" b="b"/>
            <a:pathLst>
              <a:path w="1863331" h="2385064">
                <a:moveTo>
                  <a:pt x="1863331" y="0"/>
                </a:moveTo>
                <a:lnTo>
                  <a:pt x="0" y="0"/>
                </a:lnTo>
                <a:lnTo>
                  <a:pt x="0" y="2385063"/>
                </a:lnTo>
                <a:lnTo>
                  <a:pt x="1863331" y="2385063"/>
                </a:lnTo>
                <a:lnTo>
                  <a:pt x="1863331"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he-IL"/>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BE7E0"/>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1598850" y="423331"/>
            <a:ext cx="6550727" cy="1345877"/>
          </a:xfrm>
          <a:custGeom>
            <a:avLst/>
            <a:gdLst/>
            <a:ahLst/>
            <a:cxnLst/>
            <a:rect l="l" t="t" r="r" b="b"/>
            <a:pathLst>
              <a:path w="6550727" h="1345877">
                <a:moveTo>
                  <a:pt x="0" y="0"/>
                </a:moveTo>
                <a:lnTo>
                  <a:pt x="6550727" y="0"/>
                </a:lnTo>
                <a:lnTo>
                  <a:pt x="6550727" y="1345876"/>
                </a:lnTo>
                <a:lnTo>
                  <a:pt x="0" y="13458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he-IL"/>
          </a:p>
        </p:txBody>
      </p:sp>
      <p:sp>
        <p:nvSpPr>
          <p:cNvPr id="7" name="TextBox 7"/>
          <p:cNvSpPr txBox="1">
            <a:spLocks noGrp="1"/>
          </p:cNvSpPr>
          <p:nvPr>
            <p:ph type="title" idx="4294967295"/>
          </p:nvPr>
        </p:nvSpPr>
        <p:spPr>
          <a:xfrm>
            <a:off x="11709356" y="736756"/>
            <a:ext cx="6440221" cy="73096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1" eaLnBrk="1" fontAlgn="auto" latinLnBrk="0" hangingPunct="1">
              <a:lnSpc>
                <a:spcPts val="5664"/>
              </a:lnSpc>
              <a:spcBef>
                <a:spcPct val="0"/>
              </a:spcBef>
              <a:spcAft>
                <a:spcPts val="0"/>
              </a:spcAft>
              <a:buClrTx/>
              <a:buSzTx/>
              <a:buFontTx/>
              <a:buNone/>
              <a:tabLst/>
              <a:defRPr/>
            </a:pPr>
            <a:r>
              <a:rPr kumimoji="0" lang="he-IL" sz="4605" b="1" i="0" u="none" strike="noStrike" kern="1200" cap="none" spc="0" normalizeH="0" baseline="0" noProof="0" dirty="0">
                <a:ln>
                  <a:noFill/>
                </a:ln>
                <a:solidFill>
                  <a:srgbClr val="FFFFFF"/>
                </a:solidFill>
                <a:effectLst/>
                <a:uLnTx/>
                <a:uFillTx/>
                <a:latin typeface="Heebo Bold"/>
                <a:ea typeface="Heebo Bold"/>
                <a:cs typeface="+mn-cs"/>
                <a:sym typeface="Heebo Bold"/>
                <a:rtl/>
              </a:rPr>
              <a:t>דיווח </a:t>
            </a:r>
            <a:r>
              <a:rPr kumimoji="0" lang="en-US" sz="4605" b="1" i="0" u="none" strike="noStrike" kern="1200" cap="none" spc="0" normalizeH="0" baseline="0" noProof="0" dirty="0">
                <a:ln>
                  <a:noFill/>
                </a:ln>
                <a:solidFill>
                  <a:srgbClr val="FFFFFF"/>
                </a:solidFill>
                <a:effectLst/>
                <a:uLnTx/>
                <a:uFillTx/>
                <a:latin typeface="Heebo Bold"/>
                <a:ea typeface="Heebo Bold"/>
                <a:cs typeface="+mn-cs"/>
                <a:sym typeface="Heebo Bold"/>
              </a:rPr>
              <a:t>PRTR</a:t>
            </a:r>
          </a:p>
        </p:txBody>
      </p:sp>
      <p:sp>
        <p:nvSpPr>
          <p:cNvPr id="3" name="Freeform 3">
            <a:extLst>
              <a:ext uri="{C183D7F6-B498-43B3-948B-1728B52AA6E4}">
                <adec:decorative xmlns:adec="http://schemas.microsoft.com/office/drawing/2017/decorative" val="1"/>
              </a:ext>
            </a:extLst>
          </p:cNvPr>
          <p:cNvSpPr/>
          <p:nvPr/>
        </p:nvSpPr>
        <p:spPr>
          <a:xfrm>
            <a:off x="16544571" y="2767146"/>
            <a:ext cx="1743429" cy="699551"/>
          </a:xfrm>
          <a:custGeom>
            <a:avLst/>
            <a:gdLst/>
            <a:ahLst/>
            <a:cxnLst/>
            <a:rect l="l" t="t" r="r" b="b"/>
            <a:pathLst>
              <a:path w="1743429" h="699551">
                <a:moveTo>
                  <a:pt x="0" y="0"/>
                </a:moveTo>
                <a:lnTo>
                  <a:pt x="1743429" y="0"/>
                </a:lnTo>
                <a:lnTo>
                  <a:pt x="1743429" y="699551"/>
                </a:lnTo>
                <a:lnTo>
                  <a:pt x="0" y="69955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he-IL"/>
          </a:p>
        </p:txBody>
      </p:sp>
      <p:sp>
        <p:nvSpPr>
          <p:cNvPr id="4" name="TextBox 4"/>
          <p:cNvSpPr txBox="1"/>
          <p:nvPr/>
        </p:nvSpPr>
        <p:spPr>
          <a:xfrm>
            <a:off x="109696" y="1866900"/>
            <a:ext cx="17993452" cy="1599797"/>
          </a:xfrm>
          <a:prstGeom prst="rect">
            <a:avLst/>
          </a:prstGeom>
        </p:spPr>
        <p:txBody>
          <a:bodyPr lIns="0" tIns="0" rIns="0" bIns="0" rtlCol="0" anchor="t">
            <a:spAutoFit/>
          </a:bodyPr>
          <a:lstStyle/>
          <a:p>
            <a:pPr algn="r" rtl="1">
              <a:lnSpc>
                <a:spcPts val="4083"/>
              </a:lnSpc>
            </a:pPr>
            <a:r>
              <a:rPr lang="he-IL" sz="3320" dirty="0">
                <a:solidFill>
                  <a:srgbClr val="000000"/>
                </a:solidFill>
                <a:latin typeface="Heebo"/>
                <a:ea typeface="Heebo"/>
                <a:sym typeface="Heebo"/>
                <a:rtl/>
              </a:rPr>
              <a:t>לאחר לחיצה על </a:t>
            </a:r>
            <a:r>
              <a:rPr lang="he-IL" sz="3320" b="1" dirty="0">
                <a:solidFill>
                  <a:srgbClr val="000000"/>
                </a:solidFill>
                <a:latin typeface="Heebo"/>
                <a:ea typeface="Heebo"/>
                <a:sym typeface="Heebo"/>
                <a:rtl/>
              </a:rPr>
              <a:t>דיווח </a:t>
            </a:r>
            <a:r>
              <a:rPr lang="en-US" sz="3320" b="1" dirty="0">
                <a:solidFill>
                  <a:srgbClr val="000000"/>
                </a:solidFill>
                <a:latin typeface="Heebo"/>
                <a:ea typeface="Heebo"/>
                <a:sym typeface="Heebo"/>
              </a:rPr>
              <a:t>PRTR</a:t>
            </a:r>
            <a:r>
              <a:rPr lang="he-IL" sz="3320" dirty="0">
                <a:solidFill>
                  <a:srgbClr val="000000"/>
                </a:solidFill>
                <a:latin typeface="Heebo"/>
                <a:ea typeface="Heebo"/>
                <a:sym typeface="Heebo"/>
                <a:rtl/>
              </a:rPr>
              <a:t> ייפתח מסך הגשת דיווח מסוג דיווח שנתי מפל"ס </a:t>
            </a:r>
            <a:r>
              <a:rPr lang="en-US" sz="3320" dirty="0">
                <a:solidFill>
                  <a:srgbClr val="000000"/>
                </a:solidFill>
                <a:latin typeface="Heebo"/>
                <a:ea typeface="Heebo"/>
                <a:sym typeface="Heebo"/>
              </a:rPr>
              <a:t>PRTR</a:t>
            </a:r>
            <a:r>
              <a:rPr lang="ar-EG" sz="3320" dirty="0">
                <a:solidFill>
                  <a:srgbClr val="000000"/>
                </a:solidFill>
                <a:latin typeface="Heebo"/>
                <a:ea typeface="Heebo"/>
                <a:sym typeface="Heebo"/>
                <a:rtl/>
              </a:rPr>
              <a:t>.</a:t>
            </a:r>
          </a:p>
          <a:p>
            <a:pPr algn="r" rtl="1">
              <a:lnSpc>
                <a:spcPts val="4083"/>
              </a:lnSpc>
            </a:pPr>
            <a:r>
              <a:rPr lang="he-IL" sz="3320" dirty="0">
                <a:solidFill>
                  <a:srgbClr val="000000"/>
                </a:solidFill>
                <a:latin typeface="Heebo"/>
                <a:ea typeface="Heebo"/>
                <a:sym typeface="Heebo"/>
                <a:rtl/>
              </a:rPr>
              <a:t>הדיווח מורכב מלשוניות: אי אפשר לעבור מהלשונית הראשונה ללשונית הבאה לפני מילוי הפרטים בה. </a:t>
            </a:r>
          </a:p>
          <a:p>
            <a:pPr algn="r" rtl="1">
              <a:lnSpc>
                <a:spcPts val="4083"/>
              </a:lnSpc>
            </a:pPr>
            <a:r>
              <a:rPr lang="he-IL" sz="3320" dirty="0">
                <a:solidFill>
                  <a:srgbClr val="000000"/>
                </a:solidFill>
                <a:latin typeface="Heebo"/>
                <a:ea typeface="Heebo"/>
                <a:sym typeface="Heebo"/>
                <a:rtl/>
              </a:rPr>
              <a:t>שימו לב! שדות המסומנים בכוכבית אדומה </a:t>
            </a:r>
            <a:r>
              <a:rPr lang="he-IL" sz="4000" dirty="0">
                <a:solidFill>
                  <a:srgbClr val="C00000"/>
                </a:solidFill>
                <a:latin typeface="Heebo"/>
                <a:ea typeface="Heebo"/>
                <a:sym typeface="Heebo"/>
                <a:rtl/>
              </a:rPr>
              <a:t>*</a:t>
            </a:r>
            <a:r>
              <a:rPr lang="he-IL" sz="3320" dirty="0">
                <a:solidFill>
                  <a:srgbClr val="000000"/>
                </a:solidFill>
                <a:latin typeface="Heebo"/>
                <a:ea typeface="Heebo"/>
                <a:sym typeface="Heebo"/>
                <a:rtl/>
              </a:rPr>
              <a:t> הם שדות חובה.</a:t>
            </a:r>
          </a:p>
        </p:txBody>
      </p:sp>
      <p:sp>
        <p:nvSpPr>
          <p:cNvPr id="6" name="Freeform 6">
            <a:extLst>
              <a:ext uri="{C183D7F6-B498-43B3-948B-1728B52AA6E4}">
                <adec:decorative xmlns:adec="http://schemas.microsoft.com/office/drawing/2017/decorative" val="1"/>
              </a:ext>
            </a:extLst>
          </p:cNvPr>
          <p:cNvSpPr/>
          <p:nvPr/>
        </p:nvSpPr>
        <p:spPr>
          <a:xfrm>
            <a:off x="8077200" y="3619500"/>
            <a:ext cx="10323827" cy="6620154"/>
          </a:xfrm>
          <a:custGeom>
            <a:avLst/>
            <a:gdLst/>
            <a:ahLst/>
            <a:cxnLst/>
            <a:rect l="l" t="t" r="r" b="b"/>
            <a:pathLst>
              <a:path w="10323827" h="6620154">
                <a:moveTo>
                  <a:pt x="0" y="0"/>
                </a:moveTo>
                <a:lnTo>
                  <a:pt x="10323827" y="0"/>
                </a:lnTo>
                <a:lnTo>
                  <a:pt x="10323827" y="6620154"/>
                </a:lnTo>
                <a:lnTo>
                  <a:pt x="0" y="6620154"/>
                </a:lnTo>
                <a:lnTo>
                  <a:pt x="0" y="0"/>
                </a:lnTo>
                <a:close/>
              </a:path>
            </a:pathLst>
          </a:custGeom>
          <a:blipFill>
            <a:blip r:embed="rId6"/>
            <a:stretch>
              <a:fillRect/>
            </a:stretch>
          </a:blipFill>
        </p:spPr>
        <p:txBody>
          <a:bodyPr/>
          <a:lstStyle/>
          <a:p>
            <a:endParaRPr lang="he-IL"/>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BE7E0"/>
        </a:solidFill>
        <a:effectLst/>
      </p:bgPr>
    </p:bg>
    <p:spTree>
      <p:nvGrpSpPr>
        <p:cNvPr id="1" name=""/>
        <p:cNvGrpSpPr/>
        <p:nvPr/>
      </p:nvGrpSpPr>
      <p:grpSpPr>
        <a:xfrm>
          <a:off x="0" y="0"/>
          <a:ext cx="0" cy="0"/>
          <a:chOff x="0" y="0"/>
          <a:chExt cx="0" cy="0"/>
        </a:xfrm>
      </p:grpSpPr>
      <p:sp>
        <p:nvSpPr>
          <p:cNvPr id="7" name="Freeform 7">
            <a:extLst>
              <a:ext uri="{C183D7F6-B498-43B3-948B-1728B52AA6E4}">
                <adec:decorative xmlns:adec="http://schemas.microsoft.com/office/drawing/2017/decorative" val="1"/>
              </a:ext>
            </a:extLst>
          </p:cNvPr>
          <p:cNvSpPr/>
          <p:nvPr/>
        </p:nvSpPr>
        <p:spPr>
          <a:xfrm>
            <a:off x="12707988" y="476683"/>
            <a:ext cx="5441589" cy="1117999"/>
          </a:xfrm>
          <a:custGeom>
            <a:avLst/>
            <a:gdLst/>
            <a:ahLst/>
            <a:cxnLst/>
            <a:rect l="l" t="t" r="r" b="b"/>
            <a:pathLst>
              <a:path w="5441589" h="1117999">
                <a:moveTo>
                  <a:pt x="0" y="0"/>
                </a:moveTo>
                <a:lnTo>
                  <a:pt x="5441589" y="0"/>
                </a:lnTo>
                <a:lnTo>
                  <a:pt x="5441589" y="1117999"/>
                </a:lnTo>
                <a:lnTo>
                  <a:pt x="0" y="1117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he-IL"/>
          </a:p>
        </p:txBody>
      </p:sp>
      <p:sp>
        <p:nvSpPr>
          <p:cNvPr id="25" name="TextBox 25"/>
          <p:cNvSpPr txBox="1">
            <a:spLocks noGrp="1"/>
          </p:cNvSpPr>
          <p:nvPr>
            <p:ph type="title" idx="4294967295"/>
          </p:nvPr>
        </p:nvSpPr>
        <p:spPr>
          <a:xfrm>
            <a:off x="12909888" y="687353"/>
            <a:ext cx="5037788" cy="70950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1" eaLnBrk="1" fontAlgn="auto" latinLnBrk="0" hangingPunct="1">
              <a:lnSpc>
                <a:spcPts val="5664"/>
              </a:lnSpc>
              <a:spcBef>
                <a:spcPct val="0"/>
              </a:spcBef>
              <a:spcAft>
                <a:spcPts val="0"/>
              </a:spcAft>
              <a:buClrTx/>
              <a:buSzTx/>
              <a:buFontTx/>
              <a:buNone/>
              <a:tabLst/>
              <a:defRPr/>
            </a:pPr>
            <a:r>
              <a:rPr kumimoji="0" lang="he-IL" sz="4605" b="1" i="0" u="none" strike="noStrike" kern="1200" cap="none" spc="0" normalizeH="0" baseline="0" noProof="0" dirty="0">
                <a:ln>
                  <a:noFill/>
                </a:ln>
                <a:solidFill>
                  <a:srgbClr val="FFFFFF"/>
                </a:solidFill>
                <a:effectLst/>
                <a:uLnTx/>
                <a:uFillTx/>
                <a:latin typeface="Heebo Bold"/>
                <a:ea typeface="Heebo Bold"/>
                <a:cs typeface="+mn-cs"/>
                <a:sym typeface="Heebo Bold"/>
                <a:rtl/>
              </a:rPr>
              <a:t>חדש! שמירת טיוטה</a:t>
            </a:r>
          </a:p>
        </p:txBody>
      </p:sp>
      <p:sp>
        <p:nvSpPr>
          <p:cNvPr id="24" name="TextBox 24"/>
          <p:cNvSpPr txBox="1"/>
          <p:nvPr/>
        </p:nvSpPr>
        <p:spPr>
          <a:xfrm>
            <a:off x="109696" y="1714500"/>
            <a:ext cx="17993452" cy="1051570"/>
          </a:xfrm>
          <a:prstGeom prst="rect">
            <a:avLst/>
          </a:prstGeom>
        </p:spPr>
        <p:txBody>
          <a:bodyPr lIns="0" tIns="0" rIns="0" bIns="0" rtlCol="0" anchor="t">
            <a:spAutoFit/>
          </a:bodyPr>
          <a:lstStyle/>
          <a:p>
            <a:pPr algn="r" rtl="1">
              <a:lnSpc>
                <a:spcPts val="4083"/>
              </a:lnSpc>
            </a:pPr>
            <a:r>
              <a:rPr lang="he-IL" sz="3320" dirty="0">
                <a:solidFill>
                  <a:srgbClr val="000000"/>
                </a:solidFill>
                <a:latin typeface="Heebo"/>
                <a:ea typeface="Heebo"/>
                <a:sym typeface="Heebo"/>
                <a:rtl/>
              </a:rPr>
              <a:t>בכל שלב בדיווח אפשר לגלול לתחתית הטופס ולשמור טיוטה של הדיווח. לאחר לחיצה על כפתור שמירה </a:t>
            </a:r>
          </a:p>
          <a:p>
            <a:pPr algn="r" rtl="1">
              <a:lnSpc>
                <a:spcPts val="4083"/>
              </a:lnSpc>
            </a:pPr>
            <a:r>
              <a:rPr lang="he-IL" sz="3320" dirty="0">
                <a:solidFill>
                  <a:srgbClr val="000000"/>
                </a:solidFill>
                <a:latin typeface="Heebo"/>
                <a:ea typeface="Heebo"/>
                <a:sym typeface="Heebo"/>
                <a:rtl/>
              </a:rPr>
              <a:t>כטיוטה תקפוץ הודעת אישור. אפשר לחזור לדיווח בלחיצה על לשונית </a:t>
            </a:r>
            <a:r>
              <a:rPr lang="he-IL" sz="3320" b="1" dirty="0">
                <a:solidFill>
                  <a:srgbClr val="000000"/>
                </a:solidFill>
                <a:latin typeface="Heebo"/>
                <a:ea typeface="Heebo"/>
                <a:sym typeface="Heebo"/>
                <a:rtl/>
              </a:rPr>
              <a:t>דיווחים</a:t>
            </a:r>
            <a:r>
              <a:rPr lang="he-IL" sz="3320" dirty="0">
                <a:solidFill>
                  <a:srgbClr val="000000"/>
                </a:solidFill>
                <a:latin typeface="Heebo"/>
                <a:ea typeface="Heebo"/>
                <a:sym typeface="Heebo"/>
                <a:rtl/>
              </a:rPr>
              <a:t> במסך הראשי.</a:t>
            </a:r>
          </a:p>
        </p:txBody>
      </p:sp>
      <p:grpSp>
        <p:nvGrpSpPr>
          <p:cNvPr id="28" name="Group 27" descr="שמירה כטיוטה">
            <a:extLst>
              <a:ext uri="{FF2B5EF4-FFF2-40B4-BE49-F238E27FC236}">
                <a16:creationId xmlns:a16="http://schemas.microsoft.com/office/drawing/2014/main" id="{C51978EE-CC4E-077E-B9C7-006D762A066A}"/>
              </a:ext>
            </a:extLst>
          </p:cNvPr>
          <p:cNvGrpSpPr/>
          <p:nvPr/>
        </p:nvGrpSpPr>
        <p:grpSpPr>
          <a:xfrm>
            <a:off x="2895599" y="3134253"/>
            <a:ext cx="16230601" cy="3905342"/>
            <a:chOff x="2743210" y="3134253"/>
            <a:chExt cx="16536981" cy="3853629"/>
          </a:xfrm>
        </p:grpSpPr>
        <p:sp>
          <p:nvSpPr>
            <p:cNvPr id="5" name="Freeform 5">
              <a:extLst>
                <a:ext uri="{C183D7F6-B498-43B3-948B-1728B52AA6E4}">
                  <adec:decorative xmlns:adec="http://schemas.microsoft.com/office/drawing/2017/decorative" val="1"/>
                </a:ext>
              </a:extLst>
            </p:cNvPr>
            <p:cNvSpPr/>
            <p:nvPr/>
          </p:nvSpPr>
          <p:spPr>
            <a:xfrm>
              <a:off x="2743210" y="3134253"/>
              <a:ext cx="16536981" cy="3100684"/>
            </a:xfrm>
            <a:custGeom>
              <a:avLst/>
              <a:gdLst/>
              <a:ahLst/>
              <a:cxnLst/>
              <a:rect l="l" t="t" r="r" b="b"/>
              <a:pathLst>
                <a:path w="16536981" h="3100684">
                  <a:moveTo>
                    <a:pt x="0" y="0"/>
                  </a:moveTo>
                  <a:lnTo>
                    <a:pt x="16536981" y="0"/>
                  </a:lnTo>
                  <a:lnTo>
                    <a:pt x="16536981" y="3100684"/>
                  </a:lnTo>
                  <a:lnTo>
                    <a:pt x="0" y="3100684"/>
                  </a:lnTo>
                  <a:lnTo>
                    <a:pt x="0" y="0"/>
                  </a:lnTo>
                  <a:close/>
                </a:path>
              </a:pathLst>
            </a:custGeom>
            <a:blipFill>
              <a:blip r:embed="rId4"/>
              <a:stretch>
                <a:fillRect/>
              </a:stretch>
            </a:blipFill>
          </p:spPr>
          <p:txBody>
            <a:bodyPr/>
            <a:lstStyle/>
            <a:p>
              <a:endParaRPr lang="he-IL"/>
            </a:p>
          </p:txBody>
        </p:sp>
        <p:sp>
          <p:nvSpPr>
            <p:cNvPr id="23" name="Freeform 23">
              <a:extLst>
                <a:ext uri="{C183D7F6-B498-43B3-948B-1728B52AA6E4}">
                  <adec:decorative xmlns:adec="http://schemas.microsoft.com/office/drawing/2017/decorative" val="1"/>
                </a:ext>
              </a:extLst>
            </p:cNvPr>
            <p:cNvSpPr/>
            <p:nvPr/>
          </p:nvSpPr>
          <p:spPr>
            <a:xfrm>
              <a:off x="8773283" y="3470813"/>
              <a:ext cx="3661948" cy="3517069"/>
            </a:xfrm>
            <a:custGeom>
              <a:avLst/>
              <a:gdLst/>
              <a:ahLst/>
              <a:cxnLst/>
              <a:rect l="l" t="t" r="r" b="b"/>
              <a:pathLst>
                <a:path w="3661948" h="3517069">
                  <a:moveTo>
                    <a:pt x="0" y="0"/>
                  </a:moveTo>
                  <a:lnTo>
                    <a:pt x="3661949" y="0"/>
                  </a:lnTo>
                  <a:lnTo>
                    <a:pt x="3661949" y="3517069"/>
                  </a:lnTo>
                  <a:lnTo>
                    <a:pt x="0" y="3517069"/>
                  </a:lnTo>
                  <a:lnTo>
                    <a:pt x="0" y="0"/>
                  </a:lnTo>
                  <a:close/>
                </a:path>
              </a:pathLst>
            </a:custGeom>
            <a:blipFill>
              <a:blip r:embed="rId5"/>
              <a:stretch>
                <a:fillRect/>
              </a:stretch>
            </a:blipFill>
            <a:ln w="19050" cap="sq">
              <a:solidFill>
                <a:srgbClr val="000000"/>
              </a:solidFill>
              <a:prstDash val="solid"/>
              <a:miter/>
            </a:ln>
          </p:spPr>
          <p:txBody>
            <a:bodyPr/>
            <a:lstStyle/>
            <a:p>
              <a:endParaRPr lang="he-IL"/>
            </a:p>
          </p:txBody>
        </p:sp>
        <p:sp>
          <p:nvSpPr>
            <p:cNvPr id="21" name="Freeform 21">
              <a:extLst>
                <a:ext uri="{C183D7F6-B498-43B3-948B-1728B52AA6E4}">
                  <adec:decorative xmlns:adec="http://schemas.microsoft.com/office/drawing/2017/decorative" val="1"/>
                </a:ext>
              </a:extLst>
            </p:cNvPr>
            <p:cNvSpPr/>
            <p:nvPr/>
          </p:nvSpPr>
          <p:spPr>
            <a:xfrm>
              <a:off x="5637857" y="4991100"/>
              <a:ext cx="1484813" cy="459331"/>
            </a:xfrm>
            <a:custGeom>
              <a:avLst/>
              <a:gdLst/>
              <a:ahLst/>
              <a:cxnLst/>
              <a:rect l="l" t="t" r="r" b="b"/>
              <a:pathLst>
                <a:path w="1484813" h="459331">
                  <a:moveTo>
                    <a:pt x="0" y="0"/>
                  </a:moveTo>
                  <a:lnTo>
                    <a:pt x="1484813" y="0"/>
                  </a:lnTo>
                  <a:lnTo>
                    <a:pt x="1484813" y="459331"/>
                  </a:lnTo>
                  <a:lnTo>
                    <a:pt x="0" y="459331"/>
                  </a:lnTo>
                  <a:lnTo>
                    <a:pt x="0" y="0"/>
                  </a:lnTo>
                  <a:close/>
                </a:path>
              </a:pathLst>
            </a:custGeom>
            <a:blipFill>
              <a:blip r:embed="rId6"/>
              <a:stretch>
                <a:fillRect/>
              </a:stretch>
            </a:blipFill>
            <a:ln w="28575" cap="sq">
              <a:solidFill>
                <a:srgbClr val="000000"/>
              </a:solidFill>
              <a:prstDash val="solid"/>
              <a:miter/>
            </a:ln>
          </p:spPr>
          <p:txBody>
            <a:bodyPr/>
            <a:lstStyle/>
            <a:p>
              <a:endParaRPr lang="he-IL"/>
            </a:p>
          </p:txBody>
        </p:sp>
        <p:sp>
          <p:nvSpPr>
            <p:cNvPr id="22" name="Freeform 22">
              <a:extLst>
                <a:ext uri="{C183D7F6-B498-43B3-948B-1728B52AA6E4}">
                  <adec:decorative xmlns:adec="http://schemas.microsoft.com/office/drawing/2017/decorative" val="1"/>
                </a:ext>
              </a:extLst>
            </p:cNvPr>
            <p:cNvSpPr/>
            <p:nvPr/>
          </p:nvSpPr>
          <p:spPr>
            <a:xfrm>
              <a:off x="5510295" y="4849941"/>
              <a:ext cx="1739937" cy="741648"/>
            </a:xfrm>
            <a:custGeom>
              <a:avLst/>
              <a:gdLst/>
              <a:ahLst/>
              <a:cxnLst/>
              <a:rect l="l" t="t" r="r" b="b"/>
              <a:pathLst>
                <a:path w="1739937" h="741648">
                  <a:moveTo>
                    <a:pt x="0" y="0"/>
                  </a:moveTo>
                  <a:lnTo>
                    <a:pt x="1739937" y="0"/>
                  </a:lnTo>
                  <a:lnTo>
                    <a:pt x="1739937" y="741648"/>
                  </a:lnTo>
                  <a:lnTo>
                    <a:pt x="0" y="74164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he-IL"/>
            </a:p>
          </p:txBody>
        </p:sp>
      </p:grpSp>
      <p:sp>
        <p:nvSpPr>
          <p:cNvPr id="9" name="Freeform 9">
            <a:extLst>
              <a:ext uri="{C183D7F6-B498-43B3-948B-1728B52AA6E4}">
                <adec:decorative xmlns:adec="http://schemas.microsoft.com/office/drawing/2017/decorative" val="1"/>
              </a:ext>
            </a:extLst>
          </p:cNvPr>
          <p:cNvSpPr/>
          <p:nvPr/>
        </p:nvSpPr>
        <p:spPr>
          <a:xfrm>
            <a:off x="5316808" y="6924050"/>
            <a:ext cx="13511637" cy="3276572"/>
          </a:xfrm>
          <a:custGeom>
            <a:avLst/>
            <a:gdLst/>
            <a:ahLst/>
            <a:cxnLst/>
            <a:rect l="l" t="t" r="r" b="b"/>
            <a:pathLst>
              <a:path w="13511637" h="3276572">
                <a:moveTo>
                  <a:pt x="0" y="0"/>
                </a:moveTo>
                <a:lnTo>
                  <a:pt x="13511638" y="0"/>
                </a:lnTo>
                <a:lnTo>
                  <a:pt x="13511638" y="3276572"/>
                </a:lnTo>
                <a:lnTo>
                  <a:pt x="0" y="3276572"/>
                </a:lnTo>
                <a:lnTo>
                  <a:pt x="0" y="0"/>
                </a:lnTo>
                <a:close/>
              </a:path>
            </a:pathLst>
          </a:custGeom>
          <a:blipFill>
            <a:blip r:embed="rId9"/>
            <a:stretch>
              <a:fillRect/>
            </a:stretch>
          </a:blipFill>
        </p:spPr>
        <p:txBody>
          <a:bodyPr/>
          <a:lstStyle/>
          <a:p>
            <a:endParaRPr lang="he-IL"/>
          </a:p>
        </p:txBody>
      </p:sp>
      <p:grpSp>
        <p:nvGrpSpPr>
          <p:cNvPr id="29" name="Group 28" descr="שימו לב">
            <a:extLst>
              <a:ext uri="{FF2B5EF4-FFF2-40B4-BE49-F238E27FC236}">
                <a16:creationId xmlns:a16="http://schemas.microsoft.com/office/drawing/2014/main" id="{C3B6E702-B1A1-1B42-2119-A9455FD1756B}"/>
              </a:ext>
              <a:ext uri="{C183D7F6-B498-43B3-948B-1728B52AA6E4}">
                <adec:decorative xmlns:adec="http://schemas.microsoft.com/office/drawing/2017/decorative" val="0"/>
              </a:ext>
            </a:extLst>
          </p:cNvPr>
          <p:cNvGrpSpPr/>
          <p:nvPr/>
        </p:nvGrpSpPr>
        <p:grpSpPr>
          <a:xfrm>
            <a:off x="267956" y="6120576"/>
            <a:ext cx="4158895" cy="4166424"/>
            <a:chOff x="267956" y="6120576"/>
            <a:chExt cx="4158895" cy="4166424"/>
          </a:xfrm>
        </p:grpSpPr>
        <p:grpSp>
          <p:nvGrpSpPr>
            <p:cNvPr id="2" name="Group 2">
              <a:extLst>
                <a:ext uri="{C183D7F6-B498-43B3-948B-1728B52AA6E4}">
                  <adec:decorative xmlns:adec="http://schemas.microsoft.com/office/drawing/2017/decorative" val="1"/>
                </a:ext>
              </a:extLst>
            </p:cNvPr>
            <p:cNvGrpSpPr/>
            <p:nvPr/>
          </p:nvGrpSpPr>
          <p:grpSpPr>
            <a:xfrm>
              <a:off x="267956" y="6120576"/>
              <a:ext cx="4158895" cy="4166424"/>
              <a:chOff x="0" y="0"/>
              <a:chExt cx="1009806" cy="1011634"/>
            </a:xfrm>
          </p:grpSpPr>
          <p:sp>
            <p:nvSpPr>
              <p:cNvPr id="3" name="Freeform 3"/>
              <p:cNvSpPr/>
              <p:nvPr/>
            </p:nvSpPr>
            <p:spPr>
              <a:xfrm>
                <a:off x="0" y="0"/>
                <a:ext cx="1009806" cy="1011634"/>
              </a:xfrm>
              <a:custGeom>
                <a:avLst/>
                <a:gdLst/>
                <a:ahLst/>
                <a:cxnLst/>
                <a:rect l="l" t="t" r="r" b="b"/>
                <a:pathLst>
                  <a:path w="1009806" h="1011634">
                    <a:moveTo>
                      <a:pt x="94938" y="0"/>
                    </a:moveTo>
                    <a:lnTo>
                      <a:pt x="914868" y="0"/>
                    </a:lnTo>
                    <a:cubicBezTo>
                      <a:pt x="967301" y="0"/>
                      <a:pt x="1009806" y="42505"/>
                      <a:pt x="1009806" y="94938"/>
                    </a:cubicBezTo>
                    <a:lnTo>
                      <a:pt x="1009806" y="916696"/>
                    </a:lnTo>
                    <a:cubicBezTo>
                      <a:pt x="1009806" y="969129"/>
                      <a:pt x="967301" y="1011634"/>
                      <a:pt x="914868" y="1011634"/>
                    </a:cubicBezTo>
                    <a:lnTo>
                      <a:pt x="94938" y="1011634"/>
                    </a:lnTo>
                    <a:cubicBezTo>
                      <a:pt x="42505" y="1011634"/>
                      <a:pt x="0" y="969129"/>
                      <a:pt x="0" y="916696"/>
                    </a:cubicBezTo>
                    <a:lnTo>
                      <a:pt x="0" y="94938"/>
                    </a:lnTo>
                    <a:cubicBezTo>
                      <a:pt x="0" y="42505"/>
                      <a:pt x="42505" y="0"/>
                      <a:pt x="94938" y="0"/>
                    </a:cubicBezTo>
                    <a:close/>
                  </a:path>
                </a:pathLst>
              </a:custGeom>
              <a:solidFill>
                <a:srgbClr val="8AB7D3">
                  <a:alpha val="9804"/>
                </a:srgbClr>
              </a:solidFill>
              <a:ln w="38100" cap="rnd">
                <a:solidFill>
                  <a:srgbClr val="467299">
                    <a:alpha val="9804"/>
                  </a:srgbClr>
                </a:solidFill>
                <a:prstDash val="solid"/>
                <a:round/>
              </a:ln>
            </p:spPr>
            <p:txBody>
              <a:bodyPr/>
              <a:lstStyle/>
              <a:p>
                <a:endParaRPr lang="he-IL"/>
              </a:p>
            </p:txBody>
          </p:sp>
          <p:sp>
            <p:nvSpPr>
              <p:cNvPr id="4" name="TextBox 4"/>
              <p:cNvSpPr txBox="1"/>
              <p:nvPr/>
            </p:nvSpPr>
            <p:spPr>
              <a:xfrm>
                <a:off x="0" y="-57150"/>
                <a:ext cx="1009806" cy="1068784"/>
              </a:xfrm>
              <a:prstGeom prst="rect">
                <a:avLst/>
              </a:prstGeom>
            </p:spPr>
            <p:txBody>
              <a:bodyPr lIns="55103" tIns="55103" rIns="55103" bIns="55103" rtlCol="0" anchor="ctr"/>
              <a:lstStyle/>
              <a:p>
                <a:pPr algn="ctr">
                  <a:lnSpc>
                    <a:spcPts val="3220"/>
                  </a:lnSpc>
                </a:pPr>
                <a:endParaRPr/>
              </a:p>
            </p:txBody>
          </p:sp>
        </p:grpSp>
        <p:sp>
          <p:nvSpPr>
            <p:cNvPr id="8" name="Freeform 8">
              <a:extLst>
                <a:ext uri="{C183D7F6-B498-43B3-948B-1728B52AA6E4}">
                  <adec:decorative xmlns:adec="http://schemas.microsoft.com/office/drawing/2017/decorative" val="1"/>
                </a:ext>
              </a:extLst>
            </p:cNvPr>
            <p:cNvSpPr/>
            <p:nvPr/>
          </p:nvSpPr>
          <p:spPr>
            <a:xfrm>
              <a:off x="406055" y="7920816"/>
              <a:ext cx="3882696" cy="2279807"/>
            </a:xfrm>
            <a:custGeom>
              <a:avLst/>
              <a:gdLst/>
              <a:ahLst/>
              <a:cxnLst/>
              <a:rect l="l" t="t" r="r" b="b"/>
              <a:pathLst>
                <a:path w="3882696" h="2279807">
                  <a:moveTo>
                    <a:pt x="0" y="0"/>
                  </a:moveTo>
                  <a:lnTo>
                    <a:pt x="3882696" y="0"/>
                  </a:lnTo>
                  <a:lnTo>
                    <a:pt x="3882696" y="2279806"/>
                  </a:lnTo>
                  <a:lnTo>
                    <a:pt x="0" y="2279806"/>
                  </a:lnTo>
                  <a:lnTo>
                    <a:pt x="0" y="0"/>
                  </a:lnTo>
                  <a:close/>
                </a:path>
              </a:pathLst>
            </a:custGeom>
            <a:blipFill>
              <a:blip r:embed="rId10"/>
              <a:stretch>
                <a:fillRect/>
              </a:stretch>
            </a:blipFill>
            <a:ln w="19050" cap="rnd">
              <a:solidFill>
                <a:srgbClr val="000000"/>
              </a:solidFill>
              <a:prstDash val="solid"/>
              <a:round/>
            </a:ln>
          </p:spPr>
          <p:txBody>
            <a:bodyPr/>
            <a:lstStyle/>
            <a:p>
              <a:endParaRPr lang="he-IL"/>
            </a:p>
          </p:txBody>
        </p:sp>
      </p:grpSp>
      <p:sp>
        <p:nvSpPr>
          <p:cNvPr id="26" name="TextBox 26">
            <a:extLst>
              <a:ext uri="{C183D7F6-B498-43B3-948B-1728B52AA6E4}">
                <adec:decorative xmlns:adec="http://schemas.microsoft.com/office/drawing/2017/decorative" val="0"/>
              </a:ext>
            </a:extLst>
          </p:cNvPr>
          <p:cNvSpPr txBox="1"/>
          <p:nvPr/>
        </p:nvSpPr>
        <p:spPr>
          <a:xfrm>
            <a:off x="313348" y="7004511"/>
            <a:ext cx="4068110" cy="916305"/>
          </a:xfrm>
          <a:prstGeom prst="rect">
            <a:avLst/>
          </a:prstGeom>
        </p:spPr>
        <p:txBody>
          <a:bodyPr lIns="0" tIns="0" rIns="0" bIns="0" rtlCol="0" anchor="t">
            <a:spAutoFit/>
          </a:bodyPr>
          <a:lstStyle/>
          <a:p>
            <a:pPr algn="ctr" rtl="1">
              <a:lnSpc>
                <a:spcPts val="2460"/>
              </a:lnSpc>
              <a:spcBef>
                <a:spcPct val="0"/>
              </a:spcBef>
            </a:pPr>
            <a:r>
              <a:rPr lang="he-IL" sz="2000" b="1">
                <a:solidFill>
                  <a:srgbClr val="000000"/>
                </a:solidFill>
                <a:latin typeface="Heebo Bold"/>
                <a:ea typeface="Heebo Bold"/>
                <a:cs typeface="Heebo Bold"/>
                <a:sym typeface="Heebo Bold"/>
                <a:rtl/>
              </a:rPr>
              <a:t>שימו לב! </a:t>
            </a:r>
            <a:r>
              <a:rPr lang="he-IL" sz="2000">
                <a:solidFill>
                  <a:srgbClr val="000000"/>
                </a:solidFill>
                <a:latin typeface="Heebo"/>
                <a:ea typeface="Heebo"/>
                <a:cs typeface="Heebo"/>
                <a:sym typeface="Heebo"/>
                <a:rtl/>
              </a:rPr>
              <a:t>ללא שמירת הטיוטה, ביציאה מהטופס תוצג הודעה המתריעה על אובדן הנתונים שהוזנו.</a:t>
            </a:r>
          </a:p>
        </p:txBody>
      </p:sp>
      <p:grpSp>
        <p:nvGrpSpPr>
          <p:cNvPr id="17" name="Group 17" descr="פירוט דיווחים שבתהליך הגשה"/>
          <p:cNvGrpSpPr/>
          <p:nvPr/>
        </p:nvGrpSpPr>
        <p:grpSpPr>
          <a:xfrm>
            <a:off x="12435232" y="7125972"/>
            <a:ext cx="3267266" cy="440653"/>
            <a:chOff x="0" y="0"/>
            <a:chExt cx="957185" cy="129095"/>
          </a:xfrm>
        </p:grpSpPr>
        <p:sp>
          <p:nvSpPr>
            <p:cNvPr id="18" name="Freeform 18"/>
            <p:cNvSpPr/>
            <p:nvPr/>
          </p:nvSpPr>
          <p:spPr>
            <a:xfrm>
              <a:off x="0" y="0"/>
              <a:ext cx="957185" cy="129095"/>
            </a:xfrm>
            <a:custGeom>
              <a:avLst/>
              <a:gdLst/>
              <a:ahLst/>
              <a:cxnLst/>
              <a:rect l="l" t="t" r="r" b="b"/>
              <a:pathLst>
                <a:path w="957185" h="129095">
                  <a:moveTo>
                    <a:pt x="0" y="0"/>
                  </a:moveTo>
                  <a:lnTo>
                    <a:pt x="957185" y="0"/>
                  </a:lnTo>
                  <a:lnTo>
                    <a:pt x="957185" y="129095"/>
                  </a:lnTo>
                  <a:lnTo>
                    <a:pt x="0" y="129095"/>
                  </a:lnTo>
                  <a:close/>
                </a:path>
              </a:pathLst>
            </a:custGeom>
            <a:solidFill>
              <a:srgbClr val="000000">
                <a:alpha val="0"/>
              </a:srgbClr>
            </a:solidFill>
            <a:ln w="57150" cap="sq">
              <a:solidFill>
                <a:srgbClr val="467299"/>
              </a:solidFill>
              <a:prstDash val="solid"/>
              <a:miter/>
            </a:ln>
          </p:spPr>
          <p:txBody>
            <a:bodyPr/>
            <a:lstStyle/>
            <a:p>
              <a:endParaRPr lang="he-IL"/>
            </a:p>
          </p:txBody>
        </p:sp>
        <p:sp>
          <p:nvSpPr>
            <p:cNvPr id="19" name="TextBox 19"/>
            <p:cNvSpPr txBox="1"/>
            <p:nvPr/>
          </p:nvSpPr>
          <p:spPr>
            <a:xfrm>
              <a:off x="0" y="-57150"/>
              <a:ext cx="957185" cy="186245"/>
            </a:xfrm>
            <a:prstGeom prst="rect">
              <a:avLst/>
            </a:prstGeom>
          </p:spPr>
          <p:txBody>
            <a:bodyPr lIns="50800" tIns="50800" rIns="50800" bIns="50800" rtlCol="0" anchor="ctr"/>
            <a:lstStyle/>
            <a:p>
              <a:pPr algn="ctr">
                <a:lnSpc>
                  <a:spcPts val="3220"/>
                </a:lnSpc>
              </a:pPr>
              <a:endParaRPr/>
            </a:p>
          </p:txBody>
        </p:sp>
      </p:grpSp>
      <p:sp>
        <p:nvSpPr>
          <p:cNvPr id="10" name="Freeform 10">
            <a:extLst>
              <a:ext uri="{C183D7F6-B498-43B3-948B-1728B52AA6E4}">
                <adec:decorative xmlns:adec="http://schemas.microsoft.com/office/drawing/2017/decorative" val="1"/>
              </a:ext>
            </a:extLst>
          </p:cNvPr>
          <p:cNvSpPr/>
          <p:nvPr/>
        </p:nvSpPr>
        <p:spPr>
          <a:xfrm>
            <a:off x="15925708" y="9130703"/>
            <a:ext cx="2076746" cy="416593"/>
          </a:xfrm>
          <a:custGeom>
            <a:avLst/>
            <a:gdLst/>
            <a:ahLst/>
            <a:cxnLst/>
            <a:rect l="l" t="t" r="r" b="b"/>
            <a:pathLst>
              <a:path w="2076746" h="416593">
                <a:moveTo>
                  <a:pt x="0" y="0"/>
                </a:moveTo>
                <a:lnTo>
                  <a:pt x="2076746" y="0"/>
                </a:lnTo>
                <a:lnTo>
                  <a:pt x="2076746" y="416593"/>
                </a:lnTo>
                <a:lnTo>
                  <a:pt x="0" y="416593"/>
                </a:lnTo>
                <a:lnTo>
                  <a:pt x="0" y="0"/>
                </a:lnTo>
                <a:close/>
              </a:path>
            </a:pathLst>
          </a:custGeom>
          <a:blipFill>
            <a:blip r:embed="rId11"/>
            <a:stretch>
              <a:fillRect/>
            </a:stretch>
          </a:blipFill>
          <a:ln w="9525" cap="sq">
            <a:solidFill>
              <a:srgbClr val="000000"/>
            </a:solidFill>
            <a:prstDash val="solid"/>
            <a:miter/>
          </a:ln>
        </p:spPr>
        <p:txBody>
          <a:bodyPr/>
          <a:lstStyle/>
          <a:p>
            <a:endParaRPr lang="he-IL"/>
          </a:p>
        </p:txBody>
      </p:sp>
      <p:sp>
        <p:nvSpPr>
          <p:cNvPr id="11" name="Freeform 11">
            <a:extLst>
              <a:ext uri="{C183D7F6-B498-43B3-948B-1728B52AA6E4}">
                <adec:decorative xmlns:adec="http://schemas.microsoft.com/office/drawing/2017/decorative" val="1"/>
              </a:ext>
            </a:extLst>
          </p:cNvPr>
          <p:cNvSpPr/>
          <p:nvPr/>
        </p:nvSpPr>
        <p:spPr>
          <a:xfrm>
            <a:off x="16779474" y="9078352"/>
            <a:ext cx="1222980" cy="521295"/>
          </a:xfrm>
          <a:custGeom>
            <a:avLst/>
            <a:gdLst/>
            <a:ahLst/>
            <a:cxnLst/>
            <a:rect l="l" t="t" r="r" b="b"/>
            <a:pathLst>
              <a:path w="1222980" h="521295">
                <a:moveTo>
                  <a:pt x="0" y="0"/>
                </a:moveTo>
                <a:lnTo>
                  <a:pt x="1222980" y="0"/>
                </a:lnTo>
                <a:lnTo>
                  <a:pt x="1222980" y="521295"/>
                </a:lnTo>
                <a:lnTo>
                  <a:pt x="0" y="52129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he-IL"/>
          </a:p>
        </p:txBody>
      </p:sp>
      <p:grpSp>
        <p:nvGrpSpPr>
          <p:cNvPr id="14" name="Group 14">
            <a:extLst>
              <a:ext uri="{C183D7F6-B498-43B3-948B-1728B52AA6E4}">
                <adec:decorative xmlns:adec="http://schemas.microsoft.com/office/drawing/2017/decorative" val="1"/>
              </a:ext>
            </a:extLst>
          </p:cNvPr>
          <p:cNvGrpSpPr/>
          <p:nvPr/>
        </p:nvGrpSpPr>
        <p:grpSpPr>
          <a:xfrm>
            <a:off x="6298724" y="9219088"/>
            <a:ext cx="9311868" cy="759553"/>
            <a:chOff x="0" y="0"/>
            <a:chExt cx="2728024" cy="222520"/>
          </a:xfrm>
        </p:grpSpPr>
        <p:sp>
          <p:nvSpPr>
            <p:cNvPr id="15" name="Freeform 15"/>
            <p:cNvSpPr/>
            <p:nvPr/>
          </p:nvSpPr>
          <p:spPr>
            <a:xfrm>
              <a:off x="0" y="0"/>
              <a:ext cx="2728024" cy="222520"/>
            </a:xfrm>
            <a:custGeom>
              <a:avLst/>
              <a:gdLst/>
              <a:ahLst/>
              <a:cxnLst/>
              <a:rect l="l" t="t" r="r" b="b"/>
              <a:pathLst>
                <a:path w="2728024" h="222520">
                  <a:moveTo>
                    <a:pt x="0" y="0"/>
                  </a:moveTo>
                  <a:lnTo>
                    <a:pt x="2728024" y="0"/>
                  </a:lnTo>
                  <a:lnTo>
                    <a:pt x="2728024" y="222520"/>
                  </a:lnTo>
                  <a:lnTo>
                    <a:pt x="0" y="222520"/>
                  </a:lnTo>
                  <a:close/>
                </a:path>
              </a:pathLst>
            </a:custGeom>
            <a:solidFill>
              <a:srgbClr val="000000">
                <a:alpha val="0"/>
              </a:srgbClr>
            </a:solidFill>
            <a:ln w="57150" cap="sq">
              <a:solidFill>
                <a:srgbClr val="467299"/>
              </a:solidFill>
              <a:prstDash val="solid"/>
              <a:miter/>
            </a:ln>
          </p:spPr>
          <p:txBody>
            <a:bodyPr/>
            <a:lstStyle/>
            <a:p>
              <a:endParaRPr lang="he-IL"/>
            </a:p>
          </p:txBody>
        </p:sp>
        <p:sp>
          <p:nvSpPr>
            <p:cNvPr id="16" name="TextBox 16"/>
            <p:cNvSpPr txBox="1"/>
            <p:nvPr/>
          </p:nvSpPr>
          <p:spPr>
            <a:xfrm>
              <a:off x="0" y="-57150"/>
              <a:ext cx="2728024" cy="279670"/>
            </a:xfrm>
            <a:prstGeom prst="rect">
              <a:avLst/>
            </a:prstGeom>
          </p:spPr>
          <p:txBody>
            <a:bodyPr lIns="50800" tIns="50800" rIns="50800" bIns="50800" rtlCol="0" anchor="ctr"/>
            <a:lstStyle/>
            <a:p>
              <a:pPr algn="ctr">
                <a:lnSpc>
                  <a:spcPts val="3220"/>
                </a:lnSpc>
              </a:pPr>
              <a:endParaRPr/>
            </a:p>
          </p:txBody>
        </p:sp>
      </p:grpSp>
      <p:sp>
        <p:nvSpPr>
          <p:cNvPr id="12" name="Freeform 12">
            <a:extLst>
              <a:ext uri="{C183D7F6-B498-43B3-948B-1728B52AA6E4}">
                <adec:decorative xmlns:adec="http://schemas.microsoft.com/office/drawing/2017/decorative" val="1"/>
              </a:ext>
            </a:extLst>
          </p:cNvPr>
          <p:cNvSpPr/>
          <p:nvPr/>
        </p:nvSpPr>
        <p:spPr>
          <a:xfrm>
            <a:off x="6566732" y="9424919"/>
            <a:ext cx="1222980" cy="313920"/>
          </a:xfrm>
          <a:custGeom>
            <a:avLst/>
            <a:gdLst/>
            <a:ahLst/>
            <a:cxnLst/>
            <a:rect l="l" t="t" r="r" b="b"/>
            <a:pathLst>
              <a:path w="1222980" h="313920">
                <a:moveTo>
                  <a:pt x="0" y="0"/>
                </a:moveTo>
                <a:lnTo>
                  <a:pt x="1222980" y="0"/>
                </a:lnTo>
                <a:lnTo>
                  <a:pt x="1222980" y="313920"/>
                </a:lnTo>
                <a:lnTo>
                  <a:pt x="0" y="313920"/>
                </a:lnTo>
                <a:lnTo>
                  <a:pt x="0" y="0"/>
                </a:lnTo>
                <a:close/>
              </a:path>
            </a:pathLst>
          </a:custGeom>
          <a:blipFill>
            <a:blip r:embed="rId12"/>
            <a:stretch>
              <a:fillRect/>
            </a:stretch>
          </a:blipFill>
          <a:ln w="19050" cap="sq">
            <a:solidFill>
              <a:srgbClr val="000000"/>
            </a:solidFill>
            <a:prstDash val="solid"/>
            <a:miter/>
          </a:ln>
        </p:spPr>
        <p:txBody>
          <a:bodyPr/>
          <a:lstStyle/>
          <a:p>
            <a:endParaRPr lang="he-IL"/>
          </a:p>
        </p:txBody>
      </p:sp>
      <p:sp>
        <p:nvSpPr>
          <p:cNvPr id="13" name="Freeform 13">
            <a:extLst>
              <a:ext uri="{C183D7F6-B498-43B3-948B-1728B52AA6E4}">
                <adec:decorative xmlns:adec="http://schemas.microsoft.com/office/drawing/2017/decorative" val="1"/>
              </a:ext>
            </a:extLst>
          </p:cNvPr>
          <p:cNvSpPr/>
          <p:nvPr/>
        </p:nvSpPr>
        <p:spPr>
          <a:xfrm>
            <a:off x="6566732" y="9286648"/>
            <a:ext cx="1222980" cy="521295"/>
          </a:xfrm>
          <a:custGeom>
            <a:avLst/>
            <a:gdLst/>
            <a:ahLst/>
            <a:cxnLst/>
            <a:rect l="l" t="t" r="r" b="b"/>
            <a:pathLst>
              <a:path w="1222980" h="521295">
                <a:moveTo>
                  <a:pt x="0" y="0"/>
                </a:moveTo>
                <a:lnTo>
                  <a:pt x="1222980" y="0"/>
                </a:lnTo>
                <a:lnTo>
                  <a:pt x="1222980" y="521295"/>
                </a:lnTo>
                <a:lnTo>
                  <a:pt x="0" y="521295"/>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he-IL"/>
          </a:p>
        </p:txBody>
      </p:sp>
      <p:sp>
        <p:nvSpPr>
          <p:cNvPr id="20" name="Freeform 20">
            <a:extLst>
              <a:ext uri="{C183D7F6-B498-43B3-948B-1728B52AA6E4}">
                <adec:decorative xmlns:adec="http://schemas.microsoft.com/office/drawing/2017/decorative" val="1"/>
              </a:ext>
            </a:extLst>
          </p:cNvPr>
          <p:cNvSpPr/>
          <p:nvPr/>
        </p:nvSpPr>
        <p:spPr>
          <a:xfrm>
            <a:off x="1951596" y="6120576"/>
            <a:ext cx="791614" cy="867307"/>
          </a:xfrm>
          <a:custGeom>
            <a:avLst/>
            <a:gdLst/>
            <a:ahLst/>
            <a:cxnLst/>
            <a:rect l="l" t="t" r="r" b="b"/>
            <a:pathLst>
              <a:path w="791614" h="867307">
                <a:moveTo>
                  <a:pt x="0" y="0"/>
                </a:moveTo>
                <a:lnTo>
                  <a:pt x="791614" y="0"/>
                </a:lnTo>
                <a:lnTo>
                  <a:pt x="791614" y="867306"/>
                </a:lnTo>
                <a:lnTo>
                  <a:pt x="0" y="86730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he-IL"/>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9086</TotalTime>
  <Words>1287</Words>
  <Application>Microsoft Office PowerPoint</Application>
  <PresentationFormat>מותאם אישית</PresentationFormat>
  <Paragraphs>88</Paragraphs>
  <Slides>21</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21</vt:i4>
      </vt:variant>
    </vt:vector>
  </HeadingPairs>
  <TitlesOfParts>
    <vt:vector size="26" baseType="lpstr">
      <vt:lpstr>Arial</vt:lpstr>
      <vt:lpstr>Calibri</vt:lpstr>
      <vt:lpstr>Heebo Bold</vt:lpstr>
      <vt:lpstr>Heebo</vt:lpstr>
      <vt:lpstr>Office Theme</vt:lpstr>
      <vt:lpstr>דיווח מרשם הפליטות לסביבה PRTR</vt:lpstr>
      <vt:lpstr>מהו מפל”ס?</vt:lpstr>
      <vt:lpstr>מהו פורטל תעשייה?</vt:lpstr>
      <vt:lpstr>כניסה לפורטל תעשייה</vt:lpstr>
      <vt:lpstr>דרכי התחברות לפורטל תעשייה</vt:lpstr>
      <vt:lpstr>כניסה דרך ההזדהות הלאומית</vt:lpstr>
      <vt:lpstr>כניסה לדיווח מפל”ס</vt:lpstr>
      <vt:lpstr>דיווח PRTR</vt:lpstr>
      <vt:lpstr>חדש! שמירת טיוטה</vt:lpstr>
      <vt:lpstr>סינונים בלשוניות</vt:lpstr>
      <vt:lpstr>חידושים בטופס -1</vt:lpstr>
      <vt:lpstr>חידושים בטופס -2</vt:lpstr>
      <vt:lpstr>חידושים בטופס - 3</vt:lpstr>
      <vt:lpstr>חידושים בטופס - 4</vt:lpstr>
      <vt:lpstr>חידושים בטופס - 5</vt:lpstr>
      <vt:lpstr>חידושים בטופס – ממ"פ</vt:lpstr>
      <vt:lpstr>חידושים בטופס - 6</vt:lpstr>
      <vt:lpstr>שליחת הטופס וסימוכין</vt:lpstr>
      <vt:lpstr>צפייה בהיסטוריית דיווחים</vt:lpstr>
      <vt:lpstr>קבלת הערות לדיווח</vt:lpstr>
      <vt:lpstr>דרכי פנייה</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עלון דיווח PRTR</dc:title>
  <dc:creator>אסתר טל  Esther Tal</dc:creator>
  <cp:lastModifiedBy>שלי אליהו  Shelly Eliyahu</cp:lastModifiedBy>
  <cp:revision>14</cp:revision>
  <dcterms:created xsi:type="dcterms:W3CDTF">2006-08-16T00:00:00Z</dcterms:created>
  <dcterms:modified xsi:type="dcterms:W3CDTF">2026-03-15T10:04:56Z</dcterms:modified>
  <dc:identifier>DAG54VCVAXI</dc:identifier>
</cp:coreProperties>
</file>