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60" r:id="rId2"/>
    <p:sldId id="256" r:id="rId3"/>
    <p:sldId id="257" r:id="rId4"/>
    <p:sldId id="261" r:id="rId5"/>
    <p:sldId id="258" r:id="rId6"/>
    <p:sldId id="259" r:id="rId7"/>
  </p:sldIdLst>
  <p:sldSz cx="12192000" cy="6858000"/>
  <p:notesSz cx="6819900" cy="99187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0042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0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FF4B1-C968-42F1-A0F5-6C8D59F3168E}" type="datetimeFigureOut">
              <a:rPr lang="he-IL" smtClean="0"/>
              <a:t>כ'/שבט/תשפ"א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0AD85-36E5-43AD-B095-9EFA3CE8982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68791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FF4B1-C968-42F1-A0F5-6C8D59F3168E}" type="datetimeFigureOut">
              <a:rPr lang="he-IL" smtClean="0"/>
              <a:t>כ'/שבט/תשפ"א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0AD85-36E5-43AD-B095-9EFA3CE8982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74980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FF4B1-C968-42F1-A0F5-6C8D59F3168E}" type="datetimeFigureOut">
              <a:rPr lang="he-IL" smtClean="0"/>
              <a:t>כ'/שבט/תשפ"א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0AD85-36E5-43AD-B095-9EFA3CE8982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24551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FF4B1-C968-42F1-A0F5-6C8D59F3168E}" type="datetimeFigureOut">
              <a:rPr lang="he-IL" smtClean="0"/>
              <a:t>כ'/שבט/תשפ"א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0AD85-36E5-43AD-B095-9EFA3CE8982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00212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FF4B1-C968-42F1-A0F5-6C8D59F3168E}" type="datetimeFigureOut">
              <a:rPr lang="he-IL" smtClean="0"/>
              <a:t>כ'/שבט/תשפ"א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0AD85-36E5-43AD-B095-9EFA3CE8982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05624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FF4B1-C968-42F1-A0F5-6C8D59F3168E}" type="datetimeFigureOut">
              <a:rPr lang="he-IL" smtClean="0"/>
              <a:t>כ'/שבט/תשפ"א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0AD85-36E5-43AD-B095-9EFA3CE8982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37039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FF4B1-C968-42F1-A0F5-6C8D59F3168E}" type="datetimeFigureOut">
              <a:rPr lang="he-IL" smtClean="0"/>
              <a:t>כ'/שבט/תשפ"א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0AD85-36E5-43AD-B095-9EFA3CE8982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81688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FF4B1-C968-42F1-A0F5-6C8D59F3168E}" type="datetimeFigureOut">
              <a:rPr lang="he-IL" smtClean="0"/>
              <a:t>כ'/שבט/תשפ"א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0AD85-36E5-43AD-B095-9EFA3CE8982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83198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FF4B1-C968-42F1-A0F5-6C8D59F3168E}" type="datetimeFigureOut">
              <a:rPr lang="he-IL" smtClean="0"/>
              <a:t>כ'/שבט/תשפ"א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0AD85-36E5-43AD-B095-9EFA3CE8982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297611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FF4B1-C968-42F1-A0F5-6C8D59F3168E}" type="datetimeFigureOut">
              <a:rPr lang="he-IL" smtClean="0"/>
              <a:t>כ'/שבט/תשפ"א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0AD85-36E5-43AD-B095-9EFA3CE8982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041890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FF4B1-C968-42F1-A0F5-6C8D59F3168E}" type="datetimeFigureOut">
              <a:rPr lang="he-IL" smtClean="0"/>
              <a:t>כ'/שבט/תשפ"א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0AD85-36E5-43AD-B095-9EFA3CE8982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3643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7FF4B1-C968-42F1-A0F5-6C8D59F3168E}" type="datetimeFigureOut">
              <a:rPr lang="he-IL" smtClean="0"/>
              <a:t>כ'/שבט/תשפ"א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30AD85-36E5-43AD-B095-9EFA3CE8982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86895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e-IL" dirty="0" smtClean="0"/>
              <a:t>אזורי מעבר שעתיים</a:t>
            </a:r>
            <a:endParaRPr lang="he-IL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72021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639971" y="1192768"/>
            <a:ext cx="49530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מטריצת תעריפים אזורי מעבר שעתיים פברואר 2021</a:t>
            </a:r>
          </a:p>
        </p:txBody>
      </p:sp>
      <p:grpSp>
        <p:nvGrpSpPr>
          <p:cNvPr id="9" name="קבוצה 8"/>
          <p:cNvGrpSpPr/>
          <p:nvPr/>
        </p:nvGrpSpPr>
        <p:grpSpPr>
          <a:xfrm>
            <a:off x="229931" y="161924"/>
            <a:ext cx="6091080" cy="6583363"/>
            <a:chOff x="420431" y="-1"/>
            <a:chExt cx="6091080" cy="6583363"/>
          </a:xfrm>
        </p:grpSpPr>
        <p:pic>
          <p:nvPicPr>
            <p:cNvPr id="4" name="תמונה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20431" y="-1"/>
              <a:ext cx="6091080" cy="6583363"/>
            </a:xfrm>
            <a:prstGeom prst="rect">
              <a:avLst/>
            </a:prstGeom>
          </p:spPr>
        </p:pic>
        <p:sp>
          <p:nvSpPr>
            <p:cNvPr id="8" name="מלבן 7"/>
            <p:cNvSpPr/>
            <p:nvPr/>
          </p:nvSpPr>
          <p:spPr>
            <a:xfrm>
              <a:off x="2494347" y="2228179"/>
              <a:ext cx="391026" cy="138499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1" anchor="ctr">
              <a:spAutoFit/>
            </a:bodyPr>
            <a:lstStyle/>
            <a:p>
              <a:pPr algn="ctr"/>
              <a:r>
                <a:rPr lang="he-IL" sz="900" b="1" dirty="0" smtClean="0">
                  <a:solidFill>
                    <a:srgbClr val="FF66FF"/>
                  </a:solidFill>
                </a:rPr>
                <a:t>3100</a:t>
              </a:r>
              <a:endParaRPr lang="he-IL" sz="900" b="1" dirty="0">
                <a:solidFill>
                  <a:srgbClr val="FF66FF"/>
                </a:solidFill>
              </a:endParaRPr>
            </a:p>
          </p:txBody>
        </p:sp>
      </p:grpSp>
      <p:graphicFrame>
        <p:nvGraphicFramePr>
          <p:cNvPr id="2" name="טבלה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8682351"/>
              </p:ext>
            </p:extLst>
          </p:nvPr>
        </p:nvGraphicFramePr>
        <p:xfrm>
          <a:off x="6614571" y="1761890"/>
          <a:ext cx="4978400" cy="2419350"/>
        </p:xfrm>
        <a:graphic>
          <a:graphicData uri="http://schemas.openxmlformats.org/drawingml/2006/table">
            <a:tbl>
              <a:tblPr rtl="1">
                <a:tableStyleId>{5C22544A-7EE6-4342-B048-85BDC9FD1C3A}</a:tableStyleId>
              </a:tblPr>
              <a:tblGrid>
                <a:gridCol w="711200"/>
                <a:gridCol w="711200"/>
                <a:gridCol w="711200"/>
                <a:gridCol w="711200"/>
                <a:gridCol w="711200"/>
                <a:gridCol w="711200"/>
                <a:gridCol w="711200"/>
              </a:tblGrid>
              <a:tr h="200025">
                <a:tc>
                  <a:txBody>
                    <a:bodyPr/>
                    <a:lstStyle/>
                    <a:p>
                      <a:pPr algn="l" rtl="0" fontAlgn="b"/>
                      <a:r>
                        <a:rPr lang="he-IL" sz="1200" u="none" strike="noStrike">
                          <a:effectLst/>
                        </a:rPr>
                        <a:t> 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he-IL" sz="1200" u="none" strike="noStrike">
                          <a:effectLst/>
                        </a:rPr>
                        <a:t> 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200" u="none" strike="noStrike">
                          <a:effectLst/>
                        </a:rPr>
                        <a:t>3100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200" u="none" strike="noStrike">
                          <a:effectLst/>
                        </a:rPr>
                        <a:t>3103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200" u="none" strike="noStrike">
                          <a:effectLst/>
                        </a:rPr>
                        <a:t>3104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200" u="none" strike="noStrike">
                          <a:effectLst/>
                        </a:rPr>
                        <a:t>3221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200" u="none" strike="noStrike">
                          <a:effectLst/>
                        </a:rPr>
                        <a:t>3220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</a:tr>
              <a:tr h="619125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200" u="none" strike="noStrike">
                          <a:effectLst/>
                        </a:rPr>
                        <a:t>מספר אזור 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200" u="none" strike="noStrike" dirty="0">
                          <a:effectLst/>
                        </a:rPr>
                        <a:t>שם אזור </a:t>
                      </a:r>
                      <a:endParaRPr lang="he-IL" sz="1200" b="1" i="0" u="none" strike="noStrike" dirty="0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200" u="none" strike="noStrike">
                          <a:effectLst/>
                        </a:rPr>
                        <a:t>חיפה 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200" u="none" strike="noStrike">
                          <a:effectLst/>
                        </a:rPr>
                        <a:t>קריות 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200" u="none" strike="noStrike">
                          <a:effectLst/>
                        </a:rPr>
                        <a:t>רכסים 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200" u="none" strike="noStrike">
                          <a:effectLst/>
                        </a:rPr>
                        <a:t>עתלית 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200" u="none" strike="noStrike">
                          <a:effectLst/>
                        </a:rPr>
                        <a:t>יקנעם עילית קרית טבעון 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</a:tr>
              <a:tr h="200025"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200" u="none" strike="noStrike">
                          <a:effectLst/>
                        </a:rPr>
                        <a:t>3100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200" u="none" strike="noStrike">
                          <a:effectLst/>
                        </a:rPr>
                        <a:t>חיפה 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200" u="none" strike="noStrike">
                          <a:effectLst/>
                        </a:rPr>
                        <a:t>₪ 6.0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he-IL" sz="1200" u="none" strike="noStrike">
                          <a:effectLst/>
                        </a:rPr>
                        <a:t> 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he-IL" sz="1200" u="none" strike="noStrike">
                          <a:effectLst/>
                        </a:rPr>
                        <a:t> 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he-IL" sz="1200" u="none" strike="noStrike">
                          <a:effectLst/>
                        </a:rPr>
                        <a:t> 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he-IL" sz="1200" u="none" strike="noStrike">
                          <a:effectLst/>
                        </a:rPr>
                        <a:t> 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</a:tr>
              <a:tr h="200025"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200" u="none" strike="noStrike">
                          <a:effectLst/>
                        </a:rPr>
                        <a:t>3103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200" u="none" strike="noStrike">
                          <a:effectLst/>
                        </a:rPr>
                        <a:t>קריות 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200" u="none" strike="noStrike">
                          <a:effectLst/>
                        </a:rPr>
                        <a:t>₪ 9.0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200" u="none" strike="noStrike">
                          <a:effectLst/>
                        </a:rPr>
                        <a:t>₪ 5.0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he-IL" sz="1200" u="none" strike="noStrike">
                          <a:effectLst/>
                        </a:rPr>
                        <a:t> 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he-IL" sz="1200" u="none" strike="noStrike">
                          <a:effectLst/>
                        </a:rPr>
                        <a:t> 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he-IL" sz="1200" u="none" strike="noStrike">
                          <a:effectLst/>
                        </a:rPr>
                        <a:t> 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</a:tr>
              <a:tr h="200025"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200" u="none" strike="noStrike">
                          <a:effectLst/>
                        </a:rPr>
                        <a:t>3104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200" u="none" strike="noStrike">
                          <a:effectLst/>
                        </a:rPr>
                        <a:t>רכסים 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200" u="none" strike="noStrike">
                          <a:effectLst/>
                        </a:rPr>
                        <a:t>₪ 9.0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200" u="none" strike="noStrike">
                          <a:effectLst/>
                        </a:rPr>
                        <a:t>₪ 9.0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200" u="none" strike="noStrike">
                          <a:effectLst/>
                        </a:rPr>
                        <a:t>₪ 5.0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he-IL" sz="1200" u="none" strike="noStrike">
                          <a:effectLst/>
                        </a:rPr>
                        <a:t> 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he-IL" sz="1200" u="none" strike="noStrike">
                          <a:effectLst/>
                        </a:rPr>
                        <a:t> 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</a:tr>
              <a:tr h="200025"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200" u="none" strike="noStrike">
                          <a:effectLst/>
                        </a:rPr>
                        <a:t>3221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200" u="none" strike="noStrike">
                          <a:effectLst/>
                        </a:rPr>
                        <a:t>עתלית 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200" u="none" strike="noStrike">
                          <a:effectLst/>
                        </a:rPr>
                        <a:t>₪ 9.0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200" u="none" strike="noStrike">
                          <a:effectLst/>
                        </a:rPr>
                        <a:t>₪ 12.0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200" u="none" strike="noStrike">
                          <a:effectLst/>
                        </a:rPr>
                        <a:t>₪ 12.0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200" u="none" strike="noStrike">
                          <a:effectLst/>
                        </a:rPr>
                        <a:t>₪ 5.0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he-IL" sz="1200" u="none" strike="noStrike">
                          <a:effectLst/>
                        </a:rPr>
                        <a:t> 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</a:tr>
              <a:tr h="800100"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200" u="none" strike="noStrike">
                          <a:effectLst/>
                        </a:rPr>
                        <a:t>3220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200" u="none" strike="noStrike">
                          <a:effectLst/>
                        </a:rPr>
                        <a:t>יקנעם עילית קרית טבעון 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200" u="none" strike="noStrike">
                          <a:effectLst/>
                        </a:rPr>
                        <a:t>₪ 12.0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200" u="none" strike="noStrike">
                          <a:effectLst/>
                        </a:rPr>
                        <a:t>₪ 12.0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200" u="none" strike="noStrike">
                          <a:effectLst/>
                        </a:rPr>
                        <a:t>₪ 9.0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200" u="none" strike="noStrike">
                          <a:effectLst/>
                        </a:rPr>
                        <a:t>₪ 12.0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200" u="none" strike="noStrike" dirty="0">
                          <a:effectLst/>
                        </a:rPr>
                        <a:t>₪ 5.0</a:t>
                      </a:r>
                      <a:endParaRPr lang="he-IL" sz="1200" b="1" i="0" u="none" strike="noStrike" dirty="0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27675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8600"/>
            <a:ext cx="6279357" cy="6172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279357" y="1205468"/>
            <a:ext cx="4953000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600" dirty="0" smtClean="0"/>
              <a:t>אזורי מעבר שעתי מטריצת </a:t>
            </a:r>
            <a:r>
              <a:rPr lang="he-IL" sz="1600" dirty="0"/>
              <a:t>תעריפים </a:t>
            </a:r>
            <a:r>
              <a:rPr lang="he-IL" sz="1600" dirty="0" smtClean="0"/>
              <a:t>- גוש דן פברואר 2021</a:t>
            </a:r>
          </a:p>
        </p:txBody>
      </p:sp>
      <p:graphicFrame>
        <p:nvGraphicFramePr>
          <p:cNvPr id="2" name="טבלה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0996827"/>
              </p:ext>
            </p:extLst>
          </p:nvPr>
        </p:nvGraphicFramePr>
        <p:xfrm>
          <a:off x="7386080" y="1669163"/>
          <a:ext cx="3751476" cy="1703453"/>
        </p:xfrm>
        <a:graphic>
          <a:graphicData uri="http://schemas.openxmlformats.org/drawingml/2006/table">
            <a:tbl>
              <a:tblPr rtl="1">
                <a:tableStyleId>{5C22544A-7EE6-4342-B048-85BDC9FD1C3A}</a:tableStyleId>
              </a:tblPr>
              <a:tblGrid>
                <a:gridCol w="710940"/>
                <a:gridCol w="790285"/>
                <a:gridCol w="558595"/>
                <a:gridCol w="866458"/>
                <a:gridCol w="825198"/>
              </a:tblGrid>
              <a:tr h="179809">
                <a:tc>
                  <a:txBody>
                    <a:bodyPr/>
                    <a:lstStyle/>
                    <a:p>
                      <a:pPr algn="l" rtl="0" fontAlgn="b"/>
                      <a:r>
                        <a:rPr lang="he-IL" sz="1100" u="none" strike="noStrike">
                          <a:effectLst/>
                        </a:rPr>
                        <a:t> 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he-IL" sz="1100" u="none" strike="noStrike">
                          <a:effectLst/>
                        </a:rPr>
                        <a:t> 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100" u="none" strike="noStrike">
                          <a:effectLst/>
                        </a:rPr>
                        <a:t>2100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100" u="none" strike="noStrike">
                          <a:effectLst/>
                        </a:rPr>
                        <a:t>2210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100" u="none" strike="noStrike">
                          <a:effectLst/>
                        </a:rPr>
                        <a:t>2220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444790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מספר אזור 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100" u="none" strike="noStrike">
                          <a:effectLst/>
                        </a:rPr>
                        <a:t>שם אזור 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100" u="none" strike="noStrike">
                          <a:effectLst/>
                        </a:rPr>
                        <a:t>גוש דן טבעת 1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100" u="none" strike="noStrike">
                          <a:effectLst/>
                        </a:rPr>
                        <a:t>גוש דן טבעת 21 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100" u="none" strike="noStrike">
                          <a:effectLst/>
                        </a:rPr>
                        <a:t>גוש דן טבעת 22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59618"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100" u="none" strike="noStrike">
                          <a:effectLst/>
                        </a:rPr>
                        <a:t>2100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100" u="none" strike="noStrike">
                          <a:effectLst/>
                        </a:rPr>
                        <a:t>גוש דן טבעת 1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100" u="none" strike="noStrike">
                          <a:effectLst/>
                        </a:rPr>
                        <a:t>₪ 6.00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he-IL" sz="1100" u="none" strike="noStrike">
                          <a:effectLst/>
                        </a:rPr>
                        <a:t> 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he-IL" sz="1100" u="none" strike="noStrike">
                          <a:effectLst/>
                        </a:rPr>
                        <a:t> 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59618"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100" u="none" strike="noStrike">
                          <a:effectLst/>
                        </a:rPr>
                        <a:t>2210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100" u="none" strike="noStrike">
                          <a:effectLst/>
                        </a:rPr>
                        <a:t>גוש דן טבעת 21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100" u="none" strike="noStrike">
                          <a:effectLst/>
                        </a:rPr>
                        <a:t>₪ 9.00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100" u="none" strike="noStrike">
                          <a:effectLst/>
                        </a:rPr>
                        <a:t>₪ 6.00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he-IL" sz="1100" u="none" strike="noStrike">
                          <a:effectLst/>
                        </a:rPr>
                        <a:t> 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359618"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100" u="none" strike="noStrike">
                          <a:effectLst/>
                        </a:rPr>
                        <a:t>2220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100" u="none" strike="noStrike">
                          <a:effectLst/>
                        </a:rPr>
                        <a:t>גוש דן טבעת 22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100" u="none" strike="noStrike">
                          <a:effectLst/>
                        </a:rPr>
                        <a:t>₪ 9.00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100" u="none" strike="noStrike">
                          <a:effectLst/>
                        </a:rPr>
                        <a:t>₪ 9.00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he-IL" sz="1100" u="none" strike="noStrike" dirty="0">
                          <a:effectLst/>
                        </a:rPr>
                        <a:t>₪ 6.00</a:t>
                      </a:r>
                      <a:endParaRPr lang="he-IL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17890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632314" y="365125"/>
            <a:ext cx="5721485" cy="1325563"/>
          </a:xfrm>
        </p:spPr>
        <p:txBody>
          <a:bodyPr>
            <a:normAutofit fontScale="90000"/>
          </a:bodyPr>
          <a:lstStyle/>
          <a:p>
            <a:r>
              <a:rPr lang="he-IL" dirty="0" smtClean="0"/>
              <a:t>אזור פתח תקווה אזור משולב טבעת 1 וטבעת 22 תעריף 6.0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6324600" y="1825625"/>
            <a:ext cx="5029200" cy="4351338"/>
          </a:xfrm>
        </p:spPr>
        <p:txBody>
          <a:bodyPr/>
          <a:lstStyle/>
          <a:p>
            <a:r>
              <a:rPr lang="he-IL" dirty="0" smtClean="0"/>
              <a:t>אזור פתח תקווה אזור מעבר 90 דקות משותף במחיר 6.0 לאזור 22 ולאזור 1.</a:t>
            </a:r>
            <a:endParaRPr lang="he-IL" dirty="0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758" y="152014"/>
            <a:ext cx="4630561" cy="6024949"/>
          </a:xfrm>
          <a:prstGeom prst="rect">
            <a:avLst/>
          </a:prstGeom>
        </p:spPr>
      </p:pic>
      <p:sp>
        <p:nvSpPr>
          <p:cNvPr id="5" name="צורה חופשית 4"/>
          <p:cNvSpPr/>
          <p:nvPr/>
        </p:nvSpPr>
        <p:spPr>
          <a:xfrm>
            <a:off x="2676525" y="2271713"/>
            <a:ext cx="1428750" cy="1081087"/>
          </a:xfrm>
          <a:custGeom>
            <a:avLst/>
            <a:gdLst>
              <a:gd name="connsiteX0" fmla="*/ 1023938 w 1428750"/>
              <a:gd name="connsiteY0" fmla="*/ 61912 h 1081087"/>
              <a:gd name="connsiteX1" fmla="*/ 747713 w 1428750"/>
              <a:gd name="connsiteY1" fmla="*/ 19050 h 1081087"/>
              <a:gd name="connsiteX2" fmla="*/ 619125 w 1428750"/>
              <a:gd name="connsiteY2" fmla="*/ 85725 h 1081087"/>
              <a:gd name="connsiteX3" fmla="*/ 490538 w 1428750"/>
              <a:gd name="connsiteY3" fmla="*/ 133350 h 1081087"/>
              <a:gd name="connsiteX4" fmla="*/ 171450 w 1428750"/>
              <a:gd name="connsiteY4" fmla="*/ 0 h 1081087"/>
              <a:gd name="connsiteX5" fmla="*/ 123825 w 1428750"/>
              <a:gd name="connsiteY5" fmla="*/ 71437 h 1081087"/>
              <a:gd name="connsiteX6" fmla="*/ 90488 w 1428750"/>
              <a:gd name="connsiteY6" fmla="*/ 238125 h 1081087"/>
              <a:gd name="connsiteX7" fmla="*/ 0 w 1428750"/>
              <a:gd name="connsiteY7" fmla="*/ 585787 h 1081087"/>
              <a:gd name="connsiteX8" fmla="*/ 0 w 1428750"/>
              <a:gd name="connsiteY8" fmla="*/ 719137 h 1081087"/>
              <a:gd name="connsiteX9" fmla="*/ 180975 w 1428750"/>
              <a:gd name="connsiteY9" fmla="*/ 714375 h 1081087"/>
              <a:gd name="connsiteX10" fmla="*/ 171450 w 1428750"/>
              <a:gd name="connsiteY10" fmla="*/ 823912 h 1081087"/>
              <a:gd name="connsiteX11" fmla="*/ 242888 w 1428750"/>
              <a:gd name="connsiteY11" fmla="*/ 790575 h 1081087"/>
              <a:gd name="connsiteX12" fmla="*/ 242888 w 1428750"/>
              <a:gd name="connsiteY12" fmla="*/ 1038225 h 1081087"/>
              <a:gd name="connsiteX13" fmla="*/ 371475 w 1428750"/>
              <a:gd name="connsiteY13" fmla="*/ 1004887 h 1081087"/>
              <a:gd name="connsiteX14" fmla="*/ 585788 w 1428750"/>
              <a:gd name="connsiteY14" fmla="*/ 1019175 h 1081087"/>
              <a:gd name="connsiteX15" fmla="*/ 866775 w 1428750"/>
              <a:gd name="connsiteY15" fmla="*/ 1062037 h 1081087"/>
              <a:gd name="connsiteX16" fmla="*/ 933450 w 1428750"/>
              <a:gd name="connsiteY16" fmla="*/ 1081087 h 1081087"/>
              <a:gd name="connsiteX17" fmla="*/ 1428750 w 1428750"/>
              <a:gd name="connsiteY17" fmla="*/ 1042987 h 1081087"/>
              <a:gd name="connsiteX18" fmla="*/ 1347788 w 1428750"/>
              <a:gd name="connsiteY18" fmla="*/ 709612 h 1081087"/>
              <a:gd name="connsiteX19" fmla="*/ 1257300 w 1428750"/>
              <a:gd name="connsiteY19" fmla="*/ 633412 h 1081087"/>
              <a:gd name="connsiteX20" fmla="*/ 1090613 w 1428750"/>
              <a:gd name="connsiteY20" fmla="*/ 552450 h 1081087"/>
              <a:gd name="connsiteX21" fmla="*/ 990600 w 1428750"/>
              <a:gd name="connsiteY21" fmla="*/ 452437 h 1081087"/>
              <a:gd name="connsiteX22" fmla="*/ 985838 w 1428750"/>
              <a:gd name="connsiteY22" fmla="*/ 280987 h 1081087"/>
              <a:gd name="connsiteX23" fmla="*/ 1119188 w 1428750"/>
              <a:gd name="connsiteY23" fmla="*/ 238125 h 1081087"/>
              <a:gd name="connsiteX24" fmla="*/ 1147763 w 1428750"/>
              <a:gd name="connsiteY24" fmla="*/ 128587 h 1081087"/>
              <a:gd name="connsiteX25" fmla="*/ 1133475 w 1428750"/>
              <a:gd name="connsiteY25" fmla="*/ 80962 h 1081087"/>
              <a:gd name="connsiteX26" fmla="*/ 1023938 w 1428750"/>
              <a:gd name="connsiteY26" fmla="*/ 61912 h 1081087"/>
              <a:gd name="connsiteX0" fmla="*/ 1023938 w 1428750"/>
              <a:gd name="connsiteY0" fmla="*/ 61912 h 1081087"/>
              <a:gd name="connsiteX1" fmla="*/ 747713 w 1428750"/>
              <a:gd name="connsiteY1" fmla="*/ 19050 h 1081087"/>
              <a:gd name="connsiteX2" fmla="*/ 619125 w 1428750"/>
              <a:gd name="connsiteY2" fmla="*/ 85725 h 1081087"/>
              <a:gd name="connsiteX3" fmla="*/ 490538 w 1428750"/>
              <a:gd name="connsiteY3" fmla="*/ 133350 h 1081087"/>
              <a:gd name="connsiteX4" fmla="*/ 171450 w 1428750"/>
              <a:gd name="connsiteY4" fmla="*/ 0 h 1081087"/>
              <a:gd name="connsiteX5" fmla="*/ 123825 w 1428750"/>
              <a:gd name="connsiteY5" fmla="*/ 71437 h 1081087"/>
              <a:gd name="connsiteX6" fmla="*/ 90488 w 1428750"/>
              <a:gd name="connsiteY6" fmla="*/ 238125 h 1081087"/>
              <a:gd name="connsiteX7" fmla="*/ 0 w 1428750"/>
              <a:gd name="connsiteY7" fmla="*/ 585787 h 1081087"/>
              <a:gd name="connsiteX8" fmla="*/ 2381 w 1428750"/>
              <a:gd name="connsiteY8" fmla="*/ 688181 h 1081087"/>
              <a:gd name="connsiteX9" fmla="*/ 180975 w 1428750"/>
              <a:gd name="connsiteY9" fmla="*/ 714375 h 1081087"/>
              <a:gd name="connsiteX10" fmla="*/ 171450 w 1428750"/>
              <a:gd name="connsiteY10" fmla="*/ 823912 h 1081087"/>
              <a:gd name="connsiteX11" fmla="*/ 242888 w 1428750"/>
              <a:gd name="connsiteY11" fmla="*/ 790575 h 1081087"/>
              <a:gd name="connsiteX12" fmla="*/ 242888 w 1428750"/>
              <a:gd name="connsiteY12" fmla="*/ 1038225 h 1081087"/>
              <a:gd name="connsiteX13" fmla="*/ 371475 w 1428750"/>
              <a:gd name="connsiteY13" fmla="*/ 1004887 h 1081087"/>
              <a:gd name="connsiteX14" fmla="*/ 585788 w 1428750"/>
              <a:gd name="connsiteY14" fmla="*/ 1019175 h 1081087"/>
              <a:gd name="connsiteX15" fmla="*/ 866775 w 1428750"/>
              <a:gd name="connsiteY15" fmla="*/ 1062037 h 1081087"/>
              <a:gd name="connsiteX16" fmla="*/ 933450 w 1428750"/>
              <a:gd name="connsiteY16" fmla="*/ 1081087 h 1081087"/>
              <a:gd name="connsiteX17" fmla="*/ 1428750 w 1428750"/>
              <a:gd name="connsiteY17" fmla="*/ 1042987 h 1081087"/>
              <a:gd name="connsiteX18" fmla="*/ 1347788 w 1428750"/>
              <a:gd name="connsiteY18" fmla="*/ 709612 h 1081087"/>
              <a:gd name="connsiteX19" fmla="*/ 1257300 w 1428750"/>
              <a:gd name="connsiteY19" fmla="*/ 633412 h 1081087"/>
              <a:gd name="connsiteX20" fmla="*/ 1090613 w 1428750"/>
              <a:gd name="connsiteY20" fmla="*/ 552450 h 1081087"/>
              <a:gd name="connsiteX21" fmla="*/ 990600 w 1428750"/>
              <a:gd name="connsiteY21" fmla="*/ 452437 h 1081087"/>
              <a:gd name="connsiteX22" fmla="*/ 985838 w 1428750"/>
              <a:gd name="connsiteY22" fmla="*/ 280987 h 1081087"/>
              <a:gd name="connsiteX23" fmla="*/ 1119188 w 1428750"/>
              <a:gd name="connsiteY23" fmla="*/ 238125 h 1081087"/>
              <a:gd name="connsiteX24" fmla="*/ 1147763 w 1428750"/>
              <a:gd name="connsiteY24" fmla="*/ 128587 h 1081087"/>
              <a:gd name="connsiteX25" fmla="*/ 1133475 w 1428750"/>
              <a:gd name="connsiteY25" fmla="*/ 80962 h 1081087"/>
              <a:gd name="connsiteX26" fmla="*/ 1023938 w 1428750"/>
              <a:gd name="connsiteY26" fmla="*/ 61912 h 1081087"/>
              <a:gd name="connsiteX0" fmla="*/ 1023938 w 1428750"/>
              <a:gd name="connsiteY0" fmla="*/ 61912 h 1081087"/>
              <a:gd name="connsiteX1" fmla="*/ 747713 w 1428750"/>
              <a:gd name="connsiteY1" fmla="*/ 19050 h 1081087"/>
              <a:gd name="connsiteX2" fmla="*/ 619125 w 1428750"/>
              <a:gd name="connsiteY2" fmla="*/ 85725 h 1081087"/>
              <a:gd name="connsiteX3" fmla="*/ 490538 w 1428750"/>
              <a:gd name="connsiteY3" fmla="*/ 133350 h 1081087"/>
              <a:gd name="connsiteX4" fmla="*/ 171450 w 1428750"/>
              <a:gd name="connsiteY4" fmla="*/ 0 h 1081087"/>
              <a:gd name="connsiteX5" fmla="*/ 123825 w 1428750"/>
              <a:gd name="connsiteY5" fmla="*/ 71437 h 1081087"/>
              <a:gd name="connsiteX6" fmla="*/ 80963 w 1428750"/>
              <a:gd name="connsiteY6" fmla="*/ 235744 h 1081087"/>
              <a:gd name="connsiteX7" fmla="*/ 0 w 1428750"/>
              <a:gd name="connsiteY7" fmla="*/ 585787 h 1081087"/>
              <a:gd name="connsiteX8" fmla="*/ 2381 w 1428750"/>
              <a:gd name="connsiteY8" fmla="*/ 688181 h 1081087"/>
              <a:gd name="connsiteX9" fmla="*/ 180975 w 1428750"/>
              <a:gd name="connsiteY9" fmla="*/ 714375 h 1081087"/>
              <a:gd name="connsiteX10" fmla="*/ 171450 w 1428750"/>
              <a:gd name="connsiteY10" fmla="*/ 823912 h 1081087"/>
              <a:gd name="connsiteX11" fmla="*/ 242888 w 1428750"/>
              <a:gd name="connsiteY11" fmla="*/ 790575 h 1081087"/>
              <a:gd name="connsiteX12" fmla="*/ 242888 w 1428750"/>
              <a:gd name="connsiteY12" fmla="*/ 1038225 h 1081087"/>
              <a:gd name="connsiteX13" fmla="*/ 371475 w 1428750"/>
              <a:gd name="connsiteY13" fmla="*/ 1004887 h 1081087"/>
              <a:gd name="connsiteX14" fmla="*/ 585788 w 1428750"/>
              <a:gd name="connsiteY14" fmla="*/ 1019175 h 1081087"/>
              <a:gd name="connsiteX15" fmla="*/ 866775 w 1428750"/>
              <a:gd name="connsiteY15" fmla="*/ 1062037 h 1081087"/>
              <a:gd name="connsiteX16" fmla="*/ 933450 w 1428750"/>
              <a:gd name="connsiteY16" fmla="*/ 1081087 h 1081087"/>
              <a:gd name="connsiteX17" fmla="*/ 1428750 w 1428750"/>
              <a:gd name="connsiteY17" fmla="*/ 1042987 h 1081087"/>
              <a:gd name="connsiteX18" fmla="*/ 1347788 w 1428750"/>
              <a:gd name="connsiteY18" fmla="*/ 709612 h 1081087"/>
              <a:gd name="connsiteX19" fmla="*/ 1257300 w 1428750"/>
              <a:gd name="connsiteY19" fmla="*/ 633412 h 1081087"/>
              <a:gd name="connsiteX20" fmla="*/ 1090613 w 1428750"/>
              <a:gd name="connsiteY20" fmla="*/ 552450 h 1081087"/>
              <a:gd name="connsiteX21" fmla="*/ 990600 w 1428750"/>
              <a:gd name="connsiteY21" fmla="*/ 452437 h 1081087"/>
              <a:gd name="connsiteX22" fmla="*/ 985838 w 1428750"/>
              <a:gd name="connsiteY22" fmla="*/ 280987 h 1081087"/>
              <a:gd name="connsiteX23" fmla="*/ 1119188 w 1428750"/>
              <a:gd name="connsiteY23" fmla="*/ 238125 h 1081087"/>
              <a:gd name="connsiteX24" fmla="*/ 1147763 w 1428750"/>
              <a:gd name="connsiteY24" fmla="*/ 128587 h 1081087"/>
              <a:gd name="connsiteX25" fmla="*/ 1133475 w 1428750"/>
              <a:gd name="connsiteY25" fmla="*/ 80962 h 1081087"/>
              <a:gd name="connsiteX26" fmla="*/ 1023938 w 1428750"/>
              <a:gd name="connsiteY26" fmla="*/ 61912 h 1081087"/>
              <a:gd name="connsiteX0" fmla="*/ 1023938 w 1428750"/>
              <a:gd name="connsiteY0" fmla="*/ 61912 h 1081087"/>
              <a:gd name="connsiteX1" fmla="*/ 747713 w 1428750"/>
              <a:gd name="connsiteY1" fmla="*/ 19050 h 1081087"/>
              <a:gd name="connsiteX2" fmla="*/ 619125 w 1428750"/>
              <a:gd name="connsiteY2" fmla="*/ 85725 h 1081087"/>
              <a:gd name="connsiteX3" fmla="*/ 490538 w 1428750"/>
              <a:gd name="connsiteY3" fmla="*/ 121444 h 1081087"/>
              <a:gd name="connsiteX4" fmla="*/ 171450 w 1428750"/>
              <a:gd name="connsiteY4" fmla="*/ 0 h 1081087"/>
              <a:gd name="connsiteX5" fmla="*/ 123825 w 1428750"/>
              <a:gd name="connsiteY5" fmla="*/ 71437 h 1081087"/>
              <a:gd name="connsiteX6" fmla="*/ 80963 w 1428750"/>
              <a:gd name="connsiteY6" fmla="*/ 235744 h 1081087"/>
              <a:gd name="connsiteX7" fmla="*/ 0 w 1428750"/>
              <a:gd name="connsiteY7" fmla="*/ 585787 h 1081087"/>
              <a:gd name="connsiteX8" fmla="*/ 2381 w 1428750"/>
              <a:gd name="connsiteY8" fmla="*/ 688181 h 1081087"/>
              <a:gd name="connsiteX9" fmla="*/ 180975 w 1428750"/>
              <a:gd name="connsiteY9" fmla="*/ 714375 h 1081087"/>
              <a:gd name="connsiteX10" fmla="*/ 171450 w 1428750"/>
              <a:gd name="connsiteY10" fmla="*/ 823912 h 1081087"/>
              <a:gd name="connsiteX11" fmla="*/ 242888 w 1428750"/>
              <a:gd name="connsiteY11" fmla="*/ 790575 h 1081087"/>
              <a:gd name="connsiteX12" fmla="*/ 242888 w 1428750"/>
              <a:gd name="connsiteY12" fmla="*/ 1038225 h 1081087"/>
              <a:gd name="connsiteX13" fmla="*/ 371475 w 1428750"/>
              <a:gd name="connsiteY13" fmla="*/ 1004887 h 1081087"/>
              <a:gd name="connsiteX14" fmla="*/ 585788 w 1428750"/>
              <a:gd name="connsiteY14" fmla="*/ 1019175 h 1081087"/>
              <a:gd name="connsiteX15" fmla="*/ 866775 w 1428750"/>
              <a:gd name="connsiteY15" fmla="*/ 1062037 h 1081087"/>
              <a:gd name="connsiteX16" fmla="*/ 933450 w 1428750"/>
              <a:gd name="connsiteY16" fmla="*/ 1081087 h 1081087"/>
              <a:gd name="connsiteX17" fmla="*/ 1428750 w 1428750"/>
              <a:gd name="connsiteY17" fmla="*/ 1042987 h 1081087"/>
              <a:gd name="connsiteX18" fmla="*/ 1347788 w 1428750"/>
              <a:gd name="connsiteY18" fmla="*/ 709612 h 1081087"/>
              <a:gd name="connsiteX19" fmla="*/ 1257300 w 1428750"/>
              <a:gd name="connsiteY19" fmla="*/ 633412 h 1081087"/>
              <a:gd name="connsiteX20" fmla="*/ 1090613 w 1428750"/>
              <a:gd name="connsiteY20" fmla="*/ 552450 h 1081087"/>
              <a:gd name="connsiteX21" fmla="*/ 990600 w 1428750"/>
              <a:gd name="connsiteY21" fmla="*/ 452437 h 1081087"/>
              <a:gd name="connsiteX22" fmla="*/ 985838 w 1428750"/>
              <a:gd name="connsiteY22" fmla="*/ 280987 h 1081087"/>
              <a:gd name="connsiteX23" fmla="*/ 1119188 w 1428750"/>
              <a:gd name="connsiteY23" fmla="*/ 238125 h 1081087"/>
              <a:gd name="connsiteX24" fmla="*/ 1147763 w 1428750"/>
              <a:gd name="connsiteY24" fmla="*/ 128587 h 1081087"/>
              <a:gd name="connsiteX25" fmla="*/ 1133475 w 1428750"/>
              <a:gd name="connsiteY25" fmla="*/ 80962 h 1081087"/>
              <a:gd name="connsiteX26" fmla="*/ 1023938 w 1428750"/>
              <a:gd name="connsiteY26" fmla="*/ 61912 h 1081087"/>
              <a:gd name="connsiteX0" fmla="*/ 1023938 w 1428750"/>
              <a:gd name="connsiteY0" fmla="*/ 61912 h 1081087"/>
              <a:gd name="connsiteX1" fmla="*/ 747713 w 1428750"/>
              <a:gd name="connsiteY1" fmla="*/ 19050 h 1081087"/>
              <a:gd name="connsiteX2" fmla="*/ 619125 w 1428750"/>
              <a:gd name="connsiteY2" fmla="*/ 85725 h 1081087"/>
              <a:gd name="connsiteX3" fmla="*/ 490538 w 1428750"/>
              <a:gd name="connsiteY3" fmla="*/ 121444 h 1081087"/>
              <a:gd name="connsiteX4" fmla="*/ 171450 w 1428750"/>
              <a:gd name="connsiteY4" fmla="*/ 0 h 1081087"/>
              <a:gd name="connsiteX5" fmla="*/ 123825 w 1428750"/>
              <a:gd name="connsiteY5" fmla="*/ 71437 h 1081087"/>
              <a:gd name="connsiteX6" fmla="*/ 80963 w 1428750"/>
              <a:gd name="connsiteY6" fmla="*/ 235744 h 1081087"/>
              <a:gd name="connsiteX7" fmla="*/ 0 w 1428750"/>
              <a:gd name="connsiteY7" fmla="*/ 585787 h 1081087"/>
              <a:gd name="connsiteX8" fmla="*/ 2381 w 1428750"/>
              <a:gd name="connsiteY8" fmla="*/ 688181 h 1081087"/>
              <a:gd name="connsiteX9" fmla="*/ 180975 w 1428750"/>
              <a:gd name="connsiteY9" fmla="*/ 714375 h 1081087"/>
              <a:gd name="connsiteX10" fmla="*/ 171450 w 1428750"/>
              <a:gd name="connsiteY10" fmla="*/ 823912 h 1081087"/>
              <a:gd name="connsiteX11" fmla="*/ 242888 w 1428750"/>
              <a:gd name="connsiteY11" fmla="*/ 790575 h 1081087"/>
              <a:gd name="connsiteX12" fmla="*/ 242888 w 1428750"/>
              <a:gd name="connsiteY12" fmla="*/ 1038225 h 1081087"/>
              <a:gd name="connsiteX13" fmla="*/ 371475 w 1428750"/>
              <a:gd name="connsiteY13" fmla="*/ 1004887 h 1081087"/>
              <a:gd name="connsiteX14" fmla="*/ 585788 w 1428750"/>
              <a:gd name="connsiteY14" fmla="*/ 1019175 h 1081087"/>
              <a:gd name="connsiteX15" fmla="*/ 866775 w 1428750"/>
              <a:gd name="connsiteY15" fmla="*/ 1062037 h 1081087"/>
              <a:gd name="connsiteX16" fmla="*/ 933450 w 1428750"/>
              <a:gd name="connsiteY16" fmla="*/ 1081087 h 1081087"/>
              <a:gd name="connsiteX17" fmla="*/ 1428750 w 1428750"/>
              <a:gd name="connsiteY17" fmla="*/ 1042987 h 1081087"/>
              <a:gd name="connsiteX18" fmla="*/ 1347788 w 1428750"/>
              <a:gd name="connsiteY18" fmla="*/ 709612 h 1081087"/>
              <a:gd name="connsiteX19" fmla="*/ 1257300 w 1428750"/>
              <a:gd name="connsiteY19" fmla="*/ 633412 h 1081087"/>
              <a:gd name="connsiteX20" fmla="*/ 1090613 w 1428750"/>
              <a:gd name="connsiteY20" fmla="*/ 552450 h 1081087"/>
              <a:gd name="connsiteX21" fmla="*/ 990600 w 1428750"/>
              <a:gd name="connsiteY21" fmla="*/ 452437 h 1081087"/>
              <a:gd name="connsiteX22" fmla="*/ 997744 w 1428750"/>
              <a:gd name="connsiteY22" fmla="*/ 278606 h 1081087"/>
              <a:gd name="connsiteX23" fmla="*/ 1119188 w 1428750"/>
              <a:gd name="connsiteY23" fmla="*/ 238125 h 1081087"/>
              <a:gd name="connsiteX24" fmla="*/ 1147763 w 1428750"/>
              <a:gd name="connsiteY24" fmla="*/ 128587 h 1081087"/>
              <a:gd name="connsiteX25" fmla="*/ 1133475 w 1428750"/>
              <a:gd name="connsiteY25" fmla="*/ 80962 h 1081087"/>
              <a:gd name="connsiteX26" fmla="*/ 1023938 w 1428750"/>
              <a:gd name="connsiteY26" fmla="*/ 61912 h 1081087"/>
              <a:gd name="connsiteX0" fmla="*/ 1023938 w 1428750"/>
              <a:gd name="connsiteY0" fmla="*/ 61912 h 1081087"/>
              <a:gd name="connsiteX1" fmla="*/ 747713 w 1428750"/>
              <a:gd name="connsiteY1" fmla="*/ 19050 h 1081087"/>
              <a:gd name="connsiteX2" fmla="*/ 619125 w 1428750"/>
              <a:gd name="connsiteY2" fmla="*/ 85725 h 1081087"/>
              <a:gd name="connsiteX3" fmla="*/ 490538 w 1428750"/>
              <a:gd name="connsiteY3" fmla="*/ 121444 h 1081087"/>
              <a:gd name="connsiteX4" fmla="*/ 171450 w 1428750"/>
              <a:gd name="connsiteY4" fmla="*/ 0 h 1081087"/>
              <a:gd name="connsiteX5" fmla="*/ 123825 w 1428750"/>
              <a:gd name="connsiteY5" fmla="*/ 71437 h 1081087"/>
              <a:gd name="connsiteX6" fmla="*/ 80963 w 1428750"/>
              <a:gd name="connsiteY6" fmla="*/ 235744 h 1081087"/>
              <a:gd name="connsiteX7" fmla="*/ 0 w 1428750"/>
              <a:gd name="connsiteY7" fmla="*/ 585787 h 1081087"/>
              <a:gd name="connsiteX8" fmla="*/ 2381 w 1428750"/>
              <a:gd name="connsiteY8" fmla="*/ 688181 h 1081087"/>
              <a:gd name="connsiteX9" fmla="*/ 180975 w 1428750"/>
              <a:gd name="connsiteY9" fmla="*/ 714375 h 1081087"/>
              <a:gd name="connsiteX10" fmla="*/ 171450 w 1428750"/>
              <a:gd name="connsiteY10" fmla="*/ 823912 h 1081087"/>
              <a:gd name="connsiteX11" fmla="*/ 242888 w 1428750"/>
              <a:gd name="connsiteY11" fmla="*/ 790575 h 1081087"/>
              <a:gd name="connsiteX12" fmla="*/ 242888 w 1428750"/>
              <a:gd name="connsiteY12" fmla="*/ 1038225 h 1081087"/>
              <a:gd name="connsiteX13" fmla="*/ 371475 w 1428750"/>
              <a:gd name="connsiteY13" fmla="*/ 1004887 h 1081087"/>
              <a:gd name="connsiteX14" fmla="*/ 585788 w 1428750"/>
              <a:gd name="connsiteY14" fmla="*/ 1019175 h 1081087"/>
              <a:gd name="connsiteX15" fmla="*/ 866775 w 1428750"/>
              <a:gd name="connsiteY15" fmla="*/ 1062037 h 1081087"/>
              <a:gd name="connsiteX16" fmla="*/ 933450 w 1428750"/>
              <a:gd name="connsiteY16" fmla="*/ 1081087 h 1081087"/>
              <a:gd name="connsiteX17" fmla="*/ 1428750 w 1428750"/>
              <a:gd name="connsiteY17" fmla="*/ 1042987 h 1081087"/>
              <a:gd name="connsiteX18" fmla="*/ 1347788 w 1428750"/>
              <a:gd name="connsiteY18" fmla="*/ 709612 h 1081087"/>
              <a:gd name="connsiteX19" fmla="*/ 1257300 w 1428750"/>
              <a:gd name="connsiteY19" fmla="*/ 633412 h 1081087"/>
              <a:gd name="connsiteX20" fmla="*/ 1090613 w 1428750"/>
              <a:gd name="connsiteY20" fmla="*/ 552450 h 1081087"/>
              <a:gd name="connsiteX21" fmla="*/ 990600 w 1428750"/>
              <a:gd name="connsiteY21" fmla="*/ 452437 h 1081087"/>
              <a:gd name="connsiteX22" fmla="*/ 997744 w 1428750"/>
              <a:gd name="connsiteY22" fmla="*/ 278606 h 1081087"/>
              <a:gd name="connsiteX23" fmla="*/ 1131094 w 1428750"/>
              <a:gd name="connsiteY23" fmla="*/ 252412 h 1081087"/>
              <a:gd name="connsiteX24" fmla="*/ 1147763 w 1428750"/>
              <a:gd name="connsiteY24" fmla="*/ 128587 h 1081087"/>
              <a:gd name="connsiteX25" fmla="*/ 1133475 w 1428750"/>
              <a:gd name="connsiteY25" fmla="*/ 80962 h 1081087"/>
              <a:gd name="connsiteX26" fmla="*/ 1023938 w 1428750"/>
              <a:gd name="connsiteY26" fmla="*/ 61912 h 1081087"/>
              <a:gd name="connsiteX0" fmla="*/ 1023938 w 1428750"/>
              <a:gd name="connsiteY0" fmla="*/ 61912 h 1081087"/>
              <a:gd name="connsiteX1" fmla="*/ 747713 w 1428750"/>
              <a:gd name="connsiteY1" fmla="*/ 19050 h 1081087"/>
              <a:gd name="connsiteX2" fmla="*/ 619125 w 1428750"/>
              <a:gd name="connsiteY2" fmla="*/ 85725 h 1081087"/>
              <a:gd name="connsiteX3" fmla="*/ 490538 w 1428750"/>
              <a:gd name="connsiteY3" fmla="*/ 121444 h 1081087"/>
              <a:gd name="connsiteX4" fmla="*/ 171450 w 1428750"/>
              <a:gd name="connsiteY4" fmla="*/ 0 h 1081087"/>
              <a:gd name="connsiteX5" fmla="*/ 123825 w 1428750"/>
              <a:gd name="connsiteY5" fmla="*/ 71437 h 1081087"/>
              <a:gd name="connsiteX6" fmla="*/ 80963 w 1428750"/>
              <a:gd name="connsiteY6" fmla="*/ 235744 h 1081087"/>
              <a:gd name="connsiteX7" fmla="*/ 0 w 1428750"/>
              <a:gd name="connsiteY7" fmla="*/ 585787 h 1081087"/>
              <a:gd name="connsiteX8" fmla="*/ 2381 w 1428750"/>
              <a:gd name="connsiteY8" fmla="*/ 688181 h 1081087"/>
              <a:gd name="connsiteX9" fmla="*/ 180975 w 1428750"/>
              <a:gd name="connsiteY9" fmla="*/ 714375 h 1081087"/>
              <a:gd name="connsiteX10" fmla="*/ 171450 w 1428750"/>
              <a:gd name="connsiteY10" fmla="*/ 823912 h 1081087"/>
              <a:gd name="connsiteX11" fmla="*/ 242888 w 1428750"/>
              <a:gd name="connsiteY11" fmla="*/ 790575 h 1081087"/>
              <a:gd name="connsiteX12" fmla="*/ 242888 w 1428750"/>
              <a:gd name="connsiteY12" fmla="*/ 1038225 h 1081087"/>
              <a:gd name="connsiteX13" fmla="*/ 371475 w 1428750"/>
              <a:gd name="connsiteY13" fmla="*/ 1004887 h 1081087"/>
              <a:gd name="connsiteX14" fmla="*/ 585788 w 1428750"/>
              <a:gd name="connsiteY14" fmla="*/ 1019175 h 1081087"/>
              <a:gd name="connsiteX15" fmla="*/ 866775 w 1428750"/>
              <a:gd name="connsiteY15" fmla="*/ 1062037 h 1081087"/>
              <a:gd name="connsiteX16" fmla="*/ 933450 w 1428750"/>
              <a:gd name="connsiteY16" fmla="*/ 1081087 h 1081087"/>
              <a:gd name="connsiteX17" fmla="*/ 1428750 w 1428750"/>
              <a:gd name="connsiteY17" fmla="*/ 1042987 h 1081087"/>
              <a:gd name="connsiteX18" fmla="*/ 1347788 w 1428750"/>
              <a:gd name="connsiteY18" fmla="*/ 709612 h 1081087"/>
              <a:gd name="connsiteX19" fmla="*/ 1257300 w 1428750"/>
              <a:gd name="connsiteY19" fmla="*/ 633412 h 1081087"/>
              <a:gd name="connsiteX20" fmla="*/ 1090613 w 1428750"/>
              <a:gd name="connsiteY20" fmla="*/ 552450 h 1081087"/>
              <a:gd name="connsiteX21" fmla="*/ 1004887 w 1428750"/>
              <a:gd name="connsiteY21" fmla="*/ 452437 h 1081087"/>
              <a:gd name="connsiteX22" fmla="*/ 997744 w 1428750"/>
              <a:gd name="connsiteY22" fmla="*/ 278606 h 1081087"/>
              <a:gd name="connsiteX23" fmla="*/ 1131094 w 1428750"/>
              <a:gd name="connsiteY23" fmla="*/ 252412 h 1081087"/>
              <a:gd name="connsiteX24" fmla="*/ 1147763 w 1428750"/>
              <a:gd name="connsiteY24" fmla="*/ 128587 h 1081087"/>
              <a:gd name="connsiteX25" fmla="*/ 1133475 w 1428750"/>
              <a:gd name="connsiteY25" fmla="*/ 80962 h 1081087"/>
              <a:gd name="connsiteX26" fmla="*/ 1023938 w 1428750"/>
              <a:gd name="connsiteY26" fmla="*/ 61912 h 1081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428750" h="1081087">
                <a:moveTo>
                  <a:pt x="1023938" y="61912"/>
                </a:moveTo>
                <a:lnTo>
                  <a:pt x="747713" y="19050"/>
                </a:lnTo>
                <a:lnTo>
                  <a:pt x="619125" y="85725"/>
                </a:lnTo>
                <a:lnTo>
                  <a:pt x="490538" y="121444"/>
                </a:lnTo>
                <a:lnTo>
                  <a:pt x="171450" y="0"/>
                </a:lnTo>
                <a:lnTo>
                  <a:pt x="123825" y="71437"/>
                </a:lnTo>
                <a:lnTo>
                  <a:pt x="80963" y="235744"/>
                </a:lnTo>
                <a:lnTo>
                  <a:pt x="0" y="585787"/>
                </a:lnTo>
                <a:cubicBezTo>
                  <a:pt x="794" y="619918"/>
                  <a:pt x="1587" y="654050"/>
                  <a:pt x="2381" y="688181"/>
                </a:cubicBezTo>
                <a:lnTo>
                  <a:pt x="180975" y="714375"/>
                </a:lnTo>
                <a:lnTo>
                  <a:pt x="171450" y="823912"/>
                </a:lnTo>
                <a:lnTo>
                  <a:pt x="242888" y="790575"/>
                </a:lnTo>
                <a:lnTo>
                  <a:pt x="242888" y="1038225"/>
                </a:lnTo>
                <a:lnTo>
                  <a:pt x="371475" y="1004887"/>
                </a:lnTo>
                <a:lnTo>
                  <a:pt x="585788" y="1019175"/>
                </a:lnTo>
                <a:lnTo>
                  <a:pt x="866775" y="1062037"/>
                </a:lnTo>
                <a:lnTo>
                  <a:pt x="933450" y="1081087"/>
                </a:lnTo>
                <a:lnTo>
                  <a:pt x="1428750" y="1042987"/>
                </a:lnTo>
                <a:lnTo>
                  <a:pt x="1347788" y="709612"/>
                </a:lnTo>
                <a:lnTo>
                  <a:pt x="1257300" y="633412"/>
                </a:lnTo>
                <a:lnTo>
                  <a:pt x="1090613" y="552450"/>
                </a:lnTo>
                <a:lnTo>
                  <a:pt x="1004887" y="452437"/>
                </a:lnTo>
                <a:lnTo>
                  <a:pt x="997744" y="278606"/>
                </a:lnTo>
                <a:lnTo>
                  <a:pt x="1131094" y="252412"/>
                </a:lnTo>
                <a:lnTo>
                  <a:pt x="1147763" y="128587"/>
                </a:lnTo>
                <a:lnTo>
                  <a:pt x="1133475" y="80962"/>
                </a:lnTo>
                <a:lnTo>
                  <a:pt x="1023938" y="61912"/>
                </a:lnTo>
                <a:close/>
              </a:path>
            </a:pathLst>
          </a:custGeom>
          <a:solidFill>
            <a:schemeClr val="accent1">
              <a:alpha val="2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" name="מלבן 6"/>
          <p:cNvSpPr/>
          <p:nvPr/>
        </p:nvSpPr>
        <p:spPr>
          <a:xfrm>
            <a:off x="2828925" y="2645922"/>
            <a:ext cx="796925" cy="2377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100" dirty="0" smtClean="0"/>
              <a:t>פתח תקווה</a:t>
            </a:r>
            <a:endParaRPr lang="he-IL" sz="1100" dirty="0"/>
          </a:p>
        </p:txBody>
      </p:sp>
    </p:spTree>
    <p:extLst>
      <p:ext uri="{BB962C8B-B14F-4D97-AF65-F5344CB8AC3E}">
        <p14:creationId xmlns:p14="http://schemas.microsoft.com/office/powerpoint/2010/main" val="19717659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275" y="628650"/>
            <a:ext cx="6343650" cy="54483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787357" y="1218168"/>
            <a:ext cx="4953000" cy="3231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500" dirty="0" smtClean="0"/>
              <a:t>מטריצת תעריפים אזורי מעבר שעתיים ירושלים פברואר 2021 </a:t>
            </a:r>
            <a:endParaRPr lang="he-IL" sz="1500" dirty="0"/>
          </a:p>
        </p:txBody>
      </p:sp>
      <p:graphicFrame>
        <p:nvGraphicFramePr>
          <p:cNvPr id="3" name="טבלה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7728212"/>
              </p:ext>
            </p:extLst>
          </p:nvPr>
        </p:nvGraphicFramePr>
        <p:xfrm>
          <a:off x="7858897" y="1728809"/>
          <a:ext cx="3019167" cy="1426283"/>
        </p:xfrm>
        <a:graphic>
          <a:graphicData uri="http://schemas.openxmlformats.org/drawingml/2006/table">
            <a:tbl>
              <a:tblPr rtl="1">
                <a:tableStyleId>{5C22544A-7EE6-4342-B048-85BDC9FD1C3A}</a:tableStyleId>
              </a:tblPr>
              <a:tblGrid>
                <a:gridCol w="1006389"/>
                <a:gridCol w="1006389"/>
                <a:gridCol w="1006389"/>
              </a:tblGrid>
              <a:tr h="866434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200" u="none" strike="noStrike">
                          <a:effectLst/>
                        </a:rPr>
                        <a:t>מספר אזור 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200" u="none" strike="noStrike">
                          <a:effectLst/>
                        </a:rPr>
                        <a:t>שם אזור 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200" u="none" strike="noStrike">
                          <a:effectLst/>
                        </a:rPr>
                        <a:t>ירושלים עירוני 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ctr"/>
                </a:tc>
              </a:tr>
              <a:tr h="559849"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 u="none" strike="noStrike">
                          <a:effectLst/>
                        </a:rPr>
                        <a:t>1100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200" u="none" strike="noStrike">
                          <a:effectLst/>
                        </a:rPr>
                        <a:t>ירושלים עיורוני 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 u="none" strike="noStrike" dirty="0">
                          <a:effectLst/>
                        </a:rPr>
                        <a:t>₪ 6.0</a:t>
                      </a:r>
                      <a:endParaRPr lang="he-IL" sz="1200" b="1" i="0" u="none" strike="noStrike" dirty="0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63232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900" y="0"/>
            <a:ext cx="6172200" cy="65627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239000" y="888655"/>
            <a:ext cx="4953000" cy="60016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500" dirty="0" smtClean="0"/>
              <a:t>מטריצת תעריפים אזורי מעבר שעתיים באר שבע – פברואר 2021</a:t>
            </a:r>
          </a:p>
          <a:p>
            <a:endParaRPr lang="he-IL" dirty="0"/>
          </a:p>
        </p:txBody>
      </p:sp>
      <p:graphicFrame>
        <p:nvGraphicFramePr>
          <p:cNvPr id="2" name="טבלה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0918154"/>
              </p:ext>
            </p:extLst>
          </p:nvPr>
        </p:nvGraphicFramePr>
        <p:xfrm>
          <a:off x="8171934" y="1488818"/>
          <a:ext cx="3072714" cy="1682749"/>
        </p:xfrm>
        <a:graphic>
          <a:graphicData uri="http://schemas.openxmlformats.org/drawingml/2006/table">
            <a:tbl>
              <a:tblPr rtl="1">
                <a:tableStyleId>{5C22544A-7EE6-4342-B048-85BDC9FD1C3A}</a:tableStyleId>
              </a:tblPr>
              <a:tblGrid>
                <a:gridCol w="1024238"/>
                <a:gridCol w="1024238"/>
                <a:gridCol w="1024238"/>
              </a:tblGrid>
              <a:tr h="1022231"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200" u="none" strike="noStrike">
                          <a:effectLst/>
                        </a:rPr>
                        <a:t>מספר אזור 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200" u="none" strike="noStrike">
                          <a:effectLst/>
                        </a:rPr>
                        <a:t>שם אזור 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200" u="none" strike="noStrike">
                          <a:effectLst/>
                        </a:rPr>
                        <a:t>באר שבע עירוני 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ctr"/>
                </a:tc>
              </a:tr>
              <a:tr h="660518"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 u="none" strike="noStrike">
                          <a:effectLst/>
                        </a:rPr>
                        <a:t>4100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he-IL" sz="1200" u="none" strike="noStrike">
                          <a:effectLst/>
                        </a:rPr>
                        <a:t>באר שבע עירוני </a:t>
                      </a:r>
                      <a:endParaRPr lang="he-IL" sz="1200" b="1" i="0" u="none" strike="noStrike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e-IL" sz="1200" u="none" strike="noStrike" dirty="0">
                          <a:effectLst/>
                        </a:rPr>
                        <a:t>₪ 4.0</a:t>
                      </a:r>
                      <a:endParaRPr lang="he-IL" sz="1200" b="1" i="0" u="none" strike="noStrike" dirty="0">
                        <a:solidFill>
                          <a:srgbClr val="000000"/>
                        </a:solidFill>
                        <a:effectLst/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0323409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1600</TotalTime>
  <Words>197</Words>
  <Application>Microsoft Office PowerPoint</Application>
  <PresentationFormat>מסך רחב</PresentationFormat>
  <Paragraphs>95</Paragraphs>
  <Slides>6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5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David</vt:lpstr>
      <vt:lpstr>Times New Roman</vt:lpstr>
      <vt:lpstr>ערכת נושא Office</vt:lpstr>
      <vt:lpstr>אזורי מעבר שעתיים</vt:lpstr>
      <vt:lpstr>מצגת של PowerPoint</vt:lpstr>
      <vt:lpstr>מצגת של PowerPoint</vt:lpstr>
      <vt:lpstr>אזור פתח תקווה אזור משולב טבעת 1 וטבעת 22 תעריף 6.0</vt:lpstr>
      <vt:lpstr>מצגת של PowerPoint</vt:lpstr>
      <vt:lpstr>מצגת של PowerPoint</vt:lpstr>
    </vt:vector>
  </TitlesOfParts>
  <Company>MOT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Benny Nissim</dc:creator>
  <cp:lastModifiedBy>גרייב נסאר</cp:lastModifiedBy>
  <cp:revision>15</cp:revision>
  <cp:lastPrinted>2021-02-02T07:29:12Z</cp:lastPrinted>
  <dcterms:created xsi:type="dcterms:W3CDTF">2018-08-19T08:20:43Z</dcterms:created>
  <dcterms:modified xsi:type="dcterms:W3CDTF">2021-02-03T06:41:13Z</dcterms:modified>
</cp:coreProperties>
</file>