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xml" ContentType="application/vnd.openxmlformats-officedocument.drawingml.chart+xml"/>
  <Override PartName="/ppt/charts/chart3.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2.xml" ContentType="application/vnd.openxmlformats-officedocument.drawingml.chart+xml"/>
  <Override PartName="/ppt/theme/themeOverride2.xml" ContentType="application/vnd.openxmlformats-officedocument.themeOverride+xml"/>
  <Override PartName="/ppt/charts/chart13.xml" ContentType="application/vnd.openxmlformats-officedocument.drawingml.chart+xml"/>
  <Override PartName="/ppt/theme/themeOverride3.xml" ContentType="application/vnd.openxmlformats-officedocument.themeOverride+xml"/>
  <Override PartName="/ppt/charts/chart14.xml" ContentType="application/vnd.openxmlformats-officedocument.drawingml.chart+xml"/>
  <Override PartName="/ppt/theme/themeOverride4.xml" ContentType="application/vnd.openxmlformats-officedocument.themeOverride+xml"/>
  <Override PartName="/ppt/charts/chart15.xml" ContentType="application/vnd.openxmlformats-officedocument.drawingml.chart+xml"/>
  <Override PartName="/ppt/charts/chart1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92"/>
  </p:notesMasterIdLst>
  <p:sldIdLst>
    <p:sldId id="256" r:id="rId2"/>
    <p:sldId id="408" r:id="rId3"/>
    <p:sldId id="260" r:id="rId4"/>
    <p:sldId id="376" r:id="rId5"/>
    <p:sldId id="406" r:id="rId6"/>
    <p:sldId id="277" r:id="rId7"/>
    <p:sldId id="371" r:id="rId8"/>
    <p:sldId id="372" r:id="rId9"/>
    <p:sldId id="377" r:id="rId10"/>
    <p:sldId id="407" r:id="rId11"/>
    <p:sldId id="387" r:id="rId12"/>
    <p:sldId id="267" r:id="rId13"/>
    <p:sldId id="316" r:id="rId14"/>
    <p:sldId id="317" r:id="rId15"/>
    <p:sldId id="318" r:id="rId16"/>
    <p:sldId id="321" r:id="rId17"/>
    <p:sldId id="323" r:id="rId18"/>
    <p:sldId id="325" r:id="rId19"/>
    <p:sldId id="327" r:id="rId20"/>
    <p:sldId id="339" r:id="rId21"/>
    <p:sldId id="366" r:id="rId22"/>
    <p:sldId id="367" r:id="rId23"/>
    <p:sldId id="389" r:id="rId24"/>
    <p:sldId id="390" r:id="rId25"/>
    <p:sldId id="391" r:id="rId26"/>
    <p:sldId id="393" r:id="rId27"/>
    <p:sldId id="392" r:id="rId28"/>
    <p:sldId id="398" r:id="rId29"/>
    <p:sldId id="399" r:id="rId30"/>
    <p:sldId id="278" r:id="rId31"/>
    <p:sldId id="279" r:id="rId32"/>
    <p:sldId id="269" r:id="rId33"/>
    <p:sldId id="328" r:id="rId34"/>
    <p:sldId id="329" r:id="rId35"/>
    <p:sldId id="330" r:id="rId36"/>
    <p:sldId id="331" r:id="rId37"/>
    <p:sldId id="332" r:id="rId38"/>
    <p:sldId id="333" r:id="rId39"/>
    <p:sldId id="334" r:id="rId40"/>
    <p:sldId id="335" r:id="rId41"/>
    <p:sldId id="368" r:id="rId42"/>
    <p:sldId id="369" r:id="rId43"/>
    <p:sldId id="370" r:id="rId44"/>
    <p:sldId id="394" r:id="rId45"/>
    <p:sldId id="395" r:id="rId46"/>
    <p:sldId id="396" r:id="rId47"/>
    <p:sldId id="397" r:id="rId48"/>
    <p:sldId id="264" r:id="rId49"/>
    <p:sldId id="336" r:id="rId50"/>
    <p:sldId id="337" r:id="rId51"/>
    <p:sldId id="338" r:id="rId52"/>
    <p:sldId id="400" r:id="rId53"/>
    <p:sldId id="401" r:id="rId54"/>
    <p:sldId id="280" r:id="rId55"/>
    <p:sldId id="265" r:id="rId56"/>
    <p:sldId id="266" r:id="rId57"/>
    <p:sldId id="296" r:id="rId58"/>
    <p:sldId id="388" r:id="rId59"/>
    <p:sldId id="297" r:id="rId60"/>
    <p:sldId id="298" r:id="rId61"/>
    <p:sldId id="299" r:id="rId62"/>
    <p:sldId id="300" r:id="rId63"/>
    <p:sldId id="301" r:id="rId64"/>
    <p:sldId id="302" r:id="rId65"/>
    <p:sldId id="303" r:id="rId66"/>
    <p:sldId id="304" r:id="rId67"/>
    <p:sldId id="402" r:id="rId68"/>
    <p:sldId id="382" r:id="rId69"/>
    <p:sldId id="305" r:id="rId70"/>
    <p:sldId id="380" r:id="rId71"/>
    <p:sldId id="379" r:id="rId72"/>
    <p:sldId id="378" r:id="rId73"/>
    <p:sldId id="403" r:id="rId74"/>
    <p:sldId id="404" r:id="rId75"/>
    <p:sldId id="381" r:id="rId76"/>
    <p:sldId id="405" r:id="rId77"/>
    <p:sldId id="384" r:id="rId78"/>
    <p:sldId id="282" r:id="rId79"/>
    <p:sldId id="286" r:id="rId80"/>
    <p:sldId id="272" r:id="rId81"/>
    <p:sldId id="273" r:id="rId82"/>
    <p:sldId id="274" r:id="rId83"/>
    <p:sldId id="275" r:id="rId84"/>
    <p:sldId id="385" r:id="rId85"/>
    <p:sldId id="386" r:id="rId86"/>
    <p:sldId id="283" r:id="rId87"/>
    <p:sldId id="411" r:id="rId88"/>
    <p:sldId id="410" r:id="rId89"/>
    <p:sldId id="409" r:id="rId90"/>
    <p:sldId id="361" r:id="rId91"/>
  </p:sldIdLst>
  <p:sldSz cx="9144000" cy="6858000" type="screen4x3"/>
  <p:notesSz cx="6797675" cy="9926638"/>
  <p:defaultTextStyle>
    <a:defPPr>
      <a:defRPr lang="he-IL"/>
    </a:defPPr>
    <a:lvl1pPr marL="0" algn="r" defTabSz="914398" rtl="1" eaLnBrk="1" latinLnBrk="0" hangingPunct="1">
      <a:defRPr sz="1800" kern="1200">
        <a:solidFill>
          <a:schemeClr val="tx1"/>
        </a:solidFill>
        <a:latin typeface="+mn-lt"/>
        <a:ea typeface="+mn-ea"/>
        <a:cs typeface="+mn-cs"/>
      </a:defRPr>
    </a:lvl1pPr>
    <a:lvl2pPr marL="457200" algn="r" defTabSz="914398" rtl="1" eaLnBrk="1" latinLnBrk="0" hangingPunct="1">
      <a:defRPr sz="1800" kern="1200">
        <a:solidFill>
          <a:schemeClr val="tx1"/>
        </a:solidFill>
        <a:latin typeface="+mn-lt"/>
        <a:ea typeface="+mn-ea"/>
        <a:cs typeface="+mn-cs"/>
      </a:defRPr>
    </a:lvl2pPr>
    <a:lvl3pPr marL="914398" algn="r" defTabSz="914398" rtl="1" eaLnBrk="1" latinLnBrk="0" hangingPunct="1">
      <a:defRPr sz="1800" kern="1200">
        <a:solidFill>
          <a:schemeClr val="tx1"/>
        </a:solidFill>
        <a:latin typeface="+mn-lt"/>
        <a:ea typeface="+mn-ea"/>
        <a:cs typeface="+mn-cs"/>
      </a:defRPr>
    </a:lvl3pPr>
    <a:lvl4pPr marL="1371598" algn="r" defTabSz="914398" rtl="1" eaLnBrk="1" latinLnBrk="0" hangingPunct="1">
      <a:defRPr sz="1800" kern="1200">
        <a:solidFill>
          <a:schemeClr val="tx1"/>
        </a:solidFill>
        <a:latin typeface="+mn-lt"/>
        <a:ea typeface="+mn-ea"/>
        <a:cs typeface="+mn-cs"/>
      </a:defRPr>
    </a:lvl4pPr>
    <a:lvl5pPr marL="1828796" algn="r" defTabSz="914398" rtl="1" eaLnBrk="1" latinLnBrk="0" hangingPunct="1">
      <a:defRPr sz="1800" kern="1200">
        <a:solidFill>
          <a:schemeClr val="tx1"/>
        </a:solidFill>
        <a:latin typeface="+mn-lt"/>
        <a:ea typeface="+mn-ea"/>
        <a:cs typeface="+mn-cs"/>
      </a:defRPr>
    </a:lvl5pPr>
    <a:lvl6pPr marL="2285996" algn="r" defTabSz="914398" rtl="1" eaLnBrk="1" latinLnBrk="0" hangingPunct="1">
      <a:defRPr sz="1800" kern="1200">
        <a:solidFill>
          <a:schemeClr val="tx1"/>
        </a:solidFill>
        <a:latin typeface="+mn-lt"/>
        <a:ea typeface="+mn-ea"/>
        <a:cs typeface="+mn-cs"/>
      </a:defRPr>
    </a:lvl6pPr>
    <a:lvl7pPr marL="2743195" algn="r" defTabSz="914398" rtl="1" eaLnBrk="1" latinLnBrk="0" hangingPunct="1">
      <a:defRPr sz="1800" kern="1200">
        <a:solidFill>
          <a:schemeClr val="tx1"/>
        </a:solidFill>
        <a:latin typeface="+mn-lt"/>
        <a:ea typeface="+mn-ea"/>
        <a:cs typeface="+mn-cs"/>
      </a:defRPr>
    </a:lvl7pPr>
    <a:lvl8pPr marL="3200394" algn="r" defTabSz="914398" rtl="1" eaLnBrk="1" latinLnBrk="0" hangingPunct="1">
      <a:defRPr sz="1800" kern="1200">
        <a:solidFill>
          <a:schemeClr val="tx1"/>
        </a:solidFill>
        <a:latin typeface="+mn-lt"/>
        <a:ea typeface="+mn-ea"/>
        <a:cs typeface="+mn-cs"/>
      </a:defRPr>
    </a:lvl8pPr>
    <a:lvl9pPr marL="3657592" algn="r" defTabSz="914398"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8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2" d="100"/>
          <a:sy n="72" d="100"/>
        </p:scale>
        <p:origin x="1506" y="54"/>
      </p:cViewPr>
      <p:guideLst>
        <p:guide orient="horz" pos="2880"/>
        <p:guide pos="2160"/>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4.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גיליון1!$B$1</c:f>
              <c:strCache>
                <c:ptCount val="1"/>
                <c:pt idx="0">
                  <c:v>כ- 15 מיליארד ₪ תקציבי חומש ונלווים </c:v>
                </c:pt>
              </c:strCache>
            </c:strRef>
          </c:tx>
          <c:explosion val="4"/>
          <c:dPt>
            <c:idx val="0"/>
            <c:bubble3D val="0"/>
            <c:spPr>
              <a:solidFill>
                <a:srgbClr val="99FF66"/>
              </a:solidFill>
            </c:spPr>
            <c:extLst>
              <c:ext xmlns:c16="http://schemas.microsoft.com/office/drawing/2014/chart" uri="{C3380CC4-5D6E-409C-BE32-E72D297353CC}">
                <c16:uniqueId val="{00000001-7D01-4EEB-BEE0-9EF3A5F5F1DC}"/>
              </c:ext>
            </c:extLst>
          </c:dPt>
          <c:dPt>
            <c:idx val="2"/>
            <c:bubble3D val="0"/>
            <c:spPr>
              <a:solidFill>
                <a:srgbClr val="FF66CC"/>
              </a:solidFill>
            </c:spPr>
            <c:extLst>
              <c:ext xmlns:c16="http://schemas.microsoft.com/office/drawing/2014/chart" uri="{C3380CC4-5D6E-409C-BE32-E72D297353CC}">
                <c16:uniqueId val="{00000003-7D01-4EEB-BEE0-9EF3A5F5F1DC}"/>
              </c:ext>
            </c:extLst>
          </c:dPt>
          <c:dPt>
            <c:idx val="4"/>
            <c:bubble3D val="0"/>
            <c:spPr>
              <a:solidFill>
                <a:srgbClr val="FFFF00"/>
              </a:solidFill>
            </c:spPr>
            <c:extLst>
              <c:ext xmlns:c16="http://schemas.microsoft.com/office/drawing/2014/chart" uri="{C3380CC4-5D6E-409C-BE32-E72D297353CC}">
                <c16:uniqueId val="{00000005-7D01-4EEB-BEE0-9EF3A5F5F1DC}"/>
              </c:ext>
            </c:extLst>
          </c:dPt>
          <c:dPt>
            <c:idx val="6"/>
            <c:bubble3D val="0"/>
            <c:explosion val="19"/>
            <c:extLst>
              <c:ext xmlns:c16="http://schemas.microsoft.com/office/drawing/2014/chart" uri="{C3380CC4-5D6E-409C-BE32-E72D297353CC}">
                <c16:uniqueId val="{00000008-002D-4725-B4A9-72D9A5DFB42D}"/>
              </c:ext>
            </c:extLst>
          </c:dPt>
          <c:dPt>
            <c:idx val="7"/>
            <c:bubble3D val="0"/>
            <c:spPr>
              <a:solidFill>
                <a:schemeClr val="accent3">
                  <a:lumMod val="20000"/>
                  <a:lumOff val="80000"/>
                </a:schemeClr>
              </a:solidFill>
            </c:spPr>
            <c:extLst>
              <c:ext xmlns:c16="http://schemas.microsoft.com/office/drawing/2014/chart" uri="{C3380CC4-5D6E-409C-BE32-E72D297353CC}">
                <c16:uniqueId val="{00000007-7D01-4EEB-BEE0-9EF3A5F5F1DC}"/>
              </c:ext>
            </c:extLst>
          </c:dPt>
          <c:cat>
            <c:strRef>
              <c:f>גיליון1!$A$2:$A$13</c:f>
              <c:strCache>
                <c:ptCount val="12"/>
                <c:pt idx="0">
                  <c:v>פנים</c:v>
                </c:pt>
                <c:pt idx="1">
                  <c:v>תחבורה</c:v>
                </c:pt>
                <c:pt idx="2">
                  <c:v>חינוך דיפרנציאלי</c:v>
                </c:pt>
                <c:pt idx="3">
                  <c:v>מנהל התכנון</c:v>
                </c:pt>
                <c:pt idx="4">
                  <c:v>כלכלה ורווחה</c:v>
                </c:pt>
                <c:pt idx="5">
                  <c:v>חינוך</c:v>
                </c:pt>
                <c:pt idx="6">
                  <c:v>בינוי ושיכון</c:v>
                </c:pt>
                <c:pt idx="7">
                  <c:v>נגב גליל</c:v>
                </c:pt>
                <c:pt idx="8">
                  <c:v>ספורט</c:v>
                </c:pt>
                <c:pt idx="9">
                  <c:v>תרבות</c:v>
                </c:pt>
                <c:pt idx="10">
                  <c:v>מים וביוב</c:v>
                </c:pt>
                <c:pt idx="11">
                  <c:v>בט"פ</c:v>
                </c:pt>
              </c:strCache>
            </c:strRef>
          </c:cat>
          <c:val>
            <c:numRef>
              <c:f>גיליון1!$B$2:$B$13</c:f>
              <c:numCache>
                <c:formatCode>General</c:formatCode>
                <c:ptCount val="12"/>
                <c:pt idx="0">
                  <c:v>1400</c:v>
                </c:pt>
                <c:pt idx="1">
                  <c:v>2820</c:v>
                </c:pt>
                <c:pt idx="2">
                  <c:v>5800</c:v>
                </c:pt>
                <c:pt idx="3">
                  <c:v>366</c:v>
                </c:pt>
                <c:pt idx="4">
                  <c:v>1048</c:v>
                </c:pt>
                <c:pt idx="5">
                  <c:v>915</c:v>
                </c:pt>
                <c:pt idx="6">
                  <c:v>1410</c:v>
                </c:pt>
                <c:pt idx="7">
                  <c:v>188</c:v>
                </c:pt>
                <c:pt idx="8">
                  <c:v>50</c:v>
                </c:pt>
                <c:pt idx="9">
                  <c:v>30</c:v>
                </c:pt>
                <c:pt idx="10">
                  <c:v>750</c:v>
                </c:pt>
                <c:pt idx="11">
                  <c:v>550</c:v>
                </c:pt>
              </c:numCache>
            </c:numRef>
          </c:val>
          <c:extLst>
            <c:ext xmlns:c16="http://schemas.microsoft.com/office/drawing/2014/chart" uri="{C3380CC4-5D6E-409C-BE32-E72D297353CC}">
              <c16:uniqueId val="{00000008-7D01-4EEB-BEE0-9EF3A5F5F1DC}"/>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73170972456051897"/>
          <c:y val="0.1388260499791211"/>
          <c:w val="0.25201003307324826"/>
          <c:h val="0.70410280083822108"/>
        </c:manualLayout>
      </c:layout>
      <c:overlay val="0"/>
      <c:txPr>
        <a:bodyPr/>
        <a:lstStyle/>
        <a:p>
          <a:pPr>
            <a:defRPr sz="1100" b="1"/>
          </a:pPr>
          <a:endParaRPr lang="he-IL"/>
        </a:p>
      </c:txPr>
    </c:legend>
    <c:plotVisOnly val="1"/>
    <c:dispBlanksAs val="gap"/>
    <c:showDLblsOverMax val="0"/>
  </c:chart>
  <c:txPr>
    <a:bodyPr/>
    <a:lstStyle/>
    <a:p>
      <a:pPr>
        <a:defRPr sz="1800"/>
      </a:pPr>
      <a:endParaRPr lang="he-IL"/>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he-IL" sz="1800" dirty="0"/>
              <a:t> תקציב שלב א' (</a:t>
            </a:r>
            <a:r>
              <a:rPr lang="he-IL" sz="1800" dirty="0" err="1"/>
              <a:t>במלש"ח</a:t>
            </a:r>
            <a:r>
              <a:rPr lang="he-IL" sz="1800" dirty="0"/>
              <a:t>) </a:t>
            </a:r>
          </a:p>
          <a:p>
            <a:pPr>
              <a:defRPr sz="1800" b="1" i="0" u="none" strike="noStrike" kern="1200" baseline="0">
                <a:solidFill>
                  <a:schemeClr val="tx1">
                    <a:lumMod val="65000"/>
                    <a:lumOff val="35000"/>
                  </a:schemeClr>
                </a:solidFill>
                <a:latin typeface="+mn-lt"/>
                <a:ea typeface="+mn-ea"/>
                <a:cs typeface="+mn-cs"/>
              </a:defRPr>
            </a:pPr>
            <a:r>
              <a:rPr lang="he-IL" sz="1200" dirty="0"/>
              <a:t>(ללא תקציב תוספתי בסך 8 </a:t>
            </a:r>
            <a:r>
              <a:rPr lang="he-IL" sz="1200" dirty="0" err="1"/>
              <a:t>מלש"ח</a:t>
            </a:r>
            <a:r>
              <a:rPr lang="he-IL" sz="1200" dirty="0"/>
              <a:t> שהועבר </a:t>
            </a:r>
            <a:r>
              <a:rPr lang="he-IL" sz="1200" dirty="0" err="1"/>
              <a:t>לותמ"ל</a:t>
            </a:r>
            <a:r>
              <a:rPr lang="he-IL" sz="1200" dirty="0"/>
              <a:t> מעלה עירון)</a:t>
            </a:r>
            <a:endParaRPr lang="he-IL" sz="1800" dirty="0"/>
          </a:p>
        </c:rich>
      </c:tx>
      <c:overlay val="0"/>
      <c:spPr>
        <a:noFill/>
        <a:ln>
          <a:noFill/>
        </a:ln>
        <a:effectLst/>
      </c:spPr>
    </c:title>
    <c:autoTitleDeleted val="0"/>
    <c:plotArea>
      <c:layout/>
      <c:barChart>
        <c:barDir val="col"/>
        <c:grouping val="clustered"/>
        <c:varyColors val="0"/>
        <c:ser>
          <c:idx val="0"/>
          <c:order val="0"/>
          <c:tx>
            <c:strRef>
              <c:f>גיליון1!$B$1</c:f>
              <c:strCache>
                <c:ptCount val="1"/>
                <c:pt idx="0">
                  <c:v>תקציב מתכנית עבודה </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גיליון1!$A$2:$A$3</c:f>
              <c:strCache>
                <c:ptCount val="1"/>
                <c:pt idx="0">
                  <c:v>שלב א' </c:v>
                </c:pt>
              </c:strCache>
            </c:strRef>
          </c:cat>
          <c:val>
            <c:numRef>
              <c:f>גיליון1!$B$2:$B$3</c:f>
              <c:numCache>
                <c:formatCode>General</c:formatCode>
                <c:ptCount val="2"/>
                <c:pt idx="0" formatCode="#,##0">
                  <c:v>85000</c:v>
                </c:pt>
              </c:numCache>
            </c:numRef>
          </c:val>
          <c:extLst>
            <c:ext xmlns:c16="http://schemas.microsoft.com/office/drawing/2014/chart" uri="{C3380CC4-5D6E-409C-BE32-E72D297353CC}">
              <c16:uniqueId val="{00000000-00F4-4148-BB48-A0F333A8409E}"/>
            </c:ext>
          </c:extLst>
        </c:ser>
        <c:ser>
          <c:idx val="1"/>
          <c:order val="1"/>
          <c:tx>
            <c:strRef>
              <c:f>גיליון1!$C$1</c:f>
              <c:strCache>
                <c:ptCount val="1"/>
                <c:pt idx="0">
                  <c:v>הוצאת הרשאות</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3.055555555555555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F4-4148-BB48-A0F333A8409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גיליון1!$A$2:$A$3</c:f>
              <c:strCache>
                <c:ptCount val="1"/>
                <c:pt idx="0">
                  <c:v>שלב א' </c:v>
                </c:pt>
              </c:strCache>
            </c:strRef>
          </c:cat>
          <c:val>
            <c:numRef>
              <c:f>גיליון1!$C$2:$C$3</c:f>
              <c:numCache>
                <c:formatCode>General</c:formatCode>
                <c:ptCount val="2"/>
                <c:pt idx="0" formatCode="#,##0">
                  <c:v>84223</c:v>
                </c:pt>
              </c:numCache>
            </c:numRef>
          </c:val>
          <c:extLst>
            <c:ext xmlns:c16="http://schemas.microsoft.com/office/drawing/2014/chart" uri="{C3380CC4-5D6E-409C-BE32-E72D297353CC}">
              <c16:uniqueId val="{00000002-00F4-4148-BB48-A0F333A8409E}"/>
            </c:ext>
          </c:extLst>
        </c:ser>
        <c:ser>
          <c:idx val="2"/>
          <c:order val="2"/>
          <c:tx>
            <c:strRef>
              <c:f>גיליון1!$D$1</c:f>
              <c:strCache>
                <c:ptCount val="1"/>
                <c:pt idx="0">
                  <c:v>ניצול הרשאות</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3.3333333333333333E-2"/>
                  <c:y val="-2.50000000000000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F4-4148-BB48-A0F333A8409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גיליון1!$A$2:$A$3</c:f>
              <c:strCache>
                <c:ptCount val="1"/>
                <c:pt idx="0">
                  <c:v>שלב א' </c:v>
                </c:pt>
              </c:strCache>
            </c:strRef>
          </c:cat>
          <c:val>
            <c:numRef>
              <c:f>גיליון1!$D$2:$D$3</c:f>
              <c:numCache>
                <c:formatCode>General</c:formatCode>
                <c:ptCount val="2"/>
                <c:pt idx="0" formatCode="#,##0">
                  <c:v>6604</c:v>
                </c:pt>
              </c:numCache>
            </c:numRef>
          </c:val>
          <c:extLst>
            <c:ext xmlns:c16="http://schemas.microsoft.com/office/drawing/2014/chart" uri="{C3380CC4-5D6E-409C-BE32-E72D297353CC}">
              <c16:uniqueId val="{00000004-00F4-4148-BB48-A0F333A8409E}"/>
            </c:ext>
          </c:extLst>
        </c:ser>
        <c:dLbls>
          <c:showLegendKey val="0"/>
          <c:showVal val="0"/>
          <c:showCatName val="0"/>
          <c:showSerName val="0"/>
          <c:showPercent val="0"/>
          <c:showBubbleSize val="0"/>
        </c:dLbls>
        <c:gapWidth val="219"/>
        <c:axId val="369484928"/>
        <c:axId val="369486464"/>
      </c:barChart>
      <c:catAx>
        <c:axId val="36948492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369486464"/>
        <c:crosses val="autoZero"/>
        <c:auto val="1"/>
        <c:lblAlgn val="ctr"/>
        <c:lblOffset val="100"/>
        <c:noMultiLvlLbl val="0"/>
      </c:catAx>
      <c:valAx>
        <c:axId val="369486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36948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he-IL" sz="1600" dirty="0"/>
              <a:t> הרשאות וניצול</a:t>
            </a:r>
          </a:p>
          <a:p>
            <a:pPr>
              <a:defRPr sz="1600" b="1" i="0" u="none" strike="noStrike" kern="1200" baseline="0">
                <a:solidFill>
                  <a:schemeClr val="tx1">
                    <a:lumMod val="65000"/>
                    <a:lumOff val="35000"/>
                  </a:schemeClr>
                </a:solidFill>
                <a:latin typeface="+mn-lt"/>
                <a:ea typeface="+mn-ea"/>
                <a:cs typeface="+mn-cs"/>
              </a:defRPr>
            </a:pPr>
            <a:r>
              <a:rPr lang="he-IL" sz="1600" dirty="0"/>
              <a:t>מתקציבי שלב א'</a:t>
            </a:r>
          </a:p>
          <a:p>
            <a:pPr>
              <a:defRPr sz="1600" b="1" i="0" u="none" strike="noStrike" kern="1200" baseline="0">
                <a:solidFill>
                  <a:schemeClr val="tx1">
                    <a:lumMod val="65000"/>
                    <a:lumOff val="35000"/>
                  </a:schemeClr>
                </a:solidFill>
                <a:latin typeface="+mn-lt"/>
                <a:ea typeface="+mn-ea"/>
                <a:cs typeface="+mn-cs"/>
              </a:defRPr>
            </a:pPr>
            <a:r>
              <a:rPr lang="he-IL" sz="1600" dirty="0"/>
              <a:t>לשנים 2016-2020 </a:t>
            </a:r>
          </a:p>
        </c:rich>
      </c:tx>
      <c:layout>
        <c:manualLayout>
          <c:xMode val="edge"/>
          <c:yMode val="edge"/>
          <c:x val="0.39512028910300812"/>
          <c:y val="0"/>
        </c:manualLayout>
      </c:layout>
      <c:overlay val="0"/>
      <c:spPr>
        <a:noFill/>
        <a:ln>
          <a:noFill/>
        </a:ln>
        <a:effectLst/>
      </c:spPr>
    </c:title>
    <c:autoTitleDeleted val="0"/>
    <c:plotArea>
      <c:layout>
        <c:manualLayout>
          <c:layoutTarget val="inner"/>
          <c:xMode val="edge"/>
          <c:yMode val="edge"/>
          <c:x val="6.6489902205987939E-2"/>
          <c:y val="0.23359145150553512"/>
          <c:w val="0.90985080248536065"/>
          <c:h val="0.49434517044879478"/>
        </c:manualLayout>
      </c:layout>
      <c:barChart>
        <c:barDir val="col"/>
        <c:grouping val="clustered"/>
        <c:varyColors val="0"/>
        <c:ser>
          <c:idx val="0"/>
          <c:order val="0"/>
          <c:tx>
            <c:strRef>
              <c:f>גיליון1!$B$1</c:f>
              <c:strCache>
                <c:ptCount val="1"/>
                <c:pt idx="0">
                  <c:v>תקציב מתכנית עבודה שלב א'</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גיליון1!$A$2:$A$6</c:f>
              <c:strCache>
                <c:ptCount val="5"/>
                <c:pt idx="0">
                  <c:v>קרקע פרטית 30%</c:v>
                </c:pt>
                <c:pt idx="1">
                  <c:v>קרקע מדינה 30%</c:v>
                </c:pt>
                <c:pt idx="2">
                  <c:v>רישום והסדרה 10%</c:v>
                </c:pt>
                <c:pt idx="3">
                  <c:v>חברות מנהלות 10%</c:v>
                </c:pt>
                <c:pt idx="4">
                  <c:v>תכנון מתארי 20%</c:v>
                </c:pt>
              </c:strCache>
            </c:strRef>
          </c:cat>
          <c:val>
            <c:numRef>
              <c:f>גיליון1!$B$2:$B$6</c:f>
              <c:numCache>
                <c:formatCode>General</c:formatCode>
                <c:ptCount val="5"/>
                <c:pt idx="0">
                  <c:v>25.5</c:v>
                </c:pt>
                <c:pt idx="1">
                  <c:v>25.5</c:v>
                </c:pt>
                <c:pt idx="2">
                  <c:v>8.5</c:v>
                </c:pt>
                <c:pt idx="3">
                  <c:v>8.5</c:v>
                </c:pt>
                <c:pt idx="4">
                  <c:v>17</c:v>
                </c:pt>
              </c:numCache>
            </c:numRef>
          </c:val>
          <c:extLst>
            <c:ext xmlns:c16="http://schemas.microsoft.com/office/drawing/2014/chart" uri="{C3380CC4-5D6E-409C-BE32-E72D297353CC}">
              <c16:uniqueId val="{00000000-027F-435E-80BE-4FEAD796EB08}"/>
            </c:ext>
          </c:extLst>
        </c:ser>
        <c:ser>
          <c:idx val="1"/>
          <c:order val="1"/>
          <c:tx>
            <c:strRef>
              <c:f>גיליון1!$C$1</c:f>
              <c:strCache>
                <c:ptCount val="1"/>
                <c:pt idx="0">
                  <c:v>הוצאת הרשאות</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3.441352044894741E-2"/>
                  <c:y val="-7.34506114040467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BF-4C44-B0CC-8F4D1C496F66}"/>
                </c:ext>
              </c:extLst>
            </c:dLbl>
            <c:dLbl>
              <c:idx val="1"/>
              <c:layout>
                <c:manualLayout>
                  <c:x val="3.011183039282898E-2"/>
                  <c:y val="-7.34506114040460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7BF-4C44-B0CC-8F4D1C496F66}"/>
                </c:ext>
              </c:extLst>
            </c:dLbl>
            <c:dLbl>
              <c:idx val="2"/>
              <c:layout>
                <c:manualLayout>
                  <c:x val="1.2905070168355277E-2"/>
                  <c:y val="-1.83626528510115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BF-4C44-B0CC-8F4D1C496F66}"/>
                </c:ext>
              </c:extLst>
            </c:dLbl>
            <c:dLbl>
              <c:idx val="3"/>
              <c:layout>
                <c:manualLayout>
                  <c:x val="3.6564365477006623E-2"/>
                  <c:y val="-3.672530570202368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7BF-4C44-B0CC-8F4D1C496F66}"/>
                </c:ext>
              </c:extLst>
            </c:dLbl>
            <c:dLbl>
              <c:idx val="4"/>
              <c:layout>
                <c:manualLayout>
                  <c:x val="1.7795696991125973E-2"/>
                  <c:y val="-3.033736238986077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25-475C-A566-03E90C7C6C0D}"/>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גיליון1!$A$2:$A$6</c:f>
              <c:strCache>
                <c:ptCount val="5"/>
                <c:pt idx="0">
                  <c:v>קרקע פרטית 30%</c:v>
                </c:pt>
                <c:pt idx="1">
                  <c:v>קרקע מדינה 30%</c:v>
                </c:pt>
                <c:pt idx="2">
                  <c:v>רישום והסדרה 10%</c:v>
                </c:pt>
                <c:pt idx="3">
                  <c:v>חברות מנהלות 10%</c:v>
                </c:pt>
                <c:pt idx="4">
                  <c:v>תכנון מתארי 20%</c:v>
                </c:pt>
              </c:strCache>
            </c:strRef>
          </c:cat>
          <c:val>
            <c:numRef>
              <c:f>גיליון1!$C$2:$C$6</c:f>
              <c:numCache>
                <c:formatCode>General</c:formatCode>
                <c:ptCount val="5"/>
                <c:pt idx="0">
                  <c:v>40.259</c:v>
                </c:pt>
                <c:pt idx="1">
                  <c:v>19.507999999999999</c:v>
                </c:pt>
                <c:pt idx="2">
                  <c:v>3</c:v>
                </c:pt>
                <c:pt idx="3">
                  <c:v>9.4459999999999997</c:v>
                </c:pt>
                <c:pt idx="4">
                  <c:v>12.01</c:v>
                </c:pt>
              </c:numCache>
            </c:numRef>
          </c:val>
          <c:extLst>
            <c:ext xmlns:c16="http://schemas.microsoft.com/office/drawing/2014/chart" uri="{C3380CC4-5D6E-409C-BE32-E72D297353CC}">
              <c16:uniqueId val="{00000001-027F-435E-80BE-4FEAD796EB08}"/>
            </c:ext>
          </c:extLst>
        </c:ser>
        <c:ser>
          <c:idx val="2"/>
          <c:order val="2"/>
          <c:tx>
            <c:strRef>
              <c:f>גיליון1!$D$1</c:f>
              <c:strCache>
                <c:ptCount val="1"/>
                <c:pt idx="0">
                  <c:v>ניצול הרשאות</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3.6564365477006623E-2"/>
                  <c:y val="-1.101759171060690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7BF-4C44-B0CC-8F4D1C496F66}"/>
                </c:ext>
              </c:extLst>
            </c:dLbl>
            <c:dLbl>
              <c:idx val="1"/>
              <c:layout>
                <c:manualLayout>
                  <c:x val="2.3659295308651341E-2"/>
                  <c:y val="-1.83626528510115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7BF-4C44-B0CC-8F4D1C496F66}"/>
                </c:ext>
              </c:extLst>
            </c:dLbl>
            <c:dLbl>
              <c:idx val="2"/>
              <c:layout>
                <c:manualLayout>
                  <c:x val="2.1508450280592128E-2"/>
                  <c:y val="1.101759171060690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7BF-4C44-B0CC-8F4D1C496F66}"/>
                </c:ext>
              </c:extLst>
            </c:dLbl>
            <c:dLbl>
              <c:idx val="3"/>
              <c:layout>
                <c:manualLayout>
                  <c:x val="3.441352044894725E-2"/>
                  <c:y val="-3.672530570202301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7BF-4C44-B0CC-8F4D1C496F6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גיליון1!$A$2:$A$6</c:f>
              <c:strCache>
                <c:ptCount val="5"/>
                <c:pt idx="0">
                  <c:v>קרקע פרטית 30%</c:v>
                </c:pt>
                <c:pt idx="1">
                  <c:v>קרקע מדינה 30%</c:v>
                </c:pt>
                <c:pt idx="2">
                  <c:v>רישום והסדרה 10%</c:v>
                </c:pt>
                <c:pt idx="3">
                  <c:v>חברות מנהלות 10%</c:v>
                </c:pt>
                <c:pt idx="4">
                  <c:v>תכנון מתארי 20%</c:v>
                </c:pt>
              </c:strCache>
            </c:strRef>
          </c:cat>
          <c:val>
            <c:numRef>
              <c:f>גיליון1!$D$2:$D$6</c:f>
              <c:numCache>
                <c:formatCode>General</c:formatCode>
                <c:ptCount val="5"/>
                <c:pt idx="0">
                  <c:v>2.7709999999999999</c:v>
                </c:pt>
                <c:pt idx="1">
                  <c:v>3.22</c:v>
                </c:pt>
                <c:pt idx="2">
                  <c:v>0</c:v>
                </c:pt>
                <c:pt idx="3">
                  <c:v>0.61299999999999999</c:v>
                </c:pt>
                <c:pt idx="4">
                  <c:v>0</c:v>
                </c:pt>
              </c:numCache>
            </c:numRef>
          </c:val>
          <c:extLst>
            <c:ext xmlns:c16="http://schemas.microsoft.com/office/drawing/2014/chart" uri="{C3380CC4-5D6E-409C-BE32-E72D297353CC}">
              <c16:uniqueId val="{00000002-027F-435E-80BE-4FEAD796EB08}"/>
            </c:ext>
          </c:extLst>
        </c:ser>
        <c:dLbls>
          <c:dLblPos val="outEnd"/>
          <c:showLegendKey val="0"/>
          <c:showVal val="1"/>
          <c:showCatName val="0"/>
          <c:showSerName val="0"/>
          <c:showPercent val="0"/>
          <c:showBubbleSize val="0"/>
        </c:dLbls>
        <c:gapWidth val="219"/>
        <c:axId val="434302976"/>
        <c:axId val="434306432"/>
      </c:barChart>
      <c:catAx>
        <c:axId val="4343029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434306432"/>
        <c:crosses val="autoZero"/>
        <c:auto val="1"/>
        <c:lblAlgn val="ctr"/>
        <c:lblOffset val="100"/>
        <c:noMultiLvlLbl val="0"/>
      </c:catAx>
      <c:valAx>
        <c:axId val="43430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43430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965448357343842E-2"/>
          <c:y val="0.13817633941880722"/>
          <c:w val="0.95727032256531552"/>
          <c:h val="0.63635701658023391"/>
        </c:manualLayout>
      </c:layout>
      <c:barChart>
        <c:barDir val="col"/>
        <c:grouping val="clustered"/>
        <c:varyColors val="0"/>
        <c:ser>
          <c:idx val="0"/>
          <c:order val="0"/>
          <c:tx>
            <c:strRef>
              <c:f>גיליון1!$B$1</c:f>
              <c:strCache>
                <c:ptCount val="1"/>
                <c:pt idx="0">
                  <c:v>תקציב שלב ב'</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גיליון1!$A$2:$A$6</c:f>
              <c:strCache>
                <c:ptCount val="5"/>
                <c:pt idx="0">
                  <c:v>קרקע פרטית 14%</c:v>
                </c:pt>
                <c:pt idx="1">
                  <c:v>קרקע מדינה 14%</c:v>
                </c:pt>
                <c:pt idx="2">
                  <c:v>ראש שטח 16%</c:v>
                </c:pt>
                <c:pt idx="3">
                  <c:v>סבסוד פיתוח (מעורב מדינה) +מדינה בלבד  - 54%</c:v>
                </c:pt>
                <c:pt idx="4">
                  <c:v>מיתוג 2%</c:v>
                </c:pt>
              </c:strCache>
            </c:strRef>
          </c:cat>
          <c:val>
            <c:numRef>
              <c:f>גיליון1!$B$2:$B$6</c:f>
              <c:numCache>
                <c:formatCode>General</c:formatCode>
                <c:ptCount val="5"/>
                <c:pt idx="0">
                  <c:v>13.62</c:v>
                </c:pt>
                <c:pt idx="1">
                  <c:v>13.26</c:v>
                </c:pt>
                <c:pt idx="2">
                  <c:v>15.8</c:v>
                </c:pt>
                <c:pt idx="3">
                  <c:v>53.31</c:v>
                </c:pt>
                <c:pt idx="4">
                  <c:v>1.95</c:v>
                </c:pt>
              </c:numCache>
            </c:numRef>
          </c:val>
          <c:extLst>
            <c:ext xmlns:c16="http://schemas.microsoft.com/office/drawing/2014/chart" uri="{C3380CC4-5D6E-409C-BE32-E72D297353CC}">
              <c16:uniqueId val="{00000000-2D59-42C3-9979-E24D72853578}"/>
            </c:ext>
          </c:extLst>
        </c:ser>
        <c:dLbls>
          <c:showLegendKey val="0"/>
          <c:showVal val="0"/>
          <c:showCatName val="0"/>
          <c:showSerName val="0"/>
          <c:showPercent val="0"/>
          <c:showBubbleSize val="0"/>
        </c:dLbls>
        <c:gapWidth val="219"/>
        <c:overlap val="-27"/>
        <c:axId val="291030144"/>
        <c:axId val="291031680"/>
      </c:barChart>
      <c:catAx>
        <c:axId val="2910301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he-IL"/>
          </a:p>
        </c:txPr>
        <c:crossAx val="291031680"/>
        <c:crosses val="autoZero"/>
        <c:auto val="1"/>
        <c:lblAlgn val="ctr"/>
        <c:lblOffset val="100"/>
        <c:noMultiLvlLbl val="0"/>
      </c:catAx>
      <c:valAx>
        <c:axId val="29103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91030144"/>
        <c:crosses val="autoZero"/>
        <c:crossBetween val="between"/>
      </c:valAx>
      <c:spPr>
        <a:noFill/>
        <a:ln>
          <a:noFill/>
        </a:ln>
        <a:effectLst/>
      </c:spPr>
    </c:plotArea>
    <c:legend>
      <c:legendPos val="b"/>
      <c:layout>
        <c:manualLayout>
          <c:xMode val="edge"/>
          <c:yMode val="edge"/>
          <c:x val="0.81896011276274283"/>
          <c:y val="0.91913695297554188"/>
          <c:w val="0.17041065440665343"/>
          <c:h val="7.7095655841992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גיליון1!$B$1</c:f>
              <c:strCache>
                <c:ptCount val="1"/>
                <c:pt idx="0">
                  <c:v>תקציב שלב ג'</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גיליון1!$A$2:$A$5</c:f>
              <c:strCache>
                <c:ptCount val="4"/>
                <c:pt idx="0">
                  <c:v>קרקע פרטית 25%</c:v>
                </c:pt>
                <c:pt idx="1">
                  <c:v>קרקע מדינה 25%</c:v>
                </c:pt>
                <c:pt idx="2">
                  <c:v>תשתיות במרקם בנוי 40%</c:v>
                </c:pt>
                <c:pt idx="3">
                  <c:v>יועצים 10%</c:v>
                </c:pt>
              </c:strCache>
            </c:strRef>
          </c:cat>
          <c:val>
            <c:numRef>
              <c:f>גיליון1!$B$2:$B$5</c:f>
              <c:numCache>
                <c:formatCode>General</c:formatCode>
                <c:ptCount val="4"/>
                <c:pt idx="0">
                  <c:v>17.5</c:v>
                </c:pt>
                <c:pt idx="1">
                  <c:v>17.5</c:v>
                </c:pt>
                <c:pt idx="2">
                  <c:v>28</c:v>
                </c:pt>
                <c:pt idx="3">
                  <c:v>7</c:v>
                </c:pt>
              </c:numCache>
            </c:numRef>
          </c:val>
          <c:extLst>
            <c:ext xmlns:c16="http://schemas.microsoft.com/office/drawing/2014/chart" uri="{C3380CC4-5D6E-409C-BE32-E72D297353CC}">
              <c16:uniqueId val="{00000000-BD0F-420A-8085-C5148C7BE969}"/>
            </c:ext>
          </c:extLst>
        </c:ser>
        <c:dLbls>
          <c:showLegendKey val="0"/>
          <c:showVal val="0"/>
          <c:showCatName val="0"/>
          <c:showSerName val="0"/>
          <c:showPercent val="0"/>
          <c:showBubbleSize val="0"/>
        </c:dLbls>
        <c:gapWidth val="219"/>
        <c:overlap val="-27"/>
        <c:axId val="440428032"/>
        <c:axId val="440429568"/>
      </c:barChart>
      <c:catAx>
        <c:axId val="4404280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he-IL"/>
          </a:p>
        </c:txPr>
        <c:crossAx val="440429568"/>
        <c:crosses val="autoZero"/>
        <c:auto val="1"/>
        <c:lblAlgn val="ctr"/>
        <c:lblOffset val="100"/>
        <c:noMultiLvlLbl val="0"/>
      </c:catAx>
      <c:valAx>
        <c:axId val="44042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440428032"/>
        <c:crosses val="autoZero"/>
        <c:crossBetween val="between"/>
      </c:valAx>
      <c:spPr>
        <a:noFill/>
        <a:ln>
          <a:noFill/>
        </a:ln>
        <a:effectLst/>
      </c:spPr>
    </c:plotArea>
    <c:legend>
      <c:legendPos val="b"/>
      <c:layout>
        <c:manualLayout>
          <c:xMode val="edge"/>
          <c:yMode val="edge"/>
          <c:x val="0.8349902058099542"/>
          <c:y val="0.88806134708390261"/>
          <c:w val="0.15894810931362849"/>
          <c:h val="0.1019725768113735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he-IL" sz="1600" dirty="0"/>
              <a:t> הרשאות וניצול השקעות ממוקדות </a:t>
            </a:r>
          </a:p>
          <a:p>
            <a:pPr>
              <a:defRPr sz="1600"/>
            </a:pPr>
            <a:r>
              <a:rPr lang="he-IL" sz="1600" dirty="0"/>
              <a:t>לשנים 2016-2020 </a:t>
            </a:r>
          </a:p>
        </c:rich>
      </c:tx>
      <c:layout>
        <c:manualLayout>
          <c:xMode val="edge"/>
          <c:yMode val="edge"/>
          <c:x val="0.65802874323733207"/>
          <c:y val="8.647088161149041E-3"/>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he-IL"/>
        </a:p>
      </c:txPr>
    </c:title>
    <c:autoTitleDeleted val="0"/>
    <c:plotArea>
      <c:layout/>
      <c:barChart>
        <c:barDir val="col"/>
        <c:grouping val="clustered"/>
        <c:varyColors val="0"/>
        <c:ser>
          <c:idx val="0"/>
          <c:order val="0"/>
          <c:tx>
            <c:strRef>
              <c:f>גיליון1!$B$1</c:f>
              <c:strCache>
                <c:ptCount val="1"/>
                <c:pt idx="0">
                  <c:v>תקציב מתכנית עבודה</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3.3333333333333347E-2"/>
                  <c:y val="-2.08333333333334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3D0-435E-AB0F-6DB28ACB516D}"/>
                </c:ext>
              </c:extLst>
            </c:dLbl>
            <c:dLbl>
              <c:idx val="2"/>
              <c:layout>
                <c:manualLayout>
                  <c:x val="-4.7222222222222221E-2"/>
                  <c:y val="4.166666666666666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3D0-435E-AB0F-6DB28ACB516D}"/>
                </c:ext>
              </c:extLst>
            </c:dLbl>
            <c:dLbl>
              <c:idx val="3"/>
              <c:layout>
                <c:manualLayout>
                  <c:x val="-5.5555555555556572E-3"/>
                  <c:y val="-6.250000000000008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1A-4FD6-928D-C644D784C73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גיליון1!$A$2:$A$5</c:f>
              <c:strCache>
                <c:ptCount val="4"/>
                <c:pt idx="0">
                  <c:v>קרקע פרטית 20%</c:v>
                </c:pt>
                <c:pt idx="1">
                  <c:v>קרקע מדינה 20%</c:v>
                </c:pt>
                <c:pt idx="2">
                  <c:v>ראש שטח 55%</c:v>
                </c:pt>
                <c:pt idx="3">
                  <c:v>חברות מנהלות 5%</c:v>
                </c:pt>
              </c:strCache>
            </c:strRef>
          </c:cat>
          <c:val>
            <c:numRef>
              <c:f>גיליון1!$B$2:$B$5</c:f>
              <c:numCache>
                <c:formatCode>General</c:formatCode>
                <c:ptCount val="4"/>
                <c:pt idx="0">
                  <c:v>50.4</c:v>
                </c:pt>
                <c:pt idx="1">
                  <c:v>50.4</c:v>
                </c:pt>
                <c:pt idx="2">
                  <c:v>138.9</c:v>
                </c:pt>
                <c:pt idx="3">
                  <c:v>12.6</c:v>
                </c:pt>
              </c:numCache>
            </c:numRef>
          </c:val>
          <c:extLst>
            <c:ext xmlns:c16="http://schemas.microsoft.com/office/drawing/2014/chart" uri="{C3380CC4-5D6E-409C-BE32-E72D297353CC}">
              <c16:uniqueId val="{00000000-81AE-495A-89A9-E7AB20080CAD}"/>
            </c:ext>
          </c:extLst>
        </c:ser>
        <c:ser>
          <c:idx val="1"/>
          <c:order val="1"/>
          <c:tx>
            <c:strRef>
              <c:f>גיליון1!$C$1</c:f>
              <c:strCache>
                <c:ptCount val="1"/>
                <c:pt idx="0">
                  <c:v>הוצאת הרשאות</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4999999999999974E-2"/>
                  <c:y val="-4.16666666666666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1A-4FD6-928D-C644D784C733}"/>
                </c:ext>
              </c:extLst>
            </c:dLbl>
            <c:dLbl>
              <c:idx val="1"/>
              <c:layout>
                <c:manualLayout>
                  <c:x val="3.0555555555555607E-2"/>
                  <c:y val="-8.333333333333409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1A-4FD6-928D-C644D784C733}"/>
                </c:ext>
              </c:extLst>
            </c:dLbl>
            <c:dLbl>
              <c:idx val="2"/>
              <c:layout>
                <c:manualLayout>
                  <c:x val="0.05"/>
                  <c:y val="8.33333333333333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2D7-42B6-B9DF-0E6DC2BBC315}"/>
                </c:ext>
              </c:extLst>
            </c:dLbl>
            <c:dLbl>
              <c:idx val="3"/>
              <c:layout>
                <c:manualLayout>
                  <c:x val="1.6666666666666666E-2"/>
                  <c:y val="-1.666666666666666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1A-4FD6-928D-C644D784C73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גיליון1!$A$2:$A$5</c:f>
              <c:strCache>
                <c:ptCount val="4"/>
                <c:pt idx="0">
                  <c:v>קרקע פרטית 20%</c:v>
                </c:pt>
                <c:pt idx="1">
                  <c:v>קרקע מדינה 20%</c:v>
                </c:pt>
                <c:pt idx="2">
                  <c:v>ראש שטח 55%</c:v>
                </c:pt>
                <c:pt idx="3">
                  <c:v>חברות מנהלות 5%</c:v>
                </c:pt>
              </c:strCache>
            </c:strRef>
          </c:cat>
          <c:val>
            <c:numRef>
              <c:f>גיליון1!$C$2:$C$5</c:f>
              <c:numCache>
                <c:formatCode>0.000</c:formatCode>
                <c:ptCount val="4"/>
                <c:pt idx="0">
                  <c:v>49.694000000000003</c:v>
                </c:pt>
                <c:pt idx="1">
                  <c:v>40.198999999999998</c:v>
                </c:pt>
                <c:pt idx="2">
                  <c:v>146.655</c:v>
                </c:pt>
                <c:pt idx="3">
                  <c:v>7.077</c:v>
                </c:pt>
              </c:numCache>
            </c:numRef>
          </c:val>
          <c:extLst>
            <c:ext xmlns:c16="http://schemas.microsoft.com/office/drawing/2014/chart" uri="{C3380CC4-5D6E-409C-BE32-E72D297353CC}">
              <c16:uniqueId val="{00000001-81AE-495A-89A9-E7AB20080CAD}"/>
            </c:ext>
          </c:extLst>
        </c:ser>
        <c:ser>
          <c:idx val="2"/>
          <c:order val="2"/>
          <c:tx>
            <c:strRef>
              <c:f>גיליון1!$D$1</c:f>
              <c:strCache>
                <c:ptCount val="1"/>
                <c:pt idx="0">
                  <c:v>ניצול הרשאות</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2222222222222223E-2"/>
                  <c:y val="-1.25000000000000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3D0-435E-AB0F-6DB28ACB516D}"/>
                </c:ext>
              </c:extLst>
            </c:dLbl>
            <c:dLbl>
              <c:idx val="1"/>
              <c:layout>
                <c:manualLayout>
                  <c:x val="3.6111111111111108E-2"/>
                  <c:y val="-1.5277601289623992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3D0-435E-AB0F-6DB28ACB516D}"/>
                </c:ext>
              </c:extLst>
            </c:dLbl>
            <c:dLbl>
              <c:idx val="2"/>
              <c:layout>
                <c:manualLayout>
                  <c:x val="3.888888888888889E-2"/>
                  <c:y val="-8.333333333333409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3D0-435E-AB0F-6DB28ACB516D}"/>
                </c:ext>
              </c:extLst>
            </c:dLbl>
            <c:dLbl>
              <c:idx val="3"/>
              <c:layout>
                <c:manualLayout>
                  <c:x val="2.7777777777777776E-2"/>
                  <c:y val="8.33333333333333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3D0-435E-AB0F-6DB28ACB516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גיליון1!$A$2:$A$5</c:f>
              <c:strCache>
                <c:ptCount val="4"/>
                <c:pt idx="0">
                  <c:v>קרקע פרטית 20%</c:v>
                </c:pt>
                <c:pt idx="1">
                  <c:v>קרקע מדינה 20%</c:v>
                </c:pt>
                <c:pt idx="2">
                  <c:v>ראש שטח 55%</c:v>
                </c:pt>
                <c:pt idx="3">
                  <c:v>חברות מנהלות 5%</c:v>
                </c:pt>
              </c:strCache>
            </c:strRef>
          </c:cat>
          <c:val>
            <c:numRef>
              <c:f>גיליון1!$D$2:$D$5</c:f>
              <c:numCache>
                <c:formatCode>General</c:formatCode>
                <c:ptCount val="4"/>
                <c:pt idx="0">
                  <c:v>6.2830000000000004</c:v>
                </c:pt>
                <c:pt idx="1">
                  <c:v>6.1470000000000002</c:v>
                </c:pt>
                <c:pt idx="2">
                  <c:v>45.031999999999996</c:v>
                </c:pt>
                <c:pt idx="3">
                  <c:v>4.8000000000000001E-2</c:v>
                </c:pt>
              </c:numCache>
            </c:numRef>
          </c:val>
          <c:extLst>
            <c:ext xmlns:c16="http://schemas.microsoft.com/office/drawing/2014/chart" uri="{C3380CC4-5D6E-409C-BE32-E72D297353CC}">
              <c16:uniqueId val="{00000002-81AE-495A-89A9-E7AB20080CAD}"/>
            </c:ext>
          </c:extLst>
        </c:ser>
        <c:dLbls>
          <c:dLblPos val="outEnd"/>
          <c:showLegendKey val="0"/>
          <c:showVal val="1"/>
          <c:showCatName val="0"/>
          <c:showSerName val="0"/>
          <c:showPercent val="0"/>
          <c:showBubbleSize val="0"/>
        </c:dLbls>
        <c:gapWidth val="219"/>
        <c:axId val="244495488"/>
        <c:axId val="244497024"/>
      </c:barChart>
      <c:catAx>
        <c:axId val="244495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44497024"/>
        <c:crosses val="autoZero"/>
        <c:auto val="1"/>
        <c:lblAlgn val="ctr"/>
        <c:lblOffset val="100"/>
        <c:noMultiLvlLbl val="0"/>
      </c:catAx>
      <c:valAx>
        <c:axId val="24449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4449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he-IL" sz="1600" dirty="0"/>
              <a:t>סיכום הרשאות וניצול- השקעות ממוקדות </a:t>
            </a:r>
          </a:p>
          <a:p>
            <a:pPr>
              <a:defRPr sz="1600"/>
            </a:pPr>
            <a:r>
              <a:rPr lang="he-IL" sz="1600" dirty="0"/>
              <a:t>לשנים 2016-2020 </a:t>
            </a:r>
          </a:p>
        </c:rich>
      </c:tx>
      <c:layout>
        <c:manualLayout>
          <c:xMode val="edge"/>
          <c:yMode val="edge"/>
          <c:x val="0.58237130259934078"/>
          <c:y val="0"/>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he-IL"/>
        </a:p>
      </c:txPr>
    </c:title>
    <c:autoTitleDeleted val="0"/>
    <c:plotArea>
      <c:layout/>
      <c:barChart>
        <c:barDir val="col"/>
        <c:grouping val="clustered"/>
        <c:varyColors val="0"/>
        <c:ser>
          <c:idx val="0"/>
          <c:order val="0"/>
          <c:tx>
            <c:strRef>
              <c:f>גיליון1!$B$1</c:f>
              <c:strCache>
                <c:ptCount val="1"/>
                <c:pt idx="0">
                  <c:v>תקציב מתכנית עבודה</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c:f>
              <c:strCache>
                <c:ptCount val="1"/>
                <c:pt idx="0">
                  <c:v>סה"כ נתונים </c:v>
                </c:pt>
              </c:strCache>
            </c:strRef>
          </c:cat>
          <c:val>
            <c:numRef>
              <c:f>גיליון1!$B$2</c:f>
              <c:numCache>
                <c:formatCode>0.00</c:formatCode>
                <c:ptCount val="1"/>
                <c:pt idx="0">
                  <c:v>252</c:v>
                </c:pt>
              </c:numCache>
            </c:numRef>
          </c:val>
          <c:extLst>
            <c:ext xmlns:c16="http://schemas.microsoft.com/office/drawing/2014/chart" uri="{C3380CC4-5D6E-409C-BE32-E72D297353CC}">
              <c16:uniqueId val="{00000000-A8B1-4A90-9BF5-73F840C41ADD}"/>
            </c:ext>
          </c:extLst>
        </c:ser>
        <c:ser>
          <c:idx val="1"/>
          <c:order val="1"/>
          <c:tx>
            <c:strRef>
              <c:f>גיליון1!$C$1</c:f>
              <c:strCache>
                <c:ptCount val="1"/>
                <c:pt idx="0">
                  <c:v>הוצאת הרשאות</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c:f>
              <c:strCache>
                <c:ptCount val="1"/>
                <c:pt idx="0">
                  <c:v>סה"כ נתונים </c:v>
                </c:pt>
              </c:strCache>
            </c:strRef>
          </c:cat>
          <c:val>
            <c:numRef>
              <c:f>גיליון1!$C$2</c:f>
              <c:numCache>
                <c:formatCode>0.00</c:formatCode>
                <c:ptCount val="1"/>
                <c:pt idx="0">
                  <c:v>243.625</c:v>
                </c:pt>
              </c:numCache>
            </c:numRef>
          </c:val>
          <c:extLst>
            <c:ext xmlns:c16="http://schemas.microsoft.com/office/drawing/2014/chart" uri="{C3380CC4-5D6E-409C-BE32-E72D297353CC}">
              <c16:uniqueId val="{00000001-A8B1-4A90-9BF5-73F840C41ADD}"/>
            </c:ext>
          </c:extLst>
        </c:ser>
        <c:ser>
          <c:idx val="2"/>
          <c:order val="2"/>
          <c:tx>
            <c:strRef>
              <c:f>גיליון1!$D$1</c:f>
              <c:strCache>
                <c:ptCount val="1"/>
                <c:pt idx="0">
                  <c:v>ניצול הרשאות</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גיליון1!$A$2</c:f>
              <c:strCache>
                <c:ptCount val="1"/>
                <c:pt idx="0">
                  <c:v>סה"כ נתונים </c:v>
                </c:pt>
              </c:strCache>
            </c:strRef>
          </c:cat>
          <c:val>
            <c:numRef>
              <c:f>גיליון1!$D$2</c:f>
              <c:numCache>
                <c:formatCode>0.00</c:formatCode>
                <c:ptCount val="1"/>
                <c:pt idx="0">
                  <c:v>57.51</c:v>
                </c:pt>
              </c:numCache>
            </c:numRef>
          </c:val>
          <c:extLst>
            <c:ext xmlns:c16="http://schemas.microsoft.com/office/drawing/2014/chart" uri="{C3380CC4-5D6E-409C-BE32-E72D297353CC}">
              <c16:uniqueId val="{00000002-A8B1-4A90-9BF5-73F840C41ADD}"/>
            </c:ext>
          </c:extLst>
        </c:ser>
        <c:dLbls>
          <c:showLegendKey val="0"/>
          <c:showVal val="0"/>
          <c:showCatName val="0"/>
          <c:showSerName val="0"/>
          <c:showPercent val="0"/>
          <c:showBubbleSize val="0"/>
        </c:dLbls>
        <c:gapWidth val="150"/>
        <c:axId val="244608000"/>
        <c:axId val="244630272"/>
      </c:barChart>
      <c:catAx>
        <c:axId val="24460800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44630272"/>
        <c:crosses val="autoZero"/>
        <c:auto val="1"/>
        <c:lblAlgn val="ctr"/>
        <c:lblOffset val="100"/>
        <c:noMultiLvlLbl val="0"/>
      </c:catAx>
      <c:valAx>
        <c:axId val="2446302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4460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גיליון1!$B$1</c:f>
              <c:strCache>
                <c:ptCount val="1"/>
                <c:pt idx="0">
                  <c:v>תקציב מתוכנן לשנה</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גיליון1!$A$2:$A$6</c:f>
              <c:numCache>
                <c:formatCode>General</c:formatCode>
                <c:ptCount val="5"/>
                <c:pt idx="0">
                  <c:v>2016</c:v>
                </c:pt>
                <c:pt idx="1">
                  <c:v>2017</c:v>
                </c:pt>
                <c:pt idx="2">
                  <c:v>2018</c:v>
                </c:pt>
                <c:pt idx="3">
                  <c:v>2019</c:v>
                </c:pt>
                <c:pt idx="4">
                  <c:v>2020</c:v>
                </c:pt>
              </c:numCache>
            </c:numRef>
          </c:cat>
          <c:val>
            <c:numRef>
              <c:f>גיליון1!$B$2:$B$6</c:f>
              <c:numCache>
                <c:formatCode>General</c:formatCode>
                <c:ptCount val="5"/>
                <c:pt idx="0">
                  <c:v>192</c:v>
                </c:pt>
                <c:pt idx="1">
                  <c:v>142</c:v>
                </c:pt>
                <c:pt idx="2">
                  <c:v>142</c:v>
                </c:pt>
                <c:pt idx="3">
                  <c:v>142</c:v>
                </c:pt>
                <c:pt idx="4">
                  <c:v>92</c:v>
                </c:pt>
              </c:numCache>
            </c:numRef>
          </c:val>
          <c:extLst>
            <c:ext xmlns:c16="http://schemas.microsoft.com/office/drawing/2014/chart" uri="{C3380CC4-5D6E-409C-BE32-E72D297353CC}">
              <c16:uniqueId val="{00000003-CFFA-4A46-9A65-082C9CD6A791}"/>
            </c:ext>
          </c:extLst>
        </c:ser>
        <c:ser>
          <c:idx val="1"/>
          <c:order val="1"/>
          <c:tx>
            <c:strRef>
              <c:f>גיליון1!$C$1</c:f>
              <c:strCache>
                <c:ptCount val="1"/>
                <c:pt idx="0">
                  <c:v>מתן הרשאות  מרקם וותיק</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2325226873526009E-2"/>
                  <c:y val="-2.526093494536518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FFA-4A46-9A65-082C9CD6A791}"/>
                </c:ext>
              </c:extLst>
            </c:dLbl>
            <c:dLbl>
              <c:idx val="1"/>
              <c:layout>
                <c:manualLayout>
                  <c:x val="2.90227949355838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FFA-4A46-9A65-082C9CD6A791}"/>
                </c:ext>
              </c:extLst>
            </c:dLbl>
            <c:dLbl>
              <c:idx val="2"/>
              <c:layout>
                <c:manualLayout>
                  <c:x val="3.348784031028893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FFA-4A46-9A65-082C9CD6A791}"/>
                </c:ext>
              </c:extLst>
            </c:dLbl>
            <c:dLbl>
              <c:idx val="3"/>
              <c:layout>
                <c:manualLayout>
                  <c:x val="3.3487840310289015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47A-4FB2-A78D-060F53BCD367}"/>
                </c:ext>
              </c:extLst>
            </c:dLbl>
            <c:dLbl>
              <c:idx val="4"/>
              <c:layout>
                <c:manualLayout>
                  <c:x val="1.5069527477364933E-2"/>
                  <c:y val="-7.3487205125357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89-4A0D-BB75-C5181C8A4D9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גיליון1!$A$2:$A$6</c:f>
              <c:numCache>
                <c:formatCode>General</c:formatCode>
                <c:ptCount val="5"/>
                <c:pt idx="0">
                  <c:v>2016</c:v>
                </c:pt>
                <c:pt idx="1">
                  <c:v>2017</c:v>
                </c:pt>
                <c:pt idx="2">
                  <c:v>2018</c:v>
                </c:pt>
                <c:pt idx="3">
                  <c:v>2019</c:v>
                </c:pt>
                <c:pt idx="4">
                  <c:v>2020</c:v>
                </c:pt>
              </c:numCache>
            </c:numRef>
          </c:cat>
          <c:val>
            <c:numRef>
              <c:f>גיליון1!$C$2:$C$6</c:f>
              <c:numCache>
                <c:formatCode>General</c:formatCode>
                <c:ptCount val="5"/>
                <c:pt idx="0">
                  <c:v>145.19999999999999</c:v>
                </c:pt>
                <c:pt idx="1">
                  <c:v>118.5</c:v>
                </c:pt>
                <c:pt idx="2">
                  <c:v>85</c:v>
                </c:pt>
                <c:pt idx="3">
                  <c:v>70.3</c:v>
                </c:pt>
                <c:pt idx="4">
                  <c:v>7.9</c:v>
                </c:pt>
              </c:numCache>
            </c:numRef>
          </c:val>
          <c:extLst>
            <c:ext xmlns:c16="http://schemas.microsoft.com/office/drawing/2014/chart" uri="{C3380CC4-5D6E-409C-BE32-E72D297353CC}">
              <c16:uniqueId val="{00000007-CFFA-4A46-9A65-082C9CD6A791}"/>
            </c:ext>
          </c:extLst>
        </c:ser>
        <c:ser>
          <c:idx val="2"/>
          <c:order val="2"/>
          <c:tx>
            <c:strRef>
              <c:f>גיליון1!$D$1</c:f>
              <c:strCache>
                <c:ptCount val="1"/>
                <c:pt idx="0">
                  <c:v>מתן הרשאות מרקם חדש</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0092704186173364E-2"/>
                  <c:y val="2.75577019220086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FFA-4A46-9A65-082C9CD6A791}"/>
                </c:ext>
              </c:extLst>
            </c:dLbl>
            <c:dLbl>
              <c:idx val="1"/>
              <c:layout>
                <c:manualLayout>
                  <c:x val="2.4557749560878608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FFA-4A46-9A65-082C9CD6A791}"/>
                </c:ext>
              </c:extLst>
            </c:dLbl>
            <c:dLbl>
              <c:idx val="2"/>
              <c:layout>
                <c:manualLayout>
                  <c:x val="2.0092704186173326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FFA-4A46-9A65-082C9CD6A791}"/>
                </c:ext>
              </c:extLst>
            </c:dLbl>
            <c:dLbl>
              <c:idx val="3"/>
              <c:layout>
                <c:manualLayout>
                  <c:x val="3.1255317622936409E-2"/>
                  <c:y val="-1.9290391345406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C1-45EE-82C7-4BCDFFF6A976}"/>
                </c:ext>
              </c:extLst>
            </c:dLbl>
            <c:dLbl>
              <c:idx val="4"/>
              <c:layout>
                <c:manualLayout>
                  <c:x val="3.516223078051834E-2"/>
                  <c:y val="-1.10230807688034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89-4A0D-BB75-C5181C8A4D9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גיליון1!$A$2:$A$6</c:f>
              <c:numCache>
                <c:formatCode>General</c:formatCode>
                <c:ptCount val="5"/>
                <c:pt idx="0">
                  <c:v>2016</c:v>
                </c:pt>
                <c:pt idx="1">
                  <c:v>2017</c:v>
                </c:pt>
                <c:pt idx="2">
                  <c:v>2018</c:v>
                </c:pt>
                <c:pt idx="3">
                  <c:v>2019</c:v>
                </c:pt>
                <c:pt idx="4">
                  <c:v>2020</c:v>
                </c:pt>
              </c:numCache>
            </c:numRef>
          </c:cat>
          <c:val>
            <c:numRef>
              <c:f>גיליון1!$D$2:$D$6</c:f>
              <c:numCache>
                <c:formatCode>General</c:formatCode>
                <c:ptCount val="5"/>
                <c:pt idx="0">
                  <c:v>40</c:v>
                </c:pt>
                <c:pt idx="1">
                  <c:v>25</c:v>
                </c:pt>
                <c:pt idx="2">
                  <c:v>21</c:v>
                </c:pt>
                <c:pt idx="3">
                  <c:v>17.75</c:v>
                </c:pt>
                <c:pt idx="4">
                  <c:v>11.57</c:v>
                </c:pt>
              </c:numCache>
            </c:numRef>
          </c:val>
          <c:extLst>
            <c:ext xmlns:c16="http://schemas.microsoft.com/office/drawing/2014/chart" uri="{C3380CC4-5D6E-409C-BE32-E72D297353CC}">
              <c16:uniqueId val="{0000000B-CFFA-4A46-9A65-082C9CD6A791}"/>
            </c:ext>
          </c:extLst>
        </c:ser>
        <c:dLbls>
          <c:showLegendKey val="0"/>
          <c:showVal val="1"/>
          <c:showCatName val="0"/>
          <c:showSerName val="0"/>
          <c:showPercent val="0"/>
          <c:showBubbleSize val="0"/>
        </c:dLbls>
        <c:gapWidth val="150"/>
        <c:shape val="box"/>
        <c:axId val="251706752"/>
        <c:axId val="251712640"/>
        <c:axId val="0"/>
      </c:bar3DChart>
      <c:catAx>
        <c:axId val="2517067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51712640"/>
        <c:crosses val="autoZero"/>
        <c:auto val="1"/>
        <c:lblAlgn val="ctr"/>
        <c:lblOffset val="100"/>
        <c:noMultiLvlLbl val="0"/>
      </c:catAx>
      <c:valAx>
        <c:axId val="25171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5170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showDLblsOverMax val="0"/>
  </c:chart>
  <c:spPr>
    <a:noFill/>
    <a:ln>
      <a:noFill/>
    </a:ln>
    <a:effectLst/>
  </c:spPr>
  <c:txPr>
    <a:bodyPr/>
    <a:lstStyle/>
    <a:p>
      <a:pPr>
        <a:defRPr/>
      </a:pPr>
      <a:endParaRPr lang="he-I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גיליון1!$B$1</c:f>
              <c:strCache>
                <c:ptCount val="1"/>
                <c:pt idx="0">
                  <c:v>תקציב מתוכנן לשנה</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pt idx="0">
                  <c:v>2016</c:v>
                </c:pt>
              </c:numCache>
            </c:numRef>
          </c:cat>
          <c:val>
            <c:numRef>
              <c:f>גיליון1!$B$2</c:f>
              <c:numCache>
                <c:formatCode>General</c:formatCode>
                <c:ptCount val="1"/>
                <c:pt idx="0">
                  <c:v>710</c:v>
                </c:pt>
              </c:numCache>
            </c:numRef>
          </c:val>
          <c:extLst>
            <c:ext xmlns:c16="http://schemas.microsoft.com/office/drawing/2014/chart" uri="{C3380CC4-5D6E-409C-BE32-E72D297353CC}">
              <c16:uniqueId val="{00000000-6B0A-49C1-97AF-2A396E86908B}"/>
            </c:ext>
          </c:extLst>
        </c:ser>
        <c:ser>
          <c:idx val="1"/>
          <c:order val="1"/>
          <c:tx>
            <c:strRef>
              <c:f>גיליון1!$C$1</c:f>
              <c:strCache>
                <c:ptCount val="1"/>
                <c:pt idx="0">
                  <c:v>מתן הרשאות  מרקם וותיק</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2325226873526009E-2"/>
                  <c:y val="-2.526093494536518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B0A-49C1-97AF-2A396E86908B}"/>
                </c:ext>
              </c:extLst>
            </c:dLbl>
            <c:dLbl>
              <c:idx val="1"/>
              <c:layout>
                <c:manualLayout>
                  <c:x val="2.90227949355838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B0A-49C1-97AF-2A396E86908B}"/>
                </c:ext>
              </c:extLst>
            </c:dLbl>
            <c:dLbl>
              <c:idx val="2"/>
              <c:layout>
                <c:manualLayout>
                  <c:x val="3.348784031028893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B0A-49C1-97AF-2A396E86908B}"/>
                </c:ext>
              </c:extLst>
            </c:dLbl>
            <c:dLbl>
              <c:idx val="3"/>
              <c:layout>
                <c:manualLayout>
                  <c:x val="3.3487840310289015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B0A-49C1-97AF-2A396E86908B}"/>
                </c:ext>
              </c:extLst>
            </c:dLbl>
            <c:dLbl>
              <c:idx val="4"/>
              <c:layout>
                <c:manualLayout>
                  <c:x val="1.5069527477364933E-2"/>
                  <c:y val="-7.3487205125357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B0A-49C1-97AF-2A396E86908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pt idx="0">
                  <c:v>2016</c:v>
                </c:pt>
              </c:numCache>
            </c:numRef>
          </c:cat>
          <c:val>
            <c:numRef>
              <c:f>גיליון1!$C$2</c:f>
              <c:numCache>
                <c:formatCode>General</c:formatCode>
                <c:ptCount val="1"/>
                <c:pt idx="0">
                  <c:v>427</c:v>
                </c:pt>
              </c:numCache>
            </c:numRef>
          </c:val>
          <c:extLst>
            <c:ext xmlns:c16="http://schemas.microsoft.com/office/drawing/2014/chart" uri="{C3380CC4-5D6E-409C-BE32-E72D297353CC}">
              <c16:uniqueId val="{00000006-6B0A-49C1-97AF-2A396E86908B}"/>
            </c:ext>
          </c:extLst>
        </c:ser>
        <c:ser>
          <c:idx val="2"/>
          <c:order val="2"/>
          <c:tx>
            <c:strRef>
              <c:f>גיליון1!$D$1</c:f>
              <c:strCache>
                <c:ptCount val="1"/>
                <c:pt idx="0">
                  <c:v>מתן הרשאות מרקם חדש</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0092704186173364E-2"/>
                  <c:y val="2.75577019220086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B0A-49C1-97AF-2A396E86908B}"/>
                </c:ext>
              </c:extLst>
            </c:dLbl>
            <c:dLbl>
              <c:idx val="1"/>
              <c:layout>
                <c:manualLayout>
                  <c:x val="2.4557749560878608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B0A-49C1-97AF-2A396E86908B}"/>
                </c:ext>
              </c:extLst>
            </c:dLbl>
            <c:dLbl>
              <c:idx val="2"/>
              <c:layout>
                <c:manualLayout>
                  <c:x val="2.0092704186173326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B0A-49C1-97AF-2A396E86908B}"/>
                </c:ext>
              </c:extLst>
            </c:dLbl>
            <c:dLbl>
              <c:idx val="3"/>
              <c:layout>
                <c:manualLayout>
                  <c:x val="3.1255317622936409E-2"/>
                  <c:y val="-1.9290391345406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B0A-49C1-97AF-2A396E86908B}"/>
                </c:ext>
              </c:extLst>
            </c:dLbl>
            <c:dLbl>
              <c:idx val="4"/>
              <c:layout>
                <c:manualLayout>
                  <c:x val="3.516223078051834E-2"/>
                  <c:y val="-1.10230807688034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B0A-49C1-97AF-2A396E86908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pt idx="0">
                  <c:v>2016</c:v>
                </c:pt>
              </c:numCache>
            </c:numRef>
          </c:cat>
          <c:val>
            <c:numRef>
              <c:f>גיליון1!$D$2</c:f>
              <c:numCache>
                <c:formatCode>General</c:formatCode>
                <c:ptCount val="1"/>
                <c:pt idx="0">
                  <c:v>115</c:v>
                </c:pt>
              </c:numCache>
            </c:numRef>
          </c:val>
          <c:extLst>
            <c:ext xmlns:c16="http://schemas.microsoft.com/office/drawing/2014/chart" uri="{C3380CC4-5D6E-409C-BE32-E72D297353CC}">
              <c16:uniqueId val="{0000000C-6B0A-49C1-97AF-2A396E86908B}"/>
            </c:ext>
          </c:extLst>
        </c:ser>
        <c:dLbls>
          <c:showLegendKey val="0"/>
          <c:showVal val="1"/>
          <c:showCatName val="0"/>
          <c:showSerName val="0"/>
          <c:showPercent val="0"/>
          <c:showBubbleSize val="0"/>
        </c:dLbls>
        <c:gapWidth val="150"/>
        <c:shape val="box"/>
        <c:axId val="251706752"/>
        <c:axId val="251712640"/>
        <c:axId val="0"/>
      </c:bar3DChart>
      <c:catAx>
        <c:axId val="251706752"/>
        <c:scaling>
          <c:orientation val="minMax"/>
        </c:scaling>
        <c:delete val="1"/>
        <c:axPos val="b"/>
        <c:numFmt formatCode="General" sourceLinked="1"/>
        <c:majorTickMark val="none"/>
        <c:minorTickMark val="none"/>
        <c:tickLblPos val="nextTo"/>
        <c:crossAx val="251712640"/>
        <c:crosses val="autoZero"/>
        <c:auto val="1"/>
        <c:lblAlgn val="ctr"/>
        <c:lblOffset val="100"/>
        <c:noMultiLvlLbl val="0"/>
      </c:catAx>
      <c:valAx>
        <c:axId val="25171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5170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showDLblsOverMax val="0"/>
  </c:chart>
  <c:spPr>
    <a:noFill/>
    <a:ln>
      <a:noFill/>
    </a:ln>
    <a:effectLst/>
  </c:spPr>
  <c:txPr>
    <a:bodyPr/>
    <a:lstStyle/>
    <a:p>
      <a:pPr>
        <a:defRPr/>
      </a:pPr>
      <a:endParaRPr lang="he-I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גיליון1!$B$1</c:f>
              <c:strCache>
                <c:ptCount val="1"/>
                <c:pt idx="0">
                  <c:v>תקציב מתוכנן </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4.4650453747052017E-3"/>
                  <c:y val="-2.480193172980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EB8-4DE4-B2C0-EFBDD33F6243}"/>
                </c:ext>
              </c:extLst>
            </c:dLbl>
            <c:dLbl>
              <c:idx val="1"/>
              <c:layout>
                <c:manualLayout>
                  <c:x val="2.2325226873525189E-3"/>
                  <c:y val="-3.40851566095073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EB8-4DE4-B2C0-EFBDD33F6243}"/>
                </c:ext>
              </c:extLst>
            </c:dLbl>
            <c:dLbl>
              <c:idx val="2"/>
              <c:layout>
                <c:manualLayout>
                  <c:x val="-5.0231758257883521E-3"/>
                  <c:y val="-2.70750580301637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CF1-4F20-A51A-0AF645480B4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גיליון1!$A$2:$A$4</c:f>
              <c:strCache>
                <c:ptCount val="3"/>
                <c:pt idx="0">
                  <c:v>חברות מנהלות</c:v>
                </c:pt>
                <c:pt idx="1">
                  <c:v>רשויות</c:v>
                </c:pt>
                <c:pt idx="2">
                  <c:v>סה"כ</c:v>
                </c:pt>
              </c:strCache>
            </c:strRef>
          </c:cat>
          <c:val>
            <c:numRef>
              <c:f>גיליון1!$B$2:$B$4</c:f>
              <c:numCache>
                <c:formatCode>#,##0</c:formatCode>
                <c:ptCount val="3"/>
                <c:pt idx="0">
                  <c:v>59000</c:v>
                </c:pt>
                <c:pt idx="1">
                  <c:v>368500</c:v>
                </c:pt>
                <c:pt idx="2">
                  <c:v>427500</c:v>
                </c:pt>
              </c:numCache>
            </c:numRef>
          </c:val>
          <c:extLst>
            <c:ext xmlns:c16="http://schemas.microsoft.com/office/drawing/2014/chart" uri="{C3380CC4-5D6E-409C-BE32-E72D297353CC}">
              <c16:uniqueId val="{00000000-2EB8-4DE4-B2C0-EFBDD33F6243}"/>
            </c:ext>
          </c:extLst>
        </c:ser>
        <c:ser>
          <c:idx val="1"/>
          <c:order val="1"/>
          <c:tx>
            <c:strRef>
              <c:f>גיליון1!$C$1</c:f>
              <c:strCache>
                <c:ptCount val="1"/>
                <c:pt idx="0">
                  <c:v>מתן הרשאות   </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2325226873526009E-2"/>
                  <c:y val="-1.37788509610043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EB8-4DE4-B2C0-EFBDD33F6243}"/>
                </c:ext>
              </c:extLst>
            </c:dLbl>
            <c:dLbl>
              <c:idx val="1"/>
              <c:layout>
                <c:manualLayout>
                  <c:x val="4.4650453747052017E-2"/>
                  <c:y val="-1.70934125647661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EB8-4DE4-B2C0-EFBDD33F6243}"/>
                </c:ext>
              </c:extLst>
            </c:dLbl>
            <c:dLbl>
              <c:idx val="2"/>
              <c:layout>
                <c:manualLayout>
                  <c:x val="3.5162230780518465E-2"/>
                  <c:y val="-4.87351044542947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EB8-4DE4-B2C0-EFBDD33F624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גיליון1!$A$2:$A$4</c:f>
              <c:strCache>
                <c:ptCount val="3"/>
                <c:pt idx="0">
                  <c:v>חברות מנהלות</c:v>
                </c:pt>
                <c:pt idx="1">
                  <c:v>רשויות</c:v>
                </c:pt>
                <c:pt idx="2">
                  <c:v>סה"כ</c:v>
                </c:pt>
              </c:strCache>
            </c:strRef>
          </c:cat>
          <c:val>
            <c:numRef>
              <c:f>גיליון1!$C$2:$C$4</c:f>
              <c:numCache>
                <c:formatCode>#,##0</c:formatCode>
                <c:ptCount val="3"/>
                <c:pt idx="0">
                  <c:v>59000</c:v>
                </c:pt>
                <c:pt idx="1">
                  <c:v>367900</c:v>
                </c:pt>
                <c:pt idx="2">
                  <c:v>426900</c:v>
                </c:pt>
              </c:numCache>
            </c:numRef>
          </c:val>
          <c:extLst>
            <c:ext xmlns:c16="http://schemas.microsoft.com/office/drawing/2014/chart" uri="{C3380CC4-5D6E-409C-BE32-E72D297353CC}">
              <c16:uniqueId val="{00000004-2EB8-4DE4-B2C0-EFBDD33F6243}"/>
            </c:ext>
          </c:extLst>
        </c:ser>
        <c:ser>
          <c:idx val="2"/>
          <c:order val="2"/>
          <c:tx>
            <c:strRef>
              <c:f>גיליון1!$D$1</c:f>
              <c:strCache>
                <c:ptCount val="1"/>
                <c:pt idx="0">
                  <c:v>ניצול הרשאות</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2325226873526009E-2"/>
                  <c:y val="-1.10230807688035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EB8-4DE4-B2C0-EFBDD33F6243}"/>
                </c:ext>
              </c:extLst>
            </c:dLbl>
            <c:dLbl>
              <c:idx val="1"/>
              <c:layout>
                <c:manualLayout>
                  <c:x val="3.1255317622936409E-2"/>
                  <c:y val="-3.86579480075042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EB8-4DE4-B2C0-EFBDD33F6243}"/>
                </c:ext>
              </c:extLst>
            </c:dLbl>
            <c:dLbl>
              <c:idx val="2"/>
              <c:layout>
                <c:manualLayout>
                  <c:x val="3.6836622722447913E-2"/>
                  <c:y val="-5.42464776841829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EB8-4DE4-B2C0-EFBDD33F624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גיליון1!$A$2:$A$4</c:f>
              <c:strCache>
                <c:ptCount val="3"/>
                <c:pt idx="0">
                  <c:v>חברות מנהלות</c:v>
                </c:pt>
                <c:pt idx="1">
                  <c:v>רשויות</c:v>
                </c:pt>
                <c:pt idx="2">
                  <c:v>סה"כ</c:v>
                </c:pt>
              </c:strCache>
            </c:strRef>
          </c:cat>
          <c:val>
            <c:numRef>
              <c:f>גיליון1!$D$2:$D$4</c:f>
              <c:numCache>
                <c:formatCode>#,##0</c:formatCode>
                <c:ptCount val="3"/>
                <c:pt idx="0">
                  <c:v>12000</c:v>
                </c:pt>
                <c:pt idx="1">
                  <c:v>80217</c:v>
                </c:pt>
                <c:pt idx="2">
                  <c:v>92217</c:v>
                </c:pt>
              </c:numCache>
            </c:numRef>
          </c:val>
          <c:extLst>
            <c:ext xmlns:c16="http://schemas.microsoft.com/office/drawing/2014/chart" uri="{C3380CC4-5D6E-409C-BE32-E72D297353CC}">
              <c16:uniqueId val="{00000008-2EB8-4DE4-B2C0-EFBDD33F6243}"/>
            </c:ext>
          </c:extLst>
        </c:ser>
        <c:dLbls>
          <c:showLegendKey val="0"/>
          <c:showVal val="1"/>
          <c:showCatName val="0"/>
          <c:showSerName val="0"/>
          <c:showPercent val="0"/>
          <c:showBubbleSize val="0"/>
        </c:dLbls>
        <c:gapWidth val="150"/>
        <c:shape val="box"/>
        <c:axId val="251853056"/>
        <c:axId val="252981248"/>
        <c:axId val="0"/>
      </c:bar3DChart>
      <c:catAx>
        <c:axId val="2518530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52981248"/>
        <c:crosses val="autoZero"/>
        <c:auto val="1"/>
        <c:lblAlgn val="ctr"/>
        <c:lblOffset val="100"/>
        <c:noMultiLvlLbl val="0"/>
      </c:catAx>
      <c:valAx>
        <c:axId val="252981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5185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showDLblsOverMax val="0"/>
  </c:chart>
  <c:spPr>
    <a:noFill/>
    <a:ln>
      <a:noFill/>
    </a:ln>
    <a:effectLst/>
  </c:spPr>
  <c:txPr>
    <a:bodyPr/>
    <a:lstStyle/>
    <a:p>
      <a:pPr>
        <a:defRPr/>
      </a:pPr>
      <a:endParaRPr lang="he-I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גיליון1!$B$1</c:f>
              <c:strCache>
                <c:ptCount val="1"/>
                <c:pt idx="0">
                  <c:v>תקציב מתוכנן לשנה</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4"/>
              <c:layout>
                <c:manualLayout>
                  <c:x val="-1.6743919419295733E-3"/>
                  <c:y val="-9.927402362644009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56-4D0C-BDEF-67B1339247E2}"/>
                </c:ext>
              </c:extLst>
            </c:dLbl>
            <c:dLbl>
              <c:idx val="5"/>
              <c:layout>
                <c:manualLayout>
                  <c:x val="-2.009270330315353E-2"/>
                  <c:y val="-5.41500929718722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56-4D0C-BDEF-67B1339247E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גיליון1!$A$2:$A$7</c:f>
              <c:strCache>
                <c:ptCount val="6"/>
                <c:pt idx="0">
                  <c:v>2016</c:v>
                </c:pt>
                <c:pt idx="1">
                  <c:v>2017</c:v>
                </c:pt>
                <c:pt idx="2">
                  <c:v>2018</c:v>
                </c:pt>
                <c:pt idx="3">
                  <c:v>2019</c:v>
                </c:pt>
                <c:pt idx="4">
                  <c:v>2020</c:v>
                </c:pt>
                <c:pt idx="5">
                  <c:v>סה"כ</c:v>
                </c:pt>
              </c:strCache>
            </c:strRef>
          </c:cat>
          <c:val>
            <c:numRef>
              <c:f>גיליון1!$B$2:$B$7</c:f>
              <c:numCache>
                <c:formatCode>0</c:formatCode>
                <c:ptCount val="6"/>
                <c:pt idx="0">
                  <c:v>40</c:v>
                </c:pt>
                <c:pt idx="1">
                  <c:v>25</c:v>
                </c:pt>
                <c:pt idx="2">
                  <c:v>21</c:v>
                </c:pt>
                <c:pt idx="3">
                  <c:v>10</c:v>
                </c:pt>
                <c:pt idx="4">
                  <c:v>11.57</c:v>
                </c:pt>
                <c:pt idx="5">
                  <c:v>107.57</c:v>
                </c:pt>
              </c:numCache>
            </c:numRef>
          </c:val>
          <c:extLst>
            <c:ext xmlns:c16="http://schemas.microsoft.com/office/drawing/2014/chart" uri="{C3380CC4-5D6E-409C-BE32-E72D297353CC}">
              <c16:uniqueId val="{00000000-2499-4BD7-9E79-DF4CAF23411C}"/>
            </c:ext>
          </c:extLst>
        </c:ser>
        <c:ser>
          <c:idx val="1"/>
          <c:order val="1"/>
          <c:tx>
            <c:strRef>
              <c:f>גיליון1!$C$1</c:f>
              <c:strCache>
                <c:ptCount val="1"/>
                <c:pt idx="0">
                  <c:v>מתן הרשאות  </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2325226873526009E-2"/>
                  <c:y val="-2.526093494536518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99-4BD7-9E79-DF4CAF23411C}"/>
                </c:ext>
              </c:extLst>
            </c:dLbl>
            <c:dLbl>
              <c:idx val="1"/>
              <c:layout>
                <c:manualLayout>
                  <c:x val="2.90227949355838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99-4BD7-9E79-DF4CAF23411C}"/>
                </c:ext>
              </c:extLst>
            </c:dLbl>
            <c:dLbl>
              <c:idx val="2"/>
              <c:layout>
                <c:manualLayout>
                  <c:x val="3.348784031028893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99-4BD7-9E79-DF4CAF23411C}"/>
                </c:ext>
              </c:extLst>
            </c:dLbl>
            <c:dLbl>
              <c:idx val="3"/>
              <c:layout>
                <c:manualLayout>
                  <c:x val="3.3487840310289015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99-4BD7-9E79-DF4CAF23411C}"/>
                </c:ext>
              </c:extLst>
            </c:dLbl>
            <c:dLbl>
              <c:idx val="4"/>
              <c:layout>
                <c:manualLayout>
                  <c:x val="1.5069527477365055E-2"/>
                  <c:y val="-5.9565102269059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56-4D0C-BDEF-67B1339247E2}"/>
                </c:ext>
              </c:extLst>
            </c:dLbl>
            <c:dLbl>
              <c:idx val="5"/>
              <c:layout>
                <c:manualLayout>
                  <c:x val="3.851101466437724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56-4D0C-BDEF-67B1339247E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גיליון1!$A$2:$A$7</c:f>
              <c:strCache>
                <c:ptCount val="6"/>
                <c:pt idx="0">
                  <c:v>2016</c:v>
                </c:pt>
                <c:pt idx="1">
                  <c:v>2017</c:v>
                </c:pt>
                <c:pt idx="2">
                  <c:v>2018</c:v>
                </c:pt>
                <c:pt idx="3">
                  <c:v>2019</c:v>
                </c:pt>
                <c:pt idx="4">
                  <c:v>2020</c:v>
                </c:pt>
                <c:pt idx="5">
                  <c:v>סה"כ</c:v>
                </c:pt>
              </c:strCache>
            </c:strRef>
          </c:cat>
          <c:val>
            <c:numRef>
              <c:f>גיליון1!$C$2:$C$7</c:f>
              <c:numCache>
                <c:formatCode>0</c:formatCode>
                <c:ptCount val="6"/>
                <c:pt idx="0">
                  <c:v>40</c:v>
                </c:pt>
                <c:pt idx="1">
                  <c:v>25</c:v>
                </c:pt>
                <c:pt idx="2">
                  <c:v>21</c:v>
                </c:pt>
                <c:pt idx="3">
                  <c:v>10</c:v>
                </c:pt>
                <c:pt idx="4">
                  <c:v>11.57</c:v>
                </c:pt>
                <c:pt idx="5">
                  <c:v>107.57</c:v>
                </c:pt>
              </c:numCache>
            </c:numRef>
          </c:val>
          <c:extLst>
            <c:ext xmlns:c16="http://schemas.microsoft.com/office/drawing/2014/chart" uri="{C3380CC4-5D6E-409C-BE32-E72D297353CC}">
              <c16:uniqueId val="{00000005-2499-4BD7-9E79-DF4CAF23411C}"/>
            </c:ext>
          </c:extLst>
        </c:ser>
        <c:ser>
          <c:idx val="2"/>
          <c:order val="2"/>
          <c:tx>
            <c:strRef>
              <c:f>גיליון1!$D$1</c:f>
              <c:strCache>
                <c:ptCount val="1"/>
                <c:pt idx="0">
                  <c:v>ניצול הרשאות</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2.0092704186173364E-2"/>
                  <c:y val="2.75577019220086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99-4BD7-9E79-DF4CAF23411C}"/>
                </c:ext>
              </c:extLst>
            </c:dLbl>
            <c:dLbl>
              <c:idx val="1"/>
              <c:layout>
                <c:manualLayout>
                  <c:x val="2.4557749560878608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499-4BD7-9E79-DF4CAF23411C}"/>
                </c:ext>
              </c:extLst>
            </c:dLbl>
            <c:dLbl>
              <c:idx val="2"/>
              <c:layout>
                <c:manualLayout>
                  <c:x val="2.0092704186173326E-2"/>
                  <c:y val="-5.5115403844017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499-4BD7-9E79-DF4CAF23411C}"/>
                </c:ext>
              </c:extLst>
            </c:dLbl>
            <c:dLbl>
              <c:idx val="3"/>
              <c:layout>
                <c:manualLayout>
                  <c:x val="2.23252268735260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499-4BD7-9E79-DF4CAF23411C}"/>
                </c:ext>
              </c:extLst>
            </c:dLbl>
            <c:dLbl>
              <c:idx val="4"/>
              <c:layout>
                <c:manualLayout>
                  <c:x val="1.5069527477365055E-2"/>
                  <c:y val="-2.70750464859361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456-4D0C-BDEF-67B1339247E2}"/>
                </c:ext>
              </c:extLst>
            </c:dLbl>
            <c:dLbl>
              <c:idx val="5"/>
              <c:layout>
                <c:manualLayout>
                  <c:x val="1.8418311361223957E-2"/>
                  <c:y val="-2.70750464859361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456-4D0C-BDEF-67B1339247E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גיליון1!$A$2:$A$7</c:f>
              <c:strCache>
                <c:ptCount val="6"/>
                <c:pt idx="0">
                  <c:v>2016</c:v>
                </c:pt>
                <c:pt idx="1">
                  <c:v>2017</c:v>
                </c:pt>
                <c:pt idx="2">
                  <c:v>2018</c:v>
                </c:pt>
                <c:pt idx="3">
                  <c:v>2019</c:v>
                </c:pt>
                <c:pt idx="4">
                  <c:v>2020</c:v>
                </c:pt>
                <c:pt idx="5">
                  <c:v>סה"כ</c:v>
                </c:pt>
              </c:strCache>
            </c:strRef>
          </c:cat>
          <c:val>
            <c:numRef>
              <c:f>גיליון1!$D$2:$D$7</c:f>
              <c:numCache>
                <c:formatCode>0.0</c:formatCode>
                <c:ptCount val="6"/>
                <c:pt idx="0" formatCode="0">
                  <c:v>0</c:v>
                </c:pt>
                <c:pt idx="1">
                  <c:v>0.7</c:v>
                </c:pt>
                <c:pt idx="2" formatCode="0">
                  <c:v>0</c:v>
                </c:pt>
                <c:pt idx="3" formatCode="0">
                  <c:v>0</c:v>
                </c:pt>
                <c:pt idx="4" formatCode="0">
                  <c:v>0</c:v>
                </c:pt>
                <c:pt idx="5" formatCode="0">
                  <c:v>0.7</c:v>
                </c:pt>
              </c:numCache>
            </c:numRef>
          </c:val>
          <c:extLst>
            <c:ext xmlns:c16="http://schemas.microsoft.com/office/drawing/2014/chart" uri="{C3380CC4-5D6E-409C-BE32-E72D297353CC}">
              <c16:uniqueId val="{00000009-2499-4BD7-9E79-DF4CAF23411C}"/>
            </c:ext>
          </c:extLst>
        </c:ser>
        <c:dLbls>
          <c:showLegendKey val="0"/>
          <c:showVal val="1"/>
          <c:showCatName val="0"/>
          <c:showSerName val="0"/>
          <c:showPercent val="0"/>
          <c:showBubbleSize val="0"/>
        </c:dLbls>
        <c:gapWidth val="150"/>
        <c:shape val="box"/>
        <c:axId val="253148160"/>
        <c:axId val="253162240"/>
        <c:axId val="0"/>
      </c:bar3DChart>
      <c:catAx>
        <c:axId val="25314816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53162240"/>
        <c:crosses val="autoZero"/>
        <c:auto val="1"/>
        <c:lblAlgn val="ctr"/>
        <c:lblOffset val="100"/>
        <c:noMultiLvlLbl val="0"/>
      </c:catAx>
      <c:valAx>
        <c:axId val="253162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25314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showDLblsOverMax val="0"/>
  </c:chart>
  <c:spPr>
    <a:noFill/>
    <a:ln>
      <a:noFill/>
    </a:ln>
    <a:effectLst/>
  </c:spPr>
  <c:txPr>
    <a:bodyPr/>
    <a:lstStyle/>
    <a:p>
      <a:pPr>
        <a:defRPr/>
      </a:pPr>
      <a:endParaRPr lang="he-IL"/>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גיליון1!$B$1</c:f>
              <c:strCache>
                <c:ptCount val="1"/>
                <c:pt idx="0">
                  <c:v>יח"ד שפורסמו </c:v>
                </c:pt>
              </c:strCache>
            </c:strRef>
          </c:tx>
          <c:spPr>
            <a:solidFill>
              <a:srgbClr val="FFFF00"/>
            </a:solidFill>
          </c:spPr>
          <c:invertIfNegative val="0"/>
          <c:dLbls>
            <c:spPr>
              <a:noFill/>
              <a:ln>
                <a:noFill/>
              </a:ln>
              <a:effectLst/>
            </c:spPr>
            <c:txPr>
              <a:bodyPr/>
              <a:lstStyle/>
              <a:p>
                <a:pPr>
                  <a:defRPr>
                    <a:solidFill>
                      <a:schemeClr val="tx1"/>
                    </a:solidFill>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c:f>
              <c:strCache>
                <c:ptCount val="1"/>
                <c:pt idx="0">
                  <c:v>שווקים 2016</c:v>
                </c:pt>
              </c:strCache>
            </c:strRef>
          </c:cat>
          <c:val>
            <c:numRef>
              <c:f>גיליון1!$B$2</c:f>
              <c:numCache>
                <c:formatCode>#,##0</c:formatCode>
                <c:ptCount val="1"/>
                <c:pt idx="0">
                  <c:v>2090</c:v>
                </c:pt>
              </c:numCache>
            </c:numRef>
          </c:val>
          <c:extLst>
            <c:ext xmlns:c16="http://schemas.microsoft.com/office/drawing/2014/chart" uri="{C3380CC4-5D6E-409C-BE32-E72D297353CC}">
              <c16:uniqueId val="{00000000-4575-46D2-91FF-E057AAB53B61}"/>
            </c:ext>
          </c:extLst>
        </c:ser>
        <c:ser>
          <c:idx val="1"/>
          <c:order val="1"/>
          <c:tx>
            <c:strRef>
              <c:f>גיליון1!$C$1</c:f>
              <c:strCache>
                <c:ptCount val="1"/>
                <c:pt idx="0">
                  <c:v>יח"ד שזכו</c:v>
                </c:pt>
              </c:strCache>
            </c:strRef>
          </c:tx>
          <c:spPr>
            <a:solidFill>
              <a:srgbClr val="00B0F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c:f>
              <c:strCache>
                <c:ptCount val="1"/>
                <c:pt idx="0">
                  <c:v>שווקים 2016</c:v>
                </c:pt>
              </c:strCache>
            </c:strRef>
          </c:cat>
          <c:val>
            <c:numRef>
              <c:f>גיליון1!$C$2</c:f>
              <c:numCache>
                <c:formatCode>#,##0</c:formatCode>
                <c:ptCount val="1"/>
                <c:pt idx="0">
                  <c:v>1400</c:v>
                </c:pt>
              </c:numCache>
            </c:numRef>
          </c:val>
          <c:extLst>
            <c:ext xmlns:c16="http://schemas.microsoft.com/office/drawing/2014/chart" uri="{C3380CC4-5D6E-409C-BE32-E72D297353CC}">
              <c16:uniqueId val="{00000001-4575-46D2-91FF-E057AAB53B61}"/>
            </c:ext>
          </c:extLst>
        </c:ser>
        <c:ser>
          <c:idx val="2"/>
          <c:order val="2"/>
          <c:tx>
            <c:strRef>
              <c:f>גיליון1!$D$1</c:f>
              <c:strCache>
                <c:ptCount val="1"/>
                <c:pt idx="0">
                  <c:v>יח"ד שלא זכו</c:v>
                </c:pt>
              </c:strCache>
            </c:strRef>
          </c:tx>
          <c:spPr>
            <a:solidFill>
              <a:srgbClr val="35ED03"/>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גיליון1!$A$2</c:f>
              <c:strCache>
                <c:ptCount val="1"/>
                <c:pt idx="0">
                  <c:v>שווקים 2016</c:v>
                </c:pt>
              </c:strCache>
            </c:strRef>
          </c:cat>
          <c:val>
            <c:numRef>
              <c:f>גיליון1!$D$2</c:f>
              <c:numCache>
                <c:formatCode>#,##0</c:formatCode>
                <c:ptCount val="1"/>
                <c:pt idx="0">
                  <c:v>690</c:v>
                </c:pt>
              </c:numCache>
            </c:numRef>
          </c:val>
          <c:extLst>
            <c:ext xmlns:c16="http://schemas.microsoft.com/office/drawing/2014/chart" uri="{C3380CC4-5D6E-409C-BE32-E72D297353CC}">
              <c16:uniqueId val="{00000002-4575-46D2-91FF-E057AAB53B61}"/>
            </c:ext>
          </c:extLst>
        </c:ser>
        <c:dLbls>
          <c:showLegendKey val="0"/>
          <c:showVal val="1"/>
          <c:showCatName val="0"/>
          <c:showSerName val="0"/>
          <c:showPercent val="0"/>
          <c:showBubbleSize val="0"/>
        </c:dLbls>
        <c:gapWidth val="75"/>
        <c:shape val="box"/>
        <c:axId val="262037504"/>
        <c:axId val="171213568"/>
        <c:axId val="0"/>
      </c:bar3DChart>
      <c:catAx>
        <c:axId val="262037504"/>
        <c:scaling>
          <c:orientation val="minMax"/>
        </c:scaling>
        <c:delete val="1"/>
        <c:axPos val="b"/>
        <c:numFmt formatCode="General" sourceLinked="0"/>
        <c:majorTickMark val="none"/>
        <c:minorTickMark val="none"/>
        <c:tickLblPos val="nextTo"/>
        <c:crossAx val="171213568"/>
        <c:crosses val="autoZero"/>
        <c:auto val="1"/>
        <c:lblAlgn val="ctr"/>
        <c:lblOffset val="100"/>
        <c:noMultiLvlLbl val="0"/>
      </c:catAx>
      <c:valAx>
        <c:axId val="171213568"/>
        <c:scaling>
          <c:orientation val="minMax"/>
        </c:scaling>
        <c:delete val="0"/>
        <c:axPos val="l"/>
        <c:numFmt formatCode="#,##0" sourceLinked="1"/>
        <c:majorTickMark val="none"/>
        <c:minorTickMark val="none"/>
        <c:tickLblPos val="nextTo"/>
        <c:crossAx val="262037504"/>
        <c:crosses val="autoZero"/>
        <c:crossBetween val="between"/>
      </c:valAx>
    </c:plotArea>
    <c:legend>
      <c:legendPos val="b"/>
      <c:layout>
        <c:manualLayout>
          <c:xMode val="edge"/>
          <c:yMode val="edge"/>
          <c:x val="0.21020880245465048"/>
          <c:y val="0.84418675702699697"/>
          <c:w val="0.58531786892693949"/>
          <c:h val="0.10878143169277488"/>
        </c:manualLayout>
      </c:layout>
      <c:overlay val="0"/>
      <c:txPr>
        <a:bodyPr/>
        <a:lstStyle/>
        <a:p>
          <a:pPr>
            <a:defRPr>
              <a:solidFill>
                <a:schemeClr val="tx1"/>
              </a:solidFill>
            </a:defRPr>
          </a:pPr>
          <a:endParaRPr lang="he-IL"/>
        </a:p>
      </c:txPr>
    </c:legend>
    <c:plotVisOnly val="1"/>
    <c:dispBlanksAs val="gap"/>
    <c:showDLblsOverMax val="0"/>
  </c:chart>
  <c:txPr>
    <a:bodyPr/>
    <a:lstStyle/>
    <a:p>
      <a:pPr>
        <a:defRPr sz="1800">
          <a:solidFill>
            <a:schemeClr val="tx1"/>
          </a:solidFill>
        </a:defRPr>
      </a:pPr>
      <a:endParaRPr lang="he-IL"/>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גיליון1!$B$1</c:f>
              <c:strCache>
                <c:ptCount val="1"/>
                <c:pt idx="0">
                  <c:v>יח"ד שפורסמו </c:v>
                </c:pt>
              </c:strCache>
            </c:strRef>
          </c:tx>
          <c:spPr>
            <a:solidFill>
              <a:srgbClr val="FFFF0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גיליון1!$B$2</c:f>
              <c:numCache>
                <c:formatCode>#,##0</c:formatCode>
                <c:ptCount val="1"/>
                <c:pt idx="0">
                  <c:v>1299</c:v>
                </c:pt>
              </c:numCache>
            </c:numRef>
          </c:val>
          <c:extLst>
            <c:ext xmlns:c16="http://schemas.microsoft.com/office/drawing/2014/chart" uri="{C3380CC4-5D6E-409C-BE32-E72D297353CC}">
              <c16:uniqueId val="{00000000-ACF2-47DA-BA43-98F6B7DD8DFD}"/>
            </c:ext>
          </c:extLst>
        </c:ser>
        <c:ser>
          <c:idx val="1"/>
          <c:order val="1"/>
          <c:tx>
            <c:strRef>
              <c:f>גיליון1!$C$1</c:f>
              <c:strCache>
                <c:ptCount val="1"/>
                <c:pt idx="0">
                  <c:v>יח"ד שזכו</c:v>
                </c:pt>
              </c:strCache>
            </c:strRef>
          </c:tx>
          <c:spPr>
            <a:solidFill>
              <a:srgbClr val="00B0F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גיליון1!$C$2</c:f>
              <c:numCache>
                <c:formatCode>General</c:formatCode>
                <c:ptCount val="1"/>
                <c:pt idx="0">
                  <c:v>881</c:v>
                </c:pt>
              </c:numCache>
            </c:numRef>
          </c:val>
          <c:extLst>
            <c:ext xmlns:c16="http://schemas.microsoft.com/office/drawing/2014/chart" uri="{C3380CC4-5D6E-409C-BE32-E72D297353CC}">
              <c16:uniqueId val="{00000001-ACF2-47DA-BA43-98F6B7DD8DFD}"/>
            </c:ext>
          </c:extLst>
        </c:ser>
        <c:ser>
          <c:idx val="2"/>
          <c:order val="2"/>
          <c:tx>
            <c:strRef>
              <c:f>גיליון1!$D$1</c:f>
              <c:strCache>
                <c:ptCount val="1"/>
                <c:pt idx="0">
                  <c:v>יח"ד שלא זכו</c:v>
                </c:pt>
              </c:strCache>
            </c:strRef>
          </c:tx>
          <c:spPr>
            <a:solidFill>
              <a:srgbClr val="35ED03"/>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גיליון1!$D$2</c:f>
              <c:numCache>
                <c:formatCode>General</c:formatCode>
                <c:ptCount val="1"/>
                <c:pt idx="0">
                  <c:v>418</c:v>
                </c:pt>
              </c:numCache>
            </c:numRef>
          </c:val>
          <c:extLst>
            <c:ext xmlns:c16="http://schemas.microsoft.com/office/drawing/2014/chart" uri="{C3380CC4-5D6E-409C-BE32-E72D297353CC}">
              <c16:uniqueId val="{00000002-ACF2-47DA-BA43-98F6B7DD8DFD}"/>
            </c:ext>
          </c:extLst>
        </c:ser>
        <c:dLbls>
          <c:showLegendKey val="0"/>
          <c:showVal val="1"/>
          <c:showCatName val="0"/>
          <c:showSerName val="0"/>
          <c:showPercent val="0"/>
          <c:showBubbleSize val="0"/>
        </c:dLbls>
        <c:gapWidth val="75"/>
        <c:shape val="box"/>
        <c:axId val="172018688"/>
        <c:axId val="172024576"/>
        <c:axId val="0"/>
      </c:bar3DChart>
      <c:catAx>
        <c:axId val="172018688"/>
        <c:scaling>
          <c:orientation val="minMax"/>
        </c:scaling>
        <c:delete val="1"/>
        <c:axPos val="b"/>
        <c:numFmt formatCode="General" sourceLinked="1"/>
        <c:majorTickMark val="none"/>
        <c:minorTickMark val="none"/>
        <c:tickLblPos val="nextTo"/>
        <c:crossAx val="172024576"/>
        <c:crosses val="autoZero"/>
        <c:auto val="1"/>
        <c:lblAlgn val="ctr"/>
        <c:lblOffset val="100"/>
        <c:noMultiLvlLbl val="0"/>
      </c:catAx>
      <c:valAx>
        <c:axId val="172024576"/>
        <c:scaling>
          <c:orientation val="minMax"/>
        </c:scaling>
        <c:delete val="0"/>
        <c:axPos val="l"/>
        <c:numFmt formatCode="#,##0" sourceLinked="1"/>
        <c:majorTickMark val="none"/>
        <c:minorTickMark val="none"/>
        <c:tickLblPos val="nextTo"/>
        <c:crossAx val="172018688"/>
        <c:crosses val="autoZero"/>
        <c:crossBetween val="between"/>
      </c:valAx>
    </c:plotArea>
    <c:legend>
      <c:legendPos val="b"/>
      <c:overlay val="0"/>
      <c:txPr>
        <a:bodyPr/>
        <a:lstStyle/>
        <a:p>
          <a:pPr>
            <a:defRPr b="1"/>
          </a:pPr>
          <a:endParaRPr lang="he-IL"/>
        </a:p>
      </c:txPr>
    </c:legend>
    <c:plotVisOnly val="1"/>
    <c:dispBlanksAs val="gap"/>
    <c:showDLblsOverMax val="0"/>
  </c:chart>
  <c:txPr>
    <a:bodyPr/>
    <a:lstStyle/>
    <a:p>
      <a:pPr>
        <a:defRPr sz="1800"/>
      </a:pPr>
      <a:endParaRPr lang="he-IL"/>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גיליון1!$B$1</c:f>
              <c:strCache>
                <c:ptCount val="1"/>
                <c:pt idx="0">
                  <c:v>יח"ד שפורסמו </c:v>
                </c:pt>
              </c:strCache>
            </c:strRef>
          </c:tx>
          <c:spPr>
            <a:solidFill>
              <a:srgbClr val="FFFF0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גיליון1!$B$2</c:f>
              <c:numCache>
                <c:formatCode>#,##0</c:formatCode>
                <c:ptCount val="1"/>
                <c:pt idx="0">
                  <c:v>1950</c:v>
                </c:pt>
              </c:numCache>
            </c:numRef>
          </c:val>
          <c:extLst>
            <c:ext xmlns:c16="http://schemas.microsoft.com/office/drawing/2014/chart" uri="{C3380CC4-5D6E-409C-BE32-E72D297353CC}">
              <c16:uniqueId val="{00000000-42DD-4816-8FE9-ACCF273A8BE1}"/>
            </c:ext>
          </c:extLst>
        </c:ser>
        <c:ser>
          <c:idx val="1"/>
          <c:order val="1"/>
          <c:tx>
            <c:strRef>
              <c:f>גיליון1!$C$1</c:f>
              <c:strCache>
                <c:ptCount val="1"/>
                <c:pt idx="0">
                  <c:v>יח"ד שזכו</c:v>
                </c:pt>
              </c:strCache>
            </c:strRef>
          </c:tx>
          <c:spPr>
            <a:solidFill>
              <a:srgbClr val="00B0F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גיליון1!$C$2</c:f>
              <c:numCache>
                <c:formatCode>#,##0</c:formatCode>
                <c:ptCount val="1"/>
                <c:pt idx="0">
                  <c:v>1375</c:v>
                </c:pt>
              </c:numCache>
            </c:numRef>
          </c:val>
          <c:extLst>
            <c:ext xmlns:c16="http://schemas.microsoft.com/office/drawing/2014/chart" uri="{C3380CC4-5D6E-409C-BE32-E72D297353CC}">
              <c16:uniqueId val="{00000001-42DD-4816-8FE9-ACCF273A8BE1}"/>
            </c:ext>
          </c:extLst>
        </c:ser>
        <c:ser>
          <c:idx val="2"/>
          <c:order val="2"/>
          <c:tx>
            <c:strRef>
              <c:f>גיליון1!$D$1</c:f>
              <c:strCache>
                <c:ptCount val="1"/>
                <c:pt idx="0">
                  <c:v>יח"ד שלא זכו</c:v>
                </c:pt>
              </c:strCache>
            </c:strRef>
          </c:tx>
          <c:spPr>
            <a:solidFill>
              <a:srgbClr val="35ED03"/>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גיליון1!$D$2</c:f>
              <c:numCache>
                <c:formatCode>General</c:formatCode>
                <c:ptCount val="1"/>
                <c:pt idx="0">
                  <c:v>567</c:v>
                </c:pt>
              </c:numCache>
            </c:numRef>
          </c:val>
          <c:extLst>
            <c:ext xmlns:c16="http://schemas.microsoft.com/office/drawing/2014/chart" uri="{C3380CC4-5D6E-409C-BE32-E72D297353CC}">
              <c16:uniqueId val="{00000002-42DD-4816-8FE9-ACCF273A8BE1}"/>
            </c:ext>
          </c:extLst>
        </c:ser>
        <c:dLbls>
          <c:showLegendKey val="0"/>
          <c:showVal val="1"/>
          <c:showCatName val="0"/>
          <c:showSerName val="0"/>
          <c:showPercent val="0"/>
          <c:showBubbleSize val="0"/>
        </c:dLbls>
        <c:gapWidth val="75"/>
        <c:shape val="box"/>
        <c:axId val="26328448"/>
        <c:axId val="26342528"/>
        <c:axId val="0"/>
      </c:bar3DChart>
      <c:catAx>
        <c:axId val="26328448"/>
        <c:scaling>
          <c:orientation val="minMax"/>
        </c:scaling>
        <c:delete val="1"/>
        <c:axPos val="b"/>
        <c:numFmt formatCode="General" sourceLinked="1"/>
        <c:majorTickMark val="none"/>
        <c:minorTickMark val="none"/>
        <c:tickLblPos val="nextTo"/>
        <c:crossAx val="26342528"/>
        <c:crosses val="autoZero"/>
        <c:auto val="1"/>
        <c:lblAlgn val="ctr"/>
        <c:lblOffset val="100"/>
        <c:noMultiLvlLbl val="0"/>
      </c:catAx>
      <c:valAx>
        <c:axId val="26342528"/>
        <c:scaling>
          <c:orientation val="minMax"/>
        </c:scaling>
        <c:delete val="0"/>
        <c:axPos val="l"/>
        <c:numFmt formatCode="#,##0" sourceLinked="1"/>
        <c:majorTickMark val="none"/>
        <c:minorTickMark val="none"/>
        <c:tickLblPos val="nextTo"/>
        <c:crossAx val="26328448"/>
        <c:crosses val="autoZero"/>
        <c:crossBetween val="between"/>
      </c:valAx>
    </c:plotArea>
    <c:legend>
      <c:legendPos val="b"/>
      <c:overlay val="0"/>
      <c:txPr>
        <a:bodyPr/>
        <a:lstStyle/>
        <a:p>
          <a:pPr>
            <a:defRPr b="1"/>
          </a:pPr>
          <a:endParaRPr lang="he-IL"/>
        </a:p>
      </c:txPr>
    </c:legend>
    <c:plotVisOnly val="1"/>
    <c:dispBlanksAs val="gap"/>
    <c:showDLblsOverMax val="0"/>
  </c:chart>
  <c:txPr>
    <a:bodyPr/>
    <a:lstStyle/>
    <a:p>
      <a:pPr>
        <a:defRPr sz="1800"/>
      </a:pPr>
      <a:endParaRPr lang="he-IL"/>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0215192891846706"/>
          <c:y val="0.1574579566160613"/>
          <c:w val="0.88637689759855043"/>
          <c:h val="0.70418743528447902"/>
        </c:manualLayout>
      </c:layout>
      <c:bar3DChart>
        <c:barDir val="col"/>
        <c:grouping val="clustered"/>
        <c:varyColors val="0"/>
        <c:ser>
          <c:idx val="0"/>
          <c:order val="0"/>
          <c:tx>
            <c:strRef>
              <c:f>גיליון1!$B$1</c:f>
              <c:strCache>
                <c:ptCount val="1"/>
                <c:pt idx="0">
                  <c:v>יח"ד שפורסמו </c:v>
                </c:pt>
              </c:strCache>
            </c:strRef>
          </c:tx>
          <c:spPr>
            <a:solidFill>
              <a:srgbClr val="FFFF0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גיליון1!$B$2</c:f>
              <c:numCache>
                <c:formatCode>#,##0</c:formatCode>
                <c:ptCount val="1"/>
                <c:pt idx="0">
                  <c:v>1539</c:v>
                </c:pt>
              </c:numCache>
            </c:numRef>
          </c:val>
          <c:extLst>
            <c:ext xmlns:c16="http://schemas.microsoft.com/office/drawing/2014/chart" uri="{C3380CC4-5D6E-409C-BE32-E72D297353CC}">
              <c16:uniqueId val="{00000000-008A-49A9-B1C9-74D484D375F7}"/>
            </c:ext>
          </c:extLst>
        </c:ser>
        <c:ser>
          <c:idx val="1"/>
          <c:order val="1"/>
          <c:tx>
            <c:strRef>
              <c:f>גיליון1!$C$1</c:f>
              <c:strCache>
                <c:ptCount val="1"/>
                <c:pt idx="0">
                  <c:v>יח"ד שזכו</c:v>
                </c:pt>
              </c:strCache>
            </c:strRef>
          </c:tx>
          <c:spPr>
            <a:solidFill>
              <a:srgbClr val="00B0F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גיליון1!$C$2</c:f>
              <c:numCache>
                <c:formatCode>#,##0</c:formatCode>
                <c:ptCount val="1"/>
                <c:pt idx="0">
                  <c:v>1067</c:v>
                </c:pt>
              </c:numCache>
            </c:numRef>
          </c:val>
          <c:extLst>
            <c:ext xmlns:c16="http://schemas.microsoft.com/office/drawing/2014/chart" uri="{C3380CC4-5D6E-409C-BE32-E72D297353CC}">
              <c16:uniqueId val="{00000001-008A-49A9-B1C9-74D484D375F7}"/>
            </c:ext>
          </c:extLst>
        </c:ser>
        <c:ser>
          <c:idx val="2"/>
          <c:order val="2"/>
          <c:tx>
            <c:strRef>
              <c:f>גיליון1!$D$1</c:f>
              <c:strCache>
                <c:ptCount val="1"/>
                <c:pt idx="0">
                  <c:v>יח"ד באוויר</c:v>
                </c:pt>
              </c:strCache>
            </c:strRef>
          </c:tx>
          <c:spPr>
            <a:solidFill>
              <a:srgbClr val="35ED03"/>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גיליון1!$D$2</c:f>
              <c:numCache>
                <c:formatCode>General</c:formatCode>
                <c:ptCount val="1"/>
                <c:pt idx="0">
                  <c:v>183</c:v>
                </c:pt>
              </c:numCache>
            </c:numRef>
          </c:val>
          <c:extLst>
            <c:ext xmlns:c16="http://schemas.microsoft.com/office/drawing/2014/chart" uri="{C3380CC4-5D6E-409C-BE32-E72D297353CC}">
              <c16:uniqueId val="{00000002-008A-49A9-B1C9-74D484D375F7}"/>
            </c:ext>
          </c:extLst>
        </c:ser>
        <c:dLbls>
          <c:showLegendKey val="0"/>
          <c:showVal val="1"/>
          <c:showCatName val="0"/>
          <c:showSerName val="0"/>
          <c:showPercent val="0"/>
          <c:showBubbleSize val="0"/>
        </c:dLbls>
        <c:gapWidth val="75"/>
        <c:shape val="box"/>
        <c:axId val="290803072"/>
        <c:axId val="290808960"/>
        <c:axId val="0"/>
      </c:bar3DChart>
      <c:catAx>
        <c:axId val="290803072"/>
        <c:scaling>
          <c:orientation val="minMax"/>
        </c:scaling>
        <c:delete val="1"/>
        <c:axPos val="b"/>
        <c:numFmt formatCode="General" sourceLinked="1"/>
        <c:majorTickMark val="none"/>
        <c:minorTickMark val="none"/>
        <c:tickLblPos val="nextTo"/>
        <c:crossAx val="290808960"/>
        <c:crosses val="autoZero"/>
        <c:auto val="1"/>
        <c:lblAlgn val="ctr"/>
        <c:lblOffset val="100"/>
        <c:noMultiLvlLbl val="0"/>
      </c:catAx>
      <c:valAx>
        <c:axId val="290808960"/>
        <c:scaling>
          <c:orientation val="minMax"/>
        </c:scaling>
        <c:delete val="0"/>
        <c:axPos val="l"/>
        <c:numFmt formatCode="#,##0" sourceLinked="1"/>
        <c:majorTickMark val="none"/>
        <c:minorTickMark val="none"/>
        <c:tickLblPos val="nextTo"/>
        <c:crossAx val="290803072"/>
        <c:crosses val="autoZero"/>
        <c:crossBetween val="between"/>
      </c:valAx>
    </c:plotArea>
    <c:legend>
      <c:legendPos val="b"/>
      <c:overlay val="0"/>
      <c:txPr>
        <a:bodyPr/>
        <a:lstStyle/>
        <a:p>
          <a:pPr>
            <a:defRPr b="1"/>
          </a:pPr>
          <a:endParaRPr lang="he-IL"/>
        </a:p>
      </c:txPr>
    </c:legend>
    <c:plotVisOnly val="1"/>
    <c:dispBlanksAs val="gap"/>
    <c:showDLblsOverMax val="0"/>
  </c:chart>
  <c:txPr>
    <a:bodyPr/>
    <a:lstStyle/>
    <a:p>
      <a:pPr>
        <a:defRPr sz="1800"/>
      </a:pPr>
      <a:endParaRPr lang="he-IL"/>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גיליון1!$B$1</c:f>
              <c:strCache>
                <c:ptCount val="1"/>
                <c:pt idx="0">
                  <c:v>יח"ד שפורסמו </c:v>
                </c:pt>
              </c:strCache>
            </c:strRef>
          </c:tx>
          <c:spPr>
            <a:solidFill>
              <a:srgbClr val="FFFF0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גיליון1!$B$2</c:f>
              <c:numCache>
                <c:formatCode>#,##0</c:formatCode>
                <c:ptCount val="1"/>
                <c:pt idx="0">
                  <c:v>1360</c:v>
                </c:pt>
              </c:numCache>
            </c:numRef>
          </c:val>
          <c:extLst>
            <c:ext xmlns:c16="http://schemas.microsoft.com/office/drawing/2014/chart" uri="{C3380CC4-5D6E-409C-BE32-E72D297353CC}">
              <c16:uniqueId val="{00000000-208D-45C4-ADB7-5A50450C9D9A}"/>
            </c:ext>
          </c:extLst>
        </c:ser>
        <c:ser>
          <c:idx val="1"/>
          <c:order val="1"/>
          <c:tx>
            <c:strRef>
              <c:f>גיליון1!$C$1</c:f>
              <c:strCache>
                <c:ptCount val="1"/>
                <c:pt idx="0">
                  <c:v>יח"ד שזכו</c:v>
                </c:pt>
              </c:strCache>
            </c:strRef>
          </c:tx>
          <c:spPr>
            <a:solidFill>
              <a:srgbClr val="00B0F0"/>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גיליון1!$C$2</c:f>
              <c:numCache>
                <c:formatCode>General</c:formatCode>
                <c:ptCount val="1"/>
                <c:pt idx="0">
                  <c:v>193</c:v>
                </c:pt>
              </c:numCache>
            </c:numRef>
          </c:val>
          <c:extLst>
            <c:ext xmlns:c16="http://schemas.microsoft.com/office/drawing/2014/chart" uri="{C3380CC4-5D6E-409C-BE32-E72D297353CC}">
              <c16:uniqueId val="{00000001-208D-45C4-ADB7-5A50450C9D9A}"/>
            </c:ext>
          </c:extLst>
        </c:ser>
        <c:ser>
          <c:idx val="2"/>
          <c:order val="2"/>
          <c:tx>
            <c:strRef>
              <c:f>גיליון1!$D$1</c:f>
              <c:strCache>
                <c:ptCount val="1"/>
                <c:pt idx="0">
                  <c:v>יח"ד באוויר</c:v>
                </c:pt>
              </c:strCache>
            </c:strRef>
          </c:tx>
          <c:spPr>
            <a:solidFill>
              <a:srgbClr val="35ED03"/>
            </a:solidFill>
          </c:spPr>
          <c:invertIfNegative val="0"/>
          <c:dLbls>
            <c:spPr>
              <a:noFill/>
              <a:ln>
                <a:noFill/>
              </a:ln>
              <a:effectLst/>
            </c:spPr>
            <c:txPr>
              <a:bodyPr/>
              <a:lstStyle/>
              <a:p>
                <a:pPr>
                  <a:defRPr b="1"/>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גיליון1!$A$2</c:f>
              <c:numCache>
                <c:formatCode>General</c:formatCode>
                <c:ptCount val="1"/>
              </c:numCache>
            </c:numRef>
          </c:cat>
          <c:val>
            <c:numRef>
              <c:f>גיליון1!$D$2</c:f>
              <c:numCache>
                <c:formatCode>General</c:formatCode>
                <c:ptCount val="1"/>
                <c:pt idx="0">
                  <c:v>1086</c:v>
                </c:pt>
              </c:numCache>
            </c:numRef>
          </c:val>
          <c:extLst>
            <c:ext xmlns:c16="http://schemas.microsoft.com/office/drawing/2014/chart" uri="{C3380CC4-5D6E-409C-BE32-E72D297353CC}">
              <c16:uniqueId val="{00000002-208D-45C4-ADB7-5A50450C9D9A}"/>
            </c:ext>
          </c:extLst>
        </c:ser>
        <c:dLbls>
          <c:showLegendKey val="0"/>
          <c:showVal val="1"/>
          <c:showCatName val="0"/>
          <c:showSerName val="0"/>
          <c:showPercent val="0"/>
          <c:showBubbleSize val="0"/>
        </c:dLbls>
        <c:gapWidth val="75"/>
        <c:shape val="box"/>
        <c:axId val="290803072"/>
        <c:axId val="290808960"/>
        <c:axId val="0"/>
      </c:bar3DChart>
      <c:catAx>
        <c:axId val="290803072"/>
        <c:scaling>
          <c:orientation val="minMax"/>
        </c:scaling>
        <c:delete val="1"/>
        <c:axPos val="b"/>
        <c:numFmt formatCode="General" sourceLinked="1"/>
        <c:majorTickMark val="none"/>
        <c:minorTickMark val="none"/>
        <c:tickLblPos val="nextTo"/>
        <c:crossAx val="290808960"/>
        <c:crosses val="autoZero"/>
        <c:auto val="1"/>
        <c:lblAlgn val="ctr"/>
        <c:lblOffset val="100"/>
        <c:noMultiLvlLbl val="0"/>
      </c:catAx>
      <c:valAx>
        <c:axId val="290808960"/>
        <c:scaling>
          <c:orientation val="minMax"/>
        </c:scaling>
        <c:delete val="0"/>
        <c:axPos val="l"/>
        <c:numFmt formatCode="#,##0" sourceLinked="1"/>
        <c:majorTickMark val="none"/>
        <c:minorTickMark val="none"/>
        <c:tickLblPos val="nextTo"/>
        <c:crossAx val="290803072"/>
        <c:crosses val="autoZero"/>
        <c:crossBetween val="between"/>
      </c:valAx>
    </c:plotArea>
    <c:legend>
      <c:legendPos val="b"/>
      <c:overlay val="0"/>
      <c:txPr>
        <a:bodyPr/>
        <a:lstStyle/>
        <a:p>
          <a:pPr>
            <a:defRPr b="1"/>
          </a:pPr>
          <a:endParaRPr lang="he-IL"/>
        </a:p>
      </c:txPr>
    </c:legend>
    <c:plotVisOnly val="1"/>
    <c:dispBlanksAs val="gap"/>
    <c:showDLblsOverMax val="0"/>
  </c:chart>
  <c:txPr>
    <a:bodyPr/>
    <a:lstStyle/>
    <a:p>
      <a:pPr>
        <a:defRPr sz="1800"/>
      </a:pPr>
      <a:endParaRPr lang="he-IL"/>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645EEB-778E-4377-BAD0-36A63C5F4ABF}" type="doc">
      <dgm:prSet loTypeId="urn:microsoft.com/office/officeart/2005/8/layout/list1" loCatId="list" qsTypeId="urn:microsoft.com/office/officeart/2005/8/quickstyle/3d1" qsCatId="3D" csTypeId="urn:microsoft.com/office/officeart/2005/8/colors/accent1_2" csCatId="accent1" phldr="1"/>
      <dgm:spPr/>
      <dgm:t>
        <a:bodyPr/>
        <a:lstStyle/>
        <a:p>
          <a:pPr rtl="1"/>
          <a:endParaRPr lang="he-IL"/>
        </a:p>
      </dgm:t>
    </dgm:pt>
    <dgm:pt modelId="{30AA444D-2203-43AA-A718-460DB4132B95}">
      <dgm:prSet phldrT="[טקסט]"/>
      <dgm:spPr/>
      <dgm:t>
        <a:bodyPr/>
        <a:lstStyle/>
        <a:p>
          <a:pPr algn="ctr" rtl="1"/>
          <a:r>
            <a:rPr lang="he-IL" b="1" dirty="0"/>
            <a:t>13 וועדות היגוי </a:t>
          </a:r>
          <a:r>
            <a:rPr lang="he-IL" b="1" dirty="0" err="1"/>
            <a:t>לתכלול</a:t>
          </a:r>
          <a:r>
            <a:rPr lang="he-IL" b="1" dirty="0"/>
            <a:t> החלטה 922</a:t>
          </a:r>
        </a:p>
        <a:p>
          <a:pPr algn="ctr" rtl="1"/>
          <a:r>
            <a:rPr lang="he-IL" b="1" dirty="0"/>
            <a:t> בראשות מנכ"ל משב"ש – אחת לחצי שנה</a:t>
          </a:r>
        </a:p>
      </dgm:t>
    </dgm:pt>
    <dgm:pt modelId="{DCD3AD43-C0EC-4C85-90F2-A0EA3DD91F6B}" type="parTrans" cxnId="{4BF4A3AF-DBA6-4CE7-AC20-EEB4B2F1F262}">
      <dgm:prSet/>
      <dgm:spPr/>
      <dgm:t>
        <a:bodyPr/>
        <a:lstStyle/>
        <a:p>
          <a:pPr algn="ctr" rtl="1"/>
          <a:endParaRPr lang="he-IL" b="1"/>
        </a:p>
      </dgm:t>
    </dgm:pt>
    <dgm:pt modelId="{23B889AB-F157-4116-B08A-09FA89AA2851}" type="sibTrans" cxnId="{4BF4A3AF-DBA6-4CE7-AC20-EEB4B2F1F262}">
      <dgm:prSet/>
      <dgm:spPr/>
      <dgm:t>
        <a:bodyPr/>
        <a:lstStyle/>
        <a:p>
          <a:pPr algn="ctr" rtl="1"/>
          <a:endParaRPr lang="he-IL" b="1"/>
        </a:p>
      </dgm:t>
    </dgm:pt>
    <dgm:pt modelId="{92109984-79C4-47F1-97E8-98696792066D}">
      <dgm:prSet phldrT="[טקסט]"/>
      <dgm:spPr/>
      <dgm:t>
        <a:bodyPr/>
        <a:lstStyle/>
        <a:p>
          <a:pPr algn="ctr" rtl="1"/>
          <a:r>
            <a:rPr lang="he-IL" b="1" dirty="0"/>
            <a:t>החתמה על הסכמי פיתוח כוללניים </a:t>
          </a:r>
        </a:p>
        <a:p>
          <a:pPr algn="ctr" rtl="1"/>
          <a:r>
            <a:rPr lang="he-IL" b="1" dirty="0"/>
            <a:t>עם יישובי ההחלטה</a:t>
          </a:r>
        </a:p>
      </dgm:t>
    </dgm:pt>
    <dgm:pt modelId="{05749D3E-ABF6-45E4-B9D0-133251A154FB}" type="parTrans" cxnId="{9C11CA83-81F7-4804-AE4A-844549749921}">
      <dgm:prSet/>
      <dgm:spPr/>
      <dgm:t>
        <a:bodyPr/>
        <a:lstStyle/>
        <a:p>
          <a:pPr algn="ctr" rtl="1"/>
          <a:endParaRPr lang="he-IL" b="1"/>
        </a:p>
      </dgm:t>
    </dgm:pt>
    <dgm:pt modelId="{BBF2493A-B33A-4C05-953D-BA401FB155EA}" type="sibTrans" cxnId="{9C11CA83-81F7-4804-AE4A-844549749921}">
      <dgm:prSet/>
      <dgm:spPr/>
      <dgm:t>
        <a:bodyPr/>
        <a:lstStyle/>
        <a:p>
          <a:pPr algn="ctr" rtl="1"/>
          <a:endParaRPr lang="he-IL" b="1"/>
        </a:p>
      </dgm:t>
    </dgm:pt>
    <dgm:pt modelId="{40148322-D824-40D9-BB29-645C7F791349}">
      <dgm:prSet phldrT="[טקסט]"/>
      <dgm:spPr/>
      <dgm:t>
        <a:bodyPr/>
        <a:lstStyle/>
        <a:p>
          <a:pPr algn="ctr" rtl="1"/>
          <a:r>
            <a:rPr lang="he-IL" b="1" dirty="0"/>
            <a:t>פיילוט תכנון להתחדשות עירונית ב- 5 יישובים </a:t>
          </a:r>
        </a:p>
      </dgm:t>
    </dgm:pt>
    <dgm:pt modelId="{AA6D8F26-163E-4550-B14F-0290A22695BD}" type="parTrans" cxnId="{542FAAD3-8AE7-40EE-98B8-EC1E1E64EDD4}">
      <dgm:prSet/>
      <dgm:spPr/>
      <dgm:t>
        <a:bodyPr/>
        <a:lstStyle/>
        <a:p>
          <a:pPr algn="ctr" rtl="1"/>
          <a:endParaRPr lang="he-IL" b="1"/>
        </a:p>
      </dgm:t>
    </dgm:pt>
    <dgm:pt modelId="{C2453DD1-BCF6-4A56-8E77-5680E261E1CC}" type="sibTrans" cxnId="{542FAAD3-8AE7-40EE-98B8-EC1E1E64EDD4}">
      <dgm:prSet/>
      <dgm:spPr/>
      <dgm:t>
        <a:bodyPr/>
        <a:lstStyle/>
        <a:p>
          <a:pPr algn="ctr" rtl="1"/>
          <a:endParaRPr lang="he-IL" b="1"/>
        </a:p>
      </dgm:t>
    </dgm:pt>
    <dgm:pt modelId="{50367E01-D223-4912-9541-79C3A0EF4229}">
      <dgm:prSet/>
      <dgm:spPr/>
      <dgm:t>
        <a:bodyPr/>
        <a:lstStyle/>
        <a:p>
          <a:pPr algn="ctr" rtl="1"/>
          <a:r>
            <a:rPr lang="he-IL" b="1" dirty="0"/>
            <a:t>קול קורא כ- 77 </a:t>
          </a:r>
          <a:r>
            <a:rPr lang="he-IL" b="1" dirty="0" err="1"/>
            <a:t>מלש"ח</a:t>
          </a:r>
          <a:r>
            <a:rPr lang="he-IL" b="1" dirty="0"/>
            <a:t> לבניית </a:t>
          </a:r>
          <a:r>
            <a:rPr lang="he-IL" b="1" dirty="0" err="1"/>
            <a:t>מוס"צ</a:t>
          </a:r>
          <a:r>
            <a:rPr lang="he-IL" b="1" dirty="0"/>
            <a:t> </a:t>
          </a:r>
        </a:p>
      </dgm:t>
    </dgm:pt>
    <dgm:pt modelId="{B8DB988F-9A89-49C0-A984-022721565926}" type="parTrans" cxnId="{00193F0D-E531-43DE-B224-BCD63425905B}">
      <dgm:prSet/>
      <dgm:spPr/>
      <dgm:t>
        <a:bodyPr/>
        <a:lstStyle/>
        <a:p>
          <a:pPr algn="ctr" rtl="1"/>
          <a:endParaRPr lang="he-IL" b="1"/>
        </a:p>
      </dgm:t>
    </dgm:pt>
    <dgm:pt modelId="{C1FCD2F3-63D6-428B-B209-A1543E2FAE4B}" type="sibTrans" cxnId="{00193F0D-E531-43DE-B224-BCD63425905B}">
      <dgm:prSet/>
      <dgm:spPr/>
      <dgm:t>
        <a:bodyPr/>
        <a:lstStyle/>
        <a:p>
          <a:pPr algn="ctr" rtl="1"/>
          <a:endParaRPr lang="he-IL" b="1"/>
        </a:p>
      </dgm:t>
    </dgm:pt>
    <dgm:pt modelId="{88D90F6F-1D48-4562-ABFE-77BB265AC599}">
      <dgm:prSet/>
      <dgm:spPr/>
      <dgm:t>
        <a:bodyPr/>
        <a:lstStyle/>
        <a:p>
          <a:pPr algn="ctr" rtl="1"/>
          <a:r>
            <a:rPr lang="he-IL" b="1" dirty="0"/>
            <a:t>מחקרים, סקרים וקבוצות מיקוד בחברה הערבית לקידום מיקוד מאמץ במשימות השונות</a:t>
          </a:r>
        </a:p>
      </dgm:t>
    </dgm:pt>
    <dgm:pt modelId="{15D17F08-BCC5-43E3-B54F-A95F8F8FAD16}" type="parTrans" cxnId="{90FA965E-E61C-4C94-826A-3E2AFA1EB4EB}">
      <dgm:prSet/>
      <dgm:spPr/>
      <dgm:t>
        <a:bodyPr/>
        <a:lstStyle/>
        <a:p>
          <a:pPr algn="ctr" rtl="1"/>
          <a:endParaRPr lang="he-IL" b="1"/>
        </a:p>
      </dgm:t>
    </dgm:pt>
    <dgm:pt modelId="{439E2564-8CB7-44D3-B61C-DA2BD578836A}" type="sibTrans" cxnId="{90FA965E-E61C-4C94-826A-3E2AFA1EB4EB}">
      <dgm:prSet/>
      <dgm:spPr/>
      <dgm:t>
        <a:bodyPr/>
        <a:lstStyle/>
        <a:p>
          <a:pPr algn="ctr" rtl="1"/>
          <a:endParaRPr lang="he-IL" b="1"/>
        </a:p>
      </dgm:t>
    </dgm:pt>
    <dgm:pt modelId="{0032804B-2A14-48CD-B0E2-886D5AB0AF35}">
      <dgm:prSet/>
      <dgm:spPr/>
      <dgm:t>
        <a:bodyPr/>
        <a:lstStyle/>
        <a:p>
          <a:pPr algn="ctr" rtl="1"/>
          <a:r>
            <a:rPr lang="he-IL" b="1" dirty="0"/>
            <a:t>פרסום, מיתוג, </a:t>
          </a:r>
          <a:r>
            <a:rPr lang="he-IL" b="1" dirty="0" err="1"/>
            <a:t>הנגשת</a:t>
          </a:r>
          <a:r>
            <a:rPr lang="he-IL" b="1" dirty="0"/>
            <a:t> מידע ,קמפיינים וכנסי ציבור לקידום שווקים ומיצוי זכויות בחברה הערבית</a:t>
          </a:r>
        </a:p>
      </dgm:t>
    </dgm:pt>
    <dgm:pt modelId="{21A9D38E-A407-468A-86A4-D59762C03311}" type="parTrans" cxnId="{E0D86A4D-9E3A-4EFE-B87D-911C16FC8AE9}">
      <dgm:prSet/>
      <dgm:spPr/>
      <dgm:t>
        <a:bodyPr/>
        <a:lstStyle/>
        <a:p>
          <a:pPr algn="ctr" rtl="1"/>
          <a:endParaRPr lang="he-IL" b="1"/>
        </a:p>
      </dgm:t>
    </dgm:pt>
    <dgm:pt modelId="{0A6872C4-CD2D-4B99-B170-6E9181BFD3FF}" type="sibTrans" cxnId="{E0D86A4D-9E3A-4EFE-B87D-911C16FC8AE9}">
      <dgm:prSet/>
      <dgm:spPr/>
      <dgm:t>
        <a:bodyPr/>
        <a:lstStyle/>
        <a:p>
          <a:pPr algn="ctr" rtl="1"/>
          <a:endParaRPr lang="he-IL" b="1"/>
        </a:p>
      </dgm:t>
    </dgm:pt>
    <dgm:pt modelId="{763162F4-6F91-409E-9057-9F5BE39CFA18}">
      <dgm:prSet/>
      <dgm:spPr/>
      <dgm:t>
        <a:bodyPr/>
        <a:lstStyle/>
        <a:p>
          <a:pPr algn="ctr" rtl="1"/>
          <a:r>
            <a:rPr lang="he-IL" b="1" dirty="0"/>
            <a:t>ליווי רשויות בקידום משימות ההחלטה, מעקב בקרה ופיקוח אחר ביצוע וניצול מזומנים </a:t>
          </a:r>
        </a:p>
      </dgm:t>
    </dgm:pt>
    <dgm:pt modelId="{C752F4AF-2D04-4572-A627-DB5BEA334522}" type="parTrans" cxnId="{AC72FFFD-259F-4FC4-A03F-337D90E9D887}">
      <dgm:prSet/>
      <dgm:spPr/>
      <dgm:t>
        <a:bodyPr/>
        <a:lstStyle/>
        <a:p>
          <a:pPr algn="ctr" rtl="1"/>
          <a:endParaRPr lang="he-IL" b="1"/>
        </a:p>
      </dgm:t>
    </dgm:pt>
    <dgm:pt modelId="{05D19273-5268-415D-B35D-4760F042BFC4}" type="sibTrans" cxnId="{AC72FFFD-259F-4FC4-A03F-337D90E9D887}">
      <dgm:prSet/>
      <dgm:spPr/>
      <dgm:t>
        <a:bodyPr/>
        <a:lstStyle/>
        <a:p>
          <a:pPr algn="ctr" rtl="1"/>
          <a:endParaRPr lang="he-IL" b="1"/>
        </a:p>
      </dgm:t>
    </dgm:pt>
    <dgm:pt modelId="{2C8DDE8B-4380-400D-8820-9F2463EB6A86}" type="pres">
      <dgm:prSet presAssocID="{BF645EEB-778E-4377-BAD0-36A63C5F4ABF}" presName="linear" presStyleCnt="0">
        <dgm:presLayoutVars>
          <dgm:dir/>
          <dgm:animLvl val="lvl"/>
          <dgm:resizeHandles val="exact"/>
        </dgm:presLayoutVars>
      </dgm:prSet>
      <dgm:spPr/>
    </dgm:pt>
    <dgm:pt modelId="{6A402D4A-6557-48AD-8FC5-69A7A29A1F05}" type="pres">
      <dgm:prSet presAssocID="{763162F4-6F91-409E-9057-9F5BE39CFA18}" presName="parentLin" presStyleCnt="0"/>
      <dgm:spPr/>
    </dgm:pt>
    <dgm:pt modelId="{567477CD-8C83-4776-B6AE-04D072910CD6}" type="pres">
      <dgm:prSet presAssocID="{763162F4-6F91-409E-9057-9F5BE39CFA18}" presName="parentLeftMargin" presStyleLbl="node1" presStyleIdx="0" presStyleCnt="7"/>
      <dgm:spPr/>
    </dgm:pt>
    <dgm:pt modelId="{CE37E4D8-DA47-4B96-B04A-D3AC3CE11CC0}" type="pres">
      <dgm:prSet presAssocID="{763162F4-6F91-409E-9057-9F5BE39CFA18}" presName="parentText" presStyleLbl="node1" presStyleIdx="0" presStyleCnt="7">
        <dgm:presLayoutVars>
          <dgm:chMax val="0"/>
          <dgm:bulletEnabled val="1"/>
        </dgm:presLayoutVars>
      </dgm:prSet>
      <dgm:spPr/>
    </dgm:pt>
    <dgm:pt modelId="{E3B811E8-B7BB-461B-A12A-44A9636E96E9}" type="pres">
      <dgm:prSet presAssocID="{763162F4-6F91-409E-9057-9F5BE39CFA18}" presName="negativeSpace" presStyleCnt="0"/>
      <dgm:spPr/>
    </dgm:pt>
    <dgm:pt modelId="{65F26784-E139-4C68-AEEC-DC01309EB8ED}" type="pres">
      <dgm:prSet presAssocID="{763162F4-6F91-409E-9057-9F5BE39CFA18}" presName="childText" presStyleLbl="conFgAcc1" presStyleIdx="0" presStyleCnt="7">
        <dgm:presLayoutVars>
          <dgm:bulletEnabled val="1"/>
        </dgm:presLayoutVars>
      </dgm:prSet>
      <dgm:spPr/>
    </dgm:pt>
    <dgm:pt modelId="{F3A1324F-6ED4-4477-864D-FEDCCEE9FD70}" type="pres">
      <dgm:prSet presAssocID="{05D19273-5268-415D-B35D-4760F042BFC4}" presName="spaceBetweenRectangles" presStyleCnt="0"/>
      <dgm:spPr/>
    </dgm:pt>
    <dgm:pt modelId="{890BA80B-0100-473A-BFC5-94FA60D617D3}" type="pres">
      <dgm:prSet presAssocID="{30AA444D-2203-43AA-A718-460DB4132B95}" presName="parentLin" presStyleCnt="0"/>
      <dgm:spPr/>
    </dgm:pt>
    <dgm:pt modelId="{94E81325-BB0E-487D-94DE-4DBB6B78E9EE}" type="pres">
      <dgm:prSet presAssocID="{30AA444D-2203-43AA-A718-460DB4132B95}" presName="parentLeftMargin" presStyleLbl="node1" presStyleIdx="0" presStyleCnt="7"/>
      <dgm:spPr/>
    </dgm:pt>
    <dgm:pt modelId="{9EC5FC03-DD15-4362-B61A-BED7870936FE}" type="pres">
      <dgm:prSet presAssocID="{30AA444D-2203-43AA-A718-460DB4132B95}" presName="parentText" presStyleLbl="node1" presStyleIdx="1" presStyleCnt="7">
        <dgm:presLayoutVars>
          <dgm:chMax val="0"/>
          <dgm:bulletEnabled val="1"/>
        </dgm:presLayoutVars>
      </dgm:prSet>
      <dgm:spPr/>
    </dgm:pt>
    <dgm:pt modelId="{5383B985-8B67-46DD-A725-277311A7B240}" type="pres">
      <dgm:prSet presAssocID="{30AA444D-2203-43AA-A718-460DB4132B95}" presName="negativeSpace" presStyleCnt="0"/>
      <dgm:spPr/>
    </dgm:pt>
    <dgm:pt modelId="{F72F10B9-1A8F-4CCD-BBBC-BC91DC650A29}" type="pres">
      <dgm:prSet presAssocID="{30AA444D-2203-43AA-A718-460DB4132B95}" presName="childText" presStyleLbl="conFgAcc1" presStyleIdx="1" presStyleCnt="7">
        <dgm:presLayoutVars>
          <dgm:bulletEnabled val="1"/>
        </dgm:presLayoutVars>
      </dgm:prSet>
      <dgm:spPr/>
    </dgm:pt>
    <dgm:pt modelId="{E39AE2D7-B5E6-449A-9E8B-904C4909C14C}" type="pres">
      <dgm:prSet presAssocID="{23B889AB-F157-4116-B08A-09FA89AA2851}" presName="spaceBetweenRectangles" presStyleCnt="0"/>
      <dgm:spPr/>
    </dgm:pt>
    <dgm:pt modelId="{B88587E6-B491-4161-A6F2-AC8C322E47CE}" type="pres">
      <dgm:prSet presAssocID="{92109984-79C4-47F1-97E8-98696792066D}" presName="parentLin" presStyleCnt="0"/>
      <dgm:spPr/>
    </dgm:pt>
    <dgm:pt modelId="{B4E3621D-C949-4059-A426-236211AA7E58}" type="pres">
      <dgm:prSet presAssocID="{92109984-79C4-47F1-97E8-98696792066D}" presName="parentLeftMargin" presStyleLbl="node1" presStyleIdx="1" presStyleCnt="7"/>
      <dgm:spPr/>
    </dgm:pt>
    <dgm:pt modelId="{8FFB363E-EA0D-4407-93C9-9994E6AC19D9}" type="pres">
      <dgm:prSet presAssocID="{92109984-79C4-47F1-97E8-98696792066D}" presName="parentText" presStyleLbl="node1" presStyleIdx="2" presStyleCnt="7">
        <dgm:presLayoutVars>
          <dgm:chMax val="0"/>
          <dgm:bulletEnabled val="1"/>
        </dgm:presLayoutVars>
      </dgm:prSet>
      <dgm:spPr/>
    </dgm:pt>
    <dgm:pt modelId="{86D8F2D9-C50B-4850-8472-BC75B65890C6}" type="pres">
      <dgm:prSet presAssocID="{92109984-79C4-47F1-97E8-98696792066D}" presName="negativeSpace" presStyleCnt="0"/>
      <dgm:spPr/>
    </dgm:pt>
    <dgm:pt modelId="{342DCAF8-73B2-4B22-9834-322DA89E993C}" type="pres">
      <dgm:prSet presAssocID="{92109984-79C4-47F1-97E8-98696792066D}" presName="childText" presStyleLbl="conFgAcc1" presStyleIdx="2" presStyleCnt="7">
        <dgm:presLayoutVars>
          <dgm:bulletEnabled val="1"/>
        </dgm:presLayoutVars>
      </dgm:prSet>
      <dgm:spPr/>
    </dgm:pt>
    <dgm:pt modelId="{FFBBE79B-2E45-45BC-8CC0-3FDB0D2E23D8}" type="pres">
      <dgm:prSet presAssocID="{BBF2493A-B33A-4C05-953D-BA401FB155EA}" presName="spaceBetweenRectangles" presStyleCnt="0"/>
      <dgm:spPr/>
    </dgm:pt>
    <dgm:pt modelId="{6F5F017E-C374-4718-8750-E41DB6E34D43}" type="pres">
      <dgm:prSet presAssocID="{0032804B-2A14-48CD-B0E2-886D5AB0AF35}" presName="parentLin" presStyleCnt="0"/>
      <dgm:spPr/>
    </dgm:pt>
    <dgm:pt modelId="{3B6F96EA-9348-41E7-B4F1-68775A5B468E}" type="pres">
      <dgm:prSet presAssocID="{0032804B-2A14-48CD-B0E2-886D5AB0AF35}" presName="parentLeftMargin" presStyleLbl="node1" presStyleIdx="2" presStyleCnt="7"/>
      <dgm:spPr/>
    </dgm:pt>
    <dgm:pt modelId="{789B0FC6-B221-42F0-BE51-9A67C814FB91}" type="pres">
      <dgm:prSet presAssocID="{0032804B-2A14-48CD-B0E2-886D5AB0AF35}" presName="parentText" presStyleLbl="node1" presStyleIdx="3" presStyleCnt="7">
        <dgm:presLayoutVars>
          <dgm:chMax val="0"/>
          <dgm:bulletEnabled val="1"/>
        </dgm:presLayoutVars>
      </dgm:prSet>
      <dgm:spPr/>
    </dgm:pt>
    <dgm:pt modelId="{1F7AE492-7E23-4608-BE58-7B2CD81E7237}" type="pres">
      <dgm:prSet presAssocID="{0032804B-2A14-48CD-B0E2-886D5AB0AF35}" presName="negativeSpace" presStyleCnt="0"/>
      <dgm:spPr/>
    </dgm:pt>
    <dgm:pt modelId="{EEA4F8B1-9FCA-4998-8A92-6B0CD9A0D6C9}" type="pres">
      <dgm:prSet presAssocID="{0032804B-2A14-48CD-B0E2-886D5AB0AF35}" presName="childText" presStyleLbl="conFgAcc1" presStyleIdx="3" presStyleCnt="7">
        <dgm:presLayoutVars>
          <dgm:bulletEnabled val="1"/>
        </dgm:presLayoutVars>
      </dgm:prSet>
      <dgm:spPr/>
    </dgm:pt>
    <dgm:pt modelId="{C6F46E66-A68D-4147-B93B-C95F633AD4B0}" type="pres">
      <dgm:prSet presAssocID="{0A6872C4-CD2D-4B99-B170-6E9181BFD3FF}" presName="spaceBetweenRectangles" presStyleCnt="0"/>
      <dgm:spPr/>
    </dgm:pt>
    <dgm:pt modelId="{C5DD90A3-4C28-489B-A887-B574C92A5BFF}" type="pres">
      <dgm:prSet presAssocID="{88D90F6F-1D48-4562-ABFE-77BB265AC599}" presName="parentLin" presStyleCnt="0"/>
      <dgm:spPr/>
    </dgm:pt>
    <dgm:pt modelId="{03409A5D-4EE5-47DD-8AD8-1DE85EF05845}" type="pres">
      <dgm:prSet presAssocID="{88D90F6F-1D48-4562-ABFE-77BB265AC599}" presName="parentLeftMargin" presStyleLbl="node1" presStyleIdx="3" presStyleCnt="7"/>
      <dgm:spPr/>
    </dgm:pt>
    <dgm:pt modelId="{96BC82FB-F4C7-48B2-986C-909F55AB9AEB}" type="pres">
      <dgm:prSet presAssocID="{88D90F6F-1D48-4562-ABFE-77BB265AC599}" presName="parentText" presStyleLbl="node1" presStyleIdx="4" presStyleCnt="7">
        <dgm:presLayoutVars>
          <dgm:chMax val="0"/>
          <dgm:bulletEnabled val="1"/>
        </dgm:presLayoutVars>
      </dgm:prSet>
      <dgm:spPr/>
    </dgm:pt>
    <dgm:pt modelId="{AC96901F-81BB-4AA4-9D27-49C6EC88569B}" type="pres">
      <dgm:prSet presAssocID="{88D90F6F-1D48-4562-ABFE-77BB265AC599}" presName="negativeSpace" presStyleCnt="0"/>
      <dgm:spPr/>
    </dgm:pt>
    <dgm:pt modelId="{DC65AF10-E3B6-47C6-903D-FB59F27DA3B6}" type="pres">
      <dgm:prSet presAssocID="{88D90F6F-1D48-4562-ABFE-77BB265AC599}" presName="childText" presStyleLbl="conFgAcc1" presStyleIdx="4" presStyleCnt="7">
        <dgm:presLayoutVars>
          <dgm:bulletEnabled val="1"/>
        </dgm:presLayoutVars>
      </dgm:prSet>
      <dgm:spPr/>
    </dgm:pt>
    <dgm:pt modelId="{3E58C995-769E-4470-9674-06C4A474D258}" type="pres">
      <dgm:prSet presAssocID="{439E2564-8CB7-44D3-B61C-DA2BD578836A}" presName="spaceBetweenRectangles" presStyleCnt="0"/>
      <dgm:spPr/>
    </dgm:pt>
    <dgm:pt modelId="{42593B9E-07C2-4329-A247-1EC71C114DE7}" type="pres">
      <dgm:prSet presAssocID="{50367E01-D223-4912-9541-79C3A0EF4229}" presName="parentLin" presStyleCnt="0"/>
      <dgm:spPr/>
    </dgm:pt>
    <dgm:pt modelId="{35CBE07B-8D47-4A39-8143-F139A86E5D35}" type="pres">
      <dgm:prSet presAssocID="{50367E01-D223-4912-9541-79C3A0EF4229}" presName="parentLeftMargin" presStyleLbl="node1" presStyleIdx="4" presStyleCnt="7"/>
      <dgm:spPr/>
    </dgm:pt>
    <dgm:pt modelId="{2F21E8F2-AC1B-47BB-B392-988767E96DE0}" type="pres">
      <dgm:prSet presAssocID="{50367E01-D223-4912-9541-79C3A0EF4229}" presName="parentText" presStyleLbl="node1" presStyleIdx="5" presStyleCnt="7">
        <dgm:presLayoutVars>
          <dgm:chMax val="0"/>
          <dgm:bulletEnabled val="1"/>
        </dgm:presLayoutVars>
      </dgm:prSet>
      <dgm:spPr/>
    </dgm:pt>
    <dgm:pt modelId="{9BAA05F9-14AA-41E2-A80B-D96384A8DA11}" type="pres">
      <dgm:prSet presAssocID="{50367E01-D223-4912-9541-79C3A0EF4229}" presName="negativeSpace" presStyleCnt="0"/>
      <dgm:spPr/>
    </dgm:pt>
    <dgm:pt modelId="{39288D7B-E155-4C5C-90FB-E44F8FB61188}" type="pres">
      <dgm:prSet presAssocID="{50367E01-D223-4912-9541-79C3A0EF4229}" presName="childText" presStyleLbl="conFgAcc1" presStyleIdx="5" presStyleCnt="7">
        <dgm:presLayoutVars>
          <dgm:bulletEnabled val="1"/>
        </dgm:presLayoutVars>
      </dgm:prSet>
      <dgm:spPr/>
    </dgm:pt>
    <dgm:pt modelId="{C7E9859B-9E62-4CBB-ADB2-7DB4B19CEF1C}" type="pres">
      <dgm:prSet presAssocID="{C1FCD2F3-63D6-428B-B209-A1543E2FAE4B}" presName="spaceBetweenRectangles" presStyleCnt="0"/>
      <dgm:spPr/>
    </dgm:pt>
    <dgm:pt modelId="{F4983ADB-8C88-4025-A759-8C4870E961BF}" type="pres">
      <dgm:prSet presAssocID="{40148322-D824-40D9-BB29-645C7F791349}" presName="parentLin" presStyleCnt="0"/>
      <dgm:spPr/>
    </dgm:pt>
    <dgm:pt modelId="{E2E54C06-6CB9-4E52-87E6-81B573EE2912}" type="pres">
      <dgm:prSet presAssocID="{40148322-D824-40D9-BB29-645C7F791349}" presName="parentLeftMargin" presStyleLbl="node1" presStyleIdx="5" presStyleCnt="7"/>
      <dgm:spPr/>
    </dgm:pt>
    <dgm:pt modelId="{5CE87331-B127-4D04-9F28-87EDD407032B}" type="pres">
      <dgm:prSet presAssocID="{40148322-D824-40D9-BB29-645C7F791349}" presName="parentText" presStyleLbl="node1" presStyleIdx="6" presStyleCnt="7">
        <dgm:presLayoutVars>
          <dgm:chMax val="0"/>
          <dgm:bulletEnabled val="1"/>
        </dgm:presLayoutVars>
      </dgm:prSet>
      <dgm:spPr/>
    </dgm:pt>
    <dgm:pt modelId="{D0C6A08D-1E7A-4F68-8DAA-08C97C83D01B}" type="pres">
      <dgm:prSet presAssocID="{40148322-D824-40D9-BB29-645C7F791349}" presName="negativeSpace" presStyleCnt="0"/>
      <dgm:spPr/>
    </dgm:pt>
    <dgm:pt modelId="{7A7D914A-EE48-4A90-8DA0-15D22D947D7E}" type="pres">
      <dgm:prSet presAssocID="{40148322-D824-40D9-BB29-645C7F791349}" presName="childText" presStyleLbl="conFgAcc1" presStyleIdx="6" presStyleCnt="7">
        <dgm:presLayoutVars>
          <dgm:bulletEnabled val="1"/>
        </dgm:presLayoutVars>
      </dgm:prSet>
      <dgm:spPr/>
    </dgm:pt>
  </dgm:ptLst>
  <dgm:cxnLst>
    <dgm:cxn modelId="{00193F0D-E531-43DE-B224-BCD63425905B}" srcId="{BF645EEB-778E-4377-BAD0-36A63C5F4ABF}" destId="{50367E01-D223-4912-9541-79C3A0EF4229}" srcOrd="5" destOrd="0" parTransId="{B8DB988F-9A89-49C0-A984-022721565926}" sibTransId="{C1FCD2F3-63D6-428B-B209-A1543E2FAE4B}"/>
    <dgm:cxn modelId="{0C72C11D-F29C-4CF1-A695-A8E33AD90422}" type="presOf" srcId="{0032804B-2A14-48CD-B0E2-886D5AB0AF35}" destId="{789B0FC6-B221-42F0-BE51-9A67C814FB91}" srcOrd="1" destOrd="0" presId="urn:microsoft.com/office/officeart/2005/8/layout/list1"/>
    <dgm:cxn modelId="{9DF8F220-ED1F-4125-AA64-4191171653A6}" type="presOf" srcId="{88D90F6F-1D48-4562-ABFE-77BB265AC599}" destId="{96BC82FB-F4C7-48B2-986C-909F55AB9AEB}" srcOrd="1" destOrd="0" presId="urn:microsoft.com/office/officeart/2005/8/layout/list1"/>
    <dgm:cxn modelId="{5A47E629-D950-441E-8667-861D1B2485E4}" type="presOf" srcId="{92109984-79C4-47F1-97E8-98696792066D}" destId="{8FFB363E-EA0D-4407-93C9-9994E6AC19D9}" srcOrd="1" destOrd="0" presId="urn:microsoft.com/office/officeart/2005/8/layout/list1"/>
    <dgm:cxn modelId="{79F40D2B-4EE2-4022-BEF9-643B215AE8C5}" type="presOf" srcId="{30AA444D-2203-43AA-A718-460DB4132B95}" destId="{94E81325-BB0E-487D-94DE-4DBB6B78E9EE}" srcOrd="0" destOrd="0" presId="urn:microsoft.com/office/officeart/2005/8/layout/list1"/>
    <dgm:cxn modelId="{1D9E333F-5918-42CE-BEE7-FDC3EA3AAFA4}" type="presOf" srcId="{763162F4-6F91-409E-9057-9F5BE39CFA18}" destId="{CE37E4D8-DA47-4B96-B04A-D3AC3CE11CC0}" srcOrd="1" destOrd="0" presId="urn:microsoft.com/office/officeart/2005/8/layout/list1"/>
    <dgm:cxn modelId="{90FA965E-E61C-4C94-826A-3E2AFA1EB4EB}" srcId="{BF645EEB-778E-4377-BAD0-36A63C5F4ABF}" destId="{88D90F6F-1D48-4562-ABFE-77BB265AC599}" srcOrd="4" destOrd="0" parTransId="{15D17F08-BCC5-43E3-B54F-A95F8F8FAD16}" sibTransId="{439E2564-8CB7-44D3-B61C-DA2BD578836A}"/>
    <dgm:cxn modelId="{D3B6624A-58B6-4CBD-BA9D-26AF868E9C92}" type="presOf" srcId="{92109984-79C4-47F1-97E8-98696792066D}" destId="{B4E3621D-C949-4059-A426-236211AA7E58}" srcOrd="0" destOrd="0" presId="urn:microsoft.com/office/officeart/2005/8/layout/list1"/>
    <dgm:cxn modelId="{E0D86A4D-9E3A-4EFE-B87D-911C16FC8AE9}" srcId="{BF645EEB-778E-4377-BAD0-36A63C5F4ABF}" destId="{0032804B-2A14-48CD-B0E2-886D5AB0AF35}" srcOrd="3" destOrd="0" parTransId="{21A9D38E-A407-468A-86A4-D59762C03311}" sibTransId="{0A6872C4-CD2D-4B99-B170-6E9181BFD3FF}"/>
    <dgm:cxn modelId="{2D22D17C-AC03-4F2D-B406-46EAADFF4913}" type="presOf" srcId="{40148322-D824-40D9-BB29-645C7F791349}" destId="{E2E54C06-6CB9-4E52-87E6-81B573EE2912}" srcOrd="0" destOrd="0" presId="urn:microsoft.com/office/officeart/2005/8/layout/list1"/>
    <dgm:cxn modelId="{6EC07581-BB1F-4A30-B911-1057C1FF1280}" type="presOf" srcId="{50367E01-D223-4912-9541-79C3A0EF4229}" destId="{35CBE07B-8D47-4A39-8143-F139A86E5D35}" srcOrd="0" destOrd="0" presId="urn:microsoft.com/office/officeart/2005/8/layout/list1"/>
    <dgm:cxn modelId="{9C11CA83-81F7-4804-AE4A-844549749921}" srcId="{BF645EEB-778E-4377-BAD0-36A63C5F4ABF}" destId="{92109984-79C4-47F1-97E8-98696792066D}" srcOrd="2" destOrd="0" parTransId="{05749D3E-ABF6-45E4-B9D0-133251A154FB}" sibTransId="{BBF2493A-B33A-4C05-953D-BA401FB155EA}"/>
    <dgm:cxn modelId="{96C2AB8F-BF8B-47AC-9429-806DE8FDD1E0}" type="presOf" srcId="{BF645EEB-778E-4377-BAD0-36A63C5F4ABF}" destId="{2C8DDE8B-4380-400D-8820-9F2463EB6A86}" srcOrd="0" destOrd="0" presId="urn:microsoft.com/office/officeart/2005/8/layout/list1"/>
    <dgm:cxn modelId="{0A67299A-D0A5-46A0-A608-48A3B9FA9D90}" type="presOf" srcId="{88D90F6F-1D48-4562-ABFE-77BB265AC599}" destId="{03409A5D-4EE5-47DD-8AD8-1DE85EF05845}" srcOrd="0" destOrd="0" presId="urn:microsoft.com/office/officeart/2005/8/layout/list1"/>
    <dgm:cxn modelId="{5CEFD7A4-3888-4BA3-9474-04CE3A75E991}" type="presOf" srcId="{0032804B-2A14-48CD-B0E2-886D5AB0AF35}" destId="{3B6F96EA-9348-41E7-B4F1-68775A5B468E}" srcOrd="0" destOrd="0" presId="urn:microsoft.com/office/officeart/2005/8/layout/list1"/>
    <dgm:cxn modelId="{E826F8A7-22F4-4E9A-BC8C-5B22145534E2}" type="presOf" srcId="{50367E01-D223-4912-9541-79C3A0EF4229}" destId="{2F21E8F2-AC1B-47BB-B392-988767E96DE0}" srcOrd="1" destOrd="0" presId="urn:microsoft.com/office/officeart/2005/8/layout/list1"/>
    <dgm:cxn modelId="{4BF4A3AF-DBA6-4CE7-AC20-EEB4B2F1F262}" srcId="{BF645EEB-778E-4377-BAD0-36A63C5F4ABF}" destId="{30AA444D-2203-43AA-A718-460DB4132B95}" srcOrd="1" destOrd="0" parTransId="{DCD3AD43-C0EC-4C85-90F2-A0EA3DD91F6B}" sibTransId="{23B889AB-F157-4116-B08A-09FA89AA2851}"/>
    <dgm:cxn modelId="{78A07FBC-7E7F-44CC-8321-7C7D3D7459AD}" type="presOf" srcId="{763162F4-6F91-409E-9057-9F5BE39CFA18}" destId="{567477CD-8C83-4776-B6AE-04D072910CD6}" srcOrd="0" destOrd="0" presId="urn:microsoft.com/office/officeart/2005/8/layout/list1"/>
    <dgm:cxn modelId="{542FAAD3-8AE7-40EE-98B8-EC1E1E64EDD4}" srcId="{BF645EEB-778E-4377-BAD0-36A63C5F4ABF}" destId="{40148322-D824-40D9-BB29-645C7F791349}" srcOrd="6" destOrd="0" parTransId="{AA6D8F26-163E-4550-B14F-0290A22695BD}" sibTransId="{C2453DD1-BCF6-4A56-8E77-5680E261E1CC}"/>
    <dgm:cxn modelId="{291744DC-98CA-4B83-8228-3C2462089ABE}" type="presOf" srcId="{40148322-D824-40D9-BB29-645C7F791349}" destId="{5CE87331-B127-4D04-9F28-87EDD407032B}" srcOrd="1" destOrd="0" presId="urn:microsoft.com/office/officeart/2005/8/layout/list1"/>
    <dgm:cxn modelId="{672822F8-CF52-4727-8401-D8B49ADAB771}" type="presOf" srcId="{30AA444D-2203-43AA-A718-460DB4132B95}" destId="{9EC5FC03-DD15-4362-B61A-BED7870936FE}" srcOrd="1" destOrd="0" presId="urn:microsoft.com/office/officeart/2005/8/layout/list1"/>
    <dgm:cxn modelId="{AC72FFFD-259F-4FC4-A03F-337D90E9D887}" srcId="{BF645EEB-778E-4377-BAD0-36A63C5F4ABF}" destId="{763162F4-6F91-409E-9057-9F5BE39CFA18}" srcOrd="0" destOrd="0" parTransId="{C752F4AF-2D04-4572-A627-DB5BEA334522}" sibTransId="{05D19273-5268-415D-B35D-4760F042BFC4}"/>
    <dgm:cxn modelId="{14A4FD4B-5D4B-4750-BEF5-A2050D44941C}" type="presParOf" srcId="{2C8DDE8B-4380-400D-8820-9F2463EB6A86}" destId="{6A402D4A-6557-48AD-8FC5-69A7A29A1F05}" srcOrd="0" destOrd="0" presId="urn:microsoft.com/office/officeart/2005/8/layout/list1"/>
    <dgm:cxn modelId="{07371056-4291-4C1C-ACC9-D73B122AABBE}" type="presParOf" srcId="{6A402D4A-6557-48AD-8FC5-69A7A29A1F05}" destId="{567477CD-8C83-4776-B6AE-04D072910CD6}" srcOrd="0" destOrd="0" presId="urn:microsoft.com/office/officeart/2005/8/layout/list1"/>
    <dgm:cxn modelId="{A765FF83-E766-49DA-B57C-432F0026DCA4}" type="presParOf" srcId="{6A402D4A-6557-48AD-8FC5-69A7A29A1F05}" destId="{CE37E4D8-DA47-4B96-B04A-D3AC3CE11CC0}" srcOrd="1" destOrd="0" presId="urn:microsoft.com/office/officeart/2005/8/layout/list1"/>
    <dgm:cxn modelId="{3C6CA88F-7E93-43AB-89E6-794AE1676674}" type="presParOf" srcId="{2C8DDE8B-4380-400D-8820-9F2463EB6A86}" destId="{E3B811E8-B7BB-461B-A12A-44A9636E96E9}" srcOrd="1" destOrd="0" presId="urn:microsoft.com/office/officeart/2005/8/layout/list1"/>
    <dgm:cxn modelId="{EEF2B620-9F84-4910-8331-86A68DFF150F}" type="presParOf" srcId="{2C8DDE8B-4380-400D-8820-9F2463EB6A86}" destId="{65F26784-E139-4C68-AEEC-DC01309EB8ED}" srcOrd="2" destOrd="0" presId="urn:microsoft.com/office/officeart/2005/8/layout/list1"/>
    <dgm:cxn modelId="{50A99767-C88C-4844-B783-4F776EC14758}" type="presParOf" srcId="{2C8DDE8B-4380-400D-8820-9F2463EB6A86}" destId="{F3A1324F-6ED4-4477-864D-FEDCCEE9FD70}" srcOrd="3" destOrd="0" presId="urn:microsoft.com/office/officeart/2005/8/layout/list1"/>
    <dgm:cxn modelId="{25CD2F96-B3A9-460E-ACAE-4C53B205A2F8}" type="presParOf" srcId="{2C8DDE8B-4380-400D-8820-9F2463EB6A86}" destId="{890BA80B-0100-473A-BFC5-94FA60D617D3}" srcOrd="4" destOrd="0" presId="urn:microsoft.com/office/officeart/2005/8/layout/list1"/>
    <dgm:cxn modelId="{818EF30D-DFCC-4ABA-B341-53785073DF88}" type="presParOf" srcId="{890BA80B-0100-473A-BFC5-94FA60D617D3}" destId="{94E81325-BB0E-487D-94DE-4DBB6B78E9EE}" srcOrd="0" destOrd="0" presId="urn:microsoft.com/office/officeart/2005/8/layout/list1"/>
    <dgm:cxn modelId="{58A14AC4-84DA-4F81-BDCB-758BFA6D49EF}" type="presParOf" srcId="{890BA80B-0100-473A-BFC5-94FA60D617D3}" destId="{9EC5FC03-DD15-4362-B61A-BED7870936FE}" srcOrd="1" destOrd="0" presId="urn:microsoft.com/office/officeart/2005/8/layout/list1"/>
    <dgm:cxn modelId="{4500E62E-0EA0-4EFE-8247-D2A51DC21CEA}" type="presParOf" srcId="{2C8DDE8B-4380-400D-8820-9F2463EB6A86}" destId="{5383B985-8B67-46DD-A725-277311A7B240}" srcOrd="5" destOrd="0" presId="urn:microsoft.com/office/officeart/2005/8/layout/list1"/>
    <dgm:cxn modelId="{C5364C82-E4AF-491F-88A7-B01C348C1999}" type="presParOf" srcId="{2C8DDE8B-4380-400D-8820-9F2463EB6A86}" destId="{F72F10B9-1A8F-4CCD-BBBC-BC91DC650A29}" srcOrd="6" destOrd="0" presId="urn:microsoft.com/office/officeart/2005/8/layout/list1"/>
    <dgm:cxn modelId="{207EAA01-7E14-43E4-9E1D-FC1C73F968AD}" type="presParOf" srcId="{2C8DDE8B-4380-400D-8820-9F2463EB6A86}" destId="{E39AE2D7-B5E6-449A-9E8B-904C4909C14C}" srcOrd="7" destOrd="0" presId="urn:microsoft.com/office/officeart/2005/8/layout/list1"/>
    <dgm:cxn modelId="{EB3FA98B-8262-4D3A-90D7-334DB3EA69EA}" type="presParOf" srcId="{2C8DDE8B-4380-400D-8820-9F2463EB6A86}" destId="{B88587E6-B491-4161-A6F2-AC8C322E47CE}" srcOrd="8" destOrd="0" presId="urn:microsoft.com/office/officeart/2005/8/layout/list1"/>
    <dgm:cxn modelId="{8973AB22-E4B0-48FD-88C8-CEDB23C87857}" type="presParOf" srcId="{B88587E6-B491-4161-A6F2-AC8C322E47CE}" destId="{B4E3621D-C949-4059-A426-236211AA7E58}" srcOrd="0" destOrd="0" presId="urn:microsoft.com/office/officeart/2005/8/layout/list1"/>
    <dgm:cxn modelId="{EB31E4A2-8470-48E8-8A99-0134AB7335A1}" type="presParOf" srcId="{B88587E6-B491-4161-A6F2-AC8C322E47CE}" destId="{8FFB363E-EA0D-4407-93C9-9994E6AC19D9}" srcOrd="1" destOrd="0" presId="urn:microsoft.com/office/officeart/2005/8/layout/list1"/>
    <dgm:cxn modelId="{0B7100D5-7FC0-44CA-83B3-62479E17BB0A}" type="presParOf" srcId="{2C8DDE8B-4380-400D-8820-9F2463EB6A86}" destId="{86D8F2D9-C50B-4850-8472-BC75B65890C6}" srcOrd="9" destOrd="0" presId="urn:microsoft.com/office/officeart/2005/8/layout/list1"/>
    <dgm:cxn modelId="{951EB0B9-7CB8-4C91-A0C7-3ACF75750857}" type="presParOf" srcId="{2C8DDE8B-4380-400D-8820-9F2463EB6A86}" destId="{342DCAF8-73B2-4B22-9834-322DA89E993C}" srcOrd="10" destOrd="0" presId="urn:microsoft.com/office/officeart/2005/8/layout/list1"/>
    <dgm:cxn modelId="{E3A6CE68-F94F-4EAF-9CFE-7F9681EB2503}" type="presParOf" srcId="{2C8DDE8B-4380-400D-8820-9F2463EB6A86}" destId="{FFBBE79B-2E45-45BC-8CC0-3FDB0D2E23D8}" srcOrd="11" destOrd="0" presId="urn:microsoft.com/office/officeart/2005/8/layout/list1"/>
    <dgm:cxn modelId="{D17A3D92-DC63-40E7-895A-C5114D6A8CF8}" type="presParOf" srcId="{2C8DDE8B-4380-400D-8820-9F2463EB6A86}" destId="{6F5F017E-C374-4718-8750-E41DB6E34D43}" srcOrd="12" destOrd="0" presId="urn:microsoft.com/office/officeart/2005/8/layout/list1"/>
    <dgm:cxn modelId="{34B53082-8B18-43C5-8918-BB7633B6F4FE}" type="presParOf" srcId="{6F5F017E-C374-4718-8750-E41DB6E34D43}" destId="{3B6F96EA-9348-41E7-B4F1-68775A5B468E}" srcOrd="0" destOrd="0" presId="urn:microsoft.com/office/officeart/2005/8/layout/list1"/>
    <dgm:cxn modelId="{604045CE-5223-4E5A-A72C-EC18EF8FC256}" type="presParOf" srcId="{6F5F017E-C374-4718-8750-E41DB6E34D43}" destId="{789B0FC6-B221-42F0-BE51-9A67C814FB91}" srcOrd="1" destOrd="0" presId="urn:microsoft.com/office/officeart/2005/8/layout/list1"/>
    <dgm:cxn modelId="{AAEF375C-9A73-4DBF-AE82-C2BAF6AB669D}" type="presParOf" srcId="{2C8DDE8B-4380-400D-8820-9F2463EB6A86}" destId="{1F7AE492-7E23-4608-BE58-7B2CD81E7237}" srcOrd="13" destOrd="0" presId="urn:microsoft.com/office/officeart/2005/8/layout/list1"/>
    <dgm:cxn modelId="{F4477D86-985A-4BE8-9C10-55277378CB44}" type="presParOf" srcId="{2C8DDE8B-4380-400D-8820-9F2463EB6A86}" destId="{EEA4F8B1-9FCA-4998-8A92-6B0CD9A0D6C9}" srcOrd="14" destOrd="0" presId="urn:microsoft.com/office/officeart/2005/8/layout/list1"/>
    <dgm:cxn modelId="{4E90E90C-C768-4957-BA00-571A0B2B7899}" type="presParOf" srcId="{2C8DDE8B-4380-400D-8820-9F2463EB6A86}" destId="{C6F46E66-A68D-4147-B93B-C95F633AD4B0}" srcOrd="15" destOrd="0" presId="urn:microsoft.com/office/officeart/2005/8/layout/list1"/>
    <dgm:cxn modelId="{7DA98646-BD62-4B3E-A96D-8C4C86D7FC78}" type="presParOf" srcId="{2C8DDE8B-4380-400D-8820-9F2463EB6A86}" destId="{C5DD90A3-4C28-489B-A887-B574C92A5BFF}" srcOrd="16" destOrd="0" presId="urn:microsoft.com/office/officeart/2005/8/layout/list1"/>
    <dgm:cxn modelId="{C814B296-18FE-41FA-8650-FBE9878FDC9A}" type="presParOf" srcId="{C5DD90A3-4C28-489B-A887-B574C92A5BFF}" destId="{03409A5D-4EE5-47DD-8AD8-1DE85EF05845}" srcOrd="0" destOrd="0" presId="urn:microsoft.com/office/officeart/2005/8/layout/list1"/>
    <dgm:cxn modelId="{9E7C205D-9BBC-4250-826C-AA8518F0A588}" type="presParOf" srcId="{C5DD90A3-4C28-489B-A887-B574C92A5BFF}" destId="{96BC82FB-F4C7-48B2-986C-909F55AB9AEB}" srcOrd="1" destOrd="0" presId="urn:microsoft.com/office/officeart/2005/8/layout/list1"/>
    <dgm:cxn modelId="{FD7DA119-2D80-43C0-B8AB-F240EA8AA9E5}" type="presParOf" srcId="{2C8DDE8B-4380-400D-8820-9F2463EB6A86}" destId="{AC96901F-81BB-4AA4-9D27-49C6EC88569B}" srcOrd="17" destOrd="0" presId="urn:microsoft.com/office/officeart/2005/8/layout/list1"/>
    <dgm:cxn modelId="{806F1532-9FD3-4323-A5B2-EA5F477AD4B1}" type="presParOf" srcId="{2C8DDE8B-4380-400D-8820-9F2463EB6A86}" destId="{DC65AF10-E3B6-47C6-903D-FB59F27DA3B6}" srcOrd="18" destOrd="0" presId="urn:microsoft.com/office/officeart/2005/8/layout/list1"/>
    <dgm:cxn modelId="{A4B5709D-FCDB-4641-9A27-CAF7DA6DDA2D}" type="presParOf" srcId="{2C8DDE8B-4380-400D-8820-9F2463EB6A86}" destId="{3E58C995-769E-4470-9674-06C4A474D258}" srcOrd="19" destOrd="0" presId="urn:microsoft.com/office/officeart/2005/8/layout/list1"/>
    <dgm:cxn modelId="{EA931149-E9AE-4DCE-9D5B-33A71C00253E}" type="presParOf" srcId="{2C8DDE8B-4380-400D-8820-9F2463EB6A86}" destId="{42593B9E-07C2-4329-A247-1EC71C114DE7}" srcOrd="20" destOrd="0" presId="urn:microsoft.com/office/officeart/2005/8/layout/list1"/>
    <dgm:cxn modelId="{A8C27056-A48C-4A28-B16F-95B5F0F14163}" type="presParOf" srcId="{42593B9E-07C2-4329-A247-1EC71C114DE7}" destId="{35CBE07B-8D47-4A39-8143-F139A86E5D35}" srcOrd="0" destOrd="0" presId="urn:microsoft.com/office/officeart/2005/8/layout/list1"/>
    <dgm:cxn modelId="{AB4139F4-C581-4BCB-A33C-E97202EC362B}" type="presParOf" srcId="{42593B9E-07C2-4329-A247-1EC71C114DE7}" destId="{2F21E8F2-AC1B-47BB-B392-988767E96DE0}" srcOrd="1" destOrd="0" presId="urn:microsoft.com/office/officeart/2005/8/layout/list1"/>
    <dgm:cxn modelId="{D966CE7A-0041-4F1B-83EB-0540AFBAD664}" type="presParOf" srcId="{2C8DDE8B-4380-400D-8820-9F2463EB6A86}" destId="{9BAA05F9-14AA-41E2-A80B-D96384A8DA11}" srcOrd="21" destOrd="0" presId="urn:microsoft.com/office/officeart/2005/8/layout/list1"/>
    <dgm:cxn modelId="{60F831B3-50E0-4F66-9289-88792233840E}" type="presParOf" srcId="{2C8DDE8B-4380-400D-8820-9F2463EB6A86}" destId="{39288D7B-E155-4C5C-90FB-E44F8FB61188}" srcOrd="22" destOrd="0" presId="urn:microsoft.com/office/officeart/2005/8/layout/list1"/>
    <dgm:cxn modelId="{EF34FA09-C2DE-4DB0-861A-02DD70DD67BA}" type="presParOf" srcId="{2C8DDE8B-4380-400D-8820-9F2463EB6A86}" destId="{C7E9859B-9E62-4CBB-ADB2-7DB4B19CEF1C}" srcOrd="23" destOrd="0" presId="urn:microsoft.com/office/officeart/2005/8/layout/list1"/>
    <dgm:cxn modelId="{31EFF5CE-88D6-42B1-9073-E4A0840C10C0}" type="presParOf" srcId="{2C8DDE8B-4380-400D-8820-9F2463EB6A86}" destId="{F4983ADB-8C88-4025-A759-8C4870E961BF}" srcOrd="24" destOrd="0" presId="urn:microsoft.com/office/officeart/2005/8/layout/list1"/>
    <dgm:cxn modelId="{6EB61DE3-5845-4A18-95B5-0CF1E5FA8560}" type="presParOf" srcId="{F4983ADB-8C88-4025-A759-8C4870E961BF}" destId="{E2E54C06-6CB9-4E52-87E6-81B573EE2912}" srcOrd="0" destOrd="0" presId="urn:microsoft.com/office/officeart/2005/8/layout/list1"/>
    <dgm:cxn modelId="{991FD6B1-E11A-4F03-A75D-A0B8451D2BEF}" type="presParOf" srcId="{F4983ADB-8C88-4025-A759-8C4870E961BF}" destId="{5CE87331-B127-4D04-9F28-87EDD407032B}" srcOrd="1" destOrd="0" presId="urn:microsoft.com/office/officeart/2005/8/layout/list1"/>
    <dgm:cxn modelId="{AE4568BA-5537-4726-8083-8BFC685B19CB}" type="presParOf" srcId="{2C8DDE8B-4380-400D-8820-9F2463EB6A86}" destId="{D0C6A08D-1E7A-4F68-8DAA-08C97C83D01B}" srcOrd="25" destOrd="0" presId="urn:microsoft.com/office/officeart/2005/8/layout/list1"/>
    <dgm:cxn modelId="{0329FF22-B042-4211-9B63-C67F5CC6D6E3}" type="presParOf" srcId="{2C8DDE8B-4380-400D-8820-9F2463EB6A86}" destId="{7A7D914A-EE48-4A90-8DA0-15D22D947D7E}" srcOrd="2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645EEB-778E-4377-BAD0-36A63C5F4ABF}" type="doc">
      <dgm:prSet loTypeId="urn:microsoft.com/office/officeart/2005/8/layout/list1" loCatId="list" qsTypeId="urn:microsoft.com/office/officeart/2005/8/quickstyle/3d1" qsCatId="3D" csTypeId="urn:microsoft.com/office/officeart/2005/8/colors/accent1_2" csCatId="accent1" phldr="1"/>
      <dgm:spPr/>
      <dgm:t>
        <a:bodyPr/>
        <a:lstStyle/>
        <a:p>
          <a:pPr rtl="1"/>
          <a:endParaRPr lang="he-IL"/>
        </a:p>
      </dgm:t>
    </dgm:pt>
    <dgm:pt modelId="{30AA444D-2203-43AA-A718-460DB4132B95}">
      <dgm:prSet phldrT="[טקסט]"/>
      <dgm:spPr/>
      <dgm:t>
        <a:bodyPr/>
        <a:lstStyle/>
        <a:p>
          <a:pPr algn="ctr" rtl="1"/>
          <a:r>
            <a:rPr lang="he-IL" b="1" dirty="0"/>
            <a:t>הארכת תוקף החלטת ממשלה בשנה נוספת עד לסוף 2021 כולל גמישות קריטריונים והסטות. </a:t>
          </a:r>
        </a:p>
      </dgm:t>
    </dgm:pt>
    <dgm:pt modelId="{DCD3AD43-C0EC-4C85-90F2-A0EA3DD91F6B}" type="parTrans" cxnId="{4BF4A3AF-DBA6-4CE7-AC20-EEB4B2F1F262}">
      <dgm:prSet/>
      <dgm:spPr/>
      <dgm:t>
        <a:bodyPr/>
        <a:lstStyle/>
        <a:p>
          <a:pPr algn="ctr" rtl="1"/>
          <a:endParaRPr lang="he-IL" b="1"/>
        </a:p>
      </dgm:t>
    </dgm:pt>
    <dgm:pt modelId="{23B889AB-F157-4116-B08A-09FA89AA2851}" type="sibTrans" cxnId="{4BF4A3AF-DBA6-4CE7-AC20-EEB4B2F1F262}">
      <dgm:prSet/>
      <dgm:spPr/>
      <dgm:t>
        <a:bodyPr/>
        <a:lstStyle/>
        <a:p>
          <a:pPr algn="ctr" rtl="1"/>
          <a:endParaRPr lang="he-IL" b="1"/>
        </a:p>
      </dgm:t>
    </dgm:pt>
    <dgm:pt modelId="{92109984-79C4-47F1-97E8-98696792066D}">
      <dgm:prSet phldrT="[טקסט]"/>
      <dgm:spPr/>
      <dgm:t>
        <a:bodyPr/>
        <a:lstStyle/>
        <a:p>
          <a:pPr algn="ctr" rtl="1"/>
          <a:r>
            <a:rPr lang="he-IL" b="1" dirty="0"/>
            <a:t>הפקת לקחים מהחלטת ממשלה 922 והכנה להחלטת ממשלה חדשה ומשופרת יותר. </a:t>
          </a:r>
        </a:p>
      </dgm:t>
    </dgm:pt>
    <dgm:pt modelId="{05749D3E-ABF6-45E4-B9D0-133251A154FB}" type="parTrans" cxnId="{9C11CA83-81F7-4804-AE4A-844549749921}">
      <dgm:prSet/>
      <dgm:spPr/>
      <dgm:t>
        <a:bodyPr/>
        <a:lstStyle/>
        <a:p>
          <a:pPr algn="ctr" rtl="1"/>
          <a:endParaRPr lang="he-IL" b="1"/>
        </a:p>
      </dgm:t>
    </dgm:pt>
    <dgm:pt modelId="{BBF2493A-B33A-4C05-953D-BA401FB155EA}" type="sibTrans" cxnId="{9C11CA83-81F7-4804-AE4A-844549749921}">
      <dgm:prSet/>
      <dgm:spPr/>
      <dgm:t>
        <a:bodyPr/>
        <a:lstStyle/>
        <a:p>
          <a:pPr algn="ctr" rtl="1"/>
          <a:endParaRPr lang="he-IL" b="1"/>
        </a:p>
      </dgm:t>
    </dgm:pt>
    <dgm:pt modelId="{763162F4-6F91-409E-9057-9F5BE39CFA18}">
      <dgm:prSet/>
      <dgm:spPr/>
      <dgm:t>
        <a:bodyPr/>
        <a:lstStyle/>
        <a:p>
          <a:pPr algn="ctr" rtl="1"/>
          <a:r>
            <a:rPr lang="he-IL" b="1" dirty="0"/>
            <a:t>קידום מעבר ישובים אסטרטגים משלב א' לשלב ב' עבור הישובים שטרם השלימו מעבר</a:t>
          </a:r>
        </a:p>
      </dgm:t>
    </dgm:pt>
    <dgm:pt modelId="{C752F4AF-2D04-4572-A627-DB5BEA334522}" type="parTrans" cxnId="{AC72FFFD-259F-4FC4-A03F-337D90E9D887}">
      <dgm:prSet/>
      <dgm:spPr/>
      <dgm:t>
        <a:bodyPr/>
        <a:lstStyle/>
        <a:p>
          <a:pPr algn="ctr" rtl="1"/>
          <a:endParaRPr lang="he-IL" b="1"/>
        </a:p>
      </dgm:t>
    </dgm:pt>
    <dgm:pt modelId="{05D19273-5268-415D-B35D-4760F042BFC4}" type="sibTrans" cxnId="{AC72FFFD-259F-4FC4-A03F-337D90E9D887}">
      <dgm:prSet/>
      <dgm:spPr/>
      <dgm:t>
        <a:bodyPr/>
        <a:lstStyle/>
        <a:p>
          <a:pPr algn="ctr" rtl="1"/>
          <a:endParaRPr lang="he-IL" b="1"/>
        </a:p>
      </dgm:t>
    </dgm:pt>
    <dgm:pt modelId="{2C8DDE8B-4380-400D-8820-9F2463EB6A86}" type="pres">
      <dgm:prSet presAssocID="{BF645EEB-778E-4377-BAD0-36A63C5F4ABF}" presName="linear" presStyleCnt="0">
        <dgm:presLayoutVars>
          <dgm:dir/>
          <dgm:animLvl val="lvl"/>
          <dgm:resizeHandles val="exact"/>
        </dgm:presLayoutVars>
      </dgm:prSet>
      <dgm:spPr/>
    </dgm:pt>
    <dgm:pt modelId="{6A402D4A-6557-48AD-8FC5-69A7A29A1F05}" type="pres">
      <dgm:prSet presAssocID="{763162F4-6F91-409E-9057-9F5BE39CFA18}" presName="parentLin" presStyleCnt="0"/>
      <dgm:spPr/>
    </dgm:pt>
    <dgm:pt modelId="{567477CD-8C83-4776-B6AE-04D072910CD6}" type="pres">
      <dgm:prSet presAssocID="{763162F4-6F91-409E-9057-9F5BE39CFA18}" presName="parentLeftMargin" presStyleLbl="node1" presStyleIdx="0" presStyleCnt="3"/>
      <dgm:spPr/>
    </dgm:pt>
    <dgm:pt modelId="{CE37E4D8-DA47-4B96-B04A-D3AC3CE11CC0}" type="pres">
      <dgm:prSet presAssocID="{763162F4-6F91-409E-9057-9F5BE39CFA18}" presName="parentText" presStyleLbl="node1" presStyleIdx="0" presStyleCnt="3">
        <dgm:presLayoutVars>
          <dgm:chMax val="0"/>
          <dgm:bulletEnabled val="1"/>
        </dgm:presLayoutVars>
      </dgm:prSet>
      <dgm:spPr/>
    </dgm:pt>
    <dgm:pt modelId="{E3B811E8-B7BB-461B-A12A-44A9636E96E9}" type="pres">
      <dgm:prSet presAssocID="{763162F4-6F91-409E-9057-9F5BE39CFA18}" presName="negativeSpace" presStyleCnt="0"/>
      <dgm:spPr/>
    </dgm:pt>
    <dgm:pt modelId="{65F26784-E139-4C68-AEEC-DC01309EB8ED}" type="pres">
      <dgm:prSet presAssocID="{763162F4-6F91-409E-9057-9F5BE39CFA18}" presName="childText" presStyleLbl="conFgAcc1" presStyleIdx="0" presStyleCnt="3">
        <dgm:presLayoutVars>
          <dgm:bulletEnabled val="1"/>
        </dgm:presLayoutVars>
      </dgm:prSet>
      <dgm:spPr/>
    </dgm:pt>
    <dgm:pt modelId="{F3A1324F-6ED4-4477-864D-FEDCCEE9FD70}" type="pres">
      <dgm:prSet presAssocID="{05D19273-5268-415D-B35D-4760F042BFC4}" presName="spaceBetweenRectangles" presStyleCnt="0"/>
      <dgm:spPr/>
    </dgm:pt>
    <dgm:pt modelId="{890BA80B-0100-473A-BFC5-94FA60D617D3}" type="pres">
      <dgm:prSet presAssocID="{30AA444D-2203-43AA-A718-460DB4132B95}" presName="parentLin" presStyleCnt="0"/>
      <dgm:spPr/>
    </dgm:pt>
    <dgm:pt modelId="{94E81325-BB0E-487D-94DE-4DBB6B78E9EE}" type="pres">
      <dgm:prSet presAssocID="{30AA444D-2203-43AA-A718-460DB4132B95}" presName="parentLeftMargin" presStyleLbl="node1" presStyleIdx="0" presStyleCnt="3"/>
      <dgm:spPr/>
    </dgm:pt>
    <dgm:pt modelId="{9EC5FC03-DD15-4362-B61A-BED7870936FE}" type="pres">
      <dgm:prSet presAssocID="{30AA444D-2203-43AA-A718-460DB4132B95}" presName="parentText" presStyleLbl="node1" presStyleIdx="1" presStyleCnt="3">
        <dgm:presLayoutVars>
          <dgm:chMax val="0"/>
          <dgm:bulletEnabled val="1"/>
        </dgm:presLayoutVars>
      </dgm:prSet>
      <dgm:spPr/>
    </dgm:pt>
    <dgm:pt modelId="{5383B985-8B67-46DD-A725-277311A7B240}" type="pres">
      <dgm:prSet presAssocID="{30AA444D-2203-43AA-A718-460DB4132B95}" presName="negativeSpace" presStyleCnt="0"/>
      <dgm:spPr/>
    </dgm:pt>
    <dgm:pt modelId="{F72F10B9-1A8F-4CCD-BBBC-BC91DC650A29}" type="pres">
      <dgm:prSet presAssocID="{30AA444D-2203-43AA-A718-460DB4132B95}" presName="childText" presStyleLbl="conFgAcc1" presStyleIdx="1" presStyleCnt="3">
        <dgm:presLayoutVars>
          <dgm:bulletEnabled val="1"/>
        </dgm:presLayoutVars>
      </dgm:prSet>
      <dgm:spPr/>
    </dgm:pt>
    <dgm:pt modelId="{E39AE2D7-B5E6-449A-9E8B-904C4909C14C}" type="pres">
      <dgm:prSet presAssocID="{23B889AB-F157-4116-B08A-09FA89AA2851}" presName="spaceBetweenRectangles" presStyleCnt="0"/>
      <dgm:spPr/>
    </dgm:pt>
    <dgm:pt modelId="{B88587E6-B491-4161-A6F2-AC8C322E47CE}" type="pres">
      <dgm:prSet presAssocID="{92109984-79C4-47F1-97E8-98696792066D}" presName="parentLin" presStyleCnt="0"/>
      <dgm:spPr/>
    </dgm:pt>
    <dgm:pt modelId="{B4E3621D-C949-4059-A426-236211AA7E58}" type="pres">
      <dgm:prSet presAssocID="{92109984-79C4-47F1-97E8-98696792066D}" presName="parentLeftMargin" presStyleLbl="node1" presStyleIdx="1" presStyleCnt="3"/>
      <dgm:spPr/>
    </dgm:pt>
    <dgm:pt modelId="{8FFB363E-EA0D-4407-93C9-9994E6AC19D9}" type="pres">
      <dgm:prSet presAssocID="{92109984-79C4-47F1-97E8-98696792066D}" presName="parentText" presStyleLbl="node1" presStyleIdx="2" presStyleCnt="3">
        <dgm:presLayoutVars>
          <dgm:chMax val="0"/>
          <dgm:bulletEnabled val="1"/>
        </dgm:presLayoutVars>
      </dgm:prSet>
      <dgm:spPr/>
    </dgm:pt>
    <dgm:pt modelId="{86D8F2D9-C50B-4850-8472-BC75B65890C6}" type="pres">
      <dgm:prSet presAssocID="{92109984-79C4-47F1-97E8-98696792066D}" presName="negativeSpace" presStyleCnt="0"/>
      <dgm:spPr/>
    </dgm:pt>
    <dgm:pt modelId="{342DCAF8-73B2-4B22-9834-322DA89E993C}" type="pres">
      <dgm:prSet presAssocID="{92109984-79C4-47F1-97E8-98696792066D}" presName="childText" presStyleLbl="conFgAcc1" presStyleIdx="2" presStyleCnt="3">
        <dgm:presLayoutVars>
          <dgm:bulletEnabled val="1"/>
        </dgm:presLayoutVars>
      </dgm:prSet>
      <dgm:spPr/>
    </dgm:pt>
  </dgm:ptLst>
  <dgm:cxnLst>
    <dgm:cxn modelId="{5A47E629-D950-441E-8667-861D1B2485E4}" type="presOf" srcId="{92109984-79C4-47F1-97E8-98696792066D}" destId="{8FFB363E-EA0D-4407-93C9-9994E6AC19D9}" srcOrd="1" destOrd="0" presId="urn:microsoft.com/office/officeart/2005/8/layout/list1"/>
    <dgm:cxn modelId="{79F40D2B-4EE2-4022-BEF9-643B215AE8C5}" type="presOf" srcId="{30AA444D-2203-43AA-A718-460DB4132B95}" destId="{94E81325-BB0E-487D-94DE-4DBB6B78E9EE}" srcOrd="0" destOrd="0" presId="urn:microsoft.com/office/officeart/2005/8/layout/list1"/>
    <dgm:cxn modelId="{1D9E333F-5918-42CE-BEE7-FDC3EA3AAFA4}" type="presOf" srcId="{763162F4-6F91-409E-9057-9F5BE39CFA18}" destId="{CE37E4D8-DA47-4B96-B04A-D3AC3CE11CC0}" srcOrd="1" destOrd="0" presId="urn:microsoft.com/office/officeart/2005/8/layout/list1"/>
    <dgm:cxn modelId="{D3B6624A-58B6-4CBD-BA9D-26AF868E9C92}" type="presOf" srcId="{92109984-79C4-47F1-97E8-98696792066D}" destId="{B4E3621D-C949-4059-A426-236211AA7E58}" srcOrd="0" destOrd="0" presId="urn:microsoft.com/office/officeart/2005/8/layout/list1"/>
    <dgm:cxn modelId="{9C11CA83-81F7-4804-AE4A-844549749921}" srcId="{BF645EEB-778E-4377-BAD0-36A63C5F4ABF}" destId="{92109984-79C4-47F1-97E8-98696792066D}" srcOrd="2" destOrd="0" parTransId="{05749D3E-ABF6-45E4-B9D0-133251A154FB}" sibTransId="{BBF2493A-B33A-4C05-953D-BA401FB155EA}"/>
    <dgm:cxn modelId="{96C2AB8F-BF8B-47AC-9429-806DE8FDD1E0}" type="presOf" srcId="{BF645EEB-778E-4377-BAD0-36A63C5F4ABF}" destId="{2C8DDE8B-4380-400D-8820-9F2463EB6A86}" srcOrd="0" destOrd="0" presId="urn:microsoft.com/office/officeart/2005/8/layout/list1"/>
    <dgm:cxn modelId="{4BF4A3AF-DBA6-4CE7-AC20-EEB4B2F1F262}" srcId="{BF645EEB-778E-4377-BAD0-36A63C5F4ABF}" destId="{30AA444D-2203-43AA-A718-460DB4132B95}" srcOrd="1" destOrd="0" parTransId="{DCD3AD43-C0EC-4C85-90F2-A0EA3DD91F6B}" sibTransId="{23B889AB-F157-4116-B08A-09FA89AA2851}"/>
    <dgm:cxn modelId="{78A07FBC-7E7F-44CC-8321-7C7D3D7459AD}" type="presOf" srcId="{763162F4-6F91-409E-9057-9F5BE39CFA18}" destId="{567477CD-8C83-4776-B6AE-04D072910CD6}" srcOrd="0" destOrd="0" presId="urn:microsoft.com/office/officeart/2005/8/layout/list1"/>
    <dgm:cxn modelId="{672822F8-CF52-4727-8401-D8B49ADAB771}" type="presOf" srcId="{30AA444D-2203-43AA-A718-460DB4132B95}" destId="{9EC5FC03-DD15-4362-B61A-BED7870936FE}" srcOrd="1" destOrd="0" presId="urn:microsoft.com/office/officeart/2005/8/layout/list1"/>
    <dgm:cxn modelId="{AC72FFFD-259F-4FC4-A03F-337D90E9D887}" srcId="{BF645EEB-778E-4377-BAD0-36A63C5F4ABF}" destId="{763162F4-6F91-409E-9057-9F5BE39CFA18}" srcOrd="0" destOrd="0" parTransId="{C752F4AF-2D04-4572-A627-DB5BEA334522}" sibTransId="{05D19273-5268-415D-B35D-4760F042BFC4}"/>
    <dgm:cxn modelId="{14A4FD4B-5D4B-4750-BEF5-A2050D44941C}" type="presParOf" srcId="{2C8DDE8B-4380-400D-8820-9F2463EB6A86}" destId="{6A402D4A-6557-48AD-8FC5-69A7A29A1F05}" srcOrd="0" destOrd="0" presId="urn:microsoft.com/office/officeart/2005/8/layout/list1"/>
    <dgm:cxn modelId="{07371056-4291-4C1C-ACC9-D73B122AABBE}" type="presParOf" srcId="{6A402D4A-6557-48AD-8FC5-69A7A29A1F05}" destId="{567477CD-8C83-4776-B6AE-04D072910CD6}" srcOrd="0" destOrd="0" presId="urn:microsoft.com/office/officeart/2005/8/layout/list1"/>
    <dgm:cxn modelId="{A765FF83-E766-49DA-B57C-432F0026DCA4}" type="presParOf" srcId="{6A402D4A-6557-48AD-8FC5-69A7A29A1F05}" destId="{CE37E4D8-DA47-4B96-B04A-D3AC3CE11CC0}" srcOrd="1" destOrd="0" presId="urn:microsoft.com/office/officeart/2005/8/layout/list1"/>
    <dgm:cxn modelId="{3C6CA88F-7E93-43AB-89E6-794AE1676674}" type="presParOf" srcId="{2C8DDE8B-4380-400D-8820-9F2463EB6A86}" destId="{E3B811E8-B7BB-461B-A12A-44A9636E96E9}" srcOrd="1" destOrd="0" presId="urn:microsoft.com/office/officeart/2005/8/layout/list1"/>
    <dgm:cxn modelId="{EEF2B620-9F84-4910-8331-86A68DFF150F}" type="presParOf" srcId="{2C8DDE8B-4380-400D-8820-9F2463EB6A86}" destId="{65F26784-E139-4C68-AEEC-DC01309EB8ED}" srcOrd="2" destOrd="0" presId="urn:microsoft.com/office/officeart/2005/8/layout/list1"/>
    <dgm:cxn modelId="{50A99767-C88C-4844-B783-4F776EC14758}" type="presParOf" srcId="{2C8DDE8B-4380-400D-8820-9F2463EB6A86}" destId="{F3A1324F-6ED4-4477-864D-FEDCCEE9FD70}" srcOrd="3" destOrd="0" presId="urn:microsoft.com/office/officeart/2005/8/layout/list1"/>
    <dgm:cxn modelId="{25CD2F96-B3A9-460E-ACAE-4C53B205A2F8}" type="presParOf" srcId="{2C8DDE8B-4380-400D-8820-9F2463EB6A86}" destId="{890BA80B-0100-473A-BFC5-94FA60D617D3}" srcOrd="4" destOrd="0" presId="urn:microsoft.com/office/officeart/2005/8/layout/list1"/>
    <dgm:cxn modelId="{818EF30D-DFCC-4ABA-B341-53785073DF88}" type="presParOf" srcId="{890BA80B-0100-473A-BFC5-94FA60D617D3}" destId="{94E81325-BB0E-487D-94DE-4DBB6B78E9EE}" srcOrd="0" destOrd="0" presId="urn:microsoft.com/office/officeart/2005/8/layout/list1"/>
    <dgm:cxn modelId="{58A14AC4-84DA-4F81-BDCB-758BFA6D49EF}" type="presParOf" srcId="{890BA80B-0100-473A-BFC5-94FA60D617D3}" destId="{9EC5FC03-DD15-4362-B61A-BED7870936FE}" srcOrd="1" destOrd="0" presId="urn:microsoft.com/office/officeart/2005/8/layout/list1"/>
    <dgm:cxn modelId="{4500E62E-0EA0-4EFE-8247-D2A51DC21CEA}" type="presParOf" srcId="{2C8DDE8B-4380-400D-8820-9F2463EB6A86}" destId="{5383B985-8B67-46DD-A725-277311A7B240}" srcOrd="5" destOrd="0" presId="urn:microsoft.com/office/officeart/2005/8/layout/list1"/>
    <dgm:cxn modelId="{C5364C82-E4AF-491F-88A7-B01C348C1999}" type="presParOf" srcId="{2C8DDE8B-4380-400D-8820-9F2463EB6A86}" destId="{F72F10B9-1A8F-4CCD-BBBC-BC91DC650A29}" srcOrd="6" destOrd="0" presId="urn:microsoft.com/office/officeart/2005/8/layout/list1"/>
    <dgm:cxn modelId="{207EAA01-7E14-43E4-9E1D-FC1C73F968AD}" type="presParOf" srcId="{2C8DDE8B-4380-400D-8820-9F2463EB6A86}" destId="{E39AE2D7-B5E6-449A-9E8B-904C4909C14C}" srcOrd="7" destOrd="0" presId="urn:microsoft.com/office/officeart/2005/8/layout/list1"/>
    <dgm:cxn modelId="{EB3FA98B-8262-4D3A-90D7-334DB3EA69EA}" type="presParOf" srcId="{2C8DDE8B-4380-400D-8820-9F2463EB6A86}" destId="{B88587E6-B491-4161-A6F2-AC8C322E47CE}" srcOrd="8" destOrd="0" presId="urn:microsoft.com/office/officeart/2005/8/layout/list1"/>
    <dgm:cxn modelId="{8973AB22-E4B0-48FD-88C8-CEDB23C87857}" type="presParOf" srcId="{B88587E6-B491-4161-A6F2-AC8C322E47CE}" destId="{B4E3621D-C949-4059-A426-236211AA7E58}" srcOrd="0" destOrd="0" presId="urn:microsoft.com/office/officeart/2005/8/layout/list1"/>
    <dgm:cxn modelId="{EB31E4A2-8470-48E8-8A99-0134AB7335A1}" type="presParOf" srcId="{B88587E6-B491-4161-A6F2-AC8C322E47CE}" destId="{8FFB363E-EA0D-4407-93C9-9994E6AC19D9}" srcOrd="1" destOrd="0" presId="urn:microsoft.com/office/officeart/2005/8/layout/list1"/>
    <dgm:cxn modelId="{0B7100D5-7FC0-44CA-83B3-62479E17BB0A}" type="presParOf" srcId="{2C8DDE8B-4380-400D-8820-9F2463EB6A86}" destId="{86D8F2D9-C50B-4850-8472-BC75B65890C6}" srcOrd="9" destOrd="0" presId="urn:microsoft.com/office/officeart/2005/8/layout/list1"/>
    <dgm:cxn modelId="{951EB0B9-7CB8-4C91-A0C7-3ACF75750857}" type="presParOf" srcId="{2C8DDE8B-4380-400D-8820-9F2463EB6A86}" destId="{342DCAF8-73B2-4B22-9834-322DA89E993C}"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765FC7-4AAE-4D40-A316-77AFEA47104D}" type="doc">
      <dgm:prSet loTypeId="urn:microsoft.com/office/officeart/2005/8/layout/hList1" loCatId="list" qsTypeId="urn:microsoft.com/office/officeart/2005/8/quickstyle/simple1" qsCatId="simple" csTypeId="urn:microsoft.com/office/officeart/2005/8/colors/accent1_2" csCatId="accent1" phldr="1"/>
      <dgm:spPr/>
      <dgm:t>
        <a:bodyPr/>
        <a:lstStyle/>
        <a:p>
          <a:pPr rtl="1"/>
          <a:endParaRPr lang="he-IL"/>
        </a:p>
      </dgm:t>
    </dgm:pt>
    <dgm:pt modelId="{DF286509-A6B9-435C-BC43-CBC5E5689CD1}">
      <dgm:prSet phldrT="[טקסט]"/>
      <dgm:spPr>
        <a:solidFill>
          <a:schemeClr val="accent3">
            <a:lumMod val="20000"/>
            <a:lumOff val="80000"/>
          </a:schemeClr>
        </a:solidFill>
      </dgm:spPr>
      <dgm:t>
        <a:bodyPr/>
        <a:lstStyle/>
        <a:p>
          <a:pPr rtl="1"/>
          <a:r>
            <a:rPr lang="he-IL" dirty="0">
              <a:solidFill>
                <a:schemeClr val="tx1"/>
              </a:solidFill>
            </a:rPr>
            <a:t>תנאי 3 (טרם התיקון)</a:t>
          </a:r>
        </a:p>
      </dgm:t>
    </dgm:pt>
    <dgm:pt modelId="{78F5D1DE-B665-4F56-88DD-CAEA1C32EFCB}" type="parTrans" cxnId="{D9898078-A2C1-4793-958D-CF77A5520C46}">
      <dgm:prSet/>
      <dgm:spPr/>
      <dgm:t>
        <a:bodyPr/>
        <a:lstStyle/>
        <a:p>
          <a:pPr rtl="1"/>
          <a:endParaRPr lang="he-IL">
            <a:solidFill>
              <a:schemeClr val="tx1"/>
            </a:solidFill>
          </a:endParaRPr>
        </a:p>
      </dgm:t>
    </dgm:pt>
    <dgm:pt modelId="{FC662AC8-2E61-4A1E-8A5D-8FB031053D91}" type="sibTrans" cxnId="{D9898078-A2C1-4793-958D-CF77A5520C46}">
      <dgm:prSet/>
      <dgm:spPr/>
      <dgm:t>
        <a:bodyPr/>
        <a:lstStyle/>
        <a:p>
          <a:pPr rtl="1"/>
          <a:endParaRPr lang="he-IL">
            <a:solidFill>
              <a:schemeClr val="tx1"/>
            </a:solidFill>
          </a:endParaRPr>
        </a:p>
      </dgm:t>
    </dgm:pt>
    <dgm:pt modelId="{E2B9F9EB-793C-4267-BD3D-000C0359AD13}">
      <dgm:prSet phldrT="[טקסט]" custT="1"/>
      <dgm:spPr/>
      <dgm:t>
        <a:bodyPr/>
        <a:lstStyle/>
        <a:p>
          <a:pPr rtl="1"/>
          <a:r>
            <a:rPr lang="he-IL" sz="1800" dirty="0">
              <a:solidFill>
                <a:schemeClr val="tx1"/>
              </a:solidFill>
            </a:rPr>
            <a:t>הפקדה של תכנית מפורטת/ תכניות מפורטות בהיקף של 500 יח"ד בסה"כ אשר לפחות מחציתן בצפיפות של 8 יח"ד לדונם ומעלה. </a:t>
          </a:r>
        </a:p>
      </dgm:t>
    </dgm:pt>
    <dgm:pt modelId="{99F350D1-9FEF-417C-9AA7-B5BECDEEE6C7}" type="parTrans" cxnId="{CC8D22B1-48BF-40BF-8CAA-B5177AD4F55C}">
      <dgm:prSet/>
      <dgm:spPr/>
      <dgm:t>
        <a:bodyPr/>
        <a:lstStyle/>
        <a:p>
          <a:pPr rtl="1"/>
          <a:endParaRPr lang="he-IL">
            <a:solidFill>
              <a:schemeClr val="tx1"/>
            </a:solidFill>
          </a:endParaRPr>
        </a:p>
      </dgm:t>
    </dgm:pt>
    <dgm:pt modelId="{EA349459-54E9-4448-B6E1-AB76604BEDD5}" type="sibTrans" cxnId="{CC8D22B1-48BF-40BF-8CAA-B5177AD4F55C}">
      <dgm:prSet/>
      <dgm:spPr/>
      <dgm:t>
        <a:bodyPr/>
        <a:lstStyle/>
        <a:p>
          <a:pPr rtl="1"/>
          <a:endParaRPr lang="he-IL">
            <a:solidFill>
              <a:schemeClr val="tx1"/>
            </a:solidFill>
          </a:endParaRPr>
        </a:p>
      </dgm:t>
    </dgm:pt>
    <dgm:pt modelId="{A626EFA3-CFBF-4DD9-A4B7-575B473EB2B3}">
      <dgm:prSet phldrT="[טקסט]"/>
      <dgm:spPr>
        <a:solidFill>
          <a:schemeClr val="accent3">
            <a:lumMod val="20000"/>
            <a:lumOff val="80000"/>
          </a:schemeClr>
        </a:solidFill>
      </dgm:spPr>
      <dgm:t>
        <a:bodyPr/>
        <a:lstStyle/>
        <a:p>
          <a:pPr rtl="1"/>
          <a:r>
            <a:rPr lang="he-IL" dirty="0">
              <a:solidFill>
                <a:schemeClr val="tx1"/>
              </a:solidFill>
            </a:rPr>
            <a:t>תנאי 2 (טרם התיקון)</a:t>
          </a:r>
        </a:p>
      </dgm:t>
    </dgm:pt>
    <dgm:pt modelId="{6ED5A36D-3330-4690-96B0-C9B206F7A1C8}" type="parTrans" cxnId="{CF7136CB-4267-4AAB-9EBE-3657C6C35846}">
      <dgm:prSet/>
      <dgm:spPr/>
      <dgm:t>
        <a:bodyPr/>
        <a:lstStyle/>
        <a:p>
          <a:pPr rtl="1"/>
          <a:endParaRPr lang="he-IL">
            <a:solidFill>
              <a:schemeClr val="tx1"/>
            </a:solidFill>
          </a:endParaRPr>
        </a:p>
      </dgm:t>
    </dgm:pt>
    <dgm:pt modelId="{52B4FE57-A6B1-47D4-9CCE-B277B48E8AEC}" type="sibTrans" cxnId="{CF7136CB-4267-4AAB-9EBE-3657C6C35846}">
      <dgm:prSet/>
      <dgm:spPr/>
      <dgm:t>
        <a:bodyPr/>
        <a:lstStyle/>
        <a:p>
          <a:pPr rtl="1"/>
          <a:endParaRPr lang="he-IL">
            <a:solidFill>
              <a:schemeClr val="tx1"/>
            </a:solidFill>
          </a:endParaRPr>
        </a:p>
      </dgm:t>
    </dgm:pt>
    <dgm:pt modelId="{9320E64B-F883-41BB-8F43-CEA093349731}">
      <dgm:prSet phldrT="[טקסט]" custT="1"/>
      <dgm:spPr/>
      <dgm:t>
        <a:bodyPr/>
        <a:lstStyle/>
        <a:p>
          <a:pPr rtl="1"/>
          <a:r>
            <a:rPr lang="he-IL" sz="1800" dirty="0">
              <a:solidFill>
                <a:schemeClr val="tx1"/>
              </a:solidFill>
            </a:rPr>
            <a:t>אישור תכנית / תכניות מפורטות בהיקף של 500 יח"ד בסה"כ להסדרה בבינוי קיים (או קבלת פטור)</a:t>
          </a:r>
        </a:p>
      </dgm:t>
    </dgm:pt>
    <dgm:pt modelId="{3F6B6DCC-AF84-470D-8B96-EE9A0717FE1A}" type="parTrans" cxnId="{7B7952D7-E9FD-46F1-83CE-134C30934FC4}">
      <dgm:prSet/>
      <dgm:spPr/>
      <dgm:t>
        <a:bodyPr/>
        <a:lstStyle/>
        <a:p>
          <a:pPr rtl="1"/>
          <a:endParaRPr lang="he-IL">
            <a:solidFill>
              <a:schemeClr val="tx1"/>
            </a:solidFill>
          </a:endParaRPr>
        </a:p>
      </dgm:t>
    </dgm:pt>
    <dgm:pt modelId="{1AEB352A-8995-4986-85A3-086B8F24043F}" type="sibTrans" cxnId="{7B7952D7-E9FD-46F1-83CE-134C30934FC4}">
      <dgm:prSet/>
      <dgm:spPr/>
      <dgm:t>
        <a:bodyPr/>
        <a:lstStyle/>
        <a:p>
          <a:pPr rtl="1"/>
          <a:endParaRPr lang="he-IL">
            <a:solidFill>
              <a:schemeClr val="tx1"/>
            </a:solidFill>
          </a:endParaRPr>
        </a:p>
      </dgm:t>
    </dgm:pt>
    <dgm:pt modelId="{CE1D74CD-2A3F-4A01-99AA-14DF17645E9F}">
      <dgm:prSet phldrT="[טקסט]"/>
      <dgm:spPr>
        <a:solidFill>
          <a:schemeClr val="accent3">
            <a:lumMod val="20000"/>
            <a:lumOff val="80000"/>
          </a:schemeClr>
        </a:solidFill>
      </dgm:spPr>
      <dgm:t>
        <a:bodyPr/>
        <a:lstStyle/>
        <a:p>
          <a:pPr rtl="1"/>
          <a:r>
            <a:rPr lang="he-IL" dirty="0">
              <a:solidFill>
                <a:schemeClr val="tx1"/>
              </a:solidFill>
            </a:rPr>
            <a:t>תנאי 1</a:t>
          </a:r>
        </a:p>
      </dgm:t>
    </dgm:pt>
    <dgm:pt modelId="{B6C985E5-0842-495D-8EB1-0A5671AF0153}" type="parTrans" cxnId="{DDFA04BE-6327-47A8-BC7F-F46B734502C7}">
      <dgm:prSet/>
      <dgm:spPr/>
      <dgm:t>
        <a:bodyPr/>
        <a:lstStyle/>
        <a:p>
          <a:pPr rtl="1"/>
          <a:endParaRPr lang="he-IL">
            <a:solidFill>
              <a:schemeClr val="tx1"/>
            </a:solidFill>
          </a:endParaRPr>
        </a:p>
      </dgm:t>
    </dgm:pt>
    <dgm:pt modelId="{3E366339-CCAF-4DDB-82B7-05A5CF3ECC8A}" type="sibTrans" cxnId="{DDFA04BE-6327-47A8-BC7F-F46B734502C7}">
      <dgm:prSet/>
      <dgm:spPr/>
      <dgm:t>
        <a:bodyPr/>
        <a:lstStyle/>
        <a:p>
          <a:pPr rtl="1"/>
          <a:endParaRPr lang="he-IL">
            <a:solidFill>
              <a:schemeClr val="tx1"/>
            </a:solidFill>
          </a:endParaRPr>
        </a:p>
      </dgm:t>
    </dgm:pt>
    <dgm:pt modelId="{423DFA04-6D5D-433C-B115-2D568D8808B1}">
      <dgm:prSet phldrT="[טקסט]" custT="1"/>
      <dgm:spPr/>
      <dgm:t>
        <a:bodyPr/>
        <a:lstStyle/>
        <a:p>
          <a:pPr algn="r" rtl="1"/>
          <a:r>
            <a:rPr lang="he-IL" sz="1800" dirty="0">
              <a:solidFill>
                <a:schemeClr val="tx1"/>
              </a:solidFill>
            </a:rPr>
            <a:t>הפקדה של תכנית מפורטת/ תכניות מפורטות בהיקף של 50 יח"ד בסה"כ לכל הפחות בקרקע פרטית</a:t>
          </a:r>
        </a:p>
      </dgm:t>
    </dgm:pt>
    <dgm:pt modelId="{75E9F770-FF21-4AA0-85DF-797D6A17CBC7}" type="parTrans" cxnId="{B5B29EF9-EC17-4C4E-9A46-274C4A126043}">
      <dgm:prSet/>
      <dgm:spPr/>
      <dgm:t>
        <a:bodyPr/>
        <a:lstStyle/>
        <a:p>
          <a:pPr rtl="1"/>
          <a:endParaRPr lang="he-IL">
            <a:solidFill>
              <a:schemeClr val="tx1"/>
            </a:solidFill>
          </a:endParaRPr>
        </a:p>
      </dgm:t>
    </dgm:pt>
    <dgm:pt modelId="{ED377F9A-C66F-4976-A57F-AEFC1D6D5369}" type="sibTrans" cxnId="{B5B29EF9-EC17-4C4E-9A46-274C4A126043}">
      <dgm:prSet/>
      <dgm:spPr/>
      <dgm:t>
        <a:bodyPr/>
        <a:lstStyle/>
        <a:p>
          <a:pPr rtl="1"/>
          <a:endParaRPr lang="he-IL">
            <a:solidFill>
              <a:schemeClr val="tx1"/>
            </a:solidFill>
          </a:endParaRPr>
        </a:p>
      </dgm:t>
    </dgm:pt>
    <dgm:pt modelId="{6A5E51D2-CAF1-4721-9C36-F89B983978DC}" type="pres">
      <dgm:prSet presAssocID="{6C765FC7-4AAE-4D40-A316-77AFEA47104D}" presName="Name0" presStyleCnt="0">
        <dgm:presLayoutVars>
          <dgm:dir/>
          <dgm:animLvl val="lvl"/>
          <dgm:resizeHandles val="exact"/>
        </dgm:presLayoutVars>
      </dgm:prSet>
      <dgm:spPr/>
    </dgm:pt>
    <dgm:pt modelId="{B437A68E-B575-4907-A1F2-491810003A0F}" type="pres">
      <dgm:prSet presAssocID="{DF286509-A6B9-435C-BC43-CBC5E5689CD1}" presName="composite" presStyleCnt="0"/>
      <dgm:spPr/>
    </dgm:pt>
    <dgm:pt modelId="{58D893DD-5069-4682-88FC-349DD5B6C8AD}" type="pres">
      <dgm:prSet presAssocID="{DF286509-A6B9-435C-BC43-CBC5E5689CD1}" presName="parTx" presStyleLbl="alignNode1" presStyleIdx="0" presStyleCnt="3">
        <dgm:presLayoutVars>
          <dgm:chMax val="0"/>
          <dgm:chPref val="0"/>
          <dgm:bulletEnabled val="1"/>
        </dgm:presLayoutVars>
      </dgm:prSet>
      <dgm:spPr/>
    </dgm:pt>
    <dgm:pt modelId="{453B198F-DFF2-4E6E-A391-23ABC8D77127}" type="pres">
      <dgm:prSet presAssocID="{DF286509-A6B9-435C-BC43-CBC5E5689CD1}" presName="desTx" presStyleLbl="alignAccFollowNode1" presStyleIdx="0" presStyleCnt="3" custLinFactNeighborY="2827">
        <dgm:presLayoutVars>
          <dgm:bulletEnabled val="1"/>
        </dgm:presLayoutVars>
      </dgm:prSet>
      <dgm:spPr/>
    </dgm:pt>
    <dgm:pt modelId="{71CB0A60-0F75-47F3-B917-70D46385B9E3}" type="pres">
      <dgm:prSet presAssocID="{FC662AC8-2E61-4A1E-8A5D-8FB031053D91}" presName="space" presStyleCnt="0"/>
      <dgm:spPr/>
    </dgm:pt>
    <dgm:pt modelId="{37B04A0C-6E35-4529-95FF-9A6F890689A8}" type="pres">
      <dgm:prSet presAssocID="{A626EFA3-CFBF-4DD9-A4B7-575B473EB2B3}" presName="composite" presStyleCnt="0"/>
      <dgm:spPr/>
    </dgm:pt>
    <dgm:pt modelId="{391E26BA-8FD9-4425-9EBB-12083A344436}" type="pres">
      <dgm:prSet presAssocID="{A626EFA3-CFBF-4DD9-A4B7-575B473EB2B3}" presName="parTx" presStyleLbl="alignNode1" presStyleIdx="1" presStyleCnt="3">
        <dgm:presLayoutVars>
          <dgm:chMax val="0"/>
          <dgm:chPref val="0"/>
          <dgm:bulletEnabled val="1"/>
        </dgm:presLayoutVars>
      </dgm:prSet>
      <dgm:spPr/>
    </dgm:pt>
    <dgm:pt modelId="{874A3330-A373-41E5-B913-BA7DD283BBB3}" type="pres">
      <dgm:prSet presAssocID="{A626EFA3-CFBF-4DD9-A4B7-575B473EB2B3}" presName="desTx" presStyleLbl="alignAccFollowNode1" presStyleIdx="1" presStyleCnt="3" custLinFactNeighborX="-157" custLinFactNeighborY="2827">
        <dgm:presLayoutVars>
          <dgm:bulletEnabled val="1"/>
        </dgm:presLayoutVars>
      </dgm:prSet>
      <dgm:spPr/>
    </dgm:pt>
    <dgm:pt modelId="{93AEC532-A630-49C3-BDE1-0C9484315C63}" type="pres">
      <dgm:prSet presAssocID="{52B4FE57-A6B1-47D4-9CCE-B277B48E8AEC}" presName="space" presStyleCnt="0"/>
      <dgm:spPr/>
    </dgm:pt>
    <dgm:pt modelId="{1F16BE71-FAC5-4F31-AC13-9DCA3D292BB5}" type="pres">
      <dgm:prSet presAssocID="{CE1D74CD-2A3F-4A01-99AA-14DF17645E9F}" presName="composite" presStyleCnt="0"/>
      <dgm:spPr/>
    </dgm:pt>
    <dgm:pt modelId="{32094EE1-C950-427A-AC3F-9C564DB77387}" type="pres">
      <dgm:prSet presAssocID="{CE1D74CD-2A3F-4A01-99AA-14DF17645E9F}" presName="parTx" presStyleLbl="alignNode1" presStyleIdx="2" presStyleCnt="3">
        <dgm:presLayoutVars>
          <dgm:chMax val="0"/>
          <dgm:chPref val="0"/>
          <dgm:bulletEnabled val="1"/>
        </dgm:presLayoutVars>
      </dgm:prSet>
      <dgm:spPr/>
    </dgm:pt>
    <dgm:pt modelId="{5CF57B6C-7D57-4E51-ACA2-330306E54E75}" type="pres">
      <dgm:prSet presAssocID="{CE1D74CD-2A3F-4A01-99AA-14DF17645E9F}" presName="desTx" presStyleLbl="alignAccFollowNode1" presStyleIdx="2" presStyleCnt="3" custLinFactNeighborX="1942" custLinFactNeighborY="3180">
        <dgm:presLayoutVars>
          <dgm:bulletEnabled val="1"/>
        </dgm:presLayoutVars>
      </dgm:prSet>
      <dgm:spPr/>
    </dgm:pt>
  </dgm:ptLst>
  <dgm:cxnLst>
    <dgm:cxn modelId="{8AF62420-5CB8-461E-AC20-A941EA8EA112}" type="presOf" srcId="{A626EFA3-CFBF-4DD9-A4B7-575B473EB2B3}" destId="{391E26BA-8FD9-4425-9EBB-12083A344436}" srcOrd="0" destOrd="0" presId="urn:microsoft.com/office/officeart/2005/8/layout/hList1"/>
    <dgm:cxn modelId="{77C41F5C-2E72-44A2-86EF-109900D2FFFE}" type="presOf" srcId="{6C765FC7-4AAE-4D40-A316-77AFEA47104D}" destId="{6A5E51D2-CAF1-4721-9C36-F89B983978DC}" srcOrd="0" destOrd="0" presId="urn:microsoft.com/office/officeart/2005/8/layout/hList1"/>
    <dgm:cxn modelId="{6127EA5D-45FA-4CEE-8DEB-F94EA51B4FD1}" type="presOf" srcId="{423DFA04-6D5D-433C-B115-2D568D8808B1}" destId="{5CF57B6C-7D57-4E51-ACA2-330306E54E75}" srcOrd="0" destOrd="0" presId="urn:microsoft.com/office/officeart/2005/8/layout/hList1"/>
    <dgm:cxn modelId="{3434B769-40E2-4C6E-A032-04CD70F888F5}" type="presOf" srcId="{DF286509-A6B9-435C-BC43-CBC5E5689CD1}" destId="{58D893DD-5069-4682-88FC-349DD5B6C8AD}" srcOrd="0" destOrd="0" presId="urn:microsoft.com/office/officeart/2005/8/layout/hList1"/>
    <dgm:cxn modelId="{1BBEBB70-AA3E-41B6-A92C-F13F9B0E3338}" type="presOf" srcId="{9320E64B-F883-41BB-8F43-CEA093349731}" destId="{874A3330-A373-41E5-B913-BA7DD283BBB3}" srcOrd="0" destOrd="0" presId="urn:microsoft.com/office/officeart/2005/8/layout/hList1"/>
    <dgm:cxn modelId="{D9898078-A2C1-4793-958D-CF77A5520C46}" srcId="{6C765FC7-4AAE-4D40-A316-77AFEA47104D}" destId="{DF286509-A6B9-435C-BC43-CBC5E5689CD1}" srcOrd="0" destOrd="0" parTransId="{78F5D1DE-B665-4F56-88DD-CAEA1C32EFCB}" sibTransId="{FC662AC8-2E61-4A1E-8A5D-8FB031053D91}"/>
    <dgm:cxn modelId="{9D258E8A-F8EF-4655-ABE1-674E8C74B6E1}" type="presOf" srcId="{E2B9F9EB-793C-4267-BD3D-000C0359AD13}" destId="{453B198F-DFF2-4E6E-A391-23ABC8D77127}" srcOrd="0" destOrd="0" presId="urn:microsoft.com/office/officeart/2005/8/layout/hList1"/>
    <dgm:cxn modelId="{CC8D22B1-48BF-40BF-8CAA-B5177AD4F55C}" srcId="{DF286509-A6B9-435C-BC43-CBC5E5689CD1}" destId="{E2B9F9EB-793C-4267-BD3D-000C0359AD13}" srcOrd="0" destOrd="0" parTransId="{99F350D1-9FEF-417C-9AA7-B5BECDEEE6C7}" sibTransId="{EA349459-54E9-4448-B6E1-AB76604BEDD5}"/>
    <dgm:cxn modelId="{DDFA04BE-6327-47A8-BC7F-F46B734502C7}" srcId="{6C765FC7-4AAE-4D40-A316-77AFEA47104D}" destId="{CE1D74CD-2A3F-4A01-99AA-14DF17645E9F}" srcOrd="2" destOrd="0" parTransId="{B6C985E5-0842-495D-8EB1-0A5671AF0153}" sibTransId="{3E366339-CCAF-4DDB-82B7-05A5CF3ECC8A}"/>
    <dgm:cxn modelId="{CF7136CB-4267-4AAB-9EBE-3657C6C35846}" srcId="{6C765FC7-4AAE-4D40-A316-77AFEA47104D}" destId="{A626EFA3-CFBF-4DD9-A4B7-575B473EB2B3}" srcOrd="1" destOrd="0" parTransId="{6ED5A36D-3330-4690-96B0-C9B206F7A1C8}" sibTransId="{52B4FE57-A6B1-47D4-9CCE-B277B48E8AEC}"/>
    <dgm:cxn modelId="{7B7952D7-E9FD-46F1-83CE-134C30934FC4}" srcId="{A626EFA3-CFBF-4DD9-A4B7-575B473EB2B3}" destId="{9320E64B-F883-41BB-8F43-CEA093349731}" srcOrd="0" destOrd="0" parTransId="{3F6B6DCC-AF84-470D-8B96-EE9A0717FE1A}" sibTransId="{1AEB352A-8995-4986-85A3-086B8F24043F}"/>
    <dgm:cxn modelId="{D40BAFF3-0AA3-4155-8768-971752056CF2}" type="presOf" srcId="{CE1D74CD-2A3F-4A01-99AA-14DF17645E9F}" destId="{32094EE1-C950-427A-AC3F-9C564DB77387}" srcOrd="0" destOrd="0" presId="urn:microsoft.com/office/officeart/2005/8/layout/hList1"/>
    <dgm:cxn modelId="{B5B29EF9-EC17-4C4E-9A46-274C4A126043}" srcId="{CE1D74CD-2A3F-4A01-99AA-14DF17645E9F}" destId="{423DFA04-6D5D-433C-B115-2D568D8808B1}" srcOrd="0" destOrd="0" parTransId="{75E9F770-FF21-4AA0-85DF-797D6A17CBC7}" sibTransId="{ED377F9A-C66F-4976-A57F-AEFC1D6D5369}"/>
    <dgm:cxn modelId="{E112AE77-0BEB-467E-9948-24D2FF3F9FA7}" type="presParOf" srcId="{6A5E51D2-CAF1-4721-9C36-F89B983978DC}" destId="{B437A68E-B575-4907-A1F2-491810003A0F}" srcOrd="0" destOrd="0" presId="urn:microsoft.com/office/officeart/2005/8/layout/hList1"/>
    <dgm:cxn modelId="{09A19E0C-6BEF-4582-9E50-E33360B925A7}" type="presParOf" srcId="{B437A68E-B575-4907-A1F2-491810003A0F}" destId="{58D893DD-5069-4682-88FC-349DD5B6C8AD}" srcOrd="0" destOrd="0" presId="urn:microsoft.com/office/officeart/2005/8/layout/hList1"/>
    <dgm:cxn modelId="{9C437AFC-CF40-479B-894A-01381921D804}" type="presParOf" srcId="{B437A68E-B575-4907-A1F2-491810003A0F}" destId="{453B198F-DFF2-4E6E-A391-23ABC8D77127}" srcOrd="1" destOrd="0" presId="urn:microsoft.com/office/officeart/2005/8/layout/hList1"/>
    <dgm:cxn modelId="{83042080-10A9-4DD9-A122-8B14172AF9C1}" type="presParOf" srcId="{6A5E51D2-CAF1-4721-9C36-F89B983978DC}" destId="{71CB0A60-0F75-47F3-B917-70D46385B9E3}" srcOrd="1" destOrd="0" presId="urn:microsoft.com/office/officeart/2005/8/layout/hList1"/>
    <dgm:cxn modelId="{BEB78CD1-C65E-4F00-8613-DA59C8FA0B39}" type="presParOf" srcId="{6A5E51D2-CAF1-4721-9C36-F89B983978DC}" destId="{37B04A0C-6E35-4529-95FF-9A6F890689A8}" srcOrd="2" destOrd="0" presId="urn:microsoft.com/office/officeart/2005/8/layout/hList1"/>
    <dgm:cxn modelId="{D223D031-83E2-4325-B93E-036C89D4917C}" type="presParOf" srcId="{37B04A0C-6E35-4529-95FF-9A6F890689A8}" destId="{391E26BA-8FD9-4425-9EBB-12083A344436}" srcOrd="0" destOrd="0" presId="urn:microsoft.com/office/officeart/2005/8/layout/hList1"/>
    <dgm:cxn modelId="{6498F5A3-E1B8-4B7E-98DD-DBBBB1327FB8}" type="presParOf" srcId="{37B04A0C-6E35-4529-95FF-9A6F890689A8}" destId="{874A3330-A373-41E5-B913-BA7DD283BBB3}" srcOrd="1" destOrd="0" presId="urn:microsoft.com/office/officeart/2005/8/layout/hList1"/>
    <dgm:cxn modelId="{18AD82D7-0F6F-4823-A3C4-8494610861F1}" type="presParOf" srcId="{6A5E51D2-CAF1-4721-9C36-F89B983978DC}" destId="{93AEC532-A630-49C3-BDE1-0C9484315C63}" srcOrd="3" destOrd="0" presId="urn:microsoft.com/office/officeart/2005/8/layout/hList1"/>
    <dgm:cxn modelId="{BA3160F6-7018-463B-9E86-6A30AF1E341E}" type="presParOf" srcId="{6A5E51D2-CAF1-4721-9C36-F89B983978DC}" destId="{1F16BE71-FAC5-4F31-AC13-9DCA3D292BB5}" srcOrd="4" destOrd="0" presId="urn:microsoft.com/office/officeart/2005/8/layout/hList1"/>
    <dgm:cxn modelId="{0C23EE5A-6234-42DB-AAC2-316286A5B8FA}" type="presParOf" srcId="{1F16BE71-FAC5-4F31-AC13-9DCA3D292BB5}" destId="{32094EE1-C950-427A-AC3F-9C564DB77387}" srcOrd="0" destOrd="0" presId="urn:microsoft.com/office/officeart/2005/8/layout/hList1"/>
    <dgm:cxn modelId="{851729B3-6E5A-4DF8-BFA2-3D1AB4BCC0B7}" type="presParOf" srcId="{1F16BE71-FAC5-4F31-AC13-9DCA3D292BB5}" destId="{5CF57B6C-7D57-4E51-ACA2-330306E54E7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765FC7-4AAE-4D40-A316-77AFEA47104D}" type="doc">
      <dgm:prSet loTypeId="urn:microsoft.com/office/officeart/2005/8/layout/hList1" loCatId="list" qsTypeId="urn:microsoft.com/office/officeart/2005/8/quickstyle/simple1" qsCatId="simple" csTypeId="urn:microsoft.com/office/officeart/2005/8/colors/accent1_2" csCatId="accent1" phldr="1"/>
      <dgm:spPr/>
      <dgm:t>
        <a:bodyPr/>
        <a:lstStyle/>
        <a:p>
          <a:pPr rtl="1"/>
          <a:endParaRPr lang="he-IL"/>
        </a:p>
      </dgm:t>
    </dgm:pt>
    <dgm:pt modelId="{A626EFA3-CFBF-4DD9-A4B7-575B473EB2B3}">
      <dgm:prSet phldrT="[טקסט]"/>
      <dgm:spPr>
        <a:solidFill>
          <a:schemeClr val="accent3">
            <a:lumMod val="20000"/>
            <a:lumOff val="80000"/>
          </a:schemeClr>
        </a:solidFill>
      </dgm:spPr>
      <dgm:t>
        <a:bodyPr/>
        <a:lstStyle/>
        <a:p>
          <a:pPr rtl="1"/>
          <a:r>
            <a:rPr lang="he-IL" dirty="0">
              <a:solidFill>
                <a:schemeClr val="tx1"/>
              </a:solidFill>
            </a:rPr>
            <a:t>תנאי 2</a:t>
          </a:r>
        </a:p>
      </dgm:t>
    </dgm:pt>
    <dgm:pt modelId="{6ED5A36D-3330-4690-96B0-C9B206F7A1C8}" type="parTrans" cxnId="{CF7136CB-4267-4AAB-9EBE-3657C6C35846}">
      <dgm:prSet/>
      <dgm:spPr/>
      <dgm:t>
        <a:bodyPr/>
        <a:lstStyle/>
        <a:p>
          <a:pPr rtl="1"/>
          <a:endParaRPr lang="he-IL">
            <a:solidFill>
              <a:schemeClr val="tx1"/>
            </a:solidFill>
          </a:endParaRPr>
        </a:p>
      </dgm:t>
    </dgm:pt>
    <dgm:pt modelId="{52B4FE57-A6B1-47D4-9CCE-B277B48E8AEC}" type="sibTrans" cxnId="{CF7136CB-4267-4AAB-9EBE-3657C6C35846}">
      <dgm:prSet/>
      <dgm:spPr/>
      <dgm:t>
        <a:bodyPr/>
        <a:lstStyle/>
        <a:p>
          <a:pPr rtl="1"/>
          <a:endParaRPr lang="he-IL">
            <a:solidFill>
              <a:schemeClr val="tx1"/>
            </a:solidFill>
          </a:endParaRPr>
        </a:p>
      </dgm:t>
    </dgm:pt>
    <dgm:pt modelId="{9320E64B-F883-41BB-8F43-CEA093349731}">
      <dgm:prSet phldrT="[טקסט]" custT="1"/>
      <dgm:spPr/>
      <dgm:t>
        <a:bodyPr/>
        <a:lstStyle/>
        <a:p>
          <a:pPr rtl="1"/>
          <a:r>
            <a:rPr lang="he-IL" sz="1800" dirty="0">
              <a:solidFill>
                <a:schemeClr val="tx1"/>
              </a:solidFill>
            </a:rPr>
            <a:t>הצלחת שיווק והתחלת פיתוח במתחם של 500 יח"ד לכל הפחות, אשר לפחות מחציתן בצפיפות של 8 יח"ד לדונם ומעלה. </a:t>
          </a:r>
        </a:p>
      </dgm:t>
    </dgm:pt>
    <dgm:pt modelId="{3F6B6DCC-AF84-470D-8B96-EE9A0717FE1A}" type="parTrans" cxnId="{7B7952D7-E9FD-46F1-83CE-134C30934FC4}">
      <dgm:prSet/>
      <dgm:spPr/>
      <dgm:t>
        <a:bodyPr/>
        <a:lstStyle/>
        <a:p>
          <a:pPr rtl="1"/>
          <a:endParaRPr lang="he-IL">
            <a:solidFill>
              <a:schemeClr val="tx1"/>
            </a:solidFill>
          </a:endParaRPr>
        </a:p>
      </dgm:t>
    </dgm:pt>
    <dgm:pt modelId="{1AEB352A-8995-4986-85A3-086B8F24043F}" type="sibTrans" cxnId="{7B7952D7-E9FD-46F1-83CE-134C30934FC4}">
      <dgm:prSet/>
      <dgm:spPr/>
      <dgm:t>
        <a:bodyPr/>
        <a:lstStyle/>
        <a:p>
          <a:pPr rtl="1"/>
          <a:endParaRPr lang="he-IL">
            <a:solidFill>
              <a:schemeClr val="tx1"/>
            </a:solidFill>
          </a:endParaRPr>
        </a:p>
      </dgm:t>
    </dgm:pt>
    <dgm:pt modelId="{CE1D74CD-2A3F-4A01-99AA-14DF17645E9F}">
      <dgm:prSet phldrT="[טקסט]"/>
      <dgm:spPr>
        <a:solidFill>
          <a:schemeClr val="accent3">
            <a:lumMod val="20000"/>
            <a:lumOff val="80000"/>
          </a:schemeClr>
        </a:solidFill>
      </dgm:spPr>
      <dgm:t>
        <a:bodyPr/>
        <a:lstStyle/>
        <a:p>
          <a:pPr rtl="1"/>
          <a:r>
            <a:rPr lang="he-IL" dirty="0">
              <a:solidFill>
                <a:schemeClr val="tx1"/>
              </a:solidFill>
            </a:rPr>
            <a:t>תנאי 1</a:t>
          </a:r>
        </a:p>
      </dgm:t>
    </dgm:pt>
    <dgm:pt modelId="{B6C985E5-0842-495D-8EB1-0A5671AF0153}" type="parTrans" cxnId="{DDFA04BE-6327-47A8-BC7F-F46B734502C7}">
      <dgm:prSet/>
      <dgm:spPr/>
      <dgm:t>
        <a:bodyPr/>
        <a:lstStyle/>
        <a:p>
          <a:pPr rtl="1"/>
          <a:endParaRPr lang="he-IL">
            <a:solidFill>
              <a:schemeClr val="tx1"/>
            </a:solidFill>
          </a:endParaRPr>
        </a:p>
      </dgm:t>
    </dgm:pt>
    <dgm:pt modelId="{3E366339-CCAF-4DDB-82B7-05A5CF3ECC8A}" type="sibTrans" cxnId="{DDFA04BE-6327-47A8-BC7F-F46B734502C7}">
      <dgm:prSet/>
      <dgm:spPr/>
      <dgm:t>
        <a:bodyPr/>
        <a:lstStyle/>
        <a:p>
          <a:pPr rtl="1"/>
          <a:endParaRPr lang="he-IL">
            <a:solidFill>
              <a:schemeClr val="tx1"/>
            </a:solidFill>
          </a:endParaRPr>
        </a:p>
      </dgm:t>
    </dgm:pt>
    <dgm:pt modelId="{423DFA04-6D5D-433C-B115-2D568D8808B1}">
      <dgm:prSet phldrT="[טקסט]" custT="1"/>
      <dgm:spPr/>
      <dgm:t>
        <a:bodyPr/>
        <a:lstStyle/>
        <a:p>
          <a:pPr algn="r" rtl="1"/>
          <a:r>
            <a:rPr lang="he-IL" sz="1800" dirty="0">
              <a:solidFill>
                <a:schemeClr val="tx1"/>
              </a:solidFill>
            </a:rPr>
            <a:t>אישור של תכניות מפורטות על קרקע פרטית הכוללות 100 יח"ד לכל הפחות</a:t>
          </a:r>
        </a:p>
      </dgm:t>
    </dgm:pt>
    <dgm:pt modelId="{75E9F770-FF21-4AA0-85DF-797D6A17CBC7}" type="parTrans" cxnId="{B5B29EF9-EC17-4C4E-9A46-274C4A126043}">
      <dgm:prSet/>
      <dgm:spPr/>
      <dgm:t>
        <a:bodyPr/>
        <a:lstStyle/>
        <a:p>
          <a:pPr rtl="1"/>
          <a:endParaRPr lang="he-IL">
            <a:solidFill>
              <a:schemeClr val="tx1"/>
            </a:solidFill>
          </a:endParaRPr>
        </a:p>
      </dgm:t>
    </dgm:pt>
    <dgm:pt modelId="{ED377F9A-C66F-4976-A57F-AEFC1D6D5369}" type="sibTrans" cxnId="{B5B29EF9-EC17-4C4E-9A46-274C4A126043}">
      <dgm:prSet/>
      <dgm:spPr/>
      <dgm:t>
        <a:bodyPr/>
        <a:lstStyle/>
        <a:p>
          <a:pPr rtl="1"/>
          <a:endParaRPr lang="he-IL">
            <a:solidFill>
              <a:schemeClr val="tx1"/>
            </a:solidFill>
          </a:endParaRPr>
        </a:p>
      </dgm:t>
    </dgm:pt>
    <dgm:pt modelId="{6A5E51D2-CAF1-4721-9C36-F89B983978DC}" type="pres">
      <dgm:prSet presAssocID="{6C765FC7-4AAE-4D40-A316-77AFEA47104D}" presName="Name0" presStyleCnt="0">
        <dgm:presLayoutVars>
          <dgm:dir/>
          <dgm:animLvl val="lvl"/>
          <dgm:resizeHandles val="exact"/>
        </dgm:presLayoutVars>
      </dgm:prSet>
      <dgm:spPr/>
    </dgm:pt>
    <dgm:pt modelId="{37B04A0C-6E35-4529-95FF-9A6F890689A8}" type="pres">
      <dgm:prSet presAssocID="{A626EFA3-CFBF-4DD9-A4B7-575B473EB2B3}" presName="composite" presStyleCnt="0"/>
      <dgm:spPr/>
    </dgm:pt>
    <dgm:pt modelId="{391E26BA-8FD9-4425-9EBB-12083A344436}" type="pres">
      <dgm:prSet presAssocID="{A626EFA3-CFBF-4DD9-A4B7-575B473EB2B3}" presName="parTx" presStyleLbl="alignNode1" presStyleIdx="0" presStyleCnt="2">
        <dgm:presLayoutVars>
          <dgm:chMax val="0"/>
          <dgm:chPref val="0"/>
          <dgm:bulletEnabled val="1"/>
        </dgm:presLayoutVars>
      </dgm:prSet>
      <dgm:spPr/>
    </dgm:pt>
    <dgm:pt modelId="{874A3330-A373-41E5-B913-BA7DD283BBB3}" type="pres">
      <dgm:prSet presAssocID="{A626EFA3-CFBF-4DD9-A4B7-575B473EB2B3}" presName="desTx" presStyleLbl="alignAccFollowNode1" presStyleIdx="0" presStyleCnt="2" custLinFactNeighborX="-157" custLinFactNeighborY="2827">
        <dgm:presLayoutVars>
          <dgm:bulletEnabled val="1"/>
        </dgm:presLayoutVars>
      </dgm:prSet>
      <dgm:spPr/>
    </dgm:pt>
    <dgm:pt modelId="{93AEC532-A630-49C3-BDE1-0C9484315C63}" type="pres">
      <dgm:prSet presAssocID="{52B4FE57-A6B1-47D4-9CCE-B277B48E8AEC}" presName="space" presStyleCnt="0"/>
      <dgm:spPr/>
    </dgm:pt>
    <dgm:pt modelId="{1F16BE71-FAC5-4F31-AC13-9DCA3D292BB5}" type="pres">
      <dgm:prSet presAssocID="{CE1D74CD-2A3F-4A01-99AA-14DF17645E9F}" presName="composite" presStyleCnt="0"/>
      <dgm:spPr/>
    </dgm:pt>
    <dgm:pt modelId="{32094EE1-C950-427A-AC3F-9C564DB77387}" type="pres">
      <dgm:prSet presAssocID="{CE1D74CD-2A3F-4A01-99AA-14DF17645E9F}" presName="parTx" presStyleLbl="alignNode1" presStyleIdx="1" presStyleCnt="2">
        <dgm:presLayoutVars>
          <dgm:chMax val="0"/>
          <dgm:chPref val="0"/>
          <dgm:bulletEnabled val="1"/>
        </dgm:presLayoutVars>
      </dgm:prSet>
      <dgm:spPr/>
    </dgm:pt>
    <dgm:pt modelId="{5CF57B6C-7D57-4E51-ACA2-330306E54E75}" type="pres">
      <dgm:prSet presAssocID="{CE1D74CD-2A3F-4A01-99AA-14DF17645E9F}" presName="desTx" presStyleLbl="alignAccFollowNode1" presStyleIdx="1" presStyleCnt="2" custLinFactNeighborX="1942" custLinFactNeighborY="3180">
        <dgm:presLayoutVars>
          <dgm:bulletEnabled val="1"/>
        </dgm:presLayoutVars>
      </dgm:prSet>
      <dgm:spPr/>
    </dgm:pt>
  </dgm:ptLst>
  <dgm:cxnLst>
    <dgm:cxn modelId="{8AF62420-5CB8-461E-AC20-A941EA8EA112}" type="presOf" srcId="{A626EFA3-CFBF-4DD9-A4B7-575B473EB2B3}" destId="{391E26BA-8FD9-4425-9EBB-12083A344436}" srcOrd="0" destOrd="0" presId="urn:microsoft.com/office/officeart/2005/8/layout/hList1"/>
    <dgm:cxn modelId="{77C41F5C-2E72-44A2-86EF-109900D2FFFE}" type="presOf" srcId="{6C765FC7-4AAE-4D40-A316-77AFEA47104D}" destId="{6A5E51D2-CAF1-4721-9C36-F89B983978DC}" srcOrd="0" destOrd="0" presId="urn:microsoft.com/office/officeart/2005/8/layout/hList1"/>
    <dgm:cxn modelId="{6127EA5D-45FA-4CEE-8DEB-F94EA51B4FD1}" type="presOf" srcId="{423DFA04-6D5D-433C-B115-2D568D8808B1}" destId="{5CF57B6C-7D57-4E51-ACA2-330306E54E75}" srcOrd="0" destOrd="0" presId="urn:microsoft.com/office/officeart/2005/8/layout/hList1"/>
    <dgm:cxn modelId="{1BBEBB70-AA3E-41B6-A92C-F13F9B0E3338}" type="presOf" srcId="{9320E64B-F883-41BB-8F43-CEA093349731}" destId="{874A3330-A373-41E5-B913-BA7DD283BBB3}" srcOrd="0" destOrd="0" presId="urn:microsoft.com/office/officeart/2005/8/layout/hList1"/>
    <dgm:cxn modelId="{DDFA04BE-6327-47A8-BC7F-F46B734502C7}" srcId="{6C765FC7-4AAE-4D40-A316-77AFEA47104D}" destId="{CE1D74CD-2A3F-4A01-99AA-14DF17645E9F}" srcOrd="1" destOrd="0" parTransId="{B6C985E5-0842-495D-8EB1-0A5671AF0153}" sibTransId="{3E366339-CCAF-4DDB-82B7-05A5CF3ECC8A}"/>
    <dgm:cxn modelId="{CF7136CB-4267-4AAB-9EBE-3657C6C35846}" srcId="{6C765FC7-4AAE-4D40-A316-77AFEA47104D}" destId="{A626EFA3-CFBF-4DD9-A4B7-575B473EB2B3}" srcOrd="0" destOrd="0" parTransId="{6ED5A36D-3330-4690-96B0-C9B206F7A1C8}" sibTransId="{52B4FE57-A6B1-47D4-9CCE-B277B48E8AEC}"/>
    <dgm:cxn modelId="{7B7952D7-E9FD-46F1-83CE-134C30934FC4}" srcId="{A626EFA3-CFBF-4DD9-A4B7-575B473EB2B3}" destId="{9320E64B-F883-41BB-8F43-CEA093349731}" srcOrd="0" destOrd="0" parTransId="{3F6B6DCC-AF84-470D-8B96-EE9A0717FE1A}" sibTransId="{1AEB352A-8995-4986-85A3-086B8F24043F}"/>
    <dgm:cxn modelId="{D40BAFF3-0AA3-4155-8768-971752056CF2}" type="presOf" srcId="{CE1D74CD-2A3F-4A01-99AA-14DF17645E9F}" destId="{32094EE1-C950-427A-AC3F-9C564DB77387}" srcOrd="0" destOrd="0" presId="urn:microsoft.com/office/officeart/2005/8/layout/hList1"/>
    <dgm:cxn modelId="{B5B29EF9-EC17-4C4E-9A46-274C4A126043}" srcId="{CE1D74CD-2A3F-4A01-99AA-14DF17645E9F}" destId="{423DFA04-6D5D-433C-B115-2D568D8808B1}" srcOrd="0" destOrd="0" parTransId="{75E9F770-FF21-4AA0-85DF-797D6A17CBC7}" sibTransId="{ED377F9A-C66F-4976-A57F-AEFC1D6D5369}"/>
    <dgm:cxn modelId="{BEB78CD1-C65E-4F00-8613-DA59C8FA0B39}" type="presParOf" srcId="{6A5E51D2-CAF1-4721-9C36-F89B983978DC}" destId="{37B04A0C-6E35-4529-95FF-9A6F890689A8}" srcOrd="0" destOrd="0" presId="urn:microsoft.com/office/officeart/2005/8/layout/hList1"/>
    <dgm:cxn modelId="{D223D031-83E2-4325-B93E-036C89D4917C}" type="presParOf" srcId="{37B04A0C-6E35-4529-95FF-9A6F890689A8}" destId="{391E26BA-8FD9-4425-9EBB-12083A344436}" srcOrd="0" destOrd="0" presId="urn:microsoft.com/office/officeart/2005/8/layout/hList1"/>
    <dgm:cxn modelId="{6498F5A3-E1B8-4B7E-98DD-DBBBB1327FB8}" type="presParOf" srcId="{37B04A0C-6E35-4529-95FF-9A6F890689A8}" destId="{874A3330-A373-41E5-B913-BA7DD283BBB3}" srcOrd="1" destOrd="0" presId="urn:microsoft.com/office/officeart/2005/8/layout/hList1"/>
    <dgm:cxn modelId="{18AD82D7-0F6F-4823-A3C4-8494610861F1}" type="presParOf" srcId="{6A5E51D2-CAF1-4721-9C36-F89B983978DC}" destId="{93AEC532-A630-49C3-BDE1-0C9484315C63}" srcOrd="1" destOrd="0" presId="urn:microsoft.com/office/officeart/2005/8/layout/hList1"/>
    <dgm:cxn modelId="{BA3160F6-7018-463B-9E86-6A30AF1E341E}" type="presParOf" srcId="{6A5E51D2-CAF1-4721-9C36-F89B983978DC}" destId="{1F16BE71-FAC5-4F31-AC13-9DCA3D292BB5}" srcOrd="2" destOrd="0" presId="urn:microsoft.com/office/officeart/2005/8/layout/hList1"/>
    <dgm:cxn modelId="{0C23EE5A-6234-42DB-AAC2-316286A5B8FA}" type="presParOf" srcId="{1F16BE71-FAC5-4F31-AC13-9DCA3D292BB5}" destId="{32094EE1-C950-427A-AC3F-9C564DB77387}" srcOrd="0" destOrd="0" presId="urn:microsoft.com/office/officeart/2005/8/layout/hList1"/>
    <dgm:cxn modelId="{851729B3-6E5A-4DF8-BFA2-3D1AB4BCC0B7}" type="presParOf" srcId="{1F16BE71-FAC5-4F31-AC13-9DCA3D292BB5}" destId="{5CF57B6C-7D57-4E51-ACA2-330306E54E7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DFE46A-D002-4D34-A9A9-A591DE1A3B0E}" type="doc">
      <dgm:prSet loTypeId="urn:microsoft.com/office/officeart/2005/8/layout/hList3" loCatId="list" qsTypeId="urn:microsoft.com/office/officeart/2005/8/quickstyle/simple1" qsCatId="simple" csTypeId="urn:microsoft.com/office/officeart/2005/8/colors/accent1_2" csCatId="accent1" phldr="1"/>
      <dgm:spPr/>
      <dgm:t>
        <a:bodyPr/>
        <a:lstStyle/>
        <a:p>
          <a:pPr rtl="1"/>
          <a:endParaRPr lang="he-IL"/>
        </a:p>
      </dgm:t>
    </dgm:pt>
    <dgm:pt modelId="{0EFBA096-D5E1-4E2A-AAD2-00AE623E1DB5}">
      <dgm:prSet phldrT="[טקסט]" custT="1"/>
      <dgm:spPr>
        <a:solidFill>
          <a:srgbClr val="E5F8FF"/>
        </a:solidFill>
      </dgm:spPr>
      <dgm:t>
        <a:bodyPr/>
        <a:lstStyle/>
        <a:p>
          <a:pPr rtl="1"/>
          <a:r>
            <a:rPr lang="he-IL" sz="1800" b="1" dirty="0">
              <a:solidFill>
                <a:schemeClr val="tx1"/>
              </a:solidFill>
            </a:rPr>
            <a:t>שווקים 2016-2020</a:t>
          </a:r>
        </a:p>
        <a:p>
          <a:pPr rtl="1"/>
          <a:r>
            <a:rPr lang="he-IL" sz="1800" b="1" dirty="0">
              <a:solidFill>
                <a:schemeClr val="tx1"/>
              </a:solidFill>
            </a:rPr>
            <a:t> סה"כ 7,728 יח"ד</a:t>
          </a:r>
        </a:p>
      </dgm:t>
    </dgm:pt>
    <dgm:pt modelId="{AE2E2022-F411-45B6-B7CE-995C2E7980FB}" type="parTrans" cxnId="{0614DBE5-C2B2-4A38-BAB0-5F4848971095}">
      <dgm:prSet/>
      <dgm:spPr/>
      <dgm:t>
        <a:bodyPr/>
        <a:lstStyle/>
        <a:p>
          <a:pPr rtl="1"/>
          <a:endParaRPr lang="he-IL" sz="1600" b="0">
            <a:solidFill>
              <a:schemeClr val="tx1"/>
            </a:solidFill>
          </a:endParaRPr>
        </a:p>
      </dgm:t>
    </dgm:pt>
    <dgm:pt modelId="{90DEEDE0-D9DA-4AAD-B985-90F75C8BCE9A}" type="sibTrans" cxnId="{0614DBE5-C2B2-4A38-BAB0-5F4848971095}">
      <dgm:prSet/>
      <dgm:spPr/>
      <dgm:t>
        <a:bodyPr/>
        <a:lstStyle/>
        <a:p>
          <a:pPr rtl="1"/>
          <a:endParaRPr lang="he-IL" sz="1600" b="0">
            <a:solidFill>
              <a:schemeClr val="tx1"/>
            </a:solidFill>
          </a:endParaRPr>
        </a:p>
      </dgm:t>
    </dgm:pt>
    <dgm:pt modelId="{838B7973-128D-411F-B3EC-931978CE8644}">
      <dgm:prSet phldrT="[טקסט]" custT="1"/>
      <dgm:spPr>
        <a:solidFill>
          <a:schemeClr val="accent5"/>
        </a:solidFill>
      </dgm:spPr>
      <dgm:t>
        <a:bodyPr/>
        <a:lstStyle/>
        <a:p>
          <a:pPr rtl="1"/>
          <a:r>
            <a:rPr lang="he-IL" sz="1800" b="0" dirty="0">
              <a:solidFill>
                <a:schemeClr val="tx1"/>
              </a:solidFill>
            </a:rPr>
            <a:t>זכיות מחיר למשתכן:</a:t>
          </a:r>
        </a:p>
        <a:p>
          <a:pPr rtl="1"/>
          <a:r>
            <a:rPr lang="he-IL" sz="1800" b="0" dirty="0">
              <a:solidFill>
                <a:schemeClr val="tx1"/>
              </a:solidFill>
            </a:rPr>
            <a:t>1,447 יח"ד</a:t>
          </a:r>
        </a:p>
      </dgm:t>
    </dgm:pt>
    <dgm:pt modelId="{247F9CE2-D466-4F8D-88E4-B4613B3DA0AB}" type="parTrans" cxnId="{75A0A205-C049-465B-811A-97EAE74F4B17}">
      <dgm:prSet/>
      <dgm:spPr/>
      <dgm:t>
        <a:bodyPr/>
        <a:lstStyle/>
        <a:p>
          <a:pPr rtl="1"/>
          <a:endParaRPr lang="he-IL" sz="1600" b="0">
            <a:solidFill>
              <a:schemeClr val="tx1"/>
            </a:solidFill>
          </a:endParaRPr>
        </a:p>
      </dgm:t>
    </dgm:pt>
    <dgm:pt modelId="{48DB3C20-D963-4537-B808-26C49C6865E3}" type="sibTrans" cxnId="{75A0A205-C049-465B-811A-97EAE74F4B17}">
      <dgm:prSet/>
      <dgm:spPr/>
      <dgm:t>
        <a:bodyPr/>
        <a:lstStyle/>
        <a:p>
          <a:pPr rtl="1"/>
          <a:endParaRPr lang="he-IL" sz="1600" b="0">
            <a:solidFill>
              <a:schemeClr val="tx1"/>
            </a:solidFill>
          </a:endParaRPr>
        </a:p>
      </dgm:t>
    </dgm:pt>
    <dgm:pt modelId="{E4BF7C66-FA85-4743-BA06-237A80AAB4B9}">
      <dgm:prSet phldrT="[טקסט]" custT="1"/>
      <dgm:spPr>
        <a:solidFill>
          <a:schemeClr val="accent5"/>
        </a:solidFill>
      </dgm:spPr>
      <dgm:t>
        <a:bodyPr/>
        <a:lstStyle/>
        <a:p>
          <a:pPr rtl="1"/>
          <a:r>
            <a:rPr lang="he-IL" sz="1800" b="0" dirty="0">
              <a:solidFill>
                <a:schemeClr val="tx1"/>
              </a:solidFill>
            </a:rPr>
            <a:t>זכיות כללי:</a:t>
          </a:r>
        </a:p>
        <a:p>
          <a:pPr rtl="1"/>
          <a:r>
            <a:rPr lang="he-IL" sz="1800" b="0" dirty="0">
              <a:solidFill>
                <a:schemeClr val="tx1"/>
              </a:solidFill>
            </a:rPr>
            <a:t>4,233 יח"ד</a:t>
          </a:r>
        </a:p>
      </dgm:t>
    </dgm:pt>
    <dgm:pt modelId="{10F4EF35-C33C-4028-8E9C-2C7F705878AB}" type="parTrans" cxnId="{C8E568EC-C615-4863-8FE2-B04EE4C8A662}">
      <dgm:prSet/>
      <dgm:spPr/>
      <dgm:t>
        <a:bodyPr/>
        <a:lstStyle/>
        <a:p>
          <a:pPr rtl="1"/>
          <a:endParaRPr lang="he-IL" sz="1600" b="0">
            <a:solidFill>
              <a:schemeClr val="tx1"/>
            </a:solidFill>
          </a:endParaRPr>
        </a:p>
      </dgm:t>
    </dgm:pt>
    <dgm:pt modelId="{B9F473F1-6C88-4AEE-8E55-2D2BAC0371D8}" type="sibTrans" cxnId="{C8E568EC-C615-4863-8FE2-B04EE4C8A662}">
      <dgm:prSet/>
      <dgm:spPr/>
      <dgm:t>
        <a:bodyPr/>
        <a:lstStyle/>
        <a:p>
          <a:pPr rtl="1"/>
          <a:endParaRPr lang="he-IL" sz="1600" b="0">
            <a:solidFill>
              <a:schemeClr val="tx1"/>
            </a:solidFill>
          </a:endParaRPr>
        </a:p>
      </dgm:t>
    </dgm:pt>
    <dgm:pt modelId="{CA5A977D-48A6-4A6C-AC0E-C3DCAA4F094E}">
      <dgm:prSet phldrT="[טקסט]" custT="1"/>
      <dgm:spPr>
        <a:solidFill>
          <a:schemeClr val="accent5"/>
        </a:solidFill>
      </dgm:spPr>
      <dgm:t>
        <a:bodyPr/>
        <a:lstStyle/>
        <a:p>
          <a:pPr rtl="1"/>
          <a:r>
            <a:rPr lang="he-IL" sz="1800" b="0" dirty="0">
              <a:solidFill>
                <a:schemeClr val="tx1"/>
              </a:solidFill>
            </a:rPr>
            <a:t>שווקים מחיר למשתכן:</a:t>
          </a:r>
        </a:p>
        <a:p>
          <a:pPr rtl="1"/>
          <a:r>
            <a:rPr lang="he-IL" sz="1800" b="0" dirty="0">
              <a:solidFill>
                <a:schemeClr val="tx1"/>
              </a:solidFill>
            </a:rPr>
            <a:t>2,738 יח"ד</a:t>
          </a:r>
        </a:p>
        <a:p>
          <a:pPr rtl="1"/>
          <a:endParaRPr lang="he-IL" sz="1800" b="0" dirty="0">
            <a:solidFill>
              <a:schemeClr val="tx1"/>
            </a:solidFill>
          </a:endParaRPr>
        </a:p>
      </dgm:t>
    </dgm:pt>
    <dgm:pt modelId="{380ED8F1-7E47-4703-9216-3F9E0FE53494}" type="parTrans" cxnId="{498F1C65-39C7-4074-84A5-AB3CD89F16BF}">
      <dgm:prSet/>
      <dgm:spPr/>
      <dgm:t>
        <a:bodyPr/>
        <a:lstStyle/>
        <a:p>
          <a:pPr rtl="1"/>
          <a:endParaRPr lang="he-IL" sz="1600" b="0">
            <a:solidFill>
              <a:schemeClr val="tx1"/>
            </a:solidFill>
          </a:endParaRPr>
        </a:p>
      </dgm:t>
    </dgm:pt>
    <dgm:pt modelId="{F5F31502-BFAD-40BB-A3A3-8A5D3192A23A}" type="sibTrans" cxnId="{498F1C65-39C7-4074-84A5-AB3CD89F16BF}">
      <dgm:prSet/>
      <dgm:spPr/>
      <dgm:t>
        <a:bodyPr/>
        <a:lstStyle/>
        <a:p>
          <a:pPr rtl="1"/>
          <a:endParaRPr lang="he-IL" sz="1600" b="0">
            <a:solidFill>
              <a:schemeClr val="tx1"/>
            </a:solidFill>
          </a:endParaRPr>
        </a:p>
      </dgm:t>
    </dgm:pt>
    <dgm:pt modelId="{21DC1287-F247-4905-A836-A1DE97C8D815}" type="pres">
      <dgm:prSet presAssocID="{2BDFE46A-D002-4D34-A9A9-A591DE1A3B0E}" presName="composite" presStyleCnt="0">
        <dgm:presLayoutVars>
          <dgm:chMax val="1"/>
          <dgm:dir/>
          <dgm:resizeHandles val="exact"/>
        </dgm:presLayoutVars>
      </dgm:prSet>
      <dgm:spPr/>
    </dgm:pt>
    <dgm:pt modelId="{E8CD1973-F69A-4B53-B09C-7003D36C44B4}" type="pres">
      <dgm:prSet presAssocID="{0EFBA096-D5E1-4E2A-AAD2-00AE623E1DB5}" presName="roof" presStyleLbl="dkBgShp" presStyleIdx="0" presStyleCnt="2"/>
      <dgm:spPr/>
    </dgm:pt>
    <dgm:pt modelId="{1A725996-0EE8-4439-A22E-B90D185C010B}" type="pres">
      <dgm:prSet presAssocID="{0EFBA096-D5E1-4E2A-AAD2-00AE623E1DB5}" presName="pillars" presStyleCnt="0"/>
      <dgm:spPr/>
    </dgm:pt>
    <dgm:pt modelId="{F8A80321-C337-40A1-8028-145BE9AF1C45}" type="pres">
      <dgm:prSet presAssocID="{0EFBA096-D5E1-4E2A-AAD2-00AE623E1DB5}" presName="pillar1" presStyleLbl="node1" presStyleIdx="0" presStyleCnt="3">
        <dgm:presLayoutVars>
          <dgm:bulletEnabled val="1"/>
        </dgm:presLayoutVars>
      </dgm:prSet>
      <dgm:spPr/>
    </dgm:pt>
    <dgm:pt modelId="{25F3B641-2537-419A-BE83-C2303EB2BC0E}" type="pres">
      <dgm:prSet presAssocID="{E4BF7C66-FA85-4743-BA06-237A80AAB4B9}" presName="pillarX" presStyleLbl="node1" presStyleIdx="1" presStyleCnt="3">
        <dgm:presLayoutVars>
          <dgm:bulletEnabled val="1"/>
        </dgm:presLayoutVars>
      </dgm:prSet>
      <dgm:spPr/>
    </dgm:pt>
    <dgm:pt modelId="{8CCE6D15-3B55-434E-8D7B-7FEC3C4E0CED}" type="pres">
      <dgm:prSet presAssocID="{CA5A977D-48A6-4A6C-AC0E-C3DCAA4F094E}" presName="pillarX" presStyleLbl="node1" presStyleIdx="2" presStyleCnt="3">
        <dgm:presLayoutVars>
          <dgm:bulletEnabled val="1"/>
        </dgm:presLayoutVars>
      </dgm:prSet>
      <dgm:spPr/>
    </dgm:pt>
    <dgm:pt modelId="{B9F0603C-1D68-4B02-85A2-DC2BA516C31C}" type="pres">
      <dgm:prSet presAssocID="{0EFBA096-D5E1-4E2A-AAD2-00AE623E1DB5}" presName="base" presStyleLbl="dkBgShp" presStyleIdx="1" presStyleCnt="2"/>
      <dgm:spPr>
        <a:solidFill>
          <a:schemeClr val="bg1"/>
        </a:solidFill>
      </dgm:spPr>
    </dgm:pt>
  </dgm:ptLst>
  <dgm:cxnLst>
    <dgm:cxn modelId="{C4D30B03-7C20-48EB-A79C-AACB31A1AD9F}" type="presOf" srcId="{CA5A977D-48A6-4A6C-AC0E-C3DCAA4F094E}" destId="{8CCE6D15-3B55-434E-8D7B-7FEC3C4E0CED}" srcOrd="0" destOrd="0" presId="urn:microsoft.com/office/officeart/2005/8/layout/hList3"/>
    <dgm:cxn modelId="{75A0A205-C049-465B-811A-97EAE74F4B17}" srcId="{0EFBA096-D5E1-4E2A-AAD2-00AE623E1DB5}" destId="{838B7973-128D-411F-B3EC-931978CE8644}" srcOrd="0" destOrd="0" parTransId="{247F9CE2-D466-4F8D-88E4-B4613B3DA0AB}" sibTransId="{48DB3C20-D963-4537-B808-26C49C6865E3}"/>
    <dgm:cxn modelId="{6E698532-43AA-43F8-9E26-A098063D6FD6}" type="presOf" srcId="{2BDFE46A-D002-4D34-A9A9-A591DE1A3B0E}" destId="{21DC1287-F247-4905-A836-A1DE97C8D815}" srcOrd="0" destOrd="0" presId="urn:microsoft.com/office/officeart/2005/8/layout/hList3"/>
    <dgm:cxn modelId="{498F1C65-39C7-4074-84A5-AB3CD89F16BF}" srcId="{0EFBA096-D5E1-4E2A-AAD2-00AE623E1DB5}" destId="{CA5A977D-48A6-4A6C-AC0E-C3DCAA4F094E}" srcOrd="2" destOrd="0" parTransId="{380ED8F1-7E47-4703-9216-3F9E0FE53494}" sibTransId="{F5F31502-BFAD-40BB-A3A3-8A5D3192A23A}"/>
    <dgm:cxn modelId="{EA5FFE70-D20B-4C80-AD48-91112F10A9C1}" type="presOf" srcId="{0EFBA096-D5E1-4E2A-AAD2-00AE623E1DB5}" destId="{E8CD1973-F69A-4B53-B09C-7003D36C44B4}" srcOrd="0" destOrd="0" presId="urn:microsoft.com/office/officeart/2005/8/layout/hList3"/>
    <dgm:cxn modelId="{47DC4488-2A1C-483C-A814-333EF7EDF12F}" type="presOf" srcId="{838B7973-128D-411F-B3EC-931978CE8644}" destId="{F8A80321-C337-40A1-8028-145BE9AF1C45}" srcOrd="0" destOrd="0" presId="urn:microsoft.com/office/officeart/2005/8/layout/hList3"/>
    <dgm:cxn modelId="{830BB893-6DEC-4288-83CF-DEABA34AEB15}" type="presOf" srcId="{E4BF7C66-FA85-4743-BA06-237A80AAB4B9}" destId="{25F3B641-2537-419A-BE83-C2303EB2BC0E}" srcOrd="0" destOrd="0" presId="urn:microsoft.com/office/officeart/2005/8/layout/hList3"/>
    <dgm:cxn modelId="{0614DBE5-C2B2-4A38-BAB0-5F4848971095}" srcId="{2BDFE46A-D002-4D34-A9A9-A591DE1A3B0E}" destId="{0EFBA096-D5E1-4E2A-AAD2-00AE623E1DB5}" srcOrd="0" destOrd="0" parTransId="{AE2E2022-F411-45B6-B7CE-995C2E7980FB}" sibTransId="{90DEEDE0-D9DA-4AAD-B985-90F75C8BCE9A}"/>
    <dgm:cxn modelId="{C8E568EC-C615-4863-8FE2-B04EE4C8A662}" srcId="{0EFBA096-D5E1-4E2A-AAD2-00AE623E1DB5}" destId="{E4BF7C66-FA85-4743-BA06-237A80AAB4B9}" srcOrd="1" destOrd="0" parTransId="{10F4EF35-C33C-4028-8E9C-2C7F705878AB}" sibTransId="{B9F473F1-6C88-4AEE-8E55-2D2BAC0371D8}"/>
    <dgm:cxn modelId="{3189D7ED-3EA0-4A70-8A70-E29A8E467A33}" type="presParOf" srcId="{21DC1287-F247-4905-A836-A1DE97C8D815}" destId="{E8CD1973-F69A-4B53-B09C-7003D36C44B4}" srcOrd="0" destOrd="0" presId="urn:microsoft.com/office/officeart/2005/8/layout/hList3"/>
    <dgm:cxn modelId="{2E845893-1E1A-4BF3-B3CE-560A55FBE195}" type="presParOf" srcId="{21DC1287-F247-4905-A836-A1DE97C8D815}" destId="{1A725996-0EE8-4439-A22E-B90D185C010B}" srcOrd="1" destOrd="0" presId="urn:microsoft.com/office/officeart/2005/8/layout/hList3"/>
    <dgm:cxn modelId="{A3740939-D654-4CD4-9A05-2EF3970DEC79}" type="presParOf" srcId="{1A725996-0EE8-4439-A22E-B90D185C010B}" destId="{F8A80321-C337-40A1-8028-145BE9AF1C45}" srcOrd="0" destOrd="0" presId="urn:microsoft.com/office/officeart/2005/8/layout/hList3"/>
    <dgm:cxn modelId="{9ACA4C90-520B-423B-8612-AAF85A26FDDA}" type="presParOf" srcId="{1A725996-0EE8-4439-A22E-B90D185C010B}" destId="{25F3B641-2537-419A-BE83-C2303EB2BC0E}" srcOrd="1" destOrd="0" presId="urn:microsoft.com/office/officeart/2005/8/layout/hList3"/>
    <dgm:cxn modelId="{2D243824-7679-4402-BB02-A4A83E8A715D}" type="presParOf" srcId="{1A725996-0EE8-4439-A22E-B90D185C010B}" destId="{8CCE6D15-3B55-434E-8D7B-7FEC3C4E0CED}" srcOrd="2" destOrd="0" presId="urn:microsoft.com/office/officeart/2005/8/layout/hList3"/>
    <dgm:cxn modelId="{4818063D-B099-4B2C-B589-4A73D58AF60A}" type="presParOf" srcId="{21DC1287-F247-4905-A836-A1DE97C8D815}" destId="{B9F0603C-1D68-4B02-85A2-DC2BA516C31C}" srcOrd="2" destOrd="0" presId="urn:microsoft.com/office/officeart/2005/8/layout/h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26784-E139-4C68-AEEC-DC01309EB8ED}">
      <dsp:nvSpPr>
        <dsp:cNvPr id="0" name=""/>
        <dsp:cNvSpPr/>
      </dsp:nvSpPr>
      <dsp:spPr>
        <a:xfrm>
          <a:off x="0" y="300916"/>
          <a:ext cx="8568952" cy="45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E37E4D8-DA47-4B96-B04A-D3AC3CE11CC0}">
      <dsp:nvSpPr>
        <dsp:cNvPr id="0" name=""/>
        <dsp:cNvSpPr/>
      </dsp:nvSpPr>
      <dsp:spPr>
        <a:xfrm>
          <a:off x="428447" y="35236"/>
          <a:ext cx="5998266"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800100" rtl="1">
            <a:lnSpc>
              <a:spcPct val="90000"/>
            </a:lnSpc>
            <a:spcBef>
              <a:spcPct val="0"/>
            </a:spcBef>
            <a:spcAft>
              <a:spcPct val="35000"/>
            </a:spcAft>
            <a:buNone/>
          </a:pPr>
          <a:r>
            <a:rPr lang="he-IL" sz="1800" b="1" kern="1200" dirty="0"/>
            <a:t>ליווי רשויות בקידום משימות ההחלטה, מעקב בקרה ופיקוח אחר ביצוע וניצול מזומנים </a:t>
          </a:r>
        </a:p>
      </dsp:txBody>
      <dsp:txXfrm>
        <a:off x="454386" y="61175"/>
        <a:ext cx="5946388" cy="479482"/>
      </dsp:txXfrm>
    </dsp:sp>
    <dsp:sp modelId="{F72F10B9-1A8F-4CCD-BBBC-BC91DC650A29}">
      <dsp:nvSpPr>
        <dsp:cNvPr id="0" name=""/>
        <dsp:cNvSpPr/>
      </dsp:nvSpPr>
      <dsp:spPr>
        <a:xfrm>
          <a:off x="0" y="1117396"/>
          <a:ext cx="8568952" cy="45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EC5FC03-DD15-4362-B61A-BED7870936FE}">
      <dsp:nvSpPr>
        <dsp:cNvPr id="0" name=""/>
        <dsp:cNvSpPr/>
      </dsp:nvSpPr>
      <dsp:spPr>
        <a:xfrm>
          <a:off x="428447" y="851716"/>
          <a:ext cx="5998266"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800100" rtl="1">
            <a:lnSpc>
              <a:spcPct val="90000"/>
            </a:lnSpc>
            <a:spcBef>
              <a:spcPct val="0"/>
            </a:spcBef>
            <a:spcAft>
              <a:spcPct val="35000"/>
            </a:spcAft>
            <a:buNone/>
          </a:pPr>
          <a:r>
            <a:rPr lang="he-IL" sz="1800" b="1" kern="1200" dirty="0"/>
            <a:t>13 וועדות היגוי </a:t>
          </a:r>
          <a:r>
            <a:rPr lang="he-IL" sz="1800" b="1" kern="1200" dirty="0" err="1"/>
            <a:t>לתכלול</a:t>
          </a:r>
          <a:r>
            <a:rPr lang="he-IL" sz="1800" b="1" kern="1200" dirty="0"/>
            <a:t> החלטה 922</a:t>
          </a:r>
        </a:p>
        <a:p>
          <a:pPr marL="0" lvl="0" indent="0" algn="ctr" defTabSz="800100" rtl="1">
            <a:lnSpc>
              <a:spcPct val="90000"/>
            </a:lnSpc>
            <a:spcBef>
              <a:spcPct val="0"/>
            </a:spcBef>
            <a:spcAft>
              <a:spcPct val="35000"/>
            </a:spcAft>
            <a:buNone/>
          </a:pPr>
          <a:r>
            <a:rPr lang="he-IL" sz="1800" b="1" kern="1200" dirty="0"/>
            <a:t> בראשות מנכ"ל משב"ש – אחת לחצי שנה</a:t>
          </a:r>
        </a:p>
      </dsp:txBody>
      <dsp:txXfrm>
        <a:off x="454386" y="877655"/>
        <a:ext cx="5946388" cy="479482"/>
      </dsp:txXfrm>
    </dsp:sp>
    <dsp:sp modelId="{342DCAF8-73B2-4B22-9834-322DA89E993C}">
      <dsp:nvSpPr>
        <dsp:cNvPr id="0" name=""/>
        <dsp:cNvSpPr/>
      </dsp:nvSpPr>
      <dsp:spPr>
        <a:xfrm>
          <a:off x="0" y="1933876"/>
          <a:ext cx="8568952" cy="45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FFB363E-EA0D-4407-93C9-9994E6AC19D9}">
      <dsp:nvSpPr>
        <dsp:cNvPr id="0" name=""/>
        <dsp:cNvSpPr/>
      </dsp:nvSpPr>
      <dsp:spPr>
        <a:xfrm>
          <a:off x="428447" y="1668196"/>
          <a:ext cx="5998266"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800100" rtl="1">
            <a:lnSpc>
              <a:spcPct val="90000"/>
            </a:lnSpc>
            <a:spcBef>
              <a:spcPct val="0"/>
            </a:spcBef>
            <a:spcAft>
              <a:spcPct val="35000"/>
            </a:spcAft>
            <a:buNone/>
          </a:pPr>
          <a:r>
            <a:rPr lang="he-IL" sz="1800" b="1" kern="1200" dirty="0"/>
            <a:t>החתמה על הסכמי פיתוח כוללניים </a:t>
          </a:r>
        </a:p>
        <a:p>
          <a:pPr marL="0" lvl="0" indent="0" algn="ctr" defTabSz="800100" rtl="1">
            <a:lnSpc>
              <a:spcPct val="90000"/>
            </a:lnSpc>
            <a:spcBef>
              <a:spcPct val="0"/>
            </a:spcBef>
            <a:spcAft>
              <a:spcPct val="35000"/>
            </a:spcAft>
            <a:buNone/>
          </a:pPr>
          <a:r>
            <a:rPr lang="he-IL" sz="1800" b="1" kern="1200" dirty="0"/>
            <a:t>עם יישובי ההחלטה</a:t>
          </a:r>
        </a:p>
      </dsp:txBody>
      <dsp:txXfrm>
        <a:off x="454386" y="1694135"/>
        <a:ext cx="5946388" cy="479482"/>
      </dsp:txXfrm>
    </dsp:sp>
    <dsp:sp modelId="{EEA4F8B1-9FCA-4998-8A92-6B0CD9A0D6C9}">
      <dsp:nvSpPr>
        <dsp:cNvPr id="0" name=""/>
        <dsp:cNvSpPr/>
      </dsp:nvSpPr>
      <dsp:spPr>
        <a:xfrm>
          <a:off x="0" y="2750356"/>
          <a:ext cx="8568952" cy="45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89B0FC6-B221-42F0-BE51-9A67C814FB91}">
      <dsp:nvSpPr>
        <dsp:cNvPr id="0" name=""/>
        <dsp:cNvSpPr/>
      </dsp:nvSpPr>
      <dsp:spPr>
        <a:xfrm>
          <a:off x="428447" y="2484676"/>
          <a:ext cx="5998266"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800100" rtl="1">
            <a:lnSpc>
              <a:spcPct val="90000"/>
            </a:lnSpc>
            <a:spcBef>
              <a:spcPct val="0"/>
            </a:spcBef>
            <a:spcAft>
              <a:spcPct val="35000"/>
            </a:spcAft>
            <a:buNone/>
          </a:pPr>
          <a:r>
            <a:rPr lang="he-IL" sz="1800" b="1" kern="1200" dirty="0"/>
            <a:t>פרסום, מיתוג, </a:t>
          </a:r>
          <a:r>
            <a:rPr lang="he-IL" sz="1800" b="1" kern="1200" dirty="0" err="1"/>
            <a:t>הנגשת</a:t>
          </a:r>
          <a:r>
            <a:rPr lang="he-IL" sz="1800" b="1" kern="1200" dirty="0"/>
            <a:t> מידע ,קמפיינים וכנסי ציבור לקידום שווקים ומיצוי זכויות בחברה הערבית</a:t>
          </a:r>
        </a:p>
      </dsp:txBody>
      <dsp:txXfrm>
        <a:off x="454386" y="2510615"/>
        <a:ext cx="5946388" cy="479482"/>
      </dsp:txXfrm>
    </dsp:sp>
    <dsp:sp modelId="{DC65AF10-E3B6-47C6-903D-FB59F27DA3B6}">
      <dsp:nvSpPr>
        <dsp:cNvPr id="0" name=""/>
        <dsp:cNvSpPr/>
      </dsp:nvSpPr>
      <dsp:spPr>
        <a:xfrm>
          <a:off x="0" y="3566836"/>
          <a:ext cx="8568952" cy="45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6BC82FB-F4C7-48B2-986C-909F55AB9AEB}">
      <dsp:nvSpPr>
        <dsp:cNvPr id="0" name=""/>
        <dsp:cNvSpPr/>
      </dsp:nvSpPr>
      <dsp:spPr>
        <a:xfrm>
          <a:off x="428447" y="3301156"/>
          <a:ext cx="5998266"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800100" rtl="1">
            <a:lnSpc>
              <a:spcPct val="90000"/>
            </a:lnSpc>
            <a:spcBef>
              <a:spcPct val="0"/>
            </a:spcBef>
            <a:spcAft>
              <a:spcPct val="35000"/>
            </a:spcAft>
            <a:buNone/>
          </a:pPr>
          <a:r>
            <a:rPr lang="he-IL" sz="1800" b="1" kern="1200" dirty="0"/>
            <a:t>מחקרים, סקרים וקבוצות מיקוד בחברה הערבית לקידום מיקוד מאמץ במשימות השונות</a:t>
          </a:r>
        </a:p>
      </dsp:txBody>
      <dsp:txXfrm>
        <a:off x="454386" y="3327095"/>
        <a:ext cx="5946388" cy="479482"/>
      </dsp:txXfrm>
    </dsp:sp>
    <dsp:sp modelId="{39288D7B-E155-4C5C-90FB-E44F8FB61188}">
      <dsp:nvSpPr>
        <dsp:cNvPr id="0" name=""/>
        <dsp:cNvSpPr/>
      </dsp:nvSpPr>
      <dsp:spPr>
        <a:xfrm>
          <a:off x="0" y="4383316"/>
          <a:ext cx="8568952" cy="45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F21E8F2-AC1B-47BB-B392-988767E96DE0}">
      <dsp:nvSpPr>
        <dsp:cNvPr id="0" name=""/>
        <dsp:cNvSpPr/>
      </dsp:nvSpPr>
      <dsp:spPr>
        <a:xfrm>
          <a:off x="428447" y="4117636"/>
          <a:ext cx="5998266"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800100" rtl="1">
            <a:lnSpc>
              <a:spcPct val="90000"/>
            </a:lnSpc>
            <a:spcBef>
              <a:spcPct val="0"/>
            </a:spcBef>
            <a:spcAft>
              <a:spcPct val="35000"/>
            </a:spcAft>
            <a:buNone/>
          </a:pPr>
          <a:r>
            <a:rPr lang="he-IL" sz="1800" b="1" kern="1200" dirty="0"/>
            <a:t>קול קורא כ- 77 </a:t>
          </a:r>
          <a:r>
            <a:rPr lang="he-IL" sz="1800" b="1" kern="1200" dirty="0" err="1"/>
            <a:t>מלש"ח</a:t>
          </a:r>
          <a:r>
            <a:rPr lang="he-IL" sz="1800" b="1" kern="1200" dirty="0"/>
            <a:t> לבניית </a:t>
          </a:r>
          <a:r>
            <a:rPr lang="he-IL" sz="1800" b="1" kern="1200" dirty="0" err="1"/>
            <a:t>מוס"צ</a:t>
          </a:r>
          <a:r>
            <a:rPr lang="he-IL" sz="1800" b="1" kern="1200" dirty="0"/>
            <a:t> </a:t>
          </a:r>
        </a:p>
      </dsp:txBody>
      <dsp:txXfrm>
        <a:off x="454386" y="4143575"/>
        <a:ext cx="5946388" cy="479482"/>
      </dsp:txXfrm>
    </dsp:sp>
    <dsp:sp modelId="{7A7D914A-EE48-4A90-8DA0-15D22D947D7E}">
      <dsp:nvSpPr>
        <dsp:cNvPr id="0" name=""/>
        <dsp:cNvSpPr/>
      </dsp:nvSpPr>
      <dsp:spPr>
        <a:xfrm>
          <a:off x="0" y="5199796"/>
          <a:ext cx="8568952" cy="453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CE87331-B127-4D04-9F28-87EDD407032B}">
      <dsp:nvSpPr>
        <dsp:cNvPr id="0" name=""/>
        <dsp:cNvSpPr/>
      </dsp:nvSpPr>
      <dsp:spPr>
        <a:xfrm>
          <a:off x="428447" y="4934116"/>
          <a:ext cx="5998266"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800100" rtl="1">
            <a:lnSpc>
              <a:spcPct val="90000"/>
            </a:lnSpc>
            <a:spcBef>
              <a:spcPct val="0"/>
            </a:spcBef>
            <a:spcAft>
              <a:spcPct val="35000"/>
            </a:spcAft>
            <a:buNone/>
          </a:pPr>
          <a:r>
            <a:rPr lang="he-IL" sz="1800" b="1" kern="1200" dirty="0"/>
            <a:t>פיילוט תכנון להתחדשות עירונית ב- 5 יישובים </a:t>
          </a:r>
        </a:p>
      </dsp:txBody>
      <dsp:txXfrm>
        <a:off x="454386" y="4960055"/>
        <a:ext cx="5946388"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26784-E139-4C68-AEEC-DC01309EB8ED}">
      <dsp:nvSpPr>
        <dsp:cNvPr id="0" name=""/>
        <dsp:cNvSpPr/>
      </dsp:nvSpPr>
      <dsp:spPr>
        <a:xfrm>
          <a:off x="0" y="1015426"/>
          <a:ext cx="8568952" cy="579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E37E4D8-DA47-4B96-B04A-D3AC3CE11CC0}">
      <dsp:nvSpPr>
        <dsp:cNvPr id="0" name=""/>
        <dsp:cNvSpPr/>
      </dsp:nvSpPr>
      <dsp:spPr>
        <a:xfrm>
          <a:off x="428447" y="675946"/>
          <a:ext cx="5998266" cy="6789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1022350" rtl="1">
            <a:lnSpc>
              <a:spcPct val="90000"/>
            </a:lnSpc>
            <a:spcBef>
              <a:spcPct val="0"/>
            </a:spcBef>
            <a:spcAft>
              <a:spcPct val="35000"/>
            </a:spcAft>
            <a:buNone/>
          </a:pPr>
          <a:r>
            <a:rPr lang="he-IL" sz="2300" b="1" kern="1200" dirty="0"/>
            <a:t>קידום מעבר ישובים אסטרטגים משלב א' לשלב ב' עבור הישובים שטרם השלימו מעבר</a:t>
          </a:r>
        </a:p>
      </dsp:txBody>
      <dsp:txXfrm>
        <a:off x="461591" y="709090"/>
        <a:ext cx="5931978" cy="612672"/>
      </dsp:txXfrm>
    </dsp:sp>
    <dsp:sp modelId="{F72F10B9-1A8F-4CCD-BBBC-BC91DC650A29}">
      <dsp:nvSpPr>
        <dsp:cNvPr id="0" name=""/>
        <dsp:cNvSpPr/>
      </dsp:nvSpPr>
      <dsp:spPr>
        <a:xfrm>
          <a:off x="0" y="2058706"/>
          <a:ext cx="8568952" cy="579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EC5FC03-DD15-4362-B61A-BED7870936FE}">
      <dsp:nvSpPr>
        <dsp:cNvPr id="0" name=""/>
        <dsp:cNvSpPr/>
      </dsp:nvSpPr>
      <dsp:spPr>
        <a:xfrm>
          <a:off x="428447" y="1719226"/>
          <a:ext cx="5998266" cy="6789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1022350" rtl="1">
            <a:lnSpc>
              <a:spcPct val="90000"/>
            </a:lnSpc>
            <a:spcBef>
              <a:spcPct val="0"/>
            </a:spcBef>
            <a:spcAft>
              <a:spcPct val="35000"/>
            </a:spcAft>
            <a:buNone/>
          </a:pPr>
          <a:r>
            <a:rPr lang="he-IL" sz="2300" b="1" kern="1200" dirty="0"/>
            <a:t>הארכת תוקף החלטת ממשלה בשנה נוספת עד לסוף 2021 כולל גמישות קריטריונים והסטות. </a:t>
          </a:r>
        </a:p>
      </dsp:txBody>
      <dsp:txXfrm>
        <a:off x="461591" y="1752370"/>
        <a:ext cx="5931978" cy="612672"/>
      </dsp:txXfrm>
    </dsp:sp>
    <dsp:sp modelId="{342DCAF8-73B2-4B22-9834-322DA89E993C}">
      <dsp:nvSpPr>
        <dsp:cNvPr id="0" name=""/>
        <dsp:cNvSpPr/>
      </dsp:nvSpPr>
      <dsp:spPr>
        <a:xfrm>
          <a:off x="0" y="3101986"/>
          <a:ext cx="8568952" cy="579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FFB363E-EA0D-4407-93C9-9994E6AC19D9}">
      <dsp:nvSpPr>
        <dsp:cNvPr id="0" name=""/>
        <dsp:cNvSpPr/>
      </dsp:nvSpPr>
      <dsp:spPr>
        <a:xfrm>
          <a:off x="428447" y="2762506"/>
          <a:ext cx="5998266" cy="6789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6720" tIns="0" rIns="226720" bIns="0" numCol="1" spcCol="1270" anchor="ctr" anchorCtr="0">
          <a:noAutofit/>
        </a:bodyPr>
        <a:lstStyle/>
        <a:p>
          <a:pPr marL="0" lvl="0" indent="0" algn="ctr" defTabSz="1022350" rtl="1">
            <a:lnSpc>
              <a:spcPct val="90000"/>
            </a:lnSpc>
            <a:spcBef>
              <a:spcPct val="0"/>
            </a:spcBef>
            <a:spcAft>
              <a:spcPct val="35000"/>
            </a:spcAft>
            <a:buNone/>
          </a:pPr>
          <a:r>
            <a:rPr lang="he-IL" sz="2300" b="1" kern="1200" dirty="0"/>
            <a:t>הפקת לקחים מהחלטת ממשלה 922 והכנה להחלטת ממשלה חדשה ומשופרת יותר. </a:t>
          </a:r>
        </a:p>
      </dsp:txBody>
      <dsp:txXfrm>
        <a:off x="461591" y="2795650"/>
        <a:ext cx="5931978" cy="612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893DD-5069-4682-88FC-349DD5B6C8AD}">
      <dsp:nvSpPr>
        <dsp:cNvPr id="0" name=""/>
        <dsp:cNvSpPr/>
      </dsp:nvSpPr>
      <dsp:spPr>
        <a:xfrm>
          <a:off x="2468" y="14531"/>
          <a:ext cx="2406537" cy="316800"/>
        </a:xfrm>
        <a:prstGeom prst="rect">
          <a:avLst/>
        </a:prstGeom>
        <a:solidFill>
          <a:schemeClr val="accent3">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rtl="1">
            <a:lnSpc>
              <a:spcPct val="90000"/>
            </a:lnSpc>
            <a:spcBef>
              <a:spcPct val="0"/>
            </a:spcBef>
            <a:spcAft>
              <a:spcPct val="35000"/>
            </a:spcAft>
            <a:buNone/>
          </a:pPr>
          <a:r>
            <a:rPr lang="he-IL" sz="1100" kern="1200" dirty="0">
              <a:solidFill>
                <a:schemeClr val="tx1"/>
              </a:solidFill>
            </a:rPr>
            <a:t>תנאי 3 (טרם התיקון)</a:t>
          </a:r>
        </a:p>
      </dsp:txBody>
      <dsp:txXfrm>
        <a:off x="2468" y="14531"/>
        <a:ext cx="2406537" cy="316800"/>
      </dsp:txXfrm>
    </dsp:sp>
    <dsp:sp modelId="{453B198F-DFF2-4E6E-A391-23ABC8D77127}">
      <dsp:nvSpPr>
        <dsp:cNvPr id="0" name=""/>
        <dsp:cNvSpPr/>
      </dsp:nvSpPr>
      <dsp:spPr>
        <a:xfrm>
          <a:off x="2468" y="345864"/>
          <a:ext cx="2406537" cy="190228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r" defTabSz="800100" rtl="1">
            <a:lnSpc>
              <a:spcPct val="90000"/>
            </a:lnSpc>
            <a:spcBef>
              <a:spcPct val="0"/>
            </a:spcBef>
            <a:spcAft>
              <a:spcPct val="15000"/>
            </a:spcAft>
            <a:buChar char="•"/>
          </a:pPr>
          <a:r>
            <a:rPr lang="he-IL" sz="1800" kern="1200" dirty="0">
              <a:solidFill>
                <a:schemeClr val="tx1"/>
              </a:solidFill>
            </a:rPr>
            <a:t>הפקדה של תכנית מפורטת/ תכניות מפורטות בהיקף של 500 יח"ד בסה"כ אשר לפחות מחציתן בצפיפות של 8 יח"ד לדונם ומעלה. </a:t>
          </a:r>
        </a:p>
      </dsp:txBody>
      <dsp:txXfrm>
        <a:off x="2468" y="345864"/>
        <a:ext cx="2406537" cy="1902285"/>
      </dsp:txXfrm>
    </dsp:sp>
    <dsp:sp modelId="{391E26BA-8FD9-4425-9EBB-12083A344436}">
      <dsp:nvSpPr>
        <dsp:cNvPr id="0" name=""/>
        <dsp:cNvSpPr/>
      </dsp:nvSpPr>
      <dsp:spPr>
        <a:xfrm>
          <a:off x="2745920" y="14531"/>
          <a:ext cx="2406537" cy="316800"/>
        </a:xfrm>
        <a:prstGeom prst="rect">
          <a:avLst/>
        </a:prstGeom>
        <a:solidFill>
          <a:schemeClr val="accent3">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rtl="1">
            <a:lnSpc>
              <a:spcPct val="90000"/>
            </a:lnSpc>
            <a:spcBef>
              <a:spcPct val="0"/>
            </a:spcBef>
            <a:spcAft>
              <a:spcPct val="35000"/>
            </a:spcAft>
            <a:buNone/>
          </a:pPr>
          <a:r>
            <a:rPr lang="he-IL" sz="1100" kern="1200" dirty="0">
              <a:solidFill>
                <a:schemeClr val="tx1"/>
              </a:solidFill>
            </a:rPr>
            <a:t>תנאי 2 (טרם התיקון)</a:t>
          </a:r>
        </a:p>
      </dsp:txBody>
      <dsp:txXfrm>
        <a:off x="2745920" y="14531"/>
        <a:ext cx="2406537" cy="316800"/>
      </dsp:txXfrm>
    </dsp:sp>
    <dsp:sp modelId="{874A3330-A373-41E5-B913-BA7DD283BBB3}">
      <dsp:nvSpPr>
        <dsp:cNvPr id="0" name=""/>
        <dsp:cNvSpPr/>
      </dsp:nvSpPr>
      <dsp:spPr>
        <a:xfrm>
          <a:off x="2742142" y="345864"/>
          <a:ext cx="2406537" cy="190228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r" defTabSz="800100" rtl="1">
            <a:lnSpc>
              <a:spcPct val="90000"/>
            </a:lnSpc>
            <a:spcBef>
              <a:spcPct val="0"/>
            </a:spcBef>
            <a:spcAft>
              <a:spcPct val="15000"/>
            </a:spcAft>
            <a:buChar char="•"/>
          </a:pPr>
          <a:r>
            <a:rPr lang="he-IL" sz="1800" kern="1200" dirty="0">
              <a:solidFill>
                <a:schemeClr val="tx1"/>
              </a:solidFill>
            </a:rPr>
            <a:t>אישור תכנית / תכניות מפורטות בהיקף של 500 יח"ד בסה"כ להסדרה בבינוי קיים (או קבלת פטור)</a:t>
          </a:r>
        </a:p>
      </dsp:txBody>
      <dsp:txXfrm>
        <a:off x="2742142" y="345864"/>
        <a:ext cx="2406537" cy="1902285"/>
      </dsp:txXfrm>
    </dsp:sp>
    <dsp:sp modelId="{32094EE1-C950-427A-AC3F-9C564DB77387}">
      <dsp:nvSpPr>
        <dsp:cNvPr id="0" name=""/>
        <dsp:cNvSpPr/>
      </dsp:nvSpPr>
      <dsp:spPr>
        <a:xfrm>
          <a:off x="5489372" y="14531"/>
          <a:ext cx="2406537" cy="316800"/>
        </a:xfrm>
        <a:prstGeom prst="rect">
          <a:avLst/>
        </a:prstGeom>
        <a:solidFill>
          <a:schemeClr val="accent3">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rtl="1">
            <a:lnSpc>
              <a:spcPct val="90000"/>
            </a:lnSpc>
            <a:spcBef>
              <a:spcPct val="0"/>
            </a:spcBef>
            <a:spcAft>
              <a:spcPct val="35000"/>
            </a:spcAft>
            <a:buNone/>
          </a:pPr>
          <a:r>
            <a:rPr lang="he-IL" sz="1100" kern="1200" dirty="0">
              <a:solidFill>
                <a:schemeClr val="tx1"/>
              </a:solidFill>
            </a:rPr>
            <a:t>תנאי 1</a:t>
          </a:r>
        </a:p>
      </dsp:txBody>
      <dsp:txXfrm>
        <a:off x="5489372" y="14531"/>
        <a:ext cx="2406537" cy="316800"/>
      </dsp:txXfrm>
    </dsp:sp>
    <dsp:sp modelId="{5CF57B6C-7D57-4E51-ACA2-330306E54E75}">
      <dsp:nvSpPr>
        <dsp:cNvPr id="0" name=""/>
        <dsp:cNvSpPr/>
      </dsp:nvSpPr>
      <dsp:spPr>
        <a:xfrm>
          <a:off x="5491840" y="345864"/>
          <a:ext cx="2406537" cy="190228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r" defTabSz="800100" rtl="1">
            <a:lnSpc>
              <a:spcPct val="90000"/>
            </a:lnSpc>
            <a:spcBef>
              <a:spcPct val="0"/>
            </a:spcBef>
            <a:spcAft>
              <a:spcPct val="15000"/>
            </a:spcAft>
            <a:buChar char="•"/>
          </a:pPr>
          <a:r>
            <a:rPr lang="he-IL" sz="1800" kern="1200" dirty="0">
              <a:solidFill>
                <a:schemeClr val="tx1"/>
              </a:solidFill>
            </a:rPr>
            <a:t>הפקדה של תכנית מפורטת/ תכניות מפורטות בהיקף של 50 יח"ד בסה"כ לכל הפחות בקרקע פרטית</a:t>
          </a:r>
        </a:p>
      </dsp:txBody>
      <dsp:txXfrm>
        <a:off x="5491840" y="345864"/>
        <a:ext cx="2406537" cy="19022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1E26BA-8FD9-4425-9EBB-12083A344436}">
      <dsp:nvSpPr>
        <dsp:cNvPr id="0" name=""/>
        <dsp:cNvSpPr/>
      </dsp:nvSpPr>
      <dsp:spPr>
        <a:xfrm>
          <a:off x="38" y="33274"/>
          <a:ext cx="3690794" cy="864000"/>
        </a:xfrm>
        <a:prstGeom prst="rect">
          <a:avLst/>
        </a:prstGeom>
        <a:solidFill>
          <a:schemeClr val="accent3">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rtl="1">
            <a:lnSpc>
              <a:spcPct val="90000"/>
            </a:lnSpc>
            <a:spcBef>
              <a:spcPct val="0"/>
            </a:spcBef>
            <a:spcAft>
              <a:spcPct val="35000"/>
            </a:spcAft>
            <a:buNone/>
          </a:pPr>
          <a:r>
            <a:rPr lang="he-IL" sz="3000" kern="1200" dirty="0">
              <a:solidFill>
                <a:schemeClr val="tx1"/>
              </a:solidFill>
            </a:rPr>
            <a:t>תנאי 2</a:t>
          </a:r>
        </a:p>
      </dsp:txBody>
      <dsp:txXfrm>
        <a:off x="38" y="33274"/>
        <a:ext cx="3690794" cy="864000"/>
      </dsp:txXfrm>
    </dsp:sp>
    <dsp:sp modelId="{874A3330-A373-41E5-B913-BA7DD283BBB3}">
      <dsp:nvSpPr>
        <dsp:cNvPr id="0" name=""/>
        <dsp:cNvSpPr/>
      </dsp:nvSpPr>
      <dsp:spPr>
        <a:xfrm>
          <a:off x="0" y="930548"/>
          <a:ext cx="3690794" cy="13176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r" defTabSz="800100" rtl="1">
            <a:lnSpc>
              <a:spcPct val="90000"/>
            </a:lnSpc>
            <a:spcBef>
              <a:spcPct val="0"/>
            </a:spcBef>
            <a:spcAft>
              <a:spcPct val="15000"/>
            </a:spcAft>
            <a:buChar char="•"/>
          </a:pPr>
          <a:r>
            <a:rPr lang="he-IL" sz="1800" kern="1200" dirty="0">
              <a:solidFill>
                <a:schemeClr val="tx1"/>
              </a:solidFill>
            </a:rPr>
            <a:t>הצלחת שיווק והתחלת פיתוח במתחם של 500 יח"ד לכל הפחות, אשר לפחות מחציתן בצפיפות של 8 יח"ד לדונם ומעלה. </a:t>
          </a:r>
        </a:p>
      </dsp:txBody>
      <dsp:txXfrm>
        <a:off x="0" y="930548"/>
        <a:ext cx="3690794" cy="1317600"/>
      </dsp:txXfrm>
    </dsp:sp>
    <dsp:sp modelId="{32094EE1-C950-427A-AC3F-9C564DB77387}">
      <dsp:nvSpPr>
        <dsp:cNvPr id="0" name=""/>
        <dsp:cNvSpPr/>
      </dsp:nvSpPr>
      <dsp:spPr>
        <a:xfrm>
          <a:off x="4207544" y="33274"/>
          <a:ext cx="3690794" cy="864000"/>
        </a:xfrm>
        <a:prstGeom prst="rect">
          <a:avLst/>
        </a:prstGeom>
        <a:solidFill>
          <a:schemeClr val="accent3">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rtl="1">
            <a:lnSpc>
              <a:spcPct val="90000"/>
            </a:lnSpc>
            <a:spcBef>
              <a:spcPct val="0"/>
            </a:spcBef>
            <a:spcAft>
              <a:spcPct val="35000"/>
            </a:spcAft>
            <a:buNone/>
          </a:pPr>
          <a:r>
            <a:rPr lang="he-IL" sz="3000" kern="1200" dirty="0">
              <a:solidFill>
                <a:schemeClr val="tx1"/>
              </a:solidFill>
            </a:rPr>
            <a:t>תנאי 1</a:t>
          </a:r>
        </a:p>
      </dsp:txBody>
      <dsp:txXfrm>
        <a:off x="4207544" y="33274"/>
        <a:ext cx="3690794" cy="864000"/>
      </dsp:txXfrm>
    </dsp:sp>
    <dsp:sp modelId="{5CF57B6C-7D57-4E51-ACA2-330306E54E75}">
      <dsp:nvSpPr>
        <dsp:cNvPr id="0" name=""/>
        <dsp:cNvSpPr/>
      </dsp:nvSpPr>
      <dsp:spPr>
        <a:xfrm>
          <a:off x="4207583" y="930548"/>
          <a:ext cx="3690794" cy="13176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r" defTabSz="800100" rtl="1">
            <a:lnSpc>
              <a:spcPct val="90000"/>
            </a:lnSpc>
            <a:spcBef>
              <a:spcPct val="0"/>
            </a:spcBef>
            <a:spcAft>
              <a:spcPct val="15000"/>
            </a:spcAft>
            <a:buChar char="•"/>
          </a:pPr>
          <a:r>
            <a:rPr lang="he-IL" sz="1800" kern="1200" dirty="0">
              <a:solidFill>
                <a:schemeClr val="tx1"/>
              </a:solidFill>
            </a:rPr>
            <a:t>אישור של תכניות מפורטות על קרקע פרטית הכוללות 100 יח"ד לכל הפחות</a:t>
          </a:r>
        </a:p>
      </dsp:txBody>
      <dsp:txXfrm>
        <a:off x="4207583" y="930548"/>
        <a:ext cx="3690794" cy="13176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CD1973-F69A-4B53-B09C-7003D36C44B4}">
      <dsp:nvSpPr>
        <dsp:cNvPr id="0" name=""/>
        <dsp:cNvSpPr/>
      </dsp:nvSpPr>
      <dsp:spPr>
        <a:xfrm>
          <a:off x="0" y="0"/>
          <a:ext cx="3816084" cy="823338"/>
        </a:xfrm>
        <a:prstGeom prst="rect">
          <a:avLst/>
        </a:prstGeom>
        <a:solidFill>
          <a:srgbClr val="E5F8FF"/>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1" kern="1200" dirty="0">
              <a:solidFill>
                <a:schemeClr val="tx1"/>
              </a:solidFill>
            </a:rPr>
            <a:t>שווקים 2016-2020</a:t>
          </a:r>
        </a:p>
        <a:p>
          <a:pPr marL="0" lvl="0" indent="0" algn="ctr" defTabSz="800100" rtl="1">
            <a:lnSpc>
              <a:spcPct val="90000"/>
            </a:lnSpc>
            <a:spcBef>
              <a:spcPct val="0"/>
            </a:spcBef>
            <a:spcAft>
              <a:spcPct val="35000"/>
            </a:spcAft>
            <a:buNone/>
          </a:pPr>
          <a:r>
            <a:rPr lang="he-IL" sz="1800" b="1" kern="1200" dirty="0">
              <a:solidFill>
                <a:schemeClr val="tx1"/>
              </a:solidFill>
            </a:rPr>
            <a:t> סה"כ 7,728 יח"ד</a:t>
          </a:r>
        </a:p>
      </dsp:txBody>
      <dsp:txXfrm>
        <a:off x="0" y="0"/>
        <a:ext cx="3816084" cy="823338"/>
      </dsp:txXfrm>
    </dsp:sp>
    <dsp:sp modelId="{F8A80321-C337-40A1-8028-145BE9AF1C45}">
      <dsp:nvSpPr>
        <dsp:cNvPr id="0" name=""/>
        <dsp:cNvSpPr/>
      </dsp:nvSpPr>
      <dsp:spPr>
        <a:xfrm>
          <a:off x="1863" y="823338"/>
          <a:ext cx="1270785" cy="172901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kern="1200" dirty="0">
              <a:solidFill>
                <a:schemeClr val="tx1"/>
              </a:solidFill>
            </a:rPr>
            <a:t>זכיות מחיר למשתכן:</a:t>
          </a:r>
        </a:p>
        <a:p>
          <a:pPr marL="0" lvl="0" indent="0" algn="ctr" defTabSz="800100" rtl="1">
            <a:lnSpc>
              <a:spcPct val="90000"/>
            </a:lnSpc>
            <a:spcBef>
              <a:spcPct val="0"/>
            </a:spcBef>
            <a:spcAft>
              <a:spcPct val="35000"/>
            </a:spcAft>
            <a:buNone/>
          </a:pPr>
          <a:r>
            <a:rPr lang="he-IL" sz="1800" b="0" kern="1200" dirty="0">
              <a:solidFill>
                <a:schemeClr val="tx1"/>
              </a:solidFill>
            </a:rPr>
            <a:t>1,447 יח"ד</a:t>
          </a:r>
        </a:p>
      </dsp:txBody>
      <dsp:txXfrm>
        <a:off x="1863" y="823338"/>
        <a:ext cx="1270785" cy="1729010"/>
      </dsp:txXfrm>
    </dsp:sp>
    <dsp:sp modelId="{25F3B641-2537-419A-BE83-C2303EB2BC0E}">
      <dsp:nvSpPr>
        <dsp:cNvPr id="0" name=""/>
        <dsp:cNvSpPr/>
      </dsp:nvSpPr>
      <dsp:spPr>
        <a:xfrm>
          <a:off x="1272649" y="823338"/>
          <a:ext cx="1270785" cy="172901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kern="1200" dirty="0">
              <a:solidFill>
                <a:schemeClr val="tx1"/>
              </a:solidFill>
            </a:rPr>
            <a:t>זכיות כללי:</a:t>
          </a:r>
        </a:p>
        <a:p>
          <a:pPr marL="0" lvl="0" indent="0" algn="ctr" defTabSz="800100" rtl="1">
            <a:lnSpc>
              <a:spcPct val="90000"/>
            </a:lnSpc>
            <a:spcBef>
              <a:spcPct val="0"/>
            </a:spcBef>
            <a:spcAft>
              <a:spcPct val="35000"/>
            </a:spcAft>
            <a:buNone/>
          </a:pPr>
          <a:r>
            <a:rPr lang="he-IL" sz="1800" b="0" kern="1200" dirty="0">
              <a:solidFill>
                <a:schemeClr val="tx1"/>
              </a:solidFill>
            </a:rPr>
            <a:t>4,233 יח"ד</a:t>
          </a:r>
        </a:p>
      </dsp:txBody>
      <dsp:txXfrm>
        <a:off x="1272649" y="823338"/>
        <a:ext cx="1270785" cy="1729010"/>
      </dsp:txXfrm>
    </dsp:sp>
    <dsp:sp modelId="{8CCE6D15-3B55-434E-8D7B-7FEC3C4E0CED}">
      <dsp:nvSpPr>
        <dsp:cNvPr id="0" name=""/>
        <dsp:cNvSpPr/>
      </dsp:nvSpPr>
      <dsp:spPr>
        <a:xfrm>
          <a:off x="2543434" y="823338"/>
          <a:ext cx="1270785" cy="172901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kern="1200" dirty="0">
              <a:solidFill>
                <a:schemeClr val="tx1"/>
              </a:solidFill>
            </a:rPr>
            <a:t>שווקים מחיר למשתכן:</a:t>
          </a:r>
        </a:p>
        <a:p>
          <a:pPr marL="0" lvl="0" indent="0" algn="ctr" defTabSz="800100" rtl="1">
            <a:lnSpc>
              <a:spcPct val="90000"/>
            </a:lnSpc>
            <a:spcBef>
              <a:spcPct val="0"/>
            </a:spcBef>
            <a:spcAft>
              <a:spcPct val="35000"/>
            </a:spcAft>
            <a:buNone/>
          </a:pPr>
          <a:r>
            <a:rPr lang="he-IL" sz="1800" b="0" kern="1200" dirty="0">
              <a:solidFill>
                <a:schemeClr val="tx1"/>
              </a:solidFill>
            </a:rPr>
            <a:t>2,738 יח"ד</a:t>
          </a:r>
        </a:p>
        <a:p>
          <a:pPr marL="0" lvl="0" indent="0" algn="ctr" defTabSz="800100" rtl="1">
            <a:lnSpc>
              <a:spcPct val="90000"/>
            </a:lnSpc>
            <a:spcBef>
              <a:spcPct val="0"/>
            </a:spcBef>
            <a:spcAft>
              <a:spcPct val="35000"/>
            </a:spcAft>
            <a:buNone/>
          </a:pPr>
          <a:endParaRPr lang="he-IL" sz="1800" b="0" kern="1200" dirty="0">
            <a:solidFill>
              <a:schemeClr val="tx1"/>
            </a:solidFill>
          </a:endParaRPr>
        </a:p>
      </dsp:txBody>
      <dsp:txXfrm>
        <a:off x="2543434" y="823338"/>
        <a:ext cx="1270785" cy="1729010"/>
      </dsp:txXfrm>
    </dsp:sp>
    <dsp:sp modelId="{B9F0603C-1D68-4B02-85A2-DC2BA516C31C}">
      <dsp:nvSpPr>
        <dsp:cNvPr id="0" name=""/>
        <dsp:cNvSpPr/>
      </dsp:nvSpPr>
      <dsp:spPr>
        <a:xfrm>
          <a:off x="0" y="2552348"/>
          <a:ext cx="3816084" cy="192112"/>
        </a:xfrm>
        <a:prstGeom prst="rect">
          <a:avLst/>
        </a:prstGeom>
        <a:solidFill>
          <a:schemeClr val="bg1"/>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0.13752</cdr:x>
      <cdr:y>0.21896</cdr:y>
    </cdr:from>
    <cdr:to>
      <cdr:x>0.29596</cdr:x>
      <cdr:y>0.31013</cdr:y>
    </cdr:to>
    <cdr:sp macro="" textlink="">
      <cdr:nvSpPr>
        <cdr:cNvPr id="2" name="TextBox 1"/>
        <cdr:cNvSpPr txBox="1"/>
      </cdr:nvSpPr>
      <cdr:spPr>
        <a:xfrm xmlns:a="http://schemas.openxmlformats.org/drawingml/2006/main">
          <a:off x="848550" y="848883"/>
          <a:ext cx="977538" cy="353451"/>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he-IL" sz="1800" b="1" dirty="0"/>
            <a:t>1,410</a:t>
          </a:r>
        </a:p>
      </cdr:txBody>
    </cdr:sp>
  </cdr:relSizeAnchor>
</c:userShapes>
</file>

<file path=ppt/drawings/drawing2.xml><?xml version="1.0" encoding="utf-8"?>
<c:userShapes xmlns:c="http://schemas.openxmlformats.org/drawingml/2006/chart">
  <cdr:relSizeAnchor xmlns:cdr="http://schemas.openxmlformats.org/drawingml/2006/chartDrawing">
    <cdr:from>
      <cdr:x>0.03797</cdr:x>
      <cdr:y>0</cdr:y>
    </cdr:from>
    <cdr:to>
      <cdr:x>0.13291</cdr:x>
      <cdr:y>0.13205</cdr:y>
    </cdr:to>
    <cdr:sp macro="" textlink="">
      <cdr:nvSpPr>
        <cdr:cNvPr id="2" name="TextBox 1">
          <a:extLst xmlns:a="http://schemas.openxmlformats.org/drawingml/2006/main">
            <a:ext uri="{FF2B5EF4-FFF2-40B4-BE49-F238E27FC236}">
              <a16:creationId xmlns:a16="http://schemas.microsoft.com/office/drawing/2014/main" id="{AF8767E1-4DB2-4EEF-9F20-2892E85169F6}"/>
            </a:ext>
          </a:extLst>
        </cdr:cNvPr>
        <cdr:cNvSpPr txBox="1"/>
      </cdr:nvSpPr>
      <cdr:spPr>
        <a:xfrm xmlns:a="http://schemas.openxmlformats.org/drawingml/2006/main">
          <a:off x="288030" y="-3897856"/>
          <a:ext cx="720078" cy="309702"/>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he-IL" sz="1100" b="1" dirty="0" err="1"/>
            <a:t>מלש"ח</a:t>
          </a:r>
          <a:endParaRPr lang="he-IL" sz="1100" b="1" dirty="0"/>
        </a:p>
      </cdr:txBody>
    </cdr:sp>
  </cdr:relSizeAnchor>
</c:userShape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in="-2.14748E9" max="2.14748E9" units="dev"/>
        </inkml:traceFormat>
        <inkml:channelProperties>
          <inkml:channelProperty channel="X" name="resolution" value="40.33614" units="1/cm"/>
          <inkml:channelProperty channel="Y" name="resolution" value="40.29851" units="1/cm"/>
          <inkml:channelProperty channel="T" name="resolution" value="1" units="1/dev"/>
        </inkml:channelProperties>
      </inkml:inkSource>
      <inkml:timestamp xml:id="ts0" timeString="2020-01-16T11:51:10.235"/>
    </inkml:context>
    <inkml:brush xml:id="br0">
      <inkml:brushProperty name="width" value="0.035" units="cm"/>
      <inkml:brushProperty name="height" value="0.035" units="cm"/>
      <inkml:brushProperty name="fitToCurve" value="1"/>
    </inkml:brush>
  </inkml:definitions>
  <inkml:trace contextRef="#ctx0" brushRef="#br0">1810 479 0,'0'-14'94,"14"0"-79,42-28 1,14 0-16,14-14 0,-14 14 16,14 0-16,-14 0 15,0 14-15,-42-28 16,14 42-16,-28-14 16,0 14-16,0 0 15,0 14-15,-14-14 16,-14 14 78,0 0-94,0 28 15,-14-28-15,0 14 16,14 14-16,-14-14 0,-14 14 15,0-14 1,-28 14-16,28 0 16,0 0-16,-14-14 15,28 14-15,0-14 16,-14 14-16,14-14 16,-42 14-16,28 1 15,0-15-15,-14 13 16,0-13-16,0 14 15,-14-14-15,14 15 16,-29-1-16,30-1 16,-2 1-16,16-28 15,-1 28-15,-15-13 16,16-1-16,27-14 16,0 0-16,-15 0 15,29 14-15,-14-14 16,0 0-16,0 0 15,0 0 1,14 14-16,-14-14 16,14 14-1,-13-14 1,-1 13 0,0-13-16,-1 0 15,1 28-15,0-28 16,-14 14-1,14 1-15,-13-1 16,-2 14-16,1-14 16,0 13-16,0-13 0,14 0 15,0-14 1,-14 15-16,14-1 0,-14-14 16,14 14-16,0 0 15,-14-14-15,14 14 16,0 0-16,0-14 15,0 14-15,-14-1 16,0-13 0,14 14-16,-14 1 15,14-15-15,0 14 0,-14 0 16,0 0-16,14-14 16,-14 14-16,0 0 15,0 0 1,-14 13-16,14-27 15,-14 29-15,28-15 16,0 0-16,0 0 16,0-14-16,28-14 109,0 0-93,28 0-16,42-15 15,0 2 1,-14-1-16,56 0 0,-28 0 16,14-1-16,1 2 15,13-1-15,-15-14 16,1 13-1,0 2-15,-13-1 16,27 0-16,-14 14 0,-28-15 16,14 1-16,0 1 15,0-1-15,-28-1 16,14 1-16,0 14 16,14-13-16,0-1 15,-14-1-15,0 1 16,14 0-16,0 0 15,0 1-15,-27 12 16,12-13-16,-40 14 16,-15 0-16,-1 14 15,1 0-15,-28-14 16,29 0-16,-15 14 16,0 0-1,0 0-15,-14-14 125,14 14 500,-14-13-609,13 13-16,1-15 15,0 15-15,-14-14 16,29 14-16,-15 0 16,0-14-1,0 14 1,-14-28 187,-14 28-187,14-28-16,-14 28 0</inkml:trace>
  <inkml:trace contextRef="#ctx0" brushRef="#br0" timeOffset="969">2258 367 0,'14'0'78,"0"0"-62,0 15 0,0-15-1,-14 14-15,14-14 0,-14 13 16,14-13-16,0 14 16,-14 0-1,14 0 1,-14 0-16,14 0 15,0-14 1,-28 0 78,0 0-79,0-14 1</inkml:trace>
  <inkml:trace contextRef="#ctx0" brushRef="#br0" timeOffset="1500">2174 409 0,'14'14'62,"0"0"-62,14 14 16,-14-14-16,14 0 16,-28 15-16,28-15 15,-28 13-15,14-27 16</inkml:trace>
  <inkml:trace contextRef="#ctx0" brushRef="#br0" timeOffset="2563">2020 396 0,'14'13'62,"14"1"-62,-14 0 16,14 14-16,-28-14 16,14 15-16,0-29 15,-14 14-15,0 0 32,0 0-32,0-1 15,0 1 1,0 0-16,0 0 15,0 0 1,0 1 0,-14-1-1,0-14 17,0 0-1,0 0-16,0 0 1,0 0 0,0-14-1,0 14-15,14-15 16,0 1-16,-14 14 16,0-14 15,0 0-16,0 0 17,14 1-17,-14-1 1,14 0 15,0 0 0,0-1-31,0 1 16,-14 14 0,14-14-1,0 0 1,0 0 0,14 0 15,0 0-16,0 1-15,-14 26 110</inkml:trace>
  <inkml:trace contextRef="#ctx0" brushRef="#br0" timeOffset="2953">1838 493 0,'0'15'31,"14"-1"-15,0-14-1,-14 28-15,14-28 16,-14 13 15,0 1-31,0 0 16,0 0-16,-28-14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1275" y="0"/>
            <a:ext cx="2946400" cy="4968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46400" cy="496888"/>
          </a:xfrm>
          <a:prstGeom prst="rect">
            <a:avLst/>
          </a:prstGeom>
        </p:spPr>
        <p:txBody>
          <a:bodyPr vert="horz" lIns="91440" tIns="45720" rIns="91440" bIns="45720" rtlCol="1"/>
          <a:lstStyle>
            <a:lvl1pPr algn="l">
              <a:defRPr sz="1200"/>
            </a:lvl1pPr>
          </a:lstStyle>
          <a:p>
            <a:fld id="{FCB2065F-9FAC-41AE-B140-7331B210056C}" type="datetimeFigureOut">
              <a:rPr lang="he-IL" smtClean="0"/>
              <a:t>ט'/אדר/תשפ"א</a:t>
            </a:fld>
            <a:endParaRPr lang="he-IL"/>
          </a:p>
        </p:txBody>
      </p:sp>
      <p:sp>
        <p:nvSpPr>
          <p:cNvPr id="4" name="מציין מיקום של תמונת שקופית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450" y="4776788"/>
            <a:ext cx="5438775" cy="3908425"/>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1275" y="9429750"/>
            <a:ext cx="2946400" cy="496888"/>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9429750"/>
            <a:ext cx="2946400" cy="496888"/>
          </a:xfrm>
          <a:prstGeom prst="rect">
            <a:avLst/>
          </a:prstGeom>
        </p:spPr>
        <p:txBody>
          <a:bodyPr vert="horz" lIns="91440" tIns="45720" rIns="91440" bIns="45720" rtlCol="1" anchor="b"/>
          <a:lstStyle>
            <a:lvl1pPr algn="l">
              <a:defRPr sz="1200"/>
            </a:lvl1pPr>
          </a:lstStyle>
          <a:p>
            <a:fld id="{64CE7E15-DFAD-4AAD-B8B6-1AAC10E4AEEF}" type="slidenum">
              <a:rPr lang="he-IL" smtClean="0"/>
              <a:t>‹#›</a:t>
            </a:fld>
            <a:endParaRPr lang="he-IL"/>
          </a:p>
        </p:txBody>
      </p:sp>
    </p:spTree>
    <p:extLst>
      <p:ext uri="{BB962C8B-B14F-4D97-AF65-F5344CB8AC3E}">
        <p14:creationId xmlns:p14="http://schemas.microsoft.com/office/powerpoint/2010/main" val="2546385734"/>
      </p:ext>
    </p:extLst>
  </p:cSld>
  <p:clrMap bg1="lt1" tx1="dk1" bg2="lt2" tx2="dk2" accent1="accent1" accent2="accent2" accent3="accent3" accent4="accent4" accent5="accent5" accent6="accent6" hlink="hlink" folHlink="folHlink"/>
  <p:notesStyle>
    <a:lvl1pPr marL="0" algn="r" defTabSz="914398" rtl="1" eaLnBrk="1" latinLnBrk="0" hangingPunct="1">
      <a:defRPr sz="1200" kern="1200">
        <a:solidFill>
          <a:schemeClr val="tx1"/>
        </a:solidFill>
        <a:latin typeface="+mn-lt"/>
        <a:ea typeface="+mn-ea"/>
        <a:cs typeface="+mn-cs"/>
      </a:defRPr>
    </a:lvl1pPr>
    <a:lvl2pPr marL="457200" algn="r" defTabSz="914398" rtl="1" eaLnBrk="1" latinLnBrk="0" hangingPunct="1">
      <a:defRPr sz="1200" kern="1200">
        <a:solidFill>
          <a:schemeClr val="tx1"/>
        </a:solidFill>
        <a:latin typeface="+mn-lt"/>
        <a:ea typeface="+mn-ea"/>
        <a:cs typeface="+mn-cs"/>
      </a:defRPr>
    </a:lvl2pPr>
    <a:lvl3pPr marL="914398" algn="r" defTabSz="914398" rtl="1" eaLnBrk="1" latinLnBrk="0" hangingPunct="1">
      <a:defRPr sz="1200" kern="1200">
        <a:solidFill>
          <a:schemeClr val="tx1"/>
        </a:solidFill>
        <a:latin typeface="+mn-lt"/>
        <a:ea typeface="+mn-ea"/>
        <a:cs typeface="+mn-cs"/>
      </a:defRPr>
    </a:lvl3pPr>
    <a:lvl4pPr marL="1371598" algn="r" defTabSz="914398" rtl="1" eaLnBrk="1" latinLnBrk="0" hangingPunct="1">
      <a:defRPr sz="1200" kern="1200">
        <a:solidFill>
          <a:schemeClr val="tx1"/>
        </a:solidFill>
        <a:latin typeface="+mn-lt"/>
        <a:ea typeface="+mn-ea"/>
        <a:cs typeface="+mn-cs"/>
      </a:defRPr>
    </a:lvl4pPr>
    <a:lvl5pPr marL="1828796" algn="r" defTabSz="914398" rtl="1" eaLnBrk="1" latinLnBrk="0" hangingPunct="1">
      <a:defRPr sz="1200" kern="1200">
        <a:solidFill>
          <a:schemeClr val="tx1"/>
        </a:solidFill>
        <a:latin typeface="+mn-lt"/>
        <a:ea typeface="+mn-ea"/>
        <a:cs typeface="+mn-cs"/>
      </a:defRPr>
    </a:lvl5pPr>
    <a:lvl6pPr marL="2285996" algn="r" defTabSz="914398" rtl="1" eaLnBrk="1" latinLnBrk="0" hangingPunct="1">
      <a:defRPr sz="1200" kern="1200">
        <a:solidFill>
          <a:schemeClr val="tx1"/>
        </a:solidFill>
        <a:latin typeface="+mn-lt"/>
        <a:ea typeface="+mn-ea"/>
        <a:cs typeface="+mn-cs"/>
      </a:defRPr>
    </a:lvl6pPr>
    <a:lvl7pPr marL="2743195" algn="r" defTabSz="914398" rtl="1" eaLnBrk="1" latinLnBrk="0" hangingPunct="1">
      <a:defRPr sz="1200" kern="1200">
        <a:solidFill>
          <a:schemeClr val="tx1"/>
        </a:solidFill>
        <a:latin typeface="+mn-lt"/>
        <a:ea typeface="+mn-ea"/>
        <a:cs typeface="+mn-cs"/>
      </a:defRPr>
    </a:lvl7pPr>
    <a:lvl8pPr marL="3200394" algn="r" defTabSz="914398" rtl="1" eaLnBrk="1" latinLnBrk="0" hangingPunct="1">
      <a:defRPr sz="1200" kern="1200">
        <a:solidFill>
          <a:schemeClr val="tx1"/>
        </a:solidFill>
        <a:latin typeface="+mn-lt"/>
        <a:ea typeface="+mn-ea"/>
        <a:cs typeface="+mn-cs"/>
      </a:defRPr>
    </a:lvl8pPr>
    <a:lvl9pPr marL="3657592" algn="r" defTabSz="914398"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4CE7E15-DFAD-4AAD-B8B6-1AAC10E4AEEF}" type="slidenum">
              <a:rPr lang="he-IL" smtClean="0"/>
              <a:t>51</a:t>
            </a:fld>
            <a:endParaRPr lang="he-IL"/>
          </a:p>
        </p:txBody>
      </p:sp>
    </p:spTree>
    <p:extLst>
      <p:ext uri="{BB962C8B-B14F-4D97-AF65-F5344CB8AC3E}">
        <p14:creationId xmlns:p14="http://schemas.microsoft.com/office/powerpoint/2010/main" val="38491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4CE7E15-DFAD-4AAD-B8B6-1AAC10E4AEEF}" type="slidenum">
              <a:rPr lang="he-IL" smtClean="0"/>
              <a:t>52</a:t>
            </a:fld>
            <a:endParaRPr lang="he-IL"/>
          </a:p>
        </p:txBody>
      </p:sp>
    </p:spTree>
    <p:extLst>
      <p:ext uri="{BB962C8B-B14F-4D97-AF65-F5344CB8AC3E}">
        <p14:creationId xmlns:p14="http://schemas.microsoft.com/office/powerpoint/2010/main" val="891085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4CE7E15-DFAD-4AAD-B8B6-1AAC10E4AEEF}" type="slidenum">
              <a:rPr lang="he-IL" smtClean="0"/>
              <a:t>53</a:t>
            </a:fld>
            <a:endParaRPr lang="he-IL"/>
          </a:p>
        </p:txBody>
      </p:sp>
    </p:spTree>
    <p:extLst>
      <p:ext uri="{BB962C8B-B14F-4D97-AF65-F5344CB8AC3E}">
        <p14:creationId xmlns:p14="http://schemas.microsoft.com/office/powerpoint/2010/main" val="2904461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8"/>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398" indent="0" algn="ctr">
              <a:buNone/>
              <a:defRPr>
                <a:solidFill>
                  <a:schemeClr val="tx1">
                    <a:tint val="75000"/>
                  </a:schemeClr>
                </a:solidFill>
              </a:defRPr>
            </a:lvl3pPr>
            <a:lvl4pPr marL="1371598" indent="0" algn="ctr">
              <a:buNone/>
              <a:defRPr>
                <a:solidFill>
                  <a:schemeClr val="tx1">
                    <a:tint val="75000"/>
                  </a:schemeClr>
                </a:solidFill>
              </a:defRPr>
            </a:lvl4pPr>
            <a:lvl5pPr marL="1828796" indent="0" algn="ctr">
              <a:buNone/>
              <a:defRPr>
                <a:solidFill>
                  <a:schemeClr val="tx1">
                    <a:tint val="75000"/>
                  </a:schemeClr>
                </a:solidFill>
              </a:defRPr>
            </a:lvl5pPr>
            <a:lvl6pPr marL="2285996" indent="0" algn="ctr">
              <a:buNone/>
              <a:defRPr>
                <a:solidFill>
                  <a:schemeClr val="tx1">
                    <a:tint val="75000"/>
                  </a:schemeClr>
                </a:solidFill>
              </a:defRPr>
            </a:lvl6pPr>
            <a:lvl7pPr marL="2743195" indent="0" algn="ctr">
              <a:buNone/>
              <a:defRPr>
                <a:solidFill>
                  <a:schemeClr val="tx1">
                    <a:tint val="75000"/>
                  </a:schemeClr>
                </a:solidFill>
              </a:defRPr>
            </a:lvl7pPr>
            <a:lvl8pPr marL="3200394" indent="0" algn="ctr">
              <a:buNone/>
              <a:defRPr>
                <a:solidFill>
                  <a:schemeClr val="tx1">
                    <a:tint val="75000"/>
                  </a:schemeClr>
                </a:solidFill>
              </a:defRPr>
            </a:lvl8pPr>
            <a:lvl9pPr marL="3657592"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1160018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1664498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398" indent="0">
              <a:buNone/>
              <a:defRPr sz="1600">
                <a:solidFill>
                  <a:schemeClr val="tx1">
                    <a:tint val="75000"/>
                  </a:schemeClr>
                </a:solidFill>
              </a:defRPr>
            </a:lvl3pPr>
            <a:lvl4pPr marL="1371598" indent="0">
              <a:buNone/>
              <a:defRPr sz="1400">
                <a:solidFill>
                  <a:schemeClr val="tx1">
                    <a:tint val="75000"/>
                  </a:schemeClr>
                </a:solidFill>
              </a:defRPr>
            </a:lvl4pPr>
            <a:lvl5pPr marL="1828796" indent="0">
              <a:buNone/>
              <a:defRPr sz="1400">
                <a:solidFill>
                  <a:schemeClr val="tx1">
                    <a:tint val="75000"/>
                  </a:schemeClr>
                </a:solidFill>
              </a:defRPr>
            </a:lvl5pPr>
            <a:lvl6pPr marL="2285996" indent="0">
              <a:buNone/>
              <a:defRPr sz="1400">
                <a:solidFill>
                  <a:schemeClr val="tx1">
                    <a:tint val="75000"/>
                  </a:schemeClr>
                </a:solidFill>
              </a:defRPr>
            </a:lvl6pPr>
            <a:lvl7pPr marL="2743195" indent="0">
              <a:buNone/>
              <a:defRPr sz="1400">
                <a:solidFill>
                  <a:schemeClr val="tx1">
                    <a:tint val="75000"/>
                  </a:schemeClr>
                </a:solidFill>
              </a:defRPr>
            </a:lvl7pPr>
            <a:lvl8pPr marL="3200394" indent="0">
              <a:buNone/>
              <a:defRPr sz="1400">
                <a:solidFill>
                  <a:schemeClr val="tx1">
                    <a:tint val="75000"/>
                  </a:schemeClr>
                </a:solidFill>
              </a:defRPr>
            </a:lvl8pPr>
            <a:lvl9pPr marL="3657592"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2710136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3429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3505201" y="2133601"/>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2412330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143000"/>
          </a:xfrm>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398" indent="0">
              <a:buNone/>
              <a:defRPr sz="1800" b="1"/>
            </a:lvl3pPr>
            <a:lvl4pPr marL="1371598" indent="0">
              <a:buNone/>
              <a:defRPr sz="1600" b="1"/>
            </a:lvl4pPr>
            <a:lvl5pPr marL="1828796" indent="0">
              <a:buNone/>
              <a:defRPr sz="1600" b="1"/>
            </a:lvl5pPr>
            <a:lvl6pPr marL="2285996" indent="0">
              <a:buNone/>
              <a:defRPr sz="1600" b="1"/>
            </a:lvl6pPr>
            <a:lvl7pPr marL="2743195" indent="0">
              <a:buNone/>
              <a:defRPr sz="1600" b="1"/>
            </a:lvl7pPr>
            <a:lvl8pPr marL="3200394" indent="0">
              <a:buNone/>
              <a:defRPr sz="1600" b="1"/>
            </a:lvl8pPr>
            <a:lvl9pPr marL="3657592"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398" indent="0">
              <a:buNone/>
              <a:defRPr sz="1800" b="1"/>
            </a:lvl3pPr>
            <a:lvl4pPr marL="1371598" indent="0">
              <a:buNone/>
              <a:defRPr sz="1600" b="1"/>
            </a:lvl4pPr>
            <a:lvl5pPr marL="1828796" indent="0">
              <a:buNone/>
              <a:defRPr sz="1600" b="1"/>
            </a:lvl5pPr>
            <a:lvl6pPr marL="2285996" indent="0">
              <a:buNone/>
              <a:defRPr sz="1600" b="1"/>
            </a:lvl6pPr>
            <a:lvl7pPr marL="2743195" indent="0">
              <a:buNone/>
              <a:defRPr sz="1600" b="1"/>
            </a:lvl7pPr>
            <a:lvl8pPr marL="3200394" indent="0">
              <a:buNone/>
              <a:defRPr sz="1600" b="1"/>
            </a:lvl8pPr>
            <a:lvl9pPr marL="3657592"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161453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4290213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3252756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2"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2"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398" indent="0">
              <a:buNone/>
              <a:defRPr sz="1000"/>
            </a:lvl3pPr>
            <a:lvl4pPr marL="1371598" indent="0">
              <a:buNone/>
              <a:defRPr sz="900"/>
            </a:lvl4pPr>
            <a:lvl5pPr marL="1828796" indent="0">
              <a:buNone/>
              <a:defRPr sz="900"/>
            </a:lvl5pPr>
            <a:lvl6pPr marL="2285996" indent="0">
              <a:buNone/>
              <a:defRPr sz="900"/>
            </a:lvl6pPr>
            <a:lvl7pPr marL="2743195" indent="0">
              <a:buNone/>
              <a:defRPr sz="900"/>
            </a:lvl7pPr>
            <a:lvl8pPr marL="3200394" indent="0">
              <a:buNone/>
              <a:defRPr sz="900"/>
            </a:lvl8pPr>
            <a:lvl9pPr marL="3657592"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122619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1"/>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398" indent="0">
              <a:buNone/>
              <a:defRPr sz="2400"/>
            </a:lvl3pPr>
            <a:lvl4pPr marL="1371598" indent="0">
              <a:buNone/>
              <a:defRPr sz="2000"/>
            </a:lvl4pPr>
            <a:lvl5pPr marL="1828796" indent="0">
              <a:buNone/>
              <a:defRPr sz="2000"/>
            </a:lvl5pPr>
            <a:lvl6pPr marL="2285996" indent="0">
              <a:buNone/>
              <a:defRPr sz="2000"/>
            </a:lvl6pPr>
            <a:lvl7pPr marL="2743195" indent="0">
              <a:buNone/>
              <a:defRPr sz="2000"/>
            </a:lvl7pPr>
            <a:lvl8pPr marL="3200394" indent="0">
              <a:buNone/>
              <a:defRPr sz="2000"/>
            </a:lvl8pPr>
            <a:lvl9pPr marL="3657592" indent="0">
              <a:buNone/>
              <a:defRPr sz="2000"/>
            </a:lvl9pPr>
          </a:lstStyle>
          <a:p>
            <a:endParaRPr lang="he-IL"/>
          </a:p>
        </p:txBody>
      </p:sp>
      <p:sp>
        <p:nvSpPr>
          <p:cNvPr id="4" name="מציין מיקום טקסט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398" indent="0">
              <a:buNone/>
              <a:defRPr sz="1000"/>
            </a:lvl3pPr>
            <a:lvl4pPr marL="1371598" indent="0">
              <a:buNone/>
              <a:defRPr sz="900"/>
            </a:lvl4pPr>
            <a:lvl5pPr marL="1828796" indent="0">
              <a:buNone/>
              <a:defRPr sz="900"/>
            </a:lvl5pPr>
            <a:lvl6pPr marL="2285996" indent="0">
              <a:buNone/>
              <a:defRPr sz="900"/>
            </a:lvl6pPr>
            <a:lvl7pPr marL="2743195" indent="0">
              <a:buNone/>
              <a:defRPr sz="900"/>
            </a:lvl7pPr>
            <a:lvl8pPr marL="3200394" indent="0">
              <a:buNone/>
              <a:defRPr sz="900"/>
            </a:lvl8pPr>
            <a:lvl9pPr marL="3657592"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2343815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3104653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4972051" y="366713"/>
            <a:ext cx="1543051" cy="780097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342900" y="366713"/>
            <a:ext cx="4476751" cy="780097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A9BB7623-0451-4FC7-9E8C-2CB4589BCC80}" type="datetimeFigureOut">
              <a:rPr lang="he-IL" smtClean="0"/>
              <a:t>ט'/אדר/תשפ"א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A76BFA6-1843-41FA-B07C-AD9E3699B129}" type="slidenum">
              <a:rPr lang="he-IL" smtClean="0"/>
              <a:t>‹#›</a:t>
            </a:fld>
            <a:endParaRPr lang="he-IL"/>
          </a:p>
        </p:txBody>
      </p:sp>
    </p:spTree>
    <p:extLst>
      <p:ext uri="{BB962C8B-B14F-4D97-AF65-F5344CB8AC3E}">
        <p14:creationId xmlns:p14="http://schemas.microsoft.com/office/powerpoint/2010/main" val="3538102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600203"/>
            <a:ext cx="82296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553200" y="6356353"/>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9BB7623-0451-4FC7-9E8C-2CB4589BCC80}" type="datetimeFigureOut">
              <a:rPr lang="he-IL" smtClean="0"/>
              <a:t>ט'/אדר/תשפ"א</a:t>
            </a:fld>
            <a:endParaRPr lang="he-IL"/>
          </a:p>
        </p:txBody>
      </p:sp>
      <p:sp>
        <p:nvSpPr>
          <p:cNvPr id="5" name="מציין מיקום של כותרת תחתונה 4"/>
          <p:cNvSpPr>
            <a:spLocks noGrp="1"/>
          </p:cNvSpPr>
          <p:nvPr>
            <p:ph type="ftr" sz="quarter" idx="3"/>
          </p:nvPr>
        </p:nvSpPr>
        <p:spPr>
          <a:xfrm>
            <a:off x="3124201" y="6356353"/>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3"/>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A76BFA6-1843-41FA-B07C-AD9E3699B129}" type="slidenum">
              <a:rPr lang="he-IL" smtClean="0"/>
              <a:t>‹#›</a:t>
            </a:fld>
            <a:endParaRPr lang="he-IL"/>
          </a:p>
        </p:txBody>
      </p:sp>
    </p:spTree>
    <p:extLst>
      <p:ext uri="{BB962C8B-B14F-4D97-AF65-F5344CB8AC3E}">
        <p14:creationId xmlns:p14="http://schemas.microsoft.com/office/powerpoint/2010/main" val="3208703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98"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398"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398"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98" indent="-228600" algn="r" defTabSz="914398"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96" indent="-228600" algn="r" defTabSz="914398"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96" indent="-228600" algn="r" defTabSz="914398"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95" indent="-228600" algn="r" defTabSz="914398"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94" indent="-228600" algn="r" defTabSz="914398"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94" indent="-228600" algn="r" defTabSz="914398"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92" indent="-228600" algn="r" defTabSz="914398"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398" rtl="1" eaLnBrk="1" latinLnBrk="0" hangingPunct="1">
        <a:defRPr sz="1800" kern="1200">
          <a:solidFill>
            <a:schemeClr val="tx1"/>
          </a:solidFill>
          <a:latin typeface="+mn-lt"/>
          <a:ea typeface="+mn-ea"/>
          <a:cs typeface="+mn-cs"/>
        </a:defRPr>
      </a:lvl1pPr>
      <a:lvl2pPr marL="457200" algn="r" defTabSz="914398" rtl="1" eaLnBrk="1" latinLnBrk="0" hangingPunct="1">
        <a:defRPr sz="1800" kern="1200">
          <a:solidFill>
            <a:schemeClr val="tx1"/>
          </a:solidFill>
          <a:latin typeface="+mn-lt"/>
          <a:ea typeface="+mn-ea"/>
          <a:cs typeface="+mn-cs"/>
        </a:defRPr>
      </a:lvl2pPr>
      <a:lvl3pPr marL="914398" algn="r" defTabSz="914398" rtl="1" eaLnBrk="1" latinLnBrk="0" hangingPunct="1">
        <a:defRPr sz="1800" kern="1200">
          <a:solidFill>
            <a:schemeClr val="tx1"/>
          </a:solidFill>
          <a:latin typeface="+mn-lt"/>
          <a:ea typeface="+mn-ea"/>
          <a:cs typeface="+mn-cs"/>
        </a:defRPr>
      </a:lvl3pPr>
      <a:lvl4pPr marL="1371598" algn="r" defTabSz="914398" rtl="1" eaLnBrk="1" latinLnBrk="0" hangingPunct="1">
        <a:defRPr sz="1800" kern="1200">
          <a:solidFill>
            <a:schemeClr val="tx1"/>
          </a:solidFill>
          <a:latin typeface="+mn-lt"/>
          <a:ea typeface="+mn-ea"/>
          <a:cs typeface="+mn-cs"/>
        </a:defRPr>
      </a:lvl4pPr>
      <a:lvl5pPr marL="1828796" algn="r" defTabSz="914398" rtl="1" eaLnBrk="1" latinLnBrk="0" hangingPunct="1">
        <a:defRPr sz="1800" kern="1200">
          <a:solidFill>
            <a:schemeClr val="tx1"/>
          </a:solidFill>
          <a:latin typeface="+mn-lt"/>
          <a:ea typeface="+mn-ea"/>
          <a:cs typeface="+mn-cs"/>
        </a:defRPr>
      </a:lvl5pPr>
      <a:lvl6pPr marL="2285996" algn="r" defTabSz="914398" rtl="1" eaLnBrk="1" latinLnBrk="0" hangingPunct="1">
        <a:defRPr sz="1800" kern="1200">
          <a:solidFill>
            <a:schemeClr val="tx1"/>
          </a:solidFill>
          <a:latin typeface="+mn-lt"/>
          <a:ea typeface="+mn-ea"/>
          <a:cs typeface="+mn-cs"/>
        </a:defRPr>
      </a:lvl6pPr>
      <a:lvl7pPr marL="2743195" algn="r" defTabSz="914398" rtl="1" eaLnBrk="1" latinLnBrk="0" hangingPunct="1">
        <a:defRPr sz="1800" kern="1200">
          <a:solidFill>
            <a:schemeClr val="tx1"/>
          </a:solidFill>
          <a:latin typeface="+mn-lt"/>
          <a:ea typeface="+mn-ea"/>
          <a:cs typeface="+mn-cs"/>
        </a:defRPr>
      </a:lvl7pPr>
      <a:lvl8pPr marL="3200394" algn="r" defTabSz="914398" rtl="1" eaLnBrk="1" latinLnBrk="0" hangingPunct="1">
        <a:defRPr sz="1800" kern="1200">
          <a:solidFill>
            <a:schemeClr val="tx1"/>
          </a:solidFill>
          <a:latin typeface="+mn-lt"/>
          <a:ea typeface="+mn-ea"/>
          <a:cs typeface="+mn-cs"/>
        </a:defRPr>
      </a:lvl8pPr>
      <a:lvl9pPr marL="3657592" algn="r" defTabSz="914398"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2ahUKEwjk66eny4LmAhWp0eAKHZ2RD38QjRx6BAgBEAQ&amp;url=/url?sa%3Di%26rct%3Dj%26q%3D%26esrc%3Ds%26source%3Dimages%26cd%3D%26ved%3D%26url%3Dhttps://www.facebook.com/binuy.gov.il/%26psig%3DAOvVaw1dQhEouPu-DAXf4GZCANBp%26ust%3D1574675980998695&amp;psig=AOvVaw1dQhEouPu-DAXf4GZCANBp&amp;ust=1574675980998695" TargetMode="External"/><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png"/><Relationship Id="rId7" Type="http://schemas.openxmlformats.org/officeDocument/2006/relationships/diagramQuickStyle" Target="../diagrams/quickStyle1.xml"/><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8.png"/><Relationship Id="rId4" Type="http://schemas.openxmlformats.org/officeDocument/2006/relationships/image" Target="../media/image3.emf"/><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7.png"/><Relationship Id="rId7" Type="http://schemas.openxmlformats.org/officeDocument/2006/relationships/diagramQuickStyle" Target="../diagrams/quickStyle2.xml"/><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8.png"/><Relationship Id="rId4" Type="http://schemas.openxmlformats.org/officeDocument/2006/relationships/image" Target="../media/image3.emf"/><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2ahUKEwjk66eny4LmAhWp0eAKHZ2RD38QjRx6BAgBEAQ&amp;url=/url?sa%3Di%26rct%3Dj%26q%3D%26esrc%3Ds%26source%3Dimages%26cd%3D%26ved%3D%26url%3Dhttps://www.facebook.com/binuy.gov.il/%26psig%3DAOvVaw1dQhEouPu-DAXf4GZCANBp%26ust%3D1574675980998695&amp;psig=AOvVaw1dQhEouPu-DAXf4GZCANBp&amp;ust=1574675980998695" TargetMode="External"/><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emf"/><Relationship Id="rId7" Type="http://schemas.openxmlformats.org/officeDocument/2006/relationships/diagramColors" Target="../diagrams/colors3.xml"/><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emf"/><Relationship Id="rId7" Type="http://schemas.openxmlformats.org/officeDocument/2006/relationships/diagramColors" Target="../diagrams/colors4.xml"/><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2ahUKEwjk66eny4LmAhWp0eAKHZ2RD38QjRx6BAgBEAQ&amp;url=/url?sa%3Di%26rct%3Dj%26q%3D%26esrc%3Ds%26source%3Dimages%26cd%3D%26ved%3D%26url%3Dhttps://www.facebook.com/binuy.gov.il/%26psig%3DAOvVaw1dQhEouPu-DAXf4GZCANBp%26ust%3D1574675980998695&amp;psig=AOvVaw1dQhEouPu-DAXf4GZCANBp&amp;ust=1574675980998695" TargetMode="External"/><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hart" Target="../charts/chart7.xml"/><Relationship Id="rId4" Type="http://schemas.openxmlformats.org/officeDocument/2006/relationships/chart" Target="../charts/chart6.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emf"/></Relationships>
</file>

<file path=ppt/slides/_rels/slide5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emf"/></Relationships>
</file>

<file path=ppt/slides/_rels/slide5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emf"/></Relationships>
</file>

<file path=ppt/slides/_rels/slide54.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2ahUKEwjk66eny4LmAhWp0eAKHZ2RD38QjRx6BAgBEAQ&amp;url=/url?sa%3Di%26rct%3Dj%26q%3D%26esrc%3Ds%26source%3Dimages%26cd%3D%26ved%3D%26url%3Dhttps://www.facebook.com/binuy.gov.il/%26psig%3DAOvVaw1dQhEouPu-DAXf4GZCANBp%26ust%3D1574675980998695&amp;psig=AOvVaw1dQhEouPu-DAXf4GZCANBp&amp;ust=1574675980998695" TargetMode="External"/><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image" Target="../media/image7.png"/><Relationship Id="rId4" Type="http://schemas.openxmlformats.org/officeDocument/2006/relationships/chart" Target="../charts/chart8.xml"/></Relationships>
</file>

<file path=ppt/slides/_rels/slide5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hart" Target="../charts/chart11.xml"/><Relationship Id="rId4" Type="http://schemas.openxmlformats.org/officeDocument/2006/relationships/chart" Target="../charts/chart10.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6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7.png"/></Relationships>
</file>

<file path=ppt/slides/_rels/slide7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2ahUKEwjk66eny4LmAhWp0eAKHZ2RD38QjRx6BAgBEAQ&amp;url=/url?sa%3Di%26rct%3Dj%26q%3D%26esrc%3Ds%26source%3Dimages%26cd%3D%26ved%3D%26url%3Dhttps://www.facebook.com/binuy.gov.il/%26psig%3DAOvVaw1dQhEouPu-DAXf4GZCANBp%26ust%3D1574675980998695&amp;psig=AOvVaw1dQhEouPu-DAXf4GZCANBp&amp;ust=1574675980998695" TargetMode="External"/><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emf"/><Relationship Id="rId7" Type="http://schemas.openxmlformats.org/officeDocument/2006/relationships/diagramLayout" Target="../diagrams/layout5.xml"/><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12.png"/><Relationship Id="rId10" Type="http://schemas.microsoft.com/office/2007/relationships/diagramDrawing" Target="../diagrams/drawing5.xml"/><Relationship Id="rId4" Type="http://schemas.openxmlformats.org/officeDocument/2006/relationships/image" Target="../media/image7.png"/><Relationship Id="rId9" Type="http://schemas.openxmlformats.org/officeDocument/2006/relationships/diagramColors" Target="../diagrams/colors5.xml"/></Relationships>
</file>

<file path=ppt/slides/_rels/slide8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chart" Target="../charts/chart12.xml"/><Relationship Id="rId4" Type="http://schemas.openxmlformats.org/officeDocument/2006/relationships/image" Target="../media/image7.png"/></Relationships>
</file>

<file path=ppt/slides/_rels/slide8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chart" Target="../charts/chart13.xml"/><Relationship Id="rId4" Type="http://schemas.openxmlformats.org/officeDocument/2006/relationships/image" Target="../media/image7.png"/></Relationships>
</file>

<file path=ppt/slides/_rels/slide8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image" Target="../media/image7.png"/></Relationships>
</file>

<file path=ppt/slides/_rels/slide8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chart" Target="../charts/chart15.xml"/><Relationship Id="rId4" Type="http://schemas.openxmlformats.org/officeDocument/2006/relationships/image" Target="../media/image7.png"/></Relationships>
</file>

<file path=ppt/slides/_rels/slide8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chart" Target="../charts/chart16.xml"/><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2ahUKEwjk66eny4LmAhWp0eAKHZ2RD38QjRx6BAgBEAQ&amp;url=/url?sa%3Di%26rct%3Dj%26q%3D%26esrc%3Ds%26source%3Dimages%26cd%3D%26ved%3D%26url%3Dhttps://www.facebook.com/binuy.gov.il/%26psig%3DAOvVaw1dQhEouPu-DAXf4GZCANBp%26ust%3D1574675980998695&amp;psig=AOvVaw1dQhEouPu-DAXf4GZCANBp&amp;ust=1574675980998695" TargetMode="External"/><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2ahUKEwjk66eny4LmAhWp0eAKHZ2RD38QjRx6BAgBEAQ&amp;url=/url?sa%3Di%26rct%3Dj%26q%3D%26esrc%3Ds%26source%3Dimages%26cd%3D%26ved%3D%26url%3Dhttps://www.facebook.com/binuy.gov.il/%26psig%3DAOvVaw1dQhEouPu-DAXf4GZCANBp%26ust%3D1574675980998695&amp;psig=AOvVaw1dQhEouPu-DAXf4GZCANBp&amp;ust=1574675980998695" TargetMode="External"/><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51552" y="2288049"/>
            <a:ext cx="7772400" cy="1470025"/>
          </a:xfrm>
        </p:spPr>
        <p:txBody>
          <a:bodyPr>
            <a:normAutofit fontScale="90000"/>
          </a:bodyPr>
          <a:lstStyle/>
          <a:p>
            <a:br>
              <a:rPr lang="he-IL" sz="4800" b="1" dirty="0">
                <a:solidFill>
                  <a:schemeClr val="tx2"/>
                </a:solidFill>
              </a:rPr>
            </a:br>
            <a:r>
              <a:rPr lang="he-IL" sz="4800" b="1" dirty="0">
                <a:solidFill>
                  <a:schemeClr val="tx2"/>
                </a:solidFill>
              </a:rPr>
              <a:t>סיכום שנות עבודה </a:t>
            </a:r>
            <a:br>
              <a:rPr lang="he-IL" sz="4800" b="1" dirty="0">
                <a:solidFill>
                  <a:schemeClr val="tx2"/>
                </a:solidFill>
              </a:rPr>
            </a:br>
            <a:r>
              <a:rPr lang="he-IL" sz="4800" b="1" dirty="0">
                <a:solidFill>
                  <a:schemeClr val="tx2"/>
                </a:solidFill>
              </a:rPr>
              <a:t>2016-2020</a:t>
            </a:r>
            <a:br>
              <a:rPr lang="he-IL" sz="4800" b="1" dirty="0">
                <a:solidFill>
                  <a:schemeClr val="tx2"/>
                </a:solidFill>
              </a:rPr>
            </a:br>
            <a:endParaRPr lang="he-IL" sz="4800" b="1" dirty="0">
              <a:solidFill>
                <a:schemeClr val="tx2"/>
              </a:solidFill>
            </a:endParaRPr>
          </a:p>
        </p:txBody>
      </p:sp>
      <p:sp>
        <p:nvSpPr>
          <p:cNvPr id="3" name="כותרת משנה 2"/>
          <p:cNvSpPr>
            <a:spLocks noGrp="1"/>
          </p:cNvSpPr>
          <p:nvPr>
            <p:ph type="subTitle" idx="1"/>
          </p:nvPr>
        </p:nvSpPr>
        <p:spPr>
          <a:xfrm>
            <a:off x="1537352" y="3792151"/>
            <a:ext cx="6400800" cy="1752600"/>
          </a:xfrm>
        </p:spPr>
        <p:txBody>
          <a:bodyPr/>
          <a:lstStyle/>
          <a:p>
            <a:r>
              <a:rPr lang="he-IL" b="1" dirty="0">
                <a:solidFill>
                  <a:schemeClr val="tx2"/>
                </a:solidFill>
              </a:rPr>
              <a:t>החלטת ממשלה 922</a:t>
            </a:r>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 y="-26714"/>
            <a:ext cx="9159731" cy="1970838"/>
          </a:xfrm>
          <a:prstGeom prst="rect">
            <a:avLst/>
          </a:prstGeom>
          <a:noFill/>
          <a:ln>
            <a:noFill/>
          </a:ln>
        </p:spPr>
      </p:pic>
      <p:sp>
        <p:nvSpPr>
          <p:cNvPr id="6" name="AutoShape 2" descr="תוצאת תמונה עבור לוגו משרד הבינוי והשיכון">
            <a:hlinkClick r:id="rId3"/>
          </p:cNvPr>
          <p:cNvSpPr>
            <a:spLocks noChangeAspect="1" noChangeArrowheads="1"/>
          </p:cNvSpPr>
          <p:nvPr/>
        </p:nvSpPr>
        <p:spPr bwMode="auto">
          <a:xfrm>
            <a:off x="6314017" y="-616744"/>
            <a:ext cx="2286000" cy="1285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6543" y="5229202"/>
            <a:ext cx="2784309" cy="95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p:nvPr/>
        </p:nvPicPr>
        <p:blipFill>
          <a:blip r:embed="rId5">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Tree>
    <p:extLst>
      <p:ext uri="{BB962C8B-B14F-4D97-AF65-F5344CB8AC3E}">
        <p14:creationId xmlns:p14="http://schemas.microsoft.com/office/powerpoint/2010/main" val="2730386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8C84F0A5-748C-4F09-86AC-EBFC9882BBD2}"/>
              </a:ext>
            </a:extLst>
          </p:cNvPr>
          <p:cNvSpPr/>
          <p:nvPr/>
        </p:nvSpPr>
        <p:spPr>
          <a:xfrm>
            <a:off x="7002388" y="980728"/>
            <a:ext cx="1186543" cy="334707"/>
          </a:xfrm>
          <a:prstGeom prst="rect">
            <a:avLst/>
          </a:prstGeom>
        </p:spPr>
        <p:txBody>
          <a:bodyPr wrap="none">
            <a:spAutoFit/>
          </a:bodyPr>
          <a:lstStyle/>
          <a:p>
            <a:r>
              <a:rPr lang="he-IL" sz="1575" b="1" dirty="0">
                <a:solidFill>
                  <a:schemeClr val="tx2"/>
                </a:solidFill>
              </a:rPr>
              <a:t>דברי פתיחה</a:t>
            </a:r>
            <a:endParaRPr lang="he-IL" sz="1575" dirty="0"/>
          </a:p>
        </p:txBody>
      </p:sp>
      <p:sp>
        <p:nvSpPr>
          <p:cNvPr id="11" name="TextBox 10">
            <a:extLst>
              <a:ext uri="{FF2B5EF4-FFF2-40B4-BE49-F238E27FC236}">
                <a16:creationId xmlns:a16="http://schemas.microsoft.com/office/drawing/2014/main" id="{062A4BAD-7105-4BE6-AC75-5C4B83064A51}"/>
              </a:ext>
            </a:extLst>
          </p:cNvPr>
          <p:cNvSpPr txBox="1"/>
          <p:nvPr/>
        </p:nvSpPr>
        <p:spPr>
          <a:xfrm>
            <a:off x="291010" y="1356439"/>
            <a:ext cx="8561979" cy="5816977"/>
          </a:xfrm>
          <a:prstGeom prst="rect">
            <a:avLst/>
          </a:prstGeom>
          <a:noFill/>
        </p:spPr>
        <p:txBody>
          <a:bodyPr wrap="square" rtlCol="1">
            <a:spAutoFit/>
          </a:bodyPr>
          <a:lstStyle/>
          <a:p>
            <a:pPr algn="just"/>
            <a:r>
              <a:rPr lang="he-IL" sz="1200" dirty="0"/>
              <a:t>ראשי רשויות, מהנדסים והנהלת הרשויות הנכבדים</a:t>
            </a:r>
          </a:p>
          <a:p>
            <a:pPr algn="just"/>
            <a:endParaRPr lang="he-IL" sz="1200" dirty="0"/>
          </a:p>
          <a:p>
            <a:pPr algn="just"/>
            <a:r>
              <a:rPr lang="he-IL" sz="1200" dirty="0"/>
              <a:t>מסמך זה מציג את מידת יישום סעיפי החלטת הממשלה 922, הנוגעת למשרד הבינוי והשיכון. </a:t>
            </a:r>
          </a:p>
          <a:p>
            <a:pPr algn="just"/>
            <a:endParaRPr lang="he-IL" sz="1200" dirty="0"/>
          </a:p>
          <a:p>
            <a:pPr algn="just"/>
            <a:r>
              <a:rPr lang="he-IL" sz="1200" dirty="0"/>
              <a:t>החלטת ממשלה 922 נכנסה לתוקפה בסוף שנת 2015  ומטרתה לקדם ולהעצים את החברה הערבית בישראל. </a:t>
            </a:r>
          </a:p>
          <a:p>
            <a:pPr algn="just"/>
            <a:endParaRPr lang="he-IL" sz="1200" dirty="0"/>
          </a:p>
          <a:p>
            <a:pPr algn="just"/>
            <a:r>
              <a:rPr lang="he-IL" sz="1200" dirty="0"/>
              <a:t>במסגרת ההחלטה משרד הבינוי והשיכון, בהובלת אגף מיעוטים מקדם משימות רבות וחשובות בהן: תכנון בקרקע פרטית ומדינה, הקמת מוסדות ציבור וקידום </a:t>
            </a:r>
            <a:r>
              <a:rPr lang="he-IL" sz="1200" dirty="0" err="1"/>
              <a:t>שיווקים</a:t>
            </a:r>
            <a:r>
              <a:rPr lang="he-IL" sz="1200" dirty="0"/>
              <a:t>. </a:t>
            </a:r>
          </a:p>
          <a:p>
            <a:pPr algn="just"/>
            <a:endParaRPr lang="he-IL" sz="1200" dirty="0"/>
          </a:p>
          <a:p>
            <a:pPr algn="just"/>
            <a:r>
              <a:rPr lang="he-IL" sz="1200" b="1" dirty="0"/>
              <a:t>שנת 2020, </a:t>
            </a:r>
            <a:r>
              <a:rPr lang="he-IL" sz="1200" b="1" dirty="0" err="1"/>
              <a:t>היתה</a:t>
            </a:r>
            <a:r>
              <a:rPr lang="he-IL" sz="1200" b="1" dirty="0"/>
              <a:t> השנה האחרונה ליישום החלטת 922 אך מאחר ויישום ההחלטה לא הושלם כראוי, הוארכה ההחלטה בשנה נוספת עד לסוף שנת 2021. </a:t>
            </a:r>
            <a:r>
              <a:rPr lang="he-IL" sz="1200" dirty="0"/>
              <a:t>על כן, </a:t>
            </a:r>
            <a:r>
              <a:rPr lang="he-IL" sz="1200" b="1" dirty="0"/>
              <a:t> </a:t>
            </a:r>
            <a:r>
              <a:rPr lang="he-IL" sz="1200" dirty="0"/>
              <a:t>חובה עלינו, נציגי הממשלה יחד עם ראשי הרשויות לפעול כתמיד בשיתוף פעולה ובשקיפות מלאה לשם קידום כלל משימות ההחלטה והערכות לקראת החלטת המשך וזאת על מנת לוודא שהחברה הערבית תמשיך ותקבל מענה ראוי ומספק לצרכיה. </a:t>
            </a:r>
          </a:p>
          <a:p>
            <a:pPr algn="just"/>
            <a:endParaRPr lang="he-IL" sz="1200" dirty="0"/>
          </a:p>
          <a:p>
            <a:pPr algn="just"/>
            <a:r>
              <a:rPr lang="he-IL" sz="1200" dirty="0"/>
              <a:t>בשנת 2021 נצטרך לעמוד במספר אתגרים: ניצול מקסימאלי של התקציבים העומדים לרשות הרשויות, מעבר של שלושת הישובים שלא עברו לשלב ב', העברת מקסימום ישובים לשלב ג', קידום קול קורא לבניית מוסדות </a:t>
            </a:r>
            <a:r>
              <a:rPr lang="he-IL" sz="1200"/>
              <a:t>ציבור, הבאת </a:t>
            </a:r>
            <a:r>
              <a:rPr lang="he-IL" sz="1200" dirty="0"/>
              <a:t>יתרת התקציבים בהחלטה הן עבור תכנון ומוסדות ציבור והן תקציבי שלב ג' ומיפוי צרכם לקידום החלטת ממשל חדשה</a:t>
            </a:r>
          </a:p>
          <a:p>
            <a:pPr algn="just"/>
            <a:endParaRPr lang="he-IL" sz="1200" dirty="0"/>
          </a:p>
          <a:p>
            <a:pPr algn="just"/>
            <a:r>
              <a:rPr lang="he-IL" sz="1200" dirty="0"/>
              <a:t>בשנת העבודה 2021 נפעל לקידום החלטת הממשלה הבאה לשנים 2022-2026 בהובלת המשרד לשוויון חברתי, </a:t>
            </a:r>
            <a:r>
              <a:rPr lang="he-IL" sz="1200" dirty="0" err="1"/>
              <a:t>מינהל</a:t>
            </a:r>
            <a:r>
              <a:rPr lang="he-IL" sz="1200" dirty="0"/>
              <a:t> אוכלוסיות ומרקם ותיק - אגף מיעוטים ומחוזות משרד הבינוי והשיכון. עלינו לבצע את כלל המיפויים הנדרשים לאיתור הצרכים הנוכחי לקראת גיבוש ההחלטה הבאה. </a:t>
            </a:r>
          </a:p>
          <a:p>
            <a:pPr algn="just"/>
            <a:r>
              <a:rPr lang="he-IL" sz="1200" dirty="0"/>
              <a:t>על כן, יש לממש את מירב התקציבים מהחלטה הנוכחית. </a:t>
            </a:r>
          </a:p>
          <a:p>
            <a:pPr algn="just"/>
            <a:endParaRPr lang="he-IL" sz="1200" dirty="0"/>
          </a:p>
          <a:p>
            <a:pPr algn="just"/>
            <a:r>
              <a:rPr lang="he-IL" sz="1200" dirty="0"/>
              <a:t>אני מברך על עשייתו הרבה והשקדנית של משרד הבינוי והשיכון, אגף המיעוטים ומחוזות המשרד. </a:t>
            </a:r>
          </a:p>
          <a:p>
            <a:pPr algn="just"/>
            <a:r>
              <a:rPr lang="he-IL" sz="1200" dirty="0"/>
              <a:t>ישנם חסמים רבים ומשימות בהן, ניצול מזומנים, קידום פרויקטים שלא קודמו באופן מיטבי וקשיים הכרוכים בתקופות משבר הקורונה, עלינו לצלוח התמודדות למרות ועל אף הקשיים ולשים בראש סדר העדיפויות את קידום משימות ההחלטה. </a:t>
            </a:r>
          </a:p>
          <a:p>
            <a:pPr algn="just"/>
            <a:endParaRPr lang="he-IL" sz="1200" dirty="0"/>
          </a:p>
          <a:p>
            <a:pPr algn="just"/>
            <a:r>
              <a:rPr lang="he-IL" sz="1200" dirty="0"/>
              <a:t>מאחל לכולנו המשך שיתוף פעולה ובריאות .</a:t>
            </a:r>
          </a:p>
          <a:p>
            <a:pPr algn="ctr"/>
            <a:r>
              <a:rPr lang="he-IL" sz="1200" dirty="0"/>
              <a:t>בברכה,</a:t>
            </a:r>
          </a:p>
          <a:p>
            <a:pPr algn="ctr"/>
            <a:r>
              <a:rPr lang="he-IL" sz="1200" dirty="0"/>
              <a:t>יוסי חדד, מנהל </a:t>
            </a:r>
            <a:r>
              <a:rPr lang="he-IL" sz="1200" dirty="0" err="1"/>
              <a:t>המינהל</a:t>
            </a:r>
            <a:endParaRPr lang="he-IL" sz="1200" dirty="0"/>
          </a:p>
          <a:p>
            <a:pPr algn="ctr"/>
            <a:r>
              <a:rPr lang="he-IL" sz="1200" dirty="0"/>
              <a:t>אוכלוסיות מיוחדות ומרקם ותיק</a:t>
            </a:r>
          </a:p>
          <a:p>
            <a:pPr algn="just"/>
            <a:endParaRPr lang="he-IL" sz="1200" dirty="0"/>
          </a:p>
          <a:p>
            <a:pPr algn="just"/>
            <a:endParaRPr lang="he-IL" sz="1200" dirty="0"/>
          </a:p>
        </p:txBody>
      </p:sp>
      <mc:AlternateContent xmlns:mc="http://schemas.openxmlformats.org/markup-compatibility/2006" xmlns:p14="http://schemas.microsoft.com/office/powerpoint/2010/main">
        <mc:Choice Requires="p14">
          <p:contentPart p14:bwMode="auto" r:id="rId2">
            <p14:nvContentPartPr>
              <p14:cNvPr id="2" name="דיו 1">
                <a:extLst>
                  <a:ext uri="{FF2B5EF4-FFF2-40B4-BE49-F238E27FC236}">
                    <a16:creationId xmlns:a16="http://schemas.microsoft.com/office/drawing/2014/main" id="{52A94402-2CF9-4403-AB14-874EFE439BAA}"/>
                  </a:ext>
                </a:extLst>
              </p14:cNvPr>
              <p14:cNvContentPartPr/>
              <p14:nvPr/>
            </p14:nvContentPartPr>
            <p14:xfrm>
              <a:off x="4139952" y="6295410"/>
              <a:ext cx="1190625" cy="423863"/>
            </p14:xfrm>
          </p:contentPart>
        </mc:Choice>
        <mc:Fallback xmlns="">
          <p:pic>
            <p:nvPicPr>
              <p:cNvPr id="2" name="דיו 1">
                <a:extLst>
                  <a:ext uri="{FF2B5EF4-FFF2-40B4-BE49-F238E27FC236}">
                    <a16:creationId xmlns:a16="http://schemas.microsoft.com/office/drawing/2014/main" id="{52A94402-2CF9-4403-AB14-874EFE439BAA}"/>
                  </a:ext>
                </a:extLst>
              </p:cNvPr>
              <p:cNvPicPr/>
              <p:nvPr/>
            </p:nvPicPr>
            <p:blipFill>
              <a:blip r:embed="rId3"/>
              <a:stretch>
                <a:fillRect/>
              </a:stretch>
            </p:blipFill>
            <p:spPr>
              <a:xfrm>
                <a:off x="4133831" y="6289293"/>
                <a:ext cx="1202866" cy="436097"/>
              </a:xfrm>
              <a:prstGeom prst="rect">
                <a:avLst/>
              </a:prstGeom>
            </p:spPr>
          </p:pic>
        </mc:Fallback>
      </mc:AlternateContent>
      <p:pic>
        <p:nvPicPr>
          <p:cNvPr id="12" name="Picture 1">
            <a:extLst>
              <a:ext uri="{FF2B5EF4-FFF2-40B4-BE49-F238E27FC236}">
                <a16:creationId xmlns:a16="http://schemas.microsoft.com/office/drawing/2014/main" id="{69A4C568-9AAF-4F24-81AD-357A176278F0}"/>
              </a:ext>
            </a:extLst>
          </p:cNvPr>
          <p:cNvPicPr/>
          <p:nvPr/>
        </p:nvPicPr>
        <p:blipFill rotWithShape="1">
          <a:blip r:embed="rId4">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sp>
        <p:nvSpPr>
          <p:cNvPr id="13" name="TextBox 12">
            <a:extLst>
              <a:ext uri="{FF2B5EF4-FFF2-40B4-BE49-F238E27FC236}">
                <a16:creationId xmlns:a16="http://schemas.microsoft.com/office/drawing/2014/main" id="{0DE41745-FE0D-4A98-8251-169409F268E5}"/>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1BEC701A-F633-46B1-A7E4-2C9C808288B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8384" y="138957"/>
            <a:ext cx="995902" cy="594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7929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sp>
        <p:nvSpPr>
          <p:cNvPr id="5" name="TextBox 4"/>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0D38290B-147A-440E-B4ED-2C90F0D1A552}"/>
              </a:ext>
            </a:extLst>
          </p:cNvPr>
          <p:cNvSpPr txBox="1"/>
          <p:nvPr/>
        </p:nvSpPr>
        <p:spPr>
          <a:xfrm>
            <a:off x="607585" y="750116"/>
            <a:ext cx="8188887" cy="338554"/>
          </a:xfrm>
          <a:prstGeom prst="rect">
            <a:avLst/>
          </a:prstGeom>
          <a:noFill/>
        </p:spPr>
        <p:txBody>
          <a:bodyPr wrap="square" lIns="91440" tIns="45720" rIns="91440" bIns="45720" rtlCol="1">
            <a:spAutoFit/>
          </a:bodyPr>
          <a:lstStyle/>
          <a:p>
            <a:r>
              <a:rPr lang="he-IL" sz="1600" b="1" dirty="0">
                <a:solidFill>
                  <a:schemeClr val="tx2"/>
                </a:solidFill>
              </a:rPr>
              <a:t>הקדמה</a:t>
            </a:r>
          </a:p>
        </p:txBody>
      </p:sp>
      <p:sp>
        <p:nvSpPr>
          <p:cNvPr id="2" name="מלבן 1">
            <a:extLst>
              <a:ext uri="{FF2B5EF4-FFF2-40B4-BE49-F238E27FC236}">
                <a16:creationId xmlns:a16="http://schemas.microsoft.com/office/drawing/2014/main" id="{A561E47A-FDF3-49A0-BFA2-F0908D705251}"/>
              </a:ext>
            </a:extLst>
          </p:cNvPr>
          <p:cNvSpPr/>
          <p:nvPr/>
        </p:nvSpPr>
        <p:spPr>
          <a:xfrm>
            <a:off x="347531" y="1083093"/>
            <a:ext cx="8544949" cy="954107"/>
          </a:xfrm>
          <a:prstGeom prst="rect">
            <a:avLst/>
          </a:prstGeom>
        </p:spPr>
        <p:txBody>
          <a:bodyPr wrap="square" lIns="91440" tIns="45720" rIns="91440" bIns="45720">
            <a:spAutoFit/>
          </a:bodyPr>
          <a:lstStyle/>
          <a:p>
            <a:pPr algn="just"/>
            <a:r>
              <a:rPr lang="he-IL" sz="1400" dirty="0"/>
              <a:t>החלטת ממשלה 922 התקבלה ביום 30.12.2015 והינה עוסקת בפעילות הממשלה לפיתוח כלכלי באוכלוסיית המיעוטים בשנים 2016-2020 והארכתה בשנה נוספת עד לסוף שנת 2021. </a:t>
            </a:r>
          </a:p>
          <a:p>
            <a:pPr algn="just"/>
            <a:endParaRPr lang="he-IL" sz="1400" dirty="0"/>
          </a:p>
          <a:p>
            <a:pPr algn="just"/>
            <a:r>
              <a:rPr lang="he-IL" sz="1400" dirty="0"/>
              <a:t>תקציב ההחלטה כולה עומד על סך של כ- 15 מיליארד ₪ ונמצא תחת תכלול, מעקב ובקרה של המשרד לשוויון חברתי. </a:t>
            </a:r>
          </a:p>
        </p:txBody>
      </p:sp>
      <p:graphicFrame>
        <p:nvGraphicFramePr>
          <p:cNvPr id="12" name="תרשים 11">
            <a:extLst>
              <a:ext uri="{FF2B5EF4-FFF2-40B4-BE49-F238E27FC236}">
                <a16:creationId xmlns:a16="http://schemas.microsoft.com/office/drawing/2014/main" id="{6794D5F3-11C5-4ACD-9F21-1C39439EC8A6}"/>
              </a:ext>
            </a:extLst>
          </p:cNvPr>
          <p:cNvGraphicFramePr/>
          <p:nvPr>
            <p:extLst>
              <p:ext uri="{D42A27DB-BD31-4B8C-83A1-F6EECF244321}">
                <p14:modId xmlns:p14="http://schemas.microsoft.com/office/powerpoint/2010/main" val="2838668015"/>
              </p:ext>
            </p:extLst>
          </p:nvPr>
        </p:nvGraphicFramePr>
        <p:xfrm>
          <a:off x="2914351" y="2090445"/>
          <a:ext cx="6170153" cy="3876838"/>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CB9F69E2-8BE4-4D6F-9CFD-9C941925F2CF}"/>
              </a:ext>
            </a:extLst>
          </p:cNvPr>
          <p:cNvSpPr txBox="1"/>
          <p:nvPr/>
        </p:nvSpPr>
        <p:spPr>
          <a:xfrm>
            <a:off x="272110" y="2492634"/>
            <a:ext cx="2766119" cy="2492990"/>
          </a:xfrm>
          <a:prstGeom prst="rect">
            <a:avLst/>
          </a:prstGeom>
          <a:noFill/>
          <a:ln>
            <a:solidFill>
              <a:schemeClr val="accent1"/>
            </a:solidFill>
          </a:ln>
        </p:spPr>
        <p:txBody>
          <a:bodyPr wrap="square" lIns="91440" tIns="45720" rIns="91440" bIns="45720" rtlCol="1">
            <a:spAutoFit/>
          </a:bodyPr>
          <a:lstStyle/>
          <a:p>
            <a:pPr marL="171450" indent="-171450" algn="just">
              <a:buFont typeface="Wingdings" panose="05000000000000000000" pitchFamily="2" charset="2"/>
              <a:buChar char="q"/>
            </a:pPr>
            <a:r>
              <a:rPr lang="he-IL" sz="1200" b="1" dirty="0">
                <a:solidFill>
                  <a:schemeClr val="tx2"/>
                </a:solidFill>
              </a:rPr>
              <a:t>בסעיף הדיור בהחלטת הממשלה התקציב עומד על 1.410 מיליארד ₪ מתוכם 1.214 מיליארד ₪  למימוש תכנית משרד הבינוי והשיכון. </a:t>
            </a:r>
          </a:p>
          <a:p>
            <a:pPr algn="just"/>
            <a:endParaRPr lang="he-IL" sz="1200" b="1" dirty="0">
              <a:solidFill>
                <a:schemeClr val="tx2"/>
              </a:solidFill>
            </a:endParaRPr>
          </a:p>
          <a:p>
            <a:pPr marL="171450" indent="-171450" algn="just">
              <a:buFont typeface="Wingdings" panose="05000000000000000000" pitchFamily="2" charset="2"/>
              <a:buChar char="q"/>
            </a:pPr>
            <a:r>
              <a:rPr lang="he-IL" sz="1200" b="1" u="sng" dirty="0">
                <a:solidFill>
                  <a:schemeClr val="tx2"/>
                </a:solidFill>
              </a:rPr>
              <a:t>בהחלטה 922 לא מופעלים ע"י משב"ש שני סעיפים כדלקמן: </a:t>
            </a:r>
          </a:p>
          <a:p>
            <a:pPr algn="just"/>
            <a:endParaRPr lang="he-IL" sz="1200" b="1" dirty="0">
              <a:solidFill>
                <a:schemeClr val="tx2"/>
              </a:solidFill>
            </a:endParaRPr>
          </a:p>
          <a:p>
            <a:pPr marL="171450" indent="-171450" algn="just">
              <a:buFont typeface="Wingdings" panose="05000000000000000000" pitchFamily="2" charset="2"/>
              <a:buChar char="§"/>
            </a:pPr>
            <a:r>
              <a:rPr lang="he-IL" sz="1200" b="1" dirty="0">
                <a:solidFill>
                  <a:schemeClr val="tx2"/>
                </a:solidFill>
              </a:rPr>
              <a:t>הקרן לשטחים פתוחים- 133 מ' ₪ . </a:t>
            </a:r>
          </a:p>
          <a:p>
            <a:pPr algn="just"/>
            <a:endParaRPr lang="he-IL" sz="1200" b="1" dirty="0">
              <a:solidFill>
                <a:schemeClr val="tx2"/>
              </a:solidFill>
            </a:endParaRPr>
          </a:p>
          <a:p>
            <a:pPr marL="171450" indent="-171450" algn="just">
              <a:buFont typeface="Wingdings" panose="05000000000000000000" pitchFamily="2" charset="2"/>
              <a:buChar char="§"/>
            </a:pPr>
            <a:r>
              <a:rPr lang="he-IL" sz="1200" b="1" dirty="0">
                <a:solidFill>
                  <a:schemeClr val="tx2"/>
                </a:solidFill>
              </a:rPr>
              <a:t>תקציב הבדואים- 63 מ' ₪  שמקבל ביטוי בהחלטת ממשלה מס' 1480 ומופעל ע"י משב"ש מכוח החלטה זו. </a:t>
            </a:r>
          </a:p>
        </p:txBody>
      </p:sp>
      <p:cxnSp>
        <p:nvCxnSpPr>
          <p:cNvPr id="21" name="מחבר חץ ישר 20">
            <a:extLst>
              <a:ext uri="{FF2B5EF4-FFF2-40B4-BE49-F238E27FC236}">
                <a16:creationId xmlns:a16="http://schemas.microsoft.com/office/drawing/2014/main" id="{0FB8D062-102D-4A6A-8DF0-CB5161AFBDC8}"/>
              </a:ext>
            </a:extLst>
          </p:cNvPr>
          <p:cNvCxnSpPr>
            <a:cxnSpLocks/>
          </p:cNvCxnSpPr>
          <p:nvPr/>
        </p:nvCxnSpPr>
        <p:spPr>
          <a:xfrm flipH="1">
            <a:off x="3131840" y="2924944"/>
            <a:ext cx="657376"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4B994CA-3DE5-4F58-9313-1F84BD23CBAA}"/>
              </a:ext>
            </a:extLst>
          </p:cNvPr>
          <p:cNvSpPr txBox="1"/>
          <p:nvPr/>
        </p:nvSpPr>
        <p:spPr>
          <a:xfrm>
            <a:off x="280461" y="5859270"/>
            <a:ext cx="8708029" cy="523220"/>
          </a:xfrm>
          <a:prstGeom prst="rect">
            <a:avLst/>
          </a:prstGeom>
          <a:noFill/>
        </p:spPr>
        <p:txBody>
          <a:bodyPr wrap="square" lIns="91440" tIns="45720" rIns="91440" bIns="45720" rtlCol="1">
            <a:spAutoFit/>
          </a:bodyPr>
          <a:lstStyle/>
          <a:p>
            <a:pPr algn="just"/>
            <a:r>
              <a:rPr lang="he-IL" sz="1400" dirty="0"/>
              <a:t>* תקציב משב"ש מחולק לשלוש משימות עיקריות: יישובים האסטרטגיים (252 </a:t>
            </a:r>
            <a:r>
              <a:rPr lang="he-IL" sz="1400" dirty="0" err="1"/>
              <a:t>מלש"ח</a:t>
            </a:r>
            <a:r>
              <a:rPr lang="he-IL" sz="1400" dirty="0"/>
              <a:t>), יישובים הממוקדים (252 </a:t>
            </a:r>
            <a:r>
              <a:rPr lang="he-IL" sz="1400" dirty="0" err="1"/>
              <a:t>מלש"ח</a:t>
            </a:r>
            <a:r>
              <a:rPr lang="he-IL" sz="1400" dirty="0"/>
              <a:t>) ומוסדות ציבור (710 </a:t>
            </a:r>
            <a:r>
              <a:rPr lang="he-IL" sz="1400" dirty="0" err="1"/>
              <a:t>מלש"ח</a:t>
            </a:r>
            <a:r>
              <a:rPr lang="he-IL" sz="1400" dirty="0"/>
              <a:t>). </a:t>
            </a:r>
          </a:p>
        </p:txBody>
      </p:sp>
      <p:pic>
        <p:nvPicPr>
          <p:cNvPr id="22" name="Picture 3">
            <a:extLst>
              <a:ext uri="{FF2B5EF4-FFF2-40B4-BE49-F238E27FC236}">
                <a16:creationId xmlns:a16="http://schemas.microsoft.com/office/drawing/2014/main" id="{BE05EB7C-8670-4698-8946-0E45463301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7557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1"/>
            <a:ext cx="9144000" cy="498619"/>
          </a:xfrm>
          <a:prstGeom prst="rect">
            <a:avLst/>
          </a:prstGeom>
          <a:noFill/>
          <a:ln>
            <a:noFill/>
          </a:ln>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73127"/>
            <a:ext cx="923894"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5"/>
            <a:ext cx="9144000" cy="485775"/>
          </a:xfrm>
          <a:prstGeom prst="rect">
            <a:avLst/>
          </a:prstGeom>
          <a:noFill/>
          <a:ln>
            <a:noFill/>
          </a:ln>
        </p:spPr>
      </p:pic>
      <p:sp>
        <p:nvSpPr>
          <p:cNvPr id="2" name="מציין מיקום של מספר שקופית 1">
            <a:extLst>
              <a:ext uri="{FF2B5EF4-FFF2-40B4-BE49-F238E27FC236}">
                <a16:creationId xmlns:a16="http://schemas.microsoft.com/office/drawing/2014/main" id="{853C155A-0207-46D6-A93C-7380CD332C2E}"/>
              </a:ext>
            </a:extLst>
          </p:cNvPr>
          <p:cNvSpPr>
            <a:spLocks noGrp="1"/>
          </p:cNvSpPr>
          <p:nvPr>
            <p:ph type="sldNum" sz="quarter" idx="12"/>
          </p:nvPr>
        </p:nvSpPr>
        <p:spPr/>
        <p:txBody>
          <a:bodyPr/>
          <a:lstStyle/>
          <a:p>
            <a:fld id="{FA76BFA6-1843-41FA-B07C-AD9E3699B129}" type="slidenum">
              <a:rPr lang="he-IL" smtClean="0"/>
              <a:t>4</a:t>
            </a:fld>
            <a:endParaRPr lang="he-IL"/>
          </a:p>
        </p:txBody>
      </p:sp>
      <p:graphicFrame>
        <p:nvGraphicFramePr>
          <p:cNvPr id="8" name="דיאגרמה 7">
            <a:extLst>
              <a:ext uri="{FF2B5EF4-FFF2-40B4-BE49-F238E27FC236}">
                <a16:creationId xmlns:a16="http://schemas.microsoft.com/office/drawing/2014/main" id="{71C7209A-71F2-4266-AB1F-76D30C7BB29D}"/>
              </a:ext>
            </a:extLst>
          </p:cNvPr>
          <p:cNvGraphicFramePr/>
          <p:nvPr>
            <p:extLst>
              <p:ext uri="{D42A27DB-BD31-4B8C-83A1-F6EECF244321}">
                <p14:modId xmlns:p14="http://schemas.microsoft.com/office/powerpoint/2010/main" val="71988819"/>
              </p:ext>
            </p:extLst>
          </p:nvPr>
        </p:nvGraphicFramePr>
        <p:xfrm>
          <a:off x="251520" y="764704"/>
          <a:ext cx="8568952" cy="56886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B2CF6163-DDB3-4832-824A-6903B9A95163}"/>
              </a:ext>
            </a:extLst>
          </p:cNvPr>
          <p:cNvSpPr txBox="1"/>
          <p:nvPr/>
        </p:nvSpPr>
        <p:spPr>
          <a:xfrm>
            <a:off x="2066526" y="97650"/>
            <a:ext cx="5688632" cy="369332"/>
          </a:xfrm>
          <a:prstGeom prst="rect">
            <a:avLst/>
          </a:prstGeom>
          <a:noFill/>
        </p:spPr>
        <p:txBody>
          <a:bodyPr wrap="square" rtlCol="1">
            <a:spAutoFit/>
          </a:bodyPr>
          <a:lstStyle/>
          <a:p>
            <a:pPr algn="ctr"/>
            <a:r>
              <a:rPr lang="he-IL" b="1" u="sng" dirty="0">
                <a:solidFill>
                  <a:srgbClr val="0070C0"/>
                </a:solidFill>
              </a:rPr>
              <a:t>קידום החלטת ממשלה 922</a:t>
            </a:r>
          </a:p>
        </p:txBody>
      </p:sp>
      <p:pic>
        <p:nvPicPr>
          <p:cNvPr id="1026" name="Picture 2" descr="סימן-וי-2 - סודות ספר יצירה">
            <a:extLst>
              <a:ext uri="{FF2B5EF4-FFF2-40B4-BE49-F238E27FC236}">
                <a16:creationId xmlns:a16="http://schemas.microsoft.com/office/drawing/2014/main" id="{09416404-D5CE-4FA2-ABCF-A076DE4BEFD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84610" y="908720"/>
            <a:ext cx="635862" cy="7250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סימן-וי-2 - סודות ספר יצירה">
            <a:extLst>
              <a:ext uri="{FF2B5EF4-FFF2-40B4-BE49-F238E27FC236}">
                <a16:creationId xmlns:a16="http://schemas.microsoft.com/office/drawing/2014/main" id="{36863DE0-6C4D-49CA-A33C-2D14A620EF0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84610" y="1844824"/>
            <a:ext cx="635862" cy="7250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סימן-וי-2 - סודות ספר יצירה">
            <a:extLst>
              <a:ext uri="{FF2B5EF4-FFF2-40B4-BE49-F238E27FC236}">
                <a16:creationId xmlns:a16="http://schemas.microsoft.com/office/drawing/2014/main" id="{05A4B176-2897-423F-A6CF-9DF62F17450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9691" y="2791361"/>
            <a:ext cx="635862" cy="7250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סימן-וי-2 - סודות ספר יצירה">
            <a:extLst>
              <a:ext uri="{FF2B5EF4-FFF2-40B4-BE49-F238E27FC236}">
                <a16:creationId xmlns:a16="http://schemas.microsoft.com/office/drawing/2014/main" id="{A3682B20-378B-4678-894E-BD8C97FAF60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9691" y="3746023"/>
            <a:ext cx="635862" cy="72500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סימן-וי-2 - סודות ספר יצירה">
            <a:extLst>
              <a:ext uri="{FF2B5EF4-FFF2-40B4-BE49-F238E27FC236}">
                <a16:creationId xmlns:a16="http://schemas.microsoft.com/office/drawing/2014/main" id="{FB1AE838-9937-41F5-B709-1C825CC93CC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94501" y="4737108"/>
            <a:ext cx="635862" cy="7250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סימן-וי-2 - סודות ספר יצירה">
            <a:extLst>
              <a:ext uri="{FF2B5EF4-FFF2-40B4-BE49-F238E27FC236}">
                <a16:creationId xmlns:a16="http://schemas.microsoft.com/office/drawing/2014/main" id="{F158B005-0B9B-4574-9C4D-7FFFA013023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94501" y="5673212"/>
            <a:ext cx="635862" cy="72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5394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1"/>
            <a:ext cx="9144000" cy="498619"/>
          </a:xfrm>
          <a:prstGeom prst="rect">
            <a:avLst/>
          </a:prstGeom>
          <a:noFill/>
          <a:ln>
            <a:noFill/>
          </a:ln>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73127"/>
            <a:ext cx="923894"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5"/>
            <a:ext cx="9144000" cy="485775"/>
          </a:xfrm>
          <a:prstGeom prst="rect">
            <a:avLst/>
          </a:prstGeom>
          <a:noFill/>
          <a:ln>
            <a:noFill/>
          </a:ln>
        </p:spPr>
      </p:pic>
      <p:sp>
        <p:nvSpPr>
          <p:cNvPr id="2" name="מציין מיקום של מספר שקופית 1">
            <a:extLst>
              <a:ext uri="{FF2B5EF4-FFF2-40B4-BE49-F238E27FC236}">
                <a16:creationId xmlns:a16="http://schemas.microsoft.com/office/drawing/2014/main" id="{853C155A-0207-46D6-A93C-7380CD332C2E}"/>
              </a:ext>
            </a:extLst>
          </p:cNvPr>
          <p:cNvSpPr>
            <a:spLocks noGrp="1"/>
          </p:cNvSpPr>
          <p:nvPr>
            <p:ph type="sldNum" sz="quarter" idx="12"/>
          </p:nvPr>
        </p:nvSpPr>
        <p:spPr/>
        <p:txBody>
          <a:bodyPr/>
          <a:lstStyle/>
          <a:p>
            <a:fld id="{FA76BFA6-1843-41FA-B07C-AD9E3699B129}" type="slidenum">
              <a:rPr lang="he-IL" smtClean="0"/>
              <a:t>5</a:t>
            </a:fld>
            <a:endParaRPr lang="he-IL"/>
          </a:p>
        </p:txBody>
      </p:sp>
      <p:graphicFrame>
        <p:nvGraphicFramePr>
          <p:cNvPr id="8" name="דיאגרמה 7">
            <a:extLst>
              <a:ext uri="{FF2B5EF4-FFF2-40B4-BE49-F238E27FC236}">
                <a16:creationId xmlns:a16="http://schemas.microsoft.com/office/drawing/2014/main" id="{71C7209A-71F2-4266-AB1F-76D30C7BB29D}"/>
              </a:ext>
            </a:extLst>
          </p:cNvPr>
          <p:cNvGraphicFramePr/>
          <p:nvPr>
            <p:extLst>
              <p:ext uri="{D42A27DB-BD31-4B8C-83A1-F6EECF244321}">
                <p14:modId xmlns:p14="http://schemas.microsoft.com/office/powerpoint/2010/main" val="3410252785"/>
              </p:ext>
            </p:extLst>
          </p:nvPr>
        </p:nvGraphicFramePr>
        <p:xfrm>
          <a:off x="251520" y="0"/>
          <a:ext cx="8568952" cy="43575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B2CF6163-DDB3-4832-824A-6903B9A95163}"/>
              </a:ext>
            </a:extLst>
          </p:cNvPr>
          <p:cNvSpPr txBox="1"/>
          <p:nvPr/>
        </p:nvSpPr>
        <p:spPr>
          <a:xfrm>
            <a:off x="2292046" y="52827"/>
            <a:ext cx="5688632" cy="461665"/>
          </a:xfrm>
          <a:prstGeom prst="rect">
            <a:avLst/>
          </a:prstGeom>
          <a:noFill/>
        </p:spPr>
        <p:txBody>
          <a:bodyPr wrap="square" rtlCol="1">
            <a:spAutoFit/>
          </a:bodyPr>
          <a:lstStyle/>
          <a:p>
            <a:pPr algn="ctr"/>
            <a:r>
              <a:rPr lang="he-IL" sz="2400" b="1" u="sng" dirty="0">
                <a:solidFill>
                  <a:srgbClr val="0070C0"/>
                </a:solidFill>
              </a:rPr>
              <a:t>קידום החלטת ממשלה  922 - המשך</a:t>
            </a:r>
          </a:p>
        </p:txBody>
      </p:sp>
      <p:pic>
        <p:nvPicPr>
          <p:cNvPr id="11" name="Picture 2" descr="סימן-וי-2 - סודות ספר יצירה">
            <a:extLst>
              <a:ext uri="{FF2B5EF4-FFF2-40B4-BE49-F238E27FC236}">
                <a16:creationId xmlns:a16="http://schemas.microsoft.com/office/drawing/2014/main" id="{36863DE0-6C4D-49CA-A33C-2D14A620EF0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94501" y="905875"/>
            <a:ext cx="635862" cy="7250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סימן-וי-2 - סודות ספר יצירה">
            <a:extLst>
              <a:ext uri="{FF2B5EF4-FFF2-40B4-BE49-F238E27FC236}">
                <a16:creationId xmlns:a16="http://schemas.microsoft.com/office/drawing/2014/main" id="{A3682B20-378B-4678-894E-BD8C97FAF60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94501" y="1954808"/>
            <a:ext cx="635862" cy="72500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סימן-וי-2 - סודות ספר יצירה">
            <a:extLst>
              <a:ext uri="{FF2B5EF4-FFF2-40B4-BE49-F238E27FC236}">
                <a16:creationId xmlns:a16="http://schemas.microsoft.com/office/drawing/2014/main" id="{FB1AE838-9937-41F5-B709-1C825CC93CC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84610" y="2995282"/>
            <a:ext cx="635862" cy="725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7055B13-271C-4C55-8DAA-36AD37642310}"/>
              </a:ext>
            </a:extLst>
          </p:cNvPr>
          <p:cNvSpPr txBox="1"/>
          <p:nvPr/>
        </p:nvSpPr>
        <p:spPr>
          <a:xfrm>
            <a:off x="142499" y="3861048"/>
            <a:ext cx="8712968" cy="3139321"/>
          </a:xfrm>
          <a:prstGeom prst="rect">
            <a:avLst/>
          </a:prstGeom>
          <a:noFill/>
        </p:spPr>
        <p:txBody>
          <a:bodyPr wrap="square" rtlCol="1">
            <a:spAutoFit/>
          </a:bodyPr>
          <a:lstStyle/>
          <a:p>
            <a:r>
              <a:rPr lang="he-IL" b="1" u="sng" dirty="0"/>
              <a:t>תיקון מס' 468 להחלטת ממשלה 922 מאפשר:</a:t>
            </a:r>
          </a:p>
          <a:p>
            <a:endParaRPr lang="he-IL" dirty="0"/>
          </a:p>
          <a:p>
            <a:pPr marL="342900" indent="-342900">
              <a:buAutoNum type="arabicPeriod"/>
            </a:pPr>
            <a:r>
              <a:rPr lang="he-IL" b="1" dirty="0"/>
              <a:t>הארכת ממשלה 922 בשנה נוספת ועד לסוף שנת העבודה 2021</a:t>
            </a:r>
          </a:p>
          <a:p>
            <a:pPr marL="342900" indent="-342900">
              <a:buAutoNum type="arabicPeriod"/>
            </a:pPr>
            <a:r>
              <a:rPr lang="he-IL" b="1" dirty="0"/>
              <a:t>גמישות קריטריונים המאפשרת: </a:t>
            </a:r>
          </a:p>
          <a:p>
            <a:r>
              <a:rPr lang="he-IL" dirty="0"/>
              <a:t>     א. ביטול התנאים למעבר משלב א' לשלב ב' הנוגעת למספר הישובים – מ10 ישובים לכל 15      הישובים הכלולים בתכנית האסטרטגית. </a:t>
            </a:r>
          </a:p>
          <a:p>
            <a:r>
              <a:rPr lang="he-IL" dirty="0"/>
              <a:t>     ב. תיקון התנאים למעבר משלב ב' לשלב ג' הקובע הצלחת שיווק במתחם של 500 יח"ד למתחם של 200 יח"ד ואף פחות בכפוף להחלטת צוות היגוי. </a:t>
            </a:r>
          </a:p>
          <a:p>
            <a:pPr marL="342900" indent="-342900">
              <a:buAutoNum type="arabicPeriod" startAt="3"/>
            </a:pPr>
            <a:r>
              <a:rPr lang="he-IL" b="1" dirty="0"/>
              <a:t>הסטת תקציב ממשימה אחת לאחרת</a:t>
            </a:r>
          </a:p>
          <a:p>
            <a:r>
              <a:rPr lang="he-IL" b="1" dirty="0"/>
              <a:t> </a:t>
            </a:r>
          </a:p>
          <a:p>
            <a:endParaRPr lang="he-IL" dirty="0"/>
          </a:p>
        </p:txBody>
      </p:sp>
    </p:spTree>
    <p:extLst>
      <p:ext uri="{BB962C8B-B14F-4D97-AF65-F5344CB8AC3E}">
        <p14:creationId xmlns:p14="http://schemas.microsoft.com/office/powerpoint/2010/main" val="2189424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17676" y="2456894"/>
            <a:ext cx="7772400" cy="1470025"/>
          </a:xfrm>
        </p:spPr>
        <p:txBody>
          <a:bodyPr>
            <a:normAutofit fontScale="90000"/>
          </a:bodyPr>
          <a:lstStyle/>
          <a:p>
            <a:r>
              <a:rPr lang="he-IL" sz="4800" b="1" dirty="0">
                <a:solidFill>
                  <a:schemeClr val="tx2"/>
                </a:solidFill>
              </a:rPr>
              <a:t>יישובים הכלולים בתכנית האסטרטגית</a:t>
            </a:r>
            <a:br>
              <a:rPr lang="he-IL" sz="4800" b="1" dirty="0">
                <a:solidFill>
                  <a:schemeClr val="tx2"/>
                </a:solidFill>
              </a:rPr>
            </a:br>
            <a:endParaRPr lang="he-IL" sz="4800" b="1" dirty="0">
              <a:solidFill>
                <a:schemeClr val="tx2"/>
              </a:solidFill>
            </a:endParaRPr>
          </a:p>
        </p:txBody>
      </p:sp>
      <p:sp>
        <p:nvSpPr>
          <p:cNvPr id="3" name="כותרת משנה 2"/>
          <p:cNvSpPr>
            <a:spLocks noGrp="1"/>
          </p:cNvSpPr>
          <p:nvPr>
            <p:ph type="subTitle" idx="1"/>
          </p:nvPr>
        </p:nvSpPr>
        <p:spPr>
          <a:xfrm>
            <a:off x="1503476" y="4106624"/>
            <a:ext cx="6400800" cy="1752600"/>
          </a:xfrm>
        </p:spPr>
        <p:txBody>
          <a:bodyPr>
            <a:normAutofit/>
          </a:bodyPr>
          <a:lstStyle/>
          <a:p>
            <a:r>
              <a:rPr lang="he-IL" sz="2400" b="1" dirty="0">
                <a:solidFill>
                  <a:schemeClr val="tx2"/>
                </a:solidFill>
              </a:rPr>
              <a:t>החלטת ממשלה 922</a:t>
            </a:r>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 y="-26714"/>
            <a:ext cx="9159731" cy="1970838"/>
          </a:xfrm>
          <a:prstGeom prst="rect">
            <a:avLst/>
          </a:prstGeom>
          <a:noFill/>
          <a:ln>
            <a:noFill/>
          </a:ln>
        </p:spPr>
      </p:pic>
      <p:sp>
        <p:nvSpPr>
          <p:cNvPr id="6" name="AutoShape 2" descr="תוצאת תמונה עבור לוגו משרד הבינוי והשיכון">
            <a:hlinkClick r:id="rId3"/>
          </p:cNvPr>
          <p:cNvSpPr>
            <a:spLocks noChangeAspect="1" noChangeArrowheads="1"/>
          </p:cNvSpPr>
          <p:nvPr/>
        </p:nvSpPr>
        <p:spPr bwMode="auto">
          <a:xfrm>
            <a:off x="6314017" y="-616744"/>
            <a:ext cx="2286000" cy="1285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9848" y="4878781"/>
            <a:ext cx="2784309" cy="95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p:nvPr/>
        </p:nvPicPr>
        <p:blipFill>
          <a:blip r:embed="rId5">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Tree>
    <p:extLst>
      <p:ext uri="{BB962C8B-B14F-4D97-AF65-F5344CB8AC3E}">
        <p14:creationId xmlns:p14="http://schemas.microsoft.com/office/powerpoint/2010/main" val="4259014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1" name="TextBox 10">
            <a:extLst>
              <a:ext uri="{FF2B5EF4-FFF2-40B4-BE49-F238E27FC236}">
                <a16:creationId xmlns:a16="http://schemas.microsoft.com/office/drawing/2014/main" id="{9FDFDE2F-A6C9-4880-9343-75A098906748}"/>
              </a:ext>
            </a:extLst>
          </p:cNvPr>
          <p:cNvSpPr txBox="1"/>
          <p:nvPr/>
        </p:nvSpPr>
        <p:spPr>
          <a:xfrm>
            <a:off x="602560" y="755748"/>
            <a:ext cx="7979386" cy="2458828"/>
          </a:xfrm>
          <a:prstGeom prst="rect">
            <a:avLst/>
          </a:prstGeom>
          <a:noFill/>
        </p:spPr>
        <p:txBody>
          <a:bodyPr wrap="square" lIns="57607" tIns="28804" rIns="57607" bIns="28804" rtlCol="1">
            <a:spAutoFit/>
          </a:bodyPr>
          <a:lstStyle/>
          <a:p>
            <a:pPr algn="just"/>
            <a:r>
              <a:rPr lang="he-IL" sz="1300" dirty="0"/>
              <a:t>החלטת ממשלה 922 הוארכה בשנה נוספת עד לסוף שנת העבודה 2021.</a:t>
            </a:r>
          </a:p>
          <a:p>
            <a:pPr algn="just"/>
            <a:endParaRPr lang="he-IL" sz="1300" dirty="0"/>
          </a:p>
          <a:p>
            <a:pPr algn="just"/>
            <a:r>
              <a:rPr lang="he-IL" sz="1300" dirty="0"/>
              <a:t>בהתאם לכך, עבור היישובים האסטרטגיים שטרם עברו משלב א' לשלב ב', ניתנת האפשרות להשלים את התנאים למעבר לשלב ב'.</a:t>
            </a:r>
          </a:p>
          <a:p>
            <a:pPr algn="just"/>
            <a:endParaRPr lang="he-IL" sz="1300" dirty="0"/>
          </a:p>
          <a:p>
            <a:pPr algn="just"/>
            <a:r>
              <a:rPr lang="he-IL" sz="1300" dirty="0"/>
              <a:t>תנאי מעבר משלב א' לשלב ב' (יש להתייחס לתנאים בכפוף לתיקון 468) : </a:t>
            </a:r>
          </a:p>
          <a:p>
            <a:pPr algn="just"/>
            <a:endParaRPr lang="he-IL" sz="1300" dirty="0"/>
          </a:p>
          <a:p>
            <a:pPr algn="just"/>
            <a:endParaRPr lang="he-IL" sz="1300" dirty="0"/>
          </a:p>
          <a:p>
            <a:pPr algn="just"/>
            <a:endParaRPr lang="he-IL" sz="1300" dirty="0"/>
          </a:p>
          <a:p>
            <a:pPr algn="just"/>
            <a:endParaRPr lang="he-IL" sz="1300" dirty="0"/>
          </a:p>
          <a:p>
            <a:pPr algn="just"/>
            <a:endParaRPr lang="he-IL" sz="1300" dirty="0"/>
          </a:p>
          <a:p>
            <a:pPr algn="just"/>
            <a:endParaRPr lang="he-IL" sz="1300" dirty="0"/>
          </a:p>
        </p:txBody>
      </p:sp>
      <p:graphicFrame>
        <p:nvGraphicFramePr>
          <p:cNvPr id="3" name="דיאגרמה 2">
            <a:extLst>
              <a:ext uri="{FF2B5EF4-FFF2-40B4-BE49-F238E27FC236}">
                <a16:creationId xmlns:a16="http://schemas.microsoft.com/office/drawing/2014/main" id="{3AB1E433-BD63-4E6D-8979-3FEC3F807C24}"/>
              </a:ext>
            </a:extLst>
          </p:cNvPr>
          <p:cNvGraphicFramePr/>
          <p:nvPr>
            <p:extLst>
              <p:ext uri="{D42A27DB-BD31-4B8C-83A1-F6EECF244321}">
                <p14:modId xmlns:p14="http://schemas.microsoft.com/office/powerpoint/2010/main" val="1747456070"/>
              </p:ext>
            </p:extLst>
          </p:nvPr>
        </p:nvGraphicFramePr>
        <p:xfrm>
          <a:off x="683568" y="2044949"/>
          <a:ext cx="7898378" cy="2248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מלבן 9">
            <a:extLst>
              <a:ext uri="{FF2B5EF4-FFF2-40B4-BE49-F238E27FC236}">
                <a16:creationId xmlns:a16="http://schemas.microsoft.com/office/drawing/2014/main" id="{B8704E2B-A6E7-4ECA-BEED-DA034032A5D5}"/>
              </a:ext>
            </a:extLst>
          </p:cNvPr>
          <p:cNvSpPr/>
          <p:nvPr/>
        </p:nvSpPr>
        <p:spPr>
          <a:xfrm>
            <a:off x="602559" y="4653354"/>
            <a:ext cx="7898378" cy="1443165"/>
          </a:xfrm>
          <a:prstGeom prst="rect">
            <a:avLst/>
          </a:prstGeom>
        </p:spPr>
        <p:txBody>
          <a:bodyPr wrap="square" lIns="57607" tIns="28804" rIns="57607" bIns="28804">
            <a:spAutoFit/>
          </a:bodyPr>
          <a:lstStyle/>
          <a:p>
            <a:pPr algn="just"/>
            <a:r>
              <a:rPr lang="he-IL" sz="1500" dirty="0"/>
              <a:t>בוועדת היגוי מס' 13 שהתקיימה במשרד הבינוי והשיכון בחודש אוקטובר 2020, הוכרזו 11 היישובים שעברו משלב א' לשלב ב' : </a:t>
            </a:r>
            <a:r>
              <a:rPr lang="he-IL" sz="1500" b="1" dirty="0"/>
              <a:t>נצרת, טייבה, </a:t>
            </a:r>
            <a:r>
              <a:rPr lang="he-IL" sz="1500" b="1" dirty="0" err="1"/>
              <a:t>סח'נין</a:t>
            </a:r>
            <a:r>
              <a:rPr lang="he-IL" sz="1500" b="1" dirty="0"/>
              <a:t>, ערערה עארה, עראבה, כפר קאסם, כפר כנא, </a:t>
            </a:r>
            <a:r>
              <a:rPr lang="he-IL" sz="1500" b="1" dirty="0" err="1"/>
              <a:t>ג'דיידה</a:t>
            </a:r>
            <a:r>
              <a:rPr lang="he-IL" sz="1500" b="1" dirty="0"/>
              <a:t> מכר, כפר </a:t>
            </a:r>
            <a:r>
              <a:rPr lang="he-IL" sz="1500" b="1" dirty="0" err="1"/>
              <a:t>מנדא</a:t>
            </a:r>
            <a:r>
              <a:rPr lang="he-IL" sz="1500" b="1" dirty="0"/>
              <a:t>, שפרעם, אום אל פחם. </a:t>
            </a:r>
            <a:endParaRPr lang="he-IL" sz="1500" dirty="0"/>
          </a:p>
          <a:p>
            <a:endParaRPr lang="he-IL" sz="1500" dirty="0"/>
          </a:p>
          <a:p>
            <a:r>
              <a:rPr lang="he-IL" sz="1500" dirty="0"/>
              <a:t>ליתר הישובים שטרם עברו שלב: </a:t>
            </a:r>
            <a:r>
              <a:rPr lang="he-IL" sz="1500" b="1" dirty="0"/>
              <a:t>טמרה, באקה אל גרביה וטירה</a:t>
            </a:r>
            <a:r>
              <a:rPr lang="he-IL" sz="1500" dirty="0"/>
              <a:t>, ניתנת למעשה הזדמנות נוספת למעבר שלב לאור הארכת הממשלה בשנה נוספת כאמור עד לסוף שנת העבודה 2021. </a:t>
            </a:r>
          </a:p>
        </p:txBody>
      </p:sp>
      <p:sp>
        <p:nvSpPr>
          <p:cNvPr id="2" name="מציין מיקום של מספר שקופית 1">
            <a:extLst>
              <a:ext uri="{FF2B5EF4-FFF2-40B4-BE49-F238E27FC236}">
                <a16:creationId xmlns:a16="http://schemas.microsoft.com/office/drawing/2014/main" id="{57726A74-AE25-4836-927F-8DEABAD7E992}"/>
              </a:ext>
            </a:extLst>
          </p:cNvPr>
          <p:cNvSpPr>
            <a:spLocks noGrp="1"/>
          </p:cNvSpPr>
          <p:nvPr>
            <p:ph type="sldNum" sz="quarter" idx="12"/>
          </p:nvPr>
        </p:nvSpPr>
        <p:spPr/>
        <p:txBody>
          <a:bodyPr/>
          <a:lstStyle/>
          <a:p>
            <a:fld id="{FA76BFA6-1843-41FA-B07C-AD9E3699B129}" type="slidenum">
              <a:rPr lang="he-IL" smtClean="0"/>
              <a:t>7</a:t>
            </a:fld>
            <a:endParaRPr lang="he-IL"/>
          </a:p>
        </p:txBody>
      </p:sp>
      <p:sp>
        <p:nvSpPr>
          <p:cNvPr id="9" name="TextBox 8">
            <a:extLst>
              <a:ext uri="{FF2B5EF4-FFF2-40B4-BE49-F238E27FC236}">
                <a16:creationId xmlns:a16="http://schemas.microsoft.com/office/drawing/2014/main" id="{B2CA90FC-9BFA-434E-800B-9D05112C42F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EFB42448-CD22-4BF0-8481-EC57DE7527E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1907" y="65970"/>
            <a:ext cx="820077"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3797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graphicFrame>
        <p:nvGraphicFramePr>
          <p:cNvPr id="12" name="תרשים 11">
            <a:extLst>
              <a:ext uri="{FF2B5EF4-FFF2-40B4-BE49-F238E27FC236}">
                <a16:creationId xmlns:a16="http://schemas.microsoft.com/office/drawing/2014/main" id="{FDEE7BA1-B0BB-4DE7-ACB4-439BB1493CB6}"/>
              </a:ext>
            </a:extLst>
          </p:cNvPr>
          <p:cNvGraphicFramePr/>
          <p:nvPr>
            <p:extLst>
              <p:ext uri="{D42A27DB-BD31-4B8C-83A1-F6EECF244321}">
                <p14:modId xmlns:p14="http://schemas.microsoft.com/office/powerpoint/2010/main" val="696298409"/>
              </p:ext>
            </p:extLst>
          </p:nvPr>
        </p:nvGraphicFramePr>
        <p:xfrm>
          <a:off x="359532" y="647794"/>
          <a:ext cx="8384432" cy="27812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תרשים 9">
            <a:extLst>
              <a:ext uri="{FF2B5EF4-FFF2-40B4-BE49-F238E27FC236}">
                <a16:creationId xmlns:a16="http://schemas.microsoft.com/office/drawing/2014/main" id="{3F906F26-E108-4101-B899-D21B8DF6073A}"/>
              </a:ext>
            </a:extLst>
          </p:cNvPr>
          <p:cNvGraphicFramePr/>
          <p:nvPr>
            <p:extLst>
              <p:ext uri="{D42A27DB-BD31-4B8C-83A1-F6EECF244321}">
                <p14:modId xmlns:p14="http://schemas.microsoft.com/office/powerpoint/2010/main" val="627696370"/>
              </p:ext>
            </p:extLst>
          </p:nvPr>
        </p:nvGraphicFramePr>
        <p:xfrm>
          <a:off x="180096" y="3441848"/>
          <a:ext cx="8563868" cy="2930380"/>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34B3283F-1394-4134-81B3-877F99C9CC81}"/>
              </a:ext>
            </a:extLst>
          </p:cNvPr>
          <p:cNvSpPr txBox="1"/>
          <p:nvPr/>
        </p:nvSpPr>
        <p:spPr>
          <a:xfrm>
            <a:off x="5915943" y="1386949"/>
            <a:ext cx="2400473" cy="365947"/>
          </a:xfrm>
          <a:prstGeom prst="rect">
            <a:avLst/>
          </a:prstGeom>
          <a:noFill/>
        </p:spPr>
        <p:txBody>
          <a:bodyPr wrap="square" lIns="57607" tIns="28804" rIns="57607" bIns="28804" rtlCol="1">
            <a:spAutoFit/>
          </a:bodyPr>
          <a:lstStyle/>
          <a:p>
            <a:pPr algn="ctr"/>
            <a:r>
              <a:rPr lang="he-IL" sz="2000" b="1" dirty="0">
                <a:highlight>
                  <a:srgbClr val="FFFF00"/>
                </a:highlight>
              </a:rPr>
              <a:t>8% מימוש תקציב</a:t>
            </a:r>
          </a:p>
        </p:txBody>
      </p:sp>
      <p:sp>
        <p:nvSpPr>
          <p:cNvPr id="3" name="מציין מיקום של מספר שקופית 2">
            <a:extLst>
              <a:ext uri="{FF2B5EF4-FFF2-40B4-BE49-F238E27FC236}">
                <a16:creationId xmlns:a16="http://schemas.microsoft.com/office/drawing/2014/main" id="{6390E007-B4DA-45F9-BDAD-2AAB5DAD5BA2}"/>
              </a:ext>
            </a:extLst>
          </p:cNvPr>
          <p:cNvSpPr>
            <a:spLocks noGrp="1"/>
          </p:cNvSpPr>
          <p:nvPr>
            <p:ph type="sldNum" sz="quarter" idx="12"/>
          </p:nvPr>
        </p:nvSpPr>
        <p:spPr/>
        <p:txBody>
          <a:bodyPr/>
          <a:lstStyle/>
          <a:p>
            <a:fld id="{FA76BFA6-1843-41FA-B07C-AD9E3699B129}" type="slidenum">
              <a:rPr lang="he-IL" smtClean="0"/>
              <a:t>8</a:t>
            </a:fld>
            <a:endParaRPr lang="he-IL"/>
          </a:p>
        </p:txBody>
      </p:sp>
      <p:sp>
        <p:nvSpPr>
          <p:cNvPr id="14" name="TextBox 13">
            <a:extLst>
              <a:ext uri="{FF2B5EF4-FFF2-40B4-BE49-F238E27FC236}">
                <a16:creationId xmlns:a16="http://schemas.microsoft.com/office/drawing/2014/main" id="{7A96F49B-B8C3-4EBF-AF8C-7E8CD0B00704}"/>
              </a:ext>
            </a:extLst>
          </p:cNvPr>
          <p:cNvSpPr txBox="1"/>
          <p:nvPr/>
        </p:nvSpPr>
        <p:spPr>
          <a:xfrm>
            <a:off x="0" y="317813"/>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6" name="Picture 3">
            <a:extLst>
              <a:ext uri="{FF2B5EF4-FFF2-40B4-BE49-F238E27FC236}">
                <a16:creationId xmlns:a16="http://schemas.microsoft.com/office/drawing/2014/main" id="{BE59FAFD-F912-4E14-9125-5083F1CD40D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703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1"/>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5"/>
            <a:ext cx="9144000" cy="485775"/>
          </a:xfrm>
          <a:prstGeom prst="rect">
            <a:avLst/>
          </a:prstGeom>
          <a:noFill/>
          <a:ln>
            <a:noFill/>
          </a:ln>
        </p:spPr>
      </p:pic>
      <p:sp>
        <p:nvSpPr>
          <p:cNvPr id="14" name="מלבן 13">
            <a:extLst>
              <a:ext uri="{FF2B5EF4-FFF2-40B4-BE49-F238E27FC236}">
                <a16:creationId xmlns:a16="http://schemas.microsoft.com/office/drawing/2014/main" id="{4706A8A1-F8E5-4059-9C79-5B2E07F40FF4}"/>
              </a:ext>
            </a:extLst>
          </p:cNvPr>
          <p:cNvSpPr/>
          <p:nvPr/>
        </p:nvSpPr>
        <p:spPr>
          <a:xfrm>
            <a:off x="461151" y="973914"/>
            <a:ext cx="8748972" cy="1058444"/>
          </a:xfrm>
          <a:prstGeom prst="rect">
            <a:avLst/>
          </a:prstGeom>
        </p:spPr>
        <p:txBody>
          <a:bodyPr wrap="square" lIns="57607" tIns="28804" rIns="57607" bIns="28804">
            <a:spAutoFit/>
          </a:bodyPr>
          <a:lstStyle/>
          <a:p>
            <a:pPr algn="ctr"/>
            <a:r>
              <a:rPr lang="he-IL" sz="2000" b="1" u="sng" dirty="0"/>
              <a:t> הישובים שעברו ושיעברו בהמשך, משלב א' לשלב ב' יצטרכו לעמוד </a:t>
            </a:r>
          </a:p>
          <a:p>
            <a:pPr algn="ctr"/>
            <a:r>
              <a:rPr lang="he-IL" sz="2000" b="1" u="sng" dirty="0"/>
              <a:t>בשני תנאי מעבר משלב ב' לשלב ג':</a:t>
            </a:r>
          </a:p>
          <a:p>
            <a:pPr algn="ctr"/>
            <a:endParaRPr lang="he-IL" sz="2500" b="1" u="sng" dirty="0"/>
          </a:p>
        </p:txBody>
      </p:sp>
      <p:sp>
        <p:nvSpPr>
          <p:cNvPr id="2" name="מציין מיקום של מספר שקופית 1">
            <a:extLst>
              <a:ext uri="{FF2B5EF4-FFF2-40B4-BE49-F238E27FC236}">
                <a16:creationId xmlns:a16="http://schemas.microsoft.com/office/drawing/2014/main" id="{853C155A-0207-46D6-A93C-7380CD332C2E}"/>
              </a:ext>
            </a:extLst>
          </p:cNvPr>
          <p:cNvSpPr>
            <a:spLocks noGrp="1"/>
          </p:cNvSpPr>
          <p:nvPr>
            <p:ph type="sldNum" sz="quarter" idx="12"/>
          </p:nvPr>
        </p:nvSpPr>
        <p:spPr/>
        <p:txBody>
          <a:bodyPr/>
          <a:lstStyle/>
          <a:p>
            <a:fld id="{FA76BFA6-1843-41FA-B07C-AD9E3699B129}" type="slidenum">
              <a:rPr lang="he-IL" smtClean="0"/>
              <a:t>9</a:t>
            </a:fld>
            <a:endParaRPr lang="he-IL"/>
          </a:p>
        </p:txBody>
      </p:sp>
      <p:graphicFrame>
        <p:nvGraphicFramePr>
          <p:cNvPr id="8" name="דיאגרמה 7">
            <a:extLst>
              <a:ext uri="{FF2B5EF4-FFF2-40B4-BE49-F238E27FC236}">
                <a16:creationId xmlns:a16="http://schemas.microsoft.com/office/drawing/2014/main" id="{D1CDC782-1E4F-45E3-8262-8F480B455EAA}"/>
              </a:ext>
            </a:extLst>
          </p:cNvPr>
          <p:cNvGraphicFramePr/>
          <p:nvPr>
            <p:extLst>
              <p:ext uri="{D42A27DB-BD31-4B8C-83A1-F6EECF244321}">
                <p14:modId xmlns:p14="http://schemas.microsoft.com/office/powerpoint/2010/main" val="3561071390"/>
              </p:ext>
            </p:extLst>
          </p:nvPr>
        </p:nvGraphicFramePr>
        <p:xfrm>
          <a:off x="683568" y="2044949"/>
          <a:ext cx="7898378" cy="2248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3">
            <a:extLst>
              <a:ext uri="{FF2B5EF4-FFF2-40B4-BE49-F238E27FC236}">
                <a16:creationId xmlns:a16="http://schemas.microsoft.com/office/drawing/2014/main" id="{C6E761BF-8C15-413E-B2BA-0524A4D228E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1907" y="65970"/>
            <a:ext cx="820077"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EDFCAE41-F0DF-4A05-AAE5-383E676E251B}"/>
              </a:ext>
            </a:extLst>
          </p:cNvPr>
          <p:cNvSpPr txBox="1"/>
          <p:nvPr/>
        </p:nvSpPr>
        <p:spPr>
          <a:xfrm>
            <a:off x="0" y="317813"/>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3" name="מלבן 2">
            <a:extLst>
              <a:ext uri="{FF2B5EF4-FFF2-40B4-BE49-F238E27FC236}">
                <a16:creationId xmlns:a16="http://schemas.microsoft.com/office/drawing/2014/main" id="{1A9F78A8-50B4-4875-B0F7-05E50DC2F75D}"/>
              </a:ext>
            </a:extLst>
          </p:cNvPr>
          <p:cNvSpPr/>
          <p:nvPr/>
        </p:nvSpPr>
        <p:spPr>
          <a:xfrm>
            <a:off x="678428" y="4872235"/>
            <a:ext cx="8136903" cy="1200329"/>
          </a:xfrm>
          <a:prstGeom prst="rect">
            <a:avLst/>
          </a:prstGeom>
        </p:spPr>
        <p:txBody>
          <a:bodyPr wrap="square">
            <a:spAutoFit/>
          </a:bodyPr>
          <a:lstStyle/>
          <a:p>
            <a:pPr algn="ctr"/>
            <a:r>
              <a:rPr lang="he-IL" b="1" u="sng" dirty="0"/>
              <a:t>בשלב זה עבור הישובים :</a:t>
            </a:r>
          </a:p>
          <a:p>
            <a:pPr algn="ctr"/>
            <a:endParaRPr lang="he-IL" b="1" u="sng" dirty="0"/>
          </a:p>
          <a:p>
            <a:pPr algn="ctr"/>
            <a:r>
              <a:rPr lang="he-IL" b="1" dirty="0"/>
              <a:t>נצרת, טייבה, </a:t>
            </a:r>
            <a:r>
              <a:rPr lang="he-IL" b="1" dirty="0" err="1"/>
              <a:t>סח'נין</a:t>
            </a:r>
            <a:r>
              <a:rPr lang="he-IL" b="1" dirty="0"/>
              <a:t>, ערערה עארה, עראבה, כפר קאסם, כפר </a:t>
            </a:r>
            <a:r>
              <a:rPr lang="he-IL" b="1" dirty="0" err="1"/>
              <a:t>כנא</a:t>
            </a:r>
            <a:r>
              <a:rPr lang="he-IL" b="1" dirty="0"/>
              <a:t>, </a:t>
            </a:r>
            <a:r>
              <a:rPr lang="he-IL" b="1" dirty="0" err="1"/>
              <a:t>ג'דיידה</a:t>
            </a:r>
            <a:r>
              <a:rPr lang="he-IL" b="1" dirty="0"/>
              <a:t> מכר, כפר </a:t>
            </a:r>
            <a:r>
              <a:rPr lang="he-IL" b="1" dirty="0" err="1"/>
              <a:t>מנדא</a:t>
            </a:r>
            <a:r>
              <a:rPr lang="he-IL" b="1" dirty="0"/>
              <a:t>, שפרעם, אום אל פחם. </a:t>
            </a:r>
            <a:endParaRPr lang="he-IL" dirty="0"/>
          </a:p>
        </p:txBody>
      </p:sp>
      <p:sp>
        <p:nvSpPr>
          <p:cNvPr id="5" name="סוגר מרובע שמאלי 4">
            <a:extLst>
              <a:ext uri="{FF2B5EF4-FFF2-40B4-BE49-F238E27FC236}">
                <a16:creationId xmlns:a16="http://schemas.microsoft.com/office/drawing/2014/main" id="{3CF92A7A-5CD0-46AC-9A54-028DD659D762}"/>
              </a:ext>
            </a:extLst>
          </p:cNvPr>
          <p:cNvSpPr/>
          <p:nvPr/>
        </p:nvSpPr>
        <p:spPr>
          <a:xfrm rot="16200000">
            <a:off x="4608004" y="2243987"/>
            <a:ext cx="277752" cy="4814256"/>
          </a:xfrm>
          <a:prstGeom prst="leftBracket">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Tree>
    <p:extLst>
      <p:ext uri="{BB962C8B-B14F-4D97-AF65-F5344CB8AC3E}">
        <p14:creationId xmlns:p14="http://schemas.microsoft.com/office/powerpoint/2010/main" val="3197242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1143000" y="857253"/>
            <a:ext cx="6858000" cy="373964"/>
          </a:xfrm>
          <a:prstGeom prst="rect">
            <a:avLst/>
          </a:prstGeom>
          <a:noFill/>
          <a:ln>
            <a:noFill/>
          </a:ln>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5012" y="988536"/>
            <a:ext cx="605526" cy="410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1143000" y="5636422"/>
            <a:ext cx="6858000" cy="364331"/>
          </a:xfrm>
          <a:prstGeom prst="rect">
            <a:avLst/>
          </a:prstGeom>
          <a:noFill/>
          <a:ln>
            <a:noFill/>
          </a:ln>
        </p:spPr>
      </p:pic>
      <p:graphicFrame>
        <p:nvGraphicFramePr>
          <p:cNvPr id="16" name="תרשים 15">
            <a:extLst>
              <a:ext uri="{FF2B5EF4-FFF2-40B4-BE49-F238E27FC236}">
                <a16:creationId xmlns:a16="http://schemas.microsoft.com/office/drawing/2014/main" id="{5BB29B41-416A-4C77-A751-4B6A38D46957}"/>
              </a:ext>
            </a:extLst>
          </p:cNvPr>
          <p:cNvGraphicFramePr/>
          <p:nvPr>
            <p:extLst/>
          </p:nvPr>
        </p:nvGraphicFramePr>
        <p:xfrm>
          <a:off x="1485900" y="1970838"/>
          <a:ext cx="6401084" cy="3371851"/>
        </p:xfrm>
        <a:graphic>
          <a:graphicData uri="http://schemas.openxmlformats.org/drawingml/2006/chart">
            <c:chart xmlns:c="http://schemas.openxmlformats.org/drawingml/2006/chart" xmlns:r="http://schemas.openxmlformats.org/officeDocument/2006/relationships" r:id="rId5"/>
          </a:graphicData>
        </a:graphic>
      </p:graphicFrame>
      <p:sp>
        <p:nvSpPr>
          <p:cNvPr id="3" name="מציין מיקום של מספר שקופית 2">
            <a:extLst>
              <a:ext uri="{FF2B5EF4-FFF2-40B4-BE49-F238E27FC236}">
                <a16:creationId xmlns:a16="http://schemas.microsoft.com/office/drawing/2014/main" id="{46AD6677-4D44-4F7B-A58D-19AA24C14502}"/>
              </a:ext>
            </a:extLst>
          </p:cNvPr>
          <p:cNvSpPr>
            <a:spLocks noGrp="1"/>
          </p:cNvSpPr>
          <p:nvPr>
            <p:ph type="sldNum" sz="quarter" idx="12"/>
          </p:nvPr>
        </p:nvSpPr>
        <p:spPr/>
        <p:txBody>
          <a:bodyPr/>
          <a:lstStyle/>
          <a:p>
            <a:fld id="{FA76BFA6-1843-41FA-B07C-AD9E3699B129}" type="slidenum">
              <a:rPr lang="he-IL" smtClean="0"/>
              <a:t>10</a:t>
            </a:fld>
            <a:endParaRPr lang="he-IL"/>
          </a:p>
        </p:txBody>
      </p:sp>
      <p:sp>
        <p:nvSpPr>
          <p:cNvPr id="10" name="TextBox 9">
            <a:extLst>
              <a:ext uri="{FF2B5EF4-FFF2-40B4-BE49-F238E27FC236}">
                <a16:creationId xmlns:a16="http://schemas.microsoft.com/office/drawing/2014/main" id="{CB57C466-F5BD-4E61-AE3D-77C29DDC88E3}"/>
              </a:ext>
            </a:extLst>
          </p:cNvPr>
          <p:cNvSpPr txBox="1"/>
          <p:nvPr/>
        </p:nvSpPr>
        <p:spPr>
          <a:xfrm>
            <a:off x="1143001" y="1095611"/>
            <a:ext cx="5445224" cy="230832"/>
          </a:xfrm>
          <a:prstGeom prst="rect">
            <a:avLst/>
          </a:prstGeom>
          <a:solidFill>
            <a:schemeClr val="tx2"/>
          </a:solidFill>
        </p:spPr>
        <p:txBody>
          <a:bodyPr wrap="square" lIns="68580" tIns="34290" rIns="68580" bIns="34290" rtlCol="1">
            <a:spAutoFit/>
          </a:bodyPr>
          <a:lstStyle/>
          <a:p>
            <a:r>
              <a:rPr lang="he-IL" sz="1050" dirty="0">
                <a:solidFill>
                  <a:schemeClr val="bg1"/>
                </a:solidFill>
              </a:rPr>
              <a:t>יישום החלטת ממשלה 922 משרד הבינוי והשיכון לשנים  2016-2020</a:t>
            </a:r>
          </a:p>
        </p:txBody>
      </p:sp>
      <p:sp>
        <p:nvSpPr>
          <p:cNvPr id="12" name="TextBox 11">
            <a:extLst>
              <a:ext uri="{FF2B5EF4-FFF2-40B4-BE49-F238E27FC236}">
                <a16:creationId xmlns:a16="http://schemas.microsoft.com/office/drawing/2014/main" id="{F4FCDDB6-E94A-4CAA-87A3-1EAEF0CD61CC}"/>
              </a:ext>
            </a:extLst>
          </p:cNvPr>
          <p:cNvSpPr txBox="1"/>
          <p:nvPr/>
        </p:nvSpPr>
        <p:spPr>
          <a:xfrm>
            <a:off x="2627784" y="1434732"/>
            <a:ext cx="4481204" cy="507831"/>
          </a:xfrm>
          <a:prstGeom prst="rect">
            <a:avLst/>
          </a:prstGeom>
          <a:noFill/>
        </p:spPr>
        <p:txBody>
          <a:bodyPr wrap="square" rtlCol="1">
            <a:spAutoFit/>
          </a:bodyPr>
          <a:lstStyle/>
          <a:p>
            <a:r>
              <a:rPr lang="he-IL" sz="1350" b="1" dirty="0">
                <a:solidFill>
                  <a:srgbClr val="0070C0"/>
                </a:solidFill>
              </a:rPr>
              <a:t>תקציבי שלב ב' – 97 </a:t>
            </a:r>
            <a:r>
              <a:rPr lang="he-IL" sz="1350" b="1" dirty="0" err="1">
                <a:solidFill>
                  <a:srgbClr val="0070C0"/>
                </a:solidFill>
              </a:rPr>
              <a:t>מלש"ח</a:t>
            </a:r>
            <a:r>
              <a:rPr lang="he-IL" sz="1350" b="1" dirty="0">
                <a:solidFill>
                  <a:srgbClr val="0070C0"/>
                </a:solidFill>
              </a:rPr>
              <a:t> </a:t>
            </a:r>
          </a:p>
          <a:p>
            <a:r>
              <a:rPr lang="he-IL" sz="1350" b="1" dirty="0">
                <a:solidFill>
                  <a:srgbClr val="0070C0"/>
                </a:solidFill>
              </a:rPr>
              <a:t>הוצאת הרשאות בשנת 2020: </a:t>
            </a:r>
          </a:p>
        </p:txBody>
      </p:sp>
      <p:sp>
        <p:nvSpPr>
          <p:cNvPr id="2" name="TextBox 1">
            <a:extLst>
              <a:ext uri="{FF2B5EF4-FFF2-40B4-BE49-F238E27FC236}">
                <a16:creationId xmlns:a16="http://schemas.microsoft.com/office/drawing/2014/main" id="{9E83B495-F12C-4A74-B661-E2E45488CF7D}"/>
              </a:ext>
            </a:extLst>
          </p:cNvPr>
          <p:cNvSpPr txBox="1"/>
          <p:nvPr/>
        </p:nvSpPr>
        <p:spPr>
          <a:xfrm>
            <a:off x="1331641" y="1970838"/>
            <a:ext cx="577789" cy="253916"/>
          </a:xfrm>
          <a:prstGeom prst="rect">
            <a:avLst/>
          </a:prstGeom>
          <a:noFill/>
        </p:spPr>
        <p:txBody>
          <a:bodyPr wrap="square" rtlCol="1">
            <a:spAutoFit/>
          </a:bodyPr>
          <a:lstStyle/>
          <a:p>
            <a:r>
              <a:rPr lang="he-IL" sz="1050" b="1" dirty="0" err="1"/>
              <a:t>מלש"ח</a:t>
            </a:r>
            <a:endParaRPr lang="he-IL" sz="1050" b="1" dirty="0"/>
          </a:p>
        </p:txBody>
      </p:sp>
    </p:spTree>
    <p:extLst>
      <p:ext uri="{BB962C8B-B14F-4D97-AF65-F5344CB8AC3E}">
        <p14:creationId xmlns:p14="http://schemas.microsoft.com/office/powerpoint/2010/main" val="336183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2682" y="17504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graphicFrame>
        <p:nvGraphicFramePr>
          <p:cNvPr id="13" name="תרשים 12">
            <a:extLst>
              <a:ext uri="{FF2B5EF4-FFF2-40B4-BE49-F238E27FC236}">
                <a16:creationId xmlns:a16="http://schemas.microsoft.com/office/drawing/2014/main" id="{B5F9A9E5-FF32-4C77-820E-4C35F7962F42}"/>
              </a:ext>
            </a:extLst>
          </p:cNvPr>
          <p:cNvGraphicFramePr/>
          <p:nvPr>
            <p:extLst>
              <p:ext uri="{D42A27DB-BD31-4B8C-83A1-F6EECF244321}">
                <p14:modId xmlns:p14="http://schemas.microsoft.com/office/powerpoint/2010/main" val="1950902175"/>
              </p:ext>
            </p:extLst>
          </p:nvPr>
        </p:nvGraphicFramePr>
        <p:xfrm>
          <a:off x="791706" y="1340768"/>
          <a:ext cx="7956758" cy="5014921"/>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45783870-E731-4FEF-99BD-44606E622587}"/>
              </a:ext>
            </a:extLst>
          </p:cNvPr>
          <p:cNvSpPr txBox="1"/>
          <p:nvPr/>
        </p:nvSpPr>
        <p:spPr>
          <a:xfrm>
            <a:off x="728086" y="6476614"/>
            <a:ext cx="8164394" cy="335169"/>
          </a:xfrm>
          <a:prstGeom prst="rect">
            <a:avLst/>
          </a:prstGeom>
          <a:noFill/>
        </p:spPr>
        <p:txBody>
          <a:bodyPr wrap="square" lIns="57607" tIns="28804" rIns="57607" bIns="28804" rtlCol="1">
            <a:spAutoFit/>
          </a:bodyPr>
          <a:lstStyle/>
          <a:p>
            <a:r>
              <a:rPr lang="he-IL" b="1" dirty="0"/>
              <a:t>אחוזי החלוקה בשלב ג' יותאם לתכנית העבודה בכפוף לצורך ולקריטריונים. </a:t>
            </a:r>
          </a:p>
        </p:txBody>
      </p:sp>
      <p:sp>
        <p:nvSpPr>
          <p:cNvPr id="3" name="מציין מיקום של מספר שקופית 2">
            <a:extLst>
              <a:ext uri="{FF2B5EF4-FFF2-40B4-BE49-F238E27FC236}">
                <a16:creationId xmlns:a16="http://schemas.microsoft.com/office/drawing/2014/main" id="{46AD6677-4D44-4F7B-A58D-19AA24C14502}"/>
              </a:ext>
            </a:extLst>
          </p:cNvPr>
          <p:cNvSpPr>
            <a:spLocks noGrp="1"/>
          </p:cNvSpPr>
          <p:nvPr>
            <p:ph type="sldNum" sz="quarter" idx="12"/>
          </p:nvPr>
        </p:nvSpPr>
        <p:spPr/>
        <p:txBody>
          <a:bodyPr/>
          <a:lstStyle/>
          <a:p>
            <a:fld id="{FA76BFA6-1843-41FA-B07C-AD9E3699B129}" type="slidenum">
              <a:rPr lang="he-IL" smtClean="0"/>
              <a:t>11</a:t>
            </a:fld>
            <a:endParaRPr lang="he-IL"/>
          </a:p>
        </p:txBody>
      </p:sp>
      <p:sp>
        <p:nvSpPr>
          <p:cNvPr id="10" name="TextBox 9">
            <a:extLst>
              <a:ext uri="{FF2B5EF4-FFF2-40B4-BE49-F238E27FC236}">
                <a16:creationId xmlns:a16="http://schemas.microsoft.com/office/drawing/2014/main" id="{CB57C466-F5BD-4E61-AE3D-77C29DDC88E3}"/>
              </a:ext>
            </a:extLst>
          </p:cNvPr>
          <p:cNvSpPr txBox="1"/>
          <p:nvPr/>
        </p:nvSpPr>
        <p:spPr>
          <a:xfrm>
            <a:off x="0" y="317813"/>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9" name="TextBox 8">
            <a:extLst>
              <a:ext uri="{FF2B5EF4-FFF2-40B4-BE49-F238E27FC236}">
                <a16:creationId xmlns:a16="http://schemas.microsoft.com/office/drawing/2014/main" id="{41D98C1F-A749-4472-B57F-3619FCEDAD83}"/>
              </a:ext>
            </a:extLst>
          </p:cNvPr>
          <p:cNvSpPr txBox="1"/>
          <p:nvPr/>
        </p:nvSpPr>
        <p:spPr>
          <a:xfrm>
            <a:off x="2195736" y="836712"/>
            <a:ext cx="5400600" cy="369332"/>
          </a:xfrm>
          <a:prstGeom prst="rect">
            <a:avLst/>
          </a:prstGeom>
          <a:noFill/>
        </p:spPr>
        <p:txBody>
          <a:bodyPr wrap="square" rtlCol="1">
            <a:spAutoFit/>
          </a:bodyPr>
          <a:lstStyle/>
          <a:p>
            <a:r>
              <a:rPr lang="he-IL" b="1" dirty="0">
                <a:solidFill>
                  <a:srgbClr val="0070C0"/>
                </a:solidFill>
              </a:rPr>
              <a:t>חלוקת תקציבי שלב ג' – 70 </a:t>
            </a:r>
            <a:r>
              <a:rPr lang="he-IL" b="1" dirty="0" err="1">
                <a:solidFill>
                  <a:srgbClr val="0070C0"/>
                </a:solidFill>
              </a:rPr>
              <a:t>מלש"ח</a:t>
            </a:r>
            <a:r>
              <a:rPr lang="he-IL" b="1" dirty="0">
                <a:solidFill>
                  <a:srgbClr val="0070C0"/>
                </a:solidFill>
              </a:rPr>
              <a:t> </a:t>
            </a:r>
          </a:p>
        </p:txBody>
      </p:sp>
    </p:spTree>
    <p:extLst>
      <p:ext uri="{BB962C8B-B14F-4D97-AF65-F5344CB8AC3E}">
        <p14:creationId xmlns:p14="http://schemas.microsoft.com/office/powerpoint/2010/main" val="921837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251521" y="782107"/>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גליל (שנת 2016) </a:t>
            </a:r>
          </a:p>
        </p:txBody>
      </p:sp>
      <p:graphicFrame>
        <p:nvGraphicFramePr>
          <p:cNvPr id="2" name="טבלה 1">
            <a:extLst>
              <a:ext uri="{FF2B5EF4-FFF2-40B4-BE49-F238E27FC236}">
                <a16:creationId xmlns:a16="http://schemas.microsoft.com/office/drawing/2014/main" id="{5B83E70A-D861-473B-8131-C64EFBF85102}"/>
              </a:ext>
            </a:extLst>
          </p:cNvPr>
          <p:cNvGraphicFramePr>
            <a:graphicFrameLocks noGrp="1"/>
          </p:cNvGraphicFramePr>
          <p:nvPr>
            <p:extLst>
              <p:ext uri="{D42A27DB-BD31-4B8C-83A1-F6EECF244321}">
                <p14:modId xmlns:p14="http://schemas.microsoft.com/office/powerpoint/2010/main" val="491964205"/>
              </p:ext>
            </p:extLst>
          </p:nvPr>
        </p:nvGraphicFramePr>
        <p:xfrm>
          <a:off x="251520" y="1519874"/>
          <a:ext cx="8352928" cy="3637318"/>
        </p:xfrm>
        <a:graphic>
          <a:graphicData uri="http://schemas.openxmlformats.org/drawingml/2006/table">
            <a:tbl>
              <a:tblPr rtl="1"/>
              <a:tblGrid>
                <a:gridCol w="1100386">
                  <a:extLst>
                    <a:ext uri="{9D8B030D-6E8A-4147-A177-3AD203B41FA5}">
                      <a16:colId xmlns:a16="http://schemas.microsoft.com/office/drawing/2014/main" val="2577040581"/>
                    </a:ext>
                  </a:extLst>
                </a:gridCol>
                <a:gridCol w="1030361">
                  <a:extLst>
                    <a:ext uri="{9D8B030D-6E8A-4147-A177-3AD203B41FA5}">
                      <a16:colId xmlns:a16="http://schemas.microsoft.com/office/drawing/2014/main" val="2160943552"/>
                    </a:ext>
                  </a:extLst>
                </a:gridCol>
                <a:gridCol w="1280450">
                  <a:extLst>
                    <a:ext uri="{9D8B030D-6E8A-4147-A177-3AD203B41FA5}">
                      <a16:colId xmlns:a16="http://schemas.microsoft.com/office/drawing/2014/main" val="304173086"/>
                    </a:ext>
                  </a:extLst>
                </a:gridCol>
                <a:gridCol w="1120395">
                  <a:extLst>
                    <a:ext uri="{9D8B030D-6E8A-4147-A177-3AD203B41FA5}">
                      <a16:colId xmlns:a16="http://schemas.microsoft.com/office/drawing/2014/main" val="89109314"/>
                    </a:ext>
                  </a:extLst>
                </a:gridCol>
                <a:gridCol w="3821336">
                  <a:extLst>
                    <a:ext uri="{9D8B030D-6E8A-4147-A177-3AD203B41FA5}">
                      <a16:colId xmlns:a16="http://schemas.microsoft.com/office/drawing/2014/main" val="3399871323"/>
                    </a:ext>
                  </a:extLst>
                </a:gridCol>
              </a:tblGrid>
              <a:tr h="845890">
                <a:tc>
                  <a:txBody>
                    <a:bodyPr/>
                    <a:lstStyle/>
                    <a:p>
                      <a:pPr algn="ctr" rtl="1" fontAlgn="ctr"/>
                      <a:r>
                        <a:rPr lang="he-IL" sz="1400" b="1" i="0" u="none" strike="noStrike" dirty="0">
                          <a:solidFill>
                            <a:srgbClr val="333333"/>
                          </a:solidFill>
                          <a:effectLst/>
                          <a:latin typeface="Tahoma" panose="020B0604030504040204" pitchFamily="34" charset="0"/>
                        </a:rPr>
                        <a:t>יישוב</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Tahoma" panose="020B0604030504040204" pitchFamily="34" charset="0"/>
                        </a:rPr>
                        <a:t>מס' חוזה</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Tahoma" panose="020B0604030504040204" pitchFamily="34" charset="0"/>
                        </a:rPr>
                        <a:t>העברת הרשאות (</a:t>
                      </a:r>
                      <a:r>
                        <a:rPr lang="he-IL" sz="1400" b="1" i="0" u="none" strike="noStrike" dirty="0" err="1">
                          <a:solidFill>
                            <a:srgbClr val="333333"/>
                          </a:solidFill>
                          <a:effectLst/>
                          <a:latin typeface="Tahoma" panose="020B0604030504040204" pitchFamily="34" charset="0"/>
                        </a:rPr>
                        <a:t>באלש"ח</a:t>
                      </a:r>
                      <a:r>
                        <a:rPr lang="he-IL" sz="1400" b="1" i="0" u="none" strike="noStrike" dirty="0">
                          <a:solidFill>
                            <a:srgbClr val="333333"/>
                          </a:solidFill>
                          <a:effectLst/>
                          <a:latin typeface="Tahoma" panose="020B0604030504040204" pitchFamily="34" charset="0"/>
                        </a:rPr>
                        <a:t>)</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Tahoma" panose="020B0604030504040204" pitchFamily="34" charset="0"/>
                        </a:rPr>
                        <a:t>ניצול בפועל</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Tahoma" panose="020B0604030504040204" pitchFamily="34" charset="0"/>
                        </a:rPr>
                        <a:t>תיאור חוזה</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05751692"/>
                  </a:ext>
                </a:extLst>
              </a:tr>
              <a:tr h="465238">
                <a:tc>
                  <a:txBody>
                    <a:bodyPr/>
                    <a:lstStyle/>
                    <a:p>
                      <a:pPr algn="ctr" rtl="1" fontAlgn="ctr"/>
                      <a:r>
                        <a:rPr lang="he-IL" sz="1400" b="1" i="0" u="none" strike="noStrike" dirty="0">
                          <a:solidFill>
                            <a:srgbClr val="333333"/>
                          </a:solidFill>
                          <a:effectLst/>
                          <a:latin typeface="Tahoma" panose="020B0604030504040204" pitchFamily="34" charset="0"/>
                        </a:rPr>
                        <a:t>יפיע</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1651751-0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380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Tahoma" panose="020B0604030504040204" pitchFamily="34" charset="0"/>
                        </a:rPr>
                        <a:t>השלמת תכנון מפורט לביצוע</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26739237"/>
                  </a:ext>
                </a:extLst>
              </a:tr>
              <a:tr h="465238">
                <a:tc>
                  <a:txBody>
                    <a:bodyPr/>
                    <a:lstStyle/>
                    <a:p>
                      <a:pPr algn="ctr" rtl="1" fontAlgn="ctr"/>
                      <a:r>
                        <a:rPr lang="he-IL" sz="1400" b="1" i="0" u="none" strike="noStrike">
                          <a:solidFill>
                            <a:srgbClr val="333333"/>
                          </a:solidFill>
                          <a:effectLst/>
                          <a:latin typeface="Tahoma" panose="020B0604030504040204" pitchFamily="34" charset="0"/>
                        </a:rPr>
                        <a:t>כפר כנא</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Tahoma" panose="020B0604030504040204" pitchFamily="34" charset="0"/>
                        </a:rPr>
                        <a:t>1651777-0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1,000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Tahoma" panose="020B0604030504040204" pitchFamily="34" charset="0"/>
                        </a:rPr>
                        <a:t>מפורט לביצוע</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97537852"/>
                  </a:ext>
                </a:extLst>
              </a:tr>
              <a:tr h="465238">
                <a:tc>
                  <a:txBody>
                    <a:bodyPr/>
                    <a:lstStyle/>
                    <a:p>
                      <a:pPr algn="ctr" rtl="1" fontAlgn="ctr"/>
                      <a:r>
                        <a:rPr lang="he-IL" sz="1400" b="1" i="0" u="none" strike="noStrike">
                          <a:solidFill>
                            <a:srgbClr val="333333"/>
                          </a:solidFill>
                          <a:effectLst/>
                          <a:latin typeface="Tahoma" panose="020B0604030504040204" pitchFamily="34" charset="0"/>
                        </a:rPr>
                        <a:t>סח'נין</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Tahoma" panose="020B0604030504040204" pitchFamily="34" charset="0"/>
                        </a:rPr>
                        <a:t>1653120-0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2,064</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467</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Tahoma" panose="020B0604030504040204" pitchFamily="34" charset="0"/>
                        </a:rPr>
                        <a:t>מתחם צפון מערבי למתחם </a:t>
                      </a:r>
                      <a:r>
                        <a:rPr lang="en-US" sz="1400" b="1" i="0" u="none" strike="noStrike" dirty="0">
                          <a:solidFill>
                            <a:srgbClr val="333333"/>
                          </a:solidFill>
                          <a:effectLst/>
                          <a:latin typeface="Tahoma" panose="020B0604030504040204" pitchFamily="34" charset="0"/>
                        </a:rPr>
                        <a:t>K</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08004477"/>
                  </a:ext>
                </a:extLst>
              </a:tr>
              <a:tr h="465238">
                <a:tc>
                  <a:txBody>
                    <a:bodyPr/>
                    <a:lstStyle/>
                    <a:p>
                      <a:pPr algn="ctr" rtl="1" fontAlgn="ctr"/>
                      <a:r>
                        <a:rPr lang="he-IL" sz="1400" b="1" i="0" u="none" strike="noStrike">
                          <a:solidFill>
                            <a:srgbClr val="333333"/>
                          </a:solidFill>
                          <a:effectLst/>
                          <a:latin typeface="Tahoma" panose="020B0604030504040204" pitchFamily="34" charset="0"/>
                        </a:rPr>
                        <a:t>כפר מנדא</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Tahoma" panose="020B0604030504040204" pitchFamily="34" charset="0"/>
                        </a:rPr>
                        <a:t>1651785-0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500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Tahoma" panose="020B0604030504040204" pitchFamily="34" charset="0"/>
                        </a:rPr>
                        <a:t>הכנת </a:t>
                      </a:r>
                      <a:r>
                        <a:rPr lang="he-IL" sz="1400" b="1" i="0" u="none" strike="noStrike" dirty="0" err="1">
                          <a:solidFill>
                            <a:srgbClr val="333333"/>
                          </a:solidFill>
                          <a:effectLst/>
                          <a:latin typeface="Tahoma" panose="020B0604030504040204" pitchFamily="34" charset="0"/>
                        </a:rPr>
                        <a:t>תצה"ר</a:t>
                      </a:r>
                      <a:endParaRPr lang="he-IL" sz="1400" b="1" i="0" u="none" strike="noStrike" dirty="0">
                        <a:solidFill>
                          <a:srgbClr val="333333"/>
                        </a:solidFill>
                        <a:effectLst/>
                        <a:latin typeface="Tahoma" panose="020B0604030504040204" pitchFamily="34" charset="0"/>
                      </a:endParaRP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79772843"/>
                  </a:ext>
                </a:extLst>
              </a:tr>
              <a:tr h="465238">
                <a:tc>
                  <a:txBody>
                    <a:bodyPr/>
                    <a:lstStyle/>
                    <a:p>
                      <a:pPr algn="ctr" rtl="1" fontAlgn="ctr"/>
                      <a:r>
                        <a:rPr lang="he-IL" sz="1400" b="1" i="0" u="none" strike="noStrike">
                          <a:solidFill>
                            <a:srgbClr val="333333"/>
                          </a:solidFill>
                          <a:effectLst/>
                          <a:latin typeface="Tahoma" panose="020B0604030504040204" pitchFamily="34" charset="0"/>
                        </a:rPr>
                        <a:t>עראבה</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Tahoma" panose="020B0604030504040204" pitchFamily="34" charset="0"/>
                        </a:rPr>
                        <a:t>1653153-0</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1,539</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Tahoma" panose="020B0604030504040204" pitchFamily="34" charset="0"/>
                        </a:rPr>
                        <a:t>1,539</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Tahoma" panose="020B0604030504040204" pitchFamily="34" charset="0"/>
                        </a:rPr>
                        <a:t>תכנון </a:t>
                      </a:r>
                      <a:r>
                        <a:rPr lang="he-IL" sz="1400" b="1" i="0" u="none" strike="noStrike" dirty="0" err="1">
                          <a:solidFill>
                            <a:srgbClr val="333333"/>
                          </a:solidFill>
                          <a:effectLst/>
                          <a:latin typeface="Tahoma" panose="020B0604030504040204" pitchFamily="34" charset="0"/>
                        </a:rPr>
                        <a:t>תב"עי</a:t>
                      </a:r>
                      <a:r>
                        <a:rPr lang="he-IL" sz="1400" b="1" i="0" u="none" strike="noStrike" dirty="0">
                          <a:solidFill>
                            <a:srgbClr val="333333"/>
                          </a:solidFill>
                          <a:effectLst/>
                          <a:latin typeface="Tahoma" panose="020B0604030504040204" pitchFamily="34" charset="0"/>
                        </a:rPr>
                        <a:t> איחוד וחלוקה</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2183000"/>
                  </a:ext>
                </a:extLst>
              </a:tr>
              <a:tr h="465238">
                <a:tc gridSpan="2">
                  <a:txBody>
                    <a:bodyPr/>
                    <a:lstStyle/>
                    <a:p>
                      <a:pPr algn="ctr" rtl="0" fontAlgn="ctr"/>
                      <a:r>
                        <a:rPr lang="he-IL" sz="1600" b="1" i="0" u="none" strike="noStrike" dirty="0">
                          <a:effectLst/>
                          <a:latin typeface="Arial" panose="020B0604020202020204" pitchFamily="34" charset="0"/>
                        </a:rPr>
                        <a:t> </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600" b="1" i="0" u="none" strike="noStrike" dirty="0">
                          <a:effectLst/>
                          <a:latin typeface="Arial" panose="020B0604020202020204" pitchFamily="34" charset="0"/>
                        </a:rPr>
                        <a:t>5,483</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dirty="0">
                          <a:effectLst/>
                          <a:latin typeface="Arial" panose="020B0604020202020204" pitchFamily="34" charset="0"/>
                        </a:rPr>
                        <a:t>2,006</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effectLst/>
                          <a:latin typeface="Arial" panose="020B0604020202020204" pitchFamily="34" charset="0"/>
                        </a:rPr>
                        <a:t>סה"כ יישובים אסטרטגיים</a:t>
                      </a:r>
                    </a:p>
                  </a:txBody>
                  <a:tcPr marL="7392" marR="7392" marT="4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60921996"/>
                  </a:ext>
                </a:extLst>
              </a:tr>
            </a:tbl>
          </a:graphicData>
        </a:graphic>
      </p:graphicFrame>
      <p:sp>
        <p:nvSpPr>
          <p:cNvPr id="3" name="TextBox 2">
            <a:extLst>
              <a:ext uri="{FF2B5EF4-FFF2-40B4-BE49-F238E27FC236}">
                <a16:creationId xmlns:a16="http://schemas.microsoft.com/office/drawing/2014/main" id="{532475A6-C208-4885-98C3-8C6FF4B57AA8}"/>
              </a:ext>
            </a:extLst>
          </p:cNvPr>
          <p:cNvSpPr txBox="1"/>
          <p:nvPr/>
        </p:nvSpPr>
        <p:spPr>
          <a:xfrm>
            <a:off x="2704399" y="5397873"/>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0" name="TextBox 9">
            <a:extLst>
              <a:ext uri="{FF2B5EF4-FFF2-40B4-BE49-F238E27FC236}">
                <a16:creationId xmlns:a16="http://schemas.microsoft.com/office/drawing/2014/main" id="{0EB8D860-AD0A-409F-B647-52A3E774EC29}"/>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CCFF0D78-D1E1-4F2A-8F1F-F21F3ED62C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154065"/>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9518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415564" y="782107"/>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חיפה (שנת 2016) </a:t>
            </a:r>
          </a:p>
        </p:txBody>
      </p:sp>
      <p:graphicFrame>
        <p:nvGraphicFramePr>
          <p:cNvPr id="10" name="טבלה 9">
            <a:extLst>
              <a:ext uri="{FF2B5EF4-FFF2-40B4-BE49-F238E27FC236}">
                <a16:creationId xmlns:a16="http://schemas.microsoft.com/office/drawing/2014/main" id="{4E6EFF25-EE1E-4132-9486-5E21A8AAFCD1}"/>
              </a:ext>
            </a:extLst>
          </p:cNvPr>
          <p:cNvGraphicFramePr>
            <a:graphicFrameLocks noGrp="1"/>
          </p:cNvGraphicFramePr>
          <p:nvPr>
            <p:extLst>
              <p:ext uri="{D42A27DB-BD31-4B8C-83A1-F6EECF244321}">
                <p14:modId xmlns:p14="http://schemas.microsoft.com/office/powerpoint/2010/main" val="3387032568"/>
              </p:ext>
            </p:extLst>
          </p:nvPr>
        </p:nvGraphicFramePr>
        <p:xfrm>
          <a:off x="511572" y="1504927"/>
          <a:ext cx="8188888" cy="3974233"/>
        </p:xfrm>
        <a:graphic>
          <a:graphicData uri="http://schemas.openxmlformats.org/drawingml/2006/table">
            <a:tbl>
              <a:tblPr rtl="1"/>
              <a:tblGrid>
                <a:gridCol w="1256250">
                  <a:extLst>
                    <a:ext uri="{9D8B030D-6E8A-4147-A177-3AD203B41FA5}">
                      <a16:colId xmlns:a16="http://schemas.microsoft.com/office/drawing/2014/main" val="1740781424"/>
                    </a:ext>
                  </a:extLst>
                </a:gridCol>
                <a:gridCol w="1256250">
                  <a:extLst>
                    <a:ext uri="{9D8B030D-6E8A-4147-A177-3AD203B41FA5}">
                      <a16:colId xmlns:a16="http://schemas.microsoft.com/office/drawing/2014/main" val="3490782112"/>
                    </a:ext>
                  </a:extLst>
                </a:gridCol>
                <a:gridCol w="1256250">
                  <a:extLst>
                    <a:ext uri="{9D8B030D-6E8A-4147-A177-3AD203B41FA5}">
                      <a16:colId xmlns:a16="http://schemas.microsoft.com/office/drawing/2014/main" val="3960109950"/>
                    </a:ext>
                  </a:extLst>
                </a:gridCol>
                <a:gridCol w="1256250">
                  <a:extLst>
                    <a:ext uri="{9D8B030D-6E8A-4147-A177-3AD203B41FA5}">
                      <a16:colId xmlns:a16="http://schemas.microsoft.com/office/drawing/2014/main" val="3699439022"/>
                    </a:ext>
                  </a:extLst>
                </a:gridCol>
                <a:gridCol w="3163888">
                  <a:extLst>
                    <a:ext uri="{9D8B030D-6E8A-4147-A177-3AD203B41FA5}">
                      <a16:colId xmlns:a16="http://schemas.microsoft.com/office/drawing/2014/main" val="3278835741"/>
                    </a:ext>
                  </a:extLst>
                </a:gridCol>
              </a:tblGrid>
              <a:tr h="1386624">
                <a:tc>
                  <a:txBody>
                    <a:bodyPr/>
                    <a:lstStyle/>
                    <a:p>
                      <a:pPr algn="ctr" rtl="1" fontAlgn="ctr"/>
                      <a:r>
                        <a:rPr lang="he-IL" sz="1600" b="1" i="0" u="none" strike="noStrike" dirty="0">
                          <a:solidFill>
                            <a:srgbClr val="333333"/>
                          </a:solidFill>
                          <a:effectLst/>
                          <a:latin typeface="Arial" panose="020B0604020202020204" pitchFamily="34" charset="0"/>
                        </a:rPr>
                        <a:t>יישוב</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מס' חוזה</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העברת הרשאות (</a:t>
                      </a:r>
                      <a:r>
                        <a:rPr lang="he-IL" sz="1600" b="1" i="0" u="none" strike="noStrike" dirty="0" err="1">
                          <a:solidFill>
                            <a:srgbClr val="333333"/>
                          </a:solidFill>
                          <a:effectLst/>
                          <a:latin typeface="Arial" panose="020B0604020202020204" pitchFamily="34" charset="0"/>
                        </a:rPr>
                        <a:t>אלש"ח</a:t>
                      </a:r>
                      <a:r>
                        <a:rPr lang="he-IL" sz="1600" b="1" i="0" u="none" strike="noStrike" dirty="0">
                          <a:solidFill>
                            <a:srgbClr val="333333"/>
                          </a:solidFill>
                          <a:effectLst/>
                          <a:latin typeface="Arial" panose="020B0604020202020204" pitchFamily="34" charset="0"/>
                        </a:rPr>
                        <a:t>)</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ניצול בפועל</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תיאור חוזה</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30240596"/>
                  </a:ext>
                </a:extLst>
              </a:tr>
              <a:tr h="469537">
                <a:tc>
                  <a:txBody>
                    <a:bodyPr/>
                    <a:lstStyle/>
                    <a:p>
                      <a:pPr algn="ctr" rtl="1" fontAlgn="ctr"/>
                      <a:r>
                        <a:rPr lang="he-IL" sz="1600" b="1" i="0" u="none" strike="noStrike">
                          <a:solidFill>
                            <a:srgbClr val="333333"/>
                          </a:solidFill>
                          <a:effectLst/>
                          <a:latin typeface="Arial" panose="020B0604020202020204" pitchFamily="34" charset="0"/>
                        </a:rPr>
                        <a:t>אם אל-פחם</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1658863-0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2,230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dirty="0">
                          <a:solidFill>
                            <a:srgbClr val="333333"/>
                          </a:solidFill>
                          <a:effectLst/>
                          <a:latin typeface="Arial" panose="020B0604020202020204" pitchFamily="34" charset="0"/>
                        </a:rPr>
                        <a:t>2,230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ותמ"ל 1030 עראק אל שבאב</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17958609"/>
                  </a:ext>
                </a:extLst>
              </a:tr>
              <a:tr h="631052">
                <a:tc>
                  <a:txBody>
                    <a:bodyPr/>
                    <a:lstStyle/>
                    <a:p>
                      <a:pPr algn="ctr" rtl="1" fontAlgn="ctr"/>
                      <a:r>
                        <a:rPr lang="he-IL" sz="1600" b="1" i="0" u="none" strike="noStrike">
                          <a:solidFill>
                            <a:srgbClr val="333333"/>
                          </a:solidFill>
                          <a:effectLst/>
                          <a:latin typeface="Arial" panose="020B0604020202020204" pitchFamily="34" charset="0"/>
                        </a:rPr>
                        <a:t>באקה ג'ת</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1658871-0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1,010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מתחם 5 אבו כביר - מתחם צפון מערבי</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39491033"/>
                  </a:ext>
                </a:extLst>
              </a:tr>
              <a:tr h="777305">
                <a:tc>
                  <a:txBody>
                    <a:bodyPr/>
                    <a:lstStyle/>
                    <a:p>
                      <a:pPr algn="ctr" rtl="1" fontAlgn="ctr"/>
                      <a:r>
                        <a:rPr lang="he-IL" sz="1600" b="1" i="0" u="none" strike="noStrike" dirty="0">
                          <a:solidFill>
                            <a:srgbClr val="333333"/>
                          </a:solidFill>
                          <a:effectLst/>
                          <a:latin typeface="Arial" panose="020B0604020202020204" pitchFamily="34" charset="0"/>
                        </a:rPr>
                        <a:t>גדידה-מכר</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1658889-0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1,840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184</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1210 יח"ד 470 דונם קרקע פרטית</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8583821"/>
                  </a:ext>
                </a:extLst>
              </a:tr>
              <a:tr h="709715">
                <a:tc gridSpan="2">
                  <a:txBody>
                    <a:bodyPr/>
                    <a:lstStyle/>
                    <a:p>
                      <a:pPr algn="ctr" rtl="0" fontAlgn="ctr"/>
                      <a:r>
                        <a:rPr lang="he-IL" sz="1800" b="1" i="0" u="none" strike="noStrike" dirty="0">
                          <a:effectLst/>
                          <a:latin typeface="Arial" panose="020B0604020202020204" pitchFamily="34" charset="0"/>
                        </a:rPr>
                        <a:t> </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800" b="1" i="0" u="none" strike="noStrike" dirty="0">
                          <a:effectLst/>
                          <a:latin typeface="Arial" panose="020B0604020202020204" pitchFamily="34" charset="0"/>
                        </a:rPr>
                        <a:t>5,080</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800" b="1" i="0" u="none" strike="noStrike" dirty="0">
                          <a:effectLst/>
                          <a:latin typeface="Arial" panose="020B0604020202020204" pitchFamily="34" charset="0"/>
                        </a:rPr>
                        <a:t>2,414</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800" b="1" i="0" u="none" strike="noStrike" dirty="0">
                          <a:effectLst/>
                          <a:latin typeface="Arial" panose="020B0604020202020204" pitchFamily="34" charset="0"/>
                        </a:rPr>
                        <a:t>סה"כ יישובים אסטרטגיים</a:t>
                      </a:r>
                    </a:p>
                  </a:txBody>
                  <a:tcPr marL="5845" marR="5845" marT="32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270345476"/>
                  </a:ext>
                </a:extLst>
              </a:tr>
            </a:tbl>
          </a:graphicData>
        </a:graphic>
      </p:graphicFrame>
      <p:sp>
        <p:nvSpPr>
          <p:cNvPr id="11" name="TextBox 10">
            <a:extLst>
              <a:ext uri="{FF2B5EF4-FFF2-40B4-BE49-F238E27FC236}">
                <a16:creationId xmlns:a16="http://schemas.microsoft.com/office/drawing/2014/main" id="{425F8761-D6E7-4434-A085-8ED12DCB8D52}"/>
              </a:ext>
            </a:extLst>
          </p:cNvPr>
          <p:cNvSpPr txBox="1"/>
          <p:nvPr/>
        </p:nvSpPr>
        <p:spPr>
          <a:xfrm>
            <a:off x="2660758" y="5664084"/>
            <a:ext cx="5943693" cy="523220"/>
          </a:xfrm>
          <a:prstGeom prst="rect">
            <a:avLst/>
          </a:prstGeom>
          <a:noFill/>
        </p:spPr>
        <p:txBody>
          <a:bodyPr wrap="square" lIns="91440" tIns="45720" rIns="91440" bIns="45720" rtlCol="1">
            <a:spAutoFit/>
          </a:bodyPr>
          <a:lstStyle/>
          <a:p>
            <a:endParaRPr lang="he-IL" sz="1400" b="1" dirty="0"/>
          </a:p>
          <a:p>
            <a:r>
              <a:rPr lang="he-IL" sz="1400" b="1" dirty="0"/>
              <a:t>נתוני הניצול בכפוף להגשת חשבונות</a:t>
            </a:r>
          </a:p>
        </p:txBody>
      </p:sp>
      <p:sp>
        <p:nvSpPr>
          <p:cNvPr id="12" name="TextBox 11">
            <a:extLst>
              <a:ext uri="{FF2B5EF4-FFF2-40B4-BE49-F238E27FC236}">
                <a16:creationId xmlns:a16="http://schemas.microsoft.com/office/drawing/2014/main" id="{6A8DA314-639C-4A8D-9F86-EBD3C54D5B02}"/>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702119E6-B85F-4B00-BF93-F6E1490A3F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7" y="188655"/>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6273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251521" y="782107"/>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מרכז (שנת 2016) </a:t>
            </a:r>
          </a:p>
        </p:txBody>
      </p:sp>
      <p:graphicFrame>
        <p:nvGraphicFramePr>
          <p:cNvPr id="13" name="טבלה 12">
            <a:extLst>
              <a:ext uri="{FF2B5EF4-FFF2-40B4-BE49-F238E27FC236}">
                <a16:creationId xmlns:a16="http://schemas.microsoft.com/office/drawing/2014/main" id="{396AE6D7-21C8-4648-8049-94BD8018A501}"/>
              </a:ext>
            </a:extLst>
          </p:cNvPr>
          <p:cNvGraphicFramePr>
            <a:graphicFrameLocks noGrp="1"/>
          </p:cNvGraphicFramePr>
          <p:nvPr>
            <p:extLst>
              <p:ext uri="{D42A27DB-BD31-4B8C-83A1-F6EECF244321}">
                <p14:modId xmlns:p14="http://schemas.microsoft.com/office/powerpoint/2010/main" val="2749319798"/>
              </p:ext>
            </p:extLst>
          </p:nvPr>
        </p:nvGraphicFramePr>
        <p:xfrm>
          <a:off x="395535" y="1589107"/>
          <a:ext cx="8016896" cy="3135152"/>
        </p:xfrm>
        <a:graphic>
          <a:graphicData uri="http://schemas.openxmlformats.org/drawingml/2006/table">
            <a:tbl>
              <a:tblPr rtl="1"/>
              <a:tblGrid>
                <a:gridCol w="1012133">
                  <a:extLst>
                    <a:ext uri="{9D8B030D-6E8A-4147-A177-3AD203B41FA5}">
                      <a16:colId xmlns:a16="http://schemas.microsoft.com/office/drawing/2014/main" val="2725653099"/>
                    </a:ext>
                  </a:extLst>
                </a:gridCol>
                <a:gridCol w="1012133">
                  <a:extLst>
                    <a:ext uri="{9D8B030D-6E8A-4147-A177-3AD203B41FA5}">
                      <a16:colId xmlns:a16="http://schemas.microsoft.com/office/drawing/2014/main" val="2237110459"/>
                    </a:ext>
                  </a:extLst>
                </a:gridCol>
                <a:gridCol w="1342831">
                  <a:extLst>
                    <a:ext uri="{9D8B030D-6E8A-4147-A177-3AD203B41FA5}">
                      <a16:colId xmlns:a16="http://schemas.microsoft.com/office/drawing/2014/main" val="1572051794"/>
                    </a:ext>
                  </a:extLst>
                </a:gridCol>
                <a:gridCol w="1012133">
                  <a:extLst>
                    <a:ext uri="{9D8B030D-6E8A-4147-A177-3AD203B41FA5}">
                      <a16:colId xmlns:a16="http://schemas.microsoft.com/office/drawing/2014/main" val="3204217196"/>
                    </a:ext>
                  </a:extLst>
                </a:gridCol>
                <a:gridCol w="3637666">
                  <a:extLst>
                    <a:ext uri="{9D8B030D-6E8A-4147-A177-3AD203B41FA5}">
                      <a16:colId xmlns:a16="http://schemas.microsoft.com/office/drawing/2014/main" val="257691244"/>
                    </a:ext>
                  </a:extLst>
                </a:gridCol>
              </a:tblGrid>
              <a:tr h="1551552">
                <a:tc>
                  <a:txBody>
                    <a:bodyPr/>
                    <a:lstStyle/>
                    <a:p>
                      <a:pPr algn="ctr" rtl="1" fontAlgn="ctr"/>
                      <a:r>
                        <a:rPr lang="he-IL" sz="1600" b="1" i="0" u="none" strike="noStrike" dirty="0">
                          <a:solidFill>
                            <a:srgbClr val="333333"/>
                          </a:solidFill>
                          <a:effectLst/>
                          <a:latin typeface="Arial" panose="020B0604020202020204" pitchFamily="34" charset="0"/>
                        </a:rPr>
                        <a:t>יישוב</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מס' חוזה</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Arial" panose="020B0604020202020204" pitchFamily="34" charset="0"/>
                        </a:rPr>
                        <a:t>העברת הרשאות (אלש"ח)</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Arial" panose="020B0604020202020204" pitchFamily="34" charset="0"/>
                        </a:rPr>
                        <a:t>ניצול בפועל</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תיאור חוזה</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95496285"/>
                  </a:ext>
                </a:extLst>
              </a:tr>
              <a:tr h="791800">
                <a:tc>
                  <a:txBody>
                    <a:bodyPr/>
                    <a:lstStyle/>
                    <a:p>
                      <a:pPr algn="ctr" rtl="1" fontAlgn="ctr"/>
                      <a:r>
                        <a:rPr lang="he-IL" sz="1600" b="1" i="0" u="none" strike="noStrike">
                          <a:solidFill>
                            <a:srgbClr val="333333"/>
                          </a:solidFill>
                          <a:effectLst/>
                          <a:latin typeface="Arial" panose="020B0604020202020204" pitchFamily="34" charset="0"/>
                        </a:rPr>
                        <a:t>טיבה</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1632892-0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800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תכנון מפורט ל 2000 יח"ד 520 דונם</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2710197"/>
                  </a:ext>
                </a:extLst>
              </a:tr>
              <a:tr h="791800">
                <a:tc gridSpan="2">
                  <a:txBody>
                    <a:bodyPr/>
                    <a:lstStyle/>
                    <a:p>
                      <a:pPr algn="ctr" rtl="0" fontAlgn="ctr"/>
                      <a:r>
                        <a:rPr lang="he-IL" sz="1600" b="1" i="0" u="none" strike="noStrike" dirty="0">
                          <a:effectLst/>
                          <a:latin typeface="Arial" panose="020B0604020202020204" pitchFamily="34" charset="0"/>
                        </a:rPr>
                        <a:t> </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600" b="1" i="0" u="none" strike="noStrike" dirty="0">
                          <a:effectLst/>
                          <a:latin typeface="Arial" panose="020B0604020202020204" pitchFamily="34" charset="0"/>
                        </a:rPr>
                        <a:t>800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dirty="0">
                          <a:effectLst/>
                          <a:latin typeface="Arial" panose="020B0604020202020204" pitchFamily="34" charset="0"/>
                        </a:rPr>
                        <a:t>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effectLst/>
                          <a:latin typeface="Arial" panose="020B0604020202020204" pitchFamily="34" charset="0"/>
                        </a:rPr>
                        <a:t>סה"כ יישובים אסטרטגיים</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42846764"/>
                  </a:ext>
                </a:extLst>
              </a:tr>
            </a:tbl>
          </a:graphicData>
        </a:graphic>
      </p:graphicFrame>
      <p:sp>
        <p:nvSpPr>
          <p:cNvPr id="10" name="TextBox 9">
            <a:extLst>
              <a:ext uri="{FF2B5EF4-FFF2-40B4-BE49-F238E27FC236}">
                <a16:creationId xmlns:a16="http://schemas.microsoft.com/office/drawing/2014/main" id="{D0B36799-EAD0-4779-9EC7-CA35B83966BF}"/>
              </a:ext>
            </a:extLst>
          </p:cNvPr>
          <p:cNvSpPr txBox="1"/>
          <p:nvPr/>
        </p:nvSpPr>
        <p:spPr>
          <a:xfrm>
            <a:off x="2411760" y="5407855"/>
            <a:ext cx="5943693" cy="523220"/>
          </a:xfrm>
          <a:prstGeom prst="rect">
            <a:avLst/>
          </a:prstGeom>
          <a:noFill/>
        </p:spPr>
        <p:txBody>
          <a:bodyPr wrap="square" lIns="91440" tIns="45720" rIns="91440" bIns="45720" rtlCol="1">
            <a:spAutoFit/>
          </a:bodyPr>
          <a:lstStyle/>
          <a:p>
            <a:endParaRPr lang="he-IL" sz="1400" b="1" dirty="0"/>
          </a:p>
          <a:p>
            <a:r>
              <a:rPr lang="he-IL" sz="1400" b="1" dirty="0"/>
              <a:t>נתוני הניצול בכפוף להגשת חשבונות</a:t>
            </a:r>
          </a:p>
        </p:txBody>
      </p:sp>
      <p:sp>
        <p:nvSpPr>
          <p:cNvPr id="11" name="TextBox 10">
            <a:extLst>
              <a:ext uri="{FF2B5EF4-FFF2-40B4-BE49-F238E27FC236}">
                <a16:creationId xmlns:a16="http://schemas.microsoft.com/office/drawing/2014/main" id="{E898C2A0-95B7-4ECB-B2FA-30F23944525A}"/>
              </a:ext>
            </a:extLst>
          </p:cNvPr>
          <p:cNvSpPr txBox="1"/>
          <p:nvPr/>
        </p:nvSpPr>
        <p:spPr>
          <a:xfrm>
            <a:off x="0" y="344732"/>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1B6FD262-9D4B-434D-A482-28AF773265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247733"/>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3033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511575" y="782107"/>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גליל (שנת 2017) </a:t>
            </a:r>
          </a:p>
        </p:txBody>
      </p:sp>
      <p:graphicFrame>
        <p:nvGraphicFramePr>
          <p:cNvPr id="10" name="טבלה 9">
            <a:extLst>
              <a:ext uri="{FF2B5EF4-FFF2-40B4-BE49-F238E27FC236}">
                <a16:creationId xmlns:a16="http://schemas.microsoft.com/office/drawing/2014/main" id="{E12B2A7A-9A3C-4E75-B652-F97D22007C40}"/>
              </a:ext>
            </a:extLst>
          </p:cNvPr>
          <p:cNvGraphicFramePr>
            <a:graphicFrameLocks noGrp="1"/>
          </p:cNvGraphicFramePr>
          <p:nvPr>
            <p:extLst>
              <p:ext uri="{D42A27DB-BD31-4B8C-83A1-F6EECF244321}">
                <p14:modId xmlns:p14="http://schemas.microsoft.com/office/powerpoint/2010/main" val="1442804413"/>
              </p:ext>
            </p:extLst>
          </p:nvPr>
        </p:nvGraphicFramePr>
        <p:xfrm>
          <a:off x="607585" y="1533541"/>
          <a:ext cx="8188887" cy="3851741"/>
        </p:xfrm>
        <a:graphic>
          <a:graphicData uri="http://schemas.openxmlformats.org/drawingml/2006/table">
            <a:tbl>
              <a:tblPr rtl="1"/>
              <a:tblGrid>
                <a:gridCol w="1363067">
                  <a:extLst>
                    <a:ext uri="{9D8B030D-6E8A-4147-A177-3AD203B41FA5}">
                      <a16:colId xmlns:a16="http://schemas.microsoft.com/office/drawing/2014/main" val="1836504256"/>
                    </a:ext>
                  </a:extLst>
                </a:gridCol>
                <a:gridCol w="1030164">
                  <a:extLst>
                    <a:ext uri="{9D8B030D-6E8A-4147-A177-3AD203B41FA5}">
                      <a16:colId xmlns:a16="http://schemas.microsoft.com/office/drawing/2014/main" val="564627686"/>
                    </a:ext>
                  </a:extLst>
                </a:gridCol>
                <a:gridCol w="1030164">
                  <a:extLst>
                    <a:ext uri="{9D8B030D-6E8A-4147-A177-3AD203B41FA5}">
                      <a16:colId xmlns:a16="http://schemas.microsoft.com/office/drawing/2014/main" val="3666412645"/>
                    </a:ext>
                  </a:extLst>
                </a:gridCol>
                <a:gridCol w="1155985">
                  <a:extLst>
                    <a:ext uri="{9D8B030D-6E8A-4147-A177-3AD203B41FA5}">
                      <a16:colId xmlns:a16="http://schemas.microsoft.com/office/drawing/2014/main" val="2150473468"/>
                    </a:ext>
                  </a:extLst>
                </a:gridCol>
                <a:gridCol w="3609507">
                  <a:extLst>
                    <a:ext uri="{9D8B030D-6E8A-4147-A177-3AD203B41FA5}">
                      <a16:colId xmlns:a16="http://schemas.microsoft.com/office/drawing/2014/main" val="1449162984"/>
                    </a:ext>
                  </a:extLst>
                </a:gridCol>
              </a:tblGrid>
              <a:tr h="1205402">
                <a:tc>
                  <a:txBody>
                    <a:bodyPr/>
                    <a:lstStyle/>
                    <a:p>
                      <a:pPr algn="ctr" rtl="1" fontAlgn="ctr"/>
                      <a:r>
                        <a:rPr lang="he-IL" sz="1400" b="1" i="0" u="none" strike="noStrike" dirty="0">
                          <a:solidFill>
                            <a:srgbClr val="333333"/>
                          </a:solidFill>
                          <a:effectLst/>
                          <a:latin typeface="Arial" panose="020B0604020202020204" pitchFamily="34" charset="0"/>
                        </a:rPr>
                        <a:t>יישוב</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מס' חוזה</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העברת הרשאות (אלש"ח)</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ניצול בפועל</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תיאור חוזה</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79366097"/>
                  </a:ext>
                </a:extLst>
              </a:tr>
              <a:tr h="411175">
                <a:tc>
                  <a:txBody>
                    <a:bodyPr/>
                    <a:lstStyle/>
                    <a:p>
                      <a:pPr algn="ctr" rtl="1" fontAlgn="ctr"/>
                      <a:r>
                        <a:rPr lang="he-IL" sz="1400" b="1" i="0" u="none" strike="noStrike" dirty="0">
                          <a:solidFill>
                            <a:srgbClr val="333333"/>
                          </a:solidFill>
                          <a:effectLst/>
                          <a:latin typeface="Arial" panose="020B0604020202020204" pitchFamily="34" charset="0"/>
                        </a:rPr>
                        <a:t>יפיע</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1702968-0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499</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רשויות</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99924529"/>
                  </a:ext>
                </a:extLst>
              </a:tr>
              <a:tr h="411175">
                <a:tc>
                  <a:txBody>
                    <a:bodyPr/>
                    <a:lstStyle/>
                    <a:p>
                      <a:pPr algn="ctr" rtl="1" fontAlgn="ctr"/>
                      <a:r>
                        <a:rPr lang="he-IL" sz="1400" b="1" i="0" u="none" strike="noStrike" dirty="0">
                          <a:solidFill>
                            <a:srgbClr val="333333"/>
                          </a:solidFill>
                          <a:effectLst/>
                          <a:latin typeface="Arial" panose="020B0604020202020204" pitchFamily="34" charset="0"/>
                        </a:rPr>
                        <a:t>כפר </a:t>
                      </a:r>
                      <a:r>
                        <a:rPr lang="he-IL" sz="1400" b="1" i="0" u="none" strike="noStrike" dirty="0" err="1">
                          <a:solidFill>
                            <a:srgbClr val="333333"/>
                          </a:solidFill>
                          <a:effectLst/>
                          <a:latin typeface="Arial" panose="020B0604020202020204" pitchFamily="34" charset="0"/>
                        </a:rPr>
                        <a:t>מנדא</a:t>
                      </a:r>
                      <a:endParaRPr lang="he-IL" sz="1400" b="1" i="0" u="none" strike="noStrike" dirty="0">
                        <a:solidFill>
                          <a:srgbClr val="333333"/>
                        </a:solidFill>
                        <a:effectLst/>
                        <a:latin typeface="Arial" panose="020B0604020202020204" pitchFamily="34" charset="0"/>
                      </a:endParaRP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1703040-0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500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רשויות</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7368619"/>
                  </a:ext>
                </a:extLst>
              </a:tr>
              <a:tr h="411175">
                <a:tc>
                  <a:txBody>
                    <a:bodyPr/>
                    <a:lstStyle/>
                    <a:p>
                      <a:pPr algn="ctr" rtl="1" fontAlgn="ctr"/>
                      <a:r>
                        <a:rPr lang="he-IL" sz="1400" b="1" i="0" u="none" strike="noStrike">
                          <a:solidFill>
                            <a:srgbClr val="333333"/>
                          </a:solidFill>
                          <a:effectLst/>
                          <a:latin typeface="Arial" panose="020B0604020202020204" pitchFamily="34" charset="0"/>
                        </a:rPr>
                        <a:t>נצרת</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1697796-0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500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תכנון סטטוטורי שכונה מנארה</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5584626"/>
                  </a:ext>
                </a:extLst>
              </a:tr>
              <a:tr h="411175">
                <a:tc>
                  <a:txBody>
                    <a:bodyPr/>
                    <a:lstStyle/>
                    <a:p>
                      <a:pPr algn="ctr" rtl="1" fontAlgn="ctr"/>
                      <a:r>
                        <a:rPr lang="he-IL" sz="1400" b="1" i="0" u="none" strike="noStrike">
                          <a:solidFill>
                            <a:srgbClr val="333333"/>
                          </a:solidFill>
                          <a:effectLst/>
                          <a:latin typeface="Arial" panose="020B0604020202020204" pitchFamily="34" charset="0"/>
                        </a:rPr>
                        <a:t>יפיע</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1668342-0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357</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34</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תב"ע ובינוי</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3642398"/>
                  </a:ext>
                </a:extLst>
              </a:tr>
              <a:tr h="411175">
                <a:tc>
                  <a:txBody>
                    <a:bodyPr/>
                    <a:lstStyle/>
                    <a:p>
                      <a:pPr algn="ctr" rtl="1" fontAlgn="ctr"/>
                      <a:r>
                        <a:rPr lang="he-IL" sz="1400" b="1" i="0" u="none" strike="noStrike">
                          <a:solidFill>
                            <a:srgbClr val="333333"/>
                          </a:solidFill>
                          <a:effectLst/>
                          <a:latin typeface="Arial" panose="020B0604020202020204" pitchFamily="34" charset="0"/>
                        </a:rPr>
                        <a:t>עראבה</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1653153-1</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650</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103</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תכנון תב"עי איחוד וחלוקה</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9797154"/>
                  </a:ext>
                </a:extLst>
              </a:tr>
              <a:tr h="590464">
                <a:tc gridSpan="2">
                  <a:txBody>
                    <a:bodyPr/>
                    <a:lstStyle/>
                    <a:p>
                      <a:pPr algn="ctr" rtl="0" fontAlgn="ctr"/>
                      <a:r>
                        <a:rPr lang="he-IL" sz="1400" b="1" i="0" u="none" strike="noStrike" dirty="0">
                          <a:effectLst/>
                          <a:latin typeface="Arial" panose="020B0604020202020204" pitchFamily="34" charset="0"/>
                        </a:rPr>
                        <a:t> </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400" b="1" i="0" u="none" strike="noStrike" dirty="0">
                          <a:effectLst/>
                          <a:latin typeface="Arial" panose="020B0604020202020204" pitchFamily="34" charset="0"/>
                        </a:rPr>
                        <a:t>2,506</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effectLst/>
                          <a:latin typeface="Arial" panose="020B0604020202020204" pitchFamily="34" charset="0"/>
                        </a:rPr>
                        <a:t>137</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effectLst/>
                          <a:latin typeface="Arial" panose="020B0604020202020204" pitchFamily="34" charset="0"/>
                        </a:rPr>
                        <a:t>סה"כ יישובים אסטרטגיים</a:t>
                      </a:r>
                    </a:p>
                  </a:txBody>
                  <a:tcPr marL="7913" marR="7913" marT="44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3043304"/>
                  </a:ext>
                </a:extLst>
              </a:tr>
            </a:tbl>
          </a:graphicData>
        </a:graphic>
      </p:graphicFrame>
      <p:sp>
        <p:nvSpPr>
          <p:cNvPr id="11" name="TextBox 10">
            <a:extLst>
              <a:ext uri="{FF2B5EF4-FFF2-40B4-BE49-F238E27FC236}">
                <a16:creationId xmlns:a16="http://schemas.microsoft.com/office/drawing/2014/main" id="{FCCB4C8F-7583-4D00-87A4-210ECF671B59}"/>
              </a:ext>
            </a:extLst>
          </p:cNvPr>
          <p:cNvSpPr txBox="1"/>
          <p:nvPr/>
        </p:nvSpPr>
        <p:spPr>
          <a:xfrm>
            <a:off x="2660757" y="5466421"/>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2" name="TextBox 11">
            <a:extLst>
              <a:ext uri="{FF2B5EF4-FFF2-40B4-BE49-F238E27FC236}">
                <a16:creationId xmlns:a16="http://schemas.microsoft.com/office/drawing/2014/main" id="{73160F73-02D9-4441-B9D1-F0361986EEBF}"/>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75A40EA9-7671-402E-873C-2B0F93888E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247733"/>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4575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511575"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חיפה (שנת 2017) </a:t>
            </a:r>
          </a:p>
        </p:txBody>
      </p:sp>
      <p:graphicFrame>
        <p:nvGraphicFramePr>
          <p:cNvPr id="3" name="טבלה 2">
            <a:extLst>
              <a:ext uri="{FF2B5EF4-FFF2-40B4-BE49-F238E27FC236}">
                <a16:creationId xmlns:a16="http://schemas.microsoft.com/office/drawing/2014/main" id="{8E2308AD-EF53-4F1F-8598-3536DB6A9E3E}"/>
              </a:ext>
            </a:extLst>
          </p:cNvPr>
          <p:cNvGraphicFramePr>
            <a:graphicFrameLocks noGrp="1"/>
          </p:cNvGraphicFramePr>
          <p:nvPr>
            <p:extLst>
              <p:ext uri="{D42A27DB-BD31-4B8C-83A1-F6EECF244321}">
                <p14:modId xmlns:p14="http://schemas.microsoft.com/office/powerpoint/2010/main" val="3881533400"/>
              </p:ext>
            </p:extLst>
          </p:nvPr>
        </p:nvGraphicFramePr>
        <p:xfrm>
          <a:off x="477556" y="1196027"/>
          <a:ext cx="8188887" cy="4946749"/>
        </p:xfrm>
        <a:graphic>
          <a:graphicData uri="http://schemas.openxmlformats.org/drawingml/2006/table">
            <a:tbl>
              <a:tblPr rtl="1"/>
              <a:tblGrid>
                <a:gridCol w="1040259">
                  <a:extLst>
                    <a:ext uri="{9D8B030D-6E8A-4147-A177-3AD203B41FA5}">
                      <a16:colId xmlns:a16="http://schemas.microsoft.com/office/drawing/2014/main" val="3427355614"/>
                    </a:ext>
                  </a:extLst>
                </a:gridCol>
                <a:gridCol w="918552">
                  <a:extLst>
                    <a:ext uri="{9D8B030D-6E8A-4147-A177-3AD203B41FA5}">
                      <a16:colId xmlns:a16="http://schemas.microsoft.com/office/drawing/2014/main" val="3241314965"/>
                    </a:ext>
                  </a:extLst>
                </a:gridCol>
                <a:gridCol w="1010407">
                  <a:extLst>
                    <a:ext uri="{9D8B030D-6E8A-4147-A177-3AD203B41FA5}">
                      <a16:colId xmlns:a16="http://schemas.microsoft.com/office/drawing/2014/main" val="2012612834"/>
                    </a:ext>
                  </a:extLst>
                </a:gridCol>
                <a:gridCol w="1093076">
                  <a:extLst>
                    <a:ext uri="{9D8B030D-6E8A-4147-A177-3AD203B41FA5}">
                      <a16:colId xmlns:a16="http://schemas.microsoft.com/office/drawing/2014/main" val="2600241535"/>
                    </a:ext>
                  </a:extLst>
                </a:gridCol>
                <a:gridCol w="4126593">
                  <a:extLst>
                    <a:ext uri="{9D8B030D-6E8A-4147-A177-3AD203B41FA5}">
                      <a16:colId xmlns:a16="http://schemas.microsoft.com/office/drawing/2014/main" val="1819423271"/>
                    </a:ext>
                  </a:extLst>
                </a:gridCol>
              </a:tblGrid>
              <a:tr h="377875">
                <a:tc>
                  <a:txBody>
                    <a:bodyPr/>
                    <a:lstStyle/>
                    <a:p>
                      <a:pPr algn="ctr" rtl="1" fontAlgn="ctr"/>
                      <a:r>
                        <a:rPr lang="he-IL" sz="1100" b="1" i="0" u="none" strike="noStrike" dirty="0">
                          <a:solidFill>
                            <a:srgbClr val="333333"/>
                          </a:solidFill>
                          <a:effectLst/>
                          <a:latin typeface="Arial" panose="020B0604020202020204" pitchFamily="34" charset="0"/>
                        </a:rPr>
                        <a:t>יישוב</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מס' חוזה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העברת הרשאות (אלש"ח)</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ניצול בפועל</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תיאור חוזה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5263980"/>
                  </a:ext>
                </a:extLst>
              </a:tr>
              <a:tr h="328107">
                <a:tc>
                  <a:txBody>
                    <a:bodyPr/>
                    <a:lstStyle/>
                    <a:p>
                      <a:pPr algn="ctr" rtl="1" fontAlgn="ctr"/>
                      <a:r>
                        <a:rPr lang="he-IL" sz="1100" b="1" i="0" u="none" strike="noStrike">
                          <a:solidFill>
                            <a:srgbClr val="333333"/>
                          </a:solidFill>
                          <a:effectLst/>
                          <a:latin typeface="Arial" panose="020B0604020202020204" pitchFamily="34" charset="0"/>
                        </a:rPr>
                        <a:t>עארה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1701291-0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200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82</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תכנית מפורטת תלת אל מרח צפון עארה - קרקע פרטית - 100 יח"ד 57 דונם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5798125"/>
                  </a:ext>
                </a:extLst>
              </a:tr>
              <a:tr h="253205">
                <a:tc>
                  <a:txBody>
                    <a:bodyPr/>
                    <a:lstStyle/>
                    <a:p>
                      <a:pPr algn="ctr" rtl="1" fontAlgn="ctr"/>
                      <a:r>
                        <a:rPr lang="he-IL" sz="1100" b="1" i="0" u="none" strike="noStrike">
                          <a:solidFill>
                            <a:srgbClr val="333333"/>
                          </a:solidFill>
                          <a:effectLst/>
                          <a:latin typeface="Arial" panose="020B0604020202020204" pitchFamily="34" charset="0"/>
                        </a:rPr>
                        <a:t>ערערה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1701317-0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1,223</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מתחם 6 קרקע פרטית - 1260 יח"ד בשטח של 637 דונם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96424922"/>
                  </a:ext>
                </a:extLst>
              </a:tr>
              <a:tr h="167243">
                <a:tc>
                  <a:txBody>
                    <a:bodyPr/>
                    <a:lstStyle/>
                    <a:p>
                      <a:pPr algn="ctr" rtl="1" fontAlgn="ctr"/>
                      <a:r>
                        <a:rPr lang="he-IL" sz="1100" b="1" i="0" u="none" strike="noStrike" dirty="0">
                          <a:solidFill>
                            <a:srgbClr val="333333"/>
                          </a:solidFill>
                          <a:effectLst/>
                          <a:latin typeface="Arial" panose="020B0604020202020204" pitchFamily="34" charset="0"/>
                        </a:rPr>
                        <a:t>ערערה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1701309-0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481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dirty="0">
                          <a:solidFill>
                            <a:srgbClr val="333333"/>
                          </a:solidFill>
                          <a:effectLst/>
                          <a:latin typeface="Arial" panose="020B0604020202020204" pitchFamily="34" charset="0"/>
                        </a:rPr>
                        <a:t>תכנית לצרכי רישום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2351552"/>
                  </a:ext>
                </a:extLst>
              </a:tr>
              <a:tr h="253205">
                <a:tc>
                  <a:txBody>
                    <a:bodyPr/>
                    <a:lstStyle/>
                    <a:p>
                      <a:pPr algn="ctr" rtl="1" fontAlgn="ctr"/>
                      <a:r>
                        <a:rPr lang="he-IL" sz="1100" b="1" i="0" u="none" strike="noStrike">
                          <a:solidFill>
                            <a:srgbClr val="333333"/>
                          </a:solidFill>
                          <a:effectLst/>
                          <a:latin typeface="Arial" panose="020B0604020202020204" pitchFamily="34" charset="0"/>
                        </a:rPr>
                        <a:t>אם אל-פחם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1695733-0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8,000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8,000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dirty="0">
                          <a:solidFill>
                            <a:srgbClr val="333333"/>
                          </a:solidFill>
                          <a:effectLst/>
                          <a:latin typeface="Arial" panose="020B0604020202020204" pitchFamily="34" charset="0"/>
                        </a:rPr>
                        <a:t>שכונת עין </a:t>
                      </a:r>
                      <a:r>
                        <a:rPr lang="he-IL" sz="1100" b="1" i="0" u="none" strike="noStrike" dirty="0" err="1">
                          <a:solidFill>
                            <a:srgbClr val="333333"/>
                          </a:solidFill>
                          <a:effectLst/>
                          <a:latin typeface="Arial" panose="020B0604020202020204" pitchFamily="34" charset="0"/>
                        </a:rPr>
                        <a:t>ג'ראר</a:t>
                      </a:r>
                      <a:r>
                        <a:rPr lang="he-IL" sz="1100" b="1" i="0" u="none" strike="noStrike" dirty="0">
                          <a:solidFill>
                            <a:srgbClr val="333333"/>
                          </a:solidFill>
                          <a:effectLst/>
                          <a:latin typeface="Arial" panose="020B0604020202020204" pitchFamily="34" charset="0"/>
                        </a:rPr>
                        <a:t> שכונה מערבית 7000 יח"ד דרך </a:t>
                      </a:r>
                      <a:r>
                        <a:rPr lang="he-IL" sz="1100" b="1" i="0" u="none" strike="noStrike" dirty="0" err="1">
                          <a:solidFill>
                            <a:srgbClr val="333333"/>
                          </a:solidFill>
                          <a:effectLst/>
                          <a:latin typeface="Arial" panose="020B0604020202020204" pitchFamily="34" charset="0"/>
                        </a:rPr>
                        <a:t>הוותמל</a:t>
                      </a:r>
                      <a:endParaRPr lang="he-IL" sz="1100" b="1" i="0" u="none" strike="noStrike" dirty="0">
                        <a:solidFill>
                          <a:srgbClr val="333333"/>
                        </a:solidFill>
                        <a:effectLst/>
                        <a:latin typeface="Arial" panose="020B0604020202020204" pitchFamily="34" charset="0"/>
                      </a:endParaRP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951566"/>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1677293-0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9</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חשמל, תאורה ותקשורת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5323128"/>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1684182-0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27</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8</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כבישים ותיאום תשתיות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45236800"/>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1684232-0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64</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מים וביוב</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21207918"/>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1677285-0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16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16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מים וביוב</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0086158"/>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1684224-0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חשמל, תאורה ותקשורת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48256923"/>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1684216-0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24</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תנועה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7753925"/>
                  </a:ext>
                </a:extLst>
              </a:tr>
              <a:tr h="253205">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1298660-2</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חלקה 7 - נוף לתב"ע ובינוי ל- 96יח' על 40ד' שיפוע 7%</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6499464"/>
                  </a:ext>
                </a:extLst>
              </a:tr>
              <a:tr h="167243">
                <a:tc>
                  <a:txBody>
                    <a:bodyPr/>
                    <a:lstStyle/>
                    <a:p>
                      <a:pPr algn="ctr" rtl="1" fontAlgn="ctr"/>
                      <a:r>
                        <a:rPr lang="he-IL" sz="1100" b="1" i="0" u="none" strike="noStrike" dirty="0">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1677202-0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73</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73</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אדריכלות תב"ע ובינוי</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94630744"/>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1685619-0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63</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63</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חשמל, תאורה ותקשורת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4612519"/>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1677244-0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78</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58</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נוף</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3447109"/>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1685429-0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276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34</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נוף</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3183015"/>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1385335-1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22</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22</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תנועה - תכנית מפורטת + נספחי בינוי</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7971399"/>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1677277-0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89</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תנועה, כבישים ותאום תשתיות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0595425"/>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1685049-0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שמאי - שכ' דרומית חלקה 7</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7435194"/>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1385350-1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מים וביוב-תכנית מפורטת כולל נספחי בינוי</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07389258"/>
                  </a:ext>
                </a:extLst>
              </a:tr>
              <a:tr h="253205">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1385343-1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69</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69</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כבישים ותאום תשתיות - תכנית מפורטת כולל נספחי בינוי</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7599984"/>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1052174-5</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א. תב"ע לחלקה 7 עבור 95 יח"ד על 31 דונם כולל בינוי</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4467762"/>
                  </a:ext>
                </a:extLst>
              </a:tr>
              <a:tr h="167243">
                <a:tc>
                  <a:txBody>
                    <a:bodyPr/>
                    <a:lstStyle/>
                    <a:p>
                      <a:pPr algn="ctr" rtl="1" fontAlgn="ctr"/>
                      <a:r>
                        <a:rPr lang="he-IL" sz="1100" b="1" i="0" u="none" strike="noStrike">
                          <a:solidFill>
                            <a:srgbClr val="333333"/>
                          </a:solidFill>
                          <a:effectLst/>
                          <a:latin typeface="Arial" panose="020B0604020202020204" pitchFamily="34" charset="0"/>
                        </a:rPr>
                        <a:t>שפרעם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1385319-1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85</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אדריכלות- תכנית מפורטת כולל נספחי בינוי</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9367403"/>
                  </a:ext>
                </a:extLst>
              </a:tr>
              <a:tr h="300766">
                <a:tc gridSpan="2">
                  <a:txBody>
                    <a:bodyPr/>
                    <a:lstStyle/>
                    <a:p>
                      <a:pPr algn="ctr" rtl="0" fontAlgn="ctr"/>
                      <a:r>
                        <a:rPr lang="he-IL" sz="1100" b="1" i="0" u="none" strike="noStrike" dirty="0">
                          <a:solidFill>
                            <a:srgbClr val="333333"/>
                          </a:solidFill>
                          <a:effectLst/>
                          <a:latin typeface="Arial" panose="020B0604020202020204" pitchFamily="34" charset="0"/>
                        </a:rPr>
                        <a:t> </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100" b="1" i="0" u="none" strike="noStrike" dirty="0">
                          <a:solidFill>
                            <a:srgbClr val="333333"/>
                          </a:solidFill>
                          <a:effectLst/>
                          <a:latin typeface="Arial" panose="020B0604020202020204" pitchFamily="34" charset="0"/>
                        </a:rPr>
                        <a:t>10,933</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100" b="1" i="0" u="none" strike="noStrike" dirty="0">
                          <a:solidFill>
                            <a:srgbClr val="333333"/>
                          </a:solidFill>
                          <a:effectLst/>
                          <a:latin typeface="Arial" panose="020B0604020202020204" pitchFamily="34" charset="0"/>
                        </a:rPr>
                        <a:t>8,468</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effectLst/>
                          <a:latin typeface="Arial" panose="020B0604020202020204" pitchFamily="34" charset="0"/>
                        </a:rPr>
                        <a:t>סה"כ יישובים אסטרטגיים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38066646"/>
                  </a:ext>
                </a:extLst>
              </a:tr>
            </a:tbl>
          </a:graphicData>
        </a:graphic>
      </p:graphicFrame>
      <p:sp>
        <p:nvSpPr>
          <p:cNvPr id="10" name="TextBox 9">
            <a:extLst>
              <a:ext uri="{FF2B5EF4-FFF2-40B4-BE49-F238E27FC236}">
                <a16:creationId xmlns:a16="http://schemas.microsoft.com/office/drawing/2014/main" id="{1D21B89D-746D-4A51-B955-C9B24059F17B}"/>
              </a:ext>
            </a:extLst>
          </p:cNvPr>
          <p:cNvSpPr txBox="1"/>
          <p:nvPr/>
        </p:nvSpPr>
        <p:spPr>
          <a:xfrm>
            <a:off x="2773342" y="6355258"/>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CDDB797F-7924-41AA-9C85-80551F7FE0F9}"/>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99E1B492-4173-48D2-93EF-ACDA04710C9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247733"/>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1180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511575"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מרכז  (שנת 2017) </a:t>
            </a:r>
          </a:p>
        </p:txBody>
      </p:sp>
      <p:graphicFrame>
        <p:nvGraphicFramePr>
          <p:cNvPr id="10" name="טבלה 9">
            <a:extLst>
              <a:ext uri="{FF2B5EF4-FFF2-40B4-BE49-F238E27FC236}">
                <a16:creationId xmlns:a16="http://schemas.microsoft.com/office/drawing/2014/main" id="{E6D517DC-31BA-4A77-AEC8-0153F5F157A9}"/>
              </a:ext>
            </a:extLst>
          </p:cNvPr>
          <p:cNvGraphicFramePr>
            <a:graphicFrameLocks noGrp="1"/>
          </p:cNvGraphicFramePr>
          <p:nvPr>
            <p:extLst>
              <p:ext uri="{D42A27DB-BD31-4B8C-83A1-F6EECF244321}">
                <p14:modId xmlns:p14="http://schemas.microsoft.com/office/powerpoint/2010/main" val="2366468629"/>
              </p:ext>
            </p:extLst>
          </p:nvPr>
        </p:nvGraphicFramePr>
        <p:xfrm>
          <a:off x="763302" y="1556967"/>
          <a:ext cx="7937158" cy="3294367"/>
        </p:xfrm>
        <a:graphic>
          <a:graphicData uri="http://schemas.openxmlformats.org/drawingml/2006/table">
            <a:tbl>
              <a:tblPr rtl="1"/>
              <a:tblGrid>
                <a:gridCol w="1347471">
                  <a:extLst>
                    <a:ext uri="{9D8B030D-6E8A-4147-A177-3AD203B41FA5}">
                      <a16:colId xmlns:a16="http://schemas.microsoft.com/office/drawing/2014/main" val="3181954035"/>
                    </a:ext>
                  </a:extLst>
                </a:gridCol>
                <a:gridCol w="1125968">
                  <a:extLst>
                    <a:ext uri="{9D8B030D-6E8A-4147-A177-3AD203B41FA5}">
                      <a16:colId xmlns:a16="http://schemas.microsoft.com/office/drawing/2014/main" val="541080855"/>
                    </a:ext>
                  </a:extLst>
                </a:gridCol>
                <a:gridCol w="1263383">
                  <a:extLst>
                    <a:ext uri="{9D8B030D-6E8A-4147-A177-3AD203B41FA5}">
                      <a16:colId xmlns:a16="http://schemas.microsoft.com/office/drawing/2014/main" val="3969764335"/>
                    </a:ext>
                  </a:extLst>
                </a:gridCol>
                <a:gridCol w="1345420">
                  <a:extLst>
                    <a:ext uri="{9D8B030D-6E8A-4147-A177-3AD203B41FA5}">
                      <a16:colId xmlns:a16="http://schemas.microsoft.com/office/drawing/2014/main" val="1201531067"/>
                    </a:ext>
                  </a:extLst>
                </a:gridCol>
                <a:gridCol w="2854916">
                  <a:extLst>
                    <a:ext uri="{9D8B030D-6E8A-4147-A177-3AD203B41FA5}">
                      <a16:colId xmlns:a16="http://schemas.microsoft.com/office/drawing/2014/main" val="323267102"/>
                    </a:ext>
                  </a:extLst>
                </a:gridCol>
              </a:tblGrid>
              <a:tr h="945752">
                <a:tc>
                  <a:txBody>
                    <a:bodyPr/>
                    <a:lstStyle/>
                    <a:p>
                      <a:pPr algn="ctr" rtl="1" fontAlgn="ctr"/>
                      <a:r>
                        <a:rPr lang="he-IL" sz="1600" b="1" i="0" u="none" strike="noStrike" dirty="0">
                          <a:solidFill>
                            <a:srgbClr val="333333"/>
                          </a:solidFill>
                          <a:effectLst/>
                          <a:latin typeface="Arial" panose="020B0604020202020204" pitchFamily="34" charset="0"/>
                        </a:rPr>
                        <a:t>יישוב</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Arial" panose="020B0604020202020204" pitchFamily="34" charset="0"/>
                        </a:rPr>
                        <a:t>מס' חוזה</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Arial" panose="020B0604020202020204" pitchFamily="34" charset="0"/>
                        </a:rPr>
                        <a:t>העברת הרשאות (אלש"ח)</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Arial" panose="020B0604020202020204" pitchFamily="34" charset="0"/>
                        </a:rPr>
                        <a:t>ניצול בפועל</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תיאור חוזה</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774226691"/>
                  </a:ext>
                </a:extLst>
              </a:tr>
              <a:tr h="378300">
                <a:tc>
                  <a:txBody>
                    <a:bodyPr/>
                    <a:lstStyle/>
                    <a:p>
                      <a:pPr algn="ctr" rtl="1" fontAlgn="ctr"/>
                      <a:r>
                        <a:rPr lang="he-IL" sz="1600" b="1" i="0" u="none" strike="noStrike">
                          <a:solidFill>
                            <a:srgbClr val="333333"/>
                          </a:solidFill>
                          <a:effectLst/>
                          <a:latin typeface="Arial" panose="020B0604020202020204" pitchFamily="34" charset="0"/>
                        </a:rPr>
                        <a:t>כפר קאסם</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1677632-0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164</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בינוי למתחמים 6 ו 7</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2320941"/>
                  </a:ext>
                </a:extLst>
              </a:tr>
              <a:tr h="378300">
                <a:tc>
                  <a:txBody>
                    <a:bodyPr/>
                    <a:lstStyle/>
                    <a:p>
                      <a:pPr algn="ctr" rtl="1" fontAlgn="ctr"/>
                      <a:r>
                        <a:rPr lang="he-IL" sz="1600" b="1" i="0" u="none" strike="noStrike">
                          <a:solidFill>
                            <a:srgbClr val="333333"/>
                          </a:solidFill>
                          <a:effectLst/>
                          <a:latin typeface="Arial" panose="020B0604020202020204" pitchFamily="34" charset="0"/>
                        </a:rPr>
                        <a:t>כפר קאסם</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1677640-0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470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בינוי למתחמים 6 ו 7</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0810756"/>
                  </a:ext>
                </a:extLst>
              </a:tr>
              <a:tr h="378300">
                <a:tc>
                  <a:txBody>
                    <a:bodyPr/>
                    <a:lstStyle/>
                    <a:p>
                      <a:pPr algn="ctr" rtl="1" fontAlgn="ctr"/>
                      <a:r>
                        <a:rPr lang="he-IL" sz="1600" b="1" i="0" u="none" strike="noStrike">
                          <a:solidFill>
                            <a:srgbClr val="333333"/>
                          </a:solidFill>
                          <a:effectLst/>
                          <a:latin typeface="Arial" panose="020B0604020202020204" pitchFamily="34" charset="0"/>
                        </a:rPr>
                        <a:t>כפר קאסם</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1677673-0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171</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בינוי למתחמים 6 ו 7</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58426995"/>
                  </a:ext>
                </a:extLst>
              </a:tr>
              <a:tr h="378300">
                <a:tc>
                  <a:txBody>
                    <a:bodyPr/>
                    <a:lstStyle/>
                    <a:p>
                      <a:pPr algn="ctr" rtl="1" fontAlgn="ctr"/>
                      <a:r>
                        <a:rPr lang="he-IL" sz="1600" b="1" i="0" u="none" strike="noStrike">
                          <a:solidFill>
                            <a:srgbClr val="333333"/>
                          </a:solidFill>
                          <a:effectLst/>
                          <a:latin typeface="Arial" panose="020B0604020202020204" pitchFamily="34" charset="0"/>
                        </a:rPr>
                        <a:t>כפר קאסם</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1677657-0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130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בינוי למתחמים 6 ו 7</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81969475"/>
                  </a:ext>
                </a:extLst>
              </a:tr>
              <a:tr h="835415">
                <a:tc gridSpan="2">
                  <a:txBody>
                    <a:bodyPr/>
                    <a:lstStyle/>
                    <a:p>
                      <a:pPr algn="ctr" rtl="0" fontAlgn="b"/>
                      <a:r>
                        <a:rPr lang="he-IL" sz="1600" b="1" i="0" u="none" strike="noStrike" dirty="0">
                          <a:effectLst/>
                          <a:latin typeface="Arial" panose="020B0604020202020204" pitchFamily="34" charset="0"/>
                        </a:rPr>
                        <a:t> </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b"/>
                      <a:r>
                        <a:rPr lang="he-IL" sz="1600" b="1" i="0" u="none" strike="noStrike" dirty="0">
                          <a:effectLst/>
                          <a:latin typeface="Arial" panose="020B0604020202020204" pitchFamily="34" charset="0"/>
                        </a:rPr>
                        <a:t>935</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b"/>
                      <a:r>
                        <a:rPr lang="he-IL" sz="1600" b="1" i="0" u="none" strike="noStrike" dirty="0">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b"/>
                      <a:r>
                        <a:rPr lang="he-IL" sz="1600" b="1" i="0" u="none" strike="noStrike" dirty="0">
                          <a:effectLst/>
                          <a:latin typeface="Arial" panose="020B0604020202020204" pitchFamily="34" charset="0"/>
                        </a:rPr>
                        <a:t>סה"כ יישובים אסטרטגיים</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9568502"/>
                  </a:ext>
                </a:extLst>
              </a:tr>
            </a:tbl>
          </a:graphicData>
        </a:graphic>
      </p:graphicFrame>
      <p:sp>
        <p:nvSpPr>
          <p:cNvPr id="11" name="TextBox 10">
            <a:extLst>
              <a:ext uri="{FF2B5EF4-FFF2-40B4-BE49-F238E27FC236}">
                <a16:creationId xmlns:a16="http://schemas.microsoft.com/office/drawing/2014/main" id="{4733210B-2344-41A7-A53F-06140D42D16F}"/>
              </a:ext>
            </a:extLst>
          </p:cNvPr>
          <p:cNvSpPr txBox="1"/>
          <p:nvPr/>
        </p:nvSpPr>
        <p:spPr>
          <a:xfrm>
            <a:off x="2459768" y="4926361"/>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2" name="TextBox 11">
            <a:extLst>
              <a:ext uri="{FF2B5EF4-FFF2-40B4-BE49-F238E27FC236}">
                <a16:creationId xmlns:a16="http://schemas.microsoft.com/office/drawing/2014/main" id="{DC7096FA-A4FA-47C2-9B67-FED57E7C1B1B}"/>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8FAF0F04-0F84-456C-87FF-8731C4AE3E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8741" y="14157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076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511575"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גליל  (שנת 2018) </a:t>
            </a:r>
          </a:p>
        </p:txBody>
      </p:sp>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graphicFrame>
        <p:nvGraphicFramePr>
          <p:cNvPr id="3" name="טבלה 2">
            <a:extLst>
              <a:ext uri="{FF2B5EF4-FFF2-40B4-BE49-F238E27FC236}">
                <a16:creationId xmlns:a16="http://schemas.microsoft.com/office/drawing/2014/main" id="{B68AA0E1-4D67-4F77-A9C9-560BA7E0AE06}"/>
              </a:ext>
            </a:extLst>
          </p:cNvPr>
          <p:cNvGraphicFramePr>
            <a:graphicFrameLocks noGrp="1"/>
          </p:cNvGraphicFramePr>
          <p:nvPr>
            <p:extLst>
              <p:ext uri="{D42A27DB-BD31-4B8C-83A1-F6EECF244321}">
                <p14:modId xmlns:p14="http://schemas.microsoft.com/office/powerpoint/2010/main" val="3609396347"/>
              </p:ext>
            </p:extLst>
          </p:nvPr>
        </p:nvGraphicFramePr>
        <p:xfrm>
          <a:off x="718948" y="1385296"/>
          <a:ext cx="7885500" cy="1843432"/>
        </p:xfrm>
        <a:graphic>
          <a:graphicData uri="http://schemas.openxmlformats.org/drawingml/2006/table">
            <a:tbl>
              <a:tblPr rtl="1"/>
              <a:tblGrid>
                <a:gridCol w="1022195">
                  <a:extLst>
                    <a:ext uri="{9D8B030D-6E8A-4147-A177-3AD203B41FA5}">
                      <a16:colId xmlns:a16="http://schemas.microsoft.com/office/drawing/2014/main" val="2980263846"/>
                    </a:ext>
                  </a:extLst>
                </a:gridCol>
                <a:gridCol w="968388">
                  <a:extLst>
                    <a:ext uri="{9D8B030D-6E8A-4147-A177-3AD203B41FA5}">
                      <a16:colId xmlns:a16="http://schemas.microsoft.com/office/drawing/2014/main" val="3313165500"/>
                    </a:ext>
                  </a:extLst>
                </a:gridCol>
                <a:gridCol w="810203">
                  <a:extLst>
                    <a:ext uri="{9D8B030D-6E8A-4147-A177-3AD203B41FA5}">
                      <a16:colId xmlns:a16="http://schemas.microsoft.com/office/drawing/2014/main" val="1263312079"/>
                    </a:ext>
                  </a:extLst>
                </a:gridCol>
                <a:gridCol w="810203">
                  <a:extLst>
                    <a:ext uri="{9D8B030D-6E8A-4147-A177-3AD203B41FA5}">
                      <a16:colId xmlns:a16="http://schemas.microsoft.com/office/drawing/2014/main" val="1865531138"/>
                    </a:ext>
                  </a:extLst>
                </a:gridCol>
                <a:gridCol w="4274511">
                  <a:extLst>
                    <a:ext uri="{9D8B030D-6E8A-4147-A177-3AD203B41FA5}">
                      <a16:colId xmlns:a16="http://schemas.microsoft.com/office/drawing/2014/main" val="2823843884"/>
                    </a:ext>
                  </a:extLst>
                </a:gridCol>
              </a:tblGrid>
              <a:tr h="626072">
                <a:tc>
                  <a:txBody>
                    <a:bodyPr/>
                    <a:lstStyle/>
                    <a:p>
                      <a:pPr algn="ctr" rtl="1" fontAlgn="ctr"/>
                      <a:r>
                        <a:rPr lang="he-IL" sz="1200" b="1" i="0" u="none" strike="noStrike" dirty="0">
                          <a:solidFill>
                            <a:srgbClr val="333333"/>
                          </a:solidFill>
                          <a:effectLst/>
                          <a:latin typeface="Tahoma" panose="020B0604030504040204" pitchFamily="34" charset="0"/>
                        </a:rPr>
                        <a:t>יישוב</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מס' חוזה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העברת הרשאות (</a:t>
                      </a:r>
                      <a:r>
                        <a:rPr lang="he-IL" sz="1200" b="1" i="0" u="none" strike="noStrike" dirty="0" err="1">
                          <a:solidFill>
                            <a:srgbClr val="333333"/>
                          </a:solidFill>
                          <a:effectLst/>
                          <a:latin typeface="Tahoma" panose="020B0604030504040204" pitchFamily="34" charset="0"/>
                        </a:rPr>
                        <a:t>אלש"ח</a:t>
                      </a:r>
                      <a:r>
                        <a:rPr lang="he-IL" sz="1200" b="1" i="0" u="none" strike="noStrike" dirty="0">
                          <a:solidFill>
                            <a:srgbClr val="333333"/>
                          </a:solidFill>
                          <a:effectLst/>
                          <a:latin typeface="Tahoma" panose="020B0604030504040204" pitchFamily="34" charset="0"/>
                        </a:rPr>
                        <a:t>)</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ניצול בפועל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תיאור </a:t>
                      </a:r>
                      <a:r>
                        <a:rPr lang="he-IL" sz="1200" b="1" i="0" u="none" strike="noStrike" dirty="0" err="1">
                          <a:solidFill>
                            <a:srgbClr val="333333"/>
                          </a:solidFill>
                          <a:effectLst/>
                          <a:latin typeface="Tahoma" panose="020B0604030504040204" pitchFamily="34" charset="0"/>
                        </a:rPr>
                        <a:t>פרוייקט</a:t>
                      </a:r>
                      <a:endParaRPr lang="he-IL" sz="1200" b="1" i="0" u="none" strike="noStrike" dirty="0">
                        <a:solidFill>
                          <a:srgbClr val="333333"/>
                        </a:solidFill>
                        <a:effectLst/>
                        <a:latin typeface="Tahoma" panose="020B0604030504040204" pitchFamily="34" charset="0"/>
                      </a:endParaRP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62707866"/>
                  </a:ext>
                </a:extLst>
              </a:tr>
              <a:tr h="208690">
                <a:tc>
                  <a:txBody>
                    <a:bodyPr/>
                    <a:lstStyle/>
                    <a:p>
                      <a:pPr algn="ctr" rtl="1" fontAlgn="ctr"/>
                      <a:r>
                        <a:rPr lang="he-IL" sz="1200" b="1" i="0" u="none" strike="noStrike">
                          <a:solidFill>
                            <a:srgbClr val="333333"/>
                          </a:solidFill>
                          <a:effectLst/>
                          <a:latin typeface="Tahoma" panose="020B0604030504040204" pitchFamily="34" charset="0"/>
                        </a:rPr>
                        <a:t>נצרת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Tahoma" panose="020B0604030504040204" pitchFamily="34" charset="0"/>
                        </a:rPr>
                        <a:t>1723329-0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62</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בדיקת התכנות ל 500 יח"ד 4300 דונם-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4856553"/>
                  </a:ext>
                </a:extLst>
              </a:tr>
              <a:tr h="208690">
                <a:tc>
                  <a:txBody>
                    <a:bodyPr/>
                    <a:lstStyle/>
                    <a:p>
                      <a:pPr algn="ctr" rtl="1" fontAlgn="ctr"/>
                      <a:r>
                        <a:rPr lang="he-IL" sz="1200" b="1" i="0" u="none" strike="noStrike">
                          <a:solidFill>
                            <a:srgbClr val="333333"/>
                          </a:solidFill>
                          <a:effectLst/>
                          <a:latin typeface="Tahoma" panose="020B0604030504040204" pitchFamily="34" charset="0"/>
                        </a:rPr>
                        <a:t>נצרת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1723311-0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101</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200" b="1" i="0" u="none" strike="noStrike" dirty="0">
                          <a:solidFill>
                            <a:srgbClr val="333333"/>
                          </a:solidFill>
                          <a:effectLst/>
                          <a:latin typeface="Tahoma" panose="020B0604030504040204" pitchFamily="34" charset="0"/>
                        </a:rPr>
                        <a:t>42</a:t>
                      </a:r>
                      <a:endParaRPr lang="he-IL" sz="1200" b="1" i="0" u="none" strike="noStrike" dirty="0">
                        <a:solidFill>
                          <a:srgbClr val="333333"/>
                        </a:solidFill>
                        <a:effectLst/>
                        <a:latin typeface="Tahoma" panose="020B0604030504040204" pitchFamily="34" charset="0"/>
                      </a:endParaRP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בדיקת התכנות ל 500 יח"ד 4300 דונם-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3978858"/>
                  </a:ext>
                </a:extLst>
              </a:tr>
              <a:tr h="208690">
                <a:tc>
                  <a:txBody>
                    <a:bodyPr/>
                    <a:lstStyle/>
                    <a:p>
                      <a:pPr algn="ctr" rtl="1" fontAlgn="ctr"/>
                      <a:r>
                        <a:rPr lang="he-IL" sz="1200" b="1" i="0" u="none" strike="noStrike">
                          <a:solidFill>
                            <a:srgbClr val="333333"/>
                          </a:solidFill>
                          <a:effectLst/>
                          <a:latin typeface="Tahoma" panose="020B0604030504040204" pitchFamily="34" charset="0"/>
                        </a:rPr>
                        <a:t>נצרת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1723337-0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Tahoma" panose="020B0604030504040204" pitchFamily="34" charset="0"/>
                        </a:rPr>
                        <a:t>96</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Tahoma" panose="020B0604030504040204" pitchFamily="34" charset="0"/>
                        </a:rPr>
                        <a:t>28</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dirty="0">
                          <a:solidFill>
                            <a:srgbClr val="333333"/>
                          </a:solidFill>
                          <a:effectLst/>
                          <a:latin typeface="Tahoma" panose="020B0604030504040204" pitchFamily="34" charset="0"/>
                        </a:rPr>
                        <a:t>בדיקת התכנות ל 500 יח"ד 4300 דונם-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1123076"/>
                  </a:ext>
                </a:extLst>
              </a:tr>
              <a:tr h="591290">
                <a:tc gridSpan="2">
                  <a:txBody>
                    <a:bodyPr/>
                    <a:lstStyle/>
                    <a:p>
                      <a:pPr algn="ctr" rtl="0" fontAlgn="ctr"/>
                      <a:r>
                        <a:rPr lang="he-IL" sz="1200" b="1" i="0" u="none" strike="noStrike" dirty="0">
                          <a:solidFill>
                            <a:srgbClr val="333333"/>
                          </a:solidFill>
                          <a:effectLst/>
                          <a:latin typeface="Tahoma" panose="020B0604030504040204" pitchFamily="34" charset="0"/>
                        </a:rPr>
                        <a:t> </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200" b="1" i="0" u="none" strike="noStrike" dirty="0">
                          <a:solidFill>
                            <a:srgbClr val="333333"/>
                          </a:solidFill>
                          <a:effectLst/>
                          <a:latin typeface="Tahoma" panose="020B0604030504040204" pitchFamily="34" charset="0"/>
                        </a:rPr>
                        <a:t>259</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200" b="1" i="0" u="none" strike="noStrike" dirty="0">
                          <a:solidFill>
                            <a:srgbClr val="333333"/>
                          </a:solidFill>
                          <a:effectLst/>
                          <a:latin typeface="Tahoma" panose="020B0604030504040204" pitchFamily="34" charset="0"/>
                        </a:rPr>
                        <a:t>70</a:t>
                      </a:r>
                      <a:endParaRPr lang="he-IL" sz="1200" b="1" i="0" u="none" strike="noStrike" dirty="0">
                        <a:solidFill>
                          <a:srgbClr val="333333"/>
                        </a:solidFill>
                        <a:effectLst/>
                        <a:latin typeface="Tahoma" panose="020B0604030504040204" pitchFamily="34" charset="0"/>
                      </a:endParaRP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סה"כ יישובים אסטרטגיים</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34491460"/>
                  </a:ext>
                </a:extLst>
              </a:tr>
            </a:tbl>
          </a:graphicData>
        </a:graphic>
      </p:graphicFrame>
      <p:sp>
        <p:nvSpPr>
          <p:cNvPr id="13" name="TextBox 12">
            <a:extLst>
              <a:ext uri="{FF2B5EF4-FFF2-40B4-BE49-F238E27FC236}">
                <a16:creationId xmlns:a16="http://schemas.microsoft.com/office/drawing/2014/main" id="{2EBB5DA2-0668-46DC-A067-96CC50A7193D}"/>
              </a:ext>
            </a:extLst>
          </p:cNvPr>
          <p:cNvSpPr txBox="1"/>
          <p:nvPr/>
        </p:nvSpPr>
        <p:spPr>
          <a:xfrm>
            <a:off x="607585" y="3380348"/>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חיפה  (שנת 2018) </a:t>
            </a:r>
          </a:p>
        </p:txBody>
      </p:sp>
      <p:graphicFrame>
        <p:nvGraphicFramePr>
          <p:cNvPr id="14" name="טבלה 13">
            <a:extLst>
              <a:ext uri="{FF2B5EF4-FFF2-40B4-BE49-F238E27FC236}">
                <a16:creationId xmlns:a16="http://schemas.microsoft.com/office/drawing/2014/main" id="{5D17CDE3-D496-4465-8A7E-47D69C21251A}"/>
              </a:ext>
            </a:extLst>
          </p:cNvPr>
          <p:cNvGraphicFramePr>
            <a:graphicFrameLocks noGrp="1"/>
          </p:cNvGraphicFramePr>
          <p:nvPr>
            <p:extLst>
              <p:ext uri="{D42A27DB-BD31-4B8C-83A1-F6EECF244321}">
                <p14:modId xmlns:p14="http://schemas.microsoft.com/office/powerpoint/2010/main" val="3971374406"/>
              </p:ext>
            </p:extLst>
          </p:nvPr>
        </p:nvGraphicFramePr>
        <p:xfrm>
          <a:off x="733686" y="3933056"/>
          <a:ext cx="7870763" cy="2295029"/>
        </p:xfrm>
        <a:graphic>
          <a:graphicData uri="http://schemas.openxmlformats.org/drawingml/2006/table">
            <a:tbl>
              <a:tblPr rtl="1"/>
              <a:tblGrid>
                <a:gridCol w="908757">
                  <a:extLst>
                    <a:ext uri="{9D8B030D-6E8A-4147-A177-3AD203B41FA5}">
                      <a16:colId xmlns:a16="http://schemas.microsoft.com/office/drawing/2014/main" val="3287712031"/>
                    </a:ext>
                  </a:extLst>
                </a:gridCol>
                <a:gridCol w="908757">
                  <a:extLst>
                    <a:ext uri="{9D8B030D-6E8A-4147-A177-3AD203B41FA5}">
                      <a16:colId xmlns:a16="http://schemas.microsoft.com/office/drawing/2014/main" val="495449660"/>
                    </a:ext>
                  </a:extLst>
                </a:gridCol>
                <a:gridCol w="908757">
                  <a:extLst>
                    <a:ext uri="{9D8B030D-6E8A-4147-A177-3AD203B41FA5}">
                      <a16:colId xmlns:a16="http://schemas.microsoft.com/office/drawing/2014/main" val="2476041256"/>
                    </a:ext>
                  </a:extLst>
                </a:gridCol>
                <a:gridCol w="908757">
                  <a:extLst>
                    <a:ext uri="{9D8B030D-6E8A-4147-A177-3AD203B41FA5}">
                      <a16:colId xmlns:a16="http://schemas.microsoft.com/office/drawing/2014/main" val="89945438"/>
                    </a:ext>
                  </a:extLst>
                </a:gridCol>
                <a:gridCol w="4235735">
                  <a:extLst>
                    <a:ext uri="{9D8B030D-6E8A-4147-A177-3AD203B41FA5}">
                      <a16:colId xmlns:a16="http://schemas.microsoft.com/office/drawing/2014/main" val="1474549985"/>
                    </a:ext>
                  </a:extLst>
                </a:gridCol>
              </a:tblGrid>
              <a:tr h="466034">
                <a:tc>
                  <a:txBody>
                    <a:bodyPr/>
                    <a:lstStyle/>
                    <a:p>
                      <a:pPr algn="ctr" rtl="1" fontAlgn="ctr"/>
                      <a:r>
                        <a:rPr lang="he-IL" sz="1400" b="1" i="0" u="none" strike="noStrike" dirty="0">
                          <a:solidFill>
                            <a:srgbClr val="333333"/>
                          </a:solidFill>
                          <a:effectLst/>
                          <a:latin typeface="Arial" panose="020B0604020202020204" pitchFamily="34" charset="0"/>
                        </a:rPr>
                        <a:t>יישוב</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מס' חוזה</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העברת הרשאות (</a:t>
                      </a:r>
                      <a:r>
                        <a:rPr lang="he-IL" sz="1400" b="1" i="0" u="none" strike="noStrike" dirty="0" err="1">
                          <a:solidFill>
                            <a:srgbClr val="333333"/>
                          </a:solidFill>
                          <a:effectLst/>
                          <a:latin typeface="Arial" panose="020B0604020202020204" pitchFamily="34" charset="0"/>
                        </a:rPr>
                        <a:t>אלש"ח</a:t>
                      </a:r>
                      <a:r>
                        <a:rPr lang="he-IL" sz="1400" b="1" i="0" u="none" strike="noStrike" dirty="0">
                          <a:solidFill>
                            <a:srgbClr val="333333"/>
                          </a:solidFill>
                          <a:effectLst/>
                          <a:latin typeface="Arial" panose="020B0604020202020204" pitchFamily="34" charset="0"/>
                        </a:rPr>
                        <a:t>)</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ניצול בפועל</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תיאור </a:t>
                      </a:r>
                      <a:r>
                        <a:rPr lang="he-IL" sz="1400" b="1" i="0" u="none" strike="noStrike" dirty="0" err="1">
                          <a:solidFill>
                            <a:srgbClr val="333333"/>
                          </a:solidFill>
                          <a:effectLst/>
                          <a:latin typeface="Arial" panose="020B0604020202020204" pitchFamily="34" charset="0"/>
                        </a:rPr>
                        <a:t>פרוייקט</a:t>
                      </a:r>
                      <a:endParaRPr lang="he-IL" sz="1400" b="1" i="0" u="none" strike="noStrike" dirty="0">
                        <a:solidFill>
                          <a:srgbClr val="333333"/>
                        </a:solidFill>
                        <a:effectLst/>
                        <a:latin typeface="Arial" panose="020B0604020202020204" pitchFamily="34" charset="0"/>
                      </a:endParaRP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47214576"/>
                  </a:ext>
                </a:extLst>
              </a:tr>
              <a:tr h="1279235">
                <a:tc>
                  <a:txBody>
                    <a:bodyPr/>
                    <a:lstStyle/>
                    <a:p>
                      <a:pPr algn="ctr" rtl="1" fontAlgn="ctr"/>
                      <a:r>
                        <a:rPr lang="he-IL" sz="1400" b="1" i="0" u="none" strike="noStrike" dirty="0">
                          <a:solidFill>
                            <a:srgbClr val="333333"/>
                          </a:solidFill>
                          <a:effectLst/>
                          <a:latin typeface="Arial" panose="020B0604020202020204" pitchFamily="34" charset="0"/>
                        </a:rPr>
                        <a:t>באקה ג'ת</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1737808-0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682</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Arial" panose="020B0604020202020204" pitchFamily="34" charset="0"/>
                        </a:rPr>
                        <a:t>מתחם אבו כביר 2200 יח"ד שטח 520 דונם  קרקע פרטית  תקציב דרוש 1.023 </a:t>
                      </a:r>
                      <a:r>
                        <a:rPr lang="he-IL" sz="1400" b="1" i="0" u="none" strike="noStrike" dirty="0" err="1">
                          <a:solidFill>
                            <a:srgbClr val="333333"/>
                          </a:solidFill>
                          <a:effectLst/>
                          <a:latin typeface="Arial" panose="020B0604020202020204" pitchFamily="34" charset="0"/>
                        </a:rPr>
                        <a:t>מלש"ח</a:t>
                      </a:r>
                      <a:r>
                        <a:rPr lang="he-IL" sz="1400" b="1" i="0" u="none" strike="noStrike" dirty="0">
                          <a:solidFill>
                            <a:srgbClr val="333333"/>
                          </a:solidFill>
                          <a:effectLst/>
                          <a:latin typeface="Arial" panose="020B0604020202020204" pitchFamily="34" charset="0"/>
                        </a:rPr>
                        <a:t> ( יתוקצב מסעיף תכנון לצרכי רישום 0.341 </a:t>
                      </a:r>
                      <a:r>
                        <a:rPr lang="he-IL" sz="1400" b="1" i="0" u="none" strike="noStrike" dirty="0" err="1">
                          <a:solidFill>
                            <a:srgbClr val="333333"/>
                          </a:solidFill>
                          <a:effectLst/>
                          <a:latin typeface="Arial" panose="020B0604020202020204" pitchFamily="34" charset="0"/>
                        </a:rPr>
                        <a:t>מלש"ח</a:t>
                      </a:r>
                      <a:r>
                        <a:rPr lang="he-IL" sz="1400" b="1" i="0" u="none" strike="noStrike" dirty="0">
                          <a:solidFill>
                            <a:srgbClr val="333333"/>
                          </a:solidFill>
                          <a:effectLst/>
                          <a:latin typeface="Arial" panose="020B0604020202020204" pitchFamily="34" charset="0"/>
                        </a:rPr>
                        <a:t> ומימון תכנון מתארי ומפורט במתחמים 0.341 </a:t>
                      </a:r>
                      <a:r>
                        <a:rPr lang="he-IL" sz="1400" b="1" i="0" u="none" strike="noStrike" dirty="0" err="1">
                          <a:solidFill>
                            <a:srgbClr val="333333"/>
                          </a:solidFill>
                          <a:effectLst/>
                          <a:latin typeface="Arial" panose="020B0604020202020204" pitchFamily="34" charset="0"/>
                        </a:rPr>
                        <a:t>מלש"ח</a:t>
                      </a:r>
                      <a:r>
                        <a:rPr lang="he-IL" sz="1400" b="1" i="0" u="none" strike="noStrike" dirty="0">
                          <a:solidFill>
                            <a:srgbClr val="333333"/>
                          </a:solidFill>
                          <a:effectLst/>
                          <a:latin typeface="Arial" panose="020B0604020202020204" pitchFamily="34" charset="0"/>
                        </a:rPr>
                        <a:t> )</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54952354"/>
                  </a:ext>
                </a:extLst>
              </a:tr>
              <a:tr h="372316">
                <a:tc gridSpan="2">
                  <a:txBody>
                    <a:bodyPr/>
                    <a:lstStyle/>
                    <a:p>
                      <a:pPr algn="ctr" rtl="0" fontAlgn="ctr"/>
                      <a:r>
                        <a:rPr lang="he-IL" sz="1400" b="1" i="0" u="none" strike="noStrike" dirty="0">
                          <a:solidFill>
                            <a:srgbClr val="333333"/>
                          </a:solidFill>
                          <a:effectLst/>
                          <a:latin typeface="Arial" panose="020B0604020202020204" pitchFamily="34" charset="0"/>
                        </a:rPr>
                        <a:t> </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400" b="1" i="0" u="none" strike="noStrike" dirty="0">
                          <a:solidFill>
                            <a:srgbClr val="333333"/>
                          </a:solidFill>
                          <a:effectLst/>
                          <a:latin typeface="Arial" panose="020B0604020202020204" pitchFamily="34" charset="0"/>
                        </a:rPr>
                        <a:t>682</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solidFill>
                            <a:srgbClr val="333333"/>
                          </a:solidFill>
                          <a:effectLst/>
                          <a:latin typeface="Arial" panose="020B0604020202020204" pitchFamily="34" charset="0"/>
                        </a:rPr>
                        <a:t>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סה"כ יישובים אסטרטגיים</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65423144"/>
                  </a:ext>
                </a:extLst>
              </a:tr>
            </a:tbl>
          </a:graphicData>
        </a:graphic>
      </p:graphicFrame>
      <p:sp>
        <p:nvSpPr>
          <p:cNvPr id="15" name="TextBox 14">
            <a:extLst>
              <a:ext uri="{FF2B5EF4-FFF2-40B4-BE49-F238E27FC236}">
                <a16:creationId xmlns:a16="http://schemas.microsoft.com/office/drawing/2014/main" id="{9E9C2B5D-CF06-4F2A-9C11-F24B14FD3178}"/>
              </a:ext>
            </a:extLst>
          </p:cNvPr>
          <p:cNvSpPr txBox="1"/>
          <p:nvPr/>
        </p:nvSpPr>
        <p:spPr>
          <a:xfrm>
            <a:off x="2756768" y="6354502"/>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6" name="TextBox 15">
            <a:extLst>
              <a:ext uri="{FF2B5EF4-FFF2-40B4-BE49-F238E27FC236}">
                <a16:creationId xmlns:a16="http://schemas.microsoft.com/office/drawing/2014/main" id="{AD0759BC-3B99-4452-8173-297A234641EE}"/>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7" name="Picture 3">
            <a:extLst>
              <a:ext uri="{FF2B5EF4-FFF2-40B4-BE49-F238E27FC236}">
                <a16:creationId xmlns:a16="http://schemas.microsoft.com/office/drawing/2014/main" id="{5EC0000F-49E6-4A2E-B14E-FC4D8EC2B65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47575"/>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415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84474339-270D-4AD0-9DA7-576AEC423BD7}"/>
              </a:ext>
            </a:extLst>
          </p:cNvPr>
          <p:cNvSpPr txBox="1"/>
          <p:nvPr/>
        </p:nvSpPr>
        <p:spPr>
          <a:xfrm>
            <a:off x="332177"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מרכז  (שנת 2018) </a:t>
            </a:r>
          </a:p>
        </p:txBody>
      </p:sp>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graphicFrame>
        <p:nvGraphicFramePr>
          <p:cNvPr id="11" name="טבלה 10">
            <a:extLst>
              <a:ext uri="{FF2B5EF4-FFF2-40B4-BE49-F238E27FC236}">
                <a16:creationId xmlns:a16="http://schemas.microsoft.com/office/drawing/2014/main" id="{A5520A77-3592-413A-9F93-7044092B4F34}"/>
              </a:ext>
            </a:extLst>
          </p:cNvPr>
          <p:cNvGraphicFramePr>
            <a:graphicFrameLocks noGrp="1"/>
          </p:cNvGraphicFramePr>
          <p:nvPr>
            <p:extLst>
              <p:ext uri="{D42A27DB-BD31-4B8C-83A1-F6EECF244321}">
                <p14:modId xmlns:p14="http://schemas.microsoft.com/office/powerpoint/2010/main" val="3981633634"/>
              </p:ext>
            </p:extLst>
          </p:nvPr>
        </p:nvGraphicFramePr>
        <p:xfrm>
          <a:off x="332177" y="1179763"/>
          <a:ext cx="8339344" cy="4671135"/>
        </p:xfrm>
        <a:graphic>
          <a:graphicData uri="http://schemas.openxmlformats.org/drawingml/2006/table">
            <a:tbl>
              <a:tblPr rtl="1"/>
              <a:tblGrid>
                <a:gridCol w="1052647">
                  <a:extLst>
                    <a:ext uri="{9D8B030D-6E8A-4147-A177-3AD203B41FA5}">
                      <a16:colId xmlns:a16="http://schemas.microsoft.com/office/drawing/2014/main" val="529938988"/>
                    </a:ext>
                  </a:extLst>
                </a:gridCol>
                <a:gridCol w="1521472">
                  <a:extLst>
                    <a:ext uri="{9D8B030D-6E8A-4147-A177-3AD203B41FA5}">
                      <a16:colId xmlns:a16="http://schemas.microsoft.com/office/drawing/2014/main" val="2619689170"/>
                    </a:ext>
                  </a:extLst>
                </a:gridCol>
                <a:gridCol w="1161007">
                  <a:extLst>
                    <a:ext uri="{9D8B030D-6E8A-4147-A177-3AD203B41FA5}">
                      <a16:colId xmlns:a16="http://schemas.microsoft.com/office/drawing/2014/main" val="2310997087"/>
                    </a:ext>
                  </a:extLst>
                </a:gridCol>
                <a:gridCol w="1161007">
                  <a:extLst>
                    <a:ext uri="{9D8B030D-6E8A-4147-A177-3AD203B41FA5}">
                      <a16:colId xmlns:a16="http://schemas.microsoft.com/office/drawing/2014/main" val="3570446961"/>
                    </a:ext>
                  </a:extLst>
                </a:gridCol>
                <a:gridCol w="3443211">
                  <a:extLst>
                    <a:ext uri="{9D8B030D-6E8A-4147-A177-3AD203B41FA5}">
                      <a16:colId xmlns:a16="http://schemas.microsoft.com/office/drawing/2014/main" val="2901137307"/>
                    </a:ext>
                  </a:extLst>
                </a:gridCol>
              </a:tblGrid>
              <a:tr h="424947">
                <a:tc>
                  <a:txBody>
                    <a:bodyPr/>
                    <a:lstStyle/>
                    <a:p>
                      <a:pPr algn="ctr" rtl="1" fontAlgn="ctr"/>
                      <a:r>
                        <a:rPr lang="he-IL" sz="1400" b="1" i="0" u="none" strike="noStrike" dirty="0">
                          <a:solidFill>
                            <a:srgbClr val="333333"/>
                          </a:solidFill>
                          <a:effectLst/>
                          <a:latin typeface="Arial" panose="020B0604020202020204" pitchFamily="34" charset="0"/>
                        </a:rPr>
                        <a:t>יישוב</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מס' חוזה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העברת הרשאות (</a:t>
                      </a:r>
                      <a:r>
                        <a:rPr lang="he-IL" sz="1400" b="1" i="0" u="none" strike="noStrike" dirty="0" err="1">
                          <a:solidFill>
                            <a:srgbClr val="333333"/>
                          </a:solidFill>
                          <a:effectLst/>
                          <a:latin typeface="Arial" panose="020B0604020202020204" pitchFamily="34" charset="0"/>
                        </a:rPr>
                        <a:t>אלש"ח</a:t>
                      </a:r>
                      <a:r>
                        <a:rPr lang="he-IL" sz="1400" b="1" i="0" u="none" strike="noStrike" dirty="0">
                          <a:solidFill>
                            <a:srgbClr val="333333"/>
                          </a:solidFill>
                          <a:effectLst/>
                          <a:latin typeface="Arial" panose="020B0604020202020204" pitchFamily="34" charset="0"/>
                        </a:rPr>
                        <a:t>)</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ניצול בפועל</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תיאור חוזה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23976503"/>
                  </a:ext>
                </a:extLst>
              </a:tr>
              <a:tr h="357988">
                <a:tc>
                  <a:txBody>
                    <a:bodyPr/>
                    <a:lstStyle/>
                    <a:p>
                      <a:pPr algn="ctr" rtl="1" fontAlgn="ctr"/>
                      <a:r>
                        <a:rPr lang="he-IL" sz="1400" b="1" i="0" u="none" strike="noStrike">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1741123-0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622</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הזמנת תצ"ר המשכי לחוזה1465970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864300"/>
                  </a:ext>
                </a:extLst>
              </a:tr>
              <a:tr h="357988">
                <a:tc>
                  <a:txBody>
                    <a:bodyPr/>
                    <a:lstStyle/>
                    <a:p>
                      <a:pPr algn="ctr" rtl="1" fontAlgn="ctr"/>
                      <a:r>
                        <a:rPr lang="he-IL" sz="1400" b="1" i="0" u="none" strike="noStrike">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1740190-0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336</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הכנת פרוגרמה לשלב שלד</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82896808"/>
                  </a:ext>
                </a:extLst>
              </a:tr>
              <a:tr h="357988">
                <a:tc>
                  <a:txBody>
                    <a:bodyPr/>
                    <a:lstStyle/>
                    <a:p>
                      <a:pPr algn="ctr" rtl="1" fontAlgn="ctr"/>
                      <a:r>
                        <a:rPr lang="he-IL" sz="1400" b="1" i="0" u="none" strike="noStrike">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1594753-2</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751</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תבע עבור כ 250 יח"ד בשטח 50 50 דונם</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6180128"/>
                  </a:ext>
                </a:extLst>
              </a:tr>
              <a:tr h="357988">
                <a:tc>
                  <a:txBody>
                    <a:bodyPr/>
                    <a:lstStyle/>
                    <a:p>
                      <a:pPr algn="ctr" rtl="1" fontAlgn="ctr"/>
                      <a:r>
                        <a:rPr lang="he-IL" sz="1400" b="1" i="0" u="none" strike="noStrike">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1632801-0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439</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err="1">
                          <a:solidFill>
                            <a:srgbClr val="333333"/>
                          </a:solidFill>
                          <a:effectLst/>
                          <a:latin typeface="Arial" panose="020B0604020202020204" pitchFamily="34" charset="0"/>
                        </a:rPr>
                        <a:t>תיכנון</a:t>
                      </a:r>
                      <a:r>
                        <a:rPr lang="he-IL" sz="1400" b="1" i="0" u="none" strike="noStrike" dirty="0">
                          <a:solidFill>
                            <a:srgbClr val="333333"/>
                          </a:solidFill>
                          <a:effectLst/>
                          <a:latin typeface="Arial" panose="020B0604020202020204" pitchFamily="34" charset="0"/>
                        </a:rPr>
                        <a:t> מפורט ל 1360 יח"ד</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56704296"/>
                  </a:ext>
                </a:extLst>
              </a:tr>
              <a:tr h="357988">
                <a:tc>
                  <a:txBody>
                    <a:bodyPr/>
                    <a:lstStyle/>
                    <a:p>
                      <a:pPr algn="ctr" rtl="1" fontAlgn="ctr"/>
                      <a:r>
                        <a:rPr lang="he-IL" sz="1400" b="1" i="0" u="none" strike="noStrike" dirty="0">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1632892-1</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920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Arial" panose="020B0604020202020204" pitchFamily="34" charset="0"/>
                        </a:rPr>
                        <a:t>תכנון מפורט ל 2000 יח"ד 520 דונם</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8652114"/>
                  </a:ext>
                </a:extLst>
              </a:tr>
              <a:tr h="357988">
                <a:tc>
                  <a:txBody>
                    <a:bodyPr/>
                    <a:lstStyle/>
                    <a:p>
                      <a:pPr algn="ctr" rtl="1" fontAlgn="ctr"/>
                      <a:r>
                        <a:rPr lang="he-IL" sz="1400" b="1" i="0" u="none" strike="noStrike" dirty="0">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1594803-1</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220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err="1">
                          <a:solidFill>
                            <a:srgbClr val="333333"/>
                          </a:solidFill>
                          <a:effectLst/>
                          <a:latin typeface="Arial" panose="020B0604020202020204" pitchFamily="34" charset="0"/>
                        </a:rPr>
                        <a:t>תצ"ר</a:t>
                      </a:r>
                      <a:r>
                        <a:rPr lang="he-IL" sz="1400" b="1" i="0" u="none" strike="noStrike" dirty="0">
                          <a:solidFill>
                            <a:srgbClr val="333333"/>
                          </a:solidFill>
                          <a:effectLst/>
                          <a:latin typeface="Arial" panose="020B0604020202020204" pitchFamily="34" charset="0"/>
                        </a:rPr>
                        <a:t> עבור 550 יח"ד </a:t>
                      </a:r>
                      <a:r>
                        <a:rPr lang="he-IL" sz="1200" b="1" i="0" u="none" strike="noStrike" dirty="0">
                          <a:solidFill>
                            <a:srgbClr val="333333"/>
                          </a:solidFill>
                          <a:effectLst/>
                          <a:latin typeface="Arial" panose="020B0604020202020204" pitchFamily="34" charset="0"/>
                        </a:rPr>
                        <a:t>(הרשאה משנת 2016)</a:t>
                      </a:r>
                      <a:endParaRPr lang="he-IL" sz="1400" b="1" i="0" u="none" strike="noStrike" dirty="0">
                        <a:solidFill>
                          <a:srgbClr val="333333"/>
                        </a:solidFill>
                        <a:effectLst/>
                        <a:latin typeface="Arial" panose="020B0604020202020204" pitchFamily="34" charset="0"/>
                      </a:endParaRP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64393148"/>
                  </a:ext>
                </a:extLst>
              </a:tr>
              <a:tr h="357988">
                <a:tc>
                  <a:txBody>
                    <a:bodyPr/>
                    <a:lstStyle/>
                    <a:p>
                      <a:pPr algn="ctr" rtl="1" fontAlgn="ctr"/>
                      <a:r>
                        <a:rPr lang="he-IL" sz="1400" b="1" i="0" u="none" strike="noStrike" dirty="0">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1594662-1</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275</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err="1">
                          <a:solidFill>
                            <a:srgbClr val="333333"/>
                          </a:solidFill>
                          <a:effectLst/>
                          <a:latin typeface="Arial" panose="020B0604020202020204" pitchFamily="34" charset="0"/>
                        </a:rPr>
                        <a:t>תצ"ר</a:t>
                      </a:r>
                      <a:r>
                        <a:rPr lang="he-IL" sz="1400" b="1" i="0" u="none" strike="noStrike" dirty="0">
                          <a:solidFill>
                            <a:srgbClr val="333333"/>
                          </a:solidFill>
                          <a:effectLst/>
                          <a:latin typeface="Arial" panose="020B0604020202020204" pitchFamily="34" charset="0"/>
                        </a:rPr>
                        <a:t> עבור 600 יח"ד </a:t>
                      </a:r>
                      <a:r>
                        <a:rPr lang="he-IL" sz="1200" b="1" i="0" u="none" strike="noStrike" dirty="0">
                          <a:solidFill>
                            <a:srgbClr val="333333"/>
                          </a:solidFill>
                          <a:effectLst/>
                          <a:latin typeface="Arial" panose="020B0604020202020204" pitchFamily="34" charset="0"/>
                        </a:rPr>
                        <a:t>(הרשאה משנת 2016)</a:t>
                      </a:r>
                      <a:endParaRPr lang="he-IL" sz="1400" b="1" i="0" u="none" strike="noStrike" dirty="0">
                        <a:solidFill>
                          <a:srgbClr val="333333"/>
                        </a:solidFill>
                        <a:effectLst/>
                        <a:latin typeface="Arial" panose="020B0604020202020204" pitchFamily="34" charset="0"/>
                      </a:endParaRP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5620491"/>
                  </a:ext>
                </a:extLst>
              </a:tr>
              <a:tr h="357988">
                <a:tc>
                  <a:txBody>
                    <a:bodyPr/>
                    <a:lstStyle/>
                    <a:p>
                      <a:pPr algn="ctr" rtl="1" fontAlgn="ctr"/>
                      <a:r>
                        <a:rPr lang="he-IL" sz="1400" b="1" i="0" u="none" strike="noStrike" dirty="0">
                          <a:solidFill>
                            <a:srgbClr val="333333"/>
                          </a:solidFill>
                          <a:effectLst/>
                          <a:latin typeface="Arial" panose="020B0604020202020204" pitchFamily="34" charset="0"/>
                        </a:rPr>
                        <a:t>טיבה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1594753-1</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75</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err="1">
                          <a:solidFill>
                            <a:srgbClr val="333333"/>
                          </a:solidFill>
                          <a:effectLst/>
                          <a:latin typeface="Arial" panose="020B0604020202020204" pitchFamily="34" charset="0"/>
                        </a:rPr>
                        <a:t>תצ"ר</a:t>
                      </a:r>
                      <a:r>
                        <a:rPr lang="he-IL" sz="1400" b="1" i="0" u="none" strike="noStrike" dirty="0">
                          <a:solidFill>
                            <a:srgbClr val="333333"/>
                          </a:solidFill>
                          <a:effectLst/>
                          <a:latin typeface="Arial" panose="020B0604020202020204" pitchFamily="34" charset="0"/>
                        </a:rPr>
                        <a:t> עבור 250 יח"ד </a:t>
                      </a:r>
                      <a:r>
                        <a:rPr lang="he-IL" sz="1200" b="1" i="0" u="none" strike="noStrike" dirty="0">
                          <a:solidFill>
                            <a:srgbClr val="333333"/>
                          </a:solidFill>
                          <a:effectLst/>
                          <a:latin typeface="Arial" panose="020B0604020202020204" pitchFamily="34" charset="0"/>
                        </a:rPr>
                        <a:t>(הרשאה משנת 2016)</a:t>
                      </a:r>
                      <a:endParaRPr lang="he-IL" sz="1400" b="1" i="0" u="none" strike="noStrike" dirty="0">
                        <a:solidFill>
                          <a:srgbClr val="333333"/>
                        </a:solidFill>
                        <a:effectLst/>
                        <a:latin typeface="Arial" panose="020B0604020202020204" pitchFamily="34" charset="0"/>
                      </a:endParaRP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96755775"/>
                  </a:ext>
                </a:extLst>
              </a:tr>
              <a:tr h="462403">
                <a:tc>
                  <a:txBody>
                    <a:bodyPr/>
                    <a:lstStyle/>
                    <a:p>
                      <a:pPr algn="ctr" rtl="1" fontAlgn="ctr"/>
                      <a:r>
                        <a:rPr lang="he-IL" sz="1400" b="1" i="0" u="none" strike="noStrike">
                          <a:solidFill>
                            <a:srgbClr val="333333"/>
                          </a:solidFill>
                          <a:effectLst/>
                          <a:latin typeface="Arial" panose="020B0604020202020204" pitchFamily="34" charset="0"/>
                        </a:rPr>
                        <a:t>טירה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1741149-0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1,200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400" b="1" i="0" u="none" strike="noStrike" dirty="0">
                          <a:solidFill>
                            <a:srgbClr val="333333"/>
                          </a:solidFill>
                          <a:effectLst/>
                          <a:latin typeface="Arial" panose="020B0604020202020204" pitchFamily="34" charset="0"/>
                        </a:rPr>
                        <a:t>896</a:t>
                      </a:r>
                      <a:endParaRPr lang="he-IL" sz="1400" b="1" i="0" u="none" strike="noStrike" dirty="0">
                        <a:solidFill>
                          <a:srgbClr val="333333"/>
                        </a:solidFill>
                        <a:effectLst/>
                        <a:latin typeface="Arial" panose="020B0604020202020204" pitchFamily="34" charset="0"/>
                      </a:endParaRP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תמ"ל 1060 תבע ל 2500 יח"ד</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40238971"/>
                  </a:ext>
                </a:extLst>
              </a:tr>
              <a:tr h="350531">
                <a:tc>
                  <a:txBody>
                    <a:bodyPr/>
                    <a:lstStyle/>
                    <a:p>
                      <a:pPr algn="ctr" rtl="1" fontAlgn="ctr"/>
                      <a:r>
                        <a:rPr lang="he-IL" sz="1400" b="1" i="0" u="none" strike="noStrike">
                          <a:solidFill>
                            <a:srgbClr val="333333"/>
                          </a:solidFill>
                          <a:effectLst/>
                          <a:latin typeface="Arial" panose="020B0604020202020204" pitchFamily="34" charset="0"/>
                        </a:rPr>
                        <a:t>כפר קאסם</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1740588-0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712</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הכנת תצ"ר ל2 תוכניות ק/262+261</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98794891"/>
                  </a:ext>
                </a:extLst>
              </a:tr>
              <a:tr h="350531">
                <a:tc>
                  <a:txBody>
                    <a:bodyPr/>
                    <a:lstStyle/>
                    <a:p>
                      <a:pPr algn="ctr" rtl="0" fontAlgn="ctr"/>
                      <a:r>
                        <a:rPr lang="he-IL" sz="1400" b="1" i="0" u="none" strike="noStrike" dirty="0">
                          <a:solidFill>
                            <a:srgbClr val="333333"/>
                          </a:solidFill>
                          <a:effectLst/>
                          <a:latin typeface="Arial" panose="020B0604020202020204" pitchFamily="34" charset="0"/>
                        </a:rPr>
                        <a:t> </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solidFill>
                            <a:srgbClr val="333333"/>
                          </a:solidFill>
                          <a:effectLst/>
                          <a:latin typeface="Arial" panose="020B0604020202020204" pitchFamily="34" charset="0"/>
                        </a:rPr>
                        <a:t> </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solidFill>
                            <a:srgbClr val="333333"/>
                          </a:solidFill>
                          <a:effectLst/>
                          <a:latin typeface="Arial" panose="020B0604020202020204" pitchFamily="34" charset="0"/>
                        </a:rPr>
                        <a:t>5,550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solidFill>
                            <a:srgbClr val="333333"/>
                          </a:solidFill>
                          <a:effectLst/>
                          <a:latin typeface="Arial" panose="020B0604020202020204" pitchFamily="34" charset="0"/>
                        </a:rPr>
                        <a:t>896</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סה"כ יישובים אסטרטגיים</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58504225"/>
                  </a:ext>
                </a:extLst>
              </a:tr>
            </a:tbl>
          </a:graphicData>
        </a:graphic>
      </p:graphicFrame>
      <p:sp>
        <p:nvSpPr>
          <p:cNvPr id="13" name="TextBox 12">
            <a:extLst>
              <a:ext uri="{FF2B5EF4-FFF2-40B4-BE49-F238E27FC236}">
                <a16:creationId xmlns:a16="http://schemas.microsoft.com/office/drawing/2014/main" id="{8D31E95A-7228-4963-BDE8-E14210F5C37F}"/>
              </a:ext>
            </a:extLst>
          </p:cNvPr>
          <p:cNvSpPr txBox="1"/>
          <p:nvPr/>
        </p:nvSpPr>
        <p:spPr>
          <a:xfrm>
            <a:off x="2727826" y="6053983"/>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4" name="TextBox 13">
            <a:extLst>
              <a:ext uri="{FF2B5EF4-FFF2-40B4-BE49-F238E27FC236}">
                <a16:creationId xmlns:a16="http://schemas.microsoft.com/office/drawing/2014/main" id="{41B5C4D0-54A1-4FDD-A60E-7900CF2D34C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5" name="Picture 3">
            <a:extLst>
              <a:ext uri="{FF2B5EF4-FFF2-40B4-BE49-F238E27FC236}">
                <a16:creationId xmlns:a16="http://schemas.microsoft.com/office/drawing/2014/main" id="{B88ACCFB-3748-4B6A-95E9-0E9FE598A5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2607" y="208068"/>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4581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32177"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גליל  (שנת 2019) </a:t>
            </a:r>
          </a:p>
        </p:txBody>
      </p:sp>
      <p:sp>
        <p:nvSpPr>
          <p:cNvPr id="16" name="TextBox 15">
            <a:extLst>
              <a:ext uri="{FF2B5EF4-FFF2-40B4-BE49-F238E27FC236}">
                <a16:creationId xmlns:a16="http://schemas.microsoft.com/office/drawing/2014/main" id="{7D93A5C7-6DEE-4C0B-B2A7-EF2320680ABA}"/>
              </a:ext>
            </a:extLst>
          </p:cNvPr>
          <p:cNvSpPr txBox="1"/>
          <p:nvPr/>
        </p:nvSpPr>
        <p:spPr>
          <a:xfrm>
            <a:off x="2773387" y="5938567"/>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graphicFrame>
        <p:nvGraphicFramePr>
          <p:cNvPr id="3" name="טבלה 2">
            <a:extLst>
              <a:ext uri="{FF2B5EF4-FFF2-40B4-BE49-F238E27FC236}">
                <a16:creationId xmlns:a16="http://schemas.microsoft.com/office/drawing/2014/main" id="{9920E17C-9723-4F12-9D3B-E410B3B470FF}"/>
              </a:ext>
            </a:extLst>
          </p:cNvPr>
          <p:cNvGraphicFramePr>
            <a:graphicFrameLocks noGrp="1"/>
          </p:cNvGraphicFramePr>
          <p:nvPr>
            <p:extLst>
              <p:ext uri="{D42A27DB-BD31-4B8C-83A1-F6EECF244321}">
                <p14:modId xmlns:p14="http://schemas.microsoft.com/office/powerpoint/2010/main" val="4273835978"/>
              </p:ext>
            </p:extLst>
          </p:nvPr>
        </p:nvGraphicFramePr>
        <p:xfrm>
          <a:off x="332178" y="1382480"/>
          <a:ext cx="8384898" cy="4370867"/>
        </p:xfrm>
        <a:graphic>
          <a:graphicData uri="http://schemas.openxmlformats.org/drawingml/2006/table">
            <a:tbl>
              <a:tblPr rtl="1"/>
              <a:tblGrid>
                <a:gridCol w="760802">
                  <a:extLst>
                    <a:ext uri="{9D8B030D-6E8A-4147-A177-3AD203B41FA5}">
                      <a16:colId xmlns:a16="http://schemas.microsoft.com/office/drawing/2014/main" val="2176907088"/>
                    </a:ext>
                  </a:extLst>
                </a:gridCol>
                <a:gridCol w="892067">
                  <a:extLst>
                    <a:ext uri="{9D8B030D-6E8A-4147-A177-3AD203B41FA5}">
                      <a16:colId xmlns:a16="http://schemas.microsoft.com/office/drawing/2014/main" val="2403228797"/>
                    </a:ext>
                  </a:extLst>
                </a:gridCol>
                <a:gridCol w="924213">
                  <a:extLst>
                    <a:ext uri="{9D8B030D-6E8A-4147-A177-3AD203B41FA5}">
                      <a16:colId xmlns:a16="http://schemas.microsoft.com/office/drawing/2014/main" val="1851285232"/>
                    </a:ext>
                  </a:extLst>
                </a:gridCol>
                <a:gridCol w="4543384">
                  <a:extLst>
                    <a:ext uri="{9D8B030D-6E8A-4147-A177-3AD203B41FA5}">
                      <a16:colId xmlns:a16="http://schemas.microsoft.com/office/drawing/2014/main" val="1798605119"/>
                    </a:ext>
                  </a:extLst>
                </a:gridCol>
                <a:gridCol w="1264432">
                  <a:extLst>
                    <a:ext uri="{9D8B030D-6E8A-4147-A177-3AD203B41FA5}">
                      <a16:colId xmlns:a16="http://schemas.microsoft.com/office/drawing/2014/main" val="1002589745"/>
                    </a:ext>
                  </a:extLst>
                </a:gridCol>
              </a:tblGrid>
              <a:tr h="616404">
                <a:tc>
                  <a:txBody>
                    <a:bodyPr/>
                    <a:lstStyle/>
                    <a:p>
                      <a:pPr algn="ctr" rtl="1" fontAlgn="ctr"/>
                      <a:r>
                        <a:rPr lang="he-IL" sz="1200" b="1" i="0" u="none" strike="noStrike">
                          <a:solidFill>
                            <a:srgbClr val="000000"/>
                          </a:solidFill>
                          <a:effectLst/>
                          <a:latin typeface="Arial" panose="020B0604020202020204" pitchFamily="34" charset="0"/>
                        </a:rPr>
                        <a:t>ניצול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סכום חוזים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מספר חוזה ושינוי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תיאור פרוייקט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22880656"/>
                  </a:ext>
                </a:extLst>
              </a:tr>
              <a:tr h="280184">
                <a:tc>
                  <a:txBody>
                    <a:bodyPr/>
                    <a:lstStyle/>
                    <a:p>
                      <a:pPr algn="ctr" rtl="0" fontAlgn="ctr"/>
                      <a:r>
                        <a:rPr lang="he-IL" sz="12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1780451-0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dirty="0">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יפיע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22563840"/>
                  </a:ext>
                </a:extLst>
              </a:tr>
              <a:tr h="280184">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1780469-0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כנא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9549877"/>
                  </a:ext>
                </a:extLst>
              </a:tr>
              <a:tr h="280184">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1780527-0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dirty="0">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מנדא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59321684"/>
                  </a:ext>
                </a:extLst>
              </a:tr>
              <a:tr h="280184">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1780600-0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נצרת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23522316"/>
                  </a:ext>
                </a:extLst>
              </a:tr>
              <a:tr h="280184">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1780618-0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סח'נין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70894760"/>
                  </a:ext>
                </a:extLst>
              </a:tr>
              <a:tr h="280184">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550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1697796-1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הגדלת הרשאה להשלמת תכנון תב"ע - מתקציב 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נצרת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72294747"/>
                  </a:ext>
                </a:extLst>
              </a:tr>
              <a:tr h="280184">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1780642-0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עראבה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68966143"/>
                  </a:ext>
                </a:extLst>
              </a:tr>
              <a:tr h="798522">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728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1653153-2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השלמת תכנון תבע תמל צפון עראבה ומתחם 6 על   1.539 מליון  מתקציבקרקע פרטית  ותכנון מתארי מפורט  שלב א   889 מתקציב קרקע פרטית על בסיס שלב 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עראבה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1277925"/>
                  </a:ext>
                </a:extLst>
              </a:tr>
              <a:tr h="280184">
                <a:tc>
                  <a:txBody>
                    <a:bodyPr/>
                    <a:lstStyle/>
                    <a:p>
                      <a:pPr algn="ctr" rtl="0" fontAlgn="ctr"/>
                      <a:r>
                        <a:rPr lang="he-IL" sz="1200" b="1" i="0" u="none" strike="noStrike" dirty="0">
                          <a:solidFill>
                            <a:srgbClr val="000000"/>
                          </a:solidFill>
                          <a:effectLst/>
                          <a:latin typeface="Arial" panose="020B0604020202020204" pitchFamily="34" charset="0"/>
                        </a:rPr>
                        <a:t> </a:t>
                      </a:r>
                      <a:r>
                        <a:rPr lang="en-US" sz="1200" b="1" i="0" u="none" strike="noStrike" dirty="0">
                          <a:solidFill>
                            <a:srgbClr val="000000"/>
                          </a:solidFill>
                          <a:effectLst/>
                          <a:latin typeface="Arial" panose="020B0604020202020204" pitchFamily="34" charset="0"/>
                        </a:rPr>
                        <a:t>83</a:t>
                      </a:r>
                      <a:endParaRPr lang="he-IL" sz="12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1694249-1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מימוש אופציה למנהל פרויקט ב-922 לעוד שנה+ מנהל פרויקט נוסף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למ"ס לא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06967424"/>
                  </a:ext>
                </a:extLst>
              </a:tr>
              <a:tr h="280184">
                <a:tc>
                  <a:txBody>
                    <a:bodyPr/>
                    <a:lstStyle/>
                    <a:p>
                      <a:pPr algn="ctr" rtl="0" fontAlgn="ctr"/>
                      <a:r>
                        <a:rPr lang="he-IL" sz="1200" b="1" i="0" u="none" strike="noStrike" dirty="0">
                          <a:solidFill>
                            <a:srgbClr val="000000"/>
                          </a:solidFill>
                          <a:effectLst/>
                          <a:latin typeface="Arial" panose="020B0604020202020204" pitchFamily="34" charset="0"/>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1779354-0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מימוש אופציה למנהל פרויקט ב-922 לעוד שנה+ מנהל פרויקט נוסף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למ"ס לא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31275927"/>
                  </a:ext>
                </a:extLst>
              </a:tr>
              <a:tr h="434285">
                <a:tc>
                  <a:txBody>
                    <a:bodyPr/>
                    <a:lstStyle/>
                    <a:p>
                      <a:pPr algn="ctr" rtl="0" fontAlgn="ctr"/>
                      <a:r>
                        <a:rPr lang="he-IL" sz="1600" b="1" i="0" u="none" strike="noStrike" dirty="0">
                          <a:solidFill>
                            <a:srgbClr val="000000"/>
                          </a:solidFill>
                          <a:effectLst/>
                          <a:latin typeface="Arial" panose="020B0604020202020204" pitchFamily="34" charset="0"/>
                        </a:rPr>
                        <a:t>124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2,775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000000"/>
                          </a:solidFill>
                          <a:effectLst/>
                          <a:latin typeface="Arial" panose="020B0604020202020204" pitchFamily="34" charset="0"/>
                        </a:rPr>
                        <a:t>סה"כ יישובים אסטרטגיים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65379765"/>
                  </a:ext>
                </a:extLst>
              </a:tr>
            </a:tbl>
          </a:graphicData>
        </a:graphic>
      </p:graphicFrame>
      <p:pic>
        <p:nvPicPr>
          <p:cNvPr id="14" name="Picture 3">
            <a:extLst>
              <a:ext uri="{FF2B5EF4-FFF2-40B4-BE49-F238E27FC236}">
                <a16:creationId xmlns:a16="http://schemas.microsoft.com/office/drawing/2014/main" id="{5275CC8A-8525-4CF7-9CF6-738184D7A4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9708" y="163989"/>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566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32177"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חיפה  (שנת 2019) </a:t>
            </a:r>
          </a:p>
        </p:txBody>
      </p:sp>
      <p:sp>
        <p:nvSpPr>
          <p:cNvPr id="16" name="TextBox 15">
            <a:extLst>
              <a:ext uri="{FF2B5EF4-FFF2-40B4-BE49-F238E27FC236}">
                <a16:creationId xmlns:a16="http://schemas.microsoft.com/office/drawing/2014/main" id="{7D93A5C7-6DEE-4C0B-B2A7-EF2320680ABA}"/>
              </a:ext>
            </a:extLst>
          </p:cNvPr>
          <p:cNvSpPr txBox="1"/>
          <p:nvPr/>
        </p:nvSpPr>
        <p:spPr>
          <a:xfrm>
            <a:off x="2760806" y="6108282"/>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graphicFrame>
        <p:nvGraphicFramePr>
          <p:cNvPr id="3" name="טבלה 2">
            <a:extLst>
              <a:ext uri="{FF2B5EF4-FFF2-40B4-BE49-F238E27FC236}">
                <a16:creationId xmlns:a16="http://schemas.microsoft.com/office/drawing/2014/main" id="{CAE2AA17-047E-4AC7-913F-B30B112FD136}"/>
              </a:ext>
            </a:extLst>
          </p:cNvPr>
          <p:cNvGraphicFramePr>
            <a:graphicFrameLocks noGrp="1"/>
          </p:cNvGraphicFramePr>
          <p:nvPr>
            <p:extLst>
              <p:ext uri="{D42A27DB-BD31-4B8C-83A1-F6EECF244321}">
                <p14:modId xmlns:p14="http://schemas.microsoft.com/office/powerpoint/2010/main" val="710681981"/>
              </p:ext>
            </p:extLst>
          </p:nvPr>
        </p:nvGraphicFramePr>
        <p:xfrm>
          <a:off x="251520" y="1106257"/>
          <a:ext cx="8448938" cy="4984478"/>
        </p:xfrm>
        <a:graphic>
          <a:graphicData uri="http://schemas.openxmlformats.org/drawingml/2006/table">
            <a:tbl>
              <a:tblPr rtl="1"/>
              <a:tblGrid>
                <a:gridCol w="766613">
                  <a:extLst>
                    <a:ext uri="{9D8B030D-6E8A-4147-A177-3AD203B41FA5}">
                      <a16:colId xmlns:a16="http://schemas.microsoft.com/office/drawing/2014/main" val="3397426977"/>
                    </a:ext>
                  </a:extLst>
                </a:gridCol>
                <a:gridCol w="898881">
                  <a:extLst>
                    <a:ext uri="{9D8B030D-6E8A-4147-A177-3AD203B41FA5}">
                      <a16:colId xmlns:a16="http://schemas.microsoft.com/office/drawing/2014/main" val="696212927"/>
                    </a:ext>
                  </a:extLst>
                </a:gridCol>
                <a:gridCol w="931272">
                  <a:extLst>
                    <a:ext uri="{9D8B030D-6E8A-4147-A177-3AD203B41FA5}">
                      <a16:colId xmlns:a16="http://schemas.microsoft.com/office/drawing/2014/main" val="3609333217"/>
                    </a:ext>
                  </a:extLst>
                </a:gridCol>
                <a:gridCol w="4578083">
                  <a:extLst>
                    <a:ext uri="{9D8B030D-6E8A-4147-A177-3AD203B41FA5}">
                      <a16:colId xmlns:a16="http://schemas.microsoft.com/office/drawing/2014/main" val="2106285876"/>
                    </a:ext>
                  </a:extLst>
                </a:gridCol>
                <a:gridCol w="1274089">
                  <a:extLst>
                    <a:ext uri="{9D8B030D-6E8A-4147-A177-3AD203B41FA5}">
                      <a16:colId xmlns:a16="http://schemas.microsoft.com/office/drawing/2014/main" val="3206398528"/>
                    </a:ext>
                  </a:extLst>
                </a:gridCol>
              </a:tblGrid>
              <a:tr h="323138">
                <a:tc>
                  <a:txBody>
                    <a:bodyPr/>
                    <a:lstStyle/>
                    <a:p>
                      <a:pPr algn="ctr" rtl="1" fontAlgn="ctr"/>
                      <a:r>
                        <a:rPr lang="he-IL" sz="1200" b="1" i="0" u="none" strike="noStrike" dirty="0">
                          <a:solidFill>
                            <a:srgbClr val="000000"/>
                          </a:solidFill>
                          <a:effectLst/>
                          <a:latin typeface="Arial" panose="020B0604020202020204" pitchFamily="34" charset="0"/>
                        </a:rPr>
                        <a:t>ניצול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סכום חוזים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מספר חוזה ושינוי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תיאור </a:t>
                      </a:r>
                      <a:r>
                        <a:rPr lang="he-IL" sz="1200" b="1" i="0" u="none" strike="noStrike" dirty="0" err="1">
                          <a:solidFill>
                            <a:srgbClr val="333333"/>
                          </a:solidFill>
                          <a:effectLst/>
                          <a:latin typeface="Tahoma" panose="020B0604030504040204" pitchFamily="34" charset="0"/>
                        </a:rPr>
                        <a:t>פרוייקט</a:t>
                      </a:r>
                      <a:endParaRPr lang="he-IL" sz="1200" b="1" i="0" u="none" strike="noStrike" dirty="0">
                        <a:solidFill>
                          <a:srgbClr val="333333"/>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7089368"/>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1778919-0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לרשות - 2 יועצים / מנהלי פרויקטים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אם אל-פחם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0174986"/>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1778935-0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לרשות - 2 יועצים / מנהלי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באקה ג'ת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6124124"/>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1778976-0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לרשות - 2 יועצים / מנהלי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גדידה-מכר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04581663"/>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1778984-0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לרשות - 2 יועצים / מנהלי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גדידה-מכר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8033474"/>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1778950-0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לרשות - 2 יועצים / מנהלי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ערערה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69649833"/>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1778968-0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לרשות - 2 יועצים / מנהלי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ערערה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0380574"/>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1778992-0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לרשות - 2 יועצים / מנהלי פרויקטים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שפרעם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54992515"/>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293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1741701-0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2 יועצים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למ"ס לא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32850988"/>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301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1779271-0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ליווי תכנון סטטוטורי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למ"ס לא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9821851"/>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305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1727056-0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2 יועצים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למ"ס לא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44836506"/>
                  </a:ext>
                </a:extLst>
              </a:tr>
              <a:tr h="342900">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341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1777432-0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מתחם אבו כביר 2200 יח"ד שטח 520 דונם קרקע פרטית. תקציב נדרש 1,023 מלש"ח (הסכמים אסטרטגיים תקצוב תכנון לצרכי רישום 0.341 מלש"ח)</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באקה ג'ת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3486065"/>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1777614-0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תכנון מתחם צפון מזרחי - 663 יח' שטח 255 ד' ק.פרטית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גדידה-מכר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25552485"/>
                  </a:ext>
                </a:extLst>
              </a:tr>
              <a:tr h="170073">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962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1777838-0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המשך תכנון מתחם 6 1260 יח"ד 637 דונם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ערערה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066902"/>
                  </a:ext>
                </a:extLst>
              </a:tr>
              <a:tr h="323138">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1777481-0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דרדס טיון 1000 יח"ד שטח 360 דונם, קרקע פרטית. ניוד תקציב מקרקע מדינה לקרקע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באקה ג'ת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28867796"/>
                  </a:ext>
                </a:extLst>
              </a:tr>
              <a:tr h="323138">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1,443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1777846-0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תכנון תב"ע מתחם 7 כ-428 דונם כ-855 יח"ד קרקע פרטית - ניוד תקציב מקרקע מדינה לקרקע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ערערה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1476489"/>
                  </a:ext>
                </a:extLst>
              </a:tr>
              <a:tr h="323138">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1777622-0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תכנון מתחם מערבי - 1200 יח' שטח 465 ד' קרקע פרטית.  מקודם מתקציב מתארי + איחוד וחלוקה + תצ"ר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גדידה-מכר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67312023"/>
                  </a:ext>
                </a:extLst>
              </a:tr>
              <a:tr h="484707">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2,253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1777390-0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תמ"ל 1030 עראק אל שבאב 4500 יח"ד שטח 1330 דונם,  קרקע מעורבת הרוב מדינה כ- 2700 יח"ד - תכנית בינוי קרקע מדינה   + קידום המשך התכנון בקרקע פרטית לתכנית בינוי כולל שימוש בתקציב מקרקע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אם אל-פחם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73393412"/>
                  </a:ext>
                </a:extLst>
              </a:tr>
              <a:tr h="229598">
                <a:tc>
                  <a:txBody>
                    <a:bodyPr/>
                    <a:lstStyle/>
                    <a:p>
                      <a:pPr algn="ctr" rtl="0" fontAlgn="ctr"/>
                      <a:r>
                        <a:rPr lang="he-IL" sz="1200" b="1"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a:solidFill>
                            <a:srgbClr val="000000"/>
                          </a:solidFill>
                          <a:effectLst/>
                          <a:latin typeface="Arial" panose="020B0604020202020204" pitchFamily="34" charset="0"/>
                        </a:rPr>
                        <a:t>10,272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000000"/>
                          </a:solidFill>
                          <a:effectLst/>
                          <a:latin typeface="Arial" panose="020B0604020202020204" pitchFamily="34" charset="0"/>
                        </a:rPr>
                        <a:t>סה"כ יישובים אסטרטגיים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8685"/>
                  </a:ext>
                </a:extLst>
              </a:tr>
            </a:tbl>
          </a:graphicData>
        </a:graphic>
      </p:graphicFrame>
      <p:pic>
        <p:nvPicPr>
          <p:cNvPr id="14" name="Picture 3">
            <a:extLst>
              <a:ext uri="{FF2B5EF4-FFF2-40B4-BE49-F238E27FC236}">
                <a16:creationId xmlns:a16="http://schemas.microsoft.com/office/drawing/2014/main" id="{4E50025B-0C8D-4B6A-9FB0-2CD47C08343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7131" y="14157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6774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32177"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מרכז  (שנת 2019) </a:t>
            </a:r>
          </a:p>
        </p:txBody>
      </p:sp>
      <p:sp>
        <p:nvSpPr>
          <p:cNvPr id="16" name="TextBox 15">
            <a:extLst>
              <a:ext uri="{FF2B5EF4-FFF2-40B4-BE49-F238E27FC236}">
                <a16:creationId xmlns:a16="http://schemas.microsoft.com/office/drawing/2014/main" id="{7D93A5C7-6DEE-4C0B-B2A7-EF2320680ABA}"/>
              </a:ext>
            </a:extLst>
          </p:cNvPr>
          <p:cNvSpPr txBox="1"/>
          <p:nvPr/>
        </p:nvSpPr>
        <p:spPr>
          <a:xfrm>
            <a:off x="2936269" y="5631841"/>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graphicFrame>
        <p:nvGraphicFramePr>
          <p:cNvPr id="2" name="טבלה 1">
            <a:extLst>
              <a:ext uri="{FF2B5EF4-FFF2-40B4-BE49-F238E27FC236}">
                <a16:creationId xmlns:a16="http://schemas.microsoft.com/office/drawing/2014/main" id="{3A9A82B9-93FD-4A8E-A1C0-F40696873E67}"/>
              </a:ext>
            </a:extLst>
          </p:cNvPr>
          <p:cNvGraphicFramePr>
            <a:graphicFrameLocks noGrp="1"/>
          </p:cNvGraphicFramePr>
          <p:nvPr>
            <p:extLst>
              <p:ext uri="{D42A27DB-BD31-4B8C-83A1-F6EECF244321}">
                <p14:modId xmlns:p14="http://schemas.microsoft.com/office/powerpoint/2010/main" val="1503711589"/>
              </p:ext>
            </p:extLst>
          </p:nvPr>
        </p:nvGraphicFramePr>
        <p:xfrm>
          <a:off x="528193" y="1446017"/>
          <a:ext cx="8188886" cy="3819191"/>
        </p:xfrm>
        <a:graphic>
          <a:graphicData uri="http://schemas.openxmlformats.org/drawingml/2006/table">
            <a:tbl>
              <a:tblPr rtl="1"/>
              <a:tblGrid>
                <a:gridCol w="743017">
                  <a:extLst>
                    <a:ext uri="{9D8B030D-6E8A-4147-A177-3AD203B41FA5}">
                      <a16:colId xmlns:a16="http://schemas.microsoft.com/office/drawing/2014/main" val="2582054006"/>
                    </a:ext>
                  </a:extLst>
                </a:gridCol>
                <a:gridCol w="871215">
                  <a:extLst>
                    <a:ext uri="{9D8B030D-6E8A-4147-A177-3AD203B41FA5}">
                      <a16:colId xmlns:a16="http://schemas.microsoft.com/office/drawing/2014/main" val="2124786774"/>
                    </a:ext>
                  </a:extLst>
                </a:gridCol>
                <a:gridCol w="1199201">
                  <a:extLst>
                    <a:ext uri="{9D8B030D-6E8A-4147-A177-3AD203B41FA5}">
                      <a16:colId xmlns:a16="http://schemas.microsoft.com/office/drawing/2014/main" val="496330812"/>
                    </a:ext>
                  </a:extLst>
                </a:gridCol>
                <a:gridCol w="4140580">
                  <a:extLst>
                    <a:ext uri="{9D8B030D-6E8A-4147-A177-3AD203B41FA5}">
                      <a16:colId xmlns:a16="http://schemas.microsoft.com/office/drawing/2014/main" val="3015433324"/>
                    </a:ext>
                  </a:extLst>
                </a:gridCol>
                <a:gridCol w="1234873">
                  <a:extLst>
                    <a:ext uri="{9D8B030D-6E8A-4147-A177-3AD203B41FA5}">
                      <a16:colId xmlns:a16="http://schemas.microsoft.com/office/drawing/2014/main" val="2899411010"/>
                    </a:ext>
                  </a:extLst>
                </a:gridCol>
              </a:tblGrid>
              <a:tr h="1072052">
                <a:tc>
                  <a:txBody>
                    <a:bodyPr/>
                    <a:lstStyle/>
                    <a:p>
                      <a:pPr algn="ctr" rtl="1" fontAlgn="ctr"/>
                      <a:r>
                        <a:rPr lang="he-IL" sz="1600" b="1" i="0" u="none" strike="noStrike" dirty="0">
                          <a:solidFill>
                            <a:srgbClr val="333333"/>
                          </a:solidFill>
                          <a:effectLst/>
                          <a:latin typeface="Tahoma" panose="020B0604030504040204" pitchFamily="34" charset="0"/>
                        </a:rPr>
                        <a:t>ניצול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Tahoma" panose="020B0604030504040204" pitchFamily="34" charset="0"/>
                        </a:rPr>
                        <a:t>סכום חוזים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Tahoma" panose="020B0604030504040204" pitchFamily="34" charset="0"/>
                        </a:rPr>
                        <a:t>מספר חוזה ושינוי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Tahoma" panose="020B0604030504040204" pitchFamily="34" charset="0"/>
                        </a:rPr>
                        <a:t>תיאור </a:t>
                      </a:r>
                      <a:r>
                        <a:rPr lang="he-IL" sz="1600" b="1" i="0" u="none" strike="noStrike" dirty="0" err="1">
                          <a:solidFill>
                            <a:srgbClr val="333333"/>
                          </a:solidFill>
                          <a:effectLst/>
                          <a:latin typeface="Tahoma" panose="020B0604030504040204" pitchFamily="34" charset="0"/>
                        </a:rPr>
                        <a:t>פרוייקט</a:t>
                      </a:r>
                      <a:endParaRPr lang="he-IL" sz="1600" b="1" i="0" u="none" strike="noStrike" dirty="0">
                        <a:solidFill>
                          <a:srgbClr val="333333"/>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72934092"/>
                  </a:ext>
                </a:extLst>
              </a:tr>
              <a:tr h="536027">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6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1779156-0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יועץ לליווי תוכניות סטטוטוריות ברשות המקומית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טיבה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9225909"/>
                  </a:ext>
                </a:extLst>
              </a:tr>
              <a:tr h="536027">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6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1779180-0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יועץ לליווי תוכניות סטטוטוריות ברשות המקומית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טירה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1268220"/>
                  </a:ext>
                </a:extLst>
              </a:tr>
              <a:tr h="536027">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6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1779214-0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יועץ לליווי תוכניות סטטוטוריות ברשות המקומית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כפר קאסם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860532"/>
                  </a:ext>
                </a:extLst>
              </a:tr>
              <a:tr h="536027">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600" b="1" i="0" u="none" strike="noStrike">
                          <a:solidFill>
                            <a:srgbClr val="333333"/>
                          </a:solidFill>
                          <a:effectLst/>
                          <a:latin typeface="Tahoma" panose="020B0604030504040204" pitchFamily="34" charset="0"/>
                        </a:rPr>
                        <a:t>599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1741149-1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הכנת תצ"ר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טירה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77712268"/>
                  </a:ext>
                </a:extLst>
              </a:tr>
              <a:tr h="603031">
                <a:tc>
                  <a:txBody>
                    <a:bodyPr/>
                    <a:lstStyle/>
                    <a:p>
                      <a:pPr algn="ctr" rtl="0" fontAlgn="ctr"/>
                      <a:r>
                        <a:rPr lang="he-IL" sz="1600" b="1"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800" b="1" i="0" u="none" strike="noStrike" dirty="0">
                          <a:solidFill>
                            <a:srgbClr val="000000"/>
                          </a:solidFill>
                          <a:effectLst/>
                          <a:latin typeface="Arial" panose="020B0604020202020204" pitchFamily="34" charset="0"/>
                        </a:rPr>
                        <a:t>1,049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8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800" b="1" i="0" u="none" strike="noStrike" dirty="0">
                          <a:solidFill>
                            <a:srgbClr val="000000"/>
                          </a:solidFill>
                          <a:effectLst/>
                          <a:latin typeface="Arial" panose="020B0604020202020204" pitchFamily="34" charset="0"/>
                        </a:rPr>
                        <a:t>סה"כ יישובים אסטרטגיים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8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6884297"/>
                  </a:ext>
                </a:extLst>
              </a:tr>
            </a:tbl>
          </a:graphicData>
        </a:graphic>
      </p:graphicFrame>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7013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32177"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גליל  (שנת 2020) </a:t>
            </a:r>
          </a:p>
        </p:txBody>
      </p:sp>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טבלה 2">
            <a:extLst>
              <a:ext uri="{FF2B5EF4-FFF2-40B4-BE49-F238E27FC236}">
                <a16:creationId xmlns:a16="http://schemas.microsoft.com/office/drawing/2014/main" id="{5C5DCB73-47FE-4BE1-B845-C99E92CB929D}"/>
              </a:ext>
            </a:extLst>
          </p:cNvPr>
          <p:cNvGraphicFramePr>
            <a:graphicFrameLocks noGrp="1"/>
          </p:cNvGraphicFramePr>
          <p:nvPr>
            <p:extLst>
              <p:ext uri="{D42A27DB-BD31-4B8C-83A1-F6EECF244321}">
                <p14:modId xmlns:p14="http://schemas.microsoft.com/office/powerpoint/2010/main" val="2268356539"/>
              </p:ext>
            </p:extLst>
          </p:nvPr>
        </p:nvGraphicFramePr>
        <p:xfrm>
          <a:off x="332178" y="1088712"/>
          <a:ext cx="8510238" cy="5080688"/>
        </p:xfrm>
        <a:graphic>
          <a:graphicData uri="http://schemas.openxmlformats.org/drawingml/2006/table">
            <a:tbl>
              <a:tblPr rtl="1"/>
              <a:tblGrid>
                <a:gridCol w="854839">
                  <a:extLst>
                    <a:ext uri="{9D8B030D-6E8A-4147-A177-3AD203B41FA5}">
                      <a16:colId xmlns:a16="http://schemas.microsoft.com/office/drawing/2014/main" val="4051876808"/>
                    </a:ext>
                  </a:extLst>
                </a:gridCol>
                <a:gridCol w="1384028">
                  <a:extLst>
                    <a:ext uri="{9D8B030D-6E8A-4147-A177-3AD203B41FA5}">
                      <a16:colId xmlns:a16="http://schemas.microsoft.com/office/drawing/2014/main" val="2732863432"/>
                    </a:ext>
                  </a:extLst>
                </a:gridCol>
                <a:gridCol w="5118864">
                  <a:extLst>
                    <a:ext uri="{9D8B030D-6E8A-4147-A177-3AD203B41FA5}">
                      <a16:colId xmlns:a16="http://schemas.microsoft.com/office/drawing/2014/main" val="2271317479"/>
                    </a:ext>
                  </a:extLst>
                </a:gridCol>
                <a:gridCol w="1152507">
                  <a:extLst>
                    <a:ext uri="{9D8B030D-6E8A-4147-A177-3AD203B41FA5}">
                      <a16:colId xmlns:a16="http://schemas.microsoft.com/office/drawing/2014/main" val="2211601530"/>
                    </a:ext>
                  </a:extLst>
                </a:gridCol>
              </a:tblGrid>
              <a:tr h="199714">
                <a:tc>
                  <a:txBody>
                    <a:bodyPr/>
                    <a:lstStyle/>
                    <a:p>
                      <a:pPr algn="ctr" rtl="1" fontAlgn="ctr"/>
                      <a:r>
                        <a:rPr lang="he-IL" sz="1200" b="1" i="0" u="none" strike="noStrike">
                          <a:solidFill>
                            <a:srgbClr val="000000"/>
                          </a:solidFill>
                          <a:effectLst/>
                          <a:latin typeface="Arial" panose="020B0604020202020204" pitchFamily="34" charset="0"/>
                        </a:rPr>
                        <a:t>סכום חוזים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000000"/>
                          </a:solidFill>
                          <a:effectLst/>
                          <a:latin typeface="Arial" panose="020B0604020202020204" pitchFamily="34" charset="0"/>
                        </a:rPr>
                        <a:t>מספר חוזה</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תיאור פרוייקט</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000000"/>
                          </a:solidFill>
                          <a:effectLst/>
                          <a:latin typeface="Arial" panose="020B0604020202020204" pitchFamily="34" charset="0"/>
                        </a:rPr>
                        <a:t>יישוב</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15721128"/>
                  </a:ext>
                </a:extLst>
              </a:tr>
              <a:tr h="199714">
                <a:tc>
                  <a:txBody>
                    <a:bodyPr/>
                    <a:lstStyle/>
                    <a:p>
                      <a:pPr algn="ctr" rtl="0" fontAlgn="ctr"/>
                      <a:r>
                        <a:rPr lang="he-IL" sz="1200" b="1" i="0" u="none" strike="noStrike">
                          <a:solidFill>
                            <a:srgbClr val="000000"/>
                          </a:solidFill>
                          <a:effectLst/>
                          <a:latin typeface="Arial" panose="020B0604020202020204" pitchFamily="34" charset="0"/>
                        </a:rPr>
                        <a:t>311</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1801042-0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קונסטרוקטור ויועץ ביסוס וקרקע</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כפר מנדא</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3242763"/>
                  </a:ext>
                </a:extLst>
              </a:tr>
              <a:tr h="199714">
                <a:tc>
                  <a:txBody>
                    <a:bodyPr/>
                    <a:lstStyle/>
                    <a:p>
                      <a:pPr algn="ctr" rtl="0" fontAlgn="ctr"/>
                      <a:r>
                        <a:rPr lang="he-IL" sz="1200" b="1" i="0" u="none" strike="noStrike">
                          <a:solidFill>
                            <a:srgbClr val="000000"/>
                          </a:solidFill>
                          <a:effectLst/>
                          <a:latin typeface="Arial" panose="020B0604020202020204" pitchFamily="34" charset="0"/>
                        </a:rPr>
                        <a:t>35</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1804178-0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קונסטרוקטור ויועץ ביסוס וקרקע</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כפר מנדא</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7918926"/>
                  </a:ext>
                </a:extLst>
              </a:tr>
              <a:tr h="199714">
                <a:tc>
                  <a:txBody>
                    <a:bodyPr/>
                    <a:lstStyle/>
                    <a:p>
                      <a:pPr algn="ctr" rtl="0" fontAlgn="ctr"/>
                      <a:r>
                        <a:rPr lang="he-IL" sz="1200" b="1" i="0" u="none" strike="noStrike">
                          <a:solidFill>
                            <a:srgbClr val="000000"/>
                          </a:solidFill>
                          <a:effectLst/>
                          <a:latin typeface="Arial" panose="020B0604020202020204" pitchFamily="34" charset="0"/>
                        </a:rPr>
                        <a:t>65</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1809359-0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תצ"ר   ורישום. 81 יח"ד 25 דונם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יפיע</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989449"/>
                  </a:ext>
                </a:extLst>
              </a:tr>
              <a:tr h="199714">
                <a:tc>
                  <a:txBody>
                    <a:bodyPr/>
                    <a:lstStyle/>
                    <a:p>
                      <a:pPr algn="ctr" rtl="0" fontAlgn="ctr"/>
                      <a:r>
                        <a:rPr lang="he-IL" sz="1200" b="1" i="0" u="none" strike="noStrike">
                          <a:solidFill>
                            <a:srgbClr val="000000"/>
                          </a:solidFill>
                          <a:effectLst/>
                          <a:latin typeface="Arial" panose="020B0604020202020204" pitchFamily="34" charset="0"/>
                        </a:rPr>
                        <a:t>130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1809342-0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תצ"ר   ורישום. 285 יח"ד 44 דונם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יפיע</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9905805"/>
                  </a:ext>
                </a:extLst>
              </a:tr>
              <a:tr h="387098">
                <a:tc>
                  <a:txBody>
                    <a:bodyPr/>
                    <a:lstStyle/>
                    <a:p>
                      <a:pPr algn="ctr" rtl="0" fontAlgn="ctr"/>
                      <a:r>
                        <a:rPr lang="he-IL" sz="1200" b="1" i="0" u="none" strike="noStrike">
                          <a:solidFill>
                            <a:srgbClr val="000000"/>
                          </a:solidFill>
                          <a:effectLst/>
                          <a:latin typeface="Arial" panose="020B0604020202020204" pitchFamily="34" charset="0"/>
                        </a:rPr>
                        <a:t>1,730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1809334-0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בינוי בקנ"מ 1:500 ותצ"ר. 640 יח"ד 175 יח"ד</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יפיע</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8192189"/>
                  </a:ext>
                </a:extLst>
              </a:tr>
              <a:tr h="399429">
                <a:tc>
                  <a:txBody>
                    <a:bodyPr/>
                    <a:lstStyle/>
                    <a:p>
                      <a:pPr algn="ctr" rtl="0" fontAlgn="ctr"/>
                      <a:r>
                        <a:rPr lang="he-IL" sz="1200" b="1" i="0" u="none" strike="noStrike">
                          <a:solidFill>
                            <a:srgbClr val="000000"/>
                          </a:solidFill>
                          <a:effectLst/>
                          <a:latin typeface="Arial" panose="020B0604020202020204" pitchFamily="34" charset="0"/>
                        </a:rPr>
                        <a:t>4,000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1791953-0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תב"ע כולל איחוד וחלוקה, תצ"ר ורישום -  415 דונם  1750 יח"ד</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כפר כנא</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272169"/>
                  </a:ext>
                </a:extLst>
              </a:tr>
              <a:tr h="199714">
                <a:tc>
                  <a:txBody>
                    <a:bodyPr/>
                    <a:lstStyle/>
                    <a:p>
                      <a:pPr algn="ctr" rtl="0" fontAlgn="ctr"/>
                      <a:r>
                        <a:rPr lang="he-IL" sz="1200" b="1" i="0" u="none" strike="noStrike">
                          <a:solidFill>
                            <a:srgbClr val="000000"/>
                          </a:solidFill>
                          <a:effectLst/>
                          <a:latin typeface="Arial" panose="020B0604020202020204" pitchFamily="34" charset="0"/>
                        </a:rPr>
                        <a:t>500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1703040-1</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תצ"ר   ורישום. 953 יח"ד 390 דונם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כפר מנדא</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6259936"/>
                  </a:ext>
                </a:extLst>
              </a:tr>
              <a:tr h="387098">
                <a:tc>
                  <a:txBody>
                    <a:bodyPr/>
                    <a:lstStyle/>
                    <a:p>
                      <a:pPr algn="ctr" rtl="0" fontAlgn="ctr"/>
                      <a:r>
                        <a:rPr lang="he-IL" sz="1200" b="1" i="0" u="none" strike="noStrike">
                          <a:solidFill>
                            <a:srgbClr val="000000"/>
                          </a:solidFill>
                          <a:effectLst/>
                          <a:latin typeface="Arial" panose="020B0604020202020204" pitchFamily="34" charset="0"/>
                        </a:rPr>
                        <a:t>1,300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1809417-0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dirty="0">
                          <a:solidFill>
                            <a:srgbClr val="000000"/>
                          </a:solidFill>
                          <a:effectLst/>
                          <a:latin typeface="Arial" panose="020B0604020202020204" pitchFamily="34" charset="0"/>
                        </a:rPr>
                        <a:t>העברה לרשות- קרקע פרטית- בינוי   </a:t>
                      </a:r>
                      <a:r>
                        <a:rPr lang="he-IL" sz="1200" b="1" i="0" u="none" strike="noStrike" dirty="0" err="1">
                          <a:solidFill>
                            <a:srgbClr val="000000"/>
                          </a:solidFill>
                          <a:effectLst/>
                          <a:latin typeface="Arial" panose="020B0604020202020204" pitchFamily="34" charset="0"/>
                        </a:rPr>
                        <a:t>בקנ"מ</a:t>
                      </a:r>
                      <a:r>
                        <a:rPr lang="he-IL" sz="1200" b="1" i="0" u="none" strike="noStrike" dirty="0">
                          <a:solidFill>
                            <a:srgbClr val="000000"/>
                          </a:solidFill>
                          <a:effectLst/>
                          <a:latin typeface="Arial" panose="020B0604020202020204" pitchFamily="34" charset="0"/>
                        </a:rPr>
                        <a:t> 1:500. 2168 יח"ד 732 דונם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כפר מנדא</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8424820"/>
                  </a:ext>
                </a:extLst>
              </a:tr>
              <a:tr h="399429">
                <a:tc>
                  <a:txBody>
                    <a:bodyPr/>
                    <a:lstStyle/>
                    <a:p>
                      <a:pPr algn="ctr" rtl="0" fontAlgn="ctr"/>
                      <a:r>
                        <a:rPr lang="he-IL" sz="1200" b="1" i="0" u="none" strike="noStrike">
                          <a:solidFill>
                            <a:srgbClr val="000000"/>
                          </a:solidFill>
                          <a:effectLst/>
                          <a:latin typeface="Arial" panose="020B0604020202020204" pitchFamily="34" charset="0"/>
                        </a:rPr>
                        <a:t>1,720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1809425-0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 קרקע פרטית-הגדלה   לתב"ע,  איחוד וחלוקה ובינוי   בקנ"מ 1:500. 953 יח"ד 390 דונם והסדרה של 402 דונם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כפר מנדא</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0349356"/>
                  </a:ext>
                </a:extLst>
              </a:tr>
              <a:tr h="399429">
                <a:tc>
                  <a:txBody>
                    <a:bodyPr/>
                    <a:lstStyle/>
                    <a:p>
                      <a:pPr algn="ctr" rtl="0" fontAlgn="ctr"/>
                      <a:r>
                        <a:rPr lang="he-IL" sz="1200" b="1" i="0" u="none" strike="noStrike">
                          <a:solidFill>
                            <a:srgbClr val="000000"/>
                          </a:solidFill>
                          <a:effectLst/>
                          <a:latin typeface="Arial" panose="020B0604020202020204" pitchFamily="34" charset="0"/>
                        </a:rPr>
                        <a:t>9,620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1809276-0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ניוד מקרקע מידנה לקרקע פרטית 2,74 מיליון.  חברה מתכננת לכ-2765 יח"ד 800 דונם  ניוד מקרקע מדינה לקרקע פרטית.</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נצרת</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2605238"/>
                  </a:ext>
                </a:extLst>
              </a:tr>
              <a:tr h="399429">
                <a:tc>
                  <a:txBody>
                    <a:bodyPr/>
                    <a:lstStyle/>
                    <a:p>
                      <a:pPr algn="ctr" rtl="0" fontAlgn="ctr"/>
                      <a:r>
                        <a:rPr lang="he-IL" sz="1200" b="1" i="0" u="none" strike="noStrike">
                          <a:solidFill>
                            <a:srgbClr val="000000"/>
                          </a:solidFill>
                          <a:effectLst/>
                          <a:latin typeface="Arial" panose="020B0604020202020204" pitchFamily="34" charset="0"/>
                        </a:rPr>
                        <a:t>570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1809458-0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 קרקע מדינה- רה תכנון  מגרשים, תצ"ר, רישום התאמנות בתכנון מפורט   לביצוע. 187 יח"ד 32 דונם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סח'נין</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6819178"/>
                  </a:ext>
                </a:extLst>
              </a:tr>
              <a:tr h="407750">
                <a:tc>
                  <a:txBody>
                    <a:bodyPr/>
                    <a:lstStyle/>
                    <a:p>
                      <a:pPr algn="ctr" rtl="0" fontAlgn="ctr"/>
                      <a:r>
                        <a:rPr lang="he-IL" sz="1200" b="1" i="0" u="none" strike="noStrike">
                          <a:solidFill>
                            <a:srgbClr val="000000"/>
                          </a:solidFill>
                          <a:effectLst/>
                          <a:latin typeface="Arial" panose="020B0604020202020204" pitchFamily="34" charset="0"/>
                        </a:rPr>
                        <a:t>2,339</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dirty="0">
                          <a:solidFill>
                            <a:srgbClr val="000000"/>
                          </a:solidFill>
                          <a:effectLst/>
                          <a:latin typeface="Arial" panose="020B0604020202020204" pitchFamily="34" charset="0"/>
                        </a:rPr>
                        <a:t>1809466-0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קרקע פרטית העברה לרשו 1 מיליון  - תכנית איחוד וחלוקה, בינוי, תצ"ר ורישום. 2450 יח"ד 500 דונם</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סח'נין</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872015"/>
                  </a:ext>
                </a:extLst>
              </a:tr>
              <a:tr h="387098">
                <a:tc>
                  <a:txBody>
                    <a:bodyPr/>
                    <a:lstStyle/>
                    <a:p>
                      <a:pPr algn="ctr" rtl="0" fontAlgn="ctr"/>
                      <a:r>
                        <a:rPr lang="he-IL" sz="1200" b="1" i="0" u="none" strike="noStrike">
                          <a:solidFill>
                            <a:srgbClr val="000000"/>
                          </a:solidFill>
                          <a:effectLst/>
                          <a:latin typeface="Arial" panose="020B0604020202020204" pitchFamily="34" charset="0"/>
                        </a:rPr>
                        <a:t>3,359</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1745132-1</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הגדלה לחברה המתכננת עקב עדכון  קו כחול ומספר יח"ד  קרקע פרטית</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סח'נין</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155747"/>
                  </a:ext>
                </a:extLst>
              </a:tr>
              <a:tr h="399429">
                <a:tc>
                  <a:txBody>
                    <a:bodyPr/>
                    <a:lstStyle/>
                    <a:p>
                      <a:pPr algn="ctr" rtl="0" fontAlgn="ctr"/>
                      <a:r>
                        <a:rPr lang="he-IL" sz="1200" b="1" i="0" u="none" strike="noStrike">
                          <a:solidFill>
                            <a:srgbClr val="000000"/>
                          </a:solidFill>
                          <a:effectLst/>
                          <a:latin typeface="Arial" panose="020B0604020202020204" pitchFamily="34" charset="0"/>
                        </a:rPr>
                        <a:t>4,160</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1653153-3</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ניוד מקרקע מדינה לקרקע פרטית 470 אש"ח. הגדלה עבור הכנת תמ"ל, תצ"ר ורישום  ניוד מקרקע מדינה לקרקע פרטית</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עראבה</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5370869"/>
                  </a:ext>
                </a:extLst>
              </a:tr>
              <a:tr h="316215">
                <a:tc>
                  <a:txBody>
                    <a:bodyPr/>
                    <a:lstStyle/>
                    <a:p>
                      <a:pPr algn="ctr" rtl="0" fontAlgn="ctr"/>
                      <a:r>
                        <a:rPr lang="he-IL" sz="1200" b="1" i="0" u="none" strike="noStrike" dirty="0">
                          <a:solidFill>
                            <a:srgbClr val="000000"/>
                          </a:solidFill>
                          <a:effectLst/>
                          <a:latin typeface="Arial" panose="020B0604020202020204" pitchFamily="34" charset="0"/>
                        </a:rPr>
                        <a:t>29,839</a:t>
                      </a:r>
                    </a:p>
                  </a:txBody>
                  <a:tcPr marL="7383" marR="7383" marT="73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1" fontAlgn="ctr"/>
                      <a:r>
                        <a:rPr lang="he-IL" sz="1200" b="1" i="0" u="none" strike="noStrike" dirty="0">
                          <a:solidFill>
                            <a:srgbClr val="000000"/>
                          </a:solidFill>
                          <a:effectLst/>
                          <a:latin typeface="Arial" panose="020B0604020202020204" pitchFamily="34" charset="0"/>
                        </a:rPr>
                        <a:t>סה"כ יישובים אסטרטגיים</a:t>
                      </a:r>
                    </a:p>
                  </a:txBody>
                  <a:tcPr marL="7383" marR="7383" marT="7383"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4119208801"/>
                  </a:ext>
                </a:extLst>
              </a:tr>
            </a:tbl>
          </a:graphicData>
        </a:graphic>
      </p:graphicFrame>
    </p:spTree>
    <p:extLst>
      <p:ext uri="{BB962C8B-B14F-4D97-AF65-F5344CB8AC3E}">
        <p14:creationId xmlns:p14="http://schemas.microsoft.com/office/powerpoint/2010/main" val="3809083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32177" y="68860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חיפה  (שנת 2020) </a:t>
            </a:r>
          </a:p>
        </p:txBody>
      </p:sp>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טבלה 4">
            <a:extLst>
              <a:ext uri="{FF2B5EF4-FFF2-40B4-BE49-F238E27FC236}">
                <a16:creationId xmlns:a16="http://schemas.microsoft.com/office/drawing/2014/main" id="{4033A07A-47FE-418D-A0C8-7B8000965C8A}"/>
              </a:ext>
            </a:extLst>
          </p:cNvPr>
          <p:cNvGraphicFramePr>
            <a:graphicFrameLocks noGrp="1"/>
          </p:cNvGraphicFramePr>
          <p:nvPr>
            <p:extLst>
              <p:ext uri="{D42A27DB-BD31-4B8C-83A1-F6EECF244321}">
                <p14:modId xmlns:p14="http://schemas.microsoft.com/office/powerpoint/2010/main" val="642905022"/>
              </p:ext>
            </p:extLst>
          </p:nvPr>
        </p:nvGraphicFramePr>
        <p:xfrm>
          <a:off x="349939" y="1131564"/>
          <a:ext cx="8479646" cy="5240663"/>
        </p:xfrm>
        <a:graphic>
          <a:graphicData uri="http://schemas.openxmlformats.org/drawingml/2006/table">
            <a:tbl>
              <a:tblPr rtl="1"/>
              <a:tblGrid>
                <a:gridCol w="906185">
                  <a:extLst>
                    <a:ext uri="{9D8B030D-6E8A-4147-A177-3AD203B41FA5}">
                      <a16:colId xmlns:a16="http://schemas.microsoft.com/office/drawing/2014/main" val="3762621266"/>
                    </a:ext>
                  </a:extLst>
                </a:gridCol>
                <a:gridCol w="1191194">
                  <a:extLst>
                    <a:ext uri="{9D8B030D-6E8A-4147-A177-3AD203B41FA5}">
                      <a16:colId xmlns:a16="http://schemas.microsoft.com/office/drawing/2014/main" val="2886331659"/>
                    </a:ext>
                  </a:extLst>
                </a:gridCol>
                <a:gridCol w="4852472">
                  <a:extLst>
                    <a:ext uri="{9D8B030D-6E8A-4147-A177-3AD203B41FA5}">
                      <a16:colId xmlns:a16="http://schemas.microsoft.com/office/drawing/2014/main" val="2601605727"/>
                    </a:ext>
                  </a:extLst>
                </a:gridCol>
                <a:gridCol w="1529795">
                  <a:extLst>
                    <a:ext uri="{9D8B030D-6E8A-4147-A177-3AD203B41FA5}">
                      <a16:colId xmlns:a16="http://schemas.microsoft.com/office/drawing/2014/main" val="3450900522"/>
                    </a:ext>
                  </a:extLst>
                </a:gridCol>
              </a:tblGrid>
              <a:tr h="218846">
                <a:tc>
                  <a:txBody>
                    <a:bodyPr/>
                    <a:lstStyle/>
                    <a:p>
                      <a:pPr algn="ctr" rtl="1" fontAlgn="ctr"/>
                      <a:r>
                        <a:rPr lang="he-IL" sz="1200" b="1" i="0" u="none" strike="noStrike" dirty="0">
                          <a:solidFill>
                            <a:srgbClr val="000000"/>
                          </a:solidFill>
                          <a:effectLst/>
                          <a:latin typeface="Arial" panose="020B0604020202020204" pitchFamily="34" charset="0"/>
                        </a:rPr>
                        <a:t>סכום חוזים</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מספר חוזה ושינוי</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תיאור פרוייקט</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000000"/>
                          </a:solidFill>
                          <a:effectLst/>
                          <a:latin typeface="Arial" panose="020B0604020202020204" pitchFamily="34" charset="0"/>
                        </a:rPr>
                        <a:t>יישוב</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35390300"/>
                  </a:ext>
                </a:extLst>
              </a:tr>
              <a:tr h="656537">
                <a:tc>
                  <a:txBody>
                    <a:bodyPr/>
                    <a:lstStyle/>
                    <a:p>
                      <a:pPr algn="ctr" rtl="0" fontAlgn="ctr"/>
                      <a:r>
                        <a:rPr lang="he-IL" sz="1200" b="1" i="0" u="none" strike="noStrike">
                          <a:solidFill>
                            <a:srgbClr val="000000"/>
                          </a:solidFill>
                          <a:effectLst/>
                          <a:latin typeface="Arial" panose="020B0604020202020204" pitchFamily="34" charset="0"/>
                        </a:rPr>
                        <a:t>751</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1809888-0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ענ/204 עקאדה 238יח"ד  ענ/180 אלדהר קחאוש 121יח"ד קרקע מדינה  ענ/3019 אסכנדר מתחם </a:t>
                      </a:r>
                      <a:r>
                        <a:rPr lang="en-US" sz="1200" b="1" i="0" u="none" strike="noStrike">
                          <a:solidFill>
                            <a:srgbClr val="000000"/>
                          </a:solidFill>
                          <a:effectLst/>
                          <a:latin typeface="Arial" panose="020B0604020202020204" pitchFamily="34" charset="0"/>
                        </a:rPr>
                        <a:t>B,D  </a:t>
                      </a:r>
                      <a:r>
                        <a:rPr lang="he-IL" sz="1200" b="1" i="0" u="none" strike="noStrike">
                          <a:solidFill>
                            <a:srgbClr val="000000"/>
                          </a:solidFill>
                          <a:effectLst/>
                          <a:latin typeface="Arial" panose="020B0604020202020204" pitchFamily="34" charset="0"/>
                        </a:rPr>
                        <a:t>ענ/301 אלוסטא מתחם </a:t>
                      </a:r>
                      <a:r>
                        <a:rPr lang="en-US" sz="1200" b="1" i="0" u="none" strike="noStrike">
                          <a:solidFill>
                            <a:srgbClr val="000000"/>
                          </a:solidFill>
                          <a:effectLst/>
                          <a:latin typeface="Arial" panose="020B0604020202020204" pitchFamily="34" charset="0"/>
                        </a:rPr>
                        <a:t>G </a:t>
                      </a:r>
                      <a:r>
                        <a:rPr lang="he-IL" sz="1200" b="1" i="0" u="none" strike="noStrike">
                          <a:solidFill>
                            <a:srgbClr val="000000"/>
                          </a:solidFill>
                          <a:effectLst/>
                          <a:latin typeface="Arial" panose="020B0604020202020204" pitchFamily="34" charset="0"/>
                        </a:rPr>
                        <a:t>הכנת תצ"ר שכונת אל שרפה ענ/340  תקצוב תכניות לצרכי רישום לרבות הסדרה  העברה לרשות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אם אל-פחם</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4888443"/>
                  </a:ext>
                </a:extLst>
              </a:tr>
              <a:tr h="656537">
                <a:tc>
                  <a:txBody>
                    <a:bodyPr/>
                    <a:lstStyle/>
                    <a:p>
                      <a:pPr algn="ctr" rtl="0" fontAlgn="ctr"/>
                      <a:r>
                        <a:rPr lang="he-IL" sz="1200" b="1" i="0" u="none" strike="noStrike">
                          <a:solidFill>
                            <a:srgbClr val="000000"/>
                          </a:solidFill>
                          <a:effectLst/>
                          <a:latin typeface="Arial" panose="020B0604020202020204" pitchFamily="34" charset="0"/>
                        </a:rPr>
                        <a:t>1,502</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1809870-0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ענ/379 אסכנדר מתחם </a:t>
                      </a:r>
                      <a:r>
                        <a:rPr lang="en-US" sz="1200" b="1" i="0" u="none" strike="noStrike">
                          <a:solidFill>
                            <a:srgbClr val="000000"/>
                          </a:solidFill>
                          <a:effectLst/>
                          <a:latin typeface="Arial" panose="020B0604020202020204" pitchFamily="34" charset="0"/>
                        </a:rPr>
                        <a:t>D   </a:t>
                      </a:r>
                      <a:r>
                        <a:rPr lang="he-IL" sz="1200" b="1" i="0" u="none" strike="noStrike">
                          <a:solidFill>
                            <a:srgbClr val="000000"/>
                          </a:solidFill>
                          <a:effectLst/>
                          <a:latin typeface="Arial" panose="020B0604020202020204" pitchFamily="34" charset="0"/>
                        </a:rPr>
                        <a:t>ענ/340 שרפה מתחם </a:t>
                      </a:r>
                      <a:r>
                        <a:rPr lang="en-US" sz="1200" b="1" i="0" u="none" strike="noStrike">
                          <a:solidFill>
                            <a:srgbClr val="000000"/>
                          </a:solidFill>
                          <a:effectLst/>
                          <a:latin typeface="Arial" panose="020B0604020202020204" pitchFamily="34" charset="0"/>
                        </a:rPr>
                        <a:t>A,C,D,E,F   </a:t>
                      </a:r>
                      <a:r>
                        <a:rPr lang="he-IL" sz="1200" b="1" i="0" u="none" strike="noStrike">
                          <a:solidFill>
                            <a:srgbClr val="000000"/>
                          </a:solidFill>
                          <a:effectLst/>
                          <a:latin typeface="Arial" panose="020B0604020202020204" pitchFamily="34" charset="0"/>
                        </a:rPr>
                        <a:t>ענ/301 אלוסטא  סה"כ 1680יח"ד שטח 350 דונם  תקציב: סעיף תכנון מיתארי ומפורט  העברה לרשות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אם אל-פחם</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0638871"/>
                  </a:ext>
                </a:extLst>
              </a:tr>
              <a:tr h="656537">
                <a:tc>
                  <a:txBody>
                    <a:bodyPr/>
                    <a:lstStyle/>
                    <a:p>
                      <a:pPr algn="ctr" rtl="0" fontAlgn="ctr"/>
                      <a:r>
                        <a:rPr lang="he-IL" sz="1200" b="1" i="0" u="none" strike="noStrike">
                          <a:solidFill>
                            <a:srgbClr val="000000"/>
                          </a:solidFill>
                          <a:effectLst/>
                          <a:latin typeface="Arial" panose="020B0604020202020204" pitchFamily="34" charset="0"/>
                        </a:rPr>
                        <a:t>3,463</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1809896-0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תוספת תקציב לצורך הגדלות בעקבות התנגדויות ו 106ב בשכונת עראק אל שבאב תמל 1030 כ 5465יח"ד בקרקע מידנה ופרטית -אושר בוועדת חריגים - שלב ב  העברה לרשות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אם אל-פחם</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2649091"/>
                  </a:ext>
                </a:extLst>
              </a:tr>
              <a:tr h="437691">
                <a:tc>
                  <a:txBody>
                    <a:bodyPr/>
                    <a:lstStyle/>
                    <a:p>
                      <a:pPr algn="ctr" rtl="0" fontAlgn="ctr"/>
                      <a:r>
                        <a:rPr lang="he-IL" sz="1200" b="1" i="0" u="none" strike="noStrike">
                          <a:solidFill>
                            <a:srgbClr val="000000"/>
                          </a:solidFill>
                          <a:effectLst/>
                          <a:latin typeface="Arial" panose="020B0604020202020204" pitchFamily="34" charset="0"/>
                        </a:rPr>
                        <a:t>780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1809904-0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אל ג'בל תכנון תב"ע   עבור 800יח"ד בשטח של 130 דונם   בקרקע פרטית   העברה לרשות ניוד תקציב מקרקע מדינה לפרטית - תקציב שלב ב</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באקה ג'ת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2509639"/>
                  </a:ext>
                </a:extLst>
              </a:tr>
              <a:tr h="437691">
                <a:tc>
                  <a:txBody>
                    <a:bodyPr/>
                    <a:lstStyle/>
                    <a:p>
                      <a:pPr algn="ctr" rtl="0" fontAlgn="ctr"/>
                      <a:r>
                        <a:rPr lang="he-IL" sz="1200" b="1" i="0" u="none" strike="noStrike">
                          <a:solidFill>
                            <a:srgbClr val="000000"/>
                          </a:solidFill>
                          <a:effectLst/>
                          <a:latin typeface="Arial" panose="020B0604020202020204" pitchFamily="34" charset="0"/>
                        </a:rPr>
                        <a:t>780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1809912-0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מתחם אבו כביר צפון   הכנת תב"ע עבור 1200 יח"ד בשטח של 100 דונם   בקרקע פרטית  - תקציב שלב ב</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באקה ג'ת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5487884"/>
                  </a:ext>
                </a:extLst>
              </a:tr>
              <a:tr h="437691">
                <a:tc>
                  <a:txBody>
                    <a:bodyPr/>
                    <a:lstStyle/>
                    <a:p>
                      <a:pPr algn="ctr" rtl="0" fontAlgn="ctr"/>
                      <a:r>
                        <a:rPr lang="he-IL" sz="1200" b="1" i="0" u="none" strike="noStrike">
                          <a:solidFill>
                            <a:srgbClr val="000000"/>
                          </a:solidFill>
                          <a:effectLst/>
                          <a:latin typeface="Arial" panose="020B0604020202020204" pitchFamily="34" charset="0"/>
                        </a:rPr>
                        <a:t>280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1809920-0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חלקה מספר 20 - איחוד וחלוקה, תצ"ר, רישום   בעלות קרקע מעורב  350יח"ד בשטח של 140 דונם  העברה לרשות  תקציב הסדרה</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גדידה-מכר</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573314"/>
                  </a:ext>
                </a:extLst>
              </a:tr>
              <a:tr h="437691">
                <a:tc>
                  <a:txBody>
                    <a:bodyPr/>
                    <a:lstStyle/>
                    <a:p>
                      <a:pPr algn="ctr" rtl="0" fontAlgn="ctr"/>
                      <a:r>
                        <a:rPr lang="he-IL" sz="1200" b="1" i="0" u="none" strike="noStrike">
                          <a:solidFill>
                            <a:srgbClr val="000000"/>
                          </a:solidFill>
                          <a:effectLst/>
                          <a:latin typeface="Arial" panose="020B0604020202020204" pitchFamily="34" charset="0"/>
                        </a:rPr>
                        <a:t>700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1809953-0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צפון-מזרח, תצ"ר ורישום.   קרקע פרטית,  900 יח"ד 255 דונם  העברה לרשות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גדידה-מכר</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6107968"/>
                  </a:ext>
                </a:extLst>
              </a:tr>
              <a:tr h="218846">
                <a:tc>
                  <a:txBody>
                    <a:bodyPr/>
                    <a:lstStyle/>
                    <a:p>
                      <a:pPr algn="ctr" rtl="0" fontAlgn="ctr"/>
                      <a:r>
                        <a:rPr lang="he-IL" sz="1200" b="1" i="0" u="none" strike="noStrike">
                          <a:solidFill>
                            <a:srgbClr val="000000"/>
                          </a:solidFill>
                          <a:effectLst/>
                          <a:latin typeface="Arial" panose="020B0604020202020204" pitchFamily="34" charset="0"/>
                        </a:rPr>
                        <a:t>900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1809961-0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מערבי, תצ"ר ורישום.   קרקע פרטית, 1600 יח"ד 465 דונם  העברה לרשות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גדידה-מכר</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1303818"/>
                  </a:ext>
                </a:extLst>
              </a:tr>
              <a:tr h="437691">
                <a:tc>
                  <a:txBody>
                    <a:bodyPr/>
                    <a:lstStyle/>
                    <a:p>
                      <a:pPr algn="ctr" rtl="0" fontAlgn="ctr"/>
                      <a:r>
                        <a:rPr lang="he-IL" sz="1200" b="1" i="0" u="none" strike="noStrike">
                          <a:solidFill>
                            <a:srgbClr val="000000"/>
                          </a:solidFill>
                          <a:effectLst/>
                          <a:latin typeface="Arial" panose="020B0604020202020204" pitchFamily="34" charset="0"/>
                        </a:rPr>
                        <a:t>1,124</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1809938-0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הסדרה: תוכנית מתאר ג/ 7973, תכנון מפורט. בעלות קרקע מעורב,   300יח"ד 2900 דונם  העברה לרשות  תקציב הסדרה + ניוד מקרקע מדינה לקרקע פרטית.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גדידה-מכר</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792303"/>
                  </a:ext>
                </a:extLst>
              </a:tr>
              <a:tr h="218846">
                <a:tc>
                  <a:txBody>
                    <a:bodyPr/>
                    <a:lstStyle/>
                    <a:p>
                      <a:pPr algn="ctr" rtl="0" fontAlgn="ctr"/>
                      <a:r>
                        <a:rPr lang="he-IL" sz="1200" b="1" i="0" u="none" strike="noStrike">
                          <a:solidFill>
                            <a:srgbClr val="000000"/>
                          </a:solidFill>
                          <a:effectLst/>
                          <a:latin typeface="Arial" panose="020B0604020202020204" pitchFamily="34" charset="0"/>
                        </a:rPr>
                        <a:t>1,220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1809946-0</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צפוני, תצ"ר ורישום   קרקע פרטית, 2000 יח"ד 620 דונם  העברה לרשות</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dirty="0">
                          <a:solidFill>
                            <a:srgbClr val="000000"/>
                          </a:solidFill>
                          <a:effectLst/>
                          <a:latin typeface="Arial" panose="020B0604020202020204" pitchFamily="34" charset="0"/>
                        </a:rPr>
                        <a:t>גדידה-מכר</a:t>
                      </a:r>
                    </a:p>
                  </a:txBody>
                  <a:tcPr marL="7094" marR="7094" marT="70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0509"/>
                  </a:ext>
                </a:extLst>
              </a:tr>
            </a:tbl>
          </a:graphicData>
        </a:graphic>
      </p:graphicFrame>
    </p:spTree>
    <p:extLst>
      <p:ext uri="{BB962C8B-B14F-4D97-AF65-F5344CB8AC3E}">
        <p14:creationId xmlns:p14="http://schemas.microsoft.com/office/powerpoint/2010/main" val="1736881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23528" y="769332"/>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חיפה  (שנת 2020) המשך - </a:t>
            </a:r>
          </a:p>
        </p:txBody>
      </p:sp>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66CE41DA-915C-4177-9CF3-9F1FFA197686}"/>
              </a:ext>
            </a:extLst>
          </p:cNvPr>
          <p:cNvGraphicFramePr>
            <a:graphicFrameLocks noGrp="1"/>
          </p:cNvGraphicFramePr>
          <p:nvPr>
            <p:extLst>
              <p:ext uri="{D42A27DB-BD31-4B8C-83A1-F6EECF244321}">
                <p14:modId xmlns:p14="http://schemas.microsoft.com/office/powerpoint/2010/main" val="411468810"/>
              </p:ext>
            </p:extLst>
          </p:nvPr>
        </p:nvGraphicFramePr>
        <p:xfrm>
          <a:off x="451704" y="1412776"/>
          <a:ext cx="8240591" cy="3312493"/>
        </p:xfrm>
        <a:graphic>
          <a:graphicData uri="http://schemas.openxmlformats.org/drawingml/2006/table">
            <a:tbl>
              <a:tblPr rtl="1"/>
              <a:tblGrid>
                <a:gridCol w="880637">
                  <a:extLst>
                    <a:ext uri="{9D8B030D-6E8A-4147-A177-3AD203B41FA5}">
                      <a16:colId xmlns:a16="http://schemas.microsoft.com/office/drawing/2014/main" val="2399546813"/>
                    </a:ext>
                  </a:extLst>
                </a:gridCol>
                <a:gridCol w="1157613">
                  <a:extLst>
                    <a:ext uri="{9D8B030D-6E8A-4147-A177-3AD203B41FA5}">
                      <a16:colId xmlns:a16="http://schemas.microsoft.com/office/drawing/2014/main" val="4128923211"/>
                    </a:ext>
                  </a:extLst>
                </a:gridCol>
                <a:gridCol w="4715672">
                  <a:extLst>
                    <a:ext uri="{9D8B030D-6E8A-4147-A177-3AD203B41FA5}">
                      <a16:colId xmlns:a16="http://schemas.microsoft.com/office/drawing/2014/main" val="4140633884"/>
                    </a:ext>
                  </a:extLst>
                </a:gridCol>
                <a:gridCol w="1486669">
                  <a:extLst>
                    <a:ext uri="{9D8B030D-6E8A-4147-A177-3AD203B41FA5}">
                      <a16:colId xmlns:a16="http://schemas.microsoft.com/office/drawing/2014/main" val="135898201"/>
                    </a:ext>
                  </a:extLst>
                </a:gridCol>
              </a:tblGrid>
              <a:tr h="318607">
                <a:tc>
                  <a:txBody>
                    <a:bodyPr/>
                    <a:lstStyle/>
                    <a:p>
                      <a:pPr algn="ctr" rtl="1" fontAlgn="ctr"/>
                      <a:r>
                        <a:rPr lang="he-IL" sz="1200" b="1" i="0" u="none" strike="noStrike">
                          <a:solidFill>
                            <a:srgbClr val="000000"/>
                          </a:solidFill>
                          <a:effectLst/>
                          <a:latin typeface="Arial" panose="020B0604020202020204" pitchFamily="34" charset="0"/>
                        </a:rPr>
                        <a:t>סכום חוזים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מספר חוזה ושינוי</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תיאור פרוייקט</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000000"/>
                          </a:solidFill>
                          <a:effectLst/>
                          <a:latin typeface="Arial" panose="020B0604020202020204" pitchFamily="34" charset="0"/>
                        </a:rPr>
                        <a:t>יישוב</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07438144"/>
                  </a:ext>
                </a:extLst>
              </a:tr>
              <a:tr h="626788">
                <a:tc>
                  <a:txBody>
                    <a:bodyPr/>
                    <a:lstStyle/>
                    <a:p>
                      <a:pPr algn="ctr" rtl="0" fontAlgn="ctr"/>
                      <a:r>
                        <a:rPr lang="he-IL" sz="1200" b="1" i="0" u="none" strike="noStrike">
                          <a:solidFill>
                            <a:srgbClr val="000000"/>
                          </a:solidFill>
                          <a:effectLst/>
                          <a:latin typeface="Arial" panose="020B0604020202020204" pitchFamily="34" charset="0"/>
                        </a:rPr>
                        <a:t>924</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1810035-0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dirty="0">
                          <a:solidFill>
                            <a:srgbClr val="000000"/>
                          </a:solidFill>
                          <a:effectLst/>
                          <a:latin typeface="Arial" panose="020B0604020202020204" pitchFamily="34" charset="0"/>
                        </a:rPr>
                        <a:t>מתחם 4 </a:t>
                      </a:r>
                      <a:r>
                        <a:rPr lang="he-IL" sz="1200" b="1" i="0" u="none" strike="noStrike" dirty="0" err="1">
                          <a:solidFill>
                            <a:srgbClr val="000000"/>
                          </a:solidFill>
                          <a:effectLst/>
                          <a:latin typeface="Arial" panose="020B0604020202020204" pitchFamily="34" charset="0"/>
                        </a:rPr>
                        <a:t>דריג'את</a:t>
                      </a:r>
                      <a:r>
                        <a:rPr lang="he-IL" sz="1200" b="1" i="0" u="none" strike="noStrike" dirty="0">
                          <a:solidFill>
                            <a:srgbClr val="000000"/>
                          </a:solidFill>
                          <a:effectLst/>
                          <a:latin typeface="Arial" panose="020B0604020202020204" pitchFamily="34" charset="0"/>
                        </a:rPr>
                        <a:t> - 263-0536151  - תכנון מפורט לביצוע. קרקע פרטית, 1071 יח"ד 308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טמרה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817796"/>
                  </a:ext>
                </a:extLst>
              </a:tr>
              <a:tr h="626788">
                <a:tc>
                  <a:txBody>
                    <a:bodyPr/>
                    <a:lstStyle/>
                    <a:p>
                      <a:pPr algn="ctr" rtl="0" fontAlgn="ctr"/>
                      <a:r>
                        <a:rPr lang="he-IL" sz="1200" b="1" i="0" u="none" strike="noStrike">
                          <a:solidFill>
                            <a:srgbClr val="000000"/>
                          </a:solidFill>
                          <a:effectLst/>
                          <a:latin typeface="Arial" panose="020B0604020202020204" pitchFamily="34" charset="0"/>
                        </a:rPr>
                        <a:t>990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1810043-0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dirty="0">
                          <a:solidFill>
                            <a:srgbClr val="000000"/>
                          </a:solidFill>
                          <a:effectLst/>
                          <a:latin typeface="Arial" panose="020B0604020202020204" pitchFamily="34" charset="0"/>
                        </a:rPr>
                        <a:t>מתחם 5 </a:t>
                      </a:r>
                      <a:r>
                        <a:rPr lang="he-IL" sz="1200" b="1" i="0" u="none" strike="noStrike" dirty="0" err="1">
                          <a:solidFill>
                            <a:srgbClr val="000000"/>
                          </a:solidFill>
                          <a:effectLst/>
                          <a:latin typeface="Arial" panose="020B0604020202020204" pitchFamily="34" charset="0"/>
                        </a:rPr>
                        <a:t>כואשף</a:t>
                      </a:r>
                      <a:r>
                        <a:rPr lang="he-IL" sz="1200" b="1" i="0" u="none" strike="noStrike" dirty="0">
                          <a:solidFill>
                            <a:srgbClr val="000000"/>
                          </a:solidFill>
                          <a:effectLst/>
                          <a:latin typeface="Arial" panose="020B0604020202020204" pitchFamily="34" charset="0"/>
                        </a:rPr>
                        <a:t> ג/1944 תכנון מפורט לביצוע קרקע פרטית 1074 יח"ד בשטח של 330 דונם   תקציב שלב ב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טמרה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2268999"/>
                  </a:ext>
                </a:extLst>
              </a:tr>
              <a:tr h="318607">
                <a:tc>
                  <a:txBody>
                    <a:bodyPr/>
                    <a:lstStyle/>
                    <a:p>
                      <a:pPr algn="ctr" rtl="0" fontAlgn="ctr"/>
                      <a:r>
                        <a:rPr lang="he-IL" sz="1200" b="1" i="0" u="none" strike="noStrike">
                          <a:solidFill>
                            <a:srgbClr val="000000"/>
                          </a:solidFill>
                          <a:effectLst/>
                          <a:latin typeface="Arial" panose="020B0604020202020204" pitchFamily="34" charset="0"/>
                        </a:rPr>
                        <a:t>1,290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000000"/>
                          </a:solidFill>
                          <a:effectLst/>
                          <a:latin typeface="Arial" panose="020B0604020202020204" pitchFamily="34" charset="0"/>
                        </a:rPr>
                        <a:t>1810001-0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3 - תכנון מפורט לביצוע. קרקע מדינה, 620 יח"ד 430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טמרה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07606"/>
                  </a:ext>
                </a:extLst>
              </a:tr>
              <a:tr h="318607">
                <a:tc>
                  <a:txBody>
                    <a:bodyPr/>
                    <a:lstStyle/>
                    <a:p>
                      <a:pPr algn="ctr" rtl="0" fontAlgn="ctr"/>
                      <a:r>
                        <a:rPr lang="he-IL" sz="1200" b="1" i="0" u="none" strike="noStrike">
                          <a:solidFill>
                            <a:srgbClr val="000000"/>
                          </a:solidFill>
                          <a:effectLst/>
                          <a:latin typeface="Arial" panose="020B0604020202020204" pitchFamily="34" charset="0"/>
                        </a:rPr>
                        <a:t>1,755</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1810019-0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6 - תכנון מפורט לביצוע   קרקע פרטית, 1200 יח"ד 585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טמרה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813675"/>
                  </a:ext>
                </a:extLst>
              </a:tr>
              <a:tr h="318607">
                <a:tc>
                  <a:txBody>
                    <a:bodyPr/>
                    <a:lstStyle/>
                    <a:p>
                      <a:pPr algn="ctr" rtl="0" fontAlgn="ctr"/>
                      <a:r>
                        <a:rPr lang="he-IL" sz="1200" b="1" i="0" u="none" strike="noStrike">
                          <a:solidFill>
                            <a:srgbClr val="000000"/>
                          </a:solidFill>
                          <a:effectLst/>
                          <a:latin typeface="Arial" panose="020B0604020202020204" pitchFamily="34" charset="0"/>
                        </a:rPr>
                        <a:t>2,000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1810068-0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מסדיר להסרת חסמי תכנון והפקעות במרחב של כ 1000 יח"ד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טמרה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6088366"/>
                  </a:ext>
                </a:extLst>
              </a:tr>
              <a:tr h="626788">
                <a:tc>
                  <a:txBody>
                    <a:bodyPr/>
                    <a:lstStyle/>
                    <a:p>
                      <a:pPr algn="ctr" rtl="0" fontAlgn="ctr"/>
                      <a:r>
                        <a:rPr lang="he-IL" sz="1200" b="1" i="0" u="none" strike="noStrike">
                          <a:solidFill>
                            <a:srgbClr val="000000"/>
                          </a:solidFill>
                          <a:effectLst/>
                          <a:latin typeface="Arial" panose="020B0604020202020204" pitchFamily="34" charset="0"/>
                        </a:rPr>
                        <a:t>3,000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000000"/>
                          </a:solidFill>
                          <a:effectLst/>
                          <a:latin typeface="Arial" panose="020B0604020202020204" pitchFamily="34" charset="0"/>
                        </a:rPr>
                        <a:t>1810050-0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עדכון תב"ע לצורך עדכון מתחמים בתכנית המתאר   ותוספת כ 300 יח"ד בשטח של 13699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dirty="0">
                          <a:solidFill>
                            <a:srgbClr val="000000"/>
                          </a:solidFill>
                          <a:effectLst/>
                          <a:latin typeface="Arial" panose="020B0604020202020204" pitchFamily="34" charset="0"/>
                        </a:rPr>
                        <a:t>טמרה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5713220"/>
                  </a:ext>
                </a:extLst>
              </a:tr>
            </a:tbl>
          </a:graphicData>
        </a:graphic>
      </p:graphicFrame>
    </p:spTree>
    <p:extLst>
      <p:ext uri="{BB962C8B-B14F-4D97-AF65-F5344CB8AC3E}">
        <p14:creationId xmlns:p14="http://schemas.microsoft.com/office/powerpoint/2010/main" val="2028249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32177" y="625623"/>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חיפה  (שנת 2020) המשך - </a:t>
            </a:r>
          </a:p>
        </p:txBody>
      </p:sp>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66CE41DA-915C-4177-9CF3-9F1FFA197686}"/>
              </a:ext>
            </a:extLst>
          </p:cNvPr>
          <p:cNvGraphicFramePr>
            <a:graphicFrameLocks noGrp="1"/>
          </p:cNvGraphicFramePr>
          <p:nvPr>
            <p:extLst>
              <p:ext uri="{D42A27DB-BD31-4B8C-83A1-F6EECF244321}">
                <p14:modId xmlns:p14="http://schemas.microsoft.com/office/powerpoint/2010/main" val="1984483418"/>
              </p:ext>
            </p:extLst>
          </p:nvPr>
        </p:nvGraphicFramePr>
        <p:xfrm>
          <a:off x="477556" y="1130419"/>
          <a:ext cx="8188887" cy="4892406"/>
        </p:xfrm>
        <a:graphic>
          <a:graphicData uri="http://schemas.openxmlformats.org/drawingml/2006/table">
            <a:tbl>
              <a:tblPr rtl="1"/>
              <a:tblGrid>
                <a:gridCol w="875112">
                  <a:extLst>
                    <a:ext uri="{9D8B030D-6E8A-4147-A177-3AD203B41FA5}">
                      <a16:colId xmlns:a16="http://schemas.microsoft.com/office/drawing/2014/main" val="2399546813"/>
                    </a:ext>
                  </a:extLst>
                </a:gridCol>
                <a:gridCol w="1150349">
                  <a:extLst>
                    <a:ext uri="{9D8B030D-6E8A-4147-A177-3AD203B41FA5}">
                      <a16:colId xmlns:a16="http://schemas.microsoft.com/office/drawing/2014/main" val="4128923211"/>
                    </a:ext>
                  </a:extLst>
                </a:gridCol>
                <a:gridCol w="4686085">
                  <a:extLst>
                    <a:ext uri="{9D8B030D-6E8A-4147-A177-3AD203B41FA5}">
                      <a16:colId xmlns:a16="http://schemas.microsoft.com/office/drawing/2014/main" val="4140633884"/>
                    </a:ext>
                  </a:extLst>
                </a:gridCol>
                <a:gridCol w="1477341">
                  <a:extLst>
                    <a:ext uri="{9D8B030D-6E8A-4147-A177-3AD203B41FA5}">
                      <a16:colId xmlns:a16="http://schemas.microsoft.com/office/drawing/2014/main" val="135898201"/>
                    </a:ext>
                  </a:extLst>
                </a:gridCol>
              </a:tblGrid>
              <a:tr h="198025">
                <a:tc>
                  <a:txBody>
                    <a:bodyPr/>
                    <a:lstStyle/>
                    <a:p>
                      <a:pPr algn="ctr" rtl="1" fontAlgn="ctr"/>
                      <a:r>
                        <a:rPr lang="he-IL" sz="1200" b="1" i="0" u="none" strike="noStrike">
                          <a:solidFill>
                            <a:srgbClr val="000000"/>
                          </a:solidFill>
                          <a:effectLst/>
                          <a:latin typeface="Arial" panose="020B0604020202020204" pitchFamily="34" charset="0"/>
                        </a:rPr>
                        <a:t>סכום חוזים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מספר חוזה ושינוי</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תיאור פרוייקט</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000000"/>
                          </a:solidFill>
                          <a:effectLst/>
                          <a:latin typeface="Arial" panose="020B0604020202020204" pitchFamily="34" charset="0"/>
                        </a:rPr>
                        <a:t>יישוב</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07438144"/>
                  </a:ext>
                </a:extLst>
              </a:tr>
              <a:tr h="198025">
                <a:tc>
                  <a:txBody>
                    <a:bodyPr/>
                    <a:lstStyle/>
                    <a:p>
                      <a:pPr algn="ctr" rtl="0" fontAlgn="ctr"/>
                      <a:r>
                        <a:rPr lang="he-IL" sz="1200" b="1" i="0" u="none" strike="noStrike">
                          <a:solidFill>
                            <a:srgbClr val="000000"/>
                          </a:solidFill>
                          <a:effectLst/>
                          <a:latin typeface="Arial" panose="020B0604020202020204" pitchFamily="34" charset="0"/>
                        </a:rPr>
                        <a:t>650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1810472-0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עארה דרום, תב"ע. קרקע פרטית 650 יח"ד 180 דונם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dirty="0">
                          <a:solidFill>
                            <a:srgbClr val="000000"/>
                          </a:solidFill>
                          <a:effectLst/>
                          <a:latin typeface="Arial" panose="020B0604020202020204" pitchFamily="34" charset="0"/>
                        </a:rPr>
                        <a:t>עארה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6509944"/>
                  </a:ext>
                </a:extLst>
              </a:tr>
              <a:tr h="198025">
                <a:tc>
                  <a:txBody>
                    <a:bodyPr/>
                    <a:lstStyle/>
                    <a:p>
                      <a:pPr algn="ctr" rtl="0" fontAlgn="ctr"/>
                      <a:r>
                        <a:rPr lang="he-IL" sz="1200" b="1" i="0" u="none" strike="noStrike">
                          <a:solidFill>
                            <a:srgbClr val="000000"/>
                          </a:solidFill>
                          <a:effectLst/>
                          <a:latin typeface="Arial" panose="020B0604020202020204" pitchFamily="34" charset="0"/>
                        </a:rPr>
                        <a:t>500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1810480-0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2-6-7, תב"ע.   השלמת תקציב לצוות קיים.   1500 יח"ד 1035 דונם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ערערה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3066913"/>
                  </a:ext>
                </a:extLst>
              </a:tr>
              <a:tr h="198025">
                <a:tc>
                  <a:txBody>
                    <a:bodyPr/>
                    <a:lstStyle/>
                    <a:p>
                      <a:pPr algn="ctr" rtl="0" fontAlgn="ctr"/>
                      <a:r>
                        <a:rPr lang="he-IL" sz="1200" b="1" i="0" u="none" strike="noStrike">
                          <a:solidFill>
                            <a:srgbClr val="000000"/>
                          </a:solidFill>
                          <a:effectLst/>
                          <a:latin typeface="Arial" panose="020B0604020202020204" pitchFamily="34" charset="0"/>
                        </a:rPr>
                        <a:t>600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1810506-0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אל ביאר, תב"ע.   קרקע פרטית, 550 יח"ד 160 דונם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ערערה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762114"/>
                  </a:ext>
                </a:extLst>
              </a:tr>
              <a:tr h="198025">
                <a:tc>
                  <a:txBody>
                    <a:bodyPr/>
                    <a:lstStyle/>
                    <a:p>
                      <a:pPr algn="ctr" rtl="0" fontAlgn="ctr"/>
                      <a:r>
                        <a:rPr lang="he-IL" sz="1200" b="1" i="0" u="none" strike="noStrike">
                          <a:solidFill>
                            <a:srgbClr val="000000"/>
                          </a:solidFill>
                          <a:effectLst/>
                          <a:latin typeface="Arial" panose="020B0604020202020204" pitchFamily="34" charset="0"/>
                        </a:rPr>
                        <a:t>921</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1810498-0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10 אל דאהרות, תב"ע. קרקע פרטית 1000 יח"ד 260 דונם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ערערה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7445537"/>
                  </a:ext>
                </a:extLst>
              </a:tr>
              <a:tr h="503041">
                <a:tc>
                  <a:txBody>
                    <a:bodyPr/>
                    <a:lstStyle/>
                    <a:p>
                      <a:pPr algn="ctr" rtl="0" fontAlgn="ctr"/>
                      <a:r>
                        <a:rPr lang="he-IL" sz="1200" b="1" i="0" u="none" strike="noStrike">
                          <a:solidFill>
                            <a:srgbClr val="000000"/>
                          </a:solidFill>
                          <a:effectLst/>
                          <a:latin typeface="Arial" panose="020B0604020202020204" pitchFamily="34" charset="0"/>
                        </a:rPr>
                        <a:t>2,200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1810167-0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ערערה צפון וכניסה ראשית. מתחם 8 בשלמות 9 + 11 חלקי, תב"ע. קרקע פרטית , 800 יח"ד 550 דונם  העברה לרשות  תקציב קרקע פרטית+ ניוד מקרקע מדינה לקרקע פרטית.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ערערה</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8923109"/>
                  </a:ext>
                </a:extLst>
              </a:tr>
              <a:tr h="389570">
                <a:tc>
                  <a:txBody>
                    <a:bodyPr/>
                    <a:lstStyle/>
                    <a:p>
                      <a:pPr algn="ctr" rtl="0" fontAlgn="ctr"/>
                      <a:r>
                        <a:rPr lang="he-IL" sz="1200" b="1" i="0" u="none" strike="noStrike">
                          <a:solidFill>
                            <a:srgbClr val="000000"/>
                          </a:solidFill>
                          <a:effectLst/>
                          <a:latin typeface="Arial" panose="020B0604020202020204" pitchFamily="34" charset="0"/>
                        </a:rPr>
                        <a:t>322</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1810225-0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7א -מפורטת למתחם חדש לפי כוללנית שפרעם -1 כ 88% פרטיים   100יח"ד 75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dirty="0">
                          <a:solidFill>
                            <a:srgbClr val="000000"/>
                          </a:solidFill>
                          <a:effectLst/>
                          <a:latin typeface="Arial" panose="020B0604020202020204" pitchFamily="34" charset="0"/>
                        </a:rPr>
                        <a:t>שפרעם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3865435"/>
                  </a:ext>
                </a:extLst>
              </a:tr>
              <a:tr h="503041">
                <a:tc>
                  <a:txBody>
                    <a:bodyPr/>
                    <a:lstStyle/>
                    <a:p>
                      <a:pPr algn="ctr" rtl="0" fontAlgn="ctr"/>
                      <a:r>
                        <a:rPr lang="he-IL" sz="1200" b="1" i="0" u="none" strike="noStrike">
                          <a:solidFill>
                            <a:srgbClr val="000000"/>
                          </a:solidFill>
                          <a:effectLst/>
                          <a:latin typeface="Arial" panose="020B0604020202020204" pitchFamily="34" charset="0"/>
                        </a:rPr>
                        <a:t>388</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1810266-0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שכונה דרומית אל חרוביה תב"ע והסדרת בנייה קיימת לפי ג/7025 - גוש 10376 חלקה 3,4,6, כ 26% פרטיים   בעלות קרקע מעורבת,   135יח"ד 70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שפרעם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294074"/>
                  </a:ext>
                </a:extLst>
              </a:tr>
              <a:tr h="389570">
                <a:tc>
                  <a:txBody>
                    <a:bodyPr/>
                    <a:lstStyle/>
                    <a:p>
                      <a:pPr algn="ctr" rtl="0" fontAlgn="ctr"/>
                      <a:r>
                        <a:rPr lang="he-IL" sz="1200" b="1" i="0" u="none" strike="noStrike">
                          <a:solidFill>
                            <a:srgbClr val="000000"/>
                          </a:solidFill>
                          <a:effectLst/>
                          <a:latin typeface="Arial" panose="020B0604020202020204" pitchFamily="34" charset="0"/>
                        </a:rPr>
                        <a:t>500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1810233-0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7ב - מפורטת למתחם חדש לפי כוללנית שפרעם -1-גוש 10300 -100% פרטיים   125יח"ד 93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שפרעם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0182508"/>
                  </a:ext>
                </a:extLst>
              </a:tr>
              <a:tr h="670720">
                <a:tc>
                  <a:txBody>
                    <a:bodyPr/>
                    <a:lstStyle/>
                    <a:p>
                      <a:pPr algn="ctr" rtl="0" fontAlgn="ctr"/>
                      <a:r>
                        <a:rPr lang="he-IL" sz="1200" b="1" i="0" u="none" strike="noStrike">
                          <a:solidFill>
                            <a:srgbClr val="000000"/>
                          </a:solidFill>
                          <a:effectLst/>
                          <a:latin typeface="Arial" panose="020B0604020202020204" pitchFamily="34" charset="0"/>
                        </a:rPr>
                        <a:t>967</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1810241-0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8 הסדרת בניה קיימת כולל איחוד וחלוקה-הסדרת בניה קיימת, תכנון תת מתחם 8 לאחר סיכום עם המחוז, כולל איחוד וחלוקה- לפי תכנית המתאר 261-0345462 בחלקות 17, 18, 20-28, 30, 31, 71, 72 </a:t>
                      </a:r>
                      <a:r>
                        <a:rPr lang="en-US" sz="1200" b="1" i="0" u="none" strike="noStrike">
                          <a:solidFill>
                            <a:srgbClr val="000000"/>
                          </a:solidFill>
                          <a:effectLst/>
                          <a:latin typeface="Arial" panose="020B0604020202020204" pitchFamily="34" charset="0"/>
                        </a:rPr>
                        <a:t>f </a:t>
                      </a:r>
                      <a:r>
                        <a:rPr lang="he-IL" sz="1200" b="1" i="0" u="none" strike="noStrike">
                          <a:solidFill>
                            <a:srgbClr val="000000"/>
                          </a:solidFill>
                          <a:effectLst/>
                          <a:latin typeface="Arial" panose="020B0604020202020204" pitchFamily="34" charset="0"/>
                        </a:rPr>
                        <a:t>כ 75% פרטיים   1000יח"ד 255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שפרעם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0250242"/>
                  </a:ext>
                </a:extLst>
              </a:tr>
              <a:tr h="581114">
                <a:tc>
                  <a:txBody>
                    <a:bodyPr/>
                    <a:lstStyle/>
                    <a:p>
                      <a:pPr algn="ctr" rtl="0" fontAlgn="ctr"/>
                      <a:r>
                        <a:rPr lang="he-IL" sz="1200" b="1" i="0" u="none" strike="noStrike">
                          <a:solidFill>
                            <a:srgbClr val="000000"/>
                          </a:solidFill>
                          <a:effectLst/>
                          <a:latin typeface="Arial" panose="020B0604020202020204" pitchFamily="34" charset="0"/>
                        </a:rPr>
                        <a:t>1,548</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1810217-0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מתחם 6א -מפורטת למתחם חדש לפי כוללנית שפרעם261-0345462 גוש 10260, 10262, 10294 כ 40% פרטיים   בעלות קרקע מדינה,   450יח"ד 360 דונם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שפרעם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8984552"/>
                  </a:ext>
                </a:extLst>
              </a:tr>
              <a:tr h="389570">
                <a:tc>
                  <a:txBody>
                    <a:bodyPr/>
                    <a:lstStyle/>
                    <a:p>
                      <a:pPr algn="ctr" rtl="0" fontAlgn="ctr"/>
                      <a:r>
                        <a:rPr lang="he-IL" sz="1200" b="1" i="0" u="none" strike="noStrike">
                          <a:solidFill>
                            <a:srgbClr val="000000"/>
                          </a:solidFill>
                          <a:effectLst/>
                          <a:latin typeface="Arial" panose="020B0604020202020204" pitchFamily="34" charset="0"/>
                        </a:rPr>
                        <a:t>2,190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1810274-0</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הכנת 14 מתחמי איחוד וחלוקה כ-2200 יח"ד בשטח של כ-799 דונם. קרקע פרטית ומעורבת  העברה לרשות</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שפרעם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9101953"/>
                  </a:ext>
                </a:extLst>
              </a:tr>
              <a:tr h="307415">
                <a:tc>
                  <a:txBody>
                    <a:bodyPr/>
                    <a:lstStyle/>
                    <a:p>
                      <a:pPr algn="ctr" rtl="0" fontAlgn="ctr"/>
                      <a:r>
                        <a:rPr lang="he-IL" sz="1200" b="1" i="0" u="none" strike="noStrike" dirty="0">
                          <a:solidFill>
                            <a:srgbClr val="000000"/>
                          </a:solidFill>
                          <a:effectLst/>
                          <a:latin typeface="Arial" panose="020B0604020202020204" pitchFamily="34" charset="0"/>
                        </a:rPr>
                        <a:t>32,245</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0" fontAlgn="ctr"/>
                      <a:r>
                        <a:rPr lang="he-IL" sz="1200" b="1" i="0" u="none" strike="noStrike" dirty="0">
                          <a:solidFill>
                            <a:srgbClr val="000000"/>
                          </a:solidFill>
                          <a:effectLst/>
                          <a:latin typeface="Arial" panose="020B0604020202020204" pitchFamily="34" charset="0"/>
                        </a:rPr>
                        <a:t> סה"כ יישובים אסטרטגיים</a:t>
                      </a:r>
                    </a:p>
                  </a:txBody>
                  <a:tcPr marL="5414" marR="5414" marT="5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933141978"/>
                  </a:ext>
                </a:extLst>
              </a:tr>
            </a:tbl>
          </a:graphicData>
        </a:graphic>
      </p:graphicFrame>
    </p:spTree>
    <p:extLst>
      <p:ext uri="{BB962C8B-B14F-4D97-AF65-F5344CB8AC3E}">
        <p14:creationId xmlns:p14="http://schemas.microsoft.com/office/powerpoint/2010/main" val="3543607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219252" y="102334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מחוז מרכז  (שנת 2020)</a:t>
            </a:r>
          </a:p>
        </p:txBody>
      </p:sp>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טבלה 2">
            <a:extLst>
              <a:ext uri="{FF2B5EF4-FFF2-40B4-BE49-F238E27FC236}">
                <a16:creationId xmlns:a16="http://schemas.microsoft.com/office/drawing/2014/main" id="{C2109206-E0CD-45A3-A625-6069CF21D057}"/>
              </a:ext>
            </a:extLst>
          </p:cNvPr>
          <p:cNvGraphicFramePr>
            <a:graphicFrameLocks noGrp="1"/>
          </p:cNvGraphicFramePr>
          <p:nvPr>
            <p:extLst>
              <p:ext uri="{D42A27DB-BD31-4B8C-83A1-F6EECF244321}">
                <p14:modId xmlns:p14="http://schemas.microsoft.com/office/powerpoint/2010/main" val="1783949607"/>
              </p:ext>
            </p:extLst>
          </p:nvPr>
        </p:nvGraphicFramePr>
        <p:xfrm>
          <a:off x="768350" y="2060848"/>
          <a:ext cx="7692082" cy="2935809"/>
        </p:xfrm>
        <a:graphic>
          <a:graphicData uri="http://schemas.openxmlformats.org/drawingml/2006/table">
            <a:tbl>
              <a:tblPr rtl="1"/>
              <a:tblGrid>
                <a:gridCol w="1000805">
                  <a:extLst>
                    <a:ext uri="{9D8B030D-6E8A-4147-A177-3AD203B41FA5}">
                      <a16:colId xmlns:a16="http://schemas.microsoft.com/office/drawing/2014/main" val="2934651595"/>
                    </a:ext>
                  </a:extLst>
                </a:gridCol>
                <a:gridCol w="1145152">
                  <a:extLst>
                    <a:ext uri="{9D8B030D-6E8A-4147-A177-3AD203B41FA5}">
                      <a16:colId xmlns:a16="http://schemas.microsoft.com/office/drawing/2014/main" val="1984865453"/>
                    </a:ext>
                  </a:extLst>
                </a:gridCol>
                <a:gridCol w="3993595">
                  <a:extLst>
                    <a:ext uri="{9D8B030D-6E8A-4147-A177-3AD203B41FA5}">
                      <a16:colId xmlns:a16="http://schemas.microsoft.com/office/drawing/2014/main" val="2549344373"/>
                    </a:ext>
                  </a:extLst>
                </a:gridCol>
                <a:gridCol w="1552530">
                  <a:extLst>
                    <a:ext uri="{9D8B030D-6E8A-4147-A177-3AD203B41FA5}">
                      <a16:colId xmlns:a16="http://schemas.microsoft.com/office/drawing/2014/main" val="890488924"/>
                    </a:ext>
                  </a:extLst>
                </a:gridCol>
              </a:tblGrid>
              <a:tr h="592096">
                <a:tc>
                  <a:txBody>
                    <a:bodyPr/>
                    <a:lstStyle/>
                    <a:p>
                      <a:pPr algn="ctr" rtl="1" fontAlgn="ctr"/>
                      <a:r>
                        <a:rPr lang="he-IL" sz="1400" b="1" i="0" u="none" strike="noStrike">
                          <a:solidFill>
                            <a:srgbClr val="000000"/>
                          </a:solidFill>
                          <a:effectLst/>
                          <a:latin typeface="Arial" panose="020B0604020202020204" pitchFamily="34" charset="0"/>
                        </a:rPr>
                        <a:t>סכום חוזים</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000000"/>
                          </a:solidFill>
                          <a:effectLst/>
                          <a:latin typeface="Arial" panose="020B0604020202020204" pitchFamily="34" charset="0"/>
                        </a:rPr>
                        <a:t>מספר חוזה ושינוי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000000"/>
                          </a:solidFill>
                          <a:effectLst/>
                          <a:latin typeface="Arial" panose="020B0604020202020204" pitchFamily="34" charset="0"/>
                        </a:rPr>
                        <a:t>תיאור פרוייקט</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000000"/>
                          </a:solidFill>
                          <a:effectLst/>
                          <a:latin typeface="Arial" panose="020B0604020202020204" pitchFamily="34" charset="0"/>
                        </a:rPr>
                        <a:t>יישוב</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10691458"/>
                  </a:ext>
                </a:extLst>
              </a:tr>
              <a:tr h="888144">
                <a:tc>
                  <a:txBody>
                    <a:bodyPr/>
                    <a:lstStyle/>
                    <a:p>
                      <a:pPr algn="ctr" rtl="0" fontAlgn="ctr"/>
                      <a:r>
                        <a:rPr lang="he-IL" sz="1400" b="1" i="0" u="none" strike="noStrike">
                          <a:solidFill>
                            <a:srgbClr val="000000"/>
                          </a:solidFill>
                          <a:effectLst/>
                          <a:latin typeface="Arial" panose="020B0604020202020204" pitchFamily="34" charset="0"/>
                        </a:rPr>
                        <a:t>2,140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000000"/>
                          </a:solidFill>
                          <a:effectLst/>
                          <a:latin typeface="Arial" panose="020B0604020202020204" pitchFamily="34" charset="0"/>
                        </a:rPr>
                        <a:t>1594753-3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a:solidFill>
                            <a:srgbClr val="000000"/>
                          </a:solidFill>
                          <a:effectLst/>
                          <a:latin typeface="Arial" panose="020B0604020202020204" pitchFamily="34" charset="0"/>
                        </a:rPr>
                        <a:t>פרויקט כוללני לאזור הדרומי תבע ל 3,100 יח"ד קרקע פרטית, הפעלה ע"י רשות,  ניוד של 50% ע"ס  1,070,000 ש"ח מקרקע מדינה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a:solidFill>
                            <a:srgbClr val="000000"/>
                          </a:solidFill>
                          <a:effectLst/>
                          <a:latin typeface="Arial" panose="020B0604020202020204" pitchFamily="34" charset="0"/>
                        </a:rPr>
                        <a:t>טיבה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2549613"/>
                  </a:ext>
                </a:extLst>
              </a:tr>
              <a:tr h="888144">
                <a:tc>
                  <a:txBody>
                    <a:bodyPr/>
                    <a:lstStyle/>
                    <a:p>
                      <a:pPr algn="ctr" rtl="0" fontAlgn="ctr"/>
                      <a:r>
                        <a:rPr lang="he-IL" sz="1400" b="1" i="0" u="none" strike="noStrike">
                          <a:solidFill>
                            <a:srgbClr val="000000"/>
                          </a:solidFill>
                          <a:effectLst/>
                          <a:latin typeface="Arial" panose="020B0604020202020204" pitchFamily="34" charset="0"/>
                        </a:rPr>
                        <a:t>1,694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000000"/>
                          </a:solidFill>
                          <a:effectLst/>
                          <a:latin typeface="Arial" panose="020B0604020202020204" pitchFamily="34" charset="0"/>
                        </a:rPr>
                        <a:t>1810258-0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a:solidFill>
                            <a:srgbClr val="000000"/>
                          </a:solidFill>
                          <a:effectLst/>
                          <a:latin typeface="Arial" panose="020B0604020202020204" pitchFamily="34" charset="0"/>
                        </a:rPr>
                        <a:t>תבע ל 3,650 יח"ד , קרקע פרטית, מתוקצב-      514,000 - תכנון מתארי  590,000 - קרקע פרטית    590,000- ניוד מקרקע מדינה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a:solidFill>
                            <a:srgbClr val="000000"/>
                          </a:solidFill>
                          <a:effectLst/>
                          <a:latin typeface="Arial" panose="020B0604020202020204" pitchFamily="34" charset="0"/>
                        </a:rPr>
                        <a:t>טירה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8147103"/>
                  </a:ext>
                </a:extLst>
              </a:tr>
              <a:tr h="567425">
                <a:tc>
                  <a:txBody>
                    <a:bodyPr/>
                    <a:lstStyle/>
                    <a:p>
                      <a:pPr algn="ctr" rtl="0" fontAlgn="ctr"/>
                      <a:r>
                        <a:rPr lang="he-IL" sz="1400" b="1" i="0" u="none" strike="noStrike" dirty="0">
                          <a:solidFill>
                            <a:srgbClr val="000000"/>
                          </a:solidFill>
                          <a:effectLst/>
                          <a:latin typeface="Arial" panose="020B0604020202020204" pitchFamily="34" charset="0"/>
                        </a:rPr>
                        <a:t>3,834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0" fontAlgn="ctr"/>
                      <a:r>
                        <a:rPr lang="he-IL" sz="1400" b="1" i="0" u="none" strike="noStrike" dirty="0">
                          <a:solidFill>
                            <a:srgbClr val="000000"/>
                          </a:solidFill>
                          <a:effectLst/>
                          <a:latin typeface="Arial" panose="020B0604020202020204" pitchFamily="34" charset="0"/>
                        </a:rPr>
                        <a:t> סה"כ יישובים אסטרטגיים</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980838694"/>
                  </a:ext>
                </a:extLst>
              </a:tr>
            </a:tbl>
          </a:graphicData>
        </a:graphic>
      </p:graphicFrame>
    </p:spTree>
    <p:extLst>
      <p:ext uri="{BB962C8B-B14F-4D97-AF65-F5344CB8AC3E}">
        <p14:creationId xmlns:p14="http://schemas.microsoft.com/office/powerpoint/2010/main" val="1063826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323528" y="1002627"/>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אסטרטגיים – שלב ב' – ראש שטח (שנת 2020)</a:t>
            </a:r>
          </a:p>
        </p:txBody>
      </p:sp>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21B4D039-CD3E-430A-8110-3C600CB37777}"/>
              </a:ext>
            </a:extLst>
          </p:cNvPr>
          <p:cNvGraphicFramePr>
            <a:graphicFrameLocks noGrp="1"/>
          </p:cNvGraphicFramePr>
          <p:nvPr>
            <p:extLst>
              <p:ext uri="{D42A27DB-BD31-4B8C-83A1-F6EECF244321}">
                <p14:modId xmlns:p14="http://schemas.microsoft.com/office/powerpoint/2010/main" val="4074362647"/>
              </p:ext>
            </p:extLst>
          </p:nvPr>
        </p:nvGraphicFramePr>
        <p:xfrm>
          <a:off x="539553" y="1556792"/>
          <a:ext cx="7848871" cy="4544659"/>
        </p:xfrm>
        <a:graphic>
          <a:graphicData uri="http://schemas.openxmlformats.org/drawingml/2006/table">
            <a:tbl>
              <a:tblPr rtl="1"/>
              <a:tblGrid>
                <a:gridCol w="1897231">
                  <a:extLst>
                    <a:ext uri="{9D8B030D-6E8A-4147-A177-3AD203B41FA5}">
                      <a16:colId xmlns:a16="http://schemas.microsoft.com/office/drawing/2014/main" val="3033904702"/>
                    </a:ext>
                  </a:extLst>
                </a:gridCol>
                <a:gridCol w="2036904">
                  <a:extLst>
                    <a:ext uri="{9D8B030D-6E8A-4147-A177-3AD203B41FA5}">
                      <a16:colId xmlns:a16="http://schemas.microsoft.com/office/drawing/2014/main" val="273404385"/>
                    </a:ext>
                  </a:extLst>
                </a:gridCol>
                <a:gridCol w="2083462">
                  <a:extLst>
                    <a:ext uri="{9D8B030D-6E8A-4147-A177-3AD203B41FA5}">
                      <a16:colId xmlns:a16="http://schemas.microsoft.com/office/drawing/2014/main" val="1941909619"/>
                    </a:ext>
                  </a:extLst>
                </a:gridCol>
                <a:gridCol w="1831274">
                  <a:extLst>
                    <a:ext uri="{9D8B030D-6E8A-4147-A177-3AD203B41FA5}">
                      <a16:colId xmlns:a16="http://schemas.microsoft.com/office/drawing/2014/main" val="2684248030"/>
                    </a:ext>
                  </a:extLst>
                </a:gridCol>
              </a:tblGrid>
              <a:tr h="822339">
                <a:tc>
                  <a:txBody>
                    <a:bodyPr/>
                    <a:lstStyle/>
                    <a:p>
                      <a:pPr algn="ctr" rtl="1" fontAlgn="ctr"/>
                      <a:r>
                        <a:rPr lang="he-IL" sz="1600" b="1" i="0" u="none" strike="noStrike">
                          <a:solidFill>
                            <a:srgbClr val="333333"/>
                          </a:solidFill>
                          <a:effectLst/>
                          <a:latin typeface="Tahoma" panose="020B0604030504040204" pitchFamily="34" charset="0"/>
                        </a:rPr>
                        <a:t>סכום חוזים</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Tahoma" panose="020B0604030504040204" pitchFamily="34" charset="0"/>
                        </a:rPr>
                        <a:t>מספר חוזה ושינוי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a:solidFill>
                            <a:srgbClr val="333333"/>
                          </a:solidFill>
                          <a:effectLst/>
                          <a:latin typeface="Tahoma" panose="020B0604030504040204" pitchFamily="34" charset="0"/>
                        </a:rPr>
                        <a:t>יישוב</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333333"/>
                          </a:solidFill>
                          <a:effectLst/>
                          <a:latin typeface="Tahoma" panose="020B0604030504040204" pitchFamily="34" charset="0"/>
                        </a:rPr>
                        <a:t>מחוז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5173705"/>
                  </a:ext>
                </a:extLst>
              </a:tr>
              <a:tr h="240684">
                <a:tc>
                  <a:txBody>
                    <a:bodyPr/>
                    <a:lstStyle/>
                    <a:p>
                      <a:pPr algn="ctr" rtl="0" fontAlgn="ctr"/>
                      <a:r>
                        <a:rPr lang="he-IL" sz="1600" b="1" i="0" u="none" strike="noStrike">
                          <a:solidFill>
                            <a:srgbClr val="333333"/>
                          </a:solidFill>
                          <a:effectLst/>
                          <a:latin typeface="Tahoma" panose="020B0604030504040204" pitchFamily="34" charset="0"/>
                        </a:rPr>
                        <a:t>670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1807825-0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יפיע</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גליל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8374502"/>
                  </a:ext>
                </a:extLst>
              </a:tr>
              <a:tr h="240684">
                <a:tc>
                  <a:txBody>
                    <a:bodyPr/>
                    <a:lstStyle/>
                    <a:p>
                      <a:pPr algn="ctr" rtl="0" fontAlgn="ctr"/>
                      <a:r>
                        <a:rPr lang="he-IL" sz="1600" b="1" i="0" u="none" strike="noStrike">
                          <a:solidFill>
                            <a:srgbClr val="333333"/>
                          </a:solidFill>
                          <a:effectLst/>
                          <a:latin typeface="Tahoma" panose="020B0604030504040204" pitchFamily="34" charset="0"/>
                        </a:rPr>
                        <a:t>1,110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1807809-0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כפר כנא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גליל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67187957"/>
                  </a:ext>
                </a:extLst>
              </a:tr>
              <a:tr h="240684">
                <a:tc>
                  <a:txBody>
                    <a:bodyPr/>
                    <a:lstStyle/>
                    <a:p>
                      <a:pPr algn="ctr" rtl="0" fontAlgn="ctr"/>
                      <a:r>
                        <a:rPr lang="he-IL" sz="1600" b="1" i="0" u="none" strike="noStrike">
                          <a:solidFill>
                            <a:srgbClr val="333333"/>
                          </a:solidFill>
                          <a:effectLst/>
                          <a:latin typeface="Tahoma" panose="020B0604030504040204" pitchFamily="34" charset="0"/>
                        </a:rPr>
                        <a:t>1,250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1807817-0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כפר מנדא</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גליל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24743959"/>
                  </a:ext>
                </a:extLst>
              </a:tr>
              <a:tr h="240684">
                <a:tc>
                  <a:txBody>
                    <a:bodyPr/>
                    <a:lstStyle/>
                    <a:p>
                      <a:pPr algn="ctr" rtl="0" fontAlgn="ctr"/>
                      <a:r>
                        <a:rPr lang="he-IL" sz="1600" b="1" i="0" u="none" strike="noStrike">
                          <a:solidFill>
                            <a:srgbClr val="333333"/>
                          </a:solidFill>
                          <a:effectLst/>
                          <a:latin typeface="Tahoma" panose="020B0604030504040204" pitchFamily="34" charset="0"/>
                        </a:rPr>
                        <a:t>2,460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1807304-0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נצרת</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גליל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454261"/>
                  </a:ext>
                </a:extLst>
              </a:tr>
              <a:tr h="240684">
                <a:tc>
                  <a:txBody>
                    <a:bodyPr/>
                    <a:lstStyle/>
                    <a:p>
                      <a:pPr algn="ctr" rtl="0" fontAlgn="ctr"/>
                      <a:r>
                        <a:rPr lang="he-IL" sz="1600" b="1" i="0" u="none" strike="noStrike">
                          <a:solidFill>
                            <a:srgbClr val="333333"/>
                          </a:solidFill>
                          <a:effectLst/>
                          <a:latin typeface="Tahoma" panose="020B0604030504040204" pitchFamily="34" charset="0"/>
                        </a:rPr>
                        <a:t>1,570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1807775-0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סח'נין</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גליל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8206187"/>
                  </a:ext>
                </a:extLst>
              </a:tr>
              <a:tr h="240684">
                <a:tc>
                  <a:txBody>
                    <a:bodyPr/>
                    <a:lstStyle/>
                    <a:p>
                      <a:pPr algn="ctr" rtl="0" fontAlgn="ctr"/>
                      <a:r>
                        <a:rPr lang="he-IL" sz="1600" b="1" i="0" u="none" strike="noStrike">
                          <a:solidFill>
                            <a:srgbClr val="333333"/>
                          </a:solidFill>
                          <a:effectLst/>
                          <a:latin typeface="Tahoma" panose="020B0604030504040204" pitchFamily="34" charset="0"/>
                        </a:rPr>
                        <a:t>1,170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1807783-0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עראבה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גליל</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0462686"/>
                  </a:ext>
                </a:extLst>
              </a:tr>
              <a:tr h="240684">
                <a:tc>
                  <a:txBody>
                    <a:bodyPr/>
                    <a:lstStyle/>
                    <a:p>
                      <a:pPr algn="ctr" rtl="0" fontAlgn="ctr"/>
                      <a:r>
                        <a:rPr lang="he-IL" sz="1600" b="1" i="0" u="none" strike="noStrike">
                          <a:solidFill>
                            <a:srgbClr val="333333"/>
                          </a:solidFill>
                          <a:effectLst/>
                          <a:latin typeface="Tahoma" panose="020B0604030504040204" pitchFamily="34" charset="0"/>
                        </a:rPr>
                        <a:t>1,720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1807445-0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אם אל-פחם</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חיפה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86927552"/>
                  </a:ext>
                </a:extLst>
              </a:tr>
              <a:tr h="240684">
                <a:tc>
                  <a:txBody>
                    <a:bodyPr/>
                    <a:lstStyle/>
                    <a:p>
                      <a:pPr algn="ctr" rtl="0" fontAlgn="ctr"/>
                      <a:r>
                        <a:rPr lang="he-IL" sz="1600" b="1" i="0" u="none" strike="noStrike">
                          <a:solidFill>
                            <a:srgbClr val="333333"/>
                          </a:solidFill>
                          <a:effectLst/>
                          <a:latin typeface="Tahoma" panose="020B0604030504040204" pitchFamily="34" charset="0"/>
                        </a:rPr>
                        <a:t>1,410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1807452-0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גדידה-מכר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חיפה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2222650"/>
                  </a:ext>
                </a:extLst>
              </a:tr>
              <a:tr h="240684">
                <a:tc>
                  <a:txBody>
                    <a:bodyPr/>
                    <a:lstStyle/>
                    <a:p>
                      <a:pPr algn="ctr" rtl="0" fontAlgn="ctr"/>
                      <a:r>
                        <a:rPr lang="he-IL" sz="1600" b="1" i="0" u="none" strike="noStrike">
                          <a:solidFill>
                            <a:srgbClr val="333333"/>
                          </a:solidFill>
                          <a:effectLst/>
                          <a:latin typeface="Tahoma" panose="020B0604030504040204" pitchFamily="34" charset="0"/>
                        </a:rPr>
                        <a:t>1,100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1807460-0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ערערה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חיפה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9963336"/>
                  </a:ext>
                </a:extLst>
              </a:tr>
              <a:tr h="240684">
                <a:tc>
                  <a:txBody>
                    <a:bodyPr/>
                    <a:lstStyle/>
                    <a:p>
                      <a:pPr algn="ctr" rtl="0" fontAlgn="ctr"/>
                      <a:r>
                        <a:rPr lang="he-IL" sz="1600" b="1" i="0" u="none" strike="noStrike">
                          <a:solidFill>
                            <a:srgbClr val="333333"/>
                          </a:solidFill>
                          <a:effectLst/>
                          <a:latin typeface="Tahoma" panose="020B0604030504040204" pitchFamily="34" charset="0"/>
                        </a:rPr>
                        <a:t>1,150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1807478-0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שפרעם</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חיפה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5457892"/>
                  </a:ext>
                </a:extLst>
              </a:tr>
              <a:tr h="240684">
                <a:tc>
                  <a:txBody>
                    <a:bodyPr/>
                    <a:lstStyle/>
                    <a:p>
                      <a:pPr algn="ctr" rtl="0" fontAlgn="ctr"/>
                      <a:r>
                        <a:rPr lang="he-IL" sz="1600" b="1" i="0" u="none" strike="noStrike">
                          <a:solidFill>
                            <a:srgbClr val="333333"/>
                          </a:solidFill>
                          <a:effectLst/>
                          <a:latin typeface="Tahoma" panose="020B0604030504040204" pitchFamily="34" charset="0"/>
                        </a:rPr>
                        <a:t>1,070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1808120-0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טיבה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מרכז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58080051"/>
                  </a:ext>
                </a:extLst>
              </a:tr>
              <a:tr h="240684">
                <a:tc>
                  <a:txBody>
                    <a:bodyPr/>
                    <a:lstStyle/>
                    <a:p>
                      <a:pPr algn="ctr" rtl="0" fontAlgn="ctr"/>
                      <a:r>
                        <a:rPr lang="he-IL" sz="1600" b="1" i="0" u="none" strike="noStrike">
                          <a:solidFill>
                            <a:srgbClr val="333333"/>
                          </a:solidFill>
                          <a:effectLst/>
                          <a:latin typeface="Tahoma" panose="020B0604030504040204" pitchFamily="34" charset="0"/>
                        </a:rPr>
                        <a:t>1,120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Tahoma" panose="020B0604030504040204" pitchFamily="34" charset="0"/>
                        </a:rPr>
                        <a:t>1808138-0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כפר קאסם</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Tahoma" panose="020B0604030504040204" pitchFamily="34" charset="0"/>
                        </a:rPr>
                        <a:t>מרכז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6349648"/>
                  </a:ext>
                </a:extLst>
              </a:tr>
              <a:tr h="681940">
                <a:tc>
                  <a:txBody>
                    <a:bodyPr/>
                    <a:lstStyle/>
                    <a:p>
                      <a:pPr algn="ctr" rtl="0" fontAlgn="ctr"/>
                      <a:r>
                        <a:rPr lang="he-IL" sz="1600" b="1" i="0" u="none" strike="noStrike">
                          <a:solidFill>
                            <a:srgbClr val="000000"/>
                          </a:solidFill>
                          <a:effectLst/>
                          <a:latin typeface="Tahoma" panose="020B0604030504040204" pitchFamily="34" charset="0"/>
                        </a:rPr>
                        <a:t>15,800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0" fontAlgn="ctr"/>
                      <a:r>
                        <a:rPr lang="he-IL" sz="1600" b="1" i="0" u="none" strike="noStrike" dirty="0">
                          <a:solidFill>
                            <a:srgbClr val="000000"/>
                          </a:solidFill>
                          <a:effectLst/>
                          <a:latin typeface="Tahoma" panose="020B0604030504040204" pitchFamily="34" charset="0"/>
                        </a:rPr>
                        <a:t>סה"כ</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algn="ctr" rtl="0" fontAlgn="ctr"/>
                      <a:endParaRPr lang="he-IL" sz="1600" b="1" i="0" u="none" strike="noStrike" dirty="0">
                        <a:solidFill>
                          <a:srgbClr val="000000"/>
                        </a:solidFill>
                        <a:effectLst/>
                        <a:latin typeface="Tahoma" panose="020B060403050404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rtl="0" fontAlgn="ctr"/>
                      <a:endParaRPr lang="he-IL" sz="1600" b="1" i="0" u="none" strike="noStrike" dirty="0">
                        <a:solidFill>
                          <a:srgbClr val="000000"/>
                        </a:solidFill>
                        <a:effectLst/>
                        <a:latin typeface="Tahoma" panose="020B060403050404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67186050"/>
                  </a:ext>
                </a:extLst>
              </a:tr>
            </a:tbl>
          </a:graphicData>
        </a:graphic>
      </p:graphicFrame>
    </p:spTree>
    <p:extLst>
      <p:ext uri="{BB962C8B-B14F-4D97-AF65-F5344CB8AC3E}">
        <p14:creationId xmlns:p14="http://schemas.microsoft.com/office/powerpoint/2010/main" val="1923678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1">
            <a:extLst>
              <a:ext uri="{FF2B5EF4-FFF2-40B4-BE49-F238E27FC236}">
                <a16:creationId xmlns:a16="http://schemas.microsoft.com/office/drawing/2014/main" id="{2EC8F0F5-23C2-4F75-8C10-46256E8BDCDD}"/>
              </a:ext>
            </a:extLst>
          </p:cNvPr>
          <p:cNvSpPr txBox="1"/>
          <p:nvPr/>
        </p:nvSpPr>
        <p:spPr>
          <a:xfrm>
            <a:off x="5867402" y="3882629"/>
            <a:ext cx="245533"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
            <a:extLst>
              <a:ext uri="{FF2B5EF4-FFF2-40B4-BE49-F238E27FC236}">
                <a16:creationId xmlns:a16="http://schemas.microsoft.com/office/drawing/2014/main" id="{2EC8F0F5-23C2-4F75-8C10-46256E8BDCDD}"/>
              </a:ext>
            </a:extLst>
          </p:cNvPr>
          <p:cNvSpPr txBox="1"/>
          <p:nvPr/>
        </p:nvSpPr>
        <p:spPr>
          <a:xfrm>
            <a:off x="5968919" y="3902274"/>
            <a:ext cx="184730" cy="261610"/>
          </a:xfrm>
          <a:prstGeom prst="rect">
            <a:avLst/>
          </a:prstGeom>
          <a:noFill/>
        </p:spPr>
        <p:style>
          <a:lnRef idx="0">
            <a:scrgbClr r="0" g="0" b="0"/>
          </a:lnRef>
          <a:fillRef idx="0">
            <a:scrgbClr r="0" g="0" b="0"/>
          </a:fillRef>
          <a:effectRef idx="0">
            <a:scrgbClr r="0" g="0" b="0"/>
          </a:effectRef>
          <a:fontRef idx="minor">
            <a:schemeClr val="tx1"/>
          </a:fontRef>
        </p:style>
        <p:txBody>
          <a:bodyPr wrap="non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3" name="TextBox 12">
            <a:extLst>
              <a:ext uri="{FF2B5EF4-FFF2-40B4-BE49-F238E27FC236}">
                <a16:creationId xmlns:a16="http://schemas.microsoft.com/office/drawing/2014/main" id="{B82FE5B0-84FF-4245-9C77-2BF4E336355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5" name="TextBox 14">
            <a:extLst>
              <a:ext uri="{FF2B5EF4-FFF2-40B4-BE49-F238E27FC236}">
                <a16:creationId xmlns:a16="http://schemas.microsoft.com/office/drawing/2014/main" id="{C9EB83BC-9DE9-42D6-A56D-A3ABDB60D00B}"/>
              </a:ext>
            </a:extLst>
          </p:cNvPr>
          <p:cNvSpPr txBox="1"/>
          <p:nvPr/>
        </p:nvSpPr>
        <p:spPr>
          <a:xfrm>
            <a:off x="251520" y="760059"/>
            <a:ext cx="8188887" cy="338554"/>
          </a:xfrm>
          <a:prstGeom prst="rect">
            <a:avLst/>
          </a:prstGeom>
          <a:noFill/>
        </p:spPr>
        <p:txBody>
          <a:bodyPr wrap="square" lIns="91440" tIns="45720" rIns="91440" bIns="45720" rtlCol="1">
            <a:spAutoFit/>
          </a:bodyPr>
          <a:lstStyle/>
          <a:p>
            <a:r>
              <a:rPr lang="he-IL" sz="1600" b="1" dirty="0">
                <a:solidFill>
                  <a:schemeClr val="tx2"/>
                </a:solidFill>
              </a:rPr>
              <a:t>הרשאות תקציביות – יישובים אסטרטגיים – שלב ב' – סבסוד פיתוח תשתיות (שנת 2020)</a:t>
            </a:r>
          </a:p>
        </p:txBody>
      </p:sp>
      <p:pic>
        <p:nvPicPr>
          <p:cNvPr id="14" name="Picture 3">
            <a:extLst>
              <a:ext uri="{FF2B5EF4-FFF2-40B4-BE49-F238E27FC236}">
                <a16:creationId xmlns:a16="http://schemas.microsoft.com/office/drawing/2014/main" id="{5F593200-8F77-4A9A-89EE-F5629BBFAA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4455" y="16789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טבלה 2">
            <a:extLst>
              <a:ext uri="{FF2B5EF4-FFF2-40B4-BE49-F238E27FC236}">
                <a16:creationId xmlns:a16="http://schemas.microsoft.com/office/drawing/2014/main" id="{C87C4D74-243C-4F94-A3FA-354FCC5AFED8}"/>
              </a:ext>
            </a:extLst>
          </p:cNvPr>
          <p:cNvGraphicFramePr>
            <a:graphicFrameLocks noGrp="1"/>
          </p:cNvGraphicFramePr>
          <p:nvPr>
            <p:extLst>
              <p:ext uri="{D42A27DB-BD31-4B8C-83A1-F6EECF244321}">
                <p14:modId xmlns:p14="http://schemas.microsoft.com/office/powerpoint/2010/main" val="2063403736"/>
              </p:ext>
            </p:extLst>
          </p:nvPr>
        </p:nvGraphicFramePr>
        <p:xfrm>
          <a:off x="1048253" y="1193354"/>
          <a:ext cx="7416824" cy="4904587"/>
        </p:xfrm>
        <a:graphic>
          <a:graphicData uri="http://schemas.openxmlformats.org/drawingml/2006/table">
            <a:tbl>
              <a:tblPr rtl="1"/>
              <a:tblGrid>
                <a:gridCol w="1732282">
                  <a:extLst>
                    <a:ext uri="{9D8B030D-6E8A-4147-A177-3AD203B41FA5}">
                      <a16:colId xmlns:a16="http://schemas.microsoft.com/office/drawing/2014/main" val="4204114298"/>
                    </a:ext>
                  </a:extLst>
                </a:gridCol>
                <a:gridCol w="2141945">
                  <a:extLst>
                    <a:ext uri="{9D8B030D-6E8A-4147-A177-3AD203B41FA5}">
                      <a16:colId xmlns:a16="http://schemas.microsoft.com/office/drawing/2014/main" val="2202624614"/>
                    </a:ext>
                  </a:extLst>
                </a:gridCol>
                <a:gridCol w="2106831">
                  <a:extLst>
                    <a:ext uri="{9D8B030D-6E8A-4147-A177-3AD203B41FA5}">
                      <a16:colId xmlns:a16="http://schemas.microsoft.com/office/drawing/2014/main" val="1526945614"/>
                    </a:ext>
                  </a:extLst>
                </a:gridCol>
                <a:gridCol w="1435766">
                  <a:extLst>
                    <a:ext uri="{9D8B030D-6E8A-4147-A177-3AD203B41FA5}">
                      <a16:colId xmlns:a16="http://schemas.microsoft.com/office/drawing/2014/main" val="2249461589"/>
                    </a:ext>
                  </a:extLst>
                </a:gridCol>
              </a:tblGrid>
              <a:tr h="157511">
                <a:tc>
                  <a:txBody>
                    <a:bodyPr/>
                    <a:lstStyle/>
                    <a:p>
                      <a:pPr algn="ctr" rtl="1" fontAlgn="ctr"/>
                      <a:r>
                        <a:rPr lang="he-IL" sz="1200" b="1" i="0" u="none" strike="noStrike">
                          <a:solidFill>
                            <a:srgbClr val="000000"/>
                          </a:solidFill>
                          <a:effectLst/>
                          <a:latin typeface="Tahoma" panose="020B0604030504040204" pitchFamily="34" charset="0"/>
                        </a:rPr>
                        <a:t>סכום חוזים</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מספר חוזה ושינוי</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יישוב</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מחוז</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1254885"/>
                  </a:ext>
                </a:extLst>
              </a:tr>
              <a:tr h="157511">
                <a:tc>
                  <a:txBody>
                    <a:bodyPr/>
                    <a:lstStyle/>
                    <a:p>
                      <a:pPr algn="ctr" rtl="0" fontAlgn="ctr"/>
                      <a:r>
                        <a:rPr lang="he-IL" sz="1200" b="1" i="0" u="none" strike="noStrike">
                          <a:solidFill>
                            <a:srgbClr val="000000"/>
                          </a:solidFill>
                          <a:effectLst/>
                          <a:latin typeface="Tahoma" panose="020B0604030504040204" pitchFamily="34" charset="0"/>
                        </a:rPr>
                        <a:t>1,000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1809151-1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יפיע</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76330029"/>
                  </a:ext>
                </a:extLst>
              </a:tr>
              <a:tr h="157511">
                <a:tc>
                  <a:txBody>
                    <a:bodyPr/>
                    <a:lstStyle/>
                    <a:p>
                      <a:pPr algn="ctr" rtl="0" fontAlgn="ctr"/>
                      <a:r>
                        <a:rPr lang="he-IL" sz="1200" b="1" i="0" u="none" strike="noStrike">
                          <a:solidFill>
                            <a:srgbClr val="000000"/>
                          </a:solidFill>
                          <a:effectLst/>
                          <a:latin typeface="Tahoma" panose="020B0604030504040204" pitchFamily="34" charset="0"/>
                        </a:rPr>
                        <a:t>1,270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1809151-0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יפיע</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1977518"/>
                  </a:ext>
                </a:extLst>
              </a:tr>
              <a:tr h="157511">
                <a:tc>
                  <a:txBody>
                    <a:bodyPr/>
                    <a:lstStyle/>
                    <a:p>
                      <a:pPr algn="ctr" rtl="0" fontAlgn="ctr"/>
                      <a:r>
                        <a:rPr lang="he-IL" sz="1200" b="1" i="0" u="none" strike="noStrike">
                          <a:solidFill>
                            <a:srgbClr val="000000"/>
                          </a:solidFill>
                          <a:effectLst/>
                          <a:latin typeface="Tahoma" panose="020B0604030504040204" pitchFamily="34" charset="0"/>
                        </a:rPr>
                        <a:t>700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1809136-1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כנא</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6262046"/>
                  </a:ext>
                </a:extLst>
              </a:tr>
              <a:tr h="157511">
                <a:tc>
                  <a:txBody>
                    <a:bodyPr/>
                    <a:lstStyle/>
                    <a:p>
                      <a:pPr algn="ctr" rtl="0" fontAlgn="ctr"/>
                      <a:r>
                        <a:rPr lang="he-IL" sz="1200" b="1" i="0" u="none" strike="noStrike" dirty="0">
                          <a:solidFill>
                            <a:srgbClr val="000000"/>
                          </a:solidFill>
                          <a:effectLst/>
                          <a:latin typeface="Tahoma" panose="020B0604030504040204" pitchFamily="34" charset="0"/>
                        </a:rPr>
                        <a:t>3,130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1809136-0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כנא</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5829626"/>
                  </a:ext>
                </a:extLst>
              </a:tr>
              <a:tr h="157511">
                <a:tc>
                  <a:txBody>
                    <a:bodyPr/>
                    <a:lstStyle/>
                    <a:p>
                      <a:pPr algn="ctr" rtl="0" fontAlgn="ctr"/>
                      <a:r>
                        <a:rPr lang="he-IL" sz="1200" b="1" i="0" u="none" strike="noStrike">
                          <a:solidFill>
                            <a:srgbClr val="000000"/>
                          </a:solidFill>
                          <a:effectLst/>
                          <a:latin typeface="Tahoma" panose="020B0604030504040204" pitchFamily="34" charset="0"/>
                        </a:rPr>
                        <a:t>700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1809144-1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מנדא</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71540448"/>
                  </a:ext>
                </a:extLst>
              </a:tr>
              <a:tr h="157511">
                <a:tc>
                  <a:txBody>
                    <a:bodyPr/>
                    <a:lstStyle/>
                    <a:p>
                      <a:pPr algn="ctr" rtl="0" fontAlgn="ctr"/>
                      <a:r>
                        <a:rPr lang="he-IL" sz="1200" b="1" i="0" u="none" strike="noStrike">
                          <a:solidFill>
                            <a:srgbClr val="000000"/>
                          </a:solidFill>
                          <a:effectLst/>
                          <a:latin typeface="Tahoma" panose="020B0604030504040204" pitchFamily="34" charset="0"/>
                        </a:rPr>
                        <a:t>3,620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1809144-0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מנדא</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5817466"/>
                  </a:ext>
                </a:extLst>
              </a:tr>
              <a:tr h="157511">
                <a:tc>
                  <a:txBody>
                    <a:bodyPr/>
                    <a:lstStyle/>
                    <a:p>
                      <a:pPr algn="ctr" rtl="0" fontAlgn="ctr"/>
                      <a:r>
                        <a:rPr lang="he-IL" sz="1200" b="1" i="0" u="none" strike="noStrike">
                          <a:solidFill>
                            <a:srgbClr val="000000"/>
                          </a:solidFill>
                          <a:effectLst/>
                          <a:latin typeface="Tahoma" panose="020B0604030504040204" pitchFamily="34" charset="0"/>
                        </a:rPr>
                        <a:t>1,500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1809102-1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dirty="0">
                          <a:solidFill>
                            <a:srgbClr val="333333"/>
                          </a:solidFill>
                          <a:effectLst/>
                          <a:latin typeface="Tahoma" panose="020B0604030504040204" pitchFamily="34" charset="0"/>
                        </a:rPr>
                        <a:t>נצרת</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3984199"/>
                  </a:ext>
                </a:extLst>
              </a:tr>
              <a:tr h="157511">
                <a:tc>
                  <a:txBody>
                    <a:bodyPr/>
                    <a:lstStyle/>
                    <a:p>
                      <a:pPr algn="ctr" rtl="0" fontAlgn="ctr"/>
                      <a:r>
                        <a:rPr lang="he-IL" sz="1200" b="1" i="0" u="none" strike="noStrike">
                          <a:solidFill>
                            <a:srgbClr val="000000"/>
                          </a:solidFill>
                          <a:effectLst/>
                          <a:latin typeface="Tahoma" panose="020B0604030504040204" pitchFamily="34" charset="0"/>
                        </a:rPr>
                        <a:t>7,000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1809102-0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נצרת</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28445953"/>
                  </a:ext>
                </a:extLst>
              </a:tr>
              <a:tr h="157511">
                <a:tc>
                  <a:txBody>
                    <a:bodyPr/>
                    <a:lstStyle/>
                    <a:p>
                      <a:pPr algn="ctr" rtl="0" fontAlgn="ctr"/>
                      <a:r>
                        <a:rPr lang="he-IL" sz="1200" b="1" i="0" u="none" strike="noStrike">
                          <a:solidFill>
                            <a:srgbClr val="000000"/>
                          </a:solidFill>
                          <a:effectLst/>
                          <a:latin typeface="Tahoma" panose="020B0604030504040204" pitchFamily="34" charset="0"/>
                        </a:rPr>
                        <a:t>1,500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1809110-1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סח'נין</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34357373"/>
                  </a:ext>
                </a:extLst>
              </a:tr>
              <a:tr h="157511">
                <a:tc>
                  <a:txBody>
                    <a:bodyPr/>
                    <a:lstStyle/>
                    <a:p>
                      <a:pPr algn="ctr" rtl="0" fontAlgn="ctr"/>
                      <a:r>
                        <a:rPr lang="he-IL" sz="1200" b="1" i="0" u="none" strike="noStrike">
                          <a:solidFill>
                            <a:srgbClr val="000000"/>
                          </a:solidFill>
                          <a:effectLst/>
                          <a:latin typeface="Tahoma" panose="020B0604030504040204" pitchFamily="34" charset="0"/>
                        </a:rPr>
                        <a:t>3,770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1809110-0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סח'נין</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199221"/>
                  </a:ext>
                </a:extLst>
              </a:tr>
              <a:tr h="157511">
                <a:tc>
                  <a:txBody>
                    <a:bodyPr/>
                    <a:lstStyle/>
                    <a:p>
                      <a:pPr algn="ctr" rtl="0" fontAlgn="ctr"/>
                      <a:r>
                        <a:rPr lang="he-IL" sz="1200" b="1" i="0" u="none" strike="noStrike">
                          <a:solidFill>
                            <a:srgbClr val="000000"/>
                          </a:solidFill>
                          <a:effectLst/>
                          <a:latin typeface="Tahoma" panose="020B0604030504040204" pitchFamily="34" charset="0"/>
                        </a:rPr>
                        <a:t>1,200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1809128-1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עראבה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2987583"/>
                  </a:ext>
                </a:extLst>
              </a:tr>
              <a:tr h="157511">
                <a:tc>
                  <a:txBody>
                    <a:bodyPr/>
                    <a:lstStyle/>
                    <a:p>
                      <a:pPr algn="ctr" rtl="0" fontAlgn="ctr"/>
                      <a:r>
                        <a:rPr lang="he-IL" sz="1200" b="1" i="0" u="none" strike="noStrike">
                          <a:solidFill>
                            <a:srgbClr val="000000"/>
                          </a:solidFill>
                          <a:effectLst/>
                          <a:latin typeface="Tahoma" panose="020B0604030504040204" pitchFamily="34" charset="0"/>
                        </a:rPr>
                        <a:t>2,830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1809128-0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עראבה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0772456"/>
                  </a:ext>
                </a:extLst>
              </a:tr>
              <a:tr h="157511">
                <a:tc>
                  <a:txBody>
                    <a:bodyPr/>
                    <a:lstStyle/>
                    <a:p>
                      <a:pPr algn="ctr" rtl="0" fontAlgn="ctr"/>
                      <a:r>
                        <a:rPr lang="he-IL" sz="1200" b="1" i="0" u="none" strike="noStrike">
                          <a:solidFill>
                            <a:srgbClr val="000000"/>
                          </a:solidFill>
                          <a:effectLst/>
                          <a:latin typeface="Tahoma" panose="020B0604030504040204" pitchFamily="34" charset="0"/>
                        </a:rPr>
                        <a:t>3,270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1809524-0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אם אל-פחם</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54426010"/>
                  </a:ext>
                </a:extLst>
              </a:tr>
              <a:tr h="157511">
                <a:tc>
                  <a:txBody>
                    <a:bodyPr/>
                    <a:lstStyle/>
                    <a:p>
                      <a:pPr algn="ctr" rtl="0" fontAlgn="ctr"/>
                      <a:r>
                        <a:rPr lang="he-IL" sz="1200" b="1" i="0" u="none" strike="noStrike">
                          <a:solidFill>
                            <a:srgbClr val="000000"/>
                          </a:solidFill>
                          <a:effectLst/>
                          <a:latin typeface="Tahoma" panose="020B0604030504040204" pitchFamily="34" charset="0"/>
                        </a:rPr>
                        <a:t>1,480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1809557-0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באקה ג'ת</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7303490"/>
                  </a:ext>
                </a:extLst>
              </a:tr>
              <a:tr h="157511">
                <a:tc>
                  <a:txBody>
                    <a:bodyPr/>
                    <a:lstStyle/>
                    <a:p>
                      <a:pPr algn="ctr" rtl="0" fontAlgn="ctr"/>
                      <a:r>
                        <a:rPr lang="he-IL" sz="1200" b="1" i="0" u="none" strike="noStrike">
                          <a:solidFill>
                            <a:srgbClr val="000000"/>
                          </a:solidFill>
                          <a:effectLst/>
                          <a:latin typeface="Tahoma" panose="020B0604030504040204" pitchFamily="34" charset="0"/>
                        </a:rPr>
                        <a:t>2,680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1809565-0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גדידה-מכר</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8791205"/>
                  </a:ext>
                </a:extLst>
              </a:tr>
              <a:tr h="157511">
                <a:tc>
                  <a:txBody>
                    <a:bodyPr/>
                    <a:lstStyle/>
                    <a:p>
                      <a:pPr algn="ctr" rtl="0" fontAlgn="ctr"/>
                      <a:r>
                        <a:rPr lang="he-IL" sz="1200" b="1" i="0" u="none" strike="noStrike">
                          <a:solidFill>
                            <a:srgbClr val="000000"/>
                          </a:solidFill>
                          <a:effectLst/>
                          <a:latin typeface="Tahoma" panose="020B0604030504040204" pitchFamily="34" charset="0"/>
                        </a:rPr>
                        <a:t>4,440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1809540-0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טמרה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4020480"/>
                  </a:ext>
                </a:extLst>
              </a:tr>
              <a:tr h="157511">
                <a:tc>
                  <a:txBody>
                    <a:bodyPr/>
                    <a:lstStyle/>
                    <a:p>
                      <a:pPr algn="ctr" rtl="0" fontAlgn="ctr"/>
                      <a:r>
                        <a:rPr lang="he-IL" sz="1200" b="1" i="0" u="none" strike="noStrike">
                          <a:solidFill>
                            <a:srgbClr val="000000"/>
                          </a:solidFill>
                          <a:effectLst/>
                          <a:latin typeface="Tahoma" panose="020B0604030504040204" pitchFamily="34" charset="0"/>
                        </a:rPr>
                        <a:t>2,090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1809573-0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ערערה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74164409"/>
                  </a:ext>
                </a:extLst>
              </a:tr>
              <a:tr h="157511">
                <a:tc>
                  <a:txBody>
                    <a:bodyPr/>
                    <a:lstStyle/>
                    <a:p>
                      <a:pPr algn="ctr" rtl="0" fontAlgn="ctr"/>
                      <a:r>
                        <a:rPr lang="he-IL" sz="1200" b="1" i="0" u="none" strike="noStrike">
                          <a:solidFill>
                            <a:srgbClr val="000000"/>
                          </a:solidFill>
                          <a:effectLst/>
                          <a:latin typeface="Tahoma" panose="020B0604030504040204" pitchFamily="34" charset="0"/>
                        </a:rPr>
                        <a:t>2,190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1809532-0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שפרעם</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3234758"/>
                  </a:ext>
                </a:extLst>
              </a:tr>
              <a:tr h="157511">
                <a:tc>
                  <a:txBody>
                    <a:bodyPr/>
                    <a:lstStyle/>
                    <a:p>
                      <a:pPr algn="ctr" rtl="0" fontAlgn="ctr"/>
                      <a:r>
                        <a:rPr lang="he-IL" sz="1200" b="1" i="0" u="none" strike="noStrike">
                          <a:solidFill>
                            <a:srgbClr val="000000"/>
                          </a:solidFill>
                          <a:effectLst/>
                          <a:latin typeface="Tahoma" panose="020B0604030504040204" pitchFamily="34" charset="0"/>
                        </a:rPr>
                        <a:t>1,500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1809052-1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טיבה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2970770"/>
                  </a:ext>
                </a:extLst>
              </a:tr>
              <a:tr h="157511">
                <a:tc>
                  <a:txBody>
                    <a:bodyPr/>
                    <a:lstStyle/>
                    <a:p>
                      <a:pPr algn="ctr" rtl="0" fontAlgn="ctr"/>
                      <a:r>
                        <a:rPr lang="he-IL" sz="1200" b="1" i="0" u="none" strike="noStrike">
                          <a:solidFill>
                            <a:srgbClr val="000000"/>
                          </a:solidFill>
                          <a:effectLst/>
                          <a:latin typeface="Tahoma" panose="020B0604030504040204" pitchFamily="34" charset="0"/>
                        </a:rPr>
                        <a:t>2,030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1809052-0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טיבה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6391041"/>
                  </a:ext>
                </a:extLst>
              </a:tr>
              <a:tr h="157511">
                <a:tc>
                  <a:txBody>
                    <a:bodyPr/>
                    <a:lstStyle/>
                    <a:p>
                      <a:pPr algn="ctr" rtl="0" fontAlgn="ctr"/>
                      <a:r>
                        <a:rPr lang="he-IL" sz="1200" b="1" i="0" u="none" strike="noStrike">
                          <a:solidFill>
                            <a:srgbClr val="000000"/>
                          </a:solidFill>
                          <a:effectLst/>
                          <a:latin typeface="Tahoma" panose="020B0604030504040204" pitchFamily="34" charset="0"/>
                        </a:rPr>
                        <a:t>760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1809441-1</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טירה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25112579"/>
                  </a:ext>
                </a:extLst>
              </a:tr>
              <a:tr h="157511">
                <a:tc>
                  <a:txBody>
                    <a:bodyPr/>
                    <a:lstStyle/>
                    <a:p>
                      <a:pPr algn="ctr" rtl="0" fontAlgn="ctr"/>
                      <a:r>
                        <a:rPr lang="he-IL" sz="1200" b="1" i="0" u="none" strike="noStrike">
                          <a:solidFill>
                            <a:srgbClr val="000000"/>
                          </a:solidFill>
                          <a:effectLst/>
                          <a:latin typeface="Tahoma" panose="020B0604030504040204" pitchFamily="34" charset="0"/>
                        </a:rPr>
                        <a:t>1,120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1809441-0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טירה</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1738631"/>
                  </a:ext>
                </a:extLst>
              </a:tr>
              <a:tr h="161816">
                <a:tc>
                  <a:txBody>
                    <a:bodyPr/>
                    <a:lstStyle/>
                    <a:p>
                      <a:pPr algn="ctr" rtl="0" fontAlgn="ctr"/>
                      <a:r>
                        <a:rPr lang="he-IL" sz="1200" b="1" i="0" u="none" strike="noStrike">
                          <a:solidFill>
                            <a:srgbClr val="000000"/>
                          </a:solidFill>
                          <a:effectLst/>
                          <a:latin typeface="Tahoma" panose="020B0604030504040204" pitchFamily="34" charset="0"/>
                        </a:rPr>
                        <a:t>3,530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1809086-0</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קאסם</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7184" marR="7184" marT="71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7326839"/>
                  </a:ext>
                </a:extLst>
              </a:tr>
              <a:tr h="343051">
                <a:tc>
                  <a:txBody>
                    <a:bodyPr/>
                    <a:lstStyle/>
                    <a:p>
                      <a:pPr algn="ctr" rtl="0" fontAlgn="ctr"/>
                      <a:r>
                        <a:rPr lang="he-IL" sz="1200" b="1" i="0" u="none" strike="noStrike">
                          <a:solidFill>
                            <a:srgbClr val="000000"/>
                          </a:solidFill>
                          <a:effectLst/>
                          <a:latin typeface="Arial" panose="020B0604020202020204" pitchFamily="34" charset="0"/>
                        </a:rPr>
                        <a:t>53,310</a:t>
                      </a:r>
                    </a:p>
                  </a:txBody>
                  <a:tcPr marL="7184" marR="7184" marT="71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1" fontAlgn="ctr"/>
                      <a:r>
                        <a:rPr lang="he-IL" sz="1200" b="1" i="0" u="none" strike="noStrike" dirty="0">
                          <a:solidFill>
                            <a:srgbClr val="000000"/>
                          </a:solidFill>
                          <a:effectLst/>
                          <a:latin typeface="Arial" panose="020B0604020202020204" pitchFamily="34" charset="0"/>
                        </a:rPr>
                        <a:t>סה"כ</a:t>
                      </a:r>
                    </a:p>
                  </a:txBody>
                  <a:tcPr marL="7184" marR="7184" marT="71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1400268344"/>
                  </a:ext>
                </a:extLst>
              </a:tr>
            </a:tbl>
          </a:graphicData>
        </a:graphic>
      </p:graphicFrame>
    </p:spTree>
    <p:extLst>
      <p:ext uri="{BB962C8B-B14F-4D97-AF65-F5344CB8AC3E}">
        <p14:creationId xmlns:p14="http://schemas.microsoft.com/office/powerpoint/2010/main" val="2993849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17676" y="2456894"/>
            <a:ext cx="7772400" cy="1470025"/>
          </a:xfrm>
        </p:spPr>
        <p:txBody>
          <a:bodyPr>
            <a:normAutofit fontScale="90000"/>
          </a:bodyPr>
          <a:lstStyle/>
          <a:p>
            <a:r>
              <a:rPr lang="he-IL" sz="4800" b="1" dirty="0">
                <a:solidFill>
                  <a:schemeClr val="tx2"/>
                </a:solidFill>
              </a:rPr>
              <a:t>יישובים הכלולים בתכנית השקעות ממוקדות</a:t>
            </a:r>
            <a:br>
              <a:rPr lang="he-IL" sz="4800" b="1" dirty="0">
                <a:solidFill>
                  <a:schemeClr val="tx2"/>
                </a:solidFill>
              </a:rPr>
            </a:br>
            <a:endParaRPr lang="he-IL" sz="4800" b="1" dirty="0">
              <a:solidFill>
                <a:schemeClr val="tx2"/>
              </a:solidFill>
            </a:endParaRPr>
          </a:p>
        </p:txBody>
      </p:sp>
      <p:sp>
        <p:nvSpPr>
          <p:cNvPr id="3" name="כותרת משנה 2"/>
          <p:cNvSpPr>
            <a:spLocks noGrp="1"/>
          </p:cNvSpPr>
          <p:nvPr>
            <p:ph type="subTitle" idx="1"/>
          </p:nvPr>
        </p:nvSpPr>
        <p:spPr>
          <a:xfrm>
            <a:off x="1503476" y="4106624"/>
            <a:ext cx="6400800" cy="1752600"/>
          </a:xfrm>
        </p:spPr>
        <p:txBody>
          <a:bodyPr>
            <a:normAutofit/>
          </a:bodyPr>
          <a:lstStyle/>
          <a:p>
            <a:r>
              <a:rPr lang="he-IL" sz="2400" b="1" dirty="0">
                <a:solidFill>
                  <a:schemeClr val="tx2"/>
                </a:solidFill>
              </a:rPr>
              <a:t>החלטת ממשלה 922</a:t>
            </a:r>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 y="-26714"/>
            <a:ext cx="9159731" cy="1970838"/>
          </a:xfrm>
          <a:prstGeom prst="rect">
            <a:avLst/>
          </a:prstGeom>
          <a:noFill/>
          <a:ln>
            <a:noFill/>
          </a:ln>
        </p:spPr>
      </p:pic>
      <p:sp>
        <p:nvSpPr>
          <p:cNvPr id="6" name="AutoShape 2" descr="תוצאת תמונה עבור לוגו משרד הבינוי והשיכון">
            <a:hlinkClick r:id="rId3"/>
          </p:cNvPr>
          <p:cNvSpPr>
            <a:spLocks noChangeAspect="1" noChangeArrowheads="1"/>
          </p:cNvSpPr>
          <p:nvPr/>
        </p:nvSpPr>
        <p:spPr bwMode="auto">
          <a:xfrm>
            <a:off x="6314017" y="-616744"/>
            <a:ext cx="2286000" cy="1285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9848" y="4878781"/>
            <a:ext cx="2784309" cy="95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p:nvPr/>
        </p:nvPicPr>
        <p:blipFill>
          <a:blip r:embed="rId5">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Tree>
    <p:extLst>
      <p:ext uri="{BB962C8B-B14F-4D97-AF65-F5344CB8AC3E}">
        <p14:creationId xmlns:p14="http://schemas.microsoft.com/office/powerpoint/2010/main" val="594632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graphicFrame>
        <p:nvGraphicFramePr>
          <p:cNvPr id="10" name="תרשים 9">
            <a:extLst>
              <a:ext uri="{FF2B5EF4-FFF2-40B4-BE49-F238E27FC236}">
                <a16:creationId xmlns:a16="http://schemas.microsoft.com/office/drawing/2014/main" id="{CF2F5F60-71C9-4617-B15C-BED824CC283C}"/>
              </a:ext>
            </a:extLst>
          </p:cNvPr>
          <p:cNvGraphicFramePr/>
          <p:nvPr>
            <p:extLst>
              <p:ext uri="{D42A27DB-BD31-4B8C-83A1-F6EECF244321}">
                <p14:modId xmlns:p14="http://schemas.microsoft.com/office/powerpoint/2010/main" val="1286165709"/>
              </p:ext>
            </p:extLst>
          </p:nvPr>
        </p:nvGraphicFramePr>
        <p:xfrm>
          <a:off x="249610" y="3295399"/>
          <a:ext cx="8524927" cy="293740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תרשים 12">
            <a:extLst>
              <a:ext uri="{FF2B5EF4-FFF2-40B4-BE49-F238E27FC236}">
                <a16:creationId xmlns:a16="http://schemas.microsoft.com/office/drawing/2014/main" id="{29E12083-05C4-4CEA-AD23-ACA449885F38}"/>
              </a:ext>
            </a:extLst>
          </p:cNvPr>
          <p:cNvGraphicFramePr/>
          <p:nvPr>
            <p:extLst>
              <p:ext uri="{D42A27DB-BD31-4B8C-83A1-F6EECF244321}">
                <p14:modId xmlns:p14="http://schemas.microsoft.com/office/powerpoint/2010/main" val="2769834139"/>
              </p:ext>
            </p:extLst>
          </p:nvPr>
        </p:nvGraphicFramePr>
        <p:xfrm>
          <a:off x="539552" y="869976"/>
          <a:ext cx="8424936" cy="2286000"/>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AECF7969-91A4-44B9-9F38-DE354D700440}"/>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888D8513-EC14-4E81-9C39-6DBDEA2E36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73661" y="135583"/>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938B0AC0-598A-4942-84BA-9A6705C7BEAF}"/>
              </a:ext>
            </a:extLst>
          </p:cNvPr>
          <p:cNvSpPr txBox="1"/>
          <p:nvPr/>
        </p:nvSpPr>
        <p:spPr>
          <a:xfrm>
            <a:off x="6380556" y="1576893"/>
            <a:ext cx="2400473" cy="365947"/>
          </a:xfrm>
          <a:prstGeom prst="rect">
            <a:avLst/>
          </a:prstGeom>
          <a:noFill/>
        </p:spPr>
        <p:txBody>
          <a:bodyPr wrap="square" lIns="57607" tIns="28804" rIns="57607" bIns="28804" rtlCol="1">
            <a:spAutoFit/>
          </a:bodyPr>
          <a:lstStyle/>
          <a:p>
            <a:pPr algn="ctr"/>
            <a:r>
              <a:rPr lang="he-IL" sz="2000" b="1" dirty="0">
                <a:highlight>
                  <a:srgbClr val="FFFF00"/>
                </a:highlight>
              </a:rPr>
              <a:t>24% מימוש תקציב</a:t>
            </a:r>
          </a:p>
        </p:txBody>
      </p:sp>
    </p:spTree>
    <p:extLst>
      <p:ext uri="{BB962C8B-B14F-4D97-AF65-F5344CB8AC3E}">
        <p14:creationId xmlns:p14="http://schemas.microsoft.com/office/powerpoint/2010/main" val="2290128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415564" y="620688"/>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גליל - 2016 </a:t>
            </a:r>
          </a:p>
        </p:txBody>
      </p:sp>
      <p:sp>
        <p:nvSpPr>
          <p:cNvPr id="10" name="TextBox 9">
            <a:extLst>
              <a:ext uri="{FF2B5EF4-FFF2-40B4-BE49-F238E27FC236}">
                <a16:creationId xmlns:a16="http://schemas.microsoft.com/office/drawing/2014/main" id="{1BFA5BF9-9D15-4F3E-AE05-B748A7C35F70}"/>
              </a:ext>
            </a:extLst>
          </p:cNvPr>
          <p:cNvSpPr txBox="1"/>
          <p:nvPr/>
        </p:nvSpPr>
        <p:spPr>
          <a:xfrm>
            <a:off x="2656702" y="6370756"/>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A7A4EFAB-2A8E-4A18-8F22-72D6F112CA4B}"/>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graphicFrame>
        <p:nvGraphicFramePr>
          <p:cNvPr id="3" name="טבלה 2">
            <a:extLst>
              <a:ext uri="{FF2B5EF4-FFF2-40B4-BE49-F238E27FC236}">
                <a16:creationId xmlns:a16="http://schemas.microsoft.com/office/drawing/2014/main" id="{2B31C1E2-EEFE-4295-A8E2-81013F2481F0}"/>
              </a:ext>
            </a:extLst>
          </p:cNvPr>
          <p:cNvGraphicFramePr>
            <a:graphicFrameLocks noGrp="1"/>
          </p:cNvGraphicFramePr>
          <p:nvPr>
            <p:extLst>
              <p:ext uri="{D42A27DB-BD31-4B8C-83A1-F6EECF244321}">
                <p14:modId xmlns:p14="http://schemas.microsoft.com/office/powerpoint/2010/main" val="1784586943"/>
              </p:ext>
            </p:extLst>
          </p:nvPr>
        </p:nvGraphicFramePr>
        <p:xfrm>
          <a:off x="669576" y="1065908"/>
          <a:ext cx="7804847" cy="5171404"/>
        </p:xfrm>
        <a:graphic>
          <a:graphicData uri="http://schemas.openxmlformats.org/drawingml/2006/table">
            <a:tbl>
              <a:tblPr rtl="1"/>
              <a:tblGrid>
                <a:gridCol w="1028184">
                  <a:extLst>
                    <a:ext uri="{9D8B030D-6E8A-4147-A177-3AD203B41FA5}">
                      <a16:colId xmlns:a16="http://schemas.microsoft.com/office/drawing/2014/main" val="1290349154"/>
                    </a:ext>
                  </a:extLst>
                </a:gridCol>
                <a:gridCol w="962753">
                  <a:extLst>
                    <a:ext uri="{9D8B030D-6E8A-4147-A177-3AD203B41FA5}">
                      <a16:colId xmlns:a16="http://schemas.microsoft.com/office/drawing/2014/main" val="2589509370"/>
                    </a:ext>
                  </a:extLst>
                </a:gridCol>
                <a:gridCol w="1196432">
                  <a:extLst>
                    <a:ext uri="{9D8B030D-6E8A-4147-A177-3AD203B41FA5}">
                      <a16:colId xmlns:a16="http://schemas.microsoft.com/office/drawing/2014/main" val="433963784"/>
                    </a:ext>
                  </a:extLst>
                </a:gridCol>
                <a:gridCol w="1046879">
                  <a:extLst>
                    <a:ext uri="{9D8B030D-6E8A-4147-A177-3AD203B41FA5}">
                      <a16:colId xmlns:a16="http://schemas.microsoft.com/office/drawing/2014/main" val="2511759902"/>
                    </a:ext>
                  </a:extLst>
                </a:gridCol>
                <a:gridCol w="3570599">
                  <a:extLst>
                    <a:ext uri="{9D8B030D-6E8A-4147-A177-3AD203B41FA5}">
                      <a16:colId xmlns:a16="http://schemas.microsoft.com/office/drawing/2014/main" val="3006743715"/>
                    </a:ext>
                  </a:extLst>
                </a:gridCol>
              </a:tblGrid>
              <a:tr h="244906">
                <a:tc>
                  <a:txBody>
                    <a:bodyPr/>
                    <a:lstStyle/>
                    <a:p>
                      <a:pPr algn="ctr" rtl="1" fontAlgn="ctr"/>
                      <a:r>
                        <a:rPr lang="he-IL" sz="1200" b="1" i="0" u="none" strike="noStrike">
                          <a:solidFill>
                            <a:srgbClr val="333333"/>
                          </a:solidFill>
                          <a:effectLst/>
                          <a:latin typeface="Tahoma" panose="020B0604030504040204" pitchFamily="34" charset="0"/>
                        </a:rPr>
                        <a:t>יישוב</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מס' חוזה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העברת הרשאות (באלש"ח)</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ניצול בפועל</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תיאור חוזה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38434102"/>
                  </a:ext>
                </a:extLst>
              </a:tr>
              <a:tr h="244906">
                <a:tc>
                  <a:txBody>
                    <a:bodyPr/>
                    <a:lstStyle/>
                    <a:p>
                      <a:pPr algn="ctr" rtl="1" fontAlgn="ctr"/>
                      <a:r>
                        <a:rPr lang="he-IL" sz="1200" b="1" i="0" u="none" strike="noStrike">
                          <a:solidFill>
                            <a:srgbClr val="333333"/>
                          </a:solidFill>
                          <a:effectLst/>
                          <a:latin typeface="Arial" panose="020B0604020202020204" pitchFamily="34" charset="0"/>
                        </a:rPr>
                        <a:t>דבוריה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1651710-0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Arial" panose="020B0604020202020204" pitchFamily="34" charset="0"/>
                        </a:rPr>
                        <a:t>450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225</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השלמת איחוד וחלוקה עד תצהיר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4661204"/>
                  </a:ext>
                </a:extLst>
              </a:tr>
              <a:tr h="244906">
                <a:tc>
                  <a:txBody>
                    <a:bodyPr/>
                    <a:lstStyle/>
                    <a:p>
                      <a:pPr algn="ctr" rtl="1" fontAlgn="ctr"/>
                      <a:r>
                        <a:rPr lang="he-IL" sz="1200" b="1" i="0" u="none" strike="noStrike">
                          <a:solidFill>
                            <a:srgbClr val="333333"/>
                          </a:solidFill>
                          <a:effectLst/>
                          <a:latin typeface="Arial" panose="020B0604020202020204" pitchFamily="34" charset="0"/>
                        </a:rPr>
                        <a:t>דבוריה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1651702-0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350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263</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תב"עי</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26880529"/>
                  </a:ext>
                </a:extLst>
              </a:tr>
              <a:tr h="244906">
                <a:tc>
                  <a:txBody>
                    <a:bodyPr/>
                    <a:lstStyle/>
                    <a:p>
                      <a:pPr algn="ctr" rtl="1" fontAlgn="ctr"/>
                      <a:r>
                        <a:rPr lang="he-IL" sz="1200" b="1" i="0" u="none" strike="noStrike">
                          <a:solidFill>
                            <a:srgbClr val="333333"/>
                          </a:solidFill>
                          <a:effectLst/>
                          <a:latin typeface="Arial" panose="020B0604020202020204" pitchFamily="34" charset="0"/>
                        </a:rPr>
                        <a:t>טרעאן</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1651744-0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200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מפורט לביצוע</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4693141"/>
                  </a:ext>
                </a:extLst>
              </a:tr>
              <a:tr h="244906">
                <a:tc>
                  <a:txBody>
                    <a:bodyPr/>
                    <a:lstStyle/>
                    <a:p>
                      <a:pPr algn="ctr" rtl="1" fontAlgn="ctr"/>
                      <a:r>
                        <a:rPr lang="he-IL" sz="1200" b="1" i="0" u="none" strike="noStrike">
                          <a:solidFill>
                            <a:srgbClr val="333333"/>
                          </a:solidFill>
                          <a:effectLst/>
                          <a:latin typeface="Arial" panose="020B0604020202020204" pitchFamily="34" charset="0"/>
                        </a:rPr>
                        <a:t>טרעאן</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1651736-0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תצה"ר  ומפורט לביצוע</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85413115"/>
                  </a:ext>
                </a:extLst>
              </a:tr>
              <a:tr h="244906">
                <a:tc>
                  <a:txBody>
                    <a:bodyPr/>
                    <a:lstStyle/>
                    <a:p>
                      <a:pPr algn="ctr" rtl="1" fontAlgn="ctr"/>
                      <a:r>
                        <a:rPr lang="he-IL" sz="1200" b="1" i="0" u="none" strike="noStrike">
                          <a:solidFill>
                            <a:srgbClr val="333333"/>
                          </a:solidFill>
                          <a:effectLst/>
                          <a:latin typeface="Arial" panose="020B0604020202020204" pitchFamily="34" charset="0"/>
                        </a:rPr>
                        <a:t>מגד אל-כרום</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1651793-0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500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איחוד וחלוקה עד תצה"ר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3505379"/>
                  </a:ext>
                </a:extLst>
              </a:tr>
              <a:tr h="244906">
                <a:tc>
                  <a:txBody>
                    <a:bodyPr/>
                    <a:lstStyle/>
                    <a:p>
                      <a:pPr algn="ctr" rtl="1" fontAlgn="ctr"/>
                      <a:r>
                        <a:rPr lang="he-IL" sz="1200" b="1" i="0" u="none" strike="noStrike">
                          <a:solidFill>
                            <a:srgbClr val="333333"/>
                          </a:solidFill>
                          <a:effectLst/>
                          <a:latin typeface="Arial" panose="020B0604020202020204" pitchFamily="34" charset="0"/>
                        </a:rPr>
                        <a:t>עג'ר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1659358-0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600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סטוטורי- תב"ע חדשה שכונה דרומית</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05149109"/>
                  </a:ext>
                </a:extLst>
              </a:tr>
              <a:tr h="244906">
                <a:tc>
                  <a:txBody>
                    <a:bodyPr/>
                    <a:lstStyle/>
                    <a:p>
                      <a:pPr algn="ctr" rtl="1" fontAlgn="ctr"/>
                      <a:r>
                        <a:rPr lang="he-IL" sz="1200" b="1" i="0" u="none" strike="noStrike">
                          <a:solidFill>
                            <a:srgbClr val="333333"/>
                          </a:solidFill>
                          <a:effectLst/>
                          <a:latin typeface="Arial" panose="020B0604020202020204" pitchFamily="34" charset="0"/>
                        </a:rPr>
                        <a:t>עוזיר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1653179-0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150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תב"עי איחוד וחלוקה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411349"/>
                  </a:ext>
                </a:extLst>
              </a:tr>
              <a:tr h="244906">
                <a:tc>
                  <a:txBody>
                    <a:bodyPr/>
                    <a:lstStyle/>
                    <a:p>
                      <a:pPr algn="ctr" rtl="1" fontAlgn="ctr"/>
                      <a:r>
                        <a:rPr lang="he-IL" sz="1200" b="1" i="0" u="none" strike="noStrike">
                          <a:solidFill>
                            <a:srgbClr val="333333"/>
                          </a:solidFill>
                          <a:effectLst/>
                          <a:latin typeface="Arial" panose="020B0604020202020204" pitchFamily="34" charset="0"/>
                        </a:rPr>
                        <a:t>עילבון</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1659374-0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450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150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שכונה צפון מזרחית ג/5516</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6004951"/>
                  </a:ext>
                </a:extLst>
              </a:tr>
              <a:tr h="244906">
                <a:tc>
                  <a:txBody>
                    <a:bodyPr/>
                    <a:lstStyle/>
                    <a:p>
                      <a:pPr algn="ctr" rtl="1" fontAlgn="ctr"/>
                      <a:r>
                        <a:rPr lang="he-IL" sz="1200" b="1" i="0" u="none" strike="noStrike">
                          <a:solidFill>
                            <a:srgbClr val="333333"/>
                          </a:solidFill>
                          <a:effectLst/>
                          <a:latin typeface="Arial" panose="020B0604020202020204" pitchFamily="34" charset="0"/>
                        </a:rPr>
                        <a:t>עילוט</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1653138-0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750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תב"עי, איחוד וחלוקה וטבלאות איזון</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80198827"/>
                  </a:ext>
                </a:extLst>
              </a:tr>
              <a:tr h="244906">
                <a:tc>
                  <a:txBody>
                    <a:bodyPr/>
                    <a:lstStyle/>
                    <a:p>
                      <a:pPr algn="ctr" rtl="1" fontAlgn="ctr"/>
                      <a:r>
                        <a:rPr lang="he-IL" sz="1200" b="1" i="0" u="none" strike="noStrike">
                          <a:solidFill>
                            <a:srgbClr val="333333"/>
                          </a:solidFill>
                          <a:effectLst/>
                          <a:latin typeface="Arial" panose="020B0604020202020204" pitchFamily="34" charset="0"/>
                        </a:rPr>
                        <a:t>עין מאהל</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1653146-0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500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תצה"ר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24366458"/>
                  </a:ext>
                </a:extLst>
              </a:tr>
              <a:tr h="244906">
                <a:tc>
                  <a:txBody>
                    <a:bodyPr/>
                    <a:lstStyle/>
                    <a:p>
                      <a:pPr algn="ctr" rtl="1" fontAlgn="ctr"/>
                      <a:r>
                        <a:rPr lang="he-IL" sz="1200" b="1" i="0" u="none" strike="noStrike">
                          <a:solidFill>
                            <a:srgbClr val="333333"/>
                          </a:solidFill>
                          <a:effectLst/>
                          <a:latin typeface="Arial" panose="020B0604020202020204" pitchFamily="34" charset="0"/>
                        </a:rPr>
                        <a:t>רינה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1653161-0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400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175</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מפורט לביצוע</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40537118"/>
                  </a:ext>
                </a:extLst>
              </a:tr>
              <a:tr h="244906">
                <a:tc>
                  <a:txBody>
                    <a:bodyPr/>
                    <a:lstStyle/>
                    <a:p>
                      <a:pPr algn="ctr" rtl="1" fontAlgn="ctr"/>
                      <a:r>
                        <a:rPr lang="he-IL" sz="1200" b="1" i="0" u="none" strike="noStrike">
                          <a:solidFill>
                            <a:srgbClr val="333333"/>
                          </a:solidFill>
                          <a:effectLst/>
                          <a:latin typeface="Arial" panose="020B0604020202020204" pitchFamily="34" charset="0"/>
                        </a:rPr>
                        <a:t>רמאנה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1653237-0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150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64</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תב"עי, איחוד וחלוקה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60349141"/>
                  </a:ext>
                </a:extLst>
              </a:tr>
              <a:tr h="160834">
                <a:tc>
                  <a:txBody>
                    <a:bodyPr/>
                    <a:lstStyle/>
                    <a:p>
                      <a:pPr algn="ctr" rtl="1" fontAlgn="ctr"/>
                      <a:r>
                        <a:rPr lang="he-IL" sz="1200" b="1" i="0" u="none" strike="noStrike">
                          <a:solidFill>
                            <a:srgbClr val="333333"/>
                          </a:solidFill>
                          <a:effectLst/>
                          <a:latin typeface="Arial" panose="020B0604020202020204" pitchFamily="34" charset="0"/>
                        </a:rPr>
                        <a:t>אכסאל</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1650860-0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תב"עי 182 יח"ד</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6735923"/>
                  </a:ext>
                </a:extLst>
              </a:tr>
              <a:tr h="160834">
                <a:tc>
                  <a:txBody>
                    <a:bodyPr/>
                    <a:lstStyle/>
                    <a:p>
                      <a:pPr algn="ctr" rtl="1" fontAlgn="ctr"/>
                      <a:r>
                        <a:rPr lang="he-IL" sz="1200" b="1" i="0" u="none" strike="noStrike">
                          <a:solidFill>
                            <a:srgbClr val="333333"/>
                          </a:solidFill>
                          <a:effectLst/>
                          <a:latin typeface="Tahoma" panose="020B0604030504040204" pitchFamily="34" charset="0"/>
                        </a:rPr>
                        <a:t>אכסאל</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1649730-0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700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תכנון תב"עי</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6474217"/>
                  </a:ext>
                </a:extLst>
              </a:tr>
              <a:tr h="160834">
                <a:tc>
                  <a:txBody>
                    <a:bodyPr/>
                    <a:lstStyle/>
                    <a:p>
                      <a:pPr algn="ctr" rtl="1" fontAlgn="ctr"/>
                      <a:r>
                        <a:rPr lang="he-IL" sz="1200" b="1" i="0" u="none" strike="noStrike">
                          <a:solidFill>
                            <a:srgbClr val="333333"/>
                          </a:solidFill>
                          <a:effectLst/>
                          <a:latin typeface="Tahoma" panose="020B0604030504040204" pitchFamily="34" charset="0"/>
                        </a:rPr>
                        <a:t>דיר אל-אסד</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1651728-0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500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איחוד ולחוקה עד תצה"ר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76147654"/>
                  </a:ext>
                </a:extLst>
              </a:tr>
              <a:tr h="160834">
                <a:tc>
                  <a:txBody>
                    <a:bodyPr/>
                    <a:lstStyle/>
                    <a:p>
                      <a:pPr algn="ctr" rtl="1" fontAlgn="ctr"/>
                      <a:r>
                        <a:rPr lang="he-IL" sz="1200" b="1" i="0" u="none" strike="noStrike">
                          <a:effectLst/>
                          <a:latin typeface="Tahoma" panose="020B0604030504040204" pitchFamily="34" charset="0"/>
                        </a:rPr>
                        <a:t>מקיבלה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1651801-0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400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איחוד וחלוקה עד תצה"ר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5188814"/>
                  </a:ext>
                </a:extLst>
              </a:tr>
              <a:tr h="160834">
                <a:tc>
                  <a:txBody>
                    <a:bodyPr/>
                    <a:lstStyle/>
                    <a:p>
                      <a:pPr algn="ctr" rtl="1" fontAlgn="ctr"/>
                      <a:r>
                        <a:rPr lang="he-IL" sz="1200" b="1" i="0" u="none" strike="noStrike">
                          <a:solidFill>
                            <a:srgbClr val="333333"/>
                          </a:solidFill>
                          <a:effectLst/>
                          <a:latin typeface="Tahoma" panose="020B0604030504040204" pitchFamily="34" charset="0"/>
                        </a:rPr>
                        <a:t>נחף</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1659390-0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300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210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איחוד וחלוקה עד תצה"ר</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64269118"/>
                  </a:ext>
                </a:extLst>
              </a:tr>
              <a:tr h="160834">
                <a:tc>
                  <a:txBody>
                    <a:bodyPr/>
                    <a:lstStyle/>
                    <a:p>
                      <a:pPr algn="ctr" rtl="1" fontAlgn="ctr"/>
                      <a:r>
                        <a:rPr lang="he-IL" sz="1200" b="1" i="0" u="none" strike="noStrike">
                          <a:solidFill>
                            <a:srgbClr val="333333"/>
                          </a:solidFill>
                          <a:effectLst/>
                          <a:latin typeface="Tahoma" panose="020B0604030504040204" pitchFamily="34" charset="0"/>
                        </a:rPr>
                        <a:t>נחף</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Tahoma" panose="020B0604030504040204" pitchFamily="34" charset="0"/>
                        </a:rPr>
                        <a:t>1651819-0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300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30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איחוד וחלוקה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45225571"/>
                  </a:ext>
                </a:extLst>
              </a:tr>
              <a:tr h="160834">
                <a:tc>
                  <a:txBody>
                    <a:bodyPr/>
                    <a:lstStyle/>
                    <a:p>
                      <a:pPr algn="ctr" rtl="1" fontAlgn="ctr"/>
                      <a:r>
                        <a:rPr lang="he-IL" sz="1200" b="1" i="0" u="none" strike="noStrike">
                          <a:solidFill>
                            <a:srgbClr val="333333"/>
                          </a:solidFill>
                          <a:effectLst/>
                          <a:latin typeface="Tahoma" panose="020B0604030504040204" pitchFamily="34" charset="0"/>
                        </a:rPr>
                        <a:t>נחף</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1651827-0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200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200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איחוד וחלוקה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09120154"/>
                  </a:ext>
                </a:extLst>
              </a:tr>
              <a:tr h="160834">
                <a:tc>
                  <a:txBody>
                    <a:bodyPr/>
                    <a:lstStyle/>
                    <a:p>
                      <a:pPr algn="ctr" rtl="1" fontAlgn="ctr"/>
                      <a:r>
                        <a:rPr lang="he-IL" sz="1200" b="1" i="0" u="none" strike="noStrike">
                          <a:solidFill>
                            <a:srgbClr val="333333"/>
                          </a:solidFill>
                          <a:effectLst/>
                          <a:latin typeface="Tahoma" panose="020B0604030504040204" pitchFamily="34" charset="0"/>
                        </a:rPr>
                        <a:t>נחף</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1653013-0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200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200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איחוד וחלוקה</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47819566"/>
                  </a:ext>
                </a:extLst>
              </a:tr>
              <a:tr h="160834">
                <a:tc>
                  <a:txBody>
                    <a:bodyPr/>
                    <a:lstStyle/>
                    <a:p>
                      <a:pPr algn="ctr" rtl="1" fontAlgn="ctr"/>
                      <a:r>
                        <a:rPr lang="he-IL" sz="1200" b="1" i="0" u="none" strike="noStrike">
                          <a:solidFill>
                            <a:srgbClr val="333333"/>
                          </a:solidFill>
                          <a:effectLst/>
                          <a:latin typeface="Tahoma" panose="020B0604030504040204" pitchFamily="34" charset="0"/>
                        </a:rPr>
                        <a:t>נחף</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1659382-0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130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הלשמת תב"ע</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80945624"/>
                  </a:ext>
                </a:extLst>
              </a:tr>
              <a:tr h="160834">
                <a:tc gridSpan="2">
                  <a:txBody>
                    <a:bodyPr/>
                    <a:lstStyle/>
                    <a:p>
                      <a:pPr algn="ctr" rtl="0" fontAlgn="ctr"/>
                      <a:r>
                        <a:rPr lang="he-IL" sz="1200" b="1" i="0" u="none" strike="noStrike" dirty="0">
                          <a:effectLst/>
                          <a:latin typeface="Arial" panose="020B0604020202020204" pitchFamily="34" charset="0"/>
                        </a:rPr>
                        <a:t> </a:t>
                      </a:r>
                    </a:p>
                  </a:txBody>
                  <a:tcPr marL="6137" marR="6137" marT="345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200" b="1" i="0" u="none" strike="noStrike" dirty="0">
                          <a:effectLst/>
                          <a:latin typeface="Arial" panose="020B0604020202020204" pitchFamily="34" charset="0"/>
                        </a:rPr>
                        <a:t>7,980</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200" b="1" i="0" u="none" strike="noStrike">
                          <a:effectLst/>
                          <a:latin typeface="Arial" panose="020B0604020202020204" pitchFamily="34" charset="0"/>
                        </a:rPr>
                        <a:t>1,667</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effectLst/>
                          <a:latin typeface="Arial" panose="020B0604020202020204" pitchFamily="34" charset="0"/>
                        </a:rPr>
                        <a:t>סה"כ יישובים ממוקדים</a:t>
                      </a:r>
                    </a:p>
                  </a:txBody>
                  <a:tcPr marL="6137" marR="6137" marT="34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17567282"/>
                  </a:ext>
                </a:extLst>
              </a:tr>
            </a:tbl>
          </a:graphicData>
        </a:graphic>
      </p:graphicFrame>
      <p:pic>
        <p:nvPicPr>
          <p:cNvPr id="12" name="Picture 3">
            <a:extLst>
              <a:ext uri="{FF2B5EF4-FFF2-40B4-BE49-F238E27FC236}">
                <a16:creationId xmlns:a16="http://schemas.microsoft.com/office/drawing/2014/main" id="{79CCC2D5-AAF2-422B-A677-F5A282F069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13877" y="112877"/>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925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607584" y="649941"/>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מחוז חיפה - 2016 </a:t>
            </a:r>
          </a:p>
        </p:txBody>
      </p:sp>
      <p:sp>
        <p:nvSpPr>
          <p:cNvPr id="10" name="TextBox 9">
            <a:extLst>
              <a:ext uri="{FF2B5EF4-FFF2-40B4-BE49-F238E27FC236}">
                <a16:creationId xmlns:a16="http://schemas.microsoft.com/office/drawing/2014/main" id="{A98631BC-2171-4C11-B485-C279043A661A}"/>
              </a:ext>
            </a:extLst>
          </p:cNvPr>
          <p:cNvSpPr txBox="1"/>
          <p:nvPr/>
        </p:nvSpPr>
        <p:spPr>
          <a:xfrm>
            <a:off x="2699792" y="6361583"/>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A9ADF0E3-6FA3-40C1-93B5-EC084106BF92}"/>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636F491E-AD90-43FF-97C2-5071543908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4368" y="183495"/>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2815774C-A056-446C-B162-AFE4BD9F5B63}"/>
              </a:ext>
            </a:extLst>
          </p:cNvPr>
          <p:cNvGraphicFramePr>
            <a:graphicFrameLocks noGrp="1"/>
          </p:cNvGraphicFramePr>
          <p:nvPr>
            <p:extLst>
              <p:ext uri="{D42A27DB-BD31-4B8C-83A1-F6EECF244321}">
                <p14:modId xmlns:p14="http://schemas.microsoft.com/office/powerpoint/2010/main" val="2172767703"/>
              </p:ext>
            </p:extLst>
          </p:nvPr>
        </p:nvGraphicFramePr>
        <p:xfrm>
          <a:off x="323526" y="1201371"/>
          <a:ext cx="8472945" cy="5110739"/>
        </p:xfrm>
        <a:graphic>
          <a:graphicData uri="http://schemas.openxmlformats.org/drawingml/2006/table">
            <a:tbl>
              <a:tblPr rtl="1"/>
              <a:tblGrid>
                <a:gridCol w="1299827">
                  <a:extLst>
                    <a:ext uri="{9D8B030D-6E8A-4147-A177-3AD203B41FA5}">
                      <a16:colId xmlns:a16="http://schemas.microsoft.com/office/drawing/2014/main" val="2282011983"/>
                    </a:ext>
                  </a:extLst>
                </a:gridCol>
                <a:gridCol w="1299827">
                  <a:extLst>
                    <a:ext uri="{9D8B030D-6E8A-4147-A177-3AD203B41FA5}">
                      <a16:colId xmlns:a16="http://schemas.microsoft.com/office/drawing/2014/main" val="2593672546"/>
                    </a:ext>
                  </a:extLst>
                </a:gridCol>
                <a:gridCol w="1299827">
                  <a:extLst>
                    <a:ext uri="{9D8B030D-6E8A-4147-A177-3AD203B41FA5}">
                      <a16:colId xmlns:a16="http://schemas.microsoft.com/office/drawing/2014/main" val="3860879856"/>
                    </a:ext>
                  </a:extLst>
                </a:gridCol>
                <a:gridCol w="1299827">
                  <a:extLst>
                    <a:ext uri="{9D8B030D-6E8A-4147-A177-3AD203B41FA5}">
                      <a16:colId xmlns:a16="http://schemas.microsoft.com/office/drawing/2014/main" val="1009715579"/>
                    </a:ext>
                  </a:extLst>
                </a:gridCol>
                <a:gridCol w="3273637">
                  <a:extLst>
                    <a:ext uri="{9D8B030D-6E8A-4147-A177-3AD203B41FA5}">
                      <a16:colId xmlns:a16="http://schemas.microsoft.com/office/drawing/2014/main" val="3367390093"/>
                    </a:ext>
                  </a:extLst>
                </a:gridCol>
              </a:tblGrid>
              <a:tr h="200536">
                <a:tc>
                  <a:txBody>
                    <a:bodyPr/>
                    <a:lstStyle/>
                    <a:p>
                      <a:pPr algn="ctr" rtl="1" fontAlgn="ctr"/>
                      <a:r>
                        <a:rPr lang="he-IL" sz="1200" b="1" i="0" u="none" strike="noStrike" dirty="0">
                          <a:solidFill>
                            <a:srgbClr val="333333"/>
                          </a:solidFill>
                          <a:effectLst/>
                          <a:latin typeface="Arial" panose="020B0604020202020204" pitchFamily="34" charset="0"/>
                        </a:rPr>
                        <a:t>יישוב</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Arial" panose="020B0604020202020204" pitchFamily="34" charset="0"/>
                        </a:rPr>
                        <a:t>מס' חוזה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Arial" panose="020B0604020202020204" pitchFamily="34" charset="0"/>
                        </a:rPr>
                        <a:t>העברת הרשאות (אלש"ח)</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Arial" panose="020B0604020202020204" pitchFamily="34" charset="0"/>
                        </a:rPr>
                        <a:t>ניצול בפועל</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Arial" panose="020B0604020202020204" pitchFamily="34" charset="0"/>
                        </a:rPr>
                        <a:t>תיאור חוזה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53413231"/>
                  </a:ext>
                </a:extLst>
              </a:tr>
              <a:tr h="200536">
                <a:tc>
                  <a:txBody>
                    <a:bodyPr/>
                    <a:lstStyle/>
                    <a:p>
                      <a:pPr algn="ctr" rtl="1" fontAlgn="ctr"/>
                      <a:r>
                        <a:rPr lang="he-IL" sz="1200" b="1" i="0" u="none" strike="noStrike">
                          <a:solidFill>
                            <a:srgbClr val="333333"/>
                          </a:solidFill>
                          <a:effectLst/>
                          <a:latin typeface="Arial" panose="020B0604020202020204" pitchFamily="34" charset="0"/>
                        </a:rPr>
                        <a:t>כפר קרע</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1648542-0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1,800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ק. פרטית החלטה 922 1,100 יח"ד</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45212596"/>
                  </a:ext>
                </a:extLst>
              </a:tr>
              <a:tr h="200536">
                <a:tc>
                  <a:txBody>
                    <a:bodyPr/>
                    <a:lstStyle/>
                    <a:p>
                      <a:pPr algn="ctr" rtl="1" fontAlgn="ctr"/>
                      <a:r>
                        <a:rPr lang="he-IL" sz="1200" b="1" i="0" u="none" strike="noStrike">
                          <a:solidFill>
                            <a:srgbClr val="333333"/>
                          </a:solidFill>
                          <a:effectLst/>
                          <a:latin typeface="Arial" panose="020B0604020202020204" pitchFamily="34" charset="0"/>
                        </a:rPr>
                        <a:t>שעב</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1648401-0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1,200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102</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ק מדינה 922 הרחבה מזרחית</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4311002"/>
                  </a:ext>
                </a:extLst>
              </a:tr>
              <a:tr h="200536">
                <a:tc>
                  <a:txBody>
                    <a:bodyPr/>
                    <a:lstStyle/>
                    <a:p>
                      <a:pPr algn="ctr" rtl="1" fontAlgn="ctr"/>
                      <a:r>
                        <a:rPr lang="he-IL" sz="1200" b="1" i="0" u="none" strike="noStrike">
                          <a:effectLst/>
                          <a:latin typeface="Arial" panose="020B0604020202020204" pitchFamily="34" charset="0"/>
                        </a:rPr>
                        <a:t>אם אל-קטוף</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1648468-0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ק. פרטי אום אל קוטוף</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73558348"/>
                  </a:ext>
                </a:extLst>
              </a:tr>
              <a:tr h="200536">
                <a:tc>
                  <a:txBody>
                    <a:bodyPr/>
                    <a:lstStyle/>
                    <a:p>
                      <a:pPr algn="ctr" rtl="1" fontAlgn="ctr"/>
                      <a:r>
                        <a:rPr lang="he-IL" sz="1200" b="1" i="0" u="none" strike="noStrike">
                          <a:solidFill>
                            <a:srgbClr val="333333"/>
                          </a:solidFill>
                          <a:effectLst/>
                          <a:latin typeface="Arial" panose="020B0604020202020204" pitchFamily="34" charset="0"/>
                        </a:rPr>
                        <a:t>אעבלין</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1648591-0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1,100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1,100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ק. פרטית החלטה 922 592 יח"ד</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02319091"/>
                  </a:ext>
                </a:extLst>
              </a:tr>
              <a:tr h="200536">
                <a:tc>
                  <a:txBody>
                    <a:bodyPr/>
                    <a:lstStyle/>
                    <a:p>
                      <a:pPr algn="ctr" rtl="1" fontAlgn="ctr"/>
                      <a:r>
                        <a:rPr lang="he-IL" sz="1200" b="1" i="0" u="none" strike="noStrike">
                          <a:effectLst/>
                          <a:latin typeface="Arial" panose="020B0604020202020204" pitchFamily="34" charset="0"/>
                        </a:rPr>
                        <a:t>ברטעה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1648492-0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600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451</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החלטה 922 קרקע פרטית מתחם 4+5 130 יח"ד</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6036109"/>
                  </a:ext>
                </a:extLst>
              </a:tr>
              <a:tr h="200536">
                <a:tc>
                  <a:txBody>
                    <a:bodyPr/>
                    <a:lstStyle/>
                    <a:p>
                      <a:pPr algn="ctr" rtl="1" fontAlgn="ctr"/>
                      <a:r>
                        <a:rPr lang="he-IL" sz="1200" b="1" i="0" u="none" strike="noStrike">
                          <a:solidFill>
                            <a:srgbClr val="333333"/>
                          </a:solidFill>
                          <a:effectLst/>
                          <a:latin typeface="Arial" panose="020B0604020202020204" pitchFamily="34" charset="0"/>
                        </a:rPr>
                        <a:t>גסר א-זרקא</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1658855-0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1,500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ש/519 שכונה דרום מערבית - עדכון תב"ע ותצ"ר ורישום</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25140629"/>
                  </a:ext>
                </a:extLst>
              </a:tr>
              <a:tr h="200536">
                <a:tc>
                  <a:txBody>
                    <a:bodyPr/>
                    <a:lstStyle/>
                    <a:p>
                      <a:pPr algn="ctr" rtl="1" fontAlgn="ctr"/>
                      <a:r>
                        <a:rPr lang="he-IL" sz="1200" b="1" i="0" u="none" strike="noStrike">
                          <a:effectLst/>
                          <a:latin typeface="Arial" panose="020B0604020202020204" pitchFamily="34" charset="0"/>
                        </a:rPr>
                        <a:t>זלפה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1648518-0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105</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ק. פרטית החלטה 922מתחם </a:t>
                      </a:r>
                      <a:r>
                        <a:rPr lang="en-US" sz="1200" b="1" i="0" u="none" strike="noStrike">
                          <a:solidFill>
                            <a:srgbClr val="333333"/>
                          </a:solidFill>
                          <a:effectLst/>
                          <a:latin typeface="Arial" panose="020B0604020202020204" pitchFamily="34" charset="0"/>
                        </a:rPr>
                        <a:t>A </a:t>
                      </a:r>
                      <a:r>
                        <a:rPr lang="he-IL" sz="1200" b="1" i="0" u="none" strike="noStrike">
                          <a:solidFill>
                            <a:srgbClr val="333333"/>
                          </a:solidFill>
                          <a:effectLst/>
                          <a:latin typeface="Arial" panose="020B0604020202020204" pitchFamily="34" charset="0"/>
                        </a:rPr>
                        <a:t>זלפה 52 יח"ד</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10604367"/>
                  </a:ext>
                </a:extLst>
              </a:tr>
              <a:tr h="200536">
                <a:tc>
                  <a:txBody>
                    <a:bodyPr/>
                    <a:lstStyle/>
                    <a:p>
                      <a:pPr algn="ctr" rtl="1" fontAlgn="ctr"/>
                      <a:r>
                        <a:rPr lang="he-IL" sz="1200" b="1" i="0" u="none" strike="noStrike">
                          <a:effectLst/>
                          <a:latin typeface="Arial" panose="020B0604020202020204" pitchFamily="34" charset="0"/>
                        </a:rPr>
                        <a:t>זמר</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1648583-0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1,000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קרקע פרטית החלטה 922מתחם 15</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4876685"/>
                  </a:ext>
                </a:extLst>
              </a:tr>
              <a:tr h="200536">
                <a:tc>
                  <a:txBody>
                    <a:bodyPr/>
                    <a:lstStyle/>
                    <a:p>
                      <a:pPr algn="ctr" rtl="1" fontAlgn="ctr"/>
                      <a:r>
                        <a:rPr lang="he-IL" sz="1200" b="1" i="0" u="none" strike="noStrike">
                          <a:solidFill>
                            <a:srgbClr val="333333"/>
                          </a:solidFill>
                          <a:effectLst/>
                          <a:latin typeface="Arial" panose="020B0604020202020204" pitchFamily="34" charset="0"/>
                        </a:rPr>
                        <a:t>כאבול</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1658848-0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1,250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145</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קרקע פרטית בכאבול - מתחם 3,4,5</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07837874"/>
                  </a:ext>
                </a:extLst>
              </a:tr>
              <a:tr h="200536">
                <a:tc>
                  <a:txBody>
                    <a:bodyPr/>
                    <a:lstStyle/>
                    <a:p>
                      <a:pPr algn="ctr" rtl="1" fontAlgn="ctr"/>
                      <a:r>
                        <a:rPr lang="he-IL" sz="1200" b="1" i="0" u="none" strike="noStrike">
                          <a:solidFill>
                            <a:srgbClr val="333333"/>
                          </a:solidFill>
                          <a:effectLst/>
                          <a:latin typeface="Arial" panose="020B0604020202020204" pitchFamily="34" charset="0"/>
                        </a:rPr>
                        <a:t>כפר יאסיף</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1648575-0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700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625</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ק. פרטית שכ' צפ מע' 170 יחד</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9532412"/>
                  </a:ext>
                </a:extLst>
              </a:tr>
              <a:tr h="200536">
                <a:tc>
                  <a:txBody>
                    <a:bodyPr/>
                    <a:lstStyle/>
                    <a:p>
                      <a:pPr algn="ctr" rtl="1" fontAlgn="ctr"/>
                      <a:r>
                        <a:rPr lang="he-IL" sz="1200" b="1" i="0" u="none" strike="noStrike">
                          <a:solidFill>
                            <a:srgbClr val="333333"/>
                          </a:solidFill>
                          <a:effectLst/>
                          <a:latin typeface="Arial" panose="020B0604020202020204" pitchFamily="34" charset="0"/>
                        </a:rPr>
                        <a:t>כפר קרע</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1648559-0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Arial" panose="020B0604020202020204" pitchFamily="34" charset="0"/>
                        </a:rPr>
                        <a:t>1,800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קרקע פרטית שכונה מערבית</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4215811"/>
                  </a:ext>
                </a:extLst>
              </a:tr>
              <a:tr h="200536">
                <a:tc>
                  <a:txBody>
                    <a:bodyPr/>
                    <a:lstStyle/>
                    <a:p>
                      <a:pPr algn="ctr" rtl="1" fontAlgn="ctr"/>
                      <a:r>
                        <a:rPr lang="he-IL" sz="1200" b="1" i="0" u="none" strike="noStrike">
                          <a:solidFill>
                            <a:srgbClr val="333333"/>
                          </a:solidFill>
                          <a:effectLst/>
                          <a:latin typeface="Arial" panose="020B0604020202020204" pitchFamily="34" charset="0"/>
                        </a:rPr>
                        <a:t>מזרעה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1659291-0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1,501</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882</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ניהול והכנת שיווקים</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841421"/>
                  </a:ext>
                </a:extLst>
              </a:tr>
              <a:tr h="200536">
                <a:tc>
                  <a:txBody>
                    <a:bodyPr/>
                    <a:lstStyle/>
                    <a:p>
                      <a:pPr algn="ctr" rtl="1" fontAlgn="ctr"/>
                      <a:r>
                        <a:rPr lang="he-IL" sz="1200" b="1" i="0" u="none" strike="noStrike">
                          <a:effectLst/>
                          <a:latin typeface="Arial" panose="020B0604020202020204" pitchFamily="34" charset="0"/>
                        </a:rPr>
                        <a:t>מיסר</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1648476-0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400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ק.פרטית החלטה 922  מתחם דרומי 100 יח"ד</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3539525"/>
                  </a:ext>
                </a:extLst>
              </a:tr>
              <a:tr h="200536">
                <a:tc>
                  <a:txBody>
                    <a:bodyPr/>
                    <a:lstStyle/>
                    <a:p>
                      <a:pPr algn="ctr" rtl="1" fontAlgn="ctr"/>
                      <a:r>
                        <a:rPr lang="he-IL" sz="1200" b="1" i="0" u="none" strike="noStrike">
                          <a:effectLst/>
                          <a:latin typeface="Arial" panose="020B0604020202020204" pitchFamily="34" charset="0"/>
                        </a:rPr>
                        <a:t>מעאוויה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1658897-0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400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295</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מתחם </a:t>
                      </a:r>
                      <a:r>
                        <a:rPr lang="en-US" sz="1200" b="1" i="0" u="none" strike="noStrike">
                          <a:solidFill>
                            <a:srgbClr val="333333"/>
                          </a:solidFill>
                          <a:effectLst/>
                          <a:latin typeface="Arial" panose="020B0604020202020204" pitchFamily="34" charset="0"/>
                        </a:rPr>
                        <a:t>M1</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3849117"/>
                  </a:ext>
                </a:extLst>
              </a:tr>
              <a:tr h="200536">
                <a:tc>
                  <a:txBody>
                    <a:bodyPr/>
                    <a:lstStyle/>
                    <a:p>
                      <a:pPr algn="ctr" rtl="1" fontAlgn="ctr"/>
                      <a:r>
                        <a:rPr lang="he-IL" sz="1200" b="1" i="0" u="none" strike="noStrike">
                          <a:effectLst/>
                          <a:latin typeface="Arial" panose="020B0604020202020204" pitchFamily="34" charset="0"/>
                        </a:rPr>
                        <a:t>מעלה עירון-מוסמוס</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1648500-0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700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315</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החלטה 922 ק. פרטית מתחם </a:t>
                      </a:r>
                      <a:r>
                        <a:rPr lang="en-US" sz="1200" b="1" i="0" u="none" strike="noStrike">
                          <a:solidFill>
                            <a:srgbClr val="333333"/>
                          </a:solidFill>
                          <a:effectLst/>
                          <a:latin typeface="Arial" panose="020B0604020202020204" pitchFamily="34" charset="0"/>
                        </a:rPr>
                        <a:t>A</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13265157"/>
                  </a:ext>
                </a:extLst>
              </a:tr>
              <a:tr h="200536">
                <a:tc>
                  <a:txBody>
                    <a:bodyPr/>
                    <a:lstStyle/>
                    <a:p>
                      <a:pPr algn="ctr" rtl="1" fontAlgn="ctr"/>
                      <a:r>
                        <a:rPr lang="he-IL" sz="1200" b="1" i="0" u="none" strike="noStrike">
                          <a:solidFill>
                            <a:srgbClr val="333333"/>
                          </a:solidFill>
                          <a:effectLst/>
                          <a:latin typeface="Arial" panose="020B0604020202020204" pitchFamily="34" charset="0"/>
                        </a:rPr>
                        <a:t>מעליא</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1648450-0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600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קרקע פרטית החלטה 922 82 יח"ד</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8104991"/>
                  </a:ext>
                </a:extLst>
              </a:tr>
              <a:tr h="200536">
                <a:tc>
                  <a:txBody>
                    <a:bodyPr/>
                    <a:lstStyle/>
                    <a:p>
                      <a:pPr algn="ctr" rtl="1" fontAlgn="ctr"/>
                      <a:r>
                        <a:rPr lang="he-IL" sz="1200" b="1" i="0" u="none" strike="noStrike">
                          <a:solidFill>
                            <a:srgbClr val="333333"/>
                          </a:solidFill>
                          <a:effectLst/>
                          <a:latin typeface="Arial" panose="020B0604020202020204" pitchFamily="34" charset="0"/>
                        </a:rPr>
                        <a:t>סאלם</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1648534-0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800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280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מתחם 5+7  ק. פרטית החלטה 922</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8300055"/>
                  </a:ext>
                </a:extLst>
              </a:tr>
              <a:tr h="200536">
                <a:tc>
                  <a:txBody>
                    <a:bodyPr/>
                    <a:lstStyle/>
                    <a:p>
                      <a:pPr algn="ctr" rtl="1" fontAlgn="ctr"/>
                      <a:r>
                        <a:rPr lang="he-IL" sz="1200" b="1" i="0" u="none" strike="noStrike">
                          <a:solidFill>
                            <a:srgbClr val="333333"/>
                          </a:solidFill>
                          <a:effectLst/>
                          <a:latin typeface="Arial" panose="020B0604020202020204" pitchFamily="34" charset="0"/>
                        </a:rPr>
                        <a:t>עין א-סהלה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1648484-0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191</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עין אסאלה איחוד וחלקוה קרקע פרטית מתחם 2</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1230637"/>
                  </a:ext>
                </a:extLst>
              </a:tr>
              <a:tr h="200536">
                <a:tc>
                  <a:txBody>
                    <a:bodyPr/>
                    <a:lstStyle/>
                    <a:p>
                      <a:pPr algn="ctr" rtl="1" fontAlgn="ctr"/>
                      <a:r>
                        <a:rPr lang="he-IL" sz="1200" b="1" i="0" u="none" strike="noStrike">
                          <a:solidFill>
                            <a:srgbClr val="333333"/>
                          </a:solidFill>
                          <a:effectLst/>
                          <a:latin typeface="Arial" panose="020B0604020202020204" pitchFamily="34" charset="0"/>
                        </a:rPr>
                        <a:t>פסוטה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1648435-0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500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500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החלטה 922 קרקע פרטית מתחום </a:t>
                      </a:r>
                      <a:r>
                        <a:rPr lang="en-US" sz="1200" b="1" i="0" u="none" strike="noStrike">
                          <a:solidFill>
                            <a:srgbClr val="333333"/>
                          </a:solidFill>
                          <a:effectLst/>
                          <a:latin typeface="Arial" panose="020B0604020202020204" pitchFamily="34" charset="0"/>
                        </a:rPr>
                        <a:t>D1</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2519780"/>
                  </a:ext>
                </a:extLst>
              </a:tr>
              <a:tr h="200536">
                <a:tc>
                  <a:txBody>
                    <a:bodyPr/>
                    <a:lstStyle/>
                    <a:p>
                      <a:pPr algn="ctr" rtl="1" fontAlgn="ctr"/>
                      <a:r>
                        <a:rPr lang="he-IL" sz="1200" b="1" i="0" u="none" strike="noStrike">
                          <a:solidFill>
                            <a:srgbClr val="333333"/>
                          </a:solidFill>
                          <a:effectLst/>
                          <a:latin typeface="Arial" panose="020B0604020202020204" pitchFamily="34" charset="0"/>
                        </a:rPr>
                        <a:t>פסוטה</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1648427-0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300</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Arial" panose="020B0604020202020204" pitchFamily="34" charset="0"/>
                        </a:rPr>
                        <a:t>266</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Arial" panose="020B0604020202020204" pitchFamily="34" charset="0"/>
                        </a:rPr>
                        <a:t>תכנון מתחם </a:t>
                      </a:r>
                      <a:r>
                        <a:rPr lang="en-US" sz="1200" b="1" i="0" u="none" strike="noStrike">
                          <a:solidFill>
                            <a:srgbClr val="333333"/>
                          </a:solidFill>
                          <a:effectLst/>
                          <a:latin typeface="Arial" panose="020B0604020202020204" pitchFamily="34" charset="0"/>
                        </a:rPr>
                        <a:t>C </a:t>
                      </a:r>
                      <a:r>
                        <a:rPr lang="he-IL" sz="1200" b="1" i="0" u="none" strike="noStrike">
                          <a:solidFill>
                            <a:srgbClr val="333333"/>
                          </a:solidFill>
                          <a:effectLst/>
                          <a:latin typeface="Arial" panose="020B0604020202020204" pitchFamily="34" charset="0"/>
                        </a:rPr>
                        <a:t>החלטה 922</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8122167"/>
                  </a:ext>
                </a:extLst>
              </a:tr>
              <a:tr h="557345">
                <a:tc gridSpan="2">
                  <a:txBody>
                    <a:bodyPr/>
                    <a:lstStyle/>
                    <a:p>
                      <a:pPr algn="ctr" rtl="0" fontAlgn="b"/>
                      <a:r>
                        <a:rPr lang="he-IL" sz="1000" b="1" i="0" u="none" strike="noStrike" dirty="0">
                          <a:effectLst/>
                          <a:latin typeface="Arial" panose="020B0604020202020204" pitchFamily="34" charset="0"/>
                        </a:rPr>
                        <a:t> </a:t>
                      </a:r>
                    </a:p>
                  </a:txBody>
                  <a:tcPr marL="5845" marR="5845" marT="584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400" b="1" i="0" u="none" strike="noStrike">
                          <a:effectLst/>
                          <a:latin typeface="Arial" panose="020B0604020202020204" pitchFamily="34" charset="0"/>
                        </a:rPr>
                        <a:t>17,051</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a:effectLst/>
                          <a:latin typeface="Arial" panose="020B0604020202020204" pitchFamily="34" charset="0"/>
                        </a:rPr>
                        <a:t>5,257</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effectLst/>
                          <a:latin typeface="Arial" panose="020B0604020202020204" pitchFamily="34" charset="0"/>
                        </a:rPr>
                        <a:t>סה"כ יישובים ממוקדים</a:t>
                      </a:r>
                    </a:p>
                  </a:txBody>
                  <a:tcPr marL="5845" marR="5845" marT="5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74611397"/>
                  </a:ext>
                </a:extLst>
              </a:tr>
            </a:tbl>
          </a:graphicData>
        </a:graphic>
      </p:graphicFrame>
    </p:spTree>
    <p:extLst>
      <p:ext uri="{BB962C8B-B14F-4D97-AF65-F5344CB8AC3E}">
        <p14:creationId xmlns:p14="http://schemas.microsoft.com/office/powerpoint/2010/main" val="29685612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511575" y="72511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מרכז - 2016 </a:t>
            </a:r>
          </a:p>
        </p:txBody>
      </p:sp>
      <p:graphicFrame>
        <p:nvGraphicFramePr>
          <p:cNvPr id="2" name="טבלה 1">
            <a:extLst>
              <a:ext uri="{FF2B5EF4-FFF2-40B4-BE49-F238E27FC236}">
                <a16:creationId xmlns:a16="http://schemas.microsoft.com/office/drawing/2014/main" id="{9B0B7AFA-BE30-4943-99A4-621997C2C3C7}"/>
              </a:ext>
            </a:extLst>
          </p:cNvPr>
          <p:cNvGraphicFramePr>
            <a:graphicFrameLocks noGrp="1"/>
          </p:cNvGraphicFramePr>
          <p:nvPr>
            <p:extLst>
              <p:ext uri="{D42A27DB-BD31-4B8C-83A1-F6EECF244321}">
                <p14:modId xmlns:p14="http://schemas.microsoft.com/office/powerpoint/2010/main" val="3290908868"/>
              </p:ext>
            </p:extLst>
          </p:nvPr>
        </p:nvGraphicFramePr>
        <p:xfrm>
          <a:off x="415559" y="1422857"/>
          <a:ext cx="8188889" cy="1142650"/>
        </p:xfrm>
        <a:graphic>
          <a:graphicData uri="http://schemas.openxmlformats.org/drawingml/2006/table">
            <a:tbl>
              <a:tblPr rtl="1"/>
              <a:tblGrid>
                <a:gridCol w="1033847">
                  <a:extLst>
                    <a:ext uri="{9D8B030D-6E8A-4147-A177-3AD203B41FA5}">
                      <a16:colId xmlns:a16="http://schemas.microsoft.com/office/drawing/2014/main" val="3463439729"/>
                    </a:ext>
                  </a:extLst>
                </a:gridCol>
                <a:gridCol w="1033847">
                  <a:extLst>
                    <a:ext uri="{9D8B030D-6E8A-4147-A177-3AD203B41FA5}">
                      <a16:colId xmlns:a16="http://schemas.microsoft.com/office/drawing/2014/main" val="4265062565"/>
                    </a:ext>
                  </a:extLst>
                </a:gridCol>
                <a:gridCol w="1371640">
                  <a:extLst>
                    <a:ext uri="{9D8B030D-6E8A-4147-A177-3AD203B41FA5}">
                      <a16:colId xmlns:a16="http://schemas.microsoft.com/office/drawing/2014/main" val="1522638241"/>
                    </a:ext>
                  </a:extLst>
                </a:gridCol>
                <a:gridCol w="1033847">
                  <a:extLst>
                    <a:ext uri="{9D8B030D-6E8A-4147-A177-3AD203B41FA5}">
                      <a16:colId xmlns:a16="http://schemas.microsoft.com/office/drawing/2014/main" val="3768583931"/>
                    </a:ext>
                  </a:extLst>
                </a:gridCol>
                <a:gridCol w="3715708">
                  <a:extLst>
                    <a:ext uri="{9D8B030D-6E8A-4147-A177-3AD203B41FA5}">
                      <a16:colId xmlns:a16="http://schemas.microsoft.com/office/drawing/2014/main" val="1965038701"/>
                    </a:ext>
                  </a:extLst>
                </a:gridCol>
              </a:tblGrid>
              <a:tr h="565484">
                <a:tc>
                  <a:txBody>
                    <a:bodyPr/>
                    <a:lstStyle/>
                    <a:p>
                      <a:pPr algn="ctr" rtl="1" fontAlgn="ctr"/>
                      <a:r>
                        <a:rPr lang="he-IL" sz="1400" b="1" i="0" u="none" strike="noStrike" dirty="0">
                          <a:solidFill>
                            <a:srgbClr val="333333"/>
                          </a:solidFill>
                          <a:effectLst/>
                          <a:latin typeface="Arial" panose="020B0604020202020204" pitchFamily="34" charset="0"/>
                        </a:rPr>
                        <a:t>יישוב</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מס' חוזה</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העברת הרשאות (אלש"ח)</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ניצול בפועל</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תיאור חוזה</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14546997"/>
                  </a:ext>
                </a:extLst>
              </a:tr>
              <a:tr h="288583">
                <a:tc>
                  <a:txBody>
                    <a:bodyPr/>
                    <a:lstStyle/>
                    <a:p>
                      <a:pPr algn="ctr" rtl="1" fontAlgn="ctr"/>
                      <a:r>
                        <a:rPr lang="he-IL" sz="1400" b="1" i="0" u="none" strike="noStrike">
                          <a:solidFill>
                            <a:srgbClr val="333333"/>
                          </a:solidFill>
                          <a:effectLst/>
                          <a:latin typeface="Arial" panose="020B0604020202020204" pitchFamily="34" charset="0"/>
                        </a:rPr>
                        <a:t>גלגוליה</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1644731-0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124</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תבע עבור 27 יח"ד</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74429"/>
                  </a:ext>
                </a:extLst>
              </a:tr>
              <a:tr h="288583">
                <a:tc gridSpan="2">
                  <a:txBody>
                    <a:bodyPr/>
                    <a:lstStyle/>
                    <a:p>
                      <a:pPr algn="ctr" rtl="0" fontAlgn="ctr"/>
                      <a:r>
                        <a:rPr lang="he-IL" sz="1400" b="1" i="0" u="none" strike="noStrike" dirty="0">
                          <a:effectLst/>
                          <a:latin typeface="Arial" panose="020B0604020202020204" pitchFamily="34" charset="0"/>
                        </a:rPr>
                        <a:t> </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400" b="1" i="0" u="none" strike="noStrike" dirty="0">
                          <a:effectLst/>
                          <a:latin typeface="Arial" panose="020B0604020202020204" pitchFamily="34" charset="0"/>
                        </a:rPr>
                        <a:t>124</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effectLst/>
                          <a:latin typeface="Arial" panose="020B0604020202020204" pitchFamily="34" charset="0"/>
                        </a:rPr>
                        <a:t>0</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effectLst/>
                          <a:latin typeface="Arial" panose="020B0604020202020204" pitchFamily="34" charset="0"/>
                        </a:rPr>
                        <a:t>סה"כ יישובים ממוקדים</a:t>
                      </a:r>
                    </a:p>
                  </a:txBody>
                  <a:tcPr marL="7715" marR="7715" marT="43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2784453"/>
                  </a:ext>
                </a:extLst>
              </a:tr>
            </a:tbl>
          </a:graphicData>
        </a:graphic>
      </p:graphicFrame>
      <p:sp>
        <p:nvSpPr>
          <p:cNvPr id="10" name="TextBox 9">
            <a:extLst>
              <a:ext uri="{FF2B5EF4-FFF2-40B4-BE49-F238E27FC236}">
                <a16:creationId xmlns:a16="http://schemas.microsoft.com/office/drawing/2014/main" id="{258BF175-38B3-49CC-86F8-87BC636761D8}"/>
              </a:ext>
            </a:extLst>
          </p:cNvPr>
          <p:cNvSpPr txBox="1"/>
          <p:nvPr/>
        </p:nvSpPr>
        <p:spPr>
          <a:xfrm>
            <a:off x="607585" y="2808252"/>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ירושלים - 2016 </a:t>
            </a:r>
          </a:p>
        </p:txBody>
      </p:sp>
      <p:graphicFrame>
        <p:nvGraphicFramePr>
          <p:cNvPr id="11" name="טבלה 10">
            <a:extLst>
              <a:ext uri="{FF2B5EF4-FFF2-40B4-BE49-F238E27FC236}">
                <a16:creationId xmlns:a16="http://schemas.microsoft.com/office/drawing/2014/main" id="{D2AF3C6E-7EC2-4042-8E1D-30FB51397F98}"/>
              </a:ext>
            </a:extLst>
          </p:cNvPr>
          <p:cNvGraphicFramePr>
            <a:graphicFrameLocks noGrp="1"/>
          </p:cNvGraphicFramePr>
          <p:nvPr>
            <p:extLst>
              <p:ext uri="{D42A27DB-BD31-4B8C-83A1-F6EECF244321}">
                <p14:modId xmlns:p14="http://schemas.microsoft.com/office/powerpoint/2010/main" val="2633689729"/>
              </p:ext>
            </p:extLst>
          </p:nvPr>
        </p:nvGraphicFramePr>
        <p:xfrm>
          <a:off x="415563" y="3542029"/>
          <a:ext cx="8230320" cy="1896603"/>
        </p:xfrm>
        <a:graphic>
          <a:graphicData uri="http://schemas.openxmlformats.org/drawingml/2006/table">
            <a:tbl>
              <a:tblPr rtl="1"/>
              <a:tblGrid>
                <a:gridCol w="1205451">
                  <a:extLst>
                    <a:ext uri="{9D8B030D-6E8A-4147-A177-3AD203B41FA5}">
                      <a16:colId xmlns:a16="http://schemas.microsoft.com/office/drawing/2014/main" val="3723222401"/>
                    </a:ext>
                  </a:extLst>
                </a:gridCol>
                <a:gridCol w="1205451">
                  <a:extLst>
                    <a:ext uri="{9D8B030D-6E8A-4147-A177-3AD203B41FA5}">
                      <a16:colId xmlns:a16="http://schemas.microsoft.com/office/drawing/2014/main" val="3258026590"/>
                    </a:ext>
                  </a:extLst>
                </a:gridCol>
                <a:gridCol w="1205451">
                  <a:extLst>
                    <a:ext uri="{9D8B030D-6E8A-4147-A177-3AD203B41FA5}">
                      <a16:colId xmlns:a16="http://schemas.microsoft.com/office/drawing/2014/main" val="1637749956"/>
                    </a:ext>
                  </a:extLst>
                </a:gridCol>
                <a:gridCol w="1205451">
                  <a:extLst>
                    <a:ext uri="{9D8B030D-6E8A-4147-A177-3AD203B41FA5}">
                      <a16:colId xmlns:a16="http://schemas.microsoft.com/office/drawing/2014/main" val="522623979"/>
                    </a:ext>
                  </a:extLst>
                </a:gridCol>
                <a:gridCol w="3408516">
                  <a:extLst>
                    <a:ext uri="{9D8B030D-6E8A-4147-A177-3AD203B41FA5}">
                      <a16:colId xmlns:a16="http://schemas.microsoft.com/office/drawing/2014/main" val="401910464"/>
                    </a:ext>
                  </a:extLst>
                </a:gridCol>
              </a:tblGrid>
              <a:tr h="530787">
                <a:tc>
                  <a:txBody>
                    <a:bodyPr/>
                    <a:lstStyle/>
                    <a:p>
                      <a:pPr algn="ctr" rtl="1" fontAlgn="ctr"/>
                      <a:r>
                        <a:rPr lang="he-IL" sz="1600" b="1" i="0" u="none" strike="noStrike" dirty="0">
                          <a:solidFill>
                            <a:srgbClr val="333333"/>
                          </a:solidFill>
                          <a:effectLst/>
                          <a:latin typeface="Arial" panose="020B0604020202020204" pitchFamily="34" charset="0"/>
                        </a:rPr>
                        <a:t>יישוב</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מס' חוזה</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העברת הרשאות (</a:t>
                      </a:r>
                      <a:r>
                        <a:rPr lang="he-IL" sz="1600" b="1" i="0" u="none" strike="noStrike" dirty="0" err="1">
                          <a:solidFill>
                            <a:srgbClr val="333333"/>
                          </a:solidFill>
                          <a:effectLst/>
                          <a:latin typeface="Arial" panose="020B0604020202020204" pitchFamily="34" charset="0"/>
                        </a:rPr>
                        <a:t>אלש"ח</a:t>
                      </a:r>
                      <a:r>
                        <a:rPr lang="he-IL" sz="1600" b="1" i="0" u="none" strike="noStrike" dirty="0">
                          <a:solidFill>
                            <a:srgbClr val="333333"/>
                          </a:solidFill>
                          <a:effectLst/>
                          <a:latin typeface="Arial" panose="020B0604020202020204" pitchFamily="34" charset="0"/>
                        </a:rPr>
                        <a:t>)</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ניצול בפועל</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600" b="1" i="0" u="none" strike="noStrike" dirty="0">
                          <a:solidFill>
                            <a:srgbClr val="333333"/>
                          </a:solidFill>
                          <a:effectLst/>
                          <a:latin typeface="Arial" panose="020B0604020202020204" pitchFamily="34" charset="0"/>
                        </a:rPr>
                        <a:t>תיאור חוזה</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4380004"/>
                  </a:ext>
                </a:extLst>
              </a:tr>
              <a:tr h="638482">
                <a:tc>
                  <a:txBody>
                    <a:bodyPr/>
                    <a:lstStyle/>
                    <a:p>
                      <a:pPr algn="ctr" rtl="1" fontAlgn="ctr"/>
                      <a:r>
                        <a:rPr lang="he-IL" sz="1600" b="1" i="0" u="none" strike="noStrike" dirty="0">
                          <a:solidFill>
                            <a:srgbClr val="333333"/>
                          </a:solidFill>
                          <a:effectLst/>
                          <a:latin typeface="Arial" panose="020B0604020202020204" pitchFamily="34" charset="0"/>
                        </a:rPr>
                        <a:t>אבו גוש</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1607613-1</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a:solidFill>
                            <a:srgbClr val="333333"/>
                          </a:solidFill>
                          <a:effectLst/>
                          <a:latin typeface="Arial" panose="020B0604020202020204" pitchFamily="34" charset="0"/>
                        </a:rPr>
                        <a:t>1,000</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600" b="1" i="0" u="none" strike="noStrike" dirty="0">
                          <a:solidFill>
                            <a:srgbClr val="333333"/>
                          </a:solidFill>
                          <a:effectLst/>
                          <a:latin typeface="Arial" panose="020B0604020202020204" pitchFamily="34" charset="0"/>
                        </a:rPr>
                        <a:t>1,000</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600" b="1" i="0" u="none" strike="noStrike">
                          <a:solidFill>
                            <a:srgbClr val="333333"/>
                          </a:solidFill>
                          <a:effectLst/>
                          <a:latin typeface="Arial" panose="020B0604020202020204" pitchFamily="34" charset="0"/>
                        </a:rPr>
                        <a:t>העברה לרשויות  - תבע לגלעין הכפר תוספת 500 יח"ד בשטח של 280 דונם</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70927"/>
                  </a:ext>
                </a:extLst>
              </a:tr>
              <a:tr h="523094">
                <a:tc gridSpan="2">
                  <a:txBody>
                    <a:bodyPr/>
                    <a:lstStyle/>
                    <a:p>
                      <a:pPr algn="ctr" rtl="0" fontAlgn="ctr"/>
                      <a:r>
                        <a:rPr lang="he-IL" sz="1600" b="1" i="0" u="none" strike="noStrike" dirty="0">
                          <a:effectLst/>
                          <a:latin typeface="Arial" panose="020B0604020202020204" pitchFamily="34" charset="0"/>
                        </a:rPr>
                        <a:t> </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rtl="1"/>
                      <a:endParaRPr lang="he-IL"/>
                    </a:p>
                  </a:txBody>
                  <a:tcPr/>
                </a:tc>
                <a:tc>
                  <a:txBody>
                    <a:bodyPr/>
                    <a:lstStyle/>
                    <a:p>
                      <a:pPr algn="ctr" rtl="0" fontAlgn="ctr"/>
                      <a:r>
                        <a:rPr lang="he-IL" sz="1600" b="1" i="0" u="none" strike="noStrike" dirty="0">
                          <a:effectLst/>
                          <a:latin typeface="Arial" panose="020B0604020202020204" pitchFamily="34" charset="0"/>
                        </a:rPr>
                        <a:t>1,000</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fontAlgn="ctr"/>
                      <a:r>
                        <a:rPr lang="he-IL" sz="1600" b="1" i="0" u="none" strike="noStrike" dirty="0">
                          <a:effectLst/>
                          <a:latin typeface="Arial" panose="020B0604020202020204" pitchFamily="34" charset="0"/>
                        </a:rPr>
                        <a:t>1,000</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600" b="1" i="0" u="none" strike="noStrike" dirty="0">
                          <a:effectLst/>
                          <a:latin typeface="Arial" panose="020B0604020202020204" pitchFamily="34" charset="0"/>
                        </a:rPr>
                        <a:t>סה"כ יישובים ממוקדים</a:t>
                      </a:r>
                    </a:p>
                  </a:txBody>
                  <a:tcPr marL="6235" marR="6235" marT="35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247690207"/>
                  </a:ext>
                </a:extLst>
              </a:tr>
            </a:tbl>
          </a:graphicData>
        </a:graphic>
      </p:graphicFrame>
      <p:sp>
        <p:nvSpPr>
          <p:cNvPr id="12" name="TextBox 11">
            <a:extLst>
              <a:ext uri="{FF2B5EF4-FFF2-40B4-BE49-F238E27FC236}">
                <a16:creationId xmlns:a16="http://schemas.microsoft.com/office/drawing/2014/main" id="{0C977546-6F98-4982-A8DD-2594079FE0B4}"/>
              </a:ext>
            </a:extLst>
          </p:cNvPr>
          <p:cNvSpPr txBox="1"/>
          <p:nvPr/>
        </p:nvSpPr>
        <p:spPr>
          <a:xfrm>
            <a:off x="2727826" y="6095497"/>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3" name="TextBox 12">
            <a:extLst>
              <a:ext uri="{FF2B5EF4-FFF2-40B4-BE49-F238E27FC236}">
                <a16:creationId xmlns:a16="http://schemas.microsoft.com/office/drawing/2014/main" id="{0DDB9562-5E07-4161-9883-C543A98B9634}"/>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9D3BD504-E863-44B2-8CB2-F15D908D457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9104" y="178090"/>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3594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511575" y="72511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גליל - 2017 </a:t>
            </a:r>
          </a:p>
        </p:txBody>
      </p:sp>
      <p:sp>
        <p:nvSpPr>
          <p:cNvPr id="10" name="TextBox 9">
            <a:extLst>
              <a:ext uri="{FF2B5EF4-FFF2-40B4-BE49-F238E27FC236}">
                <a16:creationId xmlns:a16="http://schemas.microsoft.com/office/drawing/2014/main" id="{9699A86B-28A4-4A85-850F-39EB6208FFE7}"/>
              </a:ext>
            </a:extLst>
          </p:cNvPr>
          <p:cNvSpPr txBox="1"/>
          <p:nvPr/>
        </p:nvSpPr>
        <p:spPr>
          <a:xfrm>
            <a:off x="2727826" y="6505599"/>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FA0BA9FE-1963-446F-8ABA-799C38C7F05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207A31AB-7B30-4EA9-A00A-EF8C2520A18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3094" y="178090"/>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טבלה 2">
            <a:extLst>
              <a:ext uri="{FF2B5EF4-FFF2-40B4-BE49-F238E27FC236}">
                <a16:creationId xmlns:a16="http://schemas.microsoft.com/office/drawing/2014/main" id="{6D2C70F9-9AC5-4A4F-8824-6084EC43DFCF}"/>
              </a:ext>
            </a:extLst>
          </p:cNvPr>
          <p:cNvGraphicFramePr>
            <a:graphicFrameLocks noGrp="1"/>
          </p:cNvGraphicFramePr>
          <p:nvPr>
            <p:extLst>
              <p:ext uri="{D42A27DB-BD31-4B8C-83A1-F6EECF244321}">
                <p14:modId xmlns:p14="http://schemas.microsoft.com/office/powerpoint/2010/main" val="936480939"/>
              </p:ext>
            </p:extLst>
          </p:nvPr>
        </p:nvGraphicFramePr>
        <p:xfrm>
          <a:off x="395535" y="1191913"/>
          <a:ext cx="8136904" cy="4850040"/>
        </p:xfrm>
        <a:graphic>
          <a:graphicData uri="http://schemas.openxmlformats.org/drawingml/2006/table">
            <a:tbl>
              <a:tblPr rtl="1"/>
              <a:tblGrid>
                <a:gridCol w="1354416">
                  <a:extLst>
                    <a:ext uri="{9D8B030D-6E8A-4147-A177-3AD203B41FA5}">
                      <a16:colId xmlns:a16="http://schemas.microsoft.com/office/drawing/2014/main" val="2352002158"/>
                    </a:ext>
                  </a:extLst>
                </a:gridCol>
                <a:gridCol w="1023624">
                  <a:extLst>
                    <a:ext uri="{9D8B030D-6E8A-4147-A177-3AD203B41FA5}">
                      <a16:colId xmlns:a16="http://schemas.microsoft.com/office/drawing/2014/main" val="1036705829"/>
                    </a:ext>
                  </a:extLst>
                </a:gridCol>
                <a:gridCol w="1023624">
                  <a:extLst>
                    <a:ext uri="{9D8B030D-6E8A-4147-A177-3AD203B41FA5}">
                      <a16:colId xmlns:a16="http://schemas.microsoft.com/office/drawing/2014/main" val="426634855"/>
                    </a:ext>
                  </a:extLst>
                </a:gridCol>
                <a:gridCol w="1148647">
                  <a:extLst>
                    <a:ext uri="{9D8B030D-6E8A-4147-A177-3AD203B41FA5}">
                      <a16:colId xmlns:a16="http://schemas.microsoft.com/office/drawing/2014/main" val="3515608393"/>
                    </a:ext>
                  </a:extLst>
                </a:gridCol>
                <a:gridCol w="3586593">
                  <a:extLst>
                    <a:ext uri="{9D8B030D-6E8A-4147-A177-3AD203B41FA5}">
                      <a16:colId xmlns:a16="http://schemas.microsoft.com/office/drawing/2014/main" val="3212749322"/>
                    </a:ext>
                  </a:extLst>
                </a:gridCol>
              </a:tblGrid>
              <a:tr h="366757">
                <a:tc>
                  <a:txBody>
                    <a:bodyPr/>
                    <a:lstStyle/>
                    <a:p>
                      <a:pPr algn="ctr" rtl="1" fontAlgn="ctr"/>
                      <a:r>
                        <a:rPr lang="he-IL" sz="1100" b="1" i="0" u="none" strike="noStrike" dirty="0">
                          <a:solidFill>
                            <a:srgbClr val="333333"/>
                          </a:solidFill>
                          <a:effectLst/>
                          <a:latin typeface="Arial" panose="020B0604020202020204" pitchFamily="34" charset="0"/>
                        </a:rPr>
                        <a:t>יישוב</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מס' חוזה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העברת הרשאות (אלש"ח)</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ניצול בפועל</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תיאור חוזה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1387410"/>
                  </a:ext>
                </a:extLst>
              </a:tr>
              <a:tr h="122253">
                <a:tc>
                  <a:txBody>
                    <a:bodyPr/>
                    <a:lstStyle/>
                    <a:p>
                      <a:pPr algn="ctr" rtl="1" fontAlgn="ctr"/>
                      <a:r>
                        <a:rPr lang="he-IL" sz="800" b="1" i="0" u="none" strike="noStrike">
                          <a:solidFill>
                            <a:srgbClr val="333333"/>
                          </a:solidFill>
                          <a:effectLst/>
                          <a:latin typeface="Arial" panose="020B0604020202020204" pitchFamily="34" charset="0"/>
                        </a:rPr>
                        <a:t>בעינה-נג'ידאת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1703289-0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980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118</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5344489"/>
                  </a:ext>
                </a:extLst>
              </a:tr>
              <a:tr h="122253">
                <a:tc>
                  <a:txBody>
                    <a:bodyPr/>
                    <a:lstStyle/>
                    <a:p>
                      <a:pPr algn="ctr" rtl="1" fontAlgn="ctr"/>
                      <a:r>
                        <a:rPr lang="he-IL" sz="800" b="1" i="0" u="none" strike="noStrike">
                          <a:solidFill>
                            <a:srgbClr val="333333"/>
                          </a:solidFill>
                          <a:effectLst/>
                          <a:latin typeface="Arial" panose="020B0604020202020204" pitchFamily="34" charset="0"/>
                        </a:rPr>
                        <a:t>גש(גוש חלב)</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1702612-0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400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6243712"/>
                  </a:ext>
                </a:extLst>
              </a:tr>
              <a:tr h="122253">
                <a:tc>
                  <a:txBody>
                    <a:bodyPr/>
                    <a:lstStyle/>
                    <a:p>
                      <a:pPr algn="ctr" rtl="1" fontAlgn="ctr"/>
                      <a:r>
                        <a:rPr lang="he-IL" sz="800" b="1" i="0" u="none" strike="noStrike">
                          <a:solidFill>
                            <a:srgbClr val="333333"/>
                          </a:solidFill>
                          <a:effectLst/>
                          <a:latin typeface="Arial" panose="020B0604020202020204" pitchFamily="34" charset="0"/>
                        </a:rPr>
                        <a:t>דבוריה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1702893-0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120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22253409"/>
                  </a:ext>
                </a:extLst>
              </a:tr>
              <a:tr h="122253">
                <a:tc>
                  <a:txBody>
                    <a:bodyPr/>
                    <a:lstStyle/>
                    <a:p>
                      <a:pPr algn="ctr" rtl="1" fontAlgn="ctr"/>
                      <a:r>
                        <a:rPr lang="he-IL" sz="800" b="1" i="0" u="none" strike="noStrike">
                          <a:solidFill>
                            <a:srgbClr val="333333"/>
                          </a:solidFill>
                          <a:effectLst/>
                          <a:latin typeface="Arial" panose="020B0604020202020204" pitchFamily="34" charset="0"/>
                        </a:rPr>
                        <a:t>דבוריה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1705664-0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800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400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18988507"/>
                  </a:ext>
                </a:extLst>
              </a:tr>
              <a:tr h="122253">
                <a:tc>
                  <a:txBody>
                    <a:bodyPr/>
                    <a:lstStyle/>
                    <a:p>
                      <a:pPr algn="ctr" rtl="1" fontAlgn="ctr"/>
                      <a:r>
                        <a:rPr lang="he-IL" sz="800" b="1" i="0" u="none" strike="noStrike">
                          <a:solidFill>
                            <a:srgbClr val="333333"/>
                          </a:solidFill>
                          <a:effectLst/>
                          <a:latin typeface="Arial" panose="020B0604020202020204" pitchFamily="34" charset="0"/>
                        </a:rPr>
                        <a:t>רינה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1698109-0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600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285</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מפורט לביצוע</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2680474"/>
                  </a:ext>
                </a:extLst>
              </a:tr>
              <a:tr h="122253">
                <a:tc>
                  <a:txBody>
                    <a:bodyPr/>
                    <a:lstStyle/>
                    <a:p>
                      <a:pPr algn="ctr" rtl="1" fontAlgn="ctr"/>
                      <a:r>
                        <a:rPr lang="he-IL" sz="800" b="1" i="0" u="none" strike="noStrike">
                          <a:solidFill>
                            <a:srgbClr val="333333"/>
                          </a:solidFill>
                          <a:effectLst/>
                          <a:latin typeface="Arial" panose="020B0604020202020204" pitchFamily="34" charset="0"/>
                        </a:rPr>
                        <a:t>אכסאל</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1697531-0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ג/13390 חלקה 3</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25291341"/>
                  </a:ext>
                </a:extLst>
              </a:tr>
              <a:tr h="122253">
                <a:tc>
                  <a:txBody>
                    <a:bodyPr/>
                    <a:lstStyle/>
                    <a:p>
                      <a:pPr algn="ctr" rtl="1" fontAlgn="ctr"/>
                      <a:r>
                        <a:rPr lang="he-IL" sz="800" b="1" i="0" u="none" strike="noStrike">
                          <a:solidFill>
                            <a:srgbClr val="333333"/>
                          </a:solidFill>
                          <a:effectLst/>
                          <a:latin typeface="Arial" panose="020B0604020202020204" pitchFamily="34" charset="0"/>
                        </a:rPr>
                        <a:t>אכסאל</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1697515-0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מתחם ט'- איחוד וחלוקה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0798508"/>
                  </a:ext>
                </a:extLst>
              </a:tr>
              <a:tr h="122253">
                <a:tc>
                  <a:txBody>
                    <a:bodyPr/>
                    <a:lstStyle/>
                    <a:p>
                      <a:pPr algn="ctr" rtl="1" fontAlgn="ctr"/>
                      <a:r>
                        <a:rPr lang="he-IL" sz="800" b="1" i="0" u="none" strike="noStrike">
                          <a:solidFill>
                            <a:srgbClr val="333333"/>
                          </a:solidFill>
                          <a:effectLst/>
                          <a:latin typeface="Arial" panose="020B0604020202020204" pitchFamily="34" charset="0"/>
                        </a:rPr>
                        <a:t>אכסאל</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1697507-0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500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מתכחם ז איחוד וחלוקה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8037636"/>
                  </a:ext>
                </a:extLst>
              </a:tr>
              <a:tr h="122253">
                <a:tc>
                  <a:txBody>
                    <a:bodyPr/>
                    <a:lstStyle/>
                    <a:p>
                      <a:pPr algn="ctr" rtl="1" fontAlgn="ctr"/>
                      <a:r>
                        <a:rPr lang="he-IL" sz="800" b="1" i="0" u="none" strike="noStrike">
                          <a:solidFill>
                            <a:srgbClr val="333333"/>
                          </a:solidFill>
                          <a:effectLst/>
                          <a:latin typeface="Arial" panose="020B0604020202020204" pitchFamily="34" charset="0"/>
                        </a:rPr>
                        <a:t>בענה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1702539-0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350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40166199"/>
                  </a:ext>
                </a:extLst>
              </a:tr>
              <a:tr h="122253">
                <a:tc>
                  <a:txBody>
                    <a:bodyPr/>
                    <a:lstStyle/>
                    <a:p>
                      <a:pPr algn="ctr" rtl="1" fontAlgn="ctr"/>
                      <a:r>
                        <a:rPr lang="he-IL" sz="800" b="1" i="0" u="none" strike="noStrike">
                          <a:solidFill>
                            <a:srgbClr val="333333"/>
                          </a:solidFill>
                          <a:effectLst/>
                          <a:latin typeface="Arial" panose="020B0604020202020204" pitchFamily="34" charset="0"/>
                        </a:rPr>
                        <a:t>בענה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1702570-0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234</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25073789"/>
                  </a:ext>
                </a:extLst>
              </a:tr>
              <a:tr h="122253">
                <a:tc>
                  <a:txBody>
                    <a:bodyPr/>
                    <a:lstStyle/>
                    <a:p>
                      <a:pPr algn="ctr" rtl="1" fontAlgn="ctr"/>
                      <a:r>
                        <a:rPr lang="he-IL" sz="800" b="1" i="0" u="none" strike="noStrike">
                          <a:solidFill>
                            <a:srgbClr val="333333"/>
                          </a:solidFill>
                          <a:effectLst/>
                          <a:latin typeface="Arial" panose="020B0604020202020204" pitchFamily="34" charset="0"/>
                        </a:rPr>
                        <a:t>בענה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1702588-0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386</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386</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5729542"/>
                  </a:ext>
                </a:extLst>
              </a:tr>
              <a:tr h="122253">
                <a:tc>
                  <a:txBody>
                    <a:bodyPr/>
                    <a:lstStyle/>
                    <a:p>
                      <a:pPr algn="ctr" rtl="1" fontAlgn="ctr"/>
                      <a:r>
                        <a:rPr lang="he-IL" sz="800" b="1" i="0" u="none" strike="noStrike">
                          <a:solidFill>
                            <a:srgbClr val="333333"/>
                          </a:solidFill>
                          <a:effectLst/>
                          <a:latin typeface="Arial" panose="020B0604020202020204" pitchFamily="34" charset="0"/>
                        </a:rPr>
                        <a:t>בענה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1702562-0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130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26</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רשיוית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3804409"/>
                  </a:ext>
                </a:extLst>
              </a:tr>
              <a:tr h="122253">
                <a:tc>
                  <a:txBody>
                    <a:bodyPr/>
                    <a:lstStyle/>
                    <a:p>
                      <a:pPr algn="ctr" rtl="1" fontAlgn="ctr"/>
                      <a:r>
                        <a:rPr lang="he-IL" sz="800" b="1" i="0" u="none" strike="noStrike">
                          <a:solidFill>
                            <a:srgbClr val="333333"/>
                          </a:solidFill>
                          <a:effectLst/>
                          <a:latin typeface="Arial" panose="020B0604020202020204" pitchFamily="34" charset="0"/>
                        </a:rPr>
                        <a:t>גש(גוש חלב)</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1702752-0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400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3297991"/>
                  </a:ext>
                </a:extLst>
              </a:tr>
              <a:tr h="122253">
                <a:tc>
                  <a:txBody>
                    <a:bodyPr/>
                    <a:lstStyle/>
                    <a:p>
                      <a:pPr algn="ctr" rtl="1" fontAlgn="ctr"/>
                      <a:r>
                        <a:rPr lang="he-IL" sz="800" b="1" i="0" u="none" strike="noStrike">
                          <a:solidFill>
                            <a:srgbClr val="333333"/>
                          </a:solidFill>
                          <a:effectLst/>
                          <a:latin typeface="Arial" panose="020B0604020202020204" pitchFamily="34" charset="0"/>
                        </a:rPr>
                        <a:t>גש(גוש חלב)</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1702869-0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2733399"/>
                  </a:ext>
                </a:extLst>
              </a:tr>
              <a:tr h="122253">
                <a:tc>
                  <a:txBody>
                    <a:bodyPr/>
                    <a:lstStyle/>
                    <a:p>
                      <a:pPr algn="ctr" rtl="1" fontAlgn="ctr"/>
                      <a:r>
                        <a:rPr lang="he-IL" sz="800" b="1" i="0" u="none" strike="noStrike">
                          <a:solidFill>
                            <a:srgbClr val="333333"/>
                          </a:solidFill>
                          <a:effectLst/>
                          <a:latin typeface="Arial" panose="020B0604020202020204" pitchFamily="34" charset="0"/>
                        </a:rPr>
                        <a:t>דיר אל-אסד</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1698224-0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300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ג/16049</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4271187"/>
                  </a:ext>
                </a:extLst>
              </a:tr>
              <a:tr h="122253">
                <a:tc>
                  <a:txBody>
                    <a:bodyPr/>
                    <a:lstStyle/>
                    <a:p>
                      <a:pPr algn="ctr" rtl="1" fontAlgn="ctr"/>
                      <a:r>
                        <a:rPr lang="he-IL" sz="800" b="1" i="0" u="none" strike="noStrike">
                          <a:solidFill>
                            <a:srgbClr val="333333"/>
                          </a:solidFill>
                          <a:effectLst/>
                          <a:latin typeface="Arial" panose="020B0604020202020204" pitchFamily="34" charset="0"/>
                        </a:rPr>
                        <a:t>דיר אל-אסד</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1702919-0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600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1627302"/>
                  </a:ext>
                </a:extLst>
              </a:tr>
              <a:tr h="122253">
                <a:tc>
                  <a:txBody>
                    <a:bodyPr/>
                    <a:lstStyle/>
                    <a:p>
                      <a:pPr algn="ctr" rtl="1" fontAlgn="ctr"/>
                      <a:r>
                        <a:rPr lang="he-IL" sz="800" b="1" i="0" u="none" strike="noStrike">
                          <a:solidFill>
                            <a:srgbClr val="333333"/>
                          </a:solidFill>
                          <a:effectLst/>
                          <a:latin typeface="Arial" panose="020B0604020202020204" pitchFamily="34" charset="0"/>
                        </a:rPr>
                        <a:t>דיר חנא</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1697739-0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בינוי לביצוע </a:t>
                      </a:r>
                      <a:r>
                        <a:rPr lang="en-US" sz="800" b="1" i="0" u="none" strike="noStrike">
                          <a:solidFill>
                            <a:srgbClr val="333333"/>
                          </a:solidFill>
                          <a:effectLst/>
                          <a:latin typeface="Arial" panose="020B0604020202020204" pitchFamily="34" charset="0"/>
                        </a:rPr>
                        <a:t>D1-D2</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79394782"/>
                  </a:ext>
                </a:extLst>
              </a:tr>
              <a:tr h="122253">
                <a:tc>
                  <a:txBody>
                    <a:bodyPr/>
                    <a:lstStyle/>
                    <a:p>
                      <a:pPr algn="ctr" rtl="1" fontAlgn="ctr"/>
                      <a:r>
                        <a:rPr lang="he-IL" sz="800" b="1" i="0" u="none" strike="noStrike">
                          <a:solidFill>
                            <a:srgbClr val="333333"/>
                          </a:solidFill>
                          <a:effectLst/>
                          <a:latin typeface="Arial" panose="020B0604020202020204" pitchFamily="34" charset="0"/>
                        </a:rPr>
                        <a:t>דיר חנא</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1697648-0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השלמת תב"ע ואיחוד וחלוקה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43725434"/>
                  </a:ext>
                </a:extLst>
              </a:tr>
              <a:tr h="122253">
                <a:tc>
                  <a:txBody>
                    <a:bodyPr/>
                    <a:lstStyle/>
                    <a:p>
                      <a:pPr algn="ctr" rtl="1" fontAlgn="ctr"/>
                      <a:r>
                        <a:rPr lang="he-IL" sz="800" b="1" i="0" u="none" strike="noStrike">
                          <a:solidFill>
                            <a:srgbClr val="333333"/>
                          </a:solidFill>
                          <a:effectLst/>
                          <a:latin typeface="Arial" panose="020B0604020202020204" pitchFamily="34" charset="0"/>
                        </a:rPr>
                        <a:t>דיר חנא</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1697697-0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1,000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78</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תב"ע, איחוד וחלוקה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1008395"/>
                  </a:ext>
                </a:extLst>
              </a:tr>
              <a:tr h="122253">
                <a:tc>
                  <a:txBody>
                    <a:bodyPr/>
                    <a:lstStyle/>
                    <a:p>
                      <a:pPr algn="ctr" rtl="1" fontAlgn="ctr"/>
                      <a:r>
                        <a:rPr lang="he-IL" sz="800" b="1" i="0" u="none" strike="noStrike">
                          <a:solidFill>
                            <a:srgbClr val="333333"/>
                          </a:solidFill>
                          <a:effectLst/>
                          <a:latin typeface="Arial" panose="020B0604020202020204" pitchFamily="34" charset="0"/>
                        </a:rPr>
                        <a:t>דיר חנא</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1697549-0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300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תכנון סטטוטורי איחוד וחלוקה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8255048"/>
                  </a:ext>
                </a:extLst>
              </a:tr>
              <a:tr h="122253">
                <a:tc>
                  <a:txBody>
                    <a:bodyPr/>
                    <a:lstStyle/>
                    <a:p>
                      <a:pPr algn="ctr" rtl="1" fontAlgn="ctr"/>
                      <a:r>
                        <a:rPr lang="he-IL" sz="800" b="1" i="0" u="none" strike="noStrike">
                          <a:solidFill>
                            <a:srgbClr val="333333"/>
                          </a:solidFill>
                          <a:effectLst/>
                          <a:latin typeface="Arial" panose="020B0604020202020204" pitchFamily="34" charset="0"/>
                        </a:rPr>
                        <a:t>טרעאן</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1702927-0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120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2526016"/>
                  </a:ext>
                </a:extLst>
              </a:tr>
              <a:tr h="122253">
                <a:tc>
                  <a:txBody>
                    <a:bodyPr/>
                    <a:lstStyle/>
                    <a:p>
                      <a:pPr algn="ctr" rtl="1" fontAlgn="ctr"/>
                      <a:r>
                        <a:rPr lang="he-IL" sz="800" b="1" i="0" u="none" strike="noStrike">
                          <a:solidFill>
                            <a:srgbClr val="333333"/>
                          </a:solidFill>
                          <a:effectLst/>
                          <a:latin typeface="Arial" panose="020B0604020202020204" pitchFamily="34" charset="0"/>
                        </a:rPr>
                        <a:t>טרעאן</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1702935-0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2225072"/>
                  </a:ext>
                </a:extLst>
              </a:tr>
              <a:tr h="122253">
                <a:tc>
                  <a:txBody>
                    <a:bodyPr/>
                    <a:lstStyle/>
                    <a:p>
                      <a:pPr algn="ctr" rtl="1" fontAlgn="ctr"/>
                      <a:r>
                        <a:rPr lang="he-IL" sz="800" b="1" i="0" u="none" strike="noStrike">
                          <a:solidFill>
                            <a:srgbClr val="333333"/>
                          </a:solidFill>
                          <a:effectLst/>
                          <a:latin typeface="Arial" panose="020B0604020202020204" pitchFamily="34" charset="0"/>
                        </a:rPr>
                        <a:t>טרעאן</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1702943-0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3457396"/>
                  </a:ext>
                </a:extLst>
              </a:tr>
              <a:tr h="122253">
                <a:tc>
                  <a:txBody>
                    <a:bodyPr/>
                    <a:lstStyle/>
                    <a:p>
                      <a:pPr algn="ctr" rtl="1" fontAlgn="ctr"/>
                      <a:r>
                        <a:rPr lang="he-IL" sz="800" b="1" i="0" u="none" strike="noStrike">
                          <a:solidFill>
                            <a:srgbClr val="333333"/>
                          </a:solidFill>
                          <a:effectLst/>
                          <a:latin typeface="Arial" panose="020B0604020202020204" pitchFamily="34" charset="0"/>
                        </a:rPr>
                        <a:t>טרעאן</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1702950-0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280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5436607"/>
                  </a:ext>
                </a:extLst>
              </a:tr>
              <a:tr h="122253">
                <a:tc>
                  <a:txBody>
                    <a:bodyPr/>
                    <a:lstStyle/>
                    <a:p>
                      <a:pPr algn="ctr" rtl="1" fontAlgn="ctr"/>
                      <a:r>
                        <a:rPr lang="he-IL" sz="800" b="1" i="0" u="none" strike="noStrike">
                          <a:solidFill>
                            <a:srgbClr val="333333"/>
                          </a:solidFill>
                          <a:effectLst/>
                          <a:latin typeface="Arial" panose="020B0604020202020204" pitchFamily="34" charset="0"/>
                        </a:rPr>
                        <a:t>טרעאן</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1703297-0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0664716"/>
                  </a:ext>
                </a:extLst>
              </a:tr>
              <a:tr h="122253">
                <a:tc>
                  <a:txBody>
                    <a:bodyPr/>
                    <a:lstStyle/>
                    <a:p>
                      <a:pPr algn="ctr" rtl="1" fontAlgn="ctr"/>
                      <a:r>
                        <a:rPr lang="he-IL" sz="800" b="1" i="0" u="none" strike="noStrike">
                          <a:solidFill>
                            <a:srgbClr val="333333"/>
                          </a:solidFill>
                          <a:effectLst/>
                          <a:latin typeface="Arial" panose="020B0604020202020204" pitchFamily="34" charset="0"/>
                        </a:rPr>
                        <a:t>מגד אל-כרום</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1697747-0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400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מערב בענה-השלמת תב"ע</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0468994"/>
                  </a:ext>
                </a:extLst>
              </a:tr>
              <a:tr h="122253">
                <a:tc>
                  <a:txBody>
                    <a:bodyPr/>
                    <a:lstStyle/>
                    <a:p>
                      <a:pPr algn="ctr" rtl="1" fontAlgn="ctr"/>
                      <a:r>
                        <a:rPr lang="he-IL" sz="800" b="1" i="0" u="none" strike="noStrike">
                          <a:solidFill>
                            <a:srgbClr val="333333"/>
                          </a:solidFill>
                          <a:effectLst/>
                          <a:latin typeface="Arial" panose="020B0604020202020204" pitchFamily="34" charset="0"/>
                        </a:rPr>
                        <a:t>מגד אל-כרום</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1697754-0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מתחם 14</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15335454"/>
                  </a:ext>
                </a:extLst>
              </a:tr>
              <a:tr h="122253">
                <a:tc>
                  <a:txBody>
                    <a:bodyPr/>
                    <a:lstStyle/>
                    <a:p>
                      <a:pPr algn="ctr" rtl="1" fontAlgn="ctr"/>
                      <a:r>
                        <a:rPr lang="he-IL" sz="800" b="1" i="0" u="none" strike="noStrike">
                          <a:solidFill>
                            <a:srgbClr val="333333"/>
                          </a:solidFill>
                          <a:effectLst/>
                          <a:latin typeface="Arial" panose="020B0604020202020204" pitchFamily="34" charset="0"/>
                        </a:rPr>
                        <a:t>משהד</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1703057-0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900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04915788"/>
                  </a:ext>
                </a:extLst>
              </a:tr>
              <a:tr h="122253">
                <a:tc>
                  <a:txBody>
                    <a:bodyPr/>
                    <a:lstStyle/>
                    <a:p>
                      <a:pPr algn="ctr" rtl="1" fontAlgn="ctr"/>
                      <a:r>
                        <a:rPr lang="he-IL" sz="800" b="1" i="0" u="none" strike="noStrike">
                          <a:solidFill>
                            <a:srgbClr val="333333"/>
                          </a:solidFill>
                          <a:effectLst/>
                          <a:latin typeface="Arial" panose="020B0604020202020204" pitchFamily="34" charset="0"/>
                        </a:rPr>
                        <a:t>נאעורה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1697788-0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300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בינוי לביצוע</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395889"/>
                  </a:ext>
                </a:extLst>
              </a:tr>
              <a:tr h="122253">
                <a:tc>
                  <a:txBody>
                    <a:bodyPr/>
                    <a:lstStyle/>
                    <a:p>
                      <a:pPr algn="ctr" rtl="1" fontAlgn="ctr"/>
                      <a:r>
                        <a:rPr lang="he-IL" sz="800" b="1" i="0" u="none" strike="noStrike">
                          <a:solidFill>
                            <a:srgbClr val="333333"/>
                          </a:solidFill>
                          <a:effectLst/>
                          <a:latin typeface="Arial" panose="020B0604020202020204" pitchFamily="34" charset="0"/>
                        </a:rPr>
                        <a:t>נין</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1702976-0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900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180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רשויות</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5834670"/>
                  </a:ext>
                </a:extLst>
              </a:tr>
              <a:tr h="122253">
                <a:tc>
                  <a:txBody>
                    <a:bodyPr/>
                    <a:lstStyle/>
                    <a:p>
                      <a:pPr algn="ctr" rtl="1" fontAlgn="ctr"/>
                      <a:r>
                        <a:rPr lang="he-IL" sz="800" b="1" i="0" u="none" strike="noStrike">
                          <a:solidFill>
                            <a:srgbClr val="333333"/>
                          </a:solidFill>
                          <a:effectLst/>
                          <a:latin typeface="Arial" panose="020B0604020202020204" pitchFamily="34" charset="0"/>
                        </a:rPr>
                        <a:t>עוזיר</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1698158-0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dirty="0">
                          <a:solidFill>
                            <a:srgbClr val="333333"/>
                          </a:solidFill>
                          <a:effectLst/>
                          <a:latin typeface="Arial" panose="020B0604020202020204" pitchFamily="34" charset="0"/>
                        </a:rPr>
                        <a:t>ע- א4+ב4</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44588573"/>
                  </a:ext>
                </a:extLst>
              </a:tr>
              <a:tr h="122253">
                <a:tc>
                  <a:txBody>
                    <a:bodyPr/>
                    <a:lstStyle/>
                    <a:p>
                      <a:pPr algn="ctr" rtl="1" fontAlgn="ctr"/>
                      <a:r>
                        <a:rPr lang="he-IL" sz="800" b="1" i="0" u="none" strike="noStrike">
                          <a:solidFill>
                            <a:srgbClr val="333333"/>
                          </a:solidFill>
                          <a:effectLst/>
                          <a:latin typeface="Arial" panose="020B0604020202020204" pitchFamily="34" charset="0"/>
                        </a:rPr>
                        <a:t>עין מאהל</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1697804-0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300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איחוד ולחוקה + תצר</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8356258"/>
                  </a:ext>
                </a:extLst>
              </a:tr>
              <a:tr h="122253">
                <a:tc>
                  <a:txBody>
                    <a:bodyPr/>
                    <a:lstStyle/>
                    <a:p>
                      <a:pPr algn="ctr" rtl="1" fontAlgn="ctr"/>
                      <a:r>
                        <a:rPr lang="he-IL" sz="800" b="1" i="0" u="none" strike="noStrike">
                          <a:solidFill>
                            <a:srgbClr val="333333"/>
                          </a:solidFill>
                          <a:effectLst/>
                          <a:latin typeface="Arial" panose="020B0604020202020204" pitchFamily="34" charset="0"/>
                        </a:rPr>
                        <a:t>צנדלה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1698059-0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200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איחוד וחלוקה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47156832"/>
                  </a:ext>
                </a:extLst>
              </a:tr>
              <a:tr h="122253">
                <a:tc>
                  <a:txBody>
                    <a:bodyPr/>
                    <a:lstStyle/>
                    <a:p>
                      <a:pPr algn="ctr" rtl="1" fontAlgn="ctr"/>
                      <a:r>
                        <a:rPr lang="he-IL" sz="800" b="1" i="0" u="none" strike="noStrike">
                          <a:solidFill>
                            <a:srgbClr val="333333"/>
                          </a:solidFill>
                          <a:effectLst/>
                          <a:latin typeface="Arial" panose="020B0604020202020204" pitchFamily="34" charset="0"/>
                        </a:rPr>
                        <a:t>רמאנה</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1697812-0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150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800" b="1" i="0" u="none" strike="noStrike">
                          <a:solidFill>
                            <a:srgbClr val="333333"/>
                          </a:solidFill>
                          <a:effectLst/>
                          <a:latin typeface="Arial" panose="020B0604020202020204" pitchFamily="34" charset="0"/>
                        </a:rPr>
                        <a:t>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800" b="1" i="0" u="none" strike="noStrike">
                          <a:solidFill>
                            <a:srgbClr val="333333"/>
                          </a:solidFill>
                          <a:effectLst/>
                          <a:latin typeface="Arial" panose="020B0604020202020204" pitchFamily="34" charset="0"/>
                        </a:rPr>
                        <a:t>מתחם ר1</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64397970"/>
                  </a:ext>
                </a:extLst>
              </a:tr>
              <a:tr h="190171">
                <a:tc gridSpan="2">
                  <a:txBody>
                    <a:bodyPr/>
                    <a:lstStyle/>
                    <a:p>
                      <a:pPr algn="ctr" rtl="0" fontAlgn="ctr"/>
                      <a:r>
                        <a:rPr lang="he-IL" sz="800" b="1" i="0" u="none" strike="noStrike">
                          <a:effectLst/>
                          <a:latin typeface="Arial" panose="020B0604020202020204" pitchFamily="34" charset="0"/>
                        </a:rPr>
                        <a:t> </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800" b="1" i="0" u="none" strike="noStrike">
                          <a:effectLst/>
                          <a:latin typeface="Arial" panose="020B0604020202020204" pitchFamily="34" charset="0"/>
                        </a:rPr>
                        <a:t>12,400</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800" b="1" i="0" u="none" strike="noStrike">
                          <a:effectLst/>
                          <a:latin typeface="Arial" panose="020B0604020202020204" pitchFamily="34" charset="0"/>
                        </a:rPr>
                        <a:t>1,663</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800" b="1" i="0" u="none" strike="noStrike" dirty="0">
                          <a:effectLst/>
                          <a:latin typeface="Arial" panose="020B0604020202020204" pitchFamily="34" charset="0"/>
                        </a:rPr>
                        <a:t>סה"כ יישובים ממוקדים</a:t>
                      </a:r>
                    </a:p>
                  </a:txBody>
                  <a:tcPr marL="4348" marR="4348" marT="43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5987505"/>
                  </a:ext>
                </a:extLst>
              </a:tr>
            </a:tbl>
          </a:graphicData>
        </a:graphic>
      </p:graphicFrame>
    </p:spTree>
    <p:extLst>
      <p:ext uri="{BB962C8B-B14F-4D97-AF65-F5344CB8AC3E}">
        <p14:creationId xmlns:p14="http://schemas.microsoft.com/office/powerpoint/2010/main" val="33577363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72511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חיפה - 2017 </a:t>
            </a:r>
          </a:p>
        </p:txBody>
      </p:sp>
      <p:graphicFrame>
        <p:nvGraphicFramePr>
          <p:cNvPr id="3" name="טבלה 2">
            <a:extLst>
              <a:ext uri="{FF2B5EF4-FFF2-40B4-BE49-F238E27FC236}">
                <a16:creationId xmlns:a16="http://schemas.microsoft.com/office/drawing/2014/main" id="{D9C0BC22-0181-43B8-9A03-6B4FA8F8B779}"/>
              </a:ext>
            </a:extLst>
          </p:cNvPr>
          <p:cNvGraphicFramePr>
            <a:graphicFrameLocks noGrp="1"/>
          </p:cNvGraphicFramePr>
          <p:nvPr>
            <p:extLst>
              <p:ext uri="{D42A27DB-BD31-4B8C-83A1-F6EECF244321}">
                <p14:modId xmlns:p14="http://schemas.microsoft.com/office/powerpoint/2010/main" val="1007285347"/>
              </p:ext>
            </p:extLst>
          </p:nvPr>
        </p:nvGraphicFramePr>
        <p:xfrm>
          <a:off x="731576" y="1482536"/>
          <a:ext cx="7708833" cy="3512637"/>
        </p:xfrm>
        <a:graphic>
          <a:graphicData uri="http://schemas.openxmlformats.org/drawingml/2006/table">
            <a:tbl>
              <a:tblPr rtl="1"/>
              <a:tblGrid>
                <a:gridCol w="979277">
                  <a:extLst>
                    <a:ext uri="{9D8B030D-6E8A-4147-A177-3AD203B41FA5}">
                      <a16:colId xmlns:a16="http://schemas.microsoft.com/office/drawing/2014/main" val="1069866395"/>
                    </a:ext>
                  </a:extLst>
                </a:gridCol>
                <a:gridCol w="950769">
                  <a:extLst>
                    <a:ext uri="{9D8B030D-6E8A-4147-A177-3AD203B41FA5}">
                      <a16:colId xmlns:a16="http://schemas.microsoft.com/office/drawing/2014/main" val="3045929572"/>
                    </a:ext>
                  </a:extLst>
                </a:gridCol>
                <a:gridCol w="1069667">
                  <a:extLst>
                    <a:ext uri="{9D8B030D-6E8A-4147-A177-3AD203B41FA5}">
                      <a16:colId xmlns:a16="http://schemas.microsoft.com/office/drawing/2014/main" val="4249832398"/>
                    </a:ext>
                  </a:extLst>
                </a:gridCol>
                <a:gridCol w="1127739">
                  <a:extLst>
                    <a:ext uri="{9D8B030D-6E8A-4147-A177-3AD203B41FA5}">
                      <a16:colId xmlns:a16="http://schemas.microsoft.com/office/drawing/2014/main" val="1209733025"/>
                    </a:ext>
                  </a:extLst>
                </a:gridCol>
                <a:gridCol w="3581381">
                  <a:extLst>
                    <a:ext uri="{9D8B030D-6E8A-4147-A177-3AD203B41FA5}">
                      <a16:colId xmlns:a16="http://schemas.microsoft.com/office/drawing/2014/main" val="37855310"/>
                    </a:ext>
                  </a:extLst>
                </a:gridCol>
              </a:tblGrid>
              <a:tr h="678410">
                <a:tc>
                  <a:txBody>
                    <a:bodyPr/>
                    <a:lstStyle/>
                    <a:p>
                      <a:pPr algn="ctr" rtl="1" fontAlgn="ctr"/>
                      <a:r>
                        <a:rPr lang="he-IL" sz="1400" b="1" i="0" u="none" strike="noStrike" dirty="0">
                          <a:solidFill>
                            <a:srgbClr val="333333"/>
                          </a:solidFill>
                          <a:effectLst/>
                          <a:latin typeface="Arial" panose="020B0604020202020204" pitchFamily="34" charset="0"/>
                        </a:rPr>
                        <a:t>יישוב</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מס' חוזה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העברת הרשאות (אלש"ח)</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ניצול בפועל</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תיאור חוזה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95268352"/>
                  </a:ext>
                </a:extLst>
              </a:tr>
              <a:tr h="263465">
                <a:tc>
                  <a:txBody>
                    <a:bodyPr/>
                    <a:lstStyle/>
                    <a:p>
                      <a:pPr algn="ctr" rtl="1" fontAlgn="ctr"/>
                      <a:r>
                        <a:rPr lang="he-IL" sz="1400" b="1" i="0" u="none" strike="noStrike">
                          <a:solidFill>
                            <a:srgbClr val="333333"/>
                          </a:solidFill>
                          <a:effectLst/>
                          <a:latin typeface="Arial" panose="020B0604020202020204" pitchFamily="34" charset="0"/>
                        </a:rPr>
                        <a:t>כאבול</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1680818-0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ביוב</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11692430"/>
                  </a:ext>
                </a:extLst>
              </a:tr>
              <a:tr h="263465">
                <a:tc>
                  <a:txBody>
                    <a:bodyPr/>
                    <a:lstStyle/>
                    <a:p>
                      <a:pPr algn="ctr" rtl="1" fontAlgn="ctr"/>
                      <a:r>
                        <a:rPr lang="he-IL" sz="1400" b="1" i="0" u="none" strike="noStrike">
                          <a:solidFill>
                            <a:srgbClr val="333333"/>
                          </a:solidFill>
                          <a:effectLst/>
                          <a:latin typeface="Arial" panose="020B0604020202020204" pitchFamily="34" charset="0"/>
                        </a:rPr>
                        <a:t>שיח  דנון</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1680529-0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94</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נוף</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6556511"/>
                  </a:ext>
                </a:extLst>
              </a:tr>
              <a:tr h="263465">
                <a:tc>
                  <a:txBody>
                    <a:bodyPr/>
                    <a:lstStyle/>
                    <a:p>
                      <a:pPr algn="ctr" rtl="1" fontAlgn="ctr"/>
                      <a:r>
                        <a:rPr lang="he-IL" sz="1400" b="1" i="0" u="none" strike="noStrike">
                          <a:solidFill>
                            <a:srgbClr val="333333"/>
                          </a:solidFill>
                          <a:effectLst/>
                          <a:latin typeface="Arial" panose="020B0604020202020204" pitchFamily="34" charset="0"/>
                        </a:rPr>
                        <a:t>שיח  דנון</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1680503-0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130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אדריכל</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4192846"/>
                  </a:ext>
                </a:extLst>
              </a:tr>
              <a:tr h="263465">
                <a:tc>
                  <a:txBody>
                    <a:bodyPr/>
                    <a:lstStyle/>
                    <a:p>
                      <a:pPr algn="ctr" rtl="1" fontAlgn="ctr"/>
                      <a:r>
                        <a:rPr lang="he-IL" sz="1400" b="1" i="0" u="none" strike="noStrike">
                          <a:solidFill>
                            <a:srgbClr val="333333"/>
                          </a:solidFill>
                          <a:effectLst/>
                          <a:latin typeface="Arial" panose="020B0604020202020204" pitchFamily="34" charset="0"/>
                        </a:rPr>
                        <a:t>שיח  דנון</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1680545-0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81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81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Arial" panose="020B0604020202020204" pitchFamily="34" charset="0"/>
                        </a:rPr>
                        <a:t>כבישים ותאום תשתיות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67729584"/>
                  </a:ext>
                </a:extLst>
              </a:tr>
              <a:tr h="263465">
                <a:tc>
                  <a:txBody>
                    <a:bodyPr/>
                    <a:lstStyle/>
                    <a:p>
                      <a:pPr algn="ctr" rtl="1" fontAlgn="ctr"/>
                      <a:r>
                        <a:rPr lang="he-IL" sz="1400" b="1" i="0" u="none" strike="noStrike">
                          <a:solidFill>
                            <a:srgbClr val="333333"/>
                          </a:solidFill>
                          <a:effectLst/>
                          <a:latin typeface="Arial" panose="020B0604020202020204" pitchFamily="34" charset="0"/>
                        </a:rPr>
                        <a:t>שיח  דנון</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1680552-0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31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31</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מים וביוב</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67858283"/>
                  </a:ext>
                </a:extLst>
              </a:tr>
              <a:tr h="263465">
                <a:tc>
                  <a:txBody>
                    <a:bodyPr/>
                    <a:lstStyle/>
                    <a:p>
                      <a:pPr algn="ctr" rtl="1" fontAlgn="ctr"/>
                      <a:r>
                        <a:rPr lang="he-IL" sz="1400" b="1" i="0" u="none" strike="noStrike">
                          <a:solidFill>
                            <a:srgbClr val="333333"/>
                          </a:solidFill>
                          <a:effectLst/>
                          <a:latin typeface="Arial" panose="020B0604020202020204" pitchFamily="34" charset="0"/>
                        </a:rPr>
                        <a:t>שיח  דנון</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1680537-0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49</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49</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תנועה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05742063"/>
                  </a:ext>
                </a:extLst>
              </a:tr>
              <a:tr h="263465">
                <a:tc>
                  <a:txBody>
                    <a:bodyPr/>
                    <a:lstStyle/>
                    <a:p>
                      <a:pPr algn="ctr" rtl="1" fontAlgn="ctr"/>
                      <a:r>
                        <a:rPr lang="he-IL" sz="1400" b="1" i="0" u="none" strike="noStrike">
                          <a:solidFill>
                            <a:srgbClr val="333333"/>
                          </a:solidFill>
                          <a:effectLst/>
                          <a:latin typeface="Arial" panose="020B0604020202020204" pitchFamily="34" charset="0"/>
                        </a:rPr>
                        <a:t>מזרעה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1701135-0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250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חלקה 55 - קרקע פרטית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4327735"/>
                  </a:ext>
                </a:extLst>
              </a:tr>
              <a:tr h="263465">
                <a:tc>
                  <a:txBody>
                    <a:bodyPr/>
                    <a:lstStyle/>
                    <a:p>
                      <a:pPr algn="ctr" rtl="1" fontAlgn="ctr"/>
                      <a:r>
                        <a:rPr lang="he-IL" sz="1400" b="1" i="0" u="none" strike="noStrike" dirty="0">
                          <a:solidFill>
                            <a:srgbClr val="333333"/>
                          </a:solidFill>
                          <a:effectLst/>
                          <a:latin typeface="Arial" panose="020B0604020202020204" pitchFamily="34" charset="0"/>
                        </a:rPr>
                        <a:t>מזרעה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1701143-0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250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חלקה 59 - קרקע פרטית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0945017"/>
                  </a:ext>
                </a:extLst>
              </a:tr>
              <a:tr h="263465">
                <a:tc>
                  <a:txBody>
                    <a:bodyPr/>
                    <a:lstStyle/>
                    <a:p>
                      <a:pPr algn="ctr" rtl="1" fontAlgn="ctr"/>
                      <a:r>
                        <a:rPr lang="he-IL" sz="1400" b="1" i="0" u="none" strike="noStrike">
                          <a:solidFill>
                            <a:srgbClr val="333333"/>
                          </a:solidFill>
                          <a:effectLst/>
                          <a:latin typeface="Arial" panose="020B0604020202020204" pitchFamily="34" charset="0"/>
                        </a:rPr>
                        <a:t>מזרעה</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1701192-0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450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19</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תכנית אב לגרעין הכפר - קרקע פרטית</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01692346"/>
                  </a:ext>
                </a:extLst>
              </a:tr>
              <a:tr h="463042">
                <a:tc gridSpan="2">
                  <a:txBody>
                    <a:bodyPr/>
                    <a:lstStyle/>
                    <a:p>
                      <a:pPr algn="ctr" rtl="0" fontAlgn="b"/>
                      <a:r>
                        <a:rPr lang="he-IL" sz="1200" b="1" i="0" u="none" strike="noStrike" dirty="0">
                          <a:effectLst/>
                          <a:latin typeface="Arial" panose="020B0604020202020204" pitchFamily="34" charset="0"/>
                        </a:rPr>
                        <a:t> </a:t>
                      </a:r>
                    </a:p>
                  </a:txBody>
                  <a:tcPr marL="6927" marR="6927" marT="38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400" b="1" i="0" u="none" strike="noStrike" dirty="0">
                          <a:effectLst/>
                          <a:latin typeface="Arial" panose="020B0604020202020204" pitchFamily="34" charset="0"/>
                        </a:rPr>
                        <a:t>1,346</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effectLst/>
                          <a:latin typeface="Arial" panose="020B0604020202020204" pitchFamily="34" charset="0"/>
                        </a:rPr>
                        <a:t>180</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effectLst/>
                          <a:latin typeface="Arial" panose="020B0604020202020204" pitchFamily="34" charset="0"/>
                        </a:rPr>
                        <a:t>סה"כ יישובים ממוקדים</a:t>
                      </a:r>
                    </a:p>
                  </a:txBody>
                  <a:tcPr marL="6927" marR="6927" marT="38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57935035"/>
                  </a:ext>
                </a:extLst>
              </a:tr>
            </a:tbl>
          </a:graphicData>
        </a:graphic>
      </p:graphicFrame>
      <p:sp>
        <p:nvSpPr>
          <p:cNvPr id="10" name="TextBox 9">
            <a:extLst>
              <a:ext uri="{FF2B5EF4-FFF2-40B4-BE49-F238E27FC236}">
                <a16:creationId xmlns:a16="http://schemas.microsoft.com/office/drawing/2014/main" id="{D27C20A3-9ED4-4E99-8DBF-C55DA96F1C58}"/>
              </a:ext>
            </a:extLst>
          </p:cNvPr>
          <p:cNvSpPr txBox="1"/>
          <p:nvPr/>
        </p:nvSpPr>
        <p:spPr>
          <a:xfrm>
            <a:off x="2496715" y="5179259"/>
            <a:ext cx="5943693" cy="523220"/>
          </a:xfrm>
          <a:prstGeom prst="rect">
            <a:avLst/>
          </a:prstGeom>
          <a:noFill/>
        </p:spPr>
        <p:txBody>
          <a:bodyPr wrap="square" lIns="91440" tIns="45720" rIns="91440" bIns="45720" rtlCol="1">
            <a:spAutoFit/>
          </a:bodyPr>
          <a:lstStyle/>
          <a:p>
            <a:endParaRPr lang="he-IL" sz="1400" b="1" dirty="0"/>
          </a:p>
          <a:p>
            <a:r>
              <a:rPr lang="he-IL" sz="1400" b="1" dirty="0"/>
              <a:t>נתוני הניצול בכפוף להגשת חשבונות</a:t>
            </a:r>
          </a:p>
        </p:txBody>
      </p:sp>
      <p:sp>
        <p:nvSpPr>
          <p:cNvPr id="11" name="TextBox 10">
            <a:extLst>
              <a:ext uri="{FF2B5EF4-FFF2-40B4-BE49-F238E27FC236}">
                <a16:creationId xmlns:a16="http://schemas.microsoft.com/office/drawing/2014/main" id="{FD9C3B4F-7BE0-4DE4-9350-9108E6357807}"/>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967F1FD3-A5E8-43D6-BD59-BCDAE0C787E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1283" y="223950"/>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2328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72511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מרכז - 2017 </a:t>
            </a:r>
          </a:p>
        </p:txBody>
      </p:sp>
      <p:graphicFrame>
        <p:nvGraphicFramePr>
          <p:cNvPr id="10" name="טבלה 9">
            <a:extLst>
              <a:ext uri="{FF2B5EF4-FFF2-40B4-BE49-F238E27FC236}">
                <a16:creationId xmlns:a16="http://schemas.microsoft.com/office/drawing/2014/main" id="{9AF52CE7-555B-46D1-A2F4-84DA30BF4B0B}"/>
              </a:ext>
            </a:extLst>
          </p:cNvPr>
          <p:cNvGraphicFramePr>
            <a:graphicFrameLocks noGrp="1"/>
          </p:cNvGraphicFramePr>
          <p:nvPr>
            <p:extLst>
              <p:ext uri="{D42A27DB-BD31-4B8C-83A1-F6EECF244321}">
                <p14:modId xmlns:p14="http://schemas.microsoft.com/office/powerpoint/2010/main" val="3495671512"/>
              </p:ext>
            </p:extLst>
          </p:nvPr>
        </p:nvGraphicFramePr>
        <p:xfrm>
          <a:off x="630773" y="1353497"/>
          <a:ext cx="7973675" cy="1813043"/>
        </p:xfrm>
        <a:graphic>
          <a:graphicData uri="http://schemas.openxmlformats.org/drawingml/2006/table">
            <a:tbl>
              <a:tblPr rtl="1"/>
              <a:tblGrid>
                <a:gridCol w="1353671">
                  <a:extLst>
                    <a:ext uri="{9D8B030D-6E8A-4147-A177-3AD203B41FA5}">
                      <a16:colId xmlns:a16="http://schemas.microsoft.com/office/drawing/2014/main" val="65748040"/>
                    </a:ext>
                  </a:extLst>
                </a:gridCol>
                <a:gridCol w="1131149">
                  <a:extLst>
                    <a:ext uri="{9D8B030D-6E8A-4147-A177-3AD203B41FA5}">
                      <a16:colId xmlns:a16="http://schemas.microsoft.com/office/drawing/2014/main" val="3965072150"/>
                    </a:ext>
                  </a:extLst>
                </a:gridCol>
                <a:gridCol w="1269195">
                  <a:extLst>
                    <a:ext uri="{9D8B030D-6E8A-4147-A177-3AD203B41FA5}">
                      <a16:colId xmlns:a16="http://schemas.microsoft.com/office/drawing/2014/main" val="1810990930"/>
                    </a:ext>
                  </a:extLst>
                </a:gridCol>
                <a:gridCol w="1351611">
                  <a:extLst>
                    <a:ext uri="{9D8B030D-6E8A-4147-A177-3AD203B41FA5}">
                      <a16:colId xmlns:a16="http://schemas.microsoft.com/office/drawing/2014/main" val="486261649"/>
                    </a:ext>
                  </a:extLst>
                </a:gridCol>
                <a:gridCol w="2868049">
                  <a:extLst>
                    <a:ext uri="{9D8B030D-6E8A-4147-A177-3AD203B41FA5}">
                      <a16:colId xmlns:a16="http://schemas.microsoft.com/office/drawing/2014/main" val="2492785357"/>
                    </a:ext>
                  </a:extLst>
                </a:gridCol>
              </a:tblGrid>
              <a:tr h="497688">
                <a:tc>
                  <a:txBody>
                    <a:bodyPr/>
                    <a:lstStyle/>
                    <a:p>
                      <a:pPr algn="ctr" rtl="1" fontAlgn="ctr"/>
                      <a:r>
                        <a:rPr lang="he-IL" sz="1100" b="1" i="0" u="none" strike="noStrike" dirty="0">
                          <a:solidFill>
                            <a:srgbClr val="333333"/>
                          </a:solidFill>
                          <a:effectLst/>
                          <a:latin typeface="Arial" panose="020B0604020202020204" pitchFamily="34" charset="0"/>
                        </a:rPr>
                        <a:t>יישוב</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מס' חוזה</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העברת הרשאות (</a:t>
                      </a:r>
                      <a:r>
                        <a:rPr lang="he-IL" sz="1100" b="1" i="0" u="none" strike="noStrike" dirty="0" err="1">
                          <a:solidFill>
                            <a:srgbClr val="333333"/>
                          </a:solidFill>
                          <a:effectLst/>
                          <a:latin typeface="Arial" panose="020B0604020202020204" pitchFamily="34" charset="0"/>
                        </a:rPr>
                        <a:t>אלש"ח</a:t>
                      </a:r>
                      <a:r>
                        <a:rPr lang="he-IL" sz="1100" b="1" i="0" u="none" strike="noStrike" dirty="0">
                          <a:solidFill>
                            <a:srgbClr val="333333"/>
                          </a:solidFill>
                          <a:effectLst/>
                          <a:latin typeface="Arial" panose="020B0604020202020204" pitchFamily="34" charset="0"/>
                        </a:rPr>
                        <a:t>)</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ניצול בפועל</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תיאור חוזה</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313134759"/>
                  </a:ext>
                </a:extLst>
              </a:tr>
              <a:tr h="189033">
                <a:tc>
                  <a:txBody>
                    <a:bodyPr/>
                    <a:lstStyle/>
                    <a:p>
                      <a:pPr algn="ctr" rtl="1" fontAlgn="ctr"/>
                      <a:r>
                        <a:rPr lang="he-IL" sz="1100" b="1" i="0" u="none" strike="noStrike">
                          <a:solidFill>
                            <a:srgbClr val="333333"/>
                          </a:solidFill>
                          <a:effectLst/>
                          <a:latin typeface="Arial" panose="020B0604020202020204" pitchFamily="34" charset="0"/>
                        </a:rPr>
                        <a:t>גלגוליה</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1675149-0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1,331</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958</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תכנון וניהול תבע ל 400 יח"ד</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4308360"/>
                  </a:ext>
                </a:extLst>
              </a:tr>
              <a:tr h="189033">
                <a:tc>
                  <a:txBody>
                    <a:bodyPr/>
                    <a:lstStyle/>
                    <a:p>
                      <a:pPr algn="ctr" rtl="1" fontAlgn="ctr"/>
                      <a:r>
                        <a:rPr lang="he-IL" sz="1100" b="1" i="0" u="none" strike="noStrike">
                          <a:solidFill>
                            <a:srgbClr val="333333"/>
                          </a:solidFill>
                          <a:effectLst/>
                          <a:latin typeface="Arial" panose="020B0604020202020204" pitchFamily="34" charset="0"/>
                        </a:rPr>
                        <a:t>גלגוליה</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1686765-0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252</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תיכנון הסדרת נחל קנה</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06063219"/>
                  </a:ext>
                </a:extLst>
              </a:tr>
              <a:tr h="189033">
                <a:tc>
                  <a:txBody>
                    <a:bodyPr/>
                    <a:lstStyle/>
                    <a:p>
                      <a:pPr algn="ctr" rtl="1" fontAlgn="ctr"/>
                      <a:r>
                        <a:rPr lang="he-IL" sz="1100" b="1" i="0" u="none" strike="noStrike" dirty="0">
                          <a:solidFill>
                            <a:srgbClr val="333333"/>
                          </a:solidFill>
                          <a:effectLst/>
                          <a:latin typeface="Arial" panose="020B0604020202020204" pitchFamily="34" charset="0"/>
                        </a:rPr>
                        <a:t>כפר ברא</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1677970-0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66</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dirty="0">
                          <a:solidFill>
                            <a:srgbClr val="333333"/>
                          </a:solidFill>
                          <a:effectLst/>
                          <a:latin typeface="Arial" panose="020B0604020202020204" pitchFamily="34" charset="0"/>
                        </a:rPr>
                        <a:t>כפר ברא מזרח בנוי</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5153178"/>
                  </a:ext>
                </a:extLst>
              </a:tr>
              <a:tr h="189033">
                <a:tc>
                  <a:txBody>
                    <a:bodyPr/>
                    <a:lstStyle/>
                    <a:p>
                      <a:pPr algn="ctr" rtl="1" fontAlgn="ctr"/>
                      <a:r>
                        <a:rPr lang="he-IL" sz="1100" b="1" i="0" u="none" strike="noStrike">
                          <a:solidFill>
                            <a:srgbClr val="333333"/>
                          </a:solidFill>
                          <a:effectLst/>
                          <a:latin typeface="Arial" panose="020B0604020202020204" pitchFamily="34" charset="0"/>
                        </a:rPr>
                        <a:t>כפר ברא</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1677947-0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272</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כפר ברא מזרח בנוי</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46544014"/>
                  </a:ext>
                </a:extLst>
              </a:tr>
              <a:tr h="189033">
                <a:tc>
                  <a:txBody>
                    <a:bodyPr/>
                    <a:lstStyle/>
                    <a:p>
                      <a:pPr algn="ctr" rtl="1" fontAlgn="ctr"/>
                      <a:r>
                        <a:rPr lang="he-IL" sz="1100" b="1" i="0" u="none" strike="noStrike">
                          <a:solidFill>
                            <a:srgbClr val="333333"/>
                          </a:solidFill>
                          <a:effectLst/>
                          <a:latin typeface="Arial" panose="020B0604020202020204" pitchFamily="34" charset="0"/>
                        </a:rPr>
                        <a:t>כפר ברא</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1677962-0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247</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Arial" panose="020B0604020202020204" pitchFamily="34" charset="0"/>
                        </a:rPr>
                        <a:t>כפר ברא מזרח בנוי</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7597514"/>
                  </a:ext>
                </a:extLst>
              </a:tr>
              <a:tr h="370190">
                <a:tc>
                  <a:txBody>
                    <a:bodyPr/>
                    <a:lstStyle/>
                    <a:p>
                      <a:pPr algn="l" rtl="0" fontAlgn="b"/>
                      <a:r>
                        <a:rPr lang="he-IL" sz="1050" b="1" i="0" u="none" strike="noStrike" dirty="0">
                          <a:effectLst/>
                          <a:latin typeface="Arial" panose="020B0604020202020204" pitchFamily="34" charset="0"/>
                        </a:rPr>
                        <a:t> </a:t>
                      </a:r>
                    </a:p>
                  </a:txBody>
                  <a:tcPr marL="6383" marR="6383" marT="3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rtl="0" fontAlgn="b"/>
                      <a:r>
                        <a:rPr lang="he-IL" sz="1050" b="1" i="0" u="none" strike="noStrike" dirty="0">
                          <a:effectLst/>
                          <a:latin typeface="Arial" panose="020B0604020202020204" pitchFamily="34" charset="0"/>
                        </a:rPr>
                        <a:t> </a:t>
                      </a:r>
                    </a:p>
                  </a:txBody>
                  <a:tcPr marL="6383" marR="6383" marT="3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fontAlgn="ctr"/>
                      <a:r>
                        <a:rPr lang="he-IL" sz="1100" b="1" i="0" u="none" strike="noStrike" dirty="0">
                          <a:effectLst/>
                          <a:latin typeface="Arial" panose="020B0604020202020204" pitchFamily="34" charset="0"/>
                        </a:rPr>
                        <a:t>2,168</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fontAlgn="ctr"/>
                      <a:r>
                        <a:rPr lang="he-IL" sz="1100" b="1" i="0" u="none" strike="noStrike" dirty="0">
                          <a:effectLst/>
                          <a:latin typeface="Arial" panose="020B0604020202020204" pitchFamily="34" charset="0"/>
                        </a:rPr>
                        <a:t>958</a:t>
                      </a:r>
                    </a:p>
                  </a:txBody>
                  <a:tcPr marL="6383" marR="6383" marT="35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b"/>
                      <a:r>
                        <a:rPr lang="he-IL" sz="1100" b="1" i="0" u="none" strike="noStrike" dirty="0">
                          <a:effectLst/>
                          <a:latin typeface="Arial" panose="020B0604020202020204" pitchFamily="34" charset="0"/>
                        </a:rPr>
                        <a:t>סה"כ יישובים ממוקדים</a:t>
                      </a:r>
                    </a:p>
                  </a:txBody>
                  <a:tcPr marL="6383" marR="6383" marT="35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99386128"/>
                  </a:ext>
                </a:extLst>
              </a:tr>
            </a:tbl>
          </a:graphicData>
        </a:graphic>
      </p:graphicFrame>
      <p:sp>
        <p:nvSpPr>
          <p:cNvPr id="11" name="TextBox 10">
            <a:extLst>
              <a:ext uri="{FF2B5EF4-FFF2-40B4-BE49-F238E27FC236}">
                <a16:creationId xmlns:a16="http://schemas.microsoft.com/office/drawing/2014/main" id="{D60908DD-D9FC-4BEF-AA98-AADF03116042}"/>
              </a:ext>
            </a:extLst>
          </p:cNvPr>
          <p:cNvSpPr txBox="1"/>
          <p:nvPr/>
        </p:nvSpPr>
        <p:spPr>
          <a:xfrm>
            <a:off x="326964" y="3211400"/>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ירושלים - 2017 </a:t>
            </a:r>
          </a:p>
        </p:txBody>
      </p:sp>
      <p:graphicFrame>
        <p:nvGraphicFramePr>
          <p:cNvPr id="14" name="טבלה 13">
            <a:extLst>
              <a:ext uri="{FF2B5EF4-FFF2-40B4-BE49-F238E27FC236}">
                <a16:creationId xmlns:a16="http://schemas.microsoft.com/office/drawing/2014/main" id="{56981451-72A9-4BEE-96BA-0F8D723D84B5}"/>
              </a:ext>
            </a:extLst>
          </p:cNvPr>
          <p:cNvGraphicFramePr>
            <a:graphicFrameLocks noGrp="1"/>
          </p:cNvGraphicFramePr>
          <p:nvPr>
            <p:extLst>
              <p:ext uri="{D42A27DB-BD31-4B8C-83A1-F6EECF244321}">
                <p14:modId xmlns:p14="http://schemas.microsoft.com/office/powerpoint/2010/main" val="3225546195"/>
              </p:ext>
            </p:extLst>
          </p:nvPr>
        </p:nvGraphicFramePr>
        <p:xfrm>
          <a:off x="630771" y="3717032"/>
          <a:ext cx="7973677" cy="2136080"/>
        </p:xfrm>
        <a:graphic>
          <a:graphicData uri="http://schemas.openxmlformats.org/drawingml/2006/table">
            <a:tbl>
              <a:tblPr rtl="1"/>
              <a:tblGrid>
                <a:gridCol w="937113">
                  <a:extLst>
                    <a:ext uri="{9D8B030D-6E8A-4147-A177-3AD203B41FA5}">
                      <a16:colId xmlns:a16="http://schemas.microsoft.com/office/drawing/2014/main" val="2642605341"/>
                    </a:ext>
                  </a:extLst>
                </a:gridCol>
                <a:gridCol w="1011095">
                  <a:extLst>
                    <a:ext uri="{9D8B030D-6E8A-4147-A177-3AD203B41FA5}">
                      <a16:colId xmlns:a16="http://schemas.microsoft.com/office/drawing/2014/main" val="1987041192"/>
                    </a:ext>
                  </a:extLst>
                </a:gridCol>
                <a:gridCol w="1076857">
                  <a:extLst>
                    <a:ext uri="{9D8B030D-6E8A-4147-A177-3AD203B41FA5}">
                      <a16:colId xmlns:a16="http://schemas.microsoft.com/office/drawing/2014/main" val="2726481573"/>
                    </a:ext>
                  </a:extLst>
                </a:gridCol>
                <a:gridCol w="953553">
                  <a:extLst>
                    <a:ext uri="{9D8B030D-6E8A-4147-A177-3AD203B41FA5}">
                      <a16:colId xmlns:a16="http://schemas.microsoft.com/office/drawing/2014/main" val="368116598"/>
                    </a:ext>
                  </a:extLst>
                </a:gridCol>
                <a:gridCol w="3995059">
                  <a:extLst>
                    <a:ext uri="{9D8B030D-6E8A-4147-A177-3AD203B41FA5}">
                      <a16:colId xmlns:a16="http://schemas.microsoft.com/office/drawing/2014/main" val="3390085537"/>
                    </a:ext>
                  </a:extLst>
                </a:gridCol>
              </a:tblGrid>
              <a:tr h="534020">
                <a:tc>
                  <a:txBody>
                    <a:bodyPr/>
                    <a:lstStyle/>
                    <a:p>
                      <a:pPr algn="ctr" rtl="1" fontAlgn="ctr"/>
                      <a:r>
                        <a:rPr lang="he-IL" sz="12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מס' חוזה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העברת הרשאות (</a:t>
                      </a:r>
                      <a:r>
                        <a:rPr lang="he-IL" sz="1200" b="1" i="0" u="none" strike="noStrike" dirty="0" err="1">
                          <a:solidFill>
                            <a:srgbClr val="333333"/>
                          </a:solidFill>
                          <a:effectLst/>
                          <a:latin typeface="Tahoma" panose="020B0604030504040204" pitchFamily="34" charset="0"/>
                        </a:rPr>
                        <a:t>אלש"ח</a:t>
                      </a:r>
                      <a:r>
                        <a:rPr lang="he-IL" sz="1200" b="1" i="0" u="none" strike="noStrike" dirty="0">
                          <a:solidFill>
                            <a:srgbClr val="333333"/>
                          </a:solidFill>
                          <a:effectLst/>
                          <a:latin typeface="Tahoma" panose="020B060403050404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ניצול בפועל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תיאור חוזה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97934620"/>
                  </a:ext>
                </a:extLst>
              </a:tr>
              <a:tr h="534020">
                <a:tc>
                  <a:txBody>
                    <a:bodyPr/>
                    <a:lstStyle/>
                    <a:p>
                      <a:pPr algn="ctr" rtl="1" fontAlgn="ctr"/>
                      <a:r>
                        <a:rPr lang="he-IL" sz="1200" b="1" i="0" u="none" strike="noStrike" dirty="0">
                          <a:solidFill>
                            <a:srgbClr val="333333"/>
                          </a:solidFill>
                          <a:effectLst/>
                          <a:latin typeface="Tahoma" panose="020B0604030504040204" pitchFamily="34" charset="0"/>
                        </a:rPr>
                        <a:t>אבו גוש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Tahoma" panose="020B0604030504040204" pitchFamily="34" charset="0"/>
                        </a:rPr>
                        <a:t>1669449-1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b"/>
                      <a:r>
                        <a:rPr lang="he-IL" sz="1200" b="1" i="0" u="none" strike="noStrike">
                          <a:solidFill>
                            <a:srgbClr val="333333"/>
                          </a:solidFill>
                          <a:effectLst/>
                          <a:latin typeface="Tahoma" panose="020B0604030504040204" pitchFamily="34" charset="0"/>
                        </a:rPr>
                        <a:t>400</a:t>
                      </a:r>
                      <a:endParaRPr lang="he-IL" sz="1100" b="0" i="0" u="none" strike="noStrike">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dirty="0">
                          <a:solidFill>
                            <a:srgbClr val="333333"/>
                          </a:solidFill>
                          <a:effectLst/>
                          <a:latin typeface="Tahoma" panose="020B0604030504040204" pitchFamily="34" charset="0"/>
                        </a:rPr>
                        <a:t>381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לרשויות - מתחם 24 השלמת הזמנה לפי תעריף להפקדה עבור 310 יח"ד המשכי לחוזים 1495878 ו 1548254 ממפה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7518309"/>
                  </a:ext>
                </a:extLst>
              </a:tr>
              <a:tr h="534020">
                <a:tc>
                  <a:txBody>
                    <a:bodyPr/>
                    <a:lstStyle/>
                    <a:p>
                      <a:pPr algn="ctr" rtl="1" fontAlgn="ctr"/>
                      <a:r>
                        <a:rPr lang="he-IL" sz="1200" b="1" i="0" u="none" strike="noStrike">
                          <a:solidFill>
                            <a:srgbClr val="333333"/>
                          </a:solidFill>
                          <a:effectLst/>
                          <a:latin typeface="Tahoma" panose="020B0604030504040204" pitchFamily="34" charset="0"/>
                        </a:rPr>
                        <a:t>עין ראפה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1607639-1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העברה לרשויות - קרקע פרטית - תכנית איחוד וחלוקה לרישום ל-300 יח"ד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08500277"/>
                  </a:ext>
                </a:extLst>
              </a:tr>
              <a:tr h="534020">
                <a:tc gridSpan="2">
                  <a:txBody>
                    <a:bodyPr/>
                    <a:lstStyle/>
                    <a:p>
                      <a:pPr algn="ctr" rtl="0" fontAlgn="ctr"/>
                      <a:r>
                        <a:rPr lang="he-IL" sz="1100" b="1" i="0" u="none" strike="noStrike" dirty="0">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rtl="1"/>
                      <a:endParaRPr lang="he-IL"/>
                    </a:p>
                  </a:txBody>
                  <a:tcPr/>
                </a:tc>
                <a:tc>
                  <a:txBody>
                    <a:bodyPr/>
                    <a:lstStyle/>
                    <a:p>
                      <a:pPr algn="ctr" rtl="0" fontAlgn="ctr"/>
                      <a:r>
                        <a:rPr lang="he-IL" sz="1200" b="1" i="0" u="none" strike="noStrike" dirty="0">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fontAlgn="ctr"/>
                      <a:r>
                        <a:rPr lang="he-IL" sz="1200" b="1" i="0" u="none" strike="noStrike" dirty="0">
                          <a:effectLst/>
                          <a:latin typeface="Arial" panose="020B0604020202020204" pitchFamily="34" charset="0"/>
                        </a:rPr>
                        <a:t>381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1" fontAlgn="ctr"/>
                      <a:r>
                        <a:rPr lang="he-IL" sz="1200" b="1" i="0" u="none" strike="noStrike" dirty="0">
                          <a:effectLst/>
                          <a:latin typeface="Arial" panose="020B0604020202020204" pitchFamily="34" charset="0"/>
                        </a:rPr>
                        <a:t>סה"כ יישובים ממוקדים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69291589"/>
                  </a:ext>
                </a:extLst>
              </a:tr>
            </a:tbl>
          </a:graphicData>
        </a:graphic>
      </p:graphicFrame>
      <p:sp>
        <p:nvSpPr>
          <p:cNvPr id="15" name="TextBox 1">
            <a:extLst>
              <a:ext uri="{FF2B5EF4-FFF2-40B4-BE49-F238E27FC236}">
                <a16:creationId xmlns:a16="http://schemas.microsoft.com/office/drawing/2014/main" id="{2EC8F0F5-23C2-4F75-8C10-46256E8BDCDD}"/>
              </a:ext>
            </a:extLst>
          </p:cNvPr>
          <p:cNvSpPr txBox="1"/>
          <p:nvPr/>
        </p:nvSpPr>
        <p:spPr>
          <a:xfrm>
            <a:off x="5915087" y="5243757"/>
            <a:ext cx="238561" cy="261610"/>
          </a:xfrm>
          <a:prstGeom prst="rect">
            <a:avLst/>
          </a:prstGeom>
          <a:noFill/>
        </p:spPr>
        <p:style>
          <a:lnRef idx="0">
            <a:scrgbClr r="0" g="0" b="0"/>
          </a:lnRef>
          <a:fillRef idx="0">
            <a:scrgbClr r="0" g="0" b="0"/>
          </a:fillRef>
          <a:effectRef idx="0">
            <a:scrgbClr r="0" g="0" b="0"/>
          </a:effectRef>
          <a:fontRef idx="minor">
            <a:schemeClr val="tx1"/>
          </a:fontRef>
        </p:style>
        <p:txBody>
          <a:bodyPr wrap="square" lIns="91440" tIns="45720" rIns="91440" bIns="45720" rtlCol="1"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he-IL"/>
          </a:p>
        </p:txBody>
      </p:sp>
      <p:sp>
        <p:nvSpPr>
          <p:cNvPr id="12" name="TextBox 11">
            <a:extLst>
              <a:ext uri="{FF2B5EF4-FFF2-40B4-BE49-F238E27FC236}">
                <a16:creationId xmlns:a16="http://schemas.microsoft.com/office/drawing/2014/main" id="{BCC9B023-E677-4DE1-8D50-C795502EFCAF}"/>
              </a:ext>
            </a:extLst>
          </p:cNvPr>
          <p:cNvSpPr txBox="1"/>
          <p:nvPr/>
        </p:nvSpPr>
        <p:spPr>
          <a:xfrm>
            <a:off x="2639254" y="5902865"/>
            <a:ext cx="5943693" cy="523220"/>
          </a:xfrm>
          <a:prstGeom prst="rect">
            <a:avLst/>
          </a:prstGeom>
          <a:noFill/>
        </p:spPr>
        <p:txBody>
          <a:bodyPr wrap="square" lIns="91440" tIns="45720" rIns="91440" bIns="45720" rtlCol="1">
            <a:spAutoFit/>
          </a:bodyPr>
          <a:lstStyle/>
          <a:p>
            <a:endParaRPr lang="he-IL" sz="1400" b="1" dirty="0"/>
          </a:p>
          <a:p>
            <a:r>
              <a:rPr lang="he-IL" sz="1400" b="1" dirty="0"/>
              <a:t>נתוני הניצול בכפוף להגשת חשבונות</a:t>
            </a:r>
          </a:p>
        </p:txBody>
      </p:sp>
      <p:sp>
        <p:nvSpPr>
          <p:cNvPr id="13" name="TextBox 12">
            <a:extLst>
              <a:ext uri="{FF2B5EF4-FFF2-40B4-BE49-F238E27FC236}">
                <a16:creationId xmlns:a16="http://schemas.microsoft.com/office/drawing/2014/main" id="{D7187887-166B-4025-9A30-FE0A5D0BBA58}"/>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6" name="Picture 3">
            <a:extLst>
              <a:ext uri="{FF2B5EF4-FFF2-40B4-BE49-F238E27FC236}">
                <a16:creationId xmlns:a16="http://schemas.microsoft.com/office/drawing/2014/main" id="{58276222-F031-4FDB-9EBB-9887A3FFFF8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8541" y="133230"/>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379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607585" y="72511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גליל - 2018 </a:t>
            </a:r>
          </a:p>
        </p:txBody>
      </p:sp>
      <p:graphicFrame>
        <p:nvGraphicFramePr>
          <p:cNvPr id="2" name="טבלה 1">
            <a:extLst>
              <a:ext uri="{FF2B5EF4-FFF2-40B4-BE49-F238E27FC236}">
                <a16:creationId xmlns:a16="http://schemas.microsoft.com/office/drawing/2014/main" id="{3178D26E-4C60-4692-8ABE-692A45916FF8}"/>
              </a:ext>
            </a:extLst>
          </p:cNvPr>
          <p:cNvGraphicFramePr>
            <a:graphicFrameLocks noGrp="1"/>
          </p:cNvGraphicFramePr>
          <p:nvPr>
            <p:extLst>
              <p:ext uri="{D42A27DB-BD31-4B8C-83A1-F6EECF244321}">
                <p14:modId xmlns:p14="http://schemas.microsoft.com/office/powerpoint/2010/main" val="2253192763"/>
              </p:ext>
            </p:extLst>
          </p:nvPr>
        </p:nvGraphicFramePr>
        <p:xfrm>
          <a:off x="381813" y="1178566"/>
          <a:ext cx="8270211" cy="4976622"/>
        </p:xfrm>
        <a:graphic>
          <a:graphicData uri="http://schemas.openxmlformats.org/drawingml/2006/table">
            <a:tbl>
              <a:tblPr rtl="1"/>
              <a:tblGrid>
                <a:gridCol w="1237968">
                  <a:extLst>
                    <a:ext uri="{9D8B030D-6E8A-4147-A177-3AD203B41FA5}">
                      <a16:colId xmlns:a16="http://schemas.microsoft.com/office/drawing/2014/main" val="2616602434"/>
                    </a:ext>
                  </a:extLst>
                </a:gridCol>
                <a:gridCol w="887381">
                  <a:extLst>
                    <a:ext uri="{9D8B030D-6E8A-4147-A177-3AD203B41FA5}">
                      <a16:colId xmlns:a16="http://schemas.microsoft.com/office/drawing/2014/main" val="3202471316"/>
                    </a:ext>
                  </a:extLst>
                </a:gridCol>
                <a:gridCol w="920037">
                  <a:extLst>
                    <a:ext uri="{9D8B030D-6E8A-4147-A177-3AD203B41FA5}">
                      <a16:colId xmlns:a16="http://schemas.microsoft.com/office/drawing/2014/main" val="4027820907"/>
                    </a:ext>
                  </a:extLst>
                </a:gridCol>
                <a:gridCol w="741769">
                  <a:extLst>
                    <a:ext uri="{9D8B030D-6E8A-4147-A177-3AD203B41FA5}">
                      <a16:colId xmlns:a16="http://schemas.microsoft.com/office/drawing/2014/main" val="3038551239"/>
                    </a:ext>
                  </a:extLst>
                </a:gridCol>
                <a:gridCol w="4483056">
                  <a:extLst>
                    <a:ext uri="{9D8B030D-6E8A-4147-A177-3AD203B41FA5}">
                      <a16:colId xmlns:a16="http://schemas.microsoft.com/office/drawing/2014/main" val="3210657209"/>
                    </a:ext>
                  </a:extLst>
                </a:gridCol>
              </a:tblGrid>
              <a:tr h="491594">
                <a:tc>
                  <a:txBody>
                    <a:bodyPr/>
                    <a:lstStyle/>
                    <a:p>
                      <a:pPr algn="ctr" rtl="1" fontAlgn="ctr"/>
                      <a:r>
                        <a:rPr lang="he-IL" sz="1100" b="1" i="0" u="none" strike="noStrike" dirty="0">
                          <a:solidFill>
                            <a:srgbClr val="333333"/>
                          </a:solidFill>
                          <a:effectLst/>
                          <a:latin typeface="Tahoma" panose="020B0604030504040204" pitchFamily="34" charset="0"/>
                        </a:rPr>
                        <a:t>יישוב</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Tahoma" panose="020B0604030504040204" pitchFamily="34" charset="0"/>
                        </a:rPr>
                        <a:t>מספר חוזה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Tahoma" panose="020B0604030504040204" pitchFamily="34" charset="0"/>
                        </a:rPr>
                        <a:t>העברת הרשאות (אלש"ח)</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Tahoma" panose="020B0604030504040204" pitchFamily="34" charset="0"/>
                        </a:rPr>
                        <a:t>ניצול בפועל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Tahoma" panose="020B0604030504040204" pitchFamily="34" charset="0"/>
                        </a:rPr>
                        <a:t>תיאור </a:t>
                      </a:r>
                      <a:r>
                        <a:rPr lang="he-IL" sz="1100" b="1" i="0" u="none" strike="noStrike" dirty="0" err="1">
                          <a:solidFill>
                            <a:srgbClr val="333333"/>
                          </a:solidFill>
                          <a:effectLst/>
                          <a:latin typeface="Tahoma" panose="020B0604030504040204" pitchFamily="34" charset="0"/>
                        </a:rPr>
                        <a:t>פרוייקט</a:t>
                      </a:r>
                      <a:endParaRPr lang="he-IL" sz="1100" b="1" i="0" u="none" strike="noStrike" dirty="0">
                        <a:solidFill>
                          <a:srgbClr val="333333"/>
                        </a:solidFill>
                        <a:effectLst/>
                        <a:latin typeface="Tahoma" panose="020B0604030504040204" pitchFamily="34" charset="0"/>
                      </a:endParaRP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93560324"/>
                  </a:ext>
                </a:extLst>
              </a:tr>
              <a:tr h="231707">
                <a:tc>
                  <a:txBody>
                    <a:bodyPr/>
                    <a:lstStyle/>
                    <a:p>
                      <a:pPr algn="ctr" rtl="1" fontAlgn="ctr"/>
                      <a:r>
                        <a:rPr lang="he-IL" sz="1100" b="1" i="0" u="none" strike="noStrike">
                          <a:solidFill>
                            <a:srgbClr val="333333"/>
                          </a:solidFill>
                          <a:effectLst/>
                          <a:latin typeface="Tahoma" panose="020B0604030504040204" pitchFamily="34" charset="0"/>
                        </a:rPr>
                        <a:t>בעינה-נג'ידאת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1742550-0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200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תצ"ר בועינה נוג'ידאת שכ' דרומית-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869608"/>
                  </a:ext>
                </a:extLst>
              </a:tr>
              <a:tr h="231707">
                <a:tc>
                  <a:txBody>
                    <a:bodyPr/>
                    <a:lstStyle/>
                    <a:p>
                      <a:pPr algn="ctr" rtl="1" fontAlgn="ctr"/>
                      <a:r>
                        <a:rPr lang="he-IL" sz="1100" b="1" i="0" u="none" strike="noStrike">
                          <a:solidFill>
                            <a:srgbClr val="333333"/>
                          </a:solidFill>
                          <a:effectLst/>
                          <a:latin typeface="Tahoma" panose="020B0604030504040204" pitchFamily="34" charset="0"/>
                        </a:rPr>
                        <a:t>בעינה-נג'ידאת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1742568-0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500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תכנון מפורט לביצוע שכ' דרומית-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3326018"/>
                  </a:ext>
                </a:extLst>
              </a:tr>
              <a:tr h="243105">
                <a:tc>
                  <a:txBody>
                    <a:bodyPr/>
                    <a:lstStyle/>
                    <a:p>
                      <a:pPr algn="ctr" rtl="1" fontAlgn="ctr"/>
                      <a:r>
                        <a:rPr lang="he-IL" sz="1100" b="1" i="0" u="none" strike="noStrike">
                          <a:solidFill>
                            <a:srgbClr val="333333"/>
                          </a:solidFill>
                          <a:effectLst/>
                          <a:latin typeface="Tahoma" panose="020B0604030504040204" pitchFamily="34" charset="0"/>
                        </a:rPr>
                        <a:t>בעינה-נג'ידאת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1742543-0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500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תב"ע ואיחוד חלוקה בבועינה נוג'ידאת שכ' דרומית-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4732247"/>
                  </a:ext>
                </a:extLst>
              </a:tr>
              <a:tr h="358594">
                <a:tc>
                  <a:txBody>
                    <a:bodyPr/>
                    <a:lstStyle/>
                    <a:p>
                      <a:pPr algn="ctr" rtl="1" fontAlgn="ctr"/>
                      <a:r>
                        <a:rPr lang="he-IL" sz="1100" b="1" i="0" u="none" strike="noStrike">
                          <a:solidFill>
                            <a:srgbClr val="333333"/>
                          </a:solidFill>
                          <a:effectLst/>
                          <a:latin typeface="Tahoma" panose="020B0604030504040204" pitchFamily="34" charset="0"/>
                        </a:rPr>
                        <a:t>טמרה(יזרעאל)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1415140-2</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92</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רה תכנון לתב"ע עבור 75 דונם 55 מגרשים עקב המצאות קברים בתחום הכבישים ומגרשים-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5213815"/>
                  </a:ext>
                </a:extLst>
              </a:tr>
              <a:tr h="327730">
                <a:tc>
                  <a:txBody>
                    <a:bodyPr/>
                    <a:lstStyle/>
                    <a:p>
                      <a:pPr algn="ctr" rtl="1" fontAlgn="ctr"/>
                      <a:r>
                        <a:rPr lang="he-IL" sz="1100" b="1" i="0" u="none" strike="noStrike">
                          <a:solidFill>
                            <a:srgbClr val="333333"/>
                          </a:solidFill>
                          <a:effectLst/>
                          <a:latin typeface="Tahoma" panose="020B0604030504040204" pitchFamily="34" charset="0"/>
                        </a:rPr>
                        <a:t>טמרה(יזרעאל)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1217660-6</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29</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רה תכנון לתב"ע עבור 75 דונם 55 מגרשים עקב המצאות קברים בתחום הכבישים ומגרשים-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50051550"/>
                  </a:ext>
                </a:extLst>
              </a:tr>
              <a:tr h="327730">
                <a:tc>
                  <a:txBody>
                    <a:bodyPr/>
                    <a:lstStyle/>
                    <a:p>
                      <a:pPr algn="ctr" rtl="1" fontAlgn="ctr"/>
                      <a:r>
                        <a:rPr lang="he-IL" sz="1100" b="1" i="0" u="none" strike="noStrike">
                          <a:solidFill>
                            <a:srgbClr val="333333"/>
                          </a:solidFill>
                          <a:effectLst/>
                          <a:latin typeface="Tahoma" panose="020B0604030504040204" pitchFamily="34" charset="0"/>
                        </a:rPr>
                        <a:t>טמרה(יזרעאל)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Tahoma" panose="020B0604030504040204" pitchFamily="34" charset="0"/>
                        </a:rPr>
                        <a:t>1737907-0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121</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Tahoma" panose="020B0604030504040204" pitchFamily="34" charset="0"/>
                        </a:rPr>
                        <a:t>57</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רה תכנון לתב"ע עבור 75 דונם 55 מגרשים עקב המצאות קברים בתחום הכבישים ומגרשים-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8854927"/>
                  </a:ext>
                </a:extLst>
              </a:tr>
              <a:tr h="231707">
                <a:tc>
                  <a:txBody>
                    <a:bodyPr/>
                    <a:lstStyle/>
                    <a:p>
                      <a:pPr algn="ctr" rtl="1" fontAlgn="ctr"/>
                      <a:r>
                        <a:rPr lang="he-IL" sz="1100" b="1" i="0" u="none" strike="noStrike">
                          <a:solidFill>
                            <a:srgbClr val="333333"/>
                          </a:solidFill>
                          <a:effectLst/>
                          <a:latin typeface="Tahoma" panose="020B0604030504040204" pitchFamily="34" charset="0"/>
                        </a:rPr>
                        <a:t>טמרה(יזרעאל)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1742808-0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300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תב"ע שכונה מערבית- קרקע פרטית- על חשבון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10537806"/>
                  </a:ext>
                </a:extLst>
              </a:tr>
              <a:tr h="327730">
                <a:tc>
                  <a:txBody>
                    <a:bodyPr/>
                    <a:lstStyle/>
                    <a:p>
                      <a:pPr algn="ctr" rtl="1" fontAlgn="ctr"/>
                      <a:r>
                        <a:rPr lang="he-IL" sz="1100" b="1" i="0" u="none" strike="noStrike">
                          <a:solidFill>
                            <a:srgbClr val="333333"/>
                          </a:solidFill>
                          <a:effectLst/>
                          <a:latin typeface="Tahoma" panose="020B0604030504040204" pitchFamily="34" charset="0"/>
                        </a:rPr>
                        <a:t>טמרה(יזרעאל)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1217603-7</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126</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רה תכנון לתב"ע עבור 75 דונם 55 מגרשים עקב המצאות קברים בתחום הכבישים ומגרשים-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129423"/>
                  </a:ext>
                </a:extLst>
              </a:tr>
              <a:tr h="327730">
                <a:tc>
                  <a:txBody>
                    <a:bodyPr/>
                    <a:lstStyle/>
                    <a:p>
                      <a:pPr algn="ctr" rtl="1" fontAlgn="ctr"/>
                      <a:r>
                        <a:rPr lang="he-IL" sz="1100" b="1" i="0" u="none" strike="noStrike">
                          <a:solidFill>
                            <a:srgbClr val="333333"/>
                          </a:solidFill>
                          <a:effectLst/>
                          <a:latin typeface="Tahoma" panose="020B0604030504040204" pitchFamily="34" charset="0"/>
                        </a:rPr>
                        <a:t>טמרה(יזרעאל)</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1217652-5</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48</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רה תכנון לתב"ע עבור 75 דונם 55 מגרשים עקב המצאות קברים בתחום הכבישים ומגרשים- קרקע מדינה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33677876"/>
                  </a:ext>
                </a:extLst>
              </a:tr>
              <a:tr h="231707">
                <a:tc>
                  <a:txBody>
                    <a:bodyPr/>
                    <a:lstStyle/>
                    <a:p>
                      <a:pPr algn="ctr" rtl="1" fontAlgn="ctr"/>
                      <a:r>
                        <a:rPr lang="he-IL" sz="1100" b="1" i="0" u="none" strike="noStrike">
                          <a:solidFill>
                            <a:srgbClr val="333333"/>
                          </a:solidFill>
                          <a:effectLst/>
                          <a:latin typeface="Tahoma" panose="020B0604030504040204" pitchFamily="34" charset="0"/>
                        </a:rPr>
                        <a:t>כפר מצר</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1743020-0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900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תב"ע לכפר מצר-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6783205"/>
                  </a:ext>
                </a:extLst>
              </a:tr>
              <a:tr h="231707">
                <a:tc>
                  <a:txBody>
                    <a:bodyPr/>
                    <a:lstStyle/>
                    <a:p>
                      <a:pPr algn="ctr" rtl="1" fontAlgn="ctr"/>
                      <a:r>
                        <a:rPr lang="he-IL" sz="1100" b="1" i="0" u="none" strike="noStrike">
                          <a:solidFill>
                            <a:srgbClr val="333333"/>
                          </a:solidFill>
                          <a:effectLst/>
                          <a:latin typeface="Tahoma" panose="020B0604030504040204" pitchFamily="34" charset="0"/>
                        </a:rPr>
                        <a:t>מג'ד אל כרום</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1697754-1</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400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הגדלה לצורך השלמת איחוד וחלוקה עד תצהר-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45139046"/>
                  </a:ext>
                </a:extLst>
              </a:tr>
              <a:tr h="231707">
                <a:tc>
                  <a:txBody>
                    <a:bodyPr/>
                    <a:lstStyle/>
                    <a:p>
                      <a:pPr algn="ctr" rtl="1" fontAlgn="ctr"/>
                      <a:r>
                        <a:rPr lang="he-IL" sz="1100" b="1" i="0" u="none" strike="noStrike">
                          <a:solidFill>
                            <a:srgbClr val="333333"/>
                          </a:solidFill>
                          <a:effectLst/>
                          <a:latin typeface="Tahoma" panose="020B0604030504040204" pitchFamily="34" charset="0"/>
                        </a:rPr>
                        <a:t>מג'ד אל כרום</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1720762-0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480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הכנת תכניות בינוי לביצוע בקנ"מ 1:250-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64766337"/>
                  </a:ext>
                </a:extLst>
              </a:tr>
              <a:tr h="231707">
                <a:tc>
                  <a:txBody>
                    <a:bodyPr/>
                    <a:lstStyle/>
                    <a:p>
                      <a:pPr algn="ctr" rtl="1" fontAlgn="ctr"/>
                      <a:r>
                        <a:rPr lang="he-IL" sz="1100" b="1" i="0" u="none" strike="noStrike">
                          <a:solidFill>
                            <a:srgbClr val="333333"/>
                          </a:solidFill>
                          <a:effectLst/>
                          <a:latin typeface="Tahoma" panose="020B0604030504040204" pitchFamily="34" charset="0"/>
                        </a:rPr>
                        <a:t>מג'ד אל כרום</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1742964-0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200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השלמת תכנון-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8115376"/>
                  </a:ext>
                </a:extLst>
              </a:tr>
              <a:tr h="231707">
                <a:tc>
                  <a:txBody>
                    <a:bodyPr/>
                    <a:lstStyle/>
                    <a:p>
                      <a:pPr algn="ctr" rtl="1" fontAlgn="ctr"/>
                      <a:r>
                        <a:rPr lang="he-IL" sz="1100" b="1" i="0" u="none" strike="noStrike">
                          <a:solidFill>
                            <a:srgbClr val="333333"/>
                          </a:solidFill>
                          <a:effectLst/>
                          <a:latin typeface="Tahoma" panose="020B0604030504040204" pitchFamily="34" charset="0"/>
                        </a:rPr>
                        <a:t>עילבון</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1742980-0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750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תב"ע- מגרש פרטי בפרויקט המשרד -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22438952"/>
                  </a:ext>
                </a:extLst>
              </a:tr>
              <a:tr h="231707">
                <a:tc>
                  <a:txBody>
                    <a:bodyPr/>
                    <a:lstStyle/>
                    <a:p>
                      <a:pPr algn="ctr" rtl="1" fontAlgn="ctr"/>
                      <a:r>
                        <a:rPr lang="he-IL" sz="1100" b="1" i="0" u="none" strike="noStrike">
                          <a:solidFill>
                            <a:srgbClr val="333333"/>
                          </a:solidFill>
                          <a:effectLst/>
                          <a:latin typeface="Tahoma" panose="020B0604030504040204" pitchFamily="34" charset="0"/>
                        </a:rPr>
                        <a:t>ריינה</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1743012-0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500</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1100" b="1" i="0" u="none" strike="noStrike" dirty="0">
                          <a:solidFill>
                            <a:srgbClr val="333333"/>
                          </a:solidFill>
                          <a:effectLst/>
                          <a:latin typeface="Tahoma" panose="020B0604030504040204" pitchFamily="34" charset="0"/>
                        </a:rPr>
                        <a:t>186</a:t>
                      </a:r>
                      <a:endParaRPr lang="he-IL" sz="1100" b="1" i="0" u="none" strike="noStrike" dirty="0">
                        <a:solidFill>
                          <a:srgbClr val="333333"/>
                        </a:solidFill>
                        <a:effectLst/>
                        <a:latin typeface="Tahoma" panose="020B0604030504040204" pitchFamily="34" charset="0"/>
                      </a:endParaRP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תכנון תב"ע- קרקע פרטית</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76378079"/>
                  </a:ext>
                </a:extLst>
              </a:tr>
              <a:tr h="430145">
                <a:tc gridSpan="2">
                  <a:txBody>
                    <a:bodyPr/>
                    <a:lstStyle/>
                    <a:p>
                      <a:pPr algn="ctr" rtl="0" fontAlgn="ctr"/>
                      <a:r>
                        <a:rPr lang="he-IL" sz="1100" b="1" i="0" u="none" strike="noStrike" dirty="0">
                          <a:effectLst/>
                          <a:latin typeface="Arial" panose="020B0604020202020204" pitchFamily="34" charset="0"/>
                        </a:rPr>
                        <a:t> </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100" b="1" i="0" u="none" strike="noStrike" dirty="0">
                          <a:solidFill>
                            <a:srgbClr val="333333"/>
                          </a:solidFill>
                          <a:effectLst/>
                          <a:latin typeface="Tahoma" panose="020B0604030504040204" pitchFamily="34" charset="0"/>
                        </a:rPr>
                        <a:t>5,146</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100" b="1" i="0" u="none" strike="noStrike" dirty="0">
                          <a:effectLst/>
                          <a:latin typeface="Arial" panose="020B0604020202020204" pitchFamily="34" charset="0"/>
                        </a:rPr>
                        <a:t>243</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Tahoma" panose="020B0604030504040204" pitchFamily="34" charset="0"/>
                        </a:rPr>
                        <a:t>סה"כ יישובים ממוקדים</a:t>
                      </a:r>
                    </a:p>
                  </a:txBody>
                  <a:tcPr marL="5467" marR="5467" marT="30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04042033"/>
                  </a:ext>
                </a:extLst>
              </a:tr>
            </a:tbl>
          </a:graphicData>
        </a:graphic>
      </p:graphicFrame>
      <p:sp>
        <p:nvSpPr>
          <p:cNvPr id="10" name="TextBox 9">
            <a:extLst>
              <a:ext uri="{FF2B5EF4-FFF2-40B4-BE49-F238E27FC236}">
                <a16:creationId xmlns:a16="http://schemas.microsoft.com/office/drawing/2014/main" id="{C912F24D-4DFF-468C-8AF9-D601FF24961E}"/>
              </a:ext>
            </a:extLst>
          </p:cNvPr>
          <p:cNvSpPr txBox="1"/>
          <p:nvPr/>
        </p:nvSpPr>
        <p:spPr>
          <a:xfrm>
            <a:off x="2789083" y="6098287"/>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3EF1DD4A-5092-4873-8FC9-0BB51D5CED05}"/>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3A7E93C4-E4B8-4136-9BED-19B342EDA77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1283" y="223950"/>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3243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511575" y="72511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חיפה - 2018 </a:t>
            </a:r>
          </a:p>
        </p:txBody>
      </p:sp>
      <p:graphicFrame>
        <p:nvGraphicFramePr>
          <p:cNvPr id="3" name="טבלה 2">
            <a:extLst>
              <a:ext uri="{FF2B5EF4-FFF2-40B4-BE49-F238E27FC236}">
                <a16:creationId xmlns:a16="http://schemas.microsoft.com/office/drawing/2014/main" id="{6AEAE079-6538-4808-85B3-F376F8BE0870}"/>
              </a:ext>
            </a:extLst>
          </p:cNvPr>
          <p:cNvGraphicFramePr>
            <a:graphicFrameLocks noGrp="1"/>
          </p:cNvGraphicFramePr>
          <p:nvPr>
            <p:extLst>
              <p:ext uri="{D42A27DB-BD31-4B8C-83A1-F6EECF244321}">
                <p14:modId xmlns:p14="http://schemas.microsoft.com/office/powerpoint/2010/main" val="3518349089"/>
              </p:ext>
            </p:extLst>
          </p:nvPr>
        </p:nvGraphicFramePr>
        <p:xfrm>
          <a:off x="539552" y="1400588"/>
          <a:ext cx="8094507" cy="1584613"/>
        </p:xfrm>
        <a:graphic>
          <a:graphicData uri="http://schemas.openxmlformats.org/drawingml/2006/table">
            <a:tbl>
              <a:tblPr rtl="1"/>
              <a:tblGrid>
                <a:gridCol w="934591">
                  <a:extLst>
                    <a:ext uri="{9D8B030D-6E8A-4147-A177-3AD203B41FA5}">
                      <a16:colId xmlns:a16="http://schemas.microsoft.com/office/drawing/2014/main" val="3397766603"/>
                    </a:ext>
                  </a:extLst>
                </a:gridCol>
                <a:gridCol w="934591">
                  <a:extLst>
                    <a:ext uri="{9D8B030D-6E8A-4147-A177-3AD203B41FA5}">
                      <a16:colId xmlns:a16="http://schemas.microsoft.com/office/drawing/2014/main" val="2785939679"/>
                    </a:ext>
                  </a:extLst>
                </a:gridCol>
                <a:gridCol w="934591">
                  <a:extLst>
                    <a:ext uri="{9D8B030D-6E8A-4147-A177-3AD203B41FA5}">
                      <a16:colId xmlns:a16="http://schemas.microsoft.com/office/drawing/2014/main" val="2939999001"/>
                    </a:ext>
                  </a:extLst>
                </a:gridCol>
                <a:gridCol w="934591">
                  <a:extLst>
                    <a:ext uri="{9D8B030D-6E8A-4147-A177-3AD203B41FA5}">
                      <a16:colId xmlns:a16="http://schemas.microsoft.com/office/drawing/2014/main" val="1622736567"/>
                    </a:ext>
                  </a:extLst>
                </a:gridCol>
                <a:gridCol w="4356143">
                  <a:extLst>
                    <a:ext uri="{9D8B030D-6E8A-4147-A177-3AD203B41FA5}">
                      <a16:colId xmlns:a16="http://schemas.microsoft.com/office/drawing/2014/main" val="3825161190"/>
                    </a:ext>
                  </a:extLst>
                </a:gridCol>
              </a:tblGrid>
              <a:tr h="392400">
                <a:tc>
                  <a:txBody>
                    <a:bodyPr/>
                    <a:lstStyle/>
                    <a:p>
                      <a:pPr algn="ctr" rtl="1" fontAlgn="ctr"/>
                      <a:r>
                        <a:rPr lang="he-IL" sz="1100" b="1" i="0" u="none" strike="noStrike" dirty="0">
                          <a:solidFill>
                            <a:srgbClr val="333333"/>
                          </a:solidFill>
                          <a:effectLst/>
                          <a:latin typeface="Arial" panose="020B0604020202020204" pitchFamily="34" charset="0"/>
                        </a:rPr>
                        <a:t>יישוב</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מס' חוזה</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העברת הרשאות (אלש"ח)</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Arial" panose="020B0604020202020204" pitchFamily="34" charset="0"/>
                        </a:rPr>
                        <a:t>ניצול בפועל</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תיאור </a:t>
                      </a:r>
                      <a:r>
                        <a:rPr lang="he-IL" sz="1100" b="1" i="0" u="none" strike="noStrike" dirty="0" err="1">
                          <a:solidFill>
                            <a:srgbClr val="333333"/>
                          </a:solidFill>
                          <a:effectLst/>
                          <a:latin typeface="Arial" panose="020B0604020202020204" pitchFamily="34" charset="0"/>
                        </a:rPr>
                        <a:t>פרוייקט</a:t>
                      </a:r>
                      <a:endParaRPr lang="he-IL" sz="1100" b="1" i="0" u="none" strike="noStrike" dirty="0">
                        <a:solidFill>
                          <a:srgbClr val="333333"/>
                        </a:solidFill>
                        <a:effectLst/>
                        <a:latin typeface="Arial" panose="020B0604020202020204" pitchFamily="34" charset="0"/>
                      </a:endParaRP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89146950"/>
                  </a:ext>
                </a:extLst>
              </a:tr>
              <a:tr h="935429">
                <a:tc>
                  <a:txBody>
                    <a:bodyPr/>
                    <a:lstStyle/>
                    <a:p>
                      <a:pPr algn="ctr" rtl="1" fontAlgn="ctr"/>
                      <a:r>
                        <a:rPr lang="he-IL" sz="1100" b="1" i="0" u="none" strike="noStrike" dirty="0" err="1">
                          <a:solidFill>
                            <a:srgbClr val="333333"/>
                          </a:solidFill>
                          <a:effectLst/>
                          <a:latin typeface="Arial" panose="020B0604020202020204" pitchFamily="34" charset="0"/>
                        </a:rPr>
                        <a:t>כאוכב</a:t>
                      </a:r>
                      <a:r>
                        <a:rPr lang="he-IL" sz="1100" b="1" i="0" u="none" strike="noStrike" dirty="0">
                          <a:solidFill>
                            <a:srgbClr val="333333"/>
                          </a:solidFill>
                          <a:effectLst/>
                          <a:latin typeface="Arial" panose="020B0604020202020204" pitchFamily="34" charset="0"/>
                        </a:rPr>
                        <a:t> אבו אל</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1737816-0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dirty="0">
                          <a:solidFill>
                            <a:srgbClr val="333333"/>
                          </a:solidFill>
                          <a:effectLst/>
                          <a:latin typeface="Arial" panose="020B0604020202020204" pitchFamily="34" charset="0"/>
                        </a:rPr>
                        <a:t>350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Arial" panose="020B0604020202020204" pitchFamily="34" charset="0"/>
                        </a:rPr>
                        <a:t>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dirty="0">
                          <a:solidFill>
                            <a:srgbClr val="333333"/>
                          </a:solidFill>
                          <a:effectLst/>
                          <a:latin typeface="Arial" panose="020B0604020202020204" pitchFamily="34" charset="0"/>
                        </a:rPr>
                        <a:t>תכנית הצפונית מערבית  ג/21296 - 214 יח"ד של </a:t>
                      </a:r>
                      <a:r>
                        <a:rPr lang="he-IL" sz="1100" b="1" i="0" u="none" strike="noStrike" dirty="0" err="1">
                          <a:solidFill>
                            <a:srgbClr val="333333"/>
                          </a:solidFill>
                          <a:effectLst/>
                          <a:latin typeface="Arial" panose="020B0604020202020204" pitchFamily="34" charset="0"/>
                        </a:rPr>
                        <a:t>כאוכב</a:t>
                      </a:r>
                      <a:r>
                        <a:rPr lang="he-IL" sz="1100" b="1" i="0" u="none" strike="noStrike" dirty="0">
                          <a:solidFill>
                            <a:srgbClr val="333333"/>
                          </a:solidFill>
                          <a:effectLst/>
                          <a:latin typeface="Arial" panose="020B0604020202020204" pitchFamily="34" charset="0"/>
                        </a:rPr>
                        <a:t> אבו </a:t>
                      </a:r>
                      <a:r>
                        <a:rPr lang="he-IL" sz="1100" b="1" i="0" u="none" strike="noStrike" dirty="0" err="1">
                          <a:solidFill>
                            <a:srgbClr val="333333"/>
                          </a:solidFill>
                          <a:effectLst/>
                          <a:latin typeface="Arial" panose="020B0604020202020204" pitchFamily="34" charset="0"/>
                        </a:rPr>
                        <a:t>להיג'א</a:t>
                      </a:r>
                      <a:r>
                        <a:rPr lang="he-IL" sz="1100" b="1" i="0" u="none" strike="noStrike" dirty="0">
                          <a:solidFill>
                            <a:srgbClr val="333333"/>
                          </a:solidFill>
                          <a:effectLst/>
                          <a:latin typeface="Arial" panose="020B0604020202020204" pitchFamily="34" charset="0"/>
                        </a:rPr>
                        <a:t> .  לצורך הכנת תכנית איחוד וחלוקה לרבות שמאות בסמכות וועדה מקומית ( קרקע מדינה )</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4378267"/>
                  </a:ext>
                </a:extLst>
              </a:tr>
              <a:tr h="256784">
                <a:tc gridSpan="2">
                  <a:txBody>
                    <a:bodyPr/>
                    <a:lstStyle/>
                    <a:p>
                      <a:pPr algn="ctr" rtl="0" fontAlgn="b"/>
                      <a:r>
                        <a:rPr lang="he-IL" sz="1100" b="1" i="0" u="none" strike="noStrike" dirty="0">
                          <a:effectLst/>
                          <a:latin typeface="Arial" panose="020B0604020202020204" pitchFamily="34" charset="0"/>
                        </a:rPr>
                        <a:t> </a:t>
                      </a:r>
                    </a:p>
                  </a:txBody>
                  <a:tcPr marL="6040" marR="6040" marT="33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100" b="1" i="0" u="none" strike="noStrike" dirty="0">
                          <a:effectLst/>
                          <a:latin typeface="Arial" panose="020B0604020202020204" pitchFamily="34" charset="0"/>
                        </a:rPr>
                        <a:t>350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100" b="1" i="0" u="none" strike="noStrike" dirty="0">
                          <a:effectLst/>
                          <a:latin typeface="Arial" panose="020B0604020202020204" pitchFamily="34" charset="0"/>
                        </a:rPr>
                        <a:t>0</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Arial" panose="020B0604020202020204" pitchFamily="34" charset="0"/>
                        </a:rPr>
                        <a:t>סה"כ יישובים ממוקדים</a:t>
                      </a:r>
                    </a:p>
                  </a:txBody>
                  <a:tcPr marL="6040" marR="6040" marT="33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31318273"/>
                  </a:ext>
                </a:extLst>
              </a:tr>
            </a:tbl>
          </a:graphicData>
        </a:graphic>
      </p:graphicFrame>
      <p:graphicFrame>
        <p:nvGraphicFramePr>
          <p:cNvPr id="10" name="טבלה 9">
            <a:extLst>
              <a:ext uri="{FF2B5EF4-FFF2-40B4-BE49-F238E27FC236}">
                <a16:creationId xmlns:a16="http://schemas.microsoft.com/office/drawing/2014/main" id="{B2DC4716-7300-46C5-A70F-13EF3CE42C00}"/>
              </a:ext>
            </a:extLst>
          </p:cNvPr>
          <p:cNvGraphicFramePr>
            <a:graphicFrameLocks noGrp="1"/>
          </p:cNvGraphicFramePr>
          <p:nvPr>
            <p:extLst>
              <p:ext uri="{D42A27DB-BD31-4B8C-83A1-F6EECF244321}">
                <p14:modId xmlns:p14="http://schemas.microsoft.com/office/powerpoint/2010/main" val="2688978390"/>
              </p:ext>
            </p:extLst>
          </p:nvPr>
        </p:nvGraphicFramePr>
        <p:xfrm>
          <a:off x="467544" y="3747351"/>
          <a:ext cx="8188887" cy="2565199"/>
        </p:xfrm>
        <a:graphic>
          <a:graphicData uri="http://schemas.openxmlformats.org/drawingml/2006/table">
            <a:tbl>
              <a:tblPr rtl="1"/>
              <a:tblGrid>
                <a:gridCol w="1033655">
                  <a:extLst>
                    <a:ext uri="{9D8B030D-6E8A-4147-A177-3AD203B41FA5}">
                      <a16:colId xmlns:a16="http://schemas.microsoft.com/office/drawing/2014/main" val="2920526056"/>
                    </a:ext>
                  </a:extLst>
                </a:gridCol>
                <a:gridCol w="1494021">
                  <a:extLst>
                    <a:ext uri="{9D8B030D-6E8A-4147-A177-3AD203B41FA5}">
                      <a16:colId xmlns:a16="http://schemas.microsoft.com/office/drawing/2014/main" val="1534713726"/>
                    </a:ext>
                  </a:extLst>
                </a:gridCol>
                <a:gridCol w="1140060">
                  <a:extLst>
                    <a:ext uri="{9D8B030D-6E8A-4147-A177-3AD203B41FA5}">
                      <a16:colId xmlns:a16="http://schemas.microsoft.com/office/drawing/2014/main" val="2236728869"/>
                    </a:ext>
                  </a:extLst>
                </a:gridCol>
                <a:gridCol w="1140060">
                  <a:extLst>
                    <a:ext uri="{9D8B030D-6E8A-4147-A177-3AD203B41FA5}">
                      <a16:colId xmlns:a16="http://schemas.microsoft.com/office/drawing/2014/main" val="746029959"/>
                    </a:ext>
                  </a:extLst>
                </a:gridCol>
                <a:gridCol w="3381091">
                  <a:extLst>
                    <a:ext uri="{9D8B030D-6E8A-4147-A177-3AD203B41FA5}">
                      <a16:colId xmlns:a16="http://schemas.microsoft.com/office/drawing/2014/main" val="4080596962"/>
                    </a:ext>
                  </a:extLst>
                </a:gridCol>
              </a:tblGrid>
              <a:tr h="380876">
                <a:tc>
                  <a:txBody>
                    <a:bodyPr/>
                    <a:lstStyle/>
                    <a:p>
                      <a:pPr algn="ctr" rtl="1" fontAlgn="ctr"/>
                      <a:r>
                        <a:rPr lang="he-IL" sz="1050" b="1" i="0" u="none" strike="noStrike" dirty="0">
                          <a:solidFill>
                            <a:srgbClr val="333333"/>
                          </a:solidFill>
                          <a:effectLst/>
                          <a:latin typeface="Arial" panose="020B0604020202020204" pitchFamily="34" charset="0"/>
                        </a:rPr>
                        <a:t>יישוב</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333333"/>
                          </a:solidFill>
                          <a:effectLst/>
                          <a:latin typeface="Arial" panose="020B0604020202020204" pitchFamily="34" charset="0"/>
                        </a:rPr>
                        <a:t>מס' חוזה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333333"/>
                          </a:solidFill>
                          <a:effectLst/>
                          <a:latin typeface="Arial" panose="020B0604020202020204" pitchFamily="34" charset="0"/>
                        </a:rPr>
                        <a:t>העברת הרשאות (</a:t>
                      </a:r>
                      <a:r>
                        <a:rPr lang="he-IL" sz="1050" b="1" i="0" u="none" strike="noStrike" dirty="0" err="1">
                          <a:solidFill>
                            <a:srgbClr val="333333"/>
                          </a:solidFill>
                          <a:effectLst/>
                          <a:latin typeface="Arial" panose="020B0604020202020204" pitchFamily="34" charset="0"/>
                        </a:rPr>
                        <a:t>אלש"ח</a:t>
                      </a:r>
                      <a:r>
                        <a:rPr lang="he-IL" sz="1050" b="1" i="0" u="none" strike="noStrike" dirty="0">
                          <a:solidFill>
                            <a:srgbClr val="333333"/>
                          </a:solidFill>
                          <a:effectLst/>
                          <a:latin typeface="Arial" panose="020B0604020202020204" pitchFamily="34" charset="0"/>
                        </a:rPr>
                        <a:t>)</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333333"/>
                          </a:solidFill>
                          <a:effectLst/>
                          <a:latin typeface="Arial" panose="020B0604020202020204" pitchFamily="34" charset="0"/>
                        </a:rPr>
                        <a:t>ניצול בפועל</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333333"/>
                          </a:solidFill>
                          <a:effectLst/>
                          <a:latin typeface="Arial" panose="020B0604020202020204" pitchFamily="34" charset="0"/>
                        </a:rPr>
                        <a:t>תיאור חוזה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707799442"/>
                  </a:ext>
                </a:extLst>
              </a:tr>
              <a:tr h="141184">
                <a:tc>
                  <a:txBody>
                    <a:bodyPr/>
                    <a:lstStyle/>
                    <a:p>
                      <a:pPr algn="ctr" rtl="1" fontAlgn="ctr"/>
                      <a:r>
                        <a:rPr lang="he-IL" sz="1050" b="1" i="0" u="none" strike="noStrike">
                          <a:solidFill>
                            <a:srgbClr val="333333"/>
                          </a:solidFill>
                          <a:effectLst/>
                          <a:latin typeface="Arial" panose="020B0604020202020204" pitchFamily="34" charset="0"/>
                        </a:rPr>
                        <a:t>גלגוליה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dirty="0">
                          <a:solidFill>
                            <a:srgbClr val="333333"/>
                          </a:solidFill>
                          <a:effectLst/>
                          <a:latin typeface="Arial" panose="020B0604020202020204" pitchFamily="34" charset="0"/>
                        </a:rPr>
                        <a:t>1740562-0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126</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333333"/>
                          </a:solidFill>
                          <a:effectLst/>
                          <a:latin typeface="Arial" panose="020B0604020202020204" pitchFamily="34" charset="0"/>
                        </a:rPr>
                        <a:t>תבע ל 118 יח"ד</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8447791"/>
                  </a:ext>
                </a:extLst>
              </a:tr>
              <a:tr h="141184">
                <a:tc>
                  <a:txBody>
                    <a:bodyPr/>
                    <a:lstStyle/>
                    <a:p>
                      <a:pPr algn="ctr" rtl="1" fontAlgn="ctr"/>
                      <a:r>
                        <a:rPr lang="he-IL" sz="1050" b="1" i="0" u="none" strike="noStrike">
                          <a:solidFill>
                            <a:srgbClr val="333333"/>
                          </a:solidFill>
                          <a:effectLst/>
                          <a:latin typeface="Arial" panose="020B0604020202020204" pitchFamily="34" charset="0"/>
                        </a:rPr>
                        <a:t>גלגוליה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1741057-0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100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Arial" panose="020B0604020202020204" pitchFamily="34" charset="0"/>
                        </a:rPr>
                        <a:t>תכנון שלד למתחם 274</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2030703"/>
                  </a:ext>
                </a:extLst>
              </a:tr>
              <a:tr h="141184">
                <a:tc>
                  <a:txBody>
                    <a:bodyPr/>
                    <a:lstStyle/>
                    <a:p>
                      <a:pPr algn="ctr" rtl="1" fontAlgn="ctr"/>
                      <a:r>
                        <a:rPr lang="he-IL" sz="1050" b="1" i="0" u="none" strike="noStrike">
                          <a:solidFill>
                            <a:srgbClr val="333333"/>
                          </a:solidFill>
                          <a:effectLst/>
                          <a:latin typeface="Arial" panose="020B0604020202020204" pitchFamily="34" charset="0"/>
                        </a:rPr>
                        <a:t>כפר ברא</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1709229-0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4</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3</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Arial" panose="020B0604020202020204" pitchFamily="34" charset="0"/>
                        </a:rPr>
                        <a:t>הסבה לחוזה מס 1461870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33675592"/>
                  </a:ext>
                </a:extLst>
              </a:tr>
              <a:tr h="141184">
                <a:tc>
                  <a:txBody>
                    <a:bodyPr/>
                    <a:lstStyle/>
                    <a:p>
                      <a:pPr algn="ctr" rtl="1" fontAlgn="ctr"/>
                      <a:r>
                        <a:rPr lang="he-IL" sz="1050" b="1" i="0" u="none" strike="noStrike">
                          <a:solidFill>
                            <a:srgbClr val="333333"/>
                          </a:solidFill>
                          <a:effectLst/>
                          <a:latin typeface="Arial" panose="020B0604020202020204" pitchFamily="34" charset="0"/>
                        </a:rPr>
                        <a:t>כפר ברא</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1727890-0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66</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Arial" panose="020B0604020202020204" pitchFamily="34" charset="0"/>
                        </a:rPr>
                        <a:t>נסבה לחוזה 1677970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1601508"/>
                  </a:ext>
                </a:extLst>
              </a:tr>
              <a:tr h="282369">
                <a:tc>
                  <a:txBody>
                    <a:bodyPr/>
                    <a:lstStyle/>
                    <a:p>
                      <a:pPr algn="ctr" rtl="1" fontAlgn="ctr"/>
                      <a:r>
                        <a:rPr lang="he-IL" sz="1050" b="1" i="0" u="none" strike="noStrike" dirty="0" err="1">
                          <a:solidFill>
                            <a:srgbClr val="333333"/>
                          </a:solidFill>
                          <a:effectLst/>
                          <a:latin typeface="Arial" panose="020B0604020202020204" pitchFamily="34" charset="0"/>
                        </a:rPr>
                        <a:t>קלנסוה</a:t>
                      </a:r>
                      <a:endParaRPr lang="he-IL" sz="1050" b="1" i="0" u="none" strike="noStrike" dirty="0">
                        <a:solidFill>
                          <a:srgbClr val="333333"/>
                        </a:solidFill>
                        <a:effectLst/>
                        <a:latin typeface="Arial" panose="020B0604020202020204" pitchFamily="34" charset="0"/>
                      </a:endParaRP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1740596-0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529</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Arial" panose="020B0604020202020204" pitchFamily="34" charset="0"/>
                        </a:rPr>
                        <a:t>השתתפות בהכנת תבע ל 420 יח"ד</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9835983"/>
                  </a:ext>
                </a:extLst>
              </a:tr>
              <a:tr h="282369">
                <a:tc>
                  <a:txBody>
                    <a:bodyPr/>
                    <a:lstStyle/>
                    <a:p>
                      <a:pPr algn="ctr" rtl="1" fontAlgn="ctr"/>
                      <a:r>
                        <a:rPr lang="he-IL" sz="1050" b="1" i="0" u="none" strike="noStrike">
                          <a:solidFill>
                            <a:srgbClr val="333333"/>
                          </a:solidFill>
                          <a:effectLst/>
                          <a:latin typeface="Arial" panose="020B0604020202020204" pitchFamily="34" charset="0"/>
                        </a:rPr>
                        <a:t>קלנסוה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1741230-0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945</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685</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Arial" panose="020B0604020202020204" pitchFamily="34" charset="0"/>
                        </a:rPr>
                        <a:t>תבע ל 2200 יח"ד המשכי לחוזה מערכת מפ"ה 1469709</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3655802"/>
                  </a:ext>
                </a:extLst>
              </a:tr>
              <a:tr h="282369">
                <a:tc>
                  <a:txBody>
                    <a:bodyPr/>
                    <a:lstStyle/>
                    <a:p>
                      <a:pPr algn="ctr" rtl="1" fontAlgn="ctr"/>
                      <a:r>
                        <a:rPr lang="he-IL" sz="1050" b="1" i="0" u="none" strike="noStrike">
                          <a:solidFill>
                            <a:srgbClr val="333333"/>
                          </a:solidFill>
                          <a:effectLst/>
                          <a:latin typeface="Arial" panose="020B0604020202020204" pitchFamily="34" charset="0"/>
                        </a:rPr>
                        <a:t>קלנסוה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dirty="0">
                          <a:solidFill>
                            <a:srgbClr val="333333"/>
                          </a:solidFill>
                          <a:effectLst/>
                          <a:latin typeface="Arial" panose="020B0604020202020204" pitchFamily="34" charset="0"/>
                        </a:rPr>
                        <a:t>1740604-0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585</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Arial" panose="020B0604020202020204" pitchFamily="34" charset="0"/>
                        </a:rPr>
                        <a:t>תבע עבור 360 יח"ד</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4199936"/>
                  </a:ext>
                </a:extLst>
              </a:tr>
              <a:tr h="423553">
                <a:tc>
                  <a:txBody>
                    <a:bodyPr/>
                    <a:lstStyle/>
                    <a:p>
                      <a:pPr algn="ctr" rtl="1" fontAlgn="ctr"/>
                      <a:r>
                        <a:rPr lang="he-IL" sz="1050" b="1" i="0" u="none" strike="noStrike">
                          <a:solidFill>
                            <a:srgbClr val="333333"/>
                          </a:solidFill>
                          <a:effectLst/>
                          <a:latin typeface="Arial" panose="020B0604020202020204" pitchFamily="34" charset="0"/>
                        </a:rPr>
                        <a:t>קלנסוה</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1741263-0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140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333333"/>
                          </a:solidFill>
                          <a:effectLst/>
                          <a:latin typeface="Arial" panose="020B0604020202020204" pitchFamily="34" charset="0"/>
                        </a:rPr>
                        <a:t>0</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Arial" panose="020B0604020202020204" pitchFamily="34" charset="0"/>
                        </a:rPr>
                        <a:t>תצ"ר לתכנית מש/1/163 המשכי לחוזה מערכת מפ"ה 1358001</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07089502"/>
                  </a:ext>
                </a:extLst>
              </a:tr>
              <a:tr h="258839">
                <a:tc>
                  <a:txBody>
                    <a:bodyPr/>
                    <a:lstStyle/>
                    <a:p>
                      <a:pPr algn="l" rtl="0" fontAlgn="b"/>
                      <a:r>
                        <a:rPr lang="he-IL" sz="1050" b="1" i="0" u="none" strike="noStrike" dirty="0">
                          <a:effectLst/>
                          <a:latin typeface="Arial" panose="020B0604020202020204" pitchFamily="34" charset="0"/>
                        </a:rPr>
                        <a:t> </a:t>
                      </a:r>
                    </a:p>
                  </a:txBody>
                  <a:tcPr marL="6552" marR="6552" marT="36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rtl="0" fontAlgn="b"/>
                      <a:r>
                        <a:rPr lang="he-IL" sz="1050" b="1" i="0" u="none" strike="noStrike" dirty="0">
                          <a:effectLst/>
                          <a:latin typeface="Arial" panose="020B0604020202020204" pitchFamily="34" charset="0"/>
                        </a:rPr>
                        <a:t> </a:t>
                      </a:r>
                    </a:p>
                  </a:txBody>
                  <a:tcPr marL="6552" marR="6552" marT="36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050" b="1" i="0" u="none" strike="noStrike" dirty="0">
                          <a:effectLst/>
                          <a:latin typeface="Arial" panose="020B0604020202020204" pitchFamily="34" charset="0"/>
                        </a:rPr>
                        <a:t>2,495</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050" b="1" i="0" u="none" strike="noStrike" dirty="0">
                          <a:effectLst/>
                          <a:latin typeface="Arial" panose="020B0604020202020204" pitchFamily="34" charset="0"/>
                        </a:rPr>
                        <a:t>688</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333333"/>
                          </a:solidFill>
                          <a:effectLst/>
                          <a:latin typeface="Arial" panose="020B0604020202020204" pitchFamily="34" charset="0"/>
                        </a:rPr>
                        <a:t>סה"כ יישובים ממוקדים</a:t>
                      </a:r>
                    </a:p>
                  </a:txBody>
                  <a:tcPr marL="6552" marR="6552" marT="36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78741537"/>
                  </a:ext>
                </a:extLst>
              </a:tr>
            </a:tbl>
          </a:graphicData>
        </a:graphic>
      </p:graphicFrame>
      <p:sp>
        <p:nvSpPr>
          <p:cNvPr id="11" name="TextBox 10">
            <a:extLst>
              <a:ext uri="{FF2B5EF4-FFF2-40B4-BE49-F238E27FC236}">
                <a16:creationId xmlns:a16="http://schemas.microsoft.com/office/drawing/2014/main" id="{F8165BF7-83F5-448A-8782-8A03E7F57CD0}"/>
              </a:ext>
            </a:extLst>
          </p:cNvPr>
          <p:cNvSpPr txBox="1"/>
          <p:nvPr/>
        </p:nvSpPr>
        <p:spPr>
          <a:xfrm>
            <a:off x="607585" y="3118972"/>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מרכז - 2018 </a:t>
            </a:r>
          </a:p>
        </p:txBody>
      </p:sp>
      <p:sp>
        <p:nvSpPr>
          <p:cNvPr id="12" name="TextBox 11">
            <a:extLst>
              <a:ext uri="{FF2B5EF4-FFF2-40B4-BE49-F238E27FC236}">
                <a16:creationId xmlns:a16="http://schemas.microsoft.com/office/drawing/2014/main" id="{2B5872EF-0E72-425A-9D28-5E13995CD888}"/>
              </a:ext>
            </a:extLst>
          </p:cNvPr>
          <p:cNvSpPr txBox="1"/>
          <p:nvPr/>
        </p:nvSpPr>
        <p:spPr>
          <a:xfrm>
            <a:off x="2796846" y="6400147"/>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3" name="TextBox 12">
            <a:extLst>
              <a:ext uri="{FF2B5EF4-FFF2-40B4-BE49-F238E27FC236}">
                <a16:creationId xmlns:a16="http://schemas.microsoft.com/office/drawing/2014/main" id="{E38D0707-54A2-40CC-85C5-D2EB8D5012FB}"/>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45F61982-0C45-4BC5-BD9F-5F76F20D91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8466" y="15007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3973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725119"/>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ירושלים - 2018 </a:t>
            </a:r>
          </a:p>
        </p:txBody>
      </p:sp>
      <p:graphicFrame>
        <p:nvGraphicFramePr>
          <p:cNvPr id="2" name="טבלה 1">
            <a:extLst>
              <a:ext uri="{FF2B5EF4-FFF2-40B4-BE49-F238E27FC236}">
                <a16:creationId xmlns:a16="http://schemas.microsoft.com/office/drawing/2014/main" id="{BBFCD22D-09A2-448C-A848-2FAB4DC416AD}"/>
              </a:ext>
            </a:extLst>
          </p:cNvPr>
          <p:cNvGraphicFramePr>
            <a:graphicFrameLocks noGrp="1"/>
          </p:cNvGraphicFramePr>
          <p:nvPr>
            <p:extLst>
              <p:ext uri="{D42A27DB-BD31-4B8C-83A1-F6EECF244321}">
                <p14:modId xmlns:p14="http://schemas.microsoft.com/office/powerpoint/2010/main" val="588662280"/>
              </p:ext>
            </p:extLst>
          </p:nvPr>
        </p:nvGraphicFramePr>
        <p:xfrm>
          <a:off x="731575" y="1472627"/>
          <a:ext cx="7703707" cy="3555262"/>
        </p:xfrm>
        <a:graphic>
          <a:graphicData uri="http://schemas.openxmlformats.org/drawingml/2006/table">
            <a:tbl>
              <a:tblPr rtl="1"/>
              <a:tblGrid>
                <a:gridCol w="942952">
                  <a:extLst>
                    <a:ext uri="{9D8B030D-6E8A-4147-A177-3AD203B41FA5}">
                      <a16:colId xmlns:a16="http://schemas.microsoft.com/office/drawing/2014/main" val="771408089"/>
                    </a:ext>
                  </a:extLst>
                </a:gridCol>
                <a:gridCol w="1227607">
                  <a:extLst>
                    <a:ext uri="{9D8B030D-6E8A-4147-A177-3AD203B41FA5}">
                      <a16:colId xmlns:a16="http://schemas.microsoft.com/office/drawing/2014/main" val="1557154722"/>
                    </a:ext>
                  </a:extLst>
                </a:gridCol>
                <a:gridCol w="980333">
                  <a:extLst>
                    <a:ext uri="{9D8B030D-6E8A-4147-A177-3AD203B41FA5}">
                      <a16:colId xmlns:a16="http://schemas.microsoft.com/office/drawing/2014/main" val="3192134317"/>
                    </a:ext>
                  </a:extLst>
                </a:gridCol>
                <a:gridCol w="886552">
                  <a:extLst>
                    <a:ext uri="{9D8B030D-6E8A-4147-A177-3AD203B41FA5}">
                      <a16:colId xmlns:a16="http://schemas.microsoft.com/office/drawing/2014/main" val="3792443740"/>
                    </a:ext>
                  </a:extLst>
                </a:gridCol>
                <a:gridCol w="3666263">
                  <a:extLst>
                    <a:ext uri="{9D8B030D-6E8A-4147-A177-3AD203B41FA5}">
                      <a16:colId xmlns:a16="http://schemas.microsoft.com/office/drawing/2014/main" val="1555538271"/>
                    </a:ext>
                  </a:extLst>
                </a:gridCol>
              </a:tblGrid>
              <a:tr h="557198">
                <a:tc>
                  <a:txBody>
                    <a:bodyPr/>
                    <a:lstStyle/>
                    <a:p>
                      <a:pPr algn="ctr" rtl="1" fontAlgn="ctr"/>
                      <a:r>
                        <a:rPr lang="he-IL" sz="1400" b="1" i="0" u="none" strike="noStrike" dirty="0">
                          <a:solidFill>
                            <a:srgbClr val="333333"/>
                          </a:solidFill>
                          <a:effectLst/>
                          <a:latin typeface="Arial" panose="020B0604020202020204" pitchFamily="34" charset="0"/>
                        </a:rPr>
                        <a:t>יישוב</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מס' חוזה</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העברת הרשאות (אלש"ח)</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ניצול בפועל</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תיאור </a:t>
                      </a:r>
                      <a:r>
                        <a:rPr lang="he-IL" sz="1400" b="1" i="0" u="none" strike="noStrike" dirty="0" err="1">
                          <a:solidFill>
                            <a:srgbClr val="333333"/>
                          </a:solidFill>
                          <a:effectLst/>
                          <a:latin typeface="Arial" panose="020B0604020202020204" pitchFamily="34" charset="0"/>
                        </a:rPr>
                        <a:t>פרוייקט</a:t>
                      </a:r>
                      <a:endParaRPr lang="he-IL" sz="1400" b="1" i="0" u="none" strike="noStrike" dirty="0">
                        <a:solidFill>
                          <a:srgbClr val="333333"/>
                        </a:solidFill>
                        <a:effectLst/>
                        <a:latin typeface="Arial" panose="020B0604020202020204" pitchFamily="34" charset="0"/>
                      </a:endParaRP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38860402"/>
                  </a:ext>
                </a:extLst>
              </a:tr>
              <a:tr h="1304537">
                <a:tc>
                  <a:txBody>
                    <a:bodyPr/>
                    <a:lstStyle/>
                    <a:p>
                      <a:pPr algn="ctr" rtl="1" fontAlgn="ctr"/>
                      <a:r>
                        <a:rPr lang="he-IL" sz="1400" b="1" i="0" u="none" strike="noStrike">
                          <a:solidFill>
                            <a:srgbClr val="333333"/>
                          </a:solidFill>
                          <a:effectLst/>
                          <a:latin typeface="Arial" panose="020B0604020202020204" pitchFamily="34" charset="0"/>
                        </a:rPr>
                        <a:t>אבו גוש</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1607613-4</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1,000</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0</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Arial" panose="020B0604020202020204" pitchFamily="34" charset="0"/>
                        </a:rPr>
                        <a:t>רשות- גלעין הכפר רובע דרומי- השלמת תכנון בקרקע פרטית . המשכי. סכום מקור 7.8 </a:t>
                      </a:r>
                      <a:r>
                        <a:rPr lang="he-IL" sz="1400" b="1" i="0" u="none" strike="noStrike" dirty="0" err="1">
                          <a:solidFill>
                            <a:srgbClr val="333333"/>
                          </a:solidFill>
                          <a:effectLst/>
                          <a:latin typeface="Arial" panose="020B0604020202020204" pitchFamily="34" charset="0"/>
                        </a:rPr>
                        <a:t>מלש"ח</a:t>
                      </a:r>
                      <a:endParaRPr lang="he-IL" sz="1400" b="1" i="0" u="none" strike="noStrike" dirty="0">
                        <a:solidFill>
                          <a:srgbClr val="333333"/>
                        </a:solidFill>
                        <a:effectLst/>
                        <a:latin typeface="Arial" panose="020B0604020202020204" pitchFamily="34" charset="0"/>
                      </a:endParaRP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71068347"/>
                  </a:ext>
                </a:extLst>
              </a:tr>
              <a:tr h="1042039">
                <a:tc>
                  <a:txBody>
                    <a:bodyPr/>
                    <a:lstStyle/>
                    <a:p>
                      <a:pPr algn="ctr" rtl="1" fontAlgn="ctr"/>
                      <a:r>
                        <a:rPr lang="he-IL" sz="1400" b="1" i="0" u="none" strike="noStrike">
                          <a:solidFill>
                            <a:srgbClr val="333333"/>
                          </a:solidFill>
                          <a:effectLst/>
                          <a:latin typeface="Arial" panose="020B0604020202020204" pitchFamily="34" charset="0"/>
                        </a:rPr>
                        <a:t>עין נקובא</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1736644-0</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Arial" panose="020B0604020202020204" pitchFamily="34" charset="0"/>
                        </a:rPr>
                        <a:t>600</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Arial" panose="020B0604020202020204" pitchFamily="34" charset="0"/>
                        </a:rPr>
                        <a:t>299</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Arial" panose="020B0604020202020204" pitchFamily="34" charset="0"/>
                        </a:rPr>
                        <a:t>רשות - עין </a:t>
                      </a:r>
                      <a:r>
                        <a:rPr lang="he-IL" sz="1400" b="1" i="0" u="none" strike="noStrike" dirty="0" err="1">
                          <a:solidFill>
                            <a:srgbClr val="333333"/>
                          </a:solidFill>
                          <a:effectLst/>
                          <a:latin typeface="Arial" panose="020B0604020202020204" pitchFamily="34" charset="0"/>
                        </a:rPr>
                        <a:t>נקובא</a:t>
                      </a:r>
                      <a:r>
                        <a:rPr lang="he-IL" sz="1400" b="1" i="0" u="none" strike="noStrike" dirty="0">
                          <a:solidFill>
                            <a:srgbClr val="333333"/>
                          </a:solidFill>
                          <a:effectLst/>
                          <a:latin typeface="Arial" panose="020B0604020202020204" pitchFamily="34" charset="0"/>
                        </a:rPr>
                        <a:t> מתחם 2 - </a:t>
                      </a:r>
                      <a:r>
                        <a:rPr lang="he-IL" sz="1400" b="1" i="0" u="none" strike="noStrike" dirty="0" err="1">
                          <a:solidFill>
                            <a:srgbClr val="333333"/>
                          </a:solidFill>
                          <a:effectLst/>
                          <a:latin typeface="Arial" panose="020B0604020202020204" pitchFamily="34" charset="0"/>
                        </a:rPr>
                        <a:t>תב"ע</a:t>
                      </a:r>
                      <a:r>
                        <a:rPr lang="he-IL" sz="1400" b="1" i="0" u="none" strike="noStrike" dirty="0">
                          <a:solidFill>
                            <a:srgbClr val="333333"/>
                          </a:solidFill>
                          <a:effectLst/>
                          <a:latin typeface="Arial" panose="020B0604020202020204" pitchFamily="34" charset="0"/>
                        </a:rPr>
                        <a:t> - הגדלת שטח התכנון מ-1,100 ל - 1,400 דונם - המשכי לחוזה 1542315/15 ממערכת מפה . סכום מקור 2.5 </a:t>
                      </a:r>
                      <a:r>
                        <a:rPr lang="he-IL" sz="1400" b="1" i="0" u="none" strike="noStrike" dirty="0" err="1">
                          <a:solidFill>
                            <a:srgbClr val="333333"/>
                          </a:solidFill>
                          <a:effectLst/>
                          <a:latin typeface="Arial" panose="020B0604020202020204" pitchFamily="34" charset="0"/>
                        </a:rPr>
                        <a:t>מלש"ח</a:t>
                      </a:r>
                      <a:r>
                        <a:rPr lang="he-IL" sz="1400" b="1" i="0" u="none" strike="noStrike" dirty="0">
                          <a:solidFill>
                            <a:srgbClr val="333333"/>
                          </a:solidFill>
                          <a:effectLst/>
                          <a:latin typeface="Arial" panose="020B0604020202020204" pitchFamily="34" charset="0"/>
                        </a:rPr>
                        <a:t>  - החלטה 922  - קרקע מדינה</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0703052"/>
                  </a:ext>
                </a:extLst>
              </a:tr>
              <a:tr h="564770">
                <a:tc gridSpan="2">
                  <a:txBody>
                    <a:bodyPr/>
                    <a:lstStyle/>
                    <a:p>
                      <a:pPr algn="ctr" rtl="0" fontAlgn="ctr"/>
                      <a:r>
                        <a:rPr lang="he-IL" sz="1400" b="1" i="0" u="none" strike="noStrike" dirty="0">
                          <a:effectLst/>
                          <a:latin typeface="Arial" panose="020B0604020202020204" pitchFamily="34" charset="0"/>
                        </a:rPr>
                        <a:t> </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a:txBody>
                    <a:bodyPr/>
                    <a:lstStyle/>
                    <a:p>
                      <a:pPr algn="ctr" rtl="0" fontAlgn="ctr"/>
                      <a:r>
                        <a:rPr lang="he-IL" sz="1400" b="1" i="0" u="none" strike="noStrike" dirty="0">
                          <a:effectLst/>
                          <a:latin typeface="Arial" panose="020B0604020202020204" pitchFamily="34" charset="0"/>
                        </a:rPr>
                        <a:t>1,600</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400" b="1" i="0" u="none" strike="noStrike" dirty="0">
                          <a:effectLst/>
                          <a:latin typeface="Arial" panose="020B0604020202020204" pitchFamily="34" charset="0"/>
                        </a:rPr>
                        <a:t>299</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סה"כ יישובים ממוקדים</a:t>
                      </a:r>
                    </a:p>
                  </a:txBody>
                  <a:tcPr marL="6820" marR="6820" marT="38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73575773"/>
                  </a:ext>
                </a:extLst>
              </a:tr>
            </a:tbl>
          </a:graphicData>
        </a:graphic>
      </p:graphicFrame>
      <p:sp>
        <p:nvSpPr>
          <p:cNvPr id="10" name="TextBox 9">
            <a:extLst>
              <a:ext uri="{FF2B5EF4-FFF2-40B4-BE49-F238E27FC236}">
                <a16:creationId xmlns:a16="http://schemas.microsoft.com/office/drawing/2014/main" id="{F9D18186-EBF6-457F-BC2B-834A4D32D78B}"/>
              </a:ext>
            </a:extLst>
          </p:cNvPr>
          <p:cNvSpPr txBox="1"/>
          <p:nvPr/>
        </p:nvSpPr>
        <p:spPr>
          <a:xfrm>
            <a:off x="2555778" y="5042344"/>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043B2445-0D7C-4F2B-9F36-F5A23C53C6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8466" y="15007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3510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99609"/>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0" y="600287"/>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גליל - 2019 </a:t>
            </a:r>
          </a:p>
        </p:txBody>
      </p:sp>
      <p:sp>
        <p:nvSpPr>
          <p:cNvPr id="10" name="TextBox 9">
            <a:extLst>
              <a:ext uri="{FF2B5EF4-FFF2-40B4-BE49-F238E27FC236}">
                <a16:creationId xmlns:a16="http://schemas.microsoft.com/office/drawing/2014/main" id="{F9D18186-EBF6-457F-BC2B-834A4D32D78B}"/>
              </a:ext>
            </a:extLst>
          </p:cNvPr>
          <p:cNvSpPr txBox="1"/>
          <p:nvPr/>
        </p:nvSpPr>
        <p:spPr>
          <a:xfrm>
            <a:off x="2610982" y="6093296"/>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graphicFrame>
        <p:nvGraphicFramePr>
          <p:cNvPr id="3" name="טבלה 2">
            <a:extLst>
              <a:ext uri="{FF2B5EF4-FFF2-40B4-BE49-F238E27FC236}">
                <a16:creationId xmlns:a16="http://schemas.microsoft.com/office/drawing/2014/main" id="{5AFEC476-F9BE-45F0-B2B1-AD9CC6143906}"/>
              </a:ext>
            </a:extLst>
          </p:cNvPr>
          <p:cNvGraphicFramePr>
            <a:graphicFrameLocks noGrp="1"/>
          </p:cNvGraphicFramePr>
          <p:nvPr>
            <p:extLst>
              <p:ext uri="{D42A27DB-BD31-4B8C-83A1-F6EECF244321}">
                <p14:modId xmlns:p14="http://schemas.microsoft.com/office/powerpoint/2010/main" val="2131471016"/>
              </p:ext>
            </p:extLst>
          </p:nvPr>
        </p:nvGraphicFramePr>
        <p:xfrm>
          <a:off x="365790" y="928992"/>
          <a:ext cx="8412426" cy="5092296"/>
        </p:xfrm>
        <a:graphic>
          <a:graphicData uri="http://schemas.openxmlformats.org/drawingml/2006/table">
            <a:tbl>
              <a:tblPr rtl="1"/>
              <a:tblGrid>
                <a:gridCol w="763300">
                  <a:extLst>
                    <a:ext uri="{9D8B030D-6E8A-4147-A177-3AD203B41FA5}">
                      <a16:colId xmlns:a16="http://schemas.microsoft.com/office/drawing/2014/main" val="1210866883"/>
                    </a:ext>
                  </a:extLst>
                </a:gridCol>
                <a:gridCol w="894997">
                  <a:extLst>
                    <a:ext uri="{9D8B030D-6E8A-4147-A177-3AD203B41FA5}">
                      <a16:colId xmlns:a16="http://schemas.microsoft.com/office/drawing/2014/main" val="1715331990"/>
                    </a:ext>
                  </a:extLst>
                </a:gridCol>
                <a:gridCol w="927248">
                  <a:extLst>
                    <a:ext uri="{9D8B030D-6E8A-4147-A177-3AD203B41FA5}">
                      <a16:colId xmlns:a16="http://schemas.microsoft.com/office/drawing/2014/main" val="2510173267"/>
                    </a:ext>
                  </a:extLst>
                </a:gridCol>
                <a:gridCol w="4558297">
                  <a:extLst>
                    <a:ext uri="{9D8B030D-6E8A-4147-A177-3AD203B41FA5}">
                      <a16:colId xmlns:a16="http://schemas.microsoft.com/office/drawing/2014/main" val="3519475882"/>
                    </a:ext>
                  </a:extLst>
                </a:gridCol>
                <a:gridCol w="1268584">
                  <a:extLst>
                    <a:ext uri="{9D8B030D-6E8A-4147-A177-3AD203B41FA5}">
                      <a16:colId xmlns:a16="http://schemas.microsoft.com/office/drawing/2014/main" val="3077773269"/>
                    </a:ext>
                  </a:extLst>
                </a:gridCol>
              </a:tblGrid>
              <a:tr h="293038">
                <a:tc>
                  <a:txBody>
                    <a:bodyPr/>
                    <a:lstStyle/>
                    <a:p>
                      <a:pPr algn="ctr" rtl="1" fontAlgn="ctr"/>
                      <a:r>
                        <a:rPr lang="he-IL" sz="900" b="1" i="0" u="none" strike="noStrike" dirty="0">
                          <a:solidFill>
                            <a:srgbClr val="000000"/>
                          </a:solidFill>
                          <a:effectLst/>
                          <a:latin typeface="Arial" panose="020B0604020202020204" pitchFamily="34" charset="0"/>
                        </a:rPr>
                        <a:t>ניצול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900" b="1" i="0" u="none" strike="noStrike">
                          <a:solidFill>
                            <a:srgbClr val="333333"/>
                          </a:solidFill>
                          <a:effectLst/>
                          <a:latin typeface="Tahoma" panose="020B0604030504040204" pitchFamily="34" charset="0"/>
                        </a:rPr>
                        <a:t>סכום חוזים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900" b="1" i="0" u="none" strike="noStrike">
                          <a:solidFill>
                            <a:srgbClr val="333333"/>
                          </a:solidFill>
                          <a:effectLst/>
                          <a:latin typeface="Tahoma" panose="020B0604030504040204" pitchFamily="34" charset="0"/>
                        </a:rPr>
                        <a:t>מספר חוזה ושינוי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900" b="1" i="0" u="none" strike="noStrike">
                          <a:solidFill>
                            <a:srgbClr val="333333"/>
                          </a:solidFill>
                          <a:effectLst/>
                          <a:latin typeface="Tahoma" panose="020B0604030504040204" pitchFamily="34" charset="0"/>
                        </a:rPr>
                        <a:t>תיאור פרוייקט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9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05224078"/>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1780303-0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אכסאל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9737554"/>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1780329-0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בעינה-נג'ידאת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3768090"/>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1780386-0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בענה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47475741"/>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1780402-0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גש(גוש חלב)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3211753"/>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1780428-0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דבוריה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8252436"/>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dirty="0">
                          <a:solidFill>
                            <a:srgbClr val="333333"/>
                          </a:solidFill>
                          <a:effectLst/>
                          <a:latin typeface="Tahoma" panose="020B0604030504040204" pitchFamily="34" charset="0"/>
                        </a:rPr>
                        <a:t>1780436-0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אל-אסד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67987546"/>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1780444-0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חנא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24042563"/>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1780535-0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מוא"ז אל בטוף- 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למ"ס לא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68549582"/>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1780550-0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מוא"ז  בוסתן אל מרג'- 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למ"ס לא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02354686"/>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1780576-0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מגד אל-כרום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3022607"/>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1780584-0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משהד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22040023"/>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1780592-0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נחף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62278594"/>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1780626-0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עילבון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25716694"/>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1780634-0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עין מאהל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40846385"/>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1697804-1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תוספת  לתכנון תב"ע- מתחם 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עין מאהל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68362807"/>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1653146-1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תוספת השלמת תכנון תב"ע  למתחם6,7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עין מאהל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79615920"/>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1780659-0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מנהל פרויקט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רינה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87637244"/>
                  </a:ext>
                </a:extLst>
              </a:tr>
              <a:tr h="231612">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1651728-1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תוספת עבור תצ"ר לאיחוד וחלוקה מאושר -נייוד תקציב מקרקע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אל-אסד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04303648"/>
                  </a:ext>
                </a:extLst>
              </a:tr>
              <a:tr h="231612">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1781228-0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הכנת תצ"ר בבכ\מק\16050\14\7 כשר לרישום-  ניוד מתקציב 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אל-אסד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9720074"/>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190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1698224-1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הגדלה חוזה  עבור תצ"ר- ניוד תקציב מקרקע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אל-אסד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96289"/>
                  </a:ext>
                </a:extLst>
              </a:tr>
              <a:tr h="253077">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dirty="0">
                          <a:solidFill>
                            <a:srgbClr val="333333"/>
                          </a:solidFill>
                          <a:effectLst/>
                          <a:latin typeface="Tahoma" panose="020B0604030504040204" pitchFamily="34" charset="0"/>
                        </a:rPr>
                        <a:t>190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1781293-0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הכנת תצ"ר לתכנית מאושרת בכ\מק\16056\14\16 -ניוד מתקציב 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אל-אסד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7368515"/>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1780857-0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תצ"ר לתכנית 251-025021- ניוד מתקציב 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דבוריה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0651744"/>
                  </a:ext>
                </a:extLst>
              </a:tr>
              <a:tr h="231612">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1781343-0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איחוד וחלוקה לתכנית ההר של המשרד - ניוד תקציה מקרקע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אל-אסד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91578556"/>
                  </a:ext>
                </a:extLst>
              </a:tr>
              <a:tr h="231612">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1702919-1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השלמת תכנית ערן מבל ליד שכונת הר של המשרד - ניוד תקציב מקרקע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דיר אל-אסד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4886696"/>
                  </a:ext>
                </a:extLst>
              </a:tr>
              <a:tr h="133199">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550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1781731-0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פרויקט חדש - תכנון תב"ע -ניידות מתקציב 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רינה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22734659"/>
                  </a:ext>
                </a:extLst>
              </a:tr>
              <a:tr h="253077">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1781095-0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333333"/>
                          </a:solidFill>
                          <a:effectLst/>
                          <a:latin typeface="Tahoma" panose="020B0604030504040204" pitchFamily="34" charset="0"/>
                        </a:rPr>
                        <a:t>השלמת תכנון </a:t>
                      </a:r>
                      <a:r>
                        <a:rPr lang="he-IL" sz="900" b="1" i="0" u="none" strike="noStrike" dirty="0" err="1">
                          <a:solidFill>
                            <a:srgbClr val="333333"/>
                          </a:solidFill>
                          <a:effectLst/>
                          <a:latin typeface="Tahoma" panose="020B0604030504040204" pitchFamily="34" charset="0"/>
                        </a:rPr>
                        <a:t>תב"ע</a:t>
                      </a:r>
                      <a:r>
                        <a:rPr lang="he-IL" sz="900" b="1" i="0" u="none" strike="noStrike" dirty="0">
                          <a:solidFill>
                            <a:srgbClr val="333333"/>
                          </a:solidFill>
                          <a:effectLst/>
                          <a:latin typeface="Tahoma" panose="020B0604030504040204" pitchFamily="34" charset="0"/>
                        </a:rPr>
                        <a:t> למתחם מגורים מסחר ותעסוקה - </a:t>
                      </a:r>
                      <a:r>
                        <a:rPr lang="he-IL" sz="900" b="1" i="0" u="none" strike="noStrike" dirty="0" err="1">
                          <a:solidFill>
                            <a:srgbClr val="333333"/>
                          </a:solidFill>
                          <a:effectLst/>
                          <a:latin typeface="Tahoma" panose="020B0604030504040204" pitchFamily="34" charset="0"/>
                        </a:rPr>
                        <a:t>נייוד</a:t>
                      </a:r>
                      <a:r>
                        <a:rPr lang="he-IL" sz="900" b="1" i="0" u="none" strike="noStrike" dirty="0">
                          <a:solidFill>
                            <a:srgbClr val="333333"/>
                          </a:solidFill>
                          <a:effectLst/>
                          <a:latin typeface="Tahoma" panose="020B0604030504040204" pitchFamily="34" charset="0"/>
                        </a:rPr>
                        <a:t> מתקציב 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דבוריה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0480696"/>
                  </a:ext>
                </a:extLst>
              </a:tr>
              <a:tr h="379616">
                <a:tc>
                  <a:txBody>
                    <a:bodyPr/>
                    <a:lstStyle/>
                    <a:p>
                      <a:pPr algn="ctr" rtl="0"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333333"/>
                          </a:solidFill>
                          <a:effectLst/>
                          <a:latin typeface="Tahoma" panose="020B0604030504040204" pitchFamily="34" charset="0"/>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333333"/>
                          </a:solidFill>
                          <a:effectLst/>
                          <a:latin typeface="Tahoma" panose="020B0604030504040204" pitchFamily="34" charset="0"/>
                        </a:rPr>
                        <a:t>1781673-0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הכנת תכנית שלד למתחם מתחם 4 ו מתחם 2.1  לפי דרישת מתכנן  המחוז ועדה המחוזית כתנאי לקידום תכנית גבעה צפונית - המתחם שיקודם הינו ברוב 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333333"/>
                          </a:solidFill>
                          <a:effectLst/>
                          <a:latin typeface="Tahoma" panose="020B0604030504040204" pitchFamily="34" charset="0"/>
                        </a:rPr>
                        <a:t>עין מאהל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757330"/>
                  </a:ext>
                </a:extLst>
              </a:tr>
              <a:tr h="209554">
                <a:tc>
                  <a:txBody>
                    <a:bodyPr/>
                    <a:lstStyle/>
                    <a:p>
                      <a:pPr algn="ctr" rtl="0" fontAlgn="ctr"/>
                      <a:r>
                        <a:rPr lang="he-IL" sz="1600" b="1"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6,300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000000"/>
                          </a:solidFill>
                          <a:effectLst/>
                          <a:latin typeface="Arial" panose="020B0604020202020204" pitchFamily="34" charset="0"/>
                        </a:rPr>
                        <a:t>סה"כ יישובים ממוקדים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43752858"/>
                  </a:ext>
                </a:extLst>
              </a:tr>
            </a:tbl>
          </a:graphicData>
        </a:graphic>
      </p:graphicFrame>
      <p:pic>
        <p:nvPicPr>
          <p:cNvPr id="12" name="Picture 3">
            <a:extLst>
              <a:ext uri="{FF2B5EF4-FFF2-40B4-BE49-F238E27FC236}">
                <a16:creationId xmlns:a16="http://schemas.microsoft.com/office/drawing/2014/main" id="{8D75A80A-6EF5-43A4-AF9C-52702B0999F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2400" y="247733"/>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8185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8" y="652626"/>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חיפה - 2019 </a:t>
            </a:r>
          </a:p>
        </p:txBody>
      </p:sp>
      <p:sp>
        <p:nvSpPr>
          <p:cNvPr id="10" name="TextBox 9">
            <a:extLst>
              <a:ext uri="{FF2B5EF4-FFF2-40B4-BE49-F238E27FC236}">
                <a16:creationId xmlns:a16="http://schemas.microsoft.com/office/drawing/2014/main" id="{F9D18186-EBF6-457F-BC2B-834A4D32D78B}"/>
              </a:ext>
            </a:extLst>
          </p:cNvPr>
          <p:cNvSpPr txBox="1"/>
          <p:nvPr/>
        </p:nvSpPr>
        <p:spPr>
          <a:xfrm>
            <a:off x="2610982" y="6021288"/>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graphicFrame>
        <p:nvGraphicFramePr>
          <p:cNvPr id="2" name="טבלה 1">
            <a:extLst>
              <a:ext uri="{FF2B5EF4-FFF2-40B4-BE49-F238E27FC236}">
                <a16:creationId xmlns:a16="http://schemas.microsoft.com/office/drawing/2014/main" id="{81B20EAF-F8CA-4BC2-9963-198B9F0045BE}"/>
              </a:ext>
            </a:extLst>
          </p:cNvPr>
          <p:cNvGraphicFramePr>
            <a:graphicFrameLocks noGrp="1"/>
          </p:cNvGraphicFramePr>
          <p:nvPr>
            <p:extLst>
              <p:ext uri="{D42A27DB-BD31-4B8C-83A1-F6EECF244321}">
                <p14:modId xmlns:p14="http://schemas.microsoft.com/office/powerpoint/2010/main" val="1768233461"/>
              </p:ext>
            </p:extLst>
          </p:nvPr>
        </p:nvGraphicFramePr>
        <p:xfrm>
          <a:off x="139751" y="1083113"/>
          <a:ext cx="8640960" cy="4784053"/>
        </p:xfrm>
        <a:graphic>
          <a:graphicData uri="http://schemas.openxmlformats.org/drawingml/2006/table">
            <a:tbl>
              <a:tblPr rtl="1"/>
              <a:tblGrid>
                <a:gridCol w="784036">
                  <a:extLst>
                    <a:ext uri="{9D8B030D-6E8A-4147-A177-3AD203B41FA5}">
                      <a16:colId xmlns:a16="http://schemas.microsoft.com/office/drawing/2014/main" val="1665521915"/>
                    </a:ext>
                  </a:extLst>
                </a:gridCol>
                <a:gridCol w="919311">
                  <a:extLst>
                    <a:ext uri="{9D8B030D-6E8A-4147-A177-3AD203B41FA5}">
                      <a16:colId xmlns:a16="http://schemas.microsoft.com/office/drawing/2014/main" val="1989287083"/>
                    </a:ext>
                  </a:extLst>
                </a:gridCol>
                <a:gridCol w="952437">
                  <a:extLst>
                    <a:ext uri="{9D8B030D-6E8A-4147-A177-3AD203B41FA5}">
                      <a16:colId xmlns:a16="http://schemas.microsoft.com/office/drawing/2014/main" val="3891737460"/>
                    </a:ext>
                  </a:extLst>
                </a:gridCol>
                <a:gridCol w="4682131">
                  <a:extLst>
                    <a:ext uri="{9D8B030D-6E8A-4147-A177-3AD203B41FA5}">
                      <a16:colId xmlns:a16="http://schemas.microsoft.com/office/drawing/2014/main" val="4189579860"/>
                    </a:ext>
                  </a:extLst>
                </a:gridCol>
                <a:gridCol w="1303045">
                  <a:extLst>
                    <a:ext uri="{9D8B030D-6E8A-4147-A177-3AD203B41FA5}">
                      <a16:colId xmlns:a16="http://schemas.microsoft.com/office/drawing/2014/main" val="3315373063"/>
                    </a:ext>
                  </a:extLst>
                </a:gridCol>
              </a:tblGrid>
              <a:tr h="298413">
                <a:tc>
                  <a:txBody>
                    <a:bodyPr/>
                    <a:lstStyle/>
                    <a:p>
                      <a:pPr algn="ctr" rtl="1" fontAlgn="ctr"/>
                      <a:r>
                        <a:rPr lang="he-IL" sz="1000" b="1" i="0" u="none" strike="noStrike">
                          <a:solidFill>
                            <a:srgbClr val="000000"/>
                          </a:solidFill>
                          <a:effectLst/>
                          <a:latin typeface="Arial" panose="020B0604020202020204" pitchFamily="34" charset="0"/>
                        </a:rPr>
                        <a:t>ניצול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a:solidFill>
                            <a:srgbClr val="333333"/>
                          </a:solidFill>
                          <a:effectLst/>
                          <a:latin typeface="Tahoma" panose="020B0604030504040204" pitchFamily="34" charset="0"/>
                        </a:rPr>
                        <a:t>סכום חוזים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a:solidFill>
                            <a:srgbClr val="333333"/>
                          </a:solidFill>
                          <a:effectLst/>
                          <a:latin typeface="Tahoma" panose="020B0604030504040204" pitchFamily="34" charset="0"/>
                        </a:rPr>
                        <a:t>מספר חוזה ושינוי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dirty="0">
                          <a:solidFill>
                            <a:srgbClr val="333333"/>
                          </a:solidFill>
                          <a:effectLst/>
                          <a:latin typeface="Tahoma" panose="020B0604030504040204" pitchFamily="34" charset="0"/>
                        </a:rPr>
                        <a:t>תיאור </a:t>
                      </a:r>
                      <a:r>
                        <a:rPr lang="he-IL" sz="1000" b="1" i="0" u="none" strike="noStrike" dirty="0" err="1">
                          <a:solidFill>
                            <a:srgbClr val="333333"/>
                          </a:solidFill>
                          <a:effectLst/>
                          <a:latin typeface="Tahoma" panose="020B0604030504040204" pitchFamily="34" charset="0"/>
                        </a:rPr>
                        <a:t>פרוייקט</a:t>
                      </a:r>
                      <a:endParaRPr lang="he-IL" sz="1000" b="1" i="0" u="none" strike="noStrike" dirty="0">
                        <a:solidFill>
                          <a:srgbClr val="333333"/>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86278717"/>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1778232-0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אעבלין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82233049"/>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1778257-0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ברטעה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4016992"/>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1778448-0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ג'סר א-זרקא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07338471"/>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1778463-0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זמר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50340829"/>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1778489-0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כאוכב אבו 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494112"/>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1778505-0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כפר קרע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9414203"/>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1778596-0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מזרעה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6778606"/>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1778539-0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מעליא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82943409"/>
                  </a:ext>
                </a:extLst>
              </a:tr>
              <a:tr h="298413">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1777812-0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תכנון מתחם 2 לפי ג/6296 - 73 יח' שטח 36 ד' ק.פרטית - ניוד תקציב מקרקע מדינה לקרקע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מעליא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0201073"/>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1778547-0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עין חוד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40853720"/>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1778562-0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ראס עלי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9470263"/>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1778570-0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שיח  דנון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1790675"/>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1778588-0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יועץ/מנהל פרויקט בנושא תכנון לפי החלטת הממשלה 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שעב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110020"/>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1779685-0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איחוד וחלוקה לתכנית ג/16763 200 יח"ד 100 דונם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כאוכב אבו 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54473455"/>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1777499-0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קרקע מדינה. השלמת שכ"ט לחוזים קיימים 114 יח"ד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ברטעה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7263187"/>
                  </a:ext>
                </a:extLst>
              </a:tr>
              <a:tr h="298413">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180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1777853-0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מתחם </a:t>
                      </a:r>
                      <a:r>
                        <a:rPr lang="en-US" sz="1000" b="1" i="0" u="none" strike="noStrike">
                          <a:solidFill>
                            <a:srgbClr val="333333"/>
                          </a:solidFill>
                          <a:effectLst/>
                          <a:latin typeface="Tahoma" panose="020B0604030504040204" pitchFamily="34" charset="0"/>
                        </a:rPr>
                        <a:t>D2 - 39 </a:t>
                      </a:r>
                      <a:r>
                        <a:rPr lang="he-IL" sz="1000" b="1" i="0" u="none" strike="noStrike">
                          <a:solidFill>
                            <a:srgbClr val="333333"/>
                          </a:solidFill>
                          <a:effectLst/>
                          <a:latin typeface="Tahoma" panose="020B0604030504040204" pitchFamily="34" charset="0"/>
                        </a:rPr>
                        <a:t>יח"ד שטח 26 דונם, קרקע פרטית. ניוד תקציב מקרקע מדינה לקרקע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פסוטה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0099803"/>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250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1779669-0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איחוד וחלוקה לתכנית צפון מזרחית 270 יח"ד 90 דונם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כאוכב אבו 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632211"/>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380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1779677-0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בדיקת התכנות להרחבה מזרחית 50 דונם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כאוכב אבו 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07798177"/>
                  </a:ext>
                </a:extLst>
              </a:tr>
              <a:tr h="298413">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1777804-0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תכנון מתחם 1 - 134 יח"ד שטח 70 דונם קרקע פרטית - ניוד תקציב מקרקע מדינה לקרקע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מעליא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0021963"/>
                  </a:ext>
                </a:extLst>
              </a:tr>
              <a:tr h="157059">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1777820-0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תכנון תכנית מפורטת במרכז הישוב כ 100 יח"ד - קרקע מדינה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עין חוד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44422095"/>
                  </a:ext>
                </a:extLst>
              </a:tr>
              <a:tr h="298413">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620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1777861-0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186 יח"ד מתחם </a:t>
                      </a:r>
                      <a:r>
                        <a:rPr lang="en-US" sz="1000" b="1" i="0" u="none" strike="noStrike">
                          <a:solidFill>
                            <a:srgbClr val="333333"/>
                          </a:solidFill>
                          <a:effectLst/>
                          <a:latin typeface="Tahoma" panose="020B0604030504040204" pitchFamily="34" charset="0"/>
                        </a:rPr>
                        <a:t>E </a:t>
                      </a:r>
                      <a:r>
                        <a:rPr lang="he-IL" sz="1000" b="1" i="0" u="none" strike="noStrike">
                          <a:solidFill>
                            <a:srgbClr val="333333"/>
                          </a:solidFill>
                          <a:effectLst/>
                          <a:latin typeface="Tahoma" panose="020B0604030504040204" pitchFamily="34" charset="0"/>
                        </a:rPr>
                        <a:t>שטח 124 דונם, קרקע פרטית. ניוד תקציב מקרקע מדינה לקרקע פרטית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פסוטה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1327627"/>
                  </a:ext>
                </a:extLst>
              </a:tr>
              <a:tr h="365371">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000" b="1" i="0" u="none" strike="noStrike">
                          <a:solidFill>
                            <a:srgbClr val="333333"/>
                          </a:solidFill>
                          <a:effectLst/>
                          <a:latin typeface="Tahoma" panose="020B0604030504040204" pitchFamily="34" charset="0"/>
                        </a:rPr>
                        <a:t>820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00" b="1" i="0" u="none" strike="noStrike">
                          <a:solidFill>
                            <a:srgbClr val="333333"/>
                          </a:solidFill>
                          <a:effectLst/>
                          <a:latin typeface="Tahoma" panose="020B0604030504040204" pitchFamily="34" charset="0"/>
                        </a:rPr>
                        <a:t>1777416-0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dirty="0">
                          <a:solidFill>
                            <a:srgbClr val="333333"/>
                          </a:solidFill>
                          <a:effectLst/>
                          <a:latin typeface="Tahoma" panose="020B0604030504040204" pitchFamily="34" charset="0"/>
                        </a:rPr>
                        <a:t>מתחם 1 - 592 יח"ד שטח 247 דונם, קרקע פרטית, השלמות, תכנון תחבורה </a:t>
                      </a:r>
                      <a:r>
                        <a:rPr lang="he-IL" sz="1000" b="1" i="0" u="none" strike="noStrike" dirty="0" err="1">
                          <a:solidFill>
                            <a:srgbClr val="333333"/>
                          </a:solidFill>
                          <a:effectLst/>
                          <a:latin typeface="Tahoma" panose="020B0604030504040204" pitchFamily="34" charset="0"/>
                        </a:rPr>
                        <a:t>ובה"ת</a:t>
                      </a:r>
                      <a:r>
                        <a:rPr lang="he-IL" sz="1000" b="1" i="0" u="none" strike="noStrike" dirty="0">
                          <a:solidFill>
                            <a:srgbClr val="333333"/>
                          </a:solidFill>
                          <a:effectLst/>
                          <a:latin typeface="Tahoma" panose="020B0604030504040204" pitchFamily="34" charset="0"/>
                        </a:rPr>
                        <a:t>. ניוד תקציב מקרקע מדינה לקרקע פרטית. המתחם תוקצב בשנת 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אעבלין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75839890"/>
                  </a:ext>
                </a:extLst>
              </a:tr>
              <a:tr h="212030">
                <a:tc>
                  <a:txBody>
                    <a:bodyPr/>
                    <a:lstStyle/>
                    <a:p>
                      <a:pPr algn="ctr" rtl="0" fontAlgn="ctr"/>
                      <a:r>
                        <a:rPr lang="he-IL" sz="1000" b="1"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5,600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000000"/>
                          </a:solidFill>
                          <a:effectLst/>
                          <a:latin typeface="Arial" panose="020B0604020202020204" pitchFamily="34" charset="0"/>
                        </a:rPr>
                        <a:t>סה"כ יישובים ממוקדים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59472181"/>
                  </a:ext>
                </a:extLst>
              </a:tr>
            </a:tbl>
          </a:graphicData>
        </a:graphic>
      </p:graphicFrame>
      <p:pic>
        <p:nvPicPr>
          <p:cNvPr id="12" name="Picture 3">
            <a:extLst>
              <a:ext uri="{FF2B5EF4-FFF2-40B4-BE49-F238E27FC236}">
                <a16:creationId xmlns:a16="http://schemas.microsoft.com/office/drawing/2014/main" id="{B89A50C2-D11E-4009-B414-0BB6A38059E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0004" y="111406"/>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98849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652626"/>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מרכז - 2019 </a:t>
            </a:r>
          </a:p>
        </p:txBody>
      </p:sp>
      <p:sp>
        <p:nvSpPr>
          <p:cNvPr id="10" name="TextBox 9">
            <a:extLst>
              <a:ext uri="{FF2B5EF4-FFF2-40B4-BE49-F238E27FC236}">
                <a16:creationId xmlns:a16="http://schemas.microsoft.com/office/drawing/2014/main" id="{F9D18186-EBF6-457F-BC2B-834A4D32D78B}"/>
              </a:ext>
            </a:extLst>
          </p:cNvPr>
          <p:cNvSpPr txBox="1"/>
          <p:nvPr/>
        </p:nvSpPr>
        <p:spPr>
          <a:xfrm>
            <a:off x="2715317" y="6058522"/>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graphicFrame>
        <p:nvGraphicFramePr>
          <p:cNvPr id="3" name="טבלה 2">
            <a:extLst>
              <a:ext uri="{FF2B5EF4-FFF2-40B4-BE49-F238E27FC236}">
                <a16:creationId xmlns:a16="http://schemas.microsoft.com/office/drawing/2014/main" id="{CB67D6C7-7727-42F0-BABC-CCB2845F4431}"/>
              </a:ext>
            </a:extLst>
          </p:cNvPr>
          <p:cNvGraphicFramePr>
            <a:graphicFrameLocks noGrp="1"/>
          </p:cNvGraphicFramePr>
          <p:nvPr>
            <p:extLst>
              <p:ext uri="{D42A27DB-BD31-4B8C-83A1-F6EECF244321}">
                <p14:modId xmlns:p14="http://schemas.microsoft.com/office/powerpoint/2010/main" val="427731976"/>
              </p:ext>
            </p:extLst>
          </p:nvPr>
        </p:nvGraphicFramePr>
        <p:xfrm>
          <a:off x="497915" y="1156727"/>
          <a:ext cx="8199035" cy="2260486"/>
        </p:xfrm>
        <a:graphic>
          <a:graphicData uri="http://schemas.openxmlformats.org/drawingml/2006/table">
            <a:tbl>
              <a:tblPr rtl="1"/>
              <a:tblGrid>
                <a:gridCol w="743939">
                  <a:extLst>
                    <a:ext uri="{9D8B030D-6E8A-4147-A177-3AD203B41FA5}">
                      <a16:colId xmlns:a16="http://schemas.microsoft.com/office/drawing/2014/main" val="2418051087"/>
                    </a:ext>
                  </a:extLst>
                </a:gridCol>
                <a:gridCol w="872293">
                  <a:extLst>
                    <a:ext uri="{9D8B030D-6E8A-4147-A177-3AD203B41FA5}">
                      <a16:colId xmlns:a16="http://schemas.microsoft.com/office/drawing/2014/main" val="3725802972"/>
                    </a:ext>
                  </a:extLst>
                </a:gridCol>
                <a:gridCol w="903728">
                  <a:extLst>
                    <a:ext uri="{9D8B030D-6E8A-4147-A177-3AD203B41FA5}">
                      <a16:colId xmlns:a16="http://schemas.microsoft.com/office/drawing/2014/main" val="588605073"/>
                    </a:ext>
                  </a:extLst>
                </a:gridCol>
                <a:gridCol w="4442671">
                  <a:extLst>
                    <a:ext uri="{9D8B030D-6E8A-4147-A177-3AD203B41FA5}">
                      <a16:colId xmlns:a16="http://schemas.microsoft.com/office/drawing/2014/main" val="398037648"/>
                    </a:ext>
                  </a:extLst>
                </a:gridCol>
                <a:gridCol w="1236404">
                  <a:extLst>
                    <a:ext uri="{9D8B030D-6E8A-4147-A177-3AD203B41FA5}">
                      <a16:colId xmlns:a16="http://schemas.microsoft.com/office/drawing/2014/main" val="3824188839"/>
                    </a:ext>
                  </a:extLst>
                </a:gridCol>
              </a:tblGrid>
              <a:tr h="446515">
                <a:tc>
                  <a:txBody>
                    <a:bodyPr/>
                    <a:lstStyle/>
                    <a:p>
                      <a:pPr algn="ctr" rtl="1" fontAlgn="ctr"/>
                      <a:r>
                        <a:rPr lang="he-IL" sz="1400" b="1" i="0" u="none" strike="noStrike">
                          <a:solidFill>
                            <a:srgbClr val="333333"/>
                          </a:solidFill>
                          <a:effectLst/>
                          <a:latin typeface="Tahoma" panose="020B0604030504040204" pitchFamily="34" charset="0"/>
                        </a:rPr>
                        <a:t>ניצול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Tahoma" panose="020B0604030504040204" pitchFamily="34" charset="0"/>
                        </a:rPr>
                        <a:t>סכום חוזים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Tahoma" panose="020B0604030504040204" pitchFamily="34" charset="0"/>
                        </a:rPr>
                        <a:t>מספר חוזה ושינוי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Tahoma" panose="020B0604030504040204" pitchFamily="34" charset="0"/>
                        </a:rPr>
                        <a:t>תיאור פרוייקט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21161449"/>
                  </a:ext>
                </a:extLst>
              </a:tr>
              <a:tr h="223258">
                <a:tc>
                  <a:txBody>
                    <a:bodyPr/>
                    <a:lstStyle/>
                    <a:p>
                      <a:pPr algn="ctr" rtl="0" fontAlgn="ctr"/>
                      <a:r>
                        <a:rPr lang="he-IL" sz="14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333333"/>
                          </a:solidFill>
                          <a:effectLst/>
                          <a:latin typeface="Tahoma" panose="020B060403050404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1709229-1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הגדלה למתכנן מים וביוב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כפר ברא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62252147"/>
                  </a:ext>
                </a:extLst>
              </a:tr>
              <a:tr h="223258">
                <a:tc>
                  <a:txBody>
                    <a:bodyPr/>
                    <a:lstStyle/>
                    <a:p>
                      <a:pPr algn="ctr" rtl="0" fontAlgn="ctr"/>
                      <a:r>
                        <a:rPr lang="he-IL" sz="14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dirty="0">
                          <a:solidFill>
                            <a:srgbClr val="333333"/>
                          </a:solidFill>
                          <a:effectLst/>
                          <a:latin typeface="Tahoma" panose="020B0604030504040204" pitchFamily="34" charset="0"/>
                        </a:rPr>
                        <a:t>1778844-0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ליווי תוכניות סטטוטוריות לרשות המקומית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גלגוליה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5237188"/>
                  </a:ext>
                </a:extLst>
              </a:tr>
              <a:tr h="223258">
                <a:tc>
                  <a:txBody>
                    <a:bodyPr/>
                    <a:lstStyle/>
                    <a:p>
                      <a:pPr algn="ctr" rtl="0" fontAlgn="ctr"/>
                      <a:r>
                        <a:rPr lang="he-IL" sz="14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1778851-0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ליווי תוכניות סטטוטוריות לרשות המקומית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כפר ברא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2649516"/>
                  </a:ext>
                </a:extLst>
              </a:tr>
              <a:tr h="223258">
                <a:tc>
                  <a:txBody>
                    <a:bodyPr/>
                    <a:lstStyle/>
                    <a:p>
                      <a:pPr algn="ctr" rtl="0" fontAlgn="ctr"/>
                      <a:r>
                        <a:rPr lang="he-IL" sz="14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1778869-0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ליווי תכניות סטטוטוריות ברשות המקומית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קלנסוה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0902835"/>
                  </a:ext>
                </a:extLst>
              </a:tr>
              <a:tr h="223258">
                <a:tc>
                  <a:txBody>
                    <a:bodyPr/>
                    <a:lstStyle/>
                    <a:p>
                      <a:pPr algn="ctr" rtl="0" fontAlgn="ctr"/>
                      <a:r>
                        <a:rPr lang="he-IL" sz="14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333333"/>
                          </a:solidFill>
                          <a:effectLst/>
                          <a:latin typeface="Tahoma" panose="020B0604030504040204" pitchFamily="34" charset="0"/>
                        </a:rPr>
                        <a:t>257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1675149-1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הסדרת נחל קנה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גלגוליה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4672983"/>
                  </a:ext>
                </a:extLst>
              </a:tr>
              <a:tr h="223258">
                <a:tc>
                  <a:txBody>
                    <a:bodyPr/>
                    <a:lstStyle/>
                    <a:p>
                      <a:pPr algn="ctr" rtl="0" fontAlgn="ctr"/>
                      <a:r>
                        <a:rPr lang="he-IL" sz="14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333333"/>
                          </a:solidFill>
                          <a:effectLst/>
                          <a:latin typeface="Tahoma" panose="020B0604030504040204" pitchFamily="34" charset="0"/>
                        </a:rPr>
                        <a:t>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1741230-1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טבלאות איחוד וחלוקה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קלנסוה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4970717"/>
                  </a:ext>
                </a:extLst>
              </a:tr>
              <a:tr h="223258">
                <a:tc>
                  <a:txBody>
                    <a:bodyPr/>
                    <a:lstStyle/>
                    <a:p>
                      <a:pPr algn="ctr" rtl="0" fontAlgn="ctr"/>
                      <a:r>
                        <a:rPr lang="he-IL" sz="14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333333"/>
                          </a:solidFill>
                          <a:effectLst/>
                          <a:latin typeface="Tahoma" panose="020B0604030504040204" pitchFamily="34" charset="0"/>
                        </a:rPr>
                        <a:t>730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400" b="1" i="0" u="none" strike="noStrike">
                          <a:solidFill>
                            <a:srgbClr val="333333"/>
                          </a:solidFill>
                          <a:effectLst/>
                          <a:latin typeface="Tahoma" panose="020B0604030504040204" pitchFamily="34" charset="0"/>
                        </a:rPr>
                        <a:t>1778810-0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תבע לרצועה דרומית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Tahoma" panose="020B0604030504040204" pitchFamily="34" charset="0"/>
                        </a:rPr>
                        <a:t>כפר ברא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9566687"/>
                  </a:ext>
                </a:extLst>
              </a:tr>
              <a:tr h="251165">
                <a:tc>
                  <a:txBody>
                    <a:bodyPr/>
                    <a:lstStyle/>
                    <a:p>
                      <a:pPr algn="ctr" rtl="0" fontAlgn="ctr"/>
                      <a:r>
                        <a:rPr lang="he-IL" sz="1400" b="1"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1,738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600" b="1" i="0" u="none" strike="noStrike" dirty="0">
                          <a:solidFill>
                            <a:srgbClr val="000000"/>
                          </a:solidFill>
                          <a:effectLst/>
                          <a:latin typeface="Arial" panose="020B0604020202020204" pitchFamily="34" charset="0"/>
                        </a:rPr>
                        <a:t>סה"כ יישובים ממוקדים – מחוז מרכז</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16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3123644"/>
                  </a:ext>
                </a:extLst>
              </a:tr>
            </a:tbl>
          </a:graphicData>
        </a:graphic>
      </p:graphicFrame>
      <p:graphicFrame>
        <p:nvGraphicFramePr>
          <p:cNvPr id="5" name="טבלה 4">
            <a:extLst>
              <a:ext uri="{FF2B5EF4-FFF2-40B4-BE49-F238E27FC236}">
                <a16:creationId xmlns:a16="http://schemas.microsoft.com/office/drawing/2014/main" id="{E1D376C6-90E7-4522-80BB-7B8B0134B1EC}"/>
              </a:ext>
            </a:extLst>
          </p:cNvPr>
          <p:cNvGraphicFramePr>
            <a:graphicFrameLocks noGrp="1"/>
          </p:cNvGraphicFramePr>
          <p:nvPr>
            <p:extLst>
              <p:ext uri="{D42A27DB-BD31-4B8C-83A1-F6EECF244321}">
                <p14:modId xmlns:p14="http://schemas.microsoft.com/office/powerpoint/2010/main" val="3926157441"/>
              </p:ext>
            </p:extLst>
          </p:nvPr>
        </p:nvGraphicFramePr>
        <p:xfrm>
          <a:off x="611560" y="4085549"/>
          <a:ext cx="8173604" cy="1935067"/>
        </p:xfrm>
        <a:graphic>
          <a:graphicData uri="http://schemas.openxmlformats.org/drawingml/2006/table">
            <a:tbl>
              <a:tblPr rtl="1"/>
              <a:tblGrid>
                <a:gridCol w="741631">
                  <a:extLst>
                    <a:ext uri="{9D8B030D-6E8A-4147-A177-3AD203B41FA5}">
                      <a16:colId xmlns:a16="http://schemas.microsoft.com/office/drawing/2014/main" val="2219959585"/>
                    </a:ext>
                  </a:extLst>
                </a:gridCol>
                <a:gridCol w="869588">
                  <a:extLst>
                    <a:ext uri="{9D8B030D-6E8A-4147-A177-3AD203B41FA5}">
                      <a16:colId xmlns:a16="http://schemas.microsoft.com/office/drawing/2014/main" val="4076730697"/>
                    </a:ext>
                  </a:extLst>
                </a:gridCol>
                <a:gridCol w="900924">
                  <a:extLst>
                    <a:ext uri="{9D8B030D-6E8A-4147-A177-3AD203B41FA5}">
                      <a16:colId xmlns:a16="http://schemas.microsoft.com/office/drawing/2014/main" val="965070363"/>
                    </a:ext>
                  </a:extLst>
                </a:gridCol>
                <a:gridCol w="4428892">
                  <a:extLst>
                    <a:ext uri="{9D8B030D-6E8A-4147-A177-3AD203B41FA5}">
                      <a16:colId xmlns:a16="http://schemas.microsoft.com/office/drawing/2014/main" val="3292740380"/>
                    </a:ext>
                  </a:extLst>
                </a:gridCol>
                <a:gridCol w="1232569">
                  <a:extLst>
                    <a:ext uri="{9D8B030D-6E8A-4147-A177-3AD203B41FA5}">
                      <a16:colId xmlns:a16="http://schemas.microsoft.com/office/drawing/2014/main" val="1325039881"/>
                    </a:ext>
                  </a:extLst>
                </a:gridCol>
              </a:tblGrid>
              <a:tr h="567940">
                <a:tc>
                  <a:txBody>
                    <a:bodyPr/>
                    <a:lstStyle/>
                    <a:p>
                      <a:pPr algn="ctr" rtl="1" fontAlgn="ctr"/>
                      <a:r>
                        <a:rPr lang="he-IL" sz="1200" b="1" i="0" u="none" strike="noStrike">
                          <a:solidFill>
                            <a:srgbClr val="333333"/>
                          </a:solidFill>
                          <a:effectLst/>
                          <a:latin typeface="Tahoma" panose="020B0604030504040204" pitchFamily="34" charset="0"/>
                        </a:rPr>
                        <a:t>ניצול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סכום חוזים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מספר חוזה ושינוי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תיאור </a:t>
                      </a:r>
                      <a:r>
                        <a:rPr lang="he-IL" sz="1200" b="1" i="0" u="none" strike="noStrike" dirty="0" err="1">
                          <a:solidFill>
                            <a:srgbClr val="333333"/>
                          </a:solidFill>
                          <a:effectLst/>
                          <a:latin typeface="Tahoma" panose="020B0604030504040204" pitchFamily="34" charset="0"/>
                        </a:rPr>
                        <a:t>פרוייקט</a:t>
                      </a:r>
                      <a:endParaRPr lang="he-IL" sz="1200" b="1" i="0" u="none" strike="noStrike" dirty="0">
                        <a:solidFill>
                          <a:srgbClr val="333333"/>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יישוב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46578440"/>
                  </a:ext>
                </a:extLst>
              </a:tr>
              <a:tr h="298916">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1779081-0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dirty="0">
                          <a:solidFill>
                            <a:srgbClr val="333333"/>
                          </a:solidFill>
                          <a:effectLst/>
                          <a:latin typeface="Tahoma" panose="020B0604030504040204" pitchFamily="34" charset="0"/>
                        </a:rPr>
                        <a:t>אבו גוש - לווי הרשות לביצוע תכנית העבודה לתכנון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אבו גוש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9036919"/>
                  </a:ext>
                </a:extLst>
              </a:tr>
              <a:tr h="298916">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1779149-0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רשות - עין נקובא עין רפא - לווי הרשות לביצוע תכנית עבודה לתכנון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עין נקובא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8393258"/>
                  </a:ext>
                </a:extLst>
              </a:tr>
              <a:tr h="298916">
                <a:tc>
                  <a:txBody>
                    <a:bodyPr/>
                    <a:lstStyle/>
                    <a:p>
                      <a:pPr algn="ctr" rtl="0" fontAlgn="ctr"/>
                      <a:r>
                        <a:rPr lang="he-IL" sz="12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333333"/>
                          </a:solidFill>
                          <a:effectLst/>
                          <a:latin typeface="Tahoma" panose="020B0604030504040204" pitchFamily="34" charset="0"/>
                        </a:rPr>
                        <a:t>400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1780139-0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רשויות - מתחם 25 רובע מערבי דרך השלום   - תוכנית תב"ע ובינו. המשכי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אבו גוש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1127544"/>
                  </a:ext>
                </a:extLst>
              </a:tr>
              <a:tr h="403535">
                <a:tc>
                  <a:txBody>
                    <a:bodyPr/>
                    <a:lstStyle/>
                    <a:p>
                      <a:pPr algn="ctr" rtl="0" fontAlgn="ctr"/>
                      <a:r>
                        <a:rPr lang="he-IL" sz="1400" b="1"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2000" b="1" i="0" u="none" strike="noStrike">
                          <a:solidFill>
                            <a:srgbClr val="000000"/>
                          </a:solidFill>
                          <a:effectLst/>
                          <a:latin typeface="Arial" panose="020B0604020202020204" pitchFamily="34" charset="0"/>
                        </a:rPr>
                        <a:t>700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20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2000" b="1" i="0" u="none" strike="noStrike" dirty="0">
                          <a:solidFill>
                            <a:srgbClr val="000000"/>
                          </a:solidFill>
                          <a:effectLst/>
                          <a:latin typeface="Arial" panose="020B0604020202020204" pitchFamily="34" charset="0"/>
                        </a:rPr>
                        <a:t>סה"כ יישובים ממוקדים - מחוז ירושלים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he-IL" sz="20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63724267"/>
                  </a:ext>
                </a:extLst>
              </a:tr>
            </a:tbl>
          </a:graphicData>
        </a:graphic>
      </p:graphicFrame>
      <p:pic>
        <p:nvPicPr>
          <p:cNvPr id="12" name="Picture 3">
            <a:extLst>
              <a:ext uri="{FF2B5EF4-FFF2-40B4-BE49-F238E27FC236}">
                <a16:creationId xmlns:a16="http://schemas.microsoft.com/office/drawing/2014/main" id="{20CAE145-660B-4A62-87DA-24B551DB8E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0992" y="70074"/>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1DB3BB9C-1F24-4A8F-AD22-F409AE126C40}"/>
              </a:ext>
            </a:extLst>
          </p:cNvPr>
          <p:cNvSpPr txBox="1"/>
          <p:nvPr/>
        </p:nvSpPr>
        <p:spPr>
          <a:xfrm>
            <a:off x="251520" y="3509634"/>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ירושלים - 2019 </a:t>
            </a:r>
          </a:p>
        </p:txBody>
      </p:sp>
    </p:spTree>
    <p:extLst>
      <p:ext uri="{BB962C8B-B14F-4D97-AF65-F5344CB8AC3E}">
        <p14:creationId xmlns:p14="http://schemas.microsoft.com/office/powerpoint/2010/main" val="3697155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652626"/>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גליל - 2020 </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20CAE145-660B-4A62-87DA-24B551DB8E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0992" y="70074"/>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597B6F44-8555-4300-A0FA-2E58E6A26B9B}"/>
              </a:ext>
            </a:extLst>
          </p:cNvPr>
          <p:cNvGraphicFramePr>
            <a:graphicFrameLocks noGrp="1"/>
          </p:cNvGraphicFramePr>
          <p:nvPr>
            <p:extLst>
              <p:ext uri="{D42A27DB-BD31-4B8C-83A1-F6EECF244321}">
                <p14:modId xmlns:p14="http://schemas.microsoft.com/office/powerpoint/2010/main" val="1397726989"/>
              </p:ext>
            </p:extLst>
          </p:nvPr>
        </p:nvGraphicFramePr>
        <p:xfrm>
          <a:off x="487568" y="1088259"/>
          <a:ext cx="8188887" cy="5320171"/>
        </p:xfrm>
        <a:graphic>
          <a:graphicData uri="http://schemas.openxmlformats.org/drawingml/2006/table">
            <a:tbl>
              <a:tblPr rtl="1"/>
              <a:tblGrid>
                <a:gridCol w="822560">
                  <a:extLst>
                    <a:ext uri="{9D8B030D-6E8A-4147-A177-3AD203B41FA5}">
                      <a16:colId xmlns:a16="http://schemas.microsoft.com/office/drawing/2014/main" val="1052046768"/>
                    </a:ext>
                  </a:extLst>
                </a:gridCol>
                <a:gridCol w="1331766">
                  <a:extLst>
                    <a:ext uri="{9D8B030D-6E8A-4147-A177-3AD203B41FA5}">
                      <a16:colId xmlns:a16="http://schemas.microsoft.com/office/drawing/2014/main" val="1494200815"/>
                    </a:ext>
                  </a:extLst>
                </a:gridCol>
                <a:gridCol w="4925573">
                  <a:extLst>
                    <a:ext uri="{9D8B030D-6E8A-4147-A177-3AD203B41FA5}">
                      <a16:colId xmlns:a16="http://schemas.microsoft.com/office/drawing/2014/main" val="1858670053"/>
                    </a:ext>
                  </a:extLst>
                </a:gridCol>
                <a:gridCol w="1108988">
                  <a:extLst>
                    <a:ext uri="{9D8B030D-6E8A-4147-A177-3AD203B41FA5}">
                      <a16:colId xmlns:a16="http://schemas.microsoft.com/office/drawing/2014/main" val="1965236252"/>
                    </a:ext>
                  </a:extLst>
                </a:gridCol>
              </a:tblGrid>
              <a:tr h="176389">
                <a:tc>
                  <a:txBody>
                    <a:bodyPr/>
                    <a:lstStyle/>
                    <a:p>
                      <a:pPr algn="ctr" rtl="1" fontAlgn="ctr"/>
                      <a:r>
                        <a:rPr lang="he-IL" sz="1200" b="1" i="0" u="none" strike="noStrike">
                          <a:solidFill>
                            <a:srgbClr val="000000"/>
                          </a:solidFill>
                          <a:effectLst/>
                          <a:latin typeface="Arial" panose="020B0604020202020204" pitchFamily="34" charset="0"/>
                        </a:rPr>
                        <a:t>סכום חוזים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מספר חוזה ושינוי</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000000"/>
                          </a:solidFill>
                          <a:effectLst/>
                          <a:latin typeface="Arial" panose="020B0604020202020204" pitchFamily="34" charset="0"/>
                        </a:rPr>
                        <a:t>תיאור פרוייקט</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000000"/>
                          </a:solidFill>
                          <a:effectLst/>
                          <a:latin typeface="Arial" panose="020B0604020202020204" pitchFamily="34" charset="0"/>
                        </a:rPr>
                        <a:t>יישוב</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03001291"/>
                  </a:ext>
                </a:extLst>
              </a:tr>
              <a:tr h="176389">
                <a:tc>
                  <a:txBody>
                    <a:bodyPr/>
                    <a:lstStyle/>
                    <a:p>
                      <a:pPr algn="ctr" rtl="0" fontAlgn="ctr"/>
                      <a:r>
                        <a:rPr lang="he-IL" sz="1200" b="1" i="0" u="none" strike="noStrike">
                          <a:solidFill>
                            <a:srgbClr val="000000"/>
                          </a:solidFill>
                          <a:effectLst/>
                          <a:latin typeface="Arial" panose="020B0604020202020204" pitchFamily="34" charset="0"/>
                        </a:rPr>
                        <a:t>215</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1809490-0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מדידות לתצ"ר</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בעינה-נג'ידאת</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7420726"/>
                  </a:ext>
                </a:extLst>
              </a:tr>
              <a:tr h="176389">
                <a:tc>
                  <a:txBody>
                    <a:bodyPr/>
                    <a:lstStyle/>
                    <a:p>
                      <a:pPr algn="ctr" rtl="0" fontAlgn="ctr"/>
                      <a:r>
                        <a:rPr lang="he-IL" sz="1200" b="1" i="0" u="none" strike="noStrike">
                          <a:solidFill>
                            <a:srgbClr val="000000"/>
                          </a:solidFill>
                          <a:effectLst/>
                          <a:latin typeface="Arial" panose="020B0604020202020204" pitchFamily="34" charset="0"/>
                        </a:rPr>
                        <a:t>287</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1808351-0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מדידות לרישום ולתצ"ר</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משהד</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195965"/>
                  </a:ext>
                </a:extLst>
              </a:tr>
              <a:tr h="176389">
                <a:tc>
                  <a:txBody>
                    <a:bodyPr/>
                    <a:lstStyle/>
                    <a:p>
                      <a:pPr algn="ctr" rtl="0" fontAlgn="ctr"/>
                      <a:r>
                        <a:rPr lang="he-IL" sz="1200" b="1" i="0" u="none" strike="noStrike">
                          <a:solidFill>
                            <a:srgbClr val="000000"/>
                          </a:solidFill>
                          <a:effectLst/>
                          <a:latin typeface="Arial" panose="020B0604020202020204" pitchFamily="34" charset="0"/>
                        </a:rPr>
                        <a:t>312</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1809482-0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מדידות לתצר ולרישום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עוזיר</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7639065"/>
                  </a:ext>
                </a:extLst>
              </a:tr>
              <a:tr h="176389">
                <a:tc>
                  <a:txBody>
                    <a:bodyPr/>
                    <a:lstStyle/>
                    <a:p>
                      <a:pPr algn="ctr" rtl="0" fontAlgn="ctr"/>
                      <a:r>
                        <a:rPr lang="he-IL" sz="1200" b="1" i="0" u="none" strike="noStrike">
                          <a:solidFill>
                            <a:srgbClr val="000000"/>
                          </a:solidFill>
                          <a:effectLst/>
                          <a:latin typeface="Arial" panose="020B0604020202020204" pitchFamily="34" charset="0"/>
                        </a:rPr>
                        <a:t>116</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1808682-0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תצ"ר ורישום ל 500 יח"ד</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עין מאהל</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856195"/>
                  </a:ext>
                </a:extLst>
              </a:tr>
              <a:tr h="176389">
                <a:tc>
                  <a:txBody>
                    <a:bodyPr/>
                    <a:lstStyle/>
                    <a:p>
                      <a:pPr algn="ctr" rtl="0" fontAlgn="ctr"/>
                      <a:r>
                        <a:rPr lang="he-IL" sz="1200" b="1" i="0" u="none" strike="noStrike">
                          <a:solidFill>
                            <a:srgbClr val="000000"/>
                          </a:solidFill>
                          <a:effectLst/>
                          <a:latin typeface="Arial" panose="020B0604020202020204" pitchFamily="34" charset="0"/>
                        </a:rPr>
                        <a:t>126</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1806710-0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מפורט</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אכסאל</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9051166"/>
                  </a:ext>
                </a:extLst>
              </a:tr>
              <a:tr h="176389">
                <a:tc>
                  <a:txBody>
                    <a:bodyPr/>
                    <a:lstStyle/>
                    <a:p>
                      <a:pPr algn="ctr" rtl="0" fontAlgn="ctr"/>
                      <a:r>
                        <a:rPr lang="he-IL" sz="1200" b="1" i="0" u="none" strike="noStrike">
                          <a:solidFill>
                            <a:srgbClr val="000000"/>
                          </a:solidFill>
                          <a:effectLst/>
                          <a:latin typeface="Arial" panose="020B0604020202020204" pitchFamily="34" charset="0"/>
                        </a:rPr>
                        <a:t>756</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1806660-0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מפורט</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אכסאל</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9788116"/>
                  </a:ext>
                </a:extLst>
              </a:tr>
              <a:tr h="176389">
                <a:tc>
                  <a:txBody>
                    <a:bodyPr/>
                    <a:lstStyle/>
                    <a:p>
                      <a:pPr algn="ctr" rtl="0" fontAlgn="ctr"/>
                      <a:r>
                        <a:rPr lang="he-IL" sz="1200" b="1" i="0" u="none" strike="noStrike">
                          <a:solidFill>
                            <a:srgbClr val="000000"/>
                          </a:solidFill>
                          <a:effectLst/>
                          <a:latin typeface="Arial" panose="020B0604020202020204" pitchFamily="34" charset="0"/>
                        </a:rPr>
                        <a:t>813</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1806678-0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מפורט</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אכסאל</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6618499"/>
                  </a:ext>
                </a:extLst>
              </a:tr>
              <a:tr h="176389">
                <a:tc>
                  <a:txBody>
                    <a:bodyPr/>
                    <a:lstStyle/>
                    <a:p>
                      <a:pPr algn="ctr" rtl="0" fontAlgn="ctr"/>
                      <a:r>
                        <a:rPr lang="he-IL" sz="1200" b="1" i="0" u="none" strike="noStrike">
                          <a:solidFill>
                            <a:srgbClr val="000000"/>
                          </a:solidFill>
                          <a:effectLst/>
                          <a:latin typeface="Arial" panose="020B0604020202020204" pitchFamily="34" charset="0"/>
                        </a:rPr>
                        <a:t>176</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1807346-0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מפורט ל-360 יח"ד</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דיר חנא</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1012617"/>
                  </a:ext>
                </a:extLst>
              </a:tr>
              <a:tr h="176389">
                <a:tc>
                  <a:txBody>
                    <a:bodyPr/>
                    <a:lstStyle/>
                    <a:p>
                      <a:pPr algn="ctr" rtl="0" fontAlgn="ctr"/>
                      <a:r>
                        <a:rPr lang="he-IL" sz="1200" b="1" i="0" u="none" strike="noStrike">
                          <a:solidFill>
                            <a:srgbClr val="000000"/>
                          </a:solidFill>
                          <a:effectLst/>
                          <a:latin typeface="Arial" panose="020B0604020202020204" pitchFamily="34" charset="0"/>
                        </a:rPr>
                        <a:t>190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1808773-0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מפורט ל-360 יח"ד</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דיר חנא</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2469705"/>
                  </a:ext>
                </a:extLst>
              </a:tr>
              <a:tr h="176389">
                <a:tc>
                  <a:txBody>
                    <a:bodyPr/>
                    <a:lstStyle/>
                    <a:p>
                      <a:pPr algn="ctr" rtl="0" fontAlgn="ctr"/>
                      <a:r>
                        <a:rPr lang="he-IL" sz="1200" b="1" i="0" u="none" strike="noStrike">
                          <a:solidFill>
                            <a:srgbClr val="000000"/>
                          </a:solidFill>
                          <a:effectLst/>
                          <a:latin typeface="Arial" panose="020B0604020202020204" pitchFamily="34" charset="0"/>
                        </a:rPr>
                        <a:t>263</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1807353-0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תכנון מפורט ל-360 יח"ד</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דיר חנא</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363311"/>
                  </a:ext>
                </a:extLst>
              </a:tr>
              <a:tr h="176389">
                <a:tc>
                  <a:txBody>
                    <a:bodyPr/>
                    <a:lstStyle/>
                    <a:p>
                      <a:pPr algn="ctr" rtl="0" fontAlgn="ctr"/>
                      <a:r>
                        <a:rPr lang="he-IL" sz="1200" b="1" i="0" u="none" strike="noStrike">
                          <a:solidFill>
                            <a:srgbClr val="000000"/>
                          </a:solidFill>
                          <a:effectLst/>
                          <a:latin typeface="Arial" panose="020B0604020202020204" pitchFamily="34" charset="0"/>
                        </a:rPr>
                        <a:t>94</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1790336-0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עבור חוזה קונסטרוטור חדש</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נחף</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3782444"/>
                  </a:ext>
                </a:extLst>
              </a:tr>
              <a:tr h="176389">
                <a:tc>
                  <a:txBody>
                    <a:bodyPr/>
                    <a:lstStyle/>
                    <a:p>
                      <a:pPr algn="ctr" rtl="0" fontAlgn="ctr"/>
                      <a:r>
                        <a:rPr lang="he-IL" sz="1200" b="1" i="0" u="none" strike="noStrike">
                          <a:solidFill>
                            <a:srgbClr val="000000"/>
                          </a:solidFill>
                          <a:effectLst/>
                          <a:latin typeface="Arial" panose="020B0604020202020204" pitchFamily="34" charset="0"/>
                        </a:rPr>
                        <a:t>67</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1803790-0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שמאי  400 יח"ד 130 דונם  תקציב קרקע מדינ ה</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אכסאל</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813339"/>
                  </a:ext>
                </a:extLst>
              </a:tr>
              <a:tr h="176389">
                <a:tc>
                  <a:txBody>
                    <a:bodyPr/>
                    <a:lstStyle/>
                    <a:p>
                      <a:pPr algn="ctr" rtl="0" fontAlgn="ctr"/>
                      <a:r>
                        <a:rPr lang="he-IL" sz="1200" b="1" i="0" u="none" strike="noStrike">
                          <a:solidFill>
                            <a:srgbClr val="000000"/>
                          </a:solidFill>
                          <a:effectLst/>
                          <a:latin typeface="Arial" panose="020B0604020202020204" pitchFamily="34" charset="0"/>
                        </a:rPr>
                        <a:t>800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1806728-0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תכנון מפורט לביצוע. 705 יח"ד 245 דונם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דבוריה</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7087936"/>
                  </a:ext>
                </a:extLst>
              </a:tr>
              <a:tr h="176389">
                <a:tc>
                  <a:txBody>
                    <a:bodyPr/>
                    <a:lstStyle/>
                    <a:p>
                      <a:pPr algn="ctr" rtl="0" fontAlgn="ctr"/>
                      <a:r>
                        <a:rPr lang="he-IL" sz="1200" b="1" i="0" u="none" strike="noStrike">
                          <a:solidFill>
                            <a:srgbClr val="000000"/>
                          </a:solidFill>
                          <a:effectLst/>
                          <a:latin typeface="Arial" panose="020B0604020202020204" pitchFamily="34" charset="0"/>
                        </a:rPr>
                        <a:t>125</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1808252-0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 קרקע פרטית- - תצ"ר   ורישום. 216 יח"ד 62 דונם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טרעאן</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3360604"/>
                  </a:ext>
                </a:extLst>
              </a:tr>
              <a:tr h="176389">
                <a:tc>
                  <a:txBody>
                    <a:bodyPr/>
                    <a:lstStyle/>
                    <a:p>
                      <a:pPr algn="ctr" rtl="0" fontAlgn="ctr"/>
                      <a:r>
                        <a:rPr lang="he-IL" sz="1200" b="1" i="0" u="none" strike="noStrike">
                          <a:solidFill>
                            <a:srgbClr val="000000"/>
                          </a:solidFill>
                          <a:effectLst/>
                          <a:latin typeface="Arial" panose="020B0604020202020204" pitchFamily="34" charset="0"/>
                        </a:rPr>
                        <a:t>175</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1808260-0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תצ"ר, רישום   ובינוי. 80 יח"ד 42 דונם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טרעאן</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870273"/>
                  </a:ext>
                </a:extLst>
              </a:tr>
              <a:tr h="176389">
                <a:tc>
                  <a:txBody>
                    <a:bodyPr/>
                    <a:lstStyle/>
                    <a:p>
                      <a:pPr algn="ctr" rtl="0" fontAlgn="ctr"/>
                      <a:r>
                        <a:rPr lang="he-IL" sz="1200" b="1" i="0" u="none" strike="noStrike">
                          <a:solidFill>
                            <a:srgbClr val="000000"/>
                          </a:solidFill>
                          <a:effectLst/>
                          <a:latin typeface="Arial" panose="020B0604020202020204" pitchFamily="34" charset="0"/>
                        </a:rPr>
                        <a:t>200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1808203-0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לרישות- קרקע פרטית- תצ"ר   ורישום. 500 יח"ד 115 דונם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טרעאן</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6905900"/>
                  </a:ext>
                </a:extLst>
              </a:tr>
              <a:tr h="316030">
                <a:tc>
                  <a:txBody>
                    <a:bodyPr/>
                    <a:lstStyle/>
                    <a:p>
                      <a:pPr algn="ctr" rtl="0" fontAlgn="ctr"/>
                      <a:r>
                        <a:rPr lang="he-IL" sz="1200" b="1" i="0" u="none" strike="noStrike">
                          <a:solidFill>
                            <a:srgbClr val="000000"/>
                          </a:solidFill>
                          <a:effectLst/>
                          <a:latin typeface="Arial" panose="020B0604020202020204" pitchFamily="34" charset="0"/>
                        </a:rPr>
                        <a:t>240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1809060-0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עברה למועצה עבור תב"ע בטייבה ניוד מקרקע מדינה</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מ.א. גלבוע</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3726952"/>
                  </a:ext>
                </a:extLst>
              </a:tr>
              <a:tr h="176389">
                <a:tc>
                  <a:txBody>
                    <a:bodyPr/>
                    <a:lstStyle/>
                    <a:p>
                      <a:pPr algn="ctr" rtl="0" fontAlgn="ctr"/>
                      <a:r>
                        <a:rPr lang="he-IL" sz="1200" b="1" i="0" u="none" strike="noStrike">
                          <a:solidFill>
                            <a:srgbClr val="000000"/>
                          </a:solidFill>
                          <a:effectLst/>
                          <a:latin typeface="Arial" panose="020B0604020202020204" pitchFamily="34" charset="0"/>
                        </a:rPr>
                        <a:t>2,009</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1671163-2</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ניוד של 2.05 מיליון- הגדלה לחברה   מתכננת : הגדלת קו הכחול ומס יח"ד</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מגד אל-כרום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9715139"/>
                  </a:ext>
                </a:extLst>
              </a:tr>
              <a:tr h="352779">
                <a:tc>
                  <a:txBody>
                    <a:bodyPr/>
                    <a:lstStyle/>
                    <a:p>
                      <a:pPr algn="ctr" rtl="0" fontAlgn="ctr"/>
                      <a:r>
                        <a:rPr lang="he-IL" sz="1200" b="1" i="0" u="none" strike="noStrike">
                          <a:solidFill>
                            <a:srgbClr val="000000"/>
                          </a:solidFill>
                          <a:effectLst/>
                          <a:latin typeface="Arial" panose="020B0604020202020204" pitchFamily="34" charset="0"/>
                        </a:rPr>
                        <a:t>450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1809763-0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 קרקע פרטית- איחוד וחלוקה, ביני בקנ"מ 1:500, תצ"ר   ורישום 270 יח"ד 60 דונם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עוזיר</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7884008"/>
                  </a:ext>
                </a:extLst>
              </a:tr>
              <a:tr h="352779">
                <a:tc>
                  <a:txBody>
                    <a:bodyPr/>
                    <a:lstStyle/>
                    <a:p>
                      <a:pPr algn="ctr" rtl="0" fontAlgn="ctr"/>
                      <a:r>
                        <a:rPr lang="he-IL" sz="1200" b="1" i="0" u="none" strike="noStrike">
                          <a:solidFill>
                            <a:srgbClr val="000000"/>
                          </a:solidFill>
                          <a:effectLst/>
                          <a:latin typeface="Arial" panose="020B0604020202020204" pitchFamily="34" charset="0"/>
                        </a:rPr>
                        <a:t>1,250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1808948-0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ניוד מקרקע מדינה לקרקע פרטית 1 מיליון.  תב"ע ללא איחוד   וחלוקה. 1200 יח"ד 432 דונם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עילוט</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0045778"/>
                  </a:ext>
                </a:extLst>
              </a:tr>
              <a:tr h="176389">
                <a:tc>
                  <a:txBody>
                    <a:bodyPr/>
                    <a:lstStyle/>
                    <a:p>
                      <a:pPr algn="ctr" rtl="0" fontAlgn="ctr"/>
                      <a:r>
                        <a:rPr lang="he-IL" sz="1200" b="1" i="0" u="none" strike="noStrike">
                          <a:solidFill>
                            <a:srgbClr val="000000"/>
                          </a:solidFill>
                          <a:effectLst/>
                          <a:latin typeface="Arial" panose="020B0604020202020204" pitchFamily="34" charset="0"/>
                        </a:rPr>
                        <a:t>12</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1799121-0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הידרולוג  תב"ע ג בעה צפונית, תקציב קרקע מדינה</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עין מאהל</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4451471"/>
                  </a:ext>
                </a:extLst>
              </a:tr>
              <a:tr h="176389">
                <a:tc>
                  <a:txBody>
                    <a:bodyPr/>
                    <a:lstStyle/>
                    <a:p>
                      <a:pPr algn="ctr" rtl="0" fontAlgn="ctr"/>
                      <a:r>
                        <a:rPr lang="he-IL" sz="1200" b="1" i="0" u="none" strike="noStrike">
                          <a:solidFill>
                            <a:srgbClr val="000000"/>
                          </a:solidFill>
                          <a:effectLst/>
                          <a:latin typeface="Arial" panose="020B0604020202020204" pitchFamily="34" charset="0"/>
                        </a:rPr>
                        <a:t>60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1781731-1</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הכנת   תצ"ר 500 יח"ד 120 יח"ד</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רינה</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7534797"/>
                  </a:ext>
                </a:extLst>
              </a:tr>
              <a:tr h="176389">
                <a:tc>
                  <a:txBody>
                    <a:bodyPr/>
                    <a:lstStyle/>
                    <a:p>
                      <a:pPr algn="ctr" rtl="0" fontAlgn="ctr"/>
                      <a:r>
                        <a:rPr lang="he-IL" sz="1200" b="1" i="0" u="none" strike="noStrike">
                          <a:solidFill>
                            <a:srgbClr val="000000"/>
                          </a:solidFill>
                          <a:effectLst/>
                          <a:latin typeface="Arial" panose="020B0604020202020204" pitchFamily="34" charset="0"/>
                        </a:rPr>
                        <a:t>690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200" b="1" i="0" u="none" strike="noStrike">
                          <a:solidFill>
                            <a:srgbClr val="000000"/>
                          </a:solidFill>
                          <a:effectLst/>
                          <a:latin typeface="Arial" panose="020B0604020202020204" pitchFamily="34" charset="0"/>
                        </a:rPr>
                        <a:t>1809045-0</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העברה לרשות- קרקע פרטית- איחוד וחלוקה +תצ"ר ובינוי. 500 יח"ד 146 דונם</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200" b="1" i="0" u="none" strike="noStrike">
                          <a:solidFill>
                            <a:srgbClr val="000000"/>
                          </a:solidFill>
                          <a:effectLst/>
                          <a:latin typeface="Arial" panose="020B0604020202020204" pitchFamily="34" charset="0"/>
                        </a:rPr>
                        <a:t>רינה</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6940746"/>
                  </a:ext>
                </a:extLst>
              </a:tr>
              <a:tr h="279283">
                <a:tc>
                  <a:txBody>
                    <a:bodyPr/>
                    <a:lstStyle/>
                    <a:p>
                      <a:pPr algn="ctr" rtl="0" fontAlgn="ctr"/>
                      <a:r>
                        <a:rPr lang="he-IL" sz="1200" b="1" i="0" u="none" strike="noStrike">
                          <a:solidFill>
                            <a:srgbClr val="000000"/>
                          </a:solidFill>
                          <a:effectLst/>
                          <a:latin typeface="Arial" panose="020B0604020202020204" pitchFamily="34" charset="0"/>
                        </a:rPr>
                        <a:t>9,426</a:t>
                      </a:r>
                    </a:p>
                  </a:txBody>
                  <a:tcPr marL="6646" marR="6646" marT="66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1" fontAlgn="ctr"/>
                      <a:r>
                        <a:rPr lang="he-IL" sz="1200" b="1" i="0" u="none" strike="noStrike" dirty="0">
                          <a:solidFill>
                            <a:srgbClr val="000000"/>
                          </a:solidFill>
                          <a:effectLst/>
                          <a:latin typeface="Arial" panose="020B0604020202020204" pitchFamily="34" charset="0"/>
                        </a:rPr>
                        <a:t>סה"כ</a:t>
                      </a:r>
                    </a:p>
                  </a:txBody>
                  <a:tcPr marL="6646" marR="6646" marT="6646"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605261093"/>
                  </a:ext>
                </a:extLst>
              </a:tr>
            </a:tbl>
          </a:graphicData>
        </a:graphic>
      </p:graphicFrame>
    </p:spTree>
    <p:extLst>
      <p:ext uri="{BB962C8B-B14F-4D97-AF65-F5344CB8AC3E}">
        <p14:creationId xmlns:p14="http://schemas.microsoft.com/office/powerpoint/2010/main" val="2231080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652626"/>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חיפה - 2020 </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20CAE145-660B-4A62-87DA-24B551DB8E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0992" y="70074"/>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טבלה 2">
            <a:extLst>
              <a:ext uri="{FF2B5EF4-FFF2-40B4-BE49-F238E27FC236}">
                <a16:creationId xmlns:a16="http://schemas.microsoft.com/office/drawing/2014/main" id="{6701CE99-71C0-4D0E-BD30-FC84FC9C7D51}"/>
              </a:ext>
            </a:extLst>
          </p:cNvPr>
          <p:cNvGraphicFramePr>
            <a:graphicFrameLocks noGrp="1"/>
          </p:cNvGraphicFramePr>
          <p:nvPr>
            <p:extLst>
              <p:ext uri="{D42A27DB-BD31-4B8C-83A1-F6EECF244321}">
                <p14:modId xmlns:p14="http://schemas.microsoft.com/office/powerpoint/2010/main" val="3222511064"/>
              </p:ext>
            </p:extLst>
          </p:nvPr>
        </p:nvGraphicFramePr>
        <p:xfrm>
          <a:off x="391442" y="1121860"/>
          <a:ext cx="8310666" cy="5209035"/>
        </p:xfrm>
        <a:graphic>
          <a:graphicData uri="http://schemas.openxmlformats.org/drawingml/2006/table">
            <a:tbl>
              <a:tblPr rtl="1"/>
              <a:tblGrid>
                <a:gridCol w="888127">
                  <a:extLst>
                    <a:ext uri="{9D8B030D-6E8A-4147-A177-3AD203B41FA5}">
                      <a16:colId xmlns:a16="http://schemas.microsoft.com/office/drawing/2014/main" val="162164153"/>
                    </a:ext>
                  </a:extLst>
                </a:gridCol>
                <a:gridCol w="1167456">
                  <a:extLst>
                    <a:ext uri="{9D8B030D-6E8A-4147-A177-3AD203B41FA5}">
                      <a16:colId xmlns:a16="http://schemas.microsoft.com/office/drawing/2014/main" val="3149147794"/>
                    </a:ext>
                  </a:extLst>
                </a:gridCol>
                <a:gridCol w="4755773">
                  <a:extLst>
                    <a:ext uri="{9D8B030D-6E8A-4147-A177-3AD203B41FA5}">
                      <a16:colId xmlns:a16="http://schemas.microsoft.com/office/drawing/2014/main" val="2689972966"/>
                    </a:ext>
                  </a:extLst>
                </a:gridCol>
                <a:gridCol w="1499310">
                  <a:extLst>
                    <a:ext uri="{9D8B030D-6E8A-4147-A177-3AD203B41FA5}">
                      <a16:colId xmlns:a16="http://schemas.microsoft.com/office/drawing/2014/main" val="2965911017"/>
                    </a:ext>
                  </a:extLst>
                </a:gridCol>
              </a:tblGrid>
              <a:tr h="149444">
                <a:tc>
                  <a:txBody>
                    <a:bodyPr/>
                    <a:lstStyle/>
                    <a:p>
                      <a:pPr algn="ctr" rtl="1" fontAlgn="ctr"/>
                      <a:r>
                        <a:rPr lang="he-IL" sz="1050" b="1" i="0" u="none" strike="noStrike">
                          <a:solidFill>
                            <a:srgbClr val="000000"/>
                          </a:solidFill>
                          <a:effectLst/>
                          <a:latin typeface="Arial" panose="020B0604020202020204" pitchFamily="34" charset="0"/>
                        </a:rPr>
                        <a:t>סכום חוזים</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a:solidFill>
                            <a:srgbClr val="000000"/>
                          </a:solidFill>
                          <a:effectLst/>
                          <a:latin typeface="Arial" panose="020B0604020202020204" pitchFamily="34" charset="0"/>
                        </a:rPr>
                        <a:t>מספר חוזה ושינוי</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a:solidFill>
                            <a:srgbClr val="000000"/>
                          </a:solidFill>
                          <a:effectLst/>
                          <a:latin typeface="Arial" panose="020B0604020202020204" pitchFamily="34" charset="0"/>
                        </a:rPr>
                        <a:t>תיאור פרוייקט</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000000"/>
                          </a:solidFill>
                          <a:effectLst/>
                          <a:latin typeface="Arial" panose="020B0604020202020204" pitchFamily="34" charset="0"/>
                        </a:rPr>
                        <a:t>יישוב</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2577453"/>
                  </a:ext>
                </a:extLst>
              </a:tr>
              <a:tr h="443265">
                <a:tc>
                  <a:txBody>
                    <a:bodyPr/>
                    <a:lstStyle/>
                    <a:p>
                      <a:pPr algn="ctr" rtl="0" fontAlgn="ctr"/>
                      <a:r>
                        <a:rPr lang="he-IL" sz="1050" b="1" i="0" u="none" strike="noStrike">
                          <a:solidFill>
                            <a:srgbClr val="000000"/>
                          </a:solidFill>
                          <a:effectLst/>
                          <a:latin typeface="Arial" panose="020B0604020202020204" pitchFamily="34" charset="0"/>
                        </a:rPr>
                        <a:t>280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1810316-0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dirty="0">
                          <a:solidFill>
                            <a:srgbClr val="000000"/>
                          </a:solidFill>
                          <a:effectLst/>
                          <a:latin typeface="Arial" panose="020B0604020202020204" pitchFamily="34" charset="0"/>
                        </a:rPr>
                        <a:t>תוספת למתחם: הרחבת היישוב </a:t>
                      </a:r>
                      <a:r>
                        <a:rPr lang="he-IL" sz="1050" b="1" i="0" u="none" strike="noStrike" dirty="0" err="1">
                          <a:solidFill>
                            <a:srgbClr val="000000"/>
                          </a:solidFill>
                          <a:effectLst/>
                          <a:latin typeface="Arial" panose="020B0604020202020204" pitchFamily="34" charset="0"/>
                        </a:rPr>
                        <a:t>תוכנית</a:t>
                      </a:r>
                      <a:r>
                        <a:rPr lang="he-IL" sz="1050" b="1" i="0" u="none" strike="noStrike" dirty="0">
                          <a:solidFill>
                            <a:srgbClr val="000000"/>
                          </a:solidFill>
                          <a:effectLst/>
                          <a:latin typeface="Arial" panose="020B0604020202020204" pitchFamily="34" charset="0"/>
                        </a:rPr>
                        <a:t> מס' 261-0524470. השלמות תקצוב עבור צוות תכנון קיים. קרקע פרטית, 6466 יח"ד 1750 דונם  העברה לרשות  ניוד מקרקע מדינה לקרקע פרטית.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אעבלין</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6420380"/>
                  </a:ext>
                </a:extLst>
              </a:tr>
              <a:tr h="443265">
                <a:tc>
                  <a:txBody>
                    <a:bodyPr/>
                    <a:lstStyle/>
                    <a:p>
                      <a:pPr algn="ctr" rtl="0" fontAlgn="ctr"/>
                      <a:r>
                        <a:rPr lang="he-IL" sz="1050" b="1" i="0" u="none" strike="noStrike">
                          <a:solidFill>
                            <a:srgbClr val="000000"/>
                          </a:solidFill>
                          <a:effectLst/>
                          <a:latin typeface="Arial" panose="020B0604020202020204" pitchFamily="34" charset="0"/>
                        </a:rPr>
                        <a:t>850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1810555-0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תכנון מפורט לביצוע עבור מתחם 4-5 , תכנית מספר 354-0623231 שנמצאת בהליך התנגדויות. ק.פרטית , 419 יח"ד 190 דונם  העברה לרשות   ניוד מקרקע מדינה לקרקע פרטית.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ברטעה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5950906"/>
                  </a:ext>
                </a:extLst>
              </a:tr>
              <a:tr h="295510">
                <a:tc>
                  <a:txBody>
                    <a:bodyPr/>
                    <a:lstStyle/>
                    <a:p>
                      <a:pPr algn="ctr" rtl="0" fontAlgn="ctr"/>
                      <a:r>
                        <a:rPr lang="he-IL" sz="1050" b="1" i="0" u="none" strike="noStrike">
                          <a:solidFill>
                            <a:srgbClr val="000000"/>
                          </a:solidFill>
                          <a:effectLst/>
                          <a:latin typeface="Arial" panose="020B0604020202020204" pitchFamily="34" charset="0"/>
                        </a:rPr>
                        <a:t>1,000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1809979-0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מתחם 3 הכנת תכנית מפורטת   למתחם חדש כ 900 יח"ד 268 דונם   קרקע פרטים  העברה לרשות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גת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1676130"/>
                  </a:ext>
                </a:extLst>
              </a:tr>
              <a:tr h="295510">
                <a:tc>
                  <a:txBody>
                    <a:bodyPr/>
                    <a:lstStyle/>
                    <a:p>
                      <a:pPr algn="ctr" rtl="0" fontAlgn="ctr"/>
                      <a:r>
                        <a:rPr lang="he-IL" sz="1050" b="1" i="0" u="none" strike="noStrike">
                          <a:solidFill>
                            <a:srgbClr val="000000"/>
                          </a:solidFill>
                          <a:effectLst/>
                          <a:latin typeface="Arial" panose="020B0604020202020204" pitchFamily="34" charset="0"/>
                        </a:rPr>
                        <a:t>1,400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1809987-0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מתחם 4 הכנת תכנית מפורטת למתחם חדש   כ 1220 יח"ד 415 דונם   קרקע פרטית  העברה לרשות  תקציב קרקע פרטית + ניוד מקרקע מדינה לקרקע פרטית.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גת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5267165"/>
                  </a:ext>
                </a:extLst>
              </a:tr>
              <a:tr h="295510">
                <a:tc>
                  <a:txBody>
                    <a:bodyPr/>
                    <a:lstStyle/>
                    <a:p>
                      <a:pPr algn="ctr" rtl="0" fontAlgn="ctr"/>
                      <a:r>
                        <a:rPr lang="he-IL" sz="1050" b="1" i="0" u="none" strike="noStrike">
                          <a:solidFill>
                            <a:srgbClr val="000000"/>
                          </a:solidFill>
                          <a:effectLst/>
                          <a:latin typeface="Arial" panose="020B0604020202020204" pitchFamily="34" charset="0"/>
                        </a:rPr>
                        <a:t>220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1810324-0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מתחם </a:t>
                      </a:r>
                      <a:r>
                        <a:rPr lang="en-US" sz="1050" b="1" i="0" u="none" strike="noStrike">
                          <a:solidFill>
                            <a:srgbClr val="000000"/>
                          </a:solidFill>
                          <a:effectLst/>
                          <a:latin typeface="Arial" panose="020B0604020202020204" pitchFamily="34" charset="0"/>
                        </a:rPr>
                        <a:t>E </a:t>
                      </a:r>
                      <a:r>
                        <a:rPr lang="he-IL" sz="1050" b="1" i="0" u="none" strike="noStrike">
                          <a:solidFill>
                            <a:srgbClr val="000000"/>
                          </a:solidFill>
                          <a:effectLst/>
                          <a:latin typeface="Arial" panose="020B0604020202020204" pitchFamily="34" charset="0"/>
                        </a:rPr>
                        <a:t>לפע ענ 121, תב"ע. קרקע פרטית, 240 יח"ד 40 דונם  העברה לרשות  ניוד מקרקע מדינה לקרקע פרטית.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זלפה(מעלה עירון)</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0470361"/>
                  </a:ext>
                </a:extLst>
              </a:tr>
              <a:tr h="295510">
                <a:tc>
                  <a:txBody>
                    <a:bodyPr/>
                    <a:lstStyle/>
                    <a:p>
                      <a:pPr algn="ctr" rtl="0" fontAlgn="ctr"/>
                      <a:r>
                        <a:rPr lang="he-IL" sz="1050" b="1" i="0" u="none" strike="noStrike">
                          <a:solidFill>
                            <a:srgbClr val="000000"/>
                          </a:solidFill>
                          <a:effectLst/>
                          <a:latin typeface="Arial" panose="020B0604020202020204" pitchFamily="34" charset="0"/>
                        </a:rPr>
                        <a:t>280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dirty="0">
                          <a:solidFill>
                            <a:srgbClr val="000000"/>
                          </a:solidFill>
                          <a:effectLst/>
                          <a:latin typeface="Arial" panose="020B0604020202020204" pitchFamily="34" charset="0"/>
                        </a:rPr>
                        <a:t>1810332-0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מתחם </a:t>
                      </a:r>
                      <a:r>
                        <a:rPr lang="en-US" sz="1050" b="1" i="0" u="none" strike="noStrike">
                          <a:solidFill>
                            <a:srgbClr val="000000"/>
                          </a:solidFill>
                          <a:effectLst/>
                          <a:latin typeface="Arial" panose="020B0604020202020204" pitchFamily="34" charset="0"/>
                        </a:rPr>
                        <a:t>C </a:t>
                      </a:r>
                      <a:r>
                        <a:rPr lang="he-IL" sz="1050" b="1" i="0" u="none" strike="noStrike">
                          <a:solidFill>
                            <a:srgbClr val="000000"/>
                          </a:solidFill>
                          <a:effectLst/>
                          <a:latin typeface="Arial" panose="020B0604020202020204" pitchFamily="34" charset="0"/>
                        </a:rPr>
                        <a:t>לפי ענ/121, תב"ע   קרקע פרטית, 234 יח"ד 65 דונם  העברה לרשות   ניוד מקרקע מדינה לקרקע פרטית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זלפה(מעלה עירון)</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4481669"/>
                  </a:ext>
                </a:extLst>
              </a:tr>
              <a:tr h="295510">
                <a:tc>
                  <a:txBody>
                    <a:bodyPr/>
                    <a:lstStyle/>
                    <a:p>
                      <a:pPr algn="ctr" rtl="0" fontAlgn="ctr"/>
                      <a:r>
                        <a:rPr lang="he-IL" sz="1050" b="1" i="0" u="none" strike="noStrike">
                          <a:solidFill>
                            <a:srgbClr val="000000"/>
                          </a:solidFill>
                          <a:effectLst/>
                          <a:latin typeface="Arial" panose="020B0604020202020204" pitchFamily="34" charset="0"/>
                        </a:rPr>
                        <a:t>1,000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1809995-0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תב"ע ובדיקת התכנות לתב"ע   כ 200 יח"ד 285 דונם   בגוש 8656 וגוש 8658  קרקע מדינה  העברה לרשות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זמר</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3468466"/>
                  </a:ext>
                </a:extLst>
              </a:tr>
              <a:tr h="295510">
                <a:tc>
                  <a:txBody>
                    <a:bodyPr/>
                    <a:lstStyle/>
                    <a:p>
                      <a:pPr algn="ctr" rtl="0" fontAlgn="ctr"/>
                      <a:r>
                        <a:rPr lang="he-IL" sz="1050" b="1" i="0" u="none" strike="noStrike">
                          <a:solidFill>
                            <a:srgbClr val="000000"/>
                          </a:solidFill>
                          <a:effectLst/>
                          <a:latin typeface="Arial" panose="020B0604020202020204" pitchFamily="34" charset="0"/>
                        </a:rPr>
                        <a:t>250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1810084-0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תוספת תקציבית למתחמים 3 + 4 ומתחם 5. השלמות תקצוב עבור צוות תכנון קיים.   קרקע פרטית, 320 יח"ד 110 דונם  העברה לרשות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כאבול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7870683"/>
                  </a:ext>
                </a:extLst>
              </a:tr>
              <a:tr h="295510">
                <a:tc>
                  <a:txBody>
                    <a:bodyPr/>
                    <a:lstStyle/>
                    <a:p>
                      <a:pPr algn="ctr" rtl="0" fontAlgn="ctr"/>
                      <a:r>
                        <a:rPr lang="he-IL" sz="1050" b="1" i="0" u="none" strike="noStrike">
                          <a:solidFill>
                            <a:srgbClr val="000000"/>
                          </a:solidFill>
                          <a:effectLst/>
                          <a:latin typeface="Arial" panose="020B0604020202020204" pitchFamily="34" charset="0"/>
                        </a:rPr>
                        <a:t>350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1810092-0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תכנון מפורט: מתחם 6 + 7 ומתחם 8. השלמות תקצוב עבור צוות תכנון קיים. קרקע פרטית, 320 יח"ד 100 דונם  העברה לרשות  ניוד מקרקע מדינה לקרקע פרטית.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כאבול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8564837"/>
                  </a:ext>
                </a:extLst>
              </a:tr>
              <a:tr h="295510">
                <a:tc>
                  <a:txBody>
                    <a:bodyPr/>
                    <a:lstStyle/>
                    <a:p>
                      <a:pPr algn="ctr" rtl="0" fontAlgn="ctr"/>
                      <a:r>
                        <a:rPr lang="he-IL" sz="1050" b="1" i="0" u="none" strike="noStrike">
                          <a:solidFill>
                            <a:srgbClr val="000000"/>
                          </a:solidFill>
                          <a:effectLst/>
                          <a:latin typeface="Arial" panose="020B0604020202020204" pitchFamily="34" charset="0"/>
                        </a:rPr>
                        <a:t>1,036</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1810076-0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תכנון מפורט: מתחם 1   השלמות תקצוב עבור צוות תכנון קיים   קרקע פרטית, 1300 יח"ד 450 דונם  העברה לרשות  ניוד מקרקע מדינה לקרקע פרטית.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כאבול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2102866"/>
                  </a:ext>
                </a:extLst>
              </a:tr>
              <a:tr h="295510">
                <a:tc>
                  <a:txBody>
                    <a:bodyPr/>
                    <a:lstStyle/>
                    <a:p>
                      <a:pPr algn="ctr" rtl="0" fontAlgn="ctr"/>
                      <a:r>
                        <a:rPr lang="he-IL" sz="1050" b="1" i="0" u="none" strike="noStrike">
                          <a:solidFill>
                            <a:srgbClr val="000000"/>
                          </a:solidFill>
                          <a:effectLst/>
                          <a:latin typeface="Arial" panose="020B0604020202020204" pitchFamily="34" charset="0"/>
                        </a:rPr>
                        <a:t>184</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1810100-0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שכונה צפון-מזרח ג/ 20766 לצורך תצ"ר ורישום. קרקע פרטית, 220 יח"ד 92 דונם  העברה לרשות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כאוכב אבו אל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0691818"/>
                  </a:ext>
                </a:extLst>
              </a:tr>
              <a:tr h="295510">
                <a:tc>
                  <a:txBody>
                    <a:bodyPr/>
                    <a:lstStyle/>
                    <a:p>
                      <a:pPr algn="ctr" rtl="0" fontAlgn="ctr"/>
                      <a:r>
                        <a:rPr lang="he-IL" sz="1050" b="1" i="0" u="none" strike="noStrike">
                          <a:solidFill>
                            <a:srgbClr val="000000"/>
                          </a:solidFill>
                          <a:effectLst/>
                          <a:latin typeface="Arial" panose="020B0604020202020204" pitchFamily="34" charset="0"/>
                        </a:rPr>
                        <a:t>290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1810134-0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תוספת תקציב: מתחם מערב,   שינוי תכנון בתוכנית ג/ 16763   קרקע פרטית, 200 יח"ד 100 דונם  העברה לרשות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כאוכב אבו אל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078337"/>
                  </a:ext>
                </a:extLst>
              </a:tr>
              <a:tr h="443265">
                <a:tc>
                  <a:txBody>
                    <a:bodyPr/>
                    <a:lstStyle/>
                    <a:p>
                      <a:pPr algn="ctr" rtl="0" fontAlgn="ctr"/>
                      <a:r>
                        <a:rPr lang="he-IL" sz="1050" b="1" i="0" u="none" strike="noStrike">
                          <a:solidFill>
                            <a:srgbClr val="000000"/>
                          </a:solidFill>
                          <a:effectLst/>
                          <a:latin typeface="Arial" panose="020B0604020202020204" pitchFamily="34" charset="0"/>
                        </a:rPr>
                        <a:t>350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1810126-0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הרחבת גבול הבדיקת התכנות להרחבה במסגרת  תוכנית המתאר בכניסה ליישוב   השלמת תקצוב עבור הרחבת בדיקת ההתכנות  קרקע פרטית, 280 יח"ד 100 דונם  העברה לרשות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כאוכב אבו אל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1661752"/>
                  </a:ext>
                </a:extLst>
              </a:tr>
              <a:tr h="295510">
                <a:tc>
                  <a:txBody>
                    <a:bodyPr/>
                    <a:lstStyle/>
                    <a:p>
                      <a:pPr algn="ctr" rtl="0" fontAlgn="ctr"/>
                      <a:r>
                        <a:rPr lang="he-IL" sz="1050" b="1" i="0" u="none" strike="noStrike">
                          <a:solidFill>
                            <a:srgbClr val="000000"/>
                          </a:solidFill>
                          <a:effectLst/>
                          <a:latin typeface="Arial" panose="020B0604020202020204" pitchFamily="34" charset="0"/>
                        </a:rPr>
                        <a:t>365</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050" b="1" i="0" u="none" strike="noStrike">
                          <a:solidFill>
                            <a:srgbClr val="000000"/>
                          </a:solidFill>
                          <a:effectLst/>
                          <a:latin typeface="Arial" panose="020B0604020202020204" pitchFamily="34" charset="0"/>
                        </a:rPr>
                        <a:t>1810118-0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a:solidFill>
                            <a:srgbClr val="000000"/>
                          </a:solidFill>
                          <a:effectLst/>
                          <a:latin typeface="Arial" panose="020B0604020202020204" pitchFamily="34" charset="0"/>
                        </a:rPr>
                        <a:t>שכונה צפון מזרח ג/ 20766: תכנון לביצוע. קרקע פרטית, 220 יח"ד 92 דונם  העברה לרשות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050" b="1" i="0" u="none" strike="noStrike" dirty="0" err="1">
                          <a:solidFill>
                            <a:srgbClr val="000000"/>
                          </a:solidFill>
                          <a:effectLst/>
                          <a:latin typeface="Arial" panose="020B0604020202020204" pitchFamily="34" charset="0"/>
                        </a:rPr>
                        <a:t>כאוכב</a:t>
                      </a:r>
                      <a:r>
                        <a:rPr lang="he-IL" sz="1050" b="1" i="0" u="none" strike="noStrike" dirty="0">
                          <a:solidFill>
                            <a:srgbClr val="000000"/>
                          </a:solidFill>
                          <a:effectLst/>
                          <a:latin typeface="Arial" panose="020B0604020202020204" pitchFamily="34" charset="0"/>
                        </a:rPr>
                        <a:t> אבו אל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0172406"/>
                  </a:ext>
                </a:extLst>
              </a:tr>
            </a:tbl>
          </a:graphicData>
        </a:graphic>
      </p:graphicFrame>
    </p:spTree>
    <p:extLst>
      <p:ext uri="{BB962C8B-B14F-4D97-AF65-F5344CB8AC3E}">
        <p14:creationId xmlns:p14="http://schemas.microsoft.com/office/powerpoint/2010/main" val="16770500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652626"/>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חיפה - 2020  - המשך</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20CAE145-660B-4A62-87DA-24B551DB8E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0992" y="70074"/>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92338103-1B56-47E3-9B6D-725AAFB7846E}"/>
              </a:ext>
            </a:extLst>
          </p:cNvPr>
          <p:cNvGraphicFramePr>
            <a:graphicFrameLocks noGrp="1"/>
          </p:cNvGraphicFramePr>
          <p:nvPr>
            <p:extLst>
              <p:ext uri="{D42A27DB-BD31-4B8C-83A1-F6EECF244321}">
                <p14:modId xmlns:p14="http://schemas.microsoft.com/office/powerpoint/2010/main" val="453387163"/>
              </p:ext>
            </p:extLst>
          </p:nvPr>
        </p:nvGraphicFramePr>
        <p:xfrm>
          <a:off x="683569" y="996507"/>
          <a:ext cx="7871107" cy="5455244"/>
        </p:xfrm>
        <a:graphic>
          <a:graphicData uri="http://schemas.openxmlformats.org/drawingml/2006/table">
            <a:tbl>
              <a:tblPr rtl="1"/>
              <a:tblGrid>
                <a:gridCol w="841153">
                  <a:extLst>
                    <a:ext uri="{9D8B030D-6E8A-4147-A177-3AD203B41FA5}">
                      <a16:colId xmlns:a16="http://schemas.microsoft.com/office/drawing/2014/main" val="1037158777"/>
                    </a:ext>
                  </a:extLst>
                </a:gridCol>
                <a:gridCol w="1105708">
                  <a:extLst>
                    <a:ext uri="{9D8B030D-6E8A-4147-A177-3AD203B41FA5}">
                      <a16:colId xmlns:a16="http://schemas.microsoft.com/office/drawing/2014/main" val="797199936"/>
                    </a:ext>
                  </a:extLst>
                </a:gridCol>
                <a:gridCol w="4504236">
                  <a:extLst>
                    <a:ext uri="{9D8B030D-6E8A-4147-A177-3AD203B41FA5}">
                      <a16:colId xmlns:a16="http://schemas.microsoft.com/office/drawing/2014/main" val="2636030295"/>
                    </a:ext>
                  </a:extLst>
                </a:gridCol>
                <a:gridCol w="1420010">
                  <a:extLst>
                    <a:ext uri="{9D8B030D-6E8A-4147-A177-3AD203B41FA5}">
                      <a16:colId xmlns:a16="http://schemas.microsoft.com/office/drawing/2014/main" val="1372547294"/>
                    </a:ext>
                  </a:extLst>
                </a:gridCol>
              </a:tblGrid>
              <a:tr h="122753">
                <a:tc>
                  <a:txBody>
                    <a:bodyPr/>
                    <a:lstStyle/>
                    <a:p>
                      <a:pPr algn="ctr" rtl="1" fontAlgn="ctr"/>
                      <a:r>
                        <a:rPr lang="he-IL" sz="900" b="1" i="0" u="none" strike="noStrike">
                          <a:solidFill>
                            <a:srgbClr val="000000"/>
                          </a:solidFill>
                          <a:effectLst/>
                          <a:latin typeface="Arial" panose="020B0604020202020204" pitchFamily="34" charset="0"/>
                        </a:rPr>
                        <a:t>סכום חוזים</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900" b="1" i="0" u="none" strike="noStrike">
                          <a:solidFill>
                            <a:srgbClr val="000000"/>
                          </a:solidFill>
                          <a:effectLst/>
                          <a:latin typeface="Arial" panose="020B0604020202020204" pitchFamily="34" charset="0"/>
                        </a:rPr>
                        <a:t>מספר חוזה ושינוי</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900" b="1" i="0" u="none" strike="noStrike">
                          <a:solidFill>
                            <a:srgbClr val="000000"/>
                          </a:solidFill>
                          <a:effectLst/>
                          <a:latin typeface="Arial" panose="020B0604020202020204" pitchFamily="34" charset="0"/>
                        </a:rPr>
                        <a:t>תיאור פרוייקט</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900" b="1" i="0" u="none" strike="noStrike" dirty="0">
                          <a:solidFill>
                            <a:srgbClr val="000000"/>
                          </a:solidFill>
                          <a:effectLst/>
                          <a:latin typeface="Arial" panose="020B0604020202020204" pitchFamily="34" charset="0"/>
                        </a:rPr>
                        <a:t>יישוב</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31880329"/>
                  </a:ext>
                </a:extLst>
              </a:tr>
              <a:tr h="245506">
                <a:tc>
                  <a:txBody>
                    <a:bodyPr/>
                    <a:lstStyle/>
                    <a:p>
                      <a:pPr algn="ctr" rtl="0" fontAlgn="ctr"/>
                      <a:r>
                        <a:rPr lang="he-IL" sz="900" b="1" i="0" u="none" strike="noStrike">
                          <a:solidFill>
                            <a:srgbClr val="000000"/>
                          </a:solidFill>
                          <a:effectLst/>
                          <a:latin typeface="Arial" panose="020B0604020202020204" pitchFamily="34" charset="0"/>
                        </a:rPr>
                        <a:t>222</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900" b="1" i="0" u="none" strike="noStrike">
                          <a:solidFill>
                            <a:srgbClr val="000000"/>
                          </a:solidFill>
                          <a:effectLst/>
                          <a:latin typeface="Arial" panose="020B0604020202020204" pitchFamily="34" charset="0"/>
                        </a:rPr>
                        <a:t>1810159-0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מערבי- תכנית פורטת מספר 252-0445916   איחוד וחלוקה.   קרקע פרטית, 400 יח"ד 120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כפר יאסיף</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4107895"/>
                  </a:ext>
                </a:extLst>
              </a:tr>
              <a:tr h="245506">
                <a:tc>
                  <a:txBody>
                    <a:bodyPr/>
                    <a:lstStyle/>
                    <a:p>
                      <a:pPr algn="ctr" rtl="0" fontAlgn="ctr"/>
                      <a:r>
                        <a:rPr lang="he-IL" sz="900" b="1" i="0" u="none" strike="noStrike">
                          <a:solidFill>
                            <a:srgbClr val="000000"/>
                          </a:solidFill>
                          <a:effectLst/>
                          <a:latin typeface="Arial" panose="020B0604020202020204" pitchFamily="34" charset="0"/>
                        </a:rPr>
                        <a:t>478</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1810142-0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דרומי - תכנית מפורטת מספר 252-0445908  איחוד וחלוקה,   קרקע פרטית, 996 יח"ד 295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כפר יאסיף</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0149333"/>
                  </a:ext>
                </a:extLst>
              </a:tr>
              <a:tr h="368259">
                <a:tc>
                  <a:txBody>
                    <a:bodyPr/>
                    <a:lstStyle/>
                    <a:p>
                      <a:pPr algn="ctr" rtl="0" fontAlgn="ctr"/>
                      <a:r>
                        <a:rPr lang="he-IL" sz="900" b="1" i="0" u="none" strike="noStrike">
                          <a:solidFill>
                            <a:srgbClr val="000000"/>
                          </a:solidFill>
                          <a:effectLst/>
                          <a:latin typeface="Arial" panose="020B0604020202020204" pitchFamily="34" charset="0"/>
                        </a:rPr>
                        <a:t>1,926</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1810431-0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7 כ 281 דונם כ 1750 יח"ד, תב"ע, קרקע פרטית 1750 יח"ד 281 דונם.   עלות התכנון היא 3.15 מלש"ח יש חוזה לרשות עם המשרד שמספרו 1461672 סב"כ 1.2 מלשח נדשרת השלמת תקציב  ניוד בין ישובים</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כפר קרע</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5627"/>
                  </a:ext>
                </a:extLst>
              </a:tr>
              <a:tr h="245506">
                <a:tc>
                  <a:txBody>
                    <a:bodyPr/>
                    <a:lstStyle/>
                    <a:p>
                      <a:pPr algn="ctr" rtl="0" fontAlgn="ctr"/>
                      <a:r>
                        <a:rPr lang="he-IL" sz="900" b="1" i="0" u="none" strike="noStrike">
                          <a:solidFill>
                            <a:srgbClr val="000000"/>
                          </a:solidFill>
                          <a:effectLst/>
                          <a:latin typeface="Arial" panose="020B0604020202020204" pitchFamily="34" charset="0"/>
                        </a:rPr>
                        <a:t>250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1810514-0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חלק דרומי של השכונה המזרחית. תב"ע, קרקע מדינה, 30 יח"ד 33 דונם  העברה לרשות  ניוד בין ישובים</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מזרעה</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796974"/>
                  </a:ext>
                </a:extLst>
              </a:tr>
              <a:tr h="245506">
                <a:tc>
                  <a:txBody>
                    <a:bodyPr/>
                    <a:lstStyle/>
                    <a:p>
                      <a:pPr algn="ctr" rtl="0" fontAlgn="ctr"/>
                      <a:r>
                        <a:rPr lang="he-IL" sz="900" b="1" i="0" u="none" strike="noStrike">
                          <a:solidFill>
                            <a:srgbClr val="000000"/>
                          </a:solidFill>
                          <a:effectLst/>
                          <a:latin typeface="Arial" panose="020B0604020202020204" pitchFamily="34" charset="0"/>
                        </a:rPr>
                        <a:t>600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1810522-0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שינוי לתמ"ל/ 1031: הרחבת התמ"ל ושינוי בהוראות הבינוי. תב"ע, קרקע מדינה, 728 יח"ד 300 דונם  העברה לרשות  ניוד בין ישובים</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מזרעה</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3857693"/>
                  </a:ext>
                </a:extLst>
              </a:tr>
              <a:tr h="368259">
                <a:tc>
                  <a:txBody>
                    <a:bodyPr/>
                    <a:lstStyle/>
                    <a:p>
                      <a:pPr algn="ctr" rtl="0" fontAlgn="ctr"/>
                      <a:r>
                        <a:rPr lang="he-IL" sz="900" b="1" i="0" u="none" strike="noStrike">
                          <a:solidFill>
                            <a:srgbClr val="000000"/>
                          </a:solidFill>
                          <a:effectLst/>
                          <a:latin typeface="Arial" panose="020B0604020202020204" pitchFamily="34" charset="0"/>
                        </a:rPr>
                        <a:t>500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1810340-0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תוספת תקצבית למתחם 01 מוסמוס לפי ענ 960, תב"ע. קרקע פרטית, 900 יח"ד 264 דונם.    קיים חוזה תכנון סה"כ 1,000,000 ₪ נדרשת הגדלה לצוות -מס' הרשאה 1532191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מעלה עירון</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4712530"/>
                  </a:ext>
                </a:extLst>
              </a:tr>
              <a:tr h="245506">
                <a:tc>
                  <a:txBody>
                    <a:bodyPr/>
                    <a:lstStyle/>
                    <a:p>
                      <a:pPr algn="ctr" rtl="0" fontAlgn="ctr"/>
                      <a:r>
                        <a:rPr lang="he-IL" sz="900" b="1" i="0" u="none" strike="noStrike">
                          <a:solidFill>
                            <a:srgbClr val="000000"/>
                          </a:solidFill>
                          <a:effectLst/>
                          <a:latin typeface="Arial" panose="020B0604020202020204" pitchFamily="34" charset="0"/>
                        </a:rPr>
                        <a:t>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1810357-0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dirty="0">
                          <a:solidFill>
                            <a:srgbClr val="000000"/>
                          </a:solidFill>
                          <a:effectLst/>
                          <a:latin typeface="Arial" panose="020B0604020202020204" pitchFamily="34" charset="0"/>
                        </a:rPr>
                        <a:t>מתחם 08 </a:t>
                      </a:r>
                      <a:r>
                        <a:rPr lang="he-IL" sz="900" b="1" i="0" u="none" strike="noStrike" dirty="0" err="1">
                          <a:solidFill>
                            <a:srgbClr val="000000"/>
                          </a:solidFill>
                          <a:effectLst/>
                          <a:latin typeface="Arial" panose="020B0604020202020204" pitchFamily="34" charset="0"/>
                        </a:rPr>
                        <a:t>מושירפה</a:t>
                      </a:r>
                      <a:r>
                        <a:rPr lang="he-IL" sz="900" b="1" i="0" u="none" strike="noStrike" dirty="0">
                          <a:solidFill>
                            <a:srgbClr val="000000"/>
                          </a:solidFill>
                          <a:effectLst/>
                          <a:latin typeface="Arial" panose="020B0604020202020204" pitchFamily="34" charset="0"/>
                        </a:rPr>
                        <a:t> לפי </a:t>
                      </a:r>
                      <a:r>
                        <a:rPr lang="he-IL" sz="900" b="1" i="0" u="none" strike="noStrike" dirty="0" err="1">
                          <a:solidFill>
                            <a:srgbClr val="000000"/>
                          </a:solidFill>
                          <a:effectLst/>
                          <a:latin typeface="Arial" panose="020B0604020202020204" pitchFamily="34" charset="0"/>
                        </a:rPr>
                        <a:t>ענ</a:t>
                      </a:r>
                      <a:r>
                        <a:rPr lang="he-IL" sz="900" b="1" i="0" u="none" strike="noStrike" dirty="0">
                          <a:solidFill>
                            <a:srgbClr val="000000"/>
                          </a:solidFill>
                          <a:effectLst/>
                          <a:latin typeface="Arial" panose="020B0604020202020204" pitchFamily="34" charset="0"/>
                        </a:rPr>
                        <a:t> 960, </a:t>
                      </a:r>
                      <a:r>
                        <a:rPr lang="he-IL" sz="900" b="1" i="0" u="none" strike="noStrike" dirty="0" err="1">
                          <a:solidFill>
                            <a:srgbClr val="000000"/>
                          </a:solidFill>
                          <a:effectLst/>
                          <a:latin typeface="Arial" panose="020B0604020202020204" pitchFamily="34" charset="0"/>
                        </a:rPr>
                        <a:t>תב"ע</a:t>
                      </a:r>
                      <a:r>
                        <a:rPr lang="he-IL" sz="900" b="1" i="0" u="none" strike="noStrike" dirty="0">
                          <a:solidFill>
                            <a:srgbClr val="000000"/>
                          </a:solidFill>
                          <a:effectLst/>
                          <a:latin typeface="Arial" panose="020B0604020202020204" pitchFamily="34" charset="0"/>
                        </a:rPr>
                        <a:t>   קרקע פרטית, 78 יח"ד 7.5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משירפה (מעלה עירון)</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82072"/>
                  </a:ext>
                </a:extLst>
              </a:tr>
              <a:tr h="245506">
                <a:tc>
                  <a:txBody>
                    <a:bodyPr/>
                    <a:lstStyle/>
                    <a:p>
                      <a:pPr algn="ctr" rtl="0" fontAlgn="ctr"/>
                      <a:r>
                        <a:rPr lang="he-IL" sz="900" b="1" i="0" u="none" strike="noStrike">
                          <a:solidFill>
                            <a:srgbClr val="000000"/>
                          </a:solidFill>
                          <a:effectLst/>
                          <a:latin typeface="Arial" panose="020B0604020202020204" pitchFamily="34" charset="0"/>
                        </a:rPr>
                        <a:t>350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1810373-0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03 מושירפה לפי ענ 960, תב"ע   קרקע פרטית, 330 יח"ד 80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משירפה (מעלה עירון)</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6630199"/>
                  </a:ext>
                </a:extLst>
              </a:tr>
              <a:tr h="245506">
                <a:tc>
                  <a:txBody>
                    <a:bodyPr/>
                    <a:lstStyle/>
                    <a:p>
                      <a:pPr algn="ctr" rtl="0" fontAlgn="ctr"/>
                      <a:r>
                        <a:rPr lang="he-IL" sz="900" b="1" i="0" u="none" strike="noStrike">
                          <a:solidFill>
                            <a:srgbClr val="000000"/>
                          </a:solidFill>
                          <a:effectLst/>
                          <a:latin typeface="Arial" panose="020B0604020202020204" pitchFamily="34" charset="0"/>
                        </a:rPr>
                        <a:t>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1810399-0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03 לפי ענ 962, מפורט. קרקע פרטית, 36 יח"ד 6.5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סאלם (מעלה עירון)</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8441680"/>
                  </a:ext>
                </a:extLst>
              </a:tr>
              <a:tr h="245506">
                <a:tc>
                  <a:txBody>
                    <a:bodyPr/>
                    <a:lstStyle/>
                    <a:p>
                      <a:pPr algn="ctr" rtl="0" fontAlgn="ctr"/>
                      <a:r>
                        <a:rPr lang="he-IL" sz="900" b="1" i="0" u="none" strike="noStrike">
                          <a:solidFill>
                            <a:srgbClr val="000000"/>
                          </a:solidFill>
                          <a:effectLst/>
                          <a:latin typeface="Arial" panose="020B0604020202020204" pitchFamily="34" charset="0"/>
                        </a:rPr>
                        <a:t>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1810407-0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06 לפי ענ 962, מפורט. קרקע פרטית, 36 יח"ד 7.5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סאלם (מעלה עירון)</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0678707"/>
                  </a:ext>
                </a:extLst>
              </a:tr>
              <a:tr h="245506">
                <a:tc>
                  <a:txBody>
                    <a:bodyPr/>
                    <a:lstStyle/>
                    <a:p>
                      <a:pPr algn="ctr" rtl="0" fontAlgn="ctr"/>
                      <a:r>
                        <a:rPr lang="he-IL" sz="900" b="1" i="0" u="none" strike="noStrike">
                          <a:solidFill>
                            <a:srgbClr val="000000"/>
                          </a:solidFill>
                          <a:effectLst/>
                          <a:latin typeface="Arial" panose="020B0604020202020204" pitchFamily="34" charset="0"/>
                        </a:rPr>
                        <a:t>300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1810381-0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04 לפי ענ 962, תב"ע. קרקע פרטית, 180 יח"ד 70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סאלם (מעלה עירון)</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6142557"/>
                  </a:ext>
                </a:extLst>
              </a:tr>
              <a:tr h="368259">
                <a:tc>
                  <a:txBody>
                    <a:bodyPr/>
                    <a:lstStyle/>
                    <a:p>
                      <a:pPr algn="ctr" rtl="0" fontAlgn="ctr"/>
                      <a:r>
                        <a:rPr lang="he-IL" sz="900" b="1" i="0" u="none" strike="noStrike">
                          <a:solidFill>
                            <a:srgbClr val="000000"/>
                          </a:solidFill>
                          <a:effectLst/>
                          <a:latin typeface="Arial" panose="020B0604020202020204" pitchFamily="34" charset="0"/>
                        </a:rPr>
                        <a:t>270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1810415-0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תכנון מפורט לביצוע עבור מתחם 2 דרומי - בחלק הדרומי של עין אל סהלה   תכנית מספר 354-0673517 שנמצאת בהליך החלטת הפקדה.   ק. פרטית, 226 יח"ד 66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עין א-סהלה</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1911567"/>
                  </a:ext>
                </a:extLst>
              </a:tr>
              <a:tr h="245506">
                <a:tc>
                  <a:txBody>
                    <a:bodyPr/>
                    <a:lstStyle/>
                    <a:p>
                      <a:pPr algn="ctr" rtl="0" fontAlgn="ctr"/>
                      <a:r>
                        <a:rPr lang="he-IL" sz="900" b="1" i="0" u="none" strike="noStrike">
                          <a:solidFill>
                            <a:srgbClr val="000000"/>
                          </a:solidFill>
                          <a:effectLst/>
                          <a:latin typeface="Arial" panose="020B0604020202020204" pitchFamily="34" charset="0"/>
                        </a:rPr>
                        <a:t>550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1810183-0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1 הסדרת מרקם בנוי לרבות תוספת יח"ד. קרקע פרטית 200 יח"ד 100 דונם  העברה לרשות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פרדיס</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486086"/>
                  </a:ext>
                </a:extLst>
              </a:tr>
              <a:tr h="245506">
                <a:tc>
                  <a:txBody>
                    <a:bodyPr/>
                    <a:lstStyle/>
                    <a:p>
                      <a:pPr algn="ctr" rtl="0" fontAlgn="ctr"/>
                      <a:r>
                        <a:rPr lang="he-IL" sz="900" b="1" i="0" u="none" strike="noStrike">
                          <a:solidFill>
                            <a:srgbClr val="000000"/>
                          </a:solidFill>
                          <a:effectLst/>
                          <a:latin typeface="Arial" panose="020B0604020202020204" pitchFamily="34" charset="0"/>
                        </a:rPr>
                        <a:t>700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1810563-0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3 תכנון בקרקע פרטית, 400 יח"ד 140 דונם  העברה לרשות  ניוד מקרקע מדינה לקרקע פרטית.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פרדיס</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7207676"/>
                  </a:ext>
                </a:extLst>
              </a:tr>
              <a:tr h="245506">
                <a:tc>
                  <a:txBody>
                    <a:bodyPr/>
                    <a:lstStyle/>
                    <a:p>
                      <a:pPr algn="ctr" rtl="0" fontAlgn="ctr"/>
                      <a:r>
                        <a:rPr lang="he-IL" sz="900" b="1" i="0" u="none" strike="noStrike">
                          <a:solidFill>
                            <a:srgbClr val="000000"/>
                          </a:solidFill>
                          <a:effectLst/>
                          <a:latin typeface="Arial" panose="020B0604020202020204" pitchFamily="34" charset="0"/>
                        </a:rPr>
                        <a:t>750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1810175-0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מתחם 2 הסדרת מרקם בנוי לרבות תוספת יח"ד. קרקע פרטית 400 יח"ד 140 דונם  העברה לרשות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פרדיס</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1996576"/>
                  </a:ext>
                </a:extLst>
              </a:tr>
              <a:tr h="245506">
                <a:tc>
                  <a:txBody>
                    <a:bodyPr/>
                    <a:lstStyle/>
                    <a:p>
                      <a:pPr algn="ctr" rtl="0" fontAlgn="ctr"/>
                      <a:r>
                        <a:rPr lang="he-IL" sz="900" b="1" i="0" u="none" strike="noStrike">
                          <a:solidFill>
                            <a:srgbClr val="000000"/>
                          </a:solidFill>
                          <a:effectLst/>
                          <a:latin typeface="Arial" panose="020B0604020202020204" pitchFamily="34" charset="0"/>
                        </a:rPr>
                        <a:t>600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1810191-0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הסדרה בגבול תוכנית המתאר, תב"ע. קרקע פרטית, 700 יח"ד 398 דונם  העברה לרשות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ראס עלי</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428321"/>
                  </a:ext>
                </a:extLst>
              </a:tr>
              <a:tr h="245506">
                <a:tc>
                  <a:txBody>
                    <a:bodyPr/>
                    <a:lstStyle/>
                    <a:p>
                      <a:pPr algn="ctr" rtl="0" fontAlgn="ctr"/>
                      <a:r>
                        <a:rPr lang="he-IL" sz="900" b="1" i="0" u="none" strike="noStrike">
                          <a:solidFill>
                            <a:srgbClr val="000000"/>
                          </a:solidFill>
                          <a:effectLst/>
                          <a:latin typeface="Arial" panose="020B0604020202020204" pitchFamily="34" charset="0"/>
                        </a:rPr>
                        <a:t>600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900" b="1" i="0" u="none" strike="noStrike">
                          <a:solidFill>
                            <a:srgbClr val="000000"/>
                          </a:solidFill>
                          <a:effectLst/>
                          <a:latin typeface="Arial" panose="020B0604020202020204" pitchFamily="34" charset="0"/>
                        </a:rPr>
                        <a:t>1810209-0</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הסדרה בלב היישוב הוותיק, תב"ע. קרקע פרטית, 300 יח"ד 120 דונם  העברה לרשות</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900" b="1" i="0" u="none" strike="noStrike">
                          <a:solidFill>
                            <a:srgbClr val="000000"/>
                          </a:solidFill>
                          <a:effectLst/>
                          <a:latin typeface="Arial" panose="020B0604020202020204" pitchFamily="34" charset="0"/>
                        </a:rPr>
                        <a:t>שיח  דנון</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0411205"/>
                  </a:ext>
                </a:extLst>
              </a:tr>
              <a:tr h="225048">
                <a:tc>
                  <a:txBody>
                    <a:bodyPr/>
                    <a:lstStyle/>
                    <a:p>
                      <a:pPr algn="ctr" rtl="0" fontAlgn="ctr"/>
                      <a:r>
                        <a:rPr lang="he-IL" sz="900" b="1" i="0" u="none" strike="noStrike">
                          <a:solidFill>
                            <a:srgbClr val="000000"/>
                          </a:solidFill>
                          <a:effectLst/>
                          <a:latin typeface="Arial" panose="020B0604020202020204" pitchFamily="34" charset="0"/>
                        </a:rPr>
                        <a:t>16,101</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0" fontAlgn="ctr"/>
                      <a:r>
                        <a:rPr lang="he-IL" sz="900" b="1" i="0" u="none" strike="noStrike" dirty="0">
                          <a:solidFill>
                            <a:srgbClr val="000000"/>
                          </a:solidFill>
                          <a:effectLst/>
                          <a:latin typeface="Arial" panose="020B0604020202020204" pitchFamily="34" charset="0"/>
                        </a:rPr>
                        <a:t> סה"כ</a:t>
                      </a:r>
                    </a:p>
                  </a:txBody>
                  <a:tcPr marL="4734" marR="4734" marT="47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1979825279"/>
                  </a:ext>
                </a:extLst>
              </a:tr>
            </a:tbl>
          </a:graphicData>
        </a:graphic>
      </p:graphicFrame>
    </p:spTree>
    <p:extLst>
      <p:ext uri="{BB962C8B-B14F-4D97-AF65-F5344CB8AC3E}">
        <p14:creationId xmlns:p14="http://schemas.microsoft.com/office/powerpoint/2010/main" val="36853192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70771EF2-0FE0-4C24-9FE5-9EDF1BABB1BB}"/>
              </a:ext>
            </a:extLst>
          </p:cNvPr>
          <p:cNvSpPr txBox="1"/>
          <p:nvPr/>
        </p:nvSpPr>
        <p:spPr>
          <a:xfrm>
            <a:off x="365789" y="652626"/>
            <a:ext cx="8188887" cy="400110"/>
          </a:xfrm>
          <a:prstGeom prst="rect">
            <a:avLst/>
          </a:prstGeom>
          <a:noFill/>
        </p:spPr>
        <p:txBody>
          <a:bodyPr wrap="square" lIns="91440" tIns="45720" rIns="91440" bIns="45720" rtlCol="1">
            <a:spAutoFit/>
          </a:bodyPr>
          <a:lstStyle/>
          <a:p>
            <a:r>
              <a:rPr lang="he-IL" sz="2000" b="1" dirty="0">
                <a:solidFill>
                  <a:schemeClr val="tx2"/>
                </a:solidFill>
              </a:rPr>
              <a:t>הרשאות תקציביות – יישובים ממוקדים - מחוז מרכז - 2020</a:t>
            </a:r>
          </a:p>
        </p:txBody>
      </p:sp>
      <p:sp>
        <p:nvSpPr>
          <p:cNvPr id="11" name="TextBox 10">
            <a:extLst>
              <a:ext uri="{FF2B5EF4-FFF2-40B4-BE49-F238E27FC236}">
                <a16:creationId xmlns:a16="http://schemas.microsoft.com/office/drawing/2014/main" id="{627C1303-4ED6-42F4-9918-91FFE923BC7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20CAE145-660B-4A62-87DA-24B551DB8E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0992" y="70074"/>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טבלה 2">
            <a:extLst>
              <a:ext uri="{FF2B5EF4-FFF2-40B4-BE49-F238E27FC236}">
                <a16:creationId xmlns:a16="http://schemas.microsoft.com/office/drawing/2014/main" id="{550FD5FC-5D26-44CA-AF6E-7DC7AFEB85F4}"/>
              </a:ext>
            </a:extLst>
          </p:cNvPr>
          <p:cNvGraphicFramePr>
            <a:graphicFrameLocks noGrp="1"/>
          </p:cNvGraphicFramePr>
          <p:nvPr>
            <p:extLst>
              <p:ext uri="{D42A27DB-BD31-4B8C-83A1-F6EECF244321}">
                <p14:modId xmlns:p14="http://schemas.microsoft.com/office/powerpoint/2010/main" val="91649362"/>
              </p:ext>
            </p:extLst>
          </p:nvPr>
        </p:nvGraphicFramePr>
        <p:xfrm>
          <a:off x="899592" y="1516932"/>
          <a:ext cx="7786326" cy="1912068"/>
        </p:xfrm>
        <a:graphic>
          <a:graphicData uri="http://schemas.openxmlformats.org/drawingml/2006/table">
            <a:tbl>
              <a:tblPr rtl="1"/>
              <a:tblGrid>
                <a:gridCol w="1013067">
                  <a:extLst>
                    <a:ext uri="{9D8B030D-6E8A-4147-A177-3AD203B41FA5}">
                      <a16:colId xmlns:a16="http://schemas.microsoft.com/office/drawing/2014/main" val="2021988414"/>
                    </a:ext>
                  </a:extLst>
                </a:gridCol>
                <a:gridCol w="1159182">
                  <a:extLst>
                    <a:ext uri="{9D8B030D-6E8A-4147-A177-3AD203B41FA5}">
                      <a16:colId xmlns:a16="http://schemas.microsoft.com/office/drawing/2014/main" val="2451832475"/>
                    </a:ext>
                  </a:extLst>
                </a:gridCol>
                <a:gridCol w="4042525">
                  <a:extLst>
                    <a:ext uri="{9D8B030D-6E8A-4147-A177-3AD203B41FA5}">
                      <a16:colId xmlns:a16="http://schemas.microsoft.com/office/drawing/2014/main" val="1445864920"/>
                    </a:ext>
                  </a:extLst>
                </a:gridCol>
                <a:gridCol w="1571552">
                  <a:extLst>
                    <a:ext uri="{9D8B030D-6E8A-4147-A177-3AD203B41FA5}">
                      <a16:colId xmlns:a16="http://schemas.microsoft.com/office/drawing/2014/main" val="4005609251"/>
                    </a:ext>
                  </a:extLst>
                </a:gridCol>
              </a:tblGrid>
              <a:tr h="637356">
                <a:tc>
                  <a:txBody>
                    <a:bodyPr/>
                    <a:lstStyle/>
                    <a:p>
                      <a:pPr algn="ctr" rtl="1" fontAlgn="ctr"/>
                      <a:r>
                        <a:rPr lang="he-IL" sz="1400" b="1" i="0" u="none" strike="noStrike">
                          <a:solidFill>
                            <a:srgbClr val="000000"/>
                          </a:solidFill>
                          <a:effectLst/>
                          <a:latin typeface="Arial" panose="020B0604020202020204" pitchFamily="34" charset="0"/>
                        </a:rPr>
                        <a:t>סכום חוזים</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000000"/>
                          </a:solidFill>
                          <a:effectLst/>
                          <a:latin typeface="Arial" panose="020B0604020202020204" pitchFamily="34" charset="0"/>
                        </a:rPr>
                        <a:t>מספר חוזה ושינוי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000000"/>
                          </a:solidFill>
                          <a:effectLst/>
                          <a:latin typeface="Arial" panose="020B0604020202020204" pitchFamily="34" charset="0"/>
                        </a:rPr>
                        <a:t>תיאור פרוייקט</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000000"/>
                          </a:solidFill>
                          <a:effectLst/>
                          <a:latin typeface="Arial" panose="020B0604020202020204" pitchFamily="34" charset="0"/>
                        </a:rPr>
                        <a:t>יישוב</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76401485"/>
                  </a:ext>
                </a:extLst>
              </a:tr>
              <a:tr h="637356">
                <a:tc>
                  <a:txBody>
                    <a:bodyPr/>
                    <a:lstStyle/>
                    <a:p>
                      <a:pPr algn="ctr" rtl="0" fontAlgn="ctr"/>
                      <a:r>
                        <a:rPr lang="he-IL" sz="1400" b="1" i="0" u="none" strike="noStrike">
                          <a:solidFill>
                            <a:srgbClr val="000000"/>
                          </a:solidFill>
                          <a:effectLst/>
                          <a:latin typeface="Arial" panose="020B0604020202020204" pitchFamily="34" charset="0"/>
                        </a:rPr>
                        <a:t>1,970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000000"/>
                          </a:solidFill>
                          <a:effectLst/>
                          <a:latin typeface="Arial" panose="020B0604020202020204" pitchFamily="34" charset="0"/>
                        </a:rPr>
                        <a:t>1809367-0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a:solidFill>
                            <a:srgbClr val="000000"/>
                          </a:solidFill>
                          <a:effectLst/>
                          <a:latin typeface="Arial" panose="020B0604020202020204" pitchFamily="34" charset="0"/>
                        </a:rPr>
                        <a:t>תבע ובינוי ל 400 יח"ד הפעלה ע"י רשות מקומית, קרקע פרטית</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a:solidFill>
                            <a:srgbClr val="000000"/>
                          </a:solidFill>
                          <a:effectLst/>
                          <a:latin typeface="Arial" panose="020B0604020202020204" pitchFamily="34" charset="0"/>
                        </a:rPr>
                        <a:t>גלגוליה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3961596"/>
                  </a:ext>
                </a:extLst>
              </a:tr>
              <a:tr h="637356">
                <a:tc>
                  <a:txBody>
                    <a:bodyPr/>
                    <a:lstStyle/>
                    <a:p>
                      <a:pPr algn="ctr" rtl="0" fontAlgn="ctr"/>
                      <a:r>
                        <a:rPr lang="he-IL" sz="1400" b="1" i="0" u="none" strike="noStrike">
                          <a:solidFill>
                            <a:srgbClr val="000000"/>
                          </a:solidFill>
                          <a:effectLst/>
                          <a:latin typeface="Arial" panose="020B0604020202020204" pitchFamily="34" charset="0"/>
                        </a:rPr>
                        <a:t>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1400" b="1" i="0" u="none" strike="noStrike">
                          <a:solidFill>
                            <a:srgbClr val="000000"/>
                          </a:solidFill>
                          <a:effectLst/>
                          <a:latin typeface="Arial" panose="020B0604020202020204" pitchFamily="34" charset="0"/>
                        </a:rPr>
                        <a:t>1675149-2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a:solidFill>
                            <a:srgbClr val="000000"/>
                          </a:solidFill>
                          <a:effectLst/>
                          <a:latin typeface="Arial" panose="020B0604020202020204" pitchFamily="34" charset="0"/>
                        </a:rPr>
                        <a:t>עבודות נוספות נדרשות לקידום הפרויקט'  חברה מתכננת קרקע מדינה 419 יח"ד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1400" b="1" i="0" u="none" strike="noStrike" dirty="0">
                          <a:solidFill>
                            <a:srgbClr val="000000"/>
                          </a:solidFill>
                          <a:effectLst/>
                          <a:latin typeface="Arial" panose="020B0604020202020204" pitchFamily="34" charset="0"/>
                        </a:rPr>
                        <a:t>גלגוליה</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721713"/>
                  </a:ext>
                </a:extLst>
              </a:tr>
            </a:tbl>
          </a:graphicData>
        </a:graphic>
      </p:graphicFrame>
    </p:spTree>
    <p:extLst>
      <p:ext uri="{BB962C8B-B14F-4D97-AF65-F5344CB8AC3E}">
        <p14:creationId xmlns:p14="http://schemas.microsoft.com/office/powerpoint/2010/main" val="27211881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CCD83483-3A9E-4582-8D49-A2165280DE17}"/>
              </a:ext>
            </a:extLst>
          </p:cNvPr>
          <p:cNvSpPr txBox="1"/>
          <p:nvPr/>
        </p:nvSpPr>
        <p:spPr>
          <a:xfrm>
            <a:off x="923595" y="749156"/>
            <a:ext cx="7680853" cy="400110"/>
          </a:xfrm>
          <a:prstGeom prst="rect">
            <a:avLst/>
          </a:prstGeom>
          <a:noFill/>
        </p:spPr>
        <p:txBody>
          <a:bodyPr wrap="square" lIns="91440" tIns="45720" rIns="91440" bIns="45720" rtlCol="1">
            <a:spAutoFit/>
          </a:bodyPr>
          <a:lstStyle/>
          <a:p>
            <a:r>
              <a:rPr lang="he-IL" sz="2000" b="1" dirty="0">
                <a:solidFill>
                  <a:schemeClr val="tx2"/>
                </a:solidFill>
              </a:rPr>
              <a:t>תקציבי ראש שטח - 2016 </a:t>
            </a:r>
          </a:p>
        </p:txBody>
      </p:sp>
      <p:graphicFrame>
        <p:nvGraphicFramePr>
          <p:cNvPr id="3" name="טבלה 2">
            <a:extLst>
              <a:ext uri="{FF2B5EF4-FFF2-40B4-BE49-F238E27FC236}">
                <a16:creationId xmlns:a16="http://schemas.microsoft.com/office/drawing/2014/main" id="{3EA23898-5FCD-40D3-B9D5-D6010340A4A8}"/>
              </a:ext>
            </a:extLst>
          </p:cNvPr>
          <p:cNvGraphicFramePr>
            <a:graphicFrameLocks noGrp="1"/>
          </p:cNvGraphicFramePr>
          <p:nvPr>
            <p:extLst>
              <p:ext uri="{D42A27DB-BD31-4B8C-83A1-F6EECF244321}">
                <p14:modId xmlns:p14="http://schemas.microsoft.com/office/powerpoint/2010/main" val="1077016137"/>
              </p:ext>
            </p:extLst>
          </p:nvPr>
        </p:nvGraphicFramePr>
        <p:xfrm>
          <a:off x="539553" y="1299776"/>
          <a:ext cx="8005401" cy="3152154"/>
        </p:xfrm>
        <a:graphic>
          <a:graphicData uri="http://schemas.openxmlformats.org/drawingml/2006/table">
            <a:tbl>
              <a:tblPr/>
              <a:tblGrid>
                <a:gridCol w="953363">
                  <a:extLst>
                    <a:ext uri="{9D8B030D-6E8A-4147-A177-3AD203B41FA5}">
                      <a16:colId xmlns:a16="http://schemas.microsoft.com/office/drawing/2014/main" val="3182182749"/>
                    </a:ext>
                  </a:extLst>
                </a:gridCol>
                <a:gridCol w="935551">
                  <a:extLst>
                    <a:ext uri="{9D8B030D-6E8A-4147-A177-3AD203B41FA5}">
                      <a16:colId xmlns:a16="http://schemas.microsoft.com/office/drawing/2014/main" val="1149782800"/>
                    </a:ext>
                  </a:extLst>
                </a:gridCol>
                <a:gridCol w="2338656">
                  <a:extLst>
                    <a:ext uri="{9D8B030D-6E8A-4147-A177-3AD203B41FA5}">
                      <a16:colId xmlns:a16="http://schemas.microsoft.com/office/drawing/2014/main" val="594518014"/>
                    </a:ext>
                  </a:extLst>
                </a:gridCol>
                <a:gridCol w="1495824">
                  <a:extLst>
                    <a:ext uri="{9D8B030D-6E8A-4147-A177-3AD203B41FA5}">
                      <a16:colId xmlns:a16="http://schemas.microsoft.com/office/drawing/2014/main" val="48882369"/>
                    </a:ext>
                  </a:extLst>
                </a:gridCol>
                <a:gridCol w="760669">
                  <a:extLst>
                    <a:ext uri="{9D8B030D-6E8A-4147-A177-3AD203B41FA5}">
                      <a16:colId xmlns:a16="http://schemas.microsoft.com/office/drawing/2014/main" val="2390468519"/>
                    </a:ext>
                  </a:extLst>
                </a:gridCol>
                <a:gridCol w="760669">
                  <a:extLst>
                    <a:ext uri="{9D8B030D-6E8A-4147-A177-3AD203B41FA5}">
                      <a16:colId xmlns:a16="http://schemas.microsoft.com/office/drawing/2014/main" val="1558369572"/>
                    </a:ext>
                  </a:extLst>
                </a:gridCol>
                <a:gridCol w="760669">
                  <a:extLst>
                    <a:ext uri="{9D8B030D-6E8A-4147-A177-3AD203B41FA5}">
                      <a16:colId xmlns:a16="http://schemas.microsoft.com/office/drawing/2014/main" val="2065381753"/>
                    </a:ext>
                  </a:extLst>
                </a:gridCol>
              </a:tblGrid>
              <a:tr h="525359">
                <a:tc>
                  <a:txBody>
                    <a:bodyPr/>
                    <a:lstStyle/>
                    <a:p>
                      <a:pPr algn="ctr" rtl="1" fontAlgn="ctr"/>
                      <a:r>
                        <a:rPr lang="he-IL" sz="1400" b="1" i="0" u="none" strike="noStrike">
                          <a:effectLst/>
                          <a:latin typeface="Arial" panose="020B0604020202020204" pitchFamily="34" charset="0"/>
                        </a:rPr>
                        <a:t>ניצול</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סכום חוזים (</a:t>
                      </a:r>
                      <a:r>
                        <a:rPr lang="he-IL" sz="1400" b="1" i="0" u="none" strike="noStrike" dirty="0" err="1">
                          <a:solidFill>
                            <a:srgbClr val="333333"/>
                          </a:solidFill>
                          <a:effectLst/>
                          <a:latin typeface="Arial" panose="020B0604020202020204" pitchFamily="34" charset="0"/>
                        </a:rPr>
                        <a:t>אלש"ח</a:t>
                      </a:r>
                      <a:r>
                        <a:rPr lang="he-IL" sz="1400" b="1" i="0" u="none" strike="noStrike" dirty="0">
                          <a:solidFill>
                            <a:srgbClr val="333333"/>
                          </a:solidFill>
                          <a:effectLst/>
                          <a:latin typeface="Arial" panose="020B0604020202020204" pitchFamily="34" charset="0"/>
                        </a:rPr>
                        <a:t>)</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תיאור חוזה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מספר חוזה ושינוי</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אתר</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a:solidFill>
                            <a:srgbClr val="333333"/>
                          </a:solidFill>
                          <a:effectLst/>
                          <a:latin typeface="Arial" panose="020B0604020202020204" pitchFamily="34" charset="0"/>
                        </a:rPr>
                        <a:t>יישוב</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400" b="1" i="0" u="none" strike="noStrike" dirty="0">
                          <a:solidFill>
                            <a:srgbClr val="333333"/>
                          </a:solidFill>
                          <a:effectLst/>
                          <a:latin typeface="Arial" panose="020B0604020202020204" pitchFamily="34" charset="0"/>
                        </a:rPr>
                        <a:t>מחוז</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3728758"/>
                  </a:ext>
                </a:extLst>
              </a:tr>
              <a:tr h="525359">
                <a:tc>
                  <a:txBody>
                    <a:bodyPr/>
                    <a:lstStyle/>
                    <a:p>
                      <a:pPr algn="ctr" fontAlgn="ctr"/>
                      <a:r>
                        <a:rPr lang="he-IL" sz="1400" b="1" i="0" u="none" strike="noStrike">
                          <a:effectLst/>
                          <a:latin typeface="Arial" panose="020B0604020202020204" pitchFamily="34" charset="0"/>
                        </a:rPr>
                        <a:t>4,100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4,100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המשך פריצת כביש 1</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1659283-0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שכונה מזרחית</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מזרעה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dirty="0">
                          <a:solidFill>
                            <a:srgbClr val="333333"/>
                          </a:solidFill>
                          <a:effectLst/>
                          <a:latin typeface="Arial" panose="020B0604020202020204" pitchFamily="34" charset="0"/>
                        </a:rPr>
                        <a:t>חיפה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2796754"/>
                  </a:ext>
                </a:extLst>
              </a:tr>
              <a:tr h="525359">
                <a:tc>
                  <a:txBody>
                    <a:bodyPr/>
                    <a:lstStyle/>
                    <a:p>
                      <a:pPr algn="ctr" fontAlgn="ctr"/>
                      <a:r>
                        <a:rPr lang="he-IL" sz="1400" b="1" i="0" u="none" strike="noStrike" dirty="0">
                          <a:effectLst/>
                          <a:latin typeface="Arial" panose="020B0604020202020204" pitchFamily="34" charset="0"/>
                        </a:rPr>
                        <a:t>4,800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4,800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השתתפות בכביש 2- ראש שטח לפי החלטה 922</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1656990-0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שכ' מערבית</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דבוריה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גליל</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10615907"/>
                  </a:ext>
                </a:extLst>
              </a:tr>
              <a:tr h="525359">
                <a:tc>
                  <a:txBody>
                    <a:bodyPr/>
                    <a:lstStyle/>
                    <a:p>
                      <a:pPr algn="ctr" fontAlgn="ctr"/>
                      <a:r>
                        <a:rPr lang="he-IL" sz="1400" b="1" i="0" u="none" strike="noStrike">
                          <a:effectLst/>
                          <a:latin typeface="Arial" panose="020B0604020202020204" pitchFamily="34" charset="0"/>
                        </a:rPr>
                        <a:t>1,105</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2,100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כביש גישה לשכונה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1655612-0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כלל ישובי</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פסוטה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חיפה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92275585"/>
                  </a:ext>
                </a:extLst>
              </a:tr>
              <a:tr h="525359">
                <a:tc>
                  <a:txBody>
                    <a:bodyPr/>
                    <a:lstStyle/>
                    <a:p>
                      <a:pPr algn="ctr" fontAlgn="ctr"/>
                      <a:r>
                        <a:rPr lang="he-IL" sz="1400" b="1" i="0" u="none" strike="noStrike" dirty="0">
                          <a:effectLst/>
                          <a:latin typeface="Arial" panose="020B0604020202020204" pitchFamily="34" charset="0"/>
                        </a:rPr>
                        <a:t>936</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1,499</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תכנון ניהול והכנת שיווקים</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400" b="1" i="0" u="none" strike="noStrike">
                          <a:solidFill>
                            <a:srgbClr val="333333"/>
                          </a:solidFill>
                          <a:effectLst/>
                          <a:latin typeface="Arial" panose="020B0604020202020204" pitchFamily="34" charset="0"/>
                        </a:rPr>
                        <a:t>1659259-0</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שכונה מערבית</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גסר א-זרקא</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400" b="1" i="0" u="none" strike="noStrike">
                          <a:solidFill>
                            <a:srgbClr val="333333"/>
                          </a:solidFill>
                          <a:effectLst/>
                          <a:latin typeface="Arial" panose="020B0604020202020204" pitchFamily="34" charset="0"/>
                        </a:rPr>
                        <a:t>חיפה</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2836496"/>
                  </a:ext>
                </a:extLst>
              </a:tr>
              <a:tr h="525359">
                <a:tc>
                  <a:txBody>
                    <a:bodyPr/>
                    <a:lstStyle/>
                    <a:p>
                      <a:pPr algn="ctr" fontAlgn="ctr"/>
                      <a:r>
                        <a:rPr lang="he-IL" sz="1800" b="1" i="0" u="none" strike="noStrike" dirty="0">
                          <a:effectLst/>
                          <a:latin typeface="Arial" panose="020B0604020202020204" pitchFamily="34" charset="0"/>
                        </a:rPr>
                        <a:t>10,941</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he-IL" sz="1800" b="1" i="0" u="none" strike="noStrike">
                          <a:solidFill>
                            <a:srgbClr val="000000"/>
                          </a:solidFill>
                          <a:effectLst/>
                          <a:latin typeface="Arial" panose="020B0604020202020204" pitchFamily="34" charset="0"/>
                        </a:rPr>
                        <a:t>12,499</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he-IL" sz="1800" b="1" i="0" u="none" strike="noStrike">
                          <a:solidFill>
                            <a:srgbClr val="000000"/>
                          </a:solidFill>
                          <a:effectLst/>
                          <a:latin typeface="Arial" panose="020B0604020202020204" pitchFamily="34" charset="0"/>
                        </a:rPr>
                        <a:t> </a:t>
                      </a:r>
                    </a:p>
                  </a:txBody>
                  <a:tcPr marL="6260" marR="6260" marT="35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4">
                  <a:txBody>
                    <a:bodyPr/>
                    <a:lstStyle/>
                    <a:p>
                      <a:pPr algn="ctr" rtl="1" fontAlgn="ctr"/>
                      <a:r>
                        <a:rPr lang="he-IL" sz="1800" b="1" i="0" u="none" strike="noStrike" dirty="0">
                          <a:solidFill>
                            <a:srgbClr val="000000"/>
                          </a:solidFill>
                          <a:effectLst/>
                          <a:latin typeface="Arial" panose="020B0604020202020204" pitchFamily="34" charset="0"/>
                        </a:rPr>
                        <a:t>סה"כ</a:t>
                      </a:r>
                    </a:p>
                  </a:txBody>
                  <a:tcPr marL="6260" marR="6260" marT="3521"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2814125105"/>
                  </a:ext>
                </a:extLst>
              </a:tr>
            </a:tbl>
          </a:graphicData>
        </a:graphic>
      </p:graphicFrame>
      <p:sp>
        <p:nvSpPr>
          <p:cNvPr id="10" name="TextBox 9">
            <a:extLst>
              <a:ext uri="{FF2B5EF4-FFF2-40B4-BE49-F238E27FC236}">
                <a16:creationId xmlns:a16="http://schemas.microsoft.com/office/drawing/2014/main" id="{368C771E-9E84-47B4-A70B-B74065700AE5}"/>
              </a:ext>
            </a:extLst>
          </p:cNvPr>
          <p:cNvSpPr txBox="1"/>
          <p:nvPr/>
        </p:nvSpPr>
        <p:spPr>
          <a:xfrm>
            <a:off x="2555778" y="4723726"/>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859B1936-4F40-4A09-9EEC-C715DDAAC11B}"/>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3C09BF4B-C8C9-4477-9CD3-2D1B04DD7E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314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CCD83483-3A9E-4582-8D49-A2165280DE17}"/>
              </a:ext>
            </a:extLst>
          </p:cNvPr>
          <p:cNvSpPr txBox="1"/>
          <p:nvPr/>
        </p:nvSpPr>
        <p:spPr>
          <a:xfrm>
            <a:off x="1019607" y="749156"/>
            <a:ext cx="7680853" cy="400110"/>
          </a:xfrm>
          <a:prstGeom prst="rect">
            <a:avLst/>
          </a:prstGeom>
          <a:noFill/>
        </p:spPr>
        <p:txBody>
          <a:bodyPr wrap="square" lIns="91440" tIns="45720" rIns="91440" bIns="45720" rtlCol="1">
            <a:spAutoFit/>
          </a:bodyPr>
          <a:lstStyle/>
          <a:p>
            <a:r>
              <a:rPr lang="he-IL" sz="2000" b="1" dirty="0">
                <a:solidFill>
                  <a:schemeClr val="tx2"/>
                </a:solidFill>
              </a:rPr>
              <a:t>תקציבי ראש שטח - 2017 </a:t>
            </a:r>
          </a:p>
        </p:txBody>
      </p:sp>
      <p:sp>
        <p:nvSpPr>
          <p:cNvPr id="10" name="TextBox 9">
            <a:extLst>
              <a:ext uri="{FF2B5EF4-FFF2-40B4-BE49-F238E27FC236}">
                <a16:creationId xmlns:a16="http://schemas.microsoft.com/office/drawing/2014/main" id="{40258686-6465-46D7-82CC-E4D17A02088B}"/>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B04C9240-DCB3-4245-BD70-1B0001C969E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טבלה 2">
            <a:extLst>
              <a:ext uri="{FF2B5EF4-FFF2-40B4-BE49-F238E27FC236}">
                <a16:creationId xmlns:a16="http://schemas.microsoft.com/office/drawing/2014/main" id="{6320CA02-82D3-40FF-AEC4-3E48F9D743C0}"/>
              </a:ext>
            </a:extLst>
          </p:cNvPr>
          <p:cNvGraphicFramePr>
            <a:graphicFrameLocks noGrp="1"/>
          </p:cNvGraphicFramePr>
          <p:nvPr>
            <p:extLst>
              <p:ext uri="{D42A27DB-BD31-4B8C-83A1-F6EECF244321}">
                <p14:modId xmlns:p14="http://schemas.microsoft.com/office/powerpoint/2010/main" val="1855022956"/>
              </p:ext>
            </p:extLst>
          </p:nvPr>
        </p:nvGraphicFramePr>
        <p:xfrm>
          <a:off x="457200" y="1399802"/>
          <a:ext cx="8243262" cy="4538314"/>
        </p:xfrm>
        <a:graphic>
          <a:graphicData uri="http://schemas.openxmlformats.org/drawingml/2006/table">
            <a:tbl>
              <a:tblPr/>
              <a:tblGrid>
                <a:gridCol w="1011128">
                  <a:extLst>
                    <a:ext uri="{9D8B030D-6E8A-4147-A177-3AD203B41FA5}">
                      <a16:colId xmlns:a16="http://schemas.microsoft.com/office/drawing/2014/main" val="853857190"/>
                    </a:ext>
                  </a:extLst>
                </a:gridCol>
                <a:gridCol w="1011128">
                  <a:extLst>
                    <a:ext uri="{9D8B030D-6E8A-4147-A177-3AD203B41FA5}">
                      <a16:colId xmlns:a16="http://schemas.microsoft.com/office/drawing/2014/main" val="1486938666"/>
                    </a:ext>
                  </a:extLst>
                </a:gridCol>
                <a:gridCol w="3187622">
                  <a:extLst>
                    <a:ext uri="{9D8B030D-6E8A-4147-A177-3AD203B41FA5}">
                      <a16:colId xmlns:a16="http://schemas.microsoft.com/office/drawing/2014/main" val="3745864627"/>
                    </a:ext>
                  </a:extLst>
                </a:gridCol>
                <a:gridCol w="1011128">
                  <a:extLst>
                    <a:ext uri="{9D8B030D-6E8A-4147-A177-3AD203B41FA5}">
                      <a16:colId xmlns:a16="http://schemas.microsoft.com/office/drawing/2014/main" val="3602807690"/>
                    </a:ext>
                  </a:extLst>
                </a:gridCol>
                <a:gridCol w="1011128">
                  <a:extLst>
                    <a:ext uri="{9D8B030D-6E8A-4147-A177-3AD203B41FA5}">
                      <a16:colId xmlns:a16="http://schemas.microsoft.com/office/drawing/2014/main" val="3189779957"/>
                    </a:ext>
                  </a:extLst>
                </a:gridCol>
                <a:gridCol w="1011128">
                  <a:extLst>
                    <a:ext uri="{9D8B030D-6E8A-4147-A177-3AD203B41FA5}">
                      <a16:colId xmlns:a16="http://schemas.microsoft.com/office/drawing/2014/main" val="3455398585"/>
                    </a:ext>
                  </a:extLst>
                </a:gridCol>
              </a:tblGrid>
              <a:tr h="412574">
                <a:tc>
                  <a:txBody>
                    <a:bodyPr/>
                    <a:lstStyle/>
                    <a:p>
                      <a:pPr algn="ctr" rtl="1" fontAlgn="ctr"/>
                      <a:r>
                        <a:rPr lang="he-IL" sz="1200" b="1" i="0" u="none" strike="noStrike">
                          <a:solidFill>
                            <a:srgbClr val="333333"/>
                          </a:solidFill>
                          <a:effectLst/>
                          <a:latin typeface="Tahoma" panose="020B0604030504040204" pitchFamily="34" charset="0"/>
                        </a:rPr>
                        <a:t>ניצול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סכום חוזים (אלש"ח)</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תיאור חוזה</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מספר חוזה ושינוי</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יישוב</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מחוז</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22210991"/>
                  </a:ext>
                </a:extLst>
              </a:tr>
              <a:tr h="412574">
                <a:tc>
                  <a:txBody>
                    <a:bodyPr/>
                    <a:lstStyle/>
                    <a:p>
                      <a:pPr algn="ctr" fontAlgn="ctr"/>
                      <a:r>
                        <a:rPr lang="he-IL" sz="1200" b="1" i="0" u="none" strike="noStrike">
                          <a:solidFill>
                            <a:srgbClr val="333333"/>
                          </a:solidFill>
                          <a:effectLst/>
                          <a:latin typeface="Tahoma" panose="020B0604030504040204" pitchFamily="34" charset="0"/>
                        </a:rPr>
                        <a:t>898</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898</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השתתפות בביצוע כביש גישה לכפר ראש שטחלפי החלטה 922</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1702901-0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נאעורה</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35016580"/>
                  </a:ext>
                </a:extLst>
              </a:tr>
              <a:tr h="412574">
                <a:tc>
                  <a:txBody>
                    <a:bodyPr/>
                    <a:lstStyle/>
                    <a:p>
                      <a:pPr algn="ctr" fontAlgn="ctr"/>
                      <a:r>
                        <a:rPr lang="he-IL" sz="1200" b="1" i="0" u="none" strike="noStrike">
                          <a:solidFill>
                            <a:srgbClr val="333333"/>
                          </a:solidFill>
                          <a:effectLst/>
                          <a:latin typeface="Tahoma" panose="020B0604030504040204" pitchFamily="34" charset="0"/>
                        </a:rPr>
                        <a:t>3,100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3,100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השתתפות ביצוע ראש שטח לפי החלטה 922</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1688928-0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בענה</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26052086"/>
                  </a:ext>
                </a:extLst>
              </a:tr>
              <a:tr h="412574">
                <a:tc>
                  <a:txBody>
                    <a:bodyPr/>
                    <a:lstStyle/>
                    <a:p>
                      <a:pPr algn="ctr" fontAlgn="ctr"/>
                      <a:r>
                        <a:rPr lang="he-IL" sz="1200" b="1" i="0" u="none" strike="noStrike">
                          <a:solidFill>
                            <a:srgbClr val="333333"/>
                          </a:solidFill>
                          <a:effectLst/>
                          <a:latin typeface="Tahoma" panose="020B0604030504040204" pitchFamily="34" charset="0"/>
                        </a:rPr>
                        <a:t>2,205</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5,900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השתתפות ביצוע ראש שטח לפי החלטה 922</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1688936-0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מגד אל-כרום</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27166750"/>
                  </a:ext>
                </a:extLst>
              </a:tr>
              <a:tr h="412574">
                <a:tc>
                  <a:txBody>
                    <a:bodyPr/>
                    <a:lstStyle/>
                    <a:p>
                      <a:pPr algn="ctr" fontAlgn="ctr"/>
                      <a:r>
                        <a:rPr lang="he-IL" sz="1200" b="1" i="0" u="none" strike="noStrike">
                          <a:solidFill>
                            <a:srgbClr val="333333"/>
                          </a:solidFill>
                          <a:effectLst/>
                          <a:latin typeface="Tahoma" panose="020B0604030504040204" pitchFamily="34" charset="0"/>
                        </a:rPr>
                        <a:t>3,500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3,500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השתתפות בכביש כניסה -ראש שטח החלטה 922</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1688886-0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נחף</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7614943"/>
                  </a:ext>
                </a:extLst>
              </a:tr>
              <a:tr h="412574">
                <a:tc>
                  <a:txBody>
                    <a:bodyPr/>
                    <a:lstStyle/>
                    <a:p>
                      <a:pPr algn="ctr" fontAlgn="ctr"/>
                      <a:r>
                        <a:rPr lang="he-IL" sz="1200" b="1" i="0" u="none" strike="noStrike">
                          <a:solidFill>
                            <a:srgbClr val="333333"/>
                          </a:solidFill>
                          <a:effectLst/>
                          <a:latin typeface="Tahoma" panose="020B0604030504040204" pitchFamily="34" charset="0"/>
                        </a:rPr>
                        <a:t>1,073</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1,073</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השתתפות בשדרוג כביש טבעת 2 ראש שטח לפי החלטה 922</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1702885-0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מקיבלה</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57049365"/>
                  </a:ext>
                </a:extLst>
              </a:tr>
              <a:tr h="412574">
                <a:tc>
                  <a:txBody>
                    <a:bodyPr/>
                    <a:lstStyle/>
                    <a:p>
                      <a:pPr algn="ctr" fontAlgn="ctr"/>
                      <a:r>
                        <a:rPr lang="he-IL" sz="1200" b="1" i="0" u="none" strike="noStrike">
                          <a:solidFill>
                            <a:srgbClr val="333333"/>
                          </a:solidFill>
                          <a:effectLst/>
                          <a:latin typeface="Tahoma" panose="020B0604030504040204" pitchFamily="34" charset="0"/>
                        </a:rPr>
                        <a:t>1,454</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2,500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השתתפות בשדרוג כבישים ראש שטח לפי החלטה 922</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1704220-0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בוסתן אל מארג'</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גליל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60476073"/>
                  </a:ext>
                </a:extLst>
              </a:tr>
              <a:tr h="412574">
                <a:tc>
                  <a:txBody>
                    <a:bodyPr/>
                    <a:lstStyle/>
                    <a:p>
                      <a:pPr algn="ctr" fontAlgn="ctr"/>
                      <a:r>
                        <a:rPr lang="he-IL" sz="1200" b="1" i="0" u="none" strike="noStrike">
                          <a:solidFill>
                            <a:srgbClr val="333333"/>
                          </a:solidFill>
                          <a:effectLst/>
                          <a:latin typeface="Tahoma" panose="020B0604030504040204" pitchFamily="34" charset="0"/>
                        </a:rPr>
                        <a:t>3,300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3,300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פיתוח תשתיות ציבוריות ראש שטח</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1694611-0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כאוכב אבו אל</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67444008"/>
                  </a:ext>
                </a:extLst>
              </a:tr>
              <a:tr h="412574">
                <a:tc>
                  <a:txBody>
                    <a:bodyPr/>
                    <a:lstStyle/>
                    <a:p>
                      <a:pPr algn="ctr" fontAlgn="ctr"/>
                      <a:r>
                        <a:rPr lang="he-IL" sz="1200" b="1" i="0" u="none" strike="noStrike">
                          <a:solidFill>
                            <a:srgbClr val="333333"/>
                          </a:solidFill>
                          <a:effectLst/>
                          <a:latin typeface="Tahoma" panose="020B0604030504040204" pitchFamily="34" charset="0"/>
                        </a:rPr>
                        <a:t>1,061</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3,896</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פריצת כבישים ותשתיות בדרך גישה</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1683556-0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אבו גוש</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ירושלים</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31563859"/>
                  </a:ext>
                </a:extLst>
              </a:tr>
              <a:tr h="412574">
                <a:tc>
                  <a:txBody>
                    <a:bodyPr/>
                    <a:lstStyle/>
                    <a:p>
                      <a:pPr algn="ctr" fontAlgn="ctr"/>
                      <a:r>
                        <a:rPr lang="he-IL" sz="1200" b="1" i="0" u="none" strike="noStrike">
                          <a:solidFill>
                            <a:srgbClr val="333333"/>
                          </a:solidFill>
                          <a:effectLst/>
                          <a:latin typeface="Tahoma" panose="020B0604030504040204" pitchFamily="34" charset="0"/>
                        </a:rPr>
                        <a:t>676</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1,000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קו מאסף למט"ש</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200" b="1" i="0" u="none" strike="noStrike">
                          <a:solidFill>
                            <a:srgbClr val="333333"/>
                          </a:solidFill>
                          <a:effectLst/>
                          <a:latin typeface="Tahoma" panose="020B0604030504040204" pitchFamily="34" charset="0"/>
                        </a:rPr>
                        <a:t>1702372-0</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שיח  דנון</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5018459"/>
                  </a:ext>
                </a:extLst>
              </a:tr>
              <a:tr h="412574">
                <a:tc>
                  <a:txBody>
                    <a:bodyPr/>
                    <a:lstStyle/>
                    <a:p>
                      <a:pPr algn="ctr" fontAlgn="ctr"/>
                      <a:r>
                        <a:rPr lang="he-IL" sz="1200" b="1" i="0" u="none" strike="noStrike">
                          <a:solidFill>
                            <a:srgbClr val="000000"/>
                          </a:solidFill>
                          <a:effectLst/>
                          <a:latin typeface="Tahoma" panose="020B0604030504040204" pitchFamily="34" charset="0"/>
                        </a:rPr>
                        <a:t>17,267</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he-IL" sz="1200" b="1" i="0" u="none" strike="noStrike">
                          <a:solidFill>
                            <a:srgbClr val="000000"/>
                          </a:solidFill>
                          <a:effectLst/>
                          <a:latin typeface="Tahoma" panose="020B0604030504040204" pitchFamily="34" charset="0"/>
                        </a:rPr>
                        <a:t>25,167</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he-IL" sz="1200" b="1" i="0" u="none" strike="noStrike">
                          <a:solidFill>
                            <a:srgbClr val="000000"/>
                          </a:solidFill>
                          <a:effectLst/>
                          <a:latin typeface="Tahoma" panose="020B0604030504040204" pitchFamily="34" charset="0"/>
                        </a:rPr>
                        <a:t> </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1" fontAlgn="ctr"/>
                      <a:r>
                        <a:rPr lang="he-IL" sz="1200" b="1" i="0" u="none" strike="noStrike" dirty="0">
                          <a:solidFill>
                            <a:srgbClr val="000000"/>
                          </a:solidFill>
                          <a:effectLst/>
                          <a:latin typeface="Tahoma" panose="020B0604030504040204" pitchFamily="34" charset="0"/>
                        </a:rPr>
                        <a:t>סה"כ</a:t>
                      </a:r>
                    </a:p>
                  </a:txBody>
                  <a:tcPr marL="6416" marR="6416" marT="6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1573639948"/>
                  </a:ext>
                </a:extLst>
              </a:tr>
            </a:tbl>
          </a:graphicData>
        </a:graphic>
      </p:graphicFrame>
    </p:spTree>
    <p:extLst>
      <p:ext uri="{BB962C8B-B14F-4D97-AF65-F5344CB8AC3E}">
        <p14:creationId xmlns:p14="http://schemas.microsoft.com/office/powerpoint/2010/main" val="20976230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CCD83483-3A9E-4582-8D49-A2165280DE17}"/>
              </a:ext>
            </a:extLst>
          </p:cNvPr>
          <p:cNvSpPr txBox="1"/>
          <p:nvPr/>
        </p:nvSpPr>
        <p:spPr>
          <a:xfrm>
            <a:off x="1019607" y="749156"/>
            <a:ext cx="7680853" cy="400110"/>
          </a:xfrm>
          <a:prstGeom prst="rect">
            <a:avLst/>
          </a:prstGeom>
          <a:noFill/>
        </p:spPr>
        <p:txBody>
          <a:bodyPr wrap="square" lIns="91440" tIns="45720" rIns="91440" bIns="45720" rtlCol="1">
            <a:spAutoFit/>
          </a:bodyPr>
          <a:lstStyle/>
          <a:p>
            <a:r>
              <a:rPr lang="he-IL" sz="2000" b="1" dirty="0">
                <a:solidFill>
                  <a:schemeClr val="tx2"/>
                </a:solidFill>
              </a:rPr>
              <a:t>תקציבי ראש שטח - 2018 </a:t>
            </a:r>
          </a:p>
        </p:txBody>
      </p:sp>
      <p:sp>
        <p:nvSpPr>
          <p:cNvPr id="10" name="TextBox 9">
            <a:extLst>
              <a:ext uri="{FF2B5EF4-FFF2-40B4-BE49-F238E27FC236}">
                <a16:creationId xmlns:a16="http://schemas.microsoft.com/office/drawing/2014/main" id="{69F0EEC8-0F3B-4F89-A994-D4BC22A279AC}"/>
              </a:ext>
            </a:extLst>
          </p:cNvPr>
          <p:cNvSpPr txBox="1"/>
          <p:nvPr/>
        </p:nvSpPr>
        <p:spPr>
          <a:xfrm>
            <a:off x="2721949" y="6361583"/>
            <a:ext cx="5943693" cy="307777"/>
          </a:xfrm>
          <a:prstGeom prst="rect">
            <a:avLst/>
          </a:prstGeom>
          <a:noFill/>
        </p:spPr>
        <p:txBody>
          <a:bodyPr wrap="square" lIns="91440" tIns="45720" rIns="91440" bIns="45720" rtlCol="1">
            <a:spAutoFit/>
          </a:bodyPr>
          <a:lstStyle/>
          <a:p>
            <a:r>
              <a:rPr lang="he-IL" sz="1400" b="1" dirty="0"/>
              <a:t>נתוני הניצול בכפוף להגשת חשבונות</a:t>
            </a:r>
          </a:p>
        </p:txBody>
      </p:sp>
      <p:sp>
        <p:nvSpPr>
          <p:cNvPr id="11" name="TextBox 10">
            <a:extLst>
              <a:ext uri="{FF2B5EF4-FFF2-40B4-BE49-F238E27FC236}">
                <a16:creationId xmlns:a16="http://schemas.microsoft.com/office/drawing/2014/main" id="{79018BEA-8AAD-4755-A588-EC002E906D79}"/>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07713D6D-F357-45E9-850A-2096D9DE5A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E3607CDD-FE41-4C0D-92A7-DA531B4163FF}"/>
              </a:ext>
            </a:extLst>
          </p:cNvPr>
          <p:cNvGraphicFramePr>
            <a:graphicFrameLocks noGrp="1"/>
          </p:cNvGraphicFramePr>
          <p:nvPr>
            <p:extLst>
              <p:ext uri="{D42A27DB-BD31-4B8C-83A1-F6EECF244321}">
                <p14:modId xmlns:p14="http://schemas.microsoft.com/office/powerpoint/2010/main" val="482869363"/>
              </p:ext>
            </p:extLst>
          </p:nvPr>
        </p:nvGraphicFramePr>
        <p:xfrm>
          <a:off x="644744" y="1137502"/>
          <a:ext cx="8054083" cy="5200128"/>
        </p:xfrm>
        <a:graphic>
          <a:graphicData uri="http://schemas.openxmlformats.org/drawingml/2006/table">
            <a:tbl>
              <a:tblPr/>
              <a:tblGrid>
                <a:gridCol w="940191">
                  <a:extLst>
                    <a:ext uri="{9D8B030D-6E8A-4147-A177-3AD203B41FA5}">
                      <a16:colId xmlns:a16="http://schemas.microsoft.com/office/drawing/2014/main" val="1236811266"/>
                    </a:ext>
                  </a:extLst>
                </a:gridCol>
                <a:gridCol w="940191">
                  <a:extLst>
                    <a:ext uri="{9D8B030D-6E8A-4147-A177-3AD203B41FA5}">
                      <a16:colId xmlns:a16="http://schemas.microsoft.com/office/drawing/2014/main" val="2443230388"/>
                    </a:ext>
                  </a:extLst>
                </a:gridCol>
                <a:gridCol w="3353128">
                  <a:extLst>
                    <a:ext uri="{9D8B030D-6E8A-4147-A177-3AD203B41FA5}">
                      <a16:colId xmlns:a16="http://schemas.microsoft.com/office/drawing/2014/main" val="2543009003"/>
                    </a:ext>
                  </a:extLst>
                </a:gridCol>
                <a:gridCol w="940191">
                  <a:extLst>
                    <a:ext uri="{9D8B030D-6E8A-4147-A177-3AD203B41FA5}">
                      <a16:colId xmlns:a16="http://schemas.microsoft.com/office/drawing/2014/main" val="320837561"/>
                    </a:ext>
                  </a:extLst>
                </a:gridCol>
                <a:gridCol w="940191">
                  <a:extLst>
                    <a:ext uri="{9D8B030D-6E8A-4147-A177-3AD203B41FA5}">
                      <a16:colId xmlns:a16="http://schemas.microsoft.com/office/drawing/2014/main" val="2062142581"/>
                    </a:ext>
                  </a:extLst>
                </a:gridCol>
                <a:gridCol w="940191">
                  <a:extLst>
                    <a:ext uri="{9D8B030D-6E8A-4147-A177-3AD203B41FA5}">
                      <a16:colId xmlns:a16="http://schemas.microsoft.com/office/drawing/2014/main" val="693569932"/>
                    </a:ext>
                  </a:extLst>
                </a:gridCol>
              </a:tblGrid>
              <a:tr h="236440">
                <a:tc>
                  <a:txBody>
                    <a:bodyPr/>
                    <a:lstStyle/>
                    <a:p>
                      <a:pPr algn="ctr" rtl="1" fontAlgn="ctr"/>
                      <a:r>
                        <a:rPr lang="he-IL" sz="1050" b="1" i="0" u="none" strike="noStrike">
                          <a:solidFill>
                            <a:srgbClr val="333333"/>
                          </a:solidFill>
                          <a:effectLst/>
                          <a:latin typeface="Tahoma" panose="020B0604030504040204" pitchFamily="34" charset="0"/>
                        </a:rPr>
                        <a:t>ניצול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a:solidFill>
                            <a:srgbClr val="333333"/>
                          </a:solidFill>
                          <a:effectLst/>
                          <a:latin typeface="Tahoma" panose="020B0604030504040204" pitchFamily="34" charset="0"/>
                        </a:rPr>
                        <a:t>סכום חוזים (אלש"ח)</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a:solidFill>
                            <a:srgbClr val="333333"/>
                          </a:solidFill>
                          <a:effectLst/>
                          <a:latin typeface="Tahoma" panose="020B0604030504040204" pitchFamily="34" charset="0"/>
                        </a:rPr>
                        <a:t>תיאור חוזה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a:solidFill>
                            <a:srgbClr val="333333"/>
                          </a:solidFill>
                          <a:effectLst/>
                          <a:latin typeface="Tahoma" panose="020B0604030504040204" pitchFamily="34" charset="0"/>
                        </a:rPr>
                        <a:t>מספר חוזה ושינוי</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333333"/>
                          </a:solidFill>
                          <a:effectLst/>
                          <a:latin typeface="Tahoma" panose="020B0604030504040204" pitchFamily="34" charset="0"/>
                        </a:rPr>
                        <a:t>יישוב</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50" b="1" i="0" u="none" strike="noStrike" dirty="0">
                          <a:solidFill>
                            <a:srgbClr val="333333"/>
                          </a:solidFill>
                          <a:effectLst/>
                          <a:latin typeface="Tahoma" panose="020B0604030504040204" pitchFamily="34" charset="0"/>
                        </a:rPr>
                        <a:t>מחוז</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59098054"/>
                  </a:ext>
                </a:extLst>
              </a:tr>
              <a:tr h="267360">
                <a:tc>
                  <a:txBody>
                    <a:bodyPr/>
                    <a:lstStyle/>
                    <a:p>
                      <a:pPr algn="ctr" fontAlgn="ctr"/>
                      <a:r>
                        <a:rPr lang="he-IL" sz="1050" b="1" i="0" u="none" strike="noStrike">
                          <a:solidFill>
                            <a:srgbClr val="333333"/>
                          </a:solidFill>
                          <a:effectLst/>
                          <a:latin typeface="Tahoma" panose="020B0604030504040204" pitchFamily="34" charset="0"/>
                        </a:rPr>
                        <a:t>2,140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2,600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ביצוע כביש אלחורי יוסף-ראש שטח החלטה 922</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1719038-0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עילוט</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4506500"/>
                  </a:ext>
                </a:extLst>
              </a:tr>
              <a:tr h="267360">
                <a:tc>
                  <a:txBody>
                    <a:bodyPr/>
                    <a:lstStyle/>
                    <a:p>
                      <a:pPr algn="ctr" fontAlgn="ctr"/>
                      <a:r>
                        <a:rPr lang="he-IL" sz="1050" b="1" i="0" u="none" strike="noStrike">
                          <a:solidFill>
                            <a:srgbClr val="333333"/>
                          </a:solidFill>
                          <a:effectLst/>
                          <a:latin typeface="Tahoma" panose="020B0604030504040204" pitchFamily="34" charset="0"/>
                        </a:rPr>
                        <a:t>515</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3,000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ביצוע כבישים</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1745082-0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רינה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92114004"/>
                  </a:ext>
                </a:extLst>
              </a:tr>
              <a:tr h="267360">
                <a:tc>
                  <a:txBody>
                    <a:bodyPr/>
                    <a:lstStyle/>
                    <a:p>
                      <a:pPr algn="ctr" fontAlgn="ctr"/>
                      <a:r>
                        <a:rPr lang="he-IL" sz="1050" b="1" i="0" u="none" strike="noStrike">
                          <a:solidFill>
                            <a:srgbClr val="333333"/>
                          </a:solidFill>
                          <a:effectLst/>
                          <a:latin typeface="Tahoma" panose="020B0604030504040204" pitchFamily="34" charset="0"/>
                        </a:rPr>
                        <a:t>3,300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3,300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שיקום וריבוד כבישים</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1745090-0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כפר קרע</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חיפה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49287590"/>
                  </a:ext>
                </a:extLst>
              </a:tr>
              <a:tr h="267360">
                <a:tc>
                  <a:txBody>
                    <a:bodyPr/>
                    <a:lstStyle/>
                    <a:p>
                      <a:pPr algn="ctr" fontAlgn="ctr"/>
                      <a:r>
                        <a:rPr lang="he-IL" sz="1050" b="1" i="0" u="none" strike="noStrike">
                          <a:solidFill>
                            <a:srgbClr val="333333"/>
                          </a:solidFill>
                          <a:effectLst/>
                          <a:latin typeface="Tahoma" panose="020B0604030504040204" pitchFamily="34" charset="0"/>
                        </a:rPr>
                        <a:t>550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550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המשך פריצת כביש 1</a:t>
                      </a:r>
                      <a:br>
                        <a:rPr lang="he-IL" sz="1050" b="1" i="0" u="none" strike="noStrike">
                          <a:solidFill>
                            <a:srgbClr val="333333"/>
                          </a:solidFill>
                          <a:effectLst/>
                          <a:latin typeface="Tahoma" panose="020B0604030504040204" pitchFamily="34" charset="0"/>
                        </a:rPr>
                      </a:br>
                      <a:r>
                        <a:rPr lang="he-IL" sz="1050" b="1" i="0" u="none" strike="noStrike">
                          <a:solidFill>
                            <a:srgbClr val="333333"/>
                          </a:solidFill>
                          <a:effectLst/>
                          <a:latin typeface="Tahoma" panose="020B0604030504040204" pitchFamily="34" charset="0"/>
                        </a:rPr>
                        <a:t>(התקציב בסך 550 אלש"ח הוסב מתכנון לראש שטח)</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1659283-1</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מזרעה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חיפה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26801225"/>
                  </a:ext>
                </a:extLst>
              </a:tr>
              <a:tr h="267360">
                <a:tc>
                  <a:txBody>
                    <a:bodyPr/>
                    <a:lstStyle/>
                    <a:p>
                      <a:pPr algn="ctr" fontAlgn="ctr"/>
                      <a:r>
                        <a:rPr lang="he-IL" sz="1050" b="1" i="0" u="none" strike="noStrike">
                          <a:solidFill>
                            <a:srgbClr val="333333"/>
                          </a:solidFill>
                          <a:effectLst/>
                          <a:latin typeface="Tahoma" panose="020B0604030504040204" pitchFamily="34" charset="0"/>
                        </a:rPr>
                        <a:t>723</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1,200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הסדרת דרך גישה לשכונה המערבית ומערכת מים וביוב</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1733666-0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שעב</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חיפה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11257160"/>
                  </a:ext>
                </a:extLst>
              </a:tr>
              <a:tr h="267360">
                <a:tc>
                  <a:txBody>
                    <a:bodyPr/>
                    <a:lstStyle/>
                    <a:p>
                      <a:pPr algn="ctr" fontAlgn="ctr"/>
                      <a:r>
                        <a:rPr lang="he-IL" sz="1050" b="1" i="0" u="none" strike="noStrike">
                          <a:solidFill>
                            <a:srgbClr val="333333"/>
                          </a:solidFill>
                          <a:effectLst/>
                          <a:latin typeface="Tahoma" panose="020B0604030504040204" pitchFamily="34" charset="0"/>
                        </a:rPr>
                        <a:t>300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308</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השלמת עבודות פיתוח כביש5 -ראש שטח החלטה 922</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1720291-0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רמאנה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887177"/>
                  </a:ext>
                </a:extLst>
              </a:tr>
              <a:tr h="267360">
                <a:tc>
                  <a:txBody>
                    <a:bodyPr/>
                    <a:lstStyle/>
                    <a:p>
                      <a:pPr algn="ctr" fontAlgn="ctr"/>
                      <a:r>
                        <a:rPr lang="he-IL" sz="1050" b="1" i="0" u="none" strike="noStrike">
                          <a:solidFill>
                            <a:srgbClr val="333333"/>
                          </a:solidFill>
                          <a:effectLst/>
                          <a:latin typeface="Tahoma" panose="020B0604030504040204" pitchFamily="34" charset="0"/>
                        </a:rPr>
                        <a:t>529</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529</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השלמת תקציב עבור כביש מס' 2 מוקיבלה- ראש שטח 922</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1739531-0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מקיבלה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2973121"/>
                  </a:ext>
                </a:extLst>
              </a:tr>
              <a:tr h="267360">
                <a:tc>
                  <a:txBody>
                    <a:bodyPr/>
                    <a:lstStyle/>
                    <a:p>
                      <a:pPr algn="ctr" fontAlgn="ctr"/>
                      <a:r>
                        <a:rPr lang="he-IL" sz="1050" b="1" i="0" u="none" strike="noStrike">
                          <a:solidFill>
                            <a:srgbClr val="333333"/>
                          </a:solidFill>
                          <a:effectLst/>
                          <a:latin typeface="Tahoma" panose="020B0604030504040204" pitchFamily="34" charset="0"/>
                        </a:rPr>
                        <a:t>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4,900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חיבור שכונה מערבית ג/13390 עם הרחבה חדשה-תמ"ל 1029</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1727205-0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אכסאל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86480790"/>
                  </a:ext>
                </a:extLst>
              </a:tr>
              <a:tr h="354661">
                <a:tc>
                  <a:txBody>
                    <a:bodyPr/>
                    <a:lstStyle/>
                    <a:p>
                      <a:pPr algn="ctr" fontAlgn="ctr"/>
                      <a:r>
                        <a:rPr lang="he-IL" sz="1050" b="1" i="0" u="none" strike="noStrike">
                          <a:solidFill>
                            <a:srgbClr val="333333"/>
                          </a:solidFill>
                          <a:effectLst/>
                          <a:latin typeface="Tahoma" panose="020B0604030504040204" pitchFamily="34" charset="0"/>
                        </a:rPr>
                        <a:t>190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190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כביש גישה לישוב</a:t>
                      </a:r>
                      <a:br>
                        <a:rPr lang="he-IL" sz="1050" b="1" i="0" u="none" strike="noStrike">
                          <a:solidFill>
                            <a:srgbClr val="333333"/>
                          </a:solidFill>
                          <a:effectLst/>
                          <a:latin typeface="Tahoma" panose="020B0604030504040204" pitchFamily="34" charset="0"/>
                        </a:rPr>
                      </a:br>
                      <a:r>
                        <a:rPr lang="he-IL" sz="1050" b="1" i="0" u="none" strike="noStrike">
                          <a:solidFill>
                            <a:srgbClr val="333333"/>
                          </a:solidFill>
                          <a:effectLst/>
                          <a:latin typeface="Tahoma" panose="020B0604030504040204" pitchFamily="34" charset="0"/>
                        </a:rPr>
                        <a:t>(התקציב בסך 190 אלש"ח הוסב מחב' מנהלות לראש שטח)</a:t>
                      </a:r>
                      <a:br>
                        <a:rPr lang="he-IL" sz="1050" b="1" i="0" u="none" strike="noStrike">
                          <a:solidFill>
                            <a:srgbClr val="333333"/>
                          </a:solidFill>
                          <a:effectLst/>
                          <a:latin typeface="Tahoma" panose="020B0604030504040204" pitchFamily="34" charset="0"/>
                        </a:rPr>
                      </a:br>
                      <a:endParaRPr lang="he-IL" sz="1050" b="1" i="0" u="none" strike="noStrike">
                        <a:solidFill>
                          <a:srgbClr val="333333"/>
                        </a:solidFill>
                        <a:effectLst/>
                        <a:latin typeface="Tahoma" panose="020B0604030504040204" pitchFamily="34" charset="0"/>
                      </a:endParaRP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1733674-0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פסוטה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חיפה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8491675"/>
                  </a:ext>
                </a:extLst>
              </a:tr>
              <a:tr h="267360">
                <a:tc>
                  <a:txBody>
                    <a:bodyPr/>
                    <a:lstStyle/>
                    <a:p>
                      <a:pPr algn="ctr" fontAlgn="ctr"/>
                      <a:r>
                        <a:rPr lang="he-IL" sz="1050" b="1" i="0" u="none" strike="noStrike">
                          <a:solidFill>
                            <a:srgbClr val="333333"/>
                          </a:solidFill>
                          <a:effectLst/>
                          <a:latin typeface="Tahoma" panose="020B0604030504040204" pitchFamily="34" charset="0"/>
                        </a:rPr>
                        <a:t>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1,000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כביש גישה לשכונה החדשה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1744713-0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ברטעה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חיפה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48872202"/>
                  </a:ext>
                </a:extLst>
              </a:tr>
              <a:tr h="267360">
                <a:tc>
                  <a:txBody>
                    <a:bodyPr/>
                    <a:lstStyle/>
                    <a:p>
                      <a:pPr algn="ctr" fontAlgn="ctr"/>
                      <a:r>
                        <a:rPr lang="he-IL" sz="1050" b="1" i="0" u="none" strike="noStrike">
                          <a:solidFill>
                            <a:srgbClr val="333333"/>
                          </a:solidFill>
                          <a:effectLst/>
                          <a:latin typeface="Tahoma" panose="020B0604030504040204" pitchFamily="34" charset="0"/>
                        </a:rPr>
                        <a:t>3,340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3,500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כביש גישה לשכונה המזרחית</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1734359-0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פרדיס</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חיפה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2225924"/>
                  </a:ext>
                </a:extLst>
              </a:tr>
              <a:tr h="267360">
                <a:tc>
                  <a:txBody>
                    <a:bodyPr/>
                    <a:lstStyle/>
                    <a:p>
                      <a:pPr algn="ctr" fontAlgn="ctr"/>
                      <a:r>
                        <a:rPr lang="he-IL" sz="1050" b="1" i="0" u="none" strike="noStrike">
                          <a:solidFill>
                            <a:srgbClr val="333333"/>
                          </a:solidFill>
                          <a:effectLst/>
                          <a:latin typeface="Tahoma" panose="020B0604030504040204" pitchFamily="34" charset="0"/>
                        </a:rPr>
                        <a:t>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כביש מס' 21 המחבר בין שכ' החדשה ליישוב ראש שטח 922</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1729243-0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גש(גוש חלב)</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76373862"/>
                  </a:ext>
                </a:extLst>
              </a:tr>
              <a:tr h="267360">
                <a:tc>
                  <a:txBody>
                    <a:bodyPr/>
                    <a:lstStyle/>
                    <a:p>
                      <a:pPr algn="ctr" fontAlgn="ctr"/>
                      <a:r>
                        <a:rPr lang="he-IL" sz="1050" b="1" i="0" u="none" strike="noStrike">
                          <a:solidFill>
                            <a:srgbClr val="333333"/>
                          </a:solidFill>
                          <a:effectLst/>
                          <a:latin typeface="Tahoma" panose="020B0604030504040204" pitchFamily="34" charset="0"/>
                        </a:rPr>
                        <a:t>1,263</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1,873</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כבישים מס' 4,6,8,12,29,30 ראש שטח החלטה 922</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1729235-0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עוזיר</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9184777"/>
                  </a:ext>
                </a:extLst>
              </a:tr>
              <a:tr h="267360">
                <a:tc>
                  <a:txBody>
                    <a:bodyPr/>
                    <a:lstStyle/>
                    <a:p>
                      <a:pPr algn="ctr" fontAlgn="ctr"/>
                      <a:r>
                        <a:rPr lang="he-IL" sz="1050" b="1" i="0" u="none" strike="noStrike">
                          <a:solidFill>
                            <a:srgbClr val="333333"/>
                          </a:solidFill>
                          <a:effectLst/>
                          <a:latin typeface="Tahoma" panose="020B0604030504040204" pitchFamily="34" charset="0"/>
                        </a:rPr>
                        <a:t>904</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3,800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פיתוח השכונה החדשה ראש שטח-לפי החלטה 922</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1729136-0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טרעאן</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613538"/>
                  </a:ext>
                </a:extLst>
              </a:tr>
              <a:tr h="267360">
                <a:tc>
                  <a:txBody>
                    <a:bodyPr/>
                    <a:lstStyle/>
                    <a:p>
                      <a:pPr algn="ctr" fontAlgn="ctr"/>
                      <a:r>
                        <a:rPr lang="he-IL" sz="1050" b="1" i="0" u="none" strike="noStrike">
                          <a:solidFill>
                            <a:srgbClr val="333333"/>
                          </a:solidFill>
                          <a:effectLst/>
                          <a:latin typeface="Tahoma" panose="020B0604030504040204" pitchFamily="34" charset="0"/>
                        </a:rPr>
                        <a:t>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4,200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שדרוג מערכת מים וביוב-כביש גישה לשכונה </a:t>
                      </a:r>
                      <a:br>
                        <a:rPr lang="he-IL" sz="1050" b="1" i="0" u="none" strike="noStrike">
                          <a:solidFill>
                            <a:srgbClr val="333333"/>
                          </a:solidFill>
                          <a:effectLst/>
                          <a:latin typeface="Tahoma" panose="020B0604030504040204" pitchFamily="34" charset="0"/>
                        </a:rPr>
                      </a:br>
                      <a:r>
                        <a:rPr lang="he-IL" sz="1050" b="1" i="0" u="none" strike="noStrike">
                          <a:solidFill>
                            <a:srgbClr val="333333"/>
                          </a:solidFill>
                          <a:effectLst/>
                          <a:latin typeface="Tahoma" panose="020B0604030504040204" pitchFamily="34" charset="0"/>
                        </a:rPr>
                        <a:t>(תקציב בסך 1.5 מלש"ח הוסב מתכנון לראש שטח)</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1736495-0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גסר א-זרקא</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חיפה</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24900796"/>
                  </a:ext>
                </a:extLst>
              </a:tr>
              <a:tr h="267360">
                <a:tc>
                  <a:txBody>
                    <a:bodyPr/>
                    <a:lstStyle/>
                    <a:p>
                      <a:pPr algn="ctr" fontAlgn="ctr"/>
                      <a:r>
                        <a:rPr lang="he-IL" sz="1050" b="1" i="0" u="none" strike="noStrike">
                          <a:solidFill>
                            <a:srgbClr val="333333"/>
                          </a:solidFill>
                          <a:effectLst/>
                          <a:latin typeface="Tahoma" panose="020B0604030504040204" pitchFamily="34" charset="0"/>
                        </a:rPr>
                        <a:t>1,370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2,600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שכונה צפונית מתחם 5 כביש 61 המיביל מהשכ' לבי"ס חדש</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50" b="1" i="0" u="none" strike="noStrike">
                          <a:solidFill>
                            <a:srgbClr val="333333"/>
                          </a:solidFill>
                          <a:effectLst/>
                          <a:latin typeface="Tahoma" panose="020B0604030504040204" pitchFamily="34" charset="0"/>
                        </a:rPr>
                        <a:t>1729144-0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משהד</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333333"/>
                          </a:solidFill>
                          <a:effectLst/>
                          <a:latin typeface="Tahoma" panose="020B0604030504040204" pitchFamily="34" charset="0"/>
                        </a:rPr>
                        <a:t>גליל</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8008120"/>
                  </a:ext>
                </a:extLst>
              </a:tr>
              <a:tr h="267360">
                <a:tc>
                  <a:txBody>
                    <a:bodyPr/>
                    <a:lstStyle/>
                    <a:p>
                      <a:pPr algn="ctr" fontAlgn="ctr"/>
                      <a:r>
                        <a:rPr lang="he-IL" sz="1050" b="1" i="0" u="none" strike="noStrike">
                          <a:solidFill>
                            <a:srgbClr val="000000"/>
                          </a:solidFill>
                          <a:effectLst/>
                          <a:latin typeface="Tahoma" panose="020B0604030504040204" pitchFamily="34" charset="0"/>
                        </a:rPr>
                        <a:t>15,124</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he-IL" sz="1050" b="1" i="0" u="none" strike="noStrike">
                          <a:solidFill>
                            <a:srgbClr val="000000"/>
                          </a:solidFill>
                          <a:effectLst/>
                          <a:latin typeface="Tahoma" panose="020B0604030504040204" pitchFamily="34" charset="0"/>
                        </a:rPr>
                        <a:t>35,250</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he-IL" sz="1050" b="1" i="0" u="none" strike="noStrike">
                          <a:solidFill>
                            <a:srgbClr val="000000"/>
                          </a:solidFill>
                          <a:effectLst/>
                          <a:latin typeface="Tahoma" panose="020B0604030504040204" pitchFamily="34" charset="0"/>
                        </a:rPr>
                        <a:t> </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1" fontAlgn="ctr"/>
                      <a:r>
                        <a:rPr lang="he-IL" sz="1050" b="1" i="0" u="none" strike="noStrike" dirty="0">
                          <a:solidFill>
                            <a:srgbClr val="000000"/>
                          </a:solidFill>
                          <a:effectLst/>
                          <a:latin typeface="Tahoma" panose="020B0604030504040204" pitchFamily="34" charset="0"/>
                        </a:rPr>
                        <a:t>סה"כ</a:t>
                      </a:r>
                    </a:p>
                  </a:txBody>
                  <a:tcPr marL="4227" marR="4227" marT="42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1485274468"/>
                  </a:ext>
                </a:extLst>
              </a:tr>
            </a:tbl>
          </a:graphicData>
        </a:graphic>
      </p:graphicFrame>
    </p:spTree>
    <p:extLst>
      <p:ext uri="{BB962C8B-B14F-4D97-AF65-F5344CB8AC3E}">
        <p14:creationId xmlns:p14="http://schemas.microsoft.com/office/powerpoint/2010/main" val="2482267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3">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CCD83483-3A9E-4582-8D49-A2165280DE17}"/>
              </a:ext>
            </a:extLst>
          </p:cNvPr>
          <p:cNvSpPr txBox="1"/>
          <p:nvPr/>
        </p:nvSpPr>
        <p:spPr>
          <a:xfrm>
            <a:off x="-210276" y="642613"/>
            <a:ext cx="7680853" cy="584775"/>
          </a:xfrm>
          <a:prstGeom prst="rect">
            <a:avLst/>
          </a:prstGeom>
          <a:noFill/>
        </p:spPr>
        <p:txBody>
          <a:bodyPr wrap="square" lIns="91440" tIns="45720" rIns="91440" bIns="45720" rtlCol="1">
            <a:spAutoFit/>
          </a:bodyPr>
          <a:lstStyle/>
          <a:p>
            <a:r>
              <a:rPr lang="he-IL" sz="1600" b="1" dirty="0">
                <a:solidFill>
                  <a:schemeClr val="tx2"/>
                </a:solidFill>
              </a:rPr>
              <a:t>תקציבי ראש שטח – 2019</a:t>
            </a:r>
          </a:p>
          <a:p>
            <a:r>
              <a:rPr lang="he-IL" sz="1600" b="1" dirty="0">
                <a:solidFill>
                  <a:schemeClr val="tx2"/>
                </a:solidFill>
              </a:rPr>
              <a:t> </a:t>
            </a:r>
          </a:p>
        </p:txBody>
      </p:sp>
      <p:sp>
        <p:nvSpPr>
          <p:cNvPr id="3" name="TextBox 2">
            <a:extLst>
              <a:ext uri="{FF2B5EF4-FFF2-40B4-BE49-F238E27FC236}">
                <a16:creationId xmlns:a16="http://schemas.microsoft.com/office/drawing/2014/main" id="{437C34DF-3BAD-4E20-8B22-55B74AECD87B}"/>
              </a:ext>
            </a:extLst>
          </p:cNvPr>
          <p:cNvSpPr txBox="1"/>
          <p:nvPr/>
        </p:nvSpPr>
        <p:spPr>
          <a:xfrm>
            <a:off x="2718857" y="6418394"/>
            <a:ext cx="5856651" cy="461665"/>
          </a:xfrm>
          <a:prstGeom prst="rect">
            <a:avLst/>
          </a:prstGeom>
          <a:noFill/>
        </p:spPr>
        <p:txBody>
          <a:bodyPr wrap="square" lIns="91440" tIns="45720" rIns="91440" bIns="45720" rtlCol="1">
            <a:spAutoFit/>
          </a:bodyPr>
          <a:lstStyle/>
          <a:p>
            <a:r>
              <a:rPr lang="he-IL" sz="1200" b="1" dirty="0"/>
              <a:t>התכנית מותנית בהשלמת מסמכים מהרשויות</a:t>
            </a:r>
          </a:p>
          <a:p>
            <a:r>
              <a:rPr lang="he-IL" sz="1200" b="1" dirty="0"/>
              <a:t>תשלומים יתבצעו החל משנת 2021 </a:t>
            </a:r>
          </a:p>
        </p:txBody>
      </p:sp>
      <p:sp>
        <p:nvSpPr>
          <p:cNvPr id="10" name="TextBox 9">
            <a:extLst>
              <a:ext uri="{FF2B5EF4-FFF2-40B4-BE49-F238E27FC236}">
                <a16:creationId xmlns:a16="http://schemas.microsoft.com/office/drawing/2014/main" id="{FFBBEAAC-0D2E-4E9F-AAE8-B74149EB7120}"/>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B5B59E2B-C7DE-49B7-9E72-1CAAF72E758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טבלה 4">
            <a:extLst>
              <a:ext uri="{FF2B5EF4-FFF2-40B4-BE49-F238E27FC236}">
                <a16:creationId xmlns:a16="http://schemas.microsoft.com/office/drawing/2014/main" id="{0BEF2FFD-6195-46C7-83FF-C53959D6333B}"/>
              </a:ext>
            </a:extLst>
          </p:cNvPr>
          <p:cNvGraphicFramePr>
            <a:graphicFrameLocks noGrp="1"/>
          </p:cNvGraphicFramePr>
          <p:nvPr>
            <p:extLst>
              <p:ext uri="{D42A27DB-BD31-4B8C-83A1-F6EECF244321}">
                <p14:modId xmlns:p14="http://schemas.microsoft.com/office/powerpoint/2010/main" val="1673014213"/>
              </p:ext>
            </p:extLst>
          </p:nvPr>
        </p:nvGraphicFramePr>
        <p:xfrm>
          <a:off x="1187624" y="959922"/>
          <a:ext cx="7013140" cy="5455509"/>
        </p:xfrm>
        <a:graphic>
          <a:graphicData uri="http://schemas.openxmlformats.org/drawingml/2006/table">
            <a:tbl>
              <a:tblPr/>
              <a:tblGrid>
                <a:gridCol w="1189268">
                  <a:extLst>
                    <a:ext uri="{9D8B030D-6E8A-4147-A177-3AD203B41FA5}">
                      <a16:colId xmlns:a16="http://schemas.microsoft.com/office/drawing/2014/main" val="1278212599"/>
                    </a:ext>
                  </a:extLst>
                </a:gridCol>
                <a:gridCol w="1421322">
                  <a:extLst>
                    <a:ext uri="{9D8B030D-6E8A-4147-A177-3AD203B41FA5}">
                      <a16:colId xmlns:a16="http://schemas.microsoft.com/office/drawing/2014/main" val="745780423"/>
                    </a:ext>
                  </a:extLst>
                </a:gridCol>
                <a:gridCol w="1382646">
                  <a:extLst>
                    <a:ext uri="{9D8B030D-6E8A-4147-A177-3AD203B41FA5}">
                      <a16:colId xmlns:a16="http://schemas.microsoft.com/office/drawing/2014/main" val="677421248"/>
                    </a:ext>
                  </a:extLst>
                </a:gridCol>
                <a:gridCol w="1830636">
                  <a:extLst>
                    <a:ext uri="{9D8B030D-6E8A-4147-A177-3AD203B41FA5}">
                      <a16:colId xmlns:a16="http://schemas.microsoft.com/office/drawing/2014/main" val="1407036263"/>
                    </a:ext>
                  </a:extLst>
                </a:gridCol>
                <a:gridCol w="1189268">
                  <a:extLst>
                    <a:ext uri="{9D8B030D-6E8A-4147-A177-3AD203B41FA5}">
                      <a16:colId xmlns:a16="http://schemas.microsoft.com/office/drawing/2014/main" val="2225203988"/>
                    </a:ext>
                  </a:extLst>
                </a:gridCol>
              </a:tblGrid>
              <a:tr h="291515">
                <a:tc>
                  <a:txBody>
                    <a:bodyPr/>
                    <a:lstStyle/>
                    <a:p>
                      <a:pPr algn="ctr" rtl="1" fontAlgn="ctr"/>
                      <a:r>
                        <a:rPr lang="he-IL" sz="1000" b="1" i="0" u="none" strike="noStrike">
                          <a:effectLst/>
                          <a:latin typeface="Arial" panose="020B0604020202020204" pitchFamily="34" charset="0"/>
                        </a:rPr>
                        <a:t>ניצול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a:solidFill>
                            <a:srgbClr val="333333"/>
                          </a:solidFill>
                          <a:effectLst/>
                          <a:latin typeface="Tahoma" panose="020B0604030504040204" pitchFamily="34" charset="0"/>
                        </a:rPr>
                        <a:t>סכום חוזים</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a:solidFill>
                            <a:srgbClr val="333333"/>
                          </a:solidFill>
                          <a:effectLst/>
                          <a:latin typeface="Tahoma" panose="020B0604030504040204" pitchFamily="34" charset="0"/>
                        </a:rPr>
                        <a:t>מספר חוזה ושינוי</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a:solidFill>
                            <a:srgbClr val="333333"/>
                          </a:solidFill>
                          <a:effectLst/>
                          <a:latin typeface="Tahoma" panose="020B0604030504040204" pitchFamily="34" charset="0"/>
                        </a:rPr>
                        <a:t>יישוב</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000" b="1" i="0" u="none" strike="noStrike" dirty="0">
                          <a:solidFill>
                            <a:srgbClr val="333333"/>
                          </a:solidFill>
                          <a:effectLst/>
                          <a:latin typeface="Tahoma" panose="020B0604030504040204" pitchFamily="34" charset="0"/>
                        </a:rPr>
                        <a:t>מחוז</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97056380"/>
                  </a:ext>
                </a:extLst>
              </a:tr>
              <a:tr h="291515">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900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1779602-0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אם אל-קטוף (מנשה)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4463350"/>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3,000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1779446-0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אעבלין</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75473161"/>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3,400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1773480-0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בעינה-נג'ידאת</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86407603"/>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1,200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1779578-0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ברטעה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6292193"/>
                  </a:ext>
                </a:extLst>
              </a:tr>
              <a:tr h="291515">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6,200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1773456-0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גלגוליה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מרכז</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5744863"/>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3,200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1779479-0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גת</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66170362"/>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3,800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1773472-0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דיר אל-אסד</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2403537"/>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4,500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1779941-0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דיר חנא</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910605"/>
                  </a:ext>
                </a:extLst>
              </a:tr>
              <a:tr h="13211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2,600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1779487-0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זמר</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7367815"/>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4,200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1779495-0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כאבול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6787321"/>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2,200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1780345-0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כפר ברא</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מרכז</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54592740"/>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2,100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1779503-0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כפר יאסיף</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80118056"/>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1,600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1779511-0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כפר קרע</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1684354"/>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1,000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1779610-0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מיסר (מנשה)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9407938"/>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1779529-0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מעליא</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66333743"/>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4,900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1779842-0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סאלם</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05163726"/>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1779776-0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עג'ר</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3226621"/>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20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1779826-0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עוזיר</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53692409"/>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1,600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1779750-0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עילבון</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51423454"/>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1,500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1779586-0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עין א-סהלה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4697971"/>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1779537-0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עין חוד</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6712179"/>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3,100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1774256-0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עין מאהל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1244983"/>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1780048-0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עין ראפה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ירושלים</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7914607"/>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4,800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1780675-0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קלנסוה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מרכז</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6842566"/>
                  </a:ext>
                </a:extLst>
              </a:tr>
              <a:tr h="145757">
                <a:tc>
                  <a:txBody>
                    <a:bodyPr/>
                    <a:lstStyle/>
                    <a:p>
                      <a:pPr algn="ctr" fontAlgn="ctr"/>
                      <a:r>
                        <a:rPr lang="he-IL" sz="1000" b="1" i="0" u="none" strike="noStrike">
                          <a:effectLst/>
                          <a:latin typeface="Arial" panose="020B0604020202020204" pitchFamily="34" charset="0"/>
                        </a:rPr>
                        <a:t>1,700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1779545-0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ראס עלי</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8315658"/>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1,000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1782143-0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ריינה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גליל</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0333860"/>
                  </a:ext>
                </a:extLst>
              </a:tr>
              <a:tr h="145757">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1779552-0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שיח  דנון</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8824562"/>
                  </a:ext>
                </a:extLst>
              </a:tr>
              <a:tr h="291515">
                <a:tc>
                  <a:txBody>
                    <a:bodyPr/>
                    <a:lstStyle/>
                    <a:p>
                      <a:pPr algn="ctr" fontAlgn="ctr"/>
                      <a:r>
                        <a:rPr lang="he-IL" sz="1000" b="1" i="0" u="none" strike="noStrike">
                          <a:effectLst/>
                          <a:latin typeface="Arial" panose="020B0604020202020204" pitchFamily="34" charset="0"/>
                        </a:rPr>
                        <a:t> </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he-IL" sz="1000" b="1" i="0" u="none" strike="noStrike">
                          <a:solidFill>
                            <a:srgbClr val="333333"/>
                          </a:solidFill>
                          <a:effectLst/>
                          <a:latin typeface="Tahoma" panose="020B0604030504040204" pitchFamily="34" charset="0"/>
                        </a:rPr>
                        <a:t>2,200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1000" b="1" i="0" u="none" strike="noStrike">
                          <a:solidFill>
                            <a:srgbClr val="333333"/>
                          </a:solidFill>
                          <a:effectLst/>
                          <a:latin typeface="Tahoma" panose="020B0604030504040204" pitchFamily="34" charset="0"/>
                        </a:rPr>
                        <a:t>1779859-0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שעב</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333333"/>
                          </a:solidFill>
                          <a:effectLst/>
                          <a:latin typeface="Tahoma" panose="020B0604030504040204" pitchFamily="34" charset="0"/>
                        </a:rPr>
                        <a:t>חיפה</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21070057"/>
                  </a:ext>
                </a:extLst>
              </a:tr>
              <a:tr h="346174">
                <a:tc>
                  <a:txBody>
                    <a:bodyPr/>
                    <a:lstStyle/>
                    <a:p>
                      <a:pPr algn="ctr" fontAlgn="ctr"/>
                      <a:r>
                        <a:rPr lang="he-IL" sz="1000" b="1" i="0" u="none" strike="noStrike">
                          <a:effectLst/>
                          <a:latin typeface="Arial" panose="020B0604020202020204" pitchFamily="34" charset="0"/>
                        </a:rPr>
                        <a:t>1,700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he-IL" sz="1000" b="1" i="0" u="none" strike="noStrike">
                          <a:effectLst/>
                          <a:latin typeface="Arial" panose="020B0604020202020204" pitchFamily="34" charset="0"/>
                        </a:rPr>
                        <a:t>68,220</a:t>
                      </a:r>
                    </a:p>
                  </a:txBody>
                  <a:tcPr marL="5331" marR="5331" marT="533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1" fontAlgn="ctr"/>
                      <a:r>
                        <a:rPr lang="he-IL" sz="1000" b="1" i="0" u="none" strike="noStrike" dirty="0">
                          <a:effectLst/>
                          <a:latin typeface="Arial" panose="020B0604020202020204" pitchFamily="34" charset="0"/>
                        </a:rPr>
                        <a:t>סה"כ</a:t>
                      </a:r>
                    </a:p>
                  </a:txBody>
                  <a:tcPr marL="5331" marR="5331" marT="5331"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2632168866"/>
                  </a:ext>
                </a:extLst>
              </a:tr>
            </a:tbl>
          </a:graphicData>
        </a:graphic>
      </p:graphicFrame>
    </p:spTree>
    <p:extLst>
      <p:ext uri="{BB962C8B-B14F-4D97-AF65-F5344CB8AC3E}">
        <p14:creationId xmlns:p14="http://schemas.microsoft.com/office/powerpoint/2010/main" val="25308055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3">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CCD83483-3A9E-4582-8D49-A2165280DE17}"/>
              </a:ext>
            </a:extLst>
          </p:cNvPr>
          <p:cNvSpPr txBox="1"/>
          <p:nvPr/>
        </p:nvSpPr>
        <p:spPr>
          <a:xfrm>
            <a:off x="-210276" y="642613"/>
            <a:ext cx="7680853" cy="584775"/>
          </a:xfrm>
          <a:prstGeom prst="rect">
            <a:avLst/>
          </a:prstGeom>
          <a:noFill/>
        </p:spPr>
        <p:txBody>
          <a:bodyPr wrap="square" lIns="91440" tIns="45720" rIns="91440" bIns="45720" rtlCol="1">
            <a:spAutoFit/>
          </a:bodyPr>
          <a:lstStyle/>
          <a:p>
            <a:r>
              <a:rPr lang="he-IL" sz="1600" b="1" dirty="0">
                <a:solidFill>
                  <a:schemeClr val="tx2"/>
                </a:solidFill>
              </a:rPr>
              <a:t>תקציבי ראש שטח – 2020</a:t>
            </a:r>
          </a:p>
          <a:p>
            <a:r>
              <a:rPr lang="he-IL" sz="1600" b="1" dirty="0">
                <a:solidFill>
                  <a:schemeClr val="tx2"/>
                </a:solidFill>
              </a:rPr>
              <a:t> </a:t>
            </a:r>
          </a:p>
        </p:txBody>
      </p:sp>
      <p:sp>
        <p:nvSpPr>
          <p:cNvPr id="3" name="TextBox 2">
            <a:extLst>
              <a:ext uri="{FF2B5EF4-FFF2-40B4-BE49-F238E27FC236}">
                <a16:creationId xmlns:a16="http://schemas.microsoft.com/office/drawing/2014/main" id="{437C34DF-3BAD-4E20-8B22-55B74AECD87B}"/>
              </a:ext>
            </a:extLst>
          </p:cNvPr>
          <p:cNvSpPr txBox="1"/>
          <p:nvPr/>
        </p:nvSpPr>
        <p:spPr>
          <a:xfrm>
            <a:off x="2718857" y="6418394"/>
            <a:ext cx="5856651" cy="461665"/>
          </a:xfrm>
          <a:prstGeom prst="rect">
            <a:avLst/>
          </a:prstGeom>
          <a:noFill/>
        </p:spPr>
        <p:txBody>
          <a:bodyPr wrap="square" lIns="91440" tIns="45720" rIns="91440" bIns="45720" rtlCol="1">
            <a:spAutoFit/>
          </a:bodyPr>
          <a:lstStyle/>
          <a:p>
            <a:r>
              <a:rPr lang="he-IL" sz="1200" b="1" dirty="0"/>
              <a:t>התכנית מותנית בהשלמת מסמכים מהרשויות</a:t>
            </a:r>
          </a:p>
          <a:p>
            <a:r>
              <a:rPr lang="he-IL" sz="1200" b="1" dirty="0"/>
              <a:t>תשלומים יתבצעו החל משנת 2021 </a:t>
            </a:r>
          </a:p>
        </p:txBody>
      </p:sp>
      <p:sp>
        <p:nvSpPr>
          <p:cNvPr id="10" name="TextBox 9">
            <a:extLst>
              <a:ext uri="{FF2B5EF4-FFF2-40B4-BE49-F238E27FC236}">
                <a16:creationId xmlns:a16="http://schemas.microsoft.com/office/drawing/2014/main" id="{FFBBEAAC-0D2E-4E9F-AAE8-B74149EB7120}"/>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B5B59E2B-C7DE-49B7-9E72-1CAAF72E758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טבלה 5">
            <a:extLst>
              <a:ext uri="{FF2B5EF4-FFF2-40B4-BE49-F238E27FC236}">
                <a16:creationId xmlns:a16="http://schemas.microsoft.com/office/drawing/2014/main" id="{3B7E492B-9700-4CF5-985B-60555A75E246}"/>
              </a:ext>
            </a:extLst>
          </p:cNvPr>
          <p:cNvGraphicFramePr>
            <a:graphicFrameLocks noGrp="1"/>
          </p:cNvGraphicFramePr>
          <p:nvPr>
            <p:extLst>
              <p:ext uri="{D42A27DB-BD31-4B8C-83A1-F6EECF244321}">
                <p14:modId xmlns:p14="http://schemas.microsoft.com/office/powerpoint/2010/main" val="977190758"/>
              </p:ext>
            </p:extLst>
          </p:nvPr>
        </p:nvGraphicFramePr>
        <p:xfrm>
          <a:off x="849406" y="1056247"/>
          <a:ext cx="7445188" cy="5215913"/>
        </p:xfrm>
        <a:graphic>
          <a:graphicData uri="http://schemas.openxmlformats.org/drawingml/2006/table">
            <a:tbl>
              <a:tblPr rtl="1"/>
              <a:tblGrid>
                <a:gridCol w="1741959">
                  <a:extLst>
                    <a:ext uri="{9D8B030D-6E8A-4147-A177-3AD203B41FA5}">
                      <a16:colId xmlns:a16="http://schemas.microsoft.com/office/drawing/2014/main" val="2420151023"/>
                    </a:ext>
                  </a:extLst>
                </a:gridCol>
                <a:gridCol w="1870204">
                  <a:extLst>
                    <a:ext uri="{9D8B030D-6E8A-4147-A177-3AD203B41FA5}">
                      <a16:colId xmlns:a16="http://schemas.microsoft.com/office/drawing/2014/main" val="723183637"/>
                    </a:ext>
                  </a:extLst>
                </a:gridCol>
                <a:gridCol w="2151623">
                  <a:extLst>
                    <a:ext uri="{9D8B030D-6E8A-4147-A177-3AD203B41FA5}">
                      <a16:colId xmlns:a16="http://schemas.microsoft.com/office/drawing/2014/main" val="153653035"/>
                    </a:ext>
                  </a:extLst>
                </a:gridCol>
                <a:gridCol w="1681402">
                  <a:extLst>
                    <a:ext uri="{9D8B030D-6E8A-4147-A177-3AD203B41FA5}">
                      <a16:colId xmlns:a16="http://schemas.microsoft.com/office/drawing/2014/main" val="1770245302"/>
                    </a:ext>
                  </a:extLst>
                </a:gridCol>
              </a:tblGrid>
              <a:tr h="422120">
                <a:tc>
                  <a:txBody>
                    <a:bodyPr/>
                    <a:lstStyle/>
                    <a:p>
                      <a:pPr algn="ctr" rtl="1" fontAlgn="ctr"/>
                      <a:r>
                        <a:rPr lang="he-IL" sz="1100" b="1" i="0" u="none" strike="noStrike">
                          <a:solidFill>
                            <a:srgbClr val="000000"/>
                          </a:solidFill>
                          <a:effectLst/>
                          <a:latin typeface="Tahoma" panose="020B0604030504040204" pitchFamily="34" charset="0"/>
                        </a:rPr>
                        <a:t>סכום חוזים</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Tahoma" panose="020B0604030504040204" pitchFamily="34" charset="0"/>
                        </a:rPr>
                        <a:t>מספר חוזה ושינוי</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a:solidFill>
                            <a:srgbClr val="333333"/>
                          </a:solidFill>
                          <a:effectLst/>
                          <a:latin typeface="Tahoma" panose="020B0604030504040204" pitchFamily="34" charset="0"/>
                        </a:rPr>
                        <a:t>יישוב</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100" b="1" i="0" u="none" strike="noStrike" dirty="0">
                          <a:solidFill>
                            <a:srgbClr val="333333"/>
                          </a:solidFill>
                          <a:effectLst/>
                          <a:latin typeface="Tahoma" panose="020B0604030504040204" pitchFamily="34" charset="0"/>
                        </a:rPr>
                        <a:t>מחוז</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64658520"/>
                  </a:ext>
                </a:extLst>
              </a:tr>
              <a:tr h="123547">
                <a:tc>
                  <a:txBody>
                    <a:bodyPr/>
                    <a:lstStyle/>
                    <a:p>
                      <a:pPr algn="ctr" rtl="0" fontAlgn="ctr"/>
                      <a:r>
                        <a:rPr lang="he-IL" sz="1100" b="1" i="0" u="none" strike="noStrike">
                          <a:solidFill>
                            <a:srgbClr val="000000"/>
                          </a:solidFill>
                          <a:effectLst/>
                          <a:latin typeface="Tahoma" panose="020B0604030504040204" pitchFamily="34" charset="0"/>
                        </a:rPr>
                        <a:t>239</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1727205-1</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אכסאל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54736235"/>
                  </a:ext>
                </a:extLst>
              </a:tr>
              <a:tr h="298573">
                <a:tc>
                  <a:txBody>
                    <a:bodyPr/>
                    <a:lstStyle/>
                    <a:p>
                      <a:pPr algn="ctr" rtl="0" fontAlgn="ctr"/>
                      <a:r>
                        <a:rPr lang="he-IL" sz="1100" b="1" i="0" u="none" strike="noStrike">
                          <a:solidFill>
                            <a:srgbClr val="000000"/>
                          </a:solidFill>
                          <a:effectLst/>
                          <a:latin typeface="Tahoma" panose="020B0604030504040204" pitchFamily="34" charset="0"/>
                        </a:rPr>
                        <a:t>150</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1773480-2</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בעינה-נג'ידאת</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02762514"/>
                  </a:ext>
                </a:extLst>
              </a:tr>
              <a:tr h="370642">
                <a:tc>
                  <a:txBody>
                    <a:bodyPr/>
                    <a:lstStyle/>
                    <a:p>
                      <a:pPr algn="ctr" rtl="0" fontAlgn="ctr"/>
                      <a:r>
                        <a:rPr lang="he-IL" sz="1100" b="1" i="0" u="none" strike="noStrike">
                          <a:solidFill>
                            <a:srgbClr val="000000"/>
                          </a:solidFill>
                          <a:effectLst/>
                          <a:latin typeface="Tahoma" panose="020B0604030504040204" pitchFamily="34" charset="0"/>
                        </a:rPr>
                        <a:t>143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1808153-0</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בענה</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1917609"/>
                  </a:ext>
                </a:extLst>
              </a:tr>
              <a:tr h="123547">
                <a:tc>
                  <a:txBody>
                    <a:bodyPr/>
                    <a:lstStyle/>
                    <a:p>
                      <a:pPr algn="ctr" rtl="0" fontAlgn="ctr"/>
                      <a:r>
                        <a:rPr lang="he-IL" sz="1100" b="1" i="0" u="none" strike="noStrike">
                          <a:solidFill>
                            <a:srgbClr val="000000"/>
                          </a:solidFill>
                          <a:effectLst/>
                          <a:latin typeface="Tahoma" panose="020B0604030504040204" pitchFamily="34" charset="0"/>
                        </a:rPr>
                        <a:t>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1729243-1</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גש(גוש חלב)</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8350747"/>
                  </a:ext>
                </a:extLst>
              </a:tr>
              <a:tr h="370642">
                <a:tc>
                  <a:txBody>
                    <a:bodyPr/>
                    <a:lstStyle/>
                    <a:p>
                      <a:pPr algn="ctr" rtl="0" fontAlgn="ctr"/>
                      <a:r>
                        <a:rPr lang="he-IL" sz="1100" b="1" i="0" u="none" strike="noStrike" dirty="0">
                          <a:solidFill>
                            <a:srgbClr val="000000"/>
                          </a:solidFill>
                          <a:effectLst/>
                          <a:latin typeface="Tahoma" panose="020B0604030504040204" pitchFamily="34" charset="0"/>
                        </a:rPr>
                        <a:t>239</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1808161-0</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דבוריה</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57482459"/>
                  </a:ext>
                </a:extLst>
              </a:tr>
              <a:tr h="123547">
                <a:tc>
                  <a:txBody>
                    <a:bodyPr/>
                    <a:lstStyle/>
                    <a:p>
                      <a:pPr algn="ctr" rtl="0" fontAlgn="ctr"/>
                      <a:r>
                        <a:rPr lang="he-IL" sz="1100" b="1" i="0" u="none" strike="noStrike">
                          <a:solidFill>
                            <a:srgbClr val="000000"/>
                          </a:solidFill>
                          <a:effectLst/>
                          <a:latin typeface="Tahoma" panose="020B0604030504040204" pitchFamily="34" charset="0"/>
                        </a:rPr>
                        <a:t>143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1773472-2</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דיר אל-אסד</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80096206"/>
                  </a:ext>
                </a:extLst>
              </a:tr>
              <a:tr h="123547">
                <a:tc>
                  <a:txBody>
                    <a:bodyPr/>
                    <a:lstStyle/>
                    <a:p>
                      <a:pPr algn="ctr" rtl="0" fontAlgn="ctr"/>
                      <a:r>
                        <a:rPr lang="he-IL" sz="1100" b="1" i="0" u="none" strike="noStrike">
                          <a:solidFill>
                            <a:srgbClr val="000000"/>
                          </a:solidFill>
                          <a:effectLst/>
                          <a:latin typeface="Tahoma" panose="020B0604030504040204" pitchFamily="34" charset="0"/>
                        </a:rPr>
                        <a:t>239</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1779941-2</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דיר חנא</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78865360"/>
                  </a:ext>
                </a:extLst>
              </a:tr>
              <a:tr h="123547">
                <a:tc>
                  <a:txBody>
                    <a:bodyPr/>
                    <a:lstStyle/>
                    <a:p>
                      <a:pPr algn="ctr" rtl="0" fontAlgn="ctr"/>
                      <a:r>
                        <a:rPr lang="he-IL" sz="1100" b="1" i="0" u="none" strike="noStrike">
                          <a:solidFill>
                            <a:srgbClr val="000000"/>
                          </a:solidFill>
                          <a:effectLst/>
                          <a:latin typeface="Tahoma" panose="020B0604030504040204" pitchFamily="34" charset="0"/>
                        </a:rPr>
                        <a:t>143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1729136-1</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טרעאן</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74208924"/>
                  </a:ext>
                </a:extLst>
              </a:tr>
              <a:tr h="298573">
                <a:tc>
                  <a:txBody>
                    <a:bodyPr/>
                    <a:lstStyle/>
                    <a:p>
                      <a:pPr algn="ctr" rtl="0" fontAlgn="ctr"/>
                      <a:r>
                        <a:rPr lang="he-IL" sz="1100" b="1" i="0" u="none" strike="noStrike">
                          <a:solidFill>
                            <a:srgbClr val="000000"/>
                          </a:solidFill>
                          <a:effectLst/>
                          <a:latin typeface="Tahoma" panose="020B0604030504040204" pitchFamily="34" charset="0"/>
                        </a:rPr>
                        <a:t>350</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1688936-1</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מגד אל-כרום</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62302736"/>
                  </a:ext>
                </a:extLst>
              </a:tr>
              <a:tr h="123547">
                <a:tc>
                  <a:txBody>
                    <a:bodyPr/>
                    <a:lstStyle/>
                    <a:p>
                      <a:pPr algn="ctr" rtl="0" fontAlgn="ctr"/>
                      <a:r>
                        <a:rPr lang="he-IL" sz="1100" b="1" i="0" u="none" strike="noStrike">
                          <a:solidFill>
                            <a:srgbClr val="000000"/>
                          </a:solidFill>
                          <a:effectLst/>
                          <a:latin typeface="Tahoma" panose="020B0604030504040204" pitchFamily="34" charset="0"/>
                        </a:rPr>
                        <a:t>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1729144-2</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משהד</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60456021"/>
                  </a:ext>
                </a:extLst>
              </a:tr>
              <a:tr h="370642">
                <a:tc>
                  <a:txBody>
                    <a:bodyPr/>
                    <a:lstStyle/>
                    <a:p>
                      <a:pPr algn="ctr" rtl="0" fontAlgn="ctr"/>
                      <a:r>
                        <a:rPr lang="he-IL" sz="1100" b="1" i="0" u="none" strike="noStrike">
                          <a:solidFill>
                            <a:srgbClr val="000000"/>
                          </a:solidFill>
                          <a:effectLst/>
                          <a:latin typeface="Tahoma" panose="020B0604030504040204" pitchFamily="34" charset="0"/>
                        </a:rPr>
                        <a:t>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1808344-0</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נאעורה</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2735705"/>
                  </a:ext>
                </a:extLst>
              </a:tr>
              <a:tr h="370642">
                <a:tc>
                  <a:txBody>
                    <a:bodyPr/>
                    <a:lstStyle/>
                    <a:p>
                      <a:pPr algn="ctr" rtl="0" fontAlgn="ctr"/>
                      <a:r>
                        <a:rPr lang="he-IL" sz="1100" b="1" i="0" u="none" strike="noStrike">
                          <a:solidFill>
                            <a:srgbClr val="000000"/>
                          </a:solidFill>
                          <a:effectLst/>
                          <a:latin typeface="Tahoma" panose="020B0604030504040204" pitchFamily="34" charset="0"/>
                        </a:rPr>
                        <a:t>193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1808344-1</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נאעורה</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1921869"/>
                  </a:ext>
                </a:extLst>
              </a:tr>
              <a:tr h="370642">
                <a:tc>
                  <a:txBody>
                    <a:bodyPr/>
                    <a:lstStyle/>
                    <a:p>
                      <a:pPr algn="ctr" rtl="0" fontAlgn="ctr"/>
                      <a:r>
                        <a:rPr lang="he-IL" sz="1100" b="1" i="0" u="none" strike="noStrike">
                          <a:solidFill>
                            <a:srgbClr val="000000"/>
                          </a:solidFill>
                          <a:effectLst/>
                          <a:latin typeface="Tahoma" panose="020B0604030504040204" pitchFamily="34" charset="0"/>
                        </a:rPr>
                        <a:t>143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1808179-0</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נחף</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71107638"/>
                  </a:ext>
                </a:extLst>
              </a:tr>
              <a:tr h="370642">
                <a:tc>
                  <a:txBody>
                    <a:bodyPr/>
                    <a:lstStyle/>
                    <a:p>
                      <a:pPr algn="ctr" rtl="0" fontAlgn="ctr"/>
                      <a:r>
                        <a:rPr lang="he-IL" sz="1100" b="1" i="0" u="none" strike="noStrike">
                          <a:solidFill>
                            <a:srgbClr val="000000"/>
                          </a:solidFill>
                          <a:effectLst/>
                          <a:latin typeface="Tahoma" panose="020B0604030504040204" pitchFamily="34" charset="0"/>
                        </a:rPr>
                        <a:t>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1809581-0</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נין</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24265002"/>
                  </a:ext>
                </a:extLst>
              </a:tr>
              <a:tr h="123547">
                <a:tc>
                  <a:txBody>
                    <a:bodyPr/>
                    <a:lstStyle/>
                    <a:p>
                      <a:pPr algn="ctr" rtl="0" fontAlgn="ctr"/>
                      <a:r>
                        <a:rPr lang="he-IL" sz="1100" b="1" i="0" u="none" strike="noStrike">
                          <a:solidFill>
                            <a:srgbClr val="000000"/>
                          </a:solidFill>
                          <a:effectLst/>
                          <a:latin typeface="Tahoma" panose="020B0604030504040204" pitchFamily="34" charset="0"/>
                        </a:rPr>
                        <a:t>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1779776-2</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עג'ר</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9688343"/>
                  </a:ext>
                </a:extLst>
              </a:tr>
              <a:tr h="123547">
                <a:tc>
                  <a:txBody>
                    <a:bodyPr/>
                    <a:lstStyle/>
                    <a:p>
                      <a:pPr algn="ctr" rtl="0" fontAlgn="ctr"/>
                      <a:r>
                        <a:rPr lang="he-IL" sz="1100" b="1" i="0" u="none" strike="noStrike">
                          <a:solidFill>
                            <a:srgbClr val="000000"/>
                          </a:solidFill>
                          <a:effectLst/>
                          <a:latin typeface="Tahoma" panose="020B0604030504040204" pitchFamily="34" charset="0"/>
                        </a:rPr>
                        <a:t>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1779826-1</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עוזיר</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9021192"/>
                  </a:ext>
                </a:extLst>
              </a:tr>
              <a:tr h="123547">
                <a:tc>
                  <a:txBody>
                    <a:bodyPr/>
                    <a:lstStyle/>
                    <a:p>
                      <a:pPr algn="ctr" rtl="0" fontAlgn="ctr"/>
                      <a:r>
                        <a:rPr lang="he-IL" sz="1100" b="1" i="0" u="none" strike="noStrike">
                          <a:solidFill>
                            <a:srgbClr val="000000"/>
                          </a:solidFill>
                          <a:effectLst/>
                          <a:latin typeface="Tahoma" panose="020B0604030504040204" pitchFamily="34" charset="0"/>
                        </a:rPr>
                        <a:t>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1719038-1</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עילוט</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14888100"/>
                  </a:ext>
                </a:extLst>
              </a:tr>
              <a:tr h="123547">
                <a:tc>
                  <a:txBody>
                    <a:bodyPr/>
                    <a:lstStyle/>
                    <a:p>
                      <a:pPr algn="ctr" rtl="0" fontAlgn="ctr"/>
                      <a:r>
                        <a:rPr lang="he-IL" sz="1100" b="1" i="0" u="none" strike="noStrike">
                          <a:solidFill>
                            <a:srgbClr val="000000"/>
                          </a:solidFill>
                          <a:effectLst/>
                          <a:latin typeface="Tahoma" panose="020B0604030504040204" pitchFamily="34" charset="0"/>
                        </a:rPr>
                        <a:t>143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1774256-2</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עין מאהל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143807"/>
                  </a:ext>
                </a:extLst>
              </a:tr>
              <a:tr h="247095">
                <a:tc>
                  <a:txBody>
                    <a:bodyPr/>
                    <a:lstStyle/>
                    <a:p>
                      <a:pPr algn="ctr" rtl="0" fontAlgn="ctr"/>
                      <a:r>
                        <a:rPr lang="he-IL" sz="1100" b="1" i="0" u="none" strike="noStrike">
                          <a:solidFill>
                            <a:srgbClr val="000000"/>
                          </a:solidFill>
                          <a:effectLst/>
                          <a:latin typeface="Tahoma" panose="020B0604030504040204" pitchFamily="34" charset="0"/>
                        </a:rPr>
                        <a:t>239</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100" b="1" i="0" u="none" strike="noStrike">
                          <a:solidFill>
                            <a:srgbClr val="333333"/>
                          </a:solidFill>
                          <a:effectLst/>
                          <a:latin typeface="Tahoma" panose="020B0604030504040204" pitchFamily="34" charset="0"/>
                        </a:rPr>
                        <a:t>1745082-3</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a:solidFill>
                            <a:srgbClr val="333333"/>
                          </a:solidFill>
                          <a:effectLst/>
                          <a:latin typeface="Tahoma" panose="020B0604030504040204" pitchFamily="34" charset="0"/>
                        </a:rPr>
                        <a:t>רינה</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100" b="1" i="0" u="none" strike="noStrike" dirty="0">
                          <a:solidFill>
                            <a:srgbClr val="333333"/>
                          </a:solidFill>
                          <a:effectLst/>
                          <a:latin typeface="Tahoma" panose="020B0604030504040204" pitchFamily="34" charset="0"/>
                        </a:rPr>
                        <a:t>גליל</a:t>
                      </a:r>
                    </a:p>
                  </a:txBody>
                  <a:tcPr marL="4930" marR="4930" marT="49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80967120"/>
                  </a:ext>
                </a:extLst>
              </a:tr>
            </a:tbl>
          </a:graphicData>
        </a:graphic>
      </p:graphicFrame>
    </p:spTree>
    <p:extLst>
      <p:ext uri="{BB962C8B-B14F-4D97-AF65-F5344CB8AC3E}">
        <p14:creationId xmlns:p14="http://schemas.microsoft.com/office/powerpoint/2010/main" val="27626863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3">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CCD83483-3A9E-4582-8D49-A2165280DE17}"/>
              </a:ext>
            </a:extLst>
          </p:cNvPr>
          <p:cNvSpPr txBox="1"/>
          <p:nvPr/>
        </p:nvSpPr>
        <p:spPr>
          <a:xfrm>
            <a:off x="-210276" y="642613"/>
            <a:ext cx="7680853" cy="584775"/>
          </a:xfrm>
          <a:prstGeom prst="rect">
            <a:avLst/>
          </a:prstGeom>
          <a:noFill/>
        </p:spPr>
        <p:txBody>
          <a:bodyPr wrap="square" lIns="91440" tIns="45720" rIns="91440" bIns="45720" rtlCol="1">
            <a:spAutoFit/>
          </a:bodyPr>
          <a:lstStyle/>
          <a:p>
            <a:r>
              <a:rPr lang="he-IL" sz="1600" b="1" dirty="0">
                <a:solidFill>
                  <a:schemeClr val="tx2"/>
                </a:solidFill>
              </a:rPr>
              <a:t>תקציבי ראש שטח – 2020 - המשך</a:t>
            </a:r>
          </a:p>
          <a:p>
            <a:r>
              <a:rPr lang="he-IL" sz="1600" b="1" dirty="0">
                <a:solidFill>
                  <a:schemeClr val="tx2"/>
                </a:solidFill>
              </a:rPr>
              <a:t> </a:t>
            </a:r>
          </a:p>
        </p:txBody>
      </p:sp>
      <p:sp>
        <p:nvSpPr>
          <p:cNvPr id="3" name="TextBox 2">
            <a:extLst>
              <a:ext uri="{FF2B5EF4-FFF2-40B4-BE49-F238E27FC236}">
                <a16:creationId xmlns:a16="http://schemas.microsoft.com/office/drawing/2014/main" id="{437C34DF-3BAD-4E20-8B22-55B74AECD87B}"/>
              </a:ext>
            </a:extLst>
          </p:cNvPr>
          <p:cNvSpPr txBox="1"/>
          <p:nvPr/>
        </p:nvSpPr>
        <p:spPr>
          <a:xfrm>
            <a:off x="2718857" y="6418394"/>
            <a:ext cx="5856651" cy="461665"/>
          </a:xfrm>
          <a:prstGeom prst="rect">
            <a:avLst/>
          </a:prstGeom>
          <a:noFill/>
        </p:spPr>
        <p:txBody>
          <a:bodyPr wrap="square" lIns="91440" tIns="45720" rIns="91440" bIns="45720" rtlCol="1">
            <a:spAutoFit/>
          </a:bodyPr>
          <a:lstStyle/>
          <a:p>
            <a:r>
              <a:rPr lang="he-IL" sz="1200" b="1" dirty="0"/>
              <a:t>התכנית מותנית בהשלמת מסמכים מהרשויות</a:t>
            </a:r>
          </a:p>
          <a:p>
            <a:r>
              <a:rPr lang="he-IL" sz="1200" b="1" dirty="0"/>
              <a:t>תשלומים יתבצעו החל משנת 2021 </a:t>
            </a:r>
          </a:p>
        </p:txBody>
      </p:sp>
      <p:sp>
        <p:nvSpPr>
          <p:cNvPr id="10" name="TextBox 9">
            <a:extLst>
              <a:ext uri="{FF2B5EF4-FFF2-40B4-BE49-F238E27FC236}">
                <a16:creationId xmlns:a16="http://schemas.microsoft.com/office/drawing/2014/main" id="{FFBBEAAC-0D2E-4E9F-AAE8-B74149EB7120}"/>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B5B59E2B-C7DE-49B7-9E72-1CAAF72E758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F87BCB01-E9C2-4849-86FA-720D924280DC}"/>
              </a:ext>
            </a:extLst>
          </p:cNvPr>
          <p:cNvGraphicFramePr>
            <a:graphicFrameLocks noGrp="1"/>
          </p:cNvGraphicFramePr>
          <p:nvPr>
            <p:extLst>
              <p:ext uri="{D42A27DB-BD31-4B8C-83A1-F6EECF244321}">
                <p14:modId xmlns:p14="http://schemas.microsoft.com/office/powerpoint/2010/main" val="4258823875"/>
              </p:ext>
            </p:extLst>
          </p:nvPr>
        </p:nvGraphicFramePr>
        <p:xfrm>
          <a:off x="1043608" y="988473"/>
          <a:ext cx="7260297" cy="5345856"/>
        </p:xfrm>
        <a:graphic>
          <a:graphicData uri="http://schemas.openxmlformats.org/drawingml/2006/table">
            <a:tbl>
              <a:tblPr rtl="1"/>
              <a:tblGrid>
                <a:gridCol w="1698701">
                  <a:extLst>
                    <a:ext uri="{9D8B030D-6E8A-4147-A177-3AD203B41FA5}">
                      <a16:colId xmlns:a16="http://schemas.microsoft.com/office/drawing/2014/main" val="3005706802"/>
                    </a:ext>
                  </a:extLst>
                </a:gridCol>
                <a:gridCol w="1823760">
                  <a:extLst>
                    <a:ext uri="{9D8B030D-6E8A-4147-A177-3AD203B41FA5}">
                      <a16:colId xmlns:a16="http://schemas.microsoft.com/office/drawing/2014/main" val="632114263"/>
                    </a:ext>
                  </a:extLst>
                </a:gridCol>
                <a:gridCol w="2098191">
                  <a:extLst>
                    <a:ext uri="{9D8B030D-6E8A-4147-A177-3AD203B41FA5}">
                      <a16:colId xmlns:a16="http://schemas.microsoft.com/office/drawing/2014/main" val="3449732588"/>
                    </a:ext>
                  </a:extLst>
                </a:gridCol>
                <a:gridCol w="1639645">
                  <a:extLst>
                    <a:ext uri="{9D8B030D-6E8A-4147-A177-3AD203B41FA5}">
                      <a16:colId xmlns:a16="http://schemas.microsoft.com/office/drawing/2014/main" val="277186428"/>
                    </a:ext>
                  </a:extLst>
                </a:gridCol>
              </a:tblGrid>
              <a:tr h="520018">
                <a:tc>
                  <a:txBody>
                    <a:bodyPr/>
                    <a:lstStyle/>
                    <a:p>
                      <a:pPr algn="ctr" rtl="1" fontAlgn="ctr"/>
                      <a:r>
                        <a:rPr lang="he-IL" sz="1200" b="1" i="0" u="none" strike="noStrike">
                          <a:solidFill>
                            <a:srgbClr val="000000"/>
                          </a:solidFill>
                          <a:effectLst/>
                          <a:latin typeface="Tahoma" panose="020B0604030504040204" pitchFamily="34" charset="0"/>
                        </a:rPr>
                        <a:t>סכום חוזים</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מספר חוזה ושינוי</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a:solidFill>
                            <a:srgbClr val="333333"/>
                          </a:solidFill>
                          <a:effectLst/>
                          <a:latin typeface="Tahoma" panose="020B0604030504040204" pitchFamily="34" charset="0"/>
                        </a:rPr>
                        <a:t>יישוב</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fontAlgn="ctr"/>
                      <a:r>
                        <a:rPr lang="he-IL" sz="1200" b="1" i="0" u="none" strike="noStrike" dirty="0">
                          <a:solidFill>
                            <a:srgbClr val="333333"/>
                          </a:solidFill>
                          <a:effectLst/>
                          <a:latin typeface="Tahoma" panose="020B0604030504040204" pitchFamily="34" charset="0"/>
                        </a:rPr>
                        <a:t>מחוז</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81976241"/>
                  </a:ext>
                </a:extLst>
              </a:tr>
              <a:tr h="153940">
                <a:tc>
                  <a:txBody>
                    <a:bodyPr/>
                    <a:lstStyle/>
                    <a:p>
                      <a:pPr algn="ctr" rtl="0" fontAlgn="ctr"/>
                      <a:r>
                        <a:rPr lang="he-IL" sz="1200" b="1" i="0" u="none" strike="noStrike">
                          <a:solidFill>
                            <a:srgbClr val="000000"/>
                          </a:solidFill>
                          <a:effectLst/>
                          <a:latin typeface="Tahoma" panose="020B0604030504040204" pitchFamily="34" charset="0"/>
                        </a:rPr>
                        <a:t>143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1779446-1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אעבלין</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66653376"/>
                  </a:ext>
                </a:extLst>
              </a:tr>
              <a:tr h="153940">
                <a:tc>
                  <a:txBody>
                    <a:bodyPr/>
                    <a:lstStyle/>
                    <a:p>
                      <a:pPr algn="ctr" rtl="0" fontAlgn="ctr"/>
                      <a:r>
                        <a:rPr lang="he-IL" sz="1200" b="1" i="0" u="none" strike="noStrike">
                          <a:solidFill>
                            <a:srgbClr val="000000"/>
                          </a:solidFill>
                          <a:effectLst/>
                          <a:latin typeface="Tahoma" panose="020B0604030504040204" pitchFamily="34" charset="0"/>
                        </a:rPr>
                        <a:t>143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1779578-1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ברטעה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5015145"/>
                  </a:ext>
                </a:extLst>
              </a:tr>
              <a:tr h="153940">
                <a:tc>
                  <a:txBody>
                    <a:bodyPr/>
                    <a:lstStyle/>
                    <a:p>
                      <a:pPr algn="ctr" rtl="0" fontAlgn="ctr"/>
                      <a:r>
                        <a:rPr lang="he-IL" sz="1200" b="1" i="0" u="none" strike="noStrike">
                          <a:solidFill>
                            <a:srgbClr val="000000"/>
                          </a:solidFill>
                          <a:effectLst/>
                          <a:latin typeface="Tahoma" panose="020B0604030504040204" pitchFamily="34" charset="0"/>
                        </a:rPr>
                        <a:t>143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1779479-1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גת</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55513534"/>
                  </a:ext>
                </a:extLst>
              </a:tr>
              <a:tr h="153940">
                <a:tc>
                  <a:txBody>
                    <a:bodyPr/>
                    <a:lstStyle/>
                    <a:p>
                      <a:pPr algn="ctr" rtl="0" fontAlgn="ctr"/>
                      <a:r>
                        <a:rPr lang="he-IL" sz="1200" b="1" i="0" u="none" strike="noStrike">
                          <a:solidFill>
                            <a:srgbClr val="000000"/>
                          </a:solidFill>
                          <a:effectLst/>
                          <a:latin typeface="Tahoma" panose="020B0604030504040204" pitchFamily="34" charset="0"/>
                        </a:rPr>
                        <a:t>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1779487-1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זמר</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81259489"/>
                  </a:ext>
                </a:extLst>
              </a:tr>
              <a:tr h="153940">
                <a:tc>
                  <a:txBody>
                    <a:bodyPr/>
                    <a:lstStyle/>
                    <a:p>
                      <a:pPr algn="ctr" rtl="0" fontAlgn="ctr"/>
                      <a:r>
                        <a:rPr lang="he-IL" sz="1200" b="1" i="0" u="none" strike="noStrike">
                          <a:solidFill>
                            <a:srgbClr val="000000"/>
                          </a:solidFill>
                          <a:effectLst/>
                          <a:latin typeface="Tahoma" panose="020B0604030504040204" pitchFamily="34" charset="0"/>
                        </a:rPr>
                        <a:t>239</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1779495-1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כאבול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7092638"/>
                  </a:ext>
                </a:extLst>
              </a:tr>
              <a:tr h="456601">
                <a:tc>
                  <a:txBody>
                    <a:bodyPr/>
                    <a:lstStyle/>
                    <a:p>
                      <a:pPr algn="ctr" rtl="0" fontAlgn="ctr"/>
                      <a:r>
                        <a:rPr lang="he-IL" sz="1200" b="1" i="0" u="none" strike="noStrike">
                          <a:solidFill>
                            <a:srgbClr val="000000"/>
                          </a:solidFill>
                          <a:effectLst/>
                          <a:latin typeface="Tahoma" panose="020B0604030504040204" pitchFamily="34" charset="0"/>
                        </a:rPr>
                        <a:t>143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1808807-0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כאוכב אבו אל</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0269779"/>
                  </a:ext>
                </a:extLst>
              </a:tr>
              <a:tr h="129402">
                <a:tc>
                  <a:txBody>
                    <a:bodyPr/>
                    <a:lstStyle/>
                    <a:p>
                      <a:pPr algn="ctr" rtl="0" fontAlgn="ctr"/>
                      <a:r>
                        <a:rPr lang="he-IL" sz="1200" b="1" i="0" u="none" strike="noStrike">
                          <a:solidFill>
                            <a:srgbClr val="000000"/>
                          </a:solidFill>
                          <a:effectLst/>
                          <a:latin typeface="Tahoma" panose="020B0604030504040204" pitchFamily="34" charset="0"/>
                        </a:rPr>
                        <a:t>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1779503-2</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יאסיף</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3348477"/>
                  </a:ext>
                </a:extLst>
              </a:tr>
              <a:tr h="153940">
                <a:tc>
                  <a:txBody>
                    <a:bodyPr/>
                    <a:lstStyle/>
                    <a:p>
                      <a:pPr algn="ctr" rtl="0" fontAlgn="ctr"/>
                      <a:r>
                        <a:rPr lang="he-IL" sz="1200" b="1" i="0" u="none" strike="noStrike">
                          <a:solidFill>
                            <a:srgbClr val="000000"/>
                          </a:solidFill>
                          <a:effectLst/>
                          <a:latin typeface="Tahoma" panose="020B0604030504040204" pitchFamily="34" charset="0"/>
                        </a:rPr>
                        <a:t>239</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1779511-1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קרע</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0519282"/>
                  </a:ext>
                </a:extLst>
              </a:tr>
              <a:tr h="153940">
                <a:tc>
                  <a:txBody>
                    <a:bodyPr/>
                    <a:lstStyle/>
                    <a:p>
                      <a:pPr algn="ctr" rtl="0" fontAlgn="ctr"/>
                      <a:r>
                        <a:rPr lang="he-IL" sz="1200" b="1" i="0" u="none" strike="noStrike">
                          <a:solidFill>
                            <a:srgbClr val="000000"/>
                          </a:solidFill>
                          <a:effectLst/>
                          <a:latin typeface="Tahoma" panose="020B0604030504040204" pitchFamily="34" charset="0"/>
                        </a:rPr>
                        <a:t>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1779610-1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מיסר</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18778310"/>
                  </a:ext>
                </a:extLst>
              </a:tr>
              <a:tr h="153940">
                <a:tc>
                  <a:txBody>
                    <a:bodyPr/>
                    <a:lstStyle/>
                    <a:p>
                      <a:pPr algn="ctr" rtl="0" fontAlgn="ctr"/>
                      <a:r>
                        <a:rPr lang="he-IL" sz="1200" b="1" i="0" u="none" strike="noStrike">
                          <a:solidFill>
                            <a:srgbClr val="000000"/>
                          </a:solidFill>
                          <a:effectLst/>
                          <a:latin typeface="Tahoma" panose="020B0604030504040204" pitchFamily="34" charset="0"/>
                        </a:rPr>
                        <a:t>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1779529-1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מעליא</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25378850"/>
                  </a:ext>
                </a:extLst>
              </a:tr>
              <a:tr h="153940">
                <a:tc>
                  <a:txBody>
                    <a:bodyPr/>
                    <a:lstStyle/>
                    <a:p>
                      <a:pPr algn="ctr" rtl="0" fontAlgn="ctr"/>
                      <a:r>
                        <a:rPr lang="he-IL" sz="1200" b="1" i="0" u="none" strike="noStrike">
                          <a:solidFill>
                            <a:srgbClr val="000000"/>
                          </a:solidFill>
                          <a:effectLst/>
                          <a:latin typeface="Tahoma" panose="020B0604030504040204" pitchFamily="34" charset="0"/>
                        </a:rPr>
                        <a:t>389</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1779842-1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סאלם</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7735123"/>
                  </a:ext>
                </a:extLst>
              </a:tr>
              <a:tr h="153940">
                <a:tc>
                  <a:txBody>
                    <a:bodyPr/>
                    <a:lstStyle/>
                    <a:p>
                      <a:pPr algn="ctr" rtl="0" fontAlgn="ctr"/>
                      <a:r>
                        <a:rPr lang="he-IL" sz="1200" b="1" i="0" u="none" strike="noStrike">
                          <a:solidFill>
                            <a:srgbClr val="000000"/>
                          </a:solidFill>
                          <a:effectLst/>
                          <a:latin typeface="Tahoma" panose="020B0604030504040204" pitchFamily="34" charset="0"/>
                        </a:rPr>
                        <a:t>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1779537-1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עין חוד</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9886108"/>
                  </a:ext>
                </a:extLst>
              </a:tr>
              <a:tr h="153940">
                <a:tc>
                  <a:txBody>
                    <a:bodyPr/>
                    <a:lstStyle/>
                    <a:p>
                      <a:pPr algn="ctr" rtl="0" fontAlgn="ctr"/>
                      <a:r>
                        <a:rPr lang="he-IL" sz="1200" b="1" i="0" u="none" strike="noStrike">
                          <a:solidFill>
                            <a:srgbClr val="000000"/>
                          </a:solidFill>
                          <a:effectLst/>
                          <a:latin typeface="Tahoma" panose="020B0604030504040204" pitchFamily="34" charset="0"/>
                        </a:rPr>
                        <a:t>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1779545-1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ראס עלי</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3593752"/>
                  </a:ext>
                </a:extLst>
              </a:tr>
              <a:tr h="153940">
                <a:tc>
                  <a:txBody>
                    <a:bodyPr/>
                    <a:lstStyle/>
                    <a:p>
                      <a:pPr algn="ctr" rtl="0" fontAlgn="ctr"/>
                      <a:r>
                        <a:rPr lang="he-IL" sz="1200" b="1" i="0" u="none" strike="noStrike">
                          <a:solidFill>
                            <a:srgbClr val="000000"/>
                          </a:solidFill>
                          <a:effectLst/>
                          <a:latin typeface="Tahoma" panose="020B0604030504040204" pitchFamily="34" charset="0"/>
                        </a:rPr>
                        <a:t>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1779552-1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שיח  דנון</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920287"/>
                  </a:ext>
                </a:extLst>
              </a:tr>
              <a:tr h="304401">
                <a:tc>
                  <a:txBody>
                    <a:bodyPr/>
                    <a:lstStyle/>
                    <a:p>
                      <a:pPr algn="ctr" rtl="0" fontAlgn="ctr"/>
                      <a:r>
                        <a:rPr lang="he-IL" sz="1200" b="1" i="0" u="none" strike="noStrike">
                          <a:solidFill>
                            <a:srgbClr val="000000"/>
                          </a:solidFill>
                          <a:effectLst/>
                          <a:latin typeface="Tahoma" panose="020B0604030504040204" pitchFamily="34" charset="0"/>
                        </a:rPr>
                        <a:t>143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1779859-2</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שעב</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חיפה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09123186"/>
                  </a:ext>
                </a:extLst>
              </a:tr>
              <a:tr h="260009">
                <a:tc>
                  <a:txBody>
                    <a:bodyPr/>
                    <a:lstStyle/>
                    <a:p>
                      <a:pPr algn="ctr" rtl="0" fontAlgn="ctr"/>
                      <a:r>
                        <a:rPr lang="he-IL" sz="1200" b="1" i="0" u="none" strike="noStrike">
                          <a:solidFill>
                            <a:srgbClr val="000000"/>
                          </a:solidFill>
                          <a:effectLst/>
                          <a:latin typeface="Tahoma" panose="020B0604030504040204" pitchFamily="34" charset="0"/>
                        </a:rPr>
                        <a:t>139</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1683556-2</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אבו גוש</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ירושלים</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6070002"/>
                  </a:ext>
                </a:extLst>
              </a:tr>
              <a:tr h="304401">
                <a:tc>
                  <a:txBody>
                    <a:bodyPr/>
                    <a:lstStyle/>
                    <a:p>
                      <a:pPr algn="ctr" rtl="0" fontAlgn="ctr"/>
                      <a:r>
                        <a:rPr lang="he-IL" sz="1200" b="1" i="0" u="none" strike="noStrike">
                          <a:solidFill>
                            <a:srgbClr val="000000"/>
                          </a:solidFill>
                          <a:effectLst/>
                          <a:latin typeface="Tahoma" panose="020B0604030504040204" pitchFamily="34" charset="0"/>
                        </a:rPr>
                        <a:t>439</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1773456-1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גלגוליה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5689307"/>
                  </a:ext>
                </a:extLst>
              </a:tr>
              <a:tr h="361476">
                <a:tc>
                  <a:txBody>
                    <a:bodyPr/>
                    <a:lstStyle/>
                    <a:p>
                      <a:pPr algn="ctr" rtl="0" fontAlgn="ctr"/>
                      <a:r>
                        <a:rPr lang="he-IL" sz="1200" b="1" i="0" u="none" strike="noStrike">
                          <a:solidFill>
                            <a:srgbClr val="000000"/>
                          </a:solidFill>
                          <a:effectLst/>
                          <a:latin typeface="Tahoma" panose="020B0604030504040204" pitchFamily="34" charset="0"/>
                        </a:rPr>
                        <a:t>143</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1780345-1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כפר ברא</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76066104"/>
                  </a:ext>
                </a:extLst>
              </a:tr>
              <a:tr h="253667">
                <a:tc>
                  <a:txBody>
                    <a:bodyPr/>
                    <a:lstStyle/>
                    <a:p>
                      <a:pPr algn="ctr" rtl="0" fontAlgn="ctr"/>
                      <a:r>
                        <a:rPr lang="he-IL" sz="1200" b="1" i="0" u="none" strike="noStrike">
                          <a:solidFill>
                            <a:srgbClr val="000000"/>
                          </a:solidFill>
                          <a:effectLst/>
                          <a:latin typeface="Tahoma" panose="020B0604030504040204" pitchFamily="34" charset="0"/>
                        </a:rPr>
                        <a:t>250</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he-IL" sz="1200" b="1" i="0" u="none" strike="noStrike">
                          <a:solidFill>
                            <a:srgbClr val="333333"/>
                          </a:solidFill>
                          <a:effectLst/>
                          <a:latin typeface="Tahoma" panose="020B0604030504040204" pitchFamily="34" charset="0"/>
                        </a:rPr>
                        <a:t>1780675-1</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קלנסוה</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200" b="1" i="0" u="none" strike="noStrike">
                          <a:solidFill>
                            <a:srgbClr val="333333"/>
                          </a:solidFill>
                          <a:effectLst/>
                          <a:latin typeface="Tahoma" panose="020B0604030504040204" pitchFamily="34" charset="0"/>
                        </a:rPr>
                        <a:t>מרכז</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06632638"/>
                  </a:ext>
                </a:extLst>
              </a:tr>
              <a:tr h="431234">
                <a:tc>
                  <a:txBody>
                    <a:bodyPr/>
                    <a:lstStyle/>
                    <a:p>
                      <a:pPr algn="ctr" rtl="0" fontAlgn="ctr"/>
                      <a:r>
                        <a:rPr lang="he-IL" sz="1200" b="1" i="0" u="none" strike="noStrike">
                          <a:solidFill>
                            <a:srgbClr val="000000"/>
                          </a:solidFill>
                          <a:effectLst/>
                          <a:latin typeface="Tahoma" panose="020B0604030504040204" pitchFamily="34" charset="0"/>
                        </a:rPr>
                        <a:t>5,519</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rtl="1" fontAlgn="ctr"/>
                      <a:r>
                        <a:rPr lang="he-IL" sz="1200" b="1" i="0" u="none" strike="noStrike" dirty="0">
                          <a:solidFill>
                            <a:srgbClr val="000000"/>
                          </a:solidFill>
                          <a:effectLst/>
                          <a:latin typeface="Tahoma" panose="020B0604030504040204" pitchFamily="34" charset="0"/>
                        </a:rPr>
                        <a:t>סה"כ</a:t>
                      </a:r>
                    </a:p>
                  </a:txBody>
                  <a:tcPr marL="5893" marR="5893" marT="589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2480873885"/>
                  </a:ext>
                </a:extLst>
              </a:tr>
            </a:tbl>
          </a:graphicData>
        </a:graphic>
      </p:graphicFrame>
    </p:spTree>
    <p:extLst>
      <p:ext uri="{BB962C8B-B14F-4D97-AF65-F5344CB8AC3E}">
        <p14:creationId xmlns:p14="http://schemas.microsoft.com/office/powerpoint/2010/main" val="41911431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17676" y="2456894"/>
            <a:ext cx="7772400" cy="1470025"/>
          </a:xfrm>
        </p:spPr>
        <p:txBody>
          <a:bodyPr>
            <a:normAutofit fontScale="90000"/>
          </a:bodyPr>
          <a:lstStyle/>
          <a:p>
            <a:r>
              <a:rPr lang="he-IL" sz="4800" b="1" dirty="0">
                <a:solidFill>
                  <a:schemeClr val="tx2"/>
                </a:solidFill>
              </a:rPr>
              <a:t>מוסדות ציבור</a:t>
            </a:r>
            <a:br>
              <a:rPr lang="he-IL" sz="4800" b="1" dirty="0">
                <a:solidFill>
                  <a:schemeClr val="tx2"/>
                </a:solidFill>
              </a:rPr>
            </a:br>
            <a:endParaRPr lang="he-IL" sz="4800" b="1" dirty="0">
              <a:solidFill>
                <a:schemeClr val="tx2"/>
              </a:solidFill>
            </a:endParaRPr>
          </a:p>
        </p:txBody>
      </p:sp>
      <p:sp>
        <p:nvSpPr>
          <p:cNvPr id="3" name="כותרת משנה 2"/>
          <p:cNvSpPr>
            <a:spLocks noGrp="1"/>
          </p:cNvSpPr>
          <p:nvPr>
            <p:ph type="subTitle" idx="1"/>
          </p:nvPr>
        </p:nvSpPr>
        <p:spPr>
          <a:xfrm>
            <a:off x="1503476" y="4106624"/>
            <a:ext cx="6400800" cy="1752600"/>
          </a:xfrm>
        </p:spPr>
        <p:txBody>
          <a:bodyPr>
            <a:normAutofit/>
          </a:bodyPr>
          <a:lstStyle/>
          <a:p>
            <a:r>
              <a:rPr lang="he-IL" sz="2400" b="1" dirty="0">
                <a:solidFill>
                  <a:schemeClr val="tx2"/>
                </a:solidFill>
              </a:rPr>
              <a:t>החלטת ממשלה 922</a:t>
            </a:r>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 y="-26714"/>
            <a:ext cx="9159731" cy="1970838"/>
          </a:xfrm>
          <a:prstGeom prst="rect">
            <a:avLst/>
          </a:prstGeom>
          <a:noFill/>
          <a:ln>
            <a:noFill/>
          </a:ln>
        </p:spPr>
      </p:pic>
      <p:sp>
        <p:nvSpPr>
          <p:cNvPr id="6" name="AutoShape 2" descr="תוצאת תמונה עבור לוגו משרד הבינוי והשיכון">
            <a:hlinkClick r:id="rId3"/>
          </p:cNvPr>
          <p:cNvSpPr>
            <a:spLocks noChangeAspect="1" noChangeArrowheads="1"/>
          </p:cNvSpPr>
          <p:nvPr/>
        </p:nvSpPr>
        <p:spPr bwMode="auto">
          <a:xfrm>
            <a:off x="6314017" y="-616744"/>
            <a:ext cx="2286000" cy="1285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9848" y="4878781"/>
            <a:ext cx="2784309" cy="95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p:nvPr/>
        </p:nvPicPr>
        <p:blipFill>
          <a:blip r:embed="rId5">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Tree>
    <p:extLst>
      <p:ext uri="{BB962C8B-B14F-4D97-AF65-F5344CB8AC3E}">
        <p14:creationId xmlns:p14="http://schemas.microsoft.com/office/powerpoint/2010/main" val="1254495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graphicFrame>
        <p:nvGraphicFramePr>
          <p:cNvPr id="11" name="תרשים 10">
            <a:extLst>
              <a:ext uri="{FF2B5EF4-FFF2-40B4-BE49-F238E27FC236}">
                <a16:creationId xmlns:a16="http://schemas.microsoft.com/office/drawing/2014/main" id="{DA13196A-8C01-496D-8AB3-5E6D609F7FC1}"/>
              </a:ext>
            </a:extLst>
          </p:cNvPr>
          <p:cNvGraphicFramePr/>
          <p:nvPr>
            <p:extLst>
              <p:ext uri="{D42A27DB-BD31-4B8C-83A1-F6EECF244321}">
                <p14:modId xmlns:p14="http://schemas.microsoft.com/office/powerpoint/2010/main" val="3423893213"/>
              </p:ext>
            </p:extLst>
          </p:nvPr>
        </p:nvGraphicFramePr>
        <p:xfrm>
          <a:off x="107504" y="2499420"/>
          <a:ext cx="6408712" cy="345638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EACCFA72-8984-4BF0-8B81-E43EE4E81086}"/>
              </a:ext>
            </a:extLst>
          </p:cNvPr>
          <p:cNvSpPr txBox="1"/>
          <p:nvPr/>
        </p:nvSpPr>
        <p:spPr>
          <a:xfrm>
            <a:off x="635563" y="836714"/>
            <a:ext cx="8064896" cy="1569660"/>
          </a:xfrm>
          <a:prstGeom prst="rect">
            <a:avLst/>
          </a:prstGeom>
          <a:noFill/>
        </p:spPr>
        <p:txBody>
          <a:bodyPr wrap="square" lIns="91440" tIns="45720" rIns="91440" bIns="45720" rtlCol="1">
            <a:spAutoFit/>
          </a:bodyPr>
          <a:lstStyle/>
          <a:p>
            <a:pPr algn="just"/>
            <a:r>
              <a:rPr lang="he-IL" sz="1600" dirty="0"/>
              <a:t>תקציב מוסדות ציבור בהחלטת ממשלה 922 הינו 710 מיליון ₪ עבור כלל יישובי ההחלטה. </a:t>
            </a:r>
          </a:p>
          <a:p>
            <a:pPr algn="just"/>
            <a:r>
              <a:rPr lang="he-IL" sz="1600" dirty="0"/>
              <a:t>במסגרת ועדת היגוי של משרד הבינוי והשיכון סוכם על חלוקה של 60% מהתקציב לטובת מוסדות ציבור במרקם הוותיק ו- 40% מסך התקציב לטובת מוסדות ציבור בבנייה חדשה לשם עידוד וקידום שווקים במגזר הערבי.  חלוקת התקציב השתנתה במקצת בהתאם לצרכי היישובים. </a:t>
            </a:r>
          </a:p>
          <a:p>
            <a:pPr algn="just"/>
            <a:r>
              <a:rPr lang="he-IL" sz="1600" dirty="0"/>
              <a:t>כמו כן כ- 77 </a:t>
            </a:r>
            <a:r>
              <a:rPr lang="he-IL" sz="1600" dirty="0" err="1"/>
              <a:t>מלש"ח</a:t>
            </a:r>
            <a:r>
              <a:rPr lang="he-IL" sz="1600" dirty="0"/>
              <a:t> מתקציבי </a:t>
            </a:r>
            <a:r>
              <a:rPr lang="he-IL" sz="1600" dirty="0" err="1"/>
              <a:t>מוס"צ</a:t>
            </a:r>
            <a:r>
              <a:rPr lang="he-IL" sz="1600" dirty="0"/>
              <a:t> בניה חדשה ינוצלו באמצעות "קול קורא". </a:t>
            </a:r>
          </a:p>
          <a:p>
            <a:pPr algn="just"/>
            <a:endParaRPr lang="he-IL" sz="1600" dirty="0"/>
          </a:p>
        </p:txBody>
      </p:sp>
      <p:sp>
        <p:nvSpPr>
          <p:cNvPr id="13" name="TextBox 12">
            <a:extLst>
              <a:ext uri="{FF2B5EF4-FFF2-40B4-BE49-F238E27FC236}">
                <a16:creationId xmlns:a16="http://schemas.microsoft.com/office/drawing/2014/main" id="{27236B37-5671-4712-80CA-AF74FC651F34}"/>
              </a:ext>
            </a:extLst>
          </p:cNvPr>
          <p:cNvSpPr txBox="1"/>
          <p:nvPr/>
        </p:nvSpPr>
        <p:spPr>
          <a:xfrm>
            <a:off x="1619672" y="2569413"/>
            <a:ext cx="4320479" cy="646331"/>
          </a:xfrm>
          <a:prstGeom prst="rect">
            <a:avLst/>
          </a:prstGeom>
          <a:noFill/>
        </p:spPr>
        <p:txBody>
          <a:bodyPr wrap="square" lIns="91440" tIns="45720" rIns="91440" bIns="45720" rtlCol="1">
            <a:spAutoFit/>
          </a:bodyPr>
          <a:lstStyle/>
          <a:p>
            <a:pPr algn="ctr"/>
            <a:r>
              <a:rPr lang="he-IL" b="1" dirty="0">
                <a:solidFill>
                  <a:schemeClr val="bg1">
                    <a:lumMod val="50000"/>
                  </a:schemeClr>
                </a:solidFill>
              </a:rPr>
              <a:t> תקציב </a:t>
            </a:r>
            <a:r>
              <a:rPr lang="he-IL" b="1" dirty="0" err="1">
                <a:solidFill>
                  <a:schemeClr val="bg1">
                    <a:lumMod val="50000"/>
                  </a:schemeClr>
                </a:solidFill>
              </a:rPr>
              <a:t>מוס"צ</a:t>
            </a:r>
            <a:r>
              <a:rPr lang="he-IL" b="1" dirty="0">
                <a:solidFill>
                  <a:schemeClr val="bg1">
                    <a:lumMod val="50000"/>
                  </a:schemeClr>
                </a:solidFill>
              </a:rPr>
              <a:t> </a:t>
            </a:r>
          </a:p>
          <a:p>
            <a:pPr algn="ctr"/>
            <a:r>
              <a:rPr lang="he-IL" b="1" dirty="0">
                <a:solidFill>
                  <a:schemeClr val="bg1">
                    <a:lumMod val="50000"/>
                  </a:schemeClr>
                </a:solidFill>
              </a:rPr>
              <a:t>בשנים 2016-2020</a:t>
            </a:r>
          </a:p>
        </p:txBody>
      </p:sp>
      <p:sp>
        <p:nvSpPr>
          <p:cNvPr id="10" name="TextBox 9">
            <a:extLst>
              <a:ext uri="{FF2B5EF4-FFF2-40B4-BE49-F238E27FC236}">
                <a16:creationId xmlns:a16="http://schemas.microsoft.com/office/drawing/2014/main" id="{3946AC8C-135C-4BA1-A99D-31CCE0AA157E}"/>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B077A37F-F9CE-4D23-886E-7F57E55420C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מחבר ישר 2">
            <a:extLst>
              <a:ext uri="{FF2B5EF4-FFF2-40B4-BE49-F238E27FC236}">
                <a16:creationId xmlns:a16="http://schemas.microsoft.com/office/drawing/2014/main" id="{017C3979-9415-4CA9-8AC7-2F67F24B4640}"/>
              </a:ext>
            </a:extLst>
          </p:cNvPr>
          <p:cNvCxnSpPr/>
          <p:nvPr/>
        </p:nvCxnSpPr>
        <p:spPr>
          <a:xfrm>
            <a:off x="6300192" y="2406374"/>
            <a:ext cx="0" cy="3686922"/>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15" name="תרשים 14">
            <a:extLst>
              <a:ext uri="{FF2B5EF4-FFF2-40B4-BE49-F238E27FC236}">
                <a16:creationId xmlns:a16="http://schemas.microsoft.com/office/drawing/2014/main" id="{CAB38ABD-3AD9-4FAC-B3FD-E09D9713A273}"/>
              </a:ext>
            </a:extLst>
          </p:cNvPr>
          <p:cNvGraphicFramePr/>
          <p:nvPr>
            <p:extLst>
              <p:ext uri="{D42A27DB-BD31-4B8C-83A1-F6EECF244321}">
                <p14:modId xmlns:p14="http://schemas.microsoft.com/office/powerpoint/2010/main" val="3948096373"/>
              </p:ext>
            </p:extLst>
          </p:nvPr>
        </p:nvGraphicFramePr>
        <p:xfrm>
          <a:off x="6219176" y="2499419"/>
          <a:ext cx="2727178" cy="3825651"/>
        </p:xfrm>
        <a:graphic>
          <a:graphicData uri="http://schemas.openxmlformats.org/drawingml/2006/chart">
            <c:chart xmlns:c="http://schemas.openxmlformats.org/drawingml/2006/chart" xmlns:r="http://schemas.openxmlformats.org/officeDocument/2006/relationships" r:id="rId6"/>
          </a:graphicData>
        </a:graphic>
      </p:graphicFrame>
      <p:sp>
        <p:nvSpPr>
          <p:cNvPr id="5" name="TextBox 4">
            <a:extLst>
              <a:ext uri="{FF2B5EF4-FFF2-40B4-BE49-F238E27FC236}">
                <a16:creationId xmlns:a16="http://schemas.microsoft.com/office/drawing/2014/main" id="{114D15B4-D311-4F28-97D1-D69F795BB332}"/>
              </a:ext>
            </a:extLst>
          </p:cNvPr>
          <p:cNvSpPr txBox="1"/>
          <p:nvPr/>
        </p:nvSpPr>
        <p:spPr>
          <a:xfrm>
            <a:off x="7320819" y="2415376"/>
            <a:ext cx="1656184" cy="338554"/>
          </a:xfrm>
          <a:prstGeom prst="rect">
            <a:avLst/>
          </a:prstGeom>
          <a:noFill/>
        </p:spPr>
        <p:txBody>
          <a:bodyPr wrap="square" rtlCol="1">
            <a:spAutoFit/>
          </a:bodyPr>
          <a:lstStyle/>
          <a:p>
            <a:r>
              <a:rPr lang="he-IL" sz="1600" b="1" u="sng" dirty="0"/>
              <a:t>סיכום </a:t>
            </a:r>
            <a:r>
              <a:rPr lang="he-IL" sz="1600" b="1" u="sng" dirty="0" err="1"/>
              <a:t>מוס"צ</a:t>
            </a:r>
            <a:endParaRPr lang="he-IL" sz="1600" b="1" u="sng" dirty="0"/>
          </a:p>
        </p:txBody>
      </p:sp>
    </p:spTree>
    <p:extLst>
      <p:ext uri="{BB962C8B-B14F-4D97-AF65-F5344CB8AC3E}">
        <p14:creationId xmlns:p14="http://schemas.microsoft.com/office/powerpoint/2010/main" val="3380123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1" name="TextBox 10">
            <a:extLst>
              <a:ext uri="{FF2B5EF4-FFF2-40B4-BE49-F238E27FC236}">
                <a16:creationId xmlns:a16="http://schemas.microsoft.com/office/drawing/2014/main" id="{EAFD277B-ECA2-4A13-ADB2-0C48993F9949}"/>
              </a:ext>
            </a:extLst>
          </p:cNvPr>
          <p:cNvSpPr txBox="1"/>
          <p:nvPr/>
        </p:nvSpPr>
        <p:spPr>
          <a:xfrm>
            <a:off x="625744" y="642931"/>
            <a:ext cx="7392821" cy="646331"/>
          </a:xfrm>
          <a:prstGeom prst="rect">
            <a:avLst/>
          </a:prstGeom>
          <a:noFill/>
        </p:spPr>
        <p:txBody>
          <a:bodyPr wrap="square" lIns="91440" tIns="45720" rIns="91440" bIns="45720" rtlCol="1">
            <a:spAutoFit/>
          </a:bodyPr>
          <a:lstStyle/>
          <a:p>
            <a:pPr algn="ctr"/>
            <a:r>
              <a:rPr lang="he-IL" b="1" dirty="0">
                <a:solidFill>
                  <a:schemeClr val="bg1">
                    <a:lumMod val="50000"/>
                  </a:schemeClr>
                </a:solidFill>
              </a:rPr>
              <a:t>תרשים </a:t>
            </a:r>
            <a:r>
              <a:rPr lang="he-IL" b="1" dirty="0" err="1">
                <a:solidFill>
                  <a:schemeClr val="bg1">
                    <a:lumMod val="50000"/>
                  </a:schemeClr>
                </a:solidFill>
              </a:rPr>
              <a:t>מוס"צ</a:t>
            </a:r>
            <a:r>
              <a:rPr lang="he-IL" b="1" dirty="0">
                <a:solidFill>
                  <a:schemeClr val="bg1">
                    <a:lumMod val="50000"/>
                  </a:schemeClr>
                </a:solidFill>
              </a:rPr>
              <a:t> – חברות מנהלות ורשויות – מרקם ותיק</a:t>
            </a:r>
          </a:p>
          <a:p>
            <a:pPr algn="ctr"/>
            <a:r>
              <a:rPr lang="he-IL" b="1" dirty="0">
                <a:solidFill>
                  <a:schemeClr val="bg1">
                    <a:lumMod val="50000"/>
                  </a:schemeClr>
                </a:solidFill>
              </a:rPr>
              <a:t>בשנים 2016-2020</a:t>
            </a:r>
          </a:p>
        </p:txBody>
      </p:sp>
      <p:graphicFrame>
        <p:nvGraphicFramePr>
          <p:cNvPr id="12" name="תרשים 11">
            <a:extLst>
              <a:ext uri="{FF2B5EF4-FFF2-40B4-BE49-F238E27FC236}">
                <a16:creationId xmlns:a16="http://schemas.microsoft.com/office/drawing/2014/main" id="{E42175D8-BE5F-4444-9BB2-235BE6AB7FC8}"/>
              </a:ext>
            </a:extLst>
          </p:cNvPr>
          <p:cNvGraphicFramePr/>
          <p:nvPr>
            <p:extLst>
              <p:ext uri="{D42A27DB-BD31-4B8C-83A1-F6EECF244321}">
                <p14:modId xmlns:p14="http://schemas.microsoft.com/office/powerpoint/2010/main" val="435671957"/>
              </p:ext>
            </p:extLst>
          </p:nvPr>
        </p:nvGraphicFramePr>
        <p:xfrm>
          <a:off x="365788" y="1154610"/>
          <a:ext cx="7584843" cy="23453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תרשים 9">
            <a:extLst>
              <a:ext uri="{FF2B5EF4-FFF2-40B4-BE49-F238E27FC236}">
                <a16:creationId xmlns:a16="http://schemas.microsoft.com/office/drawing/2014/main" id="{C255A0C4-285E-4FE9-A556-3D3A6955C76B}"/>
              </a:ext>
            </a:extLst>
          </p:cNvPr>
          <p:cNvGraphicFramePr/>
          <p:nvPr>
            <p:extLst>
              <p:ext uri="{D42A27DB-BD31-4B8C-83A1-F6EECF244321}">
                <p14:modId xmlns:p14="http://schemas.microsoft.com/office/powerpoint/2010/main" val="2763881365"/>
              </p:ext>
            </p:extLst>
          </p:nvPr>
        </p:nvGraphicFramePr>
        <p:xfrm>
          <a:off x="539554" y="3897856"/>
          <a:ext cx="7584843" cy="2345333"/>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648E8D13-609D-4351-9A2E-040C60BE44A2}"/>
              </a:ext>
            </a:extLst>
          </p:cNvPr>
          <p:cNvSpPr txBox="1"/>
          <p:nvPr/>
        </p:nvSpPr>
        <p:spPr>
          <a:xfrm>
            <a:off x="731576" y="3270521"/>
            <a:ext cx="7392821" cy="646331"/>
          </a:xfrm>
          <a:prstGeom prst="rect">
            <a:avLst/>
          </a:prstGeom>
          <a:noFill/>
        </p:spPr>
        <p:txBody>
          <a:bodyPr wrap="square" lIns="91440" tIns="45720" rIns="91440" bIns="45720" rtlCol="1">
            <a:spAutoFit/>
          </a:bodyPr>
          <a:lstStyle/>
          <a:p>
            <a:pPr algn="ctr"/>
            <a:r>
              <a:rPr lang="he-IL" b="1" dirty="0">
                <a:solidFill>
                  <a:schemeClr val="bg1">
                    <a:lumMod val="50000"/>
                  </a:schemeClr>
                </a:solidFill>
              </a:rPr>
              <a:t>תרשים </a:t>
            </a:r>
            <a:r>
              <a:rPr lang="he-IL" b="1" dirty="0" err="1">
                <a:solidFill>
                  <a:schemeClr val="bg1">
                    <a:lumMod val="50000"/>
                  </a:schemeClr>
                </a:solidFill>
              </a:rPr>
              <a:t>מוס"צ</a:t>
            </a:r>
            <a:r>
              <a:rPr lang="he-IL" b="1" dirty="0">
                <a:solidFill>
                  <a:schemeClr val="bg1">
                    <a:lumMod val="50000"/>
                  </a:schemeClr>
                </a:solidFill>
              </a:rPr>
              <a:t> – בניה חדשה</a:t>
            </a:r>
          </a:p>
          <a:p>
            <a:pPr algn="ctr"/>
            <a:r>
              <a:rPr lang="he-IL" b="1" dirty="0">
                <a:solidFill>
                  <a:schemeClr val="bg1">
                    <a:lumMod val="50000"/>
                  </a:schemeClr>
                </a:solidFill>
              </a:rPr>
              <a:t>בשנים 2016-2020</a:t>
            </a:r>
          </a:p>
        </p:txBody>
      </p:sp>
      <p:sp>
        <p:nvSpPr>
          <p:cNvPr id="14" name="TextBox 13">
            <a:extLst>
              <a:ext uri="{FF2B5EF4-FFF2-40B4-BE49-F238E27FC236}">
                <a16:creationId xmlns:a16="http://schemas.microsoft.com/office/drawing/2014/main" id="{0643D3E6-A3A0-4001-A3FE-8638B75886A5}"/>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6" name="Picture 3">
            <a:extLst>
              <a:ext uri="{FF2B5EF4-FFF2-40B4-BE49-F238E27FC236}">
                <a16:creationId xmlns:a16="http://schemas.microsoft.com/office/drawing/2014/main" id="{20B5A02D-9D47-41AF-8507-A6F4922F1E3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E8092A54-86F6-49AC-99B8-31053C0A1CCD}"/>
              </a:ext>
            </a:extLst>
          </p:cNvPr>
          <p:cNvSpPr txBox="1"/>
          <p:nvPr/>
        </p:nvSpPr>
        <p:spPr>
          <a:xfrm>
            <a:off x="785001" y="1152872"/>
            <a:ext cx="864096" cy="261610"/>
          </a:xfrm>
          <a:prstGeom prst="rect">
            <a:avLst/>
          </a:prstGeom>
          <a:noFill/>
        </p:spPr>
        <p:txBody>
          <a:bodyPr wrap="square" rtlCol="1">
            <a:spAutoFit/>
          </a:bodyPr>
          <a:lstStyle/>
          <a:p>
            <a:r>
              <a:rPr lang="he-IL" sz="1100" b="1" dirty="0" err="1"/>
              <a:t>אלש"ח</a:t>
            </a:r>
            <a:endParaRPr lang="he-IL" sz="1100" b="1" dirty="0"/>
          </a:p>
        </p:txBody>
      </p:sp>
      <p:sp>
        <p:nvSpPr>
          <p:cNvPr id="3" name="TextBox 2">
            <a:extLst>
              <a:ext uri="{FF2B5EF4-FFF2-40B4-BE49-F238E27FC236}">
                <a16:creationId xmlns:a16="http://schemas.microsoft.com/office/drawing/2014/main" id="{693C6972-AE26-4ADC-8EAB-A8625E3C93F3}"/>
              </a:ext>
            </a:extLst>
          </p:cNvPr>
          <p:cNvSpPr txBox="1"/>
          <p:nvPr/>
        </p:nvSpPr>
        <p:spPr>
          <a:xfrm>
            <a:off x="6444208" y="1780875"/>
            <a:ext cx="1214317" cy="307777"/>
          </a:xfrm>
          <a:prstGeom prst="rect">
            <a:avLst/>
          </a:prstGeom>
          <a:noFill/>
        </p:spPr>
        <p:txBody>
          <a:bodyPr wrap="square" rtlCol="1">
            <a:spAutoFit/>
          </a:bodyPr>
          <a:lstStyle/>
          <a:p>
            <a:r>
              <a:rPr lang="he-IL" sz="1400" b="1" dirty="0">
                <a:highlight>
                  <a:srgbClr val="FFFF00"/>
                </a:highlight>
              </a:rPr>
              <a:t>21.5% ניצול</a:t>
            </a:r>
          </a:p>
        </p:txBody>
      </p:sp>
      <p:sp>
        <p:nvSpPr>
          <p:cNvPr id="15" name="TextBox 14">
            <a:extLst>
              <a:ext uri="{FF2B5EF4-FFF2-40B4-BE49-F238E27FC236}">
                <a16:creationId xmlns:a16="http://schemas.microsoft.com/office/drawing/2014/main" id="{7DE96479-6421-4AC6-8DCF-46E650D38524}"/>
              </a:ext>
            </a:extLst>
          </p:cNvPr>
          <p:cNvSpPr txBox="1"/>
          <p:nvPr/>
        </p:nvSpPr>
        <p:spPr>
          <a:xfrm>
            <a:off x="6910080" y="4390138"/>
            <a:ext cx="1214317" cy="307777"/>
          </a:xfrm>
          <a:prstGeom prst="rect">
            <a:avLst/>
          </a:prstGeom>
          <a:noFill/>
        </p:spPr>
        <p:txBody>
          <a:bodyPr wrap="square" rtlCol="1">
            <a:spAutoFit/>
          </a:bodyPr>
          <a:lstStyle/>
          <a:p>
            <a:r>
              <a:rPr lang="he-IL" sz="1400" b="1" dirty="0">
                <a:highlight>
                  <a:srgbClr val="FFFF00"/>
                </a:highlight>
              </a:rPr>
              <a:t>0.9% ניצול</a:t>
            </a:r>
          </a:p>
        </p:txBody>
      </p:sp>
    </p:spTree>
    <p:extLst>
      <p:ext uri="{BB962C8B-B14F-4D97-AF65-F5344CB8AC3E}">
        <p14:creationId xmlns:p14="http://schemas.microsoft.com/office/powerpoint/2010/main" val="27250393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90" y="80630"/>
            <a:ext cx="1507229"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9">
            <a:extLst>
              <a:ext uri="{FF2B5EF4-FFF2-40B4-BE49-F238E27FC236}">
                <a16:creationId xmlns:a16="http://schemas.microsoft.com/office/drawing/2014/main" id="{900255F5-7F52-4F77-879C-BC00265B643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2" name="TextBox 11">
            <a:extLst>
              <a:ext uri="{FF2B5EF4-FFF2-40B4-BE49-F238E27FC236}">
                <a16:creationId xmlns:a16="http://schemas.microsoft.com/office/drawing/2014/main" id="{8D259471-FC21-430D-B41F-1790A9EAF73B}"/>
              </a:ext>
            </a:extLst>
          </p:cNvPr>
          <p:cNvSpPr txBox="1"/>
          <p:nvPr/>
        </p:nvSpPr>
        <p:spPr>
          <a:xfrm>
            <a:off x="1331640" y="699748"/>
            <a:ext cx="5688632" cy="369332"/>
          </a:xfrm>
          <a:prstGeom prst="rect">
            <a:avLst/>
          </a:prstGeom>
          <a:noFill/>
        </p:spPr>
        <p:txBody>
          <a:bodyPr wrap="square" rtlCol="1">
            <a:spAutoFit/>
          </a:bodyPr>
          <a:lstStyle/>
          <a:p>
            <a:r>
              <a:rPr lang="he-IL" b="1" dirty="0">
                <a:solidFill>
                  <a:srgbClr val="0070C0"/>
                </a:solidFill>
              </a:rPr>
              <a:t>קול קורא – כ- 77 </a:t>
            </a:r>
            <a:r>
              <a:rPr lang="he-IL" b="1" dirty="0" err="1">
                <a:solidFill>
                  <a:srgbClr val="0070C0"/>
                </a:solidFill>
              </a:rPr>
              <a:t>מלש"ח</a:t>
            </a:r>
            <a:r>
              <a:rPr lang="he-IL" b="1" dirty="0">
                <a:solidFill>
                  <a:srgbClr val="0070C0"/>
                </a:solidFill>
              </a:rPr>
              <a:t> לבניית </a:t>
            </a:r>
            <a:r>
              <a:rPr lang="he-IL" b="1" dirty="0" err="1">
                <a:solidFill>
                  <a:srgbClr val="0070C0"/>
                </a:solidFill>
              </a:rPr>
              <a:t>מוס"צ</a:t>
            </a:r>
            <a:r>
              <a:rPr lang="he-IL" b="1" dirty="0">
                <a:solidFill>
                  <a:srgbClr val="0070C0"/>
                </a:solidFill>
              </a:rPr>
              <a:t> </a:t>
            </a:r>
          </a:p>
        </p:txBody>
      </p:sp>
      <p:sp>
        <p:nvSpPr>
          <p:cNvPr id="2" name="TextBox 1">
            <a:extLst>
              <a:ext uri="{FF2B5EF4-FFF2-40B4-BE49-F238E27FC236}">
                <a16:creationId xmlns:a16="http://schemas.microsoft.com/office/drawing/2014/main" id="{303A6B37-2416-4530-A9D5-6EABAA670823}"/>
              </a:ext>
            </a:extLst>
          </p:cNvPr>
          <p:cNvSpPr txBox="1"/>
          <p:nvPr/>
        </p:nvSpPr>
        <p:spPr>
          <a:xfrm>
            <a:off x="467544" y="1161494"/>
            <a:ext cx="8352928" cy="4801314"/>
          </a:xfrm>
          <a:prstGeom prst="rect">
            <a:avLst/>
          </a:prstGeom>
          <a:noFill/>
        </p:spPr>
        <p:txBody>
          <a:bodyPr wrap="square" rtlCol="1">
            <a:spAutoFit/>
          </a:bodyPr>
          <a:lstStyle/>
          <a:p>
            <a:pPr marL="285750" indent="-285750" algn="just">
              <a:buFont typeface="Wingdings" panose="05000000000000000000" pitchFamily="2" charset="2"/>
              <a:buChar char="q"/>
            </a:pPr>
            <a:r>
              <a:rPr lang="he-IL" dirty="0"/>
              <a:t>קול קורא כ- 77 </a:t>
            </a:r>
            <a:r>
              <a:rPr lang="he-IL" dirty="0" err="1"/>
              <a:t>מלש"ח</a:t>
            </a:r>
            <a:r>
              <a:rPr lang="he-IL" dirty="0"/>
              <a:t> מתקציבי </a:t>
            </a:r>
            <a:r>
              <a:rPr lang="he-IL" dirty="0" err="1"/>
              <a:t>מוס"צ</a:t>
            </a:r>
            <a:r>
              <a:rPr lang="he-IL" dirty="0"/>
              <a:t> בניה חדשה נכתב במטרה לעודד </a:t>
            </a:r>
            <a:r>
              <a:rPr lang="he-IL" dirty="0" err="1"/>
              <a:t>שיווקים</a:t>
            </a:r>
            <a:r>
              <a:rPr lang="he-IL" dirty="0"/>
              <a:t> ביישובים הערביים ופיתוח שכונות החדשות לצד שדרוג השירותים הניתנים למרקם הוותיק. </a:t>
            </a:r>
          </a:p>
          <a:p>
            <a:pPr algn="just"/>
            <a:endParaRPr lang="he-IL" dirty="0"/>
          </a:p>
          <a:p>
            <a:pPr marL="285750" indent="-285750" algn="just">
              <a:buFont typeface="Wingdings" panose="05000000000000000000" pitchFamily="2" charset="2"/>
              <a:buChar char="q"/>
            </a:pPr>
            <a:r>
              <a:rPr lang="he-IL" dirty="0"/>
              <a:t>קול קורא זה צפוי להתפרסם בתחילת שנת 2021. </a:t>
            </a:r>
          </a:p>
          <a:p>
            <a:pPr algn="just"/>
            <a:endParaRPr lang="he-IL" dirty="0"/>
          </a:p>
          <a:p>
            <a:pPr marL="285750" indent="-285750" algn="just">
              <a:buFont typeface="Wingdings" panose="05000000000000000000" pitchFamily="2" charset="2"/>
              <a:buChar char="q"/>
            </a:pPr>
            <a:r>
              <a:rPr lang="he-IL" dirty="0"/>
              <a:t>מתכונת חלוקת התקציב בהתאם לקול הקורא הינה ביצירת תחרות בין הרשויות בסגנון "כל הקודם זוכה" על מנת לעודד לפעולה ולעשייה. </a:t>
            </a:r>
          </a:p>
          <a:p>
            <a:pPr algn="just"/>
            <a:endParaRPr lang="he-IL" dirty="0"/>
          </a:p>
          <a:p>
            <a:pPr marL="285750" indent="-285750" algn="just">
              <a:buFont typeface="Wingdings" panose="05000000000000000000" pitchFamily="2" charset="2"/>
              <a:buChar char="q"/>
            </a:pPr>
            <a:r>
              <a:rPr lang="he-IL" b="1" u="sng" dirty="0"/>
              <a:t>מסלולי הקול קורא: </a:t>
            </a:r>
          </a:p>
          <a:p>
            <a:pPr algn="just"/>
            <a:endParaRPr lang="he-IL" dirty="0"/>
          </a:p>
          <a:p>
            <a:pPr marL="742950" lvl="1" indent="-285750" algn="just">
              <a:buFont typeface="Wingdings" panose="05000000000000000000" pitchFamily="2" charset="2"/>
              <a:buChar char="§"/>
            </a:pPr>
            <a:r>
              <a:rPr lang="he-IL" b="1" dirty="0"/>
              <a:t>מסלול 1: </a:t>
            </a:r>
            <a:r>
              <a:rPr lang="he-IL" dirty="0"/>
              <a:t>השלמת תקצוב פרויקטים הנמצאים בשלבים שונים של תכנון ורישוי</a:t>
            </a:r>
          </a:p>
          <a:p>
            <a:pPr marL="742950" lvl="1" indent="-285750" algn="just">
              <a:buFont typeface="Wingdings" panose="05000000000000000000" pitchFamily="2" charset="2"/>
              <a:buChar char="§"/>
            </a:pPr>
            <a:r>
              <a:rPr lang="he-IL" b="1" dirty="0"/>
              <a:t>מסלול 2: </a:t>
            </a:r>
            <a:r>
              <a:rPr lang="he-IL" dirty="0"/>
              <a:t>מימון פרויקטים חדשים  שנמצאים בשלבים שונים של תכנון ורישוי </a:t>
            </a:r>
          </a:p>
          <a:p>
            <a:pPr marL="742950" lvl="1" indent="-285750" algn="just">
              <a:buFont typeface="Wingdings" panose="05000000000000000000" pitchFamily="2" charset="2"/>
              <a:buChar char="§"/>
            </a:pPr>
            <a:r>
              <a:rPr lang="he-IL" b="1" dirty="0"/>
              <a:t>מסלול 3: </a:t>
            </a:r>
            <a:r>
              <a:rPr lang="he-IL" dirty="0"/>
              <a:t>תכנון פרויקטים עתידיים</a:t>
            </a:r>
          </a:p>
          <a:p>
            <a:pPr marL="285750" indent="-285750" algn="just">
              <a:buFont typeface="Wingdings" panose="05000000000000000000" pitchFamily="2" charset="2"/>
              <a:buChar char="q"/>
            </a:pPr>
            <a:endParaRPr lang="he-IL" dirty="0"/>
          </a:p>
          <a:p>
            <a:pPr marL="285750" indent="-285750" algn="just">
              <a:buFont typeface="Wingdings" panose="05000000000000000000" pitchFamily="2" charset="2"/>
              <a:buChar char="q"/>
            </a:pPr>
            <a:r>
              <a:rPr lang="he-IL" dirty="0"/>
              <a:t>לכל מסלול נקבעו אמות מידה לבחירת הפרויקטים ולכל אמת מידה נקבע משקל באחוזים על מנת לשקלל את הניקוד הסופי שיקבל כל פרויקט אשר ישפיע על קבלת ההחלטות בבחירת הפרויקטים שיתוקצבו במסגרת קול קורא זה. </a:t>
            </a:r>
          </a:p>
        </p:txBody>
      </p:sp>
    </p:spTree>
    <p:extLst>
      <p:ext uri="{BB962C8B-B14F-4D97-AF65-F5344CB8AC3E}">
        <p14:creationId xmlns:p14="http://schemas.microsoft.com/office/powerpoint/2010/main" val="3154160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90" y="80630"/>
            <a:ext cx="1507229"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9">
            <a:extLst>
              <a:ext uri="{FF2B5EF4-FFF2-40B4-BE49-F238E27FC236}">
                <a16:creationId xmlns:a16="http://schemas.microsoft.com/office/drawing/2014/main" id="{900255F5-7F52-4F77-879C-BC00265B643A}"/>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sp>
        <p:nvSpPr>
          <p:cNvPr id="12" name="TextBox 11">
            <a:extLst>
              <a:ext uri="{FF2B5EF4-FFF2-40B4-BE49-F238E27FC236}">
                <a16:creationId xmlns:a16="http://schemas.microsoft.com/office/drawing/2014/main" id="{8D259471-FC21-430D-B41F-1790A9EAF73B}"/>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2" name="טבלה 1">
            <a:extLst>
              <a:ext uri="{FF2B5EF4-FFF2-40B4-BE49-F238E27FC236}">
                <a16:creationId xmlns:a16="http://schemas.microsoft.com/office/drawing/2014/main" id="{B1DAB687-A03B-4232-B294-DBE38BBE3A49}"/>
              </a:ext>
            </a:extLst>
          </p:cNvPr>
          <p:cNvGraphicFramePr>
            <a:graphicFrameLocks noGrp="1"/>
          </p:cNvGraphicFramePr>
          <p:nvPr>
            <p:extLst>
              <p:ext uri="{D42A27DB-BD31-4B8C-83A1-F6EECF244321}">
                <p14:modId xmlns:p14="http://schemas.microsoft.com/office/powerpoint/2010/main" val="2613636456"/>
              </p:ext>
            </p:extLst>
          </p:nvPr>
        </p:nvGraphicFramePr>
        <p:xfrm>
          <a:off x="359533" y="1088743"/>
          <a:ext cx="8424934" cy="4533008"/>
        </p:xfrm>
        <a:graphic>
          <a:graphicData uri="http://schemas.openxmlformats.org/drawingml/2006/table">
            <a:tbl>
              <a:tblPr rtl="1"/>
              <a:tblGrid>
                <a:gridCol w="815523">
                  <a:extLst>
                    <a:ext uri="{9D8B030D-6E8A-4147-A177-3AD203B41FA5}">
                      <a16:colId xmlns:a16="http://schemas.microsoft.com/office/drawing/2014/main" val="3007924311"/>
                    </a:ext>
                  </a:extLst>
                </a:gridCol>
                <a:gridCol w="815523">
                  <a:extLst>
                    <a:ext uri="{9D8B030D-6E8A-4147-A177-3AD203B41FA5}">
                      <a16:colId xmlns:a16="http://schemas.microsoft.com/office/drawing/2014/main" val="1287265481"/>
                    </a:ext>
                  </a:extLst>
                </a:gridCol>
                <a:gridCol w="815523">
                  <a:extLst>
                    <a:ext uri="{9D8B030D-6E8A-4147-A177-3AD203B41FA5}">
                      <a16:colId xmlns:a16="http://schemas.microsoft.com/office/drawing/2014/main" val="318063261"/>
                    </a:ext>
                  </a:extLst>
                </a:gridCol>
                <a:gridCol w="815523">
                  <a:extLst>
                    <a:ext uri="{9D8B030D-6E8A-4147-A177-3AD203B41FA5}">
                      <a16:colId xmlns:a16="http://schemas.microsoft.com/office/drawing/2014/main" val="2106365992"/>
                    </a:ext>
                  </a:extLst>
                </a:gridCol>
                <a:gridCol w="815523">
                  <a:extLst>
                    <a:ext uri="{9D8B030D-6E8A-4147-A177-3AD203B41FA5}">
                      <a16:colId xmlns:a16="http://schemas.microsoft.com/office/drawing/2014/main" val="2308417126"/>
                    </a:ext>
                  </a:extLst>
                </a:gridCol>
                <a:gridCol w="1213958">
                  <a:extLst>
                    <a:ext uri="{9D8B030D-6E8A-4147-A177-3AD203B41FA5}">
                      <a16:colId xmlns:a16="http://schemas.microsoft.com/office/drawing/2014/main" val="967300122"/>
                    </a:ext>
                  </a:extLst>
                </a:gridCol>
                <a:gridCol w="833060">
                  <a:extLst>
                    <a:ext uri="{9D8B030D-6E8A-4147-A177-3AD203B41FA5}">
                      <a16:colId xmlns:a16="http://schemas.microsoft.com/office/drawing/2014/main" val="1233852496"/>
                    </a:ext>
                  </a:extLst>
                </a:gridCol>
                <a:gridCol w="2300301">
                  <a:extLst>
                    <a:ext uri="{9D8B030D-6E8A-4147-A177-3AD203B41FA5}">
                      <a16:colId xmlns:a16="http://schemas.microsoft.com/office/drawing/2014/main" val="1666473499"/>
                    </a:ext>
                  </a:extLst>
                </a:gridCol>
              </a:tblGrid>
              <a:tr h="876242">
                <a:tc>
                  <a:txBody>
                    <a:bodyPr/>
                    <a:lstStyle/>
                    <a:p>
                      <a:pPr algn="ctr" rtl="1" fontAlgn="ctr"/>
                      <a:r>
                        <a:rPr lang="he-IL" sz="105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111296840"/>
                  </a:ext>
                </a:extLst>
              </a:tr>
              <a:tr h="876242">
                <a:tc>
                  <a:txBody>
                    <a:bodyPr/>
                    <a:lstStyle/>
                    <a:p>
                      <a:pPr algn="ctr" rtl="1" fontAlgn="ctr"/>
                      <a:r>
                        <a:rPr lang="he-IL" sz="1050" b="1" i="0" u="none" strike="noStrike">
                          <a:solidFill>
                            <a:srgbClr val="262626"/>
                          </a:solidFill>
                          <a:effectLst/>
                          <a:latin typeface="Arial" panose="020B0604020202020204" pitchFamily="34" charset="0"/>
                        </a:rPr>
                        <a:t>אכסאל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בשלבי מסירה סופיים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585324"/>
                  </a:ext>
                </a:extLst>
              </a:tr>
              <a:tr h="1028040">
                <a:tc>
                  <a:txBody>
                    <a:bodyPr/>
                    <a:lstStyle/>
                    <a:p>
                      <a:pPr algn="ctr" rtl="1" fontAlgn="ctr"/>
                      <a:r>
                        <a:rPr lang="he-IL" sz="1050" b="1" i="0" u="none" strike="noStrike">
                          <a:solidFill>
                            <a:srgbClr val="262626"/>
                          </a:solidFill>
                          <a:effectLst/>
                          <a:latin typeface="Arial" panose="020B0604020202020204" pitchFamily="34" charset="0"/>
                        </a:rPr>
                        <a:t>אכסאל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אולם ספורט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000000"/>
                          </a:solidFill>
                          <a:effectLst/>
                          <a:latin typeface="Arial" panose="020B0604020202020204" pitchFamily="34" charset="0"/>
                        </a:rPr>
                        <a:t>1      מ₪  -    משרד הפנים  </a:t>
                      </a:r>
                      <a:br>
                        <a:rPr lang="he-IL" sz="1050" b="0" i="0" u="none" strike="noStrike">
                          <a:solidFill>
                            <a:srgbClr val="000000"/>
                          </a:solidFill>
                          <a:effectLst/>
                          <a:latin typeface="Arial" panose="020B0604020202020204" pitchFamily="34" charset="0"/>
                        </a:rPr>
                      </a:br>
                      <a:r>
                        <a:rPr lang="he-IL" sz="1050" b="0" i="0" u="none" strike="noStrike">
                          <a:solidFill>
                            <a:srgbClr val="000000"/>
                          </a:solidFill>
                          <a:effectLst/>
                          <a:latin typeface="Arial" panose="020B0604020202020204" pitchFamily="34" charset="0"/>
                        </a:rPr>
                        <a:t>5.1   מ₪  -    פיס    </a:t>
                      </a:r>
                      <a:br>
                        <a:rPr lang="he-IL" sz="1050" b="0" i="0" u="none" strike="noStrike">
                          <a:solidFill>
                            <a:srgbClr val="000000"/>
                          </a:solidFill>
                          <a:effectLst/>
                          <a:latin typeface="Arial" panose="020B0604020202020204" pitchFamily="34" charset="0"/>
                        </a:rPr>
                      </a:br>
                      <a:r>
                        <a:rPr lang="he-IL" sz="1050" b="0" i="0" u="none" strike="noStrike">
                          <a:solidFill>
                            <a:srgbClr val="000000"/>
                          </a:solidFill>
                          <a:effectLst/>
                          <a:latin typeface="Arial" panose="020B0604020202020204" pitchFamily="34" charset="0"/>
                        </a:rPr>
                        <a:t>4.65 מ₪  -    טוטו    </a:t>
                      </a:r>
                      <a:br>
                        <a:rPr lang="he-IL" sz="1050" b="0" i="0" u="none" strike="noStrike">
                          <a:solidFill>
                            <a:srgbClr val="000000"/>
                          </a:solidFill>
                          <a:effectLst/>
                          <a:latin typeface="Arial" panose="020B0604020202020204" pitchFamily="34" charset="0"/>
                        </a:rPr>
                      </a:br>
                      <a:r>
                        <a:rPr lang="he-IL" sz="1050" b="0" i="0" u="none" strike="noStrike">
                          <a:solidFill>
                            <a:srgbClr val="000000"/>
                          </a:solidFill>
                          <a:effectLst/>
                          <a:latin typeface="Arial" panose="020B0604020202020204" pitchFamily="34" charset="0"/>
                        </a:rPr>
                        <a:t>2      מ₪  -    משב"ש</a:t>
                      </a:r>
                      <a:br>
                        <a:rPr lang="he-IL" sz="1050" b="0" i="0" u="none" strike="noStrike">
                          <a:solidFill>
                            <a:srgbClr val="000000"/>
                          </a:solidFill>
                          <a:effectLst/>
                          <a:latin typeface="Arial" panose="020B0604020202020204" pitchFamily="34" charset="0"/>
                        </a:rPr>
                      </a:br>
                      <a:r>
                        <a:rPr lang="he-IL" sz="1050" b="0" i="0" u="none" strike="noStrike">
                          <a:solidFill>
                            <a:srgbClr val="000000"/>
                          </a:solidFill>
                          <a:effectLst/>
                          <a:latin typeface="Arial" panose="020B0604020202020204" pitchFamily="34" charset="0"/>
                        </a:rPr>
                        <a:t>סה"כ: 12.750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נמסר לפני 3 שנים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43915796"/>
                  </a:ext>
                </a:extLst>
              </a:tr>
              <a:tr h="876242">
                <a:tc>
                  <a:txBody>
                    <a:bodyPr/>
                    <a:lstStyle/>
                    <a:p>
                      <a:pPr algn="ctr" rtl="1" fontAlgn="ctr"/>
                      <a:r>
                        <a:rPr lang="he-IL" sz="1050" b="1" i="0" u="none" strike="noStrike">
                          <a:solidFill>
                            <a:srgbClr val="262626"/>
                          </a:solidFill>
                          <a:effectLst/>
                          <a:latin typeface="Arial" panose="020B0604020202020204" pitchFamily="34" charset="0"/>
                        </a:rPr>
                        <a:t>אכסאל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מבנה רב תכליתי 300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000000"/>
                          </a:solidFill>
                          <a:effectLst/>
                          <a:latin typeface="Arial" panose="020B0604020202020204" pitchFamily="34" charset="0"/>
                        </a:rPr>
                        <a:t>2.5  מ₪  -    משב"ש       </a:t>
                      </a:r>
                      <a:br>
                        <a:rPr lang="he-IL" sz="1050" b="0" i="0" u="none" strike="noStrike">
                          <a:solidFill>
                            <a:srgbClr val="000000"/>
                          </a:solidFill>
                          <a:effectLst/>
                          <a:latin typeface="Arial" panose="020B0604020202020204" pitchFamily="34" charset="0"/>
                        </a:rPr>
                      </a:br>
                      <a:r>
                        <a:rPr lang="he-IL" sz="1050" b="0" i="0" u="none" strike="noStrike">
                          <a:solidFill>
                            <a:srgbClr val="000000"/>
                          </a:solidFill>
                          <a:effectLst/>
                          <a:latin typeface="Arial" panose="020B0604020202020204" pitchFamily="34" charset="0"/>
                        </a:rPr>
                        <a:t>2     מ₪  -    איגום</a:t>
                      </a:r>
                      <a:br>
                        <a:rPr lang="he-IL" sz="1050" b="0" i="0" u="none" strike="noStrike">
                          <a:solidFill>
                            <a:srgbClr val="000000"/>
                          </a:solidFill>
                          <a:effectLst/>
                          <a:latin typeface="Arial" panose="020B0604020202020204" pitchFamily="34" charset="0"/>
                        </a:rPr>
                      </a:br>
                      <a:r>
                        <a:rPr lang="he-IL" sz="1050" b="0" i="0" u="none" strike="noStrike">
                          <a:solidFill>
                            <a:srgbClr val="000000"/>
                          </a:solidFill>
                          <a:effectLst/>
                          <a:latin typeface="Arial" panose="020B0604020202020204" pitchFamily="34" charset="0"/>
                        </a:rPr>
                        <a:t>סה"כ: 4.5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כרגע בביצוע.-כלונסאות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5887695"/>
                  </a:ext>
                </a:extLst>
              </a:tr>
              <a:tr h="876242">
                <a:tc>
                  <a:txBody>
                    <a:bodyPr/>
                    <a:lstStyle/>
                    <a:p>
                      <a:pPr algn="ctr" rtl="1" fontAlgn="ctr"/>
                      <a:r>
                        <a:rPr lang="he-IL" sz="1050" b="1" i="0" u="none" strike="noStrike">
                          <a:solidFill>
                            <a:srgbClr val="262626"/>
                          </a:solidFill>
                          <a:effectLst/>
                          <a:latin typeface="Arial" panose="020B0604020202020204" pitchFamily="34" charset="0"/>
                        </a:rPr>
                        <a:t>בועיינה נוג'דאת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מבנה רב תכליתי 3 קומות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0" i="0" u="none" strike="noStrike" dirty="0">
                          <a:solidFill>
                            <a:srgbClr val="262626"/>
                          </a:solidFill>
                          <a:effectLst/>
                          <a:latin typeface="Arial" panose="020B0604020202020204" pitchFamily="34" charset="0"/>
                        </a:rPr>
                        <a:t>מבנה גמור ממתין לקבלת טופס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813957"/>
                  </a:ext>
                </a:extLst>
              </a:tr>
            </a:tbl>
          </a:graphicData>
        </a:graphic>
      </p:graphicFrame>
    </p:spTree>
    <p:extLst>
      <p:ext uri="{BB962C8B-B14F-4D97-AF65-F5344CB8AC3E}">
        <p14:creationId xmlns:p14="http://schemas.microsoft.com/office/powerpoint/2010/main" val="3614674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9">
            <a:extLst>
              <a:ext uri="{FF2B5EF4-FFF2-40B4-BE49-F238E27FC236}">
                <a16:creationId xmlns:a16="http://schemas.microsoft.com/office/drawing/2014/main" id="{42F65061-836D-4294-BA20-D7050069920D}"/>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B4088612-122B-4E01-AAD2-C338289B4DB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EE6540A7-28D0-4064-9905-13ECDC1D0DB2}"/>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2" name="טבלה 1">
            <a:extLst>
              <a:ext uri="{FF2B5EF4-FFF2-40B4-BE49-F238E27FC236}">
                <a16:creationId xmlns:a16="http://schemas.microsoft.com/office/drawing/2014/main" id="{EE985614-B596-476A-880A-4B22F027353C}"/>
              </a:ext>
            </a:extLst>
          </p:cNvPr>
          <p:cNvGraphicFramePr>
            <a:graphicFrameLocks noGrp="1"/>
          </p:cNvGraphicFramePr>
          <p:nvPr>
            <p:extLst>
              <p:ext uri="{D42A27DB-BD31-4B8C-83A1-F6EECF244321}">
                <p14:modId xmlns:p14="http://schemas.microsoft.com/office/powerpoint/2010/main" val="3976288001"/>
              </p:ext>
            </p:extLst>
          </p:nvPr>
        </p:nvGraphicFramePr>
        <p:xfrm>
          <a:off x="323531" y="1110393"/>
          <a:ext cx="8496940" cy="4663736"/>
        </p:xfrm>
        <a:graphic>
          <a:graphicData uri="http://schemas.openxmlformats.org/drawingml/2006/table">
            <a:tbl>
              <a:tblPr rtl="1"/>
              <a:tblGrid>
                <a:gridCol w="822493">
                  <a:extLst>
                    <a:ext uri="{9D8B030D-6E8A-4147-A177-3AD203B41FA5}">
                      <a16:colId xmlns:a16="http://schemas.microsoft.com/office/drawing/2014/main" val="689770954"/>
                    </a:ext>
                  </a:extLst>
                </a:gridCol>
                <a:gridCol w="822493">
                  <a:extLst>
                    <a:ext uri="{9D8B030D-6E8A-4147-A177-3AD203B41FA5}">
                      <a16:colId xmlns:a16="http://schemas.microsoft.com/office/drawing/2014/main" val="4145303853"/>
                    </a:ext>
                  </a:extLst>
                </a:gridCol>
                <a:gridCol w="691627">
                  <a:extLst>
                    <a:ext uri="{9D8B030D-6E8A-4147-A177-3AD203B41FA5}">
                      <a16:colId xmlns:a16="http://schemas.microsoft.com/office/drawing/2014/main" val="870939884"/>
                    </a:ext>
                  </a:extLst>
                </a:gridCol>
                <a:gridCol w="683418">
                  <a:extLst>
                    <a:ext uri="{9D8B030D-6E8A-4147-A177-3AD203B41FA5}">
                      <a16:colId xmlns:a16="http://schemas.microsoft.com/office/drawing/2014/main" val="3188196058"/>
                    </a:ext>
                  </a:extLst>
                </a:gridCol>
                <a:gridCol w="852414">
                  <a:extLst>
                    <a:ext uri="{9D8B030D-6E8A-4147-A177-3AD203B41FA5}">
                      <a16:colId xmlns:a16="http://schemas.microsoft.com/office/drawing/2014/main" val="1450757459"/>
                    </a:ext>
                  </a:extLst>
                </a:gridCol>
                <a:gridCol w="1062513">
                  <a:extLst>
                    <a:ext uri="{9D8B030D-6E8A-4147-A177-3AD203B41FA5}">
                      <a16:colId xmlns:a16="http://schemas.microsoft.com/office/drawing/2014/main" val="3781650382"/>
                    </a:ext>
                  </a:extLst>
                </a:gridCol>
                <a:gridCol w="822493">
                  <a:extLst>
                    <a:ext uri="{9D8B030D-6E8A-4147-A177-3AD203B41FA5}">
                      <a16:colId xmlns:a16="http://schemas.microsoft.com/office/drawing/2014/main" val="2820471982"/>
                    </a:ext>
                  </a:extLst>
                </a:gridCol>
                <a:gridCol w="2739489">
                  <a:extLst>
                    <a:ext uri="{9D8B030D-6E8A-4147-A177-3AD203B41FA5}">
                      <a16:colId xmlns:a16="http://schemas.microsoft.com/office/drawing/2014/main" val="3444251709"/>
                    </a:ext>
                  </a:extLst>
                </a:gridCol>
              </a:tblGrid>
              <a:tr h="528380">
                <a:tc>
                  <a:txBody>
                    <a:bodyPr/>
                    <a:lstStyle/>
                    <a:p>
                      <a:pPr algn="ctr" rtl="1" fontAlgn="ctr"/>
                      <a:r>
                        <a:rPr lang="he-IL" sz="9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765585066"/>
                  </a:ext>
                </a:extLst>
              </a:tr>
              <a:tr h="638099">
                <a:tc>
                  <a:txBody>
                    <a:bodyPr/>
                    <a:lstStyle/>
                    <a:p>
                      <a:pPr algn="ctr" rtl="1" fontAlgn="ctr"/>
                      <a:r>
                        <a:rPr lang="he-IL" sz="900" b="1" i="0" u="none" strike="noStrike">
                          <a:solidFill>
                            <a:srgbClr val="262626"/>
                          </a:solidFill>
                          <a:effectLst/>
                          <a:latin typeface="Arial" panose="020B0604020202020204" pitchFamily="34" charset="0"/>
                        </a:rPr>
                        <a:t>בענה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en-US" sz="9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המועצה מבקשת לבטל את הפרויקט ולהמיר את הכסף לצורך השלמת בניית הבניין הרב תכליתי.</a:t>
                      </a:r>
                      <a:br>
                        <a:rPr lang="he-IL" sz="900" b="1" i="0" u="none" strike="noStrike" dirty="0">
                          <a:solidFill>
                            <a:srgbClr val="262626"/>
                          </a:solidFill>
                          <a:effectLst/>
                          <a:latin typeface="Arial" panose="020B0604020202020204" pitchFamily="34" charset="0"/>
                        </a:rPr>
                      </a:br>
                      <a:endParaRPr lang="he-IL" sz="90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4011555"/>
                  </a:ext>
                </a:extLst>
              </a:tr>
              <a:tr h="528380">
                <a:tc>
                  <a:txBody>
                    <a:bodyPr/>
                    <a:lstStyle/>
                    <a:p>
                      <a:pPr algn="ctr" rtl="1" fontAlgn="ctr"/>
                      <a:r>
                        <a:rPr lang="he-IL" sz="900" b="1" i="0" u="none" strike="noStrike">
                          <a:solidFill>
                            <a:srgbClr val="262626"/>
                          </a:solidFill>
                          <a:effectLst/>
                          <a:latin typeface="Arial" panose="020B0604020202020204" pitchFamily="34" charset="0"/>
                        </a:rPr>
                        <a:t>בענה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600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סיום עבודת יציקה </a:t>
                      </a:r>
                      <a:r>
                        <a:rPr lang="he-IL" sz="900" b="1" i="0" u="none" strike="noStrike" dirty="0" err="1">
                          <a:solidFill>
                            <a:srgbClr val="262626"/>
                          </a:solidFill>
                          <a:effectLst/>
                          <a:latin typeface="Arial" panose="020B0604020202020204" pitchFamily="34" charset="0"/>
                        </a:rPr>
                        <a:t>וקלונסאות</a:t>
                      </a:r>
                      <a:endParaRPr lang="he-IL" sz="90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44134574"/>
                  </a:ext>
                </a:extLst>
              </a:tr>
              <a:tr h="528380">
                <a:tc>
                  <a:txBody>
                    <a:bodyPr/>
                    <a:lstStyle/>
                    <a:p>
                      <a:pPr algn="ctr" rtl="1" fontAlgn="ctr"/>
                      <a:r>
                        <a:rPr lang="he-IL" sz="900" b="1" i="0" u="none" strike="noStrike">
                          <a:solidFill>
                            <a:srgbClr val="262626"/>
                          </a:solidFill>
                          <a:effectLst/>
                          <a:latin typeface="Arial" panose="020B0604020202020204" pitchFamily="34" charset="0"/>
                        </a:rPr>
                        <a:t>ג'ש (גוש חלב)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488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יש אישור להסבת הבניין הרב תכליתי לאודיטוריום בתוספת כספית של 1.3 מש"ח . יצאו למכרז לבחירת מתכנן.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99571036"/>
                  </a:ext>
                </a:extLst>
              </a:tr>
              <a:tr h="528380">
                <a:tc>
                  <a:txBody>
                    <a:bodyPr/>
                    <a:lstStyle/>
                    <a:p>
                      <a:pPr algn="ctr" rtl="1" fontAlgn="ctr"/>
                      <a:r>
                        <a:rPr lang="he-IL" sz="900" b="1" i="0" u="none" strike="noStrike">
                          <a:solidFill>
                            <a:srgbClr val="262626"/>
                          </a:solidFill>
                          <a:effectLst/>
                          <a:latin typeface="Arial" panose="020B0604020202020204" pitchFamily="34" charset="0"/>
                        </a:rPr>
                        <a:t>דבוריה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 השלד גמור בקרוב מתחילים בעבודות הגמר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1567470"/>
                  </a:ext>
                </a:extLst>
              </a:tr>
              <a:tr h="503092">
                <a:tc>
                  <a:txBody>
                    <a:bodyPr/>
                    <a:lstStyle/>
                    <a:p>
                      <a:pPr algn="ctr" rtl="1" fontAlgn="ctr"/>
                      <a:r>
                        <a:rPr lang="he-IL" sz="900" b="1" i="0" u="none" strike="noStrike">
                          <a:solidFill>
                            <a:srgbClr val="262626"/>
                          </a:solidFill>
                          <a:effectLst/>
                          <a:latin typeface="Arial" panose="020B0604020202020204" pitchFamily="34" charset="0"/>
                        </a:rPr>
                        <a:t>דבוריה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600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בשלב תכנון להיתר.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08979922"/>
                  </a:ext>
                </a:extLst>
              </a:tr>
              <a:tr h="880645">
                <a:tc>
                  <a:txBody>
                    <a:bodyPr/>
                    <a:lstStyle/>
                    <a:p>
                      <a:pPr algn="ctr" rtl="1" fontAlgn="ctr"/>
                      <a:r>
                        <a:rPr lang="he-IL" sz="900" b="1" i="0" u="none" strike="noStrike">
                          <a:solidFill>
                            <a:srgbClr val="262626"/>
                          </a:solidFill>
                          <a:effectLst/>
                          <a:latin typeface="Arial" panose="020B0604020202020204" pitchFamily="34" charset="0"/>
                        </a:rPr>
                        <a:t>דיר אל 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השלמת מימון אולם ספורט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2         מ₪  -   משב"ש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4.963  מ₪  -   טוטו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1.276  מ₪  -   רשות</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8.240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בביצוע</a:t>
                      </a:r>
                      <a:br>
                        <a:rPr lang="he-IL" sz="900" b="1" i="0" u="none" strike="noStrike" dirty="0">
                          <a:solidFill>
                            <a:srgbClr val="262626"/>
                          </a:solidFill>
                          <a:effectLst/>
                          <a:latin typeface="Arial" panose="020B0604020202020204" pitchFamily="34" charset="0"/>
                        </a:rPr>
                      </a:br>
                      <a:endParaRPr lang="he-IL" sz="90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81388871"/>
                  </a:ext>
                </a:extLst>
              </a:tr>
              <a:tr h="528380">
                <a:tc>
                  <a:txBody>
                    <a:bodyPr/>
                    <a:lstStyle/>
                    <a:p>
                      <a:pPr algn="ctr" rtl="1" fontAlgn="ctr"/>
                      <a:r>
                        <a:rPr lang="he-IL" sz="900" b="1" i="0" u="none" strike="noStrike">
                          <a:solidFill>
                            <a:srgbClr val="262626"/>
                          </a:solidFill>
                          <a:effectLst/>
                          <a:latin typeface="Arial" panose="020B0604020202020204" pitchFamily="34" charset="0"/>
                        </a:rPr>
                        <a:t>דיר אל אסד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600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בשלבי הוצאת היתר בנייה </a:t>
                      </a:r>
                      <a:br>
                        <a:rPr lang="he-IL" sz="900" b="1" i="0" u="none" strike="noStrike" dirty="0">
                          <a:solidFill>
                            <a:srgbClr val="262626"/>
                          </a:solidFill>
                          <a:effectLst/>
                          <a:latin typeface="Arial" panose="020B0604020202020204" pitchFamily="34" charset="0"/>
                        </a:rPr>
                      </a:br>
                      <a:endParaRPr lang="he-IL" sz="90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8962921"/>
                  </a:ext>
                </a:extLst>
              </a:tr>
            </a:tbl>
          </a:graphicData>
        </a:graphic>
      </p:graphicFrame>
    </p:spTree>
    <p:extLst>
      <p:ext uri="{BB962C8B-B14F-4D97-AF65-F5344CB8AC3E}">
        <p14:creationId xmlns:p14="http://schemas.microsoft.com/office/powerpoint/2010/main" val="9603199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1" name="TextBox 10">
            <a:extLst>
              <a:ext uri="{FF2B5EF4-FFF2-40B4-BE49-F238E27FC236}">
                <a16:creationId xmlns:a16="http://schemas.microsoft.com/office/drawing/2014/main" id="{83F44A9F-98E0-40F3-BEF1-2513C3BA66E4}"/>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D2B7047F-01C6-427E-B780-6BC7DF2A23B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0C0BABC3-AB25-4008-9BE3-C352059F8347}"/>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2" name="טבלה 1">
            <a:extLst>
              <a:ext uri="{FF2B5EF4-FFF2-40B4-BE49-F238E27FC236}">
                <a16:creationId xmlns:a16="http://schemas.microsoft.com/office/drawing/2014/main" id="{00FE1434-D1F7-4E23-B63E-9D752C0A094A}"/>
              </a:ext>
            </a:extLst>
          </p:cNvPr>
          <p:cNvGraphicFramePr>
            <a:graphicFrameLocks noGrp="1"/>
          </p:cNvGraphicFramePr>
          <p:nvPr>
            <p:extLst>
              <p:ext uri="{D42A27DB-BD31-4B8C-83A1-F6EECF244321}">
                <p14:modId xmlns:p14="http://schemas.microsoft.com/office/powerpoint/2010/main" val="2155936893"/>
              </p:ext>
            </p:extLst>
          </p:nvPr>
        </p:nvGraphicFramePr>
        <p:xfrm>
          <a:off x="359533" y="1009091"/>
          <a:ext cx="8424934" cy="4473238"/>
        </p:xfrm>
        <a:graphic>
          <a:graphicData uri="http://schemas.openxmlformats.org/drawingml/2006/table">
            <a:tbl>
              <a:tblPr rtl="1"/>
              <a:tblGrid>
                <a:gridCol w="815523">
                  <a:extLst>
                    <a:ext uri="{9D8B030D-6E8A-4147-A177-3AD203B41FA5}">
                      <a16:colId xmlns:a16="http://schemas.microsoft.com/office/drawing/2014/main" val="1211028752"/>
                    </a:ext>
                  </a:extLst>
                </a:gridCol>
                <a:gridCol w="815523">
                  <a:extLst>
                    <a:ext uri="{9D8B030D-6E8A-4147-A177-3AD203B41FA5}">
                      <a16:colId xmlns:a16="http://schemas.microsoft.com/office/drawing/2014/main" val="3421986139"/>
                    </a:ext>
                  </a:extLst>
                </a:gridCol>
                <a:gridCol w="543097">
                  <a:extLst>
                    <a:ext uri="{9D8B030D-6E8A-4147-A177-3AD203B41FA5}">
                      <a16:colId xmlns:a16="http://schemas.microsoft.com/office/drawing/2014/main" val="1832533042"/>
                    </a:ext>
                  </a:extLst>
                </a:gridCol>
                <a:gridCol w="545022">
                  <a:extLst>
                    <a:ext uri="{9D8B030D-6E8A-4147-A177-3AD203B41FA5}">
                      <a16:colId xmlns:a16="http://schemas.microsoft.com/office/drawing/2014/main" val="3294853856"/>
                    </a:ext>
                  </a:extLst>
                </a:gridCol>
                <a:gridCol w="684542">
                  <a:extLst>
                    <a:ext uri="{9D8B030D-6E8A-4147-A177-3AD203B41FA5}">
                      <a16:colId xmlns:a16="http://schemas.microsoft.com/office/drawing/2014/main" val="2464722471"/>
                    </a:ext>
                  </a:extLst>
                </a:gridCol>
                <a:gridCol w="1489431">
                  <a:extLst>
                    <a:ext uri="{9D8B030D-6E8A-4147-A177-3AD203B41FA5}">
                      <a16:colId xmlns:a16="http://schemas.microsoft.com/office/drawing/2014/main" val="4108952310"/>
                    </a:ext>
                  </a:extLst>
                </a:gridCol>
                <a:gridCol w="815523">
                  <a:extLst>
                    <a:ext uri="{9D8B030D-6E8A-4147-A177-3AD203B41FA5}">
                      <a16:colId xmlns:a16="http://schemas.microsoft.com/office/drawing/2014/main" val="2955833799"/>
                    </a:ext>
                  </a:extLst>
                </a:gridCol>
                <a:gridCol w="2716273">
                  <a:extLst>
                    <a:ext uri="{9D8B030D-6E8A-4147-A177-3AD203B41FA5}">
                      <a16:colId xmlns:a16="http://schemas.microsoft.com/office/drawing/2014/main" val="1036464257"/>
                    </a:ext>
                  </a:extLst>
                </a:gridCol>
              </a:tblGrid>
              <a:tr h="613169">
                <a:tc>
                  <a:txBody>
                    <a:bodyPr/>
                    <a:lstStyle/>
                    <a:p>
                      <a:pPr algn="ctr" rtl="1" fontAlgn="ctr"/>
                      <a:r>
                        <a:rPr lang="he-IL" sz="9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12325737"/>
                  </a:ext>
                </a:extLst>
              </a:tr>
              <a:tr h="726620">
                <a:tc>
                  <a:txBody>
                    <a:bodyPr/>
                    <a:lstStyle/>
                    <a:p>
                      <a:pPr algn="ctr" rtl="1" fontAlgn="ctr"/>
                      <a:r>
                        <a:rPr lang="he-IL" sz="900" b="1" i="0" u="none" strike="noStrike">
                          <a:solidFill>
                            <a:srgbClr val="262626"/>
                          </a:solidFill>
                          <a:effectLst/>
                          <a:latin typeface="Arial" panose="020B0604020202020204" pitchFamily="34" charset="0"/>
                        </a:rPr>
                        <a:t>דיר חנא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השלמת מימון אולם ספורט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4.913  מ₪  -  טוטו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2.167  מ₪  -   פיס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2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9.080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הפרויקט הסתיים -  הקבלן טרם הגיש חשבון - ממתינים שהקבלן ישלים תיקונים.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1799483"/>
                  </a:ext>
                </a:extLst>
              </a:tr>
              <a:tr h="504056">
                <a:tc>
                  <a:txBody>
                    <a:bodyPr/>
                    <a:lstStyle/>
                    <a:p>
                      <a:pPr algn="ctr" rtl="1" fontAlgn="ctr"/>
                      <a:r>
                        <a:rPr lang="he-IL" sz="900" b="1" i="0" u="none" strike="noStrike">
                          <a:solidFill>
                            <a:srgbClr val="262626"/>
                          </a:solidFill>
                          <a:effectLst/>
                          <a:latin typeface="Arial" panose="020B0604020202020204" pitchFamily="34" charset="0"/>
                        </a:rPr>
                        <a:t>דיר חנא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600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2.384 מ₪   - פיס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4.5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6.884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הפרויקט בשלב תכנון - יש הסכם עם אדריכל.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9970009"/>
                  </a:ext>
                </a:extLst>
              </a:tr>
              <a:tr h="648072">
                <a:tc>
                  <a:txBody>
                    <a:bodyPr/>
                    <a:lstStyle/>
                    <a:p>
                      <a:pPr algn="ctr" rtl="1" fontAlgn="ctr"/>
                      <a:r>
                        <a:rPr lang="he-IL" sz="900" b="1" i="0" u="none" strike="noStrike">
                          <a:solidFill>
                            <a:srgbClr val="262626"/>
                          </a:solidFill>
                          <a:effectLst/>
                          <a:latin typeface="Arial" panose="020B0604020202020204" pitchFamily="34" charset="0"/>
                        </a:rPr>
                        <a:t>טורעאן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ספרייה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1.1      מ₪  - משב"ש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0.128  מ₪  - רשות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2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3.228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הסתיים</a:t>
                      </a:r>
                      <a:br>
                        <a:rPr lang="he-IL" sz="900" b="1" i="0" u="none" strike="noStrike" dirty="0">
                          <a:solidFill>
                            <a:srgbClr val="262626"/>
                          </a:solidFill>
                          <a:effectLst/>
                          <a:latin typeface="Arial" panose="020B0604020202020204" pitchFamily="34" charset="0"/>
                        </a:rPr>
                      </a:br>
                      <a:endParaRPr lang="he-IL" sz="90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0279241"/>
                  </a:ext>
                </a:extLst>
              </a:tr>
              <a:tr h="617772">
                <a:tc>
                  <a:txBody>
                    <a:bodyPr/>
                    <a:lstStyle/>
                    <a:p>
                      <a:pPr algn="ctr" rtl="1" fontAlgn="ctr"/>
                      <a:r>
                        <a:rPr lang="he-IL" sz="900" b="1" i="0" u="none" strike="noStrike">
                          <a:solidFill>
                            <a:srgbClr val="262626"/>
                          </a:solidFill>
                          <a:effectLst/>
                          <a:latin typeface="Arial" panose="020B0604020202020204" pitchFamily="34" charset="0"/>
                        </a:rPr>
                        <a:t>טורעאן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1500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5.5     מ₪  - פיס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4.5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10 מ₪</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                                          </a:t>
                      </a:r>
                      <a:br>
                        <a:rPr lang="he-IL" sz="900" b="1" i="0" u="none" strike="noStrike" dirty="0">
                          <a:solidFill>
                            <a:srgbClr val="262626"/>
                          </a:solidFill>
                          <a:effectLst/>
                          <a:latin typeface="Arial" panose="020B0604020202020204" pitchFamily="34" charset="0"/>
                        </a:rPr>
                      </a:br>
                      <a:r>
                        <a:rPr lang="he-IL" sz="900" b="1" i="0" u="none" strike="noStrike" dirty="0">
                          <a:solidFill>
                            <a:srgbClr val="262626"/>
                          </a:solidFill>
                          <a:effectLst/>
                          <a:latin typeface="Arial" panose="020B0604020202020204" pitchFamily="34" charset="0"/>
                        </a:rPr>
                        <a:t>אין התקדמות בשל מחסור בשטח קרקע מתאים.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7582717"/>
                  </a:ext>
                </a:extLst>
              </a:tr>
              <a:tr h="750380">
                <a:tc>
                  <a:txBody>
                    <a:bodyPr/>
                    <a:lstStyle/>
                    <a:p>
                      <a:pPr algn="ctr" rtl="1" fontAlgn="ctr"/>
                      <a:r>
                        <a:rPr lang="he-IL" sz="900" b="1" i="0" u="none" strike="noStrike">
                          <a:solidFill>
                            <a:srgbClr val="262626"/>
                          </a:solidFill>
                          <a:effectLst/>
                          <a:latin typeface="Arial" panose="020B0604020202020204" pitchFamily="34" charset="0"/>
                        </a:rPr>
                        <a:t>יפיע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השלמת מימון אולם ספורט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5.182   מ₪ - טוטו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0.360   מ₪ - רשות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2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7.542 מ₪</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הקבלן קבל צו התחלת עבודה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27382932"/>
                  </a:ext>
                </a:extLst>
              </a:tr>
              <a:tr h="613169">
                <a:tc>
                  <a:txBody>
                    <a:bodyPr/>
                    <a:lstStyle/>
                    <a:p>
                      <a:pPr algn="ctr" rtl="1" fontAlgn="ctr"/>
                      <a:r>
                        <a:rPr lang="he-IL" sz="900" b="1" i="0" u="none" strike="noStrike">
                          <a:solidFill>
                            <a:srgbClr val="262626"/>
                          </a:solidFill>
                          <a:effectLst/>
                          <a:latin typeface="Arial" panose="020B0604020202020204" pitchFamily="34" charset="0"/>
                        </a:rPr>
                        <a:t>יפיע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600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בניין רב תכלתי ,בשלב יציקת יסודות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73838326"/>
                  </a:ext>
                </a:extLst>
              </a:tr>
            </a:tbl>
          </a:graphicData>
        </a:graphic>
      </p:graphicFrame>
    </p:spTree>
    <p:extLst>
      <p:ext uri="{BB962C8B-B14F-4D97-AF65-F5344CB8AC3E}">
        <p14:creationId xmlns:p14="http://schemas.microsoft.com/office/powerpoint/2010/main" val="40427082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sp>
        <p:nvSpPr>
          <p:cNvPr id="9" name="TextBox 8"/>
          <p:cNvSpPr txBox="1"/>
          <p:nvPr/>
        </p:nvSpPr>
        <p:spPr>
          <a:xfrm>
            <a:off x="2" y="6598726"/>
            <a:ext cx="731573" cy="369332"/>
          </a:xfrm>
          <a:prstGeom prst="rect">
            <a:avLst/>
          </a:prstGeom>
          <a:solidFill>
            <a:schemeClr val="tx2"/>
          </a:solidFill>
        </p:spPr>
        <p:txBody>
          <a:bodyPr wrap="square" lIns="91440" tIns="45720" rIns="91440" bIns="45720" rtlCol="1">
            <a:spAutoFit/>
          </a:bodyPr>
          <a:lstStyle/>
          <a:p>
            <a:pPr algn="ctr"/>
            <a:r>
              <a:rPr lang="he-IL" b="1" dirty="0">
                <a:solidFill>
                  <a:schemeClr val="bg1"/>
                </a:solidFill>
              </a:rPr>
              <a:t>51</a:t>
            </a:r>
          </a:p>
        </p:txBody>
      </p:sp>
      <p:sp>
        <p:nvSpPr>
          <p:cNvPr id="10" name="TextBox 9">
            <a:extLst>
              <a:ext uri="{FF2B5EF4-FFF2-40B4-BE49-F238E27FC236}">
                <a16:creationId xmlns:a16="http://schemas.microsoft.com/office/drawing/2014/main" id="{36370F34-75C4-40F6-8D14-A3FAC834BA22}"/>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1B770807-39DD-4ABC-9EBE-C3EA4B3FA5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05C8B397-B7DA-4683-8C87-22D3FB1DEEA5}"/>
              </a:ext>
            </a:extLst>
          </p:cNvPr>
          <p:cNvSpPr txBox="1"/>
          <p:nvPr/>
        </p:nvSpPr>
        <p:spPr>
          <a:xfrm>
            <a:off x="2483768" y="62068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2" name="טבלה 1">
            <a:extLst>
              <a:ext uri="{FF2B5EF4-FFF2-40B4-BE49-F238E27FC236}">
                <a16:creationId xmlns:a16="http://schemas.microsoft.com/office/drawing/2014/main" id="{C66E9004-4C6F-4E32-B9D8-D570D7FAF2E0}"/>
              </a:ext>
            </a:extLst>
          </p:cNvPr>
          <p:cNvGraphicFramePr>
            <a:graphicFrameLocks noGrp="1"/>
          </p:cNvGraphicFramePr>
          <p:nvPr>
            <p:extLst>
              <p:ext uri="{D42A27DB-BD31-4B8C-83A1-F6EECF244321}">
                <p14:modId xmlns:p14="http://schemas.microsoft.com/office/powerpoint/2010/main" val="2667096353"/>
              </p:ext>
            </p:extLst>
          </p:nvPr>
        </p:nvGraphicFramePr>
        <p:xfrm>
          <a:off x="251520" y="1013827"/>
          <a:ext cx="8568953" cy="3653857"/>
        </p:xfrm>
        <a:graphic>
          <a:graphicData uri="http://schemas.openxmlformats.org/drawingml/2006/table">
            <a:tbl>
              <a:tblPr rtl="1"/>
              <a:tblGrid>
                <a:gridCol w="829464">
                  <a:extLst>
                    <a:ext uri="{9D8B030D-6E8A-4147-A177-3AD203B41FA5}">
                      <a16:colId xmlns:a16="http://schemas.microsoft.com/office/drawing/2014/main" val="3849063897"/>
                    </a:ext>
                  </a:extLst>
                </a:gridCol>
                <a:gridCol w="829464">
                  <a:extLst>
                    <a:ext uri="{9D8B030D-6E8A-4147-A177-3AD203B41FA5}">
                      <a16:colId xmlns:a16="http://schemas.microsoft.com/office/drawing/2014/main" val="4023778763"/>
                    </a:ext>
                  </a:extLst>
                </a:gridCol>
                <a:gridCol w="829464">
                  <a:extLst>
                    <a:ext uri="{9D8B030D-6E8A-4147-A177-3AD203B41FA5}">
                      <a16:colId xmlns:a16="http://schemas.microsoft.com/office/drawing/2014/main" val="1178950580"/>
                    </a:ext>
                  </a:extLst>
                </a:gridCol>
                <a:gridCol w="559993">
                  <a:extLst>
                    <a:ext uri="{9D8B030D-6E8A-4147-A177-3AD203B41FA5}">
                      <a16:colId xmlns:a16="http://schemas.microsoft.com/office/drawing/2014/main" val="4253038179"/>
                    </a:ext>
                  </a:extLst>
                </a:gridCol>
                <a:gridCol w="780408">
                  <a:extLst>
                    <a:ext uri="{9D8B030D-6E8A-4147-A177-3AD203B41FA5}">
                      <a16:colId xmlns:a16="http://schemas.microsoft.com/office/drawing/2014/main" val="2402079422"/>
                    </a:ext>
                  </a:extLst>
                </a:gridCol>
                <a:gridCol w="768478">
                  <a:extLst>
                    <a:ext uri="{9D8B030D-6E8A-4147-A177-3AD203B41FA5}">
                      <a16:colId xmlns:a16="http://schemas.microsoft.com/office/drawing/2014/main" val="3911309221"/>
                    </a:ext>
                  </a:extLst>
                </a:gridCol>
                <a:gridCol w="1208977">
                  <a:extLst>
                    <a:ext uri="{9D8B030D-6E8A-4147-A177-3AD203B41FA5}">
                      <a16:colId xmlns:a16="http://schemas.microsoft.com/office/drawing/2014/main" val="1822828383"/>
                    </a:ext>
                  </a:extLst>
                </a:gridCol>
                <a:gridCol w="2762705">
                  <a:extLst>
                    <a:ext uri="{9D8B030D-6E8A-4147-A177-3AD203B41FA5}">
                      <a16:colId xmlns:a16="http://schemas.microsoft.com/office/drawing/2014/main" val="2500468141"/>
                    </a:ext>
                  </a:extLst>
                </a:gridCol>
              </a:tblGrid>
              <a:tr h="504056">
                <a:tc>
                  <a:txBody>
                    <a:bodyPr/>
                    <a:lstStyle/>
                    <a:p>
                      <a:pPr algn="ctr" rtl="1" fontAlgn="ctr"/>
                      <a:r>
                        <a:rPr lang="he-IL" sz="105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2561637948"/>
                  </a:ext>
                </a:extLst>
              </a:tr>
              <a:tr h="576064">
                <a:tc>
                  <a:txBody>
                    <a:bodyPr/>
                    <a:lstStyle/>
                    <a:p>
                      <a:pPr algn="ctr" rtl="1" fontAlgn="ctr"/>
                      <a:r>
                        <a:rPr lang="he-IL" sz="1050" b="1" i="0" u="none" strike="noStrike">
                          <a:solidFill>
                            <a:srgbClr val="262626"/>
                          </a:solidFill>
                          <a:effectLst/>
                          <a:latin typeface="Arial" panose="020B0604020202020204" pitchFamily="34" charset="0"/>
                        </a:rPr>
                        <a:t>כפר כנא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א.פ.ד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יש היתר. נבחר קבלן זוכה. התכנון המפורט נמצא בשלבי אישור סופיים ע"י נציגי החברה.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1889124"/>
                  </a:ext>
                </a:extLst>
              </a:tr>
              <a:tr h="576064">
                <a:tc>
                  <a:txBody>
                    <a:bodyPr/>
                    <a:lstStyle/>
                    <a:p>
                      <a:pPr algn="ctr" rtl="1" fontAlgn="ctr"/>
                      <a:r>
                        <a:rPr lang="he-IL" sz="1050" b="1" i="0" u="none" strike="noStrike">
                          <a:solidFill>
                            <a:srgbClr val="262626"/>
                          </a:solidFill>
                          <a:effectLst/>
                          <a:latin typeface="Arial" panose="020B0604020202020204" pitchFamily="34" charset="0"/>
                        </a:rPr>
                        <a:t>כפר כנא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לקראת חשבון סופי. בשלב סיום. יש תמונות.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81727168"/>
                  </a:ext>
                </a:extLst>
              </a:tr>
              <a:tr h="504056">
                <a:tc>
                  <a:txBody>
                    <a:bodyPr/>
                    <a:lstStyle/>
                    <a:p>
                      <a:pPr algn="ctr" rtl="1" fontAlgn="ctr"/>
                      <a:r>
                        <a:rPr lang="he-IL" sz="1050" b="1" i="0" u="none" strike="noStrike">
                          <a:solidFill>
                            <a:srgbClr val="262626"/>
                          </a:solidFill>
                          <a:effectLst/>
                          <a:latin typeface="Arial" panose="020B0604020202020204" pitchFamily="34" charset="0"/>
                        </a:rPr>
                        <a:t>כפר כנא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מבנה רב תכליתי 600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לקראת קבלת היתר בנייה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50806987"/>
                  </a:ext>
                </a:extLst>
              </a:tr>
              <a:tr h="686981">
                <a:tc>
                  <a:txBody>
                    <a:bodyPr/>
                    <a:lstStyle/>
                    <a:p>
                      <a:pPr algn="ctr" rtl="1" fontAlgn="ctr"/>
                      <a:r>
                        <a:rPr lang="he-IL" sz="1050" b="1" i="0" u="none" strike="noStrike">
                          <a:solidFill>
                            <a:srgbClr val="262626"/>
                          </a:solidFill>
                          <a:effectLst/>
                          <a:latin typeface="Arial" panose="020B0604020202020204" pitchFamily="34" charset="0"/>
                        </a:rPr>
                        <a:t>כפר מנדא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הרשות רוצה להסב את התקציב לפרויקט מבנה רב תכליתי. המחוז ביקש מהרשות לקדם את בקשתם על הכתב.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2413853"/>
                  </a:ext>
                </a:extLst>
              </a:tr>
              <a:tr h="806636">
                <a:tc>
                  <a:txBody>
                    <a:bodyPr/>
                    <a:lstStyle/>
                    <a:p>
                      <a:pPr algn="ctr" rtl="1" fontAlgn="ctr"/>
                      <a:r>
                        <a:rPr lang="he-IL" sz="1050" b="1" i="0" u="none" strike="noStrike">
                          <a:solidFill>
                            <a:srgbClr val="262626"/>
                          </a:solidFill>
                          <a:effectLst/>
                          <a:latin typeface="Arial" panose="020B0604020202020204" pitchFamily="34" charset="0"/>
                        </a:rPr>
                        <a:t>כפר מנדא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מבנה רב תכליתי 2800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יש תכנון לביצוע , יש תיק מכרז , משכ״ל מבצעים נוהל מכרז בימים אלו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72476378"/>
                  </a:ext>
                </a:extLst>
              </a:tr>
            </a:tbl>
          </a:graphicData>
        </a:graphic>
      </p:graphicFrame>
    </p:spTree>
    <p:extLst>
      <p:ext uri="{BB962C8B-B14F-4D97-AF65-F5344CB8AC3E}">
        <p14:creationId xmlns:p14="http://schemas.microsoft.com/office/powerpoint/2010/main" val="12009128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3" name="TextBox 12">
            <a:extLst>
              <a:ext uri="{FF2B5EF4-FFF2-40B4-BE49-F238E27FC236}">
                <a16:creationId xmlns:a16="http://schemas.microsoft.com/office/drawing/2014/main" id="{6E4C7824-374F-47CD-AD20-76D5EE78DD7B}"/>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3F24BA6E-8F4B-424C-96C1-E84F915CF8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74D4D495-404B-48F6-A9E2-02A617E1C6DF}"/>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3" name="טבלה 2">
            <a:extLst>
              <a:ext uri="{FF2B5EF4-FFF2-40B4-BE49-F238E27FC236}">
                <a16:creationId xmlns:a16="http://schemas.microsoft.com/office/drawing/2014/main" id="{A01B0D0F-B872-4E08-BF16-D8ED70E37ECE}"/>
              </a:ext>
            </a:extLst>
          </p:cNvPr>
          <p:cNvGraphicFramePr>
            <a:graphicFrameLocks noGrp="1"/>
          </p:cNvGraphicFramePr>
          <p:nvPr>
            <p:extLst>
              <p:ext uri="{D42A27DB-BD31-4B8C-83A1-F6EECF244321}">
                <p14:modId xmlns:p14="http://schemas.microsoft.com/office/powerpoint/2010/main" val="1678565684"/>
              </p:ext>
            </p:extLst>
          </p:nvPr>
        </p:nvGraphicFramePr>
        <p:xfrm>
          <a:off x="284829" y="990718"/>
          <a:ext cx="8352927" cy="3844436"/>
        </p:xfrm>
        <a:graphic>
          <a:graphicData uri="http://schemas.openxmlformats.org/drawingml/2006/table">
            <a:tbl>
              <a:tblPr rtl="1"/>
              <a:tblGrid>
                <a:gridCol w="808553">
                  <a:extLst>
                    <a:ext uri="{9D8B030D-6E8A-4147-A177-3AD203B41FA5}">
                      <a16:colId xmlns:a16="http://schemas.microsoft.com/office/drawing/2014/main" val="266966414"/>
                    </a:ext>
                  </a:extLst>
                </a:gridCol>
                <a:gridCol w="808553">
                  <a:extLst>
                    <a:ext uri="{9D8B030D-6E8A-4147-A177-3AD203B41FA5}">
                      <a16:colId xmlns:a16="http://schemas.microsoft.com/office/drawing/2014/main" val="338854777"/>
                    </a:ext>
                  </a:extLst>
                </a:gridCol>
                <a:gridCol w="521490">
                  <a:extLst>
                    <a:ext uri="{9D8B030D-6E8A-4147-A177-3AD203B41FA5}">
                      <a16:colId xmlns:a16="http://schemas.microsoft.com/office/drawing/2014/main" val="3030107279"/>
                    </a:ext>
                  </a:extLst>
                </a:gridCol>
                <a:gridCol w="545024">
                  <a:extLst>
                    <a:ext uri="{9D8B030D-6E8A-4147-A177-3AD203B41FA5}">
                      <a16:colId xmlns:a16="http://schemas.microsoft.com/office/drawing/2014/main" val="3743191990"/>
                    </a:ext>
                  </a:extLst>
                </a:gridCol>
                <a:gridCol w="684542">
                  <a:extLst>
                    <a:ext uri="{9D8B030D-6E8A-4147-A177-3AD203B41FA5}">
                      <a16:colId xmlns:a16="http://schemas.microsoft.com/office/drawing/2014/main" val="2326193381"/>
                    </a:ext>
                  </a:extLst>
                </a:gridCol>
                <a:gridCol w="1483156">
                  <a:extLst>
                    <a:ext uri="{9D8B030D-6E8A-4147-A177-3AD203B41FA5}">
                      <a16:colId xmlns:a16="http://schemas.microsoft.com/office/drawing/2014/main" val="631608610"/>
                    </a:ext>
                  </a:extLst>
                </a:gridCol>
                <a:gridCol w="944248">
                  <a:extLst>
                    <a:ext uri="{9D8B030D-6E8A-4147-A177-3AD203B41FA5}">
                      <a16:colId xmlns:a16="http://schemas.microsoft.com/office/drawing/2014/main" val="3916373062"/>
                    </a:ext>
                  </a:extLst>
                </a:gridCol>
                <a:gridCol w="2557361">
                  <a:extLst>
                    <a:ext uri="{9D8B030D-6E8A-4147-A177-3AD203B41FA5}">
                      <a16:colId xmlns:a16="http://schemas.microsoft.com/office/drawing/2014/main" val="4285179009"/>
                    </a:ext>
                  </a:extLst>
                </a:gridCol>
              </a:tblGrid>
              <a:tr h="583117">
                <a:tc>
                  <a:txBody>
                    <a:bodyPr/>
                    <a:lstStyle/>
                    <a:p>
                      <a:pPr algn="ctr" rtl="1" fontAlgn="ctr"/>
                      <a:r>
                        <a:rPr lang="he-IL" sz="9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726368020"/>
                  </a:ext>
                </a:extLst>
              </a:tr>
              <a:tr h="847053">
                <a:tc>
                  <a:txBody>
                    <a:bodyPr/>
                    <a:lstStyle/>
                    <a:p>
                      <a:pPr algn="ctr" rtl="1" fontAlgn="ctr"/>
                      <a:r>
                        <a:rPr lang="he-IL" sz="900" b="1" i="0" u="none" strike="noStrike">
                          <a:solidFill>
                            <a:srgbClr val="262626"/>
                          </a:solidFill>
                          <a:effectLst/>
                          <a:latin typeface="Arial" panose="020B0604020202020204" pitchFamily="34" charset="0"/>
                        </a:rPr>
                        <a:t>מג'ד אל כרום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השלמת בניית ספרייה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0.5  מ₪  - משב"ש (2015)</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2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0.4  מ₪  - רשות הנגב והגליל</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0.7  מ₪  - פיס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0.9  מ₪  - קרן עזבונות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4.5 מ₪</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ספריה ציבורית : הפרויקט הסתיים                                                        בנין הספריה הושלם , צולם השלט ונמסרו אליכם תמונות וחשבון סופי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5522921"/>
                  </a:ext>
                </a:extLst>
              </a:tr>
              <a:tr h="823037">
                <a:tc>
                  <a:txBody>
                    <a:bodyPr/>
                    <a:lstStyle/>
                    <a:p>
                      <a:pPr algn="ctr" rtl="1" fontAlgn="ctr"/>
                      <a:r>
                        <a:rPr lang="he-IL" sz="900" b="1" i="0" u="none" strike="noStrike">
                          <a:solidFill>
                            <a:srgbClr val="262626"/>
                          </a:solidFill>
                          <a:effectLst/>
                          <a:latin typeface="Arial" panose="020B0604020202020204" pitchFamily="34" charset="0"/>
                        </a:rPr>
                        <a:t>מג'ד אל כרום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 היכל אומנויות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11.5   מ₪ -  משרד הפנים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4.5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16 מ₪</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התכנון הסתיים , עוד לא התחיל ביצוע . יש היתר לעבודות חפירה והיתר בתנאים למבנה , יש קבלן זוכה דרך המשכל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5725757"/>
                  </a:ext>
                </a:extLst>
              </a:tr>
              <a:tr h="576064">
                <a:tc>
                  <a:txBody>
                    <a:bodyPr/>
                    <a:lstStyle/>
                    <a:p>
                      <a:pPr algn="ctr" rtl="1" fontAlgn="ctr"/>
                      <a:r>
                        <a:rPr lang="he-IL" sz="900" b="1" i="0" u="none" strike="noStrike">
                          <a:solidFill>
                            <a:srgbClr val="262626"/>
                          </a:solidFill>
                          <a:effectLst/>
                          <a:latin typeface="Arial" panose="020B0604020202020204" pitchFamily="34" charset="0"/>
                        </a:rPr>
                        <a:t>משהד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עבודות השלמה במתנ"ס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המתנס הושלם והוגש חשבון סופי </a:t>
                      </a:r>
                      <a:br>
                        <a:rPr lang="he-IL" sz="900" b="1" i="0" u="none" strike="noStrike">
                          <a:solidFill>
                            <a:srgbClr val="262626"/>
                          </a:solidFill>
                          <a:effectLst/>
                          <a:latin typeface="Arial" panose="020B0604020202020204" pitchFamily="34" charset="0"/>
                        </a:rPr>
                      </a:br>
                      <a:r>
                        <a:rPr lang="he-IL" sz="900" b="1" i="0" u="none" strike="noStrike">
                          <a:solidFill>
                            <a:srgbClr val="262626"/>
                          </a:solidFill>
                          <a:effectLst/>
                          <a:latin typeface="Arial" panose="020B0604020202020204" pitchFamily="34" charset="0"/>
                        </a:rPr>
                        <a:t>העבודות הסתיימו </a:t>
                      </a:r>
                      <a:br>
                        <a:rPr lang="he-IL" sz="900" b="1" i="0" u="none" strike="noStrike">
                          <a:solidFill>
                            <a:srgbClr val="262626"/>
                          </a:solidFill>
                          <a:effectLst/>
                          <a:latin typeface="Arial" panose="020B0604020202020204" pitchFamily="34" charset="0"/>
                        </a:rPr>
                      </a:br>
                      <a:endParaRPr lang="he-IL" sz="900" b="1" i="0" u="none" strike="noStrike">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41073806"/>
                  </a:ext>
                </a:extLst>
              </a:tr>
              <a:tr h="432048">
                <a:tc>
                  <a:txBody>
                    <a:bodyPr/>
                    <a:lstStyle/>
                    <a:p>
                      <a:pPr algn="ctr" rtl="1" fontAlgn="ctr"/>
                      <a:r>
                        <a:rPr lang="he-IL" sz="900" b="1" i="0" u="none" strike="noStrike">
                          <a:solidFill>
                            <a:srgbClr val="262626"/>
                          </a:solidFill>
                          <a:effectLst/>
                          <a:latin typeface="Arial" panose="020B0604020202020204" pitchFamily="34" charset="0"/>
                        </a:rPr>
                        <a:t>משהד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אולם התעמלות (השלמת מימון)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3  מ₪  -  טוטו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1  מ₪  -  משב"ש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4 מ₪</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העבודות הושלמו</a:t>
                      </a:r>
                      <a:br>
                        <a:rPr lang="he-IL" sz="900" b="1" i="0" u="none" strike="noStrike" dirty="0">
                          <a:solidFill>
                            <a:srgbClr val="262626"/>
                          </a:solidFill>
                          <a:effectLst/>
                          <a:latin typeface="Arial" panose="020B0604020202020204" pitchFamily="34" charset="0"/>
                        </a:rPr>
                      </a:br>
                      <a:endParaRPr lang="he-IL" sz="90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0507485"/>
                  </a:ext>
                </a:extLst>
              </a:tr>
              <a:tr h="583117">
                <a:tc>
                  <a:txBody>
                    <a:bodyPr/>
                    <a:lstStyle/>
                    <a:p>
                      <a:pPr algn="ctr" rtl="1" fontAlgn="ctr"/>
                      <a:r>
                        <a:rPr lang="he-IL" sz="900" b="1" i="0" u="none" strike="noStrike">
                          <a:solidFill>
                            <a:srgbClr val="262626"/>
                          </a:solidFill>
                          <a:effectLst/>
                          <a:latin typeface="Arial" panose="020B0604020202020204" pitchFamily="34" charset="0"/>
                        </a:rPr>
                        <a:t>משהד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אולם ספורט 1200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4.675  מ₪  -  טוטו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3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7.675 מ₪</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 הוגשו חשבונות חלקיים הפרויקט בשלבי סיום משלימים עבודות פיתוח חוץ צפי לסיום בשבועות הקרובים  העבודות הסתיימו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3524489"/>
                  </a:ext>
                </a:extLst>
              </a:tr>
            </a:tbl>
          </a:graphicData>
        </a:graphic>
      </p:graphicFrame>
    </p:spTree>
    <p:extLst>
      <p:ext uri="{BB962C8B-B14F-4D97-AF65-F5344CB8AC3E}">
        <p14:creationId xmlns:p14="http://schemas.microsoft.com/office/powerpoint/2010/main" val="3003332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3" name="TextBox 12">
            <a:extLst>
              <a:ext uri="{FF2B5EF4-FFF2-40B4-BE49-F238E27FC236}">
                <a16:creationId xmlns:a16="http://schemas.microsoft.com/office/drawing/2014/main" id="{9069941B-7697-4B1F-8207-1EDB3F0FFEC1}"/>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12FDAD70-A33E-49FD-A77B-E6B9F0A2F0E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11B2EFCD-18D7-4D3F-B140-AF1EEA44C5D0}"/>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3" name="טבלה 2">
            <a:extLst>
              <a:ext uri="{FF2B5EF4-FFF2-40B4-BE49-F238E27FC236}">
                <a16:creationId xmlns:a16="http://schemas.microsoft.com/office/drawing/2014/main" id="{C5E581DE-291A-4114-B05E-F514F092C2E3}"/>
              </a:ext>
            </a:extLst>
          </p:cNvPr>
          <p:cNvGraphicFramePr>
            <a:graphicFrameLocks noGrp="1"/>
          </p:cNvGraphicFramePr>
          <p:nvPr>
            <p:extLst>
              <p:ext uri="{D42A27DB-BD31-4B8C-83A1-F6EECF244321}">
                <p14:modId xmlns:p14="http://schemas.microsoft.com/office/powerpoint/2010/main" val="2240953550"/>
              </p:ext>
            </p:extLst>
          </p:nvPr>
        </p:nvGraphicFramePr>
        <p:xfrm>
          <a:off x="323526" y="1110393"/>
          <a:ext cx="8496947" cy="4423510"/>
        </p:xfrm>
        <a:graphic>
          <a:graphicData uri="http://schemas.openxmlformats.org/drawingml/2006/table">
            <a:tbl>
              <a:tblPr rtl="1"/>
              <a:tblGrid>
                <a:gridCol w="822494">
                  <a:extLst>
                    <a:ext uri="{9D8B030D-6E8A-4147-A177-3AD203B41FA5}">
                      <a16:colId xmlns:a16="http://schemas.microsoft.com/office/drawing/2014/main" val="576667368"/>
                    </a:ext>
                  </a:extLst>
                </a:gridCol>
                <a:gridCol w="822494">
                  <a:extLst>
                    <a:ext uri="{9D8B030D-6E8A-4147-A177-3AD203B41FA5}">
                      <a16:colId xmlns:a16="http://schemas.microsoft.com/office/drawing/2014/main" val="4162793398"/>
                    </a:ext>
                  </a:extLst>
                </a:gridCol>
                <a:gridCol w="580461">
                  <a:extLst>
                    <a:ext uri="{9D8B030D-6E8A-4147-A177-3AD203B41FA5}">
                      <a16:colId xmlns:a16="http://schemas.microsoft.com/office/drawing/2014/main" val="3838103018"/>
                    </a:ext>
                  </a:extLst>
                </a:gridCol>
                <a:gridCol w="613658">
                  <a:extLst>
                    <a:ext uri="{9D8B030D-6E8A-4147-A177-3AD203B41FA5}">
                      <a16:colId xmlns:a16="http://schemas.microsoft.com/office/drawing/2014/main" val="2871800014"/>
                    </a:ext>
                  </a:extLst>
                </a:gridCol>
                <a:gridCol w="697594">
                  <a:extLst>
                    <a:ext uri="{9D8B030D-6E8A-4147-A177-3AD203B41FA5}">
                      <a16:colId xmlns:a16="http://schemas.microsoft.com/office/drawing/2014/main" val="3340077311"/>
                    </a:ext>
                  </a:extLst>
                </a:gridCol>
                <a:gridCol w="1398263">
                  <a:extLst>
                    <a:ext uri="{9D8B030D-6E8A-4147-A177-3AD203B41FA5}">
                      <a16:colId xmlns:a16="http://schemas.microsoft.com/office/drawing/2014/main" val="3545721183"/>
                    </a:ext>
                  </a:extLst>
                </a:gridCol>
                <a:gridCol w="822494">
                  <a:extLst>
                    <a:ext uri="{9D8B030D-6E8A-4147-A177-3AD203B41FA5}">
                      <a16:colId xmlns:a16="http://schemas.microsoft.com/office/drawing/2014/main" val="1292209508"/>
                    </a:ext>
                  </a:extLst>
                </a:gridCol>
                <a:gridCol w="2739489">
                  <a:extLst>
                    <a:ext uri="{9D8B030D-6E8A-4147-A177-3AD203B41FA5}">
                      <a16:colId xmlns:a16="http://schemas.microsoft.com/office/drawing/2014/main" val="3381312740"/>
                    </a:ext>
                  </a:extLst>
                </a:gridCol>
              </a:tblGrid>
              <a:tr h="664743">
                <a:tc>
                  <a:txBody>
                    <a:bodyPr/>
                    <a:lstStyle/>
                    <a:p>
                      <a:pPr algn="ctr" rtl="1" fontAlgn="ctr"/>
                      <a:r>
                        <a:rPr lang="he-IL" sz="105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2873244741"/>
                  </a:ext>
                </a:extLst>
              </a:tr>
              <a:tr h="573744">
                <a:tc>
                  <a:txBody>
                    <a:bodyPr/>
                    <a:lstStyle/>
                    <a:p>
                      <a:pPr algn="ctr" rtl="1" fontAlgn="ctr"/>
                      <a:r>
                        <a:rPr lang="he-IL" sz="1050" b="1" i="0" u="none" strike="noStrike">
                          <a:solidFill>
                            <a:srgbClr val="262626"/>
                          </a:solidFill>
                          <a:effectLst/>
                          <a:latin typeface="Arial" panose="020B0604020202020204" pitchFamily="34" charset="0"/>
                        </a:rPr>
                        <a:t>נחף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השלמת קירוי 2 מגרשי ספורט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 הפרויקט גמור כולל חשבון סופי וטופס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52921189"/>
                  </a:ext>
                </a:extLst>
              </a:tr>
              <a:tr h="909886">
                <a:tc>
                  <a:txBody>
                    <a:bodyPr/>
                    <a:lstStyle/>
                    <a:p>
                      <a:pPr algn="ctr" rtl="1" fontAlgn="ctr"/>
                      <a:r>
                        <a:rPr lang="he-IL" sz="1050" b="1" i="0" u="none" strike="noStrike">
                          <a:solidFill>
                            <a:srgbClr val="262626"/>
                          </a:solidFill>
                          <a:effectLst/>
                          <a:latin typeface="Arial" panose="020B0604020202020204" pitchFamily="34" charset="0"/>
                        </a:rPr>
                        <a:t>נחף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מבנה רב תכליתי 2 קומות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000000"/>
                          </a:solidFill>
                          <a:effectLst/>
                          <a:latin typeface="Arial" panose="020B0604020202020204" pitchFamily="34" charset="0"/>
                        </a:rPr>
                        <a:t>1.398    מ₪  - משב"ש</a:t>
                      </a:r>
                      <a:br>
                        <a:rPr lang="he-IL" sz="1050" b="1" i="0" u="none" strike="noStrike">
                          <a:solidFill>
                            <a:srgbClr val="000000"/>
                          </a:solidFill>
                          <a:effectLst/>
                          <a:latin typeface="Arial" panose="020B0604020202020204" pitchFamily="34" charset="0"/>
                        </a:rPr>
                      </a:br>
                      <a:r>
                        <a:rPr lang="he-IL" sz="1050" b="1" i="0" u="none" strike="noStrike">
                          <a:solidFill>
                            <a:srgbClr val="000000"/>
                          </a:solidFill>
                          <a:effectLst/>
                          <a:latin typeface="Arial" panose="020B0604020202020204" pitchFamily="34" charset="0"/>
                        </a:rPr>
                        <a:t>5.5        מ₪  -  מפעל הפיס </a:t>
                      </a:r>
                      <a:br>
                        <a:rPr lang="he-IL" sz="1050" b="1" i="0" u="none" strike="noStrike">
                          <a:solidFill>
                            <a:srgbClr val="000000"/>
                          </a:solidFill>
                          <a:effectLst/>
                          <a:latin typeface="Arial" panose="020B0604020202020204" pitchFamily="34" charset="0"/>
                        </a:rPr>
                      </a:br>
                      <a:r>
                        <a:rPr lang="he-IL" sz="1050" b="1" i="0" u="none" strike="noStrike">
                          <a:solidFill>
                            <a:srgbClr val="000000"/>
                          </a:solidFill>
                          <a:effectLst/>
                          <a:latin typeface="Arial" panose="020B0604020202020204" pitchFamily="34" charset="0"/>
                        </a:rPr>
                        <a:t>1.602    מ₪  -  קרנות מועצה</a:t>
                      </a:r>
                      <a:br>
                        <a:rPr lang="he-IL" sz="1050" b="1" i="0" u="none" strike="noStrike">
                          <a:solidFill>
                            <a:srgbClr val="000000"/>
                          </a:solidFill>
                          <a:effectLst/>
                          <a:latin typeface="Arial" panose="020B0604020202020204" pitchFamily="34" charset="0"/>
                        </a:rPr>
                      </a:br>
                      <a:r>
                        <a:rPr lang="he-IL" sz="1050" b="1" i="0" u="none" strike="noStrike">
                          <a:solidFill>
                            <a:srgbClr val="000000"/>
                          </a:solidFill>
                          <a:effectLst/>
                          <a:latin typeface="Arial" panose="020B0604020202020204" pitchFamily="34" charset="0"/>
                        </a:rPr>
                        <a:t>סה"כ:   13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err="1">
                          <a:solidFill>
                            <a:srgbClr val="262626"/>
                          </a:solidFill>
                          <a:effectLst/>
                          <a:latin typeface="Arial" panose="020B0604020202020204" pitchFamily="34" charset="0"/>
                        </a:rPr>
                        <a:t>ואודוטוריום</a:t>
                      </a:r>
                      <a:r>
                        <a:rPr lang="he-IL" sz="1050" b="1" i="0" u="none" strike="noStrike" dirty="0">
                          <a:solidFill>
                            <a:srgbClr val="262626"/>
                          </a:solidFill>
                          <a:effectLst/>
                          <a:latin typeface="Arial" panose="020B0604020202020204" pitchFamily="34" charset="0"/>
                        </a:rPr>
                        <a:t> בשטח של 2500מ"ר</a:t>
                      </a:r>
                      <a:br>
                        <a:rPr lang="he-IL" sz="1050" b="1" i="0" u="none" strike="noStrike" dirty="0">
                          <a:solidFill>
                            <a:srgbClr val="262626"/>
                          </a:solidFill>
                          <a:effectLst/>
                          <a:latin typeface="Arial" panose="020B0604020202020204" pitchFamily="34" charset="0"/>
                        </a:rPr>
                      </a:br>
                      <a:r>
                        <a:rPr lang="he-IL" sz="1050" b="1" i="0" u="none" strike="noStrike" dirty="0">
                          <a:solidFill>
                            <a:srgbClr val="262626"/>
                          </a:solidFill>
                          <a:effectLst/>
                          <a:latin typeface="Arial" panose="020B0604020202020204" pitchFamily="34" charset="0"/>
                        </a:rPr>
                        <a:t>בשלב גמר טיח ריצוף וחיפוי אבן</a:t>
                      </a:r>
                      <a:br>
                        <a:rPr lang="he-IL" sz="1050" b="1" i="0" u="none" strike="noStrike" dirty="0">
                          <a:solidFill>
                            <a:srgbClr val="262626"/>
                          </a:solidFill>
                          <a:effectLst/>
                          <a:latin typeface="Arial" panose="020B0604020202020204" pitchFamily="34" charset="0"/>
                        </a:rPr>
                      </a:br>
                      <a:endParaRPr lang="he-IL" sz="105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189784"/>
                  </a:ext>
                </a:extLst>
              </a:tr>
              <a:tr h="552048">
                <a:tc>
                  <a:txBody>
                    <a:bodyPr/>
                    <a:lstStyle/>
                    <a:p>
                      <a:pPr algn="ctr" rtl="1" fontAlgn="ctr"/>
                      <a:r>
                        <a:rPr lang="he-IL" sz="1050" b="1" i="0" u="none" strike="noStrike">
                          <a:solidFill>
                            <a:srgbClr val="262626"/>
                          </a:solidFill>
                          <a:effectLst/>
                          <a:latin typeface="Arial" panose="020B0604020202020204" pitchFamily="34" charset="0"/>
                        </a:rPr>
                        <a:t>נצרת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א.פ.ד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נבחר קבלן זוכה.  התכנון מוכן, בשלבים  סופיים של הוצאת ההיתר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94359395"/>
                  </a:ext>
                </a:extLst>
              </a:tr>
              <a:tr h="504056">
                <a:tc>
                  <a:txBody>
                    <a:bodyPr/>
                    <a:lstStyle/>
                    <a:p>
                      <a:pPr algn="ctr" rtl="1" fontAlgn="ctr"/>
                      <a:r>
                        <a:rPr lang="he-IL" sz="1050" b="1" i="0" u="none" strike="noStrike">
                          <a:solidFill>
                            <a:srgbClr val="262626"/>
                          </a:solidFill>
                          <a:effectLst/>
                          <a:latin typeface="Arial" panose="020B0604020202020204" pitchFamily="34" charset="0"/>
                        </a:rPr>
                        <a:t>נצרת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מתבצעות עבודות תשתיות באזור (פריצת כבישים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93579046"/>
                  </a:ext>
                </a:extLst>
              </a:tr>
              <a:tr h="504056">
                <a:tc>
                  <a:txBody>
                    <a:bodyPr/>
                    <a:lstStyle/>
                    <a:p>
                      <a:pPr algn="ctr" rtl="1" fontAlgn="ctr"/>
                      <a:r>
                        <a:rPr lang="he-IL" sz="1050" b="1" i="0" u="none" strike="noStrike">
                          <a:solidFill>
                            <a:srgbClr val="262626"/>
                          </a:solidFill>
                          <a:effectLst/>
                          <a:latin typeface="Arial" panose="020B0604020202020204" pitchFamily="34" charset="0"/>
                        </a:rPr>
                        <a:t>נצרת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בביצוע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83024161"/>
                  </a:ext>
                </a:extLst>
              </a:tr>
              <a:tr h="664743">
                <a:tc>
                  <a:txBody>
                    <a:bodyPr/>
                    <a:lstStyle/>
                    <a:p>
                      <a:pPr algn="ctr" rtl="1" fontAlgn="ctr"/>
                      <a:r>
                        <a:rPr lang="he-IL" sz="1050" b="1" i="0" u="none" strike="noStrike">
                          <a:solidFill>
                            <a:srgbClr val="262626"/>
                          </a:solidFill>
                          <a:effectLst/>
                          <a:latin typeface="Arial" panose="020B0604020202020204" pitchFamily="34" charset="0"/>
                        </a:rPr>
                        <a:t>נצרת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ביצוע ברבעון ראשון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4678108"/>
                  </a:ext>
                </a:extLst>
              </a:tr>
            </a:tbl>
          </a:graphicData>
        </a:graphic>
      </p:graphicFrame>
    </p:spTree>
    <p:extLst>
      <p:ext uri="{BB962C8B-B14F-4D97-AF65-F5344CB8AC3E}">
        <p14:creationId xmlns:p14="http://schemas.microsoft.com/office/powerpoint/2010/main" val="26992242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4402373E-9F96-433C-9910-AC5EBCCFF640}"/>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01DD7B16-ABBA-4919-B6CC-9159D1E47E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C7FA002B-B4FC-4327-B4FC-93BF33FA8F7C}"/>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3" name="טבלה 2">
            <a:extLst>
              <a:ext uri="{FF2B5EF4-FFF2-40B4-BE49-F238E27FC236}">
                <a16:creationId xmlns:a16="http://schemas.microsoft.com/office/drawing/2014/main" id="{F918F9B8-62BF-4B0B-AB59-B906A3799EB8}"/>
              </a:ext>
            </a:extLst>
          </p:cNvPr>
          <p:cNvGraphicFramePr>
            <a:graphicFrameLocks noGrp="1"/>
          </p:cNvGraphicFramePr>
          <p:nvPr>
            <p:extLst>
              <p:ext uri="{D42A27DB-BD31-4B8C-83A1-F6EECF244321}">
                <p14:modId xmlns:p14="http://schemas.microsoft.com/office/powerpoint/2010/main" val="736214176"/>
              </p:ext>
            </p:extLst>
          </p:nvPr>
        </p:nvGraphicFramePr>
        <p:xfrm>
          <a:off x="323527" y="997451"/>
          <a:ext cx="8496946" cy="4541385"/>
        </p:xfrm>
        <a:graphic>
          <a:graphicData uri="http://schemas.openxmlformats.org/drawingml/2006/table">
            <a:tbl>
              <a:tblPr rtl="1"/>
              <a:tblGrid>
                <a:gridCol w="822494">
                  <a:extLst>
                    <a:ext uri="{9D8B030D-6E8A-4147-A177-3AD203B41FA5}">
                      <a16:colId xmlns:a16="http://schemas.microsoft.com/office/drawing/2014/main" val="2463924856"/>
                    </a:ext>
                  </a:extLst>
                </a:gridCol>
                <a:gridCol w="1317895">
                  <a:extLst>
                    <a:ext uri="{9D8B030D-6E8A-4147-A177-3AD203B41FA5}">
                      <a16:colId xmlns:a16="http://schemas.microsoft.com/office/drawing/2014/main" val="3597747106"/>
                    </a:ext>
                  </a:extLst>
                </a:gridCol>
                <a:gridCol w="517794">
                  <a:extLst>
                    <a:ext uri="{9D8B030D-6E8A-4147-A177-3AD203B41FA5}">
                      <a16:colId xmlns:a16="http://schemas.microsoft.com/office/drawing/2014/main" val="4022489521"/>
                    </a:ext>
                  </a:extLst>
                </a:gridCol>
                <a:gridCol w="631793">
                  <a:extLst>
                    <a:ext uri="{9D8B030D-6E8A-4147-A177-3AD203B41FA5}">
                      <a16:colId xmlns:a16="http://schemas.microsoft.com/office/drawing/2014/main" val="557313189"/>
                    </a:ext>
                  </a:extLst>
                </a:gridCol>
                <a:gridCol w="511587">
                  <a:extLst>
                    <a:ext uri="{9D8B030D-6E8A-4147-A177-3AD203B41FA5}">
                      <a16:colId xmlns:a16="http://schemas.microsoft.com/office/drawing/2014/main" val="2643973088"/>
                    </a:ext>
                  </a:extLst>
                </a:gridCol>
                <a:gridCol w="1133401">
                  <a:extLst>
                    <a:ext uri="{9D8B030D-6E8A-4147-A177-3AD203B41FA5}">
                      <a16:colId xmlns:a16="http://schemas.microsoft.com/office/drawing/2014/main" val="414287533"/>
                    </a:ext>
                  </a:extLst>
                </a:gridCol>
                <a:gridCol w="822494">
                  <a:extLst>
                    <a:ext uri="{9D8B030D-6E8A-4147-A177-3AD203B41FA5}">
                      <a16:colId xmlns:a16="http://schemas.microsoft.com/office/drawing/2014/main" val="3161805635"/>
                    </a:ext>
                  </a:extLst>
                </a:gridCol>
                <a:gridCol w="2739488">
                  <a:extLst>
                    <a:ext uri="{9D8B030D-6E8A-4147-A177-3AD203B41FA5}">
                      <a16:colId xmlns:a16="http://schemas.microsoft.com/office/drawing/2014/main" val="1535776318"/>
                    </a:ext>
                  </a:extLst>
                </a:gridCol>
              </a:tblGrid>
              <a:tr h="559341">
                <a:tc>
                  <a:txBody>
                    <a:bodyPr/>
                    <a:lstStyle/>
                    <a:p>
                      <a:pPr algn="ctr" rtl="1" fontAlgn="ctr"/>
                      <a:r>
                        <a:rPr lang="he-IL" sz="10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801087445"/>
                  </a:ext>
                </a:extLst>
              </a:tr>
              <a:tr h="699764">
                <a:tc>
                  <a:txBody>
                    <a:bodyPr/>
                    <a:lstStyle/>
                    <a:p>
                      <a:pPr algn="ctr" rtl="1" fontAlgn="ctr"/>
                      <a:r>
                        <a:rPr lang="he-IL" sz="1000" b="1" i="0" u="none" strike="noStrike">
                          <a:solidFill>
                            <a:srgbClr val="262626"/>
                          </a:solidFill>
                          <a:effectLst/>
                          <a:latin typeface="Arial" panose="020B0604020202020204" pitchFamily="34" charset="0"/>
                        </a:rPr>
                        <a:t>סח'נין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dirty="0">
                          <a:solidFill>
                            <a:srgbClr val="262626"/>
                          </a:solidFill>
                          <a:effectLst/>
                          <a:latin typeface="Arial" panose="020B0604020202020204" pitchFamily="34" charset="0"/>
                        </a:rPr>
                        <a:t>  בביצוע  בשלב  סופי.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4950266"/>
                  </a:ext>
                </a:extLst>
              </a:tr>
              <a:tr h="534144">
                <a:tc>
                  <a:txBody>
                    <a:bodyPr/>
                    <a:lstStyle/>
                    <a:p>
                      <a:pPr algn="ctr" rtl="1" fontAlgn="ctr"/>
                      <a:r>
                        <a:rPr lang="he-IL" sz="1000" b="1" i="0" u="none" strike="noStrike">
                          <a:solidFill>
                            <a:srgbClr val="262626"/>
                          </a:solidFill>
                          <a:effectLst/>
                          <a:latin typeface="Arial" panose="020B0604020202020204" pitchFamily="34" charset="0"/>
                        </a:rPr>
                        <a:t>סח'נין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900 מ"ר (אודיטוריום וספריה)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פרויקט של 13 מלש"ח רמ"י משתתפת בעלות של 4 מלש"ח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dirty="0">
                          <a:solidFill>
                            <a:srgbClr val="262626"/>
                          </a:solidFill>
                          <a:effectLst/>
                          <a:latin typeface="Arial" panose="020B0604020202020204" pitchFamily="34" charset="0"/>
                        </a:rPr>
                        <a:t> בביצוע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89384287"/>
                  </a:ext>
                </a:extLst>
              </a:tr>
              <a:tr h="699764">
                <a:tc>
                  <a:txBody>
                    <a:bodyPr/>
                    <a:lstStyle/>
                    <a:p>
                      <a:pPr algn="ctr" rtl="1" fontAlgn="ctr"/>
                      <a:r>
                        <a:rPr lang="he-IL" sz="1000" b="1" i="0" u="none" strike="noStrike">
                          <a:solidFill>
                            <a:srgbClr val="262626"/>
                          </a:solidFill>
                          <a:effectLst/>
                          <a:latin typeface="Arial" panose="020B0604020202020204" pitchFamily="34" charset="0"/>
                        </a:rPr>
                        <a:t>סח'נין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dirty="0">
                          <a:solidFill>
                            <a:srgbClr val="262626"/>
                          </a:solidFill>
                          <a:effectLst/>
                          <a:latin typeface="Arial" panose="020B0604020202020204" pitchFamily="34" charset="0"/>
                        </a:rPr>
                        <a:t>בביצוע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50168257"/>
                  </a:ext>
                </a:extLst>
              </a:tr>
              <a:tr h="511152">
                <a:tc>
                  <a:txBody>
                    <a:bodyPr/>
                    <a:lstStyle/>
                    <a:p>
                      <a:pPr algn="ctr" rtl="1" fontAlgn="ctr"/>
                      <a:r>
                        <a:rPr lang="he-IL" sz="1000" b="1" i="0" u="none" strike="noStrike">
                          <a:solidFill>
                            <a:srgbClr val="262626"/>
                          </a:solidFill>
                          <a:effectLst/>
                          <a:latin typeface="Arial" panose="020B0604020202020204" pitchFamily="34" charset="0"/>
                        </a:rPr>
                        <a:t>ע'ג'ר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השלמת מימון אולם ספורט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dirty="0">
                          <a:solidFill>
                            <a:srgbClr val="262626"/>
                          </a:solidFill>
                          <a:effectLst/>
                          <a:latin typeface="Arial" panose="020B0604020202020204" pitchFamily="34" charset="0"/>
                        </a:rPr>
                        <a:t>  עדיין אין עבודות בשטח. ממתינים להיתר.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6679720"/>
                  </a:ext>
                </a:extLst>
              </a:tr>
              <a:tr h="513828">
                <a:tc>
                  <a:txBody>
                    <a:bodyPr/>
                    <a:lstStyle/>
                    <a:p>
                      <a:pPr algn="ctr" rtl="1" fontAlgn="ctr"/>
                      <a:r>
                        <a:rPr lang="he-IL" sz="1000" b="1" i="0" u="none" strike="noStrike">
                          <a:solidFill>
                            <a:srgbClr val="262626"/>
                          </a:solidFill>
                          <a:effectLst/>
                          <a:latin typeface="Arial" panose="020B0604020202020204" pitchFamily="34" charset="0"/>
                        </a:rPr>
                        <a:t>עילבון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תכנון וביצוע אודיטוריום ומועדון נוער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000000"/>
                          </a:solidFill>
                          <a:effectLst/>
                          <a:latin typeface="Arial" panose="020B0604020202020204" pitchFamily="34" charset="0"/>
                        </a:rPr>
                        <a:t>4.5    מ₪ -   פיס     </a:t>
                      </a:r>
                      <a:br>
                        <a:rPr lang="he-IL" sz="1000" b="1" i="0" u="none" strike="noStrike">
                          <a:solidFill>
                            <a:srgbClr val="000000"/>
                          </a:solidFill>
                          <a:effectLst/>
                          <a:latin typeface="Arial" panose="020B0604020202020204" pitchFamily="34" charset="0"/>
                        </a:rPr>
                      </a:br>
                      <a:r>
                        <a:rPr lang="he-IL" sz="1000" b="1" i="0" u="none" strike="noStrike">
                          <a:solidFill>
                            <a:srgbClr val="000000"/>
                          </a:solidFill>
                          <a:effectLst/>
                          <a:latin typeface="Arial" panose="020B0604020202020204" pitchFamily="34" charset="0"/>
                        </a:rPr>
                        <a:t>3       מ₪ -   משרד הפנים  </a:t>
                      </a:r>
                      <a:br>
                        <a:rPr lang="he-IL" sz="1000" b="1" i="0" u="none" strike="noStrike">
                          <a:solidFill>
                            <a:srgbClr val="000000"/>
                          </a:solidFill>
                          <a:effectLst/>
                          <a:latin typeface="Arial" panose="020B0604020202020204" pitchFamily="34" charset="0"/>
                        </a:rPr>
                      </a:br>
                      <a:r>
                        <a:rPr lang="he-IL" sz="1000" b="1" i="0" u="none" strike="noStrike">
                          <a:solidFill>
                            <a:srgbClr val="000000"/>
                          </a:solidFill>
                          <a:effectLst/>
                          <a:latin typeface="Arial" panose="020B0604020202020204" pitchFamily="34" charset="0"/>
                        </a:rPr>
                        <a:t>4.5    מ₪ -  משב"ש</a:t>
                      </a:r>
                      <a:br>
                        <a:rPr lang="he-IL" sz="1000" b="1" i="0" u="none" strike="noStrike">
                          <a:solidFill>
                            <a:srgbClr val="000000"/>
                          </a:solidFill>
                          <a:effectLst/>
                          <a:latin typeface="Arial" panose="020B0604020202020204" pitchFamily="34" charset="0"/>
                        </a:rPr>
                      </a:br>
                      <a:r>
                        <a:rPr lang="he-IL" sz="1000" b="1" i="0" u="none" strike="noStrike">
                          <a:solidFill>
                            <a:srgbClr val="000000"/>
                          </a:solidFill>
                          <a:effectLst/>
                          <a:latin typeface="Arial" panose="020B0604020202020204" pitchFamily="34" charset="0"/>
                        </a:rPr>
                        <a:t>סה"כ: 12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dirty="0">
                          <a:solidFill>
                            <a:srgbClr val="262626"/>
                          </a:solidFill>
                          <a:effectLst/>
                          <a:latin typeface="Arial" panose="020B0604020202020204" pitchFamily="34" charset="0"/>
                        </a:rPr>
                        <a:t> בשלב היתר הבנייה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45769877"/>
                  </a:ext>
                </a:extLst>
              </a:tr>
              <a:tr h="699764">
                <a:tc>
                  <a:txBody>
                    <a:bodyPr/>
                    <a:lstStyle/>
                    <a:p>
                      <a:pPr algn="ctr" rtl="1" fontAlgn="ctr"/>
                      <a:r>
                        <a:rPr lang="he-IL" sz="1000" b="1" i="0" u="none" strike="noStrike">
                          <a:solidFill>
                            <a:srgbClr val="262626"/>
                          </a:solidFill>
                          <a:effectLst/>
                          <a:latin typeface="Arial" panose="020B0604020202020204" pitchFamily="34" charset="0"/>
                        </a:rPr>
                        <a:t>עילוט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600 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00" b="1" i="0" u="none" strike="noStrike" dirty="0">
                          <a:solidFill>
                            <a:srgbClr val="262626"/>
                          </a:solidFill>
                          <a:effectLst/>
                          <a:latin typeface="Arial" panose="020B0604020202020204" pitchFamily="34" charset="0"/>
                        </a:rPr>
                        <a:t>הפרויקט נמצא בשלב פרסום למכרז.</a:t>
                      </a:r>
                      <a:br>
                        <a:rPr lang="he-IL" sz="1000" b="1" i="0" u="none" strike="noStrike" dirty="0">
                          <a:solidFill>
                            <a:srgbClr val="262626"/>
                          </a:solidFill>
                          <a:effectLst/>
                          <a:latin typeface="Arial" panose="020B0604020202020204" pitchFamily="34" charset="0"/>
                        </a:rPr>
                      </a:br>
                      <a:endParaRPr lang="he-IL" sz="100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3311307"/>
                  </a:ext>
                </a:extLst>
              </a:tr>
            </a:tbl>
          </a:graphicData>
        </a:graphic>
      </p:graphicFrame>
    </p:spTree>
    <p:extLst>
      <p:ext uri="{BB962C8B-B14F-4D97-AF65-F5344CB8AC3E}">
        <p14:creationId xmlns:p14="http://schemas.microsoft.com/office/powerpoint/2010/main" val="22556197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9" name="TextBox 8"/>
          <p:cNvSpPr txBox="1"/>
          <p:nvPr/>
        </p:nvSpPr>
        <p:spPr>
          <a:xfrm>
            <a:off x="2" y="6598726"/>
            <a:ext cx="731573" cy="369332"/>
          </a:xfrm>
          <a:prstGeom prst="rect">
            <a:avLst/>
          </a:prstGeom>
          <a:solidFill>
            <a:schemeClr val="tx2"/>
          </a:solidFill>
        </p:spPr>
        <p:txBody>
          <a:bodyPr wrap="square" lIns="91440" tIns="45720" rIns="91440" bIns="45720" rtlCol="1">
            <a:spAutoFit/>
          </a:bodyPr>
          <a:lstStyle/>
          <a:p>
            <a:pPr algn="ctr"/>
            <a:r>
              <a:rPr lang="he-IL" b="1" dirty="0">
                <a:solidFill>
                  <a:schemeClr val="bg1"/>
                </a:solidFill>
              </a:rPr>
              <a:t>55</a:t>
            </a:r>
          </a:p>
        </p:txBody>
      </p:sp>
      <p:sp>
        <p:nvSpPr>
          <p:cNvPr id="13" name="TextBox 12">
            <a:extLst>
              <a:ext uri="{FF2B5EF4-FFF2-40B4-BE49-F238E27FC236}">
                <a16:creationId xmlns:a16="http://schemas.microsoft.com/office/drawing/2014/main" id="{A531C9FC-3C26-4F9D-87C0-F52E2D8B3FC3}"/>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91BA09F7-2540-4109-8C34-8587C8C53B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ABDE3304-7957-4A10-942F-0445C47610FE}"/>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3" name="טבלה 2">
            <a:extLst>
              <a:ext uri="{FF2B5EF4-FFF2-40B4-BE49-F238E27FC236}">
                <a16:creationId xmlns:a16="http://schemas.microsoft.com/office/drawing/2014/main" id="{AA9EC24A-FD5E-4B30-94E9-85240C753792}"/>
              </a:ext>
            </a:extLst>
          </p:cNvPr>
          <p:cNvGraphicFramePr>
            <a:graphicFrameLocks noGrp="1"/>
          </p:cNvGraphicFramePr>
          <p:nvPr>
            <p:extLst>
              <p:ext uri="{D42A27DB-BD31-4B8C-83A1-F6EECF244321}">
                <p14:modId xmlns:p14="http://schemas.microsoft.com/office/powerpoint/2010/main" val="3226310305"/>
              </p:ext>
            </p:extLst>
          </p:nvPr>
        </p:nvGraphicFramePr>
        <p:xfrm>
          <a:off x="390365" y="1052736"/>
          <a:ext cx="8363269" cy="4817027"/>
        </p:xfrm>
        <a:graphic>
          <a:graphicData uri="http://schemas.openxmlformats.org/drawingml/2006/table">
            <a:tbl>
              <a:tblPr rtl="1"/>
              <a:tblGrid>
                <a:gridCol w="809554">
                  <a:extLst>
                    <a:ext uri="{9D8B030D-6E8A-4147-A177-3AD203B41FA5}">
                      <a16:colId xmlns:a16="http://schemas.microsoft.com/office/drawing/2014/main" val="3210390884"/>
                    </a:ext>
                  </a:extLst>
                </a:gridCol>
                <a:gridCol w="809554">
                  <a:extLst>
                    <a:ext uri="{9D8B030D-6E8A-4147-A177-3AD203B41FA5}">
                      <a16:colId xmlns:a16="http://schemas.microsoft.com/office/drawing/2014/main" val="4146322792"/>
                    </a:ext>
                  </a:extLst>
                </a:gridCol>
                <a:gridCol w="809554">
                  <a:extLst>
                    <a:ext uri="{9D8B030D-6E8A-4147-A177-3AD203B41FA5}">
                      <a16:colId xmlns:a16="http://schemas.microsoft.com/office/drawing/2014/main" val="606155975"/>
                    </a:ext>
                  </a:extLst>
                </a:gridCol>
                <a:gridCol w="809554">
                  <a:extLst>
                    <a:ext uri="{9D8B030D-6E8A-4147-A177-3AD203B41FA5}">
                      <a16:colId xmlns:a16="http://schemas.microsoft.com/office/drawing/2014/main" val="1730553001"/>
                    </a:ext>
                  </a:extLst>
                </a:gridCol>
                <a:gridCol w="453978">
                  <a:extLst>
                    <a:ext uri="{9D8B030D-6E8A-4147-A177-3AD203B41FA5}">
                      <a16:colId xmlns:a16="http://schemas.microsoft.com/office/drawing/2014/main" val="804842493"/>
                    </a:ext>
                  </a:extLst>
                </a:gridCol>
                <a:gridCol w="1165130">
                  <a:extLst>
                    <a:ext uri="{9D8B030D-6E8A-4147-A177-3AD203B41FA5}">
                      <a16:colId xmlns:a16="http://schemas.microsoft.com/office/drawing/2014/main" val="1254490591"/>
                    </a:ext>
                  </a:extLst>
                </a:gridCol>
                <a:gridCol w="809554">
                  <a:extLst>
                    <a:ext uri="{9D8B030D-6E8A-4147-A177-3AD203B41FA5}">
                      <a16:colId xmlns:a16="http://schemas.microsoft.com/office/drawing/2014/main" val="2875447779"/>
                    </a:ext>
                  </a:extLst>
                </a:gridCol>
                <a:gridCol w="2696391">
                  <a:extLst>
                    <a:ext uri="{9D8B030D-6E8A-4147-A177-3AD203B41FA5}">
                      <a16:colId xmlns:a16="http://schemas.microsoft.com/office/drawing/2014/main" val="3523341350"/>
                    </a:ext>
                  </a:extLst>
                </a:gridCol>
              </a:tblGrid>
              <a:tr h="639584">
                <a:tc>
                  <a:txBody>
                    <a:bodyPr/>
                    <a:lstStyle/>
                    <a:p>
                      <a:pPr algn="ctr" rtl="1" fontAlgn="ctr"/>
                      <a:r>
                        <a:rPr lang="he-IL" sz="105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5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2074841147"/>
                  </a:ext>
                </a:extLst>
              </a:tr>
              <a:tr h="639584">
                <a:tc rowSpan="2">
                  <a:txBody>
                    <a:bodyPr/>
                    <a:lstStyle/>
                    <a:p>
                      <a:pPr algn="ctr" rtl="1" fontAlgn="ctr"/>
                      <a:r>
                        <a:rPr lang="he-IL" sz="1050" b="1" i="0" u="none" strike="noStrike">
                          <a:solidFill>
                            <a:srgbClr val="262626"/>
                          </a:solidFill>
                          <a:effectLst/>
                          <a:latin typeface="Arial" panose="020B0604020202020204" pitchFamily="34" charset="0"/>
                        </a:rPr>
                        <a:t>עין מאהל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1050" b="1" i="0" u="none" strike="noStrike">
                          <a:solidFill>
                            <a:srgbClr val="262626"/>
                          </a:solidFill>
                          <a:effectLst/>
                          <a:latin typeface="Arial" panose="020B0604020202020204" pitchFamily="34" charset="0"/>
                        </a:rPr>
                        <a:t>אולם ספורט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105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1050" b="1" i="0" u="none" strike="noStrike">
                          <a:solidFill>
                            <a:srgbClr val="000000"/>
                          </a:solidFill>
                          <a:effectLst/>
                          <a:latin typeface="Arial" panose="020B0604020202020204" pitchFamily="34" charset="0"/>
                        </a:rPr>
                        <a:t>4.963 מ₪  -  טוטו  </a:t>
                      </a:r>
                      <a:br>
                        <a:rPr lang="he-IL" sz="1050" b="1" i="0" u="none" strike="noStrike">
                          <a:solidFill>
                            <a:srgbClr val="000000"/>
                          </a:solidFill>
                          <a:effectLst/>
                          <a:latin typeface="Arial" panose="020B0604020202020204" pitchFamily="34" charset="0"/>
                        </a:rPr>
                      </a:br>
                      <a:r>
                        <a:rPr lang="he-IL" sz="1050" b="1" i="0" u="none" strike="noStrike">
                          <a:solidFill>
                            <a:srgbClr val="000000"/>
                          </a:solidFill>
                          <a:effectLst/>
                          <a:latin typeface="Arial" panose="020B0604020202020204" pitchFamily="34" charset="0"/>
                        </a:rPr>
                        <a:t>2.655 מ₪  -  פיס   </a:t>
                      </a:r>
                      <a:br>
                        <a:rPr lang="he-IL" sz="1050" b="1" i="0" u="none" strike="noStrike">
                          <a:solidFill>
                            <a:srgbClr val="000000"/>
                          </a:solidFill>
                          <a:effectLst/>
                          <a:latin typeface="Arial" panose="020B0604020202020204" pitchFamily="34" charset="0"/>
                        </a:rPr>
                      </a:br>
                      <a:r>
                        <a:rPr lang="he-IL" sz="1050" b="1" i="0" u="none" strike="noStrike">
                          <a:solidFill>
                            <a:srgbClr val="000000"/>
                          </a:solidFill>
                          <a:effectLst/>
                          <a:latin typeface="Arial" panose="020B0604020202020204" pitchFamily="34" charset="0"/>
                        </a:rPr>
                        <a:t>0.536 מ₪  -  רשות  </a:t>
                      </a:r>
                      <a:br>
                        <a:rPr lang="he-IL" sz="1050" b="1" i="0" u="none" strike="noStrike">
                          <a:solidFill>
                            <a:srgbClr val="000000"/>
                          </a:solidFill>
                          <a:effectLst/>
                          <a:latin typeface="Arial" panose="020B0604020202020204" pitchFamily="34" charset="0"/>
                        </a:rPr>
                      </a:br>
                      <a:r>
                        <a:rPr lang="he-IL" sz="1050" b="1" i="0" u="none" strike="noStrike">
                          <a:solidFill>
                            <a:srgbClr val="000000"/>
                          </a:solidFill>
                          <a:effectLst/>
                          <a:latin typeface="Arial" panose="020B0604020202020204" pitchFamily="34" charset="0"/>
                        </a:rPr>
                        <a:t>6.5     מ₪  -  משב"ש</a:t>
                      </a:r>
                      <a:br>
                        <a:rPr lang="he-IL" sz="1050" b="1" i="0" u="none" strike="noStrike">
                          <a:solidFill>
                            <a:srgbClr val="000000"/>
                          </a:solidFill>
                          <a:effectLst/>
                          <a:latin typeface="Arial" panose="020B0604020202020204" pitchFamily="34" charset="0"/>
                        </a:rPr>
                      </a:br>
                      <a:r>
                        <a:rPr lang="he-IL" sz="1050" b="1" i="0" u="none" strike="noStrike">
                          <a:solidFill>
                            <a:srgbClr val="000000"/>
                          </a:solidFill>
                          <a:effectLst/>
                          <a:latin typeface="Arial" panose="020B0604020202020204" pitchFamily="34" charset="0"/>
                        </a:rPr>
                        <a:t>סה"כ:  14.655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105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1050" b="1" i="0" u="none" strike="noStrike">
                          <a:solidFill>
                            <a:srgbClr val="262626"/>
                          </a:solidFill>
                          <a:effectLst/>
                          <a:latin typeface="Arial" panose="020B0604020202020204" pitchFamily="34" charset="0"/>
                        </a:rPr>
                        <a:t>התקציב של משרד השיכון ע"ס 6,500,000 ש"ח שוריין להקמת אולם ספורט רב תכליתי  נוצל ודווח  והתקבל מתוכם 3,617,000 ש"ח </a:t>
                      </a:r>
                      <a:br>
                        <a:rPr lang="he-IL" sz="1050" b="1" i="0" u="none" strike="noStrike">
                          <a:solidFill>
                            <a:srgbClr val="262626"/>
                          </a:solidFill>
                          <a:effectLst/>
                          <a:latin typeface="Arial" panose="020B0604020202020204" pitchFamily="34" charset="0"/>
                        </a:rPr>
                      </a:br>
                      <a:r>
                        <a:rPr lang="he-IL" sz="1050" b="1" i="0" u="none" strike="noStrike">
                          <a:solidFill>
                            <a:srgbClr val="262626"/>
                          </a:solidFill>
                          <a:effectLst/>
                          <a:latin typeface="Arial" panose="020B0604020202020204" pitchFamily="34" charset="0"/>
                        </a:rPr>
                        <a:t>הפרויקט נמצא בעיצומה של בניה , גמר שלד והתקנת גג וגמר טיח פנים </a:t>
                      </a:r>
                      <a:br>
                        <a:rPr lang="he-IL" sz="1050" b="1" i="0" u="none" strike="noStrike">
                          <a:solidFill>
                            <a:srgbClr val="262626"/>
                          </a:solidFill>
                          <a:effectLst/>
                          <a:latin typeface="Arial" panose="020B0604020202020204" pitchFamily="34" charset="0"/>
                        </a:rPr>
                      </a:br>
                      <a:r>
                        <a:rPr lang="he-IL" sz="1050" b="1" i="0" u="none" strike="noStrike">
                          <a:solidFill>
                            <a:srgbClr val="262626"/>
                          </a:solidFill>
                          <a:effectLst/>
                          <a:latin typeface="Arial" panose="020B0604020202020204" pitchFamily="34" charset="0"/>
                        </a:rPr>
                        <a:t>ממשיכים בחיפוי  חוץ  וגמר פיתוח וריצוף ויתר העבודות </a:t>
                      </a:r>
                      <a:br>
                        <a:rPr lang="he-IL" sz="1050" b="1" i="0" u="none" strike="noStrike">
                          <a:solidFill>
                            <a:srgbClr val="262626"/>
                          </a:solidFill>
                          <a:effectLst/>
                          <a:latin typeface="Arial" panose="020B0604020202020204" pitchFamily="34" charset="0"/>
                        </a:rPr>
                      </a:br>
                      <a:r>
                        <a:rPr lang="he-IL" sz="1050" b="1" i="0" u="none" strike="noStrike">
                          <a:solidFill>
                            <a:srgbClr val="262626"/>
                          </a:solidFill>
                          <a:effectLst/>
                          <a:latin typeface="Arial" panose="020B0604020202020204" pitchFamily="34" charset="0"/>
                        </a:rPr>
                        <a:t>הציפי לגמר הפרויקט הינו 8/2021</a:t>
                      </a:r>
                      <a:br>
                        <a:rPr lang="he-IL" sz="1050" b="1" i="0" u="none" strike="noStrike">
                          <a:solidFill>
                            <a:srgbClr val="262626"/>
                          </a:solidFill>
                          <a:effectLst/>
                          <a:latin typeface="Arial" panose="020B0604020202020204" pitchFamily="34" charset="0"/>
                        </a:rPr>
                      </a:br>
                      <a:endParaRPr lang="he-IL" sz="1050" b="1" i="0" u="none" strike="noStrike">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2747295"/>
                  </a:ext>
                </a:extLst>
              </a:tr>
              <a:tr h="979523">
                <a:tc vMerge="1">
                  <a:txBody>
                    <a:bodyPr/>
                    <a:lstStyle/>
                    <a:p>
                      <a:pPr rtl="1"/>
                      <a:endParaRPr lang="he-IL"/>
                    </a:p>
                  </a:txBody>
                  <a:tcPr/>
                </a:tc>
                <a:tc vMerge="1">
                  <a:txBody>
                    <a:bodyPr/>
                    <a:lstStyle/>
                    <a:p>
                      <a:pPr rtl="1"/>
                      <a:endParaRPr lang="he-IL"/>
                    </a:p>
                  </a:txBody>
                  <a:tcPr/>
                </a:tc>
                <a:tc>
                  <a:txBody>
                    <a:bodyPr/>
                    <a:lstStyle/>
                    <a:p>
                      <a:pPr algn="ctr" rtl="1" fontAlgn="ctr"/>
                      <a:r>
                        <a:rPr lang="he-IL" sz="105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1500376168"/>
                  </a:ext>
                </a:extLst>
              </a:tr>
              <a:tr h="639584">
                <a:tc rowSpan="4">
                  <a:txBody>
                    <a:bodyPr/>
                    <a:lstStyle/>
                    <a:p>
                      <a:pPr algn="ctr" rtl="1" fontAlgn="ctr"/>
                      <a:r>
                        <a:rPr lang="he-IL" sz="1050" b="1" i="0" u="none" strike="noStrike">
                          <a:solidFill>
                            <a:srgbClr val="262626"/>
                          </a:solidFill>
                          <a:effectLst/>
                          <a:latin typeface="Arial" panose="020B0604020202020204" pitchFamily="34" charset="0"/>
                        </a:rPr>
                        <a:t>עראבה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rtl="1" fontAlgn="ctr"/>
                      <a:r>
                        <a:rPr lang="he-IL" sz="1050" b="1" i="0" u="none" strike="noStrike">
                          <a:solidFill>
                            <a:srgbClr val="262626"/>
                          </a:solidFill>
                          <a:effectLst/>
                          <a:latin typeface="Arial" panose="020B0604020202020204" pitchFamily="34" charset="0"/>
                        </a:rPr>
                        <a:t>תכנון וביצוע אודיטוריום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rtl="1" fontAlgn="ctr"/>
                      <a:r>
                        <a:rPr lang="he-IL" sz="1050" b="1" i="0" u="none" strike="noStrike" dirty="0">
                          <a:solidFill>
                            <a:srgbClr val="262626"/>
                          </a:solidFill>
                          <a:effectLst/>
                          <a:latin typeface="Arial" panose="020B0604020202020204" pitchFamily="34" charset="0"/>
                        </a:rPr>
                        <a:t>רשות</a:t>
                      </a:r>
                    </a:p>
                    <a:p>
                      <a:pPr algn="ctr" rtl="1" fontAlgn="ctr"/>
                      <a:r>
                        <a:rPr lang="he-IL" sz="1050" b="1" i="0" u="none" strike="noStrike" dirty="0">
                          <a:solidFill>
                            <a:srgbClr val="262626"/>
                          </a:solidFill>
                          <a:effectLst/>
                          <a:latin typeface="Arial" panose="020B0604020202020204" pitchFamily="34" charset="0"/>
                        </a:rPr>
                        <a:t> </a:t>
                      </a:r>
                    </a:p>
                    <a:p>
                      <a:pPr algn="ctr" rtl="1" fontAlgn="ctr"/>
                      <a:r>
                        <a:rPr lang="he-IL" sz="1050" b="1" i="0" u="none" strike="noStrike" dirty="0">
                          <a:solidFill>
                            <a:srgbClr val="262626"/>
                          </a:solidFill>
                          <a:effectLst/>
                          <a:latin typeface="Arial" panose="020B0604020202020204" pitchFamily="34" charset="0"/>
                        </a:rPr>
                        <a:t> </a:t>
                      </a:r>
                    </a:p>
                    <a:p>
                      <a:pPr algn="ctr" rtl="1" fontAlgn="ctr"/>
                      <a:r>
                        <a:rPr lang="he-IL" sz="105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rtl="1" fontAlgn="ctr"/>
                      <a:r>
                        <a:rPr lang="he-IL" sz="1050" b="1" i="0" u="none" strike="noStrike" dirty="0">
                          <a:solidFill>
                            <a:srgbClr val="262626"/>
                          </a:solidFill>
                          <a:effectLst/>
                          <a:latin typeface="Arial" panose="020B0604020202020204" pitchFamily="34" charset="0"/>
                        </a:rPr>
                        <a:t> </a:t>
                      </a:r>
                    </a:p>
                    <a:p>
                      <a:pPr algn="ctr" rtl="1" fontAlgn="ctr"/>
                      <a:r>
                        <a:rPr lang="he-IL" sz="1050" b="1" i="0" u="none" strike="noStrike" dirty="0">
                          <a:solidFill>
                            <a:srgbClr val="262626"/>
                          </a:solidFill>
                          <a:effectLst/>
                          <a:latin typeface="Arial" panose="020B0604020202020204" pitchFamily="34" charset="0"/>
                        </a:rPr>
                        <a:t> </a:t>
                      </a:r>
                    </a:p>
                    <a:p>
                      <a:pPr algn="ctr" rtl="1" fontAlgn="ctr"/>
                      <a:r>
                        <a:rPr lang="he-IL" sz="1050" b="1" i="0" u="none" strike="noStrike" dirty="0">
                          <a:solidFill>
                            <a:srgbClr val="262626"/>
                          </a:solidFill>
                          <a:effectLst/>
                          <a:latin typeface="Arial" panose="020B0604020202020204" pitchFamily="34" charset="0"/>
                        </a:rPr>
                        <a:t> </a:t>
                      </a:r>
                    </a:p>
                    <a:p>
                      <a:pPr algn="ctr" rtl="1" fontAlgn="ctr"/>
                      <a:r>
                        <a:rPr lang="he-IL" sz="105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rtl="1" fontAlgn="ctr"/>
                      <a:r>
                        <a:rPr lang="he-IL" sz="1050" b="1" i="0" u="none" strike="noStrike" dirty="0">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rtl="1" fontAlgn="ctr"/>
                      <a:r>
                        <a:rPr lang="he-IL" sz="1050" b="1" i="0" u="none" strike="noStrike" dirty="0" err="1">
                          <a:solidFill>
                            <a:srgbClr val="262626"/>
                          </a:solidFill>
                          <a:effectLst/>
                          <a:latin typeface="Arial" panose="020B0604020202020204" pitchFamily="34" charset="0"/>
                        </a:rPr>
                        <a:t>האודיטריום</a:t>
                      </a:r>
                      <a:r>
                        <a:rPr lang="he-IL" sz="1050" b="1" i="0" u="none" strike="noStrike" dirty="0">
                          <a:solidFill>
                            <a:srgbClr val="262626"/>
                          </a:solidFill>
                          <a:effectLst/>
                          <a:latin typeface="Arial" panose="020B0604020202020204" pitchFamily="34" charset="0"/>
                        </a:rPr>
                        <a:t> בשלב היתר בנייה סופי , הושלמו כל האישורים הדרושים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59418569"/>
                  </a:ext>
                </a:extLst>
              </a:tr>
              <a:tr h="639584">
                <a:tc vMerge="1">
                  <a:txBody>
                    <a:bodyPr/>
                    <a:lstStyle/>
                    <a:p>
                      <a:pPr rtl="1"/>
                      <a:endParaRPr lang="he-IL"/>
                    </a:p>
                  </a:txBody>
                  <a:tcPr/>
                </a:tc>
                <a:tc vMerge="1">
                  <a:txBody>
                    <a:bodyPr/>
                    <a:lstStyle/>
                    <a:p>
                      <a:pPr rtl="1"/>
                      <a:endParaRPr lang="he-IL"/>
                    </a:p>
                  </a:txBody>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algn="ctr" rtl="1" fontAlgn="ctr"/>
                      <a:endParaRPr lang="he-IL" sz="105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algn="ctr" rtl="1" fontAlgn="ctr"/>
                      <a:endParaRPr lang="he-IL" sz="105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255889676"/>
                  </a:ext>
                </a:extLst>
              </a:tr>
              <a:tr h="639584">
                <a:tc vMerge="1">
                  <a:txBody>
                    <a:bodyPr/>
                    <a:lstStyle/>
                    <a:p>
                      <a:pPr rtl="1"/>
                      <a:endParaRPr lang="he-IL"/>
                    </a:p>
                  </a:txBody>
                  <a:tcPr/>
                </a:tc>
                <a:tc vMerge="1">
                  <a:txBody>
                    <a:bodyPr/>
                    <a:lstStyle/>
                    <a:p>
                      <a:pPr rtl="1"/>
                      <a:endParaRPr lang="he-IL"/>
                    </a:p>
                  </a:txBody>
                  <a:tcPr/>
                </a:tc>
                <a:tc>
                  <a:txBody>
                    <a:bodyPr/>
                    <a:lstStyle/>
                    <a:p>
                      <a:pPr algn="ctr" rtl="1" fontAlgn="ctr"/>
                      <a:r>
                        <a:rPr lang="he-IL" sz="105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algn="ctr" rtl="1" fontAlgn="ctr"/>
                      <a:endParaRPr lang="he-IL" sz="105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algn="ctr" rtl="1" fontAlgn="ctr"/>
                      <a:endParaRPr lang="he-IL" sz="105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62197143"/>
                  </a:ext>
                </a:extLst>
              </a:tr>
              <a:tr h="639584">
                <a:tc vMerge="1">
                  <a:txBody>
                    <a:bodyPr/>
                    <a:lstStyle/>
                    <a:p>
                      <a:pPr rtl="1"/>
                      <a:endParaRPr lang="he-IL"/>
                    </a:p>
                  </a:txBody>
                  <a:tcPr/>
                </a:tc>
                <a:tc vMerge="1">
                  <a:txBody>
                    <a:bodyPr/>
                    <a:lstStyle/>
                    <a:p>
                      <a:pPr rtl="1"/>
                      <a:endParaRPr lang="he-IL"/>
                    </a:p>
                  </a:txBody>
                  <a:tcPr/>
                </a:tc>
                <a:tc>
                  <a:txBody>
                    <a:bodyPr/>
                    <a:lstStyle/>
                    <a:p>
                      <a:pPr algn="ctr" rtl="1" fontAlgn="ctr"/>
                      <a:r>
                        <a:rPr lang="he-IL" sz="105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105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algn="ctr" rtl="1" fontAlgn="ctr"/>
                      <a:endParaRPr lang="he-IL" sz="105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algn="ctr" rtl="1" fontAlgn="ctr"/>
                      <a:endParaRPr lang="he-IL" sz="1050" b="1"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1853778313"/>
                  </a:ext>
                </a:extLst>
              </a:tr>
            </a:tbl>
          </a:graphicData>
        </a:graphic>
      </p:graphicFrame>
    </p:spTree>
    <p:extLst>
      <p:ext uri="{BB962C8B-B14F-4D97-AF65-F5344CB8AC3E}">
        <p14:creationId xmlns:p14="http://schemas.microsoft.com/office/powerpoint/2010/main" val="8893863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sp>
        <p:nvSpPr>
          <p:cNvPr id="13" name="TextBox 12">
            <a:extLst>
              <a:ext uri="{FF2B5EF4-FFF2-40B4-BE49-F238E27FC236}">
                <a16:creationId xmlns:a16="http://schemas.microsoft.com/office/drawing/2014/main" id="{C3853679-EDA0-44FF-9AC7-AA5AF8C23988}"/>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8AD89C78-A565-45E7-B0E6-A84ECDFC25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a:extLst>
              <a:ext uri="{FF2B5EF4-FFF2-40B4-BE49-F238E27FC236}">
                <a16:creationId xmlns:a16="http://schemas.microsoft.com/office/drawing/2014/main" id="{4735DFA1-C068-46F5-BB85-65FE3E4234C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6" name="TextBox 15">
            <a:extLst>
              <a:ext uri="{FF2B5EF4-FFF2-40B4-BE49-F238E27FC236}">
                <a16:creationId xmlns:a16="http://schemas.microsoft.com/office/drawing/2014/main" id="{0B8B3EDC-1D58-4FDA-A8AF-0374DE1FD719}"/>
              </a:ext>
            </a:extLst>
          </p:cNvPr>
          <p:cNvSpPr txBox="1"/>
          <p:nvPr/>
        </p:nvSpPr>
        <p:spPr>
          <a:xfrm>
            <a:off x="2483768" y="539934"/>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3" name="טבלה 2">
            <a:extLst>
              <a:ext uri="{FF2B5EF4-FFF2-40B4-BE49-F238E27FC236}">
                <a16:creationId xmlns:a16="http://schemas.microsoft.com/office/drawing/2014/main" id="{1E03BB55-9C80-4A32-B767-ACB0B984D610}"/>
              </a:ext>
            </a:extLst>
          </p:cNvPr>
          <p:cNvGraphicFramePr>
            <a:graphicFrameLocks noGrp="1"/>
          </p:cNvGraphicFramePr>
          <p:nvPr>
            <p:extLst>
              <p:ext uri="{D42A27DB-BD31-4B8C-83A1-F6EECF244321}">
                <p14:modId xmlns:p14="http://schemas.microsoft.com/office/powerpoint/2010/main" val="201421048"/>
              </p:ext>
            </p:extLst>
          </p:nvPr>
        </p:nvGraphicFramePr>
        <p:xfrm>
          <a:off x="323528" y="853021"/>
          <a:ext cx="8136903" cy="4611593"/>
        </p:xfrm>
        <a:graphic>
          <a:graphicData uri="http://schemas.openxmlformats.org/drawingml/2006/table">
            <a:tbl>
              <a:tblPr rtl="1"/>
              <a:tblGrid>
                <a:gridCol w="787642">
                  <a:extLst>
                    <a:ext uri="{9D8B030D-6E8A-4147-A177-3AD203B41FA5}">
                      <a16:colId xmlns:a16="http://schemas.microsoft.com/office/drawing/2014/main" val="2757389538"/>
                    </a:ext>
                  </a:extLst>
                </a:gridCol>
                <a:gridCol w="787642">
                  <a:extLst>
                    <a:ext uri="{9D8B030D-6E8A-4147-A177-3AD203B41FA5}">
                      <a16:colId xmlns:a16="http://schemas.microsoft.com/office/drawing/2014/main" val="3782226390"/>
                    </a:ext>
                  </a:extLst>
                </a:gridCol>
                <a:gridCol w="787642">
                  <a:extLst>
                    <a:ext uri="{9D8B030D-6E8A-4147-A177-3AD203B41FA5}">
                      <a16:colId xmlns:a16="http://schemas.microsoft.com/office/drawing/2014/main" val="3969331537"/>
                    </a:ext>
                  </a:extLst>
                </a:gridCol>
                <a:gridCol w="787642">
                  <a:extLst>
                    <a:ext uri="{9D8B030D-6E8A-4147-A177-3AD203B41FA5}">
                      <a16:colId xmlns:a16="http://schemas.microsoft.com/office/drawing/2014/main" val="1966617133"/>
                    </a:ext>
                  </a:extLst>
                </a:gridCol>
                <a:gridCol w="787642">
                  <a:extLst>
                    <a:ext uri="{9D8B030D-6E8A-4147-A177-3AD203B41FA5}">
                      <a16:colId xmlns:a16="http://schemas.microsoft.com/office/drawing/2014/main" val="3066401296"/>
                    </a:ext>
                  </a:extLst>
                </a:gridCol>
                <a:gridCol w="787642">
                  <a:extLst>
                    <a:ext uri="{9D8B030D-6E8A-4147-A177-3AD203B41FA5}">
                      <a16:colId xmlns:a16="http://schemas.microsoft.com/office/drawing/2014/main" val="3617910417"/>
                    </a:ext>
                  </a:extLst>
                </a:gridCol>
                <a:gridCol w="787642">
                  <a:extLst>
                    <a:ext uri="{9D8B030D-6E8A-4147-A177-3AD203B41FA5}">
                      <a16:colId xmlns:a16="http://schemas.microsoft.com/office/drawing/2014/main" val="824333074"/>
                    </a:ext>
                  </a:extLst>
                </a:gridCol>
                <a:gridCol w="2623409">
                  <a:extLst>
                    <a:ext uri="{9D8B030D-6E8A-4147-A177-3AD203B41FA5}">
                      <a16:colId xmlns:a16="http://schemas.microsoft.com/office/drawing/2014/main" val="2565954087"/>
                    </a:ext>
                  </a:extLst>
                </a:gridCol>
              </a:tblGrid>
              <a:tr h="434818">
                <a:tc>
                  <a:txBody>
                    <a:bodyPr/>
                    <a:lstStyle/>
                    <a:p>
                      <a:pPr algn="ctr" rtl="1" fontAlgn="ctr"/>
                      <a:r>
                        <a:rPr lang="he-IL" sz="9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964435914"/>
                  </a:ext>
                </a:extLst>
              </a:tr>
              <a:tr h="434818">
                <a:tc rowSpan="2">
                  <a:txBody>
                    <a:bodyPr/>
                    <a:lstStyle/>
                    <a:p>
                      <a:pPr algn="ctr" rtl="1" fontAlgn="ctr"/>
                      <a:r>
                        <a:rPr lang="he-IL" sz="900" b="1" i="0" u="none" strike="noStrike">
                          <a:solidFill>
                            <a:srgbClr val="262626"/>
                          </a:solidFill>
                          <a:effectLst/>
                          <a:latin typeface="Arial" panose="020B0604020202020204" pitchFamily="34" charset="0"/>
                        </a:rPr>
                        <a:t>ריינה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900" b="1" i="0" u="none" strike="noStrike">
                          <a:solidFill>
                            <a:srgbClr val="262626"/>
                          </a:solidFill>
                          <a:effectLst/>
                          <a:latin typeface="Arial" panose="020B0604020202020204" pitchFamily="34" charset="0"/>
                        </a:rPr>
                        <a:t>מבנה רב תכליתי  850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900" b="1" i="0" u="none" strike="noStrike" dirty="0">
                          <a:solidFill>
                            <a:srgbClr val="262626"/>
                          </a:solidFill>
                          <a:effectLst/>
                          <a:latin typeface="Arial" panose="020B0604020202020204" pitchFamily="34" charset="0"/>
                        </a:rPr>
                        <a:t> </a:t>
                      </a:r>
                    </a:p>
                    <a:p>
                      <a:pPr algn="ctr" rtl="1" fontAlgn="ctr"/>
                      <a:r>
                        <a:rPr lang="he-IL" sz="9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rtl="1" fontAlgn="ctr"/>
                      <a:r>
                        <a:rPr lang="he-IL" sz="900" b="1" i="0" u="none" strike="noStrike" dirty="0">
                          <a:solidFill>
                            <a:srgbClr val="262626"/>
                          </a:solidFill>
                          <a:effectLst/>
                          <a:latin typeface="Arial" panose="020B0604020202020204" pitchFamily="34" charset="0"/>
                        </a:rPr>
                        <a:t>בשלב היתרי בניה . צפי תחילת בניה רבעון ראשון 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97623931"/>
                  </a:ext>
                </a:extLst>
              </a:tr>
              <a:tr h="266183">
                <a:tc vMerge="1">
                  <a:txBody>
                    <a:bodyPr/>
                    <a:lstStyle/>
                    <a:p>
                      <a:pPr rtl="1"/>
                      <a:endParaRPr lang="he-IL"/>
                    </a:p>
                  </a:txBody>
                  <a:tcPr/>
                </a:tc>
                <a:tc vMerge="1">
                  <a:txBody>
                    <a:bodyPr/>
                    <a:lstStyle/>
                    <a:p>
                      <a:pPr rtl="1"/>
                      <a:endParaRPr lang="he-IL"/>
                    </a:p>
                  </a:txBody>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algn="ctr" rtl="1" fontAlgn="ctr"/>
                      <a:endParaRPr lang="he-IL" sz="900" b="0" i="0" u="none" strike="noStrike" dirty="0">
                        <a:solidFill>
                          <a:srgbClr val="262626"/>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3049059291"/>
                  </a:ext>
                </a:extLst>
              </a:tr>
              <a:tr h="432048">
                <a:tc>
                  <a:txBody>
                    <a:bodyPr/>
                    <a:lstStyle/>
                    <a:p>
                      <a:pPr algn="ctr" rtl="1" fontAlgn="ctr"/>
                      <a:r>
                        <a:rPr lang="he-IL" sz="900" b="1" i="0" u="none" strike="noStrike">
                          <a:solidFill>
                            <a:srgbClr val="262626"/>
                          </a:solidFill>
                          <a:effectLst/>
                          <a:latin typeface="Arial" panose="020B0604020202020204" pitchFamily="34" charset="0"/>
                        </a:rPr>
                        <a:t>ריינה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בשלב היתרי בניה לקראת סוף השנה נקבל את ההיתרים ונתחיל בבנייה. קיים חוסר תקציבי בשל שיפועים צורך בבניית קיר תומך בשטח המגרש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27152499"/>
                  </a:ext>
                </a:extLst>
              </a:tr>
              <a:tr h="434818">
                <a:tc>
                  <a:txBody>
                    <a:bodyPr/>
                    <a:lstStyle/>
                    <a:p>
                      <a:pPr algn="ctr" rtl="1" fontAlgn="ctr"/>
                      <a:r>
                        <a:rPr lang="he-IL" sz="900" b="1" i="0" u="none" strike="noStrike">
                          <a:solidFill>
                            <a:srgbClr val="262626"/>
                          </a:solidFill>
                          <a:effectLst/>
                          <a:latin typeface="Arial" panose="020B0604020202020204" pitchFamily="34" charset="0"/>
                        </a:rPr>
                        <a:t>טייבה בעמק (גלבוע)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en-US" sz="9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פרויקט הסתיים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7327914"/>
                  </a:ext>
                </a:extLst>
              </a:tr>
              <a:tr h="434818">
                <a:tc>
                  <a:txBody>
                    <a:bodyPr/>
                    <a:lstStyle/>
                    <a:p>
                      <a:pPr algn="ctr" rtl="1" fontAlgn="ctr"/>
                      <a:r>
                        <a:rPr lang="he-IL" sz="900" b="1" i="0" u="none" strike="noStrike">
                          <a:solidFill>
                            <a:srgbClr val="262626"/>
                          </a:solidFill>
                          <a:effectLst/>
                          <a:latin typeface="Arial" panose="020B0604020202020204" pitchFamily="34" charset="0"/>
                        </a:rPr>
                        <a:t>טמרה זועבייה (גלבוע)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en-US" sz="9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פרויקט הסתיים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4725142"/>
                  </a:ext>
                </a:extLst>
              </a:tr>
              <a:tr h="434818">
                <a:tc>
                  <a:txBody>
                    <a:bodyPr/>
                    <a:lstStyle/>
                    <a:p>
                      <a:pPr algn="ctr" rtl="1" fontAlgn="ctr"/>
                      <a:r>
                        <a:rPr lang="he-IL" sz="900" b="1" i="0" u="none" strike="noStrike">
                          <a:solidFill>
                            <a:srgbClr val="262626"/>
                          </a:solidFill>
                          <a:effectLst/>
                          <a:latin typeface="Arial" panose="020B0604020202020204" pitchFamily="34" charset="0"/>
                        </a:rPr>
                        <a:t>סנדלה (גלבוע)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250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לא נמצא מקום מתאים מבחינת </a:t>
                      </a:r>
                      <a:r>
                        <a:rPr lang="he-IL" sz="900" b="1" i="0" u="none" strike="noStrike" dirty="0" err="1">
                          <a:solidFill>
                            <a:srgbClr val="262626"/>
                          </a:solidFill>
                          <a:effectLst/>
                          <a:latin typeface="Arial" panose="020B0604020202020204" pitchFamily="34" charset="0"/>
                        </a:rPr>
                        <a:t>התבע</a:t>
                      </a:r>
                      <a:r>
                        <a:rPr lang="he-IL" sz="900" b="1" i="0" u="none" strike="noStrike" dirty="0">
                          <a:solidFill>
                            <a:srgbClr val="262626"/>
                          </a:solidFill>
                          <a:effectLst/>
                          <a:latin typeface="Arial" panose="020B0604020202020204" pitchFamily="34" charset="0"/>
                        </a:rPr>
                        <a:t> לבצע את המבנה הרב תכליתי , המועצה בתהליך שינוי תבע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7443801"/>
                  </a:ext>
                </a:extLst>
              </a:tr>
              <a:tr h="434818">
                <a:tc>
                  <a:txBody>
                    <a:bodyPr/>
                    <a:lstStyle/>
                    <a:p>
                      <a:pPr algn="ctr" rtl="1" fontAlgn="ctr"/>
                      <a:r>
                        <a:rPr lang="he-IL" sz="900" b="1" i="0" u="none" strike="noStrike">
                          <a:solidFill>
                            <a:srgbClr val="262626"/>
                          </a:solidFill>
                          <a:effectLst/>
                          <a:latin typeface="Arial" panose="020B0604020202020204" pitchFamily="34" charset="0"/>
                        </a:rPr>
                        <a:t>מוקיבילה (גלבוע)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קירוי 2 מגרשי ספורט משולבים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בהיתר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9843496"/>
                  </a:ext>
                </a:extLst>
              </a:tr>
              <a:tr h="434818">
                <a:tc>
                  <a:txBody>
                    <a:bodyPr/>
                    <a:lstStyle/>
                    <a:p>
                      <a:pPr algn="ctr" rtl="1" fontAlgn="ctr"/>
                      <a:r>
                        <a:rPr lang="he-IL" sz="900" b="1" i="0" u="none" strike="noStrike">
                          <a:solidFill>
                            <a:srgbClr val="262626"/>
                          </a:solidFill>
                          <a:effectLst/>
                          <a:latin typeface="Arial" panose="020B0604020202020204" pitchFamily="34" charset="0"/>
                        </a:rPr>
                        <a:t>מוקיבילה (גלבוע)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שיפוץ מתנ"ס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שיפוץ מתנס - הסתיים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82262798"/>
                  </a:ext>
                </a:extLst>
              </a:tr>
              <a:tr h="434818">
                <a:tc>
                  <a:txBody>
                    <a:bodyPr/>
                    <a:lstStyle/>
                    <a:p>
                      <a:pPr algn="ctr" rtl="1" fontAlgn="ctr"/>
                      <a:r>
                        <a:rPr lang="he-IL" sz="900" b="1" i="0" u="none" strike="noStrike">
                          <a:solidFill>
                            <a:srgbClr val="262626"/>
                          </a:solidFill>
                          <a:effectLst/>
                          <a:latin typeface="Arial" panose="020B0604020202020204" pitchFamily="34" charset="0"/>
                        </a:rPr>
                        <a:t>מוקיבילה (גלבוע)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המועצה לא מעוניינת לבצע עוד מגרש משולב מקורה </a:t>
                      </a:r>
                      <a:r>
                        <a:rPr lang="he-IL" sz="900" b="1" i="0" u="none" strike="noStrike" dirty="0" err="1">
                          <a:solidFill>
                            <a:srgbClr val="262626"/>
                          </a:solidFill>
                          <a:effectLst/>
                          <a:latin typeface="Arial" panose="020B0604020202020204" pitchFamily="34" charset="0"/>
                        </a:rPr>
                        <a:t>במוקייבלה</a:t>
                      </a:r>
                      <a:r>
                        <a:rPr lang="he-IL" sz="900" b="1" i="0" u="none" strike="noStrike" dirty="0">
                          <a:solidFill>
                            <a:srgbClr val="262626"/>
                          </a:solidFill>
                          <a:effectLst/>
                          <a:latin typeface="Arial" panose="020B0604020202020204" pitchFamily="34" charset="0"/>
                        </a:rPr>
                        <a:t> המועצה ביקשה לשנות את התקציב </a:t>
                      </a:r>
                      <a:r>
                        <a:rPr lang="he-IL" sz="900" b="1" i="0" u="none" strike="noStrike" dirty="0" err="1">
                          <a:solidFill>
                            <a:srgbClr val="262626"/>
                          </a:solidFill>
                          <a:effectLst/>
                          <a:latin typeface="Arial" panose="020B0604020202020204" pitchFamily="34" charset="0"/>
                        </a:rPr>
                        <a:t>לשצפ</a:t>
                      </a:r>
                      <a:r>
                        <a:rPr lang="he-IL" sz="900" b="1" i="0" u="none" strike="noStrike" dirty="0">
                          <a:solidFill>
                            <a:srgbClr val="262626"/>
                          </a:solidFill>
                          <a:effectLst/>
                          <a:latin typeface="Arial" panose="020B0604020202020204" pitchFamily="34" charset="0"/>
                        </a:rPr>
                        <a:t> לפנאי וקיבלה </a:t>
                      </a:r>
                      <a:r>
                        <a:rPr lang="he-IL" sz="900" b="1" i="0" u="none" strike="noStrike" dirty="0" err="1">
                          <a:solidFill>
                            <a:srgbClr val="262626"/>
                          </a:solidFill>
                          <a:effectLst/>
                          <a:latin typeface="Arial" panose="020B0604020202020204" pitchFamily="34" charset="0"/>
                        </a:rPr>
                        <a:t>סרוב</a:t>
                      </a:r>
                      <a:r>
                        <a:rPr lang="he-IL" sz="900" b="1" i="0" u="none" strike="noStrike" dirty="0">
                          <a:solidFill>
                            <a:srgbClr val="262626"/>
                          </a:solidFill>
                          <a:effectLst/>
                          <a:latin typeface="Arial" panose="020B0604020202020204" pitchFamily="34" charset="0"/>
                        </a:rPr>
                        <a:t> בשלב זה הפרויקט לא החל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2617002"/>
                  </a:ext>
                </a:extLst>
              </a:tr>
              <a:tr h="434818">
                <a:tc>
                  <a:txBody>
                    <a:bodyPr/>
                    <a:lstStyle/>
                    <a:p>
                      <a:pPr algn="ctr" rtl="1" fontAlgn="ctr"/>
                      <a:r>
                        <a:rPr lang="he-IL" sz="900" b="1" i="0" u="none" strike="noStrike">
                          <a:solidFill>
                            <a:srgbClr val="262626"/>
                          </a:solidFill>
                          <a:effectLst/>
                          <a:latin typeface="Arial" panose="020B0604020202020204" pitchFamily="34" charset="0"/>
                        </a:rPr>
                        <a:t>נאעורה (גלבוע)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250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נבחר קבלן . בביצוע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4075144"/>
                  </a:ext>
                </a:extLst>
              </a:tr>
            </a:tbl>
          </a:graphicData>
        </a:graphic>
      </p:graphicFrame>
    </p:spTree>
    <p:extLst>
      <p:ext uri="{BB962C8B-B14F-4D97-AF65-F5344CB8AC3E}">
        <p14:creationId xmlns:p14="http://schemas.microsoft.com/office/powerpoint/2010/main" val="37910583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sp>
        <p:nvSpPr>
          <p:cNvPr id="13" name="TextBox 12">
            <a:extLst>
              <a:ext uri="{FF2B5EF4-FFF2-40B4-BE49-F238E27FC236}">
                <a16:creationId xmlns:a16="http://schemas.microsoft.com/office/drawing/2014/main" id="{C3853679-EDA0-44FF-9AC7-AA5AF8C23988}"/>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4" name="Picture 3">
            <a:extLst>
              <a:ext uri="{FF2B5EF4-FFF2-40B4-BE49-F238E27FC236}">
                <a16:creationId xmlns:a16="http://schemas.microsoft.com/office/drawing/2014/main" id="{8AD89C78-A565-45E7-B0E6-A84ECDFC25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a:extLst>
              <a:ext uri="{FF2B5EF4-FFF2-40B4-BE49-F238E27FC236}">
                <a16:creationId xmlns:a16="http://schemas.microsoft.com/office/drawing/2014/main" id="{4735DFA1-C068-46F5-BB85-65FE3E4234C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6" name="TextBox 15">
            <a:extLst>
              <a:ext uri="{FF2B5EF4-FFF2-40B4-BE49-F238E27FC236}">
                <a16:creationId xmlns:a16="http://schemas.microsoft.com/office/drawing/2014/main" id="{0B8B3EDC-1D58-4FDA-A8AF-0374DE1FD719}"/>
              </a:ext>
            </a:extLst>
          </p:cNvPr>
          <p:cNvSpPr txBox="1"/>
          <p:nvPr/>
        </p:nvSpPr>
        <p:spPr>
          <a:xfrm>
            <a:off x="2483768" y="683404"/>
            <a:ext cx="4536504" cy="369332"/>
          </a:xfrm>
          <a:prstGeom prst="rect">
            <a:avLst/>
          </a:prstGeom>
          <a:noFill/>
        </p:spPr>
        <p:txBody>
          <a:bodyPr wrap="square" rtlCol="1">
            <a:spAutoFit/>
          </a:bodyPr>
          <a:lstStyle/>
          <a:p>
            <a:r>
              <a:rPr lang="he-IL" b="1" dirty="0">
                <a:solidFill>
                  <a:srgbClr val="0070C0"/>
                </a:solidFill>
              </a:rPr>
              <a:t>סטטוס מוסדות ציבור – מחוז גליל</a:t>
            </a:r>
          </a:p>
        </p:txBody>
      </p:sp>
      <p:graphicFrame>
        <p:nvGraphicFramePr>
          <p:cNvPr id="2" name="טבלה 1">
            <a:extLst>
              <a:ext uri="{FF2B5EF4-FFF2-40B4-BE49-F238E27FC236}">
                <a16:creationId xmlns:a16="http://schemas.microsoft.com/office/drawing/2014/main" id="{498CBD85-67D6-47D0-85EF-57797F5BB7F0}"/>
              </a:ext>
            </a:extLst>
          </p:cNvPr>
          <p:cNvGraphicFramePr>
            <a:graphicFrameLocks noGrp="1"/>
          </p:cNvGraphicFramePr>
          <p:nvPr>
            <p:extLst>
              <p:ext uri="{D42A27DB-BD31-4B8C-83A1-F6EECF244321}">
                <p14:modId xmlns:p14="http://schemas.microsoft.com/office/powerpoint/2010/main" val="4087274001"/>
              </p:ext>
            </p:extLst>
          </p:nvPr>
        </p:nvGraphicFramePr>
        <p:xfrm>
          <a:off x="457204" y="1056247"/>
          <a:ext cx="8147244" cy="4195150"/>
        </p:xfrm>
        <a:graphic>
          <a:graphicData uri="http://schemas.openxmlformats.org/drawingml/2006/table">
            <a:tbl>
              <a:tblPr rtl="1"/>
              <a:tblGrid>
                <a:gridCol w="788643">
                  <a:extLst>
                    <a:ext uri="{9D8B030D-6E8A-4147-A177-3AD203B41FA5}">
                      <a16:colId xmlns:a16="http://schemas.microsoft.com/office/drawing/2014/main" val="1480524767"/>
                    </a:ext>
                  </a:extLst>
                </a:gridCol>
                <a:gridCol w="788643">
                  <a:extLst>
                    <a:ext uri="{9D8B030D-6E8A-4147-A177-3AD203B41FA5}">
                      <a16:colId xmlns:a16="http://schemas.microsoft.com/office/drawing/2014/main" val="3174794832"/>
                    </a:ext>
                  </a:extLst>
                </a:gridCol>
                <a:gridCol w="788643">
                  <a:extLst>
                    <a:ext uri="{9D8B030D-6E8A-4147-A177-3AD203B41FA5}">
                      <a16:colId xmlns:a16="http://schemas.microsoft.com/office/drawing/2014/main" val="4073961126"/>
                    </a:ext>
                  </a:extLst>
                </a:gridCol>
                <a:gridCol w="788643">
                  <a:extLst>
                    <a:ext uri="{9D8B030D-6E8A-4147-A177-3AD203B41FA5}">
                      <a16:colId xmlns:a16="http://schemas.microsoft.com/office/drawing/2014/main" val="242674164"/>
                    </a:ext>
                  </a:extLst>
                </a:gridCol>
                <a:gridCol w="788643">
                  <a:extLst>
                    <a:ext uri="{9D8B030D-6E8A-4147-A177-3AD203B41FA5}">
                      <a16:colId xmlns:a16="http://schemas.microsoft.com/office/drawing/2014/main" val="1281105055"/>
                    </a:ext>
                  </a:extLst>
                </a:gridCol>
                <a:gridCol w="788643">
                  <a:extLst>
                    <a:ext uri="{9D8B030D-6E8A-4147-A177-3AD203B41FA5}">
                      <a16:colId xmlns:a16="http://schemas.microsoft.com/office/drawing/2014/main" val="4101348836"/>
                    </a:ext>
                  </a:extLst>
                </a:gridCol>
                <a:gridCol w="788643">
                  <a:extLst>
                    <a:ext uri="{9D8B030D-6E8A-4147-A177-3AD203B41FA5}">
                      <a16:colId xmlns:a16="http://schemas.microsoft.com/office/drawing/2014/main" val="1369873916"/>
                    </a:ext>
                  </a:extLst>
                </a:gridCol>
                <a:gridCol w="2626743">
                  <a:extLst>
                    <a:ext uri="{9D8B030D-6E8A-4147-A177-3AD203B41FA5}">
                      <a16:colId xmlns:a16="http://schemas.microsoft.com/office/drawing/2014/main" val="829021626"/>
                    </a:ext>
                  </a:extLst>
                </a:gridCol>
              </a:tblGrid>
              <a:tr h="663602">
                <a:tc>
                  <a:txBody>
                    <a:bodyPr/>
                    <a:lstStyle/>
                    <a:p>
                      <a:pPr algn="ctr" rtl="1" fontAlgn="ctr"/>
                      <a:r>
                        <a:rPr lang="he-IL" sz="9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סטטוס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408893515"/>
                  </a:ext>
                </a:extLst>
              </a:tr>
              <a:tr h="484171">
                <a:tc>
                  <a:txBody>
                    <a:bodyPr/>
                    <a:lstStyle/>
                    <a:p>
                      <a:pPr algn="ctr" rtl="1" fontAlgn="ctr"/>
                      <a:r>
                        <a:rPr lang="he-IL" sz="900" b="1" i="0" u="none" strike="noStrike">
                          <a:solidFill>
                            <a:srgbClr val="262626"/>
                          </a:solidFill>
                          <a:effectLst/>
                          <a:latin typeface="Arial" panose="020B0604020202020204" pitchFamily="34" charset="0"/>
                        </a:rPr>
                        <a:t>כפר מצר (בוסתן אל מארג')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en-US" sz="9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 בשלב תכנון והוצאת היתר בנייה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10655217"/>
                  </a:ext>
                </a:extLst>
              </a:tr>
              <a:tr h="663602">
                <a:tc>
                  <a:txBody>
                    <a:bodyPr/>
                    <a:lstStyle/>
                    <a:p>
                      <a:pPr algn="ctr" rtl="1" fontAlgn="ctr"/>
                      <a:r>
                        <a:rPr lang="he-IL" sz="900" b="1" i="0" u="none" strike="noStrike">
                          <a:solidFill>
                            <a:srgbClr val="262626"/>
                          </a:solidFill>
                          <a:effectLst/>
                          <a:latin typeface="Arial" panose="020B0604020202020204" pitchFamily="34" charset="0"/>
                        </a:rPr>
                        <a:t>סולם (בוסתן אל מארג')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250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בשלב תכנון והוצאת היתר בניה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16316123"/>
                  </a:ext>
                </a:extLst>
              </a:tr>
              <a:tr h="415725">
                <a:tc>
                  <a:txBody>
                    <a:bodyPr/>
                    <a:lstStyle/>
                    <a:p>
                      <a:pPr algn="ctr" rtl="1" fontAlgn="ctr"/>
                      <a:r>
                        <a:rPr lang="he-IL" sz="900" b="1" i="0" u="none" strike="noStrike">
                          <a:solidFill>
                            <a:srgbClr val="262626"/>
                          </a:solidFill>
                          <a:effectLst/>
                          <a:latin typeface="Arial" panose="020B0604020202020204" pitchFamily="34" charset="0"/>
                        </a:rPr>
                        <a:t>דחי (בוסתן אל מארג')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שיפוץ והרחבת מועדון נוער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עבודות שלד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65146471"/>
                  </a:ext>
                </a:extLst>
              </a:tr>
              <a:tr h="503686">
                <a:tc>
                  <a:txBody>
                    <a:bodyPr/>
                    <a:lstStyle/>
                    <a:p>
                      <a:pPr algn="ctr" rtl="1" fontAlgn="ctr"/>
                      <a:r>
                        <a:rPr lang="he-IL" sz="900" b="1" i="0" u="none" strike="noStrike">
                          <a:solidFill>
                            <a:srgbClr val="262626"/>
                          </a:solidFill>
                          <a:effectLst/>
                          <a:latin typeface="Arial" panose="020B0604020202020204" pitchFamily="34" charset="0"/>
                        </a:rPr>
                        <a:t>נין  (בוסתן אל מארג')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הרחבה ושיפוץ מועדון נוער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עבודות שלד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01582209"/>
                  </a:ext>
                </a:extLst>
              </a:tr>
              <a:tr h="663602">
                <a:tc>
                  <a:txBody>
                    <a:bodyPr/>
                    <a:lstStyle/>
                    <a:p>
                      <a:pPr algn="ctr" rtl="1" fontAlgn="ctr"/>
                      <a:r>
                        <a:rPr lang="he-IL" sz="900" b="1" i="0" u="none" strike="noStrike">
                          <a:solidFill>
                            <a:srgbClr val="262626"/>
                          </a:solidFill>
                          <a:effectLst/>
                          <a:latin typeface="Arial" panose="020B0604020202020204" pitchFamily="34" charset="0"/>
                        </a:rPr>
                        <a:t>עוזייר (אל-באטוף)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כחלק מקופלקס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000000"/>
                          </a:solidFill>
                          <a:effectLst/>
                          <a:latin typeface="Arial" panose="020B0604020202020204" pitchFamily="34" charset="0"/>
                        </a:rPr>
                        <a:t>5.5    מ₪  - טוטו    </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4.5    מ₪  - משב"ש</a:t>
                      </a:r>
                      <a:br>
                        <a:rPr lang="he-IL" sz="900" b="1" i="0" u="none" strike="noStrike">
                          <a:solidFill>
                            <a:srgbClr val="000000"/>
                          </a:solidFill>
                          <a:effectLst/>
                          <a:latin typeface="Arial" panose="020B0604020202020204" pitchFamily="34" charset="0"/>
                        </a:rPr>
                      </a:br>
                      <a:r>
                        <a:rPr lang="he-IL" sz="900" b="1" i="0" u="none" strike="noStrike">
                          <a:solidFill>
                            <a:srgbClr val="000000"/>
                          </a:solidFill>
                          <a:effectLst/>
                          <a:latin typeface="Arial" panose="020B0604020202020204" pitchFamily="34" charset="0"/>
                        </a:rPr>
                        <a:t>סה"כ: 10 מ₪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בשלב קירוי </a:t>
                      </a:r>
                      <a:r>
                        <a:rPr lang="he-IL" sz="900" b="1" i="0" u="none" strike="noStrike" dirty="0" err="1">
                          <a:solidFill>
                            <a:srgbClr val="262626"/>
                          </a:solidFill>
                          <a:effectLst/>
                          <a:latin typeface="Arial" panose="020B0604020202020204" pitchFamily="34" charset="0"/>
                        </a:rPr>
                        <a:t>קלונסאות</a:t>
                      </a:r>
                      <a:r>
                        <a:rPr lang="he-IL" sz="900" b="1" i="0" u="none" strike="noStrike" dirty="0">
                          <a:solidFill>
                            <a:srgbClr val="262626"/>
                          </a:solidFill>
                          <a:effectLst/>
                          <a:latin typeface="Arial" panose="020B0604020202020204" pitchFamily="34" charset="0"/>
                        </a:rPr>
                        <a:t> לגג האלם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7144512"/>
                  </a:ext>
                </a:extLst>
              </a:tr>
              <a:tr h="778564">
                <a:tc>
                  <a:txBody>
                    <a:bodyPr/>
                    <a:lstStyle/>
                    <a:p>
                      <a:pPr algn="ctr" rtl="1" fontAlgn="ctr"/>
                      <a:r>
                        <a:rPr lang="he-IL" sz="900" b="1" i="0" u="none" strike="noStrike">
                          <a:solidFill>
                            <a:srgbClr val="262626"/>
                          </a:solidFill>
                          <a:effectLst/>
                          <a:latin typeface="Arial" panose="020B0604020202020204" pitchFamily="34" charset="0"/>
                        </a:rPr>
                        <a:t>רומאנה (אל-באטוף)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en-US" sz="9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1" i="0" u="none" strike="noStrike" dirty="0">
                          <a:solidFill>
                            <a:srgbClr val="262626"/>
                          </a:solidFill>
                          <a:effectLst/>
                          <a:latin typeface="Arial" panose="020B0604020202020204" pitchFamily="34" charset="0"/>
                        </a:rPr>
                        <a:t>במכרז.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18674857"/>
                  </a:ext>
                </a:extLst>
              </a:tr>
            </a:tbl>
          </a:graphicData>
        </a:graphic>
      </p:graphicFrame>
    </p:spTree>
    <p:extLst>
      <p:ext uri="{BB962C8B-B14F-4D97-AF65-F5344CB8AC3E}">
        <p14:creationId xmlns:p14="http://schemas.microsoft.com/office/powerpoint/2010/main" val="12225906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חיפה</a:t>
            </a:r>
          </a:p>
        </p:txBody>
      </p:sp>
      <p:graphicFrame>
        <p:nvGraphicFramePr>
          <p:cNvPr id="5" name="טבלה 4">
            <a:extLst>
              <a:ext uri="{FF2B5EF4-FFF2-40B4-BE49-F238E27FC236}">
                <a16:creationId xmlns:a16="http://schemas.microsoft.com/office/drawing/2014/main" id="{C0CDFDB1-AE11-46D5-AEDE-24F2F5C21CD9}"/>
              </a:ext>
            </a:extLst>
          </p:cNvPr>
          <p:cNvGraphicFramePr>
            <a:graphicFrameLocks noGrp="1"/>
          </p:cNvGraphicFramePr>
          <p:nvPr>
            <p:extLst>
              <p:ext uri="{D42A27DB-BD31-4B8C-83A1-F6EECF244321}">
                <p14:modId xmlns:p14="http://schemas.microsoft.com/office/powerpoint/2010/main" val="3000693011"/>
              </p:ext>
            </p:extLst>
          </p:nvPr>
        </p:nvGraphicFramePr>
        <p:xfrm>
          <a:off x="498376" y="1172060"/>
          <a:ext cx="8147247" cy="4591286"/>
        </p:xfrm>
        <a:graphic>
          <a:graphicData uri="http://schemas.openxmlformats.org/drawingml/2006/table">
            <a:tbl>
              <a:tblPr rtl="1"/>
              <a:tblGrid>
                <a:gridCol w="617689">
                  <a:extLst>
                    <a:ext uri="{9D8B030D-6E8A-4147-A177-3AD203B41FA5}">
                      <a16:colId xmlns:a16="http://schemas.microsoft.com/office/drawing/2014/main" val="3929142298"/>
                    </a:ext>
                  </a:extLst>
                </a:gridCol>
                <a:gridCol w="946081">
                  <a:extLst>
                    <a:ext uri="{9D8B030D-6E8A-4147-A177-3AD203B41FA5}">
                      <a16:colId xmlns:a16="http://schemas.microsoft.com/office/drawing/2014/main" val="1674582256"/>
                    </a:ext>
                  </a:extLst>
                </a:gridCol>
                <a:gridCol w="688059">
                  <a:extLst>
                    <a:ext uri="{9D8B030D-6E8A-4147-A177-3AD203B41FA5}">
                      <a16:colId xmlns:a16="http://schemas.microsoft.com/office/drawing/2014/main" val="4074235660"/>
                    </a:ext>
                  </a:extLst>
                </a:gridCol>
                <a:gridCol w="745924">
                  <a:extLst>
                    <a:ext uri="{9D8B030D-6E8A-4147-A177-3AD203B41FA5}">
                      <a16:colId xmlns:a16="http://schemas.microsoft.com/office/drawing/2014/main" val="112712324"/>
                    </a:ext>
                  </a:extLst>
                </a:gridCol>
                <a:gridCol w="754302">
                  <a:extLst>
                    <a:ext uri="{9D8B030D-6E8A-4147-A177-3AD203B41FA5}">
                      <a16:colId xmlns:a16="http://schemas.microsoft.com/office/drawing/2014/main" val="3298805670"/>
                    </a:ext>
                  </a:extLst>
                </a:gridCol>
                <a:gridCol w="1126910">
                  <a:extLst>
                    <a:ext uri="{9D8B030D-6E8A-4147-A177-3AD203B41FA5}">
                      <a16:colId xmlns:a16="http://schemas.microsoft.com/office/drawing/2014/main" val="2149092358"/>
                    </a:ext>
                  </a:extLst>
                </a:gridCol>
                <a:gridCol w="1219742">
                  <a:extLst>
                    <a:ext uri="{9D8B030D-6E8A-4147-A177-3AD203B41FA5}">
                      <a16:colId xmlns:a16="http://schemas.microsoft.com/office/drawing/2014/main" val="3773334660"/>
                    </a:ext>
                  </a:extLst>
                </a:gridCol>
                <a:gridCol w="2048540">
                  <a:extLst>
                    <a:ext uri="{9D8B030D-6E8A-4147-A177-3AD203B41FA5}">
                      <a16:colId xmlns:a16="http://schemas.microsoft.com/office/drawing/2014/main" val="3628427763"/>
                    </a:ext>
                  </a:extLst>
                </a:gridCol>
              </a:tblGrid>
              <a:tr h="357064">
                <a:tc>
                  <a:txBody>
                    <a:bodyPr/>
                    <a:lstStyle/>
                    <a:p>
                      <a:pPr algn="ctr" rtl="1" fontAlgn="ctr"/>
                      <a:r>
                        <a:rPr lang="he-IL" sz="10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fontAlgn="b"/>
                      <a:r>
                        <a:rPr lang="he-IL" sz="1000" b="1" i="0" u="none" strike="noStrike" dirty="0">
                          <a:solidFill>
                            <a:srgbClr val="FFFFFF"/>
                          </a:solidFill>
                          <a:effectLst/>
                          <a:latin typeface="Tahoma" panose="020B0604030504040204" pitchFamily="34" charset="0"/>
                        </a:rPr>
                        <a:t>סטטוס</a:t>
                      </a:r>
                      <a:endParaRPr lang="he-IL" sz="10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095966670"/>
                  </a:ext>
                </a:extLst>
              </a:tr>
              <a:tr h="776110">
                <a:tc>
                  <a:txBody>
                    <a:bodyPr/>
                    <a:lstStyle/>
                    <a:p>
                      <a:pPr algn="ctr" rtl="1" fontAlgn="ctr"/>
                      <a:r>
                        <a:rPr lang="he-IL" sz="1000" b="1" i="0" u="none" strike="noStrike" dirty="0">
                          <a:solidFill>
                            <a:srgbClr val="262626"/>
                          </a:solidFill>
                          <a:effectLst/>
                          <a:latin typeface="Arial" panose="020B0604020202020204" pitchFamily="34" charset="0"/>
                        </a:rPr>
                        <a:t>אום אל פאחם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שיפוץ מתנ"ס קיים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סך 4.7 מלש"ח: 2.7 מלש"ח מפעל הפיס                2 מלש"ח משב"ש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הפרויקט הסתיים ב- 13.7.2020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4083186"/>
                  </a:ext>
                </a:extLst>
              </a:tr>
              <a:tr h="547702">
                <a:tc>
                  <a:txBody>
                    <a:bodyPr/>
                    <a:lstStyle/>
                    <a:p>
                      <a:pPr algn="ctr" rtl="1" fontAlgn="ctr"/>
                      <a:r>
                        <a:rPr lang="he-IL" sz="1000" b="1" i="0" u="none" strike="noStrike">
                          <a:solidFill>
                            <a:srgbClr val="262626"/>
                          </a:solidFill>
                          <a:effectLst/>
                          <a:latin typeface="Arial" panose="020B0604020202020204" pitchFamily="34" charset="0"/>
                        </a:rPr>
                        <a:t>אום אל פאחם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בניית מרכז תרבות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תחילת ביצוע. הקבלן החל בשטח. הוגש חשבון ראשון.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04074318"/>
                  </a:ext>
                </a:extLst>
              </a:tr>
              <a:tr h="357064">
                <a:tc>
                  <a:txBody>
                    <a:bodyPr/>
                    <a:lstStyle/>
                    <a:p>
                      <a:pPr algn="ctr" rtl="1" fontAlgn="ctr"/>
                      <a:r>
                        <a:rPr lang="he-IL" sz="1000" b="1" i="0" u="none" strike="noStrike">
                          <a:solidFill>
                            <a:srgbClr val="262626"/>
                          </a:solidFill>
                          <a:effectLst/>
                          <a:latin typeface="Arial" panose="020B0604020202020204" pitchFamily="34" charset="0"/>
                        </a:rPr>
                        <a:t>אום אל פאחם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השלמת בניית מבנה רב תכליתי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בביצוע גמר שלד.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74333440"/>
                  </a:ext>
                </a:extLst>
              </a:tr>
              <a:tr h="357064">
                <a:tc>
                  <a:txBody>
                    <a:bodyPr/>
                    <a:lstStyle/>
                    <a:p>
                      <a:pPr algn="ctr" rtl="1" fontAlgn="ctr"/>
                      <a:r>
                        <a:rPr lang="he-IL" sz="1000" b="1" i="0" u="none" strike="noStrike">
                          <a:solidFill>
                            <a:srgbClr val="262626"/>
                          </a:solidFill>
                          <a:effectLst/>
                          <a:latin typeface="Arial" panose="020B0604020202020204" pitchFamily="34" charset="0"/>
                        </a:rPr>
                        <a:t>אום אל פאחם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 סיום תכנון. צפי לתחילת ביצוע 01/2021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4922180"/>
                  </a:ext>
                </a:extLst>
              </a:tr>
              <a:tr h="646758">
                <a:tc>
                  <a:txBody>
                    <a:bodyPr/>
                    <a:lstStyle/>
                    <a:p>
                      <a:pPr algn="ctr" rtl="1" fontAlgn="ctr"/>
                      <a:r>
                        <a:rPr lang="he-IL" sz="1000" b="1" i="0" u="none" strike="noStrike">
                          <a:solidFill>
                            <a:srgbClr val="262626"/>
                          </a:solidFill>
                          <a:effectLst/>
                          <a:latin typeface="Arial" panose="020B0604020202020204" pitchFamily="34" charset="0"/>
                        </a:rPr>
                        <a:t>אעבלין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אולם תרבות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סך 12.3 מלש"ח:   5.8 מלש"ח פיס                    6.5 מלש"ח משב"ש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הרשות קיבלה היתר ב 08/20 . בשלב מכרז דרך משכ"ל.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96696955"/>
                  </a:ext>
                </a:extLst>
              </a:tr>
              <a:tr h="357064">
                <a:tc>
                  <a:txBody>
                    <a:bodyPr/>
                    <a:lstStyle/>
                    <a:p>
                      <a:pPr algn="ctr" rtl="1" fontAlgn="ctr"/>
                      <a:r>
                        <a:rPr lang="he-IL" sz="1000" b="1" i="0" u="none" strike="noStrike">
                          <a:solidFill>
                            <a:srgbClr val="262626"/>
                          </a:solidFill>
                          <a:effectLst/>
                          <a:latin typeface="Arial" panose="020B0604020202020204" pitchFamily="34" charset="0"/>
                        </a:rPr>
                        <a:t>באקה אל גרביה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לפני מסירה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78145257"/>
                  </a:ext>
                </a:extLst>
              </a:tr>
              <a:tr h="357064">
                <a:tc>
                  <a:txBody>
                    <a:bodyPr/>
                    <a:lstStyle/>
                    <a:p>
                      <a:pPr algn="ctr" rtl="1" fontAlgn="ctr"/>
                      <a:r>
                        <a:rPr lang="he-IL" sz="1000" b="1" i="0" u="none" strike="noStrike">
                          <a:solidFill>
                            <a:srgbClr val="262626"/>
                          </a:solidFill>
                          <a:effectLst/>
                          <a:latin typeface="Arial" panose="020B0604020202020204" pitchFamily="34" charset="0"/>
                        </a:rPr>
                        <a:t>באקה אל גרביה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לפני מסירה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1598634"/>
                  </a:ext>
                </a:extLst>
              </a:tr>
              <a:tr h="357064">
                <a:tc>
                  <a:txBody>
                    <a:bodyPr/>
                    <a:lstStyle/>
                    <a:p>
                      <a:pPr algn="ctr" rtl="1" fontAlgn="ctr"/>
                      <a:r>
                        <a:rPr lang="he-IL" sz="1000" b="1" i="0" u="none" strike="noStrike">
                          <a:solidFill>
                            <a:srgbClr val="262626"/>
                          </a:solidFill>
                          <a:effectLst/>
                          <a:latin typeface="Arial" panose="020B0604020202020204" pitchFamily="34" charset="0"/>
                        </a:rPr>
                        <a:t>באקה אל גרביה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בביצוע. שלד קומה 1 מוכן.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71734089"/>
                  </a:ext>
                </a:extLst>
              </a:tr>
              <a:tr h="478332">
                <a:tc>
                  <a:txBody>
                    <a:bodyPr/>
                    <a:lstStyle/>
                    <a:p>
                      <a:pPr algn="ctr" rtl="1" fontAlgn="ctr"/>
                      <a:r>
                        <a:rPr lang="he-IL" sz="1000" b="1" i="0" u="none" strike="noStrike">
                          <a:solidFill>
                            <a:srgbClr val="262626"/>
                          </a:solidFill>
                          <a:effectLst/>
                          <a:latin typeface="Arial" panose="020B0604020202020204" pitchFamily="34" charset="0"/>
                        </a:rPr>
                        <a:t>באקה אל גרביה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סיום תכנון. הרשות התבקשה להגיש חשבון תכנון. לפני הגשת היתר.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24367097"/>
                  </a:ext>
                </a:extLst>
              </a:tr>
            </a:tbl>
          </a:graphicData>
        </a:graphic>
      </p:graphicFrame>
      <p:pic>
        <p:nvPicPr>
          <p:cNvPr id="15" name="סמל מטלה" descr="עיפרון">
            <a:extLst>
              <a:ext uri="{FF2B5EF4-FFF2-40B4-BE49-F238E27FC236}">
                <a16:creationId xmlns:a16="http://schemas.microsoft.com/office/drawing/2014/main" id="{00000000-0008-0000-0200-000002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0394850" y="1693879"/>
            <a:ext cx="303334" cy="303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7919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חיפה</a:t>
            </a:r>
          </a:p>
        </p:txBody>
      </p:sp>
      <p:graphicFrame>
        <p:nvGraphicFramePr>
          <p:cNvPr id="2" name="טבלה 1">
            <a:extLst>
              <a:ext uri="{FF2B5EF4-FFF2-40B4-BE49-F238E27FC236}">
                <a16:creationId xmlns:a16="http://schemas.microsoft.com/office/drawing/2014/main" id="{549DE34D-CAC5-426B-9C3A-B1B01FB382B1}"/>
              </a:ext>
            </a:extLst>
          </p:cNvPr>
          <p:cNvGraphicFramePr>
            <a:graphicFrameLocks noGrp="1"/>
          </p:cNvGraphicFramePr>
          <p:nvPr>
            <p:extLst>
              <p:ext uri="{D42A27DB-BD31-4B8C-83A1-F6EECF244321}">
                <p14:modId xmlns:p14="http://schemas.microsoft.com/office/powerpoint/2010/main" val="4055157254"/>
              </p:ext>
            </p:extLst>
          </p:nvPr>
        </p:nvGraphicFramePr>
        <p:xfrm>
          <a:off x="467545" y="1294452"/>
          <a:ext cx="8136903" cy="4414726"/>
        </p:xfrm>
        <a:graphic>
          <a:graphicData uri="http://schemas.openxmlformats.org/drawingml/2006/table">
            <a:tbl>
              <a:tblPr rtl="1"/>
              <a:tblGrid>
                <a:gridCol w="616905">
                  <a:extLst>
                    <a:ext uri="{9D8B030D-6E8A-4147-A177-3AD203B41FA5}">
                      <a16:colId xmlns:a16="http://schemas.microsoft.com/office/drawing/2014/main" val="2768809548"/>
                    </a:ext>
                  </a:extLst>
                </a:gridCol>
                <a:gridCol w="1069827">
                  <a:extLst>
                    <a:ext uri="{9D8B030D-6E8A-4147-A177-3AD203B41FA5}">
                      <a16:colId xmlns:a16="http://schemas.microsoft.com/office/drawing/2014/main" val="866681650"/>
                    </a:ext>
                  </a:extLst>
                </a:gridCol>
                <a:gridCol w="698718">
                  <a:extLst>
                    <a:ext uri="{9D8B030D-6E8A-4147-A177-3AD203B41FA5}">
                      <a16:colId xmlns:a16="http://schemas.microsoft.com/office/drawing/2014/main" val="3585522011"/>
                    </a:ext>
                  </a:extLst>
                </a:gridCol>
                <a:gridCol w="1081714">
                  <a:extLst>
                    <a:ext uri="{9D8B030D-6E8A-4147-A177-3AD203B41FA5}">
                      <a16:colId xmlns:a16="http://schemas.microsoft.com/office/drawing/2014/main" val="1901364063"/>
                    </a:ext>
                  </a:extLst>
                </a:gridCol>
                <a:gridCol w="843364">
                  <a:extLst>
                    <a:ext uri="{9D8B030D-6E8A-4147-A177-3AD203B41FA5}">
                      <a16:colId xmlns:a16="http://schemas.microsoft.com/office/drawing/2014/main" val="3609330323"/>
                    </a:ext>
                  </a:extLst>
                </a:gridCol>
                <a:gridCol w="574334">
                  <a:extLst>
                    <a:ext uri="{9D8B030D-6E8A-4147-A177-3AD203B41FA5}">
                      <a16:colId xmlns:a16="http://schemas.microsoft.com/office/drawing/2014/main" val="3705043651"/>
                    </a:ext>
                  </a:extLst>
                </a:gridCol>
                <a:gridCol w="1206102">
                  <a:extLst>
                    <a:ext uri="{9D8B030D-6E8A-4147-A177-3AD203B41FA5}">
                      <a16:colId xmlns:a16="http://schemas.microsoft.com/office/drawing/2014/main" val="3971777913"/>
                    </a:ext>
                  </a:extLst>
                </a:gridCol>
                <a:gridCol w="2045939">
                  <a:extLst>
                    <a:ext uri="{9D8B030D-6E8A-4147-A177-3AD203B41FA5}">
                      <a16:colId xmlns:a16="http://schemas.microsoft.com/office/drawing/2014/main" val="3363183620"/>
                    </a:ext>
                  </a:extLst>
                </a:gridCol>
              </a:tblGrid>
              <a:tr h="528021">
                <a:tc>
                  <a:txBody>
                    <a:bodyPr/>
                    <a:lstStyle/>
                    <a:p>
                      <a:pPr algn="ctr" rtl="1" fontAlgn="ctr"/>
                      <a:r>
                        <a:rPr lang="he-IL" sz="11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b"/>
                      <a:r>
                        <a:rPr lang="he-IL" sz="1100" b="1" i="0" u="none" strike="noStrike" dirty="0">
                          <a:solidFill>
                            <a:srgbClr val="FFFFFF"/>
                          </a:solidFill>
                          <a:effectLst/>
                          <a:latin typeface="Tahoma" panose="020B0604030504040204" pitchFamily="34" charset="0"/>
                        </a:rPr>
                        <a:t>סטטוס</a:t>
                      </a:r>
                      <a:endParaRPr lang="he-IL" sz="11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390764083"/>
                  </a:ext>
                </a:extLst>
              </a:tr>
              <a:tr h="528021">
                <a:tc>
                  <a:txBody>
                    <a:bodyPr/>
                    <a:lstStyle/>
                    <a:p>
                      <a:pPr algn="ctr" rtl="1" fontAlgn="ctr"/>
                      <a:r>
                        <a:rPr lang="he-IL" sz="1100" b="1" i="0" u="none" strike="noStrike" dirty="0" err="1">
                          <a:solidFill>
                            <a:srgbClr val="262626"/>
                          </a:solidFill>
                          <a:effectLst/>
                          <a:latin typeface="Arial" panose="020B0604020202020204" pitchFamily="34" charset="0"/>
                        </a:rPr>
                        <a:t>ג'דיידה</a:t>
                      </a:r>
                      <a:r>
                        <a:rPr lang="he-IL" sz="1100" b="1" i="0" u="none" strike="noStrike" dirty="0">
                          <a:solidFill>
                            <a:srgbClr val="262626"/>
                          </a:solidFill>
                          <a:effectLst/>
                          <a:latin typeface="Arial" panose="020B0604020202020204" pitchFamily="34" charset="0"/>
                        </a:rPr>
                        <a:t> מאכר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Tahoma" panose="020B0604030504040204" pitchFamily="34" charset="0"/>
                        </a:rPr>
                        <a:t>יש היתר. נחתם הסכם עם קבלן זוכה.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0092985"/>
                  </a:ext>
                </a:extLst>
              </a:tr>
              <a:tr h="528021">
                <a:tc>
                  <a:txBody>
                    <a:bodyPr/>
                    <a:lstStyle/>
                    <a:p>
                      <a:pPr algn="ctr" rtl="1" fontAlgn="ctr"/>
                      <a:r>
                        <a:rPr lang="he-IL" sz="1100" b="1" i="0" u="none" strike="noStrike">
                          <a:solidFill>
                            <a:srgbClr val="262626"/>
                          </a:solidFill>
                          <a:effectLst/>
                          <a:latin typeface="Arial" panose="020B0604020202020204" pitchFamily="34" charset="0"/>
                        </a:rPr>
                        <a:t>ג'דיידה מאכר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Tahoma" panose="020B0604030504040204" pitchFamily="34" charset="0"/>
                        </a:rPr>
                        <a:t>יש היתר. נחתם הסכם עם קבלן זוכה.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47637337"/>
                  </a:ext>
                </a:extLst>
              </a:tr>
              <a:tr h="528021">
                <a:tc>
                  <a:txBody>
                    <a:bodyPr/>
                    <a:lstStyle/>
                    <a:p>
                      <a:pPr algn="ctr" rtl="1" fontAlgn="ctr"/>
                      <a:r>
                        <a:rPr lang="he-IL" sz="1100" b="1" i="0" u="none" strike="noStrike">
                          <a:solidFill>
                            <a:srgbClr val="262626"/>
                          </a:solidFill>
                          <a:effectLst/>
                          <a:latin typeface="Arial" panose="020B0604020202020204" pitchFamily="34" charset="0"/>
                        </a:rPr>
                        <a:t>ג'דיידה מאכר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Tahoma" panose="020B0604030504040204" pitchFamily="34" charset="0"/>
                        </a:rPr>
                        <a:t>בביצוע. הוגש חשבון גמר שלד.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82941318"/>
                  </a:ext>
                </a:extLst>
              </a:tr>
              <a:tr h="528021">
                <a:tc>
                  <a:txBody>
                    <a:bodyPr/>
                    <a:lstStyle/>
                    <a:p>
                      <a:pPr algn="ctr" rtl="1" fontAlgn="ctr"/>
                      <a:r>
                        <a:rPr lang="he-IL" sz="1100" b="1" i="0" u="none" strike="noStrike">
                          <a:solidFill>
                            <a:srgbClr val="262626"/>
                          </a:solidFill>
                          <a:effectLst/>
                          <a:latin typeface="Arial" panose="020B0604020202020204" pitchFamily="34" charset="0"/>
                        </a:rPr>
                        <a:t>ג'סר א-זרקא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sz="11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Tahoma" panose="020B0604030504040204" pitchFamily="34" charset="0"/>
                        </a:rPr>
                        <a:t>בשלב הוצאת היתר שני.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16086522"/>
                  </a:ext>
                </a:extLst>
              </a:tr>
              <a:tr h="718579">
                <a:tc>
                  <a:txBody>
                    <a:bodyPr/>
                    <a:lstStyle/>
                    <a:p>
                      <a:pPr algn="ctr" rtl="1" fontAlgn="ctr"/>
                      <a:r>
                        <a:rPr lang="he-IL" sz="1100" b="1" i="0" u="none" strike="noStrike">
                          <a:solidFill>
                            <a:srgbClr val="262626"/>
                          </a:solidFill>
                          <a:effectLst/>
                          <a:latin typeface="Arial" panose="020B0604020202020204" pitchFamily="34" charset="0"/>
                        </a:rPr>
                        <a:t>ג'סר א-זרקא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רב תכליתי 488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עמק איילון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תכניות הוגשו לוועדה להיתר. קיים חוסר תקציבי.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69068030"/>
                  </a:ext>
                </a:extLst>
              </a:tr>
              <a:tr h="528021">
                <a:tc>
                  <a:txBody>
                    <a:bodyPr/>
                    <a:lstStyle/>
                    <a:p>
                      <a:pPr algn="ctr" rtl="1" fontAlgn="ctr"/>
                      <a:r>
                        <a:rPr lang="he-IL" sz="1100" b="1" i="0" u="none" strike="noStrike">
                          <a:solidFill>
                            <a:srgbClr val="262626"/>
                          </a:solidFill>
                          <a:effectLst/>
                          <a:latin typeface="Arial" panose="020B0604020202020204" pitchFamily="34" charset="0"/>
                        </a:rPr>
                        <a:t>ג'ת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sz="11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הסתיים.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66254035"/>
                  </a:ext>
                </a:extLst>
              </a:tr>
              <a:tr h="528021">
                <a:tc>
                  <a:txBody>
                    <a:bodyPr/>
                    <a:lstStyle/>
                    <a:p>
                      <a:pPr algn="ctr" rtl="1" fontAlgn="ctr"/>
                      <a:r>
                        <a:rPr lang="he-IL" sz="1100" b="1" i="0" u="none" strike="noStrike">
                          <a:solidFill>
                            <a:srgbClr val="262626"/>
                          </a:solidFill>
                          <a:effectLst/>
                          <a:latin typeface="Arial" panose="020B0604020202020204" pitchFamily="34" charset="0"/>
                        </a:rPr>
                        <a:t>ג'ת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בשלבי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91958139"/>
                  </a:ext>
                </a:extLst>
              </a:tr>
            </a:tbl>
          </a:graphicData>
        </a:graphic>
      </p:graphicFrame>
      <p:pic>
        <p:nvPicPr>
          <p:cNvPr id="10" name="סמל מטלה" descr="עיפרון">
            <a:extLst>
              <a:ext uri="{FF2B5EF4-FFF2-40B4-BE49-F238E27FC236}">
                <a16:creationId xmlns:a16="http://schemas.microsoft.com/office/drawing/2014/main" id="{00000000-0008-0000-0200-000002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0289886" y="2382236"/>
            <a:ext cx="448566" cy="448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5905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חיפה</a:t>
            </a:r>
          </a:p>
        </p:txBody>
      </p:sp>
      <p:pic>
        <p:nvPicPr>
          <p:cNvPr id="10" name="סמל מטלה" descr="עיפרון">
            <a:extLst>
              <a:ext uri="{FF2B5EF4-FFF2-40B4-BE49-F238E27FC236}">
                <a16:creationId xmlns:a16="http://schemas.microsoft.com/office/drawing/2014/main" id="{00000000-0008-0000-0200-0000020000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955892" y="1570930"/>
            <a:ext cx="41710" cy="3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טבלה 1">
            <a:extLst>
              <a:ext uri="{FF2B5EF4-FFF2-40B4-BE49-F238E27FC236}">
                <a16:creationId xmlns:a16="http://schemas.microsoft.com/office/drawing/2014/main" id="{E1594828-6A66-4C07-8229-C52EC3652F5C}"/>
              </a:ext>
            </a:extLst>
          </p:cNvPr>
          <p:cNvGraphicFramePr>
            <a:graphicFrameLocks noGrp="1"/>
          </p:cNvGraphicFramePr>
          <p:nvPr>
            <p:extLst>
              <p:ext uri="{D42A27DB-BD31-4B8C-83A1-F6EECF244321}">
                <p14:modId xmlns:p14="http://schemas.microsoft.com/office/powerpoint/2010/main" val="2517330567"/>
              </p:ext>
            </p:extLst>
          </p:nvPr>
        </p:nvGraphicFramePr>
        <p:xfrm>
          <a:off x="251520" y="1122821"/>
          <a:ext cx="8455233" cy="4611452"/>
        </p:xfrm>
        <a:graphic>
          <a:graphicData uri="http://schemas.openxmlformats.org/drawingml/2006/table">
            <a:tbl>
              <a:tblPr rtl="1"/>
              <a:tblGrid>
                <a:gridCol w="641039">
                  <a:extLst>
                    <a:ext uri="{9D8B030D-6E8A-4147-A177-3AD203B41FA5}">
                      <a16:colId xmlns:a16="http://schemas.microsoft.com/office/drawing/2014/main" val="2765681321"/>
                    </a:ext>
                  </a:extLst>
                </a:gridCol>
                <a:gridCol w="981846">
                  <a:extLst>
                    <a:ext uri="{9D8B030D-6E8A-4147-A177-3AD203B41FA5}">
                      <a16:colId xmlns:a16="http://schemas.microsoft.com/office/drawing/2014/main" val="3373586962"/>
                    </a:ext>
                  </a:extLst>
                </a:gridCol>
                <a:gridCol w="714069">
                  <a:extLst>
                    <a:ext uri="{9D8B030D-6E8A-4147-A177-3AD203B41FA5}">
                      <a16:colId xmlns:a16="http://schemas.microsoft.com/office/drawing/2014/main" val="3085175825"/>
                    </a:ext>
                  </a:extLst>
                </a:gridCol>
                <a:gridCol w="652171">
                  <a:extLst>
                    <a:ext uri="{9D8B030D-6E8A-4147-A177-3AD203B41FA5}">
                      <a16:colId xmlns:a16="http://schemas.microsoft.com/office/drawing/2014/main" val="4274354991"/>
                    </a:ext>
                  </a:extLst>
                </a:gridCol>
                <a:gridCol w="893820">
                  <a:extLst>
                    <a:ext uri="{9D8B030D-6E8A-4147-A177-3AD203B41FA5}">
                      <a16:colId xmlns:a16="http://schemas.microsoft.com/office/drawing/2014/main" val="3461483518"/>
                    </a:ext>
                  </a:extLst>
                </a:gridCol>
                <a:gridCol w="1180457">
                  <a:extLst>
                    <a:ext uri="{9D8B030D-6E8A-4147-A177-3AD203B41FA5}">
                      <a16:colId xmlns:a16="http://schemas.microsoft.com/office/drawing/2014/main" val="1662740319"/>
                    </a:ext>
                  </a:extLst>
                </a:gridCol>
                <a:gridCol w="1265851">
                  <a:extLst>
                    <a:ext uri="{9D8B030D-6E8A-4147-A177-3AD203B41FA5}">
                      <a16:colId xmlns:a16="http://schemas.microsoft.com/office/drawing/2014/main" val="3556900107"/>
                    </a:ext>
                  </a:extLst>
                </a:gridCol>
                <a:gridCol w="2125980">
                  <a:extLst>
                    <a:ext uri="{9D8B030D-6E8A-4147-A177-3AD203B41FA5}">
                      <a16:colId xmlns:a16="http://schemas.microsoft.com/office/drawing/2014/main" val="3186188776"/>
                    </a:ext>
                  </a:extLst>
                </a:gridCol>
              </a:tblGrid>
              <a:tr h="417701">
                <a:tc>
                  <a:txBody>
                    <a:bodyPr/>
                    <a:lstStyle/>
                    <a:p>
                      <a:pPr algn="ctr" rtl="1" fontAlgn="ctr"/>
                      <a:r>
                        <a:rPr lang="he-IL" sz="9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b"/>
                      <a:r>
                        <a:rPr lang="he-IL" sz="900" b="1" i="0" u="none" strike="noStrike" dirty="0">
                          <a:solidFill>
                            <a:srgbClr val="FFFFFF"/>
                          </a:solidFill>
                          <a:effectLst/>
                          <a:latin typeface="Tahoma" panose="020B0604030504040204" pitchFamily="34" charset="0"/>
                        </a:rPr>
                        <a:t>סטטוס</a:t>
                      </a:r>
                      <a:endParaRPr lang="he-IL" sz="9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881914680"/>
                  </a:ext>
                </a:extLst>
              </a:tr>
              <a:tr h="417701">
                <a:tc>
                  <a:txBody>
                    <a:bodyPr/>
                    <a:lstStyle/>
                    <a:p>
                      <a:pPr algn="ctr" rtl="1" fontAlgn="ctr"/>
                      <a:r>
                        <a:rPr lang="he-IL" sz="900" b="1" i="0" u="none" strike="noStrike" dirty="0">
                          <a:solidFill>
                            <a:srgbClr val="262626"/>
                          </a:solidFill>
                          <a:effectLst/>
                          <a:latin typeface="Arial" panose="020B0604020202020204" pitchFamily="34" charset="0"/>
                        </a:rPr>
                        <a:t>זמר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488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עמק איילון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Tahoma" panose="020B0604030504040204" pitchFamily="34" charset="0"/>
                        </a:rPr>
                        <a:t>הסתיים.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5500298"/>
                  </a:ext>
                </a:extLst>
              </a:tr>
              <a:tr h="417701">
                <a:tc>
                  <a:txBody>
                    <a:bodyPr/>
                    <a:lstStyle/>
                    <a:p>
                      <a:pPr algn="ctr" rtl="1" fontAlgn="ctr"/>
                      <a:r>
                        <a:rPr lang="he-IL" sz="900" b="1" i="0" u="none" strike="noStrike">
                          <a:solidFill>
                            <a:srgbClr val="262626"/>
                          </a:solidFill>
                          <a:effectLst/>
                          <a:latin typeface="Arial" panose="020B0604020202020204" pitchFamily="34" charset="0"/>
                        </a:rPr>
                        <a:t>טמרה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Tahoma" panose="020B0604030504040204" pitchFamily="34" charset="0"/>
                        </a:rPr>
                        <a:t>טרם חתמו על הסכם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10491324"/>
                  </a:ext>
                </a:extLst>
              </a:tr>
              <a:tr h="417701">
                <a:tc>
                  <a:txBody>
                    <a:bodyPr/>
                    <a:lstStyle/>
                    <a:p>
                      <a:pPr algn="ctr" rtl="1" fontAlgn="ctr"/>
                      <a:r>
                        <a:rPr lang="he-IL" sz="900" b="1" i="0" u="none" strike="noStrike">
                          <a:solidFill>
                            <a:srgbClr val="262626"/>
                          </a:solidFill>
                          <a:effectLst/>
                          <a:latin typeface="Arial" panose="020B0604020202020204" pitchFamily="34" charset="0"/>
                        </a:rPr>
                        <a:t>טמרה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Tahoma" panose="020B0604030504040204" pitchFamily="34" charset="0"/>
                        </a:rPr>
                        <a:t>טרם חתמו על הסכם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11592478"/>
                  </a:ext>
                </a:extLst>
              </a:tr>
              <a:tr h="417701">
                <a:tc>
                  <a:txBody>
                    <a:bodyPr/>
                    <a:lstStyle/>
                    <a:p>
                      <a:pPr algn="ctr" rtl="1" fontAlgn="ctr"/>
                      <a:r>
                        <a:rPr lang="he-IL" sz="900" b="1" i="0" u="none" strike="noStrike">
                          <a:solidFill>
                            <a:srgbClr val="262626"/>
                          </a:solidFill>
                          <a:effectLst/>
                          <a:latin typeface="Arial" panose="020B0604020202020204" pitchFamily="34" charset="0"/>
                        </a:rPr>
                        <a:t>טמרה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Tahoma" panose="020B0604030504040204" pitchFamily="34" charset="0"/>
                        </a:rPr>
                        <a:t>טרם חתמו על הסכם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73902015"/>
                  </a:ext>
                </a:extLst>
              </a:tr>
              <a:tr h="417701">
                <a:tc>
                  <a:txBody>
                    <a:bodyPr/>
                    <a:lstStyle/>
                    <a:p>
                      <a:pPr algn="ctr" rtl="1" fontAlgn="ctr"/>
                      <a:r>
                        <a:rPr lang="he-IL" sz="900" b="1" i="0" u="none" strike="noStrike">
                          <a:solidFill>
                            <a:srgbClr val="262626"/>
                          </a:solidFill>
                          <a:effectLst/>
                          <a:latin typeface="Arial" panose="020B0604020202020204" pitchFamily="34" charset="0"/>
                        </a:rPr>
                        <a:t>טמרה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Tahoma" panose="020B0604030504040204" pitchFamily="34" charset="0"/>
                        </a:rPr>
                        <a:t>טרם חתמו על הסכם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83963207"/>
                  </a:ext>
                </a:extLst>
              </a:tr>
              <a:tr h="592061">
                <a:tc>
                  <a:txBody>
                    <a:bodyPr/>
                    <a:lstStyle/>
                    <a:p>
                      <a:pPr algn="ctr" rtl="1" fontAlgn="ctr"/>
                      <a:r>
                        <a:rPr lang="he-IL" sz="900" b="1" i="0" u="none" strike="noStrike">
                          <a:solidFill>
                            <a:srgbClr val="262626"/>
                          </a:solidFill>
                          <a:effectLst/>
                          <a:latin typeface="Arial" panose="020B0604020202020204" pitchFamily="34" charset="0"/>
                        </a:rPr>
                        <a:t>מזרעה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1200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סך 8.5  מלש"ח:                               4 מלש"ח מפעל הפיס  4.5 מלש"ח משב"ש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Tahoma" panose="020B0604030504040204" pitchFamily="34" charset="0"/>
                        </a:rPr>
                        <a:t>הסתיים.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0015373"/>
                  </a:ext>
                </a:extLst>
              </a:tr>
              <a:tr h="1513185">
                <a:tc>
                  <a:txBody>
                    <a:bodyPr/>
                    <a:lstStyle/>
                    <a:p>
                      <a:pPr algn="ctr" rtl="1" fontAlgn="ctr"/>
                      <a:r>
                        <a:rPr lang="he-IL" sz="900" b="1" i="0" u="none" strike="noStrike">
                          <a:solidFill>
                            <a:srgbClr val="262626"/>
                          </a:solidFill>
                          <a:effectLst/>
                          <a:latin typeface="Arial" panose="020B0604020202020204" pitchFamily="34" charset="0"/>
                        </a:rPr>
                        <a:t>מעיליא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כחלק מקומפלקס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סך 11.4 מלש"ח: 2.75 מלש"ח משרד הפנים.    2.1 מלש"ח פיס                         0.976 מלש"ח הלוואת פיתוח.          1.074 מלש"ח תגבור תקציב פיתוח</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1" fontAlgn="ctr"/>
                      <a:r>
                        <a:rPr lang="he-IL" sz="900" b="1" i="0" u="none" strike="noStrike" dirty="0">
                          <a:solidFill>
                            <a:srgbClr val="262626"/>
                          </a:solidFill>
                          <a:effectLst/>
                          <a:latin typeface="Tahoma" panose="020B0604030504040204" pitchFamily="34" charset="0"/>
                        </a:rPr>
                        <a:t>לקראת פרסום מכרז.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010605"/>
                  </a:ext>
                </a:extLst>
              </a:tr>
            </a:tbl>
          </a:graphicData>
        </a:graphic>
      </p:graphicFrame>
    </p:spTree>
    <p:extLst>
      <p:ext uri="{BB962C8B-B14F-4D97-AF65-F5344CB8AC3E}">
        <p14:creationId xmlns:p14="http://schemas.microsoft.com/office/powerpoint/2010/main" val="23588928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חיפה</a:t>
            </a:r>
          </a:p>
        </p:txBody>
      </p:sp>
      <p:graphicFrame>
        <p:nvGraphicFramePr>
          <p:cNvPr id="3" name="טבלה 2">
            <a:extLst>
              <a:ext uri="{FF2B5EF4-FFF2-40B4-BE49-F238E27FC236}">
                <a16:creationId xmlns:a16="http://schemas.microsoft.com/office/drawing/2014/main" id="{B2F93CEF-713C-423E-8099-092B86C10A11}"/>
              </a:ext>
            </a:extLst>
          </p:cNvPr>
          <p:cNvGraphicFramePr>
            <a:graphicFrameLocks noGrp="1"/>
          </p:cNvGraphicFramePr>
          <p:nvPr>
            <p:extLst>
              <p:ext uri="{D42A27DB-BD31-4B8C-83A1-F6EECF244321}">
                <p14:modId xmlns:p14="http://schemas.microsoft.com/office/powerpoint/2010/main" val="2873870266"/>
              </p:ext>
            </p:extLst>
          </p:nvPr>
        </p:nvGraphicFramePr>
        <p:xfrm>
          <a:off x="462372" y="1125733"/>
          <a:ext cx="8219256" cy="4250360"/>
        </p:xfrm>
        <a:graphic>
          <a:graphicData uri="http://schemas.openxmlformats.org/drawingml/2006/table">
            <a:tbl>
              <a:tblPr rtl="1"/>
              <a:tblGrid>
                <a:gridCol w="646376">
                  <a:extLst>
                    <a:ext uri="{9D8B030D-6E8A-4147-A177-3AD203B41FA5}">
                      <a16:colId xmlns:a16="http://schemas.microsoft.com/office/drawing/2014/main" val="1621876561"/>
                    </a:ext>
                  </a:extLst>
                </a:gridCol>
                <a:gridCol w="888766">
                  <a:extLst>
                    <a:ext uri="{9D8B030D-6E8A-4147-A177-3AD203B41FA5}">
                      <a16:colId xmlns:a16="http://schemas.microsoft.com/office/drawing/2014/main" val="2248782638"/>
                    </a:ext>
                  </a:extLst>
                </a:gridCol>
                <a:gridCol w="702910">
                  <a:extLst>
                    <a:ext uri="{9D8B030D-6E8A-4147-A177-3AD203B41FA5}">
                      <a16:colId xmlns:a16="http://schemas.microsoft.com/office/drawing/2014/main" val="911249639"/>
                    </a:ext>
                  </a:extLst>
                </a:gridCol>
                <a:gridCol w="1202336">
                  <a:extLst>
                    <a:ext uri="{9D8B030D-6E8A-4147-A177-3AD203B41FA5}">
                      <a16:colId xmlns:a16="http://schemas.microsoft.com/office/drawing/2014/main" val="3074995049"/>
                    </a:ext>
                  </a:extLst>
                </a:gridCol>
                <a:gridCol w="913868">
                  <a:extLst>
                    <a:ext uri="{9D8B030D-6E8A-4147-A177-3AD203B41FA5}">
                      <a16:colId xmlns:a16="http://schemas.microsoft.com/office/drawing/2014/main" val="1918563868"/>
                    </a:ext>
                  </a:extLst>
                </a:gridCol>
                <a:gridCol w="982688">
                  <a:extLst>
                    <a:ext uri="{9D8B030D-6E8A-4147-A177-3AD203B41FA5}">
                      <a16:colId xmlns:a16="http://schemas.microsoft.com/office/drawing/2014/main" val="825034675"/>
                    </a:ext>
                  </a:extLst>
                </a:gridCol>
                <a:gridCol w="957875">
                  <a:extLst>
                    <a:ext uri="{9D8B030D-6E8A-4147-A177-3AD203B41FA5}">
                      <a16:colId xmlns:a16="http://schemas.microsoft.com/office/drawing/2014/main" val="2094346125"/>
                    </a:ext>
                  </a:extLst>
                </a:gridCol>
                <a:gridCol w="1924437">
                  <a:extLst>
                    <a:ext uri="{9D8B030D-6E8A-4147-A177-3AD203B41FA5}">
                      <a16:colId xmlns:a16="http://schemas.microsoft.com/office/drawing/2014/main" val="3747552393"/>
                    </a:ext>
                  </a:extLst>
                </a:gridCol>
              </a:tblGrid>
              <a:tr h="365077">
                <a:tc>
                  <a:txBody>
                    <a:bodyPr/>
                    <a:lstStyle/>
                    <a:p>
                      <a:pPr algn="ctr" rtl="1" fontAlgn="ctr"/>
                      <a:r>
                        <a:rPr lang="he-IL" sz="9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b"/>
                      <a:r>
                        <a:rPr lang="he-IL" sz="900" b="1" i="0" u="none" strike="noStrike" dirty="0">
                          <a:solidFill>
                            <a:srgbClr val="FFFFFF"/>
                          </a:solidFill>
                          <a:effectLst/>
                          <a:latin typeface="Tahoma" panose="020B0604030504040204" pitchFamily="34" charset="0"/>
                        </a:rPr>
                        <a:t>סטטוס</a:t>
                      </a:r>
                      <a:endParaRPr lang="he-IL" sz="9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466526304"/>
                  </a:ext>
                </a:extLst>
              </a:tr>
              <a:tr h="365077">
                <a:tc rowSpan="2">
                  <a:txBody>
                    <a:bodyPr/>
                    <a:lstStyle/>
                    <a:p>
                      <a:pPr algn="ctr" rtl="1" fontAlgn="ctr"/>
                      <a:r>
                        <a:rPr lang="he-IL" sz="900" b="1" i="0" u="none" strike="noStrike" dirty="0">
                          <a:solidFill>
                            <a:srgbClr val="262626"/>
                          </a:solidFill>
                          <a:effectLst/>
                          <a:latin typeface="Arial" panose="020B0604020202020204" pitchFamily="34" charset="0"/>
                        </a:rPr>
                        <a:t>כאבול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dirty="0">
                          <a:solidFill>
                            <a:srgbClr val="262626"/>
                          </a:solidFill>
                          <a:effectLst/>
                          <a:latin typeface="Arial" panose="020B0604020202020204" pitchFamily="34" charset="0"/>
                        </a:rPr>
                        <a:t>שלוחת מתנ"ס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a:solidFill>
                            <a:srgbClr val="262626"/>
                          </a:solidFill>
                          <a:effectLst/>
                          <a:latin typeface="Arial" panose="020B0604020202020204" pitchFamily="34" charset="0"/>
                        </a:rPr>
                        <a:t>סך 9.5 מלש"ח:   3 מלש"ח פיס                              6.5 מלש"ח משב"ש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a:solidFill>
                            <a:srgbClr val="262626"/>
                          </a:solidFill>
                          <a:effectLst/>
                          <a:latin typeface="Tahoma" panose="020B0604030504040204" pitchFamily="34" charset="0"/>
                        </a:rPr>
                        <a:t>צפי לתחילת ביצוע 01/21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94965285"/>
                  </a:ext>
                </a:extLst>
              </a:tr>
              <a:tr h="365077">
                <a:tc vMerge="1">
                  <a:txBody>
                    <a:bodyPr/>
                    <a:lstStyle/>
                    <a:p>
                      <a:pPr rtl="1"/>
                      <a:endParaRPr lang="he-IL"/>
                    </a:p>
                  </a:txBody>
                  <a:tcPr/>
                </a:tc>
                <a:tc vMerge="1">
                  <a:txBody>
                    <a:bodyPr/>
                    <a:lstStyle/>
                    <a:p>
                      <a:pPr rtl="1"/>
                      <a:endParaRPr lang="he-IL"/>
                    </a:p>
                  </a:txBody>
                  <a:tcPr/>
                </a:tc>
                <a:tc>
                  <a:txBody>
                    <a:bodyPr/>
                    <a:lstStyle/>
                    <a:p>
                      <a:pPr algn="ctr" rtl="0" fontAlgn="ctr"/>
                      <a:r>
                        <a:rPr lang="he-IL" sz="900" b="1" i="0" u="none" strike="noStrike" dirty="0">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1743199188"/>
                  </a:ext>
                </a:extLst>
              </a:tr>
              <a:tr h="1064020">
                <a:tc>
                  <a:txBody>
                    <a:bodyPr/>
                    <a:lstStyle/>
                    <a:p>
                      <a:pPr algn="ctr" rtl="1" fontAlgn="ctr"/>
                      <a:r>
                        <a:rPr lang="he-IL" sz="900" b="1" i="0" u="none" strike="noStrike">
                          <a:solidFill>
                            <a:srgbClr val="262626"/>
                          </a:solidFill>
                          <a:effectLst/>
                          <a:latin typeface="Arial" panose="020B0604020202020204" pitchFamily="34" charset="0"/>
                        </a:rPr>
                        <a:t>כאוכב אבו אלהיג'א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740 מ"ר(אודיטוריום)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Arial" panose="020B0604020202020204" pitchFamily="34" charset="0"/>
                        </a:rPr>
                        <a:t>עמק איילון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dirty="0">
                          <a:solidFill>
                            <a:srgbClr val="262626"/>
                          </a:solidFill>
                          <a:effectLst/>
                          <a:latin typeface="Tahoma" panose="020B0604030504040204" pitchFamily="34" charset="0"/>
                        </a:rPr>
                        <a:t>בביצוע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8543144"/>
                  </a:ext>
                </a:extLst>
              </a:tr>
              <a:tr h="504056">
                <a:tc>
                  <a:txBody>
                    <a:bodyPr/>
                    <a:lstStyle/>
                    <a:p>
                      <a:pPr algn="ctr" rtl="1" fontAlgn="ctr"/>
                      <a:r>
                        <a:rPr lang="he-IL" sz="900" b="1" i="0" u="none" strike="noStrike">
                          <a:solidFill>
                            <a:srgbClr val="262626"/>
                          </a:solidFill>
                          <a:effectLst/>
                          <a:latin typeface="Arial" panose="020B0604020202020204" pitchFamily="34" charset="0"/>
                        </a:rPr>
                        <a:t>כפר יאסיף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מבנה רב תכליתי 250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900" b="1" i="0" u="none" strike="noStrike">
                          <a:solidFill>
                            <a:srgbClr val="262626"/>
                          </a:solidFill>
                          <a:effectLst/>
                          <a:latin typeface="Tahoma" panose="020B0604030504040204" pitchFamily="34" charset="0"/>
                        </a:rPr>
                        <a:t>פרויקט תקוע עקב זמינות קרקע שבבעלות הכנסיה.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661378"/>
                  </a:ext>
                </a:extLst>
              </a:tr>
              <a:tr h="833478">
                <a:tc rowSpan="2">
                  <a:txBody>
                    <a:bodyPr/>
                    <a:lstStyle/>
                    <a:p>
                      <a:pPr algn="ctr" rtl="1" fontAlgn="ctr"/>
                      <a:r>
                        <a:rPr lang="he-IL" sz="900" b="1" i="0" u="none" strike="noStrike">
                          <a:solidFill>
                            <a:srgbClr val="262626"/>
                          </a:solidFill>
                          <a:effectLst/>
                          <a:latin typeface="Arial" panose="020B0604020202020204" pitchFamily="34" charset="0"/>
                        </a:rPr>
                        <a:t>כפר קרע</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a:solidFill>
                            <a:srgbClr val="262626"/>
                          </a:solidFill>
                          <a:effectLst/>
                          <a:latin typeface="Arial" panose="020B0604020202020204" pitchFamily="34" charset="0"/>
                        </a:rPr>
                        <a:t>מרכז תרבות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9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a:solidFill>
                            <a:srgbClr val="262626"/>
                          </a:solidFill>
                          <a:effectLst/>
                          <a:latin typeface="Arial" panose="020B0604020202020204" pitchFamily="34" charset="0"/>
                        </a:rPr>
                        <a:t>סך 10.455 מלש"ח:   1 מלש"ח משרד הפנים   1 מלש"ח הלוואות פיתוח 2015  1.955 מלש"ח הלוואות פיתוח 2017             6.5 מלש"ח משב"ש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dirty="0">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rtl="1" fontAlgn="ctr"/>
                      <a:r>
                        <a:rPr lang="he-IL" sz="900" b="1" i="0" u="none" strike="noStrike" dirty="0">
                          <a:solidFill>
                            <a:srgbClr val="262626"/>
                          </a:solidFill>
                          <a:effectLst/>
                          <a:latin typeface="Tahoma" panose="020B0604030504040204" pitchFamily="34" charset="0"/>
                        </a:rPr>
                        <a:t>לקראת מסירה סופית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73791905"/>
                  </a:ext>
                </a:extLst>
              </a:tr>
              <a:tr h="753575">
                <a:tc vMerge="1">
                  <a:txBody>
                    <a:bodyPr/>
                    <a:lstStyle/>
                    <a:p>
                      <a:pPr rtl="1"/>
                      <a:endParaRPr lang="he-IL"/>
                    </a:p>
                  </a:txBody>
                  <a:tcPr/>
                </a:tc>
                <a:tc vMerge="1">
                  <a:txBody>
                    <a:bodyPr/>
                    <a:lstStyle/>
                    <a:p>
                      <a:pPr rtl="1"/>
                      <a:endParaRPr lang="he-IL"/>
                    </a:p>
                  </a:txBody>
                  <a:tcPr/>
                </a:tc>
                <a:tc>
                  <a:txBody>
                    <a:bodyPr/>
                    <a:lstStyle/>
                    <a:p>
                      <a:pPr algn="ctr" rtl="0" fontAlgn="ctr"/>
                      <a:r>
                        <a:rPr lang="he-IL" sz="9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rtl="0" fontAlgn="ctr"/>
                      <a:r>
                        <a:rPr lang="he-IL" sz="90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3242490621"/>
                  </a:ext>
                </a:extLst>
              </a:tr>
            </a:tbl>
          </a:graphicData>
        </a:graphic>
      </p:graphicFrame>
    </p:spTree>
    <p:extLst>
      <p:ext uri="{BB962C8B-B14F-4D97-AF65-F5344CB8AC3E}">
        <p14:creationId xmlns:p14="http://schemas.microsoft.com/office/powerpoint/2010/main" val="22524292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חיפה</a:t>
            </a:r>
          </a:p>
        </p:txBody>
      </p:sp>
      <p:graphicFrame>
        <p:nvGraphicFramePr>
          <p:cNvPr id="3" name="טבלה 2">
            <a:extLst>
              <a:ext uri="{FF2B5EF4-FFF2-40B4-BE49-F238E27FC236}">
                <a16:creationId xmlns:a16="http://schemas.microsoft.com/office/drawing/2014/main" id="{A5891B01-5D43-4499-A670-DBBC3BCCC57C}"/>
              </a:ext>
            </a:extLst>
          </p:cNvPr>
          <p:cNvGraphicFramePr>
            <a:graphicFrameLocks noGrp="1"/>
          </p:cNvGraphicFramePr>
          <p:nvPr>
            <p:extLst>
              <p:ext uri="{D42A27DB-BD31-4B8C-83A1-F6EECF244321}">
                <p14:modId xmlns:p14="http://schemas.microsoft.com/office/powerpoint/2010/main" val="415630618"/>
              </p:ext>
            </p:extLst>
          </p:nvPr>
        </p:nvGraphicFramePr>
        <p:xfrm>
          <a:off x="395537" y="1108699"/>
          <a:ext cx="8291264" cy="4764034"/>
        </p:xfrm>
        <a:graphic>
          <a:graphicData uri="http://schemas.openxmlformats.org/drawingml/2006/table">
            <a:tbl>
              <a:tblPr rtl="1"/>
              <a:tblGrid>
                <a:gridCol w="1089669">
                  <a:extLst>
                    <a:ext uri="{9D8B030D-6E8A-4147-A177-3AD203B41FA5}">
                      <a16:colId xmlns:a16="http://schemas.microsoft.com/office/drawing/2014/main" val="2785480905"/>
                    </a:ext>
                  </a:extLst>
                </a:gridCol>
                <a:gridCol w="845192">
                  <a:extLst>
                    <a:ext uri="{9D8B030D-6E8A-4147-A177-3AD203B41FA5}">
                      <a16:colId xmlns:a16="http://schemas.microsoft.com/office/drawing/2014/main" val="2440639036"/>
                    </a:ext>
                  </a:extLst>
                </a:gridCol>
                <a:gridCol w="797804">
                  <a:extLst>
                    <a:ext uri="{9D8B030D-6E8A-4147-A177-3AD203B41FA5}">
                      <a16:colId xmlns:a16="http://schemas.microsoft.com/office/drawing/2014/main" val="2375189333"/>
                    </a:ext>
                  </a:extLst>
                </a:gridCol>
                <a:gridCol w="642012">
                  <a:extLst>
                    <a:ext uri="{9D8B030D-6E8A-4147-A177-3AD203B41FA5}">
                      <a16:colId xmlns:a16="http://schemas.microsoft.com/office/drawing/2014/main" val="3380725610"/>
                    </a:ext>
                  </a:extLst>
                </a:gridCol>
                <a:gridCol w="656188">
                  <a:extLst>
                    <a:ext uri="{9D8B030D-6E8A-4147-A177-3AD203B41FA5}">
                      <a16:colId xmlns:a16="http://schemas.microsoft.com/office/drawing/2014/main" val="893099354"/>
                    </a:ext>
                  </a:extLst>
                </a:gridCol>
                <a:gridCol w="1340644">
                  <a:extLst>
                    <a:ext uri="{9D8B030D-6E8A-4147-A177-3AD203B41FA5}">
                      <a16:colId xmlns:a16="http://schemas.microsoft.com/office/drawing/2014/main" val="742725999"/>
                    </a:ext>
                  </a:extLst>
                </a:gridCol>
                <a:gridCol w="1089669">
                  <a:extLst>
                    <a:ext uri="{9D8B030D-6E8A-4147-A177-3AD203B41FA5}">
                      <a16:colId xmlns:a16="http://schemas.microsoft.com/office/drawing/2014/main" val="2928944384"/>
                    </a:ext>
                  </a:extLst>
                </a:gridCol>
                <a:gridCol w="1830086">
                  <a:extLst>
                    <a:ext uri="{9D8B030D-6E8A-4147-A177-3AD203B41FA5}">
                      <a16:colId xmlns:a16="http://schemas.microsoft.com/office/drawing/2014/main" val="1995105482"/>
                    </a:ext>
                  </a:extLst>
                </a:gridCol>
              </a:tblGrid>
              <a:tr h="339039">
                <a:tc>
                  <a:txBody>
                    <a:bodyPr/>
                    <a:lstStyle/>
                    <a:p>
                      <a:pPr algn="ctr" rtl="1" fontAlgn="ctr"/>
                      <a:r>
                        <a:rPr lang="he-IL" sz="10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מבנה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b"/>
                      <a:r>
                        <a:rPr lang="he-IL" sz="1000" b="1" i="0" u="none" strike="noStrike" dirty="0">
                          <a:solidFill>
                            <a:srgbClr val="FFFFFF"/>
                          </a:solidFill>
                          <a:effectLst/>
                          <a:latin typeface="Tahoma" panose="020B0604030504040204" pitchFamily="34" charset="0"/>
                        </a:rPr>
                        <a:t>סטטוס</a:t>
                      </a:r>
                      <a:endParaRPr lang="he-IL" sz="1000" b="1"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4205970876"/>
                  </a:ext>
                </a:extLst>
              </a:tr>
              <a:tr h="339039">
                <a:tc>
                  <a:txBody>
                    <a:bodyPr/>
                    <a:lstStyle/>
                    <a:p>
                      <a:pPr algn="ctr" rtl="1" fontAlgn="ctr"/>
                      <a:r>
                        <a:rPr lang="he-IL" sz="1000" b="1" i="0" u="none" strike="noStrike" dirty="0">
                          <a:solidFill>
                            <a:srgbClr val="262626"/>
                          </a:solidFill>
                          <a:effectLst/>
                          <a:latin typeface="Arial" panose="020B0604020202020204" pitchFamily="34" charset="0"/>
                        </a:rPr>
                        <a:t>ערערה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קירוי והשלמת 2 מגרשים משולבים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יצא מכרז</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58968216"/>
                  </a:ext>
                </a:extLst>
              </a:tr>
              <a:tr h="339039">
                <a:tc rowSpan="3">
                  <a:txBody>
                    <a:bodyPr/>
                    <a:lstStyle/>
                    <a:p>
                      <a:pPr algn="ctr" rtl="1" fontAlgn="ctr"/>
                      <a:r>
                        <a:rPr lang="he-IL" sz="1000" b="1" i="0" u="none" strike="noStrike">
                          <a:solidFill>
                            <a:srgbClr val="262626"/>
                          </a:solidFill>
                          <a:effectLst/>
                          <a:latin typeface="Arial" panose="020B0604020202020204" pitchFamily="34" charset="0"/>
                        </a:rPr>
                        <a:t>ערערה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p>
                      <a:pPr algn="ctr" rtl="1" fontAlgn="ctr"/>
                      <a:r>
                        <a:rPr lang="he-IL" sz="1000" b="1" i="0" u="none" strike="noStrike" dirty="0">
                          <a:solidFill>
                            <a:srgbClr val="262626"/>
                          </a:solidFill>
                          <a:effectLst/>
                          <a:latin typeface="Arial" panose="020B0604020202020204" pitchFamily="34" charset="0"/>
                        </a:rPr>
                        <a:t>בניית אודיטוריום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p>
                      <a:pPr algn="ctr" rtl="1" fontAlgn="ctr"/>
                      <a:r>
                        <a:rPr lang="he-IL" sz="1000" b="1" i="0" u="none" strike="noStrike">
                          <a:solidFill>
                            <a:srgbClr val="262626"/>
                          </a:solidFill>
                          <a:effectLst/>
                          <a:latin typeface="Tahoma" panose="020B0604030504040204" pitchFamily="34" charset="0"/>
                        </a:rPr>
                        <a:t>מכרז תכנון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51976584"/>
                  </a:ext>
                </a:extLst>
              </a:tr>
              <a:tr h="339039">
                <a:tc vMerge="1">
                  <a:txBody>
                    <a:bodyPr/>
                    <a:lstStyle/>
                    <a:p>
                      <a:pPr rtl="1"/>
                      <a:endParaRPr lang="he-IL"/>
                    </a:p>
                  </a:txBody>
                  <a:tcPr/>
                </a:tc>
                <a:tc vMerge="1">
                  <a:txBody>
                    <a:bodyPr/>
                    <a:lstStyle/>
                    <a:p>
                      <a:pPr rtl="1"/>
                      <a:endParaRPr lang="he-IL"/>
                    </a:p>
                  </a:txBody>
                  <a:tcPr/>
                </a:tc>
                <a:tc>
                  <a:txBody>
                    <a:bodyPr/>
                    <a:lstStyle/>
                    <a:p>
                      <a:pPr algn="ctr" rtl="0" fontAlgn="ctr"/>
                      <a:r>
                        <a:rPr lang="he-IL" sz="1000" b="1" i="0" u="none" strike="noStrike" dirty="0">
                          <a:solidFill>
                            <a:srgbClr val="262626"/>
                          </a:solidFill>
                          <a:effectLst/>
                          <a:latin typeface="Arial" panose="020B0604020202020204" pitchFamily="34" charset="0"/>
                        </a:rPr>
                        <a:t>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3454091012"/>
                  </a:ext>
                </a:extLst>
              </a:tr>
              <a:tr h="197912">
                <a:tc vMerge="1">
                  <a:txBody>
                    <a:bodyPr/>
                    <a:lstStyle/>
                    <a:p>
                      <a:pPr rtl="1"/>
                      <a:endParaRPr lang="he-IL"/>
                    </a:p>
                  </a:txBody>
                  <a:tcPr/>
                </a:tc>
                <a:tc vMerge="1">
                  <a:txBody>
                    <a:bodyPr/>
                    <a:lstStyle/>
                    <a:p>
                      <a:pPr rtl="1"/>
                      <a:endParaRPr lang="he-IL"/>
                    </a:p>
                  </a:txBody>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82925537"/>
                  </a:ext>
                </a:extLst>
              </a:tr>
              <a:tr h="339039">
                <a:tc>
                  <a:txBody>
                    <a:bodyPr/>
                    <a:lstStyle/>
                    <a:p>
                      <a:pPr algn="ctr" rtl="1" fontAlgn="ctr"/>
                      <a:r>
                        <a:rPr lang="he-IL" sz="1000" b="1" i="0" u="none" strike="noStrike">
                          <a:solidFill>
                            <a:srgbClr val="262626"/>
                          </a:solidFill>
                          <a:effectLst/>
                          <a:latin typeface="Arial" panose="020B0604020202020204" pitchFamily="34" charset="0"/>
                        </a:rPr>
                        <a:t>פסוטה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800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בביצוע. גמר שלד, עבודות גמר.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1743466"/>
                  </a:ext>
                </a:extLst>
              </a:tr>
              <a:tr h="339039">
                <a:tc>
                  <a:txBody>
                    <a:bodyPr/>
                    <a:lstStyle/>
                    <a:p>
                      <a:pPr algn="ctr" rtl="1" fontAlgn="ctr"/>
                      <a:r>
                        <a:rPr lang="he-IL" sz="1000" b="1" i="0" u="none" strike="noStrike">
                          <a:solidFill>
                            <a:srgbClr val="262626"/>
                          </a:solidFill>
                          <a:effectLst/>
                          <a:latin typeface="Arial" panose="020B0604020202020204" pitchFamily="34" charset="0"/>
                        </a:rPr>
                        <a:t>פורדיס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n-US" sz="1000" b="1" i="0" u="none" strike="noStrike">
                          <a:solidFill>
                            <a:srgbClr val="262626"/>
                          </a:solidFill>
                          <a:effectLst/>
                          <a:latin typeface="Arial" panose="020B0604020202020204" pitchFamily="34" charset="0"/>
                        </a:rPr>
                        <a:t>CPM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הסתיים.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697152"/>
                  </a:ext>
                </a:extLst>
              </a:tr>
              <a:tr h="476939">
                <a:tc>
                  <a:txBody>
                    <a:bodyPr/>
                    <a:lstStyle/>
                    <a:p>
                      <a:pPr algn="ctr" rtl="1" fontAlgn="ctr"/>
                      <a:r>
                        <a:rPr lang="he-IL" sz="1000" b="1" i="0" u="none" strike="noStrike">
                          <a:solidFill>
                            <a:srgbClr val="262626"/>
                          </a:solidFill>
                          <a:effectLst/>
                          <a:latin typeface="Arial" panose="020B0604020202020204" pitchFamily="34" charset="0"/>
                        </a:rPr>
                        <a:t>פורדיס</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מבנה רב תכליתי 600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בביצוע. הסתיימו עבודות שלד.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09927708"/>
                  </a:ext>
                </a:extLst>
              </a:tr>
              <a:tr h="339039">
                <a:tc>
                  <a:txBody>
                    <a:bodyPr/>
                    <a:lstStyle/>
                    <a:p>
                      <a:pPr algn="ctr" rtl="1" fontAlgn="ctr"/>
                      <a:r>
                        <a:rPr lang="he-IL" sz="1000" b="1" i="0" u="none" strike="noStrike">
                          <a:solidFill>
                            <a:srgbClr val="262626"/>
                          </a:solidFill>
                          <a:effectLst/>
                          <a:latin typeface="Arial" panose="020B0604020202020204" pitchFamily="34" charset="0"/>
                        </a:rPr>
                        <a:t>שעב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488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עמק איילון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אין היתר.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89500894"/>
                  </a:ext>
                </a:extLst>
              </a:tr>
              <a:tr h="530949">
                <a:tc rowSpan="4">
                  <a:txBody>
                    <a:bodyPr/>
                    <a:lstStyle/>
                    <a:p>
                      <a:pPr algn="ctr" rtl="1" fontAlgn="ctr"/>
                      <a:r>
                        <a:rPr lang="he-IL" sz="1000" b="1" i="0" u="none" strike="noStrike">
                          <a:solidFill>
                            <a:srgbClr val="262626"/>
                          </a:solidFill>
                          <a:effectLst/>
                          <a:latin typeface="Arial" panose="020B0604020202020204" pitchFamily="34" charset="0"/>
                        </a:rPr>
                        <a:t>שפרעם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4">
                  <a:txBody>
                    <a:bodyPr/>
                    <a:lstStyle/>
                    <a:p>
                      <a:pPr algn="ctr" rtl="1" fontAlgn="ctr"/>
                      <a:r>
                        <a:rPr lang="he-IL" sz="1000" b="1" i="0" u="none" strike="noStrike">
                          <a:solidFill>
                            <a:srgbClr val="262626"/>
                          </a:solidFill>
                          <a:effectLst/>
                          <a:latin typeface="Arial" panose="020B0604020202020204" pitchFamily="34" charset="0"/>
                        </a:rPr>
                        <a:t>מבנה רב תכליתי 2000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4">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4">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4">
                  <a:txBody>
                    <a:bodyPr/>
                    <a:lstStyle/>
                    <a:p>
                      <a:pPr algn="ctr" rtl="1" fontAlgn="ctr"/>
                      <a:r>
                        <a:rPr lang="he-IL" sz="1000" b="1" i="0" u="none" strike="noStrike">
                          <a:solidFill>
                            <a:srgbClr val="262626"/>
                          </a:solidFill>
                          <a:effectLst/>
                          <a:latin typeface="Arial" panose="020B0604020202020204" pitchFamily="34" charset="0"/>
                        </a:rPr>
                        <a:t>סך 17 מלש"ח:   4 מלש"ח מפעל הפיס           13 מלש"ח משב"ש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4">
                  <a:txBody>
                    <a:bodyPr/>
                    <a:lstStyle/>
                    <a:p>
                      <a:pPr algn="ctr" rtl="1" fontAlgn="ctr"/>
                      <a:r>
                        <a:rPr lang="he-IL" sz="1000" b="1" i="0" u="none" strike="noStrike" dirty="0">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4">
                  <a:txBody>
                    <a:bodyPr/>
                    <a:lstStyle/>
                    <a:p>
                      <a:pPr algn="ctr" rtl="1" fontAlgn="ctr"/>
                      <a:r>
                        <a:rPr lang="he-IL" sz="1000" b="1" i="0" u="none" strike="noStrike" dirty="0">
                          <a:solidFill>
                            <a:srgbClr val="262626"/>
                          </a:solidFill>
                          <a:effectLst/>
                          <a:latin typeface="Tahoma" panose="020B0604030504040204" pitchFamily="34" charset="0"/>
                        </a:rPr>
                        <a:t>בשלב פינוי קרקע </a:t>
                      </a:r>
                      <a:r>
                        <a:rPr lang="he-IL" sz="1000" b="1" i="0" u="none" strike="noStrike" dirty="0" err="1">
                          <a:solidFill>
                            <a:srgbClr val="262626"/>
                          </a:solidFill>
                          <a:effectLst/>
                          <a:latin typeface="Tahoma" panose="020B0604030504040204" pitchFamily="34" charset="0"/>
                        </a:rPr>
                        <a:t>פלושה</a:t>
                      </a:r>
                      <a:r>
                        <a:rPr lang="he-IL" sz="1000" b="1" i="0" u="none" strike="noStrike" dirty="0">
                          <a:solidFill>
                            <a:srgbClr val="262626"/>
                          </a:solidFill>
                          <a:effectLst/>
                          <a:latin typeface="Tahoma" panose="020B0604030504040204" pitchFamily="34" charset="0"/>
                        </a:rPr>
                        <a:t>. התכנית בשלב הגשה </a:t>
                      </a:r>
                      <a:r>
                        <a:rPr lang="he-IL" sz="1000" b="1" i="0" u="none" strike="noStrike" dirty="0" err="1">
                          <a:solidFill>
                            <a:srgbClr val="262626"/>
                          </a:solidFill>
                          <a:effectLst/>
                          <a:latin typeface="Tahoma" panose="020B0604030504040204" pitchFamily="34" charset="0"/>
                        </a:rPr>
                        <a:t>לועדה</a:t>
                      </a:r>
                      <a:r>
                        <a:rPr lang="he-IL" sz="1000" b="1" i="0" u="none" strike="noStrike" dirty="0">
                          <a:solidFill>
                            <a:srgbClr val="262626"/>
                          </a:solidFill>
                          <a:effectLst/>
                          <a:latin typeface="Tahoma" panose="020B0604030504040204" pitchFamily="34" charset="0"/>
                        </a:rPr>
                        <a:t>. עדיין אין בעלות על השטח. ההפקעה בהליך משפטי.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96858460"/>
                  </a:ext>
                </a:extLst>
              </a:tr>
              <a:tr h="339039">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0" fontAlgn="ctr"/>
                      <a:r>
                        <a:rPr lang="he-IL" sz="1000" b="1" i="0" u="none" strike="noStrike" dirty="0">
                          <a:solidFill>
                            <a:srgbClr val="262626"/>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1887881414"/>
                  </a:ext>
                </a:extLst>
              </a:tr>
              <a:tr h="339039">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0" fontAlgn="ctr"/>
                      <a:r>
                        <a:rPr lang="he-IL" sz="1000" b="1" i="0" u="none" strike="noStrike" dirty="0">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3165656220"/>
                  </a:ext>
                </a:extLst>
              </a:tr>
              <a:tr h="33221">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0" fontAlgn="ctr"/>
                      <a:r>
                        <a:rPr lang="he-IL" sz="1000" b="1" i="0" u="none" strike="noStrike" dirty="0">
                          <a:solidFill>
                            <a:srgbClr val="262626"/>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2583200287"/>
                  </a:ext>
                </a:extLst>
              </a:tr>
            </a:tbl>
          </a:graphicData>
        </a:graphic>
      </p:graphicFrame>
      <p:pic>
        <p:nvPicPr>
          <p:cNvPr id="10" name="סמל מטלה" descr="עיפרון">
            <a:extLst>
              <a:ext uri="{FF2B5EF4-FFF2-40B4-BE49-F238E27FC236}">
                <a16:creationId xmlns:a16="http://schemas.microsoft.com/office/drawing/2014/main" id="{00000000-0008-0000-0200-000002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0353675" y="1663700"/>
            <a:ext cx="266700" cy="26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0603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חיפה</a:t>
            </a:r>
          </a:p>
        </p:txBody>
      </p:sp>
      <p:graphicFrame>
        <p:nvGraphicFramePr>
          <p:cNvPr id="2" name="טבלה 1">
            <a:extLst>
              <a:ext uri="{FF2B5EF4-FFF2-40B4-BE49-F238E27FC236}">
                <a16:creationId xmlns:a16="http://schemas.microsoft.com/office/drawing/2014/main" id="{96F57529-227C-4F45-8267-A9B0D5444DEE}"/>
              </a:ext>
            </a:extLst>
          </p:cNvPr>
          <p:cNvGraphicFramePr>
            <a:graphicFrameLocks noGrp="1"/>
          </p:cNvGraphicFramePr>
          <p:nvPr>
            <p:extLst>
              <p:ext uri="{D42A27DB-BD31-4B8C-83A1-F6EECF244321}">
                <p14:modId xmlns:p14="http://schemas.microsoft.com/office/powerpoint/2010/main" val="766331357"/>
              </p:ext>
            </p:extLst>
          </p:nvPr>
        </p:nvGraphicFramePr>
        <p:xfrm>
          <a:off x="323528" y="1052736"/>
          <a:ext cx="8291265" cy="4499649"/>
        </p:xfrm>
        <a:graphic>
          <a:graphicData uri="http://schemas.openxmlformats.org/drawingml/2006/table">
            <a:tbl>
              <a:tblPr rtl="1"/>
              <a:tblGrid>
                <a:gridCol w="652038">
                  <a:extLst>
                    <a:ext uri="{9D8B030D-6E8A-4147-A177-3AD203B41FA5}">
                      <a16:colId xmlns:a16="http://schemas.microsoft.com/office/drawing/2014/main" val="2068677971"/>
                    </a:ext>
                  </a:extLst>
                </a:gridCol>
                <a:gridCol w="896553">
                  <a:extLst>
                    <a:ext uri="{9D8B030D-6E8A-4147-A177-3AD203B41FA5}">
                      <a16:colId xmlns:a16="http://schemas.microsoft.com/office/drawing/2014/main" val="3089001002"/>
                    </a:ext>
                  </a:extLst>
                </a:gridCol>
                <a:gridCol w="834152">
                  <a:extLst>
                    <a:ext uri="{9D8B030D-6E8A-4147-A177-3AD203B41FA5}">
                      <a16:colId xmlns:a16="http://schemas.microsoft.com/office/drawing/2014/main" val="2965742451"/>
                    </a:ext>
                  </a:extLst>
                </a:gridCol>
                <a:gridCol w="752052">
                  <a:extLst>
                    <a:ext uri="{9D8B030D-6E8A-4147-A177-3AD203B41FA5}">
                      <a16:colId xmlns:a16="http://schemas.microsoft.com/office/drawing/2014/main" val="763126320"/>
                    </a:ext>
                  </a:extLst>
                </a:gridCol>
                <a:gridCol w="964704">
                  <a:extLst>
                    <a:ext uri="{9D8B030D-6E8A-4147-A177-3AD203B41FA5}">
                      <a16:colId xmlns:a16="http://schemas.microsoft.com/office/drawing/2014/main" val="824565584"/>
                    </a:ext>
                  </a:extLst>
                </a:gridCol>
                <a:gridCol w="1094582">
                  <a:extLst>
                    <a:ext uri="{9D8B030D-6E8A-4147-A177-3AD203B41FA5}">
                      <a16:colId xmlns:a16="http://schemas.microsoft.com/office/drawing/2014/main" val="3666613114"/>
                    </a:ext>
                  </a:extLst>
                </a:gridCol>
                <a:gridCol w="1155887">
                  <a:extLst>
                    <a:ext uri="{9D8B030D-6E8A-4147-A177-3AD203B41FA5}">
                      <a16:colId xmlns:a16="http://schemas.microsoft.com/office/drawing/2014/main" val="7185629"/>
                    </a:ext>
                  </a:extLst>
                </a:gridCol>
                <a:gridCol w="1941297">
                  <a:extLst>
                    <a:ext uri="{9D8B030D-6E8A-4147-A177-3AD203B41FA5}">
                      <a16:colId xmlns:a16="http://schemas.microsoft.com/office/drawing/2014/main" val="82434250"/>
                    </a:ext>
                  </a:extLst>
                </a:gridCol>
              </a:tblGrid>
              <a:tr h="357222">
                <a:tc>
                  <a:txBody>
                    <a:bodyPr/>
                    <a:lstStyle/>
                    <a:p>
                      <a:pPr algn="ctr" rtl="1" fontAlgn="ctr"/>
                      <a:r>
                        <a:rPr lang="he-IL" sz="10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מבנה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מבנה באיגום</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b"/>
                      <a:r>
                        <a:rPr lang="he-IL" sz="1000" b="1" i="0" u="none" strike="noStrike" dirty="0">
                          <a:solidFill>
                            <a:srgbClr val="FFFFFF"/>
                          </a:solidFill>
                          <a:effectLst/>
                          <a:latin typeface="Tahoma" panose="020B0604030504040204" pitchFamily="34" charset="0"/>
                        </a:rPr>
                        <a:t>סטטוס</a:t>
                      </a:r>
                      <a:endParaRPr lang="he-IL" sz="1000" b="1" i="0" u="none" strike="noStrike" dirty="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118740458"/>
                  </a:ext>
                </a:extLst>
              </a:tr>
              <a:tr h="357222">
                <a:tc>
                  <a:txBody>
                    <a:bodyPr/>
                    <a:lstStyle/>
                    <a:p>
                      <a:pPr algn="ctr" rtl="1" fontAlgn="ctr"/>
                      <a:r>
                        <a:rPr lang="he-IL" sz="1000" b="1" i="0" u="none" strike="noStrike" dirty="0">
                          <a:solidFill>
                            <a:srgbClr val="262626"/>
                          </a:solidFill>
                          <a:effectLst/>
                          <a:latin typeface="Arial" panose="020B0604020202020204" pitchFamily="34" charset="0"/>
                        </a:rPr>
                        <a:t>ראס עלי (זבולון)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הרחבה למבנה רב תכליתי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הסתיים.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8790679"/>
                  </a:ext>
                </a:extLst>
              </a:tr>
              <a:tr h="505503">
                <a:tc>
                  <a:txBody>
                    <a:bodyPr/>
                    <a:lstStyle/>
                    <a:p>
                      <a:pPr algn="ctr" rtl="1" fontAlgn="ctr"/>
                      <a:r>
                        <a:rPr lang="he-IL" sz="1000" b="1" i="0" u="none" strike="noStrike">
                          <a:solidFill>
                            <a:srgbClr val="262626"/>
                          </a:solidFill>
                          <a:effectLst/>
                          <a:latin typeface="Arial" panose="020B0604020202020204" pitchFamily="34" charset="0"/>
                        </a:rPr>
                        <a:t>   אום אל קוטוף (מנשה)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מבנה רב תכליתי 250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יהל מהנדסים/רשות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הועבר לביצוע הרשות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4325859"/>
                  </a:ext>
                </a:extLst>
              </a:tr>
              <a:tr h="458322">
                <a:tc>
                  <a:txBody>
                    <a:bodyPr/>
                    <a:lstStyle/>
                    <a:p>
                      <a:pPr algn="ctr" rtl="1" fontAlgn="ctr"/>
                      <a:r>
                        <a:rPr lang="he-IL" sz="1000" b="1" i="0" u="none" strike="noStrike">
                          <a:solidFill>
                            <a:srgbClr val="262626"/>
                          </a:solidFill>
                          <a:effectLst/>
                          <a:latin typeface="Arial" panose="020B0604020202020204" pitchFamily="34" charset="0"/>
                        </a:rPr>
                        <a:t>מייסר (מנשה)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מבנה רב תכליתי 250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יהל מהנדסים/רשות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הועבר לביצוע הרשות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7570456"/>
                  </a:ext>
                </a:extLst>
              </a:tr>
              <a:tr h="357222">
                <a:tc>
                  <a:txBody>
                    <a:bodyPr/>
                    <a:lstStyle/>
                    <a:p>
                      <a:pPr algn="ctr" rtl="1" fontAlgn="ctr"/>
                      <a:r>
                        <a:rPr lang="he-IL" sz="1000" b="1" i="0" u="none" strike="noStrike">
                          <a:solidFill>
                            <a:srgbClr val="262626"/>
                          </a:solidFill>
                          <a:effectLst/>
                          <a:latin typeface="Arial" panose="020B0604020202020204" pitchFamily="34" charset="0"/>
                        </a:rPr>
                        <a:t>אל עריאן  (מנשה)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הרחבת מבנה מועדון נוער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2324118"/>
                  </a:ext>
                </a:extLst>
              </a:tr>
              <a:tr h="357222">
                <a:tc>
                  <a:txBody>
                    <a:bodyPr/>
                    <a:lstStyle/>
                    <a:p>
                      <a:pPr algn="ctr" rtl="1" fontAlgn="ctr"/>
                      <a:r>
                        <a:rPr lang="he-IL" sz="1000" b="1" i="0" u="none" strike="noStrike">
                          <a:solidFill>
                            <a:srgbClr val="262626"/>
                          </a:solidFill>
                          <a:effectLst/>
                          <a:latin typeface="Arial" panose="020B0604020202020204" pitchFamily="34" charset="0"/>
                        </a:rPr>
                        <a:t>ביאדה (מעלה עירון)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200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תחילת ביצוע.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5097105"/>
                  </a:ext>
                </a:extLst>
              </a:tr>
              <a:tr h="357222">
                <a:tc>
                  <a:txBody>
                    <a:bodyPr/>
                    <a:lstStyle/>
                    <a:p>
                      <a:pPr algn="ctr" rtl="1" fontAlgn="ctr"/>
                      <a:r>
                        <a:rPr lang="he-IL" sz="1000" b="1" i="0" u="none" strike="noStrike">
                          <a:solidFill>
                            <a:srgbClr val="262626"/>
                          </a:solidFill>
                          <a:effectLst/>
                          <a:latin typeface="Arial" panose="020B0604020202020204" pitchFamily="34" charset="0"/>
                        </a:rPr>
                        <a:t>זלפה (מעלה עירון)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900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בשלב הוצאת היתר.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2436819"/>
                  </a:ext>
                </a:extLst>
              </a:tr>
              <a:tr h="357222">
                <a:tc>
                  <a:txBody>
                    <a:bodyPr/>
                    <a:lstStyle/>
                    <a:p>
                      <a:pPr algn="ctr" rtl="1" fontAlgn="ctr"/>
                      <a:r>
                        <a:rPr lang="he-IL" sz="1000" b="1" i="0" u="none" strike="noStrike">
                          <a:solidFill>
                            <a:srgbClr val="262626"/>
                          </a:solidFill>
                          <a:effectLst/>
                          <a:latin typeface="Arial" panose="020B0604020202020204" pitchFamily="34" charset="0"/>
                        </a:rPr>
                        <a:t>מוסמוס (מעלה עירון)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יש היתר. יש קבלן זוכה.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3523582"/>
                  </a:ext>
                </a:extLst>
              </a:tr>
              <a:tr h="357222">
                <a:tc>
                  <a:txBody>
                    <a:bodyPr/>
                    <a:lstStyle/>
                    <a:p>
                      <a:pPr algn="ctr" rtl="1" fontAlgn="ctr"/>
                      <a:r>
                        <a:rPr lang="he-IL" sz="1000" b="1" i="0" u="none" strike="noStrike">
                          <a:solidFill>
                            <a:srgbClr val="262626"/>
                          </a:solidFill>
                          <a:effectLst/>
                          <a:latin typeface="Arial" panose="020B0604020202020204" pitchFamily="34" charset="0"/>
                        </a:rPr>
                        <a:t>מוסמוס (מעלה עירון)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600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בשלב תכנון.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8239794"/>
                  </a:ext>
                </a:extLst>
              </a:tr>
              <a:tr h="626824">
                <a:tc rowSpan="2">
                  <a:txBody>
                    <a:bodyPr/>
                    <a:lstStyle/>
                    <a:p>
                      <a:pPr algn="ctr" rtl="1" fontAlgn="ctr"/>
                      <a:r>
                        <a:rPr lang="he-IL" sz="1000" b="1" i="0" u="none" strike="noStrike">
                          <a:solidFill>
                            <a:srgbClr val="262626"/>
                          </a:solidFill>
                          <a:effectLst/>
                          <a:latin typeface="Arial" panose="020B0604020202020204" pitchFamily="34" charset="0"/>
                        </a:rPr>
                        <a:t>מושרייפה (מעלה עירון)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a:solidFill>
                            <a:srgbClr val="262626"/>
                          </a:solidFill>
                          <a:effectLst/>
                          <a:latin typeface="Arial" panose="020B0604020202020204" pitchFamily="34" charset="0"/>
                        </a:rPr>
                        <a:t>מבנה רב תכליתי 1400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a:solidFill>
                            <a:srgbClr val="262626"/>
                          </a:solidFill>
                          <a:effectLst/>
                          <a:latin typeface="Arial" panose="020B0604020202020204" pitchFamily="34" charset="0"/>
                        </a:rPr>
                        <a:t>סך 9.3 מלש"ח:  5.3 מלש"ח משרד הפנים   4 מלש"ח משב"ש משנים 2016 ו- 2019 יחד.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dirty="0">
                          <a:solidFill>
                            <a:srgbClr val="262626"/>
                          </a:solidFill>
                          <a:effectLst/>
                          <a:latin typeface="Tahoma" panose="020B0604030504040204" pitchFamily="34" charset="0"/>
                        </a:rPr>
                        <a:t>בשלב תכנון.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31555379"/>
                  </a:ext>
                </a:extLst>
              </a:tr>
              <a:tr h="408446">
                <a:tc vMerge="1">
                  <a:txBody>
                    <a:bodyPr/>
                    <a:lstStyle/>
                    <a:p>
                      <a:pPr rtl="1"/>
                      <a:endParaRPr lang="he-IL"/>
                    </a:p>
                  </a:txBody>
                  <a:tcPr/>
                </a:tc>
                <a:tc vMerge="1">
                  <a:txBody>
                    <a:bodyPr/>
                    <a:lstStyle/>
                    <a:p>
                      <a:pPr rtl="1"/>
                      <a:endParaRPr lang="he-IL"/>
                    </a:p>
                  </a:txBody>
                  <a:tcPr/>
                </a:tc>
                <a:tc>
                  <a:txBody>
                    <a:bodyPr/>
                    <a:lstStyle/>
                    <a:p>
                      <a:pPr algn="ctr" rtl="0" fontAlgn="ctr"/>
                      <a:r>
                        <a:rPr lang="he-IL" sz="1000" b="1" i="0" u="none" strike="noStrike" dirty="0">
                          <a:solidFill>
                            <a:srgbClr val="262626"/>
                          </a:solidFill>
                          <a:effectLst/>
                          <a:latin typeface="Arial" panose="020B0604020202020204" pitchFamily="34" charset="0"/>
                        </a:rPr>
                        <a:t>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he-IL" sz="1000" b="1" i="0" u="none" strike="noStrike" dirty="0">
                          <a:solidFill>
                            <a:srgbClr val="262626"/>
                          </a:solidFill>
                          <a:effectLst/>
                          <a:latin typeface="Arial" panose="020B0604020202020204" pitchFamily="34" charset="0"/>
                        </a:rPr>
                        <a:t>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879557701"/>
                  </a:ext>
                </a:extLst>
              </a:tr>
            </a:tbl>
          </a:graphicData>
        </a:graphic>
      </p:graphicFrame>
      <p:pic>
        <p:nvPicPr>
          <p:cNvPr id="11" name="סמל מטלה" descr="עיפרון">
            <a:extLst>
              <a:ext uri="{FF2B5EF4-FFF2-40B4-BE49-F238E27FC236}">
                <a16:creationId xmlns:a16="http://schemas.microsoft.com/office/drawing/2014/main" id="{00000000-0008-0000-0200-000002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0353675" y="1885950"/>
            <a:ext cx="266700" cy="26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5330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חיפה</a:t>
            </a:r>
          </a:p>
        </p:txBody>
      </p:sp>
      <p:graphicFrame>
        <p:nvGraphicFramePr>
          <p:cNvPr id="3" name="טבלה 2">
            <a:extLst>
              <a:ext uri="{FF2B5EF4-FFF2-40B4-BE49-F238E27FC236}">
                <a16:creationId xmlns:a16="http://schemas.microsoft.com/office/drawing/2014/main" id="{823EBDE3-633B-45DC-AED0-106ED6D5C7B5}"/>
              </a:ext>
            </a:extLst>
          </p:cNvPr>
          <p:cNvGraphicFramePr>
            <a:graphicFrameLocks noGrp="1"/>
          </p:cNvGraphicFramePr>
          <p:nvPr>
            <p:extLst>
              <p:ext uri="{D42A27DB-BD31-4B8C-83A1-F6EECF244321}">
                <p14:modId xmlns:p14="http://schemas.microsoft.com/office/powerpoint/2010/main" val="1741747494"/>
              </p:ext>
            </p:extLst>
          </p:nvPr>
        </p:nvGraphicFramePr>
        <p:xfrm>
          <a:off x="395535" y="1340768"/>
          <a:ext cx="8208913" cy="4176466"/>
        </p:xfrm>
        <a:graphic>
          <a:graphicData uri="http://schemas.openxmlformats.org/drawingml/2006/table">
            <a:tbl>
              <a:tblPr rtl="1"/>
              <a:tblGrid>
                <a:gridCol w="622364">
                  <a:extLst>
                    <a:ext uri="{9D8B030D-6E8A-4147-A177-3AD203B41FA5}">
                      <a16:colId xmlns:a16="http://schemas.microsoft.com/office/drawing/2014/main" val="2211211139"/>
                    </a:ext>
                  </a:extLst>
                </a:gridCol>
                <a:gridCol w="953243">
                  <a:extLst>
                    <a:ext uri="{9D8B030D-6E8A-4147-A177-3AD203B41FA5}">
                      <a16:colId xmlns:a16="http://schemas.microsoft.com/office/drawing/2014/main" val="2278563271"/>
                    </a:ext>
                  </a:extLst>
                </a:gridCol>
                <a:gridCol w="693267">
                  <a:extLst>
                    <a:ext uri="{9D8B030D-6E8A-4147-A177-3AD203B41FA5}">
                      <a16:colId xmlns:a16="http://schemas.microsoft.com/office/drawing/2014/main" val="2543664857"/>
                    </a:ext>
                  </a:extLst>
                </a:gridCol>
                <a:gridCol w="996220">
                  <a:extLst>
                    <a:ext uri="{9D8B030D-6E8A-4147-A177-3AD203B41FA5}">
                      <a16:colId xmlns:a16="http://schemas.microsoft.com/office/drawing/2014/main" val="1737006339"/>
                    </a:ext>
                  </a:extLst>
                </a:gridCol>
                <a:gridCol w="907998">
                  <a:extLst>
                    <a:ext uri="{9D8B030D-6E8A-4147-A177-3AD203B41FA5}">
                      <a16:colId xmlns:a16="http://schemas.microsoft.com/office/drawing/2014/main" val="3127147349"/>
                    </a:ext>
                  </a:extLst>
                </a:gridCol>
                <a:gridCol w="571128">
                  <a:extLst>
                    <a:ext uri="{9D8B030D-6E8A-4147-A177-3AD203B41FA5}">
                      <a16:colId xmlns:a16="http://schemas.microsoft.com/office/drawing/2014/main" val="637683299"/>
                    </a:ext>
                  </a:extLst>
                </a:gridCol>
                <a:gridCol w="1400648">
                  <a:extLst>
                    <a:ext uri="{9D8B030D-6E8A-4147-A177-3AD203B41FA5}">
                      <a16:colId xmlns:a16="http://schemas.microsoft.com/office/drawing/2014/main" val="103746368"/>
                    </a:ext>
                  </a:extLst>
                </a:gridCol>
                <a:gridCol w="2064045">
                  <a:extLst>
                    <a:ext uri="{9D8B030D-6E8A-4147-A177-3AD203B41FA5}">
                      <a16:colId xmlns:a16="http://schemas.microsoft.com/office/drawing/2014/main" val="899822391"/>
                    </a:ext>
                  </a:extLst>
                </a:gridCol>
              </a:tblGrid>
              <a:tr h="596638">
                <a:tc>
                  <a:txBody>
                    <a:bodyPr/>
                    <a:lstStyle/>
                    <a:p>
                      <a:pPr algn="ctr" rtl="1" fontAlgn="ctr"/>
                      <a:r>
                        <a:rPr lang="he-IL" sz="11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a:solidFill>
                            <a:srgbClr val="FFFFFF"/>
                          </a:solidFill>
                          <a:effectLst/>
                          <a:latin typeface="Tahoma" panose="020B0604030504040204" pitchFamily="34" charset="0"/>
                        </a:rPr>
                        <a:t>מבנה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a:solidFill>
                            <a:srgbClr val="FFFFFF"/>
                          </a:solidFill>
                          <a:effectLst/>
                          <a:latin typeface="Tahoma" panose="020B0604030504040204" pitchFamily="34" charset="0"/>
                        </a:rPr>
                        <a:t>שנה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a:solidFill>
                            <a:srgbClr val="FFFFFF"/>
                          </a:solidFill>
                          <a:effectLst/>
                          <a:latin typeface="Tahoma" panose="020B0604030504040204" pitchFamily="34" charset="0"/>
                        </a:rPr>
                        <a:t>שלב בתהליך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b"/>
                      <a:r>
                        <a:rPr lang="he-IL" sz="1100" b="1" i="0" u="none" strike="noStrike" dirty="0">
                          <a:solidFill>
                            <a:srgbClr val="FFFFFF"/>
                          </a:solidFill>
                          <a:effectLst/>
                          <a:latin typeface="Tahoma" panose="020B0604030504040204" pitchFamily="34" charset="0"/>
                        </a:rPr>
                        <a:t>סטטוס</a:t>
                      </a:r>
                      <a:endParaRPr lang="he-IL" sz="1100" b="1" i="0" u="none" strike="noStrike" dirty="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614835108"/>
                  </a:ext>
                </a:extLst>
              </a:tr>
              <a:tr h="596638">
                <a:tc>
                  <a:txBody>
                    <a:bodyPr/>
                    <a:lstStyle/>
                    <a:p>
                      <a:pPr algn="ctr" rtl="1" fontAlgn="ctr"/>
                      <a:r>
                        <a:rPr lang="he-IL" sz="1100" b="1" i="0" u="none" strike="noStrike" dirty="0" err="1">
                          <a:solidFill>
                            <a:srgbClr val="262626"/>
                          </a:solidFill>
                          <a:effectLst/>
                          <a:latin typeface="Arial" panose="020B0604020202020204" pitchFamily="34" charset="0"/>
                        </a:rPr>
                        <a:t>מושרייפה</a:t>
                      </a:r>
                      <a:r>
                        <a:rPr lang="he-IL" sz="1100" b="1" i="0" u="none" strike="noStrike" dirty="0">
                          <a:solidFill>
                            <a:srgbClr val="262626"/>
                          </a:solidFill>
                          <a:effectLst/>
                          <a:latin typeface="Arial" panose="020B0604020202020204" pitchFamily="34" charset="0"/>
                        </a:rPr>
                        <a:t> (מעלה עירון)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Tahoma" panose="020B0604030504040204" pitchFamily="34" charset="0"/>
                        </a:rPr>
                        <a:t>הסתיים.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4406106"/>
                  </a:ext>
                </a:extLst>
              </a:tr>
              <a:tr h="596638">
                <a:tc>
                  <a:txBody>
                    <a:bodyPr/>
                    <a:lstStyle/>
                    <a:p>
                      <a:pPr algn="ctr" rtl="1" fontAlgn="ctr"/>
                      <a:r>
                        <a:rPr lang="he-IL" sz="1100" b="1" i="0" u="none" strike="noStrike">
                          <a:solidFill>
                            <a:srgbClr val="262626"/>
                          </a:solidFill>
                          <a:effectLst/>
                          <a:latin typeface="Arial" panose="020B0604020202020204" pitchFamily="34" charset="0"/>
                        </a:rPr>
                        <a:t>סאלם (מעלה עירון)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רב תכליתי 250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Tahoma" panose="020B0604030504040204" pitchFamily="34" charset="0"/>
                        </a:rPr>
                        <a:t>בביצוע - גמר שלד.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8747213"/>
                  </a:ext>
                </a:extLst>
              </a:tr>
              <a:tr h="596638">
                <a:tc>
                  <a:txBody>
                    <a:bodyPr/>
                    <a:lstStyle/>
                    <a:p>
                      <a:pPr algn="ctr" rtl="1" fontAlgn="ctr"/>
                      <a:r>
                        <a:rPr lang="he-IL" sz="1100" b="1" i="0" u="none" strike="noStrike">
                          <a:solidFill>
                            <a:srgbClr val="262626"/>
                          </a:solidFill>
                          <a:effectLst/>
                          <a:latin typeface="Arial" panose="020B0604020202020204" pitchFamily="34" charset="0"/>
                        </a:rPr>
                        <a:t>עין חוד (חוף הכרמל)</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הרחבה למבנה רב תכליתי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Tahoma" panose="020B0604030504040204" pitchFamily="34" charset="0"/>
                        </a:rPr>
                        <a:t>בשלב הוצאת היתר כולל חומר יציאה למכרז.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6739614"/>
                  </a:ext>
                </a:extLst>
              </a:tr>
              <a:tr h="596638">
                <a:tc>
                  <a:txBody>
                    <a:bodyPr/>
                    <a:lstStyle/>
                    <a:p>
                      <a:pPr algn="ctr" rtl="1" fontAlgn="ctr"/>
                      <a:r>
                        <a:rPr lang="he-IL" sz="1100" b="1" i="0" u="none" strike="noStrike">
                          <a:solidFill>
                            <a:srgbClr val="262626"/>
                          </a:solidFill>
                          <a:effectLst/>
                          <a:latin typeface="Arial" panose="020B0604020202020204" pitchFamily="34" charset="0"/>
                        </a:rPr>
                        <a:t>ברטעה (בסמ"ה)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שלוחת מתנ"ס</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הסתיים.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6976655"/>
                  </a:ext>
                </a:extLst>
              </a:tr>
              <a:tr h="596638">
                <a:tc>
                  <a:txBody>
                    <a:bodyPr/>
                    <a:lstStyle/>
                    <a:p>
                      <a:pPr algn="ctr" rtl="1" fontAlgn="ctr"/>
                      <a:r>
                        <a:rPr lang="he-IL" sz="1100" b="1" i="0" u="none" strike="noStrike">
                          <a:solidFill>
                            <a:srgbClr val="262626"/>
                          </a:solidFill>
                          <a:effectLst/>
                          <a:latin typeface="Arial" panose="020B0604020202020204" pitchFamily="34" charset="0"/>
                        </a:rPr>
                        <a:t>ברטעה (בסמ"ה)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לא 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מתעכב בשל מחלוקת על בעלות קרקע</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4980417"/>
                  </a:ext>
                </a:extLst>
              </a:tr>
              <a:tr h="596638">
                <a:tc>
                  <a:txBody>
                    <a:bodyPr/>
                    <a:lstStyle/>
                    <a:p>
                      <a:pPr algn="ctr" rtl="1" fontAlgn="ctr"/>
                      <a:r>
                        <a:rPr lang="he-IL" sz="1100" b="1" i="0" u="none" strike="noStrike">
                          <a:solidFill>
                            <a:srgbClr val="262626"/>
                          </a:solidFill>
                          <a:effectLst/>
                          <a:latin typeface="Arial" panose="020B0604020202020204" pitchFamily="34" charset="0"/>
                        </a:rPr>
                        <a:t>שיח דנון (מטה אשר)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שדרוג מגרש כדורגל, דשא סינטטי ושיפוץ.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b="1" i="0" u="none" strike="noStrike">
                          <a:solidFill>
                            <a:srgbClr val="262626"/>
                          </a:solidFill>
                          <a:effectLst/>
                          <a:latin typeface="Arial" panose="020B0604020202020204" pitchFamily="34" charset="0"/>
                        </a:rPr>
                        <a:t>CPM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הסתיים.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5079165"/>
                  </a:ext>
                </a:extLst>
              </a:tr>
            </a:tbl>
          </a:graphicData>
        </a:graphic>
      </p:graphicFrame>
      <p:pic>
        <p:nvPicPr>
          <p:cNvPr id="10" name="סמל מטלה" descr="עיפרון">
            <a:extLst>
              <a:ext uri="{FF2B5EF4-FFF2-40B4-BE49-F238E27FC236}">
                <a16:creationId xmlns:a16="http://schemas.microsoft.com/office/drawing/2014/main" id="{00000000-0008-0000-0200-000002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0353674" y="2591067"/>
            <a:ext cx="439471" cy="439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1744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11396"/>
            <a:ext cx="4536504" cy="369332"/>
          </a:xfrm>
          <a:prstGeom prst="rect">
            <a:avLst/>
          </a:prstGeom>
          <a:noFill/>
        </p:spPr>
        <p:txBody>
          <a:bodyPr wrap="square" rtlCol="1">
            <a:spAutoFit/>
          </a:bodyPr>
          <a:lstStyle/>
          <a:p>
            <a:r>
              <a:rPr lang="he-IL" b="1" dirty="0">
                <a:solidFill>
                  <a:srgbClr val="0070C0"/>
                </a:solidFill>
              </a:rPr>
              <a:t>סטטוס מוסדות ציבור – מחוז מרכז</a:t>
            </a:r>
          </a:p>
        </p:txBody>
      </p:sp>
      <p:pic>
        <p:nvPicPr>
          <p:cNvPr id="8" name="סמל מטלה" descr="עיפרון">
            <a:extLst>
              <a:ext uri="{FF2B5EF4-FFF2-40B4-BE49-F238E27FC236}">
                <a16:creationId xmlns:a16="http://schemas.microsoft.com/office/drawing/2014/main" id="{00000000-0008-0000-0100-000003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685338" y="1600200"/>
            <a:ext cx="266700" cy="266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טבלה 2">
            <a:extLst>
              <a:ext uri="{FF2B5EF4-FFF2-40B4-BE49-F238E27FC236}">
                <a16:creationId xmlns:a16="http://schemas.microsoft.com/office/drawing/2014/main" id="{BCD16FA3-C0A8-43E5-8FD6-6FEE90468CEA}"/>
              </a:ext>
            </a:extLst>
          </p:cNvPr>
          <p:cNvGraphicFramePr>
            <a:graphicFrameLocks noGrp="1"/>
          </p:cNvGraphicFramePr>
          <p:nvPr>
            <p:extLst>
              <p:ext uri="{D42A27DB-BD31-4B8C-83A1-F6EECF244321}">
                <p14:modId xmlns:p14="http://schemas.microsoft.com/office/powerpoint/2010/main" val="3507076090"/>
              </p:ext>
            </p:extLst>
          </p:nvPr>
        </p:nvGraphicFramePr>
        <p:xfrm>
          <a:off x="251520" y="1009090"/>
          <a:ext cx="8424936" cy="4865374"/>
        </p:xfrm>
        <a:graphic>
          <a:graphicData uri="http://schemas.openxmlformats.org/drawingml/2006/table">
            <a:tbl>
              <a:tblPr rtl="1"/>
              <a:tblGrid>
                <a:gridCol w="708349">
                  <a:extLst>
                    <a:ext uri="{9D8B030D-6E8A-4147-A177-3AD203B41FA5}">
                      <a16:colId xmlns:a16="http://schemas.microsoft.com/office/drawing/2014/main" val="3364102818"/>
                    </a:ext>
                  </a:extLst>
                </a:gridCol>
                <a:gridCol w="1071380">
                  <a:extLst>
                    <a:ext uri="{9D8B030D-6E8A-4147-A177-3AD203B41FA5}">
                      <a16:colId xmlns:a16="http://schemas.microsoft.com/office/drawing/2014/main" val="4254551725"/>
                    </a:ext>
                  </a:extLst>
                </a:gridCol>
                <a:gridCol w="710564">
                  <a:extLst>
                    <a:ext uri="{9D8B030D-6E8A-4147-A177-3AD203B41FA5}">
                      <a16:colId xmlns:a16="http://schemas.microsoft.com/office/drawing/2014/main" val="2532670965"/>
                    </a:ext>
                  </a:extLst>
                </a:gridCol>
                <a:gridCol w="665885">
                  <a:extLst>
                    <a:ext uri="{9D8B030D-6E8A-4147-A177-3AD203B41FA5}">
                      <a16:colId xmlns:a16="http://schemas.microsoft.com/office/drawing/2014/main" val="1425896770"/>
                    </a:ext>
                  </a:extLst>
                </a:gridCol>
                <a:gridCol w="739000">
                  <a:extLst>
                    <a:ext uri="{9D8B030D-6E8A-4147-A177-3AD203B41FA5}">
                      <a16:colId xmlns:a16="http://schemas.microsoft.com/office/drawing/2014/main" val="4275842909"/>
                    </a:ext>
                  </a:extLst>
                </a:gridCol>
                <a:gridCol w="962456">
                  <a:extLst>
                    <a:ext uri="{9D8B030D-6E8A-4147-A177-3AD203B41FA5}">
                      <a16:colId xmlns:a16="http://schemas.microsoft.com/office/drawing/2014/main" val="2593175726"/>
                    </a:ext>
                  </a:extLst>
                </a:gridCol>
                <a:gridCol w="1209825">
                  <a:extLst>
                    <a:ext uri="{9D8B030D-6E8A-4147-A177-3AD203B41FA5}">
                      <a16:colId xmlns:a16="http://schemas.microsoft.com/office/drawing/2014/main" val="2553587753"/>
                    </a:ext>
                  </a:extLst>
                </a:gridCol>
                <a:gridCol w="2357477">
                  <a:extLst>
                    <a:ext uri="{9D8B030D-6E8A-4147-A177-3AD203B41FA5}">
                      <a16:colId xmlns:a16="http://schemas.microsoft.com/office/drawing/2014/main" val="3937149873"/>
                    </a:ext>
                  </a:extLst>
                </a:gridCol>
              </a:tblGrid>
              <a:tr h="340597">
                <a:tc>
                  <a:txBody>
                    <a:bodyPr/>
                    <a:lstStyle/>
                    <a:p>
                      <a:pPr algn="ctr" rtl="1" fontAlgn="ctr"/>
                      <a:r>
                        <a:rPr lang="he-IL" sz="10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b"/>
                      <a:r>
                        <a:rPr lang="he-IL" sz="1000" b="1" i="0" u="none" strike="noStrike">
                          <a:solidFill>
                            <a:srgbClr val="FFFFFF"/>
                          </a:solidFill>
                          <a:effectLst/>
                          <a:latin typeface="Tahoma" panose="020B0604030504040204" pitchFamily="34" charset="0"/>
                        </a:rPr>
                        <a:t>מבנה</a:t>
                      </a:r>
                      <a:endParaRPr lang="he-IL" sz="1000" b="1" i="0" u="none" strike="noStrike">
                        <a:solidFill>
                          <a:srgbClr val="000000"/>
                        </a:solidFill>
                        <a:effectLst/>
                        <a:latin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0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b"/>
                      <a:r>
                        <a:rPr lang="he-IL" sz="1000" b="1" i="0" u="none" strike="noStrike" dirty="0">
                          <a:solidFill>
                            <a:srgbClr val="FFFFFF"/>
                          </a:solidFill>
                          <a:effectLst/>
                          <a:latin typeface="Tahoma" panose="020B0604030504040204" pitchFamily="34" charset="0"/>
                        </a:rPr>
                        <a:t>סטטוס</a:t>
                      </a:r>
                      <a:endParaRPr lang="he-IL" sz="1000" b="1" i="0" u="none" strike="noStrike" dirty="0">
                        <a:solidFill>
                          <a:srgbClr val="000000"/>
                        </a:solidFill>
                        <a:effectLst/>
                        <a:latin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46634527"/>
                  </a:ext>
                </a:extLst>
              </a:tr>
              <a:tr h="383172">
                <a:tc>
                  <a:txBody>
                    <a:bodyPr/>
                    <a:lstStyle/>
                    <a:p>
                      <a:pPr algn="ctr" rtl="1" fontAlgn="ctr"/>
                      <a:r>
                        <a:rPr lang="he-IL" sz="1000" b="1" i="0" u="none" strike="noStrike" dirty="0">
                          <a:solidFill>
                            <a:srgbClr val="262626"/>
                          </a:solidFill>
                          <a:effectLst/>
                          <a:latin typeface="Arial" panose="020B0604020202020204" pitchFamily="34" charset="0"/>
                        </a:rPr>
                        <a:t>ג'לג'וליה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000" b="1" i="0" u="none" strike="noStrike">
                          <a:solidFill>
                            <a:srgbClr val="262626"/>
                          </a:solidFill>
                          <a:effectLst/>
                          <a:latin typeface="Arial" panose="020B0604020202020204" pitchFamily="34" charset="0"/>
                        </a:rPr>
                        <a:t>CPM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שלב אחרון לפני היתר. נשאר רק אישור כיבוי אש.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8934504"/>
                  </a:ext>
                </a:extLst>
              </a:tr>
              <a:tr h="579015">
                <a:tc>
                  <a:txBody>
                    <a:bodyPr/>
                    <a:lstStyle/>
                    <a:p>
                      <a:pPr algn="ctr" rtl="1" fontAlgn="ctr"/>
                      <a:r>
                        <a:rPr lang="he-IL" sz="1000" b="1" i="0" u="none" strike="noStrike">
                          <a:solidFill>
                            <a:srgbClr val="262626"/>
                          </a:solidFill>
                          <a:effectLst/>
                          <a:latin typeface="Arial" panose="020B0604020202020204" pitchFamily="34" charset="0"/>
                        </a:rPr>
                        <a:t>ג'לג'וליה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000000"/>
                          </a:solidFill>
                          <a:effectLst/>
                          <a:latin typeface="Arial" panose="020B0604020202020204" pitchFamily="34" charset="0"/>
                        </a:rPr>
                        <a:t>מבנה רב תכליתי 488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000000"/>
                          </a:solidFill>
                          <a:effectLst/>
                          <a:latin typeface="Arial" panose="020B0604020202020204" pitchFamily="34"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000000"/>
                          </a:solidFill>
                          <a:effectLst/>
                          <a:latin typeface="Arial" panose="020B0604020202020204" pitchFamily="34"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000000"/>
                          </a:solidFill>
                          <a:effectLst/>
                          <a:latin typeface="Arial" panose="020B0604020202020204" pitchFamily="34" charset="0"/>
                        </a:rPr>
                        <a:t>יהל מהנדסים</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000000"/>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לא 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המבנה קיבל אישור לעבור למגרש אחר , כרגע בודקים יתרה תקציבית  , עבור תכנון מחודש ועבור  עלות הביצוע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2963586"/>
                  </a:ext>
                </a:extLst>
              </a:tr>
              <a:tr h="987733">
                <a:tc>
                  <a:txBody>
                    <a:bodyPr/>
                    <a:lstStyle/>
                    <a:p>
                      <a:pPr algn="ctr" rtl="1" fontAlgn="ctr"/>
                      <a:r>
                        <a:rPr lang="he-IL" sz="1000" b="1" i="0" u="none" strike="noStrike">
                          <a:solidFill>
                            <a:srgbClr val="262626"/>
                          </a:solidFill>
                          <a:effectLst/>
                          <a:latin typeface="Arial" panose="020B0604020202020204" pitchFamily="34" charset="0"/>
                        </a:rPr>
                        <a:t>כפר ברא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כחלק מקומפלקס</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000000"/>
                          </a:solidFill>
                          <a:effectLst/>
                          <a:latin typeface="Arial" panose="020B0604020202020204" pitchFamily="34" charset="0"/>
                        </a:rPr>
                        <a:t>סך 8.213 </a:t>
                      </a:r>
                      <a:r>
                        <a:rPr lang="he-IL" sz="1000" b="1" i="0" u="none" strike="noStrike" dirty="0" err="1">
                          <a:solidFill>
                            <a:srgbClr val="000000"/>
                          </a:solidFill>
                          <a:effectLst/>
                          <a:latin typeface="Arial" panose="020B0604020202020204" pitchFamily="34" charset="0"/>
                        </a:rPr>
                        <a:t>מלש"ח</a:t>
                      </a:r>
                      <a:r>
                        <a:rPr lang="he-IL" sz="1000" b="1" i="0" u="none" strike="noStrike" dirty="0">
                          <a:solidFill>
                            <a:srgbClr val="000000"/>
                          </a:solidFill>
                          <a:effectLst/>
                          <a:latin typeface="Arial" panose="020B0604020202020204" pitchFamily="34" charset="0"/>
                        </a:rPr>
                        <a:t>:           3.713 </a:t>
                      </a:r>
                      <a:r>
                        <a:rPr lang="he-IL" sz="1000" b="1" i="0" u="none" strike="noStrike" dirty="0" err="1">
                          <a:solidFill>
                            <a:srgbClr val="000000"/>
                          </a:solidFill>
                          <a:effectLst/>
                          <a:latin typeface="Arial" panose="020B0604020202020204" pitchFamily="34" charset="0"/>
                        </a:rPr>
                        <a:t>מלש"ח</a:t>
                      </a:r>
                      <a:r>
                        <a:rPr lang="he-IL" sz="1000" b="1" i="0" u="none" strike="noStrike" dirty="0">
                          <a:solidFill>
                            <a:srgbClr val="000000"/>
                          </a:solidFill>
                          <a:effectLst/>
                          <a:latin typeface="Arial" panose="020B0604020202020204" pitchFamily="34" charset="0"/>
                        </a:rPr>
                        <a:t> משרד הפנים.        4.5 </a:t>
                      </a:r>
                      <a:r>
                        <a:rPr lang="he-IL" sz="1000" b="1" i="0" u="none" strike="noStrike" dirty="0" err="1">
                          <a:solidFill>
                            <a:srgbClr val="000000"/>
                          </a:solidFill>
                          <a:effectLst/>
                          <a:latin typeface="Arial" panose="020B0604020202020204" pitchFamily="34" charset="0"/>
                        </a:rPr>
                        <a:t>מלש"ח</a:t>
                      </a:r>
                      <a:r>
                        <a:rPr lang="he-IL" sz="1000" b="1" i="0" u="none" strike="noStrike" dirty="0">
                          <a:solidFill>
                            <a:srgbClr val="000000"/>
                          </a:solidFill>
                          <a:effectLst/>
                          <a:latin typeface="Arial" panose="020B0604020202020204" pitchFamily="34" charset="0"/>
                        </a:rPr>
                        <a:t> משב"ש</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Tahoma" panose="020B0604030504040204" pitchFamily="34" charset="0"/>
                        </a:rPr>
                        <a:t>בביצוע . קבלן מבצע - לנסר הנדסה בע"מ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1146455"/>
                  </a:ext>
                </a:extLst>
              </a:tr>
              <a:tr h="633449">
                <a:tc>
                  <a:txBody>
                    <a:bodyPr/>
                    <a:lstStyle/>
                    <a:p>
                      <a:pPr algn="ctr" rtl="1" fontAlgn="ctr"/>
                      <a:r>
                        <a:rPr lang="he-IL" sz="1000" b="1" i="0" u="none" strike="noStrike">
                          <a:solidFill>
                            <a:srgbClr val="262626"/>
                          </a:solidFill>
                          <a:effectLst/>
                          <a:latin typeface="Arial" panose="020B0604020202020204" pitchFamily="34" charset="0"/>
                        </a:rPr>
                        <a:t>כפר קאסם</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א.פ.ד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000000"/>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לא 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קיים חוסר תקציבי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0082824"/>
                  </a:ext>
                </a:extLst>
              </a:tr>
              <a:tr h="161784">
                <a:tc rowSpan="2">
                  <a:txBody>
                    <a:bodyPr/>
                    <a:lstStyle/>
                    <a:p>
                      <a:pPr algn="ctr" rtl="1" fontAlgn="ctr"/>
                      <a:r>
                        <a:rPr lang="he-IL" sz="1000" b="1" i="0" u="none" strike="noStrike">
                          <a:solidFill>
                            <a:srgbClr val="262626"/>
                          </a:solidFill>
                          <a:effectLst/>
                          <a:latin typeface="Arial" panose="020B0604020202020204" pitchFamily="34" charset="0"/>
                        </a:rPr>
                        <a:t>כפר קאסם</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a:solidFill>
                            <a:srgbClr val="262626"/>
                          </a:solidFill>
                          <a:effectLst/>
                          <a:latin typeface="Arial" panose="020B0604020202020204" pitchFamily="34" charset="0"/>
                        </a:rPr>
                        <a:t>מבנה רב תכליתי 1100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000" b="1" i="0" u="none" strike="noStrike">
                          <a:solidFill>
                            <a:srgbClr val="262626"/>
                          </a:solidFill>
                          <a:effectLst/>
                          <a:latin typeface="Tahoma" panose="020B0604030504040204" pitchFamily="34" charset="0"/>
                        </a:rPr>
                        <a:t>הפרוגרמה אושרה ע"י ראש העיר ומהנדס העיר ,  בהליך הוצאת היתר בניה מהוועדה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9047865"/>
                  </a:ext>
                </a:extLst>
              </a:tr>
              <a:tr h="161784">
                <a:tc vMerge="1">
                  <a:txBody>
                    <a:bodyPr/>
                    <a:lstStyle/>
                    <a:p>
                      <a:pPr rtl="1"/>
                      <a:endParaRPr lang="he-IL"/>
                    </a:p>
                  </a:txBody>
                  <a:tcPr/>
                </a:tc>
                <a:tc vMerge="1">
                  <a:txBody>
                    <a:bodyPr/>
                    <a:lstStyle/>
                    <a:p>
                      <a:pPr rtl="1"/>
                      <a:endParaRPr lang="he-IL"/>
                    </a:p>
                  </a:txBody>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he-IL"/>
                    </a:p>
                  </a:txBody>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2317431719"/>
                  </a:ext>
                </a:extLst>
              </a:tr>
              <a:tr h="323568">
                <a:tc>
                  <a:txBody>
                    <a:bodyPr/>
                    <a:lstStyle/>
                    <a:p>
                      <a:pPr algn="ctr" rtl="1" fontAlgn="ctr"/>
                      <a:r>
                        <a:rPr lang="he-IL" sz="1000" b="1" i="0" u="none" strike="noStrike">
                          <a:solidFill>
                            <a:srgbClr val="262626"/>
                          </a:solidFill>
                          <a:effectLst/>
                          <a:latin typeface="Arial" panose="020B0604020202020204" pitchFamily="34" charset="0"/>
                        </a:rPr>
                        <a:t>טייבה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בשלבי ביצוע הקירוי</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3981968"/>
                  </a:ext>
                </a:extLst>
              </a:tr>
              <a:tr h="485352">
                <a:tc>
                  <a:txBody>
                    <a:bodyPr/>
                    <a:lstStyle/>
                    <a:p>
                      <a:pPr algn="ctr" rtl="1" fontAlgn="ctr"/>
                      <a:r>
                        <a:rPr lang="he-IL" sz="1000" b="1" i="0" u="none" strike="noStrike">
                          <a:solidFill>
                            <a:srgbClr val="262626"/>
                          </a:solidFill>
                          <a:effectLst/>
                          <a:latin typeface="Arial" panose="020B0604020202020204" pitchFamily="34" charset="0"/>
                        </a:rPr>
                        <a:t>טייבה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מבנה רב תכליתי 708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עדיין אין היתר. לקראת הגשת גרמושקה </a:t>
                      </a:r>
                      <a:r>
                        <a:rPr lang="he-IL" sz="1000" b="1" i="0" u="none" strike="noStrike" dirty="0" err="1">
                          <a:solidFill>
                            <a:srgbClr val="262626"/>
                          </a:solidFill>
                          <a:effectLst/>
                          <a:latin typeface="Tahoma" panose="020B0604030504040204" pitchFamily="34" charset="0"/>
                        </a:rPr>
                        <a:t>לועדה</a:t>
                      </a:r>
                      <a:r>
                        <a:rPr lang="he-IL" sz="1000" b="1" i="0" u="none" strike="noStrike" dirty="0">
                          <a:solidFill>
                            <a:srgbClr val="262626"/>
                          </a:solidFill>
                          <a:effectLst/>
                          <a:latin typeface="Tahoma" panose="020B0604030504040204" pitchFamily="34" charset="0"/>
                        </a:rPr>
                        <a:t>, הכנת כתב כמויות והכנה למכרז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6862986"/>
                  </a:ext>
                </a:extLst>
              </a:tr>
              <a:tr h="485352">
                <a:tc>
                  <a:txBody>
                    <a:bodyPr/>
                    <a:lstStyle/>
                    <a:p>
                      <a:pPr algn="ctr" rtl="1" fontAlgn="ctr"/>
                      <a:r>
                        <a:rPr lang="he-IL" sz="1000" b="1" i="0" u="none" strike="noStrike" dirty="0">
                          <a:solidFill>
                            <a:srgbClr val="262626"/>
                          </a:solidFill>
                          <a:effectLst/>
                          <a:latin typeface="Arial" panose="020B0604020202020204" pitchFamily="34" charset="0"/>
                        </a:rPr>
                        <a:t>טייבה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Arial" panose="020B0604020202020204" pitchFamily="34" charset="0"/>
                        </a:rPr>
                        <a:t>השלמת הרחבת מתנ"ס קיים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dirty="0">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עדיין אין היתר. לקראת הגשת גרמושקה </a:t>
                      </a:r>
                      <a:r>
                        <a:rPr lang="he-IL" sz="1000" b="1" i="0" u="none" strike="noStrike" dirty="0" err="1">
                          <a:solidFill>
                            <a:srgbClr val="262626"/>
                          </a:solidFill>
                          <a:effectLst/>
                          <a:latin typeface="Tahoma" panose="020B0604030504040204" pitchFamily="34" charset="0"/>
                        </a:rPr>
                        <a:t>לועדה</a:t>
                      </a:r>
                      <a:r>
                        <a:rPr lang="he-IL" sz="1000" b="1" i="0" u="none" strike="noStrike" dirty="0">
                          <a:solidFill>
                            <a:srgbClr val="262626"/>
                          </a:solidFill>
                          <a:effectLst/>
                          <a:latin typeface="Tahoma" panose="020B0604030504040204" pitchFamily="34" charset="0"/>
                        </a:rPr>
                        <a:t>, הכנת כתב כמויות והכנה למכרז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6282720"/>
                  </a:ext>
                </a:extLst>
              </a:tr>
              <a:tr h="323568">
                <a:tc>
                  <a:txBody>
                    <a:bodyPr/>
                    <a:lstStyle/>
                    <a:p>
                      <a:pPr algn="ctr" rtl="1" fontAlgn="ctr"/>
                      <a:r>
                        <a:rPr lang="he-IL" sz="1000" b="1" i="0" u="none" strike="noStrike">
                          <a:solidFill>
                            <a:srgbClr val="262626"/>
                          </a:solidFill>
                          <a:effectLst/>
                          <a:latin typeface="Arial" panose="020B0604020202020204" pitchFamily="34" charset="0"/>
                        </a:rPr>
                        <a:t>טייבה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0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a:solidFill>
                            <a:srgbClr val="262626"/>
                          </a:solidFill>
                          <a:effectLst/>
                          <a:latin typeface="Arial" panose="020B0604020202020204" pitchFamily="34" charset="0"/>
                        </a:rPr>
                        <a:t>לא 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000" b="1" i="0" u="none" strike="noStrike" dirty="0">
                          <a:solidFill>
                            <a:srgbClr val="262626"/>
                          </a:solidFill>
                          <a:effectLst/>
                          <a:latin typeface="Tahoma" panose="020B0604030504040204" pitchFamily="34" charset="0"/>
                        </a:rPr>
                        <a:t>עדיין אין היתר. לקראת תחילת תהליך בנושא. בשלבי תכנון.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9009412"/>
                  </a:ext>
                </a:extLst>
              </a:tr>
            </a:tbl>
          </a:graphicData>
        </a:graphic>
      </p:graphicFrame>
    </p:spTree>
    <p:extLst>
      <p:ext uri="{BB962C8B-B14F-4D97-AF65-F5344CB8AC3E}">
        <p14:creationId xmlns:p14="http://schemas.microsoft.com/office/powerpoint/2010/main" val="21208209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11396"/>
            <a:ext cx="4536504" cy="369332"/>
          </a:xfrm>
          <a:prstGeom prst="rect">
            <a:avLst/>
          </a:prstGeom>
          <a:noFill/>
        </p:spPr>
        <p:txBody>
          <a:bodyPr wrap="square" rtlCol="1">
            <a:spAutoFit/>
          </a:bodyPr>
          <a:lstStyle/>
          <a:p>
            <a:r>
              <a:rPr lang="he-IL" b="1" dirty="0">
                <a:solidFill>
                  <a:srgbClr val="0070C0"/>
                </a:solidFill>
              </a:rPr>
              <a:t>סטטוס מוסדות ציבור – מחוז מרכז</a:t>
            </a:r>
          </a:p>
        </p:txBody>
      </p:sp>
      <p:pic>
        <p:nvPicPr>
          <p:cNvPr id="8" name="סמל מטלה" descr="עיפרון">
            <a:extLst>
              <a:ext uri="{FF2B5EF4-FFF2-40B4-BE49-F238E27FC236}">
                <a16:creationId xmlns:a16="http://schemas.microsoft.com/office/drawing/2014/main" id="{00000000-0008-0000-0100-000003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685338" y="1600200"/>
            <a:ext cx="266700" cy="266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טבלה 1">
            <a:extLst>
              <a:ext uri="{FF2B5EF4-FFF2-40B4-BE49-F238E27FC236}">
                <a16:creationId xmlns:a16="http://schemas.microsoft.com/office/drawing/2014/main" id="{06A96E41-2D2E-4F29-B4DC-263F66DD38A9}"/>
              </a:ext>
            </a:extLst>
          </p:cNvPr>
          <p:cNvGraphicFramePr>
            <a:graphicFrameLocks noGrp="1"/>
          </p:cNvGraphicFramePr>
          <p:nvPr>
            <p:extLst>
              <p:ext uri="{D42A27DB-BD31-4B8C-83A1-F6EECF244321}">
                <p14:modId xmlns:p14="http://schemas.microsoft.com/office/powerpoint/2010/main" val="4052678738"/>
              </p:ext>
            </p:extLst>
          </p:nvPr>
        </p:nvGraphicFramePr>
        <p:xfrm>
          <a:off x="251521" y="1196752"/>
          <a:ext cx="8424935" cy="4608513"/>
        </p:xfrm>
        <a:graphic>
          <a:graphicData uri="http://schemas.openxmlformats.org/drawingml/2006/table">
            <a:tbl>
              <a:tblPr rtl="1"/>
              <a:tblGrid>
                <a:gridCol w="731411">
                  <a:extLst>
                    <a:ext uri="{9D8B030D-6E8A-4147-A177-3AD203B41FA5}">
                      <a16:colId xmlns:a16="http://schemas.microsoft.com/office/drawing/2014/main" val="2583968205"/>
                    </a:ext>
                  </a:extLst>
                </a:gridCol>
                <a:gridCol w="1106258">
                  <a:extLst>
                    <a:ext uri="{9D8B030D-6E8A-4147-A177-3AD203B41FA5}">
                      <a16:colId xmlns:a16="http://schemas.microsoft.com/office/drawing/2014/main" val="4227786529"/>
                    </a:ext>
                  </a:extLst>
                </a:gridCol>
                <a:gridCol w="804552">
                  <a:extLst>
                    <a:ext uri="{9D8B030D-6E8A-4147-A177-3AD203B41FA5}">
                      <a16:colId xmlns:a16="http://schemas.microsoft.com/office/drawing/2014/main" val="3370336007"/>
                    </a:ext>
                  </a:extLst>
                </a:gridCol>
                <a:gridCol w="459418">
                  <a:extLst>
                    <a:ext uri="{9D8B030D-6E8A-4147-A177-3AD203B41FA5}">
                      <a16:colId xmlns:a16="http://schemas.microsoft.com/office/drawing/2014/main" val="3316704833"/>
                    </a:ext>
                  </a:extLst>
                </a:gridCol>
                <a:gridCol w="749695">
                  <a:extLst>
                    <a:ext uri="{9D8B030D-6E8A-4147-A177-3AD203B41FA5}">
                      <a16:colId xmlns:a16="http://schemas.microsoft.com/office/drawing/2014/main" val="503099556"/>
                    </a:ext>
                  </a:extLst>
                </a:gridCol>
                <a:gridCol w="804552">
                  <a:extLst>
                    <a:ext uri="{9D8B030D-6E8A-4147-A177-3AD203B41FA5}">
                      <a16:colId xmlns:a16="http://schemas.microsoft.com/office/drawing/2014/main" val="4281812980"/>
                    </a:ext>
                  </a:extLst>
                </a:gridCol>
                <a:gridCol w="1334824">
                  <a:extLst>
                    <a:ext uri="{9D8B030D-6E8A-4147-A177-3AD203B41FA5}">
                      <a16:colId xmlns:a16="http://schemas.microsoft.com/office/drawing/2014/main" val="3066040067"/>
                    </a:ext>
                  </a:extLst>
                </a:gridCol>
                <a:gridCol w="2434225">
                  <a:extLst>
                    <a:ext uri="{9D8B030D-6E8A-4147-A177-3AD203B41FA5}">
                      <a16:colId xmlns:a16="http://schemas.microsoft.com/office/drawing/2014/main" val="677244624"/>
                    </a:ext>
                  </a:extLst>
                </a:gridCol>
              </a:tblGrid>
              <a:tr h="512057">
                <a:tc>
                  <a:txBody>
                    <a:bodyPr/>
                    <a:lstStyle/>
                    <a:p>
                      <a:pPr algn="ctr" rtl="1" fontAlgn="ctr"/>
                      <a:r>
                        <a:rPr lang="he-IL" sz="1100" b="1" i="0" u="none" strike="noStrike" dirty="0">
                          <a:solidFill>
                            <a:srgbClr val="FFFFFF"/>
                          </a:solidFill>
                          <a:effectLst/>
                          <a:latin typeface="Tahoma" panose="020B0604030504040204" pitchFamily="34" charset="0"/>
                        </a:rPr>
                        <a:t>יישוב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b"/>
                      <a:r>
                        <a:rPr lang="he-IL" sz="1100" b="1" i="0" u="none" strike="noStrike" dirty="0">
                          <a:solidFill>
                            <a:srgbClr val="FFFFFF"/>
                          </a:solidFill>
                          <a:effectLst/>
                          <a:latin typeface="Tahoma" panose="020B0604030504040204" pitchFamily="34" charset="0"/>
                        </a:rPr>
                        <a:t>מבנה</a:t>
                      </a:r>
                      <a:endParaRPr lang="he-IL" sz="1100" b="1" i="0" u="none" strike="noStrike" dirty="0">
                        <a:solidFill>
                          <a:srgbClr val="000000"/>
                        </a:solidFill>
                        <a:effectLst/>
                        <a:latin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שנה</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a:solidFill>
                            <a:srgbClr val="FFFFFF"/>
                          </a:solidFill>
                          <a:effectLst/>
                          <a:latin typeface="Tahoma" panose="020B0604030504040204" pitchFamily="34" charset="0"/>
                        </a:rPr>
                        <a:t>תקציב</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a:solidFill>
                            <a:srgbClr val="FFFFFF"/>
                          </a:solidFill>
                          <a:effectLst/>
                          <a:latin typeface="Tahoma" panose="020B0604030504040204" pitchFamily="34" charset="0"/>
                        </a:rPr>
                        <a:t>גורם אחראי</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מבנה באיגום</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ctr"/>
                      <a:r>
                        <a:rPr lang="he-IL" sz="1100" b="1" i="0" u="none" strike="noStrike" dirty="0">
                          <a:solidFill>
                            <a:srgbClr val="FFFFFF"/>
                          </a:solidFill>
                          <a:effectLst/>
                          <a:latin typeface="Tahoma" panose="020B0604030504040204" pitchFamily="34" charset="0"/>
                        </a:rPr>
                        <a:t>שלב בתהליך</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fontAlgn="b"/>
                      <a:r>
                        <a:rPr lang="he-IL" sz="1100" b="1" i="0" u="none" strike="noStrike" dirty="0">
                          <a:solidFill>
                            <a:srgbClr val="FFFFFF"/>
                          </a:solidFill>
                          <a:effectLst/>
                          <a:latin typeface="Tahoma" panose="020B0604030504040204" pitchFamily="34" charset="0"/>
                        </a:rPr>
                        <a:t>סטטוס</a:t>
                      </a:r>
                      <a:endParaRPr lang="he-IL" sz="1100" b="1" i="0" u="none" strike="noStrike" dirty="0">
                        <a:solidFill>
                          <a:srgbClr val="000000"/>
                        </a:solidFill>
                        <a:effectLst/>
                        <a:latin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46238669"/>
                  </a:ext>
                </a:extLst>
              </a:tr>
              <a:tr h="748391">
                <a:tc>
                  <a:txBody>
                    <a:bodyPr/>
                    <a:lstStyle/>
                    <a:p>
                      <a:pPr algn="ctr" rtl="1" fontAlgn="ctr"/>
                      <a:r>
                        <a:rPr lang="he-IL" sz="1100" b="1" i="0" u="none" strike="noStrike" dirty="0">
                          <a:solidFill>
                            <a:srgbClr val="262626"/>
                          </a:solidFill>
                          <a:effectLst/>
                          <a:latin typeface="Arial" panose="020B0604020202020204" pitchFamily="34" charset="0"/>
                        </a:rPr>
                        <a:t>טירה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א.פ.ד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לקראת  סוף  ביצוע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9898168"/>
                  </a:ext>
                </a:extLst>
              </a:tr>
              <a:tr h="997854">
                <a:tc>
                  <a:txBody>
                    <a:bodyPr/>
                    <a:lstStyle/>
                    <a:p>
                      <a:pPr algn="ctr" rtl="1" fontAlgn="ctr"/>
                      <a:r>
                        <a:rPr lang="he-IL" sz="1100" b="1" i="0" u="none" strike="noStrike">
                          <a:solidFill>
                            <a:srgbClr val="262626"/>
                          </a:solidFill>
                          <a:effectLst/>
                          <a:latin typeface="Arial" panose="020B0604020202020204" pitchFamily="34" charset="0"/>
                        </a:rPr>
                        <a:t>טירה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לא 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ממתינים לאישור  מקורות על הגלישה במידה ולא יאושר תוגש בקשה למיקום אחר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6446368"/>
                  </a:ext>
                </a:extLst>
              </a:tr>
              <a:tr h="249464">
                <a:tc rowSpan="2">
                  <a:txBody>
                    <a:bodyPr/>
                    <a:lstStyle/>
                    <a:p>
                      <a:pPr algn="ctr" rtl="1" fontAlgn="ctr"/>
                      <a:r>
                        <a:rPr lang="he-IL" sz="1100" b="1" i="0" u="none" strike="noStrike">
                          <a:solidFill>
                            <a:srgbClr val="262626"/>
                          </a:solidFill>
                          <a:effectLst/>
                          <a:latin typeface="Arial" panose="020B0604020202020204" pitchFamily="34" charset="0"/>
                        </a:rPr>
                        <a:t>טירה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100" b="1" i="0" u="none" strike="noStrike">
                          <a:solidFill>
                            <a:srgbClr val="262626"/>
                          </a:solidFill>
                          <a:effectLst/>
                          <a:latin typeface="Arial" panose="020B0604020202020204" pitchFamily="34" charset="0"/>
                        </a:rPr>
                        <a:t>מבנה רב תכליתי משולב עם תיאטרון</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0" fontAlgn="ctr"/>
                      <a:r>
                        <a:rPr lang="he-IL" sz="1100" b="1" i="0" u="none" strike="noStrike">
                          <a:solidFill>
                            <a:srgbClr val="262626"/>
                          </a:solidFill>
                          <a:effectLst/>
                          <a:latin typeface="Arial" panose="020B0604020202020204" pitchFamily="34" charset="0"/>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100" b="1" i="0" u="none" strike="noStrike">
                          <a:solidFill>
                            <a:srgbClr val="262626"/>
                          </a:solidFill>
                          <a:effectLst/>
                          <a:latin typeface="Arial" panose="020B0604020202020204" pitchFamily="34" charset="0"/>
                        </a:rPr>
                        <a:t>רשות</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100" b="1" i="0" u="none" strike="noStrike" dirty="0">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1" fontAlgn="ctr"/>
                      <a:r>
                        <a:rPr lang="he-IL" sz="1100" b="1" i="0" u="none" strike="noStrike">
                          <a:solidFill>
                            <a:srgbClr val="262626"/>
                          </a:solidFill>
                          <a:effectLst/>
                          <a:latin typeface="Tahoma" panose="020B0604030504040204" pitchFamily="34" charset="0"/>
                        </a:rPr>
                        <a:t>בתהליך תכנון  - שלבי תכנון ראשוניים .יסתיים בסוף דצמבר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5509033"/>
                  </a:ext>
                </a:extLst>
              </a:tr>
              <a:tr h="249464">
                <a:tc vMerge="1">
                  <a:txBody>
                    <a:bodyPr/>
                    <a:lstStyle/>
                    <a:p>
                      <a:pPr rtl="1"/>
                      <a:endParaRPr lang="he-IL"/>
                    </a:p>
                  </a:txBody>
                  <a:tcPr/>
                </a:tc>
                <a:tc vMerge="1">
                  <a:txBody>
                    <a:bodyPr/>
                    <a:lstStyle/>
                    <a:p>
                      <a:pPr rtl="1"/>
                      <a:endParaRPr lang="he-IL"/>
                    </a:p>
                  </a:txBody>
                  <a:tcPr/>
                </a:tc>
                <a:tc>
                  <a:txBody>
                    <a:bodyPr/>
                    <a:lstStyle/>
                    <a:p>
                      <a:pPr algn="ctr" rtl="0" fontAlgn="ctr"/>
                      <a:r>
                        <a:rPr lang="he-IL" sz="1100" b="1" i="0" u="none" strike="noStrike">
                          <a:solidFill>
                            <a:srgbClr val="262626"/>
                          </a:solidFill>
                          <a:effectLst/>
                          <a:latin typeface="Arial" panose="020B0604020202020204" pitchFamily="34" charset="0"/>
                        </a:rPr>
                        <a:t>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4080825165"/>
                  </a:ext>
                </a:extLst>
              </a:tr>
              <a:tr h="498927">
                <a:tc>
                  <a:txBody>
                    <a:bodyPr/>
                    <a:lstStyle/>
                    <a:p>
                      <a:pPr algn="ctr" rtl="1" fontAlgn="ctr"/>
                      <a:r>
                        <a:rPr lang="he-IL" sz="1100" b="1" i="0" u="none" strike="noStrike">
                          <a:solidFill>
                            <a:srgbClr val="262626"/>
                          </a:solidFill>
                          <a:effectLst/>
                          <a:latin typeface="Arial" panose="020B0604020202020204" pitchFamily="34" charset="0"/>
                        </a:rPr>
                        <a:t>קלנסוואה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b="1" i="0" u="none" strike="noStrike">
                          <a:solidFill>
                            <a:srgbClr val="262626"/>
                          </a:solidFill>
                          <a:effectLst/>
                          <a:latin typeface="Arial" panose="020B0604020202020204" pitchFamily="34" charset="0"/>
                        </a:rPr>
                        <a:t>CPM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העבודה הסתיימה , בעיית חיבור מים וחשמל בטיפול המועצה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703403"/>
                  </a:ext>
                </a:extLst>
              </a:tr>
              <a:tr h="748391">
                <a:tc>
                  <a:txBody>
                    <a:bodyPr/>
                    <a:lstStyle/>
                    <a:p>
                      <a:pPr algn="ctr" rtl="1" fontAlgn="ctr"/>
                      <a:r>
                        <a:rPr lang="he-IL" sz="1100" b="1" i="0" u="none" strike="noStrike">
                          <a:solidFill>
                            <a:srgbClr val="262626"/>
                          </a:solidFill>
                          <a:effectLst/>
                          <a:latin typeface="Arial" panose="020B0604020202020204" pitchFamily="34" charset="0"/>
                        </a:rPr>
                        <a:t>קלנסוואה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מגרש ספורט משולב מקורה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א.פ.ד</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לקראת  סוף  ביצוע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3564691"/>
                  </a:ext>
                </a:extLst>
              </a:tr>
              <a:tr h="603965">
                <a:tc>
                  <a:txBody>
                    <a:bodyPr/>
                    <a:lstStyle/>
                    <a:p>
                      <a:pPr algn="ctr" rtl="1" fontAlgn="ctr"/>
                      <a:r>
                        <a:rPr lang="he-IL" sz="1100" b="1" i="0" u="none" strike="noStrike">
                          <a:solidFill>
                            <a:srgbClr val="262626"/>
                          </a:solidFill>
                          <a:effectLst/>
                          <a:latin typeface="Arial" panose="020B0604020202020204" pitchFamily="34" charset="0"/>
                        </a:rPr>
                        <a:t>קלנסוואה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רב תכליתי 488 מ"ר</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2017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יהל מהנדסים</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262626"/>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התחיל תהליך</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יש זוכה יחיד במכרז , לפי תוצאות מכרז חסר 400,000 ₪ , יש לקבל החלטות איך להתקדם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8298094"/>
                  </a:ext>
                </a:extLst>
              </a:tr>
            </a:tbl>
          </a:graphicData>
        </a:graphic>
      </p:graphicFrame>
    </p:spTree>
    <p:extLst>
      <p:ext uri="{BB962C8B-B14F-4D97-AF65-F5344CB8AC3E}">
        <p14:creationId xmlns:p14="http://schemas.microsoft.com/office/powerpoint/2010/main" val="31557904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2" name="TextBox 11">
            <a:extLst>
              <a:ext uri="{FF2B5EF4-FFF2-40B4-BE49-F238E27FC236}">
                <a16:creationId xmlns:a16="http://schemas.microsoft.com/office/drawing/2014/main" id="{76E404E3-1D6A-4AAE-99DD-80488DE51D06}"/>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3" name="Picture 3">
            <a:extLst>
              <a:ext uri="{FF2B5EF4-FFF2-40B4-BE49-F238E27FC236}">
                <a16:creationId xmlns:a16="http://schemas.microsoft.com/office/drawing/2014/main" id="{DB482F7D-8D97-45D8-AF74-495EA6554EB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395B1B12-6648-4FA3-B377-6C9BEBA7EC34}"/>
              </a:ext>
            </a:extLst>
          </p:cNvPr>
          <p:cNvSpPr txBox="1"/>
          <p:nvPr/>
        </p:nvSpPr>
        <p:spPr>
          <a:xfrm>
            <a:off x="2483768" y="699748"/>
            <a:ext cx="4536504" cy="369332"/>
          </a:xfrm>
          <a:prstGeom prst="rect">
            <a:avLst/>
          </a:prstGeom>
          <a:noFill/>
        </p:spPr>
        <p:txBody>
          <a:bodyPr wrap="square" rtlCol="1">
            <a:spAutoFit/>
          </a:bodyPr>
          <a:lstStyle/>
          <a:p>
            <a:r>
              <a:rPr lang="he-IL" b="1" dirty="0">
                <a:solidFill>
                  <a:srgbClr val="0070C0"/>
                </a:solidFill>
              </a:rPr>
              <a:t>סטטוס מוסדות ציבור – מחוז ירושלים</a:t>
            </a:r>
          </a:p>
        </p:txBody>
      </p:sp>
      <p:pic>
        <p:nvPicPr>
          <p:cNvPr id="8" name="סמל מטלה" descr="עיפרון">
            <a:extLst>
              <a:ext uri="{FF2B5EF4-FFF2-40B4-BE49-F238E27FC236}">
                <a16:creationId xmlns:a16="http://schemas.microsoft.com/office/drawing/2014/main" id="{00000000-0008-0000-0300-00000200000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925050" y="2776538"/>
            <a:ext cx="266700" cy="266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טבלה 2">
            <a:extLst>
              <a:ext uri="{FF2B5EF4-FFF2-40B4-BE49-F238E27FC236}">
                <a16:creationId xmlns:a16="http://schemas.microsoft.com/office/drawing/2014/main" id="{ABE35477-21D9-42B3-B119-C4ED5EE94511}"/>
              </a:ext>
            </a:extLst>
          </p:cNvPr>
          <p:cNvGraphicFramePr>
            <a:graphicFrameLocks noGrp="1"/>
          </p:cNvGraphicFramePr>
          <p:nvPr>
            <p:extLst>
              <p:ext uri="{D42A27DB-BD31-4B8C-83A1-F6EECF244321}">
                <p14:modId xmlns:p14="http://schemas.microsoft.com/office/powerpoint/2010/main" val="2557243822"/>
              </p:ext>
            </p:extLst>
          </p:nvPr>
        </p:nvGraphicFramePr>
        <p:xfrm>
          <a:off x="457200" y="1412776"/>
          <a:ext cx="8219257" cy="3235924"/>
        </p:xfrm>
        <a:graphic>
          <a:graphicData uri="http://schemas.openxmlformats.org/drawingml/2006/table">
            <a:tbl>
              <a:tblPr rtl="1"/>
              <a:tblGrid>
                <a:gridCol w="867318">
                  <a:extLst>
                    <a:ext uri="{9D8B030D-6E8A-4147-A177-3AD203B41FA5}">
                      <a16:colId xmlns:a16="http://schemas.microsoft.com/office/drawing/2014/main" val="489341694"/>
                    </a:ext>
                  </a:extLst>
                </a:gridCol>
                <a:gridCol w="867318">
                  <a:extLst>
                    <a:ext uri="{9D8B030D-6E8A-4147-A177-3AD203B41FA5}">
                      <a16:colId xmlns:a16="http://schemas.microsoft.com/office/drawing/2014/main" val="656227277"/>
                    </a:ext>
                  </a:extLst>
                </a:gridCol>
                <a:gridCol w="867318">
                  <a:extLst>
                    <a:ext uri="{9D8B030D-6E8A-4147-A177-3AD203B41FA5}">
                      <a16:colId xmlns:a16="http://schemas.microsoft.com/office/drawing/2014/main" val="1939333246"/>
                    </a:ext>
                  </a:extLst>
                </a:gridCol>
                <a:gridCol w="553101">
                  <a:extLst>
                    <a:ext uri="{9D8B030D-6E8A-4147-A177-3AD203B41FA5}">
                      <a16:colId xmlns:a16="http://schemas.microsoft.com/office/drawing/2014/main" val="3587539648"/>
                    </a:ext>
                  </a:extLst>
                </a:gridCol>
                <a:gridCol w="893820">
                  <a:extLst>
                    <a:ext uri="{9D8B030D-6E8A-4147-A177-3AD203B41FA5}">
                      <a16:colId xmlns:a16="http://schemas.microsoft.com/office/drawing/2014/main" val="1785071197"/>
                    </a:ext>
                  </a:extLst>
                </a:gridCol>
                <a:gridCol w="1155033">
                  <a:extLst>
                    <a:ext uri="{9D8B030D-6E8A-4147-A177-3AD203B41FA5}">
                      <a16:colId xmlns:a16="http://schemas.microsoft.com/office/drawing/2014/main" val="1657672913"/>
                    </a:ext>
                  </a:extLst>
                </a:gridCol>
                <a:gridCol w="867318">
                  <a:extLst>
                    <a:ext uri="{9D8B030D-6E8A-4147-A177-3AD203B41FA5}">
                      <a16:colId xmlns:a16="http://schemas.microsoft.com/office/drawing/2014/main" val="261055461"/>
                    </a:ext>
                  </a:extLst>
                </a:gridCol>
                <a:gridCol w="2148031">
                  <a:extLst>
                    <a:ext uri="{9D8B030D-6E8A-4147-A177-3AD203B41FA5}">
                      <a16:colId xmlns:a16="http://schemas.microsoft.com/office/drawing/2014/main" val="3515063450"/>
                    </a:ext>
                  </a:extLst>
                </a:gridCol>
              </a:tblGrid>
              <a:tr h="527937">
                <a:tc>
                  <a:txBody>
                    <a:bodyPr/>
                    <a:lstStyle/>
                    <a:p>
                      <a:pPr algn="ctr" rtl="1" fontAlgn="ctr"/>
                      <a:r>
                        <a:rPr lang="he-IL" sz="1100" b="0" i="0" u="none" strike="noStrike" dirty="0">
                          <a:solidFill>
                            <a:srgbClr val="FFFFFF"/>
                          </a:solidFill>
                          <a:effectLst/>
                          <a:latin typeface="Tahoma" panose="020B0604030504040204" pitchFamily="34" charset="0"/>
                        </a:rPr>
                        <a:t>יישוב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0" i="0" u="none" strike="noStrike" dirty="0">
                          <a:solidFill>
                            <a:srgbClr val="FFFFFF"/>
                          </a:solidFill>
                          <a:effectLst/>
                          <a:latin typeface="Tahoma" panose="020B0604030504040204" pitchFamily="34" charset="0"/>
                        </a:rPr>
                        <a:t>מבנה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0" i="0" u="none" strike="noStrike" dirty="0">
                          <a:solidFill>
                            <a:srgbClr val="FFFFFF"/>
                          </a:solidFill>
                          <a:effectLst/>
                          <a:latin typeface="Tahoma" panose="020B0604030504040204" pitchFamily="34" charset="0"/>
                        </a:rPr>
                        <a:t>שנה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0" i="0" u="none" strike="noStrike" dirty="0">
                          <a:solidFill>
                            <a:srgbClr val="FFFFFF"/>
                          </a:solidFill>
                          <a:effectLst/>
                          <a:latin typeface="Tahoma" panose="020B0604030504040204" pitchFamily="34" charset="0"/>
                        </a:rPr>
                        <a:t>תקציב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0" i="0" u="none" strike="noStrike">
                          <a:solidFill>
                            <a:srgbClr val="FFFFFF"/>
                          </a:solidFill>
                          <a:effectLst/>
                          <a:latin typeface="Tahoma" panose="020B0604030504040204" pitchFamily="34" charset="0"/>
                        </a:rPr>
                        <a:t>גורם אחראי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0" i="0" u="none" strike="noStrike" dirty="0">
                          <a:solidFill>
                            <a:srgbClr val="FFFFFF"/>
                          </a:solidFill>
                          <a:effectLst/>
                          <a:latin typeface="Tahoma" panose="020B0604030504040204" pitchFamily="34" charset="0"/>
                        </a:rPr>
                        <a:t>מבנה באיגום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1100" b="0" i="0" u="none" strike="noStrike" dirty="0">
                          <a:solidFill>
                            <a:srgbClr val="FFFFFF"/>
                          </a:solidFill>
                          <a:effectLst/>
                          <a:latin typeface="Tahoma" panose="020B0604030504040204" pitchFamily="34" charset="0"/>
                        </a:rPr>
                        <a:t>שלב בתהליך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b"/>
                      <a:r>
                        <a:rPr lang="he-IL" sz="1100" b="0" i="0" u="none" strike="noStrike" dirty="0">
                          <a:solidFill>
                            <a:srgbClr val="FFFFFF"/>
                          </a:solidFill>
                          <a:effectLst/>
                          <a:latin typeface="Tahoma" panose="020B0604030504040204" pitchFamily="34" charset="0"/>
                        </a:rPr>
                        <a:t>סטטוס</a:t>
                      </a:r>
                      <a:endParaRPr lang="he-IL" sz="11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953954900"/>
                  </a:ext>
                </a:extLst>
              </a:tr>
              <a:tr h="822632">
                <a:tc>
                  <a:txBody>
                    <a:bodyPr/>
                    <a:lstStyle/>
                    <a:p>
                      <a:pPr algn="ctr" rtl="1" fontAlgn="ctr"/>
                      <a:r>
                        <a:rPr lang="he-IL" sz="1100" b="1" i="0" u="none" strike="noStrike" dirty="0">
                          <a:solidFill>
                            <a:srgbClr val="000000"/>
                          </a:solidFill>
                          <a:effectLst/>
                          <a:latin typeface="Arial" panose="020B0604020202020204" pitchFamily="34" charset="0"/>
                        </a:rPr>
                        <a:t>אבו גוש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000000"/>
                          </a:solidFill>
                          <a:effectLst/>
                          <a:latin typeface="Arial" panose="020B0604020202020204" pitchFamily="34" charset="0"/>
                        </a:rPr>
                        <a:t>אולם ספורט</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000000"/>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000000"/>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000000"/>
                          </a:solidFill>
                          <a:effectLst/>
                          <a:latin typeface="Arial" panose="020B0604020202020204" pitchFamily="34" charset="0"/>
                        </a:rPr>
                        <a:t>סך 4.7 מלש"ח:                200 אש"ח רשות             4.5 מלש"ח משב"ש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262626"/>
                          </a:solidFill>
                          <a:effectLst/>
                          <a:latin typeface="Arial" panose="020B0604020202020204" pitchFamily="34" charset="0"/>
                        </a:rPr>
                        <a:t>מבנה הסתיים או לקראת סיום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מבנה הסתיים</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7569063"/>
                  </a:ext>
                </a:extLst>
              </a:tr>
              <a:tr h="881679">
                <a:tc>
                  <a:txBody>
                    <a:bodyPr/>
                    <a:lstStyle/>
                    <a:p>
                      <a:pPr algn="ctr" rtl="1" fontAlgn="ctr"/>
                      <a:r>
                        <a:rPr lang="he-IL" sz="1100" b="1" i="0" u="none" strike="noStrike">
                          <a:solidFill>
                            <a:srgbClr val="000000"/>
                          </a:solidFill>
                          <a:effectLst/>
                          <a:latin typeface="Arial" panose="020B0604020202020204" pitchFamily="34" charset="0"/>
                        </a:rPr>
                        <a:t>עין נקובא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000000"/>
                          </a:solidFill>
                          <a:effectLst/>
                          <a:latin typeface="Arial" panose="020B0604020202020204" pitchFamily="34" charset="0"/>
                        </a:rPr>
                        <a:t>מבנה רב תכליתי 250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000000"/>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000000"/>
                          </a:solidFill>
                          <a:effectLst/>
                          <a:latin typeface="Arial" panose="020B0604020202020204" pitchFamily="34" charset="0"/>
                        </a:rPr>
                        <a:t>רשות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נמצא בתהליך תכנון מחודש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05596249"/>
                  </a:ext>
                </a:extLst>
              </a:tr>
              <a:tr h="1003676">
                <a:tc>
                  <a:txBody>
                    <a:bodyPr/>
                    <a:lstStyle/>
                    <a:p>
                      <a:pPr algn="ctr" rtl="1" fontAlgn="ctr"/>
                      <a:r>
                        <a:rPr lang="he-IL" sz="1100" b="1" i="0" u="none" strike="noStrike">
                          <a:solidFill>
                            <a:srgbClr val="000000"/>
                          </a:solidFill>
                          <a:effectLst/>
                          <a:latin typeface="Arial" panose="020B0604020202020204" pitchFamily="34" charset="0"/>
                        </a:rPr>
                        <a:t>עין רפא</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000000"/>
                          </a:solidFill>
                          <a:effectLst/>
                          <a:latin typeface="Arial" panose="020B0604020202020204" pitchFamily="34" charset="0"/>
                        </a:rPr>
                        <a:t>מבנה רב תכליתי 250 מ"ר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000000"/>
                          </a:solidFill>
                          <a:effectLst/>
                          <a:latin typeface="Arial" panose="020B060402020202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a:solidFill>
                            <a:srgbClr val="000000"/>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a:solidFill>
                            <a:srgbClr val="000000"/>
                          </a:solidFill>
                          <a:effectLst/>
                          <a:latin typeface="Arial" panose="020B0604020202020204" pitchFamily="34" charset="0"/>
                        </a:rPr>
                        <a:t>משכ"ל</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he-IL" sz="1100" b="1" i="0" u="none" strike="noStrike" dirty="0">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Arial" panose="020B0604020202020204" pitchFamily="34" charset="0"/>
                        </a:rPr>
                        <a:t>לא התחיל תהליך</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1" fontAlgn="ctr"/>
                      <a:r>
                        <a:rPr lang="he-IL" sz="1100" b="1" i="0" u="none" strike="noStrike" dirty="0">
                          <a:solidFill>
                            <a:srgbClr val="262626"/>
                          </a:solidFill>
                          <a:effectLst/>
                          <a:latin typeface="Tahoma" panose="020B0604030504040204" pitchFamily="34" charset="0"/>
                        </a:rPr>
                        <a:t>נמצא בתהליך תכנון, פינו מהשטח את המבנים שהיו , חסר תקציב של כ-חצי מיליון ₪ בכדי לבצע את המבנה על פי דרישת המועצה</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01828022"/>
                  </a:ext>
                </a:extLst>
              </a:tr>
            </a:tbl>
          </a:graphicData>
        </a:graphic>
      </p:graphicFrame>
    </p:spTree>
    <p:extLst>
      <p:ext uri="{BB962C8B-B14F-4D97-AF65-F5344CB8AC3E}">
        <p14:creationId xmlns:p14="http://schemas.microsoft.com/office/powerpoint/2010/main" val="1369302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17676" y="2456894"/>
            <a:ext cx="7772400" cy="1470025"/>
          </a:xfrm>
        </p:spPr>
        <p:txBody>
          <a:bodyPr>
            <a:normAutofit/>
          </a:bodyPr>
          <a:lstStyle/>
          <a:p>
            <a:r>
              <a:rPr lang="he-IL" sz="4800" b="1" dirty="0">
                <a:solidFill>
                  <a:schemeClr val="tx2"/>
                </a:solidFill>
              </a:rPr>
              <a:t>שווקים</a:t>
            </a:r>
          </a:p>
        </p:txBody>
      </p:sp>
      <p:sp>
        <p:nvSpPr>
          <p:cNvPr id="3" name="כותרת משנה 2"/>
          <p:cNvSpPr>
            <a:spLocks noGrp="1"/>
          </p:cNvSpPr>
          <p:nvPr>
            <p:ph type="subTitle" idx="1"/>
          </p:nvPr>
        </p:nvSpPr>
        <p:spPr>
          <a:xfrm>
            <a:off x="1503476" y="4106624"/>
            <a:ext cx="6400800" cy="1752600"/>
          </a:xfrm>
        </p:spPr>
        <p:txBody>
          <a:bodyPr>
            <a:normAutofit/>
          </a:bodyPr>
          <a:lstStyle/>
          <a:p>
            <a:r>
              <a:rPr lang="he-IL" sz="2400" b="1" dirty="0">
                <a:solidFill>
                  <a:schemeClr val="tx2"/>
                </a:solidFill>
              </a:rPr>
              <a:t>החלטת ממשלה 922</a:t>
            </a:r>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 y="-26714"/>
            <a:ext cx="9159731" cy="1970838"/>
          </a:xfrm>
          <a:prstGeom prst="rect">
            <a:avLst/>
          </a:prstGeom>
          <a:noFill/>
          <a:ln>
            <a:noFill/>
          </a:ln>
        </p:spPr>
      </p:pic>
      <p:sp>
        <p:nvSpPr>
          <p:cNvPr id="6" name="AutoShape 2" descr="תוצאת תמונה עבור לוגו משרד הבינוי והשיכון">
            <a:hlinkClick r:id="rId3"/>
          </p:cNvPr>
          <p:cNvSpPr>
            <a:spLocks noChangeAspect="1" noChangeArrowheads="1"/>
          </p:cNvSpPr>
          <p:nvPr/>
        </p:nvSpPr>
        <p:spPr bwMode="auto">
          <a:xfrm>
            <a:off x="6314017" y="-616744"/>
            <a:ext cx="2286000" cy="1285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9848" y="4878781"/>
            <a:ext cx="2784309" cy="95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p:nvPr/>
        </p:nvPicPr>
        <p:blipFill>
          <a:blip r:embed="rId5">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Tree>
    <p:extLst>
      <p:ext uri="{BB962C8B-B14F-4D97-AF65-F5344CB8AC3E}">
        <p14:creationId xmlns:p14="http://schemas.microsoft.com/office/powerpoint/2010/main" val="29809333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8" name="TextBox 7">
            <a:extLst>
              <a:ext uri="{FF2B5EF4-FFF2-40B4-BE49-F238E27FC236}">
                <a16:creationId xmlns:a16="http://schemas.microsoft.com/office/drawing/2014/main" id="{05829DB4-DF56-4F17-AFF8-975DA09A559D}"/>
              </a:ext>
            </a:extLst>
          </p:cNvPr>
          <p:cNvSpPr txBox="1"/>
          <p:nvPr/>
        </p:nvSpPr>
        <p:spPr>
          <a:xfrm>
            <a:off x="2200676" y="803781"/>
            <a:ext cx="6307763" cy="369332"/>
          </a:xfrm>
          <a:prstGeom prst="rect">
            <a:avLst/>
          </a:prstGeom>
          <a:noFill/>
        </p:spPr>
        <p:txBody>
          <a:bodyPr wrap="square" lIns="91440" tIns="45720" rIns="91440" bIns="45720" rtlCol="1">
            <a:spAutoFit/>
          </a:bodyPr>
          <a:lstStyle/>
          <a:p>
            <a:r>
              <a:rPr lang="he-IL" b="1" dirty="0">
                <a:solidFill>
                  <a:schemeClr val="tx2"/>
                </a:solidFill>
              </a:rPr>
              <a:t>שווקים ביישובי המיעוטים</a:t>
            </a:r>
          </a:p>
        </p:txBody>
      </p:sp>
      <p:sp>
        <p:nvSpPr>
          <p:cNvPr id="2" name="TextBox 1">
            <a:extLst>
              <a:ext uri="{FF2B5EF4-FFF2-40B4-BE49-F238E27FC236}">
                <a16:creationId xmlns:a16="http://schemas.microsoft.com/office/drawing/2014/main" id="{3E2AEA59-4B8C-4C32-8F42-D01424637E4B}"/>
              </a:ext>
            </a:extLst>
          </p:cNvPr>
          <p:cNvSpPr txBox="1"/>
          <p:nvPr/>
        </p:nvSpPr>
        <p:spPr>
          <a:xfrm>
            <a:off x="587557" y="1318459"/>
            <a:ext cx="7968885" cy="2677656"/>
          </a:xfrm>
          <a:prstGeom prst="rect">
            <a:avLst/>
          </a:prstGeom>
          <a:noFill/>
        </p:spPr>
        <p:txBody>
          <a:bodyPr wrap="square" lIns="91440" tIns="45720" rIns="91440" bIns="45720" rtlCol="1">
            <a:spAutoFit/>
          </a:bodyPr>
          <a:lstStyle/>
          <a:p>
            <a:pPr algn="just"/>
            <a:r>
              <a:rPr lang="he-IL" sz="1400" dirty="0"/>
              <a:t>משרד הבינוי והשיכון שווק בין השנים 2016-2020 למגזר הערבי בלבד (לא כולל המגזר הדרוזי והבדואי) </a:t>
            </a:r>
            <a:r>
              <a:rPr lang="he-IL" sz="1400" b="1" dirty="0"/>
              <a:t>מעל 7,700 יח"ד. </a:t>
            </a:r>
          </a:p>
          <a:p>
            <a:pPr algn="just"/>
            <a:endParaRPr lang="he-IL" sz="1400" dirty="0"/>
          </a:p>
          <a:p>
            <a:pPr algn="just"/>
            <a:r>
              <a:rPr lang="he-IL" sz="1400" dirty="0"/>
              <a:t>על פי נתוני רשות מקרקעי ישראל, שווקו בין השנים 2016-2019 באמצעותם עוד כ- 4000 יח"ד.</a:t>
            </a:r>
          </a:p>
          <a:p>
            <a:pPr algn="just"/>
            <a:endParaRPr lang="he-IL" sz="1400" dirty="0"/>
          </a:p>
          <a:p>
            <a:pPr algn="just"/>
            <a:r>
              <a:rPr lang="he-IL" sz="1400" dirty="0"/>
              <a:t>מתוך סה"כ שווקי משרד הבינוי והשיכון ורשות מקרקעי ישראל שפורסמו בין השנים 2016-2020  והעומדים על </a:t>
            </a:r>
            <a:r>
              <a:rPr lang="he-IL" sz="1400" b="1" dirty="0"/>
              <a:t>מעל 11,700 יח"ד</a:t>
            </a:r>
            <a:r>
              <a:rPr lang="he-IL" sz="1400" dirty="0"/>
              <a:t> יחד, </a:t>
            </a:r>
            <a:r>
              <a:rPr lang="he-IL" sz="1400" b="1" dirty="0"/>
              <a:t>זכו מעל 4,200 יח"ד (</a:t>
            </a:r>
            <a:r>
              <a:rPr lang="he-IL" sz="1400" b="1" dirty="0" err="1"/>
              <a:t>במשב"ש</a:t>
            </a:r>
            <a:r>
              <a:rPr lang="he-IL" sz="1400" b="1" dirty="0"/>
              <a:t> בלבד) </a:t>
            </a:r>
            <a:r>
              <a:rPr lang="he-IL" sz="1400" dirty="0"/>
              <a:t>כאשר זכיות נוספות משווקים שהינם עדיין באוויר צפויות להירשם במהלך שנת העבודה 2021 בגין שווקי 2019-2020. </a:t>
            </a:r>
          </a:p>
          <a:p>
            <a:pPr algn="just"/>
            <a:endParaRPr lang="he-IL" sz="1400" dirty="0"/>
          </a:p>
          <a:p>
            <a:pPr algn="just"/>
            <a:r>
              <a:rPr lang="he-IL" sz="1400" dirty="0"/>
              <a:t>במחיר למשתכן שווקו בין השנים 2016-2020 מעל 2,700 יח"ד ונרשמו זכיות של מעל 1,400 יח"ד. </a:t>
            </a:r>
          </a:p>
          <a:p>
            <a:pPr algn="just"/>
            <a:endParaRPr lang="he-IL" sz="1400" dirty="0"/>
          </a:p>
          <a:p>
            <a:pPr algn="just"/>
            <a:endParaRPr lang="he-IL" sz="1400" dirty="0"/>
          </a:p>
        </p:txBody>
      </p:sp>
      <p:sp>
        <p:nvSpPr>
          <p:cNvPr id="10" name="TextBox 9">
            <a:extLst>
              <a:ext uri="{FF2B5EF4-FFF2-40B4-BE49-F238E27FC236}">
                <a16:creationId xmlns:a16="http://schemas.microsoft.com/office/drawing/2014/main" id="{45482D50-0512-4CFE-9012-4CA9E4D43052}"/>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2" name="Picture 3">
            <a:extLst>
              <a:ext uri="{FF2B5EF4-FFF2-40B4-BE49-F238E27FC236}">
                <a16:creationId xmlns:a16="http://schemas.microsoft.com/office/drawing/2014/main" id="{036DF80F-25B2-4085-AD46-204D3466C4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תמונה 2">
            <a:extLst>
              <a:ext uri="{FF2B5EF4-FFF2-40B4-BE49-F238E27FC236}">
                <a16:creationId xmlns:a16="http://schemas.microsoft.com/office/drawing/2014/main" id="{5B105EF1-8C5E-408E-976F-9C9240DA1527}"/>
              </a:ext>
            </a:extLst>
          </p:cNvPr>
          <p:cNvPicPr>
            <a:picLocks noChangeAspect="1"/>
          </p:cNvPicPr>
          <p:nvPr/>
        </p:nvPicPr>
        <p:blipFill rotWithShape="1">
          <a:blip r:embed="rId5"/>
          <a:srcRect t="5291" b="5626"/>
          <a:stretch/>
        </p:blipFill>
        <p:spPr>
          <a:xfrm>
            <a:off x="35496" y="3801587"/>
            <a:ext cx="4752527" cy="2504994"/>
          </a:xfrm>
          <a:prstGeom prst="rect">
            <a:avLst/>
          </a:prstGeom>
        </p:spPr>
      </p:pic>
      <p:graphicFrame>
        <p:nvGraphicFramePr>
          <p:cNvPr id="21" name="דיאגרמה 20">
            <a:extLst>
              <a:ext uri="{FF2B5EF4-FFF2-40B4-BE49-F238E27FC236}">
                <a16:creationId xmlns:a16="http://schemas.microsoft.com/office/drawing/2014/main" id="{0B333D76-247A-42F6-AE32-0B70CC948C25}"/>
              </a:ext>
            </a:extLst>
          </p:cNvPr>
          <p:cNvGraphicFramePr/>
          <p:nvPr>
            <p:extLst>
              <p:ext uri="{D42A27DB-BD31-4B8C-83A1-F6EECF244321}">
                <p14:modId xmlns:p14="http://schemas.microsoft.com/office/powerpoint/2010/main" val="544423932"/>
              </p:ext>
            </p:extLst>
          </p:nvPr>
        </p:nvGraphicFramePr>
        <p:xfrm>
          <a:off x="4932040" y="3594943"/>
          <a:ext cx="3816084" cy="27444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23" name="מחבר ישר 22">
            <a:extLst>
              <a:ext uri="{FF2B5EF4-FFF2-40B4-BE49-F238E27FC236}">
                <a16:creationId xmlns:a16="http://schemas.microsoft.com/office/drawing/2014/main" id="{1823D178-D4E6-405C-AD37-5DF99F66C6E8}"/>
              </a:ext>
            </a:extLst>
          </p:cNvPr>
          <p:cNvCxnSpPr/>
          <p:nvPr/>
        </p:nvCxnSpPr>
        <p:spPr>
          <a:xfrm flipH="1">
            <a:off x="4932040" y="3996115"/>
            <a:ext cx="3816084"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0276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2" name="TextBox 1">
            <a:extLst>
              <a:ext uri="{FF2B5EF4-FFF2-40B4-BE49-F238E27FC236}">
                <a16:creationId xmlns:a16="http://schemas.microsoft.com/office/drawing/2014/main" id="{43FF2CE3-4AEF-45F8-92D4-8020AA20E490}"/>
              </a:ext>
            </a:extLst>
          </p:cNvPr>
          <p:cNvSpPr txBox="1"/>
          <p:nvPr/>
        </p:nvSpPr>
        <p:spPr>
          <a:xfrm>
            <a:off x="2296687" y="775737"/>
            <a:ext cx="6307763" cy="369332"/>
          </a:xfrm>
          <a:prstGeom prst="rect">
            <a:avLst/>
          </a:prstGeom>
          <a:noFill/>
        </p:spPr>
        <p:txBody>
          <a:bodyPr wrap="square" lIns="91440" tIns="45720" rIns="91440" bIns="45720" rtlCol="1">
            <a:spAutoFit/>
          </a:bodyPr>
          <a:lstStyle/>
          <a:p>
            <a:r>
              <a:rPr lang="he-IL" b="1" dirty="0">
                <a:solidFill>
                  <a:srgbClr val="0070C0"/>
                </a:solidFill>
              </a:rPr>
              <a:t>שווקים ביישובי המיעוטים לשנת 2016</a:t>
            </a:r>
          </a:p>
        </p:txBody>
      </p:sp>
      <p:sp>
        <p:nvSpPr>
          <p:cNvPr id="16" name="TextBox 15">
            <a:extLst>
              <a:ext uri="{FF2B5EF4-FFF2-40B4-BE49-F238E27FC236}">
                <a16:creationId xmlns:a16="http://schemas.microsoft.com/office/drawing/2014/main" id="{C573A832-1B22-4472-BB55-CA9AC1819761}"/>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7" name="Picture 3">
            <a:extLst>
              <a:ext uri="{FF2B5EF4-FFF2-40B4-BE49-F238E27FC236}">
                <a16:creationId xmlns:a16="http://schemas.microsoft.com/office/drawing/2014/main" id="{404DAE4A-A1BB-40D4-8FD1-7A32771AD7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0" name="טבלה 19">
            <a:extLst>
              <a:ext uri="{FF2B5EF4-FFF2-40B4-BE49-F238E27FC236}">
                <a16:creationId xmlns:a16="http://schemas.microsoft.com/office/drawing/2014/main" id="{18D77FA0-2317-41A7-89D2-E77DFD35E4FE}"/>
              </a:ext>
            </a:extLst>
          </p:cNvPr>
          <p:cNvGraphicFramePr>
            <a:graphicFrameLocks noGrp="1"/>
          </p:cNvGraphicFramePr>
          <p:nvPr>
            <p:extLst>
              <p:ext uri="{D42A27DB-BD31-4B8C-83A1-F6EECF244321}">
                <p14:modId xmlns:p14="http://schemas.microsoft.com/office/powerpoint/2010/main" val="3969656356"/>
              </p:ext>
            </p:extLst>
          </p:nvPr>
        </p:nvGraphicFramePr>
        <p:xfrm>
          <a:off x="215517" y="1215215"/>
          <a:ext cx="8712966" cy="3385494"/>
        </p:xfrm>
        <a:graphic>
          <a:graphicData uri="http://schemas.openxmlformats.org/drawingml/2006/table">
            <a:tbl>
              <a:tblPr/>
              <a:tblGrid>
                <a:gridCol w="1030699">
                  <a:extLst>
                    <a:ext uri="{9D8B030D-6E8A-4147-A177-3AD203B41FA5}">
                      <a16:colId xmlns:a16="http://schemas.microsoft.com/office/drawing/2014/main" val="20000"/>
                    </a:ext>
                  </a:extLst>
                </a:gridCol>
                <a:gridCol w="473565">
                  <a:extLst>
                    <a:ext uri="{9D8B030D-6E8A-4147-A177-3AD203B41FA5}">
                      <a16:colId xmlns:a16="http://schemas.microsoft.com/office/drawing/2014/main" val="20001"/>
                    </a:ext>
                  </a:extLst>
                </a:gridCol>
                <a:gridCol w="510706">
                  <a:extLst>
                    <a:ext uri="{9D8B030D-6E8A-4147-A177-3AD203B41FA5}">
                      <a16:colId xmlns:a16="http://schemas.microsoft.com/office/drawing/2014/main" val="20002"/>
                    </a:ext>
                  </a:extLst>
                </a:gridCol>
                <a:gridCol w="544754">
                  <a:extLst>
                    <a:ext uri="{9D8B030D-6E8A-4147-A177-3AD203B41FA5}">
                      <a16:colId xmlns:a16="http://schemas.microsoft.com/office/drawing/2014/main" val="20003"/>
                    </a:ext>
                  </a:extLst>
                </a:gridCol>
                <a:gridCol w="544754">
                  <a:extLst>
                    <a:ext uri="{9D8B030D-6E8A-4147-A177-3AD203B41FA5}">
                      <a16:colId xmlns:a16="http://schemas.microsoft.com/office/drawing/2014/main" val="20004"/>
                    </a:ext>
                  </a:extLst>
                </a:gridCol>
                <a:gridCol w="705704">
                  <a:extLst>
                    <a:ext uri="{9D8B030D-6E8A-4147-A177-3AD203B41FA5}">
                      <a16:colId xmlns:a16="http://schemas.microsoft.com/office/drawing/2014/main" val="20005"/>
                    </a:ext>
                  </a:extLst>
                </a:gridCol>
                <a:gridCol w="879035">
                  <a:extLst>
                    <a:ext uri="{9D8B030D-6E8A-4147-A177-3AD203B41FA5}">
                      <a16:colId xmlns:a16="http://schemas.microsoft.com/office/drawing/2014/main" val="20006"/>
                    </a:ext>
                  </a:extLst>
                </a:gridCol>
                <a:gridCol w="730464">
                  <a:extLst>
                    <a:ext uri="{9D8B030D-6E8A-4147-A177-3AD203B41FA5}">
                      <a16:colId xmlns:a16="http://schemas.microsoft.com/office/drawing/2014/main" val="20007"/>
                    </a:ext>
                  </a:extLst>
                </a:gridCol>
                <a:gridCol w="705704">
                  <a:extLst>
                    <a:ext uri="{9D8B030D-6E8A-4147-A177-3AD203B41FA5}">
                      <a16:colId xmlns:a16="http://schemas.microsoft.com/office/drawing/2014/main" val="20008"/>
                    </a:ext>
                  </a:extLst>
                </a:gridCol>
                <a:gridCol w="519992">
                  <a:extLst>
                    <a:ext uri="{9D8B030D-6E8A-4147-A177-3AD203B41FA5}">
                      <a16:colId xmlns:a16="http://schemas.microsoft.com/office/drawing/2014/main" val="20009"/>
                    </a:ext>
                  </a:extLst>
                </a:gridCol>
                <a:gridCol w="1101889">
                  <a:extLst>
                    <a:ext uri="{9D8B030D-6E8A-4147-A177-3AD203B41FA5}">
                      <a16:colId xmlns:a16="http://schemas.microsoft.com/office/drawing/2014/main" val="20011"/>
                    </a:ext>
                  </a:extLst>
                </a:gridCol>
                <a:gridCol w="965700">
                  <a:extLst>
                    <a:ext uri="{9D8B030D-6E8A-4147-A177-3AD203B41FA5}">
                      <a16:colId xmlns:a16="http://schemas.microsoft.com/office/drawing/2014/main" val="20012"/>
                    </a:ext>
                  </a:extLst>
                </a:gridCol>
              </a:tblGrid>
              <a:tr h="37722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err="1">
                          <a:solidFill>
                            <a:schemeClr val="tx1"/>
                          </a:solidFill>
                          <a:effectLst/>
                          <a:latin typeface="Arial"/>
                        </a:rPr>
                        <a:t>תאור</a:t>
                      </a:r>
                      <a:r>
                        <a:rPr lang="he-IL" sz="900" b="1" i="0" u="none" strike="noStrike" dirty="0">
                          <a:solidFill>
                            <a:schemeClr val="tx1"/>
                          </a:solidFill>
                          <a:effectLst/>
                          <a:latin typeface="Arial"/>
                        </a:rPr>
                        <a:t> שיטת שיווק</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ביטול מכרז</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 יח"ד ללא הצעות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 יח"ד פסולות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יח"ד זוכים</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בפרסום</a:t>
                      </a:r>
                      <a:br>
                        <a:rPr lang="he-IL" sz="900" b="1" i="0" u="none" strike="noStrike">
                          <a:solidFill>
                            <a:schemeClr val="tx1"/>
                          </a:solidFill>
                          <a:effectLst/>
                          <a:latin typeface="Arial"/>
                        </a:rPr>
                      </a:br>
                      <a:r>
                        <a:rPr lang="he-IL" sz="900" b="1" i="0" u="none" strike="noStrike">
                          <a:solidFill>
                            <a:schemeClr val="tx1"/>
                          </a:solidFill>
                          <a:effectLst/>
                          <a:latin typeface="Arial"/>
                        </a:rPr>
                        <a:t>(סטטוס 45)</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יח"ד ששווקו</a:t>
                      </a:r>
                      <a:br>
                        <a:rPr lang="he-IL" sz="900" b="1" i="0" u="none" strike="noStrike" dirty="0">
                          <a:solidFill>
                            <a:schemeClr val="tx1"/>
                          </a:solidFill>
                          <a:effectLst/>
                          <a:latin typeface="Arial"/>
                        </a:rPr>
                      </a:br>
                      <a:r>
                        <a:rPr lang="he-IL" sz="900" b="1" i="0" u="none" strike="noStrike" dirty="0">
                          <a:solidFill>
                            <a:schemeClr val="tx1"/>
                          </a:solidFill>
                          <a:effectLst/>
                          <a:latin typeface="Arial"/>
                        </a:rPr>
                        <a:t>(פורסמו)</a:t>
                      </a:r>
                      <a:br>
                        <a:rPr lang="he-IL" sz="900" b="1" i="0" u="none" strike="noStrike" dirty="0">
                          <a:solidFill>
                            <a:schemeClr val="tx1"/>
                          </a:solidFill>
                          <a:effectLst/>
                          <a:latin typeface="Arial"/>
                        </a:rPr>
                      </a:br>
                      <a:r>
                        <a:rPr lang="he-IL" sz="900" b="1" i="0" u="none" strike="noStrike" dirty="0">
                          <a:solidFill>
                            <a:schemeClr val="tx1"/>
                          </a:solidFill>
                          <a:effectLst/>
                          <a:latin typeface="Arial"/>
                        </a:rPr>
                        <a:t>כולל הגדלות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תאריך הגשה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תאריך פרסום</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מכרז</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אתר</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ישוב</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10000"/>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220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470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1,400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2,090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 </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extLst>
                  <a:ext uri="{0D108BD9-81ED-4DB2-BD59-A6C34878D82A}">
                    <a16:rowId xmlns:a16="http://schemas.microsoft.com/office/drawing/2014/main" val="10001"/>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99</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99</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19/09/2016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30/05/2016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78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שכונה צפונית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err="1">
                          <a:solidFill>
                            <a:schemeClr val="tx1"/>
                          </a:solidFill>
                          <a:effectLst/>
                          <a:latin typeface="Arial"/>
                        </a:rPr>
                        <a:t>טרעאן</a:t>
                      </a:r>
                      <a:endParaRPr lang="he-IL" sz="900" b="1" i="0" u="none" strike="noStrike" dirty="0">
                        <a:solidFill>
                          <a:schemeClr val="tx1"/>
                        </a:solidFill>
                        <a:effectLst/>
                        <a:latin typeface="Arial"/>
                      </a:endParaRP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07/11/2016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31/01/2016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18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כלל הישוב</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כפר מנדא</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26/12/2016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28/08/2016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169</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כלל ישובי</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פסוטה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34</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44</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26/12/2016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29/08/2016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175</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שכונת אלקרק</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שפרעם</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63</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71</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09/01/2017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30/08/2016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181</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שכונת אל בסליה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שפרעם</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64</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64</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03/04/2017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238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כלל הישוב</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כפר מנדא</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40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47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03/04/2017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240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כלל הישוב</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err="1">
                          <a:solidFill>
                            <a:schemeClr val="tx1"/>
                          </a:solidFill>
                          <a:effectLst/>
                          <a:latin typeface="Arial"/>
                        </a:rPr>
                        <a:t>עוזיר</a:t>
                      </a:r>
                      <a:endParaRPr lang="he-IL" sz="900" b="1" i="0" u="none" strike="noStrike" dirty="0">
                        <a:solidFill>
                          <a:schemeClr val="tx1"/>
                        </a:solidFill>
                        <a:effectLst/>
                        <a:latin typeface="Arial"/>
                      </a:endParaRP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77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107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24/04/2017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28/09/2016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232</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 צפונית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מגד אל-כרום</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9"/>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29/05/2017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25/12/2016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344</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כלל הישוב</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err="1">
                          <a:solidFill>
                            <a:schemeClr val="tx1"/>
                          </a:solidFill>
                          <a:effectLst/>
                          <a:latin typeface="Arial"/>
                        </a:rPr>
                        <a:t>נחף</a:t>
                      </a:r>
                      <a:endParaRPr lang="he-IL" sz="900" b="1" i="0" u="none" strike="noStrike" dirty="0">
                        <a:solidFill>
                          <a:schemeClr val="tx1"/>
                        </a:solidFill>
                        <a:effectLst/>
                        <a:latin typeface="Arial"/>
                      </a:endParaRP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0"/>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99</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99</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19/12/2016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26/09/2016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207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מערב הל/567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אבו גוש</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1"/>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43</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43</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20/02/2017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dirty="0">
                          <a:solidFill>
                            <a:schemeClr val="tx1"/>
                          </a:solidFill>
                          <a:effectLst/>
                          <a:latin typeface="Arial"/>
                        </a:rPr>
                        <a:t>234</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 צפונית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מגד אל-כרום</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2"/>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176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32</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208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03/04/2017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237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כלל הישוב</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כפר </a:t>
                      </a:r>
                      <a:r>
                        <a:rPr lang="he-IL" sz="900" b="1" i="0" u="none" strike="noStrike" dirty="0" err="1">
                          <a:solidFill>
                            <a:schemeClr val="tx1"/>
                          </a:solidFill>
                          <a:effectLst/>
                          <a:latin typeface="Arial"/>
                        </a:rPr>
                        <a:t>מנדא</a:t>
                      </a:r>
                      <a:endParaRPr lang="he-IL" sz="900" b="1" i="0" u="none" strike="noStrike" dirty="0">
                        <a:solidFill>
                          <a:schemeClr val="tx1"/>
                        </a:solidFill>
                        <a:effectLst/>
                        <a:latin typeface="Arial"/>
                      </a:endParaRP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3"/>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79</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79</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24/04/2017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31/07/2016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145</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שכונה מערבית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דיר </a:t>
                      </a:r>
                      <a:r>
                        <a:rPr lang="he-IL" sz="900" b="1" i="0" u="none" strike="noStrike" dirty="0" err="1">
                          <a:solidFill>
                            <a:schemeClr val="tx1"/>
                          </a:solidFill>
                          <a:effectLst/>
                          <a:latin typeface="Arial"/>
                        </a:rPr>
                        <a:t>חנא</a:t>
                      </a:r>
                      <a:endParaRPr lang="he-IL" sz="900" b="1" i="0" u="none" strike="noStrike" dirty="0">
                        <a:solidFill>
                          <a:schemeClr val="tx1"/>
                        </a:solidFill>
                        <a:effectLst/>
                        <a:latin typeface="Arial"/>
                      </a:endParaRP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4"/>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678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678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08/05/2017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27/12/2016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370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שכונת הגליל</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נצרת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5"/>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128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128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18/09/2017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26/12/2016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343</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כלל הישוב</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נחף</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6"/>
                  </a:ext>
                </a:extLst>
              </a:tr>
              <a:tr h="131323">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 - ר.מ.י</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60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60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23/01/2017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20/11/2016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283</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 בשארה קרקע פר</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נצרת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7"/>
                  </a:ext>
                </a:extLst>
              </a:tr>
              <a:tr h="131323">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 - ר.מ.י</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110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110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20/03/2017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08/12/2016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דרום מזרח</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סח'נין</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8"/>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ר.מ.י קרקע</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42</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42</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16/01/2017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26/09/2016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208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מערב הל/567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אבו גוש</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9"/>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ר.מ.י קרקע</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4</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51</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55</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03/04/2017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29/09/2016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233</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 צפונית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מגד אל-כרום</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20"/>
                  </a:ext>
                </a:extLst>
              </a:tr>
              <a:tr h="12831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ר.מ.י קרקע</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8</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07/08/2017</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27/12/2016</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371</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שכונת הגליל</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נצרת</a:t>
                      </a:r>
                    </a:p>
                  </a:txBody>
                  <a:tcPr marL="4257" marR="4257" marT="42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21"/>
                  </a:ext>
                </a:extLst>
              </a:tr>
            </a:tbl>
          </a:graphicData>
        </a:graphic>
      </p:graphicFrame>
      <p:graphicFrame>
        <p:nvGraphicFramePr>
          <p:cNvPr id="21" name="תרשים 20">
            <a:extLst>
              <a:ext uri="{FF2B5EF4-FFF2-40B4-BE49-F238E27FC236}">
                <a16:creationId xmlns:a16="http://schemas.microsoft.com/office/drawing/2014/main" id="{486C37E4-A607-482E-8774-E1F3689F493A}"/>
              </a:ext>
            </a:extLst>
          </p:cNvPr>
          <p:cNvGraphicFramePr/>
          <p:nvPr>
            <p:extLst>
              <p:ext uri="{D42A27DB-BD31-4B8C-83A1-F6EECF244321}">
                <p14:modId xmlns:p14="http://schemas.microsoft.com/office/powerpoint/2010/main" val="703847171"/>
              </p:ext>
            </p:extLst>
          </p:nvPr>
        </p:nvGraphicFramePr>
        <p:xfrm>
          <a:off x="425543" y="3847673"/>
          <a:ext cx="7775221" cy="29640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737084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7" name="TextBox 16">
            <a:extLst>
              <a:ext uri="{FF2B5EF4-FFF2-40B4-BE49-F238E27FC236}">
                <a16:creationId xmlns:a16="http://schemas.microsoft.com/office/drawing/2014/main" id="{356C25D8-5D9B-432F-98E8-490D97E8EED9}"/>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8" name="Picture 3">
            <a:extLst>
              <a:ext uri="{FF2B5EF4-FFF2-40B4-BE49-F238E27FC236}">
                <a16:creationId xmlns:a16="http://schemas.microsoft.com/office/drawing/2014/main" id="{7B173263-0E4E-4EC2-B9CC-BC2253866A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a:extLst>
              <a:ext uri="{FF2B5EF4-FFF2-40B4-BE49-F238E27FC236}">
                <a16:creationId xmlns:a16="http://schemas.microsoft.com/office/drawing/2014/main" id="{BB3A0595-7789-42B8-839B-A341FFC6B9CD}"/>
              </a:ext>
            </a:extLst>
          </p:cNvPr>
          <p:cNvSpPr txBox="1"/>
          <p:nvPr/>
        </p:nvSpPr>
        <p:spPr>
          <a:xfrm>
            <a:off x="2296687" y="775737"/>
            <a:ext cx="6307763" cy="369332"/>
          </a:xfrm>
          <a:prstGeom prst="rect">
            <a:avLst/>
          </a:prstGeom>
          <a:noFill/>
        </p:spPr>
        <p:txBody>
          <a:bodyPr wrap="square" lIns="91440" tIns="45720" rIns="91440" bIns="45720" rtlCol="1">
            <a:spAutoFit/>
          </a:bodyPr>
          <a:lstStyle/>
          <a:p>
            <a:r>
              <a:rPr lang="he-IL" b="1" dirty="0">
                <a:solidFill>
                  <a:srgbClr val="0070C0"/>
                </a:solidFill>
              </a:rPr>
              <a:t>שווקים ביישובי המיעוטים לשנת 2017</a:t>
            </a:r>
          </a:p>
        </p:txBody>
      </p:sp>
      <p:graphicFrame>
        <p:nvGraphicFramePr>
          <p:cNvPr id="20" name="טבלה 19">
            <a:extLst>
              <a:ext uri="{FF2B5EF4-FFF2-40B4-BE49-F238E27FC236}">
                <a16:creationId xmlns:a16="http://schemas.microsoft.com/office/drawing/2014/main" id="{EB3A613F-DE89-498F-A81F-82C5B58A541A}"/>
              </a:ext>
            </a:extLst>
          </p:cNvPr>
          <p:cNvGraphicFramePr>
            <a:graphicFrameLocks noGrp="1"/>
          </p:cNvGraphicFramePr>
          <p:nvPr>
            <p:extLst>
              <p:ext uri="{D42A27DB-BD31-4B8C-83A1-F6EECF244321}">
                <p14:modId xmlns:p14="http://schemas.microsoft.com/office/powerpoint/2010/main" val="1005188587"/>
              </p:ext>
            </p:extLst>
          </p:nvPr>
        </p:nvGraphicFramePr>
        <p:xfrm>
          <a:off x="223155" y="1212485"/>
          <a:ext cx="8784977" cy="2888370"/>
        </p:xfrm>
        <a:graphic>
          <a:graphicData uri="http://schemas.openxmlformats.org/drawingml/2006/table">
            <a:tbl>
              <a:tblPr/>
              <a:tblGrid>
                <a:gridCol w="1039216">
                  <a:extLst>
                    <a:ext uri="{9D8B030D-6E8A-4147-A177-3AD203B41FA5}">
                      <a16:colId xmlns:a16="http://schemas.microsoft.com/office/drawing/2014/main" val="20000"/>
                    </a:ext>
                  </a:extLst>
                </a:gridCol>
                <a:gridCol w="477478">
                  <a:extLst>
                    <a:ext uri="{9D8B030D-6E8A-4147-A177-3AD203B41FA5}">
                      <a16:colId xmlns:a16="http://schemas.microsoft.com/office/drawing/2014/main" val="20001"/>
                    </a:ext>
                  </a:extLst>
                </a:gridCol>
                <a:gridCol w="514929">
                  <a:extLst>
                    <a:ext uri="{9D8B030D-6E8A-4147-A177-3AD203B41FA5}">
                      <a16:colId xmlns:a16="http://schemas.microsoft.com/office/drawing/2014/main" val="20002"/>
                    </a:ext>
                  </a:extLst>
                </a:gridCol>
                <a:gridCol w="549255">
                  <a:extLst>
                    <a:ext uri="{9D8B030D-6E8A-4147-A177-3AD203B41FA5}">
                      <a16:colId xmlns:a16="http://schemas.microsoft.com/office/drawing/2014/main" val="20003"/>
                    </a:ext>
                  </a:extLst>
                </a:gridCol>
                <a:gridCol w="549255">
                  <a:extLst>
                    <a:ext uri="{9D8B030D-6E8A-4147-A177-3AD203B41FA5}">
                      <a16:colId xmlns:a16="http://schemas.microsoft.com/office/drawing/2014/main" val="20004"/>
                    </a:ext>
                  </a:extLst>
                </a:gridCol>
                <a:gridCol w="711538">
                  <a:extLst>
                    <a:ext uri="{9D8B030D-6E8A-4147-A177-3AD203B41FA5}">
                      <a16:colId xmlns:a16="http://schemas.microsoft.com/office/drawing/2014/main" val="20005"/>
                    </a:ext>
                  </a:extLst>
                </a:gridCol>
                <a:gridCol w="886300">
                  <a:extLst>
                    <a:ext uri="{9D8B030D-6E8A-4147-A177-3AD203B41FA5}">
                      <a16:colId xmlns:a16="http://schemas.microsoft.com/office/drawing/2014/main" val="20006"/>
                    </a:ext>
                  </a:extLst>
                </a:gridCol>
                <a:gridCol w="736502">
                  <a:extLst>
                    <a:ext uri="{9D8B030D-6E8A-4147-A177-3AD203B41FA5}">
                      <a16:colId xmlns:a16="http://schemas.microsoft.com/office/drawing/2014/main" val="20007"/>
                    </a:ext>
                  </a:extLst>
                </a:gridCol>
                <a:gridCol w="711538">
                  <a:extLst>
                    <a:ext uri="{9D8B030D-6E8A-4147-A177-3AD203B41FA5}">
                      <a16:colId xmlns:a16="http://schemas.microsoft.com/office/drawing/2014/main" val="20008"/>
                    </a:ext>
                  </a:extLst>
                </a:gridCol>
                <a:gridCol w="524290">
                  <a:extLst>
                    <a:ext uri="{9D8B030D-6E8A-4147-A177-3AD203B41FA5}">
                      <a16:colId xmlns:a16="http://schemas.microsoft.com/office/drawing/2014/main" val="20009"/>
                    </a:ext>
                  </a:extLst>
                </a:gridCol>
                <a:gridCol w="1110994">
                  <a:extLst>
                    <a:ext uri="{9D8B030D-6E8A-4147-A177-3AD203B41FA5}">
                      <a16:colId xmlns:a16="http://schemas.microsoft.com/office/drawing/2014/main" val="20010"/>
                    </a:ext>
                  </a:extLst>
                </a:gridCol>
                <a:gridCol w="973682">
                  <a:extLst>
                    <a:ext uri="{9D8B030D-6E8A-4147-A177-3AD203B41FA5}">
                      <a16:colId xmlns:a16="http://schemas.microsoft.com/office/drawing/2014/main" val="20011"/>
                    </a:ext>
                  </a:extLst>
                </a:gridCol>
              </a:tblGrid>
              <a:tr h="529589">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err="1">
                          <a:solidFill>
                            <a:schemeClr val="tx1"/>
                          </a:solidFill>
                          <a:effectLst/>
                          <a:latin typeface="Arial"/>
                        </a:rPr>
                        <a:t>תאור</a:t>
                      </a:r>
                      <a:r>
                        <a:rPr lang="he-IL" sz="900" b="1" i="0" u="none" strike="noStrike" dirty="0">
                          <a:solidFill>
                            <a:schemeClr val="tx1"/>
                          </a:solidFill>
                          <a:effectLst/>
                          <a:latin typeface="Arial"/>
                        </a:rPr>
                        <a:t> שיטת שיווק</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ביטול מכרז</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 יח"ד ללא הצעות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 יח"ד פסולות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יח"ד זוכים</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בפרסום</a:t>
                      </a:r>
                      <a:br>
                        <a:rPr lang="he-IL" sz="900" b="1" i="0" u="none" strike="noStrike">
                          <a:solidFill>
                            <a:schemeClr val="tx1"/>
                          </a:solidFill>
                          <a:effectLst/>
                          <a:latin typeface="Arial"/>
                        </a:rPr>
                      </a:br>
                      <a:r>
                        <a:rPr lang="he-IL" sz="900" b="1" i="0" u="none" strike="noStrike">
                          <a:solidFill>
                            <a:schemeClr val="tx1"/>
                          </a:solidFill>
                          <a:effectLst/>
                          <a:latin typeface="Arial"/>
                        </a:rPr>
                        <a:t>(סטטוס 45)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יח"ד ששווקו</a:t>
                      </a:r>
                      <a:br>
                        <a:rPr lang="he-IL" sz="900" b="1" i="0" u="none" strike="noStrike">
                          <a:solidFill>
                            <a:schemeClr val="tx1"/>
                          </a:solidFill>
                          <a:effectLst/>
                          <a:latin typeface="Arial"/>
                        </a:rPr>
                      </a:br>
                      <a:r>
                        <a:rPr lang="he-IL" sz="900" b="1" i="0" u="none" strike="noStrike">
                          <a:solidFill>
                            <a:schemeClr val="tx1"/>
                          </a:solidFill>
                          <a:effectLst/>
                          <a:latin typeface="Arial"/>
                        </a:rPr>
                        <a:t>(פורסמו)</a:t>
                      </a:r>
                      <a:br>
                        <a:rPr lang="he-IL" sz="900" b="1" i="0" u="none" strike="noStrike">
                          <a:solidFill>
                            <a:schemeClr val="tx1"/>
                          </a:solidFill>
                          <a:effectLst/>
                          <a:latin typeface="Arial"/>
                        </a:rPr>
                      </a:br>
                      <a:r>
                        <a:rPr lang="he-IL" sz="900" b="1" i="0" u="none" strike="noStrike">
                          <a:solidFill>
                            <a:schemeClr val="tx1"/>
                          </a:solidFill>
                          <a:effectLst/>
                          <a:latin typeface="Arial"/>
                        </a:rPr>
                        <a:t>כולל הגדלות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תאריך הגשה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תאריך פרסום</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מכרז</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אתר</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ישוב</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10000"/>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408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881</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1,299</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 </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 </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extLst>
                  <a:ext uri="{0D108BD9-81ED-4DB2-BD59-A6C34878D82A}">
                    <a16:rowId xmlns:a16="http://schemas.microsoft.com/office/drawing/2014/main" val="10001"/>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90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208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24/07/2017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29/03/2017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92</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שכ' מערבית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דבוריה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188881">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25/12/2017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28/09/2017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dirty="0">
                          <a:solidFill>
                            <a:schemeClr val="tx1"/>
                          </a:solidFill>
                          <a:effectLst/>
                          <a:latin typeface="Arial"/>
                        </a:rPr>
                        <a:t>264</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שכונה מזרחית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מזרעה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52</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65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02/07/2018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28/12/2017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385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 צפונית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מגד אל-כרום</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101</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101</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15/10/2018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28/12/2017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378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שכונה מערבית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דיר </a:t>
                      </a:r>
                      <a:r>
                        <a:rPr lang="he-IL" sz="900" b="1" i="0" u="none" strike="noStrike" dirty="0" err="1">
                          <a:solidFill>
                            <a:schemeClr val="tx1"/>
                          </a:solidFill>
                          <a:effectLst/>
                          <a:latin typeface="Arial"/>
                        </a:rPr>
                        <a:t>חנא</a:t>
                      </a:r>
                      <a:endParaRPr lang="he-IL" sz="900" b="1" i="0" u="none" strike="noStrike" dirty="0">
                        <a:solidFill>
                          <a:schemeClr val="tx1"/>
                        </a:solidFill>
                        <a:effectLst/>
                        <a:latin typeface="Arial"/>
                      </a:endParaRP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קרקע</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75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73</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158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26/02/2018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31/10/2017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293</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מערב הל/567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אבו גוש</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99</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99</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19/03/2018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31/10/2017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292</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מערב הל/567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אבו גוש</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64</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64</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04/06/2018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29/03/2017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78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 מערבית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דבוריה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25/06/2018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31/12/2017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392</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בית א זאעתר</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עראבה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9"/>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26</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26</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27/08/2018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31/12/2017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370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 צפונית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מגד אל-כרום</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0"/>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מחיר למשתכן</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175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175</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18/02/2019</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31/12/2017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a:solidFill>
                            <a:schemeClr val="tx1"/>
                          </a:solidFill>
                          <a:effectLst/>
                          <a:latin typeface="Arial"/>
                        </a:rPr>
                        <a:t>391</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שכונת הגליל</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נצרת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1"/>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ר.מ.י קרקע</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2</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194</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196</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04/06/2018</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30/11/2017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sng" strike="noStrike" dirty="0">
                          <a:solidFill>
                            <a:schemeClr val="tx1"/>
                          </a:solidFill>
                          <a:effectLst/>
                          <a:latin typeface="Arial"/>
                        </a:rPr>
                        <a:t>341</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שכונה צפונית</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מזרעה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2"/>
                  </a:ext>
                </a:extLst>
              </a:tr>
              <a:tr h="180825">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בנה ביתך - הגרלה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 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 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32</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 0</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a:solidFill>
                            <a:schemeClr val="tx1"/>
                          </a:solidFill>
                          <a:effectLst/>
                          <a:latin typeface="Arial"/>
                        </a:rPr>
                        <a:t>32</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21/08/2017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28/05/2017</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900" b="1" i="0" u="none" strike="noStrike" dirty="0">
                          <a:solidFill>
                            <a:schemeClr val="tx1"/>
                          </a:solidFill>
                          <a:effectLst/>
                          <a:latin typeface="Arial"/>
                        </a:rPr>
                        <a:t>136</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פאוזה</a:t>
                      </a: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err="1">
                          <a:solidFill>
                            <a:schemeClr val="tx1"/>
                          </a:solidFill>
                          <a:effectLst/>
                          <a:latin typeface="Arial"/>
                        </a:rPr>
                        <a:t>עילבון</a:t>
                      </a:r>
                      <a:endParaRPr lang="he-IL" sz="900" b="1" i="0" u="none" strike="noStrike" dirty="0">
                        <a:solidFill>
                          <a:schemeClr val="tx1"/>
                        </a:solidFill>
                        <a:effectLst/>
                        <a:latin typeface="Arial"/>
                      </a:endParaRPr>
                    </a:p>
                  </a:txBody>
                  <a:tcPr marL="4505" marR="4505" marT="45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3"/>
                  </a:ext>
                </a:extLst>
              </a:tr>
            </a:tbl>
          </a:graphicData>
        </a:graphic>
      </p:graphicFrame>
      <p:graphicFrame>
        <p:nvGraphicFramePr>
          <p:cNvPr id="21" name="תרשים 20">
            <a:extLst>
              <a:ext uri="{FF2B5EF4-FFF2-40B4-BE49-F238E27FC236}">
                <a16:creationId xmlns:a16="http://schemas.microsoft.com/office/drawing/2014/main" id="{1A016A54-8DDA-4751-A276-76B65782EF53}"/>
              </a:ext>
            </a:extLst>
          </p:cNvPr>
          <p:cNvGraphicFramePr/>
          <p:nvPr>
            <p:extLst>
              <p:ext uri="{D42A27DB-BD31-4B8C-83A1-F6EECF244321}">
                <p14:modId xmlns:p14="http://schemas.microsoft.com/office/powerpoint/2010/main" val="1021986566"/>
              </p:ext>
            </p:extLst>
          </p:nvPr>
        </p:nvGraphicFramePr>
        <p:xfrm>
          <a:off x="157323" y="3717032"/>
          <a:ext cx="8856984" cy="324036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303946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6" name="TextBox 15">
            <a:extLst>
              <a:ext uri="{FF2B5EF4-FFF2-40B4-BE49-F238E27FC236}">
                <a16:creationId xmlns:a16="http://schemas.microsoft.com/office/drawing/2014/main" id="{F611F39C-6991-460F-9B4E-1E2DE64E5778}"/>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7" name="Picture 3">
            <a:extLst>
              <a:ext uri="{FF2B5EF4-FFF2-40B4-BE49-F238E27FC236}">
                <a16:creationId xmlns:a16="http://schemas.microsoft.com/office/drawing/2014/main" id="{C32FB92F-68C1-4511-9717-D1908AF6E1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a:extLst>
              <a:ext uri="{FF2B5EF4-FFF2-40B4-BE49-F238E27FC236}">
                <a16:creationId xmlns:a16="http://schemas.microsoft.com/office/drawing/2014/main" id="{E7B2E6E7-38F0-45C6-ACC5-7C2E89CED177}"/>
              </a:ext>
            </a:extLst>
          </p:cNvPr>
          <p:cNvSpPr txBox="1"/>
          <p:nvPr/>
        </p:nvSpPr>
        <p:spPr>
          <a:xfrm>
            <a:off x="2296687" y="775737"/>
            <a:ext cx="6307763" cy="369332"/>
          </a:xfrm>
          <a:prstGeom prst="rect">
            <a:avLst/>
          </a:prstGeom>
          <a:noFill/>
        </p:spPr>
        <p:txBody>
          <a:bodyPr wrap="square" lIns="91440" tIns="45720" rIns="91440" bIns="45720" rtlCol="1">
            <a:spAutoFit/>
          </a:bodyPr>
          <a:lstStyle/>
          <a:p>
            <a:r>
              <a:rPr lang="he-IL" b="1" dirty="0">
                <a:solidFill>
                  <a:srgbClr val="0070C0"/>
                </a:solidFill>
              </a:rPr>
              <a:t>שווקים ביישובי המיעוטים לשנת 2018</a:t>
            </a:r>
          </a:p>
        </p:txBody>
      </p:sp>
      <p:graphicFrame>
        <p:nvGraphicFramePr>
          <p:cNvPr id="19" name="טבלה 18">
            <a:extLst>
              <a:ext uri="{FF2B5EF4-FFF2-40B4-BE49-F238E27FC236}">
                <a16:creationId xmlns:a16="http://schemas.microsoft.com/office/drawing/2014/main" id="{CB36D984-8082-4169-B381-EE1355D415B2}"/>
              </a:ext>
            </a:extLst>
          </p:cNvPr>
          <p:cNvGraphicFramePr>
            <a:graphicFrameLocks noGrp="1"/>
          </p:cNvGraphicFramePr>
          <p:nvPr>
            <p:extLst>
              <p:ext uri="{D42A27DB-BD31-4B8C-83A1-F6EECF244321}">
                <p14:modId xmlns:p14="http://schemas.microsoft.com/office/powerpoint/2010/main" val="2792008908"/>
              </p:ext>
            </p:extLst>
          </p:nvPr>
        </p:nvGraphicFramePr>
        <p:xfrm>
          <a:off x="223156" y="1166032"/>
          <a:ext cx="8784976" cy="3600401"/>
        </p:xfrm>
        <a:graphic>
          <a:graphicData uri="http://schemas.openxmlformats.org/drawingml/2006/table">
            <a:tbl>
              <a:tblPr/>
              <a:tblGrid>
                <a:gridCol w="994018">
                  <a:extLst>
                    <a:ext uri="{9D8B030D-6E8A-4147-A177-3AD203B41FA5}">
                      <a16:colId xmlns:a16="http://schemas.microsoft.com/office/drawing/2014/main" val="20000"/>
                    </a:ext>
                  </a:extLst>
                </a:gridCol>
                <a:gridCol w="456711">
                  <a:extLst>
                    <a:ext uri="{9D8B030D-6E8A-4147-A177-3AD203B41FA5}">
                      <a16:colId xmlns:a16="http://schemas.microsoft.com/office/drawing/2014/main" val="20001"/>
                    </a:ext>
                  </a:extLst>
                </a:gridCol>
                <a:gridCol w="492532">
                  <a:extLst>
                    <a:ext uri="{9D8B030D-6E8A-4147-A177-3AD203B41FA5}">
                      <a16:colId xmlns:a16="http://schemas.microsoft.com/office/drawing/2014/main" val="20002"/>
                    </a:ext>
                  </a:extLst>
                </a:gridCol>
                <a:gridCol w="525367">
                  <a:extLst>
                    <a:ext uri="{9D8B030D-6E8A-4147-A177-3AD203B41FA5}">
                      <a16:colId xmlns:a16="http://schemas.microsoft.com/office/drawing/2014/main" val="20003"/>
                    </a:ext>
                  </a:extLst>
                </a:gridCol>
                <a:gridCol w="525367">
                  <a:extLst>
                    <a:ext uri="{9D8B030D-6E8A-4147-A177-3AD203B41FA5}">
                      <a16:colId xmlns:a16="http://schemas.microsoft.com/office/drawing/2014/main" val="20004"/>
                    </a:ext>
                  </a:extLst>
                </a:gridCol>
                <a:gridCol w="680590">
                  <a:extLst>
                    <a:ext uri="{9D8B030D-6E8A-4147-A177-3AD203B41FA5}">
                      <a16:colId xmlns:a16="http://schemas.microsoft.com/office/drawing/2014/main" val="20005"/>
                    </a:ext>
                  </a:extLst>
                </a:gridCol>
                <a:gridCol w="847751">
                  <a:extLst>
                    <a:ext uri="{9D8B030D-6E8A-4147-A177-3AD203B41FA5}">
                      <a16:colId xmlns:a16="http://schemas.microsoft.com/office/drawing/2014/main" val="20006"/>
                    </a:ext>
                  </a:extLst>
                </a:gridCol>
                <a:gridCol w="704469">
                  <a:extLst>
                    <a:ext uri="{9D8B030D-6E8A-4147-A177-3AD203B41FA5}">
                      <a16:colId xmlns:a16="http://schemas.microsoft.com/office/drawing/2014/main" val="20007"/>
                    </a:ext>
                  </a:extLst>
                </a:gridCol>
                <a:gridCol w="1062675">
                  <a:extLst>
                    <a:ext uri="{9D8B030D-6E8A-4147-A177-3AD203B41FA5}">
                      <a16:colId xmlns:a16="http://schemas.microsoft.com/office/drawing/2014/main" val="20008"/>
                    </a:ext>
                  </a:extLst>
                </a:gridCol>
                <a:gridCol w="501487">
                  <a:extLst>
                    <a:ext uri="{9D8B030D-6E8A-4147-A177-3AD203B41FA5}">
                      <a16:colId xmlns:a16="http://schemas.microsoft.com/office/drawing/2014/main" val="20009"/>
                    </a:ext>
                  </a:extLst>
                </a:gridCol>
                <a:gridCol w="1062675">
                  <a:extLst>
                    <a:ext uri="{9D8B030D-6E8A-4147-A177-3AD203B41FA5}">
                      <a16:colId xmlns:a16="http://schemas.microsoft.com/office/drawing/2014/main" val="20010"/>
                    </a:ext>
                  </a:extLst>
                </a:gridCol>
                <a:gridCol w="931334">
                  <a:extLst>
                    <a:ext uri="{9D8B030D-6E8A-4147-A177-3AD203B41FA5}">
                      <a16:colId xmlns:a16="http://schemas.microsoft.com/office/drawing/2014/main" val="20011"/>
                    </a:ext>
                  </a:extLst>
                </a:gridCol>
              </a:tblGrid>
              <a:tr h="4767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err="1">
                          <a:solidFill>
                            <a:schemeClr val="tx1"/>
                          </a:solidFill>
                          <a:effectLst/>
                          <a:latin typeface="Arial"/>
                        </a:rPr>
                        <a:t>תאור</a:t>
                      </a:r>
                      <a:r>
                        <a:rPr lang="he-IL" sz="900" b="1" i="0" u="none" strike="noStrike" dirty="0">
                          <a:solidFill>
                            <a:schemeClr val="tx1"/>
                          </a:solidFill>
                          <a:effectLst/>
                          <a:latin typeface="Arial"/>
                        </a:rPr>
                        <a:t> שיטת שיווק</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ביטול מכרז</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 יח"ד ללא הצעות</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 יח"ד פסולות</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יח"ד זוכים</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בפרסום</a:t>
                      </a:r>
                      <a:br>
                        <a:rPr lang="he-IL" sz="900" b="1" i="0" u="none" strike="noStrike">
                          <a:solidFill>
                            <a:schemeClr val="tx1"/>
                          </a:solidFill>
                          <a:effectLst/>
                          <a:latin typeface="Arial"/>
                        </a:rPr>
                      </a:br>
                      <a:r>
                        <a:rPr lang="he-IL" sz="900" b="1" i="0" u="none" strike="noStrike">
                          <a:solidFill>
                            <a:schemeClr val="tx1"/>
                          </a:solidFill>
                          <a:effectLst/>
                          <a:latin typeface="Arial"/>
                        </a:rPr>
                        <a:t>(סטטוס 45)</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יח"ד ששווקו</a:t>
                      </a:r>
                      <a:br>
                        <a:rPr lang="he-IL" sz="900" b="1" i="0" u="none" strike="noStrike" dirty="0">
                          <a:solidFill>
                            <a:schemeClr val="tx1"/>
                          </a:solidFill>
                          <a:effectLst/>
                          <a:latin typeface="Arial"/>
                        </a:rPr>
                      </a:br>
                      <a:r>
                        <a:rPr lang="he-IL" sz="900" b="1" i="0" u="none" strike="noStrike" dirty="0">
                          <a:solidFill>
                            <a:schemeClr val="tx1"/>
                          </a:solidFill>
                          <a:effectLst/>
                          <a:latin typeface="Arial"/>
                        </a:rPr>
                        <a:t>(פורסמו)</a:t>
                      </a:r>
                      <a:br>
                        <a:rPr lang="he-IL" sz="900" b="1" i="0" u="none" strike="noStrike" dirty="0">
                          <a:solidFill>
                            <a:schemeClr val="tx1"/>
                          </a:solidFill>
                          <a:effectLst/>
                          <a:latin typeface="Arial"/>
                        </a:rPr>
                      </a:br>
                      <a:r>
                        <a:rPr lang="he-IL" sz="900" b="1" i="0" u="none" strike="noStrike" dirty="0">
                          <a:solidFill>
                            <a:schemeClr val="tx1"/>
                          </a:solidFill>
                          <a:effectLst/>
                          <a:latin typeface="Arial"/>
                        </a:rPr>
                        <a:t>כולל הגדלות</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תאריך הגשה</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תאריך פרסום</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a:solidFill>
                            <a:schemeClr val="tx1"/>
                          </a:solidFill>
                          <a:effectLst/>
                          <a:latin typeface="Arial"/>
                        </a:rPr>
                        <a:t>מכרז</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אתר</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900" b="1" i="0" u="none" strike="noStrike" dirty="0">
                          <a:solidFill>
                            <a:schemeClr val="tx1"/>
                          </a:solidFill>
                          <a:effectLst/>
                          <a:latin typeface="Arial"/>
                        </a:rPr>
                        <a:t>ישוב</a:t>
                      </a:r>
                    </a:p>
                  </a:txBody>
                  <a:tcPr marL="4309" marR="4309" marT="430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10000"/>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 </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56</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469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1,375</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1,950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 </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 </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 </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 </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 </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5F8FF"/>
                    </a:solidFill>
                  </a:tcPr>
                </a:tc>
                <a:extLst>
                  <a:ext uri="{0D108BD9-81ED-4DB2-BD59-A6C34878D82A}">
                    <a16:rowId xmlns:a16="http://schemas.microsoft.com/office/drawing/2014/main" val="10001"/>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בנה ביתך - הגרלה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40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20/08/2018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23/05/2018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145</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כלל הישוב</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נין</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בנה ביתך - הגרלה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48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03/09/2018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26/03/2018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75</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 תיתי</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בענה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בנה ביתך - הגרלה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168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168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26/11/2018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27/08/2018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281</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שכונה דרום מערבית</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יפיע</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בנה ביתך - הגרלה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70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70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25/03/2019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27/12/2018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481</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שכונה מערבית</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בעינה-</a:t>
                      </a:r>
                      <a:r>
                        <a:rPr lang="he-IL" sz="800" b="1" i="0" u="none" strike="noStrike" dirty="0" err="1">
                          <a:solidFill>
                            <a:schemeClr val="tx1"/>
                          </a:solidFill>
                          <a:effectLst/>
                          <a:latin typeface="Arial"/>
                        </a:rPr>
                        <a:t>נג'ידאת</a:t>
                      </a:r>
                      <a:endParaRPr lang="he-IL" sz="800" b="1" i="0" u="none" strike="noStrike" dirty="0">
                        <a:solidFill>
                          <a:schemeClr val="tx1"/>
                        </a:solidFill>
                        <a:effectLst/>
                        <a:latin typeface="Arial"/>
                      </a:endParaRP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בנה ביתך - הגרלה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6</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132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138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22/07/2019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24/12/2018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470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שכונה צפונית</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מזרעה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בנה ביתך - הגרלה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428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436</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22/7/2019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29/11/2018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416</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אתר 07</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טמרה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בנה ביתך - קרקע</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24</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57</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81</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03/12/2018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30/05/2018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153</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מערב הל/567</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אבו גוש</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9"/>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מחיר למשתכן</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99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99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08/10/2018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28/06/2018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212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מערב הל/567</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אבו גוש</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0"/>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מחיר למשתכן</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54</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78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132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07/01/2019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27/08/2018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283</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שכונה מערבית</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err="1">
                          <a:solidFill>
                            <a:schemeClr val="tx1"/>
                          </a:solidFill>
                          <a:effectLst/>
                          <a:latin typeface="Arial"/>
                        </a:rPr>
                        <a:t>ג'סר</a:t>
                      </a:r>
                      <a:r>
                        <a:rPr lang="he-IL" sz="800" b="1" i="0" u="none" strike="noStrike" dirty="0">
                          <a:solidFill>
                            <a:schemeClr val="tx1"/>
                          </a:solidFill>
                          <a:effectLst/>
                          <a:latin typeface="Arial"/>
                        </a:rPr>
                        <a:t> א-זרקא</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1"/>
                  </a:ext>
                </a:extLst>
              </a:tr>
              <a:tr h="2153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מחיר למשתכן - ר.מ.י</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110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110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06/08/2018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26/03/2018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82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דרום מזרח</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סח'נין</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2"/>
                  </a:ext>
                </a:extLst>
              </a:tr>
              <a:tr h="2153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מחיר למשתכן - ר.מ.י</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160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29/10/2018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24/06/2018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194</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שכונה צפונית</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err="1">
                          <a:solidFill>
                            <a:schemeClr val="tx1"/>
                          </a:solidFill>
                          <a:effectLst/>
                          <a:latin typeface="Arial"/>
                        </a:rPr>
                        <a:t>טרעאן</a:t>
                      </a:r>
                      <a:endParaRPr lang="he-IL" sz="800" b="1" i="0" u="none" strike="noStrike" dirty="0">
                        <a:solidFill>
                          <a:schemeClr val="tx1"/>
                        </a:solidFill>
                        <a:effectLst/>
                        <a:latin typeface="Arial"/>
                      </a:endParaRP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3"/>
                  </a:ext>
                </a:extLst>
              </a:tr>
              <a:tr h="2153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מחיר למשתכן - ר.מ.י</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13/05/2019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29/08/2018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306</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כלל הישוב</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עראבה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4"/>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ר.מ.י קרקע</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22/10/2018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10/05/2018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127</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 תיתי</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בענה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5"/>
                  </a:ext>
                </a:extLst>
              </a:tr>
              <a:tr h="247043">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err="1">
                          <a:solidFill>
                            <a:schemeClr val="tx1"/>
                          </a:solidFill>
                          <a:effectLst/>
                          <a:latin typeface="Arial"/>
                        </a:rPr>
                        <a:t>ר.מ.י</a:t>
                      </a:r>
                      <a:r>
                        <a:rPr lang="he-IL" sz="800" b="1" i="0" u="none" strike="noStrike" dirty="0">
                          <a:solidFill>
                            <a:schemeClr val="tx1"/>
                          </a:solidFill>
                          <a:effectLst/>
                          <a:latin typeface="Arial"/>
                        </a:rPr>
                        <a:t> קרקע</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64</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40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104</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20/05/2019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a:solidFill>
                            <a:schemeClr val="tx1"/>
                          </a:solidFill>
                          <a:effectLst/>
                          <a:latin typeface="Arial"/>
                        </a:rPr>
                        <a:t>29/11/2018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a:solidFill>
                            <a:schemeClr val="tx1"/>
                          </a:solidFill>
                          <a:effectLst/>
                          <a:latin typeface="Arial"/>
                        </a:rPr>
                        <a:t>429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a:solidFill>
                            <a:schemeClr val="tx1"/>
                          </a:solidFill>
                          <a:effectLst/>
                          <a:latin typeface="Arial"/>
                        </a:rPr>
                        <a:t>שכ' מערבית</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דבוריה</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6"/>
                  </a:ext>
                </a:extLst>
              </a:tr>
              <a:tr h="27301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endParaRPr lang="he-IL" sz="800" b="1" i="0" u="none" strike="noStrike" dirty="0">
                        <a:solidFill>
                          <a:schemeClr val="tx1"/>
                        </a:solidFill>
                        <a:effectLst/>
                        <a:latin typeface="Arial"/>
                      </a:endParaRP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172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180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27/10/2019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30/12/2018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dirty="0">
                          <a:solidFill>
                            <a:schemeClr val="tx1"/>
                          </a:solidFill>
                          <a:effectLst/>
                          <a:latin typeface="Arial"/>
                        </a:rPr>
                        <a:t>517</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שכ'</a:t>
                      </a:r>
                      <a:r>
                        <a:rPr lang="he-IL" sz="800" b="1" i="0" u="none" strike="noStrike" baseline="0" dirty="0">
                          <a:solidFill>
                            <a:schemeClr val="tx1"/>
                          </a:solidFill>
                          <a:effectLst/>
                          <a:latin typeface="Arial"/>
                        </a:rPr>
                        <a:t> חיילים משוחררים (</a:t>
                      </a:r>
                      <a:r>
                        <a:rPr lang="he-IL" sz="800" b="1" i="0" u="none" strike="noStrike" baseline="0" dirty="0" err="1">
                          <a:solidFill>
                            <a:schemeClr val="tx1"/>
                          </a:solidFill>
                          <a:effectLst/>
                          <a:latin typeface="Arial"/>
                        </a:rPr>
                        <a:t>סירקיס</a:t>
                      </a:r>
                      <a:r>
                        <a:rPr lang="he-IL" sz="800" b="1" i="0" u="none" strike="noStrike" baseline="0" dirty="0">
                          <a:solidFill>
                            <a:schemeClr val="tx1"/>
                          </a:solidFill>
                          <a:effectLst/>
                          <a:latin typeface="Arial"/>
                        </a:rPr>
                        <a:t>) </a:t>
                      </a:r>
                      <a:endParaRPr lang="he-IL" sz="800" b="1" i="0" u="none" strike="noStrike" dirty="0">
                        <a:solidFill>
                          <a:schemeClr val="tx1"/>
                        </a:solidFill>
                        <a:effectLst/>
                        <a:latin typeface="Arial"/>
                      </a:endParaRP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שפרעם </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7"/>
                  </a:ext>
                </a:extLst>
              </a:tr>
              <a:tr h="163134">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endParaRPr lang="he-IL" sz="800" b="1" i="0" u="none" strike="noStrike">
                        <a:solidFill>
                          <a:schemeClr val="tx1"/>
                        </a:solidFill>
                        <a:effectLst/>
                        <a:latin typeface="Arial"/>
                      </a:endParaRP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55</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55</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07/01/2019</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none" strike="noStrike" dirty="0">
                          <a:solidFill>
                            <a:schemeClr val="tx1"/>
                          </a:solidFill>
                          <a:effectLst/>
                          <a:latin typeface="Arial"/>
                        </a:rPr>
                        <a:t>23/10/2018</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fontAlgn="ctr"/>
                      <a:r>
                        <a:rPr lang="he-IL" sz="800" b="1" i="0" u="sng" strike="noStrike" dirty="0">
                          <a:solidFill>
                            <a:schemeClr val="tx1"/>
                          </a:solidFill>
                          <a:effectLst/>
                          <a:latin typeface="Arial"/>
                        </a:rPr>
                        <a:t>342</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אתר </a:t>
                      </a:r>
                      <a:r>
                        <a:rPr lang="en-US" sz="800" b="1" i="0" u="none" strike="noStrike" dirty="0">
                          <a:solidFill>
                            <a:schemeClr val="tx1"/>
                          </a:solidFill>
                          <a:effectLst/>
                          <a:latin typeface="Arial"/>
                        </a:rPr>
                        <a:t>M</a:t>
                      </a:r>
                      <a:r>
                        <a:rPr lang="he-IL" sz="800" b="1" i="0" u="none" strike="noStrike" dirty="0">
                          <a:solidFill>
                            <a:schemeClr val="tx1"/>
                          </a:solidFill>
                          <a:effectLst/>
                          <a:latin typeface="Arial"/>
                        </a:rPr>
                        <a:t>-5</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800" b="1" i="0" u="none" strike="noStrike" dirty="0">
                          <a:solidFill>
                            <a:schemeClr val="tx1"/>
                          </a:solidFill>
                          <a:effectLst/>
                          <a:latin typeface="Arial"/>
                        </a:rPr>
                        <a:t>גוש חלב</a:t>
                      </a:r>
                    </a:p>
                  </a:txBody>
                  <a:tcPr marL="4309" marR="4309" marT="43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29759279"/>
                  </a:ext>
                </a:extLst>
              </a:tr>
            </a:tbl>
          </a:graphicData>
        </a:graphic>
      </p:graphicFrame>
      <p:graphicFrame>
        <p:nvGraphicFramePr>
          <p:cNvPr id="20" name="תרשים 19">
            <a:extLst>
              <a:ext uri="{FF2B5EF4-FFF2-40B4-BE49-F238E27FC236}">
                <a16:creationId xmlns:a16="http://schemas.microsoft.com/office/drawing/2014/main" id="{F7FF1ACB-F95B-4FDC-99C9-2C2017581529}"/>
              </a:ext>
            </a:extLst>
          </p:cNvPr>
          <p:cNvGraphicFramePr/>
          <p:nvPr>
            <p:extLst>
              <p:ext uri="{D42A27DB-BD31-4B8C-83A1-F6EECF244321}">
                <p14:modId xmlns:p14="http://schemas.microsoft.com/office/powerpoint/2010/main" val="4226421436"/>
              </p:ext>
            </p:extLst>
          </p:nvPr>
        </p:nvGraphicFramePr>
        <p:xfrm>
          <a:off x="367171" y="4431828"/>
          <a:ext cx="8496946" cy="252028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457457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9">
            <a:extLst>
              <a:ext uri="{FF2B5EF4-FFF2-40B4-BE49-F238E27FC236}">
                <a16:creationId xmlns:a16="http://schemas.microsoft.com/office/drawing/2014/main" id="{315DF6A4-42C4-423E-A0E1-37150A62F1E4}"/>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93808BD9-0423-4FB2-B393-48D9294520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id="{3F79BFE2-6071-4134-B6C1-0028CD29F63A}"/>
              </a:ext>
            </a:extLst>
          </p:cNvPr>
          <p:cNvSpPr txBox="1"/>
          <p:nvPr/>
        </p:nvSpPr>
        <p:spPr>
          <a:xfrm>
            <a:off x="1896276" y="592063"/>
            <a:ext cx="6307763" cy="369332"/>
          </a:xfrm>
          <a:prstGeom prst="rect">
            <a:avLst/>
          </a:prstGeom>
          <a:noFill/>
        </p:spPr>
        <p:txBody>
          <a:bodyPr wrap="square" lIns="91440" tIns="45720" rIns="91440" bIns="45720" rtlCol="1">
            <a:spAutoFit/>
          </a:bodyPr>
          <a:lstStyle/>
          <a:p>
            <a:r>
              <a:rPr lang="he-IL" b="1" dirty="0">
                <a:solidFill>
                  <a:srgbClr val="0070C0"/>
                </a:solidFill>
              </a:rPr>
              <a:t>שווקים ביישובי המיעוטים לשנת 2019</a:t>
            </a:r>
          </a:p>
        </p:txBody>
      </p:sp>
      <p:graphicFrame>
        <p:nvGraphicFramePr>
          <p:cNvPr id="9" name="טבלה 8">
            <a:extLst>
              <a:ext uri="{FF2B5EF4-FFF2-40B4-BE49-F238E27FC236}">
                <a16:creationId xmlns:a16="http://schemas.microsoft.com/office/drawing/2014/main" id="{57BDD060-7970-4B59-BBD5-209C415FE0F7}"/>
              </a:ext>
            </a:extLst>
          </p:cNvPr>
          <p:cNvGraphicFramePr>
            <a:graphicFrameLocks noGrp="1"/>
          </p:cNvGraphicFramePr>
          <p:nvPr>
            <p:extLst>
              <p:ext uri="{D42A27DB-BD31-4B8C-83A1-F6EECF244321}">
                <p14:modId xmlns:p14="http://schemas.microsoft.com/office/powerpoint/2010/main" val="1757037831"/>
              </p:ext>
            </p:extLst>
          </p:nvPr>
        </p:nvGraphicFramePr>
        <p:xfrm>
          <a:off x="151146" y="936543"/>
          <a:ext cx="8856984" cy="3862153"/>
        </p:xfrm>
        <a:graphic>
          <a:graphicData uri="http://schemas.openxmlformats.org/drawingml/2006/table">
            <a:tbl>
              <a:tblPr/>
              <a:tblGrid>
                <a:gridCol w="983796">
                  <a:extLst>
                    <a:ext uri="{9D8B030D-6E8A-4147-A177-3AD203B41FA5}">
                      <a16:colId xmlns:a16="http://schemas.microsoft.com/office/drawing/2014/main" val="1558007059"/>
                    </a:ext>
                  </a:extLst>
                </a:gridCol>
                <a:gridCol w="647389">
                  <a:extLst>
                    <a:ext uri="{9D8B030D-6E8A-4147-A177-3AD203B41FA5}">
                      <a16:colId xmlns:a16="http://schemas.microsoft.com/office/drawing/2014/main" val="1002919782"/>
                    </a:ext>
                  </a:extLst>
                </a:gridCol>
                <a:gridCol w="497552">
                  <a:extLst>
                    <a:ext uri="{9D8B030D-6E8A-4147-A177-3AD203B41FA5}">
                      <a16:colId xmlns:a16="http://schemas.microsoft.com/office/drawing/2014/main" val="2087713015"/>
                    </a:ext>
                  </a:extLst>
                </a:gridCol>
                <a:gridCol w="520167">
                  <a:extLst>
                    <a:ext uri="{9D8B030D-6E8A-4147-A177-3AD203B41FA5}">
                      <a16:colId xmlns:a16="http://schemas.microsoft.com/office/drawing/2014/main" val="2240832545"/>
                    </a:ext>
                  </a:extLst>
                </a:gridCol>
                <a:gridCol w="678478">
                  <a:extLst>
                    <a:ext uri="{9D8B030D-6E8A-4147-A177-3AD203B41FA5}">
                      <a16:colId xmlns:a16="http://schemas.microsoft.com/office/drawing/2014/main" val="2805923611"/>
                    </a:ext>
                  </a:extLst>
                </a:gridCol>
                <a:gridCol w="836791">
                  <a:extLst>
                    <a:ext uri="{9D8B030D-6E8A-4147-A177-3AD203B41FA5}">
                      <a16:colId xmlns:a16="http://schemas.microsoft.com/office/drawing/2014/main" val="945052537"/>
                    </a:ext>
                  </a:extLst>
                </a:gridCol>
                <a:gridCol w="701093">
                  <a:extLst>
                    <a:ext uri="{9D8B030D-6E8A-4147-A177-3AD203B41FA5}">
                      <a16:colId xmlns:a16="http://schemas.microsoft.com/office/drawing/2014/main" val="875585873"/>
                    </a:ext>
                  </a:extLst>
                </a:gridCol>
                <a:gridCol w="678478">
                  <a:extLst>
                    <a:ext uri="{9D8B030D-6E8A-4147-A177-3AD203B41FA5}">
                      <a16:colId xmlns:a16="http://schemas.microsoft.com/office/drawing/2014/main" val="3933591547"/>
                    </a:ext>
                  </a:extLst>
                </a:gridCol>
                <a:gridCol w="508859">
                  <a:extLst>
                    <a:ext uri="{9D8B030D-6E8A-4147-A177-3AD203B41FA5}">
                      <a16:colId xmlns:a16="http://schemas.microsoft.com/office/drawing/2014/main" val="2212763717"/>
                    </a:ext>
                  </a:extLst>
                </a:gridCol>
                <a:gridCol w="1051643">
                  <a:extLst>
                    <a:ext uri="{9D8B030D-6E8A-4147-A177-3AD203B41FA5}">
                      <a16:colId xmlns:a16="http://schemas.microsoft.com/office/drawing/2014/main" val="309728701"/>
                    </a:ext>
                  </a:extLst>
                </a:gridCol>
                <a:gridCol w="927254">
                  <a:extLst>
                    <a:ext uri="{9D8B030D-6E8A-4147-A177-3AD203B41FA5}">
                      <a16:colId xmlns:a16="http://schemas.microsoft.com/office/drawing/2014/main" val="953331188"/>
                    </a:ext>
                  </a:extLst>
                </a:gridCol>
                <a:gridCol w="825484">
                  <a:extLst>
                    <a:ext uri="{9D8B030D-6E8A-4147-A177-3AD203B41FA5}">
                      <a16:colId xmlns:a16="http://schemas.microsoft.com/office/drawing/2014/main" val="273211858"/>
                    </a:ext>
                  </a:extLst>
                </a:gridCol>
              </a:tblGrid>
              <a:tr h="346219">
                <a:tc>
                  <a:txBody>
                    <a:bodyPr/>
                    <a:lstStyle/>
                    <a:p>
                      <a:pPr algn="ctr" rtl="1" fontAlgn="ctr"/>
                      <a:r>
                        <a:rPr lang="he-IL" sz="900" b="1" i="0" u="none" strike="noStrike">
                          <a:solidFill>
                            <a:schemeClr val="tx1"/>
                          </a:solidFill>
                          <a:effectLst/>
                          <a:latin typeface="Arial" panose="020B0604020202020204" pitchFamily="34" charset="0"/>
                        </a:rPr>
                        <a:t>תאור שיטת שיווק</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ביטול מכרז</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 יח"ד ללא הצעות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יח"ד זוכים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בפרסום</a:t>
                      </a:r>
                      <a:br>
                        <a:rPr lang="he-IL" sz="900" b="1" i="0" u="none" strike="noStrike">
                          <a:solidFill>
                            <a:schemeClr val="tx1"/>
                          </a:solidFill>
                          <a:effectLst/>
                          <a:latin typeface="Arial" panose="020B0604020202020204" pitchFamily="34" charset="0"/>
                        </a:rPr>
                      </a:br>
                      <a:r>
                        <a:rPr lang="he-IL" sz="900" b="1" i="0" u="none" strike="noStrike">
                          <a:solidFill>
                            <a:schemeClr val="tx1"/>
                          </a:solidFill>
                          <a:effectLst/>
                          <a:latin typeface="Arial" panose="020B0604020202020204" pitchFamily="34" charset="0"/>
                        </a:rPr>
                        <a:t>(סטטוס 45)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יח"ד ששווקו</a:t>
                      </a:r>
                      <a:br>
                        <a:rPr lang="he-IL" sz="900" b="1" i="0" u="none" strike="noStrike">
                          <a:solidFill>
                            <a:schemeClr val="tx1"/>
                          </a:solidFill>
                          <a:effectLst/>
                          <a:latin typeface="Arial" panose="020B0604020202020204" pitchFamily="34" charset="0"/>
                        </a:rPr>
                      </a:br>
                      <a:r>
                        <a:rPr lang="he-IL" sz="900" b="1" i="0" u="none" strike="noStrike">
                          <a:solidFill>
                            <a:schemeClr val="tx1"/>
                          </a:solidFill>
                          <a:effectLst/>
                          <a:latin typeface="Arial" panose="020B0604020202020204" pitchFamily="34" charset="0"/>
                        </a:rPr>
                        <a:t>(פורסמו)</a:t>
                      </a:r>
                      <a:br>
                        <a:rPr lang="he-IL" sz="900" b="1" i="0" u="none" strike="noStrike">
                          <a:solidFill>
                            <a:schemeClr val="tx1"/>
                          </a:solidFill>
                          <a:effectLst/>
                          <a:latin typeface="Arial" panose="020B0604020202020204" pitchFamily="34" charset="0"/>
                        </a:rPr>
                      </a:br>
                      <a:r>
                        <a:rPr lang="he-IL" sz="900" b="1" i="0" u="none" strike="noStrike">
                          <a:solidFill>
                            <a:schemeClr val="tx1"/>
                          </a:solidFill>
                          <a:effectLst/>
                          <a:latin typeface="Arial" panose="020B0604020202020204" pitchFamily="34" charset="0"/>
                        </a:rPr>
                        <a:t>כולל הגדלות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תאריך הגשה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תאריך פרסום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מכרז</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אתר</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chemeClr val="tx1"/>
                          </a:solidFill>
                          <a:effectLst/>
                          <a:latin typeface="Arial" panose="020B0604020202020204" pitchFamily="34" charset="0"/>
                        </a:rPr>
                        <a:t>מחוז</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933896248"/>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20/04/2020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28/11/2019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364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מערב הל/567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אבו גוש</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י_ם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7569321"/>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25/05/2020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23/12/2019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443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מערב הל/567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אבו גוש</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י_ם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599150"/>
                  </a:ext>
                </a:extLst>
              </a:tr>
              <a:tr h="116752">
                <a:tc>
                  <a:txBody>
                    <a:bodyPr/>
                    <a:lstStyle/>
                    <a:p>
                      <a:pPr algn="ctr" rtl="1" fontAlgn="ctr"/>
                      <a:r>
                        <a:rPr lang="he-IL" sz="900" b="0" i="0" u="none" strike="noStrike">
                          <a:solidFill>
                            <a:schemeClr val="tx1"/>
                          </a:solidFill>
                          <a:effectLst/>
                          <a:latin typeface="Arial" panose="020B0604020202020204" pitchFamily="34" charset="0"/>
                        </a:rPr>
                        <a:t>ר.מ.י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99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99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03/06/2019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29/01/2019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מערב הל/567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אבו גוש</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י_ם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4356974"/>
                  </a:ext>
                </a:extLst>
              </a:tr>
              <a:tr h="116752">
                <a:tc>
                  <a:txBody>
                    <a:bodyPr/>
                    <a:lstStyle/>
                    <a:p>
                      <a:pPr algn="ctr" rtl="1" fontAlgn="ctr"/>
                      <a:r>
                        <a:rPr lang="he-IL" sz="900" b="0" i="0" u="none" strike="noStrike">
                          <a:solidFill>
                            <a:schemeClr val="tx1"/>
                          </a:solidFill>
                          <a:effectLst/>
                          <a:latin typeface="Arial" panose="020B0604020202020204" pitchFamily="34" charset="0"/>
                        </a:rPr>
                        <a:t>ר.מ.י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13/07/2020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28/11/2019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363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מערב הל/567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אבו גוש</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י_ם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2011499"/>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07/10/2019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26/06/2019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187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תיתי</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בענה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6845457"/>
                  </a:ext>
                </a:extLst>
              </a:tr>
              <a:tr h="116752">
                <a:tc>
                  <a:txBody>
                    <a:bodyPr/>
                    <a:lstStyle/>
                    <a:p>
                      <a:pPr algn="ctr" rtl="1" fontAlgn="ctr"/>
                      <a:r>
                        <a:rPr lang="he-IL" sz="900" b="0" i="0" u="none" strike="noStrike">
                          <a:solidFill>
                            <a:schemeClr val="tx1"/>
                          </a:solidFill>
                          <a:effectLst/>
                          <a:latin typeface="Arial" panose="020B0604020202020204" pitchFamily="34" charset="0"/>
                        </a:rPr>
                        <a:t>ר.מ.י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07/10/2019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30/06/2019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195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תיתי</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בענה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3783274"/>
                  </a:ext>
                </a:extLst>
              </a:tr>
              <a:tr h="116752">
                <a:tc>
                  <a:txBody>
                    <a:bodyPr/>
                    <a:lstStyle/>
                    <a:p>
                      <a:pPr algn="ctr" rtl="1" fontAlgn="ctr"/>
                      <a:r>
                        <a:rPr lang="he-IL" sz="900" b="0" i="0" u="none" strike="noStrike">
                          <a:solidFill>
                            <a:schemeClr val="tx1"/>
                          </a:solidFill>
                          <a:effectLst/>
                          <a:latin typeface="Arial" panose="020B0604020202020204" pitchFamily="34" charset="0"/>
                        </a:rPr>
                        <a:t>מחיר למשתכן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90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90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23/09/2019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18/08/2019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242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שכונה מערבית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ג'סר א-זרקא</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196759"/>
                  </a:ext>
                </a:extLst>
              </a:tr>
              <a:tr h="116752">
                <a:tc>
                  <a:txBody>
                    <a:bodyPr/>
                    <a:lstStyle/>
                    <a:p>
                      <a:pPr algn="ctr" rtl="1" fontAlgn="ctr"/>
                      <a:r>
                        <a:rPr lang="he-IL" sz="900" b="0" i="0" u="none" strike="noStrike">
                          <a:solidFill>
                            <a:schemeClr val="tx1"/>
                          </a:solidFill>
                          <a:effectLst/>
                          <a:latin typeface="Arial" panose="020B0604020202020204" pitchFamily="34" charset="0"/>
                        </a:rPr>
                        <a:t>ר.מ.י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108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108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16/12/2019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386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שכונה מערבית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ג'סר א-זרקא</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48759979"/>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16/11/2020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19/12/2019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406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שכונה צפונית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טרעאן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979866"/>
                  </a:ext>
                </a:extLst>
              </a:tr>
              <a:tr h="231484">
                <a:tc>
                  <a:txBody>
                    <a:bodyPr/>
                    <a:lstStyle/>
                    <a:p>
                      <a:pPr algn="ctr" rtl="1" fontAlgn="ctr"/>
                      <a:r>
                        <a:rPr lang="he-IL" sz="900" b="0" i="0" u="none" strike="noStrike">
                          <a:solidFill>
                            <a:schemeClr val="tx1"/>
                          </a:solidFill>
                          <a:effectLst/>
                          <a:latin typeface="Arial" panose="020B0604020202020204" pitchFamily="34" charset="0"/>
                        </a:rPr>
                        <a:t>מחיר מופחת (מינימום מקסימום)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04/01/2021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24/12/2019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445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מזרח</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כפר ברא</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מרכז</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4125093"/>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24/06/2019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20/03/2019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64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הישוב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נין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5657675"/>
                  </a:ext>
                </a:extLst>
              </a:tr>
              <a:tr h="231484">
                <a:tc>
                  <a:txBody>
                    <a:bodyPr/>
                    <a:lstStyle/>
                    <a:p>
                      <a:pPr algn="ctr" rtl="1" fontAlgn="ctr"/>
                      <a:r>
                        <a:rPr lang="he-IL" sz="900" b="0" i="0" u="none" strike="noStrike">
                          <a:solidFill>
                            <a:schemeClr val="tx1"/>
                          </a:solidFill>
                          <a:effectLst/>
                          <a:latin typeface="Arial" panose="020B0604020202020204" pitchFamily="34" charset="0"/>
                        </a:rPr>
                        <a:t>מחיר מופחת (מינימום מקסימום)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30/12/2020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29/12/2019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409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שכונת הגליל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נצרת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93602782"/>
                  </a:ext>
                </a:extLst>
              </a:tr>
              <a:tr h="116752">
                <a:tc>
                  <a:txBody>
                    <a:bodyPr/>
                    <a:lstStyle/>
                    <a:p>
                      <a:pPr algn="ctr" rtl="1" fontAlgn="ctr"/>
                      <a:r>
                        <a:rPr lang="he-IL" sz="900" b="0" i="0" u="none" strike="noStrike">
                          <a:solidFill>
                            <a:schemeClr val="tx1"/>
                          </a:solidFill>
                          <a:effectLst/>
                          <a:latin typeface="Arial" panose="020B0604020202020204" pitchFamily="34" charset="0"/>
                        </a:rPr>
                        <a:t>מחיר למשתכן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183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04/01/2021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29/12/2019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410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שכונת הואדי</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סח'נין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7469101"/>
                  </a:ext>
                </a:extLst>
              </a:tr>
              <a:tr h="231484">
                <a:tc>
                  <a:txBody>
                    <a:bodyPr/>
                    <a:lstStyle/>
                    <a:p>
                      <a:pPr algn="ctr" rtl="1" fontAlgn="ctr"/>
                      <a:r>
                        <a:rPr lang="he-IL" sz="900" b="0" i="0" u="none" strike="noStrike">
                          <a:solidFill>
                            <a:schemeClr val="tx1"/>
                          </a:solidFill>
                          <a:effectLst/>
                          <a:latin typeface="Arial" panose="020B0604020202020204" pitchFamily="34" charset="0"/>
                        </a:rPr>
                        <a:t>מחיר למשתכן - ר.מ.י</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58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58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02/09/2019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26/06/2019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188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דרום מזרח</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סח'נין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5236819"/>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30/09/2019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30/09/2019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4416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הישוב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עוזיר</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6701602"/>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57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64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13/01/2020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25/08/2019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260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הישוב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עוזיר</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47942269"/>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22/06/2020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30/06/2019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173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שכונה מזרחית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ערערה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59289479"/>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26/08/2019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30/05/2019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162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ישובי</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פסוטה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8129796"/>
                  </a:ext>
                </a:extLst>
              </a:tr>
              <a:tr h="116752">
                <a:tc>
                  <a:txBody>
                    <a:bodyPr/>
                    <a:lstStyle/>
                    <a:p>
                      <a:pPr algn="ctr" rtl="1" fontAlgn="ctr"/>
                      <a:r>
                        <a:rPr lang="he-IL" sz="900" b="0" i="0" u="none" strike="noStrike">
                          <a:solidFill>
                            <a:schemeClr val="tx1"/>
                          </a:solidFill>
                          <a:effectLst/>
                          <a:latin typeface="Arial" panose="020B0604020202020204" pitchFamily="34" charset="0"/>
                        </a:rPr>
                        <a:t>הרשמה והגרלה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62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62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16/09/2019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27/06/2019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193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צפונית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צנדלה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90508931"/>
                  </a:ext>
                </a:extLst>
              </a:tr>
              <a:tr h="116752">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06/01/2020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23/09/2019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291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שכונת אלקרק</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שפרעם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7727330"/>
                  </a:ext>
                </a:extLst>
              </a:tr>
              <a:tr h="150996">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63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27/01/2020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23/09/2019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293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שכונת אל בסליה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dirty="0">
                          <a:solidFill>
                            <a:schemeClr val="tx1"/>
                          </a:solidFill>
                          <a:effectLst/>
                          <a:latin typeface="Arial" panose="020B0604020202020204" pitchFamily="34" charset="0"/>
                        </a:rPr>
                        <a:t>שפרעם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6409496"/>
                  </a:ext>
                </a:extLst>
              </a:tr>
              <a:tr h="116752">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74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148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1,067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1,539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dirty="0">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dirty="0">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extLst>
                  <a:ext uri="{0D108BD9-81ED-4DB2-BD59-A6C34878D82A}">
                    <a16:rowId xmlns:a16="http://schemas.microsoft.com/office/drawing/2014/main" val="1707378525"/>
                  </a:ext>
                </a:extLst>
              </a:tr>
            </a:tbl>
          </a:graphicData>
        </a:graphic>
      </p:graphicFrame>
      <p:graphicFrame>
        <p:nvGraphicFramePr>
          <p:cNvPr id="15" name="תרשים 14">
            <a:extLst>
              <a:ext uri="{FF2B5EF4-FFF2-40B4-BE49-F238E27FC236}">
                <a16:creationId xmlns:a16="http://schemas.microsoft.com/office/drawing/2014/main" id="{14A47ABC-D7B5-4E56-A2F9-01561B194EAC}"/>
              </a:ext>
            </a:extLst>
          </p:cNvPr>
          <p:cNvGraphicFramePr/>
          <p:nvPr>
            <p:extLst>
              <p:ext uri="{D42A27DB-BD31-4B8C-83A1-F6EECF244321}">
                <p14:modId xmlns:p14="http://schemas.microsoft.com/office/powerpoint/2010/main" val="2316823557"/>
              </p:ext>
            </p:extLst>
          </p:nvPr>
        </p:nvGraphicFramePr>
        <p:xfrm>
          <a:off x="289124" y="4036034"/>
          <a:ext cx="8856984" cy="282196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701177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9">
            <a:extLst>
              <a:ext uri="{FF2B5EF4-FFF2-40B4-BE49-F238E27FC236}">
                <a16:creationId xmlns:a16="http://schemas.microsoft.com/office/drawing/2014/main" id="{315DF6A4-42C4-423E-A0E1-37150A62F1E4}"/>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93808BD9-0423-4FB2-B393-48D9294520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id="{3F79BFE2-6071-4134-B6C1-0028CD29F63A}"/>
              </a:ext>
            </a:extLst>
          </p:cNvPr>
          <p:cNvSpPr txBox="1"/>
          <p:nvPr/>
        </p:nvSpPr>
        <p:spPr>
          <a:xfrm>
            <a:off x="2296687" y="775737"/>
            <a:ext cx="6307763" cy="369332"/>
          </a:xfrm>
          <a:prstGeom prst="rect">
            <a:avLst/>
          </a:prstGeom>
          <a:noFill/>
        </p:spPr>
        <p:txBody>
          <a:bodyPr wrap="square" lIns="91440" tIns="45720" rIns="91440" bIns="45720" rtlCol="1">
            <a:spAutoFit/>
          </a:bodyPr>
          <a:lstStyle/>
          <a:p>
            <a:r>
              <a:rPr lang="he-IL" b="1" dirty="0">
                <a:solidFill>
                  <a:srgbClr val="0070C0"/>
                </a:solidFill>
              </a:rPr>
              <a:t>שווקים ביישובי המיעוטים לשנת 2020</a:t>
            </a:r>
          </a:p>
        </p:txBody>
      </p:sp>
      <p:graphicFrame>
        <p:nvGraphicFramePr>
          <p:cNvPr id="13" name="טבלה 12">
            <a:extLst>
              <a:ext uri="{FF2B5EF4-FFF2-40B4-BE49-F238E27FC236}">
                <a16:creationId xmlns:a16="http://schemas.microsoft.com/office/drawing/2014/main" id="{867461D5-3025-4720-A897-513420707F52}"/>
              </a:ext>
            </a:extLst>
          </p:cNvPr>
          <p:cNvGraphicFramePr>
            <a:graphicFrameLocks noGrp="1"/>
          </p:cNvGraphicFramePr>
          <p:nvPr>
            <p:extLst>
              <p:ext uri="{D42A27DB-BD31-4B8C-83A1-F6EECF244321}">
                <p14:modId xmlns:p14="http://schemas.microsoft.com/office/powerpoint/2010/main" val="3847614517"/>
              </p:ext>
            </p:extLst>
          </p:nvPr>
        </p:nvGraphicFramePr>
        <p:xfrm>
          <a:off x="171399" y="1145069"/>
          <a:ext cx="8683478" cy="3456376"/>
        </p:xfrm>
        <a:graphic>
          <a:graphicData uri="http://schemas.openxmlformats.org/drawingml/2006/table">
            <a:tbl>
              <a:tblPr/>
              <a:tblGrid>
                <a:gridCol w="1040582">
                  <a:extLst>
                    <a:ext uri="{9D8B030D-6E8A-4147-A177-3AD203B41FA5}">
                      <a16:colId xmlns:a16="http://schemas.microsoft.com/office/drawing/2014/main" val="4252916092"/>
                    </a:ext>
                  </a:extLst>
                </a:gridCol>
                <a:gridCol w="526271">
                  <a:extLst>
                    <a:ext uri="{9D8B030D-6E8A-4147-A177-3AD203B41FA5}">
                      <a16:colId xmlns:a16="http://schemas.microsoft.com/office/drawing/2014/main" val="347793033"/>
                    </a:ext>
                  </a:extLst>
                </a:gridCol>
                <a:gridCol w="550192">
                  <a:extLst>
                    <a:ext uri="{9D8B030D-6E8A-4147-A177-3AD203B41FA5}">
                      <a16:colId xmlns:a16="http://schemas.microsoft.com/office/drawing/2014/main" val="2464128004"/>
                    </a:ext>
                  </a:extLst>
                </a:gridCol>
                <a:gridCol w="717643">
                  <a:extLst>
                    <a:ext uri="{9D8B030D-6E8A-4147-A177-3AD203B41FA5}">
                      <a16:colId xmlns:a16="http://schemas.microsoft.com/office/drawing/2014/main" val="203145046"/>
                    </a:ext>
                  </a:extLst>
                </a:gridCol>
                <a:gridCol w="885093">
                  <a:extLst>
                    <a:ext uri="{9D8B030D-6E8A-4147-A177-3AD203B41FA5}">
                      <a16:colId xmlns:a16="http://schemas.microsoft.com/office/drawing/2014/main" val="1192388146"/>
                    </a:ext>
                  </a:extLst>
                </a:gridCol>
                <a:gridCol w="741564">
                  <a:extLst>
                    <a:ext uri="{9D8B030D-6E8A-4147-A177-3AD203B41FA5}">
                      <a16:colId xmlns:a16="http://schemas.microsoft.com/office/drawing/2014/main" val="2537827242"/>
                    </a:ext>
                  </a:extLst>
                </a:gridCol>
                <a:gridCol w="717643">
                  <a:extLst>
                    <a:ext uri="{9D8B030D-6E8A-4147-A177-3AD203B41FA5}">
                      <a16:colId xmlns:a16="http://schemas.microsoft.com/office/drawing/2014/main" val="486592116"/>
                    </a:ext>
                  </a:extLst>
                </a:gridCol>
                <a:gridCol w="538233">
                  <a:extLst>
                    <a:ext uri="{9D8B030D-6E8A-4147-A177-3AD203B41FA5}">
                      <a16:colId xmlns:a16="http://schemas.microsoft.com/office/drawing/2014/main" val="3188794738"/>
                    </a:ext>
                  </a:extLst>
                </a:gridCol>
                <a:gridCol w="1112346">
                  <a:extLst>
                    <a:ext uri="{9D8B030D-6E8A-4147-A177-3AD203B41FA5}">
                      <a16:colId xmlns:a16="http://schemas.microsoft.com/office/drawing/2014/main" val="3045701227"/>
                    </a:ext>
                  </a:extLst>
                </a:gridCol>
                <a:gridCol w="980779">
                  <a:extLst>
                    <a:ext uri="{9D8B030D-6E8A-4147-A177-3AD203B41FA5}">
                      <a16:colId xmlns:a16="http://schemas.microsoft.com/office/drawing/2014/main" val="2062481651"/>
                    </a:ext>
                  </a:extLst>
                </a:gridCol>
                <a:gridCol w="873132">
                  <a:extLst>
                    <a:ext uri="{9D8B030D-6E8A-4147-A177-3AD203B41FA5}">
                      <a16:colId xmlns:a16="http://schemas.microsoft.com/office/drawing/2014/main" val="2697406781"/>
                    </a:ext>
                  </a:extLst>
                </a:gridCol>
              </a:tblGrid>
              <a:tr h="513370">
                <a:tc>
                  <a:txBody>
                    <a:bodyPr/>
                    <a:lstStyle/>
                    <a:p>
                      <a:pPr algn="ctr" rtl="1" fontAlgn="ctr"/>
                      <a:r>
                        <a:rPr lang="he-IL" sz="900" b="1" i="0" u="none" strike="noStrike">
                          <a:solidFill>
                            <a:schemeClr val="tx1"/>
                          </a:solidFill>
                          <a:effectLst/>
                          <a:latin typeface="Arial" panose="020B0604020202020204" pitchFamily="34" charset="0"/>
                        </a:rPr>
                        <a:t>תאור שיטת שיווק</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 יח"ד ללא הצעות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יח"ד זוכים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בפרסום</a:t>
                      </a:r>
                      <a:br>
                        <a:rPr lang="he-IL" sz="900" b="1" i="0" u="none" strike="noStrike">
                          <a:solidFill>
                            <a:schemeClr val="tx1"/>
                          </a:solidFill>
                          <a:effectLst/>
                          <a:latin typeface="Arial" panose="020B0604020202020204" pitchFamily="34" charset="0"/>
                        </a:rPr>
                      </a:br>
                      <a:r>
                        <a:rPr lang="he-IL" sz="900" b="1" i="0" u="none" strike="noStrike">
                          <a:solidFill>
                            <a:schemeClr val="tx1"/>
                          </a:solidFill>
                          <a:effectLst/>
                          <a:latin typeface="Arial" panose="020B0604020202020204" pitchFamily="34" charset="0"/>
                        </a:rPr>
                        <a:t>(סטטוס 45)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יח"ד ששווקו</a:t>
                      </a:r>
                      <a:br>
                        <a:rPr lang="he-IL" sz="900" b="1" i="0" u="none" strike="noStrike">
                          <a:solidFill>
                            <a:schemeClr val="tx1"/>
                          </a:solidFill>
                          <a:effectLst/>
                          <a:latin typeface="Arial" panose="020B0604020202020204" pitchFamily="34" charset="0"/>
                        </a:rPr>
                      </a:br>
                      <a:r>
                        <a:rPr lang="he-IL" sz="900" b="1" i="0" u="none" strike="noStrike">
                          <a:solidFill>
                            <a:schemeClr val="tx1"/>
                          </a:solidFill>
                          <a:effectLst/>
                          <a:latin typeface="Arial" panose="020B0604020202020204" pitchFamily="34" charset="0"/>
                        </a:rPr>
                        <a:t>(פורסמו)</a:t>
                      </a:r>
                      <a:br>
                        <a:rPr lang="he-IL" sz="900" b="1" i="0" u="none" strike="noStrike">
                          <a:solidFill>
                            <a:schemeClr val="tx1"/>
                          </a:solidFill>
                          <a:effectLst/>
                          <a:latin typeface="Arial" panose="020B0604020202020204" pitchFamily="34" charset="0"/>
                        </a:rPr>
                      </a:br>
                      <a:r>
                        <a:rPr lang="he-IL" sz="900" b="1" i="0" u="none" strike="noStrike">
                          <a:solidFill>
                            <a:schemeClr val="tx1"/>
                          </a:solidFill>
                          <a:effectLst/>
                          <a:latin typeface="Arial" panose="020B0604020202020204" pitchFamily="34" charset="0"/>
                        </a:rPr>
                        <a:t>כולל הגדלות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תאריך הגשה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תאריך פרסום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מכרז</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אתר</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a:solidFill>
                            <a:schemeClr val="tx1"/>
                          </a:solidFill>
                          <a:effectLst/>
                          <a:latin typeface="Arial" panose="020B0604020202020204" pitchFamily="34" charset="0"/>
                        </a:rPr>
                        <a:t>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1" fontAlgn="ctr"/>
                      <a:r>
                        <a:rPr lang="he-IL" sz="900" b="1" i="0" u="none" strike="noStrike" dirty="0">
                          <a:solidFill>
                            <a:schemeClr val="tx1"/>
                          </a:solidFill>
                          <a:effectLst/>
                          <a:latin typeface="Arial" panose="020B0604020202020204" pitchFamily="34" charset="0"/>
                        </a:rPr>
                        <a:t>מחוז</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034858610"/>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21/12/2020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06/07/2020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155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מערב הל/567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אבו גוש</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י_ם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0996233"/>
                  </a:ext>
                </a:extLst>
              </a:tr>
              <a:tr h="173118">
                <a:tc>
                  <a:txBody>
                    <a:bodyPr/>
                    <a:lstStyle/>
                    <a:p>
                      <a:pPr algn="ctr" rtl="1" fontAlgn="ctr"/>
                      <a:r>
                        <a:rPr lang="he-IL" sz="900" b="0" i="0" u="none" strike="noStrike">
                          <a:solidFill>
                            <a:schemeClr val="tx1"/>
                          </a:solidFill>
                          <a:effectLst/>
                          <a:latin typeface="Arial" panose="020B0604020202020204" pitchFamily="34" charset="0"/>
                        </a:rPr>
                        <a:t>ר.מ.י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15/03/2021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28/10/2020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258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מערב הל/567</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אבו גוש</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י_ם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3236499"/>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69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69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14/12/2020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28/06/2020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142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שכונה מערבית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בעינה-נג'ידאת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56021675"/>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16/11/2020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25/06/2020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130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מערבית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דבוריה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75148559"/>
                  </a:ext>
                </a:extLst>
              </a:tr>
              <a:tr h="173118">
                <a:tc>
                  <a:txBody>
                    <a:bodyPr/>
                    <a:lstStyle/>
                    <a:p>
                      <a:pPr algn="ctr" rtl="1" fontAlgn="ctr"/>
                      <a:r>
                        <a:rPr lang="he-IL" sz="900" b="0" i="0" u="none" strike="noStrike">
                          <a:solidFill>
                            <a:schemeClr val="tx1"/>
                          </a:solidFill>
                          <a:effectLst/>
                          <a:latin typeface="Arial" panose="020B0604020202020204" pitchFamily="34" charset="0"/>
                        </a:rPr>
                        <a:t>ר.מ.י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02/11/2020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29/06/2020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131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מערבית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דבוריה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0374176"/>
                  </a:ext>
                </a:extLst>
              </a:tr>
              <a:tr h="173118">
                <a:tc>
                  <a:txBody>
                    <a:bodyPr/>
                    <a:lstStyle/>
                    <a:p>
                      <a:pPr algn="ctr" rtl="1" fontAlgn="ctr"/>
                      <a:r>
                        <a:rPr lang="he-IL" sz="900" b="0" i="0" u="none" strike="noStrike">
                          <a:solidFill>
                            <a:schemeClr val="tx1"/>
                          </a:solidFill>
                          <a:effectLst/>
                          <a:latin typeface="Arial" panose="020B0604020202020204" pitchFamily="34" charset="0"/>
                        </a:rPr>
                        <a:t>מחיר למשתכן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79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03/08/2020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24/05/2020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98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שכונה מערבית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דיר חנא</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87750297"/>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27/07/2020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73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דרום מערבית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כאוכב אבו אל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4415954"/>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07/12/2020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26/08/2020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191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הישוב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כפר מנדא</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24062796"/>
                  </a:ext>
                </a:extLst>
              </a:tr>
              <a:tr h="173118">
                <a:tc>
                  <a:txBody>
                    <a:bodyPr/>
                    <a:lstStyle/>
                    <a:p>
                      <a:pPr algn="ctr" rtl="1" fontAlgn="ctr"/>
                      <a:r>
                        <a:rPr lang="he-IL" sz="900" b="0" i="0" u="none" strike="noStrike">
                          <a:solidFill>
                            <a:schemeClr val="tx1"/>
                          </a:solidFill>
                          <a:effectLst/>
                          <a:latin typeface="Arial" panose="020B0604020202020204" pitchFamily="34" charset="0"/>
                        </a:rPr>
                        <a:t>ר.מ.י קרקע</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28/12/2020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26/08/2020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192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הישוב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כפר מנדא</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8414037"/>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84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84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17/08/2020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27/02/2020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75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צפונית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מגד אל-כרום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4732307"/>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55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12/04/2021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26/05/2020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102</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צפונית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מגד אל-כרום</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7449909"/>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54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54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01/03/2021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26/11/2020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294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שכונה צפונית</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מזרעה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82796644"/>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26/04/2021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330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הישוב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מקיבלה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78714759"/>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24</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05/04/2021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17/12/2020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326</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כלל הישוב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נין</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גליל</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2853484"/>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01/02/2021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18/11/2020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248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אתר 01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ראס עלי</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09542749"/>
                  </a:ext>
                </a:extLst>
              </a:tr>
              <a:tr h="173118">
                <a:tc>
                  <a:txBody>
                    <a:bodyPr/>
                    <a:lstStyle/>
                    <a:p>
                      <a:pPr algn="ctr" rtl="1" fontAlgn="ctr"/>
                      <a:r>
                        <a:rPr lang="he-IL" sz="900" b="0" i="0" u="none" strike="noStrike">
                          <a:solidFill>
                            <a:schemeClr val="tx1"/>
                          </a:solidFill>
                          <a:effectLst/>
                          <a:latin typeface="Arial" panose="020B0604020202020204" pitchFamily="34" charset="0"/>
                        </a:rPr>
                        <a:t>בנה ביתך - הגרלה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468</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24/05/2021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none" strike="noStrike">
                          <a:solidFill>
                            <a:schemeClr val="tx1"/>
                          </a:solidFill>
                          <a:effectLst/>
                          <a:latin typeface="Arial" panose="020B0604020202020204" pitchFamily="34" charset="0"/>
                        </a:rPr>
                        <a:t>29/12/2020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he-IL" sz="900" b="0" i="0" u="sng" strike="noStrike">
                          <a:solidFill>
                            <a:schemeClr val="tx1"/>
                          </a:solidFill>
                          <a:effectLst/>
                          <a:latin typeface="Arial" panose="020B0604020202020204" pitchFamily="34" charset="0"/>
                        </a:rPr>
                        <a:t>329</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שכ' דרומית שלב 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שעב</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1" fontAlgn="ctr"/>
                      <a:r>
                        <a:rPr lang="he-IL" sz="900" b="0" i="0" u="none" strike="noStrike">
                          <a:solidFill>
                            <a:schemeClr val="tx1"/>
                          </a:solidFill>
                          <a:effectLst/>
                          <a:latin typeface="Arial" panose="020B0604020202020204" pitchFamily="34" charset="0"/>
                        </a:rPr>
                        <a:t>חיפה</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13681667"/>
                  </a:ext>
                </a:extLst>
              </a:tr>
              <a:tr h="173118">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dirty="0">
                          <a:solidFill>
                            <a:schemeClr val="tx1"/>
                          </a:solidFill>
                          <a:effectLst/>
                          <a:latin typeface="Arial" panose="020B0604020202020204" pitchFamily="34" charset="0"/>
                        </a:rPr>
                        <a:t>81</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193</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405</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1,360</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dirty="0">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dirty="0">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tc>
                  <a:txBody>
                    <a:bodyPr/>
                    <a:lstStyle/>
                    <a:p>
                      <a:pPr algn="ctr" fontAlgn="ctr"/>
                      <a:r>
                        <a:rPr lang="he-IL" sz="900" b="1" i="0" u="none" strike="noStrike" dirty="0">
                          <a:solidFill>
                            <a:schemeClr val="tx1"/>
                          </a:solidFill>
                          <a:effectLst/>
                          <a:latin typeface="Arial" panose="020B0604020202020204" pitchFamily="34" charset="0"/>
                        </a:rPr>
                        <a:t> </a:t>
                      </a:r>
                    </a:p>
                  </a:txBody>
                  <a:tcPr marL="2413" marR="2413" marT="24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F5F5"/>
                    </a:solidFill>
                  </a:tcPr>
                </a:tc>
                <a:extLst>
                  <a:ext uri="{0D108BD9-81ED-4DB2-BD59-A6C34878D82A}">
                    <a16:rowId xmlns:a16="http://schemas.microsoft.com/office/drawing/2014/main" val="1792413258"/>
                  </a:ext>
                </a:extLst>
              </a:tr>
            </a:tbl>
          </a:graphicData>
        </a:graphic>
      </p:graphicFrame>
      <p:graphicFrame>
        <p:nvGraphicFramePr>
          <p:cNvPr id="14" name="תרשים 13">
            <a:extLst>
              <a:ext uri="{FF2B5EF4-FFF2-40B4-BE49-F238E27FC236}">
                <a16:creationId xmlns:a16="http://schemas.microsoft.com/office/drawing/2014/main" id="{7111BBAF-BFC9-497B-9333-4E4168EF9570}"/>
              </a:ext>
            </a:extLst>
          </p:cNvPr>
          <p:cNvGraphicFramePr/>
          <p:nvPr>
            <p:extLst>
              <p:ext uri="{D42A27DB-BD31-4B8C-83A1-F6EECF244321}">
                <p14:modId xmlns:p14="http://schemas.microsoft.com/office/powerpoint/2010/main" val="2157711220"/>
              </p:ext>
            </p:extLst>
          </p:nvPr>
        </p:nvGraphicFramePr>
        <p:xfrm>
          <a:off x="289124" y="4036034"/>
          <a:ext cx="8856984" cy="282196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178848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10" name="TextBox 9">
            <a:extLst>
              <a:ext uri="{FF2B5EF4-FFF2-40B4-BE49-F238E27FC236}">
                <a16:creationId xmlns:a16="http://schemas.microsoft.com/office/drawing/2014/main" id="{315DF6A4-42C4-423E-A0E1-37150A62F1E4}"/>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93808BD9-0423-4FB2-B393-48D9294520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id="{3F79BFE2-6071-4134-B6C1-0028CD29F63A}"/>
              </a:ext>
            </a:extLst>
          </p:cNvPr>
          <p:cNvSpPr txBox="1"/>
          <p:nvPr/>
        </p:nvSpPr>
        <p:spPr>
          <a:xfrm>
            <a:off x="2296685" y="646057"/>
            <a:ext cx="6307763" cy="369332"/>
          </a:xfrm>
          <a:prstGeom prst="rect">
            <a:avLst/>
          </a:prstGeom>
          <a:noFill/>
        </p:spPr>
        <p:txBody>
          <a:bodyPr wrap="square" lIns="91440" tIns="45720" rIns="91440" bIns="45720" rtlCol="1">
            <a:spAutoFit/>
          </a:bodyPr>
          <a:lstStyle/>
          <a:p>
            <a:r>
              <a:rPr lang="he-IL" b="1" dirty="0">
                <a:solidFill>
                  <a:srgbClr val="0070C0"/>
                </a:solidFill>
              </a:rPr>
              <a:t>תכנית שווקים לשנת 2021</a:t>
            </a:r>
          </a:p>
        </p:txBody>
      </p:sp>
      <p:sp>
        <p:nvSpPr>
          <p:cNvPr id="8" name="TextBox 7">
            <a:extLst>
              <a:ext uri="{FF2B5EF4-FFF2-40B4-BE49-F238E27FC236}">
                <a16:creationId xmlns:a16="http://schemas.microsoft.com/office/drawing/2014/main" id="{68348FF7-08D4-4225-BCE6-FD20D614474E}"/>
              </a:ext>
            </a:extLst>
          </p:cNvPr>
          <p:cNvSpPr txBox="1"/>
          <p:nvPr/>
        </p:nvSpPr>
        <p:spPr>
          <a:xfrm>
            <a:off x="-266988" y="747481"/>
            <a:ext cx="6307763" cy="261610"/>
          </a:xfrm>
          <a:prstGeom prst="rect">
            <a:avLst/>
          </a:prstGeom>
          <a:noFill/>
        </p:spPr>
        <p:txBody>
          <a:bodyPr wrap="square" lIns="91440" tIns="45720" rIns="91440" bIns="45720" rtlCol="1">
            <a:spAutoFit/>
          </a:bodyPr>
          <a:lstStyle/>
          <a:p>
            <a:r>
              <a:rPr lang="he-IL" sz="1100" b="1" dirty="0">
                <a:solidFill>
                  <a:srgbClr val="0070C0"/>
                </a:solidFill>
              </a:rPr>
              <a:t>*התכנית הינה תכנית ראשונית וצפויה לשינויים. </a:t>
            </a:r>
          </a:p>
        </p:txBody>
      </p:sp>
      <p:graphicFrame>
        <p:nvGraphicFramePr>
          <p:cNvPr id="2" name="טבלה 1">
            <a:extLst>
              <a:ext uri="{FF2B5EF4-FFF2-40B4-BE49-F238E27FC236}">
                <a16:creationId xmlns:a16="http://schemas.microsoft.com/office/drawing/2014/main" id="{F16F0D01-9452-40DD-8EBE-2221D5407A0E}"/>
              </a:ext>
            </a:extLst>
          </p:cNvPr>
          <p:cNvGraphicFramePr>
            <a:graphicFrameLocks noGrp="1"/>
          </p:cNvGraphicFramePr>
          <p:nvPr>
            <p:extLst>
              <p:ext uri="{D42A27DB-BD31-4B8C-83A1-F6EECF244321}">
                <p14:modId xmlns:p14="http://schemas.microsoft.com/office/powerpoint/2010/main" val="440010149"/>
              </p:ext>
            </p:extLst>
          </p:nvPr>
        </p:nvGraphicFramePr>
        <p:xfrm>
          <a:off x="223158" y="976881"/>
          <a:ext cx="8784974" cy="5395627"/>
        </p:xfrm>
        <a:graphic>
          <a:graphicData uri="http://schemas.openxmlformats.org/drawingml/2006/table">
            <a:tbl>
              <a:tblPr rtl="1"/>
              <a:tblGrid>
                <a:gridCol w="503830">
                  <a:extLst>
                    <a:ext uri="{9D8B030D-6E8A-4147-A177-3AD203B41FA5}">
                      <a16:colId xmlns:a16="http://schemas.microsoft.com/office/drawing/2014/main" val="3156963569"/>
                    </a:ext>
                  </a:extLst>
                </a:gridCol>
                <a:gridCol w="494669">
                  <a:extLst>
                    <a:ext uri="{9D8B030D-6E8A-4147-A177-3AD203B41FA5}">
                      <a16:colId xmlns:a16="http://schemas.microsoft.com/office/drawing/2014/main" val="772911944"/>
                    </a:ext>
                  </a:extLst>
                </a:gridCol>
                <a:gridCol w="494669">
                  <a:extLst>
                    <a:ext uri="{9D8B030D-6E8A-4147-A177-3AD203B41FA5}">
                      <a16:colId xmlns:a16="http://schemas.microsoft.com/office/drawing/2014/main" val="17123813"/>
                    </a:ext>
                  </a:extLst>
                </a:gridCol>
                <a:gridCol w="531313">
                  <a:extLst>
                    <a:ext uri="{9D8B030D-6E8A-4147-A177-3AD203B41FA5}">
                      <a16:colId xmlns:a16="http://schemas.microsoft.com/office/drawing/2014/main" val="3950625416"/>
                    </a:ext>
                  </a:extLst>
                </a:gridCol>
                <a:gridCol w="494669">
                  <a:extLst>
                    <a:ext uri="{9D8B030D-6E8A-4147-A177-3AD203B41FA5}">
                      <a16:colId xmlns:a16="http://schemas.microsoft.com/office/drawing/2014/main" val="3042843852"/>
                    </a:ext>
                  </a:extLst>
                </a:gridCol>
                <a:gridCol w="503830">
                  <a:extLst>
                    <a:ext uri="{9D8B030D-6E8A-4147-A177-3AD203B41FA5}">
                      <a16:colId xmlns:a16="http://schemas.microsoft.com/office/drawing/2014/main" val="1762576509"/>
                    </a:ext>
                  </a:extLst>
                </a:gridCol>
                <a:gridCol w="503830">
                  <a:extLst>
                    <a:ext uri="{9D8B030D-6E8A-4147-A177-3AD203B41FA5}">
                      <a16:colId xmlns:a16="http://schemas.microsoft.com/office/drawing/2014/main" val="4266606066"/>
                    </a:ext>
                  </a:extLst>
                </a:gridCol>
                <a:gridCol w="503830">
                  <a:extLst>
                    <a:ext uri="{9D8B030D-6E8A-4147-A177-3AD203B41FA5}">
                      <a16:colId xmlns:a16="http://schemas.microsoft.com/office/drawing/2014/main" val="3528840207"/>
                    </a:ext>
                  </a:extLst>
                </a:gridCol>
                <a:gridCol w="503830">
                  <a:extLst>
                    <a:ext uri="{9D8B030D-6E8A-4147-A177-3AD203B41FA5}">
                      <a16:colId xmlns:a16="http://schemas.microsoft.com/office/drawing/2014/main" val="2298661366"/>
                    </a:ext>
                  </a:extLst>
                </a:gridCol>
                <a:gridCol w="503830">
                  <a:extLst>
                    <a:ext uri="{9D8B030D-6E8A-4147-A177-3AD203B41FA5}">
                      <a16:colId xmlns:a16="http://schemas.microsoft.com/office/drawing/2014/main" val="2190847923"/>
                    </a:ext>
                  </a:extLst>
                </a:gridCol>
                <a:gridCol w="503830">
                  <a:extLst>
                    <a:ext uri="{9D8B030D-6E8A-4147-A177-3AD203B41FA5}">
                      <a16:colId xmlns:a16="http://schemas.microsoft.com/office/drawing/2014/main" val="804770289"/>
                    </a:ext>
                  </a:extLst>
                </a:gridCol>
                <a:gridCol w="3242844">
                  <a:extLst>
                    <a:ext uri="{9D8B030D-6E8A-4147-A177-3AD203B41FA5}">
                      <a16:colId xmlns:a16="http://schemas.microsoft.com/office/drawing/2014/main" val="234375306"/>
                    </a:ext>
                  </a:extLst>
                </a:gridCol>
              </a:tblGrid>
              <a:tr h="134846">
                <a:tc rowSpan="3">
                  <a:txBody>
                    <a:bodyPr/>
                    <a:lstStyle/>
                    <a:p>
                      <a:pPr algn="ctr" rtl="1" fontAlgn="ctr"/>
                      <a:r>
                        <a:rPr lang="he-IL" sz="800" b="0" i="0" u="none" strike="noStrike" dirty="0">
                          <a:solidFill>
                            <a:schemeClr val="tx1"/>
                          </a:solidFill>
                          <a:effectLst/>
                          <a:latin typeface="Arial" panose="020B0604020202020204" pitchFamily="34" charset="0"/>
                        </a:rPr>
                        <a:t>מחוז</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rowSpan="3">
                  <a:txBody>
                    <a:bodyPr/>
                    <a:lstStyle/>
                    <a:p>
                      <a:pPr algn="ctr" rtl="1" fontAlgn="ctr"/>
                      <a:r>
                        <a:rPr lang="he-IL" sz="800" b="0" i="0" u="none" strike="noStrike">
                          <a:solidFill>
                            <a:schemeClr val="tx1"/>
                          </a:solidFill>
                          <a:effectLst/>
                          <a:latin typeface="Arial" panose="020B0604020202020204" pitchFamily="34" charset="0"/>
                        </a:rPr>
                        <a:t>ישוב</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rowSpan="3">
                  <a:txBody>
                    <a:bodyPr/>
                    <a:lstStyle/>
                    <a:p>
                      <a:pPr algn="ctr" rtl="1" fontAlgn="ctr"/>
                      <a:r>
                        <a:rPr lang="he-IL" sz="800" b="0" i="0" u="none" strike="noStrike">
                          <a:solidFill>
                            <a:schemeClr val="tx1"/>
                          </a:solidFill>
                          <a:effectLst/>
                          <a:latin typeface="Arial" panose="020B0604020202020204" pitchFamily="34" charset="0"/>
                        </a:rPr>
                        <a:t>שכונה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rowSpan="3">
                  <a:txBody>
                    <a:bodyPr/>
                    <a:lstStyle/>
                    <a:p>
                      <a:pPr algn="ctr" rtl="1" fontAlgn="ctr"/>
                      <a:r>
                        <a:rPr lang="he-IL" sz="800" b="0" i="0" u="none" strike="noStrike">
                          <a:solidFill>
                            <a:schemeClr val="tx1"/>
                          </a:solidFill>
                          <a:effectLst/>
                          <a:latin typeface="Arial" panose="020B0604020202020204" pitchFamily="34" charset="0"/>
                        </a:rPr>
                        <a:t>מספר תב"ע</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rowSpan="3">
                  <a:txBody>
                    <a:bodyPr/>
                    <a:lstStyle/>
                    <a:p>
                      <a:pPr algn="ctr" rtl="1" fontAlgn="ctr"/>
                      <a:r>
                        <a:rPr lang="he-IL" sz="800" b="0" i="0" u="none" strike="noStrike">
                          <a:solidFill>
                            <a:schemeClr val="tx1"/>
                          </a:solidFill>
                          <a:effectLst/>
                          <a:latin typeface="Arial" panose="020B0604020202020204" pitchFamily="34" charset="0"/>
                        </a:rPr>
                        <a:t>סטטוס תבע</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rowSpan="3">
                  <a:txBody>
                    <a:bodyPr/>
                    <a:lstStyle/>
                    <a:p>
                      <a:pPr algn="ctr" rtl="1" fontAlgn="ctr"/>
                      <a:r>
                        <a:rPr lang="he-IL" sz="800" b="0" i="0" u="none" strike="noStrike">
                          <a:solidFill>
                            <a:schemeClr val="tx1"/>
                          </a:solidFill>
                          <a:effectLst/>
                          <a:latin typeface="Arial" panose="020B0604020202020204" pitchFamily="34" charset="0"/>
                        </a:rPr>
                        <a:t> יח"ד בתבע</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rowSpan="3">
                  <a:txBody>
                    <a:bodyPr/>
                    <a:lstStyle/>
                    <a:p>
                      <a:pPr algn="ctr" rtl="1" fontAlgn="ctr"/>
                      <a:r>
                        <a:rPr lang="he-IL" sz="800" b="0" i="0" u="none" strike="noStrike">
                          <a:solidFill>
                            <a:schemeClr val="tx1"/>
                          </a:solidFill>
                          <a:effectLst/>
                          <a:latin typeface="Arial" panose="020B0604020202020204" pitchFamily="34" charset="0"/>
                        </a:rPr>
                        <a:t>נותרו לשיווק</a:t>
                      </a:r>
                    </a:p>
                  </a:txBody>
                  <a:tcPr marL="3620" marR="3620" marT="3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gridSpan="4">
                  <a:txBody>
                    <a:bodyPr/>
                    <a:lstStyle/>
                    <a:p>
                      <a:pPr algn="ctr" rtl="1" fontAlgn="ctr"/>
                      <a:r>
                        <a:rPr lang="he-IL" sz="800" b="0" i="0" u="none" strike="noStrike">
                          <a:solidFill>
                            <a:schemeClr val="tx1"/>
                          </a:solidFill>
                          <a:effectLst/>
                          <a:latin typeface="Arial" panose="020B0604020202020204" pitchFamily="34" charset="0"/>
                        </a:rPr>
                        <a:t>יחידות לשיווק ב - 2021</a:t>
                      </a:r>
                    </a:p>
                  </a:txBody>
                  <a:tcPr marL="3620" marR="3620" marT="3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CDB"/>
                    </a:solidFill>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rowSpan="3">
                  <a:txBody>
                    <a:bodyPr/>
                    <a:lstStyle/>
                    <a:p>
                      <a:pPr algn="ctr" rtl="0" fontAlgn="ctr"/>
                      <a:r>
                        <a:rPr lang="he-IL" sz="800" b="0" i="0" u="none" strike="noStrike" dirty="0">
                          <a:solidFill>
                            <a:schemeClr val="tx1"/>
                          </a:solidFill>
                          <a:effectLst/>
                          <a:latin typeface="Arial" panose="020B0604020202020204" pitchFamily="34" charset="0"/>
                        </a:rPr>
                        <a:t> סטטוס ע"פ דיווח המחוז</a:t>
                      </a:r>
                    </a:p>
                  </a:txBody>
                  <a:tcPr marL="3620" marR="3620" marT="3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DCDB"/>
                    </a:solidFill>
                  </a:tcPr>
                </a:tc>
                <a:extLst>
                  <a:ext uri="{0D108BD9-81ED-4DB2-BD59-A6C34878D82A}">
                    <a16:rowId xmlns:a16="http://schemas.microsoft.com/office/drawing/2014/main" val="79448073"/>
                  </a:ext>
                </a:extLst>
              </a:tr>
              <a:tr h="134846">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gridSpan="2">
                  <a:txBody>
                    <a:bodyPr/>
                    <a:lstStyle/>
                    <a:p>
                      <a:pPr algn="ctr" rtl="1" fontAlgn="ctr"/>
                      <a:r>
                        <a:rPr lang="he-IL" sz="800" b="0" i="0" u="none" strike="noStrike" dirty="0">
                          <a:solidFill>
                            <a:schemeClr val="tx1"/>
                          </a:solidFill>
                          <a:effectLst/>
                          <a:latin typeface="Arial" panose="020B0604020202020204" pitchFamily="34" charset="0"/>
                        </a:rPr>
                        <a:t>רוויה</a:t>
                      </a:r>
                    </a:p>
                  </a:txBody>
                  <a:tcPr marL="3620" marR="3620" marT="3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hMerge="1">
                  <a:txBody>
                    <a:bodyPr/>
                    <a:lstStyle/>
                    <a:p>
                      <a:pPr rtl="1"/>
                      <a:endParaRPr lang="he-IL"/>
                    </a:p>
                  </a:txBody>
                  <a:tcPr/>
                </a:tc>
                <a:tc gridSpan="2">
                  <a:txBody>
                    <a:bodyPr/>
                    <a:lstStyle/>
                    <a:p>
                      <a:pPr algn="ctr" rtl="1" fontAlgn="ctr"/>
                      <a:r>
                        <a:rPr lang="he-IL" sz="800" b="0" i="0" u="none" strike="noStrike">
                          <a:solidFill>
                            <a:schemeClr val="tx1"/>
                          </a:solidFill>
                          <a:effectLst/>
                          <a:latin typeface="Arial" panose="020B0604020202020204" pitchFamily="34" charset="0"/>
                        </a:rPr>
                        <a:t>בנה ביתך</a:t>
                      </a:r>
                    </a:p>
                  </a:txBody>
                  <a:tcPr marL="3620" marR="3620" marT="3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h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3636888185"/>
                  </a:ext>
                </a:extLst>
              </a:tr>
              <a:tr h="134846">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1" fontAlgn="ctr"/>
                      <a:r>
                        <a:rPr lang="he-IL" sz="800" b="0" i="0" u="none" strike="noStrike">
                          <a:solidFill>
                            <a:schemeClr val="tx1"/>
                          </a:solidFill>
                          <a:effectLst/>
                          <a:latin typeface="Arial" panose="020B0604020202020204" pitchFamily="34" charset="0"/>
                        </a:rPr>
                        <a:t>יחידות </a:t>
                      </a:r>
                    </a:p>
                  </a:txBody>
                  <a:tcPr marL="3620" marR="3620" marT="3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1" fontAlgn="ctr"/>
                      <a:r>
                        <a:rPr lang="he-IL" sz="800" b="0" i="0" u="none" strike="noStrike">
                          <a:solidFill>
                            <a:schemeClr val="tx1"/>
                          </a:solidFill>
                          <a:effectLst/>
                          <a:latin typeface="Arial" panose="020B0604020202020204" pitchFamily="34" charset="0"/>
                        </a:rPr>
                        <a:t>חודש</a:t>
                      </a:r>
                    </a:p>
                  </a:txBody>
                  <a:tcPr marL="3620" marR="3620" marT="3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1" fontAlgn="ctr"/>
                      <a:r>
                        <a:rPr lang="he-IL" sz="800" b="0" i="0" u="none" strike="noStrike">
                          <a:solidFill>
                            <a:schemeClr val="tx1"/>
                          </a:solidFill>
                          <a:effectLst/>
                          <a:latin typeface="Arial" panose="020B0604020202020204" pitchFamily="34" charset="0"/>
                        </a:rPr>
                        <a:t>יח"ד</a:t>
                      </a:r>
                    </a:p>
                  </a:txBody>
                  <a:tcPr marL="3620" marR="3620" marT="3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vMerge="1">
                  <a:txBody>
                    <a:bodyPr/>
                    <a:lstStyle/>
                    <a:p>
                      <a:pPr rtl="1"/>
                      <a:endParaRPr lang="he-IL"/>
                    </a:p>
                  </a:txBody>
                  <a:tcPr/>
                </a:tc>
                <a:extLst>
                  <a:ext uri="{0D108BD9-81ED-4DB2-BD59-A6C34878D82A}">
                    <a16:rowId xmlns:a16="http://schemas.microsoft.com/office/drawing/2014/main" val="4050843846"/>
                  </a:ext>
                </a:extLst>
              </a:tr>
              <a:tr h="528981">
                <a:tc>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ערערה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dirty="0">
                          <a:solidFill>
                            <a:schemeClr val="tx1"/>
                          </a:solidFill>
                          <a:effectLst/>
                          <a:latin typeface="Arial" panose="020B0604020202020204" pitchFamily="34" charset="0"/>
                        </a:rPr>
                        <a:t>שכונה מזרחית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ענ/2015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809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47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12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יתרות  (קרקע מעורבת) מכרז שהיה ב 2019 המועצה ביקשה לבטל את המכרז, על מנת לשווק  75% לבני  המקום , טרם התקבלה החלטה של רמ"י , השיווק של 147 יחידות באויר מ - 2019  (עבר מתכנית 2020 לתכנית 2021).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2817048"/>
                  </a:ext>
                </a:extLst>
              </a:tr>
              <a:tr h="397603">
                <a:tc>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סאלם</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מתחמים 1,2,9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354-0221267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570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500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100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אומדנים בהכנה, תצ"ר חברת </a:t>
                      </a:r>
                      <a:r>
                        <a:rPr lang="en-US" sz="800" b="0" i="0" u="none" strike="noStrike">
                          <a:solidFill>
                            <a:schemeClr val="tx1"/>
                          </a:solidFill>
                          <a:effectLst/>
                          <a:latin typeface="Arial" panose="020B0604020202020204" pitchFamily="34" charset="0"/>
                        </a:rPr>
                        <a:t>CPM </a:t>
                      </a:r>
                      <a:r>
                        <a:rPr lang="he-IL" sz="800" b="0" i="0" u="none" strike="noStrike">
                          <a:solidFill>
                            <a:schemeClr val="tx1"/>
                          </a:solidFill>
                          <a:effectLst/>
                          <a:latin typeface="Arial" panose="020B0604020202020204" pitchFamily="34" charset="0"/>
                        </a:rPr>
                        <a:t>כל העבודות יבוצעו על ידי משב"ש למעט עב' מים וביוב שיבוצעו על ידי התאגיד (עבר מתכנית 2020 לתכנית 2021)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158170"/>
                  </a:ext>
                </a:extLst>
              </a:tr>
              <a:tr h="266225">
                <a:tc>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כפר קרע</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אל חאורנה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מ/312/ענ/844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670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670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200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10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ראש המועצה הגיש בקשה לרמי לשווק 75% לבני המקום, טרם התקבלה החלטת רמי. (עבר מתכנית 2020 לתכנית 2021)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4710457"/>
                  </a:ext>
                </a:extLst>
              </a:tr>
              <a:tr h="397603">
                <a:tc>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טמרה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שכונה  מזרחית (רמ"י)</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1033</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1837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1837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72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100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רמ"י אישר ארכה לתשלום שוברים 09/20 לאחר מכן  יפורסמו היתרות. יתרות שיווק  בנייה רוויה 18 יח"ד במגרש ניתן לשווק 600 יח"ד ללא התניית כביש טבעתי</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5794369"/>
                  </a:ext>
                </a:extLst>
              </a:tr>
              <a:tr h="397603">
                <a:tc>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כאוכב</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שכונה צפון מערבית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ג/21296</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214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154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69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בשלב איחוד וחלוקה (כ - 60 יח"ד מתוך התבע הינם בבעלות פרטית) נדרש אישור ותפ לתכנון</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7696328"/>
                  </a:ext>
                </a:extLst>
              </a:tr>
              <a:tr h="266225">
                <a:tc>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מזרעה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שכונה צפונית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תמ"ל 1033</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728</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228</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18</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12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יתרות שיווק - בנייה רוויה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6381196"/>
                  </a:ext>
                </a:extLst>
              </a:tr>
              <a:tr h="134846">
                <a:tc rowSpan="2">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he-IL" sz="800" b="0" i="0" u="none" strike="noStrike">
                          <a:solidFill>
                            <a:schemeClr val="tx1"/>
                          </a:solidFill>
                          <a:effectLst/>
                          <a:latin typeface="Arial" panose="020B0604020202020204" pitchFamily="34" charset="0"/>
                        </a:rPr>
                        <a:t>ראס עלי</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rowSpan="2">
                  <a:txBody>
                    <a:bodyPr/>
                    <a:lstStyle/>
                    <a:p>
                      <a:pPr algn="ctr" rtl="1" fontAlgn="ctr"/>
                      <a:r>
                        <a:rPr lang="he-IL" sz="800" b="0" i="0" u="none" strike="noStrike">
                          <a:solidFill>
                            <a:schemeClr val="tx1"/>
                          </a:solidFill>
                          <a:effectLst/>
                          <a:latin typeface="Arial" panose="020B0604020202020204" pitchFamily="34" charset="0"/>
                        </a:rPr>
                        <a:t>תכנית בינוי אתר 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he-IL" sz="800" b="0" i="0" u="none" strike="noStrike">
                          <a:solidFill>
                            <a:schemeClr val="tx1"/>
                          </a:solidFill>
                          <a:effectLst/>
                          <a:latin typeface="Arial" panose="020B0604020202020204" pitchFamily="34" charset="0"/>
                        </a:rPr>
                        <a:t>ג/ 1101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he-IL" sz="800" b="0" i="0" u="none" strike="noStrike">
                          <a:solidFill>
                            <a:schemeClr val="tx1"/>
                          </a:solidFill>
                          <a:effectLst/>
                          <a:latin typeface="Arial" panose="020B0604020202020204" pitchFamily="34" charset="0"/>
                        </a:rPr>
                        <a:t>240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50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8</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מלונאות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915254"/>
                  </a:ext>
                </a:extLst>
              </a:tr>
              <a:tr h="262757">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0" fontAlgn="ctr"/>
                      <a:r>
                        <a:rPr lang="he-IL" sz="800" b="0" i="0" u="none" strike="noStrike">
                          <a:solidFill>
                            <a:schemeClr val="tx1"/>
                          </a:solidFill>
                          <a:effectLst/>
                          <a:latin typeface="Arial" panose="020B0604020202020204" pitchFamily="34" charset="0"/>
                        </a:rPr>
                        <a:t>650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rtl="1"/>
                      <a:endParaRPr lang="he-IL"/>
                    </a:p>
                  </a:txBody>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47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יח"ד לבני מקום יפורסם לאחר תוצאות כלל הציבור 47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7374943"/>
                  </a:ext>
                </a:extLst>
              </a:tr>
              <a:tr h="266225">
                <a:tc>
                  <a:txBody>
                    <a:bodyPr/>
                    <a:lstStyle/>
                    <a:p>
                      <a:pPr algn="ctr" rtl="1" fontAlgn="ctr"/>
                      <a:r>
                        <a:rPr lang="he-IL" sz="900" b="0" i="0" u="none" strike="noStrike">
                          <a:solidFill>
                            <a:schemeClr val="tx1"/>
                          </a:solidFill>
                          <a:effectLst/>
                          <a:latin typeface="Arial" panose="020B0604020202020204" pitchFamily="34" charset="0"/>
                        </a:rPr>
                        <a:t>חיפה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פסוטה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שכונת המחצבה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ג/11269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16</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6</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6</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יתרות שיווק. טרם חתמו חוזים עם המתכננים וברור שלא השלימו תכנון מפורט ואומדנים לביצוע לעדכון עלויות הפיתוח לצורך השיווק.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221841"/>
                  </a:ext>
                </a:extLst>
              </a:tr>
              <a:tr h="266225">
                <a:tc>
                  <a:txBody>
                    <a:bodyPr/>
                    <a:lstStyle/>
                    <a:p>
                      <a:pPr algn="ctr" rtl="1" fontAlgn="ctr"/>
                      <a:r>
                        <a:rPr lang="he-IL" sz="900" b="0" i="0" u="none" strike="noStrike">
                          <a:solidFill>
                            <a:schemeClr val="tx1"/>
                          </a:solidFill>
                          <a:effectLst/>
                          <a:latin typeface="Arial" panose="020B0604020202020204" pitchFamily="34" charset="0"/>
                        </a:rPr>
                        <a:t>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בועיינה נוג'דאת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מערבית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ג/13274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325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99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99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dirty="0">
                          <a:solidFill>
                            <a:schemeClr val="tx1"/>
                          </a:solidFill>
                          <a:effectLst/>
                          <a:latin typeface="Arial" panose="020B0604020202020204" pitchFamily="34" charset="0"/>
                        </a:rPr>
                        <a:t>שיווק יתרות מערבית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26309"/>
                  </a:ext>
                </a:extLst>
              </a:tr>
              <a:tr h="149444">
                <a:tc>
                  <a:txBody>
                    <a:bodyPr/>
                    <a:lstStyle/>
                    <a:p>
                      <a:pPr algn="ctr" rtl="1" fontAlgn="ctr"/>
                      <a:r>
                        <a:rPr lang="he-IL" sz="900" b="0" i="0" u="none" strike="noStrike">
                          <a:solidFill>
                            <a:schemeClr val="tx1"/>
                          </a:solidFill>
                          <a:effectLst/>
                          <a:latin typeface="Arial" panose="020B0604020202020204" pitchFamily="34" charset="0"/>
                        </a:rPr>
                        <a:t>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בענה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דרומית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ג/21095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225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225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117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11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יש פלישות ברוב המגרשים - באחריות רמ"י לפנות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770966"/>
                  </a:ext>
                </a:extLst>
              </a:tr>
              <a:tr h="149444">
                <a:tc>
                  <a:txBody>
                    <a:bodyPr/>
                    <a:lstStyle/>
                    <a:p>
                      <a:pPr algn="ctr" rtl="1" fontAlgn="ctr"/>
                      <a:r>
                        <a:rPr lang="he-IL" sz="900" b="0" i="0" u="none" strike="noStrike">
                          <a:solidFill>
                            <a:schemeClr val="tx1"/>
                          </a:solidFill>
                          <a:effectLst/>
                          <a:latin typeface="Arial" panose="020B0604020202020204" pitchFamily="34" charset="0"/>
                        </a:rPr>
                        <a:t>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גוש חלב</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מ-5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ג/21187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67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49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49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7307359"/>
                  </a:ext>
                </a:extLst>
              </a:tr>
              <a:tr h="149444">
                <a:tc>
                  <a:txBody>
                    <a:bodyPr/>
                    <a:lstStyle/>
                    <a:p>
                      <a:pPr algn="ctr" rtl="1" fontAlgn="ctr"/>
                      <a:r>
                        <a:rPr lang="he-IL" sz="900" b="0" i="0" u="none" strike="noStrike">
                          <a:solidFill>
                            <a:schemeClr val="tx1"/>
                          </a:solidFill>
                          <a:effectLst/>
                          <a:latin typeface="Arial" panose="020B0604020202020204" pitchFamily="34" charset="0"/>
                        </a:rPr>
                        <a:t>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דיר חנא</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מערבית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ג/9631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341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79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79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3</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שיווק חוזר לאחר שלא הוגשו הצעות במכרז מ 2020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03650"/>
                  </a:ext>
                </a:extLst>
              </a:tr>
              <a:tr h="266225">
                <a:tc>
                  <a:txBody>
                    <a:bodyPr/>
                    <a:lstStyle/>
                    <a:p>
                      <a:pPr algn="ctr" rtl="1" fontAlgn="ctr"/>
                      <a:r>
                        <a:rPr lang="he-IL" sz="900" b="0" i="0" u="none" strike="noStrike">
                          <a:solidFill>
                            <a:schemeClr val="tx1"/>
                          </a:solidFill>
                          <a:effectLst/>
                          <a:latin typeface="Arial" panose="020B0604020202020204" pitchFamily="34" charset="0"/>
                        </a:rPr>
                        <a:t>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כפר כנא</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מזרחית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257-0617423</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665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665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108</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6</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תכנית חדשה בניה עצמית/צמודת קרקע</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4247421"/>
                  </a:ext>
                </a:extLst>
              </a:tr>
              <a:tr h="266225">
                <a:tc>
                  <a:txBody>
                    <a:bodyPr/>
                    <a:lstStyle/>
                    <a:p>
                      <a:pPr algn="ctr" rtl="1" fontAlgn="ctr"/>
                      <a:r>
                        <a:rPr lang="he-IL" sz="900" b="0" i="0" u="none" strike="noStrike">
                          <a:solidFill>
                            <a:schemeClr val="tx1"/>
                          </a:solidFill>
                          <a:effectLst/>
                          <a:latin typeface="Arial" panose="020B0604020202020204" pitchFamily="34" charset="0"/>
                        </a:rPr>
                        <a:t>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נצרת</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שכונת הגליל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ג/4952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3,329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732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144</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9</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a:solidFill>
                            <a:schemeClr val="tx1"/>
                          </a:solidFill>
                          <a:effectLst/>
                          <a:latin typeface="Arial" panose="020B0604020202020204" pitchFamily="34" charset="0"/>
                        </a:rPr>
                        <a:t>רמ"י קרקע</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1120614"/>
                  </a:ext>
                </a:extLst>
              </a:tr>
              <a:tr h="266225">
                <a:tc>
                  <a:txBody>
                    <a:bodyPr/>
                    <a:lstStyle/>
                    <a:p>
                      <a:pPr algn="ctr" rtl="1" fontAlgn="ctr"/>
                      <a:r>
                        <a:rPr lang="he-IL" sz="900" b="0" i="0" u="none" strike="noStrike">
                          <a:solidFill>
                            <a:schemeClr val="tx1"/>
                          </a:solidFill>
                          <a:effectLst/>
                          <a:latin typeface="Arial" panose="020B0604020202020204" pitchFamily="34" charset="0"/>
                        </a:rPr>
                        <a:t>גליל</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סחנין</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הוואדי</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ג/9623</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831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343</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110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11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dirty="0">
                          <a:solidFill>
                            <a:schemeClr val="tx1"/>
                          </a:solidFill>
                          <a:effectLst/>
                          <a:latin typeface="Arial" panose="020B0604020202020204" pitchFamily="34" charset="0"/>
                        </a:rPr>
                        <a:t>נוכל לשווק בשכונת הוואדי רק לאחר </a:t>
                      </a:r>
                      <a:r>
                        <a:rPr lang="he-IL" sz="800" b="0" i="0" u="none" strike="noStrike" dirty="0" err="1">
                          <a:solidFill>
                            <a:schemeClr val="tx1"/>
                          </a:solidFill>
                          <a:effectLst/>
                          <a:latin typeface="Arial" panose="020B0604020202020204" pitchFamily="34" charset="0"/>
                        </a:rPr>
                        <a:t>שרמ"י</a:t>
                      </a:r>
                      <a:r>
                        <a:rPr lang="he-IL" sz="800" b="0" i="0" u="none" strike="noStrike" dirty="0">
                          <a:solidFill>
                            <a:schemeClr val="tx1"/>
                          </a:solidFill>
                          <a:effectLst/>
                          <a:latin typeface="Arial" panose="020B0604020202020204" pitchFamily="34" charset="0"/>
                        </a:rPr>
                        <a:t> ייסגרו את כל התהליכים המשפטיים של הקרקעות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2388334"/>
                  </a:ext>
                </a:extLst>
              </a:tr>
              <a:tr h="149444">
                <a:tc>
                  <a:txBody>
                    <a:bodyPr/>
                    <a:lstStyle/>
                    <a:p>
                      <a:pPr algn="ctr" rtl="1" fontAlgn="ctr"/>
                      <a:r>
                        <a:rPr lang="he-IL" sz="900" b="0" i="0" u="none" strike="noStrike">
                          <a:solidFill>
                            <a:schemeClr val="tx1"/>
                          </a:solidFill>
                          <a:effectLst/>
                          <a:latin typeface="Arial" panose="020B0604020202020204" pitchFamily="34" charset="0"/>
                        </a:rPr>
                        <a:t>מרכז</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כפר קאסם</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צפון</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תמל/1078</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150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7</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dirty="0">
                          <a:solidFill>
                            <a:schemeClr val="tx1"/>
                          </a:solidFill>
                          <a:effectLst/>
                          <a:latin typeface="Arial" panose="020B0604020202020204" pitchFamily="34" charset="0"/>
                        </a:rPr>
                        <a:t>מסלול מחיר מופחת .  יהל חברה מנהלת. בבדיקת רשות העתיקות.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4264319"/>
                  </a:ext>
                </a:extLst>
              </a:tr>
              <a:tr h="254325">
                <a:tc>
                  <a:txBody>
                    <a:bodyPr/>
                    <a:lstStyle/>
                    <a:p>
                      <a:pPr algn="ctr" rtl="1" fontAlgn="ctr"/>
                      <a:r>
                        <a:rPr lang="he-IL" sz="900" b="0" i="0" u="none" strike="noStrike">
                          <a:solidFill>
                            <a:schemeClr val="tx1"/>
                          </a:solidFill>
                          <a:effectLst/>
                          <a:latin typeface="Arial" panose="020B0604020202020204" pitchFamily="34" charset="0"/>
                        </a:rPr>
                        <a:t>מרכז</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טירה</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rtl="1" fontAlgn="ctr"/>
                      <a:r>
                        <a:rPr lang="he-IL" sz="800" b="0" i="0" u="none" strike="noStrike">
                          <a:solidFill>
                            <a:schemeClr val="tx1"/>
                          </a:solidFill>
                          <a:effectLst/>
                          <a:latin typeface="Arial" panose="020B0604020202020204" pitchFamily="34" charset="0"/>
                        </a:rPr>
                        <a:t>דרום</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403-0362582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1" fontAlgn="ctr"/>
                      <a:r>
                        <a:rPr lang="he-IL" sz="800" b="0" i="0" u="none" strike="noStrike">
                          <a:solidFill>
                            <a:schemeClr val="tx1"/>
                          </a:solidFill>
                          <a:effectLst/>
                          <a:latin typeface="Arial" panose="020B0604020202020204" pitchFamily="34" charset="0"/>
                        </a:rPr>
                        <a:t>בתוקף</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he-IL" sz="800" b="0" i="0" u="none" strike="noStrike" dirty="0">
                          <a:solidFill>
                            <a:schemeClr val="tx1"/>
                          </a:solidFill>
                          <a:effectLst/>
                          <a:latin typeface="Arial" panose="020B0604020202020204" pitchFamily="34" charset="0"/>
                        </a:rPr>
                        <a:t>462</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11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0" fontAlgn="ctr"/>
                      <a:r>
                        <a:rPr lang="he-IL" sz="800" b="0"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rtl="1" fontAlgn="ctr"/>
                      <a:r>
                        <a:rPr lang="he-IL" sz="800" b="0" i="0" u="none" strike="noStrike" dirty="0">
                          <a:solidFill>
                            <a:schemeClr val="tx1"/>
                          </a:solidFill>
                          <a:effectLst/>
                          <a:latin typeface="Arial" panose="020B0604020202020204" pitchFamily="34" charset="0"/>
                        </a:rPr>
                        <a:t>מסלול מחיר מופחת  פיתוח ע"י חברת ערים.  מותנה באישור ועדת גבולות להעברת שטחים מהמועצות </a:t>
                      </a:r>
                      <a:r>
                        <a:rPr lang="he-IL" sz="800" b="0" i="0" u="none" strike="noStrike" dirty="0" err="1">
                          <a:solidFill>
                            <a:schemeClr val="tx1"/>
                          </a:solidFill>
                          <a:effectLst/>
                          <a:latin typeface="Arial" panose="020B0604020202020204" pitchFamily="34" charset="0"/>
                        </a:rPr>
                        <a:t>האיזוריות</a:t>
                      </a:r>
                      <a:r>
                        <a:rPr lang="he-IL" sz="800" b="0" i="0" u="none" strike="noStrike" dirty="0">
                          <a:solidFill>
                            <a:schemeClr val="tx1"/>
                          </a:solidFill>
                          <a:effectLst/>
                          <a:latin typeface="Arial" panose="020B0604020202020204" pitchFamily="34" charset="0"/>
                        </a:rPr>
                        <a:t> דרום השרון ולב השרון .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5588594"/>
                  </a:ext>
                </a:extLst>
              </a:tr>
              <a:tr h="149444">
                <a:tc gridSpan="7">
                  <a:txBody>
                    <a:bodyPr/>
                    <a:lstStyle/>
                    <a:p>
                      <a:pPr algn="ctr" rtl="1" fontAlgn="ctr"/>
                      <a:r>
                        <a:rPr lang="he-IL" sz="1000" b="1" i="0" u="none" strike="noStrike" dirty="0">
                          <a:solidFill>
                            <a:schemeClr val="tx1"/>
                          </a:solidFill>
                          <a:effectLst/>
                          <a:latin typeface="Arial" panose="020B0604020202020204" pitchFamily="34" charset="0"/>
                        </a:rPr>
                        <a:t>סה"כ שווקים לשנת 2021</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8FF"/>
                    </a:solidFill>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a:txBody>
                    <a:bodyPr/>
                    <a:lstStyle/>
                    <a:p>
                      <a:pPr algn="ctr" rtl="0" fontAlgn="ctr"/>
                      <a:r>
                        <a:rPr lang="he-IL" sz="900" b="1" i="0" u="none" strike="noStrike" dirty="0">
                          <a:solidFill>
                            <a:schemeClr val="tx1"/>
                          </a:solidFill>
                          <a:effectLst/>
                          <a:latin typeface="Arial" panose="020B0604020202020204" pitchFamily="34" charset="0"/>
                        </a:rPr>
                        <a:t>1,295</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8FF"/>
                    </a:solidFill>
                  </a:tcPr>
                </a:tc>
                <a:tc>
                  <a:txBody>
                    <a:bodyPr/>
                    <a:lstStyle/>
                    <a:p>
                      <a:pPr algn="ctr" rtl="0" fontAlgn="ctr"/>
                      <a:r>
                        <a:rPr lang="he-IL" sz="900" b="1"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8FF"/>
                    </a:solidFill>
                  </a:tcPr>
                </a:tc>
                <a:tc>
                  <a:txBody>
                    <a:bodyPr/>
                    <a:lstStyle/>
                    <a:p>
                      <a:pPr algn="ctr" rtl="0" fontAlgn="ctr"/>
                      <a:r>
                        <a:rPr lang="he-IL" sz="900" b="1" i="0" u="none" strike="noStrike">
                          <a:solidFill>
                            <a:schemeClr val="tx1"/>
                          </a:solidFill>
                          <a:effectLst/>
                          <a:latin typeface="Arial" panose="020B0604020202020204" pitchFamily="34" charset="0"/>
                        </a:rPr>
                        <a:t>960</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8FF"/>
                    </a:solidFill>
                  </a:tcPr>
                </a:tc>
                <a:tc>
                  <a:txBody>
                    <a:bodyPr/>
                    <a:lstStyle/>
                    <a:p>
                      <a:pPr algn="ctr" rtl="0" fontAlgn="ctr"/>
                      <a:r>
                        <a:rPr lang="he-IL" sz="900" b="1" i="0" u="none" strike="noStrike">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8FF"/>
                    </a:solidFill>
                  </a:tcPr>
                </a:tc>
                <a:tc>
                  <a:txBody>
                    <a:bodyPr/>
                    <a:lstStyle/>
                    <a:p>
                      <a:pPr algn="ctr" rtl="0" fontAlgn="ctr"/>
                      <a:r>
                        <a:rPr lang="he-IL" sz="900" b="1" i="0" u="none" strike="noStrike" dirty="0">
                          <a:solidFill>
                            <a:schemeClr val="tx1"/>
                          </a:solidFill>
                          <a:effectLst/>
                          <a:latin typeface="Arial" panose="020B0604020202020204" pitchFamily="34" charset="0"/>
                        </a:rPr>
                        <a:t> </a:t>
                      </a:r>
                    </a:p>
                  </a:txBody>
                  <a:tcPr marL="3620" marR="3620" marT="3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8FF"/>
                    </a:solidFill>
                  </a:tcPr>
                </a:tc>
                <a:extLst>
                  <a:ext uri="{0D108BD9-81ED-4DB2-BD59-A6C34878D82A}">
                    <a16:rowId xmlns:a16="http://schemas.microsoft.com/office/drawing/2014/main" val="2882277279"/>
                  </a:ext>
                </a:extLst>
              </a:tr>
            </a:tbl>
          </a:graphicData>
        </a:graphic>
      </p:graphicFrame>
    </p:spTree>
    <p:extLst>
      <p:ext uri="{BB962C8B-B14F-4D97-AF65-F5344CB8AC3E}">
        <p14:creationId xmlns:p14="http://schemas.microsoft.com/office/powerpoint/2010/main" val="38846028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17676" y="2456894"/>
            <a:ext cx="7772400" cy="1470025"/>
          </a:xfrm>
        </p:spPr>
        <p:txBody>
          <a:bodyPr>
            <a:normAutofit fontScale="90000"/>
          </a:bodyPr>
          <a:lstStyle/>
          <a:p>
            <a:r>
              <a:rPr lang="he-IL" sz="4800" b="1" dirty="0">
                <a:solidFill>
                  <a:schemeClr val="tx2"/>
                </a:solidFill>
              </a:rPr>
              <a:t>שיקום שכונות חוזר</a:t>
            </a:r>
            <a:br>
              <a:rPr lang="he-IL" sz="4800" b="1" dirty="0">
                <a:solidFill>
                  <a:schemeClr val="tx2"/>
                </a:solidFill>
              </a:rPr>
            </a:br>
            <a:r>
              <a:rPr lang="he-IL" sz="4800" b="1" dirty="0">
                <a:solidFill>
                  <a:schemeClr val="tx2"/>
                </a:solidFill>
              </a:rPr>
              <a:t>פיזי וחברתי</a:t>
            </a:r>
          </a:p>
        </p:txBody>
      </p:sp>
      <p:sp>
        <p:nvSpPr>
          <p:cNvPr id="3" name="כותרת משנה 2"/>
          <p:cNvSpPr>
            <a:spLocks noGrp="1"/>
          </p:cNvSpPr>
          <p:nvPr>
            <p:ph type="subTitle" idx="1"/>
          </p:nvPr>
        </p:nvSpPr>
        <p:spPr>
          <a:xfrm>
            <a:off x="1503476" y="4106624"/>
            <a:ext cx="6400800" cy="1752600"/>
          </a:xfrm>
        </p:spPr>
        <p:txBody>
          <a:bodyPr>
            <a:normAutofit/>
          </a:bodyPr>
          <a:lstStyle/>
          <a:p>
            <a:r>
              <a:rPr lang="he-IL" sz="2400" b="1" dirty="0">
                <a:solidFill>
                  <a:schemeClr val="tx2"/>
                </a:solidFill>
              </a:rPr>
              <a:t>לא כחלק מהחלטת ממשלה 922</a:t>
            </a:r>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 y="-26714"/>
            <a:ext cx="9159731" cy="1970838"/>
          </a:xfrm>
          <a:prstGeom prst="rect">
            <a:avLst/>
          </a:prstGeom>
          <a:noFill/>
          <a:ln>
            <a:noFill/>
          </a:ln>
        </p:spPr>
      </p:pic>
      <p:sp>
        <p:nvSpPr>
          <p:cNvPr id="6" name="AutoShape 2" descr="תוצאת תמונה עבור לוגו משרד הבינוי והשיכון">
            <a:hlinkClick r:id="rId3"/>
          </p:cNvPr>
          <p:cNvSpPr>
            <a:spLocks noChangeAspect="1" noChangeArrowheads="1"/>
          </p:cNvSpPr>
          <p:nvPr/>
        </p:nvSpPr>
        <p:spPr bwMode="auto">
          <a:xfrm>
            <a:off x="6314017" y="-616744"/>
            <a:ext cx="2286000" cy="1285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9848" y="4878781"/>
            <a:ext cx="2784309" cy="95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p:nvPr/>
        </p:nvPicPr>
        <p:blipFill>
          <a:blip r:embed="rId5">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Tree>
    <p:extLst>
      <p:ext uri="{BB962C8B-B14F-4D97-AF65-F5344CB8AC3E}">
        <p14:creationId xmlns:p14="http://schemas.microsoft.com/office/powerpoint/2010/main" val="39276011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pic>
        <p:nvPicPr>
          <p:cNvPr id="11" name="Picture 3">
            <a:extLst>
              <a:ext uri="{FF2B5EF4-FFF2-40B4-BE49-F238E27FC236}">
                <a16:creationId xmlns:a16="http://schemas.microsoft.com/office/drawing/2014/main" id="{CFC3551D-FB87-4E8E-B044-62B4D379A8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id="{EF22DB79-BC67-48B2-8367-F34B16E8199D}"/>
              </a:ext>
            </a:extLst>
          </p:cNvPr>
          <p:cNvSpPr txBox="1"/>
          <p:nvPr/>
        </p:nvSpPr>
        <p:spPr>
          <a:xfrm>
            <a:off x="4936401" y="542556"/>
            <a:ext cx="3264363" cy="369332"/>
          </a:xfrm>
          <a:prstGeom prst="rect">
            <a:avLst/>
          </a:prstGeom>
          <a:noFill/>
        </p:spPr>
        <p:txBody>
          <a:bodyPr wrap="square" lIns="91440" tIns="45720" rIns="91440" bIns="45720" rtlCol="1">
            <a:spAutoFit/>
          </a:bodyPr>
          <a:lstStyle/>
          <a:p>
            <a:r>
              <a:rPr lang="he-IL" b="1" u="sng" dirty="0">
                <a:solidFill>
                  <a:schemeClr val="tx2"/>
                </a:solidFill>
              </a:rPr>
              <a:t>שיקום שכונות חברתי (נוער)</a:t>
            </a:r>
          </a:p>
        </p:txBody>
      </p:sp>
      <p:sp>
        <p:nvSpPr>
          <p:cNvPr id="2" name="מלבן 1">
            <a:extLst>
              <a:ext uri="{FF2B5EF4-FFF2-40B4-BE49-F238E27FC236}">
                <a16:creationId xmlns:a16="http://schemas.microsoft.com/office/drawing/2014/main" id="{6D2B8EBF-EA5C-4E08-B28C-3F76763AD212}"/>
              </a:ext>
            </a:extLst>
          </p:cNvPr>
          <p:cNvSpPr/>
          <p:nvPr/>
        </p:nvSpPr>
        <p:spPr>
          <a:xfrm>
            <a:off x="-152164" y="657181"/>
            <a:ext cx="8640960" cy="4524315"/>
          </a:xfrm>
          <a:prstGeom prst="rect">
            <a:avLst/>
          </a:prstGeom>
        </p:spPr>
        <p:txBody>
          <a:bodyPr wrap="square">
            <a:spAutoFit/>
          </a:bodyPr>
          <a:lstStyle/>
          <a:p>
            <a:endParaRPr lang="en-US" b="1" dirty="0">
              <a:solidFill>
                <a:schemeClr val="tx2">
                  <a:lumMod val="75000"/>
                </a:schemeClr>
              </a:solidFill>
              <a:latin typeface="Calibri" panose="020F0502020204030204" pitchFamily="34" charset="0"/>
              <a:ea typeface="Calibri" panose="020F0502020204030204" pitchFamily="34" charset="0"/>
            </a:endParaRPr>
          </a:p>
          <a:p>
            <a:r>
              <a:rPr lang="he-IL" b="1" dirty="0">
                <a:solidFill>
                  <a:schemeClr val="tx2">
                    <a:lumMod val="75000"/>
                  </a:schemeClr>
                </a:solidFill>
                <a:latin typeface="Calibri" panose="020F0502020204030204" pitchFamily="34" charset="0"/>
                <a:ea typeface="Calibri" panose="020F0502020204030204" pitchFamily="34" charset="0"/>
              </a:rPr>
              <a:t>שני יישובים בצפון, נצרת </a:t>
            </a:r>
            <a:r>
              <a:rPr lang="he-IL" b="1" dirty="0" err="1">
                <a:solidFill>
                  <a:schemeClr val="tx2">
                    <a:lumMod val="75000"/>
                  </a:schemeClr>
                </a:solidFill>
                <a:latin typeface="Calibri" panose="020F0502020204030204" pitchFamily="34" charset="0"/>
                <a:ea typeface="Calibri" panose="020F0502020204030204" pitchFamily="34" charset="0"/>
              </a:rPr>
              <a:t>וג'דידה</a:t>
            </a:r>
            <a:r>
              <a:rPr lang="he-IL" b="1" dirty="0">
                <a:solidFill>
                  <a:schemeClr val="tx2">
                    <a:lumMod val="75000"/>
                  </a:schemeClr>
                </a:solidFill>
                <a:latin typeface="Calibri" panose="020F0502020204030204" pitchFamily="34" charset="0"/>
                <a:ea typeface="Calibri" panose="020F0502020204030204" pitchFamily="34" charset="0"/>
              </a:rPr>
              <a:t> מכר נכללו בתכנית מרכזי הנוער.</a:t>
            </a:r>
            <a:endParaRPr lang="en-US" b="1" dirty="0">
              <a:solidFill>
                <a:schemeClr val="tx2">
                  <a:lumMod val="75000"/>
                </a:schemeClr>
              </a:solidFill>
              <a:latin typeface="Calibri" panose="020F0502020204030204" pitchFamily="34" charset="0"/>
              <a:ea typeface="Calibri" panose="020F0502020204030204" pitchFamily="34" charset="0"/>
            </a:endParaRPr>
          </a:p>
          <a:p>
            <a:r>
              <a:rPr lang="he-IL" b="1" dirty="0">
                <a:solidFill>
                  <a:schemeClr val="tx2">
                    <a:lumMod val="75000"/>
                  </a:schemeClr>
                </a:solidFill>
                <a:latin typeface="Calibri" panose="020F0502020204030204" pitchFamily="34" charset="0"/>
                <a:ea typeface="Calibri" panose="020F0502020204030204" pitchFamily="34" charset="0"/>
              </a:rPr>
              <a:t>העבודה מול היישובים החלה באפריל 2019, הסכם מול הרשויות נחתם.</a:t>
            </a:r>
            <a:endParaRPr lang="en-US" b="1" dirty="0">
              <a:solidFill>
                <a:schemeClr val="tx2">
                  <a:lumMod val="75000"/>
                </a:schemeClr>
              </a:solidFill>
              <a:latin typeface="Calibri" panose="020F0502020204030204" pitchFamily="34" charset="0"/>
              <a:ea typeface="Calibri" panose="020F0502020204030204" pitchFamily="34" charset="0"/>
            </a:endParaRPr>
          </a:p>
          <a:p>
            <a:r>
              <a:rPr lang="he-IL" b="1" dirty="0">
                <a:solidFill>
                  <a:schemeClr val="tx2">
                    <a:lumMod val="75000"/>
                  </a:schemeClr>
                </a:solidFill>
                <a:latin typeface="Calibri" panose="020F0502020204030204" pitchFamily="34" charset="0"/>
                <a:ea typeface="Calibri" panose="020F0502020204030204" pitchFamily="34" charset="0"/>
              </a:rPr>
              <a:t>בשני היישובים נבחר מקום לפעילות, </a:t>
            </a:r>
            <a:r>
              <a:rPr lang="he-IL" b="1" dirty="0" err="1">
                <a:solidFill>
                  <a:schemeClr val="tx2">
                    <a:lumMod val="75000"/>
                  </a:schemeClr>
                </a:solidFill>
                <a:latin typeface="Calibri" panose="020F0502020204030204" pitchFamily="34" charset="0"/>
                <a:ea typeface="Calibri" panose="020F0502020204030204" pitchFamily="34" charset="0"/>
              </a:rPr>
              <a:t>בג'דידה</a:t>
            </a:r>
            <a:r>
              <a:rPr lang="he-IL" b="1" dirty="0">
                <a:solidFill>
                  <a:schemeClr val="tx2">
                    <a:lumMod val="75000"/>
                  </a:schemeClr>
                </a:solidFill>
                <a:latin typeface="Calibri" panose="020F0502020204030204" pitchFamily="34" charset="0"/>
                <a:ea typeface="Calibri" panose="020F0502020204030204" pitchFamily="34" charset="0"/>
              </a:rPr>
              <a:t> מכר בוצע שיפוץ והצטיידות, נקלט כוח אדם והחלו בהפעלת המרכז, בנצרת נבחר מקום וכוח אדם ומתקיימת פעילות, יש צורך במציאת מקום מתאים יותר.</a:t>
            </a:r>
            <a:endParaRPr lang="en-US" b="1" dirty="0">
              <a:solidFill>
                <a:schemeClr val="tx2">
                  <a:lumMod val="75000"/>
                </a:schemeClr>
              </a:solidFill>
              <a:latin typeface="Calibri" panose="020F0502020204030204" pitchFamily="34" charset="0"/>
              <a:ea typeface="Calibri" panose="020F0502020204030204" pitchFamily="34" charset="0"/>
            </a:endParaRPr>
          </a:p>
          <a:p>
            <a:r>
              <a:rPr lang="he-IL" b="1" u="sng" dirty="0">
                <a:solidFill>
                  <a:schemeClr val="tx2">
                    <a:lumMod val="75000"/>
                  </a:schemeClr>
                </a:solidFill>
                <a:latin typeface="Calibri" panose="020F0502020204030204" pitchFamily="34" charset="0"/>
                <a:ea typeface="Calibri" panose="020F0502020204030204" pitchFamily="34" charset="0"/>
              </a:rPr>
              <a:t>נצרת</a:t>
            </a:r>
            <a:r>
              <a:rPr lang="he-IL" b="1" dirty="0">
                <a:solidFill>
                  <a:schemeClr val="tx2">
                    <a:lumMod val="75000"/>
                  </a:schemeClr>
                </a:solidFill>
                <a:latin typeface="Calibri" panose="020F0502020204030204" pitchFamily="34" charset="0"/>
                <a:ea typeface="Calibri" panose="020F0502020204030204" pitchFamily="34" charset="0"/>
              </a:rPr>
              <a:t> </a:t>
            </a:r>
            <a:endParaRPr lang="en-US" b="1" dirty="0">
              <a:solidFill>
                <a:schemeClr val="tx2">
                  <a:lumMod val="75000"/>
                </a:schemeClr>
              </a:solidFill>
              <a:latin typeface="Calibri" panose="020F0502020204030204" pitchFamily="34" charset="0"/>
              <a:ea typeface="Calibri" panose="020F0502020204030204" pitchFamily="34" charset="0"/>
            </a:endParaRPr>
          </a:p>
          <a:p>
            <a:r>
              <a:rPr lang="he-IL" b="1" dirty="0">
                <a:solidFill>
                  <a:schemeClr val="tx2">
                    <a:lumMod val="75000"/>
                  </a:schemeClr>
                </a:solidFill>
                <a:latin typeface="Calibri" panose="020F0502020204030204" pitchFamily="34" charset="0"/>
                <a:ea typeface="Calibri" panose="020F0502020204030204" pitchFamily="34" charset="0"/>
              </a:rPr>
              <a:t>נבחר מבנה בשכונה שפועל עם אוכלוסיות שונות, נבחרה מנהלת למרכז שמועסקת ב 50%. </a:t>
            </a:r>
          </a:p>
          <a:p>
            <a:r>
              <a:rPr lang="he-IL" b="1" dirty="0">
                <a:solidFill>
                  <a:schemeClr val="tx2">
                    <a:lumMod val="75000"/>
                  </a:schemeClr>
                </a:solidFill>
                <a:latin typeface="Calibri" panose="020F0502020204030204" pitchFamily="34" charset="0"/>
                <a:ea typeface="Calibri" panose="020F0502020204030204" pitchFamily="34" charset="0"/>
              </a:rPr>
              <a:t>המבנה מצויד כראוי והפעילות מתבצעת כמו ביתר המרכזים על פי ההנחיות של משרד הבריאות, הכול בתיאום עם המחוז, העירייה והמטה.</a:t>
            </a:r>
          </a:p>
          <a:p>
            <a:r>
              <a:rPr lang="he-IL" b="1" u="sng" dirty="0" err="1">
                <a:solidFill>
                  <a:schemeClr val="tx2">
                    <a:lumMod val="75000"/>
                  </a:schemeClr>
                </a:solidFill>
                <a:latin typeface="Calibri" panose="020F0502020204030204" pitchFamily="34" charset="0"/>
                <a:ea typeface="Calibri" panose="020F0502020204030204" pitchFamily="34" charset="0"/>
              </a:rPr>
              <a:t>ג'דידה</a:t>
            </a:r>
            <a:r>
              <a:rPr lang="he-IL" b="1" u="sng" dirty="0">
                <a:solidFill>
                  <a:schemeClr val="tx2">
                    <a:lumMod val="75000"/>
                  </a:schemeClr>
                </a:solidFill>
                <a:latin typeface="Calibri" panose="020F0502020204030204" pitchFamily="34" charset="0"/>
                <a:ea typeface="Calibri" panose="020F0502020204030204" pitchFamily="34" charset="0"/>
              </a:rPr>
              <a:t> מכר</a:t>
            </a:r>
            <a:endParaRPr lang="en-US" b="1" u="sng" dirty="0">
              <a:solidFill>
                <a:schemeClr val="tx2">
                  <a:lumMod val="75000"/>
                </a:schemeClr>
              </a:solidFill>
              <a:latin typeface="Calibri" panose="020F0502020204030204" pitchFamily="34" charset="0"/>
              <a:ea typeface="Calibri" panose="020F0502020204030204" pitchFamily="34" charset="0"/>
            </a:endParaRPr>
          </a:p>
          <a:p>
            <a:r>
              <a:rPr lang="he-IL" b="1" dirty="0">
                <a:solidFill>
                  <a:schemeClr val="tx2">
                    <a:lumMod val="75000"/>
                  </a:schemeClr>
                </a:solidFill>
                <a:latin typeface="Calibri" panose="020F0502020204030204" pitchFamily="34" charset="0"/>
                <a:ea typeface="Calibri" panose="020F0502020204030204" pitchFamily="34" charset="0"/>
              </a:rPr>
              <a:t>נבחר מבנה בשכונה, המבנה עבר שיפוץ משמעותי (כמיליון ₪) וצויד בציוד המתאים.</a:t>
            </a:r>
            <a:endParaRPr lang="en-US" b="1" dirty="0">
              <a:solidFill>
                <a:schemeClr val="tx2">
                  <a:lumMod val="75000"/>
                </a:schemeClr>
              </a:solidFill>
              <a:latin typeface="Calibri" panose="020F0502020204030204" pitchFamily="34" charset="0"/>
              <a:ea typeface="Calibri" panose="020F0502020204030204" pitchFamily="34" charset="0"/>
            </a:endParaRPr>
          </a:p>
          <a:p>
            <a:r>
              <a:rPr lang="he-IL" b="1" dirty="0">
                <a:solidFill>
                  <a:schemeClr val="tx2">
                    <a:lumMod val="75000"/>
                  </a:schemeClr>
                </a:solidFill>
                <a:latin typeface="Calibri" panose="020F0502020204030204" pitchFamily="34" charset="0"/>
                <a:ea typeface="Calibri" panose="020F0502020204030204" pitchFamily="34" charset="0"/>
              </a:rPr>
              <a:t>מודל הפעלה גובש, התכניות גובשה, נחתם חוזה מול הרשות.</a:t>
            </a:r>
          </a:p>
          <a:p>
            <a:r>
              <a:rPr lang="he-IL" b="1" dirty="0">
                <a:solidFill>
                  <a:schemeClr val="tx2">
                    <a:lumMod val="75000"/>
                  </a:schemeClr>
                </a:solidFill>
                <a:latin typeface="Calibri" panose="020F0502020204030204" pitchFamily="34" charset="0"/>
                <a:ea typeface="Calibri" panose="020F0502020204030204" pitchFamily="34" charset="0"/>
              </a:rPr>
              <a:t>נבחרה מנהלת למרכז ב 100% משרה והחלה לעבוד. בדצמבר 2020 נחנך המבנה.</a:t>
            </a:r>
            <a:endParaRPr lang="he-IL" b="1" u="sng" dirty="0">
              <a:solidFill>
                <a:schemeClr val="tx2">
                  <a:lumMod val="75000"/>
                </a:schemeClr>
              </a:solidFill>
              <a:latin typeface="Calibri" panose="020F0502020204030204" pitchFamily="34" charset="0"/>
              <a:ea typeface="Calibri" panose="020F0502020204030204" pitchFamily="34" charset="0"/>
            </a:endParaRPr>
          </a:p>
          <a:p>
            <a:r>
              <a:rPr lang="he-IL" b="1" u="sng" dirty="0">
                <a:solidFill>
                  <a:schemeClr val="tx2">
                    <a:lumMod val="75000"/>
                  </a:schemeClr>
                </a:solidFill>
                <a:latin typeface="Calibri" panose="020F0502020204030204" pitchFamily="34" charset="0"/>
                <a:ea typeface="Calibri" panose="020F0502020204030204" pitchFamily="34" charset="0"/>
              </a:rPr>
              <a:t>תקציב</a:t>
            </a:r>
            <a:r>
              <a:rPr lang="he-IL" b="1" dirty="0">
                <a:solidFill>
                  <a:schemeClr val="tx2">
                    <a:lumMod val="75000"/>
                  </a:schemeClr>
                </a:solidFill>
                <a:latin typeface="Calibri" panose="020F0502020204030204" pitchFamily="34" charset="0"/>
                <a:ea typeface="Calibri" panose="020F0502020204030204" pitchFamily="34" charset="0"/>
              </a:rPr>
              <a:t>:</a:t>
            </a:r>
            <a:endParaRPr lang="en-US" b="1" dirty="0">
              <a:solidFill>
                <a:schemeClr val="tx2">
                  <a:lumMod val="75000"/>
                </a:schemeClr>
              </a:solidFill>
              <a:latin typeface="Calibri" panose="020F0502020204030204" pitchFamily="34" charset="0"/>
              <a:ea typeface="Calibri" panose="020F0502020204030204" pitchFamily="34" charset="0"/>
            </a:endParaRPr>
          </a:p>
          <a:p>
            <a:endParaRPr lang="en-US" b="1" dirty="0">
              <a:solidFill>
                <a:schemeClr val="tx2">
                  <a:lumMod val="75000"/>
                </a:schemeClr>
              </a:solidFill>
              <a:latin typeface="Calibri" panose="020F0502020204030204" pitchFamily="34" charset="0"/>
              <a:ea typeface="Calibri" panose="020F0502020204030204" pitchFamily="34" charset="0"/>
            </a:endParaRPr>
          </a:p>
        </p:txBody>
      </p:sp>
      <p:graphicFrame>
        <p:nvGraphicFramePr>
          <p:cNvPr id="8" name="טבלה 7">
            <a:extLst>
              <a:ext uri="{FF2B5EF4-FFF2-40B4-BE49-F238E27FC236}">
                <a16:creationId xmlns:a16="http://schemas.microsoft.com/office/drawing/2014/main" id="{71E6EE78-AACC-4BB9-A9E7-CD98E9FC0095}"/>
              </a:ext>
            </a:extLst>
          </p:cNvPr>
          <p:cNvGraphicFramePr>
            <a:graphicFrameLocks noGrp="1"/>
          </p:cNvGraphicFramePr>
          <p:nvPr>
            <p:extLst>
              <p:ext uri="{D42A27DB-BD31-4B8C-83A1-F6EECF244321}">
                <p14:modId xmlns:p14="http://schemas.microsoft.com/office/powerpoint/2010/main" val="200148942"/>
              </p:ext>
            </p:extLst>
          </p:nvPr>
        </p:nvGraphicFramePr>
        <p:xfrm>
          <a:off x="827584" y="5005884"/>
          <a:ext cx="7848872" cy="1394916"/>
        </p:xfrm>
        <a:graphic>
          <a:graphicData uri="http://schemas.openxmlformats.org/drawingml/2006/table">
            <a:tbl>
              <a:tblPr rtl="1"/>
              <a:tblGrid>
                <a:gridCol w="1191753">
                  <a:extLst>
                    <a:ext uri="{9D8B030D-6E8A-4147-A177-3AD203B41FA5}">
                      <a16:colId xmlns:a16="http://schemas.microsoft.com/office/drawing/2014/main" val="20000"/>
                    </a:ext>
                  </a:extLst>
                </a:gridCol>
                <a:gridCol w="1180188">
                  <a:extLst>
                    <a:ext uri="{9D8B030D-6E8A-4147-A177-3AD203B41FA5}">
                      <a16:colId xmlns:a16="http://schemas.microsoft.com/office/drawing/2014/main" val="20001"/>
                    </a:ext>
                  </a:extLst>
                </a:gridCol>
                <a:gridCol w="1352903">
                  <a:extLst>
                    <a:ext uri="{9D8B030D-6E8A-4147-A177-3AD203B41FA5}">
                      <a16:colId xmlns:a16="http://schemas.microsoft.com/office/drawing/2014/main" val="20002"/>
                    </a:ext>
                  </a:extLst>
                </a:gridCol>
                <a:gridCol w="2062014">
                  <a:extLst>
                    <a:ext uri="{9D8B030D-6E8A-4147-A177-3AD203B41FA5}">
                      <a16:colId xmlns:a16="http://schemas.microsoft.com/office/drawing/2014/main" val="20003"/>
                    </a:ext>
                  </a:extLst>
                </a:gridCol>
                <a:gridCol w="2062014">
                  <a:extLst>
                    <a:ext uri="{9D8B030D-6E8A-4147-A177-3AD203B41FA5}">
                      <a16:colId xmlns:a16="http://schemas.microsoft.com/office/drawing/2014/main" val="1501487204"/>
                    </a:ext>
                  </a:extLst>
                </a:gridCol>
              </a:tblGrid>
              <a:tr h="327227">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1100" b="1" i="0" u="none" strike="noStrike" baseline="0" dirty="0">
                          <a:solidFill>
                            <a:srgbClr val="000000"/>
                          </a:solidFill>
                          <a:effectLst/>
                          <a:latin typeface="Arial"/>
                        </a:rPr>
                        <a:t>יישוב</a:t>
                      </a:r>
                    </a:p>
                  </a:txBody>
                  <a:tcPr marL="4211" marR="4211" marT="7486" marB="0" anchor="ctr">
                    <a:lnL>
                      <a:noFill/>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1100" b="1" i="0" u="none" strike="noStrike" baseline="0" dirty="0">
                          <a:solidFill>
                            <a:srgbClr val="000000"/>
                          </a:solidFill>
                          <a:effectLst/>
                          <a:latin typeface="Arial"/>
                        </a:rPr>
                        <a:t> תקציב הפעלה לשלוש שנים</a:t>
                      </a:r>
                    </a:p>
                  </a:txBody>
                  <a:tcPr marL="4211" marR="4211" marT="7486"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1100" b="1" i="0" u="none" strike="noStrike" baseline="0" dirty="0">
                          <a:solidFill>
                            <a:srgbClr val="000000"/>
                          </a:solidFill>
                          <a:effectLst/>
                          <a:latin typeface="Arial"/>
                        </a:rPr>
                        <a:t> תקציב שיפוץ והצטיידות – חד פעמי</a:t>
                      </a:r>
                    </a:p>
                  </a:txBody>
                  <a:tcPr marL="4211" marR="4211" marT="7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1100" b="1" i="0" u="none" strike="noStrike" baseline="0" dirty="0">
                          <a:solidFill>
                            <a:srgbClr val="000000"/>
                          </a:solidFill>
                          <a:effectLst/>
                          <a:latin typeface="Arial"/>
                        </a:rPr>
                        <a:t>סה"כ</a:t>
                      </a:r>
                    </a:p>
                  </a:txBody>
                  <a:tcPr marL="4211" marR="4211" marT="7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1100" b="1" i="0" u="none" strike="noStrike" baseline="0" dirty="0">
                          <a:solidFill>
                            <a:srgbClr val="000000"/>
                          </a:solidFill>
                          <a:effectLst/>
                          <a:latin typeface="Arial"/>
                        </a:rPr>
                        <a:t>תיאור מצב</a:t>
                      </a:r>
                    </a:p>
                  </a:txBody>
                  <a:tcPr marL="4211" marR="4211" marT="7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000"/>
                  </a:ext>
                </a:extLst>
              </a:tr>
              <a:tr h="354496">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1400" b="1" i="0" u="none" strike="noStrike" dirty="0" err="1">
                          <a:solidFill>
                            <a:srgbClr val="000000"/>
                          </a:solidFill>
                          <a:effectLst/>
                          <a:latin typeface="Arial"/>
                        </a:rPr>
                        <a:t>ג'דיידה</a:t>
                      </a:r>
                      <a:r>
                        <a:rPr lang="he-IL" sz="1400" b="1" i="0" u="none" strike="noStrike" dirty="0">
                          <a:solidFill>
                            <a:srgbClr val="000000"/>
                          </a:solidFill>
                          <a:effectLst/>
                          <a:latin typeface="Arial"/>
                        </a:rPr>
                        <a:t> מכר</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0" fontAlgn="ctr"/>
                      <a:r>
                        <a:rPr lang="he-IL" sz="1400" b="0" i="0" u="none" strike="noStrike" dirty="0">
                          <a:solidFill>
                            <a:srgbClr val="000000"/>
                          </a:solidFill>
                          <a:effectLst/>
                          <a:latin typeface="Arial"/>
                        </a:rPr>
                        <a:t>955,950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0" fontAlgn="ctr"/>
                      <a:r>
                        <a:rPr lang="he-IL" sz="1400" b="0" i="0" u="none" strike="noStrike" dirty="0">
                          <a:solidFill>
                            <a:srgbClr val="000000"/>
                          </a:solidFill>
                          <a:effectLst/>
                          <a:latin typeface="Arial"/>
                        </a:rPr>
                        <a:t>250,000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0" fontAlgn="ctr"/>
                      <a:r>
                        <a:rPr lang="he-IL" sz="1400" b="0" i="0" u="none" strike="noStrike" dirty="0">
                          <a:solidFill>
                            <a:srgbClr val="000000"/>
                          </a:solidFill>
                          <a:effectLst/>
                          <a:latin typeface="Arial"/>
                        </a:rPr>
                        <a:t>1,205,950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0" fontAlgn="ctr"/>
                      <a:r>
                        <a:rPr lang="he-IL" sz="1400" b="0" i="0" u="none" strike="noStrike" dirty="0">
                          <a:solidFill>
                            <a:srgbClr val="000000"/>
                          </a:solidFill>
                          <a:effectLst/>
                          <a:latin typeface="Arial"/>
                        </a:rPr>
                        <a:t>טכס פתיחת המרכז 12/2020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0">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1" fontAlgn="ctr"/>
                      <a:r>
                        <a:rPr lang="he-IL" sz="1400" b="1" i="0" u="none" strike="noStrike" dirty="0">
                          <a:solidFill>
                            <a:srgbClr val="000000"/>
                          </a:solidFill>
                          <a:effectLst/>
                          <a:latin typeface="Arial"/>
                        </a:rPr>
                        <a:t>נצרת</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e-IL" sz="1400" b="0" i="0" u="none" strike="noStrike" dirty="0">
                          <a:solidFill>
                            <a:srgbClr val="000000"/>
                          </a:solidFill>
                          <a:effectLst/>
                          <a:latin typeface="Arial"/>
                        </a:rPr>
                        <a:t>955,950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0" fontAlgn="ctr"/>
                      <a:r>
                        <a:rPr lang="he-IL" sz="1400" b="0" i="0" u="none" strike="noStrike" dirty="0">
                          <a:solidFill>
                            <a:srgbClr val="000000"/>
                          </a:solidFill>
                          <a:effectLst/>
                          <a:latin typeface="Arial"/>
                        </a:rPr>
                        <a:t>250,000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e-IL" sz="1400" b="0" i="0" u="none" strike="noStrike" dirty="0">
                          <a:solidFill>
                            <a:srgbClr val="000000"/>
                          </a:solidFill>
                          <a:effectLst/>
                          <a:latin typeface="Arial"/>
                        </a:rPr>
                        <a:t>1,205,950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rtl="0" fontAlgn="ctr"/>
                      <a:r>
                        <a:rPr lang="he-IL" sz="1400" b="0" i="0" u="none" strike="noStrike" dirty="0">
                          <a:solidFill>
                            <a:srgbClr val="000000"/>
                          </a:solidFill>
                          <a:effectLst/>
                          <a:latin typeface="Arial"/>
                        </a:rPr>
                        <a:t>התחיל לפעול בסוף 2019</a:t>
                      </a:r>
                    </a:p>
                    <a:p>
                      <a:pPr algn="ctr" rtl="0" fontAlgn="ctr"/>
                      <a:endParaRPr lang="he-IL" sz="1400" b="0" i="0" u="none" strike="noStrike" dirty="0">
                        <a:solidFill>
                          <a:srgbClr val="000000"/>
                        </a:solidFill>
                        <a:effectLst/>
                        <a:latin typeface="Arial"/>
                      </a:endParaRP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2092">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a:r>
                        <a:rPr lang="he-IL" sz="1600" dirty="0"/>
                        <a:t>סה"כ</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endParaRPr lang="he-IL" sz="1600" dirty="0"/>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endParaRPr lang="he-IL" sz="1600"/>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pPr algn="ctr"/>
                      <a:r>
                        <a:rPr lang="he-IL" sz="1600" dirty="0"/>
                        <a:t>2,411,900</a:t>
                      </a:r>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r" defTabSz="914398" rtl="1" eaLnBrk="1" latinLnBrk="0" hangingPunct="1">
                        <a:defRPr sz="1800" kern="1200">
                          <a:solidFill>
                            <a:schemeClr val="tx1"/>
                          </a:solidFill>
                          <a:latin typeface="Candara"/>
                        </a:defRPr>
                      </a:lvl1pPr>
                      <a:lvl2pPr marL="457200" algn="r" defTabSz="914398" rtl="1" eaLnBrk="1" latinLnBrk="0" hangingPunct="1">
                        <a:defRPr sz="1800" kern="1200">
                          <a:solidFill>
                            <a:schemeClr val="tx1"/>
                          </a:solidFill>
                          <a:latin typeface="Candara"/>
                        </a:defRPr>
                      </a:lvl2pPr>
                      <a:lvl3pPr marL="914398" algn="r" defTabSz="914398" rtl="1" eaLnBrk="1" latinLnBrk="0" hangingPunct="1">
                        <a:defRPr sz="1800" kern="1200">
                          <a:solidFill>
                            <a:schemeClr val="tx1"/>
                          </a:solidFill>
                          <a:latin typeface="Candara"/>
                        </a:defRPr>
                      </a:lvl3pPr>
                      <a:lvl4pPr marL="1371598" algn="r" defTabSz="914398" rtl="1" eaLnBrk="1" latinLnBrk="0" hangingPunct="1">
                        <a:defRPr sz="1800" kern="1200">
                          <a:solidFill>
                            <a:schemeClr val="tx1"/>
                          </a:solidFill>
                          <a:latin typeface="Candara"/>
                        </a:defRPr>
                      </a:lvl4pPr>
                      <a:lvl5pPr marL="1828796" algn="r" defTabSz="914398" rtl="1" eaLnBrk="1" latinLnBrk="0" hangingPunct="1">
                        <a:defRPr sz="1800" kern="1200">
                          <a:solidFill>
                            <a:schemeClr val="tx1"/>
                          </a:solidFill>
                          <a:latin typeface="Candara"/>
                        </a:defRPr>
                      </a:lvl5pPr>
                      <a:lvl6pPr marL="2285996" algn="r" defTabSz="914398" rtl="1" eaLnBrk="1" latinLnBrk="0" hangingPunct="1">
                        <a:defRPr sz="1800" kern="1200">
                          <a:solidFill>
                            <a:schemeClr val="tx1"/>
                          </a:solidFill>
                          <a:latin typeface="Candara"/>
                        </a:defRPr>
                      </a:lvl6pPr>
                      <a:lvl7pPr marL="2743195" algn="r" defTabSz="914398" rtl="1" eaLnBrk="1" latinLnBrk="0" hangingPunct="1">
                        <a:defRPr sz="1800" kern="1200">
                          <a:solidFill>
                            <a:schemeClr val="tx1"/>
                          </a:solidFill>
                          <a:latin typeface="Candara"/>
                        </a:defRPr>
                      </a:lvl7pPr>
                      <a:lvl8pPr marL="3200394" algn="r" defTabSz="914398" rtl="1" eaLnBrk="1" latinLnBrk="0" hangingPunct="1">
                        <a:defRPr sz="1800" kern="1200">
                          <a:solidFill>
                            <a:schemeClr val="tx1"/>
                          </a:solidFill>
                          <a:latin typeface="Candara"/>
                        </a:defRPr>
                      </a:lvl8pPr>
                      <a:lvl9pPr marL="3657592" algn="r" defTabSz="914398" rtl="1" eaLnBrk="1" latinLnBrk="0" hangingPunct="1">
                        <a:defRPr sz="1800" kern="1200">
                          <a:solidFill>
                            <a:schemeClr val="tx1"/>
                          </a:solidFill>
                          <a:latin typeface="Candara"/>
                        </a:defRPr>
                      </a:lvl9pPr>
                    </a:lstStyle>
                    <a:p>
                      <a:endParaRPr lang="he-IL" sz="1600" dirty="0"/>
                    </a:p>
                  </a:txBody>
                  <a:tcPr marL="5715" marR="5715" marT="135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599281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3" name="TextBox 2">
            <a:extLst>
              <a:ext uri="{FF2B5EF4-FFF2-40B4-BE49-F238E27FC236}">
                <a16:creationId xmlns:a16="http://schemas.microsoft.com/office/drawing/2014/main" id="{989518E6-8046-426C-8E53-8F604DB4D9DC}"/>
              </a:ext>
            </a:extLst>
          </p:cNvPr>
          <p:cNvSpPr txBox="1"/>
          <p:nvPr/>
        </p:nvSpPr>
        <p:spPr>
          <a:xfrm>
            <a:off x="2483768" y="3664375"/>
            <a:ext cx="3264363" cy="369332"/>
          </a:xfrm>
          <a:prstGeom prst="rect">
            <a:avLst/>
          </a:prstGeom>
          <a:noFill/>
        </p:spPr>
        <p:txBody>
          <a:bodyPr wrap="square" lIns="91440" tIns="45720" rIns="91440" bIns="45720" rtlCol="1">
            <a:spAutoFit/>
          </a:bodyPr>
          <a:lstStyle/>
          <a:p>
            <a:r>
              <a:rPr lang="he-IL" b="1" u="sng" dirty="0">
                <a:solidFill>
                  <a:schemeClr val="tx2"/>
                </a:solidFill>
              </a:rPr>
              <a:t>שיקום שכונות פיזי</a:t>
            </a:r>
          </a:p>
        </p:txBody>
      </p:sp>
      <p:pic>
        <p:nvPicPr>
          <p:cNvPr id="11" name="Picture 3">
            <a:extLst>
              <a:ext uri="{FF2B5EF4-FFF2-40B4-BE49-F238E27FC236}">
                <a16:creationId xmlns:a16="http://schemas.microsoft.com/office/drawing/2014/main" id="{CFC3551D-FB87-4E8E-B044-62B4D379A8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0"/>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טבלה 1">
            <a:extLst>
              <a:ext uri="{FF2B5EF4-FFF2-40B4-BE49-F238E27FC236}">
                <a16:creationId xmlns:a16="http://schemas.microsoft.com/office/drawing/2014/main" id="{ED822F40-9E46-4145-8375-0DD56BD155CB}"/>
              </a:ext>
            </a:extLst>
          </p:cNvPr>
          <p:cNvGraphicFramePr>
            <a:graphicFrameLocks noGrp="1"/>
          </p:cNvGraphicFramePr>
          <p:nvPr>
            <p:extLst>
              <p:ext uri="{D42A27DB-BD31-4B8C-83A1-F6EECF244321}">
                <p14:modId xmlns:p14="http://schemas.microsoft.com/office/powerpoint/2010/main" val="879924882"/>
              </p:ext>
            </p:extLst>
          </p:nvPr>
        </p:nvGraphicFramePr>
        <p:xfrm>
          <a:off x="395536" y="4065017"/>
          <a:ext cx="8517624" cy="2280351"/>
        </p:xfrm>
        <a:graphic>
          <a:graphicData uri="http://schemas.openxmlformats.org/drawingml/2006/table">
            <a:tbl>
              <a:tblPr rtl="1" firstRow="1" firstCol="1" bandRow="1"/>
              <a:tblGrid>
                <a:gridCol w="843004">
                  <a:extLst>
                    <a:ext uri="{9D8B030D-6E8A-4147-A177-3AD203B41FA5}">
                      <a16:colId xmlns:a16="http://schemas.microsoft.com/office/drawing/2014/main" val="3306714505"/>
                    </a:ext>
                  </a:extLst>
                </a:gridCol>
                <a:gridCol w="843004">
                  <a:extLst>
                    <a:ext uri="{9D8B030D-6E8A-4147-A177-3AD203B41FA5}">
                      <a16:colId xmlns:a16="http://schemas.microsoft.com/office/drawing/2014/main" val="1122116145"/>
                    </a:ext>
                  </a:extLst>
                </a:gridCol>
                <a:gridCol w="853952">
                  <a:extLst>
                    <a:ext uri="{9D8B030D-6E8A-4147-A177-3AD203B41FA5}">
                      <a16:colId xmlns:a16="http://schemas.microsoft.com/office/drawing/2014/main" val="1416720573"/>
                    </a:ext>
                  </a:extLst>
                </a:gridCol>
                <a:gridCol w="853952">
                  <a:extLst>
                    <a:ext uri="{9D8B030D-6E8A-4147-A177-3AD203B41FA5}">
                      <a16:colId xmlns:a16="http://schemas.microsoft.com/office/drawing/2014/main" val="511388822"/>
                    </a:ext>
                  </a:extLst>
                </a:gridCol>
                <a:gridCol w="853952">
                  <a:extLst>
                    <a:ext uri="{9D8B030D-6E8A-4147-A177-3AD203B41FA5}">
                      <a16:colId xmlns:a16="http://schemas.microsoft.com/office/drawing/2014/main" val="2443717564"/>
                    </a:ext>
                  </a:extLst>
                </a:gridCol>
                <a:gridCol w="853952">
                  <a:extLst>
                    <a:ext uri="{9D8B030D-6E8A-4147-A177-3AD203B41FA5}">
                      <a16:colId xmlns:a16="http://schemas.microsoft.com/office/drawing/2014/main" val="2462986442"/>
                    </a:ext>
                  </a:extLst>
                </a:gridCol>
                <a:gridCol w="853952">
                  <a:extLst>
                    <a:ext uri="{9D8B030D-6E8A-4147-A177-3AD203B41FA5}">
                      <a16:colId xmlns:a16="http://schemas.microsoft.com/office/drawing/2014/main" val="3466961450"/>
                    </a:ext>
                  </a:extLst>
                </a:gridCol>
                <a:gridCol w="853952">
                  <a:extLst>
                    <a:ext uri="{9D8B030D-6E8A-4147-A177-3AD203B41FA5}">
                      <a16:colId xmlns:a16="http://schemas.microsoft.com/office/drawing/2014/main" val="1053646541"/>
                    </a:ext>
                  </a:extLst>
                </a:gridCol>
                <a:gridCol w="853952">
                  <a:extLst>
                    <a:ext uri="{9D8B030D-6E8A-4147-A177-3AD203B41FA5}">
                      <a16:colId xmlns:a16="http://schemas.microsoft.com/office/drawing/2014/main" val="4026852301"/>
                    </a:ext>
                  </a:extLst>
                </a:gridCol>
                <a:gridCol w="853952">
                  <a:extLst>
                    <a:ext uri="{9D8B030D-6E8A-4147-A177-3AD203B41FA5}">
                      <a16:colId xmlns:a16="http://schemas.microsoft.com/office/drawing/2014/main" val="3808601123"/>
                    </a:ext>
                  </a:extLst>
                </a:gridCol>
              </a:tblGrid>
              <a:tr h="379116">
                <a:tc rowSpan="2">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יישובי מגזר המיעוטים</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gridSpan="2">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פעימה ראשונה - שנת 2016</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pPr rtl="1"/>
                      <a:endParaRPr lang="he-IL"/>
                    </a:p>
                  </a:txBody>
                  <a:tcPr/>
                </a:tc>
                <a:tc gridSpan="2">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פעימה שניה - שנת 2017</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pPr rtl="1"/>
                      <a:endParaRPr lang="he-IL"/>
                    </a:p>
                  </a:txBody>
                  <a:tcPr/>
                </a:tc>
                <a:tc gridSpan="2">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פעימה שלישית - שנת 2018</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pPr rtl="1"/>
                      <a:endParaRPr lang="he-IL"/>
                    </a:p>
                  </a:txBody>
                  <a:tcPr/>
                </a:tc>
                <a:tc gridSpan="2">
                  <a:txBody>
                    <a:bodyPr/>
                    <a:lstStyle/>
                    <a:p>
                      <a:pPr algn="ctr" rtl="1">
                        <a:spcAft>
                          <a:spcPts val="0"/>
                        </a:spcAft>
                      </a:pPr>
                      <a:r>
                        <a:rPr lang="he-IL" sz="1200" b="1">
                          <a:effectLst/>
                          <a:latin typeface="Calibri" panose="020F0502020204030204" pitchFamily="34" charset="0"/>
                          <a:ea typeface="Calibri" panose="020F0502020204030204" pitchFamily="34" charset="0"/>
                          <a:cs typeface="Arial" panose="020B0604020202020204" pitchFamily="34" charset="0"/>
                        </a:rPr>
                        <a:t>פעימה רביעית - שנת 2019</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pPr rtl="1"/>
                      <a:endParaRPr lang="he-IL"/>
                    </a:p>
                  </a:txBody>
                  <a:tcPr/>
                </a:tc>
                <a:tc rowSpan="2">
                  <a:txBody>
                    <a:bodyPr/>
                    <a:lstStyle/>
                    <a:p>
                      <a:pPr algn="ctr" rtl="1">
                        <a:spcAft>
                          <a:spcPts val="0"/>
                        </a:spcAft>
                      </a:pPr>
                      <a:r>
                        <a:rPr lang="he-IL" sz="1200" b="1">
                          <a:effectLst/>
                          <a:latin typeface="Calibri" panose="020F0502020204030204" pitchFamily="34" charset="0"/>
                          <a:ea typeface="Calibri" panose="020F0502020204030204" pitchFamily="34" charset="0"/>
                          <a:cs typeface="Arial" panose="020B0604020202020204" pitchFamily="34" charset="0"/>
                        </a:rPr>
                        <a:t>סה"כ תקציב</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792703138"/>
                  </a:ext>
                </a:extLst>
              </a:tr>
              <a:tr h="423809">
                <a:tc vMerge="1">
                  <a:txBody>
                    <a:bodyPr/>
                    <a:lstStyle/>
                    <a:p>
                      <a:pPr rtl="1"/>
                      <a:endParaRPr lang="he-IL"/>
                    </a:p>
                  </a:txBody>
                  <a:tcPr/>
                </a:tc>
                <a:tc>
                  <a:txBody>
                    <a:bodyPr/>
                    <a:lstStyle/>
                    <a:p>
                      <a:pPr algn="ctr" rtl="1">
                        <a:spcAft>
                          <a:spcPts val="0"/>
                        </a:spcAft>
                      </a:pPr>
                      <a:r>
                        <a:rPr lang="he-IL" sz="1200" b="1">
                          <a:effectLst/>
                          <a:latin typeface="Calibri" panose="020F0502020204030204" pitchFamily="34" charset="0"/>
                          <a:ea typeface="Calibri" panose="020F0502020204030204" pitchFamily="34" charset="0"/>
                          <a:cs typeface="Arial" panose="020B0604020202020204" pitchFamily="34" charset="0"/>
                        </a:rPr>
                        <a:t>תקציב</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סטטוס</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תקציב</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סטטוס</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תקציב</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סטטוס</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תקציב</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סטטוס</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pPr rtl="1"/>
                      <a:endParaRPr lang="he-IL"/>
                    </a:p>
                  </a:txBody>
                  <a:tcPr/>
                </a:tc>
                <a:extLst>
                  <a:ext uri="{0D108BD9-81ED-4DB2-BD59-A6C34878D82A}">
                    <a16:rowId xmlns:a16="http://schemas.microsoft.com/office/drawing/2014/main" val="3326602149"/>
                  </a:ext>
                </a:extLst>
              </a:tr>
              <a:tr h="182366">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ג'דיידה מכר</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dirty="0">
                          <a:effectLst/>
                          <a:latin typeface="Calibri" panose="020F0502020204030204" pitchFamily="34" charset="0"/>
                          <a:ea typeface="Calibri" panose="020F0502020204030204" pitchFamily="34" charset="0"/>
                          <a:cs typeface="Arial" panose="020B0604020202020204" pitchFamily="34" charset="0"/>
                        </a:rPr>
                        <a:t>הסתיים</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בביצוע</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5,000,000</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76822977"/>
                  </a:ext>
                </a:extLst>
              </a:tr>
              <a:tr h="182366">
                <a:tc vMerge="1">
                  <a:txBody>
                    <a:bodyPr/>
                    <a:lstStyle/>
                    <a:p>
                      <a:pPr rtl="1"/>
                      <a:endParaRPr lang="he-IL"/>
                    </a:p>
                  </a:txBody>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הסתיים</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1777073334"/>
                  </a:ext>
                </a:extLst>
              </a:tr>
              <a:tr h="182366">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אום אל פאחם</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dirty="0">
                          <a:effectLst/>
                          <a:latin typeface="Calibri" panose="020F0502020204030204" pitchFamily="34" charset="0"/>
                          <a:ea typeface="Calibri" panose="020F0502020204030204" pitchFamily="34" charset="0"/>
                          <a:cs typeface="Arial" panose="020B0604020202020204" pitchFamily="34" charset="0"/>
                        </a:rPr>
                        <a:t>_______</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_______</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הסתיים</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a:spcAft>
                          <a:spcPts val="0"/>
                        </a:spcAft>
                      </a:pPr>
                      <a:r>
                        <a:rPr lang="en-US" sz="1200">
                          <a:effectLst/>
                          <a:latin typeface="Calibri" panose="020F0502020204030204" pitchFamily="34" charset="0"/>
                          <a:ea typeface="Calibri" panose="020F0502020204030204" pitchFamily="34" charset="0"/>
                        </a:rPr>
                        <a:t>500</a:t>
                      </a:r>
                      <a:r>
                        <a:rPr lang="he-IL" sz="1200">
                          <a:effectLst/>
                          <a:latin typeface="Calibri" panose="020F0502020204030204" pitchFamily="34" charset="0"/>
                          <a:ea typeface="Calibri" panose="020F0502020204030204" pitchFamily="34" charset="0"/>
                          <a:cs typeface="Arial" panose="020B0604020202020204" pitchFamily="34" charset="0"/>
                        </a:rPr>
                        <a:t>,000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הסתיים</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_______</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_______</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b="1">
                          <a:effectLst/>
                          <a:latin typeface="Calibri" panose="020F0502020204030204" pitchFamily="34" charset="0"/>
                          <a:ea typeface="Calibri" panose="020F0502020204030204" pitchFamily="34" charset="0"/>
                          <a:cs typeface="Arial" panose="020B0604020202020204" pitchFamily="34" charset="0"/>
                        </a:rPr>
                        <a:t>3,000,000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8757330"/>
                  </a:ext>
                </a:extLst>
              </a:tr>
              <a:tr h="182366">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500,000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בביצוע</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1841343777"/>
                  </a:ext>
                </a:extLst>
              </a:tr>
              <a:tr h="182366">
                <a:tc rowSpan="2">
                  <a:txBody>
                    <a:bodyPr/>
                    <a:lstStyle/>
                    <a:p>
                      <a:pPr algn="ctr" rtl="1">
                        <a:spcAft>
                          <a:spcPts val="0"/>
                        </a:spcAft>
                      </a:pPr>
                      <a:r>
                        <a:rPr lang="he-IL" sz="1200" dirty="0" err="1">
                          <a:effectLst/>
                          <a:latin typeface="Calibri" panose="020F0502020204030204" pitchFamily="34" charset="0"/>
                          <a:ea typeface="Calibri" panose="020F0502020204030204" pitchFamily="34" charset="0"/>
                          <a:cs typeface="Arial" panose="020B0604020202020204" pitchFamily="34" charset="0"/>
                        </a:rPr>
                        <a:t>ג'סר</a:t>
                      </a:r>
                      <a:r>
                        <a:rPr lang="he-IL" sz="1200" dirty="0">
                          <a:effectLst/>
                          <a:latin typeface="Calibri" panose="020F0502020204030204" pitchFamily="34" charset="0"/>
                          <a:ea typeface="Calibri" panose="020F0502020204030204" pitchFamily="34" charset="0"/>
                          <a:cs typeface="Arial" panose="020B0604020202020204" pitchFamily="34" charset="0"/>
                        </a:rPr>
                        <a:t> </a:t>
                      </a:r>
                    </a:p>
                    <a:p>
                      <a:pPr algn="ctr" rtl="1">
                        <a:spcAft>
                          <a:spcPts val="0"/>
                        </a:spcAft>
                      </a:pPr>
                      <a:r>
                        <a:rPr lang="he-IL" sz="1200" dirty="0">
                          <a:effectLst/>
                          <a:latin typeface="Calibri" panose="020F0502020204030204" pitchFamily="34" charset="0"/>
                          <a:ea typeface="Calibri" panose="020F0502020204030204" pitchFamily="34" charset="0"/>
                          <a:cs typeface="Arial" panose="020B0604020202020204" pitchFamily="34" charset="0"/>
                        </a:rPr>
                        <a:t>א-זרקא</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450,000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dirty="0">
                          <a:effectLst/>
                          <a:latin typeface="Calibri" panose="020F0502020204030204" pitchFamily="34" charset="0"/>
                          <a:ea typeface="Calibri" panose="020F0502020204030204" pitchFamily="34" charset="0"/>
                          <a:cs typeface="Arial" panose="020B0604020202020204" pitchFamily="34" charset="0"/>
                        </a:rPr>
                        <a:t>2,000,000</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הסתיים</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400,000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הסתיים</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_______</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b="1">
                          <a:effectLst/>
                          <a:latin typeface="Calibri" panose="020F0502020204030204" pitchFamily="34" charset="0"/>
                          <a:ea typeface="Calibri" panose="020F0502020204030204" pitchFamily="34" charset="0"/>
                          <a:cs typeface="Arial" panose="020B0604020202020204" pitchFamily="34" charset="0"/>
                        </a:rPr>
                        <a:t>_______</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rtl="1">
                        <a:spcAft>
                          <a:spcPts val="0"/>
                        </a:spcAft>
                      </a:pPr>
                      <a:r>
                        <a:rPr lang="he-IL" sz="1200" b="1">
                          <a:effectLst/>
                          <a:latin typeface="Calibri" panose="020F0502020204030204" pitchFamily="34" charset="0"/>
                          <a:ea typeface="Calibri" panose="020F0502020204030204" pitchFamily="34" charset="0"/>
                          <a:cs typeface="Arial" panose="020B0604020202020204" pitchFamily="34" charset="0"/>
                        </a:rPr>
                        <a:t>3,350,000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2849301"/>
                  </a:ext>
                </a:extLst>
              </a:tr>
              <a:tr h="182366">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500,000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בביצוע</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extLst>
                  <a:ext uri="{0D108BD9-81ED-4DB2-BD59-A6C34878D82A}">
                    <a16:rowId xmlns:a16="http://schemas.microsoft.com/office/drawing/2014/main" val="805028823"/>
                  </a:ext>
                </a:extLst>
              </a:tr>
              <a:tr h="364732">
                <a:tc>
                  <a:txBody>
                    <a:bodyPr/>
                    <a:lstStyle/>
                    <a:p>
                      <a:pPr algn="ctr" rtl="1">
                        <a:spcAft>
                          <a:spcPts val="0"/>
                        </a:spcAft>
                      </a:pPr>
                      <a:r>
                        <a:rPr lang="he-IL" sz="1200" dirty="0">
                          <a:effectLst/>
                          <a:latin typeface="Calibri" panose="020F0502020204030204" pitchFamily="34" charset="0"/>
                          <a:ea typeface="Calibri" panose="020F0502020204030204" pitchFamily="34" charset="0"/>
                          <a:cs typeface="Arial" panose="020B0604020202020204" pitchFamily="34" charset="0"/>
                        </a:rPr>
                        <a:t>נצרת</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2,000,000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1,000,000</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a:effectLst/>
                          <a:latin typeface="Calibri" panose="020F0502020204030204" pitchFamily="34" charset="0"/>
                          <a:ea typeface="Calibri" panose="020F0502020204030204" pitchFamily="34" charset="0"/>
                          <a:cs typeface="Arial" panose="020B0604020202020204" pitchFamily="34" charset="0"/>
                        </a:rPr>
                        <a:t>תכנון</a:t>
                      </a:r>
                      <a:endParaRPr lang="en-US" sz="120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1">
                        <a:spcAft>
                          <a:spcPts val="0"/>
                        </a:spcAft>
                      </a:pPr>
                      <a:r>
                        <a:rPr lang="he-IL" sz="1200" b="1" dirty="0">
                          <a:effectLst/>
                          <a:latin typeface="Calibri" panose="020F0502020204030204" pitchFamily="34" charset="0"/>
                          <a:ea typeface="Calibri" panose="020F0502020204030204" pitchFamily="34" charset="0"/>
                          <a:cs typeface="Arial" panose="020B0604020202020204" pitchFamily="34" charset="0"/>
                        </a:rPr>
                        <a:t>5,000,000</a:t>
                      </a:r>
                      <a:endParaRPr lang="en-US" sz="1200" dirty="0">
                        <a:effectLst/>
                        <a:latin typeface="Calibri" panose="020F0502020204030204" pitchFamily="34" charset="0"/>
                        <a:ea typeface="Calibri" panose="020F0502020204030204" pitchFamily="34" charset="0"/>
                      </a:endParaRPr>
                    </a:p>
                  </a:txBody>
                  <a:tcPr marL="2569" marR="2569" marT="25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59926661"/>
                  </a:ext>
                </a:extLst>
              </a:tr>
            </a:tbl>
          </a:graphicData>
        </a:graphic>
      </p:graphicFrame>
      <p:sp>
        <p:nvSpPr>
          <p:cNvPr id="5" name="מלבן 4">
            <a:extLst>
              <a:ext uri="{FF2B5EF4-FFF2-40B4-BE49-F238E27FC236}">
                <a16:creationId xmlns:a16="http://schemas.microsoft.com/office/drawing/2014/main" id="{D2B3450E-CB12-43C8-A44A-086906EA388C}"/>
              </a:ext>
            </a:extLst>
          </p:cNvPr>
          <p:cNvSpPr/>
          <p:nvPr/>
        </p:nvSpPr>
        <p:spPr>
          <a:xfrm>
            <a:off x="92224" y="432721"/>
            <a:ext cx="8424936" cy="3416320"/>
          </a:xfrm>
          <a:prstGeom prst="rect">
            <a:avLst/>
          </a:prstGeom>
        </p:spPr>
        <p:txBody>
          <a:bodyPr wrap="square">
            <a:spAutoFit/>
          </a:bodyPr>
          <a:lstStyle/>
          <a:p>
            <a:r>
              <a:rPr lang="he-IL" b="1" dirty="0">
                <a:solidFill>
                  <a:schemeClr val="tx2"/>
                </a:solidFill>
                <a:latin typeface="Calibri" panose="020F0502020204030204" pitchFamily="34" charset="0"/>
                <a:ea typeface="Times New Roman" panose="02020603050405020304" pitchFamily="18" charset="0"/>
              </a:rPr>
              <a:t>		</a:t>
            </a:r>
            <a:r>
              <a:rPr lang="he-IL" b="1" u="sng" dirty="0">
                <a:solidFill>
                  <a:schemeClr val="tx2"/>
                </a:solidFill>
                <a:latin typeface="Calibri" panose="020F0502020204030204" pitchFamily="34" charset="0"/>
                <a:ea typeface="Times New Roman" panose="02020603050405020304" pitchFamily="18" charset="0"/>
              </a:rPr>
              <a:t>פעילות בתכנית צעירים בשכונה</a:t>
            </a:r>
          </a:p>
          <a:p>
            <a:endParaRPr lang="he-IL" b="1" u="sng" dirty="0">
              <a:solidFill>
                <a:schemeClr val="tx2"/>
              </a:solidFill>
              <a:latin typeface="Calibri" panose="020F0502020204030204" pitchFamily="34" charset="0"/>
              <a:ea typeface="Times New Roman" panose="02020603050405020304" pitchFamily="18" charset="0"/>
            </a:endParaRPr>
          </a:p>
          <a:p>
            <a:r>
              <a:rPr lang="he-IL" b="1" u="sng" dirty="0">
                <a:solidFill>
                  <a:schemeClr val="tx2"/>
                </a:solidFill>
                <a:latin typeface="Calibri" panose="020F0502020204030204" pitchFamily="34" charset="0"/>
                <a:ea typeface="Times New Roman" panose="02020603050405020304" pitchFamily="18" charset="0"/>
              </a:rPr>
              <a:t>פירוט לשנים 2019-2021 </a:t>
            </a:r>
            <a:r>
              <a:rPr lang="he-IL" dirty="0">
                <a:latin typeface="Calibri" panose="020F0502020204030204" pitchFamily="34" charset="0"/>
                <a:ea typeface="Times New Roman" panose="02020603050405020304" pitchFamily="18" charset="0"/>
              </a:rPr>
              <a:t>:</a:t>
            </a:r>
          </a:p>
          <a:p>
            <a:endParaRPr lang="en-US" dirty="0">
              <a:latin typeface="Calibri" panose="020F0502020204030204" pitchFamily="34" charset="0"/>
              <a:ea typeface="Calibri" panose="020F0502020204030204" pitchFamily="34" charset="0"/>
            </a:endParaRPr>
          </a:p>
          <a:p>
            <a:r>
              <a:rPr lang="he-IL" b="1" u="sng" dirty="0">
                <a:solidFill>
                  <a:schemeClr val="tx2"/>
                </a:solidFill>
                <a:latin typeface="Calibri" panose="020F0502020204030204" pitchFamily="34" charset="0"/>
                <a:ea typeface="Times New Roman" panose="02020603050405020304" pitchFamily="18" charset="0"/>
              </a:rPr>
              <a:t>אום אל פחם</a:t>
            </a:r>
            <a:r>
              <a:rPr lang="he-IL" dirty="0">
                <a:solidFill>
                  <a:schemeClr val="tx2"/>
                </a:solidFill>
                <a:latin typeface="Calibri" panose="020F0502020204030204" pitchFamily="34" charset="0"/>
                <a:ea typeface="Times New Roman" panose="02020603050405020304" pitchFamily="18" charset="0"/>
              </a:rPr>
              <a:t>: רכז ופעילות לקידום הצעירים - 268,000 ₪ בכל שנה. </a:t>
            </a:r>
          </a:p>
          <a:p>
            <a:r>
              <a:rPr lang="he-IL" dirty="0">
                <a:solidFill>
                  <a:schemeClr val="tx2"/>
                </a:solidFill>
                <a:latin typeface="Calibri" panose="020F0502020204030204" pitchFamily="34" charset="0"/>
                <a:ea typeface="Times New Roman" panose="02020603050405020304" pitchFamily="18" charset="0"/>
              </a:rPr>
              <a:t>השתתפו בפעילות בשנת 2020 כ- 640 צעירות וצעירים. </a:t>
            </a:r>
          </a:p>
          <a:p>
            <a:endParaRPr lang="en-US" dirty="0">
              <a:solidFill>
                <a:schemeClr val="tx2"/>
              </a:solidFill>
              <a:latin typeface="Calibri" panose="020F0502020204030204" pitchFamily="34" charset="0"/>
              <a:ea typeface="Calibri" panose="020F0502020204030204" pitchFamily="34" charset="0"/>
            </a:endParaRPr>
          </a:p>
          <a:p>
            <a:r>
              <a:rPr lang="he-IL" b="1" u="sng" dirty="0" err="1">
                <a:solidFill>
                  <a:schemeClr val="tx2"/>
                </a:solidFill>
                <a:latin typeface="Calibri" panose="020F0502020204030204" pitchFamily="34" charset="0"/>
                <a:ea typeface="Times New Roman" panose="02020603050405020304" pitchFamily="18" charset="0"/>
              </a:rPr>
              <a:t>ג'סר</a:t>
            </a:r>
            <a:r>
              <a:rPr lang="he-IL" b="1" u="sng" dirty="0">
                <a:solidFill>
                  <a:schemeClr val="tx2"/>
                </a:solidFill>
                <a:latin typeface="Calibri" panose="020F0502020204030204" pitchFamily="34" charset="0"/>
                <a:ea typeface="Times New Roman" panose="02020603050405020304" pitchFamily="18" charset="0"/>
              </a:rPr>
              <a:t> א זרקא </a:t>
            </a:r>
            <a:r>
              <a:rPr lang="he-IL" dirty="0">
                <a:solidFill>
                  <a:schemeClr val="tx2"/>
                </a:solidFill>
                <a:latin typeface="Calibri" panose="020F0502020204030204" pitchFamily="34" charset="0"/>
                <a:ea typeface="Times New Roman" panose="02020603050405020304" pitchFamily="18" charset="0"/>
              </a:rPr>
              <a:t>- תקציב שנתי של 280,000 ₪ לכל שנה בשנים 2019, 2020 ו 2021 </a:t>
            </a:r>
          </a:p>
          <a:p>
            <a:r>
              <a:rPr lang="he-IL" dirty="0">
                <a:solidFill>
                  <a:schemeClr val="tx2"/>
                </a:solidFill>
                <a:latin typeface="Calibri" panose="020F0502020204030204" pitchFamily="34" charset="0"/>
                <a:ea typeface="Times New Roman" panose="02020603050405020304" pitchFamily="18" charset="0"/>
              </a:rPr>
              <a:t>לרכז ופעילות לקידום צעירות וצעירים. </a:t>
            </a:r>
            <a:endParaRPr lang="en-US" dirty="0">
              <a:solidFill>
                <a:schemeClr val="tx2"/>
              </a:solidFill>
              <a:latin typeface="Calibri" panose="020F0502020204030204" pitchFamily="34" charset="0"/>
              <a:ea typeface="Calibri" panose="020F0502020204030204" pitchFamily="34" charset="0"/>
            </a:endParaRPr>
          </a:p>
          <a:p>
            <a:r>
              <a:rPr lang="he-IL" dirty="0">
                <a:solidFill>
                  <a:schemeClr val="tx2"/>
                </a:solidFill>
                <a:latin typeface="Calibri" panose="020F0502020204030204" pitchFamily="34" charset="0"/>
                <a:ea typeface="Times New Roman" panose="02020603050405020304" pitchFamily="18" charset="0"/>
              </a:rPr>
              <a:t>השתתפו בפעילות במהלך 2020  כ- 680 צעירות וצעירים. </a:t>
            </a:r>
            <a:endParaRPr lang="en-US" dirty="0">
              <a:solidFill>
                <a:schemeClr val="tx2"/>
              </a:solidFill>
              <a:latin typeface="Calibri" panose="020F0502020204030204" pitchFamily="34" charset="0"/>
              <a:ea typeface="Calibri" panose="020F0502020204030204" pitchFamily="34" charset="0"/>
            </a:endParaRPr>
          </a:p>
          <a:p>
            <a:r>
              <a:rPr lang="he-IL" dirty="0">
                <a:solidFill>
                  <a:schemeClr val="tx2"/>
                </a:solidFill>
                <a:latin typeface="Calibri" panose="020F0502020204030204" pitchFamily="34" charset="0"/>
                <a:ea typeface="Times New Roman" panose="02020603050405020304" pitchFamily="18" charset="0"/>
              </a:rPr>
              <a:t>בנוסף השקעה של 60,000 ₪ בשיפוץ מבנה יביל שישמש מרכז צעירים זמני. </a:t>
            </a:r>
            <a:endParaRPr lang="en-US" dirty="0">
              <a:solidFill>
                <a:schemeClr val="tx2"/>
              </a:solidFill>
              <a:latin typeface="Calibri" panose="020F0502020204030204" pitchFamily="34" charset="0"/>
              <a:ea typeface="Calibri" panose="020F0502020204030204" pitchFamily="34" charset="0"/>
            </a:endParaRPr>
          </a:p>
          <a:p>
            <a:pPr>
              <a:spcAft>
                <a:spcPts val="0"/>
              </a:spcAft>
            </a:pPr>
            <a:r>
              <a:rPr lang="he-IL" dirty="0">
                <a:latin typeface="Calibri" panose="020F0502020204030204" pitchFamily="34" charset="0"/>
                <a:ea typeface="Times New Roman" panose="02020603050405020304" pitchFamily="18" charset="0"/>
              </a:rPr>
              <a:t> </a:t>
            </a:r>
            <a:endParaRPr lang="en-US"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297333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17676" y="2456894"/>
            <a:ext cx="7772400" cy="1470025"/>
          </a:xfrm>
        </p:spPr>
        <p:txBody>
          <a:bodyPr>
            <a:normAutofit/>
          </a:bodyPr>
          <a:lstStyle/>
          <a:p>
            <a:r>
              <a:rPr lang="he-IL" sz="4800" b="1" dirty="0">
                <a:solidFill>
                  <a:schemeClr val="tx2"/>
                </a:solidFill>
              </a:rPr>
              <a:t>סיכום ומבט לעתיד</a:t>
            </a:r>
          </a:p>
        </p:txBody>
      </p:sp>
      <p:sp>
        <p:nvSpPr>
          <p:cNvPr id="3" name="כותרת משנה 2"/>
          <p:cNvSpPr>
            <a:spLocks noGrp="1"/>
          </p:cNvSpPr>
          <p:nvPr>
            <p:ph type="subTitle" idx="1"/>
          </p:nvPr>
        </p:nvSpPr>
        <p:spPr>
          <a:xfrm>
            <a:off x="1503476" y="4106624"/>
            <a:ext cx="6400800" cy="1752600"/>
          </a:xfrm>
        </p:spPr>
        <p:txBody>
          <a:bodyPr>
            <a:normAutofit/>
          </a:bodyPr>
          <a:lstStyle/>
          <a:p>
            <a:r>
              <a:rPr lang="he-IL" sz="2400" b="1" dirty="0">
                <a:solidFill>
                  <a:schemeClr val="tx2"/>
                </a:solidFill>
              </a:rPr>
              <a:t>החלטת ממשלה 922</a:t>
            </a:r>
          </a:p>
        </p:txBody>
      </p:sp>
      <p:pic>
        <p:nvPicPr>
          <p:cNvPr id="4"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 y="-26714"/>
            <a:ext cx="9159731" cy="1970838"/>
          </a:xfrm>
          <a:prstGeom prst="rect">
            <a:avLst/>
          </a:prstGeom>
          <a:noFill/>
          <a:ln>
            <a:noFill/>
          </a:ln>
        </p:spPr>
      </p:pic>
      <p:sp>
        <p:nvSpPr>
          <p:cNvPr id="6" name="AutoShape 2" descr="תוצאת תמונה עבור לוגו משרד הבינוי והשיכון">
            <a:hlinkClick r:id="rId3"/>
          </p:cNvPr>
          <p:cNvSpPr>
            <a:spLocks noChangeAspect="1" noChangeArrowheads="1"/>
          </p:cNvSpPr>
          <p:nvPr/>
        </p:nvSpPr>
        <p:spPr bwMode="auto">
          <a:xfrm>
            <a:off x="6314017" y="-616744"/>
            <a:ext cx="2286000" cy="1285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9848" y="4878781"/>
            <a:ext cx="2784309" cy="95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p:nvPr/>
        </p:nvPicPr>
        <p:blipFill>
          <a:blip r:embed="rId5">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Tree>
    <p:extLst>
      <p:ext uri="{BB962C8B-B14F-4D97-AF65-F5344CB8AC3E}">
        <p14:creationId xmlns:p14="http://schemas.microsoft.com/office/powerpoint/2010/main" val="39233213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p:nvPr/>
        </p:nvPicPr>
        <p:blipFill rotWithShape="1">
          <a:blip r:embed="rId2">
            <a:extLst>
              <a:ext uri="{28A0092B-C50C-407E-A947-70E740481C1C}">
                <a14:useLocalDpi xmlns:a14="http://schemas.microsoft.com/office/drawing/2010/main" val="0"/>
              </a:ext>
            </a:extLst>
          </a:blip>
          <a:srcRect b="14113"/>
          <a:stretch/>
        </p:blipFill>
        <p:spPr bwMode="auto">
          <a:xfrm>
            <a:off x="0" y="2"/>
            <a:ext cx="9144000" cy="498619"/>
          </a:xfrm>
          <a:prstGeom prst="rect">
            <a:avLst/>
          </a:prstGeom>
          <a:noFill/>
          <a:ln>
            <a:noFill/>
          </a:ln>
        </p:spPr>
      </p:pic>
      <p:pic>
        <p:nvPicPr>
          <p:cNvPr id="7"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0" y="6372227"/>
            <a:ext cx="9144000" cy="485775"/>
          </a:xfrm>
          <a:prstGeom prst="rect">
            <a:avLst/>
          </a:prstGeom>
          <a:noFill/>
          <a:ln>
            <a:noFill/>
          </a:ln>
        </p:spPr>
      </p:pic>
      <p:sp>
        <p:nvSpPr>
          <p:cNvPr id="3" name="TextBox 2">
            <a:extLst>
              <a:ext uri="{FF2B5EF4-FFF2-40B4-BE49-F238E27FC236}">
                <a16:creationId xmlns:a16="http://schemas.microsoft.com/office/drawing/2014/main" id="{989518E6-8046-426C-8E53-8F604DB4D9DC}"/>
              </a:ext>
            </a:extLst>
          </p:cNvPr>
          <p:cNvSpPr txBox="1"/>
          <p:nvPr/>
        </p:nvSpPr>
        <p:spPr>
          <a:xfrm>
            <a:off x="4899790" y="746616"/>
            <a:ext cx="3264363" cy="369332"/>
          </a:xfrm>
          <a:prstGeom prst="rect">
            <a:avLst/>
          </a:prstGeom>
          <a:noFill/>
        </p:spPr>
        <p:txBody>
          <a:bodyPr wrap="square" lIns="91440" tIns="45720" rIns="91440" bIns="45720" rtlCol="1">
            <a:spAutoFit/>
          </a:bodyPr>
          <a:lstStyle/>
          <a:p>
            <a:r>
              <a:rPr lang="he-IL" b="1" dirty="0">
                <a:solidFill>
                  <a:schemeClr val="tx2"/>
                </a:solidFill>
              </a:rPr>
              <a:t>סיכום ומבט לעתיד</a:t>
            </a:r>
          </a:p>
        </p:txBody>
      </p:sp>
      <p:sp>
        <p:nvSpPr>
          <p:cNvPr id="10" name="TextBox 9">
            <a:extLst>
              <a:ext uri="{FF2B5EF4-FFF2-40B4-BE49-F238E27FC236}">
                <a16:creationId xmlns:a16="http://schemas.microsoft.com/office/drawing/2014/main" id="{E7F2C2A3-3886-455A-A3DE-108896CA0027}"/>
              </a:ext>
            </a:extLst>
          </p:cNvPr>
          <p:cNvSpPr txBox="1"/>
          <p:nvPr/>
        </p:nvSpPr>
        <p:spPr>
          <a:xfrm>
            <a:off x="2" y="350658"/>
            <a:ext cx="7260299" cy="307777"/>
          </a:xfrm>
          <a:prstGeom prst="rect">
            <a:avLst/>
          </a:prstGeom>
          <a:solidFill>
            <a:schemeClr val="tx2"/>
          </a:solidFill>
        </p:spPr>
        <p:txBody>
          <a:bodyPr wrap="square" lIns="91440" tIns="45720" rIns="91440" bIns="45720" rtlCol="1">
            <a:spAutoFit/>
          </a:bodyPr>
          <a:lstStyle/>
          <a:p>
            <a:r>
              <a:rPr lang="he-IL" sz="1400" dirty="0">
                <a:solidFill>
                  <a:schemeClr val="bg1"/>
                </a:solidFill>
              </a:rPr>
              <a:t>יישום החלטת ממשלה 922 משרד הבינוי והשיכון לשנים  2016-2020</a:t>
            </a:r>
          </a:p>
        </p:txBody>
      </p:sp>
      <p:pic>
        <p:nvPicPr>
          <p:cNvPr id="11" name="Picture 3">
            <a:extLst>
              <a:ext uri="{FF2B5EF4-FFF2-40B4-BE49-F238E27FC236}">
                <a16:creationId xmlns:a16="http://schemas.microsoft.com/office/drawing/2014/main" id="{CFC3551D-FB87-4E8E-B044-62B4D379A8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0764" y="158562"/>
            <a:ext cx="807368" cy="54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953F746F-AEC3-4542-9A68-82F77199269E}"/>
              </a:ext>
            </a:extLst>
          </p:cNvPr>
          <p:cNvSpPr txBox="1"/>
          <p:nvPr/>
        </p:nvSpPr>
        <p:spPr>
          <a:xfrm>
            <a:off x="251520" y="1052736"/>
            <a:ext cx="8496944" cy="5478423"/>
          </a:xfrm>
          <a:prstGeom prst="rect">
            <a:avLst/>
          </a:prstGeom>
          <a:noFill/>
        </p:spPr>
        <p:txBody>
          <a:bodyPr wrap="square" rtlCol="1">
            <a:spAutoFit/>
          </a:bodyPr>
          <a:lstStyle/>
          <a:p>
            <a:pPr algn="just"/>
            <a:r>
              <a:rPr lang="he-IL" sz="1400" b="1" dirty="0"/>
              <a:t>שנת 2020 הייתה שנה מאתגרת מאוד לכולם בצל משבר הקורונה. על אף זאת, צלחנו בהבאת התקציבים הנדרשים לשם המשך יישומה והפעלת התקציב, ובעמידה בתכנית עבודה בהתאם לסעיפי ההחלטה.</a:t>
            </a:r>
          </a:p>
          <a:p>
            <a:pPr algn="just"/>
            <a:endParaRPr lang="he-IL" sz="1400" b="1" dirty="0"/>
          </a:p>
          <a:p>
            <a:pPr algn="just"/>
            <a:r>
              <a:rPr lang="he-IL" sz="1400" b="1" dirty="0"/>
              <a:t>החלטת ממשלה 922 הוארכה בשנה נוספת ועתידה להסתיים בסוף שנת העבודה 2021, כמו כן, אפשרה גמישות בביצוע סעיפי ההחלטה. </a:t>
            </a:r>
          </a:p>
          <a:p>
            <a:pPr algn="just"/>
            <a:endParaRPr lang="he-IL" sz="1400" b="1" dirty="0"/>
          </a:p>
          <a:p>
            <a:pPr algn="just"/>
            <a:r>
              <a:rPr lang="he-IL" sz="1400" b="1" dirty="0" err="1"/>
              <a:t>מינהל</a:t>
            </a:r>
            <a:r>
              <a:rPr lang="he-IL" sz="1400" b="1" dirty="0"/>
              <a:t> אוכלוסיות באמצעות אגף מיעוטים שם למטרה לפרסם את קול קורא של כ-  77 מיליון ₪ </a:t>
            </a:r>
            <a:r>
              <a:rPr lang="he-IL" sz="1400" b="1" dirty="0" err="1"/>
              <a:t>מוס"צ</a:t>
            </a:r>
            <a:r>
              <a:rPr lang="he-IL" sz="1400" b="1" dirty="0"/>
              <a:t>, על מנת לסייע לרשויות בקידום פרויקטים ייחודיים ועידוד </a:t>
            </a:r>
            <a:r>
              <a:rPr lang="he-IL" sz="1400" b="1" dirty="0" err="1"/>
              <a:t>שיווקים</a:t>
            </a:r>
            <a:r>
              <a:rPr lang="he-IL" sz="1400" b="1" dirty="0"/>
              <a:t> במהלך שנת העבודה 2021. </a:t>
            </a:r>
          </a:p>
          <a:p>
            <a:pPr algn="just"/>
            <a:endParaRPr lang="he-IL" sz="1400" b="1" dirty="0"/>
          </a:p>
          <a:p>
            <a:pPr algn="just"/>
            <a:r>
              <a:rPr lang="he-IL" sz="1400" b="1" dirty="0"/>
              <a:t>שנת 2021 הינה השנה האחרונה להחלטה ועל כן נדרשת עבודה מאומצת מצד כלל הרשויות על מנת לקדם ניצול התקציבים העומדים לרשותם. </a:t>
            </a:r>
          </a:p>
          <a:p>
            <a:pPr algn="just"/>
            <a:endParaRPr lang="he-IL" sz="1400" b="1" dirty="0"/>
          </a:p>
          <a:p>
            <a:pPr algn="just"/>
            <a:r>
              <a:rPr lang="he-IL" sz="1400" b="1" dirty="0"/>
              <a:t>בשנה זו תעשה הפקת לקחים מהחלטה 922,  מיפוי צרכים והכנה להחלטת ממשלה חדשה בשיתוף ובתיאום הרשויות, ועד ראש הרשויות, מחוזות ומטה והמשרד לשוויון חברתי. על כן מתבקשות הרשויות להעביר למחוזות ולאגף מיעוטים עד אמצע שנת העבודה 2021 דרישות וצרכים של כל רשות. </a:t>
            </a:r>
          </a:p>
          <a:p>
            <a:pPr algn="just"/>
            <a:endParaRPr lang="he-IL" sz="1400" b="1" dirty="0"/>
          </a:p>
          <a:p>
            <a:pPr algn="just"/>
            <a:r>
              <a:rPr lang="he-IL" sz="1400" b="1" dirty="0"/>
              <a:t>בשנת העבודה 2021 נמשיך ביישום ההחלטה ובנוסף לה בעשייה בתחומי הסיוע בשכ"ד, </a:t>
            </a:r>
            <a:r>
              <a:rPr lang="he-IL" sz="1400" b="1" dirty="0" err="1"/>
              <a:t>הנגשת</a:t>
            </a:r>
            <a:r>
              <a:rPr lang="he-IL" sz="1400" b="1" dirty="0"/>
              <a:t> מידע, כנסים, הרשמה לזכאויות וקידום הפיילוט להתחדשות עירונית. </a:t>
            </a:r>
          </a:p>
          <a:p>
            <a:pPr algn="just"/>
            <a:endParaRPr lang="he-IL" sz="1400" b="1" dirty="0"/>
          </a:p>
          <a:p>
            <a:pPr algn="just"/>
            <a:r>
              <a:rPr lang="he-IL" sz="1400" b="1" dirty="0"/>
              <a:t>כמו כן, ממשיכה העבודה בקידום הישובים בהשלמת המעבר משלב א' לשלב ב' ומשלב ב' לשלב ג' עד תום שנת העבודה 2021. </a:t>
            </a:r>
          </a:p>
          <a:p>
            <a:pPr algn="just"/>
            <a:endParaRPr lang="he-IL" sz="1400" b="1" dirty="0"/>
          </a:p>
          <a:p>
            <a:pPr algn="just"/>
            <a:r>
              <a:rPr lang="he-IL" sz="1400" b="1" dirty="0"/>
              <a:t>לשנת 2021 דרשנו את יתרות התקציב בסך 10.6 </a:t>
            </a:r>
            <a:r>
              <a:rPr lang="he-IL" sz="1400" b="1" dirty="0" err="1"/>
              <a:t>מלש"ח</a:t>
            </a:r>
            <a:r>
              <a:rPr lang="he-IL" sz="1400" b="1" dirty="0"/>
              <a:t> לטובת תכנון ליישובים האסטרטגיים והממוקדים ובנוסף תקציבי שלב ג' ליישובים האסטרטגיים בסך 70 </a:t>
            </a:r>
            <a:r>
              <a:rPr lang="he-IL" sz="1400" b="1" dirty="0" err="1"/>
              <a:t>מלש"ח</a:t>
            </a:r>
            <a:r>
              <a:rPr lang="he-IL" sz="1400" b="1" dirty="0"/>
              <a:t> וכן 90 </a:t>
            </a:r>
            <a:r>
              <a:rPr lang="he-IL" sz="1400" b="1" dirty="0" err="1"/>
              <a:t>מלש"ח</a:t>
            </a:r>
            <a:r>
              <a:rPr lang="he-IL" sz="1400" b="1" dirty="0"/>
              <a:t> לטובת מימון </a:t>
            </a:r>
            <a:r>
              <a:rPr lang="he-IL" sz="1400" b="1" dirty="0" err="1"/>
              <a:t>מוס"צ</a:t>
            </a:r>
            <a:r>
              <a:rPr lang="he-IL" sz="1400" b="1" dirty="0"/>
              <a:t> בניה חדשה.</a:t>
            </a:r>
          </a:p>
          <a:p>
            <a:pPr algn="just"/>
            <a:endParaRPr lang="he-IL" sz="1400" b="1" dirty="0"/>
          </a:p>
        </p:txBody>
      </p:sp>
    </p:spTree>
    <p:extLst>
      <p:ext uri="{BB962C8B-B14F-4D97-AF65-F5344CB8AC3E}">
        <p14:creationId xmlns:p14="http://schemas.microsoft.com/office/powerpoint/2010/main" val="2395839537"/>
      </p:ext>
    </p:extLst>
  </p:cSld>
  <p:clrMapOvr>
    <a:masterClrMapping/>
  </p:clrMapOvr>
</p:sld>
</file>

<file path=ppt/theme/_rels/themeOverride1.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צורת גל">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צורת גל">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צורת גל">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Override>
</file>

<file path=ppt/theme/themeOverride2.xml><?xml version="1.0" encoding="utf-8"?>
<a:themeOverride xmlns:a="http://schemas.openxmlformats.org/drawingml/2006/main">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Override>
</file>

<file path=ppt/theme/themeOverride3.xml><?xml version="1.0" encoding="utf-8"?>
<a:themeOverride xmlns:a="http://schemas.openxmlformats.org/drawingml/2006/main">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Override>
</file>

<file path=ppt/theme/themeOverride4.xml><?xml version="1.0" encoding="utf-8"?>
<a:themeOverride xmlns:a="http://schemas.openxmlformats.org/drawingml/2006/main">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Override>
</file>

<file path=docProps/app.xml><?xml version="1.0" encoding="utf-8"?>
<Properties xmlns="http://schemas.openxmlformats.org/officeDocument/2006/extended-properties" xmlns:vt="http://schemas.openxmlformats.org/officeDocument/2006/docPropsVTypes">
  <TotalTime>29775</TotalTime>
  <Words>15024</Words>
  <Application>Microsoft Office PowerPoint</Application>
  <PresentationFormat>‫הצגה על המסך (4:3)</PresentationFormat>
  <Paragraphs>5702</Paragraphs>
  <Slides>90</Slides>
  <Notes>3</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90</vt:i4>
      </vt:variant>
    </vt:vector>
  </HeadingPairs>
  <TitlesOfParts>
    <vt:vector size="97" baseType="lpstr">
      <vt:lpstr>Arial</vt:lpstr>
      <vt:lpstr>Calibri</vt:lpstr>
      <vt:lpstr>Candara</vt:lpstr>
      <vt:lpstr>Tahoma</vt:lpstr>
      <vt:lpstr>Times New Roman</vt:lpstr>
      <vt:lpstr>Wingdings</vt:lpstr>
      <vt:lpstr>ערכת נושא Office</vt:lpstr>
      <vt:lpstr> סיכום שנות עבודה  2016-2020 </vt:lpstr>
      <vt:lpstr>מצגת של PowerPoint‏</vt:lpstr>
      <vt:lpstr>מצגת של PowerPoint‏</vt:lpstr>
      <vt:lpstr>מצגת של PowerPoint‏</vt:lpstr>
      <vt:lpstr>מצגת של PowerPoint‏</vt:lpstr>
      <vt:lpstr>יישובים הכלולים בתכנית האסטרטגית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יישובים הכלולים בתכנית השקעות ממוקדות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מוסדות ציבור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שווקים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שיקום שכונות חוזר פיזי וחברתי</vt:lpstr>
      <vt:lpstr>מצגת של PowerPoint‏</vt:lpstr>
      <vt:lpstr>מצגת של PowerPoint‏</vt:lpstr>
      <vt:lpstr>סיכום ומבט לעתיד</vt:lpstr>
      <vt:lpstr>מצגת של PowerPoint‏</vt:lpstr>
    </vt:vector>
  </TitlesOfParts>
  <Company>משרד הבינוי</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סיכום שנת עבודה 2019</dc:title>
  <dc:creator>RebeccaSh</dc:creator>
  <cp:lastModifiedBy>משה צבי קושנר</cp:lastModifiedBy>
  <cp:revision>396</cp:revision>
  <cp:lastPrinted>2020-10-29T09:12:45Z</cp:lastPrinted>
  <dcterms:created xsi:type="dcterms:W3CDTF">2019-11-24T09:56:28Z</dcterms:created>
  <dcterms:modified xsi:type="dcterms:W3CDTF">2021-02-21T13:40:38Z</dcterms:modified>
</cp:coreProperties>
</file>