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6"/>
  </p:sldMasterIdLst>
  <p:notesMasterIdLst>
    <p:notesMasterId r:id="rId18"/>
  </p:notesMasterIdLst>
  <p:sldIdLst>
    <p:sldId id="1253" r:id="rId7"/>
    <p:sldId id="1254" r:id="rId8"/>
    <p:sldId id="1255" r:id="rId9"/>
    <p:sldId id="1258" r:id="rId10"/>
    <p:sldId id="1259" r:id="rId11"/>
    <p:sldId id="1260" r:id="rId12"/>
    <p:sldId id="1256" r:id="rId13"/>
    <p:sldId id="1262" r:id="rId14"/>
    <p:sldId id="1018" r:id="rId15"/>
    <p:sldId id="1257" r:id="rId16"/>
    <p:sldId id="1261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ק"מ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434517790916146E-2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C1-4BB3-891A-F7ACC7953303}"/>
                </c:ext>
              </c:extLst>
            </c:dLbl>
            <c:dLbl>
              <c:idx val="1"/>
              <c:layout>
                <c:manualLayout>
                  <c:x val="2.3497349147481018E-2"/>
                  <c:y val="-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C1-4BB3-891A-F7ACC7953303}"/>
                </c:ext>
              </c:extLst>
            </c:dLbl>
            <c:dLbl>
              <c:idx val="2"/>
              <c:layout>
                <c:manualLayout>
                  <c:x val="2.0560180504045893E-2"/>
                  <c:y val="-4.89914700835709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C1-4BB3-891A-F7ACC79533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גיליון1!$A$2:$A$5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גיליון1!$B$2:$B$5</c:f>
              <c:numCache>
                <c:formatCode>0</c:formatCode>
                <c:ptCount val="4"/>
                <c:pt idx="0">
                  <c:v>244</c:v>
                </c:pt>
                <c:pt idx="1">
                  <c:v>226</c:v>
                </c:pt>
                <c:pt idx="2">
                  <c:v>100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C1-4BB3-891A-F7ACC79533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25941888"/>
        <c:axId val="325989888"/>
        <c:axId val="0"/>
      </c:bar3DChart>
      <c:catAx>
        <c:axId val="325941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he-IL"/>
          </a:p>
        </c:txPr>
        <c:crossAx val="325989888"/>
        <c:crosses val="autoZero"/>
        <c:auto val="1"/>
        <c:lblAlgn val="ctr"/>
        <c:lblOffset val="100"/>
        <c:noMultiLvlLbl val="0"/>
      </c:catAx>
      <c:valAx>
        <c:axId val="32598988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325941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he-I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A529AEA-DF56-4C8A-8DEC-F8AFBFCFB7E2}" type="datetimeFigureOut">
              <a:rPr lang="he-IL" smtClean="0"/>
              <a:t>ד'/אב/תשפ"א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A34A4F8-1E0F-48E8-AED3-CC27A82468F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150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sz="110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D213C2-2190-4458-A635-983CF9C8116E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990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77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5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742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2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1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1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0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674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69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887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5" y="365125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2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" y="0"/>
            <a:ext cx="47371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5FB85-5C0D-4BC5-880B-2628A82A4BC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7/13/2021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  <p:sp>
        <p:nvSpPr>
          <p:cNvPr id="3" name="Footer Placeholder 2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89730-4BA7-4A6E-9ADF-70FD5E03A14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02314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 rtl="0"/>
            <a:fld id="{1661375A-C223-44C8-917C-F7C3A1BCD50F}" type="datetimeFigureOut">
              <a:rPr lang="en-GB" smtClean="0">
                <a:solidFill>
                  <a:srgbClr val="282F39">
                    <a:tint val="75000"/>
                  </a:srgbClr>
                </a:solidFill>
              </a:rPr>
              <a:pPr defTabSz="1219170" rtl="0"/>
              <a:t>13/07/2021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 rtl="0"/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 rtl="0"/>
            <a:fld id="{6983841B-0DB4-4C99-B5E5-79625F01DBF7}" type="slidenum">
              <a:rPr lang="en-GB" smtClean="0">
                <a:solidFill>
                  <a:srgbClr val="282F39">
                    <a:tint val="75000"/>
                  </a:srgbClr>
                </a:solidFill>
              </a:rPr>
              <a:pPr defTabSz="1219170" rtl="0"/>
              <a:t>‹#›</a:t>
            </a:fld>
            <a:endParaRPr lang="en-GB">
              <a:solidFill>
                <a:srgbClr val="282F3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155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5C5EFF-A48A-4F49-89AD-DE9DFA9958E9}"/>
              </a:ext>
            </a:extLst>
          </p:cNvPr>
          <p:cNvSpPr txBox="1"/>
          <p:nvPr/>
        </p:nvSpPr>
        <p:spPr>
          <a:xfrm>
            <a:off x="2206767" y="1305342"/>
            <a:ext cx="756105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chemeClr val="bg1"/>
                </a:solidFill>
              </a:rPr>
              <a:t>תוכנית להתקנת פס תחתון לאופנועים</a:t>
            </a:r>
          </a:p>
        </p:txBody>
      </p:sp>
    </p:spTree>
    <p:extLst>
      <p:ext uri="{BB962C8B-B14F-4D97-AF65-F5344CB8AC3E}">
        <p14:creationId xmlns:p14="http://schemas.microsoft.com/office/powerpoint/2010/main" val="34775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5207441D-3A42-46A4-A640-655ACC563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854" y="1628750"/>
            <a:ext cx="7354418" cy="36913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84CCB16-A42B-4B10-9274-C828D33DCE21}"/>
              </a:ext>
            </a:extLst>
          </p:cNvPr>
          <p:cNvSpPr txBox="1"/>
          <p:nvPr/>
        </p:nvSpPr>
        <p:spPr>
          <a:xfrm>
            <a:off x="3265715" y="5758487"/>
            <a:ext cx="662055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solidFill>
                  <a:schemeClr val="bg1"/>
                </a:solidFill>
              </a:rPr>
              <a:t>* מתוך מפרט דרישות לבחינת מערכת מיגון לאופנועים בפרסום משרד התחבורה 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F2559631-D252-4D7A-8472-A78E2677D7E2}"/>
              </a:ext>
            </a:extLst>
          </p:cNvPr>
          <p:cNvSpPr/>
          <p:nvPr/>
        </p:nvSpPr>
        <p:spPr>
          <a:xfrm>
            <a:off x="1" y="43877"/>
            <a:ext cx="12192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הנחיות </a:t>
            </a:r>
            <a:r>
              <a:rPr kumimoji="0" lang="he-IL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להתקנ</a:t>
            </a:r>
            <a:r>
              <a:rPr lang="he-IL" sz="4800" b="1" dirty="0">
                <a:solidFill>
                  <a:prstClr val="white"/>
                </a:solidFill>
                <a:latin typeface="Aharoni" panose="02010803020104030203" pitchFamily="2" charset="-79"/>
                <a:cs typeface="Arial" panose="020B0604020202020204" pitchFamily="34" charset="0"/>
              </a:rPr>
              <a:t>ת פס תחתון</a:t>
            </a:r>
            <a:endParaRPr kumimoji="0" lang="he-IL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23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2AF94777-68BE-4C17-8C39-D3FD324D0D32}"/>
              </a:ext>
            </a:extLst>
          </p:cNvPr>
          <p:cNvSpPr txBox="1"/>
          <p:nvPr/>
        </p:nvSpPr>
        <p:spPr>
          <a:xfrm>
            <a:off x="4751302" y="1358491"/>
            <a:ext cx="273638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bg1"/>
                </a:solidFill>
              </a:rPr>
              <a:t>התבססות על סקר מעקות מעודכן </a:t>
            </a:r>
            <a:r>
              <a:rPr lang="he-IL" sz="1100" dirty="0">
                <a:solidFill>
                  <a:schemeClr val="bg1"/>
                </a:solidFill>
              </a:rPr>
              <a:t>(2019)</a:t>
            </a:r>
            <a:endParaRPr lang="he-IL" dirty="0">
              <a:solidFill>
                <a:schemeClr val="bg1"/>
              </a:solidFill>
            </a:endParaRPr>
          </a:p>
        </p:txBody>
      </p: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EDF617E2-D2D7-4720-875D-069742E0B55C}"/>
              </a:ext>
            </a:extLst>
          </p:cNvPr>
          <p:cNvCxnSpPr>
            <a:cxnSpLocks/>
            <a:stCxn id="7" idx="2"/>
            <a:endCxn id="16" idx="0"/>
          </p:cNvCxnSpPr>
          <p:nvPr/>
        </p:nvCxnSpPr>
        <p:spPr>
          <a:xfrm>
            <a:off x="6119492" y="2004822"/>
            <a:ext cx="0" cy="711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273AEBBE-B2A8-4F37-B8C0-CEB78DDE4C66}"/>
              </a:ext>
            </a:extLst>
          </p:cNvPr>
          <p:cNvCxnSpPr>
            <a:cxnSpLocks/>
            <a:stCxn id="16" idx="2"/>
            <a:endCxn id="12" idx="0"/>
          </p:cNvCxnSpPr>
          <p:nvPr/>
        </p:nvCxnSpPr>
        <p:spPr>
          <a:xfrm>
            <a:off x="6119492" y="3362266"/>
            <a:ext cx="2880400" cy="1508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חץ ישר 10">
            <a:extLst>
              <a:ext uri="{FF2B5EF4-FFF2-40B4-BE49-F238E27FC236}">
                <a16:creationId xmlns:a16="http://schemas.microsoft.com/office/drawing/2014/main" id="{0C512E95-A592-4C54-95CF-6B0FAE4A46A6}"/>
              </a:ext>
            </a:extLst>
          </p:cNvPr>
          <p:cNvCxnSpPr>
            <a:cxnSpLocks/>
            <a:stCxn id="16" idx="2"/>
            <a:endCxn id="13" idx="0"/>
          </p:cNvCxnSpPr>
          <p:nvPr/>
        </p:nvCxnSpPr>
        <p:spPr>
          <a:xfrm flipH="1">
            <a:off x="3167082" y="3362266"/>
            <a:ext cx="2952410" cy="1498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6">
            <a:extLst>
              <a:ext uri="{FF2B5EF4-FFF2-40B4-BE49-F238E27FC236}">
                <a16:creationId xmlns:a16="http://schemas.microsoft.com/office/drawing/2014/main" id="{06FA9D60-B814-4B76-AA9F-46A304CCA9F5}"/>
              </a:ext>
            </a:extLst>
          </p:cNvPr>
          <p:cNvSpPr txBox="1"/>
          <p:nvPr/>
        </p:nvSpPr>
        <p:spPr>
          <a:xfrm>
            <a:off x="7631702" y="4870959"/>
            <a:ext cx="273638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bg1"/>
                </a:solidFill>
              </a:rPr>
              <a:t>רמפות ללא פס תחתון עם מהירות תכן קטנה מ- 60 קמ"ש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C7E6D63D-5F8D-4BB1-829C-7E185B0105F7}"/>
              </a:ext>
            </a:extLst>
          </p:cNvPr>
          <p:cNvSpPr txBox="1"/>
          <p:nvPr/>
        </p:nvSpPr>
        <p:spPr>
          <a:xfrm>
            <a:off x="1798892" y="4860268"/>
            <a:ext cx="2736380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bg1"/>
                </a:solidFill>
              </a:rPr>
              <a:t>מהירות תכן בעקום אופקי אשר קטנה ב-20 קמ"ש מקטע קודם</a:t>
            </a:r>
          </a:p>
        </p:txBody>
      </p:sp>
      <p:cxnSp>
        <p:nvCxnSpPr>
          <p:cNvPr id="14" name="מחבר חץ ישר 13">
            <a:extLst>
              <a:ext uri="{FF2B5EF4-FFF2-40B4-BE49-F238E27FC236}">
                <a16:creationId xmlns:a16="http://schemas.microsoft.com/office/drawing/2014/main" id="{3FA26B59-08D4-4BD6-85FC-08C3E5ADD956}"/>
              </a:ext>
            </a:extLst>
          </p:cNvPr>
          <p:cNvCxnSpPr>
            <a:cxnSpLocks/>
            <a:stCxn id="16" idx="2"/>
            <a:endCxn id="15" idx="0"/>
          </p:cNvCxnSpPr>
          <p:nvPr/>
        </p:nvCxnSpPr>
        <p:spPr>
          <a:xfrm>
            <a:off x="6119492" y="3362266"/>
            <a:ext cx="0" cy="1498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5">
            <a:extLst>
              <a:ext uri="{FF2B5EF4-FFF2-40B4-BE49-F238E27FC236}">
                <a16:creationId xmlns:a16="http://schemas.microsoft.com/office/drawing/2014/main" id="{DF12F483-59CF-4082-AB13-F27FA9D964F9}"/>
              </a:ext>
            </a:extLst>
          </p:cNvPr>
          <p:cNvSpPr txBox="1"/>
          <p:nvPr/>
        </p:nvSpPr>
        <p:spPr>
          <a:xfrm>
            <a:off x="4751302" y="4860268"/>
            <a:ext cx="2736380" cy="95410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endParaRPr lang="he-IL" sz="1050" dirty="0">
              <a:solidFill>
                <a:schemeClr val="bg1"/>
              </a:solidFill>
            </a:endParaRPr>
          </a:p>
          <a:p>
            <a:pPr algn="ctr"/>
            <a:r>
              <a:rPr lang="he-IL" dirty="0">
                <a:solidFill>
                  <a:schemeClr val="bg1"/>
                </a:solidFill>
              </a:rPr>
              <a:t>קטע דרך עם רדיוס קטן מ-270 מעלות</a:t>
            </a:r>
          </a:p>
          <a:p>
            <a:pPr algn="ctr"/>
            <a:endParaRPr lang="he-IL" sz="900" dirty="0">
              <a:solidFill>
                <a:schemeClr val="bg1"/>
              </a:solidFill>
            </a:endParaRP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C2C0E9A-B4C4-4CFD-9F11-448819E27C79}"/>
              </a:ext>
            </a:extLst>
          </p:cNvPr>
          <p:cNvSpPr txBox="1"/>
          <p:nvPr/>
        </p:nvSpPr>
        <p:spPr>
          <a:xfrm>
            <a:off x="4751302" y="2715935"/>
            <a:ext cx="2736380" cy="646331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bg1"/>
                </a:solidFill>
              </a:rPr>
              <a:t>מיפוי בחתך הנחיות להתקנת פס תחתון</a:t>
            </a:r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3FAEC03F-9D96-47EC-8FF9-8B3363C92028}"/>
              </a:ext>
            </a:extLst>
          </p:cNvPr>
          <p:cNvSpPr/>
          <p:nvPr/>
        </p:nvSpPr>
        <p:spPr>
          <a:xfrm>
            <a:off x="1" y="43877"/>
            <a:ext cx="12192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מתודולוגיה</a:t>
            </a:r>
          </a:p>
        </p:txBody>
      </p:sp>
    </p:spTree>
    <p:extLst>
      <p:ext uri="{BB962C8B-B14F-4D97-AF65-F5344CB8AC3E}">
        <p14:creationId xmlns:p14="http://schemas.microsoft.com/office/powerpoint/2010/main" val="2717538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C6E06A3C-BEAB-4CF7-84E9-96D69AABFE2D}"/>
              </a:ext>
            </a:extLst>
          </p:cNvPr>
          <p:cNvSpPr/>
          <p:nvPr/>
        </p:nvSpPr>
        <p:spPr>
          <a:xfrm>
            <a:off x="431371" y="-176697"/>
            <a:ext cx="11329259" cy="13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תמונות להמחשה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w</a:t>
            </a:r>
            <a:r>
              <a:rPr kumimoji="0" lang="he-IL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מעקה 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2A26262B-4ACF-4CF4-818A-280F21B39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693" y="1237672"/>
            <a:ext cx="10161804" cy="545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94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C6E06A3C-BEAB-4CF7-84E9-96D69AABFE2D}"/>
              </a:ext>
            </a:extLst>
          </p:cNvPr>
          <p:cNvSpPr/>
          <p:nvPr/>
        </p:nvSpPr>
        <p:spPr>
          <a:xfrm>
            <a:off x="431371" y="-176697"/>
            <a:ext cx="11329259" cy="13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תמונות להמחשה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H </a:t>
            </a:r>
            <a:r>
              <a:rPr kumimoji="0" lang="he-IL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מעקה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A9AAEF3-37B7-4780-8836-690937645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691" y="1290362"/>
            <a:ext cx="7906328" cy="5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62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C6E06A3C-BEAB-4CF7-84E9-96D69AABFE2D}"/>
              </a:ext>
            </a:extLst>
          </p:cNvPr>
          <p:cNvSpPr/>
          <p:nvPr/>
        </p:nvSpPr>
        <p:spPr>
          <a:xfrm>
            <a:off x="431371" y="-176697"/>
            <a:ext cx="11329259" cy="13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תמונות להמחשה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פס תחתון לאופנועים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904B079B-6CEC-4ABF-926F-E574752F2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110" y="1196025"/>
            <a:ext cx="9859780" cy="56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5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מלבן 11">
            <a:extLst>
              <a:ext uri="{FF2B5EF4-FFF2-40B4-BE49-F238E27FC236}">
                <a16:creationId xmlns:a16="http://schemas.microsoft.com/office/drawing/2014/main" id="{FAED9DA7-DE85-439F-AD5C-3D1890AF4D27}"/>
              </a:ext>
            </a:extLst>
          </p:cNvPr>
          <p:cNvSpPr/>
          <p:nvPr/>
        </p:nvSpPr>
        <p:spPr>
          <a:xfrm>
            <a:off x="310498" y="1066549"/>
            <a:ext cx="11571004" cy="5757267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חברת נתיבי ישראל מבצעת אחזקת מעקות(תיקונים) בעלות של כ- </a:t>
            </a:r>
            <a:r>
              <a:rPr lang="en-US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38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 מש"ח לשנה  - </a:t>
            </a:r>
            <a:r>
              <a:rPr lang="he-IL" b="1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השקעה אשר גדלה בכל שנה לאור גידול באינוונטר.</a:t>
            </a:r>
          </a:p>
          <a:p>
            <a:pPr marL="177800" indent="-177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החברה </a:t>
            </a:r>
            <a:r>
              <a:rPr lang="he-IL" dirty="0">
                <a:solidFill>
                  <a:srgbClr val="1F497D"/>
                </a:solidFill>
              </a:rPr>
              <a:t>הפעילה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 עד אמצע שנת 2019 מכרז ייעודי להתקנת מעקות בעלות שנתית של כ- 40 מש"ח למענה הבא:</a:t>
            </a:r>
          </a:p>
          <a:p>
            <a:pPr marL="630238" lvl="1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</a:rPr>
              <a:t>החלפת מעקה מסוג </a:t>
            </a:r>
            <a:r>
              <a:rPr lang="en-US" dirty="0">
                <a:solidFill>
                  <a:srgbClr val="1F497D"/>
                </a:solidFill>
                <a:cs typeface="Arial" panose="020B0604020202020204" pitchFamily="34" charset="0"/>
              </a:rPr>
              <a:t>W</a:t>
            </a:r>
            <a:r>
              <a:rPr lang="he-IL" dirty="0">
                <a:solidFill>
                  <a:srgbClr val="1F497D"/>
                </a:solidFill>
              </a:rPr>
              <a:t> שאינו תקני למעקה תקני.</a:t>
            </a:r>
          </a:p>
          <a:p>
            <a:pPr marL="630238" lvl="1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התקנת מעקות חדשים במקומות הדרושים עפ"י ההנחיות.</a:t>
            </a:r>
          </a:p>
          <a:p>
            <a:pPr marL="630238" lvl="1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highlight>
                  <a:srgbClr val="FFFF00"/>
                </a:highlight>
                <a:latin typeface="Calibri"/>
                <a:cs typeface="Arial" panose="020B0604020202020204" pitchFamily="34" charset="0"/>
              </a:rPr>
              <a:t>התקנת פס מגן לאופנועים עפ"י הנחיות התכנון.</a:t>
            </a:r>
          </a:p>
          <a:p>
            <a:pPr marL="173038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לאור הקיצוץ התקציבי הדרמטי בתקציב האחזקה </a:t>
            </a:r>
            <a:r>
              <a:rPr lang="he-IL" b="1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המכרז לא חודש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.</a:t>
            </a:r>
          </a:p>
          <a:p>
            <a:pPr marL="173038" indent="-1730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נתוני ההתקנות מצורפות בגרף הבא:</a:t>
            </a:r>
          </a:p>
        </p:txBody>
      </p:sp>
      <p:pic>
        <p:nvPicPr>
          <p:cNvPr id="13" name="Picture 3" descr="20190129_010413">
            <a:extLst>
              <a:ext uri="{FF2B5EF4-FFF2-40B4-BE49-F238E27FC236}">
                <a16:creationId xmlns:a16="http://schemas.microsoft.com/office/drawing/2014/main" id="{793DC269-ACD2-4637-9FC6-AB6820401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59" y="2119191"/>
            <a:ext cx="4255528" cy="2393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תרשים 13">
            <a:extLst>
              <a:ext uri="{FF2B5EF4-FFF2-40B4-BE49-F238E27FC236}">
                <a16:creationId xmlns:a16="http://schemas.microsoft.com/office/drawing/2014/main" id="{BB612EDD-6E88-486D-A7CE-C00594BC4E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4181876"/>
              </p:ext>
            </p:extLst>
          </p:nvPr>
        </p:nvGraphicFramePr>
        <p:xfrm>
          <a:off x="6845829" y="4421082"/>
          <a:ext cx="4491408" cy="2248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כותרת 1">
            <a:extLst>
              <a:ext uri="{FF2B5EF4-FFF2-40B4-BE49-F238E27FC236}">
                <a16:creationId xmlns:a16="http://schemas.microsoft.com/office/drawing/2014/main" id="{CC2BA15D-C9D5-411C-84D3-EB330CA7E7CC}"/>
              </a:ext>
            </a:extLst>
          </p:cNvPr>
          <p:cNvSpPr txBox="1">
            <a:spLocks/>
          </p:cNvSpPr>
          <p:nvPr/>
        </p:nvSpPr>
        <p:spPr>
          <a:xfrm>
            <a:off x="8646852" y="3983766"/>
            <a:ext cx="1384010" cy="37517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6903" eaLnBrk="0" hangingPunct="0">
              <a:lnSpc>
                <a:spcPts val="2900"/>
              </a:lnSpc>
            </a:pPr>
            <a:r>
              <a:rPr lang="he-IL" sz="2000" b="1" dirty="0">
                <a:solidFill>
                  <a:srgbClr val="0070C0"/>
                </a:solidFill>
                <a:latin typeface="Almoni DL AAA"/>
                <a:cs typeface="Almoni DL AAA"/>
              </a:rPr>
              <a:t>כלל ארצי</a:t>
            </a:r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id="{84DBF9AD-34F3-4DA9-8C8D-8103C93528DB}"/>
              </a:ext>
            </a:extLst>
          </p:cNvPr>
          <p:cNvSpPr txBox="1">
            <a:spLocks/>
          </p:cNvSpPr>
          <p:nvPr/>
        </p:nvSpPr>
        <p:spPr>
          <a:xfrm>
            <a:off x="1240139" y="4639875"/>
            <a:ext cx="5061426" cy="375171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6903" eaLnBrk="0" hangingPunct="0">
              <a:lnSpc>
                <a:spcPts val="2900"/>
              </a:lnSpc>
            </a:pPr>
            <a:r>
              <a:rPr lang="he-IL" sz="2000" b="1" dirty="0">
                <a:solidFill>
                  <a:srgbClr val="0070C0"/>
                </a:solidFill>
                <a:latin typeface="Almoni DL AAA"/>
                <a:cs typeface="Almoni DL AAA"/>
              </a:rPr>
              <a:t>נתוני התקנות (ק"מ)חתך מרחבים בשנים 2017-2020</a:t>
            </a:r>
          </a:p>
        </p:txBody>
      </p:sp>
      <p:graphicFrame>
        <p:nvGraphicFramePr>
          <p:cNvPr id="17" name="טבלה 16">
            <a:extLst>
              <a:ext uri="{FF2B5EF4-FFF2-40B4-BE49-F238E27FC236}">
                <a16:creationId xmlns:a16="http://schemas.microsoft.com/office/drawing/2014/main" id="{182A2BD0-40C9-4D16-8B90-A1B210BE0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06039"/>
              </p:ext>
            </p:extLst>
          </p:nvPr>
        </p:nvGraphicFramePr>
        <p:xfrm>
          <a:off x="1208250" y="5142672"/>
          <a:ext cx="4949890" cy="1429195"/>
        </p:xfrm>
        <a:graphic>
          <a:graphicData uri="http://schemas.openxmlformats.org/drawingml/2006/table">
            <a:tbl>
              <a:tblPr rtl="1"/>
              <a:tblGrid>
                <a:gridCol w="1603010">
                  <a:extLst>
                    <a:ext uri="{9D8B030D-6E8A-4147-A177-3AD203B41FA5}">
                      <a16:colId xmlns:a16="http://schemas.microsoft.com/office/drawing/2014/main" val="2871788108"/>
                    </a:ext>
                  </a:extLst>
                </a:gridCol>
                <a:gridCol w="669376">
                  <a:extLst>
                    <a:ext uri="{9D8B030D-6E8A-4147-A177-3AD203B41FA5}">
                      <a16:colId xmlns:a16="http://schemas.microsoft.com/office/drawing/2014/main" val="646218669"/>
                    </a:ext>
                  </a:extLst>
                </a:gridCol>
                <a:gridCol w="669376">
                  <a:extLst>
                    <a:ext uri="{9D8B030D-6E8A-4147-A177-3AD203B41FA5}">
                      <a16:colId xmlns:a16="http://schemas.microsoft.com/office/drawing/2014/main" val="1851535753"/>
                    </a:ext>
                  </a:extLst>
                </a:gridCol>
                <a:gridCol w="669376">
                  <a:extLst>
                    <a:ext uri="{9D8B030D-6E8A-4147-A177-3AD203B41FA5}">
                      <a16:colId xmlns:a16="http://schemas.microsoft.com/office/drawing/2014/main" val="4124593254"/>
                    </a:ext>
                  </a:extLst>
                </a:gridCol>
                <a:gridCol w="669376">
                  <a:extLst>
                    <a:ext uri="{9D8B030D-6E8A-4147-A177-3AD203B41FA5}">
                      <a16:colId xmlns:a16="http://schemas.microsoft.com/office/drawing/2014/main" val="2510001287"/>
                    </a:ext>
                  </a:extLst>
                </a:gridCol>
                <a:gridCol w="669376">
                  <a:extLst>
                    <a:ext uri="{9D8B030D-6E8A-4147-A177-3AD203B41FA5}">
                      <a16:colId xmlns:a16="http://schemas.microsoft.com/office/drawing/2014/main" val="2975647638"/>
                    </a:ext>
                  </a:extLst>
                </a:gridCol>
              </a:tblGrid>
              <a:tr h="28583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ארצי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431865"/>
                  </a:ext>
                </a:extLst>
              </a:tr>
              <a:tr h="28583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החלפת מעקות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977693"/>
                  </a:ext>
                </a:extLst>
              </a:tr>
              <a:tr h="28583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התקנת מעקות חדשים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954782"/>
                  </a:ext>
                </a:extLst>
              </a:tr>
              <a:tr h="28583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פסי מגן לאופנועים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63</a:t>
                      </a:r>
                      <a:endParaRPr lang="he-IL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689071"/>
                  </a:ext>
                </a:extLst>
              </a:tr>
              <a:tr h="285839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סה"כ ק"מ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062924"/>
                  </a:ext>
                </a:extLst>
              </a:tr>
            </a:tbl>
          </a:graphicData>
        </a:graphic>
      </p:graphicFrame>
      <p:sp>
        <p:nvSpPr>
          <p:cNvPr id="19" name="מלבן 18">
            <a:extLst>
              <a:ext uri="{FF2B5EF4-FFF2-40B4-BE49-F238E27FC236}">
                <a16:creationId xmlns:a16="http://schemas.microsoft.com/office/drawing/2014/main" id="{ACDAF6CB-CDF1-4774-BD0D-67D5343A891B}"/>
              </a:ext>
            </a:extLst>
          </p:cNvPr>
          <p:cNvSpPr/>
          <p:nvPr/>
        </p:nvSpPr>
        <p:spPr>
          <a:xfrm>
            <a:off x="1" y="-176697"/>
            <a:ext cx="12192000" cy="130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התקנת והחלפת מעקות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he-IL" sz="2200" b="1" dirty="0">
                <a:solidFill>
                  <a:prstClr val="white"/>
                </a:solidFill>
                <a:latin typeface="Aharoni" panose="02010803020104030203" pitchFamily="2" charset="-79"/>
                <a:cs typeface="Arial" panose="020B0604020202020204" pitchFamily="34" charset="0"/>
              </a:rPr>
              <a:t>2017-2020</a:t>
            </a:r>
            <a:endParaRPr kumimoji="0" lang="he-IL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11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רשים זרימה: תהליך 3">
            <a:extLst>
              <a:ext uri="{FF2B5EF4-FFF2-40B4-BE49-F238E27FC236}">
                <a16:creationId xmlns:a16="http://schemas.microsoft.com/office/drawing/2014/main" id="{CAEB9AC6-56CB-4E5C-897E-964578E10BB8}"/>
              </a:ext>
            </a:extLst>
          </p:cNvPr>
          <p:cNvSpPr/>
          <p:nvPr/>
        </p:nvSpPr>
        <p:spPr>
          <a:xfrm>
            <a:off x="4781725" y="511728"/>
            <a:ext cx="2332140" cy="822121"/>
          </a:xfrm>
          <a:prstGeom prst="flowChart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צורך בהתקנת פס תחתון</a:t>
            </a:r>
          </a:p>
          <a:p>
            <a:pPr algn="ctr"/>
            <a:r>
              <a:rPr lang="he-IL" dirty="0"/>
              <a:t>2431 ק"מ </a:t>
            </a:r>
          </a:p>
        </p:txBody>
      </p:sp>
      <p:sp>
        <p:nvSpPr>
          <p:cNvPr id="5" name="תרשים זרימה: תהליך 4">
            <a:extLst>
              <a:ext uri="{FF2B5EF4-FFF2-40B4-BE49-F238E27FC236}">
                <a16:creationId xmlns:a16="http://schemas.microsoft.com/office/drawing/2014/main" id="{7425F032-2955-4958-80CD-DE1846FACE8E}"/>
              </a:ext>
            </a:extLst>
          </p:cNvPr>
          <p:cNvSpPr/>
          <p:nvPr/>
        </p:nvSpPr>
        <p:spPr>
          <a:xfrm>
            <a:off x="6727972" y="2063691"/>
            <a:ext cx="2944534" cy="1065401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>
                <a:solidFill>
                  <a:schemeClr val="tx1"/>
                </a:solidFill>
              </a:rPr>
              <a:t>מעקה רכב קיים תקני מסוג </a:t>
            </a:r>
            <a:r>
              <a:rPr lang="en-US" dirty="0">
                <a:solidFill>
                  <a:schemeClr val="tx1"/>
                </a:solidFill>
              </a:rPr>
              <a:t>H</a:t>
            </a:r>
            <a:r>
              <a:rPr lang="en-US" dirty="0">
                <a:solidFill>
                  <a:schemeClr val="bg1"/>
                </a:solidFill>
              </a:rPr>
              <a:t> (EUR)</a:t>
            </a:r>
            <a:r>
              <a:rPr lang="he-IL" dirty="0">
                <a:solidFill>
                  <a:schemeClr val="bg1"/>
                </a:solidFill>
              </a:rPr>
              <a:t>  עליו ניתן להתקין "ישירות פס מגן</a:t>
            </a:r>
          </a:p>
          <a:p>
            <a:pPr algn="ctr"/>
            <a:r>
              <a:rPr lang="he-IL" dirty="0">
                <a:solidFill>
                  <a:schemeClr val="bg1"/>
                </a:solidFill>
              </a:rPr>
              <a:t> 1,322ק"מ</a:t>
            </a:r>
          </a:p>
        </p:txBody>
      </p: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CFFD6E91-CF04-48B8-9020-9FDCC98744A4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5947795" y="1333849"/>
            <a:ext cx="2252444" cy="7298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E4C2D235-36C4-435F-B172-433E85168CF6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 flipH="1">
            <a:off x="3695351" y="1333849"/>
            <a:ext cx="2252444" cy="729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תרשים זרימה: תהליך 9">
            <a:extLst>
              <a:ext uri="{FF2B5EF4-FFF2-40B4-BE49-F238E27FC236}">
                <a16:creationId xmlns:a16="http://schemas.microsoft.com/office/drawing/2014/main" id="{3725EB4E-A150-4BA8-835F-50A8C2B4E36D}"/>
              </a:ext>
            </a:extLst>
          </p:cNvPr>
          <p:cNvSpPr/>
          <p:nvPr/>
        </p:nvSpPr>
        <p:spPr>
          <a:xfrm>
            <a:off x="2223084" y="2063692"/>
            <a:ext cx="2944534" cy="106540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>
                <a:solidFill>
                  <a:schemeClr val="tx1"/>
                </a:solidFill>
              </a:rPr>
              <a:t>מעקה רכב קיים מסוג</a:t>
            </a:r>
            <a:r>
              <a:rPr lang="en-US" dirty="0">
                <a:solidFill>
                  <a:schemeClr val="tx1"/>
                </a:solidFill>
              </a:rPr>
              <a:t>W  </a:t>
            </a:r>
            <a:r>
              <a:rPr lang="he-IL" dirty="0"/>
              <a:t> </a:t>
            </a:r>
          </a:p>
          <a:p>
            <a:pPr algn="ctr"/>
            <a:r>
              <a:rPr lang="he-IL" dirty="0"/>
              <a:t>עליו ניתן להתקין פס מגן</a:t>
            </a:r>
            <a:r>
              <a:rPr lang="en-US" dirty="0"/>
              <a:t>  </a:t>
            </a:r>
            <a:r>
              <a:rPr lang="he-IL" dirty="0"/>
              <a:t>רק לאחר שיוסב למעקה </a:t>
            </a:r>
            <a:r>
              <a:rPr lang="en-US" dirty="0"/>
              <a:t>H</a:t>
            </a:r>
            <a:endParaRPr lang="he-IL" dirty="0"/>
          </a:p>
          <a:p>
            <a:pPr algn="ctr"/>
            <a:r>
              <a:rPr lang="he-IL" dirty="0"/>
              <a:t>1,109ק"מ</a:t>
            </a:r>
          </a:p>
        </p:txBody>
      </p:sp>
      <p:sp>
        <p:nvSpPr>
          <p:cNvPr id="18" name="תרשים זרימה: תהליך 17">
            <a:extLst>
              <a:ext uri="{FF2B5EF4-FFF2-40B4-BE49-F238E27FC236}">
                <a16:creationId xmlns:a16="http://schemas.microsoft.com/office/drawing/2014/main" id="{4CB5A6BC-AE76-4048-BF0A-3400F1979B0C}"/>
              </a:ext>
            </a:extLst>
          </p:cNvPr>
          <p:cNvSpPr/>
          <p:nvPr/>
        </p:nvSpPr>
        <p:spPr>
          <a:xfrm>
            <a:off x="7113865" y="3523376"/>
            <a:ext cx="2172748" cy="74662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מחיר ק"מ</a:t>
            </a:r>
          </a:p>
          <a:p>
            <a:pPr algn="ctr"/>
            <a:r>
              <a:rPr lang="he-IL" dirty="0"/>
              <a:t>360,000</a:t>
            </a:r>
          </a:p>
        </p:txBody>
      </p:sp>
      <p:sp>
        <p:nvSpPr>
          <p:cNvPr id="24" name="תרשים זרימה: תהליך 23">
            <a:extLst>
              <a:ext uri="{FF2B5EF4-FFF2-40B4-BE49-F238E27FC236}">
                <a16:creationId xmlns:a16="http://schemas.microsoft.com/office/drawing/2014/main" id="{82FB2DA5-C08B-4AA8-990D-7F1061F36C61}"/>
              </a:ext>
            </a:extLst>
          </p:cNvPr>
          <p:cNvSpPr/>
          <p:nvPr/>
        </p:nvSpPr>
        <p:spPr>
          <a:xfrm>
            <a:off x="2608977" y="3565321"/>
            <a:ext cx="2172748" cy="74662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מחיר לק"מ</a:t>
            </a:r>
          </a:p>
          <a:p>
            <a:pPr algn="ctr"/>
            <a:r>
              <a:rPr lang="he-IL" dirty="0"/>
              <a:t>585,000</a:t>
            </a:r>
          </a:p>
        </p:txBody>
      </p:sp>
      <p:cxnSp>
        <p:nvCxnSpPr>
          <p:cNvPr id="36" name="מחבר חץ ישר 35">
            <a:extLst>
              <a:ext uri="{FF2B5EF4-FFF2-40B4-BE49-F238E27FC236}">
                <a16:creationId xmlns:a16="http://schemas.microsoft.com/office/drawing/2014/main" id="{688DCD02-DC10-4776-9746-97C9F83DC4E4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8200239" y="4269996"/>
            <a:ext cx="0" cy="713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תרשים זרימה: תהליך 38">
            <a:extLst>
              <a:ext uri="{FF2B5EF4-FFF2-40B4-BE49-F238E27FC236}">
                <a16:creationId xmlns:a16="http://schemas.microsoft.com/office/drawing/2014/main" id="{C4A0C644-A722-401D-B086-2A9C3AB60C4F}"/>
              </a:ext>
            </a:extLst>
          </p:cNvPr>
          <p:cNvSpPr/>
          <p:nvPr/>
        </p:nvSpPr>
        <p:spPr>
          <a:xfrm>
            <a:off x="7113865" y="4987255"/>
            <a:ext cx="2172748" cy="74662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סה"כ עלות </a:t>
            </a:r>
            <a:r>
              <a:rPr lang="en-US" dirty="0"/>
              <a:t>EUR</a:t>
            </a:r>
            <a:endParaRPr lang="he-IL" dirty="0"/>
          </a:p>
          <a:p>
            <a:pPr algn="ctr"/>
            <a:r>
              <a:rPr lang="he-IL" dirty="0"/>
              <a:t>92 מל' ₪ *</a:t>
            </a:r>
          </a:p>
        </p:txBody>
      </p:sp>
      <p:sp>
        <p:nvSpPr>
          <p:cNvPr id="41" name="תרשים זרימה: תהליך 40">
            <a:extLst>
              <a:ext uri="{FF2B5EF4-FFF2-40B4-BE49-F238E27FC236}">
                <a16:creationId xmlns:a16="http://schemas.microsoft.com/office/drawing/2014/main" id="{0C8DCD14-823E-436F-BC1B-64ECBF9F8D04}"/>
              </a:ext>
            </a:extLst>
          </p:cNvPr>
          <p:cNvSpPr/>
          <p:nvPr/>
        </p:nvSpPr>
        <p:spPr>
          <a:xfrm>
            <a:off x="2597792" y="4987255"/>
            <a:ext cx="2172748" cy="74662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סה"כ עלות מעקות </a:t>
            </a:r>
            <a:r>
              <a:rPr lang="en-US" dirty="0"/>
              <a:t>W</a:t>
            </a:r>
            <a:endParaRPr lang="he-IL" dirty="0"/>
          </a:p>
          <a:p>
            <a:pPr algn="ctr"/>
            <a:r>
              <a:rPr lang="he-IL" dirty="0"/>
              <a:t>123 מל' ₪ *</a:t>
            </a:r>
          </a:p>
        </p:txBody>
      </p:sp>
      <p:cxnSp>
        <p:nvCxnSpPr>
          <p:cNvPr id="42" name="מחבר חץ ישר 41">
            <a:extLst>
              <a:ext uri="{FF2B5EF4-FFF2-40B4-BE49-F238E27FC236}">
                <a16:creationId xmlns:a16="http://schemas.microsoft.com/office/drawing/2014/main" id="{5FE26F78-5767-43AA-A201-7678EBA84D9C}"/>
              </a:ext>
            </a:extLst>
          </p:cNvPr>
          <p:cNvCxnSpPr>
            <a:cxnSpLocks/>
          </p:cNvCxnSpPr>
          <p:nvPr/>
        </p:nvCxnSpPr>
        <p:spPr>
          <a:xfrm>
            <a:off x="3695351" y="4303552"/>
            <a:ext cx="0" cy="713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חץ ישר 43">
            <a:extLst>
              <a:ext uri="{FF2B5EF4-FFF2-40B4-BE49-F238E27FC236}">
                <a16:creationId xmlns:a16="http://schemas.microsoft.com/office/drawing/2014/main" id="{A6CE96B1-69BB-4DAF-9696-E1A031966986}"/>
              </a:ext>
            </a:extLst>
          </p:cNvPr>
          <p:cNvCxnSpPr>
            <a:cxnSpLocks/>
          </p:cNvCxnSpPr>
          <p:nvPr/>
        </p:nvCxnSpPr>
        <p:spPr>
          <a:xfrm>
            <a:off x="8200239" y="2810312"/>
            <a:ext cx="0" cy="713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מחבר חץ ישר 44">
            <a:extLst>
              <a:ext uri="{FF2B5EF4-FFF2-40B4-BE49-F238E27FC236}">
                <a16:creationId xmlns:a16="http://schemas.microsoft.com/office/drawing/2014/main" id="{74653A6D-013A-444D-B6AA-AF96003AF1F6}"/>
              </a:ext>
            </a:extLst>
          </p:cNvPr>
          <p:cNvCxnSpPr>
            <a:cxnSpLocks/>
          </p:cNvCxnSpPr>
          <p:nvPr/>
        </p:nvCxnSpPr>
        <p:spPr>
          <a:xfrm>
            <a:off x="3684166" y="2852257"/>
            <a:ext cx="0" cy="713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חץ ישר 47">
            <a:extLst>
              <a:ext uri="{FF2B5EF4-FFF2-40B4-BE49-F238E27FC236}">
                <a16:creationId xmlns:a16="http://schemas.microsoft.com/office/drawing/2014/main" id="{41CE4797-FDC6-45DE-AA83-24E0924EC26B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7045359" y="5733875"/>
            <a:ext cx="1154880" cy="717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חץ ישר 50">
            <a:extLst>
              <a:ext uri="{FF2B5EF4-FFF2-40B4-BE49-F238E27FC236}">
                <a16:creationId xmlns:a16="http://schemas.microsoft.com/office/drawing/2014/main" id="{D63B336D-07D3-4FA9-94BD-4871B1E3F267}"/>
              </a:ext>
            </a:extLst>
          </p:cNvPr>
          <p:cNvCxnSpPr>
            <a:cxnSpLocks/>
            <a:stCxn id="41" idx="2"/>
            <a:endCxn id="52" idx="1"/>
          </p:cNvCxnSpPr>
          <p:nvPr/>
        </p:nvCxnSpPr>
        <p:spPr>
          <a:xfrm>
            <a:off x="3684166" y="5733875"/>
            <a:ext cx="1177255" cy="679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תרשים זרימה: תהליך 51">
            <a:extLst>
              <a:ext uri="{FF2B5EF4-FFF2-40B4-BE49-F238E27FC236}">
                <a16:creationId xmlns:a16="http://schemas.microsoft.com/office/drawing/2014/main" id="{49F6CC78-1ACA-452A-88CF-B9D36C38F813}"/>
              </a:ext>
            </a:extLst>
          </p:cNvPr>
          <p:cNvSpPr/>
          <p:nvPr/>
        </p:nvSpPr>
        <p:spPr>
          <a:xfrm>
            <a:off x="4861421" y="6040073"/>
            <a:ext cx="2172748" cy="74662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סה"כ עלות</a:t>
            </a:r>
          </a:p>
          <a:p>
            <a:pPr algn="ctr"/>
            <a:r>
              <a:rPr lang="he-IL" dirty="0"/>
              <a:t>215 מל' ₪ *</a:t>
            </a:r>
          </a:p>
        </p:txBody>
      </p:sp>
      <p:sp>
        <p:nvSpPr>
          <p:cNvPr id="55" name="תיבת טקסט 54">
            <a:extLst>
              <a:ext uri="{FF2B5EF4-FFF2-40B4-BE49-F238E27FC236}">
                <a16:creationId xmlns:a16="http://schemas.microsoft.com/office/drawing/2014/main" id="{8838CC40-DF22-4F92-8D81-1BEFF4DE4AC1}"/>
              </a:ext>
            </a:extLst>
          </p:cNvPr>
          <p:cNvSpPr txBox="1"/>
          <p:nvPr/>
        </p:nvSpPr>
        <p:spPr>
          <a:xfrm>
            <a:off x="9882231" y="6191075"/>
            <a:ext cx="20385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i="1" dirty="0">
                <a:solidFill>
                  <a:schemeClr val="bg1"/>
                </a:solidFill>
              </a:rPr>
              <a:t>*הופעל מקדם אורך של 0.19</a:t>
            </a:r>
            <a:r>
              <a:rPr lang="he-IL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9" name="תיבת טקסט 58">
            <a:extLst>
              <a:ext uri="{FF2B5EF4-FFF2-40B4-BE49-F238E27FC236}">
                <a16:creationId xmlns:a16="http://schemas.microsoft.com/office/drawing/2014/main" id="{85C79F99-39A3-4378-B038-48ABAC658FB9}"/>
              </a:ext>
            </a:extLst>
          </p:cNvPr>
          <p:cNvSpPr txBox="1"/>
          <p:nvPr/>
        </p:nvSpPr>
        <p:spPr>
          <a:xfrm>
            <a:off x="1644242" y="-17048"/>
            <a:ext cx="93621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solidFill>
                  <a:schemeClr val="bg1"/>
                </a:solidFill>
              </a:rPr>
              <a:t>מיפוי צרכים וחישוב אומדן בהתקנת פס תחתון לאופנועים</a:t>
            </a:r>
          </a:p>
        </p:txBody>
      </p:sp>
    </p:spTree>
    <p:extLst>
      <p:ext uri="{BB962C8B-B14F-4D97-AF65-F5344CB8AC3E}">
        <p14:creationId xmlns:p14="http://schemas.microsoft.com/office/powerpoint/2010/main" val="4177388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04359" y="34184"/>
            <a:ext cx="9144000" cy="927450"/>
          </a:xfrm>
        </p:spPr>
        <p:txBody>
          <a:bodyPr vert="horz" lIns="91440" tIns="45720" rIns="91440" bIns="45720" rtlCol="1" anchor="ctr">
            <a:noAutofit/>
          </a:bodyPr>
          <a:lstStyle/>
          <a:p>
            <a:pPr algn="ctr" defTabSz="1219170">
              <a:lnSpc>
                <a:spcPct val="100000"/>
              </a:lnSpc>
              <a:spcAft>
                <a:spcPts val="800"/>
              </a:spcAft>
              <a:defRPr/>
            </a:pPr>
            <a:r>
              <a:rPr lang="he-IL" sz="3200" b="1" dirty="0">
                <a:solidFill>
                  <a:prstClr val="white"/>
                </a:solidFill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התקנת והחלפת מעקות</a:t>
            </a:r>
            <a:br>
              <a:rPr lang="en-US" sz="3200" b="1" dirty="0">
                <a:solidFill>
                  <a:prstClr val="white"/>
                </a:solidFill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</a:br>
            <a:r>
              <a:rPr lang="he-IL" sz="3200" b="1" dirty="0">
                <a:highlight>
                  <a:srgbClr val="FFFF00"/>
                </a:highlight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תכנון </a:t>
            </a:r>
            <a:r>
              <a:rPr lang="he-IL" sz="3200" b="1" dirty="0" err="1">
                <a:highlight>
                  <a:srgbClr val="FFFF00"/>
                </a:highlight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תוכנית</a:t>
            </a:r>
            <a:r>
              <a:rPr lang="he-IL" sz="3200" b="1" dirty="0">
                <a:highlight>
                  <a:srgbClr val="FFFF00"/>
                </a:highlight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 רב שנתית</a:t>
            </a:r>
          </a:p>
        </p:txBody>
      </p:sp>
      <p:sp>
        <p:nvSpPr>
          <p:cNvPr id="5" name="מלבן 4"/>
          <p:cNvSpPr/>
          <p:nvPr/>
        </p:nvSpPr>
        <p:spPr>
          <a:xfrm>
            <a:off x="299104" y="1023819"/>
            <a:ext cx="11571004" cy="5757267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החברה ביצעה מיפוי וניתחה את סך הצרכים הדרושים בתחום </a:t>
            </a:r>
            <a:r>
              <a:rPr lang="he-IL" dirty="0" err="1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המעקות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:</a:t>
            </a:r>
          </a:p>
          <a:p>
            <a:pPr marL="635000" lvl="1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החלפת כלל מעקות ה- </a:t>
            </a:r>
            <a:r>
              <a:rPr lang="en-US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W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 .</a:t>
            </a:r>
          </a:p>
          <a:p>
            <a:pPr marL="635000" lvl="1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התקנת מעקות חדשים – עפ"י הידוע היום.</a:t>
            </a:r>
          </a:p>
          <a:p>
            <a:pPr marL="635000" lvl="1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התקנת פסי מגן העומדים בהנחיות התכנון.</a:t>
            </a: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להלן הנתונים בטבלה הבאה:</a:t>
            </a: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he-IL" sz="22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</a:pPr>
            <a:endParaRPr lang="he-IL" b="1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המשמעות 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– בהנחת השקעה של כ- 50  מש"ח בשנה </a:t>
            </a:r>
            <a:r>
              <a:rPr lang="he-IL" b="1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ניתן לפרוס את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 ת"ע </a:t>
            </a:r>
            <a:r>
              <a:rPr lang="he-IL" dirty="0" err="1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לכ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- </a:t>
            </a:r>
            <a:r>
              <a:rPr lang="en-US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12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 שנים בתחום שהינו משפר את בטיחות משתמשי הדרך באופן משמעותי.</a:t>
            </a:r>
          </a:p>
          <a:p>
            <a:pPr marL="177800" indent="-1778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כמובן שסדר העדיפות יהיה התקנת פס מגן לאופנועים ככל שניתן(תלוי גם בהחלפת מעקות ה- </a:t>
            </a:r>
            <a:r>
              <a:rPr lang="en-US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W</a:t>
            </a:r>
            <a:r>
              <a:rPr lang="he-IL" dirty="0">
                <a:solidFill>
                  <a:srgbClr val="1F497D"/>
                </a:solidFill>
                <a:latin typeface="Calibri"/>
                <a:cs typeface="Arial" panose="020B0604020202020204" pitchFamily="34" charset="0"/>
              </a:rPr>
              <a:t>).</a:t>
            </a:r>
            <a:endParaRPr lang="he-IL" sz="2000" dirty="0">
              <a:solidFill>
                <a:srgbClr val="1F497D"/>
              </a:solidFill>
              <a:latin typeface="Calibri"/>
              <a:cs typeface="Arial" panose="020B0604020202020204" pitchFamily="34" charset="0"/>
            </a:endParaRPr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551A304A-51D8-4B28-8109-A423D11DD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372512"/>
              </p:ext>
            </p:extLst>
          </p:nvPr>
        </p:nvGraphicFramePr>
        <p:xfrm>
          <a:off x="4759287" y="2735639"/>
          <a:ext cx="6702923" cy="2408246"/>
        </p:xfrm>
        <a:graphic>
          <a:graphicData uri="http://schemas.openxmlformats.org/drawingml/2006/table">
            <a:tbl>
              <a:tblPr rtl="1" firstRow="1" firstCol="1" bandRow="1"/>
              <a:tblGrid>
                <a:gridCol w="1919616">
                  <a:extLst>
                    <a:ext uri="{9D8B030D-6E8A-4147-A177-3AD203B41FA5}">
                      <a16:colId xmlns:a16="http://schemas.microsoft.com/office/drawing/2014/main" val="4290975392"/>
                    </a:ext>
                  </a:extLst>
                </a:gridCol>
                <a:gridCol w="1062957">
                  <a:extLst>
                    <a:ext uri="{9D8B030D-6E8A-4147-A177-3AD203B41FA5}">
                      <a16:colId xmlns:a16="http://schemas.microsoft.com/office/drawing/2014/main" val="3867693942"/>
                    </a:ext>
                  </a:extLst>
                </a:gridCol>
                <a:gridCol w="839177">
                  <a:extLst>
                    <a:ext uri="{9D8B030D-6E8A-4147-A177-3AD203B41FA5}">
                      <a16:colId xmlns:a16="http://schemas.microsoft.com/office/drawing/2014/main" val="629009339"/>
                    </a:ext>
                  </a:extLst>
                </a:gridCol>
                <a:gridCol w="839177">
                  <a:extLst>
                    <a:ext uri="{9D8B030D-6E8A-4147-A177-3AD203B41FA5}">
                      <a16:colId xmlns:a16="http://schemas.microsoft.com/office/drawing/2014/main" val="1666992189"/>
                    </a:ext>
                  </a:extLst>
                </a:gridCol>
                <a:gridCol w="839177">
                  <a:extLst>
                    <a:ext uri="{9D8B030D-6E8A-4147-A177-3AD203B41FA5}">
                      <a16:colId xmlns:a16="http://schemas.microsoft.com/office/drawing/2014/main" val="852284969"/>
                    </a:ext>
                  </a:extLst>
                </a:gridCol>
                <a:gridCol w="1202819">
                  <a:extLst>
                    <a:ext uri="{9D8B030D-6E8A-4147-A177-3AD203B41FA5}">
                      <a16:colId xmlns:a16="http://schemas.microsoft.com/office/drawing/2014/main" val="1003854768"/>
                    </a:ext>
                  </a:extLst>
                </a:gridCol>
              </a:tblGrid>
              <a:tr h="2375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נושא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צפון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מרכז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יו"ש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דרום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387516"/>
                  </a:ext>
                </a:extLst>
              </a:tr>
              <a:tr h="26853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פסי מגן לאופנועים (ק"מ)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428073"/>
                  </a:ext>
                </a:extLst>
              </a:tr>
              <a:tr h="25820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(מש"ח)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004627"/>
                  </a:ext>
                </a:extLst>
              </a:tr>
              <a:tr h="26853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הח</a:t>
                      </a:r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' מעקות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 </a:t>
                      </a:r>
                      <a:r>
                        <a:rPr lang="he-I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(ק"מ)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248148"/>
                  </a:ext>
                </a:extLst>
              </a:tr>
              <a:tr h="25820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(מש"ח)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6218663"/>
                  </a:ext>
                </a:extLst>
              </a:tr>
              <a:tr h="33226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התקנת מעקות חדשים (ק"מ) 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979047"/>
                  </a:ext>
                </a:extLst>
              </a:tr>
              <a:tr h="25820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 (מש"ח)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244"/>
                  </a:ext>
                </a:extLst>
              </a:tr>
              <a:tr h="26853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ק"מ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886261"/>
                  </a:ext>
                </a:extLst>
              </a:tr>
              <a:tr h="25820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 עלות (מש"ח)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110079"/>
                  </a:ext>
                </a:extLst>
              </a:tr>
            </a:tbl>
          </a:graphicData>
        </a:graphic>
      </p:graphicFrame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8026F1A-559F-48F4-B2A8-2BAC56A36E7A}"/>
              </a:ext>
            </a:extLst>
          </p:cNvPr>
          <p:cNvSpPr txBox="1"/>
          <p:nvPr/>
        </p:nvSpPr>
        <p:spPr>
          <a:xfrm>
            <a:off x="788565" y="1442906"/>
            <a:ext cx="38924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סה"כ </a:t>
            </a:r>
          </a:p>
        </p:txBody>
      </p:sp>
    </p:spTree>
    <p:extLst>
      <p:ext uri="{BB962C8B-B14F-4D97-AF65-F5344CB8AC3E}">
        <p14:creationId xmlns:p14="http://schemas.microsoft.com/office/powerpoint/2010/main" val="3881370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C0D1CF7B-D31A-4F85-BE69-B7B12E10D072}"/>
              </a:ext>
            </a:extLst>
          </p:cNvPr>
          <p:cNvSpPr/>
          <p:nvPr/>
        </p:nvSpPr>
        <p:spPr>
          <a:xfrm>
            <a:off x="431371" y="43877"/>
            <a:ext cx="1132925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המלצות לטווח קצר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ECBC12A8-655D-42BA-95A2-49DB8D39D4E4}"/>
              </a:ext>
            </a:extLst>
          </p:cNvPr>
          <p:cNvSpPr/>
          <p:nvPr/>
        </p:nvSpPr>
        <p:spPr>
          <a:xfrm>
            <a:off x="1724403" y="976211"/>
            <a:ext cx="9025091" cy="284685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t"/>
          <a:lstStyle/>
          <a:p>
            <a:pPr marL="177800" marR="0" lvl="0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מתודולוגיה לקביעת סדר עדיפות להתקנת פס תחתון מיגון לאופנועים לטווח המיידי:</a:t>
            </a:r>
          </a:p>
          <a:p>
            <a:pPr marL="635000" marR="0" lvl="1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תאונות אופנועים</a:t>
            </a:r>
          </a:p>
          <a:p>
            <a:pPr marL="635000" marR="0" lvl="1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רמפות במחלפים</a:t>
            </a:r>
          </a:p>
          <a:p>
            <a:pPr marL="635000" marR="0" lvl="1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המלצות איגוד האופנועים</a:t>
            </a:r>
          </a:p>
          <a:p>
            <a:pPr marL="635000" marR="0" lvl="1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המלצות משטרה</a:t>
            </a:r>
          </a:p>
          <a:p>
            <a:pPr marL="635000" marR="0" lvl="1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המלצות מרחבים</a:t>
            </a:r>
          </a:p>
          <a:p>
            <a:pPr marL="177800" marR="0" lvl="0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על מנת לבצע מקס' קטעים בתקציב הנתון הועלו קודם כל קטעים בהם ישנם מעקות מדגם חדש בהם עלות ההתקנה נמוכה יותר מאשר במעקה מסוג ישן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W</a:t>
            </a:r>
            <a:endParaRPr kumimoji="0" lang="he-IL" sz="1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635000" marR="0" lvl="1" indent="-1778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e-IL" sz="1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DA5B5691-CC50-4FC7-80CF-749074FECC62}"/>
              </a:ext>
            </a:extLst>
          </p:cNvPr>
          <p:cNvGraphicFramePr>
            <a:graphicFrameLocks noGrp="1"/>
          </p:cNvGraphicFramePr>
          <p:nvPr/>
        </p:nvGraphicFramePr>
        <p:xfrm>
          <a:off x="838201" y="4158781"/>
          <a:ext cx="10515598" cy="2024670"/>
        </p:xfrm>
        <a:graphic>
          <a:graphicData uri="http://schemas.openxmlformats.org/drawingml/2006/table">
            <a:tbl>
              <a:tblPr rtl="1"/>
              <a:tblGrid>
                <a:gridCol w="596277">
                  <a:extLst>
                    <a:ext uri="{9D8B030D-6E8A-4147-A177-3AD203B41FA5}">
                      <a16:colId xmlns:a16="http://schemas.microsoft.com/office/drawing/2014/main" val="1137890742"/>
                    </a:ext>
                  </a:extLst>
                </a:gridCol>
                <a:gridCol w="881993">
                  <a:extLst>
                    <a:ext uri="{9D8B030D-6E8A-4147-A177-3AD203B41FA5}">
                      <a16:colId xmlns:a16="http://schemas.microsoft.com/office/drawing/2014/main" val="679642757"/>
                    </a:ext>
                  </a:extLst>
                </a:gridCol>
                <a:gridCol w="869571">
                  <a:extLst>
                    <a:ext uri="{9D8B030D-6E8A-4147-A177-3AD203B41FA5}">
                      <a16:colId xmlns:a16="http://schemas.microsoft.com/office/drawing/2014/main" val="738216947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1548873748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3847727643"/>
                    </a:ext>
                  </a:extLst>
                </a:gridCol>
                <a:gridCol w="695657">
                  <a:extLst>
                    <a:ext uri="{9D8B030D-6E8A-4147-A177-3AD203B41FA5}">
                      <a16:colId xmlns:a16="http://schemas.microsoft.com/office/drawing/2014/main" val="1730545722"/>
                    </a:ext>
                  </a:extLst>
                </a:gridCol>
                <a:gridCol w="881993">
                  <a:extLst>
                    <a:ext uri="{9D8B030D-6E8A-4147-A177-3AD203B41FA5}">
                      <a16:colId xmlns:a16="http://schemas.microsoft.com/office/drawing/2014/main" val="4013149355"/>
                    </a:ext>
                  </a:extLst>
                </a:gridCol>
                <a:gridCol w="813670">
                  <a:extLst>
                    <a:ext uri="{9D8B030D-6E8A-4147-A177-3AD203B41FA5}">
                      <a16:colId xmlns:a16="http://schemas.microsoft.com/office/drawing/2014/main" val="2354853652"/>
                    </a:ext>
                  </a:extLst>
                </a:gridCol>
                <a:gridCol w="937895">
                  <a:extLst>
                    <a:ext uri="{9D8B030D-6E8A-4147-A177-3AD203B41FA5}">
                      <a16:colId xmlns:a16="http://schemas.microsoft.com/office/drawing/2014/main" val="2644028758"/>
                    </a:ext>
                  </a:extLst>
                </a:gridCol>
                <a:gridCol w="670812">
                  <a:extLst>
                    <a:ext uri="{9D8B030D-6E8A-4147-A177-3AD203B41FA5}">
                      <a16:colId xmlns:a16="http://schemas.microsoft.com/office/drawing/2014/main" val="4272946714"/>
                    </a:ext>
                  </a:extLst>
                </a:gridCol>
                <a:gridCol w="596277">
                  <a:extLst>
                    <a:ext uri="{9D8B030D-6E8A-4147-A177-3AD203B41FA5}">
                      <a16:colId xmlns:a16="http://schemas.microsoft.com/office/drawing/2014/main" val="1258194231"/>
                    </a:ext>
                  </a:extLst>
                </a:gridCol>
                <a:gridCol w="881993">
                  <a:extLst>
                    <a:ext uri="{9D8B030D-6E8A-4147-A177-3AD203B41FA5}">
                      <a16:colId xmlns:a16="http://schemas.microsoft.com/office/drawing/2014/main" val="2098604538"/>
                    </a:ext>
                  </a:extLst>
                </a:gridCol>
                <a:gridCol w="813670">
                  <a:extLst>
                    <a:ext uri="{9D8B030D-6E8A-4147-A177-3AD203B41FA5}">
                      <a16:colId xmlns:a16="http://schemas.microsoft.com/office/drawing/2014/main" val="2286189026"/>
                    </a:ext>
                  </a:extLst>
                </a:gridCol>
              </a:tblGrid>
              <a:tr h="117990">
                <a:tc gridSpan="3"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ת"ע ל-5 מלש"ח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ת"ע ל-7.5 מלש"ח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ת"ע ל-10 מלש"ח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ת"ע ל-15 מלש"ח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36970"/>
                  </a:ext>
                </a:extLst>
              </a:tr>
              <a:tr h="11799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מס' קטעים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(ק"מ)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עלות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מס' קטעים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(ק"מ)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מס' קטעים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(ק"מ)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מס' קטעים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אורך (ק"מ)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עלות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613017"/>
                  </a:ext>
                </a:extLst>
              </a:tr>
              <a:tr h="11799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 דרום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134,201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   3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194,530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12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853,427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895056"/>
                  </a:ext>
                </a:extLst>
              </a:tr>
              <a:tr h="11799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 יו"ש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17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1,148,846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1,974,845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 36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2,435,998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37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2,552,004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158435"/>
                  </a:ext>
                </a:extLst>
              </a:tr>
              <a:tr h="11799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21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1,614,370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1,852,402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 32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2,324,977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48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3,447,626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332123"/>
                  </a:ext>
                </a:extLst>
              </a:tr>
              <a:tr h="11799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21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2,055,964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3,545,032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  65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5,067,342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110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8,185,014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413084"/>
                  </a:ext>
                </a:extLst>
              </a:tr>
              <a:tr h="11799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סכום כולל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59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4,819,180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7,506,479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  135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10,022,846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       208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15,038,071 </a:t>
                      </a:r>
                    </a:p>
                  </a:txBody>
                  <a:tcPr marL="6210" marR="6210" marT="621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15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960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E03D3A85-ACA7-41E5-ACFF-E5AC62296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164526"/>
              </p:ext>
            </p:extLst>
          </p:nvPr>
        </p:nvGraphicFramePr>
        <p:xfrm>
          <a:off x="2418810" y="1361643"/>
          <a:ext cx="7354380" cy="4402136"/>
        </p:xfrm>
        <a:graphic>
          <a:graphicData uri="http://schemas.openxmlformats.org/drawingml/2006/table">
            <a:tbl>
              <a:tblPr rtl="1"/>
              <a:tblGrid>
                <a:gridCol w="612865">
                  <a:extLst>
                    <a:ext uri="{9D8B030D-6E8A-4147-A177-3AD203B41FA5}">
                      <a16:colId xmlns:a16="http://schemas.microsoft.com/office/drawing/2014/main" val="2193495553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3309499406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774428370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3902656195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3810569233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2403691983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3827004621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1959331098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3132859659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1734536090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356500485"/>
                    </a:ext>
                  </a:extLst>
                </a:gridCol>
                <a:gridCol w="612865">
                  <a:extLst>
                    <a:ext uri="{9D8B030D-6E8A-4147-A177-3AD203B41FA5}">
                      <a16:colId xmlns:a16="http://schemas.microsoft.com/office/drawing/2014/main" val="261192344"/>
                    </a:ext>
                  </a:extLst>
                </a:gridCol>
              </a:tblGrid>
              <a:tr h="30813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כביש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ק"מ התחלה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ק"מ סוף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9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סוג מעקה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אורך בק"מ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Sum Psi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תאונות 2017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תאונות 2018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תאונות 2019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תאונות 2020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סה"כ תאונות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708800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107.450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108.024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.5740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9.3059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393809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7.946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13.302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5.3560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2.4347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4697215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109.934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110.376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.4420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693200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39.968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40.024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.0560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7.1674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303192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12.452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13.200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.7480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3.373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501998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65.871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66.563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.6920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1.3293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086115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30.810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33.915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3.1050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1.3253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478376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412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18.103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19.128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1.0250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0.8661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781522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71.945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73.138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1.1930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0.6052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60563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124.567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127.034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2.4670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0.4297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767484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7.516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20.701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13.1850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יו"ש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6.2865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026316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273.341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276.497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3.1560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3.1055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0111091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5505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1.626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2.702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1.0760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2.1057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658732"/>
                  </a:ext>
                </a:extLst>
              </a:tr>
              <a:tr h="207352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412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20.825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21.279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.4540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1.5272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958928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245.787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246.106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.3190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1.0223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77722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412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14.738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14.999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.2610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0.7083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715147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72.872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73.195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.3230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0.4781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7870617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16.980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18.546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1.5660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0.4604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801983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412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20.828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21.378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.5500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-0.8102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379526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8.053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11.421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3.3680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-2.7016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765265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11.707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12.326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.6190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783213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412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20.828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21.277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.4490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914993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437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8.836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12.447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3.6110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יו"ש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7761635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444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16.998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18.523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1.5250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מרחב מרכז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255336"/>
                  </a:ext>
                </a:extLst>
              </a:tr>
              <a:tr h="161728"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31.991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32.076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פלדה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EUR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.0850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מרחב צפון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512" marR="8512" marT="85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524940"/>
                  </a:ext>
                </a:extLst>
              </a:tr>
            </a:tbl>
          </a:graphicData>
        </a:graphic>
      </p:graphicFrame>
      <p:sp>
        <p:nvSpPr>
          <p:cNvPr id="5" name="מלבן 4">
            <a:extLst>
              <a:ext uri="{FF2B5EF4-FFF2-40B4-BE49-F238E27FC236}">
                <a16:creationId xmlns:a16="http://schemas.microsoft.com/office/drawing/2014/main" id="{529DD019-1B0B-4B93-BDC3-4E239046EDFF}"/>
              </a:ext>
            </a:extLst>
          </p:cNvPr>
          <p:cNvSpPr/>
          <p:nvPr/>
        </p:nvSpPr>
        <p:spPr>
          <a:xfrm>
            <a:off x="431371" y="43877"/>
            <a:ext cx="1132925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rial" panose="020B0604020202020204" pitchFamily="34" charset="0"/>
              </a:rPr>
              <a:t>דוגמא לקטעים:</a:t>
            </a:r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BC8E714-0599-4943-BC28-5D9FE3B3F75F}"/>
              </a:ext>
            </a:extLst>
          </p:cNvPr>
          <p:cNvSpPr txBox="1"/>
          <p:nvPr/>
        </p:nvSpPr>
        <p:spPr>
          <a:xfrm>
            <a:off x="4412610" y="6006517"/>
            <a:ext cx="52850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bg1"/>
                </a:solidFill>
              </a:rPr>
              <a:t>קטעים בצהוב חופפים עם המלצות משטרה</a:t>
            </a:r>
          </a:p>
          <a:p>
            <a:r>
              <a:rPr lang="he-IL" dirty="0">
                <a:solidFill>
                  <a:schemeClr val="bg1"/>
                </a:solidFill>
              </a:rPr>
              <a:t>קטעים בכחול חופפים עם המלצות איגוד האופנועים</a:t>
            </a:r>
          </a:p>
        </p:txBody>
      </p:sp>
    </p:spTree>
    <p:extLst>
      <p:ext uri="{BB962C8B-B14F-4D97-AF65-F5344CB8AC3E}">
        <p14:creationId xmlns:p14="http://schemas.microsoft.com/office/powerpoint/2010/main" val="175095682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אקסל" ma:contentTypeID="0x010100941AB4976043244F8E8F607DC8B3B54600953526E66DB56E438F85D714B364F24A00B484177226089644BE22619033EFEE20" ma:contentTypeVersion="9" ma:contentTypeDescription="אקסל" ma:contentTypeScope="" ma:versionID="a3a51ea2db94f00bb4dd8badf25c2982">
  <xsd:schema xmlns:xsd="http://www.w3.org/2001/XMLSchema" xmlns:xs="http://www.w3.org/2001/XMLSchema" xmlns:p="http://schemas.microsoft.com/office/2006/metadata/properties" xmlns:ns1="http://schemas.microsoft.com/sharepoint/v3" xmlns:ns2="cdc7b33c-b126-4ca8-a13f-8bcd3ce77dbb" xmlns:ns3="a10ae2a6-0538-46af-8cd4-ff2f6653be5a" targetNamespace="http://schemas.microsoft.com/office/2006/metadata/properties" ma:root="true" ma:fieldsID="2a50f512298ee028129783c7d9ff9511" ns1:_="" ns2:_="" ns3:_="">
    <xsd:import namespace="http://schemas.microsoft.com/sharepoint/v3"/>
    <xsd:import namespace="cdc7b33c-b126-4ca8-a13f-8bcd3ce77dbb"/>
    <xsd:import namespace="a10ae2a6-0538-46af-8cd4-ff2f6653be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IRoadsCreatorRole" minOccurs="0"/>
                <xsd:element ref="ns3:h3571e5edac04192a1915534bc462f39" minOccurs="0"/>
                <xsd:element ref="ns3:TaxCatchAll" minOccurs="0"/>
                <xsd:element ref="ns3:TaxCatchAllLabel" minOccurs="0"/>
                <xsd:element ref="ns3:ClassificationDoc" minOccurs="0"/>
                <xsd:element ref="ns3:k94425fa1aec4bc6b42e32f4ba9b94c1" minOccurs="0"/>
                <xsd:element ref="ns1:IRoadsDocPermis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RoadsCreatorRole" ma:index="11" nillable="true" ma:displayName="תפקיד" ma:hidden="true" ma:internalName="IRoadsCreatorRole" ma:readOnly="false">
      <xsd:simpleType>
        <xsd:restriction base="dms:Unknown"/>
      </xsd:simpleType>
    </xsd:element>
    <xsd:element name="IRoadsDocPermissions" ma:index="19" nillable="true" ma:displayName="נתיבי ישראל-מכותבים והרשאות" ma:hidden="true" ma:internalName="IRoadsDocPermissions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c7b33c-b126-4ca8-a13f-8bcd3ce77db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ערך של מזהה מסמך" ma:description="הערך של מזהה המסמך שהוקצה לפריט זה." ma:internalName="_dlc_DocId" ma:readOnly="true">
      <xsd:simpleType>
        <xsd:restriction base="dms:Text"/>
      </xsd:simpleType>
    </xsd:element>
    <xsd:element name="_dlc_DocIdUrl" ma:index="9" nillable="true" ma:displayName="מזהה מסמך" ma:description="קישור קבוע למסמך זה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0ae2a6-0538-46af-8cd4-ff2f6653be5a" elementFormDefault="qualified">
    <xsd:import namespace="http://schemas.microsoft.com/office/2006/documentManagement/types"/>
    <xsd:import namespace="http://schemas.microsoft.com/office/infopath/2007/PartnerControls"/>
    <xsd:element name="h3571e5edac04192a1915534bc462f39" ma:index="12" nillable="true" ma:taxonomy="true" ma:internalName="h3571e5edac04192a1915534bc462f39" ma:taxonomyFieldName="KeyWords" ma:displayName="מילות מפתח" ma:default="" ma:fieldId="{13571e5e-dac0-4192-a191-5534bc462f39}" ma:taxonomyMulti="true" ma:sspId="c3656266-2876-4a24-810b-b843d720d9f4" ma:termSetId="e20ea347-b1a8-4db0-bdc8-318d458b395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2f08498a-b191-4881-aea0-7513efd14cc9}" ma:internalName="TaxCatchAll" ma:showField="CatchAllData" ma:web="d042f11a-cec8-4bed-bb55-4a8d33176c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2f08498a-b191-4881-aea0-7513efd14cc9}" ma:internalName="TaxCatchAllLabel" ma:readOnly="true" ma:showField="CatchAllDataLabel" ma:web="d042f11a-cec8-4bed-bb55-4a8d33176c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lassificationDoc" ma:index="16" nillable="true" ma:displayName="סיווג מסמך" ma:default="לא מסווג" ma:format="Dropdown" ma:hidden="true" ma:internalName="ClassificationDoc" ma:readOnly="false">
      <xsd:simpleType>
        <xsd:restriction base="dms:Choice">
          <xsd:enumeration value="מסווג"/>
          <xsd:enumeration value="לא מסווג"/>
        </xsd:restriction>
      </xsd:simpleType>
    </xsd:element>
    <xsd:element name="k94425fa1aec4bc6b42e32f4ba9b94c1" ma:index="17" nillable="true" ma:taxonomy="true" ma:internalName="k94425fa1aec4bc6b42e32f4ba9b94c1" ma:taxonomyFieldName="OrgAtt" ma:displayName="שיוך ארגוני" ma:default="" ma:fieldId="{494425fa-1aec-4bc6-b42e-32f4ba9b94c1}" ma:sspId="c3656266-2876-4a24-810b-b843d720d9f4" ma:termSetId="ae0481d7-2294-46ff-b041-dd64a8ba91f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RoadsCreatorRole xmlns="http://schemas.microsoft.com/sharepoint/v3" xsi:nil="true"/>
    <TaxCatchAll xmlns="a10ae2a6-0538-46af-8cd4-ff2f6653be5a">
      <Value>432</Value>
    </TaxCatchAll>
    <h3571e5edac04192a1915534bc462f39 xmlns="a10ae2a6-0538-46af-8cd4-ff2f6653be5a">
      <Terms xmlns="http://schemas.microsoft.com/office/infopath/2007/PartnerControls"/>
    </h3571e5edac04192a1915534bc462f39>
    <IRoadsDocPermissions xmlns="http://schemas.microsoft.com/sharepoint/v3" xsi:nil="true"/>
    <k94425fa1aec4bc6b42e32f4ba9b94c1 xmlns="a10ae2a6-0538-46af-8cd4-ff2f6653be5a">
      <Terms xmlns="http://schemas.microsoft.com/office/infopath/2007/PartnerControls">
        <TermInfo xmlns="http://schemas.microsoft.com/office/infopath/2007/PartnerControls">
          <TermName xmlns="http://schemas.microsoft.com/office/infopath/2007/PartnerControls">חטיבת תפעול ואחזקה</TermName>
          <TermId xmlns="http://schemas.microsoft.com/office/infopath/2007/PartnerControls">442825ab-d61a-4638-a27b-5999217a6deb</TermId>
        </TermInfo>
      </Terms>
    </k94425fa1aec4bc6b42e32f4ba9b94c1>
    <_dlc_DocId xmlns="cdc7b33c-b126-4ca8-a13f-8bcd3ce77dbb">KSAFIM-36-45751</_dlc_DocId>
    <_dlc_DocIdUrl xmlns="cdc7b33c-b126-4ca8-a13f-8bcd3ce77dbb">
      <Url>http://docs/sites/Finance/Budget/_layouts/15/DocIdRedir.aspx?ID=KSAFIM-36-45751</Url>
      <Description>KSAFIM-36-45751</Description>
    </_dlc_DocIdUrl>
    <ClassificationDoc xmlns="a10ae2a6-0538-46af-8cd4-ff2f6653be5a">לא מסווג</ClassificationDoc>
  </documentManagement>
</p:properties>
</file>

<file path=customXml/item5.xml><?xml version="1.0" encoding="utf-8"?>
<?mso-contentType ?>
<SharedContentType xmlns="Microsoft.SharePoint.Taxonomy.ContentTypeSync" SourceId="c3656266-2876-4a24-810b-b843d720d9f4" ContentTypeId="0x010100941AB4976043244F8E8F607DC8B3B546" PreviousValue="false"/>
</file>

<file path=customXml/itemProps1.xml><?xml version="1.0" encoding="utf-8"?>
<ds:datastoreItem xmlns:ds="http://schemas.openxmlformats.org/officeDocument/2006/customXml" ds:itemID="{3C1EEE4C-9820-4B90-8347-9FB6F7CC11E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8391C5F-DB96-4679-B073-5040E24AC6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274C90-3276-4A80-AC1C-7B8150FDBF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c7b33c-b126-4ca8-a13f-8bcd3ce77dbb"/>
    <ds:schemaRef ds:uri="a10ae2a6-0538-46af-8cd4-ff2f6653be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70A53C5-FE3B-4ADD-BD34-9E457FC9DA98}">
  <ds:schemaRefs>
    <ds:schemaRef ds:uri="http://purl.org/dc/elements/1.1/"/>
    <ds:schemaRef ds:uri="http://schemas.microsoft.com/office/2006/metadata/properties"/>
    <ds:schemaRef ds:uri="http://schemas.microsoft.com/sharepoint/v3"/>
    <ds:schemaRef ds:uri="a10ae2a6-0538-46af-8cd4-ff2f6653be5a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dc7b33c-b126-4ca8-a13f-8bcd3ce77dbb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3256AF28-5407-4B55-819F-A848DEDE1EB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1066</Words>
  <Application>Microsoft Office PowerPoint</Application>
  <PresentationFormat>מסך רחב</PresentationFormat>
  <Paragraphs>558</Paragraphs>
  <Slides>11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7" baseType="lpstr">
      <vt:lpstr>Aharoni</vt:lpstr>
      <vt:lpstr>Almoni DL AAA</vt:lpstr>
      <vt:lpstr>Arial</vt:lpstr>
      <vt:lpstr>Calibri</vt:lpstr>
      <vt:lpstr>Calibri Light</vt:lpstr>
      <vt:lpstr>2_Office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התקנת והחלפת מעקות תכנון תוכנית רב שנתית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אורי נח</dc:creator>
  <cp:lastModifiedBy>רן קפלן</cp:lastModifiedBy>
  <cp:revision>19</cp:revision>
  <dcterms:created xsi:type="dcterms:W3CDTF">2020-09-07T10:47:35Z</dcterms:created>
  <dcterms:modified xsi:type="dcterms:W3CDTF">2021-07-13T10:45:30Z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0x010100941AB4976043244F8E8F607DC8B3B54600953526E66DB56E438F85D714B364F24A00B484177226089644BE22619033EFEE20</vt:lpwstr>
  </property>
  <property fmtid="{D5CDD505-2E9C-101B-9397-08002B2CF9AE}" pid="3" name="KeyWords">
    <vt:lpwstr/>
  </property>
  <property fmtid="{D5CDD505-2E9C-101B-9397-08002B2CF9AE}" pid="4" name="OrgAtt">
    <vt:lpwstr>432;#חטיבת תפעול ואחזקה|442825ab-d61a-4638-a27b-5999217a6deb</vt:lpwstr>
  </property>
  <property fmtid="{D5CDD505-2E9C-101B-9397-08002B2CF9AE}" pid="5" name="_dlc_DocIdItemGuid">
    <vt:lpwstr>7218732c-ba73-49b3-be04-f9471435170a</vt:lpwstr>
  </property>
</Properties>
</file>